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4645" r:id="rId2"/>
    <p:sldId id="4626" r:id="rId3"/>
    <p:sldId id="4627" r:id="rId4"/>
    <p:sldId id="4596" r:id="rId5"/>
    <p:sldId id="4597" r:id="rId6"/>
    <p:sldId id="4598" r:id="rId7"/>
    <p:sldId id="4599" r:id="rId8"/>
    <p:sldId id="4600" r:id="rId9"/>
    <p:sldId id="4601" r:id="rId10"/>
    <p:sldId id="4602" r:id="rId11"/>
    <p:sldId id="4603" r:id="rId12"/>
    <p:sldId id="4604" r:id="rId13"/>
    <p:sldId id="4605" r:id="rId14"/>
    <p:sldId id="4606" r:id="rId15"/>
    <p:sldId id="4607" r:id="rId16"/>
    <p:sldId id="4610" r:id="rId17"/>
    <p:sldId id="4628" r:id="rId18"/>
    <p:sldId id="4612" r:id="rId19"/>
    <p:sldId id="4613" r:id="rId20"/>
    <p:sldId id="4614" r:id="rId21"/>
    <p:sldId id="4615" r:id="rId22"/>
    <p:sldId id="4616" r:id="rId23"/>
    <p:sldId id="4617" r:id="rId24"/>
    <p:sldId id="4618" r:id="rId25"/>
    <p:sldId id="4619" r:id="rId26"/>
    <p:sldId id="4620" r:id="rId27"/>
    <p:sldId id="4621" r:id="rId28"/>
    <p:sldId id="4622" r:id="rId29"/>
    <p:sldId id="4623" r:id="rId30"/>
    <p:sldId id="4624" r:id="rId31"/>
    <p:sldId id="4625" r:id="rId32"/>
    <p:sldId id="4629" r:id="rId33"/>
    <p:sldId id="4630" r:id="rId34"/>
    <p:sldId id="4631" r:id="rId35"/>
    <p:sldId id="4632" r:id="rId36"/>
    <p:sldId id="4633" r:id="rId37"/>
    <p:sldId id="4634" r:id="rId38"/>
    <p:sldId id="4635" r:id="rId39"/>
    <p:sldId id="4636" r:id="rId40"/>
    <p:sldId id="4637" r:id="rId41"/>
    <p:sldId id="4638" r:id="rId42"/>
    <p:sldId id="4639" r:id="rId43"/>
    <p:sldId id="4640" r:id="rId44"/>
    <p:sldId id="4641" r:id="rId45"/>
    <p:sldId id="4642" r:id="rId46"/>
    <p:sldId id="4643" r:id="rId47"/>
    <p:sldId id="4644" r:id="rId48"/>
    <p:sldId id="81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70E3F-F50F-494D-A584-BE636ACA7D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D2632E-9264-4762-AFD7-E50CD221B526}">
      <dgm:prSet/>
      <dgm:spPr>
        <a:solidFill>
          <a:srgbClr val="002060"/>
        </a:solidFill>
      </dgm:spPr>
      <dgm:t>
        <a:bodyPr/>
        <a:lstStyle/>
        <a:p>
          <a:r>
            <a:rPr lang="en-IN" dirty="0">
              <a:latin typeface="Cambria" panose="02040503050406030204" pitchFamily="18" charset="0"/>
              <a:ea typeface="Cambria" panose="02040503050406030204" pitchFamily="18" charset="0"/>
            </a:rPr>
            <a:t>Background and objective </a:t>
          </a:r>
          <a:endParaRPr lang="en-US" dirty="0">
            <a:latin typeface="Cambria" panose="02040503050406030204" pitchFamily="18" charset="0"/>
            <a:ea typeface="Cambria" panose="02040503050406030204" pitchFamily="18" charset="0"/>
          </a:endParaRPr>
        </a:p>
      </dgm:t>
    </dgm:pt>
    <dgm:pt modelId="{31387197-F1D1-48B0-B7A8-23ECF0407817}" type="parTrans" cxnId="{D5A32E05-48B0-430A-BA61-34F9B4E7ACF9}">
      <dgm:prSet/>
      <dgm:spPr/>
      <dgm:t>
        <a:bodyPr/>
        <a:lstStyle/>
        <a:p>
          <a:endParaRPr lang="en-US"/>
        </a:p>
      </dgm:t>
    </dgm:pt>
    <dgm:pt modelId="{4600B50C-4559-4B04-B5B4-1D8C903E97A6}" type="sibTrans" cxnId="{D5A32E05-48B0-430A-BA61-34F9B4E7ACF9}">
      <dgm:prSet/>
      <dgm:spPr/>
      <dgm:t>
        <a:bodyPr/>
        <a:lstStyle/>
        <a:p>
          <a:endParaRPr lang="en-US"/>
        </a:p>
      </dgm:t>
    </dgm:pt>
    <dgm:pt modelId="{EA378063-A93A-448C-B7FE-784C4E259F3B}">
      <dgm:prSet/>
      <dgm:spPr/>
      <dgm:t>
        <a:bodyPr/>
        <a:lstStyle/>
        <a:p>
          <a:r>
            <a:rPr lang="en-IN" dirty="0">
              <a:latin typeface="Cambria" panose="02040503050406030204" pitchFamily="18" charset="0"/>
              <a:ea typeface="Cambria" panose="02040503050406030204" pitchFamily="18" charset="0"/>
            </a:rPr>
            <a:t>ML &amp; Need of PMLA</a:t>
          </a:r>
          <a:endParaRPr lang="en-US" dirty="0">
            <a:latin typeface="Cambria" panose="02040503050406030204" pitchFamily="18" charset="0"/>
            <a:ea typeface="Cambria" panose="02040503050406030204" pitchFamily="18" charset="0"/>
          </a:endParaRPr>
        </a:p>
      </dgm:t>
    </dgm:pt>
    <dgm:pt modelId="{76E00BCF-FC94-44D0-A9C6-F6713C2270E3}" type="parTrans" cxnId="{53B2DB65-2634-4FCF-A066-EE00BF207651}">
      <dgm:prSet/>
      <dgm:spPr/>
      <dgm:t>
        <a:bodyPr/>
        <a:lstStyle/>
        <a:p>
          <a:endParaRPr lang="en-US"/>
        </a:p>
      </dgm:t>
    </dgm:pt>
    <dgm:pt modelId="{88B01C50-191C-4E9E-B6FF-96D2DAE83AEC}" type="sibTrans" cxnId="{53B2DB65-2634-4FCF-A066-EE00BF207651}">
      <dgm:prSet/>
      <dgm:spPr/>
      <dgm:t>
        <a:bodyPr/>
        <a:lstStyle/>
        <a:p>
          <a:endParaRPr lang="en-US"/>
        </a:p>
      </dgm:t>
    </dgm:pt>
    <dgm:pt modelId="{F39C854B-B2D6-473A-9525-3CC2FAF9DA64}">
      <dgm:prSet/>
      <dgm:spPr/>
      <dgm:t>
        <a:bodyPr/>
        <a:lstStyle/>
        <a:p>
          <a:r>
            <a:rPr lang="en-IN" dirty="0">
              <a:latin typeface="Cambria" panose="02040503050406030204" pitchFamily="18" charset="0"/>
              <a:ea typeface="Cambria" panose="02040503050406030204" pitchFamily="18" charset="0"/>
            </a:rPr>
            <a:t>FATF </a:t>
          </a:r>
          <a:endParaRPr lang="en-US" dirty="0">
            <a:latin typeface="Cambria" panose="02040503050406030204" pitchFamily="18" charset="0"/>
            <a:ea typeface="Cambria" panose="02040503050406030204" pitchFamily="18" charset="0"/>
          </a:endParaRPr>
        </a:p>
      </dgm:t>
    </dgm:pt>
    <dgm:pt modelId="{223867D6-8440-493F-86EB-A4C9BFFBA212}" type="parTrans" cxnId="{5AC89C40-A54A-42B9-B725-389B28D64218}">
      <dgm:prSet/>
      <dgm:spPr/>
      <dgm:t>
        <a:bodyPr/>
        <a:lstStyle/>
        <a:p>
          <a:endParaRPr lang="en-US"/>
        </a:p>
      </dgm:t>
    </dgm:pt>
    <dgm:pt modelId="{AAEB4905-6ECE-4D5C-BF9C-E242556E312B}" type="sibTrans" cxnId="{5AC89C40-A54A-42B9-B725-389B28D64218}">
      <dgm:prSet/>
      <dgm:spPr/>
      <dgm:t>
        <a:bodyPr/>
        <a:lstStyle/>
        <a:p>
          <a:endParaRPr lang="en-US"/>
        </a:p>
      </dgm:t>
    </dgm:pt>
    <dgm:pt modelId="{D473EBE2-8869-43C6-96C2-53713D4328C2}">
      <dgm:prSet/>
      <dgm:spPr/>
      <dgm:t>
        <a:bodyPr/>
        <a:lstStyle/>
        <a:p>
          <a:r>
            <a:rPr lang="en-IN" dirty="0"/>
            <a:t>2002 Act journey</a:t>
          </a:r>
          <a:endParaRPr lang="en-US" dirty="0"/>
        </a:p>
      </dgm:t>
    </dgm:pt>
    <dgm:pt modelId="{B52A2A08-77CE-44F4-B34C-72ABF4DBB835}" type="parTrans" cxnId="{0153734E-CAA9-4954-9D27-0555C146DB93}">
      <dgm:prSet/>
      <dgm:spPr/>
      <dgm:t>
        <a:bodyPr/>
        <a:lstStyle/>
        <a:p>
          <a:endParaRPr lang="en-US"/>
        </a:p>
      </dgm:t>
    </dgm:pt>
    <dgm:pt modelId="{3FB90EF2-9207-48A7-B0F5-32861F81CBEA}" type="sibTrans" cxnId="{0153734E-CAA9-4954-9D27-0555C146DB93}">
      <dgm:prSet/>
      <dgm:spPr/>
      <dgm:t>
        <a:bodyPr/>
        <a:lstStyle/>
        <a:p>
          <a:endParaRPr lang="en-US"/>
        </a:p>
      </dgm:t>
    </dgm:pt>
    <dgm:pt modelId="{D2FE6D4A-6ECF-4FF4-B750-64B42D342885}">
      <dgm:prSet/>
      <dgm:spPr>
        <a:solidFill>
          <a:srgbClr val="002060"/>
        </a:solidFill>
      </dgm:spPr>
      <dgm:t>
        <a:bodyPr/>
        <a:lstStyle/>
        <a:p>
          <a:r>
            <a:rPr lang="en-IN"/>
            <a:t>Core Legal Framework</a:t>
          </a:r>
          <a:endParaRPr lang="en-US"/>
        </a:p>
      </dgm:t>
    </dgm:pt>
    <dgm:pt modelId="{A483BECC-2C37-48D3-9592-7CF8A7B4E3F1}" type="parTrans" cxnId="{7A869CEB-36DA-4123-A9AD-92BFAA0444BF}">
      <dgm:prSet/>
      <dgm:spPr/>
      <dgm:t>
        <a:bodyPr/>
        <a:lstStyle/>
        <a:p>
          <a:endParaRPr lang="en-US"/>
        </a:p>
      </dgm:t>
    </dgm:pt>
    <dgm:pt modelId="{6FB82F08-120A-4DCD-B302-11B2C43693FE}" type="sibTrans" cxnId="{7A869CEB-36DA-4123-A9AD-92BFAA0444BF}">
      <dgm:prSet/>
      <dgm:spPr/>
      <dgm:t>
        <a:bodyPr/>
        <a:lstStyle/>
        <a:p>
          <a:endParaRPr lang="en-US"/>
        </a:p>
      </dgm:t>
    </dgm:pt>
    <dgm:pt modelId="{A032ED0A-3309-4647-BC04-1CF8E6CE5952}">
      <dgm:prSet/>
      <dgm:spPr/>
      <dgm:t>
        <a:bodyPr/>
        <a:lstStyle/>
        <a:p>
          <a:r>
            <a:rPr lang="en-IN"/>
            <a:t>- Overview of chapters/Provisions</a:t>
          </a:r>
          <a:endParaRPr lang="en-US"/>
        </a:p>
      </dgm:t>
    </dgm:pt>
    <dgm:pt modelId="{99C056F6-3B4D-410A-BDA8-D61EC7F7820C}" type="parTrans" cxnId="{978D9B56-D7F2-4206-B52E-4C36D6468A8A}">
      <dgm:prSet/>
      <dgm:spPr/>
      <dgm:t>
        <a:bodyPr/>
        <a:lstStyle/>
        <a:p>
          <a:endParaRPr lang="en-US"/>
        </a:p>
      </dgm:t>
    </dgm:pt>
    <dgm:pt modelId="{C2688FB9-527A-4C70-9AB9-F4F20B35DC55}" type="sibTrans" cxnId="{978D9B56-D7F2-4206-B52E-4C36D6468A8A}">
      <dgm:prSet/>
      <dgm:spPr/>
      <dgm:t>
        <a:bodyPr/>
        <a:lstStyle/>
        <a:p>
          <a:endParaRPr lang="en-US"/>
        </a:p>
      </dgm:t>
    </dgm:pt>
    <dgm:pt modelId="{712D31E8-BE1A-4C54-BB1F-4AB20F58789A}">
      <dgm:prSet/>
      <dgm:spPr/>
      <dgm:t>
        <a:bodyPr/>
        <a:lstStyle/>
        <a:p>
          <a:r>
            <a:rPr lang="en-IN"/>
            <a:t>- Authorities &amp; their roles</a:t>
          </a:r>
          <a:endParaRPr lang="en-US"/>
        </a:p>
      </dgm:t>
    </dgm:pt>
    <dgm:pt modelId="{9BF1ABD0-F17B-4F7F-A24C-2B9496E088C6}" type="parTrans" cxnId="{B690365C-7C7B-4DB2-8731-B4BF1B77EDCC}">
      <dgm:prSet/>
      <dgm:spPr/>
      <dgm:t>
        <a:bodyPr/>
        <a:lstStyle/>
        <a:p>
          <a:endParaRPr lang="en-US"/>
        </a:p>
      </dgm:t>
    </dgm:pt>
    <dgm:pt modelId="{A7014AAF-2E70-4DD7-9BA3-B8D04A1BA165}" type="sibTrans" cxnId="{B690365C-7C7B-4DB2-8731-B4BF1B77EDCC}">
      <dgm:prSet/>
      <dgm:spPr/>
      <dgm:t>
        <a:bodyPr/>
        <a:lstStyle/>
        <a:p>
          <a:endParaRPr lang="en-US"/>
        </a:p>
      </dgm:t>
    </dgm:pt>
    <dgm:pt modelId="{4409D55B-FE3A-406A-9F1B-F3FFD29B6C0F}">
      <dgm:prSet/>
      <dgm:spPr/>
      <dgm:t>
        <a:bodyPr/>
        <a:lstStyle/>
        <a:p>
          <a:r>
            <a:rPr lang="en-IN"/>
            <a:t>- reporting entities &amp; their roles  </a:t>
          </a:r>
          <a:endParaRPr lang="en-US"/>
        </a:p>
      </dgm:t>
    </dgm:pt>
    <dgm:pt modelId="{97A1430B-0FA3-4FE5-8C44-67B8C0A5EB6C}" type="parTrans" cxnId="{E2627BD8-2FCD-48DF-98A6-80A0AEEA7F16}">
      <dgm:prSet/>
      <dgm:spPr/>
      <dgm:t>
        <a:bodyPr/>
        <a:lstStyle/>
        <a:p>
          <a:endParaRPr lang="en-US"/>
        </a:p>
      </dgm:t>
    </dgm:pt>
    <dgm:pt modelId="{74B7A603-8FB6-4CBC-BE8E-92D2542A1EC5}" type="sibTrans" cxnId="{E2627BD8-2FCD-48DF-98A6-80A0AEEA7F16}">
      <dgm:prSet/>
      <dgm:spPr/>
      <dgm:t>
        <a:bodyPr/>
        <a:lstStyle/>
        <a:p>
          <a:endParaRPr lang="en-US"/>
        </a:p>
      </dgm:t>
    </dgm:pt>
    <dgm:pt modelId="{CE712127-9942-4435-AB12-D4679928F555}">
      <dgm:prSet/>
      <dgm:spPr>
        <a:solidFill>
          <a:srgbClr val="002060"/>
        </a:solidFill>
      </dgm:spPr>
      <dgm:t>
        <a:bodyPr/>
        <a:lstStyle/>
        <a:p>
          <a:r>
            <a:rPr lang="en-IN"/>
            <a:t>Actions</a:t>
          </a:r>
          <a:endParaRPr lang="en-US"/>
        </a:p>
      </dgm:t>
    </dgm:pt>
    <dgm:pt modelId="{CBF227E9-AAA4-46F7-BB24-02B8FAC9106B}" type="parTrans" cxnId="{A037A1A3-778C-44E5-AA67-7B2C285C9E6C}">
      <dgm:prSet/>
      <dgm:spPr/>
      <dgm:t>
        <a:bodyPr/>
        <a:lstStyle/>
        <a:p>
          <a:endParaRPr lang="en-US"/>
        </a:p>
      </dgm:t>
    </dgm:pt>
    <dgm:pt modelId="{748D84CF-11D4-4775-8325-27F8434F0932}" type="sibTrans" cxnId="{A037A1A3-778C-44E5-AA67-7B2C285C9E6C}">
      <dgm:prSet/>
      <dgm:spPr/>
      <dgm:t>
        <a:bodyPr/>
        <a:lstStyle/>
        <a:p>
          <a:endParaRPr lang="en-US"/>
        </a:p>
      </dgm:t>
    </dgm:pt>
    <dgm:pt modelId="{C5007210-B5EC-4AE5-A2FE-060A2C12D2C2}">
      <dgm:prSet/>
      <dgm:spPr/>
      <dgm:t>
        <a:bodyPr/>
        <a:lstStyle/>
        <a:p>
          <a:r>
            <a:rPr lang="en-IN"/>
            <a:t>By authorities (Arrest, Attachment, adjudication, confiscation etc.,)</a:t>
          </a:r>
          <a:endParaRPr lang="en-US"/>
        </a:p>
      </dgm:t>
    </dgm:pt>
    <dgm:pt modelId="{8F3098C2-EF94-439B-9FD0-9A811B0E422B}" type="parTrans" cxnId="{476350E5-0072-4AA2-8711-1F356ED0C774}">
      <dgm:prSet/>
      <dgm:spPr/>
      <dgm:t>
        <a:bodyPr/>
        <a:lstStyle/>
        <a:p>
          <a:endParaRPr lang="en-US"/>
        </a:p>
      </dgm:t>
    </dgm:pt>
    <dgm:pt modelId="{1616DE22-AABE-4731-B1EF-28AF69D3F7E1}" type="sibTrans" cxnId="{476350E5-0072-4AA2-8711-1F356ED0C774}">
      <dgm:prSet/>
      <dgm:spPr/>
      <dgm:t>
        <a:bodyPr/>
        <a:lstStyle/>
        <a:p>
          <a:endParaRPr lang="en-US"/>
        </a:p>
      </dgm:t>
    </dgm:pt>
    <dgm:pt modelId="{2428DE26-58C3-4BDB-90D6-E7A359D1791B}">
      <dgm:prSet/>
      <dgm:spPr/>
      <dgm:t>
        <a:bodyPr/>
        <a:lstStyle/>
        <a:p>
          <a:r>
            <a:rPr lang="en-IN"/>
            <a:t>Bails, Appeals </a:t>
          </a:r>
          <a:endParaRPr lang="en-US"/>
        </a:p>
      </dgm:t>
    </dgm:pt>
    <dgm:pt modelId="{5FEE5906-1702-4E4F-AFA1-804A22411DEB}" type="parTrans" cxnId="{2D5A25AE-B855-4149-8845-713501200BB5}">
      <dgm:prSet/>
      <dgm:spPr/>
      <dgm:t>
        <a:bodyPr/>
        <a:lstStyle/>
        <a:p>
          <a:endParaRPr lang="en-US"/>
        </a:p>
      </dgm:t>
    </dgm:pt>
    <dgm:pt modelId="{F1297F3A-2A86-4112-9821-5C834A1D8029}" type="sibTrans" cxnId="{2D5A25AE-B855-4149-8845-713501200BB5}">
      <dgm:prSet/>
      <dgm:spPr/>
      <dgm:t>
        <a:bodyPr/>
        <a:lstStyle/>
        <a:p>
          <a:endParaRPr lang="en-US"/>
        </a:p>
      </dgm:t>
    </dgm:pt>
    <dgm:pt modelId="{1385C38E-6AE9-4BB3-AB0A-D6C8B7BD8238}" type="pres">
      <dgm:prSet presAssocID="{45D70E3F-F50F-494D-A584-BE636ACA7DF7}" presName="linear" presStyleCnt="0">
        <dgm:presLayoutVars>
          <dgm:animLvl val="lvl"/>
          <dgm:resizeHandles val="exact"/>
        </dgm:presLayoutVars>
      </dgm:prSet>
      <dgm:spPr/>
    </dgm:pt>
    <dgm:pt modelId="{02B94490-FECB-4C19-BE41-8B8D9452A5B3}" type="pres">
      <dgm:prSet presAssocID="{AED2632E-9264-4762-AFD7-E50CD221B526}" presName="parentText" presStyleLbl="node1" presStyleIdx="0" presStyleCnt="3">
        <dgm:presLayoutVars>
          <dgm:chMax val="0"/>
          <dgm:bulletEnabled val="1"/>
        </dgm:presLayoutVars>
      </dgm:prSet>
      <dgm:spPr/>
    </dgm:pt>
    <dgm:pt modelId="{74A89006-52C1-4BF6-86A2-71611BC1D3B9}" type="pres">
      <dgm:prSet presAssocID="{AED2632E-9264-4762-AFD7-E50CD221B526}" presName="childText" presStyleLbl="revTx" presStyleIdx="0" presStyleCnt="3">
        <dgm:presLayoutVars>
          <dgm:bulletEnabled val="1"/>
        </dgm:presLayoutVars>
      </dgm:prSet>
      <dgm:spPr/>
    </dgm:pt>
    <dgm:pt modelId="{C8E6DDC3-6628-4AC1-9D52-F8CE39AB1935}" type="pres">
      <dgm:prSet presAssocID="{D2FE6D4A-6ECF-4FF4-B750-64B42D342885}" presName="parentText" presStyleLbl="node1" presStyleIdx="1" presStyleCnt="3">
        <dgm:presLayoutVars>
          <dgm:chMax val="0"/>
          <dgm:bulletEnabled val="1"/>
        </dgm:presLayoutVars>
      </dgm:prSet>
      <dgm:spPr/>
    </dgm:pt>
    <dgm:pt modelId="{583E5177-0F1A-47DD-9439-B9B316D85659}" type="pres">
      <dgm:prSet presAssocID="{D2FE6D4A-6ECF-4FF4-B750-64B42D342885}" presName="childText" presStyleLbl="revTx" presStyleIdx="1" presStyleCnt="3">
        <dgm:presLayoutVars>
          <dgm:bulletEnabled val="1"/>
        </dgm:presLayoutVars>
      </dgm:prSet>
      <dgm:spPr/>
    </dgm:pt>
    <dgm:pt modelId="{2809A43D-04C3-40B5-83CB-88B897424F6F}" type="pres">
      <dgm:prSet presAssocID="{CE712127-9942-4435-AB12-D4679928F555}" presName="parentText" presStyleLbl="node1" presStyleIdx="2" presStyleCnt="3">
        <dgm:presLayoutVars>
          <dgm:chMax val="0"/>
          <dgm:bulletEnabled val="1"/>
        </dgm:presLayoutVars>
      </dgm:prSet>
      <dgm:spPr/>
    </dgm:pt>
    <dgm:pt modelId="{F6A5E8A9-D8A8-4051-BEC6-D33D62BB7F01}" type="pres">
      <dgm:prSet presAssocID="{CE712127-9942-4435-AB12-D4679928F555}" presName="childText" presStyleLbl="revTx" presStyleIdx="2" presStyleCnt="3">
        <dgm:presLayoutVars>
          <dgm:bulletEnabled val="1"/>
        </dgm:presLayoutVars>
      </dgm:prSet>
      <dgm:spPr/>
    </dgm:pt>
  </dgm:ptLst>
  <dgm:cxnLst>
    <dgm:cxn modelId="{D5A32E05-48B0-430A-BA61-34F9B4E7ACF9}" srcId="{45D70E3F-F50F-494D-A584-BE636ACA7DF7}" destId="{AED2632E-9264-4762-AFD7-E50CD221B526}" srcOrd="0" destOrd="0" parTransId="{31387197-F1D1-48B0-B7A8-23ECF0407817}" sibTransId="{4600B50C-4559-4B04-B5B4-1D8C903E97A6}"/>
    <dgm:cxn modelId="{5D752438-0CFE-4BEB-B315-72F51ADC1740}" type="presOf" srcId="{4409D55B-FE3A-406A-9F1B-F3FFD29B6C0F}" destId="{583E5177-0F1A-47DD-9439-B9B316D85659}" srcOrd="0" destOrd="2" presId="urn:microsoft.com/office/officeart/2005/8/layout/vList2"/>
    <dgm:cxn modelId="{33A03739-1591-4AB5-9A96-D74CC40403EF}" type="presOf" srcId="{A032ED0A-3309-4647-BC04-1CF8E6CE5952}" destId="{583E5177-0F1A-47DD-9439-B9B316D85659}" srcOrd="0" destOrd="0" presId="urn:microsoft.com/office/officeart/2005/8/layout/vList2"/>
    <dgm:cxn modelId="{5AC89C40-A54A-42B9-B725-389B28D64218}" srcId="{AED2632E-9264-4762-AFD7-E50CD221B526}" destId="{F39C854B-B2D6-473A-9525-3CC2FAF9DA64}" srcOrd="1" destOrd="0" parTransId="{223867D6-8440-493F-86EB-A4C9BFFBA212}" sibTransId="{AAEB4905-6ECE-4D5C-BF9C-E242556E312B}"/>
    <dgm:cxn modelId="{CD23654B-A07F-4392-A14A-FED2A1A3FDF7}" type="presOf" srcId="{D473EBE2-8869-43C6-96C2-53713D4328C2}" destId="{74A89006-52C1-4BF6-86A2-71611BC1D3B9}" srcOrd="0" destOrd="2" presId="urn:microsoft.com/office/officeart/2005/8/layout/vList2"/>
    <dgm:cxn modelId="{0153734E-CAA9-4954-9D27-0555C146DB93}" srcId="{AED2632E-9264-4762-AFD7-E50CD221B526}" destId="{D473EBE2-8869-43C6-96C2-53713D4328C2}" srcOrd="2" destOrd="0" parTransId="{B52A2A08-77CE-44F4-B34C-72ABF4DBB835}" sibTransId="{3FB90EF2-9207-48A7-B0F5-32861F81CBEA}"/>
    <dgm:cxn modelId="{65AE8255-0B65-493C-A595-8B25391E7BC7}" type="presOf" srcId="{CE712127-9942-4435-AB12-D4679928F555}" destId="{2809A43D-04C3-40B5-83CB-88B897424F6F}" srcOrd="0" destOrd="0" presId="urn:microsoft.com/office/officeart/2005/8/layout/vList2"/>
    <dgm:cxn modelId="{978D9B56-D7F2-4206-B52E-4C36D6468A8A}" srcId="{D2FE6D4A-6ECF-4FF4-B750-64B42D342885}" destId="{A032ED0A-3309-4647-BC04-1CF8E6CE5952}" srcOrd="0" destOrd="0" parTransId="{99C056F6-3B4D-410A-BDA8-D61EC7F7820C}" sibTransId="{C2688FB9-527A-4C70-9AB9-F4F20B35DC55}"/>
    <dgm:cxn modelId="{B690365C-7C7B-4DB2-8731-B4BF1B77EDCC}" srcId="{D2FE6D4A-6ECF-4FF4-B750-64B42D342885}" destId="{712D31E8-BE1A-4C54-BB1F-4AB20F58789A}" srcOrd="1" destOrd="0" parTransId="{9BF1ABD0-F17B-4F7F-A24C-2B9496E088C6}" sibTransId="{A7014AAF-2E70-4DD7-9BA3-B8D04A1BA165}"/>
    <dgm:cxn modelId="{418F8661-0071-4BAA-90E7-EA5048C9F424}" type="presOf" srcId="{712D31E8-BE1A-4C54-BB1F-4AB20F58789A}" destId="{583E5177-0F1A-47DD-9439-B9B316D85659}" srcOrd="0" destOrd="1" presId="urn:microsoft.com/office/officeart/2005/8/layout/vList2"/>
    <dgm:cxn modelId="{60B8CF61-1732-4BF5-8FA8-92AADBB90FD0}" type="presOf" srcId="{EA378063-A93A-448C-B7FE-784C4E259F3B}" destId="{74A89006-52C1-4BF6-86A2-71611BC1D3B9}" srcOrd="0" destOrd="0" presId="urn:microsoft.com/office/officeart/2005/8/layout/vList2"/>
    <dgm:cxn modelId="{53B2DB65-2634-4FCF-A066-EE00BF207651}" srcId="{AED2632E-9264-4762-AFD7-E50CD221B526}" destId="{EA378063-A93A-448C-B7FE-784C4E259F3B}" srcOrd="0" destOrd="0" parTransId="{76E00BCF-FC94-44D0-A9C6-F6713C2270E3}" sibTransId="{88B01C50-191C-4E9E-B6FF-96D2DAE83AEC}"/>
    <dgm:cxn modelId="{9941C16C-D50B-421E-9425-184282BE11A7}" type="presOf" srcId="{2428DE26-58C3-4BDB-90D6-E7A359D1791B}" destId="{F6A5E8A9-D8A8-4051-BEC6-D33D62BB7F01}" srcOrd="0" destOrd="1" presId="urn:microsoft.com/office/officeart/2005/8/layout/vList2"/>
    <dgm:cxn modelId="{17B9778C-72B6-4534-8E21-5D976D06C2D2}" type="presOf" srcId="{AED2632E-9264-4762-AFD7-E50CD221B526}" destId="{02B94490-FECB-4C19-BE41-8B8D9452A5B3}" srcOrd="0" destOrd="0" presId="urn:microsoft.com/office/officeart/2005/8/layout/vList2"/>
    <dgm:cxn modelId="{04A1F398-5E13-4724-9EA7-715898E5BF70}" type="presOf" srcId="{C5007210-B5EC-4AE5-A2FE-060A2C12D2C2}" destId="{F6A5E8A9-D8A8-4051-BEC6-D33D62BB7F01}" srcOrd="0" destOrd="0" presId="urn:microsoft.com/office/officeart/2005/8/layout/vList2"/>
    <dgm:cxn modelId="{A037A1A3-778C-44E5-AA67-7B2C285C9E6C}" srcId="{45D70E3F-F50F-494D-A584-BE636ACA7DF7}" destId="{CE712127-9942-4435-AB12-D4679928F555}" srcOrd="2" destOrd="0" parTransId="{CBF227E9-AAA4-46F7-BB24-02B8FAC9106B}" sibTransId="{748D84CF-11D4-4775-8325-27F8434F0932}"/>
    <dgm:cxn modelId="{2D5A25AE-B855-4149-8845-713501200BB5}" srcId="{CE712127-9942-4435-AB12-D4679928F555}" destId="{2428DE26-58C3-4BDB-90D6-E7A359D1791B}" srcOrd="1" destOrd="0" parTransId="{5FEE5906-1702-4E4F-AFA1-804A22411DEB}" sibTransId="{F1297F3A-2A86-4112-9821-5C834A1D8029}"/>
    <dgm:cxn modelId="{C31CCCBA-47CE-45D9-AF6E-F5386AC5EB24}" type="presOf" srcId="{45D70E3F-F50F-494D-A584-BE636ACA7DF7}" destId="{1385C38E-6AE9-4BB3-AB0A-D6C8B7BD8238}" srcOrd="0" destOrd="0" presId="urn:microsoft.com/office/officeart/2005/8/layout/vList2"/>
    <dgm:cxn modelId="{E2627BD8-2FCD-48DF-98A6-80A0AEEA7F16}" srcId="{D2FE6D4A-6ECF-4FF4-B750-64B42D342885}" destId="{4409D55B-FE3A-406A-9F1B-F3FFD29B6C0F}" srcOrd="2" destOrd="0" parTransId="{97A1430B-0FA3-4FE5-8C44-67B8C0A5EB6C}" sibTransId="{74B7A603-8FB6-4CBC-BE8E-92D2542A1EC5}"/>
    <dgm:cxn modelId="{411028DD-8B89-4DF6-AD54-2D80C320C3C5}" type="presOf" srcId="{F39C854B-B2D6-473A-9525-3CC2FAF9DA64}" destId="{74A89006-52C1-4BF6-86A2-71611BC1D3B9}" srcOrd="0" destOrd="1" presId="urn:microsoft.com/office/officeart/2005/8/layout/vList2"/>
    <dgm:cxn modelId="{476350E5-0072-4AA2-8711-1F356ED0C774}" srcId="{CE712127-9942-4435-AB12-D4679928F555}" destId="{C5007210-B5EC-4AE5-A2FE-060A2C12D2C2}" srcOrd="0" destOrd="0" parTransId="{8F3098C2-EF94-439B-9FD0-9A811B0E422B}" sibTransId="{1616DE22-AABE-4731-B1EF-28AF69D3F7E1}"/>
    <dgm:cxn modelId="{7A869CEB-36DA-4123-A9AD-92BFAA0444BF}" srcId="{45D70E3F-F50F-494D-A584-BE636ACA7DF7}" destId="{D2FE6D4A-6ECF-4FF4-B750-64B42D342885}" srcOrd="1" destOrd="0" parTransId="{A483BECC-2C37-48D3-9592-7CF8A7B4E3F1}" sibTransId="{6FB82F08-120A-4DCD-B302-11B2C43693FE}"/>
    <dgm:cxn modelId="{4A6C7EEC-E10D-4A7D-BD15-103A727243FF}" type="presOf" srcId="{D2FE6D4A-6ECF-4FF4-B750-64B42D342885}" destId="{C8E6DDC3-6628-4AC1-9D52-F8CE39AB1935}" srcOrd="0" destOrd="0" presId="urn:microsoft.com/office/officeart/2005/8/layout/vList2"/>
    <dgm:cxn modelId="{9F5EC250-9681-4F85-8C1F-9AECE3F7553A}" type="presParOf" srcId="{1385C38E-6AE9-4BB3-AB0A-D6C8B7BD8238}" destId="{02B94490-FECB-4C19-BE41-8B8D9452A5B3}" srcOrd="0" destOrd="0" presId="urn:microsoft.com/office/officeart/2005/8/layout/vList2"/>
    <dgm:cxn modelId="{B0BCEEA6-3486-4FEC-B243-69A6010443B6}" type="presParOf" srcId="{1385C38E-6AE9-4BB3-AB0A-D6C8B7BD8238}" destId="{74A89006-52C1-4BF6-86A2-71611BC1D3B9}" srcOrd="1" destOrd="0" presId="urn:microsoft.com/office/officeart/2005/8/layout/vList2"/>
    <dgm:cxn modelId="{D8698FD5-CB37-4959-8DCD-33C750C44011}" type="presParOf" srcId="{1385C38E-6AE9-4BB3-AB0A-D6C8B7BD8238}" destId="{C8E6DDC3-6628-4AC1-9D52-F8CE39AB1935}" srcOrd="2" destOrd="0" presId="urn:microsoft.com/office/officeart/2005/8/layout/vList2"/>
    <dgm:cxn modelId="{FDDF8B85-2E17-4591-A90D-9D3712476212}" type="presParOf" srcId="{1385C38E-6AE9-4BB3-AB0A-D6C8B7BD8238}" destId="{583E5177-0F1A-47DD-9439-B9B316D85659}" srcOrd="3" destOrd="0" presId="urn:microsoft.com/office/officeart/2005/8/layout/vList2"/>
    <dgm:cxn modelId="{63C5B34F-3CE3-4FAD-8D8B-DEEAF6E20A06}" type="presParOf" srcId="{1385C38E-6AE9-4BB3-AB0A-D6C8B7BD8238}" destId="{2809A43D-04C3-40B5-83CB-88B897424F6F}" srcOrd="4" destOrd="0" presId="urn:microsoft.com/office/officeart/2005/8/layout/vList2"/>
    <dgm:cxn modelId="{92810394-5841-4343-8827-C85E69862B0F}" type="presParOf" srcId="{1385C38E-6AE9-4BB3-AB0A-D6C8B7BD8238}" destId="{F6A5E8A9-D8A8-4051-BEC6-D33D62BB7F0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8D2E20-795B-46CB-806B-A5D706AECC5D}"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3D87AC73-A13A-471F-B197-D0E1481E6887}">
      <dgm:prSet/>
      <dgm:spPr/>
      <dgm:t>
        <a:bodyPr/>
        <a:lstStyle/>
        <a:p>
          <a:pPr>
            <a:defRPr b="1"/>
          </a:pPr>
          <a:r>
            <a:rPr lang="en-US"/>
            <a:t>1857</a:t>
          </a:r>
        </a:p>
      </dgm:t>
    </dgm:pt>
    <dgm:pt modelId="{10BFCE06-6CEC-4E35-BB36-37D300C9D603}" type="parTrans" cxnId="{AFF6E89F-AD62-4679-B6DC-07A8BC772382}">
      <dgm:prSet/>
      <dgm:spPr/>
      <dgm:t>
        <a:bodyPr/>
        <a:lstStyle/>
        <a:p>
          <a:endParaRPr lang="en-US"/>
        </a:p>
      </dgm:t>
    </dgm:pt>
    <dgm:pt modelId="{070FC879-1179-4A8C-851A-B40873EDCE34}" type="sibTrans" cxnId="{AFF6E89F-AD62-4679-B6DC-07A8BC772382}">
      <dgm:prSet/>
      <dgm:spPr/>
      <dgm:t>
        <a:bodyPr/>
        <a:lstStyle/>
        <a:p>
          <a:endParaRPr lang="en-US"/>
        </a:p>
      </dgm:t>
    </dgm:pt>
    <dgm:pt modelId="{F858E3C8-A8CC-4ABA-A77D-949402ADA7FB}">
      <dgm:prSet custT="1"/>
      <dgm:spPr/>
      <dgm:t>
        <a:bodyPr/>
        <a:lstStyle/>
        <a:p>
          <a:r>
            <a:rPr lang="en-US" sz="1400" dirty="0"/>
            <a:t>The Forfeiture Act, 1857 [Repealed in 1922]</a:t>
          </a:r>
        </a:p>
      </dgm:t>
    </dgm:pt>
    <dgm:pt modelId="{BCD17256-404A-4382-A9D2-D27E22D4A610}" type="parTrans" cxnId="{DE6B2F13-3FA5-41BB-BFEB-E7D04E136663}">
      <dgm:prSet/>
      <dgm:spPr/>
      <dgm:t>
        <a:bodyPr/>
        <a:lstStyle/>
        <a:p>
          <a:endParaRPr lang="en-US"/>
        </a:p>
      </dgm:t>
    </dgm:pt>
    <dgm:pt modelId="{81224975-74C3-4ED0-B0E2-AA82872DC74D}" type="sibTrans" cxnId="{DE6B2F13-3FA5-41BB-BFEB-E7D04E136663}">
      <dgm:prSet/>
      <dgm:spPr/>
      <dgm:t>
        <a:bodyPr/>
        <a:lstStyle/>
        <a:p>
          <a:endParaRPr lang="en-US"/>
        </a:p>
      </dgm:t>
    </dgm:pt>
    <dgm:pt modelId="{ED5AB912-23EB-49D5-97E9-D1F0C15A1998}">
      <dgm:prSet/>
      <dgm:spPr/>
      <dgm:t>
        <a:bodyPr/>
        <a:lstStyle/>
        <a:p>
          <a:pPr>
            <a:defRPr b="1"/>
          </a:pPr>
          <a:r>
            <a:rPr lang="en-US"/>
            <a:t>1944</a:t>
          </a:r>
        </a:p>
      </dgm:t>
    </dgm:pt>
    <dgm:pt modelId="{A1F234BE-7C99-4383-94B8-B8467E30D22A}" type="parTrans" cxnId="{2687586F-122F-4577-BD21-EB1311A3335B}">
      <dgm:prSet/>
      <dgm:spPr/>
      <dgm:t>
        <a:bodyPr/>
        <a:lstStyle/>
        <a:p>
          <a:endParaRPr lang="en-US"/>
        </a:p>
      </dgm:t>
    </dgm:pt>
    <dgm:pt modelId="{29C42956-1D82-4F93-946A-62CB5727845B}" type="sibTrans" cxnId="{2687586F-122F-4577-BD21-EB1311A3335B}">
      <dgm:prSet/>
      <dgm:spPr/>
      <dgm:t>
        <a:bodyPr/>
        <a:lstStyle/>
        <a:p>
          <a:endParaRPr lang="en-US"/>
        </a:p>
      </dgm:t>
    </dgm:pt>
    <dgm:pt modelId="{2AD8B2C5-072F-4496-B317-98DB8E1ECD91}">
      <dgm:prSet/>
      <dgm:spPr/>
      <dgm:t>
        <a:bodyPr/>
        <a:lstStyle/>
        <a:p>
          <a:r>
            <a:rPr lang="en-US" dirty="0"/>
            <a:t>The Criminal Law Amendment Ordinance</a:t>
          </a:r>
        </a:p>
      </dgm:t>
    </dgm:pt>
    <dgm:pt modelId="{3ED570D7-A166-4377-979D-D11E0006F92B}" type="parTrans" cxnId="{8DA051F2-85D4-4D24-8EBF-474DCE87E331}">
      <dgm:prSet/>
      <dgm:spPr/>
      <dgm:t>
        <a:bodyPr/>
        <a:lstStyle/>
        <a:p>
          <a:endParaRPr lang="en-US"/>
        </a:p>
      </dgm:t>
    </dgm:pt>
    <dgm:pt modelId="{7D115C8F-8EC3-4074-8299-F25390B660ED}" type="sibTrans" cxnId="{8DA051F2-85D4-4D24-8EBF-474DCE87E331}">
      <dgm:prSet/>
      <dgm:spPr/>
      <dgm:t>
        <a:bodyPr/>
        <a:lstStyle/>
        <a:p>
          <a:endParaRPr lang="en-US"/>
        </a:p>
      </dgm:t>
    </dgm:pt>
    <dgm:pt modelId="{F9C23434-CF67-4E5A-A6C0-C59951D362BA}">
      <dgm:prSet/>
      <dgm:spPr/>
      <dgm:t>
        <a:bodyPr/>
        <a:lstStyle/>
        <a:p>
          <a:pPr>
            <a:defRPr b="1"/>
          </a:pPr>
          <a:r>
            <a:rPr lang="en-US"/>
            <a:t>1967</a:t>
          </a:r>
        </a:p>
      </dgm:t>
    </dgm:pt>
    <dgm:pt modelId="{2BA40EF2-5151-45A8-9011-9770EFF2D986}" type="parTrans" cxnId="{455251CF-C6A9-4BF0-9254-DAF40AA133C3}">
      <dgm:prSet/>
      <dgm:spPr/>
      <dgm:t>
        <a:bodyPr/>
        <a:lstStyle/>
        <a:p>
          <a:endParaRPr lang="en-US"/>
        </a:p>
      </dgm:t>
    </dgm:pt>
    <dgm:pt modelId="{97197E73-AD4D-4A58-91BF-D68B61947C96}" type="sibTrans" cxnId="{455251CF-C6A9-4BF0-9254-DAF40AA133C3}">
      <dgm:prSet/>
      <dgm:spPr/>
      <dgm:t>
        <a:bodyPr/>
        <a:lstStyle/>
        <a:p>
          <a:endParaRPr lang="en-US"/>
        </a:p>
      </dgm:t>
    </dgm:pt>
    <dgm:pt modelId="{381DCDE9-6379-4496-AB74-4809C9734659}">
      <dgm:prSet custT="1"/>
      <dgm:spPr/>
      <dgm:t>
        <a:bodyPr/>
        <a:lstStyle/>
        <a:p>
          <a:r>
            <a:rPr lang="en-US" sz="1400" dirty="0"/>
            <a:t>The Unlawful Activities (Prevention) Act, 1967 [Chapter V (inserted in 2013)]</a:t>
          </a:r>
        </a:p>
      </dgm:t>
    </dgm:pt>
    <dgm:pt modelId="{ECB16BEA-B991-4388-9425-39D9DF70B7A1}" type="parTrans" cxnId="{AB1AD280-A97B-4C53-A4F7-DD082651453C}">
      <dgm:prSet/>
      <dgm:spPr/>
      <dgm:t>
        <a:bodyPr/>
        <a:lstStyle/>
        <a:p>
          <a:endParaRPr lang="en-US"/>
        </a:p>
      </dgm:t>
    </dgm:pt>
    <dgm:pt modelId="{DE9EE85D-9466-40B0-B58A-D6C92E8485FA}" type="sibTrans" cxnId="{AB1AD280-A97B-4C53-A4F7-DD082651453C}">
      <dgm:prSet/>
      <dgm:spPr/>
      <dgm:t>
        <a:bodyPr/>
        <a:lstStyle/>
        <a:p>
          <a:endParaRPr lang="en-US"/>
        </a:p>
      </dgm:t>
    </dgm:pt>
    <dgm:pt modelId="{8D72633A-E020-4F55-8472-F3E34B7DE518}">
      <dgm:prSet/>
      <dgm:spPr/>
      <dgm:t>
        <a:bodyPr/>
        <a:lstStyle/>
        <a:p>
          <a:pPr>
            <a:defRPr b="1"/>
          </a:pPr>
          <a:r>
            <a:rPr lang="en-US"/>
            <a:t>1972</a:t>
          </a:r>
        </a:p>
      </dgm:t>
    </dgm:pt>
    <dgm:pt modelId="{1ECF8C74-5BF5-4C18-A519-292D09A2696B}" type="parTrans" cxnId="{863ABAED-6F1A-4878-8F8A-BD691E883AAA}">
      <dgm:prSet/>
      <dgm:spPr/>
      <dgm:t>
        <a:bodyPr/>
        <a:lstStyle/>
        <a:p>
          <a:endParaRPr lang="en-US"/>
        </a:p>
      </dgm:t>
    </dgm:pt>
    <dgm:pt modelId="{3F0F3B1E-D3FA-4797-98B0-F7CCB51CF0C6}" type="sibTrans" cxnId="{863ABAED-6F1A-4878-8F8A-BD691E883AAA}">
      <dgm:prSet/>
      <dgm:spPr/>
      <dgm:t>
        <a:bodyPr/>
        <a:lstStyle/>
        <a:p>
          <a:endParaRPr lang="en-US"/>
        </a:p>
      </dgm:t>
    </dgm:pt>
    <dgm:pt modelId="{E31D5363-498B-4AB2-BE24-EC05F2B59D40}">
      <dgm:prSet/>
      <dgm:spPr/>
      <dgm:t>
        <a:bodyPr/>
        <a:lstStyle/>
        <a:p>
          <a:r>
            <a:rPr lang="en-US"/>
            <a:t>The Wild Life (Protection) Act, 1972 [Chapter VIA inserted in 2003]</a:t>
          </a:r>
        </a:p>
      </dgm:t>
    </dgm:pt>
    <dgm:pt modelId="{67BF595D-C854-4D9C-9748-192083341C24}" type="parTrans" cxnId="{00367AD8-EA2B-4680-A2B5-047C67CD0A76}">
      <dgm:prSet/>
      <dgm:spPr/>
      <dgm:t>
        <a:bodyPr/>
        <a:lstStyle/>
        <a:p>
          <a:endParaRPr lang="en-US"/>
        </a:p>
      </dgm:t>
    </dgm:pt>
    <dgm:pt modelId="{BD10175E-0D5A-4A19-98A7-94CD700AA32B}" type="sibTrans" cxnId="{00367AD8-EA2B-4680-A2B5-047C67CD0A76}">
      <dgm:prSet/>
      <dgm:spPr/>
      <dgm:t>
        <a:bodyPr/>
        <a:lstStyle/>
        <a:p>
          <a:endParaRPr lang="en-US"/>
        </a:p>
      </dgm:t>
    </dgm:pt>
    <dgm:pt modelId="{5FE72086-32D3-450F-BCFF-09B4320B796A}">
      <dgm:prSet/>
      <dgm:spPr/>
      <dgm:t>
        <a:bodyPr/>
        <a:lstStyle/>
        <a:p>
          <a:pPr>
            <a:defRPr b="1"/>
          </a:pPr>
          <a:r>
            <a:rPr lang="en-US"/>
            <a:t>1973</a:t>
          </a:r>
        </a:p>
      </dgm:t>
    </dgm:pt>
    <dgm:pt modelId="{57E0BCD7-C9BF-4749-B850-FBBF2F4CFFDC}" type="parTrans" cxnId="{AF224460-00ED-4E67-8EA1-12E9AA7F3671}">
      <dgm:prSet/>
      <dgm:spPr/>
      <dgm:t>
        <a:bodyPr/>
        <a:lstStyle/>
        <a:p>
          <a:endParaRPr lang="en-US"/>
        </a:p>
      </dgm:t>
    </dgm:pt>
    <dgm:pt modelId="{52BA7D07-86F8-4B07-B54E-86B99E5ADBEF}" type="sibTrans" cxnId="{AF224460-00ED-4E67-8EA1-12E9AA7F3671}">
      <dgm:prSet/>
      <dgm:spPr/>
      <dgm:t>
        <a:bodyPr/>
        <a:lstStyle/>
        <a:p>
          <a:endParaRPr lang="en-US"/>
        </a:p>
      </dgm:t>
    </dgm:pt>
    <dgm:pt modelId="{867D40A2-9625-453C-97D2-2A124214DBD6}">
      <dgm:prSet custT="1"/>
      <dgm:spPr/>
      <dgm:t>
        <a:bodyPr/>
        <a:lstStyle/>
        <a:p>
          <a:r>
            <a:rPr lang="en-US" sz="1400" dirty="0"/>
            <a:t>The Code of Criminal Procedure, 1973 [Chapter XXXIV – Disposal of Property];</a:t>
          </a:r>
        </a:p>
      </dgm:t>
    </dgm:pt>
    <dgm:pt modelId="{27A9D3AE-ECAC-4BC3-A16B-04689B74E709}" type="parTrans" cxnId="{4DAC4B45-0BF8-4A31-95BD-57CCA1371C2D}">
      <dgm:prSet/>
      <dgm:spPr/>
      <dgm:t>
        <a:bodyPr/>
        <a:lstStyle/>
        <a:p>
          <a:endParaRPr lang="en-US"/>
        </a:p>
      </dgm:t>
    </dgm:pt>
    <dgm:pt modelId="{0EE67CC5-9A30-423B-8270-4960E8E3EA7A}" type="sibTrans" cxnId="{4DAC4B45-0BF8-4A31-95BD-57CCA1371C2D}">
      <dgm:prSet/>
      <dgm:spPr/>
      <dgm:t>
        <a:bodyPr/>
        <a:lstStyle/>
        <a:p>
          <a:endParaRPr lang="en-US"/>
        </a:p>
      </dgm:t>
    </dgm:pt>
    <dgm:pt modelId="{A6410D2F-E46B-4AB9-9E5A-C5687392309A}">
      <dgm:prSet/>
      <dgm:spPr/>
      <dgm:t>
        <a:bodyPr/>
        <a:lstStyle/>
        <a:p>
          <a:pPr>
            <a:defRPr b="1"/>
          </a:pPr>
          <a:r>
            <a:rPr lang="en-US"/>
            <a:t>1976</a:t>
          </a:r>
        </a:p>
      </dgm:t>
    </dgm:pt>
    <dgm:pt modelId="{32971B15-83C8-4163-B462-2C10529568B3}" type="parTrans" cxnId="{55FC7D93-15CF-4C12-B16B-A0CED7603587}">
      <dgm:prSet/>
      <dgm:spPr/>
      <dgm:t>
        <a:bodyPr/>
        <a:lstStyle/>
        <a:p>
          <a:endParaRPr lang="en-US"/>
        </a:p>
      </dgm:t>
    </dgm:pt>
    <dgm:pt modelId="{A18899F0-ACD8-41D4-A08F-E55BB7BD6708}" type="sibTrans" cxnId="{55FC7D93-15CF-4C12-B16B-A0CED7603587}">
      <dgm:prSet/>
      <dgm:spPr/>
      <dgm:t>
        <a:bodyPr/>
        <a:lstStyle/>
        <a:p>
          <a:endParaRPr lang="en-US"/>
        </a:p>
      </dgm:t>
    </dgm:pt>
    <dgm:pt modelId="{B4586333-3613-419F-BCE7-D9BCF2CA1348}">
      <dgm:prSet/>
      <dgm:spPr/>
      <dgm:t>
        <a:bodyPr/>
        <a:lstStyle/>
        <a:p>
          <a:r>
            <a:rPr lang="en-US"/>
            <a:t>The Smugglers and Foreign Exchange Manipulators (Forfeiture of Property) Act</a:t>
          </a:r>
        </a:p>
      </dgm:t>
    </dgm:pt>
    <dgm:pt modelId="{A903C07F-E5C3-46E5-81F1-8F9FC4D9741F}" type="parTrans" cxnId="{00BABBA2-E0BA-44FA-844E-34376AC38EEB}">
      <dgm:prSet/>
      <dgm:spPr/>
      <dgm:t>
        <a:bodyPr/>
        <a:lstStyle/>
        <a:p>
          <a:endParaRPr lang="en-US"/>
        </a:p>
      </dgm:t>
    </dgm:pt>
    <dgm:pt modelId="{48DE61C7-B9B9-47DB-BF1F-03CDEB8BA0F4}" type="sibTrans" cxnId="{00BABBA2-E0BA-44FA-844E-34376AC38EEB}">
      <dgm:prSet/>
      <dgm:spPr/>
      <dgm:t>
        <a:bodyPr/>
        <a:lstStyle/>
        <a:p>
          <a:endParaRPr lang="en-US"/>
        </a:p>
      </dgm:t>
    </dgm:pt>
    <dgm:pt modelId="{F8092AE8-7C58-43DC-A304-9C41CB158BB4}">
      <dgm:prSet/>
      <dgm:spPr/>
      <dgm:t>
        <a:bodyPr/>
        <a:lstStyle/>
        <a:p>
          <a:pPr>
            <a:defRPr b="1"/>
          </a:pPr>
          <a:r>
            <a:rPr lang="en-US"/>
            <a:t>1985</a:t>
          </a:r>
        </a:p>
      </dgm:t>
    </dgm:pt>
    <dgm:pt modelId="{71D1D6AB-D4C4-4E4D-AF0A-83A6223CC398}" type="parTrans" cxnId="{7219B118-0033-4E10-BABA-F3476B3CA75E}">
      <dgm:prSet/>
      <dgm:spPr/>
      <dgm:t>
        <a:bodyPr/>
        <a:lstStyle/>
        <a:p>
          <a:endParaRPr lang="en-US"/>
        </a:p>
      </dgm:t>
    </dgm:pt>
    <dgm:pt modelId="{40BB902A-90AD-42D1-ABF6-260EB7833903}" type="sibTrans" cxnId="{7219B118-0033-4E10-BABA-F3476B3CA75E}">
      <dgm:prSet/>
      <dgm:spPr/>
      <dgm:t>
        <a:bodyPr/>
        <a:lstStyle/>
        <a:p>
          <a:endParaRPr lang="en-US"/>
        </a:p>
      </dgm:t>
    </dgm:pt>
    <dgm:pt modelId="{E9BE42FC-1E84-4F2D-8BA8-0B09CC51BFC2}">
      <dgm:prSet custT="1"/>
      <dgm:spPr/>
      <dgm:t>
        <a:bodyPr/>
        <a:lstStyle/>
        <a:p>
          <a:r>
            <a:rPr lang="en-US" sz="1400" dirty="0"/>
            <a:t>The Narcotic Drugs and Psychotropic Substances Act, 1985 [Chapter VA inserted in 1989]; </a:t>
          </a:r>
        </a:p>
      </dgm:t>
    </dgm:pt>
    <dgm:pt modelId="{A79B92E8-42A9-4D63-97B1-B9E3A0767525}" type="parTrans" cxnId="{7AA55A6E-B612-414C-BE07-32698B81E673}">
      <dgm:prSet/>
      <dgm:spPr/>
      <dgm:t>
        <a:bodyPr/>
        <a:lstStyle/>
        <a:p>
          <a:endParaRPr lang="en-US"/>
        </a:p>
      </dgm:t>
    </dgm:pt>
    <dgm:pt modelId="{EE8B4FBB-882E-4792-9E2B-AE12F5BD7E52}" type="sibTrans" cxnId="{7AA55A6E-B612-414C-BE07-32698B81E673}">
      <dgm:prSet/>
      <dgm:spPr/>
      <dgm:t>
        <a:bodyPr/>
        <a:lstStyle/>
        <a:p>
          <a:endParaRPr lang="en-US"/>
        </a:p>
      </dgm:t>
    </dgm:pt>
    <dgm:pt modelId="{814BCDBF-983D-4E27-9438-7F55CD51F2A7}">
      <dgm:prSet/>
      <dgm:spPr/>
      <dgm:t>
        <a:bodyPr/>
        <a:lstStyle/>
        <a:p>
          <a:pPr>
            <a:defRPr b="1"/>
          </a:pPr>
          <a:r>
            <a:rPr lang="en-US"/>
            <a:t>1988</a:t>
          </a:r>
        </a:p>
      </dgm:t>
    </dgm:pt>
    <dgm:pt modelId="{99B571BE-A699-4DF9-8BAE-F1E0E5B59ADB}" type="parTrans" cxnId="{4EEE7676-850F-404B-943A-937171567772}">
      <dgm:prSet/>
      <dgm:spPr/>
      <dgm:t>
        <a:bodyPr/>
        <a:lstStyle/>
        <a:p>
          <a:endParaRPr lang="en-US"/>
        </a:p>
      </dgm:t>
    </dgm:pt>
    <dgm:pt modelId="{F45FC488-C2EE-4A6D-BC29-B37585949434}" type="sibTrans" cxnId="{4EEE7676-850F-404B-943A-937171567772}">
      <dgm:prSet/>
      <dgm:spPr/>
      <dgm:t>
        <a:bodyPr/>
        <a:lstStyle/>
        <a:p>
          <a:endParaRPr lang="en-US"/>
        </a:p>
      </dgm:t>
    </dgm:pt>
    <dgm:pt modelId="{DD5EDBC9-1451-4718-B25F-402277AB071E}">
      <dgm:prSet/>
      <dgm:spPr/>
      <dgm:t>
        <a:bodyPr/>
        <a:lstStyle/>
        <a:p>
          <a:r>
            <a:rPr lang="en-US"/>
            <a:t>The Prevention of Corruption Act, 1988 [Section 5(6)]; </a:t>
          </a:r>
        </a:p>
      </dgm:t>
    </dgm:pt>
    <dgm:pt modelId="{4EE03C57-CC92-4AEB-B467-819A49DB448F}" type="parTrans" cxnId="{70A467BF-B563-459F-ADDB-DEC27239DFD1}">
      <dgm:prSet/>
      <dgm:spPr/>
      <dgm:t>
        <a:bodyPr/>
        <a:lstStyle/>
        <a:p>
          <a:endParaRPr lang="en-US"/>
        </a:p>
      </dgm:t>
    </dgm:pt>
    <dgm:pt modelId="{5186DD0A-F95B-4CD7-9715-E7F977C64B19}" type="sibTrans" cxnId="{70A467BF-B563-459F-ADDB-DEC27239DFD1}">
      <dgm:prSet/>
      <dgm:spPr/>
      <dgm:t>
        <a:bodyPr/>
        <a:lstStyle/>
        <a:p>
          <a:endParaRPr lang="en-US"/>
        </a:p>
      </dgm:t>
    </dgm:pt>
    <dgm:pt modelId="{A0E5E721-1D50-4E7F-95F3-D9794044B656}">
      <dgm:prSet/>
      <dgm:spPr/>
      <dgm:t>
        <a:bodyPr/>
        <a:lstStyle/>
        <a:p>
          <a:pPr>
            <a:defRPr b="1"/>
          </a:pPr>
          <a:r>
            <a:rPr lang="en-US"/>
            <a:t>1999</a:t>
          </a:r>
        </a:p>
      </dgm:t>
    </dgm:pt>
    <dgm:pt modelId="{F5A97F95-8618-43FC-AD54-DEA88DB34679}" type="parTrans" cxnId="{E9BBD6A7-5C93-4270-B636-4F239BC24088}">
      <dgm:prSet/>
      <dgm:spPr/>
      <dgm:t>
        <a:bodyPr/>
        <a:lstStyle/>
        <a:p>
          <a:endParaRPr lang="en-US"/>
        </a:p>
      </dgm:t>
    </dgm:pt>
    <dgm:pt modelId="{0A36527B-B385-4904-80BA-52254B94AC4C}" type="sibTrans" cxnId="{E9BBD6A7-5C93-4270-B636-4F239BC24088}">
      <dgm:prSet/>
      <dgm:spPr/>
      <dgm:t>
        <a:bodyPr/>
        <a:lstStyle/>
        <a:p>
          <a:endParaRPr lang="en-US"/>
        </a:p>
      </dgm:t>
    </dgm:pt>
    <dgm:pt modelId="{771297F1-B103-499E-86D7-B6898F64B2D8}">
      <dgm:prSet custT="1"/>
      <dgm:spPr/>
      <dgm:t>
        <a:bodyPr/>
        <a:lstStyle/>
        <a:p>
          <a:r>
            <a:rPr lang="en-US" sz="1400" dirty="0"/>
            <a:t>The Maharashtra Control of </a:t>
          </a:r>
          <a:r>
            <a:rPr lang="en-US" sz="1400" dirty="0" err="1"/>
            <a:t>Organised</a:t>
          </a:r>
          <a:r>
            <a:rPr lang="en-US" sz="1400" dirty="0"/>
            <a:t> Crime Act, 1999 [Section 20] [While this is a State law, it has been adopted by several States, or has served as a model law for other States]; and </a:t>
          </a:r>
        </a:p>
      </dgm:t>
    </dgm:pt>
    <dgm:pt modelId="{813D48EF-6F26-4B93-8865-7FDEF961AF81}" type="parTrans" cxnId="{14FB04FA-21C5-4F54-B65E-440759F556D9}">
      <dgm:prSet/>
      <dgm:spPr/>
      <dgm:t>
        <a:bodyPr/>
        <a:lstStyle/>
        <a:p>
          <a:endParaRPr lang="en-US"/>
        </a:p>
      </dgm:t>
    </dgm:pt>
    <dgm:pt modelId="{86C766E1-BD74-4A68-AD3C-F286E09BFEF2}" type="sibTrans" cxnId="{14FB04FA-21C5-4F54-B65E-440759F556D9}">
      <dgm:prSet/>
      <dgm:spPr/>
      <dgm:t>
        <a:bodyPr/>
        <a:lstStyle/>
        <a:p>
          <a:endParaRPr lang="en-US"/>
        </a:p>
      </dgm:t>
    </dgm:pt>
    <dgm:pt modelId="{80574082-F0F7-4460-9049-4526B128D573}">
      <dgm:prSet/>
      <dgm:spPr/>
      <dgm:t>
        <a:bodyPr/>
        <a:lstStyle/>
        <a:p>
          <a:pPr>
            <a:defRPr b="1"/>
          </a:pPr>
          <a:r>
            <a:rPr lang="en-US"/>
            <a:t>2016</a:t>
          </a:r>
        </a:p>
      </dgm:t>
    </dgm:pt>
    <dgm:pt modelId="{D83AF71E-E942-40E0-B2AB-EBC4BF32B963}" type="parTrans" cxnId="{91C6C6FA-554B-41CF-885D-01AD86600D9E}">
      <dgm:prSet/>
      <dgm:spPr/>
      <dgm:t>
        <a:bodyPr/>
        <a:lstStyle/>
        <a:p>
          <a:endParaRPr lang="en-US"/>
        </a:p>
      </dgm:t>
    </dgm:pt>
    <dgm:pt modelId="{249678E9-DB40-497D-B271-07D51778CADD}" type="sibTrans" cxnId="{91C6C6FA-554B-41CF-885D-01AD86600D9E}">
      <dgm:prSet/>
      <dgm:spPr/>
      <dgm:t>
        <a:bodyPr/>
        <a:lstStyle/>
        <a:p>
          <a:endParaRPr lang="en-US"/>
        </a:p>
      </dgm:t>
    </dgm:pt>
    <dgm:pt modelId="{EF90F18F-E6DF-4306-BE1E-B00AF00D9877}">
      <dgm:prSet/>
      <dgm:spPr/>
      <dgm:t>
        <a:bodyPr/>
        <a:lstStyle/>
        <a:p>
          <a:r>
            <a:rPr lang="en-US"/>
            <a:t>The Anti-Hijacking Act, 2016 [Section 19]. </a:t>
          </a:r>
        </a:p>
      </dgm:t>
    </dgm:pt>
    <dgm:pt modelId="{BA221EAB-60DC-4089-BA11-5513CB67DC75}" type="parTrans" cxnId="{870FA5AA-D25B-4C9D-B3AE-317AE41B01A6}">
      <dgm:prSet/>
      <dgm:spPr/>
      <dgm:t>
        <a:bodyPr/>
        <a:lstStyle/>
        <a:p>
          <a:endParaRPr lang="en-US"/>
        </a:p>
      </dgm:t>
    </dgm:pt>
    <dgm:pt modelId="{4E305433-9A98-4B63-B032-D8027715CAEC}" type="sibTrans" cxnId="{870FA5AA-D25B-4C9D-B3AE-317AE41B01A6}">
      <dgm:prSet/>
      <dgm:spPr/>
      <dgm:t>
        <a:bodyPr/>
        <a:lstStyle/>
        <a:p>
          <a:endParaRPr lang="en-US"/>
        </a:p>
      </dgm:t>
    </dgm:pt>
    <dgm:pt modelId="{A48CADCF-2D75-4B59-9362-5BF5210BE48D}" type="pres">
      <dgm:prSet presAssocID="{E38D2E20-795B-46CB-806B-A5D706AECC5D}" presName="root" presStyleCnt="0">
        <dgm:presLayoutVars>
          <dgm:chMax/>
          <dgm:chPref/>
          <dgm:animLvl val="lvl"/>
        </dgm:presLayoutVars>
      </dgm:prSet>
      <dgm:spPr/>
    </dgm:pt>
    <dgm:pt modelId="{808B81DA-B7D7-4227-B901-C05216851A7A}" type="pres">
      <dgm:prSet presAssocID="{E38D2E20-795B-46CB-806B-A5D706AECC5D}" presName="divider" presStyleLbl="node1" presStyleIdx="0" presStyleCnt="1"/>
      <dgm:spPr/>
    </dgm:pt>
    <dgm:pt modelId="{3DFD4302-5FD8-40AA-BB4A-625115532786}" type="pres">
      <dgm:prSet presAssocID="{E38D2E20-795B-46CB-806B-A5D706AECC5D}" presName="nodes" presStyleCnt="0">
        <dgm:presLayoutVars>
          <dgm:chMax/>
          <dgm:chPref/>
          <dgm:animLvl val="lvl"/>
        </dgm:presLayoutVars>
      </dgm:prSet>
      <dgm:spPr/>
    </dgm:pt>
    <dgm:pt modelId="{9B1353E4-9DED-4BC5-803D-02EDBD8BFE35}" type="pres">
      <dgm:prSet presAssocID="{3D87AC73-A13A-471F-B197-D0E1481E6887}" presName="composite" presStyleCnt="0"/>
      <dgm:spPr/>
    </dgm:pt>
    <dgm:pt modelId="{5DDE76FA-1978-4B7C-AB34-3512D5658A7D}" type="pres">
      <dgm:prSet presAssocID="{3D87AC73-A13A-471F-B197-D0E1481E6887}" presName="L1TextContainer" presStyleLbl="revTx" presStyleIdx="0" presStyleCnt="10">
        <dgm:presLayoutVars>
          <dgm:chMax val="1"/>
          <dgm:chPref val="1"/>
          <dgm:bulletEnabled val="1"/>
        </dgm:presLayoutVars>
      </dgm:prSet>
      <dgm:spPr/>
    </dgm:pt>
    <dgm:pt modelId="{B5086C03-8A44-4113-8732-C235B81B9965}" type="pres">
      <dgm:prSet presAssocID="{3D87AC73-A13A-471F-B197-D0E1481E6887}" presName="L2TextContainerWrapper" presStyleCnt="0">
        <dgm:presLayoutVars>
          <dgm:chMax val="0"/>
          <dgm:chPref val="0"/>
          <dgm:bulletEnabled val="1"/>
        </dgm:presLayoutVars>
      </dgm:prSet>
      <dgm:spPr/>
    </dgm:pt>
    <dgm:pt modelId="{286C6EA6-9E8C-441A-8178-EDCAF8FD0EBA}" type="pres">
      <dgm:prSet presAssocID="{3D87AC73-A13A-471F-B197-D0E1481E6887}" presName="L2TextContainer" presStyleLbl="bgAccFollowNode1" presStyleIdx="0" presStyleCnt="10"/>
      <dgm:spPr/>
    </dgm:pt>
    <dgm:pt modelId="{6F8AA9FA-EBE9-4133-9F56-F6B879A48AFB}" type="pres">
      <dgm:prSet presAssocID="{3D87AC73-A13A-471F-B197-D0E1481E6887}" presName="FlexibleEmptyPlaceHolder" presStyleCnt="0"/>
      <dgm:spPr/>
    </dgm:pt>
    <dgm:pt modelId="{597A765B-D110-413D-8BC5-8DB5AE7C49FC}" type="pres">
      <dgm:prSet presAssocID="{3D87AC73-A13A-471F-B197-D0E1481E6887}" presName="ConnectLine" presStyleLbl="alignNode1" presStyleIdx="0"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A2D167D-CED8-4CFD-8E8C-FF8FD914F323}" type="pres">
      <dgm:prSet presAssocID="{3D87AC73-A13A-471F-B197-D0E1481E6887}" presName="ConnectorPoint" presStyleLbl="fgAcc1" presStyleIdx="0" presStyleCnt="10"/>
      <dgm:spPr>
        <a:solidFill>
          <a:schemeClr val="lt1">
            <a:alpha val="90000"/>
            <a:hueOff val="0"/>
            <a:satOff val="0"/>
            <a:lumOff val="0"/>
            <a:alphaOff val="0"/>
          </a:schemeClr>
        </a:solidFill>
        <a:ln w="12700" cap="flat" cmpd="sng" algn="ctr">
          <a:noFill/>
          <a:prstDash val="solid"/>
          <a:miter lim="800000"/>
        </a:ln>
        <a:effectLst/>
      </dgm:spPr>
    </dgm:pt>
    <dgm:pt modelId="{92E2E5DA-B886-4FAB-9D1D-F1402648E5AC}" type="pres">
      <dgm:prSet presAssocID="{3D87AC73-A13A-471F-B197-D0E1481E6887}" presName="EmptyPlaceHolder" presStyleCnt="0"/>
      <dgm:spPr/>
    </dgm:pt>
    <dgm:pt modelId="{6BBC69B8-F8C3-404E-BCC3-3E83560D552B}" type="pres">
      <dgm:prSet presAssocID="{070FC879-1179-4A8C-851A-B40873EDCE34}" presName="spaceBetweenRectangles" presStyleCnt="0"/>
      <dgm:spPr/>
    </dgm:pt>
    <dgm:pt modelId="{6F031860-A73A-4BAA-9F6B-9226854DFECD}" type="pres">
      <dgm:prSet presAssocID="{ED5AB912-23EB-49D5-97E9-D1F0C15A1998}" presName="composite" presStyleCnt="0"/>
      <dgm:spPr/>
    </dgm:pt>
    <dgm:pt modelId="{810B3246-0E19-41DF-B8DB-F65F9E08B220}" type="pres">
      <dgm:prSet presAssocID="{ED5AB912-23EB-49D5-97E9-D1F0C15A1998}" presName="L1TextContainer" presStyleLbl="revTx" presStyleIdx="1" presStyleCnt="10">
        <dgm:presLayoutVars>
          <dgm:chMax val="1"/>
          <dgm:chPref val="1"/>
          <dgm:bulletEnabled val="1"/>
        </dgm:presLayoutVars>
      </dgm:prSet>
      <dgm:spPr/>
    </dgm:pt>
    <dgm:pt modelId="{561A7BE4-505A-49DA-9F57-9DC485B0FDC1}" type="pres">
      <dgm:prSet presAssocID="{ED5AB912-23EB-49D5-97E9-D1F0C15A1998}" presName="L2TextContainerWrapper" presStyleCnt="0">
        <dgm:presLayoutVars>
          <dgm:chMax val="0"/>
          <dgm:chPref val="0"/>
          <dgm:bulletEnabled val="1"/>
        </dgm:presLayoutVars>
      </dgm:prSet>
      <dgm:spPr/>
    </dgm:pt>
    <dgm:pt modelId="{4DA7F032-7D97-40CA-9C6F-701A071DF3DB}" type="pres">
      <dgm:prSet presAssocID="{ED5AB912-23EB-49D5-97E9-D1F0C15A1998}" presName="L2TextContainer" presStyleLbl="bgAccFollowNode1" presStyleIdx="1" presStyleCnt="10"/>
      <dgm:spPr/>
    </dgm:pt>
    <dgm:pt modelId="{9ECBF86F-52CF-4134-99E2-A12EBA9F9B98}" type="pres">
      <dgm:prSet presAssocID="{ED5AB912-23EB-49D5-97E9-D1F0C15A1998}" presName="FlexibleEmptyPlaceHolder" presStyleCnt="0"/>
      <dgm:spPr/>
    </dgm:pt>
    <dgm:pt modelId="{6CADF575-350A-49C9-8CE7-762C15C9E232}" type="pres">
      <dgm:prSet presAssocID="{ED5AB912-23EB-49D5-97E9-D1F0C15A1998}" presName="ConnectLine" presStyleLbl="alignNode1" presStyleIdx="1"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515720B-AEC8-4B41-BD32-9864BA929F6B}" type="pres">
      <dgm:prSet presAssocID="{ED5AB912-23EB-49D5-97E9-D1F0C15A1998}" presName="ConnectorPoint"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11B5C66A-D1D9-4AB5-A524-CB51DE48A53F}" type="pres">
      <dgm:prSet presAssocID="{ED5AB912-23EB-49D5-97E9-D1F0C15A1998}" presName="EmptyPlaceHolder" presStyleCnt="0"/>
      <dgm:spPr/>
    </dgm:pt>
    <dgm:pt modelId="{9F486477-05A7-46CC-8FFC-394A2F2B2426}" type="pres">
      <dgm:prSet presAssocID="{29C42956-1D82-4F93-946A-62CB5727845B}" presName="spaceBetweenRectangles" presStyleCnt="0"/>
      <dgm:spPr/>
    </dgm:pt>
    <dgm:pt modelId="{421AD3DB-F6E1-49BE-B6A9-B81BDB9A9C59}" type="pres">
      <dgm:prSet presAssocID="{F9C23434-CF67-4E5A-A6C0-C59951D362BA}" presName="composite" presStyleCnt="0"/>
      <dgm:spPr/>
    </dgm:pt>
    <dgm:pt modelId="{4362E4E6-4A9C-4493-83D9-ADD2E311F1B1}" type="pres">
      <dgm:prSet presAssocID="{F9C23434-CF67-4E5A-A6C0-C59951D362BA}" presName="L1TextContainer" presStyleLbl="revTx" presStyleIdx="2" presStyleCnt="10">
        <dgm:presLayoutVars>
          <dgm:chMax val="1"/>
          <dgm:chPref val="1"/>
          <dgm:bulletEnabled val="1"/>
        </dgm:presLayoutVars>
      </dgm:prSet>
      <dgm:spPr/>
    </dgm:pt>
    <dgm:pt modelId="{9D357D12-7795-4498-9777-B9989B9A2FB3}" type="pres">
      <dgm:prSet presAssocID="{F9C23434-CF67-4E5A-A6C0-C59951D362BA}" presName="L2TextContainerWrapper" presStyleCnt="0">
        <dgm:presLayoutVars>
          <dgm:chMax val="0"/>
          <dgm:chPref val="0"/>
          <dgm:bulletEnabled val="1"/>
        </dgm:presLayoutVars>
      </dgm:prSet>
      <dgm:spPr/>
    </dgm:pt>
    <dgm:pt modelId="{748BF81A-F65E-43EB-97AF-3D186A5EB16E}" type="pres">
      <dgm:prSet presAssocID="{F9C23434-CF67-4E5A-A6C0-C59951D362BA}" presName="L2TextContainer" presStyleLbl="bgAccFollowNode1" presStyleIdx="2" presStyleCnt="10"/>
      <dgm:spPr/>
    </dgm:pt>
    <dgm:pt modelId="{C2F5DB1A-EB2F-47EC-BB9F-C319FCC3FEB9}" type="pres">
      <dgm:prSet presAssocID="{F9C23434-CF67-4E5A-A6C0-C59951D362BA}" presName="FlexibleEmptyPlaceHolder" presStyleCnt="0"/>
      <dgm:spPr/>
    </dgm:pt>
    <dgm:pt modelId="{F7E1332C-4AF9-4F64-940D-65223B300F66}" type="pres">
      <dgm:prSet presAssocID="{F9C23434-CF67-4E5A-A6C0-C59951D362BA}" presName="ConnectLine" presStyleLbl="alignNode1" presStyleIdx="2"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C74E4F9-D0F9-443C-8CFA-FDB9A67B2E25}" type="pres">
      <dgm:prSet presAssocID="{F9C23434-CF67-4E5A-A6C0-C59951D362BA}" presName="ConnectorPoint"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A0CC8D36-0BA3-4624-9945-FE0AD70C2006}" type="pres">
      <dgm:prSet presAssocID="{F9C23434-CF67-4E5A-A6C0-C59951D362BA}" presName="EmptyPlaceHolder" presStyleCnt="0"/>
      <dgm:spPr/>
    </dgm:pt>
    <dgm:pt modelId="{11E95317-87E3-4DE0-88DA-171441A2B17D}" type="pres">
      <dgm:prSet presAssocID="{97197E73-AD4D-4A58-91BF-D68B61947C96}" presName="spaceBetweenRectangles" presStyleCnt="0"/>
      <dgm:spPr/>
    </dgm:pt>
    <dgm:pt modelId="{38829FBF-3FAC-4965-8382-20A48E95383E}" type="pres">
      <dgm:prSet presAssocID="{8D72633A-E020-4F55-8472-F3E34B7DE518}" presName="composite" presStyleCnt="0"/>
      <dgm:spPr/>
    </dgm:pt>
    <dgm:pt modelId="{0C3C7CD4-F021-4487-9504-289A00486608}" type="pres">
      <dgm:prSet presAssocID="{8D72633A-E020-4F55-8472-F3E34B7DE518}" presName="L1TextContainer" presStyleLbl="revTx" presStyleIdx="3" presStyleCnt="10">
        <dgm:presLayoutVars>
          <dgm:chMax val="1"/>
          <dgm:chPref val="1"/>
          <dgm:bulletEnabled val="1"/>
        </dgm:presLayoutVars>
      </dgm:prSet>
      <dgm:spPr/>
    </dgm:pt>
    <dgm:pt modelId="{331E38DB-B54B-4448-9E4F-019967F252BE}" type="pres">
      <dgm:prSet presAssocID="{8D72633A-E020-4F55-8472-F3E34B7DE518}" presName="L2TextContainerWrapper" presStyleCnt="0">
        <dgm:presLayoutVars>
          <dgm:chMax val="0"/>
          <dgm:chPref val="0"/>
          <dgm:bulletEnabled val="1"/>
        </dgm:presLayoutVars>
      </dgm:prSet>
      <dgm:spPr/>
    </dgm:pt>
    <dgm:pt modelId="{B3B3799D-851F-4EAB-9EB3-B154ABAA2FA7}" type="pres">
      <dgm:prSet presAssocID="{8D72633A-E020-4F55-8472-F3E34B7DE518}" presName="L2TextContainer" presStyleLbl="bgAccFollowNode1" presStyleIdx="3" presStyleCnt="10"/>
      <dgm:spPr/>
    </dgm:pt>
    <dgm:pt modelId="{BF4EEA9A-6BCD-46BC-8565-26A49CD55A36}" type="pres">
      <dgm:prSet presAssocID="{8D72633A-E020-4F55-8472-F3E34B7DE518}" presName="FlexibleEmptyPlaceHolder" presStyleCnt="0"/>
      <dgm:spPr/>
    </dgm:pt>
    <dgm:pt modelId="{E353E3CF-A418-40DE-8FCE-29B67252E2EC}" type="pres">
      <dgm:prSet presAssocID="{8D72633A-E020-4F55-8472-F3E34B7DE518}" presName="ConnectLine" presStyleLbl="alignNode1" presStyleIdx="3"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B30068DF-FE68-4BE3-A27C-C3EB13033A94}" type="pres">
      <dgm:prSet presAssocID="{8D72633A-E020-4F55-8472-F3E34B7DE518}" presName="ConnectorPoint"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805A8E5A-0B5F-49A1-AB47-ACA8CBE9C6B5}" type="pres">
      <dgm:prSet presAssocID="{8D72633A-E020-4F55-8472-F3E34B7DE518}" presName="EmptyPlaceHolder" presStyleCnt="0"/>
      <dgm:spPr/>
    </dgm:pt>
    <dgm:pt modelId="{45F4DEE1-9C3F-41DD-AC76-DA5B4A2FE936}" type="pres">
      <dgm:prSet presAssocID="{3F0F3B1E-D3FA-4797-98B0-F7CCB51CF0C6}" presName="spaceBetweenRectangles" presStyleCnt="0"/>
      <dgm:spPr/>
    </dgm:pt>
    <dgm:pt modelId="{6D33176C-5C66-43F6-B7F9-19D38BB04F18}" type="pres">
      <dgm:prSet presAssocID="{5FE72086-32D3-450F-BCFF-09B4320B796A}" presName="composite" presStyleCnt="0"/>
      <dgm:spPr/>
    </dgm:pt>
    <dgm:pt modelId="{C1B95CFD-2215-4D9F-BD1A-98363FFECE4F}" type="pres">
      <dgm:prSet presAssocID="{5FE72086-32D3-450F-BCFF-09B4320B796A}" presName="L1TextContainer" presStyleLbl="revTx" presStyleIdx="4" presStyleCnt="10">
        <dgm:presLayoutVars>
          <dgm:chMax val="1"/>
          <dgm:chPref val="1"/>
          <dgm:bulletEnabled val="1"/>
        </dgm:presLayoutVars>
      </dgm:prSet>
      <dgm:spPr/>
    </dgm:pt>
    <dgm:pt modelId="{7BAF68E2-5F07-46F3-BC5F-03084C7F3A3B}" type="pres">
      <dgm:prSet presAssocID="{5FE72086-32D3-450F-BCFF-09B4320B796A}" presName="L2TextContainerWrapper" presStyleCnt="0">
        <dgm:presLayoutVars>
          <dgm:chMax val="0"/>
          <dgm:chPref val="0"/>
          <dgm:bulletEnabled val="1"/>
        </dgm:presLayoutVars>
      </dgm:prSet>
      <dgm:spPr/>
    </dgm:pt>
    <dgm:pt modelId="{33D2C719-ACFC-406B-91DE-1199D3A4E090}" type="pres">
      <dgm:prSet presAssocID="{5FE72086-32D3-450F-BCFF-09B4320B796A}" presName="L2TextContainer" presStyleLbl="bgAccFollowNode1" presStyleIdx="4" presStyleCnt="10"/>
      <dgm:spPr/>
    </dgm:pt>
    <dgm:pt modelId="{7E07D626-04A0-4DC8-BF0F-F23601581387}" type="pres">
      <dgm:prSet presAssocID="{5FE72086-32D3-450F-BCFF-09B4320B796A}" presName="FlexibleEmptyPlaceHolder" presStyleCnt="0"/>
      <dgm:spPr/>
    </dgm:pt>
    <dgm:pt modelId="{B2838744-F2E4-4590-85F0-A604E06D1C17}" type="pres">
      <dgm:prSet presAssocID="{5FE72086-32D3-450F-BCFF-09B4320B796A}" presName="ConnectLine" presStyleLbl="alignNode1" presStyleIdx="4"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07C29C51-AD55-47A7-A6D7-763606355217}" type="pres">
      <dgm:prSet presAssocID="{5FE72086-32D3-450F-BCFF-09B4320B796A}" presName="ConnectorPoint"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2D545FDB-99CA-4526-8B5A-8E8E29234DCA}" type="pres">
      <dgm:prSet presAssocID="{5FE72086-32D3-450F-BCFF-09B4320B796A}" presName="EmptyPlaceHolder" presStyleCnt="0"/>
      <dgm:spPr/>
    </dgm:pt>
    <dgm:pt modelId="{41C2A58A-D2C5-4ACD-82E4-B5CF6C482713}" type="pres">
      <dgm:prSet presAssocID="{52BA7D07-86F8-4B07-B54E-86B99E5ADBEF}" presName="spaceBetweenRectangles" presStyleCnt="0"/>
      <dgm:spPr/>
    </dgm:pt>
    <dgm:pt modelId="{5E3E911C-7301-4FEA-8904-50A282E96A55}" type="pres">
      <dgm:prSet presAssocID="{A6410D2F-E46B-4AB9-9E5A-C5687392309A}" presName="composite" presStyleCnt="0"/>
      <dgm:spPr/>
    </dgm:pt>
    <dgm:pt modelId="{CE676C4F-75A2-4363-BEF0-CA750F3050F9}" type="pres">
      <dgm:prSet presAssocID="{A6410D2F-E46B-4AB9-9E5A-C5687392309A}" presName="L1TextContainer" presStyleLbl="revTx" presStyleIdx="5" presStyleCnt="10">
        <dgm:presLayoutVars>
          <dgm:chMax val="1"/>
          <dgm:chPref val="1"/>
          <dgm:bulletEnabled val="1"/>
        </dgm:presLayoutVars>
      </dgm:prSet>
      <dgm:spPr/>
    </dgm:pt>
    <dgm:pt modelId="{12B312FC-C848-49AF-AA77-2B67F902D800}" type="pres">
      <dgm:prSet presAssocID="{A6410D2F-E46B-4AB9-9E5A-C5687392309A}" presName="L2TextContainerWrapper" presStyleCnt="0">
        <dgm:presLayoutVars>
          <dgm:chMax val="0"/>
          <dgm:chPref val="0"/>
          <dgm:bulletEnabled val="1"/>
        </dgm:presLayoutVars>
      </dgm:prSet>
      <dgm:spPr/>
    </dgm:pt>
    <dgm:pt modelId="{D6A637EE-B06E-4B22-B235-72E8EE103A20}" type="pres">
      <dgm:prSet presAssocID="{A6410D2F-E46B-4AB9-9E5A-C5687392309A}" presName="L2TextContainer" presStyleLbl="bgAccFollowNode1" presStyleIdx="5" presStyleCnt="10"/>
      <dgm:spPr/>
    </dgm:pt>
    <dgm:pt modelId="{BAB50E9D-D860-4558-8FB4-9F3086E91B55}" type="pres">
      <dgm:prSet presAssocID="{A6410D2F-E46B-4AB9-9E5A-C5687392309A}" presName="FlexibleEmptyPlaceHolder" presStyleCnt="0"/>
      <dgm:spPr/>
    </dgm:pt>
    <dgm:pt modelId="{4DD492CE-5EF8-428C-9E61-7CF14E6F4B72}" type="pres">
      <dgm:prSet presAssocID="{A6410D2F-E46B-4AB9-9E5A-C5687392309A}" presName="ConnectLine" presStyleLbl="alignNode1" presStyleIdx="5"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3E9E4C4-78EC-43AF-8595-86AF9B81768B}" type="pres">
      <dgm:prSet presAssocID="{A6410D2F-E46B-4AB9-9E5A-C5687392309A}" presName="ConnectorPoint"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E35F8067-58DA-4EC7-A784-91DD777860EE}" type="pres">
      <dgm:prSet presAssocID="{A6410D2F-E46B-4AB9-9E5A-C5687392309A}" presName="EmptyPlaceHolder" presStyleCnt="0"/>
      <dgm:spPr/>
    </dgm:pt>
    <dgm:pt modelId="{950ADA68-A5CD-4884-AC48-7278C7CAF097}" type="pres">
      <dgm:prSet presAssocID="{A18899F0-ACD8-41D4-A08F-E55BB7BD6708}" presName="spaceBetweenRectangles" presStyleCnt="0"/>
      <dgm:spPr/>
    </dgm:pt>
    <dgm:pt modelId="{14631D45-F33B-4F57-A86E-BE3790158915}" type="pres">
      <dgm:prSet presAssocID="{F8092AE8-7C58-43DC-A304-9C41CB158BB4}" presName="composite" presStyleCnt="0"/>
      <dgm:spPr/>
    </dgm:pt>
    <dgm:pt modelId="{BA8B1CCD-1C91-4E6D-8BE5-7B5061848865}" type="pres">
      <dgm:prSet presAssocID="{F8092AE8-7C58-43DC-A304-9C41CB158BB4}" presName="L1TextContainer" presStyleLbl="revTx" presStyleIdx="6" presStyleCnt="10">
        <dgm:presLayoutVars>
          <dgm:chMax val="1"/>
          <dgm:chPref val="1"/>
          <dgm:bulletEnabled val="1"/>
        </dgm:presLayoutVars>
      </dgm:prSet>
      <dgm:spPr/>
    </dgm:pt>
    <dgm:pt modelId="{9082EAD7-41D5-4ABF-AAB4-58ED42F01C69}" type="pres">
      <dgm:prSet presAssocID="{F8092AE8-7C58-43DC-A304-9C41CB158BB4}" presName="L2TextContainerWrapper" presStyleCnt="0">
        <dgm:presLayoutVars>
          <dgm:chMax val="0"/>
          <dgm:chPref val="0"/>
          <dgm:bulletEnabled val="1"/>
        </dgm:presLayoutVars>
      </dgm:prSet>
      <dgm:spPr/>
    </dgm:pt>
    <dgm:pt modelId="{67073A53-CBDD-4F54-949A-6E6C5B12CFD0}" type="pres">
      <dgm:prSet presAssocID="{F8092AE8-7C58-43DC-A304-9C41CB158BB4}" presName="L2TextContainer" presStyleLbl="bgAccFollowNode1" presStyleIdx="6" presStyleCnt="10"/>
      <dgm:spPr/>
    </dgm:pt>
    <dgm:pt modelId="{95C04839-00D5-49C3-85BA-8CEDBD9798F6}" type="pres">
      <dgm:prSet presAssocID="{F8092AE8-7C58-43DC-A304-9C41CB158BB4}" presName="FlexibleEmptyPlaceHolder" presStyleCnt="0"/>
      <dgm:spPr/>
    </dgm:pt>
    <dgm:pt modelId="{732983D8-BB32-4917-8521-8EFE299C1FBF}" type="pres">
      <dgm:prSet presAssocID="{F8092AE8-7C58-43DC-A304-9C41CB158BB4}" presName="ConnectLine" presStyleLbl="alignNode1" presStyleIdx="6"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206E96A-8DF0-4A0D-AE55-375F8CE0E54A}" type="pres">
      <dgm:prSet presAssocID="{F8092AE8-7C58-43DC-A304-9C41CB158BB4}" presName="ConnectorPoint"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23500040-A6D7-4723-8459-AB04C90FF82A}" type="pres">
      <dgm:prSet presAssocID="{F8092AE8-7C58-43DC-A304-9C41CB158BB4}" presName="EmptyPlaceHolder" presStyleCnt="0"/>
      <dgm:spPr/>
    </dgm:pt>
    <dgm:pt modelId="{3DA91CD9-3C13-4B1B-A1A7-817174CE0F8F}" type="pres">
      <dgm:prSet presAssocID="{40BB902A-90AD-42D1-ABF6-260EB7833903}" presName="spaceBetweenRectangles" presStyleCnt="0"/>
      <dgm:spPr/>
    </dgm:pt>
    <dgm:pt modelId="{47C79051-5549-440E-B642-1180BDEC80B7}" type="pres">
      <dgm:prSet presAssocID="{814BCDBF-983D-4E27-9438-7F55CD51F2A7}" presName="composite" presStyleCnt="0"/>
      <dgm:spPr/>
    </dgm:pt>
    <dgm:pt modelId="{F8A23E34-A882-41CB-A7B1-6FF50AE46740}" type="pres">
      <dgm:prSet presAssocID="{814BCDBF-983D-4E27-9438-7F55CD51F2A7}" presName="L1TextContainer" presStyleLbl="revTx" presStyleIdx="7" presStyleCnt="10">
        <dgm:presLayoutVars>
          <dgm:chMax val="1"/>
          <dgm:chPref val="1"/>
          <dgm:bulletEnabled val="1"/>
        </dgm:presLayoutVars>
      </dgm:prSet>
      <dgm:spPr/>
    </dgm:pt>
    <dgm:pt modelId="{36C8F8E3-B9AB-4600-BE1A-3186611334C5}" type="pres">
      <dgm:prSet presAssocID="{814BCDBF-983D-4E27-9438-7F55CD51F2A7}" presName="L2TextContainerWrapper" presStyleCnt="0">
        <dgm:presLayoutVars>
          <dgm:chMax val="0"/>
          <dgm:chPref val="0"/>
          <dgm:bulletEnabled val="1"/>
        </dgm:presLayoutVars>
      </dgm:prSet>
      <dgm:spPr/>
    </dgm:pt>
    <dgm:pt modelId="{F0A2EE0F-48F3-41AA-A527-094E20264072}" type="pres">
      <dgm:prSet presAssocID="{814BCDBF-983D-4E27-9438-7F55CD51F2A7}" presName="L2TextContainer" presStyleLbl="bgAccFollowNode1" presStyleIdx="7" presStyleCnt="10"/>
      <dgm:spPr/>
    </dgm:pt>
    <dgm:pt modelId="{606A72A5-8060-4EFA-9054-A4B19C20B185}" type="pres">
      <dgm:prSet presAssocID="{814BCDBF-983D-4E27-9438-7F55CD51F2A7}" presName="FlexibleEmptyPlaceHolder" presStyleCnt="0"/>
      <dgm:spPr/>
    </dgm:pt>
    <dgm:pt modelId="{D94599BE-6B1B-4A58-8BE9-C326AE84CEE5}" type="pres">
      <dgm:prSet presAssocID="{814BCDBF-983D-4E27-9438-7F55CD51F2A7}" presName="ConnectLine" presStyleLbl="alignNode1" presStyleIdx="7"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7B0D581-B851-4847-8EA3-AAA48DE30529}" type="pres">
      <dgm:prSet presAssocID="{814BCDBF-983D-4E27-9438-7F55CD51F2A7}" presName="ConnectorPoint"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D4FA315C-31FF-4DCE-A154-834FAF8E6922}" type="pres">
      <dgm:prSet presAssocID="{814BCDBF-983D-4E27-9438-7F55CD51F2A7}" presName="EmptyPlaceHolder" presStyleCnt="0"/>
      <dgm:spPr/>
    </dgm:pt>
    <dgm:pt modelId="{A16DE06F-7262-4311-8531-1A06B44CA42F}" type="pres">
      <dgm:prSet presAssocID="{F45FC488-C2EE-4A6D-BC29-B37585949434}" presName="spaceBetweenRectangles" presStyleCnt="0"/>
      <dgm:spPr/>
    </dgm:pt>
    <dgm:pt modelId="{60822222-62EC-49DA-B66C-BFFB05B60D0E}" type="pres">
      <dgm:prSet presAssocID="{A0E5E721-1D50-4E7F-95F3-D9794044B656}" presName="composite" presStyleCnt="0"/>
      <dgm:spPr/>
    </dgm:pt>
    <dgm:pt modelId="{163D2EEC-3DED-4FFC-986E-BA88649A3FEC}" type="pres">
      <dgm:prSet presAssocID="{A0E5E721-1D50-4E7F-95F3-D9794044B656}" presName="L1TextContainer" presStyleLbl="revTx" presStyleIdx="8" presStyleCnt="10">
        <dgm:presLayoutVars>
          <dgm:chMax val="1"/>
          <dgm:chPref val="1"/>
          <dgm:bulletEnabled val="1"/>
        </dgm:presLayoutVars>
      </dgm:prSet>
      <dgm:spPr/>
    </dgm:pt>
    <dgm:pt modelId="{28994FF7-658D-4CCE-8760-06ADDB16994F}" type="pres">
      <dgm:prSet presAssocID="{A0E5E721-1D50-4E7F-95F3-D9794044B656}" presName="L2TextContainerWrapper" presStyleCnt="0">
        <dgm:presLayoutVars>
          <dgm:chMax val="0"/>
          <dgm:chPref val="0"/>
          <dgm:bulletEnabled val="1"/>
        </dgm:presLayoutVars>
      </dgm:prSet>
      <dgm:spPr/>
    </dgm:pt>
    <dgm:pt modelId="{95CBBA53-37A7-4BA2-8F57-C35B2AD76AB3}" type="pres">
      <dgm:prSet presAssocID="{A0E5E721-1D50-4E7F-95F3-D9794044B656}" presName="L2TextContainer" presStyleLbl="bgAccFollowNode1" presStyleIdx="8" presStyleCnt="10" custScaleY="119250"/>
      <dgm:spPr/>
    </dgm:pt>
    <dgm:pt modelId="{45F0F887-CF58-42C2-BFAE-EF664453C55E}" type="pres">
      <dgm:prSet presAssocID="{A0E5E721-1D50-4E7F-95F3-D9794044B656}" presName="FlexibleEmptyPlaceHolder" presStyleCnt="0"/>
      <dgm:spPr/>
    </dgm:pt>
    <dgm:pt modelId="{6F5C72A4-66C4-4798-AABA-B3C6BEBBF798}" type="pres">
      <dgm:prSet presAssocID="{A0E5E721-1D50-4E7F-95F3-D9794044B656}" presName="ConnectLine" presStyleLbl="alignNode1" presStyleIdx="8"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0E309F1F-DB36-4C1E-9A45-994D3307B308}" type="pres">
      <dgm:prSet presAssocID="{A0E5E721-1D50-4E7F-95F3-D9794044B656}" presName="ConnectorPoint"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235B51B4-F12B-434D-A98E-6791D512302C}" type="pres">
      <dgm:prSet presAssocID="{A0E5E721-1D50-4E7F-95F3-D9794044B656}" presName="EmptyPlaceHolder" presStyleCnt="0"/>
      <dgm:spPr/>
    </dgm:pt>
    <dgm:pt modelId="{0F949659-2D8B-4600-BB80-13D6EE2F510C}" type="pres">
      <dgm:prSet presAssocID="{0A36527B-B385-4904-80BA-52254B94AC4C}" presName="spaceBetweenRectangles" presStyleCnt="0"/>
      <dgm:spPr/>
    </dgm:pt>
    <dgm:pt modelId="{67EAD840-C8C9-42E5-9BF7-7DB6595F575B}" type="pres">
      <dgm:prSet presAssocID="{80574082-F0F7-4460-9049-4526B128D573}" presName="composite" presStyleCnt="0"/>
      <dgm:spPr/>
    </dgm:pt>
    <dgm:pt modelId="{9A24CB2F-5033-44D0-98F8-6BAD83E56074}" type="pres">
      <dgm:prSet presAssocID="{80574082-F0F7-4460-9049-4526B128D573}" presName="L1TextContainer" presStyleLbl="revTx" presStyleIdx="9" presStyleCnt="10">
        <dgm:presLayoutVars>
          <dgm:chMax val="1"/>
          <dgm:chPref val="1"/>
          <dgm:bulletEnabled val="1"/>
        </dgm:presLayoutVars>
      </dgm:prSet>
      <dgm:spPr/>
    </dgm:pt>
    <dgm:pt modelId="{2F3BCEAC-3B74-4652-BFFA-ED9FAE3C8D15}" type="pres">
      <dgm:prSet presAssocID="{80574082-F0F7-4460-9049-4526B128D573}" presName="L2TextContainerWrapper" presStyleCnt="0">
        <dgm:presLayoutVars>
          <dgm:chMax val="0"/>
          <dgm:chPref val="0"/>
          <dgm:bulletEnabled val="1"/>
        </dgm:presLayoutVars>
      </dgm:prSet>
      <dgm:spPr/>
    </dgm:pt>
    <dgm:pt modelId="{B785217E-63C4-46BA-A2B7-F454813EB499}" type="pres">
      <dgm:prSet presAssocID="{80574082-F0F7-4460-9049-4526B128D573}" presName="L2TextContainer" presStyleLbl="bgAccFollowNode1" presStyleIdx="9" presStyleCnt="10"/>
      <dgm:spPr/>
    </dgm:pt>
    <dgm:pt modelId="{A4E3EB56-D2BB-42D8-93A5-1D8E38FA946C}" type="pres">
      <dgm:prSet presAssocID="{80574082-F0F7-4460-9049-4526B128D573}" presName="FlexibleEmptyPlaceHolder" presStyleCnt="0"/>
      <dgm:spPr/>
    </dgm:pt>
    <dgm:pt modelId="{F1B6293F-872C-4EF7-8814-FFA65747812F}" type="pres">
      <dgm:prSet presAssocID="{80574082-F0F7-4460-9049-4526B128D573}" presName="ConnectLine" presStyleLbl="alignNode1" presStyleIdx="9"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11AB461-F022-4C10-8BBA-3931D3BBBD77}" type="pres">
      <dgm:prSet presAssocID="{80574082-F0F7-4460-9049-4526B128D573}" presName="ConnectorPoint"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72DB10B7-B695-4123-81E7-0FC7C94841E9}" type="pres">
      <dgm:prSet presAssocID="{80574082-F0F7-4460-9049-4526B128D573}" presName="EmptyPlaceHolder" presStyleCnt="0"/>
      <dgm:spPr/>
    </dgm:pt>
  </dgm:ptLst>
  <dgm:cxnLst>
    <dgm:cxn modelId="{BE519001-E742-4826-BB35-05BE622C2B98}" type="presOf" srcId="{5FE72086-32D3-450F-BCFF-09B4320B796A}" destId="{C1B95CFD-2215-4D9F-BD1A-98363FFECE4F}" srcOrd="0" destOrd="0" presId="urn:microsoft.com/office/officeart/2017/3/layout/HorizontalPathTimeline"/>
    <dgm:cxn modelId="{80210703-616C-4B7F-B51B-BB4FB3929ECD}" type="presOf" srcId="{867D40A2-9625-453C-97D2-2A124214DBD6}" destId="{33D2C719-ACFC-406B-91DE-1199D3A4E090}" srcOrd="0" destOrd="0" presId="urn:microsoft.com/office/officeart/2017/3/layout/HorizontalPathTimeline"/>
    <dgm:cxn modelId="{D7AC1B04-F258-4CF4-8FA5-97C91BAA2589}" type="presOf" srcId="{8D72633A-E020-4F55-8472-F3E34B7DE518}" destId="{0C3C7CD4-F021-4487-9504-289A00486608}" srcOrd="0" destOrd="0" presId="urn:microsoft.com/office/officeart/2017/3/layout/HorizontalPathTimeline"/>
    <dgm:cxn modelId="{DE6B2F13-3FA5-41BB-BFEB-E7D04E136663}" srcId="{3D87AC73-A13A-471F-B197-D0E1481E6887}" destId="{F858E3C8-A8CC-4ABA-A77D-949402ADA7FB}" srcOrd="0" destOrd="0" parTransId="{BCD17256-404A-4382-A9D2-D27E22D4A610}" sibTransId="{81224975-74C3-4ED0-B0E2-AA82872DC74D}"/>
    <dgm:cxn modelId="{7219B118-0033-4E10-BABA-F3476B3CA75E}" srcId="{E38D2E20-795B-46CB-806B-A5D706AECC5D}" destId="{F8092AE8-7C58-43DC-A304-9C41CB158BB4}" srcOrd="6" destOrd="0" parTransId="{71D1D6AB-D4C4-4E4D-AF0A-83A6223CC398}" sibTransId="{40BB902A-90AD-42D1-ABF6-260EB7833903}"/>
    <dgm:cxn modelId="{B021D819-EE2C-4827-9C7B-5F66F8BD504A}" type="presOf" srcId="{B4586333-3613-419F-BCE7-D9BCF2CA1348}" destId="{D6A637EE-B06E-4B22-B235-72E8EE103A20}" srcOrd="0" destOrd="0" presId="urn:microsoft.com/office/officeart/2017/3/layout/HorizontalPathTimeline"/>
    <dgm:cxn modelId="{81EA5E1F-3833-4345-87E5-F693E3E5A1C3}" type="presOf" srcId="{E31D5363-498B-4AB2-BE24-EC05F2B59D40}" destId="{B3B3799D-851F-4EAB-9EB3-B154ABAA2FA7}" srcOrd="0" destOrd="0" presId="urn:microsoft.com/office/officeart/2017/3/layout/HorizontalPathTimeline"/>
    <dgm:cxn modelId="{272DF329-AF99-4CF1-BDD0-778B40181B12}" type="presOf" srcId="{E9BE42FC-1E84-4F2D-8BA8-0B09CC51BFC2}" destId="{67073A53-CBDD-4F54-949A-6E6C5B12CFD0}" srcOrd="0" destOrd="0" presId="urn:microsoft.com/office/officeart/2017/3/layout/HorizontalPathTimeline"/>
    <dgm:cxn modelId="{4F04682B-2B73-4413-A5B2-AFF1947ADDFA}" type="presOf" srcId="{ED5AB912-23EB-49D5-97E9-D1F0C15A1998}" destId="{810B3246-0E19-41DF-B8DB-F65F9E08B220}" srcOrd="0" destOrd="0" presId="urn:microsoft.com/office/officeart/2017/3/layout/HorizontalPathTimeline"/>
    <dgm:cxn modelId="{6CC21336-B2BD-4012-8C91-6A8CA23243A9}" type="presOf" srcId="{DD5EDBC9-1451-4718-B25F-402277AB071E}" destId="{F0A2EE0F-48F3-41AA-A527-094E20264072}" srcOrd="0" destOrd="0" presId="urn:microsoft.com/office/officeart/2017/3/layout/HorizontalPathTimeline"/>
    <dgm:cxn modelId="{BFF6B336-E023-4070-9586-008DE546904E}" type="presOf" srcId="{A6410D2F-E46B-4AB9-9E5A-C5687392309A}" destId="{CE676C4F-75A2-4363-BEF0-CA750F3050F9}" srcOrd="0" destOrd="0" presId="urn:microsoft.com/office/officeart/2017/3/layout/HorizontalPathTimeline"/>
    <dgm:cxn modelId="{4DAC4B45-0BF8-4A31-95BD-57CCA1371C2D}" srcId="{5FE72086-32D3-450F-BCFF-09B4320B796A}" destId="{867D40A2-9625-453C-97D2-2A124214DBD6}" srcOrd="0" destOrd="0" parTransId="{27A9D3AE-ECAC-4BC3-A16B-04689B74E709}" sibTransId="{0EE67CC5-9A30-423B-8270-4960E8E3EA7A}"/>
    <dgm:cxn modelId="{A450F848-E87E-4C4A-A2E3-B86D3D31874A}" type="presOf" srcId="{771297F1-B103-499E-86D7-B6898F64B2D8}" destId="{95CBBA53-37A7-4BA2-8F57-C35B2AD76AB3}" srcOrd="0" destOrd="0" presId="urn:microsoft.com/office/officeart/2017/3/layout/HorizontalPathTimeline"/>
    <dgm:cxn modelId="{1FCDDD57-828F-410E-9DE6-D19BBBC841ED}" type="presOf" srcId="{A0E5E721-1D50-4E7F-95F3-D9794044B656}" destId="{163D2EEC-3DED-4FFC-986E-BA88649A3FEC}" srcOrd="0" destOrd="0" presId="urn:microsoft.com/office/officeart/2017/3/layout/HorizontalPathTimeline"/>
    <dgm:cxn modelId="{AF224460-00ED-4E67-8EA1-12E9AA7F3671}" srcId="{E38D2E20-795B-46CB-806B-A5D706AECC5D}" destId="{5FE72086-32D3-450F-BCFF-09B4320B796A}" srcOrd="4" destOrd="0" parTransId="{57E0BCD7-C9BF-4749-B850-FBBF2F4CFFDC}" sibTransId="{52BA7D07-86F8-4B07-B54E-86B99E5ADBEF}"/>
    <dgm:cxn modelId="{170CEC65-7941-4DE2-88DC-FDA55636037E}" type="presOf" srcId="{EF90F18F-E6DF-4306-BE1E-B00AF00D9877}" destId="{B785217E-63C4-46BA-A2B7-F454813EB499}" srcOrd="0" destOrd="0" presId="urn:microsoft.com/office/officeart/2017/3/layout/HorizontalPathTimeline"/>
    <dgm:cxn modelId="{3F986F66-EA3E-41A4-9953-B8228179E02E}" type="presOf" srcId="{F858E3C8-A8CC-4ABA-A77D-949402ADA7FB}" destId="{286C6EA6-9E8C-441A-8178-EDCAF8FD0EBA}" srcOrd="0" destOrd="0" presId="urn:microsoft.com/office/officeart/2017/3/layout/HorizontalPathTimeline"/>
    <dgm:cxn modelId="{7AA55A6E-B612-414C-BE07-32698B81E673}" srcId="{F8092AE8-7C58-43DC-A304-9C41CB158BB4}" destId="{E9BE42FC-1E84-4F2D-8BA8-0B09CC51BFC2}" srcOrd="0" destOrd="0" parTransId="{A79B92E8-42A9-4D63-97B1-B9E3A0767525}" sibTransId="{EE8B4FBB-882E-4792-9E2B-AE12F5BD7E52}"/>
    <dgm:cxn modelId="{2687586F-122F-4577-BD21-EB1311A3335B}" srcId="{E38D2E20-795B-46CB-806B-A5D706AECC5D}" destId="{ED5AB912-23EB-49D5-97E9-D1F0C15A1998}" srcOrd="1" destOrd="0" parTransId="{A1F234BE-7C99-4383-94B8-B8467E30D22A}" sibTransId="{29C42956-1D82-4F93-946A-62CB5727845B}"/>
    <dgm:cxn modelId="{4EEE7676-850F-404B-943A-937171567772}" srcId="{E38D2E20-795B-46CB-806B-A5D706AECC5D}" destId="{814BCDBF-983D-4E27-9438-7F55CD51F2A7}" srcOrd="7" destOrd="0" parTransId="{99B571BE-A699-4DF9-8BAE-F1E0E5B59ADB}" sibTransId="{F45FC488-C2EE-4A6D-BC29-B37585949434}"/>
    <dgm:cxn modelId="{83943879-6D06-4F6C-8389-7977962EA47B}" type="presOf" srcId="{F8092AE8-7C58-43DC-A304-9C41CB158BB4}" destId="{BA8B1CCD-1C91-4E6D-8BE5-7B5061848865}" srcOrd="0" destOrd="0" presId="urn:microsoft.com/office/officeart/2017/3/layout/HorizontalPathTimeline"/>
    <dgm:cxn modelId="{9B8F8E7E-AEC4-4D47-8B9E-3FCE4316E3CB}" type="presOf" srcId="{F9C23434-CF67-4E5A-A6C0-C59951D362BA}" destId="{4362E4E6-4A9C-4493-83D9-ADD2E311F1B1}" srcOrd="0" destOrd="0" presId="urn:microsoft.com/office/officeart/2017/3/layout/HorizontalPathTimeline"/>
    <dgm:cxn modelId="{AB1AD280-A97B-4C53-A4F7-DD082651453C}" srcId="{F9C23434-CF67-4E5A-A6C0-C59951D362BA}" destId="{381DCDE9-6379-4496-AB74-4809C9734659}" srcOrd="0" destOrd="0" parTransId="{ECB16BEA-B991-4388-9425-39D9DF70B7A1}" sibTransId="{DE9EE85D-9466-40B0-B58A-D6C92E8485FA}"/>
    <dgm:cxn modelId="{55FC7D93-15CF-4C12-B16B-A0CED7603587}" srcId="{E38D2E20-795B-46CB-806B-A5D706AECC5D}" destId="{A6410D2F-E46B-4AB9-9E5A-C5687392309A}" srcOrd="5" destOrd="0" parTransId="{32971B15-83C8-4163-B462-2C10529568B3}" sibTransId="{A18899F0-ACD8-41D4-A08F-E55BB7BD6708}"/>
    <dgm:cxn modelId="{AFF6E89F-AD62-4679-B6DC-07A8BC772382}" srcId="{E38D2E20-795B-46CB-806B-A5D706AECC5D}" destId="{3D87AC73-A13A-471F-B197-D0E1481E6887}" srcOrd="0" destOrd="0" parTransId="{10BFCE06-6CEC-4E35-BB36-37D300C9D603}" sibTransId="{070FC879-1179-4A8C-851A-B40873EDCE34}"/>
    <dgm:cxn modelId="{00BABBA2-E0BA-44FA-844E-34376AC38EEB}" srcId="{A6410D2F-E46B-4AB9-9E5A-C5687392309A}" destId="{B4586333-3613-419F-BCE7-D9BCF2CA1348}" srcOrd="0" destOrd="0" parTransId="{A903C07F-E5C3-46E5-81F1-8F9FC4D9741F}" sibTransId="{48DE61C7-B9B9-47DB-BF1F-03CDEB8BA0F4}"/>
    <dgm:cxn modelId="{E9BBD6A7-5C93-4270-B636-4F239BC24088}" srcId="{E38D2E20-795B-46CB-806B-A5D706AECC5D}" destId="{A0E5E721-1D50-4E7F-95F3-D9794044B656}" srcOrd="8" destOrd="0" parTransId="{F5A97F95-8618-43FC-AD54-DEA88DB34679}" sibTransId="{0A36527B-B385-4904-80BA-52254B94AC4C}"/>
    <dgm:cxn modelId="{66D13AA8-81A4-4EC0-BC75-D8797645D092}" type="presOf" srcId="{2AD8B2C5-072F-4496-B317-98DB8E1ECD91}" destId="{4DA7F032-7D97-40CA-9C6F-701A071DF3DB}" srcOrd="0" destOrd="0" presId="urn:microsoft.com/office/officeart/2017/3/layout/HorizontalPathTimeline"/>
    <dgm:cxn modelId="{870FA5AA-D25B-4C9D-B3AE-317AE41B01A6}" srcId="{80574082-F0F7-4460-9049-4526B128D573}" destId="{EF90F18F-E6DF-4306-BE1E-B00AF00D9877}" srcOrd="0" destOrd="0" parTransId="{BA221EAB-60DC-4089-BA11-5513CB67DC75}" sibTransId="{4E305433-9A98-4B63-B032-D8027715CAEC}"/>
    <dgm:cxn modelId="{96172DB2-50C8-4B67-815F-B7AA0EF8AE98}" type="presOf" srcId="{814BCDBF-983D-4E27-9438-7F55CD51F2A7}" destId="{F8A23E34-A882-41CB-A7B1-6FF50AE46740}" srcOrd="0" destOrd="0" presId="urn:microsoft.com/office/officeart/2017/3/layout/HorizontalPathTimeline"/>
    <dgm:cxn modelId="{3FF896B6-7B97-48DC-B0E9-1450F7DED2C1}" type="presOf" srcId="{3D87AC73-A13A-471F-B197-D0E1481E6887}" destId="{5DDE76FA-1978-4B7C-AB34-3512D5658A7D}" srcOrd="0" destOrd="0" presId="urn:microsoft.com/office/officeart/2017/3/layout/HorizontalPathTimeline"/>
    <dgm:cxn modelId="{70A467BF-B563-459F-ADDB-DEC27239DFD1}" srcId="{814BCDBF-983D-4E27-9438-7F55CD51F2A7}" destId="{DD5EDBC9-1451-4718-B25F-402277AB071E}" srcOrd="0" destOrd="0" parTransId="{4EE03C57-CC92-4AEB-B467-819A49DB448F}" sibTransId="{5186DD0A-F95B-4CD7-9715-E7F977C64B19}"/>
    <dgm:cxn modelId="{455251CF-C6A9-4BF0-9254-DAF40AA133C3}" srcId="{E38D2E20-795B-46CB-806B-A5D706AECC5D}" destId="{F9C23434-CF67-4E5A-A6C0-C59951D362BA}" srcOrd="2" destOrd="0" parTransId="{2BA40EF2-5151-45A8-9011-9770EFF2D986}" sibTransId="{97197E73-AD4D-4A58-91BF-D68B61947C96}"/>
    <dgm:cxn modelId="{00367AD8-EA2B-4680-A2B5-047C67CD0A76}" srcId="{8D72633A-E020-4F55-8472-F3E34B7DE518}" destId="{E31D5363-498B-4AB2-BE24-EC05F2B59D40}" srcOrd="0" destOrd="0" parTransId="{67BF595D-C854-4D9C-9748-192083341C24}" sibTransId="{BD10175E-0D5A-4A19-98A7-94CD700AA32B}"/>
    <dgm:cxn modelId="{BA5F34E8-9A28-49A7-BC23-B44C2DBDC158}" type="presOf" srcId="{381DCDE9-6379-4496-AB74-4809C9734659}" destId="{748BF81A-F65E-43EB-97AF-3D186A5EB16E}" srcOrd="0" destOrd="0" presId="urn:microsoft.com/office/officeart/2017/3/layout/HorizontalPathTimeline"/>
    <dgm:cxn modelId="{A2CB7FEA-F334-474B-81A6-2A41E3AC00E2}" type="presOf" srcId="{E38D2E20-795B-46CB-806B-A5D706AECC5D}" destId="{A48CADCF-2D75-4B59-9362-5BF5210BE48D}" srcOrd="0" destOrd="0" presId="urn:microsoft.com/office/officeart/2017/3/layout/HorizontalPathTimeline"/>
    <dgm:cxn modelId="{863ABAED-6F1A-4878-8F8A-BD691E883AAA}" srcId="{E38D2E20-795B-46CB-806B-A5D706AECC5D}" destId="{8D72633A-E020-4F55-8472-F3E34B7DE518}" srcOrd="3" destOrd="0" parTransId="{1ECF8C74-5BF5-4C18-A519-292D09A2696B}" sibTransId="{3F0F3B1E-D3FA-4797-98B0-F7CCB51CF0C6}"/>
    <dgm:cxn modelId="{8DA051F2-85D4-4D24-8EBF-474DCE87E331}" srcId="{ED5AB912-23EB-49D5-97E9-D1F0C15A1998}" destId="{2AD8B2C5-072F-4496-B317-98DB8E1ECD91}" srcOrd="0" destOrd="0" parTransId="{3ED570D7-A166-4377-979D-D11E0006F92B}" sibTransId="{7D115C8F-8EC3-4074-8299-F25390B660ED}"/>
    <dgm:cxn modelId="{F53EA1F3-259B-47D8-AD72-E20A791489E0}" type="presOf" srcId="{80574082-F0F7-4460-9049-4526B128D573}" destId="{9A24CB2F-5033-44D0-98F8-6BAD83E56074}" srcOrd="0" destOrd="0" presId="urn:microsoft.com/office/officeart/2017/3/layout/HorizontalPathTimeline"/>
    <dgm:cxn modelId="{14FB04FA-21C5-4F54-B65E-440759F556D9}" srcId="{A0E5E721-1D50-4E7F-95F3-D9794044B656}" destId="{771297F1-B103-499E-86D7-B6898F64B2D8}" srcOrd="0" destOrd="0" parTransId="{813D48EF-6F26-4B93-8865-7FDEF961AF81}" sibTransId="{86C766E1-BD74-4A68-AD3C-F286E09BFEF2}"/>
    <dgm:cxn modelId="{91C6C6FA-554B-41CF-885D-01AD86600D9E}" srcId="{E38D2E20-795B-46CB-806B-A5D706AECC5D}" destId="{80574082-F0F7-4460-9049-4526B128D573}" srcOrd="9" destOrd="0" parTransId="{D83AF71E-E942-40E0-B2AB-EBC4BF32B963}" sibTransId="{249678E9-DB40-497D-B271-07D51778CADD}"/>
    <dgm:cxn modelId="{BC156BC0-A425-490E-9439-7DE36FA07B03}" type="presParOf" srcId="{A48CADCF-2D75-4B59-9362-5BF5210BE48D}" destId="{808B81DA-B7D7-4227-B901-C05216851A7A}" srcOrd="0" destOrd="0" presId="urn:microsoft.com/office/officeart/2017/3/layout/HorizontalPathTimeline"/>
    <dgm:cxn modelId="{77BAEDC8-BF18-42F4-80E6-ECFB1279C8F3}" type="presParOf" srcId="{A48CADCF-2D75-4B59-9362-5BF5210BE48D}" destId="{3DFD4302-5FD8-40AA-BB4A-625115532786}" srcOrd="1" destOrd="0" presId="urn:microsoft.com/office/officeart/2017/3/layout/HorizontalPathTimeline"/>
    <dgm:cxn modelId="{95BA3992-AA4D-4DC7-9A61-9CC04C2BBC98}" type="presParOf" srcId="{3DFD4302-5FD8-40AA-BB4A-625115532786}" destId="{9B1353E4-9DED-4BC5-803D-02EDBD8BFE35}" srcOrd="0" destOrd="0" presId="urn:microsoft.com/office/officeart/2017/3/layout/HorizontalPathTimeline"/>
    <dgm:cxn modelId="{C0AC0429-E879-44E3-9E79-C59DE70B9BEF}" type="presParOf" srcId="{9B1353E4-9DED-4BC5-803D-02EDBD8BFE35}" destId="{5DDE76FA-1978-4B7C-AB34-3512D5658A7D}" srcOrd="0" destOrd="0" presId="urn:microsoft.com/office/officeart/2017/3/layout/HorizontalPathTimeline"/>
    <dgm:cxn modelId="{65A25A6F-FBCE-4BED-88F9-4063D9AC1B70}" type="presParOf" srcId="{9B1353E4-9DED-4BC5-803D-02EDBD8BFE35}" destId="{B5086C03-8A44-4113-8732-C235B81B9965}" srcOrd="1" destOrd="0" presId="urn:microsoft.com/office/officeart/2017/3/layout/HorizontalPathTimeline"/>
    <dgm:cxn modelId="{CA24DEAF-1939-4116-898E-FF622EED6A25}" type="presParOf" srcId="{B5086C03-8A44-4113-8732-C235B81B9965}" destId="{286C6EA6-9E8C-441A-8178-EDCAF8FD0EBA}" srcOrd="0" destOrd="0" presId="urn:microsoft.com/office/officeart/2017/3/layout/HorizontalPathTimeline"/>
    <dgm:cxn modelId="{B4C963A2-03D5-4C03-8B25-DA391E4E1D9D}" type="presParOf" srcId="{B5086C03-8A44-4113-8732-C235B81B9965}" destId="{6F8AA9FA-EBE9-4133-9F56-F6B879A48AFB}" srcOrd="1" destOrd="0" presId="urn:microsoft.com/office/officeart/2017/3/layout/HorizontalPathTimeline"/>
    <dgm:cxn modelId="{6CF1020D-D90A-47DF-99FA-33754A5BAF20}" type="presParOf" srcId="{9B1353E4-9DED-4BC5-803D-02EDBD8BFE35}" destId="{597A765B-D110-413D-8BC5-8DB5AE7C49FC}" srcOrd="2" destOrd="0" presId="urn:microsoft.com/office/officeart/2017/3/layout/HorizontalPathTimeline"/>
    <dgm:cxn modelId="{660DE09B-3FC2-4271-8721-5D007CF004E9}" type="presParOf" srcId="{9B1353E4-9DED-4BC5-803D-02EDBD8BFE35}" destId="{2A2D167D-CED8-4CFD-8E8C-FF8FD914F323}" srcOrd="3" destOrd="0" presId="urn:microsoft.com/office/officeart/2017/3/layout/HorizontalPathTimeline"/>
    <dgm:cxn modelId="{7B2A152D-FCCA-4693-840B-11741CF7FAD9}" type="presParOf" srcId="{9B1353E4-9DED-4BC5-803D-02EDBD8BFE35}" destId="{92E2E5DA-B886-4FAB-9D1D-F1402648E5AC}" srcOrd="4" destOrd="0" presId="urn:microsoft.com/office/officeart/2017/3/layout/HorizontalPathTimeline"/>
    <dgm:cxn modelId="{7DC73FEE-57DE-4953-AA54-CC3D6057C884}" type="presParOf" srcId="{3DFD4302-5FD8-40AA-BB4A-625115532786}" destId="{6BBC69B8-F8C3-404E-BCC3-3E83560D552B}" srcOrd="1" destOrd="0" presId="urn:microsoft.com/office/officeart/2017/3/layout/HorizontalPathTimeline"/>
    <dgm:cxn modelId="{6CDFE153-9C37-446D-A54D-AB71A0CAF0EF}" type="presParOf" srcId="{3DFD4302-5FD8-40AA-BB4A-625115532786}" destId="{6F031860-A73A-4BAA-9F6B-9226854DFECD}" srcOrd="2" destOrd="0" presId="urn:microsoft.com/office/officeart/2017/3/layout/HorizontalPathTimeline"/>
    <dgm:cxn modelId="{8FF2FB42-441F-4667-B2BB-EC45CB245418}" type="presParOf" srcId="{6F031860-A73A-4BAA-9F6B-9226854DFECD}" destId="{810B3246-0E19-41DF-B8DB-F65F9E08B220}" srcOrd="0" destOrd="0" presId="urn:microsoft.com/office/officeart/2017/3/layout/HorizontalPathTimeline"/>
    <dgm:cxn modelId="{5AF16E81-9181-4E60-93E4-9B00AA7D0733}" type="presParOf" srcId="{6F031860-A73A-4BAA-9F6B-9226854DFECD}" destId="{561A7BE4-505A-49DA-9F57-9DC485B0FDC1}" srcOrd="1" destOrd="0" presId="urn:microsoft.com/office/officeart/2017/3/layout/HorizontalPathTimeline"/>
    <dgm:cxn modelId="{121279EE-FC05-4292-BF8A-4FB5922DCD95}" type="presParOf" srcId="{561A7BE4-505A-49DA-9F57-9DC485B0FDC1}" destId="{4DA7F032-7D97-40CA-9C6F-701A071DF3DB}" srcOrd="0" destOrd="0" presId="urn:microsoft.com/office/officeart/2017/3/layout/HorizontalPathTimeline"/>
    <dgm:cxn modelId="{3BD0858F-0688-417C-8A34-55303737E6F9}" type="presParOf" srcId="{561A7BE4-505A-49DA-9F57-9DC485B0FDC1}" destId="{9ECBF86F-52CF-4134-99E2-A12EBA9F9B98}" srcOrd="1" destOrd="0" presId="urn:microsoft.com/office/officeart/2017/3/layout/HorizontalPathTimeline"/>
    <dgm:cxn modelId="{13210A5E-E390-4D4C-A4F0-D0A9D5429AF8}" type="presParOf" srcId="{6F031860-A73A-4BAA-9F6B-9226854DFECD}" destId="{6CADF575-350A-49C9-8CE7-762C15C9E232}" srcOrd="2" destOrd="0" presId="urn:microsoft.com/office/officeart/2017/3/layout/HorizontalPathTimeline"/>
    <dgm:cxn modelId="{72E3FFD4-5A37-4FE8-AD9E-1B0E72AFED81}" type="presParOf" srcId="{6F031860-A73A-4BAA-9F6B-9226854DFECD}" destId="{E515720B-AEC8-4B41-BD32-9864BA929F6B}" srcOrd="3" destOrd="0" presId="urn:microsoft.com/office/officeart/2017/3/layout/HorizontalPathTimeline"/>
    <dgm:cxn modelId="{434CAA99-954B-4BD9-82DB-C4A04CE833D3}" type="presParOf" srcId="{6F031860-A73A-4BAA-9F6B-9226854DFECD}" destId="{11B5C66A-D1D9-4AB5-A524-CB51DE48A53F}" srcOrd="4" destOrd="0" presId="urn:microsoft.com/office/officeart/2017/3/layout/HorizontalPathTimeline"/>
    <dgm:cxn modelId="{75B6D190-09EE-4881-A656-786DD83CBE26}" type="presParOf" srcId="{3DFD4302-5FD8-40AA-BB4A-625115532786}" destId="{9F486477-05A7-46CC-8FFC-394A2F2B2426}" srcOrd="3" destOrd="0" presId="urn:microsoft.com/office/officeart/2017/3/layout/HorizontalPathTimeline"/>
    <dgm:cxn modelId="{1D1B866A-EE50-46E2-935D-28BCCFEB3904}" type="presParOf" srcId="{3DFD4302-5FD8-40AA-BB4A-625115532786}" destId="{421AD3DB-F6E1-49BE-B6A9-B81BDB9A9C59}" srcOrd="4" destOrd="0" presId="urn:microsoft.com/office/officeart/2017/3/layout/HorizontalPathTimeline"/>
    <dgm:cxn modelId="{6C4167DA-1D1A-4C99-ADBB-AA8712C01E2B}" type="presParOf" srcId="{421AD3DB-F6E1-49BE-B6A9-B81BDB9A9C59}" destId="{4362E4E6-4A9C-4493-83D9-ADD2E311F1B1}" srcOrd="0" destOrd="0" presId="urn:microsoft.com/office/officeart/2017/3/layout/HorizontalPathTimeline"/>
    <dgm:cxn modelId="{6C9AC65A-64B4-4ABA-ABC7-FB9D5721A731}" type="presParOf" srcId="{421AD3DB-F6E1-49BE-B6A9-B81BDB9A9C59}" destId="{9D357D12-7795-4498-9777-B9989B9A2FB3}" srcOrd="1" destOrd="0" presId="urn:microsoft.com/office/officeart/2017/3/layout/HorizontalPathTimeline"/>
    <dgm:cxn modelId="{DB8A8300-9E4B-4187-B1C5-5082C14EAFB3}" type="presParOf" srcId="{9D357D12-7795-4498-9777-B9989B9A2FB3}" destId="{748BF81A-F65E-43EB-97AF-3D186A5EB16E}" srcOrd="0" destOrd="0" presId="urn:microsoft.com/office/officeart/2017/3/layout/HorizontalPathTimeline"/>
    <dgm:cxn modelId="{E49E76A1-90BB-439F-981F-C6A04D4B79CE}" type="presParOf" srcId="{9D357D12-7795-4498-9777-B9989B9A2FB3}" destId="{C2F5DB1A-EB2F-47EC-BB9F-C319FCC3FEB9}" srcOrd="1" destOrd="0" presId="urn:microsoft.com/office/officeart/2017/3/layout/HorizontalPathTimeline"/>
    <dgm:cxn modelId="{45A8B8CF-F04F-4CA2-88B7-54CEB8B27FDA}" type="presParOf" srcId="{421AD3DB-F6E1-49BE-B6A9-B81BDB9A9C59}" destId="{F7E1332C-4AF9-4F64-940D-65223B300F66}" srcOrd="2" destOrd="0" presId="urn:microsoft.com/office/officeart/2017/3/layout/HorizontalPathTimeline"/>
    <dgm:cxn modelId="{605A0F80-7DCF-4652-802A-7F3854318FBC}" type="presParOf" srcId="{421AD3DB-F6E1-49BE-B6A9-B81BDB9A9C59}" destId="{EC74E4F9-D0F9-443C-8CFA-FDB9A67B2E25}" srcOrd="3" destOrd="0" presId="urn:microsoft.com/office/officeart/2017/3/layout/HorizontalPathTimeline"/>
    <dgm:cxn modelId="{FFFA3FBE-EE87-4BB0-B1E8-DBB0AAB5EFCC}" type="presParOf" srcId="{421AD3DB-F6E1-49BE-B6A9-B81BDB9A9C59}" destId="{A0CC8D36-0BA3-4624-9945-FE0AD70C2006}" srcOrd="4" destOrd="0" presId="urn:microsoft.com/office/officeart/2017/3/layout/HorizontalPathTimeline"/>
    <dgm:cxn modelId="{AE49AF77-431F-4843-8DE7-456A212B938F}" type="presParOf" srcId="{3DFD4302-5FD8-40AA-BB4A-625115532786}" destId="{11E95317-87E3-4DE0-88DA-171441A2B17D}" srcOrd="5" destOrd="0" presId="urn:microsoft.com/office/officeart/2017/3/layout/HorizontalPathTimeline"/>
    <dgm:cxn modelId="{EBDF81E8-F6B0-4631-8F64-4FC64AD53483}" type="presParOf" srcId="{3DFD4302-5FD8-40AA-BB4A-625115532786}" destId="{38829FBF-3FAC-4965-8382-20A48E95383E}" srcOrd="6" destOrd="0" presId="urn:microsoft.com/office/officeart/2017/3/layout/HorizontalPathTimeline"/>
    <dgm:cxn modelId="{5F3354E7-B0F7-4BA4-9EA7-C22B911B6F37}" type="presParOf" srcId="{38829FBF-3FAC-4965-8382-20A48E95383E}" destId="{0C3C7CD4-F021-4487-9504-289A00486608}" srcOrd="0" destOrd="0" presId="urn:microsoft.com/office/officeart/2017/3/layout/HorizontalPathTimeline"/>
    <dgm:cxn modelId="{8811137B-9BE0-49B9-9224-B582D76D6F7A}" type="presParOf" srcId="{38829FBF-3FAC-4965-8382-20A48E95383E}" destId="{331E38DB-B54B-4448-9E4F-019967F252BE}" srcOrd="1" destOrd="0" presId="urn:microsoft.com/office/officeart/2017/3/layout/HorizontalPathTimeline"/>
    <dgm:cxn modelId="{4950A99E-2763-4F15-8568-F3A474ED3182}" type="presParOf" srcId="{331E38DB-B54B-4448-9E4F-019967F252BE}" destId="{B3B3799D-851F-4EAB-9EB3-B154ABAA2FA7}" srcOrd="0" destOrd="0" presId="urn:microsoft.com/office/officeart/2017/3/layout/HorizontalPathTimeline"/>
    <dgm:cxn modelId="{4414C483-B705-45F5-8A74-C13B39002373}" type="presParOf" srcId="{331E38DB-B54B-4448-9E4F-019967F252BE}" destId="{BF4EEA9A-6BCD-46BC-8565-26A49CD55A36}" srcOrd="1" destOrd="0" presId="urn:microsoft.com/office/officeart/2017/3/layout/HorizontalPathTimeline"/>
    <dgm:cxn modelId="{B0F95940-1A10-4C9F-AAF2-56DC32A11C6D}" type="presParOf" srcId="{38829FBF-3FAC-4965-8382-20A48E95383E}" destId="{E353E3CF-A418-40DE-8FCE-29B67252E2EC}" srcOrd="2" destOrd="0" presId="urn:microsoft.com/office/officeart/2017/3/layout/HorizontalPathTimeline"/>
    <dgm:cxn modelId="{DD75119D-BEA5-4A5A-9775-962BB3B9E3DD}" type="presParOf" srcId="{38829FBF-3FAC-4965-8382-20A48E95383E}" destId="{B30068DF-FE68-4BE3-A27C-C3EB13033A94}" srcOrd="3" destOrd="0" presId="urn:microsoft.com/office/officeart/2017/3/layout/HorizontalPathTimeline"/>
    <dgm:cxn modelId="{C3DE318C-76E9-45E1-9093-4AB9784E4E88}" type="presParOf" srcId="{38829FBF-3FAC-4965-8382-20A48E95383E}" destId="{805A8E5A-0B5F-49A1-AB47-ACA8CBE9C6B5}" srcOrd="4" destOrd="0" presId="urn:microsoft.com/office/officeart/2017/3/layout/HorizontalPathTimeline"/>
    <dgm:cxn modelId="{A19F3D59-1489-49E2-B0C8-3419035A0851}" type="presParOf" srcId="{3DFD4302-5FD8-40AA-BB4A-625115532786}" destId="{45F4DEE1-9C3F-41DD-AC76-DA5B4A2FE936}" srcOrd="7" destOrd="0" presId="urn:microsoft.com/office/officeart/2017/3/layout/HorizontalPathTimeline"/>
    <dgm:cxn modelId="{AC369F36-9B08-4163-8D2B-077B439C9511}" type="presParOf" srcId="{3DFD4302-5FD8-40AA-BB4A-625115532786}" destId="{6D33176C-5C66-43F6-B7F9-19D38BB04F18}" srcOrd="8" destOrd="0" presId="urn:microsoft.com/office/officeart/2017/3/layout/HorizontalPathTimeline"/>
    <dgm:cxn modelId="{FEE0CEF5-813F-489F-9C23-87DA24F817EA}" type="presParOf" srcId="{6D33176C-5C66-43F6-B7F9-19D38BB04F18}" destId="{C1B95CFD-2215-4D9F-BD1A-98363FFECE4F}" srcOrd="0" destOrd="0" presId="urn:microsoft.com/office/officeart/2017/3/layout/HorizontalPathTimeline"/>
    <dgm:cxn modelId="{E76F342B-BFEB-4E33-AEEC-9D4013791535}" type="presParOf" srcId="{6D33176C-5C66-43F6-B7F9-19D38BB04F18}" destId="{7BAF68E2-5F07-46F3-BC5F-03084C7F3A3B}" srcOrd="1" destOrd="0" presId="urn:microsoft.com/office/officeart/2017/3/layout/HorizontalPathTimeline"/>
    <dgm:cxn modelId="{BD6E64B7-AD00-4F08-BE5E-412BC41F4338}" type="presParOf" srcId="{7BAF68E2-5F07-46F3-BC5F-03084C7F3A3B}" destId="{33D2C719-ACFC-406B-91DE-1199D3A4E090}" srcOrd="0" destOrd="0" presId="urn:microsoft.com/office/officeart/2017/3/layout/HorizontalPathTimeline"/>
    <dgm:cxn modelId="{F2822217-691A-48DD-BF87-92FA023AB3D8}" type="presParOf" srcId="{7BAF68E2-5F07-46F3-BC5F-03084C7F3A3B}" destId="{7E07D626-04A0-4DC8-BF0F-F23601581387}" srcOrd="1" destOrd="0" presId="urn:microsoft.com/office/officeart/2017/3/layout/HorizontalPathTimeline"/>
    <dgm:cxn modelId="{737E91CA-7D2B-409D-AC86-4827DF76CBEF}" type="presParOf" srcId="{6D33176C-5C66-43F6-B7F9-19D38BB04F18}" destId="{B2838744-F2E4-4590-85F0-A604E06D1C17}" srcOrd="2" destOrd="0" presId="urn:microsoft.com/office/officeart/2017/3/layout/HorizontalPathTimeline"/>
    <dgm:cxn modelId="{B9F6708D-D4DF-4F32-9CD9-B85A55C2B851}" type="presParOf" srcId="{6D33176C-5C66-43F6-B7F9-19D38BB04F18}" destId="{07C29C51-AD55-47A7-A6D7-763606355217}" srcOrd="3" destOrd="0" presId="urn:microsoft.com/office/officeart/2017/3/layout/HorizontalPathTimeline"/>
    <dgm:cxn modelId="{E4CBAAC4-9093-412E-90FB-0FBE1B6AE3CF}" type="presParOf" srcId="{6D33176C-5C66-43F6-B7F9-19D38BB04F18}" destId="{2D545FDB-99CA-4526-8B5A-8E8E29234DCA}" srcOrd="4" destOrd="0" presId="urn:microsoft.com/office/officeart/2017/3/layout/HorizontalPathTimeline"/>
    <dgm:cxn modelId="{2EC66F98-2DD7-4438-95A7-84E1EFE963DE}" type="presParOf" srcId="{3DFD4302-5FD8-40AA-BB4A-625115532786}" destId="{41C2A58A-D2C5-4ACD-82E4-B5CF6C482713}" srcOrd="9" destOrd="0" presId="urn:microsoft.com/office/officeart/2017/3/layout/HorizontalPathTimeline"/>
    <dgm:cxn modelId="{520E0527-73EB-4FBB-84B0-D49477497EB1}" type="presParOf" srcId="{3DFD4302-5FD8-40AA-BB4A-625115532786}" destId="{5E3E911C-7301-4FEA-8904-50A282E96A55}" srcOrd="10" destOrd="0" presId="urn:microsoft.com/office/officeart/2017/3/layout/HorizontalPathTimeline"/>
    <dgm:cxn modelId="{EF3B3E58-9C23-4513-B28E-B42F1A30AD7F}" type="presParOf" srcId="{5E3E911C-7301-4FEA-8904-50A282E96A55}" destId="{CE676C4F-75A2-4363-BEF0-CA750F3050F9}" srcOrd="0" destOrd="0" presId="urn:microsoft.com/office/officeart/2017/3/layout/HorizontalPathTimeline"/>
    <dgm:cxn modelId="{15F96CEA-EF43-4029-BC4A-F67DC926CB29}" type="presParOf" srcId="{5E3E911C-7301-4FEA-8904-50A282E96A55}" destId="{12B312FC-C848-49AF-AA77-2B67F902D800}" srcOrd="1" destOrd="0" presId="urn:microsoft.com/office/officeart/2017/3/layout/HorizontalPathTimeline"/>
    <dgm:cxn modelId="{6BF11E10-7837-49A4-B627-BFF9FD74688F}" type="presParOf" srcId="{12B312FC-C848-49AF-AA77-2B67F902D800}" destId="{D6A637EE-B06E-4B22-B235-72E8EE103A20}" srcOrd="0" destOrd="0" presId="urn:microsoft.com/office/officeart/2017/3/layout/HorizontalPathTimeline"/>
    <dgm:cxn modelId="{6DD5C7FB-D5E6-41AF-8641-572DF110311F}" type="presParOf" srcId="{12B312FC-C848-49AF-AA77-2B67F902D800}" destId="{BAB50E9D-D860-4558-8FB4-9F3086E91B55}" srcOrd="1" destOrd="0" presId="urn:microsoft.com/office/officeart/2017/3/layout/HorizontalPathTimeline"/>
    <dgm:cxn modelId="{F6883BAD-C897-455C-A930-95A590EBB9FA}" type="presParOf" srcId="{5E3E911C-7301-4FEA-8904-50A282E96A55}" destId="{4DD492CE-5EF8-428C-9E61-7CF14E6F4B72}" srcOrd="2" destOrd="0" presId="urn:microsoft.com/office/officeart/2017/3/layout/HorizontalPathTimeline"/>
    <dgm:cxn modelId="{8AD2D257-00D0-453A-9EF8-C790648C1C61}" type="presParOf" srcId="{5E3E911C-7301-4FEA-8904-50A282E96A55}" destId="{E3E9E4C4-78EC-43AF-8595-86AF9B81768B}" srcOrd="3" destOrd="0" presId="urn:microsoft.com/office/officeart/2017/3/layout/HorizontalPathTimeline"/>
    <dgm:cxn modelId="{7028FDC2-3350-4A63-B241-5B8B25571021}" type="presParOf" srcId="{5E3E911C-7301-4FEA-8904-50A282E96A55}" destId="{E35F8067-58DA-4EC7-A784-91DD777860EE}" srcOrd="4" destOrd="0" presId="urn:microsoft.com/office/officeart/2017/3/layout/HorizontalPathTimeline"/>
    <dgm:cxn modelId="{14422F2F-23B4-4A6B-AD57-D78CEE110D6A}" type="presParOf" srcId="{3DFD4302-5FD8-40AA-BB4A-625115532786}" destId="{950ADA68-A5CD-4884-AC48-7278C7CAF097}" srcOrd="11" destOrd="0" presId="urn:microsoft.com/office/officeart/2017/3/layout/HorizontalPathTimeline"/>
    <dgm:cxn modelId="{C6F22D3A-7D4B-45C6-98B0-D109BC420167}" type="presParOf" srcId="{3DFD4302-5FD8-40AA-BB4A-625115532786}" destId="{14631D45-F33B-4F57-A86E-BE3790158915}" srcOrd="12" destOrd="0" presId="urn:microsoft.com/office/officeart/2017/3/layout/HorizontalPathTimeline"/>
    <dgm:cxn modelId="{1BC340EA-D136-431B-9422-79F1235F3F71}" type="presParOf" srcId="{14631D45-F33B-4F57-A86E-BE3790158915}" destId="{BA8B1CCD-1C91-4E6D-8BE5-7B5061848865}" srcOrd="0" destOrd="0" presId="urn:microsoft.com/office/officeart/2017/3/layout/HorizontalPathTimeline"/>
    <dgm:cxn modelId="{565D456F-4441-401F-8F28-BC5ECE621183}" type="presParOf" srcId="{14631D45-F33B-4F57-A86E-BE3790158915}" destId="{9082EAD7-41D5-4ABF-AAB4-58ED42F01C69}" srcOrd="1" destOrd="0" presId="urn:microsoft.com/office/officeart/2017/3/layout/HorizontalPathTimeline"/>
    <dgm:cxn modelId="{5700C144-3D2D-43CB-9CDF-E12DE5D3AEFE}" type="presParOf" srcId="{9082EAD7-41D5-4ABF-AAB4-58ED42F01C69}" destId="{67073A53-CBDD-4F54-949A-6E6C5B12CFD0}" srcOrd="0" destOrd="0" presId="urn:microsoft.com/office/officeart/2017/3/layout/HorizontalPathTimeline"/>
    <dgm:cxn modelId="{73C8EC60-2E83-4C31-9A60-23256B26B84A}" type="presParOf" srcId="{9082EAD7-41D5-4ABF-AAB4-58ED42F01C69}" destId="{95C04839-00D5-49C3-85BA-8CEDBD9798F6}" srcOrd="1" destOrd="0" presId="urn:microsoft.com/office/officeart/2017/3/layout/HorizontalPathTimeline"/>
    <dgm:cxn modelId="{6BD21490-DEE0-405E-8CA8-78CC0DA7C70C}" type="presParOf" srcId="{14631D45-F33B-4F57-A86E-BE3790158915}" destId="{732983D8-BB32-4917-8521-8EFE299C1FBF}" srcOrd="2" destOrd="0" presId="urn:microsoft.com/office/officeart/2017/3/layout/HorizontalPathTimeline"/>
    <dgm:cxn modelId="{A3313EC2-CBD3-4A6B-B2D0-89B2FA765CC9}" type="presParOf" srcId="{14631D45-F33B-4F57-A86E-BE3790158915}" destId="{C206E96A-8DF0-4A0D-AE55-375F8CE0E54A}" srcOrd="3" destOrd="0" presId="urn:microsoft.com/office/officeart/2017/3/layout/HorizontalPathTimeline"/>
    <dgm:cxn modelId="{498E9E36-CF70-42E5-9672-B4005930E7F7}" type="presParOf" srcId="{14631D45-F33B-4F57-A86E-BE3790158915}" destId="{23500040-A6D7-4723-8459-AB04C90FF82A}" srcOrd="4" destOrd="0" presId="urn:microsoft.com/office/officeart/2017/3/layout/HorizontalPathTimeline"/>
    <dgm:cxn modelId="{BE038F83-BF9A-4A46-AA30-2CB24A68113A}" type="presParOf" srcId="{3DFD4302-5FD8-40AA-BB4A-625115532786}" destId="{3DA91CD9-3C13-4B1B-A1A7-817174CE0F8F}" srcOrd="13" destOrd="0" presId="urn:microsoft.com/office/officeart/2017/3/layout/HorizontalPathTimeline"/>
    <dgm:cxn modelId="{F3C032DD-D6BA-4138-9489-291CA1DEF01B}" type="presParOf" srcId="{3DFD4302-5FD8-40AA-BB4A-625115532786}" destId="{47C79051-5549-440E-B642-1180BDEC80B7}" srcOrd="14" destOrd="0" presId="urn:microsoft.com/office/officeart/2017/3/layout/HorizontalPathTimeline"/>
    <dgm:cxn modelId="{B7AC0EDA-99CA-4002-8A69-72D86B2D1FAF}" type="presParOf" srcId="{47C79051-5549-440E-B642-1180BDEC80B7}" destId="{F8A23E34-A882-41CB-A7B1-6FF50AE46740}" srcOrd="0" destOrd="0" presId="urn:microsoft.com/office/officeart/2017/3/layout/HorizontalPathTimeline"/>
    <dgm:cxn modelId="{6E8EC50D-45C8-4261-AEA5-3788AF4C1E06}" type="presParOf" srcId="{47C79051-5549-440E-B642-1180BDEC80B7}" destId="{36C8F8E3-B9AB-4600-BE1A-3186611334C5}" srcOrd="1" destOrd="0" presId="urn:microsoft.com/office/officeart/2017/3/layout/HorizontalPathTimeline"/>
    <dgm:cxn modelId="{1EBCD3D0-7D0E-42B6-8237-318900909C97}" type="presParOf" srcId="{36C8F8E3-B9AB-4600-BE1A-3186611334C5}" destId="{F0A2EE0F-48F3-41AA-A527-094E20264072}" srcOrd="0" destOrd="0" presId="urn:microsoft.com/office/officeart/2017/3/layout/HorizontalPathTimeline"/>
    <dgm:cxn modelId="{8CF5F1E5-DC34-4922-88B1-C9F3BD3B6ABB}" type="presParOf" srcId="{36C8F8E3-B9AB-4600-BE1A-3186611334C5}" destId="{606A72A5-8060-4EFA-9054-A4B19C20B185}" srcOrd="1" destOrd="0" presId="urn:microsoft.com/office/officeart/2017/3/layout/HorizontalPathTimeline"/>
    <dgm:cxn modelId="{A3270FEA-837B-4E0E-ACE0-91EC2BEF5FEA}" type="presParOf" srcId="{47C79051-5549-440E-B642-1180BDEC80B7}" destId="{D94599BE-6B1B-4A58-8BE9-C326AE84CEE5}" srcOrd="2" destOrd="0" presId="urn:microsoft.com/office/officeart/2017/3/layout/HorizontalPathTimeline"/>
    <dgm:cxn modelId="{358E3781-E0CF-422A-A8EE-C9E81915BB80}" type="presParOf" srcId="{47C79051-5549-440E-B642-1180BDEC80B7}" destId="{87B0D581-B851-4847-8EA3-AAA48DE30529}" srcOrd="3" destOrd="0" presId="urn:microsoft.com/office/officeart/2017/3/layout/HorizontalPathTimeline"/>
    <dgm:cxn modelId="{1BD628CE-9842-4F9A-BE59-99B977662AE7}" type="presParOf" srcId="{47C79051-5549-440E-B642-1180BDEC80B7}" destId="{D4FA315C-31FF-4DCE-A154-834FAF8E6922}" srcOrd="4" destOrd="0" presId="urn:microsoft.com/office/officeart/2017/3/layout/HorizontalPathTimeline"/>
    <dgm:cxn modelId="{DAB286C8-052A-48D2-A2AD-859B1B80CB0A}" type="presParOf" srcId="{3DFD4302-5FD8-40AA-BB4A-625115532786}" destId="{A16DE06F-7262-4311-8531-1A06B44CA42F}" srcOrd="15" destOrd="0" presId="urn:microsoft.com/office/officeart/2017/3/layout/HorizontalPathTimeline"/>
    <dgm:cxn modelId="{74EF474A-4F9D-44B4-96C3-6ADCD2CBEF2B}" type="presParOf" srcId="{3DFD4302-5FD8-40AA-BB4A-625115532786}" destId="{60822222-62EC-49DA-B66C-BFFB05B60D0E}" srcOrd="16" destOrd="0" presId="urn:microsoft.com/office/officeart/2017/3/layout/HorizontalPathTimeline"/>
    <dgm:cxn modelId="{7DAE68F6-8CB3-40B6-80DD-E087351CE68B}" type="presParOf" srcId="{60822222-62EC-49DA-B66C-BFFB05B60D0E}" destId="{163D2EEC-3DED-4FFC-986E-BA88649A3FEC}" srcOrd="0" destOrd="0" presId="urn:microsoft.com/office/officeart/2017/3/layout/HorizontalPathTimeline"/>
    <dgm:cxn modelId="{3097FB5F-DB93-4D62-BBF8-D5FDD9FB7AEA}" type="presParOf" srcId="{60822222-62EC-49DA-B66C-BFFB05B60D0E}" destId="{28994FF7-658D-4CCE-8760-06ADDB16994F}" srcOrd="1" destOrd="0" presId="urn:microsoft.com/office/officeart/2017/3/layout/HorizontalPathTimeline"/>
    <dgm:cxn modelId="{0FBB4564-D7D4-40ED-AA6F-BFE731BAD6CB}" type="presParOf" srcId="{28994FF7-658D-4CCE-8760-06ADDB16994F}" destId="{95CBBA53-37A7-4BA2-8F57-C35B2AD76AB3}" srcOrd="0" destOrd="0" presId="urn:microsoft.com/office/officeart/2017/3/layout/HorizontalPathTimeline"/>
    <dgm:cxn modelId="{D8445031-98C0-49AA-BAEC-59AFA6C9F54C}" type="presParOf" srcId="{28994FF7-658D-4CCE-8760-06ADDB16994F}" destId="{45F0F887-CF58-42C2-BFAE-EF664453C55E}" srcOrd="1" destOrd="0" presId="urn:microsoft.com/office/officeart/2017/3/layout/HorizontalPathTimeline"/>
    <dgm:cxn modelId="{50BC6453-FC47-4DB6-B36B-959A252DA4C5}" type="presParOf" srcId="{60822222-62EC-49DA-B66C-BFFB05B60D0E}" destId="{6F5C72A4-66C4-4798-AABA-B3C6BEBBF798}" srcOrd="2" destOrd="0" presId="urn:microsoft.com/office/officeart/2017/3/layout/HorizontalPathTimeline"/>
    <dgm:cxn modelId="{3D4BD69C-00C8-4EA5-8683-E89848E08C2D}" type="presParOf" srcId="{60822222-62EC-49DA-B66C-BFFB05B60D0E}" destId="{0E309F1F-DB36-4C1E-9A45-994D3307B308}" srcOrd="3" destOrd="0" presId="urn:microsoft.com/office/officeart/2017/3/layout/HorizontalPathTimeline"/>
    <dgm:cxn modelId="{BE38FAF5-21A7-4615-9E9E-BBDF020F1E03}" type="presParOf" srcId="{60822222-62EC-49DA-B66C-BFFB05B60D0E}" destId="{235B51B4-F12B-434D-A98E-6791D512302C}" srcOrd="4" destOrd="0" presId="urn:microsoft.com/office/officeart/2017/3/layout/HorizontalPathTimeline"/>
    <dgm:cxn modelId="{E3708EC7-A033-4215-B021-896132220159}" type="presParOf" srcId="{3DFD4302-5FD8-40AA-BB4A-625115532786}" destId="{0F949659-2D8B-4600-BB80-13D6EE2F510C}" srcOrd="17" destOrd="0" presId="urn:microsoft.com/office/officeart/2017/3/layout/HorizontalPathTimeline"/>
    <dgm:cxn modelId="{5CA2D376-9F06-4039-B297-3A7EB0546375}" type="presParOf" srcId="{3DFD4302-5FD8-40AA-BB4A-625115532786}" destId="{67EAD840-C8C9-42E5-9BF7-7DB6595F575B}" srcOrd="18" destOrd="0" presId="urn:microsoft.com/office/officeart/2017/3/layout/HorizontalPathTimeline"/>
    <dgm:cxn modelId="{FB74428C-7646-4FF3-B1A4-62545959C54D}" type="presParOf" srcId="{67EAD840-C8C9-42E5-9BF7-7DB6595F575B}" destId="{9A24CB2F-5033-44D0-98F8-6BAD83E56074}" srcOrd="0" destOrd="0" presId="urn:microsoft.com/office/officeart/2017/3/layout/HorizontalPathTimeline"/>
    <dgm:cxn modelId="{8068488F-A106-459B-BF2F-FF91C0D72003}" type="presParOf" srcId="{67EAD840-C8C9-42E5-9BF7-7DB6595F575B}" destId="{2F3BCEAC-3B74-4652-BFFA-ED9FAE3C8D15}" srcOrd="1" destOrd="0" presId="urn:microsoft.com/office/officeart/2017/3/layout/HorizontalPathTimeline"/>
    <dgm:cxn modelId="{EDC28636-66E5-48B6-820E-78548EE74F4B}" type="presParOf" srcId="{2F3BCEAC-3B74-4652-BFFA-ED9FAE3C8D15}" destId="{B785217E-63C4-46BA-A2B7-F454813EB499}" srcOrd="0" destOrd="0" presId="urn:microsoft.com/office/officeart/2017/3/layout/HorizontalPathTimeline"/>
    <dgm:cxn modelId="{788FE3F8-B934-4402-840F-4A52B3CFDE8F}" type="presParOf" srcId="{2F3BCEAC-3B74-4652-BFFA-ED9FAE3C8D15}" destId="{A4E3EB56-D2BB-42D8-93A5-1D8E38FA946C}" srcOrd="1" destOrd="0" presId="urn:microsoft.com/office/officeart/2017/3/layout/HorizontalPathTimeline"/>
    <dgm:cxn modelId="{25109895-6EB3-4C80-BEC3-5EC4B2C281E7}" type="presParOf" srcId="{67EAD840-C8C9-42E5-9BF7-7DB6595F575B}" destId="{F1B6293F-872C-4EF7-8814-FFA65747812F}" srcOrd="2" destOrd="0" presId="urn:microsoft.com/office/officeart/2017/3/layout/HorizontalPathTimeline"/>
    <dgm:cxn modelId="{204B01D7-38CB-4A61-B876-42EEAA27D160}" type="presParOf" srcId="{67EAD840-C8C9-42E5-9BF7-7DB6595F575B}" destId="{A11AB461-F022-4C10-8BBA-3931D3BBBD77}" srcOrd="3" destOrd="0" presId="urn:microsoft.com/office/officeart/2017/3/layout/HorizontalPathTimeline"/>
    <dgm:cxn modelId="{85550EC3-7507-46DC-A4F7-4A4708437BD0}" type="presParOf" srcId="{67EAD840-C8C9-42E5-9BF7-7DB6595F575B}" destId="{72DB10B7-B695-4123-81E7-0FC7C94841E9}"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D9BE65-BB14-4550-B0EF-806C673316DC}"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5FD48B1-0BAE-46D2-8DB8-41205DD4C2CB}">
      <dgm:prSet/>
      <dgm:spPr/>
      <dgm:t>
        <a:bodyPr/>
        <a:lstStyle/>
        <a:p>
          <a:r>
            <a:rPr lang="en-IN" dirty="0"/>
            <a:t>(</a:t>
          </a:r>
          <a:r>
            <a:rPr lang="en-IN" dirty="0" err="1"/>
            <a:t>i</a:t>
          </a:r>
          <a:r>
            <a:rPr lang="en-IN"/>
            <a:t>) a person carrying on activities for playing games of chance for cash or kind, and includes such activities associated with casino; </a:t>
          </a:r>
          <a:endParaRPr lang="en-US" dirty="0"/>
        </a:p>
      </dgm:t>
    </dgm:pt>
    <dgm:pt modelId="{12FE31FB-6BF9-41AD-B207-EF4CB7BC1C14}" type="parTrans" cxnId="{4F78A5F8-656A-465B-99BC-7A6654689A64}">
      <dgm:prSet/>
      <dgm:spPr/>
      <dgm:t>
        <a:bodyPr/>
        <a:lstStyle/>
        <a:p>
          <a:endParaRPr lang="en-US"/>
        </a:p>
      </dgm:t>
    </dgm:pt>
    <dgm:pt modelId="{C18A9B68-15A9-4D64-85BB-ECDC101A75F8}" type="sibTrans" cxnId="{4F78A5F8-656A-465B-99BC-7A6654689A64}">
      <dgm:prSet/>
      <dgm:spPr/>
      <dgm:t>
        <a:bodyPr/>
        <a:lstStyle/>
        <a:p>
          <a:endParaRPr lang="en-US"/>
        </a:p>
      </dgm:t>
    </dgm:pt>
    <dgm:pt modelId="{2EB419FD-7D1D-4311-A662-44CAA72F4441}">
      <dgm:prSet/>
      <dgm:spPr/>
      <dgm:t>
        <a:bodyPr/>
        <a:lstStyle/>
        <a:p>
          <a:r>
            <a:rPr lang="en-IN"/>
            <a:t>(ii) a Registrar or Sub-Registrar appointed under section 6 of the Registration Act, 1908 (16 of 1908) as may be notified by the Central Government; </a:t>
          </a:r>
          <a:endParaRPr lang="en-US"/>
        </a:p>
      </dgm:t>
    </dgm:pt>
    <dgm:pt modelId="{7A540DE7-D12E-4466-805E-A317E8259649}" type="parTrans" cxnId="{F2D050D1-E716-4EEE-882F-F87E8F4B324E}">
      <dgm:prSet/>
      <dgm:spPr/>
      <dgm:t>
        <a:bodyPr/>
        <a:lstStyle/>
        <a:p>
          <a:endParaRPr lang="en-US"/>
        </a:p>
      </dgm:t>
    </dgm:pt>
    <dgm:pt modelId="{FB4E0B28-9367-4CD1-8FD0-941257ECB187}" type="sibTrans" cxnId="{F2D050D1-E716-4EEE-882F-F87E8F4B324E}">
      <dgm:prSet/>
      <dgm:spPr/>
      <dgm:t>
        <a:bodyPr/>
        <a:lstStyle/>
        <a:p>
          <a:endParaRPr lang="en-US"/>
        </a:p>
      </dgm:t>
    </dgm:pt>
    <dgm:pt modelId="{B3BF71FA-B1F2-41C3-860C-595A20ABF9D1}">
      <dgm:prSet/>
      <dgm:spPr/>
      <dgm:t>
        <a:bodyPr/>
        <a:lstStyle/>
        <a:p>
          <a:r>
            <a:rPr lang="en-IN"/>
            <a:t>(iii) real estate agent, as may be notified by the Central Government; </a:t>
          </a:r>
          <a:endParaRPr lang="en-US"/>
        </a:p>
      </dgm:t>
    </dgm:pt>
    <dgm:pt modelId="{7BC05226-6BB9-44E2-9731-ADFF39F1DF33}" type="parTrans" cxnId="{1F1B5649-61B1-4A37-9040-F8ADC615FCD6}">
      <dgm:prSet/>
      <dgm:spPr/>
      <dgm:t>
        <a:bodyPr/>
        <a:lstStyle/>
        <a:p>
          <a:endParaRPr lang="en-US"/>
        </a:p>
      </dgm:t>
    </dgm:pt>
    <dgm:pt modelId="{A8FE5D23-E8B8-40FE-95DD-BEAF24A5D3BA}" type="sibTrans" cxnId="{1F1B5649-61B1-4A37-9040-F8ADC615FCD6}">
      <dgm:prSet/>
      <dgm:spPr/>
      <dgm:t>
        <a:bodyPr/>
        <a:lstStyle/>
        <a:p>
          <a:endParaRPr lang="en-US"/>
        </a:p>
      </dgm:t>
    </dgm:pt>
    <dgm:pt modelId="{A5D16023-24B8-474D-B850-783915465F29}">
      <dgm:prSet/>
      <dgm:spPr/>
      <dgm:t>
        <a:bodyPr/>
        <a:lstStyle/>
        <a:p>
          <a:r>
            <a:rPr lang="en-IN"/>
            <a:t>(iv) dealer in precious metals, precious stones and other high value goods, as may be notified by the Central Government; </a:t>
          </a:r>
          <a:endParaRPr lang="en-US"/>
        </a:p>
      </dgm:t>
    </dgm:pt>
    <dgm:pt modelId="{BB62E4F3-F8AB-49B0-B1AB-266E1343C519}" type="parTrans" cxnId="{A995C5BF-60AE-4255-B749-CF3F8B286C6F}">
      <dgm:prSet/>
      <dgm:spPr/>
      <dgm:t>
        <a:bodyPr/>
        <a:lstStyle/>
        <a:p>
          <a:endParaRPr lang="en-US"/>
        </a:p>
      </dgm:t>
    </dgm:pt>
    <dgm:pt modelId="{5BE7BBB5-8523-4D1F-A74F-AC44B872F1B6}" type="sibTrans" cxnId="{A995C5BF-60AE-4255-B749-CF3F8B286C6F}">
      <dgm:prSet/>
      <dgm:spPr/>
      <dgm:t>
        <a:bodyPr/>
        <a:lstStyle/>
        <a:p>
          <a:endParaRPr lang="en-US"/>
        </a:p>
      </dgm:t>
    </dgm:pt>
    <dgm:pt modelId="{40C6F3BD-C93B-4369-97A3-E38A6F898347}">
      <dgm:prSet/>
      <dgm:spPr/>
      <dgm:t>
        <a:bodyPr/>
        <a:lstStyle/>
        <a:p>
          <a:r>
            <a:rPr lang="en-IN"/>
            <a:t>(v) person engaged in safekeeping and administration of cash and liquid securities on behalf of other persons, as may be notified by the Central Government; or </a:t>
          </a:r>
          <a:endParaRPr lang="en-US"/>
        </a:p>
      </dgm:t>
    </dgm:pt>
    <dgm:pt modelId="{70C5A745-33B2-4E1C-876C-1AAA781CA3DE}" type="parTrans" cxnId="{0889167A-07A0-4CEA-856D-CF36E4526535}">
      <dgm:prSet/>
      <dgm:spPr/>
      <dgm:t>
        <a:bodyPr/>
        <a:lstStyle/>
        <a:p>
          <a:endParaRPr lang="en-US"/>
        </a:p>
      </dgm:t>
    </dgm:pt>
    <dgm:pt modelId="{FA15BB23-FAB0-4F2B-BD05-3D50E62E83D8}" type="sibTrans" cxnId="{0889167A-07A0-4CEA-856D-CF36E4526535}">
      <dgm:prSet/>
      <dgm:spPr/>
      <dgm:t>
        <a:bodyPr/>
        <a:lstStyle/>
        <a:p>
          <a:endParaRPr lang="en-US"/>
        </a:p>
      </dgm:t>
    </dgm:pt>
    <dgm:pt modelId="{0CB3AEA3-F401-4692-870C-46810732E1C7}">
      <dgm:prSet/>
      <dgm:spPr/>
      <dgm:t>
        <a:bodyPr/>
        <a:lstStyle/>
        <a:p>
          <a:r>
            <a:rPr lang="en-IN"/>
            <a:t>(vi) person carrying on such other activities as the Central Government may, by notification, so designate, from time-to-time; </a:t>
          </a:r>
          <a:endParaRPr lang="en-US"/>
        </a:p>
      </dgm:t>
    </dgm:pt>
    <dgm:pt modelId="{5E688C45-FF12-447C-AFD7-40EEC7615E82}" type="parTrans" cxnId="{AE15615F-C6FF-49C9-8DFB-D45C82A54672}">
      <dgm:prSet/>
      <dgm:spPr/>
      <dgm:t>
        <a:bodyPr/>
        <a:lstStyle/>
        <a:p>
          <a:endParaRPr lang="en-US"/>
        </a:p>
      </dgm:t>
    </dgm:pt>
    <dgm:pt modelId="{FD60C9FA-0BC6-4A74-B308-A3F0DC9FE5E3}" type="sibTrans" cxnId="{AE15615F-C6FF-49C9-8DFB-D45C82A54672}">
      <dgm:prSet/>
      <dgm:spPr/>
      <dgm:t>
        <a:bodyPr/>
        <a:lstStyle/>
        <a:p>
          <a:endParaRPr lang="en-US"/>
        </a:p>
      </dgm:t>
    </dgm:pt>
    <dgm:pt modelId="{B2271F6F-4D00-45B1-B698-7B4986F6431D}" type="pres">
      <dgm:prSet presAssocID="{73D9BE65-BB14-4550-B0EF-806C673316DC}" presName="diagram" presStyleCnt="0">
        <dgm:presLayoutVars>
          <dgm:dir/>
          <dgm:resizeHandles val="exact"/>
        </dgm:presLayoutVars>
      </dgm:prSet>
      <dgm:spPr/>
    </dgm:pt>
    <dgm:pt modelId="{F1DD7535-F6D8-4180-8CE8-8F3ACDFE2F25}" type="pres">
      <dgm:prSet presAssocID="{05FD48B1-0BAE-46D2-8DB8-41205DD4C2CB}" presName="node" presStyleLbl="node1" presStyleIdx="0" presStyleCnt="6">
        <dgm:presLayoutVars>
          <dgm:bulletEnabled val="1"/>
        </dgm:presLayoutVars>
      </dgm:prSet>
      <dgm:spPr/>
    </dgm:pt>
    <dgm:pt modelId="{55B8E205-3E34-4B87-9444-66046404776E}" type="pres">
      <dgm:prSet presAssocID="{C18A9B68-15A9-4D64-85BB-ECDC101A75F8}" presName="sibTrans" presStyleCnt="0"/>
      <dgm:spPr/>
    </dgm:pt>
    <dgm:pt modelId="{55EBD516-4968-459F-9693-68AD4CF88458}" type="pres">
      <dgm:prSet presAssocID="{2EB419FD-7D1D-4311-A662-44CAA72F4441}" presName="node" presStyleLbl="node1" presStyleIdx="1" presStyleCnt="6">
        <dgm:presLayoutVars>
          <dgm:bulletEnabled val="1"/>
        </dgm:presLayoutVars>
      </dgm:prSet>
      <dgm:spPr/>
    </dgm:pt>
    <dgm:pt modelId="{F99E5472-419F-4B31-8D2F-DD0AE54FC05F}" type="pres">
      <dgm:prSet presAssocID="{FB4E0B28-9367-4CD1-8FD0-941257ECB187}" presName="sibTrans" presStyleCnt="0"/>
      <dgm:spPr/>
    </dgm:pt>
    <dgm:pt modelId="{B287664D-70A6-411A-80B7-A66AE51A2267}" type="pres">
      <dgm:prSet presAssocID="{B3BF71FA-B1F2-41C3-860C-595A20ABF9D1}" presName="node" presStyleLbl="node1" presStyleIdx="2" presStyleCnt="6">
        <dgm:presLayoutVars>
          <dgm:bulletEnabled val="1"/>
        </dgm:presLayoutVars>
      </dgm:prSet>
      <dgm:spPr/>
    </dgm:pt>
    <dgm:pt modelId="{BACC0F18-E610-436C-8F61-DE4640683836}" type="pres">
      <dgm:prSet presAssocID="{A8FE5D23-E8B8-40FE-95DD-BEAF24A5D3BA}" presName="sibTrans" presStyleCnt="0"/>
      <dgm:spPr/>
    </dgm:pt>
    <dgm:pt modelId="{8ECF0989-408A-49D2-9C63-DFCB4EAA6A6D}" type="pres">
      <dgm:prSet presAssocID="{A5D16023-24B8-474D-B850-783915465F29}" presName="node" presStyleLbl="node1" presStyleIdx="3" presStyleCnt="6">
        <dgm:presLayoutVars>
          <dgm:bulletEnabled val="1"/>
        </dgm:presLayoutVars>
      </dgm:prSet>
      <dgm:spPr/>
    </dgm:pt>
    <dgm:pt modelId="{7E18CA02-CE4E-45B4-8365-197456329857}" type="pres">
      <dgm:prSet presAssocID="{5BE7BBB5-8523-4D1F-A74F-AC44B872F1B6}" presName="sibTrans" presStyleCnt="0"/>
      <dgm:spPr/>
    </dgm:pt>
    <dgm:pt modelId="{107AFADC-CB43-4AA6-92EA-436168A72D76}" type="pres">
      <dgm:prSet presAssocID="{40C6F3BD-C93B-4369-97A3-E38A6F898347}" presName="node" presStyleLbl="node1" presStyleIdx="4" presStyleCnt="6">
        <dgm:presLayoutVars>
          <dgm:bulletEnabled val="1"/>
        </dgm:presLayoutVars>
      </dgm:prSet>
      <dgm:spPr/>
    </dgm:pt>
    <dgm:pt modelId="{02948F71-1982-48BE-B4BF-6BF04CC4F3AB}" type="pres">
      <dgm:prSet presAssocID="{FA15BB23-FAB0-4F2B-BD05-3D50E62E83D8}" presName="sibTrans" presStyleCnt="0"/>
      <dgm:spPr/>
    </dgm:pt>
    <dgm:pt modelId="{2753DF85-BC0A-4310-92D6-5BDF224C9DF9}" type="pres">
      <dgm:prSet presAssocID="{0CB3AEA3-F401-4692-870C-46810732E1C7}" presName="node" presStyleLbl="node1" presStyleIdx="5" presStyleCnt="6">
        <dgm:presLayoutVars>
          <dgm:bulletEnabled val="1"/>
        </dgm:presLayoutVars>
      </dgm:prSet>
      <dgm:spPr/>
    </dgm:pt>
  </dgm:ptLst>
  <dgm:cxnLst>
    <dgm:cxn modelId="{077C2D0A-3EAD-4E13-8A12-5D41984AF3C1}" type="presOf" srcId="{A5D16023-24B8-474D-B850-783915465F29}" destId="{8ECF0989-408A-49D2-9C63-DFCB4EAA6A6D}" srcOrd="0" destOrd="0" presId="urn:microsoft.com/office/officeart/2005/8/layout/default"/>
    <dgm:cxn modelId="{0CDE4F2A-35A7-4F77-A69C-E9F7EE43F5C9}" type="presOf" srcId="{0CB3AEA3-F401-4692-870C-46810732E1C7}" destId="{2753DF85-BC0A-4310-92D6-5BDF224C9DF9}" srcOrd="0" destOrd="0" presId="urn:microsoft.com/office/officeart/2005/8/layout/default"/>
    <dgm:cxn modelId="{11C43E2D-271F-497F-9550-646EE1591F4C}" type="presOf" srcId="{2EB419FD-7D1D-4311-A662-44CAA72F4441}" destId="{55EBD516-4968-459F-9693-68AD4CF88458}" srcOrd="0" destOrd="0" presId="urn:microsoft.com/office/officeart/2005/8/layout/default"/>
    <dgm:cxn modelId="{1F1B5649-61B1-4A37-9040-F8ADC615FCD6}" srcId="{73D9BE65-BB14-4550-B0EF-806C673316DC}" destId="{B3BF71FA-B1F2-41C3-860C-595A20ABF9D1}" srcOrd="2" destOrd="0" parTransId="{7BC05226-6BB9-44E2-9731-ADFF39F1DF33}" sibTransId="{A8FE5D23-E8B8-40FE-95DD-BEAF24A5D3BA}"/>
    <dgm:cxn modelId="{AE15615F-C6FF-49C9-8DFB-D45C82A54672}" srcId="{73D9BE65-BB14-4550-B0EF-806C673316DC}" destId="{0CB3AEA3-F401-4692-870C-46810732E1C7}" srcOrd="5" destOrd="0" parTransId="{5E688C45-FF12-447C-AFD7-40EEC7615E82}" sibTransId="{FD60C9FA-0BC6-4A74-B308-A3F0DC9FE5E3}"/>
    <dgm:cxn modelId="{0889167A-07A0-4CEA-856D-CF36E4526535}" srcId="{73D9BE65-BB14-4550-B0EF-806C673316DC}" destId="{40C6F3BD-C93B-4369-97A3-E38A6F898347}" srcOrd="4" destOrd="0" parTransId="{70C5A745-33B2-4E1C-876C-1AAA781CA3DE}" sibTransId="{FA15BB23-FAB0-4F2B-BD05-3D50E62E83D8}"/>
    <dgm:cxn modelId="{A88C42AC-2069-4092-9993-AE1DE49018C2}" type="presOf" srcId="{40C6F3BD-C93B-4369-97A3-E38A6F898347}" destId="{107AFADC-CB43-4AA6-92EA-436168A72D76}" srcOrd="0" destOrd="0" presId="urn:microsoft.com/office/officeart/2005/8/layout/default"/>
    <dgm:cxn modelId="{A995C5BF-60AE-4255-B749-CF3F8B286C6F}" srcId="{73D9BE65-BB14-4550-B0EF-806C673316DC}" destId="{A5D16023-24B8-474D-B850-783915465F29}" srcOrd="3" destOrd="0" parTransId="{BB62E4F3-F8AB-49B0-B1AB-266E1343C519}" sibTransId="{5BE7BBB5-8523-4D1F-A74F-AC44B872F1B6}"/>
    <dgm:cxn modelId="{ABC873CE-3891-4F69-A2A5-FA42DF6D783B}" type="presOf" srcId="{73D9BE65-BB14-4550-B0EF-806C673316DC}" destId="{B2271F6F-4D00-45B1-B698-7B4986F6431D}" srcOrd="0" destOrd="0" presId="urn:microsoft.com/office/officeart/2005/8/layout/default"/>
    <dgm:cxn modelId="{F2D050D1-E716-4EEE-882F-F87E8F4B324E}" srcId="{73D9BE65-BB14-4550-B0EF-806C673316DC}" destId="{2EB419FD-7D1D-4311-A662-44CAA72F4441}" srcOrd="1" destOrd="0" parTransId="{7A540DE7-D12E-4466-805E-A317E8259649}" sibTransId="{FB4E0B28-9367-4CD1-8FD0-941257ECB187}"/>
    <dgm:cxn modelId="{81C759D1-3136-4164-97A0-AA4D15C7E7B5}" type="presOf" srcId="{B3BF71FA-B1F2-41C3-860C-595A20ABF9D1}" destId="{B287664D-70A6-411A-80B7-A66AE51A2267}" srcOrd="0" destOrd="0" presId="urn:microsoft.com/office/officeart/2005/8/layout/default"/>
    <dgm:cxn modelId="{FFFDE1DF-11A9-4B84-A4D4-48A3F071B634}" type="presOf" srcId="{05FD48B1-0BAE-46D2-8DB8-41205DD4C2CB}" destId="{F1DD7535-F6D8-4180-8CE8-8F3ACDFE2F25}" srcOrd="0" destOrd="0" presId="urn:microsoft.com/office/officeart/2005/8/layout/default"/>
    <dgm:cxn modelId="{4F78A5F8-656A-465B-99BC-7A6654689A64}" srcId="{73D9BE65-BB14-4550-B0EF-806C673316DC}" destId="{05FD48B1-0BAE-46D2-8DB8-41205DD4C2CB}" srcOrd="0" destOrd="0" parTransId="{12FE31FB-6BF9-41AD-B207-EF4CB7BC1C14}" sibTransId="{C18A9B68-15A9-4D64-85BB-ECDC101A75F8}"/>
    <dgm:cxn modelId="{5209F442-D5BB-46A2-8832-17668534BE23}" type="presParOf" srcId="{B2271F6F-4D00-45B1-B698-7B4986F6431D}" destId="{F1DD7535-F6D8-4180-8CE8-8F3ACDFE2F25}" srcOrd="0" destOrd="0" presId="urn:microsoft.com/office/officeart/2005/8/layout/default"/>
    <dgm:cxn modelId="{2EDEE408-CB55-49DA-BB8F-A46C3C65DB42}" type="presParOf" srcId="{B2271F6F-4D00-45B1-B698-7B4986F6431D}" destId="{55B8E205-3E34-4B87-9444-66046404776E}" srcOrd="1" destOrd="0" presId="urn:microsoft.com/office/officeart/2005/8/layout/default"/>
    <dgm:cxn modelId="{C718DC97-4795-4F2D-8E77-992F2AA4E482}" type="presParOf" srcId="{B2271F6F-4D00-45B1-B698-7B4986F6431D}" destId="{55EBD516-4968-459F-9693-68AD4CF88458}" srcOrd="2" destOrd="0" presId="urn:microsoft.com/office/officeart/2005/8/layout/default"/>
    <dgm:cxn modelId="{1D88275A-B40D-474F-B99A-11ABAC3A2190}" type="presParOf" srcId="{B2271F6F-4D00-45B1-B698-7B4986F6431D}" destId="{F99E5472-419F-4B31-8D2F-DD0AE54FC05F}" srcOrd="3" destOrd="0" presId="urn:microsoft.com/office/officeart/2005/8/layout/default"/>
    <dgm:cxn modelId="{7B18B5D3-4634-42B6-95DE-E25512002682}" type="presParOf" srcId="{B2271F6F-4D00-45B1-B698-7B4986F6431D}" destId="{B287664D-70A6-411A-80B7-A66AE51A2267}" srcOrd="4" destOrd="0" presId="urn:microsoft.com/office/officeart/2005/8/layout/default"/>
    <dgm:cxn modelId="{91CFBA4B-F6D7-4CB1-AC4A-02A4885E4055}" type="presParOf" srcId="{B2271F6F-4D00-45B1-B698-7B4986F6431D}" destId="{BACC0F18-E610-436C-8F61-DE4640683836}" srcOrd="5" destOrd="0" presId="urn:microsoft.com/office/officeart/2005/8/layout/default"/>
    <dgm:cxn modelId="{5EAD8F3D-2597-4931-92D3-37FAEF8110FF}" type="presParOf" srcId="{B2271F6F-4D00-45B1-B698-7B4986F6431D}" destId="{8ECF0989-408A-49D2-9C63-DFCB4EAA6A6D}" srcOrd="6" destOrd="0" presId="urn:microsoft.com/office/officeart/2005/8/layout/default"/>
    <dgm:cxn modelId="{E299A672-3046-423F-9FC4-94013B23D9DA}" type="presParOf" srcId="{B2271F6F-4D00-45B1-B698-7B4986F6431D}" destId="{7E18CA02-CE4E-45B4-8365-197456329857}" srcOrd="7" destOrd="0" presId="urn:microsoft.com/office/officeart/2005/8/layout/default"/>
    <dgm:cxn modelId="{0B21E7FD-A904-4F14-950E-FA59C12CD196}" type="presParOf" srcId="{B2271F6F-4D00-45B1-B698-7B4986F6431D}" destId="{107AFADC-CB43-4AA6-92EA-436168A72D76}" srcOrd="8" destOrd="0" presId="urn:microsoft.com/office/officeart/2005/8/layout/default"/>
    <dgm:cxn modelId="{C40CC412-6074-4491-8E6D-9BFA3901C69E}" type="presParOf" srcId="{B2271F6F-4D00-45B1-B698-7B4986F6431D}" destId="{02948F71-1982-48BE-B4BF-6BF04CC4F3AB}" srcOrd="9" destOrd="0" presId="urn:microsoft.com/office/officeart/2005/8/layout/default"/>
    <dgm:cxn modelId="{A14B777D-C2F2-4CDC-B067-76AF4D1F3624}" type="presParOf" srcId="{B2271F6F-4D00-45B1-B698-7B4986F6431D}" destId="{2753DF85-BC0A-4310-92D6-5BDF224C9DF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E4A810-0628-45A2-8482-80BE787EBD7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784D0A-72F8-499D-A304-20BD10180B52}">
      <dgm:prSet/>
      <dgm:spPr/>
      <dgm:t>
        <a:bodyPr/>
        <a:lstStyle/>
        <a:p>
          <a:r>
            <a:rPr lang="en-IN" dirty="0"/>
            <a:t>Stringent</a:t>
          </a:r>
          <a:r>
            <a:rPr lang="en-US" dirty="0"/>
            <a:t> provisions for attachment and confiscation of proceeds of crime</a:t>
          </a:r>
        </a:p>
      </dgm:t>
    </dgm:pt>
    <dgm:pt modelId="{F8D55654-08E7-4D6D-A26D-42B41F70D1F8}" type="parTrans" cxnId="{487C1AFE-7E3C-48A6-B0AC-C73EFC416FA8}">
      <dgm:prSet/>
      <dgm:spPr/>
      <dgm:t>
        <a:bodyPr/>
        <a:lstStyle/>
        <a:p>
          <a:endParaRPr lang="en-US"/>
        </a:p>
      </dgm:t>
    </dgm:pt>
    <dgm:pt modelId="{963B878F-0D7B-42AD-9B0B-0D5919D17741}" type="sibTrans" cxnId="{487C1AFE-7E3C-48A6-B0AC-C73EFC416FA8}">
      <dgm:prSet/>
      <dgm:spPr/>
      <dgm:t>
        <a:bodyPr/>
        <a:lstStyle/>
        <a:p>
          <a:endParaRPr lang="en-US"/>
        </a:p>
      </dgm:t>
    </dgm:pt>
    <dgm:pt modelId="{71EDBC40-71FA-4E6E-8896-39ECE15F6BA2}">
      <dgm:prSet/>
      <dgm:spPr/>
      <dgm:t>
        <a:bodyPr/>
        <a:lstStyle/>
        <a:p>
          <a:r>
            <a:rPr lang="en-US" dirty="0"/>
            <a:t>Provisions for Overseas investigations and attachment of properties abroad</a:t>
          </a:r>
        </a:p>
      </dgm:t>
    </dgm:pt>
    <dgm:pt modelId="{B28797EC-8CB4-45F6-9231-F0C4C646DC2D}" type="parTrans" cxnId="{F92118E6-092C-4B0F-869B-7329713D29CF}">
      <dgm:prSet/>
      <dgm:spPr/>
      <dgm:t>
        <a:bodyPr/>
        <a:lstStyle/>
        <a:p>
          <a:endParaRPr lang="en-US"/>
        </a:p>
      </dgm:t>
    </dgm:pt>
    <dgm:pt modelId="{2D5413B7-2D4F-4BAD-B68B-9E2A09282AD2}" type="sibTrans" cxnId="{F92118E6-092C-4B0F-869B-7329713D29CF}">
      <dgm:prSet/>
      <dgm:spPr/>
      <dgm:t>
        <a:bodyPr/>
        <a:lstStyle/>
        <a:p>
          <a:endParaRPr lang="en-US"/>
        </a:p>
      </dgm:t>
    </dgm:pt>
    <dgm:pt modelId="{ACC95AAE-23D5-4CD4-8AA8-F1418DBD7CE8}">
      <dgm:prSet/>
      <dgm:spPr/>
      <dgm:t>
        <a:bodyPr/>
        <a:lstStyle/>
        <a:p>
          <a:r>
            <a:rPr lang="en-US" dirty="0"/>
            <a:t>Special Courts for prosecution</a:t>
          </a:r>
        </a:p>
      </dgm:t>
    </dgm:pt>
    <dgm:pt modelId="{A3034083-C146-426C-9024-846394482F38}" type="parTrans" cxnId="{0E58DACA-D4A6-43B8-9DAA-C6D505AA578B}">
      <dgm:prSet/>
      <dgm:spPr/>
      <dgm:t>
        <a:bodyPr/>
        <a:lstStyle/>
        <a:p>
          <a:endParaRPr lang="en-US"/>
        </a:p>
      </dgm:t>
    </dgm:pt>
    <dgm:pt modelId="{2B5E3319-E2A3-4ECD-93C3-42D18152F603}" type="sibTrans" cxnId="{0E58DACA-D4A6-43B8-9DAA-C6D505AA578B}">
      <dgm:prSet/>
      <dgm:spPr/>
      <dgm:t>
        <a:bodyPr/>
        <a:lstStyle/>
        <a:p>
          <a:endParaRPr lang="en-US"/>
        </a:p>
      </dgm:t>
    </dgm:pt>
    <dgm:pt modelId="{10B23721-6E6B-4EC1-B74B-FCFA0A7994C7}">
      <dgm:prSet/>
      <dgm:spPr/>
      <dgm:t>
        <a:bodyPr/>
        <a:lstStyle/>
        <a:p>
          <a:r>
            <a:rPr lang="en-US" dirty="0"/>
            <a:t>Provision for disclosure by Reporting entities</a:t>
          </a:r>
        </a:p>
      </dgm:t>
    </dgm:pt>
    <dgm:pt modelId="{AE0C82BE-3939-4F84-9780-91BECD9C2844}" type="parTrans" cxnId="{52EDCA3C-18B8-4D4F-ABDE-50A7686A6F40}">
      <dgm:prSet/>
      <dgm:spPr/>
      <dgm:t>
        <a:bodyPr/>
        <a:lstStyle/>
        <a:p>
          <a:endParaRPr lang="en-US"/>
        </a:p>
      </dgm:t>
    </dgm:pt>
    <dgm:pt modelId="{FB36EBD7-344B-42E8-888F-7868BF9386B1}" type="sibTrans" cxnId="{52EDCA3C-18B8-4D4F-ABDE-50A7686A6F40}">
      <dgm:prSet/>
      <dgm:spPr/>
      <dgm:t>
        <a:bodyPr/>
        <a:lstStyle/>
        <a:p>
          <a:endParaRPr lang="en-US"/>
        </a:p>
      </dgm:t>
    </dgm:pt>
    <dgm:pt modelId="{7D9B2EF6-5A2A-4B0C-A2ED-3CE1A30AED7E}">
      <dgm:prSet/>
      <dgm:spPr/>
      <dgm:t>
        <a:bodyPr/>
        <a:lstStyle/>
        <a:p>
          <a:r>
            <a:rPr lang="en-US" dirty="0"/>
            <a:t>Burden of proof on accused to prove that proceeds of crime are untainted</a:t>
          </a:r>
        </a:p>
      </dgm:t>
    </dgm:pt>
    <dgm:pt modelId="{3E5600CD-E355-432D-A221-54076C7CEDD9}" type="parTrans" cxnId="{5C4C48D5-1803-4CA3-9E16-49D912E577BA}">
      <dgm:prSet/>
      <dgm:spPr/>
      <dgm:t>
        <a:bodyPr/>
        <a:lstStyle/>
        <a:p>
          <a:endParaRPr lang="en-US"/>
        </a:p>
      </dgm:t>
    </dgm:pt>
    <dgm:pt modelId="{7BFA36F0-BF5F-4D2E-88CD-82BF920DAB19}" type="sibTrans" cxnId="{5C4C48D5-1803-4CA3-9E16-49D912E577BA}">
      <dgm:prSet/>
      <dgm:spPr/>
      <dgm:t>
        <a:bodyPr/>
        <a:lstStyle/>
        <a:p>
          <a:endParaRPr lang="en-US"/>
        </a:p>
      </dgm:t>
    </dgm:pt>
    <dgm:pt modelId="{38FCD6A2-43D5-4ECF-8447-FE5B6A275056}">
      <dgm:prSet/>
      <dgm:spPr/>
      <dgm:t>
        <a:bodyPr/>
        <a:lstStyle/>
        <a:p>
          <a:r>
            <a:rPr lang="en-US" dirty="0"/>
            <a:t>Statements recorded by ED Officers admissible as evidence</a:t>
          </a:r>
        </a:p>
      </dgm:t>
    </dgm:pt>
    <dgm:pt modelId="{92EC7DA6-3267-4200-AE73-6E6B53076B14}" type="parTrans" cxnId="{E1F41115-6EFE-40E8-9378-F25A6C04728D}">
      <dgm:prSet/>
      <dgm:spPr/>
      <dgm:t>
        <a:bodyPr/>
        <a:lstStyle/>
        <a:p>
          <a:endParaRPr lang="en-US"/>
        </a:p>
      </dgm:t>
    </dgm:pt>
    <dgm:pt modelId="{47922EA3-8822-40D1-B26C-26DCBCEBA4B6}" type="sibTrans" cxnId="{E1F41115-6EFE-40E8-9378-F25A6C04728D}">
      <dgm:prSet/>
      <dgm:spPr/>
      <dgm:t>
        <a:bodyPr/>
        <a:lstStyle/>
        <a:p>
          <a:endParaRPr lang="en-US"/>
        </a:p>
      </dgm:t>
    </dgm:pt>
    <dgm:pt modelId="{06BD59F8-8212-4B0D-BF4D-540B96115A07}" type="pres">
      <dgm:prSet presAssocID="{35E4A810-0628-45A2-8482-80BE787EBD7F}" presName="diagram" presStyleCnt="0">
        <dgm:presLayoutVars>
          <dgm:dir/>
          <dgm:resizeHandles val="exact"/>
        </dgm:presLayoutVars>
      </dgm:prSet>
      <dgm:spPr/>
    </dgm:pt>
    <dgm:pt modelId="{C6F31626-E747-4B51-8605-842B32E2DB29}" type="pres">
      <dgm:prSet presAssocID="{BC784D0A-72F8-499D-A304-20BD10180B52}" presName="node" presStyleLbl="node1" presStyleIdx="0" presStyleCnt="6">
        <dgm:presLayoutVars>
          <dgm:bulletEnabled val="1"/>
        </dgm:presLayoutVars>
      </dgm:prSet>
      <dgm:spPr/>
    </dgm:pt>
    <dgm:pt modelId="{D4A57A6C-0243-4B62-BB1A-1196BDB6091B}" type="pres">
      <dgm:prSet presAssocID="{963B878F-0D7B-42AD-9B0B-0D5919D17741}" presName="sibTrans" presStyleCnt="0"/>
      <dgm:spPr/>
    </dgm:pt>
    <dgm:pt modelId="{C2F5DC0E-DE12-4395-9B32-FD87CBF1741E}" type="pres">
      <dgm:prSet presAssocID="{71EDBC40-71FA-4E6E-8896-39ECE15F6BA2}" presName="node" presStyleLbl="node1" presStyleIdx="1" presStyleCnt="6">
        <dgm:presLayoutVars>
          <dgm:bulletEnabled val="1"/>
        </dgm:presLayoutVars>
      </dgm:prSet>
      <dgm:spPr/>
    </dgm:pt>
    <dgm:pt modelId="{0C869010-919D-49EB-8ED8-7828078E876E}" type="pres">
      <dgm:prSet presAssocID="{2D5413B7-2D4F-4BAD-B68B-9E2A09282AD2}" presName="sibTrans" presStyleCnt="0"/>
      <dgm:spPr/>
    </dgm:pt>
    <dgm:pt modelId="{D700B82B-3544-4538-9BAF-5A5819578801}" type="pres">
      <dgm:prSet presAssocID="{ACC95AAE-23D5-4CD4-8AA8-F1418DBD7CE8}" presName="node" presStyleLbl="node1" presStyleIdx="2" presStyleCnt="6">
        <dgm:presLayoutVars>
          <dgm:bulletEnabled val="1"/>
        </dgm:presLayoutVars>
      </dgm:prSet>
      <dgm:spPr/>
    </dgm:pt>
    <dgm:pt modelId="{F1BBD0CA-F1D0-4F46-9D54-1EAAC17A6D0A}" type="pres">
      <dgm:prSet presAssocID="{2B5E3319-E2A3-4ECD-93C3-42D18152F603}" presName="sibTrans" presStyleCnt="0"/>
      <dgm:spPr/>
    </dgm:pt>
    <dgm:pt modelId="{6BF4C090-637E-4993-A1C8-BD008214E381}" type="pres">
      <dgm:prSet presAssocID="{10B23721-6E6B-4EC1-B74B-FCFA0A7994C7}" presName="node" presStyleLbl="node1" presStyleIdx="3" presStyleCnt="6">
        <dgm:presLayoutVars>
          <dgm:bulletEnabled val="1"/>
        </dgm:presLayoutVars>
      </dgm:prSet>
      <dgm:spPr/>
    </dgm:pt>
    <dgm:pt modelId="{1CDA1667-AAD4-4394-9E43-993C6604A8D7}" type="pres">
      <dgm:prSet presAssocID="{FB36EBD7-344B-42E8-888F-7868BF9386B1}" presName="sibTrans" presStyleCnt="0"/>
      <dgm:spPr/>
    </dgm:pt>
    <dgm:pt modelId="{42ED3E3F-0904-468F-8BCF-73796EDD98AC}" type="pres">
      <dgm:prSet presAssocID="{7D9B2EF6-5A2A-4B0C-A2ED-3CE1A30AED7E}" presName="node" presStyleLbl="node1" presStyleIdx="4" presStyleCnt="6">
        <dgm:presLayoutVars>
          <dgm:bulletEnabled val="1"/>
        </dgm:presLayoutVars>
      </dgm:prSet>
      <dgm:spPr/>
    </dgm:pt>
    <dgm:pt modelId="{5A034C26-CC73-4C11-95E3-70BB78B02AA5}" type="pres">
      <dgm:prSet presAssocID="{7BFA36F0-BF5F-4D2E-88CD-82BF920DAB19}" presName="sibTrans" presStyleCnt="0"/>
      <dgm:spPr/>
    </dgm:pt>
    <dgm:pt modelId="{8B35B067-0739-4BC8-B932-2E67046489B7}" type="pres">
      <dgm:prSet presAssocID="{38FCD6A2-43D5-4ECF-8447-FE5B6A275056}" presName="node" presStyleLbl="node1" presStyleIdx="5" presStyleCnt="6">
        <dgm:presLayoutVars>
          <dgm:bulletEnabled val="1"/>
        </dgm:presLayoutVars>
      </dgm:prSet>
      <dgm:spPr/>
    </dgm:pt>
  </dgm:ptLst>
  <dgm:cxnLst>
    <dgm:cxn modelId="{E1F41115-6EFE-40E8-9378-F25A6C04728D}" srcId="{35E4A810-0628-45A2-8482-80BE787EBD7F}" destId="{38FCD6A2-43D5-4ECF-8447-FE5B6A275056}" srcOrd="5" destOrd="0" parTransId="{92EC7DA6-3267-4200-AE73-6E6B53076B14}" sibTransId="{47922EA3-8822-40D1-B26C-26DCBCEBA4B6}"/>
    <dgm:cxn modelId="{7516A12B-47AB-4B14-BD01-1D8523947813}" type="presOf" srcId="{38FCD6A2-43D5-4ECF-8447-FE5B6A275056}" destId="{8B35B067-0739-4BC8-B932-2E67046489B7}" srcOrd="0" destOrd="0" presId="urn:microsoft.com/office/officeart/2005/8/layout/default"/>
    <dgm:cxn modelId="{309D1E2D-D024-493E-92E1-A324383D0B9E}" type="presOf" srcId="{7D9B2EF6-5A2A-4B0C-A2ED-3CE1A30AED7E}" destId="{42ED3E3F-0904-468F-8BCF-73796EDD98AC}" srcOrd="0" destOrd="0" presId="urn:microsoft.com/office/officeart/2005/8/layout/default"/>
    <dgm:cxn modelId="{52EDCA3C-18B8-4D4F-ABDE-50A7686A6F40}" srcId="{35E4A810-0628-45A2-8482-80BE787EBD7F}" destId="{10B23721-6E6B-4EC1-B74B-FCFA0A7994C7}" srcOrd="3" destOrd="0" parTransId="{AE0C82BE-3939-4F84-9780-91BECD9C2844}" sibTransId="{FB36EBD7-344B-42E8-888F-7868BF9386B1}"/>
    <dgm:cxn modelId="{F2534D42-4291-4B9F-A87D-F2E07D428505}" type="presOf" srcId="{BC784D0A-72F8-499D-A304-20BD10180B52}" destId="{C6F31626-E747-4B51-8605-842B32E2DB29}" srcOrd="0" destOrd="0" presId="urn:microsoft.com/office/officeart/2005/8/layout/default"/>
    <dgm:cxn modelId="{AC9D1898-14D0-40F8-BA52-019EA3B683B8}" type="presOf" srcId="{10B23721-6E6B-4EC1-B74B-FCFA0A7994C7}" destId="{6BF4C090-637E-4993-A1C8-BD008214E381}" srcOrd="0" destOrd="0" presId="urn:microsoft.com/office/officeart/2005/8/layout/default"/>
    <dgm:cxn modelId="{014E8EB7-9D62-434B-9A73-44225FC0B609}" type="presOf" srcId="{35E4A810-0628-45A2-8482-80BE787EBD7F}" destId="{06BD59F8-8212-4B0D-BF4D-540B96115A07}" srcOrd="0" destOrd="0" presId="urn:microsoft.com/office/officeart/2005/8/layout/default"/>
    <dgm:cxn modelId="{0E58DACA-D4A6-43B8-9DAA-C6D505AA578B}" srcId="{35E4A810-0628-45A2-8482-80BE787EBD7F}" destId="{ACC95AAE-23D5-4CD4-8AA8-F1418DBD7CE8}" srcOrd="2" destOrd="0" parTransId="{A3034083-C146-426C-9024-846394482F38}" sibTransId="{2B5E3319-E2A3-4ECD-93C3-42D18152F603}"/>
    <dgm:cxn modelId="{085B12CF-4732-48A0-B8A9-093DB6C159B8}" type="presOf" srcId="{71EDBC40-71FA-4E6E-8896-39ECE15F6BA2}" destId="{C2F5DC0E-DE12-4395-9B32-FD87CBF1741E}" srcOrd="0" destOrd="0" presId="urn:microsoft.com/office/officeart/2005/8/layout/default"/>
    <dgm:cxn modelId="{5C4C48D5-1803-4CA3-9E16-49D912E577BA}" srcId="{35E4A810-0628-45A2-8482-80BE787EBD7F}" destId="{7D9B2EF6-5A2A-4B0C-A2ED-3CE1A30AED7E}" srcOrd="4" destOrd="0" parTransId="{3E5600CD-E355-432D-A221-54076C7CEDD9}" sibTransId="{7BFA36F0-BF5F-4D2E-88CD-82BF920DAB19}"/>
    <dgm:cxn modelId="{D74A11DF-F59E-4818-820D-1E8600B1E6C6}" type="presOf" srcId="{ACC95AAE-23D5-4CD4-8AA8-F1418DBD7CE8}" destId="{D700B82B-3544-4538-9BAF-5A5819578801}" srcOrd="0" destOrd="0" presId="urn:microsoft.com/office/officeart/2005/8/layout/default"/>
    <dgm:cxn modelId="{F92118E6-092C-4B0F-869B-7329713D29CF}" srcId="{35E4A810-0628-45A2-8482-80BE787EBD7F}" destId="{71EDBC40-71FA-4E6E-8896-39ECE15F6BA2}" srcOrd="1" destOrd="0" parTransId="{B28797EC-8CB4-45F6-9231-F0C4C646DC2D}" sibTransId="{2D5413B7-2D4F-4BAD-B68B-9E2A09282AD2}"/>
    <dgm:cxn modelId="{487C1AFE-7E3C-48A6-B0AC-C73EFC416FA8}" srcId="{35E4A810-0628-45A2-8482-80BE787EBD7F}" destId="{BC784D0A-72F8-499D-A304-20BD10180B52}" srcOrd="0" destOrd="0" parTransId="{F8D55654-08E7-4D6D-A26D-42B41F70D1F8}" sibTransId="{963B878F-0D7B-42AD-9B0B-0D5919D17741}"/>
    <dgm:cxn modelId="{7F810A1C-C9FE-4E70-B7BD-82A47B187B6D}" type="presParOf" srcId="{06BD59F8-8212-4B0D-BF4D-540B96115A07}" destId="{C6F31626-E747-4B51-8605-842B32E2DB29}" srcOrd="0" destOrd="0" presId="urn:microsoft.com/office/officeart/2005/8/layout/default"/>
    <dgm:cxn modelId="{67A18E0D-EE09-4AFB-A6BA-F042B0EEB792}" type="presParOf" srcId="{06BD59F8-8212-4B0D-BF4D-540B96115A07}" destId="{D4A57A6C-0243-4B62-BB1A-1196BDB6091B}" srcOrd="1" destOrd="0" presId="urn:microsoft.com/office/officeart/2005/8/layout/default"/>
    <dgm:cxn modelId="{6DAAA142-B136-4350-9608-17CB2B58FBDF}" type="presParOf" srcId="{06BD59F8-8212-4B0D-BF4D-540B96115A07}" destId="{C2F5DC0E-DE12-4395-9B32-FD87CBF1741E}" srcOrd="2" destOrd="0" presId="urn:microsoft.com/office/officeart/2005/8/layout/default"/>
    <dgm:cxn modelId="{854FDA30-5131-4E37-BE13-B69D3B1DEAEA}" type="presParOf" srcId="{06BD59F8-8212-4B0D-BF4D-540B96115A07}" destId="{0C869010-919D-49EB-8ED8-7828078E876E}" srcOrd="3" destOrd="0" presId="urn:microsoft.com/office/officeart/2005/8/layout/default"/>
    <dgm:cxn modelId="{A500E44A-168C-4905-8C79-FF3F1322BA50}" type="presParOf" srcId="{06BD59F8-8212-4B0D-BF4D-540B96115A07}" destId="{D700B82B-3544-4538-9BAF-5A5819578801}" srcOrd="4" destOrd="0" presId="urn:microsoft.com/office/officeart/2005/8/layout/default"/>
    <dgm:cxn modelId="{4D0F4DF0-B70B-4AB8-9CB2-CBA52937B557}" type="presParOf" srcId="{06BD59F8-8212-4B0D-BF4D-540B96115A07}" destId="{F1BBD0CA-F1D0-4F46-9D54-1EAAC17A6D0A}" srcOrd="5" destOrd="0" presId="urn:microsoft.com/office/officeart/2005/8/layout/default"/>
    <dgm:cxn modelId="{A330FF3B-215D-4406-AF6D-CD669BC61DC2}" type="presParOf" srcId="{06BD59F8-8212-4B0D-BF4D-540B96115A07}" destId="{6BF4C090-637E-4993-A1C8-BD008214E381}" srcOrd="6" destOrd="0" presId="urn:microsoft.com/office/officeart/2005/8/layout/default"/>
    <dgm:cxn modelId="{D9E28880-E933-44E8-A488-26C58DDA020A}" type="presParOf" srcId="{06BD59F8-8212-4B0D-BF4D-540B96115A07}" destId="{1CDA1667-AAD4-4394-9E43-993C6604A8D7}" srcOrd="7" destOrd="0" presId="urn:microsoft.com/office/officeart/2005/8/layout/default"/>
    <dgm:cxn modelId="{322DB581-C1A1-4FCA-B529-55D9C3B06053}" type="presParOf" srcId="{06BD59F8-8212-4B0D-BF4D-540B96115A07}" destId="{42ED3E3F-0904-468F-8BCF-73796EDD98AC}" srcOrd="8" destOrd="0" presId="urn:microsoft.com/office/officeart/2005/8/layout/default"/>
    <dgm:cxn modelId="{8569F051-3E32-4C74-8255-62F9D1C657AC}" type="presParOf" srcId="{06BD59F8-8212-4B0D-BF4D-540B96115A07}" destId="{5A034C26-CC73-4C11-95E3-70BB78B02AA5}" srcOrd="9" destOrd="0" presId="urn:microsoft.com/office/officeart/2005/8/layout/default"/>
    <dgm:cxn modelId="{9EF8B87C-FBB8-4A01-AEBF-7A97A3AB688C}" type="presParOf" srcId="{06BD59F8-8212-4B0D-BF4D-540B96115A07}" destId="{8B35B067-0739-4BC8-B932-2E67046489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E6CF99-4B89-4588-A6ED-2C4FF2971F4B}"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FC27345-4BEF-42C9-8611-96B738C06F7A}">
      <dgm:prSet/>
      <dgm:spPr/>
      <dgm:t>
        <a:bodyPr/>
        <a:lstStyle/>
        <a:p>
          <a:pPr>
            <a:defRPr cap="all"/>
          </a:pPr>
          <a:r>
            <a:rPr lang="en-US"/>
            <a:t>Alleged misuse of powers</a:t>
          </a:r>
        </a:p>
      </dgm:t>
    </dgm:pt>
    <dgm:pt modelId="{EA716502-0759-41C6-A570-E1A3968B9F6B}" type="parTrans" cxnId="{6A63D0A3-83CC-4FAC-BCC8-E864190C0E5D}">
      <dgm:prSet/>
      <dgm:spPr/>
      <dgm:t>
        <a:bodyPr/>
        <a:lstStyle/>
        <a:p>
          <a:endParaRPr lang="en-US"/>
        </a:p>
      </dgm:t>
    </dgm:pt>
    <dgm:pt modelId="{A15632E8-D86C-4F8A-AEAF-848B57CEC8AD}" type="sibTrans" cxnId="{6A63D0A3-83CC-4FAC-BCC8-E864190C0E5D}">
      <dgm:prSet/>
      <dgm:spPr/>
      <dgm:t>
        <a:bodyPr/>
        <a:lstStyle/>
        <a:p>
          <a:endParaRPr lang="en-US"/>
        </a:p>
      </dgm:t>
    </dgm:pt>
    <dgm:pt modelId="{0D3254CA-6244-4E8D-BC3D-571B3647BBAB}">
      <dgm:prSet/>
      <dgm:spPr/>
      <dgm:t>
        <a:bodyPr/>
        <a:lstStyle/>
        <a:p>
          <a:pPr>
            <a:defRPr cap="all"/>
          </a:pPr>
          <a:r>
            <a:rPr lang="en-US"/>
            <a:t>Low conviction rate</a:t>
          </a:r>
        </a:p>
      </dgm:t>
    </dgm:pt>
    <dgm:pt modelId="{E96965C9-FDAB-49CB-8EBB-50282B618793}" type="parTrans" cxnId="{0560214E-9192-4653-8B02-CF6998E82760}">
      <dgm:prSet/>
      <dgm:spPr/>
      <dgm:t>
        <a:bodyPr/>
        <a:lstStyle/>
        <a:p>
          <a:endParaRPr lang="en-US"/>
        </a:p>
      </dgm:t>
    </dgm:pt>
    <dgm:pt modelId="{BB642AA8-4627-4ACE-9714-C9EA8DCC54E2}" type="sibTrans" cxnId="{0560214E-9192-4653-8B02-CF6998E82760}">
      <dgm:prSet/>
      <dgm:spPr/>
      <dgm:t>
        <a:bodyPr/>
        <a:lstStyle/>
        <a:p>
          <a:endParaRPr lang="en-US"/>
        </a:p>
      </dgm:t>
    </dgm:pt>
    <dgm:pt modelId="{512C7929-9951-4EFF-8F2D-85141B8036EA}">
      <dgm:prSet/>
      <dgm:spPr/>
      <dgm:t>
        <a:bodyPr/>
        <a:lstStyle/>
        <a:p>
          <a:pPr>
            <a:defRPr cap="all"/>
          </a:pPr>
          <a:r>
            <a:rPr lang="en-US"/>
            <a:t>Debate on civil liberties</a:t>
          </a:r>
        </a:p>
      </dgm:t>
    </dgm:pt>
    <dgm:pt modelId="{70B94521-31A5-4637-B74D-7714C0134591}" type="parTrans" cxnId="{D1D15A69-3FFA-4349-9B7C-B9617A241E38}">
      <dgm:prSet/>
      <dgm:spPr/>
      <dgm:t>
        <a:bodyPr/>
        <a:lstStyle/>
        <a:p>
          <a:endParaRPr lang="en-US"/>
        </a:p>
      </dgm:t>
    </dgm:pt>
    <dgm:pt modelId="{3F7E99FF-0882-4966-B6C6-FE903A080160}" type="sibTrans" cxnId="{D1D15A69-3FFA-4349-9B7C-B9617A241E38}">
      <dgm:prSet/>
      <dgm:spPr/>
      <dgm:t>
        <a:bodyPr/>
        <a:lstStyle/>
        <a:p>
          <a:endParaRPr lang="en-US"/>
        </a:p>
      </dgm:t>
    </dgm:pt>
    <dgm:pt modelId="{6ADA262F-20E5-4A85-A6B3-AAAB7657F104}" type="pres">
      <dgm:prSet presAssocID="{28E6CF99-4B89-4588-A6ED-2C4FF2971F4B}" presName="root" presStyleCnt="0">
        <dgm:presLayoutVars>
          <dgm:dir/>
          <dgm:resizeHandles val="exact"/>
        </dgm:presLayoutVars>
      </dgm:prSet>
      <dgm:spPr/>
    </dgm:pt>
    <dgm:pt modelId="{9067C782-6CB8-4BB7-A81E-CF3DFD8C48B9}" type="pres">
      <dgm:prSet presAssocID="{AFC27345-4BEF-42C9-8611-96B738C06F7A}" presName="compNode" presStyleCnt="0"/>
      <dgm:spPr/>
    </dgm:pt>
    <dgm:pt modelId="{DFCD04EA-44DB-4AC7-883F-6ABF8741C9BC}" type="pres">
      <dgm:prSet presAssocID="{AFC27345-4BEF-42C9-8611-96B738C06F7A}" presName="iconBgRect" presStyleLbl="bgShp" presStyleIdx="0" presStyleCnt="3"/>
      <dgm:spPr/>
    </dgm:pt>
    <dgm:pt modelId="{06300EE3-6024-4FB6-A2F0-00F57869A952}" type="pres">
      <dgm:prSet presAssocID="{AFC27345-4BEF-42C9-8611-96B738C06F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870261B-4F5E-4C18-8AE2-8440B7CD639C}" type="pres">
      <dgm:prSet presAssocID="{AFC27345-4BEF-42C9-8611-96B738C06F7A}" presName="spaceRect" presStyleCnt="0"/>
      <dgm:spPr/>
    </dgm:pt>
    <dgm:pt modelId="{09AC8361-87EE-4E98-A4E7-19FE0DF8F23B}" type="pres">
      <dgm:prSet presAssocID="{AFC27345-4BEF-42C9-8611-96B738C06F7A}" presName="textRect" presStyleLbl="revTx" presStyleIdx="0" presStyleCnt="3">
        <dgm:presLayoutVars>
          <dgm:chMax val="1"/>
          <dgm:chPref val="1"/>
        </dgm:presLayoutVars>
      </dgm:prSet>
      <dgm:spPr/>
    </dgm:pt>
    <dgm:pt modelId="{7047D378-7034-4B11-BB36-2D1AE14A5A8B}" type="pres">
      <dgm:prSet presAssocID="{A15632E8-D86C-4F8A-AEAF-848B57CEC8AD}" presName="sibTrans" presStyleCnt="0"/>
      <dgm:spPr/>
    </dgm:pt>
    <dgm:pt modelId="{51DEFB10-621D-4258-ABF9-502622CFD56E}" type="pres">
      <dgm:prSet presAssocID="{0D3254CA-6244-4E8D-BC3D-571B3647BBAB}" presName="compNode" presStyleCnt="0"/>
      <dgm:spPr/>
    </dgm:pt>
    <dgm:pt modelId="{CC0E28C1-F346-4CD7-89FA-540E606D53A9}" type="pres">
      <dgm:prSet presAssocID="{0D3254CA-6244-4E8D-BC3D-571B3647BBAB}" presName="iconBgRect" presStyleLbl="bgShp" presStyleIdx="1" presStyleCnt="3"/>
      <dgm:spPr/>
    </dgm:pt>
    <dgm:pt modelId="{5E96598A-3982-43C6-A6F3-F005979FDBAC}" type="pres">
      <dgm:prSet presAssocID="{0D3254CA-6244-4E8D-BC3D-571B3647BB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58B4D3A-5E75-42B0-9A27-8A958524E5D1}" type="pres">
      <dgm:prSet presAssocID="{0D3254CA-6244-4E8D-BC3D-571B3647BBAB}" presName="spaceRect" presStyleCnt="0"/>
      <dgm:spPr/>
    </dgm:pt>
    <dgm:pt modelId="{DB76AB7B-0F96-452E-9861-707251723FA8}" type="pres">
      <dgm:prSet presAssocID="{0D3254CA-6244-4E8D-BC3D-571B3647BBAB}" presName="textRect" presStyleLbl="revTx" presStyleIdx="1" presStyleCnt="3">
        <dgm:presLayoutVars>
          <dgm:chMax val="1"/>
          <dgm:chPref val="1"/>
        </dgm:presLayoutVars>
      </dgm:prSet>
      <dgm:spPr/>
    </dgm:pt>
    <dgm:pt modelId="{A7A213A9-F702-4AAE-BE30-D039C2233564}" type="pres">
      <dgm:prSet presAssocID="{BB642AA8-4627-4ACE-9714-C9EA8DCC54E2}" presName="sibTrans" presStyleCnt="0"/>
      <dgm:spPr/>
    </dgm:pt>
    <dgm:pt modelId="{0DD7CB85-B50B-49C3-A50B-B303B2C9960D}" type="pres">
      <dgm:prSet presAssocID="{512C7929-9951-4EFF-8F2D-85141B8036EA}" presName="compNode" presStyleCnt="0"/>
      <dgm:spPr/>
    </dgm:pt>
    <dgm:pt modelId="{103A183D-5246-4485-AD45-69BE4FC5FF82}" type="pres">
      <dgm:prSet presAssocID="{512C7929-9951-4EFF-8F2D-85141B8036EA}" presName="iconBgRect" presStyleLbl="bgShp" presStyleIdx="2" presStyleCnt="3"/>
      <dgm:spPr/>
    </dgm:pt>
    <dgm:pt modelId="{E487BB08-5795-4D01-B25A-8D5BB6DFF823}" type="pres">
      <dgm:prSet presAssocID="{512C7929-9951-4EFF-8F2D-85141B8036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B5035C97-27A6-41A8-A574-7C3FDE3ADE79}" type="pres">
      <dgm:prSet presAssocID="{512C7929-9951-4EFF-8F2D-85141B8036EA}" presName="spaceRect" presStyleCnt="0"/>
      <dgm:spPr/>
    </dgm:pt>
    <dgm:pt modelId="{99604206-8C0E-4F99-A941-5D5A126FE340}" type="pres">
      <dgm:prSet presAssocID="{512C7929-9951-4EFF-8F2D-85141B8036EA}" presName="textRect" presStyleLbl="revTx" presStyleIdx="2" presStyleCnt="3">
        <dgm:presLayoutVars>
          <dgm:chMax val="1"/>
          <dgm:chPref val="1"/>
        </dgm:presLayoutVars>
      </dgm:prSet>
      <dgm:spPr/>
    </dgm:pt>
  </dgm:ptLst>
  <dgm:cxnLst>
    <dgm:cxn modelId="{64FD144A-FBF0-4932-9F32-CEBCF6FFD98E}" type="presOf" srcId="{28E6CF99-4B89-4588-A6ED-2C4FF2971F4B}" destId="{6ADA262F-20E5-4A85-A6B3-AAAB7657F104}" srcOrd="0" destOrd="0" presId="urn:microsoft.com/office/officeart/2018/5/layout/IconCircleLabelList"/>
    <dgm:cxn modelId="{0560214E-9192-4653-8B02-CF6998E82760}" srcId="{28E6CF99-4B89-4588-A6ED-2C4FF2971F4B}" destId="{0D3254CA-6244-4E8D-BC3D-571B3647BBAB}" srcOrd="1" destOrd="0" parTransId="{E96965C9-FDAB-49CB-8EBB-50282B618793}" sibTransId="{BB642AA8-4627-4ACE-9714-C9EA8DCC54E2}"/>
    <dgm:cxn modelId="{27E60555-F404-4DE7-A7BF-1421B7428E21}" type="presOf" srcId="{0D3254CA-6244-4E8D-BC3D-571B3647BBAB}" destId="{DB76AB7B-0F96-452E-9861-707251723FA8}" srcOrd="0" destOrd="0" presId="urn:microsoft.com/office/officeart/2018/5/layout/IconCircleLabelList"/>
    <dgm:cxn modelId="{D1D15A69-3FFA-4349-9B7C-B9617A241E38}" srcId="{28E6CF99-4B89-4588-A6ED-2C4FF2971F4B}" destId="{512C7929-9951-4EFF-8F2D-85141B8036EA}" srcOrd="2" destOrd="0" parTransId="{70B94521-31A5-4637-B74D-7714C0134591}" sibTransId="{3F7E99FF-0882-4966-B6C6-FE903A080160}"/>
    <dgm:cxn modelId="{6A63D0A3-83CC-4FAC-BCC8-E864190C0E5D}" srcId="{28E6CF99-4B89-4588-A6ED-2C4FF2971F4B}" destId="{AFC27345-4BEF-42C9-8611-96B738C06F7A}" srcOrd="0" destOrd="0" parTransId="{EA716502-0759-41C6-A570-E1A3968B9F6B}" sibTransId="{A15632E8-D86C-4F8A-AEAF-848B57CEC8AD}"/>
    <dgm:cxn modelId="{FB028BDA-0213-4E84-8418-DBE630C08DCB}" type="presOf" srcId="{AFC27345-4BEF-42C9-8611-96B738C06F7A}" destId="{09AC8361-87EE-4E98-A4E7-19FE0DF8F23B}" srcOrd="0" destOrd="0" presId="urn:microsoft.com/office/officeart/2018/5/layout/IconCircleLabelList"/>
    <dgm:cxn modelId="{61C2D4DA-5AC8-4D81-A2E3-67FFBE286C84}" type="presOf" srcId="{512C7929-9951-4EFF-8F2D-85141B8036EA}" destId="{99604206-8C0E-4F99-A941-5D5A126FE340}" srcOrd="0" destOrd="0" presId="urn:microsoft.com/office/officeart/2018/5/layout/IconCircleLabelList"/>
    <dgm:cxn modelId="{829F37CC-D2F4-4338-854D-D10E93310326}" type="presParOf" srcId="{6ADA262F-20E5-4A85-A6B3-AAAB7657F104}" destId="{9067C782-6CB8-4BB7-A81E-CF3DFD8C48B9}" srcOrd="0" destOrd="0" presId="urn:microsoft.com/office/officeart/2018/5/layout/IconCircleLabelList"/>
    <dgm:cxn modelId="{A73953C3-5E54-48BA-A91D-BAC3360C4FD9}" type="presParOf" srcId="{9067C782-6CB8-4BB7-A81E-CF3DFD8C48B9}" destId="{DFCD04EA-44DB-4AC7-883F-6ABF8741C9BC}" srcOrd="0" destOrd="0" presId="urn:microsoft.com/office/officeart/2018/5/layout/IconCircleLabelList"/>
    <dgm:cxn modelId="{81A349D4-79DA-410C-890D-DBAF28AA4982}" type="presParOf" srcId="{9067C782-6CB8-4BB7-A81E-CF3DFD8C48B9}" destId="{06300EE3-6024-4FB6-A2F0-00F57869A952}" srcOrd="1" destOrd="0" presId="urn:microsoft.com/office/officeart/2018/5/layout/IconCircleLabelList"/>
    <dgm:cxn modelId="{DBFF8399-F4DC-44B5-A79C-A27D19640646}" type="presParOf" srcId="{9067C782-6CB8-4BB7-A81E-CF3DFD8C48B9}" destId="{1870261B-4F5E-4C18-8AE2-8440B7CD639C}" srcOrd="2" destOrd="0" presId="urn:microsoft.com/office/officeart/2018/5/layout/IconCircleLabelList"/>
    <dgm:cxn modelId="{49D35199-6AF3-468D-8EC9-00CB9A332B31}" type="presParOf" srcId="{9067C782-6CB8-4BB7-A81E-CF3DFD8C48B9}" destId="{09AC8361-87EE-4E98-A4E7-19FE0DF8F23B}" srcOrd="3" destOrd="0" presId="urn:microsoft.com/office/officeart/2018/5/layout/IconCircleLabelList"/>
    <dgm:cxn modelId="{2974039B-6135-4EDC-ABF5-BE6856DCAA2C}" type="presParOf" srcId="{6ADA262F-20E5-4A85-A6B3-AAAB7657F104}" destId="{7047D378-7034-4B11-BB36-2D1AE14A5A8B}" srcOrd="1" destOrd="0" presId="urn:microsoft.com/office/officeart/2018/5/layout/IconCircleLabelList"/>
    <dgm:cxn modelId="{09EC356C-37C7-4DDC-818E-CF1EFDD4DFE2}" type="presParOf" srcId="{6ADA262F-20E5-4A85-A6B3-AAAB7657F104}" destId="{51DEFB10-621D-4258-ABF9-502622CFD56E}" srcOrd="2" destOrd="0" presId="urn:microsoft.com/office/officeart/2018/5/layout/IconCircleLabelList"/>
    <dgm:cxn modelId="{E3BD9D47-C689-428A-B387-09F79759A153}" type="presParOf" srcId="{51DEFB10-621D-4258-ABF9-502622CFD56E}" destId="{CC0E28C1-F346-4CD7-89FA-540E606D53A9}" srcOrd="0" destOrd="0" presId="urn:microsoft.com/office/officeart/2018/5/layout/IconCircleLabelList"/>
    <dgm:cxn modelId="{83F39AA1-1AC9-400F-BC8F-310424FAAF80}" type="presParOf" srcId="{51DEFB10-621D-4258-ABF9-502622CFD56E}" destId="{5E96598A-3982-43C6-A6F3-F005979FDBAC}" srcOrd="1" destOrd="0" presId="urn:microsoft.com/office/officeart/2018/5/layout/IconCircleLabelList"/>
    <dgm:cxn modelId="{8F163DDD-3A3A-420B-852C-DFEBF9B30A01}" type="presParOf" srcId="{51DEFB10-621D-4258-ABF9-502622CFD56E}" destId="{858B4D3A-5E75-42B0-9A27-8A958524E5D1}" srcOrd="2" destOrd="0" presId="urn:microsoft.com/office/officeart/2018/5/layout/IconCircleLabelList"/>
    <dgm:cxn modelId="{D19276AF-D609-4EF8-8581-91ACFA2E5980}" type="presParOf" srcId="{51DEFB10-621D-4258-ABF9-502622CFD56E}" destId="{DB76AB7B-0F96-452E-9861-707251723FA8}" srcOrd="3" destOrd="0" presId="urn:microsoft.com/office/officeart/2018/5/layout/IconCircleLabelList"/>
    <dgm:cxn modelId="{FCFF3B4D-6135-4510-A46A-71E243E58F71}" type="presParOf" srcId="{6ADA262F-20E5-4A85-A6B3-AAAB7657F104}" destId="{A7A213A9-F702-4AAE-BE30-D039C2233564}" srcOrd="3" destOrd="0" presId="urn:microsoft.com/office/officeart/2018/5/layout/IconCircleLabelList"/>
    <dgm:cxn modelId="{E9571825-14CC-4D7F-89D3-EAABC7ABCCED}" type="presParOf" srcId="{6ADA262F-20E5-4A85-A6B3-AAAB7657F104}" destId="{0DD7CB85-B50B-49C3-A50B-B303B2C9960D}" srcOrd="4" destOrd="0" presId="urn:microsoft.com/office/officeart/2018/5/layout/IconCircleLabelList"/>
    <dgm:cxn modelId="{263CD171-501B-46BE-ACB9-B6DE7AD32CA2}" type="presParOf" srcId="{0DD7CB85-B50B-49C3-A50B-B303B2C9960D}" destId="{103A183D-5246-4485-AD45-69BE4FC5FF82}" srcOrd="0" destOrd="0" presId="urn:microsoft.com/office/officeart/2018/5/layout/IconCircleLabelList"/>
    <dgm:cxn modelId="{E1C8FC1D-A336-4764-BF3B-1E33DFE1B22B}" type="presParOf" srcId="{0DD7CB85-B50B-49C3-A50B-B303B2C9960D}" destId="{E487BB08-5795-4D01-B25A-8D5BB6DFF823}" srcOrd="1" destOrd="0" presId="urn:microsoft.com/office/officeart/2018/5/layout/IconCircleLabelList"/>
    <dgm:cxn modelId="{A3CB7386-9955-4615-9007-E1D6C68AF546}" type="presParOf" srcId="{0DD7CB85-B50B-49C3-A50B-B303B2C9960D}" destId="{B5035C97-27A6-41A8-A574-7C3FDE3ADE79}" srcOrd="2" destOrd="0" presId="urn:microsoft.com/office/officeart/2018/5/layout/IconCircleLabelList"/>
    <dgm:cxn modelId="{F0819D58-E544-42CB-BB03-F8A21F60ADE8}" type="presParOf" srcId="{0DD7CB85-B50B-49C3-A50B-B303B2C9960D}" destId="{99604206-8C0E-4F99-A941-5D5A126FE34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81D4C7-6BA3-4994-AC55-B106632C7A3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AC08541-1993-4DC2-BAA3-D2502F63E49E}">
      <dgm:prSet/>
      <dgm:spPr/>
      <dgm:t>
        <a:bodyPr/>
        <a:lstStyle/>
        <a:p>
          <a:pPr>
            <a:defRPr cap="all"/>
          </a:pPr>
          <a:r>
            <a:rPr lang="en-US"/>
            <a:t>PMLA is a stringent economic law</a:t>
          </a:r>
        </a:p>
      </dgm:t>
    </dgm:pt>
    <dgm:pt modelId="{CF6829D4-7A67-437F-B28F-8B7D4233CECC}" type="parTrans" cxnId="{EB3F0C8A-AE5C-4244-A69C-279FC89401A3}">
      <dgm:prSet/>
      <dgm:spPr/>
      <dgm:t>
        <a:bodyPr/>
        <a:lstStyle/>
        <a:p>
          <a:endParaRPr lang="en-US"/>
        </a:p>
      </dgm:t>
    </dgm:pt>
    <dgm:pt modelId="{7107F01A-2070-4C58-872E-46A7DC2B894D}" type="sibTrans" cxnId="{EB3F0C8A-AE5C-4244-A69C-279FC89401A3}">
      <dgm:prSet/>
      <dgm:spPr/>
      <dgm:t>
        <a:bodyPr/>
        <a:lstStyle/>
        <a:p>
          <a:endParaRPr lang="en-US"/>
        </a:p>
      </dgm:t>
    </dgm:pt>
    <dgm:pt modelId="{324A61DC-C001-48D1-B9C9-8B4B6D846D44}">
      <dgm:prSet/>
      <dgm:spPr/>
      <dgm:t>
        <a:bodyPr/>
        <a:lstStyle/>
        <a:p>
          <a:pPr>
            <a:defRPr cap="all"/>
          </a:pPr>
          <a:r>
            <a:rPr lang="en-US"/>
            <a:t>Judiciary largely upholding framework</a:t>
          </a:r>
        </a:p>
      </dgm:t>
    </dgm:pt>
    <dgm:pt modelId="{596D3F1E-099D-4A9B-B956-D90A2C5966B4}" type="parTrans" cxnId="{3D455807-C042-41E3-AA31-90A57D6B559C}">
      <dgm:prSet/>
      <dgm:spPr/>
      <dgm:t>
        <a:bodyPr/>
        <a:lstStyle/>
        <a:p>
          <a:endParaRPr lang="en-US"/>
        </a:p>
      </dgm:t>
    </dgm:pt>
    <dgm:pt modelId="{E1ED285A-3C3C-4B84-A3EA-2274D12CA9C1}" type="sibTrans" cxnId="{3D455807-C042-41E3-AA31-90A57D6B559C}">
      <dgm:prSet/>
      <dgm:spPr/>
      <dgm:t>
        <a:bodyPr/>
        <a:lstStyle/>
        <a:p>
          <a:endParaRPr lang="en-US"/>
        </a:p>
      </dgm:t>
    </dgm:pt>
    <dgm:pt modelId="{068075D0-945A-4A97-9B0E-E9D78B2EE347}">
      <dgm:prSet/>
      <dgm:spPr/>
      <dgm:t>
        <a:bodyPr/>
        <a:lstStyle/>
        <a:p>
          <a:pPr>
            <a:defRPr cap="all"/>
          </a:pPr>
          <a:r>
            <a:rPr lang="en-US"/>
            <a:t>High compliance &amp; advisory responsibility</a:t>
          </a:r>
        </a:p>
      </dgm:t>
    </dgm:pt>
    <dgm:pt modelId="{2750C7CC-E88B-4E58-8A6D-F911472D3350}" type="parTrans" cxnId="{0215F6E2-35A5-4F75-8EF8-1196D753C1B6}">
      <dgm:prSet/>
      <dgm:spPr/>
      <dgm:t>
        <a:bodyPr/>
        <a:lstStyle/>
        <a:p>
          <a:endParaRPr lang="en-US"/>
        </a:p>
      </dgm:t>
    </dgm:pt>
    <dgm:pt modelId="{AC63A17C-D09B-44A8-B27E-0AF9E53D97C6}" type="sibTrans" cxnId="{0215F6E2-35A5-4F75-8EF8-1196D753C1B6}">
      <dgm:prSet/>
      <dgm:spPr/>
      <dgm:t>
        <a:bodyPr/>
        <a:lstStyle/>
        <a:p>
          <a:endParaRPr lang="en-US"/>
        </a:p>
      </dgm:t>
    </dgm:pt>
    <dgm:pt modelId="{30D1EFEB-2F9E-4B9B-9156-8A0E7D3CB952}" type="pres">
      <dgm:prSet presAssocID="{2281D4C7-6BA3-4994-AC55-B106632C7A3F}" presName="root" presStyleCnt="0">
        <dgm:presLayoutVars>
          <dgm:dir/>
          <dgm:resizeHandles val="exact"/>
        </dgm:presLayoutVars>
      </dgm:prSet>
      <dgm:spPr/>
    </dgm:pt>
    <dgm:pt modelId="{6744593D-A456-42B8-872F-1B611279C6AC}" type="pres">
      <dgm:prSet presAssocID="{AAC08541-1993-4DC2-BAA3-D2502F63E49E}" presName="compNode" presStyleCnt="0"/>
      <dgm:spPr/>
    </dgm:pt>
    <dgm:pt modelId="{36B82ED8-112A-4418-948A-8F7821CEC18A}" type="pres">
      <dgm:prSet presAssocID="{AAC08541-1993-4DC2-BAA3-D2502F63E49E}" presName="iconBgRect" presStyleLbl="bgShp" presStyleIdx="0" presStyleCnt="3"/>
      <dgm:spPr>
        <a:prstGeom prst="round2DiagRect">
          <a:avLst>
            <a:gd name="adj1" fmla="val 29727"/>
            <a:gd name="adj2" fmla="val 0"/>
          </a:avLst>
        </a:prstGeom>
      </dgm:spPr>
    </dgm:pt>
    <dgm:pt modelId="{19A6F17E-7872-4386-93DE-56BBE192F2E1}" type="pres">
      <dgm:prSet presAssocID="{AAC08541-1993-4DC2-BAA3-D2502F63E4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D634FE8-0FA5-4EA0-AE1F-FEABCD98E3C9}" type="pres">
      <dgm:prSet presAssocID="{AAC08541-1993-4DC2-BAA3-D2502F63E49E}" presName="spaceRect" presStyleCnt="0"/>
      <dgm:spPr/>
    </dgm:pt>
    <dgm:pt modelId="{B55547B7-2B48-4C1F-9A01-25481C5AB1FB}" type="pres">
      <dgm:prSet presAssocID="{AAC08541-1993-4DC2-BAA3-D2502F63E49E}" presName="textRect" presStyleLbl="revTx" presStyleIdx="0" presStyleCnt="3">
        <dgm:presLayoutVars>
          <dgm:chMax val="1"/>
          <dgm:chPref val="1"/>
        </dgm:presLayoutVars>
      </dgm:prSet>
      <dgm:spPr/>
    </dgm:pt>
    <dgm:pt modelId="{489EAE5D-A33C-4A83-A07B-8F26C47C65D5}" type="pres">
      <dgm:prSet presAssocID="{7107F01A-2070-4C58-872E-46A7DC2B894D}" presName="sibTrans" presStyleCnt="0"/>
      <dgm:spPr/>
    </dgm:pt>
    <dgm:pt modelId="{93EE93CF-E633-4044-AD8D-B5C41FFA4374}" type="pres">
      <dgm:prSet presAssocID="{324A61DC-C001-48D1-B9C9-8B4B6D846D44}" presName="compNode" presStyleCnt="0"/>
      <dgm:spPr/>
    </dgm:pt>
    <dgm:pt modelId="{8649D19A-8C27-4D2A-B626-83DBABB644FD}" type="pres">
      <dgm:prSet presAssocID="{324A61DC-C001-48D1-B9C9-8B4B6D846D44}" presName="iconBgRect" presStyleLbl="bgShp" presStyleIdx="1" presStyleCnt="3"/>
      <dgm:spPr>
        <a:prstGeom prst="round2DiagRect">
          <a:avLst>
            <a:gd name="adj1" fmla="val 29727"/>
            <a:gd name="adj2" fmla="val 0"/>
          </a:avLst>
        </a:prstGeom>
      </dgm:spPr>
    </dgm:pt>
    <dgm:pt modelId="{D09EA2B1-1F35-46A1-B292-7F521F299D1B}" type="pres">
      <dgm:prSet presAssocID="{324A61DC-C001-48D1-B9C9-8B4B6D846D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670B6AF1-3B45-4BEF-8F86-8785E176A31A}" type="pres">
      <dgm:prSet presAssocID="{324A61DC-C001-48D1-B9C9-8B4B6D846D44}" presName="spaceRect" presStyleCnt="0"/>
      <dgm:spPr/>
    </dgm:pt>
    <dgm:pt modelId="{FE984317-244B-49C3-91A1-DB8D98E97FE5}" type="pres">
      <dgm:prSet presAssocID="{324A61DC-C001-48D1-B9C9-8B4B6D846D44}" presName="textRect" presStyleLbl="revTx" presStyleIdx="1" presStyleCnt="3">
        <dgm:presLayoutVars>
          <dgm:chMax val="1"/>
          <dgm:chPref val="1"/>
        </dgm:presLayoutVars>
      </dgm:prSet>
      <dgm:spPr/>
    </dgm:pt>
    <dgm:pt modelId="{58C25C69-64A2-4746-AB0A-3E097B5584FD}" type="pres">
      <dgm:prSet presAssocID="{E1ED285A-3C3C-4B84-A3EA-2274D12CA9C1}" presName="sibTrans" presStyleCnt="0"/>
      <dgm:spPr/>
    </dgm:pt>
    <dgm:pt modelId="{D88F3730-DCA1-4A68-80A7-678F0C45E233}" type="pres">
      <dgm:prSet presAssocID="{068075D0-945A-4A97-9B0E-E9D78B2EE347}" presName="compNode" presStyleCnt="0"/>
      <dgm:spPr/>
    </dgm:pt>
    <dgm:pt modelId="{5835FF56-A554-43FD-BAD4-A063E50C4DDB}" type="pres">
      <dgm:prSet presAssocID="{068075D0-945A-4A97-9B0E-E9D78B2EE347}" presName="iconBgRect" presStyleLbl="bgShp" presStyleIdx="2" presStyleCnt="3"/>
      <dgm:spPr>
        <a:prstGeom prst="round2DiagRect">
          <a:avLst>
            <a:gd name="adj1" fmla="val 29727"/>
            <a:gd name="adj2" fmla="val 0"/>
          </a:avLst>
        </a:prstGeom>
      </dgm:spPr>
    </dgm:pt>
    <dgm:pt modelId="{90FFA05A-7D1E-4BFB-BE86-06F001F2A3E9}" type="pres">
      <dgm:prSet presAssocID="{068075D0-945A-4A97-9B0E-E9D78B2EE3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urt"/>
        </a:ext>
      </dgm:extLst>
    </dgm:pt>
    <dgm:pt modelId="{4946EAD9-76A1-45F1-BE2E-074FF223C210}" type="pres">
      <dgm:prSet presAssocID="{068075D0-945A-4A97-9B0E-E9D78B2EE347}" presName="spaceRect" presStyleCnt="0"/>
      <dgm:spPr/>
    </dgm:pt>
    <dgm:pt modelId="{B492C226-CC12-4418-AE9E-34C17DE8483D}" type="pres">
      <dgm:prSet presAssocID="{068075D0-945A-4A97-9B0E-E9D78B2EE347}" presName="textRect" presStyleLbl="revTx" presStyleIdx="2" presStyleCnt="3">
        <dgm:presLayoutVars>
          <dgm:chMax val="1"/>
          <dgm:chPref val="1"/>
        </dgm:presLayoutVars>
      </dgm:prSet>
      <dgm:spPr/>
    </dgm:pt>
  </dgm:ptLst>
  <dgm:cxnLst>
    <dgm:cxn modelId="{3D455807-C042-41E3-AA31-90A57D6B559C}" srcId="{2281D4C7-6BA3-4994-AC55-B106632C7A3F}" destId="{324A61DC-C001-48D1-B9C9-8B4B6D846D44}" srcOrd="1" destOrd="0" parTransId="{596D3F1E-099D-4A9B-B956-D90A2C5966B4}" sibTransId="{E1ED285A-3C3C-4B84-A3EA-2274D12CA9C1}"/>
    <dgm:cxn modelId="{59D2FC4F-0D9C-4455-8CA7-F209E52773E0}" type="presOf" srcId="{2281D4C7-6BA3-4994-AC55-B106632C7A3F}" destId="{30D1EFEB-2F9E-4B9B-9156-8A0E7D3CB952}" srcOrd="0" destOrd="0" presId="urn:microsoft.com/office/officeart/2018/5/layout/IconLeafLabelList"/>
    <dgm:cxn modelId="{FC08F453-F0A2-4D9E-8E5F-F692833ED256}" type="presOf" srcId="{068075D0-945A-4A97-9B0E-E9D78B2EE347}" destId="{B492C226-CC12-4418-AE9E-34C17DE8483D}" srcOrd="0" destOrd="0" presId="urn:microsoft.com/office/officeart/2018/5/layout/IconLeafLabelList"/>
    <dgm:cxn modelId="{E161FE75-0B13-4AD1-9E4F-E95F42D21590}" type="presOf" srcId="{324A61DC-C001-48D1-B9C9-8B4B6D846D44}" destId="{FE984317-244B-49C3-91A1-DB8D98E97FE5}" srcOrd="0" destOrd="0" presId="urn:microsoft.com/office/officeart/2018/5/layout/IconLeafLabelList"/>
    <dgm:cxn modelId="{B2C62876-DEE1-4754-A3AD-2E8689606933}" type="presOf" srcId="{AAC08541-1993-4DC2-BAA3-D2502F63E49E}" destId="{B55547B7-2B48-4C1F-9A01-25481C5AB1FB}" srcOrd="0" destOrd="0" presId="urn:microsoft.com/office/officeart/2018/5/layout/IconLeafLabelList"/>
    <dgm:cxn modelId="{EB3F0C8A-AE5C-4244-A69C-279FC89401A3}" srcId="{2281D4C7-6BA3-4994-AC55-B106632C7A3F}" destId="{AAC08541-1993-4DC2-BAA3-D2502F63E49E}" srcOrd="0" destOrd="0" parTransId="{CF6829D4-7A67-437F-B28F-8B7D4233CECC}" sibTransId="{7107F01A-2070-4C58-872E-46A7DC2B894D}"/>
    <dgm:cxn modelId="{0215F6E2-35A5-4F75-8EF8-1196D753C1B6}" srcId="{2281D4C7-6BA3-4994-AC55-B106632C7A3F}" destId="{068075D0-945A-4A97-9B0E-E9D78B2EE347}" srcOrd="2" destOrd="0" parTransId="{2750C7CC-E88B-4E58-8A6D-F911472D3350}" sibTransId="{AC63A17C-D09B-44A8-B27E-0AF9E53D97C6}"/>
    <dgm:cxn modelId="{4FAF626A-3E43-4764-A8AA-FDEBB11730BA}" type="presParOf" srcId="{30D1EFEB-2F9E-4B9B-9156-8A0E7D3CB952}" destId="{6744593D-A456-42B8-872F-1B611279C6AC}" srcOrd="0" destOrd="0" presId="urn:microsoft.com/office/officeart/2018/5/layout/IconLeafLabelList"/>
    <dgm:cxn modelId="{6FED1821-91A3-4052-AF87-BE8A21466B0B}" type="presParOf" srcId="{6744593D-A456-42B8-872F-1B611279C6AC}" destId="{36B82ED8-112A-4418-948A-8F7821CEC18A}" srcOrd="0" destOrd="0" presId="urn:microsoft.com/office/officeart/2018/5/layout/IconLeafLabelList"/>
    <dgm:cxn modelId="{E68DDB43-5D67-4B44-A3F5-693D752FFB24}" type="presParOf" srcId="{6744593D-A456-42B8-872F-1B611279C6AC}" destId="{19A6F17E-7872-4386-93DE-56BBE192F2E1}" srcOrd="1" destOrd="0" presId="urn:microsoft.com/office/officeart/2018/5/layout/IconLeafLabelList"/>
    <dgm:cxn modelId="{C982DF57-9BF6-4B7D-BE8A-4B048E5ACA09}" type="presParOf" srcId="{6744593D-A456-42B8-872F-1B611279C6AC}" destId="{0D634FE8-0FA5-4EA0-AE1F-FEABCD98E3C9}" srcOrd="2" destOrd="0" presId="urn:microsoft.com/office/officeart/2018/5/layout/IconLeafLabelList"/>
    <dgm:cxn modelId="{2EC6C0BA-B141-41DC-8161-EF0DFA56F5DC}" type="presParOf" srcId="{6744593D-A456-42B8-872F-1B611279C6AC}" destId="{B55547B7-2B48-4C1F-9A01-25481C5AB1FB}" srcOrd="3" destOrd="0" presId="urn:microsoft.com/office/officeart/2018/5/layout/IconLeafLabelList"/>
    <dgm:cxn modelId="{A08187EF-0A9A-49F1-80A4-1531FA40ED20}" type="presParOf" srcId="{30D1EFEB-2F9E-4B9B-9156-8A0E7D3CB952}" destId="{489EAE5D-A33C-4A83-A07B-8F26C47C65D5}" srcOrd="1" destOrd="0" presId="urn:microsoft.com/office/officeart/2018/5/layout/IconLeafLabelList"/>
    <dgm:cxn modelId="{1CF82FB8-89C8-40A1-98B4-159E37C64BE8}" type="presParOf" srcId="{30D1EFEB-2F9E-4B9B-9156-8A0E7D3CB952}" destId="{93EE93CF-E633-4044-AD8D-B5C41FFA4374}" srcOrd="2" destOrd="0" presId="urn:microsoft.com/office/officeart/2018/5/layout/IconLeafLabelList"/>
    <dgm:cxn modelId="{2A2E680A-4605-4168-9C52-D0DFC23C4467}" type="presParOf" srcId="{93EE93CF-E633-4044-AD8D-B5C41FFA4374}" destId="{8649D19A-8C27-4D2A-B626-83DBABB644FD}" srcOrd="0" destOrd="0" presId="urn:microsoft.com/office/officeart/2018/5/layout/IconLeafLabelList"/>
    <dgm:cxn modelId="{953C62B5-4E46-4444-9588-39AED159522F}" type="presParOf" srcId="{93EE93CF-E633-4044-AD8D-B5C41FFA4374}" destId="{D09EA2B1-1F35-46A1-B292-7F521F299D1B}" srcOrd="1" destOrd="0" presId="urn:microsoft.com/office/officeart/2018/5/layout/IconLeafLabelList"/>
    <dgm:cxn modelId="{05D0CF91-A1F9-47AC-83BC-1CD4AF50B74D}" type="presParOf" srcId="{93EE93CF-E633-4044-AD8D-B5C41FFA4374}" destId="{670B6AF1-3B45-4BEF-8F86-8785E176A31A}" srcOrd="2" destOrd="0" presId="urn:microsoft.com/office/officeart/2018/5/layout/IconLeafLabelList"/>
    <dgm:cxn modelId="{8E863D9D-CFC7-4A89-B255-9AFF3934AFD0}" type="presParOf" srcId="{93EE93CF-E633-4044-AD8D-B5C41FFA4374}" destId="{FE984317-244B-49C3-91A1-DB8D98E97FE5}" srcOrd="3" destOrd="0" presId="urn:microsoft.com/office/officeart/2018/5/layout/IconLeafLabelList"/>
    <dgm:cxn modelId="{DBABFFB1-BA68-488F-9273-F84B15382547}" type="presParOf" srcId="{30D1EFEB-2F9E-4B9B-9156-8A0E7D3CB952}" destId="{58C25C69-64A2-4746-AB0A-3E097B5584FD}" srcOrd="3" destOrd="0" presId="urn:microsoft.com/office/officeart/2018/5/layout/IconLeafLabelList"/>
    <dgm:cxn modelId="{1450AB4B-9BD2-4306-92FB-3C5D5542AE21}" type="presParOf" srcId="{30D1EFEB-2F9E-4B9B-9156-8A0E7D3CB952}" destId="{D88F3730-DCA1-4A68-80A7-678F0C45E233}" srcOrd="4" destOrd="0" presId="urn:microsoft.com/office/officeart/2018/5/layout/IconLeafLabelList"/>
    <dgm:cxn modelId="{02FFE8C4-2453-4963-B947-6E52D40B8747}" type="presParOf" srcId="{D88F3730-DCA1-4A68-80A7-678F0C45E233}" destId="{5835FF56-A554-43FD-BAD4-A063E50C4DDB}" srcOrd="0" destOrd="0" presId="urn:microsoft.com/office/officeart/2018/5/layout/IconLeafLabelList"/>
    <dgm:cxn modelId="{AF38125E-227F-4CE3-B56A-A7E9B2C8DB10}" type="presParOf" srcId="{D88F3730-DCA1-4A68-80A7-678F0C45E233}" destId="{90FFA05A-7D1E-4BFB-BE86-06F001F2A3E9}" srcOrd="1" destOrd="0" presId="urn:microsoft.com/office/officeart/2018/5/layout/IconLeafLabelList"/>
    <dgm:cxn modelId="{10CD9039-B509-48DB-9977-91F0E135CFB9}" type="presParOf" srcId="{D88F3730-DCA1-4A68-80A7-678F0C45E233}" destId="{4946EAD9-76A1-45F1-BE2E-074FF223C210}" srcOrd="2" destOrd="0" presId="urn:microsoft.com/office/officeart/2018/5/layout/IconLeafLabelList"/>
    <dgm:cxn modelId="{EDBF6548-6C56-4E4D-A9E2-4C4164C9F01D}" type="presParOf" srcId="{D88F3730-DCA1-4A68-80A7-678F0C45E233}" destId="{B492C226-CC12-4418-AE9E-34C17DE8483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CCF6B-0429-48EF-88B6-52A6461B7B94}"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3C254299-D2C7-40A0-A979-719B15747B38}">
      <dgm:prSet/>
      <dgm:spPr/>
      <dgm:t>
        <a:bodyPr/>
        <a:lstStyle/>
        <a:p>
          <a:r>
            <a:rPr lang="en-US" dirty="0"/>
            <a:t>Part of International/National commitment to fight terrorism, Organized Crime Syndicates, major economic offenders by targeting their financial resources.</a:t>
          </a:r>
        </a:p>
      </dgm:t>
    </dgm:pt>
    <dgm:pt modelId="{09B6DC50-3BD7-4509-B761-878D1D9CA6D6}" type="parTrans" cxnId="{9475B386-D04E-44D9-B350-D90A6B49F231}">
      <dgm:prSet/>
      <dgm:spPr/>
      <dgm:t>
        <a:bodyPr/>
        <a:lstStyle/>
        <a:p>
          <a:endParaRPr lang="en-US"/>
        </a:p>
      </dgm:t>
    </dgm:pt>
    <dgm:pt modelId="{336F34F5-91BE-4248-98AE-FE0DE3B4D115}" type="sibTrans" cxnId="{9475B386-D04E-44D9-B350-D90A6B49F231}">
      <dgm:prSet/>
      <dgm:spPr/>
      <dgm:t>
        <a:bodyPr/>
        <a:lstStyle/>
        <a:p>
          <a:endParaRPr lang="en-US"/>
        </a:p>
      </dgm:t>
    </dgm:pt>
    <dgm:pt modelId="{4822A649-1700-47D2-90BC-494C03BFCF51}">
      <dgm:prSet/>
      <dgm:spPr/>
      <dgm:t>
        <a:bodyPr/>
        <a:lstStyle/>
        <a:p>
          <a:r>
            <a:rPr lang="en-US" dirty="0"/>
            <a:t>PMLA, 2002 fills the gap in the Criminal Justice System where attachment of proceeds of crimes was very difficult in the existing Major Criminal Acts.</a:t>
          </a:r>
        </a:p>
      </dgm:t>
    </dgm:pt>
    <dgm:pt modelId="{B1DCEFD6-963D-401D-972B-D888AC5F0AC4}" type="parTrans" cxnId="{91083FBF-DB58-4264-A5A5-FB9BB7C17F57}">
      <dgm:prSet/>
      <dgm:spPr/>
      <dgm:t>
        <a:bodyPr/>
        <a:lstStyle/>
        <a:p>
          <a:endParaRPr lang="en-US"/>
        </a:p>
      </dgm:t>
    </dgm:pt>
    <dgm:pt modelId="{DE9DC3CC-C3E7-4E02-85BE-E4C5C85C9C10}" type="sibTrans" cxnId="{91083FBF-DB58-4264-A5A5-FB9BB7C17F57}">
      <dgm:prSet/>
      <dgm:spPr/>
      <dgm:t>
        <a:bodyPr/>
        <a:lstStyle/>
        <a:p>
          <a:endParaRPr lang="en-US"/>
        </a:p>
      </dgm:t>
    </dgm:pt>
    <dgm:pt modelId="{9B8EA8D4-3739-4442-8388-73AC63CBC540}" type="pres">
      <dgm:prSet presAssocID="{A43CCF6B-0429-48EF-88B6-52A6461B7B94}" presName="hierChild1" presStyleCnt="0">
        <dgm:presLayoutVars>
          <dgm:chPref val="1"/>
          <dgm:dir/>
          <dgm:animOne val="branch"/>
          <dgm:animLvl val="lvl"/>
          <dgm:resizeHandles/>
        </dgm:presLayoutVars>
      </dgm:prSet>
      <dgm:spPr/>
    </dgm:pt>
    <dgm:pt modelId="{1EE57D7D-15B3-48D3-B4F3-1C40D82BCAB0}" type="pres">
      <dgm:prSet presAssocID="{3C254299-D2C7-40A0-A979-719B15747B38}" presName="hierRoot1" presStyleCnt="0"/>
      <dgm:spPr/>
    </dgm:pt>
    <dgm:pt modelId="{4310F17A-2D13-4DDF-B420-A1DD1B92E250}" type="pres">
      <dgm:prSet presAssocID="{3C254299-D2C7-40A0-A979-719B15747B38}" presName="composite" presStyleCnt="0"/>
      <dgm:spPr/>
    </dgm:pt>
    <dgm:pt modelId="{50738270-6C55-4338-87A1-0EAE5F56DC5D}" type="pres">
      <dgm:prSet presAssocID="{3C254299-D2C7-40A0-A979-719B15747B38}" presName="background" presStyleLbl="node0" presStyleIdx="0" presStyleCnt="2"/>
      <dgm:spPr/>
    </dgm:pt>
    <dgm:pt modelId="{E85C23D7-069B-45D6-90D4-6733D4D7CBF4}" type="pres">
      <dgm:prSet presAssocID="{3C254299-D2C7-40A0-A979-719B15747B38}" presName="text" presStyleLbl="fgAcc0" presStyleIdx="0" presStyleCnt="2">
        <dgm:presLayoutVars>
          <dgm:chPref val="3"/>
        </dgm:presLayoutVars>
      </dgm:prSet>
      <dgm:spPr/>
    </dgm:pt>
    <dgm:pt modelId="{B5C431F5-B9A4-4B23-B708-F60D7C48C082}" type="pres">
      <dgm:prSet presAssocID="{3C254299-D2C7-40A0-A979-719B15747B38}" presName="hierChild2" presStyleCnt="0"/>
      <dgm:spPr/>
    </dgm:pt>
    <dgm:pt modelId="{5A30154A-CD98-4003-A174-CB376C83F570}" type="pres">
      <dgm:prSet presAssocID="{4822A649-1700-47D2-90BC-494C03BFCF51}" presName="hierRoot1" presStyleCnt="0"/>
      <dgm:spPr/>
    </dgm:pt>
    <dgm:pt modelId="{415AF222-F0B6-432F-8F96-09AA8F78A97E}" type="pres">
      <dgm:prSet presAssocID="{4822A649-1700-47D2-90BC-494C03BFCF51}" presName="composite" presStyleCnt="0"/>
      <dgm:spPr/>
    </dgm:pt>
    <dgm:pt modelId="{1967E5BE-A637-4399-81EE-C8B477B7BE78}" type="pres">
      <dgm:prSet presAssocID="{4822A649-1700-47D2-90BC-494C03BFCF51}" presName="background" presStyleLbl="node0" presStyleIdx="1" presStyleCnt="2"/>
      <dgm:spPr/>
    </dgm:pt>
    <dgm:pt modelId="{079F18B4-0031-4AFC-9EF9-2BA4B40F09DB}" type="pres">
      <dgm:prSet presAssocID="{4822A649-1700-47D2-90BC-494C03BFCF51}" presName="text" presStyleLbl="fgAcc0" presStyleIdx="1" presStyleCnt="2">
        <dgm:presLayoutVars>
          <dgm:chPref val="3"/>
        </dgm:presLayoutVars>
      </dgm:prSet>
      <dgm:spPr/>
    </dgm:pt>
    <dgm:pt modelId="{2A0C5763-0209-4653-B861-E14D77832B18}" type="pres">
      <dgm:prSet presAssocID="{4822A649-1700-47D2-90BC-494C03BFCF51}" presName="hierChild2" presStyleCnt="0"/>
      <dgm:spPr/>
    </dgm:pt>
  </dgm:ptLst>
  <dgm:cxnLst>
    <dgm:cxn modelId="{6164A929-F751-4455-ACDE-0DE8F01986F4}" type="presOf" srcId="{A43CCF6B-0429-48EF-88B6-52A6461B7B94}" destId="{9B8EA8D4-3739-4442-8388-73AC63CBC540}" srcOrd="0" destOrd="0" presId="urn:microsoft.com/office/officeart/2005/8/layout/hierarchy1"/>
    <dgm:cxn modelId="{52814C5E-65DC-4C37-940D-1934A020D822}" type="presOf" srcId="{4822A649-1700-47D2-90BC-494C03BFCF51}" destId="{079F18B4-0031-4AFC-9EF9-2BA4B40F09DB}" srcOrd="0" destOrd="0" presId="urn:microsoft.com/office/officeart/2005/8/layout/hierarchy1"/>
    <dgm:cxn modelId="{9475B386-D04E-44D9-B350-D90A6B49F231}" srcId="{A43CCF6B-0429-48EF-88B6-52A6461B7B94}" destId="{3C254299-D2C7-40A0-A979-719B15747B38}" srcOrd="0" destOrd="0" parTransId="{09B6DC50-3BD7-4509-B761-878D1D9CA6D6}" sibTransId="{336F34F5-91BE-4248-98AE-FE0DE3B4D115}"/>
    <dgm:cxn modelId="{B3B72992-D276-4C0F-A468-E756019879B3}" type="presOf" srcId="{3C254299-D2C7-40A0-A979-719B15747B38}" destId="{E85C23D7-069B-45D6-90D4-6733D4D7CBF4}" srcOrd="0" destOrd="0" presId="urn:microsoft.com/office/officeart/2005/8/layout/hierarchy1"/>
    <dgm:cxn modelId="{91083FBF-DB58-4264-A5A5-FB9BB7C17F57}" srcId="{A43CCF6B-0429-48EF-88B6-52A6461B7B94}" destId="{4822A649-1700-47D2-90BC-494C03BFCF51}" srcOrd="1" destOrd="0" parTransId="{B1DCEFD6-963D-401D-972B-D888AC5F0AC4}" sibTransId="{DE9DC3CC-C3E7-4E02-85BE-E4C5C85C9C10}"/>
    <dgm:cxn modelId="{FF579295-007D-491B-A52C-85F4893202B1}" type="presParOf" srcId="{9B8EA8D4-3739-4442-8388-73AC63CBC540}" destId="{1EE57D7D-15B3-48D3-B4F3-1C40D82BCAB0}" srcOrd="0" destOrd="0" presId="urn:microsoft.com/office/officeart/2005/8/layout/hierarchy1"/>
    <dgm:cxn modelId="{AF725EB1-9435-4C8C-BE23-CA9F5D805F16}" type="presParOf" srcId="{1EE57D7D-15B3-48D3-B4F3-1C40D82BCAB0}" destId="{4310F17A-2D13-4DDF-B420-A1DD1B92E250}" srcOrd="0" destOrd="0" presId="urn:microsoft.com/office/officeart/2005/8/layout/hierarchy1"/>
    <dgm:cxn modelId="{89AD902F-D3A3-4532-AD56-0C11160E56A3}" type="presParOf" srcId="{4310F17A-2D13-4DDF-B420-A1DD1B92E250}" destId="{50738270-6C55-4338-87A1-0EAE5F56DC5D}" srcOrd="0" destOrd="0" presId="urn:microsoft.com/office/officeart/2005/8/layout/hierarchy1"/>
    <dgm:cxn modelId="{3B5D5CBB-5BF7-4E98-98AF-E7EDE31E6705}" type="presParOf" srcId="{4310F17A-2D13-4DDF-B420-A1DD1B92E250}" destId="{E85C23D7-069B-45D6-90D4-6733D4D7CBF4}" srcOrd="1" destOrd="0" presId="urn:microsoft.com/office/officeart/2005/8/layout/hierarchy1"/>
    <dgm:cxn modelId="{39E0F767-9EE5-41D6-837A-A9B364220B3F}" type="presParOf" srcId="{1EE57D7D-15B3-48D3-B4F3-1C40D82BCAB0}" destId="{B5C431F5-B9A4-4B23-B708-F60D7C48C082}" srcOrd="1" destOrd="0" presId="urn:microsoft.com/office/officeart/2005/8/layout/hierarchy1"/>
    <dgm:cxn modelId="{232565C1-3643-45E4-9B5D-64AFDC5DE5C2}" type="presParOf" srcId="{9B8EA8D4-3739-4442-8388-73AC63CBC540}" destId="{5A30154A-CD98-4003-A174-CB376C83F570}" srcOrd="1" destOrd="0" presId="urn:microsoft.com/office/officeart/2005/8/layout/hierarchy1"/>
    <dgm:cxn modelId="{92665D84-B386-4D2C-9A24-0B6E09AF1FB5}" type="presParOf" srcId="{5A30154A-CD98-4003-A174-CB376C83F570}" destId="{415AF222-F0B6-432F-8F96-09AA8F78A97E}" srcOrd="0" destOrd="0" presId="urn:microsoft.com/office/officeart/2005/8/layout/hierarchy1"/>
    <dgm:cxn modelId="{4EDE467A-F3F8-422E-A5D2-735E05D89A2E}" type="presParOf" srcId="{415AF222-F0B6-432F-8F96-09AA8F78A97E}" destId="{1967E5BE-A637-4399-81EE-C8B477B7BE78}" srcOrd="0" destOrd="0" presId="urn:microsoft.com/office/officeart/2005/8/layout/hierarchy1"/>
    <dgm:cxn modelId="{D2FA46F7-F337-4ADA-A0D8-FF66033F30CE}" type="presParOf" srcId="{415AF222-F0B6-432F-8F96-09AA8F78A97E}" destId="{079F18B4-0031-4AFC-9EF9-2BA4B40F09DB}" srcOrd="1" destOrd="0" presId="urn:microsoft.com/office/officeart/2005/8/layout/hierarchy1"/>
    <dgm:cxn modelId="{BC14FD93-6BC5-48F0-86F4-D807DC900904}" type="presParOf" srcId="{5A30154A-CD98-4003-A174-CB376C83F570}" destId="{2A0C5763-0209-4653-B861-E14D77832B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05313-9CB8-48AC-A37C-C65317F9809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64E80D4-5A33-4A5B-B499-F059A8CA192F}">
      <dgm:prSet/>
      <dgm:spPr/>
      <dgm:t>
        <a:bodyPr/>
        <a:lstStyle/>
        <a:p>
          <a:r>
            <a:rPr lang="en-US"/>
            <a:t>Established by the G-7 Summit in Paris in July 1989 to examine measures to combat money laundering. </a:t>
          </a:r>
        </a:p>
      </dgm:t>
    </dgm:pt>
    <dgm:pt modelId="{6608CC4A-060E-43AC-8854-08E9313F774A}" type="parTrans" cxnId="{8AE887E2-AA86-48AF-8396-A7BBF68F2191}">
      <dgm:prSet/>
      <dgm:spPr/>
      <dgm:t>
        <a:bodyPr/>
        <a:lstStyle/>
        <a:p>
          <a:endParaRPr lang="en-US"/>
        </a:p>
      </dgm:t>
    </dgm:pt>
    <dgm:pt modelId="{D3DF8D43-C66A-40AD-A150-E093B60AD993}" type="sibTrans" cxnId="{8AE887E2-AA86-48AF-8396-A7BBF68F2191}">
      <dgm:prSet/>
      <dgm:spPr/>
      <dgm:t>
        <a:bodyPr/>
        <a:lstStyle/>
        <a:p>
          <a:endParaRPr lang="en-US"/>
        </a:p>
      </dgm:t>
    </dgm:pt>
    <dgm:pt modelId="{4C5AEB46-0996-41E0-8616-8A0C11839FB5}">
      <dgm:prSet/>
      <dgm:spPr/>
      <dgm:t>
        <a:bodyPr/>
        <a:lstStyle/>
        <a:p>
          <a:r>
            <a:rPr lang="en-GB"/>
            <a:t>An inter-governmental body whose purpose is to establish international standards and promote national and international policies to combat money laundering (ML) and terrorist financing (TF). </a:t>
          </a:r>
          <a:endParaRPr lang="en-US"/>
        </a:p>
      </dgm:t>
    </dgm:pt>
    <dgm:pt modelId="{B139E9FA-BF40-4BB4-B018-BA5B0122D106}" type="parTrans" cxnId="{ACEDDAC7-5943-49BE-8116-26BD3A941C64}">
      <dgm:prSet/>
      <dgm:spPr/>
      <dgm:t>
        <a:bodyPr/>
        <a:lstStyle/>
        <a:p>
          <a:endParaRPr lang="en-US"/>
        </a:p>
      </dgm:t>
    </dgm:pt>
    <dgm:pt modelId="{26901D4C-C612-487C-AA47-C507D7663F86}" type="sibTrans" cxnId="{ACEDDAC7-5943-49BE-8116-26BD3A941C64}">
      <dgm:prSet/>
      <dgm:spPr/>
      <dgm:t>
        <a:bodyPr/>
        <a:lstStyle/>
        <a:p>
          <a:endParaRPr lang="en-US"/>
        </a:p>
      </dgm:t>
    </dgm:pt>
    <dgm:pt modelId="{F0F0E8E0-9DA3-4346-A7F0-7129C72E8E27}" type="pres">
      <dgm:prSet presAssocID="{7C405313-9CB8-48AC-A37C-C65317F98092}" presName="hierChild1" presStyleCnt="0">
        <dgm:presLayoutVars>
          <dgm:chPref val="1"/>
          <dgm:dir/>
          <dgm:animOne val="branch"/>
          <dgm:animLvl val="lvl"/>
          <dgm:resizeHandles/>
        </dgm:presLayoutVars>
      </dgm:prSet>
      <dgm:spPr/>
    </dgm:pt>
    <dgm:pt modelId="{40AB7DC7-BED7-40B0-B755-28BB08426DF0}" type="pres">
      <dgm:prSet presAssocID="{064E80D4-5A33-4A5B-B499-F059A8CA192F}" presName="hierRoot1" presStyleCnt="0"/>
      <dgm:spPr/>
    </dgm:pt>
    <dgm:pt modelId="{9909084C-7957-4EDB-9EB6-DD17BC4FD7A4}" type="pres">
      <dgm:prSet presAssocID="{064E80D4-5A33-4A5B-B499-F059A8CA192F}" presName="composite" presStyleCnt="0"/>
      <dgm:spPr/>
    </dgm:pt>
    <dgm:pt modelId="{380A1E7B-3797-4609-BFF9-CF17523C25DB}" type="pres">
      <dgm:prSet presAssocID="{064E80D4-5A33-4A5B-B499-F059A8CA192F}" presName="background" presStyleLbl="node0" presStyleIdx="0" presStyleCnt="2"/>
      <dgm:spPr/>
    </dgm:pt>
    <dgm:pt modelId="{94E4B160-A0F2-4D14-84D8-EAC846DDDE57}" type="pres">
      <dgm:prSet presAssocID="{064E80D4-5A33-4A5B-B499-F059A8CA192F}" presName="text" presStyleLbl="fgAcc0" presStyleIdx="0" presStyleCnt="2">
        <dgm:presLayoutVars>
          <dgm:chPref val="3"/>
        </dgm:presLayoutVars>
      </dgm:prSet>
      <dgm:spPr/>
    </dgm:pt>
    <dgm:pt modelId="{8A906FEC-FDF7-4990-8A57-26A0A4D30E48}" type="pres">
      <dgm:prSet presAssocID="{064E80D4-5A33-4A5B-B499-F059A8CA192F}" presName="hierChild2" presStyleCnt="0"/>
      <dgm:spPr/>
    </dgm:pt>
    <dgm:pt modelId="{1D3B1C57-1CD6-4A4C-A410-4B84E2D2B323}" type="pres">
      <dgm:prSet presAssocID="{4C5AEB46-0996-41E0-8616-8A0C11839FB5}" presName="hierRoot1" presStyleCnt="0"/>
      <dgm:spPr/>
    </dgm:pt>
    <dgm:pt modelId="{12A2B54F-F462-49A5-A586-A9711662D7D9}" type="pres">
      <dgm:prSet presAssocID="{4C5AEB46-0996-41E0-8616-8A0C11839FB5}" presName="composite" presStyleCnt="0"/>
      <dgm:spPr/>
    </dgm:pt>
    <dgm:pt modelId="{4DC99330-12A9-4E5C-A5FC-6888EDEAE712}" type="pres">
      <dgm:prSet presAssocID="{4C5AEB46-0996-41E0-8616-8A0C11839FB5}" presName="background" presStyleLbl="node0" presStyleIdx="1" presStyleCnt="2"/>
      <dgm:spPr/>
    </dgm:pt>
    <dgm:pt modelId="{4A58195A-F59A-4F93-A68C-C8CF0250F1AB}" type="pres">
      <dgm:prSet presAssocID="{4C5AEB46-0996-41E0-8616-8A0C11839FB5}" presName="text" presStyleLbl="fgAcc0" presStyleIdx="1" presStyleCnt="2">
        <dgm:presLayoutVars>
          <dgm:chPref val="3"/>
        </dgm:presLayoutVars>
      </dgm:prSet>
      <dgm:spPr/>
    </dgm:pt>
    <dgm:pt modelId="{356E2FCA-7F0C-44E0-A8B6-D7676CA76EB3}" type="pres">
      <dgm:prSet presAssocID="{4C5AEB46-0996-41E0-8616-8A0C11839FB5}" presName="hierChild2" presStyleCnt="0"/>
      <dgm:spPr/>
    </dgm:pt>
  </dgm:ptLst>
  <dgm:cxnLst>
    <dgm:cxn modelId="{DF706B71-A3D8-42DB-8E8B-7B4F4465BF02}" type="presOf" srcId="{4C5AEB46-0996-41E0-8616-8A0C11839FB5}" destId="{4A58195A-F59A-4F93-A68C-C8CF0250F1AB}" srcOrd="0" destOrd="0" presId="urn:microsoft.com/office/officeart/2005/8/layout/hierarchy1"/>
    <dgm:cxn modelId="{3EC802C7-233C-4496-AF83-99FD7FDAE8BA}" type="presOf" srcId="{7C405313-9CB8-48AC-A37C-C65317F98092}" destId="{F0F0E8E0-9DA3-4346-A7F0-7129C72E8E27}" srcOrd="0" destOrd="0" presId="urn:microsoft.com/office/officeart/2005/8/layout/hierarchy1"/>
    <dgm:cxn modelId="{ACEDDAC7-5943-49BE-8116-26BD3A941C64}" srcId="{7C405313-9CB8-48AC-A37C-C65317F98092}" destId="{4C5AEB46-0996-41E0-8616-8A0C11839FB5}" srcOrd="1" destOrd="0" parTransId="{B139E9FA-BF40-4BB4-B018-BA5B0122D106}" sibTransId="{26901D4C-C612-487C-AA47-C507D7663F86}"/>
    <dgm:cxn modelId="{8AE887E2-AA86-48AF-8396-A7BBF68F2191}" srcId="{7C405313-9CB8-48AC-A37C-C65317F98092}" destId="{064E80D4-5A33-4A5B-B499-F059A8CA192F}" srcOrd="0" destOrd="0" parTransId="{6608CC4A-060E-43AC-8854-08E9313F774A}" sibTransId="{D3DF8D43-C66A-40AD-A150-E093B60AD993}"/>
    <dgm:cxn modelId="{67CC6BFB-B306-480E-A3B2-C943C7D640DC}" type="presOf" srcId="{064E80D4-5A33-4A5B-B499-F059A8CA192F}" destId="{94E4B160-A0F2-4D14-84D8-EAC846DDDE57}" srcOrd="0" destOrd="0" presId="urn:microsoft.com/office/officeart/2005/8/layout/hierarchy1"/>
    <dgm:cxn modelId="{B73E2BE2-8194-4A0A-89A5-8BCE7D59149E}" type="presParOf" srcId="{F0F0E8E0-9DA3-4346-A7F0-7129C72E8E27}" destId="{40AB7DC7-BED7-40B0-B755-28BB08426DF0}" srcOrd="0" destOrd="0" presId="urn:microsoft.com/office/officeart/2005/8/layout/hierarchy1"/>
    <dgm:cxn modelId="{8DAA120F-18CE-4DDC-8429-C589C256D26B}" type="presParOf" srcId="{40AB7DC7-BED7-40B0-B755-28BB08426DF0}" destId="{9909084C-7957-4EDB-9EB6-DD17BC4FD7A4}" srcOrd="0" destOrd="0" presId="urn:microsoft.com/office/officeart/2005/8/layout/hierarchy1"/>
    <dgm:cxn modelId="{1D343FCA-658B-428A-9FAB-E429050738A1}" type="presParOf" srcId="{9909084C-7957-4EDB-9EB6-DD17BC4FD7A4}" destId="{380A1E7B-3797-4609-BFF9-CF17523C25DB}" srcOrd="0" destOrd="0" presId="urn:microsoft.com/office/officeart/2005/8/layout/hierarchy1"/>
    <dgm:cxn modelId="{53618567-C5BA-4A53-AAF4-042B3A9FB263}" type="presParOf" srcId="{9909084C-7957-4EDB-9EB6-DD17BC4FD7A4}" destId="{94E4B160-A0F2-4D14-84D8-EAC846DDDE57}" srcOrd="1" destOrd="0" presId="urn:microsoft.com/office/officeart/2005/8/layout/hierarchy1"/>
    <dgm:cxn modelId="{25B467C8-3427-48DD-8568-93805B1AF16E}" type="presParOf" srcId="{40AB7DC7-BED7-40B0-B755-28BB08426DF0}" destId="{8A906FEC-FDF7-4990-8A57-26A0A4D30E48}" srcOrd="1" destOrd="0" presId="urn:microsoft.com/office/officeart/2005/8/layout/hierarchy1"/>
    <dgm:cxn modelId="{9CA5D212-01C5-456C-9C81-49C3F4C57515}" type="presParOf" srcId="{F0F0E8E0-9DA3-4346-A7F0-7129C72E8E27}" destId="{1D3B1C57-1CD6-4A4C-A410-4B84E2D2B323}" srcOrd="1" destOrd="0" presId="urn:microsoft.com/office/officeart/2005/8/layout/hierarchy1"/>
    <dgm:cxn modelId="{C6FC3F64-2B35-4472-8C63-523307FC9F44}" type="presParOf" srcId="{1D3B1C57-1CD6-4A4C-A410-4B84E2D2B323}" destId="{12A2B54F-F462-49A5-A586-A9711662D7D9}" srcOrd="0" destOrd="0" presId="urn:microsoft.com/office/officeart/2005/8/layout/hierarchy1"/>
    <dgm:cxn modelId="{DC85462F-97FF-4B8E-B760-A64FA3088B0A}" type="presParOf" srcId="{12A2B54F-F462-49A5-A586-A9711662D7D9}" destId="{4DC99330-12A9-4E5C-A5FC-6888EDEAE712}" srcOrd="0" destOrd="0" presId="urn:microsoft.com/office/officeart/2005/8/layout/hierarchy1"/>
    <dgm:cxn modelId="{2C3509FA-CB72-4A67-981A-6768FFBA423C}" type="presParOf" srcId="{12A2B54F-F462-49A5-A586-A9711662D7D9}" destId="{4A58195A-F59A-4F93-A68C-C8CF0250F1AB}" srcOrd="1" destOrd="0" presId="urn:microsoft.com/office/officeart/2005/8/layout/hierarchy1"/>
    <dgm:cxn modelId="{A797E8F6-B691-4C8A-8B23-5290256B4AF9}" type="presParOf" srcId="{1D3B1C57-1CD6-4A4C-A410-4B84E2D2B323}" destId="{356E2FCA-7F0C-44E0-A8B6-D7676CA76E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411F3-8AA9-45F1-BEF1-511EDF34C60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189C1F8-FC97-4E40-9723-5DAEF3D8EC8C}">
      <dgm:prSet/>
      <dgm:spPr/>
      <dgm:t>
        <a:bodyPr/>
        <a:lstStyle/>
        <a:p>
          <a:pPr>
            <a:lnSpc>
              <a:spcPct val="100000"/>
            </a:lnSpc>
          </a:pPr>
          <a:r>
            <a:rPr lang="en-US" b="1"/>
            <a:t>40+9 Recommendations (the FATF standards)</a:t>
          </a:r>
          <a:endParaRPr lang="en-US"/>
        </a:p>
      </dgm:t>
    </dgm:pt>
    <dgm:pt modelId="{11F4C017-8C03-46C7-BBC8-77FC0DA75F96}" type="parTrans" cxnId="{49588A1B-4126-4F13-AA4F-C2ABFDDE08E6}">
      <dgm:prSet/>
      <dgm:spPr/>
      <dgm:t>
        <a:bodyPr/>
        <a:lstStyle/>
        <a:p>
          <a:endParaRPr lang="en-US"/>
        </a:p>
      </dgm:t>
    </dgm:pt>
    <dgm:pt modelId="{B50CC959-9741-4672-8AD2-FFD206E29CAB}" type="sibTrans" cxnId="{49588A1B-4126-4F13-AA4F-C2ABFDDE08E6}">
      <dgm:prSet/>
      <dgm:spPr/>
      <dgm:t>
        <a:bodyPr/>
        <a:lstStyle/>
        <a:p>
          <a:endParaRPr lang="en-US"/>
        </a:p>
      </dgm:t>
    </dgm:pt>
    <dgm:pt modelId="{AE23D978-CF92-481D-A13A-ED4DAA3D2433}">
      <dgm:prSet/>
      <dgm:spPr/>
      <dgm:t>
        <a:bodyPr/>
        <a:lstStyle/>
        <a:p>
          <a:pPr>
            <a:lnSpc>
              <a:spcPct val="100000"/>
            </a:lnSpc>
          </a:pPr>
          <a:r>
            <a:rPr lang="en-US"/>
            <a:t>Establish international standards to combat money</a:t>
          </a:r>
        </a:p>
      </dgm:t>
    </dgm:pt>
    <dgm:pt modelId="{0A464997-7362-4388-9908-ECAEDF619D34}" type="parTrans" cxnId="{849F5318-8F67-44BD-87A6-AAAEF55730E9}">
      <dgm:prSet/>
      <dgm:spPr/>
      <dgm:t>
        <a:bodyPr/>
        <a:lstStyle/>
        <a:p>
          <a:endParaRPr lang="en-US"/>
        </a:p>
      </dgm:t>
    </dgm:pt>
    <dgm:pt modelId="{658B4FFA-B656-46B4-9556-B87657E72916}" type="sibTrans" cxnId="{849F5318-8F67-44BD-87A6-AAAEF55730E9}">
      <dgm:prSet/>
      <dgm:spPr/>
      <dgm:t>
        <a:bodyPr/>
        <a:lstStyle/>
        <a:p>
          <a:endParaRPr lang="en-US"/>
        </a:p>
      </dgm:t>
    </dgm:pt>
    <dgm:pt modelId="{123BC414-F8AB-49DC-825E-25EC095005A1}">
      <dgm:prSet/>
      <dgm:spPr/>
      <dgm:t>
        <a:bodyPr/>
        <a:lstStyle/>
        <a:p>
          <a:pPr>
            <a:lnSpc>
              <a:spcPct val="100000"/>
            </a:lnSpc>
          </a:pPr>
          <a:r>
            <a:rPr lang="en-US"/>
            <a:t>laundering and terrorist financing. </a:t>
          </a:r>
          <a:r>
            <a:rPr lang="en-US" b="1"/>
            <a:t> </a:t>
          </a:r>
          <a:endParaRPr lang="en-US"/>
        </a:p>
      </dgm:t>
    </dgm:pt>
    <dgm:pt modelId="{CB45F512-F809-4602-B211-EA57D2E76047}" type="parTrans" cxnId="{3DF1AB7A-6953-486D-AE40-46A0F54AFE3E}">
      <dgm:prSet/>
      <dgm:spPr/>
      <dgm:t>
        <a:bodyPr/>
        <a:lstStyle/>
        <a:p>
          <a:endParaRPr lang="en-US"/>
        </a:p>
      </dgm:t>
    </dgm:pt>
    <dgm:pt modelId="{3EB020CC-0057-4C2E-AA9A-25595F600415}" type="sibTrans" cxnId="{3DF1AB7A-6953-486D-AE40-46A0F54AFE3E}">
      <dgm:prSet/>
      <dgm:spPr/>
      <dgm:t>
        <a:bodyPr/>
        <a:lstStyle/>
        <a:p>
          <a:endParaRPr lang="en-US"/>
        </a:p>
      </dgm:t>
    </dgm:pt>
    <dgm:pt modelId="{6B0F3B9A-BD90-4225-A16D-548C41B57E2F}">
      <dgm:prSet/>
      <dgm:spPr/>
      <dgm:t>
        <a:bodyPr/>
        <a:lstStyle/>
        <a:p>
          <a:pPr>
            <a:lnSpc>
              <a:spcPct val="100000"/>
            </a:lnSpc>
          </a:pPr>
          <a:r>
            <a:rPr lang="en-US" b="1"/>
            <a:t>Mutual evaluation system</a:t>
          </a:r>
          <a:endParaRPr lang="en-US"/>
        </a:p>
      </dgm:t>
    </dgm:pt>
    <dgm:pt modelId="{04F135A2-6A20-424C-8875-C16374C7C58F}" type="parTrans" cxnId="{02F1FF82-78BF-43E8-BEB2-48BFA71BF0EB}">
      <dgm:prSet/>
      <dgm:spPr/>
      <dgm:t>
        <a:bodyPr/>
        <a:lstStyle/>
        <a:p>
          <a:endParaRPr lang="en-US"/>
        </a:p>
      </dgm:t>
    </dgm:pt>
    <dgm:pt modelId="{AB361ADC-86D2-4458-811C-203B5F902EB5}" type="sibTrans" cxnId="{02F1FF82-78BF-43E8-BEB2-48BFA71BF0EB}">
      <dgm:prSet/>
      <dgm:spPr/>
      <dgm:t>
        <a:bodyPr/>
        <a:lstStyle/>
        <a:p>
          <a:endParaRPr lang="en-US"/>
        </a:p>
      </dgm:t>
    </dgm:pt>
    <dgm:pt modelId="{9D920237-6B7C-4FA8-B9EC-7C0EDA5A6D7D}">
      <dgm:prSet/>
      <dgm:spPr/>
      <dgm:t>
        <a:bodyPr/>
        <a:lstStyle/>
        <a:p>
          <a:pPr>
            <a:lnSpc>
              <a:spcPct val="100000"/>
            </a:lnSpc>
          </a:pPr>
          <a:r>
            <a:rPr lang="en-US"/>
            <a:t>Assess compliance with the FATF standards.</a:t>
          </a:r>
        </a:p>
      </dgm:t>
    </dgm:pt>
    <dgm:pt modelId="{EE827910-5D37-4D51-BFBC-DC47CF96018D}" type="parTrans" cxnId="{52F0BB0B-8DA6-4153-AA11-B4BA66B9174A}">
      <dgm:prSet/>
      <dgm:spPr/>
      <dgm:t>
        <a:bodyPr/>
        <a:lstStyle/>
        <a:p>
          <a:endParaRPr lang="en-US"/>
        </a:p>
      </dgm:t>
    </dgm:pt>
    <dgm:pt modelId="{4FB951B7-4AA8-4C70-9E0D-D0F0CDAC2BF8}" type="sibTrans" cxnId="{52F0BB0B-8DA6-4153-AA11-B4BA66B9174A}">
      <dgm:prSet/>
      <dgm:spPr/>
      <dgm:t>
        <a:bodyPr/>
        <a:lstStyle/>
        <a:p>
          <a:endParaRPr lang="en-US"/>
        </a:p>
      </dgm:t>
    </dgm:pt>
    <dgm:pt modelId="{D89DDD15-2F96-42C8-AEF8-5B7163D16FC9}">
      <dgm:prSet/>
      <dgm:spPr/>
      <dgm:t>
        <a:bodyPr/>
        <a:lstStyle/>
        <a:p>
          <a:pPr>
            <a:lnSpc>
              <a:spcPct val="100000"/>
            </a:lnSpc>
          </a:pPr>
          <a:r>
            <a:rPr lang="en-US" b="1"/>
            <a:t>Typologies work</a:t>
          </a:r>
          <a:endParaRPr lang="en-US"/>
        </a:p>
      </dgm:t>
    </dgm:pt>
    <dgm:pt modelId="{F40D3A0E-B023-45BF-B3DB-04E9207C23C1}" type="parTrans" cxnId="{53C23F95-6FB1-4934-9DC2-8D66CAC4B1FB}">
      <dgm:prSet/>
      <dgm:spPr/>
      <dgm:t>
        <a:bodyPr/>
        <a:lstStyle/>
        <a:p>
          <a:endParaRPr lang="en-US"/>
        </a:p>
      </dgm:t>
    </dgm:pt>
    <dgm:pt modelId="{00F83B83-682A-4282-81BE-27383BAB28ED}" type="sibTrans" cxnId="{53C23F95-6FB1-4934-9DC2-8D66CAC4B1FB}">
      <dgm:prSet/>
      <dgm:spPr/>
      <dgm:t>
        <a:bodyPr/>
        <a:lstStyle/>
        <a:p>
          <a:endParaRPr lang="en-US"/>
        </a:p>
      </dgm:t>
    </dgm:pt>
    <dgm:pt modelId="{2E310839-39C8-4D79-92FD-E18C4BEF7AF9}">
      <dgm:prSet/>
      <dgm:spPr/>
      <dgm:t>
        <a:bodyPr/>
        <a:lstStyle/>
        <a:p>
          <a:pPr>
            <a:lnSpc>
              <a:spcPct val="100000"/>
            </a:lnSpc>
          </a:pPr>
          <a:r>
            <a:rPr lang="en-US"/>
            <a:t>Study methods and techniques of money laundering (ML) and terrorist financing (TF). </a:t>
          </a:r>
        </a:p>
      </dgm:t>
    </dgm:pt>
    <dgm:pt modelId="{EE860691-C798-4E86-A2B9-9DBB068AA5FA}" type="parTrans" cxnId="{86561531-72F5-42A9-9F74-EDFA03B18C61}">
      <dgm:prSet/>
      <dgm:spPr/>
      <dgm:t>
        <a:bodyPr/>
        <a:lstStyle/>
        <a:p>
          <a:endParaRPr lang="en-US"/>
        </a:p>
      </dgm:t>
    </dgm:pt>
    <dgm:pt modelId="{DB5A688A-055C-46FB-BA20-156A0FE77519}" type="sibTrans" cxnId="{86561531-72F5-42A9-9F74-EDFA03B18C61}">
      <dgm:prSet/>
      <dgm:spPr/>
      <dgm:t>
        <a:bodyPr/>
        <a:lstStyle/>
        <a:p>
          <a:endParaRPr lang="en-US"/>
        </a:p>
      </dgm:t>
    </dgm:pt>
    <dgm:pt modelId="{A2FC91F5-4C21-4533-9D00-B327E9AA3D42}" type="pres">
      <dgm:prSet presAssocID="{FD6411F3-8AA9-45F1-BEF1-511EDF34C600}" presName="diagram" presStyleCnt="0">
        <dgm:presLayoutVars>
          <dgm:dir/>
          <dgm:resizeHandles val="exact"/>
        </dgm:presLayoutVars>
      </dgm:prSet>
      <dgm:spPr/>
    </dgm:pt>
    <dgm:pt modelId="{F951E6DF-933B-4722-B820-2364E1E1651B}" type="pres">
      <dgm:prSet presAssocID="{9189C1F8-FC97-4E40-9723-5DAEF3D8EC8C}" presName="node" presStyleLbl="node1" presStyleIdx="0" presStyleCnt="6">
        <dgm:presLayoutVars>
          <dgm:bulletEnabled val="1"/>
        </dgm:presLayoutVars>
      </dgm:prSet>
      <dgm:spPr/>
    </dgm:pt>
    <dgm:pt modelId="{64A7543D-AC3B-49D9-A2AC-8726B49BE93D}" type="pres">
      <dgm:prSet presAssocID="{B50CC959-9741-4672-8AD2-FFD206E29CAB}" presName="sibTrans" presStyleCnt="0"/>
      <dgm:spPr/>
    </dgm:pt>
    <dgm:pt modelId="{FDC5DD14-D742-4479-9EF5-A7C2132A3EFF}" type="pres">
      <dgm:prSet presAssocID="{AE23D978-CF92-481D-A13A-ED4DAA3D2433}" presName="node" presStyleLbl="node1" presStyleIdx="1" presStyleCnt="6">
        <dgm:presLayoutVars>
          <dgm:bulletEnabled val="1"/>
        </dgm:presLayoutVars>
      </dgm:prSet>
      <dgm:spPr/>
    </dgm:pt>
    <dgm:pt modelId="{72677CDE-EF14-41D7-AACF-DC60DC9552DD}" type="pres">
      <dgm:prSet presAssocID="{658B4FFA-B656-46B4-9556-B87657E72916}" presName="sibTrans" presStyleCnt="0"/>
      <dgm:spPr/>
    </dgm:pt>
    <dgm:pt modelId="{CA928FC4-07D0-4F7C-9E5A-80F78DB6052F}" type="pres">
      <dgm:prSet presAssocID="{6B0F3B9A-BD90-4225-A16D-548C41B57E2F}" presName="node" presStyleLbl="node1" presStyleIdx="2" presStyleCnt="6">
        <dgm:presLayoutVars>
          <dgm:bulletEnabled val="1"/>
        </dgm:presLayoutVars>
      </dgm:prSet>
      <dgm:spPr/>
    </dgm:pt>
    <dgm:pt modelId="{C698D3F0-8420-4F44-9510-6A93A625A8C9}" type="pres">
      <dgm:prSet presAssocID="{AB361ADC-86D2-4458-811C-203B5F902EB5}" presName="sibTrans" presStyleCnt="0"/>
      <dgm:spPr/>
    </dgm:pt>
    <dgm:pt modelId="{C63E7DE4-BA52-4D03-8CDA-D0F31BA14234}" type="pres">
      <dgm:prSet presAssocID="{9D920237-6B7C-4FA8-B9EC-7C0EDA5A6D7D}" presName="node" presStyleLbl="node1" presStyleIdx="3" presStyleCnt="6">
        <dgm:presLayoutVars>
          <dgm:bulletEnabled val="1"/>
        </dgm:presLayoutVars>
      </dgm:prSet>
      <dgm:spPr/>
    </dgm:pt>
    <dgm:pt modelId="{6EE8B4B8-616A-4AE0-9048-296348B0B9CE}" type="pres">
      <dgm:prSet presAssocID="{4FB951B7-4AA8-4C70-9E0D-D0F0CDAC2BF8}" presName="sibTrans" presStyleCnt="0"/>
      <dgm:spPr/>
    </dgm:pt>
    <dgm:pt modelId="{4A7E88D6-D78E-49BA-8195-3BF311D1E3FF}" type="pres">
      <dgm:prSet presAssocID="{D89DDD15-2F96-42C8-AEF8-5B7163D16FC9}" presName="node" presStyleLbl="node1" presStyleIdx="4" presStyleCnt="6">
        <dgm:presLayoutVars>
          <dgm:bulletEnabled val="1"/>
        </dgm:presLayoutVars>
      </dgm:prSet>
      <dgm:spPr/>
    </dgm:pt>
    <dgm:pt modelId="{1A1E3455-7D06-4762-AA45-F23AE3E952AA}" type="pres">
      <dgm:prSet presAssocID="{00F83B83-682A-4282-81BE-27383BAB28ED}" presName="sibTrans" presStyleCnt="0"/>
      <dgm:spPr/>
    </dgm:pt>
    <dgm:pt modelId="{5FE5CACE-4BD8-49AD-8EBF-7A9BB902509A}" type="pres">
      <dgm:prSet presAssocID="{2E310839-39C8-4D79-92FD-E18C4BEF7AF9}" presName="node" presStyleLbl="node1" presStyleIdx="5" presStyleCnt="6">
        <dgm:presLayoutVars>
          <dgm:bulletEnabled val="1"/>
        </dgm:presLayoutVars>
      </dgm:prSet>
      <dgm:spPr/>
    </dgm:pt>
  </dgm:ptLst>
  <dgm:cxnLst>
    <dgm:cxn modelId="{52F0BB0B-8DA6-4153-AA11-B4BA66B9174A}" srcId="{FD6411F3-8AA9-45F1-BEF1-511EDF34C600}" destId="{9D920237-6B7C-4FA8-B9EC-7C0EDA5A6D7D}" srcOrd="3" destOrd="0" parTransId="{EE827910-5D37-4D51-BFBC-DC47CF96018D}" sibTransId="{4FB951B7-4AA8-4C70-9E0D-D0F0CDAC2BF8}"/>
    <dgm:cxn modelId="{849F5318-8F67-44BD-87A6-AAAEF55730E9}" srcId="{FD6411F3-8AA9-45F1-BEF1-511EDF34C600}" destId="{AE23D978-CF92-481D-A13A-ED4DAA3D2433}" srcOrd="1" destOrd="0" parTransId="{0A464997-7362-4388-9908-ECAEDF619D34}" sibTransId="{658B4FFA-B656-46B4-9556-B87657E72916}"/>
    <dgm:cxn modelId="{49588A1B-4126-4F13-AA4F-C2ABFDDE08E6}" srcId="{FD6411F3-8AA9-45F1-BEF1-511EDF34C600}" destId="{9189C1F8-FC97-4E40-9723-5DAEF3D8EC8C}" srcOrd="0" destOrd="0" parTransId="{11F4C017-8C03-46C7-BBC8-77FC0DA75F96}" sibTransId="{B50CC959-9741-4672-8AD2-FFD206E29CAB}"/>
    <dgm:cxn modelId="{FE5D432D-4EAD-4A0D-97A3-0CBC6D3E1C08}" type="presOf" srcId="{9D920237-6B7C-4FA8-B9EC-7C0EDA5A6D7D}" destId="{C63E7DE4-BA52-4D03-8CDA-D0F31BA14234}" srcOrd="0" destOrd="0" presId="urn:microsoft.com/office/officeart/2005/8/layout/default"/>
    <dgm:cxn modelId="{D15DCC30-A3DB-4B61-933D-0C7583218955}" type="presOf" srcId="{2E310839-39C8-4D79-92FD-E18C4BEF7AF9}" destId="{5FE5CACE-4BD8-49AD-8EBF-7A9BB902509A}" srcOrd="0" destOrd="0" presId="urn:microsoft.com/office/officeart/2005/8/layout/default"/>
    <dgm:cxn modelId="{86561531-72F5-42A9-9F74-EDFA03B18C61}" srcId="{FD6411F3-8AA9-45F1-BEF1-511EDF34C600}" destId="{2E310839-39C8-4D79-92FD-E18C4BEF7AF9}" srcOrd="5" destOrd="0" parTransId="{EE860691-C798-4E86-A2B9-9DBB068AA5FA}" sibTransId="{DB5A688A-055C-46FB-BA20-156A0FE77519}"/>
    <dgm:cxn modelId="{0C72F03E-AA4E-48FC-BAF7-BF316B986C29}" type="presOf" srcId="{D89DDD15-2F96-42C8-AEF8-5B7163D16FC9}" destId="{4A7E88D6-D78E-49BA-8195-3BF311D1E3FF}" srcOrd="0" destOrd="0" presId="urn:microsoft.com/office/officeart/2005/8/layout/default"/>
    <dgm:cxn modelId="{2BFAE848-6F53-4928-8646-C58BAC098A95}" type="presOf" srcId="{9189C1F8-FC97-4E40-9723-5DAEF3D8EC8C}" destId="{F951E6DF-933B-4722-B820-2364E1E1651B}" srcOrd="0" destOrd="0" presId="urn:microsoft.com/office/officeart/2005/8/layout/default"/>
    <dgm:cxn modelId="{3DF1AB7A-6953-486D-AE40-46A0F54AFE3E}" srcId="{AE23D978-CF92-481D-A13A-ED4DAA3D2433}" destId="{123BC414-F8AB-49DC-825E-25EC095005A1}" srcOrd="0" destOrd="0" parTransId="{CB45F512-F809-4602-B211-EA57D2E76047}" sibTransId="{3EB020CC-0057-4C2E-AA9A-25595F600415}"/>
    <dgm:cxn modelId="{F5BD5680-ABE5-4CBF-9A6A-F2F0CA217FA5}" type="presOf" srcId="{6B0F3B9A-BD90-4225-A16D-548C41B57E2F}" destId="{CA928FC4-07D0-4F7C-9E5A-80F78DB6052F}" srcOrd="0" destOrd="0" presId="urn:microsoft.com/office/officeart/2005/8/layout/default"/>
    <dgm:cxn modelId="{2A4BE382-031E-4A2A-8A25-07A8583C0DCD}" type="presOf" srcId="{FD6411F3-8AA9-45F1-BEF1-511EDF34C600}" destId="{A2FC91F5-4C21-4533-9D00-B327E9AA3D42}" srcOrd="0" destOrd="0" presId="urn:microsoft.com/office/officeart/2005/8/layout/default"/>
    <dgm:cxn modelId="{02F1FF82-78BF-43E8-BEB2-48BFA71BF0EB}" srcId="{FD6411F3-8AA9-45F1-BEF1-511EDF34C600}" destId="{6B0F3B9A-BD90-4225-A16D-548C41B57E2F}" srcOrd="2" destOrd="0" parTransId="{04F135A2-6A20-424C-8875-C16374C7C58F}" sibTransId="{AB361ADC-86D2-4458-811C-203B5F902EB5}"/>
    <dgm:cxn modelId="{53C23F95-6FB1-4934-9DC2-8D66CAC4B1FB}" srcId="{FD6411F3-8AA9-45F1-BEF1-511EDF34C600}" destId="{D89DDD15-2F96-42C8-AEF8-5B7163D16FC9}" srcOrd="4" destOrd="0" parTransId="{F40D3A0E-B023-45BF-B3DB-04E9207C23C1}" sibTransId="{00F83B83-682A-4282-81BE-27383BAB28ED}"/>
    <dgm:cxn modelId="{DA298DBC-323D-477F-98D5-99D4947EA521}" type="presOf" srcId="{AE23D978-CF92-481D-A13A-ED4DAA3D2433}" destId="{FDC5DD14-D742-4479-9EF5-A7C2132A3EFF}" srcOrd="0" destOrd="0" presId="urn:microsoft.com/office/officeart/2005/8/layout/default"/>
    <dgm:cxn modelId="{219FBEE0-670A-4E4A-8645-F7651AE8FA73}" type="presOf" srcId="{123BC414-F8AB-49DC-825E-25EC095005A1}" destId="{FDC5DD14-D742-4479-9EF5-A7C2132A3EFF}" srcOrd="0" destOrd="1" presId="urn:microsoft.com/office/officeart/2005/8/layout/default"/>
    <dgm:cxn modelId="{10C0C25D-CE70-4E01-8517-1EC384386367}" type="presParOf" srcId="{A2FC91F5-4C21-4533-9D00-B327E9AA3D42}" destId="{F951E6DF-933B-4722-B820-2364E1E1651B}" srcOrd="0" destOrd="0" presId="urn:microsoft.com/office/officeart/2005/8/layout/default"/>
    <dgm:cxn modelId="{ABDA43B9-06B0-4A9C-82E9-EC6E6912235D}" type="presParOf" srcId="{A2FC91F5-4C21-4533-9D00-B327E9AA3D42}" destId="{64A7543D-AC3B-49D9-A2AC-8726B49BE93D}" srcOrd="1" destOrd="0" presId="urn:microsoft.com/office/officeart/2005/8/layout/default"/>
    <dgm:cxn modelId="{42778069-583A-41F8-BED2-17179451EB81}" type="presParOf" srcId="{A2FC91F5-4C21-4533-9D00-B327E9AA3D42}" destId="{FDC5DD14-D742-4479-9EF5-A7C2132A3EFF}" srcOrd="2" destOrd="0" presId="urn:microsoft.com/office/officeart/2005/8/layout/default"/>
    <dgm:cxn modelId="{2B23FEE3-0DB8-40EE-94B5-4AAC2AC0B621}" type="presParOf" srcId="{A2FC91F5-4C21-4533-9D00-B327E9AA3D42}" destId="{72677CDE-EF14-41D7-AACF-DC60DC9552DD}" srcOrd="3" destOrd="0" presId="urn:microsoft.com/office/officeart/2005/8/layout/default"/>
    <dgm:cxn modelId="{7C67F9D3-1A60-4497-8503-E22C22AF2007}" type="presParOf" srcId="{A2FC91F5-4C21-4533-9D00-B327E9AA3D42}" destId="{CA928FC4-07D0-4F7C-9E5A-80F78DB6052F}" srcOrd="4" destOrd="0" presId="urn:microsoft.com/office/officeart/2005/8/layout/default"/>
    <dgm:cxn modelId="{2E197151-D2EA-49A6-BA0A-CD180A8D052D}" type="presParOf" srcId="{A2FC91F5-4C21-4533-9D00-B327E9AA3D42}" destId="{C698D3F0-8420-4F44-9510-6A93A625A8C9}" srcOrd="5" destOrd="0" presId="urn:microsoft.com/office/officeart/2005/8/layout/default"/>
    <dgm:cxn modelId="{D8C9A354-594A-4BA2-969A-5D0161790656}" type="presParOf" srcId="{A2FC91F5-4C21-4533-9D00-B327E9AA3D42}" destId="{C63E7DE4-BA52-4D03-8CDA-D0F31BA14234}" srcOrd="6" destOrd="0" presId="urn:microsoft.com/office/officeart/2005/8/layout/default"/>
    <dgm:cxn modelId="{04CDF55C-637C-4D79-8A3D-F5613FDBB0E7}" type="presParOf" srcId="{A2FC91F5-4C21-4533-9D00-B327E9AA3D42}" destId="{6EE8B4B8-616A-4AE0-9048-296348B0B9CE}" srcOrd="7" destOrd="0" presId="urn:microsoft.com/office/officeart/2005/8/layout/default"/>
    <dgm:cxn modelId="{3BACC188-DAA9-4C30-816B-AEE2201FFF6B}" type="presParOf" srcId="{A2FC91F5-4C21-4533-9D00-B327E9AA3D42}" destId="{4A7E88D6-D78E-49BA-8195-3BF311D1E3FF}" srcOrd="8" destOrd="0" presId="urn:microsoft.com/office/officeart/2005/8/layout/default"/>
    <dgm:cxn modelId="{63606F3E-6590-4DB2-9C8D-C97B65DBBA92}" type="presParOf" srcId="{A2FC91F5-4C21-4533-9D00-B327E9AA3D42}" destId="{1A1E3455-7D06-4762-AA45-F23AE3E952AA}" srcOrd="9" destOrd="0" presId="urn:microsoft.com/office/officeart/2005/8/layout/default"/>
    <dgm:cxn modelId="{0DBEA8D4-A7AD-4C32-8E8E-EB012D137923}" type="presParOf" srcId="{A2FC91F5-4C21-4533-9D00-B327E9AA3D42}" destId="{5FE5CACE-4BD8-49AD-8EBF-7A9BB902509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B8EFFE-108A-4A46-8166-A868F24D74D6}"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2A6E2DE6-7095-4369-9860-E748352D5579}">
      <dgm:prSet/>
      <dgm:spPr/>
      <dgm:t>
        <a:bodyPr/>
        <a:lstStyle/>
        <a:p>
          <a:r>
            <a:rPr lang="en-GB" b="1"/>
            <a:t>The 9 Special Recommendations on Terrorist Financing</a:t>
          </a:r>
          <a:endParaRPr lang="en-US"/>
        </a:p>
      </dgm:t>
    </dgm:pt>
    <dgm:pt modelId="{CE612BD1-534A-4109-A0D4-3A907BBAFB86}" type="parTrans" cxnId="{FB6B6E65-55E7-436A-8C75-F5E9CC28EBD5}">
      <dgm:prSet/>
      <dgm:spPr/>
      <dgm:t>
        <a:bodyPr/>
        <a:lstStyle/>
        <a:p>
          <a:endParaRPr lang="en-US"/>
        </a:p>
      </dgm:t>
    </dgm:pt>
    <dgm:pt modelId="{6556B11A-0B82-45B6-86FE-B4F560DCD2EF}" type="sibTrans" cxnId="{FB6B6E65-55E7-436A-8C75-F5E9CC28EBD5}">
      <dgm:prSet/>
      <dgm:spPr/>
      <dgm:t>
        <a:bodyPr/>
        <a:lstStyle/>
        <a:p>
          <a:endParaRPr lang="en-US"/>
        </a:p>
      </dgm:t>
    </dgm:pt>
    <dgm:pt modelId="{28339479-9CFB-45B4-AA50-BAF9A52C559F}">
      <dgm:prSet/>
      <dgm:spPr/>
      <dgm:t>
        <a:bodyPr/>
        <a:lstStyle/>
        <a:p>
          <a:r>
            <a:rPr lang="en-GB"/>
            <a:t>Ratify United Nations instruments.</a:t>
          </a:r>
          <a:endParaRPr lang="en-US"/>
        </a:p>
      </dgm:t>
    </dgm:pt>
    <dgm:pt modelId="{1DAA0F7A-4E0C-41A1-B141-7424DC93F8AB}" type="parTrans" cxnId="{A2DDCED8-6C38-4919-9FEA-2AE2BCE4D765}">
      <dgm:prSet/>
      <dgm:spPr/>
      <dgm:t>
        <a:bodyPr/>
        <a:lstStyle/>
        <a:p>
          <a:endParaRPr lang="en-US"/>
        </a:p>
      </dgm:t>
    </dgm:pt>
    <dgm:pt modelId="{D3C259DE-C1B7-4DAC-BAE2-F6856504FE11}" type="sibTrans" cxnId="{A2DDCED8-6C38-4919-9FEA-2AE2BCE4D765}">
      <dgm:prSet/>
      <dgm:spPr/>
      <dgm:t>
        <a:bodyPr/>
        <a:lstStyle/>
        <a:p>
          <a:endParaRPr lang="en-US"/>
        </a:p>
      </dgm:t>
    </dgm:pt>
    <dgm:pt modelId="{AC087F3C-0E1A-44BC-9A73-EFD5F87EB56C}">
      <dgm:prSet/>
      <dgm:spPr/>
      <dgm:t>
        <a:bodyPr/>
        <a:lstStyle/>
        <a:p>
          <a:r>
            <a:rPr lang="en-GB"/>
            <a:t>Criminalise terrorist financing.</a:t>
          </a:r>
          <a:endParaRPr lang="en-US"/>
        </a:p>
      </dgm:t>
    </dgm:pt>
    <dgm:pt modelId="{1D8522CD-0735-4BF6-B8E0-3F2368344F32}" type="parTrans" cxnId="{CF0FEF36-4754-4A59-9F3D-9668926A537C}">
      <dgm:prSet/>
      <dgm:spPr/>
      <dgm:t>
        <a:bodyPr/>
        <a:lstStyle/>
        <a:p>
          <a:endParaRPr lang="en-US"/>
        </a:p>
      </dgm:t>
    </dgm:pt>
    <dgm:pt modelId="{4A5D5774-BE1C-444D-B3F8-9E338B0C3AE4}" type="sibTrans" cxnId="{CF0FEF36-4754-4A59-9F3D-9668926A537C}">
      <dgm:prSet/>
      <dgm:spPr/>
      <dgm:t>
        <a:bodyPr/>
        <a:lstStyle/>
        <a:p>
          <a:endParaRPr lang="en-US"/>
        </a:p>
      </dgm:t>
    </dgm:pt>
    <dgm:pt modelId="{F614E396-1C5C-48DA-9E39-1789AF5013E7}">
      <dgm:prSet/>
      <dgm:spPr/>
      <dgm:t>
        <a:bodyPr/>
        <a:lstStyle/>
        <a:p>
          <a:r>
            <a:rPr lang="en-GB"/>
            <a:t>Freeze and confiscate assets.</a:t>
          </a:r>
          <a:endParaRPr lang="en-US"/>
        </a:p>
      </dgm:t>
    </dgm:pt>
    <dgm:pt modelId="{2854E940-C279-4553-A7B2-3CEC82831F5C}" type="parTrans" cxnId="{77E691B2-F3F6-4A20-B087-CC44BFC54FB1}">
      <dgm:prSet/>
      <dgm:spPr/>
      <dgm:t>
        <a:bodyPr/>
        <a:lstStyle/>
        <a:p>
          <a:endParaRPr lang="en-US"/>
        </a:p>
      </dgm:t>
    </dgm:pt>
    <dgm:pt modelId="{D5FB31F0-6C1D-49BE-926D-FC986B1F02AD}" type="sibTrans" cxnId="{77E691B2-F3F6-4A20-B087-CC44BFC54FB1}">
      <dgm:prSet/>
      <dgm:spPr/>
      <dgm:t>
        <a:bodyPr/>
        <a:lstStyle/>
        <a:p>
          <a:endParaRPr lang="en-US"/>
        </a:p>
      </dgm:t>
    </dgm:pt>
    <dgm:pt modelId="{44211EE5-0FCF-479B-BF14-89F800F51923}">
      <dgm:prSet/>
      <dgm:spPr/>
      <dgm:t>
        <a:bodyPr/>
        <a:lstStyle/>
        <a:p>
          <a:r>
            <a:rPr lang="en-GB"/>
            <a:t>Report suspicious transactions.</a:t>
          </a:r>
          <a:endParaRPr lang="en-US"/>
        </a:p>
      </dgm:t>
    </dgm:pt>
    <dgm:pt modelId="{F4DFC2A8-DC18-4FFB-B4F8-21A04CB3C7B6}" type="parTrans" cxnId="{CAF677BE-860D-4FFC-8AFB-AF1F77E3B5FF}">
      <dgm:prSet/>
      <dgm:spPr/>
      <dgm:t>
        <a:bodyPr/>
        <a:lstStyle/>
        <a:p>
          <a:endParaRPr lang="en-US"/>
        </a:p>
      </dgm:t>
    </dgm:pt>
    <dgm:pt modelId="{6E457523-6021-40E1-9F8E-0E2FCD09B536}" type="sibTrans" cxnId="{CAF677BE-860D-4FFC-8AFB-AF1F77E3B5FF}">
      <dgm:prSet/>
      <dgm:spPr/>
      <dgm:t>
        <a:bodyPr/>
        <a:lstStyle/>
        <a:p>
          <a:endParaRPr lang="en-US"/>
        </a:p>
      </dgm:t>
    </dgm:pt>
    <dgm:pt modelId="{B0B6B0D5-233D-4BD1-878F-62B156BCF6D5}">
      <dgm:prSet/>
      <dgm:spPr/>
      <dgm:t>
        <a:bodyPr/>
        <a:lstStyle/>
        <a:p>
          <a:r>
            <a:rPr lang="en-GB"/>
            <a:t>International cooperation.</a:t>
          </a:r>
          <a:endParaRPr lang="en-US"/>
        </a:p>
      </dgm:t>
    </dgm:pt>
    <dgm:pt modelId="{2E26A641-84D6-4B76-9E19-2B2527711806}" type="parTrans" cxnId="{D7E56EEB-C9F0-4166-B28C-BD9AC07292B6}">
      <dgm:prSet/>
      <dgm:spPr/>
      <dgm:t>
        <a:bodyPr/>
        <a:lstStyle/>
        <a:p>
          <a:endParaRPr lang="en-US"/>
        </a:p>
      </dgm:t>
    </dgm:pt>
    <dgm:pt modelId="{3D4A6F84-79F0-4F35-B6D2-792D5B6585C1}" type="sibTrans" cxnId="{D7E56EEB-C9F0-4166-B28C-BD9AC07292B6}">
      <dgm:prSet/>
      <dgm:spPr/>
      <dgm:t>
        <a:bodyPr/>
        <a:lstStyle/>
        <a:p>
          <a:endParaRPr lang="en-US"/>
        </a:p>
      </dgm:t>
    </dgm:pt>
    <dgm:pt modelId="{AC330297-FAC4-4EE1-96DB-98C7EE19D9C4}">
      <dgm:prSet/>
      <dgm:spPr/>
      <dgm:t>
        <a:bodyPr/>
        <a:lstStyle/>
        <a:p>
          <a:r>
            <a:rPr lang="en-GB"/>
            <a:t>Protect against abuse of alternative remittance systems and abuse of non-profit organisations.</a:t>
          </a:r>
          <a:endParaRPr lang="en-US"/>
        </a:p>
      </dgm:t>
    </dgm:pt>
    <dgm:pt modelId="{9E78FD7D-1B57-41DF-880B-0A30A7A2F786}" type="parTrans" cxnId="{95E3EAFC-A3C1-404E-A8A2-A04A62489815}">
      <dgm:prSet/>
      <dgm:spPr/>
      <dgm:t>
        <a:bodyPr/>
        <a:lstStyle/>
        <a:p>
          <a:endParaRPr lang="en-US"/>
        </a:p>
      </dgm:t>
    </dgm:pt>
    <dgm:pt modelId="{5C424623-56BF-4E2E-8472-860A4E1516EC}" type="sibTrans" cxnId="{95E3EAFC-A3C1-404E-A8A2-A04A62489815}">
      <dgm:prSet/>
      <dgm:spPr/>
      <dgm:t>
        <a:bodyPr/>
        <a:lstStyle/>
        <a:p>
          <a:endParaRPr lang="en-US"/>
        </a:p>
      </dgm:t>
    </dgm:pt>
    <dgm:pt modelId="{4A8A34D3-B7E9-4B66-BE9F-3F89056DB424}">
      <dgm:prSet/>
      <dgm:spPr/>
      <dgm:t>
        <a:bodyPr/>
        <a:lstStyle/>
        <a:p>
          <a:r>
            <a:rPr lang="en-GB"/>
            <a:t>Ensure originator information on wire transfers</a:t>
          </a:r>
          <a:endParaRPr lang="en-US"/>
        </a:p>
      </dgm:t>
    </dgm:pt>
    <dgm:pt modelId="{55602227-F513-44DC-BA61-AE213F0DD8C4}" type="parTrans" cxnId="{F16977A7-8995-4FE0-B6C9-6FF656195F70}">
      <dgm:prSet/>
      <dgm:spPr/>
      <dgm:t>
        <a:bodyPr/>
        <a:lstStyle/>
        <a:p>
          <a:endParaRPr lang="en-US"/>
        </a:p>
      </dgm:t>
    </dgm:pt>
    <dgm:pt modelId="{1374DAF1-1132-47BF-8AF7-98CED156D435}" type="sibTrans" cxnId="{F16977A7-8995-4FE0-B6C9-6FF656195F70}">
      <dgm:prSet/>
      <dgm:spPr/>
      <dgm:t>
        <a:bodyPr/>
        <a:lstStyle/>
        <a:p>
          <a:endParaRPr lang="en-US"/>
        </a:p>
      </dgm:t>
    </dgm:pt>
    <dgm:pt modelId="{D3967E61-D411-4519-9F12-AA6F1697C36F}">
      <dgm:prSet/>
      <dgm:spPr/>
      <dgm:t>
        <a:bodyPr/>
        <a:lstStyle/>
        <a:p>
          <a:r>
            <a:rPr lang="en-GB"/>
            <a:t>Detect cash couriers.</a:t>
          </a:r>
          <a:endParaRPr lang="en-US"/>
        </a:p>
      </dgm:t>
    </dgm:pt>
    <dgm:pt modelId="{1A464850-314A-4395-A5EF-89F8C6844F8A}" type="parTrans" cxnId="{386ABCF7-1D10-4BB9-8EF2-C65ED821E33C}">
      <dgm:prSet/>
      <dgm:spPr/>
      <dgm:t>
        <a:bodyPr/>
        <a:lstStyle/>
        <a:p>
          <a:endParaRPr lang="en-US"/>
        </a:p>
      </dgm:t>
    </dgm:pt>
    <dgm:pt modelId="{955EE120-7F6B-4AE0-A00B-E61681054A90}" type="sibTrans" cxnId="{386ABCF7-1D10-4BB9-8EF2-C65ED821E33C}">
      <dgm:prSet/>
      <dgm:spPr/>
      <dgm:t>
        <a:bodyPr/>
        <a:lstStyle/>
        <a:p>
          <a:endParaRPr lang="en-US"/>
        </a:p>
      </dgm:t>
    </dgm:pt>
    <dgm:pt modelId="{6CE3FC58-7CFA-4E21-9482-7817CCFE7BEE}" type="pres">
      <dgm:prSet presAssocID="{51B8EFFE-108A-4A46-8166-A868F24D74D6}" presName="vert0" presStyleCnt="0">
        <dgm:presLayoutVars>
          <dgm:dir/>
          <dgm:animOne val="branch"/>
          <dgm:animLvl val="lvl"/>
        </dgm:presLayoutVars>
      </dgm:prSet>
      <dgm:spPr/>
    </dgm:pt>
    <dgm:pt modelId="{CF003613-3021-41F1-8D0F-EB517B6127BB}" type="pres">
      <dgm:prSet presAssocID="{2A6E2DE6-7095-4369-9860-E748352D5579}" presName="thickLine" presStyleLbl="alignNode1" presStyleIdx="0" presStyleCnt="9"/>
      <dgm:spPr/>
    </dgm:pt>
    <dgm:pt modelId="{C81F68B7-195D-4EE6-9A23-E4D5EA9A6899}" type="pres">
      <dgm:prSet presAssocID="{2A6E2DE6-7095-4369-9860-E748352D5579}" presName="horz1" presStyleCnt="0"/>
      <dgm:spPr/>
    </dgm:pt>
    <dgm:pt modelId="{E5AE4AD0-26E4-40A3-AA21-46DCB3DE48C5}" type="pres">
      <dgm:prSet presAssocID="{2A6E2DE6-7095-4369-9860-E748352D5579}" presName="tx1" presStyleLbl="revTx" presStyleIdx="0" presStyleCnt="9"/>
      <dgm:spPr/>
    </dgm:pt>
    <dgm:pt modelId="{04B096B5-32B3-4923-9A45-4522DB9A15CA}" type="pres">
      <dgm:prSet presAssocID="{2A6E2DE6-7095-4369-9860-E748352D5579}" presName="vert1" presStyleCnt="0"/>
      <dgm:spPr/>
    </dgm:pt>
    <dgm:pt modelId="{88372E7E-A47E-4CE9-B9DA-7BB29AAD6229}" type="pres">
      <dgm:prSet presAssocID="{28339479-9CFB-45B4-AA50-BAF9A52C559F}" presName="thickLine" presStyleLbl="alignNode1" presStyleIdx="1" presStyleCnt="9"/>
      <dgm:spPr/>
    </dgm:pt>
    <dgm:pt modelId="{AC30AFA2-D04C-4CC6-AA89-B67DEF12FEE1}" type="pres">
      <dgm:prSet presAssocID="{28339479-9CFB-45B4-AA50-BAF9A52C559F}" presName="horz1" presStyleCnt="0"/>
      <dgm:spPr/>
    </dgm:pt>
    <dgm:pt modelId="{C600730B-C553-4F79-A54B-9B0D9576BD1C}" type="pres">
      <dgm:prSet presAssocID="{28339479-9CFB-45B4-AA50-BAF9A52C559F}" presName="tx1" presStyleLbl="revTx" presStyleIdx="1" presStyleCnt="9"/>
      <dgm:spPr/>
    </dgm:pt>
    <dgm:pt modelId="{9CF90614-5CD5-4272-9D88-08EE01A83ABD}" type="pres">
      <dgm:prSet presAssocID="{28339479-9CFB-45B4-AA50-BAF9A52C559F}" presName="vert1" presStyleCnt="0"/>
      <dgm:spPr/>
    </dgm:pt>
    <dgm:pt modelId="{465A1CAC-68ED-42DD-B65F-7877DBB63801}" type="pres">
      <dgm:prSet presAssocID="{AC087F3C-0E1A-44BC-9A73-EFD5F87EB56C}" presName="thickLine" presStyleLbl="alignNode1" presStyleIdx="2" presStyleCnt="9"/>
      <dgm:spPr/>
    </dgm:pt>
    <dgm:pt modelId="{20BC3EF7-15BC-4061-AE74-8453A35B40F8}" type="pres">
      <dgm:prSet presAssocID="{AC087F3C-0E1A-44BC-9A73-EFD5F87EB56C}" presName="horz1" presStyleCnt="0"/>
      <dgm:spPr/>
    </dgm:pt>
    <dgm:pt modelId="{F9866427-6245-4C02-99C3-9E70DB784F32}" type="pres">
      <dgm:prSet presAssocID="{AC087F3C-0E1A-44BC-9A73-EFD5F87EB56C}" presName="tx1" presStyleLbl="revTx" presStyleIdx="2" presStyleCnt="9"/>
      <dgm:spPr/>
    </dgm:pt>
    <dgm:pt modelId="{2ED9CEB6-7ADD-42F6-AF86-2C1D8D251E83}" type="pres">
      <dgm:prSet presAssocID="{AC087F3C-0E1A-44BC-9A73-EFD5F87EB56C}" presName="vert1" presStyleCnt="0"/>
      <dgm:spPr/>
    </dgm:pt>
    <dgm:pt modelId="{CF1D9EF5-5F4E-4810-ACDF-9ED5B25AD5C1}" type="pres">
      <dgm:prSet presAssocID="{F614E396-1C5C-48DA-9E39-1789AF5013E7}" presName="thickLine" presStyleLbl="alignNode1" presStyleIdx="3" presStyleCnt="9"/>
      <dgm:spPr/>
    </dgm:pt>
    <dgm:pt modelId="{937F0BAD-A06A-4629-B132-CD3CDAD857E8}" type="pres">
      <dgm:prSet presAssocID="{F614E396-1C5C-48DA-9E39-1789AF5013E7}" presName="horz1" presStyleCnt="0"/>
      <dgm:spPr/>
    </dgm:pt>
    <dgm:pt modelId="{395FCAA9-E262-4150-8F70-6B3EB2BE5098}" type="pres">
      <dgm:prSet presAssocID="{F614E396-1C5C-48DA-9E39-1789AF5013E7}" presName="tx1" presStyleLbl="revTx" presStyleIdx="3" presStyleCnt="9"/>
      <dgm:spPr/>
    </dgm:pt>
    <dgm:pt modelId="{8AFC7DD2-61CD-4D17-A76A-65D013896CB8}" type="pres">
      <dgm:prSet presAssocID="{F614E396-1C5C-48DA-9E39-1789AF5013E7}" presName="vert1" presStyleCnt="0"/>
      <dgm:spPr/>
    </dgm:pt>
    <dgm:pt modelId="{BC82E753-8F4F-4AA7-90FC-8AA0C46E06CB}" type="pres">
      <dgm:prSet presAssocID="{44211EE5-0FCF-479B-BF14-89F800F51923}" presName="thickLine" presStyleLbl="alignNode1" presStyleIdx="4" presStyleCnt="9"/>
      <dgm:spPr/>
    </dgm:pt>
    <dgm:pt modelId="{3A1690FA-6E91-42C6-AB6D-A4D94D384DC5}" type="pres">
      <dgm:prSet presAssocID="{44211EE5-0FCF-479B-BF14-89F800F51923}" presName="horz1" presStyleCnt="0"/>
      <dgm:spPr/>
    </dgm:pt>
    <dgm:pt modelId="{135F1714-4D00-4A95-AB3C-5D6BDD5CCC11}" type="pres">
      <dgm:prSet presAssocID="{44211EE5-0FCF-479B-BF14-89F800F51923}" presName="tx1" presStyleLbl="revTx" presStyleIdx="4" presStyleCnt="9"/>
      <dgm:spPr/>
    </dgm:pt>
    <dgm:pt modelId="{8F9B76FF-991A-4290-9AC5-0FAE2C53DD79}" type="pres">
      <dgm:prSet presAssocID="{44211EE5-0FCF-479B-BF14-89F800F51923}" presName="vert1" presStyleCnt="0"/>
      <dgm:spPr/>
    </dgm:pt>
    <dgm:pt modelId="{9A60A955-5798-4AD0-BECB-8F82332A1CCB}" type="pres">
      <dgm:prSet presAssocID="{B0B6B0D5-233D-4BD1-878F-62B156BCF6D5}" presName="thickLine" presStyleLbl="alignNode1" presStyleIdx="5" presStyleCnt="9"/>
      <dgm:spPr/>
    </dgm:pt>
    <dgm:pt modelId="{EE1C3FF3-DF6C-4738-948B-81BE39D63580}" type="pres">
      <dgm:prSet presAssocID="{B0B6B0D5-233D-4BD1-878F-62B156BCF6D5}" presName="horz1" presStyleCnt="0"/>
      <dgm:spPr/>
    </dgm:pt>
    <dgm:pt modelId="{9BCD098D-60A6-430C-AC3F-C9BD0F19CD1B}" type="pres">
      <dgm:prSet presAssocID="{B0B6B0D5-233D-4BD1-878F-62B156BCF6D5}" presName="tx1" presStyleLbl="revTx" presStyleIdx="5" presStyleCnt="9"/>
      <dgm:spPr/>
    </dgm:pt>
    <dgm:pt modelId="{0653241C-829F-42BD-96C6-72CC0069F0E4}" type="pres">
      <dgm:prSet presAssocID="{B0B6B0D5-233D-4BD1-878F-62B156BCF6D5}" presName="vert1" presStyleCnt="0"/>
      <dgm:spPr/>
    </dgm:pt>
    <dgm:pt modelId="{9C2C23EA-FFF9-4D76-9954-B4A270C529F4}" type="pres">
      <dgm:prSet presAssocID="{AC330297-FAC4-4EE1-96DB-98C7EE19D9C4}" presName="thickLine" presStyleLbl="alignNode1" presStyleIdx="6" presStyleCnt="9"/>
      <dgm:spPr/>
    </dgm:pt>
    <dgm:pt modelId="{FCFD41B9-5BBB-47A4-9E28-68906FF3F4E3}" type="pres">
      <dgm:prSet presAssocID="{AC330297-FAC4-4EE1-96DB-98C7EE19D9C4}" presName="horz1" presStyleCnt="0"/>
      <dgm:spPr/>
    </dgm:pt>
    <dgm:pt modelId="{509A3E6C-439D-49AC-BFE6-F3875819F60B}" type="pres">
      <dgm:prSet presAssocID="{AC330297-FAC4-4EE1-96DB-98C7EE19D9C4}" presName="tx1" presStyleLbl="revTx" presStyleIdx="6" presStyleCnt="9"/>
      <dgm:spPr/>
    </dgm:pt>
    <dgm:pt modelId="{0176144D-89A7-45E3-92BB-B46C5E3F8A25}" type="pres">
      <dgm:prSet presAssocID="{AC330297-FAC4-4EE1-96DB-98C7EE19D9C4}" presName="vert1" presStyleCnt="0"/>
      <dgm:spPr/>
    </dgm:pt>
    <dgm:pt modelId="{BE8CD44A-2BDB-4DC1-9252-955A5431DC1F}" type="pres">
      <dgm:prSet presAssocID="{4A8A34D3-B7E9-4B66-BE9F-3F89056DB424}" presName="thickLine" presStyleLbl="alignNode1" presStyleIdx="7" presStyleCnt="9"/>
      <dgm:spPr/>
    </dgm:pt>
    <dgm:pt modelId="{4AA08ADC-F29D-4439-9AD0-F8FA64F8B0BD}" type="pres">
      <dgm:prSet presAssocID="{4A8A34D3-B7E9-4B66-BE9F-3F89056DB424}" presName="horz1" presStyleCnt="0"/>
      <dgm:spPr/>
    </dgm:pt>
    <dgm:pt modelId="{66332F76-F570-42F4-A891-E20326A28A5D}" type="pres">
      <dgm:prSet presAssocID="{4A8A34D3-B7E9-4B66-BE9F-3F89056DB424}" presName="tx1" presStyleLbl="revTx" presStyleIdx="7" presStyleCnt="9"/>
      <dgm:spPr/>
    </dgm:pt>
    <dgm:pt modelId="{CF12FEFF-1251-4B9F-9CD6-394C741DDF00}" type="pres">
      <dgm:prSet presAssocID="{4A8A34D3-B7E9-4B66-BE9F-3F89056DB424}" presName="vert1" presStyleCnt="0"/>
      <dgm:spPr/>
    </dgm:pt>
    <dgm:pt modelId="{7A2360CF-4DBB-4D88-81DE-D185D9255CBD}" type="pres">
      <dgm:prSet presAssocID="{D3967E61-D411-4519-9F12-AA6F1697C36F}" presName="thickLine" presStyleLbl="alignNode1" presStyleIdx="8" presStyleCnt="9"/>
      <dgm:spPr/>
    </dgm:pt>
    <dgm:pt modelId="{F26AFC8B-3160-47EC-9458-D92F88E79507}" type="pres">
      <dgm:prSet presAssocID="{D3967E61-D411-4519-9F12-AA6F1697C36F}" presName="horz1" presStyleCnt="0"/>
      <dgm:spPr/>
    </dgm:pt>
    <dgm:pt modelId="{D83BC583-C538-4601-A43E-57987B0524EA}" type="pres">
      <dgm:prSet presAssocID="{D3967E61-D411-4519-9F12-AA6F1697C36F}" presName="tx1" presStyleLbl="revTx" presStyleIdx="8" presStyleCnt="9"/>
      <dgm:spPr/>
    </dgm:pt>
    <dgm:pt modelId="{4E2E7DE3-F2E5-4C63-AA59-1FE636157124}" type="pres">
      <dgm:prSet presAssocID="{D3967E61-D411-4519-9F12-AA6F1697C36F}" presName="vert1" presStyleCnt="0"/>
      <dgm:spPr/>
    </dgm:pt>
  </dgm:ptLst>
  <dgm:cxnLst>
    <dgm:cxn modelId="{D34FAE1A-6B27-4528-9A30-05FF6010A1EA}" type="presOf" srcId="{51B8EFFE-108A-4A46-8166-A868F24D74D6}" destId="{6CE3FC58-7CFA-4E21-9482-7817CCFE7BEE}" srcOrd="0" destOrd="0" presId="urn:microsoft.com/office/officeart/2008/layout/LinedList"/>
    <dgm:cxn modelId="{CF0FEF36-4754-4A59-9F3D-9668926A537C}" srcId="{51B8EFFE-108A-4A46-8166-A868F24D74D6}" destId="{AC087F3C-0E1A-44BC-9A73-EFD5F87EB56C}" srcOrd="2" destOrd="0" parTransId="{1D8522CD-0735-4BF6-B8E0-3F2368344F32}" sibTransId="{4A5D5774-BE1C-444D-B3F8-9E338B0C3AE4}"/>
    <dgm:cxn modelId="{C35DD957-86B5-47A6-9E09-7319B09658E9}" type="presOf" srcId="{44211EE5-0FCF-479B-BF14-89F800F51923}" destId="{135F1714-4D00-4A95-AB3C-5D6BDD5CCC11}" srcOrd="0" destOrd="0" presId="urn:microsoft.com/office/officeart/2008/layout/LinedList"/>
    <dgm:cxn modelId="{7699B559-486E-4810-BBCF-83DA9D54C0E3}" type="presOf" srcId="{2A6E2DE6-7095-4369-9860-E748352D5579}" destId="{E5AE4AD0-26E4-40A3-AA21-46DCB3DE48C5}" srcOrd="0" destOrd="0" presId="urn:microsoft.com/office/officeart/2008/layout/LinedList"/>
    <dgm:cxn modelId="{BDD28160-2D96-4AF7-B5F7-1AF2127BEF8B}" type="presOf" srcId="{D3967E61-D411-4519-9F12-AA6F1697C36F}" destId="{D83BC583-C538-4601-A43E-57987B0524EA}" srcOrd="0" destOrd="0" presId="urn:microsoft.com/office/officeart/2008/layout/LinedList"/>
    <dgm:cxn modelId="{FB6B6E65-55E7-436A-8C75-F5E9CC28EBD5}" srcId="{51B8EFFE-108A-4A46-8166-A868F24D74D6}" destId="{2A6E2DE6-7095-4369-9860-E748352D5579}" srcOrd="0" destOrd="0" parTransId="{CE612BD1-534A-4109-A0D4-3A907BBAFB86}" sibTransId="{6556B11A-0B82-45B6-86FE-B4F560DCD2EF}"/>
    <dgm:cxn modelId="{7C15346C-ED2D-4BF0-8164-8222905D3634}" type="presOf" srcId="{F614E396-1C5C-48DA-9E39-1789AF5013E7}" destId="{395FCAA9-E262-4150-8F70-6B3EB2BE5098}" srcOrd="0" destOrd="0" presId="urn:microsoft.com/office/officeart/2008/layout/LinedList"/>
    <dgm:cxn modelId="{88CF2A9D-A20A-4B68-9F41-804CCB256EBA}" type="presOf" srcId="{B0B6B0D5-233D-4BD1-878F-62B156BCF6D5}" destId="{9BCD098D-60A6-430C-AC3F-C9BD0F19CD1B}" srcOrd="0" destOrd="0" presId="urn:microsoft.com/office/officeart/2008/layout/LinedList"/>
    <dgm:cxn modelId="{F16977A7-8995-4FE0-B6C9-6FF656195F70}" srcId="{51B8EFFE-108A-4A46-8166-A868F24D74D6}" destId="{4A8A34D3-B7E9-4B66-BE9F-3F89056DB424}" srcOrd="7" destOrd="0" parTransId="{55602227-F513-44DC-BA61-AE213F0DD8C4}" sibTransId="{1374DAF1-1132-47BF-8AF7-98CED156D435}"/>
    <dgm:cxn modelId="{77E691B2-F3F6-4A20-B087-CC44BFC54FB1}" srcId="{51B8EFFE-108A-4A46-8166-A868F24D74D6}" destId="{F614E396-1C5C-48DA-9E39-1789AF5013E7}" srcOrd="3" destOrd="0" parTransId="{2854E940-C279-4553-A7B2-3CEC82831F5C}" sibTransId="{D5FB31F0-6C1D-49BE-926D-FC986B1F02AD}"/>
    <dgm:cxn modelId="{CAF677BE-860D-4FFC-8AFB-AF1F77E3B5FF}" srcId="{51B8EFFE-108A-4A46-8166-A868F24D74D6}" destId="{44211EE5-0FCF-479B-BF14-89F800F51923}" srcOrd="4" destOrd="0" parTransId="{F4DFC2A8-DC18-4FFB-B4F8-21A04CB3C7B6}" sibTransId="{6E457523-6021-40E1-9F8E-0E2FCD09B536}"/>
    <dgm:cxn modelId="{0E8C58D2-66FC-47CA-BD71-BC45FB2E7270}" type="presOf" srcId="{AC087F3C-0E1A-44BC-9A73-EFD5F87EB56C}" destId="{F9866427-6245-4C02-99C3-9E70DB784F32}" srcOrd="0" destOrd="0" presId="urn:microsoft.com/office/officeart/2008/layout/LinedList"/>
    <dgm:cxn modelId="{A2DDCED8-6C38-4919-9FEA-2AE2BCE4D765}" srcId="{51B8EFFE-108A-4A46-8166-A868F24D74D6}" destId="{28339479-9CFB-45B4-AA50-BAF9A52C559F}" srcOrd="1" destOrd="0" parTransId="{1DAA0F7A-4E0C-41A1-B141-7424DC93F8AB}" sibTransId="{D3C259DE-C1B7-4DAC-BAE2-F6856504FE11}"/>
    <dgm:cxn modelId="{D7E56EEB-C9F0-4166-B28C-BD9AC07292B6}" srcId="{51B8EFFE-108A-4A46-8166-A868F24D74D6}" destId="{B0B6B0D5-233D-4BD1-878F-62B156BCF6D5}" srcOrd="5" destOrd="0" parTransId="{2E26A641-84D6-4B76-9E19-2B2527711806}" sibTransId="{3D4A6F84-79F0-4F35-B6D2-792D5B6585C1}"/>
    <dgm:cxn modelId="{1DDDB6F2-C4E2-4072-BC77-DBE25999AA23}" type="presOf" srcId="{28339479-9CFB-45B4-AA50-BAF9A52C559F}" destId="{C600730B-C553-4F79-A54B-9B0D9576BD1C}" srcOrd="0" destOrd="0" presId="urn:microsoft.com/office/officeart/2008/layout/LinedList"/>
    <dgm:cxn modelId="{27B7C2F4-DF2F-4D65-B17D-A1193779A81A}" type="presOf" srcId="{4A8A34D3-B7E9-4B66-BE9F-3F89056DB424}" destId="{66332F76-F570-42F4-A891-E20326A28A5D}" srcOrd="0" destOrd="0" presId="urn:microsoft.com/office/officeart/2008/layout/LinedList"/>
    <dgm:cxn modelId="{386ABCF7-1D10-4BB9-8EF2-C65ED821E33C}" srcId="{51B8EFFE-108A-4A46-8166-A868F24D74D6}" destId="{D3967E61-D411-4519-9F12-AA6F1697C36F}" srcOrd="8" destOrd="0" parTransId="{1A464850-314A-4395-A5EF-89F8C6844F8A}" sibTransId="{955EE120-7F6B-4AE0-A00B-E61681054A90}"/>
    <dgm:cxn modelId="{4E798FF8-F5DE-4813-9249-25CB86D4760F}" type="presOf" srcId="{AC330297-FAC4-4EE1-96DB-98C7EE19D9C4}" destId="{509A3E6C-439D-49AC-BFE6-F3875819F60B}" srcOrd="0" destOrd="0" presId="urn:microsoft.com/office/officeart/2008/layout/LinedList"/>
    <dgm:cxn modelId="{95E3EAFC-A3C1-404E-A8A2-A04A62489815}" srcId="{51B8EFFE-108A-4A46-8166-A868F24D74D6}" destId="{AC330297-FAC4-4EE1-96DB-98C7EE19D9C4}" srcOrd="6" destOrd="0" parTransId="{9E78FD7D-1B57-41DF-880B-0A30A7A2F786}" sibTransId="{5C424623-56BF-4E2E-8472-860A4E1516EC}"/>
    <dgm:cxn modelId="{B16FBED2-7CDF-42BB-8121-378FBE3122FC}" type="presParOf" srcId="{6CE3FC58-7CFA-4E21-9482-7817CCFE7BEE}" destId="{CF003613-3021-41F1-8D0F-EB517B6127BB}" srcOrd="0" destOrd="0" presId="urn:microsoft.com/office/officeart/2008/layout/LinedList"/>
    <dgm:cxn modelId="{6D147E41-BD43-4963-935E-FC9906C20342}" type="presParOf" srcId="{6CE3FC58-7CFA-4E21-9482-7817CCFE7BEE}" destId="{C81F68B7-195D-4EE6-9A23-E4D5EA9A6899}" srcOrd="1" destOrd="0" presId="urn:microsoft.com/office/officeart/2008/layout/LinedList"/>
    <dgm:cxn modelId="{35CEF88E-7C45-4326-873E-7A366F5E2B3A}" type="presParOf" srcId="{C81F68B7-195D-4EE6-9A23-E4D5EA9A6899}" destId="{E5AE4AD0-26E4-40A3-AA21-46DCB3DE48C5}" srcOrd="0" destOrd="0" presId="urn:microsoft.com/office/officeart/2008/layout/LinedList"/>
    <dgm:cxn modelId="{DCA3AA92-B52B-4588-B1B8-A6638C8A7B07}" type="presParOf" srcId="{C81F68B7-195D-4EE6-9A23-E4D5EA9A6899}" destId="{04B096B5-32B3-4923-9A45-4522DB9A15CA}" srcOrd="1" destOrd="0" presId="urn:microsoft.com/office/officeart/2008/layout/LinedList"/>
    <dgm:cxn modelId="{64DFB350-771C-4BDE-AF65-78E0D8DD0C54}" type="presParOf" srcId="{6CE3FC58-7CFA-4E21-9482-7817CCFE7BEE}" destId="{88372E7E-A47E-4CE9-B9DA-7BB29AAD6229}" srcOrd="2" destOrd="0" presId="urn:microsoft.com/office/officeart/2008/layout/LinedList"/>
    <dgm:cxn modelId="{2D53AEEA-94C7-416F-A61F-A883D42AD475}" type="presParOf" srcId="{6CE3FC58-7CFA-4E21-9482-7817CCFE7BEE}" destId="{AC30AFA2-D04C-4CC6-AA89-B67DEF12FEE1}" srcOrd="3" destOrd="0" presId="urn:microsoft.com/office/officeart/2008/layout/LinedList"/>
    <dgm:cxn modelId="{4103093B-87B9-494F-AB79-EA42CAFF75CD}" type="presParOf" srcId="{AC30AFA2-D04C-4CC6-AA89-B67DEF12FEE1}" destId="{C600730B-C553-4F79-A54B-9B0D9576BD1C}" srcOrd="0" destOrd="0" presId="urn:microsoft.com/office/officeart/2008/layout/LinedList"/>
    <dgm:cxn modelId="{B486C431-181E-449F-B8F1-C68206CD371C}" type="presParOf" srcId="{AC30AFA2-D04C-4CC6-AA89-B67DEF12FEE1}" destId="{9CF90614-5CD5-4272-9D88-08EE01A83ABD}" srcOrd="1" destOrd="0" presId="urn:microsoft.com/office/officeart/2008/layout/LinedList"/>
    <dgm:cxn modelId="{AF0F95B0-1DAF-4F87-AB23-91EDFCF60F71}" type="presParOf" srcId="{6CE3FC58-7CFA-4E21-9482-7817CCFE7BEE}" destId="{465A1CAC-68ED-42DD-B65F-7877DBB63801}" srcOrd="4" destOrd="0" presId="urn:microsoft.com/office/officeart/2008/layout/LinedList"/>
    <dgm:cxn modelId="{DEDBEC76-8C67-45CD-9165-F7F4854C5CC5}" type="presParOf" srcId="{6CE3FC58-7CFA-4E21-9482-7817CCFE7BEE}" destId="{20BC3EF7-15BC-4061-AE74-8453A35B40F8}" srcOrd="5" destOrd="0" presId="urn:microsoft.com/office/officeart/2008/layout/LinedList"/>
    <dgm:cxn modelId="{99438FBE-96D0-46F9-85FB-66C12ED25562}" type="presParOf" srcId="{20BC3EF7-15BC-4061-AE74-8453A35B40F8}" destId="{F9866427-6245-4C02-99C3-9E70DB784F32}" srcOrd="0" destOrd="0" presId="urn:microsoft.com/office/officeart/2008/layout/LinedList"/>
    <dgm:cxn modelId="{DD51C640-A3EC-4445-A116-45393B3C8DB9}" type="presParOf" srcId="{20BC3EF7-15BC-4061-AE74-8453A35B40F8}" destId="{2ED9CEB6-7ADD-42F6-AF86-2C1D8D251E83}" srcOrd="1" destOrd="0" presId="urn:microsoft.com/office/officeart/2008/layout/LinedList"/>
    <dgm:cxn modelId="{E3CFFCFA-B16E-4E99-93AC-89E8582026AD}" type="presParOf" srcId="{6CE3FC58-7CFA-4E21-9482-7817CCFE7BEE}" destId="{CF1D9EF5-5F4E-4810-ACDF-9ED5B25AD5C1}" srcOrd="6" destOrd="0" presId="urn:microsoft.com/office/officeart/2008/layout/LinedList"/>
    <dgm:cxn modelId="{5B8DFA3C-F32A-48C9-9AAB-AC4AAA02EC72}" type="presParOf" srcId="{6CE3FC58-7CFA-4E21-9482-7817CCFE7BEE}" destId="{937F0BAD-A06A-4629-B132-CD3CDAD857E8}" srcOrd="7" destOrd="0" presId="urn:microsoft.com/office/officeart/2008/layout/LinedList"/>
    <dgm:cxn modelId="{350ABB22-9753-4EFB-A6A8-98F5AFB164E2}" type="presParOf" srcId="{937F0BAD-A06A-4629-B132-CD3CDAD857E8}" destId="{395FCAA9-E262-4150-8F70-6B3EB2BE5098}" srcOrd="0" destOrd="0" presId="urn:microsoft.com/office/officeart/2008/layout/LinedList"/>
    <dgm:cxn modelId="{8D8E22B4-B9A2-4F9B-A134-C39DF2F2EA6C}" type="presParOf" srcId="{937F0BAD-A06A-4629-B132-CD3CDAD857E8}" destId="{8AFC7DD2-61CD-4D17-A76A-65D013896CB8}" srcOrd="1" destOrd="0" presId="urn:microsoft.com/office/officeart/2008/layout/LinedList"/>
    <dgm:cxn modelId="{6A789B4D-F926-44B7-B7EC-526C44B4FCCE}" type="presParOf" srcId="{6CE3FC58-7CFA-4E21-9482-7817CCFE7BEE}" destId="{BC82E753-8F4F-4AA7-90FC-8AA0C46E06CB}" srcOrd="8" destOrd="0" presId="urn:microsoft.com/office/officeart/2008/layout/LinedList"/>
    <dgm:cxn modelId="{914ED2AC-211D-4377-8D16-B2117E80CCDE}" type="presParOf" srcId="{6CE3FC58-7CFA-4E21-9482-7817CCFE7BEE}" destId="{3A1690FA-6E91-42C6-AB6D-A4D94D384DC5}" srcOrd="9" destOrd="0" presId="urn:microsoft.com/office/officeart/2008/layout/LinedList"/>
    <dgm:cxn modelId="{FCED4300-7848-4C85-89F7-B8D05C5B156B}" type="presParOf" srcId="{3A1690FA-6E91-42C6-AB6D-A4D94D384DC5}" destId="{135F1714-4D00-4A95-AB3C-5D6BDD5CCC11}" srcOrd="0" destOrd="0" presId="urn:microsoft.com/office/officeart/2008/layout/LinedList"/>
    <dgm:cxn modelId="{FB563DCC-F648-49FF-B7A6-FA5077B0F03A}" type="presParOf" srcId="{3A1690FA-6E91-42C6-AB6D-A4D94D384DC5}" destId="{8F9B76FF-991A-4290-9AC5-0FAE2C53DD79}" srcOrd="1" destOrd="0" presId="urn:microsoft.com/office/officeart/2008/layout/LinedList"/>
    <dgm:cxn modelId="{3D26E333-6264-42AA-AF50-3872F3C7E197}" type="presParOf" srcId="{6CE3FC58-7CFA-4E21-9482-7817CCFE7BEE}" destId="{9A60A955-5798-4AD0-BECB-8F82332A1CCB}" srcOrd="10" destOrd="0" presId="urn:microsoft.com/office/officeart/2008/layout/LinedList"/>
    <dgm:cxn modelId="{92DBC309-F872-444E-8EBF-8FA73DE090D1}" type="presParOf" srcId="{6CE3FC58-7CFA-4E21-9482-7817CCFE7BEE}" destId="{EE1C3FF3-DF6C-4738-948B-81BE39D63580}" srcOrd="11" destOrd="0" presId="urn:microsoft.com/office/officeart/2008/layout/LinedList"/>
    <dgm:cxn modelId="{3688EAE1-9EBF-426D-9F6C-416952B60F0A}" type="presParOf" srcId="{EE1C3FF3-DF6C-4738-948B-81BE39D63580}" destId="{9BCD098D-60A6-430C-AC3F-C9BD0F19CD1B}" srcOrd="0" destOrd="0" presId="urn:microsoft.com/office/officeart/2008/layout/LinedList"/>
    <dgm:cxn modelId="{D078218A-93B3-446A-8B29-45C573012E71}" type="presParOf" srcId="{EE1C3FF3-DF6C-4738-948B-81BE39D63580}" destId="{0653241C-829F-42BD-96C6-72CC0069F0E4}" srcOrd="1" destOrd="0" presId="urn:microsoft.com/office/officeart/2008/layout/LinedList"/>
    <dgm:cxn modelId="{323A9149-A703-40EF-93E4-099DD91C964A}" type="presParOf" srcId="{6CE3FC58-7CFA-4E21-9482-7817CCFE7BEE}" destId="{9C2C23EA-FFF9-4D76-9954-B4A270C529F4}" srcOrd="12" destOrd="0" presId="urn:microsoft.com/office/officeart/2008/layout/LinedList"/>
    <dgm:cxn modelId="{D9B8B713-1E30-4D79-A4FA-B9CF95990524}" type="presParOf" srcId="{6CE3FC58-7CFA-4E21-9482-7817CCFE7BEE}" destId="{FCFD41B9-5BBB-47A4-9E28-68906FF3F4E3}" srcOrd="13" destOrd="0" presId="urn:microsoft.com/office/officeart/2008/layout/LinedList"/>
    <dgm:cxn modelId="{8020FC73-4622-4975-B8E1-EB92B24A74EF}" type="presParOf" srcId="{FCFD41B9-5BBB-47A4-9E28-68906FF3F4E3}" destId="{509A3E6C-439D-49AC-BFE6-F3875819F60B}" srcOrd="0" destOrd="0" presId="urn:microsoft.com/office/officeart/2008/layout/LinedList"/>
    <dgm:cxn modelId="{3A3DA3C3-B4EA-4617-9538-EFAD08F2E493}" type="presParOf" srcId="{FCFD41B9-5BBB-47A4-9E28-68906FF3F4E3}" destId="{0176144D-89A7-45E3-92BB-B46C5E3F8A25}" srcOrd="1" destOrd="0" presId="urn:microsoft.com/office/officeart/2008/layout/LinedList"/>
    <dgm:cxn modelId="{73053DC7-918D-4640-92C9-0F77548E1E63}" type="presParOf" srcId="{6CE3FC58-7CFA-4E21-9482-7817CCFE7BEE}" destId="{BE8CD44A-2BDB-4DC1-9252-955A5431DC1F}" srcOrd="14" destOrd="0" presId="urn:microsoft.com/office/officeart/2008/layout/LinedList"/>
    <dgm:cxn modelId="{249097CE-093C-44F7-9921-3D1F64DC5234}" type="presParOf" srcId="{6CE3FC58-7CFA-4E21-9482-7817CCFE7BEE}" destId="{4AA08ADC-F29D-4439-9AD0-F8FA64F8B0BD}" srcOrd="15" destOrd="0" presId="urn:microsoft.com/office/officeart/2008/layout/LinedList"/>
    <dgm:cxn modelId="{B5852E5B-32A3-4DD7-B34C-E7254E107D33}" type="presParOf" srcId="{4AA08ADC-F29D-4439-9AD0-F8FA64F8B0BD}" destId="{66332F76-F570-42F4-A891-E20326A28A5D}" srcOrd="0" destOrd="0" presId="urn:microsoft.com/office/officeart/2008/layout/LinedList"/>
    <dgm:cxn modelId="{B9227384-FA28-4708-A9A7-29947E1F0789}" type="presParOf" srcId="{4AA08ADC-F29D-4439-9AD0-F8FA64F8B0BD}" destId="{CF12FEFF-1251-4B9F-9CD6-394C741DDF00}" srcOrd="1" destOrd="0" presId="urn:microsoft.com/office/officeart/2008/layout/LinedList"/>
    <dgm:cxn modelId="{8ED9CF60-489E-427A-A6F4-006B5985002D}" type="presParOf" srcId="{6CE3FC58-7CFA-4E21-9482-7817CCFE7BEE}" destId="{7A2360CF-4DBB-4D88-81DE-D185D9255CBD}" srcOrd="16" destOrd="0" presId="urn:microsoft.com/office/officeart/2008/layout/LinedList"/>
    <dgm:cxn modelId="{B50B3424-08AC-4011-8C9E-BFE1C900A6A7}" type="presParOf" srcId="{6CE3FC58-7CFA-4E21-9482-7817CCFE7BEE}" destId="{F26AFC8B-3160-47EC-9458-D92F88E79507}" srcOrd="17" destOrd="0" presId="urn:microsoft.com/office/officeart/2008/layout/LinedList"/>
    <dgm:cxn modelId="{C30A1586-6E67-46E3-9B5B-B669F078094F}" type="presParOf" srcId="{F26AFC8B-3160-47EC-9458-D92F88E79507}" destId="{D83BC583-C538-4601-A43E-57987B0524EA}" srcOrd="0" destOrd="0" presId="urn:microsoft.com/office/officeart/2008/layout/LinedList"/>
    <dgm:cxn modelId="{0B2C2059-8615-437C-9DB2-385CC9F4F2D8}" type="presParOf" srcId="{F26AFC8B-3160-47EC-9458-D92F88E79507}" destId="{4E2E7DE3-F2E5-4C63-AA59-1FE6361571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570B5E-33D7-44C3-B9ED-2AA61B5449F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DC40C7A-AE3C-4B7C-AE0B-14A96547D11A}">
      <dgm:prSet/>
      <dgm:spPr/>
      <dgm:t>
        <a:bodyPr/>
        <a:lstStyle/>
        <a:p>
          <a:r>
            <a:rPr lang="en-US" dirty="0"/>
            <a:t>“An Act to prevent money laundering and to provide for </a:t>
          </a:r>
          <a:r>
            <a:rPr lang="en-US" b="1" dirty="0"/>
            <a:t>confiscation of property derived from, or involved in money laundering</a:t>
          </a:r>
          <a:r>
            <a:rPr lang="en-US" dirty="0"/>
            <a:t> and for matters connected or incidental thereto”</a:t>
          </a:r>
        </a:p>
      </dgm:t>
    </dgm:pt>
    <dgm:pt modelId="{6AD83011-47CB-4580-80C4-F85128C4D289}" type="parTrans" cxnId="{0FEF5B07-7346-4FB4-9BA0-4B7EA0DA21D4}">
      <dgm:prSet/>
      <dgm:spPr/>
      <dgm:t>
        <a:bodyPr/>
        <a:lstStyle/>
        <a:p>
          <a:endParaRPr lang="en-US"/>
        </a:p>
      </dgm:t>
    </dgm:pt>
    <dgm:pt modelId="{1C942B9C-1528-4245-9B93-91114804A18F}" type="sibTrans" cxnId="{0FEF5B07-7346-4FB4-9BA0-4B7EA0DA21D4}">
      <dgm:prSet/>
      <dgm:spPr/>
      <dgm:t>
        <a:bodyPr/>
        <a:lstStyle/>
        <a:p>
          <a:endParaRPr lang="en-US"/>
        </a:p>
      </dgm:t>
    </dgm:pt>
    <dgm:pt modelId="{6D0220FB-90D9-4F02-BC03-8E0C93C70645}" type="pres">
      <dgm:prSet presAssocID="{FE570B5E-33D7-44C3-B9ED-2AA61B5449FA}" presName="hierChild1" presStyleCnt="0">
        <dgm:presLayoutVars>
          <dgm:chPref val="1"/>
          <dgm:dir/>
          <dgm:animOne val="branch"/>
          <dgm:animLvl val="lvl"/>
          <dgm:resizeHandles/>
        </dgm:presLayoutVars>
      </dgm:prSet>
      <dgm:spPr/>
    </dgm:pt>
    <dgm:pt modelId="{8362A92D-273E-48AF-B6DD-8BFF0289C420}" type="pres">
      <dgm:prSet presAssocID="{DDC40C7A-AE3C-4B7C-AE0B-14A96547D11A}" presName="hierRoot1" presStyleCnt="0"/>
      <dgm:spPr/>
    </dgm:pt>
    <dgm:pt modelId="{8747BDDD-3068-41DD-94F7-249D15ED9181}" type="pres">
      <dgm:prSet presAssocID="{DDC40C7A-AE3C-4B7C-AE0B-14A96547D11A}" presName="composite" presStyleCnt="0"/>
      <dgm:spPr/>
    </dgm:pt>
    <dgm:pt modelId="{3A68C42B-4B70-4016-898C-4B56D4B614C4}" type="pres">
      <dgm:prSet presAssocID="{DDC40C7A-AE3C-4B7C-AE0B-14A96547D11A}" presName="background" presStyleLbl="node0" presStyleIdx="0" presStyleCnt="1"/>
      <dgm:spPr/>
    </dgm:pt>
    <dgm:pt modelId="{20E17951-0D28-475E-8603-4C7D5ED5C362}" type="pres">
      <dgm:prSet presAssocID="{DDC40C7A-AE3C-4B7C-AE0B-14A96547D11A}" presName="text" presStyleLbl="fgAcc0" presStyleIdx="0" presStyleCnt="1">
        <dgm:presLayoutVars>
          <dgm:chPref val="3"/>
        </dgm:presLayoutVars>
      </dgm:prSet>
      <dgm:spPr/>
    </dgm:pt>
    <dgm:pt modelId="{81A66DA8-3681-4022-BEDA-ABAD560B3723}" type="pres">
      <dgm:prSet presAssocID="{DDC40C7A-AE3C-4B7C-AE0B-14A96547D11A}" presName="hierChild2" presStyleCnt="0"/>
      <dgm:spPr/>
    </dgm:pt>
  </dgm:ptLst>
  <dgm:cxnLst>
    <dgm:cxn modelId="{0FEF5B07-7346-4FB4-9BA0-4B7EA0DA21D4}" srcId="{FE570B5E-33D7-44C3-B9ED-2AA61B5449FA}" destId="{DDC40C7A-AE3C-4B7C-AE0B-14A96547D11A}" srcOrd="0" destOrd="0" parTransId="{6AD83011-47CB-4580-80C4-F85128C4D289}" sibTransId="{1C942B9C-1528-4245-9B93-91114804A18F}"/>
    <dgm:cxn modelId="{D23BA95C-3C4D-4080-9148-8CC5686F794D}" type="presOf" srcId="{FE570B5E-33D7-44C3-B9ED-2AA61B5449FA}" destId="{6D0220FB-90D9-4F02-BC03-8E0C93C70645}" srcOrd="0" destOrd="0" presId="urn:microsoft.com/office/officeart/2005/8/layout/hierarchy1"/>
    <dgm:cxn modelId="{961DB1CA-93D1-4B5D-B127-DD845DE4624C}" type="presOf" srcId="{DDC40C7A-AE3C-4B7C-AE0B-14A96547D11A}" destId="{20E17951-0D28-475E-8603-4C7D5ED5C362}" srcOrd="0" destOrd="0" presId="urn:microsoft.com/office/officeart/2005/8/layout/hierarchy1"/>
    <dgm:cxn modelId="{6AAFBF14-3C52-4296-BD06-039BBE804249}" type="presParOf" srcId="{6D0220FB-90D9-4F02-BC03-8E0C93C70645}" destId="{8362A92D-273E-48AF-B6DD-8BFF0289C420}" srcOrd="0" destOrd="0" presId="urn:microsoft.com/office/officeart/2005/8/layout/hierarchy1"/>
    <dgm:cxn modelId="{55A5A558-EFDA-42A7-A092-ED994DD2A70B}" type="presParOf" srcId="{8362A92D-273E-48AF-B6DD-8BFF0289C420}" destId="{8747BDDD-3068-41DD-94F7-249D15ED9181}" srcOrd="0" destOrd="0" presId="urn:microsoft.com/office/officeart/2005/8/layout/hierarchy1"/>
    <dgm:cxn modelId="{FE7936E8-FB03-4C3E-8843-2AE18C649D62}" type="presParOf" srcId="{8747BDDD-3068-41DD-94F7-249D15ED9181}" destId="{3A68C42B-4B70-4016-898C-4B56D4B614C4}" srcOrd="0" destOrd="0" presId="urn:microsoft.com/office/officeart/2005/8/layout/hierarchy1"/>
    <dgm:cxn modelId="{DCCFD02F-F947-43F6-B0B5-B1D9D784EBD2}" type="presParOf" srcId="{8747BDDD-3068-41DD-94F7-249D15ED9181}" destId="{20E17951-0D28-475E-8603-4C7D5ED5C362}" srcOrd="1" destOrd="0" presId="urn:microsoft.com/office/officeart/2005/8/layout/hierarchy1"/>
    <dgm:cxn modelId="{EDA50C75-5C87-4FD8-AB22-279584E0FA87}" type="presParOf" srcId="{8362A92D-273E-48AF-B6DD-8BFF0289C420}" destId="{81A66DA8-3681-4022-BEDA-ABAD560B37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A21CE7-E790-42B9-9358-A207F5385EA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256F4FDB-FB5A-4D16-9B69-BE6A295699F8}">
      <dgm:prSet phldrT="[Text]"/>
      <dgm:spPr/>
      <dgm:t>
        <a:bodyPr/>
        <a:lstStyle/>
        <a:p>
          <a:pPr>
            <a:buFont typeface="Arial" panose="020B0604020202020204" pitchFamily="34" charset="0"/>
            <a:buChar char="•"/>
          </a:pPr>
          <a:r>
            <a:rPr lang="en-US" dirty="0">
              <a:latin typeface="Cambria" panose="02040503050406030204" pitchFamily="18" charset="0"/>
              <a:ea typeface="Cambria" panose="02040503050406030204" pitchFamily="18" charset="0"/>
            </a:rPr>
            <a:t>Directly or indirectly attempts to indulge</a:t>
          </a:r>
          <a:endParaRPr lang="en-IN" dirty="0"/>
        </a:p>
      </dgm:t>
    </dgm:pt>
    <dgm:pt modelId="{49B20677-DC23-4E77-B76D-F247135D37CE}" type="parTrans" cxnId="{3627EB4D-6302-41B2-87B5-F1E47D18755D}">
      <dgm:prSet/>
      <dgm:spPr/>
      <dgm:t>
        <a:bodyPr/>
        <a:lstStyle/>
        <a:p>
          <a:endParaRPr lang="en-IN"/>
        </a:p>
      </dgm:t>
    </dgm:pt>
    <dgm:pt modelId="{51AD1112-828B-4AB4-9872-BA8AE273D651}" type="sibTrans" cxnId="{3627EB4D-6302-41B2-87B5-F1E47D18755D}">
      <dgm:prSet/>
      <dgm:spPr/>
      <dgm:t>
        <a:bodyPr/>
        <a:lstStyle/>
        <a:p>
          <a:endParaRPr lang="en-IN"/>
        </a:p>
      </dgm:t>
    </dgm:pt>
    <dgm:pt modelId="{0694FCA5-F185-4115-B04A-4ED514BEA24B}">
      <dgm:prSet phldrT="[Text]"/>
      <dgm:spPr/>
      <dgm:t>
        <a:bodyPr/>
        <a:lstStyle/>
        <a:p>
          <a:pPr>
            <a:buFont typeface="Arial" panose="020B0604020202020204" pitchFamily="34" charset="0"/>
            <a:buChar char="•"/>
          </a:pPr>
          <a:r>
            <a:rPr lang="en-IN" dirty="0">
              <a:latin typeface="Cambria" panose="02040503050406030204" pitchFamily="18" charset="0"/>
              <a:ea typeface="Cambria" panose="02040503050406030204" pitchFamily="18" charset="0"/>
            </a:rPr>
            <a:t>Knowingly assists</a:t>
          </a:r>
          <a:endParaRPr lang="en-IN" dirty="0"/>
        </a:p>
      </dgm:t>
    </dgm:pt>
    <dgm:pt modelId="{4C91C693-513F-4A83-B205-352DAECD8990}" type="parTrans" cxnId="{F3D2C366-B45B-4A2D-A871-186B27E9E616}">
      <dgm:prSet/>
      <dgm:spPr/>
      <dgm:t>
        <a:bodyPr/>
        <a:lstStyle/>
        <a:p>
          <a:endParaRPr lang="en-IN"/>
        </a:p>
      </dgm:t>
    </dgm:pt>
    <dgm:pt modelId="{47162B86-7E39-41A0-940F-85E807BDC1ED}" type="sibTrans" cxnId="{F3D2C366-B45B-4A2D-A871-186B27E9E616}">
      <dgm:prSet/>
      <dgm:spPr/>
      <dgm:t>
        <a:bodyPr/>
        <a:lstStyle/>
        <a:p>
          <a:endParaRPr lang="en-IN"/>
        </a:p>
      </dgm:t>
    </dgm:pt>
    <dgm:pt modelId="{4D1061D5-5E3D-4109-9684-EEF8A2043E3E}">
      <dgm:prSet phldrT="[Text]"/>
      <dgm:spPr/>
      <dgm:t>
        <a:bodyPr/>
        <a:lstStyle/>
        <a:p>
          <a:pPr>
            <a:buFont typeface="Arial" panose="020B0604020202020204" pitchFamily="34" charset="0"/>
            <a:buChar char="•"/>
          </a:pPr>
          <a:r>
            <a:rPr lang="en-US" dirty="0">
              <a:latin typeface="Cambria" panose="02040503050406030204" pitchFamily="18" charset="0"/>
              <a:ea typeface="Cambria" panose="02040503050406030204" pitchFamily="18" charset="0"/>
            </a:rPr>
            <a:t>Is a party to or actually involved</a:t>
          </a:r>
          <a:endParaRPr lang="en-IN" dirty="0"/>
        </a:p>
      </dgm:t>
    </dgm:pt>
    <dgm:pt modelId="{D43F910E-DD3A-433A-A69B-A21AA835C442}" type="parTrans" cxnId="{93E48188-4112-4EF0-86BC-705D633D034F}">
      <dgm:prSet/>
      <dgm:spPr/>
      <dgm:t>
        <a:bodyPr/>
        <a:lstStyle/>
        <a:p>
          <a:endParaRPr lang="en-IN"/>
        </a:p>
      </dgm:t>
    </dgm:pt>
    <dgm:pt modelId="{871D9129-0B7E-4413-894E-F7F4DA714834}" type="sibTrans" cxnId="{93E48188-4112-4EF0-86BC-705D633D034F}">
      <dgm:prSet/>
      <dgm:spPr/>
      <dgm:t>
        <a:bodyPr/>
        <a:lstStyle/>
        <a:p>
          <a:endParaRPr lang="en-IN"/>
        </a:p>
      </dgm:t>
    </dgm:pt>
    <dgm:pt modelId="{D9D1777D-C542-4B54-9A4F-539F10A8E8A2}">
      <dgm:prSet/>
      <dgm:spPr/>
      <dgm:t>
        <a:bodyPr/>
        <a:lstStyle/>
        <a:p>
          <a:r>
            <a:rPr lang="en-US">
              <a:latin typeface="Cambria" panose="02040503050406030204" pitchFamily="18" charset="0"/>
              <a:ea typeface="Cambria" panose="02040503050406030204" pitchFamily="18" charset="0"/>
            </a:rPr>
            <a:t>in any process or activity connected with proceeds of crime</a:t>
          </a:r>
          <a:endParaRPr lang="en-US" dirty="0">
            <a:latin typeface="Cambria" panose="02040503050406030204" pitchFamily="18" charset="0"/>
            <a:ea typeface="Cambria" panose="02040503050406030204" pitchFamily="18" charset="0"/>
          </a:endParaRPr>
        </a:p>
      </dgm:t>
    </dgm:pt>
    <dgm:pt modelId="{16CC27B0-F3BC-409E-8B90-471E33CD1D3B}" type="parTrans" cxnId="{1F3474DD-4B52-431D-8DD0-269F42DD4F85}">
      <dgm:prSet/>
      <dgm:spPr/>
      <dgm:t>
        <a:bodyPr/>
        <a:lstStyle/>
        <a:p>
          <a:endParaRPr lang="en-IN"/>
        </a:p>
      </dgm:t>
    </dgm:pt>
    <dgm:pt modelId="{782653C1-2CF2-40C7-BB60-A4D357885BBE}" type="sibTrans" cxnId="{1F3474DD-4B52-431D-8DD0-269F42DD4F85}">
      <dgm:prSet/>
      <dgm:spPr/>
      <dgm:t>
        <a:bodyPr/>
        <a:lstStyle/>
        <a:p>
          <a:endParaRPr lang="en-IN"/>
        </a:p>
      </dgm:t>
    </dgm:pt>
    <dgm:pt modelId="{BA3FAD4A-C76E-4D78-99AF-71B5F8CA67A8}">
      <dgm:prSet/>
      <dgm:spPr/>
      <dgm:t>
        <a:bodyPr/>
        <a:lstStyle/>
        <a:p>
          <a:r>
            <a:rPr lang="en-US" dirty="0">
              <a:latin typeface="Cambria" panose="02040503050406030204" pitchFamily="18" charset="0"/>
              <a:ea typeface="Cambria" panose="02040503050406030204" pitchFamily="18" charset="0"/>
            </a:rPr>
            <a:t>including concealment, possession, acquisition, use or projection as untainted property</a:t>
          </a:r>
        </a:p>
      </dgm:t>
    </dgm:pt>
    <dgm:pt modelId="{B8C1DE53-E632-4269-A081-FDDAD1AEB3A6}" type="parTrans" cxnId="{C9137F14-F8E6-4387-B367-6C7212194672}">
      <dgm:prSet/>
      <dgm:spPr/>
      <dgm:t>
        <a:bodyPr/>
        <a:lstStyle/>
        <a:p>
          <a:endParaRPr lang="en-IN"/>
        </a:p>
      </dgm:t>
    </dgm:pt>
    <dgm:pt modelId="{A00792D2-A29C-4B77-9109-1B70AF97CC12}" type="sibTrans" cxnId="{C9137F14-F8E6-4387-B367-6C7212194672}">
      <dgm:prSet/>
      <dgm:spPr/>
      <dgm:t>
        <a:bodyPr/>
        <a:lstStyle/>
        <a:p>
          <a:endParaRPr lang="en-IN"/>
        </a:p>
      </dgm:t>
    </dgm:pt>
    <dgm:pt modelId="{27354621-371C-412E-A5AB-9A0B7A051204}" type="pres">
      <dgm:prSet presAssocID="{F1A21CE7-E790-42B9-9358-A207F5385EA6}" presName="Name0" presStyleCnt="0">
        <dgm:presLayoutVars>
          <dgm:chMax val="7"/>
          <dgm:chPref val="7"/>
          <dgm:dir/>
        </dgm:presLayoutVars>
      </dgm:prSet>
      <dgm:spPr/>
    </dgm:pt>
    <dgm:pt modelId="{19E14A71-744A-40A2-83DE-8203999FB276}" type="pres">
      <dgm:prSet presAssocID="{F1A21CE7-E790-42B9-9358-A207F5385EA6}" presName="Name1" presStyleCnt="0"/>
      <dgm:spPr/>
    </dgm:pt>
    <dgm:pt modelId="{790EF279-5BB7-458D-B117-B3FEBC224CBA}" type="pres">
      <dgm:prSet presAssocID="{F1A21CE7-E790-42B9-9358-A207F5385EA6}" presName="cycle" presStyleCnt="0"/>
      <dgm:spPr/>
    </dgm:pt>
    <dgm:pt modelId="{E583679D-E719-4D80-B3C3-378114DF2EA3}" type="pres">
      <dgm:prSet presAssocID="{F1A21CE7-E790-42B9-9358-A207F5385EA6}" presName="srcNode" presStyleLbl="node1" presStyleIdx="0" presStyleCnt="5"/>
      <dgm:spPr/>
    </dgm:pt>
    <dgm:pt modelId="{6A24185E-4BA7-47A5-878D-FFFED7E4E4C6}" type="pres">
      <dgm:prSet presAssocID="{F1A21CE7-E790-42B9-9358-A207F5385EA6}" presName="conn" presStyleLbl="parChTrans1D2" presStyleIdx="0" presStyleCnt="1"/>
      <dgm:spPr/>
    </dgm:pt>
    <dgm:pt modelId="{5F16B97D-39FE-4257-92E5-C51AF01B08B6}" type="pres">
      <dgm:prSet presAssocID="{F1A21CE7-E790-42B9-9358-A207F5385EA6}" presName="extraNode" presStyleLbl="node1" presStyleIdx="0" presStyleCnt="5"/>
      <dgm:spPr/>
    </dgm:pt>
    <dgm:pt modelId="{D92345D5-3073-4AF5-AECC-AB3BE44D03E2}" type="pres">
      <dgm:prSet presAssocID="{F1A21CE7-E790-42B9-9358-A207F5385EA6}" presName="dstNode" presStyleLbl="node1" presStyleIdx="0" presStyleCnt="5"/>
      <dgm:spPr/>
    </dgm:pt>
    <dgm:pt modelId="{2B681F96-DEA3-4AAE-934D-1744B63D0DE1}" type="pres">
      <dgm:prSet presAssocID="{256F4FDB-FB5A-4D16-9B69-BE6A295699F8}" presName="text_1" presStyleLbl="node1" presStyleIdx="0" presStyleCnt="5">
        <dgm:presLayoutVars>
          <dgm:bulletEnabled val="1"/>
        </dgm:presLayoutVars>
      </dgm:prSet>
      <dgm:spPr/>
    </dgm:pt>
    <dgm:pt modelId="{2D4AEE19-A36D-4FA7-AC18-65AB0BB98785}" type="pres">
      <dgm:prSet presAssocID="{256F4FDB-FB5A-4D16-9B69-BE6A295699F8}" presName="accent_1" presStyleCnt="0"/>
      <dgm:spPr/>
    </dgm:pt>
    <dgm:pt modelId="{9E603F70-2C03-4871-9D8E-D50363A62208}" type="pres">
      <dgm:prSet presAssocID="{256F4FDB-FB5A-4D16-9B69-BE6A295699F8}" presName="accentRepeatNode" presStyleLbl="solidFgAcc1" presStyleIdx="0" presStyleCnt="5"/>
      <dgm:spPr/>
    </dgm:pt>
    <dgm:pt modelId="{9B34C627-2E9D-4C2D-96CA-1F4B91175915}" type="pres">
      <dgm:prSet presAssocID="{0694FCA5-F185-4115-B04A-4ED514BEA24B}" presName="text_2" presStyleLbl="node1" presStyleIdx="1" presStyleCnt="5">
        <dgm:presLayoutVars>
          <dgm:bulletEnabled val="1"/>
        </dgm:presLayoutVars>
      </dgm:prSet>
      <dgm:spPr/>
    </dgm:pt>
    <dgm:pt modelId="{A0E2ED37-0D11-428C-B099-B3CBD54A948E}" type="pres">
      <dgm:prSet presAssocID="{0694FCA5-F185-4115-B04A-4ED514BEA24B}" presName="accent_2" presStyleCnt="0"/>
      <dgm:spPr/>
    </dgm:pt>
    <dgm:pt modelId="{B2787EE0-80CB-425E-A460-309007FDE467}" type="pres">
      <dgm:prSet presAssocID="{0694FCA5-F185-4115-B04A-4ED514BEA24B}" presName="accentRepeatNode" presStyleLbl="solidFgAcc1" presStyleIdx="1" presStyleCnt="5"/>
      <dgm:spPr/>
    </dgm:pt>
    <dgm:pt modelId="{5E384EF6-7660-436E-BA4F-8AA21859E9F0}" type="pres">
      <dgm:prSet presAssocID="{4D1061D5-5E3D-4109-9684-EEF8A2043E3E}" presName="text_3" presStyleLbl="node1" presStyleIdx="2" presStyleCnt="5">
        <dgm:presLayoutVars>
          <dgm:bulletEnabled val="1"/>
        </dgm:presLayoutVars>
      </dgm:prSet>
      <dgm:spPr/>
    </dgm:pt>
    <dgm:pt modelId="{2BEC42B8-A01E-4A20-8EA4-60B26A40A66A}" type="pres">
      <dgm:prSet presAssocID="{4D1061D5-5E3D-4109-9684-EEF8A2043E3E}" presName="accent_3" presStyleCnt="0"/>
      <dgm:spPr/>
    </dgm:pt>
    <dgm:pt modelId="{CF2E4B6E-8BD6-4A2B-B75A-C9789BADC9CD}" type="pres">
      <dgm:prSet presAssocID="{4D1061D5-5E3D-4109-9684-EEF8A2043E3E}" presName="accentRepeatNode" presStyleLbl="solidFgAcc1" presStyleIdx="2" presStyleCnt="5"/>
      <dgm:spPr/>
    </dgm:pt>
    <dgm:pt modelId="{059CD238-0767-4989-ACC5-DF2303295E09}" type="pres">
      <dgm:prSet presAssocID="{BA3FAD4A-C76E-4D78-99AF-71B5F8CA67A8}" presName="text_4" presStyleLbl="node1" presStyleIdx="3" presStyleCnt="5">
        <dgm:presLayoutVars>
          <dgm:bulletEnabled val="1"/>
        </dgm:presLayoutVars>
      </dgm:prSet>
      <dgm:spPr/>
    </dgm:pt>
    <dgm:pt modelId="{BE115B78-6E06-48AD-A3B7-3518EC24EA97}" type="pres">
      <dgm:prSet presAssocID="{BA3FAD4A-C76E-4D78-99AF-71B5F8CA67A8}" presName="accent_4" presStyleCnt="0"/>
      <dgm:spPr/>
    </dgm:pt>
    <dgm:pt modelId="{1EFBE3CF-DEB4-4079-A8CC-FCEECAAEDDF4}" type="pres">
      <dgm:prSet presAssocID="{BA3FAD4A-C76E-4D78-99AF-71B5F8CA67A8}" presName="accentRepeatNode" presStyleLbl="solidFgAcc1" presStyleIdx="3" presStyleCnt="5"/>
      <dgm:spPr/>
    </dgm:pt>
    <dgm:pt modelId="{9E540B5D-1A02-4D6C-B144-013F3B7314E4}" type="pres">
      <dgm:prSet presAssocID="{D9D1777D-C542-4B54-9A4F-539F10A8E8A2}" presName="text_5" presStyleLbl="node1" presStyleIdx="4" presStyleCnt="5">
        <dgm:presLayoutVars>
          <dgm:bulletEnabled val="1"/>
        </dgm:presLayoutVars>
      </dgm:prSet>
      <dgm:spPr/>
    </dgm:pt>
    <dgm:pt modelId="{AF9979EF-A02F-468A-8F11-04D63FE9C7DA}" type="pres">
      <dgm:prSet presAssocID="{D9D1777D-C542-4B54-9A4F-539F10A8E8A2}" presName="accent_5" presStyleCnt="0"/>
      <dgm:spPr/>
    </dgm:pt>
    <dgm:pt modelId="{C4DBA6F6-616D-4ABD-8B4B-5B200EB4645D}" type="pres">
      <dgm:prSet presAssocID="{D9D1777D-C542-4B54-9A4F-539F10A8E8A2}" presName="accentRepeatNode" presStyleLbl="solidFgAcc1" presStyleIdx="4" presStyleCnt="5"/>
      <dgm:spPr/>
    </dgm:pt>
  </dgm:ptLst>
  <dgm:cxnLst>
    <dgm:cxn modelId="{FF7E680F-9E1D-4927-B459-A9ECE057FCF4}" type="presOf" srcId="{0694FCA5-F185-4115-B04A-4ED514BEA24B}" destId="{9B34C627-2E9D-4C2D-96CA-1F4B91175915}" srcOrd="0" destOrd="0" presId="urn:microsoft.com/office/officeart/2008/layout/VerticalCurvedList"/>
    <dgm:cxn modelId="{C9137F14-F8E6-4387-B367-6C7212194672}" srcId="{F1A21CE7-E790-42B9-9358-A207F5385EA6}" destId="{BA3FAD4A-C76E-4D78-99AF-71B5F8CA67A8}" srcOrd="3" destOrd="0" parTransId="{B8C1DE53-E632-4269-A081-FDDAD1AEB3A6}" sibTransId="{A00792D2-A29C-4B77-9109-1B70AF97CC12}"/>
    <dgm:cxn modelId="{148F2A1C-FBAA-4F2E-B1A1-CDB13792E382}" type="presOf" srcId="{F1A21CE7-E790-42B9-9358-A207F5385EA6}" destId="{27354621-371C-412E-A5AB-9A0B7A051204}" srcOrd="0" destOrd="0" presId="urn:microsoft.com/office/officeart/2008/layout/VerticalCurvedList"/>
    <dgm:cxn modelId="{FA9AC03F-9F7C-49A6-B68D-0698FA1B1C27}" type="presOf" srcId="{51AD1112-828B-4AB4-9872-BA8AE273D651}" destId="{6A24185E-4BA7-47A5-878D-FFFED7E4E4C6}" srcOrd="0" destOrd="0" presId="urn:microsoft.com/office/officeart/2008/layout/VerticalCurvedList"/>
    <dgm:cxn modelId="{3627EB4D-6302-41B2-87B5-F1E47D18755D}" srcId="{F1A21CE7-E790-42B9-9358-A207F5385EA6}" destId="{256F4FDB-FB5A-4D16-9B69-BE6A295699F8}" srcOrd="0" destOrd="0" parTransId="{49B20677-DC23-4E77-B76D-F247135D37CE}" sibTransId="{51AD1112-828B-4AB4-9872-BA8AE273D651}"/>
    <dgm:cxn modelId="{F3D2C366-B45B-4A2D-A871-186B27E9E616}" srcId="{F1A21CE7-E790-42B9-9358-A207F5385EA6}" destId="{0694FCA5-F185-4115-B04A-4ED514BEA24B}" srcOrd="1" destOrd="0" parTransId="{4C91C693-513F-4A83-B205-352DAECD8990}" sibTransId="{47162B86-7E39-41A0-940F-85E807BDC1ED}"/>
    <dgm:cxn modelId="{98086D81-AE40-41B8-8534-AA11F40A15DE}" type="presOf" srcId="{D9D1777D-C542-4B54-9A4F-539F10A8E8A2}" destId="{9E540B5D-1A02-4D6C-B144-013F3B7314E4}" srcOrd="0" destOrd="0" presId="urn:microsoft.com/office/officeart/2008/layout/VerticalCurvedList"/>
    <dgm:cxn modelId="{D0774085-D957-45FF-B86C-09237CC706DA}" type="presOf" srcId="{BA3FAD4A-C76E-4D78-99AF-71B5F8CA67A8}" destId="{059CD238-0767-4989-ACC5-DF2303295E09}" srcOrd="0" destOrd="0" presId="urn:microsoft.com/office/officeart/2008/layout/VerticalCurvedList"/>
    <dgm:cxn modelId="{93E48188-4112-4EF0-86BC-705D633D034F}" srcId="{F1A21CE7-E790-42B9-9358-A207F5385EA6}" destId="{4D1061D5-5E3D-4109-9684-EEF8A2043E3E}" srcOrd="2" destOrd="0" parTransId="{D43F910E-DD3A-433A-A69B-A21AA835C442}" sibTransId="{871D9129-0B7E-4413-894E-F7F4DA714834}"/>
    <dgm:cxn modelId="{84ED0E90-F33F-443E-BF39-15ACD9D26CF9}" type="presOf" srcId="{256F4FDB-FB5A-4D16-9B69-BE6A295699F8}" destId="{2B681F96-DEA3-4AAE-934D-1744B63D0DE1}" srcOrd="0" destOrd="0" presId="urn:microsoft.com/office/officeart/2008/layout/VerticalCurvedList"/>
    <dgm:cxn modelId="{AF9DCA98-6650-474F-BEB1-A9E7C2426A76}" type="presOf" srcId="{4D1061D5-5E3D-4109-9684-EEF8A2043E3E}" destId="{5E384EF6-7660-436E-BA4F-8AA21859E9F0}" srcOrd="0" destOrd="0" presId="urn:microsoft.com/office/officeart/2008/layout/VerticalCurvedList"/>
    <dgm:cxn modelId="{1F3474DD-4B52-431D-8DD0-269F42DD4F85}" srcId="{F1A21CE7-E790-42B9-9358-A207F5385EA6}" destId="{D9D1777D-C542-4B54-9A4F-539F10A8E8A2}" srcOrd="4" destOrd="0" parTransId="{16CC27B0-F3BC-409E-8B90-471E33CD1D3B}" sibTransId="{782653C1-2CF2-40C7-BB60-A4D357885BBE}"/>
    <dgm:cxn modelId="{1D6C61F2-D42E-4905-9B15-87EFB4048629}" type="presParOf" srcId="{27354621-371C-412E-A5AB-9A0B7A051204}" destId="{19E14A71-744A-40A2-83DE-8203999FB276}" srcOrd="0" destOrd="0" presId="urn:microsoft.com/office/officeart/2008/layout/VerticalCurvedList"/>
    <dgm:cxn modelId="{8709A705-9879-4E03-B292-990762256E04}" type="presParOf" srcId="{19E14A71-744A-40A2-83DE-8203999FB276}" destId="{790EF279-5BB7-458D-B117-B3FEBC224CBA}" srcOrd="0" destOrd="0" presId="urn:microsoft.com/office/officeart/2008/layout/VerticalCurvedList"/>
    <dgm:cxn modelId="{2314DA9D-3924-4B65-BEA8-5398538F337D}" type="presParOf" srcId="{790EF279-5BB7-458D-B117-B3FEBC224CBA}" destId="{E583679D-E719-4D80-B3C3-378114DF2EA3}" srcOrd="0" destOrd="0" presId="urn:microsoft.com/office/officeart/2008/layout/VerticalCurvedList"/>
    <dgm:cxn modelId="{95EB1B6A-8540-4DBD-A459-3A46404EBB4D}" type="presParOf" srcId="{790EF279-5BB7-458D-B117-B3FEBC224CBA}" destId="{6A24185E-4BA7-47A5-878D-FFFED7E4E4C6}" srcOrd="1" destOrd="0" presId="urn:microsoft.com/office/officeart/2008/layout/VerticalCurvedList"/>
    <dgm:cxn modelId="{62084FE6-02AB-4DA2-BCA9-4A76FBEB50E7}" type="presParOf" srcId="{790EF279-5BB7-458D-B117-B3FEBC224CBA}" destId="{5F16B97D-39FE-4257-92E5-C51AF01B08B6}" srcOrd="2" destOrd="0" presId="urn:microsoft.com/office/officeart/2008/layout/VerticalCurvedList"/>
    <dgm:cxn modelId="{6A0A4ACB-FF51-4CB1-9BD6-16D9810E21C0}" type="presParOf" srcId="{790EF279-5BB7-458D-B117-B3FEBC224CBA}" destId="{D92345D5-3073-4AF5-AECC-AB3BE44D03E2}" srcOrd="3" destOrd="0" presId="urn:microsoft.com/office/officeart/2008/layout/VerticalCurvedList"/>
    <dgm:cxn modelId="{E1F1E8CE-2B6D-49C8-BB5B-851011D49C66}" type="presParOf" srcId="{19E14A71-744A-40A2-83DE-8203999FB276}" destId="{2B681F96-DEA3-4AAE-934D-1744B63D0DE1}" srcOrd="1" destOrd="0" presId="urn:microsoft.com/office/officeart/2008/layout/VerticalCurvedList"/>
    <dgm:cxn modelId="{9DA96893-A285-44DE-BA87-5440274C1B16}" type="presParOf" srcId="{19E14A71-744A-40A2-83DE-8203999FB276}" destId="{2D4AEE19-A36D-4FA7-AC18-65AB0BB98785}" srcOrd="2" destOrd="0" presId="urn:microsoft.com/office/officeart/2008/layout/VerticalCurvedList"/>
    <dgm:cxn modelId="{30B9E673-CA73-4B4E-BCCA-F30E649F5DE3}" type="presParOf" srcId="{2D4AEE19-A36D-4FA7-AC18-65AB0BB98785}" destId="{9E603F70-2C03-4871-9D8E-D50363A62208}" srcOrd="0" destOrd="0" presId="urn:microsoft.com/office/officeart/2008/layout/VerticalCurvedList"/>
    <dgm:cxn modelId="{12DDABA7-9F95-499D-869E-3A993BD52DC6}" type="presParOf" srcId="{19E14A71-744A-40A2-83DE-8203999FB276}" destId="{9B34C627-2E9D-4C2D-96CA-1F4B91175915}" srcOrd="3" destOrd="0" presId="urn:microsoft.com/office/officeart/2008/layout/VerticalCurvedList"/>
    <dgm:cxn modelId="{69212055-414D-4BA1-A90C-830784C503CB}" type="presParOf" srcId="{19E14A71-744A-40A2-83DE-8203999FB276}" destId="{A0E2ED37-0D11-428C-B099-B3CBD54A948E}" srcOrd="4" destOrd="0" presId="urn:microsoft.com/office/officeart/2008/layout/VerticalCurvedList"/>
    <dgm:cxn modelId="{1178E185-0EC7-441E-B457-4B7D7F617B8F}" type="presParOf" srcId="{A0E2ED37-0D11-428C-B099-B3CBD54A948E}" destId="{B2787EE0-80CB-425E-A460-309007FDE467}" srcOrd="0" destOrd="0" presId="urn:microsoft.com/office/officeart/2008/layout/VerticalCurvedList"/>
    <dgm:cxn modelId="{E5CD777B-CEB4-43B5-85CF-2133D2F577BC}" type="presParOf" srcId="{19E14A71-744A-40A2-83DE-8203999FB276}" destId="{5E384EF6-7660-436E-BA4F-8AA21859E9F0}" srcOrd="5" destOrd="0" presId="urn:microsoft.com/office/officeart/2008/layout/VerticalCurvedList"/>
    <dgm:cxn modelId="{3FBBC7EF-DEBB-4E8B-9EC8-29F437B253BC}" type="presParOf" srcId="{19E14A71-744A-40A2-83DE-8203999FB276}" destId="{2BEC42B8-A01E-4A20-8EA4-60B26A40A66A}" srcOrd="6" destOrd="0" presId="urn:microsoft.com/office/officeart/2008/layout/VerticalCurvedList"/>
    <dgm:cxn modelId="{9B9C231C-3ED6-463D-AE17-AA5D188E3E75}" type="presParOf" srcId="{2BEC42B8-A01E-4A20-8EA4-60B26A40A66A}" destId="{CF2E4B6E-8BD6-4A2B-B75A-C9789BADC9CD}" srcOrd="0" destOrd="0" presId="urn:microsoft.com/office/officeart/2008/layout/VerticalCurvedList"/>
    <dgm:cxn modelId="{B2E3A664-4A77-460F-A9D4-EECD8BC24C9A}" type="presParOf" srcId="{19E14A71-744A-40A2-83DE-8203999FB276}" destId="{059CD238-0767-4989-ACC5-DF2303295E09}" srcOrd="7" destOrd="0" presId="urn:microsoft.com/office/officeart/2008/layout/VerticalCurvedList"/>
    <dgm:cxn modelId="{1589833E-C184-4D3F-8869-AC413B1C4BD6}" type="presParOf" srcId="{19E14A71-744A-40A2-83DE-8203999FB276}" destId="{BE115B78-6E06-48AD-A3B7-3518EC24EA97}" srcOrd="8" destOrd="0" presId="urn:microsoft.com/office/officeart/2008/layout/VerticalCurvedList"/>
    <dgm:cxn modelId="{6D9D7356-DF62-4B29-A37A-A62B8B97F644}" type="presParOf" srcId="{BE115B78-6E06-48AD-A3B7-3518EC24EA97}" destId="{1EFBE3CF-DEB4-4079-A8CC-FCEECAAEDDF4}" srcOrd="0" destOrd="0" presId="urn:microsoft.com/office/officeart/2008/layout/VerticalCurvedList"/>
    <dgm:cxn modelId="{3DE8D8F4-B21D-4532-9CB8-0BC4DAAD6321}" type="presParOf" srcId="{19E14A71-744A-40A2-83DE-8203999FB276}" destId="{9E540B5D-1A02-4D6C-B144-013F3B7314E4}" srcOrd="9" destOrd="0" presId="urn:microsoft.com/office/officeart/2008/layout/VerticalCurvedList"/>
    <dgm:cxn modelId="{61F72DFF-425A-46D9-9F34-CAE8417A1BBC}" type="presParOf" srcId="{19E14A71-744A-40A2-83DE-8203999FB276}" destId="{AF9979EF-A02F-468A-8F11-04D63FE9C7DA}" srcOrd="10" destOrd="0" presId="urn:microsoft.com/office/officeart/2008/layout/VerticalCurvedList"/>
    <dgm:cxn modelId="{3D670E9C-6916-4871-9D1F-D65BC9072FE1}" type="presParOf" srcId="{AF9979EF-A02F-468A-8F11-04D63FE9C7DA}" destId="{C4DBA6F6-616D-4ABD-8B4B-5B200EB464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58EC84-B351-463C-85B4-28258938D196}" type="doc">
      <dgm:prSet loTypeId="urn:microsoft.com/office/officeart/2005/8/layout/radial4" loCatId="relationship" qsTypeId="urn:microsoft.com/office/officeart/2005/8/quickstyle/simple3" qsCatId="simple" csTypeId="urn:microsoft.com/office/officeart/2005/8/colors/accent1_1" csCatId="accent1" phldr="1"/>
      <dgm:spPr/>
      <dgm:t>
        <a:bodyPr/>
        <a:lstStyle/>
        <a:p>
          <a:endParaRPr lang="en-US"/>
        </a:p>
      </dgm:t>
    </dgm:pt>
    <dgm:pt modelId="{535C3A3C-1B53-4128-9B36-D2910B201BDE}">
      <dgm:prSet phldrT="[Text]"/>
      <dgm:spPr/>
      <dgm:t>
        <a:bodyPr/>
        <a:lstStyle/>
        <a:p>
          <a:r>
            <a:rPr lang="en-US" dirty="0">
              <a:latin typeface="+mj-lt"/>
            </a:rPr>
            <a:t>PMLA</a:t>
          </a:r>
        </a:p>
      </dgm:t>
    </dgm:pt>
    <dgm:pt modelId="{7988DC66-E2F3-4E42-88CC-3C4F84111B63}" type="parTrans" cxnId="{DC466DE9-7DAE-4EFD-886C-5AC15086F309}">
      <dgm:prSet/>
      <dgm:spPr/>
      <dgm:t>
        <a:bodyPr/>
        <a:lstStyle/>
        <a:p>
          <a:endParaRPr lang="en-US"/>
        </a:p>
      </dgm:t>
    </dgm:pt>
    <dgm:pt modelId="{F06E3ABA-36AC-4D90-BD15-F5F9643A74B6}" type="sibTrans" cxnId="{DC466DE9-7DAE-4EFD-886C-5AC15086F309}">
      <dgm:prSet/>
      <dgm:spPr/>
      <dgm:t>
        <a:bodyPr/>
        <a:lstStyle/>
        <a:p>
          <a:endParaRPr lang="en-US"/>
        </a:p>
      </dgm:t>
    </dgm:pt>
    <dgm:pt modelId="{12435231-8E45-4E3D-A628-FDC4C1EB45AF}">
      <dgm:prSet phldrT="[Text]"/>
      <dgm:spPr/>
      <dgm:t>
        <a:bodyPr/>
        <a:lstStyle/>
        <a:p>
          <a:endParaRPr lang="en-US" dirty="0">
            <a:latin typeface="+mj-lt"/>
          </a:endParaRPr>
        </a:p>
        <a:p>
          <a:r>
            <a:rPr lang="en-US" dirty="0">
              <a:latin typeface="+mj-lt"/>
            </a:rPr>
            <a:t>Prevention of Corruption Act</a:t>
          </a:r>
          <a:endParaRPr lang="en-US" dirty="0"/>
        </a:p>
      </dgm:t>
    </dgm:pt>
    <dgm:pt modelId="{81AD801B-2CF9-4BCB-A0E2-F7DA51B86F79}" type="parTrans" cxnId="{B7E9D7F9-552A-4C64-9415-2E73DD499A0F}">
      <dgm:prSet/>
      <dgm:spPr>
        <a:solidFill>
          <a:schemeClr val="bg1">
            <a:lumMod val="95000"/>
          </a:schemeClr>
        </a:solidFill>
      </dgm:spPr>
      <dgm:t>
        <a:bodyPr/>
        <a:lstStyle/>
        <a:p>
          <a:endParaRPr lang="en-US"/>
        </a:p>
      </dgm:t>
    </dgm:pt>
    <dgm:pt modelId="{4A16946C-06B6-472A-AD47-5C8C8BA81371}" type="sibTrans" cxnId="{B7E9D7F9-552A-4C64-9415-2E73DD499A0F}">
      <dgm:prSet/>
      <dgm:spPr/>
      <dgm:t>
        <a:bodyPr/>
        <a:lstStyle/>
        <a:p>
          <a:endParaRPr lang="en-US"/>
        </a:p>
      </dgm:t>
    </dgm:pt>
    <dgm:pt modelId="{6E65FD29-A490-4D9E-8A03-21AB12C9F5E3}">
      <dgm:prSet phldrT="[Text]"/>
      <dgm:spPr/>
      <dgm:t>
        <a:bodyPr/>
        <a:lstStyle/>
        <a:p>
          <a:endParaRPr lang="en-US" dirty="0">
            <a:latin typeface="+mj-lt"/>
          </a:endParaRPr>
        </a:p>
        <a:p>
          <a:r>
            <a:rPr lang="en-US" dirty="0">
              <a:latin typeface="+mj-lt"/>
            </a:rPr>
            <a:t>Customs Act/NDPS</a:t>
          </a:r>
          <a:endParaRPr lang="en-US" dirty="0"/>
        </a:p>
      </dgm:t>
    </dgm:pt>
    <dgm:pt modelId="{A68DBA2B-2F6B-41D9-874E-111ADD337E52}" type="parTrans" cxnId="{9DFE278E-6F85-4B91-8A6F-F0DF9B79832F}">
      <dgm:prSet/>
      <dgm:spPr>
        <a:solidFill>
          <a:schemeClr val="bg1">
            <a:lumMod val="95000"/>
          </a:schemeClr>
        </a:solidFill>
      </dgm:spPr>
      <dgm:t>
        <a:bodyPr/>
        <a:lstStyle/>
        <a:p>
          <a:endParaRPr lang="en-US"/>
        </a:p>
      </dgm:t>
    </dgm:pt>
    <dgm:pt modelId="{F41DD46C-1DB7-435E-9076-AFE443A93E47}" type="sibTrans" cxnId="{9DFE278E-6F85-4B91-8A6F-F0DF9B79832F}">
      <dgm:prSet/>
      <dgm:spPr/>
      <dgm:t>
        <a:bodyPr/>
        <a:lstStyle/>
        <a:p>
          <a:endParaRPr lang="en-US"/>
        </a:p>
      </dgm:t>
    </dgm:pt>
    <dgm:pt modelId="{48DD4026-259B-4DC3-864D-FD8C24CCF21A}">
      <dgm:prSet phldrT="[Text]"/>
      <dgm:spPr/>
      <dgm:t>
        <a:bodyPr/>
        <a:lstStyle/>
        <a:p>
          <a:endParaRPr lang="en-US" dirty="0">
            <a:latin typeface="+mj-lt"/>
          </a:endParaRPr>
        </a:p>
        <a:p>
          <a:r>
            <a:rPr lang="en-US" dirty="0">
              <a:latin typeface="+mj-lt"/>
            </a:rPr>
            <a:t>IPC/UAPA/Arms Act/Explosive Substances Act</a:t>
          </a:r>
        </a:p>
      </dgm:t>
    </dgm:pt>
    <dgm:pt modelId="{782F57EB-9413-4133-BC4B-9E3014D41D83}" type="parTrans" cxnId="{F184EDBE-5A1C-410D-A335-245E8872FACB}">
      <dgm:prSet/>
      <dgm:spPr>
        <a:solidFill>
          <a:schemeClr val="bg1">
            <a:lumMod val="95000"/>
          </a:schemeClr>
        </a:solidFill>
      </dgm:spPr>
      <dgm:t>
        <a:bodyPr/>
        <a:lstStyle/>
        <a:p>
          <a:endParaRPr lang="en-US"/>
        </a:p>
      </dgm:t>
    </dgm:pt>
    <dgm:pt modelId="{E44A7C6D-35DE-4FCE-8DAF-6AA655E874BC}" type="sibTrans" cxnId="{F184EDBE-5A1C-410D-A335-245E8872FACB}">
      <dgm:prSet/>
      <dgm:spPr/>
      <dgm:t>
        <a:bodyPr/>
        <a:lstStyle/>
        <a:p>
          <a:endParaRPr lang="en-US"/>
        </a:p>
      </dgm:t>
    </dgm:pt>
    <dgm:pt modelId="{518D9ED5-00BF-4B04-8665-9589252AB41B}">
      <dgm:prSet phldrT="[Text]"/>
      <dgm:spPr/>
      <dgm:t>
        <a:bodyPr/>
        <a:lstStyle/>
        <a:p>
          <a:r>
            <a:rPr lang="en-US" dirty="0">
              <a:latin typeface="+mj-lt"/>
            </a:rPr>
            <a:t>NDPS</a:t>
          </a:r>
          <a:endParaRPr lang="en-US" dirty="0"/>
        </a:p>
      </dgm:t>
    </dgm:pt>
    <dgm:pt modelId="{D15715D9-379D-41E9-9EB0-50A068BE1EF3}" type="parTrans" cxnId="{6472779A-A010-4F5D-A0F8-9648B61BB2DF}">
      <dgm:prSet/>
      <dgm:spPr>
        <a:solidFill>
          <a:schemeClr val="bg1">
            <a:lumMod val="95000"/>
          </a:schemeClr>
        </a:solidFill>
      </dgm:spPr>
      <dgm:t>
        <a:bodyPr/>
        <a:lstStyle/>
        <a:p>
          <a:endParaRPr lang="en-US"/>
        </a:p>
      </dgm:t>
    </dgm:pt>
    <dgm:pt modelId="{9DA5F2DD-0A1E-47D1-8261-8E017741746B}" type="sibTrans" cxnId="{6472779A-A010-4F5D-A0F8-9648B61BB2DF}">
      <dgm:prSet/>
      <dgm:spPr/>
      <dgm:t>
        <a:bodyPr/>
        <a:lstStyle/>
        <a:p>
          <a:endParaRPr lang="en-US"/>
        </a:p>
      </dgm:t>
    </dgm:pt>
    <dgm:pt modelId="{8A4AC3AD-408A-46C0-AB67-779669D42F1D}">
      <dgm:prSet phldrT="[Text]"/>
      <dgm:spPr/>
      <dgm:t>
        <a:bodyPr/>
        <a:lstStyle/>
        <a:p>
          <a:r>
            <a:rPr lang="en-US" dirty="0">
              <a:latin typeface="+mj-lt"/>
            </a:rPr>
            <a:t>SEBI Act</a:t>
          </a:r>
          <a:endParaRPr lang="en-US" dirty="0"/>
        </a:p>
      </dgm:t>
    </dgm:pt>
    <dgm:pt modelId="{E002C8A8-0989-4C17-B603-F29052A6B823}" type="parTrans" cxnId="{1DB87A01-9CC7-445C-BFE4-77A2A79532AA}">
      <dgm:prSet/>
      <dgm:spPr>
        <a:solidFill>
          <a:schemeClr val="bg1">
            <a:lumMod val="95000"/>
          </a:schemeClr>
        </a:solidFill>
      </dgm:spPr>
      <dgm:t>
        <a:bodyPr/>
        <a:lstStyle/>
        <a:p>
          <a:endParaRPr lang="en-US"/>
        </a:p>
      </dgm:t>
    </dgm:pt>
    <dgm:pt modelId="{59B9A1FC-671D-491F-B7BE-DA6B36F5DF51}" type="sibTrans" cxnId="{1DB87A01-9CC7-445C-BFE4-77A2A79532AA}">
      <dgm:prSet/>
      <dgm:spPr/>
      <dgm:t>
        <a:bodyPr/>
        <a:lstStyle/>
        <a:p>
          <a:endParaRPr lang="en-US"/>
        </a:p>
      </dgm:t>
    </dgm:pt>
    <dgm:pt modelId="{86929971-4A66-4193-ABCB-758E64C95041}">
      <dgm:prSet phldrT="[Text]"/>
      <dgm:spPr/>
      <dgm:t>
        <a:bodyPr/>
        <a:lstStyle/>
        <a:p>
          <a:r>
            <a:rPr lang="en-US" dirty="0">
              <a:latin typeface="+mj-lt"/>
            </a:rPr>
            <a:t>Respective Acts</a:t>
          </a:r>
        </a:p>
      </dgm:t>
    </dgm:pt>
    <dgm:pt modelId="{C33C0193-7F5F-4FC0-A4BB-6EA29DCF3F60}" type="parTrans" cxnId="{3A9D948F-A677-4812-B82F-118357D768B4}">
      <dgm:prSet/>
      <dgm:spPr>
        <a:solidFill>
          <a:schemeClr val="bg1">
            <a:lumMod val="95000"/>
          </a:schemeClr>
        </a:solidFill>
      </dgm:spPr>
      <dgm:t>
        <a:bodyPr/>
        <a:lstStyle/>
        <a:p>
          <a:endParaRPr lang="en-US"/>
        </a:p>
      </dgm:t>
    </dgm:pt>
    <dgm:pt modelId="{1069CAC5-4145-4013-A293-AACAEA912166}" type="sibTrans" cxnId="{3A9D948F-A677-4812-B82F-118357D768B4}">
      <dgm:prSet/>
      <dgm:spPr/>
      <dgm:t>
        <a:bodyPr/>
        <a:lstStyle/>
        <a:p>
          <a:endParaRPr lang="en-US"/>
        </a:p>
      </dgm:t>
    </dgm:pt>
    <dgm:pt modelId="{0E86656F-C8D9-467C-A05E-4B2DAE90E810}">
      <dgm:prSet phldrT="[Text]" custT="1"/>
      <dgm:spPr/>
      <dgm:t>
        <a:bodyPr/>
        <a:lstStyle/>
        <a:p>
          <a:r>
            <a:rPr lang="en-US" sz="1600" dirty="0">
              <a:latin typeface="+mj-lt"/>
            </a:rPr>
            <a:t>IPC &amp; Other Acts</a:t>
          </a:r>
        </a:p>
      </dgm:t>
    </dgm:pt>
    <dgm:pt modelId="{D4402040-34FC-4364-87FC-D045AFB89029}" type="parTrans" cxnId="{F520E416-DF7C-462F-9114-0B925F4D7A3E}">
      <dgm:prSet/>
      <dgm:spPr>
        <a:solidFill>
          <a:schemeClr val="bg1">
            <a:lumMod val="95000"/>
          </a:schemeClr>
        </a:solidFill>
      </dgm:spPr>
      <dgm:t>
        <a:bodyPr/>
        <a:lstStyle/>
        <a:p>
          <a:endParaRPr lang="en-US"/>
        </a:p>
      </dgm:t>
    </dgm:pt>
    <dgm:pt modelId="{15462291-8324-48D2-8CED-88A91DF3710E}" type="sibTrans" cxnId="{F520E416-DF7C-462F-9114-0B925F4D7A3E}">
      <dgm:prSet/>
      <dgm:spPr/>
      <dgm:t>
        <a:bodyPr/>
        <a:lstStyle/>
        <a:p>
          <a:endParaRPr lang="en-US"/>
        </a:p>
      </dgm:t>
    </dgm:pt>
    <dgm:pt modelId="{462F55E2-6680-4C59-B576-816EE6CFA4AA}" type="pres">
      <dgm:prSet presAssocID="{8358EC84-B351-463C-85B4-28258938D196}" presName="cycle" presStyleCnt="0">
        <dgm:presLayoutVars>
          <dgm:chMax val="1"/>
          <dgm:dir/>
          <dgm:animLvl val="ctr"/>
          <dgm:resizeHandles val="exact"/>
        </dgm:presLayoutVars>
      </dgm:prSet>
      <dgm:spPr/>
    </dgm:pt>
    <dgm:pt modelId="{2DAE2211-0F18-4962-BCFA-E3E349EEE998}" type="pres">
      <dgm:prSet presAssocID="{535C3A3C-1B53-4128-9B36-D2910B201BDE}" presName="centerShape" presStyleLbl="node0" presStyleIdx="0" presStyleCnt="1" custScaleY="79285"/>
      <dgm:spPr/>
    </dgm:pt>
    <dgm:pt modelId="{16E1FDA6-DBB7-47DA-A54F-889C5B576395}" type="pres">
      <dgm:prSet presAssocID="{D4402040-34FC-4364-87FC-D045AFB89029}" presName="parTrans" presStyleLbl="bgSibTrans2D1" presStyleIdx="0" presStyleCnt="7"/>
      <dgm:spPr/>
    </dgm:pt>
    <dgm:pt modelId="{DAD17332-AA31-443F-A544-1F54A48C8736}" type="pres">
      <dgm:prSet presAssocID="{0E86656F-C8D9-467C-A05E-4B2DAE90E810}" presName="node" presStyleLbl="node1" presStyleIdx="0" presStyleCnt="7" custScaleX="126285" custScaleY="99999" custRadScaleRad="98869" custRadScaleInc="-6654">
        <dgm:presLayoutVars>
          <dgm:bulletEnabled val="1"/>
        </dgm:presLayoutVars>
      </dgm:prSet>
      <dgm:spPr/>
    </dgm:pt>
    <dgm:pt modelId="{9C61B9F0-8BE8-4214-B89B-1AE440599A64}" type="pres">
      <dgm:prSet presAssocID="{81AD801B-2CF9-4BCB-A0E2-F7DA51B86F79}" presName="parTrans" presStyleLbl="bgSibTrans2D1" presStyleIdx="1" presStyleCnt="7"/>
      <dgm:spPr/>
    </dgm:pt>
    <dgm:pt modelId="{2DB40BB3-9B9F-4A09-924E-32C67DB56B43}" type="pres">
      <dgm:prSet presAssocID="{12435231-8E45-4E3D-A628-FDC4C1EB45AF}" presName="node" presStyleLbl="node1" presStyleIdx="1" presStyleCnt="7">
        <dgm:presLayoutVars>
          <dgm:bulletEnabled val="1"/>
        </dgm:presLayoutVars>
      </dgm:prSet>
      <dgm:spPr/>
    </dgm:pt>
    <dgm:pt modelId="{556A17E4-E453-42DF-9F36-0FD5B3021845}" type="pres">
      <dgm:prSet presAssocID="{A68DBA2B-2F6B-41D9-874E-111ADD337E52}" presName="parTrans" presStyleLbl="bgSibTrans2D1" presStyleIdx="2" presStyleCnt="7"/>
      <dgm:spPr/>
    </dgm:pt>
    <dgm:pt modelId="{8E514661-B011-421F-A456-914EA59A3D6F}" type="pres">
      <dgm:prSet presAssocID="{6E65FD29-A490-4D9E-8A03-21AB12C9F5E3}" presName="node" presStyleLbl="node1" presStyleIdx="2" presStyleCnt="7">
        <dgm:presLayoutVars>
          <dgm:bulletEnabled val="1"/>
        </dgm:presLayoutVars>
      </dgm:prSet>
      <dgm:spPr/>
    </dgm:pt>
    <dgm:pt modelId="{49A66C2D-1342-48BD-8DD4-AFBFF6BBA319}" type="pres">
      <dgm:prSet presAssocID="{782F57EB-9413-4133-BC4B-9E3014D41D83}" presName="parTrans" presStyleLbl="bgSibTrans2D1" presStyleIdx="3" presStyleCnt="7"/>
      <dgm:spPr/>
    </dgm:pt>
    <dgm:pt modelId="{B5FBAC7C-6178-4141-BDEC-0B53A7B9008D}" type="pres">
      <dgm:prSet presAssocID="{48DD4026-259B-4DC3-864D-FD8C24CCF21A}" presName="node" presStyleLbl="node1" presStyleIdx="3" presStyleCnt="7">
        <dgm:presLayoutVars>
          <dgm:bulletEnabled val="1"/>
        </dgm:presLayoutVars>
      </dgm:prSet>
      <dgm:spPr/>
    </dgm:pt>
    <dgm:pt modelId="{8A0A278C-FBA6-4639-A275-00BA82A59AE8}" type="pres">
      <dgm:prSet presAssocID="{D15715D9-379D-41E9-9EB0-50A068BE1EF3}" presName="parTrans" presStyleLbl="bgSibTrans2D1" presStyleIdx="4" presStyleCnt="7"/>
      <dgm:spPr/>
    </dgm:pt>
    <dgm:pt modelId="{2CF5BA30-845B-46F6-9D52-62C59463D4A7}" type="pres">
      <dgm:prSet presAssocID="{518D9ED5-00BF-4B04-8665-9589252AB41B}" presName="node" presStyleLbl="node1" presStyleIdx="4" presStyleCnt="7">
        <dgm:presLayoutVars>
          <dgm:bulletEnabled val="1"/>
        </dgm:presLayoutVars>
      </dgm:prSet>
      <dgm:spPr/>
    </dgm:pt>
    <dgm:pt modelId="{9B0B6E3F-2090-4A2A-855A-1E56AC960A93}" type="pres">
      <dgm:prSet presAssocID="{E002C8A8-0989-4C17-B603-F29052A6B823}" presName="parTrans" presStyleLbl="bgSibTrans2D1" presStyleIdx="5" presStyleCnt="7"/>
      <dgm:spPr/>
    </dgm:pt>
    <dgm:pt modelId="{1E1DCD04-A95D-4EE9-A81B-20BD313188AA}" type="pres">
      <dgm:prSet presAssocID="{8A4AC3AD-408A-46C0-AB67-779669D42F1D}" presName="node" presStyleLbl="node1" presStyleIdx="5" presStyleCnt="7">
        <dgm:presLayoutVars>
          <dgm:bulletEnabled val="1"/>
        </dgm:presLayoutVars>
      </dgm:prSet>
      <dgm:spPr/>
    </dgm:pt>
    <dgm:pt modelId="{09FE3ACA-1099-47C4-89BF-7C24520F78CA}" type="pres">
      <dgm:prSet presAssocID="{C33C0193-7F5F-4FC0-A4BB-6EA29DCF3F60}" presName="parTrans" presStyleLbl="bgSibTrans2D1" presStyleIdx="6" presStyleCnt="7"/>
      <dgm:spPr/>
    </dgm:pt>
    <dgm:pt modelId="{C6C783CA-5690-4577-9F50-BB1AA73811D2}" type="pres">
      <dgm:prSet presAssocID="{86929971-4A66-4193-ABCB-758E64C95041}" presName="node" presStyleLbl="node1" presStyleIdx="6" presStyleCnt="7">
        <dgm:presLayoutVars>
          <dgm:bulletEnabled val="1"/>
        </dgm:presLayoutVars>
      </dgm:prSet>
      <dgm:spPr/>
    </dgm:pt>
  </dgm:ptLst>
  <dgm:cxnLst>
    <dgm:cxn modelId="{1DB87A01-9CC7-445C-BFE4-77A2A79532AA}" srcId="{535C3A3C-1B53-4128-9B36-D2910B201BDE}" destId="{8A4AC3AD-408A-46C0-AB67-779669D42F1D}" srcOrd="5" destOrd="0" parTransId="{E002C8A8-0989-4C17-B603-F29052A6B823}" sibTransId="{59B9A1FC-671D-491F-B7BE-DA6B36F5DF51}"/>
    <dgm:cxn modelId="{97032C0D-9C1A-43F7-9612-417786007089}" type="presOf" srcId="{C33C0193-7F5F-4FC0-A4BB-6EA29DCF3F60}" destId="{09FE3ACA-1099-47C4-89BF-7C24520F78CA}" srcOrd="0" destOrd="0" presId="urn:microsoft.com/office/officeart/2005/8/layout/radial4"/>
    <dgm:cxn modelId="{DE295B13-1AF6-4126-9EAD-DC788F70698E}" type="presOf" srcId="{535C3A3C-1B53-4128-9B36-D2910B201BDE}" destId="{2DAE2211-0F18-4962-BCFA-E3E349EEE998}" srcOrd="0" destOrd="0" presId="urn:microsoft.com/office/officeart/2005/8/layout/radial4"/>
    <dgm:cxn modelId="{29483416-21FB-4DB0-A746-1D68A05A2CEF}" type="presOf" srcId="{E002C8A8-0989-4C17-B603-F29052A6B823}" destId="{9B0B6E3F-2090-4A2A-855A-1E56AC960A93}" srcOrd="0" destOrd="0" presId="urn:microsoft.com/office/officeart/2005/8/layout/radial4"/>
    <dgm:cxn modelId="{F520E416-DF7C-462F-9114-0B925F4D7A3E}" srcId="{535C3A3C-1B53-4128-9B36-D2910B201BDE}" destId="{0E86656F-C8D9-467C-A05E-4B2DAE90E810}" srcOrd="0" destOrd="0" parTransId="{D4402040-34FC-4364-87FC-D045AFB89029}" sibTransId="{15462291-8324-48D2-8CED-88A91DF3710E}"/>
    <dgm:cxn modelId="{C82B4E17-AEC4-44D7-8AB3-D477C6917CAD}" type="presOf" srcId="{12435231-8E45-4E3D-A628-FDC4C1EB45AF}" destId="{2DB40BB3-9B9F-4A09-924E-32C67DB56B43}" srcOrd="0" destOrd="0" presId="urn:microsoft.com/office/officeart/2005/8/layout/radial4"/>
    <dgm:cxn modelId="{6EFCD71F-0D8A-4C03-BBC7-69646AC13188}" type="presOf" srcId="{48DD4026-259B-4DC3-864D-FD8C24CCF21A}" destId="{B5FBAC7C-6178-4141-BDEC-0B53A7B9008D}" srcOrd="0" destOrd="0" presId="urn:microsoft.com/office/officeart/2005/8/layout/radial4"/>
    <dgm:cxn modelId="{49894534-C625-49A1-AD38-B8081CC42BA8}" type="presOf" srcId="{D4402040-34FC-4364-87FC-D045AFB89029}" destId="{16E1FDA6-DBB7-47DA-A54F-889C5B576395}" srcOrd="0" destOrd="0" presId="urn:microsoft.com/office/officeart/2005/8/layout/radial4"/>
    <dgm:cxn modelId="{95F9723C-38B0-4337-977A-4D46E4ADC112}" type="presOf" srcId="{81AD801B-2CF9-4BCB-A0E2-F7DA51B86F79}" destId="{9C61B9F0-8BE8-4214-B89B-1AE440599A64}" srcOrd="0" destOrd="0" presId="urn:microsoft.com/office/officeart/2005/8/layout/radial4"/>
    <dgm:cxn modelId="{5F77A95A-783F-40CA-95FD-10B995F6E822}" type="presOf" srcId="{0E86656F-C8D9-467C-A05E-4B2DAE90E810}" destId="{DAD17332-AA31-443F-A544-1F54A48C8736}" srcOrd="0" destOrd="0" presId="urn:microsoft.com/office/officeart/2005/8/layout/radial4"/>
    <dgm:cxn modelId="{AB999378-AEBD-423E-A93F-CDF9082C4200}" type="presOf" srcId="{8358EC84-B351-463C-85B4-28258938D196}" destId="{462F55E2-6680-4C59-B576-816EE6CFA4AA}" srcOrd="0" destOrd="0" presId="urn:microsoft.com/office/officeart/2005/8/layout/radial4"/>
    <dgm:cxn modelId="{40FA0A7D-9514-4B7C-BFB5-98D1B2569A06}" type="presOf" srcId="{D15715D9-379D-41E9-9EB0-50A068BE1EF3}" destId="{8A0A278C-FBA6-4639-A275-00BA82A59AE8}" srcOrd="0" destOrd="0" presId="urn:microsoft.com/office/officeart/2005/8/layout/radial4"/>
    <dgm:cxn modelId="{9DFE278E-6F85-4B91-8A6F-F0DF9B79832F}" srcId="{535C3A3C-1B53-4128-9B36-D2910B201BDE}" destId="{6E65FD29-A490-4D9E-8A03-21AB12C9F5E3}" srcOrd="2" destOrd="0" parTransId="{A68DBA2B-2F6B-41D9-874E-111ADD337E52}" sibTransId="{F41DD46C-1DB7-435E-9076-AFE443A93E47}"/>
    <dgm:cxn modelId="{3A9D948F-A677-4812-B82F-118357D768B4}" srcId="{535C3A3C-1B53-4128-9B36-D2910B201BDE}" destId="{86929971-4A66-4193-ABCB-758E64C95041}" srcOrd="6" destOrd="0" parTransId="{C33C0193-7F5F-4FC0-A4BB-6EA29DCF3F60}" sibTransId="{1069CAC5-4145-4013-A293-AACAEA912166}"/>
    <dgm:cxn modelId="{6472779A-A010-4F5D-A0F8-9648B61BB2DF}" srcId="{535C3A3C-1B53-4128-9B36-D2910B201BDE}" destId="{518D9ED5-00BF-4B04-8665-9589252AB41B}" srcOrd="4" destOrd="0" parTransId="{D15715D9-379D-41E9-9EB0-50A068BE1EF3}" sibTransId="{9DA5F2DD-0A1E-47D1-8261-8E017741746B}"/>
    <dgm:cxn modelId="{63D1EAAA-5C4A-497B-8384-1875174964EA}" type="presOf" srcId="{A68DBA2B-2F6B-41D9-874E-111ADD337E52}" destId="{556A17E4-E453-42DF-9F36-0FD5B3021845}" srcOrd="0" destOrd="0" presId="urn:microsoft.com/office/officeart/2005/8/layout/radial4"/>
    <dgm:cxn modelId="{13354AB3-F6EC-4CD7-A86E-331F960CF446}" type="presOf" srcId="{8A4AC3AD-408A-46C0-AB67-779669D42F1D}" destId="{1E1DCD04-A95D-4EE9-A81B-20BD313188AA}" srcOrd="0" destOrd="0" presId="urn:microsoft.com/office/officeart/2005/8/layout/radial4"/>
    <dgm:cxn modelId="{268C83B6-A51E-4AE2-BCDA-AAADF0342977}" type="presOf" srcId="{518D9ED5-00BF-4B04-8665-9589252AB41B}" destId="{2CF5BA30-845B-46F6-9D52-62C59463D4A7}" srcOrd="0" destOrd="0" presId="urn:microsoft.com/office/officeart/2005/8/layout/radial4"/>
    <dgm:cxn modelId="{D16333B8-24AF-4BDC-A50B-7BA6F41A7A3E}" type="presOf" srcId="{782F57EB-9413-4133-BC4B-9E3014D41D83}" destId="{49A66C2D-1342-48BD-8DD4-AFBFF6BBA319}" srcOrd="0" destOrd="0" presId="urn:microsoft.com/office/officeart/2005/8/layout/radial4"/>
    <dgm:cxn modelId="{861A0DB9-95A5-4DC7-BD6B-7A2DD1030576}" type="presOf" srcId="{6E65FD29-A490-4D9E-8A03-21AB12C9F5E3}" destId="{8E514661-B011-421F-A456-914EA59A3D6F}" srcOrd="0" destOrd="0" presId="urn:microsoft.com/office/officeart/2005/8/layout/radial4"/>
    <dgm:cxn modelId="{F184EDBE-5A1C-410D-A335-245E8872FACB}" srcId="{535C3A3C-1B53-4128-9B36-D2910B201BDE}" destId="{48DD4026-259B-4DC3-864D-FD8C24CCF21A}" srcOrd="3" destOrd="0" parTransId="{782F57EB-9413-4133-BC4B-9E3014D41D83}" sibTransId="{E44A7C6D-35DE-4FCE-8DAF-6AA655E874BC}"/>
    <dgm:cxn modelId="{DC466DE9-7DAE-4EFD-886C-5AC15086F309}" srcId="{8358EC84-B351-463C-85B4-28258938D196}" destId="{535C3A3C-1B53-4128-9B36-D2910B201BDE}" srcOrd="0" destOrd="0" parTransId="{7988DC66-E2F3-4E42-88CC-3C4F84111B63}" sibTransId="{F06E3ABA-36AC-4D90-BD15-F5F9643A74B6}"/>
    <dgm:cxn modelId="{B7E9D7F9-552A-4C64-9415-2E73DD499A0F}" srcId="{535C3A3C-1B53-4128-9B36-D2910B201BDE}" destId="{12435231-8E45-4E3D-A628-FDC4C1EB45AF}" srcOrd="1" destOrd="0" parTransId="{81AD801B-2CF9-4BCB-A0E2-F7DA51B86F79}" sibTransId="{4A16946C-06B6-472A-AD47-5C8C8BA81371}"/>
    <dgm:cxn modelId="{983794FF-2C9D-4E36-BEC2-E2D1C6C87EFE}" type="presOf" srcId="{86929971-4A66-4193-ABCB-758E64C95041}" destId="{C6C783CA-5690-4577-9F50-BB1AA73811D2}" srcOrd="0" destOrd="0" presId="urn:microsoft.com/office/officeart/2005/8/layout/radial4"/>
    <dgm:cxn modelId="{148DC6C7-FDFF-4929-A60C-01199C25A1D6}" type="presParOf" srcId="{462F55E2-6680-4C59-B576-816EE6CFA4AA}" destId="{2DAE2211-0F18-4962-BCFA-E3E349EEE998}" srcOrd="0" destOrd="0" presId="urn:microsoft.com/office/officeart/2005/8/layout/radial4"/>
    <dgm:cxn modelId="{6D5906F4-2D37-4E07-8117-359FA8541149}" type="presParOf" srcId="{462F55E2-6680-4C59-B576-816EE6CFA4AA}" destId="{16E1FDA6-DBB7-47DA-A54F-889C5B576395}" srcOrd="1" destOrd="0" presId="urn:microsoft.com/office/officeart/2005/8/layout/radial4"/>
    <dgm:cxn modelId="{6994229D-1161-488C-9B09-304FB48EDD9F}" type="presParOf" srcId="{462F55E2-6680-4C59-B576-816EE6CFA4AA}" destId="{DAD17332-AA31-443F-A544-1F54A48C8736}" srcOrd="2" destOrd="0" presId="urn:microsoft.com/office/officeart/2005/8/layout/radial4"/>
    <dgm:cxn modelId="{0174E78F-4F91-40C4-9F75-59BB93123AE4}" type="presParOf" srcId="{462F55E2-6680-4C59-B576-816EE6CFA4AA}" destId="{9C61B9F0-8BE8-4214-B89B-1AE440599A64}" srcOrd="3" destOrd="0" presId="urn:microsoft.com/office/officeart/2005/8/layout/radial4"/>
    <dgm:cxn modelId="{F8204EB0-CDF0-4214-B8A2-1E9C65D7FB35}" type="presParOf" srcId="{462F55E2-6680-4C59-B576-816EE6CFA4AA}" destId="{2DB40BB3-9B9F-4A09-924E-32C67DB56B43}" srcOrd="4" destOrd="0" presId="urn:microsoft.com/office/officeart/2005/8/layout/radial4"/>
    <dgm:cxn modelId="{28590188-C730-4E82-89D9-7008BDDFAAF8}" type="presParOf" srcId="{462F55E2-6680-4C59-B576-816EE6CFA4AA}" destId="{556A17E4-E453-42DF-9F36-0FD5B3021845}" srcOrd="5" destOrd="0" presId="urn:microsoft.com/office/officeart/2005/8/layout/radial4"/>
    <dgm:cxn modelId="{3E13B73A-C838-4467-830F-512D802625BF}" type="presParOf" srcId="{462F55E2-6680-4C59-B576-816EE6CFA4AA}" destId="{8E514661-B011-421F-A456-914EA59A3D6F}" srcOrd="6" destOrd="0" presId="urn:microsoft.com/office/officeart/2005/8/layout/radial4"/>
    <dgm:cxn modelId="{B6286B0D-C0FA-44E6-B350-1A85AEBBEA27}" type="presParOf" srcId="{462F55E2-6680-4C59-B576-816EE6CFA4AA}" destId="{49A66C2D-1342-48BD-8DD4-AFBFF6BBA319}" srcOrd="7" destOrd="0" presId="urn:microsoft.com/office/officeart/2005/8/layout/radial4"/>
    <dgm:cxn modelId="{77C9BB61-D7E3-4E60-BED9-F9AA681B7BFA}" type="presParOf" srcId="{462F55E2-6680-4C59-B576-816EE6CFA4AA}" destId="{B5FBAC7C-6178-4141-BDEC-0B53A7B9008D}" srcOrd="8" destOrd="0" presId="urn:microsoft.com/office/officeart/2005/8/layout/radial4"/>
    <dgm:cxn modelId="{F8488132-9088-40E0-B633-2FC1BD27FC46}" type="presParOf" srcId="{462F55E2-6680-4C59-B576-816EE6CFA4AA}" destId="{8A0A278C-FBA6-4639-A275-00BA82A59AE8}" srcOrd="9" destOrd="0" presId="urn:microsoft.com/office/officeart/2005/8/layout/radial4"/>
    <dgm:cxn modelId="{B5D91D3C-5F48-43F9-960D-1D2C3099B093}" type="presParOf" srcId="{462F55E2-6680-4C59-B576-816EE6CFA4AA}" destId="{2CF5BA30-845B-46F6-9D52-62C59463D4A7}" srcOrd="10" destOrd="0" presId="urn:microsoft.com/office/officeart/2005/8/layout/radial4"/>
    <dgm:cxn modelId="{DECA7BB0-39BC-4516-A6B3-9AE571764D21}" type="presParOf" srcId="{462F55E2-6680-4C59-B576-816EE6CFA4AA}" destId="{9B0B6E3F-2090-4A2A-855A-1E56AC960A93}" srcOrd="11" destOrd="0" presId="urn:microsoft.com/office/officeart/2005/8/layout/radial4"/>
    <dgm:cxn modelId="{F3196F98-CC6D-4494-8BA4-8EC0A576C890}" type="presParOf" srcId="{462F55E2-6680-4C59-B576-816EE6CFA4AA}" destId="{1E1DCD04-A95D-4EE9-A81B-20BD313188AA}" srcOrd="12" destOrd="0" presId="urn:microsoft.com/office/officeart/2005/8/layout/radial4"/>
    <dgm:cxn modelId="{B29CB40E-7E32-4C51-B3AA-CE1B07F809E2}" type="presParOf" srcId="{462F55E2-6680-4C59-B576-816EE6CFA4AA}" destId="{09FE3ACA-1099-47C4-89BF-7C24520F78CA}" srcOrd="13" destOrd="0" presId="urn:microsoft.com/office/officeart/2005/8/layout/radial4"/>
    <dgm:cxn modelId="{9D0F1F3B-88C8-45F4-A7AB-8861C3638E48}" type="presParOf" srcId="{462F55E2-6680-4C59-B576-816EE6CFA4AA}" destId="{C6C783CA-5690-4577-9F50-BB1AA73811D2}"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EF8848-2C59-4612-AC4D-F41FD97AF85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89AF98B8-68AC-4835-AA2F-3059D0DA6CB4}">
      <dgm:prSet phldrT="[Text]" custT="1"/>
      <dgm:spPr/>
      <dgm:t>
        <a:bodyPr/>
        <a:lstStyle/>
        <a:p>
          <a:pPr>
            <a:buNone/>
          </a:pPr>
          <a:r>
            <a:rPr lang="en-US" sz="1200" dirty="0">
              <a:latin typeface="Cambria" panose="02040503050406030204" pitchFamily="18" charset="0"/>
              <a:ea typeface="Cambria" panose="02040503050406030204" pitchFamily="18" charset="0"/>
            </a:rPr>
            <a:t>Whether the proceeds of crime involved in money-laundering relate to any offence specified under paragraph 2 of Part A of the Schedule</a:t>
          </a:r>
          <a:endParaRPr lang="en-IN" sz="1200" dirty="0">
            <a:latin typeface="Cambria" panose="02040503050406030204" pitchFamily="18" charset="0"/>
            <a:ea typeface="Cambria" panose="02040503050406030204" pitchFamily="18" charset="0"/>
          </a:endParaRPr>
        </a:p>
      </dgm:t>
    </dgm:pt>
    <dgm:pt modelId="{A441EA35-CAF9-4E87-9354-7AF43CEAB86B}" type="parTrans" cxnId="{3392D5E6-E00C-495A-866B-52FEEB603C51}">
      <dgm:prSet/>
      <dgm:spPr/>
      <dgm:t>
        <a:bodyPr/>
        <a:lstStyle/>
        <a:p>
          <a:endParaRPr lang="en-IN"/>
        </a:p>
      </dgm:t>
    </dgm:pt>
    <dgm:pt modelId="{D9D71CC1-19A2-40BA-972E-0AEC3F51C7A1}" type="sibTrans" cxnId="{3392D5E6-E00C-495A-866B-52FEEB603C51}">
      <dgm:prSet/>
      <dgm:spPr/>
      <dgm:t>
        <a:bodyPr/>
        <a:lstStyle/>
        <a:p>
          <a:endParaRPr lang="en-IN"/>
        </a:p>
      </dgm:t>
    </dgm:pt>
    <dgm:pt modelId="{C6B3DE22-3A65-4B9D-BC17-232622467AFE}">
      <dgm:prSet phldrT="[Text]"/>
      <dgm:spPr/>
      <dgm:t>
        <a:bodyPr/>
        <a:lstStyle/>
        <a:p>
          <a:pPr>
            <a:buNone/>
          </a:pPr>
          <a:r>
            <a:rPr lang="en-IN" dirty="0">
              <a:latin typeface="Cambria" panose="02040503050406030204" pitchFamily="18" charset="0"/>
              <a:ea typeface="Cambria" panose="02040503050406030204" pitchFamily="18" charset="0"/>
            </a:rPr>
            <a:t>Yes</a:t>
          </a:r>
        </a:p>
      </dgm:t>
    </dgm:pt>
    <dgm:pt modelId="{8FBD21FD-C29E-49B1-AAD2-819A02472578}" type="parTrans" cxnId="{CAED5E3A-F399-43A7-ADB7-372EA2348210}">
      <dgm:prSet/>
      <dgm:spPr/>
      <dgm:t>
        <a:bodyPr/>
        <a:lstStyle/>
        <a:p>
          <a:endParaRPr lang="en-IN"/>
        </a:p>
      </dgm:t>
    </dgm:pt>
    <dgm:pt modelId="{AB15FE75-7D53-44CC-A7E1-43089A094AA3}" type="sibTrans" cxnId="{CAED5E3A-F399-43A7-ADB7-372EA2348210}">
      <dgm:prSet/>
      <dgm:spPr/>
      <dgm:t>
        <a:bodyPr/>
        <a:lstStyle/>
        <a:p>
          <a:endParaRPr lang="en-IN"/>
        </a:p>
      </dgm:t>
    </dgm:pt>
    <dgm:pt modelId="{5E552D63-48D6-4AFB-AEA8-E7686ED555CA}">
      <dgm:prSet phldrT="[Text]"/>
      <dgm:spPr/>
      <dgm:t>
        <a:bodyPr/>
        <a:lstStyle/>
        <a:p>
          <a:pPr>
            <a:buNone/>
          </a:pPr>
          <a:r>
            <a:rPr lang="en-IN" dirty="0">
              <a:latin typeface="Cambria" panose="02040503050406030204" pitchFamily="18" charset="0"/>
              <a:ea typeface="Cambria" panose="02040503050406030204" pitchFamily="18" charset="0"/>
            </a:rPr>
            <a:t>Imprisonment (fine also charged up to 5 lakh)</a:t>
          </a:r>
        </a:p>
      </dgm:t>
    </dgm:pt>
    <dgm:pt modelId="{77DE4896-39FA-48B0-A880-5198C4D4680D}" type="parTrans" cxnId="{9447AB55-F545-4C3C-B3BF-AAA53A0345D7}">
      <dgm:prSet/>
      <dgm:spPr/>
      <dgm:t>
        <a:bodyPr/>
        <a:lstStyle/>
        <a:p>
          <a:endParaRPr lang="en-IN"/>
        </a:p>
      </dgm:t>
    </dgm:pt>
    <dgm:pt modelId="{26D13B76-E267-429E-ACE4-441E6BC18134}" type="sibTrans" cxnId="{9447AB55-F545-4C3C-B3BF-AAA53A0345D7}">
      <dgm:prSet/>
      <dgm:spPr/>
      <dgm:t>
        <a:bodyPr/>
        <a:lstStyle/>
        <a:p>
          <a:endParaRPr lang="en-IN"/>
        </a:p>
      </dgm:t>
    </dgm:pt>
    <dgm:pt modelId="{44B2D18E-54B8-4242-A584-BCDC131888C5}">
      <dgm:prSet phldrT="[Text]" phldr="0"/>
      <dgm:spPr/>
      <dgm:t>
        <a:bodyPr/>
        <a:lstStyle/>
        <a:p>
          <a:r>
            <a:rPr lang="en-IN" dirty="0"/>
            <a:t>No</a:t>
          </a:r>
        </a:p>
      </dgm:t>
    </dgm:pt>
    <dgm:pt modelId="{EF457455-59B6-4946-B3E3-CF93320F346B}" type="parTrans" cxnId="{D66D5CA5-C927-4FFD-8F11-201DA64A61C1}">
      <dgm:prSet/>
      <dgm:spPr/>
      <dgm:t>
        <a:bodyPr/>
        <a:lstStyle/>
        <a:p>
          <a:endParaRPr lang="en-IN"/>
        </a:p>
      </dgm:t>
    </dgm:pt>
    <dgm:pt modelId="{A81774E5-CFB7-4344-A4AE-9E9F0C4BD562}" type="sibTrans" cxnId="{D66D5CA5-C927-4FFD-8F11-201DA64A61C1}">
      <dgm:prSet/>
      <dgm:spPr/>
      <dgm:t>
        <a:bodyPr/>
        <a:lstStyle/>
        <a:p>
          <a:endParaRPr lang="en-IN"/>
        </a:p>
      </dgm:t>
    </dgm:pt>
    <dgm:pt modelId="{6AC76245-FEA8-44DB-8A96-6BB6E01A59CF}">
      <dgm:prSet phldrT="[Text]"/>
      <dgm:spPr/>
      <dgm:t>
        <a:bodyPr/>
        <a:lstStyle/>
        <a:p>
          <a:pPr>
            <a:buNone/>
          </a:pPr>
          <a:r>
            <a:rPr lang="en-IN" dirty="0">
              <a:latin typeface="Cambria" panose="02040503050406030204" pitchFamily="18" charset="0"/>
              <a:ea typeface="Cambria" panose="02040503050406030204" pitchFamily="18" charset="0"/>
            </a:rPr>
            <a:t>Imprisonment (fine also charged up to 5 lakh)</a:t>
          </a:r>
        </a:p>
      </dgm:t>
    </dgm:pt>
    <dgm:pt modelId="{0A866B43-64C7-4435-86D3-766110AE70FA}" type="parTrans" cxnId="{DD2ECDE1-4C4C-4996-897D-37BA95C51502}">
      <dgm:prSet/>
      <dgm:spPr/>
      <dgm:t>
        <a:bodyPr/>
        <a:lstStyle/>
        <a:p>
          <a:endParaRPr lang="en-IN"/>
        </a:p>
      </dgm:t>
    </dgm:pt>
    <dgm:pt modelId="{BFEFF3E2-892B-4273-8CF7-9E5A7D0D9E58}" type="sibTrans" cxnId="{DD2ECDE1-4C4C-4996-897D-37BA95C51502}">
      <dgm:prSet/>
      <dgm:spPr/>
      <dgm:t>
        <a:bodyPr/>
        <a:lstStyle/>
        <a:p>
          <a:endParaRPr lang="en-IN"/>
        </a:p>
      </dgm:t>
    </dgm:pt>
    <dgm:pt modelId="{A56F9345-5FAA-4E72-AB33-4432E418B13D}">
      <dgm:prSet/>
      <dgm:spPr/>
      <dgm:t>
        <a:bodyPr/>
        <a:lstStyle/>
        <a:p>
          <a:pPr>
            <a:buNone/>
          </a:pPr>
          <a:r>
            <a:rPr lang="en-IN" dirty="0"/>
            <a:t>Max (10 </a:t>
          </a:r>
          <a:r>
            <a:rPr lang="en-IN" dirty="0">
              <a:latin typeface="Cambria" panose="02040503050406030204" pitchFamily="18" charset="0"/>
              <a:ea typeface="Cambria" panose="02040503050406030204" pitchFamily="18" charset="0"/>
            </a:rPr>
            <a:t>Years</a:t>
          </a:r>
          <a:r>
            <a:rPr lang="en-IN" dirty="0"/>
            <a:t>)</a:t>
          </a:r>
        </a:p>
      </dgm:t>
    </dgm:pt>
    <dgm:pt modelId="{9C7BE482-EB6D-4001-9E52-2108E928BA8B}" type="parTrans" cxnId="{9E79B2FB-45E7-455D-92C3-3B5A3D1BFE14}">
      <dgm:prSet/>
      <dgm:spPr/>
      <dgm:t>
        <a:bodyPr/>
        <a:lstStyle/>
        <a:p>
          <a:endParaRPr lang="en-IN"/>
        </a:p>
      </dgm:t>
    </dgm:pt>
    <dgm:pt modelId="{3306D2BF-6F0F-4FED-962C-1B5E550076BC}" type="sibTrans" cxnId="{9E79B2FB-45E7-455D-92C3-3B5A3D1BFE14}">
      <dgm:prSet/>
      <dgm:spPr/>
      <dgm:t>
        <a:bodyPr/>
        <a:lstStyle/>
        <a:p>
          <a:endParaRPr lang="en-IN"/>
        </a:p>
      </dgm:t>
    </dgm:pt>
    <dgm:pt modelId="{4ED1103B-0FFB-4AB5-A480-492BFD53D976}">
      <dgm:prSet/>
      <dgm:spPr/>
      <dgm:t>
        <a:bodyPr/>
        <a:lstStyle/>
        <a:p>
          <a:pPr>
            <a:buNone/>
          </a:pPr>
          <a:r>
            <a:rPr lang="en-IN">
              <a:latin typeface="Cambria" panose="02040503050406030204" pitchFamily="18" charset="0"/>
              <a:ea typeface="Cambria" panose="02040503050406030204" pitchFamily="18" charset="0"/>
            </a:rPr>
            <a:t>Min (3 Years)</a:t>
          </a:r>
        </a:p>
      </dgm:t>
    </dgm:pt>
    <dgm:pt modelId="{25544722-118E-456A-9066-39AD5F412C33}" type="parTrans" cxnId="{A2548767-95A4-45DA-9013-5AE6803BFD1B}">
      <dgm:prSet/>
      <dgm:spPr/>
      <dgm:t>
        <a:bodyPr/>
        <a:lstStyle/>
        <a:p>
          <a:endParaRPr lang="en-IN"/>
        </a:p>
      </dgm:t>
    </dgm:pt>
    <dgm:pt modelId="{93B6B4B7-ECB6-4E8A-BBD7-24FF816CB7C4}" type="sibTrans" cxnId="{A2548767-95A4-45DA-9013-5AE6803BFD1B}">
      <dgm:prSet/>
      <dgm:spPr/>
      <dgm:t>
        <a:bodyPr/>
        <a:lstStyle/>
        <a:p>
          <a:endParaRPr lang="en-IN"/>
        </a:p>
      </dgm:t>
    </dgm:pt>
    <dgm:pt modelId="{59C63E52-1B64-4579-8EEF-363B24E7498B}">
      <dgm:prSet/>
      <dgm:spPr/>
      <dgm:t>
        <a:bodyPr/>
        <a:lstStyle/>
        <a:p>
          <a:pPr>
            <a:buNone/>
          </a:pPr>
          <a:r>
            <a:rPr lang="en-IN" dirty="0">
              <a:latin typeface="Cambria" panose="02040503050406030204" pitchFamily="18" charset="0"/>
              <a:ea typeface="Cambria" panose="02040503050406030204" pitchFamily="18" charset="0"/>
            </a:rPr>
            <a:t>Max (7 Years)</a:t>
          </a:r>
        </a:p>
      </dgm:t>
    </dgm:pt>
    <dgm:pt modelId="{2656DA69-5940-4CD2-990F-DB1983EBDCA8}" type="parTrans" cxnId="{A534B305-94EB-4E9C-B844-7D1A498818E6}">
      <dgm:prSet/>
      <dgm:spPr/>
      <dgm:t>
        <a:bodyPr/>
        <a:lstStyle/>
        <a:p>
          <a:endParaRPr lang="en-IN"/>
        </a:p>
      </dgm:t>
    </dgm:pt>
    <dgm:pt modelId="{B790FC8A-3C55-49FB-A157-DC9166C87473}" type="sibTrans" cxnId="{A534B305-94EB-4E9C-B844-7D1A498818E6}">
      <dgm:prSet/>
      <dgm:spPr/>
      <dgm:t>
        <a:bodyPr/>
        <a:lstStyle/>
        <a:p>
          <a:endParaRPr lang="en-IN"/>
        </a:p>
      </dgm:t>
    </dgm:pt>
    <dgm:pt modelId="{09FA0385-E8F5-47E7-B924-840BEA217E73}">
      <dgm:prSet/>
      <dgm:spPr/>
      <dgm:t>
        <a:bodyPr/>
        <a:lstStyle/>
        <a:p>
          <a:pPr>
            <a:buNone/>
          </a:pPr>
          <a:r>
            <a:rPr lang="en-IN" dirty="0">
              <a:latin typeface="Cambria" panose="02040503050406030204" pitchFamily="18" charset="0"/>
              <a:ea typeface="Cambria" panose="02040503050406030204" pitchFamily="18" charset="0"/>
            </a:rPr>
            <a:t>Min (3 Years)</a:t>
          </a:r>
        </a:p>
      </dgm:t>
    </dgm:pt>
    <dgm:pt modelId="{00E87FD9-56C6-401E-AAD7-6643C4A52E0A}" type="sibTrans" cxnId="{90E8268B-9D06-447B-BCCC-645D9880DBB2}">
      <dgm:prSet/>
      <dgm:spPr/>
      <dgm:t>
        <a:bodyPr/>
        <a:lstStyle/>
        <a:p>
          <a:endParaRPr lang="en-IN"/>
        </a:p>
      </dgm:t>
    </dgm:pt>
    <dgm:pt modelId="{CBDBE462-1434-4298-A97B-AC002B56BBEB}" type="parTrans" cxnId="{90E8268B-9D06-447B-BCCC-645D9880DBB2}">
      <dgm:prSet/>
      <dgm:spPr/>
      <dgm:t>
        <a:bodyPr/>
        <a:lstStyle/>
        <a:p>
          <a:endParaRPr lang="en-IN"/>
        </a:p>
      </dgm:t>
    </dgm:pt>
    <dgm:pt modelId="{6AE57437-7615-428F-B140-EEB94ED756A1}" type="pres">
      <dgm:prSet presAssocID="{A2EF8848-2C59-4612-AC4D-F41FD97AF857}" presName="hierChild1" presStyleCnt="0">
        <dgm:presLayoutVars>
          <dgm:chPref val="1"/>
          <dgm:dir/>
          <dgm:animOne val="branch"/>
          <dgm:animLvl val="lvl"/>
          <dgm:resizeHandles/>
        </dgm:presLayoutVars>
      </dgm:prSet>
      <dgm:spPr/>
    </dgm:pt>
    <dgm:pt modelId="{5220D690-F7D9-432D-9E18-E7FCAF49DA8F}" type="pres">
      <dgm:prSet presAssocID="{89AF98B8-68AC-4835-AA2F-3059D0DA6CB4}" presName="hierRoot1" presStyleCnt="0"/>
      <dgm:spPr/>
    </dgm:pt>
    <dgm:pt modelId="{7F23CC74-E1BA-42C9-B7D4-0130DB108313}" type="pres">
      <dgm:prSet presAssocID="{89AF98B8-68AC-4835-AA2F-3059D0DA6CB4}" presName="composite" presStyleCnt="0"/>
      <dgm:spPr/>
    </dgm:pt>
    <dgm:pt modelId="{A3629F91-99D2-40A6-9165-EDF3C10827A8}" type="pres">
      <dgm:prSet presAssocID="{89AF98B8-68AC-4835-AA2F-3059D0DA6CB4}" presName="background" presStyleLbl="node0" presStyleIdx="0" presStyleCnt="1"/>
      <dgm:spPr/>
    </dgm:pt>
    <dgm:pt modelId="{E49FEF4A-CA19-4763-856C-BB715E5AD703}" type="pres">
      <dgm:prSet presAssocID="{89AF98B8-68AC-4835-AA2F-3059D0DA6CB4}" presName="text" presStyleLbl="fgAcc0" presStyleIdx="0" presStyleCnt="1" custScaleX="142596" custScaleY="205410">
        <dgm:presLayoutVars>
          <dgm:chPref val="3"/>
        </dgm:presLayoutVars>
      </dgm:prSet>
      <dgm:spPr/>
    </dgm:pt>
    <dgm:pt modelId="{F4689207-FA67-41E4-933F-0D4EA9037CD3}" type="pres">
      <dgm:prSet presAssocID="{89AF98B8-68AC-4835-AA2F-3059D0DA6CB4}" presName="hierChild2" presStyleCnt="0"/>
      <dgm:spPr/>
    </dgm:pt>
    <dgm:pt modelId="{D9F9E617-8C49-4FC0-8EA3-69097A484A82}" type="pres">
      <dgm:prSet presAssocID="{8FBD21FD-C29E-49B1-AAD2-819A02472578}" presName="Name10" presStyleLbl="parChTrans1D2" presStyleIdx="0" presStyleCnt="2"/>
      <dgm:spPr/>
    </dgm:pt>
    <dgm:pt modelId="{00B147DB-7038-4A06-ADAD-3A63ADD67935}" type="pres">
      <dgm:prSet presAssocID="{C6B3DE22-3A65-4B9D-BC17-232622467AFE}" presName="hierRoot2" presStyleCnt="0"/>
      <dgm:spPr/>
    </dgm:pt>
    <dgm:pt modelId="{78A8E205-ADAE-4C13-95A7-5162ACAFC5C1}" type="pres">
      <dgm:prSet presAssocID="{C6B3DE22-3A65-4B9D-BC17-232622467AFE}" presName="composite2" presStyleCnt="0"/>
      <dgm:spPr/>
    </dgm:pt>
    <dgm:pt modelId="{61DC9DF5-6A1D-4F90-8BB0-739714C71916}" type="pres">
      <dgm:prSet presAssocID="{C6B3DE22-3A65-4B9D-BC17-232622467AFE}" presName="background2" presStyleLbl="node2" presStyleIdx="0" presStyleCnt="2"/>
      <dgm:spPr/>
    </dgm:pt>
    <dgm:pt modelId="{0FDB8B3A-7197-42D7-9749-9BED50B4A601}" type="pres">
      <dgm:prSet presAssocID="{C6B3DE22-3A65-4B9D-BC17-232622467AFE}" presName="text2" presStyleLbl="fgAcc2" presStyleIdx="0" presStyleCnt="2">
        <dgm:presLayoutVars>
          <dgm:chPref val="3"/>
        </dgm:presLayoutVars>
      </dgm:prSet>
      <dgm:spPr/>
    </dgm:pt>
    <dgm:pt modelId="{FCEECE08-FA80-4407-93E5-6443E143139B}" type="pres">
      <dgm:prSet presAssocID="{C6B3DE22-3A65-4B9D-BC17-232622467AFE}" presName="hierChild3" presStyleCnt="0"/>
      <dgm:spPr/>
    </dgm:pt>
    <dgm:pt modelId="{3720B801-3661-4ED9-8BE6-FDF77D5065A5}" type="pres">
      <dgm:prSet presAssocID="{77DE4896-39FA-48B0-A880-5198C4D4680D}" presName="Name17" presStyleLbl="parChTrans1D3" presStyleIdx="0" presStyleCnt="2"/>
      <dgm:spPr/>
    </dgm:pt>
    <dgm:pt modelId="{3E7C87C8-C157-4BDC-AC56-FE6955469EF6}" type="pres">
      <dgm:prSet presAssocID="{5E552D63-48D6-4AFB-AEA8-E7686ED555CA}" presName="hierRoot3" presStyleCnt="0"/>
      <dgm:spPr/>
    </dgm:pt>
    <dgm:pt modelId="{EE904B28-7663-438F-9DAB-F9A50AD7336C}" type="pres">
      <dgm:prSet presAssocID="{5E552D63-48D6-4AFB-AEA8-E7686ED555CA}" presName="composite3" presStyleCnt="0"/>
      <dgm:spPr/>
    </dgm:pt>
    <dgm:pt modelId="{EDA23A82-1EC5-4545-A9C3-A390009D7DD5}" type="pres">
      <dgm:prSet presAssocID="{5E552D63-48D6-4AFB-AEA8-E7686ED555CA}" presName="background3" presStyleLbl="node3" presStyleIdx="0" presStyleCnt="2"/>
      <dgm:spPr/>
    </dgm:pt>
    <dgm:pt modelId="{B7BC1215-3A51-4949-9DA6-C32C3621064D}" type="pres">
      <dgm:prSet presAssocID="{5E552D63-48D6-4AFB-AEA8-E7686ED555CA}" presName="text3" presStyleLbl="fgAcc3" presStyleIdx="0" presStyleCnt="2">
        <dgm:presLayoutVars>
          <dgm:chPref val="3"/>
        </dgm:presLayoutVars>
      </dgm:prSet>
      <dgm:spPr/>
    </dgm:pt>
    <dgm:pt modelId="{8BDEEFBF-3DB2-496B-9730-F943BA03657F}" type="pres">
      <dgm:prSet presAssocID="{5E552D63-48D6-4AFB-AEA8-E7686ED555CA}" presName="hierChild4" presStyleCnt="0"/>
      <dgm:spPr/>
    </dgm:pt>
    <dgm:pt modelId="{966E3370-5E82-41CA-B0CC-B092209F4394}" type="pres">
      <dgm:prSet presAssocID="{CBDBE462-1434-4298-A97B-AC002B56BBEB}" presName="Name23" presStyleLbl="parChTrans1D4" presStyleIdx="0" presStyleCnt="4"/>
      <dgm:spPr/>
    </dgm:pt>
    <dgm:pt modelId="{525CD4E0-385F-432F-BC8F-8302A8A12EF1}" type="pres">
      <dgm:prSet presAssocID="{09FA0385-E8F5-47E7-B924-840BEA217E73}" presName="hierRoot4" presStyleCnt="0"/>
      <dgm:spPr/>
    </dgm:pt>
    <dgm:pt modelId="{CE3A1E05-05AC-4FB7-9948-0DED88865B29}" type="pres">
      <dgm:prSet presAssocID="{09FA0385-E8F5-47E7-B924-840BEA217E73}" presName="composite4" presStyleCnt="0"/>
      <dgm:spPr/>
    </dgm:pt>
    <dgm:pt modelId="{B694D796-2C8C-4558-BE53-94B24F2D546C}" type="pres">
      <dgm:prSet presAssocID="{09FA0385-E8F5-47E7-B924-840BEA217E73}" presName="background4" presStyleLbl="node4" presStyleIdx="0" presStyleCnt="4"/>
      <dgm:spPr/>
    </dgm:pt>
    <dgm:pt modelId="{5CE10F68-29D0-49BB-8F12-02754C75A103}" type="pres">
      <dgm:prSet presAssocID="{09FA0385-E8F5-47E7-B924-840BEA217E73}" presName="text4" presStyleLbl="fgAcc4" presStyleIdx="0" presStyleCnt="4" custLinFactNeighborX="-774" custLinFactNeighborY="295">
        <dgm:presLayoutVars>
          <dgm:chPref val="3"/>
        </dgm:presLayoutVars>
      </dgm:prSet>
      <dgm:spPr/>
    </dgm:pt>
    <dgm:pt modelId="{7B0C85FB-3E53-4549-B9E7-78B7BE777D28}" type="pres">
      <dgm:prSet presAssocID="{09FA0385-E8F5-47E7-B924-840BEA217E73}" presName="hierChild5" presStyleCnt="0"/>
      <dgm:spPr/>
    </dgm:pt>
    <dgm:pt modelId="{A2A3DE3A-03F7-4B60-B764-ED2B5490A45F}" type="pres">
      <dgm:prSet presAssocID="{9C7BE482-EB6D-4001-9E52-2108E928BA8B}" presName="Name23" presStyleLbl="parChTrans1D4" presStyleIdx="1" presStyleCnt="4"/>
      <dgm:spPr/>
    </dgm:pt>
    <dgm:pt modelId="{928395B3-6CFB-4F1A-BE4B-442B60E1C89E}" type="pres">
      <dgm:prSet presAssocID="{A56F9345-5FAA-4E72-AB33-4432E418B13D}" presName="hierRoot4" presStyleCnt="0"/>
      <dgm:spPr/>
    </dgm:pt>
    <dgm:pt modelId="{92310305-7872-4E5E-A63E-762546578072}" type="pres">
      <dgm:prSet presAssocID="{A56F9345-5FAA-4E72-AB33-4432E418B13D}" presName="composite4" presStyleCnt="0"/>
      <dgm:spPr/>
    </dgm:pt>
    <dgm:pt modelId="{B4F6EC61-D480-481B-98C7-17E21FBFCB83}" type="pres">
      <dgm:prSet presAssocID="{A56F9345-5FAA-4E72-AB33-4432E418B13D}" presName="background4" presStyleLbl="node4" presStyleIdx="1" presStyleCnt="4"/>
      <dgm:spPr/>
    </dgm:pt>
    <dgm:pt modelId="{7B76B61C-732C-4A2F-8211-D5B1D4AB2C2B}" type="pres">
      <dgm:prSet presAssocID="{A56F9345-5FAA-4E72-AB33-4432E418B13D}" presName="text4" presStyleLbl="fgAcc4" presStyleIdx="1" presStyleCnt="4">
        <dgm:presLayoutVars>
          <dgm:chPref val="3"/>
        </dgm:presLayoutVars>
      </dgm:prSet>
      <dgm:spPr/>
    </dgm:pt>
    <dgm:pt modelId="{F5E76775-45E7-4FF6-B842-617B513D6A0A}" type="pres">
      <dgm:prSet presAssocID="{A56F9345-5FAA-4E72-AB33-4432E418B13D}" presName="hierChild5" presStyleCnt="0"/>
      <dgm:spPr/>
    </dgm:pt>
    <dgm:pt modelId="{E6EEC44C-E68B-4869-AFA8-6DD5A079D754}" type="pres">
      <dgm:prSet presAssocID="{EF457455-59B6-4946-B3E3-CF93320F346B}" presName="Name10" presStyleLbl="parChTrans1D2" presStyleIdx="1" presStyleCnt="2"/>
      <dgm:spPr/>
    </dgm:pt>
    <dgm:pt modelId="{16DC6B56-E992-4CA8-A2C7-95380E187AA0}" type="pres">
      <dgm:prSet presAssocID="{44B2D18E-54B8-4242-A584-BCDC131888C5}" presName="hierRoot2" presStyleCnt="0"/>
      <dgm:spPr/>
    </dgm:pt>
    <dgm:pt modelId="{960E5962-6DDE-441A-994A-6692813D5424}" type="pres">
      <dgm:prSet presAssocID="{44B2D18E-54B8-4242-A584-BCDC131888C5}" presName="composite2" presStyleCnt="0"/>
      <dgm:spPr/>
    </dgm:pt>
    <dgm:pt modelId="{75BAE95B-8B64-4EFC-A926-51D27878D994}" type="pres">
      <dgm:prSet presAssocID="{44B2D18E-54B8-4242-A584-BCDC131888C5}" presName="background2" presStyleLbl="node2" presStyleIdx="1" presStyleCnt="2"/>
      <dgm:spPr/>
    </dgm:pt>
    <dgm:pt modelId="{3BE3BCDA-F66F-4F35-9427-EC75E808B6D6}" type="pres">
      <dgm:prSet presAssocID="{44B2D18E-54B8-4242-A584-BCDC131888C5}" presName="text2" presStyleLbl="fgAcc2" presStyleIdx="1" presStyleCnt="2">
        <dgm:presLayoutVars>
          <dgm:chPref val="3"/>
        </dgm:presLayoutVars>
      </dgm:prSet>
      <dgm:spPr/>
    </dgm:pt>
    <dgm:pt modelId="{6D2E6851-093A-414F-B9C7-B88F2D44498C}" type="pres">
      <dgm:prSet presAssocID="{44B2D18E-54B8-4242-A584-BCDC131888C5}" presName="hierChild3" presStyleCnt="0"/>
      <dgm:spPr/>
    </dgm:pt>
    <dgm:pt modelId="{340A29C8-BFAE-4C95-AF22-4B8DC98973FA}" type="pres">
      <dgm:prSet presAssocID="{0A866B43-64C7-4435-86D3-766110AE70FA}" presName="Name17" presStyleLbl="parChTrans1D3" presStyleIdx="1" presStyleCnt="2"/>
      <dgm:spPr/>
    </dgm:pt>
    <dgm:pt modelId="{945F26BD-5373-4EDA-82C2-20AE95A8C217}" type="pres">
      <dgm:prSet presAssocID="{6AC76245-FEA8-44DB-8A96-6BB6E01A59CF}" presName="hierRoot3" presStyleCnt="0"/>
      <dgm:spPr/>
    </dgm:pt>
    <dgm:pt modelId="{5373DE21-5E5F-4082-8D23-4EFCA47A56C9}" type="pres">
      <dgm:prSet presAssocID="{6AC76245-FEA8-44DB-8A96-6BB6E01A59CF}" presName="composite3" presStyleCnt="0"/>
      <dgm:spPr/>
    </dgm:pt>
    <dgm:pt modelId="{CEC8C58A-DF6A-4FCF-90F0-EA3EB2E4846C}" type="pres">
      <dgm:prSet presAssocID="{6AC76245-FEA8-44DB-8A96-6BB6E01A59CF}" presName="background3" presStyleLbl="node3" presStyleIdx="1" presStyleCnt="2"/>
      <dgm:spPr/>
    </dgm:pt>
    <dgm:pt modelId="{77C804EE-6994-4F9F-AE6B-B1B4301B5EEC}" type="pres">
      <dgm:prSet presAssocID="{6AC76245-FEA8-44DB-8A96-6BB6E01A59CF}" presName="text3" presStyleLbl="fgAcc3" presStyleIdx="1" presStyleCnt="2">
        <dgm:presLayoutVars>
          <dgm:chPref val="3"/>
        </dgm:presLayoutVars>
      </dgm:prSet>
      <dgm:spPr/>
    </dgm:pt>
    <dgm:pt modelId="{86ADB19F-4554-4B72-86F5-F5E898E621C9}" type="pres">
      <dgm:prSet presAssocID="{6AC76245-FEA8-44DB-8A96-6BB6E01A59CF}" presName="hierChild4" presStyleCnt="0"/>
      <dgm:spPr/>
    </dgm:pt>
    <dgm:pt modelId="{220FEFA7-A168-4E99-B209-D7CE2F2382F8}" type="pres">
      <dgm:prSet presAssocID="{25544722-118E-456A-9066-39AD5F412C33}" presName="Name23" presStyleLbl="parChTrans1D4" presStyleIdx="2" presStyleCnt="4"/>
      <dgm:spPr/>
    </dgm:pt>
    <dgm:pt modelId="{CBAD0081-1B1A-4D5E-8DB3-530FFA54A835}" type="pres">
      <dgm:prSet presAssocID="{4ED1103B-0FFB-4AB5-A480-492BFD53D976}" presName="hierRoot4" presStyleCnt="0"/>
      <dgm:spPr/>
    </dgm:pt>
    <dgm:pt modelId="{95E52EFD-3BF8-4B22-987B-9D7E2E2CC1D1}" type="pres">
      <dgm:prSet presAssocID="{4ED1103B-0FFB-4AB5-A480-492BFD53D976}" presName="composite4" presStyleCnt="0"/>
      <dgm:spPr/>
    </dgm:pt>
    <dgm:pt modelId="{392BE75C-A771-4BDF-8992-6D3607224ABE}" type="pres">
      <dgm:prSet presAssocID="{4ED1103B-0FFB-4AB5-A480-492BFD53D976}" presName="background4" presStyleLbl="node4" presStyleIdx="2" presStyleCnt="4"/>
      <dgm:spPr/>
    </dgm:pt>
    <dgm:pt modelId="{7679FB69-E130-405F-84EC-CF9700955A71}" type="pres">
      <dgm:prSet presAssocID="{4ED1103B-0FFB-4AB5-A480-492BFD53D976}" presName="text4" presStyleLbl="fgAcc4" presStyleIdx="2" presStyleCnt="4">
        <dgm:presLayoutVars>
          <dgm:chPref val="3"/>
        </dgm:presLayoutVars>
      </dgm:prSet>
      <dgm:spPr/>
    </dgm:pt>
    <dgm:pt modelId="{555B373C-17D9-425F-87F5-8B673C246635}" type="pres">
      <dgm:prSet presAssocID="{4ED1103B-0FFB-4AB5-A480-492BFD53D976}" presName="hierChild5" presStyleCnt="0"/>
      <dgm:spPr/>
    </dgm:pt>
    <dgm:pt modelId="{C2F414C1-44C2-44C4-A93B-18F251D4D15A}" type="pres">
      <dgm:prSet presAssocID="{2656DA69-5940-4CD2-990F-DB1983EBDCA8}" presName="Name23" presStyleLbl="parChTrans1D4" presStyleIdx="3" presStyleCnt="4"/>
      <dgm:spPr/>
    </dgm:pt>
    <dgm:pt modelId="{0FC873FF-180C-41FB-9D84-B50E380E9929}" type="pres">
      <dgm:prSet presAssocID="{59C63E52-1B64-4579-8EEF-363B24E7498B}" presName="hierRoot4" presStyleCnt="0"/>
      <dgm:spPr/>
    </dgm:pt>
    <dgm:pt modelId="{AFDF754F-2D7B-4498-A818-8A33E9CB62F0}" type="pres">
      <dgm:prSet presAssocID="{59C63E52-1B64-4579-8EEF-363B24E7498B}" presName="composite4" presStyleCnt="0"/>
      <dgm:spPr/>
    </dgm:pt>
    <dgm:pt modelId="{6C24F65B-8B4F-4370-A744-93CB1C4DD8CA}" type="pres">
      <dgm:prSet presAssocID="{59C63E52-1B64-4579-8EEF-363B24E7498B}" presName="background4" presStyleLbl="node4" presStyleIdx="3" presStyleCnt="4"/>
      <dgm:spPr/>
    </dgm:pt>
    <dgm:pt modelId="{FD5544B5-E955-4DE4-8B13-F82A9026886B}" type="pres">
      <dgm:prSet presAssocID="{59C63E52-1B64-4579-8EEF-363B24E7498B}" presName="text4" presStyleLbl="fgAcc4" presStyleIdx="3" presStyleCnt="4">
        <dgm:presLayoutVars>
          <dgm:chPref val="3"/>
        </dgm:presLayoutVars>
      </dgm:prSet>
      <dgm:spPr/>
    </dgm:pt>
    <dgm:pt modelId="{ED7CCF42-2957-49EE-BB76-34B08D746139}" type="pres">
      <dgm:prSet presAssocID="{59C63E52-1B64-4579-8EEF-363B24E7498B}" presName="hierChild5" presStyleCnt="0"/>
      <dgm:spPr/>
    </dgm:pt>
  </dgm:ptLst>
  <dgm:cxnLst>
    <dgm:cxn modelId="{A534B305-94EB-4E9C-B844-7D1A498818E6}" srcId="{6AC76245-FEA8-44DB-8A96-6BB6E01A59CF}" destId="{59C63E52-1B64-4579-8EEF-363B24E7498B}" srcOrd="1" destOrd="0" parTransId="{2656DA69-5940-4CD2-990F-DB1983EBDCA8}" sibTransId="{B790FC8A-3C55-49FB-A157-DC9166C87473}"/>
    <dgm:cxn modelId="{A5AAF728-2675-494D-81DB-ECEE3835DB1C}" type="presOf" srcId="{25544722-118E-456A-9066-39AD5F412C33}" destId="{220FEFA7-A168-4E99-B209-D7CE2F2382F8}" srcOrd="0" destOrd="0" presId="urn:microsoft.com/office/officeart/2005/8/layout/hierarchy1"/>
    <dgm:cxn modelId="{A7A9E636-5821-46CB-A818-3E9BDD8360C4}" type="presOf" srcId="{C6B3DE22-3A65-4B9D-BC17-232622467AFE}" destId="{0FDB8B3A-7197-42D7-9749-9BED50B4A601}" srcOrd="0" destOrd="0" presId="urn:microsoft.com/office/officeart/2005/8/layout/hierarchy1"/>
    <dgm:cxn modelId="{CAED5E3A-F399-43A7-ADB7-372EA2348210}" srcId="{89AF98B8-68AC-4835-AA2F-3059D0DA6CB4}" destId="{C6B3DE22-3A65-4B9D-BC17-232622467AFE}" srcOrd="0" destOrd="0" parTransId="{8FBD21FD-C29E-49B1-AAD2-819A02472578}" sibTransId="{AB15FE75-7D53-44CC-A7E1-43089A094AA3}"/>
    <dgm:cxn modelId="{9447AB55-F545-4C3C-B3BF-AAA53A0345D7}" srcId="{C6B3DE22-3A65-4B9D-BC17-232622467AFE}" destId="{5E552D63-48D6-4AFB-AEA8-E7686ED555CA}" srcOrd="0" destOrd="0" parTransId="{77DE4896-39FA-48B0-A880-5198C4D4680D}" sibTransId="{26D13B76-E267-429E-ACE4-441E6BC18134}"/>
    <dgm:cxn modelId="{94746A5F-464C-4DF6-A9D4-E9838B81AC4D}" type="presOf" srcId="{8FBD21FD-C29E-49B1-AAD2-819A02472578}" destId="{D9F9E617-8C49-4FC0-8EA3-69097A484A82}" srcOrd="0" destOrd="0" presId="urn:microsoft.com/office/officeart/2005/8/layout/hierarchy1"/>
    <dgm:cxn modelId="{86898A66-EB5A-4116-BC88-2281E1BCEB26}" type="presOf" srcId="{2656DA69-5940-4CD2-990F-DB1983EBDCA8}" destId="{C2F414C1-44C2-44C4-A93B-18F251D4D15A}" srcOrd="0" destOrd="0" presId="urn:microsoft.com/office/officeart/2005/8/layout/hierarchy1"/>
    <dgm:cxn modelId="{A2548767-95A4-45DA-9013-5AE6803BFD1B}" srcId="{6AC76245-FEA8-44DB-8A96-6BB6E01A59CF}" destId="{4ED1103B-0FFB-4AB5-A480-492BFD53D976}" srcOrd="0" destOrd="0" parTransId="{25544722-118E-456A-9066-39AD5F412C33}" sibTransId="{93B6B4B7-ECB6-4E8A-BBD7-24FF816CB7C4}"/>
    <dgm:cxn modelId="{8DC4BE67-BE87-4CE7-9291-FB21BCA198C6}" type="presOf" srcId="{A56F9345-5FAA-4E72-AB33-4432E418B13D}" destId="{7B76B61C-732C-4A2F-8211-D5B1D4AB2C2B}" srcOrd="0" destOrd="0" presId="urn:microsoft.com/office/officeart/2005/8/layout/hierarchy1"/>
    <dgm:cxn modelId="{1F47F071-C6AA-45BD-85E3-F0BBE277490D}" type="presOf" srcId="{5E552D63-48D6-4AFB-AEA8-E7686ED555CA}" destId="{B7BC1215-3A51-4949-9DA6-C32C3621064D}" srcOrd="0" destOrd="0" presId="urn:microsoft.com/office/officeart/2005/8/layout/hierarchy1"/>
    <dgm:cxn modelId="{FADF5578-211D-483E-8E38-FF0144C5F655}" type="presOf" srcId="{A2EF8848-2C59-4612-AC4D-F41FD97AF857}" destId="{6AE57437-7615-428F-B140-EEB94ED756A1}" srcOrd="0" destOrd="0" presId="urn:microsoft.com/office/officeart/2005/8/layout/hierarchy1"/>
    <dgm:cxn modelId="{95E7A87E-4136-49A1-BE0E-63572AD9E7B3}" type="presOf" srcId="{CBDBE462-1434-4298-A97B-AC002B56BBEB}" destId="{966E3370-5E82-41CA-B0CC-B092209F4394}" srcOrd="0" destOrd="0" presId="urn:microsoft.com/office/officeart/2005/8/layout/hierarchy1"/>
    <dgm:cxn modelId="{033F8981-D777-4D68-A0C7-E19EDDEBA40E}" type="presOf" srcId="{77DE4896-39FA-48B0-A880-5198C4D4680D}" destId="{3720B801-3661-4ED9-8BE6-FDF77D5065A5}" srcOrd="0" destOrd="0" presId="urn:microsoft.com/office/officeart/2005/8/layout/hierarchy1"/>
    <dgm:cxn modelId="{90E8268B-9D06-447B-BCCC-645D9880DBB2}" srcId="{5E552D63-48D6-4AFB-AEA8-E7686ED555CA}" destId="{09FA0385-E8F5-47E7-B924-840BEA217E73}" srcOrd="0" destOrd="0" parTransId="{CBDBE462-1434-4298-A97B-AC002B56BBEB}" sibTransId="{00E87FD9-56C6-401E-AAD7-6643C4A52E0A}"/>
    <dgm:cxn modelId="{13B3D690-BF04-4215-B6E5-AB0315D26B15}" type="presOf" srcId="{59C63E52-1B64-4579-8EEF-363B24E7498B}" destId="{FD5544B5-E955-4DE4-8B13-F82A9026886B}" srcOrd="0" destOrd="0" presId="urn:microsoft.com/office/officeart/2005/8/layout/hierarchy1"/>
    <dgm:cxn modelId="{00333191-5AE5-4209-9BA3-F971B55E9072}" type="presOf" srcId="{09FA0385-E8F5-47E7-B924-840BEA217E73}" destId="{5CE10F68-29D0-49BB-8F12-02754C75A103}" srcOrd="0" destOrd="0" presId="urn:microsoft.com/office/officeart/2005/8/layout/hierarchy1"/>
    <dgm:cxn modelId="{D66D5CA5-C927-4FFD-8F11-201DA64A61C1}" srcId="{89AF98B8-68AC-4835-AA2F-3059D0DA6CB4}" destId="{44B2D18E-54B8-4242-A584-BCDC131888C5}" srcOrd="1" destOrd="0" parTransId="{EF457455-59B6-4946-B3E3-CF93320F346B}" sibTransId="{A81774E5-CFB7-4344-A4AE-9E9F0C4BD562}"/>
    <dgm:cxn modelId="{0CA90FB4-8537-41D1-A0E3-3AEB0D90919E}" type="presOf" srcId="{89AF98B8-68AC-4835-AA2F-3059D0DA6CB4}" destId="{E49FEF4A-CA19-4763-856C-BB715E5AD703}" srcOrd="0" destOrd="0" presId="urn:microsoft.com/office/officeart/2005/8/layout/hierarchy1"/>
    <dgm:cxn modelId="{7F180CB8-E43C-4982-9741-A0B29C66CF1D}" type="presOf" srcId="{EF457455-59B6-4946-B3E3-CF93320F346B}" destId="{E6EEC44C-E68B-4869-AFA8-6DD5A079D754}" srcOrd="0" destOrd="0" presId="urn:microsoft.com/office/officeart/2005/8/layout/hierarchy1"/>
    <dgm:cxn modelId="{D7076CC2-C4C7-465E-A869-4D91A14DCF01}" type="presOf" srcId="{4ED1103B-0FFB-4AB5-A480-492BFD53D976}" destId="{7679FB69-E130-405F-84EC-CF9700955A71}" srcOrd="0" destOrd="0" presId="urn:microsoft.com/office/officeart/2005/8/layout/hierarchy1"/>
    <dgm:cxn modelId="{071782C7-D45C-40A9-A7A4-3ADCB9D42321}" type="presOf" srcId="{6AC76245-FEA8-44DB-8A96-6BB6E01A59CF}" destId="{77C804EE-6994-4F9F-AE6B-B1B4301B5EEC}" srcOrd="0" destOrd="0" presId="urn:microsoft.com/office/officeart/2005/8/layout/hierarchy1"/>
    <dgm:cxn modelId="{DD2ECDE1-4C4C-4996-897D-37BA95C51502}" srcId="{44B2D18E-54B8-4242-A584-BCDC131888C5}" destId="{6AC76245-FEA8-44DB-8A96-6BB6E01A59CF}" srcOrd="0" destOrd="0" parTransId="{0A866B43-64C7-4435-86D3-766110AE70FA}" sibTransId="{BFEFF3E2-892B-4273-8CF7-9E5A7D0D9E58}"/>
    <dgm:cxn modelId="{3392D5E6-E00C-495A-866B-52FEEB603C51}" srcId="{A2EF8848-2C59-4612-AC4D-F41FD97AF857}" destId="{89AF98B8-68AC-4835-AA2F-3059D0DA6CB4}" srcOrd="0" destOrd="0" parTransId="{A441EA35-CAF9-4E87-9354-7AF43CEAB86B}" sibTransId="{D9D71CC1-19A2-40BA-972E-0AEC3F51C7A1}"/>
    <dgm:cxn modelId="{11AB03EA-0FC1-4612-A5B9-CBF929C9B4EE}" type="presOf" srcId="{9C7BE482-EB6D-4001-9E52-2108E928BA8B}" destId="{A2A3DE3A-03F7-4B60-B764-ED2B5490A45F}" srcOrd="0" destOrd="0" presId="urn:microsoft.com/office/officeart/2005/8/layout/hierarchy1"/>
    <dgm:cxn modelId="{2847FCEB-03E3-41A1-8FCC-463E32195BDE}" type="presOf" srcId="{44B2D18E-54B8-4242-A584-BCDC131888C5}" destId="{3BE3BCDA-F66F-4F35-9427-EC75E808B6D6}" srcOrd="0" destOrd="0" presId="urn:microsoft.com/office/officeart/2005/8/layout/hierarchy1"/>
    <dgm:cxn modelId="{0C86EDF5-343F-4763-AE60-606ED2621F34}" type="presOf" srcId="{0A866B43-64C7-4435-86D3-766110AE70FA}" destId="{340A29C8-BFAE-4C95-AF22-4B8DC98973FA}" srcOrd="0" destOrd="0" presId="urn:microsoft.com/office/officeart/2005/8/layout/hierarchy1"/>
    <dgm:cxn modelId="{9E79B2FB-45E7-455D-92C3-3B5A3D1BFE14}" srcId="{5E552D63-48D6-4AFB-AEA8-E7686ED555CA}" destId="{A56F9345-5FAA-4E72-AB33-4432E418B13D}" srcOrd="1" destOrd="0" parTransId="{9C7BE482-EB6D-4001-9E52-2108E928BA8B}" sibTransId="{3306D2BF-6F0F-4FED-962C-1B5E550076BC}"/>
    <dgm:cxn modelId="{C123CA26-7170-4826-9ABA-249086586449}" type="presParOf" srcId="{6AE57437-7615-428F-B140-EEB94ED756A1}" destId="{5220D690-F7D9-432D-9E18-E7FCAF49DA8F}" srcOrd="0" destOrd="0" presId="urn:microsoft.com/office/officeart/2005/8/layout/hierarchy1"/>
    <dgm:cxn modelId="{1DA30DA4-A156-4DA6-86D2-746DB69BD805}" type="presParOf" srcId="{5220D690-F7D9-432D-9E18-E7FCAF49DA8F}" destId="{7F23CC74-E1BA-42C9-B7D4-0130DB108313}" srcOrd="0" destOrd="0" presId="urn:microsoft.com/office/officeart/2005/8/layout/hierarchy1"/>
    <dgm:cxn modelId="{4F49D31F-8813-4135-B967-8C0088DFAF3F}" type="presParOf" srcId="{7F23CC74-E1BA-42C9-B7D4-0130DB108313}" destId="{A3629F91-99D2-40A6-9165-EDF3C10827A8}" srcOrd="0" destOrd="0" presId="urn:microsoft.com/office/officeart/2005/8/layout/hierarchy1"/>
    <dgm:cxn modelId="{20D51F9B-16FD-4DE0-BC23-18A9907246F4}" type="presParOf" srcId="{7F23CC74-E1BA-42C9-B7D4-0130DB108313}" destId="{E49FEF4A-CA19-4763-856C-BB715E5AD703}" srcOrd="1" destOrd="0" presId="urn:microsoft.com/office/officeart/2005/8/layout/hierarchy1"/>
    <dgm:cxn modelId="{F3543614-5C15-445F-914C-8FE66BDCA181}" type="presParOf" srcId="{5220D690-F7D9-432D-9E18-E7FCAF49DA8F}" destId="{F4689207-FA67-41E4-933F-0D4EA9037CD3}" srcOrd="1" destOrd="0" presId="urn:microsoft.com/office/officeart/2005/8/layout/hierarchy1"/>
    <dgm:cxn modelId="{DDCBF070-E9FC-4AFE-B625-67515A55152D}" type="presParOf" srcId="{F4689207-FA67-41E4-933F-0D4EA9037CD3}" destId="{D9F9E617-8C49-4FC0-8EA3-69097A484A82}" srcOrd="0" destOrd="0" presId="urn:microsoft.com/office/officeart/2005/8/layout/hierarchy1"/>
    <dgm:cxn modelId="{E9681EA9-850A-4E71-8340-48F5D80E5CBC}" type="presParOf" srcId="{F4689207-FA67-41E4-933F-0D4EA9037CD3}" destId="{00B147DB-7038-4A06-ADAD-3A63ADD67935}" srcOrd="1" destOrd="0" presId="urn:microsoft.com/office/officeart/2005/8/layout/hierarchy1"/>
    <dgm:cxn modelId="{B48ACC97-FD33-4FA9-B02A-F98CC81A765A}" type="presParOf" srcId="{00B147DB-7038-4A06-ADAD-3A63ADD67935}" destId="{78A8E205-ADAE-4C13-95A7-5162ACAFC5C1}" srcOrd="0" destOrd="0" presId="urn:microsoft.com/office/officeart/2005/8/layout/hierarchy1"/>
    <dgm:cxn modelId="{F9EB38A8-24F9-4A91-87FA-F38607E4C3AB}" type="presParOf" srcId="{78A8E205-ADAE-4C13-95A7-5162ACAFC5C1}" destId="{61DC9DF5-6A1D-4F90-8BB0-739714C71916}" srcOrd="0" destOrd="0" presId="urn:microsoft.com/office/officeart/2005/8/layout/hierarchy1"/>
    <dgm:cxn modelId="{9DD32ADF-9D69-4B36-A6D1-BB1D39AFF02C}" type="presParOf" srcId="{78A8E205-ADAE-4C13-95A7-5162ACAFC5C1}" destId="{0FDB8B3A-7197-42D7-9749-9BED50B4A601}" srcOrd="1" destOrd="0" presId="urn:microsoft.com/office/officeart/2005/8/layout/hierarchy1"/>
    <dgm:cxn modelId="{8DD69B99-5236-42AB-9D3E-960193962BE0}" type="presParOf" srcId="{00B147DB-7038-4A06-ADAD-3A63ADD67935}" destId="{FCEECE08-FA80-4407-93E5-6443E143139B}" srcOrd="1" destOrd="0" presId="urn:microsoft.com/office/officeart/2005/8/layout/hierarchy1"/>
    <dgm:cxn modelId="{D037281A-BA8A-45CC-A18D-61CC68EC2350}" type="presParOf" srcId="{FCEECE08-FA80-4407-93E5-6443E143139B}" destId="{3720B801-3661-4ED9-8BE6-FDF77D5065A5}" srcOrd="0" destOrd="0" presId="urn:microsoft.com/office/officeart/2005/8/layout/hierarchy1"/>
    <dgm:cxn modelId="{C0BEF54D-7DEB-47CB-B555-671351237C3D}" type="presParOf" srcId="{FCEECE08-FA80-4407-93E5-6443E143139B}" destId="{3E7C87C8-C157-4BDC-AC56-FE6955469EF6}" srcOrd="1" destOrd="0" presId="urn:microsoft.com/office/officeart/2005/8/layout/hierarchy1"/>
    <dgm:cxn modelId="{E007B654-DE85-4D61-A1D7-B1381A5DCC22}" type="presParOf" srcId="{3E7C87C8-C157-4BDC-AC56-FE6955469EF6}" destId="{EE904B28-7663-438F-9DAB-F9A50AD7336C}" srcOrd="0" destOrd="0" presId="urn:microsoft.com/office/officeart/2005/8/layout/hierarchy1"/>
    <dgm:cxn modelId="{DFF31797-0CCC-431B-A674-51B7307F099D}" type="presParOf" srcId="{EE904B28-7663-438F-9DAB-F9A50AD7336C}" destId="{EDA23A82-1EC5-4545-A9C3-A390009D7DD5}" srcOrd="0" destOrd="0" presId="urn:microsoft.com/office/officeart/2005/8/layout/hierarchy1"/>
    <dgm:cxn modelId="{45B111C1-121E-4A33-8221-1552EA6336CB}" type="presParOf" srcId="{EE904B28-7663-438F-9DAB-F9A50AD7336C}" destId="{B7BC1215-3A51-4949-9DA6-C32C3621064D}" srcOrd="1" destOrd="0" presId="urn:microsoft.com/office/officeart/2005/8/layout/hierarchy1"/>
    <dgm:cxn modelId="{84368B63-413E-45E2-9ED7-B34F6C251DA3}" type="presParOf" srcId="{3E7C87C8-C157-4BDC-AC56-FE6955469EF6}" destId="{8BDEEFBF-3DB2-496B-9730-F943BA03657F}" srcOrd="1" destOrd="0" presId="urn:microsoft.com/office/officeart/2005/8/layout/hierarchy1"/>
    <dgm:cxn modelId="{B2342AF1-446E-432F-B926-9AF9F7600B33}" type="presParOf" srcId="{8BDEEFBF-3DB2-496B-9730-F943BA03657F}" destId="{966E3370-5E82-41CA-B0CC-B092209F4394}" srcOrd="0" destOrd="0" presId="urn:microsoft.com/office/officeart/2005/8/layout/hierarchy1"/>
    <dgm:cxn modelId="{D4389F65-D398-4DDE-9EC3-53C91865AEE5}" type="presParOf" srcId="{8BDEEFBF-3DB2-496B-9730-F943BA03657F}" destId="{525CD4E0-385F-432F-BC8F-8302A8A12EF1}" srcOrd="1" destOrd="0" presId="urn:microsoft.com/office/officeart/2005/8/layout/hierarchy1"/>
    <dgm:cxn modelId="{4877E751-CCAD-4642-B920-576A39FA9AFC}" type="presParOf" srcId="{525CD4E0-385F-432F-BC8F-8302A8A12EF1}" destId="{CE3A1E05-05AC-4FB7-9948-0DED88865B29}" srcOrd="0" destOrd="0" presId="urn:microsoft.com/office/officeart/2005/8/layout/hierarchy1"/>
    <dgm:cxn modelId="{BE7422E6-C74E-480D-B97E-D8F72A20BF2B}" type="presParOf" srcId="{CE3A1E05-05AC-4FB7-9948-0DED88865B29}" destId="{B694D796-2C8C-4558-BE53-94B24F2D546C}" srcOrd="0" destOrd="0" presId="urn:microsoft.com/office/officeart/2005/8/layout/hierarchy1"/>
    <dgm:cxn modelId="{CBBE7418-A6C2-430D-96B9-AB1E3F1EA7CE}" type="presParOf" srcId="{CE3A1E05-05AC-4FB7-9948-0DED88865B29}" destId="{5CE10F68-29D0-49BB-8F12-02754C75A103}" srcOrd="1" destOrd="0" presId="urn:microsoft.com/office/officeart/2005/8/layout/hierarchy1"/>
    <dgm:cxn modelId="{98C9916E-CA5E-4ECC-955A-C02BEF72298C}" type="presParOf" srcId="{525CD4E0-385F-432F-BC8F-8302A8A12EF1}" destId="{7B0C85FB-3E53-4549-B9E7-78B7BE777D28}" srcOrd="1" destOrd="0" presId="urn:microsoft.com/office/officeart/2005/8/layout/hierarchy1"/>
    <dgm:cxn modelId="{060F9EEB-C514-4D31-A03F-EB8DCFF63AEF}" type="presParOf" srcId="{8BDEEFBF-3DB2-496B-9730-F943BA03657F}" destId="{A2A3DE3A-03F7-4B60-B764-ED2B5490A45F}" srcOrd="2" destOrd="0" presId="urn:microsoft.com/office/officeart/2005/8/layout/hierarchy1"/>
    <dgm:cxn modelId="{AE257020-26A4-4CB4-98FB-1A85AB3EC6C0}" type="presParOf" srcId="{8BDEEFBF-3DB2-496B-9730-F943BA03657F}" destId="{928395B3-6CFB-4F1A-BE4B-442B60E1C89E}" srcOrd="3" destOrd="0" presId="urn:microsoft.com/office/officeart/2005/8/layout/hierarchy1"/>
    <dgm:cxn modelId="{6C18BB53-D2F7-4039-91A3-66A1C6ECAA10}" type="presParOf" srcId="{928395B3-6CFB-4F1A-BE4B-442B60E1C89E}" destId="{92310305-7872-4E5E-A63E-762546578072}" srcOrd="0" destOrd="0" presId="urn:microsoft.com/office/officeart/2005/8/layout/hierarchy1"/>
    <dgm:cxn modelId="{B2E90A3B-38FA-41D7-888B-A3853D9117AD}" type="presParOf" srcId="{92310305-7872-4E5E-A63E-762546578072}" destId="{B4F6EC61-D480-481B-98C7-17E21FBFCB83}" srcOrd="0" destOrd="0" presId="urn:microsoft.com/office/officeart/2005/8/layout/hierarchy1"/>
    <dgm:cxn modelId="{D3028EF4-DB6F-46FB-986B-49E3345BEAB7}" type="presParOf" srcId="{92310305-7872-4E5E-A63E-762546578072}" destId="{7B76B61C-732C-4A2F-8211-D5B1D4AB2C2B}" srcOrd="1" destOrd="0" presId="urn:microsoft.com/office/officeart/2005/8/layout/hierarchy1"/>
    <dgm:cxn modelId="{7AF71C67-F9F7-4DE0-B55C-AE75070EB5D5}" type="presParOf" srcId="{928395B3-6CFB-4F1A-BE4B-442B60E1C89E}" destId="{F5E76775-45E7-4FF6-B842-617B513D6A0A}" srcOrd="1" destOrd="0" presId="urn:microsoft.com/office/officeart/2005/8/layout/hierarchy1"/>
    <dgm:cxn modelId="{85D0AC41-B076-492B-B762-57BDBF6EC73D}" type="presParOf" srcId="{F4689207-FA67-41E4-933F-0D4EA9037CD3}" destId="{E6EEC44C-E68B-4869-AFA8-6DD5A079D754}" srcOrd="2" destOrd="0" presId="urn:microsoft.com/office/officeart/2005/8/layout/hierarchy1"/>
    <dgm:cxn modelId="{638589F3-D646-4B36-892C-26D771743F45}" type="presParOf" srcId="{F4689207-FA67-41E4-933F-0D4EA9037CD3}" destId="{16DC6B56-E992-4CA8-A2C7-95380E187AA0}" srcOrd="3" destOrd="0" presId="urn:microsoft.com/office/officeart/2005/8/layout/hierarchy1"/>
    <dgm:cxn modelId="{0313E017-5D8B-4BFC-984F-9E6F6FA7AB3B}" type="presParOf" srcId="{16DC6B56-E992-4CA8-A2C7-95380E187AA0}" destId="{960E5962-6DDE-441A-994A-6692813D5424}" srcOrd="0" destOrd="0" presId="urn:microsoft.com/office/officeart/2005/8/layout/hierarchy1"/>
    <dgm:cxn modelId="{2F5362AB-E17E-4F2A-9270-88A9EF7F9108}" type="presParOf" srcId="{960E5962-6DDE-441A-994A-6692813D5424}" destId="{75BAE95B-8B64-4EFC-A926-51D27878D994}" srcOrd="0" destOrd="0" presId="urn:microsoft.com/office/officeart/2005/8/layout/hierarchy1"/>
    <dgm:cxn modelId="{8DC7F3B9-F1B6-49E8-AC32-67404429B0CD}" type="presParOf" srcId="{960E5962-6DDE-441A-994A-6692813D5424}" destId="{3BE3BCDA-F66F-4F35-9427-EC75E808B6D6}" srcOrd="1" destOrd="0" presId="urn:microsoft.com/office/officeart/2005/8/layout/hierarchy1"/>
    <dgm:cxn modelId="{FE85CADF-DC39-4502-8974-43C1912C462C}" type="presParOf" srcId="{16DC6B56-E992-4CA8-A2C7-95380E187AA0}" destId="{6D2E6851-093A-414F-B9C7-B88F2D44498C}" srcOrd="1" destOrd="0" presId="urn:microsoft.com/office/officeart/2005/8/layout/hierarchy1"/>
    <dgm:cxn modelId="{2F1BEDA3-9247-4AC5-9D8D-2681FC99A9E1}" type="presParOf" srcId="{6D2E6851-093A-414F-B9C7-B88F2D44498C}" destId="{340A29C8-BFAE-4C95-AF22-4B8DC98973FA}" srcOrd="0" destOrd="0" presId="urn:microsoft.com/office/officeart/2005/8/layout/hierarchy1"/>
    <dgm:cxn modelId="{AC87D3A8-D723-4AA4-8DAE-678C4680A54E}" type="presParOf" srcId="{6D2E6851-093A-414F-B9C7-B88F2D44498C}" destId="{945F26BD-5373-4EDA-82C2-20AE95A8C217}" srcOrd="1" destOrd="0" presId="urn:microsoft.com/office/officeart/2005/8/layout/hierarchy1"/>
    <dgm:cxn modelId="{F44E1659-25A6-42D2-97A3-CA3D3B29777D}" type="presParOf" srcId="{945F26BD-5373-4EDA-82C2-20AE95A8C217}" destId="{5373DE21-5E5F-4082-8D23-4EFCA47A56C9}" srcOrd="0" destOrd="0" presId="urn:microsoft.com/office/officeart/2005/8/layout/hierarchy1"/>
    <dgm:cxn modelId="{4B84FC74-46F1-463D-A223-E9BE66F9D497}" type="presParOf" srcId="{5373DE21-5E5F-4082-8D23-4EFCA47A56C9}" destId="{CEC8C58A-DF6A-4FCF-90F0-EA3EB2E4846C}" srcOrd="0" destOrd="0" presId="urn:microsoft.com/office/officeart/2005/8/layout/hierarchy1"/>
    <dgm:cxn modelId="{3BD4DBE5-8DD2-46D3-BA1C-F4DE6E74329C}" type="presParOf" srcId="{5373DE21-5E5F-4082-8D23-4EFCA47A56C9}" destId="{77C804EE-6994-4F9F-AE6B-B1B4301B5EEC}" srcOrd="1" destOrd="0" presId="urn:microsoft.com/office/officeart/2005/8/layout/hierarchy1"/>
    <dgm:cxn modelId="{4F6A2D5D-18F6-45A8-AD81-B920207D3FEB}" type="presParOf" srcId="{945F26BD-5373-4EDA-82C2-20AE95A8C217}" destId="{86ADB19F-4554-4B72-86F5-F5E898E621C9}" srcOrd="1" destOrd="0" presId="urn:microsoft.com/office/officeart/2005/8/layout/hierarchy1"/>
    <dgm:cxn modelId="{895B03CF-28D7-4231-A5B1-EC38DA8F7615}" type="presParOf" srcId="{86ADB19F-4554-4B72-86F5-F5E898E621C9}" destId="{220FEFA7-A168-4E99-B209-D7CE2F2382F8}" srcOrd="0" destOrd="0" presId="urn:microsoft.com/office/officeart/2005/8/layout/hierarchy1"/>
    <dgm:cxn modelId="{F425E053-95B6-4482-A75D-321D7595E9FE}" type="presParOf" srcId="{86ADB19F-4554-4B72-86F5-F5E898E621C9}" destId="{CBAD0081-1B1A-4D5E-8DB3-530FFA54A835}" srcOrd="1" destOrd="0" presId="urn:microsoft.com/office/officeart/2005/8/layout/hierarchy1"/>
    <dgm:cxn modelId="{7942AC4E-FC29-4859-87F6-98252ED1AF59}" type="presParOf" srcId="{CBAD0081-1B1A-4D5E-8DB3-530FFA54A835}" destId="{95E52EFD-3BF8-4B22-987B-9D7E2E2CC1D1}" srcOrd="0" destOrd="0" presId="urn:microsoft.com/office/officeart/2005/8/layout/hierarchy1"/>
    <dgm:cxn modelId="{40A2A892-9CD5-4321-A38F-0E9C2561D08B}" type="presParOf" srcId="{95E52EFD-3BF8-4B22-987B-9D7E2E2CC1D1}" destId="{392BE75C-A771-4BDF-8992-6D3607224ABE}" srcOrd="0" destOrd="0" presId="urn:microsoft.com/office/officeart/2005/8/layout/hierarchy1"/>
    <dgm:cxn modelId="{40C99E0A-CF47-468B-AE46-E0D6294A32E4}" type="presParOf" srcId="{95E52EFD-3BF8-4B22-987B-9D7E2E2CC1D1}" destId="{7679FB69-E130-405F-84EC-CF9700955A71}" srcOrd="1" destOrd="0" presId="urn:microsoft.com/office/officeart/2005/8/layout/hierarchy1"/>
    <dgm:cxn modelId="{D24A3BE7-9597-4237-90FF-3E6FBB7AFCFB}" type="presParOf" srcId="{CBAD0081-1B1A-4D5E-8DB3-530FFA54A835}" destId="{555B373C-17D9-425F-87F5-8B673C246635}" srcOrd="1" destOrd="0" presId="urn:microsoft.com/office/officeart/2005/8/layout/hierarchy1"/>
    <dgm:cxn modelId="{62C008B2-E727-4156-BA25-22C6A4CC0E57}" type="presParOf" srcId="{86ADB19F-4554-4B72-86F5-F5E898E621C9}" destId="{C2F414C1-44C2-44C4-A93B-18F251D4D15A}" srcOrd="2" destOrd="0" presId="urn:microsoft.com/office/officeart/2005/8/layout/hierarchy1"/>
    <dgm:cxn modelId="{1D0B9913-8184-4F4D-8703-607726B144DD}" type="presParOf" srcId="{86ADB19F-4554-4B72-86F5-F5E898E621C9}" destId="{0FC873FF-180C-41FB-9D84-B50E380E9929}" srcOrd="3" destOrd="0" presId="urn:microsoft.com/office/officeart/2005/8/layout/hierarchy1"/>
    <dgm:cxn modelId="{76735482-BB8A-4D4F-B255-B39076443C27}" type="presParOf" srcId="{0FC873FF-180C-41FB-9D84-B50E380E9929}" destId="{AFDF754F-2D7B-4498-A818-8A33E9CB62F0}" srcOrd="0" destOrd="0" presId="urn:microsoft.com/office/officeart/2005/8/layout/hierarchy1"/>
    <dgm:cxn modelId="{371AAF87-C269-4C92-BFD2-EA491CD06FD2}" type="presParOf" srcId="{AFDF754F-2D7B-4498-A818-8A33E9CB62F0}" destId="{6C24F65B-8B4F-4370-A744-93CB1C4DD8CA}" srcOrd="0" destOrd="0" presId="urn:microsoft.com/office/officeart/2005/8/layout/hierarchy1"/>
    <dgm:cxn modelId="{286F498A-FD99-4F91-BAC7-E2121C0C46D3}" type="presParOf" srcId="{AFDF754F-2D7B-4498-A818-8A33E9CB62F0}" destId="{FD5544B5-E955-4DE4-8B13-F82A9026886B}" srcOrd="1" destOrd="0" presId="urn:microsoft.com/office/officeart/2005/8/layout/hierarchy1"/>
    <dgm:cxn modelId="{BA07BA6B-F1AA-4A2C-AA0B-18EDC83580AB}" type="presParOf" srcId="{0FC873FF-180C-41FB-9D84-B50E380E9929}" destId="{ED7CCF42-2957-49EE-BB76-34B08D7461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94490-FECB-4C19-BE41-8B8D9452A5B3}">
      <dsp:nvSpPr>
        <dsp:cNvPr id="0" name=""/>
        <dsp:cNvSpPr/>
      </dsp:nvSpPr>
      <dsp:spPr>
        <a:xfrm>
          <a:off x="0" y="107650"/>
          <a:ext cx="6555347" cy="67567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latin typeface="Cambria" panose="02040503050406030204" pitchFamily="18" charset="0"/>
              <a:ea typeface="Cambria" panose="02040503050406030204" pitchFamily="18" charset="0"/>
            </a:rPr>
            <a:t>Background and objective </a:t>
          </a:r>
          <a:endParaRPr lang="en-US" sz="2800" kern="1200" dirty="0">
            <a:latin typeface="Cambria" panose="02040503050406030204" pitchFamily="18" charset="0"/>
            <a:ea typeface="Cambria" panose="02040503050406030204" pitchFamily="18" charset="0"/>
          </a:endParaRPr>
        </a:p>
      </dsp:txBody>
      <dsp:txXfrm>
        <a:off x="32984" y="140634"/>
        <a:ext cx="6489379" cy="609706"/>
      </dsp:txXfrm>
    </dsp:sp>
    <dsp:sp modelId="{74A89006-52C1-4BF6-86A2-71611BC1D3B9}">
      <dsp:nvSpPr>
        <dsp:cNvPr id="0" name=""/>
        <dsp:cNvSpPr/>
      </dsp:nvSpPr>
      <dsp:spPr>
        <a:xfrm>
          <a:off x="0" y="783325"/>
          <a:ext cx="6555347" cy="110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3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IN" sz="2200" kern="1200" dirty="0">
              <a:latin typeface="Cambria" panose="02040503050406030204" pitchFamily="18" charset="0"/>
              <a:ea typeface="Cambria" panose="02040503050406030204" pitchFamily="18" charset="0"/>
            </a:rPr>
            <a:t>ML &amp; Need of PMLA</a:t>
          </a:r>
          <a:endParaRPr lang="en-US" sz="2200" kern="1200" dirty="0">
            <a:latin typeface="Cambria" panose="02040503050406030204" pitchFamily="18" charset="0"/>
            <a:ea typeface="Cambria" panose="02040503050406030204" pitchFamily="18" charset="0"/>
          </a:endParaRPr>
        </a:p>
        <a:p>
          <a:pPr marL="228600" lvl="1" indent="-228600" algn="l" defTabSz="977900">
            <a:lnSpc>
              <a:spcPct val="90000"/>
            </a:lnSpc>
            <a:spcBef>
              <a:spcPct val="0"/>
            </a:spcBef>
            <a:spcAft>
              <a:spcPct val="20000"/>
            </a:spcAft>
            <a:buChar char="•"/>
          </a:pPr>
          <a:r>
            <a:rPr lang="en-IN" sz="2200" kern="1200" dirty="0">
              <a:latin typeface="Cambria" panose="02040503050406030204" pitchFamily="18" charset="0"/>
              <a:ea typeface="Cambria" panose="02040503050406030204" pitchFamily="18" charset="0"/>
            </a:rPr>
            <a:t>FATF </a:t>
          </a:r>
          <a:endParaRPr lang="en-US" sz="2200" kern="1200" dirty="0">
            <a:latin typeface="Cambria" panose="02040503050406030204" pitchFamily="18" charset="0"/>
            <a:ea typeface="Cambria" panose="02040503050406030204" pitchFamily="18" charset="0"/>
          </a:endParaRPr>
        </a:p>
        <a:p>
          <a:pPr marL="228600" lvl="1" indent="-228600" algn="l" defTabSz="977900">
            <a:lnSpc>
              <a:spcPct val="90000"/>
            </a:lnSpc>
            <a:spcBef>
              <a:spcPct val="0"/>
            </a:spcBef>
            <a:spcAft>
              <a:spcPct val="20000"/>
            </a:spcAft>
            <a:buChar char="•"/>
          </a:pPr>
          <a:r>
            <a:rPr lang="en-IN" sz="2200" kern="1200" dirty="0"/>
            <a:t>2002 Act journey</a:t>
          </a:r>
          <a:endParaRPr lang="en-US" sz="2200" kern="1200" dirty="0"/>
        </a:p>
      </dsp:txBody>
      <dsp:txXfrm>
        <a:off x="0" y="783325"/>
        <a:ext cx="6555347" cy="1101240"/>
      </dsp:txXfrm>
    </dsp:sp>
    <dsp:sp modelId="{C8E6DDC3-6628-4AC1-9D52-F8CE39AB1935}">
      <dsp:nvSpPr>
        <dsp:cNvPr id="0" name=""/>
        <dsp:cNvSpPr/>
      </dsp:nvSpPr>
      <dsp:spPr>
        <a:xfrm>
          <a:off x="0" y="1884566"/>
          <a:ext cx="6555347" cy="67567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a:t>Core Legal Framework</a:t>
          </a:r>
          <a:endParaRPr lang="en-US" sz="2800" kern="1200"/>
        </a:p>
      </dsp:txBody>
      <dsp:txXfrm>
        <a:off x="32984" y="1917550"/>
        <a:ext cx="6489379" cy="609706"/>
      </dsp:txXfrm>
    </dsp:sp>
    <dsp:sp modelId="{583E5177-0F1A-47DD-9439-B9B316D85659}">
      <dsp:nvSpPr>
        <dsp:cNvPr id="0" name=""/>
        <dsp:cNvSpPr/>
      </dsp:nvSpPr>
      <dsp:spPr>
        <a:xfrm>
          <a:off x="0" y="2560240"/>
          <a:ext cx="6555347"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3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IN" sz="2200" kern="1200"/>
            <a:t>- Overview of chapters/Provisions</a:t>
          </a:r>
          <a:endParaRPr lang="en-US" sz="2200" kern="1200"/>
        </a:p>
        <a:p>
          <a:pPr marL="228600" lvl="1" indent="-228600" algn="l" defTabSz="977900">
            <a:lnSpc>
              <a:spcPct val="90000"/>
            </a:lnSpc>
            <a:spcBef>
              <a:spcPct val="0"/>
            </a:spcBef>
            <a:spcAft>
              <a:spcPct val="20000"/>
            </a:spcAft>
            <a:buChar char="•"/>
          </a:pPr>
          <a:r>
            <a:rPr lang="en-IN" sz="2200" kern="1200"/>
            <a:t>- Authorities &amp; their roles</a:t>
          </a:r>
          <a:endParaRPr lang="en-US" sz="2200" kern="1200"/>
        </a:p>
        <a:p>
          <a:pPr marL="228600" lvl="1" indent="-228600" algn="l" defTabSz="977900">
            <a:lnSpc>
              <a:spcPct val="90000"/>
            </a:lnSpc>
            <a:spcBef>
              <a:spcPct val="0"/>
            </a:spcBef>
            <a:spcAft>
              <a:spcPct val="20000"/>
            </a:spcAft>
            <a:buChar char="•"/>
          </a:pPr>
          <a:r>
            <a:rPr lang="en-IN" sz="2200" kern="1200"/>
            <a:t>- reporting entities &amp; their roles  </a:t>
          </a:r>
          <a:endParaRPr lang="en-US" sz="2200" kern="1200"/>
        </a:p>
      </dsp:txBody>
      <dsp:txXfrm>
        <a:off x="0" y="2560240"/>
        <a:ext cx="6555347" cy="1130220"/>
      </dsp:txXfrm>
    </dsp:sp>
    <dsp:sp modelId="{2809A43D-04C3-40B5-83CB-88B897424F6F}">
      <dsp:nvSpPr>
        <dsp:cNvPr id="0" name=""/>
        <dsp:cNvSpPr/>
      </dsp:nvSpPr>
      <dsp:spPr>
        <a:xfrm>
          <a:off x="0" y="3690461"/>
          <a:ext cx="6555347" cy="67567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a:t>Actions</a:t>
          </a:r>
          <a:endParaRPr lang="en-US" sz="2800" kern="1200"/>
        </a:p>
      </dsp:txBody>
      <dsp:txXfrm>
        <a:off x="32984" y="3723445"/>
        <a:ext cx="6489379" cy="609706"/>
      </dsp:txXfrm>
    </dsp:sp>
    <dsp:sp modelId="{F6A5E8A9-D8A8-4051-BEC6-D33D62BB7F01}">
      <dsp:nvSpPr>
        <dsp:cNvPr id="0" name=""/>
        <dsp:cNvSpPr/>
      </dsp:nvSpPr>
      <dsp:spPr>
        <a:xfrm>
          <a:off x="0" y="4366136"/>
          <a:ext cx="6555347"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3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IN" sz="2200" kern="1200"/>
            <a:t>By authorities (Arrest, Attachment, adjudication, confiscation etc.,)</a:t>
          </a:r>
          <a:endParaRPr lang="en-US" sz="2200" kern="1200"/>
        </a:p>
        <a:p>
          <a:pPr marL="228600" lvl="1" indent="-228600" algn="l" defTabSz="977900">
            <a:lnSpc>
              <a:spcPct val="90000"/>
            </a:lnSpc>
            <a:spcBef>
              <a:spcPct val="0"/>
            </a:spcBef>
            <a:spcAft>
              <a:spcPct val="20000"/>
            </a:spcAft>
            <a:buChar char="•"/>
          </a:pPr>
          <a:r>
            <a:rPr lang="en-IN" sz="2200" kern="1200"/>
            <a:t>Bails, Appeals </a:t>
          </a:r>
          <a:endParaRPr lang="en-US" sz="2200" kern="1200"/>
        </a:p>
      </dsp:txBody>
      <dsp:txXfrm>
        <a:off x="0" y="4366136"/>
        <a:ext cx="6555347" cy="10722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E76FA-1978-4B7C-AB34-3512D5658A7D}">
      <dsp:nvSpPr>
        <dsp:cNvPr id="0" name=""/>
        <dsp:cNvSpPr/>
      </dsp:nvSpPr>
      <dsp:spPr>
        <a:xfrm>
          <a:off x="210860" y="3322047"/>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1857</a:t>
          </a:r>
        </a:p>
      </dsp:txBody>
      <dsp:txXfrm>
        <a:off x="210860" y="3322047"/>
        <a:ext cx="1522889" cy="699052"/>
      </dsp:txXfrm>
    </dsp:sp>
    <dsp:sp modelId="{808B81DA-B7D7-4227-B901-C05216851A7A}">
      <dsp:nvSpPr>
        <dsp:cNvPr id="0" name=""/>
        <dsp:cNvSpPr/>
      </dsp:nvSpPr>
      <dsp:spPr>
        <a:xfrm>
          <a:off x="0" y="2969428"/>
          <a:ext cx="10510865" cy="247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C6EA6-9E8C-441A-8178-EDCAF8FD0EBA}">
      <dsp:nvSpPr>
        <dsp:cNvPr id="0" name=""/>
        <dsp:cNvSpPr/>
      </dsp:nvSpPr>
      <dsp:spPr>
        <a:xfrm>
          <a:off x="134715" y="1054765"/>
          <a:ext cx="1675178" cy="8629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The Forfeiture Act, 1857 [Repealed in 1922]</a:t>
          </a:r>
        </a:p>
      </dsp:txBody>
      <dsp:txXfrm>
        <a:off x="134715" y="1054765"/>
        <a:ext cx="1675178" cy="862990"/>
      </dsp:txXfrm>
    </dsp:sp>
    <dsp:sp modelId="{597A765B-D110-413D-8BC5-8DB5AE7C49FC}">
      <dsp:nvSpPr>
        <dsp:cNvPr id="0" name=""/>
        <dsp:cNvSpPr/>
      </dsp:nvSpPr>
      <dsp:spPr>
        <a:xfrm>
          <a:off x="972305" y="1917755"/>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10B3246-0E19-41DF-B8DB-F65F9E08B220}">
      <dsp:nvSpPr>
        <dsp:cNvPr id="0" name=""/>
        <dsp:cNvSpPr/>
      </dsp:nvSpPr>
      <dsp:spPr>
        <a:xfrm>
          <a:off x="1162666" y="2165208"/>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1944</a:t>
          </a:r>
        </a:p>
      </dsp:txBody>
      <dsp:txXfrm>
        <a:off x="1162666" y="2165208"/>
        <a:ext cx="1522889" cy="699052"/>
      </dsp:txXfrm>
    </dsp:sp>
    <dsp:sp modelId="{4DA7F032-7D97-40CA-9C6F-701A071DF3DB}">
      <dsp:nvSpPr>
        <dsp:cNvPr id="0" name=""/>
        <dsp:cNvSpPr/>
      </dsp:nvSpPr>
      <dsp:spPr>
        <a:xfrm>
          <a:off x="1086521" y="4268553"/>
          <a:ext cx="1675178" cy="9169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The Criminal Law Amendment Ordinance</a:t>
          </a:r>
        </a:p>
      </dsp:txBody>
      <dsp:txXfrm>
        <a:off x="1086521" y="4268553"/>
        <a:ext cx="1675178" cy="916926"/>
      </dsp:txXfrm>
    </dsp:sp>
    <dsp:sp modelId="{6CADF575-350A-49C9-8CE7-762C15C9E232}">
      <dsp:nvSpPr>
        <dsp:cNvPr id="0" name=""/>
        <dsp:cNvSpPr/>
      </dsp:nvSpPr>
      <dsp:spPr>
        <a:xfrm>
          <a:off x="1924111" y="3216880"/>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A2D167D-CED8-4CFD-8E8C-FF8FD914F323}">
      <dsp:nvSpPr>
        <dsp:cNvPr id="0" name=""/>
        <dsp:cNvSpPr/>
      </dsp:nvSpPr>
      <dsp:spPr>
        <a:xfrm>
          <a:off x="894976"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15720B-AEC8-4B41-BD32-9864BA929F6B}">
      <dsp:nvSpPr>
        <dsp:cNvPr id="0" name=""/>
        <dsp:cNvSpPr/>
      </dsp:nvSpPr>
      <dsp:spPr>
        <a:xfrm>
          <a:off x="1846782"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62E4E6-4A9C-4493-83D9-ADD2E311F1B1}">
      <dsp:nvSpPr>
        <dsp:cNvPr id="0" name=""/>
        <dsp:cNvSpPr/>
      </dsp:nvSpPr>
      <dsp:spPr>
        <a:xfrm>
          <a:off x="2114472" y="3322047"/>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1967</a:t>
          </a:r>
        </a:p>
      </dsp:txBody>
      <dsp:txXfrm>
        <a:off x="2114472" y="3322047"/>
        <a:ext cx="1522889" cy="699052"/>
      </dsp:txXfrm>
    </dsp:sp>
    <dsp:sp modelId="{748BF81A-F65E-43EB-97AF-3D186A5EB16E}">
      <dsp:nvSpPr>
        <dsp:cNvPr id="0" name=""/>
        <dsp:cNvSpPr/>
      </dsp:nvSpPr>
      <dsp:spPr>
        <a:xfrm>
          <a:off x="2038327" y="650239"/>
          <a:ext cx="1675178" cy="12675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The Unlawful Activities (Prevention) Act, 1967 [Chapter V (inserted in 2013)]</a:t>
          </a:r>
        </a:p>
      </dsp:txBody>
      <dsp:txXfrm>
        <a:off x="2038327" y="650239"/>
        <a:ext cx="1675178" cy="1267516"/>
      </dsp:txXfrm>
    </dsp:sp>
    <dsp:sp modelId="{F7E1332C-4AF9-4F64-940D-65223B300F66}">
      <dsp:nvSpPr>
        <dsp:cNvPr id="0" name=""/>
        <dsp:cNvSpPr/>
      </dsp:nvSpPr>
      <dsp:spPr>
        <a:xfrm>
          <a:off x="2875917" y="1917755"/>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C3C7CD4-F021-4487-9504-289A00486608}">
      <dsp:nvSpPr>
        <dsp:cNvPr id="0" name=""/>
        <dsp:cNvSpPr/>
      </dsp:nvSpPr>
      <dsp:spPr>
        <a:xfrm>
          <a:off x="3066278" y="2165208"/>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1972</a:t>
          </a:r>
        </a:p>
      </dsp:txBody>
      <dsp:txXfrm>
        <a:off x="3066278" y="2165208"/>
        <a:ext cx="1522889" cy="699052"/>
      </dsp:txXfrm>
    </dsp:sp>
    <dsp:sp modelId="{B3B3799D-851F-4EAB-9EB3-B154ABAA2FA7}">
      <dsp:nvSpPr>
        <dsp:cNvPr id="0" name=""/>
        <dsp:cNvSpPr/>
      </dsp:nvSpPr>
      <dsp:spPr>
        <a:xfrm>
          <a:off x="2990133" y="4268553"/>
          <a:ext cx="1675178" cy="13484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The Wild Life (Protection) Act, 1972 [Chapter VIA inserted in 2003]</a:t>
          </a:r>
        </a:p>
      </dsp:txBody>
      <dsp:txXfrm>
        <a:off x="2990133" y="4268553"/>
        <a:ext cx="1675178" cy="1348422"/>
      </dsp:txXfrm>
    </dsp:sp>
    <dsp:sp modelId="{E353E3CF-A418-40DE-8FCE-29B67252E2EC}">
      <dsp:nvSpPr>
        <dsp:cNvPr id="0" name=""/>
        <dsp:cNvSpPr/>
      </dsp:nvSpPr>
      <dsp:spPr>
        <a:xfrm>
          <a:off x="3827723" y="3216880"/>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C74E4F9-D0F9-443C-8CFA-FDB9A67B2E25}">
      <dsp:nvSpPr>
        <dsp:cNvPr id="0" name=""/>
        <dsp:cNvSpPr/>
      </dsp:nvSpPr>
      <dsp:spPr>
        <a:xfrm>
          <a:off x="2798588"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0068DF-FE68-4BE3-A27C-C3EB13033A94}">
      <dsp:nvSpPr>
        <dsp:cNvPr id="0" name=""/>
        <dsp:cNvSpPr/>
      </dsp:nvSpPr>
      <dsp:spPr>
        <a:xfrm>
          <a:off x="3750394"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B95CFD-2215-4D9F-BD1A-98363FFECE4F}">
      <dsp:nvSpPr>
        <dsp:cNvPr id="0" name=""/>
        <dsp:cNvSpPr/>
      </dsp:nvSpPr>
      <dsp:spPr>
        <a:xfrm>
          <a:off x="4018084" y="3322047"/>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1973</a:t>
          </a:r>
        </a:p>
      </dsp:txBody>
      <dsp:txXfrm>
        <a:off x="4018084" y="3322047"/>
        <a:ext cx="1522889" cy="699052"/>
      </dsp:txXfrm>
    </dsp:sp>
    <dsp:sp modelId="{33D2C719-ACFC-406B-91DE-1199D3A4E090}">
      <dsp:nvSpPr>
        <dsp:cNvPr id="0" name=""/>
        <dsp:cNvSpPr/>
      </dsp:nvSpPr>
      <dsp:spPr>
        <a:xfrm>
          <a:off x="3941940" y="461459"/>
          <a:ext cx="1675178" cy="14562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The Code of Criminal Procedure, 1973 [Chapter XXXIV – Disposal of Property];</a:t>
          </a:r>
        </a:p>
      </dsp:txBody>
      <dsp:txXfrm>
        <a:off x="3941940" y="461459"/>
        <a:ext cx="1675178" cy="1456295"/>
      </dsp:txXfrm>
    </dsp:sp>
    <dsp:sp modelId="{B2838744-F2E4-4590-85F0-A604E06D1C17}">
      <dsp:nvSpPr>
        <dsp:cNvPr id="0" name=""/>
        <dsp:cNvSpPr/>
      </dsp:nvSpPr>
      <dsp:spPr>
        <a:xfrm>
          <a:off x="4779529" y="1917755"/>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E676C4F-75A2-4363-BEF0-CA750F3050F9}">
      <dsp:nvSpPr>
        <dsp:cNvPr id="0" name=""/>
        <dsp:cNvSpPr/>
      </dsp:nvSpPr>
      <dsp:spPr>
        <a:xfrm>
          <a:off x="4969890" y="2165208"/>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1976</a:t>
          </a:r>
        </a:p>
      </dsp:txBody>
      <dsp:txXfrm>
        <a:off x="4969890" y="2165208"/>
        <a:ext cx="1522889" cy="699052"/>
      </dsp:txXfrm>
    </dsp:sp>
    <dsp:sp modelId="{D6A637EE-B06E-4B22-B235-72E8EE103A20}">
      <dsp:nvSpPr>
        <dsp:cNvPr id="0" name=""/>
        <dsp:cNvSpPr/>
      </dsp:nvSpPr>
      <dsp:spPr>
        <a:xfrm>
          <a:off x="4893746" y="4268553"/>
          <a:ext cx="1675178" cy="15641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The Smugglers and Foreign Exchange Manipulators (Forfeiture of Property) Act</a:t>
          </a:r>
        </a:p>
      </dsp:txBody>
      <dsp:txXfrm>
        <a:off x="4893746" y="4268553"/>
        <a:ext cx="1675178" cy="1564169"/>
      </dsp:txXfrm>
    </dsp:sp>
    <dsp:sp modelId="{4DD492CE-5EF8-428C-9E61-7CF14E6F4B72}">
      <dsp:nvSpPr>
        <dsp:cNvPr id="0" name=""/>
        <dsp:cNvSpPr/>
      </dsp:nvSpPr>
      <dsp:spPr>
        <a:xfrm>
          <a:off x="5731335" y="3216880"/>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7C29C51-AD55-47A7-A6D7-763606355217}">
      <dsp:nvSpPr>
        <dsp:cNvPr id="0" name=""/>
        <dsp:cNvSpPr/>
      </dsp:nvSpPr>
      <dsp:spPr>
        <a:xfrm>
          <a:off x="4702200"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3E9E4C4-78EC-43AF-8595-86AF9B81768B}">
      <dsp:nvSpPr>
        <dsp:cNvPr id="0" name=""/>
        <dsp:cNvSpPr/>
      </dsp:nvSpPr>
      <dsp:spPr>
        <a:xfrm>
          <a:off x="5654006"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A8B1CCD-1C91-4E6D-8BE5-7B5061848865}">
      <dsp:nvSpPr>
        <dsp:cNvPr id="0" name=""/>
        <dsp:cNvSpPr/>
      </dsp:nvSpPr>
      <dsp:spPr>
        <a:xfrm>
          <a:off x="5921696" y="3322047"/>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1985</a:t>
          </a:r>
        </a:p>
      </dsp:txBody>
      <dsp:txXfrm>
        <a:off x="5921696" y="3322047"/>
        <a:ext cx="1522889" cy="699052"/>
      </dsp:txXfrm>
    </dsp:sp>
    <dsp:sp modelId="{67073A53-CBDD-4F54-949A-6E6C5B12CFD0}">
      <dsp:nvSpPr>
        <dsp:cNvPr id="0" name=""/>
        <dsp:cNvSpPr/>
      </dsp:nvSpPr>
      <dsp:spPr>
        <a:xfrm>
          <a:off x="5845552" y="650239"/>
          <a:ext cx="1675178" cy="12675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The Narcotic Drugs and Psychotropic Substances Act, 1985 [Chapter VA inserted in 1989]; </a:t>
          </a:r>
        </a:p>
      </dsp:txBody>
      <dsp:txXfrm>
        <a:off x="5845552" y="650239"/>
        <a:ext cx="1675178" cy="1267516"/>
      </dsp:txXfrm>
    </dsp:sp>
    <dsp:sp modelId="{732983D8-BB32-4917-8521-8EFE299C1FBF}">
      <dsp:nvSpPr>
        <dsp:cNvPr id="0" name=""/>
        <dsp:cNvSpPr/>
      </dsp:nvSpPr>
      <dsp:spPr>
        <a:xfrm>
          <a:off x="6683141" y="1917755"/>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8A23E34-A882-41CB-A7B1-6FF50AE46740}">
      <dsp:nvSpPr>
        <dsp:cNvPr id="0" name=""/>
        <dsp:cNvSpPr/>
      </dsp:nvSpPr>
      <dsp:spPr>
        <a:xfrm>
          <a:off x="6873502" y="2165208"/>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1988</a:t>
          </a:r>
        </a:p>
      </dsp:txBody>
      <dsp:txXfrm>
        <a:off x="6873502" y="2165208"/>
        <a:ext cx="1522889" cy="699052"/>
      </dsp:txXfrm>
    </dsp:sp>
    <dsp:sp modelId="{F0A2EE0F-48F3-41AA-A527-094E20264072}">
      <dsp:nvSpPr>
        <dsp:cNvPr id="0" name=""/>
        <dsp:cNvSpPr/>
      </dsp:nvSpPr>
      <dsp:spPr>
        <a:xfrm>
          <a:off x="6797358" y="4268553"/>
          <a:ext cx="1675178" cy="11326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The Prevention of Corruption Act, 1988 [Section 5(6)]; </a:t>
          </a:r>
        </a:p>
      </dsp:txBody>
      <dsp:txXfrm>
        <a:off x="6797358" y="4268553"/>
        <a:ext cx="1675178" cy="1132674"/>
      </dsp:txXfrm>
    </dsp:sp>
    <dsp:sp modelId="{D94599BE-6B1B-4A58-8BE9-C326AE84CEE5}">
      <dsp:nvSpPr>
        <dsp:cNvPr id="0" name=""/>
        <dsp:cNvSpPr/>
      </dsp:nvSpPr>
      <dsp:spPr>
        <a:xfrm>
          <a:off x="7634947" y="3216880"/>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206E96A-8DF0-4A0D-AE55-375F8CE0E54A}">
      <dsp:nvSpPr>
        <dsp:cNvPr id="0" name=""/>
        <dsp:cNvSpPr/>
      </dsp:nvSpPr>
      <dsp:spPr>
        <a:xfrm>
          <a:off x="6605812"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B0D581-B851-4847-8EA3-AAA48DE30529}">
      <dsp:nvSpPr>
        <dsp:cNvPr id="0" name=""/>
        <dsp:cNvSpPr/>
      </dsp:nvSpPr>
      <dsp:spPr>
        <a:xfrm>
          <a:off x="7557618"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3D2EEC-3DED-4FFC-986E-BA88649A3FEC}">
      <dsp:nvSpPr>
        <dsp:cNvPr id="0" name=""/>
        <dsp:cNvSpPr/>
      </dsp:nvSpPr>
      <dsp:spPr>
        <a:xfrm>
          <a:off x="7825308" y="3414339"/>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1999</a:t>
          </a:r>
        </a:p>
      </dsp:txBody>
      <dsp:txXfrm>
        <a:off x="7825308" y="3414339"/>
        <a:ext cx="1522889" cy="699052"/>
      </dsp:txXfrm>
    </dsp:sp>
    <dsp:sp modelId="{95CBBA53-37A7-4BA2-8F57-C35B2AD76AB3}">
      <dsp:nvSpPr>
        <dsp:cNvPr id="0" name=""/>
        <dsp:cNvSpPr/>
      </dsp:nvSpPr>
      <dsp:spPr>
        <a:xfrm>
          <a:off x="7749164" y="-92291"/>
          <a:ext cx="1675178" cy="22869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dirty="0"/>
            <a:t>The Maharashtra Control of </a:t>
          </a:r>
          <a:r>
            <a:rPr lang="en-US" sz="1400" kern="1200" dirty="0" err="1"/>
            <a:t>Organised</a:t>
          </a:r>
          <a:r>
            <a:rPr lang="en-US" sz="1400" kern="1200" dirty="0"/>
            <a:t> Crime Act, 1999 [Section 20] [While this is a State law, it has been adopted by several States, or has served as a model law for other States]; and </a:t>
          </a:r>
        </a:p>
      </dsp:txBody>
      <dsp:txXfrm>
        <a:off x="7749164" y="-92291"/>
        <a:ext cx="1675178" cy="2286923"/>
      </dsp:txXfrm>
    </dsp:sp>
    <dsp:sp modelId="{6F5C72A4-66C4-4798-AABA-B3C6BEBBF798}">
      <dsp:nvSpPr>
        <dsp:cNvPr id="0" name=""/>
        <dsp:cNvSpPr/>
      </dsp:nvSpPr>
      <dsp:spPr>
        <a:xfrm>
          <a:off x="8586753" y="2010047"/>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A24CB2F-5033-44D0-98F8-6BAD83E56074}">
      <dsp:nvSpPr>
        <dsp:cNvPr id="0" name=""/>
        <dsp:cNvSpPr/>
      </dsp:nvSpPr>
      <dsp:spPr>
        <a:xfrm>
          <a:off x="8777115" y="2165208"/>
          <a:ext cx="1522889" cy="69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2016</a:t>
          </a:r>
        </a:p>
      </dsp:txBody>
      <dsp:txXfrm>
        <a:off x="8777115" y="2165208"/>
        <a:ext cx="1522889" cy="699052"/>
      </dsp:txXfrm>
    </dsp:sp>
    <dsp:sp modelId="{B785217E-63C4-46BA-A2B7-F454813EB499}">
      <dsp:nvSpPr>
        <dsp:cNvPr id="0" name=""/>
        <dsp:cNvSpPr/>
      </dsp:nvSpPr>
      <dsp:spPr>
        <a:xfrm>
          <a:off x="8700970" y="4268553"/>
          <a:ext cx="1675178" cy="11326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The Anti-Hijacking Act, 2016 [Section 19]. </a:t>
          </a:r>
        </a:p>
      </dsp:txBody>
      <dsp:txXfrm>
        <a:off x="8700970" y="4268553"/>
        <a:ext cx="1675178" cy="1132674"/>
      </dsp:txXfrm>
    </dsp:sp>
    <dsp:sp modelId="{F1B6293F-872C-4EF7-8814-FFA65747812F}">
      <dsp:nvSpPr>
        <dsp:cNvPr id="0" name=""/>
        <dsp:cNvSpPr/>
      </dsp:nvSpPr>
      <dsp:spPr>
        <a:xfrm>
          <a:off x="9538559" y="3216880"/>
          <a:ext cx="0" cy="10516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E309F1F-DB36-4C1E-9A45-994D3307B308}">
      <dsp:nvSpPr>
        <dsp:cNvPr id="0" name=""/>
        <dsp:cNvSpPr/>
      </dsp:nvSpPr>
      <dsp:spPr>
        <a:xfrm>
          <a:off x="8509424" y="3108117"/>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11AB461-F022-4C10-8BBA-3931D3BBBD77}">
      <dsp:nvSpPr>
        <dsp:cNvPr id="0" name=""/>
        <dsp:cNvSpPr/>
      </dsp:nvSpPr>
      <dsp:spPr>
        <a:xfrm>
          <a:off x="9461231" y="3015825"/>
          <a:ext cx="154657" cy="154657"/>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D7535-F6D8-4180-8CE8-8F3ACDFE2F25}">
      <dsp:nvSpPr>
        <dsp:cNvPr id="0" name=""/>
        <dsp:cNvSpPr/>
      </dsp:nvSpPr>
      <dsp:spPr>
        <a:xfrm>
          <a:off x="0" y="576479"/>
          <a:ext cx="3363418" cy="20180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dirty="0"/>
            <a:t>(</a:t>
          </a:r>
          <a:r>
            <a:rPr lang="en-IN" sz="1900" kern="1200" dirty="0" err="1"/>
            <a:t>i</a:t>
          </a:r>
          <a:r>
            <a:rPr lang="en-IN" sz="1900" kern="1200"/>
            <a:t>) a person carrying on activities for playing games of chance for cash or kind, and includes such activities associated with casino; </a:t>
          </a:r>
          <a:endParaRPr lang="en-US" sz="1900" kern="1200" dirty="0"/>
        </a:p>
      </dsp:txBody>
      <dsp:txXfrm>
        <a:off x="0" y="576479"/>
        <a:ext cx="3363418" cy="2018050"/>
      </dsp:txXfrm>
    </dsp:sp>
    <dsp:sp modelId="{55EBD516-4968-459F-9693-68AD4CF88458}">
      <dsp:nvSpPr>
        <dsp:cNvPr id="0" name=""/>
        <dsp:cNvSpPr/>
      </dsp:nvSpPr>
      <dsp:spPr>
        <a:xfrm>
          <a:off x="3699759" y="576479"/>
          <a:ext cx="3363418" cy="2018050"/>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(ii) a Registrar or Sub-Registrar appointed under section 6 of the Registration Act, 1908 (16 of 1908) as may be notified by the Central Government; </a:t>
          </a:r>
          <a:endParaRPr lang="en-US" sz="1900" kern="1200"/>
        </a:p>
      </dsp:txBody>
      <dsp:txXfrm>
        <a:off x="3699759" y="576479"/>
        <a:ext cx="3363418" cy="2018050"/>
      </dsp:txXfrm>
    </dsp:sp>
    <dsp:sp modelId="{B287664D-70A6-411A-80B7-A66AE51A2267}">
      <dsp:nvSpPr>
        <dsp:cNvPr id="0" name=""/>
        <dsp:cNvSpPr/>
      </dsp:nvSpPr>
      <dsp:spPr>
        <a:xfrm>
          <a:off x="7399519" y="576479"/>
          <a:ext cx="3363418" cy="2018050"/>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(iii) real estate agent, as may be notified by the Central Government; </a:t>
          </a:r>
          <a:endParaRPr lang="en-US" sz="1900" kern="1200"/>
        </a:p>
      </dsp:txBody>
      <dsp:txXfrm>
        <a:off x="7399519" y="576479"/>
        <a:ext cx="3363418" cy="2018050"/>
      </dsp:txXfrm>
    </dsp:sp>
    <dsp:sp modelId="{8ECF0989-408A-49D2-9C63-DFCB4EAA6A6D}">
      <dsp:nvSpPr>
        <dsp:cNvPr id="0" name=""/>
        <dsp:cNvSpPr/>
      </dsp:nvSpPr>
      <dsp:spPr>
        <a:xfrm>
          <a:off x="0" y="2930872"/>
          <a:ext cx="3363418" cy="2018050"/>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(iv) dealer in precious metals, precious stones and other high value goods, as may be notified by the Central Government; </a:t>
          </a:r>
          <a:endParaRPr lang="en-US" sz="1900" kern="1200"/>
        </a:p>
      </dsp:txBody>
      <dsp:txXfrm>
        <a:off x="0" y="2930872"/>
        <a:ext cx="3363418" cy="2018050"/>
      </dsp:txXfrm>
    </dsp:sp>
    <dsp:sp modelId="{107AFADC-CB43-4AA6-92EA-436168A72D76}">
      <dsp:nvSpPr>
        <dsp:cNvPr id="0" name=""/>
        <dsp:cNvSpPr/>
      </dsp:nvSpPr>
      <dsp:spPr>
        <a:xfrm>
          <a:off x="3699759" y="2930872"/>
          <a:ext cx="3363418" cy="2018050"/>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(v) person engaged in safekeeping and administration of cash and liquid securities on behalf of other persons, as may be notified by the Central Government; or </a:t>
          </a:r>
          <a:endParaRPr lang="en-US" sz="1900" kern="1200"/>
        </a:p>
      </dsp:txBody>
      <dsp:txXfrm>
        <a:off x="3699759" y="2930872"/>
        <a:ext cx="3363418" cy="2018050"/>
      </dsp:txXfrm>
    </dsp:sp>
    <dsp:sp modelId="{2753DF85-BC0A-4310-92D6-5BDF224C9DF9}">
      <dsp:nvSpPr>
        <dsp:cNvPr id="0" name=""/>
        <dsp:cNvSpPr/>
      </dsp:nvSpPr>
      <dsp:spPr>
        <a:xfrm>
          <a:off x="7399519" y="2930872"/>
          <a:ext cx="3363418" cy="201805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N" sz="1900" kern="1200"/>
            <a:t>(vi) person carrying on such other activities as the Central Government may, by notification, so designate, from time-to-time; </a:t>
          </a:r>
          <a:endParaRPr lang="en-US" sz="1900" kern="1200"/>
        </a:p>
      </dsp:txBody>
      <dsp:txXfrm>
        <a:off x="7399519" y="2930872"/>
        <a:ext cx="3363418" cy="2018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31626-E747-4B51-8605-842B32E2DB29}">
      <dsp:nvSpPr>
        <dsp:cNvPr id="0" name=""/>
        <dsp:cNvSpPr/>
      </dsp:nvSpPr>
      <dsp:spPr>
        <a:xfrm>
          <a:off x="0" y="392645"/>
          <a:ext cx="3261222" cy="19567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t>Stringent</a:t>
          </a:r>
          <a:r>
            <a:rPr lang="en-US" sz="2500" kern="1200" dirty="0"/>
            <a:t> provisions for attachment and confiscation of proceeds of crime</a:t>
          </a:r>
        </a:p>
      </dsp:txBody>
      <dsp:txXfrm>
        <a:off x="0" y="392645"/>
        <a:ext cx="3261222" cy="1956733"/>
      </dsp:txXfrm>
    </dsp:sp>
    <dsp:sp modelId="{C2F5DC0E-DE12-4395-9B32-FD87CBF1741E}">
      <dsp:nvSpPr>
        <dsp:cNvPr id="0" name=""/>
        <dsp:cNvSpPr/>
      </dsp:nvSpPr>
      <dsp:spPr>
        <a:xfrm>
          <a:off x="3587345" y="392645"/>
          <a:ext cx="3261222" cy="19567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Provisions for Overseas investigations and attachment of properties abroad</a:t>
          </a:r>
        </a:p>
      </dsp:txBody>
      <dsp:txXfrm>
        <a:off x="3587345" y="392645"/>
        <a:ext cx="3261222" cy="1956733"/>
      </dsp:txXfrm>
    </dsp:sp>
    <dsp:sp modelId="{D700B82B-3544-4538-9BAF-5A5819578801}">
      <dsp:nvSpPr>
        <dsp:cNvPr id="0" name=""/>
        <dsp:cNvSpPr/>
      </dsp:nvSpPr>
      <dsp:spPr>
        <a:xfrm>
          <a:off x="7174690" y="392645"/>
          <a:ext cx="3261222" cy="19567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Special Courts for prosecution</a:t>
          </a:r>
        </a:p>
      </dsp:txBody>
      <dsp:txXfrm>
        <a:off x="7174690" y="392645"/>
        <a:ext cx="3261222" cy="1956733"/>
      </dsp:txXfrm>
    </dsp:sp>
    <dsp:sp modelId="{6BF4C090-637E-4993-A1C8-BD008214E381}">
      <dsp:nvSpPr>
        <dsp:cNvPr id="0" name=""/>
        <dsp:cNvSpPr/>
      </dsp:nvSpPr>
      <dsp:spPr>
        <a:xfrm>
          <a:off x="0" y="2675501"/>
          <a:ext cx="3261222" cy="1956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Provision for disclosure by Reporting entities</a:t>
          </a:r>
        </a:p>
      </dsp:txBody>
      <dsp:txXfrm>
        <a:off x="0" y="2675501"/>
        <a:ext cx="3261222" cy="1956733"/>
      </dsp:txXfrm>
    </dsp:sp>
    <dsp:sp modelId="{42ED3E3F-0904-468F-8BCF-73796EDD98AC}">
      <dsp:nvSpPr>
        <dsp:cNvPr id="0" name=""/>
        <dsp:cNvSpPr/>
      </dsp:nvSpPr>
      <dsp:spPr>
        <a:xfrm>
          <a:off x="3587345" y="2675501"/>
          <a:ext cx="3261222" cy="19567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Burden of proof on accused to prove that proceeds of crime are untainted</a:t>
          </a:r>
        </a:p>
      </dsp:txBody>
      <dsp:txXfrm>
        <a:off x="3587345" y="2675501"/>
        <a:ext cx="3261222" cy="1956733"/>
      </dsp:txXfrm>
    </dsp:sp>
    <dsp:sp modelId="{8B35B067-0739-4BC8-B932-2E67046489B7}">
      <dsp:nvSpPr>
        <dsp:cNvPr id="0" name=""/>
        <dsp:cNvSpPr/>
      </dsp:nvSpPr>
      <dsp:spPr>
        <a:xfrm>
          <a:off x="7174690" y="2675501"/>
          <a:ext cx="3261222" cy="19567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Statements recorded by ED Officers admissible as evidence</a:t>
          </a:r>
        </a:p>
      </dsp:txBody>
      <dsp:txXfrm>
        <a:off x="7174690" y="2675501"/>
        <a:ext cx="3261222" cy="19567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D04EA-44DB-4AC7-883F-6ABF8741C9BC}">
      <dsp:nvSpPr>
        <dsp:cNvPr id="0" name=""/>
        <dsp:cNvSpPr/>
      </dsp:nvSpPr>
      <dsp:spPr>
        <a:xfrm>
          <a:off x="676682" y="498902"/>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00EE3-6024-4FB6-A2F0-00F57869A952}">
      <dsp:nvSpPr>
        <dsp:cNvPr id="0" name=""/>
        <dsp:cNvSpPr/>
      </dsp:nvSpPr>
      <dsp:spPr>
        <a:xfrm>
          <a:off x="1078869" y="90108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AC8361-87EE-4E98-A4E7-19FE0DF8F23B}">
      <dsp:nvSpPr>
        <dsp:cNvPr id="0" name=""/>
        <dsp:cNvSpPr/>
      </dsp:nvSpPr>
      <dsp:spPr>
        <a:xfrm>
          <a:off x="73400" y="297390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Alleged misuse of powers</a:t>
          </a:r>
        </a:p>
      </dsp:txBody>
      <dsp:txXfrm>
        <a:off x="73400" y="2973902"/>
        <a:ext cx="3093750" cy="720000"/>
      </dsp:txXfrm>
    </dsp:sp>
    <dsp:sp modelId="{CC0E28C1-F346-4CD7-89FA-540E606D53A9}">
      <dsp:nvSpPr>
        <dsp:cNvPr id="0" name=""/>
        <dsp:cNvSpPr/>
      </dsp:nvSpPr>
      <dsp:spPr>
        <a:xfrm>
          <a:off x="4311838" y="498902"/>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6598A-3982-43C6-A6F3-F005979FDBAC}">
      <dsp:nvSpPr>
        <dsp:cNvPr id="0" name=""/>
        <dsp:cNvSpPr/>
      </dsp:nvSpPr>
      <dsp:spPr>
        <a:xfrm>
          <a:off x="4714025" y="90108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6AB7B-0F96-452E-9861-707251723FA8}">
      <dsp:nvSpPr>
        <dsp:cNvPr id="0" name=""/>
        <dsp:cNvSpPr/>
      </dsp:nvSpPr>
      <dsp:spPr>
        <a:xfrm>
          <a:off x="3708557" y="297390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Low conviction rate</a:t>
          </a:r>
        </a:p>
      </dsp:txBody>
      <dsp:txXfrm>
        <a:off x="3708557" y="2973902"/>
        <a:ext cx="3093750" cy="720000"/>
      </dsp:txXfrm>
    </dsp:sp>
    <dsp:sp modelId="{103A183D-5246-4485-AD45-69BE4FC5FF82}">
      <dsp:nvSpPr>
        <dsp:cNvPr id="0" name=""/>
        <dsp:cNvSpPr/>
      </dsp:nvSpPr>
      <dsp:spPr>
        <a:xfrm>
          <a:off x="7946994" y="498902"/>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7BB08-5795-4D01-B25A-8D5BB6DFF823}">
      <dsp:nvSpPr>
        <dsp:cNvPr id="0" name=""/>
        <dsp:cNvSpPr/>
      </dsp:nvSpPr>
      <dsp:spPr>
        <a:xfrm>
          <a:off x="8349182" y="90108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04206-8C0E-4F99-A941-5D5A126FE340}">
      <dsp:nvSpPr>
        <dsp:cNvPr id="0" name=""/>
        <dsp:cNvSpPr/>
      </dsp:nvSpPr>
      <dsp:spPr>
        <a:xfrm>
          <a:off x="7343713" y="297390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Debate on civil liberties</a:t>
          </a:r>
        </a:p>
      </dsp:txBody>
      <dsp:txXfrm>
        <a:off x="7343713" y="2973902"/>
        <a:ext cx="309375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82ED8-112A-4418-948A-8F7821CEC18A}">
      <dsp:nvSpPr>
        <dsp:cNvPr id="0" name=""/>
        <dsp:cNvSpPr/>
      </dsp:nvSpPr>
      <dsp:spPr>
        <a:xfrm>
          <a:off x="718664" y="453902"/>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6F17E-7872-4386-93DE-56BBE192F2E1}">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5547B7-2B48-4C1F-9A01-25481C5AB1FB}">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PMLA is a stringent economic law</a:t>
          </a:r>
        </a:p>
      </dsp:txBody>
      <dsp:txXfrm>
        <a:off x="93445" y="3018902"/>
        <a:ext cx="3206250" cy="720000"/>
      </dsp:txXfrm>
    </dsp:sp>
    <dsp:sp modelId="{8649D19A-8C27-4D2A-B626-83DBABB644FD}">
      <dsp:nvSpPr>
        <dsp:cNvPr id="0" name=""/>
        <dsp:cNvSpPr/>
      </dsp:nvSpPr>
      <dsp:spPr>
        <a:xfrm>
          <a:off x="4486008" y="453902"/>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EA2B1-1F35-46A1-B292-7F521F299D1B}">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984317-244B-49C3-91A1-DB8D98E97FE5}">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Judiciary largely upholding framework</a:t>
          </a:r>
        </a:p>
      </dsp:txBody>
      <dsp:txXfrm>
        <a:off x="3860789" y="3018902"/>
        <a:ext cx="3206250" cy="720000"/>
      </dsp:txXfrm>
    </dsp:sp>
    <dsp:sp modelId="{5835FF56-A554-43FD-BAD4-A063E50C4DDB}">
      <dsp:nvSpPr>
        <dsp:cNvPr id="0" name=""/>
        <dsp:cNvSpPr/>
      </dsp:nvSpPr>
      <dsp:spPr>
        <a:xfrm>
          <a:off x="8253352" y="453902"/>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FA05A-7D1E-4BFB-BE86-06F001F2A3E9}">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2C226-CC12-4418-AE9E-34C17DE8483D}">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High compliance &amp; advisory responsibility</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38270-6C55-4338-87A1-0EAE5F56DC5D}">
      <dsp:nvSpPr>
        <dsp:cNvPr id="0" name=""/>
        <dsp:cNvSpPr/>
      </dsp:nvSpPr>
      <dsp:spPr>
        <a:xfrm>
          <a:off x="1277" y="388055"/>
          <a:ext cx="4484287" cy="28475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C23D7-069B-45D6-90D4-6733D4D7CBF4}">
      <dsp:nvSpPr>
        <dsp:cNvPr id="0" name=""/>
        <dsp:cNvSpPr/>
      </dsp:nvSpPr>
      <dsp:spPr>
        <a:xfrm>
          <a:off x="499531" y="861396"/>
          <a:ext cx="4484287" cy="284752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Part of International/National commitment to fight terrorism, Organized Crime Syndicates, major economic offenders by targeting their financial resources.</a:t>
          </a:r>
        </a:p>
      </dsp:txBody>
      <dsp:txXfrm>
        <a:off x="582932" y="944797"/>
        <a:ext cx="4317485" cy="2680720"/>
      </dsp:txXfrm>
    </dsp:sp>
    <dsp:sp modelId="{1967E5BE-A637-4399-81EE-C8B477B7BE78}">
      <dsp:nvSpPr>
        <dsp:cNvPr id="0" name=""/>
        <dsp:cNvSpPr/>
      </dsp:nvSpPr>
      <dsp:spPr>
        <a:xfrm>
          <a:off x="5482073" y="388055"/>
          <a:ext cx="4484287" cy="284752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9F18B4-0031-4AFC-9EF9-2BA4B40F09DB}">
      <dsp:nvSpPr>
        <dsp:cNvPr id="0" name=""/>
        <dsp:cNvSpPr/>
      </dsp:nvSpPr>
      <dsp:spPr>
        <a:xfrm>
          <a:off x="5980327" y="861396"/>
          <a:ext cx="4484287" cy="284752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PMLA, 2002 fills the gap in the Criminal Justice System where attachment of proceeds of crimes was very difficult in the existing Major Criminal Acts.</a:t>
          </a:r>
        </a:p>
      </dsp:txBody>
      <dsp:txXfrm>
        <a:off x="6063728" y="944797"/>
        <a:ext cx="4317485" cy="268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A1E7B-3797-4609-BFF9-CF17523C25DB}">
      <dsp:nvSpPr>
        <dsp:cNvPr id="0" name=""/>
        <dsp:cNvSpPr/>
      </dsp:nvSpPr>
      <dsp:spPr>
        <a:xfrm>
          <a:off x="1277" y="184270"/>
          <a:ext cx="4484287" cy="284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4B160-A0F2-4D14-84D8-EAC846DDDE57}">
      <dsp:nvSpPr>
        <dsp:cNvPr id="0" name=""/>
        <dsp:cNvSpPr/>
      </dsp:nvSpPr>
      <dsp:spPr>
        <a:xfrm>
          <a:off x="499531" y="657611"/>
          <a:ext cx="4484287" cy="28475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Established by the G-7 Summit in Paris in July 1989 to examine measures to combat money laundering. </a:t>
          </a:r>
        </a:p>
      </dsp:txBody>
      <dsp:txXfrm>
        <a:off x="582932" y="741012"/>
        <a:ext cx="4317485" cy="2680720"/>
      </dsp:txXfrm>
    </dsp:sp>
    <dsp:sp modelId="{4DC99330-12A9-4E5C-A5FC-6888EDEAE712}">
      <dsp:nvSpPr>
        <dsp:cNvPr id="0" name=""/>
        <dsp:cNvSpPr/>
      </dsp:nvSpPr>
      <dsp:spPr>
        <a:xfrm>
          <a:off x="5482073" y="184270"/>
          <a:ext cx="4484287" cy="28475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8195A-F59A-4F93-A68C-C8CF0250F1AB}">
      <dsp:nvSpPr>
        <dsp:cNvPr id="0" name=""/>
        <dsp:cNvSpPr/>
      </dsp:nvSpPr>
      <dsp:spPr>
        <a:xfrm>
          <a:off x="5980327" y="657611"/>
          <a:ext cx="4484287" cy="28475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An inter-governmental body whose purpose is to establish international standards and promote national and international policies to combat money laundering (ML) and terrorist financing (TF). </a:t>
          </a:r>
          <a:endParaRPr lang="en-US" sz="2500" kern="1200"/>
        </a:p>
      </dsp:txBody>
      <dsp:txXfrm>
        <a:off x="6063728" y="741012"/>
        <a:ext cx="4317485" cy="268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1E6DF-933B-4722-B820-2364E1E1651B}">
      <dsp:nvSpPr>
        <dsp:cNvPr id="0" name=""/>
        <dsp:cNvSpPr/>
      </dsp:nvSpPr>
      <dsp:spPr>
        <a:xfrm>
          <a:off x="157767" y="1571"/>
          <a:ext cx="3222816" cy="19336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b="1" kern="1200"/>
            <a:t>40+9 Recommendations (the FATF standards)</a:t>
          </a:r>
          <a:endParaRPr lang="en-US" sz="2300" kern="1200"/>
        </a:p>
      </dsp:txBody>
      <dsp:txXfrm>
        <a:off x="157767" y="1571"/>
        <a:ext cx="3222816" cy="1933689"/>
      </dsp:txXfrm>
    </dsp:sp>
    <dsp:sp modelId="{FDC5DD14-D742-4479-9EF5-A7C2132A3EFF}">
      <dsp:nvSpPr>
        <dsp:cNvPr id="0" name=""/>
        <dsp:cNvSpPr/>
      </dsp:nvSpPr>
      <dsp:spPr>
        <a:xfrm>
          <a:off x="3702865" y="1571"/>
          <a:ext cx="3222816" cy="19336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Establish international standards to combat money</a:t>
          </a:r>
        </a:p>
        <a:p>
          <a:pPr marL="171450" lvl="1" indent="-171450" algn="l" defTabSz="800100">
            <a:lnSpc>
              <a:spcPct val="100000"/>
            </a:lnSpc>
            <a:spcBef>
              <a:spcPct val="0"/>
            </a:spcBef>
            <a:spcAft>
              <a:spcPct val="15000"/>
            </a:spcAft>
            <a:buChar char="•"/>
          </a:pPr>
          <a:r>
            <a:rPr lang="en-US" sz="1800" kern="1200"/>
            <a:t>laundering and terrorist financing. </a:t>
          </a:r>
          <a:r>
            <a:rPr lang="en-US" sz="1800" b="1" kern="1200"/>
            <a:t> </a:t>
          </a:r>
          <a:endParaRPr lang="en-US" sz="1800" kern="1200"/>
        </a:p>
      </dsp:txBody>
      <dsp:txXfrm>
        <a:off x="3702865" y="1571"/>
        <a:ext cx="3222816" cy="1933689"/>
      </dsp:txXfrm>
    </dsp:sp>
    <dsp:sp modelId="{CA928FC4-07D0-4F7C-9E5A-80F78DB6052F}">
      <dsp:nvSpPr>
        <dsp:cNvPr id="0" name=""/>
        <dsp:cNvSpPr/>
      </dsp:nvSpPr>
      <dsp:spPr>
        <a:xfrm>
          <a:off x="7247963" y="1571"/>
          <a:ext cx="3222816" cy="19336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b="1" kern="1200"/>
            <a:t>Mutual evaluation system</a:t>
          </a:r>
          <a:endParaRPr lang="en-US" sz="2300" kern="1200"/>
        </a:p>
      </dsp:txBody>
      <dsp:txXfrm>
        <a:off x="7247963" y="1571"/>
        <a:ext cx="3222816" cy="1933689"/>
      </dsp:txXfrm>
    </dsp:sp>
    <dsp:sp modelId="{C63E7DE4-BA52-4D03-8CDA-D0F31BA14234}">
      <dsp:nvSpPr>
        <dsp:cNvPr id="0" name=""/>
        <dsp:cNvSpPr/>
      </dsp:nvSpPr>
      <dsp:spPr>
        <a:xfrm>
          <a:off x="157767" y="2257543"/>
          <a:ext cx="3222816" cy="19336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a:t>Assess compliance with the FATF standards.</a:t>
          </a:r>
        </a:p>
      </dsp:txBody>
      <dsp:txXfrm>
        <a:off x="157767" y="2257543"/>
        <a:ext cx="3222816" cy="1933689"/>
      </dsp:txXfrm>
    </dsp:sp>
    <dsp:sp modelId="{4A7E88D6-D78E-49BA-8195-3BF311D1E3FF}">
      <dsp:nvSpPr>
        <dsp:cNvPr id="0" name=""/>
        <dsp:cNvSpPr/>
      </dsp:nvSpPr>
      <dsp:spPr>
        <a:xfrm>
          <a:off x="3702865" y="2257543"/>
          <a:ext cx="3222816" cy="19336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b="1" kern="1200"/>
            <a:t>Typologies work</a:t>
          </a:r>
          <a:endParaRPr lang="en-US" sz="2300" kern="1200"/>
        </a:p>
      </dsp:txBody>
      <dsp:txXfrm>
        <a:off x="3702865" y="2257543"/>
        <a:ext cx="3222816" cy="1933689"/>
      </dsp:txXfrm>
    </dsp:sp>
    <dsp:sp modelId="{5FE5CACE-4BD8-49AD-8EBF-7A9BB902509A}">
      <dsp:nvSpPr>
        <dsp:cNvPr id="0" name=""/>
        <dsp:cNvSpPr/>
      </dsp:nvSpPr>
      <dsp:spPr>
        <a:xfrm>
          <a:off x="7247963" y="2257543"/>
          <a:ext cx="3222816" cy="19336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a:t>Study methods and techniques of money laundering (ML) and terrorist financing (TF). </a:t>
          </a:r>
        </a:p>
      </dsp:txBody>
      <dsp:txXfrm>
        <a:off x="7247963" y="2257543"/>
        <a:ext cx="3222816" cy="1933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03613-3021-41F1-8D0F-EB517B6127BB}">
      <dsp:nvSpPr>
        <dsp:cNvPr id="0" name=""/>
        <dsp:cNvSpPr/>
      </dsp:nvSpPr>
      <dsp:spPr>
        <a:xfrm>
          <a:off x="0" y="665"/>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AE4AD0-26E4-40A3-AA21-46DCB3DE48C5}">
      <dsp:nvSpPr>
        <dsp:cNvPr id="0" name=""/>
        <dsp:cNvSpPr/>
      </dsp:nvSpPr>
      <dsp:spPr>
        <a:xfrm>
          <a:off x="0" y="665"/>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a:t>The 9 Special Recommendations on Terrorist Financing</a:t>
          </a:r>
          <a:endParaRPr lang="en-US" sz="1700" kern="1200"/>
        </a:p>
      </dsp:txBody>
      <dsp:txXfrm>
        <a:off x="0" y="665"/>
        <a:ext cx="6666833" cy="605843"/>
      </dsp:txXfrm>
    </dsp:sp>
    <dsp:sp modelId="{88372E7E-A47E-4CE9-B9DA-7BB29AAD6229}">
      <dsp:nvSpPr>
        <dsp:cNvPr id="0" name=""/>
        <dsp:cNvSpPr/>
      </dsp:nvSpPr>
      <dsp:spPr>
        <a:xfrm>
          <a:off x="0" y="60650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00730B-C553-4F79-A54B-9B0D9576BD1C}">
      <dsp:nvSpPr>
        <dsp:cNvPr id="0" name=""/>
        <dsp:cNvSpPr/>
      </dsp:nvSpPr>
      <dsp:spPr>
        <a:xfrm>
          <a:off x="0" y="606508"/>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Ratify United Nations instruments.</a:t>
          </a:r>
          <a:endParaRPr lang="en-US" sz="1700" kern="1200"/>
        </a:p>
      </dsp:txBody>
      <dsp:txXfrm>
        <a:off x="0" y="606508"/>
        <a:ext cx="6666833" cy="605843"/>
      </dsp:txXfrm>
    </dsp:sp>
    <dsp:sp modelId="{465A1CAC-68ED-42DD-B65F-7877DBB63801}">
      <dsp:nvSpPr>
        <dsp:cNvPr id="0" name=""/>
        <dsp:cNvSpPr/>
      </dsp:nvSpPr>
      <dsp:spPr>
        <a:xfrm>
          <a:off x="0" y="1212352"/>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9866427-6245-4C02-99C3-9E70DB784F32}">
      <dsp:nvSpPr>
        <dsp:cNvPr id="0" name=""/>
        <dsp:cNvSpPr/>
      </dsp:nvSpPr>
      <dsp:spPr>
        <a:xfrm>
          <a:off x="0" y="1212352"/>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Criminalise terrorist financing.</a:t>
          </a:r>
          <a:endParaRPr lang="en-US" sz="1700" kern="1200"/>
        </a:p>
      </dsp:txBody>
      <dsp:txXfrm>
        <a:off x="0" y="1212352"/>
        <a:ext cx="6666833" cy="605843"/>
      </dsp:txXfrm>
    </dsp:sp>
    <dsp:sp modelId="{CF1D9EF5-5F4E-4810-ACDF-9ED5B25AD5C1}">
      <dsp:nvSpPr>
        <dsp:cNvPr id="0" name=""/>
        <dsp:cNvSpPr/>
      </dsp:nvSpPr>
      <dsp:spPr>
        <a:xfrm>
          <a:off x="0" y="1818195"/>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5FCAA9-E262-4150-8F70-6B3EB2BE5098}">
      <dsp:nvSpPr>
        <dsp:cNvPr id="0" name=""/>
        <dsp:cNvSpPr/>
      </dsp:nvSpPr>
      <dsp:spPr>
        <a:xfrm>
          <a:off x="0" y="1818195"/>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Freeze and confiscate assets.</a:t>
          </a:r>
          <a:endParaRPr lang="en-US" sz="1700" kern="1200"/>
        </a:p>
      </dsp:txBody>
      <dsp:txXfrm>
        <a:off x="0" y="1818195"/>
        <a:ext cx="6666833" cy="605843"/>
      </dsp:txXfrm>
    </dsp:sp>
    <dsp:sp modelId="{BC82E753-8F4F-4AA7-90FC-8AA0C46E06CB}">
      <dsp:nvSpPr>
        <dsp:cNvPr id="0" name=""/>
        <dsp:cNvSpPr/>
      </dsp:nvSpPr>
      <dsp:spPr>
        <a:xfrm>
          <a:off x="0" y="242403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35F1714-4D00-4A95-AB3C-5D6BDD5CCC11}">
      <dsp:nvSpPr>
        <dsp:cNvPr id="0" name=""/>
        <dsp:cNvSpPr/>
      </dsp:nvSpPr>
      <dsp:spPr>
        <a:xfrm>
          <a:off x="0" y="2424038"/>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Report suspicious transactions.</a:t>
          </a:r>
          <a:endParaRPr lang="en-US" sz="1700" kern="1200"/>
        </a:p>
      </dsp:txBody>
      <dsp:txXfrm>
        <a:off x="0" y="2424038"/>
        <a:ext cx="6666833" cy="605843"/>
      </dsp:txXfrm>
    </dsp:sp>
    <dsp:sp modelId="{9A60A955-5798-4AD0-BECB-8F82332A1CCB}">
      <dsp:nvSpPr>
        <dsp:cNvPr id="0" name=""/>
        <dsp:cNvSpPr/>
      </dsp:nvSpPr>
      <dsp:spPr>
        <a:xfrm>
          <a:off x="0" y="302988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CD098D-60A6-430C-AC3F-C9BD0F19CD1B}">
      <dsp:nvSpPr>
        <dsp:cNvPr id="0" name=""/>
        <dsp:cNvSpPr/>
      </dsp:nvSpPr>
      <dsp:spPr>
        <a:xfrm>
          <a:off x="0" y="3029881"/>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International cooperation.</a:t>
          </a:r>
          <a:endParaRPr lang="en-US" sz="1700" kern="1200"/>
        </a:p>
      </dsp:txBody>
      <dsp:txXfrm>
        <a:off x="0" y="3029881"/>
        <a:ext cx="6666833" cy="605843"/>
      </dsp:txXfrm>
    </dsp:sp>
    <dsp:sp modelId="{9C2C23EA-FFF9-4D76-9954-B4A270C529F4}">
      <dsp:nvSpPr>
        <dsp:cNvPr id="0" name=""/>
        <dsp:cNvSpPr/>
      </dsp:nvSpPr>
      <dsp:spPr>
        <a:xfrm>
          <a:off x="0" y="3635724"/>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9A3E6C-439D-49AC-BFE6-F3875819F60B}">
      <dsp:nvSpPr>
        <dsp:cNvPr id="0" name=""/>
        <dsp:cNvSpPr/>
      </dsp:nvSpPr>
      <dsp:spPr>
        <a:xfrm>
          <a:off x="0" y="3635724"/>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Protect against abuse of alternative remittance systems and abuse of non-profit organisations.</a:t>
          </a:r>
          <a:endParaRPr lang="en-US" sz="1700" kern="1200"/>
        </a:p>
      </dsp:txBody>
      <dsp:txXfrm>
        <a:off x="0" y="3635724"/>
        <a:ext cx="6666833" cy="605843"/>
      </dsp:txXfrm>
    </dsp:sp>
    <dsp:sp modelId="{BE8CD44A-2BDB-4DC1-9252-955A5431DC1F}">
      <dsp:nvSpPr>
        <dsp:cNvPr id="0" name=""/>
        <dsp:cNvSpPr/>
      </dsp:nvSpPr>
      <dsp:spPr>
        <a:xfrm>
          <a:off x="0" y="4241567"/>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6332F76-F570-42F4-A891-E20326A28A5D}">
      <dsp:nvSpPr>
        <dsp:cNvPr id="0" name=""/>
        <dsp:cNvSpPr/>
      </dsp:nvSpPr>
      <dsp:spPr>
        <a:xfrm>
          <a:off x="0" y="4241567"/>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Ensure originator information on wire transfers</a:t>
          </a:r>
          <a:endParaRPr lang="en-US" sz="1700" kern="1200"/>
        </a:p>
      </dsp:txBody>
      <dsp:txXfrm>
        <a:off x="0" y="4241567"/>
        <a:ext cx="6666833" cy="605843"/>
      </dsp:txXfrm>
    </dsp:sp>
    <dsp:sp modelId="{7A2360CF-4DBB-4D88-81DE-D185D9255CBD}">
      <dsp:nvSpPr>
        <dsp:cNvPr id="0" name=""/>
        <dsp:cNvSpPr/>
      </dsp:nvSpPr>
      <dsp:spPr>
        <a:xfrm>
          <a:off x="0" y="4847411"/>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3BC583-C538-4601-A43E-57987B0524EA}">
      <dsp:nvSpPr>
        <dsp:cNvPr id="0" name=""/>
        <dsp:cNvSpPr/>
      </dsp:nvSpPr>
      <dsp:spPr>
        <a:xfrm>
          <a:off x="0" y="4847411"/>
          <a:ext cx="6666833" cy="60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Detect cash couriers.</a:t>
          </a:r>
          <a:endParaRPr lang="en-US" sz="1700" kern="1200"/>
        </a:p>
      </dsp:txBody>
      <dsp:txXfrm>
        <a:off x="0" y="4847411"/>
        <a:ext cx="6666833" cy="6058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8C42B-4B70-4016-898C-4B56D4B614C4}">
      <dsp:nvSpPr>
        <dsp:cNvPr id="0" name=""/>
        <dsp:cNvSpPr/>
      </dsp:nvSpPr>
      <dsp:spPr>
        <a:xfrm>
          <a:off x="581979" y="1139"/>
          <a:ext cx="4978864" cy="31615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17951-0D28-475E-8603-4C7D5ED5C362}">
      <dsp:nvSpPr>
        <dsp:cNvPr id="0" name=""/>
        <dsp:cNvSpPr/>
      </dsp:nvSpPr>
      <dsp:spPr>
        <a:xfrm>
          <a:off x="1135186" y="526686"/>
          <a:ext cx="4978864" cy="31615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 Act to prevent money laundering and to provide for </a:t>
          </a:r>
          <a:r>
            <a:rPr lang="en-US" sz="2800" b="1" kern="1200" dirty="0"/>
            <a:t>confiscation of property derived from, or involved in money laundering</a:t>
          </a:r>
          <a:r>
            <a:rPr lang="en-US" sz="2800" kern="1200" dirty="0"/>
            <a:t> and for matters connected or incidental thereto”</a:t>
          </a:r>
        </a:p>
      </dsp:txBody>
      <dsp:txXfrm>
        <a:off x="1227785" y="619285"/>
        <a:ext cx="4793666" cy="2976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4185E-4BA7-47A5-878D-FFFED7E4E4C6}">
      <dsp:nvSpPr>
        <dsp:cNvPr id="0" name=""/>
        <dsp:cNvSpPr/>
      </dsp:nvSpPr>
      <dsp:spPr>
        <a:xfrm>
          <a:off x="-5854910" y="-896048"/>
          <a:ext cx="6970287" cy="6970287"/>
        </a:xfrm>
        <a:prstGeom prst="blockArc">
          <a:avLst>
            <a:gd name="adj1" fmla="val 18900000"/>
            <a:gd name="adj2" fmla="val 2700000"/>
            <a:gd name="adj3" fmla="val 3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681F96-DEA3-4AAE-934D-1744B63D0DE1}">
      <dsp:nvSpPr>
        <dsp:cNvPr id="0" name=""/>
        <dsp:cNvSpPr/>
      </dsp:nvSpPr>
      <dsp:spPr>
        <a:xfrm>
          <a:off x="487496" y="323533"/>
          <a:ext cx="7567719" cy="647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938"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Cambria" panose="02040503050406030204" pitchFamily="18" charset="0"/>
              <a:ea typeface="Cambria" panose="02040503050406030204" pitchFamily="18" charset="0"/>
            </a:rPr>
            <a:t>Directly or indirectly attempts to indulge</a:t>
          </a:r>
          <a:endParaRPr lang="en-IN" sz="2000" kern="1200" dirty="0"/>
        </a:p>
      </dsp:txBody>
      <dsp:txXfrm>
        <a:off x="487496" y="323533"/>
        <a:ext cx="7567719" cy="647480"/>
      </dsp:txXfrm>
    </dsp:sp>
    <dsp:sp modelId="{9E603F70-2C03-4871-9D8E-D50363A62208}">
      <dsp:nvSpPr>
        <dsp:cNvPr id="0" name=""/>
        <dsp:cNvSpPr/>
      </dsp:nvSpPr>
      <dsp:spPr>
        <a:xfrm>
          <a:off x="82820" y="242598"/>
          <a:ext cx="809351" cy="809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4C627-2E9D-4C2D-96CA-1F4B91175915}">
      <dsp:nvSpPr>
        <dsp:cNvPr id="0" name=""/>
        <dsp:cNvSpPr/>
      </dsp:nvSpPr>
      <dsp:spPr>
        <a:xfrm>
          <a:off x="951461" y="1294443"/>
          <a:ext cx="7103754" cy="647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938"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IN" sz="2000" kern="1200" dirty="0">
              <a:latin typeface="Cambria" panose="02040503050406030204" pitchFamily="18" charset="0"/>
              <a:ea typeface="Cambria" panose="02040503050406030204" pitchFamily="18" charset="0"/>
            </a:rPr>
            <a:t>Knowingly assists</a:t>
          </a:r>
          <a:endParaRPr lang="en-IN" sz="2000" kern="1200" dirty="0"/>
        </a:p>
      </dsp:txBody>
      <dsp:txXfrm>
        <a:off x="951461" y="1294443"/>
        <a:ext cx="7103754" cy="647480"/>
      </dsp:txXfrm>
    </dsp:sp>
    <dsp:sp modelId="{B2787EE0-80CB-425E-A460-309007FDE467}">
      <dsp:nvSpPr>
        <dsp:cNvPr id="0" name=""/>
        <dsp:cNvSpPr/>
      </dsp:nvSpPr>
      <dsp:spPr>
        <a:xfrm>
          <a:off x="546786" y="1213508"/>
          <a:ext cx="809351" cy="809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384EF6-7660-436E-BA4F-8AA21859E9F0}">
      <dsp:nvSpPr>
        <dsp:cNvPr id="0" name=""/>
        <dsp:cNvSpPr/>
      </dsp:nvSpPr>
      <dsp:spPr>
        <a:xfrm>
          <a:off x="1093862" y="2265354"/>
          <a:ext cx="6961353" cy="647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938"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Cambria" panose="02040503050406030204" pitchFamily="18" charset="0"/>
              <a:ea typeface="Cambria" panose="02040503050406030204" pitchFamily="18" charset="0"/>
            </a:rPr>
            <a:t>Is a party to or actually involved</a:t>
          </a:r>
          <a:endParaRPr lang="en-IN" sz="2000" kern="1200" dirty="0"/>
        </a:p>
      </dsp:txBody>
      <dsp:txXfrm>
        <a:off x="1093862" y="2265354"/>
        <a:ext cx="6961353" cy="647480"/>
      </dsp:txXfrm>
    </dsp:sp>
    <dsp:sp modelId="{CF2E4B6E-8BD6-4A2B-B75A-C9789BADC9CD}">
      <dsp:nvSpPr>
        <dsp:cNvPr id="0" name=""/>
        <dsp:cNvSpPr/>
      </dsp:nvSpPr>
      <dsp:spPr>
        <a:xfrm>
          <a:off x="689186" y="2184419"/>
          <a:ext cx="809351" cy="809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CD238-0767-4989-ACC5-DF2303295E09}">
      <dsp:nvSpPr>
        <dsp:cNvPr id="0" name=""/>
        <dsp:cNvSpPr/>
      </dsp:nvSpPr>
      <dsp:spPr>
        <a:xfrm>
          <a:off x="951461" y="3236265"/>
          <a:ext cx="7103754" cy="647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93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mbria" panose="02040503050406030204" pitchFamily="18" charset="0"/>
              <a:ea typeface="Cambria" panose="02040503050406030204" pitchFamily="18" charset="0"/>
            </a:rPr>
            <a:t>including concealment, possession, acquisition, use or projection as untainted property</a:t>
          </a:r>
        </a:p>
      </dsp:txBody>
      <dsp:txXfrm>
        <a:off x="951461" y="3236265"/>
        <a:ext cx="7103754" cy="647480"/>
      </dsp:txXfrm>
    </dsp:sp>
    <dsp:sp modelId="{1EFBE3CF-DEB4-4079-A8CC-FCEECAAEDDF4}">
      <dsp:nvSpPr>
        <dsp:cNvPr id="0" name=""/>
        <dsp:cNvSpPr/>
      </dsp:nvSpPr>
      <dsp:spPr>
        <a:xfrm>
          <a:off x="546786" y="3155330"/>
          <a:ext cx="809351" cy="809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540B5D-1A02-4D6C-B144-013F3B7314E4}">
      <dsp:nvSpPr>
        <dsp:cNvPr id="0" name=""/>
        <dsp:cNvSpPr/>
      </dsp:nvSpPr>
      <dsp:spPr>
        <a:xfrm>
          <a:off x="487496" y="4207175"/>
          <a:ext cx="7567719" cy="6474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93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Cambria" panose="02040503050406030204" pitchFamily="18" charset="0"/>
              <a:ea typeface="Cambria" panose="02040503050406030204" pitchFamily="18" charset="0"/>
            </a:rPr>
            <a:t>in any process or activity connected with proceeds of crime</a:t>
          </a:r>
          <a:endParaRPr lang="en-US" sz="2000" kern="1200" dirty="0">
            <a:latin typeface="Cambria" panose="02040503050406030204" pitchFamily="18" charset="0"/>
            <a:ea typeface="Cambria" panose="02040503050406030204" pitchFamily="18" charset="0"/>
          </a:endParaRPr>
        </a:p>
      </dsp:txBody>
      <dsp:txXfrm>
        <a:off x="487496" y="4207175"/>
        <a:ext cx="7567719" cy="647480"/>
      </dsp:txXfrm>
    </dsp:sp>
    <dsp:sp modelId="{C4DBA6F6-616D-4ABD-8B4B-5B200EB4645D}">
      <dsp:nvSpPr>
        <dsp:cNvPr id="0" name=""/>
        <dsp:cNvSpPr/>
      </dsp:nvSpPr>
      <dsp:spPr>
        <a:xfrm>
          <a:off x="82820" y="4126240"/>
          <a:ext cx="809351" cy="8093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E2211-0F18-4962-BCFA-E3E349EEE998}">
      <dsp:nvSpPr>
        <dsp:cNvPr id="0" name=""/>
        <dsp:cNvSpPr/>
      </dsp:nvSpPr>
      <dsp:spPr>
        <a:xfrm>
          <a:off x="3281368" y="2944625"/>
          <a:ext cx="1835747" cy="145547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mj-lt"/>
            </a:rPr>
            <a:t>PMLA</a:t>
          </a:r>
        </a:p>
      </dsp:txBody>
      <dsp:txXfrm>
        <a:off x="3550207" y="3157774"/>
        <a:ext cx="1298069" cy="1029174"/>
      </dsp:txXfrm>
    </dsp:sp>
    <dsp:sp modelId="{16E1FDA6-DBB7-47DA-A54F-889C5B576395}">
      <dsp:nvSpPr>
        <dsp:cNvPr id="0" name=""/>
        <dsp:cNvSpPr/>
      </dsp:nvSpPr>
      <dsp:spPr>
        <a:xfrm rot="10697338">
          <a:off x="1172135" y="3471406"/>
          <a:ext cx="1994309" cy="523187"/>
        </a:xfrm>
        <a:prstGeom prst="leftArrow">
          <a:avLst>
            <a:gd name="adj1" fmla="val 60000"/>
            <a:gd name="adj2" fmla="val 50000"/>
          </a:avLst>
        </a:prstGeom>
        <a:solidFill>
          <a:schemeClr val="bg1">
            <a:lumMod val="95000"/>
          </a:schemeClr>
        </a:solidFill>
        <a:ln>
          <a:noFill/>
        </a:ln>
        <a:effectLst/>
      </dsp:spPr>
      <dsp:style>
        <a:lnRef idx="0">
          <a:scrgbClr r="0" g="0" b="0"/>
        </a:lnRef>
        <a:fillRef idx="2">
          <a:scrgbClr r="0" g="0" b="0"/>
        </a:fillRef>
        <a:effectRef idx="1">
          <a:scrgbClr r="0" g="0" b="0"/>
        </a:effectRef>
        <a:fontRef idx="minor">
          <a:schemeClr val="dk1"/>
        </a:fontRef>
      </dsp:style>
    </dsp:sp>
    <dsp:sp modelId="{DAD17332-AA31-443F-A544-1F54A48C8736}">
      <dsp:nvSpPr>
        <dsp:cNvPr id="0" name=""/>
        <dsp:cNvSpPr/>
      </dsp:nvSpPr>
      <dsp:spPr>
        <a:xfrm>
          <a:off x="361184" y="3248770"/>
          <a:ext cx="1622791" cy="102800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IPC &amp; Other Acts</a:t>
          </a:r>
        </a:p>
      </dsp:txBody>
      <dsp:txXfrm>
        <a:off x="391293" y="3278879"/>
        <a:ext cx="1562573" cy="967790"/>
      </dsp:txXfrm>
    </dsp:sp>
    <dsp:sp modelId="{9C61B9F0-8BE8-4214-B89B-1AE440599A64}">
      <dsp:nvSpPr>
        <dsp:cNvPr id="0" name=""/>
        <dsp:cNvSpPr/>
      </dsp:nvSpPr>
      <dsp:spPr>
        <a:xfrm rot="12600000">
          <a:off x="1407270" y="2400579"/>
          <a:ext cx="2084549" cy="523187"/>
        </a:xfrm>
        <a:prstGeom prst="leftArrow">
          <a:avLst>
            <a:gd name="adj1" fmla="val 60000"/>
            <a:gd name="adj2" fmla="val 50000"/>
          </a:avLst>
        </a:prstGeom>
        <a:solidFill>
          <a:schemeClr val="bg1">
            <a:lumMod val="95000"/>
          </a:schemeClr>
        </a:solidFill>
        <a:ln>
          <a:noFill/>
        </a:ln>
        <a:effectLst/>
      </dsp:spPr>
      <dsp:style>
        <a:lnRef idx="0">
          <a:scrgbClr r="0" g="0" b="0"/>
        </a:lnRef>
        <a:fillRef idx="2">
          <a:scrgbClr r="0" g="0" b="0"/>
        </a:fillRef>
        <a:effectRef idx="1">
          <a:scrgbClr r="0" g="0" b="0"/>
        </a:effectRef>
        <a:fontRef idx="minor">
          <a:schemeClr val="dk1"/>
        </a:fontRef>
      </dsp:style>
    </dsp:sp>
    <dsp:sp modelId="{2DB40BB3-9B9F-4A09-924E-32C67DB56B43}">
      <dsp:nvSpPr>
        <dsp:cNvPr id="0" name=""/>
        <dsp:cNvSpPr/>
      </dsp:nvSpPr>
      <dsp:spPr>
        <a:xfrm>
          <a:off x="904397" y="1627027"/>
          <a:ext cx="1285023" cy="102801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mj-lt"/>
          </a:endParaRPr>
        </a:p>
        <a:p>
          <a:pPr marL="0" lvl="0" indent="0" algn="ctr" defTabSz="622300">
            <a:lnSpc>
              <a:spcPct val="90000"/>
            </a:lnSpc>
            <a:spcBef>
              <a:spcPct val="0"/>
            </a:spcBef>
            <a:spcAft>
              <a:spcPct val="35000"/>
            </a:spcAft>
            <a:buNone/>
          </a:pPr>
          <a:r>
            <a:rPr lang="en-US" sz="1400" kern="1200" dirty="0">
              <a:latin typeface="+mj-lt"/>
            </a:rPr>
            <a:t>Prevention of Corruption Act</a:t>
          </a:r>
          <a:endParaRPr lang="en-US" sz="1400" kern="1200" dirty="0"/>
        </a:p>
      </dsp:txBody>
      <dsp:txXfrm>
        <a:off x="934507" y="1657137"/>
        <a:ext cx="1224803" cy="967798"/>
      </dsp:txXfrm>
    </dsp:sp>
    <dsp:sp modelId="{556A17E4-E453-42DF-9F36-0FD5B3021845}">
      <dsp:nvSpPr>
        <dsp:cNvPr id="0" name=""/>
        <dsp:cNvSpPr/>
      </dsp:nvSpPr>
      <dsp:spPr>
        <a:xfrm rot="14400000">
          <a:off x="2124877" y="1699006"/>
          <a:ext cx="2172157" cy="523187"/>
        </a:xfrm>
        <a:prstGeom prst="leftArrow">
          <a:avLst>
            <a:gd name="adj1" fmla="val 60000"/>
            <a:gd name="adj2" fmla="val 50000"/>
          </a:avLst>
        </a:prstGeom>
        <a:solidFill>
          <a:schemeClr val="bg1">
            <a:lumMod val="95000"/>
          </a:schemeClr>
        </a:solidFill>
        <a:ln>
          <a:noFill/>
        </a:ln>
        <a:effectLst/>
      </dsp:spPr>
      <dsp:style>
        <a:lnRef idx="0">
          <a:scrgbClr r="0" g="0" b="0"/>
        </a:lnRef>
        <a:fillRef idx="2">
          <a:scrgbClr r="0" g="0" b="0"/>
        </a:fillRef>
        <a:effectRef idx="1">
          <a:scrgbClr r="0" g="0" b="0"/>
        </a:effectRef>
        <a:fontRef idx="minor">
          <a:schemeClr val="dk1"/>
        </a:fontRef>
      </dsp:style>
    </dsp:sp>
    <dsp:sp modelId="{8E514661-B011-421F-A456-914EA59A3D6F}">
      <dsp:nvSpPr>
        <dsp:cNvPr id="0" name=""/>
        <dsp:cNvSpPr/>
      </dsp:nvSpPr>
      <dsp:spPr>
        <a:xfrm>
          <a:off x="2025405" y="506019"/>
          <a:ext cx="1285023" cy="102801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mj-lt"/>
          </a:endParaRPr>
        </a:p>
        <a:p>
          <a:pPr marL="0" lvl="0" indent="0" algn="ctr" defTabSz="622300">
            <a:lnSpc>
              <a:spcPct val="90000"/>
            </a:lnSpc>
            <a:spcBef>
              <a:spcPct val="0"/>
            </a:spcBef>
            <a:spcAft>
              <a:spcPct val="35000"/>
            </a:spcAft>
            <a:buNone/>
          </a:pPr>
          <a:r>
            <a:rPr lang="en-US" sz="1400" kern="1200" dirty="0">
              <a:latin typeface="+mj-lt"/>
            </a:rPr>
            <a:t>Customs Act/NDPS</a:t>
          </a:r>
          <a:endParaRPr lang="en-US" sz="1400" kern="1200" dirty="0"/>
        </a:p>
      </dsp:txBody>
      <dsp:txXfrm>
        <a:off x="2055515" y="536129"/>
        <a:ext cx="1224803" cy="967798"/>
      </dsp:txXfrm>
    </dsp:sp>
    <dsp:sp modelId="{49A66C2D-1342-48BD-8DD4-AFBFF6BBA319}">
      <dsp:nvSpPr>
        <dsp:cNvPr id="0" name=""/>
        <dsp:cNvSpPr/>
      </dsp:nvSpPr>
      <dsp:spPr>
        <a:xfrm rot="16200000">
          <a:off x="3095995" y="1451364"/>
          <a:ext cx="2206494" cy="523187"/>
        </a:xfrm>
        <a:prstGeom prst="leftArrow">
          <a:avLst>
            <a:gd name="adj1" fmla="val 60000"/>
            <a:gd name="adj2" fmla="val 50000"/>
          </a:avLst>
        </a:prstGeom>
        <a:solidFill>
          <a:schemeClr val="bg1">
            <a:lumMod val="95000"/>
          </a:schemeClr>
        </a:solidFill>
        <a:ln>
          <a:noFill/>
        </a:ln>
        <a:effectLst/>
      </dsp:spPr>
      <dsp:style>
        <a:lnRef idx="0">
          <a:scrgbClr r="0" g="0" b="0"/>
        </a:lnRef>
        <a:fillRef idx="2">
          <a:scrgbClr r="0" g="0" b="0"/>
        </a:fillRef>
        <a:effectRef idx="1">
          <a:scrgbClr r="0" g="0" b="0"/>
        </a:effectRef>
        <a:fontRef idx="minor">
          <a:schemeClr val="dk1"/>
        </a:fontRef>
      </dsp:style>
    </dsp:sp>
    <dsp:sp modelId="{B5FBAC7C-6178-4141-BDEC-0B53A7B9008D}">
      <dsp:nvSpPr>
        <dsp:cNvPr id="0" name=""/>
        <dsp:cNvSpPr/>
      </dsp:nvSpPr>
      <dsp:spPr>
        <a:xfrm>
          <a:off x="3556730" y="95702"/>
          <a:ext cx="1285023" cy="102801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mj-lt"/>
          </a:endParaRPr>
        </a:p>
        <a:p>
          <a:pPr marL="0" lvl="0" indent="0" algn="ctr" defTabSz="622300">
            <a:lnSpc>
              <a:spcPct val="90000"/>
            </a:lnSpc>
            <a:spcBef>
              <a:spcPct val="0"/>
            </a:spcBef>
            <a:spcAft>
              <a:spcPct val="35000"/>
            </a:spcAft>
            <a:buNone/>
          </a:pPr>
          <a:r>
            <a:rPr lang="en-US" sz="1400" kern="1200" dirty="0">
              <a:latin typeface="+mj-lt"/>
            </a:rPr>
            <a:t>IPC/UAPA/Arms Act/Explosive Substances Act</a:t>
          </a:r>
        </a:p>
      </dsp:txBody>
      <dsp:txXfrm>
        <a:off x="3586840" y="125812"/>
        <a:ext cx="1224803" cy="967798"/>
      </dsp:txXfrm>
    </dsp:sp>
    <dsp:sp modelId="{8A0A278C-FBA6-4639-A275-00BA82A59AE8}">
      <dsp:nvSpPr>
        <dsp:cNvPr id="0" name=""/>
        <dsp:cNvSpPr/>
      </dsp:nvSpPr>
      <dsp:spPr>
        <a:xfrm rot="18000000">
          <a:off x="4101449" y="1699006"/>
          <a:ext cx="2172157" cy="523187"/>
        </a:xfrm>
        <a:prstGeom prst="leftArrow">
          <a:avLst>
            <a:gd name="adj1" fmla="val 60000"/>
            <a:gd name="adj2" fmla="val 50000"/>
          </a:avLst>
        </a:prstGeom>
        <a:solidFill>
          <a:schemeClr val="bg1">
            <a:lumMod val="95000"/>
          </a:schemeClr>
        </a:solidFill>
        <a:ln>
          <a:noFill/>
        </a:ln>
        <a:effectLst/>
      </dsp:spPr>
      <dsp:style>
        <a:lnRef idx="0">
          <a:scrgbClr r="0" g="0" b="0"/>
        </a:lnRef>
        <a:fillRef idx="2">
          <a:scrgbClr r="0" g="0" b="0"/>
        </a:fillRef>
        <a:effectRef idx="1">
          <a:scrgbClr r="0" g="0" b="0"/>
        </a:effectRef>
        <a:fontRef idx="minor">
          <a:schemeClr val="dk1"/>
        </a:fontRef>
      </dsp:style>
    </dsp:sp>
    <dsp:sp modelId="{2CF5BA30-845B-46F6-9D52-62C59463D4A7}">
      <dsp:nvSpPr>
        <dsp:cNvPr id="0" name=""/>
        <dsp:cNvSpPr/>
      </dsp:nvSpPr>
      <dsp:spPr>
        <a:xfrm>
          <a:off x="5088055" y="506019"/>
          <a:ext cx="1285023" cy="102801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NDPS</a:t>
          </a:r>
          <a:endParaRPr lang="en-US" sz="1400" kern="1200" dirty="0"/>
        </a:p>
      </dsp:txBody>
      <dsp:txXfrm>
        <a:off x="5118165" y="536129"/>
        <a:ext cx="1224803" cy="967798"/>
      </dsp:txXfrm>
    </dsp:sp>
    <dsp:sp modelId="{9B0B6E3F-2090-4A2A-855A-1E56AC960A93}">
      <dsp:nvSpPr>
        <dsp:cNvPr id="0" name=""/>
        <dsp:cNvSpPr/>
      </dsp:nvSpPr>
      <dsp:spPr>
        <a:xfrm rot="19800000">
          <a:off x="4906664" y="2400579"/>
          <a:ext cx="2084549" cy="523187"/>
        </a:xfrm>
        <a:prstGeom prst="leftArrow">
          <a:avLst>
            <a:gd name="adj1" fmla="val 60000"/>
            <a:gd name="adj2" fmla="val 50000"/>
          </a:avLst>
        </a:prstGeom>
        <a:solidFill>
          <a:schemeClr val="bg1">
            <a:lumMod val="95000"/>
          </a:schemeClr>
        </a:solidFill>
        <a:ln>
          <a:noFill/>
        </a:ln>
        <a:effectLst/>
      </dsp:spPr>
      <dsp:style>
        <a:lnRef idx="0">
          <a:scrgbClr r="0" g="0" b="0"/>
        </a:lnRef>
        <a:fillRef idx="2">
          <a:scrgbClr r="0" g="0" b="0"/>
        </a:fillRef>
        <a:effectRef idx="1">
          <a:scrgbClr r="0" g="0" b="0"/>
        </a:effectRef>
        <a:fontRef idx="minor">
          <a:schemeClr val="dk1"/>
        </a:fontRef>
      </dsp:style>
    </dsp:sp>
    <dsp:sp modelId="{1E1DCD04-A95D-4EE9-A81B-20BD313188AA}">
      <dsp:nvSpPr>
        <dsp:cNvPr id="0" name=""/>
        <dsp:cNvSpPr/>
      </dsp:nvSpPr>
      <dsp:spPr>
        <a:xfrm>
          <a:off x="6209063" y="1627027"/>
          <a:ext cx="1285023" cy="102801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SEBI Act</a:t>
          </a:r>
          <a:endParaRPr lang="en-US" sz="1400" kern="1200" dirty="0"/>
        </a:p>
      </dsp:txBody>
      <dsp:txXfrm>
        <a:off x="6239173" y="1657137"/>
        <a:ext cx="1224803" cy="967798"/>
      </dsp:txXfrm>
    </dsp:sp>
    <dsp:sp modelId="{09FE3ACA-1099-47C4-89BF-7C24520F78CA}">
      <dsp:nvSpPr>
        <dsp:cNvPr id="0" name=""/>
        <dsp:cNvSpPr/>
      </dsp:nvSpPr>
      <dsp:spPr>
        <a:xfrm>
          <a:off x="5235078" y="3410767"/>
          <a:ext cx="2026814" cy="523187"/>
        </a:xfrm>
        <a:prstGeom prst="leftArrow">
          <a:avLst>
            <a:gd name="adj1" fmla="val 60000"/>
            <a:gd name="adj2" fmla="val 50000"/>
          </a:avLst>
        </a:prstGeom>
        <a:solidFill>
          <a:schemeClr val="bg1">
            <a:lumMod val="95000"/>
          </a:schemeClr>
        </a:solidFill>
        <a:ln>
          <a:noFill/>
        </a:ln>
        <a:effectLst/>
      </dsp:spPr>
      <dsp:style>
        <a:lnRef idx="0">
          <a:scrgbClr r="0" g="0" b="0"/>
        </a:lnRef>
        <a:fillRef idx="2">
          <a:scrgbClr r="0" g="0" b="0"/>
        </a:fillRef>
        <a:effectRef idx="1">
          <a:scrgbClr r="0" g="0" b="0"/>
        </a:effectRef>
        <a:fontRef idx="minor">
          <a:schemeClr val="dk1"/>
        </a:fontRef>
      </dsp:style>
    </dsp:sp>
    <dsp:sp modelId="{C6C783CA-5690-4577-9F50-BB1AA73811D2}">
      <dsp:nvSpPr>
        <dsp:cNvPr id="0" name=""/>
        <dsp:cNvSpPr/>
      </dsp:nvSpPr>
      <dsp:spPr>
        <a:xfrm>
          <a:off x="6619381" y="3158352"/>
          <a:ext cx="1285023" cy="102801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rPr>
            <a:t>Respective Acts</a:t>
          </a:r>
        </a:p>
      </dsp:txBody>
      <dsp:txXfrm>
        <a:off x="6649491" y="3188462"/>
        <a:ext cx="1224803" cy="9677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414C1-44C2-44C4-A93B-18F251D4D15A}">
      <dsp:nvSpPr>
        <dsp:cNvPr id="0" name=""/>
        <dsp:cNvSpPr/>
      </dsp:nvSpPr>
      <dsp:spPr>
        <a:xfrm>
          <a:off x="7298542" y="3833158"/>
          <a:ext cx="741709" cy="352986"/>
        </a:xfrm>
        <a:custGeom>
          <a:avLst/>
          <a:gdLst/>
          <a:ahLst/>
          <a:cxnLst/>
          <a:rect l="0" t="0" r="0" b="0"/>
          <a:pathLst>
            <a:path>
              <a:moveTo>
                <a:pt x="0" y="0"/>
              </a:moveTo>
              <a:lnTo>
                <a:pt x="0" y="240549"/>
              </a:lnTo>
              <a:lnTo>
                <a:pt x="741709" y="240549"/>
              </a:lnTo>
              <a:lnTo>
                <a:pt x="741709" y="352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0FEFA7-A168-4E99-B209-D7CE2F2382F8}">
      <dsp:nvSpPr>
        <dsp:cNvPr id="0" name=""/>
        <dsp:cNvSpPr/>
      </dsp:nvSpPr>
      <dsp:spPr>
        <a:xfrm>
          <a:off x="6556832" y="3833158"/>
          <a:ext cx="741709" cy="352986"/>
        </a:xfrm>
        <a:custGeom>
          <a:avLst/>
          <a:gdLst/>
          <a:ahLst/>
          <a:cxnLst/>
          <a:rect l="0" t="0" r="0" b="0"/>
          <a:pathLst>
            <a:path>
              <a:moveTo>
                <a:pt x="741709" y="0"/>
              </a:moveTo>
              <a:lnTo>
                <a:pt x="741709" y="240549"/>
              </a:lnTo>
              <a:lnTo>
                <a:pt x="0" y="240549"/>
              </a:lnTo>
              <a:lnTo>
                <a:pt x="0" y="352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A29C8-BFAE-4C95-AF22-4B8DC98973FA}">
      <dsp:nvSpPr>
        <dsp:cNvPr id="0" name=""/>
        <dsp:cNvSpPr/>
      </dsp:nvSpPr>
      <dsp:spPr>
        <a:xfrm>
          <a:off x="7252822" y="2709468"/>
          <a:ext cx="91440" cy="352986"/>
        </a:xfrm>
        <a:custGeom>
          <a:avLst/>
          <a:gdLst/>
          <a:ahLst/>
          <a:cxnLst/>
          <a:rect l="0" t="0" r="0" b="0"/>
          <a:pathLst>
            <a:path>
              <a:moveTo>
                <a:pt x="45720" y="0"/>
              </a:moveTo>
              <a:lnTo>
                <a:pt x="45720" y="352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EC44C-E68B-4869-AFA8-6DD5A079D754}">
      <dsp:nvSpPr>
        <dsp:cNvPr id="0" name=""/>
        <dsp:cNvSpPr/>
      </dsp:nvSpPr>
      <dsp:spPr>
        <a:xfrm>
          <a:off x="5815122" y="1585778"/>
          <a:ext cx="1483419" cy="352986"/>
        </a:xfrm>
        <a:custGeom>
          <a:avLst/>
          <a:gdLst/>
          <a:ahLst/>
          <a:cxnLst/>
          <a:rect l="0" t="0" r="0" b="0"/>
          <a:pathLst>
            <a:path>
              <a:moveTo>
                <a:pt x="0" y="0"/>
              </a:moveTo>
              <a:lnTo>
                <a:pt x="0" y="240549"/>
              </a:lnTo>
              <a:lnTo>
                <a:pt x="1483419" y="240549"/>
              </a:lnTo>
              <a:lnTo>
                <a:pt x="1483419" y="3529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3DE3A-03F7-4B60-B764-ED2B5490A45F}">
      <dsp:nvSpPr>
        <dsp:cNvPr id="0" name=""/>
        <dsp:cNvSpPr/>
      </dsp:nvSpPr>
      <dsp:spPr>
        <a:xfrm>
          <a:off x="4331703" y="3833158"/>
          <a:ext cx="741709" cy="352986"/>
        </a:xfrm>
        <a:custGeom>
          <a:avLst/>
          <a:gdLst/>
          <a:ahLst/>
          <a:cxnLst/>
          <a:rect l="0" t="0" r="0" b="0"/>
          <a:pathLst>
            <a:path>
              <a:moveTo>
                <a:pt x="0" y="0"/>
              </a:moveTo>
              <a:lnTo>
                <a:pt x="0" y="240549"/>
              </a:lnTo>
              <a:lnTo>
                <a:pt x="741709" y="240549"/>
              </a:lnTo>
              <a:lnTo>
                <a:pt x="741709" y="352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6E3370-5E82-41CA-B0CC-B092209F4394}">
      <dsp:nvSpPr>
        <dsp:cNvPr id="0" name=""/>
        <dsp:cNvSpPr/>
      </dsp:nvSpPr>
      <dsp:spPr>
        <a:xfrm>
          <a:off x="3580599" y="3833158"/>
          <a:ext cx="751103" cy="355260"/>
        </a:xfrm>
        <a:custGeom>
          <a:avLst/>
          <a:gdLst/>
          <a:ahLst/>
          <a:cxnLst/>
          <a:rect l="0" t="0" r="0" b="0"/>
          <a:pathLst>
            <a:path>
              <a:moveTo>
                <a:pt x="751103" y="0"/>
              </a:moveTo>
              <a:lnTo>
                <a:pt x="751103" y="242823"/>
              </a:lnTo>
              <a:lnTo>
                <a:pt x="0" y="242823"/>
              </a:lnTo>
              <a:lnTo>
                <a:pt x="0" y="3552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20B801-3661-4ED9-8BE6-FDF77D5065A5}">
      <dsp:nvSpPr>
        <dsp:cNvPr id="0" name=""/>
        <dsp:cNvSpPr/>
      </dsp:nvSpPr>
      <dsp:spPr>
        <a:xfrm>
          <a:off x="4285983" y="2709468"/>
          <a:ext cx="91440" cy="352986"/>
        </a:xfrm>
        <a:custGeom>
          <a:avLst/>
          <a:gdLst/>
          <a:ahLst/>
          <a:cxnLst/>
          <a:rect l="0" t="0" r="0" b="0"/>
          <a:pathLst>
            <a:path>
              <a:moveTo>
                <a:pt x="45720" y="0"/>
              </a:moveTo>
              <a:lnTo>
                <a:pt x="45720" y="3529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F9E617-8C49-4FC0-8EA3-69097A484A82}">
      <dsp:nvSpPr>
        <dsp:cNvPr id="0" name=""/>
        <dsp:cNvSpPr/>
      </dsp:nvSpPr>
      <dsp:spPr>
        <a:xfrm>
          <a:off x="4331703" y="1585778"/>
          <a:ext cx="1483419" cy="352986"/>
        </a:xfrm>
        <a:custGeom>
          <a:avLst/>
          <a:gdLst/>
          <a:ahLst/>
          <a:cxnLst/>
          <a:rect l="0" t="0" r="0" b="0"/>
          <a:pathLst>
            <a:path>
              <a:moveTo>
                <a:pt x="1483419" y="0"/>
              </a:moveTo>
              <a:lnTo>
                <a:pt x="1483419" y="240549"/>
              </a:lnTo>
              <a:lnTo>
                <a:pt x="0" y="240549"/>
              </a:lnTo>
              <a:lnTo>
                <a:pt x="0" y="3529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29F91-99D2-40A6-9165-EDF3C10827A8}">
      <dsp:nvSpPr>
        <dsp:cNvPr id="0" name=""/>
        <dsp:cNvSpPr/>
      </dsp:nvSpPr>
      <dsp:spPr>
        <a:xfrm>
          <a:off x="4949774" y="2675"/>
          <a:ext cx="1730697" cy="1583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FEF4A-CA19-4763-856C-BB715E5AD703}">
      <dsp:nvSpPr>
        <dsp:cNvPr id="0" name=""/>
        <dsp:cNvSpPr/>
      </dsp:nvSpPr>
      <dsp:spPr>
        <a:xfrm>
          <a:off x="5084630" y="130788"/>
          <a:ext cx="1730697" cy="1583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Whether the proceeds of crime involved in money-laundering relate to any offence specified under paragraph 2 of Part A of the Schedule</a:t>
          </a:r>
          <a:endParaRPr lang="en-IN" sz="1200" kern="1200" dirty="0">
            <a:latin typeface="Cambria" panose="02040503050406030204" pitchFamily="18" charset="0"/>
            <a:ea typeface="Cambria" panose="02040503050406030204" pitchFamily="18" charset="0"/>
          </a:endParaRPr>
        </a:p>
      </dsp:txBody>
      <dsp:txXfrm>
        <a:off x="5130997" y="177155"/>
        <a:ext cx="1637963" cy="1490368"/>
      </dsp:txXfrm>
    </dsp:sp>
    <dsp:sp modelId="{61DC9DF5-6A1D-4F90-8BB0-739714C71916}">
      <dsp:nvSpPr>
        <dsp:cNvPr id="0" name=""/>
        <dsp:cNvSpPr/>
      </dsp:nvSpPr>
      <dsp:spPr>
        <a:xfrm>
          <a:off x="3724849" y="1938764"/>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B8B3A-7197-42D7-9749-9BED50B4A601}">
      <dsp:nvSpPr>
        <dsp:cNvPr id="0" name=""/>
        <dsp:cNvSpPr/>
      </dsp:nvSpPr>
      <dsp:spPr>
        <a:xfrm>
          <a:off x="3859706" y="2066878"/>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Cambria" panose="02040503050406030204" pitchFamily="18" charset="0"/>
              <a:ea typeface="Cambria" panose="02040503050406030204" pitchFamily="18" charset="0"/>
            </a:rPr>
            <a:t>Yes</a:t>
          </a:r>
        </a:p>
      </dsp:txBody>
      <dsp:txXfrm>
        <a:off x="3882279" y="2089451"/>
        <a:ext cx="1168560" cy="725557"/>
      </dsp:txXfrm>
    </dsp:sp>
    <dsp:sp modelId="{EDA23A82-1EC5-4545-A9C3-A390009D7DD5}">
      <dsp:nvSpPr>
        <dsp:cNvPr id="0" name=""/>
        <dsp:cNvSpPr/>
      </dsp:nvSpPr>
      <dsp:spPr>
        <a:xfrm>
          <a:off x="3724849" y="3062454"/>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C1215-3A51-4949-9DA6-C32C3621064D}">
      <dsp:nvSpPr>
        <dsp:cNvPr id="0" name=""/>
        <dsp:cNvSpPr/>
      </dsp:nvSpPr>
      <dsp:spPr>
        <a:xfrm>
          <a:off x="3859706" y="3190568"/>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Cambria" panose="02040503050406030204" pitchFamily="18" charset="0"/>
              <a:ea typeface="Cambria" panose="02040503050406030204" pitchFamily="18" charset="0"/>
            </a:rPr>
            <a:t>Imprisonment (fine also charged up to 5 lakh)</a:t>
          </a:r>
        </a:p>
      </dsp:txBody>
      <dsp:txXfrm>
        <a:off x="3882279" y="3213141"/>
        <a:ext cx="1168560" cy="725557"/>
      </dsp:txXfrm>
    </dsp:sp>
    <dsp:sp modelId="{B694D796-2C8C-4558-BE53-94B24F2D546C}">
      <dsp:nvSpPr>
        <dsp:cNvPr id="0" name=""/>
        <dsp:cNvSpPr/>
      </dsp:nvSpPr>
      <dsp:spPr>
        <a:xfrm>
          <a:off x="2973745" y="4188418"/>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10F68-29D0-49BB-8F12-02754C75A103}">
      <dsp:nvSpPr>
        <dsp:cNvPr id="0" name=""/>
        <dsp:cNvSpPr/>
      </dsp:nvSpPr>
      <dsp:spPr>
        <a:xfrm>
          <a:off x="3108602" y="4316532"/>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Cambria" panose="02040503050406030204" pitchFamily="18" charset="0"/>
              <a:ea typeface="Cambria" panose="02040503050406030204" pitchFamily="18" charset="0"/>
            </a:rPr>
            <a:t>Min (3 Years)</a:t>
          </a:r>
        </a:p>
      </dsp:txBody>
      <dsp:txXfrm>
        <a:off x="3131175" y="4339105"/>
        <a:ext cx="1168560" cy="725557"/>
      </dsp:txXfrm>
    </dsp:sp>
    <dsp:sp modelId="{B4F6EC61-D480-481B-98C7-17E21FBFCB83}">
      <dsp:nvSpPr>
        <dsp:cNvPr id="0" name=""/>
        <dsp:cNvSpPr/>
      </dsp:nvSpPr>
      <dsp:spPr>
        <a:xfrm>
          <a:off x="4466559" y="4186145"/>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6B61C-732C-4A2F-8211-D5B1D4AB2C2B}">
      <dsp:nvSpPr>
        <dsp:cNvPr id="0" name=""/>
        <dsp:cNvSpPr/>
      </dsp:nvSpPr>
      <dsp:spPr>
        <a:xfrm>
          <a:off x="4601415" y="4314258"/>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t>Max (10 </a:t>
          </a:r>
          <a:r>
            <a:rPr lang="en-IN" sz="1100" kern="1200" dirty="0">
              <a:latin typeface="Cambria" panose="02040503050406030204" pitchFamily="18" charset="0"/>
              <a:ea typeface="Cambria" panose="02040503050406030204" pitchFamily="18" charset="0"/>
            </a:rPr>
            <a:t>Years</a:t>
          </a:r>
          <a:r>
            <a:rPr lang="en-IN" sz="1100" kern="1200" dirty="0"/>
            <a:t>)</a:t>
          </a:r>
        </a:p>
      </dsp:txBody>
      <dsp:txXfrm>
        <a:off x="4623988" y="4336831"/>
        <a:ext cx="1168560" cy="725557"/>
      </dsp:txXfrm>
    </dsp:sp>
    <dsp:sp modelId="{75BAE95B-8B64-4EFC-A926-51D27878D994}">
      <dsp:nvSpPr>
        <dsp:cNvPr id="0" name=""/>
        <dsp:cNvSpPr/>
      </dsp:nvSpPr>
      <dsp:spPr>
        <a:xfrm>
          <a:off x="6691688" y="1938764"/>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3BCDA-F66F-4F35-9427-EC75E808B6D6}">
      <dsp:nvSpPr>
        <dsp:cNvPr id="0" name=""/>
        <dsp:cNvSpPr/>
      </dsp:nvSpPr>
      <dsp:spPr>
        <a:xfrm>
          <a:off x="6826545" y="2066878"/>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t>No</a:t>
          </a:r>
        </a:p>
      </dsp:txBody>
      <dsp:txXfrm>
        <a:off x="6849118" y="2089451"/>
        <a:ext cx="1168560" cy="725557"/>
      </dsp:txXfrm>
    </dsp:sp>
    <dsp:sp modelId="{CEC8C58A-DF6A-4FCF-90F0-EA3EB2E4846C}">
      <dsp:nvSpPr>
        <dsp:cNvPr id="0" name=""/>
        <dsp:cNvSpPr/>
      </dsp:nvSpPr>
      <dsp:spPr>
        <a:xfrm>
          <a:off x="6691688" y="3062454"/>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804EE-6994-4F9F-AE6B-B1B4301B5EEC}">
      <dsp:nvSpPr>
        <dsp:cNvPr id="0" name=""/>
        <dsp:cNvSpPr/>
      </dsp:nvSpPr>
      <dsp:spPr>
        <a:xfrm>
          <a:off x="6826545" y="3190568"/>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Cambria" panose="02040503050406030204" pitchFamily="18" charset="0"/>
              <a:ea typeface="Cambria" panose="02040503050406030204" pitchFamily="18" charset="0"/>
            </a:rPr>
            <a:t>Imprisonment (fine also charged up to 5 lakh)</a:t>
          </a:r>
        </a:p>
      </dsp:txBody>
      <dsp:txXfrm>
        <a:off x="6849118" y="3213141"/>
        <a:ext cx="1168560" cy="725557"/>
      </dsp:txXfrm>
    </dsp:sp>
    <dsp:sp modelId="{392BE75C-A771-4BDF-8992-6D3607224ABE}">
      <dsp:nvSpPr>
        <dsp:cNvPr id="0" name=""/>
        <dsp:cNvSpPr/>
      </dsp:nvSpPr>
      <dsp:spPr>
        <a:xfrm>
          <a:off x="5949979" y="4186145"/>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9FB69-E130-405F-84EC-CF9700955A71}">
      <dsp:nvSpPr>
        <dsp:cNvPr id="0" name=""/>
        <dsp:cNvSpPr/>
      </dsp:nvSpPr>
      <dsp:spPr>
        <a:xfrm>
          <a:off x="6084835" y="4314258"/>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a:latin typeface="Cambria" panose="02040503050406030204" pitchFamily="18" charset="0"/>
              <a:ea typeface="Cambria" panose="02040503050406030204" pitchFamily="18" charset="0"/>
            </a:rPr>
            <a:t>Min (3 Years)</a:t>
          </a:r>
        </a:p>
      </dsp:txBody>
      <dsp:txXfrm>
        <a:off x="6107408" y="4336831"/>
        <a:ext cx="1168560" cy="725557"/>
      </dsp:txXfrm>
    </dsp:sp>
    <dsp:sp modelId="{6C24F65B-8B4F-4370-A744-93CB1C4DD8CA}">
      <dsp:nvSpPr>
        <dsp:cNvPr id="0" name=""/>
        <dsp:cNvSpPr/>
      </dsp:nvSpPr>
      <dsp:spPr>
        <a:xfrm>
          <a:off x="7433398" y="4186145"/>
          <a:ext cx="1213706" cy="770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544B5-E955-4DE4-8B13-F82A9026886B}">
      <dsp:nvSpPr>
        <dsp:cNvPr id="0" name=""/>
        <dsp:cNvSpPr/>
      </dsp:nvSpPr>
      <dsp:spPr>
        <a:xfrm>
          <a:off x="7568255" y="4314258"/>
          <a:ext cx="1213706" cy="77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IN" sz="1100" kern="1200" dirty="0">
              <a:latin typeface="Cambria" panose="02040503050406030204" pitchFamily="18" charset="0"/>
              <a:ea typeface="Cambria" panose="02040503050406030204" pitchFamily="18" charset="0"/>
            </a:rPr>
            <a:t>Max (7 Years)</a:t>
          </a:r>
        </a:p>
      </dsp:txBody>
      <dsp:txXfrm>
        <a:off x="7590828" y="4336831"/>
        <a:ext cx="1168560" cy="7255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57D56-4781-4DDA-B4F2-BFFE6FB7A350}" type="datetimeFigureOut">
              <a:rPr lang="en-IN" smtClean="0"/>
              <a:t>20/12/25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55D25-002E-4A18-9CAE-669775E81B51}" type="slidenum">
              <a:rPr lang="en-IN" smtClean="0"/>
              <a:t>‹#›</a:t>
            </a:fld>
            <a:endParaRPr lang="en-IN"/>
          </a:p>
        </p:txBody>
      </p:sp>
    </p:spTree>
    <p:extLst>
      <p:ext uri="{BB962C8B-B14F-4D97-AF65-F5344CB8AC3E}">
        <p14:creationId xmlns:p14="http://schemas.microsoft.com/office/powerpoint/2010/main" val="118325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9E8F-7BED-F15E-719D-BF09B7FAF8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3D6574E-22FC-F3CA-AE43-80DA1895B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CE3406D-61BD-39FE-64EC-42234FB521B2}"/>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5" name="Footer Placeholder 4">
            <a:extLst>
              <a:ext uri="{FF2B5EF4-FFF2-40B4-BE49-F238E27FC236}">
                <a16:creationId xmlns:a16="http://schemas.microsoft.com/office/drawing/2014/main" id="{27CE2B6E-9F36-9F7A-265F-21DA98892B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11864C-801A-BA55-AEB5-5470C0E2B330}"/>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344526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143D-80FE-BF84-12AE-3078A302D53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02CD904-6364-1F48-E4A9-8DE069634E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8016EF-E09B-D015-707D-4E857696D5A4}"/>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5" name="Footer Placeholder 4">
            <a:extLst>
              <a:ext uri="{FF2B5EF4-FFF2-40B4-BE49-F238E27FC236}">
                <a16:creationId xmlns:a16="http://schemas.microsoft.com/office/drawing/2014/main" id="{DFF8C568-4D16-98A7-A83B-EC779BE854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4768D7-90D1-C6E4-F2F3-902263CC3AED}"/>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185745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00547-22E3-598D-E21A-3DBD21193F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800A97A-85BC-F9C8-9B56-A04013B9B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B7AE64-FD2C-2E61-9B85-1837E12CC9B8}"/>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5" name="Footer Placeholder 4">
            <a:extLst>
              <a:ext uri="{FF2B5EF4-FFF2-40B4-BE49-F238E27FC236}">
                <a16:creationId xmlns:a16="http://schemas.microsoft.com/office/drawing/2014/main" id="{960C4425-DD47-4CD4-EBBC-2F63D1A550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ED8F28-9C0D-25F2-14BD-25FD5B4B261D}"/>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38615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0"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327025" y="150813"/>
            <a:ext cx="8407400" cy="585787"/>
          </a:xfr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sz="quarter" idx="15"/>
          </p:nvPr>
        </p:nvSpPr>
        <p:spPr>
          <a:xfrm>
            <a:off x="327024" y="1108259"/>
            <a:ext cx="11650331" cy="5749741"/>
          </a:xfrm>
        </p:spPr>
        <p:txBody>
          <a:bodyPr>
            <a:normAutofit/>
          </a:bodyPr>
          <a:lstStyle>
            <a:lvl1pPr>
              <a:defRPr sz="2000">
                <a:latin typeface="Cambria" panose="02040503050406030204" pitchFamily="18" charset="0"/>
                <a:ea typeface="Cambria" panose="02040503050406030204" pitchFamily="18" charset="0"/>
              </a:defRPr>
            </a:lvl1pPr>
            <a:lvl2pPr>
              <a:defRPr sz="2000">
                <a:latin typeface="Cambria" panose="02040503050406030204" pitchFamily="18" charset="0"/>
                <a:ea typeface="Cambria" panose="02040503050406030204" pitchFamily="18" charset="0"/>
              </a:defRPr>
            </a:lvl2pPr>
            <a:lvl3pPr>
              <a:defRPr sz="20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Tree>
    <p:extLst>
      <p:ext uri="{BB962C8B-B14F-4D97-AF65-F5344CB8AC3E}">
        <p14:creationId xmlns:p14="http://schemas.microsoft.com/office/powerpoint/2010/main" val="317618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F31959-6027-4C0F-AAA0-DE5DC4A7C091}"/>
              </a:ext>
            </a:extLst>
          </p:cNvPr>
          <p:cNvSpPr>
            <a:spLocks noGrp="1"/>
          </p:cNvSpPr>
          <p:nvPr>
            <p:ph type="sldNum" sz="quarter" idx="10"/>
          </p:nvPr>
        </p:nvSpPr>
        <p:spPr/>
        <p:txBody>
          <a:bodyPr/>
          <a:lstStyle/>
          <a:p>
            <a:fld id="{C88916B5-CB0B-4026-B9B8-8E206F0E3794}" type="slidenum">
              <a:rPr lang="en-US" smtClean="0"/>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A38190F8-3681-4828-AD90-923347201B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817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84CA-291C-7453-2C97-F881D559E0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1D28AD6-398A-1CBC-6EFB-BCF8A0661D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761DC5-11E1-496A-4B02-9DB5047605E4}"/>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5" name="Footer Placeholder 4">
            <a:extLst>
              <a:ext uri="{FF2B5EF4-FFF2-40B4-BE49-F238E27FC236}">
                <a16:creationId xmlns:a16="http://schemas.microsoft.com/office/drawing/2014/main" id="{45143454-E96D-7702-2AFC-8FEFD93CD1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DE2E40A-C7F2-F1EB-9308-3A87E2681A73}"/>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13120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03B0-91FA-B8F3-57FD-3BA46A623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695077C-02C6-2310-34C4-BD61876BD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747D90-E000-9577-4607-295934956886}"/>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5" name="Footer Placeholder 4">
            <a:extLst>
              <a:ext uri="{FF2B5EF4-FFF2-40B4-BE49-F238E27FC236}">
                <a16:creationId xmlns:a16="http://schemas.microsoft.com/office/drawing/2014/main" id="{C23877D5-CA10-697A-80CC-C976422626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52F440-947F-4124-093F-58B5D3A0EF8C}"/>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372214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1574-69C8-4DEA-4A9E-F40DC05D1E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3CA96C-CD2C-C7A7-1527-FDFC432FAA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D476311-CB9C-2B75-F19A-C72363DE9D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DB23A1E-51F4-80AB-DADF-96635A3CDD70}"/>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6" name="Footer Placeholder 5">
            <a:extLst>
              <a:ext uri="{FF2B5EF4-FFF2-40B4-BE49-F238E27FC236}">
                <a16:creationId xmlns:a16="http://schemas.microsoft.com/office/drawing/2014/main" id="{EE0B9FBD-3CC0-753A-064D-4546CFED09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6773368-71AA-1CF4-7A9C-B0BBBD1760E1}"/>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295090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7298-036F-75BF-7593-9D01A0EC0C3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5BAFD3-EBBB-ADC6-058F-84D785589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CDB4F-693B-5267-2526-848E6465E5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16D72A4-CAC3-ED40-2CF1-1E6235251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4A27C-8D59-8372-5329-8A5329E729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C6EB712-FA32-491C-3630-08E496B866EF}"/>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8" name="Footer Placeholder 7">
            <a:extLst>
              <a:ext uri="{FF2B5EF4-FFF2-40B4-BE49-F238E27FC236}">
                <a16:creationId xmlns:a16="http://schemas.microsoft.com/office/drawing/2014/main" id="{05D17211-4991-0864-0F4D-C27A7075787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2031714-9DAC-3F9C-94DC-2516027F3B37}"/>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110695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0EB9-3E2E-63B3-2622-EF4ABCF8935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B81E905-0789-6E88-13F1-026FB916F38C}"/>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4" name="Footer Placeholder 3">
            <a:extLst>
              <a:ext uri="{FF2B5EF4-FFF2-40B4-BE49-F238E27FC236}">
                <a16:creationId xmlns:a16="http://schemas.microsoft.com/office/drawing/2014/main" id="{770BBA95-6EC2-66CA-B521-7643C448604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47D39E1-B696-AB94-EDED-E4C2C1D86DBC}"/>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322464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CB9A4-A57A-67FD-AE41-AADCC20BC883}"/>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3" name="Footer Placeholder 2">
            <a:extLst>
              <a:ext uri="{FF2B5EF4-FFF2-40B4-BE49-F238E27FC236}">
                <a16:creationId xmlns:a16="http://schemas.microsoft.com/office/drawing/2014/main" id="{6940C1DF-0AC8-8C03-F27F-80F599398AA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08F1CC8-8277-E46C-9E7C-D1D1769A8E23}"/>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109735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CE99-CA43-2FE2-7390-095F9777A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7D2850D-131A-7E48-A59A-8C6CEA4F4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F0B388D-23E3-36C5-1E29-D2917C2D2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8C145-60FD-E482-195F-DB5D83C14119}"/>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6" name="Footer Placeholder 5">
            <a:extLst>
              <a:ext uri="{FF2B5EF4-FFF2-40B4-BE49-F238E27FC236}">
                <a16:creationId xmlns:a16="http://schemas.microsoft.com/office/drawing/2014/main" id="{4EE587FD-EDB2-0084-3440-3DB369EB0A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75D6E2-10CF-FBE5-02B6-4050BC02E07A}"/>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31411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C271-1C2A-755B-9976-DD063BCFE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987AF4F-E0FD-1509-F102-5D7871E14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10A63FE-B345-1E1E-8545-2D8F23B82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C9D79-66F0-ADE0-6AEF-D2122E614FCD}"/>
              </a:ext>
            </a:extLst>
          </p:cNvPr>
          <p:cNvSpPr>
            <a:spLocks noGrp="1"/>
          </p:cNvSpPr>
          <p:nvPr>
            <p:ph type="dt" sz="half" idx="10"/>
          </p:nvPr>
        </p:nvSpPr>
        <p:spPr/>
        <p:txBody>
          <a:bodyPr/>
          <a:lstStyle/>
          <a:p>
            <a:fld id="{9F5381F7-0ACC-4387-AE02-901076B3CC5C}" type="datetimeFigureOut">
              <a:rPr lang="en-IN" smtClean="0"/>
              <a:t>20/12/25</a:t>
            </a:fld>
            <a:endParaRPr lang="en-IN"/>
          </a:p>
        </p:txBody>
      </p:sp>
      <p:sp>
        <p:nvSpPr>
          <p:cNvPr id="6" name="Footer Placeholder 5">
            <a:extLst>
              <a:ext uri="{FF2B5EF4-FFF2-40B4-BE49-F238E27FC236}">
                <a16:creationId xmlns:a16="http://schemas.microsoft.com/office/drawing/2014/main" id="{95E6B10E-F7CA-9737-E174-6B863B073D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46F081-F53E-E716-5DA4-C4BD6CE5FCC8}"/>
              </a:ext>
            </a:extLst>
          </p:cNvPr>
          <p:cNvSpPr>
            <a:spLocks noGrp="1"/>
          </p:cNvSpPr>
          <p:nvPr>
            <p:ph type="sldNum" sz="quarter" idx="12"/>
          </p:nvPr>
        </p:nvSpPr>
        <p:spPr/>
        <p:txBody>
          <a:bodyPr/>
          <a:lstStyle/>
          <a:p>
            <a:fld id="{B5129420-1A47-47C2-8CB0-90CC4288A2CE}" type="slidenum">
              <a:rPr lang="en-IN" smtClean="0"/>
              <a:t>‹#›</a:t>
            </a:fld>
            <a:endParaRPr lang="en-IN"/>
          </a:p>
        </p:txBody>
      </p:sp>
    </p:spTree>
    <p:extLst>
      <p:ext uri="{BB962C8B-B14F-4D97-AF65-F5344CB8AC3E}">
        <p14:creationId xmlns:p14="http://schemas.microsoft.com/office/powerpoint/2010/main" val="305918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41F52-7670-9FA9-9218-5E4703BEE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4FDBE2D-A6A3-9F78-EE7D-FDD949BA3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175992-C461-85B6-3440-4B840ABD4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381F7-0ACC-4387-AE02-901076B3CC5C}" type="datetimeFigureOut">
              <a:rPr lang="en-IN" smtClean="0"/>
              <a:t>20/12/25</a:t>
            </a:fld>
            <a:endParaRPr lang="en-IN"/>
          </a:p>
        </p:txBody>
      </p:sp>
      <p:sp>
        <p:nvSpPr>
          <p:cNvPr id="5" name="Footer Placeholder 4">
            <a:extLst>
              <a:ext uri="{FF2B5EF4-FFF2-40B4-BE49-F238E27FC236}">
                <a16:creationId xmlns:a16="http://schemas.microsoft.com/office/drawing/2014/main" id="{F2BE4400-24C0-2C6D-80B1-46B8A7864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2501955-2572-8178-2A22-92C877068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29420-1A47-47C2-8CB0-90CC4288A2CE}" type="slidenum">
              <a:rPr lang="en-IN" smtClean="0"/>
              <a:t>‹#›</a:t>
            </a:fld>
            <a:endParaRPr lang="en-IN"/>
          </a:p>
        </p:txBody>
      </p:sp>
    </p:spTree>
    <p:extLst>
      <p:ext uri="{BB962C8B-B14F-4D97-AF65-F5344CB8AC3E}">
        <p14:creationId xmlns:p14="http://schemas.microsoft.com/office/powerpoint/2010/main" val="387423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image" Target="../media/image33.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4.jpeg"/><Relationship Id="rId1" Type="http://schemas.openxmlformats.org/officeDocument/2006/relationships/slideLayout" Target="../slideLayouts/slideLayout13.xml"/><Relationship Id="rId5" Type="http://schemas.openxmlformats.org/officeDocument/2006/relationships/image" Target="../media/image85.jpeg"/><Relationship Id="rId4" Type="http://schemas.openxmlformats.org/officeDocument/2006/relationships/hyperlink" Target="mailto:venkataprasad@hnaindia.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pen over a piece of paper&#10;&#10;AI-generated content may be incorrect.">
            <a:extLst>
              <a:ext uri="{FF2B5EF4-FFF2-40B4-BE49-F238E27FC236}">
                <a16:creationId xmlns:a16="http://schemas.microsoft.com/office/drawing/2014/main" id="{F8ECAA67-B331-C93A-068F-ACA091BA3852}"/>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65140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0A99A6-8EF0-3C7B-3241-A48D10CDF75B}"/>
              </a:ext>
            </a:extLst>
          </p:cNvPr>
          <p:cNvSpPr>
            <a:spLocks noGrp="1"/>
          </p:cNvSpPr>
          <p:nvPr>
            <p:ph type="body" sz="quarter" idx="14"/>
          </p:nvPr>
        </p:nvSpPr>
        <p:spPr/>
        <p:txBody>
          <a:bodyPr/>
          <a:lstStyle/>
          <a:p>
            <a:r>
              <a:rPr lang="en-IN" dirty="0"/>
              <a:t>​Overview of the standards​​</a:t>
            </a:r>
          </a:p>
        </p:txBody>
      </p:sp>
      <p:sp>
        <p:nvSpPr>
          <p:cNvPr id="3" name="Text Placeholder 2">
            <a:extLst>
              <a:ext uri="{FF2B5EF4-FFF2-40B4-BE49-F238E27FC236}">
                <a16:creationId xmlns:a16="http://schemas.microsoft.com/office/drawing/2014/main" id="{54B4B29A-2E2A-FE60-8478-D71A0F57EA97}"/>
              </a:ext>
            </a:extLst>
          </p:cNvPr>
          <p:cNvSpPr>
            <a:spLocks noGrp="1"/>
          </p:cNvSpPr>
          <p:nvPr>
            <p:ph type="body" sz="quarter" idx="15"/>
          </p:nvPr>
        </p:nvSpPr>
        <p:spPr>
          <a:xfrm>
            <a:off x="327025" y="1108259"/>
            <a:ext cx="10480884" cy="5749741"/>
          </a:xfrm>
        </p:spPr>
        <p:txBody>
          <a:bodyPr/>
          <a:lstStyle/>
          <a:p>
            <a:pPr fontAlgn="base"/>
            <a:r>
              <a:rPr lang="en-GB" b="1" dirty="0"/>
              <a:t>The 40 Recommendations</a:t>
            </a:r>
            <a:r>
              <a:rPr lang="en-GB" dirty="0"/>
              <a:t> </a:t>
            </a:r>
            <a:r>
              <a:rPr lang="en-US" dirty="0"/>
              <a:t>​</a:t>
            </a:r>
          </a:p>
          <a:p>
            <a:pPr fontAlgn="base"/>
            <a:r>
              <a:rPr lang="en-GB" dirty="0"/>
              <a:t>​Legal systems: criminalisation of money laundering, international cooperation.</a:t>
            </a:r>
            <a:r>
              <a:rPr lang="en-US" dirty="0"/>
              <a:t>​</a:t>
            </a:r>
          </a:p>
          <a:p>
            <a:pPr fontAlgn="base"/>
            <a:r>
              <a:rPr lang="en-GB" dirty="0"/>
              <a:t>​Comprehensive set of preventative measures to be taken by financial institutions and non-financial businesses and professions (customer due diligence, record keeping).</a:t>
            </a:r>
            <a:r>
              <a:rPr lang="en-US" dirty="0"/>
              <a:t>​</a:t>
            </a:r>
          </a:p>
          <a:p>
            <a:pPr fontAlgn="base"/>
            <a:r>
              <a:rPr lang="en-GB" dirty="0"/>
              <a:t>​Institutional framework and other measures (reporting of suspicious transactions, compliance, regulation and supervision, sanctions).</a:t>
            </a:r>
            <a:r>
              <a:rPr lang="en-US" dirty="0"/>
              <a:t>​</a:t>
            </a:r>
          </a:p>
          <a:p>
            <a:pPr fontAlgn="base"/>
            <a:r>
              <a:rPr lang="en-GB" dirty="0"/>
              <a:t>​International cooperation: mutual legal assistance, extradition, information sharing.</a:t>
            </a:r>
            <a:endParaRPr lang="en-US" dirty="0"/>
          </a:p>
          <a:p>
            <a:endParaRPr lang="en-IN" dirty="0"/>
          </a:p>
        </p:txBody>
      </p:sp>
    </p:spTree>
    <p:extLst>
      <p:ext uri="{BB962C8B-B14F-4D97-AF65-F5344CB8AC3E}">
        <p14:creationId xmlns:p14="http://schemas.microsoft.com/office/powerpoint/2010/main" val="170400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250868" y="-5066"/>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1159216" y="1405016"/>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1018791" y="3583019"/>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Freeform: Shape 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20635413">
            <a:off x="-250869" y="964652"/>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a:extLst>
              <a:ext uri="{FF2B5EF4-FFF2-40B4-BE49-F238E27FC236}">
                <a16:creationId xmlns:a16="http://schemas.microsoft.com/office/drawing/2014/main" id="{C1F3E8C4-E4FE-7330-D6F8-FF2D6BA69C5E}"/>
              </a:ext>
            </a:extLst>
          </p:cNvPr>
          <p:cNvSpPr>
            <a:spLocks noGrp="1" noChangeArrowheads="1"/>
          </p:cNvSpPr>
          <p:nvPr/>
        </p:nvSpPr>
        <p:spPr>
          <a:xfrm>
            <a:off x="837346" y="1678690"/>
            <a:ext cx="3115265" cy="239635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4000" dirty="0">
                <a:solidFill>
                  <a:srgbClr val="FFFFFF"/>
                </a:solidFill>
                <a:latin typeface="Lucida Sans Unicode" pitchFamily="34" charset="0"/>
              </a:rPr>
              <a:t>Overview of the standards (</a:t>
            </a:r>
            <a:r>
              <a:rPr lang="en-GB" sz="4000" i="1" dirty="0">
                <a:solidFill>
                  <a:srgbClr val="FFFFFF"/>
                </a:solidFill>
                <a:latin typeface="Lucida Sans Unicode" pitchFamily="34" charset="0"/>
              </a:rPr>
              <a:t>continued</a:t>
            </a:r>
            <a:r>
              <a:rPr lang="en-GB" sz="4000" dirty="0">
                <a:solidFill>
                  <a:srgbClr val="FFFFFF"/>
                </a:solidFill>
                <a:latin typeface="Lucida Sans Unicode" pitchFamily="34" charset="0"/>
              </a:rPr>
              <a:t>)</a:t>
            </a:r>
            <a:endParaRPr lang="en-US" sz="4000" dirty="0">
              <a:solidFill>
                <a:srgbClr val="FFFFFF"/>
              </a:solidFill>
              <a:latin typeface="Lucida Sans Unicode" pitchFamily="34" charset="0"/>
            </a:endParaRPr>
          </a:p>
        </p:txBody>
      </p:sp>
      <p:graphicFrame>
        <p:nvGraphicFramePr>
          <p:cNvPr id="11" name="Rectangle 3">
            <a:extLst>
              <a:ext uri="{FF2B5EF4-FFF2-40B4-BE49-F238E27FC236}">
                <a16:creationId xmlns:a16="http://schemas.microsoft.com/office/drawing/2014/main" id="{A8F1B202-7D92-7E4C-58DC-94437C64242F}"/>
              </a:ext>
            </a:extLst>
          </p:cNvPr>
          <p:cNvGraphicFramePr>
            <a:graphicFrameLocks noGrp="1"/>
          </p:cNvGraphicFramePr>
          <p:nvPr>
            <p:extLst>
              <p:ext uri="{D42A27DB-BD31-4B8C-83A1-F6EECF244321}">
                <p14:modId xmlns:p14="http://schemas.microsoft.com/office/powerpoint/2010/main" val="881520154"/>
              </p:ext>
            </p:extLst>
          </p:nvPr>
        </p:nvGraphicFramePr>
        <p:xfrm>
          <a:off x="4530725" y="1103187"/>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8E7AC0D0-1DCF-4C33-D7CD-5F4124A45461}"/>
              </a:ext>
            </a:extLst>
          </p:cNvPr>
          <p:cNvPicPr>
            <a:picLocks noChangeAspect="1"/>
          </p:cNvPicPr>
          <p:nvPr/>
        </p:nvPicPr>
        <p:blipFill>
          <a:blip r:embed="rId7"/>
          <a:stretch>
            <a:fillRect/>
          </a:stretch>
        </p:blipFill>
        <p:spPr>
          <a:xfrm>
            <a:off x="-1" y="6764"/>
            <a:ext cx="4288701" cy="937616"/>
          </a:xfrm>
          <a:prstGeom prst="rect">
            <a:avLst/>
          </a:prstGeom>
        </p:spPr>
      </p:pic>
    </p:spTree>
    <p:extLst>
      <p:ext uri="{BB962C8B-B14F-4D97-AF65-F5344CB8AC3E}">
        <p14:creationId xmlns:p14="http://schemas.microsoft.com/office/powerpoint/2010/main" val="53564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9714E-7174-9627-91F9-BEF1CA5814FD}"/>
              </a:ext>
            </a:extLst>
          </p:cNvPr>
          <p:cNvSpPr>
            <a:spLocks noGrp="1"/>
          </p:cNvSpPr>
          <p:nvPr>
            <p:ph type="body" sz="quarter" idx="14"/>
          </p:nvPr>
        </p:nvSpPr>
        <p:spPr>
          <a:xfrm>
            <a:off x="461936" y="150813"/>
            <a:ext cx="8407400" cy="585787"/>
          </a:xfrm>
        </p:spPr>
        <p:txBody>
          <a:bodyPr/>
          <a:lstStyle/>
          <a:p>
            <a:r>
              <a:rPr lang="en-US" dirty="0"/>
              <a:t>Preamble to PMLA 2002​</a:t>
            </a:r>
            <a:endParaRPr lang="en-IN" dirty="0"/>
          </a:p>
        </p:txBody>
      </p:sp>
      <p:graphicFrame>
        <p:nvGraphicFramePr>
          <p:cNvPr id="4" name="Rectangle 3">
            <a:extLst>
              <a:ext uri="{FF2B5EF4-FFF2-40B4-BE49-F238E27FC236}">
                <a16:creationId xmlns:a16="http://schemas.microsoft.com/office/drawing/2014/main" id="{B2327E83-1860-950C-6D89-DFFC640DDD84}"/>
              </a:ext>
            </a:extLst>
          </p:cNvPr>
          <p:cNvGraphicFramePr>
            <a:graphicFrameLocks/>
          </p:cNvGraphicFramePr>
          <p:nvPr>
            <p:extLst>
              <p:ext uri="{D42A27DB-BD31-4B8C-83A1-F6EECF244321}">
                <p14:modId xmlns:p14="http://schemas.microsoft.com/office/powerpoint/2010/main" val="3824546608"/>
              </p:ext>
            </p:extLst>
          </p:nvPr>
        </p:nvGraphicFramePr>
        <p:xfrm>
          <a:off x="0" y="1374435"/>
          <a:ext cx="6696030"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34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495B456-ECCD-5E7C-A825-F4A69CF57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288"/>
            <a:ext cx="11002780" cy="501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0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9BC93-1295-164D-799D-578FBB91C309}"/>
              </a:ext>
            </a:extLst>
          </p:cNvPr>
          <p:cNvSpPr>
            <a:spLocks noGrp="1"/>
          </p:cNvSpPr>
          <p:nvPr>
            <p:ph type="body" sz="quarter" idx="14"/>
          </p:nvPr>
        </p:nvSpPr>
        <p:spPr/>
        <p:txBody>
          <a:bodyPr/>
          <a:lstStyle/>
          <a:p>
            <a:r>
              <a:rPr lang="en-US" dirty="0"/>
              <a:t>Offence of Money Laundering (Section 3)​</a:t>
            </a:r>
            <a:endParaRPr lang="en-IN" dirty="0"/>
          </a:p>
        </p:txBody>
      </p:sp>
      <p:sp>
        <p:nvSpPr>
          <p:cNvPr id="3" name="Text Placeholder 2">
            <a:extLst>
              <a:ext uri="{FF2B5EF4-FFF2-40B4-BE49-F238E27FC236}">
                <a16:creationId xmlns:a16="http://schemas.microsoft.com/office/drawing/2014/main" id="{09686A52-C5C7-2389-0221-304A9D49BCF3}"/>
              </a:ext>
            </a:extLst>
          </p:cNvPr>
          <p:cNvSpPr>
            <a:spLocks noGrp="1"/>
          </p:cNvSpPr>
          <p:nvPr>
            <p:ph type="body" sz="quarter" idx="15"/>
          </p:nvPr>
        </p:nvSpPr>
        <p:spPr/>
        <p:txBody>
          <a:bodyPr/>
          <a:lstStyle/>
          <a:p>
            <a:r>
              <a:rPr lang="en-US" b="1" dirty="0"/>
              <a:t>A person shall be guilty if he:</a:t>
            </a:r>
            <a:r>
              <a:rPr lang="en-US" dirty="0"/>
              <a:t>​</a:t>
            </a:r>
            <a:endParaRPr lang="en-IN" dirty="0"/>
          </a:p>
        </p:txBody>
      </p:sp>
      <p:graphicFrame>
        <p:nvGraphicFramePr>
          <p:cNvPr id="4" name="Diagram 3">
            <a:extLst>
              <a:ext uri="{FF2B5EF4-FFF2-40B4-BE49-F238E27FC236}">
                <a16:creationId xmlns:a16="http://schemas.microsoft.com/office/drawing/2014/main" id="{49A7399B-EC54-FE5D-3160-08C3DF806F6C}"/>
              </a:ext>
            </a:extLst>
          </p:cNvPr>
          <p:cNvGraphicFramePr/>
          <p:nvPr>
            <p:extLst>
              <p:ext uri="{D42A27DB-BD31-4B8C-83A1-F6EECF244321}">
                <p14:modId xmlns:p14="http://schemas.microsoft.com/office/powerpoint/2010/main" val="312677967"/>
              </p:ext>
            </p:extLst>
          </p:nvPr>
        </p:nvGraphicFramePr>
        <p:xfrm>
          <a:off x="727856" y="1528997"/>
          <a:ext cx="8128000" cy="5178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1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5C37F-DF99-0B74-901B-A8FFFAF5331A}"/>
              </a:ext>
            </a:extLst>
          </p:cNvPr>
          <p:cNvSpPr>
            <a:spLocks noGrp="1"/>
          </p:cNvSpPr>
          <p:nvPr>
            <p:ph type="body" sz="quarter" idx="14"/>
          </p:nvPr>
        </p:nvSpPr>
        <p:spPr/>
        <p:txBody>
          <a:bodyPr/>
          <a:lstStyle/>
          <a:p>
            <a:r>
              <a:rPr lang="en-IN" dirty="0"/>
              <a:t>Predicate Offence ​</a:t>
            </a:r>
          </a:p>
        </p:txBody>
      </p:sp>
      <p:sp>
        <p:nvSpPr>
          <p:cNvPr id="3" name="Text Placeholder 2">
            <a:extLst>
              <a:ext uri="{FF2B5EF4-FFF2-40B4-BE49-F238E27FC236}">
                <a16:creationId xmlns:a16="http://schemas.microsoft.com/office/drawing/2014/main" id="{C76CB4D4-AEF8-1DB4-C75A-7488F0F21DD6}"/>
              </a:ext>
            </a:extLst>
          </p:cNvPr>
          <p:cNvSpPr>
            <a:spLocks noGrp="1"/>
          </p:cNvSpPr>
          <p:nvPr>
            <p:ph type="body" sz="quarter" idx="15"/>
          </p:nvPr>
        </p:nvSpPr>
        <p:spPr/>
        <p:txBody>
          <a:bodyPr/>
          <a:lstStyle/>
          <a:p>
            <a:pPr fontAlgn="base"/>
            <a:r>
              <a:rPr lang="en-US" dirty="0"/>
              <a:t>A predicate offense is committed for the purpose of committing the greater crime​</a:t>
            </a:r>
          </a:p>
          <a:p>
            <a:pPr fontAlgn="base"/>
            <a:r>
              <a:rPr lang="en-US" dirty="0"/>
              <a:t>Every Scheduled Offence is a Predicate Offence. The Scheduled Offence is called Predicate Offence and the occurrence of the same is a prerequisite for initiating investigation into the offence of money laundering​</a:t>
            </a:r>
          </a:p>
          <a:p>
            <a:pPr fontAlgn="base"/>
            <a:r>
              <a:rPr lang="en-US" dirty="0"/>
              <a:t>Example of Predicate Offence: ​</a:t>
            </a:r>
          </a:p>
          <a:p>
            <a:pPr marL="457200" indent="-457200" fontAlgn="base">
              <a:buFont typeface="+mj-lt"/>
              <a:buAutoNum type="arabicPeriod"/>
            </a:pPr>
            <a:r>
              <a:rPr lang="en-US" dirty="0"/>
              <a:t>Bribery, Blackmail and Extortion ​</a:t>
            </a:r>
          </a:p>
          <a:p>
            <a:pPr marL="457200" indent="-457200" fontAlgn="base">
              <a:buFont typeface="+mj-lt"/>
              <a:buAutoNum type="arabicPeriod"/>
            </a:pPr>
            <a:r>
              <a:rPr lang="en-US" dirty="0"/>
              <a:t>Fraud ​</a:t>
            </a:r>
          </a:p>
          <a:p>
            <a:pPr marL="457200" indent="-457200" fontAlgn="base">
              <a:buFont typeface="+mj-lt"/>
              <a:buAutoNum type="arabicPeriod"/>
            </a:pPr>
            <a:r>
              <a:rPr lang="en-US" dirty="0"/>
              <a:t>Theft ​</a:t>
            </a:r>
          </a:p>
          <a:p>
            <a:pPr marL="457200" indent="-457200" fontAlgn="base">
              <a:buFont typeface="+mj-lt"/>
              <a:buAutoNum type="arabicPeriod"/>
            </a:pPr>
            <a:r>
              <a:rPr lang="en-US" dirty="0"/>
              <a:t>Money Laundering ​</a:t>
            </a:r>
          </a:p>
          <a:p>
            <a:pPr marL="457200" indent="-457200" fontAlgn="base">
              <a:buFont typeface="+mj-lt"/>
              <a:buAutoNum type="arabicPeriod"/>
            </a:pPr>
            <a:r>
              <a:rPr lang="en-US" dirty="0"/>
              <a:t>Counterfeiting ​</a:t>
            </a:r>
          </a:p>
          <a:p>
            <a:pPr marL="457200" indent="-457200" fontAlgn="base">
              <a:buFont typeface="+mj-lt"/>
              <a:buAutoNum type="arabicPeriod"/>
            </a:pPr>
            <a:r>
              <a:rPr lang="en-US" dirty="0"/>
              <a:t>Illegal Betting, or operating a betting ring</a:t>
            </a:r>
          </a:p>
          <a:p>
            <a:endParaRPr lang="en-IN" dirty="0"/>
          </a:p>
        </p:txBody>
      </p:sp>
    </p:spTree>
    <p:extLst>
      <p:ext uri="{BB962C8B-B14F-4D97-AF65-F5344CB8AC3E}">
        <p14:creationId xmlns:p14="http://schemas.microsoft.com/office/powerpoint/2010/main" val="25415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3473DE-2E8B-24B5-F83C-652352BDDA86}"/>
              </a:ext>
            </a:extLst>
          </p:cNvPr>
          <p:cNvSpPr>
            <a:spLocks noGrp="1"/>
          </p:cNvSpPr>
          <p:nvPr>
            <p:ph type="body" sz="quarter" idx="14"/>
          </p:nvPr>
        </p:nvSpPr>
        <p:spPr/>
        <p:txBody>
          <a:bodyPr/>
          <a:lstStyle/>
          <a:p>
            <a:r>
              <a:rPr lang="en-US" dirty="0"/>
              <a:t>Scheduled Offences</a:t>
            </a:r>
            <a:endParaRPr lang="en-IN" dirty="0"/>
          </a:p>
        </p:txBody>
      </p:sp>
      <p:sp>
        <p:nvSpPr>
          <p:cNvPr id="3" name="Text Placeholder 2">
            <a:extLst>
              <a:ext uri="{FF2B5EF4-FFF2-40B4-BE49-F238E27FC236}">
                <a16:creationId xmlns:a16="http://schemas.microsoft.com/office/drawing/2014/main" id="{2B163237-1A94-BCE1-48E4-F346DB4E30AA}"/>
              </a:ext>
            </a:extLst>
          </p:cNvPr>
          <p:cNvSpPr>
            <a:spLocks noGrp="1"/>
          </p:cNvSpPr>
          <p:nvPr>
            <p:ph type="body" sz="quarter" idx="15"/>
          </p:nvPr>
        </p:nvSpPr>
        <p:spPr/>
        <p:txBody>
          <a:bodyPr/>
          <a:lstStyle/>
          <a:p>
            <a:pPr algn="just"/>
            <a:r>
              <a:rPr lang="en-US" sz="2400" dirty="0"/>
              <a:t>Schedule to PMLA has 150+ Offences under 28+ criminal acts </a:t>
            </a:r>
          </a:p>
          <a:p>
            <a:pPr algn="just"/>
            <a:r>
              <a:rPr lang="en-US" sz="2400" dirty="0"/>
              <a:t>Major acts viz.,</a:t>
            </a:r>
          </a:p>
          <a:p>
            <a:pPr lvl="1" algn="just"/>
            <a:r>
              <a:rPr lang="en-US" sz="2400" dirty="0"/>
              <a:t>Indian Penal Code (IPC)</a:t>
            </a:r>
          </a:p>
          <a:p>
            <a:pPr lvl="1" algn="just"/>
            <a:r>
              <a:rPr lang="en-US" sz="2400" dirty="0"/>
              <a:t>Narcotic Drugs And Psychotropic Substances Act (NDPS)</a:t>
            </a:r>
          </a:p>
          <a:p>
            <a:pPr lvl="1" algn="just"/>
            <a:r>
              <a:rPr lang="en-US" sz="2400" dirty="0"/>
              <a:t>Unlawful Activities (Prevention) Act (UAPA)</a:t>
            </a:r>
          </a:p>
          <a:p>
            <a:pPr lvl="1" algn="just"/>
            <a:r>
              <a:rPr lang="en-US" sz="2400" dirty="0"/>
              <a:t>Explosive Substances Act</a:t>
            </a:r>
          </a:p>
          <a:p>
            <a:endParaRPr lang="en-IN" dirty="0"/>
          </a:p>
        </p:txBody>
      </p:sp>
    </p:spTree>
    <p:extLst>
      <p:ext uri="{BB962C8B-B14F-4D97-AF65-F5344CB8AC3E}">
        <p14:creationId xmlns:p14="http://schemas.microsoft.com/office/powerpoint/2010/main" val="1701059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80F5-ABD9-4E83-9CC8-FA1D8365AE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D07C4C-013D-ED62-77C4-47E1417A441C}"/>
              </a:ext>
            </a:extLst>
          </p:cNvPr>
          <p:cNvSpPr>
            <a:spLocks noGrp="1"/>
          </p:cNvSpPr>
          <p:nvPr>
            <p:ph type="body" sz="quarter" idx="14"/>
          </p:nvPr>
        </p:nvSpPr>
        <p:spPr>
          <a:xfrm>
            <a:off x="327024" y="-292894"/>
            <a:ext cx="8407400" cy="585787"/>
          </a:xfrm>
        </p:spPr>
        <p:txBody>
          <a:bodyPr/>
          <a:lstStyle/>
          <a:p>
            <a:br>
              <a:rPr lang="en-US" dirty="0"/>
            </a:br>
            <a:r>
              <a:rPr lang="en-US" dirty="0"/>
              <a:t>Scheduled Offences under </a:t>
            </a:r>
            <a:endParaRPr lang="en-IN" dirty="0"/>
          </a:p>
        </p:txBody>
      </p:sp>
      <p:sp>
        <p:nvSpPr>
          <p:cNvPr id="5" name="Text Placeholder 4">
            <a:extLst>
              <a:ext uri="{FF2B5EF4-FFF2-40B4-BE49-F238E27FC236}">
                <a16:creationId xmlns:a16="http://schemas.microsoft.com/office/drawing/2014/main" id="{56E6EA8C-3D8C-509A-9713-595A83AC09CB}"/>
              </a:ext>
            </a:extLst>
          </p:cNvPr>
          <p:cNvSpPr>
            <a:spLocks noGrp="1"/>
          </p:cNvSpPr>
          <p:nvPr>
            <p:ph type="body" sz="quarter" idx="15"/>
          </p:nvPr>
        </p:nvSpPr>
        <p:spPr>
          <a:xfrm>
            <a:off x="327025" y="1108259"/>
            <a:ext cx="6103756" cy="5749741"/>
          </a:xfrm>
        </p:spPr>
        <p:txBody>
          <a:bodyPr>
            <a:normAutofit fontScale="32500" lnSpcReduction="20000"/>
          </a:bodyPr>
          <a:lstStyle/>
          <a:p>
            <a:pPr marL="0" lvl="1" indent="0" algn="just">
              <a:spcBef>
                <a:spcPts val="700"/>
              </a:spcBef>
              <a:buClr>
                <a:srgbClr val="0000FF"/>
              </a:buClr>
              <a:buSzPct val="100000"/>
              <a:buNone/>
            </a:pPr>
            <a:r>
              <a:rPr lang="en-US" sz="7200" dirty="0"/>
              <a:t>Arms Act</a:t>
            </a:r>
          </a:p>
          <a:p>
            <a:pPr marL="0" indent="0" algn="just">
              <a:buNone/>
            </a:pPr>
            <a:r>
              <a:rPr lang="en-US" sz="7200" dirty="0"/>
              <a:t>Wild life Protection Act</a:t>
            </a:r>
          </a:p>
          <a:p>
            <a:pPr marL="0" lvl="1" indent="0" algn="just">
              <a:spcBef>
                <a:spcPts val="700"/>
              </a:spcBef>
              <a:buClr>
                <a:srgbClr val="0000FF"/>
              </a:buClr>
              <a:buSzPct val="100000"/>
              <a:buNone/>
            </a:pPr>
            <a:r>
              <a:rPr lang="en-US" sz="7200" dirty="0"/>
              <a:t>Immoral Traffic Act</a:t>
            </a:r>
          </a:p>
          <a:p>
            <a:pPr marL="0" lvl="1" indent="0" algn="just">
              <a:spcBef>
                <a:spcPts val="700"/>
              </a:spcBef>
              <a:buClr>
                <a:srgbClr val="0000FF"/>
              </a:buClr>
              <a:buSzPct val="100000"/>
              <a:buNone/>
            </a:pPr>
            <a:r>
              <a:rPr lang="en-US" sz="7200" dirty="0"/>
              <a:t>Prevention of Corruption Act</a:t>
            </a:r>
          </a:p>
          <a:p>
            <a:pPr marL="0" lvl="1" indent="0" algn="just">
              <a:spcBef>
                <a:spcPts val="700"/>
              </a:spcBef>
              <a:buClr>
                <a:srgbClr val="0000FF"/>
              </a:buClr>
              <a:buSzPct val="100000"/>
              <a:buNone/>
            </a:pPr>
            <a:r>
              <a:rPr lang="en-US" sz="7200" dirty="0"/>
              <a:t>The Explosive Act</a:t>
            </a:r>
          </a:p>
          <a:p>
            <a:pPr marL="0" lvl="1" indent="0" algn="just">
              <a:spcBef>
                <a:spcPts val="700"/>
              </a:spcBef>
              <a:buClr>
                <a:srgbClr val="0000FF"/>
              </a:buClr>
              <a:buSzPct val="100000"/>
              <a:buNone/>
            </a:pPr>
            <a:r>
              <a:rPr lang="en-US" sz="7200" dirty="0"/>
              <a:t>SEBI Act</a:t>
            </a:r>
          </a:p>
          <a:p>
            <a:pPr marL="0" lvl="1" indent="0" algn="just">
              <a:spcBef>
                <a:spcPts val="700"/>
              </a:spcBef>
              <a:buClr>
                <a:srgbClr val="0000FF"/>
              </a:buClr>
              <a:buSzPct val="100000"/>
              <a:buNone/>
            </a:pPr>
            <a:r>
              <a:rPr lang="en-US" sz="7200" dirty="0"/>
              <a:t>Customs Act</a:t>
            </a:r>
          </a:p>
          <a:p>
            <a:pPr marL="0" lvl="1" indent="0" algn="just">
              <a:spcBef>
                <a:spcPts val="700"/>
              </a:spcBef>
              <a:buClr>
                <a:srgbClr val="0000FF"/>
              </a:buClr>
              <a:buSzPct val="100000"/>
              <a:buNone/>
            </a:pPr>
            <a:r>
              <a:rPr lang="en-US" sz="7200" dirty="0"/>
              <a:t>Bonded Labour System (Abolition) Act</a:t>
            </a:r>
          </a:p>
          <a:p>
            <a:pPr marL="0" lvl="1" indent="0" algn="just">
              <a:spcBef>
                <a:spcPts val="700"/>
              </a:spcBef>
              <a:buClr>
                <a:srgbClr val="0000FF"/>
              </a:buClr>
              <a:buSzPct val="100000"/>
              <a:buNone/>
            </a:pPr>
            <a:r>
              <a:rPr lang="en-US" sz="7200" dirty="0"/>
              <a:t>Child Labour (Prohibition and regulation)Act</a:t>
            </a:r>
          </a:p>
          <a:p>
            <a:pPr marL="0" lvl="1" indent="0" algn="just">
              <a:spcBef>
                <a:spcPts val="700"/>
              </a:spcBef>
              <a:buClr>
                <a:srgbClr val="0000FF"/>
              </a:buClr>
              <a:buSzPct val="100000"/>
              <a:buNone/>
            </a:pPr>
            <a:r>
              <a:rPr lang="en-US" sz="7200" dirty="0"/>
              <a:t>Trans Plantation of Human Organ Act</a:t>
            </a:r>
          </a:p>
          <a:p>
            <a:pPr marL="0" lvl="1" indent="0" algn="just">
              <a:spcBef>
                <a:spcPts val="700"/>
              </a:spcBef>
              <a:buClr>
                <a:srgbClr val="0000FF"/>
              </a:buClr>
              <a:buSzPct val="100000"/>
              <a:buNone/>
            </a:pPr>
            <a:r>
              <a:rPr lang="en-US" sz="7200" dirty="0"/>
              <a:t>The Juvenile Justice Act</a:t>
            </a:r>
          </a:p>
          <a:p>
            <a:pPr marL="0" lvl="1" indent="0" algn="just">
              <a:spcBef>
                <a:spcPts val="700"/>
              </a:spcBef>
              <a:buClr>
                <a:srgbClr val="0000FF"/>
              </a:buClr>
              <a:buSzPct val="100000"/>
              <a:buNone/>
            </a:pPr>
            <a:r>
              <a:rPr lang="en-US" sz="7200" dirty="0"/>
              <a:t>The Emigration Act</a:t>
            </a:r>
          </a:p>
          <a:p>
            <a:pPr marL="0" lvl="1" indent="0" algn="just">
              <a:spcBef>
                <a:spcPts val="700"/>
              </a:spcBef>
              <a:buClr>
                <a:srgbClr val="0000FF"/>
              </a:buClr>
              <a:buSzPct val="100000"/>
              <a:buNone/>
            </a:pPr>
            <a:r>
              <a:rPr lang="en-US" sz="7200" dirty="0"/>
              <a:t>The Passports Act</a:t>
            </a:r>
          </a:p>
          <a:p>
            <a:pPr marL="0" lvl="1" indent="0" algn="just">
              <a:spcBef>
                <a:spcPts val="700"/>
              </a:spcBef>
              <a:buClr>
                <a:srgbClr val="0000FF"/>
              </a:buClr>
              <a:buSzPct val="100000"/>
              <a:buNone/>
            </a:pPr>
            <a:r>
              <a:rPr lang="en-US" sz="7200" dirty="0"/>
              <a:t>The Foreigners Act</a:t>
            </a:r>
          </a:p>
          <a:p>
            <a:endParaRPr lang="en-IN" dirty="0"/>
          </a:p>
        </p:txBody>
      </p:sp>
      <p:sp>
        <p:nvSpPr>
          <p:cNvPr id="11" name="TextBox 10">
            <a:extLst>
              <a:ext uri="{FF2B5EF4-FFF2-40B4-BE49-F238E27FC236}">
                <a16:creationId xmlns:a16="http://schemas.microsoft.com/office/drawing/2014/main" id="{1011A819-B871-7075-2E69-5BAB60140D81}"/>
              </a:ext>
            </a:extLst>
          </p:cNvPr>
          <p:cNvSpPr txBox="1"/>
          <p:nvPr/>
        </p:nvSpPr>
        <p:spPr>
          <a:xfrm>
            <a:off x="7337685" y="1263481"/>
            <a:ext cx="3844977" cy="4708981"/>
          </a:xfrm>
          <a:prstGeom prst="rect">
            <a:avLst/>
          </a:prstGeom>
          <a:noFill/>
        </p:spPr>
        <p:txBody>
          <a:bodyPr wrap="square">
            <a:spAutoFit/>
          </a:bodyPr>
          <a:lstStyle/>
          <a:p>
            <a:r>
              <a:rPr lang="en-US" sz="2000" dirty="0">
                <a:latin typeface="Cambria" panose="02040503050406030204" pitchFamily="18" charset="0"/>
                <a:ea typeface="Cambria" panose="02040503050406030204" pitchFamily="18" charset="0"/>
              </a:rPr>
              <a:t>The Copyright Act</a:t>
            </a:r>
          </a:p>
          <a:p>
            <a:r>
              <a:rPr lang="en-US" sz="2000" dirty="0">
                <a:latin typeface="Cambria" panose="02040503050406030204" pitchFamily="18" charset="0"/>
                <a:ea typeface="Cambria" panose="02040503050406030204" pitchFamily="18" charset="0"/>
              </a:rPr>
              <a:t>The Trade Marks Act</a:t>
            </a:r>
          </a:p>
          <a:p>
            <a:r>
              <a:rPr lang="en-US" sz="2000" dirty="0">
                <a:latin typeface="Cambria" panose="02040503050406030204" pitchFamily="18" charset="0"/>
                <a:ea typeface="Cambria" panose="02040503050406030204" pitchFamily="18" charset="0"/>
              </a:rPr>
              <a:t>The Information Technology Act</a:t>
            </a:r>
          </a:p>
          <a:p>
            <a:r>
              <a:rPr lang="en-US" sz="2000" dirty="0">
                <a:latin typeface="Cambria" panose="02040503050406030204" pitchFamily="18" charset="0"/>
                <a:ea typeface="Cambria" panose="02040503050406030204" pitchFamily="18" charset="0"/>
              </a:rPr>
              <a:t>The Biological Diversity Act</a:t>
            </a:r>
          </a:p>
          <a:p>
            <a:r>
              <a:rPr lang="en-US" sz="2000" dirty="0">
                <a:latin typeface="Cambria" panose="02040503050406030204" pitchFamily="18" charset="0"/>
                <a:ea typeface="Cambria" panose="02040503050406030204" pitchFamily="18" charset="0"/>
              </a:rPr>
              <a:t>The Protection of Plant Varieties And</a:t>
            </a:r>
          </a:p>
          <a:p>
            <a:r>
              <a:rPr lang="en-US" sz="2000" dirty="0">
                <a:latin typeface="Cambria" panose="02040503050406030204" pitchFamily="18" charset="0"/>
                <a:ea typeface="Cambria" panose="02040503050406030204" pitchFamily="18" charset="0"/>
              </a:rPr>
              <a:t>   Farmers Right Act</a:t>
            </a:r>
          </a:p>
          <a:p>
            <a:r>
              <a:rPr lang="en-US" sz="2000" dirty="0">
                <a:latin typeface="Cambria" panose="02040503050406030204" pitchFamily="18" charset="0"/>
                <a:ea typeface="Cambria" panose="02040503050406030204" pitchFamily="18" charset="0"/>
              </a:rPr>
              <a:t>The Environmental Protection Act</a:t>
            </a:r>
          </a:p>
          <a:p>
            <a:r>
              <a:rPr lang="en-US" sz="2000" dirty="0">
                <a:latin typeface="Cambria" panose="02040503050406030204" pitchFamily="18" charset="0"/>
                <a:ea typeface="Cambria" panose="02040503050406030204" pitchFamily="18" charset="0"/>
              </a:rPr>
              <a:t>The Water (Prevention and Control of</a:t>
            </a:r>
          </a:p>
          <a:p>
            <a:r>
              <a:rPr lang="en-US" sz="2000" dirty="0">
                <a:latin typeface="Cambria" panose="02040503050406030204" pitchFamily="18" charset="0"/>
                <a:ea typeface="Cambria" panose="02040503050406030204" pitchFamily="18" charset="0"/>
              </a:rPr>
              <a:t>  Pollution) Act</a:t>
            </a:r>
          </a:p>
          <a:p>
            <a:r>
              <a:rPr lang="en-US" sz="2000" dirty="0">
                <a:latin typeface="Cambria" panose="02040503050406030204" pitchFamily="18" charset="0"/>
                <a:ea typeface="Cambria" panose="02040503050406030204" pitchFamily="18" charset="0"/>
              </a:rPr>
              <a:t>The Air (Prevention and Control of </a:t>
            </a:r>
          </a:p>
          <a:p>
            <a:r>
              <a:rPr lang="en-US" sz="2000" dirty="0">
                <a:latin typeface="Cambria" panose="02040503050406030204" pitchFamily="18" charset="0"/>
                <a:ea typeface="Cambria" panose="02040503050406030204" pitchFamily="18" charset="0"/>
              </a:rPr>
              <a:t>  Pollution) Act</a:t>
            </a:r>
          </a:p>
        </p:txBody>
      </p:sp>
    </p:spTree>
    <p:extLst>
      <p:ext uri="{BB962C8B-B14F-4D97-AF65-F5344CB8AC3E}">
        <p14:creationId xmlns:p14="http://schemas.microsoft.com/office/powerpoint/2010/main" val="329822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A94DC-0409-B0EB-4BAE-09EF3A9F896C}"/>
              </a:ext>
            </a:extLst>
          </p:cNvPr>
          <p:cNvSpPr>
            <a:spLocks noGrp="1"/>
          </p:cNvSpPr>
          <p:nvPr>
            <p:ph type="body" sz="quarter" idx="14"/>
          </p:nvPr>
        </p:nvSpPr>
        <p:spPr/>
        <p:txBody>
          <a:bodyPr/>
          <a:lstStyle/>
          <a:p>
            <a:r>
              <a:rPr lang="en-US" dirty="0"/>
              <a:t>PMLA: A multi-agency perspective </a:t>
            </a:r>
            <a:endParaRPr lang="en-IN" dirty="0"/>
          </a:p>
        </p:txBody>
      </p:sp>
      <p:graphicFrame>
        <p:nvGraphicFramePr>
          <p:cNvPr id="5" name="Content Placeholder 3">
            <a:extLst>
              <a:ext uri="{FF2B5EF4-FFF2-40B4-BE49-F238E27FC236}">
                <a16:creationId xmlns:a16="http://schemas.microsoft.com/office/drawing/2014/main" id="{BABCBB73-26BD-BBDB-81EA-2B0F32546905}"/>
              </a:ext>
            </a:extLst>
          </p:cNvPr>
          <p:cNvGraphicFramePr>
            <a:graphicFrameLocks/>
          </p:cNvGraphicFramePr>
          <p:nvPr/>
        </p:nvGraphicFramePr>
        <p:xfrm>
          <a:off x="1524000" y="19050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E2445AB2-6AB3-E09B-1631-6012189AF996}"/>
              </a:ext>
            </a:extLst>
          </p:cNvPr>
          <p:cNvSpPr/>
          <p:nvPr/>
        </p:nvSpPr>
        <p:spPr>
          <a:xfrm>
            <a:off x="5410200" y="1819364"/>
            <a:ext cx="1219200" cy="476071"/>
          </a:xfrm>
          <a:prstGeom prst="ellipse">
            <a:avLst/>
          </a:prstGeom>
          <a:solidFill>
            <a:schemeClr val="bg1">
              <a:lumMod val="65000"/>
            </a:schemeClr>
          </a:solidFill>
          <a:ln>
            <a:noFill/>
          </a:ln>
        </p:spPr>
        <p:txBody>
          <a:bodyPr wrap="square" rtlCol="0">
            <a:spAutoFit/>
          </a:bodyPr>
          <a:lstStyle/>
          <a:p>
            <a:pPr algn="ctr"/>
            <a:r>
              <a:rPr lang="en-US" sz="1600" b="1" dirty="0">
                <a:solidFill>
                  <a:schemeClr val="bg1"/>
                </a:solidFill>
                <a:latin typeface="+mj-lt"/>
              </a:rPr>
              <a:t>ATS</a:t>
            </a:r>
          </a:p>
        </p:txBody>
      </p:sp>
      <p:sp>
        <p:nvSpPr>
          <p:cNvPr id="7" name="Oval 6">
            <a:extLst>
              <a:ext uri="{FF2B5EF4-FFF2-40B4-BE49-F238E27FC236}">
                <a16:creationId xmlns:a16="http://schemas.microsoft.com/office/drawing/2014/main" id="{FE118AC5-4BD8-76D4-2CDA-3E591D012E65}"/>
              </a:ext>
            </a:extLst>
          </p:cNvPr>
          <p:cNvSpPr/>
          <p:nvPr/>
        </p:nvSpPr>
        <p:spPr>
          <a:xfrm>
            <a:off x="7162800" y="2209801"/>
            <a:ext cx="1143000" cy="476071"/>
          </a:xfrm>
          <a:prstGeom prst="ellipse">
            <a:avLst/>
          </a:prstGeom>
          <a:solidFill>
            <a:schemeClr val="bg1">
              <a:lumMod val="65000"/>
            </a:schemeClr>
          </a:solidFill>
          <a:ln>
            <a:noFill/>
          </a:ln>
        </p:spPr>
        <p:txBody>
          <a:bodyPr wrap="square" rtlCol="0">
            <a:spAutoFit/>
          </a:bodyPr>
          <a:lstStyle/>
          <a:p>
            <a:pPr algn="ctr"/>
            <a:r>
              <a:rPr lang="en-US" sz="1600" b="1" dirty="0">
                <a:solidFill>
                  <a:schemeClr val="bg1"/>
                </a:solidFill>
                <a:latin typeface="+mj-lt"/>
              </a:rPr>
              <a:t>NCB</a:t>
            </a:r>
          </a:p>
        </p:txBody>
      </p:sp>
      <p:sp>
        <p:nvSpPr>
          <p:cNvPr id="8" name="Oval 7">
            <a:extLst>
              <a:ext uri="{FF2B5EF4-FFF2-40B4-BE49-F238E27FC236}">
                <a16:creationId xmlns:a16="http://schemas.microsoft.com/office/drawing/2014/main" id="{EFFEF2E6-E41A-DD5B-B3EA-5D7807625EE7}"/>
              </a:ext>
            </a:extLst>
          </p:cNvPr>
          <p:cNvSpPr/>
          <p:nvPr/>
        </p:nvSpPr>
        <p:spPr>
          <a:xfrm>
            <a:off x="8305800" y="3276601"/>
            <a:ext cx="1066800" cy="476071"/>
          </a:xfrm>
          <a:prstGeom prst="ellipse">
            <a:avLst/>
          </a:prstGeom>
          <a:solidFill>
            <a:schemeClr val="bg1">
              <a:lumMod val="65000"/>
            </a:schemeClr>
          </a:solidFill>
          <a:ln>
            <a:noFill/>
          </a:ln>
        </p:spPr>
        <p:txBody>
          <a:bodyPr wrap="square" rtlCol="0">
            <a:spAutoFit/>
          </a:bodyPr>
          <a:lstStyle/>
          <a:p>
            <a:pPr algn="ctr"/>
            <a:r>
              <a:rPr lang="en-US" sz="1600" b="1" dirty="0">
                <a:solidFill>
                  <a:schemeClr val="bg1"/>
                </a:solidFill>
                <a:latin typeface="+mj-lt"/>
              </a:rPr>
              <a:t>SEBI</a:t>
            </a:r>
          </a:p>
        </p:txBody>
      </p:sp>
      <p:sp>
        <p:nvSpPr>
          <p:cNvPr id="10" name="Oval 9">
            <a:extLst>
              <a:ext uri="{FF2B5EF4-FFF2-40B4-BE49-F238E27FC236}">
                <a16:creationId xmlns:a16="http://schemas.microsoft.com/office/drawing/2014/main" id="{0AE2D29E-2D3A-71EC-6226-0A3D9ED64B2E}"/>
              </a:ext>
            </a:extLst>
          </p:cNvPr>
          <p:cNvSpPr/>
          <p:nvPr/>
        </p:nvSpPr>
        <p:spPr>
          <a:xfrm>
            <a:off x="8610600" y="4800600"/>
            <a:ext cx="1219200" cy="454432"/>
          </a:xfrm>
          <a:prstGeom prst="ellipse">
            <a:avLst/>
          </a:prstGeom>
          <a:solidFill>
            <a:schemeClr val="bg1">
              <a:lumMod val="65000"/>
            </a:schemeClr>
          </a:solidFill>
          <a:ln>
            <a:noFill/>
          </a:ln>
        </p:spPr>
        <p:txBody>
          <a:bodyPr wrap="square" rtlCol="0">
            <a:spAutoFit/>
          </a:bodyPr>
          <a:lstStyle/>
          <a:p>
            <a:pPr algn="ctr"/>
            <a:r>
              <a:rPr lang="en-US" sz="1500" b="1" dirty="0">
                <a:solidFill>
                  <a:schemeClr val="bg1"/>
                </a:solidFill>
                <a:latin typeface="+mj-lt"/>
              </a:rPr>
              <a:t>Other  </a:t>
            </a:r>
          </a:p>
        </p:txBody>
      </p:sp>
      <p:sp>
        <p:nvSpPr>
          <p:cNvPr id="11" name="TextBox 10">
            <a:extLst>
              <a:ext uri="{FF2B5EF4-FFF2-40B4-BE49-F238E27FC236}">
                <a16:creationId xmlns:a16="http://schemas.microsoft.com/office/drawing/2014/main" id="{CFC6345F-58F2-30F8-E9D3-C319A9C35E55}"/>
              </a:ext>
            </a:extLst>
          </p:cNvPr>
          <p:cNvSpPr txBox="1"/>
          <p:nvPr/>
        </p:nvSpPr>
        <p:spPr>
          <a:xfrm>
            <a:off x="4876800" y="6062246"/>
            <a:ext cx="1752600" cy="338554"/>
          </a:xfrm>
          <a:prstGeom prst="rect">
            <a:avLst/>
          </a:prstGeom>
          <a:solidFill>
            <a:schemeClr val="bg1">
              <a:lumMod val="65000"/>
            </a:schemeClr>
          </a:solidFill>
          <a:ln>
            <a:noFill/>
          </a:ln>
        </p:spPr>
        <p:txBody>
          <a:bodyPr wrap="square" rtlCol="0">
            <a:spAutoFit/>
          </a:bodyPr>
          <a:lstStyle/>
          <a:p>
            <a:pPr algn="ctr"/>
            <a:r>
              <a:rPr lang="en-US" sz="1600" b="1" dirty="0">
                <a:solidFill>
                  <a:schemeClr val="bg1"/>
                </a:solidFill>
                <a:latin typeface="+mj-lt"/>
              </a:rPr>
              <a:t>ED</a:t>
            </a:r>
          </a:p>
        </p:txBody>
      </p:sp>
      <p:sp>
        <p:nvSpPr>
          <p:cNvPr id="12" name="Oval 11">
            <a:extLst>
              <a:ext uri="{FF2B5EF4-FFF2-40B4-BE49-F238E27FC236}">
                <a16:creationId xmlns:a16="http://schemas.microsoft.com/office/drawing/2014/main" id="{27669B61-F155-15CD-CFA9-F8866DC010FC}"/>
              </a:ext>
            </a:extLst>
          </p:cNvPr>
          <p:cNvSpPr/>
          <p:nvPr/>
        </p:nvSpPr>
        <p:spPr>
          <a:xfrm>
            <a:off x="2362200" y="4857930"/>
            <a:ext cx="1600200" cy="476071"/>
          </a:xfrm>
          <a:prstGeom prst="ellipse">
            <a:avLst/>
          </a:prstGeom>
          <a:solidFill>
            <a:schemeClr val="bg1">
              <a:lumMod val="65000"/>
            </a:schemeClr>
          </a:solidFill>
          <a:ln>
            <a:noFill/>
          </a:ln>
        </p:spPr>
        <p:txBody>
          <a:bodyPr wrap="square" rtlCol="0">
            <a:spAutoFit/>
          </a:bodyPr>
          <a:lstStyle/>
          <a:p>
            <a:pPr lvl="0" algn="ctr"/>
            <a:r>
              <a:rPr lang="en-US" sz="1600" b="1" dirty="0">
                <a:solidFill>
                  <a:schemeClr val="bg1"/>
                </a:solidFill>
                <a:latin typeface="+mj-lt"/>
              </a:rPr>
              <a:t>Police/CBI</a:t>
            </a:r>
          </a:p>
        </p:txBody>
      </p:sp>
      <p:sp>
        <p:nvSpPr>
          <p:cNvPr id="13" name="Oval 12">
            <a:extLst>
              <a:ext uri="{FF2B5EF4-FFF2-40B4-BE49-F238E27FC236}">
                <a16:creationId xmlns:a16="http://schemas.microsoft.com/office/drawing/2014/main" id="{FA716C1B-54DE-3D32-D895-CDCFBAEE7BF1}"/>
              </a:ext>
            </a:extLst>
          </p:cNvPr>
          <p:cNvSpPr/>
          <p:nvPr/>
        </p:nvSpPr>
        <p:spPr>
          <a:xfrm>
            <a:off x="2895600" y="3352801"/>
            <a:ext cx="1219200" cy="411153"/>
          </a:xfrm>
          <a:prstGeom prst="ellipse">
            <a:avLst/>
          </a:prstGeom>
          <a:solidFill>
            <a:schemeClr val="bg1">
              <a:lumMod val="65000"/>
            </a:schemeClr>
          </a:solidFill>
          <a:ln>
            <a:noFill/>
          </a:ln>
        </p:spPr>
        <p:txBody>
          <a:bodyPr wrap="square" rtlCol="0">
            <a:spAutoFit/>
          </a:bodyPr>
          <a:lstStyle/>
          <a:p>
            <a:pPr algn="ctr"/>
            <a:r>
              <a:rPr lang="en-US" sz="1300" b="1" dirty="0">
                <a:solidFill>
                  <a:schemeClr val="bg1"/>
                </a:solidFill>
                <a:latin typeface="+mj-lt"/>
              </a:rPr>
              <a:t>CBI/ACB</a:t>
            </a:r>
          </a:p>
        </p:txBody>
      </p:sp>
      <p:sp>
        <p:nvSpPr>
          <p:cNvPr id="14" name="Oval 13">
            <a:extLst>
              <a:ext uri="{FF2B5EF4-FFF2-40B4-BE49-F238E27FC236}">
                <a16:creationId xmlns:a16="http://schemas.microsoft.com/office/drawing/2014/main" id="{5D82B6BE-BFF9-DD18-D198-EF314D3A356B}"/>
              </a:ext>
            </a:extLst>
          </p:cNvPr>
          <p:cNvSpPr/>
          <p:nvPr/>
        </p:nvSpPr>
        <p:spPr>
          <a:xfrm>
            <a:off x="3886201" y="2000743"/>
            <a:ext cx="1143000" cy="649188"/>
          </a:xfrm>
          <a:prstGeom prst="ellipse">
            <a:avLst/>
          </a:prstGeom>
          <a:solidFill>
            <a:schemeClr val="bg1">
              <a:lumMod val="65000"/>
            </a:schemeClr>
          </a:solidFill>
          <a:ln>
            <a:noFill/>
          </a:ln>
        </p:spPr>
        <p:txBody>
          <a:bodyPr wrap="square" rtlCol="0">
            <a:spAutoFit/>
          </a:bodyPr>
          <a:lstStyle/>
          <a:p>
            <a:pPr algn="ctr"/>
            <a:r>
              <a:rPr lang="en-US" sz="1200" b="1" dirty="0">
                <a:solidFill>
                  <a:schemeClr val="bg1"/>
                </a:solidFill>
                <a:latin typeface="+mj-lt"/>
              </a:rPr>
              <a:t>Customs / DRI</a:t>
            </a:r>
          </a:p>
        </p:txBody>
      </p:sp>
    </p:spTree>
    <p:extLst>
      <p:ext uri="{BB962C8B-B14F-4D97-AF65-F5344CB8AC3E}">
        <p14:creationId xmlns:p14="http://schemas.microsoft.com/office/powerpoint/2010/main" val="250762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FCA9648-D103-DFE6-2C9E-B319833EE895}"/>
              </a:ext>
            </a:extLst>
          </p:cNvPr>
          <p:cNvGraphicFramePr/>
          <p:nvPr>
            <p:extLst>
              <p:ext uri="{D42A27DB-BD31-4B8C-83A1-F6EECF244321}">
                <p14:modId xmlns:p14="http://schemas.microsoft.com/office/powerpoint/2010/main" val="249287326"/>
              </p:ext>
            </p:extLst>
          </p:nvPr>
        </p:nvGraphicFramePr>
        <p:xfrm>
          <a:off x="426898" y="1084881"/>
          <a:ext cx="11765102" cy="508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07A8D94-755E-5B1D-52E4-D7F320F95C27}"/>
              </a:ext>
            </a:extLst>
          </p:cNvPr>
          <p:cNvSpPr txBox="1"/>
          <p:nvPr/>
        </p:nvSpPr>
        <p:spPr>
          <a:xfrm>
            <a:off x="2542351" y="6137622"/>
            <a:ext cx="9222750" cy="369332"/>
          </a:xfrm>
          <a:prstGeom prst="rect">
            <a:avLst/>
          </a:prstGeom>
          <a:noFill/>
        </p:spPr>
        <p:txBody>
          <a:bodyPr wrap="square">
            <a:spAutoFit/>
          </a:bodyPr>
          <a:lstStyle/>
          <a:p>
            <a:r>
              <a:rPr lang="en-US" sz="1800" dirty="0">
                <a:latin typeface="Cambria" panose="02040503050406030204" pitchFamily="18" charset="0"/>
                <a:ea typeface="Cambria" panose="02040503050406030204" pitchFamily="18" charset="0"/>
              </a:rPr>
              <a:t>In addition, the property shall be confiscated by the Central Government</a:t>
            </a:r>
            <a:endParaRPr lang="en-IN" sz="18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6B511CE-1573-F132-CCBA-C599751F9B87}"/>
              </a:ext>
            </a:extLst>
          </p:cNvPr>
          <p:cNvSpPr txBox="1"/>
          <p:nvPr/>
        </p:nvSpPr>
        <p:spPr>
          <a:xfrm>
            <a:off x="5620145" y="4378208"/>
            <a:ext cx="2098136" cy="707886"/>
          </a:xfrm>
          <a:prstGeom prst="rect">
            <a:avLst/>
          </a:prstGeom>
          <a:noFill/>
        </p:spPr>
        <p:txBody>
          <a:bodyPr wrap="square">
            <a:spAutoFit/>
          </a:bodyPr>
          <a:lstStyle/>
          <a:p>
            <a:r>
              <a:rPr lang="en-IN" sz="2000" dirty="0">
                <a:latin typeface="Cambria" panose="02040503050406030204" pitchFamily="18" charset="0"/>
                <a:ea typeface="Cambria" panose="02040503050406030204" pitchFamily="18" charset="0"/>
              </a:rPr>
              <a:t>Punishment (Section 4)</a:t>
            </a:r>
            <a:endParaRPr lang="en-IN" sz="20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886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D4772-1383-C041-F645-22054DFCC28E}"/>
              </a:ext>
            </a:extLst>
          </p:cNvPr>
          <p:cNvSpPr>
            <a:spLocks noGrp="1"/>
          </p:cNvSpPr>
          <p:nvPr>
            <p:ph type="body" sz="quarter" idx="14"/>
          </p:nvPr>
        </p:nvSpPr>
        <p:spPr/>
        <p:txBody>
          <a:bodyPr/>
          <a:lstStyle/>
          <a:p>
            <a:r>
              <a:rPr lang="en-US" dirty="0">
                <a:solidFill>
                  <a:srgbClr val="FFFFFF"/>
                </a:solidFill>
              </a:rPr>
              <a:t>Coverage…..</a:t>
            </a:r>
            <a:endParaRPr lang="en-IN" dirty="0"/>
          </a:p>
        </p:txBody>
      </p:sp>
      <p:graphicFrame>
        <p:nvGraphicFramePr>
          <p:cNvPr id="4" name="Rectangle 3">
            <a:extLst>
              <a:ext uri="{FF2B5EF4-FFF2-40B4-BE49-F238E27FC236}">
                <a16:creationId xmlns:a16="http://schemas.microsoft.com/office/drawing/2014/main" id="{C095190E-9D2C-3D39-B134-F29D780A82B2}"/>
              </a:ext>
            </a:extLst>
          </p:cNvPr>
          <p:cNvGraphicFramePr>
            <a:graphicFrameLocks/>
          </p:cNvGraphicFramePr>
          <p:nvPr>
            <p:extLst>
              <p:ext uri="{D42A27DB-BD31-4B8C-83A1-F6EECF244321}">
                <p14:modId xmlns:p14="http://schemas.microsoft.com/office/powerpoint/2010/main" val="2998815479"/>
              </p:ext>
            </p:extLst>
          </p:nvPr>
        </p:nvGraphicFramePr>
        <p:xfrm>
          <a:off x="327025" y="1039224"/>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051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6EC67-7102-C2C0-32B4-7F6ED824ECF1}"/>
              </a:ext>
            </a:extLst>
          </p:cNvPr>
          <p:cNvSpPr>
            <a:spLocks noGrp="1"/>
          </p:cNvSpPr>
          <p:nvPr>
            <p:ph type="body" sz="quarter" idx="14"/>
          </p:nvPr>
        </p:nvSpPr>
        <p:spPr/>
        <p:txBody>
          <a:bodyPr/>
          <a:lstStyle/>
          <a:p>
            <a:r>
              <a:rPr lang="en-IN" dirty="0"/>
              <a:t> Authorities under PMLA</a:t>
            </a:r>
            <a:endParaRPr lang="en-US" b="1" i="1" spc="-28" dirty="0"/>
          </a:p>
          <a:p>
            <a:endParaRPr lang="en-IN" dirty="0"/>
          </a:p>
        </p:txBody>
      </p:sp>
      <p:sp>
        <p:nvSpPr>
          <p:cNvPr id="6" name="TextBox 5">
            <a:extLst>
              <a:ext uri="{FF2B5EF4-FFF2-40B4-BE49-F238E27FC236}">
                <a16:creationId xmlns:a16="http://schemas.microsoft.com/office/drawing/2014/main" id="{3FA4EB16-3CB7-F0CD-53D2-0824D5E9C789}"/>
              </a:ext>
            </a:extLst>
          </p:cNvPr>
          <p:cNvSpPr txBox="1"/>
          <p:nvPr/>
        </p:nvSpPr>
        <p:spPr>
          <a:xfrm>
            <a:off x="1693889" y="1625094"/>
            <a:ext cx="6857999" cy="369332"/>
          </a:xfrm>
          <a:prstGeom prst="rect">
            <a:avLst/>
          </a:prstGeom>
          <a:noFill/>
        </p:spPr>
        <p:txBody>
          <a:bodyPr wrap="square">
            <a:spAutoFit/>
          </a:bodyPr>
          <a:lstStyle/>
          <a:p>
            <a:r>
              <a:rPr lang="en-IN" sz="1800" b="1" dirty="0">
                <a:latin typeface="Cambria" panose="02040503050406030204" pitchFamily="18" charset="0"/>
                <a:ea typeface="Cambria" panose="02040503050406030204" pitchFamily="18" charset="0"/>
              </a:rPr>
              <a:t>Enforcement Directorate (ED)</a:t>
            </a:r>
            <a:r>
              <a:rPr lang="en-IN" sz="1800" dirty="0">
                <a:latin typeface="Cambria" panose="02040503050406030204" pitchFamily="18" charset="0"/>
                <a:ea typeface="Cambria" panose="02040503050406030204" pitchFamily="18" charset="0"/>
              </a:rPr>
              <a:t> – Investigation &amp; prosecution</a:t>
            </a:r>
            <a:endParaRPr lang="en-US" sz="1800"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A484A725-E188-278C-C475-8ABB09385099}"/>
              </a:ext>
            </a:extLst>
          </p:cNvPr>
          <p:cNvSpPr txBox="1"/>
          <p:nvPr/>
        </p:nvSpPr>
        <p:spPr>
          <a:xfrm>
            <a:off x="1693889" y="2707546"/>
            <a:ext cx="6100996" cy="646331"/>
          </a:xfrm>
          <a:prstGeom prst="rect">
            <a:avLst/>
          </a:prstGeom>
          <a:noFill/>
        </p:spPr>
        <p:txBody>
          <a:bodyPr wrap="square">
            <a:spAutoFit/>
          </a:bodyPr>
          <a:lstStyle/>
          <a:p>
            <a:r>
              <a:rPr lang="en-US" sz="1800" b="1" dirty="0">
                <a:latin typeface="Cambria" panose="02040503050406030204" pitchFamily="18" charset="0"/>
                <a:ea typeface="Cambria" panose="02040503050406030204" pitchFamily="18" charset="0"/>
              </a:rPr>
              <a:t>Financial Intelligence Unit – India (FIU-IND)</a:t>
            </a:r>
            <a:r>
              <a:rPr lang="en-US" sz="1800" dirty="0">
                <a:latin typeface="Cambria" panose="02040503050406030204" pitchFamily="18" charset="0"/>
                <a:ea typeface="Cambria" panose="02040503050406030204" pitchFamily="18" charset="0"/>
              </a:rPr>
              <a:t> – Receipt and analysis of STRs </a:t>
            </a:r>
          </a:p>
        </p:txBody>
      </p:sp>
      <p:sp>
        <p:nvSpPr>
          <p:cNvPr id="10" name="TextBox 9">
            <a:extLst>
              <a:ext uri="{FF2B5EF4-FFF2-40B4-BE49-F238E27FC236}">
                <a16:creationId xmlns:a16="http://schemas.microsoft.com/office/drawing/2014/main" id="{6A56312C-E09C-58A6-2D72-69E4112472D2}"/>
              </a:ext>
            </a:extLst>
          </p:cNvPr>
          <p:cNvSpPr txBox="1"/>
          <p:nvPr/>
        </p:nvSpPr>
        <p:spPr>
          <a:xfrm>
            <a:off x="1693889" y="3782232"/>
            <a:ext cx="6100996" cy="369332"/>
          </a:xfrm>
          <a:prstGeom prst="rect">
            <a:avLst/>
          </a:prstGeom>
          <a:noFill/>
        </p:spPr>
        <p:txBody>
          <a:bodyPr wrap="square">
            <a:spAutoFit/>
          </a:bodyPr>
          <a:lstStyle/>
          <a:p>
            <a:r>
              <a:rPr lang="en-IN" sz="1800" b="1" dirty="0">
                <a:latin typeface="Cambria" panose="02040503050406030204" pitchFamily="18" charset="0"/>
                <a:ea typeface="Cambria" panose="02040503050406030204" pitchFamily="18" charset="0"/>
              </a:rPr>
              <a:t>Adjudicating Authority </a:t>
            </a:r>
            <a:endParaRPr lang="en-US" sz="1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B8D25C5-E604-779D-5AE5-A24351B1B1DA}"/>
              </a:ext>
            </a:extLst>
          </p:cNvPr>
          <p:cNvSpPr txBox="1"/>
          <p:nvPr/>
        </p:nvSpPr>
        <p:spPr>
          <a:xfrm>
            <a:off x="1693889" y="4818331"/>
            <a:ext cx="6100996" cy="369332"/>
          </a:xfrm>
          <a:prstGeom prst="rect">
            <a:avLst/>
          </a:prstGeom>
          <a:noFill/>
        </p:spPr>
        <p:txBody>
          <a:bodyPr wrap="square">
            <a:spAutoFit/>
          </a:bodyPr>
          <a:lstStyle/>
          <a:p>
            <a:r>
              <a:rPr lang="en-US" sz="1800" b="1" dirty="0">
                <a:latin typeface="Cambria" panose="02040503050406030204" pitchFamily="18" charset="0"/>
                <a:ea typeface="Cambria" panose="02040503050406030204" pitchFamily="18" charset="0"/>
              </a:rPr>
              <a:t>Special Courts</a:t>
            </a:r>
            <a:r>
              <a:rPr lang="en-US" sz="1800" dirty="0">
                <a:latin typeface="Cambria" panose="02040503050406030204" pitchFamily="18" charset="0"/>
                <a:ea typeface="Cambria" panose="02040503050406030204" pitchFamily="18" charset="0"/>
              </a:rPr>
              <a:t> (Designated PMLA courts)</a:t>
            </a:r>
            <a:endParaRPr lang="en-IN" sz="1800" dirty="0">
              <a:latin typeface="Cambria" panose="02040503050406030204" pitchFamily="18" charset="0"/>
              <a:ea typeface="Cambria" panose="02040503050406030204" pitchFamily="18" charset="0"/>
            </a:endParaRPr>
          </a:p>
        </p:txBody>
      </p:sp>
      <p:sp>
        <p:nvSpPr>
          <p:cNvPr id="13" name="Arrow: Pentagon 12">
            <a:extLst>
              <a:ext uri="{FF2B5EF4-FFF2-40B4-BE49-F238E27FC236}">
                <a16:creationId xmlns:a16="http://schemas.microsoft.com/office/drawing/2014/main" id="{319AD02D-ACEA-D4ED-8F59-8388C33B7982}"/>
              </a:ext>
            </a:extLst>
          </p:cNvPr>
          <p:cNvSpPr/>
          <p:nvPr/>
        </p:nvSpPr>
        <p:spPr>
          <a:xfrm rot="5400000">
            <a:off x="466248" y="1597978"/>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Arrow: Pentagon 13">
            <a:extLst>
              <a:ext uri="{FF2B5EF4-FFF2-40B4-BE49-F238E27FC236}">
                <a16:creationId xmlns:a16="http://schemas.microsoft.com/office/drawing/2014/main" id="{41EA7419-4EEA-8118-E8A4-CD6D4E20460E}"/>
              </a:ext>
            </a:extLst>
          </p:cNvPr>
          <p:cNvSpPr/>
          <p:nvPr/>
        </p:nvSpPr>
        <p:spPr>
          <a:xfrm rot="5400000">
            <a:off x="466248" y="2691003"/>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Arrow: Pentagon 14">
            <a:extLst>
              <a:ext uri="{FF2B5EF4-FFF2-40B4-BE49-F238E27FC236}">
                <a16:creationId xmlns:a16="http://schemas.microsoft.com/office/drawing/2014/main" id="{63530EFE-8370-68FB-ACAB-666D897938E3}"/>
              </a:ext>
            </a:extLst>
          </p:cNvPr>
          <p:cNvSpPr/>
          <p:nvPr/>
        </p:nvSpPr>
        <p:spPr>
          <a:xfrm rot="5400000">
            <a:off x="466248" y="3750698"/>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Arrow: Pentagon 15">
            <a:extLst>
              <a:ext uri="{FF2B5EF4-FFF2-40B4-BE49-F238E27FC236}">
                <a16:creationId xmlns:a16="http://schemas.microsoft.com/office/drawing/2014/main" id="{2CD156E6-DA94-992F-13D1-FA418A1FE86F}"/>
              </a:ext>
            </a:extLst>
          </p:cNvPr>
          <p:cNvSpPr/>
          <p:nvPr/>
        </p:nvSpPr>
        <p:spPr>
          <a:xfrm rot="5400000">
            <a:off x="466248" y="4810393"/>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D32C379C-05A1-F0A0-5D31-5EB8E109BBF1}"/>
              </a:ext>
            </a:extLst>
          </p:cNvPr>
          <p:cNvSpPr txBox="1"/>
          <p:nvPr/>
        </p:nvSpPr>
        <p:spPr>
          <a:xfrm>
            <a:off x="449705" y="2689726"/>
            <a:ext cx="754540" cy="584775"/>
          </a:xfrm>
          <a:prstGeom prst="rect">
            <a:avLst/>
          </a:prstGeom>
          <a:noFill/>
        </p:spPr>
        <p:txBody>
          <a:bodyPr wrap="square" rtlCol="0">
            <a:spAutoFit/>
          </a:bodyPr>
          <a:lstStyle/>
          <a:p>
            <a:pPr algn="ctr"/>
            <a:r>
              <a:rPr lang="en-IN" sz="3200" b="1" dirty="0">
                <a:solidFill>
                  <a:schemeClr val="bg1"/>
                </a:solidFill>
                <a:latin typeface="Cambria" panose="02040503050406030204" pitchFamily="18" charset="0"/>
                <a:ea typeface="Cambria" panose="02040503050406030204" pitchFamily="18" charset="0"/>
              </a:rPr>
              <a:t>2</a:t>
            </a:r>
          </a:p>
        </p:txBody>
      </p:sp>
      <p:sp>
        <p:nvSpPr>
          <p:cNvPr id="18" name="TextBox 17">
            <a:extLst>
              <a:ext uri="{FF2B5EF4-FFF2-40B4-BE49-F238E27FC236}">
                <a16:creationId xmlns:a16="http://schemas.microsoft.com/office/drawing/2014/main" id="{A87ED863-F0A1-C71B-1CFE-2763A0BABB96}"/>
              </a:ext>
            </a:extLst>
          </p:cNvPr>
          <p:cNvSpPr txBox="1"/>
          <p:nvPr/>
        </p:nvSpPr>
        <p:spPr>
          <a:xfrm>
            <a:off x="452221" y="1643443"/>
            <a:ext cx="754540" cy="584775"/>
          </a:xfrm>
          <a:prstGeom prst="rect">
            <a:avLst/>
          </a:prstGeom>
          <a:noFill/>
        </p:spPr>
        <p:txBody>
          <a:bodyPr wrap="square" rtlCol="0">
            <a:spAutoFit/>
          </a:bodyPr>
          <a:lstStyle/>
          <a:p>
            <a:pPr algn="ctr"/>
            <a:r>
              <a:rPr lang="en-IN" sz="3200" b="1" dirty="0">
                <a:solidFill>
                  <a:schemeClr val="bg1"/>
                </a:solidFill>
                <a:latin typeface="Cambria" panose="02040503050406030204" pitchFamily="18" charset="0"/>
                <a:ea typeface="Cambria" panose="02040503050406030204" pitchFamily="18" charset="0"/>
              </a:rPr>
              <a:t>1</a:t>
            </a:r>
          </a:p>
        </p:txBody>
      </p:sp>
      <p:sp>
        <p:nvSpPr>
          <p:cNvPr id="19" name="TextBox 18">
            <a:extLst>
              <a:ext uri="{FF2B5EF4-FFF2-40B4-BE49-F238E27FC236}">
                <a16:creationId xmlns:a16="http://schemas.microsoft.com/office/drawing/2014/main" id="{72FAE4D7-05E2-F0D6-7112-D1F9EA98AA74}"/>
              </a:ext>
            </a:extLst>
          </p:cNvPr>
          <p:cNvSpPr txBox="1"/>
          <p:nvPr/>
        </p:nvSpPr>
        <p:spPr>
          <a:xfrm>
            <a:off x="449705" y="3743417"/>
            <a:ext cx="754540" cy="584775"/>
          </a:xfrm>
          <a:prstGeom prst="rect">
            <a:avLst/>
          </a:prstGeom>
          <a:noFill/>
        </p:spPr>
        <p:txBody>
          <a:bodyPr wrap="square" rtlCol="0">
            <a:spAutoFit/>
          </a:bodyPr>
          <a:lstStyle/>
          <a:p>
            <a:pPr algn="ctr"/>
            <a:r>
              <a:rPr lang="en-IN" sz="3200" b="1" dirty="0">
                <a:solidFill>
                  <a:schemeClr val="bg1"/>
                </a:solidFill>
                <a:latin typeface="Cambria" panose="02040503050406030204" pitchFamily="18" charset="0"/>
                <a:ea typeface="Cambria" panose="02040503050406030204" pitchFamily="18" charset="0"/>
              </a:rPr>
              <a:t>3</a:t>
            </a:r>
          </a:p>
        </p:txBody>
      </p:sp>
      <p:sp>
        <p:nvSpPr>
          <p:cNvPr id="20" name="TextBox 19">
            <a:extLst>
              <a:ext uri="{FF2B5EF4-FFF2-40B4-BE49-F238E27FC236}">
                <a16:creationId xmlns:a16="http://schemas.microsoft.com/office/drawing/2014/main" id="{56FD84D9-96B0-B3E9-FAB1-889FAE7613C0}"/>
              </a:ext>
            </a:extLst>
          </p:cNvPr>
          <p:cNvSpPr txBox="1"/>
          <p:nvPr/>
        </p:nvSpPr>
        <p:spPr>
          <a:xfrm>
            <a:off x="449705" y="4818331"/>
            <a:ext cx="754540" cy="1077218"/>
          </a:xfrm>
          <a:prstGeom prst="rect">
            <a:avLst/>
          </a:prstGeom>
          <a:noFill/>
        </p:spPr>
        <p:txBody>
          <a:bodyPr wrap="square" rtlCol="0">
            <a:spAutoFit/>
          </a:bodyPr>
          <a:lstStyle/>
          <a:p>
            <a:pPr algn="ctr"/>
            <a:r>
              <a:rPr lang="en-IN" sz="3200" b="1" dirty="0">
                <a:solidFill>
                  <a:schemeClr val="bg1"/>
                </a:solidFill>
                <a:latin typeface="Cambria" panose="02040503050406030204" pitchFamily="18" charset="0"/>
                <a:ea typeface="Cambria" panose="02040503050406030204" pitchFamily="18" charset="0"/>
              </a:rPr>
              <a:t>4	</a:t>
            </a:r>
          </a:p>
        </p:txBody>
      </p:sp>
    </p:spTree>
    <p:extLst>
      <p:ext uri="{BB962C8B-B14F-4D97-AF65-F5344CB8AC3E}">
        <p14:creationId xmlns:p14="http://schemas.microsoft.com/office/powerpoint/2010/main" val="283583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C14254-D57A-8D44-ECD3-D60E1D259C25}"/>
              </a:ext>
            </a:extLst>
          </p:cNvPr>
          <p:cNvSpPr>
            <a:spLocks noGrp="1"/>
          </p:cNvSpPr>
          <p:nvPr>
            <p:ph type="body" sz="quarter" idx="14"/>
          </p:nvPr>
        </p:nvSpPr>
        <p:spPr/>
        <p:txBody>
          <a:bodyPr/>
          <a:lstStyle/>
          <a:p>
            <a:r>
              <a:rPr lang="en-IN" dirty="0"/>
              <a:t>Attachment, Adjudication &amp; Confiscation</a:t>
            </a:r>
            <a:endParaRPr lang="en-US" b="1" i="1" spc="-28" dirty="0"/>
          </a:p>
          <a:p>
            <a:endParaRPr lang="en-IN" dirty="0"/>
          </a:p>
        </p:txBody>
      </p:sp>
      <p:sp>
        <p:nvSpPr>
          <p:cNvPr id="6" name="TextBox 5">
            <a:extLst>
              <a:ext uri="{FF2B5EF4-FFF2-40B4-BE49-F238E27FC236}">
                <a16:creationId xmlns:a16="http://schemas.microsoft.com/office/drawing/2014/main" id="{39E7589B-D89A-F54B-4243-CBCF41AF4B64}"/>
              </a:ext>
            </a:extLst>
          </p:cNvPr>
          <p:cNvSpPr txBox="1"/>
          <p:nvPr/>
        </p:nvSpPr>
        <p:spPr>
          <a:xfrm>
            <a:off x="1702056" y="1576443"/>
            <a:ext cx="9492026" cy="830997"/>
          </a:xfrm>
          <a:prstGeom prst="rect">
            <a:avLst/>
          </a:prstGeom>
          <a:noFill/>
        </p:spPr>
        <p:txBody>
          <a:bodyPr wrap="square">
            <a:spAutoFit/>
          </a:bodyPr>
          <a:lstStyle/>
          <a:p>
            <a:r>
              <a:rPr lang="en-IN" sz="2400" b="1" dirty="0">
                <a:latin typeface="Cambria" panose="02040503050406030204" pitchFamily="18" charset="0"/>
                <a:ea typeface="Cambria" panose="02040503050406030204" pitchFamily="18" charset="0"/>
              </a:rPr>
              <a:t>Provisional Attachment </a:t>
            </a:r>
            <a:r>
              <a:rPr lang="en-IN" sz="2400" dirty="0">
                <a:latin typeface="Cambria" panose="02040503050406030204" pitchFamily="18" charset="0"/>
                <a:ea typeface="Cambria" panose="02040503050406030204" pitchFamily="18" charset="0"/>
              </a:rPr>
              <a:t>– Section 5</a:t>
            </a:r>
          </a:p>
          <a:p>
            <a:r>
              <a:rPr lang="en-US" sz="2400" dirty="0">
                <a:latin typeface="Cambria" panose="02040503050406030204" pitchFamily="18" charset="0"/>
                <a:ea typeface="Cambria" panose="02040503050406030204" pitchFamily="18" charset="0"/>
              </a:rPr>
              <a:t>ED may provisionally attach property for 180 days</a:t>
            </a:r>
          </a:p>
        </p:txBody>
      </p:sp>
      <p:sp>
        <p:nvSpPr>
          <p:cNvPr id="7" name="TextBox 6">
            <a:extLst>
              <a:ext uri="{FF2B5EF4-FFF2-40B4-BE49-F238E27FC236}">
                <a16:creationId xmlns:a16="http://schemas.microsoft.com/office/drawing/2014/main" id="{A8A5D2F7-353E-6DD2-D626-1A69B3BCDD9B}"/>
              </a:ext>
            </a:extLst>
          </p:cNvPr>
          <p:cNvSpPr txBox="1"/>
          <p:nvPr/>
        </p:nvSpPr>
        <p:spPr>
          <a:xfrm>
            <a:off x="1702056" y="2679008"/>
            <a:ext cx="9492026" cy="843821"/>
          </a:xfrm>
          <a:prstGeom prst="rect">
            <a:avLst/>
          </a:prstGeom>
          <a:noFill/>
        </p:spPr>
        <p:txBody>
          <a:bodyPr wrap="square">
            <a:spAutoFit/>
          </a:bodyPr>
          <a:lstStyle/>
          <a:p>
            <a:pPr>
              <a:spcAft>
                <a:spcPts val="120"/>
              </a:spcAft>
            </a:pPr>
            <a:r>
              <a:rPr lang="en-IN" sz="2400" b="1" dirty="0">
                <a:latin typeface="Cambria" panose="02040503050406030204" pitchFamily="18" charset="0"/>
                <a:ea typeface="Cambria" panose="02040503050406030204" pitchFamily="18" charset="0"/>
              </a:rPr>
              <a:t>Adjudication</a:t>
            </a:r>
            <a:r>
              <a:rPr lang="en-IN" sz="2400" dirty="0">
                <a:latin typeface="Cambria" panose="02040503050406030204" pitchFamily="18" charset="0"/>
                <a:ea typeface="Cambria" panose="02040503050406030204" pitchFamily="18" charset="0"/>
              </a:rPr>
              <a:t> – Section 8</a:t>
            </a:r>
          </a:p>
          <a:p>
            <a:pPr>
              <a:spcAft>
                <a:spcPts val="120"/>
              </a:spcAft>
            </a:pPr>
            <a:r>
              <a:rPr lang="en-IN" sz="2400" dirty="0">
                <a:latin typeface="Cambria" panose="02040503050406030204" pitchFamily="18" charset="0"/>
                <a:ea typeface="Cambria" panose="02040503050406030204" pitchFamily="18" charset="0"/>
              </a:rPr>
              <a:t>Adjudicating Authority confirms attachment</a:t>
            </a:r>
            <a:r>
              <a:rPr lang="en-US" sz="2400" dirty="0">
                <a:latin typeface="Cambria" panose="02040503050406030204" pitchFamily="18" charset="0"/>
                <a:ea typeface="Cambria" panose="02040503050406030204" pitchFamily="18" charset="0"/>
              </a:rPr>
              <a:t> </a:t>
            </a:r>
          </a:p>
        </p:txBody>
      </p:sp>
      <p:sp>
        <p:nvSpPr>
          <p:cNvPr id="8" name="TextBox 7">
            <a:extLst>
              <a:ext uri="{FF2B5EF4-FFF2-40B4-BE49-F238E27FC236}">
                <a16:creationId xmlns:a16="http://schemas.microsoft.com/office/drawing/2014/main" id="{5FF88004-000D-D108-5FFD-73E9A0B021F7}"/>
              </a:ext>
            </a:extLst>
          </p:cNvPr>
          <p:cNvSpPr txBox="1"/>
          <p:nvPr/>
        </p:nvSpPr>
        <p:spPr>
          <a:xfrm>
            <a:off x="1702056" y="3925519"/>
            <a:ext cx="9492026" cy="830997"/>
          </a:xfrm>
          <a:prstGeom prst="rect">
            <a:avLst/>
          </a:prstGeom>
          <a:noFill/>
        </p:spPr>
        <p:txBody>
          <a:bodyPr wrap="square">
            <a:spAutoFit/>
          </a:bodyPr>
          <a:lstStyle/>
          <a:p>
            <a:r>
              <a:rPr lang="en-IN" sz="2400" b="1" dirty="0">
                <a:latin typeface="Cambria" panose="02040503050406030204" pitchFamily="18" charset="0"/>
                <a:ea typeface="Cambria" panose="02040503050406030204" pitchFamily="18" charset="0"/>
              </a:rPr>
              <a:t>Confiscation</a:t>
            </a:r>
          </a:p>
          <a:p>
            <a:r>
              <a:rPr lang="en-US" sz="2400" dirty="0">
                <a:latin typeface="Cambria" panose="02040503050406030204" pitchFamily="18" charset="0"/>
                <a:ea typeface="Cambria" panose="02040503050406030204" pitchFamily="18" charset="0"/>
              </a:rPr>
              <a:t>Upon conviction, property vests with Central Government</a:t>
            </a:r>
          </a:p>
        </p:txBody>
      </p:sp>
      <p:sp>
        <p:nvSpPr>
          <p:cNvPr id="11" name="Arrow: Pentagon 10">
            <a:extLst>
              <a:ext uri="{FF2B5EF4-FFF2-40B4-BE49-F238E27FC236}">
                <a16:creationId xmlns:a16="http://schemas.microsoft.com/office/drawing/2014/main" id="{6B8C9B94-E6EA-5E05-E48E-08E843D907BF}"/>
              </a:ext>
            </a:extLst>
          </p:cNvPr>
          <p:cNvSpPr/>
          <p:nvPr/>
        </p:nvSpPr>
        <p:spPr>
          <a:xfrm rot="5400000">
            <a:off x="552190" y="2855616"/>
            <a:ext cx="733752" cy="75505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Arrow: Pentagon 11">
            <a:extLst>
              <a:ext uri="{FF2B5EF4-FFF2-40B4-BE49-F238E27FC236}">
                <a16:creationId xmlns:a16="http://schemas.microsoft.com/office/drawing/2014/main" id="{15A95BAA-BEBB-B996-37EA-43458823A554}"/>
              </a:ext>
            </a:extLst>
          </p:cNvPr>
          <p:cNvSpPr/>
          <p:nvPr/>
        </p:nvSpPr>
        <p:spPr>
          <a:xfrm rot="5400000">
            <a:off x="558633" y="3975190"/>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C4BA628B-8DD1-3FD2-DD88-703B957CCA8C}"/>
              </a:ext>
            </a:extLst>
          </p:cNvPr>
          <p:cNvSpPr txBox="1"/>
          <p:nvPr/>
        </p:nvSpPr>
        <p:spPr>
          <a:xfrm>
            <a:off x="678862" y="2840376"/>
            <a:ext cx="754540" cy="584775"/>
          </a:xfrm>
          <a:prstGeom prst="rect">
            <a:avLst/>
          </a:prstGeom>
          <a:noFill/>
        </p:spPr>
        <p:txBody>
          <a:bodyPr wrap="square">
            <a:spAutoFit/>
          </a:bodyPr>
          <a:lstStyle/>
          <a:p>
            <a:r>
              <a:rPr lang="en-IN" sz="3200" b="1" dirty="0">
                <a:solidFill>
                  <a:schemeClr val="bg1"/>
                </a:solidFill>
                <a:latin typeface="Cambria" panose="02040503050406030204" pitchFamily="18" charset="0"/>
                <a:ea typeface="Cambria" panose="02040503050406030204" pitchFamily="18" charset="0"/>
              </a:rPr>
              <a:t>2</a:t>
            </a:r>
            <a:endParaRPr lang="en-IN" sz="3200" b="1" dirty="0">
              <a:solidFill>
                <a:schemeClr val="bg1"/>
              </a:solidFill>
            </a:endParaRPr>
          </a:p>
        </p:txBody>
      </p:sp>
      <p:sp>
        <p:nvSpPr>
          <p:cNvPr id="19" name="Arrow: Pentagon 18">
            <a:extLst>
              <a:ext uri="{FF2B5EF4-FFF2-40B4-BE49-F238E27FC236}">
                <a16:creationId xmlns:a16="http://schemas.microsoft.com/office/drawing/2014/main" id="{C3E0AB46-C13B-6E76-8335-B2FD265F09D3}"/>
              </a:ext>
            </a:extLst>
          </p:cNvPr>
          <p:cNvSpPr/>
          <p:nvPr/>
        </p:nvSpPr>
        <p:spPr>
          <a:xfrm rot="5400000">
            <a:off x="558081" y="1669443"/>
            <a:ext cx="721454" cy="75454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A5D0430E-7AC3-2F2D-D2EC-665229D33270}"/>
              </a:ext>
            </a:extLst>
          </p:cNvPr>
          <p:cNvSpPr txBox="1"/>
          <p:nvPr/>
        </p:nvSpPr>
        <p:spPr>
          <a:xfrm>
            <a:off x="678862" y="1631530"/>
            <a:ext cx="321536" cy="584775"/>
          </a:xfrm>
          <a:prstGeom prst="rect">
            <a:avLst/>
          </a:prstGeom>
          <a:noFill/>
        </p:spPr>
        <p:txBody>
          <a:bodyPr wrap="square">
            <a:spAutoFit/>
          </a:bodyPr>
          <a:lstStyle/>
          <a:p>
            <a:r>
              <a:rPr lang="en-IN" sz="3200" b="1" dirty="0">
                <a:solidFill>
                  <a:schemeClr val="bg1"/>
                </a:solidFill>
                <a:latin typeface="Cambria" panose="02040503050406030204" pitchFamily="18" charset="0"/>
                <a:ea typeface="Cambria" panose="02040503050406030204" pitchFamily="18" charset="0"/>
              </a:rPr>
              <a:t>1</a:t>
            </a:r>
            <a:endParaRPr lang="en-IN" sz="3200" dirty="0"/>
          </a:p>
        </p:txBody>
      </p:sp>
      <p:sp>
        <p:nvSpPr>
          <p:cNvPr id="23" name="TextBox 22">
            <a:extLst>
              <a:ext uri="{FF2B5EF4-FFF2-40B4-BE49-F238E27FC236}">
                <a16:creationId xmlns:a16="http://schemas.microsoft.com/office/drawing/2014/main" id="{AC6F2FC5-96AE-4F6E-AD43-0EBB1282BBFA}"/>
              </a:ext>
            </a:extLst>
          </p:cNvPr>
          <p:cNvSpPr txBox="1"/>
          <p:nvPr/>
        </p:nvSpPr>
        <p:spPr>
          <a:xfrm>
            <a:off x="678862" y="3991733"/>
            <a:ext cx="321536" cy="584775"/>
          </a:xfrm>
          <a:prstGeom prst="rect">
            <a:avLst/>
          </a:prstGeom>
          <a:noFill/>
        </p:spPr>
        <p:txBody>
          <a:bodyPr wrap="square">
            <a:spAutoFit/>
          </a:bodyPr>
          <a:lstStyle/>
          <a:p>
            <a:r>
              <a:rPr lang="en-IN" sz="3200" b="1" dirty="0">
                <a:solidFill>
                  <a:schemeClr val="bg1"/>
                </a:solidFill>
                <a:latin typeface="Cambria" panose="02040503050406030204" pitchFamily="18" charset="0"/>
                <a:ea typeface="Cambria" panose="02040503050406030204" pitchFamily="18" charset="0"/>
              </a:rPr>
              <a:t>3</a:t>
            </a:r>
            <a:endParaRPr lang="en-IN" sz="3200" dirty="0"/>
          </a:p>
        </p:txBody>
      </p:sp>
    </p:spTree>
    <p:extLst>
      <p:ext uri="{BB962C8B-B14F-4D97-AF65-F5344CB8AC3E}">
        <p14:creationId xmlns:p14="http://schemas.microsoft.com/office/powerpoint/2010/main" val="2399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71C7B-0B9C-1422-7D7B-4B473890FE5B}"/>
              </a:ext>
            </a:extLst>
          </p:cNvPr>
          <p:cNvSpPr>
            <a:spLocks noGrp="1"/>
          </p:cNvSpPr>
          <p:nvPr>
            <p:ph type="body" sz="quarter" idx="14"/>
          </p:nvPr>
        </p:nvSpPr>
        <p:spPr>
          <a:xfrm>
            <a:off x="327024" y="150813"/>
            <a:ext cx="10390943" cy="585787"/>
          </a:xfrm>
        </p:spPr>
        <p:txBody>
          <a:bodyPr/>
          <a:lstStyle/>
          <a:p>
            <a:r>
              <a:rPr lang="en-US" sz="2400" dirty="0"/>
              <a:t>Others acts dealing with attachment, confiscation or forfeiture – Prior to PMLA</a:t>
            </a:r>
          </a:p>
          <a:p>
            <a:endParaRPr lang="en-IN" dirty="0"/>
          </a:p>
        </p:txBody>
      </p:sp>
      <p:graphicFrame>
        <p:nvGraphicFramePr>
          <p:cNvPr id="4" name="TextBox 4">
            <a:extLst>
              <a:ext uri="{FF2B5EF4-FFF2-40B4-BE49-F238E27FC236}">
                <a16:creationId xmlns:a16="http://schemas.microsoft.com/office/drawing/2014/main" id="{21EFBFA5-0DAB-A307-02FA-A14BBBB51DDA}"/>
              </a:ext>
            </a:extLst>
          </p:cNvPr>
          <p:cNvGraphicFramePr/>
          <p:nvPr>
            <p:extLst>
              <p:ext uri="{D42A27DB-BD31-4B8C-83A1-F6EECF244321}">
                <p14:modId xmlns:p14="http://schemas.microsoft.com/office/powerpoint/2010/main" val="2935308221"/>
              </p:ext>
            </p:extLst>
          </p:nvPr>
        </p:nvGraphicFramePr>
        <p:xfrm>
          <a:off x="327024" y="1105554"/>
          <a:ext cx="10510865" cy="6186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1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1F0E34-9955-3B3C-ABDC-810003ED78E9}"/>
              </a:ext>
            </a:extLst>
          </p:cNvPr>
          <p:cNvSpPr>
            <a:spLocks noGrp="1"/>
          </p:cNvSpPr>
          <p:nvPr>
            <p:ph type="body" sz="quarter" idx="14"/>
          </p:nvPr>
        </p:nvSpPr>
        <p:spPr>
          <a:xfrm>
            <a:off x="366895" y="160511"/>
            <a:ext cx="8407400" cy="585787"/>
          </a:xfrm>
        </p:spPr>
        <p:txBody>
          <a:bodyPr/>
          <a:lstStyle/>
          <a:p>
            <a:r>
              <a:rPr lang="en-US" dirty="0"/>
              <a:t>Adjudication procedure </a:t>
            </a:r>
            <a:endParaRPr lang="en-IN" dirty="0"/>
          </a:p>
        </p:txBody>
      </p:sp>
      <p:sp>
        <p:nvSpPr>
          <p:cNvPr id="5" name="Rectangle 4">
            <a:extLst>
              <a:ext uri="{FF2B5EF4-FFF2-40B4-BE49-F238E27FC236}">
                <a16:creationId xmlns:a16="http://schemas.microsoft.com/office/drawing/2014/main" id="{57F043ED-80B6-42A5-8422-C5CCA89D0D88}"/>
              </a:ext>
            </a:extLst>
          </p:cNvPr>
          <p:cNvSpPr/>
          <p:nvPr/>
        </p:nvSpPr>
        <p:spPr>
          <a:xfrm>
            <a:off x="401147" y="1081846"/>
            <a:ext cx="4088619" cy="9144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b="1" dirty="0"/>
              <a:t>Procedural Flowchart (In Legal Words)</a:t>
            </a:r>
          </a:p>
        </p:txBody>
      </p:sp>
      <p:sp>
        <p:nvSpPr>
          <p:cNvPr id="7" name="Rectangle 6">
            <a:extLst>
              <a:ext uri="{FF2B5EF4-FFF2-40B4-BE49-F238E27FC236}">
                <a16:creationId xmlns:a16="http://schemas.microsoft.com/office/drawing/2014/main" id="{19670A6C-8D9E-4CAD-577F-B8DBB2A5A947}"/>
              </a:ext>
            </a:extLst>
          </p:cNvPr>
          <p:cNvSpPr/>
          <p:nvPr/>
        </p:nvSpPr>
        <p:spPr>
          <a:xfrm>
            <a:off x="401147" y="2276167"/>
            <a:ext cx="4088618" cy="9144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dirty="0"/>
              <a:t>(1) ED forms belief → issues </a:t>
            </a:r>
            <a:r>
              <a:rPr lang="en-US" b="1" dirty="0"/>
              <a:t>Provisional Attachment Order</a:t>
            </a:r>
            <a:r>
              <a:rPr lang="en-US" dirty="0"/>
              <a:t> under S. 5(1) (→ 180-day validity)</a:t>
            </a:r>
          </a:p>
        </p:txBody>
      </p:sp>
      <p:sp>
        <p:nvSpPr>
          <p:cNvPr id="8" name="Rectangle 7">
            <a:extLst>
              <a:ext uri="{FF2B5EF4-FFF2-40B4-BE49-F238E27FC236}">
                <a16:creationId xmlns:a16="http://schemas.microsoft.com/office/drawing/2014/main" id="{F59649A9-923A-2A88-E9C0-934D98EEE8EE}"/>
              </a:ext>
            </a:extLst>
          </p:cNvPr>
          <p:cNvSpPr/>
          <p:nvPr/>
        </p:nvSpPr>
        <p:spPr>
          <a:xfrm>
            <a:off x="442107" y="3551123"/>
            <a:ext cx="4088618" cy="9144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b="1" dirty="0"/>
              <a:t>2. Notice Period</a:t>
            </a:r>
            <a:r>
              <a:rPr lang="en-US" dirty="0"/>
              <a:t> (1) Notice issued → forwarded to </a:t>
            </a:r>
            <a:r>
              <a:rPr lang="en-US" b="1" dirty="0"/>
              <a:t>Adjudicating Authority</a:t>
            </a:r>
            <a:r>
              <a:rPr lang="en-US" dirty="0"/>
              <a:t> under S. 8</a:t>
            </a:r>
          </a:p>
        </p:txBody>
      </p:sp>
      <p:sp>
        <p:nvSpPr>
          <p:cNvPr id="9" name="Arrow: Down 8">
            <a:extLst>
              <a:ext uri="{FF2B5EF4-FFF2-40B4-BE49-F238E27FC236}">
                <a16:creationId xmlns:a16="http://schemas.microsoft.com/office/drawing/2014/main" id="{BEB03871-9B6F-0637-B04C-BEDB05626C9C}"/>
              </a:ext>
            </a:extLst>
          </p:cNvPr>
          <p:cNvSpPr/>
          <p:nvPr/>
        </p:nvSpPr>
        <p:spPr>
          <a:xfrm>
            <a:off x="2108303" y="3077016"/>
            <a:ext cx="484632" cy="55463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0" name="Rectangle 9">
            <a:extLst>
              <a:ext uri="{FF2B5EF4-FFF2-40B4-BE49-F238E27FC236}">
                <a16:creationId xmlns:a16="http://schemas.microsoft.com/office/drawing/2014/main" id="{0B18B679-460E-B0B0-37C9-AD1CAED646B1}"/>
              </a:ext>
            </a:extLst>
          </p:cNvPr>
          <p:cNvSpPr/>
          <p:nvPr/>
        </p:nvSpPr>
        <p:spPr>
          <a:xfrm>
            <a:off x="401147" y="4615219"/>
            <a:ext cx="4169448" cy="209196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b="1" dirty="0"/>
              <a:t>3. Adjudication Process</a:t>
            </a:r>
            <a:r>
              <a:rPr lang="en-US" dirty="0"/>
              <a:t> (3) </a:t>
            </a:r>
            <a:r>
              <a:rPr lang="en-US" b="1" dirty="0"/>
              <a:t>Adjudicating Authority</a:t>
            </a:r>
            <a:r>
              <a:rPr lang="en-US" dirty="0"/>
              <a:t> confirms (or rejects) the attachment within statutory time.</a:t>
            </a:r>
          </a:p>
          <a:p>
            <a:r>
              <a:rPr lang="en-US" dirty="0"/>
              <a:t>If confirmed → remains until reach or dismissal</a:t>
            </a:r>
          </a:p>
          <a:p>
            <a:r>
              <a:rPr lang="en-US" dirty="0"/>
              <a:t>If not confirmed within 180 days → attachment lifts automatically</a:t>
            </a:r>
          </a:p>
        </p:txBody>
      </p:sp>
      <p:sp>
        <p:nvSpPr>
          <p:cNvPr id="11" name="Arrow: Down 10">
            <a:extLst>
              <a:ext uri="{FF2B5EF4-FFF2-40B4-BE49-F238E27FC236}">
                <a16:creationId xmlns:a16="http://schemas.microsoft.com/office/drawing/2014/main" id="{CBA16683-FDD4-4A84-CC65-F88C150C611C}"/>
              </a:ext>
            </a:extLst>
          </p:cNvPr>
          <p:cNvSpPr/>
          <p:nvPr/>
        </p:nvSpPr>
        <p:spPr>
          <a:xfrm>
            <a:off x="2087639" y="4302747"/>
            <a:ext cx="484632" cy="55463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4" name="Rectangle 13">
            <a:extLst>
              <a:ext uri="{FF2B5EF4-FFF2-40B4-BE49-F238E27FC236}">
                <a16:creationId xmlns:a16="http://schemas.microsoft.com/office/drawing/2014/main" id="{2EE61BFD-F8DB-D96E-1DE7-7070102D150A}"/>
              </a:ext>
            </a:extLst>
          </p:cNvPr>
          <p:cNvSpPr/>
          <p:nvPr/>
        </p:nvSpPr>
        <p:spPr>
          <a:xfrm>
            <a:off x="5942612" y="1484414"/>
            <a:ext cx="4677919" cy="140658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b="1" dirty="0"/>
              <a:t>4. Appellate Stage</a:t>
            </a:r>
            <a:r>
              <a:rPr lang="en-US" dirty="0"/>
              <a:t> (4) Confiscation decision appeal to </a:t>
            </a:r>
            <a:r>
              <a:rPr lang="en-US" b="1" dirty="0"/>
              <a:t>Appellate Tribunal</a:t>
            </a:r>
            <a:r>
              <a:rPr lang="en-US" dirty="0"/>
              <a:t> (45 days) → then HC (60 days) → SC</a:t>
            </a:r>
          </a:p>
        </p:txBody>
      </p:sp>
      <p:sp>
        <p:nvSpPr>
          <p:cNvPr id="15" name="Arrow: Down 14">
            <a:extLst>
              <a:ext uri="{FF2B5EF4-FFF2-40B4-BE49-F238E27FC236}">
                <a16:creationId xmlns:a16="http://schemas.microsoft.com/office/drawing/2014/main" id="{55A4A9A8-F3B9-40BC-5FB3-23BC0FC9BDD0}"/>
              </a:ext>
            </a:extLst>
          </p:cNvPr>
          <p:cNvSpPr/>
          <p:nvPr/>
        </p:nvSpPr>
        <p:spPr>
          <a:xfrm>
            <a:off x="7702235" y="1047197"/>
            <a:ext cx="484632" cy="55463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6" name="Rectangle 15">
            <a:extLst>
              <a:ext uri="{FF2B5EF4-FFF2-40B4-BE49-F238E27FC236}">
                <a16:creationId xmlns:a16="http://schemas.microsoft.com/office/drawing/2014/main" id="{CEE7C086-DD1C-3E61-DAF0-E741F808FDD0}"/>
              </a:ext>
            </a:extLst>
          </p:cNvPr>
          <p:cNvSpPr/>
          <p:nvPr/>
        </p:nvSpPr>
        <p:spPr>
          <a:xfrm>
            <a:off x="5942612" y="3250927"/>
            <a:ext cx="4782850" cy="109928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b="1" dirty="0"/>
              <a:t>5. Substitution</a:t>
            </a:r>
            <a:r>
              <a:rPr lang="en-US" dirty="0"/>
              <a:t> (6) Substitution may be sought during pendency under exceptional judicial discretion</a:t>
            </a:r>
          </a:p>
        </p:txBody>
      </p:sp>
      <p:sp>
        <p:nvSpPr>
          <p:cNvPr id="17" name="Arrow: Down 16">
            <a:extLst>
              <a:ext uri="{FF2B5EF4-FFF2-40B4-BE49-F238E27FC236}">
                <a16:creationId xmlns:a16="http://schemas.microsoft.com/office/drawing/2014/main" id="{2FDD7FC5-F677-B0BF-264B-46442A6C2481}"/>
              </a:ext>
            </a:extLst>
          </p:cNvPr>
          <p:cNvSpPr/>
          <p:nvPr/>
        </p:nvSpPr>
        <p:spPr>
          <a:xfrm>
            <a:off x="7702235" y="2890999"/>
            <a:ext cx="484632" cy="55463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8" name="Arrow: Down 17">
            <a:extLst>
              <a:ext uri="{FF2B5EF4-FFF2-40B4-BE49-F238E27FC236}">
                <a16:creationId xmlns:a16="http://schemas.microsoft.com/office/drawing/2014/main" id="{F8D4E688-2C37-9632-EF65-B384438727FD}"/>
              </a:ext>
            </a:extLst>
          </p:cNvPr>
          <p:cNvSpPr/>
          <p:nvPr/>
        </p:nvSpPr>
        <p:spPr>
          <a:xfrm>
            <a:off x="2087639" y="1802025"/>
            <a:ext cx="484632" cy="55463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19135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A1E8B5-96D0-2E40-57B6-F4F54B2C810F}"/>
              </a:ext>
            </a:extLst>
          </p:cNvPr>
          <p:cNvSpPr>
            <a:spLocks noGrp="1"/>
          </p:cNvSpPr>
          <p:nvPr>
            <p:ph type="body" sz="quarter" idx="14"/>
          </p:nvPr>
        </p:nvSpPr>
        <p:spPr/>
        <p:txBody>
          <a:bodyPr/>
          <a:lstStyle/>
          <a:p>
            <a:r>
              <a:rPr lang="en-US" dirty="0"/>
              <a:t>Flow of Events </a:t>
            </a:r>
            <a:endParaRPr lang="en-IN" dirty="0"/>
          </a:p>
        </p:txBody>
      </p:sp>
      <p:sp>
        <p:nvSpPr>
          <p:cNvPr id="4" name="Text Box 2">
            <a:extLst>
              <a:ext uri="{FF2B5EF4-FFF2-40B4-BE49-F238E27FC236}">
                <a16:creationId xmlns:a16="http://schemas.microsoft.com/office/drawing/2014/main" id="{5C2E28AC-FD19-23B8-EB3C-776114599707}"/>
              </a:ext>
            </a:extLst>
          </p:cNvPr>
          <p:cNvSpPr txBox="1">
            <a:spLocks noChangeArrowheads="1"/>
          </p:cNvSpPr>
          <p:nvPr/>
        </p:nvSpPr>
        <p:spPr bwMode="auto">
          <a:xfrm>
            <a:off x="1852612" y="1623537"/>
            <a:ext cx="1828800" cy="276999"/>
          </a:xfrm>
          <a:prstGeom prst="rect">
            <a:avLst/>
          </a:prstGeom>
          <a:solidFill>
            <a:schemeClr val="accent1">
              <a:lumMod val="20000"/>
              <a:lumOff val="80000"/>
            </a:schemeClr>
          </a:solidFill>
          <a:ln w="9525" algn="ctr">
            <a:solidFill>
              <a:schemeClr val="tx1"/>
            </a:solidFill>
            <a:miter lim="800000"/>
            <a:headEnd/>
            <a:tailEnd/>
          </a:ln>
        </p:spPr>
        <p:txBody>
          <a:bodyPr wrap="square">
            <a:spAutoFit/>
          </a:bodyPr>
          <a:lstStyle/>
          <a:p>
            <a:pPr>
              <a:spcBef>
                <a:spcPct val="50000"/>
              </a:spcBef>
            </a:pPr>
            <a:r>
              <a:rPr lang="en-US" sz="1200" dirty="0">
                <a:latin typeface="Arial" charset="0"/>
              </a:rPr>
              <a:t>Scheduled offence</a:t>
            </a:r>
          </a:p>
        </p:txBody>
      </p:sp>
      <p:sp>
        <p:nvSpPr>
          <p:cNvPr id="5" name="Text Box 3">
            <a:extLst>
              <a:ext uri="{FF2B5EF4-FFF2-40B4-BE49-F238E27FC236}">
                <a16:creationId xmlns:a16="http://schemas.microsoft.com/office/drawing/2014/main" id="{9A8F0032-65E9-AECE-7A22-79D658823852}"/>
              </a:ext>
            </a:extLst>
          </p:cNvPr>
          <p:cNvSpPr txBox="1">
            <a:spLocks noChangeArrowheads="1"/>
          </p:cNvSpPr>
          <p:nvPr/>
        </p:nvSpPr>
        <p:spPr bwMode="auto">
          <a:xfrm>
            <a:off x="1852612" y="2241847"/>
            <a:ext cx="1828800" cy="649288"/>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spcBef>
                <a:spcPct val="50000"/>
              </a:spcBef>
            </a:pPr>
            <a:r>
              <a:rPr lang="en-US" sz="1200" dirty="0">
                <a:latin typeface="Arial" charset="0"/>
              </a:rPr>
              <a:t>Investigation by Police/CBI/NCB/ Forest </a:t>
            </a:r>
            <a:r>
              <a:rPr lang="en-US" sz="1200" dirty="0" err="1">
                <a:latin typeface="Arial" charset="0"/>
              </a:rPr>
              <a:t>Deptt</a:t>
            </a:r>
            <a:r>
              <a:rPr lang="en-US" sz="1200" dirty="0">
                <a:latin typeface="Arial" charset="0"/>
              </a:rPr>
              <a:t>. </a:t>
            </a:r>
          </a:p>
        </p:txBody>
      </p:sp>
      <p:sp>
        <p:nvSpPr>
          <p:cNvPr id="6" name="Text Box 4">
            <a:extLst>
              <a:ext uri="{FF2B5EF4-FFF2-40B4-BE49-F238E27FC236}">
                <a16:creationId xmlns:a16="http://schemas.microsoft.com/office/drawing/2014/main" id="{DDF86322-D0D4-4857-87C9-0D5467EAD63A}"/>
              </a:ext>
            </a:extLst>
          </p:cNvPr>
          <p:cNvSpPr txBox="1">
            <a:spLocks noChangeArrowheads="1"/>
          </p:cNvSpPr>
          <p:nvPr/>
        </p:nvSpPr>
        <p:spPr bwMode="auto">
          <a:xfrm>
            <a:off x="1852612" y="3200400"/>
            <a:ext cx="1828800" cy="649288"/>
          </a:xfrm>
          <a:prstGeom prst="rect">
            <a:avLst/>
          </a:prstGeom>
          <a:solidFill>
            <a:schemeClr val="accent1">
              <a:lumMod val="20000"/>
              <a:lumOff val="80000"/>
            </a:schemeClr>
          </a:solidFill>
          <a:ln w="9525" algn="ctr">
            <a:solidFill>
              <a:schemeClr val="tx1"/>
            </a:solidFill>
            <a:miter lim="800000"/>
            <a:headEnd/>
            <a:tailEnd/>
          </a:ln>
        </p:spPr>
        <p:txBody>
          <a:bodyPr wrap="square">
            <a:spAutoFit/>
          </a:bodyPr>
          <a:lstStyle/>
          <a:p>
            <a:pPr>
              <a:spcBef>
                <a:spcPct val="50000"/>
              </a:spcBef>
            </a:pPr>
            <a:r>
              <a:rPr lang="en-US" sz="1200" dirty="0">
                <a:latin typeface="Arial" charset="0"/>
              </a:rPr>
              <a:t>Complaint (</a:t>
            </a:r>
            <a:r>
              <a:rPr lang="en-US" sz="1200" dirty="0" err="1">
                <a:latin typeface="Arial" charset="0"/>
              </a:rPr>
              <a:t>Chargesheet</a:t>
            </a:r>
            <a:r>
              <a:rPr lang="en-US" sz="1200" dirty="0">
                <a:latin typeface="Arial" charset="0"/>
              </a:rPr>
              <a:t>) filed in the Jurisdictional Court</a:t>
            </a:r>
          </a:p>
        </p:txBody>
      </p:sp>
      <p:sp>
        <p:nvSpPr>
          <p:cNvPr id="7" name="Text Box 5">
            <a:extLst>
              <a:ext uri="{FF2B5EF4-FFF2-40B4-BE49-F238E27FC236}">
                <a16:creationId xmlns:a16="http://schemas.microsoft.com/office/drawing/2014/main" id="{C82A0A5A-C897-9C5C-396E-5126CB3E6D0D}"/>
              </a:ext>
            </a:extLst>
          </p:cNvPr>
          <p:cNvSpPr txBox="1">
            <a:spLocks noChangeArrowheads="1"/>
          </p:cNvSpPr>
          <p:nvPr/>
        </p:nvSpPr>
        <p:spPr bwMode="auto">
          <a:xfrm>
            <a:off x="6248400" y="1668761"/>
            <a:ext cx="2133600" cy="466725"/>
          </a:xfrm>
          <a:prstGeom prst="rect">
            <a:avLst/>
          </a:prstGeom>
          <a:solidFill>
            <a:schemeClr val="accent1">
              <a:lumMod val="20000"/>
              <a:lumOff val="80000"/>
            </a:schemeClr>
          </a:solidFill>
          <a:ln w="9525" algn="ctr">
            <a:solidFill>
              <a:schemeClr val="tx1"/>
            </a:solidFill>
            <a:miter lim="800000"/>
            <a:headEnd/>
            <a:tailEnd/>
          </a:ln>
        </p:spPr>
        <p:txBody>
          <a:bodyPr>
            <a:spAutoFit/>
          </a:bodyPr>
          <a:lstStyle/>
          <a:p>
            <a:pPr>
              <a:spcBef>
                <a:spcPct val="50000"/>
              </a:spcBef>
            </a:pPr>
            <a:r>
              <a:rPr lang="en-US" sz="1200" dirty="0">
                <a:latin typeface="Arial" charset="0"/>
              </a:rPr>
              <a:t>Intelligence from FIU/Other sources</a:t>
            </a:r>
          </a:p>
        </p:txBody>
      </p:sp>
      <p:sp>
        <p:nvSpPr>
          <p:cNvPr id="8" name="Text Box 6">
            <a:extLst>
              <a:ext uri="{FF2B5EF4-FFF2-40B4-BE49-F238E27FC236}">
                <a16:creationId xmlns:a16="http://schemas.microsoft.com/office/drawing/2014/main" id="{2356F0EF-0B65-3AE1-56BF-D888BAB636C7}"/>
              </a:ext>
            </a:extLst>
          </p:cNvPr>
          <p:cNvSpPr txBox="1">
            <a:spLocks noChangeArrowheads="1"/>
          </p:cNvSpPr>
          <p:nvPr/>
        </p:nvSpPr>
        <p:spPr bwMode="auto">
          <a:xfrm>
            <a:off x="6248400" y="2424410"/>
            <a:ext cx="2130552" cy="284162"/>
          </a:xfrm>
          <a:prstGeom prst="rect">
            <a:avLst/>
          </a:prstGeom>
          <a:solidFill>
            <a:schemeClr val="accent1">
              <a:lumMod val="20000"/>
              <a:lumOff val="80000"/>
            </a:schemeClr>
          </a:solidFill>
          <a:ln w="9525" algn="ctr">
            <a:solidFill>
              <a:schemeClr val="tx1"/>
            </a:solidFill>
            <a:miter lim="800000"/>
            <a:headEnd/>
            <a:tailEnd/>
          </a:ln>
        </p:spPr>
        <p:txBody>
          <a:bodyPr>
            <a:spAutoFit/>
          </a:bodyPr>
          <a:lstStyle/>
          <a:p>
            <a:pPr>
              <a:spcBef>
                <a:spcPct val="50000"/>
              </a:spcBef>
            </a:pPr>
            <a:r>
              <a:rPr lang="en-US" sz="1200" dirty="0">
                <a:latin typeface="Arial" charset="0"/>
              </a:rPr>
              <a:t>Investigation by ED</a:t>
            </a:r>
          </a:p>
        </p:txBody>
      </p:sp>
      <p:sp>
        <p:nvSpPr>
          <p:cNvPr id="9" name="Text Box 7">
            <a:extLst>
              <a:ext uri="{FF2B5EF4-FFF2-40B4-BE49-F238E27FC236}">
                <a16:creationId xmlns:a16="http://schemas.microsoft.com/office/drawing/2014/main" id="{30E1AFE3-3164-95E1-4771-04CFF1487ABF}"/>
              </a:ext>
            </a:extLst>
          </p:cNvPr>
          <p:cNvSpPr txBox="1">
            <a:spLocks noChangeArrowheads="1"/>
          </p:cNvSpPr>
          <p:nvPr/>
        </p:nvSpPr>
        <p:spPr bwMode="auto">
          <a:xfrm rot="1604546">
            <a:off x="7288214" y="3708698"/>
            <a:ext cx="2187575" cy="549275"/>
          </a:xfrm>
          <a:prstGeom prst="rect">
            <a:avLst/>
          </a:prstGeom>
          <a:noFill/>
          <a:ln w="9525" algn="ctr">
            <a:noFill/>
            <a:miter lim="800000"/>
            <a:headEnd/>
            <a:tailEnd/>
          </a:ln>
        </p:spPr>
        <p:txBody>
          <a:bodyPr>
            <a:spAutoFit/>
          </a:bodyPr>
          <a:lstStyle/>
          <a:p>
            <a:pPr>
              <a:spcBef>
                <a:spcPct val="50000"/>
              </a:spcBef>
            </a:pPr>
            <a:r>
              <a:rPr lang="en-US" sz="1200" dirty="0">
                <a:latin typeface="Arial" charset="0"/>
              </a:rPr>
              <a:t>Provisional attachment </a:t>
            </a:r>
          </a:p>
          <a:p>
            <a:pPr>
              <a:spcBef>
                <a:spcPct val="50000"/>
              </a:spcBef>
            </a:pPr>
            <a:r>
              <a:rPr lang="en-US" sz="1200" dirty="0">
                <a:latin typeface="Arial" charset="0"/>
              </a:rPr>
              <a:t>of Property</a:t>
            </a:r>
          </a:p>
        </p:txBody>
      </p:sp>
      <p:sp>
        <p:nvSpPr>
          <p:cNvPr id="10" name="Text Box 8">
            <a:extLst>
              <a:ext uri="{FF2B5EF4-FFF2-40B4-BE49-F238E27FC236}">
                <a16:creationId xmlns:a16="http://schemas.microsoft.com/office/drawing/2014/main" id="{74B05144-050F-017F-B201-99D5C0B963D8}"/>
              </a:ext>
            </a:extLst>
          </p:cNvPr>
          <p:cNvSpPr txBox="1">
            <a:spLocks noChangeArrowheads="1"/>
          </p:cNvSpPr>
          <p:nvPr/>
        </p:nvSpPr>
        <p:spPr bwMode="auto">
          <a:xfrm rot="-1860000">
            <a:off x="5798811" y="3859846"/>
            <a:ext cx="1470719" cy="276999"/>
          </a:xfrm>
          <a:prstGeom prst="rect">
            <a:avLst/>
          </a:prstGeom>
          <a:noFill/>
          <a:ln w="9525" algn="ctr">
            <a:noFill/>
            <a:miter lim="800000"/>
            <a:headEnd/>
            <a:tailEnd/>
          </a:ln>
        </p:spPr>
        <p:txBody>
          <a:bodyPr wrap="square">
            <a:spAutoFit/>
          </a:bodyPr>
          <a:lstStyle/>
          <a:p>
            <a:pPr>
              <a:spcBef>
                <a:spcPct val="50000"/>
              </a:spcBef>
            </a:pPr>
            <a:r>
              <a:rPr lang="en-US" sz="1200" dirty="0">
                <a:latin typeface="Arial" charset="0"/>
              </a:rPr>
              <a:t>Complaint to court</a:t>
            </a:r>
          </a:p>
        </p:txBody>
      </p:sp>
      <p:sp>
        <p:nvSpPr>
          <p:cNvPr id="11" name="Text Box 9">
            <a:extLst>
              <a:ext uri="{FF2B5EF4-FFF2-40B4-BE49-F238E27FC236}">
                <a16:creationId xmlns:a16="http://schemas.microsoft.com/office/drawing/2014/main" id="{14178920-516C-DCE2-E19A-51256609D753}"/>
              </a:ext>
            </a:extLst>
          </p:cNvPr>
          <p:cNvSpPr txBox="1">
            <a:spLocks noChangeArrowheads="1"/>
          </p:cNvSpPr>
          <p:nvPr/>
        </p:nvSpPr>
        <p:spPr bwMode="auto">
          <a:xfrm>
            <a:off x="8458200" y="4408786"/>
            <a:ext cx="1371600" cy="461665"/>
          </a:xfrm>
          <a:prstGeom prst="rect">
            <a:avLst/>
          </a:prstGeom>
          <a:solidFill>
            <a:schemeClr val="accent1">
              <a:lumMod val="20000"/>
              <a:lumOff val="80000"/>
            </a:schemeClr>
          </a:solidFill>
          <a:ln w="9525" algn="ctr">
            <a:solidFill>
              <a:schemeClr val="tx1"/>
            </a:solidFill>
            <a:miter lim="800000"/>
            <a:headEnd/>
            <a:tailEnd/>
          </a:ln>
        </p:spPr>
        <p:txBody>
          <a:bodyPr wrap="square">
            <a:spAutoFit/>
          </a:bodyPr>
          <a:lstStyle/>
          <a:p>
            <a:pPr algn="ctr">
              <a:spcBef>
                <a:spcPct val="50000"/>
              </a:spcBef>
            </a:pPr>
            <a:r>
              <a:rPr lang="en-US" sz="1200" dirty="0">
                <a:latin typeface="Arial" charset="0"/>
              </a:rPr>
              <a:t>Adjudicating Authority</a:t>
            </a:r>
          </a:p>
        </p:txBody>
      </p:sp>
      <p:sp>
        <p:nvSpPr>
          <p:cNvPr id="12" name="Text Box 10">
            <a:extLst>
              <a:ext uri="{FF2B5EF4-FFF2-40B4-BE49-F238E27FC236}">
                <a16:creationId xmlns:a16="http://schemas.microsoft.com/office/drawing/2014/main" id="{DC026D44-728B-1FA4-4FDE-19CB0B2BB98B}"/>
              </a:ext>
            </a:extLst>
          </p:cNvPr>
          <p:cNvSpPr txBox="1">
            <a:spLocks noChangeArrowheads="1"/>
          </p:cNvSpPr>
          <p:nvPr/>
        </p:nvSpPr>
        <p:spPr bwMode="auto">
          <a:xfrm>
            <a:off x="8458200" y="5177136"/>
            <a:ext cx="1371600" cy="461665"/>
          </a:xfrm>
          <a:prstGeom prst="rect">
            <a:avLst/>
          </a:prstGeom>
          <a:solidFill>
            <a:schemeClr val="accent1">
              <a:lumMod val="20000"/>
              <a:lumOff val="80000"/>
            </a:schemeClr>
          </a:solidFill>
          <a:ln w="9525" algn="ctr">
            <a:solidFill>
              <a:schemeClr val="tx1"/>
            </a:solidFill>
            <a:miter lim="800000"/>
            <a:headEnd/>
            <a:tailEnd/>
          </a:ln>
        </p:spPr>
        <p:txBody>
          <a:bodyPr wrap="square">
            <a:spAutoFit/>
          </a:bodyPr>
          <a:lstStyle/>
          <a:p>
            <a:pPr algn="ctr">
              <a:spcBef>
                <a:spcPct val="50000"/>
              </a:spcBef>
            </a:pPr>
            <a:r>
              <a:rPr lang="en-US" sz="1200" dirty="0">
                <a:latin typeface="Arial" charset="0"/>
              </a:rPr>
              <a:t>Confirmation of Prov. Attachment</a:t>
            </a:r>
          </a:p>
        </p:txBody>
      </p:sp>
      <p:sp>
        <p:nvSpPr>
          <p:cNvPr id="13" name="Text Box 11">
            <a:extLst>
              <a:ext uri="{FF2B5EF4-FFF2-40B4-BE49-F238E27FC236}">
                <a16:creationId xmlns:a16="http://schemas.microsoft.com/office/drawing/2014/main" id="{917351AB-7067-27AD-0F3C-7FA8361E6F16}"/>
              </a:ext>
            </a:extLst>
          </p:cNvPr>
          <p:cNvSpPr txBox="1">
            <a:spLocks noChangeArrowheads="1"/>
          </p:cNvSpPr>
          <p:nvPr/>
        </p:nvSpPr>
        <p:spPr bwMode="auto">
          <a:xfrm>
            <a:off x="5257801" y="6162192"/>
            <a:ext cx="1523999" cy="461665"/>
          </a:xfrm>
          <a:prstGeom prst="rect">
            <a:avLst/>
          </a:prstGeom>
          <a:solidFill>
            <a:schemeClr val="accent1">
              <a:lumMod val="20000"/>
              <a:lumOff val="80000"/>
            </a:schemeClr>
          </a:solidFill>
          <a:ln w="9525" algn="ctr">
            <a:solidFill>
              <a:schemeClr val="tx1"/>
            </a:solidFill>
            <a:miter lim="800000"/>
            <a:headEnd/>
            <a:tailEnd/>
          </a:ln>
        </p:spPr>
        <p:txBody>
          <a:bodyPr wrap="square">
            <a:spAutoFit/>
          </a:bodyPr>
          <a:lstStyle/>
          <a:p>
            <a:pPr algn="ctr">
              <a:spcBef>
                <a:spcPct val="50000"/>
              </a:spcBef>
            </a:pPr>
            <a:r>
              <a:rPr lang="en-US" sz="1200" dirty="0">
                <a:latin typeface="Arial" charset="0"/>
              </a:rPr>
              <a:t>Confiscation of Tainted property</a:t>
            </a:r>
          </a:p>
        </p:txBody>
      </p:sp>
      <p:sp>
        <p:nvSpPr>
          <p:cNvPr id="14" name="Text Box 14">
            <a:extLst>
              <a:ext uri="{FF2B5EF4-FFF2-40B4-BE49-F238E27FC236}">
                <a16:creationId xmlns:a16="http://schemas.microsoft.com/office/drawing/2014/main" id="{DA2A3C71-7CF6-1320-15BB-5DE6E0A4E096}"/>
              </a:ext>
            </a:extLst>
          </p:cNvPr>
          <p:cNvSpPr txBox="1">
            <a:spLocks noChangeArrowheads="1"/>
          </p:cNvSpPr>
          <p:nvPr/>
        </p:nvSpPr>
        <p:spPr bwMode="auto">
          <a:xfrm>
            <a:off x="4343400" y="4415136"/>
            <a:ext cx="1295400" cy="284163"/>
          </a:xfrm>
          <a:prstGeom prst="rect">
            <a:avLst/>
          </a:prstGeom>
          <a:solidFill>
            <a:schemeClr val="accent1">
              <a:lumMod val="20000"/>
              <a:lumOff val="80000"/>
            </a:schemeClr>
          </a:solidFill>
          <a:ln w="9525" algn="ctr">
            <a:solidFill>
              <a:schemeClr val="tx1"/>
            </a:solidFill>
            <a:miter lim="800000"/>
            <a:headEnd/>
            <a:tailEnd/>
          </a:ln>
        </p:spPr>
        <p:txBody>
          <a:bodyPr>
            <a:spAutoFit/>
          </a:bodyPr>
          <a:lstStyle/>
          <a:p>
            <a:pPr>
              <a:spcBef>
                <a:spcPct val="50000"/>
              </a:spcBef>
            </a:pPr>
            <a:r>
              <a:rPr lang="en-US" sz="1200" dirty="0">
                <a:latin typeface="Arial" charset="0"/>
              </a:rPr>
              <a:t>Special court</a:t>
            </a:r>
          </a:p>
        </p:txBody>
      </p:sp>
      <p:sp>
        <p:nvSpPr>
          <p:cNvPr id="15" name="Text Box 17">
            <a:extLst>
              <a:ext uri="{FF2B5EF4-FFF2-40B4-BE49-F238E27FC236}">
                <a16:creationId xmlns:a16="http://schemas.microsoft.com/office/drawing/2014/main" id="{AF2204F4-0F94-96F2-D787-E2F4AC73A2EF}"/>
              </a:ext>
            </a:extLst>
          </p:cNvPr>
          <p:cNvSpPr txBox="1">
            <a:spLocks noChangeArrowheads="1"/>
          </p:cNvSpPr>
          <p:nvPr/>
        </p:nvSpPr>
        <p:spPr bwMode="auto">
          <a:xfrm>
            <a:off x="5257800" y="5634336"/>
            <a:ext cx="1524000" cy="284163"/>
          </a:xfrm>
          <a:prstGeom prst="rect">
            <a:avLst/>
          </a:prstGeom>
          <a:solidFill>
            <a:schemeClr val="accent1">
              <a:lumMod val="20000"/>
              <a:lumOff val="80000"/>
            </a:schemeClr>
          </a:solidFill>
          <a:ln w="9525" algn="ctr">
            <a:solidFill>
              <a:schemeClr val="tx1"/>
            </a:solidFill>
            <a:miter lim="800000"/>
            <a:headEnd/>
            <a:tailEnd/>
          </a:ln>
        </p:spPr>
        <p:txBody>
          <a:bodyPr>
            <a:spAutoFit/>
          </a:bodyPr>
          <a:lstStyle/>
          <a:p>
            <a:pPr>
              <a:spcBef>
                <a:spcPct val="50000"/>
              </a:spcBef>
            </a:pPr>
            <a:r>
              <a:rPr lang="en-US" sz="1200" dirty="0">
                <a:latin typeface="Arial" charset="0"/>
              </a:rPr>
              <a:t>Conviction for ML</a:t>
            </a:r>
          </a:p>
        </p:txBody>
      </p:sp>
      <p:sp>
        <p:nvSpPr>
          <p:cNvPr id="16" name="Text Box 18">
            <a:extLst>
              <a:ext uri="{FF2B5EF4-FFF2-40B4-BE49-F238E27FC236}">
                <a16:creationId xmlns:a16="http://schemas.microsoft.com/office/drawing/2014/main" id="{88A09682-8BFB-1794-C3AF-01752334AFB8}"/>
              </a:ext>
            </a:extLst>
          </p:cNvPr>
          <p:cNvSpPr txBox="1">
            <a:spLocks noChangeArrowheads="1"/>
          </p:cNvSpPr>
          <p:nvPr/>
        </p:nvSpPr>
        <p:spPr bwMode="auto">
          <a:xfrm>
            <a:off x="3200400" y="5634336"/>
            <a:ext cx="1524000" cy="466725"/>
          </a:xfrm>
          <a:prstGeom prst="rect">
            <a:avLst/>
          </a:prstGeom>
          <a:solidFill>
            <a:schemeClr val="accent1">
              <a:lumMod val="20000"/>
              <a:lumOff val="80000"/>
            </a:schemeClr>
          </a:solidFill>
          <a:ln w="9525" algn="ctr">
            <a:solidFill>
              <a:schemeClr val="tx1"/>
            </a:solidFill>
            <a:miter lim="800000"/>
            <a:headEnd/>
            <a:tailEnd/>
          </a:ln>
        </p:spPr>
        <p:txBody>
          <a:bodyPr>
            <a:spAutoFit/>
          </a:bodyPr>
          <a:lstStyle/>
          <a:p>
            <a:pPr>
              <a:spcBef>
                <a:spcPct val="50000"/>
              </a:spcBef>
            </a:pPr>
            <a:r>
              <a:rPr lang="en-US" sz="1200" dirty="0">
                <a:latin typeface="Arial" charset="0"/>
              </a:rPr>
              <a:t>Conviction in Scheduled offence</a:t>
            </a:r>
          </a:p>
        </p:txBody>
      </p:sp>
      <p:sp>
        <p:nvSpPr>
          <p:cNvPr id="17" name="Line 24">
            <a:extLst>
              <a:ext uri="{FF2B5EF4-FFF2-40B4-BE49-F238E27FC236}">
                <a16:creationId xmlns:a16="http://schemas.microsoft.com/office/drawing/2014/main" id="{5825DB51-3AB1-9AB4-C356-014CAF407571}"/>
              </a:ext>
            </a:extLst>
          </p:cNvPr>
          <p:cNvSpPr>
            <a:spLocks noChangeShapeType="1"/>
          </p:cNvSpPr>
          <p:nvPr/>
        </p:nvSpPr>
        <p:spPr bwMode="auto">
          <a:xfrm>
            <a:off x="7315200" y="2546647"/>
            <a:ext cx="0" cy="914400"/>
          </a:xfrm>
          <a:prstGeom prst="line">
            <a:avLst/>
          </a:prstGeom>
          <a:noFill/>
          <a:ln w="9525">
            <a:solidFill>
              <a:schemeClr val="bg1">
                <a:lumMod val="50000"/>
              </a:schemeClr>
            </a:solidFill>
            <a:round/>
            <a:headEnd/>
            <a:tailEnd/>
          </a:ln>
        </p:spPr>
        <p:txBody>
          <a:bodyPr/>
          <a:lstStyle/>
          <a:p>
            <a:endParaRPr lang="en-US"/>
          </a:p>
        </p:txBody>
      </p:sp>
      <p:sp>
        <p:nvSpPr>
          <p:cNvPr id="18" name="Line 25">
            <a:extLst>
              <a:ext uri="{FF2B5EF4-FFF2-40B4-BE49-F238E27FC236}">
                <a16:creationId xmlns:a16="http://schemas.microsoft.com/office/drawing/2014/main" id="{CC777CE0-65DE-8FE6-6FD8-D7050962D2E2}"/>
              </a:ext>
            </a:extLst>
          </p:cNvPr>
          <p:cNvSpPr>
            <a:spLocks noChangeShapeType="1"/>
          </p:cNvSpPr>
          <p:nvPr/>
        </p:nvSpPr>
        <p:spPr bwMode="auto">
          <a:xfrm flipH="1">
            <a:off x="5638800" y="3461047"/>
            <a:ext cx="1676400" cy="954088"/>
          </a:xfrm>
          <a:prstGeom prst="line">
            <a:avLst/>
          </a:prstGeom>
          <a:noFill/>
          <a:ln w="9525">
            <a:solidFill>
              <a:schemeClr val="bg1">
                <a:lumMod val="50000"/>
              </a:schemeClr>
            </a:solidFill>
            <a:round/>
            <a:headEnd/>
            <a:tailEnd type="triangle" w="med" len="med"/>
          </a:ln>
        </p:spPr>
        <p:txBody>
          <a:bodyPr/>
          <a:lstStyle/>
          <a:p>
            <a:endParaRPr lang="en-US"/>
          </a:p>
        </p:txBody>
      </p:sp>
      <p:sp>
        <p:nvSpPr>
          <p:cNvPr id="19" name="Line 26">
            <a:extLst>
              <a:ext uri="{FF2B5EF4-FFF2-40B4-BE49-F238E27FC236}">
                <a16:creationId xmlns:a16="http://schemas.microsoft.com/office/drawing/2014/main" id="{12BCA37F-FDDF-D75A-495C-91423C43F3D8}"/>
              </a:ext>
            </a:extLst>
          </p:cNvPr>
          <p:cNvSpPr>
            <a:spLocks noChangeShapeType="1"/>
          </p:cNvSpPr>
          <p:nvPr/>
        </p:nvSpPr>
        <p:spPr bwMode="auto">
          <a:xfrm>
            <a:off x="7315200" y="3461047"/>
            <a:ext cx="1905000" cy="954088"/>
          </a:xfrm>
          <a:prstGeom prst="line">
            <a:avLst/>
          </a:prstGeom>
          <a:noFill/>
          <a:ln w="9525">
            <a:solidFill>
              <a:schemeClr val="bg1">
                <a:lumMod val="50000"/>
              </a:schemeClr>
            </a:solidFill>
            <a:round/>
            <a:headEnd/>
            <a:tailEnd type="triangle" w="med" len="med"/>
          </a:ln>
        </p:spPr>
        <p:txBody>
          <a:bodyPr/>
          <a:lstStyle/>
          <a:p>
            <a:endParaRPr lang="en-US"/>
          </a:p>
        </p:txBody>
      </p:sp>
      <p:cxnSp>
        <p:nvCxnSpPr>
          <p:cNvPr id="20" name="Shape 32">
            <a:extLst>
              <a:ext uri="{FF2B5EF4-FFF2-40B4-BE49-F238E27FC236}">
                <a16:creationId xmlns:a16="http://schemas.microsoft.com/office/drawing/2014/main" id="{ECE6B942-1E4C-1A0F-21BC-4289B545689F}"/>
              </a:ext>
            </a:extLst>
          </p:cNvPr>
          <p:cNvCxnSpPr>
            <a:stCxn id="6" idx="2"/>
            <a:endCxn id="14" idx="1"/>
          </p:cNvCxnSpPr>
          <p:nvPr/>
        </p:nvCxnSpPr>
        <p:spPr>
          <a:xfrm rot="16200000" flipH="1">
            <a:off x="3201443" y="3415258"/>
            <a:ext cx="707529" cy="157638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36">
            <a:extLst>
              <a:ext uri="{FF2B5EF4-FFF2-40B4-BE49-F238E27FC236}">
                <a16:creationId xmlns:a16="http://schemas.microsoft.com/office/drawing/2014/main" id="{DF875378-39AE-0DCE-44DF-7D5C0A0860E2}"/>
              </a:ext>
            </a:extLst>
          </p:cNvPr>
          <p:cNvCxnSpPr>
            <a:stCxn id="4" idx="2"/>
            <a:endCxn id="5" idx="0"/>
          </p:cNvCxnSpPr>
          <p:nvPr/>
        </p:nvCxnSpPr>
        <p:spPr>
          <a:xfrm rot="5400000">
            <a:off x="2596356" y="2071191"/>
            <a:ext cx="341312" cy="1588"/>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38">
            <a:extLst>
              <a:ext uri="{FF2B5EF4-FFF2-40B4-BE49-F238E27FC236}">
                <a16:creationId xmlns:a16="http://schemas.microsoft.com/office/drawing/2014/main" id="{7AA1CDF3-11B1-A513-0C70-D2EBC3AC801E}"/>
              </a:ext>
            </a:extLst>
          </p:cNvPr>
          <p:cNvCxnSpPr>
            <a:stCxn id="5" idx="2"/>
            <a:endCxn id="6" idx="0"/>
          </p:cNvCxnSpPr>
          <p:nvPr/>
        </p:nvCxnSpPr>
        <p:spPr>
          <a:xfrm rot="5400000">
            <a:off x="2612381" y="3045767"/>
            <a:ext cx="309265" cy="1588"/>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42">
            <a:extLst>
              <a:ext uri="{FF2B5EF4-FFF2-40B4-BE49-F238E27FC236}">
                <a16:creationId xmlns:a16="http://schemas.microsoft.com/office/drawing/2014/main" id="{921CDFF7-9F47-9B27-90F8-73E2395A2D59}"/>
              </a:ext>
            </a:extLst>
          </p:cNvPr>
          <p:cNvCxnSpPr>
            <a:stCxn id="7" idx="2"/>
            <a:endCxn id="8" idx="0"/>
          </p:cNvCxnSpPr>
          <p:nvPr/>
        </p:nvCxnSpPr>
        <p:spPr>
          <a:xfrm rot="5400000">
            <a:off x="7169977" y="2279185"/>
            <a:ext cx="288925" cy="1524"/>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44">
            <a:extLst>
              <a:ext uri="{FF2B5EF4-FFF2-40B4-BE49-F238E27FC236}">
                <a16:creationId xmlns:a16="http://schemas.microsoft.com/office/drawing/2014/main" id="{16B294EE-A13C-5E6D-2270-4AE794A06CD4}"/>
              </a:ext>
            </a:extLst>
          </p:cNvPr>
          <p:cNvCxnSpPr>
            <a:stCxn id="14" idx="2"/>
            <a:endCxn id="16" idx="0"/>
          </p:cNvCxnSpPr>
          <p:nvPr/>
        </p:nvCxnSpPr>
        <p:spPr>
          <a:xfrm rot="5400000">
            <a:off x="4009233" y="4652466"/>
            <a:ext cx="935037" cy="1028700"/>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46">
            <a:extLst>
              <a:ext uri="{FF2B5EF4-FFF2-40B4-BE49-F238E27FC236}">
                <a16:creationId xmlns:a16="http://schemas.microsoft.com/office/drawing/2014/main" id="{0B9B8C80-F39C-3E46-3B1D-7766024DB97A}"/>
              </a:ext>
            </a:extLst>
          </p:cNvPr>
          <p:cNvCxnSpPr>
            <a:stCxn id="14" idx="2"/>
            <a:endCxn id="15" idx="0"/>
          </p:cNvCxnSpPr>
          <p:nvPr/>
        </p:nvCxnSpPr>
        <p:spPr>
          <a:xfrm rot="16200000" flipH="1">
            <a:off x="5037933" y="4652466"/>
            <a:ext cx="935037" cy="1028700"/>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50">
            <a:extLst>
              <a:ext uri="{FF2B5EF4-FFF2-40B4-BE49-F238E27FC236}">
                <a16:creationId xmlns:a16="http://schemas.microsoft.com/office/drawing/2014/main" id="{D53563F8-CF32-C6E5-3069-CE369326C08E}"/>
              </a:ext>
            </a:extLst>
          </p:cNvPr>
          <p:cNvCxnSpPr>
            <a:stCxn id="11" idx="2"/>
            <a:endCxn id="12" idx="0"/>
          </p:cNvCxnSpPr>
          <p:nvPr/>
        </p:nvCxnSpPr>
        <p:spPr>
          <a:xfrm rot="5400000">
            <a:off x="8990659" y="5023792"/>
            <a:ext cx="306685" cy="1588"/>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31">
            <a:extLst>
              <a:ext uri="{FF2B5EF4-FFF2-40B4-BE49-F238E27FC236}">
                <a16:creationId xmlns:a16="http://schemas.microsoft.com/office/drawing/2014/main" id="{133D2D7F-1ADB-A09C-A043-39C0C0708EBD}"/>
              </a:ext>
            </a:extLst>
          </p:cNvPr>
          <p:cNvCxnSpPr>
            <a:cxnSpLocks/>
          </p:cNvCxnSpPr>
          <p:nvPr/>
        </p:nvCxnSpPr>
        <p:spPr>
          <a:xfrm>
            <a:off x="3681412" y="2546647"/>
            <a:ext cx="2566988" cy="1588"/>
          </a:xfrm>
          <a:prstGeom prst="bentConnector3">
            <a:avLst>
              <a:gd name="adj1" fmla="val 50000"/>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A5AA8F0-6D8F-FB87-A49D-47FA4A1715E2}"/>
              </a:ext>
            </a:extLst>
          </p:cNvPr>
          <p:cNvCxnSpPr>
            <a:stCxn id="15" idx="2"/>
            <a:endCxn id="13" idx="0"/>
          </p:cNvCxnSpPr>
          <p:nvPr/>
        </p:nvCxnSpPr>
        <p:spPr>
          <a:xfrm>
            <a:off x="6019800" y="5918499"/>
            <a:ext cx="0" cy="243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4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CAA03-7123-17C1-E226-088720B9434F}"/>
              </a:ext>
            </a:extLst>
          </p:cNvPr>
          <p:cNvSpPr>
            <a:spLocks noGrp="1"/>
          </p:cNvSpPr>
          <p:nvPr>
            <p:ph type="body" sz="quarter" idx="14"/>
          </p:nvPr>
        </p:nvSpPr>
        <p:spPr>
          <a:xfrm>
            <a:off x="327025" y="150813"/>
            <a:ext cx="8202378" cy="253921"/>
          </a:xfrm>
        </p:spPr>
        <p:txBody>
          <a:bodyPr/>
          <a:lstStyle/>
          <a:p>
            <a:r>
              <a:rPr lang="en-US" sz="2000" dirty="0">
                <a:solidFill>
                  <a:srgbClr val="FFFFFF"/>
                </a:solidFill>
                <a:cs typeface="ui-sans-serif" pitchFamily="34" charset="-120"/>
              </a:rPr>
              <a:t>Section 45 of PMLA, 2002 </a:t>
            </a:r>
          </a:p>
          <a:p>
            <a:endParaRPr lang="en-US" dirty="0">
              <a:solidFill>
                <a:srgbClr val="FFFFFF"/>
              </a:solidFill>
              <a:cs typeface="ui-sans-serif" pitchFamily="34" charset="-120"/>
            </a:endParaRPr>
          </a:p>
          <a:p>
            <a:endParaRPr lang="en-US" dirty="0"/>
          </a:p>
          <a:p>
            <a:r>
              <a:rPr lang="en-US" b="1" dirty="0">
                <a:solidFill>
                  <a:srgbClr val="1E40AF"/>
                </a:solidFill>
                <a:latin typeface="ui-sans-serif" pitchFamily="34" charset="0"/>
                <a:ea typeface="ui-sans-serif" pitchFamily="34" charset="-122"/>
                <a:cs typeface="ui-sans-serif" pitchFamily="34" charset="-120"/>
              </a:rPr>
              <a:t>         Key Provision</a:t>
            </a:r>
            <a:endParaRPr lang="en-US" dirty="0"/>
          </a:p>
          <a:p>
            <a:endParaRPr lang="en-IN" dirty="0"/>
          </a:p>
        </p:txBody>
      </p:sp>
      <p:sp>
        <p:nvSpPr>
          <p:cNvPr id="7" name="TextBox 6">
            <a:extLst>
              <a:ext uri="{FF2B5EF4-FFF2-40B4-BE49-F238E27FC236}">
                <a16:creationId xmlns:a16="http://schemas.microsoft.com/office/drawing/2014/main" id="{102FFCBF-03BE-E0E5-9012-39DED0BB90CD}"/>
              </a:ext>
            </a:extLst>
          </p:cNvPr>
          <p:cNvSpPr txBox="1"/>
          <p:nvPr/>
        </p:nvSpPr>
        <p:spPr>
          <a:xfrm>
            <a:off x="327025" y="404734"/>
            <a:ext cx="6100996" cy="411203"/>
          </a:xfrm>
          <a:prstGeom prst="rect">
            <a:avLst/>
          </a:prstGeom>
          <a:noFill/>
        </p:spPr>
        <p:txBody>
          <a:bodyPr wrap="square">
            <a:spAutoFit/>
          </a:bodyPr>
          <a:lstStyle/>
          <a:p>
            <a:pPr marL="0" indent="0">
              <a:lnSpc>
                <a:spcPts val="2700"/>
              </a:lnSpc>
              <a:buNone/>
            </a:pPr>
            <a:r>
              <a:rPr lang="en-US" sz="1800" dirty="0">
                <a:solidFill>
                  <a:srgbClr val="FFFFFF"/>
                </a:solidFill>
                <a:latin typeface="Cambria" panose="02040503050406030204" pitchFamily="18" charset="0"/>
                <a:ea typeface="Cambria" panose="02040503050406030204" pitchFamily="18" charset="0"/>
                <a:cs typeface="ui-sans-serif" pitchFamily="34" charset="-120"/>
              </a:rPr>
              <a:t>Offences to be Cognizable and Non-Bailable</a:t>
            </a:r>
            <a:endParaRPr lang="en-US" sz="1800" dirty="0">
              <a:latin typeface="Cambria" panose="02040503050406030204" pitchFamily="18" charset="0"/>
              <a:ea typeface="Cambria" panose="02040503050406030204" pitchFamily="18" charset="0"/>
            </a:endParaRPr>
          </a:p>
        </p:txBody>
      </p:sp>
      <p:pic>
        <p:nvPicPr>
          <p:cNvPr id="9" name="Image 3" descr="preencoded.png">
            <a:extLst>
              <a:ext uri="{FF2B5EF4-FFF2-40B4-BE49-F238E27FC236}">
                <a16:creationId xmlns:a16="http://schemas.microsoft.com/office/drawing/2014/main" id="{1040C26D-70C8-C875-EE62-F5175B7517A9}"/>
              </a:ext>
            </a:extLst>
          </p:cNvPr>
          <p:cNvPicPr>
            <a:picLocks noChangeAspect="1"/>
          </p:cNvPicPr>
          <p:nvPr/>
        </p:nvPicPr>
        <p:blipFill>
          <a:blip r:embed="rId2"/>
          <a:stretch>
            <a:fillRect/>
          </a:stretch>
        </p:blipFill>
        <p:spPr>
          <a:xfrm>
            <a:off x="446082" y="1788242"/>
            <a:ext cx="762000" cy="762000"/>
          </a:xfrm>
          <a:prstGeom prst="rect">
            <a:avLst/>
          </a:prstGeom>
        </p:spPr>
      </p:pic>
      <p:pic>
        <p:nvPicPr>
          <p:cNvPr id="10" name="Image 4" descr="preencoded.png">
            <a:extLst>
              <a:ext uri="{FF2B5EF4-FFF2-40B4-BE49-F238E27FC236}">
                <a16:creationId xmlns:a16="http://schemas.microsoft.com/office/drawing/2014/main" id="{1E7A0453-B804-B24D-7519-AFB0555435EA}"/>
              </a:ext>
            </a:extLst>
          </p:cNvPr>
          <p:cNvPicPr>
            <a:picLocks noChangeAspect="1"/>
          </p:cNvPicPr>
          <p:nvPr/>
        </p:nvPicPr>
        <p:blipFill>
          <a:blip r:embed="rId3"/>
          <a:stretch>
            <a:fillRect/>
          </a:stretch>
        </p:blipFill>
        <p:spPr>
          <a:xfrm>
            <a:off x="598482" y="1930187"/>
            <a:ext cx="457200" cy="457200"/>
          </a:xfrm>
          <a:prstGeom prst="rect">
            <a:avLst/>
          </a:prstGeom>
        </p:spPr>
      </p:pic>
      <p:sp>
        <p:nvSpPr>
          <p:cNvPr id="12" name="TextBox 11">
            <a:extLst>
              <a:ext uri="{FF2B5EF4-FFF2-40B4-BE49-F238E27FC236}">
                <a16:creationId xmlns:a16="http://schemas.microsoft.com/office/drawing/2014/main" id="{90018630-D536-2C3D-D5B3-0D4EAB241081}"/>
              </a:ext>
            </a:extLst>
          </p:cNvPr>
          <p:cNvSpPr txBox="1"/>
          <p:nvPr/>
        </p:nvSpPr>
        <p:spPr>
          <a:xfrm>
            <a:off x="1377715" y="2494660"/>
            <a:ext cx="6100996" cy="382797"/>
          </a:xfrm>
          <a:prstGeom prst="rect">
            <a:avLst/>
          </a:prstGeom>
          <a:noFill/>
        </p:spPr>
        <p:txBody>
          <a:bodyPr wrap="square">
            <a:spAutoFit/>
          </a:bodyPr>
          <a:lstStyle/>
          <a:p>
            <a:pPr marL="0" indent="0">
              <a:lnSpc>
                <a:spcPts val="2400"/>
              </a:lnSpc>
              <a:buNone/>
            </a:pPr>
            <a:r>
              <a:rPr lang="en-US" sz="1800" dirty="0">
                <a:solidFill>
                  <a:srgbClr val="374151"/>
                </a:solidFill>
                <a:latin typeface="ui-sans-serif" pitchFamily="34" charset="0"/>
                <a:ea typeface="ui-sans-serif" pitchFamily="34" charset="-122"/>
                <a:cs typeface="ui-sans-serif" pitchFamily="34" charset="-120"/>
              </a:rPr>
              <a:t>Every offence punishable under the PMLA is:</a:t>
            </a:r>
            <a:endParaRPr lang="en-US" sz="1800" dirty="0"/>
          </a:p>
        </p:txBody>
      </p:sp>
      <p:sp>
        <p:nvSpPr>
          <p:cNvPr id="14" name="TextBox 13">
            <a:extLst>
              <a:ext uri="{FF2B5EF4-FFF2-40B4-BE49-F238E27FC236}">
                <a16:creationId xmlns:a16="http://schemas.microsoft.com/office/drawing/2014/main" id="{B5B00D67-DF21-8E17-8D37-4F5EDE2469E5}"/>
              </a:ext>
            </a:extLst>
          </p:cNvPr>
          <p:cNvSpPr txBox="1"/>
          <p:nvPr/>
        </p:nvSpPr>
        <p:spPr>
          <a:xfrm>
            <a:off x="1377715" y="2818741"/>
            <a:ext cx="6100996" cy="384080"/>
          </a:xfrm>
          <a:prstGeom prst="rect">
            <a:avLst/>
          </a:prstGeom>
          <a:noFill/>
        </p:spPr>
        <p:txBody>
          <a:bodyPr wrap="square">
            <a:spAutoFit/>
          </a:bodyPr>
          <a:lstStyle/>
          <a:p>
            <a:pPr marL="342900" indent="-342900" algn="l">
              <a:lnSpc>
                <a:spcPts val="2400"/>
              </a:lnSpc>
              <a:buSzPct val="100000"/>
              <a:buChar char="•"/>
            </a:pPr>
            <a:r>
              <a:rPr lang="en-US" sz="1800" b="1" dirty="0">
                <a:solidFill>
                  <a:srgbClr val="374151"/>
                </a:solidFill>
                <a:latin typeface="ui-sans-serif" pitchFamily="34" charset="0"/>
                <a:ea typeface="ui-sans-serif" pitchFamily="34" charset="-122"/>
                <a:cs typeface="ui-sans-serif" pitchFamily="34" charset="-120"/>
              </a:rPr>
              <a:t>Cognizable </a:t>
            </a:r>
            <a:r>
              <a:rPr lang="en-US" sz="1800" dirty="0">
                <a:solidFill>
                  <a:srgbClr val="374151"/>
                </a:solidFill>
                <a:latin typeface="ui-sans-serif" pitchFamily="34" charset="0"/>
                <a:ea typeface="ui-sans-serif" pitchFamily="34" charset="-122"/>
                <a:cs typeface="ui-sans-serif" pitchFamily="34" charset="-120"/>
              </a:rPr>
              <a:t>: Police/ED can arrest without a warrant</a:t>
            </a:r>
            <a:endParaRPr lang="en-US" sz="1800" dirty="0"/>
          </a:p>
        </p:txBody>
      </p:sp>
      <p:sp>
        <p:nvSpPr>
          <p:cNvPr id="16" name="TextBox 15">
            <a:extLst>
              <a:ext uri="{FF2B5EF4-FFF2-40B4-BE49-F238E27FC236}">
                <a16:creationId xmlns:a16="http://schemas.microsoft.com/office/drawing/2014/main" id="{13107692-EA9F-792F-7F55-F3A90E7681C8}"/>
              </a:ext>
            </a:extLst>
          </p:cNvPr>
          <p:cNvSpPr txBox="1"/>
          <p:nvPr/>
        </p:nvSpPr>
        <p:spPr>
          <a:xfrm>
            <a:off x="1377716" y="3224638"/>
            <a:ext cx="7151687" cy="384080"/>
          </a:xfrm>
          <a:prstGeom prst="rect">
            <a:avLst/>
          </a:prstGeom>
          <a:noFill/>
        </p:spPr>
        <p:txBody>
          <a:bodyPr wrap="square">
            <a:spAutoFit/>
          </a:bodyPr>
          <a:lstStyle/>
          <a:p>
            <a:pPr marL="342900" indent="-342900" algn="l">
              <a:lnSpc>
                <a:spcPts val="2400"/>
              </a:lnSpc>
              <a:buSzPct val="100000"/>
              <a:buChar char="•"/>
            </a:pPr>
            <a:r>
              <a:rPr lang="en-US" sz="1800" b="1" dirty="0">
                <a:solidFill>
                  <a:srgbClr val="374151"/>
                </a:solidFill>
                <a:latin typeface="ui-sans-serif" pitchFamily="34" charset="0"/>
                <a:ea typeface="ui-sans-serif" pitchFamily="34" charset="-122"/>
                <a:cs typeface="ui-sans-serif" pitchFamily="34" charset="-120"/>
              </a:rPr>
              <a:t>Non-bailable </a:t>
            </a:r>
            <a:r>
              <a:rPr lang="en-US" sz="1800" dirty="0">
                <a:solidFill>
                  <a:srgbClr val="374151"/>
                </a:solidFill>
                <a:latin typeface="ui-sans-serif" pitchFamily="34" charset="0"/>
                <a:ea typeface="ui-sans-serif" pitchFamily="34" charset="-122"/>
                <a:cs typeface="ui-sans-serif" pitchFamily="34" charset="-120"/>
              </a:rPr>
              <a:t>: Cannot be released on bail as a matter of right</a:t>
            </a:r>
            <a:endParaRPr lang="en-US" sz="1800" dirty="0"/>
          </a:p>
        </p:txBody>
      </p:sp>
      <p:sp>
        <p:nvSpPr>
          <p:cNvPr id="18" name="TextBox 17">
            <a:extLst>
              <a:ext uri="{FF2B5EF4-FFF2-40B4-BE49-F238E27FC236}">
                <a16:creationId xmlns:a16="http://schemas.microsoft.com/office/drawing/2014/main" id="{F69A7790-8865-5BD4-684E-966580D4DB92}"/>
              </a:ext>
            </a:extLst>
          </p:cNvPr>
          <p:cNvSpPr txBox="1"/>
          <p:nvPr/>
        </p:nvSpPr>
        <p:spPr>
          <a:xfrm>
            <a:off x="1296649" y="4517045"/>
            <a:ext cx="6100996" cy="473912"/>
          </a:xfrm>
          <a:prstGeom prst="rect">
            <a:avLst/>
          </a:prstGeom>
          <a:noFill/>
        </p:spPr>
        <p:txBody>
          <a:bodyPr wrap="square">
            <a:spAutoFit/>
          </a:bodyPr>
          <a:lstStyle/>
          <a:p>
            <a:pPr marL="0" indent="0">
              <a:lnSpc>
                <a:spcPts val="2700"/>
              </a:lnSpc>
              <a:buNone/>
            </a:pPr>
            <a:r>
              <a:rPr lang="en-US" sz="3600" b="1" dirty="0">
                <a:solidFill>
                  <a:srgbClr val="1E40AF"/>
                </a:solidFill>
                <a:latin typeface="ui-sans-serif" pitchFamily="34" charset="0"/>
                <a:ea typeface="ui-sans-serif" pitchFamily="34" charset="-122"/>
                <a:cs typeface="ui-sans-serif" pitchFamily="34" charset="-120"/>
              </a:rPr>
              <a:t>Objective</a:t>
            </a:r>
            <a:endParaRPr lang="en-US" sz="3600" dirty="0"/>
          </a:p>
        </p:txBody>
      </p:sp>
      <p:pic>
        <p:nvPicPr>
          <p:cNvPr id="19" name="Image 6" descr="preencoded.png">
            <a:extLst>
              <a:ext uri="{FF2B5EF4-FFF2-40B4-BE49-F238E27FC236}">
                <a16:creationId xmlns:a16="http://schemas.microsoft.com/office/drawing/2014/main" id="{F2A1666B-5E8C-D1C9-FA51-75E17079133F}"/>
              </a:ext>
            </a:extLst>
          </p:cNvPr>
          <p:cNvPicPr>
            <a:picLocks noChangeAspect="1"/>
          </p:cNvPicPr>
          <p:nvPr/>
        </p:nvPicPr>
        <p:blipFill>
          <a:blip r:embed="rId4"/>
          <a:stretch>
            <a:fillRect/>
          </a:stretch>
        </p:blipFill>
        <p:spPr>
          <a:xfrm>
            <a:off x="446082" y="4287424"/>
            <a:ext cx="762000" cy="762000"/>
          </a:xfrm>
          <a:prstGeom prst="rect">
            <a:avLst/>
          </a:prstGeom>
        </p:spPr>
      </p:pic>
      <p:pic>
        <p:nvPicPr>
          <p:cNvPr id="20" name="Image 7" descr="preencoded.png">
            <a:extLst>
              <a:ext uri="{FF2B5EF4-FFF2-40B4-BE49-F238E27FC236}">
                <a16:creationId xmlns:a16="http://schemas.microsoft.com/office/drawing/2014/main" id="{3C77D164-3319-F95E-1C15-6F76066E39C4}"/>
              </a:ext>
            </a:extLst>
          </p:cNvPr>
          <p:cNvPicPr>
            <a:picLocks noChangeAspect="1"/>
          </p:cNvPicPr>
          <p:nvPr/>
        </p:nvPicPr>
        <p:blipFill>
          <a:blip r:embed="rId5"/>
          <a:stretch>
            <a:fillRect/>
          </a:stretch>
        </p:blipFill>
        <p:spPr>
          <a:xfrm>
            <a:off x="579742" y="4439824"/>
            <a:ext cx="457200" cy="457200"/>
          </a:xfrm>
          <a:prstGeom prst="rect">
            <a:avLst/>
          </a:prstGeom>
        </p:spPr>
      </p:pic>
      <p:sp>
        <p:nvSpPr>
          <p:cNvPr id="22" name="TextBox 21">
            <a:extLst>
              <a:ext uri="{FF2B5EF4-FFF2-40B4-BE49-F238E27FC236}">
                <a16:creationId xmlns:a16="http://schemas.microsoft.com/office/drawing/2014/main" id="{5FE67685-ADD5-A93D-EA2C-1288B2D5790A}"/>
              </a:ext>
            </a:extLst>
          </p:cNvPr>
          <p:cNvSpPr txBox="1"/>
          <p:nvPr/>
        </p:nvSpPr>
        <p:spPr>
          <a:xfrm>
            <a:off x="1296649" y="5049424"/>
            <a:ext cx="9031574" cy="691856"/>
          </a:xfrm>
          <a:prstGeom prst="rect">
            <a:avLst/>
          </a:prstGeom>
          <a:noFill/>
        </p:spPr>
        <p:txBody>
          <a:bodyPr wrap="square">
            <a:spAutoFit/>
          </a:bodyPr>
          <a:lstStyle/>
          <a:p>
            <a:pPr marL="0" indent="0">
              <a:lnSpc>
                <a:spcPts val="2400"/>
              </a:lnSpc>
              <a:buNone/>
            </a:pPr>
            <a:r>
              <a:rPr lang="en-US" sz="1800" dirty="0">
                <a:solidFill>
                  <a:srgbClr val="374151"/>
                </a:solidFill>
                <a:latin typeface="ui-sans-serif" pitchFamily="34" charset="0"/>
                <a:ea typeface="ui-sans-serif" pitchFamily="34" charset="-122"/>
                <a:cs typeface="ui-sans-serif" pitchFamily="34" charset="-120"/>
              </a:rPr>
              <a:t>To ensure that the investigation into money laundering—a serious economic crime—is not compromised by the early release of the accused.</a:t>
            </a:r>
            <a:endParaRPr lang="en-US" sz="1800" dirty="0"/>
          </a:p>
        </p:txBody>
      </p:sp>
    </p:spTree>
    <p:extLst>
      <p:ext uri="{BB962C8B-B14F-4D97-AF65-F5344CB8AC3E}">
        <p14:creationId xmlns:p14="http://schemas.microsoft.com/office/powerpoint/2010/main" val="18706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43C5B-4FBE-BB71-AB00-8E609B7EF12C}"/>
              </a:ext>
            </a:extLst>
          </p:cNvPr>
          <p:cNvSpPr>
            <a:spLocks noGrp="1"/>
          </p:cNvSpPr>
          <p:nvPr>
            <p:ph type="body" sz="quarter" idx="14"/>
          </p:nvPr>
        </p:nvSpPr>
        <p:spPr/>
        <p:txBody>
          <a:bodyPr/>
          <a:lstStyle/>
          <a:p>
            <a:r>
              <a:rPr lang="en-US" b="1" dirty="0">
                <a:cs typeface="ui-sans-serif" pitchFamily="34" charset="-120"/>
              </a:rPr>
              <a:t>The "Twin Conditions" for Bail</a:t>
            </a:r>
            <a:endParaRPr lang="en-US" dirty="0"/>
          </a:p>
          <a:p>
            <a:endParaRPr lang="en-IN" dirty="0"/>
          </a:p>
        </p:txBody>
      </p:sp>
      <p:sp>
        <p:nvSpPr>
          <p:cNvPr id="5" name="TextBox 4">
            <a:extLst>
              <a:ext uri="{FF2B5EF4-FFF2-40B4-BE49-F238E27FC236}">
                <a16:creationId xmlns:a16="http://schemas.microsoft.com/office/drawing/2014/main" id="{4E8DC5CD-3ADD-FD0A-212C-FDFD3AE22B3B}"/>
              </a:ext>
            </a:extLst>
          </p:cNvPr>
          <p:cNvSpPr txBox="1"/>
          <p:nvPr/>
        </p:nvSpPr>
        <p:spPr>
          <a:xfrm>
            <a:off x="327024" y="1266155"/>
            <a:ext cx="10435913" cy="400110"/>
          </a:xfrm>
          <a:prstGeom prst="rect">
            <a:avLst/>
          </a:prstGeom>
          <a:noFill/>
        </p:spPr>
        <p:txBody>
          <a:bodyPr wrap="square">
            <a:spAutoFit/>
          </a:bodyPr>
          <a:lstStyle/>
          <a:p>
            <a:pPr marL="0" indent="0">
              <a:lnSpc>
                <a:spcPts val="2400"/>
              </a:lnSpc>
              <a:buNone/>
            </a:pPr>
            <a:r>
              <a:rPr lang="en-US" sz="2000" dirty="0">
                <a:solidFill>
                  <a:srgbClr val="374151"/>
                </a:solidFill>
                <a:latin typeface="ui-sans-serif" pitchFamily="34" charset="0"/>
                <a:ea typeface="ui-sans-serif" pitchFamily="34" charset="-122"/>
                <a:cs typeface="ui-sans-serif" pitchFamily="34" charset="-120"/>
              </a:rPr>
              <a:t>Section 45(1) of PMLA imposes two mandatory conditions for bail:</a:t>
            </a:r>
            <a:endParaRPr lang="en-US" sz="2000" dirty="0"/>
          </a:p>
        </p:txBody>
      </p:sp>
      <p:pic>
        <p:nvPicPr>
          <p:cNvPr id="7" name="Image 4" descr="preencoded.png">
            <a:extLst>
              <a:ext uri="{FF2B5EF4-FFF2-40B4-BE49-F238E27FC236}">
                <a16:creationId xmlns:a16="http://schemas.microsoft.com/office/drawing/2014/main" id="{62DE6B27-7EC3-BA6E-AC3B-F42A98668A5E}"/>
              </a:ext>
            </a:extLst>
          </p:cNvPr>
          <p:cNvPicPr>
            <a:picLocks noChangeAspect="1"/>
          </p:cNvPicPr>
          <p:nvPr/>
        </p:nvPicPr>
        <p:blipFill>
          <a:blip r:embed="rId2"/>
          <a:stretch>
            <a:fillRect/>
          </a:stretch>
        </p:blipFill>
        <p:spPr>
          <a:xfrm>
            <a:off x="620167" y="2266950"/>
            <a:ext cx="361950" cy="342900"/>
          </a:xfrm>
          <a:prstGeom prst="rect">
            <a:avLst/>
          </a:prstGeom>
        </p:spPr>
      </p:pic>
      <p:sp>
        <p:nvSpPr>
          <p:cNvPr id="9" name="TextBox 8">
            <a:extLst>
              <a:ext uri="{FF2B5EF4-FFF2-40B4-BE49-F238E27FC236}">
                <a16:creationId xmlns:a16="http://schemas.microsoft.com/office/drawing/2014/main" id="{F9B0500E-0720-BB68-B1F3-1504E9B43085}"/>
              </a:ext>
            </a:extLst>
          </p:cNvPr>
          <p:cNvSpPr txBox="1"/>
          <p:nvPr/>
        </p:nvSpPr>
        <p:spPr>
          <a:xfrm>
            <a:off x="982117" y="2263791"/>
            <a:ext cx="6100996" cy="438582"/>
          </a:xfrm>
          <a:prstGeom prst="rect">
            <a:avLst/>
          </a:prstGeom>
          <a:noFill/>
        </p:spPr>
        <p:txBody>
          <a:bodyPr wrap="square">
            <a:spAutoFit/>
          </a:bodyPr>
          <a:lstStyle/>
          <a:p>
            <a:pPr marL="0" indent="0">
              <a:lnSpc>
                <a:spcPts val="2700"/>
              </a:lnSpc>
              <a:buNone/>
            </a:pPr>
            <a:r>
              <a:rPr lang="en-US" sz="2400" b="1" dirty="0">
                <a:solidFill>
                  <a:srgbClr val="1D4ED8"/>
                </a:solidFill>
                <a:latin typeface="ui-sans-serif" pitchFamily="34" charset="0"/>
                <a:ea typeface="ui-sans-serif" pitchFamily="34" charset="-122"/>
                <a:cs typeface="ui-sans-serif" pitchFamily="34" charset="-120"/>
              </a:rPr>
              <a:t>Opportunity for Public Prosecutor</a:t>
            </a:r>
            <a:endParaRPr lang="en-US" sz="2400" dirty="0"/>
          </a:p>
        </p:txBody>
      </p:sp>
      <p:sp>
        <p:nvSpPr>
          <p:cNvPr id="11" name="TextBox 10">
            <a:extLst>
              <a:ext uri="{FF2B5EF4-FFF2-40B4-BE49-F238E27FC236}">
                <a16:creationId xmlns:a16="http://schemas.microsoft.com/office/drawing/2014/main" id="{91378520-6CA4-A966-D9D3-895437FEF2A0}"/>
              </a:ext>
            </a:extLst>
          </p:cNvPr>
          <p:cNvSpPr txBox="1"/>
          <p:nvPr/>
        </p:nvSpPr>
        <p:spPr>
          <a:xfrm>
            <a:off x="620167" y="2911093"/>
            <a:ext cx="6100996" cy="630942"/>
          </a:xfrm>
          <a:prstGeom prst="rect">
            <a:avLst/>
          </a:prstGeom>
          <a:noFill/>
        </p:spPr>
        <p:txBody>
          <a:bodyPr wrap="square">
            <a:spAutoFit/>
          </a:bodyPr>
          <a:lstStyle/>
          <a:p>
            <a:pPr marL="342900" indent="-342900" algn="l">
              <a:lnSpc>
                <a:spcPts val="2100"/>
              </a:lnSpc>
              <a:buSzPct val="100000"/>
              <a:buChar char="•"/>
            </a:pPr>
            <a:r>
              <a:rPr lang="en-US" sz="1800" dirty="0">
                <a:solidFill>
                  <a:srgbClr val="374151"/>
                </a:solidFill>
                <a:latin typeface="ui-sans-serif" pitchFamily="34" charset="0"/>
                <a:ea typeface="ui-sans-serif" pitchFamily="34" charset="-122"/>
                <a:cs typeface="ui-sans-serif" pitchFamily="34" charset="-120"/>
              </a:rPr>
              <a:t>The Public Prosecutor must be given an opportunity to oppose the bail application</a:t>
            </a:r>
            <a:endParaRPr lang="en-US" sz="1800" dirty="0"/>
          </a:p>
        </p:txBody>
      </p:sp>
      <p:sp>
        <p:nvSpPr>
          <p:cNvPr id="13" name="TextBox 12">
            <a:extLst>
              <a:ext uri="{FF2B5EF4-FFF2-40B4-BE49-F238E27FC236}">
                <a16:creationId xmlns:a16="http://schemas.microsoft.com/office/drawing/2014/main" id="{10D5D285-DA55-11C2-9ACB-AAE675EA3710}"/>
              </a:ext>
            </a:extLst>
          </p:cNvPr>
          <p:cNvSpPr txBox="1"/>
          <p:nvPr/>
        </p:nvSpPr>
        <p:spPr>
          <a:xfrm>
            <a:off x="620167" y="3812582"/>
            <a:ext cx="6100996" cy="361637"/>
          </a:xfrm>
          <a:prstGeom prst="rect">
            <a:avLst/>
          </a:prstGeom>
          <a:noFill/>
        </p:spPr>
        <p:txBody>
          <a:bodyPr wrap="square">
            <a:spAutoFit/>
          </a:bodyPr>
          <a:lstStyle/>
          <a:p>
            <a:pPr marL="342900" indent="-342900" algn="l">
              <a:lnSpc>
                <a:spcPts val="2100"/>
              </a:lnSpc>
              <a:buSzPct val="100000"/>
              <a:buChar char="•"/>
            </a:pPr>
            <a:r>
              <a:rPr lang="en-US" sz="1800" dirty="0">
                <a:solidFill>
                  <a:srgbClr val="374151"/>
                </a:solidFill>
                <a:latin typeface="ui-sans-serif" pitchFamily="34" charset="0"/>
                <a:ea typeface="ui-sans-serif" pitchFamily="34" charset="-122"/>
                <a:cs typeface="ui-sans-serif" pitchFamily="34" charset="-120"/>
              </a:rPr>
              <a:t>This ensures the state can present its case against bail</a:t>
            </a:r>
            <a:endParaRPr lang="en-US" sz="1800" dirty="0"/>
          </a:p>
        </p:txBody>
      </p:sp>
      <p:sp>
        <p:nvSpPr>
          <p:cNvPr id="15" name="TextBox 14">
            <a:extLst>
              <a:ext uri="{FF2B5EF4-FFF2-40B4-BE49-F238E27FC236}">
                <a16:creationId xmlns:a16="http://schemas.microsoft.com/office/drawing/2014/main" id="{78AF8AE2-B74C-AA44-6648-32A8C7D59DFF}"/>
              </a:ext>
            </a:extLst>
          </p:cNvPr>
          <p:cNvSpPr txBox="1"/>
          <p:nvPr/>
        </p:nvSpPr>
        <p:spPr>
          <a:xfrm>
            <a:off x="6788356" y="2189992"/>
            <a:ext cx="6100996" cy="438582"/>
          </a:xfrm>
          <a:prstGeom prst="rect">
            <a:avLst/>
          </a:prstGeom>
          <a:noFill/>
        </p:spPr>
        <p:txBody>
          <a:bodyPr wrap="square">
            <a:spAutoFit/>
          </a:bodyPr>
          <a:lstStyle/>
          <a:p>
            <a:pPr marL="0" indent="0">
              <a:lnSpc>
                <a:spcPts val="2700"/>
              </a:lnSpc>
              <a:buNone/>
            </a:pPr>
            <a:r>
              <a:rPr lang="en-US" sz="2400" b="1" dirty="0">
                <a:solidFill>
                  <a:srgbClr val="1D4ED8"/>
                </a:solidFill>
                <a:latin typeface="ui-sans-serif" pitchFamily="34" charset="0"/>
                <a:ea typeface="ui-sans-serif" pitchFamily="34" charset="-122"/>
                <a:cs typeface="ui-sans-serif" pitchFamily="34" charset="-120"/>
              </a:rPr>
              <a:t>Court's Satisfaction</a:t>
            </a:r>
            <a:endParaRPr lang="en-US" sz="2400" dirty="0"/>
          </a:p>
        </p:txBody>
      </p:sp>
      <p:pic>
        <p:nvPicPr>
          <p:cNvPr id="16" name="Image 7" descr="preencoded.png">
            <a:extLst>
              <a:ext uri="{FF2B5EF4-FFF2-40B4-BE49-F238E27FC236}">
                <a16:creationId xmlns:a16="http://schemas.microsoft.com/office/drawing/2014/main" id="{7076AD5D-04E3-DCB2-E2ED-9359D62F1A30}"/>
              </a:ext>
            </a:extLst>
          </p:cNvPr>
          <p:cNvPicPr>
            <a:picLocks noChangeAspect="1"/>
          </p:cNvPicPr>
          <p:nvPr/>
        </p:nvPicPr>
        <p:blipFill>
          <a:blip r:embed="rId3"/>
          <a:stretch>
            <a:fillRect/>
          </a:stretch>
        </p:blipFill>
        <p:spPr>
          <a:xfrm>
            <a:off x="6502606" y="2217058"/>
            <a:ext cx="285750" cy="342900"/>
          </a:xfrm>
          <a:prstGeom prst="rect">
            <a:avLst/>
          </a:prstGeom>
        </p:spPr>
      </p:pic>
      <p:sp>
        <p:nvSpPr>
          <p:cNvPr id="18" name="TextBox 17">
            <a:extLst>
              <a:ext uri="{FF2B5EF4-FFF2-40B4-BE49-F238E27FC236}">
                <a16:creationId xmlns:a16="http://schemas.microsoft.com/office/drawing/2014/main" id="{0900C11E-D41D-6CCF-E082-C5ABBF860176}"/>
              </a:ext>
            </a:extLst>
          </p:cNvPr>
          <p:cNvSpPr txBox="1"/>
          <p:nvPr/>
        </p:nvSpPr>
        <p:spPr>
          <a:xfrm>
            <a:off x="6419537" y="2925365"/>
            <a:ext cx="4987978" cy="630942"/>
          </a:xfrm>
          <a:prstGeom prst="rect">
            <a:avLst/>
          </a:prstGeom>
          <a:noFill/>
        </p:spPr>
        <p:txBody>
          <a:bodyPr wrap="square">
            <a:spAutoFit/>
          </a:bodyPr>
          <a:lstStyle/>
          <a:p>
            <a:pPr marL="342900" indent="-342900" algn="l">
              <a:lnSpc>
                <a:spcPts val="2100"/>
              </a:lnSpc>
              <a:buSzPct val="100000"/>
              <a:buChar char="•"/>
            </a:pPr>
            <a:r>
              <a:rPr lang="en-US" sz="1800" dirty="0">
                <a:solidFill>
                  <a:srgbClr val="374151"/>
                </a:solidFill>
                <a:latin typeface="ui-sans-serif" pitchFamily="34" charset="0"/>
                <a:ea typeface="ui-sans-serif" pitchFamily="34" charset="-122"/>
                <a:cs typeface="ui-sans-serif" pitchFamily="34" charset="-120"/>
              </a:rPr>
              <a:t>If the Prosecutor opposes, the Court must be satisfied that:</a:t>
            </a:r>
            <a:endParaRPr lang="en-US" sz="1800" dirty="0"/>
          </a:p>
        </p:txBody>
      </p:sp>
      <p:sp>
        <p:nvSpPr>
          <p:cNvPr id="20" name="TextBox 19">
            <a:extLst>
              <a:ext uri="{FF2B5EF4-FFF2-40B4-BE49-F238E27FC236}">
                <a16:creationId xmlns:a16="http://schemas.microsoft.com/office/drawing/2014/main" id="{A9028EE3-C118-7816-1DF9-E8A80C62CD93}"/>
              </a:ext>
            </a:extLst>
          </p:cNvPr>
          <p:cNvSpPr txBox="1"/>
          <p:nvPr/>
        </p:nvSpPr>
        <p:spPr>
          <a:xfrm>
            <a:off x="6419537" y="3655512"/>
            <a:ext cx="4673184" cy="630942"/>
          </a:xfrm>
          <a:prstGeom prst="rect">
            <a:avLst/>
          </a:prstGeom>
          <a:noFill/>
        </p:spPr>
        <p:txBody>
          <a:bodyPr wrap="square">
            <a:spAutoFit/>
          </a:bodyPr>
          <a:lstStyle/>
          <a:p>
            <a:pPr marL="342900" indent="-342900" algn="l">
              <a:lnSpc>
                <a:spcPts val="2100"/>
              </a:lnSpc>
              <a:buSzPct val="100000"/>
              <a:buChar char="•"/>
            </a:pPr>
            <a:r>
              <a:rPr lang="en-US" sz="1800" dirty="0">
                <a:solidFill>
                  <a:srgbClr val="374151"/>
                </a:solidFill>
                <a:latin typeface="ui-sans-serif" pitchFamily="34" charset="0"/>
                <a:ea typeface="ui-sans-serif" pitchFamily="34" charset="-122"/>
                <a:cs typeface="ui-sans-serif" pitchFamily="34" charset="-120"/>
              </a:rPr>
              <a:t>There are reasonable grounds for believing the accused is not guilty</a:t>
            </a:r>
            <a:endParaRPr lang="en-US" sz="1800" dirty="0"/>
          </a:p>
        </p:txBody>
      </p:sp>
      <p:sp>
        <p:nvSpPr>
          <p:cNvPr id="22" name="TextBox 21">
            <a:extLst>
              <a:ext uri="{FF2B5EF4-FFF2-40B4-BE49-F238E27FC236}">
                <a16:creationId xmlns:a16="http://schemas.microsoft.com/office/drawing/2014/main" id="{0C20EBDB-3669-159F-6DAA-47D0DB024B9F}"/>
              </a:ext>
            </a:extLst>
          </p:cNvPr>
          <p:cNvSpPr txBox="1"/>
          <p:nvPr/>
        </p:nvSpPr>
        <p:spPr>
          <a:xfrm>
            <a:off x="6435411" y="4394055"/>
            <a:ext cx="4987978" cy="630942"/>
          </a:xfrm>
          <a:prstGeom prst="rect">
            <a:avLst/>
          </a:prstGeom>
          <a:noFill/>
        </p:spPr>
        <p:txBody>
          <a:bodyPr wrap="square">
            <a:spAutoFit/>
          </a:bodyPr>
          <a:lstStyle/>
          <a:p>
            <a:pPr marL="342900" indent="-342900" algn="l">
              <a:lnSpc>
                <a:spcPts val="2100"/>
              </a:lnSpc>
              <a:buSzPct val="100000"/>
              <a:buChar char="•"/>
            </a:pPr>
            <a:r>
              <a:rPr lang="en-US" sz="1800" dirty="0">
                <a:solidFill>
                  <a:srgbClr val="374151"/>
                </a:solidFill>
                <a:latin typeface="ui-sans-serif" pitchFamily="34" charset="0"/>
                <a:ea typeface="ui-sans-serif" pitchFamily="34" charset="-122"/>
                <a:cs typeface="ui-sans-serif" pitchFamily="34" charset="-120"/>
              </a:rPr>
              <a:t>The accused is not likely to commit any offence while on bail</a:t>
            </a:r>
            <a:endParaRPr lang="en-US" sz="1800" dirty="0"/>
          </a:p>
        </p:txBody>
      </p:sp>
      <p:sp>
        <p:nvSpPr>
          <p:cNvPr id="24" name="TextBox 23">
            <a:extLst>
              <a:ext uri="{FF2B5EF4-FFF2-40B4-BE49-F238E27FC236}">
                <a16:creationId xmlns:a16="http://schemas.microsoft.com/office/drawing/2014/main" id="{179F5012-B488-2F34-AE63-6EDBB513D65A}"/>
              </a:ext>
            </a:extLst>
          </p:cNvPr>
          <p:cNvSpPr txBox="1"/>
          <p:nvPr/>
        </p:nvSpPr>
        <p:spPr>
          <a:xfrm>
            <a:off x="620167" y="5383293"/>
            <a:ext cx="10142770" cy="361637"/>
          </a:xfrm>
          <a:prstGeom prst="rect">
            <a:avLst/>
          </a:prstGeom>
          <a:noFill/>
        </p:spPr>
        <p:txBody>
          <a:bodyPr wrap="square">
            <a:spAutoFit/>
          </a:bodyPr>
          <a:lstStyle/>
          <a:p>
            <a:pPr marL="0" indent="0">
              <a:lnSpc>
                <a:spcPts val="2100"/>
              </a:lnSpc>
              <a:buNone/>
            </a:pPr>
            <a:r>
              <a:rPr lang="en-US" sz="1800" dirty="0">
                <a:solidFill>
                  <a:srgbClr val="1D4ED8"/>
                </a:solidFill>
                <a:latin typeface="ui-sans-serif" pitchFamily="34" charset="0"/>
                <a:ea typeface="ui-sans-serif" pitchFamily="34" charset="-122"/>
                <a:cs typeface="ui-sans-serif" pitchFamily="34" charset="-120"/>
              </a:rPr>
              <a:t> These conditions must be met for bail to be granted under Section 45 of PMLA, 2002.</a:t>
            </a:r>
            <a:endParaRPr lang="en-US" sz="1800" dirty="0"/>
          </a:p>
        </p:txBody>
      </p:sp>
      <p:pic>
        <p:nvPicPr>
          <p:cNvPr id="25" name="Image 9" descr="preencoded.png">
            <a:extLst>
              <a:ext uri="{FF2B5EF4-FFF2-40B4-BE49-F238E27FC236}">
                <a16:creationId xmlns:a16="http://schemas.microsoft.com/office/drawing/2014/main" id="{E0DB0F16-D12E-BCA0-1002-10FE2EB5A383}"/>
              </a:ext>
            </a:extLst>
          </p:cNvPr>
          <p:cNvPicPr>
            <a:picLocks noChangeAspect="1"/>
          </p:cNvPicPr>
          <p:nvPr/>
        </p:nvPicPr>
        <p:blipFill>
          <a:blip r:embed="rId4"/>
          <a:stretch>
            <a:fillRect/>
          </a:stretch>
        </p:blipFill>
        <p:spPr>
          <a:xfrm>
            <a:off x="433146" y="5468861"/>
            <a:ext cx="190500" cy="190500"/>
          </a:xfrm>
          <a:prstGeom prst="rect">
            <a:avLst/>
          </a:prstGeom>
        </p:spPr>
      </p:pic>
    </p:spTree>
    <p:extLst>
      <p:ext uri="{BB962C8B-B14F-4D97-AF65-F5344CB8AC3E}">
        <p14:creationId xmlns:p14="http://schemas.microsoft.com/office/powerpoint/2010/main" val="299240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181951-30CF-5CB7-A31D-4CFF9DBBF8C2}"/>
              </a:ext>
            </a:extLst>
          </p:cNvPr>
          <p:cNvSpPr>
            <a:spLocks noGrp="1"/>
          </p:cNvSpPr>
          <p:nvPr>
            <p:ph type="body" sz="quarter" idx="14"/>
          </p:nvPr>
        </p:nvSpPr>
        <p:spPr/>
        <p:txBody>
          <a:bodyPr/>
          <a:lstStyle/>
          <a:p>
            <a:r>
              <a:rPr lang="en-US" b="1" dirty="0">
                <a:cs typeface="ui-sans-serif" pitchFamily="34" charset="-120"/>
              </a:rPr>
              <a:t>Legal Evolution &amp; Amendments</a:t>
            </a:r>
            <a:endParaRPr lang="en-US" dirty="0"/>
          </a:p>
          <a:p>
            <a:endParaRPr lang="en-IN" dirty="0"/>
          </a:p>
        </p:txBody>
      </p:sp>
      <p:pic>
        <p:nvPicPr>
          <p:cNvPr id="5" name="Image 3" descr="preencoded.png">
            <a:extLst>
              <a:ext uri="{FF2B5EF4-FFF2-40B4-BE49-F238E27FC236}">
                <a16:creationId xmlns:a16="http://schemas.microsoft.com/office/drawing/2014/main" id="{9DFF97A3-BD39-CD0F-5DE8-367CFD83C556}"/>
              </a:ext>
            </a:extLst>
          </p:cNvPr>
          <p:cNvPicPr>
            <a:picLocks noChangeAspect="1"/>
          </p:cNvPicPr>
          <p:nvPr/>
        </p:nvPicPr>
        <p:blipFill>
          <a:blip r:embed="rId2"/>
          <a:stretch>
            <a:fillRect/>
          </a:stretch>
        </p:blipFill>
        <p:spPr>
          <a:xfrm>
            <a:off x="495299" y="1333499"/>
            <a:ext cx="658943" cy="878591"/>
          </a:xfrm>
          <a:prstGeom prst="rect">
            <a:avLst/>
          </a:prstGeom>
        </p:spPr>
      </p:pic>
      <p:sp>
        <p:nvSpPr>
          <p:cNvPr id="7" name="TextBox 6">
            <a:extLst>
              <a:ext uri="{FF2B5EF4-FFF2-40B4-BE49-F238E27FC236}">
                <a16:creationId xmlns:a16="http://schemas.microsoft.com/office/drawing/2014/main" id="{025B3279-1C2A-92C8-D9C1-7D417A12A864}"/>
              </a:ext>
            </a:extLst>
          </p:cNvPr>
          <p:cNvSpPr txBox="1"/>
          <p:nvPr/>
        </p:nvSpPr>
        <p:spPr>
          <a:xfrm>
            <a:off x="495298" y="1361591"/>
            <a:ext cx="6834891" cy="438582"/>
          </a:xfrm>
          <a:prstGeom prst="rect">
            <a:avLst/>
          </a:prstGeom>
          <a:noFill/>
        </p:spPr>
        <p:txBody>
          <a:bodyPr wrap="square">
            <a:spAutoFit/>
          </a:bodyPr>
          <a:lstStyle/>
          <a:p>
            <a:pPr marL="0" indent="0">
              <a:lnSpc>
                <a:spcPts val="2700"/>
              </a:lnSpc>
              <a:buNone/>
            </a:pPr>
            <a:r>
              <a:rPr lang="en-US" sz="2400" b="1" dirty="0">
                <a:solidFill>
                  <a:srgbClr val="1D4ED8"/>
                </a:solidFill>
                <a:latin typeface="ui-sans-serif" pitchFamily="34" charset="0"/>
                <a:ea typeface="ui-sans-serif" pitchFamily="34" charset="-122"/>
                <a:cs typeface="ui-sans-serif" pitchFamily="34" charset="-120"/>
              </a:rPr>
              <a:t>Nikesh Tarachand Shah v. Union of India (2017)</a:t>
            </a:r>
            <a:endParaRPr lang="en-US" sz="2400" dirty="0"/>
          </a:p>
        </p:txBody>
      </p:sp>
      <p:sp>
        <p:nvSpPr>
          <p:cNvPr id="9" name="TextBox 8">
            <a:extLst>
              <a:ext uri="{FF2B5EF4-FFF2-40B4-BE49-F238E27FC236}">
                <a16:creationId xmlns:a16="http://schemas.microsoft.com/office/drawing/2014/main" id="{0B91ED42-13CA-59D3-2F7F-32716C9764DC}"/>
              </a:ext>
            </a:extLst>
          </p:cNvPr>
          <p:cNvSpPr txBox="1"/>
          <p:nvPr/>
        </p:nvSpPr>
        <p:spPr>
          <a:xfrm>
            <a:off x="491625" y="2078210"/>
            <a:ext cx="7794262" cy="630942"/>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Supreme Court struck down the "twin conditions" as unconstitutional, violating Articles 14 and 21.</a:t>
            </a:r>
            <a:endParaRPr lang="en-US" sz="1800" dirty="0"/>
          </a:p>
        </p:txBody>
      </p:sp>
      <p:sp>
        <p:nvSpPr>
          <p:cNvPr id="14" name="TextBox 13">
            <a:extLst>
              <a:ext uri="{FF2B5EF4-FFF2-40B4-BE49-F238E27FC236}">
                <a16:creationId xmlns:a16="http://schemas.microsoft.com/office/drawing/2014/main" id="{11955F92-81E7-D184-2132-1EE5988655E4}"/>
              </a:ext>
            </a:extLst>
          </p:cNvPr>
          <p:cNvSpPr txBox="1"/>
          <p:nvPr/>
        </p:nvSpPr>
        <p:spPr>
          <a:xfrm>
            <a:off x="495299" y="3003833"/>
            <a:ext cx="6100996" cy="438582"/>
          </a:xfrm>
          <a:prstGeom prst="rect">
            <a:avLst/>
          </a:prstGeom>
          <a:noFill/>
        </p:spPr>
        <p:txBody>
          <a:bodyPr wrap="square">
            <a:spAutoFit/>
          </a:bodyPr>
          <a:lstStyle/>
          <a:p>
            <a:pPr marL="0" indent="0">
              <a:lnSpc>
                <a:spcPts val="2700"/>
              </a:lnSpc>
              <a:buNone/>
            </a:pPr>
            <a:r>
              <a:rPr lang="en-US" sz="2400" b="1" dirty="0">
                <a:solidFill>
                  <a:srgbClr val="1D4ED8"/>
                </a:solidFill>
                <a:latin typeface="ui-sans-serif" pitchFamily="34" charset="0"/>
                <a:ea typeface="ui-sans-serif" pitchFamily="34" charset="-122"/>
                <a:cs typeface="ui-sans-serif" pitchFamily="34" charset="-120"/>
              </a:rPr>
              <a:t>2018 Amendment</a:t>
            </a:r>
            <a:endParaRPr lang="en-US" sz="2400" dirty="0"/>
          </a:p>
        </p:txBody>
      </p:sp>
      <p:sp>
        <p:nvSpPr>
          <p:cNvPr id="16" name="TextBox 15">
            <a:extLst>
              <a:ext uri="{FF2B5EF4-FFF2-40B4-BE49-F238E27FC236}">
                <a16:creationId xmlns:a16="http://schemas.microsoft.com/office/drawing/2014/main" id="{1400CE9E-165F-D245-9086-F9A9FFC0580D}"/>
              </a:ext>
            </a:extLst>
          </p:cNvPr>
          <p:cNvSpPr txBox="1"/>
          <p:nvPr/>
        </p:nvSpPr>
        <p:spPr>
          <a:xfrm>
            <a:off x="491625" y="3411891"/>
            <a:ext cx="7794262" cy="630942"/>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Parliament amended Section 45 to make "twin conditions" applicable to all offences under the Act.</a:t>
            </a:r>
            <a:endParaRPr lang="en-US" sz="1800" dirty="0"/>
          </a:p>
        </p:txBody>
      </p:sp>
      <p:sp>
        <p:nvSpPr>
          <p:cNvPr id="18" name="TextBox 17">
            <a:extLst>
              <a:ext uri="{FF2B5EF4-FFF2-40B4-BE49-F238E27FC236}">
                <a16:creationId xmlns:a16="http://schemas.microsoft.com/office/drawing/2014/main" id="{E339A914-2B21-69F2-8CC2-F137FC45F8D2}"/>
              </a:ext>
            </a:extLst>
          </p:cNvPr>
          <p:cNvSpPr txBox="1"/>
          <p:nvPr/>
        </p:nvSpPr>
        <p:spPr>
          <a:xfrm>
            <a:off x="491625" y="4306990"/>
            <a:ext cx="6100996" cy="438582"/>
          </a:xfrm>
          <a:prstGeom prst="rect">
            <a:avLst/>
          </a:prstGeom>
          <a:noFill/>
        </p:spPr>
        <p:txBody>
          <a:bodyPr wrap="square">
            <a:spAutoFit/>
          </a:bodyPr>
          <a:lstStyle/>
          <a:p>
            <a:pPr marL="0" indent="0">
              <a:lnSpc>
                <a:spcPts val="2700"/>
              </a:lnSpc>
              <a:buNone/>
            </a:pPr>
            <a:r>
              <a:rPr lang="en-US" sz="2400" b="1" dirty="0">
                <a:solidFill>
                  <a:srgbClr val="1D4ED8"/>
                </a:solidFill>
                <a:latin typeface="ui-sans-serif" pitchFamily="34" charset="0"/>
                <a:ea typeface="ui-sans-serif" pitchFamily="34" charset="-122"/>
                <a:cs typeface="ui-sans-serif" pitchFamily="34" charset="-120"/>
              </a:rPr>
              <a:t>Vijay Madanlal Choudhary Case (2022)</a:t>
            </a:r>
            <a:endParaRPr lang="en-US" sz="2400" dirty="0"/>
          </a:p>
        </p:txBody>
      </p:sp>
      <p:sp>
        <p:nvSpPr>
          <p:cNvPr id="20" name="TextBox 19">
            <a:extLst>
              <a:ext uri="{FF2B5EF4-FFF2-40B4-BE49-F238E27FC236}">
                <a16:creationId xmlns:a16="http://schemas.microsoft.com/office/drawing/2014/main" id="{589A2E36-327E-00E0-259F-A940D0C7CECF}"/>
              </a:ext>
            </a:extLst>
          </p:cNvPr>
          <p:cNvSpPr txBox="1"/>
          <p:nvPr/>
        </p:nvSpPr>
        <p:spPr>
          <a:xfrm>
            <a:off x="491625" y="4865467"/>
            <a:ext cx="7074734" cy="630942"/>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Supreme Court upheld the 2018 amendment and "twin conditions" as constitutional.</a:t>
            </a:r>
            <a:endParaRPr lang="en-US" sz="1800" dirty="0"/>
          </a:p>
        </p:txBody>
      </p:sp>
      <p:sp>
        <p:nvSpPr>
          <p:cNvPr id="25" name="Rectangle 24">
            <a:extLst>
              <a:ext uri="{FF2B5EF4-FFF2-40B4-BE49-F238E27FC236}">
                <a16:creationId xmlns:a16="http://schemas.microsoft.com/office/drawing/2014/main" id="{FBDC2FFD-0612-95C4-671C-0E5749348F2D}"/>
              </a:ext>
            </a:extLst>
          </p:cNvPr>
          <p:cNvSpPr/>
          <p:nvPr/>
        </p:nvSpPr>
        <p:spPr>
          <a:xfrm>
            <a:off x="9241584" y="1449140"/>
            <a:ext cx="1528997" cy="9144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accent2">
                    <a:lumMod val="75000"/>
                  </a:schemeClr>
                </a:solidFill>
              </a:rPr>
              <a:t>Stuck Down</a:t>
            </a:r>
          </a:p>
        </p:txBody>
      </p:sp>
      <p:sp>
        <p:nvSpPr>
          <p:cNvPr id="26" name="Rectangle 25">
            <a:extLst>
              <a:ext uri="{FF2B5EF4-FFF2-40B4-BE49-F238E27FC236}">
                <a16:creationId xmlns:a16="http://schemas.microsoft.com/office/drawing/2014/main" id="{D42EE64C-F6AE-8B2F-3F4D-50185CAE1295}"/>
              </a:ext>
            </a:extLst>
          </p:cNvPr>
          <p:cNvSpPr/>
          <p:nvPr/>
        </p:nvSpPr>
        <p:spPr>
          <a:xfrm>
            <a:off x="9241583" y="3037346"/>
            <a:ext cx="1528997"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dirty="0">
                <a:solidFill>
                  <a:srgbClr val="C00000"/>
                </a:solidFill>
              </a:rPr>
              <a:t>Parliamentary Response</a:t>
            </a:r>
          </a:p>
        </p:txBody>
      </p:sp>
      <p:sp>
        <p:nvSpPr>
          <p:cNvPr id="27" name="Rectangle 26">
            <a:extLst>
              <a:ext uri="{FF2B5EF4-FFF2-40B4-BE49-F238E27FC236}">
                <a16:creationId xmlns:a16="http://schemas.microsoft.com/office/drawing/2014/main" id="{10D4125A-2554-E1EA-945A-4B7E4BD8E67E}"/>
              </a:ext>
            </a:extLst>
          </p:cNvPr>
          <p:cNvSpPr/>
          <p:nvPr/>
        </p:nvSpPr>
        <p:spPr>
          <a:xfrm>
            <a:off x="9241583" y="4625553"/>
            <a:ext cx="152899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b="1" dirty="0">
                <a:solidFill>
                  <a:schemeClr val="accent6">
                    <a:lumMod val="50000"/>
                  </a:schemeClr>
                </a:solidFill>
              </a:rPr>
              <a:t>Validated</a:t>
            </a:r>
            <a:r>
              <a:rPr lang="en-IN" dirty="0">
                <a:solidFill>
                  <a:schemeClr val="accent6">
                    <a:lumMod val="50000"/>
                  </a:schemeClr>
                </a:solidFill>
              </a:rPr>
              <a:t>		</a:t>
            </a:r>
          </a:p>
        </p:txBody>
      </p:sp>
    </p:spTree>
    <p:extLst>
      <p:ext uri="{BB962C8B-B14F-4D97-AF65-F5344CB8AC3E}">
        <p14:creationId xmlns:p14="http://schemas.microsoft.com/office/powerpoint/2010/main" val="207907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11229B-700F-981B-940E-849B28388382}"/>
              </a:ext>
            </a:extLst>
          </p:cNvPr>
          <p:cNvSpPr>
            <a:spLocks noGrp="1"/>
          </p:cNvSpPr>
          <p:nvPr>
            <p:ph type="body" sz="quarter" idx="14"/>
          </p:nvPr>
        </p:nvSpPr>
        <p:spPr/>
        <p:txBody>
          <a:bodyPr/>
          <a:lstStyle/>
          <a:p>
            <a:r>
              <a:rPr lang="en-US" dirty="0">
                <a:cs typeface="ui-sans-serif" pitchFamily="34" charset="-120"/>
              </a:rPr>
              <a:t>Exemptions (The Proviso)</a:t>
            </a:r>
            <a:endParaRPr lang="en-US" dirty="0"/>
          </a:p>
          <a:p>
            <a:endParaRPr lang="en-IN" dirty="0"/>
          </a:p>
        </p:txBody>
      </p:sp>
      <p:sp>
        <p:nvSpPr>
          <p:cNvPr id="7" name="TextBox 6">
            <a:extLst>
              <a:ext uri="{FF2B5EF4-FFF2-40B4-BE49-F238E27FC236}">
                <a16:creationId xmlns:a16="http://schemas.microsoft.com/office/drawing/2014/main" id="{F4256970-925B-E6FC-3975-FC663B74F045}"/>
              </a:ext>
            </a:extLst>
          </p:cNvPr>
          <p:cNvSpPr txBox="1"/>
          <p:nvPr/>
        </p:nvSpPr>
        <p:spPr>
          <a:xfrm>
            <a:off x="442208" y="1261804"/>
            <a:ext cx="10380689" cy="691856"/>
          </a:xfrm>
          <a:prstGeom prst="rect">
            <a:avLst/>
          </a:prstGeom>
          <a:noFill/>
        </p:spPr>
        <p:txBody>
          <a:bodyPr wrap="square">
            <a:spAutoFit/>
          </a:bodyPr>
          <a:lstStyle/>
          <a:p>
            <a:pPr marL="0" indent="0">
              <a:lnSpc>
                <a:spcPts val="2400"/>
              </a:lnSpc>
              <a:buNone/>
            </a:pPr>
            <a:r>
              <a:rPr lang="en-US" sz="1800" dirty="0">
                <a:solidFill>
                  <a:srgbClr val="374151"/>
                </a:solidFill>
                <a:latin typeface="Cambria" panose="02040503050406030204" pitchFamily="18" charset="0"/>
                <a:ea typeface="Cambria" panose="02040503050406030204" pitchFamily="18" charset="0"/>
                <a:cs typeface="ui-sans-serif" pitchFamily="34" charset="-120"/>
              </a:rPr>
              <a:t>The stringent twin conditions do not apply to certain categories of persons. The Special Court may grant bail if the accused is:</a:t>
            </a:r>
            <a:endParaRPr lang="en-US" sz="18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6E838C5E-7389-8785-6E85-F148F24B9979}"/>
              </a:ext>
            </a:extLst>
          </p:cNvPr>
          <p:cNvSpPr txBox="1"/>
          <p:nvPr/>
        </p:nvSpPr>
        <p:spPr>
          <a:xfrm>
            <a:off x="1099281" y="2415066"/>
            <a:ext cx="6100996" cy="400110"/>
          </a:xfrm>
          <a:prstGeom prst="rect">
            <a:avLst/>
          </a:prstGeom>
          <a:noFill/>
        </p:spPr>
        <p:txBody>
          <a:bodyPr wrap="square">
            <a:spAutoFit/>
          </a:bodyPr>
          <a:lstStyle/>
          <a:p>
            <a:pPr marL="0" indent="0">
              <a:lnSpc>
                <a:spcPts val="2400"/>
              </a:lnSpc>
              <a:buNone/>
            </a:pPr>
            <a:r>
              <a:rPr lang="en-US" sz="2000" b="1" dirty="0">
                <a:solidFill>
                  <a:srgbClr val="1D4ED8"/>
                </a:solidFill>
                <a:latin typeface="Cambria" panose="02040503050406030204" pitchFamily="18" charset="0"/>
                <a:ea typeface="Cambria" panose="02040503050406030204" pitchFamily="18" charset="0"/>
                <a:cs typeface="ui-sans-serif" pitchFamily="34" charset="-120"/>
              </a:rPr>
              <a:t>Under 16 Years</a:t>
            </a:r>
            <a:endParaRPr lang="en-US" sz="20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E28002B-45AE-2E54-827E-32A9EA3F7145}"/>
              </a:ext>
            </a:extLst>
          </p:cNvPr>
          <p:cNvSpPr txBox="1"/>
          <p:nvPr/>
        </p:nvSpPr>
        <p:spPr>
          <a:xfrm>
            <a:off x="977717" y="2803245"/>
            <a:ext cx="4549517" cy="630942"/>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Minors below the age of 16 years are exempt from the stringent conditions.</a:t>
            </a:r>
            <a:endParaRPr lang="en-US" sz="1800" dirty="0"/>
          </a:p>
        </p:txBody>
      </p:sp>
      <p:sp>
        <p:nvSpPr>
          <p:cNvPr id="15" name="TextBox 14">
            <a:extLst>
              <a:ext uri="{FF2B5EF4-FFF2-40B4-BE49-F238E27FC236}">
                <a16:creationId xmlns:a16="http://schemas.microsoft.com/office/drawing/2014/main" id="{09EE370E-FC49-C0F4-3552-0ED7B0189A29}"/>
              </a:ext>
            </a:extLst>
          </p:cNvPr>
          <p:cNvSpPr txBox="1"/>
          <p:nvPr/>
        </p:nvSpPr>
        <p:spPr>
          <a:xfrm>
            <a:off x="7200277" y="2738123"/>
            <a:ext cx="3622620" cy="900246"/>
          </a:xfrm>
          <a:prstGeom prst="rect">
            <a:avLst/>
          </a:prstGeom>
          <a:noFill/>
        </p:spPr>
        <p:txBody>
          <a:bodyPr wrap="square">
            <a:spAutoFit/>
          </a:bodyPr>
          <a:lstStyle/>
          <a:p>
            <a:pPr>
              <a:lnSpc>
                <a:spcPts val="2100"/>
              </a:lnSpc>
            </a:pPr>
            <a:r>
              <a:rPr lang="en-US" dirty="0">
                <a:solidFill>
                  <a:srgbClr val="374151"/>
                </a:solidFill>
                <a:latin typeface="ui-sans-serif" pitchFamily="34" charset="0"/>
                <a:ea typeface="ui-sans-serif" pitchFamily="34" charset="-122"/>
                <a:cs typeface="ui-sans-serif" pitchFamily="34" charset="-120"/>
              </a:rPr>
              <a:t>Female accused persons are granted exemptions under certain conditions.</a:t>
            </a:r>
            <a:endParaRPr lang="en-US" dirty="0"/>
          </a:p>
        </p:txBody>
      </p:sp>
      <p:sp>
        <p:nvSpPr>
          <p:cNvPr id="17" name="TextBox 16">
            <a:extLst>
              <a:ext uri="{FF2B5EF4-FFF2-40B4-BE49-F238E27FC236}">
                <a16:creationId xmlns:a16="http://schemas.microsoft.com/office/drawing/2014/main" id="{476771A1-271E-67C5-89B4-A9B616E5B5F7}"/>
              </a:ext>
            </a:extLst>
          </p:cNvPr>
          <p:cNvSpPr txBox="1"/>
          <p:nvPr/>
        </p:nvSpPr>
        <p:spPr>
          <a:xfrm>
            <a:off x="7200277" y="2345201"/>
            <a:ext cx="6745574" cy="404406"/>
          </a:xfrm>
          <a:prstGeom prst="rect">
            <a:avLst/>
          </a:prstGeom>
          <a:noFill/>
        </p:spPr>
        <p:txBody>
          <a:bodyPr wrap="square">
            <a:spAutoFit/>
          </a:bodyPr>
          <a:lstStyle/>
          <a:p>
            <a:pPr marL="0" indent="0">
              <a:lnSpc>
                <a:spcPts val="2400"/>
              </a:lnSpc>
              <a:buNone/>
            </a:pPr>
            <a:r>
              <a:rPr lang="en-US" sz="2400" b="1" dirty="0">
                <a:solidFill>
                  <a:srgbClr val="1D4ED8"/>
                </a:solidFill>
                <a:latin typeface="Cambria" panose="02040503050406030204" pitchFamily="18" charset="0"/>
                <a:ea typeface="Cambria" panose="02040503050406030204" pitchFamily="18" charset="0"/>
                <a:cs typeface="ui-sans-serif" pitchFamily="34" charset="-120"/>
              </a:rPr>
              <a:t>Women</a:t>
            </a:r>
            <a:endParaRPr lang="en-US" sz="24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EC32D84F-6536-A0D8-B3D7-27B3FC6D2382}"/>
              </a:ext>
            </a:extLst>
          </p:cNvPr>
          <p:cNvSpPr txBox="1"/>
          <p:nvPr/>
        </p:nvSpPr>
        <p:spPr>
          <a:xfrm>
            <a:off x="7165298" y="4363478"/>
            <a:ext cx="6970426" cy="400110"/>
          </a:xfrm>
          <a:prstGeom prst="rect">
            <a:avLst/>
          </a:prstGeom>
          <a:noFill/>
        </p:spPr>
        <p:txBody>
          <a:bodyPr wrap="square">
            <a:spAutoFit/>
          </a:bodyPr>
          <a:lstStyle/>
          <a:p>
            <a:pPr>
              <a:lnSpc>
                <a:spcPts val="2400"/>
              </a:lnSpc>
            </a:pPr>
            <a:r>
              <a:rPr lang="en-US" sz="2400" b="1" dirty="0">
                <a:solidFill>
                  <a:srgbClr val="1D4ED8"/>
                </a:solidFill>
                <a:latin typeface="Cambria" panose="02040503050406030204" pitchFamily="18" charset="0"/>
                <a:ea typeface="Cambria" panose="02040503050406030204" pitchFamily="18" charset="0"/>
                <a:cs typeface="ui-sans-serif" pitchFamily="34" charset="-120"/>
              </a:rPr>
              <a:t>Amount Less than ₹1 Crore</a:t>
            </a:r>
            <a:endParaRPr lang="en-US" sz="24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AD3219C3-326C-D569-6A81-06FB0F9436A0}"/>
              </a:ext>
            </a:extLst>
          </p:cNvPr>
          <p:cNvSpPr txBox="1"/>
          <p:nvPr/>
        </p:nvSpPr>
        <p:spPr>
          <a:xfrm>
            <a:off x="1004343" y="4363478"/>
            <a:ext cx="4946752" cy="404406"/>
          </a:xfrm>
          <a:prstGeom prst="rect">
            <a:avLst/>
          </a:prstGeom>
          <a:noFill/>
        </p:spPr>
        <p:txBody>
          <a:bodyPr wrap="square">
            <a:spAutoFit/>
          </a:bodyPr>
          <a:lstStyle/>
          <a:p>
            <a:pPr marL="0" indent="0">
              <a:lnSpc>
                <a:spcPts val="2400"/>
              </a:lnSpc>
              <a:buNone/>
            </a:pPr>
            <a:r>
              <a:rPr lang="en-US" sz="2400" b="1" dirty="0">
                <a:solidFill>
                  <a:srgbClr val="1D4ED8"/>
                </a:solidFill>
                <a:latin typeface="Cambria" panose="02040503050406030204" pitchFamily="18" charset="0"/>
                <a:ea typeface="Cambria" panose="02040503050406030204" pitchFamily="18" charset="0"/>
                <a:cs typeface="ui-sans-serif" pitchFamily="34" charset="-120"/>
              </a:rPr>
              <a:t>Sick or Infirm</a:t>
            </a:r>
            <a:endParaRPr lang="en-US" sz="2400" dirty="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B5BD2F81-DCAD-67FA-230F-2EF08E60636E}"/>
              </a:ext>
            </a:extLst>
          </p:cNvPr>
          <p:cNvSpPr txBox="1"/>
          <p:nvPr/>
        </p:nvSpPr>
        <p:spPr>
          <a:xfrm>
            <a:off x="1004344" y="4776334"/>
            <a:ext cx="4946752" cy="630942"/>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Persons with physical or mental disabilities that affect their ability to conduct proceedings.</a:t>
            </a:r>
            <a:endParaRPr lang="en-US" sz="1800" dirty="0"/>
          </a:p>
        </p:txBody>
      </p:sp>
      <p:sp>
        <p:nvSpPr>
          <p:cNvPr id="25" name="TextBox 24">
            <a:extLst>
              <a:ext uri="{FF2B5EF4-FFF2-40B4-BE49-F238E27FC236}">
                <a16:creationId xmlns:a16="http://schemas.microsoft.com/office/drawing/2014/main" id="{BEE6CBF5-F7CE-0590-DF47-0D3AB29AC18F}"/>
              </a:ext>
            </a:extLst>
          </p:cNvPr>
          <p:cNvSpPr txBox="1"/>
          <p:nvPr/>
        </p:nvSpPr>
        <p:spPr>
          <a:xfrm>
            <a:off x="7180292" y="4758841"/>
            <a:ext cx="3450234" cy="900246"/>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Added via amendment for money laundering cases involving amounts less than ₹1 crore.</a:t>
            </a:r>
            <a:endParaRPr lang="en-US" sz="1800" dirty="0"/>
          </a:p>
        </p:txBody>
      </p:sp>
      <p:pic>
        <p:nvPicPr>
          <p:cNvPr id="27" name="Image 6" descr="preencoded.png">
            <a:extLst>
              <a:ext uri="{FF2B5EF4-FFF2-40B4-BE49-F238E27FC236}">
                <a16:creationId xmlns:a16="http://schemas.microsoft.com/office/drawing/2014/main" id="{09A3390F-0FCB-AD3F-4161-26F499B27523}"/>
              </a:ext>
            </a:extLst>
          </p:cNvPr>
          <p:cNvPicPr>
            <a:picLocks noChangeAspect="1"/>
          </p:cNvPicPr>
          <p:nvPr/>
        </p:nvPicPr>
        <p:blipFill>
          <a:blip r:embed="rId2"/>
          <a:stretch>
            <a:fillRect/>
          </a:stretch>
        </p:blipFill>
        <p:spPr>
          <a:xfrm>
            <a:off x="6564051" y="2272095"/>
            <a:ext cx="609600" cy="609600"/>
          </a:xfrm>
          <a:prstGeom prst="rect">
            <a:avLst/>
          </a:prstGeom>
        </p:spPr>
      </p:pic>
      <p:pic>
        <p:nvPicPr>
          <p:cNvPr id="28" name="Image 7" descr="preencoded.png">
            <a:extLst>
              <a:ext uri="{FF2B5EF4-FFF2-40B4-BE49-F238E27FC236}">
                <a16:creationId xmlns:a16="http://schemas.microsoft.com/office/drawing/2014/main" id="{FAE4C9D3-5933-CA74-A21A-28C8D4AE16F8}"/>
              </a:ext>
            </a:extLst>
          </p:cNvPr>
          <p:cNvPicPr>
            <a:picLocks noChangeAspect="1"/>
          </p:cNvPicPr>
          <p:nvPr/>
        </p:nvPicPr>
        <p:blipFill>
          <a:blip r:embed="rId3"/>
          <a:stretch>
            <a:fillRect/>
          </a:stretch>
        </p:blipFill>
        <p:spPr>
          <a:xfrm>
            <a:off x="6759313" y="2412642"/>
            <a:ext cx="219075" cy="381000"/>
          </a:xfrm>
          <a:prstGeom prst="rect">
            <a:avLst/>
          </a:prstGeom>
        </p:spPr>
      </p:pic>
      <p:pic>
        <p:nvPicPr>
          <p:cNvPr id="29" name="Image 3" descr="preencoded.png">
            <a:extLst>
              <a:ext uri="{FF2B5EF4-FFF2-40B4-BE49-F238E27FC236}">
                <a16:creationId xmlns:a16="http://schemas.microsoft.com/office/drawing/2014/main" id="{23321B8F-4D5D-D2C2-AED5-FE4079395ADF}"/>
              </a:ext>
            </a:extLst>
          </p:cNvPr>
          <p:cNvPicPr>
            <a:picLocks noChangeAspect="1"/>
          </p:cNvPicPr>
          <p:nvPr/>
        </p:nvPicPr>
        <p:blipFill>
          <a:blip r:embed="rId4"/>
          <a:stretch>
            <a:fillRect/>
          </a:stretch>
        </p:blipFill>
        <p:spPr>
          <a:xfrm>
            <a:off x="463055" y="2289290"/>
            <a:ext cx="609600" cy="609600"/>
          </a:xfrm>
          <a:prstGeom prst="rect">
            <a:avLst/>
          </a:prstGeom>
        </p:spPr>
      </p:pic>
      <p:pic>
        <p:nvPicPr>
          <p:cNvPr id="30" name="Image 3" descr="preencoded.png">
            <a:extLst>
              <a:ext uri="{FF2B5EF4-FFF2-40B4-BE49-F238E27FC236}">
                <a16:creationId xmlns:a16="http://schemas.microsoft.com/office/drawing/2014/main" id="{73CCFF78-7327-6A74-308A-1789C7E4CAD6}"/>
              </a:ext>
            </a:extLst>
          </p:cNvPr>
          <p:cNvPicPr>
            <a:picLocks noChangeAspect="1"/>
          </p:cNvPicPr>
          <p:nvPr/>
        </p:nvPicPr>
        <p:blipFill>
          <a:blip r:embed="rId4"/>
          <a:stretch>
            <a:fillRect/>
          </a:stretch>
        </p:blipFill>
        <p:spPr>
          <a:xfrm>
            <a:off x="6548072" y="4346635"/>
            <a:ext cx="609600" cy="609600"/>
          </a:xfrm>
          <a:prstGeom prst="rect">
            <a:avLst/>
          </a:prstGeom>
        </p:spPr>
      </p:pic>
      <p:pic>
        <p:nvPicPr>
          <p:cNvPr id="31" name="Image 3" descr="preencoded.png">
            <a:extLst>
              <a:ext uri="{FF2B5EF4-FFF2-40B4-BE49-F238E27FC236}">
                <a16:creationId xmlns:a16="http://schemas.microsoft.com/office/drawing/2014/main" id="{B1533515-323F-819A-5BCF-88891E264D35}"/>
              </a:ext>
            </a:extLst>
          </p:cNvPr>
          <p:cNvPicPr>
            <a:picLocks noChangeAspect="1"/>
          </p:cNvPicPr>
          <p:nvPr/>
        </p:nvPicPr>
        <p:blipFill>
          <a:blip r:embed="rId4"/>
          <a:stretch>
            <a:fillRect/>
          </a:stretch>
        </p:blipFill>
        <p:spPr>
          <a:xfrm flipV="1">
            <a:off x="368740" y="4296295"/>
            <a:ext cx="609600" cy="526315"/>
          </a:xfrm>
          <a:prstGeom prst="rect">
            <a:avLst/>
          </a:prstGeom>
        </p:spPr>
      </p:pic>
      <p:pic>
        <p:nvPicPr>
          <p:cNvPr id="32" name="Image 4" descr="preencoded.png">
            <a:extLst>
              <a:ext uri="{FF2B5EF4-FFF2-40B4-BE49-F238E27FC236}">
                <a16:creationId xmlns:a16="http://schemas.microsoft.com/office/drawing/2014/main" id="{3FAB4EBA-916A-FCEE-2010-490AEA01CCE5}"/>
              </a:ext>
            </a:extLst>
          </p:cNvPr>
          <p:cNvPicPr>
            <a:picLocks noChangeAspect="1"/>
          </p:cNvPicPr>
          <p:nvPr/>
        </p:nvPicPr>
        <p:blipFill>
          <a:blip r:embed="rId5"/>
          <a:stretch>
            <a:fillRect/>
          </a:stretch>
        </p:blipFill>
        <p:spPr>
          <a:xfrm>
            <a:off x="599219" y="2387610"/>
            <a:ext cx="304800" cy="381000"/>
          </a:xfrm>
          <a:prstGeom prst="rect">
            <a:avLst/>
          </a:prstGeom>
        </p:spPr>
      </p:pic>
      <p:pic>
        <p:nvPicPr>
          <p:cNvPr id="33" name="Image 10" descr="preencoded.png">
            <a:extLst>
              <a:ext uri="{FF2B5EF4-FFF2-40B4-BE49-F238E27FC236}">
                <a16:creationId xmlns:a16="http://schemas.microsoft.com/office/drawing/2014/main" id="{10E01791-95B8-5F34-B13A-D29F8E1FA230}"/>
              </a:ext>
            </a:extLst>
          </p:cNvPr>
          <p:cNvPicPr>
            <a:picLocks noChangeAspect="1"/>
          </p:cNvPicPr>
          <p:nvPr/>
        </p:nvPicPr>
        <p:blipFill>
          <a:blip r:embed="rId6"/>
          <a:stretch>
            <a:fillRect/>
          </a:stretch>
        </p:blipFill>
        <p:spPr>
          <a:xfrm>
            <a:off x="499334" y="4377987"/>
            <a:ext cx="390525" cy="381000"/>
          </a:xfrm>
          <a:prstGeom prst="rect">
            <a:avLst/>
          </a:prstGeom>
        </p:spPr>
      </p:pic>
      <p:pic>
        <p:nvPicPr>
          <p:cNvPr id="34" name="Image 13" descr="preencoded.png">
            <a:extLst>
              <a:ext uri="{FF2B5EF4-FFF2-40B4-BE49-F238E27FC236}">
                <a16:creationId xmlns:a16="http://schemas.microsoft.com/office/drawing/2014/main" id="{C99E7A55-DEE9-480E-72DB-BA3F9AA4DC5D}"/>
              </a:ext>
            </a:extLst>
          </p:cNvPr>
          <p:cNvPicPr>
            <a:picLocks noChangeAspect="1"/>
          </p:cNvPicPr>
          <p:nvPr/>
        </p:nvPicPr>
        <p:blipFill>
          <a:blip r:embed="rId7"/>
          <a:stretch>
            <a:fillRect/>
          </a:stretch>
        </p:blipFill>
        <p:spPr>
          <a:xfrm>
            <a:off x="6673587" y="4454640"/>
            <a:ext cx="390525" cy="381000"/>
          </a:xfrm>
          <a:prstGeom prst="rect">
            <a:avLst/>
          </a:prstGeom>
        </p:spPr>
      </p:pic>
      <p:sp>
        <p:nvSpPr>
          <p:cNvPr id="36" name="TextBox 35">
            <a:extLst>
              <a:ext uri="{FF2B5EF4-FFF2-40B4-BE49-F238E27FC236}">
                <a16:creationId xmlns:a16="http://schemas.microsoft.com/office/drawing/2014/main" id="{FBD0E194-5B96-395A-09DC-CEF856EBFAB7}"/>
              </a:ext>
            </a:extLst>
          </p:cNvPr>
          <p:cNvSpPr txBox="1"/>
          <p:nvPr/>
        </p:nvSpPr>
        <p:spPr>
          <a:xfrm>
            <a:off x="631825" y="5868682"/>
            <a:ext cx="10191072" cy="630942"/>
          </a:xfrm>
          <a:prstGeom prst="rect">
            <a:avLst/>
          </a:prstGeom>
          <a:noFill/>
        </p:spPr>
        <p:txBody>
          <a:bodyPr wrap="square">
            <a:spAutoFit/>
          </a:bodyPr>
          <a:lstStyle/>
          <a:p>
            <a:pPr marL="0" indent="0">
              <a:lnSpc>
                <a:spcPts val="2100"/>
              </a:lnSpc>
              <a:buNone/>
            </a:pPr>
            <a:r>
              <a:rPr lang="en-US" sz="1800" dirty="0">
                <a:solidFill>
                  <a:srgbClr val="1D4ED8"/>
                </a:solidFill>
                <a:latin typeface="ui-sans-serif" pitchFamily="34" charset="0"/>
                <a:ea typeface="ui-sans-serif" pitchFamily="34" charset="-122"/>
                <a:cs typeface="ui-sans-serif" pitchFamily="34" charset="-120"/>
              </a:rPr>
              <a:t> The Special Court may grant bail to accused persons belonging to these categories, even if the general twin conditions would otherwise not be met.</a:t>
            </a:r>
            <a:endParaRPr lang="en-US" sz="1800" dirty="0"/>
          </a:p>
        </p:txBody>
      </p:sp>
      <p:pic>
        <p:nvPicPr>
          <p:cNvPr id="37" name="Image 15" descr="preencoded.png">
            <a:extLst>
              <a:ext uri="{FF2B5EF4-FFF2-40B4-BE49-F238E27FC236}">
                <a16:creationId xmlns:a16="http://schemas.microsoft.com/office/drawing/2014/main" id="{3A32BCC0-002F-EF33-756C-5C82D8492D73}"/>
              </a:ext>
            </a:extLst>
          </p:cNvPr>
          <p:cNvPicPr>
            <a:picLocks noChangeAspect="1"/>
          </p:cNvPicPr>
          <p:nvPr/>
        </p:nvPicPr>
        <p:blipFill>
          <a:blip r:embed="rId8"/>
          <a:stretch>
            <a:fillRect/>
          </a:stretch>
        </p:blipFill>
        <p:spPr>
          <a:xfrm>
            <a:off x="483040" y="5993653"/>
            <a:ext cx="190500" cy="190500"/>
          </a:xfrm>
          <a:prstGeom prst="rect">
            <a:avLst/>
          </a:prstGeom>
        </p:spPr>
      </p:pic>
    </p:spTree>
    <p:extLst>
      <p:ext uri="{BB962C8B-B14F-4D97-AF65-F5344CB8AC3E}">
        <p14:creationId xmlns:p14="http://schemas.microsoft.com/office/powerpoint/2010/main" val="197728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21B5B-A31B-AFBF-22A8-353CFCC012EC}"/>
              </a:ext>
            </a:extLst>
          </p:cNvPr>
          <p:cNvSpPr>
            <a:spLocks noGrp="1"/>
          </p:cNvSpPr>
          <p:nvPr>
            <p:ph type="body" sz="quarter" idx="14"/>
          </p:nvPr>
        </p:nvSpPr>
        <p:spPr>
          <a:xfrm>
            <a:off x="327024" y="150813"/>
            <a:ext cx="9581473" cy="585787"/>
          </a:xfrm>
        </p:spPr>
        <p:txBody>
          <a:bodyPr/>
          <a:lstStyle/>
          <a:p>
            <a:r>
              <a:rPr lang="en-US" dirty="0">
                <a:cs typeface="ui-sans-serif" pitchFamily="34" charset="-120"/>
              </a:rPr>
              <a:t>Key Judicial Interpretations &amp; Conclusion</a:t>
            </a:r>
            <a:endParaRPr lang="en-US" dirty="0"/>
          </a:p>
          <a:p>
            <a:endParaRPr lang="en-IN" dirty="0"/>
          </a:p>
        </p:txBody>
      </p:sp>
      <p:sp>
        <p:nvSpPr>
          <p:cNvPr id="3" name="Text Placeholder 2">
            <a:extLst>
              <a:ext uri="{FF2B5EF4-FFF2-40B4-BE49-F238E27FC236}">
                <a16:creationId xmlns:a16="http://schemas.microsoft.com/office/drawing/2014/main" id="{A7206189-1C75-076D-923E-A95A0A2531D4}"/>
              </a:ext>
            </a:extLst>
          </p:cNvPr>
          <p:cNvSpPr>
            <a:spLocks noGrp="1"/>
          </p:cNvSpPr>
          <p:nvPr>
            <p:ph type="body" sz="quarter" idx="15"/>
          </p:nvPr>
        </p:nvSpPr>
        <p:spPr/>
        <p:txBody>
          <a:bodyPr/>
          <a:lstStyle/>
          <a:p>
            <a:r>
              <a:rPr lang="en-US" sz="2400" b="1" dirty="0">
                <a:solidFill>
                  <a:srgbClr val="1D4ED8"/>
                </a:solidFill>
                <a:latin typeface="ui-sans-serif" pitchFamily="34" charset="0"/>
                <a:ea typeface="ui-sans-serif" pitchFamily="34" charset="-122"/>
                <a:cs typeface="ui-sans-serif" pitchFamily="34" charset="-120"/>
              </a:rPr>
              <a:t>Key Judicial Interpretations</a:t>
            </a:r>
            <a:endParaRPr lang="en-US" sz="2400" dirty="0"/>
          </a:p>
          <a:p>
            <a:endParaRPr lang="en-IN" dirty="0"/>
          </a:p>
        </p:txBody>
      </p:sp>
      <p:pic>
        <p:nvPicPr>
          <p:cNvPr id="4" name="Image 3" descr="preencoded.png">
            <a:extLst>
              <a:ext uri="{FF2B5EF4-FFF2-40B4-BE49-F238E27FC236}">
                <a16:creationId xmlns:a16="http://schemas.microsoft.com/office/drawing/2014/main" id="{4273B5DE-B8C7-1F01-8C1D-AF2F24F753EB}"/>
              </a:ext>
            </a:extLst>
          </p:cNvPr>
          <p:cNvPicPr>
            <a:picLocks noChangeAspect="1"/>
          </p:cNvPicPr>
          <p:nvPr/>
        </p:nvPicPr>
        <p:blipFill>
          <a:blip r:embed="rId2"/>
          <a:stretch>
            <a:fillRect/>
          </a:stretch>
        </p:blipFill>
        <p:spPr>
          <a:xfrm>
            <a:off x="327024" y="1108259"/>
            <a:ext cx="285750" cy="285750"/>
          </a:xfrm>
          <a:prstGeom prst="rect">
            <a:avLst/>
          </a:prstGeom>
        </p:spPr>
      </p:pic>
      <p:pic>
        <p:nvPicPr>
          <p:cNvPr id="5" name="Image 5" descr="preencoded.png">
            <a:extLst>
              <a:ext uri="{FF2B5EF4-FFF2-40B4-BE49-F238E27FC236}">
                <a16:creationId xmlns:a16="http://schemas.microsoft.com/office/drawing/2014/main" id="{9729BEDD-F569-628B-A209-E29F8BA76186}"/>
              </a:ext>
            </a:extLst>
          </p:cNvPr>
          <p:cNvPicPr>
            <a:picLocks noChangeAspect="1"/>
          </p:cNvPicPr>
          <p:nvPr/>
        </p:nvPicPr>
        <p:blipFill>
          <a:blip r:embed="rId3"/>
          <a:stretch>
            <a:fillRect/>
          </a:stretch>
        </p:blipFill>
        <p:spPr>
          <a:xfrm>
            <a:off x="639580" y="1770101"/>
            <a:ext cx="285750" cy="228600"/>
          </a:xfrm>
          <a:prstGeom prst="rect">
            <a:avLst/>
          </a:prstGeom>
        </p:spPr>
      </p:pic>
      <p:sp>
        <p:nvSpPr>
          <p:cNvPr id="7" name="TextBox 6">
            <a:extLst>
              <a:ext uri="{FF2B5EF4-FFF2-40B4-BE49-F238E27FC236}">
                <a16:creationId xmlns:a16="http://schemas.microsoft.com/office/drawing/2014/main" id="{3C081AE6-AA60-F868-8E07-EEA7853752F2}"/>
              </a:ext>
            </a:extLst>
          </p:cNvPr>
          <p:cNvSpPr txBox="1"/>
          <p:nvPr/>
        </p:nvSpPr>
        <p:spPr>
          <a:xfrm>
            <a:off x="843339" y="1692361"/>
            <a:ext cx="6100996" cy="384080"/>
          </a:xfrm>
          <a:prstGeom prst="rect">
            <a:avLst/>
          </a:prstGeom>
          <a:noFill/>
        </p:spPr>
        <p:txBody>
          <a:bodyPr wrap="square">
            <a:spAutoFit/>
          </a:bodyPr>
          <a:lstStyle/>
          <a:p>
            <a:pPr marL="0" indent="0">
              <a:lnSpc>
                <a:spcPts val="2400"/>
              </a:lnSpc>
              <a:buNone/>
            </a:pPr>
            <a:r>
              <a:rPr lang="en-US" sz="1800" b="1" dirty="0">
                <a:solidFill>
                  <a:srgbClr val="1E40AF"/>
                </a:solidFill>
                <a:latin typeface="ui-sans-serif" pitchFamily="34" charset="0"/>
                <a:ea typeface="ui-sans-serif" pitchFamily="34" charset="-122"/>
                <a:cs typeface="ui-sans-serif" pitchFamily="34" charset="-120"/>
              </a:rPr>
              <a:t> "Bail is the Rule, Jail is the Exception"</a:t>
            </a:r>
            <a:endParaRPr lang="en-US" sz="1800" b="1" dirty="0"/>
          </a:p>
        </p:txBody>
      </p:sp>
      <p:sp>
        <p:nvSpPr>
          <p:cNvPr id="9" name="TextBox 8">
            <a:extLst>
              <a:ext uri="{FF2B5EF4-FFF2-40B4-BE49-F238E27FC236}">
                <a16:creationId xmlns:a16="http://schemas.microsoft.com/office/drawing/2014/main" id="{C552E7D4-3103-C2D7-9991-A5B43DF0C8F1}"/>
              </a:ext>
            </a:extLst>
          </p:cNvPr>
          <p:cNvSpPr txBox="1"/>
          <p:nvPr/>
        </p:nvSpPr>
        <p:spPr>
          <a:xfrm>
            <a:off x="586164" y="2123921"/>
            <a:ext cx="6100996" cy="900246"/>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Supreme Court in Prem Prakash v. ED (2024) ruled that even under PMLA, bail remains the rule if trial is indefinitely delayed.</a:t>
            </a:r>
            <a:endParaRPr lang="en-US" sz="1800" dirty="0"/>
          </a:p>
        </p:txBody>
      </p:sp>
      <p:pic>
        <p:nvPicPr>
          <p:cNvPr id="10" name="Image 7" descr="preencoded.png">
            <a:extLst>
              <a:ext uri="{FF2B5EF4-FFF2-40B4-BE49-F238E27FC236}">
                <a16:creationId xmlns:a16="http://schemas.microsoft.com/office/drawing/2014/main" id="{5083D93A-020E-053B-2FA8-B4B2623C92E7}"/>
              </a:ext>
            </a:extLst>
          </p:cNvPr>
          <p:cNvPicPr>
            <a:picLocks noChangeAspect="1"/>
          </p:cNvPicPr>
          <p:nvPr/>
        </p:nvPicPr>
        <p:blipFill>
          <a:blip r:embed="rId4"/>
          <a:stretch>
            <a:fillRect/>
          </a:stretch>
        </p:blipFill>
        <p:spPr>
          <a:xfrm>
            <a:off x="681037" y="3367430"/>
            <a:ext cx="285750" cy="228600"/>
          </a:xfrm>
          <a:prstGeom prst="rect">
            <a:avLst/>
          </a:prstGeom>
        </p:spPr>
      </p:pic>
      <p:sp>
        <p:nvSpPr>
          <p:cNvPr id="12" name="TextBox 11">
            <a:extLst>
              <a:ext uri="{FF2B5EF4-FFF2-40B4-BE49-F238E27FC236}">
                <a16:creationId xmlns:a16="http://schemas.microsoft.com/office/drawing/2014/main" id="{C0F59A8F-68C2-6121-F203-D132A4FA589F}"/>
              </a:ext>
            </a:extLst>
          </p:cNvPr>
          <p:cNvSpPr txBox="1"/>
          <p:nvPr/>
        </p:nvSpPr>
        <p:spPr>
          <a:xfrm>
            <a:off x="925330" y="3327533"/>
            <a:ext cx="6100996" cy="382797"/>
          </a:xfrm>
          <a:prstGeom prst="rect">
            <a:avLst/>
          </a:prstGeom>
          <a:noFill/>
        </p:spPr>
        <p:txBody>
          <a:bodyPr wrap="square">
            <a:spAutoFit/>
          </a:bodyPr>
          <a:lstStyle/>
          <a:p>
            <a:pPr marL="0" indent="0">
              <a:lnSpc>
                <a:spcPts val="2400"/>
              </a:lnSpc>
              <a:buNone/>
            </a:pPr>
            <a:r>
              <a:rPr lang="en-US" sz="1800" b="1" dirty="0">
                <a:solidFill>
                  <a:srgbClr val="1E40AF"/>
                </a:solidFill>
                <a:latin typeface="ui-sans-serif" pitchFamily="34" charset="0"/>
                <a:ea typeface="ui-sans-serif" pitchFamily="34" charset="-122"/>
                <a:cs typeface="ui-sans-serif" pitchFamily="34" charset="-120"/>
              </a:rPr>
              <a:t> Relationship with Section 19</a:t>
            </a:r>
            <a:endParaRPr lang="en-US" sz="1800" b="1" dirty="0"/>
          </a:p>
        </p:txBody>
      </p:sp>
      <p:sp>
        <p:nvSpPr>
          <p:cNvPr id="14" name="TextBox 13">
            <a:extLst>
              <a:ext uri="{FF2B5EF4-FFF2-40B4-BE49-F238E27FC236}">
                <a16:creationId xmlns:a16="http://schemas.microsoft.com/office/drawing/2014/main" id="{5BD05808-AF01-7495-3FCC-6A91C15856D8}"/>
              </a:ext>
            </a:extLst>
          </p:cNvPr>
          <p:cNvSpPr txBox="1"/>
          <p:nvPr/>
        </p:nvSpPr>
        <p:spPr>
          <a:xfrm>
            <a:off x="639580" y="3724358"/>
            <a:ext cx="6100996" cy="900246"/>
          </a:xfrm>
          <a:prstGeom prst="rect">
            <a:avLst/>
          </a:prstGeom>
          <a:noFill/>
        </p:spPr>
        <p:txBody>
          <a:bodyPr wrap="square">
            <a:spAutoFit/>
          </a:bodyPr>
          <a:lstStyle/>
          <a:p>
            <a:pPr marL="0" indent="0">
              <a:lnSpc>
                <a:spcPts val="2100"/>
              </a:lnSpc>
              <a:buNone/>
            </a:pPr>
            <a:r>
              <a:rPr lang="en-US" sz="1800" dirty="0">
                <a:solidFill>
                  <a:srgbClr val="374151"/>
                </a:solidFill>
                <a:latin typeface="ui-sans-serif" pitchFamily="34" charset="0"/>
                <a:ea typeface="ui-sans-serif" pitchFamily="34" charset="-122"/>
                <a:cs typeface="ui-sans-serif" pitchFamily="34" charset="-120"/>
              </a:rPr>
              <a:t>Arrests under Section 19 must be backed by "reasons to believe" the person is guilty, informing the court's decision under Section 45.</a:t>
            </a:r>
            <a:endParaRPr lang="en-US" sz="1800" dirty="0"/>
          </a:p>
        </p:txBody>
      </p:sp>
      <p:pic>
        <p:nvPicPr>
          <p:cNvPr id="15" name="Image 9" descr="preencoded.png">
            <a:extLst>
              <a:ext uri="{FF2B5EF4-FFF2-40B4-BE49-F238E27FC236}">
                <a16:creationId xmlns:a16="http://schemas.microsoft.com/office/drawing/2014/main" id="{3B7D2214-047C-5482-EFEE-6429CB6719DB}"/>
              </a:ext>
            </a:extLst>
          </p:cNvPr>
          <p:cNvPicPr>
            <a:picLocks noChangeAspect="1"/>
          </p:cNvPicPr>
          <p:nvPr/>
        </p:nvPicPr>
        <p:blipFill>
          <a:blip r:embed="rId5"/>
          <a:stretch>
            <a:fillRect/>
          </a:stretch>
        </p:blipFill>
        <p:spPr>
          <a:xfrm>
            <a:off x="7174900" y="1416886"/>
            <a:ext cx="219075" cy="285750"/>
          </a:xfrm>
          <a:prstGeom prst="rect">
            <a:avLst/>
          </a:prstGeom>
        </p:spPr>
      </p:pic>
      <p:sp>
        <p:nvSpPr>
          <p:cNvPr id="17" name="TextBox 16">
            <a:extLst>
              <a:ext uri="{FF2B5EF4-FFF2-40B4-BE49-F238E27FC236}">
                <a16:creationId xmlns:a16="http://schemas.microsoft.com/office/drawing/2014/main" id="{7436E50C-8E38-74CE-6E35-B48FF1137A30}"/>
              </a:ext>
            </a:extLst>
          </p:cNvPr>
          <p:cNvSpPr txBox="1"/>
          <p:nvPr/>
        </p:nvSpPr>
        <p:spPr>
          <a:xfrm>
            <a:off x="7460650" y="1359942"/>
            <a:ext cx="6100996" cy="438582"/>
          </a:xfrm>
          <a:prstGeom prst="rect">
            <a:avLst/>
          </a:prstGeom>
          <a:noFill/>
        </p:spPr>
        <p:txBody>
          <a:bodyPr wrap="square">
            <a:spAutoFit/>
          </a:bodyPr>
          <a:lstStyle/>
          <a:p>
            <a:pPr marL="0" indent="0">
              <a:lnSpc>
                <a:spcPts val="2700"/>
              </a:lnSpc>
              <a:buNone/>
            </a:pPr>
            <a:r>
              <a:rPr lang="en-US" sz="2400" b="1" dirty="0">
                <a:solidFill>
                  <a:srgbClr val="1D4ED8"/>
                </a:solidFill>
                <a:latin typeface="ui-sans-serif" pitchFamily="34" charset="0"/>
                <a:ea typeface="ui-sans-serif" pitchFamily="34" charset="-122"/>
                <a:cs typeface="ui-sans-serif" pitchFamily="34" charset="-120"/>
              </a:rPr>
              <a:t>Conclusion</a:t>
            </a:r>
            <a:endParaRPr lang="en-US" sz="2400" dirty="0"/>
          </a:p>
        </p:txBody>
      </p:sp>
      <p:pic>
        <p:nvPicPr>
          <p:cNvPr id="18" name="Image 10" descr="preencoded.png">
            <a:extLst>
              <a:ext uri="{FF2B5EF4-FFF2-40B4-BE49-F238E27FC236}">
                <a16:creationId xmlns:a16="http://schemas.microsoft.com/office/drawing/2014/main" id="{CD0B929A-75A4-A96E-9CE7-B2D44A7192DA}"/>
              </a:ext>
            </a:extLst>
          </p:cNvPr>
          <p:cNvPicPr>
            <a:picLocks noChangeAspect="1"/>
          </p:cNvPicPr>
          <p:nvPr/>
        </p:nvPicPr>
        <p:blipFill>
          <a:blip r:embed="rId6"/>
          <a:stretch>
            <a:fillRect/>
          </a:stretch>
        </p:blipFill>
        <p:spPr>
          <a:xfrm>
            <a:off x="7203475" y="2085975"/>
            <a:ext cx="190500" cy="190500"/>
          </a:xfrm>
          <a:prstGeom prst="rect">
            <a:avLst/>
          </a:prstGeom>
        </p:spPr>
      </p:pic>
      <p:sp>
        <p:nvSpPr>
          <p:cNvPr id="20" name="TextBox 19">
            <a:extLst>
              <a:ext uri="{FF2B5EF4-FFF2-40B4-BE49-F238E27FC236}">
                <a16:creationId xmlns:a16="http://schemas.microsoft.com/office/drawing/2014/main" id="{7FC66065-EAB6-32AE-FA22-F6BC38CFD297}"/>
              </a:ext>
            </a:extLst>
          </p:cNvPr>
          <p:cNvSpPr txBox="1"/>
          <p:nvPr/>
        </p:nvSpPr>
        <p:spPr>
          <a:xfrm>
            <a:off x="7460649" y="1966595"/>
            <a:ext cx="3317278" cy="900246"/>
          </a:xfrm>
          <a:prstGeom prst="rect">
            <a:avLst/>
          </a:prstGeom>
          <a:noFill/>
        </p:spPr>
        <p:txBody>
          <a:bodyPr wrap="square">
            <a:spAutoFit/>
          </a:bodyPr>
          <a:lstStyle/>
          <a:p>
            <a:pPr marL="0" indent="0" algn="l">
              <a:lnSpc>
                <a:spcPts val="2100"/>
              </a:lnSpc>
              <a:buNone/>
            </a:pPr>
            <a:r>
              <a:rPr lang="en-US" sz="1800" dirty="0">
                <a:solidFill>
                  <a:srgbClr val="374151"/>
                </a:solidFill>
                <a:latin typeface="ui-sans-serif" pitchFamily="34" charset="0"/>
                <a:ea typeface="ui-sans-serif" pitchFamily="34" charset="-122"/>
                <a:cs typeface="ui-sans-serif" pitchFamily="34" charset="-120"/>
              </a:rPr>
              <a:t>Section 45 is one of the most debated provisions of the PMLA due to its high threshold for bail.</a:t>
            </a:r>
            <a:endParaRPr lang="en-US" sz="1800" dirty="0"/>
          </a:p>
        </p:txBody>
      </p:sp>
      <p:pic>
        <p:nvPicPr>
          <p:cNvPr id="21" name="Image 11" descr="preencoded.png">
            <a:extLst>
              <a:ext uri="{FF2B5EF4-FFF2-40B4-BE49-F238E27FC236}">
                <a16:creationId xmlns:a16="http://schemas.microsoft.com/office/drawing/2014/main" id="{89F4CB1F-375E-D62B-401B-AC55CBE043B6}"/>
              </a:ext>
            </a:extLst>
          </p:cNvPr>
          <p:cNvPicPr>
            <a:picLocks noChangeAspect="1"/>
          </p:cNvPicPr>
          <p:nvPr/>
        </p:nvPicPr>
        <p:blipFill>
          <a:blip r:embed="rId6"/>
          <a:stretch>
            <a:fillRect/>
          </a:stretch>
        </p:blipFill>
        <p:spPr>
          <a:xfrm>
            <a:off x="7195120" y="3135285"/>
            <a:ext cx="190500" cy="190500"/>
          </a:xfrm>
          <a:prstGeom prst="rect">
            <a:avLst/>
          </a:prstGeom>
        </p:spPr>
      </p:pic>
      <p:sp>
        <p:nvSpPr>
          <p:cNvPr id="24" name="TextBox 23">
            <a:extLst>
              <a:ext uri="{FF2B5EF4-FFF2-40B4-BE49-F238E27FC236}">
                <a16:creationId xmlns:a16="http://schemas.microsoft.com/office/drawing/2014/main" id="{E90BA33F-933E-97E1-DA51-B61434285043}"/>
              </a:ext>
            </a:extLst>
          </p:cNvPr>
          <p:cNvSpPr txBox="1"/>
          <p:nvPr/>
        </p:nvSpPr>
        <p:spPr>
          <a:xfrm>
            <a:off x="7460649" y="3038478"/>
            <a:ext cx="3452189" cy="900246"/>
          </a:xfrm>
          <a:prstGeom prst="rect">
            <a:avLst/>
          </a:prstGeom>
          <a:noFill/>
        </p:spPr>
        <p:txBody>
          <a:bodyPr wrap="square">
            <a:spAutoFit/>
          </a:bodyPr>
          <a:lstStyle/>
          <a:p>
            <a:pPr marL="0" indent="0" algn="l">
              <a:lnSpc>
                <a:spcPts val="2100"/>
              </a:lnSpc>
              <a:buNone/>
            </a:pPr>
            <a:r>
              <a:rPr lang="en-US" sz="1800" dirty="0">
                <a:solidFill>
                  <a:srgbClr val="374151"/>
                </a:solidFill>
                <a:latin typeface="ui-sans-serif" pitchFamily="34" charset="0"/>
                <a:ea typeface="ui-sans-serif" pitchFamily="34" charset="-122"/>
                <a:cs typeface="ui-sans-serif" pitchFamily="34" charset="-120"/>
              </a:rPr>
              <a:t>It shifts a significant burden onto the accused to show prima facie innocence at the bail stage.</a:t>
            </a:r>
            <a:endParaRPr lang="en-US" sz="1800" dirty="0"/>
          </a:p>
        </p:txBody>
      </p:sp>
      <p:sp>
        <p:nvSpPr>
          <p:cNvPr id="26" name="TextBox 25">
            <a:extLst>
              <a:ext uri="{FF2B5EF4-FFF2-40B4-BE49-F238E27FC236}">
                <a16:creationId xmlns:a16="http://schemas.microsoft.com/office/drawing/2014/main" id="{2F9C96A7-EB0E-85EE-9675-D474BADD13EC}"/>
              </a:ext>
            </a:extLst>
          </p:cNvPr>
          <p:cNvSpPr txBox="1"/>
          <p:nvPr/>
        </p:nvSpPr>
        <p:spPr>
          <a:xfrm>
            <a:off x="7393975" y="3916151"/>
            <a:ext cx="3317279" cy="1169551"/>
          </a:xfrm>
          <a:prstGeom prst="rect">
            <a:avLst/>
          </a:prstGeom>
          <a:noFill/>
        </p:spPr>
        <p:txBody>
          <a:bodyPr wrap="square">
            <a:spAutoFit/>
          </a:bodyPr>
          <a:lstStyle/>
          <a:p>
            <a:pPr marL="0" indent="0" algn="l">
              <a:lnSpc>
                <a:spcPts val="2100"/>
              </a:lnSpc>
              <a:buNone/>
            </a:pPr>
            <a:r>
              <a:rPr lang="en-US" sz="1800" dirty="0">
                <a:solidFill>
                  <a:srgbClr val="374151"/>
                </a:solidFill>
                <a:latin typeface="ui-sans-serif" pitchFamily="34" charset="0"/>
                <a:ea typeface="ui-sans-serif" pitchFamily="34" charset="-122"/>
                <a:cs typeface="ui-sans-serif" pitchFamily="34" charset="-120"/>
              </a:rPr>
              <a:t>Courts now continue to balance these strict requirements against the fundamental right to personal liberty.</a:t>
            </a:r>
            <a:endParaRPr lang="en-US" sz="1800" dirty="0"/>
          </a:p>
        </p:txBody>
      </p:sp>
      <p:pic>
        <p:nvPicPr>
          <p:cNvPr id="27" name="Image 14" descr="preencoded.png">
            <a:extLst>
              <a:ext uri="{FF2B5EF4-FFF2-40B4-BE49-F238E27FC236}">
                <a16:creationId xmlns:a16="http://schemas.microsoft.com/office/drawing/2014/main" id="{6ACD9395-A3D8-78FF-57E1-BABB072D48EE}"/>
              </a:ext>
            </a:extLst>
          </p:cNvPr>
          <p:cNvPicPr>
            <a:picLocks noChangeAspect="1"/>
          </p:cNvPicPr>
          <p:nvPr/>
        </p:nvPicPr>
        <p:blipFill>
          <a:blip r:embed="rId7"/>
          <a:stretch>
            <a:fillRect/>
          </a:stretch>
        </p:blipFill>
        <p:spPr>
          <a:xfrm>
            <a:off x="571500" y="5734050"/>
            <a:ext cx="219075" cy="342900"/>
          </a:xfrm>
          <a:prstGeom prst="rect">
            <a:avLst/>
          </a:prstGeom>
        </p:spPr>
      </p:pic>
      <p:sp>
        <p:nvSpPr>
          <p:cNvPr id="31" name="TextBox 30">
            <a:extLst>
              <a:ext uri="{FF2B5EF4-FFF2-40B4-BE49-F238E27FC236}">
                <a16:creationId xmlns:a16="http://schemas.microsoft.com/office/drawing/2014/main" id="{92905812-DE75-E755-28C7-416B2ECAEA6C}"/>
              </a:ext>
            </a:extLst>
          </p:cNvPr>
          <p:cNvSpPr txBox="1"/>
          <p:nvPr/>
        </p:nvSpPr>
        <p:spPr>
          <a:xfrm>
            <a:off x="790574" y="5694070"/>
            <a:ext cx="9987353" cy="999633"/>
          </a:xfrm>
          <a:prstGeom prst="rect">
            <a:avLst/>
          </a:prstGeom>
          <a:noFill/>
        </p:spPr>
        <p:txBody>
          <a:bodyPr wrap="square">
            <a:spAutoFit/>
          </a:bodyPr>
          <a:lstStyle/>
          <a:p>
            <a:pPr>
              <a:lnSpc>
                <a:spcPts val="2400"/>
              </a:lnSpc>
            </a:pPr>
            <a:r>
              <a:rPr lang="en-US" b="1" dirty="0">
                <a:latin typeface="ui-sans-serif" pitchFamily="34" charset="0"/>
                <a:ea typeface="ui-sans-serif" pitchFamily="34" charset="-122"/>
                <a:cs typeface="ui-sans-serif" pitchFamily="34" charset="-120"/>
              </a:rPr>
              <a:t>The ongoing judicial evolution shows the dynamic balance between effective anti-money laundering measures and constitutional protections.</a:t>
            </a:r>
            <a:endParaRPr lang="en-US" b="1" dirty="0"/>
          </a:p>
          <a:p>
            <a:pPr marL="0" indent="0">
              <a:lnSpc>
                <a:spcPts val="2400"/>
              </a:lnSpc>
              <a:buNone/>
            </a:pPr>
            <a:r>
              <a:rPr lang="en-US" sz="1800" b="1" dirty="0">
                <a:solidFill>
                  <a:srgbClr val="FFFFFF"/>
                </a:solidFill>
                <a:latin typeface="ui-sans-serif" pitchFamily="34" charset="0"/>
                <a:ea typeface="ui-sans-serif" pitchFamily="34" charset="-122"/>
                <a:cs typeface="ui-sans-serif" pitchFamily="34" charset="-120"/>
              </a:rPr>
              <a:t>anti-money </a:t>
            </a:r>
            <a:r>
              <a:rPr lang="en-US" sz="1800" dirty="0">
                <a:solidFill>
                  <a:srgbClr val="FFFFFF"/>
                </a:solidFill>
                <a:latin typeface="ui-sans-serif" pitchFamily="34" charset="0"/>
                <a:ea typeface="ui-sans-serif" pitchFamily="34" charset="-122"/>
                <a:cs typeface="ui-sans-serif" pitchFamily="34" charset="-120"/>
              </a:rPr>
              <a:t>laundering measures and constitutional protections.</a:t>
            </a:r>
            <a:endParaRPr lang="en-US" sz="1800" dirty="0"/>
          </a:p>
        </p:txBody>
      </p:sp>
      <p:pic>
        <p:nvPicPr>
          <p:cNvPr id="32" name="Image 11" descr="preencoded.png">
            <a:extLst>
              <a:ext uri="{FF2B5EF4-FFF2-40B4-BE49-F238E27FC236}">
                <a16:creationId xmlns:a16="http://schemas.microsoft.com/office/drawing/2014/main" id="{C39AF792-7886-41E9-5400-C62571B5F0C0}"/>
              </a:ext>
            </a:extLst>
          </p:cNvPr>
          <p:cNvPicPr>
            <a:picLocks noChangeAspect="1"/>
          </p:cNvPicPr>
          <p:nvPr/>
        </p:nvPicPr>
        <p:blipFill>
          <a:blip r:embed="rId6"/>
          <a:stretch>
            <a:fillRect/>
          </a:stretch>
        </p:blipFill>
        <p:spPr>
          <a:xfrm>
            <a:off x="7178724" y="3994095"/>
            <a:ext cx="190500" cy="190500"/>
          </a:xfrm>
          <a:prstGeom prst="rect">
            <a:avLst/>
          </a:prstGeom>
        </p:spPr>
      </p:pic>
    </p:spTree>
    <p:extLst>
      <p:ext uri="{BB962C8B-B14F-4D97-AF65-F5344CB8AC3E}">
        <p14:creationId xmlns:p14="http://schemas.microsoft.com/office/powerpoint/2010/main" val="269059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541FDE-1BC3-A4DB-9A4E-6E0BDA8B4BDE}"/>
              </a:ext>
            </a:extLst>
          </p:cNvPr>
          <p:cNvSpPr/>
          <p:nvPr/>
        </p:nvSpPr>
        <p:spPr>
          <a:xfrm>
            <a:off x="0" y="988337"/>
            <a:ext cx="2955821" cy="5749741"/>
          </a:xfrm>
          <a:prstGeom prst="rect">
            <a:avLst/>
          </a:prstGeom>
          <a:solidFill>
            <a:srgbClr val="002060">
              <a:alpha val="83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rPr>
              <a:t>Process by which illegal funds and assets are converted into legitimate funds and assets.</a:t>
            </a: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endParaRPr lang="en-US" dirty="0">
              <a:solidFill>
                <a:srgbClr val="FFFFFF"/>
              </a:solidFill>
            </a:endParaRPr>
          </a:p>
          <a:p>
            <a:pPr algn="ctr"/>
            <a:r>
              <a:rPr lang="en-US" b="1" dirty="0">
                <a:solidFill>
                  <a:srgbClr val="FFFFFF"/>
                </a:solidFill>
              </a:rPr>
              <a:t>Money Laundering…..</a:t>
            </a:r>
          </a:p>
        </p:txBody>
      </p:sp>
      <p:pic>
        <p:nvPicPr>
          <p:cNvPr id="5" name="Picture 4">
            <a:extLst>
              <a:ext uri="{FF2B5EF4-FFF2-40B4-BE49-F238E27FC236}">
                <a16:creationId xmlns:a16="http://schemas.microsoft.com/office/drawing/2014/main" id="{A8CA76D1-5A5F-65A6-BCBD-F171B900EE7F}"/>
              </a:ext>
            </a:extLst>
          </p:cNvPr>
          <p:cNvPicPr>
            <a:picLocks noChangeAspect="1"/>
          </p:cNvPicPr>
          <p:nvPr/>
        </p:nvPicPr>
        <p:blipFill>
          <a:blip r:embed="rId2"/>
          <a:srcRect b="15738"/>
          <a:stretch>
            <a:fillRect/>
          </a:stretch>
        </p:blipFill>
        <p:spPr>
          <a:xfrm>
            <a:off x="3124199" y="988337"/>
            <a:ext cx="7683709" cy="5616645"/>
          </a:xfrm>
          <a:prstGeom prst="rect">
            <a:avLst/>
          </a:prstGeom>
        </p:spPr>
      </p:pic>
    </p:spTree>
    <p:extLst>
      <p:ext uri="{BB962C8B-B14F-4D97-AF65-F5344CB8AC3E}">
        <p14:creationId xmlns:p14="http://schemas.microsoft.com/office/powerpoint/2010/main" val="390716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2B03F9-9D0B-3A7B-1D8A-B8D1FA0C0A68}"/>
              </a:ext>
            </a:extLst>
          </p:cNvPr>
          <p:cNvSpPr>
            <a:spLocks noGrp="1"/>
          </p:cNvSpPr>
          <p:nvPr>
            <p:ph type="body" sz="quarter" idx="14"/>
          </p:nvPr>
        </p:nvSpPr>
        <p:spPr>
          <a:xfrm>
            <a:off x="327024" y="150813"/>
            <a:ext cx="10450904" cy="585787"/>
          </a:xfrm>
        </p:spPr>
        <p:txBody>
          <a:bodyPr/>
          <a:lstStyle/>
          <a:p>
            <a:r>
              <a:rPr lang="en-US" sz="2400" dirty="0">
                <a:solidFill>
                  <a:srgbClr val="FFFFFF"/>
                </a:solidFill>
                <a:cs typeface="ui-sans-serif" pitchFamily="34" charset="-120"/>
              </a:rPr>
              <a:t>Vijay Madanlal Choudhary v. Union of India</a:t>
            </a:r>
          </a:p>
          <a:p>
            <a:r>
              <a:rPr lang="en-US" sz="2000" dirty="0">
                <a:solidFill>
                  <a:srgbClr val="FFFFFF"/>
                </a:solidFill>
                <a:latin typeface="ui-sans-serif" pitchFamily="34" charset="0"/>
                <a:ea typeface="ui-sans-serif" pitchFamily="34" charset="-122"/>
                <a:cs typeface="ui-sans-serif" pitchFamily="34" charset="-120"/>
              </a:rPr>
              <a:t>2022 - Foundational Judgment</a:t>
            </a:r>
            <a:endParaRPr lang="en-US" sz="2000" dirty="0">
              <a:solidFill>
                <a:prstClr val="black"/>
              </a:solidFill>
              <a:latin typeface="Calibri" panose="020F0502020204030204"/>
            </a:endParaRPr>
          </a:p>
          <a:p>
            <a:endParaRPr lang="en-US" dirty="0">
              <a:solidFill>
                <a:prstClr val="black"/>
              </a:solidFill>
            </a:endParaRPr>
          </a:p>
          <a:p>
            <a:endParaRPr lang="en-IN" dirty="0"/>
          </a:p>
        </p:txBody>
      </p:sp>
      <p:sp>
        <p:nvSpPr>
          <p:cNvPr id="5" name="TextBox 4">
            <a:extLst>
              <a:ext uri="{FF2B5EF4-FFF2-40B4-BE49-F238E27FC236}">
                <a16:creationId xmlns:a16="http://schemas.microsoft.com/office/drawing/2014/main" id="{779476D9-7386-41AA-A213-306B4F027491}"/>
              </a:ext>
            </a:extLst>
          </p:cNvPr>
          <p:cNvSpPr txBox="1"/>
          <p:nvPr/>
        </p:nvSpPr>
        <p:spPr>
          <a:xfrm>
            <a:off x="327024" y="1561808"/>
            <a:ext cx="6100996" cy="404406"/>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E40AF"/>
                </a:solidFill>
                <a:effectLst/>
                <a:uLnTx/>
                <a:uFillTx/>
                <a:latin typeface="Cambria" panose="02040503050406030204" pitchFamily="18" charset="0"/>
                <a:ea typeface="Cambria" panose="02040503050406030204" pitchFamily="18" charset="0"/>
                <a:cs typeface="ui-sans-serif" pitchFamily="34" charset="-120"/>
              </a:rPr>
              <a:t>Foundational Judgment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1836701A-A9DB-8418-01F0-3916B4BC13DB}"/>
              </a:ext>
            </a:extLst>
          </p:cNvPr>
          <p:cNvSpPr txBox="1"/>
          <p:nvPr/>
        </p:nvSpPr>
        <p:spPr>
          <a:xfrm>
            <a:off x="327024" y="2016656"/>
            <a:ext cx="6100996" cy="1169551"/>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This landmark Supreme Court decision established the constitutional validity of the Prevention of Money Laundering Act (PMLA) and its stringent enforcement mechanisms.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2" descr="preencoded.png">
            <a:extLst>
              <a:ext uri="{FF2B5EF4-FFF2-40B4-BE49-F238E27FC236}">
                <a16:creationId xmlns:a16="http://schemas.microsoft.com/office/drawing/2014/main" id="{EB5FA78E-B6D0-CFA0-D9F7-3AE8D1B027FA}"/>
              </a:ext>
            </a:extLst>
          </p:cNvPr>
          <p:cNvPicPr>
            <a:picLocks noChangeAspect="1"/>
          </p:cNvPicPr>
          <p:nvPr/>
        </p:nvPicPr>
        <p:blipFill>
          <a:blip r:embed="rId2"/>
          <a:stretch>
            <a:fillRect/>
          </a:stretch>
        </p:blipFill>
        <p:spPr>
          <a:xfrm>
            <a:off x="609600" y="3200400"/>
            <a:ext cx="228600" cy="304800"/>
          </a:xfrm>
          <a:prstGeom prst="rect">
            <a:avLst/>
          </a:prstGeom>
        </p:spPr>
      </p:pic>
      <p:pic>
        <p:nvPicPr>
          <p:cNvPr id="9" name="Image 3" descr="preencoded.png">
            <a:extLst>
              <a:ext uri="{FF2B5EF4-FFF2-40B4-BE49-F238E27FC236}">
                <a16:creationId xmlns:a16="http://schemas.microsoft.com/office/drawing/2014/main" id="{D43EA945-E673-2EEA-F2DC-4156504A80F0}"/>
              </a:ext>
            </a:extLst>
          </p:cNvPr>
          <p:cNvPicPr>
            <a:picLocks noChangeAspect="1"/>
          </p:cNvPicPr>
          <p:nvPr/>
        </p:nvPicPr>
        <p:blipFill>
          <a:blip r:embed="rId3"/>
          <a:stretch>
            <a:fillRect/>
          </a:stretch>
        </p:blipFill>
        <p:spPr>
          <a:xfrm>
            <a:off x="609600" y="3771900"/>
            <a:ext cx="285750" cy="304800"/>
          </a:xfrm>
          <a:prstGeom prst="rect">
            <a:avLst/>
          </a:prstGeom>
        </p:spPr>
      </p:pic>
      <p:pic>
        <p:nvPicPr>
          <p:cNvPr id="10" name="Image 4" descr="preencoded.png">
            <a:extLst>
              <a:ext uri="{FF2B5EF4-FFF2-40B4-BE49-F238E27FC236}">
                <a16:creationId xmlns:a16="http://schemas.microsoft.com/office/drawing/2014/main" id="{6206F940-3DC5-7E20-B3DF-A2132629B076}"/>
              </a:ext>
            </a:extLst>
          </p:cNvPr>
          <p:cNvPicPr>
            <a:picLocks noChangeAspect="1"/>
          </p:cNvPicPr>
          <p:nvPr/>
        </p:nvPicPr>
        <p:blipFill>
          <a:blip r:embed="rId4"/>
          <a:stretch>
            <a:fillRect/>
          </a:stretch>
        </p:blipFill>
        <p:spPr>
          <a:xfrm>
            <a:off x="609600" y="4343400"/>
            <a:ext cx="228600" cy="304800"/>
          </a:xfrm>
          <a:prstGeom prst="rect">
            <a:avLst/>
          </a:prstGeom>
        </p:spPr>
      </p:pic>
      <p:sp>
        <p:nvSpPr>
          <p:cNvPr id="12" name="TextBox 11">
            <a:extLst>
              <a:ext uri="{FF2B5EF4-FFF2-40B4-BE49-F238E27FC236}">
                <a16:creationId xmlns:a16="http://schemas.microsoft.com/office/drawing/2014/main" id="{51174F6C-1DA2-787C-A347-C44ED30AD1F2}"/>
              </a:ext>
            </a:extLst>
          </p:cNvPr>
          <p:cNvSpPr txBox="1"/>
          <p:nvPr/>
        </p:nvSpPr>
        <p:spPr>
          <a:xfrm>
            <a:off x="895350" y="3140958"/>
            <a:ext cx="6449830"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Upheld the constitutionality of PMLA's most stringent provisions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208608C-DD11-B78D-73CA-C9C033B19DBA}"/>
              </a:ext>
            </a:extLst>
          </p:cNvPr>
          <p:cNvSpPr txBox="1"/>
          <p:nvPr/>
        </p:nvSpPr>
        <p:spPr>
          <a:xfrm>
            <a:off x="1069767" y="3771900"/>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Established ED's broad investigative and enforcement powers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4194243-287C-7405-0E41-09E987868818}"/>
              </a:ext>
            </a:extLst>
          </p:cNvPr>
          <p:cNvSpPr txBox="1"/>
          <p:nvPr/>
        </p:nvSpPr>
        <p:spPr>
          <a:xfrm>
            <a:off x="1069767" y="4343400"/>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Created precedent for subsequent money laundering cases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A002967-17E9-41A8-38BB-5001186F4484}"/>
              </a:ext>
            </a:extLst>
          </p:cNvPr>
          <p:cNvSpPr txBox="1"/>
          <p:nvPr/>
        </p:nvSpPr>
        <p:spPr>
          <a:xfrm>
            <a:off x="7882601" y="1650836"/>
            <a:ext cx="6100996" cy="375552"/>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E40AF"/>
                </a:solidFill>
                <a:effectLst/>
                <a:uLnTx/>
                <a:uFillTx/>
                <a:latin typeface="Cambria" panose="02040503050406030204" pitchFamily="18" charset="0"/>
                <a:ea typeface="Cambria" panose="02040503050406030204" pitchFamily="18" charset="0"/>
                <a:cs typeface="ui-sans-serif" pitchFamily="34" charset="-120"/>
              </a:rPr>
              <a:t>Case Significance</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9" name="Image 6" descr="preencoded.png">
            <a:extLst>
              <a:ext uri="{FF2B5EF4-FFF2-40B4-BE49-F238E27FC236}">
                <a16:creationId xmlns:a16="http://schemas.microsoft.com/office/drawing/2014/main" id="{ADE21F31-A5C1-6F1C-2A28-9072AB916497}"/>
              </a:ext>
            </a:extLst>
          </p:cNvPr>
          <p:cNvPicPr>
            <a:picLocks noChangeAspect="1"/>
          </p:cNvPicPr>
          <p:nvPr/>
        </p:nvPicPr>
        <p:blipFill>
          <a:blip r:embed="rId5"/>
          <a:stretch>
            <a:fillRect/>
          </a:stretch>
        </p:blipFill>
        <p:spPr>
          <a:xfrm>
            <a:off x="7883089" y="2133598"/>
            <a:ext cx="304800" cy="381000"/>
          </a:xfrm>
          <a:prstGeom prst="rect">
            <a:avLst/>
          </a:prstGeom>
        </p:spPr>
      </p:pic>
      <p:pic>
        <p:nvPicPr>
          <p:cNvPr id="20" name="Image 6" descr="preencoded.png">
            <a:extLst>
              <a:ext uri="{FF2B5EF4-FFF2-40B4-BE49-F238E27FC236}">
                <a16:creationId xmlns:a16="http://schemas.microsoft.com/office/drawing/2014/main" id="{81106CEA-B795-F810-788A-7D1EB82F810C}"/>
              </a:ext>
            </a:extLst>
          </p:cNvPr>
          <p:cNvPicPr>
            <a:picLocks noChangeAspect="1"/>
          </p:cNvPicPr>
          <p:nvPr/>
        </p:nvPicPr>
        <p:blipFill>
          <a:blip r:embed="rId5"/>
          <a:stretch>
            <a:fillRect/>
          </a:stretch>
        </p:blipFill>
        <p:spPr>
          <a:xfrm>
            <a:off x="7883089" y="2852736"/>
            <a:ext cx="304800" cy="381000"/>
          </a:xfrm>
          <a:prstGeom prst="rect">
            <a:avLst/>
          </a:prstGeom>
        </p:spPr>
      </p:pic>
      <p:pic>
        <p:nvPicPr>
          <p:cNvPr id="21" name="Image 11" descr="preencoded.png">
            <a:extLst>
              <a:ext uri="{FF2B5EF4-FFF2-40B4-BE49-F238E27FC236}">
                <a16:creationId xmlns:a16="http://schemas.microsoft.com/office/drawing/2014/main" id="{9D2D7B03-E9F9-9E51-A210-97E0A7B54BDE}"/>
              </a:ext>
            </a:extLst>
          </p:cNvPr>
          <p:cNvPicPr>
            <a:picLocks noChangeAspect="1"/>
          </p:cNvPicPr>
          <p:nvPr/>
        </p:nvPicPr>
        <p:blipFill>
          <a:blip r:embed="rId6"/>
          <a:stretch>
            <a:fillRect/>
          </a:stretch>
        </p:blipFill>
        <p:spPr>
          <a:xfrm>
            <a:off x="7959289" y="2227911"/>
            <a:ext cx="152400" cy="152400"/>
          </a:xfrm>
          <a:prstGeom prst="rect">
            <a:avLst/>
          </a:prstGeom>
        </p:spPr>
      </p:pic>
      <p:pic>
        <p:nvPicPr>
          <p:cNvPr id="22" name="Image 11" descr="preencoded.png">
            <a:extLst>
              <a:ext uri="{FF2B5EF4-FFF2-40B4-BE49-F238E27FC236}">
                <a16:creationId xmlns:a16="http://schemas.microsoft.com/office/drawing/2014/main" id="{84012FF1-BCA4-0FFB-70A9-EB7B880DC7D6}"/>
              </a:ext>
            </a:extLst>
          </p:cNvPr>
          <p:cNvPicPr>
            <a:picLocks noChangeAspect="1"/>
          </p:cNvPicPr>
          <p:nvPr/>
        </p:nvPicPr>
        <p:blipFill>
          <a:blip r:embed="rId6"/>
          <a:stretch>
            <a:fillRect/>
          </a:stretch>
        </p:blipFill>
        <p:spPr>
          <a:xfrm>
            <a:off x="7959289" y="2967036"/>
            <a:ext cx="152400" cy="152400"/>
          </a:xfrm>
          <a:prstGeom prst="rect">
            <a:avLst/>
          </a:prstGeom>
        </p:spPr>
      </p:pic>
      <p:pic>
        <p:nvPicPr>
          <p:cNvPr id="24" name="Image 6" descr="preencoded.png">
            <a:extLst>
              <a:ext uri="{FF2B5EF4-FFF2-40B4-BE49-F238E27FC236}">
                <a16:creationId xmlns:a16="http://schemas.microsoft.com/office/drawing/2014/main" id="{61E5872F-79E3-1FF5-5752-F8A1A0C5F46B}"/>
              </a:ext>
            </a:extLst>
          </p:cNvPr>
          <p:cNvPicPr>
            <a:picLocks noChangeAspect="1"/>
          </p:cNvPicPr>
          <p:nvPr/>
        </p:nvPicPr>
        <p:blipFill>
          <a:blip r:embed="rId5"/>
          <a:stretch>
            <a:fillRect/>
          </a:stretch>
        </p:blipFill>
        <p:spPr>
          <a:xfrm>
            <a:off x="7883089" y="3571875"/>
            <a:ext cx="304800" cy="381000"/>
          </a:xfrm>
          <a:prstGeom prst="rect">
            <a:avLst/>
          </a:prstGeom>
        </p:spPr>
      </p:pic>
      <p:pic>
        <p:nvPicPr>
          <p:cNvPr id="25" name="Image 13" descr="preencoded.png">
            <a:extLst>
              <a:ext uri="{FF2B5EF4-FFF2-40B4-BE49-F238E27FC236}">
                <a16:creationId xmlns:a16="http://schemas.microsoft.com/office/drawing/2014/main" id="{6F34C46E-6E08-7375-A285-BD726950980D}"/>
              </a:ext>
            </a:extLst>
          </p:cNvPr>
          <p:cNvPicPr>
            <a:picLocks noChangeAspect="1"/>
          </p:cNvPicPr>
          <p:nvPr/>
        </p:nvPicPr>
        <p:blipFill>
          <a:blip r:embed="rId6"/>
          <a:stretch>
            <a:fillRect/>
          </a:stretch>
        </p:blipFill>
        <p:spPr>
          <a:xfrm>
            <a:off x="7959289" y="3657602"/>
            <a:ext cx="152400" cy="152400"/>
          </a:xfrm>
          <a:prstGeom prst="rect">
            <a:avLst/>
          </a:prstGeom>
        </p:spPr>
      </p:pic>
      <p:pic>
        <p:nvPicPr>
          <p:cNvPr id="26" name="Image 12" descr="preencoded.png">
            <a:extLst>
              <a:ext uri="{FF2B5EF4-FFF2-40B4-BE49-F238E27FC236}">
                <a16:creationId xmlns:a16="http://schemas.microsoft.com/office/drawing/2014/main" id="{6DD6EAFA-147C-62B4-5B10-F1C2800E061A}"/>
              </a:ext>
            </a:extLst>
          </p:cNvPr>
          <p:cNvPicPr>
            <a:picLocks noChangeAspect="1"/>
          </p:cNvPicPr>
          <p:nvPr/>
        </p:nvPicPr>
        <p:blipFill>
          <a:blip r:embed="rId7"/>
          <a:stretch>
            <a:fillRect/>
          </a:stretch>
        </p:blipFill>
        <p:spPr>
          <a:xfrm>
            <a:off x="7882601" y="4176714"/>
            <a:ext cx="304800" cy="381000"/>
          </a:xfrm>
          <a:prstGeom prst="rect">
            <a:avLst/>
          </a:prstGeom>
        </p:spPr>
      </p:pic>
      <p:sp>
        <p:nvSpPr>
          <p:cNvPr id="29" name="TextBox 28">
            <a:extLst>
              <a:ext uri="{FF2B5EF4-FFF2-40B4-BE49-F238E27FC236}">
                <a16:creationId xmlns:a16="http://schemas.microsoft.com/office/drawing/2014/main" id="{015E696E-F800-F1ED-93ED-3809D6CF05D8}"/>
              </a:ext>
            </a:extLst>
          </p:cNvPr>
          <p:cNvSpPr txBox="1"/>
          <p:nvPr/>
        </p:nvSpPr>
        <p:spPr>
          <a:xfrm>
            <a:off x="8337030" y="2195687"/>
            <a:ext cx="3245370" cy="788036"/>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Established ED as an autonomous enforcement agency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2066C45-CB1A-31AF-553E-C1957D6FA975}"/>
              </a:ext>
            </a:extLst>
          </p:cNvPr>
          <p:cNvSpPr txBox="1"/>
          <p:nvPr/>
        </p:nvSpPr>
        <p:spPr>
          <a:xfrm>
            <a:off x="8327036" y="2940624"/>
            <a:ext cx="7210268" cy="326371"/>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Validated stringent bail conditions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1E840A00-4456-F535-F77D-10F6BABF8663}"/>
              </a:ext>
            </a:extLst>
          </p:cNvPr>
          <p:cNvSpPr txBox="1"/>
          <p:nvPr/>
        </p:nvSpPr>
        <p:spPr>
          <a:xfrm>
            <a:off x="8337030" y="3502596"/>
            <a:ext cx="3245370"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Confirmed reverse burden of proof provisions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9826C9B-4C2F-1872-AAB7-258AFFE53E98}"/>
              </a:ext>
            </a:extLst>
          </p:cNvPr>
          <p:cNvSpPr txBox="1"/>
          <p:nvPr/>
        </p:nvSpPr>
        <p:spPr>
          <a:xfrm>
            <a:off x="8327036" y="4322456"/>
            <a:ext cx="6492771"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Declared ECIR as an internal </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document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 name="Image 13" descr="preencoded.png">
            <a:extLst>
              <a:ext uri="{FF2B5EF4-FFF2-40B4-BE49-F238E27FC236}">
                <a16:creationId xmlns:a16="http://schemas.microsoft.com/office/drawing/2014/main" id="{2A075DEB-3B16-4CE1-4017-28D25065B6A7}"/>
              </a:ext>
            </a:extLst>
          </p:cNvPr>
          <p:cNvPicPr>
            <a:picLocks noChangeAspect="1"/>
          </p:cNvPicPr>
          <p:nvPr/>
        </p:nvPicPr>
        <p:blipFill>
          <a:blip r:embed="rId6"/>
          <a:stretch>
            <a:fillRect/>
          </a:stretch>
        </p:blipFill>
        <p:spPr>
          <a:xfrm>
            <a:off x="7959289" y="4291014"/>
            <a:ext cx="152400" cy="152400"/>
          </a:xfrm>
          <a:prstGeom prst="rect">
            <a:avLst/>
          </a:prstGeom>
        </p:spPr>
      </p:pic>
      <p:pic>
        <p:nvPicPr>
          <p:cNvPr id="37" name="Image 15" descr="preencoded.png">
            <a:extLst>
              <a:ext uri="{FF2B5EF4-FFF2-40B4-BE49-F238E27FC236}">
                <a16:creationId xmlns:a16="http://schemas.microsoft.com/office/drawing/2014/main" id="{58B6048A-1097-584D-FD68-7A7C76B60788}"/>
              </a:ext>
            </a:extLst>
          </p:cNvPr>
          <p:cNvPicPr>
            <a:picLocks noChangeAspect="1"/>
          </p:cNvPicPr>
          <p:nvPr/>
        </p:nvPicPr>
        <p:blipFill>
          <a:blip r:embed="rId8"/>
          <a:stretch>
            <a:fillRect/>
          </a:stretch>
        </p:blipFill>
        <p:spPr>
          <a:xfrm>
            <a:off x="609599" y="5248274"/>
            <a:ext cx="340865" cy="302991"/>
          </a:xfrm>
          <a:prstGeom prst="rect">
            <a:avLst/>
          </a:prstGeom>
        </p:spPr>
      </p:pic>
      <p:sp>
        <p:nvSpPr>
          <p:cNvPr id="39" name="TextBox 38">
            <a:extLst>
              <a:ext uri="{FF2B5EF4-FFF2-40B4-BE49-F238E27FC236}">
                <a16:creationId xmlns:a16="http://schemas.microsoft.com/office/drawing/2014/main" id="{4C6ACB4A-5446-8DFA-3919-2AB69B0E298E}"/>
              </a:ext>
            </a:extLst>
          </p:cNvPr>
          <p:cNvSpPr txBox="1"/>
          <p:nvPr/>
        </p:nvSpPr>
        <p:spPr>
          <a:xfrm>
            <a:off x="950464" y="5254998"/>
            <a:ext cx="7764904" cy="326371"/>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Recent Developments in PMLA Jurisprudence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330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48895-AD1F-08F6-C231-4DC490CBBD01}"/>
              </a:ext>
            </a:extLst>
          </p:cNvPr>
          <p:cNvSpPr>
            <a:spLocks noGrp="1"/>
          </p:cNvSpPr>
          <p:nvPr>
            <p:ph type="body" sz="quarter" idx="14"/>
          </p:nvPr>
        </p:nvSpPr>
        <p:spPr/>
        <p:txBody>
          <a:bodyPr/>
          <a:lstStyle/>
          <a:p>
            <a:r>
              <a:rPr lang="en-US" sz="2400" b="1" dirty="0">
                <a:solidFill>
                  <a:srgbClr val="FFFFFF"/>
                </a:solidFill>
                <a:cs typeface="ui-sans-serif" pitchFamily="34" charset="-120"/>
              </a:rPr>
              <a:t>Key Holdings of Vijay Madanlal Case</a:t>
            </a:r>
          </a:p>
          <a:p>
            <a:r>
              <a:rPr lang="en-US" sz="1600" dirty="0">
                <a:solidFill>
                  <a:srgbClr val="FFFFFF"/>
                </a:solidFill>
                <a:cs typeface="ui-sans-serif" pitchFamily="34" charset="-120"/>
              </a:rPr>
              <a:t>4 Fundamental Legal Principles</a:t>
            </a:r>
            <a:endParaRPr lang="en-US" sz="1600" dirty="0">
              <a:solidFill>
                <a:prstClr val="black"/>
              </a:solidFill>
            </a:endParaRPr>
          </a:p>
          <a:p>
            <a:endParaRPr lang="en-US" sz="2400" dirty="0">
              <a:solidFill>
                <a:prstClr val="black"/>
              </a:solidFill>
            </a:endParaRPr>
          </a:p>
          <a:p>
            <a:endParaRPr lang="en-IN" dirty="0"/>
          </a:p>
        </p:txBody>
      </p:sp>
      <p:pic>
        <p:nvPicPr>
          <p:cNvPr id="9" name="Image 3" descr="preencoded.png">
            <a:extLst>
              <a:ext uri="{FF2B5EF4-FFF2-40B4-BE49-F238E27FC236}">
                <a16:creationId xmlns:a16="http://schemas.microsoft.com/office/drawing/2014/main" id="{B6964A03-0F68-A4B3-F86E-A6C954D938E4}"/>
              </a:ext>
            </a:extLst>
          </p:cNvPr>
          <p:cNvPicPr>
            <a:picLocks noChangeAspect="1"/>
          </p:cNvPicPr>
          <p:nvPr/>
        </p:nvPicPr>
        <p:blipFill>
          <a:blip r:embed="rId2"/>
          <a:stretch>
            <a:fillRect/>
          </a:stretch>
        </p:blipFill>
        <p:spPr>
          <a:xfrm>
            <a:off x="409575" y="1524000"/>
            <a:ext cx="428625" cy="533400"/>
          </a:xfrm>
          <a:prstGeom prst="rect">
            <a:avLst/>
          </a:prstGeom>
        </p:spPr>
      </p:pic>
      <p:pic>
        <p:nvPicPr>
          <p:cNvPr id="10" name="Image 4" descr="preencoded.png">
            <a:extLst>
              <a:ext uri="{FF2B5EF4-FFF2-40B4-BE49-F238E27FC236}">
                <a16:creationId xmlns:a16="http://schemas.microsoft.com/office/drawing/2014/main" id="{AC1AE0EB-9226-7CBC-11E0-3DB6B7BAE90E}"/>
              </a:ext>
            </a:extLst>
          </p:cNvPr>
          <p:cNvPicPr>
            <a:picLocks noChangeAspect="1"/>
          </p:cNvPicPr>
          <p:nvPr/>
        </p:nvPicPr>
        <p:blipFill>
          <a:blip r:embed="rId3"/>
          <a:stretch>
            <a:fillRect/>
          </a:stretch>
        </p:blipFill>
        <p:spPr>
          <a:xfrm>
            <a:off x="523874" y="1615190"/>
            <a:ext cx="200025" cy="304800"/>
          </a:xfrm>
          <a:prstGeom prst="rect">
            <a:avLst/>
          </a:prstGeom>
        </p:spPr>
      </p:pic>
      <p:sp>
        <p:nvSpPr>
          <p:cNvPr id="12" name="TextBox 11">
            <a:extLst>
              <a:ext uri="{FF2B5EF4-FFF2-40B4-BE49-F238E27FC236}">
                <a16:creationId xmlns:a16="http://schemas.microsoft.com/office/drawing/2014/main" id="{193CAC24-2B7C-5D27-C76B-9ED9E064CC42}"/>
              </a:ext>
            </a:extLst>
          </p:cNvPr>
          <p:cNvSpPr txBox="1"/>
          <p:nvPr/>
        </p:nvSpPr>
        <p:spPr>
          <a:xfrm>
            <a:off x="877783" y="1558353"/>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ED Officers' Status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A01D58F-B142-5A75-0EAC-37FEAF16E215}"/>
              </a:ext>
            </a:extLst>
          </p:cNvPr>
          <p:cNvSpPr txBox="1"/>
          <p:nvPr/>
        </p:nvSpPr>
        <p:spPr>
          <a:xfrm>
            <a:off x="862016" y="1993951"/>
            <a:ext cx="4933013" cy="1018869"/>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ED officers are not "police officers" under the law. Statements recorded by them are admissible in court and do not violate the right against self-incrimination.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Image 9" descr="preencoded.png">
            <a:extLst>
              <a:ext uri="{FF2B5EF4-FFF2-40B4-BE49-F238E27FC236}">
                <a16:creationId xmlns:a16="http://schemas.microsoft.com/office/drawing/2014/main" id="{80FD3A63-1FAF-DC26-488F-68BFAA3ECF64}"/>
              </a:ext>
            </a:extLst>
          </p:cNvPr>
          <p:cNvPicPr>
            <a:picLocks noChangeAspect="1"/>
          </p:cNvPicPr>
          <p:nvPr/>
        </p:nvPicPr>
        <p:blipFill>
          <a:blip r:embed="rId4"/>
          <a:stretch>
            <a:fillRect/>
          </a:stretch>
        </p:blipFill>
        <p:spPr>
          <a:xfrm>
            <a:off x="438150" y="3222261"/>
            <a:ext cx="400050" cy="533400"/>
          </a:xfrm>
          <a:prstGeom prst="rect">
            <a:avLst/>
          </a:prstGeom>
        </p:spPr>
      </p:pic>
      <p:pic>
        <p:nvPicPr>
          <p:cNvPr id="17" name="Image 9" descr="preencoded.png">
            <a:extLst>
              <a:ext uri="{FF2B5EF4-FFF2-40B4-BE49-F238E27FC236}">
                <a16:creationId xmlns:a16="http://schemas.microsoft.com/office/drawing/2014/main" id="{4C43CA62-41A2-8622-CCEC-B5380C2B5120}"/>
              </a:ext>
            </a:extLst>
          </p:cNvPr>
          <p:cNvPicPr>
            <a:picLocks noChangeAspect="1"/>
          </p:cNvPicPr>
          <p:nvPr/>
        </p:nvPicPr>
        <p:blipFill>
          <a:blip r:embed="rId4"/>
          <a:stretch>
            <a:fillRect/>
          </a:stretch>
        </p:blipFill>
        <p:spPr>
          <a:xfrm>
            <a:off x="6938883" y="1591352"/>
            <a:ext cx="400050" cy="533400"/>
          </a:xfrm>
          <a:prstGeom prst="rect">
            <a:avLst/>
          </a:prstGeom>
        </p:spPr>
      </p:pic>
      <p:pic>
        <p:nvPicPr>
          <p:cNvPr id="18" name="Image 9" descr="preencoded.png">
            <a:extLst>
              <a:ext uri="{FF2B5EF4-FFF2-40B4-BE49-F238E27FC236}">
                <a16:creationId xmlns:a16="http://schemas.microsoft.com/office/drawing/2014/main" id="{2C1EE919-D49B-E25F-D5DC-CDA8C356A7E7}"/>
              </a:ext>
            </a:extLst>
          </p:cNvPr>
          <p:cNvPicPr>
            <a:picLocks noChangeAspect="1"/>
          </p:cNvPicPr>
          <p:nvPr/>
        </p:nvPicPr>
        <p:blipFill>
          <a:blip r:embed="rId4"/>
          <a:stretch>
            <a:fillRect/>
          </a:stretch>
        </p:blipFill>
        <p:spPr>
          <a:xfrm>
            <a:off x="6942760" y="3318587"/>
            <a:ext cx="400050" cy="533400"/>
          </a:xfrm>
          <a:prstGeom prst="rect">
            <a:avLst/>
          </a:prstGeom>
        </p:spPr>
      </p:pic>
      <p:pic>
        <p:nvPicPr>
          <p:cNvPr id="19" name="Image 10" descr="preencoded.png">
            <a:extLst>
              <a:ext uri="{FF2B5EF4-FFF2-40B4-BE49-F238E27FC236}">
                <a16:creationId xmlns:a16="http://schemas.microsoft.com/office/drawing/2014/main" id="{093563CE-85C3-99A6-7128-7884C489747E}"/>
              </a:ext>
            </a:extLst>
          </p:cNvPr>
          <p:cNvPicPr>
            <a:picLocks noChangeAspect="1"/>
          </p:cNvPicPr>
          <p:nvPr/>
        </p:nvPicPr>
        <p:blipFill>
          <a:blip r:embed="rId5"/>
          <a:stretch>
            <a:fillRect/>
          </a:stretch>
        </p:blipFill>
        <p:spPr>
          <a:xfrm>
            <a:off x="538161" y="3336561"/>
            <a:ext cx="171450" cy="304800"/>
          </a:xfrm>
          <a:prstGeom prst="rect">
            <a:avLst/>
          </a:prstGeom>
        </p:spPr>
      </p:pic>
      <p:sp>
        <p:nvSpPr>
          <p:cNvPr id="21" name="TextBox 20">
            <a:extLst>
              <a:ext uri="{FF2B5EF4-FFF2-40B4-BE49-F238E27FC236}">
                <a16:creationId xmlns:a16="http://schemas.microsoft.com/office/drawing/2014/main" id="{28101F34-B83D-4F8D-DC71-CEFC81AC94C9}"/>
              </a:ext>
            </a:extLst>
          </p:cNvPr>
          <p:cNvSpPr txBox="1"/>
          <p:nvPr/>
        </p:nvSpPr>
        <p:spPr>
          <a:xfrm>
            <a:off x="938211" y="3308142"/>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ECIR Confidentiality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02F6A0F-E171-60A4-303D-D9F78DE61F28}"/>
              </a:ext>
            </a:extLst>
          </p:cNvPr>
          <p:cNvSpPr txBox="1"/>
          <p:nvPr/>
        </p:nvSpPr>
        <p:spPr>
          <a:xfrm>
            <a:off x="838200" y="3802192"/>
            <a:ext cx="4893430" cy="788036"/>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The Enforcement Case Information Report (ECIR) is an internal document, and the ED is not required to provide a copy to the accused.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Image 7" descr="preencoded.png">
            <a:extLst>
              <a:ext uri="{FF2B5EF4-FFF2-40B4-BE49-F238E27FC236}">
                <a16:creationId xmlns:a16="http://schemas.microsoft.com/office/drawing/2014/main" id="{D2C16161-6C05-2A68-D31A-0F59C4C0452B}"/>
              </a:ext>
            </a:extLst>
          </p:cNvPr>
          <p:cNvPicPr>
            <a:picLocks noChangeAspect="1"/>
          </p:cNvPicPr>
          <p:nvPr/>
        </p:nvPicPr>
        <p:blipFill>
          <a:blip r:embed="rId6"/>
          <a:stretch>
            <a:fillRect/>
          </a:stretch>
        </p:blipFill>
        <p:spPr>
          <a:xfrm>
            <a:off x="6996033" y="1689151"/>
            <a:ext cx="285750" cy="304800"/>
          </a:xfrm>
          <a:prstGeom prst="rect">
            <a:avLst/>
          </a:prstGeom>
        </p:spPr>
      </p:pic>
      <p:pic>
        <p:nvPicPr>
          <p:cNvPr id="25" name="Image 13" descr="preencoded.png">
            <a:extLst>
              <a:ext uri="{FF2B5EF4-FFF2-40B4-BE49-F238E27FC236}">
                <a16:creationId xmlns:a16="http://schemas.microsoft.com/office/drawing/2014/main" id="{AB8F5444-4010-93DE-0778-A901E34DD0BE}"/>
              </a:ext>
            </a:extLst>
          </p:cNvPr>
          <p:cNvPicPr>
            <a:picLocks noChangeAspect="1"/>
          </p:cNvPicPr>
          <p:nvPr/>
        </p:nvPicPr>
        <p:blipFill>
          <a:blip r:embed="rId7"/>
          <a:stretch>
            <a:fillRect/>
          </a:stretch>
        </p:blipFill>
        <p:spPr>
          <a:xfrm>
            <a:off x="7040190" y="3442465"/>
            <a:ext cx="214234" cy="285645"/>
          </a:xfrm>
          <a:prstGeom prst="rect">
            <a:avLst/>
          </a:prstGeom>
        </p:spPr>
      </p:pic>
      <p:sp>
        <p:nvSpPr>
          <p:cNvPr id="27" name="TextBox 26">
            <a:extLst>
              <a:ext uri="{FF2B5EF4-FFF2-40B4-BE49-F238E27FC236}">
                <a16:creationId xmlns:a16="http://schemas.microsoft.com/office/drawing/2014/main" id="{E776539F-5A8B-C370-7023-42F0D820FA69}"/>
              </a:ext>
            </a:extLst>
          </p:cNvPr>
          <p:cNvSpPr txBox="1"/>
          <p:nvPr/>
        </p:nvSpPr>
        <p:spPr>
          <a:xfrm>
            <a:off x="7396083" y="1594718"/>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Twin Bail Conditions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06803CEA-34FF-5788-5D4D-C7846622A49D}"/>
              </a:ext>
            </a:extLst>
          </p:cNvPr>
          <p:cNvSpPr txBox="1"/>
          <p:nvPr/>
        </p:nvSpPr>
        <p:spPr>
          <a:xfrm>
            <a:off x="7362749" y="2108744"/>
            <a:ext cx="3315583" cy="1018869"/>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Section 45 was upheld, requiring courts to be satisfied that the accused is prima facie not guilty before granting bail.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0204FB97-4B5C-0AAC-98EB-5AD0AD52E8E2}"/>
              </a:ext>
            </a:extLst>
          </p:cNvPr>
          <p:cNvSpPr txBox="1"/>
          <p:nvPr/>
        </p:nvSpPr>
        <p:spPr>
          <a:xfrm>
            <a:off x="7440240" y="3261646"/>
            <a:ext cx="7284202"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Reverse Burden of Proof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0244B0BE-E5CD-8B9D-B806-69ED9707CCF8}"/>
              </a:ext>
            </a:extLst>
          </p:cNvPr>
          <p:cNvSpPr txBox="1"/>
          <p:nvPr/>
        </p:nvSpPr>
        <p:spPr>
          <a:xfrm>
            <a:off x="7396083" y="3718529"/>
            <a:ext cx="3315583" cy="1018869"/>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Section 24 was upheld, placing the burden on the accused to prove that "proceeds of crime" are untainted.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Image 15" descr="preencoded.png">
            <a:extLst>
              <a:ext uri="{FF2B5EF4-FFF2-40B4-BE49-F238E27FC236}">
                <a16:creationId xmlns:a16="http://schemas.microsoft.com/office/drawing/2014/main" id="{A197D7A2-2B1E-4D21-95D6-FAD92991BD5A}"/>
              </a:ext>
            </a:extLst>
          </p:cNvPr>
          <p:cNvPicPr>
            <a:picLocks noChangeAspect="1"/>
          </p:cNvPicPr>
          <p:nvPr/>
        </p:nvPicPr>
        <p:blipFill>
          <a:blip r:embed="rId8"/>
          <a:stretch>
            <a:fillRect/>
          </a:stretch>
        </p:blipFill>
        <p:spPr>
          <a:xfrm>
            <a:off x="518174" y="5774635"/>
            <a:ext cx="269308" cy="239385"/>
          </a:xfrm>
          <a:prstGeom prst="rect">
            <a:avLst/>
          </a:prstGeom>
        </p:spPr>
      </p:pic>
      <p:sp>
        <p:nvSpPr>
          <p:cNvPr id="38" name="TextBox 37">
            <a:extLst>
              <a:ext uri="{FF2B5EF4-FFF2-40B4-BE49-F238E27FC236}">
                <a16:creationId xmlns:a16="http://schemas.microsoft.com/office/drawing/2014/main" id="{1EA59A9B-315F-DB33-98AB-9F2ACB5571BF}"/>
              </a:ext>
            </a:extLst>
          </p:cNvPr>
          <p:cNvSpPr txBox="1"/>
          <p:nvPr/>
        </p:nvSpPr>
        <p:spPr>
          <a:xfrm>
            <a:off x="787482" y="5731141"/>
            <a:ext cx="7672518" cy="326371"/>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Recent Developments in PMLA Jurisprudence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227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711C2-F065-1604-8994-8878336E11FD}"/>
              </a:ext>
            </a:extLst>
          </p:cNvPr>
          <p:cNvSpPr>
            <a:spLocks noGrp="1"/>
          </p:cNvSpPr>
          <p:nvPr>
            <p:ph type="body" sz="quarter" idx="14"/>
          </p:nvPr>
        </p:nvSpPr>
        <p:spPr/>
        <p:txBody>
          <a:bodyPr/>
          <a:lstStyle/>
          <a:p>
            <a:r>
              <a:rPr lang="en-US" sz="2000" b="1" dirty="0">
                <a:solidFill>
                  <a:srgbClr val="FFFFFF"/>
                </a:solidFill>
                <a:cs typeface="ui-sans-serif" pitchFamily="34" charset="-120"/>
              </a:rPr>
              <a:t>Pankaj Bansal v. Union of India</a:t>
            </a:r>
          </a:p>
          <a:p>
            <a:r>
              <a:rPr lang="en-US" sz="2000" dirty="0">
                <a:solidFill>
                  <a:srgbClr val="FFFFFF"/>
                </a:solidFill>
                <a:cs typeface="ui-sans-serif" pitchFamily="34" charset="-120"/>
              </a:rPr>
              <a:t>2023 - Modification of Arrest Proc</a:t>
            </a:r>
            <a:r>
              <a:rPr lang="en-US" sz="2000" dirty="0">
                <a:solidFill>
                  <a:srgbClr val="FFFFFF"/>
                </a:solidFill>
                <a:latin typeface="ui-sans-serif" pitchFamily="34" charset="0"/>
                <a:ea typeface="ui-sans-serif" pitchFamily="34" charset="-122"/>
                <a:cs typeface="ui-sans-serif" pitchFamily="34" charset="-120"/>
              </a:rPr>
              <a:t>edures</a:t>
            </a:r>
            <a:endParaRPr lang="en-US" sz="2000" dirty="0">
              <a:solidFill>
                <a:prstClr val="black"/>
              </a:solidFill>
              <a:latin typeface="Calibri" panose="020F0502020204030204"/>
            </a:endParaRPr>
          </a:p>
          <a:p>
            <a:endParaRPr lang="en-US" dirty="0">
              <a:solidFill>
                <a:prstClr val="black"/>
              </a:solidFill>
              <a:latin typeface="Calibri" panose="020F0502020204030204"/>
            </a:endParaRPr>
          </a:p>
          <a:p>
            <a:endParaRPr lang="en-US" dirty="0">
              <a:solidFill>
                <a:prstClr val="black"/>
              </a:solidFill>
            </a:endParaRPr>
          </a:p>
          <a:p>
            <a:endParaRPr lang="en-IN" dirty="0"/>
          </a:p>
        </p:txBody>
      </p:sp>
      <p:pic>
        <p:nvPicPr>
          <p:cNvPr id="5" name="Picture 4" descr="A screenshot of a case overview&#10;&#10;AI-generated content may be incorrect.">
            <a:extLst>
              <a:ext uri="{FF2B5EF4-FFF2-40B4-BE49-F238E27FC236}">
                <a16:creationId xmlns:a16="http://schemas.microsoft.com/office/drawing/2014/main" id="{CD4CFF76-2856-441B-6B2C-AAE1218525C9}"/>
              </a:ext>
            </a:extLst>
          </p:cNvPr>
          <p:cNvPicPr>
            <a:picLocks noChangeAspect="1"/>
          </p:cNvPicPr>
          <p:nvPr/>
        </p:nvPicPr>
        <p:blipFill>
          <a:blip r:embed="rId2"/>
          <a:stretch>
            <a:fillRect/>
          </a:stretch>
        </p:blipFill>
        <p:spPr>
          <a:xfrm>
            <a:off x="327025" y="1031198"/>
            <a:ext cx="5366094" cy="4997971"/>
          </a:xfrm>
          <a:prstGeom prst="rect">
            <a:avLst/>
          </a:prstGeom>
        </p:spPr>
      </p:pic>
      <p:pic>
        <p:nvPicPr>
          <p:cNvPr id="7" name="Picture 6" descr="A white background with blue text&#10;&#10;AI-generated content may be incorrect.">
            <a:extLst>
              <a:ext uri="{FF2B5EF4-FFF2-40B4-BE49-F238E27FC236}">
                <a16:creationId xmlns:a16="http://schemas.microsoft.com/office/drawing/2014/main" id="{01120AE0-F11A-D63F-FD93-02202EC404EA}"/>
              </a:ext>
            </a:extLst>
          </p:cNvPr>
          <p:cNvPicPr>
            <a:picLocks noChangeAspect="1"/>
          </p:cNvPicPr>
          <p:nvPr/>
        </p:nvPicPr>
        <p:blipFill>
          <a:blip r:embed="rId3"/>
          <a:stretch>
            <a:fillRect/>
          </a:stretch>
        </p:blipFill>
        <p:spPr>
          <a:xfrm>
            <a:off x="6095999" y="1207956"/>
            <a:ext cx="4726899" cy="2419664"/>
          </a:xfrm>
          <a:prstGeom prst="rect">
            <a:avLst/>
          </a:prstGeom>
        </p:spPr>
      </p:pic>
      <p:pic>
        <p:nvPicPr>
          <p:cNvPr id="9" name="Picture 8" descr="A screenshot of a phone&#10;&#10;AI-generated content may be incorrect.">
            <a:extLst>
              <a:ext uri="{FF2B5EF4-FFF2-40B4-BE49-F238E27FC236}">
                <a16:creationId xmlns:a16="http://schemas.microsoft.com/office/drawing/2014/main" id="{AA6E0736-ABF9-0803-9D3B-DBA9DFD30A47}"/>
              </a:ext>
            </a:extLst>
          </p:cNvPr>
          <p:cNvPicPr>
            <a:picLocks noChangeAspect="1"/>
          </p:cNvPicPr>
          <p:nvPr/>
        </p:nvPicPr>
        <p:blipFill>
          <a:blip r:embed="rId4"/>
          <a:stretch>
            <a:fillRect/>
          </a:stretch>
        </p:blipFill>
        <p:spPr>
          <a:xfrm>
            <a:off x="6208927" y="3783769"/>
            <a:ext cx="4501042" cy="1866275"/>
          </a:xfrm>
          <a:prstGeom prst="rect">
            <a:avLst/>
          </a:prstGeom>
        </p:spPr>
      </p:pic>
      <p:pic>
        <p:nvPicPr>
          <p:cNvPr id="11" name="Picture 10">
            <a:extLst>
              <a:ext uri="{FF2B5EF4-FFF2-40B4-BE49-F238E27FC236}">
                <a16:creationId xmlns:a16="http://schemas.microsoft.com/office/drawing/2014/main" id="{3D88913A-E66B-DFCF-7081-8D89BF3537C0}"/>
              </a:ext>
            </a:extLst>
          </p:cNvPr>
          <p:cNvPicPr>
            <a:picLocks noChangeAspect="1"/>
          </p:cNvPicPr>
          <p:nvPr/>
        </p:nvPicPr>
        <p:blipFill>
          <a:blip r:embed="rId5"/>
          <a:stretch>
            <a:fillRect/>
          </a:stretch>
        </p:blipFill>
        <p:spPr>
          <a:xfrm>
            <a:off x="463640" y="6199965"/>
            <a:ext cx="5632359" cy="477318"/>
          </a:xfrm>
          <a:prstGeom prst="rect">
            <a:avLst/>
          </a:prstGeom>
        </p:spPr>
      </p:pic>
    </p:spTree>
    <p:extLst>
      <p:ext uri="{BB962C8B-B14F-4D97-AF65-F5344CB8AC3E}">
        <p14:creationId xmlns:p14="http://schemas.microsoft.com/office/powerpoint/2010/main" val="679278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351D9-828B-76BF-D37D-AB780F6B59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C861D4-804B-9118-070E-A9138095B948}"/>
              </a:ext>
            </a:extLst>
          </p:cNvPr>
          <p:cNvSpPr>
            <a:spLocks noGrp="1"/>
          </p:cNvSpPr>
          <p:nvPr>
            <p:ph type="body" sz="quarter" idx="14"/>
          </p:nvPr>
        </p:nvSpPr>
        <p:spPr>
          <a:xfrm>
            <a:off x="327024" y="150813"/>
            <a:ext cx="9716385" cy="585787"/>
          </a:xfrm>
        </p:spPr>
        <p:txBody>
          <a:bodyPr/>
          <a:lstStyle/>
          <a:p>
            <a:r>
              <a:rPr lang="en-US" sz="2000" b="1" dirty="0">
                <a:solidFill>
                  <a:srgbClr val="FFFFFF"/>
                </a:solidFill>
                <a:cs typeface="ui-sans-serif" pitchFamily="34" charset="-120"/>
              </a:rPr>
              <a:t>Tarsem Lal v. Directorate of Enforcement</a:t>
            </a:r>
          </a:p>
          <a:p>
            <a:r>
              <a:rPr lang="en-US" sz="2000" dirty="0">
                <a:solidFill>
                  <a:srgbClr val="FFFFFF"/>
                </a:solidFill>
                <a:cs typeface="ui-sans-serif" pitchFamily="34" charset="-120"/>
              </a:rPr>
              <a:t>2024 - Limitation on ED's Arrest Powers</a:t>
            </a:r>
            <a:endParaRPr lang="en-US" sz="2000" dirty="0">
              <a:solidFill>
                <a:prstClr val="black"/>
              </a:solidFill>
            </a:endParaRPr>
          </a:p>
          <a:p>
            <a:endParaRPr lang="en-US" sz="2000" dirty="0">
              <a:solidFill>
                <a:prstClr val="black"/>
              </a:solidFill>
            </a:endParaRPr>
          </a:p>
          <a:p>
            <a:endParaRPr lang="en-IN" sz="2000" dirty="0"/>
          </a:p>
        </p:txBody>
      </p:sp>
      <p:pic>
        <p:nvPicPr>
          <p:cNvPr id="5" name="Picture 4" descr="A screenshot of a phone">
            <a:extLst>
              <a:ext uri="{FF2B5EF4-FFF2-40B4-BE49-F238E27FC236}">
                <a16:creationId xmlns:a16="http://schemas.microsoft.com/office/drawing/2014/main" id="{A81716F8-1D3B-37F6-4D81-8AF841EDED86}"/>
              </a:ext>
            </a:extLst>
          </p:cNvPr>
          <p:cNvPicPr>
            <a:picLocks noChangeAspect="1"/>
          </p:cNvPicPr>
          <p:nvPr/>
        </p:nvPicPr>
        <p:blipFill>
          <a:blip r:embed="rId2"/>
          <a:stretch>
            <a:fillRect/>
          </a:stretch>
        </p:blipFill>
        <p:spPr>
          <a:xfrm>
            <a:off x="425889" y="1078079"/>
            <a:ext cx="5068006" cy="2969266"/>
          </a:xfrm>
          <a:prstGeom prst="rect">
            <a:avLst/>
          </a:prstGeom>
        </p:spPr>
      </p:pic>
      <p:pic>
        <p:nvPicPr>
          <p:cNvPr id="7" name="Picture 6" descr="A close-up of a white background&#10;&#10;AI-generated content may be incorrect.">
            <a:extLst>
              <a:ext uri="{FF2B5EF4-FFF2-40B4-BE49-F238E27FC236}">
                <a16:creationId xmlns:a16="http://schemas.microsoft.com/office/drawing/2014/main" id="{06B2D9F2-F161-034B-0149-93893BAE7193}"/>
              </a:ext>
            </a:extLst>
          </p:cNvPr>
          <p:cNvPicPr>
            <a:picLocks noChangeAspect="1"/>
          </p:cNvPicPr>
          <p:nvPr/>
        </p:nvPicPr>
        <p:blipFill>
          <a:blip r:embed="rId3"/>
          <a:stretch>
            <a:fillRect/>
          </a:stretch>
        </p:blipFill>
        <p:spPr>
          <a:xfrm>
            <a:off x="425889" y="4240645"/>
            <a:ext cx="4933094" cy="1674381"/>
          </a:xfrm>
          <a:prstGeom prst="rect">
            <a:avLst/>
          </a:prstGeom>
        </p:spPr>
      </p:pic>
      <p:pic>
        <p:nvPicPr>
          <p:cNvPr id="9" name="Picture 8" descr="A close-up of a white background&#10;&#10;AI-generated content may be incorrect.">
            <a:extLst>
              <a:ext uri="{FF2B5EF4-FFF2-40B4-BE49-F238E27FC236}">
                <a16:creationId xmlns:a16="http://schemas.microsoft.com/office/drawing/2014/main" id="{88C9407C-78A8-93CB-B0DE-511D994BABCD}"/>
              </a:ext>
            </a:extLst>
          </p:cNvPr>
          <p:cNvPicPr>
            <a:picLocks noChangeAspect="1"/>
          </p:cNvPicPr>
          <p:nvPr/>
        </p:nvPicPr>
        <p:blipFill>
          <a:blip r:embed="rId4"/>
          <a:stretch>
            <a:fillRect/>
          </a:stretch>
        </p:blipFill>
        <p:spPr>
          <a:xfrm>
            <a:off x="6479344" y="1482104"/>
            <a:ext cx="4553416" cy="1470958"/>
          </a:xfrm>
          <a:prstGeom prst="rect">
            <a:avLst/>
          </a:prstGeom>
        </p:spPr>
      </p:pic>
      <p:pic>
        <p:nvPicPr>
          <p:cNvPr id="11" name="Picture 10" descr="A close-up of a white background&#10;&#10;AI-generated content may be incorrect.">
            <a:extLst>
              <a:ext uri="{FF2B5EF4-FFF2-40B4-BE49-F238E27FC236}">
                <a16:creationId xmlns:a16="http://schemas.microsoft.com/office/drawing/2014/main" id="{F3F89A05-0642-1FD7-5DFC-73F485B45873}"/>
              </a:ext>
            </a:extLst>
          </p:cNvPr>
          <p:cNvPicPr>
            <a:picLocks noChangeAspect="1"/>
          </p:cNvPicPr>
          <p:nvPr/>
        </p:nvPicPr>
        <p:blipFill>
          <a:blip r:embed="rId5"/>
          <a:stretch>
            <a:fillRect/>
          </a:stretch>
        </p:blipFill>
        <p:spPr>
          <a:xfrm>
            <a:off x="6479344" y="2871848"/>
            <a:ext cx="4343554" cy="1653435"/>
          </a:xfrm>
          <a:prstGeom prst="rect">
            <a:avLst/>
          </a:prstGeom>
        </p:spPr>
      </p:pic>
      <p:pic>
        <p:nvPicPr>
          <p:cNvPr id="13" name="Picture 12" descr="A white background with black text&#10;&#10;AI-generated content may be incorrect.">
            <a:extLst>
              <a:ext uri="{FF2B5EF4-FFF2-40B4-BE49-F238E27FC236}">
                <a16:creationId xmlns:a16="http://schemas.microsoft.com/office/drawing/2014/main" id="{47E64810-6553-7FCF-566F-8D8D77D727EC}"/>
              </a:ext>
            </a:extLst>
          </p:cNvPr>
          <p:cNvPicPr>
            <a:picLocks noChangeAspect="1"/>
          </p:cNvPicPr>
          <p:nvPr/>
        </p:nvPicPr>
        <p:blipFill>
          <a:blip r:embed="rId6"/>
          <a:stretch>
            <a:fillRect/>
          </a:stretch>
        </p:blipFill>
        <p:spPr>
          <a:xfrm>
            <a:off x="6665159" y="4700633"/>
            <a:ext cx="3971924" cy="1214393"/>
          </a:xfrm>
          <a:prstGeom prst="rect">
            <a:avLst/>
          </a:prstGeom>
        </p:spPr>
      </p:pic>
    </p:spTree>
    <p:extLst>
      <p:ext uri="{BB962C8B-B14F-4D97-AF65-F5344CB8AC3E}">
        <p14:creationId xmlns:p14="http://schemas.microsoft.com/office/powerpoint/2010/main" val="6340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7ADC-95F1-E31E-750F-C1A063C72E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284C7A-3B61-B1FE-5DC4-C914C2415789}"/>
              </a:ext>
            </a:extLst>
          </p:cNvPr>
          <p:cNvSpPr>
            <a:spLocks noGrp="1"/>
          </p:cNvSpPr>
          <p:nvPr>
            <p:ph type="body" sz="quarter" idx="14"/>
          </p:nvPr>
        </p:nvSpPr>
        <p:spPr>
          <a:xfrm>
            <a:off x="327025" y="150813"/>
            <a:ext cx="9296660" cy="585787"/>
          </a:xfrm>
        </p:spPr>
        <p:txBody>
          <a:bodyPr/>
          <a:lstStyle/>
          <a:p>
            <a:r>
              <a:rPr lang="en-US" sz="2000" b="1" dirty="0">
                <a:solidFill>
                  <a:srgbClr val="FFFFFF"/>
                </a:solidFill>
                <a:cs typeface="ui-sans-serif" pitchFamily="34" charset="-120"/>
              </a:rPr>
              <a:t>Pavana </a:t>
            </a:r>
            <a:r>
              <a:rPr lang="en-US" sz="2000" b="1" dirty="0" err="1">
                <a:solidFill>
                  <a:srgbClr val="FFFFFF"/>
                </a:solidFill>
                <a:cs typeface="ui-sans-serif" pitchFamily="34" charset="-120"/>
              </a:rPr>
              <a:t>Dibbur</a:t>
            </a:r>
            <a:r>
              <a:rPr lang="en-US" sz="2000" b="1" dirty="0">
                <a:solidFill>
                  <a:srgbClr val="FFFFFF"/>
                </a:solidFill>
                <a:cs typeface="ui-sans-serif" pitchFamily="34" charset="-120"/>
              </a:rPr>
              <a:t> v. Directorate of Enforcement</a:t>
            </a:r>
          </a:p>
          <a:p>
            <a:r>
              <a:rPr lang="en-US" sz="2000" dirty="0">
                <a:solidFill>
                  <a:srgbClr val="FFFFFF"/>
                </a:solidFill>
                <a:cs typeface="ui-sans-serif" pitchFamily="34" charset="-120"/>
              </a:rPr>
              <a:t>2023 - Predicate Offense Necessity</a:t>
            </a:r>
            <a:endParaRPr lang="en-US" sz="2000" dirty="0">
              <a:solidFill>
                <a:prstClr val="black"/>
              </a:solidFill>
            </a:endParaRPr>
          </a:p>
          <a:p>
            <a:endParaRPr lang="en-US" sz="2400" dirty="0">
              <a:solidFill>
                <a:prstClr val="black"/>
              </a:solidFill>
              <a:latin typeface="Calibri" panose="020F0502020204030204"/>
            </a:endParaRPr>
          </a:p>
          <a:p>
            <a:endParaRPr lang="en-IN" dirty="0"/>
          </a:p>
        </p:txBody>
      </p:sp>
      <p:sp>
        <p:nvSpPr>
          <p:cNvPr id="5" name="TextBox 4">
            <a:extLst>
              <a:ext uri="{FF2B5EF4-FFF2-40B4-BE49-F238E27FC236}">
                <a16:creationId xmlns:a16="http://schemas.microsoft.com/office/drawing/2014/main" id="{6F204FA5-A59B-0047-0404-C478DBDCC4AC}"/>
              </a:ext>
            </a:extLst>
          </p:cNvPr>
          <p:cNvSpPr txBox="1"/>
          <p:nvPr/>
        </p:nvSpPr>
        <p:spPr>
          <a:xfrm>
            <a:off x="327025" y="1456877"/>
            <a:ext cx="6100996" cy="384080"/>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Case Overview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E13AA05-4DFC-21EC-CFD7-C82B04B57A96}"/>
              </a:ext>
            </a:extLst>
          </p:cNvPr>
          <p:cNvSpPr txBox="1"/>
          <p:nvPr/>
        </p:nvSpPr>
        <p:spPr>
          <a:xfrm>
            <a:off x="327025" y="1840957"/>
            <a:ext cx="6100996" cy="900246"/>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Supreme Court clarified the relationship between money laundering and "scheduled offenses" under PMLA.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white background with black text&#10;&#10;AI-generated content may be incorrect.">
            <a:extLst>
              <a:ext uri="{FF2B5EF4-FFF2-40B4-BE49-F238E27FC236}">
                <a16:creationId xmlns:a16="http://schemas.microsoft.com/office/drawing/2014/main" id="{593F1E44-B835-435C-102D-21C73AAAB419}"/>
              </a:ext>
            </a:extLst>
          </p:cNvPr>
          <p:cNvPicPr>
            <a:picLocks noChangeAspect="1"/>
          </p:cNvPicPr>
          <p:nvPr/>
        </p:nvPicPr>
        <p:blipFill>
          <a:blip r:embed="rId2"/>
          <a:stretch>
            <a:fillRect/>
          </a:stretch>
        </p:blipFill>
        <p:spPr>
          <a:xfrm>
            <a:off x="327024" y="2871709"/>
            <a:ext cx="5384227" cy="1625340"/>
          </a:xfrm>
          <a:prstGeom prst="rect">
            <a:avLst/>
          </a:prstGeom>
        </p:spPr>
      </p:pic>
      <p:pic>
        <p:nvPicPr>
          <p:cNvPr id="11" name="Picture 10" descr="A screenshot of a document">
            <a:extLst>
              <a:ext uri="{FF2B5EF4-FFF2-40B4-BE49-F238E27FC236}">
                <a16:creationId xmlns:a16="http://schemas.microsoft.com/office/drawing/2014/main" id="{2EB6DC80-6637-F442-A286-16505D05AA8E}"/>
              </a:ext>
            </a:extLst>
          </p:cNvPr>
          <p:cNvPicPr>
            <a:picLocks noChangeAspect="1"/>
          </p:cNvPicPr>
          <p:nvPr/>
        </p:nvPicPr>
        <p:blipFill>
          <a:blip r:embed="rId3"/>
          <a:stretch>
            <a:fillRect/>
          </a:stretch>
        </p:blipFill>
        <p:spPr>
          <a:xfrm>
            <a:off x="6096000" y="1456876"/>
            <a:ext cx="4636957" cy="4741233"/>
          </a:xfrm>
          <a:prstGeom prst="rect">
            <a:avLst/>
          </a:prstGeom>
        </p:spPr>
      </p:pic>
      <p:pic>
        <p:nvPicPr>
          <p:cNvPr id="12" name="Image 9" descr="preencoded.png">
            <a:extLst>
              <a:ext uri="{FF2B5EF4-FFF2-40B4-BE49-F238E27FC236}">
                <a16:creationId xmlns:a16="http://schemas.microsoft.com/office/drawing/2014/main" id="{FDA22552-B6A6-4F0B-34D0-09E1BC402FA0}"/>
              </a:ext>
            </a:extLst>
          </p:cNvPr>
          <p:cNvPicPr>
            <a:picLocks noChangeAspect="1"/>
          </p:cNvPicPr>
          <p:nvPr/>
        </p:nvPicPr>
        <p:blipFill>
          <a:blip r:embed="rId4"/>
          <a:stretch>
            <a:fillRect/>
          </a:stretch>
        </p:blipFill>
        <p:spPr>
          <a:xfrm>
            <a:off x="609600" y="6198109"/>
            <a:ext cx="171450" cy="152400"/>
          </a:xfrm>
          <a:prstGeom prst="rect">
            <a:avLst/>
          </a:prstGeom>
        </p:spPr>
      </p:pic>
      <p:sp>
        <p:nvSpPr>
          <p:cNvPr id="14" name="TextBox 13">
            <a:extLst>
              <a:ext uri="{FF2B5EF4-FFF2-40B4-BE49-F238E27FC236}">
                <a16:creationId xmlns:a16="http://schemas.microsoft.com/office/drawing/2014/main" id="{8300D957-48B2-08D5-25FE-BB2A8587C4DB}"/>
              </a:ext>
            </a:extLst>
          </p:cNvPr>
          <p:cNvSpPr txBox="1"/>
          <p:nvPr/>
        </p:nvSpPr>
        <p:spPr>
          <a:xfrm>
            <a:off x="781050" y="6130113"/>
            <a:ext cx="6100996" cy="326371"/>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E40AF"/>
                </a:solidFill>
                <a:effectLst/>
                <a:uLnTx/>
                <a:uFillTx/>
                <a:latin typeface="ui-sans-serif" pitchFamily="34" charset="0"/>
                <a:ea typeface="ui-sans-serif" pitchFamily="34" charset="-122"/>
                <a:cs typeface="ui-sans-serif" pitchFamily="34" charset="-120"/>
              </a:rPr>
              <a:t>Recent Developments in PMLA Jurisprudence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91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F705-24D5-8A4C-CF19-830D21CC4D1E}"/>
            </a:ext>
          </a:extLst>
        </p:cNvPr>
        <p:cNvGrpSpPr/>
        <p:nvPr/>
      </p:nvGrpSpPr>
      <p:grpSpPr>
        <a:xfrm>
          <a:off x="0" y="0"/>
          <a:ext cx="0" cy="0"/>
          <a:chOff x="0" y="0"/>
          <a:chExt cx="0" cy="0"/>
        </a:xfrm>
      </p:grpSpPr>
      <p:sp>
        <p:nvSpPr>
          <p:cNvPr id="4" name="Text 0">
            <a:extLst>
              <a:ext uri="{FF2B5EF4-FFF2-40B4-BE49-F238E27FC236}">
                <a16:creationId xmlns:a16="http://schemas.microsoft.com/office/drawing/2014/main" id="{D52479D1-7441-5960-5711-D9ACBB3577B4}"/>
              </a:ext>
            </a:extLst>
          </p:cNvPr>
          <p:cNvSpPr>
            <a:spLocks noGrp="1"/>
          </p:cNvSpPr>
          <p:nvPr>
            <p:ph type="body" sz="quarter" idx="14"/>
          </p:nvPr>
        </p:nvSpPr>
        <p:spPr>
          <a:xfrm>
            <a:off x="327025" y="150813"/>
            <a:ext cx="8407400" cy="585787"/>
          </a:xfrm>
          <a:prstGeom prst="rect">
            <a:avLst/>
          </a:prstGeom>
          <a:noFill/>
          <a:ln/>
        </p:spPr>
        <p:txBody>
          <a:bodyPr vert="horz" wrap="square" lIns="0" tIns="0" rIns="0" bIns="0" rtlCol="0" anchor="t"/>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700" i="0" u="none" strike="noStrike" kern="1200" cap="none" spc="0" normalizeH="0" baseline="0" noProof="0" dirty="0">
                <a:ln>
                  <a:noFill/>
                </a:ln>
                <a:solidFill>
                  <a:srgbClr val="FFFFFF"/>
                </a:solidFill>
                <a:effectLst/>
                <a:uLnTx/>
                <a:uFillTx/>
                <a:cs typeface="ui-sans-serif" pitchFamily="34" charset="-120"/>
              </a:rPr>
              <a:t>Prem Prakash v. Union of India</a:t>
            </a:r>
          </a:p>
          <a:p>
            <a:pPr>
              <a:lnSpc>
                <a:spcPts val="3000"/>
              </a:lnSpc>
              <a:spcBef>
                <a:spcPts val="0"/>
              </a:spcBef>
              <a:defRPr/>
            </a:pPr>
            <a:r>
              <a:rPr lang="en-US" sz="2000" dirty="0">
                <a:solidFill>
                  <a:srgbClr val="FFFFFF"/>
                </a:solidFill>
                <a:cs typeface="ui-sans-serif" pitchFamily="34" charset="-120"/>
              </a:rPr>
              <a:t>2024 - Restrictions on Custodial Confessions</a:t>
            </a:r>
            <a:endParaRPr lang="en-US" sz="2000" dirty="0">
              <a:solidFill>
                <a:prstClr val="black"/>
              </a:solidFill>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en-US" sz="2700" i="0" u="none" strike="noStrike" kern="1200" cap="none" spc="0" normalizeH="0" baseline="0" noProof="0" dirty="0">
              <a:ln>
                <a:noFill/>
              </a:ln>
              <a:solidFill>
                <a:prstClr val="black"/>
              </a:solidFill>
              <a:effectLst/>
              <a:uLnTx/>
              <a:uFillTx/>
            </a:endParaRPr>
          </a:p>
        </p:txBody>
      </p:sp>
      <p:pic>
        <p:nvPicPr>
          <p:cNvPr id="5" name="Image 2" descr="preencoded.png">
            <a:extLst>
              <a:ext uri="{FF2B5EF4-FFF2-40B4-BE49-F238E27FC236}">
                <a16:creationId xmlns:a16="http://schemas.microsoft.com/office/drawing/2014/main" id="{7ABE3E2A-9B74-F44D-DF3B-21E0FAC3C857}"/>
              </a:ext>
            </a:extLst>
          </p:cNvPr>
          <p:cNvPicPr>
            <a:picLocks noChangeAspect="1"/>
          </p:cNvPicPr>
          <p:nvPr/>
        </p:nvPicPr>
        <p:blipFill>
          <a:blip r:embed="rId2"/>
          <a:stretch>
            <a:fillRect/>
          </a:stretch>
        </p:blipFill>
        <p:spPr>
          <a:xfrm>
            <a:off x="327025" y="1349548"/>
            <a:ext cx="318624" cy="382349"/>
          </a:xfrm>
          <a:prstGeom prst="rect">
            <a:avLst/>
          </a:prstGeom>
        </p:spPr>
      </p:pic>
      <p:sp>
        <p:nvSpPr>
          <p:cNvPr id="7" name="TextBox 6">
            <a:extLst>
              <a:ext uri="{FF2B5EF4-FFF2-40B4-BE49-F238E27FC236}">
                <a16:creationId xmlns:a16="http://schemas.microsoft.com/office/drawing/2014/main" id="{B9C03482-98A4-3BD9-A2A2-D109EDDB928F}"/>
              </a:ext>
            </a:extLst>
          </p:cNvPr>
          <p:cNvSpPr txBox="1"/>
          <p:nvPr/>
        </p:nvSpPr>
        <p:spPr>
          <a:xfrm>
            <a:off x="645649" y="1336743"/>
            <a:ext cx="6100996" cy="382349"/>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91B1B"/>
                </a:solidFill>
                <a:effectLst/>
                <a:uLnTx/>
                <a:uFillTx/>
                <a:latin typeface="ui-sans-serif" pitchFamily="34" charset="0"/>
                <a:ea typeface="ui-sans-serif" pitchFamily="34" charset="-122"/>
                <a:cs typeface="ui-sans-serif" pitchFamily="34" charset="-120"/>
              </a:rPr>
              <a:t>Case Overview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291083-BC3A-6BCF-4465-10FF8683E961}"/>
              </a:ext>
            </a:extLst>
          </p:cNvPr>
          <p:cNvSpPr txBox="1"/>
          <p:nvPr/>
        </p:nvSpPr>
        <p:spPr>
          <a:xfrm>
            <a:off x="645649" y="1657298"/>
            <a:ext cx="9616191" cy="900246"/>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The Supreme Court ruled on the admissibility of confessions and statements made by accused persons while in judicial custody, creating important limitations on evidence admissibility in money laundering cases.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Image 5" descr="preencoded.png">
            <a:extLst>
              <a:ext uri="{FF2B5EF4-FFF2-40B4-BE49-F238E27FC236}">
                <a16:creationId xmlns:a16="http://schemas.microsoft.com/office/drawing/2014/main" id="{973054A8-1199-3C59-CF52-29645B341B91}"/>
              </a:ext>
            </a:extLst>
          </p:cNvPr>
          <p:cNvPicPr>
            <a:picLocks noChangeAspect="1"/>
          </p:cNvPicPr>
          <p:nvPr/>
        </p:nvPicPr>
        <p:blipFill>
          <a:blip r:embed="rId3"/>
          <a:stretch>
            <a:fillRect/>
          </a:stretch>
        </p:blipFill>
        <p:spPr>
          <a:xfrm>
            <a:off x="690846" y="2859530"/>
            <a:ext cx="313494" cy="313494"/>
          </a:xfrm>
          <a:prstGeom prst="rect">
            <a:avLst/>
          </a:prstGeom>
        </p:spPr>
      </p:pic>
      <p:sp>
        <p:nvSpPr>
          <p:cNvPr id="12" name="TextBox 11">
            <a:extLst>
              <a:ext uri="{FF2B5EF4-FFF2-40B4-BE49-F238E27FC236}">
                <a16:creationId xmlns:a16="http://schemas.microsoft.com/office/drawing/2014/main" id="{AEBCCC8D-3059-7433-BE9B-0C795D746C8A}"/>
              </a:ext>
            </a:extLst>
          </p:cNvPr>
          <p:cNvSpPr txBox="1"/>
          <p:nvPr/>
        </p:nvSpPr>
        <p:spPr>
          <a:xfrm>
            <a:off x="1096456" y="2805713"/>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91B1B"/>
                </a:solidFill>
                <a:effectLst/>
                <a:uLnTx/>
                <a:uFillTx/>
                <a:latin typeface="ui-sans-serif" pitchFamily="34" charset="0"/>
                <a:ea typeface="ui-sans-serif" pitchFamily="34" charset="-122"/>
                <a:cs typeface="ui-sans-serif" pitchFamily="34" charset="-120"/>
              </a:rPr>
              <a:t>Custodial Confessions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F1FD22A-7DDD-5F9C-7BDF-832F18767F78}"/>
              </a:ext>
            </a:extLst>
          </p:cNvPr>
          <p:cNvSpPr txBox="1"/>
          <p:nvPr/>
        </p:nvSpPr>
        <p:spPr>
          <a:xfrm>
            <a:off x="1068786" y="3442782"/>
            <a:ext cx="5120019"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Statements made by accused in judicial custody are considered under "duress"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B97AFA6-0E29-AC97-F721-2FB16B413E1D}"/>
              </a:ext>
            </a:extLst>
          </p:cNvPr>
          <p:cNvSpPr txBox="1"/>
          <p:nvPr/>
        </p:nvSpPr>
        <p:spPr>
          <a:xfrm>
            <a:off x="1068786" y="4199718"/>
            <a:ext cx="6100996" cy="326371"/>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Such statements are generally inadmissible in evidence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F3CF256-79C1-E816-72E3-5ECA78BFCC4D}"/>
              </a:ext>
            </a:extLst>
          </p:cNvPr>
          <p:cNvSpPr txBox="1"/>
          <p:nvPr/>
        </p:nvSpPr>
        <p:spPr>
          <a:xfrm>
            <a:off x="7289568" y="2790638"/>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91B1B"/>
                </a:solidFill>
                <a:effectLst/>
                <a:uLnTx/>
                <a:uFillTx/>
                <a:latin typeface="ui-sans-serif" pitchFamily="34" charset="0"/>
                <a:ea typeface="ui-sans-serif" pitchFamily="34" charset="-122"/>
                <a:cs typeface="ui-sans-serif" pitchFamily="34" charset="-120"/>
              </a:rPr>
              <a:t>Impact on Previous Rulings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303DEE3-031E-16CF-899E-7C2EC683D0C2}"/>
              </a:ext>
            </a:extLst>
          </p:cNvPr>
          <p:cNvSpPr txBox="1"/>
          <p:nvPr/>
        </p:nvSpPr>
        <p:spPr>
          <a:xfrm>
            <a:off x="7294887" y="3482950"/>
            <a:ext cx="3515194"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Narrows the broad evidentiary powers granted to ED in 2022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9EF73C5-35D3-8646-D3A0-027CA9198601}"/>
              </a:ext>
            </a:extLst>
          </p:cNvPr>
          <p:cNvSpPr txBox="1"/>
          <p:nvPr/>
        </p:nvSpPr>
        <p:spPr>
          <a:xfrm>
            <a:off x="7289568" y="4249095"/>
            <a:ext cx="3473370"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Creates higher standards for confession admissibility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Image 14" descr="preencoded.png">
            <a:extLst>
              <a:ext uri="{FF2B5EF4-FFF2-40B4-BE49-F238E27FC236}">
                <a16:creationId xmlns:a16="http://schemas.microsoft.com/office/drawing/2014/main" id="{AE97F4C7-2654-38DD-997A-31D43CC4ED23}"/>
              </a:ext>
            </a:extLst>
          </p:cNvPr>
          <p:cNvPicPr>
            <a:picLocks noChangeAspect="1"/>
          </p:cNvPicPr>
          <p:nvPr/>
        </p:nvPicPr>
        <p:blipFill>
          <a:blip r:embed="rId4"/>
          <a:stretch>
            <a:fillRect/>
          </a:stretch>
        </p:blipFill>
        <p:spPr>
          <a:xfrm>
            <a:off x="737640" y="5168458"/>
            <a:ext cx="190500" cy="266700"/>
          </a:xfrm>
          <a:prstGeom prst="rect">
            <a:avLst/>
          </a:prstGeom>
        </p:spPr>
      </p:pic>
      <p:sp>
        <p:nvSpPr>
          <p:cNvPr id="26" name="TextBox 25">
            <a:extLst>
              <a:ext uri="{FF2B5EF4-FFF2-40B4-BE49-F238E27FC236}">
                <a16:creationId xmlns:a16="http://schemas.microsoft.com/office/drawing/2014/main" id="{8AA003D6-0B86-BF50-78BF-AFA5A194B756}"/>
              </a:ext>
            </a:extLst>
          </p:cNvPr>
          <p:cNvSpPr txBox="1"/>
          <p:nvPr/>
        </p:nvSpPr>
        <p:spPr>
          <a:xfrm>
            <a:off x="981804" y="5120989"/>
            <a:ext cx="7097842"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91B1B"/>
                </a:solidFill>
                <a:effectLst/>
                <a:uLnTx/>
                <a:uFillTx/>
                <a:latin typeface="ui-sans-serif" pitchFamily="34" charset="0"/>
                <a:ea typeface="ui-sans-serif" pitchFamily="34" charset="-122"/>
                <a:cs typeface="ui-sans-serif" pitchFamily="34" charset="-120"/>
              </a:rPr>
              <a:t>Key Implications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EE69F03-963C-2465-2756-DBEBFA145A8E}"/>
              </a:ext>
            </a:extLst>
          </p:cNvPr>
          <p:cNvSpPr txBox="1"/>
          <p:nvPr/>
        </p:nvSpPr>
        <p:spPr>
          <a:xfrm>
            <a:off x="882694" y="5485421"/>
            <a:ext cx="9758597" cy="788036"/>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This ruling significantly impacts how confessions are treated in PMLA cases, requiring stricter adherence to custodial regulations and providing greater protection against self-incrimination, even in money laundering prosecutions.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Image 6" descr="preencoded.png">
            <a:extLst>
              <a:ext uri="{FF2B5EF4-FFF2-40B4-BE49-F238E27FC236}">
                <a16:creationId xmlns:a16="http://schemas.microsoft.com/office/drawing/2014/main" id="{E04D4D11-3503-24D5-E152-849D728413D7}"/>
              </a:ext>
            </a:extLst>
          </p:cNvPr>
          <p:cNvPicPr>
            <a:picLocks noChangeAspect="1"/>
          </p:cNvPicPr>
          <p:nvPr/>
        </p:nvPicPr>
        <p:blipFill>
          <a:blip r:embed="rId5"/>
          <a:stretch>
            <a:fillRect/>
          </a:stretch>
        </p:blipFill>
        <p:spPr>
          <a:xfrm>
            <a:off x="880072" y="3526147"/>
            <a:ext cx="152400" cy="152400"/>
          </a:xfrm>
          <a:prstGeom prst="rect">
            <a:avLst/>
          </a:prstGeom>
        </p:spPr>
      </p:pic>
      <p:pic>
        <p:nvPicPr>
          <p:cNvPr id="30" name="Image 6" descr="preencoded.png">
            <a:extLst>
              <a:ext uri="{FF2B5EF4-FFF2-40B4-BE49-F238E27FC236}">
                <a16:creationId xmlns:a16="http://schemas.microsoft.com/office/drawing/2014/main" id="{6311B2D0-0D7C-9FCA-1644-364FBB282CD9}"/>
              </a:ext>
            </a:extLst>
          </p:cNvPr>
          <p:cNvPicPr>
            <a:picLocks noChangeAspect="1"/>
          </p:cNvPicPr>
          <p:nvPr/>
        </p:nvPicPr>
        <p:blipFill>
          <a:blip r:embed="rId5"/>
          <a:stretch>
            <a:fillRect/>
          </a:stretch>
        </p:blipFill>
        <p:spPr>
          <a:xfrm>
            <a:off x="880072" y="4249279"/>
            <a:ext cx="152400" cy="152400"/>
          </a:xfrm>
          <a:prstGeom prst="rect">
            <a:avLst/>
          </a:prstGeom>
        </p:spPr>
      </p:pic>
      <p:pic>
        <p:nvPicPr>
          <p:cNvPr id="31" name="Image 6" descr="preencoded.png">
            <a:extLst>
              <a:ext uri="{FF2B5EF4-FFF2-40B4-BE49-F238E27FC236}">
                <a16:creationId xmlns:a16="http://schemas.microsoft.com/office/drawing/2014/main" id="{E3A38E62-0DEA-3532-0823-DB73DC6DE47C}"/>
              </a:ext>
            </a:extLst>
          </p:cNvPr>
          <p:cNvPicPr>
            <a:picLocks noChangeAspect="1"/>
          </p:cNvPicPr>
          <p:nvPr/>
        </p:nvPicPr>
        <p:blipFill>
          <a:blip r:embed="rId5"/>
          <a:stretch>
            <a:fillRect/>
          </a:stretch>
        </p:blipFill>
        <p:spPr>
          <a:xfrm>
            <a:off x="6981464" y="3568984"/>
            <a:ext cx="152400" cy="152400"/>
          </a:xfrm>
          <a:prstGeom prst="rect">
            <a:avLst/>
          </a:prstGeom>
        </p:spPr>
      </p:pic>
      <p:pic>
        <p:nvPicPr>
          <p:cNvPr id="32" name="Image 6" descr="preencoded.png">
            <a:extLst>
              <a:ext uri="{FF2B5EF4-FFF2-40B4-BE49-F238E27FC236}">
                <a16:creationId xmlns:a16="http://schemas.microsoft.com/office/drawing/2014/main" id="{454702D2-B617-F200-4D49-9F3719C2566A}"/>
              </a:ext>
            </a:extLst>
          </p:cNvPr>
          <p:cNvPicPr>
            <a:picLocks noChangeAspect="1"/>
          </p:cNvPicPr>
          <p:nvPr/>
        </p:nvPicPr>
        <p:blipFill>
          <a:blip r:embed="rId5"/>
          <a:stretch>
            <a:fillRect/>
          </a:stretch>
        </p:blipFill>
        <p:spPr>
          <a:xfrm>
            <a:off x="7015963" y="4377346"/>
            <a:ext cx="152400" cy="152400"/>
          </a:xfrm>
          <a:prstGeom prst="rect">
            <a:avLst/>
          </a:prstGeom>
        </p:spPr>
      </p:pic>
      <p:pic>
        <p:nvPicPr>
          <p:cNvPr id="33" name="Image 16" descr="preencoded.png">
            <a:extLst>
              <a:ext uri="{FF2B5EF4-FFF2-40B4-BE49-F238E27FC236}">
                <a16:creationId xmlns:a16="http://schemas.microsoft.com/office/drawing/2014/main" id="{EFC3D65B-1D14-471E-BF85-B276AD7282B4}"/>
              </a:ext>
            </a:extLst>
          </p:cNvPr>
          <p:cNvPicPr>
            <a:picLocks noChangeAspect="1"/>
          </p:cNvPicPr>
          <p:nvPr/>
        </p:nvPicPr>
        <p:blipFill>
          <a:blip r:embed="rId6"/>
          <a:stretch>
            <a:fillRect/>
          </a:stretch>
        </p:blipFill>
        <p:spPr>
          <a:xfrm>
            <a:off x="605121" y="6449362"/>
            <a:ext cx="171450" cy="152400"/>
          </a:xfrm>
          <a:prstGeom prst="rect">
            <a:avLst/>
          </a:prstGeom>
        </p:spPr>
      </p:pic>
      <p:sp>
        <p:nvSpPr>
          <p:cNvPr id="35" name="TextBox 34">
            <a:extLst>
              <a:ext uri="{FF2B5EF4-FFF2-40B4-BE49-F238E27FC236}">
                <a16:creationId xmlns:a16="http://schemas.microsoft.com/office/drawing/2014/main" id="{36F1CDBA-8F73-080E-22D5-3815AC9F2E61}"/>
              </a:ext>
            </a:extLst>
          </p:cNvPr>
          <p:cNvSpPr txBox="1"/>
          <p:nvPr/>
        </p:nvSpPr>
        <p:spPr>
          <a:xfrm>
            <a:off x="1004340" y="6391710"/>
            <a:ext cx="6693108" cy="326371"/>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91B1B"/>
                </a:solidFill>
                <a:effectLst/>
                <a:uLnTx/>
                <a:uFillTx/>
                <a:latin typeface="ui-sans-serif" pitchFamily="34" charset="0"/>
                <a:ea typeface="ui-sans-serif" pitchFamily="34" charset="-122"/>
                <a:cs typeface="ui-sans-serif" pitchFamily="34" charset="-120"/>
              </a:rPr>
              <a:t>Recent Developments in PMLA Jurisprudence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 name="Image 10" descr="preencoded.png">
            <a:extLst>
              <a:ext uri="{FF2B5EF4-FFF2-40B4-BE49-F238E27FC236}">
                <a16:creationId xmlns:a16="http://schemas.microsoft.com/office/drawing/2014/main" id="{0B5D0421-FDFA-4CBA-B9D5-C930FF55A320}"/>
              </a:ext>
            </a:extLst>
          </p:cNvPr>
          <p:cNvPicPr>
            <a:picLocks noChangeAspect="1"/>
          </p:cNvPicPr>
          <p:nvPr/>
        </p:nvPicPr>
        <p:blipFill>
          <a:blip r:embed="rId7"/>
          <a:stretch>
            <a:fillRect/>
          </a:stretch>
        </p:blipFill>
        <p:spPr>
          <a:xfrm>
            <a:off x="6908836" y="2857498"/>
            <a:ext cx="297656" cy="238125"/>
          </a:xfrm>
          <a:prstGeom prst="rect">
            <a:avLst/>
          </a:prstGeom>
        </p:spPr>
      </p:pic>
    </p:spTree>
    <p:extLst>
      <p:ext uri="{BB962C8B-B14F-4D97-AF65-F5344CB8AC3E}">
        <p14:creationId xmlns:p14="http://schemas.microsoft.com/office/powerpoint/2010/main" val="1706134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8B16-2D53-FF79-C1D3-A4B5B53C6E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8A4BE2-A6EB-DC21-E6B0-83060441B390}"/>
              </a:ext>
            </a:extLst>
          </p:cNvPr>
          <p:cNvSpPr>
            <a:spLocks noGrp="1"/>
          </p:cNvSpPr>
          <p:nvPr>
            <p:ph type="body" sz="quarter" idx="14"/>
          </p:nvPr>
        </p:nvSpPr>
        <p:spPr/>
        <p:txBody>
          <a:bodyPr/>
          <a:lstStyle/>
          <a:p>
            <a:r>
              <a:rPr lang="en-US" sz="2000" b="1" dirty="0">
                <a:solidFill>
                  <a:srgbClr val="FFFFFF"/>
                </a:solidFill>
                <a:cs typeface="ui-sans-serif" pitchFamily="34" charset="-120"/>
              </a:rPr>
              <a:t>Recent Developments in 2025</a:t>
            </a:r>
          </a:p>
          <a:p>
            <a:r>
              <a:rPr lang="en-US" sz="2000" dirty="0">
                <a:solidFill>
                  <a:srgbClr val="FFFFFF"/>
                </a:solidFill>
                <a:cs typeface="ui-sans-serif" pitchFamily="34" charset="-120"/>
              </a:rPr>
              <a:t>Supreme Court's evolving approach to PMLA jurisprudence</a:t>
            </a:r>
            <a:endParaRPr lang="en-US" sz="2000" dirty="0">
              <a:solidFill>
                <a:prstClr val="black"/>
              </a:solidFill>
            </a:endParaRPr>
          </a:p>
          <a:p>
            <a:endParaRPr lang="en-US" sz="2000" dirty="0">
              <a:solidFill>
                <a:prstClr val="black"/>
              </a:solidFill>
            </a:endParaRPr>
          </a:p>
          <a:p>
            <a:endParaRPr lang="en-IN" dirty="0"/>
          </a:p>
        </p:txBody>
      </p:sp>
      <p:pic>
        <p:nvPicPr>
          <p:cNvPr id="7" name="Picture 6" descr="A screenshot of a computer">
            <a:extLst>
              <a:ext uri="{FF2B5EF4-FFF2-40B4-BE49-F238E27FC236}">
                <a16:creationId xmlns:a16="http://schemas.microsoft.com/office/drawing/2014/main" id="{C73CAD33-48AA-8791-61EF-EB8C53C2E627}"/>
              </a:ext>
            </a:extLst>
          </p:cNvPr>
          <p:cNvPicPr>
            <a:picLocks noChangeAspect="1"/>
          </p:cNvPicPr>
          <p:nvPr/>
        </p:nvPicPr>
        <p:blipFill>
          <a:blip r:embed="rId2"/>
          <a:stretch>
            <a:fillRect/>
          </a:stretch>
        </p:blipFill>
        <p:spPr>
          <a:xfrm>
            <a:off x="117163" y="1074297"/>
            <a:ext cx="10585814" cy="3977388"/>
          </a:xfrm>
          <a:prstGeom prst="rect">
            <a:avLst/>
          </a:prstGeom>
        </p:spPr>
      </p:pic>
      <p:pic>
        <p:nvPicPr>
          <p:cNvPr id="9" name="Picture 8">
            <a:extLst>
              <a:ext uri="{FF2B5EF4-FFF2-40B4-BE49-F238E27FC236}">
                <a16:creationId xmlns:a16="http://schemas.microsoft.com/office/drawing/2014/main" id="{4E1075DA-5D88-C903-FEB2-12E39F5B0CEB}"/>
              </a:ext>
            </a:extLst>
          </p:cNvPr>
          <p:cNvPicPr>
            <a:picLocks noChangeAspect="1"/>
          </p:cNvPicPr>
          <p:nvPr/>
        </p:nvPicPr>
        <p:blipFill>
          <a:blip r:embed="rId3"/>
          <a:stretch>
            <a:fillRect/>
          </a:stretch>
        </p:blipFill>
        <p:spPr>
          <a:xfrm>
            <a:off x="117163" y="5420345"/>
            <a:ext cx="10585814" cy="500770"/>
          </a:xfrm>
          <a:prstGeom prst="rect">
            <a:avLst/>
          </a:prstGeom>
        </p:spPr>
      </p:pic>
    </p:spTree>
    <p:extLst>
      <p:ext uri="{BB962C8B-B14F-4D97-AF65-F5344CB8AC3E}">
        <p14:creationId xmlns:p14="http://schemas.microsoft.com/office/powerpoint/2010/main" val="3797614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DB0B-6C91-7EBB-6B77-8D0FC92FF5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2951A6-BBC0-5475-813B-1D1A4648FE00}"/>
              </a:ext>
            </a:extLst>
          </p:cNvPr>
          <p:cNvSpPr>
            <a:spLocks noGrp="1"/>
          </p:cNvSpPr>
          <p:nvPr>
            <p:ph type="body" sz="quarter" idx="14"/>
          </p:nvPr>
        </p:nvSpPr>
        <p:spPr/>
        <p:txBody>
          <a:bodyPr/>
          <a:lstStyle/>
          <a:p>
            <a:r>
              <a:rPr lang="en-US" dirty="0">
                <a:solidFill>
                  <a:srgbClr val="FFFFFF"/>
                </a:solidFill>
                <a:cs typeface="ui-sans-serif" pitchFamily="34" charset="-120"/>
              </a:rPr>
              <a:t>Future Implications and Trends</a:t>
            </a:r>
            <a:endParaRPr lang="en-US" dirty="0">
              <a:solidFill>
                <a:prstClr val="black"/>
              </a:solidFill>
            </a:endParaRPr>
          </a:p>
          <a:p>
            <a:endParaRPr lang="en-IN" dirty="0"/>
          </a:p>
        </p:txBody>
      </p:sp>
      <p:sp>
        <p:nvSpPr>
          <p:cNvPr id="11" name="TextBox 10">
            <a:extLst>
              <a:ext uri="{FF2B5EF4-FFF2-40B4-BE49-F238E27FC236}">
                <a16:creationId xmlns:a16="http://schemas.microsoft.com/office/drawing/2014/main" id="{35B6F01D-F68F-F766-902B-C64F455EEE8E}"/>
              </a:ext>
            </a:extLst>
          </p:cNvPr>
          <p:cNvSpPr txBox="1"/>
          <p:nvPr/>
        </p:nvSpPr>
        <p:spPr>
          <a:xfrm>
            <a:off x="637082" y="1750933"/>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4ED8"/>
                </a:solidFill>
                <a:effectLst/>
                <a:uLnTx/>
                <a:uFillTx/>
                <a:latin typeface="Cambria" panose="02040503050406030204" pitchFamily="18" charset="0"/>
                <a:ea typeface="Cambria" panose="02040503050406030204" pitchFamily="18" charset="0"/>
                <a:cs typeface="ui-sans-serif" pitchFamily="34" charset="-120"/>
              </a:rPr>
              <a:t>Judicial Restraint</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228D372-BC69-18BE-0F57-95AC414B261E}"/>
              </a:ext>
            </a:extLst>
          </p:cNvPr>
          <p:cNvSpPr txBox="1"/>
          <p:nvPr/>
        </p:nvSpPr>
        <p:spPr>
          <a:xfrm>
            <a:off x="442209" y="1224530"/>
            <a:ext cx="6100996" cy="400110"/>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E40AF"/>
                </a:solidFill>
                <a:effectLst/>
                <a:uLnTx/>
                <a:uFillTx/>
                <a:latin typeface="Cambria" panose="02040503050406030204" pitchFamily="18" charset="0"/>
                <a:ea typeface="Cambria" panose="02040503050406030204" pitchFamily="18" charset="0"/>
                <a:cs typeface="ui-sans-serif" pitchFamily="34" charset="-120"/>
              </a:rPr>
              <a:t>Key Jurisprudential Trends</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2C9C4A3-6E1F-84B0-4761-D84723E44595}"/>
              </a:ext>
            </a:extLst>
          </p:cNvPr>
          <p:cNvSpPr txBox="1"/>
          <p:nvPr/>
        </p:nvSpPr>
        <p:spPr>
          <a:xfrm>
            <a:off x="637082" y="2151859"/>
            <a:ext cx="6100996"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Cambria" panose="02040503050406030204" pitchFamily="18" charset="0"/>
                <a:ea typeface="Cambria" panose="02040503050406030204" pitchFamily="18" charset="0"/>
                <a:cs typeface="ui-sans-serif" pitchFamily="34" charset="-120"/>
              </a:rPr>
              <a:t>Courts scrutinizing ED's enforcement actions in Vijay Madanlal reviews</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021C2B5E-1265-3AAD-0BDA-E62AF5EFD2C6}"/>
              </a:ext>
            </a:extLst>
          </p:cNvPr>
          <p:cNvSpPr txBox="1"/>
          <p:nvPr/>
        </p:nvSpPr>
        <p:spPr>
          <a:xfrm>
            <a:off x="637082" y="2918682"/>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4ED8"/>
                </a:solidFill>
                <a:effectLst/>
                <a:uLnTx/>
                <a:uFillTx/>
                <a:latin typeface="Cambria" panose="02040503050406030204" pitchFamily="18" charset="0"/>
                <a:ea typeface="Cambria" panose="02040503050406030204" pitchFamily="18" charset="0"/>
                <a:cs typeface="ui-sans-serif" pitchFamily="34" charset="-120"/>
              </a:rPr>
              <a:t>Procedural Safeguards</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ED4A8B3E-7798-C903-E2D1-ED6B9D35835C}"/>
              </a:ext>
            </a:extLst>
          </p:cNvPr>
          <p:cNvSpPr txBox="1"/>
          <p:nvPr/>
        </p:nvSpPr>
        <p:spPr>
          <a:xfrm>
            <a:off x="637082" y="3279723"/>
            <a:ext cx="6100996"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Growing emphasis on written grounds and fair defense rights in money laundering cases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1B33FAD-655D-9BD7-A000-9DFEC33E1893}"/>
              </a:ext>
            </a:extLst>
          </p:cNvPr>
          <p:cNvSpPr txBox="1"/>
          <p:nvPr/>
        </p:nvSpPr>
        <p:spPr>
          <a:xfrm>
            <a:off x="694501" y="3927772"/>
            <a:ext cx="6100996" cy="361637"/>
          </a:xfrm>
          <a:prstGeom prst="rect">
            <a:avLst/>
          </a:prstGeom>
          <a:noFill/>
        </p:spPr>
        <p:txBody>
          <a:bodyPr wrap="square">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4ED8"/>
                </a:solidFill>
                <a:effectLst/>
                <a:uLnTx/>
                <a:uFillTx/>
                <a:latin typeface="ui-sans-serif" pitchFamily="34" charset="0"/>
                <a:ea typeface="ui-sans-serif" pitchFamily="34" charset="-122"/>
                <a:cs typeface="ui-sans-serif" pitchFamily="34" charset="-120"/>
              </a:rPr>
              <a:t>Burden of Proof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B2FD84B6-8EA7-AC48-878B-0E46052B82F1}"/>
              </a:ext>
            </a:extLst>
          </p:cNvPr>
          <p:cNvSpPr txBox="1"/>
          <p:nvPr/>
        </p:nvSpPr>
        <p:spPr>
          <a:xfrm>
            <a:off x="637082" y="4336479"/>
            <a:ext cx="6100996" cy="557204"/>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Trend toward reasonable adjustments to reverse burden provisions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0DC6A1C4-AF81-7A8F-9F3E-82284C4AF1C3}"/>
              </a:ext>
            </a:extLst>
          </p:cNvPr>
          <p:cNvSpPr txBox="1"/>
          <p:nvPr/>
        </p:nvSpPr>
        <p:spPr>
          <a:xfrm>
            <a:off x="7135124" y="1278630"/>
            <a:ext cx="6100996" cy="384080"/>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E40AF"/>
                </a:solidFill>
                <a:effectLst/>
                <a:uLnTx/>
                <a:uFillTx/>
                <a:latin typeface="Cambria" panose="02040503050406030204" pitchFamily="18" charset="0"/>
                <a:ea typeface="Cambria" panose="02040503050406030204" pitchFamily="18" charset="0"/>
                <a:cs typeface="ui-sans-serif" pitchFamily="34" charset="-120"/>
              </a:rPr>
              <a:t>Future Implications</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361D220-4AA6-22D8-29B4-B8448AF8E730}"/>
              </a:ext>
            </a:extLst>
          </p:cNvPr>
          <p:cNvSpPr txBox="1"/>
          <p:nvPr/>
        </p:nvSpPr>
        <p:spPr>
          <a:xfrm>
            <a:off x="7378909" y="1859627"/>
            <a:ext cx="4010219" cy="788036"/>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PMLA jurisprudence moving toward balanced approach, ensuring effective enforcement while protecting rights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82E4A306-4598-C43C-9A7F-9910EE8FF8AF}"/>
              </a:ext>
            </a:extLst>
          </p:cNvPr>
          <p:cNvSpPr txBox="1"/>
          <p:nvPr/>
        </p:nvSpPr>
        <p:spPr>
          <a:xfrm>
            <a:off x="7448787" y="2864405"/>
            <a:ext cx="4010218" cy="788036"/>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Greater judicial oversight of ED's actions, particularly in arrests and evidence collection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B364A3C-73C9-C9CE-A1BA-64FF2FDA4E6F}"/>
              </a:ext>
            </a:extLst>
          </p:cNvPr>
          <p:cNvSpPr txBox="1"/>
          <p:nvPr/>
        </p:nvSpPr>
        <p:spPr>
          <a:xfrm>
            <a:off x="7484553" y="3825559"/>
            <a:ext cx="3798930" cy="788036"/>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4151"/>
                </a:solidFill>
                <a:effectLst/>
                <a:uLnTx/>
                <a:uFillTx/>
                <a:latin typeface="ui-sans-serif" pitchFamily="34" charset="0"/>
                <a:ea typeface="ui-sans-serif" pitchFamily="34" charset="-122"/>
                <a:cs typeface="ui-sans-serif" pitchFamily="34" charset="-120"/>
              </a:rPr>
              <a:t>Enhanced procedural guarantees for accused persons in money laundering cases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90F0FD0-88FB-6077-EA16-126B7350F3E6}"/>
              </a:ext>
            </a:extLst>
          </p:cNvPr>
          <p:cNvSpPr txBox="1"/>
          <p:nvPr/>
        </p:nvSpPr>
        <p:spPr>
          <a:xfrm>
            <a:off x="7210662" y="4738468"/>
            <a:ext cx="6708098" cy="369332"/>
          </a:xfrm>
          <a:prstGeom prst="rect">
            <a:avLst/>
          </a:prstGeom>
          <a:noFill/>
        </p:spPr>
        <p:txBody>
          <a:bodyPr wrap="square">
            <a:spAutoFit/>
          </a:bodyPr>
          <a:lstStyle/>
          <a:p>
            <a:r>
              <a:rPr kumimoji="0" lang="en-US" sz="1800" b="1" i="0" u="none" strike="noStrike" kern="1200" cap="none" spc="0" normalizeH="0" baseline="0" noProof="0" dirty="0">
                <a:ln>
                  <a:noFill/>
                </a:ln>
                <a:effectLst/>
                <a:uLnTx/>
                <a:uFillTx/>
                <a:latin typeface="ui-sans-serif" pitchFamily="34" charset="0"/>
                <a:ea typeface="ui-sans-serif" pitchFamily="34" charset="-122"/>
                <a:cs typeface="ui-sans-serif" pitchFamily="34" charset="-120"/>
              </a:rPr>
              <a:t>Conclusion		</a:t>
            </a:r>
            <a:endParaRPr lang="en-IN" dirty="0"/>
          </a:p>
        </p:txBody>
      </p:sp>
      <p:sp>
        <p:nvSpPr>
          <p:cNvPr id="37" name="TextBox 36">
            <a:extLst>
              <a:ext uri="{FF2B5EF4-FFF2-40B4-BE49-F238E27FC236}">
                <a16:creationId xmlns:a16="http://schemas.microsoft.com/office/drawing/2014/main" id="{09AE599D-3300-9AE8-023C-E6368D6EFB9A}"/>
              </a:ext>
            </a:extLst>
          </p:cNvPr>
          <p:cNvSpPr txBox="1"/>
          <p:nvPr/>
        </p:nvSpPr>
        <p:spPr>
          <a:xfrm>
            <a:off x="7196568" y="5037634"/>
            <a:ext cx="4620717" cy="1018869"/>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ui-sans-serif" pitchFamily="34" charset="0"/>
                <a:ea typeface="ui-sans-serif" pitchFamily="34" charset="-122"/>
                <a:cs typeface="ui-sans-serif" pitchFamily="34" charset="-120"/>
              </a:rPr>
              <a:t>Evolving PMLA jurisprudence strikes balance between anti-money laundering measures and constitutional protections. Legal practice must adapt to these changing standards.</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1C194813-110C-DA6C-D0DC-FEF31C959FA0}"/>
              </a:ext>
            </a:extLst>
          </p:cNvPr>
          <p:cNvSpPr txBox="1"/>
          <p:nvPr/>
        </p:nvSpPr>
        <p:spPr>
          <a:xfrm>
            <a:off x="8128418" y="6006845"/>
            <a:ext cx="7007900" cy="326371"/>
          </a:xfrm>
          <a:prstGeom prst="rect">
            <a:avLst/>
          </a:prstGeom>
          <a:noFill/>
        </p:spPr>
        <p:txBody>
          <a:bodyPr wrap="square">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ui-sans-serif" pitchFamily="34" charset="0"/>
                <a:ea typeface="ui-sans-serif" pitchFamily="34" charset="-122"/>
                <a:cs typeface="ui-sans-serif" pitchFamily="34" charset="-120"/>
              </a:rPr>
              <a:t>-Remaining vigilant to emerging trends</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pic>
        <p:nvPicPr>
          <p:cNvPr id="40" name="Image 3" descr="preencoded.png">
            <a:extLst>
              <a:ext uri="{FF2B5EF4-FFF2-40B4-BE49-F238E27FC236}">
                <a16:creationId xmlns:a16="http://schemas.microsoft.com/office/drawing/2014/main" id="{4FFEB9C5-A019-B455-3AFD-2FF48963CFF2}"/>
              </a:ext>
            </a:extLst>
          </p:cNvPr>
          <p:cNvPicPr>
            <a:picLocks noChangeAspect="1"/>
          </p:cNvPicPr>
          <p:nvPr/>
        </p:nvPicPr>
        <p:blipFill>
          <a:blip r:embed="rId2"/>
          <a:stretch>
            <a:fillRect/>
          </a:stretch>
        </p:blipFill>
        <p:spPr>
          <a:xfrm>
            <a:off x="327025" y="1741251"/>
            <a:ext cx="342900" cy="381000"/>
          </a:xfrm>
          <a:prstGeom prst="rect">
            <a:avLst/>
          </a:prstGeom>
        </p:spPr>
      </p:pic>
      <p:pic>
        <p:nvPicPr>
          <p:cNvPr id="41" name="Image 4" descr="preencoded.png">
            <a:extLst>
              <a:ext uri="{FF2B5EF4-FFF2-40B4-BE49-F238E27FC236}">
                <a16:creationId xmlns:a16="http://schemas.microsoft.com/office/drawing/2014/main" id="{80A294DD-0D4E-3124-7445-DA5745DD7D61}"/>
              </a:ext>
            </a:extLst>
          </p:cNvPr>
          <p:cNvPicPr>
            <a:picLocks noChangeAspect="1"/>
          </p:cNvPicPr>
          <p:nvPr/>
        </p:nvPicPr>
        <p:blipFill>
          <a:blip r:embed="rId3"/>
          <a:stretch>
            <a:fillRect/>
          </a:stretch>
        </p:blipFill>
        <p:spPr>
          <a:xfrm>
            <a:off x="403225" y="1825266"/>
            <a:ext cx="190500" cy="152400"/>
          </a:xfrm>
          <a:prstGeom prst="rect">
            <a:avLst/>
          </a:prstGeom>
        </p:spPr>
      </p:pic>
      <p:pic>
        <p:nvPicPr>
          <p:cNvPr id="42" name="Image 5" descr="preencoded.png">
            <a:extLst>
              <a:ext uri="{FF2B5EF4-FFF2-40B4-BE49-F238E27FC236}">
                <a16:creationId xmlns:a16="http://schemas.microsoft.com/office/drawing/2014/main" id="{E7B7D638-359E-601D-7547-63A091170075}"/>
              </a:ext>
            </a:extLst>
          </p:cNvPr>
          <p:cNvPicPr>
            <a:picLocks noChangeAspect="1"/>
          </p:cNvPicPr>
          <p:nvPr/>
        </p:nvPicPr>
        <p:blipFill>
          <a:blip r:embed="rId2"/>
          <a:stretch>
            <a:fillRect/>
          </a:stretch>
        </p:blipFill>
        <p:spPr>
          <a:xfrm>
            <a:off x="294451" y="2918682"/>
            <a:ext cx="342900" cy="381000"/>
          </a:xfrm>
          <a:prstGeom prst="rect">
            <a:avLst/>
          </a:prstGeom>
        </p:spPr>
      </p:pic>
      <p:pic>
        <p:nvPicPr>
          <p:cNvPr id="43" name="Image 6" descr="preencoded.png">
            <a:extLst>
              <a:ext uri="{FF2B5EF4-FFF2-40B4-BE49-F238E27FC236}">
                <a16:creationId xmlns:a16="http://schemas.microsoft.com/office/drawing/2014/main" id="{580A4605-9D52-BCCA-BB52-C99DF5BEFC3F}"/>
              </a:ext>
            </a:extLst>
          </p:cNvPr>
          <p:cNvPicPr>
            <a:picLocks noChangeAspect="1"/>
          </p:cNvPicPr>
          <p:nvPr/>
        </p:nvPicPr>
        <p:blipFill>
          <a:blip r:embed="rId4"/>
          <a:stretch>
            <a:fillRect/>
          </a:stretch>
        </p:blipFill>
        <p:spPr>
          <a:xfrm>
            <a:off x="384175" y="3023300"/>
            <a:ext cx="190500" cy="152400"/>
          </a:xfrm>
          <a:prstGeom prst="rect">
            <a:avLst/>
          </a:prstGeom>
        </p:spPr>
      </p:pic>
      <p:pic>
        <p:nvPicPr>
          <p:cNvPr id="45" name="Image 8" descr="preencoded.png">
            <a:extLst>
              <a:ext uri="{FF2B5EF4-FFF2-40B4-BE49-F238E27FC236}">
                <a16:creationId xmlns:a16="http://schemas.microsoft.com/office/drawing/2014/main" id="{80C99C3B-327C-C0C0-25B5-69B7FFBC1038}"/>
              </a:ext>
            </a:extLst>
          </p:cNvPr>
          <p:cNvPicPr>
            <a:picLocks noChangeAspect="1"/>
          </p:cNvPicPr>
          <p:nvPr/>
        </p:nvPicPr>
        <p:blipFill>
          <a:blip r:embed="rId5"/>
          <a:stretch>
            <a:fillRect/>
          </a:stretch>
        </p:blipFill>
        <p:spPr>
          <a:xfrm>
            <a:off x="389701" y="4000500"/>
            <a:ext cx="152400" cy="152400"/>
          </a:xfrm>
          <a:prstGeom prst="rect">
            <a:avLst/>
          </a:prstGeom>
        </p:spPr>
      </p:pic>
      <p:pic>
        <p:nvPicPr>
          <p:cNvPr id="46" name="Image 10" descr="preencoded.png">
            <a:extLst>
              <a:ext uri="{FF2B5EF4-FFF2-40B4-BE49-F238E27FC236}">
                <a16:creationId xmlns:a16="http://schemas.microsoft.com/office/drawing/2014/main" id="{111EED3C-F5C3-5775-D36F-1C09C4FD6B66}"/>
              </a:ext>
            </a:extLst>
          </p:cNvPr>
          <p:cNvPicPr>
            <a:picLocks noChangeAspect="1"/>
          </p:cNvPicPr>
          <p:nvPr/>
        </p:nvPicPr>
        <p:blipFill>
          <a:blip r:embed="rId6"/>
          <a:stretch>
            <a:fillRect/>
          </a:stretch>
        </p:blipFill>
        <p:spPr>
          <a:xfrm>
            <a:off x="7196568" y="1855551"/>
            <a:ext cx="190500" cy="266700"/>
          </a:xfrm>
          <a:prstGeom prst="rect">
            <a:avLst/>
          </a:prstGeom>
        </p:spPr>
      </p:pic>
      <p:pic>
        <p:nvPicPr>
          <p:cNvPr id="47" name="Image 11" descr="preencoded.png">
            <a:extLst>
              <a:ext uri="{FF2B5EF4-FFF2-40B4-BE49-F238E27FC236}">
                <a16:creationId xmlns:a16="http://schemas.microsoft.com/office/drawing/2014/main" id="{643BF6FF-6339-6E5A-AB08-4BA7D4AF62B2}"/>
              </a:ext>
            </a:extLst>
          </p:cNvPr>
          <p:cNvPicPr>
            <a:picLocks noChangeAspect="1"/>
          </p:cNvPicPr>
          <p:nvPr/>
        </p:nvPicPr>
        <p:blipFill>
          <a:blip r:embed="rId7"/>
          <a:stretch>
            <a:fillRect/>
          </a:stretch>
        </p:blipFill>
        <p:spPr>
          <a:xfrm>
            <a:off x="7210662" y="2913678"/>
            <a:ext cx="238125" cy="266700"/>
          </a:xfrm>
          <a:prstGeom prst="rect">
            <a:avLst/>
          </a:prstGeom>
        </p:spPr>
      </p:pic>
      <p:pic>
        <p:nvPicPr>
          <p:cNvPr id="48" name="Image 12" descr="preencoded.png">
            <a:extLst>
              <a:ext uri="{FF2B5EF4-FFF2-40B4-BE49-F238E27FC236}">
                <a16:creationId xmlns:a16="http://schemas.microsoft.com/office/drawing/2014/main" id="{B22E62EC-98F0-FEA1-0A70-871E1518543E}"/>
              </a:ext>
            </a:extLst>
          </p:cNvPr>
          <p:cNvPicPr>
            <a:picLocks noChangeAspect="1"/>
          </p:cNvPicPr>
          <p:nvPr/>
        </p:nvPicPr>
        <p:blipFill>
          <a:blip r:embed="rId8"/>
          <a:stretch>
            <a:fillRect/>
          </a:stretch>
        </p:blipFill>
        <p:spPr>
          <a:xfrm>
            <a:off x="7291818" y="3827874"/>
            <a:ext cx="190500" cy="266700"/>
          </a:xfrm>
          <a:prstGeom prst="rect">
            <a:avLst/>
          </a:prstGeom>
        </p:spPr>
      </p:pic>
      <p:sp>
        <p:nvSpPr>
          <p:cNvPr id="49" name="Rectangle 48">
            <a:extLst>
              <a:ext uri="{FF2B5EF4-FFF2-40B4-BE49-F238E27FC236}">
                <a16:creationId xmlns:a16="http://schemas.microsoft.com/office/drawing/2014/main" id="{B0D9D3A1-C2D5-8219-9F68-C81AC7EE0010}"/>
              </a:ext>
            </a:extLst>
          </p:cNvPr>
          <p:cNvSpPr/>
          <p:nvPr/>
        </p:nvSpPr>
        <p:spPr>
          <a:xfrm>
            <a:off x="7166394" y="4713652"/>
            <a:ext cx="4784047" cy="16692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2" name="Image 7" descr="preencoded.png">
            <a:extLst>
              <a:ext uri="{FF2B5EF4-FFF2-40B4-BE49-F238E27FC236}">
                <a16:creationId xmlns:a16="http://schemas.microsoft.com/office/drawing/2014/main" id="{29682642-B49E-1DA7-AD27-BE1354D73992}"/>
              </a:ext>
            </a:extLst>
          </p:cNvPr>
          <p:cNvPicPr>
            <a:picLocks noChangeAspect="1"/>
          </p:cNvPicPr>
          <p:nvPr/>
        </p:nvPicPr>
        <p:blipFill>
          <a:blip r:embed="rId9"/>
          <a:stretch>
            <a:fillRect/>
          </a:stretch>
        </p:blipFill>
        <p:spPr>
          <a:xfrm>
            <a:off x="365125" y="3927772"/>
            <a:ext cx="304800" cy="381000"/>
          </a:xfrm>
          <a:prstGeom prst="rect">
            <a:avLst/>
          </a:prstGeom>
        </p:spPr>
      </p:pic>
      <p:pic>
        <p:nvPicPr>
          <p:cNvPr id="53" name="Image 8" descr="preencoded.png">
            <a:extLst>
              <a:ext uri="{FF2B5EF4-FFF2-40B4-BE49-F238E27FC236}">
                <a16:creationId xmlns:a16="http://schemas.microsoft.com/office/drawing/2014/main" id="{F48FA3D4-7F18-2BEA-BD11-518FE622712E}"/>
              </a:ext>
            </a:extLst>
          </p:cNvPr>
          <p:cNvPicPr>
            <a:picLocks noChangeAspect="1"/>
          </p:cNvPicPr>
          <p:nvPr/>
        </p:nvPicPr>
        <p:blipFill>
          <a:blip r:embed="rId5"/>
          <a:stretch>
            <a:fillRect/>
          </a:stretch>
        </p:blipFill>
        <p:spPr>
          <a:xfrm>
            <a:off x="453613" y="4040712"/>
            <a:ext cx="152400" cy="152400"/>
          </a:xfrm>
          <a:prstGeom prst="rect">
            <a:avLst/>
          </a:prstGeom>
        </p:spPr>
      </p:pic>
    </p:spTree>
    <p:extLst>
      <p:ext uri="{BB962C8B-B14F-4D97-AF65-F5344CB8AC3E}">
        <p14:creationId xmlns:p14="http://schemas.microsoft.com/office/powerpoint/2010/main" val="3376397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6A9A0-9D1C-7E3A-A043-378922AF1049}"/>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66111E87-785A-C0E0-1371-0D0D2B14CD3B}"/>
              </a:ext>
            </a:extLst>
          </p:cNvPr>
          <p:cNvSpPr/>
          <p:nvPr/>
        </p:nvSpPr>
        <p:spPr>
          <a:xfrm>
            <a:off x="12021483" y="0"/>
            <a:ext cx="170517" cy="6871448"/>
          </a:xfrm>
          <a:prstGeom prst="rect">
            <a:avLst/>
          </a:prstGeom>
          <a:solidFill>
            <a:schemeClr val="accent1">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6D4407BF-D3B3-01AC-960C-9522DF198192}"/>
              </a:ext>
            </a:extLst>
          </p:cNvPr>
          <p:cNvSpPr/>
          <p:nvPr/>
        </p:nvSpPr>
        <p:spPr>
          <a:xfrm>
            <a:off x="3211003" y="2506144"/>
            <a:ext cx="2404405" cy="21330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4365FF09-5BD3-1DEC-DBA3-CF22BB5E9074}"/>
              </a:ext>
            </a:extLst>
          </p:cNvPr>
          <p:cNvSpPr/>
          <p:nvPr/>
        </p:nvSpPr>
        <p:spPr>
          <a:xfrm>
            <a:off x="310945" y="951866"/>
            <a:ext cx="2419466" cy="15384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A80322BF-4374-FAD8-4240-37293D35FAF4}"/>
              </a:ext>
            </a:extLst>
          </p:cNvPr>
          <p:cNvSpPr/>
          <p:nvPr/>
        </p:nvSpPr>
        <p:spPr>
          <a:xfrm>
            <a:off x="6005886" y="951866"/>
            <a:ext cx="2351934" cy="17919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87E0BF96-CD50-48AF-66DD-D51337439962}"/>
              </a:ext>
            </a:extLst>
          </p:cNvPr>
          <p:cNvSpPr/>
          <p:nvPr/>
        </p:nvSpPr>
        <p:spPr>
          <a:xfrm>
            <a:off x="5490457" y="4708779"/>
            <a:ext cx="2351934" cy="15904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0E872F99-0786-8C03-5D05-B7F97ECE163E}"/>
              </a:ext>
            </a:extLst>
          </p:cNvPr>
          <p:cNvCxnSpPr>
            <a:cxnSpLocks/>
          </p:cNvCxnSpPr>
          <p:nvPr/>
        </p:nvCxnSpPr>
        <p:spPr>
          <a:xfrm flipH="1" flipV="1">
            <a:off x="2730411" y="2159260"/>
            <a:ext cx="600312" cy="662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CE89B1-1042-6604-0C95-530E779D69A7}"/>
              </a:ext>
            </a:extLst>
          </p:cNvPr>
          <p:cNvCxnSpPr>
            <a:cxnSpLocks/>
          </p:cNvCxnSpPr>
          <p:nvPr/>
        </p:nvCxnSpPr>
        <p:spPr>
          <a:xfrm flipV="1">
            <a:off x="5365102" y="2217393"/>
            <a:ext cx="730898" cy="558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BCDAB9-0BDA-59DB-16F1-A4BBADC763EC}"/>
              </a:ext>
            </a:extLst>
          </p:cNvPr>
          <p:cNvCxnSpPr>
            <a:cxnSpLocks/>
          </p:cNvCxnSpPr>
          <p:nvPr/>
        </p:nvCxnSpPr>
        <p:spPr>
          <a:xfrm>
            <a:off x="5160214" y="4527935"/>
            <a:ext cx="680116" cy="35221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64FDC31-6C81-3909-2BBB-16191C1CAF16}"/>
              </a:ext>
            </a:extLst>
          </p:cNvPr>
          <p:cNvSpPr txBox="1"/>
          <p:nvPr/>
        </p:nvSpPr>
        <p:spPr>
          <a:xfrm>
            <a:off x="3168786" y="3163784"/>
            <a:ext cx="256520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Appeals under PMLA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EED23E5-6C5D-62C1-C10C-FB28A82AF4B2}"/>
              </a:ext>
            </a:extLst>
          </p:cNvPr>
          <p:cNvSpPr txBox="1"/>
          <p:nvPr/>
        </p:nvSpPr>
        <p:spPr>
          <a:xfrm>
            <a:off x="571704" y="1140132"/>
            <a:ext cx="209117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Appeal from Adjudicating Authority → Appellate Tribunal</a:t>
            </a: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57A94868-300A-9A2D-FF25-DC55F6274BA9}"/>
              </a:ext>
            </a:extLst>
          </p:cNvPr>
          <p:cNvSpPr txBox="1"/>
          <p:nvPr/>
        </p:nvSpPr>
        <p:spPr>
          <a:xfrm>
            <a:off x="22628" y="2580384"/>
            <a:ext cx="3027578" cy="424731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Director or any person aggrieved by an order of the Adjudicating Authority can prefer an appeal to the Appellate Tribunal.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Appeals must ordinarily be filed within </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45 days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of the order, but the Tribunal may condone delay.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Tribunal can confirm, modify, or set aside the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E3607A5-A06E-0A18-1577-8A6133258E44}"/>
              </a:ext>
            </a:extLst>
          </p:cNvPr>
          <p:cNvSpPr txBox="1"/>
          <p:nvPr/>
        </p:nvSpPr>
        <p:spPr>
          <a:xfrm>
            <a:off x="6355636" y="1121018"/>
            <a:ext cx="165243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Appeal from </a:t>
            </a:r>
            <a:r>
              <a:rPr kumimoji="0" lang="en-US" sz="1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Appellate</a:t>
            </a:r>
            <a:r>
              <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Tribunal → High Court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258D8A8-5F8C-A04D-73A4-B5206054DB5D}"/>
              </a:ext>
            </a:extLst>
          </p:cNvPr>
          <p:cNvSpPr txBox="1"/>
          <p:nvPr/>
        </p:nvSpPr>
        <p:spPr>
          <a:xfrm>
            <a:off x="8387032" y="1065728"/>
            <a:ext cx="3313793"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Any person aggrieved by an order of the Appellate Tribunal may file an appeal to the High Court within </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60 days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from communication of the Tribunal’s 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4" name="TextBox 33">
            <a:extLst>
              <a:ext uri="{FF2B5EF4-FFF2-40B4-BE49-F238E27FC236}">
                <a16:creationId xmlns:a16="http://schemas.microsoft.com/office/drawing/2014/main" id="{1AF4AB03-2D85-9656-35C5-DE6576E8A05A}"/>
              </a:ext>
            </a:extLst>
          </p:cNvPr>
          <p:cNvSpPr txBox="1"/>
          <p:nvPr/>
        </p:nvSpPr>
        <p:spPr>
          <a:xfrm>
            <a:off x="5781858" y="5079441"/>
            <a:ext cx="18534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Final appeal (if needed)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E1F9F8D-7A03-FCAE-0B3E-A19B9E0366F6}"/>
              </a:ext>
            </a:extLst>
          </p:cNvPr>
          <p:cNvSpPr txBox="1"/>
          <p:nvPr/>
        </p:nvSpPr>
        <p:spPr>
          <a:xfrm>
            <a:off x="7871604" y="3739404"/>
            <a:ext cx="382922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From the High Court, further appeal lies to the Supreme Court of India (e.g., by Special Leave Petition), though this isn’t a statutory appeal under PMLA itself (it’s a constitutional route).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This is consistent with how judicial appeals work in the Indian legal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929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7BD1-5616-A953-4178-7E8E4908F1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9B9D2D-EF84-321E-6428-F9FC6AA9F4AF}"/>
              </a:ext>
            </a:extLst>
          </p:cNvPr>
          <p:cNvSpPr>
            <a:spLocks noGrp="1"/>
          </p:cNvSpPr>
          <p:nvPr>
            <p:ph type="body" sz="quarter" idx="14"/>
          </p:nvPr>
        </p:nvSpPr>
        <p:spPr>
          <a:xfrm>
            <a:off x="327024" y="-163980"/>
            <a:ext cx="9461553" cy="585787"/>
          </a:xfrm>
        </p:spPr>
        <p:txBody>
          <a:bodyPr/>
          <a:lstStyle/>
          <a:p>
            <a:br>
              <a:rPr lang="en-US" sz="2800" dirty="0"/>
            </a:br>
            <a:r>
              <a:rPr lang="en-US" sz="2800" dirty="0"/>
              <a:t>Legal Obligation under PMLA  towards FIU</a:t>
            </a:r>
            <a:endParaRPr lang="en-IN" sz="2800" dirty="0"/>
          </a:p>
        </p:txBody>
      </p:sp>
      <p:sp>
        <p:nvSpPr>
          <p:cNvPr id="4" name="Rectangle 3">
            <a:extLst>
              <a:ext uri="{FF2B5EF4-FFF2-40B4-BE49-F238E27FC236}">
                <a16:creationId xmlns:a16="http://schemas.microsoft.com/office/drawing/2014/main" id="{C983EA96-64B4-74AC-96D8-70E2F2F29595}"/>
              </a:ext>
            </a:extLst>
          </p:cNvPr>
          <p:cNvSpPr txBox="1">
            <a:spLocks noChangeArrowheads="1"/>
          </p:cNvSpPr>
          <p:nvPr/>
        </p:nvSpPr>
        <p:spPr>
          <a:xfrm>
            <a:off x="482183" y="1026827"/>
            <a:ext cx="10190813" cy="5029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latin typeface="Cambria" panose="02040503050406030204" pitchFamily="18" charset="0"/>
                <a:ea typeface="Cambria" panose="02040503050406030204" pitchFamily="18" charset="0"/>
              </a:rPr>
              <a:t>PMLA  impose obligations on following reporting entities:</a:t>
            </a:r>
          </a:p>
          <a:p>
            <a:pPr marL="1196975" lvl="2"/>
            <a:r>
              <a:rPr lang="en-US" sz="2800" dirty="0">
                <a:latin typeface="Cambria" panose="02040503050406030204" pitchFamily="18" charset="0"/>
                <a:ea typeface="Cambria" panose="02040503050406030204" pitchFamily="18" charset="0"/>
              </a:rPr>
              <a:t>banking companies</a:t>
            </a:r>
          </a:p>
          <a:p>
            <a:pPr marL="1196975" lvl="2"/>
            <a:r>
              <a:rPr lang="en-US" sz="2800" dirty="0">
                <a:latin typeface="Cambria" panose="02040503050406030204" pitchFamily="18" charset="0"/>
                <a:ea typeface="Cambria" panose="02040503050406030204" pitchFamily="18" charset="0"/>
              </a:rPr>
              <a:t>financial institutions</a:t>
            </a:r>
          </a:p>
          <a:p>
            <a:pPr marL="1196975" lvl="2"/>
            <a:r>
              <a:rPr lang="en-US" sz="2800" dirty="0">
                <a:latin typeface="Cambria" panose="02040503050406030204" pitchFamily="18" charset="0"/>
                <a:ea typeface="Cambria" panose="02040503050406030204" pitchFamily="18" charset="0"/>
              </a:rPr>
              <a:t>intermediaries of the securities market</a:t>
            </a:r>
          </a:p>
          <a:p>
            <a:pPr marL="1196975" lvl="2"/>
            <a:r>
              <a:rPr lang="en-US" sz="2800" dirty="0">
                <a:latin typeface="Cambria" panose="02040503050406030204" pitchFamily="18" charset="0"/>
                <a:ea typeface="Cambria" panose="02040503050406030204" pitchFamily="18" charset="0"/>
              </a:rPr>
              <a:t>Persons carrying on designated business or profession</a:t>
            </a:r>
          </a:p>
          <a:p>
            <a:pPr marL="0" indent="0">
              <a:buFont typeface="Arial" panose="020B0604020202020204" pitchFamily="34" charset="0"/>
              <a:buNone/>
            </a:pPr>
            <a:r>
              <a:rPr lang="en-US" dirty="0">
                <a:latin typeface="Cambria" panose="02040503050406030204" pitchFamily="18" charset="0"/>
                <a:ea typeface="Cambria" panose="02040503050406030204" pitchFamily="18" charset="0"/>
              </a:rPr>
              <a:t>     to </a:t>
            </a:r>
          </a:p>
          <a:p>
            <a:pPr marL="1196975" lvl="2"/>
            <a:r>
              <a:rPr lang="en-US" sz="2800" dirty="0">
                <a:latin typeface="Cambria" panose="02040503050406030204" pitchFamily="18" charset="0"/>
                <a:ea typeface="Cambria" panose="02040503050406030204" pitchFamily="18" charset="0"/>
              </a:rPr>
              <a:t>maintain  records</a:t>
            </a:r>
          </a:p>
          <a:p>
            <a:pPr marL="1196975" lvl="2"/>
            <a:r>
              <a:rPr lang="en-US" sz="2800" dirty="0">
                <a:latin typeface="Cambria" panose="02040503050406030204" pitchFamily="18" charset="0"/>
                <a:ea typeface="Cambria" panose="02040503050406030204" pitchFamily="18" charset="0"/>
              </a:rPr>
              <a:t>furnish information</a:t>
            </a:r>
          </a:p>
          <a:p>
            <a:pPr marL="1196975" lvl="2"/>
            <a:r>
              <a:rPr lang="en-US" sz="2800" dirty="0">
                <a:latin typeface="Cambria" panose="02040503050406030204" pitchFamily="18" charset="0"/>
                <a:ea typeface="Cambria" panose="02040503050406030204" pitchFamily="18" charset="0"/>
              </a:rPr>
              <a:t>verify identity of clients</a:t>
            </a:r>
          </a:p>
          <a:p>
            <a:pPr marL="1196975" lvl="2"/>
            <a:endParaRPr lang="en-US" sz="2800" dirty="0"/>
          </a:p>
        </p:txBody>
      </p:sp>
    </p:spTree>
    <p:extLst>
      <p:ext uri="{BB962C8B-B14F-4D97-AF65-F5344CB8AC3E}">
        <p14:creationId xmlns:p14="http://schemas.microsoft.com/office/powerpoint/2010/main" val="393388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6CC900-83AA-7273-7C8D-0358073BABD4}"/>
              </a:ext>
            </a:extLst>
          </p:cNvPr>
          <p:cNvGrpSpPr>
            <a:grpSpLocks/>
          </p:cNvGrpSpPr>
          <p:nvPr/>
        </p:nvGrpSpPr>
        <p:grpSpPr bwMode="auto">
          <a:xfrm>
            <a:off x="105295" y="1108258"/>
            <a:ext cx="10402810" cy="5805672"/>
            <a:chOff x="-197" y="160"/>
            <a:chExt cx="5908" cy="4152"/>
          </a:xfrm>
        </p:grpSpPr>
        <p:sp>
          <p:nvSpPr>
            <p:cNvPr id="5" name="Oval 4">
              <a:extLst>
                <a:ext uri="{FF2B5EF4-FFF2-40B4-BE49-F238E27FC236}">
                  <a16:creationId xmlns:a16="http://schemas.microsoft.com/office/drawing/2014/main" id="{916D303E-74D6-EBA5-5C69-FE13A8C31A7D}"/>
                </a:ext>
              </a:extLst>
            </p:cNvPr>
            <p:cNvSpPr>
              <a:spLocks noChangeArrowheads="1"/>
            </p:cNvSpPr>
            <p:nvPr/>
          </p:nvSpPr>
          <p:spPr bwMode="auto">
            <a:xfrm>
              <a:off x="-197" y="1552"/>
              <a:ext cx="2260" cy="1480"/>
            </a:xfrm>
            <a:prstGeom prst="ellipse">
              <a:avLst/>
            </a:prstGeom>
            <a:solidFill>
              <a:srgbClr val="0079A4"/>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Oval 5">
              <a:extLst>
                <a:ext uri="{FF2B5EF4-FFF2-40B4-BE49-F238E27FC236}">
                  <a16:creationId xmlns:a16="http://schemas.microsoft.com/office/drawing/2014/main" id="{265458E8-60DD-8ABE-396B-A7400DCC547D}"/>
                </a:ext>
              </a:extLst>
            </p:cNvPr>
            <p:cNvSpPr>
              <a:spLocks noChangeArrowheads="1"/>
            </p:cNvSpPr>
            <p:nvPr/>
          </p:nvSpPr>
          <p:spPr bwMode="auto">
            <a:xfrm>
              <a:off x="1872" y="232"/>
              <a:ext cx="2015" cy="1440"/>
            </a:xfrm>
            <a:prstGeom prst="ellipse">
              <a:avLst/>
            </a:prstGeom>
            <a:solidFill>
              <a:srgbClr val="0079A4"/>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7" name="Oval 6">
              <a:extLst>
                <a:ext uri="{FF2B5EF4-FFF2-40B4-BE49-F238E27FC236}">
                  <a16:creationId xmlns:a16="http://schemas.microsoft.com/office/drawing/2014/main" id="{AAC6E009-916B-E1AE-9EB1-F70378820949}"/>
                </a:ext>
              </a:extLst>
            </p:cNvPr>
            <p:cNvSpPr>
              <a:spLocks noChangeArrowheads="1"/>
            </p:cNvSpPr>
            <p:nvPr/>
          </p:nvSpPr>
          <p:spPr bwMode="auto">
            <a:xfrm>
              <a:off x="3696" y="1552"/>
              <a:ext cx="2015" cy="1440"/>
            </a:xfrm>
            <a:prstGeom prst="ellipse">
              <a:avLst/>
            </a:prstGeom>
            <a:solidFill>
              <a:srgbClr val="0079A4"/>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8" name="Oval 7">
              <a:extLst>
                <a:ext uri="{FF2B5EF4-FFF2-40B4-BE49-F238E27FC236}">
                  <a16:creationId xmlns:a16="http://schemas.microsoft.com/office/drawing/2014/main" id="{46BD17D6-9B8A-CECD-A002-54318C9F9296}"/>
                </a:ext>
              </a:extLst>
            </p:cNvPr>
            <p:cNvSpPr>
              <a:spLocks noChangeArrowheads="1"/>
            </p:cNvSpPr>
            <p:nvPr/>
          </p:nvSpPr>
          <p:spPr bwMode="auto">
            <a:xfrm>
              <a:off x="1795" y="2832"/>
              <a:ext cx="2092" cy="1480"/>
            </a:xfrm>
            <a:prstGeom prst="ellipse">
              <a:avLst/>
            </a:prstGeom>
            <a:solidFill>
              <a:srgbClr val="0079A4"/>
            </a:solidFill>
            <a:ln w="9525">
              <a:solidFill>
                <a:schemeClr val="tx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lang="en-US" sz="1000">
                <a:latin typeface="Verdana" pitchFamily="34" charset="0"/>
                <a:cs typeface="Arial" charset="0"/>
              </a:endParaRPr>
            </a:p>
          </p:txBody>
        </p:sp>
        <p:sp>
          <p:nvSpPr>
            <p:cNvPr id="9" name="Text Box 9">
              <a:extLst>
                <a:ext uri="{FF2B5EF4-FFF2-40B4-BE49-F238E27FC236}">
                  <a16:creationId xmlns:a16="http://schemas.microsoft.com/office/drawing/2014/main" id="{AE1186F0-DBBB-C5A6-4678-AF45F1A448AE}"/>
                </a:ext>
              </a:extLst>
            </p:cNvPr>
            <p:cNvSpPr txBox="1">
              <a:spLocks noChangeArrowheads="1"/>
            </p:cNvSpPr>
            <p:nvPr/>
          </p:nvSpPr>
          <p:spPr bwMode="auto">
            <a:xfrm>
              <a:off x="4192" y="1552"/>
              <a:ext cx="1008" cy="33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US" sz="1400" b="1" dirty="0">
                  <a:solidFill>
                    <a:schemeClr val="bg1"/>
                  </a:solidFill>
                  <a:latin typeface="Verdana" pitchFamily="34" charset="0"/>
                  <a:cs typeface="Arial" charset="0"/>
                </a:rPr>
                <a:t>2. PLACEMENT</a:t>
              </a:r>
            </a:p>
          </p:txBody>
        </p:sp>
        <p:sp>
          <p:nvSpPr>
            <p:cNvPr id="10" name="Text Box 10">
              <a:extLst>
                <a:ext uri="{FF2B5EF4-FFF2-40B4-BE49-F238E27FC236}">
                  <a16:creationId xmlns:a16="http://schemas.microsoft.com/office/drawing/2014/main" id="{E286B177-5631-506A-DAEA-6D02E3E93A92}"/>
                </a:ext>
              </a:extLst>
            </p:cNvPr>
            <p:cNvSpPr txBox="1">
              <a:spLocks noChangeArrowheads="1"/>
            </p:cNvSpPr>
            <p:nvPr/>
          </p:nvSpPr>
          <p:spPr bwMode="auto">
            <a:xfrm>
              <a:off x="2376" y="2832"/>
              <a:ext cx="1008" cy="33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US" sz="1400" b="1">
                  <a:solidFill>
                    <a:schemeClr val="bg1"/>
                  </a:solidFill>
                  <a:latin typeface="Verdana" pitchFamily="34" charset="0"/>
                  <a:cs typeface="Arial" charset="0"/>
                </a:rPr>
                <a:t>3.</a:t>
              </a:r>
              <a:br>
                <a:rPr lang="en-US" sz="1400" b="1">
                  <a:solidFill>
                    <a:schemeClr val="bg1"/>
                  </a:solidFill>
                  <a:latin typeface="Verdana" pitchFamily="34" charset="0"/>
                  <a:cs typeface="Arial" charset="0"/>
                </a:rPr>
              </a:br>
              <a:r>
                <a:rPr lang="en-US" sz="1400" b="1">
                  <a:solidFill>
                    <a:schemeClr val="bg1"/>
                  </a:solidFill>
                  <a:latin typeface="Verdana" pitchFamily="34" charset="0"/>
                  <a:cs typeface="Arial" charset="0"/>
                </a:rPr>
                <a:t>LAYERING</a:t>
              </a:r>
            </a:p>
          </p:txBody>
        </p:sp>
        <p:sp>
          <p:nvSpPr>
            <p:cNvPr id="11" name="Text Box 11">
              <a:extLst>
                <a:ext uri="{FF2B5EF4-FFF2-40B4-BE49-F238E27FC236}">
                  <a16:creationId xmlns:a16="http://schemas.microsoft.com/office/drawing/2014/main" id="{7AEB206C-3980-1DC0-9D76-EDEFC56F9AFD}"/>
                </a:ext>
              </a:extLst>
            </p:cNvPr>
            <p:cNvSpPr txBox="1">
              <a:spLocks noChangeArrowheads="1"/>
            </p:cNvSpPr>
            <p:nvPr/>
          </p:nvSpPr>
          <p:spPr bwMode="auto">
            <a:xfrm>
              <a:off x="480" y="1552"/>
              <a:ext cx="1104" cy="33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US" sz="1400" b="1">
                  <a:solidFill>
                    <a:schemeClr val="bg1"/>
                  </a:solidFill>
                  <a:latin typeface="Verdana" pitchFamily="34" charset="0"/>
                  <a:cs typeface="Arial" charset="0"/>
                </a:rPr>
                <a:t>4.</a:t>
              </a:r>
              <a:br>
                <a:rPr lang="en-US" sz="1400" b="1">
                  <a:solidFill>
                    <a:schemeClr val="bg1"/>
                  </a:solidFill>
                  <a:latin typeface="Verdana" pitchFamily="34" charset="0"/>
                  <a:cs typeface="Arial" charset="0"/>
                </a:rPr>
              </a:br>
              <a:r>
                <a:rPr lang="en-US" sz="1400" b="1">
                  <a:solidFill>
                    <a:schemeClr val="bg1"/>
                  </a:solidFill>
                  <a:latin typeface="Verdana" pitchFamily="34" charset="0"/>
                  <a:cs typeface="Arial" charset="0"/>
                </a:rPr>
                <a:t>INTEGRATION</a:t>
              </a:r>
            </a:p>
          </p:txBody>
        </p:sp>
        <p:sp>
          <p:nvSpPr>
            <p:cNvPr id="12" name="Text Box 12">
              <a:extLst>
                <a:ext uri="{FF2B5EF4-FFF2-40B4-BE49-F238E27FC236}">
                  <a16:creationId xmlns:a16="http://schemas.microsoft.com/office/drawing/2014/main" id="{16D5B2A6-0639-BE2F-9747-5DE2780C4051}"/>
                </a:ext>
              </a:extLst>
            </p:cNvPr>
            <p:cNvSpPr txBox="1">
              <a:spLocks noChangeArrowheads="1"/>
            </p:cNvSpPr>
            <p:nvPr/>
          </p:nvSpPr>
          <p:spPr bwMode="auto">
            <a:xfrm>
              <a:off x="144" y="1889"/>
              <a:ext cx="1776" cy="87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13" indent="-112713">
                <a:buFontTx/>
                <a:buChar char="•"/>
              </a:pPr>
              <a:r>
                <a:rPr lang="en-US" sz="1200" dirty="0">
                  <a:solidFill>
                    <a:srgbClr val="FFFF99"/>
                  </a:solidFill>
                  <a:latin typeface="Verdana" pitchFamily="34" charset="0"/>
                  <a:cs typeface="Times New Roman" pitchFamily="18" charset="0"/>
                </a:rPr>
                <a:t>The last stage in the laundering process.</a:t>
              </a:r>
            </a:p>
            <a:p>
              <a:pPr marL="112713" indent="-112713">
                <a:buFontTx/>
                <a:buChar char="•"/>
              </a:pPr>
              <a:r>
                <a:rPr lang="en-US" sz="1200" dirty="0">
                  <a:solidFill>
                    <a:srgbClr val="FFFF99"/>
                  </a:solidFill>
                  <a:latin typeface="Verdana" pitchFamily="34" charset="0"/>
                  <a:cs typeface="Times New Roman" pitchFamily="18" charset="0"/>
                </a:rPr>
                <a:t>Occurs when the laundered proceeds are distributed back to the criminal.</a:t>
              </a:r>
            </a:p>
            <a:p>
              <a:pPr marL="112713" indent="-112713">
                <a:buFontTx/>
                <a:buChar char="•"/>
              </a:pPr>
              <a:r>
                <a:rPr lang="en-US" sz="1200" dirty="0">
                  <a:solidFill>
                    <a:srgbClr val="FFFF99"/>
                  </a:solidFill>
                  <a:latin typeface="Verdana" pitchFamily="34" charset="0"/>
                  <a:cs typeface="Times New Roman" pitchFamily="18" charset="0"/>
                </a:rPr>
                <a:t>Creates appearance of legitimate wealth.</a:t>
              </a:r>
            </a:p>
          </p:txBody>
        </p:sp>
        <p:sp>
          <p:nvSpPr>
            <p:cNvPr id="13" name="Text Box 13">
              <a:extLst>
                <a:ext uri="{FF2B5EF4-FFF2-40B4-BE49-F238E27FC236}">
                  <a16:creationId xmlns:a16="http://schemas.microsoft.com/office/drawing/2014/main" id="{4766D627-ED93-024A-F77E-7C4B7DF6B863}"/>
                </a:ext>
              </a:extLst>
            </p:cNvPr>
            <p:cNvSpPr txBox="1">
              <a:spLocks noChangeArrowheads="1"/>
            </p:cNvSpPr>
            <p:nvPr/>
          </p:nvSpPr>
          <p:spPr bwMode="auto">
            <a:xfrm>
              <a:off x="2016" y="3168"/>
              <a:ext cx="1776" cy="87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indent="-174625">
                <a:buFontTx/>
                <a:buChar char="•"/>
              </a:pPr>
              <a:r>
                <a:rPr lang="en-US" sz="1200" dirty="0">
                  <a:solidFill>
                    <a:srgbClr val="FFFF99"/>
                  </a:solidFill>
                  <a:latin typeface="Verdana" pitchFamily="34" charset="0"/>
                  <a:cs typeface="Arial" charset="0"/>
                </a:rPr>
                <a:t>Involves distancing the money from its criminal source:</a:t>
              </a:r>
            </a:p>
            <a:p>
              <a:pPr lvl="1" indent="-168275">
                <a:buFontTx/>
                <a:buChar char="•"/>
              </a:pPr>
              <a:r>
                <a:rPr lang="en-US" sz="1200" dirty="0">
                  <a:solidFill>
                    <a:srgbClr val="FFFF99"/>
                  </a:solidFill>
                  <a:latin typeface="Verdana" pitchFamily="34" charset="0"/>
                  <a:cs typeface="Arial" charset="0"/>
                </a:rPr>
                <a:t>movements of money into different accounts</a:t>
              </a:r>
            </a:p>
            <a:p>
              <a:pPr lvl="1" indent="-168275">
                <a:buFontTx/>
                <a:buChar char="•"/>
              </a:pPr>
              <a:r>
                <a:rPr lang="en-US" sz="1200" dirty="0">
                  <a:solidFill>
                    <a:srgbClr val="FFFF99"/>
                  </a:solidFill>
                  <a:latin typeface="Verdana" pitchFamily="34" charset="0"/>
                  <a:cs typeface="Arial" charset="0"/>
                </a:rPr>
                <a:t>movements of money to different countries</a:t>
              </a:r>
            </a:p>
            <a:p>
              <a:pPr marL="174625" indent="-174625">
                <a:buFontTx/>
                <a:buChar char="•"/>
              </a:pPr>
              <a:r>
                <a:rPr lang="en-US" sz="1200" dirty="0">
                  <a:solidFill>
                    <a:srgbClr val="FFFF99"/>
                  </a:solidFill>
                  <a:latin typeface="Verdana" pitchFamily="34" charset="0"/>
                  <a:cs typeface="Arial" charset="0"/>
                </a:rPr>
                <a:t>Increasingly difficult to detect</a:t>
              </a:r>
            </a:p>
          </p:txBody>
        </p:sp>
        <p:sp>
          <p:nvSpPr>
            <p:cNvPr id="14" name="Text Box 14">
              <a:extLst>
                <a:ext uri="{FF2B5EF4-FFF2-40B4-BE49-F238E27FC236}">
                  <a16:creationId xmlns:a16="http://schemas.microsoft.com/office/drawing/2014/main" id="{52894C2E-0087-CC6F-F7BA-403BFA800F02}"/>
                </a:ext>
              </a:extLst>
            </p:cNvPr>
            <p:cNvSpPr txBox="1">
              <a:spLocks noChangeArrowheads="1"/>
            </p:cNvSpPr>
            <p:nvPr/>
          </p:nvSpPr>
          <p:spPr bwMode="auto">
            <a:xfrm>
              <a:off x="3840" y="1955"/>
              <a:ext cx="1776" cy="64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indent="-174625">
                <a:buFontTx/>
                <a:buChar char="•"/>
              </a:pPr>
              <a:r>
                <a:rPr lang="en-US" sz="1200">
                  <a:solidFill>
                    <a:srgbClr val="FFFF99"/>
                  </a:solidFill>
                  <a:latin typeface="Verdana" pitchFamily="34" charset="0"/>
                  <a:cs typeface="Arial" charset="0"/>
                </a:rPr>
                <a:t>Initial introduction of criminal proceeds into the stream of commerce</a:t>
              </a:r>
            </a:p>
            <a:p>
              <a:pPr marL="174625" indent="-174625">
                <a:buFontTx/>
                <a:buChar char="•"/>
              </a:pPr>
              <a:r>
                <a:rPr lang="en-US" sz="1200">
                  <a:solidFill>
                    <a:srgbClr val="FFFF99"/>
                  </a:solidFill>
                  <a:latin typeface="Verdana" pitchFamily="34" charset="0"/>
                  <a:cs typeface="Arial" charset="0"/>
                </a:rPr>
                <a:t>Most vulnerable stage of money laundering process</a:t>
              </a:r>
            </a:p>
          </p:txBody>
        </p:sp>
        <p:cxnSp>
          <p:nvCxnSpPr>
            <p:cNvPr id="15" name="AutoShape 15">
              <a:extLst>
                <a:ext uri="{FF2B5EF4-FFF2-40B4-BE49-F238E27FC236}">
                  <a16:creationId xmlns:a16="http://schemas.microsoft.com/office/drawing/2014/main" id="{79107E06-0747-4434-DF12-CF1DBAD4DB80}"/>
                </a:ext>
              </a:extLst>
            </p:cNvPr>
            <p:cNvCxnSpPr>
              <a:cxnSpLocks noChangeShapeType="1"/>
              <a:stCxn id="6" idx="6"/>
              <a:endCxn id="7" idx="0"/>
            </p:cNvCxnSpPr>
            <p:nvPr/>
          </p:nvCxnSpPr>
          <p:spPr bwMode="auto">
            <a:xfrm>
              <a:off x="3887" y="952"/>
              <a:ext cx="817" cy="600"/>
            </a:xfrm>
            <a:prstGeom prst="bentConnector2">
              <a:avLst/>
            </a:prstGeom>
            <a:noFill/>
            <a:ln w="31750">
              <a:solidFill>
                <a:srgbClr val="808080"/>
              </a:solidFill>
              <a:miter lim="800000"/>
              <a:headEnd/>
              <a:tailEnd type="triangle" w="med" len="med"/>
            </a:ln>
            <a:effectLst/>
          </p:spPr>
        </p:cxnSp>
        <p:sp>
          <p:nvSpPr>
            <p:cNvPr id="16" name="Text Box 17">
              <a:extLst>
                <a:ext uri="{FF2B5EF4-FFF2-40B4-BE49-F238E27FC236}">
                  <a16:creationId xmlns:a16="http://schemas.microsoft.com/office/drawing/2014/main" id="{5B3212A2-6F04-1DCD-B162-CE08300C09CC}"/>
                </a:ext>
              </a:extLst>
            </p:cNvPr>
            <p:cNvSpPr txBox="1">
              <a:spLocks noChangeArrowheads="1"/>
            </p:cNvSpPr>
            <p:nvPr/>
          </p:nvSpPr>
          <p:spPr bwMode="auto">
            <a:xfrm>
              <a:off x="2112" y="226"/>
              <a:ext cx="1440" cy="33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US" sz="1400" b="1">
                  <a:solidFill>
                    <a:schemeClr val="bg1"/>
                  </a:solidFill>
                  <a:latin typeface="Verdana" pitchFamily="34" charset="0"/>
                  <a:cs typeface="Arial" charset="0"/>
                </a:rPr>
                <a:t>1.</a:t>
              </a:r>
              <a:br>
                <a:rPr lang="en-US" sz="1400" b="1">
                  <a:solidFill>
                    <a:schemeClr val="bg1"/>
                  </a:solidFill>
                  <a:latin typeface="Verdana" pitchFamily="34" charset="0"/>
                  <a:cs typeface="Arial" charset="0"/>
                </a:rPr>
              </a:br>
              <a:r>
                <a:rPr lang="en-US" sz="1400" b="1">
                  <a:solidFill>
                    <a:schemeClr val="bg1"/>
                  </a:solidFill>
                  <a:latin typeface="Verdana" pitchFamily="34" charset="0"/>
                  <a:cs typeface="Arial" charset="0"/>
                </a:rPr>
                <a:t>Predicate Crimes</a:t>
              </a:r>
            </a:p>
          </p:txBody>
        </p:sp>
        <p:sp>
          <p:nvSpPr>
            <p:cNvPr id="17" name="Text Box 18">
              <a:extLst>
                <a:ext uri="{FF2B5EF4-FFF2-40B4-BE49-F238E27FC236}">
                  <a16:creationId xmlns:a16="http://schemas.microsoft.com/office/drawing/2014/main" id="{66F1C1EF-3E34-8AC4-1522-4ABFD84F27C3}"/>
                </a:ext>
              </a:extLst>
            </p:cNvPr>
            <p:cNvSpPr txBox="1">
              <a:spLocks noChangeArrowheads="1"/>
            </p:cNvSpPr>
            <p:nvPr/>
          </p:nvSpPr>
          <p:spPr bwMode="auto">
            <a:xfrm>
              <a:off x="2112" y="568"/>
              <a:ext cx="1584" cy="87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indent="-174625">
                <a:buFontTx/>
                <a:buChar char="•"/>
              </a:pPr>
              <a:r>
                <a:rPr lang="en-US" sz="1200" dirty="0">
                  <a:solidFill>
                    <a:srgbClr val="FFFF99"/>
                  </a:solidFill>
                  <a:latin typeface="Verdana" pitchFamily="34" charset="0"/>
                  <a:cs typeface="Arial" charset="0"/>
                </a:rPr>
                <a:t>Corruption and Bribery  </a:t>
              </a:r>
            </a:p>
            <a:p>
              <a:pPr marL="174625" indent="-174625">
                <a:buFontTx/>
                <a:buChar char="•"/>
              </a:pPr>
              <a:r>
                <a:rPr lang="en-US" sz="1200" dirty="0">
                  <a:solidFill>
                    <a:srgbClr val="FFFF99"/>
                  </a:solidFill>
                  <a:latin typeface="Verdana" pitchFamily="34" charset="0"/>
                  <a:cs typeface="Arial" charset="0"/>
                </a:rPr>
                <a:t>Fraud</a:t>
              </a:r>
            </a:p>
            <a:p>
              <a:pPr marL="174625" indent="-174625">
                <a:buFontTx/>
                <a:buChar char="•"/>
              </a:pPr>
              <a:r>
                <a:rPr lang="en-US" sz="1200" dirty="0">
                  <a:solidFill>
                    <a:srgbClr val="FFFF99"/>
                  </a:solidFill>
                  <a:latin typeface="Verdana" pitchFamily="34" charset="0"/>
                  <a:cs typeface="Arial" charset="0"/>
                </a:rPr>
                <a:t>Organized crime</a:t>
              </a:r>
            </a:p>
            <a:p>
              <a:pPr marL="174625" indent="-174625">
                <a:buFontTx/>
                <a:buChar char="•"/>
              </a:pPr>
              <a:r>
                <a:rPr lang="en-US" sz="1200" dirty="0">
                  <a:solidFill>
                    <a:srgbClr val="FFFF99"/>
                  </a:solidFill>
                  <a:latin typeface="Verdana" pitchFamily="34" charset="0"/>
                  <a:cs typeface="Arial" charset="0"/>
                </a:rPr>
                <a:t>Drug and human trafficking</a:t>
              </a:r>
            </a:p>
            <a:p>
              <a:pPr marL="174625" indent="-174625">
                <a:buFontTx/>
                <a:buChar char="•"/>
              </a:pPr>
              <a:r>
                <a:rPr lang="en-US" sz="1200" dirty="0">
                  <a:solidFill>
                    <a:srgbClr val="FFFF99"/>
                  </a:solidFill>
                  <a:latin typeface="Verdana" pitchFamily="34" charset="0"/>
                  <a:cs typeface="Arial" charset="0"/>
                </a:rPr>
                <a:t>Environmental crime</a:t>
              </a:r>
            </a:p>
            <a:p>
              <a:pPr marL="174625" indent="-174625">
                <a:buFontTx/>
                <a:buChar char="•"/>
              </a:pPr>
              <a:r>
                <a:rPr lang="en-US" sz="1200" dirty="0">
                  <a:solidFill>
                    <a:srgbClr val="FFFF99"/>
                  </a:solidFill>
                  <a:latin typeface="Verdana" pitchFamily="34" charset="0"/>
                  <a:cs typeface="Arial" charset="0"/>
                </a:rPr>
                <a:t>Terrorism</a:t>
              </a:r>
            </a:p>
            <a:p>
              <a:pPr marL="174625" indent="-174625">
                <a:buFontTx/>
                <a:buChar char="•"/>
              </a:pPr>
              <a:r>
                <a:rPr lang="en-US" sz="1200" dirty="0">
                  <a:solidFill>
                    <a:srgbClr val="FFFF99"/>
                  </a:solidFill>
                  <a:latin typeface="Verdana" pitchFamily="34" charset="0"/>
                  <a:cs typeface="Arial" charset="0"/>
                </a:rPr>
                <a:t>Other serious crimes…</a:t>
              </a:r>
            </a:p>
          </p:txBody>
        </p:sp>
        <p:cxnSp>
          <p:nvCxnSpPr>
            <p:cNvPr id="18" name="AutoShape 19">
              <a:extLst>
                <a:ext uri="{FF2B5EF4-FFF2-40B4-BE49-F238E27FC236}">
                  <a16:creationId xmlns:a16="http://schemas.microsoft.com/office/drawing/2014/main" id="{F511D9AC-0C09-139B-6741-D89D298BF175}"/>
                </a:ext>
              </a:extLst>
            </p:cNvPr>
            <p:cNvCxnSpPr>
              <a:cxnSpLocks noChangeShapeType="1"/>
              <a:stCxn id="7" idx="4"/>
              <a:endCxn id="8" idx="6"/>
            </p:cNvCxnSpPr>
            <p:nvPr/>
          </p:nvCxnSpPr>
          <p:spPr bwMode="auto">
            <a:xfrm rot="5400000">
              <a:off x="4005" y="2874"/>
              <a:ext cx="580" cy="817"/>
            </a:xfrm>
            <a:prstGeom prst="bentConnector2">
              <a:avLst/>
            </a:prstGeom>
            <a:noFill/>
            <a:ln w="31750">
              <a:solidFill>
                <a:srgbClr val="808080"/>
              </a:solidFill>
              <a:miter lim="800000"/>
              <a:headEnd/>
              <a:tailEnd type="triangle" w="med" len="med"/>
            </a:ln>
            <a:effectLst/>
          </p:spPr>
        </p:cxnSp>
        <p:cxnSp>
          <p:nvCxnSpPr>
            <p:cNvPr id="19" name="AutoShape 21">
              <a:extLst>
                <a:ext uri="{FF2B5EF4-FFF2-40B4-BE49-F238E27FC236}">
                  <a16:creationId xmlns:a16="http://schemas.microsoft.com/office/drawing/2014/main" id="{541D64BA-8FB3-FD39-232C-9DEC966A90C6}"/>
                </a:ext>
              </a:extLst>
            </p:cNvPr>
            <p:cNvCxnSpPr>
              <a:cxnSpLocks noChangeShapeType="1"/>
              <a:stCxn id="8" idx="2"/>
              <a:endCxn id="5" idx="4"/>
            </p:cNvCxnSpPr>
            <p:nvPr/>
          </p:nvCxnSpPr>
          <p:spPr bwMode="auto">
            <a:xfrm rot="10800000">
              <a:off x="933" y="3032"/>
              <a:ext cx="862" cy="540"/>
            </a:xfrm>
            <a:prstGeom prst="bentConnector2">
              <a:avLst/>
            </a:prstGeom>
            <a:noFill/>
            <a:ln w="31750">
              <a:solidFill>
                <a:srgbClr val="808080"/>
              </a:solidFill>
              <a:miter lim="800000"/>
              <a:headEnd/>
              <a:tailEnd type="triangle" w="med" len="med"/>
            </a:ln>
            <a:effectLst/>
          </p:spPr>
        </p:cxnSp>
        <p:sp>
          <p:nvSpPr>
            <p:cNvPr id="20" name="Text Box 29">
              <a:extLst>
                <a:ext uri="{FF2B5EF4-FFF2-40B4-BE49-F238E27FC236}">
                  <a16:creationId xmlns:a16="http://schemas.microsoft.com/office/drawing/2014/main" id="{840B3436-FB05-378A-7171-E5E2A8865A24}"/>
                </a:ext>
              </a:extLst>
            </p:cNvPr>
            <p:cNvSpPr txBox="1">
              <a:spLocks noChangeArrowheads="1"/>
            </p:cNvSpPr>
            <p:nvPr/>
          </p:nvSpPr>
          <p:spPr bwMode="auto">
            <a:xfrm>
              <a:off x="119" y="160"/>
              <a:ext cx="1824" cy="68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50000"/>
                </a:spcBef>
              </a:pPr>
              <a:r>
                <a:rPr lang="en-US" sz="2800" b="1" dirty="0">
                  <a:cs typeface="Arial" charset="0"/>
                </a:rPr>
                <a:t>Money Laundering Cycle</a:t>
              </a:r>
            </a:p>
          </p:txBody>
        </p:sp>
      </p:grpSp>
    </p:spTree>
    <p:extLst>
      <p:ext uri="{BB962C8B-B14F-4D97-AF65-F5344CB8AC3E}">
        <p14:creationId xmlns:p14="http://schemas.microsoft.com/office/powerpoint/2010/main" val="1666325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BE4D1-068B-8A93-E793-B7C7038AA69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7F3B33-DB09-FE3F-338E-E8F56E12CD3B}"/>
              </a:ext>
            </a:extLst>
          </p:cNvPr>
          <p:cNvSpPr txBox="1">
            <a:spLocks noChangeArrowheads="1"/>
          </p:cNvSpPr>
          <p:nvPr/>
        </p:nvSpPr>
        <p:spPr>
          <a:xfrm>
            <a:off x="332282" y="1143000"/>
            <a:ext cx="10430656" cy="5587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0" indent="-762000">
              <a:buFont typeface="Arial" panose="020B0604020202020204" pitchFamily="34" charset="0"/>
              <a:buNone/>
            </a:pPr>
            <a:r>
              <a:rPr lang="en-US" dirty="0">
                <a:latin typeface="Cambria" panose="02040503050406030204" pitchFamily="18" charset="0"/>
                <a:ea typeface="Cambria" panose="02040503050406030204" pitchFamily="18" charset="0"/>
              </a:rPr>
              <a:t>“Banking Company” under PMLA includes:</a:t>
            </a:r>
          </a:p>
          <a:p>
            <a:pPr marL="762000" indent="-762000"/>
            <a:r>
              <a:rPr lang="en-US" dirty="0">
                <a:latin typeface="Cambria" panose="02040503050406030204" pitchFamily="18" charset="0"/>
                <a:ea typeface="Cambria" panose="02040503050406030204" pitchFamily="18" charset="0"/>
              </a:rPr>
              <a:t>All nationalized banks, private Indian banks and private foreign banks</a:t>
            </a:r>
          </a:p>
          <a:p>
            <a:pPr marL="762000" indent="-762000"/>
            <a:r>
              <a:rPr lang="en-US" dirty="0">
                <a:latin typeface="Cambria" panose="02040503050406030204" pitchFamily="18" charset="0"/>
                <a:ea typeface="Cambria" panose="02040503050406030204" pitchFamily="18" charset="0"/>
              </a:rPr>
              <a:t>All co-operative banks viz. primary co-operative banks, state co-operative banks and central (district level) co-operative banks</a:t>
            </a:r>
          </a:p>
          <a:p>
            <a:pPr marL="762000" indent="-762000"/>
            <a:r>
              <a:rPr lang="en-US" dirty="0">
                <a:latin typeface="Cambria" panose="02040503050406030204" pitchFamily="18" charset="0"/>
                <a:ea typeface="Cambria" panose="02040503050406030204" pitchFamily="18" charset="0"/>
              </a:rPr>
              <a:t>State Bank of India and its associates and subsidiaries</a:t>
            </a:r>
          </a:p>
          <a:p>
            <a:pPr marL="762000" indent="-762000"/>
            <a:r>
              <a:rPr lang="en-US" dirty="0">
                <a:latin typeface="Cambria" panose="02040503050406030204" pitchFamily="18" charset="0"/>
                <a:ea typeface="Cambria" panose="02040503050406030204" pitchFamily="18" charset="0"/>
              </a:rPr>
              <a:t>Regional Rural Banks</a:t>
            </a:r>
          </a:p>
        </p:txBody>
      </p:sp>
    </p:spTree>
    <p:extLst>
      <p:ext uri="{BB962C8B-B14F-4D97-AF65-F5344CB8AC3E}">
        <p14:creationId xmlns:p14="http://schemas.microsoft.com/office/powerpoint/2010/main" val="4095372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9D53C-E26A-F3B2-BAA4-7C5F9C86D491}"/>
            </a:ext>
          </a:extLst>
        </p:cNvPr>
        <p:cNvGrpSpPr/>
        <p:nvPr/>
      </p:nvGrpSpPr>
      <p:grpSpPr>
        <a:xfrm>
          <a:off x="0" y="0"/>
          <a:ext cx="0" cy="0"/>
          <a:chOff x="0" y="0"/>
          <a:chExt cx="0" cy="0"/>
        </a:xfrm>
      </p:grpSpPr>
      <p:sp>
        <p:nvSpPr>
          <p:cNvPr id="6" name="Rectangle 3">
            <a:extLst>
              <a:ext uri="{FF2B5EF4-FFF2-40B4-BE49-F238E27FC236}">
                <a16:creationId xmlns:a16="http://schemas.microsoft.com/office/drawing/2014/main" id="{0332E1FD-E410-9C37-C805-BFA60DC636BB}"/>
              </a:ext>
            </a:extLst>
          </p:cNvPr>
          <p:cNvSpPr txBox="1">
            <a:spLocks noChangeArrowheads="1"/>
          </p:cNvSpPr>
          <p:nvPr/>
        </p:nvSpPr>
        <p:spPr>
          <a:xfrm>
            <a:off x="482183" y="1295400"/>
            <a:ext cx="10250773" cy="556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0" indent="-762000">
              <a:buFont typeface="Arial" panose="020B0604020202020204" pitchFamily="34" charset="0"/>
              <a:buNone/>
            </a:pPr>
            <a:r>
              <a:rPr lang="en-US" sz="2900" dirty="0">
                <a:latin typeface="Cambria" panose="02040503050406030204" pitchFamily="18" charset="0"/>
                <a:ea typeface="Cambria" panose="02040503050406030204" pitchFamily="18" charset="0"/>
              </a:rPr>
              <a:t>“Financial Institution” under PMLA includes:</a:t>
            </a:r>
          </a:p>
          <a:p>
            <a:pPr marL="762000" indent="-762000">
              <a:buFont typeface="Arial" panose="020B0604020202020204" pitchFamily="34" charset="0"/>
              <a:buNone/>
            </a:pPr>
            <a:endParaRPr lang="en-US" sz="2900" dirty="0">
              <a:latin typeface="Cambria" panose="02040503050406030204" pitchFamily="18" charset="0"/>
              <a:ea typeface="Cambria" panose="02040503050406030204" pitchFamily="18" charset="0"/>
            </a:endParaRPr>
          </a:p>
          <a:p>
            <a:pPr marL="762000" indent="-762000" algn="just"/>
            <a:r>
              <a:rPr lang="en-US" sz="2900" dirty="0">
                <a:latin typeface="Cambria" panose="02040503050406030204" pitchFamily="18" charset="0"/>
                <a:ea typeface="Cambria" panose="02040503050406030204" pitchFamily="18" charset="0"/>
              </a:rPr>
              <a:t>Financial Institutions as defined in Section 45-I of the RBI Act namely EXIM Bank, NABARD, NHB, SIDBI, IFCI Ltd., IDFC Ltd., IIBI Ltd. and TFCI Ltd.     </a:t>
            </a:r>
          </a:p>
          <a:p>
            <a:pPr marL="762000" indent="-762000"/>
            <a:r>
              <a:rPr lang="en-US" sz="2900" dirty="0">
                <a:latin typeface="Cambria" panose="02040503050406030204" pitchFamily="18" charset="0"/>
                <a:ea typeface="Cambria" panose="02040503050406030204" pitchFamily="18" charset="0"/>
              </a:rPr>
              <a:t>Insurance companies</a:t>
            </a:r>
          </a:p>
          <a:p>
            <a:pPr marL="762000" indent="-762000"/>
            <a:r>
              <a:rPr lang="en-US" sz="2900" dirty="0">
                <a:latin typeface="Cambria" panose="02040503050406030204" pitchFamily="18" charset="0"/>
                <a:ea typeface="Cambria" panose="02040503050406030204" pitchFamily="18" charset="0"/>
              </a:rPr>
              <a:t>Hire Purchase companies</a:t>
            </a:r>
          </a:p>
          <a:p>
            <a:pPr marL="762000" indent="-762000" algn="just"/>
            <a:r>
              <a:rPr lang="en-US" sz="2900" dirty="0">
                <a:latin typeface="Cambria" panose="02040503050406030204" pitchFamily="18" charset="0"/>
                <a:ea typeface="Cambria" panose="02040503050406030204" pitchFamily="18" charset="0"/>
              </a:rPr>
              <a:t>Chit fund companies as defined in the Chit Funds Act.</a:t>
            </a:r>
          </a:p>
          <a:p>
            <a:pPr marL="762000" indent="-762000">
              <a:buFont typeface="Arial" panose="020B0604020202020204" pitchFamily="34" charset="0"/>
              <a:buNone/>
            </a:pPr>
            <a:endParaRPr lang="en-US" sz="2900" dirty="0"/>
          </a:p>
        </p:txBody>
      </p:sp>
    </p:spTree>
    <p:extLst>
      <p:ext uri="{BB962C8B-B14F-4D97-AF65-F5344CB8AC3E}">
        <p14:creationId xmlns:p14="http://schemas.microsoft.com/office/powerpoint/2010/main" val="2290405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6920A-C1CC-5041-F9CD-5CC08485FF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210685-AECC-BCC8-6916-F0C1F738F8BA}"/>
              </a:ext>
            </a:extLst>
          </p:cNvPr>
          <p:cNvSpPr>
            <a:spLocks noGrp="1"/>
          </p:cNvSpPr>
          <p:nvPr>
            <p:ph type="body" sz="quarter" idx="14"/>
          </p:nvPr>
        </p:nvSpPr>
        <p:spPr>
          <a:xfrm>
            <a:off x="327024" y="150813"/>
            <a:ext cx="10076149" cy="585787"/>
          </a:xfrm>
        </p:spPr>
        <p:txBody>
          <a:bodyPr/>
          <a:lstStyle/>
          <a:p>
            <a:r>
              <a:rPr lang="en-US" sz="2000" dirty="0"/>
              <a:t>“Intermediary” under PMLA includes persons registered under Section 12 of the SEBI Act, 1992</a:t>
            </a:r>
          </a:p>
          <a:p>
            <a:endParaRPr lang="en-IN" dirty="0"/>
          </a:p>
        </p:txBody>
      </p:sp>
      <p:sp>
        <p:nvSpPr>
          <p:cNvPr id="6" name="Text Box 4">
            <a:extLst>
              <a:ext uri="{FF2B5EF4-FFF2-40B4-BE49-F238E27FC236}">
                <a16:creationId xmlns:a16="http://schemas.microsoft.com/office/drawing/2014/main" id="{DEC323D3-8A1A-39FA-A6F3-6F2B21993C76}"/>
              </a:ext>
            </a:extLst>
          </p:cNvPr>
          <p:cNvSpPr txBox="1">
            <a:spLocks noChangeArrowheads="1"/>
          </p:cNvSpPr>
          <p:nvPr/>
        </p:nvSpPr>
        <p:spPr bwMode="auto">
          <a:xfrm>
            <a:off x="327024" y="1474246"/>
            <a:ext cx="3500535" cy="341632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Stock brokers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Sub-brokers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Share transfer agents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Bankers to an issue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Trustees to  trust deed</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Registrars to  issue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Merchant bankers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Underwriters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Portfolio Managers</a:t>
            </a:r>
          </a:p>
        </p:txBody>
      </p:sp>
      <p:sp>
        <p:nvSpPr>
          <p:cNvPr id="7" name="Rectangle 5">
            <a:extLst>
              <a:ext uri="{FF2B5EF4-FFF2-40B4-BE49-F238E27FC236}">
                <a16:creationId xmlns:a16="http://schemas.microsoft.com/office/drawing/2014/main" id="{3E21BD3A-A923-223A-FBD3-F96729567E3C}"/>
              </a:ext>
            </a:extLst>
          </p:cNvPr>
          <p:cNvSpPr>
            <a:spLocks noChangeArrowheads="1"/>
          </p:cNvSpPr>
          <p:nvPr/>
        </p:nvSpPr>
        <p:spPr bwMode="auto">
          <a:xfrm>
            <a:off x="5365098" y="1474246"/>
            <a:ext cx="4572000" cy="3046988"/>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Investment advisers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Depositories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Custodian of securities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Foreign institutional investors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Credit rating agencies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Venture capital funds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Collective investment schemes including mutual funds</a:t>
            </a:r>
          </a:p>
        </p:txBody>
      </p:sp>
    </p:spTree>
    <p:extLst>
      <p:ext uri="{BB962C8B-B14F-4D97-AF65-F5344CB8AC3E}">
        <p14:creationId xmlns:p14="http://schemas.microsoft.com/office/powerpoint/2010/main" val="2854145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0AA0-658E-CE33-9190-741B8C8800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8098AE-F1B4-A122-1454-A7A319447671}"/>
              </a:ext>
            </a:extLst>
          </p:cNvPr>
          <p:cNvSpPr>
            <a:spLocks noGrp="1"/>
          </p:cNvSpPr>
          <p:nvPr>
            <p:ph type="body" sz="quarter" idx="14"/>
          </p:nvPr>
        </p:nvSpPr>
        <p:spPr>
          <a:xfrm>
            <a:off x="327025" y="150813"/>
            <a:ext cx="9476542" cy="585787"/>
          </a:xfrm>
        </p:spPr>
        <p:txBody>
          <a:bodyPr/>
          <a:lstStyle/>
          <a:p>
            <a:r>
              <a:rPr lang="en-US" sz="2400" dirty="0">
                <a:solidFill>
                  <a:srgbClr val="FFFFFF"/>
                </a:solidFill>
              </a:rPr>
              <a:t>Persons carrying on designated business or profession under PMLA includes </a:t>
            </a:r>
            <a:br>
              <a:rPr lang="en-US" dirty="0">
                <a:solidFill>
                  <a:srgbClr val="FFFFFF"/>
                </a:solidFill>
              </a:rPr>
            </a:br>
            <a:endParaRPr lang="en-IN" dirty="0"/>
          </a:p>
        </p:txBody>
      </p:sp>
      <p:graphicFrame>
        <p:nvGraphicFramePr>
          <p:cNvPr id="4" name="Content Placeholder 2">
            <a:extLst>
              <a:ext uri="{FF2B5EF4-FFF2-40B4-BE49-F238E27FC236}">
                <a16:creationId xmlns:a16="http://schemas.microsoft.com/office/drawing/2014/main" id="{5E85F4FA-0FE9-CD71-0787-C741D5D1B26F}"/>
              </a:ext>
            </a:extLst>
          </p:cNvPr>
          <p:cNvGraphicFramePr>
            <a:graphicFrameLocks/>
          </p:cNvGraphicFramePr>
          <p:nvPr>
            <p:extLst>
              <p:ext uri="{D42A27DB-BD31-4B8C-83A1-F6EECF244321}">
                <p14:modId xmlns:p14="http://schemas.microsoft.com/office/powerpoint/2010/main" val="2225668104"/>
              </p:ext>
            </p:extLst>
          </p:nvPr>
        </p:nvGraphicFramePr>
        <p:xfrm>
          <a:off x="164893" y="1332596"/>
          <a:ext cx="10762938" cy="5525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192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B7CED-C044-8A44-D713-578D484AD3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E48F-DEC5-08EB-F81E-30F3756F6168}"/>
              </a:ext>
            </a:extLst>
          </p:cNvPr>
          <p:cNvSpPr>
            <a:spLocks noGrp="1"/>
          </p:cNvSpPr>
          <p:nvPr>
            <p:ph type="body" sz="quarter" idx="14"/>
          </p:nvPr>
        </p:nvSpPr>
        <p:spPr/>
        <p:txBody>
          <a:bodyPr/>
          <a:lstStyle/>
          <a:p>
            <a:r>
              <a:rPr lang="en-US" dirty="0"/>
              <a:t>Specified transactions – reporting to FIU:</a:t>
            </a:r>
          </a:p>
          <a:p>
            <a:endParaRPr lang="en-IN" dirty="0"/>
          </a:p>
        </p:txBody>
      </p:sp>
      <p:pic>
        <p:nvPicPr>
          <p:cNvPr id="4" name="Picture 3">
            <a:extLst>
              <a:ext uri="{FF2B5EF4-FFF2-40B4-BE49-F238E27FC236}">
                <a16:creationId xmlns:a16="http://schemas.microsoft.com/office/drawing/2014/main" id="{FA4BB6BA-F650-E480-5EAB-F66C0A93FB2B}"/>
              </a:ext>
            </a:extLst>
          </p:cNvPr>
          <p:cNvPicPr>
            <a:picLocks noChangeAspect="1"/>
          </p:cNvPicPr>
          <p:nvPr/>
        </p:nvPicPr>
        <p:blipFill rotWithShape="1">
          <a:blip r:embed="rId2">
            <a:extLst>
              <a:ext uri="{28A0092B-C50C-407E-A947-70E740481C1C}">
                <a14:useLocalDpi xmlns:a14="http://schemas.microsoft.com/office/drawing/2010/main" val="0"/>
              </a:ext>
            </a:extLst>
          </a:blip>
          <a:srcRect r="2487" b="23919"/>
          <a:stretch>
            <a:fillRect/>
          </a:stretch>
        </p:blipFill>
        <p:spPr bwMode="auto">
          <a:xfrm>
            <a:off x="0" y="1316370"/>
            <a:ext cx="10613036" cy="51443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3342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BB8B8-7A20-4658-5652-CC5D7F2E13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C9CDDD-8D67-9843-7531-B2C742B85249}"/>
              </a:ext>
            </a:extLst>
          </p:cNvPr>
          <p:cNvSpPr>
            <a:spLocks noGrp="1"/>
          </p:cNvSpPr>
          <p:nvPr>
            <p:ph type="body" sz="quarter" idx="14"/>
          </p:nvPr>
        </p:nvSpPr>
        <p:spPr/>
        <p:txBody>
          <a:bodyPr/>
          <a:lstStyle/>
          <a:p>
            <a:r>
              <a:rPr lang="en-US" dirty="0"/>
              <a:t>Special Features</a:t>
            </a:r>
            <a:endParaRPr lang="en-IN" dirty="0"/>
          </a:p>
        </p:txBody>
      </p:sp>
      <p:graphicFrame>
        <p:nvGraphicFramePr>
          <p:cNvPr id="4" name="Content Placeholder 2">
            <a:extLst>
              <a:ext uri="{FF2B5EF4-FFF2-40B4-BE49-F238E27FC236}">
                <a16:creationId xmlns:a16="http://schemas.microsoft.com/office/drawing/2014/main" id="{710A9561-76BF-23DA-3BA4-54418A2C6B8F}"/>
              </a:ext>
            </a:extLst>
          </p:cNvPr>
          <p:cNvGraphicFramePr>
            <a:graphicFrameLocks/>
          </p:cNvGraphicFramePr>
          <p:nvPr>
            <p:extLst>
              <p:ext uri="{D42A27DB-BD31-4B8C-83A1-F6EECF244321}">
                <p14:modId xmlns:p14="http://schemas.microsoft.com/office/powerpoint/2010/main" val="459542064"/>
              </p:ext>
            </p:extLst>
          </p:nvPr>
        </p:nvGraphicFramePr>
        <p:xfrm>
          <a:off x="327025" y="1375920"/>
          <a:ext cx="10435913" cy="502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872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53ABC-3D79-CCEE-3609-0EC4DAFEF6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8AA9E1-6513-CC6C-E1BE-4F6D673A68CE}"/>
              </a:ext>
            </a:extLst>
          </p:cNvPr>
          <p:cNvSpPr>
            <a:spLocks noGrp="1"/>
          </p:cNvSpPr>
          <p:nvPr>
            <p:ph type="body" sz="quarter" idx="14"/>
          </p:nvPr>
        </p:nvSpPr>
        <p:spPr/>
        <p:txBody>
          <a:bodyPr/>
          <a:lstStyle/>
          <a:p>
            <a:r>
              <a:rPr lang="en-IN" dirty="0">
                <a:solidFill>
                  <a:srgbClr val="FFFFFF"/>
                </a:solidFill>
              </a:rPr>
              <a:t>Current Challenges &amp; Criticism</a:t>
            </a:r>
            <a:endParaRPr lang="en-IN" dirty="0"/>
          </a:p>
        </p:txBody>
      </p:sp>
      <p:graphicFrame>
        <p:nvGraphicFramePr>
          <p:cNvPr id="5" name="Content Placeholder 2">
            <a:extLst>
              <a:ext uri="{FF2B5EF4-FFF2-40B4-BE49-F238E27FC236}">
                <a16:creationId xmlns:a16="http://schemas.microsoft.com/office/drawing/2014/main" id="{565E5083-C1F7-6DA9-7616-E6C62A5C6078}"/>
              </a:ext>
            </a:extLst>
          </p:cNvPr>
          <p:cNvGraphicFramePr>
            <a:graphicFrameLocks/>
          </p:cNvGraphicFramePr>
          <p:nvPr>
            <p:extLst>
              <p:ext uri="{D42A27DB-BD31-4B8C-83A1-F6EECF244321}">
                <p14:modId xmlns:p14="http://schemas.microsoft.com/office/powerpoint/2010/main" val="2016724138"/>
              </p:ext>
            </p:extLst>
          </p:nvPr>
        </p:nvGraphicFramePr>
        <p:xfrm>
          <a:off x="327026" y="1332597"/>
          <a:ext cx="10510864"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411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AF813-F5DD-E9BF-4B77-0D0E71FA1B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C33E4F-20B8-FACF-D5C9-D65E92BDD850}"/>
              </a:ext>
            </a:extLst>
          </p:cNvPr>
          <p:cNvSpPr>
            <a:spLocks noGrp="1"/>
          </p:cNvSpPr>
          <p:nvPr>
            <p:ph type="body" sz="quarter" idx="14"/>
          </p:nvPr>
        </p:nvSpPr>
        <p:spPr/>
        <p:txBody>
          <a:bodyPr/>
          <a:lstStyle/>
          <a:p>
            <a:r>
              <a:rPr lang="en-IN" dirty="0">
                <a:solidFill>
                  <a:srgbClr val="FFFFFF"/>
                </a:solidFill>
              </a:rPr>
              <a:t>Conclusion</a:t>
            </a:r>
            <a:endParaRPr lang="en-IN" dirty="0"/>
          </a:p>
        </p:txBody>
      </p:sp>
      <p:graphicFrame>
        <p:nvGraphicFramePr>
          <p:cNvPr id="4" name="Content Placeholder 2">
            <a:extLst>
              <a:ext uri="{FF2B5EF4-FFF2-40B4-BE49-F238E27FC236}">
                <a16:creationId xmlns:a16="http://schemas.microsoft.com/office/drawing/2014/main" id="{5CAF6235-C685-9EE9-C065-A96178C19FC4}"/>
              </a:ext>
            </a:extLst>
          </p:cNvPr>
          <p:cNvGraphicFramePr>
            <a:graphicFrameLocks noGrp="1"/>
          </p:cNvGraphicFramePr>
          <p:nvPr>
            <p:ph idx="1"/>
            <p:extLst>
              <p:ext uri="{D42A27DB-BD31-4B8C-83A1-F6EECF244321}">
                <p14:modId xmlns:p14="http://schemas.microsoft.com/office/powerpoint/2010/main" val="1022588425"/>
              </p:ext>
            </p:extLst>
          </p:nvPr>
        </p:nvGraphicFramePr>
        <p:xfrm>
          <a:off x="327025" y="1332597"/>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449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DB665-64D4-4303-9720-8171F92F7C1E}"/>
              </a:ext>
            </a:extLst>
          </p:cNvPr>
          <p:cNvSpPr txBox="1"/>
          <p:nvPr/>
        </p:nvSpPr>
        <p:spPr>
          <a:xfrm>
            <a:off x="7464152" y="1641574"/>
            <a:ext cx="4727848" cy="923330"/>
          </a:xfrm>
          <a:prstGeom prst="rect">
            <a:avLst/>
          </a:prstGeom>
          <a:noFill/>
        </p:spPr>
        <p:txBody>
          <a:bodyPr wrap="square" rtlCol="0">
            <a:spAutoFit/>
          </a:bodyPr>
          <a:lstStyle/>
          <a:p>
            <a:r>
              <a:rPr lang="en-IN" sz="5400" b="1" dirty="0">
                <a:solidFill>
                  <a:schemeClr val="bg1"/>
                </a:solidFill>
                <a:latin typeface="Times New Roman" panose="02020603050405020304" pitchFamily="18" charset="0"/>
                <a:cs typeface="Times New Roman" panose="02020603050405020304" pitchFamily="18" charset="0"/>
              </a:rPr>
              <a:t>THANK YOU!</a:t>
            </a:r>
            <a:endParaRPr lang="en-IN" sz="2000" b="1" dirty="0">
              <a:solidFill>
                <a:schemeClr val="bg1"/>
              </a:solidFill>
              <a:latin typeface="Times New Roman" panose="02020603050405020304" pitchFamily="18" charset="0"/>
              <a:cs typeface="Times New Roman" panose="02020603050405020304" pitchFamily="18" charset="0"/>
            </a:endParaRPr>
          </a:p>
        </p:txBody>
      </p:sp>
      <p:pic>
        <p:nvPicPr>
          <p:cNvPr id="4" name="Picture 3" descr="C:\My data\CA Prakash N\Audit &amp; Assistance\NL PPT Website updation Articles\PPT &amp; Material\11. PPT Visag\download (1).jpeg">
            <a:extLst>
              <a:ext uri="{FF2B5EF4-FFF2-40B4-BE49-F238E27FC236}">
                <a16:creationId xmlns:a16="http://schemas.microsoft.com/office/drawing/2014/main" id="{C50AE4DE-E106-4356-932D-A51CBB6567A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8229" y="3729895"/>
            <a:ext cx="2254173" cy="25855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E5C68A-409D-4F4B-8562-033517766731}"/>
              </a:ext>
            </a:extLst>
          </p:cNvPr>
          <p:cNvSpPr txBox="1"/>
          <p:nvPr/>
        </p:nvSpPr>
        <p:spPr>
          <a:xfrm>
            <a:off x="1743157" y="4422483"/>
            <a:ext cx="5720995" cy="1200329"/>
          </a:xfrm>
          <a:prstGeom prst="rect">
            <a:avLst/>
          </a:prstGeom>
          <a:noFill/>
        </p:spPr>
        <p:txBody>
          <a:bodyPr wrap="square" rtlCol="0">
            <a:spAutoFit/>
          </a:bodyPr>
          <a:lstStyle/>
          <a:p>
            <a:pPr algn="r">
              <a:lnSpc>
                <a:spcPct val="80000"/>
              </a:lnSpc>
            </a:pPr>
            <a:r>
              <a:rPr lang="en-US" sz="3000" b="1" i="1" dirty="0">
                <a:solidFill>
                  <a:schemeClr val="accent1"/>
                </a:solidFill>
                <a:latin typeface="Cambria" panose="02040503050406030204" pitchFamily="18" charset="0"/>
                <a:ea typeface="Cambria" panose="02040503050406030204" pitchFamily="18" charset="0"/>
                <a:hlinkClick r:id="rId4"/>
              </a:rPr>
              <a:t>venkataprasad@hnaindia.com</a:t>
            </a:r>
            <a:endParaRPr lang="en-US" sz="3000" b="1" i="1" dirty="0">
              <a:solidFill>
                <a:schemeClr val="accent1"/>
              </a:solidFill>
              <a:latin typeface="Cambria" panose="02040503050406030204" pitchFamily="18" charset="0"/>
              <a:ea typeface="Cambria" panose="02040503050406030204" pitchFamily="18" charset="0"/>
            </a:endParaRPr>
          </a:p>
          <a:p>
            <a:pPr algn="r">
              <a:lnSpc>
                <a:spcPct val="80000"/>
              </a:lnSpc>
            </a:pPr>
            <a:endParaRPr lang="en-US" sz="3000" b="1" i="1" dirty="0">
              <a:solidFill>
                <a:schemeClr val="accent1"/>
              </a:solidFill>
              <a:latin typeface="Cambria" panose="02040503050406030204" pitchFamily="18" charset="0"/>
              <a:ea typeface="Cambria" panose="02040503050406030204" pitchFamily="18" charset="0"/>
            </a:endParaRPr>
          </a:p>
          <a:p>
            <a:pPr algn="r">
              <a:lnSpc>
                <a:spcPct val="80000"/>
              </a:lnSpc>
            </a:pPr>
            <a:endParaRPr lang="en-US" sz="3000" b="1" i="1" dirty="0">
              <a:solidFill>
                <a:schemeClr val="accent1"/>
              </a:solidFill>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F4977FEA-1258-4A46-BE3D-640688ACE0D4}"/>
              </a:ext>
            </a:extLst>
          </p:cNvPr>
          <p:cNvSpPr>
            <a:spLocks noGrp="1"/>
          </p:cNvSpPr>
          <p:nvPr>
            <p:ph type="sldNum" sz="quarter" idx="10"/>
          </p:nvPr>
        </p:nvSpPr>
        <p:spPr/>
        <p:txBody>
          <a:bodyPr/>
          <a:lstStyle/>
          <a:p>
            <a:fld id="{C88916B5-CB0B-4026-B9B8-8E206F0E3794}" type="slidenum">
              <a:rPr lang="en-US" smtClean="0"/>
              <a:t>48</a:t>
            </a:fld>
            <a:endParaRPr lang="en-US" dirty="0"/>
          </a:p>
        </p:txBody>
      </p:sp>
      <p:pic>
        <p:nvPicPr>
          <p:cNvPr id="8" name="Picture 2" descr="801 Education Quotes That Will Make You Love Learning Again">
            <a:extLst>
              <a:ext uri="{FF2B5EF4-FFF2-40B4-BE49-F238E27FC236}">
                <a16:creationId xmlns:a16="http://schemas.microsoft.com/office/drawing/2014/main" id="{D206CDF7-5701-47BC-B354-03445EA97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08575"/>
            <a:ext cx="5665763" cy="239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97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7B03850-3460-776B-F476-A2F822B9E7E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A80A2E1D-D044-6D14-B858-DB98A78F4AA2}"/>
              </a:ext>
            </a:extLst>
          </p:cNvPr>
          <p:cNvGrpSpPr>
            <a:grpSpLocks/>
          </p:cNvGrpSpPr>
          <p:nvPr/>
        </p:nvGrpSpPr>
        <p:grpSpPr bwMode="auto">
          <a:xfrm>
            <a:off x="348824" y="973251"/>
            <a:ext cx="10354153" cy="5571065"/>
            <a:chOff x="0" y="96"/>
            <a:chExt cx="5760" cy="4224"/>
          </a:xfrm>
        </p:grpSpPr>
        <p:sp>
          <p:nvSpPr>
            <p:cNvPr id="6" name="AutoShape 5">
              <a:extLst>
                <a:ext uri="{FF2B5EF4-FFF2-40B4-BE49-F238E27FC236}">
                  <a16:creationId xmlns:a16="http://schemas.microsoft.com/office/drawing/2014/main" id="{F5963519-CC34-5FE2-7B17-3A4E7523CFE3}"/>
                </a:ext>
              </a:extLst>
            </p:cNvPr>
            <p:cNvSpPr>
              <a:spLocks noChangeArrowheads="1"/>
            </p:cNvSpPr>
            <p:nvPr/>
          </p:nvSpPr>
          <p:spPr bwMode="auto">
            <a:xfrm>
              <a:off x="0" y="528"/>
              <a:ext cx="1728" cy="2352"/>
            </a:xfrm>
            <a:prstGeom prst="flowChartDelay">
              <a:avLst/>
            </a:prstGeom>
            <a:noFill/>
            <a:ln w="9525">
              <a:solidFill>
                <a:srgbClr val="C0C0C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7" name="Text Box 6">
              <a:extLst>
                <a:ext uri="{FF2B5EF4-FFF2-40B4-BE49-F238E27FC236}">
                  <a16:creationId xmlns:a16="http://schemas.microsoft.com/office/drawing/2014/main" id="{49212A3D-64A8-E158-33C6-868189DF8CEF}"/>
                </a:ext>
              </a:extLst>
            </p:cNvPr>
            <p:cNvSpPr txBox="1">
              <a:spLocks noChangeArrowheads="1"/>
            </p:cNvSpPr>
            <p:nvPr/>
          </p:nvSpPr>
          <p:spPr bwMode="auto">
            <a:xfrm>
              <a:off x="384" y="96"/>
              <a:ext cx="4944" cy="233"/>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8952">
                <a:spcBef>
                  <a:spcPct val="50000"/>
                </a:spcBef>
              </a:pPr>
              <a:r>
                <a:rPr lang="en-US" altLang="ja-JP" sz="1494" b="1" kern="1200">
                  <a:solidFill>
                    <a:schemeClr val="tx1"/>
                  </a:solidFill>
                  <a:latin typeface="+mn-lt"/>
                  <a:ea typeface="ＭＳ Ｐゴシック" pitchFamily="34" charset="-128"/>
                  <a:cs typeface="Arial" charset="0"/>
                </a:rPr>
                <a:t>Simple Bribe and Money Laundering Transaction</a:t>
              </a:r>
              <a:endParaRPr lang="en-US" b="1">
                <a:ea typeface="ＭＳ Ｐゴシック" pitchFamily="34" charset="-128"/>
                <a:cs typeface="Arial" charset="0"/>
              </a:endParaRPr>
            </a:p>
          </p:txBody>
        </p:sp>
        <p:grpSp>
          <p:nvGrpSpPr>
            <p:cNvPr id="8" name="Group 7">
              <a:extLst>
                <a:ext uri="{FF2B5EF4-FFF2-40B4-BE49-F238E27FC236}">
                  <a16:creationId xmlns:a16="http://schemas.microsoft.com/office/drawing/2014/main" id="{399CAF67-B15B-D2C0-13FF-6A24DAB3653E}"/>
                </a:ext>
              </a:extLst>
            </p:cNvPr>
            <p:cNvGrpSpPr>
              <a:grpSpLocks/>
            </p:cNvGrpSpPr>
            <p:nvPr/>
          </p:nvGrpSpPr>
          <p:grpSpPr bwMode="auto">
            <a:xfrm>
              <a:off x="96" y="816"/>
              <a:ext cx="1248" cy="1621"/>
              <a:chOff x="192" y="720"/>
              <a:chExt cx="1248" cy="1621"/>
            </a:xfrm>
          </p:grpSpPr>
          <p:grpSp>
            <p:nvGrpSpPr>
              <p:cNvPr id="29" name="Group 28">
                <a:extLst>
                  <a:ext uri="{FF2B5EF4-FFF2-40B4-BE49-F238E27FC236}">
                    <a16:creationId xmlns:a16="http://schemas.microsoft.com/office/drawing/2014/main" id="{3D6BFCF3-5569-8465-E76E-770C4673FA3A}"/>
                  </a:ext>
                </a:extLst>
              </p:cNvPr>
              <p:cNvGrpSpPr>
                <a:grpSpLocks/>
              </p:cNvGrpSpPr>
              <p:nvPr/>
            </p:nvGrpSpPr>
            <p:grpSpPr bwMode="auto">
              <a:xfrm>
                <a:off x="288" y="720"/>
                <a:ext cx="816" cy="831"/>
                <a:chOff x="240" y="624"/>
                <a:chExt cx="1152" cy="1248"/>
              </a:xfrm>
            </p:grpSpPr>
            <p:pic>
              <p:nvPicPr>
                <p:cNvPr id="31" name="Picture 30" descr="MCj02394750000[1]">
                  <a:extLst>
                    <a:ext uri="{FF2B5EF4-FFF2-40B4-BE49-F238E27FC236}">
                      <a16:creationId xmlns:a16="http://schemas.microsoft.com/office/drawing/2014/main" id="{23FC5B77-C0D7-3942-5612-8B596BE51907}"/>
                    </a:ext>
                  </a:extLst>
                </p:cNvPr>
                <p:cNvPicPr>
                  <a:picLocks noChangeAspect="1" noChangeArrowheads="1"/>
                </p:cNvPicPr>
                <p:nvPr/>
              </p:nvPicPr>
              <p:blipFill>
                <a:blip r:embed="rId2" cstate="print"/>
                <a:srcRect/>
                <a:stretch>
                  <a:fillRect/>
                </a:stretch>
              </p:blipFill>
              <p:spPr bwMode="auto">
                <a:xfrm>
                  <a:off x="449" y="624"/>
                  <a:ext cx="809" cy="960"/>
                </a:xfrm>
                <a:prstGeom prst="rect">
                  <a:avLst/>
                </a:prstGeom>
                <a:noFill/>
              </p:spPr>
            </p:pic>
            <p:sp>
              <p:nvSpPr>
                <p:cNvPr id="32" name="Text Box 10">
                  <a:extLst>
                    <a:ext uri="{FF2B5EF4-FFF2-40B4-BE49-F238E27FC236}">
                      <a16:creationId xmlns:a16="http://schemas.microsoft.com/office/drawing/2014/main" id="{9612A95E-72ED-5F7F-8A8A-A95A876C0E61}"/>
                    </a:ext>
                  </a:extLst>
                </p:cNvPr>
                <p:cNvSpPr txBox="1">
                  <a:spLocks noChangeArrowheads="1"/>
                </p:cNvSpPr>
                <p:nvPr/>
              </p:nvSpPr>
              <p:spPr bwMode="auto">
                <a:xfrm>
                  <a:off x="240" y="1583"/>
                  <a:ext cx="1152" cy="289"/>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8952">
                    <a:spcBef>
                      <a:spcPct val="50000"/>
                    </a:spcBef>
                  </a:pPr>
                  <a:r>
                    <a:rPr lang="en-US" sz="1162" b="1" kern="1200">
                      <a:solidFill>
                        <a:schemeClr val="tx1"/>
                      </a:solidFill>
                      <a:latin typeface="+mn-lt"/>
                      <a:ea typeface="+mn-ea"/>
                      <a:cs typeface="Arial" charset="0"/>
                    </a:rPr>
                    <a:t>Company A</a:t>
                  </a:r>
                  <a:endParaRPr lang="en-US" sz="1400" b="1">
                    <a:cs typeface="Arial" charset="0"/>
                  </a:endParaRPr>
                </a:p>
              </p:txBody>
            </p:sp>
          </p:grpSp>
          <p:sp>
            <p:nvSpPr>
              <p:cNvPr id="30" name="Text Box 11">
                <a:extLst>
                  <a:ext uri="{FF2B5EF4-FFF2-40B4-BE49-F238E27FC236}">
                    <a16:creationId xmlns:a16="http://schemas.microsoft.com/office/drawing/2014/main" id="{B78E2F70-4DB7-C142-FC2F-DBBD62159472}"/>
                  </a:ext>
                </a:extLst>
              </p:cNvPr>
              <p:cNvSpPr txBox="1">
                <a:spLocks noChangeArrowheads="1"/>
              </p:cNvSpPr>
              <p:nvPr/>
            </p:nvSpPr>
            <p:spPr bwMode="auto">
              <a:xfrm>
                <a:off x="192" y="1536"/>
                <a:ext cx="1248" cy="805"/>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3552" indent="-93552" defTabSz="758952">
                  <a:spcBef>
                    <a:spcPct val="50000"/>
                  </a:spcBef>
                  <a:buFontTx/>
                  <a:buChar char="•"/>
                </a:pPr>
                <a:r>
                  <a:rPr lang="en-US" altLang="ja-JP" sz="1162" kern="1200">
                    <a:solidFill>
                      <a:schemeClr val="tx1"/>
                    </a:solidFill>
                    <a:latin typeface="+mn-lt"/>
                    <a:ea typeface="ＭＳ Ｐゴシック" pitchFamily="34" charset="-128"/>
                    <a:cs typeface="Arial" charset="0"/>
                  </a:rPr>
                  <a:t>Needs to generate $1 million for bribe to  Minister.</a:t>
                </a:r>
              </a:p>
              <a:p>
                <a:pPr marL="93552" indent="-93552" defTabSz="758952">
                  <a:spcBef>
                    <a:spcPct val="50000"/>
                  </a:spcBef>
                  <a:buFontTx/>
                  <a:buChar char="•"/>
                </a:pPr>
                <a:r>
                  <a:rPr lang="en-US" altLang="ja-JP" sz="1162" kern="1200">
                    <a:solidFill>
                      <a:schemeClr val="tx1"/>
                    </a:solidFill>
                    <a:latin typeface="+mn-lt"/>
                    <a:ea typeface="ＭＳ Ｐゴシック" pitchFamily="34" charset="-128"/>
                    <a:cs typeface="Arial" charset="0"/>
                  </a:rPr>
                  <a:t>Uses invoices from company in Country 2</a:t>
                </a:r>
                <a:endParaRPr lang="en-US" sz="1400">
                  <a:ea typeface="ＭＳ Ｐゴシック" pitchFamily="34" charset="-128"/>
                  <a:cs typeface="Arial" charset="0"/>
                </a:endParaRPr>
              </a:p>
            </p:txBody>
          </p:sp>
        </p:grpSp>
        <p:sp>
          <p:nvSpPr>
            <p:cNvPr id="9" name="Text Box 12">
              <a:extLst>
                <a:ext uri="{FF2B5EF4-FFF2-40B4-BE49-F238E27FC236}">
                  <a16:creationId xmlns:a16="http://schemas.microsoft.com/office/drawing/2014/main" id="{E7143360-214E-15AE-8767-4C0E32649B1E}"/>
                </a:ext>
              </a:extLst>
            </p:cNvPr>
            <p:cNvSpPr txBox="1">
              <a:spLocks noChangeArrowheads="1"/>
            </p:cNvSpPr>
            <p:nvPr/>
          </p:nvSpPr>
          <p:spPr bwMode="auto">
            <a:xfrm>
              <a:off x="720" y="576"/>
              <a:ext cx="1008" cy="198"/>
            </a:xfrm>
            <a:prstGeom prst="rect">
              <a:avLst/>
            </a:prstGeom>
            <a:solidFill>
              <a:srgbClr val="EAEAEA"/>
            </a:solidFill>
            <a:ln w="9525">
              <a:solidFill>
                <a:schemeClr val="bg2"/>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8952">
                <a:spcBef>
                  <a:spcPct val="50000"/>
                </a:spcBef>
              </a:pPr>
              <a:r>
                <a:rPr lang="en-US" altLang="ja-JP" sz="1162" b="1" kern="1200">
                  <a:solidFill>
                    <a:schemeClr val="tx1"/>
                  </a:solidFill>
                  <a:latin typeface="+mn-lt"/>
                  <a:ea typeface="ＭＳ Ｐゴシック" pitchFamily="34" charset="-128"/>
                  <a:cs typeface="Arial" charset="0"/>
                </a:rPr>
                <a:t>Country 1</a:t>
              </a:r>
              <a:endParaRPr lang="en-US" sz="1400" b="1">
                <a:ea typeface="ＭＳ Ｐゴシック" pitchFamily="34" charset="-128"/>
                <a:cs typeface="Arial" charset="0"/>
              </a:endParaRPr>
            </a:p>
          </p:txBody>
        </p:sp>
        <p:sp>
          <p:nvSpPr>
            <p:cNvPr id="10" name="AutoShape 13">
              <a:extLst>
                <a:ext uri="{FF2B5EF4-FFF2-40B4-BE49-F238E27FC236}">
                  <a16:creationId xmlns:a16="http://schemas.microsoft.com/office/drawing/2014/main" id="{266AEF27-F412-2049-777F-287150F5EEC6}"/>
                </a:ext>
              </a:extLst>
            </p:cNvPr>
            <p:cNvSpPr>
              <a:spLocks noChangeArrowheads="1"/>
            </p:cNvSpPr>
            <p:nvPr/>
          </p:nvSpPr>
          <p:spPr bwMode="auto">
            <a:xfrm rot="16200000">
              <a:off x="1176" y="2616"/>
              <a:ext cx="1728" cy="1680"/>
            </a:xfrm>
            <a:prstGeom prst="flowChartDelay">
              <a:avLst/>
            </a:prstGeom>
            <a:noFill/>
            <a:ln w="9525">
              <a:solidFill>
                <a:srgbClr val="99CCFF"/>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1" name="Text Box 14">
              <a:extLst>
                <a:ext uri="{FF2B5EF4-FFF2-40B4-BE49-F238E27FC236}">
                  <a16:creationId xmlns:a16="http://schemas.microsoft.com/office/drawing/2014/main" id="{AB57BAC4-D0D2-399E-9998-85F433ABD9BA}"/>
                </a:ext>
              </a:extLst>
            </p:cNvPr>
            <p:cNvSpPr txBox="1">
              <a:spLocks noChangeArrowheads="1"/>
            </p:cNvSpPr>
            <p:nvPr/>
          </p:nvSpPr>
          <p:spPr bwMode="auto">
            <a:xfrm>
              <a:off x="1008" y="4032"/>
              <a:ext cx="1008" cy="198"/>
            </a:xfrm>
            <a:prstGeom prst="rect">
              <a:avLst/>
            </a:prstGeom>
            <a:solidFill>
              <a:srgbClr val="E3F3FD"/>
            </a:solidFill>
            <a:ln w="9525">
              <a:solidFill>
                <a:srgbClr val="3366FF"/>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8952">
                <a:spcBef>
                  <a:spcPct val="50000"/>
                </a:spcBef>
              </a:pPr>
              <a:r>
                <a:rPr lang="en-US" altLang="ja-JP" sz="1162" b="1" kern="1200">
                  <a:solidFill>
                    <a:schemeClr val="tx1"/>
                  </a:solidFill>
                  <a:latin typeface="+mn-lt"/>
                  <a:ea typeface="ＭＳ Ｐゴシック" pitchFamily="34" charset="-128"/>
                  <a:cs typeface="Arial" charset="0"/>
                </a:rPr>
                <a:t>Country 2</a:t>
              </a:r>
              <a:endParaRPr lang="en-US" sz="1400" b="1">
                <a:ea typeface="ＭＳ Ｐゴシック" pitchFamily="34" charset="-128"/>
                <a:cs typeface="Arial" charset="0"/>
              </a:endParaRPr>
            </a:p>
          </p:txBody>
        </p:sp>
        <p:cxnSp>
          <p:nvCxnSpPr>
            <p:cNvPr id="12" name="AutoShape 15">
              <a:extLst>
                <a:ext uri="{FF2B5EF4-FFF2-40B4-BE49-F238E27FC236}">
                  <a16:creationId xmlns:a16="http://schemas.microsoft.com/office/drawing/2014/main" id="{88FC3D16-6B30-3026-0D01-FD4453F96178}"/>
                </a:ext>
              </a:extLst>
            </p:cNvPr>
            <p:cNvCxnSpPr>
              <a:cxnSpLocks noChangeShapeType="1"/>
            </p:cNvCxnSpPr>
            <p:nvPr/>
          </p:nvCxnSpPr>
          <p:spPr bwMode="auto">
            <a:xfrm>
              <a:off x="913" y="1136"/>
              <a:ext cx="1122" cy="1648"/>
            </a:xfrm>
            <a:prstGeom prst="bentConnector2">
              <a:avLst/>
            </a:prstGeom>
            <a:noFill/>
            <a:ln w="31750">
              <a:solidFill>
                <a:srgbClr val="333399"/>
              </a:solidFill>
              <a:miter lim="800000"/>
              <a:headEnd/>
              <a:tailEnd type="triangle" w="med" len="med"/>
            </a:ln>
            <a:effectLst/>
          </p:spPr>
        </p:cxnSp>
        <p:pic>
          <p:nvPicPr>
            <p:cNvPr id="13" name="Picture 12" descr="MCj03550370000[1]">
              <a:extLst>
                <a:ext uri="{FF2B5EF4-FFF2-40B4-BE49-F238E27FC236}">
                  <a16:creationId xmlns:a16="http://schemas.microsoft.com/office/drawing/2014/main" id="{DF1C1B94-192B-B65F-905A-0DD73A69DC9C}"/>
                </a:ext>
              </a:extLst>
            </p:cNvPr>
            <p:cNvPicPr>
              <a:picLocks noChangeAspect="1" noChangeArrowheads="1"/>
            </p:cNvPicPr>
            <p:nvPr/>
          </p:nvPicPr>
          <p:blipFill>
            <a:blip r:embed="rId3" cstate="print"/>
            <a:srcRect/>
            <a:stretch>
              <a:fillRect/>
            </a:stretch>
          </p:blipFill>
          <p:spPr bwMode="auto">
            <a:xfrm>
              <a:off x="1632" y="2784"/>
              <a:ext cx="806" cy="625"/>
            </a:xfrm>
            <a:prstGeom prst="rect">
              <a:avLst/>
            </a:prstGeom>
            <a:noFill/>
          </p:spPr>
        </p:pic>
        <p:sp>
          <p:nvSpPr>
            <p:cNvPr id="14" name="Text Box 17">
              <a:extLst>
                <a:ext uri="{FF2B5EF4-FFF2-40B4-BE49-F238E27FC236}">
                  <a16:creationId xmlns:a16="http://schemas.microsoft.com/office/drawing/2014/main" id="{2A95E0B8-0F6F-2E38-069E-D3B77AC2135C}"/>
                </a:ext>
              </a:extLst>
            </p:cNvPr>
            <p:cNvSpPr txBox="1">
              <a:spLocks noChangeArrowheads="1"/>
            </p:cNvSpPr>
            <p:nvPr/>
          </p:nvSpPr>
          <p:spPr bwMode="auto">
            <a:xfrm>
              <a:off x="1248" y="3504"/>
              <a:ext cx="1632" cy="19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8952">
                <a:spcBef>
                  <a:spcPct val="50000"/>
                </a:spcBef>
              </a:pPr>
              <a:r>
                <a:rPr lang="en-US" altLang="ja-JP" sz="1162" kern="1200">
                  <a:solidFill>
                    <a:schemeClr val="tx1"/>
                  </a:solidFill>
                  <a:latin typeface="+mn-lt"/>
                  <a:ea typeface="ＭＳ Ｐゴシック" pitchFamily="34" charset="-128"/>
                  <a:cs typeface="Arial" charset="0"/>
                </a:rPr>
                <a:t>Company Bank Account</a:t>
              </a:r>
              <a:endParaRPr lang="en-US" sz="1400">
                <a:ea typeface="ＭＳ Ｐゴシック" pitchFamily="34" charset="-128"/>
                <a:cs typeface="Arial" charset="0"/>
              </a:endParaRPr>
            </a:p>
          </p:txBody>
        </p:sp>
        <p:pic>
          <p:nvPicPr>
            <p:cNvPr id="15" name="Picture 14" descr="MCj03110260000[1]">
              <a:extLst>
                <a:ext uri="{FF2B5EF4-FFF2-40B4-BE49-F238E27FC236}">
                  <a16:creationId xmlns:a16="http://schemas.microsoft.com/office/drawing/2014/main" id="{5777EDC1-CC55-B466-8A9B-CC7B8C0957CE}"/>
                </a:ext>
              </a:extLst>
            </p:cNvPr>
            <p:cNvPicPr>
              <a:picLocks noChangeAspect="1" noChangeArrowheads="1"/>
            </p:cNvPicPr>
            <p:nvPr/>
          </p:nvPicPr>
          <p:blipFill>
            <a:blip r:embed="rId4" cstate="print"/>
            <a:srcRect/>
            <a:stretch>
              <a:fillRect/>
            </a:stretch>
          </p:blipFill>
          <p:spPr bwMode="auto">
            <a:xfrm>
              <a:off x="1824" y="1392"/>
              <a:ext cx="672" cy="530"/>
            </a:xfrm>
            <a:prstGeom prst="rect">
              <a:avLst/>
            </a:prstGeom>
            <a:noFill/>
          </p:spPr>
        </p:pic>
        <p:sp>
          <p:nvSpPr>
            <p:cNvPr id="16" name="AutoShape 19">
              <a:extLst>
                <a:ext uri="{FF2B5EF4-FFF2-40B4-BE49-F238E27FC236}">
                  <a16:creationId xmlns:a16="http://schemas.microsoft.com/office/drawing/2014/main" id="{61F7AD83-49D2-D971-C3A1-CA2185686B5E}"/>
                </a:ext>
              </a:extLst>
            </p:cNvPr>
            <p:cNvSpPr>
              <a:spLocks noChangeArrowheads="1"/>
            </p:cNvSpPr>
            <p:nvPr/>
          </p:nvSpPr>
          <p:spPr bwMode="auto">
            <a:xfrm rot="10800000">
              <a:off x="3264" y="480"/>
              <a:ext cx="2496" cy="1392"/>
            </a:xfrm>
            <a:prstGeom prst="flowChartDelay">
              <a:avLst/>
            </a:prstGeom>
            <a:noFill/>
            <a:ln w="9525">
              <a:solidFill>
                <a:srgbClr val="FF66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pic>
          <p:nvPicPr>
            <p:cNvPr id="17" name="Picture 16" descr="MCj02345260000[1]">
              <a:extLst>
                <a:ext uri="{FF2B5EF4-FFF2-40B4-BE49-F238E27FC236}">
                  <a16:creationId xmlns:a16="http://schemas.microsoft.com/office/drawing/2014/main" id="{21519131-52EF-E77D-8559-2863CED54616}"/>
                </a:ext>
              </a:extLst>
            </p:cNvPr>
            <p:cNvPicPr>
              <a:picLocks noChangeAspect="1" noChangeArrowheads="1"/>
            </p:cNvPicPr>
            <p:nvPr/>
          </p:nvPicPr>
          <p:blipFill>
            <a:blip r:embed="rId5" cstate="print"/>
            <a:srcRect/>
            <a:stretch>
              <a:fillRect/>
            </a:stretch>
          </p:blipFill>
          <p:spPr bwMode="auto">
            <a:xfrm>
              <a:off x="3888" y="576"/>
              <a:ext cx="775" cy="736"/>
            </a:xfrm>
            <a:prstGeom prst="rect">
              <a:avLst/>
            </a:prstGeom>
            <a:noFill/>
          </p:spPr>
        </p:pic>
        <p:cxnSp>
          <p:nvCxnSpPr>
            <p:cNvPr id="18" name="AutoShape 21">
              <a:extLst>
                <a:ext uri="{FF2B5EF4-FFF2-40B4-BE49-F238E27FC236}">
                  <a16:creationId xmlns:a16="http://schemas.microsoft.com/office/drawing/2014/main" id="{5E5507A5-BFF1-AC59-9F47-5526143F09AF}"/>
                </a:ext>
              </a:extLst>
            </p:cNvPr>
            <p:cNvCxnSpPr>
              <a:cxnSpLocks noChangeShapeType="1"/>
            </p:cNvCxnSpPr>
            <p:nvPr/>
          </p:nvCxnSpPr>
          <p:spPr bwMode="auto">
            <a:xfrm flipV="1">
              <a:off x="2438" y="944"/>
              <a:ext cx="1450" cy="2153"/>
            </a:xfrm>
            <a:prstGeom prst="bentConnector3">
              <a:avLst>
                <a:gd name="adj1" fmla="val 50000"/>
              </a:avLst>
            </a:prstGeom>
            <a:noFill/>
            <a:ln w="31750">
              <a:solidFill>
                <a:srgbClr val="333399"/>
              </a:solidFill>
              <a:miter lim="800000"/>
              <a:headEnd/>
              <a:tailEnd type="triangle" w="med" len="med"/>
            </a:ln>
            <a:effectLst/>
          </p:spPr>
        </p:cxnSp>
        <p:pic>
          <p:nvPicPr>
            <p:cNvPr id="19" name="Picture 18" descr="MCj03110260000[1]">
              <a:extLst>
                <a:ext uri="{FF2B5EF4-FFF2-40B4-BE49-F238E27FC236}">
                  <a16:creationId xmlns:a16="http://schemas.microsoft.com/office/drawing/2014/main" id="{06125AE9-9D58-7E85-EE2D-A868782E36C6}"/>
                </a:ext>
              </a:extLst>
            </p:cNvPr>
            <p:cNvPicPr>
              <a:picLocks noChangeAspect="1" noChangeArrowheads="1"/>
            </p:cNvPicPr>
            <p:nvPr/>
          </p:nvPicPr>
          <p:blipFill>
            <a:blip r:embed="rId4" cstate="print"/>
            <a:srcRect/>
            <a:stretch>
              <a:fillRect/>
            </a:stretch>
          </p:blipFill>
          <p:spPr bwMode="auto">
            <a:xfrm>
              <a:off x="2544" y="2112"/>
              <a:ext cx="672" cy="530"/>
            </a:xfrm>
            <a:prstGeom prst="rect">
              <a:avLst/>
            </a:prstGeom>
            <a:noFill/>
          </p:spPr>
        </p:pic>
        <p:sp>
          <p:nvSpPr>
            <p:cNvPr id="20" name="Text Box 23">
              <a:extLst>
                <a:ext uri="{FF2B5EF4-FFF2-40B4-BE49-F238E27FC236}">
                  <a16:creationId xmlns:a16="http://schemas.microsoft.com/office/drawing/2014/main" id="{F9FBA53D-E1A4-1786-EF8C-14FDDEA73A3A}"/>
                </a:ext>
              </a:extLst>
            </p:cNvPr>
            <p:cNvSpPr txBox="1">
              <a:spLocks noChangeArrowheads="1"/>
            </p:cNvSpPr>
            <p:nvPr/>
          </p:nvSpPr>
          <p:spPr bwMode="auto">
            <a:xfrm>
              <a:off x="4752" y="384"/>
              <a:ext cx="1008" cy="198"/>
            </a:xfrm>
            <a:prstGeom prst="rect">
              <a:avLst/>
            </a:prstGeom>
            <a:solidFill>
              <a:srgbClr val="FFCC99"/>
            </a:solidFill>
            <a:ln w="9525">
              <a:solidFill>
                <a:srgbClr val="FF0000"/>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8952">
                <a:spcBef>
                  <a:spcPct val="50000"/>
                </a:spcBef>
              </a:pPr>
              <a:r>
                <a:rPr lang="en-US" altLang="ja-JP" sz="1162" b="1" kern="1200">
                  <a:solidFill>
                    <a:schemeClr val="tx1"/>
                  </a:solidFill>
                  <a:latin typeface="+mn-lt"/>
                  <a:ea typeface="ＭＳ Ｐゴシック" pitchFamily="34" charset="-128"/>
                  <a:cs typeface="Arial" charset="0"/>
                </a:rPr>
                <a:t>Country 3</a:t>
              </a:r>
              <a:endParaRPr lang="en-US" sz="1400" b="1">
                <a:ea typeface="ＭＳ Ｐゴシック" pitchFamily="34" charset="-128"/>
                <a:cs typeface="Arial" charset="0"/>
              </a:endParaRPr>
            </a:p>
          </p:txBody>
        </p:sp>
        <p:sp>
          <p:nvSpPr>
            <p:cNvPr id="21" name="Text Box 24">
              <a:extLst>
                <a:ext uri="{FF2B5EF4-FFF2-40B4-BE49-F238E27FC236}">
                  <a16:creationId xmlns:a16="http://schemas.microsoft.com/office/drawing/2014/main" id="{F3253695-B0DA-2C59-5D17-96E0AA9C76D2}"/>
                </a:ext>
              </a:extLst>
            </p:cNvPr>
            <p:cNvSpPr txBox="1">
              <a:spLocks noChangeArrowheads="1"/>
            </p:cNvSpPr>
            <p:nvPr/>
          </p:nvSpPr>
          <p:spPr bwMode="auto">
            <a:xfrm>
              <a:off x="3648" y="1392"/>
              <a:ext cx="1968" cy="192"/>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8952">
                <a:spcBef>
                  <a:spcPct val="50000"/>
                </a:spcBef>
              </a:pPr>
              <a:r>
                <a:rPr lang="en-US" altLang="ja-JP" sz="1162" kern="1200">
                  <a:solidFill>
                    <a:schemeClr val="tx1"/>
                  </a:solidFill>
                  <a:latin typeface="+mn-lt"/>
                  <a:ea typeface="ＭＳ Ｐゴシック" pitchFamily="34" charset="-128"/>
                  <a:cs typeface="Arial" charset="0"/>
                </a:rPr>
                <a:t>Company owned by Minister’s cousin</a:t>
              </a:r>
              <a:endParaRPr lang="en-US" sz="1400">
                <a:ea typeface="ＭＳ Ｐゴシック" pitchFamily="34" charset="-128"/>
                <a:cs typeface="Arial" charset="0"/>
              </a:endParaRPr>
            </a:p>
          </p:txBody>
        </p:sp>
        <p:pic>
          <p:nvPicPr>
            <p:cNvPr id="22" name="Picture 21" descr="MCj03013460000[1]">
              <a:extLst>
                <a:ext uri="{FF2B5EF4-FFF2-40B4-BE49-F238E27FC236}">
                  <a16:creationId xmlns:a16="http://schemas.microsoft.com/office/drawing/2014/main" id="{689C7257-306B-B5E9-FB4C-64D5A0E1250A}"/>
                </a:ext>
              </a:extLst>
            </p:cNvPr>
            <p:cNvPicPr>
              <a:picLocks noChangeAspect="1" noChangeArrowheads="1"/>
            </p:cNvPicPr>
            <p:nvPr/>
          </p:nvPicPr>
          <p:blipFill>
            <a:blip r:embed="rId6" cstate="print"/>
            <a:srcRect/>
            <a:stretch>
              <a:fillRect/>
            </a:stretch>
          </p:blipFill>
          <p:spPr bwMode="auto">
            <a:xfrm>
              <a:off x="4704" y="576"/>
              <a:ext cx="769" cy="760"/>
            </a:xfrm>
            <a:prstGeom prst="rect">
              <a:avLst/>
            </a:prstGeom>
            <a:noFill/>
          </p:spPr>
        </p:pic>
        <p:sp>
          <p:nvSpPr>
            <p:cNvPr id="23" name="AutoShape 26">
              <a:extLst>
                <a:ext uri="{FF2B5EF4-FFF2-40B4-BE49-F238E27FC236}">
                  <a16:creationId xmlns:a16="http://schemas.microsoft.com/office/drawing/2014/main" id="{1C6C2A8D-0C72-C351-34F4-3B71FA5CF1E8}"/>
                </a:ext>
              </a:extLst>
            </p:cNvPr>
            <p:cNvSpPr>
              <a:spLocks noChangeArrowheads="1"/>
            </p:cNvSpPr>
            <p:nvPr/>
          </p:nvSpPr>
          <p:spPr bwMode="auto">
            <a:xfrm rot="16200000">
              <a:off x="3672" y="2232"/>
              <a:ext cx="1680" cy="2496"/>
            </a:xfrm>
            <a:prstGeom prst="flowChartDelay">
              <a:avLst/>
            </a:prstGeom>
            <a:noFill/>
            <a:ln w="9525">
              <a:solidFill>
                <a:srgbClr val="808000"/>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 name="Text Box 27">
              <a:extLst>
                <a:ext uri="{FF2B5EF4-FFF2-40B4-BE49-F238E27FC236}">
                  <a16:creationId xmlns:a16="http://schemas.microsoft.com/office/drawing/2014/main" id="{C0047083-E540-D491-F924-C8195715D7B5}"/>
                </a:ext>
              </a:extLst>
            </p:cNvPr>
            <p:cNvSpPr txBox="1">
              <a:spLocks noChangeArrowheads="1"/>
            </p:cNvSpPr>
            <p:nvPr/>
          </p:nvSpPr>
          <p:spPr bwMode="auto">
            <a:xfrm>
              <a:off x="2976" y="3936"/>
              <a:ext cx="1008" cy="198"/>
            </a:xfrm>
            <a:prstGeom prst="rect">
              <a:avLst/>
            </a:prstGeom>
            <a:solidFill>
              <a:srgbClr val="E9FEE2"/>
            </a:solidFill>
            <a:ln w="9525">
              <a:solidFill>
                <a:srgbClr val="333300"/>
              </a:solid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58952">
                <a:spcBef>
                  <a:spcPct val="50000"/>
                </a:spcBef>
              </a:pPr>
              <a:r>
                <a:rPr lang="en-US" altLang="ja-JP" sz="1162" b="1" kern="1200">
                  <a:solidFill>
                    <a:schemeClr val="tx1"/>
                  </a:solidFill>
                  <a:latin typeface="+mn-lt"/>
                  <a:ea typeface="ＭＳ Ｐゴシック" pitchFamily="34" charset="-128"/>
                  <a:cs typeface="Arial" charset="0"/>
                </a:rPr>
                <a:t>Country 1</a:t>
              </a:r>
              <a:endParaRPr lang="en-US" sz="1400" b="1">
                <a:ea typeface="ＭＳ Ｐゴシック" pitchFamily="34" charset="-128"/>
                <a:cs typeface="Arial" charset="0"/>
              </a:endParaRPr>
            </a:p>
          </p:txBody>
        </p:sp>
        <p:pic>
          <p:nvPicPr>
            <p:cNvPr id="25" name="Picture 24" descr="MCj03039590000[1]">
              <a:extLst>
                <a:ext uri="{FF2B5EF4-FFF2-40B4-BE49-F238E27FC236}">
                  <a16:creationId xmlns:a16="http://schemas.microsoft.com/office/drawing/2014/main" id="{DE28EA1C-840B-9659-E754-C4130CCF22DC}"/>
                </a:ext>
              </a:extLst>
            </p:cNvPr>
            <p:cNvPicPr>
              <a:picLocks noChangeAspect="1" noChangeArrowheads="1"/>
            </p:cNvPicPr>
            <p:nvPr/>
          </p:nvPicPr>
          <p:blipFill>
            <a:blip r:embed="rId7" cstate="print"/>
            <a:srcRect/>
            <a:stretch>
              <a:fillRect/>
            </a:stretch>
          </p:blipFill>
          <p:spPr bwMode="auto">
            <a:xfrm>
              <a:off x="3552" y="2880"/>
              <a:ext cx="797" cy="635"/>
            </a:xfrm>
            <a:prstGeom prst="rect">
              <a:avLst/>
            </a:prstGeom>
            <a:noFill/>
          </p:spPr>
        </p:pic>
        <p:sp>
          <p:nvSpPr>
            <p:cNvPr id="26" name="Text Box 29">
              <a:extLst>
                <a:ext uri="{FF2B5EF4-FFF2-40B4-BE49-F238E27FC236}">
                  <a16:creationId xmlns:a16="http://schemas.microsoft.com/office/drawing/2014/main" id="{F57D9F6C-F66E-C79A-2B78-DE92657CEE54}"/>
                </a:ext>
              </a:extLst>
            </p:cNvPr>
            <p:cNvSpPr txBox="1">
              <a:spLocks noChangeArrowheads="1"/>
            </p:cNvSpPr>
            <p:nvPr/>
          </p:nvSpPr>
          <p:spPr bwMode="auto">
            <a:xfrm>
              <a:off x="3264" y="3552"/>
              <a:ext cx="1248" cy="330"/>
            </a:xfrm>
            <a:prstGeom prst="rect">
              <a:avLst/>
            </a:prstGeom>
            <a:noFill/>
            <a:ln w="9525">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8952">
                <a:spcBef>
                  <a:spcPct val="50000"/>
                </a:spcBef>
              </a:pPr>
              <a:r>
                <a:rPr lang="en-US" altLang="ja-JP" sz="1162" kern="1200">
                  <a:solidFill>
                    <a:schemeClr val="tx1"/>
                  </a:solidFill>
                  <a:latin typeface="+mn-lt"/>
                  <a:ea typeface="ＭＳ Ｐゴシック" pitchFamily="34" charset="-128"/>
                  <a:cs typeface="Arial" charset="0"/>
                </a:rPr>
                <a:t>$500,000 - Purchase of Real Estate </a:t>
              </a:r>
              <a:endParaRPr lang="en-US" sz="1400">
                <a:ea typeface="ＭＳ Ｐゴシック" pitchFamily="34" charset="-128"/>
                <a:cs typeface="Arial" charset="0"/>
              </a:endParaRPr>
            </a:p>
          </p:txBody>
        </p:sp>
        <p:cxnSp>
          <p:nvCxnSpPr>
            <p:cNvPr id="27" name="AutoShape 30">
              <a:extLst>
                <a:ext uri="{FF2B5EF4-FFF2-40B4-BE49-F238E27FC236}">
                  <a16:creationId xmlns:a16="http://schemas.microsoft.com/office/drawing/2014/main" id="{E8522359-B3E2-2975-592A-45F9B1978ED2}"/>
                </a:ext>
              </a:extLst>
            </p:cNvPr>
            <p:cNvCxnSpPr>
              <a:cxnSpLocks noChangeShapeType="1"/>
            </p:cNvCxnSpPr>
            <p:nvPr/>
          </p:nvCxnSpPr>
          <p:spPr bwMode="auto">
            <a:xfrm flipH="1">
              <a:off x="3951" y="956"/>
              <a:ext cx="1522" cy="1924"/>
            </a:xfrm>
            <a:prstGeom prst="bentConnector4">
              <a:avLst>
                <a:gd name="adj1" fmla="val -9394"/>
                <a:gd name="adj2" fmla="val 59875"/>
              </a:avLst>
            </a:prstGeom>
            <a:noFill/>
            <a:ln w="31750">
              <a:solidFill>
                <a:srgbClr val="993300"/>
              </a:solidFill>
              <a:miter lim="800000"/>
              <a:headEnd/>
              <a:tailEnd type="triangle" w="med" len="med"/>
            </a:ln>
            <a:effectLst/>
          </p:spPr>
        </p:cxnSp>
        <p:pic>
          <p:nvPicPr>
            <p:cNvPr id="28" name="Picture 27" descr="MCBS00579_0000[1]">
              <a:extLst>
                <a:ext uri="{FF2B5EF4-FFF2-40B4-BE49-F238E27FC236}">
                  <a16:creationId xmlns:a16="http://schemas.microsoft.com/office/drawing/2014/main" id="{D5399455-9962-36E8-8C49-13F08C304134}"/>
                </a:ext>
              </a:extLst>
            </p:cNvPr>
            <p:cNvPicPr>
              <a:picLocks noChangeAspect="1" noChangeArrowheads="1"/>
            </p:cNvPicPr>
            <p:nvPr/>
          </p:nvPicPr>
          <p:blipFill>
            <a:blip r:embed="rId8" cstate="print"/>
            <a:srcRect/>
            <a:stretch>
              <a:fillRect/>
            </a:stretch>
          </p:blipFill>
          <p:spPr bwMode="auto">
            <a:xfrm>
              <a:off x="4080" y="1906"/>
              <a:ext cx="480" cy="412"/>
            </a:xfrm>
            <a:prstGeom prst="rect">
              <a:avLst/>
            </a:prstGeom>
            <a:noFill/>
          </p:spPr>
        </p:pic>
      </p:grpSp>
    </p:spTree>
    <p:extLst>
      <p:ext uri="{BB962C8B-B14F-4D97-AF65-F5344CB8AC3E}">
        <p14:creationId xmlns:p14="http://schemas.microsoft.com/office/powerpoint/2010/main" val="19229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FDBDB7-6657-F8F5-21A5-D72D1AC9576F}"/>
              </a:ext>
            </a:extLst>
          </p:cNvPr>
          <p:cNvSpPr>
            <a:spLocks noGrp="1"/>
          </p:cNvSpPr>
          <p:nvPr>
            <p:ph type="body" sz="quarter" idx="14"/>
          </p:nvPr>
        </p:nvSpPr>
        <p:spPr/>
        <p:txBody>
          <a:bodyPr/>
          <a:lstStyle/>
          <a:p>
            <a:r>
              <a:rPr lang="en-US" dirty="0"/>
              <a:t>The Need for Money Laundering Act ​</a:t>
            </a:r>
            <a:endParaRPr lang="en-IN" dirty="0"/>
          </a:p>
        </p:txBody>
      </p:sp>
      <p:graphicFrame>
        <p:nvGraphicFramePr>
          <p:cNvPr id="5" name="Rectangle 3">
            <a:extLst>
              <a:ext uri="{FF2B5EF4-FFF2-40B4-BE49-F238E27FC236}">
                <a16:creationId xmlns:a16="http://schemas.microsoft.com/office/drawing/2014/main" id="{F90B0E17-5D1F-020A-2CA2-2121A57DBEC7}"/>
              </a:ext>
            </a:extLst>
          </p:cNvPr>
          <p:cNvGraphicFramePr>
            <a:graphicFrameLocks/>
          </p:cNvGraphicFramePr>
          <p:nvPr>
            <p:extLst>
              <p:ext uri="{D42A27DB-BD31-4B8C-83A1-F6EECF244321}">
                <p14:modId xmlns:p14="http://schemas.microsoft.com/office/powerpoint/2010/main" val="223093029"/>
              </p:ext>
            </p:extLst>
          </p:nvPr>
        </p:nvGraphicFramePr>
        <p:xfrm>
          <a:off x="327025" y="1179563"/>
          <a:ext cx="10465893" cy="4096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721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5B37F-FBAD-D094-C5CB-639B26F5AE19}"/>
              </a:ext>
            </a:extLst>
          </p:cNvPr>
          <p:cNvSpPr>
            <a:spLocks noGrp="1"/>
          </p:cNvSpPr>
          <p:nvPr>
            <p:ph type="body" sz="quarter" idx="14"/>
          </p:nvPr>
        </p:nvSpPr>
        <p:spPr/>
        <p:txBody>
          <a:bodyPr/>
          <a:lstStyle/>
          <a:p>
            <a:r>
              <a:rPr lang="en-US" dirty="0"/>
              <a:t>The FATF (Financial Action Task force)​</a:t>
            </a:r>
            <a:endParaRPr lang="en-IN" dirty="0"/>
          </a:p>
        </p:txBody>
      </p:sp>
      <p:graphicFrame>
        <p:nvGraphicFramePr>
          <p:cNvPr id="4" name="Rectangle 3">
            <a:extLst>
              <a:ext uri="{FF2B5EF4-FFF2-40B4-BE49-F238E27FC236}">
                <a16:creationId xmlns:a16="http://schemas.microsoft.com/office/drawing/2014/main" id="{33BE6FBC-C125-9FCC-CA2A-16294C4D328F}"/>
              </a:ext>
            </a:extLst>
          </p:cNvPr>
          <p:cNvGraphicFramePr>
            <a:graphicFrameLocks/>
          </p:cNvGraphicFramePr>
          <p:nvPr>
            <p:extLst>
              <p:ext uri="{D42A27DB-BD31-4B8C-83A1-F6EECF244321}">
                <p14:modId xmlns:p14="http://schemas.microsoft.com/office/powerpoint/2010/main" val="548483973"/>
              </p:ext>
            </p:extLst>
          </p:nvPr>
        </p:nvGraphicFramePr>
        <p:xfrm>
          <a:off x="327025" y="1584297"/>
          <a:ext cx="10465893"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2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DB857-DEE8-CCFB-FCC8-5F2C74729B08}"/>
              </a:ext>
            </a:extLst>
          </p:cNvPr>
          <p:cNvSpPr>
            <a:spLocks noGrp="1"/>
          </p:cNvSpPr>
          <p:nvPr>
            <p:ph type="body" sz="quarter" idx="14"/>
          </p:nvPr>
        </p:nvSpPr>
        <p:spPr/>
        <p:txBody>
          <a:bodyPr/>
          <a:lstStyle/>
          <a:p>
            <a:r>
              <a:rPr lang="en-US" dirty="0"/>
              <a:t>The role of the FATF​</a:t>
            </a:r>
            <a:endParaRPr lang="en-IN" dirty="0"/>
          </a:p>
        </p:txBody>
      </p:sp>
      <p:graphicFrame>
        <p:nvGraphicFramePr>
          <p:cNvPr id="4" name="Rectangle 3">
            <a:extLst>
              <a:ext uri="{FF2B5EF4-FFF2-40B4-BE49-F238E27FC236}">
                <a16:creationId xmlns:a16="http://schemas.microsoft.com/office/drawing/2014/main" id="{D2EF3783-E9D9-DDD8-6B65-05D7B2FD2161}"/>
              </a:ext>
            </a:extLst>
          </p:cNvPr>
          <p:cNvGraphicFramePr/>
          <p:nvPr>
            <p:extLst>
              <p:ext uri="{D42A27DB-BD31-4B8C-83A1-F6EECF244321}">
                <p14:modId xmlns:p14="http://schemas.microsoft.com/office/powerpoint/2010/main" val="3721522410"/>
              </p:ext>
            </p:extLst>
          </p:nvPr>
        </p:nvGraphicFramePr>
        <p:xfrm>
          <a:off x="164371" y="1332597"/>
          <a:ext cx="10628547"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6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584B7-54F2-DA9D-3BE2-AEB57AA5FFE8}"/>
              </a:ext>
            </a:extLst>
          </p:cNvPr>
          <p:cNvSpPr>
            <a:spLocks noGrp="1"/>
          </p:cNvSpPr>
          <p:nvPr>
            <p:ph type="body" sz="quarter" idx="15"/>
          </p:nvPr>
        </p:nvSpPr>
        <p:spPr>
          <a:xfrm>
            <a:off x="117163" y="1108259"/>
            <a:ext cx="10465894" cy="5749741"/>
          </a:xfrm>
        </p:spPr>
        <p:txBody>
          <a:bodyPr/>
          <a:lstStyle/>
          <a:p>
            <a:pPr fontAlgn="base"/>
            <a:r>
              <a:rPr lang="en-GB" b="1" dirty="0"/>
              <a:t>Objectives of FATF Standards</a:t>
            </a:r>
            <a:r>
              <a:rPr lang="en-GB" dirty="0"/>
              <a:t> </a:t>
            </a:r>
            <a:r>
              <a:rPr lang="en-US" dirty="0"/>
              <a:t>​</a:t>
            </a:r>
            <a:endParaRPr lang="en-GB" dirty="0"/>
          </a:p>
          <a:p>
            <a:pPr fontAlgn="base"/>
            <a:r>
              <a:rPr lang="en-GB" dirty="0"/>
              <a:t>Provide a comprehensive set of measures to enable all countries to implement effective anti-money laundering (AML) / counter-terrorist financing (CFT) systems that will protect the world-wide financial system from misuse by organised crime and terrorist financiers.</a:t>
            </a:r>
            <a:r>
              <a:rPr lang="en-US" dirty="0"/>
              <a:t>​</a:t>
            </a:r>
          </a:p>
          <a:p>
            <a:pPr fontAlgn="base"/>
            <a:r>
              <a:rPr lang="en-GB" dirty="0"/>
              <a:t>​Foster good governance and longer-term economic development.</a:t>
            </a:r>
            <a:endParaRPr lang="en-US" dirty="0"/>
          </a:p>
          <a:p>
            <a:endParaRPr lang="en-IN" dirty="0"/>
          </a:p>
        </p:txBody>
      </p:sp>
    </p:spTree>
    <p:extLst>
      <p:ext uri="{BB962C8B-B14F-4D97-AF65-F5344CB8AC3E}">
        <p14:creationId xmlns:p14="http://schemas.microsoft.com/office/powerpoint/2010/main" val="341303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208</TotalTime>
  <Words>3172</Words>
  <Application>Microsoft Office PowerPoint</Application>
  <PresentationFormat>Widescreen</PresentationFormat>
  <Paragraphs>424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Inayath Zaker</dc:creator>
  <cp:lastModifiedBy>Venkata Prasad Pasupuleti</cp:lastModifiedBy>
  <cp:revision>2</cp:revision>
  <dcterms:created xsi:type="dcterms:W3CDTF">2025-12-20T05:45:55Z</dcterms:created>
  <dcterms:modified xsi:type="dcterms:W3CDTF">2025-12-20T09:28:33Z</dcterms:modified>
</cp:coreProperties>
</file>