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sldIdLst>
    <p:sldId id="290" r:id="rId2"/>
    <p:sldId id="4486" r:id="rId3"/>
    <p:sldId id="777" r:id="rId4"/>
    <p:sldId id="4096" r:id="rId5"/>
    <p:sldId id="4539" r:id="rId6"/>
    <p:sldId id="3356" r:id="rId7"/>
    <p:sldId id="3381" r:id="rId8"/>
    <p:sldId id="3359" r:id="rId9"/>
    <p:sldId id="794" r:id="rId10"/>
    <p:sldId id="3383" r:id="rId11"/>
    <p:sldId id="795" r:id="rId12"/>
    <p:sldId id="797" r:id="rId13"/>
    <p:sldId id="761" r:id="rId14"/>
    <p:sldId id="4493" r:id="rId15"/>
    <p:sldId id="4494" r:id="rId16"/>
    <p:sldId id="4495" r:id="rId17"/>
    <p:sldId id="4496" r:id="rId18"/>
    <p:sldId id="4497" r:id="rId19"/>
    <p:sldId id="4498" r:id="rId20"/>
    <p:sldId id="4499" r:id="rId21"/>
    <p:sldId id="4500" r:id="rId22"/>
    <p:sldId id="4501" r:id="rId23"/>
    <p:sldId id="4502" r:id="rId24"/>
    <p:sldId id="4503" r:id="rId25"/>
    <p:sldId id="4504" r:id="rId26"/>
    <p:sldId id="4505" r:id="rId27"/>
    <p:sldId id="4506" r:id="rId28"/>
    <p:sldId id="4541" r:id="rId29"/>
    <p:sldId id="4542" r:id="rId30"/>
    <p:sldId id="4509" r:id="rId31"/>
    <p:sldId id="4510" r:id="rId32"/>
    <p:sldId id="4511" r:id="rId33"/>
    <p:sldId id="4512" r:id="rId34"/>
    <p:sldId id="780" r:id="rId35"/>
    <p:sldId id="798" r:id="rId36"/>
    <p:sldId id="4487" r:id="rId37"/>
    <p:sldId id="4488" r:id="rId38"/>
    <p:sldId id="3385" r:id="rId39"/>
    <p:sldId id="764" r:id="rId40"/>
    <p:sldId id="765" r:id="rId41"/>
    <p:sldId id="766" r:id="rId42"/>
    <p:sldId id="767" r:id="rId43"/>
    <p:sldId id="4492" r:id="rId44"/>
    <p:sldId id="792" r:id="rId45"/>
    <p:sldId id="4476" r:id="rId46"/>
    <p:sldId id="4480" r:id="rId47"/>
    <p:sldId id="4479" r:id="rId48"/>
    <p:sldId id="3386" r:id="rId49"/>
    <p:sldId id="4477" r:id="rId50"/>
    <p:sldId id="4349" r:id="rId51"/>
    <p:sldId id="4346" r:id="rId52"/>
    <p:sldId id="4386" r:id="rId53"/>
    <p:sldId id="482" r:id="rId54"/>
    <p:sldId id="3389" r:id="rId55"/>
    <p:sldId id="4538" r:id="rId56"/>
    <p:sldId id="3384" r:id="rId57"/>
    <p:sldId id="400" r:id="rId58"/>
    <p:sldId id="399" r:id="rId59"/>
    <p:sldId id="3388" r:id="rId60"/>
    <p:sldId id="4546" r:id="rId61"/>
    <p:sldId id="4544" r:id="rId62"/>
    <p:sldId id="4540" r:id="rId63"/>
    <p:sldId id="4535" r:id="rId64"/>
    <p:sldId id="4536" r:id="rId65"/>
    <p:sldId id="4537" r:id="rId66"/>
    <p:sldId id="818" r:id="rId6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4B052A-9B05-471B-B5E7-560B8B25C946}" v="2" dt="2025-06-05T05:53:59.9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BD1DE1-B757-422B-B8E0-A3C6882826BA}" type="datetimeFigureOut">
              <a:rPr lang="en-IN" smtClean="0"/>
              <a:t>05-06-2025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45970E-E796-45A0-90FB-F7D5C4ECE6FB}" type="slidenum">
              <a:rPr lang="en-IN" smtClean="0"/>
              <a:t>‹#›</a:t>
            </a:fld>
            <a:endParaRPr lang="en-IN"/>
          </a:p>
        </p:txBody>
      </p:sp>
    </p:spTree>
    <p:extLst>
      <p:ext uri="{BB962C8B-B14F-4D97-AF65-F5344CB8AC3E}">
        <p14:creationId xmlns:p14="http://schemas.microsoft.com/office/powerpoint/2010/main" val="3579285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FF7F8C8A-6642-4BB2-B4EA-BBE7BC1B33FA}" type="slidenum">
              <a:rPr lang="en-IN" smtClean="0"/>
              <a:t>57</a:t>
            </a:fld>
            <a:endParaRPr lang="en-IN"/>
          </a:p>
        </p:txBody>
      </p:sp>
    </p:spTree>
    <p:extLst>
      <p:ext uri="{BB962C8B-B14F-4D97-AF65-F5344CB8AC3E}">
        <p14:creationId xmlns:p14="http://schemas.microsoft.com/office/powerpoint/2010/main" val="4144256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FF7F8C8A-6642-4BB2-B4EA-BBE7BC1B33FA}" type="slidenum">
              <a:rPr lang="en-IN" smtClean="0"/>
              <a:t>58</a:t>
            </a:fld>
            <a:endParaRPr lang="en-IN"/>
          </a:p>
        </p:txBody>
      </p:sp>
    </p:spTree>
    <p:extLst>
      <p:ext uri="{BB962C8B-B14F-4D97-AF65-F5344CB8AC3E}">
        <p14:creationId xmlns:p14="http://schemas.microsoft.com/office/powerpoint/2010/main" val="4014864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E8100C-8C90-2232-2DD7-D4DD22C9EF5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F315CCD-796F-C63A-B08C-ABAE02D8302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F841942-A572-BB6E-BBA8-972D779F3024}"/>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C77DCD63-87EB-676B-0337-E6FA5D8CB692}"/>
              </a:ext>
            </a:extLst>
          </p:cNvPr>
          <p:cNvSpPr>
            <a:spLocks noGrp="1"/>
          </p:cNvSpPr>
          <p:nvPr>
            <p:ph type="sldNum" sz="quarter" idx="5"/>
          </p:nvPr>
        </p:nvSpPr>
        <p:spPr/>
        <p:txBody>
          <a:bodyPr/>
          <a:lstStyle/>
          <a:p>
            <a:fld id="{FF7F8C8A-6642-4BB2-B4EA-BBE7BC1B33FA}" type="slidenum">
              <a:rPr lang="en-IN" smtClean="0"/>
              <a:t>60</a:t>
            </a:fld>
            <a:endParaRPr lang="en-IN"/>
          </a:p>
        </p:txBody>
      </p:sp>
    </p:spTree>
    <p:extLst>
      <p:ext uri="{BB962C8B-B14F-4D97-AF65-F5344CB8AC3E}">
        <p14:creationId xmlns:p14="http://schemas.microsoft.com/office/powerpoint/2010/main" val="1987938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6B4729-8D1E-99F3-BBFA-BCE9B33FE1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9521E8-B5D3-0203-6D9D-F5A92134713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6E6FF36-3A9E-5CE3-A552-1D750706A74F}"/>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B4BC7809-DE9D-4CB1-B22D-4886D2789252}"/>
              </a:ext>
            </a:extLst>
          </p:cNvPr>
          <p:cNvSpPr>
            <a:spLocks noGrp="1"/>
          </p:cNvSpPr>
          <p:nvPr>
            <p:ph type="sldNum" sz="quarter" idx="5"/>
          </p:nvPr>
        </p:nvSpPr>
        <p:spPr/>
        <p:txBody>
          <a:bodyPr/>
          <a:lstStyle/>
          <a:p>
            <a:fld id="{FF7F8C8A-6642-4BB2-B4EA-BBE7BC1B33FA}" type="slidenum">
              <a:rPr lang="en-IN" smtClean="0"/>
              <a:t>61</a:t>
            </a:fld>
            <a:endParaRPr lang="en-IN"/>
          </a:p>
        </p:txBody>
      </p:sp>
    </p:spTree>
    <p:extLst>
      <p:ext uri="{BB962C8B-B14F-4D97-AF65-F5344CB8AC3E}">
        <p14:creationId xmlns:p14="http://schemas.microsoft.com/office/powerpoint/2010/main" val="3840998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FF7F8C8A-6642-4BB2-B4EA-BBE7BC1B33FA}" type="slidenum">
              <a:rPr lang="en-IN" smtClean="0"/>
              <a:t>62</a:t>
            </a:fld>
            <a:endParaRPr lang="en-IN"/>
          </a:p>
        </p:txBody>
      </p:sp>
    </p:spTree>
    <p:extLst>
      <p:ext uri="{BB962C8B-B14F-4D97-AF65-F5344CB8AC3E}">
        <p14:creationId xmlns:p14="http://schemas.microsoft.com/office/powerpoint/2010/main" val="3814010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78396-E7CC-4BE8-BD55-E518A02D7F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64315898-81EF-42C6-8830-B28CAEACC6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9A5F3A49-900F-43A4-A2B0-FFED7432A549}"/>
              </a:ext>
            </a:extLst>
          </p:cNvPr>
          <p:cNvSpPr>
            <a:spLocks noGrp="1"/>
          </p:cNvSpPr>
          <p:nvPr>
            <p:ph type="dt" sz="half" idx="10"/>
          </p:nvPr>
        </p:nvSpPr>
        <p:spPr/>
        <p:txBody>
          <a:bodyPr/>
          <a:lstStyle/>
          <a:p>
            <a:fld id="{647EA315-2DBD-4157-A52C-6E4331692AF8}" type="datetimeFigureOut">
              <a:rPr lang="en-IN" smtClean="0"/>
              <a:t>05-06-2025</a:t>
            </a:fld>
            <a:endParaRPr lang="en-IN"/>
          </a:p>
        </p:txBody>
      </p:sp>
      <p:sp>
        <p:nvSpPr>
          <p:cNvPr id="5" name="Footer Placeholder 4">
            <a:extLst>
              <a:ext uri="{FF2B5EF4-FFF2-40B4-BE49-F238E27FC236}">
                <a16:creationId xmlns:a16="http://schemas.microsoft.com/office/drawing/2014/main" id="{BF9623AF-6DEB-44F9-A441-7C21DDAE97C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7EC4530-9350-44F8-BD14-D357C91A9E39}"/>
              </a:ext>
            </a:extLst>
          </p:cNvPr>
          <p:cNvSpPr>
            <a:spLocks noGrp="1"/>
          </p:cNvSpPr>
          <p:nvPr>
            <p:ph type="sldNum" sz="quarter" idx="12"/>
          </p:nvPr>
        </p:nvSpPr>
        <p:spPr/>
        <p:txBody>
          <a:bodyPr/>
          <a:lstStyle/>
          <a:p>
            <a:fld id="{2B2B573D-BFF1-4C13-8E99-FF986CF431E8}" type="slidenum">
              <a:rPr lang="en-IN" smtClean="0"/>
              <a:t>‹#›</a:t>
            </a:fld>
            <a:endParaRPr lang="en-IN"/>
          </a:p>
        </p:txBody>
      </p:sp>
    </p:spTree>
    <p:extLst>
      <p:ext uri="{BB962C8B-B14F-4D97-AF65-F5344CB8AC3E}">
        <p14:creationId xmlns:p14="http://schemas.microsoft.com/office/powerpoint/2010/main" val="3177648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FCC77-85B7-475E-8861-90A5CA5C4B8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A19EA63-AD61-4597-B352-8D9D260F961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E0E62F4-67E0-448D-B4D1-C0747843D313}"/>
              </a:ext>
            </a:extLst>
          </p:cNvPr>
          <p:cNvSpPr>
            <a:spLocks noGrp="1"/>
          </p:cNvSpPr>
          <p:nvPr>
            <p:ph type="dt" sz="half" idx="10"/>
          </p:nvPr>
        </p:nvSpPr>
        <p:spPr/>
        <p:txBody>
          <a:bodyPr/>
          <a:lstStyle/>
          <a:p>
            <a:fld id="{647EA315-2DBD-4157-A52C-6E4331692AF8}" type="datetimeFigureOut">
              <a:rPr lang="en-IN" smtClean="0"/>
              <a:t>05-06-2025</a:t>
            </a:fld>
            <a:endParaRPr lang="en-IN"/>
          </a:p>
        </p:txBody>
      </p:sp>
      <p:sp>
        <p:nvSpPr>
          <p:cNvPr id="5" name="Footer Placeholder 4">
            <a:extLst>
              <a:ext uri="{FF2B5EF4-FFF2-40B4-BE49-F238E27FC236}">
                <a16:creationId xmlns:a16="http://schemas.microsoft.com/office/drawing/2014/main" id="{3CAB8236-8DAD-4659-8642-21A3B4044CD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A42403C-10F2-4919-A75D-F2A6B0F22BE0}"/>
              </a:ext>
            </a:extLst>
          </p:cNvPr>
          <p:cNvSpPr>
            <a:spLocks noGrp="1"/>
          </p:cNvSpPr>
          <p:nvPr>
            <p:ph type="sldNum" sz="quarter" idx="12"/>
          </p:nvPr>
        </p:nvSpPr>
        <p:spPr/>
        <p:txBody>
          <a:bodyPr/>
          <a:lstStyle/>
          <a:p>
            <a:fld id="{2B2B573D-BFF1-4C13-8E99-FF986CF431E8}" type="slidenum">
              <a:rPr lang="en-IN" smtClean="0"/>
              <a:t>‹#›</a:t>
            </a:fld>
            <a:endParaRPr lang="en-IN"/>
          </a:p>
        </p:txBody>
      </p:sp>
    </p:spTree>
    <p:extLst>
      <p:ext uri="{BB962C8B-B14F-4D97-AF65-F5344CB8AC3E}">
        <p14:creationId xmlns:p14="http://schemas.microsoft.com/office/powerpoint/2010/main" val="3022497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B57D27-AE12-406B-90FB-003E8A56B6C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B8B2F3B-3576-4501-9C86-83D4A4F12E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0E7F398-8E64-451C-A830-D13E7E1440D3}"/>
              </a:ext>
            </a:extLst>
          </p:cNvPr>
          <p:cNvSpPr>
            <a:spLocks noGrp="1"/>
          </p:cNvSpPr>
          <p:nvPr>
            <p:ph type="dt" sz="half" idx="10"/>
          </p:nvPr>
        </p:nvSpPr>
        <p:spPr/>
        <p:txBody>
          <a:bodyPr/>
          <a:lstStyle/>
          <a:p>
            <a:fld id="{647EA315-2DBD-4157-A52C-6E4331692AF8}" type="datetimeFigureOut">
              <a:rPr lang="en-IN" smtClean="0"/>
              <a:t>05-06-2025</a:t>
            </a:fld>
            <a:endParaRPr lang="en-IN"/>
          </a:p>
        </p:txBody>
      </p:sp>
      <p:sp>
        <p:nvSpPr>
          <p:cNvPr id="5" name="Footer Placeholder 4">
            <a:extLst>
              <a:ext uri="{FF2B5EF4-FFF2-40B4-BE49-F238E27FC236}">
                <a16:creationId xmlns:a16="http://schemas.microsoft.com/office/drawing/2014/main" id="{FA534918-F982-4961-B9DF-8D6CEDA1FE3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277ED7B-B4BD-48D4-BD3F-F735D963E1DF}"/>
              </a:ext>
            </a:extLst>
          </p:cNvPr>
          <p:cNvSpPr>
            <a:spLocks noGrp="1"/>
          </p:cNvSpPr>
          <p:nvPr>
            <p:ph type="sldNum" sz="quarter" idx="12"/>
          </p:nvPr>
        </p:nvSpPr>
        <p:spPr/>
        <p:txBody>
          <a:bodyPr/>
          <a:lstStyle/>
          <a:p>
            <a:fld id="{2B2B573D-BFF1-4C13-8E99-FF986CF431E8}" type="slidenum">
              <a:rPr lang="en-IN" smtClean="0"/>
              <a:t>‹#›</a:t>
            </a:fld>
            <a:endParaRPr lang="en-IN"/>
          </a:p>
        </p:txBody>
      </p:sp>
    </p:spTree>
    <p:extLst>
      <p:ext uri="{BB962C8B-B14F-4D97-AF65-F5344CB8AC3E}">
        <p14:creationId xmlns:p14="http://schemas.microsoft.com/office/powerpoint/2010/main" val="3537340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chemeClr val="bg1"/>
        </a:solidFill>
        <a:effectLst/>
      </p:bgPr>
    </p:bg>
    <p:spTree>
      <p:nvGrpSpPr>
        <p:cNvPr id="1" name=""/>
        <p:cNvGrpSpPr/>
        <p:nvPr/>
      </p:nvGrpSpPr>
      <p:grpSpPr>
        <a:xfrm>
          <a:off x="0" y="0"/>
          <a:ext cx="0" cy="0"/>
          <a:chOff x="0" y="0"/>
          <a:chExt cx="0" cy="0"/>
        </a:xfrm>
      </p:grpSpPr>
      <p:sp>
        <p:nvSpPr>
          <p:cNvPr id="10" name="Freeform 9"/>
          <p:cNvSpPr>
            <a:spLocks noChangeAspect="1"/>
          </p:cNvSpPr>
          <p:nvPr userDrawn="1"/>
        </p:nvSpPr>
        <p:spPr bwMode="gray">
          <a:xfrm>
            <a:off x="0" y="1"/>
            <a:ext cx="6359857" cy="6523630"/>
          </a:xfrm>
          <a:custGeom>
            <a:avLst/>
            <a:gdLst/>
            <a:ahLst/>
            <a:cxnLst>
              <a:cxn ang="0">
                <a:pos x="17951" y="0"/>
              </a:cxn>
              <a:cxn ang="0">
                <a:pos x="0" y="0"/>
              </a:cxn>
              <a:cxn ang="0">
                <a:pos x="0" y="20057"/>
              </a:cxn>
              <a:cxn ang="0">
                <a:pos x="12022" y="20057"/>
              </a:cxn>
              <a:cxn ang="0">
                <a:pos x="17951" y="0"/>
              </a:cxn>
            </a:cxnLst>
            <a:rect l="0" t="0" r="r" b="b"/>
            <a:pathLst>
              <a:path w="17951" h="20057">
                <a:moveTo>
                  <a:pt x="17951" y="0"/>
                </a:moveTo>
                <a:lnTo>
                  <a:pt x="0" y="0"/>
                </a:lnTo>
                <a:lnTo>
                  <a:pt x="0" y="20057"/>
                </a:lnTo>
                <a:lnTo>
                  <a:pt x="12022" y="20057"/>
                </a:lnTo>
                <a:lnTo>
                  <a:pt x="17951" y="0"/>
                </a:lnTo>
                <a:close/>
              </a:path>
            </a:pathLst>
          </a:custGeom>
          <a:gradFill flip="none" rotWithShape="1">
            <a:gsLst>
              <a:gs pos="0">
                <a:srgbClr val="00257A">
                  <a:alpha val="90000"/>
                </a:srgbClr>
              </a:gs>
              <a:gs pos="35000">
                <a:srgbClr val="00338D">
                  <a:alpha val="90000"/>
                </a:srgbClr>
              </a:gs>
              <a:gs pos="100000">
                <a:srgbClr val="009FDA">
                  <a:alpha val="90000"/>
                </a:srgbClr>
              </a:gs>
            </a:gsLst>
            <a:lin ang="0" scaled="1"/>
            <a:tileRect/>
          </a:gradFill>
          <a:ln w="9525" cap="flat" cmpd="sng">
            <a:noFill/>
            <a:prstDash val="solid"/>
            <a:round/>
            <a:headEnd type="none" w="med" len="med"/>
            <a:tailEnd type="none" w="med" len="med"/>
          </a:ln>
          <a:effectLst/>
        </p:spPr>
        <p:txBody>
          <a:bodyPr lIns="107287" tIns="53643" rIns="107287" bIns="53643"/>
          <a:lstStyle/>
          <a:p>
            <a:pPr marL="0" algn="l" defTabSz="1072866" rtl="0" eaLnBrk="1" fontAlgn="base" latinLnBrk="0" hangingPunct="1">
              <a:spcBef>
                <a:spcPct val="50000"/>
              </a:spcBef>
              <a:spcAft>
                <a:spcPct val="0"/>
              </a:spcAft>
              <a:defRPr/>
            </a:pPr>
            <a:endParaRPr lang="en-GB" sz="2100" b="1" kern="1200" dirty="0">
              <a:solidFill>
                <a:schemeClr val="tx1"/>
              </a:solidFill>
              <a:latin typeface="+mn-lt"/>
              <a:ea typeface="+mn-ea"/>
              <a:cs typeface="+mn-cs"/>
            </a:endParaRPr>
          </a:p>
        </p:txBody>
      </p:sp>
      <p:sp>
        <p:nvSpPr>
          <p:cNvPr id="9" name="Text Placeholder 8"/>
          <p:cNvSpPr>
            <a:spLocks noGrp="1"/>
          </p:cNvSpPr>
          <p:nvPr>
            <p:ph type="body" sz="quarter" idx="13"/>
          </p:nvPr>
        </p:nvSpPr>
        <p:spPr>
          <a:xfrm>
            <a:off x="305127" y="969451"/>
            <a:ext cx="5103813" cy="792163"/>
          </a:xfrm>
        </p:spPr>
        <p:txBody>
          <a:bodyPr>
            <a:noAutofit/>
          </a:bodyPr>
          <a:lstStyle>
            <a:lvl1pPr marL="0" indent="0" algn="ctr">
              <a:buNone/>
              <a:defRPr sz="2400" b="1">
                <a:solidFill>
                  <a:schemeClr val="bg1"/>
                </a:solidFill>
                <a:latin typeface="Cambria" panose="02040503050406030204" pitchFamily="18" charset="0"/>
                <a:ea typeface="Cambria" panose="02040503050406030204" pitchFamily="18" charset="0"/>
              </a:defRPr>
            </a:lvl1pPr>
            <a:lvl2pPr>
              <a:defRPr sz="2400">
                <a:solidFill>
                  <a:schemeClr val="bg1"/>
                </a:solidFill>
                <a:latin typeface="Cambria" panose="02040503050406030204" pitchFamily="18" charset="0"/>
                <a:ea typeface="Cambria" panose="02040503050406030204" pitchFamily="18" charset="0"/>
              </a:defRPr>
            </a:lvl2pPr>
            <a:lvl3pPr>
              <a:defRPr sz="2400">
                <a:solidFill>
                  <a:schemeClr val="bg1"/>
                </a:solidFill>
                <a:latin typeface="Cambria" panose="02040503050406030204" pitchFamily="18" charset="0"/>
                <a:ea typeface="Cambria" panose="02040503050406030204" pitchFamily="18" charset="0"/>
              </a:defRPr>
            </a:lvl3pPr>
            <a:lvl4pPr>
              <a:defRPr sz="2400">
                <a:solidFill>
                  <a:schemeClr val="bg1"/>
                </a:solidFill>
                <a:latin typeface="Cambria" panose="02040503050406030204" pitchFamily="18" charset="0"/>
                <a:ea typeface="Cambria" panose="02040503050406030204" pitchFamily="18" charset="0"/>
              </a:defRPr>
            </a:lvl4pPr>
            <a:lvl5pPr>
              <a:defRPr sz="2400">
                <a:solidFill>
                  <a:schemeClr val="bg1"/>
                </a:solidFill>
                <a:latin typeface="Cambria" panose="02040503050406030204" pitchFamily="18" charset="0"/>
                <a:ea typeface="Cambria" panose="02040503050406030204" pitchFamily="18" charset="0"/>
              </a:defRPr>
            </a:lvl5pPr>
          </a:lstStyle>
          <a:p>
            <a:pPr lvl="0"/>
            <a:r>
              <a:rPr lang="en-US" dirty="0"/>
              <a:t>Edit Master text styles</a:t>
            </a:r>
          </a:p>
        </p:txBody>
      </p:sp>
      <p:sp>
        <p:nvSpPr>
          <p:cNvPr id="17" name="Text Placeholder 16"/>
          <p:cNvSpPr>
            <a:spLocks noGrp="1"/>
          </p:cNvSpPr>
          <p:nvPr>
            <p:ph type="body" sz="quarter" idx="14"/>
          </p:nvPr>
        </p:nvSpPr>
        <p:spPr>
          <a:xfrm>
            <a:off x="468905" y="2623778"/>
            <a:ext cx="4799132" cy="928688"/>
          </a:xfrm>
        </p:spPr>
        <p:txBody>
          <a:bodyPr>
            <a:noAutofit/>
          </a:bodyPr>
          <a:lstStyle>
            <a:lvl1pPr marL="0" indent="0" algn="ctr">
              <a:buNone/>
              <a:defRPr sz="2400" b="1">
                <a:solidFill>
                  <a:schemeClr val="bg1"/>
                </a:solidFill>
                <a:latin typeface="Cambria" panose="02040503050406030204" pitchFamily="18" charset="0"/>
                <a:ea typeface="Cambria" panose="02040503050406030204" pitchFamily="18" charset="0"/>
              </a:defRPr>
            </a:lvl1pPr>
            <a:lvl2pPr>
              <a:defRPr sz="2000">
                <a:solidFill>
                  <a:schemeClr val="bg1"/>
                </a:solidFill>
                <a:latin typeface="Cambria" panose="02040503050406030204" pitchFamily="18" charset="0"/>
                <a:ea typeface="Cambria" panose="02040503050406030204" pitchFamily="18" charset="0"/>
              </a:defRPr>
            </a:lvl2pPr>
            <a:lvl3pPr>
              <a:defRPr sz="2000">
                <a:solidFill>
                  <a:schemeClr val="bg1"/>
                </a:solidFill>
                <a:latin typeface="Cambria" panose="02040503050406030204" pitchFamily="18" charset="0"/>
                <a:ea typeface="Cambria" panose="02040503050406030204" pitchFamily="18" charset="0"/>
              </a:defRPr>
            </a:lvl3pPr>
            <a:lvl4pPr>
              <a:defRPr sz="2000">
                <a:solidFill>
                  <a:schemeClr val="bg1"/>
                </a:solidFill>
                <a:latin typeface="Cambria" panose="02040503050406030204" pitchFamily="18" charset="0"/>
                <a:ea typeface="Cambria" panose="02040503050406030204" pitchFamily="18" charset="0"/>
              </a:defRPr>
            </a:lvl4pPr>
            <a:lvl5pPr>
              <a:defRPr sz="2000">
                <a:solidFill>
                  <a:schemeClr val="bg1"/>
                </a:solidFill>
                <a:latin typeface="Cambria" panose="02040503050406030204" pitchFamily="18" charset="0"/>
                <a:ea typeface="Cambria" panose="02040503050406030204" pitchFamily="18" charset="0"/>
              </a:defRPr>
            </a:lvl5pPr>
          </a:lstStyle>
          <a:p>
            <a:pPr lvl="0"/>
            <a:r>
              <a:rPr lang="en-US" dirty="0"/>
              <a:t>Edit Master text styles</a:t>
            </a:r>
          </a:p>
        </p:txBody>
      </p:sp>
      <p:sp>
        <p:nvSpPr>
          <p:cNvPr id="8" name="Rectangle 7"/>
          <p:cNvSpPr/>
          <p:nvPr userDrawn="1"/>
        </p:nvSpPr>
        <p:spPr>
          <a:xfrm>
            <a:off x="12027876" y="0"/>
            <a:ext cx="164123" cy="6858000"/>
          </a:xfrm>
          <a:prstGeom prst="rect">
            <a:avLst/>
          </a:prstGeom>
          <a:solidFill>
            <a:srgbClr val="00327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Text Placeholder 4"/>
          <p:cNvSpPr>
            <a:spLocks noGrp="1"/>
          </p:cNvSpPr>
          <p:nvPr>
            <p:ph type="body" sz="quarter" idx="15"/>
          </p:nvPr>
        </p:nvSpPr>
        <p:spPr>
          <a:xfrm>
            <a:off x="655638" y="6400800"/>
            <a:ext cx="2073275" cy="442913"/>
          </a:xfrm>
        </p:spPr>
        <p:txBody>
          <a:bodyPr>
            <a:noAutofit/>
          </a:bodyPr>
          <a:lstStyle>
            <a:lvl1pPr marL="0" indent="0">
              <a:buNone/>
              <a:defRPr sz="1800">
                <a:solidFill>
                  <a:schemeClr val="bg1"/>
                </a:solidFill>
                <a:latin typeface="Cambria" panose="02040503050406030204" pitchFamily="18" charset="0"/>
                <a:ea typeface="Cambria" panose="02040503050406030204" pitchFamily="18" charset="0"/>
              </a:defRPr>
            </a:lvl1pPr>
            <a:lvl2pPr>
              <a:defRPr sz="1800">
                <a:solidFill>
                  <a:schemeClr val="bg1"/>
                </a:solidFill>
                <a:latin typeface="Cambria" panose="02040503050406030204" pitchFamily="18" charset="0"/>
                <a:ea typeface="Cambria" panose="02040503050406030204" pitchFamily="18" charset="0"/>
              </a:defRPr>
            </a:lvl2pPr>
            <a:lvl3pPr>
              <a:defRPr sz="1800">
                <a:solidFill>
                  <a:schemeClr val="bg1"/>
                </a:solidFill>
                <a:latin typeface="Cambria" panose="02040503050406030204" pitchFamily="18" charset="0"/>
                <a:ea typeface="Cambria" panose="02040503050406030204" pitchFamily="18" charset="0"/>
              </a:defRPr>
            </a:lvl3pPr>
            <a:lvl4pPr>
              <a:defRPr sz="1800">
                <a:solidFill>
                  <a:schemeClr val="bg1"/>
                </a:solidFill>
                <a:latin typeface="Cambria" panose="02040503050406030204" pitchFamily="18" charset="0"/>
                <a:ea typeface="Cambria" panose="02040503050406030204" pitchFamily="18" charset="0"/>
              </a:defRPr>
            </a:lvl4pPr>
            <a:lvl5pPr>
              <a:defRPr sz="1800">
                <a:solidFill>
                  <a:schemeClr val="bg1"/>
                </a:solidFill>
                <a:latin typeface="Cambria" panose="02040503050406030204" pitchFamily="18" charset="0"/>
                <a:ea typeface="Cambria" panose="02040503050406030204" pitchFamily="18" charset="0"/>
              </a:defRPr>
            </a:lvl5pPr>
          </a:lstStyle>
          <a:p>
            <a:pPr lvl="0"/>
            <a:r>
              <a:rPr lang="en-US" dirty="0"/>
              <a:t>Edit Master text</a:t>
            </a:r>
            <a:endParaRPr lang="en-IN" dirty="0"/>
          </a:p>
        </p:txBody>
      </p:sp>
    </p:spTree>
    <p:extLst>
      <p:ext uri="{BB962C8B-B14F-4D97-AF65-F5344CB8AC3E}">
        <p14:creationId xmlns:p14="http://schemas.microsoft.com/office/powerpoint/2010/main" val="36589364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ubject Slide">
    <p:bg>
      <p:bgPr>
        <a:solidFill>
          <a:schemeClr val="bg1"/>
        </a:solidFill>
        <a:effectLst/>
      </p:bgPr>
    </p:bg>
    <p:spTree>
      <p:nvGrpSpPr>
        <p:cNvPr id="1" name=""/>
        <p:cNvGrpSpPr/>
        <p:nvPr/>
      </p:nvGrpSpPr>
      <p:grpSpPr>
        <a:xfrm>
          <a:off x="0" y="0"/>
          <a:ext cx="0" cy="0"/>
          <a:chOff x="0" y="0"/>
          <a:chExt cx="0" cy="0"/>
        </a:xfrm>
      </p:grpSpPr>
      <p:sp>
        <p:nvSpPr>
          <p:cNvPr id="10" name="Freeform 20"/>
          <p:cNvSpPr>
            <a:spLocks noChangeAspect="1"/>
          </p:cNvSpPr>
          <p:nvPr userDrawn="1"/>
        </p:nvSpPr>
        <p:spPr bwMode="gray">
          <a:xfrm>
            <a:off x="0" y="0"/>
            <a:ext cx="11041039" cy="957446"/>
          </a:xfrm>
          <a:custGeom>
            <a:avLst/>
            <a:gdLst/>
            <a:ahLst/>
            <a:cxnLst>
              <a:cxn ang="0">
                <a:pos x="0" y="0"/>
              </a:cxn>
              <a:cxn ang="0">
                <a:pos x="0" y="1729"/>
              </a:cxn>
              <a:cxn ang="0">
                <a:pos x="18422" y="1729"/>
              </a:cxn>
              <a:cxn ang="0">
                <a:pos x="18935" y="0"/>
              </a:cxn>
              <a:cxn ang="0">
                <a:pos x="0" y="0"/>
              </a:cxn>
            </a:cxnLst>
            <a:rect l="0" t="0" r="r" b="b"/>
            <a:pathLst>
              <a:path w="18935" h="1729">
                <a:moveTo>
                  <a:pt x="0" y="0"/>
                </a:moveTo>
                <a:lnTo>
                  <a:pt x="0" y="1729"/>
                </a:lnTo>
                <a:lnTo>
                  <a:pt x="18422" y="1729"/>
                </a:lnTo>
                <a:lnTo>
                  <a:pt x="18935" y="0"/>
                </a:lnTo>
                <a:lnTo>
                  <a:pt x="0" y="0"/>
                </a:lnTo>
                <a:close/>
              </a:path>
            </a:pathLst>
          </a:custGeom>
          <a:solidFill>
            <a:srgbClr val="00327D"/>
          </a:solidFill>
          <a:ln w="9525" cap="flat" cmpd="sng">
            <a:noFill/>
            <a:prstDash val="solid"/>
            <a:round/>
            <a:headEnd type="none" w="med" len="med"/>
            <a:tailEnd type="none" w="med" len="med"/>
          </a:ln>
          <a:effectLst/>
        </p:spPr>
        <p:txBody>
          <a:bodyPr lIns="107287" tIns="53643" rIns="107287" bIns="53643"/>
          <a:lstStyle/>
          <a:p>
            <a:pPr marL="0" algn="l" defTabSz="1072866" rtl="0" eaLnBrk="1" fontAlgn="base" latinLnBrk="0" hangingPunct="1">
              <a:spcBef>
                <a:spcPct val="50000"/>
              </a:spcBef>
              <a:spcAft>
                <a:spcPct val="0"/>
              </a:spcAft>
              <a:defRPr/>
            </a:pPr>
            <a:endParaRPr lang="en-GB" sz="2100" kern="1200" dirty="0">
              <a:solidFill>
                <a:srgbClr val="002E8A"/>
              </a:solidFill>
              <a:latin typeface="+mn-lt"/>
              <a:ea typeface="+mn-ea"/>
              <a:cs typeface="+mn-cs"/>
            </a:endParaRPr>
          </a:p>
        </p:txBody>
      </p:sp>
      <p:sp>
        <p:nvSpPr>
          <p:cNvPr id="16" name="Text Placeholder 15"/>
          <p:cNvSpPr>
            <a:spLocks noGrp="1"/>
          </p:cNvSpPr>
          <p:nvPr>
            <p:ph type="body" sz="quarter" idx="14"/>
          </p:nvPr>
        </p:nvSpPr>
        <p:spPr>
          <a:xfrm>
            <a:off x="327025" y="150813"/>
            <a:ext cx="8407400" cy="585787"/>
          </a:xfrm>
        </p:spPr>
        <p:txBody>
          <a:bodyPr>
            <a:noAutofit/>
          </a:bodyPr>
          <a:lstStyle>
            <a:lvl1pPr marL="0" indent="0">
              <a:buNone/>
              <a:defRPr sz="3600">
                <a:solidFill>
                  <a:schemeClr val="bg1"/>
                </a:solidFill>
                <a:latin typeface="Cambria" panose="02040503050406030204" pitchFamily="18" charset="0"/>
                <a:ea typeface="Cambria" panose="02040503050406030204" pitchFamily="18" charset="0"/>
              </a:defRPr>
            </a:lvl1pPr>
            <a:lvl2pPr>
              <a:defRPr>
                <a:solidFill>
                  <a:schemeClr val="bg1"/>
                </a:solidFill>
                <a:latin typeface="Cambria" panose="02040503050406030204" pitchFamily="18" charset="0"/>
                <a:ea typeface="Cambria" panose="02040503050406030204" pitchFamily="18" charset="0"/>
              </a:defRPr>
            </a:lvl2pPr>
            <a:lvl3pPr>
              <a:defRPr>
                <a:solidFill>
                  <a:schemeClr val="bg1"/>
                </a:solidFill>
                <a:latin typeface="Cambria" panose="02040503050406030204" pitchFamily="18" charset="0"/>
                <a:ea typeface="Cambria" panose="02040503050406030204" pitchFamily="18" charset="0"/>
              </a:defRPr>
            </a:lvl3pPr>
            <a:lvl4pPr>
              <a:defRPr>
                <a:solidFill>
                  <a:schemeClr val="bg1"/>
                </a:solidFill>
                <a:latin typeface="Cambria" panose="02040503050406030204" pitchFamily="18" charset="0"/>
                <a:ea typeface="Cambria" panose="02040503050406030204" pitchFamily="18" charset="0"/>
              </a:defRPr>
            </a:lvl4pPr>
            <a:lvl5pPr>
              <a:defRPr>
                <a:solidFill>
                  <a:schemeClr val="bg1"/>
                </a:solidFill>
                <a:latin typeface="Cambria" panose="02040503050406030204" pitchFamily="18" charset="0"/>
                <a:ea typeface="Cambria" panose="02040503050406030204" pitchFamily="18" charset="0"/>
              </a:defRPr>
            </a:lvl5pPr>
          </a:lstStyle>
          <a:p>
            <a:pPr lvl="0"/>
            <a:r>
              <a:rPr lang="en-US" dirty="0"/>
              <a:t>Edit Master text styles</a:t>
            </a:r>
          </a:p>
        </p:txBody>
      </p:sp>
      <p:sp>
        <p:nvSpPr>
          <p:cNvPr id="8" name="Rectangle 7"/>
          <p:cNvSpPr/>
          <p:nvPr userDrawn="1"/>
        </p:nvSpPr>
        <p:spPr>
          <a:xfrm>
            <a:off x="12027876" y="0"/>
            <a:ext cx="164123" cy="6858000"/>
          </a:xfrm>
          <a:prstGeom prst="rect">
            <a:avLst/>
          </a:prstGeom>
          <a:solidFill>
            <a:srgbClr val="00327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Text Placeholder 2"/>
          <p:cNvSpPr>
            <a:spLocks noGrp="1"/>
          </p:cNvSpPr>
          <p:nvPr>
            <p:ph type="body" sz="quarter" idx="15"/>
          </p:nvPr>
        </p:nvSpPr>
        <p:spPr>
          <a:xfrm>
            <a:off x="327024" y="1108259"/>
            <a:ext cx="11650331" cy="5749741"/>
          </a:xfrm>
        </p:spPr>
        <p:txBody>
          <a:bodyPr>
            <a:normAutofit/>
          </a:bodyPr>
          <a:lstStyle>
            <a:lvl1pPr>
              <a:defRPr sz="2000">
                <a:latin typeface="Cambria" panose="02040503050406030204" pitchFamily="18" charset="0"/>
                <a:ea typeface="Cambria" panose="02040503050406030204" pitchFamily="18" charset="0"/>
              </a:defRPr>
            </a:lvl1pPr>
            <a:lvl2pPr>
              <a:defRPr sz="2000">
                <a:latin typeface="Cambria" panose="02040503050406030204" pitchFamily="18" charset="0"/>
                <a:ea typeface="Cambria" panose="02040503050406030204" pitchFamily="18" charset="0"/>
              </a:defRPr>
            </a:lvl2pPr>
            <a:lvl3pPr>
              <a:defRPr sz="2000">
                <a:latin typeface="Cambria" panose="02040503050406030204" pitchFamily="18" charset="0"/>
                <a:ea typeface="Cambria" panose="02040503050406030204" pitchFamily="18" charset="0"/>
              </a:defRPr>
            </a:lvl3pPr>
            <a:lvl4pPr>
              <a:defRPr sz="2000">
                <a:latin typeface="Cambria" panose="02040503050406030204" pitchFamily="18" charset="0"/>
                <a:ea typeface="Cambria" panose="02040503050406030204" pitchFamily="18" charset="0"/>
              </a:defRPr>
            </a:lvl4pPr>
            <a:lvl5pPr>
              <a:defRPr sz="2000">
                <a:latin typeface="Cambria" panose="02040503050406030204" pitchFamily="18" charset="0"/>
                <a:ea typeface="Cambria" panose="020405030504060302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ysClr val="windowText" lastClr="000000"/>
                </a:solidFill>
              </a:defRPr>
            </a:lvl1pPr>
          </a:lstStyle>
          <a:p>
            <a:fld id="{C37E4FB1-AD43-40BE-A2D5-51E31E25039B}" type="slidenum">
              <a:rPr lang="en-IN" smtClean="0"/>
              <a:pPr/>
              <a:t>‹#›</a:t>
            </a:fld>
            <a:endParaRPr lang="en-IN" dirty="0"/>
          </a:p>
        </p:txBody>
      </p:sp>
    </p:spTree>
    <p:extLst>
      <p:ext uri="{BB962C8B-B14F-4D97-AF65-F5344CB8AC3E}">
        <p14:creationId xmlns:p14="http://schemas.microsoft.com/office/powerpoint/2010/main" val="37398129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Section Header">
    <p:bg>
      <p:bgPr>
        <a:solidFill>
          <a:srgbClr val="00327D"/>
        </a:solidFill>
        <a:effectLst/>
      </p:bgPr>
    </p:bg>
    <p:spTree>
      <p:nvGrpSpPr>
        <p:cNvPr id="1" name=""/>
        <p:cNvGrpSpPr/>
        <p:nvPr/>
      </p:nvGrpSpPr>
      <p:grpSpPr>
        <a:xfrm>
          <a:off x="0" y="0"/>
          <a:ext cx="0" cy="0"/>
          <a:chOff x="0" y="0"/>
          <a:chExt cx="0" cy="0"/>
        </a:xfrm>
      </p:grpSpPr>
      <p:sp>
        <p:nvSpPr>
          <p:cNvPr id="23" name="Right Triangle 22"/>
          <p:cNvSpPr/>
          <p:nvPr userDrawn="1"/>
        </p:nvSpPr>
        <p:spPr>
          <a:xfrm rot="3278701">
            <a:off x="5157079" y="-751691"/>
            <a:ext cx="8082978" cy="9663970"/>
          </a:xfrm>
          <a:custGeom>
            <a:avLst/>
            <a:gdLst>
              <a:gd name="connsiteX0" fmla="*/ 0 w 6445949"/>
              <a:gd name="connsiteY0" fmla="*/ 7498685 h 7498685"/>
              <a:gd name="connsiteX1" fmla="*/ 0 w 6445949"/>
              <a:gd name="connsiteY1" fmla="*/ 0 h 7498685"/>
              <a:gd name="connsiteX2" fmla="*/ 6445949 w 6445949"/>
              <a:gd name="connsiteY2" fmla="*/ 7498685 h 7498685"/>
              <a:gd name="connsiteX3" fmla="*/ 0 w 6445949"/>
              <a:gd name="connsiteY3" fmla="*/ 7498685 h 7498685"/>
              <a:gd name="connsiteX0" fmla="*/ 1505453 w 6445949"/>
              <a:gd name="connsiteY0" fmla="*/ 8965833 h 8965833"/>
              <a:gd name="connsiteX1" fmla="*/ 0 w 6445949"/>
              <a:gd name="connsiteY1" fmla="*/ 0 h 8965833"/>
              <a:gd name="connsiteX2" fmla="*/ 6445949 w 6445949"/>
              <a:gd name="connsiteY2" fmla="*/ 7498685 h 8965833"/>
              <a:gd name="connsiteX3" fmla="*/ 1505453 w 6445949"/>
              <a:gd name="connsiteY3" fmla="*/ 8965833 h 8965833"/>
              <a:gd name="connsiteX0" fmla="*/ 0 w 8707627"/>
              <a:gd name="connsiteY0" fmla="*/ 7248007 h 7498685"/>
              <a:gd name="connsiteX1" fmla="*/ 2261678 w 8707627"/>
              <a:gd name="connsiteY1" fmla="*/ 0 h 7498685"/>
              <a:gd name="connsiteX2" fmla="*/ 8707627 w 8707627"/>
              <a:gd name="connsiteY2" fmla="*/ 7498685 h 7498685"/>
              <a:gd name="connsiteX3" fmla="*/ 0 w 8707627"/>
              <a:gd name="connsiteY3" fmla="*/ 7248007 h 7498685"/>
              <a:gd name="connsiteX0" fmla="*/ 0 w 13704122"/>
              <a:gd name="connsiteY0" fmla="*/ 7248007 h 7248007"/>
              <a:gd name="connsiteX1" fmla="*/ 2261678 w 13704122"/>
              <a:gd name="connsiteY1" fmla="*/ 0 h 7248007"/>
              <a:gd name="connsiteX2" fmla="*/ 13704122 w 13704122"/>
              <a:gd name="connsiteY2" fmla="*/ 2969916 h 7248007"/>
              <a:gd name="connsiteX3" fmla="*/ 0 w 13704122"/>
              <a:gd name="connsiteY3" fmla="*/ 7248007 h 7248007"/>
              <a:gd name="connsiteX0" fmla="*/ 0 w 13704122"/>
              <a:gd name="connsiteY0" fmla="*/ 8131967 h 8131967"/>
              <a:gd name="connsiteX1" fmla="*/ 2944354 w 13704122"/>
              <a:gd name="connsiteY1" fmla="*/ 0 h 8131967"/>
              <a:gd name="connsiteX2" fmla="*/ 13704122 w 13704122"/>
              <a:gd name="connsiteY2" fmla="*/ 3853876 h 8131967"/>
              <a:gd name="connsiteX3" fmla="*/ 0 w 13704122"/>
              <a:gd name="connsiteY3" fmla="*/ 8131967 h 8131967"/>
              <a:gd name="connsiteX0" fmla="*/ 0 w 13704122"/>
              <a:gd name="connsiteY0" fmla="*/ 8146656 h 8146656"/>
              <a:gd name="connsiteX1" fmla="*/ 3107752 w 13704122"/>
              <a:gd name="connsiteY1" fmla="*/ 0 h 8146656"/>
              <a:gd name="connsiteX2" fmla="*/ 13704122 w 13704122"/>
              <a:gd name="connsiteY2" fmla="*/ 3868565 h 8146656"/>
              <a:gd name="connsiteX3" fmla="*/ 0 w 13704122"/>
              <a:gd name="connsiteY3" fmla="*/ 8146656 h 8146656"/>
              <a:gd name="connsiteX0" fmla="*/ 0 w 13640181"/>
              <a:gd name="connsiteY0" fmla="*/ 8146656 h 8146656"/>
              <a:gd name="connsiteX1" fmla="*/ 3107752 w 13640181"/>
              <a:gd name="connsiteY1" fmla="*/ 0 h 8146656"/>
              <a:gd name="connsiteX2" fmla="*/ 13640180 w 13640181"/>
              <a:gd name="connsiteY2" fmla="*/ 3996590 h 8146656"/>
              <a:gd name="connsiteX3" fmla="*/ 0 w 13640181"/>
              <a:gd name="connsiteY3" fmla="*/ 8146656 h 8146656"/>
              <a:gd name="connsiteX0" fmla="*/ 0 w 13748845"/>
              <a:gd name="connsiteY0" fmla="*/ 8146656 h 8146656"/>
              <a:gd name="connsiteX1" fmla="*/ 3107752 w 13748845"/>
              <a:gd name="connsiteY1" fmla="*/ 0 h 8146656"/>
              <a:gd name="connsiteX2" fmla="*/ 13748845 w 13748845"/>
              <a:gd name="connsiteY2" fmla="*/ 3942357 h 8146656"/>
              <a:gd name="connsiteX3" fmla="*/ 0 w 13748845"/>
              <a:gd name="connsiteY3" fmla="*/ 8146656 h 8146656"/>
              <a:gd name="connsiteX0" fmla="*/ 0 w 13748845"/>
              <a:gd name="connsiteY0" fmla="*/ 8218825 h 8218825"/>
              <a:gd name="connsiteX1" fmla="*/ 3168623 w 13748845"/>
              <a:gd name="connsiteY1" fmla="*/ 0 h 8218825"/>
              <a:gd name="connsiteX2" fmla="*/ 13748845 w 13748845"/>
              <a:gd name="connsiteY2" fmla="*/ 4014526 h 8218825"/>
              <a:gd name="connsiteX3" fmla="*/ 0 w 13748845"/>
              <a:gd name="connsiteY3" fmla="*/ 8218825 h 8218825"/>
              <a:gd name="connsiteX0" fmla="*/ 0 w 13765797"/>
              <a:gd name="connsiteY0" fmla="*/ 8218825 h 8218825"/>
              <a:gd name="connsiteX1" fmla="*/ 3168623 w 13765797"/>
              <a:gd name="connsiteY1" fmla="*/ 0 h 8218825"/>
              <a:gd name="connsiteX2" fmla="*/ 13765797 w 13765797"/>
              <a:gd name="connsiteY2" fmla="*/ 4001887 h 8218825"/>
              <a:gd name="connsiteX3" fmla="*/ 0 w 13765797"/>
              <a:gd name="connsiteY3" fmla="*/ 8218825 h 8218825"/>
              <a:gd name="connsiteX0" fmla="*/ 0 w 13765797"/>
              <a:gd name="connsiteY0" fmla="*/ 8202512 h 8202512"/>
              <a:gd name="connsiteX1" fmla="*/ 3110820 w 13765797"/>
              <a:gd name="connsiteY1" fmla="*/ 0 h 8202512"/>
              <a:gd name="connsiteX2" fmla="*/ 13765797 w 13765797"/>
              <a:gd name="connsiteY2" fmla="*/ 3985574 h 8202512"/>
              <a:gd name="connsiteX3" fmla="*/ 0 w 13765797"/>
              <a:gd name="connsiteY3" fmla="*/ 8202512 h 8202512"/>
              <a:gd name="connsiteX0" fmla="*/ 0 w 13758855"/>
              <a:gd name="connsiteY0" fmla="*/ 8202512 h 8202512"/>
              <a:gd name="connsiteX1" fmla="*/ 3110820 w 13758855"/>
              <a:gd name="connsiteY1" fmla="*/ 0 h 8202512"/>
              <a:gd name="connsiteX2" fmla="*/ 13758856 w 13758855"/>
              <a:gd name="connsiteY2" fmla="*/ 3963966 h 8202512"/>
              <a:gd name="connsiteX3" fmla="*/ 0 w 13758855"/>
              <a:gd name="connsiteY3" fmla="*/ 8202512 h 8202512"/>
              <a:gd name="connsiteX0" fmla="*/ 0 w 13758857"/>
              <a:gd name="connsiteY0" fmla="*/ 8240433 h 8240433"/>
              <a:gd name="connsiteX1" fmla="*/ 3161681 w 13758857"/>
              <a:gd name="connsiteY1" fmla="*/ 0 h 8240433"/>
              <a:gd name="connsiteX2" fmla="*/ 13758856 w 13758857"/>
              <a:gd name="connsiteY2" fmla="*/ 4001887 h 8240433"/>
              <a:gd name="connsiteX3" fmla="*/ 0 w 13758857"/>
              <a:gd name="connsiteY3" fmla="*/ 8240433 h 8240433"/>
              <a:gd name="connsiteX0" fmla="*/ 0 w 13758855"/>
              <a:gd name="connsiteY0" fmla="*/ 8240433 h 8240433"/>
              <a:gd name="connsiteX1" fmla="*/ 3161680 w 13758855"/>
              <a:gd name="connsiteY1" fmla="*/ 0 h 8240433"/>
              <a:gd name="connsiteX2" fmla="*/ 13758856 w 13758855"/>
              <a:gd name="connsiteY2" fmla="*/ 4001887 h 8240433"/>
              <a:gd name="connsiteX3" fmla="*/ 0 w 13758855"/>
              <a:gd name="connsiteY3" fmla="*/ 8240433 h 8240433"/>
              <a:gd name="connsiteX0" fmla="*/ 0 w 13758857"/>
              <a:gd name="connsiteY0" fmla="*/ 8240433 h 8240433"/>
              <a:gd name="connsiteX1" fmla="*/ 3161680 w 13758857"/>
              <a:gd name="connsiteY1" fmla="*/ 0 h 8240433"/>
              <a:gd name="connsiteX2" fmla="*/ 13758857 w 13758857"/>
              <a:gd name="connsiteY2" fmla="*/ 4001887 h 8240433"/>
              <a:gd name="connsiteX3" fmla="*/ 0 w 13758857"/>
              <a:gd name="connsiteY3" fmla="*/ 8240433 h 8240433"/>
              <a:gd name="connsiteX0" fmla="*/ 0 w 13758857"/>
              <a:gd name="connsiteY0" fmla="*/ 8202512 h 8202512"/>
              <a:gd name="connsiteX1" fmla="*/ 3110819 w 13758857"/>
              <a:gd name="connsiteY1" fmla="*/ 0 h 8202512"/>
              <a:gd name="connsiteX2" fmla="*/ 13758857 w 13758857"/>
              <a:gd name="connsiteY2" fmla="*/ 3963966 h 8202512"/>
              <a:gd name="connsiteX3" fmla="*/ 0 w 13758857"/>
              <a:gd name="connsiteY3" fmla="*/ 8202512 h 8202512"/>
              <a:gd name="connsiteX0" fmla="*/ 0 w 13211839"/>
              <a:gd name="connsiteY0" fmla="*/ 8202512 h 8202512"/>
              <a:gd name="connsiteX1" fmla="*/ 3110819 w 13211839"/>
              <a:gd name="connsiteY1" fmla="*/ 0 h 8202512"/>
              <a:gd name="connsiteX2" fmla="*/ 13211838 w 13211839"/>
              <a:gd name="connsiteY2" fmla="*/ 3646687 h 8202512"/>
              <a:gd name="connsiteX3" fmla="*/ 0 w 13211839"/>
              <a:gd name="connsiteY3" fmla="*/ 8202512 h 8202512"/>
              <a:gd name="connsiteX0" fmla="*/ 0 w 13211837"/>
              <a:gd name="connsiteY0" fmla="*/ 7922586 h 7922586"/>
              <a:gd name="connsiteX1" fmla="*/ 3992289 w 13211837"/>
              <a:gd name="connsiteY1" fmla="*/ 0 h 7922586"/>
              <a:gd name="connsiteX2" fmla="*/ 13211838 w 13211837"/>
              <a:gd name="connsiteY2" fmla="*/ 3366761 h 7922586"/>
              <a:gd name="connsiteX3" fmla="*/ 0 w 13211837"/>
              <a:gd name="connsiteY3" fmla="*/ 7922586 h 7922586"/>
              <a:gd name="connsiteX0" fmla="*/ 0 w 13256068"/>
              <a:gd name="connsiteY0" fmla="*/ 7922586 h 7922586"/>
              <a:gd name="connsiteX1" fmla="*/ 3992289 w 13256068"/>
              <a:gd name="connsiteY1" fmla="*/ 0 h 7922586"/>
              <a:gd name="connsiteX2" fmla="*/ 13256069 w 13256068"/>
              <a:gd name="connsiteY2" fmla="*/ 3335759 h 7922586"/>
              <a:gd name="connsiteX3" fmla="*/ 0 w 13256068"/>
              <a:gd name="connsiteY3" fmla="*/ 7922586 h 7922586"/>
              <a:gd name="connsiteX0" fmla="*/ 0 w 13256070"/>
              <a:gd name="connsiteY0" fmla="*/ 7922586 h 7922586"/>
              <a:gd name="connsiteX1" fmla="*/ 3992289 w 13256070"/>
              <a:gd name="connsiteY1" fmla="*/ 0 h 7922586"/>
              <a:gd name="connsiteX2" fmla="*/ 13256069 w 13256070"/>
              <a:gd name="connsiteY2" fmla="*/ 3335760 h 7922586"/>
              <a:gd name="connsiteX3" fmla="*/ 0 w 13256070"/>
              <a:gd name="connsiteY3" fmla="*/ 7922586 h 7922586"/>
              <a:gd name="connsiteX0" fmla="*/ 0 w 13285556"/>
              <a:gd name="connsiteY0" fmla="*/ 7922586 h 7922586"/>
              <a:gd name="connsiteX1" fmla="*/ 3992289 w 13285556"/>
              <a:gd name="connsiteY1" fmla="*/ 0 h 7922586"/>
              <a:gd name="connsiteX2" fmla="*/ 13285557 w 13285556"/>
              <a:gd name="connsiteY2" fmla="*/ 3315093 h 7922586"/>
              <a:gd name="connsiteX3" fmla="*/ 0 w 13285556"/>
              <a:gd name="connsiteY3" fmla="*/ 7922586 h 7922586"/>
              <a:gd name="connsiteX0" fmla="*/ 0 w 13285558"/>
              <a:gd name="connsiteY0" fmla="*/ 7922586 h 7922586"/>
              <a:gd name="connsiteX1" fmla="*/ 3992289 w 13285558"/>
              <a:gd name="connsiteY1" fmla="*/ 0 h 7922586"/>
              <a:gd name="connsiteX2" fmla="*/ 13285557 w 13285558"/>
              <a:gd name="connsiteY2" fmla="*/ 3315093 h 7922586"/>
              <a:gd name="connsiteX3" fmla="*/ 0 w 13285558"/>
              <a:gd name="connsiteY3" fmla="*/ 7922586 h 7922586"/>
              <a:gd name="connsiteX0" fmla="*/ 0 w 13285558"/>
              <a:gd name="connsiteY0" fmla="*/ 7922586 h 7922586"/>
              <a:gd name="connsiteX1" fmla="*/ 3992289 w 13285558"/>
              <a:gd name="connsiteY1" fmla="*/ 0 h 7922586"/>
              <a:gd name="connsiteX2" fmla="*/ 13285558 w 13285558"/>
              <a:gd name="connsiteY2" fmla="*/ 3315093 h 7922586"/>
              <a:gd name="connsiteX3" fmla="*/ 0 w 13285558"/>
              <a:gd name="connsiteY3" fmla="*/ 7922586 h 7922586"/>
              <a:gd name="connsiteX0" fmla="*/ 0 w 13285558"/>
              <a:gd name="connsiteY0" fmla="*/ 7922586 h 7922586"/>
              <a:gd name="connsiteX1" fmla="*/ 3992288 w 13285558"/>
              <a:gd name="connsiteY1" fmla="*/ 0 h 7922586"/>
              <a:gd name="connsiteX2" fmla="*/ 13285558 w 13285558"/>
              <a:gd name="connsiteY2" fmla="*/ 3315093 h 7922586"/>
              <a:gd name="connsiteX3" fmla="*/ 0 w 13285558"/>
              <a:gd name="connsiteY3" fmla="*/ 7922586 h 7922586"/>
              <a:gd name="connsiteX0" fmla="*/ 0 w 13285558"/>
              <a:gd name="connsiteY0" fmla="*/ 7900591 h 7900591"/>
              <a:gd name="connsiteX1" fmla="*/ 4054629 w 13285558"/>
              <a:gd name="connsiteY1" fmla="*/ 0 h 7900591"/>
              <a:gd name="connsiteX2" fmla="*/ 13285558 w 13285558"/>
              <a:gd name="connsiteY2" fmla="*/ 3293098 h 7900591"/>
              <a:gd name="connsiteX3" fmla="*/ 0 w 13285558"/>
              <a:gd name="connsiteY3" fmla="*/ 7900591 h 7900591"/>
              <a:gd name="connsiteX0" fmla="*/ 0 w 13243998"/>
              <a:gd name="connsiteY0" fmla="*/ 7900591 h 7900591"/>
              <a:gd name="connsiteX1" fmla="*/ 4054629 w 13243998"/>
              <a:gd name="connsiteY1" fmla="*/ 0 h 7900591"/>
              <a:gd name="connsiteX2" fmla="*/ 13243998 w 13243998"/>
              <a:gd name="connsiteY2" fmla="*/ 3278436 h 7900591"/>
              <a:gd name="connsiteX3" fmla="*/ 0 w 13243998"/>
              <a:gd name="connsiteY3" fmla="*/ 7900591 h 7900591"/>
              <a:gd name="connsiteX0" fmla="*/ 0 w 13243996"/>
              <a:gd name="connsiteY0" fmla="*/ 7900591 h 7900591"/>
              <a:gd name="connsiteX1" fmla="*/ 4054629 w 13243996"/>
              <a:gd name="connsiteY1" fmla="*/ 0 h 7900591"/>
              <a:gd name="connsiteX2" fmla="*/ 13243997 w 13243996"/>
              <a:gd name="connsiteY2" fmla="*/ 3278436 h 7900591"/>
              <a:gd name="connsiteX3" fmla="*/ 0 w 13243996"/>
              <a:gd name="connsiteY3" fmla="*/ 7900591 h 7900591"/>
              <a:gd name="connsiteX0" fmla="*/ 0 w 13288227"/>
              <a:gd name="connsiteY0" fmla="*/ 7900591 h 7900591"/>
              <a:gd name="connsiteX1" fmla="*/ 4054629 w 13288227"/>
              <a:gd name="connsiteY1" fmla="*/ 0 h 7900591"/>
              <a:gd name="connsiteX2" fmla="*/ 13288227 w 13288227"/>
              <a:gd name="connsiteY2" fmla="*/ 3247434 h 7900591"/>
              <a:gd name="connsiteX3" fmla="*/ 0 w 13288227"/>
              <a:gd name="connsiteY3" fmla="*/ 7900591 h 7900591"/>
              <a:gd name="connsiteX0" fmla="*/ 0 w 13288227"/>
              <a:gd name="connsiteY0" fmla="*/ 7900591 h 7900591"/>
              <a:gd name="connsiteX1" fmla="*/ 4054629 w 13288227"/>
              <a:gd name="connsiteY1" fmla="*/ 0 h 7900591"/>
              <a:gd name="connsiteX2" fmla="*/ 13288227 w 13288227"/>
              <a:gd name="connsiteY2" fmla="*/ 3247434 h 7900591"/>
              <a:gd name="connsiteX3" fmla="*/ 0 w 13288227"/>
              <a:gd name="connsiteY3" fmla="*/ 7900591 h 7900591"/>
              <a:gd name="connsiteX0" fmla="*/ 0 w 13288227"/>
              <a:gd name="connsiteY0" fmla="*/ 7900591 h 7900591"/>
              <a:gd name="connsiteX1" fmla="*/ 4054629 w 13288227"/>
              <a:gd name="connsiteY1" fmla="*/ 0 h 7900591"/>
              <a:gd name="connsiteX2" fmla="*/ 13288227 w 13288227"/>
              <a:gd name="connsiteY2" fmla="*/ 3247434 h 7900591"/>
              <a:gd name="connsiteX3" fmla="*/ 0 w 13288227"/>
              <a:gd name="connsiteY3" fmla="*/ 7900591 h 7900591"/>
              <a:gd name="connsiteX0" fmla="*/ 0 w 13288227"/>
              <a:gd name="connsiteY0" fmla="*/ 7900591 h 7900591"/>
              <a:gd name="connsiteX1" fmla="*/ 4054631 w 13288227"/>
              <a:gd name="connsiteY1" fmla="*/ 0 h 7900591"/>
              <a:gd name="connsiteX2" fmla="*/ 13288227 w 13288227"/>
              <a:gd name="connsiteY2" fmla="*/ 3247434 h 7900591"/>
              <a:gd name="connsiteX3" fmla="*/ 0 w 13288227"/>
              <a:gd name="connsiteY3" fmla="*/ 7900591 h 7900591"/>
              <a:gd name="connsiteX0" fmla="*/ 0 w 13288227"/>
              <a:gd name="connsiteY0" fmla="*/ 7900591 h 7900591"/>
              <a:gd name="connsiteX1" fmla="*/ 4054631 w 13288227"/>
              <a:gd name="connsiteY1" fmla="*/ 0 h 7900591"/>
              <a:gd name="connsiteX2" fmla="*/ 13288227 w 13288227"/>
              <a:gd name="connsiteY2" fmla="*/ 3247434 h 7900591"/>
              <a:gd name="connsiteX3" fmla="*/ 0 w 13288227"/>
              <a:gd name="connsiteY3" fmla="*/ 7900591 h 7900591"/>
              <a:gd name="connsiteX0" fmla="*/ 0 w 13288227"/>
              <a:gd name="connsiteY0" fmla="*/ 7900591 h 7900591"/>
              <a:gd name="connsiteX1" fmla="*/ 4054631 w 13288227"/>
              <a:gd name="connsiteY1" fmla="*/ 0 h 7900591"/>
              <a:gd name="connsiteX2" fmla="*/ 13288227 w 13288227"/>
              <a:gd name="connsiteY2" fmla="*/ 3247434 h 7900591"/>
              <a:gd name="connsiteX3" fmla="*/ 0 w 13288227"/>
              <a:gd name="connsiteY3" fmla="*/ 7900591 h 7900591"/>
              <a:gd name="connsiteX0" fmla="*/ 0 w 13288227"/>
              <a:gd name="connsiteY0" fmla="*/ 7900591 h 7900591"/>
              <a:gd name="connsiteX1" fmla="*/ 4054631 w 13288227"/>
              <a:gd name="connsiteY1" fmla="*/ 0 h 7900591"/>
              <a:gd name="connsiteX2" fmla="*/ 13288227 w 13288227"/>
              <a:gd name="connsiteY2" fmla="*/ 3247434 h 7900591"/>
              <a:gd name="connsiteX3" fmla="*/ 0 w 13288227"/>
              <a:gd name="connsiteY3" fmla="*/ 7900591 h 7900591"/>
              <a:gd name="connsiteX0" fmla="*/ 0 w 13288227"/>
              <a:gd name="connsiteY0" fmla="*/ 7900591 h 7900591"/>
              <a:gd name="connsiteX1" fmla="*/ 4054631 w 13288227"/>
              <a:gd name="connsiteY1" fmla="*/ 0 h 7900591"/>
              <a:gd name="connsiteX2" fmla="*/ 13288227 w 13288227"/>
              <a:gd name="connsiteY2" fmla="*/ 3247434 h 7900591"/>
              <a:gd name="connsiteX3" fmla="*/ 0 w 13288227"/>
              <a:gd name="connsiteY3" fmla="*/ 7900591 h 7900591"/>
              <a:gd name="connsiteX0" fmla="*/ 0 w 13288227"/>
              <a:gd name="connsiteY0" fmla="*/ 7900591 h 7900591"/>
              <a:gd name="connsiteX1" fmla="*/ 4054631 w 13288227"/>
              <a:gd name="connsiteY1" fmla="*/ 0 h 7900591"/>
              <a:gd name="connsiteX2" fmla="*/ 13288227 w 13288227"/>
              <a:gd name="connsiteY2" fmla="*/ 3247434 h 7900591"/>
              <a:gd name="connsiteX3" fmla="*/ 0 w 13288227"/>
              <a:gd name="connsiteY3" fmla="*/ 7900591 h 7900591"/>
            </a:gdLst>
            <a:ahLst/>
            <a:cxnLst>
              <a:cxn ang="0">
                <a:pos x="connsiteX0" y="connsiteY0"/>
              </a:cxn>
              <a:cxn ang="0">
                <a:pos x="connsiteX1" y="connsiteY1"/>
              </a:cxn>
              <a:cxn ang="0">
                <a:pos x="connsiteX2" y="connsiteY2"/>
              </a:cxn>
              <a:cxn ang="0">
                <a:pos x="connsiteX3" y="connsiteY3"/>
              </a:cxn>
            </a:cxnLst>
            <a:rect l="l" t="t" r="r" b="b"/>
            <a:pathLst>
              <a:path w="13288227" h="7900591">
                <a:moveTo>
                  <a:pt x="0" y="7900591"/>
                </a:moveTo>
                <a:lnTo>
                  <a:pt x="4054631" y="0"/>
                </a:lnTo>
                <a:lnTo>
                  <a:pt x="13288227" y="3247434"/>
                </a:lnTo>
                <a:lnTo>
                  <a:pt x="0" y="7900591"/>
                </a:lnTo>
                <a:close/>
              </a:path>
            </a:pathLst>
          </a:custGeom>
          <a:pattFill prst="pct25">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2" name="Oval 21"/>
          <p:cNvSpPr/>
          <p:nvPr userDrawn="1"/>
        </p:nvSpPr>
        <p:spPr>
          <a:xfrm>
            <a:off x="1735810" y="1394849"/>
            <a:ext cx="4122549" cy="395207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5000" dirty="0">
              <a:latin typeface="Cambria" panose="02040503050406030204" pitchFamily="18" charset="0"/>
              <a:ea typeface="Cambria" panose="02040503050406030204" pitchFamily="18" charset="0"/>
            </a:endParaRPr>
          </a:p>
        </p:txBody>
      </p:sp>
      <p:sp>
        <p:nvSpPr>
          <p:cNvPr id="27" name="Text Placeholder 26"/>
          <p:cNvSpPr>
            <a:spLocks noGrp="1"/>
          </p:cNvSpPr>
          <p:nvPr>
            <p:ph type="body" sz="quarter" idx="10"/>
          </p:nvPr>
        </p:nvSpPr>
        <p:spPr>
          <a:xfrm>
            <a:off x="2310061" y="2812046"/>
            <a:ext cx="2712203" cy="1239838"/>
          </a:xfrm>
        </p:spPr>
        <p:txBody>
          <a:bodyPr anchor="ctr">
            <a:noAutofit/>
          </a:bodyPr>
          <a:lstStyle>
            <a:lvl1pPr marL="0" indent="0" algn="ctr">
              <a:buNone/>
              <a:defRPr sz="3600">
                <a:latin typeface="Cambria" panose="02040503050406030204" pitchFamily="18" charset="0"/>
                <a:ea typeface="Cambria" panose="02040503050406030204" pitchFamily="18" charset="0"/>
              </a:defRPr>
            </a:lvl1pPr>
          </a:lstStyle>
          <a:p>
            <a:pPr lvl="0"/>
            <a:r>
              <a:rPr lang="en-US" dirty="0"/>
              <a:t>Edit Master text</a:t>
            </a:r>
            <a:endParaRPr lang="en-IN" dirty="0"/>
          </a:p>
        </p:txBody>
      </p:sp>
    </p:spTree>
    <p:extLst>
      <p:ext uri="{BB962C8B-B14F-4D97-AF65-F5344CB8AC3E}">
        <p14:creationId xmlns:p14="http://schemas.microsoft.com/office/powerpoint/2010/main" val="17621395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6F31959-6027-4C0F-AAA0-DE5DC4A7C091}"/>
              </a:ext>
            </a:extLst>
          </p:cNvPr>
          <p:cNvSpPr>
            <a:spLocks noGrp="1"/>
          </p:cNvSpPr>
          <p:nvPr>
            <p:ph type="sldNum" sz="quarter" idx="10"/>
          </p:nvPr>
        </p:nvSpPr>
        <p:spPr/>
        <p:txBody>
          <a:bodyPr/>
          <a:lstStyle/>
          <a:p>
            <a:fld id="{C88916B5-CB0B-4026-B9B8-8E206F0E3794}" type="slidenum">
              <a:rPr lang="en-US" smtClean="0"/>
              <a:t>‹#›</a:t>
            </a:fld>
            <a:endParaRPr lang="en-US" dirty="0"/>
          </a:p>
        </p:txBody>
      </p:sp>
      <p:pic>
        <p:nvPicPr>
          <p:cNvPr id="10" name="Picture 9" descr="A picture containing drawing&#10;&#10;Description automatically generated">
            <a:extLst>
              <a:ext uri="{FF2B5EF4-FFF2-40B4-BE49-F238E27FC236}">
                <a16:creationId xmlns:a16="http://schemas.microsoft.com/office/drawing/2014/main" id="{A38190F8-3681-4828-AD90-923347201B7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963288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29CF3-7401-448F-B8AD-4340AAD1F94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5D2B135-D9CC-4011-8340-4B6045BB59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58F8004-A731-42B3-A2D0-B890A0E200F7}"/>
              </a:ext>
            </a:extLst>
          </p:cNvPr>
          <p:cNvSpPr>
            <a:spLocks noGrp="1"/>
          </p:cNvSpPr>
          <p:nvPr>
            <p:ph type="dt" sz="half" idx="10"/>
          </p:nvPr>
        </p:nvSpPr>
        <p:spPr/>
        <p:txBody>
          <a:bodyPr/>
          <a:lstStyle/>
          <a:p>
            <a:fld id="{647EA315-2DBD-4157-A52C-6E4331692AF8}" type="datetimeFigureOut">
              <a:rPr lang="en-IN" smtClean="0"/>
              <a:t>05-06-2025</a:t>
            </a:fld>
            <a:endParaRPr lang="en-IN"/>
          </a:p>
        </p:txBody>
      </p:sp>
      <p:sp>
        <p:nvSpPr>
          <p:cNvPr id="5" name="Footer Placeholder 4">
            <a:extLst>
              <a:ext uri="{FF2B5EF4-FFF2-40B4-BE49-F238E27FC236}">
                <a16:creationId xmlns:a16="http://schemas.microsoft.com/office/drawing/2014/main" id="{8C7B43B8-C095-46FC-817A-2318CD14970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218DDC3-73EB-424C-A52A-DFD57BBB1908}"/>
              </a:ext>
            </a:extLst>
          </p:cNvPr>
          <p:cNvSpPr>
            <a:spLocks noGrp="1"/>
          </p:cNvSpPr>
          <p:nvPr>
            <p:ph type="sldNum" sz="quarter" idx="12"/>
          </p:nvPr>
        </p:nvSpPr>
        <p:spPr/>
        <p:txBody>
          <a:bodyPr/>
          <a:lstStyle/>
          <a:p>
            <a:fld id="{2B2B573D-BFF1-4C13-8E99-FF986CF431E8}" type="slidenum">
              <a:rPr lang="en-IN" smtClean="0"/>
              <a:t>‹#›</a:t>
            </a:fld>
            <a:endParaRPr lang="en-IN"/>
          </a:p>
        </p:txBody>
      </p:sp>
    </p:spTree>
    <p:extLst>
      <p:ext uri="{BB962C8B-B14F-4D97-AF65-F5344CB8AC3E}">
        <p14:creationId xmlns:p14="http://schemas.microsoft.com/office/powerpoint/2010/main" val="809196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E582E-9DB5-43C2-8003-995374DE6F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A5D87CF-FADF-4109-A2C7-4EA580E385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B36460-D5CC-4C42-9834-E25C46AEFC3A}"/>
              </a:ext>
            </a:extLst>
          </p:cNvPr>
          <p:cNvSpPr>
            <a:spLocks noGrp="1"/>
          </p:cNvSpPr>
          <p:nvPr>
            <p:ph type="dt" sz="half" idx="10"/>
          </p:nvPr>
        </p:nvSpPr>
        <p:spPr/>
        <p:txBody>
          <a:bodyPr/>
          <a:lstStyle/>
          <a:p>
            <a:fld id="{647EA315-2DBD-4157-A52C-6E4331692AF8}" type="datetimeFigureOut">
              <a:rPr lang="en-IN" smtClean="0"/>
              <a:t>05-06-2025</a:t>
            </a:fld>
            <a:endParaRPr lang="en-IN"/>
          </a:p>
        </p:txBody>
      </p:sp>
      <p:sp>
        <p:nvSpPr>
          <p:cNvPr id="5" name="Footer Placeholder 4">
            <a:extLst>
              <a:ext uri="{FF2B5EF4-FFF2-40B4-BE49-F238E27FC236}">
                <a16:creationId xmlns:a16="http://schemas.microsoft.com/office/drawing/2014/main" id="{35052D68-9530-44ED-9B62-8B8D72496A3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1253816-A4F6-4449-81E4-132AEF8E1A6C}"/>
              </a:ext>
            </a:extLst>
          </p:cNvPr>
          <p:cNvSpPr>
            <a:spLocks noGrp="1"/>
          </p:cNvSpPr>
          <p:nvPr>
            <p:ph type="sldNum" sz="quarter" idx="12"/>
          </p:nvPr>
        </p:nvSpPr>
        <p:spPr/>
        <p:txBody>
          <a:bodyPr/>
          <a:lstStyle/>
          <a:p>
            <a:fld id="{2B2B573D-BFF1-4C13-8E99-FF986CF431E8}" type="slidenum">
              <a:rPr lang="en-IN" smtClean="0"/>
              <a:t>‹#›</a:t>
            </a:fld>
            <a:endParaRPr lang="en-IN"/>
          </a:p>
        </p:txBody>
      </p:sp>
    </p:spTree>
    <p:extLst>
      <p:ext uri="{BB962C8B-B14F-4D97-AF65-F5344CB8AC3E}">
        <p14:creationId xmlns:p14="http://schemas.microsoft.com/office/powerpoint/2010/main" val="1931618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EE42F-C0AA-4625-B32D-A782FC754F7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53E8838-B066-4733-B427-2469AFC59B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1994557F-EFBA-46A2-B5DF-DC53FF1B3D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CF0ECABC-568F-42C7-819F-C479721CD8BC}"/>
              </a:ext>
            </a:extLst>
          </p:cNvPr>
          <p:cNvSpPr>
            <a:spLocks noGrp="1"/>
          </p:cNvSpPr>
          <p:nvPr>
            <p:ph type="dt" sz="half" idx="10"/>
          </p:nvPr>
        </p:nvSpPr>
        <p:spPr/>
        <p:txBody>
          <a:bodyPr/>
          <a:lstStyle/>
          <a:p>
            <a:fld id="{647EA315-2DBD-4157-A52C-6E4331692AF8}" type="datetimeFigureOut">
              <a:rPr lang="en-IN" smtClean="0"/>
              <a:t>05-06-2025</a:t>
            </a:fld>
            <a:endParaRPr lang="en-IN"/>
          </a:p>
        </p:txBody>
      </p:sp>
      <p:sp>
        <p:nvSpPr>
          <p:cNvPr id="6" name="Footer Placeholder 5">
            <a:extLst>
              <a:ext uri="{FF2B5EF4-FFF2-40B4-BE49-F238E27FC236}">
                <a16:creationId xmlns:a16="http://schemas.microsoft.com/office/drawing/2014/main" id="{CC8A1970-DCA4-4BBF-9793-57D0D5E0FBD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0AD8CB6-FC87-4A99-8982-9454AB46CDF3}"/>
              </a:ext>
            </a:extLst>
          </p:cNvPr>
          <p:cNvSpPr>
            <a:spLocks noGrp="1"/>
          </p:cNvSpPr>
          <p:nvPr>
            <p:ph type="sldNum" sz="quarter" idx="12"/>
          </p:nvPr>
        </p:nvSpPr>
        <p:spPr/>
        <p:txBody>
          <a:bodyPr/>
          <a:lstStyle/>
          <a:p>
            <a:fld id="{2B2B573D-BFF1-4C13-8E99-FF986CF431E8}" type="slidenum">
              <a:rPr lang="en-IN" smtClean="0"/>
              <a:t>‹#›</a:t>
            </a:fld>
            <a:endParaRPr lang="en-IN"/>
          </a:p>
        </p:txBody>
      </p:sp>
    </p:spTree>
    <p:extLst>
      <p:ext uri="{BB962C8B-B14F-4D97-AF65-F5344CB8AC3E}">
        <p14:creationId xmlns:p14="http://schemas.microsoft.com/office/powerpoint/2010/main" val="1835937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55D0F-FBFE-4BA8-BDF9-4BE24C0A087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C66850E-1CF4-4154-962E-3B4C95A887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2EC44F-9301-4001-80E3-CB13A3E5DF3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CBC17A8-3C34-43BF-87A8-E09941BE16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7767CF-6D74-46F3-A50E-01574B5A3CA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1DDC8620-55BC-4716-A38A-2022E9F14746}"/>
              </a:ext>
            </a:extLst>
          </p:cNvPr>
          <p:cNvSpPr>
            <a:spLocks noGrp="1"/>
          </p:cNvSpPr>
          <p:nvPr>
            <p:ph type="dt" sz="half" idx="10"/>
          </p:nvPr>
        </p:nvSpPr>
        <p:spPr/>
        <p:txBody>
          <a:bodyPr/>
          <a:lstStyle/>
          <a:p>
            <a:fld id="{647EA315-2DBD-4157-A52C-6E4331692AF8}" type="datetimeFigureOut">
              <a:rPr lang="en-IN" smtClean="0"/>
              <a:t>05-06-2025</a:t>
            </a:fld>
            <a:endParaRPr lang="en-IN"/>
          </a:p>
        </p:txBody>
      </p:sp>
      <p:sp>
        <p:nvSpPr>
          <p:cNvPr id="8" name="Footer Placeholder 7">
            <a:extLst>
              <a:ext uri="{FF2B5EF4-FFF2-40B4-BE49-F238E27FC236}">
                <a16:creationId xmlns:a16="http://schemas.microsoft.com/office/drawing/2014/main" id="{5E8DA2F4-5C70-490B-845F-8C482D51E77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1289C5F-BC6D-4524-A3AC-A25613F8502A}"/>
              </a:ext>
            </a:extLst>
          </p:cNvPr>
          <p:cNvSpPr>
            <a:spLocks noGrp="1"/>
          </p:cNvSpPr>
          <p:nvPr>
            <p:ph type="sldNum" sz="quarter" idx="12"/>
          </p:nvPr>
        </p:nvSpPr>
        <p:spPr/>
        <p:txBody>
          <a:bodyPr/>
          <a:lstStyle/>
          <a:p>
            <a:fld id="{2B2B573D-BFF1-4C13-8E99-FF986CF431E8}" type="slidenum">
              <a:rPr lang="en-IN" smtClean="0"/>
              <a:t>‹#›</a:t>
            </a:fld>
            <a:endParaRPr lang="en-IN"/>
          </a:p>
        </p:txBody>
      </p:sp>
    </p:spTree>
    <p:extLst>
      <p:ext uri="{BB962C8B-B14F-4D97-AF65-F5344CB8AC3E}">
        <p14:creationId xmlns:p14="http://schemas.microsoft.com/office/powerpoint/2010/main" val="3891274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AECB-AB36-426F-9AE5-B169FB1ABA4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2AE9CF4B-B0C0-4F2A-8EE0-8171109F4EC4}"/>
              </a:ext>
            </a:extLst>
          </p:cNvPr>
          <p:cNvSpPr>
            <a:spLocks noGrp="1"/>
          </p:cNvSpPr>
          <p:nvPr>
            <p:ph type="dt" sz="half" idx="10"/>
          </p:nvPr>
        </p:nvSpPr>
        <p:spPr/>
        <p:txBody>
          <a:bodyPr/>
          <a:lstStyle/>
          <a:p>
            <a:fld id="{647EA315-2DBD-4157-A52C-6E4331692AF8}" type="datetimeFigureOut">
              <a:rPr lang="en-IN" smtClean="0"/>
              <a:t>05-06-2025</a:t>
            </a:fld>
            <a:endParaRPr lang="en-IN"/>
          </a:p>
        </p:txBody>
      </p:sp>
      <p:sp>
        <p:nvSpPr>
          <p:cNvPr id="4" name="Footer Placeholder 3">
            <a:extLst>
              <a:ext uri="{FF2B5EF4-FFF2-40B4-BE49-F238E27FC236}">
                <a16:creationId xmlns:a16="http://schemas.microsoft.com/office/drawing/2014/main" id="{4F50F205-EEDF-4A1D-8EBC-7F51090D4F6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7AA9356B-0946-4525-8A05-747CA4165507}"/>
              </a:ext>
            </a:extLst>
          </p:cNvPr>
          <p:cNvSpPr>
            <a:spLocks noGrp="1"/>
          </p:cNvSpPr>
          <p:nvPr>
            <p:ph type="sldNum" sz="quarter" idx="12"/>
          </p:nvPr>
        </p:nvSpPr>
        <p:spPr/>
        <p:txBody>
          <a:bodyPr/>
          <a:lstStyle/>
          <a:p>
            <a:fld id="{2B2B573D-BFF1-4C13-8E99-FF986CF431E8}" type="slidenum">
              <a:rPr lang="en-IN" smtClean="0"/>
              <a:t>‹#›</a:t>
            </a:fld>
            <a:endParaRPr lang="en-IN"/>
          </a:p>
        </p:txBody>
      </p:sp>
    </p:spTree>
    <p:extLst>
      <p:ext uri="{BB962C8B-B14F-4D97-AF65-F5344CB8AC3E}">
        <p14:creationId xmlns:p14="http://schemas.microsoft.com/office/powerpoint/2010/main" val="2156141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6B9338-597F-4736-AD85-1ED4246E97AE}"/>
              </a:ext>
            </a:extLst>
          </p:cNvPr>
          <p:cNvSpPr>
            <a:spLocks noGrp="1"/>
          </p:cNvSpPr>
          <p:nvPr>
            <p:ph type="dt" sz="half" idx="10"/>
          </p:nvPr>
        </p:nvSpPr>
        <p:spPr/>
        <p:txBody>
          <a:bodyPr/>
          <a:lstStyle/>
          <a:p>
            <a:fld id="{647EA315-2DBD-4157-A52C-6E4331692AF8}" type="datetimeFigureOut">
              <a:rPr lang="en-IN" smtClean="0"/>
              <a:t>05-06-2025</a:t>
            </a:fld>
            <a:endParaRPr lang="en-IN"/>
          </a:p>
        </p:txBody>
      </p:sp>
      <p:sp>
        <p:nvSpPr>
          <p:cNvPr id="3" name="Footer Placeholder 2">
            <a:extLst>
              <a:ext uri="{FF2B5EF4-FFF2-40B4-BE49-F238E27FC236}">
                <a16:creationId xmlns:a16="http://schemas.microsoft.com/office/drawing/2014/main" id="{9406D2BC-C492-4507-9FC4-A72B3A575BB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D4EA00D-A873-478D-B0B9-51229927B1BA}"/>
              </a:ext>
            </a:extLst>
          </p:cNvPr>
          <p:cNvSpPr>
            <a:spLocks noGrp="1"/>
          </p:cNvSpPr>
          <p:nvPr>
            <p:ph type="sldNum" sz="quarter" idx="12"/>
          </p:nvPr>
        </p:nvSpPr>
        <p:spPr/>
        <p:txBody>
          <a:bodyPr/>
          <a:lstStyle/>
          <a:p>
            <a:fld id="{2B2B573D-BFF1-4C13-8E99-FF986CF431E8}" type="slidenum">
              <a:rPr lang="en-IN" smtClean="0"/>
              <a:t>‹#›</a:t>
            </a:fld>
            <a:endParaRPr lang="en-IN"/>
          </a:p>
        </p:txBody>
      </p:sp>
    </p:spTree>
    <p:extLst>
      <p:ext uri="{BB962C8B-B14F-4D97-AF65-F5344CB8AC3E}">
        <p14:creationId xmlns:p14="http://schemas.microsoft.com/office/powerpoint/2010/main" val="2702126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5F3A8-71A3-458A-B741-02850CB4B2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52E5D3F-A05B-410C-9102-2955C8FAB3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EC7107E0-1578-427C-89E1-5AA93341FC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21E30D-F528-44C0-88AE-9A2DC08CB812}"/>
              </a:ext>
            </a:extLst>
          </p:cNvPr>
          <p:cNvSpPr>
            <a:spLocks noGrp="1"/>
          </p:cNvSpPr>
          <p:nvPr>
            <p:ph type="dt" sz="half" idx="10"/>
          </p:nvPr>
        </p:nvSpPr>
        <p:spPr/>
        <p:txBody>
          <a:bodyPr/>
          <a:lstStyle/>
          <a:p>
            <a:fld id="{647EA315-2DBD-4157-A52C-6E4331692AF8}" type="datetimeFigureOut">
              <a:rPr lang="en-IN" smtClean="0"/>
              <a:t>05-06-2025</a:t>
            </a:fld>
            <a:endParaRPr lang="en-IN"/>
          </a:p>
        </p:txBody>
      </p:sp>
      <p:sp>
        <p:nvSpPr>
          <p:cNvPr id="6" name="Footer Placeholder 5">
            <a:extLst>
              <a:ext uri="{FF2B5EF4-FFF2-40B4-BE49-F238E27FC236}">
                <a16:creationId xmlns:a16="http://schemas.microsoft.com/office/drawing/2014/main" id="{41528D75-BDEB-438C-80F6-F7AE2036EF2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CBB7DE0-1E27-4E89-BB10-41D1EBDBF824}"/>
              </a:ext>
            </a:extLst>
          </p:cNvPr>
          <p:cNvSpPr>
            <a:spLocks noGrp="1"/>
          </p:cNvSpPr>
          <p:nvPr>
            <p:ph type="sldNum" sz="quarter" idx="12"/>
          </p:nvPr>
        </p:nvSpPr>
        <p:spPr/>
        <p:txBody>
          <a:bodyPr/>
          <a:lstStyle/>
          <a:p>
            <a:fld id="{2B2B573D-BFF1-4C13-8E99-FF986CF431E8}" type="slidenum">
              <a:rPr lang="en-IN" smtClean="0"/>
              <a:t>‹#›</a:t>
            </a:fld>
            <a:endParaRPr lang="en-IN"/>
          </a:p>
        </p:txBody>
      </p:sp>
    </p:spTree>
    <p:extLst>
      <p:ext uri="{BB962C8B-B14F-4D97-AF65-F5344CB8AC3E}">
        <p14:creationId xmlns:p14="http://schemas.microsoft.com/office/powerpoint/2010/main" val="1429799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9EC02-EAA1-46D6-B9AA-A9DB86DFB9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6AD016D7-502D-499C-9301-601516619C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B93F97D2-F7B7-44C8-BAF5-70B1348D41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8C1386-6738-4694-B3BC-A24A437C413D}"/>
              </a:ext>
            </a:extLst>
          </p:cNvPr>
          <p:cNvSpPr>
            <a:spLocks noGrp="1"/>
          </p:cNvSpPr>
          <p:nvPr>
            <p:ph type="dt" sz="half" idx="10"/>
          </p:nvPr>
        </p:nvSpPr>
        <p:spPr/>
        <p:txBody>
          <a:bodyPr/>
          <a:lstStyle/>
          <a:p>
            <a:fld id="{647EA315-2DBD-4157-A52C-6E4331692AF8}" type="datetimeFigureOut">
              <a:rPr lang="en-IN" smtClean="0"/>
              <a:t>05-06-2025</a:t>
            </a:fld>
            <a:endParaRPr lang="en-IN"/>
          </a:p>
        </p:txBody>
      </p:sp>
      <p:sp>
        <p:nvSpPr>
          <p:cNvPr id="6" name="Footer Placeholder 5">
            <a:extLst>
              <a:ext uri="{FF2B5EF4-FFF2-40B4-BE49-F238E27FC236}">
                <a16:creationId xmlns:a16="http://schemas.microsoft.com/office/drawing/2014/main" id="{FCF084EF-22BF-4FAF-AC09-85639206939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A4547F3-5A39-490E-A46E-78003F769FFF}"/>
              </a:ext>
            </a:extLst>
          </p:cNvPr>
          <p:cNvSpPr>
            <a:spLocks noGrp="1"/>
          </p:cNvSpPr>
          <p:nvPr>
            <p:ph type="sldNum" sz="quarter" idx="12"/>
          </p:nvPr>
        </p:nvSpPr>
        <p:spPr/>
        <p:txBody>
          <a:bodyPr/>
          <a:lstStyle/>
          <a:p>
            <a:fld id="{2B2B573D-BFF1-4C13-8E99-FF986CF431E8}" type="slidenum">
              <a:rPr lang="en-IN" smtClean="0"/>
              <a:t>‹#›</a:t>
            </a:fld>
            <a:endParaRPr lang="en-IN"/>
          </a:p>
        </p:txBody>
      </p:sp>
    </p:spTree>
    <p:extLst>
      <p:ext uri="{BB962C8B-B14F-4D97-AF65-F5344CB8AC3E}">
        <p14:creationId xmlns:p14="http://schemas.microsoft.com/office/powerpoint/2010/main" val="1868248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13E80B-9067-4045-AE9F-1C0194BABF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CA273AE-A207-4978-84F4-4E096AA627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04B6865-CA00-41DC-A955-EFF6F6921B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7EA315-2DBD-4157-A52C-6E4331692AF8}" type="datetimeFigureOut">
              <a:rPr lang="en-IN" smtClean="0"/>
              <a:t>05-06-2025</a:t>
            </a:fld>
            <a:endParaRPr lang="en-IN"/>
          </a:p>
        </p:txBody>
      </p:sp>
      <p:sp>
        <p:nvSpPr>
          <p:cNvPr id="5" name="Footer Placeholder 4">
            <a:extLst>
              <a:ext uri="{FF2B5EF4-FFF2-40B4-BE49-F238E27FC236}">
                <a16:creationId xmlns:a16="http://schemas.microsoft.com/office/drawing/2014/main" id="{082B42C1-D41D-4964-B4B8-7E64777554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51FAEA14-4885-4F52-89A8-07A44E8BE4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2B573D-BFF1-4C13-8E99-FF986CF431E8}" type="slidenum">
              <a:rPr lang="en-IN" smtClean="0"/>
              <a:t>‹#›</a:t>
            </a:fld>
            <a:endParaRPr lang="en-IN"/>
          </a:p>
        </p:txBody>
      </p:sp>
    </p:spTree>
    <p:extLst>
      <p:ext uri="{BB962C8B-B14F-4D97-AF65-F5344CB8AC3E}">
        <p14:creationId xmlns:p14="http://schemas.microsoft.com/office/powerpoint/2010/main" val="4130297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 id="2147483664"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hyperlink" Target="https://www.cbicddm.gov.in/MIS/Home/DINSearch" TargetMode="Externa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15.xml"/><Relationship Id="rId5" Type="http://schemas.openxmlformats.org/officeDocument/2006/relationships/image" Target="../media/image5.jpeg"/><Relationship Id="rId4" Type="http://schemas.openxmlformats.org/officeDocument/2006/relationships/hyperlink" Target="mailto:venkataprasad@hnaindia.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103237" y="2252560"/>
            <a:ext cx="5353667" cy="792163"/>
          </a:xfrm>
        </p:spPr>
        <p:txBody>
          <a:bodyPr/>
          <a:lstStyle/>
          <a:p>
            <a:r>
              <a:rPr lang="en-IN" sz="2800" dirty="0"/>
              <a:t>Search, Seizure and arrest under GST </a:t>
            </a:r>
          </a:p>
          <a:p>
            <a:r>
              <a:rPr lang="en-IN" sz="2800" dirty="0"/>
              <a:t>	</a:t>
            </a:r>
            <a:r>
              <a:rPr lang="en-IN" dirty="0"/>
              <a:t>- CA. P. Venkat Prasad, L.L.B</a:t>
            </a:r>
          </a:p>
          <a:p>
            <a:endParaRPr lang="en-IN" sz="2800" dirty="0"/>
          </a:p>
        </p:txBody>
      </p:sp>
      <p:sp>
        <p:nvSpPr>
          <p:cNvPr id="8" name="Text Placeholder 1"/>
          <p:cNvSpPr>
            <a:spLocks noGrp="1"/>
          </p:cNvSpPr>
          <p:nvPr>
            <p:ph type="body" sz="quarter" idx="15"/>
          </p:nvPr>
        </p:nvSpPr>
        <p:spPr>
          <a:xfrm>
            <a:off x="815355" y="6452473"/>
            <a:ext cx="1544387" cy="368300"/>
          </a:xfrm>
        </p:spPr>
        <p:txBody>
          <a:bodyPr/>
          <a:lstStyle/>
          <a:p>
            <a:pPr marL="0" indent="0">
              <a:buNone/>
            </a:pPr>
            <a:r>
              <a:rPr lang="en-IN" dirty="0"/>
              <a:t>16/07/20199</a:t>
            </a:r>
          </a:p>
        </p:txBody>
      </p:sp>
      <p:pic>
        <p:nvPicPr>
          <p:cNvPr id="5" name="Picture 2" descr="Warranty Issues Keeping Belgaum Distributors Up At Night-DQWeek">
            <a:extLst>
              <a:ext uri="{FF2B5EF4-FFF2-40B4-BE49-F238E27FC236}">
                <a16:creationId xmlns:a16="http://schemas.microsoft.com/office/drawing/2014/main" id="{1FC1A433-6A65-4A93-B8A2-CCF712F906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3183" y="790155"/>
            <a:ext cx="5165378" cy="5262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0960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1F997AA-09AD-4DB4-9F36-4B63E98CE4EB}"/>
              </a:ext>
            </a:extLst>
          </p:cNvPr>
          <p:cNvSpPr>
            <a:spLocks noGrp="1"/>
          </p:cNvSpPr>
          <p:nvPr>
            <p:ph type="body" sz="quarter" idx="14"/>
          </p:nvPr>
        </p:nvSpPr>
        <p:spPr/>
        <p:txBody>
          <a:bodyPr/>
          <a:lstStyle/>
          <a:p>
            <a:r>
              <a:rPr lang="en-IN" dirty="0"/>
              <a:t>Document Identification Number (DIN)</a:t>
            </a:r>
          </a:p>
        </p:txBody>
      </p:sp>
      <p:sp>
        <p:nvSpPr>
          <p:cNvPr id="3" name="Text Placeholder 2">
            <a:extLst>
              <a:ext uri="{FF2B5EF4-FFF2-40B4-BE49-F238E27FC236}">
                <a16:creationId xmlns:a16="http://schemas.microsoft.com/office/drawing/2014/main" id="{47EDF440-483A-4B77-9C07-2AA3C189B3D5}"/>
              </a:ext>
            </a:extLst>
          </p:cNvPr>
          <p:cNvSpPr>
            <a:spLocks noGrp="1"/>
          </p:cNvSpPr>
          <p:nvPr>
            <p:ph type="body" sz="quarter" idx="15"/>
          </p:nvPr>
        </p:nvSpPr>
        <p:spPr>
          <a:xfrm>
            <a:off x="327024" y="1102360"/>
            <a:ext cx="11650331" cy="5749741"/>
          </a:xfrm>
        </p:spPr>
        <p:txBody>
          <a:bodyPr>
            <a:normAutofit fontScale="92500"/>
          </a:bodyPr>
          <a:lstStyle/>
          <a:p>
            <a:pPr marL="228600" indent="-228600" defTabSz="914400" fontAlgn="base">
              <a:spcBef>
                <a:spcPts val="700"/>
              </a:spcBef>
              <a:spcAft>
                <a:spcPts val="600"/>
              </a:spcAft>
              <a:buClr>
                <a:schemeClr val="tx2"/>
              </a:buClr>
              <a:buFont typeface="Wingdings" pitchFamily="2" charset="2"/>
              <a:buChar char="§"/>
            </a:pPr>
            <a:r>
              <a:rPr lang="en-US" sz="2500" b="1" dirty="0">
                <a:latin typeface="Cambria" panose="02040503050406030204" pitchFamily="18" charset="0"/>
                <a:ea typeface="Cambria" panose="02040503050406030204" pitchFamily="18" charset="0"/>
              </a:rPr>
              <a:t>Circular No. </a:t>
            </a:r>
            <a:r>
              <a:rPr lang="en-GB" sz="2500" b="1" dirty="0">
                <a:latin typeface="Cambria" panose="02040503050406030204" pitchFamily="18" charset="0"/>
                <a:ea typeface="Cambria" panose="02040503050406030204" pitchFamily="18" charset="0"/>
              </a:rPr>
              <a:t>122/41/2019-GST dated 5th Nov 2019 </a:t>
            </a:r>
          </a:p>
          <a:p>
            <a:pPr lvl="1" fontAlgn="base">
              <a:spcBef>
                <a:spcPts val="700"/>
              </a:spcBef>
              <a:spcAft>
                <a:spcPts val="600"/>
              </a:spcAft>
              <a:buClr>
                <a:schemeClr val="tx2"/>
              </a:buClr>
              <a:buFont typeface="Wingdings" pitchFamily="2" charset="2"/>
              <a:buChar char="§"/>
            </a:pPr>
            <a:r>
              <a:rPr lang="en-GB" sz="2500" dirty="0">
                <a:latin typeface="Cambria" panose="02040503050406030204" pitchFamily="18" charset="0"/>
                <a:ea typeface="Cambria" panose="02040503050406030204" pitchFamily="18" charset="0"/>
              </a:rPr>
              <a:t>Search warrants, summons, arrest memos, inspection notices and enquiry letters shall contain electronic DIN</a:t>
            </a:r>
          </a:p>
          <a:p>
            <a:pPr lvl="1" fontAlgn="base">
              <a:spcBef>
                <a:spcPts val="700"/>
              </a:spcBef>
              <a:spcAft>
                <a:spcPts val="600"/>
              </a:spcAft>
              <a:buClr>
                <a:schemeClr val="tx2"/>
              </a:buClr>
              <a:buFont typeface="Wingdings" pitchFamily="2" charset="2"/>
              <a:buChar char="§"/>
            </a:pPr>
            <a:r>
              <a:rPr lang="en-GB" sz="2500" dirty="0">
                <a:latin typeface="Cambria" panose="02040503050406030204" pitchFamily="18" charset="0"/>
                <a:ea typeface="Cambria" panose="02040503050406030204" pitchFamily="18" charset="0"/>
              </a:rPr>
              <a:t>Exceptions are there when there is no sufficient time to issue the letters.</a:t>
            </a:r>
          </a:p>
          <a:p>
            <a:pPr lvl="1" fontAlgn="base">
              <a:spcBef>
                <a:spcPts val="700"/>
              </a:spcBef>
              <a:spcAft>
                <a:spcPts val="600"/>
              </a:spcAft>
              <a:buClr>
                <a:schemeClr val="tx2"/>
              </a:buClr>
              <a:buFont typeface="Wingdings" pitchFamily="2" charset="2"/>
              <a:buChar char="§"/>
            </a:pPr>
            <a:r>
              <a:rPr lang="en-GB" sz="2500" dirty="0">
                <a:latin typeface="Cambria" panose="02040503050406030204" pitchFamily="18" charset="0"/>
                <a:ea typeface="Cambria" panose="02040503050406030204" pitchFamily="18" charset="0"/>
              </a:rPr>
              <a:t>Any document without DIN, such communication shall be treated as invalid document </a:t>
            </a:r>
          </a:p>
          <a:p>
            <a:pPr lvl="1" fontAlgn="base">
              <a:spcBef>
                <a:spcPts val="700"/>
              </a:spcBef>
              <a:spcAft>
                <a:spcPts val="600"/>
              </a:spcAft>
              <a:buClr>
                <a:schemeClr val="tx2"/>
              </a:buClr>
              <a:buFont typeface="Wingdings" pitchFamily="2" charset="2"/>
              <a:buChar char="§"/>
            </a:pPr>
            <a:r>
              <a:rPr lang="en-GB" sz="2500" dirty="0">
                <a:latin typeface="Cambria" panose="02040503050406030204" pitchFamily="18" charset="0"/>
                <a:ea typeface="Cambria" panose="02040503050406030204" pitchFamily="18" charset="0"/>
              </a:rPr>
              <a:t>To promote the transparency and accountability in tax administration. </a:t>
            </a:r>
          </a:p>
          <a:p>
            <a:pPr lvl="1" fontAlgn="base">
              <a:spcBef>
                <a:spcPts val="700"/>
              </a:spcBef>
              <a:spcAft>
                <a:spcPts val="600"/>
              </a:spcAft>
              <a:buClr>
                <a:schemeClr val="tx2"/>
              </a:buClr>
              <a:buFont typeface="Wingdings" pitchFamily="2" charset="2"/>
              <a:buChar char="§"/>
            </a:pPr>
            <a:r>
              <a:rPr lang="en-GB" sz="2500" dirty="0">
                <a:latin typeface="Cambria" panose="02040503050406030204" pitchFamily="18" charset="0"/>
                <a:ea typeface="Cambria" panose="02040503050406030204" pitchFamily="18" charset="0"/>
              </a:rPr>
              <a:t>Recipient can verify its genuineness @ </a:t>
            </a:r>
            <a:r>
              <a:rPr lang="en-IN" sz="2400" dirty="0">
                <a:hlinkClick r:id="rId2"/>
              </a:rPr>
              <a:t>https://www.cbicddm.gov.in/MIS/Home/DINSearch</a:t>
            </a:r>
            <a:endParaRPr lang="en-GB" sz="2500" dirty="0">
              <a:latin typeface="Cambria" panose="02040503050406030204" pitchFamily="18" charset="0"/>
              <a:ea typeface="Cambria" panose="02040503050406030204" pitchFamily="18" charset="0"/>
            </a:endParaRPr>
          </a:p>
          <a:p>
            <a:pPr marL="228600" indent="-228600" defTabSz="914400" fontAlgn="base">
              <a:spcBef>
                <a:spcPts val="700"/>
              </a:spcBef>
              <a:spcAft>
                <a:spcPts val="600"/>
              </a:spcAft>
              <a:buClr>
                <a:schemeClr val="tx2"/>
              </a:buClr>
              <a:buFont typeface="Wingdings" pitchFamily="2" charset="2"/>
              <a:buChar char="§"/>
            </a:pPr>
            <a:r>
              <a:rPr lang="en-GB" sz="2500" dirty="0">
                <a:latin typeface="Cambria" panose="02040503050406030204" pitchFamily="18" charset="0"/>
                <a:ea typeface="Cambria" panose="02040503050406030204" pitchFamily="18" charset="0"/>
              </a:rPr>
              <a:t>Extended to all communications including E-Mail with effect from 24.12.2019 vide Circular 128/47/2019-GST</a:t>
            </a:r>
          </a:p>
          <a:p>
            <a:pPr marL="228600" indent="-228600" algn="just" defTabSz="914400" fontAlgn="base">
              <a:spcBef>
                <a:spcPts val="700"/>
              </a:spcBef>
              <a:spcAft>
                <a:spcPts val="600"/>
              </a:spcAft>
              <a:buClr>
                <a:schemeClr val="tx2"/>
              </a:buClr>
              <a:buFont typeface="Wingdings" pitchFamily="2" charset="2"/>
              <a:buChar char="§"/>
            </a:pPr>
            <a:r>
              <a:rPr lang="en-US" sz="2500" dirty="0"/>
              <a:t>SC directed UOI/GST Council to issue advisory/instructions/recommendations to the States regarding implementation of the system of electronic (digital) generation of a DIN in the indirect tax administration</a:t>
            </a:r>
            <a:r>
              <a:rPr lang="en-IN" sz="2500" dirty="0"/>
              <a:t> </a:t>
            </a:r>
            <a:r>
              <a:rPr lang="en-IN" sz="2500" b="1" dirty="0"/>
              <a:t>Pradeep Goyal Vs UOI 2022-TIOL-66-SC-GST</a:t>
            </a:r>
          </a:p>
        </p:txBody>
      </p:sp>
    </p:spTree>
    <p:extLst>
      <p:ext uri="{BB962C8B-B14F-4D97-AF65-F5344CB8AC3E}">
        <p14:creationId xmlns:p14="http://schemas.microsoft.com/office/powerpoint/2010/main" val="3592938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1797C26-EEA3-4CA4-AEBB-B3C9EA768FE7}"/>
              </a:ext>
            </a:extLst>
          </p:cNvPr>
          <p:cNvSpPr>
            <a:spLocks noGrp="1"/>
          </p:cNvSpPr>
          <p:nvPr>
            <p:ph type="body" sz="quarter" idx="14"/>
          </p:nvPr>
        </p:nvSpPr>
        <p:spPr/>
        <p:txBody>
          <a:bodyPr/>
          <a:lstStyle/>
          <a:p>
            <a:r>
              <a:rPr lang="en-IN" dirty="0"/>
              <a:t>Dealing with enquiries/ Visits</a:t>
            </a:r>
          </a:p>
        </p:txBody>
      </p:sp>
      <p:sp>
        <p:nvSpPr>
          <p:cNvPr id="3" name="Text Placeholder 2">
            <a:extLst>
              <a:ext uri="{FF2B5EF4-FFF2-40B4-BE49-F238E27FC236}">
                <a16:creationId xmlns:a16="http://schemas.microsoft.com/office/drawing/2014/main" id="{DB36CF12-854F-4ECF-AE85-FA2CA52ECEAA}"/>
              </a:ext>
            </a:extLst>
          </p:cNvPr>
          <p:cNvSpPr>
            <a:spLocks noGrp="1"/>
          </p:cNvSpPr>
          <p:nvPr>
            <p:ph type="body" sz="quarter" idx="15"/>
          </p:nvPr>
        </p:nvSpPr>
        <p:spPr/>
        <p:txBody>
          <a:bodyPr>
            <a:noAutofit/>
          </a:bodyPr>
          <a:lstStyle/>
          <a:p>
            <a:r>
              <a:rPr lang="en-IN" sz="2800" dirty="0"/>
              <a:t>Is it official? – Personal Gmail or Gov.in? – DIN for central tax officials</a:t>
            </a:r>
          </a:p>
          <a:p>
            <a:r>
              <a:rPr lang="en-IN" sz="2800" dirty="0"/>
              <a:t>Understand that purpose of enquiry</a:t>
            </a:r>
          </a:p>
          <a:p>
            <a:pPr algn="just"/>
            <a:r>
              <a:rPr lang="en-IN" sz="2800" dirty="0"/>
              <a:t>If clear provide the information by Email + SP +RPAD. No oral clarifications</a:t>
            </a:r>
          </a:p>
          <a:p>
            <a:r>
              <a:rPr lang="en-IN" sz="2800" dirty="0"/>
              <a:t>Any oral enquiries ask for written communication</a:t>
            </a:r>
          </a:p>
          <a:p>
            <a:r>
              <a:rPr lang="en-IN" sz="2800" dirty="0"/>
              <a:t>If persistent – write a polite letter referring the phone calls and ask for specifics</a:t>
            </a:r>
          </a:p>
          <a:p>
            <a:pPr algn="just"/>
            <a:r>
              <a:rPr lang="en-IN" sz="2800" dirty="0"/>
              <a:t>Visits – Ask for ID- note down the details of designation, check jurisdiction, call dept number to verify if suspicious</a:t>
            </a:r>
          </a:p>
          <a:p>
            <a:r>
              <a:rPr lang="en-IN" sz="2800" dirty="0"/>
              <a:t>Information/ copies provided- ask for acknowledgement- follow up with explanation provided to officer + AC/DC.</a:t>
            </a:r>
          </a:p>
          <a:p>
            <a:pPr marL="0" indent="0">
              <a:buNone/>
            </a:pPr>
            <a:endParaRPr lang="en-IN" sz="2800" dirty="0"/>
          </a:p>
        </p:txBody>
      </p:sp>
    </p:spTree>
    <p:extLst>
      <p:ext uri="{BB962C8B-B14F-4D97-AF65-F5344CB8AC3E}">
        <p14:creationId xmlns:p14="http://schemas.microsoft.com/office/powerpoint/2010/main" val="1208196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F2E0733-3424-4ED6-ABBF-76EB8BBB1CA2}"/>
              </a:ext>
            </a:extLst>
          </p:cNvPr>
          <p:cNvSpPr>
            <a:spLocks noGrp="1"/>
          </p:cNvSpPr>
          <p:nvPr>
            <p:ph type="body" sz="quarter" idx="14"/>
          </p:nvPr>
        </p:nvSpPr>
        <p:spPr/>
        <p:txBody>
          <a:bodyPr/>
          <a:lstStyle/>
          <a:p>
            <a:r>
              <a:rPr lang="en-IN" dirty="0"/>
              <a:t>Dealing with Investigation</a:t>
            </a:r>
          </a:p>
        </p:txBody>
      </p:sp>
      <p:sp>
        <p:nvSpPr>
          <p:cNvPr id="3" name="Text Placeholder 2">
            <a:extLst>
              <a:ext uri="{FF2B5EF4-FFF2-40B4-BE49-F238E27FC236}">
                <a16:creationId xmlns:a16="http://schemas.microsoft.com/office/drawing/2014/main" id="{FCAAD3C0-4EF2-448A-B51F-9F0769E6F980}"/>
              </a:ext>
            </a:extLst>
          </p:cNvPr>
          <p:cNvSpPr>
            <a:spLocks noGrp="1"/>
          </p:cNvSpPr>
          <p:nvPr>
            <p:ph type="body" sz="quarter" idx="15"/>
          </p:nvPr>
        </p:nvSpPr>
        <p:spPr/>
        <p:txBody>
          <a:bodyPr>
            <a:normAutofit/>
          </a:bodyPr>
          <a:lstStyle/>
          <a:p>
            <a:pPr algn="just"/>
            <a:r>
              <a:rPr lang="en-IN" sz="2800" dirty="0"/>
              <a:t>If matter relates to valuation, classification, - burden of proving is on revenue</a:t>
            </a:r>
          </a:p>
          <a:p>
            <a:r>
              <a:rPr lang="en-IN" sz="2800" dirty="0"/>
              <a:t>If exemption or ITC – then onus on tax payer.</a:t>
            </a:r>
          </a:p>
          <a:p>
            <a:r>
              <a:rPr lang="en-IN" sz="2800" dirty="0"/>
              <a:t>Interpretation/ use of Circulars- only circulars in line with law valid in law</a:t>
            </a:r>
          </a:p>
          <a:p>
            <a:r>
              <a:rPr lang="en-IN" sz="2800" dirty="0"/>
              <a:t>Don’t be panic – seek legal remedies – time taking process &amp; Patience pays back</a:t>
            </a:r>
          </a:p>
          <a:p>
            <a:r>
              <a:rPr lang="en-IN" sz="2800" b="1" u="sng" dirty="0"/>
              <a:t>Law serve the vigilant – Right to agitate available</a:t>
            </a:r>
          </a:p>
          <a:p>
            <a:r>
              <a:rPr lang="en-IN" sz="2800" dirty="0"/>
              <a:t>'</a:t>
            </a:r>
            <a:r>
              <a:rPr lang="en-IN" sz="2800" dirty="0" err="1"/>
              <a:t>Ubi</a:t>
            </a:r>
            <a:r>
              <a:rPr lang="en-IN" sz="2800" dirty="0"/>
              <a:t> jus </a:t>
            </a:r>
            <a:r>
              <a:rPr lang="en-IN" sz="2800" dirty="0" err="1"/>
              <a:t>Ibi</a:t>
            </a:r>
            <a:r>
              <a:rPr lang="en-IN" sz="2800" dirty="0"/>
              <a:t> </a:t>
            </a:r>
            <a:r>
              <a:rPr lang="en-IN" sz="2800" dirty="0" err="1"/>
              <a:t>Remedium</a:t>
            </a:r>
            <a:r>
              <a:rPr lang="en-IN" sz="2800" dirty="0"/>
              <a:t> - </a:t>
            </a:r>
            <a:r>
              <a:rPr lang="en-US" sz="2800" dirty="0"/>
              <a:t>there is a legal right, there is a legal remedy.</a:t>
            </a:r>
            <a:r>
              <a:rPr lang="en-US" sz="2400" b="0" i="0" dirty="0">
                <a:solidFill>
                  <a:srgbClr val="000000"/>
                </a:solidFill>
                <a:effectLst/>
                <a:latin typeface="Karla"/>
              </a:rPr>
              <a:t> </a:t>
            </a:r>
          </a:p>
          <a:p>
            <a:pPr marL="0" indent="0">
              <a:buNone/>
            </a:pPr>
            <a:endParaRPr lang="en-IN" sz="2800" dirty="0"/>
          </a:p>
          <a:p>
            <a:endParaRPr lang="en-IN" sz="2800" dirty="0"/>
          </a:p>
          <a:p>
            <a:endParaRPr lang="en-IN" sz="2800" b="1" u="sng" dirty="0"/>
          </a:p>
        </p:txBody>
      </p:sp>
    </p:spTree>
    <p:extLst>
      <p:ext uri="{BB962C8B-B14F-4D97-AF65-F5344CB8AC3E}">
        <p14:creationId xmlns:p14="http://schemas.microsoft.com/office/powerpoint/2010/main" val="3811615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757082" y="2474259"/>
            <a:ext cx="3908611" cy="2348753"/>
          </a:xfrm>
        </p:spPr>
        <p:txBody>
          <a:bodyPr/>
          <a:lstStyle/>
          <a:p>
            <a:r>
              <a:rPr lang="en-IN" sz="4000" b="1" dirty="0">
                <a:solidFill>
                  <a:srgbClr val="00327D"/>
                </a:solidFill>
              </a:rPr>
              <a:t>Inspection, Search &amp; Seizure</a:t>
            </a:r>
          </a:p>
          <a:p>
            <a:endParaRPr lang="en-US" dirty="0">
              <a:solidFill>
                <a:srgbClr val="00327D"/>
              </a:solidFill>
            </a:endParaRPr>
          </a:p>
        </p:txBody>
      </p:sp>
    </p:spTree>
    <p:extLst>
      <p:ext uri="{BB962C8B-B14F-4D97-AF65-F5344CB8AC3E}">
        <p14:creationId xmlns:p14="http://schemas.microsoft.com/office/powerpoint/2010/main" val="3065232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FC84F17-67F1-AAE2-EACC-872FC74104DA}"/>
              </a:ext>
            </a:extLst>
          </p:cNvPr>
          <p:cNvSpPr>
            <a:spLocks noGrp="1"/>
          </p:cNvSpPr>
          <p:nvPr>
            <p:ph type="body" sz="quarter" idx="14"/>
          </p:nvPr>
        </p:nvSpPr>
        <p:spPr/>
        <p:txBody>
          <a:bodyPr/>
          <a:lstStyle/>
          <a:p>
            <a:r>
              <a:rPr lang="en-IN" dirty="0"/>
              <a:t>Inspection [Section 67(1)]</a:t>
            </a:r>
          </a:p>
        </p:txBody>
      </p:sp>
      <p:sp>
        <p:nvSpPr>
          <p:cNvPr id="3" name="Text Placeholder 2">
            <a:extLst>
              <a:ext uri="{FF2B5EF4-FFF2-40B4-BE49-F238E27FC236}">
                <a16:creationId xmlns:a16="http://schemas.microsoft.com/office/drawing/2014/main" id="{36450238-4BEF-56B1-93BD-EF7CDC4D7DB5}"/>
              </a:ext>
            </a:extLst>
          </p:cNvPr>
          <p:cNvSpPr>
            <a:spLocks noGrp="1"/>
          </p:cNvSpPr>
          <p:nvPr>
            <p:ph type="body" sz="quarter" idx="15"/>
          </p:nvPr>
        </p:nvSpPr>
        <p:spPr/>
        <p:txBody>
          <a:bodyPr/>
          <a:lstStyle/>
          <a:p>
            <a:pPr>
              <a:lnSpc>
                <a:spcPct val="150000"/>
              </a:lnSpc>
            </a:pPr>
            <a:r>
              <a:rPr lang="en-US" sz="2400" b="1" dirty="0"/>
              <a:t>Who may conduct: </a:t>
            </a:r>
            <a:r>
              <a:rPr lang="en-US" sz="2400" dirty="0"/>
              <a:t>Proper officer [“PO”]not below the rank of joint commissioner.</a:t>
            </a:r>
          </a:p>
          <a:p>
            <a:pPr>
              <a:lnSpc>
                <a:spcPct val="150000"/>
              </a:lnSpc>
            </a:pPr>
            <a:r>
              <a:rPr lang="en-US" sz="2400" b="1" dirty="0"/>
              <a:t>When it may be conducted: </a:t>
            </a:r>
            <a:r>
              <a:rPr lang="en-US" sz="2400" dirty="0"/>
              <a:t>Where there is a reason to believe that:</a:t>
            </a:r>
          </a:p>
          <a:p>
            <a:pPr>
              <a:lnSpc>
                <a:spcPct val="150000"/>
              </a:lnSpc>
            </a:pPr>
            <a:r>
              <a:rPr lang="en-US" sz="2400" b="1" dirty="0"/>
              <a:t>Taxable person </a:t>
            </a:r>
            <a:r>
              <a:rPr lang="en-US" sz="2400" dirty="0"/>
              <a:t>has, with intent to evade tax, suppressed information:</a:t>
            </a:r>
          </a:p>
          <a:p>
            <a:pPr marL="715963" indent="187325" defTabSz="628650">
              <a:lnSpc>
                <a:spcPct val="150000"/>
              </a:lnSpc>
            </a:pPr>
            <a:r>
              <a:rPr lang="en-US" sz="2400" dirty="0"/>
              <a:t>Of transaction relating to supply of goods or services’</a:t>
            </a:r>
          </a:p>
          <a:p>
            <a:pPr marL="715963" indent="187325" defTabSz="628650">
              <a:lnSpc>
                <a:spcPct val="150000"/>
              </a:lnSpc>
            </a:pPr>
            <a:r>
              <a:rPr lang="en-US" sz="2400" dirty="0"/>
              <a:t>Of stock of goods in hand;</a:t>
            </a:r>
          </a:p>
          <a:p>
            <a:pPr marL="715963" indent="187325" defTabSz="628650">
              <a:lnSpc>
                <a:spcPct val="150000"/>
              </a:lnSpc>
            </a:pPr>
            <a:r>
              <a:rPr lang="en-US" sz="2400" dirty="0"/>
              <a:t>Of claiming ITC in excess of entitlement;</a:t>
            </a:r>
          </a:p>
          <a:p>
            <a:pPr marL="715963" indent="187325" defTabSz="628650">
              <a:lnSpc>
                <a:spcPct val="150000"/>
              </a:lnSpc>
            </a:pPr>
            <a:r>
              <a:rPr lang="en-US" sz="2400" dirty="0"/>
              <a:t>Of contravention of any provisions of the Act.</a:t>
            </a:r>
          </a:p>
          <a:p>
            <a:endParaRPr lang="en-IN" dirty="0"/>
          </a:p>
        </p:txBody>
      </p:sp>
    </p:spTree>
    <p:extLst>
      <p:ext uri="{BB962C8B-B14F-4D97-AF65-F5344CB8AC3E}">
        <p14:creationId xmlns:p14="http://schemas.microsoft.com/office/powerpoint/2010/main" val="833323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026D55-ACF3-E943-2E14-B5153C8F42EC}"/>
              </a:ext>
            </a:extLst>
          </p:cNvPr>
          <p:cNvSpPr>
            <a:spLocks noGrp="1"/>
          </p:cNvSpPr>
          <p:nvPr>
            <p:ph type="body" sz="quarter" idx="14"/>
          </p:nvPr>
        </p:nvSpPr>
        <p:spPr/>
        <p:txBody>
          <a:bodyPr/>
          <a:lstStyle/>
          <a:p>
            <a:r>
              <a:rPr lang="en-IN" dirty="0"/>
              <a:t>Inspection [Section 67(1)]</a:t>
            </a:r>
          </a:p>
          <a:p>
            <a:endParaRPr lang="en-IN" dirty="0"/>
          </a:p>
        </p:txBody>
      </p:sp>
      <p:sp>
        <p:nvSpPr>
          <p:cNvPr id="3" name="Text Placeholder 2">
            <a:extLst>
              <a:ext uri="{FF2B5EF4-FFF2-40B4-BE49-F238E27FC236}">
                <a16:creationId xmlns:a16="http://schemas.microsoft.com/office/drawing/2014/main" id="{A41DCF00-7732-0458-D66A-E01056BF93A5}"/>
              </a:ext>
            </a:extLst>
          </p:cNvPr>
          <p:cNvSpPr>
            <a:spLocks noGrp="1"/>
          </p:cNvSpPr>
          <p:nvPr>
            <p:ph type="body" sz="quarter" idx="15"/>
          </p:nvPr>
        </p:nvSpPr>
        <p:spPr/>
        <p:txBody>
          <a:bodyPr/>
          <a:lstStyle/>
          <a:p>
            <a:pPr>
              <a:lnSpc>
                <a:spcPct val="150000"/>
              </a:lnSpc>
            </a:pPr>
            <a:r>
              <a:rPr lang="en-IN" sz="2200" b="1" dirty="0"/>
              <a:t>Transporter/warehouse operator:</a:t>
            </a:r>
          </a:p>
          <a:p>
            <a:pPr marL="1079500" indent="-450850">
              <a:lnSpc>
                <a:spcPct val="150000"/>
              </a:lnSpc>
            </a:pPr>
            <a:r>
              <a:rPr lang="en-US" sz="2200" dirty="0"/>
              <a:t>Is keeping goods on which tax has been evaded;</a:t>
            </a:r>
          </a:p>
          <a:p>
            <a:pPr marL="628650" indent="352425">
              <a:lnSpc>
                <a:spcPct val="150000"/>
              </a:lnSpc>
            </a:pPr>
            <a:r>
              <a:rPr lang="en-US" sz="2200" dirty="0"/>
              <a:t>Has kept accounts in such manner as is likely to cause evasion</a:t>
            </a:r>
            <a:endParaRPr lang="en-IN" sz="2200" dirty="0"/>
          </a:p>
          <a:p>
            <a:pPr marL="363538" indent="-363538">
              <a:lnSpc>
                <a:spcPct val="150000"/>
              </a:lnSpc>
            </a:pPr>
            <a:r>
              <a:rPr lang="en-US" sz="2200" b="1" dirty="0"/>
              <a:t>What can be inspected: </a:t>
            </a:r>
            <a:r>
              <a:rPr lang="en-US" sz="2200" dirty="0"/>
              <a:t>PO may authorize any other officer of central tax in writing in Form GST INS-01 to inspect:</a:t>
            </a:r>
          </a:p>
          <a:p>
            <a:pPr marL="971550" indent="-342900">
              <a:lnSpc>
                <a:spcPct val="150000"/>
              </a:lnSpc>
            </a:pPr>
            <a:r>
              <a:rPr lang="en-US" sz="2200" dirty="0"/>
              <a:t>Any place of business of taxable person/transporter/warehouse</a:t>
            </a:r>
          </a:p>
          <a:p>
            <a:pPr marL="971550" indent="-342900">
              <a:lnSpc>
                <a:spcPct val="150000"/>
              </a:lnSpc>
            </a:pPr>
            <a:r>
              <a:rPr lang="en-US" sz="2200" dirty="0"/>
              <a:t>Any other place.</a:t>
            </a:r>
          </a:p>
          <a:p>
            <a:pPr marL="628650" indent="0">
              <a:buNone/>
            </a:pPr>
            <a:endParaRPr lang="en-US" dirty="0"/>
          </a:p>
        </p:txBody>
      </p:sp>
    </p:spTree>
    <p:extLst>
      <p:ext uri="{BB962C8B-B14F-4D97-AF65-F5344CB8AC3E}">
        <p14:creationId xmlns:p14="http://schemas.microsoft.com/office/powerpoint/2010/main" val="2160950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026D55-ACF3-E943-2E14-B5153C8F42EC}"/>
              </a:ext>
            </a:extLst>
          </p:cNvPr>
          <p:cNvSpPr>
            <a:spLocks noGrp="1"/>
          </p:cNvSpPr>
          <p:nvPr>
            <p:ph type="body" sz="quarter" idx="14"/>
          </p:nvPr>
        </p:nvSpPr>
        <p:spPr/>
        <p:txBody>
          <a:bodyPr/>
          <a:lstStyle/>
          <a:p>
            <a:r>
              <a:rPr lang="en-IN" dirty="0"/>
              <a:t>Inspection [Section 67(1)] - Meaning</a:t>
            </a:r>
          </a:p>
          <a:p>
            <a:endParaRPr lang="en-IN" dirty="0"/>
          </a:p>
        </p:txBody>
      </p:sp>
      <p:sp>
        <p:nvSpPr>
          <p:cNvPr id="3" name="Text Placeholder 2">
            <a:extLst>
              <a:ext uri="{FF2B5EF4-FFF2-40B4-BE49-F238E27FC236}">
                <a16:creationId xmlns:a16="http://schemas.microsoft.com/office/drawing/2014/main" id="{A41DCF00-7732-0458-D66A-E01056BF93A5}"/>
              </a:ext>
            </a:extLst>
          </p:cNvPr>
          <p:cNvSpPr>
            <a:spLocks noGrp="1"/>
          </p:cNvSpPr>
          <p:nvPr>
            <p:ph type="body" sz="quarter" idx="15"/>
          </p:nvPr>
        </p:nvSpPr>
        <p:spPr/>
        <p:txBody>
          <a:bodyPr/>
          <a:lstStyle/>
          <a:p>
            <a:pPr marL="715963" indent="-352425">
              <a:lnSpc>
                <a:spcPct val="150000"/>
              </a:lnSpc>
            </a:pPr>
            <a:r>
              <a:rPr lang="en-US" sz="2200" b="1" dirty="0"/>
              <a:t>Per Black's Law Dictionary, 7th </a:t>
            </a:r>
            <a:r>
              <a:rPr lang="en-US" sz="2200" b="1" dirty="0" err="1"/>
              <a:t>Edn</a:t>
            </a:r>
            <a:r>
              <a:rPr lang="en-US" sz="2200" b="1" dirty="0"/>
              <a:t>: </a:t>
            </a:r>
            <a:r>
              <a:rPr lang="en-US" sz="2200" dirty="0"/>
              <a:t>‘Inspection’ means a careful examination of something, such as goods (to determine their fitness for purchase) or items produced in response to a discovery request (to determine their relevance to a law suit).</a:t>
            </a:r>
          </a:p>
          <a:p>
            <a:pPr marL="628650" indent="0">
              <a:lnSpc>
                <a:spcPct val="150000"/>
              </a:lnSpc>
              <a:buNone/>
            </a:pPr>
            <a:endParaRPr lang="en-US" sz="2200" dirty="0"/>
          </a:p>
          <a:p>
            <a:pPr marL="715963" indent="-352425">
              <a:lnSpc>
                <a:spcPct val="150000"/>
              </a:lnSpc>
            </a:pPr>
            <a:r>
              <a:rPr lang="en-US" sz="2200" b="1" dirty="0"/>
              <a:t>Per CBIC FAQs: </a:t>
            </a:r>
            <a:r>
              <a:rPr lang="en-US" sz="2200" dirty="0"/>
              <a:t>‘Inspection’ is a new provision under the CGST/SGST Act. It is a softer provision than search to enable officers to access any place of business of a taxable person and also any place of business of a person engaged in transporting goods or who is an owner or an operator of a warehouse or </a:t>
            </a:r>
            <a:r>
              <a:rPr lang="en-US" sz="2200" dirty="0" err="1"/>
              <a:t>godown</a:t>
            </a:r>
            <a:r>
              <a:rPr lang="en-US" sz="2200" dirty="0"/>
              <a:t>.</a:t>
            </a:r>
          </a:p>
          <a:p>
            <a:pPr marL="628650" indent="0">
              <a:buNone/>
            </a:pPr>
            <a:endParaRPr lang="en-US" dirty="0"/>
          </a:p>
        </p:txBody>
      </p:sp>
    </p:spTree>
    <p:extLst>
      <p:ext uri="{BB962C8B-B14F-4D97-AF65-F5344CB8AC3E}">
        <p14:creationId xmlns:p14="http://schemas.microsoft.com/office/powerpoint/2010/main" val="1360271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026D55-ACF3-E943-2E14-B5153C8F42EC}"/>
              </a:ext>
            </a:extLst>
          </p:cNvPr>
          <p:cNvSpPr>
            <a:spLocks noGrp="1"/>
          </p:cNvSpPr>
          <p:nvPr>
            <p:ph type="body" sz="quarter" idx="14"/>
          </p:nvPr>
        </p:nvSpPr>
        <p:spPr/>
        <p:txBody>
          <a:bodyPr/>
          <a:lstStyle/>
          <a:p>
            <a:r>
              <a:rPr lang="en-IN" dirty="0"/>
              <a:t>Inspection [Section 67(1)] - Meaning</a:t>
            </a:r>
          </a:p>
          <a:p>
            <a:endParaRPr lang="en-IN" dirty="0"/>
          </a:p>
        </p:txBody>
      </p:sp>
      <p:sp>
        <p:nvSpPr>
          <p:cNvPr id="3" name="Text Placeholder 2">
            <a:extLst>
              <a:ext uri="{FF2B5EF4-FFF2-40B4-BE49-F238E27FC236}">
                <a16:creationId xmlns:a16="http://schemas.microsoft.com/office/drawing/2014/main" id="{A41DCF00-7732-0458-D66A-E01056BF93A5}"/>
              </a:ext>
            </a:extLst>
          </p:cNvPr>
          <p:cNvSpPr>
            <a:spLocks noGrp="1"/>
          </p:cNvSpPr>
          <p:nvPr>
            <p:ph type="body" sz="quarter" idx="15"/>
          </p:nvPr>
        </p:nvSpPr>
        <p:spPr/>
        <p:txBody>
          <a:bodyPr/>
          <a:lstStyle/>
          <a:p>
            <a:pPr marL="715963" indent="-352425">
              <a:lnSpc>
                <a:spcPct val="150000"/>
              </a:lnSpc>
            </a:pPr>
            <a:r>
              <a:rPr lang="en-US" sz="2400" b="1" dirty="0"/>
              <a:t>Per Section 2(91) of the Act: </a:t>
            </a:r>
            <a:r>
              <a:rPr lang="en-US" sz="2400" dirty="0"/>
              <a:t>“proper officer” in relation to any function to be performed under this Act, means the Commissioner or the officer of the central tax who is assigned that function by the Commissioner in the Board.</a:t>
            </a:r>
          </a:p>
          <a:p>
            <a:pPr marL="715963" indent="-352425">
              <a:lnSpc>
                <a:spcPct val="150000"/>
              </a:lnSpc>
            </a:pPr>
            <a:r>
              <a:rPr lang="en-US" sz="2400" b="1" dirty="0"/>
              <a:t>Per Circular 03/3/2017-GST dated 05.07.2017: </a:t>
            </a:r>
            <a:r>
              <a:rPr lang="en-US" sz="2400" dirty="0"/>
              <a:t>Proper officer to carry out inspection u/s 67(1) is the Additional or Joint Commissioner of Central Tax.</a:t>
            </a:r>
          </a:p>
          <a:p>
            <a:pPr marL="628650" indent="0">
              <a:buNone/>
            </a:pPr>
            <a:endParaRPr lang="en-US" dirty="0"/>
          </a:p>
        </p:txBody>
      </p:sp>
    </p:spTree>
    <p:extLst>
      <p:ext uri="{BB962C8B-B14F-4D97-AF65-F5344CB8AC3E}">
        <p14:creationId xmlns:p14="http://schemas.microsoft.com/office/powerpoint/2010/main" val="8949287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026D55-ACF3-E943-2E14-B5153C8F42EC}"/>
              </a:ext>
            </a:extLst>
          </p:cNvPr>
          <p:cNvSpPr>
            <a:spLocks noGrp="1"/>
          </p:cNvSpPr>
          <p:nvPr>
            <p:ph type="body" sz="quarter" idx="14"/>
          </p:nvPr>
        </p:nvSpPr>
        <p:spPr/>
        <p:txBody>
          <a:bodyPr/>
          <a:lstStyle/>
          <a:p>
            <a:r>
              <a:rPr lang="en-US" dirty="0"/>
              <a:t>Reason to Believe – Meaning of</a:t>
            </a:r>
            <a:endParaRPr lang="en-IN" dirty="0"/>
          </a:p>
        </p:txBody>
      </p:sp>
      <p:sp>
        <p:nvSpPr>
          <p:cNvPr id="3" name="Text Placeholder 2">
            <a:extLst>
              <a:ext uri="{FF2B5EF4-FFF2-40B4-BE49-F238E27FC236}">
                <a16:creationId xmlns:a16="http://schemas.microsoft.com/office/drawing/2014/main" id="{A41DCF00-7732-0458-D66A-E01056BF93A5}"/>
              </a:ext>
            </a:extLst>
          </p:cNvPr>
          <p:cNvSpPr>
            <a:spLocks noGrp="1"/>
          </p:cNvSpPr>
          <p:nvPr>
            <p:ph type="body" sz="quarter" idx="15"/>
          </p:nvPr>
        </p:nvSpPr>
        <p:spPr/>
        <p:txBody>
          <a:bodyPr>
            <a:normAutofit fontScale="92500" lnSpcReduction="20000"/>
          </a:bodyPr>
          <a:lstStyle/>
          <a:p>
            <a:pPr>
              <a:lnSpc>
                <a:spcPct val="150000"/>
              </a:lnSpc>
            </a:pPr>
            <a:r>
              <a:rPr lang="en-US" sz="2200" b="1" dirty="0"/>
              <a:t>Section 26 IPC: </a:t>
            </a:r>
            <a:r>
              <a:rPr lang="en-US" sz="2200" dirty="0"/>
              <a:t>A person is said to have “reason to believe” a thing, if he has sufficient cause to believe that thing but not otherwise.</a:t>
            </a:r>
          </a:p>
          <a:p>
            <a:pPr>
              <a:lnSpc>
                <a:spcPct val="150000"/>
              </a:lnSpc>
            </a:pPr>
            <a:r>
              <a:rPr lang="en-US" sz="2200" b="1" dirty="0"/>
              <a:t>Reason’ – Meaning of: HL </a:t>
            </a:r>
            <a:r>
              <a:rPr lang="en-US" sz="2200" b="1" dirty="0" err="1"/>
              <a:t>Sibal</a:t>
            </a:r>
            <a:r>
              <a:rPr lang="en-US" sz="2200" b="1" dirty="0"/>
              <a:t> Vs CIT [1976] 103 ITR 606 (P&amp;H)</a:t>
            </a:r>
          </a:p>
          <a:p>
            <a:pPr>
              <a:lnSpc>
                <a:spcPct val="150000"/>
              </a:lnSpc>
              <a:buFont typeface="Wingdings" panose="05000000000000000000" pitchFamily="2" charset="2"/>
              <a:buChar char="Ø"/>
            </a:pPr>
            <a:r>
              <a:rPr lang="en-US" sz="2200" dirty="0"/>
              <a:t>Reason is a statement of fact employed as an argument to justify or condemn some act.</a:t>
            </a:r>
          </a:p>
          <a:p>
            <a:pPr>
              <a:lnSpc>
                <a:spcPct val="150000"/>
              </a:lnSpc>
              <a:buFont typeface="Wingdings" panose="05000000000000000000" pitchFamily="2" charset="2"/>
              <a:buChar char="Ø"/>
            </a:pPr>
            <a:r>
              <a:rPr lang="en-US" sz="2200" dirty="0"/>
              <a:t>When information is received or facts are harnessed in support of an argument, the resultant effect assumes the shape of a reason.</a:t>
            </a:r>
          </a:p>
          <a:p>
            <a:pPr>
              <a:lnSpc>
                <a:spcPct val="150000"/>
              </a:lnSpc>
              <a:buFont typeface="Wingdings" panose="05000000000000000000" pitchFamily="2" charset="2"/>
              <a:buChar char="Ø"/>
            </a:pPr>
            <a:r>
              <a:rPr lang="en-US" sz="2200" dirty="0"/>
              <a:t>Facts constituting the information must be relevant to the enquiry. They must be such from which a reasonable and prudent man can come to the requisite belief or conclusion. </a:t>
            </a:r>
          </a:p>
          <a:p>
            <a:pPr>
              <a:lnSpc>
                <a:spcPct val="150000"/>
              </a:lnSpc>
              <a:buFont typeface="Wingdings" panose="05000000000000000000" pitchFamily="2" charset="2"/>
              <a:buChar char="Ø"/>
            </a:pPr>
            <a:r>
              <a:rPr lang="en-US" sz="2200" dirty="0"/>
              <a:t>Material must have rational nexus of bearing to the reasons  for formation of belief.</a:t>
            </a:r>
          </a:p>
          <a:p>
            <a:pPr>
              <a:lnSpc>
                <a:spcPct val="150000"/>
              </a:lnSpc>
              <a:buFont typeface="Wingdings" panose="05000000000000000000" pitchFamily="2" charset="2"/>
              <a:buChar char="Ø"/>
            </a:pPr>
            <a:r>
              <a:rPr lang="en-US" sz="2200" dirty="0"/>
              <a:t>Reason must be the basis to arrive at conclusion, </a:t>
            </a:r>
            <a:r>
              <a:rPr lang="en-US" sz="2200" dirty="0" err="1"/>
              <a:t>i.e</a:t>
            </a:r>
            <a:r>
              <a:rPr lang="en-US" sz="2200" dirty="0"/>
              <a:t>, by inference, deduction, etc.</a:t>
            </a:r>
          </a:p>
          <a:p>
            <a:pPr>
              <a:lnSpc>
                <a:spcPct val="150000"/>
              </a:lnSpc>
              <a:buFont typeface="Wingdings" panose="05000000000000000000" pitchFamily="2" charset="2"/>
              <a:buChar char="Ø"/>
            </a:pPr>
            <a:r>
              <a:rPr lang="en-US" sz="2200" dirty="0"/>
              <a:t>When a number of reasons are considered in relation to each other, the final result of this consideration assumes the shape of a conclusion.</a:t>
            </a:r>
          </a:p>
          <a:p>
            <a:pPr marL="176213" indent="-176213">
              <a:buNone/>
            </a:pPr>
            <a:endParaRPr lang="en-US" dirty="0"/>
          </a:p>
        </p:txBody>
      </p:sp>
    </p:spTree>
    <p:extLst>
      <p:ext uri="{BB962C8B-B14F-4D97-AF65-F5344CB8AC3E}">
        <p14:creationId xmlns:p14="http://schemas.microsoft.com/office/powerpoint/2010/main" val="16135990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026D55-ACF3-E943-2E14-B5153C8F42EC}"/>
              </a:ext>
            </a:extLst>
          </p:cNvPr>
          <p:cNvSpPr>
            <a:spLocks noGrp="1"/>
          </p:cNvSpPr>
          <p:nvPr>
            <p:ph type="body" sz="quarter" idx="14"/>
          </p:nvPr>
        </p:nvSpPr>
        <p:spPr/>
        <p:txBody>
          <a:bodyPr/>
          <a:lstStyle/>
          <a:p>
            <a:r>
              <a:rPr lang="en-US" dirty="0"/>
              <a:t>Reason to Believe – Meaning of</a:t>
            </a:r>
            <a:endParaRPr lang="en-IN" dirty="0"/>
          </a:p>
        </p:txBody>
      </p:sp>
      <p:sp>
        <p:nvSpPr>
          <p:cNvPr id="3" name="Text Placeholder 2">
            <a:extLst>
              <a:ext uri="{FF2B5EF4-FFF2-40B4-BE49-F238E27FC236}">
                <a16:creationId xmlns:a16="http://schemas.microsoft.com/office/drawing/2014/main" id="{A41DCF00-7732-0458-D66A-E01056BF93A5}"/>
              </a:ext>
            </a:extLst>
          </p:cNvPr>
          <p:cNvSpPr>
            <a:spLocks noGrp="1"/>
          </p:cNvSpPr>
          <p:nvPr>
            <p:ph type="body" sz="quarter" idx="15"/>
          </p:nvPr>
        </p:nvSpPr>
        <p:spPr/>
        <p:txBody>
          <a:bodyPr>
            <a:normAutofit/>
          </a:bodyPr>
          <a:lstStyle/>
          <a:p>
            <a:pPr>
              <a:lnSpc>
                <a:spcPct val="150000"/>
              </a:lnSpc>
            </a:pPr>
            <a:r>
              <a:rPr lang="en-US" b="1" dirty="0"/>
              <a:t>‘Belief’ – Meaning of: Rich Udyog Network Ltd Vs CCIT [2016] 386 ITR 136 (All)</a:t>
            </a:r>
          </a:p>
          <a:p>
            <a:pPr>
              <a:lnSpc>
                <a:spcPct val="150000"/>
              </a:lnSpc>
              <a:buFont typeface="Wingdings" panose="05000000000000000000" pitchFamily="2" charset="2"/>
              <a:buChar char="Ø"/>
            </a:pPr>
            <a:r>
              <a:rPr lang="en-US" dirty="0"/>
              <a:t>Belief must be held in good faith. </a:t>
            </a:r>
          </a:p>
          <a:p>
            <a:pPr>
              <a:lnSpc>
                <a:spcPct val="150000"/>
              </a:lnSpc>
              <a:buFont typeface="Wingdings" panose="05000000000000000000" pitchFamily="2" charset="2"/>
              <a:buChar char="Ø"/>
            </a:pPr>
            <a:r>
              <a:rPr lang="en-US" dirty="0"/>
              <a:t>It cannot be a mere pretense or a doubt. </a:t>
            </a:r>
          </a:p>
          <a:p>
            <a:pPr>
              <a:lnSpc>
                <a:spcPct val="150000"/>
              </a:lnSpc>
              <a:buFont typeface="Wingdings" panose="05000000000000000000" pitchFamily="2" charset="2"/>
              <a:buChar char="Ø"/>
            </a:pPr>
            <a:r>
              <a:rPr lang="en-US" dirty="0"/>
              <a:t>Belief should not be based on mere suspicion but must be based on information which is in the possession of the authorizing authority.</a:t>
            </a:r>
          </a:p>
          <a:p>
            <a:pPr>
              <a:lnSpc>
                <a:spcPct val="150000"/>
              </a:lnSpc>
              <a:buFont typeface="Wingdings" panose="05000000000000000000" pitchFamily="2" charset="2"/>
              <a:buChar char="Ø"/>
            </a:pPr>
            <a:r>
              <a:rPr lang="en-US" dirty="0"/>
              <a:t>The said “information” must be something more than a mere rumor, gossip or hunch. It must form the basis on which the authorizing officer can have “reason to believe” that an action can be taken.</a:t>
            </a:r>
          </a:p>
          <a:p>
            <a:pPr marL="176213" indent="-176213">
              <a:buNone/>
            </a:pPr>
            <a:endParaRPr lang="en-US" dirty="0"/>
          </a:p>
        </p:txBody>
      </p:sp>
    </p:spTree>
    <p:extLst>
      <p:ext uri="{BB962C8B-B14F-4D97-AF65-F5344CB8AC3E}">
        <p14:creationId xmlns:p14="http://schemas.microsoft.com/office/powerpoint/2010/main" val="2546008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757082" y="2474259"/>
            <a:ext cx="3908611" cy="2348753"/>
          </a:xfrm>
        </p:spPr>
        <p:txBody>
          <a:bodyPr/>
          <a:lstStyle/>
          <a:p>
            <a:r>
              <a:rPr lang="en-IN" sz="4000" b="1" dirty="0">
                <a:solidFill>
                  <a:srgbClr val="00327D"/>
                </a:solidFill>
              </a:rPr>
              <a:t>Part - 1 </a:t>
            </a:r>
          </a:p>
          <a:p>
            <a:r>
              <a:rPr lang="en-IN" sz="4000" b="1" dirty="0">
                <a:solidFill>
                  <a:srgbClr val="00327D"/>
                </a:solidFill>
              </a:rPr>
              <a:t>Search &amp; Seizure</a:t>
            </a:r>
          </a:p>
          <a:p>
            <a:endParaRPr lang="en-US" dirty="0">
              <a:solidFill>
                <a:srgbClr val="00327D"/>
              </a:solidFill>
            </a:endParaRPr>
          </a:p>
        </p:txBody>
      </p:sp>
    </p:spTree>
    <p:extLst>
      <p:ext uri="{BB962C8B-B14F-4D97-AF65-F5344CB8AC3E}">
        <p14:creationId xmlns:p14="http://schemas.microsoft.com/office/powerpoint/2010/main" val="12739294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026D55-ACF3-E943-2E14-B5153C8F42EC}"/>
              </a:ext>
            </a:extLst>
          </p:cNvPr>
          <p:cNvSpPr>
            <a:spLocks noGrp="1"/>
          </p:cNvSpPr>
          <p:nvPr>
            <p:ph type="body" sz="quarter" idx="14"/>
          </p:nvPr>
        </p:nvSpPr>
        <p:spPr/>
        <p:txBody>
          <a:bodyPr/>
          <a:lstStyle/>
          <a:p>
            <a:r>
              <a:rPr lang="en-US" dirty="0"/>
              <a:t>Judicial Review of “Reason to Believe”</a:t>
            </a:r>
            <a:endParaRPr lang="en-IN" dirty="0"/>
          </a:p>
        </p:txBody>
      </p:sp>
      <p:sp>
        <p:nvSpPr>
          <p:cNvPr id="3" name="Text Placeholder 2">
            <a:extLst>
              <a:ext uri="{FF2B5EF4-FFF2-40B4-BE49-F238E27FC236}">
                <a16:creationId xmlns:a16="http://schemas.microsoft.com/office/drawing/2014/main" id="{A41DCF00-7732-0458-D66A-E01056BF93A5}"/>
              </a:ext>
            </a:extLst>
          </p:cNvPr>
          <p:cNvSpPr>
            <a:spLocks noGrp="1"/>
          </p:cNvSpPr>
          <p:nvPr>
            <p:ph type="body" sz="quarter" idx="15"/>
          </p:nvPr>
        </p:nvSpPr>
        <p:spPr/>
        <p:txBody>
          <a:bodyPr>
            <a:normAutofit fontScale="70000" lnSpcReduction="20000"/>
          </a:bodyPr>
          <a:lstStyle/>
          <a:p>
            <a:pPr>
              <a:lnSpc>
                <a:spcPct val="150000"/>
              </a:lnSpc>
            </a:pPr>
            <a:r>
              <a:rPr lang="sv-SE" sz="2700" b="1" dirty="0"/>
              <a:t>Balwant Singh Vs R.D. Sharma [1969] 71 ITR 550 (Delhi)</a:t>
            </a:r>
          </a:p>
          <a:p>
            <a:pPr>
              <a:lnSpc>
                <a:spcPct val="150000"/>
              </a:lnSpc>
              <a:buFont typeface="Wingdings" panose="05000000000000000000" pitchFamily="2" charset="2"/>
              <a:buChar char="Ø"/>
            </a:pPr>
            <a:r>
              <a:rPr lang="en-US" sz="2700" dirty="0"/>
              <a:t>The existence of 'reason to believe' is subject only to a limited scrutiny and the Court cannot substitute its own opinion for that of the officer carrying out Inspection.</a:t>
            </a:r>
          </a:p>
          <a:p>
            <a:pPr>
              <a:lnSpc>
                <a:spcPct val="150000"/>
              </a:lnSpc>
              <a:buFont typeface="Wingdings" panose="05000000000000000000" pitchFamily="2" charset="2"/>
              <a:buChar char="Ø"/>
            </a:pPr>
            <a:r>
              <a:rPr lang="en-US" sz="2700" dirty="0"/>
              <a:t>Inspection must not lightly or arbitrarily invade the privacy of a subject. Before he acts, he must be reasonably satisfied that it is necessary to do so but the decision must still remain his and not that of the Court.</a:t>
            </a:r>
          </a:p>
          <a:p>
            <a:pPr>
              <a:lnSpc>
                <a:spcPct val="150000"/>
              </a:lnSpc>
              <a:buFont typeface="Wingdings" panose="05000000000000000000" pitchFamily="2" charset="2"/>
              <a:buChar char="Ø"/>
            </a:pPr>
            <a:r>
              <a:rPr lang="en-US" sz="2700" dirty="0"/>
              <a:t>If the grounds on which reason to believe is founded are non-existent or are irrelevant or are such on which no reasonable persons can come to that belief, the exercise of power would be bad and court can interfere.</a:t>
            </a:r>
          </a:p>
          <a:p>
            <a:pPr>
              <a:lnSpc>
                <a:spcPct val="150000"/>
              </a:lnSpc>
              <a:buFont typeface="Wingdings" panose="05000000000000000000" pitchFamily="2" charset="2"/>
              <a:buChar char="Ø"/>
            </a:pPr>
            <a:r>
              <a:rPr lang="en-US" sz="2700" dirty="0"/>
              <a:t>It is also open to the Court to examine whether the reasons for the belief have a rational connection or a relevant bearing to the formation of the belief.</a:t>
            </a:r>
          </a:p>
          <a:p>
            <a:pPr>
              <a:lnSpc>
                <a:spcPct val="150000"/>
              </a:lnSpc>
            </a:pPr>
            <a:r>
              <a:rPr lang="en-US" sz="2700" b="1" dirty="0"/>
              <a:t>DDIT Vs Mahesh Kumar Agarwal [2003] 262 ITR 338 (Cal) </a:t>
            </a:r>
            <a:r>
              <a:rPr lang="en-US" sz="2700" dirty="0"/>
              <a:t>– Court cannot look into aptness or sufficiency of grounds upon which satisfaction is based. Satisfaction is subjective. If belief is bona fide and cogently supported, court will not interfere.</a:t>
            </a:r>
          </a:p>
          <a:p>
            <a:pPr>
              <a:lnSpc>
                <a:spcPct val="150000"/>
              </a:lnSpc>
            </a:pPr>
            <a:endParaRPr lang="en-US" dirty="0"/>
          </a:p>
          <a:p>
            <a:pPr marL="176213" indent="-176213">
              <a:buNone/>
            </a:pPr>
            <a:endParaRPr lang="en-US" dirty="0"/>
          </a:p>
        </p:txBody>
      </p:sp>
    </p:spTree>
    <p:extLst>
      <p:ext uri="{BB962C8B-B14F-4D97-AF65-F5344CB8AC3E}">
        <p14:creationId xmlns:p14="http://schemas.microsoft.com/office/powerpoint/2010/main" val="1437127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026D55-ACF3-E943-2E14-B5153C8F42EC}"/>
              </a:ext>
            </a:extLst>
          </p:cNvPr>
          <p:cNvSpPr>
            <a:spLocks noGrp="1"/>
          </p:cNvSpPr>
          <p:nvPr>
            <p:ph type="body" sz="quarter" idx="14"/>
          </p:nvPr>
        </p:nvSpPr>
        <p:spPr>
          <a:xfrm>
            <a:off x="327025" y="150813"/>
            <a:ext cx="10094932" cy="675452"/>
          </a:xfrm>
        </p:spPr>
        <p:txBody>
          <a:bodyPr/>
          <a:lstStyle/>
          <a:p>
            <a:r>
              <a:rPr lang="en-US" dirty="0"/>
              <a:t>Place of Business or Any Other Place – Meaning of</a:t>
            </a:r>
            <a:endParaRPr lang="en-IN" dirty="0"/>
          </a:p>
        </p:txBody>
      </p:sp>
      <p:sp>
        <p:nvSpPr>
          <p:cNvPr id="3" name="Text Placeholder 2">
            <a:extLst>
              <a:ext uri="{FF2B5EF4-FFF2-40B4-BE49-F238E27FC236}">
                <a16:creationId xmlns:a16="http://schemas.microsoft.com/office/drawing/2014/main" id="{A41DCF00-7732-0458-D66A-E01056BF93A5}"/>
              </a:ext>
            </a:extLst>
          </p:cNvPr>
          <p:cNvSpPr>
            <a:spLocks noGrp="1"/>
          </p:cNvSpPr>
          <p:nvPr>
            <p:ph type="body" sz="quarter" idx="15"/>
          </p:nvPr>
        </p:nvSpPr>
        <p:spPr/>
        <p:txBody>
          <a:bodyPr>
            <a:normAutofit/>
          </a:bodyPr>
          <a:lstStyle/>
          <a:p>
            <a:pPr>
              <a:lnSpc>
                <a:spcPct val="150000"/>
              </a:lnSpc>
            </a:pPr>
            <a:r>
              <a:rPr lang="en-US" sz="2400" b="1" dirty="0"/>
              <a:t>Section 2(85) CGST Act: </a:t>
            </a:r>
            <a:r>
              <a:rPr lang="en-US" sz="2400" dirty="0"/>
              <a:t>“Place of business” includes:</a:t>
            </a:r>
          </a:p>
          <a:p>
            <a:pPr>
              <a:lnSpc>
                <a:spcPct val="150000"/>
              </a:lnSpc>
              <a:buFont typeface="Wingdings" panose="05000000000000000000" pitchFamily="2" charset="2"/>
              <a:buChar char="Ø"/>
            </a:pPr>
            <a:r>
              <a:rPr lang="en-US" sz="2400" dirty="0"/>
              <a:t>A place from where the business is ordinarily carried on, and includes a warehouse, a </a:t>
            </a:r>
            <a:r>
              <a:rPr lang="en-US" sz="2400" dirty="0" err="1"/>
              <a:t>godown</a:t>
            </a:r>
            <a:r>
              <a:rPr lang="en-US" sz="2400" dirty="0"/>
              <a:t> or any other place where a taxable person stores his goods, supplies or receives goods or services or both; or</a:t>
            </a:r>
          </a:p>
          <a:p>
            <a:pPr>
              <a:lnSpc>
                <a:spcPct val="150000"/>
              </a:lnSpc>
              <a:buFont typeface="Wingdings" panose="05000000000000000000" pitchFamily="2" charset="2"/>
              <a:buChar char="Ø"/>
            </a:pPr>
            <a:r>
              <a:rPr lang="en-US" sz="2400" dirty="0"/>
              <a:t>A place where a taxable person maintains his books of account; or</a:t>
            </a:r>
          </a:p>
          <a:p>
            <a:pPr>
              <a:lnSpc>
                <a:spcPct val="150000"/>
              </a:lnSpc>
              <a:buFont typeface="Wingdings" panose="05000000000000000000" pitchFamily="2" charset="2"/>
              <a:buChar char="Ø"/>
            </a:pPr>
            <a:r>
              <a:rPr lang="en-US" sz="2400" dirty="0"/>
              <a:t>A place where a taxable person is engaged in business through an agent, by whatever name called.</a:t>
            </a:r>
          </a:p>
          <a:p>
            <a:pPr marL="0" indent="0">
              <a:lnSpc>
                <a:spcPct val="150000"/>
              </a:lnSpc>
              <a:buNone/>
            </a:pPr>
            <a:endParaRPr lang="en-US" dirty="0"/>
          </a:p>
          <a:p>
            <a:pPr marL="176213" indent="-176213">
              <a:buNone/>
            </a:pPr>
            <a:endParaRPr lang="en-US" dirty="0"/>
          </a:p>
        </p:txBody>
      </p:sp>
    </p:spTree>
    <p:extLst>
      <p:ext uri="{BB962C8B-B14F-4D97-AF65-F5344CB8AC3E}">
        <p14:creationId xmlns:p14="http://schemas.microsoft.com/office/powerpoint/2010/main" val="36717204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026D55-ACF3-E943-2E14-B5153C8F42EC}"/>
              </a:ext>
            </a:extLst>
          </p:cNvPr>
          <p:cNvSpPr>
            <a:spLocks noGrp="1"/>
          </p:cNvSpPr>
          <p:nvPr>
            <p:ph type="body" sz="quarter" idx="14"/>
          </p:nvPr>
        </p:nvSpPr>
        <p:spPr>
          <a:xfrm>
            <a:off x="327025" y="150813"/>
            <a:ext cx="10094932" cy="675452"/>
          </a:xfrm>
        </p:spPr>
        <p:txBody>
          <a:bodyPr/>
          <a:lstStyle/>
          <a:p>
            <a:r>
              <a:rPr lang="en-US" dirty="0"/>
              <a:t>Search and Seizure [Section 67(2)]</a:t>
            </a:r>
            <a:endParaRPr lang="en-IN" dirty="0"/>
          </a:p>
        </p:txBody>
      </p:sp>
      <p:sp>
        <p:nvSpPr>
          <p:cNvPr id="3" name="Text Placeholder 2">
            <a:extLst>
              <a:ext uri="{FF2B5EF4-FFF2-40B4-BE49-F238E27FC236}">
                <a16:creationId xmlns:a16="http://schemas.microsoft.com/office/drawing/2014/main" id="{A41DCF00-7732-0458-D66A-E01056BF93A5}"/>
              </a:ext>
            </a:extLst>
          </p:cNvPr>
          <p:cNvSpPr>
            <a:spLocks noGrp="1"/>
          </p:cNvSpPr>
          <p:nvPr>
            <p:ph type="body" sz="quarter" idx="15"/>
          </p:nvPr>
        </p:nvSpPr>
        <p:spPr/>
        <p:txBody>
          <a:bodyPr>
            <a:normAutofit fontScale="92500"/>
          </a:bodyPr>
          <a:lstStyle/>
          <a:p>
            <a:pPr>
              <a:lnSpc>
                <a:spcPct val="150000"/>
              </a:lnSpc>
            </a:pPr>
            <a:r>
              <a:rPr lang="en-US" sz="2400" b="1" dirty="0"/>
              <a:t>Search – Meaning of: </a:t>
            </a:r>
          </a:p>
          <a:p>
            <a:pPr>
              <a:lnSpc>
                <a:spcPct val="150000"/>
              </a:lnSpc>
              <a:buFont typeface="Wingdings" panose="05000000000000000000" pitchFamily="2" charset="2"/>
              <a:buChar char="Ø"/>
            </a:pPr>
            <a:r>
              <a:rPr lang="en-US" sz="2400" b="1" dirty="0"/>
              <a:t>Black’s Law Dictionary 6th Edition: </a:t>
            </a:r>
            <a:r>
              <a:rPr lang="en-US" sz="2400" dirty="0"/>
              <a:t>An examination of a man's house or other buildings or premises, or of his person, with a view to the discovery of contraband or illicit or stolen property, or some evidence of guilt to be used in the prosecution of a criminal action for some crime or offense with which he is charged.</a:t>
            </a:r>
          </a:p>
          <a:p>
            <a:pPr>
              <a:lnSpc>
                <a:spcPct val="150000"/>
              </a:lnSpc>
            </a:pPr>
            <a:r>
              <a:rPr lang="en-US" sz="2400" b="1" dirty="0"/>
              <a:t>Seizure – Meaning of:</a:t>
            </a:r>
          </a:p>
          <a:p>
            <a:pPr>
              <a:lnSpc>
                <a:spcPct val="150000"/>
              </a:lnSpc>
              <a:buFont typeface="Wingdings" panose="05000000000000000000" pitchFamily="2" charset="2"/>
              <a:buChar char="Ø"/>
            </a:pPr>
            <a:r>
              <a:rPr lang="en-US" sz="2400" b="1" dirty="0"/>
              <a:t>Law Lexicon Dictionary: </a:t>
            </a:r>
            <a:r>
              <a:rPr lang="en-US" sz="2400" dirty="0"/>
              <a:t>The act of taking possession of property by an officer under legal process. </a:t>
            </a:r>
          </a:p>
          <a:p>
            <a:pPr>
              <a:lnSpc>
                <a:spcPct val="150000"/>
              </a:lnSpc>
              <a:buFont typeface="Wingdings" panose="05000000000000000000" pitchFamily="2" charset="2"/>
              <a:buChar char="Ø"/>
            </a:pPr>
            <a:r>
              <a:rPr lang="en-US" sz="2400" dirty="0"/>
              <a:t>It generally implies taking possession forcibly contrary to the wishes of the owner of the property or who has the possession and who was unwilling to part with the possession.</a:t>
            </a:r>
          </a:p>
          <a:p>
            <a:pPr marL="0" indent="0">
              <a:lnSpc>
                <a:spcPct val="150000"/>
              </a:lnSpc>
              <a:buNone/>
            </a:pPr>
            <a:endParaRPr lang="en-US" dirty="0"/>
          </a:p>
          <a:p>
            <a:pPr marL="176213" indent="-176213">
              <a:buNone/>
            </a:pPr>
            <a:endParaRPr lang="en-US" dirty="0"/>
          </a:p>
        </p:txBody>
      </p:sp>
    </p:spTree>
    <p:extLst>
      <p:ext uri="{BB962C8B-B14F-4D97-AF65-F5344CB8AC3E}">
        <p14:creationId xmlns:p14="http://schemas.microsoft.com/office/powerpoint/2010/main" val="19134669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026D55-ACF3-E943-2E14-B5153C8F42EC}"/>
              </a:ext>
            </a:extLst>
          </p:cNvPr>
          <p:cNvSpPr>
            <a:spLocks noGrp="1"/>
          </p:cNvSpPr>
          <p:nvPr>
            <p:ph type="body" sz="quarter" idx="14"/>
          </p:nvPr>
        </p:nvSpPr>
        <p:spPr>
          <a:xfrm>
            <a:off x="327025" y="150813"/>
            <a:ext cx="10094932" cy="675452"/>
          </a:xfrm>
        </p:spPr>
        <p:txBody>
          <a:bodyPr/>
          <a:lstStyle/>
          <a:p>
            <a:r>
              <a:rPr lang="en-US" dirty="0"/>
              <a:t>Search and Seizure [Section 67(2) r/w 67(11)]</a:t>
            </a:r>
            <a:endParaRPr lang="en-IN" dirty="0"/>
          </a:p>
        </p:txBody>
      </p:sp>
      <p:sp>
        <p:nvSpPr>
          <p:cNvPr id="3" name="Text Placeholder 2">
            <a:extLst>
              <a:ext uri="{FF2B5EF4-FFF2-40B4-BE49-F238E27FC236}">
                <a16:creationId xmlns:a16="http://schemas.microsoft.com/office/drawing/2014/main" id="{A41DCF00-7732-0458-D66A-E01056BF93A5}"/>
              </a:ext>
            </a:extLst>
          </p:cNvPr>
          <p:cNvSpPr>
            <a:spLocks noGrp="1"/>
          </p:cNvSpPr>
          <p:nvPr>
            <p:ph type="body" sz="quarter" idx="15"/>
          </p:nvPr>
        </p:nvSpPr>
        <p:spPr/>
        <p:txBody>
          <a:bodyPr>
            <a:normAutofit fontScale="92500" lnSpcReduction="10000"/>
          </a:bodyPr>
          <a:lstStyle/>
          <a:p>
            <a:pPr>
              <a:lnSpc>
                <a:spcPct val="150000"/>
              </a:lnSpc>
            </a:pPr>
            <a:r>
              <a:rPr lang="en-US" sz="2400" b="1" dirty="0"/>
              <a:t>Who may conduct: </a:t>
            </a:r>
            <a:r>
              <a:rPr lang="en-US" sz="2400" dirty="0"/>
              <a:t>Proper officer not below the rank of joint commissioner.</a:t>
            </a:r>
          </a:p>
          <a:p>
            <a:pPr>
              <a:lnSpc>
                <a:spcPct val="150000"/>
              </a:lnSpc>
            </a:pPr>
            <a:r>
              <a:rPr lang="en-US" sz="2400" b="1" dirty="0"/>
              <a:t>When it may be conducted: </a:t>
            </a:r>
            <a:r>
              <a:rPr lang="en-US" sz="2400" dirty="0"/>
              <a:t>Where there is reason to believe that the following is secreted in any place:</a:t>
            </a:r>
          </a:p>
          <a:p>
            <a:pPr marL="539750" indent="-274638">
              <a:lnSpc>
                <a:spcPct val="150000"/>
              </a:lnSpc>
              <a:buFont typeface="Wingdings" panose="05000000000000000000" pitchFamily="2" charset="2"/>
              <a:buChar char="Ø"/>
            </a:pPr>
            <a:r>
              <a:rPr lang="en-US" sz="2400" dirty="0"/>
              <a:t>Goods liable for confiscation;</a:t>
            </a:r>
          </a:p>
          <a:p>
            <a:pPr marL="539750" indent="-274638">
              <a:lnSpc>
                <a:spcPct val="150000"/>
              </a:lnSpc>
              <a:buFont typeface="Wingdings" panose="05000000000000000000" pitchFamily="2" charset="2"/>
              <a:buChar char="Ø"/>
            </a:pPr>
            <a:r>
              <a:rPr lang="en-US" sz="2400" dirty="0"/>
              <a:t>Documents/things/books relevant for proceedings.</a:t>
            </a:r>
          </a:p>
          <a:p>
            <a:pPr>
              <a:lnSpc>
                <a:spcPct val="150000"/>
              </a:lnSpc>
            </a:pPr>
            <a:r>
              <a:rPr lang="en-US" sz="2400" b="1" dirty="0"/>
              <a:t>What can be searched/seized: </a:t>
            </a:r>
            <a:r>
              <a:rPr lang="en-US" sz="2400" dirty="0"/>
              <a:t>The following may be searched and seized by making an order in Form GST INS-02:</a:t>
            </a:r>
          </a:p>
          <a:p>
            <a:pPr marL="452438" indent="-187325">
              <a:lnSpc>
                <a:spcPct val="150000"/>
              </a:lnSpc>
              <a:buFont typeface="Wingdings" panose="05000000000000000000" pitchFamily="2" charset="2"/>
              <a:buChar char="Ø"/>
            </a:pPr>
            <a:r>
              <a:rPr lang="en-US" sz="2400" dirty="0"/>
              <a:t>Aforesaid Goods/books/documents/things;</a:t>
            </a:r>
          </a:p>
          <a:p>
            <a:pPr marL="452438" indent="-187325">
              <a:lnSpc>
                <a:spcPct val="150000"/>
              </a:lnSpc>
              <a:buFont typeface="Wingdings" panose="05000000000000000000" pitchFamily="2" charset="2"/>
              <a:buChar char="Ø"/>
            </a:pPr>
            <a:r>
              <a:rPr lang="en-US" sz="2400" dirty="0"/>
              <a:t>Accounts/registers/documents of any person produced before the PO, if PO has reason to believe that such person has evaded or is attempting to evade tax. </a:t>
            </a:r>
          </a:p>
          <a:p>
            <a:pPr marL="0" indent="0">
              <a:lnSpc>
                <a:spcPct val="150000"/>
              </a:lnSpc>
              <a:buNone/>
            </a:pPr>
            <a:endParaRPr lang="en-US" dirty="0"/>
          </a:p>
          <a:p>
            <a:pPr marL="176213" indent="-176213">
              <a:buNone/>
            </a:pPr>
            <a:endParaRPr lang="en-US" dirty="0"/>
          </a:p>
        </p:txBody>
      </p:sp>
    </p:spTree>
    <p:extLst>
      <p:ext uri="{BB962C8B-B14F-4D97-AF65-F5344CB8AC3E}">
        <p14:creationId xmlns:p14="http://schemas.microsoft.com/office/powerpoint/2010/main" val="4544937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026D55-ACF3-E943-2E14-B5153C8F42EC}"/>
              </a:ext>
            </a:extLst>
          </p:cNvPr>
          <p:cNvSpPr>
            <a:spLocks noGrp="1"/>
          </p:cNvSpPr>
          <p:nvPr>
            <p:ph type="body" sz="quarter" idx="14"/>
          </p:nvPr>
        </p:nvSpPr>
        <p:spPr>
          <a:xfrm>
            <a:off x="327025" y="150813"/>
            <a:ext cx="10094932" cy="675452"/>
          </a:xfrm>
        </p:spPr>
        <p:txBody>
          <a:bodyPr/>
          <a:lstStyle/>
          <a:p>
            <a:r>
              <a:rPr lang="en-US" dirty="0"/>
              <a:t>‘Secreted’ – Meaning of:</a:t>
            </a:r>
            <a:endParaRPr lang="en-IN" dirty="0"/>
          </a:p>
        </p:txBody>
      </p:sp>
      <p:sp>
        <p:nvSpPr>
          <p:cNvPr id="3" name="Text Placeholder 2">
            <a:extLst>
              <a:ext uri="{FF2B5EF4-FFF2-40B4-BE49-F238E27FC236}">
                <a16:creationId xmlns:a16="http://schemas.microsoft.com/office/drawing/2014/main" id="{A41DCF00-7732-0458-D66A-E01056BF93A5}"/>
              </a:ext>
            </a:extLst>
          </p:cNvPr>
          <p:cNvSpPr>
            <a:spLocks noGrp="1"/>
          </p:cNvSpPr>
          <p:nvPr>
            <p:ph type="body" sz="quarter" idx="15"/>
          </p:nvPr>
        </p:nvSpPr>
        <p:spPr/>
        <p:txBody>
          <a:bodyPr>
            <a:normAutofit/>
          </a:bodyPr>
          <a:lstStyle/>
          <a:p>
            <a:pPr>
              <a:lnSpc>
                <a:spcPct val="100000"/>
              </a:lnSpc>
            </a:pPr>
            <a:r>
              <a:rPr lang="en-US" sz="2200" b="1" dirty="0"/>
              <a:t>Durga Prasad Vs H.R. Gomes AIR 1966 SC 1209 (1216) –</a:t>
            </a:r>
            <a:r>
              <a:rPr lang="en-US" sz="2200" dirty="0"/>
              <a:t> In the context of Section 105(1) Customs Act:</a:t>
            </a:r>
          </a:p>
          <a:p>
            <a:pPr marL="452438" indent="-276225">
              <a:lnSpc>
                <a:spcPct val="100000"/>
              </a:lnSpc>
              <a:buFont typeface="Wingdings" panose="05000000000000000000" pitchFamily="2" charset="2"/>
              <a:buChar char="Ø"/>
            </a:pPr>
            <a:r>
              <a:rPr lang="en-US" sz="2200" dirty="0"/>
              <a:t>‘Secreted’ means documents which are kept not in the normal or usual place, with a view to conceal them. </a:t>
            </a:r>
          </a:p>
          <a:p>
            <a:pPr marL="452438" indent="-276225">
              <a:lnSpc>
                <a:spcPct val="100000"/>
              </a:lnSpc>
              <a:buFont typeface="Wingdings" panose="05000000000000000000" pitchFamily="2" charset="2"/>
              <a:buChar char="Ø"/>
            </a:pPr>
            <a:r>
              <a:rPr lang="en-US" sz="2200" dirty="0"/>
              <a:t>It may even mean documents or things which are likely to be secreted. </a:t>
            </a:r>
          </a:p>
          <a:p>
            <a:pPr marL="452438" indent="-276225">
              <a:lnSpc>
                <a:spcPct val="100000"/>
              </a:lnSpc>
              <a:buFont typeface="Wingdings" panose="05000000000000000000" pitchFamily="2" charset="2"/>
              <a:buChar char="Ø"/>
            </a:pPr>
            <a:r>
              <a:rPr lang="en-US" sz="2200" dirty="0"/>
              <a:t>It includes, documents or things which a person is likely to keep out of the way or to put in a place where the officer of law cannot find it.</a:t>
            </a:r>
          </a:p>
          <a:p>
            <a:pPr marL="452438" indent="-276225">
              <a:lnSpc>
                <a:spcPct val="100000"/>
              </a:lnSpc>
              <a:buFont typeface="Wingdings" panose="05000000000000000000" pitchFamily="2" charset="2"/>
              <a:buChar char="Ø"/>
            </a:pPr>
            <a:r>
              <a:rPr lang="en-US" sz="2200" dirty="0"/>
              <a:t>What can be called from an </a:t>
            </a:r>
            <a:r>
              <a:rPr lang="en-US" sz="2200" dirty="0" err="1"/>
              <a:t>assessee</a:t>
            </a:r>
            <a:r>
              <a:rPr lang="en-US" sz="2200" dirty="0"/>
              <a:t> in the normal course should not be recovered from him under search proceedings.</a:t>
            </a:r>
          </a:p>
          <a:p>
            <a:pPr>
              <a:lnSpc>
                <a:spcPct val="150000"/>
              </a:lnSpc>
              <a:buFont typeface="Wingdings" panose="05000000000000000000" pitchFamily="2" charset="2"/>
              <a:buChar char="Ø"/>
            </a:pPr>
            <a:r>
              <a:rPr lang="en-US" sz="2200" b="1" dirty="0"/>
              <a:t>Rajeev Traders vs. State of U.P. 2019 (29) G.S.T.L. 9 (All.)</a:t>
            </a:r>
          </a:p>
          <a:p>
            <a:pPr marL="452438" lvl="1" indent="-276225">
              <a:lnSpc>
                <a:spcPct val="100000"/>
              </a:lnSpc>
              <a:spcBef>
                <a:spcPts val="1000"/>
              </a:spcBef>
              <a:buFont typeface="Wingdings" panose="05000000000000000000" pitchFamily="2" charset="2"/>
              <a:buChar char="Ø"/>
            </a:pPr>
            <a:r>
              <a:rPr lang="en-US" sz="2200" dirty="0"/>
              <a:t>Goods lying at a disclosed place of business of the assessee when not recorded in regular books of account, a presumption of the goods having been “secreted” arises</a:t>
            </a:r>
          </a:p>
          <a:p>
            <a:pPr marL="452438" lvl="1" indent="-276225">
              <a:lnSpc>
                <a:spcPct val="100000"/>
              </a:lnSpc>
              <a:spcBef>
                <a:spcPts val="1000"/>
              </a:spcBef>
              <a:buFont typeface="Wingdings" panose="05000000000000000000" pitchFamily="2" charset="2"/>
              <a:buChar char="Ø"/>
            </a:pPr>
            <a:r>
              <a:rPr lang="en-US" dirty="0"/>
              <a:t>“in any place” includes both the disclosed and undisclosed place(s) of business</a:t>
            </a:r>
          </a:p>
          <a:p>
            <a:pPr marL="176213" indent="-176213">
              <a:buNone/>
            </a:pPr>
            <a:endParaRPr lang="en-US" dirty="0"/>
          </a:p>
        </p:txBody>
      </p:sp>
    </p:spTree>
    <p:extLst>
      <p:ext uri="{BB962C8B-B14F-4D97-AF65-F5344CB8AC3E}">
        <p14:creationId xmlns:p14="http://schemas.microsoft.com/office/powerpoint/2010/main" val="3079449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026D55-ACF3-E943-2E14-B5153C8F42EC}"/>
              </a:ext>
            </a:extLst>
          </p:cNvPr>
          <p:cNvSpPr>
            <a:spLocks noGrp="1"/>
          </p:cNvSpPr>
          <p:nvPr>
            <p:ph type="body" sz="quarter" idx="14"/>
          </p:nvPr>
        </p:nvSpPr>
        <p:spPr>
          <a:xfrm>
            <a:off x="1" y="1"/>
            <a:ext cx="10719412" cy="936434"/>
          </a:xfrm>
        </p:spPr>
        <p:txBody>
          <a:bodyPr/>
          <a:lstStyle/>
          <a:p>
            <a:r>
              <a:rPr lang="en-US" dirty="0"/>
              <a:t>‘</a:t>
            </a:r>
            <a:r>
              <a:rPr lang="en-US" sz="3000" dirty="0"/>
              <a:t>Retention and Return of Seized Articles [Section 67(3), (7) and (8)]</a:t>
            </a:r>
            <a:endParaRPr lang="en-IN" sz="3000" dirty="0"/>
          </a:p>
        </p:txBody>
      </p:sp>
      <p:sp>
        <p:nvSpPr>
          <p:cNvPr id="3" name="Text Placeholder 2">
            <a:extLst>
              <a:ext uri="{FF2B5EF4-FFF2-40B4-BE49-F238E27FC236}">
                <a16:creationId xmlns:a16="http://schemas.microsoft.com/office/drawing/2014/main" id="{A41DCF00-7732-0458-D66A-E01056BF93A5}"/>
              </a:ext>
            </a:extLst>
          </p:cNvPr>
          <p:cNvSpPr>
            <a:spLocks noGrp="1"/>
          </p:cNvSpPr>
          <p:nvPr>
            <p:ph type="body" sz="quarter" idx="15"/>
          </p:nvPr>
        </p:nvSpPr>
        <p:spPr/>
        <p:txBody>
          <a:bodyPr>
            <a:normAutofit/>
          </a:bodyPr>
          <a:lstStyle/>
          <a:p>
            <a:pPr>
              <a:lnSpc>
                <a:spcPct val="150000"/>
              </a:lnSpc>
            </a:pPr>
            <a:r>
              <a:rPr lang="en-US" sz="2400" b="1" dirty="0"/>
              <a:t>Retention – For How Long: </a:t>
            </a:r>
            <a:r>
              <a:rPr lang="en-US" sz="2400" dirty="0"/>
              <a:t>As long as it is necessary for examination / inquiry.</a:t>
            </a:r>
          </a:p>
          <a:p>
            <a:pPr>
              <a:lnSpc>
                <a:spcPct val="150000"/>
              </a:lnSpc>
            </a:pPr>
            <a:r>
              <a:rPr lang="en-US" sz="2400" b="1" dirty="0"/>
              <a:t>When to return: </a:t>
            </a:r>
            <a:r>
              <a:rPr lang="en-US" sz="2400" dirty="0"/>
              <a:t>Those goods/documents/things which are not relied upon in the notice must be returned within 30 days of issue of notice.</a:t>
            </a:r>
          </a:p>
          <a:p>
            <a:pPr marL="804863" indent="-441325">
              <a:lnSpc>
                <a:spcPct val="150000"/>
              </a:lnSpc>
              <a:buFont typeface="Wingdings" panose="05000000000000000000" pitchFamily="2" charset="2"/>
              <a:buChar char="Ø"/>
            </a:pPr>
            <a:r>
              <a:rPr lang="en-US" sz="2400" b="1" dirty="0"/>
              <a:t>Note: </a:t>
            </a:r>
            <a:r>
              <a:rPr lang="en-US" sz="2400" dirty="0"/>
              <a:t>Notice must be issued Within 6 months of seizure unless extended further. Otherwise all goods/documents/things seized are to be returned.</a:t>
            </a:r>
          </a:p>
          <a:p>
            <a:pPr>
              <a:lnSpc>
                <a:spcPct val="150000"/>
              </a:lnSpc>
            </a:pPr>
            <a:r>
              <a:rPr lang="en-US" sz="2400" b="1" dirty="0"/>
              <a:t>Provisional return: </a:t>
            </a:r>
            <a:r>
              <a:rPr lang="en-US" sz="2400" dirty="0"/>
              <a:t>This can be done upon:</a:t>
            </a:r>
          </a:p>
          <a:p>
            <a:pPr marL="804863" indent="-441325">
              <a:lnSpc>
                <a:spcPct val="150000"/>
              </a:lnSpc>
              <a:buFont typeface="Wingdings" panose="05000000000000000000" pitchFamily="2" charset="2"/>
              <a:buChar char="Ø"/>
            </a:pPr>
            <a:r>
              <a:rPr lang="en-US" sz="2400" dirty="0"/>
              <a:t>Execution of bond and furnish security; or</a:t>
            </a:r>
          </a:p>
          <a:p>
            <a:pPr marL="804863" indent="-441325">
              <a:lnSpc>
                <a:spcPct val="150000"/>
              </a:lnSpc>
              <a:buFont typeface="Wingdings" panose="05000000000000000000" pitchFamily="2" charset="2"/>
              <a:buChar char="Ø"/>
            </a:pPr>
            <a:r>
              <a:rPr lang="en-US" sz="2400" dirty="0"/>
              <a:t>Payment of tax, interest and penalty.</a:t>
            </a:r>
          </a:p>
          <a:p>
            <a:pPr>
              <a:lnSpc>
                <a:spcPct val="150000"/>
              </a:lnSpc>
              <a:buFont typeface="Wingdings" panose="05000000000000000000" pitchFamily="2" charset="2"/>
              <a:buChar char="Ø"/>
            </a:pPr>
            <a:endParaRPr lang="en-US" dirty="0"/>
          </a:p>
          <a:p>
            <a:pPr marL="176213" indent="-176213">
              <a:buNone/>
            </a:pPr>
            <a:endParaRPr lang="en-US" dirty="0"/>
          </a:p>
        </p:txBody>
      </p:sp>
    </p:spTree>
    <p:extLst>
      <p:ext uri="{BB962C8B-B14F-4D97-AF65-F5344CB8AC3E}">
        <p14:creationId xmlns:p14="http://schemas.microsoft.com/office/powerpoint/2010/main" val="27929210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026D55-ACF3-E943-2E14-B5153C8F42EC}"/>
              </a:ext>
            </a:extLst>
          </p:cNvPr>
          <p:cNvSpPr>
            <a:spLocks noGrp="1"/>
          </p:cNvSpPr>
          <p:nvPr>
            <p:ph type="body" sz="quarter" idx="14"/>
          </p:nvPr>
        </p:nvSpPr>
        <p:spPr>
          <a:xfrm>
            <a:off x="1" y="1"/>
            <a:ext cx="10036365" cy="771180"/>
          </a:xfrm>
        </p:spPr>
        <p:txBody>
          <a:bodyPr/>
          <a:lstStyle/>
          <a:p>
            <a:r>
              <a:rPr lang="en-US" dirty="0"/>
              <a:t>Detention of Goods [1st Proviso to Section 67(2)]</a:t>
            </a:r>
            <a:endParaRPr lang="en-IN" sz="3000" dirty="0"/>
          </a:p>
        </p:txBody>
      </p:sp>
      <p:sp>
        <p:nvSpPr>
          <p:cNvPr id="3" name="Text Placeholder 2">
            <a:extLst>
              <a:ext uri="{FF2B5EF4-FFF2-40B4-BE49-F238E27FC236}">
                <a16:creationId xmlns:a16="http://schemas.microsoft.com/office/drawing/2014/main" id="{A41DCF00-7732-0458-D66A-E01056BF93A5}"/>
              </a:ext>
            </a:extLst>
          </p:cNvPr>
          <p:cNvSpPr>
            <a:spLocks noGrp="1"/>
          </p:cNvSpPr>
          <p:nvPr>
            <p:ph type="body" sz="quarter" idx="15"/>
          </p:nvPr>
        </p:nvSpPr>
        <p:spPr/>
        <p:txBody>
          <a:bodyPr>
            <a:normAutofit fontScale="92500" lnSpcReduction="20000"/>
          </a:bodyPr>
          <a:lstStyle/>
          <a:p>
            <a:pPr>
              <a:lnSpc>
                <a:spcPct val="150000"/>
              </a:lnSpc>
            </a:pPr>
            <a:r>
              <a:rPr lang="en-US" sz="2400" dirty="0"/>
              <a:t>If not practicable to seize, PO may serve owner or custodian of goods, an order </a:t>
            </a:r>
            <a:r>
              <a:rPr lang="en-US" sz="2400" b="1" dirty="0"/>
              <a:t>in Form GST INS-03</a:t>
            </a:r>
            <a:r>
              <a:rPr lang="en-US" sz="2400" dirty="0"/>
              <a:t> not to remove, part with or otherwise deal with goods except with prior permission.</a:t>
            </a:r>
          </a:p>
          <a:p>
            <a:pPr>
              <a:lnSpc>
                <a:spcPct val="150000"/>
              </a:lnSpc>
            </a:pPr>
            <a:r>
              <a:rPr lang="en-US" sz="2400" b="1" dirty="0"/>
              <a:t>‘Practicable’ – Meaning of: Om Parkash Jindal Vs UOI [1976] 104 ITR 389 (P&amp;H) – </a:t>
            </a:r>
            <a:r>
              <a:rPr lang="en-US" sz="2400" dirty="0"/>
              <a:t>Seizure is ‘impracticable’ when the nature or location of the property found on search which is reasonably believed to be undisclosed property and does not allow or the circumstances do not permit the immediate seizure of the same.</a:t>
            </a:r>
          </a:p>
          <a:p>
            <a:pPr>
              <a:lnSpc>
                <a:spcPct val="150000"/>
              </a:lnSpc>
            </a:pPr>
            <a:r>
              <a:rPr lang="en-US" sz="2400" dirty="0"/>
              <a:t>Order of detention cannot be issued for the purpose of finding out whether the goods are </a:t>
            </a:r>
            <a:r>
              <a:rPr lang="en-US" sz="2400" dirty="0" err="1"/>
              <a:t>seizable</a:t>
            </a:r>
            <a:r>
              <a:rPr lang="en-US" sz="2400" dirty="0"/>
              <a:t> or for further enquiry. </a:t>
            </a:r>
          </a:p>
          <a:p>
            <a:pPr marL="804863" indent="-441325">
              <a:lnSpc>
                <a:spcPct val="150000"/>
              </a:lnSpc>
              <a:buFont typeface="Wingdings" panose="05000000000000000000" pitchFamily="2" charset="2"/>
              <a:buChar char="Ø"/>
            </a:pPr>
            <a:r>
              <a:rPr lang="en-US" sz="2400" dirty="0"/>
              <a:t>Maa Vaishnavi Sponge Ltd Vs DGIT [2012] 21 ITR 413 (Orissa)</a:t>
            </a:r>
          </a:p>
          <a:p>
            <a:pPr marL="804863" indent="-441325">
              <a:lnSpc>
                <a:spcPct val="150000"/>
              </a:lnSpc>
              <a:buFont typeface="Wingdings" panose="05000000000000000000" pitchFamily="2" charset="2"/>
              <a:buChar char="Ø"/>
            </a:pPr>
            <a:r>
              <a:rPr lang="en-US" sz="2400" dirty="0"/>
              <a:t>Sriram Jaiswal Vs UOI [1989] 176 ITR 261 (All)</a:t>
            </a:r>
          </a:p>
          <a:p>
            <a:pPr marL="804863" indent="-441325">
              <a:lnSpc>
                <a:spcPct val="150000"/>
              </a:lnSpc>
              <a:buFont typeface="Wingdings" panose="05000000000000000000" pitchFamily="2" charset="2"/>
              <a:buChar char="Ø"/>
            </a:pPr>
            <a:r>
              <a:rPr lang="en-US" sz="2400" dirty="0"/>
              <a:t>B.K. </a:t>
            </a:r>
            <a:r>
              <a:rPr lang="en-US" sz="2400" dirty="0" err="1"/>
              <a:t>Nowlakha</a:t>
            </a:r>
            <a:r>
              <a:rPr lang="en-US" sz="2400" dirty="0"/>
              <a:t> Vs UOI [1991] 192 ITR 436 (Delhi)</a:t>
            </a:r>
          </a:p>
          <a:p>
            <a:pPr>
              <a:lnSpc>
                <a:spcPct val="150000"/>
              </a:lnSpc>
              <a:buFont typeface="Wingdings" panose="05000000000000000000" pitchFamily="2" charset="2"/>
              <a:buChar char="Ø"/>
            </a:pPr>
            <a:endParaRPr lang="en-US" dirty="0"/>
          </a:p>
          <a:p>
            <a:pPr marL="176213" indent="-176213">
              <a:buNone/>
            </a:pPr>
            <a:endParaRPr lang="en-US" dirty="0"/>
          </a:p>
        </p:txBody>
      </p:sp>
    </p:spTree>
    <p:extLst>
      <p:ext uri="{BB962C8B-B14F-4D97-AF65-F5344CB8AC3E}">
        <p14:creationId xmlns:p14="http://schemas.microsoft.com/office/powerpoint/2010/main" val="28138813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026D55-ACF3-E943-2E14-B5153C8F42EC}"/>
              </a:ext>
            </a:extLst>
          </p:cNvPr>
          <p:cNvSpPr>
            <a:spLocks noGrp="1"/>
          </p:cNvSpPr>
          <p:nvPr>
            <p:ph type="body" sz="quarter" idx="14"/>
          </p:nvPr>
        </p:nvSpPr>
        <p:spPr>
          <a:xfrm>
            <a:off x="1" y="1"/>
            <a:ext cx="10036365" cy="771180"/>
          </a:xfrm>
        </p:spPr>
        <p:txBody>
          <a:bodyPr/>
          <a:lstStyle/>
          <a:p>
            <a:r>
              <a:rPr lang="en-US" dirty="0"/>
              <a:t>Disposal of Seized Articles [Section 67(8) &amp; (9)]</a:t>
            </a:r>
            <a:endParaRPr lang="en-IN" sz="3000" dirty="0"/>
          </a:p>
        </p:txBody>
      </p:sp>
      <p:sp>
        <p:nvSpPr>
          <p:cNvPr id="3" name="Text Placeholder 2">
            <a:extLst>
              <a:ext uri="{FF2B5EF4-FFF2-40B4-BE49-F238E27FC236}">
                <a16:creationId xmlns:a16="http://schemas.microsoft.com/office/drawing/2014/main" id="{A41DCF00-7732-0458-D66A-E01056BF93A5}"/>
              </a:ext>
            </a:extLst>
          </p:cNvPr>
          <p:cNvSpPr>
            <a:spLocks noGrp="1"/>
          </p:cNvSpPr>
          <p:nvPr>
            <p:ph type="body" sz="quarter" idx="15"/>
          </p:nvPr>
        </p:nvSpPr>
        <p:spPr/>
        <p:txBody>
          <a:bodyPr>
            <a:normAutofit fontScale="92500"/>
          </a:bodyPr>
          <a:lstStyle/>
          <a:p>
            <a:pPr>
              <a:lnSpc>
                <a:spcPct val="150000"/>
              </a:lnSpc>
            </a:pPr>
            <a:r>
              <a:rPr lang="en-US" sz="2400" dirty="0"/>
              <a:t>Government may, by notification, specify goods or class of goods which shall be disposed of after seizure by proper officer.</a:t>
            </a:r>
          </a:p>
          <a:p>
            <a:pPr>
              <a:lnSpc>
                <a:spcPct val="150000"/>
              </a:lnSpc>
            </a:pPr>
            <a:r>
              <a:rPr lang="en-US" sz="2400" dirty="0"/>
              <a:t>In disposing of, regard should be had to the following factors:</a:t>
            </a:r>
          </a:p>
          <a:p>
            <a:pPr marL="628650" indent="-363538">
              <a:lnSpc>
                <a:spcPct val="150000"/>
              </a:lnSpc>
              <a:buFont typeface="Wingdings" panose="05000000000000000000" pitchFamily="2" charset="2"/>
              <a:buChar char="Ø"/>
            </a:pPr>
            <a:r>
              <a:rPr lang="en-US" sz="2400" dirty="0"/>
              <a:t>Perishable nature</a:t>
            </a:r>
          </a:p>
          <a:p>
            <a:pPr marL="628650" indent="-363538">
              <a:lnSpc>
                <a:spcPct val="150000"/>
              </a:lnSpc>
              <a:buFont typeface="Wingdings" panose="05000000000000000000" pitchFamily="2" charset="2"/>
              <a:buChar char="Ø"/>
            </a:pPr>
            <a:r>
              <a:rPr lang="en-US" sz="2400" dirty="0"/>
              <a:t>Hazardous nature</a:t>
            </a:r>
          </a:p>
          <a:p>
            <a:pPr marL="628650" indent="-363538">
              <a:lnSpc>
                <a:spcPct val="150000"/>
              </a:lnSpc>
              <a:buFont typeface="Wingdings" panose="05000000000000000000" pitchFamily="2" charset="2"/>
              <a:buChar char="Ø"/>
            </a:pPr>
            <a:r>
              <a:rPr lang="en-US" sz="2400" dirty="0"/>
              <a:t>Depreciation in value of goods with passage of time</a:t>
            </a:r>
          </a:p>
          <a:p>
            <a:pPr marL="628650" indent="-363538">
              <a:lnSpc>
                <a:spcPct val="150000"/>
              </a:lnSpc>
              <a:buFont typeface="Wingdings" panose="05000000000000000000" pitchFamily="2" charset="2"/>
              <a:buChar char="Ø"/>
            </a:pPr>
            <a:r>
              <a:rPr lang="en-US" sz="2400" dirty="0"/>
              <a:t>Constraints of storage space for goods</a:t>
            </a:r>
          </a:p>
          <a:p>
            <a:pPr marL="628650" indent="-363538">
              <a:lnSpc>
                <a:spcPct val="150000"/>
              </a:lnSpc>
              <a:buFont typeface="Wingdings" panose="05000000000000000000" pitchFamily="2" charset="2"/>
              <a:buChar char="Ø"/>
            </a:pPr>
            <a:r>
              <a:rPr lang="en-US" sz="2400" dirty="0"/>
              <a:t>Any other relevant considerations.</a:t>
            </a:r>
          </a:p>
          <a:p>
            <a:pPr>
              <a:lnSpc>
                <a:spcPct val="150000"/>
              </a:lnSpc>
            </a:pPr>
            <a:r>
              <a:rPr lang="en-US" sz="2400" dirty="0"/>
              <a:t>An inventory of such goods shall be prepared by the PO after its seizure in Form GST INS-05.</a:t>
            </a:r>
          </a:p>
          <a:p>
            <a:pPr>
              <a:lnSpc>
                <a:spcPct val="150000"/>
              </a:lnSpc>
              <a:buFont typeface="Wingdings" panose="05000000000000000000" pitchFamily="2" charset="2"/>
              <a:buChar char="Ø"/>
            </a:pPr>
            <a:endParaRPr lang="en-US" dirty="0"/>
          </a:p>
          <a:p>
            <a:pPr marL="176213" indent="-176213">
              <a:buNone/>
            </a:pPr>
            <a:endParaRPr lang="en-US" dirty="0"/>
          </a:p>
        </p:txBody>
      </p:sp>
    </p:spTree>
    <p:extLst>
      <p:ext uri="{BB962C8B-B14F-4D97-AF65-F5344CB8AC3E}">
        <p14:creationId xmlns:p14="http://schemas.microsoft.com/office/powerpoint/2010/main" val="30015234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7D1197-AA5F-F380-E937-6101AAF102B7}"/>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EC9CF2B2-5A81-DDF4-A6F3-07CBAA169D12}"/>
              </a:ext>
            </a:extLst>
          </p:cNvPr>
          <p:cNvSpPr>
            <a:spLocks noGrp="1"/>
          </p:cNvSpPr>
          <p:nvPr>
            <p:ph type="body" sz="quarter" idx="14"/>
          </p:nvPr>
        </p:nvSpPr>
        <p:spPr>
          <a:xfrm>
            <a:off x="1" y="1"/>
            <a:ext cx="10036365" cy="771180"/>
          </a:xfrm>
        </p:spPr>
        <p:txBody>
          <a:bodyPr/>
          <a:lstStyle/>
          <a:p>
            <a:r>
              <a:rPr lang="en-US" dirty="0"/>
              <a:t>Applicable Provisions of CrPC Regarding Search</a:t>
            </a:r>
            <a:endParaRPr lang="en-IN" sz="3000" dirty="0"/>
          </a:p>
        </p:txBody>
      </p:sp>
      <p:sp>
        <p:nvSpPr>
          <p:cNvPr id="3" name="Text Placeholder 2">
            <a:extLst>
              <a:ext uri="{FF2B5EF4-FFF2-40B4-BE49-F238E27FC236}">
                <a16:creationId xmlns:a16="http://schemas.microsoft.com/office/drawing/2014/main" id="{469B28E9-08CA-1202-BA1D-6C19747D3C4F}"/>
              </a:ext>
            </a:extLst>
          </p:cNvPr>
          <p:cNvSpPr>
            <a:spLocks noGrp="1"/>
          </p:cNvSpPr>
          <p:nvPr>
            <p:ph type="body" sz="quarter" idx="15"/>
          </p:nvPr>
        </p:nvSpPr>
        <p:spPr>
          <a:xfrm>
            <a:off x="214644" y="1108260"/>
            <a:ext cx="11325715" cy="5197948"/>
          </a:xfrm>
        </p:spPr>
        <p:txBody>
          <a:bodyPr>
            <a:normAutofit/>
          </a:bodyPr>
          <a:lstStyle/>
          <a:p>
            <a:pPr>
              <a:lnSpc>
                <a:spcPct val="150000"/>
              </a:lnSpc>
              <a:buFont typeface="Wingdings" panose="05000000000000000000" pitchFamily="2" charset="2"/>
              <a:buChar char="Ø"/>
            </a:pPr>
            <a:endParaRPr lang="en-US" dirty="0"/>
          </a:p>
          <a:p>
            <a:pPr marL="176213" indent="-176213">
              <a:buNone/>
            </a:pPr>
            <a:endParaRPr lang="en-US" dirty="0"/>
          </a:p>
        </p:txBody>
      </p:sp>
      <p:graphicFrame>
        <p:nvGraphicFramePr>
          <p:cNvPr id="4" name="Table 3">
            <a:extLst>
              <a:ext uri="{FF2B5EF4-FFF2-40B4-BE49-F238E27FC236}">
                <a16:creationId xmlns:a16="http://schemas.microsoft.com/office/drawing/2014/main" id="{44969213-F1F0-AE9C-7996-F30ED2DEBE2E}"/>
              </a:ext>
            </a:extLst>
          </p:cNvPr>
          <p:cNvGraphicFramePr>
            <a:graphicFrameLocks noGrp="1"/>
          </p:cNvGraphicFramePr>
          <p:nvPr>
            <p:extLst>
              <p:ext uri="{D42A27DB-BD31-4B8C-83A1-F6EECF244321}">
                <p14:modId xmlns:p14="http://schemas.microsoft.com/office/powerpoint/2010/main" val="459684868"/>
              </p:ext>
            </p:extLst>
          </p:nvPr>
        </p:nvGraphicFramePr>
        <p:xfrm>
          <a:off x="130831" y="1050086"/>
          <a:ext cx="11325715" cy="5085244"/>
        </p:xfrm>
        <a:graphic>
          <a:graphicData uri="http://schemas.openxmlformats.org/drawingml/2006/table">
            <a:tbl>
              <a:tblPr firstRow="1" bandRow="1">
                <a:tableStyleId>{5C22544A-7EE6-4342-B048-85BDC9FD1C3A}</a:tableStyleId>
              </a:tblPr>
              <a:tblGrid>
                <a:gridCol w="4306139">
                  <a:extLst>
                    <a:ext uri="{9D8B030D-6E8A-4147-A177-3AD203B41FA5}">
                      <a16:colId xmlns:a16="http://schemas.microsoft.com/office/drawing/2014/main" val="305388733"/>
                    </a:ext>
                  </a:extLst>
                </a:gridCol>
                <a:gridCol w="3375191">
                  <a:extLst>
                    <a:ext uri="{9D8B030D-6E8A-4147-A177-3AD203B41FA5}">
                      <a16:colId xmlns:a16="http://schemas.microsoft.com/office/drawing/2014/main" val="1989414427"/>
                    </a:ext>
                  </a:extLst>
                </a:gridCol>
                <a:gridCol w="3644385">
                  <a:extLst>
                    <a:ext uri="{9D8B030D-6E8A-4147-A177-3AD203B41FA5}">
                      <a16:colId xmlns:a16="http://schemas.microsoft.com/office/drawing/2014/main" val="3688097680"/>
                    </a:ext>
                  </a:extLst>
                </a:gridCol>
              </a:tblGrid>
              <a:tr h="614794">
                <a:tc>
                  <a:txBody>
                    <a:bodyPr/>
                    <a:lstStyle/>
                    <a:p>
                      <a:pPr algn="ctr">
                        <a:lnSpc>
                          <a:spcPct val="115000"/>
                        </a:lnSpc>
                        <a:spcAft>
                          <a:spcPts val="800"/>
                        </a:spcAft>
                        <a:buNone/>
                      </a:pPr>
                      <a:r>
                        <a:rPr lang="en-IN" sz="2000" b="1" kern="100" dirty="0">
                          <a:effectLst/>
                          <a:latin typeface="Cambria" panose="02040503050406030204" pitchFamily="18" charset="0"/>
                          <a:ea typeface="Cambria" panose="02040503050406030204" pitchFamily="18" charset="0"/>
                          <a:cs typeface="Times New Roman" panose="02020603050405020304" pitchFamily="18" charset="0"/>
                        </a:rPr>
                        <a:t>Section 93 of CrPC</a:t>
                      </a:r>
                      <a:endParaRPr lang="en-IN" sz="200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9525" marR="9525" marT="9525" marB="9525" anchor="ctr"/>
                </a:tc>
                <a:tc>
                  <a:txBody>
                    <a:bodyPr/>
                    <a:lstStyle/>
                    <a:p>
                      <a:pPr algn="ctr">
                        <a:lnSpc>
                          <a:spcPct val="115000"/>
                        </a:lnSpc>
                        <a:spcAft>
                          <a:spcPts val="800"/>
                        </a:spcAft>
                        <a:buNone/>
                      </a:pPr>
                      <a:r>
                        <a:rPr lang="en-IN" sz="2000" b="1" kern="100" dirty="0">
                          <a:effectLst/>
                          <a:latin typeface="Cambria" panose="02040503050406030204" pitchFamily="18" charset="0"/>
                          <a:ea typeface="Cambria" panose="02040503050406030204" pitchFamily="18" charset="0"/>
                          <a:cs typeface="Times New Roman" panose="02020603050405020304" pitchFamily="18" charset="0"/>
                        </a:rPr>
                        <a:t>Section 165 of CrPC</a:t>
                      </a:r>
                      <a:endParaRPr lang="en-IN" sz="200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9525" marR="9525" marT="9525" marB="9525" anchor="ctr"/>
                </a:tc>
                <a:tc>
                  <a:txBody>
                    <a:bodyPr/>
                    <a:lstStyle/>
                    <a:p>
                      <a:pPr algn="ctr">
                        <a:lnSpc>
                          <a:spcPct val="115000"/>
                        </a:lnSpc>
                        <a:spcAft>
                          <a:spcPts val="800"/>
                        </a:spcAft>
                        <a:buNone/>
                      </a:pPr>
                      <a:r>
                        <a:rPr lang="en-IN" sz="2000" b="1" kern="100" dirty="0">
                          <a:effectLst/>
                          <a:latin typeface="Cambria" panose="02040503050406030204" pitchFamily="18" charset="0"/>
                          <a:ea typeface="Cambria" panose="02040503050406030204" pitchFamily="18" charset="0"/>
                          <a:cs typeface="Times New Roman" panose="02020603050405020304" pitchFamily="18" charset="0"/>
                        </a:rPr>
                        <a:t>Section 100 of CrPC</a:t>
                      </a:r>
                      <a:endParaRPr lang="en-IN" sz="200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353696156"/>
                  </a:ext>
                </a:extLst>
              </a:tr>
              <a:tr h="1114255">
                <a:tc>
                  <a:txBody>
                    <a:bodyPr/>
                    <a:lstStyle/>
                    <a:p>
                      <a:pPr>
                        <a:lnSpc>
                          <a:spcPct val="115000"/>
                        </a:lnSpc>
                        <a:spcAft>
                          <a:spcPts val="800"/>
                        </a:spcAft>
                        <a:buNone/>
                      </a:pPr>
                      <a:r>
                        <a:rPr lang="en-IN" sz="2000" kern="100" dirty="0">
                          <a:effectLst/>
                          <a:latin typeface="Cambria" panose="02040503050406030204" pitchFamily="18" charset="0"/>
                          <a:ea typeface="Cambria" panose="02040503050406030204" pitchFamily="18" charset="0"/>
                          <a:cs typeface="Times New Roman" panose="02020603050405020304" pitchFamily="18" charset="0"/>
                        </a:rPr>
                        <a:t>When </a:t>
                      </a:r>
                      <a:r>
                        <a:rPr lang="en-IN" sz="2000" b="1" kern="100" dirty="0">
                          <a:effectLst/>
                          <a:latin typeface="Cambria" panose="02040503050406030204" pitchFamily="18" charset="0"/>
                          <a:ea typeface="Cambria" panose="02040503050406030204" pitchFamily="18" charset="0"/>
                          <a:cs typeface="Times New Roman" panose="02020603050405020304" pitchFamily="18" charset="0"/>
                        </a:rPr>
                        <a:t>search warrant</a:t>
                      </a:r>
                      <a:r>
                        <a:rPr lang="en-IN" sz="2000" kern="100" dirty="0">
                          <a:effectLst/>
                          <a:latin typeface="Cambria" panose="02040503050406030204" pitchFamily="18" charset="0"/>
                          <a:ea typeface="Cambria" panose="02040503050406030204" pitchFamily="18" charset="0"/>
                          <a:cs typeface="Times New Roman" panose="02020603050405020304" pitchFamily="18" charset="0"/>
                        </a:rPr>
                        <a:t> can be issued by a court in the following three cases:</a:t>
                      </a:r>
                    </a:p>
                  </a:txBody>
                  <a:tcPr marL="9525" marR="9525" marT="9525" marB="9525" anchor="ctr"/>
                </a:tc>
                <a:tc>
                  <a:txBody>
                    <a:bodyPr/>
                    <a:lstStyle/>
                    <a:p>
                      <a:pPr>
                        <a:lnSpc>
                          <a:spcPct val="115000"/>
                        </a:lnSpc>
                        <a:spcAft>
                          <a:spcPts val="800"/>
                        </a:spcAft>
                        <a:buNone/>
                      </a:pPr>
                      <a:r>
                        <a:rPr lang="en-IN" sz="2000" kern="100" dirty="0">
                          <a:effectLst/>
                          <a:latin typeface="Cambria" panose="02040503050406030204" pitchFamily="18" charset="0"/>
                          <a:ea typeface="Cambria" panose="02040503050406030204" pitchFamily="18" charset="0"/>
                          <a:cs typeface="Times New Roman" panose="02020603050405020304" pitchFamily="18" charset="0"/>
                        </a:rPr>
                        <a:t>Search must be </a:t>
                      </a:r>
                      <a:r>
                        <a:rPr lang="en-IN" sz="2000" b="1" kern="100" dirty="0">
                          <a:effectLst/>
                          <a:latin typeface="Cambria" panose="02040503050406030204" pitchFamily="18" charset="0"/>
                          <a:ea typeface="Cambria" panose="02040503050406030204" pitchFamily="18" charset="0"/>
                          <a:cs typeface="Times New Roman" panose="02020603050405020304" pitchFamily="18" charset="0"/>
                        </a:rPr>
                        <a:t>necessary for investigation</a:t>
                      </a:r>
                      <a:endParaRPr lang="en-IN" sz="200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9525" marR="9525" marT="9525" marB="9525" anchor="ctr"/>
                </a:tc>
                <a:tc>
                  <a:txBody>
                    <a:bodyPr/>
                    <a:lstStyle/>
                    <a:p>
                      <a:pPr>
                        <a:lnSpc>
                          <a:spcPct val="115000"/>
                        </a:lnSpc>
                        <a:spcAft>
                          <a:spcPts val="800"/>
                        </a:spcAft>
                        <a:buNone/>
                      </a:pPr>
                      <a:r>
                        <a:rPr lang="en-IN" sz="2000" kern="100" dirty="0">
                          <a:effectLst/>
                          <a:latin typeface="Cambria" panose="02040503050406030204" pitchFamily="18" charset="0"/>
                          <a:ea typeface="Cambria" panose="02040503050406030204" pitchFamily="18" charset="0"/>
                          <a:cs typeface="Times New Roman" panose="02020603050405020304" pitchFamily="18" charset="0"/>
                        </a:rPr>
                        <a:t>To ensure fair search, presence of </a:t>
                      </a:r>
                      <a:r>
                        <a:rPr lang="en-IN" sz="2000" b="1" kern="100" dirty="0">
                          <a:effectLst/>
                          <a:latin typeface="Cambria" panose="02040503050406030204" pitchFamily="18" charset="0"/>
                          <a:ea typeface="Cambria" panose="02040503050406030204" pitchFamily="18" charset="0"/>
                          <a:cs typeface="Times New Roman" panose="02020603050405020304" pitchFamily="18" charset="0"/>
                        </a:rPr>
                        <a:t>two respectable witnesses</a:t>
                      </a:r>
                      <a:r>
                        <a:rPr lang="en-IN" sz="2000" kern="100" dirty="0">
                          <a:effectLst/>
                          <a:latin typeface="Cambria" panose="02040503050406030204" pitchFamily="18" charset="0"/>
                          <a:ea typeface="Cambria" panose="02040503050406030204" pitchFamily="18" charset="0"/>
                          <a:cs typeface="Times New Roman" panose="02020603050405020304" pitchFamily="18" charset="0"/>
                        </a:rPr>
                        <a:t> are obligatory.</a:t>
                      </a:r>
                    </a:p>
                  </a:txBody>
                  <a:tcPr marL="9525" marR="9525" marT="9525" marB="9525" anchor="ctr"/>
                </a:tc>
                <a:extLst>
                  <a:ext uri="{0D108BD9-81ED-4DB2-BD59-A6C34878D82A}">
                    <a16:rowId xmlns:a16="http://schemas.microsoft.com/office/drawing/2014/main" val="4120278524"/>
                  </a:ext>
                </a:extLst>
              </a:tr>
              <a:tr h="1866044">
                <a:tc>
                  <a:txBody>
                    <a:bodyPr/>
                    <a:lstStyle/>
                    <a:p>
                      <a:pPr>
                        <a:lnSpc>
                          <a:spcPct val="115000"/>
                        </a:lnSpc>
                        <a:spcAft>
                          <a:spcPts val="800"/>
                        </a:spcAft>
                        <a:buNone/>
                      </a:pPr>
                      <a:r>
                        <a:rPr lang="en-IN" sz="2000" kern="100" dirty="0">
                          <a:effectLst/>
                          <a:latin typeface="Cambria" panose="02040503050406030204" pitchFamily="18" charset="0"/>
                          <a:ea typeface="Cambria" panose="02040503050406030204" pitchFamily="18" charset="0"/>
                          <a:cs typeface="Times New Roman" panose="02020603050405020304" pitchFamily="18" charset="0"/>
                        </a:rPr>
                        <a:t>If there is </a:t>
                      </a:r>
                      <a:r>
                        <a:rPr lang="en-IN" sz="2000" b="1" kern="100" dirty="0">
                          <a:effectLst/>
                          <a:latin typeface="Cambria" panose="02040503050406030204" pitchFamily="18" charset="0"/>
                          <a:ea typeface="Cambria" panose="02040503050406030204" pitchFamily="18" charset="0"/>
                          <a:cs typeface="Times New Roman" panose="02020603050405020304" pitchFamily="18" charset="0"/>
                        </a:rPr>
                        <a:t>reason to believe</a:t>
                      </a:r>
                      <a:r>
                        <a:rPr lang="en-IN" sz="2000" kern="100" dirty="0">
                          <a:effectLst/>
                          <a:latin typeface="Cambria" panose="02040503050406030204" pitchFamily="18" charset="0"/>
                          <a:ea typeface="Cambria" panose="02040503050406030204" pitchFamily="18" charset="0"/>
                          <a:cs typeface="Times New Roman" panose="02020603050405020304" pitchFamily="18" charset="0"/>
                        </a:rPr>
                        <a:t> that a person to whom                  summons to produce documents or other things </a:t>
                      </a:r>
                      <a:r>
                        <a:rPr lang="en-IN" sz="2000" b="1" kern="100" dirty="0">
                          <a:effectLst/>
                          <a:latin typeface="Cambria" panose="02040503050406030204" pitchFamily="18" charset="0"/>
                          <a:ea typeface="Cambria" panose="02040503050406030204" pitchFamily="18" charset="0"/>
                          <a:cs typeface="Times New Roman" panose="02020603050405020304" pitchFamily="18" charset="0"/>
                        </a:rPr>
                        <a:t>may not produce</a:t>
                      </a:r>
                      <a:r>
                        <a:rPr lang="en-IN" sz="2000" kern="100" dirty="0">
                          <a:effectLst/>
                          <a:latin typeface="Cambria" panose="02040503050406030204" pitchFamily="18" charset="0"/>
                          <a:ea typeface="Cambria" panose="02040503050406030204" pitchFamily="18" charset="0"/>
                          <a:cs typeface="Times New Roman" panose="02020603050405020304" pitchFamily="18" charset="0"/>
                        </a:rPr>
                        <a:t> the said documents.</a:t>
                      </a:r>
                    </a:p>
                  </a:txBody>
                  <a:tcPr marL="9525" marR="9525" marT="9525" marB="9525" anchor="ctr"/>
                </a:tc>
                <a:tc>
                  <a:txBody>
                    <a:bodyPr/>
                    <a:lstStyle/>
                    <a:p>
                      <a:pPr>
                        <a:lnSpc>
                          <a:spcPct val="115000"/>
                        </a:lnSpc>
                        <a:spcAft>
                          <a:spcPts val="800"/>
                        </a:spcAft>
                        <a:buNone/>
                      </a:pPr>
                      <a:r>
                        <a:rPr lang="en-IN" sz="2000" kern="100" dirty="0">
                          <a:effectLst/>
                          <a:latin typeface="Cambria" panose="02040503050406030204" pitchFamily="18" charset="0"/>
                          <a:ea typeface="Cambria" panose="02040503050406030204" pitchFamily="18" charset="0"/>
                          <a:cs typeface="Times New Roman" panose="02020603050405020304" pitchFamily="18" charset="0"/>
                        </a:rPr>
                        <a:t>Offence must be such that </a:t>
                      </a:r>
                      <a:r>
                        <a:rPr lang="en-IN" sz="2000" b="1" kern="100" dirty="0">
                          <a:effectLst/>
                          <a:latin typeface="Cambria" panose="02040503050406030204" pitchFamily="18" charset="0"/>
                          <a:ea typeface="Cambria" panose="02040503050406030204" pitchFamily="18" charset="0"/>
                          <a:cs typeface="Times New Roman" panose="02020603050405020304" pitchFamily="18" charset="0"/>
                        </a:rPr>
                        <a:t>PO is authorized to investigate</a:t>
                      </a:r>
                      <a:r>
                        <a:rPr lang="en-IN" sz="2000" kern="100" dirty="0">
                          <a:effectLst/>
                          <a:latin typeface="Cambria" panose="02040503050406030204" pitchFamily="18" charset="0"/>
                          <a:ea typeface="Cambria" panose="02040503050406030204" pitchFamily="18" charset="0"/>
                          <a:cs typeface="Times New Roman" panose="02020603050405020304" pitchFamily="18" charset="0"/>
                        </a:rPr>
                        <a:t> [i.e., it must be a cognizable offence]</a:t>
                      </a:r>
                    </a:p>
                  </a:txBody>
                  <a:tcPr marL="9525" marR="9525" marT="9525" marB="9525" anchor="ctr"/>
                </a:tc>
                <a:tc>
                  <a:txBody>
                    <a:bodyPr/>
                    <a:lstStyle/>
                    <a:p>
                      <a:pPr>
                        <a:lnSpc>
                          <a:spcPct val="115000"/>
                        </a:lnSpc>
                        <a:spcAft>
                          <a:spcPts val="800"/>
                        </a:spcAft>
                        <a:buNone/>
                      </a:pPr>
                      <a:r>
                        <a:rPr lang="en-IN" sz="2000" kern="100">
                          <a:effectLst/>
                          <a:latin typeface="Cambria" panose="02040503050406030204" pitchFamily="18" charset="0"/>
                          <a:ea typeface="Cambria" panose="02040503050406030204" pitchFamily="18" charset="0"/>
                          <a:cs typeface="Times New Roman" panose="02020603050405020304" pitchFamily="18" charset="0"/>
                        </a:rPr>
                        <a:t>They must be independent, </a:t>
                      </a:r>
                      <a:r>
                        <a:rPr lang="en-IN" sz="2000" b="1" kern="100">
                          <a:effectLst/>
                          <a:latin typeface="Cambria" panose="02040503050406030204" pitchFamily="18" charset="0"/>
                          <a:ea typeface="Cambria" panose="02040503050406030204" pitchFamily="18" charset="0"/>
                          <a:cs typeface="Times New Roman" panose="02020603050405020304" pitchFamily="18" charset="0"/>
                        </a:rPr>
                        <a:t>unprejudiced and uninterested</a:t>
                      </a:r>
                      <a:r>
                        <a:rPr lang="en-IN" sz="2000" kern="100">
                          <a:effectLst/>
                          <a:latin typeface="Cambria" panose="02040503050406030204" pitchFamily="18" charset="0"/>
                          <a:ea typeface="Cambria" panose="02040503050406030204" pitchFamily="18" charset="0"/>
                          <a:cs typeface="Times New Roman" panose="02020603050405020304" pitchFamily="18" charset="0"/>
                        </a:rPr>
                        <a:t> in the search. [AIR 1974 SC 1224]</a:t>
                      </a:r>
                    </a:p>
                  </a:txBody>
                  <a:tcPr marL="9525" marR="9525" marT="9525" marB="9525" anchor="ctr"/>
                </a:tc>
                <a:extLst>
                  <a:ext uri="{0D108BD9-81ED-4DB2-BD59-A6C34878D82A}">
                    <a16:rowId xmlns:a16="http://schemas.microsoft.com/office/drawing/2014/main" val="1464470944"/>
                  </a:ext>
                </a:extLst>
              </a:tr>
              <a:tr h="1490151">
                <a:tc>
                  <a:txBody>
                    <a:bodyPr/>
                    <a:lstStyle/>
                    <a:p>
                      <a:pPr>
                        <a:lnSpc>
                          <a:spcPct val="115000"/>
                        </a:lnSpc>
                        <a:spcAft>
                          <a:spcPts val="800"/>
                        </a:spcAft>
                        <a:buNone/>
                      </a:pPr>
                      <a:r>
                        <a:rPr lang="en-IN" sz="2000" kern="100" dirty="0">
                          <a:effectLst/>
                          <a:latin typeface="Cambria" panose="02040503050406030204" pitchFamily="18" charset="0"/>
                          <a:ea typeface="Cambria" panose="02040503050406030204" pitchFamily="18" charset="0"/>
                          <a:cs typeface="Times New Roman" panose="02020603050405020304" pitchFamily="18" charset="0"/>
                        </a:rPr>
                        <a:t>If the court thinks that it </a:t>
                      </a:r>
                      <a:r>
                        <a:rPr lang="en-IN" sz="2000" b="1" kern="100" dirty="0">
                          <a:effectLst/>
                          <a:latin typeface="Cambria" panose="02040503050406030204" pitchFamily="18" charset="0"/>
                          <a:ea typeface="Cambria" panose="02040503050406030204" pitchFamily="18" charset="0"/>
                          <a:cs typeface="Times New Roman" panose="02020603050405020304" pitchFamily="18" charset="0"/>
                        </a:rPr>
                        <a:t>serves the purpose</a:t>
                      </a:r>
                      <a:r>
                        <a:rPr lang="en-IN" sz="2000" kern="100" dirty="0">
                          <a:effectLst/>
                          <a:latin typeface="Cambria" panose="02040503050406030204" pitchFamily="18" charset="0"/>
                          <a:ea typeface="Cambria" panose="02040503050406030204" pitchFamily="18" charset="0"/>
                          <a:cs typeface="Times New Roman" panose="02020603050405020304" pitchFamily="18" charset="0"/>
                        </a:rPr>
                        <a:t> of inquiry,     trial or any other proceedings.</a:t>
                      </a:r>
                    </a:p>
                  </a:txBody>
                  <a:tcPr marL="9525" marR="9525" marT="9525" marB="9525" anchor="ctr"/>
                </a:tc>
                <a:tc>
                  <a:txBody>
                    <a:bodyPr/>
                    <a:lstStyle/>
                    <a:p>
                      <a:pPr>
                        <a:lnSpc>
                          <a:spcPct val="115000"/>
                        </a:lnSpc>
                        <a:spcAft>
                          <a:spcPts val="800"/>
                        </a:spcAft>
                        <a:buNone/>
                      </a:pPr>
                      <a:r>
                        <a:rPr lang="en-IN" sz="2000" b="1" kern="100" dirty="0">
                          <a:effectLst/>
                          <a:latin typeface="Cambria" panose="02040503050406030204" pitchFamily="18" charset="0"/>
                          <a:ea typeface="Cambria" panose="02040503050406030204" pitchFamily="18" charset="0"/>
                          <a:cs typeface="Times New Roman" panose="02020603050405020304" pitchFamily="18" charset="0"/>
                        </a:rPr>
                        <a:t>Reasonable ground</a:t>
                      </a:r>
                      <a:r>
                        <a:rPr lang="en-IN" sz="2000" kern="100" dirty="0">
                          <a:effectLst/>
                          <a:latin typeface="Cambria" panose="02040503050406030204" pitchFamily="18" charset="0"/>
                          <a:ea typeface="Cambria" panose="02040503050406030204" pitchFamily="18" charset="0"/>
                          <a:cs typeface="Times New Roman" panose="02020603050405020304" pitchFamily="18" charset="0"/>
                        </a:rPr>
                        <a:t> must exist for believing that the thing will be found in the place to be searched</a:t>
                      </a:r>
                    </a:p>
                  </a:txBody>
                  <a:tcPr marL="9525" marR="9525" marT="9525" marB="9525" anchor="ctr"/>
                </a:tc>
                <a:tc>
                  <a:txBody>
                    <a:bodyPr/>
                    <a:lstStyle/>
                    <a:p>
                      <a:pPr>
                        <a:lnSpc>
                          <a:spcPct val="115000"/>
                        </a:lnSpc>
                        <a:spcAft>
                          <a:spcPts val="800"/>
                        </a:spcAft>
                        <a:buNone/>
                      </a:pPr>
                      <a:r>
                        <a:rPr lang="en-IN" sz="2000" b="1" kern="100" dirty="0">
                          <a:effectLst/>
                          <a:latin typeface="Cambria" panose="02040503050406030204" pitchFamily="18" charset="0"/>
                          <a:ea typeface="Cambria" panose="02040503050406030204" pitchFamily="18" charset="0"/>
                          <a:cs typeface="Times New Roman" panose="02020603050405020304" pitchFamily="18" charset="0"/>
                        </a:rPr>
                        <a:t>Occupant of the place</a:t>
                      </a:r>
                      <a:r>
                        <a:rPr lang="en-IN" sz="2000" kern="100" dirty="0">
                          <a:effectLst/>
                          <a:latin typeface="Cambria" panose="02040503050406030204" pitchFamily="18" charset="0"/>
                          <a:ea typeface="Cambria" panose="02040503050406030204" pitchFamily="18" charset="0"/>
                          <a:cs typeface="Times New Roman" panose="02020603050405020304" pitchFamily="18" charset="0"/>
                        </a:rPr>
                        <a:t>, i.e., person residing in or being in charge of that place searched is permitted to </a:t>
                      </a:r>
                      <a:r>
                        <a:rPr lang="en-IN" sz="2000" b="1" kern="100" dirty="0">
                          <a:effectLst/>
                          <a:latin typeface="Cambria" panose="02040503050406030204" pitchFamily="18" charset="0"/>
                          <a:ea typeface="Cambria" panose="02040503050406030204" pitchFamily="18" charset="0"/>
                          <a:cs typeface="Times New Roman" panose="02020603050405020304" pitchFamily="18" charset="0"/>
                        </a:rPr>
                        <a:t>attend search</a:t>
                      </a:r>
                      <a:r>
                        <a:rPr lang="en-IN" sz="2000" kern="100" dirty="0">
                          <a:effectLst/>
                          <a:latin typeface="Cambria" panose="02040503050406030204" pitchFamily="18" charset="0"/>
                          <a:ea typeface="Cambria" panose="02040503050406030204" pitchFamily="18" charset="0"/>
                          <a:cs typeface="Times New Roman" panose="02020603050405020304" pitchFamily="18" charset="0"/>
                        </a:rPr>
                        <a:t>.</a:t>
                      </a:r>
                    </a:p>
                  </a:txBody>
                  <a:tcPr marL="9525" marR="9525" marT="9525" marB="9525" anchor="ctr"/>
                </a:tc>
                <a:extLst>
                  <a:ext uri="{0D108BD9-81ED-4DB2-BD59-A6C34878D82A}">
                    <a16:rowId xmlns:a16="http://schemas.microsoft.com/office/drawing/2014/main" val="3761684690"/>
                  </a:ext>
                </a:extLst>
              </a:tr>
            </a:tbl>
          </a:graphicData>
        </a:graphic>
      </p:graphicFrame>
    </p:spTree>
    <p:extLst>
      <p:ext uri="{BB962C8B-B14F-4D97-AF65-F5344CB8AC3E}">
        <p14:creationId xmlns:p14="http://schemas.microsoft.com/office/powerpoint/2010/main" val="15840640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7FA2A-443B-3884-800C-A1418C3BB459}"/>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C309DC4E-0E9C-57E7-7BFC-3F78851576A8}"/>
              </a:ext>
            </a:extLst>
          </p:cNvPr>
          <p:cNvSpPr>
            <a:spLocks noGrp="1"/>
          </p:cNvSpPr>
          <p:nvPr>
            <p:ph type="body" sz="quarter" idx="14"/>
          </p:nvPr>
        </p:nvSpPr>
        <p:spPr>
          <a:xfrm>
            <a:off x="1" y="1"/>
            <a:ext cx="10036365" cy="771180"/>
          </a:xfrm>
        </p:spPr>
        <p:txBody>
          <a:bodyPr/>
          <a:lstStyle/>
          <a:p>
            <a:r>
              <a:rPr lang="en-US" dirty="0"/>
              <a:t>Applicable Provisions of CrPC Regarding Search</a:t>
            </a:r>
            <a:endParaRPr lang="en-IN" sz="3000" dirty="0"/>
          </a:p>
        </p:txBody>
      </p:sp>
      <p:sp>
        <p:nvSpPr>
          <p:cNvPr id="3" name="Text Placeholder 2">
            <a:extLst>
              <a:ext uri="{FF2B5EF4-FFF2-40B4-BE49-F238E27FC236}">
                <a16:creationId xmlns:a16="http://schemas.microsoft.com/office/drawing/2014/main" id="{E873B320-8673-33AB-3228-5A21516A9A64}"/>
              </a:ext>
            </a:extLst>
          </p:cNvPr>
          <p:cNvSpPr>
            <a:spLocks noGrp="1"/>
          </p:cNvSpPr>
          <p:nvPr>
            <p:ph type="body" sz="quarter" idx="15"/>
          </p:nvPr>
        </p:nvSpPr>
        <p:spPr/>
        <p:txBody>
          <a:bodyPr>
            <a:normAutofit/>
          </a:bodyPr>
          <a:lstStyle/>
          <a:p>
            <a:pPr>
              <a:lnSpc>
                <a:spcPct val="150000"/>
              </a:lnSpc>
              <a:buFont typeface="Wingdings" panose="05000000000000000000" pitchFamily="2" charset="2"/>
              <a:buChar char="Ø"/>
            </a:pPr>
            <a:endParaRPr lang="en-US" dirty="0"/>
          </a:p>
          <a:p>
            <a:pPr marL="176213" indent="-176213">
              <a:buNone/>
            </a:pPr>
            <a:endParaRPr lang="en-US" dirty="0"/>
          </a:p>
        </p:txBody>
      </p:sp>
      <p:graphicFrame>
        <p:nvGraphicFramePr>
          <p:cNvPr id="10" name="Table 9">
            <a:extLst>
              <a:ext uri="{FF2B5EF4-FFF2-40B4-BE49-F238E27FC236}">
                <a16:creationId xmlns:a16="http://schemas.microsoft.com/office/drawing/2014/main" id="{25A2C343-8B7A-58DF-B08B-2619E87FD040}"/>
              </a:ext>
            </a:extLst>
          </p:cNvPr>
          <p:cNvGraphicFramePr>
            <a:graphicFrameLocks noGrp="1"/>
          </p:cNvGraphicFramePr>
          <p:nvPr>
            <p:extLst>
              <p:ext uri="{D42A27DB-BD31-4B8C-83A1-F6EECF244321}">
                <p14:modId xmlns:p14="http://schemas.microsoft.com/office/powerpoint/2010/main" val="1613156913"/>
              </p:ext>
            </p:extLst>
          </p:nvPr>
        </p:nvGraphicFramePr>
        <p:xfrm>
          <a:off x="214645" y="1014689"/>
          <a:ext cx="11584066" cy="5433307"/>
        </p:xfrm>
        <a:graphic>
          <a:graphicData uri="http://schemas.openxmlformats.org/drawingml/2006/table">
            <a:tbl>
              <a:tblPr firstRow="1" bandRow="1">
                <a:tableStyleId>{5C22544A-7EE6-4342-B048-85BDC9FD1C3A}</a:tableStyleId>
              </a:tblPr>
              <a:tblGrid>
                <a:gridCol w="4153793">
                  <a:extLst>
                    <a:ext uri="{9D8B030D-6E8A-4147-A177-3AD203B41FA5}">
                      <a16:colId xmlns:a16="http://schemas.microsoft.com/office/drawing/2014/main" val="2275640022"/>
                    </a:ext>
                  </a:extLst>
                </a:gridCol>
                <a:gridCol w="1638240">
                  <a:extLst>
                    <a:ext uri="{9D8B030D-6E8A-4147-A177-3AD203B41FA5}">
                      <a16:colId xmlns:a16="http://schemas.microsoft.com/office/drawing/2014/main" val="648341658"/>
                    </a:ext>
                  </a:extLst>
                </a:gridCol>
                <a:gridCol w="474465">
                  <a:extLst>
                    <a:ext uri="{9D8B030D-6E8A-4147-A177-3AD203B41FA5}">
                      <a16:colId xmlns:a16="http://schemas.microsoft.com/office/drawing/2014/main" val="2462008675"/>
                    </a:ext>
                  </a:extLst>
                </a:gridCol>
                <a:gridCol w="5317568">
                  <a:extLst>
                    <a:ext uri="{9D8B030D-6E8A-4147-A177-3AD203B41FA5}">
                      <a16:colId xmlns:a16="http://schemas.microsoft.com/office/drawing/2014/main" val="1694615812"/>
                    </a:ext>
                  </a:extLst>
                </a:gridCol>
              </a:tblGrid>
              <a:tr h="785227">
                <a:tc>
                  <a:txBody>
                    <a:bodyPr/>
                    <a:lstStyle/>
                    <a:p>
                      <a:pPr algn="ctr"/>
                      <a:r>
                        <a:rPr lang="en-IN" sz="2000" b="1" kern="1200" dirty="0">
                          <a:solidFill>
                            <a:schemeClr val="lt1"/>
                          </a:solidFill>
                          <a:effectLst/>
                          <a:latin typeface="Cambria" panose="02040503050406030204" pitchFamily="18" charset="0"/>
                          <a:ea typeface="Cambria" panose="02040503050406030204" pitchFamily="18" charset="0"/>
                          <a:cs typeface="+mn-cs"/>
                        </a:rPr>
                        <a:t>Section 93 of CrPC</a:t>
                      </a:r>
                      <a:endParaRPr lang="en-IN" sz="2000" dirty="0">
                        <a:latin typeface="Cambria" panose="02040503050406030204" pitchFamily="18" charset="0"/>
                        <a:ea typeface="Cambria" panose="02040503050406030204" pitchFamily="18" charset="0"/>
                      </a:endParaRPr>
                    </a:p>
                  </a:txBody>
                  <a:tcPr/>
                </a:tc>
                <a:tc gridSpan="2">
                  <a:txBody>
                    <a:bodyPr/>
                    <a:lstStyle/>
                    <a:p>
                      <a:pPr algn="ctr"/>
                      <a:r>
                        <a:rPr lang="en-IN" sz="2000" b="1" kern="1200" dirty="0">
                          <a:solidFill>
                            <a:schemeClr val="lt1"/>
                          </a:solidFill>
                          <a:effectLst/>
                          <a:latin typeface="Cambria" panose="02040503050406030204" pitchFamily="18" charset="0"/>
                          <a:ea typeface="Cambria" panose="02040503050406030204" pitchFamily="18" charset="0"/>
                          <a:cs typeface="+mn-cs"/>
                        </a:rPr>
                        <a:t>Section 165 of CrPC</a:t>
                      </a:r>
                      <a:endParaRPr lang="en-IN" sz="2000" dirty="0">
                        <a:latin typeface="Cambria" panose="02040503050406030204" pitchFamily="18" charset="0"/>
                        <a:ea typeface="Cambria" panose="02040503050406030204" pitchFamily="18" charset="0"/>
                      </a:endParaRPr>
                    </a:p>
                  </a:txBody>
                  <a:tcPr/>
                </a:tc>
                <a:tc hMerge="1">
                  <a:txBody>
                    <a:bodyPr/>
                    <a:lstStyle/>
                    <a:p>
                      <a:endParaRPr lang="en-IN"/>
                    </a:p>
                  </a:txBody>
                  <a:tcPr/>
                </a:tc>
                <a:tc>
                  <a:txBody>
                    <a:bodyPr/>
                    <a:lstStyle/>
                    <a:p>
                      <a:pPr algn="ctr"/>
                      <a:r>
                        <a:rPr lang="en-IN" sz="1800" b="1" kern="1200" dirty="0">
                          <a:solidFill>
                            <a:schemeClr val="lt1"/>
                          </a:solidFill>
                          <a:effectLst/>
                          <a:latin typeface="+mn-lt"/>
                          <a:ea typeface="+mn-ea"/>
                          <a:cs typeface="+mn-cs"/>
                        </a:rPr>
                        <a:t>Section 100 of CrPC</a:t>
                      </a:r>
                      <a:endParaRPr lang="en-IN" dirty="0"/>
                    </a:p>
                  </a:txBody>
                  <a:tcPr/>
                </a:tc>
                <a:extLst>
                  <a:ext uri="{0D108BD9-81ED-4DB2-BD59-A6C34878D82A}">
                    <a16:rowId xmlns:a16="http://schemas.microsoft.com/office/drawing/2014/main" val="2907752610"/>
                  </a:ext>
                </a:extLst>
              </a:tr>
              <a:tr h="2343375">
                <a:tc>
                  <a:txBody>
                    <a:bodyPr/>
                    <a:lstStyle/>
                    <a:p>
                      <a:r>
                        <a:rPr lang="en-IN" sz="2000" kern="1200" dirty="0">
                          <a:solidFill>
                            <a:schemeClr val="dk1"/>
                          </a:solidFill>
                          <a:effectLst/>
                          <a:latin typeface="Cambria" panose="02040503050406030204" pitchFamily="18" charset="0"/>
                          <a:ea typeface="Cambria" panose="02040503050406030204" pitchFamily="18" charset="0"/>
                          <a:cs typeface="+mn-cs"/>
                        </a:rPr>
                        <a:t>If a document or thing is </a:t>
                      </a:r>
                      <a:r>
                        <a:rPr lang="en-IN" sz="2000" b="1" kern="1200" dirty="0">
                          <a:solidFill>
                            <a:schemeClr val="dk1"/>
                          </a:solidFill>
                          <a:effectLst/>
                          <a:latin typeface="Cambria" panose="02040503050406030204" pitchFamily="18" charset="0"/>
                          <a:ea typeface="Cambria" panose="02040503050406030204" pitchFamily="18" charset="0"/>
                          <a:cs typeface="+mn-cs"/>
                        </a:rPr>
                        <a:t>not known to be in possession</a:t>
                      </a:r>
                      <a:r>
                        <a:rPr lang="en-IN" sz="2000" kern="1200" dirty="0">
                          <a:solidFill>
                            <a:schemeClr val="dk1"/>
                          </a:solidFill>
                          <a:effectLst/>
                          <a:latin typeface="Cambria" panose="02040503050406030204" pitchFamily="18" charset="0"/>
                          <a:ea typeface="Cambria" panose="02040503050406030204" pitchFamily="18" charset="0"/>
                          <a:cs typeface="+mn-cs"/>
                        </a:rPr>
                        <a:t> of any person/place.</a:t>
                      </a:r>
                      <a:endParaRPr lang="en-IN" sz="2000" dirty="0">
                        <a:latin typeface="Cambria" panose="02040503050406030204" pitchFamily="18" charset="0"/>
                        <a:ea typeface="Cambria" panose="02040503050406030204" pitchFamily="18" charset="0"/>
                      </a:endParaRPr>
                    </a:p>
                  </a:txBody>
                  <a:tcPr/>
                </a:tc>
                <a:tc gridSpan="2">
                  <a:txBody>
                    <a:bodyPr/>
                    <a:lstStyle/>
                    <a:p>
                      <a:r>
                        <a:rPr lang="en-IN" sz="2000" kern="1200" dirty="0">
                          <a:solidFill>
                            <a:schemeClr val="dk1"/>
                          </a:solidFill>
                          <a:effectLst/>
                          <a:latin typeface="Cambria" panose="02040503050406030204" pitchFamily="18" charset="0"/>
                          <a:ea typeface="Cambria" panose="02040503050406030204" pitchFamily="18" charset="0"/>
                          <a:cs typeface="+mn-cs"/>
                        </a:rPr>
                        <a:t>There would be </a:t>
                      </a:r>
                      <a:r>
                        <a:rPr lang="en-IN" sz="2000" b="1" kern="1200" dirty="0">
                          <a:solidFill>
                            <a:schemeClr val="dk1"/>
                          </a:solidFill>
                          <a:effectLst/>
                          <a:latin typeface="Cambria" panose="02040503050406030204" pitchFamily="18" charset="0"/>
                          <a:ea typeface="Cambria" panose="02040503050406030204" pitchFamily="18" charset="0"/>
                          <a:cs typeface="+mn-cs"/>
                        </a:rPr>
                        <a:t>undue delay</a:t>
                      </a:r>
                      <a:r>
                        <a:rPr lang="en-IN" sz="2000" kern="1200" dirty="0">
                          <a:solidFill>
                            <a:schemeClr val="dk1"/>
                          </a:solidFill>
                          <a:effectLst/>
                          <a:latin typeface="Cambria" panose="02040503050406030204" pitchFamily="18" charset="0"/>
                          <a:ea typeface="Cambria" panose="02040503050406030204" pitchFamily="18" charset="0"/>
                          <a:cs typeface="+mn-cs"/>
                        </a:rPr>
                        <a:t> in getting the thing in any other way.</a:t>
                      </a:r>
                      <a:endParaRPr lang="en-IN" sz="2000" dirty="0">
                        <a:latin typeface="Cambria" panose="02040503050406030204" pitchFamily="18" charset="0"/>
                        <a:ea typeface="Cambria" panose="02040503050406030204" pitchFamily="18" charset="0"/>
                      </a:endParaRPr>
                    </a:p>
                  </a:txBody>
                  <a:tcPr/>
                </a:tc>
                <a:tc hMerge="1">
                  <a:txBody>
                    <a:bodyPr/>
                    <a:lstStyle/>
                    <a:p>
                      <a:endParaRPr lang="en-IN"/>
                    </a:p>
                  </a:txBody>
                  <a:tcPr/>
                </a:tc>
                <a:tc>
                  <a:txBody>
                    <a:bodyPr/>
                    <a:lstStyle/>
                    <a:p>
                      <a:r>
                        <a:rPr lang="en-IN" sz="2000" kern="1200" dirty="0">
                          <a:solidFill>
                            <a:schemeClr val="dk1"/>
                          </a:solidFill>
                          <a:effectLst/>
                          <a:latin typeface="Cambria" panose="02040503050406030204" pitchFamily="18" charset="0"/>
                          <a:ea typeface="Cambria" panose="02040503050406030204" pitchFamily="18" charset="0"/>
                          <a:cs typeface="+mn-cs"/>
                        </a:rPr>
                        <a:t>Officer must prepare </a:t>
                      </a:r>
                      <a:r>
                        <a:rPr lang="en-IN" sz="2000" b="1" kern="1200" dirty="0">
                          <a:solidFill>
                            <a:schemeClr val="dk1"/>
                          </a:solidFill>
                          <a:effectLst/>
                          <a:latin typeface="Cambria" panose="02040503050406030204" pitchFamily="18" charset="0"/>
                          <a:ea typeface="Cambria" panose="02040503050406030204" pitchFamily="18" charset="0"/>
                          <a:cs typeface="+mn-cs"/>
                        </a:rPr>
                        <a:t>list of all things seized (recovery memo)</a:t>
                      </a:r>
                      <a:r>
                        <a:rPr lang="en-IN" sz="2000" kern="1200" dirty="0">
                          <a:solidFill>
                            <a:schemeClr val="dk1"/>
                          </a:solidFill>
                          <a:effectLst/>
                          <a:latin typeface="Cambria" panose="02040503050406030204" pitchFamily="18" charset="0"/>
                          <a:ea typeface="Cambria" panose="02040503050406030204" pitchFamily="18" charset="0"/>
                          <a:cs typeface="+mn-cs"/>
                        </a:rPr>
                        <a:t> and where it was found and </a:t>
                      </a:r>
                      <a:r>
                        <a:rPr lang="en-IN" sz="2000" b="1" kern="1200" dirty="0">
                          <a:solidFill>
                            <a:schemeClr val="dk1"/>
                          </a:solidFill>
                          <a:effectLst/>
                          <a:latin typeface="Cambria" panose="02040503050406030204" pitchFamily="18" charset="0"/>
                          <a:ea typeface="Cambria" panose="02040503050406030204" pitchFamily="18" charset="0"/>
                          <a:cs typeface="+mn-cs"/>
                        </a:rPr>
                        <a:t>deliver to the occupant</a:t>
                      </a:r>
                      <a:r>
                        <a:rPr lang="en-IN" sz="2000" kern="1200" dirty="0">
                          <a:solidFill>
                            <a:schemeClr val="dk1"/>
                          </a:solidFill>
                          <a:effectLst/>
                          <a:latin typeface="Cambria" panose="02040503050406030204" pitchFamily="18" charset="0"/>
                          <a:ea typeface="Cambria" panose="02040503050406030204" pitchFamily="18" charset="0"/>
                          <a:cs typeface="+mn-cs"/>
                        </a:rPr>
                        <a:t> after signature of that officer and the witnesses. Otherwise, the accused may be entitled to benefit of doubt. [AIR 1969 Cal 340]</a:t>
                      </a:r>
                      <a:endParaRPr lang="en-IN" sz="2000" dirty="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val="2515231119"/>
                  </a:ext>
                </a:extLst>
              </a:tr>
              <a:tr h="1178075">
                <a:tc gridSpan="2">
                  <a:txBody>
                    <a:bodyPr/>
                    <a:lstStyle/>
                    <a:p>
                      <a:r>
                        <a:rPr lang="en-IN" sz="2000" kern="1200" dirty="0">
                          <a:solidFill>
                            <a:schemeClr val="dk1"/>
                          </a:solidFill>
                          <a:effectLst/>
                          <a:latin typeface="Cambria" panose="02040503050406030204" pitchFamily="18" charset="0"/>
                          <a:ea typeface="Cambria" panose="02040503050406030204" pitchFamily="18" charset="0"/>
                          <a:cs typeface="+mn-cs"/>
                        </a:rPr>
                        <a:t>An </a:t>
                      </a:r>
                      <a:r>
                        <a:rPr lang="en-IN" sz="2000" b="1" kern="1200" dirty="0">
                          <a:solidFill>
                            <a:schemeClr val="dk1"/>
                          </a:solidFill>
                          <a:effectLst/>
                          <a:latin typeface="Cambria" panose="02040503050406030204" pitchFamily="18" charset="0"/>
                          <a:ea typeface="Cambria" panose="02040503050406030204" pitchFamily="18" charset="0"/>
                          <a:cs typeface="+mn-cs"/>
                        </a:rPr>
                        <a:t>illegal warrant</a:t>
                      </a:r>
                      <a:r>
                        <a:rPr lang="en-IN" sz="2000" kern="1200" dirty="0">
                          <a:solidFill>
                            <a:schemeClr val="dk1"/>
                          </a:solidFill>
                          <a:effectLst/>
                          <a:latin typeface="Cambria" panose="02040503050406030204" pitchFamily="18" charset="0"/>
                          <a:ea typeface="Cambria" panose="02040503050406030204" pitchFamily="18" charset="0"/>
                          <a:cs typeface="+mn-cs"/>
                        </a:rPr>
                        <a:t> of search and seizure </a:t>
                      </a:r>
                      <a:r>
                        <a:rPr lang="en-IN" sz="2000" b="1" kern="1200" dirty="0">
                          <a:solidFill>
                            <a:schemeClr val="dk1"/>
                          </a:solidFill>
                          <a:effectLst/>
                          <a:latin typeface="Cambria" panose="02040503050406030204" pitchFamily="18" charset="0"/>
                          <a:ea typeface="Cambria" panose="02040503050406030204" pitchFamily="18" charset="0"/>
                          <a:cs typeface="+mn-cs"/>
                        </a:rPr>
                        <a:t>vitiates seizure</a:t>
                      </a:r>
                      <a:r>
                        <a:rPr lang="en-IN" sz="2000" kern="1200" dirty="0">
                          <a:solidFill>
                            <a:schemeClr val="dk1"/>
                          </a:solidFill>
                          <a:effectLst/>
                          <a:latin typeface="Cambria" panose="02040503050406030204" pitchFamily="18" charset="0"/>
                          <a:ea typeface="Cambria" panose="02040503050406030204" pitchFamily="18" charset="0"/>
                          <a:cs typeface="+mn-cs"/>
                        </a:rPr>
                        <a:t> of the article [</a:t>
                      </a:r>
                      <a:r>
                        <a:rPr lang="en-IN" sz="2000" i="1" kern="1200" dirty="0">
                          <a:solidFill>
                            <a:schemeClr val="dk1"/>
                          </a:solidFill>
                          <a:effectLst/>
                          <a:latin typeface="Cambria" panose="02040503050406030204" pitchFamily="18" charset="0"/>
                          <a:ea typeface="Cambria" panose="02040503050406030204" pitchFamily="18" charset="0"/>
                          <a:cs typeface="+mn-cs"/>
                        </a:rPr>
                        <a:t>Shyam Sachdev Vs State 1991 </a:t>
                      </a:r>
                      <a:r>
                        <a:rPr lang="en-IN" sz="2000" i="1" kern="1200" dirty="0" err="1">
                          <a:solidFill>
                            <a:schemeClr val="dk1"/>
                          </a:solidFill>
                          <a:effectLst/>
                          <a:latin typeface="Cambria" panose="02040503050406030204" pitchFamily="18" charset="0"/>
                          <a:ea typeface="Cambria" panose="02040503050406030204" pitchFamily="18" charset="0"/>
                          <a:cs typeface="+mn-cs"/>
                        </a:rPr>
                        <a:t>CrLJ</a:t>
                      </a:r>
                      <a:r>
                        <a:rPr lang="en-IN" sz="2000" i="1" kern="1200" dirty="0">
                          <a:solidFill>
                            <a:schemeClr val="dk1"/>
                          </a:solidFill>
                          <a:effectLst/>
                          <a:latin typeface="Cambria" panose="02040503050406030204" pitchFamily="18" charset="0"/>
                          <a:ea typeface="Cambria" panose="02040503050406030204" pitchFamily="18" charset="0"/>
                          <a:cs typeface="+mn-cs"/>
                        </a:rPr>
                        <a:t> 300 (Del)</a:t>
                      </a:r>
                      <a:r>
                        <a:rPr lang="en-IN" sz="2000" kern="1200" dirty="0">
                          <a:solidFill>
                            <a:schemeClr val="dk1"/>
                          </a:solidFill>
                          <a:effectLst/>
                          <a:latin typeface="Cambria" panose="02040503050406030204" pitchFamily="18" charset="0"/>
                          <a:ea typeface="Cambria" panose="02040503050406030204" pitchFamily="18" charset="0"/>
                          <a:cs typeface="+mn-cs"/>
                        </a:rPr>
                        <a:t>].</a:t>
                      </a:r>
                      <a:endParaRPr lang="en-IN" sz="2000" dirty="0">
                        <a:latin typeface="Cambria" panose="02040503050406030204" pitchFamily="18" charset="0"/>
                        <a:ea typeface="Cambria" panose="02040503050406030204" pitchFamily="18" charset="0"/>
                      </a:endParaRPr>
                    </a:p>
                  </a:txBody>
                  <a:tcPr/>
                </a:tc>
                <a:tc hMerge="1">
                  <a:txBody>
                    <a:bodyPr/>
                    <a:lstStyle/>
                    <a:p>
                      <a:endParaRPr dirty="0"/>
                    </a:p>
                  </a:txBody>
                  <a:tcPr/>
                </a:tc>
                <a:tc gridSpan="2">
                  <a:txBody>
                    <a:bodyPr/>
                    <a:lstStyle/>
                    <a:p>
                      <a:r>
                        <a:rPr lang="en-IN" sz="2000" kern="1200" dirty="0">
                          <a:solidFill>
                            <a:schemeClr val="dk1"/>
                          </a:solidFill>
                          <a:effectLst/>
                          <a:latin typeface="Cambria" panose="02040503050406030204" pitchFamily="18" charset="0"/>
                          <a:ea typeface="Cambria" panose="02040503050406030204" pitchFamily="18" charset="0"/>
                          <a:cs typeface="+mn-cs"/>
                        </a:rPr>
                        <a:t>Grounds of belief regarding necessity of search must be </a:t>
                      </a:r>
                      <a:r>
                        <a:rPr lang="en-IN" sz="2000" b="1" kern="1200" dirty="0">
                          <a:solidFill>
                            <a:schemeClr val="dk1"/>
                          </a:solidFill>
                          <a:effectLst/>
                          <a:latin typeface="Cambria" panose="02040503050406030204" pitchFamily="18" charset="0"/>
                          <a:ea typeface="Cambria" panose="02040503050406030204" pitchFamily="18" charset="0"/>
                          <a:cs typeface="+mn-cs"/>
                        </a:rPr>
                        <a:t>previously recorded</a:t>
                      </a:r>
                      <a:r>
                        <a:rPr lang="en-IN" sz="2000" kern="1200" dirty="0">
                          <a:solidFill>
                            <a:schemeClr val="dk1"/>
                          </a:solidFill>
                          <a:effectLst/>
                          <a:latin typeface="Cambria" panose="02040503050406030204" pitchFamily="18" charset="0"/>
                          <a:ea typeface="Cambria" panose="02040503050406030204" pitchFamily="18" charset="0"/>
                          <a:cs typeface="+mn-cs"/>
                        </a:rPr>
                        <a:t>. If not, the search will be illegal.</a:t>
                      </a:r>
                      <a:endParaRPr lang="en-IN" sz="2000" dirty="0">
                        <a:latin typeface="Cambria" panose="02040503050406030204" pitchFamily="18" charset="0"/>
                        <a:ea typeface="Cambria" panose="02040503050406030204" pitchFamily="18" charset="0"/>
                      </a:endParaRPr>
                    </a:p>
                  </a:txBody>
                  <a:tcPr/>
                </a:tc>
                <a:tc hMerge="1">
                  <a:txBody>
                    <a:bodyPr/>
                    <a:lstStyle/>
                    <a:p>
                      <a:endParaRPr lang="en-IN" dirty="0"/>
                    </a:p>
                  </a:txBody>
                  <a:tcPr/>
                </a:tc>
                <a:extLst>
                  <a:ext uri="{0D108BD9-81ED-4DB2-BD59-A6C34878D82A}">
                    <a16:rowId xmlns:a16="http://schemas.microsoft.com/office/drawing/2014/main" val="929754544"/>
                  </a:ext>
                </a:extLst>
              </a:tr>
              <a:tr h="1126630">
                <a:tc gridSpan="4">
                  <a:txBody>
                    <a:bodyPr/>
                    <a:lstStyle/>
                    <a:p>
                      <a:r>
                        <a:rPr lang="en-IN" sz="2000" b="1" kern="1200" dirty="0">
                          <a:solidFill>
                            <a:schemeClr val="dk1"/>
                          </a:solidFill>
                          <a:effectLst/>
                          <a:latin typeface="Cambria" panose="02040503050406030204" pitchFamily="18" charset="0"/>
                          <a:ea typeface="Cambria" panose="02040503050406030204" pitchFamily="18" charset="0"/>
                          <a:cs typeface="+mn-cs"/>
                        </a:rPr>
                        <a:t>Section 47(2):</a:t>
                      </a:r>
                      <a:r>
                        <a:rPr lang="en-IN" sz="2000" kern="1200" dirty="0">
                          <a:solidFill>
                            <a:schemeClr val="dk1"/>
                          </a:solidFill>
                          <a:effectLst/>
                          <a:latin typeface="Cambria" panose="02040503050406030204" pitchFamily="18" charset="0"/>
                          <a:ea typeface="Cambria" panose="02040503050406030204" pitchFamily="18" charset="0"/>
                          <a:cs typeface="+mn-cs"/>
                        </a:rPr>
                        <a:t> If ingress into premises cannot be obtained, officer carrying out search may </a:t>
                      </a:r>
                      <a:r>
                        <a:rPr lang="en-IN" sz="2000" b="1" kern="1200" dirty="0">
                          <a:solidFill>
                            <a:schemeClr val="dk1"/>
                          </a:solidFill>
                          <a:effectLst/>
                          <a:latin typeface="Cambria" panose="02040503050406030204" pitchFamily="18" charset="0"/>
                          <a:ea typeface="Cambria" panose="02040503050406030204" pitchFamily="18" charset="0"/>
                          <a:cs typeface="+mn-cs"/>
                        </a:rPr>
                        <a:t>break open</a:t>
                      </a:r>
                      <a:r>
                        <a:rPr lang="en-IN" sz="2000" kern="1200" dirty="0">
                          <a:solidFill>
                            <a:schemeClr val="dk1"/>
                          </a:solidFill>
                          <a:effectLst/>
                          <a:latin typeface="Cambria" panose="02040503050406030204" pitchFamily="18" charset="0"/>
                          <a:ea typeface="Cambria" panose="02040503050406030204" pitchFamily="18" charset="0"/>
                          <a:cs typeface="+mn-cs"/>
                        </a:rPr>
                        <a:t> any outer or inner door or window of any house or place, whether that of person sought to be searched or any other person.</a:t>
                      </a:r>
                      <a:endParaRPr lang="en-IN" sz="2000" dirty="0">
                        <a:latin typeface="Cambria" panose="02040503050406030204" pitchFamily="18" charset="0"/>
                        <a:ea typeface="Cambria" panose="02040503050406030204" pitchFamily="18" charset="0"/>
                      </a:endParaRPr>
                    </a:p>
                  </a:txBody>
                  <a:tcPr/>
                </a:tc>
                <a:tc hMerge="1">
                  <a:txBody>
                    <a:bodyPr/>
                    <a:lstStyle/>
                    <a:p>
                      <a:endParaRPr lang="en-IN" dirty="0"/>
                    </a:p>
                  </a:txBody>
                  <a:tcPr/>
                </a:tc>
                <a:tc hMerge="1">
                  <a:txBody>
                    <a:bodyPr/>
                    <a:lstStyle/>
                    <a:p>
                      <a:endParaRPr lang="en-IN"/>
                    </a:p>
                  </a:txBody>
                  <a:tcPr/>
                </a:tc>
                <a:tc hMerge="1">
                  <a:txBody>
                    <a:bodyPr/>
                    <a:lstStyle/>
                    <a:p>
                      <a:endParaRPr lang="en-IN" dirty="0"/>
                    </a:p>
                  </a:txBody>
                  <a:tcPr/>
                </a:tc>
                <a:extLst>
                  <a:ext uri="{0D108BD9-81ED-4DB2-BD59-A6C34878D82A}">
                    <a16:rowId xmlns:a16="http://schemas.microsoft.com/office/drawing/2014/main" val="3309496757"/>
                  </a:ext>
                </a:extLst>
              </a:tr>
            </a:tbl>
          </a:graphicData>
        </a:graphic>
      </p:graphicFrame>
    </p:spTree>
    <p:extLst>
      <p:ext uri="{BB962C8B-B14F-4D97-AF65-F5344CB8AC3E}">
        <p14:creationId xmlns:p14="http://schemas.microsoft.com/office/powerpoint/2010/main" val="6057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33E8D17-8B1D-4574-819F-052621BEA45B}"/>
              </a:ext>
            </a:extLst>
          </p:cNvPr>
          <p:cNvSpPr>
            <a:spLocks noGrp="1"/>
          </p:cNvSpPr>
          <p:nvPr>
            <p:ph type="body" sz="quarter" idx="14"/>
          </p:nvPr>
        </p:nvSpPr>
        <p:spPr/>
        <p:txBody>
          <a:bodyPr/>
          <a:lstStyle/>
          <a:p>
            <a:r>
              <a:rPr lang="en-US"/>
              <a:t>Coverage</a:t>
            </a:r>
            <a:endParaRPr lang="en-IN"/>
          </a:p>
        </p:txBody>
      </p:sp>
      <p:sp>
        <p:nvSpPr>
          <p:cNvPr id="3" name="Text Placeholder 2">
            <a:extLst>
              <a:ext uri="{FF2B5EF4-FFF2-40B4-BE49-F238E27FC236}">
                <a16:creationId xmlns:a16="http://schemas.microsoft.com/office/drawing/2014/main" id="{96416195-F3B1-40E6-A2E3-C545BEC4BC0C}"/>
              </a:ext>
            </a:extLst>
          </p:cNvPr>
          <p:cNvSpPr>
            <a:spLocks noGrp="1"/>
          </p:cNvSpPr>
          <p:nvPr>
            <p:ph type="body" sz="quarter" idx="15"/>
          </p:nvPr>
        </p:nvSpPr>
        <p:spPr/>
        <p:txBody>
          <a:bodyPr/>
          <a:lstStyle/>
          <a:p>
            <a:r>
              <a:rPr lang="en-US" sz="2400" dirty="0"/>
              <a:t>Statutory provisions</a:t>
            </a:r>
          </a:p>
          <a:p>
            <a:r>
              <a:rPr lang="en-US" sz="2400" dirty="0"/>
              <a:t>Reasons for dispute</a:t>
            </a:r>
          </a:p>
          <a:p>
            <a:r>
              <a:rPr lang="en-US" sz="2400" dirty="0"/>
              <a:t>Need for investigation</a:t>
            </a:r>
          </a:p>
          <a:p>
            <a:r>
              <a:rPr lang="en-US" sz="2400" dirty="0"/>
              <a:t>Points to consider during summons/interrogation</a:t>
            </a:r>
          </a:p>
          <a:p>
            <a:r>
              <a:rPr lang="en-US" sz="2400" dirty="0"/>
              <a:t>General practice/Do’s and Don’t during investigation</a:t>
            </a:r>
          </a:p>
          <a:p>
            <a:r>
              <a:rPr lang="en-US" sz="2400" dirty="0"/>
              <a:t>Availability of Documents during investigation</a:t>
            </a:r>
          </a:p>
          <a:p>
            <a:r>
              <a:rPr lang="en-US" sz="2400" dirty="0"/>
              <a:t>Points to consider during submitting documents/responding to letters</a:t>
            </a:r>
          </a:p>
          <a:p>
            <a:r>
              <a:rPr lang="en-US" sz="2400" dirty="0"/>
              <a:t>Manner of submissions</a:t>
            </a:r>
          </a:p>
          <a:p>
            <a:r>
              <a:rPr lang="en-US" sz="2400" dirty="0"/>
              <a:t>Decisions around investigation/summons</a:t>
            </a:r>
          </a:p>
          <a:p>
            <a:endParaRPr lang="en-US" dirty="0"/>
          </a:p>
          <a:p>
            <a:endParaRPr lang="en-US" dirty="0"/>
          </a:p>
          <a:p>
            <a:endParaRPr lang="en-US" dirty="0"/>
          </a:p>
          <a:p>
            <a:endParaRPr lang="en-IN" dirty="0"/>
          </a:p>
        </p:txBody>
      </p:sp>
    </p:spTree>
    <p:extLst>
      <p:ext uri="{BB962C8B-B14F-4D97-AF65-F5344CB8AC3E}">
        <p14:creationId xmlns:p14="http://schemas.microsoft.com/office/powerpoint/2010/main" val="32402153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026D55-ACF3-E943-2E14-B5153C8F42EC}"/>
              </a:ext>
            </a:extLst>
          </p:cNvPr>
          <p:cNvSpPr>
            <a:spLocks noGrp="1"/>
          </p:cNvSpPr>
          <p:nvPr>
            <p:ph type="body" sz="quarter" idx="14"/>
          </p:nvPr>
        </p:nvSpPr>
        <p:spPr>
          <a:xfrm>
            <a:off x="1" y="1"/>
            <a:ext cx="10554158" cy="958466"/>
          </a:xfrm>
        </p:spPr>
        <p:txBody>
          <a:bodyPr/>
          <a:lstStyle/>
          <a:p>
            <a:r>
              <a:rPr lang="en-US" dirty="0"/>
              <a:t>Copy of reasons recorded for search warrant?</a:t>
            </a:r>
            <a:endParaRPr lang="en-IN" sz="3000" dirty="0"/>
          </a:p>
        </p:txBody>
      </p:sp>
      <p:sp>
        <p:nvSpPr>
          <p:cNvPr id="3" name="Text Placeholder 2">
            <a:extLst>
              <a:ext uri="{FF2B5EF4-FFF2-40B4-BE49-F238E27FC236}">
                <a16:creationId xmlns:a16="http://schemas.microsoft.com/office/drawing/2014/main" id="{A41DCF00-7732-0458-D66A-E01056BF93A5}"/>
              </a:ext>
            </a:extLst>
          </p:cNvPr>
          <p:cNvSpPr>
            <a:spLocks noGrp="1"/>
          </p:cNvSpPr>
          <p:nvPr>
            <p:ph type="body" sz="quarter" idx="15"/>
          </p:nvPr>
        </p:nvSpPr>
        <p:spPr/>
        <p:txBody>
          <a:bodyPr>
            <a:normAutofit/>
          </a:bodyPr>
          <a:lstStyle/>
          <a:p>
            <a:pPr>
              <a:lnSpc>
                <a:spcPct val="110000"/>
              </a:lnSpc>
            </a:pPr>
            <a:r>
              <a:rPr lang="en-US" sz="2200" b="1" dirty="0"/>
              <a:t>DGIT(I) Vs </a:t>
            </a:r>
            <a:r>
              <a:rPr lang="en-US" sz="2200" b="1" dirty="0" err="1"/>
              <a:t>Spacewood</a:t>
            </a:r>
            <a:r>
              <a:rPr lang="en-US" sz="2200" b="1" dirty="0"/>
              <a:t> </a:t>
            </a:r>
            <a:r>
              <a:rPr lang="en-US" sz="2200" b="1" dirty="0" err="1"/>
              <a:t>Furnitures</a:t>
            </a:r>
            <a:r>
              <a:rPr lang="en-US" sz="2200" b="1" dirty="0"/>
              <a:t> (P) Ltd [2015] 57 taxmann.com 292 (SC): </a:t>
            </a:r>
          </a:p>
          <a:p>
            <a:pPr marL="539750" indent="-363538">
              <a:lnSpc>
                <a:spcPct val="110000"/>
              </a:lnSpc>
              <a:buFont typeface="Wingdings" panose="05000000000000000000" pitchFamily="2" charset="2"/>
              <a:buChar char="Ø"/>
            </a:pPr>
            <a:r>
              <a:rPr lang="en-US" sz="2200" dirty="0"/>
              <a:t>Recording of reasons is necessary so as to ensure accountability and responsibility in the decision making process. </a:t>
            </a:r>
          </a:p>
          <a:p>
            <a:pPr marL="539750" indent="-363538">
              <a:lnSpc>
                <a:spcPct val="110000"/>
              </a:lnSpc>
              <a:buFont typeface="Wingdings" panose="05000000000000000000" pitchFamily="2" charset="2"/>
              <a:buChar char="Ø"/>
            </a:pPr>
            <a:r>
              <a:rPr lang="en-US" sz="2200" dirty="0"/>
              <a:t>However, that by itself would not confer in the </a:t>
            </a:r>
            <a:r>
              <a:rPr lang="en-US" sz="2200" dirty="0" err="1"/>
              <a:t>assessee</a:t>
            </a:r>
            <a:r>
              <a:rPr lang="en-US" sz="2200" dirty="0"/>
              <a:t> a right to communication of the reasons for the belief at the stage of issuing of the authorization. </a:t>
            </a:r>
          </a:p>
          <a:p>
            <a:pPr marL="539750" indent="-363538">
              <a:lnSpc>
                <a:spcPct val="110000"/>
              </a:lnSpc>
              <a:buFont typeface="Wingdings" panose="05000000000000000000" pitchFamily="2" charset="2"/>
              <a:buChar char="Ø"/>
            </a:pPr>
            <a:r>
              <a:rPr lang="en-US" sz="2200" dirty="0"/>
              <a:t>Any such view would be counter productive of the entire exercise contemplated in the search provisions. </a:t>
            </a:r>
          </a:p>
          <a:p>
            <a:pPr marL="539750" indent="-363538">
              <a:lnSpc>
                <a:spcPct val="110000"/>
              </a:lnSpc>
              <a:buFont typeface="Wingdings" panose="05000000000000000000" pitchFamily="2" charset="2"/>
              <a:buChar char="Ø"/>
            </a:pPr>
            <a:r>
              <a:rPr lang="en-US" sz="2200" dirty="0"/>
              <a:t>It is only at the stage of commencement of the assessment proceedings after completion of the search and seizure, if any, that the requisite material may have to be disclosed to the assessee.</a:t>
            </a:r>
          </a:p>
          <a:p>
            <a:pPr marL="176212" indent="0">
              <a:lnSpc>
                <a:spcPct val="110000"/>
              </a:lnSpc>
              <a:buNone/>
            </a:pPr>
            <a:r>
              <a:rPr lang="en-US" sz="2200" b="1" dirty="0"/>
              <a:t>Golden Cotton Industries Vs UOI - 2019 (29) GSTL 587 (Gujarat)</a:t>
            </a:r>
          </a:p>
          <a:p>
            <a:pPr marL="0" indent="0">
              <a:lnSpc>
                <a:spcPct val="150000"/>
              </a:lnSpc>
              <a:buNone/>
            </a:pPr>
            <a:endParaRPr lang="en-US" dirty="0"/>
          </a:p>
          <a:p>
            <a:pPr marL="176213" indent="-176213">
              <a:buNone/>
            </a:pPr>
            <a:endParaRPr lang="en-US" dirty="0"/>
          </a:p>
        </p:txBody>
      </p:sp>
    </p:spTree>
    <p:extLst>
      <p:ext uri="{BB962C8B-B14F-4D97-AF65-F5344CB8AC3E}">
        <p14:creationId xmlns:p14="http://schemas.microsoft.com/office/powerpoint/2010/main" val="11188793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026D55-ACF3-E943-2E14-B5153C8F42EC}"/>
              </a:ext>
            </a:extLst>
          </p:cNvPr>
          <p:cNvSpPr>
            <a:spLocks noGrp="1"/>
          </p:cNvSpPr>
          <p:nvPr>
            <p:ph type="body" sz="quarter" idx="14"/>
          </p:nvPr>
        </p:nvSpPr>
        <p:spPr>
          <a:xfrm>
            <a:off x="0" y="1"/>
            <a:ext cx="11008195" cy="958466"/>
          </a:xfrm>
        </p:spPr>
        <p:txBody>
          <a:bodyPr/>
          <a:lstStyle/>
          <a:p>
            <a:r>
              <a:rPr lang="en-US" sz="3400" dirty="0"/>
              <a:t>Illegal search vitiates seizure and subsequent proceedings?</a:t>
            </a:r>
            <a:endParaRPr lang="en-IN" sz="3400" dirty="0"/>
          </a:p>
        </p:txBody>
      </p:sp>
      <p:sp>
        <p:nvSpPr>
          <p:cNvPr id="3" name="Text Placeholder 2">
            <a:extLst>
              <a:ext uri="{FF2B5EF4-FFF2-40B4-BE49-F238E27FC236}">
                <a16:creationId xmlns:a16="http://schemas.microsoft.com/office/drawing/2014/main" id="{A41DCF00-7732-0458-D66A-E01056BF93A5}"/>
              </a:ext>
            </a:extLst>
          </p:cNvPr>
          <p:cNvSpPr>
            <a:spLocks noGrp="1"/>
          </p:cNvSpPr>
          <p:nvPr>
            <p:ph type="body" sz="quarter" idx="15"/>
          </p:nvPr>
        </p:nvSpPr>
        <p:spPr/>
        <p:txBody>
          <a:bodyPr>
            <a:normAutofit fontScale="85000" lnSpcReduction="10000"/>
          </a:bodyPr>
          <a:lstStyle/>
          <a:p>
            <a:pPr>
              <a:lnSpc>
                <a:spcPct val="150000"/>
              </a:lnSpc>
            </a:pPr>
            <a:r>
              <a:rPr lang="en-US" sz="2400" b="1" u="sng" dirty="0"/>
              <a:t>Radhakrishnan Vs State of UP AIR 1963 SC 122</a:t>
            </a:r>
            <a:r>
              <a:rPr lang="en-US" sz="2400" b="1" dirty="0"/>
              <a:t>: </a:t>
            </a:r>
            <a:r>
              <a:rPr lang="en-US" sz="2400" dirty="0"/>
              <a:t>Even if search is illegal, the seizure of articles and further trial is not vitiated. If search provisions are violated, only the following two consequences could ensue: </a:t>
            </a:r>
          </a:p>
          <a:p>
            <a:pPr marL="539750" indent="-363538">
              <a:lnSpc>
                <a:spcPct val="150000"/>
              </a:lnSpc>
              <a:buFont typeface="Wingdings" panose="05000000000000000000" pitchFamily="2" charset="2"/>
              <a:buChar char="Ø"/>
            </a:pPr>
            <a:r>
              <a:rPr lang="en-US" sz="2400" dirty="0"/>
              <a:t>The person whose premises is sought to be searched can, at best, </a:t>
            </a:r>
            <a:r>
              <a:rPr lang="en-US" sz="2400" b="1" dirty="0"/>
              <a:t>resist search. </a:t>
            </a:r>
          </a:p>
          <a:p>
            <a:pPr marL="539750" indent="-363538">
              <a:lnSpc>
                <a:spcPct val="150000"/>
              </a:lnSpc>
              <a:buFont typeface="Wingdings" panose="05000000000000000000" pitchFamily="2" charset="2"/>
              <a:buChar char="Ø"/>
            </a:pPr>
            <a:r>
              <a:rPr lang="en-US" sz="2400" dirty="0"/>
              <a:t>Because of the illegality of the search the Court may be </a:t>
            </a:r>
            <a:r>
              <a:rPr lang="en-US" sz="2400" b="1" dirty="0"/>
              <a:t>inclined to examine carefully the evidence </a:t>
            </a:r>
            <a:r>
              <a:rPr lang="en-US" sz="2400" dirty="0"/>
              <a:t>regarding the seizure.</a:t>
            </a:r>
          </a:p>
          <a:p>
            <a:pPr>
              <a:lnSpc>
                <a:spcPct val="150000"/>
              </a:lnSpc>
            </a:pPr>
            <a:r>
              <a:rPr lang="en-US" sz="2400" b="1" u="sng" dirty="0"/>
              <a:t>State of MP Vs </a:t>
            </a:r>
            <a:r>
              <a:rPr lang="en-US" sz="2400" b="1" u="sng" dirty="0" err="1"/>
              <a:t>Patlan</a:t>
            </a:r>
            <a:r>
              <a:rPr lang="en-US" sz="2400" b="1" u="sng" dirty="0"/>
              <a:t> </a:t>
            </a:r>
            <a:r>
              <a:rPr lang="en-US" sz="2400" b="1" u="sng" dirty="0" err="1"/>
              <a:t>Mallah</a:t>
            </a:r>
            <a:r>
              <a:rPr lang="en-US" sz="2400" b="1" u="sng" dirty="0"/>
              <a:t> 2005 </a:t>
            </a:r>
            <a:r>
              <a:rPr lang="en-US" sz="2400" b="1" u="sng" dirty="0" err="1"/>
              <a:t>CrLJ</a:t>
            </a:r>
            <a:r>
              <a:rPr lang="en-US" sz="2400" b="1" u="sng" dirty="0"/>
              <a:t> 918 SC: </a:t>
            </a:r>
            <a:r>
              <a:rPr lang="en-US" sz="2400" dirty="0"/>
              <a:t>Illegality in search does not vitiate search unless it had caused prejudice to the accused. Merely because the accompanying witness is not from the same locality, search evidence cannot be disregarded. </a:t>
            </a:r>
          </a:p>
          <a:p>
            <a:pPr>
              <a:lnSpc>
                <a:spcPct val="150000"/>
              </a:lnSpc>
            </a:pPr>
            <a:r>
              <a:rPr lang="en-US" sz="2400" b="1" u="sng" dirty="0"/>
              <a:t>ACCE Vs Wilfred Sebastian 1983 (12) ELT 122 (Ker): </a:t>
            </a:r>
            <a:r>
              <a:rPr lang="en-US" sz="2400" dirty="0"/>
              <a:t>On examination, if the evidence regarding the seizure of the articles is found to be satisfactory and acceptable, it will not be in the interests of justice to ignore altogether that evidence</a:t>
            </a:r>
            <a:endParaRPr lang="en-US" dirty="0"/>
          </a:p>
          <a:p>
            <a:pPr marL="176213" indent="-176213">
              <a:buNone/>
            </a:pPr>
            <a:endParaRPr lang="en-US" dirty="0"/>
          </a:p>
        </p:txBody>
      </p:sp>
    </p:spTree>
    <p:extLst>
      <p:ext uri="{BB962C8B-B14F-4D97-AF65-F5344CB8AC3E}">
        <p14:creationId xmlns:p14="http://schemas.microsoft.com/office/powerpoint/2010/main" val="34525248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026D55-ACF3-E943-2E14-B5153C8F42EC}"/>
              </a:ext>
            </a:extLst>
          </p:cNvPr>
          <p:cNvSpPr>
            <a:spLocks noGrp="1"/>
          </p:cNvSpPr>
          <p:nvPr>
            <p:ph type="body" sz="quarter" idx="14"/>
          </p:nvPr>
        </p:nvSpPr>
        <p:spPr>
          <a:xfrm>
            <a:off x="1" y="1"/>
            <a:ext cx="10554158" cy="958466"/>
          </a:xfrm>
        </p:spPr>
        <p:txBody>
          <a:bodyPr/>
          <a:lstStyle/>
          <a:p>
            <a:r>
              <a:rPr lang="en-US" dirty="0"/>
              <a:t>Power to Seal or Break Open [Section 67(4)]</a:t>
            </a:r>
            <a:endParaRPr lang="en-IN" sz="3000" dirty="0"/>
          </a:p>
        </p:txBody>
      </p:sp>
      <p:sp>
        <p:nvSpPr>
          <p:cNvPr id="3" name="Text Placeholder 2">
            <a:extLst>
              <a:ext uri="{FF2B5EF4-FFF2-40B4-BE49-F238E27FC236}">
                <a16:creationId xmlns:a16="http://schemas.microsoft.com/office/drawing/2014/main" id="{A41DCF00-7732-0458-D66A-E01056BF93A5}"/>
              </a:ext>
            </a:extLst>
          </p:cNvPr>
          <p:cNvSpPr>
            <a:spLocks noGrp="1"/>
          </p:cNvSpPr>
          <p:nvPr>
            <p:ph type="body" sz="quarter" idx="15"/>
          </p:nvPr>
        </p:nvSpPr>
        <p:spPr/>
        <p:txBody>
          <a:bodyPr>
            <a:normAutofit/>
          </a:bodyPr>
          <a:lstStyle/>
          <a:p>
            <a:pPr>
              <a:lnSpc>
                <a:spcPct val="150000"/>
              </a:lnSpc>
            </a:pPr>
            <a:r>
              <a:rPr lang="en-US" sz="2400" b="1" dirty="0"/>
              <a:t>Where access is denied to:</a:t>
            </a:r>
          </a:p>
          <a:p>
            <a:pPr marL="715963" indent="-352425">
              <a:lnSpc>
                <a:spcPct val="150000"/>
              </a:lnSpc>
              <a:buFont typeface="Wingdings" panose="05000000000000000000" pitchFamily="2" charset="2"/>
              <a:buChar char="Ø"/>
            </a:pPr>
            <a:r>
              <a:rPr lang="en-US" sz="2400" dirty="0"/>
              <a:t>Door of any premises, almirah, boxes, electronic devises, box, receptacle.</a:t>
            </a:r>
          </a:p>
          <a:p>
            <a:pPr marL="715963" indent="-352425">
              <a:lnSpc>
                <a:spcPct val="150000"/>
              </a:lnSpc>
              <a:buFont typeface="Wingdings" panose="05000000000000000000" pitchFamily="2" charset="2"/>
              <a:buChar char="Ø"/>
            </a:pPr>
            <a:r>
              <a:rPr lang="en-US" sz="2400" dirty="0"/>
              <a:t>In which any goods, registers, accounts, documents of the person are suspected to be concealed.</a:t>
            </a:r>
          </a:p>
          <a:p>
            <a:pPr marL="0" indent="0">
              <a:lnSpc>
                <a:spcPct val="150000"/>
              </a:lnSpc>
              <a:buNone/>
            </a:pPr>
            <a:r>
              <a:rPr lang="en-US" sz="2400" dirty="0"/>
              <a:t>officer authorized for search and seizure has power to seal or break it open.</a:t>
            </a:r>
          </a:p>
          <a:p>
            <a:pPr marL="176213" indent="-176213">
              <a:buNone/>
            </a:pPr>
            <a:endParaRPr lang="en-US" dirty="0"/>
          </a:p>
        </p:txBody>
      </p:sp>
    </p:spTree>
    <p:extLst>
      <p:ext uri="{BB962C8B-B14F-4D97-AF65-F5344CB8AC3E}">
        <p14:creationId xmlns:p14="http://schemas.microsoft.com/office/powerpoint/2010/main" val="3080326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026D55-ACF3-E943-2E14-B5153C8F42EC}"/>
              </a:ext>
            </a:extLst>
          </p:cNvPr>
          <p:cNvSpPr>
            <a:spLocks noGrp="1"/>
          </p:cNvSpPr>
          <p:nvPr>
            <p:ph type="body" sz="quarter" idx="14"/>
          </p:nvPr>
        </p:nvSpPr>
        <p:spPr>
          <a:xfrm>
            <a:off x="1" y="1"/>
            <a:ext cx="10554158" cy="958466"/>
          </a:xfrm>
        </p:spPr>
        <p:txBody>
          <a:bodyPr/>
          <a:lstStyle/>
          <a:p>
            <a:r>
              <a:rPr lang="en-US" dirty="0"/>
              <a:t>Allowing to Take Photocopies [Section 67(5)]</a:t>
            </a:r>
            <a:endParaRPr lang="en-IN" sz="3000" dirty="0"/>
          </a:p>
        </p:txBody>
      </p:sp>
      <p:sp>
        <p:nvSpPr>
          <p:cNvPr id="3" name="Text Placeholder 2">
            <a:extLst>
              <a:ext uri="{FF2B5EF4-FFF2-40B4-BE49-F238E27FC236}">
                <a16:creationId xmlns:a16="http://schemas.microsoft.com/office/drawing/2014/main" id="{A41DCF00-7732-0458-D66A-E01056BF93A5}"/>
              </a:ext>
            </a:extLst>
          </p:cNvPr>
          <p:cNvSpPr>
            <a:spLocks noGrp="1"/>
          </p:cNvSpPr>
          <p:nvPr>
            <p:ph type="body" sz="quarter" idx="15"/>
          </p:nvPr>
        </p:nvSpPr>
        <p:spPr/>
        <p:txBody>
          <a:bodyPr>
            <a:normAutofit/>
          </a:bodyPr>
          <a:lstStyle/>
          <a:p>
            <a:pPr>
              <a:lnSpc>
                <a:spcPct val="150000"/>
              </a:lnSpc>
            </a:pPr>
            <a:r>
              <a:rPr lang="en-US" sz="2400" b="1" u="sng" dirty="0"/>
              <a:t>What is allowed: </a:t>
            </a:r>
            <a:r>
              <a:rPr lang="en-US" sz="2400" dirty="0"/>
              <a:t>To make copies of any documents which are seized or take extracts therefrom.</a:t>
            </a:r>
          </a:p>
          <a:p>
            <a:pPr>
              <a:lnSpc>
                <a:spcPct val="150000"/>
              </a:lnSpc>
            </a:pPr>
            <a:r>
              <a:rPr lang="en-US" sz="2400" b="1" u="sng" dirty="0"/>
              <a:t>Who is allowed: </a:t>
            </a:r>
            <a:r>
              <a:rPr lang="en-US" sz="2400" dirty="0"/>
              <a:t>Person from whose custody any documents are seized.</a:t>
            </a:r>
          </a:p>
          <a:p>
            <a:pPr>
              <a:lnSpc>
                <a:spcPct val="150000"/>
              </a:lnSpc>
            </a:pPr>
            <a:r>
              <a:rPr lang="en-US" sz="2400" b="1" u="sng" dirty="0"/>
              <a:t>When photocopy may be taken: </a:t>
            </a:r>
            <a:r>
              <a:rPr lang="en-US" sz="2400" dirty="0"/>
              <a:t>In presence of an authorized officer at such place and time as such officer may indicate.</a:t>
            </a:r>
          </a:p>
          <a:p>
            <a:pPr>
              <a:lnSpc>
                <a:spcPct val="150000"/>
              </a:lnSpc>
            </a:pPr>
            <a:r>
              <a:rPr lang="en-US" sz="2400" b="1" u="sng" dirty="0"/>
              <a:t>When photocopy cannot be taken: </a:t>
            </a:r>
            <a:r>
              <a:rPr lang="en-US" sz="2400" dirty="0"/>
              <a:t>In the opinion of the proper officer, it prejudicially affects the investigation. </a:t>
            </a:r>
          </a:p>
          <a:p>
            <a:pPr marL="176213" indent="-176213">
              <a:buNone/>
            </a:pPr>
            <a:r>
              <a:rPr lang="en-IN" sz="2000" dirty="0"/>
              <a:t>High Ground Enterprises Ltd vs. Union of India 2020 (33) GSTL 169 (Bombay) </a:t>
            </a:r>
          </a:p>
          <a:p>
            <a:pPr marL="176213" indent="-176213">
              <a:buNone/>
            </a:pPr>
            <a:r>
              <a:rPr lang="en-US" sz="2000" dirty="0"/>
              <a:t>Jayachandran Alloys (P) Ltd. v. Superintendent — 2019 (25) G.S.T.L. 321 (Mad.)</a:t>
            </a:r>
          </a:p>
          <a:p>
            <a:pPr marL="176213" indent="-176213">
              <a:buNone/>
            </a:pPr>
            <a:r>
              <a:rPr lang="en-IN" dirty="0"/>
              <a:t>Harp Resorts </a:t>
            </a:r>
            <a:r>
              <a:rPr lang="en-IN" dirty="0" err="1"/>
              <a:t>Pvt.</a:t>
            </a:r>
            <a:r>
              <a:rPr lang="en-IN" dirty="0"/>
              <a:t> Ltd. vs. Union of India 2024 (81) G.S.T.L. 233 (Bom.)</a:t>
            </a:r>
            <a:endParaRPr lang="en-US" dirty="0"/>
          </a:p>
        </p:txBody>
      </p:sp>
    </p:spTree>
    <p:extLst>
      <p:ext uri="{BB962C8B-B14F-4D97-AF65-F5344CB8AC3E}">
        <p14:creationId xmlns:p14="http://schemas.microsoft.com/office/powerpoint/2010/main" val="2892705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27024" y="150813"/>
            <a:ext cx="10575437" cy="585787"/>
          </a:xfrm>
        </p:spPr>
        <p:txBody>
          <a:bodyPr/>
          <a:lstStyle/>
          <a:p>
            <a:r>
              <a:rPr lang="en-IN" sz="3000" dirty="0"/>
              <a:t>Inspection, Search &amp; Seizure - Section 67 </a:t>
            </a:r>
          </a:p>
          <a:p>
            <a:endParaRPr lang="en-IN" sz="3000" dirty="0"/>
          </a:p>
        </p:txBody>
      </p:sp>
      <p:sp>
        <p:nvSpPr>
          <p:cNvPr id="5" name="Text Placeholder 4"/>
          <p:cNvSpPr>
            <a:spLocks noGrp="1"/>
          </p:cNvSpPr>
          <p:nvPr>
            <p:ph type="body" sz="quarter" idx="15"/>
          </p:nvPr>
        </p:nvSpPr>
        <p:spPr>
          <a:xfrm>
            <a:off x="327024" y="992348"/>
            <a:ext cx="11650331" cy="5749741"/>
          </a:xfrm>
        </p:spPr>
        <p:txBody>
          <a:bodyPr>
            <a:normAutofit/>
          </a:bodyPr>
          <a:lstStyle/>
          <a:p>
            <a:pPr algn="just"/>
            <a:r>
              <a:rPr lang="en-GB" sz="2500" dirty="0">
                <a:solidFill>
                  <a:schemeClr val="tx1"/>
                </a:solidFill>
              </a:rPr>
              <a:t>An authorization from Joint Commissioner and not below rank. – </a:t>
            </a:r>
            <a:r>
              <a:rPr lang="en-US" sz="2500" dirty="0" err="1">
                <a:solidFill>
                  <a:schemeClr val="tx1"/>
                </a:solidFill>
              </a:rPr>
              <a:t>Prakashsinh</a:t>
            </a:r>
            <a:r>
              <a:rPr lang="en-US" sz="2500" dirty="0">
                <a:solidFill>
                  <a:schemeClr val="tx1"/>
                </a:solidFill>
              </a:rPr>
              <a:t> </a:t>
            </a:r>
            <a:r>
              <a:rPr lang="en-US" sz="2500" dirty="0" err="1">
                <a:solidFill>
                  <a:schemeClr val="tx1"/>
                </a:solidFill>
              </a:rPr>
              <a:t>Hathisinh</a:t>
            </a:r>
            <a:r>
              <a:rPr lang="en-US" sz="2500" dirty="0">
                <a:solidFill>
                  <a:schemeClr val="tx1"/>
                </a:solidFill>
              </a:rPr>
              <a:t> </a:t>
            </a:r>
            <a:r>
              <a:rPr lang="en-US" sz="2500" dirty="0" err="1">
                <a:solidFill>
                  <a:schemeClr val="tx1"/>
                </a:solidFill>
              </a:rPr>
              <a:t>Udavat</a:t>
            </a:r>
            <a:r>
              <a:rPr lang="en-US" sz="2500" dirty="0">
                <a:solidFill>
                  <a:schemeClr val="tx1"/>
                </a:solidFill>
              </a:rPr>
              <a:t> Vs State of Gujarat 2019 (31) G.S.T.L. 583 (Guj.)</a:t>
            </a:r>
            <a:endParaRPr lang="en-GB" sz="2500" dirty="0">
              <a:solidFill>
                <a:schemeClr val="tx1"/>
              </a:solidFill>
            </a:endParaRPr>
          </a:p>
          <a:p>
            <a:pPr algn="just"/>
            <a:r>
              <a:rPr lang="en-GB" sz="2500" dirty="0">
                <a:solidFill>
                  <a:schemeClr val="tx1"/>
                </a:solidFill>
              </a:rPr>
              <a:t>Should be in business hours only  </a:t>
            </a:r>
          </a:p>
          <a:p>
            <a:pPr algn="just"/>
            <a:r>
              <a:rPr lang="en-GB" sz="2500" dirty="0">
                <a:solidFill>
                  <a:schemeClr val="tx1"/>
                </a:solidFill>
              </a:rPr>
              <a:t>Should not use coercive measures. </a:t>
            </a:r>
          </a:p>
          <a:p>
            <a:pPr algn="just"/>
            <a:r>
              <a:rPr lang="en-GB" sz="2500" dirty="0">
                <a:solidFill>
                  <a:schemeClr val="tx1"/>
                </a:solidFill>
              </a:rPr>
              <a:t>The action should be in good faith- No </a:t>
            </a:r>
            <a:r>
              <a:rPr lang="en-IN" sz="2500" dirty="0"/>
              <a:t>pretence- fanciful, arbitrary. </a:t>
            </a:r>
            <a:r>
              <a:rPr lang="en-GB" sz="2500" dirty="0">
                <a:solidFill>
                  <a:schemeClr val="tx1"/>
                </a:solidFill>
              </a:rPr>
              <a:t>Immunity u/s 157 - Officer to be protected provided he is </a:t>
            </a:r>
            <a:r>
              <a:rPr lang="en-GB" sz="2500" b="1" dirty="0">
                <a:solidFill>
                  <a:schemeClr val="tx1"/>
                </a:solidFill>
              </a:rPr>
              <a:t>authorised</a:t>
            </a:r>
            <a:r>
              <a:rPr lang="en-GB" sz="2500" dirty="0">
                <a:solidFill>
                  <a:schemeClr val="tx1"/>
                </a:solidFill>
              </a:rPr>
              <a:t> to do something under GST Act,  and done in </a:t>
            </a:r>
            <a:r>
              <a:rPr lang="en-GB" sz="2500" b="1" dirty="0">
                <a:solidFill>
                  <a:schemeClr val="tx1"/>
                </a:solidFill>
              </a:rPr>
              <a:t>good faith</a:t>
            </a:r>
            <a:r>
              <a:rPr lang="en-GB" sz="2500" dirty="0">
                <a:solidFill>
                  <a:schemeClr val="tx1"/>
                </a:solidFill>
              </a:rPr>
              <a:t>. </a:t>
            </a:r>
            <a:r>
              <a:rPr lang="en-US" sz="2500" dirty="0">
                <a:solidFill>
                  <a:schemeClr val="tx1"/>
                </a:solidFill>
              </a:rPr>
              <a:t>Paresh </a:t>
            </a:r>
            <a:r>
              <a:rPr lang="en-US" sz="2500" dirty="0" err="1">
                <a:solidFill>
                  <a:schemeClr val="tx1"/>
                </a:solidFill>
              </a:rPr>
              <a:t>Nathalal</a:t>
            </a:r>
            <a:r>
              <a:rPr lang="en-US" sz="2500" dirty="0">
                <a:solidFill>
                  <a:schemeClr val="tx1"/>
                </a:solidFill>
              </a:rPr>
              <a:t> Chauhan vs State of Gujarat 2020 (32) G.S.T.L. 342 (Guj.)</a:t>
            </a:r>
          </a:p>
          <a:p>
            <a:pPr>
              <a:buFontTx/>
              <a:buChar char="-"/>
            </a:pPr>
            <a:r>
              <a:rPr lang="en-IN" sz="2400" dirty="0" err="1"/>
              <a:t>Mahazar</a:t>
            </a:r>
            <a:r>
              <a:rPr lang="en-IN" sz="2400" dirty="0"/>
              <a:t> to be drawn- duly agreed</a:t>
            </a:r>
          </a:p>
          <a:p>
            <a:pPr>
              <a:buFontTx/>
              <a:buChar char="-"/>
            </a:pPr>
            <a:r>
              <a:rPr lang="en-IN" sz="2400" dirty="0"/>
              <a:t>Receive back goods after 6 months- release in between- bond etc</a:t>
            </a:r>
          </a:p>
          <a:p>
            <a:pPr>
              <a:buFontTx/>
              <a:buChar char="-"/>
            </a:pPr>
            <a:r>
              <a:rPr lang="en-IN" sz="2400" dirty="0"/>
              <a:t>Books after 30 days of SCN</a:t>
            </a:r>
          </a:p>
          <a:p>
            <a:pPr>
              <a:buFontTx/>
              <a:buChar char="-"/>
            </a:pPr>
            <a:r>
              <a:rPr lang="en-IN" sz="2400" dirty="0"/>
              <a:t>Cross Examination</a:t>
            </a:r>
          </a:p>
          <a:p>
            <a:pPr algn="just"/>
            <a:endParaRPr lang="en-GB" sz="2700" dirty="0">
              <a:solidFill>
                <a:schemeClr val="tx1"/>
              </a:solidFill>
            </a:endParaRPr>
          </a:p>
          <a:p>
            <a:pPr marL="0" indent="0" algn="just">
              <a:buNone/>
            </a:pPr>
            <a:endParaRPr lang="en-US" sz="2700" dirty="0"/>
          </a:p>
          <a:p>
            <a:pPr algn="just"/>
            <a:endParaRPr lang="en-GB" sz="2500" dirty="0">
              <a:solidFill>
                <a:schemeClr val="tx1"/>
              </a:solidFill>
            </a:endParaRPr>
          </a:p>
        </p:txBody>
      </p:sp>
      <p:sp>
        <p:nvSpPr>
          <p:cNvPr id="4" name="Slide Number Placeholder 3"/>
          <p:cNvSpPr>
            <a:spLocks noGrp="1"/>
          </p:cNvSpPr>
          <p:nvPr>
            <p:ph type="sldNum" sz="quarter" idx="4"/>
          </p:nvPr>
        </p:nvSpPr>
        <p:spPr/>
        <p:txBody>
          <a:bodyPr/>
          <a:lstStyle/>
          <a:p>
            <a:fld id="{C37E4FB1-AD43-40BE-A2D5-51E31E25039B}" type="slidenum">
              <a:rPr lang="en-IN" smtClean="0"/>
              <a:pPr/>
              <a:t>34</a:t>
            </a:fld>
            <a:endParaRPr lang="en-IN" dirty="0"/>
          </a:p>
        </p:txBody>
      </p:sp>
    </p:spTree>
    <p:extLst>
      <p:ext uri="{BB962C8B-B14F-4D97-AF65-F5344CB8AC3E}">
        <p14:creationId xmlns:p14="http://schemas.microsoft.com/office/powerpoint/2010/main" val="34268923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F461B27-781D-4B17-A46F-C4C93917C4F4}"/>
              </a:ext>
            </a:extLst>
          </p:cNvPr>
          <p:cNvSpPr>
            <a:spLocks noGrp="1"/>
          </p:cNvSpPr>
          <p:nvPr>
            <p:ph type="body" sz="quarter" idx="14"/>
          </p:nvPr>
        </p:nvSpPr>
        <p:spPr/>
        <p:txBody>
          <a:bodyPr/>
          <a:lstStyle/>
          <a:p>
            <a:r>
              <a:rPr lang="en-IN" dirty="0"/>
              <a:t>Seizure understanding  + dealing</a:t>
            </a:r>
          </a:p>
        </p:txBody>
      </p:sp>
      <p:sp>
        <p:nvSpPr>
          <p:cNvPr id="3" name="Text Placeholder 2">
            <a:extLst>
              <a:ext uri="{FF2B5EF4-FFF2-40B4-BE49-F238E27FC236}">
                <a16:creationId xmlns:a16="http://schemas.microsoft.com/office/drawing/2014/main" id="{87ADBEBF-24B5-41FA-9DDE-C3BA8D973FF4}"/>
              </a:ext>
            </a:extLst>
          </p:cNvPr>
          <p:cNvSpPr>
            <a:spLocks noGrp="1"/>
          </p:cNvSpPr>
          <p:nvPr>
            <p:ph type="body" sz="quarter" idx="15"/>
          </p:nvPr>
        </p:nvSpPr>
        <p:spPr/>
        <p:txBody>
          <a:bodyPr>
            <a:normAutofit/>
          </a:bodyPr>
          <a:lstStyle/>
          <a:p>
            <a:r>
              <a:rPr lang="en-IN" sz="2800" dirty="0"/>
              <a:t>Search Authorisation in form INS- 01 U/r 139</a:t>
            </a:r>
          </a:p>
          <a:p>
            <a:r>
              <a:rPr lang="en-IN" sz="2800" dirty="0"/>
              <a:t>Order of the seizure in From INS-02 – custody may be with TP</a:t>
            </a:r>
          </a:p>
          <a:p>
            <a:r>
              <a:rPr lang="en-IN" sz="2800" dirty="0"/>
              <a:t>INS-03 – prohibits dealing without officer permission</a:t>
            </a:r>
          </a:p>
          <a:p>
            <a:r>
              <a:rPr lang="en-IN" sz="2800" dirty="0"/>
              <a:t>Release goods with a bond for market value of goods with BG security for tax + Int + penalty in Form INS-04 </a:t>
            </a:r>
          </a:p>
          <a:p>
            <a:r>
              <a:rPr lang="en-IN" sz="2800" dirty="0"/>
              <a:t>Perishable goods – bond for maker value of goods or tax + int + penalty </a:t>
            </a:r>
            <a:r>
              <a:rPr lang="en-IN" sz="2800" dirty="0" err="1"/>
              <a:t>w.e.l</a:t>
            </a:r>
            <a:r>
              <a:rPr lang="en-IN" sz="2800" dirty="0"/>
              <a:t> in From GST INS – 05 otherwise officer can sell &amp; realise the amount</a:t>
            </a:r>
          </a:p>
          <a:p>
            <a:r>
              <a:rPr lang="en-US" sz="2800" dirty="0"/>
              <a:t>Seizure of Money/title deeds etc.,  - </a:t>
            </a:r>
            <a:r>
              <a:rPr lang="en-IN" sz="2800" dirty="0"/>
              <a:t>Shabu George vs. State Tax Officer (IB), State GST Department, </a:t>
            </a:r>
            <a:r>
              <a:rPr lang="en-IN" sz="2800" dirty="0" err="1"/>
              <a:t>Aluva</a:t>
            </a:r>
            <a:r>
              <a:rPr lang="en-IN" sz="2800" dirty="0"/>
              <a:t> 2023 (76) G.S.T.L. 348 (Ker.) - SC dismissed SLP in 2023 (76) G.S.T.L. 145 (S.C.)</a:t>
            </a:r>
          </a:p>
          <a:p>
            <a:endParaRPr lang="en-IN" sz="2800" dirty="0"/>
          </a:p>
          <a:p>
            <a:endParaRPr lang="en-IN" sz="2800" dirty="0"/>
          </a:p>
        </p:txBody>
      </p:sp>
    </p:spTree>
    <p:extLst>
      <p:ext uri="{BB962C8B-B14F-4D97-AF65-F5344CB8AC3E}">
        <p14:creationId xmlns:p14="http://schemas.microsoft.com/office/powerpoint/2010/main" val="19210293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27024" y="150813"/>
            <a:ext cx="10575437" cy="585787"/>
          </a:xfrm>
        </p:spPr>
        <p:txBody>
          <a:bodyPr/>
          <a:lstStyle/>
          <a:p>
            <a:r>
              <a:rPr lang="en-IN" sz="3000" dirty="0"/>
              <a:t>Inspection, Search &amp; Seizure - Section 67 </a:t>
            </a:r>
          </a:p>
          <a:p>
            <a:endParaRPr lang="en-IN" sz="3000" dirty="0"/>
          </a:p>
        </p:txBody>
      </p:sp>
      <p:sp>
        <p:nvSpPr>
          <p:cNvPr id="5" name="Text Placeholder 4"/>
          <p:cNvSpPr>
            <a:spLocks noGrp="1"/>
          </p:cNvSpPr>
          <p:nvPr>
            <p:ph type="body" sz="quarter" idx="15"/>
          </p:nvPr>
        </p:nvSpPr>
        <p:spPr>
          <a:xfrm>
            <a:off x="327024" y="992348"/>
            <a:ext cx="11650331" cy="5749741"/>
          </a:xfrm>
        </p:spPr>
        <p:txBody>
          <a:bodyPr>
            <a:normAutofit/>
          </a:bodyPr>
          <a:lstStyle/>
          <a:p>
            <a:pPr algn="just"/>
            <a:r>
              <a:rPr lang="en-GB" sz="2200" b="1" kern="0" dirty="0">
                <a:effectLst/>
              </a:rPr>
              <a:t>Bhumi Associates Vs. Union of India  2021 (46) G.S.T.L. 36 (Guj.) directed CBIC &amp; State tax </a:t>
            </a:r>
            <a:r>
              <a:rPr lang="en-GB" sz="2200" b="1" kern="0" dirty="0"/>
              <a:t>authorities to issue guidelines that </a:t>
            </a:r>
            <a:endParaRPr lang="en-GB" sz="2200" b="1" kern="0" dirty="0">
              <a:effectLst/>
            </a:endParaRPr>
          </a:p>
          <a:p>
            <a:pPr marL="457200" algn="just">
              <a:lnSpc>
                <a:spcPct val="100000"/>
              </a:lnSpc>
              <a:spcBef>
                <a:spcPts val="1000"/>
              </a:spcBef>
              <a:spcAft>
                <a:spcPts val="0"/>
              </a:spcAft>
            </a:pPr>
            <a:r>
              <a:rPr lang="en-GB" sz="2200" dirty="0">
                <a:solidFill>
                  <a:srgbClr val="000000"/>
                </a:solidFill>
                <a:effectLst/>
              </a:rPr>
              <a:t>No recovery in any mode by cheque, cash, </a:t>
            </a:r>
            <a:r>
              <a:rPr lang="en-GB" sz="2200" dirty="0" err="1">
                <a:solidFill>
                  <a:srgbClr val="000000"/>
                </a:solidFill>
                <a:effectLst/>
              </a:rPr>
              <a:t>e­payment</a:t>
            </a:r>
            <a:r>
              <a:rPr lang="en-GB" sz="2200" dirty="0">
                <a:solidFill>
                  <a:srgbClr val="000000"/>
                </a:solidFill>
                <a:effectLst/>
              </a:rPr>
              <a:t> or adjustment of ITC at the time of search/inspection under any circumstances.</a:t>
            </a:r>
            <a:endParaRPr lang="en-IN" sz="2200" dirty="0">
              <a:effectLst/>
            </a:endParaRPr>
          </a:p>
          <a:p>
            <a:pPr marL="457200" algn="just">
              <a:lnSpc>
                <a:spcPct val="100000"/>
              </a:lnSpc>
              <a:spcBef>
                <a:spcPts val="1000"/>
              </a:spcBef>
              <a:spcAft>
                <a:spcPts val="0"/>
              </a:spcAft>
            </a:pPr>
            <a:r>
              <a:rPr lang="en-GB" sz="2200" dirty="0">
                <a:solidFill>
                  <a:srgbClr val="000000"/>
                </a:solidFill>
                <a:effectLst/>
              </a:rPr>
              <a:t>Even if the assessee comes forward to make voluntary payment by DRC-­03, the assessee should be asked/ advised to file such on the next day after the end of search proceedings and after the officers of the visiting team have left the premises of the assessee.</a:t>
            </a:r>
            <a:endParaRPr lang="en-IN" sz="2200" dirty="0">
              <a:effectLst/>
            </a:endParaRPr>
          </a:p>
          <a:p>
            <a:pPr marL="457200" algn="just">
              <a:lnSpc>
                <a:spcPct val="100000"/>
              </a:lnSpc>
              <a:spcBef>
                <a:spcPts val="1000"/>
              </a:spcBef>
              <a:spcAft>
                <a:spcPts val="0"/>
              </a:spcAft>
            </a:pPr>
            <a:r>
              <a:rPr lang="en-GB" sz="2200" dirty="0">
                <a:solidFill>
                  <a:srgbClr val="000000"/>
                </a:solidFill>
                <a:effectLst/>
              </a:rPr>
              <a:t>Facility of filing complaint/grievance after the end of search be available.</a:t>
            </a:r>
            <a:endParaRPr lang="en-IN" sz="2200" dirty="0"/>
          </a:p>
          <a:p>
            <a:pPr marL="457200" algn="just">
              <a:lnSpc>
                <a:spcPct val="100000"/>
              </a:lnSpc>
              <a:spcBef>
                <a:spcPts val="1000"/>
              </a:spcBef>
              <a:spcAft>
                <a:spcPts val="0"/>
              </a:spcAft>
            </a:pPr>
            <a:r>
              <a:rPr lang="en-GB" sz="2200" kern="0" dirty="0">
                <a:solidFill>
                  <a:srgbClr val="000000"/>
                </a:solidFill>
                <a:effectLst/>
              </a:rPr>
              <a:t>If complaint/ grievance is filed by assessee and officer is found to have acted in defiance of the </a:t>
            </a:r>
            <a:r>
              <a:rPr lang="en-GB" sz="2200" kern="0" dirty="0" err="1">
                <a:solidFill>
                  <a:srgbClr val="000000"/>
                </a:solidFill>
                <a:effectLst/>
              </a:rPr>
              <a:t>aforestated</a:t>
            </a:r>
            <a:r>
              <a:rPr lang="en-GB" sz="2200" kern="0" dirty="0">
                <a:solidFill>
                  <a:srgbClr val="000000"/>
                </a:solidFill>
                <a:effectLst/>
              </a:rPr>
              <a:t> directions, then strict disciplinary action should be initiated.</a:t>
            </a:r>
            <a:endParaRPr lang="en-GB" sz="2200" dirty="0">
              <a:solidFill>
                <a:schemeClr val="tx1"/>
              </a:solidFill>
            </a:endParaRPr>
          </a:p>
          <a:p>
            <a:pPr marL="0" indent="0" algn="just">
              <a:buNone/>
            </a:pPr>
            <a:r>
              <a:rPr lang="en-GB" sz="2200" b="1" kern="0" dirty="0"/>
              <a:t>CBIC issued instruction no. 1/2022-23[GST-Investigation] dated 25-05-2022. </a:t>
            </a:r>
          </a:p>
          <a:p>
            <a:pPr marL="0" indent="0" algn="just">
              <a:buNone/>
            </a:pPr>
            <a:r>
              <a:rPr lang="en-GB" sz="2200" b="1" kern="0" dirty="0"/>
              <a:t>Many instances of forceful recoveries are directed to be refunded as payments are involuntary - Paid during night time, Threatening calls/messages etc.,</a:t>
            </a:r>
            <a:endParaRPr lang="en-IN" sz="2200" b="1" kern="0" dirty="0"/>
          </a:p>
        </p:txBody>
      </p:sp>
      <p:sp>
        <p:nvSpPr>
          <p:cNvPr id="4" name="Slide Number Placeholder 3"/>
          <p:cNvSpPr>
            <a:spLocks noGrp="1"/>
          </p:cNvSpPr>
          <p:nvPr>
            <p:ph type="sldNum" sz="quarter" idx="4"/>
          </p:nvPr>
        </p:nvSpPr>
        <p:spPr/>
        <p:txBody>
          <a:bodyPr/>
          <a:lstStyle/>
          <a:p>
            <a:fld id="{C37E4FB1-AD43-40BE-A2D5-51E31E25039B}" type="slidenum">
              <a:rPr lang="en-IN" smtClean="0"/>
              <a:pPr/>
              <a:t>36</a:t>
            </a:fld>
            <a:endParaRPr lang="en-IN" dirty="0"/>
          </a:p>
        </p:txBody>
      </p:sp>
    </p:spTree>
    <p:extLst>
      <p:ext uri="{BB962C8B-B14F-4D97-AF65-F5344CB8AC3E}">
        <p14:creationId xmlns:p14="http://schemas.microsoft.com/office/powerpoint/2010/main" val="12010273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27024" y="150813"/>
            <a:ext cx="10575437" cy="585787"/>
          </a:xfrm>
        </p:spPr>
        <p:txBody>
          <a:bodyPr/>
          <a:lstStyle/>
          <a:p>
            <a:r>
              <a:rPr lang="en-IN" sz="3000" dirty="0"/>
              <a:t>Inspection, Search &amp; Seizure - Section 67 </a:t>
            </a:r>
          </a:p>
          <a:p>
            <a:endParaRPr lang="en-IN" sz="3000" dirty="0"/>
          </a:p>
        </p:txBody>
      </p:sp>
      <p:sp>
        <p:nvSpPr>
          <p:cNvPr id="5" name="Text Placeholder 4"/>
          <p:cNvSpPr>
            <a:spLocks noGrp="1"/>
          </p:cNvSpPr>
          <p:nvPr>
            <p:ph type="body" sz="quarter" idx="15"/>
          </p:nvPr>
        </p:nvSpPr>
        <p:spPr>
          <a:xfrm>
            <a:off x="327024" y="992348"/>
            <a:ext cx="11650331" cy="5749741"/>
          </a:xfrm>
        </p:spPr>
        <p:txBody>
          <a:bodyPr>
            <a:normAutofit fontScale="85000" lnSpcReduction="20000"/>
          </a:bodyPr>
          <a:lstStyle/>
          <a:p>
            <a:pPr marL="0" indent="0" algn="just">
              <a:buNone/>
            </a:pPr>
            <a:r>
              <a:rPr lang="en-GB" sz="2200" b="1" kern="0" dirty="0">
                <a:effectLst/>
              </a:rPr>
              <a:t>Deepak Khandelwal vs. Commissioner of CGST, Delhi West 2023 (77) G.S.T.L. 5 (Del.)</a:t>
            </a:r>
          </a:p>
          <a:p>
            <a:pPr algn="just"/>
            <a:r>
              <a:rPr lang="en-US" sz="2600" kern="0" dirty="0"/>
              <a:t>Not all types of movable assets found during search can be seized. Only those goods subject matter of or are suspected to be subject matter of tax evasion would be liable for confiscation </a:t>
            </a:r>
          </a:p>
          <a:p>
            <a:pPr algn="just"/>
            <a:r>
              <a:rPr lang="en-US" sz="2600" kern="0" dirty="0"/>
              <a:t>Seizure of documents or books is permissible so as to aid in proceedings; otherwise documents or books or things cannot be confiscated and have to be returned</a:t>
            </a:r>
          </a:p>
          <a:p>
            <a:pPr algn="just"/>
            <a:r>
              <a:rPr lang="en-US" sz="2600" kern="0" dirty="0"/>
              <a:t>Purpose of Section 67 is not recovery of tax but is to empower authorities to unearth tax evasion and ensure that taxable supplies are brought to tax </a:t>
            </a:r>
          </a:p>
          <a:p>
            <a:pPr algn="just"/>
            <a:r>
              <a:rPr lang="en-US" sz="2600" kern="0" dirty="0"/>
              <a:t>Power to seize goods to ensure that taxes are paid and once department is secured in this regard, either by discharge of such liability or by such security or bond as concerned authority deems fit, goods are required to be released </a:t>
            </a:r>
          </a:p>
          <a:p>
            <a:pPr algn="just"/>
            <a:r>
              <a:rPr lang="en-US" sz="2600" kern="0" dirty="0"/>
              <a:t>Section 67 ibid is not a machinery provision for recovery of tax; it is for ensuring compliance and to aid proceedings against evasion of tax </a:t>
            </a:r>
          </a:p>
          <a:p>
            <a:pPr algn="just"/>
            <a:r>
              <a:rPr lang="en-US" sz="2600" kern="0" dirty="0"/>
              <a:t>Search and seizure operations under section 67 are not for purpose of seizing unaccounted income or assets or ensuring that same are taxed; said field is covered by Income-tax Act, 1961 – </a:t>
            </a:r>
          </a:p>
          <a:p>
            <a:pPr algn="just"/>
            <a:r>
              <a:rPr lang="en-US" sz="2600" kern="0" dirty="0"/>
              <a:t>Where currency or silver bars that were seized, could not be traced in species to any transaction which revenue required to establish in any proceedings those silver bars and cash could not be seized only on ground that it was 'unaccounted wealth' and not as any material which was to be relied upon in any proceedings under Act </a:t>
            </a:r>
            <a:endParaRPr lang="en-GB" sz="2600" kern="0" dirty="0"/>
          </a:p>
        </p:txBody>
      </p:sp>
      <p:sp>
        <p:nvSpPr>
          <p:cNvPr id="4" name="Slide Number Placeholder 3"/>
          <p:cNvSpPr>
            <a:spLocks noGrp="1"/>
          </p:cNvSpPr>
          <p:nvPr>
            <p:ph type="sldNum" sz="quarter" idx="4"/>
          </p:nvPr>
        </p:nvSpPr>
        <p:spPr/>
        <p:txBody>
          <a:bodyPr/>
          <a:lstStyle/>
          <a:p>
            <a:fld id="{C37E4FB1-AD43-40BE-A2D5-51E31E25039B}" type="slidenum">
              <a:rPr lang="en-IN" smtClean="0"/>
              <a:pPr/>
              <a:t>37</a:t>
            </a:fld>
            <a:endParaRPr lang="en-IN" dirty="0"/>
          </a:p>
        </p:txBody>
      </p:sp>
    </p:spTree>
    <p:extLst>
      <p:ext uri="{BB962C8B-B14F-4D97-AF65-F5344CB8AC3E}">
        <p14:creationId xmlns:p14="http://schemas.microsoft.com/office/powerpoint/2010/main" val="42860934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757082" y="2474259"/>
            <a:ext cx="3908611" cy="2348753"/>
          </a:xfrm>
        </p:spPr>
        <p:txBody>
          <a:bodyPr/>
          <a:lstStyle/>
          <a:p>
            <a:r>
              <a:rPr lang="en-IN" sz="4000" b="1" dirty="0">
                <a:solidFill>
                  <a:srgbClr val="00327D"/>
                </a:solidFill>
              </a:rPr>
              <a:t>Summons</a:t>
            </a:r>
          </a:p>
          <a:p>
            <a:endParaRPr lang="en-US" dirty="0">
              <a:solidFill>
                <a:srgbClr val="00327D"/>
              </a:solidFill>
            </a:endParaRPr>
          </a:p>
        </p:txBody>
      </p:sp>
    </p:spTree>
    <p:extLst>
      <p:ext uri="{BB962C8B-B14F-4D97-AF65-F5344CB8AC3E}">
        <p14:creationId xmlns:p14="http://schemas.microsoft.com/office/powerpoint/2010/main" val="24956170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27024" y="150813"/>
            <a:ext cx="10233399" cy="656011"/>
          </a:xfrm>
        </p:spPr>
        <p:txBody>
          <a:bodyPr/>
          <a:lstStyle/>
          <a:p>
            <a:r>
              <a:rPr lang="en-US" dirty="0"/>
              <a:t>Summons = interrogation - Section 70</a:t>
            </a:r>
          </a:p>
        </p:txBody>
      </p:sp>
      <p:sp>
        <p:nvSpPr>
          <p:cNvPr id="5" name="Slide Number Placeholder 3"/>
          <p:cNvSpPr>
            <a:spLocks noGrp="1"/>
          </p:cNvSpPr>
          <p:nvPr>
            <p:ph type="sldNum" sz="quarter" idx="4"/>
          </p:nvPr>
        </p:nvSpPr>
        <p:spPr>
          <a:xfrm>
            <a:off x="8610600" y="6356350"/>
            <a:ext cx="2743200" cy="365125"/>
          </a:xfrm>
        </p:spPr>
        <p:txBody>
          <a:bodyPr/>
          <a:lstStyle/>
          <a:p>
            <a:fld id="{C37E4FB1-AD43-40BE-A2D5-51E31E25039B}" type="slidenum">
              <a:rPr lang="en-IN" smtClean="0"/>
              <a:pPr/>
              <a:t>39</a:t>
            </a:fld>
            <a:endParaRPr lang="en-IN" dirty="0"/>
          </a:p>
        </p:txBody>
      </p:sp>
      <p:sp>
        <p:nvSpPr>
          <p:cNvPr id="4" name="Rectangle 3"/>
          <p:cNvSpPr/>
          <p:nvPr/>
        </p:nvSpPr>
        <p:spPr>
          <a:xfrm>
            <a:off x="0" y="918762"/>
            <a:ext cx="11856640" cy="7509748"/>
          </a:xfrm>
          <a:prstGeom prst="rect">
            <a:avLst/>
          </a:prstGeom>
          <a:noFill/>
        </p:spPr>
        <p:txBody>
          <a:bodyPr wrap="square">
            <a:spAutoFit/>
          </a:bodyPr>
          <a:lstStyle/>
          <a:p>
            <a:pPr marL="715963" lvl="2" indent="-457200" algn="just" fontAlgn="base">
              <a:spcBef>
                <a:spcPts val="600"/>
              </a:spcBef>
              <a:spcAft>
                <a:spcPts val="600"/>
              </a:spcAft>
              <a:buFont typeface="Arial" panose="020B0604020202020204" pitchFamily="34" charset="0"/>
              <a:buChar char="•"/>
            </a:pPr>
            <a:r>
              <a:rPr lang="en-GB" sz="2400" dirty="0">
                <a:latin typeface="Cambria" pitchFamily="18" charset="0"/>
                <a:ea typeface="Cambria" pitchFamily="18" charset="0"/>
              </a:rPr>
              <a:t>The Superintendent has power to summon </a:t>
            </a:r>
            <a:r>
              <a:rPr lang="en-GB" sz="2400" b="1" dirty="0">
                <a:latin typeface="Cambria" pitchFamily="18" charset="0"/>
                <a:ea typeface="Cambria" pitchFamily="18" charset="0"/>
              </a:rPr>
              <a:t>any person – </a:t>
            </a:r>
          </a:p>
          <a:p>
            <a:pPr marL="1173163" lvl="3" indent="-457200" algn="just" fontAlgn="base">
              <a:spcBef>
                <a:spcPts val="600"/>
              </a:spcBef>
              <a:spcAft>
                <a:spcPts val="600"/>
              </a:spcAft>
              <a:buFont typeface="Arial" panose="020B0604020202020204" pitchFamily="34" charset="0"/>
              <a:buChar char="•"/>
            </a:pPr>
            <a:r>
              <a:rPr lang="en-GB" sz="2400" b="1" dirty="0">
                <a:latin typeface="Cambria" pitchFamily="18" charset="0"/>
                <a:ea typeface="Cambria" pitchFamily="18" charset="0"/>
              </a:rPr>
              <a:t>to</a:t>
            </a:r>
            <a:r>
              <a:rPr lang="en-GB" sz="2400" dirty="0">
                <a:latin typeface="Cambria" pitchFamily="18" charset="0"/>
                <a:ea typeface="Cambria" pitchFamily="18" charset="0"/>
              </a:rPr>
              <a:t> to give evidence or </a:t>
            </a:r>
          </a:p>
          <a:p>
            <a:pPr marL="1173163" lvl="3" indent="-457200" algn="just" fontAlgn="base">
              <a:spcBef>
                <a:spcPts val="600"/>
              </a:spcBef>
              <a:spcAft>
                <a:spcPts val="600"/>
              </a:spcAft>
              <a:buFont typeface="Arial" panose="020B0604020202020204" pitchFamily="34" charset="0"/>
              <a:buChar char="•"/>
            </a:pPr>
            <a:r>
              <a:rPr lang="en-GB" sz="2400" dirty="0">
                <a:latin typeface="Cambria" pitchFamily="18" charset="0"/>
                <a:ea typeface="Cambria" pitchFamily="18" charset="0"/>
              </a:rPr>
              <a:t>to produce a document or </a:t>
            </a:r>
          </a:p>
          <a:p>
            <a:pPr marL="1173163" lvl="3" indent="-457200" algn="just" fontAlgn="base">
              <a:spcBef>
                <a:spcPts val="600"/>
              </a:spcBef>
              <a:spcAft>
                <a:spcPts val="600"/>
              </a:spcAft>
              <a:buFont typeface="Arial" panose="020B0604020202020204" pitchFamily="34" charset="0"/>
              <a:buChar char="•"/>
            </a:pPr>
            <a:r>
              <a:rPr lang="en-GB" sz="2400" dirty="0">
                <a:latin typeface="Cambria" pitchFamily="18" charset="0"/>
                <a:ea typeface="Cambria" pitchFamily="18" charset="0"/>
              </a:rPr>
              <a:t>Others</a:t>
            </a:r>
          </a:p>
          <a:p>
            <a:pPr marL="715963" lvl="3" algn="just" fontAlgn="base">
              <a:spcBef>
                <a:spcPts val="600"/>
              </a:spcBef>
              <a:spcAft>
                <a:spcPts val="600"/>
              </a:spcAft>
            </a:pPr>
            <a:r>
              <a:rPr lang="en-GB" sz="2400" dirty="0">
                <a:latin typeface="Cambria" pitchFamily="18" charset="0"/>
                <a:ea typeface="Cambria" pitchFamily="18" charset="0"/>
              </a:rPr>
              <a:t>As per Code of Civil Procedure, 1908.</a:t>
            </a:r>
          </a:p>
          <a:p>
            <a:pPr marL="715963" lvl="2" indent="-457200" algn="just" fontAlgn="base">
              <a:spcBef>
                <a:spcPts val="600"/>
              </a:spcBef>
              <a:spcAft>
                <a:spcPts val="600"/>
              </a:spcAft>
              <a:buFont typeface="Arial" panose="020B0604020202020204" pitchFamily="34" charset="0"/>
              <a:buChar char="•"/>
            </a:pPr>
            <a:r>
              <a:rPr lang="en-GB" sz="2400" dirty="0">
                <a:latin typeface="Cambria" pitchFamily="18" charset="0"/>
                <a:ea typeface="Cambria" pitchFamily="18" charset="0"/>
              </a:rPr>
              <a:t>This is a judicial proceeding u/s 193 &amp; 228 of the Indian Penal Code.</a:t>
            </a:r>
          </a:p>
          <a:p>
            <a:pPr marL="1173163" lvl="3" indent="-457200" algn="just" fontAlgn="base">
              <a:spcBef>
                <a:spcPts val="600"/>
              </a:spcBef>
              <a:spcAft>
                <a:spcPts val="600"/>
              </a:spcAft>
              <a:buFont typeface="Arial" panose="020B0604020202020204" pitchFamily="34" charset="0"/>
              <a:buChar char="•"/>
            </a:pPr>
            <a:r>
              <a:rPr lang="en-GB" sz="2400" dirty="0">
                <a:latin typeface="Cambria" pitchFamily="18" charset="0"/>
                <a:ea typeface="Cambria" pitchFamily="18" charset="0"/>
              </a:rPr>
              <a:t>Sec 193 - Intentionally giving the false evidence or fabricating the evidences - imprisonment may extend up to 7 years.</a:t>
            </a:r>
          </a:p>
          <a:p>
            <a:pPr marL="1173163" lvl="3" indent="-457200" algn="just" fontAlgn="base">
              <a:spcBef>
                <a:spcPts val="600"/>
              </a:spcBef>
              <a:spcAft>
                <a:spcPts val="600"/>
              </a:spcAft>
              <a:buFont typeface="Arial" panose="020B0604020202020204" pitchFamily="34" charset="0"/>
              <a:buChar char="•"/>
            </a:pPr>
            <a:r>
              <a:rPr lang="en-GB" sz="2400" dirty="0">
                <a:latin typeface="Cambria" pitchFamily="18" charset="0"/>
                <a:ea typeface="Cambria" pitchFamily="18" charset="0"/>
              </a:rPr>
              <a:t>Sec. 228 - Intentionally insulting or interruption to public servant is an offense liable for imprisonment up to 6 months.</a:t>
            </a:r>
            <a:r>
              <a:rPr lang="en-US" sz="2400" dirty="0">
                <a:latin typeface="Cambria" pitchFamily="18" charset="0"/>
                <a:ea typeface="Cambria" pitchFamily="18" charset="0"/>
              </a:rPr>
              <a:t> </a:t>
            </a:r>
          </a:p>
          <a:p>
            <a:pPr marL="715963" lvl="2" indent="-457200" algn="just" fontAlgn="base">
              <a:spcBef>
                <a:spcPts val="600"/>
              </a:spcBef>
              <a:spcAft>
                <a:spcPts val="600"/>
              </a:spcAft>
              <a:buFont typeface="Arial" panose="020B0604020202020204" pitchFamily="34" charset="0"/>
              <a:buChar char="•"/>
            </a:pPr>
            <a:r>
              <a:rPr lang="en-US" sz="2400" dirty="0">
                <a:latin typeface="Cambria" pitchFamily="18" charset="0"/>
                <a:ea typeface="Cambria" pitchFamily="18" charset="0"/>
              </a:rPr>
              <a:t>Only if the taxpayer does not respond to </a:t>
            </a:r>
            <a:r>
              <a:rPr lang="en-GB" sz="2400" dirty="0">
                <a:latin typeface="Cambria" pitchFamily="18" charset="0"/>
                <a:ea typeface="Cambria" pitchFamily="18" charset="0"/>
              </a:rPr>
              <a:t>letters issued by officers. CBIC </a:t>
            </a:r>
            <a:r>
              <a:rPr lang="en-US" altLang="en-US" sz="2400" dirty="0">
                <a:latin typeface="Cambria" pitchFamily="18" charset="0"/>
                <a:ea typeface="Cambria" pitchFamily="18" charset="0"/>
              </a:rPr>
              <a:t>Instruction F. No. 207/07/2014-CX-6, dated 20-1-2015 &amp; 2 more old circulars </a:t>
            </a:r>
          </a:p>
          <a:p>
            <a:pPr marL="715963" lvl="2" indent="-457200" algn="just" fontAlgn="base">
              <a:spcBef>
                <a:spcPts val="600"/>
              </a:spcBef>
              <a:spcAft>
                <a:spcPts val="600"/>
              </a:spcAft>
              <a:buFont typeface="Arial" panose="020B0604020202020204" pitchFamily="34" charset="0"/>
              <a:buChar char="•"/>
            </a:pPr>
            <a:endParaRPr lang="en-GB" sz="2500" dirty="0">
              <a:latin typeface="Cambria" pitchFamily="18" charset="0"/>
              <a:ea typeface="Cambria" pitchFamily="18" charset="0"/>
            </a:endParaRPr>
          </a:p>
          <a:p>
            <a:pPr marL="715963" lvl="2" indent="-457200" algn="just" fontAlgn="base">
              <a:spcBef>
                <a:spcPts val="600"/>
              </a:spcBef>
              <a:spcAft>
                <a:spcPts val="600"/>
              </a:spcAft>
              <a:buFont typeface="Arial" panose="020B0604020202020204" pitchFamily="34" charset="0"/>
              <a:buChar char="•"/>
            </a:pPr>
            <a:endParaRPr lang="en-GB" sz="2500" dirty="0">
              <a:latin typeface="Cambria" pitchFamily="18" charset="0"/>
              <a:ea typeface="Cambria" pitchFamily="18" charset="0"/>
            </a:endParaRPr>
          </a:p>
          <a:p>
            <a:pPr marL="1257300" lvl="2" indent="-342900" algn="just" fontAlgn="base">
              <a:spcBef>
                <a:spcPts val="600"/>
              </a:spcBef>
              <a:spcAft>
                <a:spcPts val="600"/>
              </a:spcAft>
              <a:buFont typeface="Wingdings" panose="05000000000000000000" pitchFamily="2" charset="2"/>
              <a:buChar char="§"/>
            </a:pPr>
            <a:endParaRPr lang="en-IN" sz="2200" dirty="0">
              <a:latin typeface="Cambria" pitchFamily="18" charset="0"/>
              <a:ea typeface="Cambria" pitchFamily="18" charset="0"/>
            </a:endParaRPr>
          </a:p>
        </p:txBody>
      </p:sp>
    </p:spTree>
    <p:extLst>
      <p:ext uri="{BB962C8B-B14F-4D97-AF65-F5344CB8AC3E}">
        <p14:creationId xmlns:p14="http://schemas.microsoft.com/office/powerpoint/2010/main" val="1854370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327025" y="150814"/>
            <a:ext cx="9872052" cy="585787"/>
          </a:xfrm>
        </p:spPr>
        <p:txBody>
          <a:bodyPr/>
          <a:lstStyle/>
          <a:p>
            <a:r>
              <a:rPr lang="en-IN" sz="3200" b="1" i="1"/>
              <a:t>Audit, Assessment &amp; Investigation – Different powers</a:t>
            </a:r>
          </a:p>
        </p:txBody>
      </p:sp>
      <p:sp>
        <p:nvSpPr>
          <p:cNvPr id="5" name="Rectangle: Rounded Corners 4">
            <a:extLst>
              <a:ext uri="{FF2B5EF4-FFF2-40B4-BE49-F238E27FC236}">
                <a16:creationId xmlns:a16="http://schemas.microsoft.com/office/drawing/2014/main" id="{EFE9D5D6-4CF3-4AF1-AB8D-7E1AD5007944}"/>
              </a:ext>
            </a:extLst>
          </p:cNvPr>
          <p:cNvSpPr/>
          <p:nvPr/>
        </p:nvSpPr>
        <p:spPr>
          <a:xfrm>
            <a:off x="187569" y="1230921"/>
            <a:ext cx="4074942" cy="35731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a:ln>
                  <a:noFill/>
                </a:ln>
                <a:solidFill>
                  <a:srgbClr val="FFC000"/>
                </a:solidFill>
                <a:effectLst/>
                <a:uLnTx/>
                <a:uFillTx/>
                <a:latin typeface="Cambria" panose="02040503050406030204" pitchFamily="18" charset="0"/>
                <a:ea typeface="Cambria" panose="02040503050406030204" pitchFamily="18" charset="0"/>
                <a:cs typeface="+mn-cs"/>
              </a:rPr>
              <a:t>Assessment – Chapter XII</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a:ln>
                  <a:noFill/>
                </a:ln>
                <a:solidFill>
                  <a:prstClr val="white"/>
                </a:solidFill>
                <a:effectLst/>
                <a:uLnTx/>
                <a:uFillTx/>
                <a:latin typeface="Cambria" panose="02040503050406030204" pitchFamily="18" charset="0"/>
                <a:ea typeface="Cambria" panose="02040503050406030204" pitchFamily="18" charset="0"/>
                <a:cs typeface="+mn-cs"/>
              </a:rPr>
              <a:t>Self Assessment </a:t>
            </a:r>
            <a:r>
              <a:rPr kumimoji="0" lang="en-US" sz="2000" b="0" i="0" u="none" strike="noStrike" kern="1200" cap="none" spc="0" normalizeH="0" baseline="0" noProof="0">
                <a:ln>
                  <a:noFill/>
                </a:ln>
                <a:solidFill>
                  <a:srgbClr val="FFC000"/>
                </a:solidFill>
                <a:effectLst/>
                <a:uLnTx/>
                <a:uFillTx/>
                <a:latin typeface="Cambria" panose="02040503050406030204" pitchFamily="18" charset="0"/>
                <a:ea typeface="Cambria" panose="02040503050406030204" pitchFamily="18" charset="0"/>
                <a:cs typeface="+mn-cs"/>
              </a:rPr>
              <a:t>(S. 59)</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a:ln>
                  <a:noFill/>
                </a:ln>
                <a:solidFill>
                  <a:prstClr val="white"/>
                </a:solidFill>
                <a:effectLst/>
                <a:uLnTx/>
                <a:uFillTx/>
                <a:latin typeface="Cambria" panose="02040503050406030204" pitchFamily="18" charset="0"/>
                <a:ea typeface="Cambria" panose="02040503050406030204" pitchFamily="18" charset="0"/>
                <a:cs typeface="+mn-cs"/>
              </a:rPr>
              <a:t>Provisional Assessment </a:t>
            </a:r>
            <a:r>
              <a:rPr kumimoji="0" lang="en-US" sz="2000" b="0" i="0" u="none" strike="noStrike" kern="1200" cap="none" spc="0" normalizeH="0" baseline="0" noProof="0">
                <a:ln>
                  <a:noFill/>
                </a:ln>
                <a:solidFill>
                  <a:srgbClr val="FFC000"/>
                </a:solidFill>
                <a:effectLst/>
                <a:uLnTx/>
                <a:uFillTx/>
                <a:latin typeface="Cambria" panose="02040503050406030204" pitchFamily="18" charset="0"/>
                <a:ea typeface="Cambria" panose="02040503050406030204" pitchFamily="18" charset="0"/>
                <a:cs typeface="+mn-cs"/>
              </a:rPr>
              <a:t>(S. 60)</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a:ln>
                  <a:noFill/>
                </a:ln>
                <a:solidFill>
                  <a:prstClr val="white"/>
                </a:solidFill>
                <a:effectLst/>
                <a:uLnTx/>
                <a:uFillTx/>
                <a:latin typeface="Cambria" panose="02040503050406030204" pitchFamily="18" charset="0"/>
                <a:ea typeface="Cambria" panose="02040503050406030204" pitchFamily="18" charset="0"/>
                <a:cs typeface="+mn-cs"/>
              </a:rPr>
              <a:t>Scrutiny of Returns </a:t>
            </a:r>
            <a:r>
              <a:rPr kumimoji="0" lang="en-US" sz="2000" b="0" i="0" u="none" strike="noStrike" kern="1200" cap="none" spc="0" normalizeH="0" baseline="0" noProof="0">
                <a:ln>
                  <a:noFill/>
                </a:ln>
                <a:solidFill>
                  <a:srgbClr val="FFC000"/>
                </a:solidFill>
                <a:effectLst/>
                <a:uLnTx/>
                <a:uFillTx/>
                <a:latin typeface="Cambria" panose="02040503050406030204" pitchFamily="18" charset="0"/>
                <a:ea typeface="Cambria" panose="02040503050406030204" pitchFamily="18" charset="0"/>
                <a:cs typeface="+mn-cs"/>
              </a:rPr>
              <a:t>(S. 61)</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a:ln>
                  <a:noFill/>
                </a:ln>
                <a:solidFill>
                  <a:prstClr val="white"/>
                </a:solidFill>
                <a:effectLst/>
                <a:uLnTx/>
                <a:uFillTx/>
                <a:latin typeface="Cambria" panose="02040503050406030204" pitchFamily="18" charset="0"/>
                <a:ea typeface="Cambria" panose="02040503050406030204" pitchFamily="18" charset="0"/>
                <a:cs typeface="+mn-cs"/>
              </a:rPr>
              <a:t>Assessment of Non-filers of returns </a:t>
            </a:r>
            <a:r>
              <a:rPr kumimoji="0" lang="en-US" sz="2000" b="0" i="0" u="none" strike="noStrike" kern="1200" cap="none" spc="0" normalizeH="0" baseline="0" noProof="0">
                <a:ln>
                  <a:noFill/>
                </a:ln>
                <a:solidFill>
                  <a:srgbClr val="FFC000"/>
                </a:solidFill>
                <a:effectLst/>
                <a:uLnTx/>
                <a:uFillTx/>
                <a:latin typeface="Cambria" panose="02040503050406030204" pitchFamily="18" charset="0"/>
                <a:ea typeface="Cambria" panose="02040503050406030204" pitchFamily="18" charset="0"/>
                <a:cs typeface="+mn-cs"/>
              </a:rPr>
              <a:t>(S. 62)</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a:ln>
                  <a:noFill/>
                </a:ln>
                <a:solidFill>
                  <a:prstClr val="white"/>
                </a:solidFill>
                <a:effectLst/>
                <a:uLnTx/>
                <a:uFillTx/>
                <a:latin typeface="Cambria" panose="02040503050406030204" pitchFamily="18" charset="0"/>
                <a:ea typeface="Cambria" panose="02040503050406030204" pitchFamily="18" charset="0"/>
                <a:cs typeface="+mn-cs"/>
              </a:rPr>
              <a:t>Assessment of unregistered persons </a:t>
            </a:r>
            <a:r>
              <a:rPr kumimoji="0" lang="en-US" sz="2000" b="0" i="0" u="none" strike="noStrike" kern="1200" cap="none" spc="0" normalizeH="0" baseline="0" noProof="0">
                <a:ln>
                  <a:noFill/>
                </a:ln>
                <a:solidFill>
                  <a:srgbClr val="FFC000"/>
                </a:solidFill>
                <a:effectLst/>
                <a:uLnTx/>
                <a:uFillTx/>
                <a:latin typeface="Cambria" panose="02040503050406030204" pitchFamily="18" charset="0"/>
                <a:ea typeface="Cambria" panose="02040503050406030204" pitchFamily="18" charset="0"/>
                <a:cs typeface="+mn-cs"/>
              </a:rPr>
              <a:t>(S. 63)</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a:ln>
                  <a:noFill/>
                </a:ln>
                <a:solidFill>
                  <a:prstClr val="white"/>
                </a:solidFill>
                <a:effectLst/>
                <a:uLnTx/>
                <a:uFillTx/>
                <a:latin typeface="Cambria" panose="02040503050406030204" pitchFamily="18" charset="0"/>
                <a:ea typeface="Cambria" panose="02040503050406030204" pitchFamily="18" charset="0"/>
                <a:cs typeface="+mn-cs"/>
              </a:rPr>
              <a:t>Summary assessment in certain special cases </a:t>
            </a:r>
            <a:r>
              <a:rPr kumimoji="0" lang="en-US" sz="2000" b="0" i="0" u="none" strike="noStrike" kern="1200" cap="none" spc="0" normalizeH="0" baseline="0" noProof="0">
                <a:ln>
                  <a:noFill/>
                </a:ln>
                <a:solidFill>
                  <a:srgbClr val="FFC000"/>
                </a:solidFill>
                <a:effectLst/>
                <a:uLnTx/>
                <a:uFillTx/>
                <a:latin typeface="Cambria" panose="02040503050406030204" pitchFamily="18" charset="0"/>
                <a:ea typeface="Cambria" panose="02040503050406030204" pitchFamily="18" charset="0"/>
                <a:cs typeface="+mn-cs"/>
              </a:rPr>
              <a:t>(S. 64)</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Rounded Corners 5">
            <a:extLst>
              <a:ext uri="{FF2B5EF4-FFF2-40B4-BE49-F238E27FC236}">
                <a16:creationId xmlns:a16="http://schemas.microsoft.com/office/drawing/2014/main" id="{08B419AC-6103-41D3-B8C3-B63DD22D0ADD}"/>
              </a:ext>
            </a:extLst>
          </p:cNvPr>
          <p:cNvSpPr/>
          <p:nvPr/>
        </p:nvSpPr>
        <p:spPr>
          <a:xfrm>
            <a:off x="8276490" y="1118377"/>
            <a:ext cx="3429002" cy="36857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a:ln>
                  <a:noFill/>
                </a:ln>
                <a:solidFill>
                  <a:srgbClr val="FFC000"/>
                </a:solidFill>
                <a:effectLst/>
                <a:uLnTx/>
                <a:uFillTx/>
                <a:latin typeface="Cambria" panose="02040503050406030204" pitchFamily="18" charset="0"/>
                <a:ea typeface="Cambria" panose="02040503050406030204" pitchFamily="18" charset="0"/>
                <a:cs typeface="+mn-cs"/>
              </a:rPr>
              <a:t>Investigation – Chapter XIV</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a:ln>
                  <a:noFill/>
                </a:ln>
                <a:solidFill>
                  <a:prstClr val="white"/>
                </a:solidFill>
                <a:effectLst/>
                <a:uLnTx/>
                <a:uFillTx/>
                <a:latin typeface="Cambria" panose="02040503050406030204" pitchFamily="18" charset="0"/>
                <a:ea typeface="Cambria" panose="02040503050406030204" pitchFamily="18" charset="0"/>
                <a:cs typeface="+mn-cs"/>
              </a:rPr>
              <a:t>Power of inspection, search &amp; seizure </a:t>
            </a:r>
            <a:r>
              <a:rPr kumimoji="0" lang="en-US" sz="2000" b="0" i="0" u="none" strike="noStrike" kern="1200" cap="none" spc="0" normalizeH="0" baseline="0" noProof="0">
                <a:ln>
                  <a:noFill/>
                </a:ln>
                <a:solidFill>
                  <a:srgbClr val="FFC000"/>
                </a:solidFill>
                <a:effectLst/>
                <a:uLnTx/>
                <a:uFillTx/>
                <a:latin typeface="Cambria" panose="02040503050406030204" pitchFamily="18" charset="0"/>
                <a:ea typeface="Cambria" panose="02040503050406030204" pitchFamily="18" charset="0"/>
                <a:cs typeface="+mn-cs"/>
              </a:rPr>
              <a:t>(S. 67)</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a:ln>
                  <a:noFill/>
                </a:ln>
                <a:solidFill>
                  <a:prstClr val="white"/>
                </a:solidFill>
                <a:effectLst/>
                <a:uLnTx/>
                <a:uFillTx/>
                <a:latin typeface="Cambria" panose="02040503050406030204" pitchFamily="18" charset="0"/>
                <a:ea typeface="Cambria" panose="02040503050406030204" pitchFamily="18" charset="0"/>
                <a:cs typeface="+mn-cs"/>
              </a:rPr>
              <a:t>Inspection of goods in movement </a:t>
            </a:r>
            <a:r>
              <a:rPr kumimoji="0" lang="en-US" sz="2000" b="0" i="0" u="none" strike="noStrike" kern="1200" cap="none" spc="0" normalizeH="0" baseline="0" noProof="0">
                <a:ln>
                  <a:noFill/>
                </a:ln>
                <a:solidFill>
                  <a:srgbClr val="FFC000"/>
                </a:solidFill>
                <a:effectLst/>
                <a:uLnTx/>
                <a:uFillTx/>
                <a:latin typeface="Cambria" panose="02040503050406030204" pitchFamily="18" charset="0"/>
                <a:ea typeface="Cambria" panose="02040503050406030204" pitchFamily="18" charset="0"/>
                <a:cs typeface="+mn-cs"/>
              </a:rPr>
              <a:t>(S. 68)</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a:ln>
                  <a:noFill/>
                </a:ln>
                <a:solidFill>
                  <a:prstClr val="white"/>
                </a:solidFill>
                <a:effectLst/>
                <a:uLnTx/>
                <a:uFillTx/>
                <a:latin typeface="Cambria" panose="02040503050406030204" pitchFamily="18" charset="0"/>
                <a:ea typeface="Cambria" panose="02040503050406030204" pitchFamily="18" charset="0"/>
                <a:cs typeface="+mn-cs"/>
              </a:rPr>
              <a:t>Power of Arrest </a:t>
            </a:r>
            <a:r>
              <a:rPr kumimoji="0" lang="en-US" sz="2000" b="0" i="0" u="none" strike="noStrike" kern="1200" cap="none" spc="0" normalizeH="0" baseline="0" noProof="0">
                <a:ln>
                  <a:noFill/>
                </a:ln>
                <a:solidFill>
                  <a:srgbClr val="FFC000"/>
                </a:solidFill>
                <a:effectLst/>
                <a:uLnTx/>
                <a:uFillTx/>
                <a:latin typeface="Cambria" panose="02040503050406030204" pitchFamily="18" charset="0"/>
                <a:ea typeface="Cambria" panose="02040503050406030204" pitchFamily="18" charset="0"/>
                <a:cs typeface="+mn-cs"/>
              </a:rPr>
              <a:t>(S. 69)</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a:ln>
                  <a:noFill/>
                </a:ln>
                <a:solidFill>
                  <a:prstClr val="white"/>
                </a:solidFill>
                <a:effectLst/>
                <a:uLnTx/>
                <a:uFillTx/>
                <a:latin typeface="Cambria" panose="02040503050406030204" pitchFamily="18" charset="0"/>
                <a:ea typeface="Cambria" panose="02040503050406030204" pitchFamily="18" charset="0"/>
                <a:cs typeface="+mn-cs"/>
              </a:rPr>
              <a:t>Power to summon persons to give evidence and produce documents </a:t>
            </a:r>
            <a:r>
              <a:rPr kumimoji="0" lang="en-US" sz="2000" b="0" i="0" u="none" strike="noStrike" kern="1200" cap="none" spc="0" normalizeH="0" baseline="0" noProof="0">
                <a:ln>
                  <a:noFill/>
                </a:ln>
                <a:solidFill>
                  <a:srgbClr val="FFC000"/>
                </a:solidFill>
                <a:effectLst/>
                <a:uLnTx/>
                <a:uFillTx/>
                <a:latin typeface="Cambria" panose="02040503050406030204" pitchFamily="18" charset="0"/>
                <a:ea typeface="Cambria" panose="02040503050406030204" pitchFamily="18" charset="0"/>
                <a:cs typeface="+mn-cs"/>
              </a:rPr>
              <a:t>(S. 70)</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Rounded Corners 6">
            <a:extLst>
              <a:ext uri="{FF2B5EF4-FFF2-40B4-BE49-F238E27FC236}">
                <a16:creationId xmlns:a16="http://schemas.microsoft.com/office/drawing/2014/main" id="{F0284482-9671-4AFF-9911-F4FE3FD92A56}"/>
              </a:ext>
            </a:extLst>
          </p:cNvPr>
          <p:cNvSpPr/>
          <p:nvPr/>
        </p:nvSpPr>
        <p:spPr>
          <a:xfrm>
            <a:off x="4477040" y="1195746"/>
            <a:ext cx="3583747" cy="36083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14351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srgbClr val="FFC000"/>
                </a:solidFill>
                <a:effectLst/>
                <a:uLnTx/>
                <a:uFillTx/>
                <a:latin typeface="Cambria" panose="02040503050406030204" pitchFamily="18" charset="0"/>
                <a:ea typeface="Cambria" panose="02040503050406030204" pitchFamily="18" charset="0"/>
                <a:cs typeface="+mn-cs"/>
              </a:rPr>
              <a:t>Audit – Chapter XIII</a:t>
            </a:r>
          </a:p>
          <a:p>
            <a:pPr marL="182563" marR="0" lvl="0" indent="-182563" algn="l" defTabSz="14351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N" sz="2000" b="0" i="0" u="none" strike="noStrike" kern="1200" cap="none" spc="0" normalizeH="0" baseline="0" noProof="0" dirty="0">
                <a:ln>
                  <a:noFill/>
                </a:ln>
                <a:solidFill>
                  <a:prstClr val="white"/>
                </a:solidFill>
                <a:effectLst/>
                <a:uLnTx/>
                <a:uFillTx/>
                <a:latin typeface="Cambria" panose="02040503050406030204" pitchFamily="18" charset="0"/>
                <a:ea typeface="Cambria" panose="02040503050406030204" pitchFamily="18" charset="0"/>
                <a:cs typeface="+mn-cs"/>
              </a:rPr>
              <a:t>Audit by Tax Authorities  </a:t>
            </a:r>
            <a:r>
              <a:rPr kumimoji="0" lang="en-IN" sz="2000" b="0" i="0" u="none" strike="noStrike" kern="1200" cap="none" spc="0" normalizeH="0" baseline="0" noProof="0" dirty="0">
                <a:ln>
                  <a:noFill/>
                </a:ln>
                <a:solidFill>
                  <a:srgbClr val="FFC000"/>
                </a:solidFill>
                <a:effectLst/>
                <a:uLnTx/>
                <a:uFillTx/>
                <a:latin typeface="Cambria" panose="02040503050406030204" pitchFamily="18" charset="0"/>
                <a:ea typeface="Cambria" panose="02040503050406030204" pitchFamily="18" charset="0"/>
                <a:cs typeface="+mn-cs"/>
              </a:rPr>
              <a:t>(S. 65)</a:t>
            </a:r>
          </a:p>
          <a:p>
            <a:pPr marL="182563" marR="0" lvl="0" indent="-182563" algn="l" defTabSz="14351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IN" sz="2000" b="0" i="0" u="none" strike="noStrike" kern="1200" cap="none" spc="0" normalizeH="0" baseline="0" noProof="0" dirty="0">
              <a:ln>
                <a:noFill/>
              </a:ln>
              <a:solidFill>
                <a:srgbClr val="FFC000"/>
              </a:solidFill>
              <a:effectLst/>
              <a:uLnTx/>
              <a:uFillTx/>
              <a:latin typeface="Cambria" panose="02040503050406030204" pitchFamily="18" charset="0"/>
              <a:ea typeface="Cambria" panose="02040503050406030204" pitchFamily="18" charset="0"/>
              <a:cs typeface="+mn-cs"/>
            </a:endParaRPr>
          </a:p>
          <a:p>
            <a:pPr marL="182563" marR="0" lvl="0" indent="-182563" algn="l" defTabSz="14351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N" sz="2000" b="0" i="0" u="none" strike="noStrike" kern="1200" cap="none" spc="0" normalizeH="0" baseline="0" noProof="0" dirty="0">
                <a:ln>
                  <a:noFill/>
                </a:ln>
                <a:solidFill>
                  <a:prstClr val="white"/>
                </a:solidFill>
                <a:effectLst/>
                <a:uLnTx/>
                <a:uFillTx/>
                <a:latin typeface="Cambria" panose="02040503050406030204" pitchFamily="18" charset="0"/>
                <a:ea typeface="Cambria" panose="02040503050406030204" pitchFamily="18" charset="0"/>
                <a:cs typeface="+mn-cs"/>
              </a:rPr>
              <a:t>Special Audit </a:t>
            </a:r>
            <a:r>
              <a:rPr kumimoji="0" lang="en-IN" sz="2000" b="0" i="0" u="none" strike="noStrike" kern="1200" cap="none" spc="0" normalizeH="0" baseline="0" noProof="0" dirty="0">
                <a:ln>
                  <a:noFill/>
                </a:ln>
                <a:solidFill>
                  <a:srgbClr val="FFC000"/>
                </a:solidFill>
                <a:effectLst/>
                <a:uLnTx/>
                <a:uFillTx/>
                <a:latin typeface="Cambria" panose="02040503050406030204" pitchFamily="18" charset="0"/>
                <a:ea typeface="Cambria" panose="02040503050406030204" pitchFamily="18" charset="0"/>
                <a:cs typeface="+mn-cs"/>
              </a:rPr>
              <a:t>(S. 66)</a:t>
            </a:r>
          </a:p>
        </p:txBody>
      </p:sp>
      <p:sp>
        <p:nvSpPr>
          <p:cNvPr id="8" name="Rectangle: Rounded Corners 7">
            <a:extLst>
              <a:ext uri="{FF2B5EF4-FFF2-40B4-BE49-F238E27FC236}">
                <a16:creationId xmlns:a16="http://schemas.microsoft.com/office/drawing/2014/main" id="{C24B3539-BB29-44D8-A861-BB75A96FB49E}"/>
              </a:ext>
            </a:extLst>
          </p:cNvPr>
          <p:cNvSpPr/>
          <p:nvPr/>
        </p:nvSpPr>
        <p:spPr>
          <a:xfrm>
            <a:off x="187569" y="5079823"/>
            <a:ext cx="4074942" cy="12756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a:ln>
                  <a:noFill/>
                </a:ln>
                <a:solidFill>
                  <a:srgbClr val="FFC000"/>
                </a:solidFill>
                <a:effectLst/>
                <a:uLnTx/>
                <a:uFillTx/>
                <a:latin typeface="Cambria" panose="02040503050406030204" pitchFamily="18" charset="0"/>
                <a:ea typeface="Cambria" panose="02040503050406030204" pitchFamily="18" charset="0"/>
                <a:cs typeface="+mn-cs"/>
              </a:rPr>
              <a:t>Section 71</a:t>
            </a:r>
            <a:r>
              <a:rPr kumimoji="0" lang="en-US" sz="2200" b="0" i="0" u="none" strike="noStrike" kern="1200" cap="none" spc="0" normalizeH="0" baseline="0" noProof="0">
                <a:ln>
                  <a:noFill/>
                </a:ln>
                <a:solidFill>
                  <a:prstClr val="white"/>
                </a:solidFill>
                <a:effectLst/>
                <a:uLnTx/>
                <a:uFillTx/>
                <a:latin typeface="Cambria" panose="02040503050406030204" pitchFamily="18" charset="0"/>
                <a:ea typeface="Cambria" panose="02040503050406030204" pitchFamily="18" charset="0"/>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a:ln>
                  <a:noFill/>
                </a:ln>
                <a:solidFill>
                  <a:prstClr val="white"/>
                </a:solidFill>
                <a:effectLst/>
                <a:uLnTx/>
                <a:uFillTx/>
                <a:latin typeface="Cambria" panose="02040503050406030204" pitchFamily="18" charset="0"/>
                <a:ea typeface="Cambria" panose="02040503050406030204" pitchFamily="18" charset="0"/>
                <a:cs typeface="+mn-cs"/>
              </a:rPr>
              <a:t>Access to business premises</a:t>
            </a:r>
          </a:p>
        </p:txBody>
      </p:sp>
      <p:sp>
        <p:nvSpPr>
          <p:cNvPr id="9" name="Rectangle: Rounded Corners 8">
            <a:extLst>
              <a:ext uri="{FF2B5EF4-FFF2-40B4-BE49-F238E27FC236}">
                <a16:creationId xmlns:a16="http://schemas.microsoft.com/office/drawing/2014/main" id="{4AACC099-D41E-4619-89CE-03D33B8EF0E8}"/>
              </a:ext>
            </a:extLst>
          </p:cNvPr>
          <p:cNvSpPr/>
          <p:nvPr/>
        </p:nvSpPr>
        <p:spPr>
          <a:xfrm>
            <a:off x="4477041" y="5037619"/>
            <a:ext cx="7228452" cy="12756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a:ln>
                  <a:noFill/>
                </a:ln>
                <a:solidFill>
                  <a:srgbClr val="FFC000"/>
                </a:solidFill>
                <a:effectLst/>
                <a:uLnTx/>
                <a:uFillTx/>
                <a:latin typeface="Cambria" panose="02040503050406030204" pitchFamily="18" charset="0"/>
                <a:ea typeface="Cambria" panose="02040503050406030204" pitchFamily="18" charset="0"/>
                <a:cs typeface="+mn-cs"/>
              </a:rPr>
              <a:t>Demands &amp; Recovery – Chapter XV</a:t>
            </a:r>
          </a:p>
          <a:p>
            <a:pPr marL="266700" marR="0" lvl="0" indent="-2667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a:ln>
                  <a:noFill/>
                </a:ln>
                <a:solidFill>
                  <a:prstClr val="white"/>
                </a:solidFill>
                <a:effectLst/>
                <a:uLnTx/>
                <a:uFillTx/>
                <a:latin typeface="Cambria" panose="02040503050406030204" pitchFamily="18" charset="0"/>
                <a:ea typeface="Cambria" panose="02040503050406030204" pitchFamily="18" charset="0"/>
                <a:cs typeface="+mn-cs"/>
              </a:rPr>
              <a:t>Adjudication of taxes – Matters not involving fraud etc. </a:t>
            </a:r>
            <a:r>
              <a:rPr kumimoji="0" lang="en-US" sz="2000" b="0" i="0" u="none" strike="noStrike" kern="1200" cap="none" spc="0" normalizeH="0" baseline="0" noProof="0">
                <a:ln>
                  <a:noFill/>
                </a:ln>
                <a:solidFill>
                  <a:srgbClr val="FFC000"/>
                </a:solidFill>
                <a:effectLst/>
                <a:uLnTx/>
                <a:uFillTx/>
                <a:latin typeface="Cambria" panose="02040503050406030204" pitchFamily="18" charset="0"/>
                <a:ea typeface="Cambria" panose="02040503050406030204" pitchFamily="18" charset="0"/>
                <a:cs typeface="+mn-cs"/>
              </a:rPr>
              <a:t>(S. 73)</a:t>
            </a:r>
          </a:p>
          <a:p>
            <a:pPr marL="266700" marR="0" lvl="0" indent="-2667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a:ln>
                  <a:noFill/>
                </a:ln>
                <a:solidFill>
                  <a:prstClr val="white"/>
                </a:solidFill>
                <a:effectLst/>
                <a:uLnTx/>
                <a:uFillTx/>
                <a:latin typeface="Cambria" panose="02040503050406030204" pitchFamily="18" charset="0"/>
                <a:ea typeface="Cambria" panose="02040503050406030204" pitchFamily="18" charset="0"/>
                <a:cs typeface="+mn-cs"/>
              </a:rPr>
              <a:t>Adjudication of taxes – Matters involving fraud etc. </a:t>
            </a:r>
            <a:r>
              <a:rPr kumimoji="0" lang="en-US" sz="2000" b="0" i="0" u="none" strike="noStrike" kern="1200" cap="none" spc="0" normalizeH="0" baseline="0" noProof="0">
                <a:ln>
                  <a:noFill/>
                </a:ln>
                <a:solidFill>
                  <a:srgbClr val="FFC000"/>
                </a:solidFill>
                <a:effectLst/>
                <a:uLnTx/>
                <a:uFillTx/>
                <a:latin typeface="Cambria" panose="02040503050406030204" pitchFamily="18" charset="0"/>
                <a:ea typeface="Cambria" panose="02040503050406030204" pitchFamily="18" charset="0"/>
                <a:cs typeface="+mn-cs"/>
              </a:rPr>
              <a:t>(S. 74)</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a:ln>
                <a:noFill/>
              </a:ln>
              <a:solidFill>
                <a:prstClr val="white"/>
              </a:solidFill>
              <a:effectLst/>
              <a:uLnTx/>
              <a:uFillTx/>
              <a:latin typeface="Cambria" panose="02040503050406030204" pitchFamily="18" charset="0"/>
              <a:ea typeface="Cambria" panose="02040503050406030204" pitchFamily="18"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22927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27024" y="150813"/>
            <a:ext cx="10233399" cy="656011"/>
          </a:xfrm>
        </p:spPr>
        <p:txBody>
          <a:bodyPr/>
          <a:lstStyle/>
          <a:p>
            <a:r>
              <a:rPr lang="en-US" dirty="0"/>
              <a:t>Summons - Section 70</a:t>
            </a:r>
          </a:p>
        </p:txBody>
      </p:sp>
      <p:sp>
        <p:nvSpPr>
          <p:cNvPr id="5" name="Slide Number Placeholder 3"/>
          <p:cNvSpPr>
            <a:spLocks noGrp="1"/>
          </p:cNvSpPr>
          <p:nvPr>
            <p:ph type="sldNum" sz="quarter" idx="4"/>
          </p:nvPr>
        </p:nvSpPr>
        <p:spPr>
          <a:xfrm>
            <a:off x="8610600" y="6356350"/>
            <a:ext cx="2743200" cy="365125"/>
          </a:xfrm>
        </p:spPr>
        <p:txBody>
          <a:bodyPr/>
          <a:lstStyle/>
          <a:p>
            <a:fld id="{C37E4FB1-AD43-40BE-A2D5-51E31E25039B}" type="slidenum">
              <a:rPr lang="en-IN" smtClean="0"/>
              <a:pPr/>
              <a:t>40</a:t>
            </a:fld>
            <a:endParaRPr lang="en-IN" dirty="0"/>
          </a:p>
        </p:txBody>
      </p:sp>
      <p:sp>
        <p:nvSpPr>
          <p:cNvPr id="4" name="Rectangle 3"/>
          <p:cNvSpPr/>
          <p:nvPr/>
        </p:nvSpPr>
        <p:spPr>
          <a:xfrm>
            <a:off x="-456728" y="980728"/>
            <a:ext cx="12241360" cy="5863144"/>
          </a:xfrm>
          <a:prstGeom prst="rect">
            <a:avLst/>
          </a:prstGeom>
          <a:noFill/>
        </p:spPr>
        <p:txBody>
          <a:bodyPr wrap="square">
            <a:spAutoFit/>
          </a:bodyPr>
          <a:lstStyle/>
          <a:p>
            <a:pPr marL="806450" lvl="2" indent="-342900" algn="just" fontAlgn="base">
              <a:spcBef>
                <a:spcPts val="600"/>
              </a:spcBef>
              <a:spcAft>
                <a:spcPts val="600"/>
              </a:spcAft>
              <a:buFont typeface="Wingdings" panose="05000000000000000000" pitchFamily="2" charset="2"/>
              <a:buChar char="§"/>
            </a:pPr>
            <a:r>
              <a:rPr lang="en-GB" sz="2500" dirty="0">
                <a:latin typeface="Cambria" pitchFamily="18" charset="0"/>
                <a:ea typeface="Cambria" pitchFamily="18" charset="0"/>
              </a:rPr>
              <a:t>CA or Advocate can accompany tax payer &amp; permitted to be present during investigations at </a:t>
            </a:r>
            <a:r>
              <a:rPr lang="en-GB" sz="2500" b="1" dirty="0">
                <a:latin typeface="Cambria" pitchFamily="18" charset="0"/>
                <a:ea typeface="Cambria" pitchFamily="18" charset="0"/>
              </a:rPr>
              <a:t>visible but not audible distance</a:t>
            </a:r>
            <a:r>
              <a:rPr lang="en-GB" sz="2500" dirty="0">
                <a:latin typeface="Cambria" pitchFamily="18" charset="0"/>
                <a:ea typeface="Cambria" pitchFamily="18" charset="0"/>
              </a:rPr>
              <a:t> Vijay </a:t>
            </a:r>
            <a:r>
              <a:rPr lang="en-GB" sz="2500" dirty="0" err="1">
                <a:latin typeface="Cambria" pitchFamily="18" charset="0"/>
                <a:ea typeface="Cambria" pitchFamily="18" charset="0"/>
              </a:rPr>
              <a:t>Sajnani</a:t>
            </a:r>
            <a:r>
              <a:rPr lang="en-GB" sz="2500" dirty="0">
                <a:latin typeface="Cambria" pitchFamily="18" charset="0"/>
                <a:ea typeface="Cambria" pitchFamily="18" charset="0"/>
              </a:rPr>
              <a:t> v. Union of India 2017 (345) E.L.T. 323 (S.C)</a:t>
            </a:r>
          </a:p>
          <a:p>
            <a:pPr marL="806450" lvl="2" indent="-342900" algn="just" fontAlgn="base">
              <a:spcBef>
                <a:spcPts val="600"/>
              </a:spcBef>
              <a:spcAft>
                <a:spcPts val="600"/>
              </a:spcAft>
              <a:buFont typeface="Wingdings" panose="05000000000000000000" pitchFamily="2" charset="2"/>
              <a:buChar char="§"/>
            </a:pPr>
            <a:r>
              <a:rPr lang="en-GB" sz="2500" dirty="0">
                <a:latin typeface="Cambria" pitchFamily="18" charset="0"/>
                <a:ea typeface="Cambria" pitchFamily="18" charset="0"/>
              </a:rPr>
              <a:t>Summons to owner/MD/Director/CFO/Chairman of the company - In extreme &amp; rare cases-yes</a:t>
            </a:r>
          </a:p>
          <a:p>
            <a:pPr marL="806450" lvl="2" indent="-342900" algn="just" fontAlgn="base">
              <a:spcBef>
                <a:spcPts val="600"/>
              </a:spcBef>
              <a:spcAft>
                <a:spcPts val="600"/>
              </a:spcAft>
              <a:buFont typeface="Wingdings" panose="05000000000000000000" pitchFamily="2" charset="2"/>
              <a:buChar char="§"/>
            </a:pPr>
            <a:r>
              <a:rPr lang="en-GB" sz="2500" dirty="0">
                <a:latin typeface="Cambria" pitchFamily="18" charset="0"/>
                <a:ea typeface="Cambria" pitchFamily="18" charset="0"/>
              </a:rPr>
              <a:t>Statement, recorded before a Gazetted Officer during inquiry or investigation will be admissible as evidence to prove charges-Section 136 of CGST Act, 2017</a:t>
            </a:r>
          </a:p>
          <a:p>
            <a:pPr marL="806450" lvl="2" indent="-342900" algn="just" fontAlgn="base">
              <a:spcBef>
                <a:spcPts val="600"/>
              </a:spcBef>
              <a:spcAft>
                <a:spcPts val="600"/>
              </a:spcAft>
              <a:buFont typeface="Wingdings" panose="05000000000000000000" pitchFamily="2" charset="2"/>
              <a:buChar char="§"/>
            </a:pPr>
            <a:r>
              <a:rPr lang="en-GB" sz="2500" dirty="0">
                <a:latin typeface="Cambria" pitchFamily="18" charset="0"/>
                <a:ea typeface="Cambria" pitchFamily="18" charset="0"/>
              </a:rPr>
              <a:t>Statement shall be recorded in language known to person whose statement is recorded.</a:t>
            </a:r>
          </a:p>
          <a:p>
            <a:pPr marL="806450" lvl="2" indent="-342900" algn="just" fontAlgn="base">
              <a:spcBef>
                <a:spcPts val="600"/>
              </a:spcBef>
              <a:spcAft>
                <a:spcPts val="600"/>
              </a:spcAft>
              <a:buFont typeface="Wingdings" panose="05000000000000000000" pitchFamily="2" charset="2"/>
              <a:buChar char="§"/>
            </a:pPr>
            <a:r>
              <a:rPr lang="en-US" sz="2500" dirty="0">
                <a:latin typeface="Cambria" pitchFamily="18" charset="0"/>
                <a:ea typeface="Cambria" pitchFamily="18" charset="0"/>
              </a:rPr>
              <a:t>It must be left to investigating agency to decide venue, timings and questions and manner of putting questions to persons involved in offences. </a:t>
            </a:r>
            <a:r>
              <a:rPr lang="en-US" sz="2500" b="1" dirty="0">
                <a:latin typeface="Cambria" pitchFamily="18" charset="0"/>
                <a:ea typeface="Cambria" pitchFamily="18" charset="0"/>
              </a:rPr>
              <a:t>UOI Vs Rajneesh Kumar Tuli – 2017 (355) ELT 492 (S.C.)</a:t>
            </a:r>
          </a:p>
          <a:p>
            <a:pPr marL="806450" lvl="2" indent="-342900" algn="just" fontAlgn="base">
              <a:spcBef>
                <a:spcPts val="600"/>
              </a:spcBef>
              <a:spcAft>
                <a:spcPts val="600"/>
              </a:spcAft>
              <a:buFont typeface="Wingdings" panose="05000000000000000000" pitchFamily="2" charset="2"/>
              <a:buChar char="§"/>
            </a:pPr>
            <a:endParaRPr lang="en-IN" sz="2500" b="1" dirty="0">
              <a:latin typeface="Cambria" pitchFamily="18" charset="0"/>
              <a:ea typeface="Cambria" pitchFamily="18" charset="0"/>
            </a:endParaRPr>
          </a:p>
        </p:txBody>
      </p:sp>
    </p:spTree>
    <p:extLst>
      <p:ext uri="{BB962C8B-B14F-4D97-AF65-F5344CB8AC3E}">
        <p14:creationId xmlns:p14="http://schemas.microsoft.com/office/powerpoint/2010/main" val="7827999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27024" y="150813"/>
            <a:ext cx="10233399" cy="656011"/>
          </a:xfrm>
        </p:spPr>
        <p:txBody>
          <a:bodyPr/>
          <a:lstStyle/>
          <a:p>
            <a:r>
              <a:rPr lang="en-US" dirty="0"/>
              <a:t>Summons - Section 70</a:t>
            </a:r>
          </a:p>
        </p:txBody>
      </p:sp>
      <p:sp>
        <p:nvSpPr>
          <p:cNvPr id="5" name="Slide Number Placeholder 3"/>
          <p:cNvSpPr>
            <a:spLocks noGrp="1"/>
          </p:cNvSpPr>
          <p:nvPr>
            <p:ph type="sldNum" sz="quarter" idx="4"/>
          </p:nvPr>
        </p:nvSpPr>
        <p:spPr>
          <a:xfrm>
            <a:off x="8610600" y="6356350"/>
            <a:ext cx="2743200" cy="365125"/>
          </a:xfrm>
        </p:spPr>
        <p:txBody>
          <a:bodyPr/>
          <a:lstStyle/>
          <a:p>
            <a:fld id="{C37E4FB1-AD43-40BE-A2D5-51E31E25039B}" type="slidenum">
              <a:rPr lang="en-IN" smtClean="0"/>
              <a:pPr/>
              <a:t>41</a:t>
            </a:fld>
            <a:endParaRPr lang="en-IN" dirty="0"/>
          </a:p>
        </p:txBody>
      </p:sp>
      <p:sp>
        <p:nvSpPr>
          <p:cNvPr id="4" name="Rectangle 3"/>
          <p:cNvSpPr/>
          <p:nvPr/>
        </p:nvSpPr>
        <p:spPr>
          <a:xfrm>
            <a:off x="-528736" y="980728"/>
            <a:ext cx="12169352" cy="4555093"/>
          </a:xfrm>
          <a:prstGeom prst="rect">
            <a:avLst/>
          </a:prstGeom>
          <a:noFill/>
        </p:spPr>
        <p:txBody>
          <a:bodyPr wrap="square">
            <a:spAutoFit/>
          </a:bodyPr>
          <a:lstStyle/>
          <a:p>
            <a:pPr marL="1257300" lvl="2" indent="-342900" algn="just" fontAlgn="base">
              <a:spcBef>
                <a:spcPts val="600"/>
              </a:spcBef>
              <a:spcAft>
                <a:spcPts val="600"/>
              </a:spcAft>
              <a:buFont typeface="Wingdings" panose="05000000000000000000" pitchFamily="2" charset="2"/>
              <a:buChar char="§"/>
            </a:pPr>
            <a:r>
              <a:rPr lang="en-US" sz="2400" dirty="0">
                <a:latin typeface="Cambria" pitchFamily="18" charset="0"/>
                <a:ea typeface="Cambria" pitchFamily="18" charset="0"/>
              </a:rPr>
              <a:t>Statement to be retracted within reasonable time when it is recorded in duress/threat/atrocity or coercion, violence, intimidations &amp; torture. If dictated or written by officer</a:t>
            </a:r>
          </a:p>
          <a:p>
            <a:pPr marL="1257300" lvl="2" indent="-342900" algn="just" fontAlgn="base">
              <a:spcBef>
                <a:spcPts val="600"/>
              </a:spcBef>
              <a:spcAft>
                <a:spcPts val="600"/>
              </a:spcAft>
              <a:buFont typeface="Wingdings" panose="05000000000000000000" pitchFamily="2" charset="2"/>
              <a:buChar char="§"/>
            </a:pPr>
            <a:r>
              <a:rPr lang="en-US" sz="2400" dirty="0">
                <a:latin typeface="Cambria" pitchFamily="18" charset="0"/>
                <a:ea typeface="Cambria" pitchFamily="18" charset="0"/>
              </a:rPr>
              <a:t>Such retraction could be communicated to higher official also.</a:t>
            </a:r>
          </a:p>
          <a:p>
            <a:pPr marL="1257300" lvl="2" indent="-342900" algn="just" fontAlgn="base">
              <a:spcBef>
                <a:spcPts val="600"/>
              </a:spcBef>
              <a:spcAft>
                <a:spcPts val="600"/>
              </a:spcAft>
              <a:buFont typeface="Wingdings" panose="05000000000000000000" pitchFamily="2" charset="2"/>
              <a:buChar char="§"/>
            </a:pPr>
            <a:r>
              <a:rPr lang="en-US" sz="2400" dirty="0">
                <a:latin typeface="Cambria" pitchFamily="18" charset="0"/>
                <a:ea typeface="Cambria" pitchFamily="18" charset="0"/>
              </a:rPr>
              <a:t>Taxpayer is entitled for copy of statement recorded? Can record in plain paper if permitted. Otherwise come out and write down.</a:t>
            </a:r>
          </a:p>
          <a:p>
            <a:pPr marL="1257300" lvl="2" indent="-342900" algn="just" fontAlgn="base">
              <a:spcBef>
                <a:spcPts val="600"/>
              </a:spcBef>
              <a:spcAft>
                <a:spcPts val="600"/>
              </a:spcAft>
              <a:buFont typeface="Wingdings" panose="05000000000000000000" pitchFamily="2" charset="2"/>
              <a:buChar char="§"/>
            </a:pPr>
            <a:r>
              <a:rPr lang="en-US" sz="2400" dirty="0">
                <a:latin typeface="Cambria" pitchFamily="18" charset="0"/>
                <a:ea typeface="Cambria" pitchFamily="18" charset="0"/>
              </a:rPr>
              <a:t>It is settled law tax demands cannot be confirmed based sole concessions/admissions.</a:t>
            </a:r>
          </a:p>
          <a:p>
            <a:pPr marL="1257300" lvl="2" indent="-342900" algn="just" fontAlgn="base">
              <a:spcBef>
                <a:spcPts val="600"/>
              </a:spcBef>
              <a:spcAft>
                <a:spcPts val="600"/>
              </a:spcAft>
              <a:buFont typeface="Wingdings" panose="05000000000000000000" pitchFamily="2" charset="2"/>
              <a:buChar char="§"/>
            </a:pPr>
            <a:r>
              <a:rPr lang="en-GB" sz="2400" dirty="0">
                <a:latin typeface="Cambria" panose="02040503050406030204" pitchFamily="18" charset="0"/>
                <a:ea typeface="Cambria" panose="02040503050406030204" pitchFamily="18" charset="0"/>
              </a:rPr>
              <a:t>Non-attendance leads to imprisonment under section 174 of the Indian Penal Code (IPC) for 6 Months.</a:t>
            </a:r>
            <a:endParaRPr lang="en-IN" sz="2400" dirty="0">
              <a:latin typeface="Cambria" pitchFamily="18" charset="0"/>
              <a:ea typeface="Cambria" pitchFamily="18" charset="0"/>
            </a:endParaRPr>
          </a:p>
        </p:txBody>
      </p:sp>
    </p:spTree>
    <p:extLst>
      <p:ext uri="{BB962C8B-B14F-4D97-AF65-F5344CB8AC3E}">
        <p14:creationId xmlns:p14="http://schemas.microsoft.com/office/powerpoint/2010/main" val="4084361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27024" y="150813"/>
            <a:ext cx="10233399" cy="656011"/>
          </a:xfrm>
        </p:spPr>
        <p:txBody>
          <a:bodyPr/>
          <a:lstStyle/>
          <a:p>
            <a:r>
              <a:rPr lang="en-US" dirty="0"/>
              <a:t>Summons - Section 70</a:t>
            </a:r>
          </a:p>
        </p:txBody>
      </p:sp>
      <p:sp>
        <p:nvSpPr>
          <p:cNvPr id="5" name="Slide Number Placeholder 3"/>
          <p:cNvSpPr>
            <a:spLocks noGrp="1"/>
          </p:cNvSpPr>
          <p:nvPr>
            <p:ph type="sldNum" sz="quarter" idx="4"/>
          </p:nvPr>
        </p:nvSpPr>
        <p:spPr>
          <a:xfrm>
            <a:off x="8610600" y="6356350"/>
            <a:ext cx="2743200" cy="365125"/>
          </a:xfrm>
        </p:spPr>
        <p:txBody>
          <a:bodyPr/>
          <a:lstStyle/>
          <a:p>
            <a:fld id="{C37E4FB1-AD43-40BE-A2D5-51E31E25039B}" type="slidenum">
              <a:rPr lang="en-IN" smtClean="0"/>
              <a:pPr/>
              <a:t>42</a:t>
            </a:fld>
            <a:endParaRPr lang="en-IN" dirty="0"/>
          </a:p>
        </p:txBody>
      </p:sp>
      <p:sp>
        <p:nvSpPr>
          <p:cNvPr id="4" name="Rectangle 3"/>
          <p:cNvSpPr/>
          <p:nvPr/>
        </p:nvSpPr>
        <p:spPr>
          <a:xfrm>
            <a:off x="-600744" y="986479"/>
            <a:ext cx="12457384" cy="5601533"/>
          </a:xfrm>
          <a:prstGeom prst="rect">
            <a:avLst/>
          </a:prstGeom>
          <a:noFill/>
        </p:spPr>
        <p:txBody>
          <a:bodyPr wrap="square">
            <a:spAutoFit/>
          </a:bodyPr>
          <a:lstStyle/>
          <a:p>
            <a:pPr marL="1257300" lvl="2" indent="-342900" algn="just" fontAlgn="base">
              <a:spcBef>
                <a:spcPts val="600"/>
              </a:spcBef>
              <a:spcAft>
                <a:spcPts val="600"/>
              </a:spcAft>
              <a:buFont typeface="Wingdings" panose="05000000000000000000" pitchFamily="2" charset="2"/>
              <a:buChar char="§"/>
            </a:pPr>
            <a:r>
              <a:rPr lang="en-US" sz="2400" dirty="0">
                <a:latin typeface="Cambria" pitchFamily="18" charset="0"/>
                <a:ea typeface="Cambria" pitchFamily="18" charset="0"/>
              </a:rPr>
              <a:t>Statement cannot be recorded at odd hours</a:t>
            </a:r>
            <a:endParaRPr lang="en-US" sz="2400" dirty="0">
              <a:solidFill>
                <a:srgbClr val="FF0000"/>
              </a:solidFill>
              <a:latin typeface="Cambria" pitchFamily="18" charset="0"/>
              <a:ea typeface="Cambria" pitchFamily="18" charset="0"/>
            </a:endParaRPr>
          </a:p>
          <a:p>
            <a:pPr marL="1257300" lvl="2" indent="-342900" algn="just" fontAlgn="base">
              <a:spcBef>
                <a:spcPts val="600"/>
              </a:spcBef>
              <a:spcAft>
                <a:spcPts val="600"/>
              </a:spcAft>
              <a:buFont typeface="Wingdings" panose="05000000000000000000" pitchFamily="2" charset="2"/>
              <a:buChar char="§"/>
            </a:pPr>
            <a:r>
              <a:rPr lang="en-US" sz="2400" dirty="0">
                <a:latin typeface="Cambria" pitchFamily="18" charset="0"/>
                <a:ea typeface="Cambria" pitchFamily="18" charset="0"/>
              </a:rPr>
              <a:t>No manhandling permitted - </a:t>
            </a:r>
            <a:r>
              <a:rPr lang="en-IN" sz="2400" dirty="0">
                <a:latin typeface="Cambria" pitchFamily="18" charset="0"/>
                <a:ea typeface="Cambria" pitchFamily="18" charset="0"/>
              </a:rPr>
              <a:t>Sudhir Kumar Agarwal vs. DGGI – </a:t>
            </a:r>
            <a:r>
              <a:rPr lang="en-US" sz="2400" dirty="0">
                <a:latin typeface="Cambria" pitchFamily="18" charset="0"/>
                <a:ea typeface="Cambria" pitchFamily="18" charset="0"/>
              </a:rPr>
              <a:t>2020 (34) G.S.T.L. 155 (Del.)</a:t>
            </a:r>
            <a:r>
              <a:rPr lang="en-IN" sz="2400" dirty="0">
                <a:latin typeface="Cambria" pitchFamily="18" charset="0"/>
                <a:ea typeface="Cambria" pitchFamily="18" charset="0"/>
              </a:rPr>
              <a:t> Officers cannot physically assault or manhandle the tax payer- Methods which do not have approval of law cannot be used. </a:t>
            </a:r>
          </a:p>
          <a:p>
            <a:pPr marL="1257300" lvl="2" indent="-342900" algn="just" fontAlgn="base">
              <a:spcBef>
                <a:spcPts val="600"/>
              </a:spcBef>
              <a:spcAft>
                <a:spcPts val="600"/>
              </a:spcAft>
              <a:buFont typeface="Wingdings" panose="05000000000000000000" pitchFamily="2" charset="2"/>
              <a:buChar char="§"/>
            </a:pPr>
            <a:r>
              <a:rPr lang="en-US" sz="2400" dirty="0">
                <a:latin typeface="Cambria" panose="02040503050406030204" pitchFamily="18" charset="0"/>
                <a:ea typeface="Cambria" panose="02040503050406030204" pitchFamily="18" charset="0"/>
              </a:rPr>
              <a:t>Physical assault by the investigating officers is not permitted under GST law. The report given by private hospitals also admissible evidence </a:t>
            </a:r>
            <a:r>
              <a:rPr lang="en-IN" sz="2400" dirty="0">
                <a:latin typeface="Cambria" panose="02040503050406030204" pitchFamily="18" charset="0"/>
                <a:ea typeface="Cambria" panose="02040503050406030204" pitchFamily="18" charset="0"/>
              </a:rPr>
              <a:t>Agarwal Foundries Pvt Ltd Vs UOI 2020-TIOL-1898-HC-AP-GST</a:t>
            </a:r>
          </a:p>
          <a:p>
            <a:pPr marL="1257300" lvl="2" indent="-342900" algn="just" fontAlgn="base">
              <a:spcBef>
                <a:spcPts val="600"/>
              </a:spcBef>
              <a:spcAft>
                <a:spcPts val="600"/>
              </a:spcAft>
              <a:buFont typeface="Wingdings" panose="05000000000000000000" pitchFamily="2" charset="2"/>
              <a:buChar char="§"/>
            </a:pPr>
            <a:r>
              <a:rPr lang="en-US" sz="2400" dirty="0">
                <a:latin typeface="Cambria" pitchFamily="18" charset="0"/>
                <a:ea typeface="Cambria" pitchFamily="18" charset="0"/>
              </a:rPr>
              <a:t>The person who knows the facts &amp; accounts should attend the summons </a:t>
            </a:r>
          </a:p>
          <a:p>
            <a:pPr marL="1257300" lvl="2" indent="-342900" algn="just" fontAlgn="base">
              <a:spcBef>
                <a:spcPts val="600"/>
              </a:spcBef>
              <a:spcAft>
                <a:spcPts val="600"/>
              </a:spcAft>
              <a:buFont typeface="Wingdings" panose="05000000000000000000" pitchFamily="2" charset="2"/>
              <a:buChar char="§"/>
            </a:pPr>
            <a:r>
              <a:rPr lang="en-US" sz="2400" dirty="0">
                <a:latin typeface="Cambria" pitchFamily="18" charset="0"/>
                <a:ea typeface="Cambria" pitchFamily="18" charset="0"/>
              </a:rPr>
              <a:t>Shall answer question only.</a:t>
            </a:r>
          </a:p>
          <a:p>
            <a:pPr marL="1257300" lvl="2" indent="-342900" algn="just" fontAlgn="base">
              <a:spcBef>
                <a:spcPts val="600"/>
              </a:spcBef>
              <a:spcAft>
                <a:spcPts val="600"/>
              </a:spcAft>
              <a:buFont typeface="Wingdings" panose="05000000000000000000" pitchFamily="2" charset="2"/>
              <a:buChar char="§"/>
            </a:pPr>
            <a:r>
              <a:rPr lang="en-US" sz="2400" dirty="0">
                <a:latin typeface="Cambria" pitchFamily="18" charset="0"/>
                <a:ea typeface="Cambria" pitchFamily="18" charset="0"/>
              </a:rPr>
              <a:t>Answer not aware or will come back. Ignorance of fact can be excused. </a:t>
            </a:r>
          </a:p>
          <a:p>
            <a:pPr marL="1257300" lvl="2" indent="-342900" algn="just" fontAlgn="base">
              <a:spcBef>
                <a:spcPts val="600"/>
              </a:spcBef>
              <a:spcAft>
                <a:spcPts val="600"/>
              </a:spcAft>
              <a:buFont typeface="Wingdings" panose="05000000000000000000" pitchFamily="2" charset="2"/>
              <a:buChar char="§"/>
            </a:pPr>
            <a:r>
              <a:rPr lang="en-US" sz="2400" dirty="0">
                <a:latin typeface="Cambria" pitchFamily="18" charset="0"/>
                <a:ea typeface="Cambria" pitchFamily="18" charset="0"/>
              </a:rPr>
              <a:t>Should not confess any tax liability due to force.</a:t>
            </a:r>
          </a:p>
          <a:p>
            <a:pPr marL="1257300" lvl="2" indent="-342900" algn="just" fontAlgn="base">
              <a:spcBef>
                <a:spcPts val="600"/>
              </a:spcBef>
              <a:spcAft>
                <a:spcPts val="600"/>
              </a:spcAft>
              <a:buFont typeface="Wingdings" panose="05000000000000000000" pitchFamily="2" charset="2"/>
              <a:buChar char="§"/>
            </a:pPr>
            <a:r>
              <a:rPr lang="en-US" sz="2400" dirty="0">
                <a:latin typeface="Cambria" pitchFamily="18" charset="0"/>
                <a:ea typeface="Cambria" pitchFamily="18" charset="0"/>
              </a:rPr>
              <a:t>Ensure that his answers only the officer is recording. </a:t>
            </a:r>
            <a:endParaRPr lang="en-IN" sz="2400" dirty="0">
              <a:latin typeface="Cambria" pitchFamily="18" charset="0"/>
              <a:ea typeface="Cambria" pitchFamily="18" charset="0"/>
            </a:endParaRPr>
          </a:p>
        </p:txBody>
      </p:sp>
    </p:spTree>
    <p:extLst>
      <p:ext uri="{BB962C8B-B14F-4D97-AF65-F5344CB8AC3E}">
        <p14:creationId xmlns:p14="http://schemas.microsoft.com/office/powerpoint/2010/main" val="32595880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27024" y="150813"/>
            <a:ext cx="10575437" cy="585787"/>
          </a:xfrm>
        </p:spPr>
        <p:txBody>
          <a:bodyPr/>
          <a:lstStyle/>
          <a:p>
            <a:r>
              <a:rPr lang="en-IN" sz="3200" dirty="0"/>
              <a:t>CBIC 2024 instructions on Investigations </a:t>
            </a:r>
          </a:p>
          <a:p>
            <a:endParaRPr lang="en-IN" sz="3200" dirty="0"/>
          </a:p>
        </p:txBody>
      </p:sp>
      <p:sp>
        <p:nvSpPr>
          <p:cNvPr id="5" name="Text Placeholder 4"/>
          <p:cNvSpPr>
            <a:spLocks noGrp="1"/>
          </p:cNvSpPr>
          <p:nvPr>
            <p:ph type="body" sz="quarter" idx="15"/>
          </p:nvPr>
        </p:nvSpPr>
        <p:spPr>
          <a:xfrm>
            <a:off x="327024" y="992348"/>
            <a:ext cx="11650331" cy="5749741"/>
          </a:xfrm>
        </p:spPr>
        <p:txBody>
          <a:bodyPr>
            <a:normAutofit fontScale="55000" lnSpcReduction="20000"/>
          </a:bodyPr>
          <a:lstStyle/>
          <a:p>
            <a:pPr algn="just"/>
            <a:r>
              <a:rPr lang="en-US" sz="4000" b="0" i="0" dirty="0">
                <a:solidFill>
                  <a:srgbClr val="2E2E38"/>
                </a:solidFill>
                <a:effectLst/>
                <a:highlight>
                  <a:srgbClr val="FFFFFF"/>
                </a:highlight>
              </a:rPr>
              <a:t>Prior written approval of the zonal Principal CC shall be required for initiation of investigation in the following matters:</a:t>
            </a:r>
          </a:p>
          <a:p>
            <a:pPr marL="896938" algn="just"/>
            <a:r>
              <a:rPr lang="en-US" sz="4000" b="0" i="0" dirty="0">
                <a:solidFill>
                  <a:srgbClr val="2E2E38"/>
                </a:solidFill>
                <a:effectLst/>
                <a:highlight>
                  <a:srgbClr val="FFFFFF"/>
                </a:highlight>
              </a:rPr>
              <a:t>Matters of interpretation seeking to levy tax for the first time </a:t>
            </a:r>
          </a:p>
          <a:p>
            <a:pPr marL="896938" algn="just">
              <a:buFont typeface="Arial" panose="020B0604020202020204" pitchFamily="34" charset="0"/>
              <a:buChar char="•"/>
            </a:pPr>
            <a:r>
              <a:rPr lang="en-US" sz="4000" b="0" i="0" dirty="0">
                <a:solidFill>
                  <a:srgbClr val="2E2E38"/>
                </a:solidFill>
                <a:effectLst/>
                <a:highlight>
                  <a:srgbClr val="FFFFFF"/>
                </a:highlight>
              </a:rPr>
              <a:t>Big industrial house and major multinational corporations</a:t>
            </a:r>
          </a:p>
          <a:p>
            <a:pPr marL="896938" algn="just">
              <a:buFont typeface="Arial" panose="020B0604020202020204" pitchFamily="34" charset="0"/>
              <a:buChar char="•"/>
            </a:pPr>
            <a:r>
              <a:rPr lang="en-US" sz="4000" b="0" i="0" dirty="0">
                <a:solidFill>
                  <a:srgbClr val="2E2E38"/>
                </a:solidFill>
                <a:effectLst/>
                <a:highlight>
                  <a:srgbClr val="FFFFFF"/>
                </a:highlight>
              </a:rPr>
              <a:t>Sensitive matters or matters with national implications</a:t>
            </a:r>
          </a:p>
          <a:p>
            <a:pPr marL="896938" algn="just">
              <a:buFont typeface="Arial" panose="020B0604020202020204" pitchFamily="34" charset="0"/>
              <a:buChar char="•"/>
            </a:pPr>
            <a:r>
              <a:rPr lang="en-US" sz="4000" b="0" i="0" dirty="0">
                <a:solidFill>
                  <a:srgbClr val="2E2E38"/>
                </a:solidFill>
                <a:effectLst/>
                <a:highlight>
                  <a:srgbClr val="FFFFFF"/>
                </a:highlight>
              </a:rPr>
              <a:t>Matters already before the GST Council.</a:t>
            </a:r>
          </a:p>
          <a:p>
            <a:pPr algn="just"/>
            <a:r>
              <a:rPr lang="en-US" sz="4000" b="0" i="0" dirty="0">
                <a:solidFill>
                  <a:srgbClr val="2E2E38"/>
                </a:solidFill>
                <a:effectLst/>
                <a:highlight>
                  <a:srgbClr val="FFFFFF"/>
                </a:highlight>
              </a:rPr>
              <a:t>Principal Commissioner must coordinate with other investigating offices when a taxpayer is simultaneously being investigated by the other investigating offices on a different subject matter. If feasible, only one investigating office should undertake investigation on all the subject matters. </a:t>
            </a:r>
            <a:br>
              <a:rPr lang="en-US" sz="4000" b="0" i="0" dirty="0">
                <a:solidFill>
                  <a:srgbClr val="2E2E38"/>
                </a:solidFill>
                <a:effectLst/>
                <a:highlight>
                  <a:srgbClr val="FFFFFF"/>
                </a:highlight>
              </a:rPr>
            </a:br>
            <a:r>
              <a:rPr lang="en-US" sz="4000" b="0" i="0" dirty="0">
                <a:solidFill>
                  <a:srgbClr val="2E2E38"/>
                </a:solidFill>
                <a:effectLst/>
                <a:highlight>
                  <a:srgbClr val="FFFFFF"/>
                </a:highlight>
              </a:rPr>
              <a:t>Where the issue is based on a matter of interpretation and the taxpayer is following prevalent trade practice as per their sector, it is recommended to make a reference to the relevant policy wing of the CBIC.</a:t>
            </a:r>
          </a:p>
          <a:p>
            <a:pPr algn="just"/>
            <a:r>
              <a:rPr lang="en-US" sz="4000" b="0" i="0" dirty="0">
                <a:solidFill>
                  <a:srgbClr val="2E2E38"/>
                </a:solidFill>
                <a:effectLst/>
                <a:highlight>
                  <a:srgbClr val="FFFFFF"/>
                </a:highlight>
              </a:rPr>
              <a:t>When commencing an investigation of a listed company, PSU, Corporation, Government department or authority established by law, the CGST field formation should first issue an official letter, instead of summons to the designated officer of such entity. </a:t>
            </a:r>
          </a:p>
          <a:p>
            <a:pPr algn="just"/>
            <a:r>
              <a:rPr lang="en-US" sz="4000" b="0" i="0" dirty="0">
                <a:solidFill>
                  <a:srgbClr val="2E2E38"/>
                </a:solidFill>
                <a:effectLst/>
                <a:highlight>
                  <a:srgbClr val="FFFFFF"/>
                </a:highlight>
              </a:rPr>
              <a:t>The letter or summons issued should disclose the specific nature of the inquiry being initiated or undertaken. The letter should not be vague, and should not call for information available digitally or on the online GST portal.</a:t>
            </a:r>
          </a:p>
          <a:p>
            <a:pPr algn="just">
              <a:buFont typeface="Wingdings" panose="05000000000000000000" pitchFamily="2" charset="2"/>
              <a:buChar char="§"/>
            </a:pPr>
            <a:endParaRPr lang="en-GB" sz="2800" dirty="0">
              <a:solidFill>
                <a:schemeClr val="tx1"/>
              </a:solidFill>
            </a:endParaRPr>
          </a:p>
        </p:txBody>
      </p:sp>
      <p:sp>
        <p:nvSpPr>
          <p:cNvPr id="4" name="Slide Number Placeholder 3"/>
          <p:cNvSpPr>
            <a:spLocks noGrp="1"/>
          </p:cNvSpPr>
          <p:nvPr>
            <p:ph type="sldNum" sz="quarter" idx="4"/>
          </p:nvPr>
        </p:nvSpPr>
        <p:spPr/>
        <p:txBody>
          <a:bodyPr/>
          <a:lstStyle/>
          <a:p>
            <a:fld id="{C37E4FB1-AD43-40BE-A2D5-51E31E25039B}" type="slidenum">
              <a:rPr lang="en-IN" smtClean="0"/>
              <a:pPr/>
              <a:t>43</a:t>
            </a:fld>
            <a:endParaRPr lang="en-IN" dirty="0"/>
          </a:p>
        </p:txBody>
      </p:sp>
    </p:spTree>
    <p:extLst>
      <p:ext uri="{BB962C8B-B14F-4D97-AF65-F5344CB8AC3E}">
        <p14:creationId xmlns:p14="http://schemas.microsoft.com/office/powerpoint/2010/main" val="30718922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27024" y="150813"/>
            <a:ext cx="10575437" cy="585787"/>
          </a:xfrm>
        </p:spPr>
        <p:txBody>
          <a:bodyPr/>
          <a:lstStyle/>
          <a:p>
            <a:r>
              <a:rPr lang="en-IN" sz="3200" dirty="0"/>
              <a:t>Other important points </a:t>
            </a:r>
          </a:p>
          <a:p>
            <a:endParaRPr lang="en-IN" sz="3200" dirty="0"/>
          </a:p>
        </p:txBody>
      </p:sp>
      <p:sp>
        <p:nvSpPr>
          <p:cNvPr id="5" name="Text Placeholder 4"/>
          <p:cNvSpPr>
            <a:spLocks noGrp="1"/>
          </p:cNvSpPr>
          <p:nvPr>
            <p:ph type="body" sz="quarter" idx="15"/>
          </p:nvPr>
        </p:nvSpPr>
        <p:spPr>
          <a:xfrm>
            <a:off x="327024" y="992348"/>
            <a:ext cx="11650331" cy="5749741"/>
          </a:xfrm>
        </p:spPr>
        <p:txBody>
          <a:bodyPr>
            <a:normAutofit/>
          </a:bodyPr>
          <a:lstStyle/>
          <a:p>
            <a:pPr algn="just">
              <a:buFont typeface="Wingdings" panose="05000000000000000000" pitchFamily="2" charset="2"/>
              <a:buChar char="§"/>
            </a:pPr>
            <a:r>
              <a:rPr lang="en-GB" sz="2400" dirty="0">
                <a:solidFill>
                  <a:schemeClr val="tx1"/>
                </a:solidFill>
              </a:rPr>
              <a:t>Give complete facts in case of investigation letter received from the officer since officer is new to your business </a:t>
            </a:r>
          </a:p>
          <a:p>
            <a:pPr algn="just">
              <a:buFont typeface="Wingdings" panose="05000000000000000000" pitchFamily="2" charset="2"/>
              <a:buChar char="§"/>
            </a:pPr>
            <a:r>
              <a:rPr lang="en-GB" sz="2400" dirty="0">
                <a:solidFill>
                  <a:schemeClr val="tx1"/>
                </a:solidFill>
              </a:rPr>
              <a:t>How we record the transactions (title) in the books of accounts will also make lot of sense.</a:t>
            </a:r>
          </a:p>
          <a:p>
            <a:pPr algn="just">
              <a:buFont typeface="Wingdings" panose="05000000000000000000" pitchFamily="2" charset="2"/>
              <a:buChar char="§"/>
            </a:pPr>
            <a:r>
              <a:rPr lang="en-GB" sz="2400" dirty="0"/>
              <a:t>Pay the tax under protest in case you are not agreeing the liability. </a:t>
            </a:r>
            <a:r>
              <a:rPr lang="en-IN" sz="2400" dirty="0"/>
              <a:t>Mere mention of ‘voluntary’ in DRC-03 do not conclude that it is voluntary, the facts &amp; circumstances required to be seen - </a:t>
            </a:r>
            <a:r>
              <a:rPr lang="en-IN" sz="2400" dirty="0" err="1"/>
              <a:t>Bundl</a:t>
            </a:r>
            <a:r>
              <a:rPr lang="en-IN" sz="2400" dirty="0"/>
              <a:t> Technologies Pvt Ltd v. UOI 2021-TIOL-2073-HC-KAR-GST &amp; 2022-TIOL-333-HC-KAR-GST - </a:t>
            </a:r>
            <a:endParaRPr lang="en-GB" sz="2400" dirty="0"/>
          </a:p>
          <a:p>
            <a:pPr algn="just">
              <a:buFont typeface="Wingdings" panose="05000000000000000000" pitchFamily="2" charset="2"/>
              <a:buChar char="§"/>
            </a:pPr>
            <a:r>
              <a:rPr lang="en-GB" sz="2400" dirty="0">
                <a:solidFill>
                  <a:schemeClr val="tx1"/>
                </a:solidFill>
              </a:rPr>
              <a:t>Ensure all your premises are added in registration certificate</a:t>
            </a:r>
          </a:p>
          <a:p>
            <a:pPr algn="just">
              <a:buFont typeface="Wingdings" panose="05000000000000000000" pitchFamily="2" charset="2"/>
              <a:buChar char="§"/>
            </a:pPr>
            <a:r>
              <a:rPr lang="en-GB" sz="2400" dirty="0">
                <a:solidFill>
                  <a:schemeClr val="tx1"/>
                </a:solidFill>
              </a:rPr>
              <a:t>Facility of payment of tax/interest in instalments – After determination - Section 80 not exceeding 24 instalments.</a:t>
            </a:r>
          </a:p>
          <a:p>
            <a:pPr algn="just">
              <a:buFont typeface="Wingdings" panose="05000000000000000000" pitchFamily="2" charset="2"/>
              <a:buChar char="§"/>
            </a:pPr>
            <a:r>
              <a:rPr lang="en-GB" sz="2400" dirty="0">
                <a:solidFill>
                  <a:schemeClr val="tx1"/>
                </a:solidFill>
              </a:rPr>
              <a:t>Send background with interpretation placed in detail prior to summons</a:t>
            </a:r>
          </a:p>
          <a:p>
            <a:pPr algn="just">
              <a:buFont typeface="Wingdings" panose="05000000000000000000" pitchFamily="2" charset="2"/>
              <a:buChar char="§"/>
            </a:pPr>
            <a:endParaRPr lang="en-GB" sz="2800" dirty="0">
              <a:solidFill>
                <a:schemeClr val="tx1"/>
              </a:solidFill>
            </a:endParaRPr>
          </a:p>
        </p:txBody>
      </p:sp>
      <p:sp>
        <p:nvSpPr>
          <p:cNvPr id="4" name="Slide Number Placeholder 3"/>
          <p:cNvSpPr>
            <a:spLocks noGrp="1"/>
          </p:cNvSpPr>
          <p:nvPr>
            <p:ph type="sldNum" sz="quarter" idx="4"/>
          </p:nvPr>
        </p:nvSpPr>
        <p:spPr/>
        <p:txBody>
          <a:bodyPr/>
          <a:lstStyle/>
          <a:p>
            <a:fld id="{C37E4FB1-AD43-40BE-A2D5-51E31E25039B}" type="slidenum">
              <a:rPr lang="en-IN" smtClean="0"/>
              <a:pPr/>
              <a:t>44</a:t>
            </a:fld>
            <a:endParaRPr lang="en-IN" dirty="0"/>
          </a:p>
        </p:txBody>
      </p:sp>
    </p:spTree>
    <p:extLst>
      <p:ext uri="{BB962C8B-B14F-4D97-AF65-F5344CB8AC3E}">
        <p14:creationId xmlns:p14="http://schemas.microsoft.com/office/powerpoint/2010/main" val="12178308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4FCC6B0-92C7-48B0-B1DD-26841B8027EF}"/>
              </a:ext>
            </a:extLst>
          </p:cNvPr>
          <p:cNvSpPr>
            <a:spLocks noGrp="1"/>
          </p:cNvSpPr>
          <p:nvPr>
            <p:ph type="body" sz="quarter" idx="14"/>
          </p:nvPr>
        </p:nvSpPr>
        <p:spPr>
          <a:xfrm>
            <a:off x="121298" y="1517"/>
            <a:ext cx="8622458" cy="585787"/>
          </a:xfrm>
        </p:spPr>
        <p:txBody>
          <a:bodyPr/>
          <a:lstStyle/>
          <a:p>
            <a:r>
              <a:rPr lang="en-US" sz="3000" dirty="0">
                <a:latin typeface="Bookman Old Style" panose="02050604050505020204" pitchFamily="18" charset="0"/>
              </a:rPr>
              <a:t>Coercive actions during investigation</a:t>
            </a:r>
            <a:endParaRPr lang="en-IN" sz="3000" dirty="0"/>
          </a:p>
        </p:txBody>
      </p:sp>
      <p:sp>
        <p:nvSpPr>
          <p:cNvPr id="3" name="Text Placeholder 2">
            <a:extLst>
              <a:ext uri="{FF2B5EF4-FFF2-40B4-BE49-F238E27FC236}">
                <a16:creationId xmlns:a16="http://schemas.microsoft.com/office/drawing/2014/main" id="{E5AF0BF0-D4A2-4199-AF00-031CF3663C61}"/>
              </a:ext>
            </a:extLst>
          </p:cNvPr>
          <p:cNvSpPr>
            <a:spLocks noGrp="1"/>
          </p:cNvSpPr>
          <p:nvPr>
            <p:ph type="body" sz="quarter" idx="15"/>
          </p:nvPr>
        </p:nvSpPr>
        <p:spPr>
          <a:xfrm>
            <a:off x="121298" y="1108259"/>
            <a:ext cx="11856057" cy="5749741"/>
          </a:xfrm>
        </p:spPr>
        <p:txBody>
          <a:bodyPr>
            <a:normAutofit fontScale="85000" lnSpcReduction="20000"/>
          </a:bodyPr>
          <a:lstStyle/>
          <a:p>
            <a:pPr algn="just"/>
            <a:r>
              <a:rPr lang="en-US" sz="2600" dirty="0"/>
              <a:t>Common approach of Investigation agencies viz.,</a:t>
            </a:r>
          </a:p>
          <a:p>
            <a:pPr marL="719138" algn="just">
              <a:buFont typeface="Wingdings" panose="05000000000000000000" pitchFamily="2" charset="2"/>
              <a:buChar char="Ø"/>
            </a:pPr>
            <a:r>
              <a:rPr lang="en-IN" sz="2600" dirty="0"/>
              <a:t>Threat of arrest or likely wood of arrest, </a:t>
            </a:r>
          </a:p>
          <a:p>
            <a:pPr marL="719138" algn="just">
              <a:buFont typeface="Wingdings" panose="05000000000000000000" pitchFamily="2" charset="2"/>
              <a:buChar char="Ø"/>
            </a:pPr>
            <a:r>
              <a:rPr lang="en-IN" sz="2600" dirty="0"/>
              <a:t>Provisional attachment </a:t>
            </a:r>
          </a:p>
          <a:p>
            <a:pPr marL="719138" algn="just">
              <a:buFont typeface="Wingdings" panose="05000000000000000000" pitchFamily="2" charset="2"/>
              <a:buChar char="Ø"/>
            </a:pPr>
            <a:r>
              <a:rPr lang="en-IN" sz="2600" dirty="0"/>
              <a:t>Forceful confessions/admissions about liability etc., </a:t>
            </a:r>
          </a:p>
          <a:p>
            <a:pPr marL="719138" algn="just">
              <a:buFont typeface="Wingdings" panose="05000000000000000000" pitchFamily="2" charset="2"/>
              <a:buChar char="Ø"/>
            </a:pPr>
            <a:r>
              <a:rPr lang="en-IN" sz="2600" dirty="0"/>
              <a:t>ITC block</a:t>
            </a:r>
          </a:p>
          <a:p>
            <a:pPr marL="719138" algn="just">
              <a:buFont typeface="Wingdings" panose="05000000000000000000" pitchFamily="2" charset="2"/>
              <a:buChar char="Ø"/>
            </a:pPr>
            <a:r>
              <a:rPr lang="en-IN" sz="2600" dirty="0"/>
              <a:t>Registration suspension </a:t>
            </a:r>
            <a:endParaRPr lang="en-US" sz="2600" dirty="0"/>
          </a:p>
          <a:p>
            <a:pPr marL="88900" indent="0" algn="just">
              <a:buNone/>
            </a:pPr>
            <a:r>
              <a:rPr lang="en-US" sz="2600" dirty="0"/>
              <a:t>What immediately to be done? </a:t>
            </a:r>
          </a:p>
          <a:p>
            <a:pPr marL="719138" algn="just">
              <a:buFont typeface="Wingdings" panose="05000000000000000000" pitchFamily="2" charset="2"/>
              <a:buChar char="Ø"/>
            </a:pPr>
            <a:r>
              <a:rPr lang="en-US" sz="2600" dirty="0"/>
              <a:t>Stall/stop investigation?? – </a:t>
            </a:r>
            <a:r>
              <a:rPr lang="en-US" sz="2600" b="1" dirty="0"/>
              <a:t>No</a:t>
            </a:r>
            <a:r>
              <a:rPr lang="en-US" sz="2600" dirty="0"/>
              <a:t> unless prima facie there is no case for dept which adjudication takes long time</a:t>
            </a:r>
          </a:p>
          <a:p>
            <a:pPr marL="719138" algn="just">
              <a:buFont typeface="Wingdings" panose="05000000000000000000" pitchFamily="2" charset="2"/>
              <a:buChar char="Ø"/>
            </a:pPr>
            <a:r>
              <a:rPr lang="en-US" sz="2600" dirty="0"/>
              <a:t>Shield against abuse process of law i.e. threat </a:t>
            </a:r>
            <a:r>
              <a:rPr lang="en-IN" sz="2600" dirty="0"/>
              <a:t>arrest, provisional attachment, Forceful confessions/admissions about liability</a:t>
            </a:r>
          </a:p>
          <a:p>
            <a:pPr algn="just"/>
            <a:r>
              <a:rPr lang="en-IN" sz="2600" dirty="0"/>
              <a:t>SC in </a:t>
            </a:r>
            <a:r>
              <a:rPr lang="en-IN" sz="2600" b="1" dirty="0"/>
              <a:t>Dabur India Ltd. vs. State of Uttar Pradesh 1990 (49) E.L.T. 3 (S.C.</a:t>
            </a:r>
            <a:r>
              <a:rPr lang="en-IN" sz="2600" dirty="0"/>
              <a:t>) held that </a:t>
            </a:r>
            <a:r>
              <a:rPr lang="en-US" sz="2600" i="1" dirty="0"/>
              <a:t>Court would not like to hear from a litigant in this country that the Government is coercing citizens of this country to make payment which the litigant is contending not to be leviable. Government, of course, is entitled to enforce payment and for that purpose to take all legal steps but the Government, Central or State, cannot be permitted to play dirty games with the citizens of this country to coerce them in making payments which the citizens were not legally obliged to make. If any money is due to the Government, the Government should take steps but not take extra-legal steps or </a:t>
            </a:r>
            <a:r>
              <a:rPr lang="en-US" sz="2600" i="1" dirty="0" err="1"/>
              <a:t>manoeuvre</a:t>
            </a:r>
            <a:r>
              <a:rPr lang="en-US" sz="2600" i="1" dirty="0"/>
              <a:t>.</a:t>
            </a:r>
            <a:endParaRPr lang="en-IN" sz="2600" i="1" dirty="0"/>
          </a:p>
          <a:p>
            <a:pPr marL="1257300" lvl="2" indent="-342900" algn="just">
              <a:lnSpc>
                <a:spcPct val="150000"/>
              </a:lnSpc>
              <a:spcBef>
                <a:spcPts val="700"/>
              </a:spcBef>
              <a:spcAft>
                <a:spcPts val="800"/>
              </a:spcAft>
              <a:buFont typeface="Wingdings" panose="05000000000000000000" pitchFamily="2" charset="2"/>
              <a:buChar char="Ø"/>
            </a:pPr>
            <a:endParaRPr lang="en-IN" sz="1800" dirty="0">
              <a:latin typeface="Bookman Old Style" panose="02050604050505020204" pitchFamily="18" charset="0"/>
            </a:endParaRPr>
          </a:p>
          <a:p>
            <a:pPr marL="0" indent="0" algn="just">
              <a:buNone/>
            </a:pPr>
            <a:endParaRPr lang="en-US" sz="1800" dirty="0">
              <a:latin typeface="Bookman Old Style" panose="02050604050505020204" pitchFamily="18" charset="0"/>
            </a:endParaRPr>
          </a:p>
          <a:p>
            <a:pPr lvl="1" algn="just"/>
            <a:endParaRPr lang="da-DK" dirty="0"/>
          </a:p>
          <a:p>
            <a:pPr algn="just"/>
            <a:endParaRPr lang="da-DK" dirty="0"/>
          </a:p>
          <a:p>
            <a:pPr algn="just"/>
            <a:endParaRPr lang="en-US" dirty="0"/>
          </a:p>
          <a:p>
            <a:pPr algn="just"/>
            <a:endParaRPr lang="en-US" dirty="0"/>
          </a:p>
          <a:p>
            <a:pPr algn="just"/>
            <a:endParaRPr lang="en-US" dirty="0"/>
          </a:p>
          <a:p>
            <a:pPr algn="just"/>
            <a:endParaRPr lang="en-GB" dirty="0"/>
          </a:p>
        </p:txBody>
      </p:sp>
    </p:spTree>
    <p:extLst>
      <p:ext uri="{BB962C8B-B14F-4D97-AF65-F5344CB8AC3E}">
        <p14:creationId xmlns:p14="http://schemas.microsoft.com/office/powerpoint/2010/main" val="26525226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4FCC6B0-92C7-48B0-B1DD-26841B8027EF}"/>
              </a:ext>
            </a:extLst>
          </p:cNvPr>
          <p:cNvSpPr>
            <a:spLocks noGrp="1"/>
          </p:cNvSpPr>
          <p:nvPr>
            <p:ph type="body" sz="quarter" idx="14"/>
          </p:nvPr>
        </p:nvSpPr>
        <p:spPr>
          <a:xfrm>
            <a:off x="121298" y="1517"/>
            <a:ext cx="8622458" cy="585787"/>
          </a:xfrm>
        </p:spPr>
        <p:txBody>
          <a:bodyPr/>
          <a:lstStyle/>
          <a:p>
            <a:r>
              <a:rPr lang="en-US" sz="3000" dirty="0">
                <a:latin typeface="Bookman Old Style" panose="02050604050505020204" pitchFamily="18" charset="0"/>
              </a:rPr>
              <a:t>Coercive actions during investigation</a:t>
            </a:r>
            <a:endParaRPr lang="en-IN" sz="3000" dirty="0"/>
          </a:p>
        </p:txBody>
      </p:sp>
      <p:sp>
        <p:nvSpPr>
          <p:cNvPr id="3" name="Text Placeholder 2">
            <a:extLst>
              <a:ext uri="{FF2B5EF4-FFF2-40B4-BE49-F238E27FC236}">
                <a16:creationId xmlns:a16="http://schemas.microsoft.com/office/drawing/2014/main" id="{E5AF0BF0-D4A2-4199-AF00-031CF3663C61}"/>
              </a:ext>
            </a:extLst>
          </p:cNvPr>
          <p:cNvSpPr>
            <a:spLocks noGrp="1"/>
          </p:cNvSpPr>
          <p:nvPr>
            <p:ph type="body" sz="quarter" idx="15"/>
          </p:nvPr>
        </p:nvSpPr>
        <p:spPr>
          <a:xfrm>
            <a:off x="121298" y="1108259"/>
            <a:ext cx="11856057" cy="5749741"/>
          </a:xfrm>
        </p:spPr>
        <p:txBody>
          <a:bodyPr>
            <a:normAutofit fontScale="92500" lnSpcReduction="10000"/>
          </a:bodyPr>
          <a:lstStyle/>
          <a:p>
            <a:pPr algn="just"/>
            <a:r>
              <a:rPr lang="en-IN" sz="2400" dirty="0"/>
              <a:t>Circumstances to be considered (illustrative not exhaustive)</a:t>
            </a:r>
          </a:p>
          <a:p>
            <a:pPr marL="1257300" lvl="2" indent="-342900" algn="just">
              <a:lnSpc>
                <a:spcPct val="100000"/>
              </a:lnSpc>
              <a:spcBef>
                <a:spcPts val="700"/>
              </a:spcBef>
              <a:spcAft>
                <a:spcPts val="800"/>
              </a:spcAft>
              <a:buFont typeface="Wingdings" panose="05000000000000000000" pitchFamily="2" charset="2"/>
              <a:buChar char="Ø"/>
            </a:pPr>
            <a:r>
              <a:rPr lang="en-IN" sz="2400" dirty="0"/>
              <a:t>Recovery on same day of search or summons (Guj HC in Bhumi associates, CBIC instruction no. 1/2022-23[GST-Investigation] dated 25-05-2022)</a:t>
            </a:r>
          </a:p>
          <a:p>
            <a:pPr marL="1257300" lvl="2" indent="-342900" algn="just">
              <a:lnSpc>
                <a:spcPct val="100000"/>
              </a:lnSpc>
              <a:spcBef>
                <a:spcPts val="700"/>
              </a:spcBef>
              <a:spcAft>
                <a:spcPts val="800"/>
              </a:spcAft>
              <a:buFont typeface="Wingdings" panose="05000000000000000000" pitchFamily="2" charset="2"/>
              <a:buChar char="Ø"/>
            </a:pPr>
            <a:r>
              <a:rPr lang="en-IN" sz="2400" dirty="0"/>
              <a:t>Odd hours – Night time or early morning hours etc., (</a:t>
            </a:r>
            <a:r>
              <a:rPr lang="en-IN" sz="2400" dirty="0" err="1">
                <a:effectLst/>
                <a:cs typeface="Times New Roman" panose="02020603050405020304" pitchFamily="18" charset="0"/>
              </a:rPr>
              <a:t>Bundl</a:t>
            </a:r>
            <a:r>
              <a:rPr lang="en-IN" sz="2400" dirty="0">
                <a:effectLst/>
                <a:cs typeface="Times New Roman" panose="02020603050405020304" pitchFamily="18" charset="0"/>
              </a:rPr>
              <a:t> Technologies Private Limited TS-546-HC(KAR)-2021-GST; </a:t>
            </a:r>
            <a:r>
              <a:rPr lang="en-IN" sz="2400" dirty="0"/>
              <a:t>Vallabh Textiles v. SIO (2022) 1 Centax 241 (Del.); </a:t>
            </a:r>
            <a:r>
              <a:rPr lang="en-US" sz="2400" dirty="0"/>
              <a:t>Shree Ganesh Molasses Trading Co.  v. Superintendent (2023) 4 Centax 37 (Guj.)</a:t>
            </a:r>
            <a:endParaRPr lang="en-IN" sz="2400" dirty="0"/>
          </a:p>
          <a:p>
            <a:pPr marL="1257300" lvl="2" indent="-342900" algn="just">
              <a:lnSpc>
                <a:spcPct val="100000"/>
              </a:lnSpc>
              <a:spcBef>
                <a:spcPts val="700"/>
              </a:spcBef>
              <a:spcAft>
                <a:spcPts val="800"/>
              </a:spcAft>
              <a:buFont typeface="Wingdings" panose="05000000000000000000" pitchFamily="2" charset="2"/>
              <a:buChar char="Ø"/>
            </a:pPr>
            <a:r>
              <a:rPr lang="en-IN" sz="2400" dirty="0"/>
              <a:t>% of amount paid [&gt;10% paid - SC in C. Pradeep v. CCE, Salem 2019 (11) TMI 659; Tel HC in MS Agarwal Foundries 2022 (7) TMI 135)]</a:t>
            </a:r>
          </a:p>
          <a:p>
            <a:pPr marL="1257300" lvl="2" indent="-342900" algn="just">
              <a:lnSpc>
                <a:spcPct val="100000"/>
              </a:lnSpc>
              <a:spcBef>
                <a:spcPts val="700"/>
              </a:spcBef>
              <a:spcAft>
                <a:spcPts val="800"/>
              </a:spcAft>
              <a:buFont typeface="Wingdings" panose="05000000000000000000" pitchFamily="2" charset="2"/>
              <a:buChar char="Ø"/>
            </a:pPr>
            <a:r>
              <a:rPr lang="en-US" sz="2400" dirty="0"/>
              <a:t>Revenue authorities can neither issue any advices regarding payment of tax nor coerce  the taxpayer to pay tax without determining the liability u/s. 73/74. Recovery in the stage of investigation/summons proceedings is wholly </a:t>
            </a:r>
            <a:r>
              <a:rPr lang="en-US" sz="2400" dirty="0" err="1"/>
              <a:t>arbitraty</a:t>
            </a:r>
            <a:r>
              <a:rPr lang="en-US" sz="2400" dirty="0"/>
              <a:t> and without jurisdiction.-  </a:t>
            </a:r>
            <a:r>
              <a:rPr lang="nn-NO" sz="2400" b="1" dirty="0"/>
              <a:t>Deem Distributors Private Limited v. UOI 2022 (56) GSTL 286 (Telangana)</a:t>
            </a:r>
            <a:endParaRPr lang="en-IN" sz="2400" b="1" dirty="0"/>
          </a:p>
          <a:p>
            <a:pPr marL="1257300" lvl="2" indent="-342900" algn="just">
              <a:lnSpc>
                <a:spcPct val="100000"/>
              </a:lnSpc>
              <a:spcBef>
                <a:spcPts val="700"/>
              </a:spcBef>
              <a:spcAft>
                <a:spcPts val="800"/>
              </a:spcAft>
              <a:buFont typeface="Wingdings" panose="05000000000000000000" pitchFamily="2" charset="2"/>
              <a:buChar char="Ø"/>
            </a:pPr>
            <a:r>
              <a:rPr lang="en-IN" sz="2400" dirty="0"/>
              <a:t>Interpretive issues – GST on JDA, Genuine trans but vendors absconding/bankrupt etc.,   </a:t>
            </a:r>
          </a:p>
          <a:p>
            <a:pPr marL="1257300" lvl="2" indent="-342900" algn="just">
              <a:lnSpc>
                <a:spcPct val="100000"/>
              </a:lnSpc>
              <a:spcBef>
                <a:spcPts val="700"/>
              </a:spcBef>
              <a:spcAft>
                <a:spcPts val="800"/>
              </a:spcAft>
              <a:buFont typeface="Wingdings" panose="05000000000000000000" pitchFamily="2" charset="2"/>
              <a:buChar char="Ø"/>
            </a:pPr>
            <a:r>
              <a:rPr lang="en-IN" sz="2400" dirty="0"/>
              <a:t>No movement after recovery – gap of months/years</a:t>
            </a:r>
          </a:p>
          <a:p>
            <a:pPr marL="1257300" lvl="2" indent="-342900" algn="just">
              <a:lnSpc>
                <a:spcPct val="150000"/>
              </a:lnSpc>
              <a:spcBef>
                <a:spcPts val="700"/>
              </a:spcBef>
              <a:spcAft>
                <a:spcPts val="800"/>
              </a:spcAft>
              <a:buFont typeface="Wingdings" panose="05000000000000000000" pitchFamily="2" charset="2"/>
              <a:buChar char="Ø"/>
            </a:pPr>
            <a:endParaRPr lang="en-IN" sz="2400" dirty="0"/>
          </a:p>
          <a:p>
            <a:pPr marL="1257300" lvl="2" indent="-342900" algn="just">
              <a:lnSpc>
                <a:spcPct val="150000"/>
              </a:lnSpc>
              <a:spcBef>
                <a:spcPts val="700"/>
              </a:spcBef>
              <a:spcAft>
                <a:spcPts val="800"/>
              </a:spcAft>
              <a:buFont typeface="Wingdings" panose="05000000000000000000" pitchFamily="2" charset="2"/>
              <a:buChar char="Ø"/>
            </a:pPr>
            <a:endParaRPr lang="en-IN" sz="1800" dirty="0">
              <a:latin typeface="Bookman Old Style" panose="02050604050505020204" pitchFamily="18" charset="0"/>
            </a:endParaRPr>
          </a:p>
          <a:p>
            <a:pPr marL="0" indent="0" algn="just">
              <a:buNone/>
            </a:pPr>
            <a:endParaRPr lang="en-US" sz="1800" dirty="0">
              <a:latin typeface="Bookman Old Style" panose="02050604050505020204" pitchFamily="18" charset="0"/>
            </a:endParaRPr>
          </a:p>
          <a:p>
            <a:pPr lvl="1" algn="just"/>
            <a:endParaRPr lang="da-DK" dirty="0"/>
          </a:p>
          <a:p>
            <a:pPr algn="just"/>
            <a:endParaRPr lang="da-DK" dirty="0"/>
          </a:p>
          <a:p>
            <a:pPr algn="just"/>
            <a:endParaRPr lang="en-US" dirty="0"/>
          </a:p>
          <a:p>
            <a:pPr algn="just"/>
            <a:endParaRPr lang="en-US" dirty="0"/>
          </a:p>
          <a:p>
            <a:pPr algn="just"/>
            <a:endParaRPr lang="en-US" dirty="0"/>
          </a:p>
          <a:p>
            <a:pPr algn="just"/>
            <a:endParaRPr lang="en-GB" dirty="0"/>
          </a:p>
        </p:txBody>
      </p:sp>
    </p:spTree>
    <p:extLst>
      <p:ext uri="{BB962C8B-B14F-4D97-AF65-F5344CB8AC3E}">
        <p14:creationId xmlns:p14="http://schemas.microsoft.com/office/powerpoint/2010/main" val="40577654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4FCC6B0-92C7-48B0-B1DD-26841B8027EF}"/>
              </a:ext>
            </a:extLst>
          </p:cNvPr>
          <p:cNvSpPr>
            <a:spLocks noGrp="1"/>
          </p:cNvSpPr>
          <p:nvPr>
            <p:ph type="body" sz="quarter" idx="14"/>
          </p:nvPr>
        </p:nvSpPr>
        <p:spPr>
          <a:xfrm>
            <a:off x="121298" y="1517"/>
            <a:ext cx="8622458" cy="585787"/>
          </a:xfrm>
        </p:spPr>
        <p:txBody>
          <a:bodyPr/>
          <a:lstStyle/>
          <a:p>
            <a:r>
              <a:rPr lang="en-US" sz="3000" dirty="0">
                <a:latin typeface="Bookman Old Style" panose="02050604050505020204" pitchFamily="18" charset="0"/>
              </a:rPr>
              <a:t>Coercive actions during investigation</a:t>
            </a:r>
            <a:endParaRPr lang="en-IN" sz="3000" dirty="0"/>
          </a:p>
        </p:txBody>
      </p:sp>
      <p:sp>
        <p:nvSpPr>
          <p:cNvPr id="3" name="Text Placeholder 2">
            <a:extLst>
              <a:ext uri="{FF2B5EF4-FFF2-40B4-BE49-F238E27FC236}">
                <a16:creationId xmlns:a16="http://schemas.microsoft.com/office/drawing/2014/main" id="{E5AF0BF0-D4A2-4199-AF00-031CF3663C61}"/>
              </a:ext>
            </a:extLst>
          </p:cNvPr>
          <p:cNvSpPr>
            <a:spLocks noGrp="1"/>
          </p:cNvSpPr>
          <p:nvPr>
            <p:ph type="body" sz="quarter" idx="15"/>
          </p:nvPr>
        </p:nvSpPr>
        <p:spPr>
          <a:xfrm>
            <a:off x="121298" y="1108259"/>
            <a:ext cx="11856057" cy="5749741"/>
          </a:xfrm>
        </p:spPr>
        <p:txBody>
          <a:bodyPr>
            <a:normAutofit fontScale="92500" lnSpcReduction="20000"/>
          </a:bodyPr>
          <a:lstStyle/>
          <a:p>
            <a:pPr algn="just"/>
            <a:r>
              <a:rPr lang="en-IN" sz="2400" dirty="0"/>
              <a:t>Relief can be asked from Court?</a:t>
            </a:r>
          </a:p>
          <a:p>
            <a:pPr marL="1257300" lvl="2" indent="-342900" algn="just">
              <a:lnSpc>
                <a:spcPct val="150000"/>
              </a:lnSpc>
              <a:spcBef>
                <a:spcPts val="700"/>
              </a:spcBef>
              <a:spcAft>
                <a:spcPts val="800"/>
              </a:spcAft>
              <a:buFont typeface="Wingdings" panose="05000000000000000000" pitchFamily="2" charset="2"/>
              <a:buChar char="Ø"/>
            </a:pPr>
            <a:r>
              <a:rPr lang="en-IN" sz="2400" dirty="0"/>
              <a:t>No coercive action of recovery while Investigation to continue </a:t>
            </a:r>
          </a:p>
          <a:p>
            <a:pPr marL="1257300" lvl="2" indent="-342900" algn="just">
              <a:lnSpc>
                <a:spcPct val="150000"/>
              </a:lnSpc>
              <a:spcBef>
                <a:spcPts val="700"/>
              </a:spcBef>
              <a:spcAft>
                <a:spcPts val="800"/>
              </a:spcAft>
              <a:buFont typeface="Wingdings" panose="05000000000000000000" pitchFamily="2" charset="2"/>
              <a:buChar char="Ø"/>
            </a:pPr>
            <a:r>
              <a:rPr lang="en-IN" sz="2400" dirty="0"/>
              <a:t>Completion of the investigation in specified time &amp; issuance of SCN u/s. 73/74  </a:t>
            </a:r>
          </a:p>
          <a:p>
            <a:pPr marL="1257300" lvl="2" indent="-342900" algn="just">
              <a:lnSpc>
                <a:spcPct val="150000"/>
              </a:lnSpc>
              <a:spcBef>
                <a:spcPts val="700"/>
              </a:spcBef>
              <a:spcAft>
                <a:spcPts val="800"/>
              </a:spcAft>
              <a:buFont typeface="Wingdings" panose="05000000000000000000" pitchFamily="2" charset="2"/>
              <a:buChar char="Ø"/>
            </a:pPr>
            <a:r>
              <a:rPr lang="en-IN" sz="2400" dirty="0"/>
              <a:t>Transfer of investigation to different authorities</a:t>
            </a:r>
          </a:p>
          <a:p>
            <a:pPr marL="1257300" lvl="2" indent="-342900" algn="just">
              <a:lnSpc>
                <a:spcPct val="150000"/>
              </a:lnSpc>
              <a:spcBef>
                <a:spcPts val="700"/>
              </a:spcBef>
              <a:spcAft>
                <a:spcPts val="800"/>
              </a:spcAft>
              <a:buFont typeface="Wingdings" panose="05000000000000000000" pitchFamily="2" charset="2"/>
              <a:buChar char="Ø"/>
            </a:pPr>
            <a:r>
              <a:rPr lang="en-IN" sz="2400" dirty="0"/>
              <a:t>Refund if No movement in investigation after recovery</a:t>
            </a:r>
          </a:p>
          <a:p>
            <a:pPr algn="just">
              <a:buFont typeface="Wingdings" panose="05000000000000000000" pitchFamily="2" charset="2"/>
              <a:buChar char="Ø"/>
            </a:pPr>
            <a:r>
              <a:rPr lang="en-US" sz="2400" dirty="0"/>
              <a:t>The assessee can be summoned only as a last resort and as far as practicable, details can be obtained from an assessee by way of an ordinary letter. The summons cannot be issued to coerce and pressurize the assessee. – [FSM Education Pvt. Ltd v. UOI </a:t>
            </a:r>
            <a:r>
              <a:rPr lang="en-IN" sz="2400" dirty="0"/>
              <a:t>2022-TIOL-61-HC-MUM-GST</a:t>
            </a:r>
            <a:r>
              <a:rPr lang="en-US" sz="2400" dirty="0"/>
              <a:t>]</a:t>
            </a:r>
          </a:p>
          <a:p>
            <a:pPr algn="just">
              <a:buFont typeface="Wingdings" panose="05000000000000000000" pitchFamily="2" charset="2"/>
              <a:buChar char="Ø"/>
            </a:pPr>
            <a:r>
              <a:rPr lang="en-US" sz="2400" dirty="0"/>
              <a:t>Authorities should ensure that the taxpayer is left in a position where he can continue with his business because it is only if the dealer continues with the business that he would be in a position to generate revenue and pay the taxes. Bringing the business of a dealer to a halt does not in any manner serve the interest of the revenue</a:t>
            </a:r>
            <a:r>
              <a:rPr lang="en-US" sz="2400" b="1" dirty="0"/>
              <a:t>. – [Steel Rolling Mill v. Assistant Commissioner of State Tax, 2019 (20) G.S.T.L. 732 (Guj), </a:t>
            </a:r>
            <a:r>
              <a:rPr lang="en-US" sz="2400" b="1" dirty="0" err="1"/>
              <a:t>Siddarth</a:t>
            </a:r>
            <a:r>
              <a:rPr lang="en-US" sz="2400" b="1" dirty="0"/>
              <a:t> </a:t>
            </a:r>
            <a:r>
              <a:rPr lang="en-US" sz="2400" b="1" dirty="0" err="1"/>
              <a:t>Mandavia</a:t>
            </a:r>
            <a:r>
              <a:rPr lang="en-US" sz="2400" b="1" dirty="0"/>
              <a:t> vs Union of India 2021 (044) GSTL 0347 (Bom)]</a:t>
            </a:r>
            <a:endParaRPr lang="en-IN" sz="2400" dirty="0"/>
          </a:p>
          <a:p>
            <a:pPr marL="0" indent="0" algn="just">
              <a:buNone/>
            </a:pPr>
            <a:endParaRPr lang="en-US" sz="1800" dirty="0">
              <a:latin typeface="Bookman Old Style" panose="02050604050505020204" pitchFamily="18" charset="0"/>
            </a:endParaRPr>
          </a:p>
          <a:p>
            <a:pPr lvl="1" algn="just"/>
            <a:endParaRPr lang="da-DK" dirty="0"/>
          </a:p>
          <a:p>
            <a:pPr algn="just"/>
            <a:endParaRPr lang="da-DK" dirty="0"/>
          </a:p>
          <a:p>
            <a:pPr algn="just"/>
            <a:endParaRPr lang="en-US" dirty="0"/>
          </a:p>
          <a:p>
            <a:pPr algn="just"/>
            <a:endParaRPr lang="en-US" dirty="0"/>
          </a:p>
          <a:p>
            <a:pPr algn="just"/>
            <a:endParaRPr lang="en-US" dirty="0"/>
          </a:p>
          <a:p>
            <a:pPr algn="just"/>
            <a:endParaRPr lang="en-GB" dirty="0"/>
          </a:p>
        </p:txBody>
      </p:sp>
    </p:spTree>
    <p:extLst>
      <p:ext uri="{BB962C8B-B14F-4D97-AF65-F5344CB8AC3E}">
        <p14:creationId xmlns:p14="http://schemas.microsoft.com/office/powerpoint/2010/main" val="37770744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757082" y="2474259"/>
            <a:ext cx="3908611" cy="2348753"/>
          </a:xfrm>
        </p:spPr>
        <p:txBody>
          <a:bodyPr/>
          <a:lstStyle/>
          <a:p>
            <a:r>
              <a:rPr lang="en-IN" sz="4000" b="1" dirty="0">
                <a:solidFill>
                  <a:srgbClr val="00327D"/>
                </a:solidFill>
              </a:rPr>
              <a:t>Provisional Attachment </a:t>
            </a:r>
          </a:p>
          <a:p>
            <a:endParaRPr lang="en-US" dirty="0">
              <a:solidFill>
                <a:srgbClr val="00327D"/>
              </a:solidFill>
            </a:endParaRPr>
          </a:p>
        </p:txBody>
      </p:sp>
    </p:spTree>
    <p:extLst>
      <p:ext uri="{BB962C8B-B14F-4D97-AF65-F5344CB8AC3E}">
        <p14:creationId xmlns:p14="http://schemas.microsoft.com/office/powerpoint/2010/main" val="34256068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4FCC6B0-92C7-48B0-B1DD-26841B8027EF}"/>
              </a:ext>
            </a:extLst>
          </p:cNvPr>
          <p:cNvSpPr>
            <a:spLocks noGrp="1"/>
          </p:cNvSpPr>
          <p:nvPr>
            <p:ph type="body" sz="quarter" idx="14"/>
          </p:nvPr>
        </p:nvSpPr>
        <p:spPr>
          <a:xfrm>
            <a:off x="121298" y="1517"/>
            <a:ext cx="8622458" cy="585787"/>
          </a:xfrm>
        </p:spPr>
        <p:txBody>
          <a:bodyPr/>
          <a:lstStyle/>
          <a:p>
            <a:r>
              <a:rPr lang="en-GB" sz="3300" dirty="0"/>
              <a:t>Provisional attachment </a:t>
            </a:r>
            <a:endParaRPr lang="en-IN" sz="3300" dirty="0"/>
          </a:p>
        </p:txBody>
      </p:sp>
      <p:sp>
        <p:nvSpPr>
          <p:cNvPr id="3" name="Text Placeholder 2">
            <a:extLst>
              <a:ext uri="{FF2B5EF4-FFF2-40B4-BE49-F238E27FC236}">
                <a16:creationId xmlns:a16="http://schemas.microsoft.com/office/drawing/2014/main" id="{E5AF0BF0-D4A2-4199-AF00-031CF3663C61}"/>
              </a:ext>
            </a:extLst>
          </p:cNvPr>
          <p:cNvSpPr>
            <a:spLocks noGrp="1"/>
          </p:cNvSpPr>
          <p:nvPr>
            <p:ph type="body" sz="quarter" idx="15"/>
          </p:nvPr>
        </p:nvSpPr>
        <p:spPr>
          <a:xfrm>
            <a:off x="121298" y="1108259"/>
            <a:ext cx="11856057" cy="5749741"/>
          </a:xfrm>
        </p:spPr>
        <p:txBody>
          <a:bodyPr>
            <a:normAutofit lnSpcReduction="10000"/>
          </a:bodyPr>
          <a:lstStyle/>
          <a:p>
            <a:pPr algn="just"/>
            <a:r>
              <a:rPr lang="en-US" sz="2200" dirty="0"/>
              <a:t>Sec 83 provides for Provisional attachment</a:t>
            </a:r>
          </a:p>
          <a:p>
            <a:pPr algn="just"/>
            <a:r>
              <a:rPr lang="en-US" sz="2200" dirty="0"/>
              <a:t>Rule 159 of CGST Rules, 2017 provides for the procedure to be followed </a:t>
            </a:r>
          </a:p>
          <a:p>
            <a:pPr algn="just"/>
            <a:r>
              <a:rPr lang="en-US" sz="2200" dirty="0"/>
              <a:t>CBIC issued instructions dated 23</a:t>
            </a:r>
            <a:r>
              <a:rPr lang="en-US" sz="2200" baseline="30000" dirty="0"/>
              <a:t>rd</a:t>
            </a:r>
            <a:r>
              <a:rPr lang="en-US" sz="2200" dirty="0"/>
              <a:t> Feb 2021 detailing the procedure </a:t>
            </a:r>
            <a:r>
              <a:rPr lang="en-US" sz="2200" i="1" dirty="0"/>
              <a:t>inter alia provides that immovable property to be attached first, Movable property (+Bank account) attachment is only last </a:t>
            </a:r>
          </a:p>
          <a:p>
            <a:pPr algn="just"/>
            <a:r>
              <a:rPr lang="en-IN" sz="2200" dirty="0"/>
              <a:t>Principles laid down by Hon’ble SC decision in case of Radha Krishan Industries v. State Of Himachal Pradesh &amp; </a:t>
            </a:r>
            <a:r>
              <a:rPr lang="en-IN" sz="2200" dirty="0" err="1"/>
              <a:t>Ors</a:t>
            </a:r>
            <a:r>
              <a:rPr lang="en-IN" sz="2200" dirty="0"/>
              <a:t> 2021 (48) G. S. T. L. 113 (SC) &amp; Gujarat HC in case of </a:t>
            </a:r>
            <a:r>
              <a:rPr lang="en-IN" sz="2200" dirty="0" err="1"/>
              <a:t>Valerius</a:t>
            </a:r>
            <a:r>
              <a:rPr lang="en-IN" sz="2200" dirty="0"/>
              <a:t> Industries v. Union of India — 2019 (30) G.S.T.L. 15 (Guj.)</a:t>
            </a:r>
            <a:endParaRPr lang="en-US" sz="2200" dirty="0"/>
          </a:p>
          <a:p>
            <a:pPr algn="just"/>
            <a:r>
              <a:rPr lang="en-US" sz="2200" dirty="0"/>
              <a:t>When one can approach Court?</a:t>
            </a:r>
          </a:p>
          <a:p>
            <a:pPr lvl="1" algn="just"/>
            <a:r>
              <a:rPr lang="en-US" sz="2200" dirty="0"/>
              <a:t>Complete stall of business &amp; stakeholders – effecting the constitutional fundamental right to do business</a:t>
            </a:r>
          </a:p>
          <a:p>
            <a:pPr lvl="1" algn="just"/>
            <a:r>
              <a:rPr lang="en-US" sz="2200" dirty="0"/>
              <a:t>Arbitrary exercise of Prov attachment power – ignorance of rationale of SC &amp; CBIC instructions like first resort instead of last, bank account instead of immovable property etc., </a:t>
            </a:r>
          </a:p>
          <a:p>
            <a:pPr lvl="1" algn="just"/>
            <a:r>
              <a:rPr lang="en-US" sz="2200" dirty="0"/>
              <a:t>Filing objections needs the reasons to be communicated which dept is not furnishing thereby filing objections become more of guesswork </a:t>
            </a:r>
          </a:p>
          <a:p>
            <a:pPr lvl="1" algn="just"/>
            <a:r>
              <a:rPr lang="en-US" sz="2200" dirty="0"/>
              <a:t>No specific time limits for reply/revocation thereby intentional delays in deciding the attachment (rule of 7 days time limit for filing objections prior to 1</a:t>
            </a:r>
            <a:r>
              <a:rPr lang="en-US" sz="2200" baseline="30000" dirty="0"/>
              <a:t>st</a:t>
            </a:r>
            <a:r>
              <a:rPr lang="en-US" sz="2200" dirty="0"/>
              <a:t> Jan 2022 which was removed )</a:t>
            </a:r>
          </a:p>
          <a:p>
            <a:pPr lvl="1" algn="just"/>
            <a:endParaRPr lang="en-US" sz="2200" dirty="0"/>
          </a:p>
          <a:p>
            <a:pPr lvl="1" algn="just"/>
            <a:endParaRPr lang="en-US" sz="1800" dirty="0">
              <a:latin typeface="Bookman Old Style" panose="02050604050505020204" pitchFamily="18" charset="0"/>
            </a:endParaRPr>
          </a:p>
          <a:p>
            <a:pPr algn="just"/>
            <a:endParaRPr lang="en-US" sz="1800" dirty="0">
              <a:latin typeface="Bookman Old Style" panose="02050604050505020204" pitchFamily="18" charset="0"/>
            </a:endParaRPr>
          </a:p>
          <a:p>
            <a:pPr algn="just"/>
            <a:endParaRPr lang="da-DK" dirty="0"/>
          </a:p>
          <a:p>
            <a:pPr algn="just"/>
            <a:endParaRPr lang="da-DK" dirty="0"/>
          </a:p>
          <a:p>
            <a:pPr algn="just"/>
            <a:endParaRPr lang="en-US" dirty="0"/>
          </a:p>
          <a:p>
            <a:pPr algn="just"/>
            <a:endParaRPr lang="en-US" dirty="0"/>
          </a:p>
          <a:p>
            <a:pPr algn="just"/>
            <a:endParaRPr lang="en-US" dirty="0"/>
          </a:p>
          <a:p>
            <a:pPr algn="just"/>
            <a:endParaRPr lang="en-GB" dirty="0"/>
          </a:p>
        </p:txBody>
      </p:sp>
    </p:spTree>
    <p:extLst>
      <p:ext uri="{BB962C8B-B14F-4D97-AF65-F5344CB8AC3E}">
        <p14:creationId xmlns:p14="http://schemas.microsoft.com/office/powerpoint/2010/main" val="1794325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27024" y="150813"/>
            <a:ext cx="10575437" cy="585787"/>
          </a:xfrm>
        </p:spPr>
        <p:txBody>
          <a:bodyPr/>
          <a:lstStyle/>
          <a:p>
            <a:r>
              <a:rPr lang="en-IN" dirty="0"/>
              <a:t>Parallel proceedings </a:t>
            </a:r>
          </a:p>
        </p:txBody>
      </p:sp>
      <p:sp>
        <p:nvSpPr>
          <p:cNvPr id="15" name="Text Placeholder 14">
            <a:extLst>
              <a:ext uri="{FF2B5EF4-FFF2-40B4-BE49-F238E27FC236}">
                <a16:creationId xmlns:a16="http://schemas.microsoft.com/office/drawing/2014/main" id="{A52C90AE-DF7E-455B-921F-B2155463F159}"/>
              </a:ext>
            </a:extLst>
          </p:cNvPr>
          <p:cNvSpPr>
            <a:spLocks noGrp="1"/>
          </p:cNvSpPr>
          <p:nvPr>
            <p:ph type="body" sz="quarter" idx="15"/>
          </p:nvPr>
        </p:nvSpPr>
        <p:spPr/>
        <p:txBody>
          <a:bodyPr>
            <a:normAutofit/>
          </a:bodyPr>
          <a:lstStyle/>
          <a:p>
            <a:pPr algn="just">
              <a:lnSpc>
                <a:spcPct val="170000"/>
              </a:lnSpc>
            </a:pPr>
            <a:r>
              <a:rPr lang="en-US" sz="2400" dirty="0"/>
              <a:t>State tax v. Central tax – Cross empowerment?</a:t>
            </a:r>
          </a:p>
          <a:p>
            <a:pPr algn="just">
              <a:lnSpc>
                <a:spcPct val="170000"/>
              </a:lnSpc>
            </a:pPr>
            <a:r>
              <a:rPr lang="en-US" sz="2400" dirty="0"/>
              <a:t>Central tax v. Central tax (Range/Division officer v. AE v. DGGI)</a:t>
            </a:r>
          </a:p>
          <a:p>
            <a:pPr algn="just">
              <a:lnSpc>
                <a:spcPct val="170000"/>
              </a:lnSpc>
            </a:pPr>
            <a:r>
              <a:rPr lang="en-US" sz="2400" dirty="0"/>
              <a:t>Specific state v. All India </a:t>
            </a:r>
          </a:p>
          <a:p>
            <a:pPr algn="just">
              <a:lnSpc>
                <a:spcPct val="170000"/>
              </a:lnSpc>
            </a:pPr>
            <a:r>
              <a:rPr lang="en-US" sz="2400" dirty="0"/>
              <a:t>State tax v. IGST demands?</a:t>
            </a:r>
          </a:p>
          <a:p>
            <a:pPr algn="just">
              <a:lnSpc>
                <a:spcPct val="170000"/>
              </a:lnSpc>
            </a:pPr>
            <a:r>
              <a:rPr lang="en-US" sz="2400" dirty="0"/>
              <a:t>Audit v. Investigation </a:t>
            </a:r>
          </a:p>
          <a:p>
            <a:pPr algn="just">
              <a:lnSpc>
                <a:spcPct val="170000"/>
              </a:lnSpc>
            </a:pPr>
            <a:r>
              <a:rPr lang="en-US" sz="2400" dirty="0"/>
              <a:t>Section 6 of CGST/SGST</a:t>
            </a:r>
          </a:p>
          <a:p>
            <a:pPr algn="just">
              <a:lnSpc>
                <a:spcPct val="170000"/>
              </a:lnSpc>
            </a:pPr>
            <a:r>
              <a:rPr lang="en-US" sz="2400" dirty="0"/>
              <a:t>Same subject matter for past period</a:t>
            </a:r>
          </a:p>
          <a:p>
            <a:pPr marL="0" indent="0" algn="just">
              <a:lnSpc>
                <a:spcPct val="170000"/>
              </a:lnSpc>
              <a:buNone/>
            </a:pPr>
            <a:endParaRPr lang="en-US" sz="2400" dirty="0"/>
          </a:p>
        </p:txBody>
      </p:sp>
      <p:sp>
        <p:nvSpPr>
          <p:cNvPr id="4" name="Slide Number Placeholder 3"/>
          <p:cNvSpPr>
            <a:spLocks noGrp="1"/>
          </p:cNvSpPr>
          <p:nvPr>
            <p:ph type="sldNum" sz="quarter" idx="4"/>
          </p:nvPr>
        </p:nvSpPr>
        <p:spPr/>
        <p:txBody>
          <a:bodyPr/>
          <a:lstStyle/>
          <a:p>
            <a:fld id="{C37E4FB1-AD43-40BE-A2D5-51E31E25039B}" type="slidenum">
              <a:rPr lang="en-IN" smtClean="0">
                <a:latin typeface="Cambria" panose="02040503050406030204" pitchFamily="18" charset="0"/>
                <a:ea typeface="Cambria" panose="02040503050406030204" pitchFamily="18" charset="0"/>
              </a:rPr>
              <a:pPr/>
              <a:t>5</a:t>
            </a:fld>
            <a:endParaRPr lang="en-IN"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107507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C80BA18-0DFC-4BAA-AD55-B0DB027782FD}"/>
              </a:ext>
            </a:extLst>
          </p:cNvPr>
          <p:cNvSpPr>
            <a:spLocks noGrp="1"/>
          </p:cNvSpPr>
          <p:nvPr>
            <p:ph type="body" sz="quarter" idx="14"/>
          </p:nvPr>
        </p:nvSpPr>
        <p:spPr>
          <a:xfrm>
            <a:off x="327025" y="150814"/>
            <a:ext cx="9586409" cy="585787"/>
          </a:xfrm>
        </p:spPr>
        <p:txBody>
          <a:bodyPr/>
          <a:lstStyle/>
          <a:p>
            <a:pPr marL="0" indent="0" algn="just">
              <a:buNone/>
            </a:pPr>
            <a:r>
              <a:rPr lang="en-US" sz="3200" i="1" dirty="0"/>
              <a:t>Provisional Attachment of property</a:t>
            </a:r>
            <a:endParaRPr lang="en-US" sz="3200" i="1" dirty="0">
              <a:latin typeface="Cambria" panose="02040503050406030204" pitchFamily="18" charset="0"/>
              <a:ea typeface="Cambria" panose="02040503050406030204" pitchFamily="18" charset="0"/>
            </a:endParaRPr>
          </a:p>
          <a:p>
            <a:pPr marL="0" indent="0" algn="just">
              <a:buNone/>
            </a:pPr>
            <a:endParaRPr lang="en-US" sz="2000" dirty="0">
              <a:latin typeface="Cambria" panose="02040503050406030204" pitchFamily="18" charset="0"/>
              <a:ea typeface="Cambria" panose="02040503050406030204" pitchFamily="18" charset="0"/>
            </a:endParaRPr>
          </a:p>
          <a:p>
            <a:pPr marL="0" indent="0">
              <a:buNone/>
            </a:pPr>
            <a:endParaRPr lang="en-US" sz="1800" dirty="0">
              <a:latin typeface="Cambria" panose="02040503050406030204" pitchFamily="18" charset="0"/>
              <a:ea typeface="Cambria" panose="02040503050406030204" pitchFamily="18" charset="0"/>
            </a:endParaRPr>
          </a:p>
          <a:p>
            <a:endParaRPr lang="en-IN" dirty="0"/>
          </a:p>
        </p:txBody>
      </p:sp>
      <p:sp>
        <p:nvSpPr>
          <p:cNvPr id="6" name="TextBox 5">
            <a:extLst>
              <a:ext uri="{FF2B5EF4-FFF2-40B4-BE49-F238E27FC236}">
                <a16:creationId xmlns:a16="http://schemas.microsoft.com/office/drawing/2014/main" id="{6369F3D1-C982-4603-821E-B5EA84A86D62}"/>
              </a:ext>
            </a:extLst>
          </p:cNvPr>
          <p:cNvSpPr txBox="1"/>
          <p:nvPr/>
        </p:nvSpPr>
        <p:spPr>
          <a:xfrm>
            <a:off x="170737" y="1027679"/>
            <a:ext cx="11482287" cy="5847755"/>
          </a:xfrm>
          <a:prstGeom prst="rect">
            <a:avLst/>
          </a:prstGeom>
          <a:noFill/>
        </p:spPr>
        <p:txBody>
          <a:bodyPr wrap="square" rtlCol="0">
            <a:spAutoFit/>
          </a:bodyPr>
          <a:lstStyle/>
          <a:p>
            <a:pPr marL="446088" indent="-446088" algn="just">
              <a:buFont typeface="Arial" panose="020B0604020202020204" pitchFamily="34" charset="0"/>
              <a:buChar char="•"/>
            </a:pPr>
            <a:r>
              <a:rPr lang="en-US" sz="2200" dirty="0">
                <a:latin typeface="Cambria" panose="02040503050406030204" pitchFamily="18" charset="0"/>
                <a:ea typeface="Cambria" panose="02040503050406030204" pitchFamily="18" charset="0"/>
              </a:rPr>
              <a:t>Type of cases where provisional attachment can be resorted:</a:t>
            </a:r>
          </a:p>
          <a:p>
            <a:pPr marL="903288" lvl="1" indent="-446088" algn="just">
              <a:buFont typeface="Wingdings" panose="05000000000000000000" pitchFamily="2" charset="2"/>
              <a:buChar char="ü"/>
            </a:pPr>
            <a:r>
              <a:rPr lang="en-US" sz="2200" dirty="0">
                <a:latin typeface="Cambria" panose="02040503050406030204" pitchFamily="18" charset="0"/>
                <a:ea typeface="Cambria" panose="02040503050406030204" pitchFamily="18" charset="0"/>
              </a:rPr>
              <a:t>Supply of goods/ services without issue of invoice;</a:t>
            </a:r>
          </a:p>
          <a:p>
            <a:pPr marL="903288" lvl="1" indent="-446088" algn="just">
              <a:buFont typeface="Wingdings" panose="05000000000000000000" pitchFamily="2" charset="2"/>
              <a:buChar char="ü"/>
            </a:pPr>
            <a:r>
              <a:rPr lang="en-US" sz="2200" dirty="0">
                <a:latin typeface="Cambria" panose="02040503050406030204" pitchFamily="18" charset="0"/>
                <a:ea typeface="Cambria" panose="02040503050406030204" pitchFamily="18" charset="0"/>
              </a:rPr>
              <a:t>Issue of invoice without supply of goods/ services;</a:t>
            </a:r>
          </a:p>
          <a:p>
            <a:pPr marL="903288" lvl="1" indent="-446088" algn="just">
              <a:buFont typeface="Wingdings" panose="05000000000000000000" pitchFamily="2" charset="2"/>
              <a:buChar char="ü"/>
            </a:pPr>
            <a:r>
              <a:rPr lang="en-US" sz="2200" dirty="0">
                <a:latin typeface="Cambria" panose="02040503050406030204" pitchFamily="18" charset="0"/>
                <a:ea typeface="Cambria" panose="02040503050406030204" pitchFamily="18" charset="0"/>
              </a:rPr>
              <a:t>Fraudulently availing ITC without supply of goods/ services;</a:t>
            </a:r>
          </a:p>
          <a:p>
            <a:pPr marL="903288" lvl="1" indent="-446088" algn="just">
              <a:buFont typeface="Wingdings" panose="05000000000000000000" pitchFamily="2" charset="2"/>
              <a:buChar char="ü"/>
            </a:pPr>
            <a:r>
              <a:rPr lang="en-US" sz="2200" dirty="0">
                <a:latin typeface="Cambria" panose="02040503050406030204" pitchFamily="18" charset="0"/>
                <a:ea typeface="Cambria" panose="02040503050406030204" pitchFamily="18" charset="0"/>
              </a:rPr>
              <a:t>Tax collected and not paid for more than 3 months;</a:t>
            </a:r>
          </a:p>
          <a:p>
            <a:pPr marL="903288" lvl="1" indent="-446088" algn="just">
              <a:buFont typeface="Wingdings" panose="05000000000000000000" pitchFamily="2" charset="2"/>
              <a:buChar char="ü"/>
            </a:pPr>
            <a:r>
              <a:rPr lang="en-US" sz="2200" dirty="0">
                <a:latin typeface="Cambria" panose="02040503050406030204" pitchFamily="18" charset="0"/>
                <a:ea typeface="Cambria" panose="02040503050406030204" pitchFamily="18" charset="0"/>
              </a:rPr>
              <a:t>Fraudulently obtained refund;</a:t>
            </a:r>
          </a:p>
          <a:p>
            <a:pPr marL="903288" lvl="1" indent="-446088" algn="just">
              <a:buFont typeface="Wingdings" panose="05000000000000000000" pitchFamily="2" charset="2"/>
              <a:buChar char="ü"/>
            </a:pPr>
            <a:r>
              <a:rPr lang="en-US" sz="2200" dirty="0">
                <a:latin typeface="Cambria" panose="02040503050406030204" pitchFamily="18" charset="0"/>
                <a:ea typeface="Cambria" panose="02040503050406030204" pitchFamily="18" charset="0"/>
              </a:rPr>
              <a:t>Passed on ITC fraudulently to the recipient but has not paid the tax to the government [GSTR 1 filed but GSTR 3B not filed]</a:t>
            </a:r>
          </a:p>
          <a:p>
            <a:pPr algn="just"/>
            <a:r>
              <a:rPr lang="en-US" sz="2200" b="1" dirty="0">
                <a:latin typeface="Cambria" panose="02040503050406030204" pitchFamily="18" charset="0"/>
                <a:ea typeface="Cambria" panose="02040503050406030204" pitchFamily="18" charset="0"/>
              </a:rPr>
              <a:t>[Guidelines for Provisional Attachment – CBEC-20/16/05/2021-GST/359 Dated 23.02.2021]</a:t>
            </a:r>
          </a:p>
          <a:p>
            <a:pPr algn="just"/>
            <a:endParaRPr lang="en-US" sz="2200" b="1" dirty="0">
              <a:latin typeface="Cambria" panose="02040503050406030204" pitchFamily="18" charset="0"/>
              <a:ea typeface="Cambria" panose="02040503050406030204" pitchFamily="18" charset="0"/>
            </a:endParaRPr>
          </a:p>
          <a:p>
            <a:pPr marL="446088" indent="-446088" algn="just">
              <a:buFont typeface="Arial" panose="020B0604020202020204" pitchFamily="34" charset="0"/>
              <a:buChar char="•"/>
            </a:pPr>
            <a:r>
              <a:rPr lang="en-US" sz="2200" dirty="0">
                <a:latin typeface="Cambria" panose="02040503050406030204" pitchFamily="18" charset="0"/>
                <a:ea typeface="Cambria" panose="02040503050406030204" pitchFamily="18" charset="0"/>
                <a:cs typeface="Mangal" panose="02040503050203030202" pitchFamily="18" charset="0"/>
              </a:rPr>
              <a:t>Order of attachment to be communicated by Commissioner to the concerned revenue authority via GST DRC-22, along with a copy with the person concerned;</a:t>
            </a:r>
          </a:p>
          <a:p>
            <a:pPr marL="446088" indent="-446088" algn="just">
              <a:buFont typeface="Arial" panose="020B0604020202020204" pitchFamily="34" charset="0"/>
              <a:buChar char="•"/>
            </a:pPr>
            <a:endParaRPr lang="en-US" sz="2200" dirty="0">
              <a:latin typeface="Cambria" panose="02040503050406030204" pitchFamily="18" charset="0"/>
              <a:ea typeface="Cambria" panose="02040503050406030204" pitchFamily="18" charset="0"/>
              <a:cs typeface="Mangal" panose="02040503050203030202" pitchFamily="18" charset="0"/>
            </a:endParaRPr>
          </a:p>
          <a:p>
            <a:pPr marL="446088" indent="-446088" algn="just">
              <a:buFont typeface="Arial" panose="020B0604020202020204" pitchFamily="34" charset="0"/>
              <a:buChar char="•"/>
            </a:pPr>
            <a:r>
              <a:rPr lang="en-US" sz="2200" dirty="0">
                <a:latin typeface="Cambria" panose="02040503050406030204" pitchFamily="18" charset="0"/>
                <a:ea typeface="Cambria" panose="02040503050406030204" pitchFamily="18" charset="0"/>
                <a:cs typeface="Mangal" panose="02040503050203030202" pitchFamily="18" charset="0"/>
              </a:rPr>
              <a:t>Objection to such an attachment can be filed by the person concerned via GST DRC-22A and the time limit of seven days from the attachment has been done away with;</a:t>
            </a:r>
          </a:p>
          <a:p>
            <a:pPr algn="just"/>
            <a:endParaRPr lang="en-US" sz="22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6863776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C80BA18-0DFC-4BAA-AD55-B0DB027782FD}"/>
              </a:ext>
            </a:extLst>
          </p:cNvPr>
          <p:cNvSpPr>
            <a:spLocks noGrp="1"/>
          </p:cNvSpPr>
          <p:nvPr>
            <p:ph type="body" sz="quarter" idx="14"/>
          </p:nvPr>
        </p:nvSpPr>
        <p:spPr>
          <a:xfrm>
            <a:off x="327025" y="150814"/>
            <a:ext cx="9586409" cy="585787"/>
          </a:xfrm>
        </p:spPr>
        <p:txBody>
          <a:bodyPr/>
          <a:lstStyle/>
          <a:p>
            <a:pPr marL="0" indent="0" algn="just">
              <a:buNone/>
            </a:pPr>
            <a:r>
              <a:rPr lang="en-US" sz="3200" i="1" dirty="0"/>
              <a:t>Provisional Attachment of property – Scope widened</a:t>
            </a:r>
            <a:endParaRPr lang="en-US" sz="3200" i="1" dirty="0">
              <a:latin typeface="Cambria" panose="02040503050406030204" pitchFamily="18" charset="0"/>
              <a:ea typeface="Cambria" panose="02040503050406030204" pitchFamily="18" charset="0"/>
            </a:endParaRPr>
          </a:p>
          <a:p>
            <a:pPr marL="0" indent="0" algn="just">
              <a:buNone/>
            </a:pPr>
            <a:endParaRPr lang="en-US" sz="2000" dirty="0">
              <a:latin typeface="Cambria" panose="02040503050406030204" pitchFamily="18" charset="0"/>
              <a:ea typeface="Cambria" panose="02040503050406030204" pitchFamily="18" charset="0"/>
            </a:endParaRPr>
          </a:p>
          <a:p>
            <a:pPr marL="0" indent="0">
              <a:buNone/>
            </a:pPr>
            <a:endParaRPr lang="en-US" sz="1800" dirty="0">
              <a:latin typeface="Cambria" panose="02040503050406030204" pitchFamily="18" charset="0"/>
              <a:ea typeface="Cambria" panose="02040503050406030204" pitchFamily="18" charset="0"/>
            </a:endParaRPr>
          </a:p>
          <a:p>
            <a:endParaRPr lang="en-IN" dirty="0"/>
          </a:p>
        </p:txBody>
      </p:sp>
      <p:sp>
        <p:nvSpPr>
          <p:cNvPr id="6" name="TextBox 5">
            <a:extLst>
              <a:ext uri="{FF2B5EF4-FFF2-40B4-BE49-F238E27FC236}">
                <a16:creationId xmlns:a16="http://schemas.microsoft.com/office/drawing/2014/main" id="{6369F3D1-C982-4603-821E-B5EA84A86D62}"/>
              </a:ext>
            </a:extLst>
          </p:cNvPr>
          <p:cNvSpPr txBox="1"/>
          <p:nvPr/>
        </p:nvSpPr>
        <p:spPr>
          <a:xfrm>
            <a:off x="170737" y="1161491"/>
            <a:ext cx="11482287" cy="6647974"/>
          </a:xfrm>
          <a:prstGeom prst="rect">
            <a:avLst/>
          </a:prstGeom>
          <a:noFill/>
        </p:spPr>
        <p:txBody>
          <a:bodyPr wrap="square" rtlCol="0">
            <a:spAutoFit/>
          </a:bodyPr>
          <a:lstStyle/>
          <a:p>
            <a:pPr marL="446088" indent="-446088" algn="just">
              <a:buFont typeface="Arial" panose="020B0604020202020204" pitchFamily="34" charset="0"/>
              <a:buChar char="•"/>
            </a:pPr>
            <a:r>
              <a:rPr lang="en-IN" sz="2200" dirty="0">
                <a:effectLst/>
                <a:latin typeface="Cambria" panose="02040503050406030204" pitchFamily="18" charset="0"/>
                <a:ea typeface="Cambria" panose="02040503050406030204" pitchFamily="18" charset="0"/>
                <a:cs typeface="Mangal" panose="02040503050203030202" pitchFamily="18" charset="0"/>
              </a:rPr>
              <a:t>The rationale of Hon’ble SC decision in case of </a:t>
            </a:r>
            <a:r>
              <a:rPr lang="en-IN" sz="2200" b="1" dirty="0">
                <a:effectLst/>
                <a:latin typeface="Cambria" panose="02040503050406030204" pitchFamily="18" charset="0"/>
                <a:ea typeface="Cambria" panose="02040503050406030204" pitchFamily="18" charset="0"/>
                <a:cs typeface="Mangal" panose="02040503050203030202" pitchFamily="18" charset="0"/>
              </a:rPr>
              <a:t>Radha Krishan Industries v. State Of Himachal Pradesh &amp; </a:t>
            </a:r>
            <a:r>
              <a:rPr lang="en-IN" sz="2200" b="1" dirty="0" err="1">
                <a:effectLst/>
                <a:latin typeface="Cambria" panose="02040503050406030204" pitchFamily="18" charset="0"/>
                <a:ea typeface="Cambria" panose="02040503050406030204" pitchFamily="18" charset="0"/>
                <a:cs typeface="Mangal" panose="02040503050203030202" pitchFamily="18" charset="0"/>
              </a:rPr>
              <a:t>Ors</a:t>
            </a:r>
            <a:r>
              <a:rPr lang="en-IN" sz="2200" b="1" dirty="0">
                <a:effectLst/>
                <a:latin typeface="Cambria" panose="02040503050406030204" pitchFamily="18" charset="0"/>
                <a:ea typeface="Cambria" panose="02040503050406030204" pitchFamily="18" charset="0"/>
                <a:cs typeface="Mangal" panose="02040503050203030202" pitchFamily="18" charset="0"/>
              </a:rPr>
              <a:t> 2021 (48) G. S. T. L. 113 (SC)</a:t>
            </a:r>
            <a:r>
              <a:rPr lang="en-IN" sz="2200" dirty="0">
                <a:effectLst/>
                <a:latin typeface="Cambria" panose="02040503050406030204" pitchFamily="18" charset="0"/>
                <a:ea typeface="Cambria" panose="02040503050406030204" pitchFamily="18" charset="0"/>
                <a:cs typeface="Mangal" panose="02040503050203030202" pitchFamily="18" charset="0"/>
              </a:rPr>
              <a:t> &amp; Gujarat HC in case of </a:t>
            </a:r>
            <a:r>
              <a:rPr lang="en-IN" sz="2200" dirty="0" err="1">
                <a:effectLst/>
                <a:latin typeface="Cambria" panose="02040503050406030204" pitchFamily="18" charset="0"/>
                <a:ea typeface="Cambria" panose="02040503050406030204" pitchFamily="18" charset="0"/>
                <a:cs typeface="Mangal" panose="02040503050203030202" pitchFamily="18" charset="0"/>
              </a:rPr>
              <a:t>Valerius</a:t>
            </a:r>
            <a:r>
              <a:rPr lang="en-IN" sz="2200" dirty="0">
                <a:effectLst/>
                <a:latin typeface="Cambria" panose="02040503050406030204" pitchFamily="18" charset="0"/>
                <a:ea typeface="Cambria" panose="02040503050406030204" pitchFamily="18" charset="0"/>
                <a:cs typeface="Mangal" panose="02040503050203030202" pitchFamily="18" charset="0"/>
              </a:rPr>
              <a:t> Industries v. Union of India — </a:t>
            </a:r>
            <a:r>
              <a:rPr lang="en-IN" sz="2200" u="none" strike="noStrike" dirty="0">
                <a:solidFill>
                  <a:srgbClr val="0563C1"/>
                </a:solidFill>
                <a:effectLst/>
                <a:latin typeface="Cambria" panose="02040503050406030204" pitchFamily="18" charset="0"/>
                <a:ea typeface="Cambria" panose="02040503050406030204" pitchFamily="18" charset="0"/>
                <a:cs typeface="Cambria" panose="02040503050406030204" pitchFamily="18" charset="0"/>
              </a:rPr>
              <a:t>2019 (30) G.S.T.L. 15</a:t>
            </a:r>
            <a:r>
              <a:rPr lang="en-IN" sz="2200" dirty="0">
                <a:effectLst/>
                <a:latin typeface="Cambria" panose="02040503050406030204" pitchFamily="18" charset="0"/>
                <a:ea typeface="Cambria" panose="02040503050406030204" pitchFamily="18" charset="0"/>
                <a:cs typeface="Cambria" panose="02040503050406030204" pitchFamily="18" charset="0"/>
              </a:rPr>
              <a:t> (</a:t>
            </a:r>
            <a:r>
              <a:rPr lang="en-IN" sz="2200" dirty="0" err="1">
                <a:effectLst/>
                <a:latin typeface="Cambria" panose="02040503050406030204" pitchFamily="18" charset="0"/>
                <a:ea typeface="Cambria" panose="02040503050406030204" pitchFamily="18" charset="0"/>
                <a:cs typeface="Cambria" panose="02040503050406030204" pitchFamily="18" charset="0"/>
              </a:rPr>
              <a:t>Guj</a:t>
            </a:r>
            <a:r>
              <a:rPr lang="en-IN" sz="2200" dirty="0">
                <a:effectLst/>
                <a:latin typeface="Cambria" panose="02040503050406030204" pitchFamily="18" charset="0"/>
                <a:ea typeface="Cambria" panose="02040503050406030204" pitchFamily="18" charset="0"/>
                <a:cs typeface="Cambria" panose="02040503050406030204" pitchFamily="18" charset="0"/>
              </a:rPr>
              <a:t>.) worth noting which would be relevant even after the amendment also. The summary is that</a:t>
            </a:r>
            <a:r>
              <a:rPr lang="en-IN" sz="2200" dirty="0">
                <a:effectLst/>
                <a:latin typeface="Cambria" panose="02040503050406030204" pitchFamily="18" charset="0"/>
                <a:ea typeface="Cambria" panose="02040503050406030204" pitchFamily="18" charset="0"/>
              </a:rPr>
              <a:t>:</a:t>
            </a:r>
          </a:p>
          <a:p>
            <a:pPr marL="800100" lvl="1" indent="-342900" algn="l">
              <a:spcAft>
                <a:spcPts val="1000"/>
              </a:spcAft>
              <a:buFont typeface="Wingdings" panose="05000000000000000000" pitchFamily="2" charset="2"/>
              <a:buChar char="ü"/>
            </a:pPr>
            <a:r>
              <a:rPr lang="en-IN" sz="2000" dirty="0">
                <a:latin typeface="Cambria" panose="02040503050406030204" pitchFamily="18" charset="0"/>
                <a:ea typeface="Cambria" panose="02040503050406030204" pitchFamily="18" charset="0"/>
              </a:rPr>
              <a:t>It is very drastic and far reaching power</a:t>
            </a:r>
          </a:p>
          <a:p>
            <a:pPr marL="800100" lvl="1" indent="-342900" algn="just">
              <a:spcAft>
                <a:spcPts val="1000"/>
              </a:spcAft>
              <a:buFont typeface="Wingdings" panose="05000000000000000000" pitchFamily="2" charset="2"/>
              <a:buChar char="ü"/>
            </a:pPr>
            <a:r>
              <a:rPr lang="en-IN" sz="2000" dirty="0">
                <a:latin typeface="Cambria" panose="02040503050406030204" pitchFamily="18" charset="0"/>
                <a:ea typeface="Cambria" panose="02040503050406030204" pitchFamily="18" charset="0"/>
              </a:rPr>
              <a:t>It must be exercised with extreme care and caution. Not to harass the tax payers or cause detrimental effect on business</a:t>
            </a:r>
          </a:p>
          <a:p>
            <a:pPr marL="800100" lvl="1" indent="-342900" algn="just">
              <a:spcAft>
                <a:spcPts val="1000"/>
              </a:spcAft>
              <a:buFont typeface="Wingdings" panose="05000000000000000000" pitchFamily="2" charset="2"/>
              <a:buChar char="ü"/>
            </a:pPr>
            <a:r>
              <a:rPr lang="en-IN" sz="2000" dirty="0">
                <a:latin typeface="Cambria" panose="02040503050406030204" pitchFamily="18" charset="0"/>
                <a:ea typeface="Cambria" panose="02040503050406030204" pitchFamily="18" charset="0"/>
              </a:rPr>
              <a:t>It shall be exercised as last resort/Measure and not as means of regular recovery.</a:t>
            </a:r>
          </a:p>
          <a:p>
            <a:pPr marL="800100" lvl="1" indent="-342900" algn="just">
              <a:spcAft>
                <a:spcPts val="1000"/>
              </a:spcAft>
              <a:buFont typeface="Wingdings" panose="05000000000000000000" pitchFamily="2" charset="2"/>
              <a:buChar char="ü"/>
            </a:pPr>
            <a:r>
              <a:rPr lang="en-IN" sz="2000" dirty="0">
                <a:latin typeface="Cambria" panose="02040503050406030204" pitchFamily="18" charset="0"/>
                <a:ea typeface="Cambria" panose="02040503050406030204" pitchFamily="18" charset="0"/>
              </a:rPr>
              <a:t>It shall be done based on some credible materials &amp; supervening factor and not casual evidence. </a:t>
            </a:r>
          </a:p>
          <a:p>
            <a:pPr marL="800100" lvl="1" indent="-342900" algn="just">
              <a:spcAft>
                <a:spcPts val="1000"/>
              </a:spcAft>
              <a:buFont typeface="Wingdings" panose="05000000000000000000" pitchFamily="2" charset="2"/>
              <a:buChar char="ü"/>
            </a:pPr>
            <a:r>
              <a:rPr lang="en-IN" sz="2000" dirty="0">
                <a:latin typeface="Cambria" panose="02040503050406030204" pitchFamily="18" charset="0"/>
                <a:ea typeface="Cambria" panose="02040503050406030204" pitchFamily="18" charset="0"/>
              </a:rPr>
              <a:t>The Joint Commissioner while ordering a provisional attachment under section 83 was acting as a delegate of the Commissioner in pursuance of the delegation effected under Section 5(3) and an appeal against the order of provisional attachment was not available under Section 107 (1);</a:t>
            </a:r>
          </a:p>
          <a:p>
            <a:pPr marL="800100" lvl="1" indent="-342900" algn="just">
              <a:spcAft>
                <a:spcPts val="1000"/>
              </a:spcAft>
              <a:buFont typeface="Wingdings" panose="05000000000000000000" pitchFamily="2" charset="2"/>
              <a:buChar char="ü"/>
            </a:pPr>
            <a:r>
              <a:rPr lang="en-IN" sz="2000" dirty="0">
                <a:latin typeface="Cambria" panose="02040503050406030204" pitchFamily="18" charset="0"/>
                <a:ea typeface="Cambria" panose="02040503050406030204" pitchFamily="18" charset="0"/>
              </a:rPr>
              <a:t>The writ petition before the High Court under Article 226 of the Constitution challenging the order of provisional attachment was maintainable;</a:t>
            </a:r>
          </a:p>
          <a:p>
            <a:pPr marL="446088" indent="-446088" algn="just">
              <a:buFont typeface="Arial" panose="020B0604020202020204" pitchFamily="34" charset="0"/>
              <a:buChar char="•"/>
            </a:pPr>
            <a:endParaRPr lang="en-US" sz="2200" i="1" dirty="0">
              <a:latin typeface="Cambria" panose="02040503050406030204" pitchFamily="18" charset="0"/>
              <a:ea typeface="Cambria" panose="02040503050406030204" pitchFamily="18" charset="0"/>
            </a:endParaRPr>
          </a:p>
          <a:p>
            <a:pPr marL="446088" indent="-446088" algn="just">
              <a:buFont typeface="Arial" panose="020B0604020202020204" pitchFamily="34" charset="0"/>
              <a:buChar char="•"/>
            </a:pPr>
            <a:endParaRPr lang="en-US" sz="2200" dirty="0">
              <a:latin typeface="Cambria" panose="02040503050406030204" pitchFamily="18" charset="0"/>
              <a:ea typeface="Cambria" panose="02040503050406030204" pitchFamily="18" charset="0"/>
            </a:endParaRPr>
          </a:p>
          <a:p>
            <a:pPr marL="446088" indent="-446088" algn="just">
              <a:buFont typeface="Arial" panose="020B0604020202020204" pitchFamily="34" charset="0"/>
              <a:buChar char="•"/>
            </a:pPr>
            <a:endParaRPr lang="en-US" sz="2200" dirty="0">
              <a:latin typeface="Cambria" panose="02040503050406030204" pitchFamily="18" charset="0"/>
              <a:ea typeface="Cambria" panose="02040503050406030204" pitchFamily="18" charset="0"/>
            </a:endParaRPr>
          </a:p>
          <a:p>
            <a:pPr marL="446088" indent="-446088" algn="just">
              <a:buFont typeface="Arial" panose="020B0604020202020204" pitchFamily="34" charset="0"/>
              <a:buChar char="•"/>
            </a:pPr>
            <a:endParaRPr lang="en-US" sz="2200" dirty="0">
              <a:latin typeface="Cambria" panose="02040503050406030204" pitchFamily="18" charset="0"/>
              <a:ea typeface="Cambria" panose="02040503050406030204" pitchFamily="18" charset="0"/>
              <a:cs typeface="Mangal" panose="02040503050203030202" pitchFamily="18" charset="0"/>
            </a:endParaRPr>
          </a:p>
        </p:txBody>
      </p:sp>
    </p:spTree>
    <p:extLst>
      <p:ext uri="{BB962C8B-B14F-4D97-AF65-F5344CB8AC3E}">
        <p14:creationId xmlns:p14="http://schemas.microsoft.com/office/powerpoint/2010/main" val="26400779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C80BA18-0DFC-4BAA-AD55-B0DB027782FD}"/>
              </a:ext>
            </a:extLst>
          </p:cNvPr>
          <p:cNvSpPr>
            <a:spLocks noGrp="1"/>
          </p:cNvSpPr>
          <p:nvPr>
            <p:ph type="body" sz="quarter" idx="14"/>
          </p:nvPr>
        </p:nvSpPr>
        <p:spPr>
          <a:xfrm>
            <a:off x="327025" y="150814"/>
            <a:ext cx="9586409" cy="585787"/>
          </a:xfrm>
        </p:spPr>
        <p:txBody>
          <a:bodyPr/>
          <a:lstStyle/>
          <a:p>
            <a:pPr marL="0" indent="0" algn="just">
              <a:buNone/>
            </a:pPr>
            <a:r>
              <a:rPr lang="en-US" sz="3200" i="1" dirty="0"/>
              <a:t>Provisional Attachment of property</a:t>
            </a:r>
            <a:endParaRPr lang="en-US" sz="3200" i="1" dirty="0">
              <a:latin typeface="Cambria" panose="02040503050406030204" pitchFamily="18" charset="0"/>
              <a:ea typeface="Cambria" panose="02040503050406030204" pitchFamily="18" charset="0"/>
            </a:endParaRPr>
          </a:p>
          <a:p>
            <a:pPr marL="0" indent="0" algn="just">
              <a:buNone/>
            </a:pPr>
            <a:endParaRPr lang="en-US" sz="2000" dirty="0">
              <a:latin typeface="Cambria" panose="02040503050406030204" pitchFamily="18" charset="0"/>
              <a:ea typeface="Cambria" panose="02040503050406030204" pitchFamily="18" charset="0"/>
            </a:endParaRPr>
          </a:p>
          <a:p>
            <a:pPr marL="0" indent="0">
              <a:buNone/>
            </a:pPr>
            <a:endParaRPr lang="en-US" sz="1800" dirty="0">
              <a:latin typeface="Cambria" panose="02040503050406030204" pitchFamily="18" charset="0"/>
              <a:ea typeface="Cambria" panose="02040503050406030204" pitchFamily="18" charset="0"/>
            </a:endParaRPr>
          </a:p>
          <a:p>
            <a:endParaRPr lang="en-IN" dirty="0"/>
          </a:p>
        </p:txBody>
      </p:sp>
      <p:sp>
        <p:nvSpPr>
          <p:cNvPr id="6" name="TextBox 5">
            <a:extLst>
              <a:ext uri="{FF2B5EF4-FFF2-40B4-BE49-F238E27FC236}">
                <a16:creationId xmlns:a16="http://schemas.microsoft.com/office/drawing/2014/main" id="{6369F3D1-C982-4603-821E-B5EA84A86D62}"/>
              </a:ext>
            </a:extLst>
          </p:cNvPr>
          <p:cNvSpPr txBox="1"/>
          <p:nvPr/>
        </p:nvSpPr>
        <p:spPr>
          <a:xfrm>
            <a:off x="170737" y="1161491"/>
            <a:ext cx="11482287" cy="7053213"/>
          </a:xfrm>
          <a:prstGeom prst="rect">
            <a:avLst/>
          </a:prstGeom>
          <a:noFill/>
        </p:spPr>
        <p:txBody>
          <a:bodyPr wrap="square" rtlCol="0">
            <a:spAutoFit/>
          </a:bodyPr>
          <a:lstStyle/>
          <a:p>
            <a:pPr marL="800100" lvl="1" indent="-342900" algn="just">
              <a:spcAft>
                <a:spcPts val="1000"/>
              </a:spcAft>
              <a:buFont typeface="Wingdings" panose="05000000000000000000" pitchFamily="2" charset="2"/>
              <a:buChar char="ü"/>
            </a:pPr>
            <a:r>
              <a:rPr lang="en-IN" sz="2200" dirty="0">
                <a:latin typeface="Cambria" panose="02040503050406030204" pitchFamily="18" charset="0"/>
                <a:ea typeface="Cambria" panose="02040503050406030204" pitchFamily="18" charset="0"/>
              </a:rPr>
              <a:t>The expression “necessary so to do for protecting the government revenue” implicates that the interests of the government revenue cannot be protected without ordering a provisional attachment;</a:t>
            </a:r>
          </a:p>
          <a:p>
            <a:pPr marL="800100" lvl="1" indent="-342900" algn="just">
              <a:spcAft>
                <a:spcPts val="1000"/>
              </a:spcAft>
              <a:buFont typeface="Wingdings" panose="05000000000000000000" pitchFamily="2" charset="2"/>
              <a:buChar char="ü"/>
            </a:pPr>
            <a:r>
              <a:rPr lang="en-US" sz="2200" dirty="0">
                <a:latin typeface="Cambria" panose="02040503050406030204" pitchFamily="18" charset="0"/>
                <a:ea typeface="Cambria" panose="02040503050406030204" pitchFamily="18" charset="0"/>
              </a:rPr>
              <a:t>The person whose property is attached is entitled to dual procedural safeguards :</a:t>
            </a:r>
          </a:p>
          <a:p>
            <a:pPr marL="1260475" indent="-457200" algn="just">
              <a:buFont typeface="Wingdings" panose="05000000000000000000" pitchFamily="2" charset="2"/>
              <a:buChar char="Ø"/>
            </a:pPr>
            <a:r>
              <a:rPr lang="en-US" sz="2200" dirty="0">
                <a:latin typeface="Cambria" panose="02040503050406030204" pitchFamily="18" charset="0"/>
                <a:ea typeface="Cambria" panose="02040503050406030204" pitchFamily="18" charset="0"/>
              </a:rPr>
              <a:t>An entitlement to submit objections on the ground that the property was or is not liable to attachment; and </a:t>
            </a:r>
          </a:p>
          <a:p>
            <a:pPr marL="1260475" indent="-457200" algn="just">
              <a:buFont typeface="Wingdings" panose="05000000000000000000" pitchFamily="2" charset="2"/>
              <a:buChar char="Ø"/>
            </a:pPr>
            <a:r>
              <a:rPr lang="en-US" sz="2200" dirty="0">
                <a:latin typeface="Cambria" panose="02040503050406030204" pitchFamily="18" charset="0"/>
                <a:ea typeface="Cambria" panose="02040503050406030204" pitchFamily="18" charset="0"/>
              </a:rPr>
              <a:t>An opportunity of being heard;</a:t>
            </a:r>
          </a:p>
          <a:p>
            <a:pPr marL="800100" lvl="1" indent="-342900" algn="just">
              <a:spcAft>
                <a:spcPts val="1000"/>
              </a:spcAft>
              <a:buFont typeface="Wingdings" panose="05000000000000000000" pitchFamily="2" charset="2"/>
              <a:buChar char="ü"/>
            </a:pPr>
            <a:r>
              <a:rPr lang="en-IN" sz="2200" dirty="0">
                <a:latin typeface="Cambria" panose="02040503050406030204" pitchFamily="18" charset="0"/>
                <a:ea typeface="Cambria" panose="02040503050406030204" pitchFamily="18" charset="0"/>
              </a:rPr>
              <a:t>The Commissioner is duty bound to deal with the objections to the attachment by passing a reasoned order which must be communicated to the taxable person whose property is attached;</a:t>
            </a:r>
          </a:p>
          <a:p>
            <a:pPr marL="800100" lvl="1" indent="-342900" algn="just">
              <a:spcAft>
                <a:spcPts val="1000"/>
              </a:spcAft>
              <a:buFont typeface="Wingdings" panose="05000000000000000000" pitchFamily="2" charset="2"/>
              <a:buChar char="ü"/>
            </a:pPr>
            <a:r>
              <a:rPr lang="en-IN" sz="2200" dirty="0">
                <a:latin typeface="Cambria" panose="02040503050406030204" pitchFamily="18" charset="0"/>
                <a:ea typeface="Cambria" panose="02040503050406030204" pitchFamily="18" charset="0"/>
              </a:rPr>
              <a:t>If appeal is filed against the order u/s. 73/74(9), the provisional attachment shall cease</a:t>
            </a:r>
          </a:p>
          <a:p>
            <a:pPr marL="800100" lvl="1" indent="-342900" algn="just">
              <a:spcAft>
                <a:spcPts val="1000"/>
              </a:spcAft>
              <a:buFont typeface="Wingdings" panose="05000000000000000000" pitchFamily="2" charset="2"/>
              <a:buChar char="ü"/>
            </a:pPr>
            <a:r>
              <a:rPr lang="en-IN" sz="2200" dirty="0">
                <a:latin typeface="Cambria" panose="02040503050406030204" pitchFamily="18" charset="0"/>
                <a:ea typeface="Cambria" panose="02040503050406030204" pitchFamily="18" charset="0"/>
              </a:rPr>
              <a:t>No second time attachment without change in facts &amp; circumstances </a:t>
            </a:r>
            <a:endParaRPr lang="en-US" sz="2200" dirty="0">
              <a:latin typeface="Cambria" panose="02040503050406030204" pitchFamily="18" charset="0"/>
              <a:ea typeface="Cambria" panose="02040503050406030204" pitchFamily="18" charset="0"/>
            </a:endParaRPr>
          </a:p>
          <a:p>
            <a:pPr marL="742950" lvl="1" indent="-285750" algn="just">
              <a:spcAft>
                <a:spcPts val="1000"/>
              </a:spcAft>
              <a:buFont typeface="Arial" panose="020B0604020202020204" pitchFamily="34" charset="0"/>
              <a:buChar char="•"/>
            </a:pPr>
            <a:r>
              <a:rPr lang="en-IN" sz="2200" dirty="0">
                <a:latin typeface="Cambria" panose="02040503050406030204" pitchFamily="18" charset="0"/>
                <a:ea typeface="Cambria" panose="02040503050406030204" pitchFamily="18" charset="0"/>
              </a:rPr>
              <a:t>Cash credit (CC) account shall not be provisionally attached - </a:t>
            </a:r>
            <a:r>
              <a:rPr lang="en-US" sz="2200" dirty="0">
                <a:latin typeface="Cambria" panose="02040503050406030204" pitchFamily="18" charset="0"/>
                <a:ea typeface="Cambria" panose="02040503050406030204" pitchFamily="18" charset="0"/>
              </a:rPr>
              <a:t>Formative Fashions Pvt. Ltd v. State of Gujarat 2021 (54) G.S.T.L. 7 (</a:t>
            </a:r>
            <a:r>
              <a:rPr lang="en-US" sz="2200" dirty="0" err="1">
                <a:latin typeface="Cambria" panose="02040503050406030204" pitchFamily="18" charset="0"/>
                <a:ea typeface="Cambria" panose="02040503050406030204" pitchFamily="18" charset="0"/>
              </a:rPr>
              <a:t>Guj</a:t>
            </a:r>
            <a:r>
              <a:rPr lang="en-US" sz="2200" dirty="0">
                <a:latin typeface="Cambria" panose="02040503050406030204" pitchFamily="18" charset="0"/>
                <a:ea typeface="Cambria" panose="02040503050406030204" pitchFamily="18" charset="0"/>
              </a:rPr>
              <a:t>.)</a:t>
            </a:r>
          </a:p>
          <a:p>
            <a:pPr marL="742950" lvl="1" indent="-285750" algn="just">
              <a:spcAft>
                <a:spcPts val="1000"/>
              </a:spcAft>
              <a:buFont typeface="Arial" panose="020B0604020202020204" pitchFamily="34" charset="0"/>
              <a:buChar char="•"/>
            </a:pPr>
            <a:endParaRPr lang="en-IN" sz="2000" dirty="0">
              <a:latin typeface="Cambria" panose="02040503050406030204" pitchFamily="18" charset="0"/>
              <a:ea typeface="Cambria" panose="02040503050406030204" pitchFamily="18" charset="0"/>
            </a:endParaRPr>
          </a:p>
          <a:p>
            <a:pPr marL="446088" indent="-446088" algn="just">
              <a:buFont typeface="Arial" panose="020B0604020202020204" pitchFamily="34" charset="0"/>
              <a:buChar char="•"/>
            </a:pPr>
            <a:endParaRPr lang="en-US" sz="2200" dirty="0">
              <a:latin typeface="Cambria" panose="02040503050406030204" pitchFamily="18" charset="0"/>
              <a:ea typeface="Cambria" panose="02040503050406030204" pitchFamily="18" charset="0"/>
            </a:endParaRPr>
          </a:p>
          <a:p>
            <a:pPr marL="446088" indent="-446088" algn="just">
              <a:buFont typeface="Arial" panose="020B0604020202020204" pitchFamily="34" charset="0"/>
              <a:buChar char="•"/>
            </a:pPr>
            <a:endParaRPr lang="en-US" sz="2200" dirty="0">
              <a:latin typeface="Cambria" panose="02040503050406030204" pitchFamily="18" charset="0"/>
              <a:ea typeface="Cambria" panose="02040503050406030204" pitchFamily="18" charset="0"/>
            </a:endParaRPr>
          </a:p>
          <a:p>
            <a:pPr marL="446088" indent="-446088" algn="just">
              <a:buFont typeface="Arial" panose="020B0604020202020204" pitchFamily="34" charset="0"/>
              <a:buChar char="•"/>
            </a:pPr>
            <a:endParaRPr lang="en-US" sz="2200" dirty="0">
              <a:latin typeface="Cambria" panose="02040503050406030204" pitchFamily="18" charset="0"/>
              <a:ea typeface="Cambria" panose="02040503050406030204" pitchFamily="18" charset="0"/>
              <a:cs typeface="Mangal" panose="02040503050203030202" pitchFamily="18" charset="0"/>
            </a:endParaRPr>
          </a:p>
        </p:txBody>
      </p:sp>
    </p:spTree>
    <p:extLst>
      <p:ext uri="{BB962C8B-B14F-4D97-AF65-F5344CB8AC3E}">
        <p14:creationId xmlns:p14="http://schemas.microsoft.com/office/powerpoint/2010/main" val="30857682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863BC10-7D34-452D-AA4B-3F01F7313191}"/>
              </a:ext>
            </a:extLst>
          </p:cNvPr>
          <p:cNvSpPr>
            <a:spLocks noGrp="1"/>
          </p:cNvSpPr>
          <p:nvPr>
            <p:ph type="body" sz="quarter" idx="14"/>
          </p:nvPr>
        </p:nvSpPr>
        <p:spPr>
          <a:xfrm>
            <a:off x="181744" y="130139"/>
            <a:ext cx="8184164" cy="585787"/>
          </a:xfrm>
        </p:spPr>
        <p:txBody>
          <a:bodyPr vert="horz" lIns="91440" tIns="45720" rIns="91440" bIns="45720" rtlCol="0">
            <a:noAutofit/>
          </a:bodyPr>
          <a:lstStyle/>
          <a:p>
            <a:r>
              <a:rPr lang="en-GB" sz="2800" dirty="0"/>
              <a:t>Provisional attachment</a:t>
            </a:r>
            <a:endParaRPr lang="en-US" sz="2800" dirty="0"/>
          </a:p>
        </p:txBody>
      </p:sp>
      <p:sp>
        <p:nvSpPr>
          <p:cNvPr id="4" name="Slide Number Placeholder 3">
            <a:extLst>
              <a:ext uri="{FF2B5EF4-FFF2-40B4-BE49-F238E27FC236}">
                <a16:creationId xmlns:a16="http://schemas.microsoft.com/office/drawing/2014/main" id="{4129668A-E356-45C8-8D9E-70FE805F8B8A}"/>
              </a:ext>
            </a:extLst>
          </p:cNvPr>
          <p:cNvSpPr>
            <a:spLocks noGrp="1"/>
          </p:cNvSpPr>
          <p:nvPr>
            <p:ph type="sldNum" sz="quarter" idx="4294967295"/>
          </p:nvPr>
        </p:nvSpPr>
        <p:spPr>
          <a:xfrm>
            <a:off x="9448800" y="6356350"/>
            <a:ext cx="2743200" cy="365125"/>
          </a:xfrm>
        </p:spPr>
        <p:txBody>
          <a:bodyPr/>
          <a:lstStyle/>
          <a:p>
            <a:fld id="{C37E4FB1-AD43-40BE-A2D5-51E31E25039B}" type="slidenum">
              <a:rPr lang="en-IN" smtClean="0"/>
              <a:pPr/>
              <a:t>53</a:t>
            </a:fld>
            <a:endParaRPr lang="en-IN"/>
          </a:p>
        </p:txBody>
      </p:sp>
      <p:sp>
        <p:nvSpPr>
          <p:cNvPr id="3" name="TextBox 2">
            <a:extLst>
              <a:ext uri="{FF2B5EF4-FFF2-40B4-BE49-F238E27FC236}">
                <a16:creationId xmlns:a16="http://schemas.microsoft.com/office/drawing/2014/main" id="{1F34394E-89A7-4839-9CA2-294FF359126F}"/>
              </a:ext>
            </a:extLst>
          </p:cNvPr>
          <p:cNvSpPr txBox="1"/>
          <p:nvPr/>
        </p:nvSpPr>
        <p:spPr>
          <a:xfrm>
            <a:off x="-33022" y="964561"/>
            <a:ext cx="11828781" cy="10538141"/>
          </a:xfrm>
          <a:prstGeom prst="rect">
            <a:avLst/>
          </a:prstGeom>
          <a:noFill/>
        </p:spPr>
        <p:txBody>
          <a:bodyPr wrap="square" rtlCol="0">
            <a:spAutoFit/>
          </a:bodyPr>
          <a:lstStyle/>
          <a:p>
            <a:pPr marL="176213" lvl="1" algn="just">
              <a:lnSpc>
                <a:spcPct val="150000"/>
              </a:lnSpc>
              <a:spcBef>
                <a:spcPts val="700"/>
              </a:spcBef>
              <a:spcAft>
                <a:spcPts val="800"/>
              </a:spcAft>
            </a:pPr>
            <a:r>
              <a:rPr lang="en-IN" sz="2000" dirty="0">
                <a:latin typeface="Cambria" panose="02040503050406030204" pitchFamily="18" charset="0"/>
                <a:ea typeface="Cambria" panose="02040503050406030204" pitchFamily="18" charset="0"/>
              </a:rPr>
              <a:t>Parameters to be considered (illustrative not exhaustive):</a:t>
            </a:r>
          </a:p>
          <a:p>
            <a:pPr marL="800100" lvl="1" indent="-342900" algn="just">
              <a:spcBef>
                <a:spcPts val="700"/>
              </a:spcBef>
              <a:spcAft>
                <a:spcPts val="800"/>
              </a:spcAft>
              <a:buFont typeface="Wingdings" panose="05000000000000000000" pitchFamily="2" charset="2"/>
              <a:buChar char="Ø"/>
            </a:pPr>
            <a:r>
              <a:rPr lang="en-IN" sz="2000" dirty="0">
                <a:latin typeface="Cambria" panose="02040503050406030204" pitchFamily="18" charset="0"/>
                <a:ea typeface="Cambria" panose="02040503050406030204" pitchFamily="18" charset="0"/>
              </a:rPr>
              <a:t>History of taxpayer and years &amp; Size of establishment </a:t>
            </a:r>
          </a:p>
          <a:p>
            <a:pPr marL="800100" lvl="1" indent="-342900" algn="just">
              <a:spcBef>
                <a:spcPts val="700"/>
              </a:spcBef>
              <a:spcAft>
                <a:spcPts val="800"/>
              </a:spcAft>
              <a:buFont typeface="Wingdings" panose="05000000000000000000" pitchFamily="2" charset="2"/>
              <a:buChar char="Ø"/>
            </a:pPr>
            <a:r>
              <a:rPr lang="en-IN" sz="2000" dirty="0">
                <a:latin typeface="Cambria" panose="02040503050406030204" pitchFamily="18" charset="0"/>
                <a:ea typeface="Cambria" panose="02040503050406030204" pitchFamily="18" charset="0"/>
              </a:rPr>
              <a:t>Amount of dispute involved </a:t>
            </a:r>
          </a:p>
          <a:p>
            <a:pPr marL="800100" lvl="1" indent="-342900" algn="just">
              <a:spcBef>
                <a:spcPts val="700"/>
              </a:spcBef>
              <a:spcAft>
                <a:spcPts val="800"/>
              </a:spcAft>
              <a:buFont typeface="Wingdings" panose="05000000000000000000" pitchFamily="2" charset="2"/>
              <a:buChar char="Ø"/>
            </a:pPr>
            <a:r>
              <a:rPr lang="en-IN" sz="2000" dirty="0">
                <a:latin typeface="Cambria" panose="02040503050406030204" pitchFamily="18" charset="0"/>
                <a:ea typeface="Cambria" panose="02040503050406030204" pitchFamily="18" charset="0"/>
              </a:rPr>
              <a:t>Investment in capital assets v. likelihood of disposal </a:t>
            </a:r>
          </a:p>
          <a:p>
            <a:pPr marL="800100" lvl="1" indent="-342900" algn="just">
              <a:spcBef>
                <a:spcPts val="700"/>
              </a:spcBef>
              <a:spcAft>
                <a:spcPts val="800"/>
              </a:spcAft>
              <a:buFont typeface="Wingdings" panose="05000000000000000000" pitchFamily="2" charset="2"/>
              <a:buChar char="Ø"/>
            </a:pPr>
            <a:r>
              <a:rPr lang="en-IN" sz="2000" dirty="0">
                <a:latin typeface="Cambria" panose="02040503050406030204" pitchFamily="18" charset="0"/>
                <a:ea typeface="Cambria" panose="02040503050406030204" pitchFamily="18" charset="0"/>
              </a:rPr>
              <a:t>Nature of offense – is It blatant law violation or interpretive issues or factual disputes?</a:t>
            </a:r>
          </a:p>
          <a:p>
            <a:pPr marL="800100" lvl="1" indent="-342900" algn="just">
              <a:spcBef>
                <a:spcPts val="700"/>
              </a:spcBef>
              <a:spcAft>
                <a:spcPts val="800"/>
              </a:spcAft>
              <a:buFont typeface="Wingdings" panose="05000000000000000000" pitchFamily="2" charset="2"/>
              <a:buChar char="Ø"/>
            </a:pPr>
            <a:r>
              <a:rPr lang="en-IN" sz="2000" dirty="0">
                <a:latin typeface="Cambria" panose="02040503050406030204" pitchFamily="18" charset="0"/>
                <a:ea typeface="Cambria" panose="02040503050406030204" pitchFamily="18" charset="0"/>
              </a:rPr>
              <a:t>Amount already paid (&gt;10%)</a:t>
            </a:r>
          </a:p>
          <a:p>
            <a:pPr lvl="1" algn="just">
              <a:spcBef>
                <a:spcPts val="700"/>
              </a:spcBef>
              <a:spcAft>
                <a:spcPts val="800"/>
              </a:spcAft>
            </a:pPr>
            <a:r>
              <a:rPr lang="en-IN" sz="2000" b="1" dirty="0">
                <a:latin typeface="Cambria" panose="02040503050406030204" pitchFamily="18" charset="0"/>
                <a:ea typeface="Cambria" panose="02040503050406030204" pitchFamily="18" charset="0"/>
              </a:rPr>
              <a:t>What Courts can do?</a:t>
            </a:r>
          </a:p>
          <a:p>
            <a:pPr marL="1257300" lvl="2" indent="-342900" algn="just">
              <a:spcBef>
                <a:spcPts val="700"/>
              </a:spcBef>
              <a:spcAft>
                <a:spcPts val="800"/>
              </a:spcAft>
              <a:buFont typeface="Wingdings" panose="05000000000000000000" pitchFamily="2" charset="2"/>
              <a:buChar char="Ø"/>
            </a:pPr>
            <a:r>
              <a:rPr lang="en-IN" sz="2000" dirty="0">
                <a:latin typeface="Cambria" panose="02040503050406030204" pitchFamily="18" charset="0"/>
                <a:ea typeface="Cambria" panose="02040503050406030204" pitchFamily="18" charset="0"/>
              </a:rPr>
              <a:t>Revocation of attachment immediately either interim order or final disposal </a:t>
            </a:r>
          </a:p>
          <a:p>
            <a:pPr marL="1257300" lvl="2" indent="-342900" algn="just">
              <a:spcBef>
                <a:spcPts val="700"/>
              </a:spcBef>
              <a:spcAft>
                <a:spcPts val="800"/>
              </a:spcAft>
              <a:buFont typeface="Wingdings" panose="05000000000000000000" pitchFamily="2" charset="2"/>
              <a:buChar char="Ø"/>
            </a:pPr>
            <a:r>
              <a:rPr lang="en-IN" sz="2000" dirty="0">
                <a:latin typeface="Cambria" panose="02040503050406030204" pitchFamily="18" charset="0"/>
                <a:ea typeface="Cambria" panose="02040503050406030204" pitchFamily="18" charset="0"/>
              </a:rPr>
              <a:t>Conditions may be imposed like minimum balance to be maintained or affidavit for not to dispose of properties without court permission, FD original to be placed with dept etc.,</a:t>
            </a:r>
          </a:p>
          <a:p>
            <a:pPr marL="1257300" lvl="2" indent="-342900" algn="just">
              <a:spcBef>
                <a:spcPts val="700"/>
              </a:spcBef>
              <a:spcAft>
                <a:spcPts val="800"/>
              </a:spcAft>
              <a:buFont typeface="Wingdings" panose="05000000000000000000" pitchFamily="2" charset="2"/>
              <a:buChar char="Ø"/>
            </a:pPr>
            <a:r>
              <a:rPr lang="en-IN" sz="2000" dirty="0">
                <a:latin typeface="Cambria" panose="02040503050406030204" pitchFamily="18" charset="0"/>
                <a:ea typeface="Cambria" panose="02040503050406030204" pitchFamily="18" charset="0"/>
              </a:rPr>
              <a:t>Some HC’s has first asked to get speaking order on objections filed (availing alternative remedy)</a:t>
            </a:r>
          </a:p>
          <a:p>
            <a:pPr lvl="2" algn="just">
              <a:lnSpc>
                <a:spcPct val="150000"/>
              </a:lnSpc>
              <a:spcBef>
                <a:spcPts val="700"/>
              </a:spcBef>
              <a:spcAft>
                <a:spcPts val="800"/>
              </a:spcAft>
            </a:pPr>
            <a:endParaRPr lang="en-IN" sz="2000" dirty="0">
              <a:latin typeface="Cambria" panose="02040503050406030204" pitchFamily="18" charset="0"/>
              <a:ea typeface="Cambria" panose="02040503050406030204" pitchFamily="18" charset="0"/>
            </a:endParaRPr>
          </a:p>
          <a:p>
            <a:pPr marL="800100" lvl="1" indent="-342900" algn="just">
              <a:lnSpc>
                <a:spcPct val="150000"/>
              </a:lnSpc>
              <a:spcBef>
                <a:spcPts val="700"/>
              </a:spcBef>
              <a:spcAft>
                <a:spcPts val="800"/>
              </a:spcAft>
              <a:buFont typeface="Wingdings" panose="05000000000000000000" pitchFamily="2" charset="2"/>
              <a:buChar char="Ø"/>
            </a:pPr>
            <a:endParaRPr lang="en-IN" sz="2000" dirty="0">
              <a:latin typeface="Cambria" panose="02040503050406030204" pitchFamily="18" charset="0"/>
              <a:ea typeface="Cambria" panose="02040503050406030204" pitchFamily="18" charset="0"/>
            </a:endParaRPr>
          </a:p>
          <a:p>
            <a:pPr marL="800100" lvl="1" indent="-342900" algn="just">
              <a:lnSpc>
                <a:spcPct val="150000"/>
              </a:lnSpc>
              <a:spcBef>
                <a:spcPts val="700"/>
              </a:spcBef>
              <a:spcAft>
                <a:spcPts val="800"/>
              </a:spcAft>
              <a:buFont typeface="Wingdings" panose="05000000000000000000" pitchFamily="2" charset="2"/>
              <a:buChar char="Ø"/>
            </a:pPr>
            <a:endParaRPr lang="en-IN" sz="2000" dirty="0">
              <a:latin typeface="Cambria" panose="02040503050406030204" pitchFamily="18" charset="0"/>
              <a:ea typeface="Cambria" panose="02040503050406030204" pitchFamily="18" charset="0"/>
            </a:endParaRPr>
          </a:p>
          <a:p>
            <a:pPr marL="1257300" lvl="2" indent="-342900" algn="just">
              <a:lnSpc>
                <a:spcPct val="150000"/>
              </a:lnSpc>
              <a:spcBef>
                <a:spcPts val="700"/>
              </a:spcBef>
              <a:spcAft>
                <a:spcPts val="800"/>
              </a:spcAft>
              <a:buFont typeface="Wingdings" panose="05000000000000000000" pitchFamily="2" charset="2"/>
              <a:buChar char="Ø"/>
            </a:pPr>
            <a:endParaRPr lang="en-IN" sz="2000" dirty="0">
              <a:latin typeface="Cambria" panose="02040503050406030204" pitchFamily="18" charset="0"/>
              <a:ea typeface="Cambria" panose="02040503050406030204" pitchFamily="18" charset="0"/>
            </a:endParaRPr>
          </a:p>
          <a:p>
            <a:pPr marL="1257300" lvl="2" indent="-342900" algn="just">
              <a:lnSpc>
                <a:spcPct val="150000"/>
              </a:lnSpc>
              <a:spcBef>
                <a:spcPts val="700"/>
              </a:spcBef>
              <a:spcAft>
                <a:spcPts val="800"/>
              </a:spcAft>
              <a:buFont typeface="Wingdings" panose="05000000000000000000" pitchFamily="2" charset="2"/>
              <a:buChar char="Ø"/>
            </a:pPr>
            <a:endParaRPr lang="en-IN" sz="2000" dirty="0">
              <a:latin typeface="Cambria" panose="02040503050406030204" pitchFamily="18" charset="0"/>
              <a:ea typeface="Cambria" panose="02040503050406030204" pitchFamily="18" charset="0"/>
            </a:endParaRPr>
          </a:p>
          <a:p>
            <a:pPr marL="1257300" lvl="2" indent="-342900" algn="just">
              <a:lnSpc>
                <a:spcPct val="150000"/>
              </a:lnSpc>
              <a:spcBef>
                <a:spcPts val="700"/>
              </a:spcBef>
              <a:spcAft>
                <a:spcPts val="800"/>
              </a:spcAft>
              <a:buFont typeface="Wingdings" panose="05000000000000000000" pitchFamily="2" charset="2"/>
              <a:buChar char="Ø"/>
            </a:pPr>
            <a:endParaRPr lang="en-IN" sz="2000" dirty="0">
              <a:latin typeface="Cambria" panose="02040503050406030204" pitchFamily="18" charset="0"/>
              <a:ea typeface="Cambria" panose="02040503050406030204" pitchFamily="18" charset="0"/>
            </a:endParaRPr>
          </a:p>
          <a:p>
            <a:pPr marL="1257300" lvl="2" indent="-342900" algn="just">
              <a:lnSpc>
                <a:spcPct val="150000"/>
              </a:lnSpc>
              <a:spcBef>
                <a:spcPts val="700"/>
              </a:spcBef>
              <a:spcAft>
                <a:spcPts val="800"/>
              </a:spcAft>
              <a:buFont typeface="Wingdings" panose="05000000000000000000" pitchFamily="2" charset="2"/>
              <a:buChar char="Ø"/>
            </a:pPr>
            <a:endParaRPr lang="en-IN" sz="2000" dirty="0">
              <a:latin typeface="Cambria" panose="02040503050406030204" pitchFamily="18" charset="0"/>
              <a:ea typeface="Cambria" panose="02040503050406030204" pitchFamily="18" charset="0"/>
            </a:endParaRPr>
          </a:p>
          <a:p>
            <a:pPr marL="800100" lvl="1" indent="-342900" algn="just">
              <a:lnSpc>
                <a:spcPct val="150000"/>
              </a:lnSpc>
              <a:spcBef>
                <a:spcPts val="700"/>
              </a:spcBef>
              <a:spcAft>
                <a:spcPts val="800"/>
              </a:spcAft>
              <a:buFont typeface="Wingdings" panose="05000000000000000000" pitchFamily="2" charset="2"/>
              <a:buChar char="Ø"/>
            </a:pPr>
            <a:endParaRPr lang="en-US"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1640497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757082" y="2474259"/>
            <a:ext cx="3908611" cy="2348753"/>
          </a:xfrm>
        </p:spPr>
        <p:txBody>
          <a:bodyPr/>
          <a:lstStyle/>
          <a:p>
            <a:r>
              <a:rPr lang="en-IN" sz="4000" b="1" dirty="0">
                <a:solidFill>
                  <a:srgbClr val="00327D"/>
                </a:solidFill>
              </a:rPr>
              <a:t>Part – </a:t>
            </a:r>
            <a:r>
              <a:rPr lang="en-IN" sz="4000" b="1">
                <a:solidFill>
                  <a:srgbClr val="00327D"/>
                </a:solidFill>
              </a:rPr>
              <a:t>II Arrest</a:t>
            </a:r>
            <a:endParaRPr lang="en-IN" sz="4000" b="1" dirty="0">
              <a:solidFill>
                <a:srgbClr val="00327D"/>
              </a:solidFill>
            </a:endParaRPr>
          </a:p>
          <a:p>
            <a:endParaRPr lang="en-US" dirty="0">
              <a:solidFill>
                <a:srgbClr val="00327D"/>
              </a:solidFill>
            </a:endParaRPr>
          </a:p>
        </p:txBody>
      </p:sp>
    </p:spTree>
    <p:extLst>
      <p:ext uri="{BB962C8B-B14F-4D97-AF65-F5344CB8AC3E}">
        <p14:creationId xmlns:p14="http://schemas.microsoft.com/office/powerpoint/2010/main" val="27106145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026D55-ACF3-E943-2E14-B5153C8F42EC}"/>
              </a:ext>
            </a:extLst>
          </p:cNvPr>
          <p:cNvSpPr>
            <a:spLocks noGrp="1"/>
          </p:cNvSpPr>
          <p:nvPr>
            <p:ph type="body" sz="quarter" idx="14"/>
          </p:nvPr>
        </p:nvSpPr>
        <p:spPr>
          <a:xfrm>
            <a:off x="1" y="0"/>
            <a:ext cx="10939748" cy="969483"/>
          </a:xfrm>
        </p:spPr>
        <p:txBody>
          <a:bodyPr/>
          <a:lstStyle/>
          <a:p>
            <a:r>
              <a:rPr lang="en-US" dirty="0"/>
              <a:t>Arrest &amp; Prosecution in GST</a:t>
            </a:r>
          </a:p>
        </p:txBody>
      </p:sp>
      <p:sp>
        <p:nvSpPr>
          <p:cNvPr id="3" name="Text Placeholder 2">
            <a:extLst>
              <a:ext uri="{FF2B5EF4-FFF2-40B4-BE49-F238E27FC236}">
                <a16:creationId xmlns:a16="http://schemas.microsoft.com/office/drawing/2014/main" id="{A41DCF00-7732-0458-D66A-E01056BF93A5}"/>
              </a:ext>
            </a:extLst>
          </p:cNvPr>
          <p:cNvSpPr>
            <a:spLocks noGrp="1"/>
          </p:cNvSpPr>
          <p:nvPr>
            <p:ph type="body" sz="quarter" idx="15"/>
          </p:nvPr>
        </p:nvSpPr>
        <p:spPr/>
        <p:txBody>
          <a:bodyPr>
            <a:normAutofit/>
          </a:bodyPr>
          <a:lstStyle/>
          <a:p>
            <a:pPr algn="just"/>
            <a:r>
              <a:rPr lang="en-US" sz="2500" b="1" u="sng" dirty="0"/>
              <a:t>Arrest: </a:t>
            </a:r>
            <a:r>
              <a:rPr lang="en-US" sz="2500" dirty="0"/>
              <a:t>When used in its ordinary and natural sense, means the apprehension or restraint or the deprivation of ones personal liberty…When used in the legal sense in the procedure connected with criminal offences, an arrest consists in the taking into custody of another person under authority empowered by law, for the purpose of holding or detaining him to answer a criminal charge or of preventing the commission of a criminal offence. </a:t>
            </a:r>
            <a:r>
              <a:rPr lang="en-US" sz="2500" b="1" dirty="0"/>
              <a:t>(State Of Haryana &amp; </a:t>
            </a:r>
            <a:r>
              <a:rPr lang="en-US" sz="2500" b="1" dirty="0" err="1"/>
              <a:t>Ors</a:t>
            </a:r>
            <a:r>
              <a:rPr lang="en-US" sz="2500" b="1" dirty="0"/>
              <a:t> vs Dinesh Kumar AIR 2008 SC 1083)</a:t>
            </a:r>
          </a:p>
          <a:p>
            <a:pPr algn="just"/>
            <a:endParaRPr lang="en-US" sz="2500" b="1" dirty="0"/>
          </a:p>
          <a:p>
            <a:pPr algn="just"/>
            <a:r>
              <a:rPr lang="en-US" sz="2500" b="1" dirty="0"/>
              <a:t>Prosecution: </a:t>
            </a:r>
            <a:r>
              <a:rPr lang="en-US" sz="2500" dirty="0"/>
              <a:t>Hon’ble Supreme Court while explaining scope of Article 20, “prosecution in this context would mean an initiation or starting of proceedings of a criminal nature before a court of law or a judicial tribunal in accordance with the procedure prescribed in the statute which creates the offence and regulates the procedure.”</a:t>
            </a:r>
            <a:r>
              <a:rPr lang="en-US" sz="2500" b="1" dirty="0"/>
              <a:t>	(Maqbool Hussain vs The State Of Bombay AIR 1953 SC 325)</a:t>
            </a:r>
          </a:p>
          <a:p>
            <a:endParaRPr lang="en-US" b="1" dirty="0"/>
          </a:p>
        </p:txBody>
      </p:sp>
    </p:spTree>
    <p:extLst>
      <p:ext uri="{BB962C8B-B14F-4D97-AF65-F5344CB8AC3E}">
        <p14:creationId xmlns:p14="http://schemas.microsoft.com/office/powerpoint/2010/main" val="383725611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27024" y="150813"/>
            <a:ext cx="10233399" cy="656011"/>
          </a:xfrm>
        </p:spPr>
        <p:txBody>
          <a:bodyPr/>
          <a:lstStyle/>
          <a:p>
            <a:r>
              <a:rPr lang="en-US" dirty="0"/>
              <a:t>Arrest - Section 69 &amp; 132</a:t>
            </a:r>
          </a:p>
        </p:txBody>
      </p:sp>
      <p:sp>
        <p:nvSpPr>
          <p:cNvPr id="5" name="Slide Number Placeholder 3"/>
          <p:cNvSpPr>
            <a:spLocks noGrp="1"/>
          </p:cNvSpPr>
          <p:nvPr>
            <p:ph type="sldNum" sz="quarter" idx="4"/>
          </p:nvPr>
        </p:nvSpPr>
        <p:spPr>
          <a:xfrm>
            <a:off x="8610600" y="6356350"/>
            <a:ext cx="2743200" cy="365125"/>
          </a:xfrm>
        </p:spPr>
        <p:txBody>
          <a:bodyPr/>
          <a:lstStyle/>
          <a:p>
            <a:fld id="{C37E4FB1-AD43-40BE-A2D5-51E31E25039B}" type="slidenum">
              <a:rPr lang="en-IN" smtClean="0"/>
              <a:pPr/>
              <a:t>56</a:t>
            </a:fld>
            <a:endParaRPr lang="en-IN" dirty="0"/>
          </a:p>
        </p:txBody>
      </p:sp>
      <p:sp>
        <p:nvSpPr>
          <p:cNvPr id="4" name="Rectangle 3"/>
          <p:cNvSpPr/>
          <p:nvPr/>
        </p:nvSpPr>
        <p:spPr>
          <a:xfrm>
            <a:off x="-411558" y="1437928"/>
            <a:ext cx="12457384" cy="5801588"/>
          </a:xfrm>
          <a:prstGeom prst="rect">
            <a:avLst/>
          </a:prstGeom>
          <a:noFill/>
        </p:spPr>
        <p:txBody>
          <a:bodyPr wrap="square">
            <a:spAutoFit/>
          </a:bodyPr>
          <a:lstStyle/>
          <a:p>
            <a:pPr marL="989013" lvl="2" indent="-457200" algn="just" fontAlgn="base">
              <a:spcBef>
                <a:spcPts val="600"/>
              </a:spcBef>
              <a:spcAft>
                <a:spcPts val="600"/>
              </a:spcAft>
              <a:buFont typeface="Wingdings" panose="05000000000000000000" pitchFamily="2" charset="2"/>
              <a:buChar char="Ø"/>
            </a:pPr>
            <a:r>
              <a:rPr lang="en-US" sz="2500" dirty="0">
                <a:latin typeface="Cambria" pitchFamily="18" charset="0"/>
                <a:ea typeface="Cambria" pitchFamily="18" charset="0"/>
              </a:rPr>
              <a:t>What is Arrest: </a:t>
            </a:r>
            <a:r>
              <a:rPr lang="en-GB" sz="2500" dirty="0">
                <a:latin typeface="Cambria" panose="02040503050406030204" pitchFamily="18" charset="0"/>
                <a:ea typeface="Cambria" panose="02040503050406030204" pitchFamily="18" charset="0"/>
              </a:rPr>
              <a:t>Taking into custody under some lawful command/ authority.</a:t>
            </a:r>
          </a:p>
          <a:p>
            <a:pPr marL="989013" lvl="2" indent="-457200" algn="just" fontAlgn="base">
              <a:spcBef>
                <a:spcPts val="600"/>
              </a:spcBef>
              <a:spcAft>
                <a:spcPts val="600"/>
              </a:spcAft>
              <a:buFont typeface="Wingdings" panose="05000000000000000000" pitchFamily="2" charset="2"/>
              <a:buChar char="Ø"/>
            </a:pPr>
            <a:r>
              <a:rPr lang="en-GB" sz="2500" dirty="0">
                <a:latin typeface="Cambria" panose="02040503050406030204" pitchFamily="18" charset="0"/>
                <a:ea typeface="Cambria" panose="02040503050406030204" pitchFamily="18" charset="0"/>
              </a:rPr>
              <a:t>Why arrest: </a:t>
            </a:r>
            <a:endParaRPr lang="en-US" sz="2500" dirty="0">
              <a:latin typeface="Cambria" pitchFamily="18" charset="0"/>
              <a:ea typeface="Cambria" pitchFamily="18" charset="0"/>
            </a:endParaRPr>
          </a:p>
          <a:p>
            <a:pPr marL="1446213" lvl="3" indent="-457200" algn="just" fontAlgn="base">
              <a:spcBef>
                <a:spcPts val="600"/>
              </a:spcBef>
              <a:spcAft>
                <a:spcPts val="600"/>
              </a:spcAft>
              <a:buFont typeface="Wingdings" panose="05000000000000000000" pitchFamily="2" charset="2"/>
              <a:buChar char="Ø"/>
            </a:pPr>
            <a:r>
              <a:rPr lang="en-GB" sz="2500" dirty="0">
                <a:latin typeface="Cambria" panose="02040503050406030204" pitchFamily="18" charset="0"/>
                <a:ea typeface="Cambria" panose="02040503050406030204" pitchFamily="18" charset="0"/>
              </a:rPr>
              <a:t>Preventing from influencing the witness/other suspects</a:t>
            </a:r>
          </a:p>
          <a:p>
            <a:pPr marL="1446213" lvl="3" indent="-457200" algn="just" fontAlgn="base">
              <a:spcBef>
                <a:spcPts val="600"/>
              </a:spcBef>
              <a:spcAft>
                <a:spcPts val="600"/>
              </a:spcAft>
              <a:buFont typeface="Wingdings" panose="05000000000000000000" pitchFamily="2" charset="2"/>
              <a:buChar char="Ø"/>
            </a:pPr>
            <a:r>
              <a:rPr lang="en-GB" sz="2500" dirty="0">
                <a:latin typeface="Cambria" panose="02040503050406030204" pitchFamily="18" charset="0"/>
                <a:ea typeface="Cambria" panose="02040503050406030204" pitchFamily="18" charset="0"/>
              </a:rPr>
              <a:t>Risk of flight </a:t>
            </a:r>
          </a:p>
          <a:p>
            <a:pPr marL="1446213" lvl="3" indent="-457200" algn="just" fontAlgn="base">
              <a:spcBef>
                <a:spcPts val="600"/>
              </a:spcBef>
              <a:spcAft>
                <a:spcPts val="600"/>
              </a:spcAft>
              <a:buFont typeface="Wingdings" panose="05000000000000000000" pitchFamily="2" charset="2"/>
              <a:buChar char="Ø"/>
            </a:pPr>
            <a:r>
              <a:rPr lang="en-GB" sz="2500" dirty="0">
                <a:latin typeface="Cambria" panose="02040503050406030204" pitchFamily="18" charset="0"/>
                <a:ea typeface="Cambria" panose="02040503050406030204" pitchFamily="18" charset="0"/>
              </a:rPr>
              <a:t>Committing additional crimes </a:t>
            </a:r>
          </a:p>
          <a:p>
            <a:pPr marL="989013" lvl="2" indent="-457200" algn="just" fontAlgn="base">
              <a:spcBef>
                <a:spcPts val="600"/>
              </a:spcBef>
              <a:spcAft>
                <a:spcPts val="600"/>
              </a:spcAft>
              <a:buFont typeface="Wingdings" panose="05000000000000000000" pitchFamily="2" charset="2"/>
              <a:buChar char="Ø"/>
            </a:pPr>
            <a:r>
              <a:rPr lang="en-GB" sz="2500" dirty="0">
                <a:latin typeface="Cambria" panose="02040503050406030204" pitchFamily="18" charset="0"/>
                <a:ea typeface="Cambria" panose="02040503050406030204" pitchFamily="18" charset="0"/>
              </a:rPr>
              <a:t>Arrest – restrains the personal liberty guaranteed under art. 21 of COI</a:t>
            </a:r>
          </a:p>
          <a:p>
            <a:pPr marL="989013" lvl="2" indent="-457200" algn="just" fontAlgn="base">
              <a:spcBef>
                <a:spcPts val="600"/>
              </a:spcBef>
              <a:spcAft>
                <a:spcPts val="600"/>
              </a:spcAft>
              <a:buFont typeface="Wingdings" panose="05000000000000000000" pitchFamily="2" charset="2"/>
              <a:buChar char="Ø"/>
            </a:pPr>
            <a:r>
              <a:rPr lang="en-GB" sz="2500" dirty="0">
                <a:latin typeface="Cambria" panose="02040503050406030204" pitchFamily="18" charset="0"/>
                <a:ea typeface="Cambria" panose="02040503050406030204" pitchFamily="18" charset="0"/>
              </a:rPr>
              <a:t>Bail = Conditional release with promise to appear in court whenever required </a:t>
            </a:r>
          </a:p>
          <a:p>
            <a:pPr marL="989013" lvl="2" indent="-457200" algn="just" fontAlgn="base">
              <a:spcBef>
                <a:spcPts val="600"/>
              </a:spcBef>
              <a:spcAft>
                <a:spcPts val="600"/>
              </a:spcAft>
              <a:buFont typeface="Wingdings" panose="05000000000000000000" pitchFamily="2" charset="2"/>
              <a:buChar char="Ø"/>
            </a:pPr>
            <a:r>
              <a:rPr lang="en-GB" sz="2500" dirty="0">
                <a:latin typeface="Cambria" panose="02040503050406030204" pitchFamily="18" charset="0"/>
                <a:ea typeface="Cambria" panose="02040503050406030204" pitchFamily="18" charset="0"/>
              </a:rPr>
              <a:t>Bail is rule and jail is an exception </a:t>
            </a:r>
            <a:r>
              <a:rPr lang="en-US" sz="2500" dirty="0">
                <a:latin typeface="Cambria" panose="02040503050406030204" pitchFamily="18" charset="0"/>
                <a:ea typeface="Cambria" panose="02040503050406030204" pitchFamily="18" charset="0"/>
              </a:rPr>
              <a:t>[</a:t>
            </a:r>
            <a:r>
              <a:rPr lang="en-US" sz="2500" dirty="0" err="1">
                <a:latin typeface="Cambria" panose="02040503050406030204" pitchFamily="18" charset="0"/>
                <a:ea typeface="Cambria" panose="02040503050406030204" pitchFamily="18" charset="0"/>
              </a:rPr>
              <a:t>Maneka</a:t>
            </a:r>
            <a:r>
              <a:rPr lang="en-US" sz="2500" dirty="0">
                <a:latin typeface="Cambria" panose="02040503050406030204" pitchFamily="18" charset="0"/>
                <a:ea typeface="Cambria" panose="02040503050406030204" pitchFamily="18" charset="0"/>
              </a:rPr>
              <a:t> Gandhi vs UOI AIR 1978 SC 597] – rigor of jail should be avoided</a:t>
            </a:r>
            <a:endParaRPr lang="en-GB" sz="2500" dirty="0">
              <a:latin typeface="Cambria" panose="02040503050406030204" pitchFamily="18" charset="0"/>
              <a:ea typeface="Cambria" panose="02040503050406030204" pitchFamily="18" charset="0"/>
            </a:endParaRPr>
          </a:p>
          <a:p>
            <a:pPr marL="989013" lvl="3" indent="-457200" algn="just" fontAlgn="base">
              <a:spcBef>
                <a:spcPts val="600"/>
              </a:spcBef>
              <a:spcAft>
                <a:spcPts val="600"/>
              </a:spcAft>
              <a:buFont typeface="Wingdings" panose="05000000000000000000" pitchFamily="2" charset="2"/>
              <a:buChar char="Ø"/>
            </a:pPr>
            <a:endParaRPr lang="en-US" sz="2800" dirty="0">
              <a:latin typeface="Cambria" pitchFamily="18" charset="0"/>
              <a:ea typeface="Cambria" pitchFamily="18" charset="0"/>
            </a:endParaRPr>
          </a:p>
          <a:p>
            <a:pPr marL="1714500" lvl="3" indent="-342900" algn="just" fontAlgn="base">
              <a:spcBef>
                <a:spcPts val="600"/>
              </a:spcBef>
              <a:spcAft>
                <a:spcPts val="600"/>
              </a:spcAft>
              <a:buFont typeface="Wingdings" panose="05000000000000000000" pitchFamily="2" charset="2"/>
              <a:buChar char="§"/>
            </a:pPr>
            <a:endParaRPr lang="en-US" sz="2800" dirty="0">
              <a:latin typeface="Cambria" pitchFamily="18" charset="0"/>
              <a:ea typeface="Cambria" pitchFamily="18" charset="0"/>
            </a:endParaRPr>
          </a:p>
        </p:txBody>
      </p:sp>
    </p:spTree>
    <p:extLst>
      <p:ext uri="{BB962C8B-B14F-4D97-AF65-F5344CB8AC3E}">
        <p14:creationId xmlns:p14="http://schemas.microsoft.com/office/powerpoint/2010/main" val="17311720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19336" y="110781"/>
            <a:ext cx="9649072" cy="371497"/>
          </a:xfrm>
        </p:spPr>
        <p:txBody>
          <a:bodyPr/>
          <a:lstStyle/>
          <a:p>
            <a:r>
              <a:rPr lang="en-US" sz="2800" b="1" i="1" dirty="0"/>
              <a:t>Power to Arrest – Certain Safeguards</a:t>
            </a:r>
          </a:p>
        </p:txBody>
      </p:sp>
      <p:sp>
        <p:nvSpPr>
          <p:cNvPr id="10" name="Rectangle 9">
            <a:extLst>
              <a:ext uri="{FF2B5EF4-FFF2-40B4-BE49-F238E27FC236}">
                <a16:creationId xmlns:a16="http://schemas.microsoft.com/office/drawing/2014/main" id="{67A51389-4CB7-4587-B486-EFC790294C67}"/>
              </a:ext>
            </a:extLst>
          </p:cNvPr>
          <p:cNvSpPr/>
          <p:nvPr/>
        </p:nvSpPr>
        <p:spPr>
          <a:xfrm>
            <a:off x="119336" y="1399292"/>
            <a:ext cx="11593288" cy="5170646"/>
          </a:xfrm>
          <a:prstGeom prst="rect">
            <a:avLst/>
          </a:prstGeom>
        </p:spPr>
        <p:txBody>
          <a:bodyPr wrap="square">
            <a:spAutoFit/>
          </a:bodyPr>
          <a:lstStyle/>
          <a:p>
            <a:pPr marL="342900" indent="-342900" algn="just">
              <a:buFont typeface="Arial" panose="020B0604020202020204" pitchFamily="34" charset="0"/>
              <a:buChar char="•"/>
            </a:pPr>
            <a:r>
              <a:rPr lang="en-GB" sz="2600" dirty="0">
                <a:latin typeface="Cambria" panose="02040503050406030204" pitchFamily="18" charset="0"/>
                <a:ea typeface="Cambria" panose="02040503050406030204" pitchFamily="18" charset="0"/>
              </a:rPr>
              <a:t>As per Section 41 read with Section 41A of Code of Criminal Procedure a person should not be arrested if he appears before Competent Authority and co-operates in the investigation.</a:t>
            </a:r>
          </a:p>
          <a:p>
            <a:pPr marL="342900" indent="-342900" algn="just">
              <a:buFont typeface="Arial" panose="020B0604020202020204" pitchFamily="34" charset="0"/>
              <a:buChar char="•"/>
            </a:pPr>
            <a:endParaRPr lang="en-GB" sz="2600" dirty="0">
              <a:latin typeface="Cambria" panose="02040503050406030204" pitchFamily="18" charset="0"/>
              <a:ea typeface="Cambria" panose="02040503050406030204" pitchFamily="18" charset="0"/>
            </a:endParaRPr>
          </a:p>
          <a:p>
            <a:pPr marL="342900" indent="-342900" algn="just">
              <a:buFont typeface="Arial" panose="020B0604020202020204" pitchFamily="34" charset="0"/>
              <a:buChar char="•"/>
            </a:pPr>
            <a:r>
              <a:rPr lang="en-GB" sz="2600" dirty="0">
                <a:latin typeface="Cambria" panose="02040503050406030204" pitchFamily="18" charset="0"/>
                <a:ea typeface="Cambria" panose="02040503050406030204" pitchFamily="18" charset="0"/>
              </a:rPr>
              <a:t>Where a person is arrested for a non-cognizable and bailable offence, the officer carrying out the arrest can grant him bail in accordance with Section 436 of the Code of Criminal Procedure, 1973. </a:t>
            </a:r>
          </a:p>
          <a:p>
            <a:pPr marL="342900" indent="-342900" algn="just">
              <a:buFont typeface="Arial" panose="020B0604020202020204" pitchFamily="34" charset="0"/>
              <a:buChar char="•"/>
            </a:pPr>
            <a:endParaRPr lang="en-GB" sz="2600" dirty="0">
              <a:latin typeface="Cambria" panose="02040503050406030204" pitchFamily="18" charset="0"/>
              <a:ea typeface="Cambria" panose="02040503050406030204" pitchFamily="18" charset="0"/>
            </a:endParaRPr>
          </a:p>
          <a:p>
            <a:pPr marL="342900" indent="-342900" algn="just">
              <a:buFont typeface="Arial" panose="020B0604020202020204" pitchFamily="34" charset="0"/>
              <a:buChar char="•"/>
            </a:pPr>
            <a:r>
              <a:rPr lang="en-GB" sz="2600" dirty="0">
                <a:latin typeface="Cambria" panose="02040503050406030204" pitchFamily="18" charset="0"/>
                <a:ea typeface="Cambria" panose="02040503050406030204" pitchFamily="18" charset="0"/>
              </a:rPr>
              <a:t>Where a person is arrested for a cognizable offence, he has to be produced within 24 hours of his arrest before a judicial Magistrate who will take a decision regarding releasing him on bail.</a:t>
            </a:r>
          </a:p>
          <a:p>
            <a:pPr marL="342900" indent="-342900" algn="just">
              <a:buFont typeface="Arial" panose="020B0604020202020204" pitchFamily="34" charset="0"/>
              <a:buChar char="•"/>
            </a:pPr>
            <a:endParaRPr lang="en-GB" sz="2200" dirty="0">
              <a:latin typeface="Cambria" panose="02040503050406030204" pitchFamily="18" charset="0"/>
              <a:ea typeface="Cambria" panose="02040503050406030204" pitchFamily="18" charset="0"/>
            </a:endParaRPr>
          </a:p>
          <a:p>
            <a:pPr marL="342900" indent="-342900" algn="just">
              <a:buFont typeface="Arial" panose="020B0604020202020204" pitchFamily="34" charset="0"/>
              <a:buChar char="•"/>
            </a:pPr>
            <a:endParaRPr lang="en-GB" sz="22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44585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19336" y="110781"/>
            <a:ext cx="9649072" cy="371497"/>
          </a:xfrm>
        </p:spPr>
        <p:txBody>
          <a:bodyPr/>
          <a:lstStyle/>
          <a:p>
            <a:r>
              <a:rPr lang="en-US" sz="2800" b="1" i="1" dirty="0"/>
              <a:t>Power to Arrest – Guidelines</a:t>
            </a:r>
          </a:p>
        </p:txBody>
      </p:sp>
      <p:sp>
        <p:nvSpPr>
          <p:cNvPr id="10" name="Rectangle 9">
            <a:extLst>
              <a:ext uri="{FF2B5EF4-FFF2-40B4-BE49-F238E27FC236}">
                <a16:creationId xmlns:a16="http://schemas.microsoft.com/office/drawing/2014/main" id="{67A51389-4CB7-4587-B486-EFC790294C67}"/>
              </a:ext>
            </a:extLst>
          </p:cNvPr>
          <p:cNvSpPr/>
          <p:nvPr/>
        </p:nvSpPr>
        <p:spPr>
          <a:xfrm>
            <a:off x="263352" y="973623"/>
            <a:ext cx="11593288" cy="6524863"/>
          </a:xfrm>
          <a:prstGeom prst="rect">
            <a:avLst/>
          </a:prstGeom>
        </p:spPr>
        <p:txBody>
          <a:bodyPr wrap="square">
            <a:spAutoFit/>
          </a:bodyPr>
          <a:lstStyle/>
          <a:p>
            <a:pPr marL="342900" indent="-342900" algn="just">
              <a:buFont typeface="Arial" panose="020B0604020202020204" pitchFamily="34" charset="0"/>
              <a:buChar char="•"/>
            </a:pPr>
            <a:r>
              <a:rPr lang="en-GB" sz="2200" dirty="0">
                <a:latin typeface="Cambria" panose="02040503050406030204" pitchFamily="18" charset="0"/>
                <a:ea typeface="Cambria" panose="02040503050406030204" pitchFamily="18" charset="0"/>
              </a:rPr>
              <a:t>In ‘D.K. </a:t>
            </a:r>
            <a:r>
              <a:rPr lang="en-GB" sz="2200" dirty="0" err="1">
                <a:latin typeface="Cambria" panose="02040503050406030204" pitchFamily="18" charset="0"/>
                <a:ea typeface="Cambria" panose="02040503050406030204" pitchFamily="18" charset="0"/>
              </a:rPr>
              <a:t>Basu</a:t>
            </a:r>
            <a:r>
              <a:rPr lang="en-GB" sz="2200" dirty="0">
                <a:latin typeface="Cambria" panose="02040503050406030204" pitchFamily="18" charset="0"/>
                <a:ea typeface="Cambria" panose="02040503050406030204" pitchFamily="18" charset="0"/>
              </a:rPr>
              <a:t> v. State of Bengal’ - 1997 (1) SCC 416, the Supreme Court has laid down the guidelines required to be followed in case of arrest is detailed below - and these all are also applicable to the arrest under GST also.</a:t>
            </a:r>
          </a:p>
          <a:p>
            <a:pPr marL="800100" lvl="1" indent="-342900" algn="just">
              <a:buFont typeface="Arial" panose="020B0604020202020204" pitchFamily="34" charset="0"/>
              <a:buChar char="•"/>
            </a:pPr>
            <a:r>
              <a:rPr lang="en-GB" sz="2200" dirty="0">
                <a:latin typeface="Cambria" panose="02040503050406030204" pitchFamily="18" charset="0"/>
                <a:ea typeface="Cambria" panose="02040503050406030204" pitchFamily="18" charset="0"/>
              </a:rPr>
              <a:t>The arresting officers should bear accurate, clear and visible identification with them having their name and designation.</a:t>
            </a:r>
          </a:p>
          <a:p>
            <a:pPr marL="800100" lvl="1" indent="-342900" algn="just">
              <a:buFont typeface="Arial" panose="020B0604020202020204" pitchFamily="34" charset="0"/>
              <a:buChar char="•"/>
            </a:pPr>
            <a:r>
              <a:rPr lang="en-GB" sz="2200" dirty="0">
                <a:latin typeface="Cambria" panose="02040503050406030204" pitchFamily="18" charset="0"/>
                <a:ea typeface="Cambria" panose="02040503050406030204" pitchFamily="18" charset="0"/>
              </a:rPr>
              <a:t>The arrest memo must be signed by one of the relative of the arrestee or in absence one of the respectable person of the locality and countersigned by the arrestee.</a:t>
            </a:r>
          </a:p>
          <a:p>
            <a:pPr marL="800100" lvl="1" indent="-342900" algn="just">
              <a:buFont typeface="Arial" panose="020B0604020202020204" pitchFamily="34" charset="0"/>
              <a:buChar char="•"/>
            </a:pPr>
            <a:r>
              <a:rPr lang="en-GB" sz="2200" dirty="0">
                <a:latin typeface="Cambria" panose="02040503050406030204" pitchFamily="18" charset="0"/>
                <a:ea typeface="Cambria" panose="02040503050406030204" pitchFamily="18" charset="0"/>
              </a:rPr>
              <a:t>The arrestee person shall have the right to inform one of the relative or friend from the place where he is kept after arrest may be a police station, a lock-up or an interrogation place.</a:t>
            </a:r>
          </a:p>
          <a:p>
            <a:pPr marL="800100" lvl="1" indent="-342900" algn="just">
              <a:buFont typeface="Arial" panose="020B0604020202020204" pitchFamily="34" charset="0"/>
              <a:buChar char="•"/>
            </a:pPr>
            <a:r>
              <a:rPr lang="en-GB" sz="2200" dirty="0">
                <a:latin typeface="Cambria" panose="02040503050406030204" pitchFamily="18" charset="0"/>
                <a:ea typeface="Cambria" panose="02040503050406030204" pitchFamily="18" charset="0"/>
              </a:rPr>
              <a:t>The arrestee should be subjected to medical examination every 48 hours during his detention.</a:t>
            </a:r>
          </a:p>
          <a:p>
            <a:pPr marL="800100" lvl="1" indent="-342900" algn="just">
              <a:buFont typeface="Arial" panose="020B0604020202020204" pitchFamily="34" charset="0"/>
              <a:buChar char="•"/>
            </a:pPr>
            <a:r>
              <a:rPr lang="en-GB" sz="2200" dirty="0">
                <a:latin typeface="Cambria" panose="02040503050406030204" pitchFamily="18" charset="0"/>
                <a:ea typeface="Cambria" panose="02040503050406030204" pitchFamily="18" charset="0"/>
              </a:rPr>
              <a:t>The arrestee should be allowed to meet his lawyer during the interrogation though not throughout the interrogation.</a:t>
            </a:r>
          </a:p>
          <a:p>
            <a:pPr marL="800100" lvl="1" indent="-342900" algn="just">
              <a:buFont typeface="Arial" panose="020B0604020202020204" pitchFamily="34" charset="0"/>
              <a:buChar char="•"/>
            </a:pPr>
            <a:r>
              <a:rPr lang="en-GB" sz="2200" dirty="0">
                <a:latin typeface="Cambria" panose="02040503050406030204" pitchFamily="18" charset="0"/>
                <a:ea typeface="Cambria" panose="02040503050406030204" pitchFamily="18" charset="0"/>
              </a:rPr>
              <a:t>Copies of all documents including the memo of arrest should be sent to the Magistrate for his record.</a:t>
            </a:r>
          </a:p>
          <a:p>
            <a:pPr marL="342900" indent="-342900" algn="just">
              <a:buFont typeface="Arial" panose="020B0604020202020204" pitchFamily="34" charset="0"/>
              <a:buChar char="•"/>
            </a:pPr>
            <a:endParaRPr lang="en-GB" sz="2200" dirty="0">
              <a:latin typeface="Cambria" panose="02040503050406030204" pitchFamily="18" charset="0"/>
              <a:ea typeface="Cambria" panose="02040503050406030204" pitchFamily="18" charset="0"/>
            </a:endParaRPr>
          </a:p>
          <a:p>
            <a:pPr marL="342900" indent="-342900" algn="just">
              <a:buFont typeface="Arial" panose="020B0604020202020204" pitchFamily="34" charset="0"/>
              <a:buChar char="•"/>
            </a:pPr>
            <a:endParaRPr lang="en-GB" sz="2200" dirty="0">
              <a:latin typeface="Cambria" panose="02040503050406030204" pitchFamily="18" charset="0"/>
              <a:ea typeface="Cambria" panose="02040503050406030204" pitchFamily="18" charset="0"/>
            </a:endParaRPr>
          </a:p>
          <a:p>
            <a:pPr marL="342900" indent="-342900" algn="just">
              <a:buFont typeface="Arial" panose="020B0604020202020204" pitchFamily="34" charset="0"/>
              <a:buChar char="•"/>
            </a:pPr>
            <a:endParaRPr lang="en-GB" sz="22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527115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27024" y="150813"/>
            <a:ext cx="10233399" cy="656011"/>
          </a:xfrm>
        </p:spPr>
        <p:txBody>
          <a:bodyPr/>
          <a:lstStyle/>
          <a:p>
            <a:r>
              <a:rPr lang="en-US" dirty="0"/>
              <a:t>Arrest - Section 69 &amp; 132</a:t>
            </a:r>
          </a:p>
        </p:txBody>
      </p:sp>
      <p:sp>
        <p:nvSpPr>
          <p:cNvPr id="5" name="Slide Number Placeholder 3"/>
          <p:cNvSpPr>
            <a:spLocks noGrp="1"/>
          </p:cNvSpPr>
          <p:nvPr>
            <p:ph type="sldNum" sz="quarter" idx="4"/>
          </p:nvPr>
        </p:nvSpPr>
        <p:spPr>
          <a:xfrm>
            <a:off x="8610600" y="6356350"/>
            <a:ext cx="2743200" cy="365125"/>
          </a:xfrm>
        </p:spPr>
        <p:txBody>
          <a:bodyPr/>
          <a:lstStyle/>
          <a:p>
            <a:fld id="{C37E4FB1-AD43-40BE-A2D5-51E31E25039B}" type="slidenum">
              <a:rPr lang="en-IN" smtClean="0"/>
              <a:pPr/>
              <a:t>59</a:t>
            </a:fld>
            <a:endParaRPr lang="en-IN" dirty="0"/>
          </a:p>
        </p:txBody>
      </p:sp>
      <p:sp>
        <p:nvSpPr>
          <p:cNvPr id="4" name="Rectangle 3"/>
          <p:cNvSpPr/>
          <p:nvPr/>
        </p:nvSpPr>
        <p:spPr>
          <a:xfrm>
            <a:off x="-132692" y="1627114"/>
            <a:ext cx="12457384" cy="4616648"/>
          </a:xfrm>
          <a:prstGeom prst="rect">
            <a:avLst/>
          </a:prstGeom>
          <a:noFill/>
        </p:spPr>
        <p:txBody>
          <a:bodyPr wrap="square">
            <a:spAutoFit/>
          </a:bodyPr>
          <a:lstStyle/>
          <a:p>
            <a:pPr marL="989013" lvl="2" indent="-457200" algn="just" fontAlgn="base">
              <a:spcBef>
                <a:spcPts val="600"/>
              </a:spcBef>
              <a:spcAft>
                <a:spcPts val="600"/>
              </a:spcAft>
              <a:buFont typeface="Wingdings" panose="05000000000000000000" pitchFamily="2" charset="2"/>
              <a:buChar char="Ø"/>
            </a:pPr>
            <a:r>
              <a:rPr lang="en-US" sz="2800" dirty="0">
                <a:latin typeface="Cambria" pitchFamily="18" charset="0"/>
                <a:ea typeface="Cambria" pitchFamily="18" charset="0"/>
              </a:rPr>
              <a:t>Serious offenses like </a:t>
            </a:r>
          </a:p>
          <a:p>
            <a:pPr marL="1714500" lvl="3" indent="-342900" algn="just" fontAlgn="base">
              <a:spcBef>
                <a:spcPts val="600"/>
              </a:spcBef>
              <a:spcAft>
                <a:spcPts val="600"/>
              </a:spcAft>
              <a:buFont typeface="Wingdings" panose="05000000000000000000" pitchFamily="2" charset="2"/>
              <a:buChar char="§"/>
            </a:pPr>
            <a:r>
              <a:rPr lang="en-US" sz="2800" dirty="0">
                <a:latin typeface="Cambria" pitchFamily="18" charset="0"/>
                <a:ea typeface="Cambria" pitchFamily="18" charset="0"/>
              </a:rPr>
              <a:t>Supplies without invoice, </a:t>
            </a:r>
          </a:p>
          <a:p>
            <a:pPr marL="1714500" lvl="3" indent="-342900" algn="just" fontAlgn="base">
              <a:spcBef>
                <a:spcPts val="600"/>
              </a:spcBef>
              <a:spcAft>
                <a:spcPts val="600"/>
              </a:spcAft>
              <a:buFont typeface="Wingdings" panose="05000000000000000000" pitchFamily="2" charset="2"/>
              <a:buChar char="§"/>
            </a:pPr>
            <a:r>
              <a:rPr lang="en-US" sz="2800" dirty="0">
                <a:latin typeface="Cambria" pitchFamily="18" charset="0"/>
                <a:ea typeface="Cambria" pitchFamily="18" charset="0"/>
              </a:rPr>
              <a:t>Invoice without actual supply</a:t>
            </a:r>
          </a:p>
          <a:p>
            <a:pPr marL="1714500" lvl="3" indent="-342900" algn="just" fontAlgn="base">
              <a:spcBef>
                <a:spcPts val="600"/>
              </a:spcBef>
              <a:spcAft>
                <a:spcPts val="600"/>
              </a:spcAft>
              <a:buFont typeface="Wingdings" panose="05000000000000000000" pitchFamily="2" charset="2"/>
              <a:buChar char="§"/>
            </a:pPr>
            <a:r>
              <a:rPr lang="en-US" sz="2800" dirty="0">
                <a:latin typeface="Cambria" pitchFamily="18" charset="0"/>
                <a:ea typeface="Cambria" pitchFamily="18" charset="0"/>
              </a:rPr>
              <a:t>Availing ITC on above</a:t>
            </a:r>
          </a:p>
          <a:p>
            <a:pPr marL="1714500" lvl="3" indent="-342900" algn="just" fontAlgn="base">
              <a:spcBef>
                <a:spcPts val="600"/>
              </a:spcBef>
              <a:spcAft>
                <a:spcPts val="600"/>
              </a:spcAft>
              <a:buFont typeface="Wingdings" panose="05000000000000000000" pitchFamily="2" charset="2"/>
              <a:buChar char="§"/>
            </a:pPr>
            <a:r>
              <a:rPr lang="en-US" sz="2800" dirty="0">
                <a:latin typeface="Cambria" pitchFamily="18" charset="0"/>
                <a:ea typeface="Cambria" pitchFamily="18" charset="0"/>
              </a:rPr>
              <a:t>Collected GST but not paid &gt; 3 months etc., </a:t>
            </a:r>
          </a:p>
          <a:p>
            <a:pPr marL="989013" lvl="3" indent="-457200" algn="just" fontAlgn="base">
              <a:spcBef>
                <a:spcPts val="600"/>
              </a:spcBef>
              <a:spcAft>
                <a:spcPts val="600"/>
              </a:spcAft>
              <a:buFont typeface="Wingdings" panose="05000000000000000000" pitchFamily="2" charset="2"/>
              <a:buChar char="Ø"/>
            </a:pPr>
            <a:r>
              <a:rPr lang="en-US" sz="2800" dirty="0">
                <a:latin typeface="Cambria" pitchFamily="18" charset="0"/>
                <a:ea typeface="Cambria" pitchFamily="18" charset="0"/>
              </a:rPr>
              <a:t>If the amount &gt; 5 crores, it is cognizable &amp; non-bailable </a:t>
            </a:r>
          </a:p>
          <a:p>
            <a:pPr marL="989013" lvl="3" indent="-457200" algn="just" fontAlgn="base">
              <a:spcBef>
                <a:spcPts val="600"/>
              </a:spcBef>
              <a:spcAft>
                <a:spcPts val="600"/>
              </a:spcAft>
              <a:buFont typeface="Wingdings" panose="05000000000000000000" pitchFamily="2" charset="2"/>
              <a:buChar char="Ø"/>
            </a:pPr>
            <a:r>
              <a:rPr lang="en-US" sz="2800" dirty="0">
                <a:latin typeface="Cambria" pitchFamily="18" charset="0"/>
                <a:ea typeface="Cambria" pitchFamily="18" charset="0"/>
              </a:rPr>
              <a:t>All other offenses are bailable &amp; non-cognizable </a:t>
            </a:r>
          </a:p>
          <a:p>
            <a:pPr marL="1714500" lvl="3" indent="-342900" algn="just" fontAlgn="base">
              <a:spcBef>
                <a:spcPts val="600"/>
              </a:spcBef>
              <a:spcAft>
                <a:spcPts val="600"/>
              </a:spcAft>
              <a:buFont typeface="Wingdings" panose="05000000000000000000" pitchFamily="2" charset="2"/>
              <a:buChar char="§"/>
            </a:pPr>
            <a:endParaRPr lang="en-US" sz="2800" dirty="0">
              <a:latin typeface="Cambria" pitchFamily="18" charset="0"/>
              <a:ea typeface="Cambria" pitchFamily="18" charset="0"/>
            </a:endParaRPr>
          </a:p>
        </p:txBody>
      </p:sp>
    </p:spTree>
    <p:extLst>
      <p:ext uri="{BB962C8B-B14F-4D97-AF65-F5344CB8AC3E}">
        <p14:creationId xmlns:p14="http://schemas.microsoft.com/office/powerpoint/2010/main" val="4097755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27025" y="150813"/>
            <a:ext cx="8407400" cy="585787"/>
          </a:xfrm>
        </p:spPr>
        <p:txBody>
          <a:bodyPr/>
          <a:lstStyle/>
          <a:p>
            <a:r>
              <a:rPr lang="en-IN" b="1" dirty="0"/>
              <a:t>Reasons for Disputes </a:t>
            </a:r>
            <a:endParaRPr lang="en-IN" dirty="0"/>
          </a:p>
        </p:txBody>
      </p:sp>
      <p:sp>
        <p:nvSpPr>
          <p:cNvPr id="15" name="Text Placeholder 14">
            <a:extLst>
              <a:ext uri="{FF2B5EF4-FFF2-40B4-BE49-F238E27FC236}">
                <a16:creationId xmlns:a16="http://schemas.microsoft.com/office/drawing/2014/main" id="{A52C90AE-DF7E-455B-921F-B2155463F159}"/>
              </a:ext>
            </a:extLst>
          </p:cNvPr>
          <p:cNvSpPr>
            <a:spLocks noGrp="1"/>
          </p:cNvSpPr>
          <p:nvPr>
            <p:ph type="body" sz="quarter" idx="15"/>
          </p:nvPr>
        </p:nvSpPr>
        <p:spPr/>
        <p:txBody>
          <a:bodyPr numCol="2">
            <a:normAutofit/>
          </a:bodyPr>
          <a:lstStyle/>
          <a:p>
            <a:pPr marL="0" indent="0" algn="just">
              <a:lnSpc>
                <a:spcPct val="100000"/>
              </a:lnSpc>
              <a:buNone/>
            </a:pPr>
            <a:r>
              <a:rPr lang="en-US" b="1" u="sng" dirty="0"/>
              <a:t>Department Perspective </a:t>
            </a:r>
          </a:p>
          <a:p>
            <a:pPr algn="just">
              <a:lnSpc>
                <a:spcPct val="100000"/>
              </a:lnSpc>
            </a:pPr>
            <a:r>
              <a:rPr lang="en-US" dirty="0"/>
              <a:t>Aggressive tax collection </a:t>
            </a:r>
            <a:r>
              <a:rPr lang="en-US" dirty="0" err="1"/>
              <a:t>behaviour</a:t>
            </a:r>
            <a:r>
              <a:rPr lang="en-US" dirty="0"/>
              <a:t> </a:t>
            </a:r>
          </a:p>
          <a:p>
            <a:pPr algn="just">
              <a:lnSpc>
                <a:spcPct val="100000"/>
              </a:lnSpc>
            </a:pPr>
            <a:r>
              <a:rPr lang="en-US" dirty="0"/>
              <a:t>Lack of Training and skills of tax officers </a:t>
            </a:r>
          </a:p>
          <a:p>
            <a:pPr algn="just">
              <a:lnSpc>
                <a:spcPct val="100000"/>
              </a:lnSpc>
            </a:pPr>
            <a:r>
              <a:rPr lang="en-US" dirty="0"/>
              <a:t>Lack of accountability and judicial indiscipline </a:t>
            </a:r>
          </a:p>
          <a:p>
            <a:pPr algn="just">
              <a:lnSpc>
                <a:spcPct val="100000"/>
              </a:lnSpc>
            </a:pPr>
            <a:r>
              <a:rPr lang="en-US" dirty="0"/>
              <a:t>Lack of supervision and guidance </a:t>
            </a:r>
          </a:p>
          <a:p>
            <a:pPr algn="just">
              <a:lnSpc>
                <a:spcPct val="100000"/>
              </a:lnSpc>
            </a:pPr>
            <a:r>
              <a:rPr lang="en-US" dirty="0"/>
              <a:t>Fear of Audit, Vigilance machinery and CBI </a:t>
            </a:r>
          </a:p>
          <a:p>
            <a:pPr marL="0" indent="0" algn="just">
              <a:lnSpc>
                <a:spcPct val="100000"/>
              </a:lnSpc>
              <a:buNone/>
            </a:pPr>
            <a:r>
              <a:rPr lang="en-US" b="1" u="sng" dirty="0"/>
              <a:t>Taxpayers perspective </a:t>
            </a:r>
          </a:p>
          <a:p>
            <a:pPr algn="just">
              <a:lnSpc>
                <a:spcPct val="100000"/>
              </a:lnSpc>
            </a:pPr>
            <a:r>
              <a:rPr lang="en-US" dirty="0"/>
              <a:t>Complicated law </a:t>
            </a:r>
          </a:p>
          <a:p>
            <a:pPr algn="just">
              <a:lnSpc>
                <a:spcPct val="100000"/>
              </a:lnSpc>
            </a:pPr>
            <a:r>
              <a:rPr lang="en-US" dirty="0"/>
              <a:t>Cumbersome procedures </a:t>
            </a:r>
          </a:p>
          <a:p>
            <a:pPr algn="just">
              <a:lnSpc>
                <a:spcPct val="100000"/>
              </a:lnSpc>
            </a:pPr>
            <a:r>
              <a:rPr lang="en-US" dirty="0"/>
              <a:t>Compliance requirements </a:t>
            </a:r>
          </a:p>
          <a:p>
            <a:pPr algn="just">
              <a:lnSpc>
                <a:spcPct val="100000"/>
              </a:lnSpc>
            </a:pPr>
            <a:r>
              <a:rPr lang="en-US" dirty="0"/>
              <a:t>Ignorance </a:t>
            </a:r>
          </a:p>
          <a:p>
            <a:pPr algn="just">
              <a:lnSpc>
                <a:spcPct val="100000"/>
              </a:lnSpc>
            </a:pPr>
            <a:r>
              <a:rPr lang="en-US" dirty="0"/>
              <a:t>Deliberate evasion </a:t>
            </a:r>
          </a:p>
          <a:p>
            <a:pPr algn="just">
              <a:lnSpc>
                <a:spcPct val="100000"/>
              </a:lnSpc>
            </a:pPr>
            <a:r>
              <a:rPr lang="en-US" dirty="0"/>
              <a:t>Competition by tax evaders</a:t>
            </a:r>
            <a:endParaRPr lang="en-IN" dirty="0"/>
          </a:p>
        </p:txBody>
      </p:sp>
      <p:sp>
        <p:nvSpPr>
          <p:cNvPr id="4" name="Slide Number Placeholder 3"/>
          <p:cNvSpPr>
            <a:spLocks noGrp="1"/>
          </p:cNvSpPr>
          <p:nvPr>
            <p:ph type="sldNum" sz="quarter" idx="4"/>
          </p:nvPr>
        </p:nvSpPr>
        <p:spPr/>
        <p:txBody>
          <a:bodyPr/>
          <a:lstStyle/>
          <a:p>
            <a:fld id="{C37E4FB1-AD43-40BE-A2D5-51E31E25039B}" type="slidenum">
              <a:rPr lang="en-IN" smtClean="0">
                <a:latin typeface="Cambria" panose="02040503050406030204" pitchFamily="18" charset="0"/>
                <a:ea typeface="Cambria" panose="02040503050406030204" pitchFamily="18" charset="0"/>
              </a:rPr>
              <a:pPr/>
              <a:t>6</a:t>
            </a:fld>
            <a:endParaRPr lang="en-IN" dirty="0">
              <a:latin typeface="Cambria" panose="02040503050406030204" pitchFamily="18" charset="0"/>
              <a:ea typeface="Cambria" panose="02040503050406030204" pitchFamily="18" charset="0"/>
            </a:endParaRPr>
          </a:p>
        </p:txBody>
      </p:sp>
      <p:pic>
        <p:nvPicPr>
          <p:cNvPr id="9" name="Picture 8" descr="A close up of text on a white background&#10;&#10;Description automatically generated">
            <a:extLst>
              <a:ext uri="{FF2B5EF4-FFF2-40B4-BE49-F238E27FC236}">
                <a16:creationId xmlns:a16="http://schemas.microsoft.com/office/drawing/2014/main" id="{6F192D53-BDC3-4970-9C32-B133DEC126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79869" y="1003069"/>
            <a:ext cx="6152904" cy="5581996"/>
          </a:xfrm>
          <a:prstGeom prst="rect">
            <a:avLst/>
          </a:prstGeom>
        </p:spPr>
      </p:pic>
    </p:spTree>
    <p:extLst>
      <p:ext uri="{BB962C8B-B14F-4D97-AF65-F5344CB8AC3E}">
        <p14:creationId xmlns:p14="http://schemas.microsoft.com/office/powerpoint/2010/main" val="1894607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E24774-6BD3-DCCA-6E90-FC7DEB0B5762}"/>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B7550DA0-B626-CFEE-6DE7-5CDD5E4D5B70}"/>
              </a:ext>
            </a:extLst>
          </p:cNvPr>
          <p:cNvSpPr>
            <a:spLocks noGrp="1"/>
          </p:cNvSpPr>
          <p:nvPr>
            <p:ph type="body" sz="quarter" idx="14"/>
          </p:nvPr>
        </p:nvSpPr>
        <p:spPr>
          <a:xfrm>
            <a:off x="119336" y="110781"/>
            <a:ext cx="9649072" cy="371497"/>
          </a:xfrm>
        </p:spPr>
        <p:txBody>
          <a:bodyPr/>
          <a:lstStyle/>
          <a:p>
            <a:r>
              <a:rPr lang="en-US" sz="2800" b="1" i="1" dirty="0"/>
              <a:t>Power to Arrest – recent SC decision </a:t>
            </a:r>
          </a:p>
        </p:txBody>
      </p:sp>
      <p:sp>
        <p:nvSpPr>
          <p:cNvPr id="10" name="Rectangle 9">
            <a:extLst>
              <a:ext uri="{FF2B5EF4-FFF2-40B4-BE49-F238E27FC236}">
                <a16:creationId xmlns:a16="http://schemas.microsoft.com/office/drawing/2014/main" id="{CA74ABDA-FE29-8422-7E69-DAA26DB8D25C}"/>
              </a:ext>
            </a:extLst>
          </p:cNvPr>
          <p:cNvSpPr/>
          <p:nvPr/>
        </p:nvSpPr>
        <p:spPr>
          <a:xfrm>
            <a:off x="119336" y="973623"/>
            <a:ext cx="11737304" cy="6186309"/>
          </a:xfrm>
          <a:prstGeom prst="rect">
            <a:avLst/>
          </a:prstGeom>
        </p:spPr>
        <p:txBody>
          <a:bodyPr wrap="square">
            <a:spAutoFit/>
          </a:bodyPr>
          <a:lstStyle/>
          <a:p>
            <a:pPr algn="just"/>
            <a:r>
              <a:rPr lang="en-IN" sz="2200" b="1" dirty="0">
                <a:latin typeface="Cambria" panose="02040503050406030204" pitchFamily="18" charset="0"/>
                <a:ea typeface="Cambria" panose="02040503050406030204" pitchFamily="18" charset="0"/>
              </a:rPr>
              <a:t>Radhika Agarwal vs. UOI 2025 (392) E.L.T. 273 (S.C.)</a:t>
            </a:r>
            <a:r>
              <a:rPr lang="en-GB" sz="2200" dirty="0">
                <a:latin typeface="Cambria" panose="02040503050406030204" pitchFamily="18" charset="0"/>
                <a:ea typeface="Cambria" panose="02040503050406030204" pitchFamily="18" charset="0"/>
              </a:rPr>
              <a:t> – held </a:t>
            </a:r>
          </a:p>
          <a:p>
            <a:pPr marL="342900" indent="-342900" algn="just">
              <a:buFont typeface="Arial" panose="020B0604020202020204" pitchFamily="34" charset="0"/>
              <a:buChar char="•"/>
            </a:pPr>
            <a:r>
              <a:rPr lang="en-US" sz="2200" dirty="0">
                <a:latin typeface="Cambria" panose="02040503050406030204" pitchFamily="18" charset="0"/>
                <a:ea typeface="Cambria" panose="02040503050406030204" pitchFamily="18" charset="0"/>
              </a:rPr>
              <a:t>GST officers has power to summon, arrest - rejected challenge to validity of sec 69 &amp; 70 </a:t>
            </a:r>
          </a:p>
          <a:p>
            <a:pPr marL="342900" indent="-342900" algn="just">
              <a:buFont typeface="Arial" panose="020B0604020202020204" pitchFamily="34" charset="0"/>
              <a:buChar char="•"/>
            </a:pPr>
            <a:r>
              <a:rPr lang="en-US" sz="2200" dirty="0">
                <a:latin typeface="Cambria" panose="02040503050406030204" pitchFamily="18" charset="0"/>
                <a:ea typeface="Cambria" panose="02040503050406030204" pitchFamily="18" charset="0"/>
              </a:rPr>
              <a:t>Arrest cannot be made to merely investigate whether the conditions are being met. </a:t>
            </a:r>
          </a:p>
          <a:p>
            <a:pPr marL="342900" indent="-342900" algn="just">
              <a:buFont typeface="Arial" panose="020B0604020202020204" pitchFamily="34" charset="0"/>
              <a:buChar char="•"/>
            </a:pPr>
            <a:r>
              <a:rPr lang="en-US" sz="2200" dirty="0">
                <a:latin typeface="Cambria" panose="02040503050406030204" pitchFamily="18" charset="0"/>
                <a:ea typeface="Cambria" panose="02040503050406030204" pitchFamily="18" charset="0"/>
              </a:rPr>
              <a:t>power of arrest should be used with great circumspection and not casually</a:t>
            </a:r>
          </a:p>
          <a:p>
            <a:pPr marL="342900" indent="-342900" algn="just">
              <a:buFont typeface="Arial" panose="020B0604020202020204" pitchFamily="34" charset="0"/>
              <a:buChar char="•"/>
            </a:pPr>
            <a:r>
              <a:rPr lang="en-GB" sz="2200" dirty="0">
                <a:latin typeface="Cambria" panose="02040503050406030204" pitchFamily="18" charset="0"/>
                <a:ea typeface="Cambria" panose="02040503050406030204" pitchFamily="18" charset="0"/>
              </a:rPr>
              <a:t>Arrest can be made before completion of the assessment </a:t>
            </a:r>
          </a:p>
          <a:p>
            <a:pPr marL="342900" indent="-342900" algn="just">
              <a:buFont typeface="Arial" panose="020B0604020202020204" pitchFamily="34" charset="0"/>
              <a:buChar char="•"/>
            </a:pPr>
            <a:r>
              <a:rPr lang="en-GB" sz="2200" dirty="0">
                <a:latin typeface="Cambria" panose="02040503050406030204" pitchFamily="18" charset="0"/>
                <a:ea typeface="Cambria" panose="02040503050406030204" pitchFamily="18" charset="0"/>
              </a:rPr>
              <a:t>Anticipatory bail can be granted - </a:t>
            </a:r>
          </a:p>
          <a:p>
            <a:pPr marL="800100" lvl="1" indent="-342900" algn="just">
              <a:buFont typeface="Arial" panose="020B0604020202020204" pitchFamily="34" charset="0"/>
              <a:buChar char="•"/>
            </a:pPr>
            <a:r>
              <a:rPr lang="en-US" sz="2200" dirty="0">
                <a:latin typeface="Cambria" panose="02040503050406030204" pitchFamily="18" charset="0"/>
                <a:ea typeface="Cambria" panose="02040503050406030204" pitchFamily="18" charset="0"/>
              </a:rPr>
              <a:t>When there is apprehension of arrest </a:t>
            </a:r>
          </a:p>
          <a:p>
            <a:pPr marL="800100" lvl="1" indent="-342900" algn="just">
              <a:buFont typeface="Arial" panose="020B0604020202020204" pitchFamily="34" charset="0"/>
              <a:buChar char="•"/>
            </a:pPr>
            <a:r>
              <a:rPr lang="en-US" sz="2200" dirty="0">
                <a:latin typeface="Cambria" panose="02040503050406030204" pitchFamily="18" charset="0"/>
                <a:ea typeface="Cambria" panose="02040503050406030204" pitchFamily="18" charset="0"/>
              </a:rPr>
              <a:t>based upon facts which are not vague or general allegations</a:t>
            </a:r>
          </a:p>
          <a:p>
            <a:pPr marL="800100" lvl="1" indent="-342900" algn="just">
              <a:buFont typeface="Arial" panose="020B0604020202020204" pitchFamily="34" charset="0"/>
              <a:buChar char="•"/>
            </a:pPr>
            <a:r>
              <a:rPr lang="en-US" sz="2200" dirty="0">
                <a:latin typeface="Cambria" panose="02040503050406030204" pitchFamily="18" charset="0"/>
                <a:ea typeface="Cambria" panose="02040503050406030204" pitchFamily="18" charset="0"/>
              </a:rPr>
              <a:t>threat of apprehension and its gravity or seriousness</a:t>
            </a:r>
          </a:p>
          <a:p>
            <a:pPr marL="800100" lvl="1" indent="-342900" algn="just">
              <a:buFont typeface="Arial" panose="020B0604020202020204" pitchFamily="34" charset="0"/>
              <a:buChar char="•"/>
            </a:pPr>
            <a:r>
              <a:rPr lang="en-GB" sz="2200" dirty="0">
                <a:latin typeface="Cambria" panose="02040503050406030204" pitchFamily="18" charset="0"/>
                <a:ea typeface="Cambria" panose="02040503050406030204" pitchFamily="18" charset="0"/>
              </a:rPr>
              <a:t>Conditional or unconditional </a:t>
            </a:r>
          </a:p>
          <a:p>
            <a:pPr marL="800100" lvl="1" indent="-342900" algn="just">
              <a:buFont typeface="Arial" panose="020B0604020202020204" pitchFamily="34" charset="0"/>
              <a:buChar char="•"/>
            </a:pPr>
            <a:r>
              <a:rPr lang="en-US" sz="2200" dirty="0">
                <a:latin typeface="Cambria" panose="02040503050406030204" pitchFamily="18" charset="0"/>
                <a:ea typeface="Cambria" panose="02040503050406030204" pitchFamily="18" charset="0"/>
              </a:rPr>
              <a:t>Not essential that the application should be moved only after an FIR is filed – if facts are clear and there is a reasonable basis for apprehending arrest</a:t>
            </a:r>
            <a:endParaRPr lang="en-GB" sz="2200" dirty="0">
              <a:latin typeface="Cambria" panose="02040503050406030204" pitchFamily="18" charset="0"/>
              <a:ea typeface="Cambria" panose="02040503050406030204" pitchFamily="18" charset="0"/>
            </a:endParaRPr>
          </a:p>
          <a:p>
            <a:pPr marL="342900" indent="-342900" algn="just">
              <a:buFont typeface="Arial" panose="020B0604020202020204" pitchFamily="34" charset="0"/>
              <a:buChar char="•"/>
            </a:pPr>
            <a:r>
              <a:rPr lang="en-US" sz="2200" dirty="0">
                <a:latin typeface="Cambria" panose="02040503050406030204" pitchFamily="18" charset="0"/>
                <a:ea typeface="Cambria" panose="02040503050406030204" pitchFamily="18" charset="0"/>
              </a:rPr>
              <a:t>Judicial review on the legality of arrest is permissible – before/after filing of complaints</a:t>
            </a:r>
          </a:p>
          <a:p>
            <a:pPr marL="342900" indent="-342900" algn="just">
              <a:buFont typeface="Arial" panose="020B0604020202020204" pitchFamily="34" charset="0"/>
              <a:buChar char="•"/>
            </a:pPr>
            <a:r>
              <a:rPr lang="en-IN" sz="2200" dirty="0">
                <a:latin typeface="Cambria" panose="02040503050406030204" pitchFamily="18" charset="0"/>
                <a:ea typeface="Cambria" panose="02040503050406030204" pitchFamily="18" charset="0"/>
              </a:rPr>
              <a:t>"Reasons to believe" must be recorded </a:t>
            </a:r>
          </a:p>
          <a:p>
            <a:pPr marL="342900" indent="-342900" algn="just">
              <a:buFont typeface="Arial" panose="020B0604020202020204" pitchFamily="34" charset="0"/>
              <a:buChar char="•"/>
            </a:pPr>
            <a:r>
              <a:rPr lang="en-US" sz="2200" dirty="0">
                <a:latin typeface="Cambria" panose="02040503050406030204" pitchFamily="18" charset="0"/>
                <a:ea typeface="Cambria" panose="02040503050406030204" pitchFamily="18" charset="0"/>
              </a:rPr>
              <a:t>Person arrested, as soon as may be, must be informed of the grounds of arrest</a:t>
            </a:r>
          </a:p>
          <a:p>
            <a:pPr marL="342900" indent="-342900" algn="just">
              <a:buFont typeface="Arial" panose="020B0604020202020204" pitchFamily="34" charset="0"/>
              <a:buChar char="•"/>
            </a:pPr>
            <a:endParaRPr lang="en-US" sz="2200" dirty="0">
              <a:latin typeface="Cambria" panose="02040503050406030204" pitchFamily="18" charset="0"/>
              <a:ea typeface="Cambria" panose="02040503050406030204" pitchFamily="18" charset="0"/>
            </a:endParaRPr>
          </a:p>
          <a:p>
            <a:pPr marL="342900" indent="-342900" algn="just">
              <a:buFont typeface="Arial" panose="020B0604020202020204" pitchFamily="34" charset="0"/>
              <a:buChar char="•"/>
            </a:pPr>
            <a:endParaRPr lang="en-GB" sz="2200" dirty="0">
              <a:latin typeface="Cambria" panose="02040503050406030204" pitchFamily="18" charset="0"/>
              <a:ea typeface="Cambria" panose="02040503050406030204" pitchFamily="18" charset="0"/>
            </a:endParaRPr>
          </a:p>
          <a:p>
            <a:pPr marL="342900" indent="-342900" algn="just">
              <a:buFont typeface="Arial" panose="020B0604020202020204" pitchFamily="34" charset="0"/>
              <a:buChar char="•"/>
            </a:pPr>
            <a:endParaRPr lang="en-GB" sz="22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9512974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57A269-28F9-4960-5B1F-C4A57CEB13D7}"/>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FCF2F480-8E72-AABA-610A-452DC98EB8B7}"/>
              </a:ext>
            </a:extLst>
          </p:cNvPr>
          <p:cNvSpPr>
            <a:spLocks noGrp="1"/>
          </p:cNvSpPr>
          <p:nvPr>
            <p:ph type="body" sz="quarter" idx="14"/>
          </p:nvPr>
        </p:nvSpPr>
        <p:spPr>
          <a:xfrm>
            <a:off x="119336" y="110781"/>
            <a:ext cx="9649072" cy="371497"/>
          </a:xfrm>
        </p:spPr>
        <p:txBody>
          <a:bodyPr/>
          <a:lstStyle/>
          <a:p>
            <a:r>
              <a:rPr lang="en-US" sz="2800" b="1" i="1" dirty="0"/>
              <a:t>Prosecution process under GST </a:t>
            </a:r>
          </a:p>
        </p:txBody>
      </p:sp>
      <p:sp>
        <p:nvSpPr>
          <p:cNvPr id="3" name="Rectangle 2">
            <a:extLst>
              <a:ext uri="{FF2B5EF4-FFF2-40B4-BE49-F238E27FC236}">
                <a16:creationId xmlns:a16="http://schemas.microsoft.com/office/drawing/2014/main" id="{67BA07BD-5EA0-11C9-E9DC-9A0667FDC01B}"/>
              </a:ext>
            </a:extLst>
          </p:cNvPr>
          <p:cNvSpPr/>
          <p:nvPr/>
        </p:nvSpPr>
        <p:spPr>
          <a:xfrm>
            <a:off x="1441550" y="1512855"/>
            <a:ext cx="1558977" cy="989351"/>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Cambria" panose="02040503050406030204" pitchFamily="18" charset="0"/>
                <a:ea typeface="Cambria" panose="02040503050406030204" pitchFamily="18" charset="0"/>
              </a:rPr>
              <a:t>Investigation by department</a:t>
            </a:r>
            <a:endParaRPr lang="en-IN" dirty="0">
              <a:latin typeface="Cambria" panose="02040503050406030204" pitchFamily="18" charset="0"/>
              <a:ea typeface="Cambria" panose="02040503050406030204" pitchFamily="18" charset="0"/>
            </a:endParaRPr>
          </a:p>
        </p:txBody>
      </p:sp>
      <p:sp>
        <p:nvSpPr>
          <p:cNvPr id="4" name="Rectangle 3">
            <a:extLst>
              <a:ext uri="{FF2B5EF4-FFF2-40B4-BE49-F238E27FC236}">
                <a16:creationId xmlns:a16="http://schemas.microsoft.com/office/drawing/2014/main" id="{2FA60160-42B9-3EB1-3A11-CCDAB8B8EDBF}"/>
              </a:ext>
            </a:extLst>
          </p:cNvPr>
          <p:cNvSpPr/>
          <p:nvPr/>
        </p:nvSpPr>
        <p:spPr>
          <a:xfrm>
            <a:off x="8806714" y="5207926"/>
            <a:ext cx="1558977" cy="989351"/>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latin typeface="Cambria" panose="02040503050406030204" pitchFamily="18" charset="0"/>
                <a:ea typeface="Cambria" panose="02040503050406030204" pitchFamily="18" charset="0"/>
              </a:rPr>
              <a:t>Order of conviction / acquittal</a:t>
            </a:r>
            <a:endParaRPr lang="en-IN" dirty="0">
              <a:latin typeface="Cambria" panose="02040503050406030204" pitchFamily="18" charset="0"/>
              <a:ea typeface="Cambria" panose="02040503050406030204" pitchFamily="18" charset="0"/>
            </a:endParaRPr>
          </a:p>
        </p:txBody>
      </p:sp>
      <p:sp>
        <p:nvSpPr>
          <p:cNvPr id="5" name="Rectangle 4">
            <a:extLst>
              <a:ext uri="{FF2B5EF4-FFF2-40B4-BE49-F238E27FC236}">
                <a16:creationId xmlns:a16="http://schemas.microsoft.com/office/drawing/2014/main" id="{55B7FCF6-3CD9-65B2-736A-5C7882087F4C}"/>
              </a:ext>
            </a:extLst>
          </p:cNvPr>
          <p:cNvSpPr/>
          <p:nvPr/>
        </p:nvSpPr>
        <p:spPr>
          <a:xfrm>
            <a:off x="3941472" y="1531022"/>
            <a:ext cx="1558977" cy="989351"/>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latin typeface="Cambria" panose="02040503050406030204" pitchFamily="18" charset="0"/>
                <a:ea typeface="Cambria" panose="02040503050406030204" pitchFamily="18" charset="0"/>
              </a:rPr>
              <a:t>S. 69 – Authorization for arrest from Commissioner</a:t>
            </a:r>
            <a:endParaRPr lang="en-IN" sz="1400" dirty="0">
              <a:latin typeface="Cambria" panose="02040503050406030204" pitchFamily="18" charset="0"/>
              <a:ea typeface="Cambria" panose="02040503050406030204" pitchFamily="18" charset="0"/>
            </a:endParaRPr>
          </a:p>
        </p:txBody>
      </p:sp>
      <p:sp>
        <p:nvSpPr>
          <p:cNvPr id="7" name="Rectangle 6">
            <a:extLst>
              <a:ext uri="{FF2B5EF4-FFF2-40B4-BE49-F238E27FC236}">
                <a16:creationId xmlns:a16="http://schemas.microsoft.com/office/drawing/2014/main" id="{DF949BB3-5334-4EEC-7CE1-ED57BF8F0978}"/>
              </a:ext>
            </a:extLst>
          </p:cNvPr>
          <p:cNvSpPr/>
          <p:nvPr/>
        </p:nvSpPr>
        <p:spPr>
          <a:xfrm>
            <a:off x="6448573" y="3472984"/>
            <a:ext cx="1558977" cy="989351"/>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dirty="0">
                <a:latin typeface="Cambria" panose="02040503050406030204" pitchFamily="18" charset="0"/>
                <a:ea typeface="Cambria" panose="02040503050406030204" pitchFamily="18" charset="0"/>
              </a:rPr>
              <a:t>Cognizance to be taken by Magistrate</a:t>
            </a:r>
            <a:endParaRPr lang="en-IN" sz="1500" dirty="0">
              <a:latin typeface="Cambria" panose="02040503050406030204" pitchFamily="18" charset="0"/>
              <a:ea typeface="Cambria" panose="02040503050406030204" pitchFamily="18" charset="0"/>
            </a:endParaRPr>
          </a:p>
        </p:txBody>
      </p:sp>
      <p:sp>
        <p:nvSpPr>
          <p:cNvPr id="8" name="Rectangle 7">
            <a:extLst>
              <a:ext uri="{FF2B5EF4-FFF2-40B4-BE49-F238E27FC236}">
                <a16:creationId xmlns:a16="http://schemas.microsoft.com/office/drawing/2014/main" id="{7B8C0479-540C-9F40-B7F1-880B61B91CBB}"/>
              </a:ext>
            </a:extLst>
          </p:cNvPr>
          <p:cNvSpPr/>
          <p:nvPr/>
        </p:nvSpPr>
        <p:spPr>
          <a:xfrm>
            <a:off x="1441549" y="3428999"/>
            <a:ext cx="1558977" cy="989351"/>
          </a:xfrm>
          <a:prstGeom prst="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latin typeface="Cambria" panose="02040503050406030204" pitchFamily="18" charset="0"/>
                <a:ea typeface="Cambria" panose="02040503050406030204" pitchFamily="18" charset="0"/>
              </a:rPr>
              <a:t>Framing of charge</a:t>
            </a:r>
            <a:endParaRPr lang="en-IN" dirty="0">
              <a:latin typeface="Cambria" panose="02040503050406030204" pitchFamily="18" charset="0"/>
              <a:ea typeface="Cambria" panose="02040503050406030204" pitchFamily="18" charset="0"/>
            </a:endParaRPr>
          </a:p>
        </p:txBody>
      </p:sp>
      <p:sp>
        <p:nvSpPr>
          <p:cNvPr id="11" name="Rectangle 10">
            <a:extLst>
              <a:ext uri="{FF2B5EF4-FFF2-40B4-BE49-F238E27FC236}">
                <a16:creationId xmlns:a16="http://schemas.microsoft.com/office/drawing/2014/main" id="{FCF2339F-5D2E-333D-F2F9-071160B6C196}"/>
              </a:ext>
            </a:extLst>
          </p:cNvPr>
          <p:cNvSpPr/>
          <p:nvPr/>
        </p:nvSpPr>
        <p:spPr>
          <a:xfrm>
            <a:off x="6448573" y="5207924"/>
            <a:ext cx="1558977" cy="989351"/>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latin typeface="Cambria" panose="02040503050406030204" pitchFamily="18" charset="0"/>
                <a:ea typeface="Cambria" panose="02040503050406030204" pitchFamily="18" charset="0"/>
              </a:rPr>
              <a:t>Defence evidence</a:t>
            </a:r>
            <a:endParaRPr lang="en-IN" dirty="0">
              <a:latin typeface="Cambria" panose="02040503050406030204" pitchFamily="18" charset="0"/>
              <a:ea typeface="Cambria" panose="02040503050406030204" pitchFamily="18" charset="0"/>
            </a:endParaRPr>
          </a:p>
        </p:txBody>
      </p:sp>
      <p:sp>
        <p:nvSpPr>
          <p:cNvPr id="12" name="Rectangle 11">
            <a:extLst>
              <a:ext uri="{FF2B5EF4-FFF2-40B4-BE49-F238E27FC236}">
                <a16:creationId xmlns:a16="http://schemas.microsoft.com/office/drawing/2014/main" id="{1B0EC3D9-816E-498B-B61B-6FB140E7C7E5}"/>
              </a:ext>
            </a:extLst>
          </p:cNvPr>
          <p:cNvSpPr/>
          <p:nvPr/>
        </p:nvSpPr>
        <p:spPr>
          <a:xfrm>
            <a:off x="6441394" y="1531023"/>
            <a:ext cx="1558977" cy="989351"/>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ambria" panose="02040503050406030204" pitchFamily="18" charset="0"/>
                <a:ea typeface="Cambria" panose="02040503050406030204" pitchFamily="18" charset="0"/>
              </a:rPr>
              <a:t>Arrest</a:t>
            </a:r>
            <a:endParaRPr lang="en-IN" b="1" dirty="0">
              <a:latin typeface="Cambria" panose="02040503050406030204" pitchFamily="18" charset="0"/>
              <a:ea typeface="Cambria" panose="02040503050406030204" pitchFamily="18" charset="0"/>
            </a:endParaRPr>
          </a:p>
        </p:txBody>
      </p:sp>
      <p:sp>
        <p:nvSpPr>
          <p:cNvPr id="13" name="Rectangle 12">
            <a:extLst>
              <a:ext uri="{FF2B5EF4-FFF2-40B4-BE49-F238E27FC236}">
                <a16:creationId xmlns:a16="http://schemas.microsoft.com/office/drawing/2014/main" id="{0EF53A7F-3B7B-019B-6437-6B40B47F5856}"/>
              </a:ext>
            </a:extLst>
          </p:cNvPr>
          <p:cNvSpPr/>
          <p:nvPr/>
        </p:nvSpPr>
        <p:spPr>
          <a:xfrm>
            <a:off x="3941471" y="3455231"/>
            <a:ext cx="1558977" cy="989351"/>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latin typeface="Cambria" panose="02040503050406030204" pitchFamily="18" charset="0"/>
                <a:ea typeface="Cambria" panose="02040503050406030204" pitchFamily="18" charset="0"/>
              </a:rPr>
              <a:t>Pre-charge evidence</a:t>
            </a:r>
            <a:endParaRPr lang="en-IN" dirty="0">
              <a:latin typeface="Cambria" panose="02040503050406030204" pitchFamily="18" charset="0"/>
              <a:ea typeface="Cambria" panose="02040503050406030204" pitchFamily="18" charset="0"/>
            </a:endParaRPr>
          </a:p>
        </p:txBody>
      </p:sp>
      <p:sp>
        <p:nvSpPr>
          <p:cNvPr id="15" name="Rectangle 14">
            <a:extLst>
              <a:ext uri="{FF2B5EF4-FFF2-40B4-BE49-F238E27FC236}">
                <a16:creationId xmlns:a16="http://schemas.microsoft.com/office/drawing/2014/main" id="{00447662-73EE-EA1B-7C85-7EA85A29F893}"/>
              </a:ext>
            </a:extLst>
          </p:cNvPr>
          <p:cNvSpPr/>
          <p:nvPr/>
        </p:nvSpPr>
        <p:spPr>
          <a:xfrm>
            <a:off x="1441549" y="5207930"/>
            <a:ext cx="1558977" cy="989351"/>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latin typeface="Cambria" panose="02040503050406030204" pitchFamily="18" charset="0"/>
                <a:ea typeface="Cambria" panose="02040503050406030204" pitchFamily="18" charset="0"/>
              </a:rPr>
              <a:t>Post charge evidence</a:t>
            </a:r>
            <a:endParaRPr lang="en-IN" dirty="0">
              <a:latin typeface="Cambria" panose="02040503050406030204" pitchFamily="18" charset="0"/>
              <a:ea typeface="Cambria" panose="02040503050406030204" pitchFamily="18" charset="0"/>
            </a:endParaRPr>
          </a:p>
        </p:txBody>
      </p:sp>
      <p:sp>
        <p:nvSpPr>
          <p:cNvPr id="16" name="Rectangle 15">
            <a:extLst>
              <a:ext uri="{FF2B5EF4-FFF2-40B4-BE49-F238E27FC236}">
                <a16:creationId xmlns:a16="http://schemas.microsoft.com/office/drawing/2014/main" id="{45DF7862-3226-412C-4B1B-39244BF9706B}"/>
              </a:ext>
            </a:extLst>
          </p:cNvPr>
          <p:cNvSpPr/>
          <p:nvPr/>
        </p:nvSpPr>
        <p:spPr>
          <a:xfrm>
            <a:off x="8806717" y="1531023"/>
            <a:ext cx="1558977" cy="989351"/>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latin typeface="Cambria" panose="02040503050406030204" pitchFamily="18" charset="0"/>
                <a:ea typeface="Cambria" panose="02040503050406030204" pitchFamily="18" charset="0"/>
              </a:rPr>
              <a:t>Production </a:t>
            </a:r>
            <a:r>
              <a:rPr lang="en-US" sz="1300" b="1" dirty="0">
                <a:latin typeface="Cambria" panose="02040503050406030204" pitchFamily="18" charset="0"/>
                <a:ea typeface="Cambria" panose="02040503050406030204" pitchFamily="18" charset="0"/>
              </a:rPr>
              <a:t>before Magistrate within 24 hours and seek Judicial remand</a:t>
            </a:r>
            <a:endParaRPr lang="en-IN" sz="1300" dirty="0">
              <a:latin typeface="Cambria" panose="02040503050406030204" pitchFamily="18" charset="0"/>
              <a:ea typeface="Cambria" panose="02040503050406030204" pitchFamily="18" charset="0"/>
            </a:endParaRPr>
          </a:p>
        </p:txBody>
      </p:sp>
      <p:sp>
        <p:nvSpPr>
          <p:cNvPr id="18" name="Rectangle 17">
            <a:extLst>
              <a:ext uri="{FF2B5EF4-FFF2-40B4-BE49-F238E27FC236}">
                <a16:creationId xmlns:a16="http://schemas.microsoft.com/office/drawing/2014/main" id="{94116F43-A0C7-B63E-3F54-B6BD079720D3}"/>
              </a:ext>
            </a:extLst>
          </p:cNvPr>
          <p:cNvSpPr/>
          <p:nvPr/>
        </p:nvSpPr>
        <p:spPr>
          <a:xfrm>
            <a:off x="3930381" y="5207924"/>
            <a:ext cx="1558977" cy="989351"/>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latin typeface="Cambria" panose="02040503050406030204" pitchFamily="18" charset="0"/>
                <a:ea typeface="Cambria" panose="02040503050406030204" pitchFamily="18" charset="0"/>
              </a:rPr>
              <a:t>Statement of accused</a:t>
            </a:r>
            <a:endParaRPr lang="en-IN" dirty="0">
              <a:latin typeface="Cambria" panose="02040503050406030204" pitchFamily="18" charset="0"/>
              <a:ea typeface="Cambria" panose="02040503050406030204" pitchFamily="18" charset="0"/>
            </a:endParaRPr>
          </a:p>
        </p:txBody>
      </p:sp>
      <p:sp>
        <p:nvSpPr>
          <p:cNvPr id="19" name="Rectangle 18">
            <a:extLst>
              <a:ext uri="{FF2B5EF4-FFF2-40B4-BE49-F238E27FC236}">
                <a16:creationId xmlns:a16="http://schemas.microsoft.com/office/drawing/2014/main" id="{9B9B6D9D-F2D8-6411-645A-6034DC216854}"/>
              </a:ext>
            </a:extLst>
          </p:cNvPr>
          <p:cNvSpPr/>
          <p:nvPr/>
        </p:nvSpPr>
        <p:spPr>
          <a:xfrm>
            <a:off x="8806714" y="3428999"/>
            <a:ext cx="1558977" cy="989351"/>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300" b="1" dirty="0">
                <a:latin typeface="Cambria" panose="02040503050406030204" pitchFamily="18" charset="0"/>
                <a:ea typeface="Cambria" panose="02040503050406030204" pitchFamily="18" charset="0"/>
              </a:rPr>
              <a:t>Filing of Complaint before Magistrate for criminal prosecution</a:t>
            </a:r>
            <a:endParaRPr lang="en-IN" sz="1300" dirty="0">
              <a:latin typeface="Cambria" panose="02040503050406030204" pitchFamily="18" charset="0"/>
              <a:ea typeface="Cambria" panose="02040503050406030204" pitchFamily="18" charset="0"/>
            </a:endParaRPr>
          </a:p>
        </p:txBody>
      </p:sp>
      <p:sp>
        <p:nvSpPr>
          <p:cNvPr id="20" name="Arrow: Right 19">
            <a:extLst>
              <a:ext uri="{FF2B5EF4-FFF2-40B4-BE49-F238E27FC236}">
                <a16:creationId xmlns:a16="http://schemas.microsoft.com/office/drawing/2014/main" id="{9CC653FA-4086-6FCC-D00E-F7746479A655}"/>
              </a:ext>
            </a:extLst>
          </p:cNvPr>
          <p:cNvSpPr/>
          <p:nvPr/>
        </p:nvSpPr>
        <p:spPr>
          <a:xfrm>
            <a:off x="3132944" y="1902601"/>
            <a:ext cx="552142" cy="37149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1" name="Arrow: Right 20">
            <a:extLst>
              <a:ext uri="{FF2B5EF4-FFF2-40B4-BE49-F238E27FC236}">
                <a16:creationId xmlns:a16="http://schemas.microsoft.com/office/drawing/2014/main" id="{76BD76E7-FC81-3A8C-3FC8-54382928C06B}"/>
              </a:ext>
            </a:extLst>
          </p:cNvPr>
          <p:cNvSpPr/>
          <p:nvPr/>
        </p:nvSpPr>
        <p:spPr>
          <a:xfrm>
            <a:off x="5673302" y="1902601"/>
            <a:ext cx="552142" cy="37149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4" name="Arrow: Right 23">
            <a:extLst>
              <a:ext uri="{FF2B5EF4-FFF2-40B4-BE49-F238E27FC236}">
                <a16:creationId xmlns:a16="http://schemas.microsoft.com/office/drawing/2014/main" id="{21B86079-FC63-72CB-4421-D2158B2A55F0}"/>
              </a:ext>
            </a:extLst>
          </p:cNvPr>
          <p:cNvSpPr/>
          <p:nvPr/>
        </p:nvSpPr>
        <p:spPr>
          <a:xfrm>
            <a:off x="8083435" y="1902600"/>
            <a:ext cx="552142" cy="37149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5" name="Arrow: Down 24">
            <a:extLst>
              <a:ext uri="{FF2B5EF4-FFF2-40B4-BE49-F238E27FC236}">
                <a16:creationId xmlns:a16="http://schemas.microsoft.com/office/drawing/2014/main" id="{2382A7ED-D535-6D78-A82C-47E7C3F88E6D}"/>
              </a:ext>
            </a:extLst>
          </p:cNvPr>
          <p:cNvSpPr/>
          <p:nvPr/>
        </p:nvSpPr>
        <p:spPr>
          <a:xfrm>
            <a:off x="9376341" y="2663930"/>
            <a:ext cx="419725" cy="62151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6" name="Arrow: Down 25">
            <a:extLst>
              <a:ext uri="{FF2B5EF4-FFF2-40B4-BE49-F238E27FC236}">
                <a16:creationId xmlns:a16="http://schemas.microsoft.com/office/drawing/2014/main" id="{B5636D3B-C9C1-5DBD-C1F9-9C9CFBC4884D}"/>
              </a:ext>
            </a:extLst>
          </p:cNvPr>
          <p:cNvSpPr/>
          <p:nvPr/>
        </p:nvSpPr>
        <p:spPr>
          <a:xfrm>
            <a:off x="2011174" y="4502384"/>
            <a:ext cx="419725" cy="62151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7" name="Arrow: Left 26">
            <a:extLst>
              <a:ext uri="{FF2B5EF4-FFF2-40B4-BE49-F238E27FC236}">
                <a16:creationId xmlns:a16="http://schemas.microsoft.com/office/drawing/2014/main" id="{BAED226D-AF12-0806-9E37-4C539EB1298B}"/>
              </a:ext>
            </a:extLst>
          </p:cNvPr>
          <p:cNvSpPr/>
          <p:nvPr/>
        </p:nvSpPr>
        <p:spPr>
          <a:xfrm>
            <a:off x="8127471" y="3737925"/>
            <a:ext cx="552142" cy="371497"/>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8" name="Arrow: Left 27">
            <a:extLst>
              <a:ext uri="{FF2B5EF4-FFF2-40B4-BE49-F238E27FC236}">
                <a16:creationId xmlns:a16="http://schemas.microsoft.com/office/drawing/2014/main" id="{9A1CC6BE-B9E3-1985-8033-38EF3FF46D42}"/>
              </a:ext>
            </a:extLst>
          </p:cNvPr>
          <p:cNvSpPr/>
          <p:nvPr/>
        </p:nvSpPr>
        <p:spPr>
          <a:xfrm>
            <a:off x="3149486" y="3741192"/>
            <a:ext cx="552142" cy="371497"/>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9" name="Arrow: Left 28">
            <a:extLst>
              <a:ext uri="{FF2B5EF4-FFF2-40B4-BE49-F238E27FC236}">
                <a16:creationId xmlns:a16="http://schemas.microsoft.com/office/drawing/2014/main" id="{6E0AB1E5-2C2E-9E26-1262-34825E325326}"/>
              </a:ext>
            </a:extLst>
          </p:cNvPr>
          <p:cNvSpPr/>
          <p:nvPr/>
        </p:nvSpPr>
        <p:spPr>
          <a:xfrm>
            <a:off x="5649407" y="3743691"/>
            <a:ext cx="552142" cy="371497"/>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1" name="Arrow: Right 30">
            <a:extLst>
              <a:ext uri="{FF2B5EF4-FFF2-40B4-BE49-F238E27FC236}">
                <a16:creationId xmlns:a16="http://schemas.microsoft.com/office/drawing/2014/main" id="{1A04E36C-74E0-6BE3-9572-8725AE0A5FA6}"/>
              </a:ext>
            </a:extLst>
          </p:cNvPr>
          <p:cNvSpPr/>
          <p:nvPr/>
        </p:nvSpPr>
        <p:spPr>
          <a:xfrm>
            <a:off x="5736382" y="5516854"/>
            <a:ext cx="552142" cy="37149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2" name="Arrow: Right 31">
            <a:extLst>
              <a:ext uri="{FF2B5EF4-FFF2-40B4-BE49-F238E27FC236}">
                <a16:creationId xmlns:a16="http://schemas.microsoft.com/office/drawing/2014/main" id="{E19475E1-4CC8-7E9C-4179-9AD2715DB6A9}"/>
              </a:ext>
            </a:extLst>
          </p:cNvPr>
          <p:cNvSpPr/>
          <p:nvPr/>
        </p:nvSpPr>
        <p:spPr>
          <a:xfrm>
            <a:off x="8158694" y="5516854"/>
            <a:ext cx="552142" cy="37149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3" name="Arrow: Right 32">
            <a:extLst>
              <a:ext uri="{FF2B5EF4-FFF2-40B4-BE49-F238E27FC236}">
                <a16:creationId xmlns:a16="http://schemas.microsoft.com/office/drawing/2014/main" id="{9ACDD30E-227B-0FE4-B6C3-18F5EF26EDCA}"/>
              </a:ext>
            </a:extLst>
          </p:cNvPr>
          <p:cNvSpPr/>
          <p:nvPr/>
        </p:nvSpPr>
        <p:spPr>
          <a:xfrm>
            <a:off x="3218190" y="5516855"/>
            <a:ext cx="552142" cy="37149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29229195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19336" y="110781"/>
            <a:ext cx="9649072" cy="371497"/>
          </a:xfrm>
        </p:spPr>
        <p:txBody>
          <a:bodyPr/>
          <a:lstStyle/>
          <a:p>
            <a:r>
              <a:rPr lang="en-US" sz="2800" b="1" i="1" dirty="0"/>
              <a:t>Prosecution – CBIC guidelines  </a:t>
            </a:r>
          </a:p>
        </p:txBody>
      </p:sp>
      <p:sp>
        <p:nvSpPr>
          <p:cNvPr id="10" name="Rectangle 9">
            <a:extLst>
              <a:ext uri="{FF2B5EF4-FFF2-40B4-BE49-F238E27FC236}">
                <a16:creationId xmlns:a16="http://schemas.microsoft.com/office/drawing/2014/main" id="{67A51389-4CB7-4587-B486-EFC790294C67}"/>
              </a:ext>
            </a:extLst>
          </p:cNvPr>
          <p:cNvSpPr/>
          <p:nvPr/>
        </p:nvSpPr>
        <p:spPr>
          <a:xfrm>
            <a:off x="119336" y="1351995"/>
            <a:ext cx="11593288" cy="5724644"/>
          </a:xfrm>
          <a:prstGeom prst="rect">
            <a:avLst/>
          </a:prstGeom>
        </p:spPr>
        <p:txBody>
          <a:bodyPr wrap="square">
            <a:spAutoFit/>
          </a:bodyPr>
          <a:lstStyle/>
          <a:p>
            <a:pPr algn="just"/>
            <a:r>
              <a:rPr lang="en-IN" sz="2500" dirty="0">
                <a:latin typeface="Cambria" panose="02040503050406030204" pitchFamily="18" charset="0"/>
                <a:ea typeface="Cambria" panose="02040503050406030204" pitchFamily="18" charset="0"/>
              </a:rPr>
              <a:t>Instruction No. 04/2022-23 [GST – Investigation] dated 01.09.2022</a:t>
            </a:r>
          </a:p>
          <a:p>
            <a:pPr marL="342900" indent="-342900" algn="just">
              <a:buFont typeface="Arial" panose="020B0604020202020204" pitchFamily="34" charset="0"/>
              <a:buChar char="•"/>
            </a:pPr>
            <a:r>
              <a:rPr lang="en-IN" sz="2500" dirty="0">
                <a:latin typeface="Cambria" panose="02040503050406030204" pitchFamily="18" charset="0"/>
                <a:ea typeface="Cambria" panose="02040503050406030204" pitchFamily="18" charset="0"/>
              </a:rPr>
              <a:t>Para 3.2: Prosecution should not be filed merely because a demand has been confirmed in the adjudication proceedings. Prosecution should not be launched in cases of technical nature, or where additional claim of tax is based on a difference of opinion regarding interpretation of law.</a:t>
            </a:r>
          </a:p>
          <a:p>
            <a:pPr marL="342900" indent="-342900" algn="just">
              <a:buFont typeface="Arial" panose="020B0604020202020204" pitchFamily="34" charset="0"/>
              <a:buChar char="•"/>
            </a:pPr>
            <a:r>
              <a:rPr lang="en-IN" sz="2500" dirty="0">
                <a:latin typeface="Cambria" panose="02040503050406030204" pitchFamily="18" charset="0"/>
                <a:ea typeface="Cambria" panose="02040503050406030204" pitchFamily="18" charset="0"/>
              </a:rPr>
              <a:t>Para 6.1 The prosecution complaint for prosecuting a person should be filed only after obtaining the sanction of the Pr. Commissioner/Commissioner of CGST in terms of subsection (6) of section 132 of CGST Act, 2017.</a:t>
            </a:r>
          </a:p>
          <a:p>
            <a:pPr marL="342900" indent="-342900" algn="just">
              <a:buFont typeface="Arial" panose="020B0604020202020204" pitchFamily="34" charset="0"/>
              <a:buChar char="•"/>
            </a:pPr>
            <a:r>
              <a:rPr lang="en-IN" sz="2500" dirty="0">
                <a:latin typeface="Cambria" panose="02040503050406030204" pitchFamily="18" charset="0"/>
                <a:ea typeface="Cambria" panose="02040503050406030204" pitchFamily="18" charset="0"/>
              </a:rPr>
              <a:t>Para 7.2.7: Investigation report should be signed by an Deputy/Assistant Commissioner, endorsed by the jurisdictional Additional/ Joint Commissioner, and sent to the Pr. Commissioner/ Commissioner for taking a decision on sanction for launching prosecution</a:t>
            </a:r>
          </a:p>
          <a:p>
            <a:pPr marL="342900" indent="-342900" algn="just">
              <a:buFont typeface="Arial" panose="020B0604020202020204" pitchFamily="34" charset="0"/>
              <a:buChar char="•"/>
            </a:pPr>
            <a:endParaRPr lang="en-GB" sz="2200" dirty="0">
              <a:latin typeface="Cambria" panose="02040503050406030204" pitchFamily="18" charset="0"/>
              <a:ea typeface="Cambria" panose="02040503050406030204" pitchFamily="18" charset="0"/>
            </a:endParaRPr>
          </a:p>
          <a:p>
            <a:pPr marL="342900" indent="-342900" algn="just">
              <a:buFont typeface="Arial" panose="020B0604020202020204" pitchFamily="34" charset="0"/>
              <a:buChar char="•"/>
            </a:pPr>
            <a:endParaRPr lang="en-GB" sz="2200" dirty="0">
              <a:latin typeface="Cambria" panose="02040503050406030204" pitchFamily="18" charset="0"/>
              <a:ea typeface="Cambria" panose="02040503050406030204" pitchFamily="18" charset="0"/>
            </a:endParaRPr>
          </a:p>
          <a:p>
            <a:pPr marL="342900" indent="-342900" algn="just">
              <a:buFont typeface="Arial" panose="020B0604020202020204" pitchFamily="34" charset="0"/>
              <a:buChar char="•"/>
            </a:pPr>
            <a:endParaRPr lang="en-GB" sz="22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1193578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026D55-ACF3-E943-2E14-B5153C8F42EC}"/>
              </a:ext>
            </a:extLst>
          </p:cNvPr>
          <p:cNvSpPr>
            <a:spLocks noGrp="1"/>
          </p:cNvSpPr>
          <p:nvPr>
            <p:ph type="body" sz="quarter" idx="14"/>
          </p:nvPr>
        </p:nvSpPr>
        <p:spPr>
          <a:xfrm>
            <a:off x="1" y="0"/>
            <a:ext cx="10939748" cy="969483"/>
          </a:xfrm>
        </p:spPr>
        <p:txBody>
          <a:bodyPr/>
          <a:lstStyle/>
          <a:p>
            <a:r>
              <a:rPr lang="en-US"/>
              <a:t>Compounding of Offences Sec 138</a:t>
            </a:r>
          </a:p>
        </p:txBody>
      </p:sp>
      <p:sp>
        <p:nvSpPr>
          <p:cNvPr id="4" name="Arrow: Right 3">
            <a:extLst>
              <a:ext uri="{FF2B5EF4-FFF2-40B4-BE49-F238E27FC236}">
                <a16:creationId xmlns:a16="http://schemas.microsoft.com/office/drawing/2014/main" id="{5FE72EBC-8CDD-68E5-6313-6CA48B710D63}"/>
              </a:ext>
            </a:extLst>
          </p:cNvPr>
          <p:cNvSpPr/>
          <p:nvPr/>
        </p:nvSpPr>
        <p:spPr>
          <a:xfrm>
            <a:off x="215326" y="969483"/>
            <a:ext cx="11167110" cy="107442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spcBef>
                <a:spcPts val="0"/>
              </a:spcBef>
              <a:spcAft>
                <a:spcPts val="0"/>
              </a:spcAft>
              <a:buClrTx/>
              <a:buSzPts val="2800"/>
            </a:pPr>
            <a:r>
              <a:rPr lang="en-US" sz="1800" b="1" baseline="0">
                <a:effectLst/>
              </a:rPr>
              <a:t>Any Offence under the Act</a:t>
            </a:r>
          </a:p>
        </p:txBody>
      </p:sp>
      <p:sp>
        <p:nvSpPr>
          <p:cNvPr id="7" name="Text Placeholder 6">
            <a:extLst>
              <a:ext uri="{FF2B5EF4-FFF2-40B4-BE49-F238E27FC236}">
                <a16:creationId xmlns:a16="http://schemas.microsoft.com/office/drawing/2014/main" id="{990507B5-9268-B307-0ABB-7CEBF6DD2527}"/>
              </a:ext>
            </a:extLst>
          </p:cNvPr>
          <p:cNvSpPr>
            <a:spLocks noGrp="1"/>
          </p:cNvSpPr>
          <p:nvPr>
            <p:ph type="body" sz="quarter" idx="15"/>
          </p:nvPr>
        </p:nvSpPr>
        <p:spPr>
          <a:xfrm>
            <a:off x="430651" y="1800225"/>
            <a:ext cx="11167110" cy="107442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rtl="0">
              <a:spcBef>
                <a:spcPts val="0"/>
              </a:spcBef>
              <a:spcAft>
                <a:spcPts val="0"/>
              </a:spcAft>
              <a:buClrTx/>
              <a:buSzPts val="2800"/>
              <a:buNone/>
            </a:pPr>
            <a:r>
              <a:rPr lang="en-US" sz="1800" b="1" baseline="0" dirty="0">
                <a:effectLst/>
              </a:rPr>
              <a:t>Either before or after the institution of prosecution</a:t>
            </a:r>
          </a:p>
        </p:txBody>
      </p:sp>
      <p:sp>
        <p:nvSpPr>
          <p:cNvPr id="10" name="Text Placeholder 6">
            <a:extLst>
              <a:ext uri="{FF2B5EF4-FFF2-40B4-BE49-F238E27FC236}">
                <a16:creationId xmlns:a16="http://schemas.microsoft.com/office/drawing/2014/main" id="{920D543A-B05D-5780-D6AF-9766DA821A7D}"/>
              </a:ext>
            </a:extLst>
          </p:cNvPr>
          <p:cNvSpPr txBox="1">
            <a:spLocks/>
          </p:cNvSpPr>
          <p:nvPr/>
        </p:nvSpPr>
        <p:spPr>
          <a:xfrm>
            <a:off x="339213" y="2682587"/>
            <a:ext cx="11167110" cy="107442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spcBef>
                <a:spcPts val="0"/>
              </a:spcBef>
              <a:buSzPts val="2800"/>
              <a:buFont typeface="Arial" panose="020B0604020202020204" pitchFamily="34" charset="0"/>
              <a:buNone/>
            </a:pPr>
            <a:r>
              <a:rPr lang="en-US" sz="1800" b="1"/>
              <a:t>Can be compounded by Commissioner</a:t>
            </a:r>
          </a:p>
        </p:txBody>
      </p:sp>
      <p:sp>
        <p:nvSpPr>
          <p:cNvPr id="14" name="Text Placeholder 6">
            <a:extLst>
              <a:ext uri="{FF2B5EF4-FFF2-40B4-BE49-F238E27FC236}">
                <a16:creationId xmlns:a16="http://schemas.microsoft.com/office/drawing/2014/main" id="{DEF6D1CA-2F9B-7EC1-4B38-A6A580A66088}"/>
              </a:ext>
            </a:extLst>
          </p:cNvPr>
          <p:cNvSpPr txBox="1">
            <a:spLocks/>
          </p:cNvSpPr>
          <p:nvPr/>
        </p:nvSpPr>
        <p:spPr>
          <a:xfrm>
            <a:off x="457200" y="3564949"/>
            <a:ext cx="11167110" cy="107442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spcBef>
                <a:spcPts val="0"/>
              </a:spcBef>
              <a:buSzPts val="2800"/>
              <a:buFont typeface="Arial" panose="020B0604020202020204" pitchFamily="34" charset="0"/>
              <a:buNone/>
            </a:pPr>
            <a:r>
              <a:rPr lang="en-US" sz="1800" b="1"/>
              <a:t>On payment by person accused of the Offence</a:t>
            </a:r>
          </a:p>
        </p:txBody>
      </p:sp>
      <p:sp>
        <p:nvSpPr>
          <p:cNvPr id="15" name="Text Placeholder 6">
            <a:extLst>
              <a:ext uri="{FF2B5EF4-FFF2-40B4-BE49-F238E27FC236}">
                <a16:creationId xmlns:a16="http://schemas.microsoft.com/office/drawing/2014/main" id="{E235710F-93D8-6837-360E-9641F2334CFC}"/>
              </a:ext>
            </a:extLst>
          </p:cNvPr>
          <p:cNvSpPr txBox="1">
            <a:spLocks/>
          </p:cNvSpPr>
          <p:nvPr/>
        </p:nvSpPr>
        <p:spPr>
          <a:xfrm>
            <a:off x="430651" y="4281286"/>
            <a:ext cx="11167110" cy="107442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spcBef>
                <a:spcPts val="0"/>
              </a:spcBef>
              <a:buSzPts val="2800"/>
              <a:buFont typeface="Arial" panose="020B0604020202020204" pitchFamily="34" charset="0"/>
              <a:buNone/>
            </a:pPr>
            <a:r>
              <a:rPr lang="en-US" sz="1800" b="1"/>
              <a:t>Compounding Amount</a:t>
            </a:r>
          </a:p>
        </p:txBody>
      </p:sp>
    </p:spTree>
    <p:extLst>
      <p:ext uri="{BB962C8B-B14F-4D97-AF65-F5344CB8AC3E}">
        <p14:creationId xmlns:p14="http://schemas.microsoft.com/office/powerpoint/2010/main" val="76409977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026D55-ACF3-E943-2E14-B5153C8F42EC}"/>
              </a:ext>
            </a:extLst>
          </p:cNvPr>
          <p:cNvSpPr>
            <a:spLocks noGrp="1"/>
          </p:cNvSpPr>
          <p:nvPr>
            <p:ph type="body" sz="quarter" idx="14"/>
          </p:nvPr>
        </p:nvSpPr>
        <p:spPr>
          <a:xfrm>
            <a:off x="1" y="0"/>
            <a:ext cx="10939748" cy="969483"/>
          </a:xfrm>
        </p:spPr>
        <p:txBody>
          <a:bodyPr/>
          <a:lstStyle/>
          <a:p>
            <a:r>
              <a:rPr lang="en-US" dirty="0"/>
              <a:t>Compounding of Offences</a:t>
            </a:r>
          </a:p>
        </p:txBody>
      </p:sp>
      <p:sp>
        <p:nvSpPr>
          <p:cNvPr id="3" name="Text Placeholder 2">
            <a:extLst>
              <a:ext uri="{FF2B5EF4-FFF2-40B4-BE49-F238E27FC236}">
                <a16:creationId xmlns:a16="http://schemas.microsoft.com/office/drawing/2014/main" id="{A41DCF00-7732-0458-D66A-E01056BF93A5}"/>
              </a:ext>
            </a:extLst>
          </p:cNvPr>
          <p:cNvSpPr>
            <a:spLocks noGrp="1"/>
          </p:cNvSpPr>
          <p:nvPr>
            <p:ph type="body" sz="quarter" idx="15"/>
          </p:nvPr>
        </p:nvSpPr>
        <p:spPr>
          <a:xfrm>
            <a:off x="327024" y="969483"/>
            <a:ext cx="11650331" cy="5888517"/>
          </a:xfrm>
        </p:spPr>
        <p:txBody>
          <a:bodyPr>
            <a:normAutofit fontScale="92500"/>
          </a:bodyPr>
          <a:lstStyle/>
          <a:p>
            <a:pPr>
              <a:lnSpc>
                <a:spcPct val="150000"/>
              </a:lnSpc>
            </a:pPr>
            <a:r>
              <a:rPr lang="en-US" sz="2400" b="1" dirty="0"/>
              <a:t>Compounding Benefit not available to:</a:t>
            </a:r>
          </a:p>
          <a:p>
            <a:pPr marL="536575" indent="-354013">
              <a:lnSpc>
                <a:spcPct val="150000"/>
              </a:lnSpc>
              <a:buFont typeface="Wingdings" panose="05000000000000000000" pitchFamily="2" charset="2"/>
              <a:buChar char="Ø"/>
            </a:pPr>
            <a:r>
              <a:rPr lang="en-US" sz="2400" dirty="0"/>
              <a:t>A person who has already been allowed to compound offence u/s 132(1)(a) to (f) and (h), (</a:t>
            </a:r>
            <a:r>
              <a:rPr lang="en-US" sz="2400" dirty="0" err="1"/>
              <a:t>i</a:t>
            </a:r>
            <a:r>
              <a:rPr lang="en-US" sz="2400" dirty="0"/>
              <a:t>) and (l) of Sec 132</a:t>
            </a:r>
          </a:p>
          <a:p>
            <a:pPr marL="536575" indent="-342900">
              <a:lnSpc>
                <a:spcPct val="150000"/>
              </a:lnSpc>
              <a:buFont typeface="Wingdings" panose="05000000000000000000" pitchFamily="2" charset="2"/>
              <a:buChar char="Ø"/>
            </a:pPr>
            <a:r>
              <a:rPr lang="en-US" sz="2400" dirty="0"/>
              <a:t>Accused of offense u/s. 132(1)(b) </a:t>
            </a:r>
          </a:p>
          <a:p>
            <a:pPr marL="536575" indent="-342900">
              <a:lnSpc>
                <a:spcPct val="150000"/>
              </a:lnSpc>
              <a:buFont typeface="Wingdings" panose="05000000000000000000" pitchFamily="2" charset="2"/>
              <a:buChar char="Ø"/>
            </a:pPr>
            <a:r>
              <a:rPr lang="en-US" sz="2400" dirty="0"/>
              <a:t>Convicted for offense by court</a:t>
            </a:r>
          </a:p>
          <a:p>
            <a:pPr marL="536575" indent="-342900">
              <a:lnSpc>
                <a:spcPct val="150000"/>
              </a:lnSpc>
              <a:buFont typeface="Wingdings" panose="05000000000000000000" pitchFamily="2" charset="2"/>
              <a:buChar char="Ø"/>
            </a:pPr>
            <a:r>
              <a:rPr lang="en-US" sz="2400" dirty="0"/>
              <a:t>Any other class of persons as may be prescribed</a:t>
            </a:r>
          </a:p>
          <a:p>
            <a:pPr>
              <a:lnSpc>
                <a:spcPct val="150000"/>
              </a:lnSpc>
            </a:pPr>
            <a:r>
              <a:rPr lang="en-US" sz="2400" b="1" dirty="0"/>
              <a:t>Compounding will not affect proceedings under other Acts</a:t>
            </a:r>
          </a:p>
          <a:p>
            <a:pPr>
              <a:lnSpc>
                <a:spcPct val="150000"/>
              </a:lnSpc>
            </a:pPr>
            <a:r>
              <a:rPr lang="en-US" sz="2400" b="1" dirty="0"/>
              <a:t>Compounding allowed only after paying tax, interest and penalty.</a:t>
            </a:r>
          </a:p>
          <a:p>
            <a:pPr>
              <a:lnSpc>
                <a:spcPct val="150000"/>
              </a:lnSpc>
            </a:pPr>
            <a:r>
              <a:rPr lang="en-US" sz="2400" b="1" dirty="0"/>
              <a:t>Can be applied before or after final determination u/s. 74 – SC in </a:t>
            </a:r>
            <a:r>
              <a:rPr lang="en-US" sz="2400" b="1" i="1" dirty="0"/>
              <a:t>Radhika </a:t>
            </a:r>
            <a:r>
              <a:rPr lang="en-US" sz="2400" b="1" i="1" dirty="0" err="1"/>
              <a:t>agarwal</a:t>
            </a:r>
            <a:r>
              <a:rPr lang="en-US" sz="2400" b="1" i="1" dirty="0"/>
              <a:t> </a:t>
            </a:r>
            <a:r>
              <a:rPr lang="en-US" sz="2400" b="1" dirty="0"/>
              <a:t> </a:t>
            </a:r>
          </a:p>
          <a:p>
            <a:pPr>
              <a:lnSpc>
                <a:spcPct val="150000"/>
              </a:lnSpc>
            </a:pPr>
            <a:endParaRPr lang="en-US" sz="2100" b="1" dirty="0"/>
          </a:p>
          <a:p>
            <a:pPr marL="536575" indent="-354013">
              <a:lnSpc>
                <a:spcPct val="150000"/>
              </a:lnSpc>
              <a:buFont typeface="Wingdings" panose="05000000000000000000" pitchFamily="2" charset="2"/>
              <a:buChar char="Ø"/>
            </a:pPr>
            <a:endParaRPr lang="en-US" dirty="0"/>
          </a:p>
          <a:p>
            <a:pPr marL="176213" indent="-176213">
              <a:buNone/>
            </a:pPr>
            <a:endParaRPr lang="en-US" dirty="0"/>
          </a:p>
          <a:p>
            <a:pPr marL="176213" indent="-176213">
              <a:buNone/>
            </a:pPr>
            <a:endParaRPr lang="en-US" dirty="0"/>
          </a:p>
        </p:txBody>
      </p:sp>
    </p:spTree>
    <p:extLst>
      <p:ext uri="{BB962C8B-B14F-4D97-AF65-F5344CB8AC3E}">
        <p14:creationId xmlns:p14="http://schemas.microsoft.com/office/powerpoint/2010/main" val="171343168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8026D55-ACF3-E943-2E14-B5153C8F42EC}"/>
              </a:ext>
            </a:extLst>
          </p:cNvPr>
          <p:cNvSpPr>
            <a:spLocks noGrp="1"/>
          </p:cNvSpPr>
          <p:nvPr>
            <p:ph type="body" sz="quarter" idx="14"/>
          </p:nvPr>
        </p:nvSpPr>
        <p:spPr>
          <a:xfrm>
            <a:off x="1" y="0"/>
            <a:ext cx="10939748" cy="969483"/>
          </a:xfrm>
        </p:spPr>
        <p:txBody>
          <a:bodyPr/>
          <a:lstStyle/>
          <a:p>
            <a:r>
              <a:rPr lang="en-US" dirty="0"/>
              <a:t>Compounding of Offences</a:t>
            </a:r>
          </a:p>
        </p:txBody>
      </p:sp>
      <p:sp>
        <p:nvSpPr>
          <p:cNvPr id="8" name="Rectangle: Rounded Corners 7">
            <a:extLst>
              <a:ext uri="{FF2B5EF4-FFF2-40B4-BE49-F238E27FC236}">
                <a16:creationId xmlns:a16="http://schemas.microsoft.com/office/drawing/2014/main" id="{F98694F4-F780-476D-5EDA-EF650B595790}"/>
              </a:ext>
            </a:extLst>
          </p:cNvPr>
          <p:cNvSpPr/>
          <p:nvPr/>
        </p:nvSpPr>
        <p:spPr>
          <a:xfrm>
            <a:off x="571500" y="1520190"/>
            <a:ext cx="2834640" cy="14859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Cambria" panose="02040503050406030204" pitchFamily="18" charset="0"/>
                <a:ea typeface="Cambria" panose="02040503050406030204" pitchFamily="18" charset="0"/>
              </a:rPr>
              <a:t>Money to be paid for Compounding the Offence:</a:t>
            </a:r>
          </a:p>
        </p:txBody>
      </p:sp>
      <p:sp>
        <p:nvSpPr>
          <p:cNvPr id="9" name="Text Placeholder 8">
            <a:extLst>
              <a:ext uri="{FF2B5EF4-FFF2-40B4-BE49-F238E27FC236}">
                <a16:creationId xmlns:a16="http://schemas.microsoft.com/office/drawing/2014/main" id="{C4EA495A-4F32-7795-103B-C221244F43F6}"/>
              </a:ext>
            </a:extLst>
          </p:cNvPr>
          <p:cNvSpPr>
            <a:spLocks noGrp="1"/>
          </p:cNvSpPr>
          <p:nvPr>
            <p:ph type="body" sz="quarter" idx="15"/>
          </p:nvPr>
        </p:nvSpPr>
        <p:spPr>
          <a:xfrm>
            <a:off x="45720" y="4126230"/>
            <a:ext cx="2091690" cy="157734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normAutofit/>
          </a:bodyPr>
          <a:lstStyle/>
          <a:p>
            <a:pPr marL="0" indent="0" algn="ctr">
              <a:buNone/>
            </a:pPr>
            <a:r>
              <a:rPr lang="en-US" dirty="0">
                <a:latin typeface="Cambria" panose="02040503050406030204" pitchFamily="18" charset="0"/>
                <a:ea typeface="Cambria" panose="02040503050406030204" pitchFamily="18" charset="0"/>
              </a:rPr>
              <a:t>Minimum = 25% of tax involved</a:t>
            </a:r>
          </a:p>
        </p:txBody>
      </p:sp>
      <p:sp>
        <p:nvSpPr>
          <p:cNvPr id="10" name="Rectangle: Rounded Corners 9">
            <a:extLst>
              <a:ext uri="{FF2B5EF4-FFF2-40B4-BE49-F238E27FC236}">
                <a16:creationId xmlns:a16="http://schemas.microsoft.com/office/drawing/2014/main" id="{DEAE98CB-47DD-BD20-A181-416F865DF294}"/>
              </a:ext>
            </a:extLst>
          </p:cNvPr>
          <p:cNvSpPr/>
          <p:nvPr/>
        </p:nvSpPr>
        <p:spPr>
          <a:xfrm>
            <a:off x="6736080" y="1520190"/>
            <a:ext cx="2834640" cy="14859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atin typeface="Cambria" panose="02040503050406030204" pitchFamily="18" charset="0"/>
                <a:ea typeface="Cambria" panose="02040503050406030204" pitchFamily="18" charset="0"/>
              </a:rPr>
              <a:t>On payment of Compounding Amount</a:t>
            </a:r>
          </a:p>
        </p:txBody>
      </p:sp>
      <p:sp>
        <p:nvSpPr>
          <p:cNvPr id="11" name="Text Placeholder 8">
            <a:extLst>
              <a:ext uri="{FF2B5EF4-FFF2-40B4-BE49-F238E27FC236}">
                <a16:creationId xmlns:a16="http://schemas.microsoft.com/office/drawing/2014/main" id="{DBB13BDD-B534-9C1D-EEB9-ACB86076B165}"/>
              </a:ext>
            </a:extLst>
          </p:cNvPr>
          <p:cNvSpPr txBox="1">
            <a:spLocks/>
          </p:cNvSpPr>
          <p:nvPr/>
        </p:nvSpPr>
        <p:spPr>
          <a:xfrm>
            <a:off x="2609850" y="4126230"/>
            <a:ext cx="2091690" cy="157734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n-US" dirty="0"/>
              <a:t>Maximum = 100% of tax involved</a:t>
            </a:r>
          </a:p>
        </p:txBody>
      </p:sp>
      <p:cxnSp>
        <p:nvCxnSpPr>
          <p:cNvPr id="13" name="Straight Connector 12">
            <a:extLst>
              <a:ext uri="{FF2B5EF4-FFF2-40B4-BE49-F238E27FC236}">
                <a16:creationId xmlns:a16="http://schemas.microsoft.com/office/drawing/2014/main" id="{1C11DAB9-9B4D-4DD6-6CCF-DEC2052ED597}"/>
              </a:ext>
            </a:extLst>
          </p:cNvPr>
          <p:cNvCxnSpPr>
            <a:stCxn id="8" idx="2"/>
          </p:cNvCxnSpPr>
          <p:nvPr/>
        </p:nvCxnSpPr>
        <p:spPr>
          <a:xfrm>
            <a:off x="1988820" y="3006090"/>
            <a:ext cx="0" cy="537210"/>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AAC1A95E-E159-EAAD-E3A4-ED692E9B8C9B}"/>
              </a:ext>
            </a:extLst>
          </p:cNvPr>
          <p:cNvCxnSpPr>
            <a:cxnSpLocks/>
          </p:cNvCxnSpPr>
          <p:nvPr/>
        </p:nvCxnSpPr>
        <p:spPr>
          <a:xfrm flipH="1">
            <a:off x="944594" y="3543300"/>
            <a:ext cx="2198656" cy="0"/>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7B505CBE-458F-99CB-EA9F-A440D3FC1D83}"/>
              </a:ext>
            </a:extLst>
          </p:cNvPr>
          <p:cNvCxnSpPr>
            <a:cxnSpLocks/>
          </p:cNvCxnSpPr>
          <p:nvPr/>
        </p:nvCxnSpPr>
        <p:spPr>
          <a:xfrm>
            <a:off x="944594" y="3535680"/>
            <a:ext cx="0" cy="590550"/>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4114F21B-A2C4-C063-FB0E-0DC5AA08275C}"/>
              </a:ext>
            </a:extLst>
          </p:cNvPr>
          <p:cNvCxnSpPr>
            <a:cxnSpLocks/>
          </p:cNvCxnSpPr>
          <p:nvPr/>
        </p:nvCxnSpPr>
        <p:spPr>
          <a:xfrm>
            <a:off x="3143250" y="3543300"/>
            <a:ext cx="0" cy="582930"/>
          </a:xfrm>
          <a:prstGeom prst="line">
            <a:avLst/>
          </a:prstGeom>
        </p:spPr>
        <p:style>
          <a:lnRef idx="1">
            <a:schemeClr val="dk1"/>
          </a:lnRef>
          <a:fillRef idx="0">
            <a:schemeClr val="dk1"/>
          </a:fillRef>
          <a:effectRef idx="0">
            <a:schemeClr val="dk1"/>
          </a:effectRef>
          <a:fontRef idx="minor">
            <a:schemeClr val="tx1"/>
          </a:fontRef>
        </p:style>
      </p:cxnSp>
      <p:sp>
        <p:nvSpPr>
          <p:cNvPr id="22" name="Text Placeholder 8">
            <a:extLst>
              <a:ext uri="{FF2B5EF4-FFF2-40B4-BE49-F238E27FC236}">
                <a16:creationId xmlns:a16="http://schemas.microsoft.com/office/drawing/2014/main" id="{8DCAC2E1-77D6-A9D4-92E6-3DF449F888FF}"/>
              </a:ext>
            </a:extLst>
          </p:cNvPr>
          <p:cNvSpPr txBox="1">
            <a:spLocks/>
          </p:cNvSpPr>
          <p:nvPr/>
        </p:nvSpPr>
        <p:spPr>
          <a:xfrm>
            <a:off x="5173980" y="4126230"/>
            <a:ext cx="2091690" cy="157734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n-US"/>
              <a:t>No further proceedings shall be initiated </a:t>
            </a:r>
          </a:p>
        </p:txBody>
      </p:sp>
      <p:sp>
        <p:nvSpPr>
          <p:cNvPr id="23" name="Text Placeholder 8">
            <a:extLst>
              <a:ext uri="{FF2B5EF4-FFF2-40B4-BE49-F238E27FC236}">
                <a16:creationId xmlns:a16="http://schemas.microsoft.com/office/drawing/2014/main" id="{2768BA03-944F-5432-C5D4-2B5E4EBCD0F3}"/>
              </a:ext>
            </a:extLst>
          </p:cNvPr>
          <p:cNvSpPr txBox="1">
            <a:spLocks/>
          </p:cNvSpPr>
          <p:nvPr/>
        </p:nvSpPr>
        <p:spPr>
          <a:xfrm>
            <a:off x="7533942" y="4126230"/>
            <a:ext cx="2091690" cy="157734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n-US"/>
              <a:t>Against the accused </a:t>
            </a:r>
            <a:r>
              <a:rPr lang="en-US" err="1"/>
              <a:t>wrt</a:t>
            </a:r>
            <a:r>
              <a:rPr lang="en-US"/>
              <a:t> to offence compounded</a:t>
            </a:r>
          </a:p>
        </p:txBody>
      </p:sp>
      <p:sp>
        <p:nvSpPr>
          <p:cNvPr id="24" name="Text Placeholder 8">
            <a:extLst>
              <a:ext uri="{FF2B5EF4-FFF2-40B4-BE49-F238E27FC236}">
                <a16:creationId xmlns:a16="http://schemas.microsoft.com/office/drawing/2014/main" id="{5CAC5473-FBFF-6308-4523-396FF4529667}"/>
              </a:ext>
            </a:extLst>
          </p:cNvPr>
          <p:cNvSpPr txBox="1">
            <a:spLocks/>
          </p:cNvSpPr>
          <p:nvPr/>
        </p:nvSpPr>
        <p:spPr>
          <a:xfrm>
            <a:off x="9893904" y="4126230"/>
            <a:ext cx="2091690" cy="157734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Cambria" panose="02040503050406030204" pitchFamily="18" charset="0"/>
                <a:ea typeface="Cambria" panose="0204050305040603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Font typeface="Arial" panose="020B0604020202020204" pitchFamily="34" charset="0"/>
              <a:buNone/>
            </a:pPr>
            <a:r>
              <a:rPr lang="en-US"/>
              <a:t>Criminal proceedings if already initiated, shall abate.</a:t>
            </a:r>
          </a:p>
        </p:txBody>
      </p:sp>
      <p:cxnSp>
        <p:nvCxnSpPr>
          <p:cNvPr id="25" name="Straight Connector 24">
            <a:extLst>
              <a:ext uri="{FF2B5EF4-FFF2-40B4-BE49-F238E27FC236}">
                <a16:creationId xmlns:a16="http://schemas.microsoft.com/office/drawing/2014/main" id="{8E567F24-88CF-EDA9-6405-37567D247AEF}"/>
              </a:ext>
            </a:extLst>
          </p:cNvPr>
          <p:cNvCxnSpPr>
            <a:cxnSpLocks/>
          </p:cNvCxnSpPr>
          <p:nvPr/>
        </p:nvCxnSpPr>
        <p:spPr>
          <a:xfrm flipH="1">
            <a:off x="6096000" y="3535680"/>
            <a:ext cx="4991100" cy="0"/>
          </a:xfrm>
          <a:prstGeom prst="line">
            <a:avLst/>
          </a:prstGeom>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1B3E84F7-54EB-B482-FACD-BE7D61F24D02}"/>
              </a:ext>
            </a:extLst>
          </p:cNvPr>
          <p:cNvCxnSpPr/>
          <p:nvPr/>
        </p:nvCxnSpPr>
        <p:spPr>
          <a:xfrm>
            <a:off x="8153400" y="2998470"/>
            <a:ext cx="0" cy="537210"/>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AA43EB97-289C-A65C-B83B-B5CE145A04D5}"/>
              </a:ext>
            </a:extLst>
          </p:cNvPr>
          <p:cNvCxnSpPr>
            <a:cxnSpLocks/>
          </p:cNvCxnSpPr>
          <p:nvPr/>
        </p:nvCxnSpPr>
        <p:spPr>
          <a:xfrm>
            <a:off x="6096000" y="3535680"/>
            <a:ext cx="0" cy="582930"/>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a:extLst>
              <a:ext uri="{FF2B5EF4-FFF2-40B4-BE49-F238E27FC236}">
                <a16:creationId xmlns:a16="http://schemas.microsoft.com/office/drawing/2014/main" id="{E7EB90B5-6C67-5030-AC68-71A2E8B20459}"/>
              </a:ext>
            </a:extLst>
          </p:cNvPr>
          <p:cNvCxnSpPr>
            <a:cxnSpLocks/>
          </p:cNvCxnSpPr>
          <p:nvPr/>
        </p:nvCxnSpPr>
        <p:spPr>
          <a:xfrm>
            <a:off x="8161020" y="3535680"/>
            <a:ext cx="0" cy="582930"/>
          </a:xfrm>
          <a:prstGeom prst="line">
            <a:avLst/>
          </a:prstGeom>
        </p:spPr>
        <p:style>
          <a:lnRef idx="1">
            <a:schemeClr val="dk1"/>
          </a:lnRef>
          <a:fillRef idx="0">
            <a:schemeClr val="dk1"/>
          </a:fillRef>
          <a:effectRef idx="0">
            <a:schemeClr val="dk1"/>
          </a:effectRef>
          <a:fontRef idx="minor">
            <a:schemeClr val="tx1"/>
          </a:fontRef>
        </p:style>
      </p:cxnSp>
      <p:cxnSp>
        <p:nvCxnSpPr>
          <p:cNvPr id="33" name="Straight Connector 32">
            <a:extLst>
              <a:ext uri="{FF2B5EF4-FFF2-40B4-BE49-F238E27FC236}">
                <a16:creationId xmlns:a16="http://schemas.microsoft.com/office/drawing/2014/main" id="{1073A288-0D9A-9525-A37F-F0C8D18C48ED}"/>
              </a:ext>
            </a:extLst>
          </p:cNvPr>
          <p:cNvCxnSpPr>
            <a:cxnSpLocks/>
          </p:cNvCxnSpPr>
          <p:nvPr/>
        </p:nvCxnSpPr>
        <p:spPr>
          <a:xfrm>
            <a:off x="11087100" y="3535680"/>
            <a:ext cx="0" cy="58293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3793428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9DB665-64D4-4303-9720-8171F92F7C1E}"/>
              </a:ext>
            </a:extLst>
          </p:cNvPr>
          <p:cNvSpPr txBox="1"/>
          <p:nvPr/>
        </p:nvSpPr>
        <p:spPr>
          <a:xfrm>
            <a:off x="7464152" y="1641574"/>
            <a:ext cx="4727848" cy="923330"/>
          </a:xfrm>
          <a:prstGeom prst="rect">
            <a:avLst/>
          </a:prstGeom>
          <a:noFill/>
        </p:spPr>
        <p:txBody>
          <a:bodyPr wrap="square" rtlCol="0">
            <a:spAutoFit/>
          </a:bodyPr>
          <a:lstStyle/>
          <a:p>
            <a:r>
              <a:rPr lang="en-IN" sz="5400" b="1" dirty="0">
                <a:solidFill>
                  <a:schemeClr val="bg1"/>
                </a:solidFill>
                <a:latin typeface="Times New Roman" panose="02020603050405020304" pitchFamily="18" charset="0"/>
                <a:cs typeface="Times New Roman" panose="02020603050405020304" pitchFamily="18" charset="0"/>
              </a:rPr>
              <a:t>THANK YOU!</a:t>
            </a:r>
            <a:endParaRPr lang="en-IN" sz="2000" b="1" dirty="0">
              <a:solidFill>
                <a:schemeClr val="bg1"/>
              </a:solidFill>
              <a:latin typeface="Times New Roman" panose="02020603050405020304" pitchFamily="18" charset="0"/>
              <a:cs typeface="Times New Roman" panose="02020603050405020304" pitchFamily="18" charset="0"/>
            </a:endParaRPr>
          </a:p>
        </p:txBody>
      </p:sp>
      <p:pic>
        <p:nvPicPr>
          <p:cNvPr id="4" name="Picture 3" descr="C:\My data\CA Prakash N\Audit &amp; Assistance\NL PPT Website updation Articles\PPT &amp; Material\11. PPT Visag\download (1).jpeg">
            <a:extLst>
              <a:ext uri="{FF2B5EF4-FFF2-40B4-BE49-F238E27FC236}">
                <a16:creationId xmlns:a16="http://schemas.microsoft.com/office/drawing/2014/main" id="{C50AE4DE-E106-4356-932D-A51CBB6567A0}"/>
              </a:ext>
            </a:extLst>
          </p:cNvPr>
          <p:cNvPicPr>
            <a:picLocks noChangeAspect="1" noChangeArrowheads="1"/>
          </p:cNvPicPr>
          <p:nvPr/>
        </p:nvPicPr>
        <p:blipFill>
          <a:blip r:embed="rId2" cstate="print">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198229" y="3729895"/>
            <a:ext cx="2254173" cy="258550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3BE5C68A-409D-4F4B-8562-033517766731}"/>
              </a:ext>
            </a:extLst>
          </p:cNvPr>
          <p:cNvSpPr txBox="1"/>
          <p:nvPr/>
        </p:nvSpPr>
        <p:spPr>
          <a:xfrm>
            <a:off x="1181250" y="3559183"/>
            <a:ext cx="6141388" cy="1200329"/>
          </a:xfrm>
          <a:prstGeom prst="rect">
            <a:avLst/>
          </a:prstGeom>
          <a:noFill/>
        </p:spPr>
        <p:txBody>
          <a:bodyPr wrap="square" rtlCol="0">
            <a:spAutoFit/>
          </a:bodyPr>
          <a:lstStyle/>
          <a:p>
            <a:pPr algn="r">
              <a:lnSpc>
                <a:spcPct val="80000"/>
              </a:lnSpc>
            </a:pPr>
            <a:r>
              <a:rPr lang="en-US" sz="3000" b="1" i="1" dirty="0">
                <a:solidFill>
                  <a:schemeClr val="accent1"/>
                </a:solidFill>
                <a:latin typeface="Cambria" panose="02040503050406030204" pitchFamily="18" charset="0"/>
                <a:ea typeface="Cambria" panose="02040503050406030204" pitchFamily="18" charset="0"/>
                <a:hlinkClick r:id="rId4"/>
              </a:rPr>
              <a:t>venkataprasad@hnaindia.com</a:t>
            </a:r>
            <a:endParaRPr lang="en-US" sz="3000" b="1" i="1" dirty="0">
              <a:solidFill>
                <a:schemeClr val="accent1"/>
              </a:solidFill>
              <a:latin typeface="Cambria" panose="02040503050406030204" pitchFamily="18" charset="0"/>
              <a:ea typeface="Cambria" panose="02040503050406030204" pitchFamily="18" charset="0"/>
            </a:endParaRPr>
          </a:p>
          <a:p>
            <a:pPr algn="r">
              <a:lnSpc>
                <a:spcPct val="80000"/>
              </a:lnSpc>
            </a:pPr>
            <a:endParaRPr lang="en-US" sz="3000" b="1" i="1" dirty="0">
              <a:solidFill>
                <a:schemeClr val="accent1"/>
              </a:solidFill>
              <a:latin typeface="Cambria" panose="02040503050406030204" pitchFamily="18" charset="0"/>
              <a:ea typeface="Cambria" panose="02040503050406030204" pitchFamily="18" charset="0"/>
            </a:endParaRPr>
          </a:p>
          <a:p>
            <a:pPr algn="r">
              <a:lnSpc>
                <a:spcPct val="80000"/>
              </a:lnSpc>
            </a:pPr>
            <a:endParaRPr lang="en-US" sz="3000" b="1" i="1" dirty="0">
              <a:solidFill>
                <a:schemeClr val="accent1"/>
              </a:solidFill>
              <a:latin typeface="Cambria" panose="02040503050406030204" pitchFamily="18" charset="0"/>
              <a:ea typeface="Cambria" panose="02040503050406030204" pitchFamily="18" charset="0"/>
            </a:endParaRPr>
          </a:p>
        </p:txBody>
      </p:sp>
      <p:sp>
        <p:nvSpPr>
          <p:cNvPr id="5" name="Slide Number Placeholder 4">
            <a:extLst>
              <a:ext uri="{FF2B5EF4-FFF2-40B4-BE49-F238E27FC236}">
                <a16:creationId xmlns:a16="http://schemas.microsoft.com/office/drawing/2014/main" id="{F4977FEA-1258-4A46-BE3D-640688ACE0D4}"/>
              </a:ext>
            </a:extLst>
          </p:cNvPr>
          <p:cNvSpPr>
            <a:spLocks noGrp="1"/>
          </p:cNvSpPr>
          <p:nvPr>
            <p:ph type="sldNum" sz="quarter" idx="10"/>
          </p:nvPr>
        </p:nvSpPr>
        <p:spPr/>
        <p:txBody>
          <a:bodyPr/>
          <a:lstStyle/>
          <a:p>
            <a:fld id="{C88916B5-CB0B-4026-B9B8-8E206F0E3794}" type="slidenum">
              <a:rPr lang="en-US" smtClean="0"/>
              <a:t>66</a:t>
            </a:fld>
            <a:endParaRPr lang="en-US" dirty="0"/>
          </a:p>
        </p:txBody>
      </p:sp>
      <p:pic>
        <p:nvPicPr>
          <p:cNvPr id="8" name="Picture 2" descr="801 Education Quotes That Will Make You Love Learning Again">
            <a:extLst>
              <a:ext uri="{FF2B5EF4-FFF2-40B4-BE49-F238E27FC236}">
                <a16:creationId xmlns:a16="http://schemas.microsoft.com/office/drawing/2014/main" id="{D206CDF7-5701-47BC-B354-03445EA9701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908575"/>
            <a:ext cx="5665763" cy="2390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7979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27024" y="150813"/>
            <a:ext cx="10575437" cy="585787"/>
          </a:xfrm>
        </p:spPr>
        <p:txBody>
          <a:bodyPr/>
          <a:lstStyle/>
          <a:p>
            <a:r>
              <a:rPr lang="en-IN" b="1" dirty="0"/>
              <a:t>Prevention</a:t>
            </a:r>
            <a:endParaRPr lang="en-IN" dirty="0"/>
          </a:p>
        </p:txBody>
      </p:sp>
      <p:sp>
        <p:nvSpPr>
          <p:cNvPr id="15" name="Text Placeholder 14">
            <a:extLst>
              <a:ext uri="{FF2B5EF4-FFF2-40B4-BE49-F238E27FC236}">
                <a16:creationId xmlns:a16="http://schemas.microsoft.com/office/drawing/2014/main" id="{A52C90AE-DF7E-455B-921F-B2155463F159}"/>
              </a:ext>
            </a:extLst>
          </p:cNvPr>
          <p:cNvSpPr>
            <a:spLocks noGrp="1"/>
          </p:cNvSpPr>
          <p:nvPr>
            <p:ph type="body" sz="quarter" idx="15"/>
          </p:nvPr>
        </p:nvSpPr>
        <p:spPr/>
        <p:txBody>
          <a:bodyPr>
            <a:normAutofit lnSpcReduction="10000"/>
          </a:bodyPr>
          <a:lstStyle/>
          <a:p>
            <a:pPr algn="just">
              <a:lnSpc>
                <a:spcPct val="170000"/>
              </a:lnSpc>
            </a:pPr>
            <a:r>
              <a:rPr lang="en-US" sz="2400" dirty="0"/>
              <a:t>Thorough knowledge of law </a:t>
            </a:r>
          </a:p>
          <a:p>
            <a:pPr algn="just">
              <a:lnSpc>
                <a:spcPct val="170000"/>
              </a:lnSpc>
            </a:pPr>
            <a:r>
              <a:rPr lang="en-US" sz="2400" dirty="0"/>
              <a:t>Sincere efforts to be legally compliant </a:t>
            </a:r>
          </a:p>
          <a:p>
            <a:pPr algn="just">
              <a:lnSpc>
                <a:spcPct val="170000"/>
              </a:lnSpc>
            </a:pPr>
            <a:r>
              <a:rPr lang="en-US" sz="2400" dirty="0"/>
              <a:t>Strong internal control </a:t>
            </a:r>
          </a:p>
          <a:p>
            <a:pPr algn="just">
              <a:lnSpc>
                <a:spcPct val="170000"/>
              </a:lnSpc>
            </a:pPr>
            <a:r>
              <a:rPr lang="en-US" sz="2400" dirty="0"/>
              <a:t>Strong and effective internal audit </a:t>
            </a:r>
          </a:p>
          <a:p>
            <a:pPr algn="just">
              <a:lnSpc>
                <a:spcPct val="170000"/>
              </a:lnSpc>
            </a:pPr>
            <a:r>
              <a:rPr lang="en-US" sz="2400" dirty="0"/>
              <a:t>Strong and effective professional audit on GST/Customs issues </a:t>
            </a:r>
          </a:p>
          <a:p>
            <a:pPr algn="just">
              <a:lnSpc>
                <a:spcPct val="170000"/>
              </a:lnSpc>
            </a:pPr>
            <a:r>
              <a:rPr lang="en-US" sz="2400" dirty="0" err="1"/>
              <a:t>Utilisation</a:t>
            </a:r>
            <a:r>
              <a:rPr lang="en-US" sz="2400" dirty="0"/>
              <a:t> of legal provisions to reduce/prevention disputes </a:t>
            </a:r>
          </a:p>
          <a:p>
            <a:pPr algn="just">
              <a:lnSpc>
                <a:spcPct val="170000"/>
              </a:lnSpc>
            </a:pPr>
            <a:r>
              <a:rPr lang="en-US" sz="2400" dirty="0"/>
              <a:t>Regular consultation with professional advice </a:t>
            </a:r>
          </a:p>
          <a:p>
            <a:pPr algn="just">
              <a:lnSpc>
                <a:spcPct val="170000"/>
              </a:lnSpc>
            </a:pPr>
            <a:r>
              <a:rPr lang="en-US" sz="2400" dirty="0" err="1"/>
              <a:t>Utilisation</a:t>
            </a:r>
            <a:r>
              <a:rPr lang="en-US" sz="2400" dirty="0"/>
              <a:t> of various fora to air the grievances and get them rectified</a:t>
            </a:r>
            <a:endParaRPr lang="en-IN" sz="2400" dirty="0"/>
          </a:p>
          <a:p>
            <a:pPr algn="just">
              <a:lnSpc>
                <a:spcPct val="170000"/>
              </a:lnSpc>
            </a:pPr>
            <a:endParaRPr lang="en-US" sz="2400" dirty="0"/>
          </a:p>
          <a:p>
            <a:pPr algn="just">
              <a:lnSpc>
                <a:spcPct val="170000"/>
              </a:lnSpc>
            </a:pPr>
            <a:endParaRPr lang="en-US" sz="2400" dirty="0"/>
          </a:p>
          <a:p>
            <a:pPr marL="0" indent="0" algn="just">
              <a:lnSpc>
                <a:spcPct val="170000"/>
              </a:lnSpc>
              <a:buNone/>
            </a:pPr>
            <a:endParaRPr lang="en-US" sz="2400" dirty="0"/>
          </a:p>
        </p:txBody>
      </p:sp>
      <p:sp>
        <p:nvSpPr>
          <p:cNvPr id="4" name="Slide Number Placeholder 3"/>
          <p:cNvSpPr>
            <a:spLocks noGrp="1"/>
          </p:cNvSpPr>
          <p:nvPr>
            <p:ph type="sldNum" sz="quarter" idx="4"/>
          </p:nvPr>
        </p:nvSpPr>
        <p:spPr/>
        <p:txBody>
          <a:bodyPr/>
          <a:lstStyle/>
          <a:p>
            <a:fld id="{C37E4FB1-AD43-40BE-A2D5-51E31E25039B}" type="slidenum">
              <a:rPr lang="en-IN" smtClean="0">
                <a:latin typeface="Cambria" panose="02040503050406030204" pitchFamily="18" charset="0"/>
                <a:ea typeface="Cambria" panose="02040503050406030204" pitchFamily="18" charset="0"/>
              </a:rPr>
              <a:pPr/>
              <a:t>7</a:t>
            </a:fld>
            <a:endParaRPr lang="en-IN"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319653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r>
              <a:rPr lang="en-IN" b="1" dirty="0"/>
              <a:t>Mitigation</a:t>
            </a:r>
            <a:endParaRPr lang="en-IN" dirty="0"/>
          </a:p>
        </p:txBody>
      </p:sp>
      <p:sp>
        <p:nvSpPr>
          <p:cNvPr id="15" name="Text Placeholder 14">
            <a:extLst>
              <a:ext uri="{FF2B5EF4-FFF2-40B4-BE49-F238E27FC236}">
                <a16:creationId xmlns:a16="http://schemas.microsoft.com/office/drawing/2014/main" id="{A52C90AE-DF7E-455B-921F-B2155463F159}"/>
              </a:ext>
            </a:extLst>
          </p:cNvPr>
          <p:cNvSpPr>
            <a:spLocks noGrp="1"/>
          </p:cNvSpPr>
          <p:nvPr>
            <p:ph type="body" sz="quarter" idx="15"/>
          </p:nvPr>
        </p:nvSpPr>
        <p:spPr/>
        <p:txBody>
          <a:bodyPr>
            <a:noAutofit/>
          </a:bodyPr>
          <a:lstStyle/>
          <a:p>
            <a:pPr>
              <a:lnSpc>
                <a:spcPct val="150000"/>
              </a:lnSpc>
            </a:pPr>
            <a:r>
              <a:rPr lang="en-US" sz="2500" dirty="0"/>
              <a:t>Use of section 73(5) and 73 (8) </a:t>
            </a:r>
          </a:p>
          <a:p>
            <a:pPr>
              <a:lnSpc>
                <a:spcPct val="150000"/>
              </a:lnSpc>
            </a:pPr>
            <a:r>
              <a:rPr lang="en-US" sz="2500" dirty="0"/>
              <a:t>Cost benefit analysis before taking action </a:t>
            </a:r>
          </a:p>
          <a:p>
            <a:pPr>
              <a:lnSpc>
                <a:spcPct val="150000"/>
              </a:lnSpc>
            </a:pPr>
            <a:r>
              <a:rPr lang="en-US" sz="2500" dirty="0"/>
              <a:t>Effective correspondence </a:t>
            </a:r>
          </a:p>
          <a:p>
            <a:pPr>
              <a:lnSpc>
                <a:spcPct val="150000"/>
              </a:lnSpc>
            </a:pPr>
            <a:r>
              <a:rPr lang="en-US" sz="2500" dirty="0"/>
              <a:t>Effective use of RTI Act </a:t>
            </a:r>
          </a:p>
          <a:p>
            <a:pPr>
              <a:lnSpc>
                <a:spcPct val="150000"/>
              </a:lnSpc>
            </a:pPr>
            <a:r>
              <a:rPr lang="en-US" sz="2500" dirty="0"/>
              <a:t>Interaction with senior officers </a:t>
            </a:r>
          </a:p>
          <a:p>
            <a:pPr>
              <a:lnSpc>
                <a:spcPct val="150000"/>
              </a:lnSpc>
            </a:pPr>
            <a:r>
              <a:rPr lang="en-US" sz="2500" dirty="0"/>
              <a:t>Representation to the Officers/government </a:t>
            </a:r>
          </a:p>
          <a:p>
            <a:pPr>
              <a:lnSpc>
                <a:spcPct val="150000"/>
              </a:lnSpc>
            </a:pPr>
            <a:r>
              <a:rPr lang="en-US" sz="2500" dirty="0"/>
              <a:t>Effective use of writ remedies</a:t>
            </a:r>
          </a:p>
          <a:p>
            <a:pPr marL="0" indent="0">
              <a:lnSpc>
                <a:spcPct val="150000"/>
              </a:lnSpc>
              <a:buNone/>
            </a:pPr>
            <a:r>
              <a:rPr lang="en-US" sz="2500" dirty="0"/>
              <a:t> </a:t>
            </a:r>
          </a:p>
        </p:txBody>
      </p:sp>
      <p:sp>
        <p:nvSpPr>
          <p:cNvPr id="4" name="Slide Number Placeholder 3"/>
          <p:cNvSpPr>
            <a:spLocks noGrp="1"/>
          </p:cNvSpPr>
          <p:nvPr>
            <p:ph type="sldNum" sz="quarter" idx="4"/>
          </p:nvPr>
        </p:nvSpPr>
        <p:spPr/>
        <p:txBody>
          <a:bodyPr/>
          <a:lstStyle/>
          <a:p>
            <a:fld id="{C37E4FB1-AD43-40BE-A2D5-51E31E25039B}" type="slidenum">
              <a:rPr lang="en-IN" smtClean="0">
                <a:latin typeface="Cambria" panose="02040503050406030204" pitchFamily="18" charset="0"/>
                <a:ea typeface="Cambria" panose="02040503050406030204" pitchFamily="18" charset="0"/>
              </a:rPr>
              <a:pPr/>
              <a:t>8</a:t>
            </a:fld>
            <a:endParaRPr lang="en-IN"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670927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F0EC381-698A-422E-BEDD-4400EF3DC206}"/>
              </a:ext>
            </a:extLst>
          </p:cNvPr>
          <p:cNvSpPr>
            <a:spLocks noGrp="1"/>
          </p:cNvSpPr>
          <p:nvPr>
            <p:ph type="body" sz="quarter" idx="14"/>
          </p:nvPr>
        </p:nvSpPr>
        <p:spPr/>
        <p:txBody>
          <a:bodyPr/>
          <a:lstStyle/>
          <a:p>
            <a:r>
              <a:rPr lang="en-IN" dirty="0"/>
              <a:t>Start of dispute</a:t>
            </a:r>
          </a:p>
        </p:txBody>
      </p:sp>
      <p:sp>
        <p:nvSpPr>
          <p:cNvPr id="3" name="Text Placeholder 2">
            <a:extLst>
              <a:ext uri="{FF2B5EF4-FFF2-40B4-BE49-F238E27FC236}">
                <a16:creationId xmlns:a16="http://schemas.microsoft.com/office/drawing/2014/main" id="{23455452-7D01-4146-8A2E-8492E39C155C}"/>
              </a:ext>
            </a:extLst>
          </p:cNvPr>
          <p:cNvSpPr>
            <a:spLocks noGrp="1"/>
          </p:cNvSpPr>
          <p:nvPr>
            <p:ph type="body" sz="quarter" idx="15"/>
          </p:nvPr>
        </p:nvSpPr>
        <p:spPr/>
        <p:txBody>
          <a:bodyPr>
            <a:normAutofit/>
          </a:bodyPr>
          <a:lstStyle/>
          <a:p>
            <a:r>
              <a:rPr lang="en-IN" sz="2800" dirty="0"/>
              <a:t>Written Enquiry – roving/ fishing – survey or with some prior suspicion/ compliant etc. IT VS GST returns, 2A vs 3B…..</a:t>
            </a:r>
          </a:p>
          <a:p>
            <a:r>
              <a:rPr lang="en-IN" sz="2800" dirty="0"/>
              <a:t>Visit – General survey or verification of premises or specific reason.</a:t>
            </a:r>
          </a:p>
          <a:p>
            <a:r>
              <a:rPr lang="en-IN" sz="2800" dirty="0"/>
              <a:t>Inspection – Sec.67 Books, documents, stocks</a:t>
            </a:r>
          </a:p>
          <a:p>
            <a:r>
              <a:rPr lang="en-IN" sz="2800" dirty="0"/>
              <a:t>Search – Sec. 67 – with warrant</a:t>
            </a:r>
          </a:p>
          <a:p>
            <a:r>
              <a:rPr lang="en-IN" sz="2800" dirty="0"/>
              <a:t>Summons – 70 to interrogate </a:t>
            </a:r>
          </a:p>
          <a:p>
            <a:r>
              <a:rPr lang="en-IN" sz="2800" dirty="0"/>
              <a:t>Show Cause Notice – with reason for demand</a:t>
            </a:r>
          </a:p>
          <a:p>
            <a:r>
              <a:rPr lang="en-IN" sz="2800" dirty="0"/>
              <a:t>Payment if agreed at any stage above- not due to threats/ coercion</a:t>
            </a:r>
          </a:p>
        </p:txBody>
      </p:sp>
    </p:spTree>
    <p:extLst>
      <p:ext uri="{BB962C8B-B14F-4D97-AF65-F5344CB8AC3E}">
        <p14:creationId xmlns:p14="http://schemas.microsoft.com/office/powerpoint/2010/main" val="29266136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5273</TotalTime>
  <Words>8023</Words>
  <Application>Microsoft Office PowerPoint</Application>
  <PresentationFormat>Widescreen</PresentationFormat>
  <Paragraphs>579</Paragraphs>
  <Slides>66</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66</vt:i4>
      </vt:variant>
    </vt:vector>
  </HeadingPairs>
  <TitlesOfParts>
    <vt:vector size="75" baseType="lpstr">
      <vt:lpstr>Arial</vt:lpstr>
      <vt:lpstr>Bookman Old Style</vt:lpstr>
      <vt:lpstr>Calibri</vt:lpstr>
      <vt:lpstr>Calibri Light</vt:lpstr>
      <vt:lpstr>Cambria</vt:lpstr>
      <vt:lpstr>Karla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Hiregange blr</dc:creator>
  <cp:lastModifiedBy>KARUNAKAR  SANDABOINA</cp:lastModifiedBy>
  <cp:revision>83</cp:revision>
  <dcterms:created xsi:type="dcterms:W3CDTF">2020-02-05T16:38:36Z</dcterms:created>
  <dcterms:modified xsi:type="dcterms:W3CDTF">2025-06-05T11:25:50Z</dcterms:modified>
</cp:coreProperties>
</file>