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57" r:id="rId2"/>
    <p:sldId id="261" r:id="rId3"/>
    <p:sldId id="262" r:id="rId4"/>
    <p:sldId id="263" r:id="rId5"/>
    <p:sldId id="329" r:id="rId6"/>
    <p:sldId id="264" r:id="rId7"/>
    <p:sldId id="265" r:id="rId8"/>
    <p:sldId id="266" r:id="rId9"/>
    <p:sldId id="267" r:id="rId10"/>
    <p:sldId id="268" r:id="rId11"/>
    <p:sldId id="269" r:id="rId12"/>
    <p:sldId id="270" r:id="rId13"/>
    <p:sldId id="272" r:id="rId14"/>
    <p:sldId id="273" r:id="rId15"/>
    <p:sldId id="275" r:id="rId16"/>
    <p:sldId id="283" r:id="rId17"/>
    <p:sldId id="276" r:id="rId18"/>
    <p:sldId id="280" r:id="rId19"/>
    <p:sldId id="330" r:id="rId20"/>
    <p:sldId id="285" r:id="rId21"/>
    <p:sldId id="284" r:id="rId22"/>
    <p:sldId id="287" r:id="rId23"/>
    <p:sldId id="288" r:id="rId24"/>
    <p:sldId id="289" r:id="rId25"/>
    <p:sldId id="296" r:id="rId26"/>
    <p:sldId id="297" r:id="rId27"/>
    <p:sldId id="298" r:id="rId28"/>
    <p:sldId id="299" r:id="rId29"/>
    <p:sldId id="300" r:id="rId30"/>
    <p:sldId id="301" r:id="rId31"/>
    <p:sldId id="302" r:id="rId32"/>
    <p:sldId id="304" r:id="rId33"/>
    <p:sldId id="306" r:id="rId34"/>
    <p:sldId id="307" r:id="rId35"/>
    <p:sldId id="308" r:id="rId36"/>
    <p:sldId id="309" r:id="rId37"/>
    <p:sldId id="310" r:id="rId38"/>
    <p:sldId id="311" r:id="rId39"/>
    <p:sldId id="312" r:id="rId40"/>
    <p:sldId id="314" r:id="rId41"/>
    <p:sldId id="317" r:id="rId42"/>
    <p:sldId id="332" r:id="rId43"/>
    <p:sldId id="319" r:id="rId44"/>
    <p:sldId id="320" r:id="rId45"/>
    <p:sldId id="321" r:id="rId46"/>
    <p:sldId id="322" r:id="rId47"/>
    <p:sldId id="323" r:id="rId48"/>
    <p:sldId id="324" r:id="rId49"/>
    <p:sldId id="331" r:id="rId50"/>
    <p:sldId id="326" r:id="rId51"/>
    <p:sldId id="325" r:id="rId52"/>
    <p:sldId id="327" r:id="rId53"/>
    <p:sldId id="333" r:id="rId54"/>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14"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t>11/15/2023</a:t>
            </a:fld>
            <a:endParaRPr lang="en-US"/>
          </a:p>
        </p:txBody>
      </p:sp>
      <p:sp>
        <p:nvSpPr>
          <p:cNvPr id="5" name="Footer Placeholder 4"/>
          <p:cNvSpPr>
            <a:spLocks noGrp="1"/>
          </p:cNvSpPr>
          <p:nvPr>
            <p:ph type="ftr" sz="quarter" idx="11"/>
          </p:nvPr>
        </p:nvSpPr>
        <p:spPr/>
        <p:txBody>
          <a:bodyPr/>
          <a:lstStyle/>
          <a:p>
            <a:pPr marL="12700">
              <a:lnSpc>
                <a:spcPts val="1810"/>
              </a:lnSpc>
            </a:pPr>
            <a:endParaRPr lang="en-IN" spc="-20" dirty="0"/>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811383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t>11/15/2023</a:t>
            </a:fld>
            <a:endParaRPr lang="en-US"/>
          </a:p>
        </p:txBody>
      </p:sp>
      <p:sp>
        <p:nvSpPr>
          <p:cNvPr id="5" name="Footer Placeholder 4"/>
          <p:cNvSpPr>
            <a:spLocks noGrp="1"/>
          </p:cNvSpPr>
          <p:nvPr>
            <p:ph type="ftr" sz="quarter" idx="11"/>
          </p:nvPr>
        </p:nvSpPr>
        <p:spPr/>
        <p:txBody>
          <a:bodyPr/>
          <a:lstStyle/>
          <a:p>
            <a:pPr marL="12700">
              <a:lnSpc>
                <a:spcPts val="1810"/>
              </a:lnSpc>
            </a:pPr>
            <a:endParaRPr lang="en-IN" spc="-20" dirty="0"/>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345186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t>11/15/2023</a:t>
            </a:fld>
            <a:endParaRPr lang="en-US"/>
          </a:p>
        </p:txBody>
      </p:sp>
      <p:sp>
        <p:nvSpPr>
          <p:cNvPr id="5" name="Footer Placeholder 4"/>
          <p:cNvSpPr>
            <a:spLocks noGrp="1"/>
          </p:cNvSpPr>
          <p:nvPr>
            <p:ph type="ftr" sz="quarter" idx="11"/>
          </p:nvPr>
        </p:nvSpPr>
        <p:spPr/>
        <p:txBody>
          <a:bodyPr/>
          <a:lstStyle/>
          <a:p>
            <a:pPr marL="12700">
              <a:lnSpc>
                <a:spcPts val="1810"/>
              </a:lnSpc>
            </a:pPr>
            <a:endParaRPr lang="en-IN" spc="-20" dirty="0"/>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578586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t>11/15/2023</a:t>
            </a:fld>
            <a:endParaRPr lang="en-US"/>
          </a:p>
        </p:txBody>
      </p:sp>
      <p:sp>
        <p:nvSpPr>
          <p:cNvPr id="5" name="Footer Placeholder 4"/>
          <p:cNvSpPr>
            <a:spLocks noGrp="1"/>
          </p:cNvSpPr>
          <p:nvPr>
            <p:ph type="ftr" sz="quarter" idx="11"/>
          </p:nvPr>
        </p:nvSpPr>
        <p:spPr/>
        <p:txBody>
          <a:bodyPr/>
          <a:lstStyle/>
          <a:p>
            <a:pPr marL="12700">
              <a:lnSpc>
                <a:spcPts val="1810"/>
              </a:lnSpc>
            </a:pPr>
            <a:endParaRPr lang="en-IN" spc="-20" dirty="0"/>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850806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11/15/2023</a:t>
            </a:fld>
            <a:endParaRPr lang="en-US"/>
          </a:p>
        </p:txBody>
      </p:sp>
      <p:sp>
        <p:nvSpPr>
          <p:cNvPr id="5" name="Footer Placeholder 4"/>
          <p:cNvSpPr>
            <a:spLocks noGrp="1"/>
          </p:cNvSpPr>
          <p:nvPr>
            <p:ph type="ftr" sz="quarter" idx="11"/>
          </p:nvPr>
        </p:nvSpPr>
        <p:spPr/>
        <p:txBody>
          <a:bodyPr/>
          <a:lstStyle/>
          <a:p>
            <a:pPr marL="12700">
              <a:lnSpc>
                <a:spcPts val="1810"/>
              </a:lnSpc>
            </a:pPr>
            <a:endParaRPr lang="en-IN" spc="-20" dirty="0"/>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158180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D8BD707-D9CF-40AE-B4C6-C98DA3205C09}" type="datetimeFigureOut">
              <a:rPr lang="en-US" smtClean="0"/>
              <a:t>11/15/2023</a:t>
            </a:fld>
            <a:endParaRPr lang="en-US"/>
          </a:p>
        </p:txBody>
      </p:sp>
      <p:sp>
        <p:nvSpPr>
          <p:cNvPr id="6" name="Footer Placeholder 5"/>
          <p:cNvSpPr>
            <a:spLocks noGrp="1"/>
          </p:cNvSpPr>
          <p:nvPr>
            <p:ph type="ftr" sz="quarter" idx="11"/>
          </p:nvPr>
        </p:nvSpPr>
        <p:spPr/>
        <p:txBody>
          <a:bodyPr/>
          <a:lstStyle/>
          <a:p>
            <a:pPr marL="12700">
              <a:lnSpc>
                <a:spcPts val="1810"/>
              </a:lnSpc>
            </a:pPr>
            <a:endParaRPr lang="en-IN" spc="-20" dirty="0"/>
          </a:p>
        </p:txBody>
      </p:sp>
      <p:sp>
        <p:nvSpPr>
          <p:cNvPr id="7" name="Slide Number Placeholder 6"/>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519951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D8BD707-D9CF-40AE-B4C6-C98DA3205C09}" type="datetimeFigureOut">
              <a:rPr lang="en-US" smtClean="0"/>
              <a:t>11/15/2023</a:t>
            </a:fld>
            <a:endParaRPr lang="en-US"/>
          </a:p>
        </p:txBody>
      </p:sp>
      <p:sp>
        <p:nvSpPr>
          <p:cNvPr id="8" name="Footer Placeholder 7"/>
          <p:cNvSpPr>
            <a:spLocks noGrp="1"/>
          </p:cNvSpPr>
          <p:nvPr>
            <p:ph type="ftr" sz="quarter" idx="11"/>
          </p:nvPr>
        </p:nvSpPr>
        <p:spPr/>
        <p:txBody>
          <a:bodyPr/>
          <a:lstStyle/>
          <a:p>
            <a:pPr marL="12700">
              <a:lnSpc>
                <a:spcPts val="1810"/>
              </a:lnSpc>
            </a:pPr>
            <a:endParaRPr lang="en-IN" spc="-20" dirty="0"/>
          </a:p>
        </p:txBody>
      </p:sp>
      <p:sp>
        <p:nvSpPr>
          <p:cNvPr id="9" name="Slide Number Placeholder 8"/>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199304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D8BD707-D9CF-40AE-B4C6-C98DA3205C09}" type="datetimeFigureOut">
              <a:rPr lang="en-US" smtClean="0"/>
              <a:t>11/15/2023</a:t>
            </a:fld>
            <a:endParaRPr lang="en-US"/>
          </a:p>
        </p:txBody>
      </p:sp>
      <p:sp>
        <p:nvSpPr>
          <p:cNvPr id="4" name="Footer Placeholder 3"/>
          <p:cNvSpPr>
            <a:spLocks noGrp="1"/>
          </p:cNvSpPr>
          <p:nvPr>
            <p:ph type="ftr" sz="quarter" idx="11"/>
          </p:nvPr>
        </p:nvSpPr>
        <p:spPr/>
        <p:txBody>
          <a:bodyPr/>
          <a:lstStyle/>
          <a:p>
            <a:pPr marL="12700">
              <a:lnSpc>
                <a:spcPts val="1810"/>
              </a:lnSpc>
            </a:pPr>
            <a:endParaRPr lang="en-IN" spc="-20" dirty="0"/>
          </a:p>
        </p:txBody>
      </p:sp>
      <p:sp>
        <p:nvSpPr>
          <p:cNvPr id="5" name="Slide Number Placeholder 4"/>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653366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11/15/2023</a:t>
            </a:fld>
            <a:endParaRPr lang="en-US"/>
          </a:p>
        </p:txBody>
      </p:sp>
      <p:sp>
        <p:nvSpPr>
          <p:cNvPr id="3" name="Footer Placeholder 2"/>
          <p:cNvSpPr>
            <a:spLocks noGrp="1"/>
          </p:cNvSpPr>
          <p:nvPr>
            <p:ph type="ftr" sz="quarter" idx="11"/>
          </p:nvPr>
        </p:nvSpPr>
        <p:spPr/>
        <p:txBody>
          <a:bodyPr/>
          <a:lstStyle/>
          <a:p>
            <a:pPr marL="12700">
              <a:lnSpc>
                <a:spcPts val="1810"/>
              </a:lnSpc>
            </a:pPr>
            <a:endParaRPr lang="en-IN" spc="-20" dirty="0"/>
          </a:p>
        </p:txBody>
      </p:sp>
      <p:sp>
        <p:nvSpPr>
          <p:cNvPr id="4" name="Slide Number Placeholder 3"/>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276696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11/15/2023</a:t>
            </a:fld>
            <a:endParaRPr lang="en-US"/>
          </a:p>
        </p:txBody>
      </p:sp>
      <p:sp>
        <p:nvSpPr>
          <p:cNvPr id="6" name="Footer Placeholder 5"/>
          <p:cNvSpPr>
            <a:spLocks noGrp="1"/>
          </p:cNvSpPr>
          <p:nvPr>
            <p:ph type="ftr" sz="quarter" idx="11"/>
          </p:nvPr>
        </p:nvSpPr>
        <p:spPr/>
        <p:txBody>
          <a:bodyPr/>
          <a:lstStyle/>
          <a:p>
            <a:pPr marL="12700">
              <a:lnSpc>
                <a:spcPts val="1810"/>
              </a:lnSpc>
            </a:pPr>
            <a:endParaRPr lang="en-IN" spc="-20" dirty="0"/>
          </a:p>
        </p:txBody>
      </p:sp>
      <p:sp>
        <p:nvSpPr>
          <p:cNvPr id="7" name="Slide Number Placeholder 6"/>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544764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11/15/2023</a:t>
            </a:fld>
            <a:endParaRPr lang="en-US"/>
          </a:p>
        </p:txBody>
      </p:sp>
      <p:sp>
        <p:nvSpPr>
          <p:cNvPr id="6" name="Footer Placeholder 5"/>
          <p:cNvSpPr>
            <a:spLocks noGrp="1"/>
          </p:cNvSpPr>
          <p:nvPr>
            <p:ph type="ftr" sz="quarter" idx="11"/>
          </p:nvPr>
        </p:nvSpPr>
        <p:spPr/>
        <p:txBody>
          <a:bodyPr/>
          <a:lstStyle/>
          <a:p>
            <a:pPr marL="12700">
              <a:lnSpc>
                <a:spcPts val="1810"/>
              </a:lnSpc>
            </a:pPr>
            <a:endParaRPr lang="en-IN" spc="-20" dirty="0"/>
          </a:p>
        </p:txBody>
      </p:sp>
      <p:sp>
        <p:nvSpPr>
          <p:cNvPr id="7" name="Slide Number Placeholder 6"/>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544516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t>11/15/2023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12700">
              <a:lnSpc>
                <a:spcPts val="1810"/>
              </a:lnSpc>
            </a:pPr>
            <a:endParaRPr lang="en-IN" spc="-20"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IN" smtClean="0"/>
              <a:t>‹#›</a:t>
            </a:fld>
            <a:endParaRPr lang="en-IN"/>
          </a:p>
        </p:txBody>
      </p:sp>
    </p:spTree>
    <p:extLst>
      <p:ext uri="{BB962C8B-B14F-4D97-AF65-F5344CB8AC3E}">
        <p14:creationId xmlns:p14="http://schemas.microsoft.com/office/powerpoint/2010/main" val="35770213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hyperlink" Target="mailto:venu@vnv.ca" TargetMode="External"/><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venu@vnv.ca"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ftr" sz="quarter" idx="11"/>
          </p:nvPr>
        </p:nvSpPr>
        <p:spPr>
          <a:xfrm>
            <a:off x="4038600" y="6434813"/>
            <a:ext cx="4114800" cy="208199"/>
          </a:xfrm>
          <a:prstGeom prst="rect">
            <a:avLst/>
          </a:prstGeom>
        </p:spPr>
        <p:txBody>
          <a:bodyPr vert="horz" wrap="square" lIns="0" tIns="0" rIns="0" bIns="0" rtlCol="0">
            <a:spAutoFit/>
          </a:bodyPr>
          <a:lstStyle/>
          <a:p>
            <a:pPr marL="12700">
              <a:lnSpc>
                <a:spcPts val="1810"/>
              </a:lnSpc>
            </a:pPr>
            <a:endParaRPr spc="-20" dirty="0"/>
          </a:p>
        </p:txBody>
      </p:sp>
      <p:sp>
        <p:nvSpPr>
          <p:cNvPr id="3" name="object 3"/>
          <p:cNvSpPr txBox="1"/>
          <p:nvPr/>
        </p:nvSpPr>
        <p:spPr>
          <a:xfrm>
            <a:off x="7187565" y="4404182"/>
            <a:ext cx="3304540" cy="1029128"/>
          </a:xfrm>
          <a:prstGeom prst="rect">
            <a:avLst/>
          </a:prstGeom>
        </p:spPr>
        <p:txBody>
          <a:bodyPr vert="horz" wrap="square" lIns="0" tIns="66675" rIns="0" bIns="0" rtlCol="0">
            <a:spAutoFit/>
          </a:bodyPr>
          <a:lstStyle/>
          <a:p>
            <a:pPr marL="12700" marR="5080" indent="579120">
              <a:lnSpc>
                <a:spcPts val="3460"/>
              </a:lnSpc>
              <a:spcBef>
                <a:spcPts val="525"/>
              </a:spcBef>
            </a:pPr>
            <a:endParaRPr lang="en-US" sz="3200" dirty="0" smtClean="0">
              <a:latin typeface="Calibri Light"/>
              <a:cs typeface="Calibri Light"/>
            </a:endParaRPr>
          </a:p>
          <a:p>
            <a:pPr marL="12700" marR="5080" indent="579120">
              <a:lnSpc>
                <a:spcPts val="3460"/>
              </a:lnSpc>
              <a:spcBef>
                <a:spcPts val="525"/>
              </a:spcBef>
            </a:pPr>
            <a:endParaRPr sz="3200" dirty="0">
              <a:latin typeface="Calibri Light"/>
              <a:cs typeface="Calibri Light"/>
            </a:endParaRPr>
          </a:p>
        </p:txBody>
      </p:sp>
      <p:sp>
        <p:nvSpPr>
          <p:cNvPr id="4" name="object 4"/>
          <p:cNvSpPr txBox="1"/>
          <p:nvPr/>
        </p:nvSpPr>
        <p:spPr>
          <a:xfrm>
            <a:off x="3276600" y="1839944"/>
            <a:ext cx="4722495" cy="1562735"/>
          </a:xfrm>
          <a:prstGeom prst="rect">
            <a:avLst/>
          </a:prstGeom>
        </p:spPr>
        <p:txBody>
          <a:bodyPr vert="horz" wrap="square" lIns="0" tIns="74930" rIns="0" bIns="0" rtlCol="0">
            <a:spAutoFit/>
          </a:bodyPr>
          <a:lstStyle/>
          <a:p>
            <a:pPr marL="1042669" marR="1035685" algn="ctr">
              <a:lnSpc>
                <a:spcPts val="3890"/>
              </a:lnSpc>
              <a:spcBef>
                <a:spcPts val="590"/>
              </a:spcBef>
            </a:pPr>
            <a:r>
              <a:rPr sz="3600" b="0" dirty="0">
                <a:latin typeface="Calibri Light"/>
                <a:cs typeface="Calibri Light"/>
              </a:rPr>
              <a:t>Annual</a:t>
            </a:r>
            <a:r>
              <a:rPr sz="3600" b="0" spc="-70" dirty="0">
                <a:latin typeface="Calibri Light"/>
                <a:cs typeface="Calibri Light"/>
              </a:rPr>
              <a:t> </a:t>
            </a:r>
            <a:r>
              <a:rPr sz="3600" b="0" spc="-10" dirty="0">
                <a:latin typeface="Calibri Light"/>
                <a:cs typeface="Calibri Light"/>
              </a:rPr>
              <a:t>Return </a:t>
            </a:r>
            <a:r>
              <a:rPr sz="3600" b="0" dirty="0">
                <a:latin typeface="Calibri Light"/>
                <a:cs typeface="Calibri Light"/>
              </a:rPr>
              <a:t>GSTR</a:t>
            </a:r>
            <a:r>
              <a:rPr sz="3600" b="0" spc="-40" dirty="0">
                <a:latin typeface="Calibri Light"/>
                <a:cs typeface="Calibri Light"/>
              </a:rPr>
              <a:t> </a:t>
            </a:r>
            <a:r>
              <a:rPr sz="3600" b="0" spc="-50" dirty="0">
                <a:latin typeface="Calibri Light"/>
                <a:cs typeface="Calibri Light"/>
              </a:rPr>
              <a:t>9</a:t>
            </a:r>
            <a:endParaRPr sz="3600" dirty="0">
              <a:latin typeface="Calibri Light"/>
              <a:cs typeface="Calibri Light"/>
            </a:endParaRPr>
          </a:p>
          <a:p>
            <a:pPr algn="ctr">
              <a:lnSpc>
                <a:spcPts val="3829"/>
              </a:lnSpc>
            </a:pPr>
            <a:r>
              <a:rPr sz="3600" b="0" dirty="0">
                <a:latin typeface="Calibri Light"/>
                <a:cs typeface="Calibri Light"/>
              </a:rPr>
              <a:t>Rule</a:t>
            </a:r>
            <a:r>
              <a:rPr sz="3600" b="0" spc="-50" dirty="0">
                <a:latin typeface="Calibri Light"/>
                <a:cs typeface="Calibri Light"/>
              </a:rPr>
              <a:t> </a:t>
            </a:r>
            <a:r>
              <a:rPr sz="3600" b="0" dirty="0">
                <a:latin typeface="Calibri Light"/>
                <a:cs typeface="Calibri Light"/>
              </a:rPr>
              <a:t>44</a:t>
            </a:r>
            <a:r>
              <a:rPr sz="3600" b="0" spc="-40" dirty="0">
                <a:latin typeface="Calibri Light"/>
                <a:cs typeface="Calibri Light"/>
              </a:rPr>
              <a:t> </a:t>
            </a:r>
            <a:r>
              <a:rPr sz="3600" b="0" dirty="0">
                <a:latin typeface="Calibri Light"/>
                <a:cs typeface="Calibri Light"/>
              </a:rPr>
              <a:t>read</a:t>
            </a:r>
            <a:r>
              <a:rPr sz="3600" b="0" spc="-60" dirty="0">
                <a:latin typeface="Calibri Light"/>
                <a:cs typeface="Calibri Light"/>
              </a:rPr>
              <a:t> </a:t>
            </a:r>
            <a:r>
              <a:rPr sz="3600" b="0" dirty="0">
                <a:latin typeface="Calibri Light"/>
                <a:cs typeface="Calibri Light"/>
              </a:rPr>
              <a:t>with</a:t>
            </a:r>
            <a:r>
              <a:rPr sz="3600" b="0" spc="-25" dirty="0">
                <a:latin typeface="Calibri Light"/>
                <a:cs typeface="Calibri Light"/>
              </a:rPr>
              <a:t> </a:t>
            </a:r>
            <a:r>
              <a:rPr sz="3600" b="0" dirty="0">
                <a:latin typeface="Calibri Light"/>
                <a:cs typeface="Calibri Light"/>
              </a:rPr>
              <a:t>Rule</a:t>
            </a:r>
            <a:r>
              <a:rPr sz="3600" b="0" spc="-70" dirty="0">
                <a:latin typeface="Calibri Light"/>
                <a:cs typeface="Calibri Light"/>
              </a:rPr>
              <a:t> </a:t>
            </a:r>
            <a:r>
              <a:rPr sz="3600" b="0" spc="-25" dirty="0">
                <a:latin typeface="Calibri Light"/>
                <a:cs typeface="Calibri Light"/>
              </a:rPr>
              <a:t>80</a:t>
            </a:r>
            <a:endParaRPr sz="3600" dirty="0">
              <a:latin typeface="Calibri Light"/>
              <a:cs typeface="Calibri 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400811" y="6534454"/>
            <a:ext cx="1812925" cy="218008"/>
          </a:xfrm>
          <a:prstGeom prst="rect">
            <a:avLst/>
          </a:prstGeom>
        </p:spPr>
        <p:txBody>
          <a:bodyPr vert="horz" wrap="square" lIns="0" tIns="0" rIns="0" bIns="0" rtlCol="0">
            <a:spAutoFit/>
          </a:bodyPr>
          <a:lstStyle/>
          <a:p>
            <a:pPr>
              <a:lnSpc>
                <a:spcPts val="1710"/>
              </a:lnSpc>
            </a:pPr>
            <a:endParaRPr sz="1800" dirty="0">
              <a:latin typeface="Calibri"/>
              <a:cs typeface="Calibri"/>
            </a:endParaRPr>
          </a:p>
        </p:txBody>
      </p:sp>
      <p:sp>
        <p:nvSpPr>
          <p:cNvPr id="11" name="object 11"/>
          <p:cNvSpPr/>
          <p:nvPr/>
        </p:nvSpPr>
        <p:spPr>
          <a:xfrm>
            <a:off x="512063" y="393191"/>
            <a:ext cx="11277600" cy="579120"/>
          </a:xfrm>
          <a:custGeom>
            <a:avLst/>
            <a:gdLst/>
            <a:ahLst/>
            <a:cxnLst/>
            <a:rect l="l" t="t" r="r" b="b"/>
            <a:pathLst>
              <a:path w="11277600" h="579119">
                <a:moveTo>
                  <a:pt x="0" y="579120"/>
                </a:moveTo>
                <a:lnTo>
                  <a:pt x="11277600" y="579120"/>
                </a:lnTo>
                <a:lnTo>
                  <a:pt x="11277600" y="0"/>
                </a:lnTo>
                <a:lnTo>
                  <a:pt x="0" y="0"/>
                </a:lnTo>
                <a:lnTo>
                  <a:pt x="0" y="579120"/>
                </a:lnTo>
                <a:close/>
              </a:path>
            </a:pathLst>
          </a:custGeom>
          <a:ln w="12192">
            <a:solidFill>
              <a:srgbClr val="2E528F"/>
            </a:solidFill>
          </a:ln>
        </p:spPr>
        <p:txBody>
          <a:bodyPr wrap="square" lIns="0" tIns="0" rIns="0" bIns="0" rtlCol="0"/>
          <a:lstStyle/>
          <a:p>
            <a:endParaRPr/>
          </a:p>
        </p:txBody>
      </p:sp>
      <p:sp>
        <p:nvSpPr>
          <p:cNvPr id="12" name="object 12"/>
          <p:cNvSpPr txBox="1">
            <a:spLocks noGrp="1"/>
          </p:cNvSpPr>
          <p:nvPr>
            <p:ph type="title"/>
          </p:nvPr>
        </p:nvSpPr>
        <p:spPr>
          <a:xfrm>
            <a:off x="512063" y="393191"/>
            <a:ext cx="11277600" cy="579120"/>
          </a:xfrm>
          <a:prstGeom prst="rect">
            <a:avLst/>
          </a:prstGeom>
          <a:solidFill>
            <a:srgbClr val="4471C4"/>
          </a:solidFill>
        </p:spPr>
        <p:txBody>
          <a:bodyPr vert="horz" wrap="square" lIns="0" tIns="0" rIns="0" bIns="0" rtlCol="0">
            <a:spAutoFit/>
          </a:bodyPr>
          <a:lstStyle/>
          <a:p>
            <a:pPr marL="1270" algn="ctr">
              <a:lnSpc>
                <a:spcPts val="4435"/>
              </a:lnSpc>
            </a:pPr>
            <a:r>
              <a:rPr sz="4000" dirty="0">
                <a:solidFill>
                  <a:srgbClr val="FFFFFF"/>
                </a:solidFill>
              </a:rPr>
              <a:t>NIL</a:t>
            </a:r>
            <a:r>
              <a:rPr sz="4000" spc="-50" dirty="0">
                <a:solidFill>
                  <a:srgbClr val="FFFFFF"/>
                </a:solidFill>
              </a:rPr>
              <a:t> </a:t>
            </a:r>
            <a:r>
              <a:rPr sz="4000" dirty="0">
                <a:solidFill>
                  <a:srgbClr val="FFFFFF"/>
                </a:solidFill>
              </a:rPr>
              <a:t>GSTR</a:t>
            </a:r>
            <a:r>
              <a:rPr sz="4000" spc="-50" dirty="0">
                <a:solidFill>
                  <a:srgbClr val="FFFFFF"/>
                </a:solidFill>
              </a:rPr>
              <a:t> 9</a:t>
            </a:r>
            <a:endParaRPr sz="4000"/>
          </a:p>
        </p:txBody>
      </p:sp>
      <p:sp>
        <p:nvSpPr>
          <p:cNvPr id="13" name="object 13"/>
          <p:cNvSpPr txBox="1"/>
          <p:nvPr/>
        </p:nvSpPr>
        <p:spPr>
          <a:xfrm>
            <a:off x="592023" y="1074496"/>
            <a:ext cx="10610850" cy="3524885"/>
          </a:xfrm>
          <a:prstGeom prst="rect">
            <a:avLst/>
          </a:prstGeom>
        </p:spPr>
        <p:txBody>
          <a:bodyPr vert="horz" wrap="square" lIns="0" tIns="13970" rIns="0" bIns="0" rtlCol="0">
            <a:spAutoFit/>
          </a:bodyPr>
          <a:lstStyle/>
          <a:p>
            <a:pPr marL="12700">
              <a:lnSpc>
                <a:spcPct val="100000"/>
              </a:lnSpc>
              <a:spcBef>
                <a:spcPts val="110"/>
              </a:spcBef>
            </a:pPr>
            <a:r>
              <a:rPr sz="2800" b="0" dirty="0">
                <a:latin typeface="Calibri Light"/>
                <a:cs typeface="Calibri Light"/>
              </a:rPr>
              <a:t>NIL</a:t>
            </a:r>
            <a:r>
              <a:rPr sz="2800" b="0" spc="-110" dirty="0">
                <a:latin typeface="Calibri Light"/>
                <a:cs typeface="Calibri Light"/>
              </a:rPr>
              <a:t> </a:t>
            </a:r>
            <a:r>
              <a:rPr sz="2800" b="0" dirty="0">
                <a:latin typeface="Calibri Light"/>
                <a:cs typeface="Calibri Light"/>
              </a:rPr>
              <a:t>GSTR</a:t>
            </a:r>
            <a:r>
              <a:rPr sz="2800" b="0" spc="-135" dirty="0">
                <a:latin typeface="Calibri Light"/>
                <a:cs typeface="Calibri Light"/>
              </a:rPr>
              <a:t> </a:t>
            </a:r>
            <a:r>
              <a:rPr sz="2800" b="0" dirty="0">
                <a:latin typeface="Calibri Light"/>
                <a:cs typeface="Calibri Light"/>
              </a:rPr>
              <a:t>9</a:t>
            </a:r>
            <a:r>
              <a:rPr sz="2800" b="0" spc="-85" dirty="0">
                <a:latin typeface="Calibri Light"/>
                <a:cs typeface="Calibri Light"/>
              </a:rPr>
              <a:t> </a:t>
            </a:r>
            <a:r>
              <a:rPr sz="2800" b="0" dirty="0">
                <a:latin typeface="Calibri Light"/>
                <a:cs typeface="Calibri Light"/>
              </a:rPr>
              <a:t>can</a:t>
            </a:r>
            <a:r>
              <a:rPr sz="2800" b="0" spc="-130" dirty="0">
                <a:latin typeface="Calibri Light"/>
                <a:cs typeface="Calibri Light"/>
              </a:rPr>
              <a:t> </a:t>
            </a:r>
            <a:r>
              <a:rPr sz="2800" b="0" dirty="0">
                <a:latin typeface="Calibri Light"/>
                <a:cs typeface="Calibri Light"/>
              </a:rPr>
              <a:t>be</a:t>
            </a:r>
            <a:r>
              <a:rPr sz="2800" b="0" spc="-80" dirty="0">
                <a:latin typeface="Calibri Light"/>
                <a:cs typeface="Calibri Light"/>
              </a:rPr>
              <a:t> </a:t>
            </a:r>
            <a:r>
              <a:rPr sz="2800" b="0" dirty="0">
                <a:latin typeface="Calibri Light"/>
                <a:cs typeface="Calibri Light"/>
              </a:rPr>
              <a:t>filed,</a:t>
            </a:r>
            <a:r>
              <a:rPr sz="2800" b="0" spc="-120" dirty="0">
                <a:latin typeface="Calibri Light"/>
                <a:cs typeface="Calibri Light"/>
              </a:rPr>
              <a:t> </a:t>
            </a:r>
            <a:r>
              <a:rPr sz="2800" b="0" dirty="0">
                <a:latin typeface="Calibri Light"/>
                <a:cs typeface="Calibri Light"/>
              </a:rPr>
              <a:t>if</a:t>
            </a:r>
            <a:r>
              <a:rPr sz="2800" b="0" spc="-60" dirty="0">
                <a:latin typeface="Calibri Light"/>
                <a:cs typeface="Calibri Light"/>
              </a:rPr>
              <a:t> </a:t>
            </a:r>
            <a:r>
              <a:rPr sz="2800" b="0" dirty="0">
                <a:latin typeface="Calibri Light"/>
                <a:cs typeface="Calibri Light"/>
              </a:rPr>
              <a:t>you</a:t>
            </a:r>
            <a:r>
              <a:rPr sz="2800" b="0" spc="-125" dirty="0">
                <a:latin typeface="Calibri Light"/>
                <a:cs typeface="Calibri Light"/>
              </a:rPr>
              <a:t> </a:t>
            </a:r>
            <a:r>
              <a:rPr sz="2800" b="0" spc="-20" dirty="0">
                <a:latin typeface="Calibri Light"/>
                <a:cs typeface="Calibri Light"/>
              </a:rPr>
              <a:t>have</a:t>
            </a:r>
            <a:endParaRPr sz="2800">
              <a:latin typeface="Calibri Light"/>
              <a:cs typeface="Calibri Light"/>
            </a:endParaRPr>
          </a:p>
          <a:p>
            <a:pPr marL="927100" indent="-457200">
              <a:lnSpc>
                <a:spcPct val="100000"/>
              </a:lnSpc>
              <a:spcBef>
                <a:spcPts val="170"/>
              </a:spcBef>
              <a:buAutoNum type="arabicPeriod"/>
              <a:tabLst>
                <a:tab pos="927100" algn="l"/>
              </a:tabLst>
            </a:pPr>
            <a:r>
              <a:rPr sz="2800" b="0" dirty="0">
                <a:latin typeface="Calibri Light"/>
                <a:cs typeface="Calibri Light"/>
              </a:rPr>
              <a:t>Not</a:t>
            </a:r>
            <a:r>
              <a:rPr sz="2800" b="0" spc="-30" dirty="0">
                <a:latin typeface="Calibri Light"/>
                <a:cs typeface="Calibri Light"/>
              </a:rPr>
              <a:t> </a:t>
            </a:r>
            <a:r>
              <a:rPr sz="2800" b="0" dirty="0">
                <a:latin typeface="Calibri Light"/>
                <a:cs typeface="Calibri Light"/>
              </a:rPr>
              <a:t>made</a:t>
            </a:r>
            <a:r>
              <a:rPr sz="2800" b="0" spc="-75" dirty="0">
                <a:latin typeface="Calibri Light"/>
                <a:cs typeface="Calibri Light"/>
              </a:rPr>
              <a:t> </a:t>
            </a:r>
            <a:r>
              <a:rPr sz="2800" b="0" dirty="0">
                <a:latin typeface="Calibri Light"/>
                <a:cs typeface="Calibri Light"/>
              </a:rPr>
              <a:t>any</a:t>
            </a:r>
            <a:r>
              <a:rPr sz="2800" b="0" spc="-55" dirty="0">
                <a:latin typeface="Calibri Light"/>
                <a:cs typeface="Calibri Light"/>
              </a:rPr>
              <a:t> </a:t>
            </a:r>
            <a:r>
              <a:rPr sz="2800" b="0" dirty="0">
                <a:latin typeface="Calibri Light"/>
                <a:cs typeface="Calibri Light"/>
              </a:rPr>
              <a:t>outward</a:t>
            </a:r>
            <a:r>
              <a:rPr sz="2800" b="0" spc="-55" dirty="0">
                <a:latin typeface="Calibri Light"/>
                <a:cs typeface="Calibri Light"/>
              </a:rPr>
              <a:t> </a:t>
            </a:r>
            <a:r>
              <a:rPr sz="2800" b="0" dirty="0">
                <a:latin typeface="Calibri Light"/>
                <a:cs typeface="Calibri Light"/>
              </a:rPr>
              <a:t>supply</a:t>
            </a:r>
            <a:r>
              <a:rPr sz="2800" b="0" spc="-45" dirty="0">
                <a:latin typeface="Calibri Light"/>
                <a:cs typeface="Calibri Light"/>
              </a:rPr>
              <a:t> </a:t>
            </a:r>
            <a:r>
              <a:rPr sz="2800" b="0" dirty="0">
                <a:latin typeface="Calibri Light"/>
                <a:cs typeface="Calibri Light"/>
              </a:rPr>
              <a:t>(commonly</a:t>
            </a:r>
            <a:r>
              <a:rPr sz="2800" b="0" spc="-100" dirty="0">
                <a:latin typeface="Calibri Light"/>
                <a:cs typeface="Calibri Light"/>
              </a:rPr>
              <a:t> </a:t>
            </a:r>
            <a:r>
              <a:rPr sz="2800" b="0" dirty="0">
                <a:latin typeface="Calibri Light"/>
                <a:cs typeface="Calibri Light"/>
              </a:rPr>
              <a:t>known</a:t>
            </a:r>
            <a:r>
              <a:rPr sz="2800" b="0" spc="-55" dirty="0">
                <a:latin typeface="Calibri Light"/>
                <a:cs typeface="Calibri Light"/>
              </a:rPr>
              <a:t> </a:t>
            </a:r>
            <a:r>
              <a:rPr sz="2800" b="0" dirty="0">
                <a:latin typeface="Calibri Light"/>
                <a:cs typeface="Calibri Light"/>
              </a:rPr>
              <a:t>as</a:t>
            </a:r>
            <a:r>
              <a:rPr sz="2800" b="0" spc="-20" dirty="0">
                <a:latin typeface="Calibri Light"/>
                <a:cs typeface="Calibri Light"/>
              </a:rPr>
              <a:t> </a:t>
            </a:r>
            <a:r>
              <a:rPr sz="2800" b="0" dirty="0">
                <a:latin typeface="Calibri Light"/>
                <a:cs typeface="Calibri Light"/>
              </a:rPr>
              <a:t>sale);</a:t>
            </a:r>
            <a:r>
              <a:rPr sz="2800" b="0" spc="-55" dirty="0">
                <a:latin typeface="Calibri Light"/>
                <a:cs typeface="Calibri Light"/>
              </a:rPr>
              <a:t> </a:t>
            </a:r>
            <a:r>
              <a:rPr sz="2800" b="0" spc="-25" dirty="0">
                <a:latin typeface="Calibri Light"/>
                <a:cs typeface="Calibri Light"/>
              </a:rPr>
              <a:t>AND</a:t>
            </a:r>
            <a:endParaRPr sz="2800">
              <a:latin typeface="Calibri Light"/>
              <a:cs typeface="Calibri Light"/>
            </a:endParaRPr>
          </a:p>
          <a:p>
            <a:pPr marL="927100" marR="5080" indent="-457200">
              <a:lnSpc>
                <a:spcPts val="3030"/>
              </a:lnSpc>
              <a:spcBef>
                <a:spcPts val="545"/>
              </a:spcBef>
              <a:buAutoNum type="arabicPeriod"/>
              <a:tabLst>
                <a:tab pos="927100" algn="l"/>
              </a:tabLst>
            </a:pPr>
            <a:r>
              <a:rPr sz="2800" b="0" dirty="0">
                <a:latin typeface="Calibri Light"/>
                <a:cs typeface="Calibri Light"/>
              </a:rPr>
              <a:t>Not</a:t>
            </a:r>
            <a:r>
              <a:rPr sz="2800" b="0" spc="-50" dirty="0">
                <a:latin typeface="Calibri Light"/>
                <a:cs typeface="Calibri Light"/>
              </a:rPr>
              <a:t> </a:t>
            </a:r>
            <a:r>
              <a:rPr sz="2800" b="0" dirty="0">
                <a:latin typeface="Calibri Light"/>
                <a:cs typeface="Calibri Light"/>
              </a:rPr>
              <a:t>received</a:t>
            </a:r>
            <a:r>
              <a:rPr sz="2800" b="0" spc="-70" dirty="0">
                <a:latin typeface="Calibri Light"/>
                <a:cs typeface="Calibri Light"/>
              </a:rPr>
              <a:t> </a:t>
            </a:r>
            <a:r>
              <a:rPr sz="2800" b="0" dirty="0">
                <a:latin typeface="Calibri Light"/>
                <a:cs typeface="Calibri Light"/>
              </a:rPr>
              <a:t>any</a:t>
            </a:r>
            <a:r>
              <a:rPr sz="2800" b="0" spc="-75" dirty="0">
                <a:latin typeface="Calibri Light"/>
                <a:cs typeface="Calibri Light"/>
              </a:rPr>
              <a:t> </a:t>
            </a:r>
            <a:r>
              <a:rPr sz="2800" b="0" dirty="0">
                <a:latin typeface="Calibri Light"/>
                <a:cs typeface="Calibri Light"/>
              </a:rPr>
              <a:t>inward</a:t>
            </a:r>
            <a:r>
              <a:rPr sz="2800" b="0" spc="-80" dirty="0">
                <a:latin typeface="Calibri Light"/>
                <a:cs typeface="Calibri Light"/>
              </a:rPr>
              <a:t> </a:t>
            </a:r>
            <a:r>
              <a:rPr sz="2800" b="0" dirty="0">
                <a:latin typeface="Calibri Light"/>
                <a:cs typeface="Calibri Light"/>
              </a:rPr>
              <a:t>supplies</a:t>
            </a:r>
            <a:r>
              <a:rPr sz="2800" b="0" spc="-105" dirty="0">
                <a:latin typeface="Calibri Light"/>
                <a:cs typeface="Calibri Light"/>
              </a:rPr>
              <a:t> </a:t>
            </a:r>
            <a:r>
              <a:rPr sz="2800" b="0" dirty="0">
                <a:latin typeface="Calibri Light"/>
                <a:cs typeface="Calibri Light"/>
              </a:rPr>
              <a:t>(commonly</a:t>
            </a:r>
            <a:r>
              <a:rPr sz="2800" b="0" spc="-125" dirty="0">
                <a:latin typeface="Calibri Light"/>
                <a:cs typeface="Calibri Light"/>
              </a:rPr>
              <a:t> </a:t>
            </a:r>
            <a:r>
              <a:rPr sz="2800" b="0" dirty="0">
                <a:latin typeface="Calibri Light"/>
                <a:cs typeface="Calibri Light"/>
              </a:rPr>
              <a:t>known</a:t>
            </a:r>
            <a:r>
              <a:rPr sz="2800" b="0" spc="-70" dirty="0">
                <a:latin typeface="Calibri Light"/>
                <a:cs typeface="Calibri Light"/>
              </a:rPr>
              <a:t> </a:t>
            </a:r>
            <a:r>
              <a:rPr sz="2800" b="0" dirty="0">
                <a:latin typeface="Calibri Light"/>
                <a:cs typeface="Calibri Light"/>
              </a:rPr>
              <a:t>as</a:t>
            </a:r>
            <a:r>
              <a:rPr sz="2800" b="0" spc="-45" dirty="0">
                <a:latin typeface="Calibri Light"/>
                <a:cs typeface="Calibri Light"/>
              </a:rPr>
              <a:t> </a:t>
            </a:r>
            <a:r>
              <a:rPr sz="2800" b="0" dirty="0">
                <a:latin typeface="Calibri Light"/>
                <a:cs typeface="Calibri Light"/>
              </a:rPr>
              <a:t>purchase)</a:t>
            </a:r>
            <a:r>
              <a:rPr sz="2800" b="0" spc="-105" dirty="0">
                <a:latin typeface="Calibri Light"/>
                <a:cs typeface="Calibri Light"/>
              </a:rPr>
              <a:t> </a:t>
            </a:r>
            <a:r>
              <a:rPr sz="2800" b="0" spc="-25" dirty="0">
                <a:latin typeface="Calibri Light"/>
                <a:cs typeface="Calibri Light"/>
              </a:rPr>
              <a:t>of </a:t>
            </a:r>
            <a:r>
              <a:rPr sz="2800" b="0" dirty="0">
                <a:latin typeface="Calibri Light"/>
                <a:cs typeface="Calibri Light"/>
              </a:rPr>
              <a:t>goods/services;</a:t>
            </a:r>
            <a:r>
              <a:rPr sz="2800" b="0" spc="-135" dirty="0">
                <a:latin typeface="Calibri Light"/>
                <a:cs typeface="Calibri Light"/>
              </a:rPr>
              <a:t> </a:t>
            </a:r>
            <a:r>
              <a:rPr sz="2800" b="0" spc="-25" dirty="0">
                <a:latin typeface="Calibri Light"/>
                <a:cs typeface="Calibri Light"/>
              </a:rPr>
              <a:t>AND</a:t>
            </a:r>
            <a:endParaRPr sz="2800">
              <a:latin typeface="Calibri Light"/>
              <a:cs typeface="Calibri Light"/>
            </a:endParaRPr>
          </a:p>
          <a:p>
            <a:pPr marL="927100" indent="-457200">
              <a:lnSpc>
                <a:spcPct val="100000"/>
              </a:lnSpc>
              <a:spcBef>
                <a:spcPts val="120"/>
              </a:spcBef>
              <a:buAutoNum type="arabicPeriod"/>
              <a:tabLst>
                <a:tab pos="927100" algn="l"/>
              </a:tabLst>
            </a:pPr>
            <a:r>
              <a:rPr sz="2800" b="0" dirty="0">
                <a:latin typeface="Calibri Light"/>
                <a:cs typeface="Calibri Light"/>
              </a:rPr>
              <a:t>No</a:t>
            </a:r>
            <a:r>
              <a:rPr sz="2800" b="0" spc="-20" dirty="0">
                <a:latin typeface="Calibri Light"/>
                <a:cs typeface="Calibri Light"/>
              </a:rPr>
              <a:t> </a:t>
            </a:r>
            <a:r>
              <a:rPr sz="2800" b="0" dirty="0">
                <a:latin typeface="Calibri Light"/>
                <a:cs typeface="Calibri Light"/>
              </a:rPr>
              <a:t>liability</a:t>
            </a:r>
            <a:r>
              <a:rPr sz="2800" b="0" spc="-85" dirty="0">
                <a:latin typeface="Calibri Light"/>
                <a:cs typeface="Calibri Light"/>
              </a:rPr>
              <a:t> </a:t>
            </a:r>
            <a:r>
              <a:rPr sz="2800" b="0" dirty="0">
                <a:latin typeface="Calibri Light"/>
                <a:cs typeface="Calibri Light"/>
              </a:rPr>
              <a:t>of</a:t>
            </a:r>
            <a:r>
              <a:rPr sz="2800" b="0" spc="5" dirty="0">
                <a:latin typeface="Calibri Light"/>
                <a:cs typeface="Calibri Light"/>
              </a:rPr>
              <a:t> </a:t>
            </a:r>
            <a:r>
              <a:rPr sz="2800" b="0" dirty="0">
                <a:latin typeface="Calibri Light"/>
                <a:cs typeface="Calibri Light"/>
              </a:rPr>
              <a:t>any</a:t>
            </a:r>
            <a:r>
              <a:rPr sz="2800" b="0" spc="-35" dirty="0">
                <a:latin typeface="Calibri Light"/>
                <a:cs typeface="Calibri Light"/>
              </a:rPr>
              <a:t> </a:t>
            </a:r>
            <a:r>
              <a:rPr sz="2800" b="0" dirty="0">
                <a:latin typeface="Calibri Light"/>
                <a:cs typeface="Calibri Light"/>
              </a:rPr>
              <a:t>kind;</a:t>
            </a:r>
            <a:r>
              <a:rPr sz="2800" b="0" spc="-60" dirty="0">
                <a:latin typeface="Calibri Light"/>
                <a:cs typeface="Calibri Light"/>
              </a:rPr>
              <a:t> </a:t>
            </a:r>
            <a:r>
              <a:rPr sz="2800" b="0" spc="-25" dirty="0">
                <a:latin typeface="Calibri Light"/>
                <a:cs typeface="Calibri Light"/>
              </a:rPr>
              <a:t>AND</a:t>
            </a:r>
            <a:endParaRPr sz="2800">
              <a:latin typeface="Calibri Light"/>
              <a:cs typeface="Calibri Light"/>
            </a:endParaRPr>
          </a:p>
          <a:p>
            <a:pPr marL="927100" indent="-457200">
              <a:lnSpc>
                <a:spcPct val="100000"/>
              </a:lnSpc>
              <a:spcBef>
                <a:spcPts val="165"/>
              </a:spcBef>
              <a:buAutoNum type="arabicPeriod"/>
              <a:tabLst>
                <a:tab pos="927100" algn="l"/>
              </a:tabLst>
            </a:pPr>
            <a:r>
              <a:rPr sz="2800" b="0" dirty="0">
                <a:latin typeface="Calibri Light"/>
                <a:cs typeface="Calibri Light"/>
              </a:rPr>
              <a:t>Not</a:t>
            </a:r>
            <a:r>
              <a:rPr sz="2800" b="0" spc="-40" dirty="0">
                <a:latin typeface="Calibri Light"/>
                <a:cs typeface="Calibri Light"/>
              </a:rPr>
              <a:t> </a:t>
            </a:r>
            <a:r>
              <a:rPr sz="2800" b="0" dirty="0">
                <a:latin typeface="Calibri Light"/>
                <a:cs typeface="Calibri Light"/>
              </a:rPr>
              <a:t>claimed</a:t>
            </a:r>
            <a:r>
              <a:rPr sz="2800" b="0" spc="-55" dirty="0">
                <a:latin typeface="Calibri Light"/>
                <a:cs typeface="Calibri Light"/>
              </a:rPr>
              <a:t> </a:t>
            </a:r>
            <a:r>
              <a:rPr sz="2800" b="0" dirty="0">
                <a:latin typeface="Calibri Light"/>
                <a:cs typeface="Calibri Light"/>
              </a:rPr>
              <a:t>any</a:t>
            </a:r>
            <a:r>
              <a:rPr sz="2800" b="0" spc="-60" dirty="0">
                <a:latin typeface="Calibri Light"/>
                <a:cs typeface="Calibri Light"/>
              </a:rPr>
              <a:t> </a:t>
            </a:r>
            <a:r>
              <a:rPr sz="2800" b="0" dirty="0">
                <a:latin typeface="Calibri Light"/>
                <a:cs typeface="Calibri Light"/>
              </a:rPr>
              <a:t>Credit</a:t>
            </a:r>
            <a:r>
              <a:rPr sz="2800" b="0" spc="-105" dirty="0">
                <a:latin typeface="Calibri Light"/>
                <a:cs typeface="Calibri Light"/>
              </a:rPr>
              <a:t> </a:t>
            </a:r>
            <a:r>
              <a:rPr sz="2800" b="0" dirty="0">
                <a:latin typeface="Calibri Light"/>
                <a:cs typeface="Calibri Light"/>
              </a:rPr>
              <a:t>during</a:t>
            </a:r>
            <a:r>
              <a:rPr sz="2800" b="0" spc="-60" dirty="0">
                <a:latin typeface="Calibri Light"/>
                <a:cs typeface="Calibri Light"/>
              </a:rPr>
              <a:t> </a:t>
            </a:r>
            <a:r>
              <a:rPr sz="2800" b="0" dirty="0">
                <a:latin typeface="Calibri Light"/>
                <a:cs typeface="Calibri Light"/>
              </a:rPr>
              <a:t>the</a:t>
            </a:r>
            <a:r>
              <a:rPr sz="2800" b="0" spc="-40" dirty="0">
                <a:latin typeface="Calibri Light"/>
                <a:cs typeface="Calibri Light"/>
              </a:rPr>
              <a:t> </a:t>
            </a:r>
            <a:r>
              <a:rPr sz="2800" b="0" dirty="0">
                <a:latin typeface="Calibri Light"/>
                <a:cs typeface="Calibri Light"/>
              </a:rPr>
              <a:t>Financial</a:t>
            </a:r>
            <a:r>
              <a:rPr sz="2800" b="0" spc="-110" dirty="0">
                <a:latin typeface="Calibri Light"/>
                <a:cs typeface="Calibri Light"/>
              </a:rPr>
              <a:t> </a:t>
            </a:r>
            <a:r>
              <a:rPr sz="2800" b="0" spc="-20" dirty="0">
                <a:latin typeface="Calibri Light"/>
                <a:cs typeface="Calibri Light"/>
              </a:rPr>
              <a:t>Year;</a:t>
            </a:r>
            <a:r>
              <a:rPr sz="2800" b="0" spc="-35" dirty="0">
                <a:latin typeface="Calibri Light"/>
                <a:cs typeface="Calibri Light"/>
              </a:rPr>
              <a:t> </a:t>
            </a:r>
            <a:r>
              <a:rPr sz="2800" b="0" spc="-25" dirty="0">
                <a:latin typeface="Calibri Light"/>
                <a:cs typeface="Calibri Light"/>
              </a:rPr>
              <a:t>AND</a:t>
            </a:r>
            <a:endParaRPr sz="2800">
              <a:latin typeface="Calibri Light"/>
              <a:cs typeface="Calibri Light"/>
            </a:endParaRPr>
          </a:p>
          <a:p>
            <a:pPr marL="927100" indent="-457200">
              <a:lnSpc>
                <a:spcPct val="100000"/>
              </a:lnSpc>
              <a:spcBef>
                <a:spcPts val="150"/>
              </a:spcBef>
              <a:buAutoNum type="arabicPeriod"/>
              <a:tabLst>
                <a:tab pos="927100" algn="l"/>
              </a:tabLst>
            </a:pPr>
            <a:r>
              <a:rPr sz="2800" b="0" dirty="0">
                <a:latin typeface="Calibri Light"/>
                <a:cs typeface="Calibri Light"/>
              </a:rPr>
              <a:t>Not</a:t>
            </a:r>
            <a:r>
              <a:rPr sz="2800" b="0" spc="-55" dirty="0">
                <a:latin typeface="Calibri Light"/>
                <a:cs typeface="Calibri Light"/>
              </a:rPr>
              <a:t> </a:t>
            </a:r>
            <a:r>
              <a:rPr sz="2800" b="0" dirty="0">
                <a:latin typeface="Calibri Light"/>
                <a:cs typeface="Calibri Light"/>
              </a:rPr>
              <a:t>received</a:t>
            </a:r>
            <a:r>
              <a:rPr sz="2800" b="0" spc="-85" dirty="0">
                <a:latin typeface="Calibri Light"/>
                <a:cs typeface="Calibri Light"/>
              </a:rPr>
              <a:t> </a:t>
            </a:r>
            <a:r>
              <a:rPr sz="2800" b="0" dirty="0">
                <a:latin typeface="Calibri Light"/>
                <a:cs typeface="Calibri Light"/>
              </a:rPr>
              <a:t>any</a:t>
            </a:r>
            <a:r>
              <a:rPr sz="2800" b="0" spc="-80" dirty="0">
                <a:latin typeface="Calibri Light"/>
                <a:cs typeface="Calibri Light"/>
              </a:rPr>
              <a:t> </a:t>
            </a:r>
            <a:r>
              <a:rPr sz="2800" b="0" dirty="0">
                <a:latin typeface="Calibri Light"/>
                <a:cs typeface="Calibri Light"/>
              </a:rPr>
              <a:t>order</a:t>
            </a:r>
            <a:r>
              <a:rPr sz="2800" b="0" spc="-75" dirty="0">
                <a:latin typeface="Calibri Light"/>
                <a:cs typeface="Calibri Light"/>
              </a:rPr>
              <a:t> </a:t>
            </a:r>
            <a:r>
              <a:rPr sz="2800" b="0" dirty="0">
                <a:latin typeface="Calibri Light"/>
                <a:cs typeface="Calibri Light"/>
              </a:rPr>
              <a:t>creating</a:t>
            </a:r>
            <a:r>
              <a:rPr sz="2800" b="0" spc="-75" dirty="0">
                <a:latin typeface="Calibri Light"/>
                <a:cs typeface="Calibri Light"/>
              </a:rPr>
              <a:t> </a:t>
            </a:r>
            <a:r>
              <a:rPr sz="2800" b="0" dirty="0">
                <a:latin typeface="Calibri Light"/>
                <a:cs typeface="Calibri Light"/>
              </a:rPr>
              <a:t>demand;</a:t>
            </a:r>
            <a:r>
              <a:rPr sz="2800" b="0" spc="-125" dirty="0">
                <a:latin typeface="Calibri Light"/>
                <a:cs typeface="Calibri Light"/>
              </a:rPr>
              <a:t> </a:t>
            </a:r>
            <a:r>
              <a:rPr sz="2800" b="0" spc="-25" dirty="0">
                <a:latin typeface="Calibri Light"/>
                <a:cs typeface="Calibri Light"/>
              </a:rPr>
              <a:t>AND</a:t>
            </a:r>
            <a:endParaRPr sz="2800">
              <a:latin typeface="Calibri Light"/>
              <a:cs typeface="Calibri Light"/>
            </a:endParaRPr>
          </a:p>
          <a:p>
            <a:pPr marL="927100" indent="-457200">
              <a:lnSpc>
                <a:spcPct val="100000"/>
              </a:lnSpc>
              <a:spcBef>
                <a:spcPts val="170"/>
              </a:spcBef>
              <a:buAutoNum type="arabicPeriod"/>
              <a:tabLst>
                <a:tab pos="927100" algn="l"/>
              </a:tabLst>
            </a:pPr>
            <a:r>
              <a:rPr sz="2800" b="0" dirty="0">
                <a:latin typeface="Calibri Light"/>
                <a:cs typeface="Calibri Light"/>
              </a:rPr>
              <a:t>Not</a:t>
            </a:r>
            <a:r>
              <a:rPr sz="2800" b="0" spc="-25" dirty="0">
                <a:latin typeface="Calibri Light"/>
                <a:cs typeface="Calibri Light"/>
              </a:rPr>
              <a:t> </a:t>
            </a:r>
            <a:r>
              <a:rPr sz="2800" b="0" dirty="0">
                <a:latin typeface="Calibri Light"/>
                <a:cs typeface="Calibri Light"/>
              </a:rPr>
              <a:t>claimed</a:t>
            </a:r>
            <a:r>
              <a:rPr sz="2800" b="0" spc="-45" dirty="0">
                <a:latin typeface="Calibri Light"/>
                <a:cs typeface="Calibri Light"/>
              </a:rPr>
              <a:t> </a:t>
            </a:r>
            <a:r>
              <a:rPr sz="2800" b="0" dirty="0">
                <a:latin typeface="Calibri Light"/>
                <a:cs typeface="Calibri Light"/>
              </a:rPr>
              <a:t>any</a:t>
            </a:r>
            <a:r>
              <a:rPr sz="2800" b="0" spc="-45" dirty="0">
                <a:latin typeface="Calibri Light"/>
                <a:cs typeface="Calibri Light"/>
              </a:rPr>
              <a:t> </a:t>
            </a:r>
            <a:r>
              <a:rPr sz="2800" b="0" spc="-10" dirty="0">
                <a:latin typeface="Calibri Light"/>
                <a:cs typeface="Calibri Light"/>
              </a:rPr>
              <a:t>refund</a:t>
            </a:r>
            <a:r>
              <a:rPr sz="2800" b="0" spc="-100" dirty="0">
                <a:latin typeface="Calibri Light"/>
                <a:cs typeface="Calibri Light"/>
              </a:rPr>
              <a:t> </a:t>
            </a:r>
            <a:r>
              <a:rPr sz="2800" b="0" dirty="0">
                <a:latin typeface="Calibri Light"/>
                <a:cs typeface="Calibri Light"/>
              </a:rPr>
              <a:t>during</a:t>
            </a:r>
            <a:r>
              <a:rPr sz="2800" b="0" spc="-50" dirty="0">
                <a:latin typeface="Calibri Light"/>
                <a:cs typeface="Calibri Light"/>
              </a:rPr>
              <a:t> </a:t>
            </a:r>
            <a:r>
              <a:rPr sz="2800" b="0" dirty="0">
                <a:latin typeface="Calibri Light"/>
                <a:cs typeface="Calibri Light"/>
              </a:rPr>
              <a:t>the</a:t>
            </a:r>
            <a:r>
              <a:rPr sz="2800" b="0" spc="-25" dirty="0">
                <a:latin typeface="Calibri Light"/>
                <a:cs typeface="Calibri Light"/>
              </a:rPr>
              <a:t> </a:t>
            </a:r>
            <a:r>
              <a:rPr sz="2800" b="0" dirty="0">
                <a:latin typeface="Calibri Light"/>
                <a:cs typeface="Calibri Light"/>
              </a:rPr>
              <a:t>Financial</a:t>
            </a:r>
            <a:r>
              <a:rPr sz="2800" b="0" spc="-100" dirty="0">
                <a:latin typeface="Calibri Light"/>
                <a:cs typeface="Calibri Light"/>
              </a:rPr>
              <a:t> </a:t>
            </a:r>
            <a:r>
              <a:rPr sz="2800" b="0" spc="-20" dirty="0">
                <a:latin typeface="Calibri Light"/>
                <a:cs typeface="Calibri Light"/>
              </a:rPr>
              <a:t>Year</a:t>
            </a:r>
            <a:endParaRPr sz="2800">
              <a:latin typeface="Calibri Light"/>
              <a:cs typeface="Calibri 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400811" y="6534454"/>
            <a:ext cx="1812925" cy="218008"/>
          </a:xfrm>
          <a:prstGeom prst="rect">
            <a:avLst/>
          </a:prstGeom>
        </p:spPr>
        <p:txBody>
          <a:bodyPr vert="horz" wrap="square" lIns="0" tIns="0" rIns="0" bIns="0" rtlCol="0">
            <a:spAutoFit/>
          </a:bodyPr>
          <a:lstStyle/>
          <a:p>
            <a:pPr>
              <a:lnSpc>
                <a:spcPts val="1710"/>
              </a:lnSpc>
            </a:pPr>
            <a:endParaRPr sz="1800" dirty="0">
              <a:latin typeface="Calibri"/>
              <a:cs typeface="Calibri"/>
            </a:endParaRPr>
          </a:p>
        </p:txBody>
      </p:sp>
      <p:sp>
        <p:nvSpPr>
          <p:cNvPr id="11" name="object 11"/>
          <p:cNvSpPr/>
          <p:nvPr/>
        </p:nvSpPr>
        <p:spPr>
          <a:xfrm>
            <a:off x="512063" y="393191"/>
            <a:ext cx="11277600" cy="579120"/>
          </a:xfrm>
          <a:custGeom>
            <a:avLst/>
            <a:gdLst/>
            <a:ahLst/>
            <a:cxnLst/>
            <a:rect l="l" t="t" r="r" b="b"/>
            <a:pathLst>
              <a:path w="11277600" h="579119">
                <a:moveTo>
                  <a:pt x="0" y="579120"/>
                </a:moveTo>
                <a:lnTo>
                  <a:pt x="11277600" y="579120"/>
                </a:lnTo>
                <a:lnTo>
                  <a:pt x="11277600" y="0"/>
                </a:lnTo>
                <a:lnTo>
                  <a:pt x="0" y="0"/>
                </a:lnTo>
                <a:lnTo>
                  <a:pt x="0" y="579120"/>
                </a:lnTo>
                <a:close/>
              </a:path>
            </a:pathLst>
          </a:custGeom>
          <a:ln w="12192">
            <a:solidFill>
              <a:srgbClr val="2E528F"/>
            </a:solidFill>
          </a:ln>
        </p:spPr>
        <p:txBody>
          <a:bodyPr wrap="square" lIns="0" tIns="0" rIns="0" bIns="0" rtlCol="0"/>
          <a:lstStyle/>
          <a:p>
            <a:endParaRPr/>
          </a:p>
        </p:txBody>
      </p:sp>
      <p:sp>
        <p:nvSpPr>
          <p:cNvPr id="12" name="object 12"/>
          <p:cNvSpPr txBox="1">
            <a:spLocks noGrp="1"/>
          </p:cNvSpPr>
          <p:nvPr>
            <p:ph type="title"/>
          </p:nvPr>
        </p:nvSpPr>
        <p:spPr>
          <a:xfrm>
            <a:off x="512063" y="393191"/>
            <a:ext cx="11277600" cy="579120"/>
          </a:xfrm>
          <a:prstGeom prst="rect">
            <a:avLst/>
          </a:prstGeom>
          <a:solidFill>
            <a:srgbClr val="4471C4"/>
          </a:solidFill>
        </p:spPr>
        <p:txBody>
          <a:bodyPr vert="horz" wrap="square" lIns="0" tIns="0" rIns="0" bIns="0" rtlCol="0">
            <a:spAutoFit/>
          </a:bodyPr>
          <a:lstStyle/>
          <a:p>
            <a:pPr marL="1270" algn="ctr">
              <a:lnSpc>
                <a:spcPts val="4020"/>
              </a:lnSpc>
            </a:pPr>
            <a:r>
              <a:rPr sz="3600" dirty="0">
                <a:solidFill>
                  <a:srgbClr val="FFFFFF"/>
                </a:solidFill>
              </a:rPr>
              <a:t>Consequences</a:t>
            </a:r>
            <a:r>
              <a:rPr sz="3600" spc="-45" dirty="0">
                <a:solidFill>
                  <a:srgbClr val="FFFFFF"/>
                </a:solidFill>
              </a:rPr>
              <a:t> </a:t>
            </a:r>
            <a:r>
              <a:rPr sz="3600" dirty="0">
                <a:solidFill>
                  <a:srgbClr val="FFFFFF"/>
                </a:solidFill>
              </a:rPr>
              <a:t>of</a:t>
            </a:r>
            <a:r>
              <a:rPr sz="3600" spc="-40" dirty="0">
                <a:solidFill>
                  <a:srgbClr val="FFFFFF"/>
                </a:solidFill>
              </a:rPr>
              <a:t> </a:t>
            </a:r>
            <a:r>
              <a:rPr sz="3600" dirty="0">
                <a:solidFill>
                  <a:srgbClr val="FFFFFF"/>
                </a:solidFill>
              </a:rPr>
              <a:t>Non</a:t>
            </a:r>
            <a:r>
              <a:rPr sz="3600" spc="-60" dirty="0">
                <a:solidFill>
                  <a:srgbClr val="FFFFFF"/>
                </a:solidFill>
              </a:rPr>
              <a:t> </a:t>
            </a:r>
            <a:r>
              <a:rPr sz="3600" dirty="0">
                <a:solidFill>
                  <a:srgbClr val="FFFFFF"/>
                </a:solidFill>
              </a:rPr>
              <a:t>-</a:t>
            </a:r>
            <a:r>
              <a:rPr sz="3600" spc="-10" dirty="0">
                <a:solidFill>
                  <a:srgbClr val="FFFFFF"/>
                </a:solidFill>
              </a:rPr>
              <a:t>Filing</a:t>
            </a:r>
            <a:endParaRPr sz="3600"/>
          </a:p>
        </p:txBody>
      </p:sp>
      <p:sp>
        <p:nvSpPr>
          <p:cNvPr id="13" name="object 13"/>
          <p:cNvSpPr txBox="1"/>
          <p:nvPr/>
        </p:nvSpPr>
        <p:spPr>
          <a:xfrm>
            <a:off x="592023" y="1074496"/>
            <a:ext cx="11122025" cy="4610100"/>
          </a:xfrm>
          <a:prstGeom prst="rect">
            <a:avLst/>
          </a:prstGeom>
        </p:spPr>
        <p:txBody>
          <a:bodyPr vert="horz" wrap="square" lIns="0" tIns="13970" rIns="0" bIns="0" rtlCol="0">
            <a:spAutoFit/>
          </a:bodyPr>
          <a:lstStyle/>
          <a:p>
            <a:pPr marL="240029" indent="-227329">
              <a:lnSpc>
                <a:spcPct val="100000"/>
              </a:lnSpc>
              <a:spcBef>
                <a:spcPts val="110"/>
              </a:spcBef>
              <a:buFont typeface="Arial"/>
              <a:buChar char="•"/>
              <a:tabLst>
                <a:tab pos="240029" algn="l"/>
              </a:tabLst>
            </a:pPr>
            <a:r>
              <a:rPr sz="2800" b="0" dirty="0">
                <a:latin typeface="Calibri Light"/>
                <a:cs typeface="Calibri Light"/>
              </a:rPr>
              <a:t>Notice</a:t>
            </a:r>
            <a:r>
              <a:rPr sz="2800" b="0" spc="-55" dirty="0">
                <a:latin typeface="Calibri Light"/>
                <a:cs typeface="Calibri Light"/>
              </a:rPr>
              <a:t> </a:t>
            </a:r>
            <a:r>
              <a:rPr sz="2800" b="0" dirty="0">
                <a:latin typeface="Calibri Light"/>
                <a:cs typeface="Calibri Light"/>
              </a:rPr>
              <a:t>u/s</a:t>
            </a:r>
            <a:r>
              <a:rPr sz="2800" b="0" spc="-25" dirty="0">
                <a:latin typeface="Calibri Light"/>
                <a:cs typeface="Calibri Light"/>
              </a:rPr>
              <a:t> </a:t>
            </a:r>
            <a:r>
              <a:rPr sz="2800" b="0" dirty="0">
                <a:latin typeface="Calibri Light"/>
                <a:cs typeface="Calibri Light"/>
              </a:rPr>
              <a:t>46</a:t>
            </a:r>
            <a:r>
              <a:rPr sz="2800" b="0" spc="-25" dirty="0">
                <a:latin typeface="Calibri Light"/>
                <a:cs typeface="Calibri Light"/>
              </a:rPr>
              <a:t> </a:t>
            </a:r>
            <a:r>
              <a:rPr sz="2800" b="0" dirty="0">
                <a:latin typeface="Calibri Light"/>
                <a:cs typeface="Calibri Light"/>
              </a:rPr>
              <a:t>of</a:t>
            </a:r>
            <a:r>
              <a:rPr sz="2800" b="0" spc="-20" dirty="0">
                <a:latin typeface="Calibri Light"/>
                <a:cs typeface="Calibri Light"/>
              </a:rPr>
              <a:t> </a:t>
            </a:r>
            <a:r>
              <a:rPr sz="2800" b="0" dirty="0">
                <a:latin typeface="Calibri Light"/>
                <a:cs typeface="Calibri Light"/>
              </a:rPr>
              <a:t>CGST</a:t>
            </a:r>
            <a:r>
              <a:rPr sz="2800" b="0" spc="-50" dirty="0">
                <a:latin typeface="Calibri Light"/>
                <a:cs typeface="Calibri Light"/>
              </a:rPr>
              <a:t> </a:t>
            </a:r>
            <a:r>
              <a:rPr sz="2800" b="0" dirty="0">
                <a:latin typeface="Calibri Light"/>
                <a:cs typeface="Calibri Light"/>
              </a:rPr>
              <a:t>Act</a:t>
            </a:r>
            <a:r>
              <a:rPr sz="2800" b="0" spc="-25" dirty="0">
                <a:latin typeface="Calibri Light"/>
                <a:cs typeface="Calibri Light"/>
              </a:rPr>
              <a:t> </a:t>
            </a:r>
            <a:r>
              <a:rPr sz="2800" b="0" dirty="0">
                <a:latin typeface="Calibri Light"/>
                <a:cs typeface="Calibri Light"/>
              </a:rPr>
              <a:t>could</a:t>
            </a:r>
            <a:r>
              <a:rPr sz="2800" b="0" spc="-80" dirty="0">
                <a:latin typeface="Calibri Light"/>
                <a:cs typeface="Calibri Light"/>
              </a:rPr>
              <a:t> </a:t>
            </a:r>
            <a:r>
              <a:rPr sz="2800" b="0" dirty="0">
                <a:latin typeface="Calibri Light"/>
                <a:cs typeface="Calibri Light"/>
              </a:rPr>
              <a:t>be</a:t>
            </a:r>
            <a:r>
              <a:rPr sz="2800" b="0" spc="-35" dirty="0">
                <a:latin typeface="Calibri Light"/>
                <a:cs typeface="Calibri Light"/>
              </a:rPr>
              <a:t> </a:t>
            </a:r>
            <a:r>
              <a:rPr sz="2800" b="0" dirty="0">
                <a:latin typeface="Calibri Light"/>
                <a:cs typeface="Calibri Light"/>
              </a:rPr>
              <a:t>issued</a:t>
            </a:r>
            <a:r>
              <a:rPr sz="2800" b="0" spc="-55" dirty="0">
                <a:latin typeface="Calibri Light"/>
                <a:cs typeface="Calibri Light"/>
              </a:rPr>
              <a:t> </a:t>
            </a:r>
            <a:r>
              <a:rPr sz="2800" b="0" dirty="0">
                <a:latin typeface="Calibri Light"/>
                <a:cs typeface="Calibri Light"/>
              </a:rPr>
              <a:t>to</a:t>
            </a:r>
            <a:r>
              <a:rPr sz="2800" b="0" spc="-15" dirty="0">
                <a:latin typeface="Calibri Light"/>
                <a:cs typeface="Calibri Light"/>
              </a:rPr>
              <a:t> </a:t>
            </a:r>
            <a:r>
              <a:rPr sz="2800" b="0" dirty="0">
                <a:latin typeface="Calibri Light"/>
                <a:cs typeface="Calibri Light"/>
              </a:rPr>
              <a:t>file</a:t>
            </a:r>
            <a:r>
              <a:rPr sz="2800" b="0" spc="-50" dirty="0">
                <a:latin typeface="Calibri Light"/>
                <a:cs typeface="Calibri Light"/>
              </a:rPr>
              <a:t> </a:t>
            </a:r>
            <a:r>
              <a:rPr sz="2800" b="0" dirty="0">
                <a:latin typeface="Calibri Light"/>
                <a:cs typeface="Calibri Light"/>
              </a:rPr>
              <a:t>the</a:t>
            </a:r>
            <a:r>
              <a:rPr sz="2800" b="0" spc="-15" dirty="0">
                <a:latin typeface="Calibri Light"/>
                <a:cs typeface="Calibri Light"/>
              </a:rPr>
              <a:t> </a:t>
            </a:r>
            <a:r>
              <a:rPr sz="2800" b="0" dirty="0">
                <a:latin typeface="Calibri Light"/>
                <a:cs typeface="Calibri Light"/>
              </a:rPr>
              <a:t>return</a:t>
            </a:r>
            <a:r>
              <a:rPr sz="2800" b="0" spc="-45" dirty="0">
                <a:latin typeface="Calibri Light"/>
                <a:cs typeface="Calibri Light"/>
              </a:rPr>
              <a:t> </a:t>
            </a:r>
            <a:r>
              <a:rPr sz="2800" b="0" dirty="0">
                <a:latin typeface="Calibri Light"/>
                <a:cs typeface="Calibri Light"/>
              </a:rPr>
              <a:t>within</a:t>
            </a:r>
            <a:r>
              <a:rPr sz="2800" b="0" spc="-60" dirty="0">
                <a:latin typeface="Calibri Light"/>
                <a:cs typeface="Calibri Light"/>
              </a:rPr>
              <a:t> </a:t>
            </a:r>
            <a:r>
              <a:rPr sz="2800" b="0" dirty="0">
                <a:latin typeface="Calibri Light"/>
                <a:cs typeface="Calibri Light"/>
              </a:rPr>
              <a:t>15</a:t>
            </a:r>
            <a:r>
              <a:rPr sz="2800" b="0" spc="-25" dirty="0">
                <a:latin typeface="Calibri Light"/>
                <a:cs typeface="Calibri Light"/>
              </a:rPr>
              <a:t> </a:t>
            </a:r>
            <a:r>
              <a:rPr sz="2800" b="0" spc="-20" dirty="0">
                <a:latin typeface="Calibri Light"/>
                <a:cs typeface="Calibri Light"/>
              </a:rPr>
              <a:t>days</a:t>
            </a:r>
            <a:endParaRPr sz="2800" dirty="0">
              <a:latin typeface="Calibri Light"/>
              <a:cs typeface="Calibri Light"/>
            </a:endParaRPr>
          </a:p>
          <a:p>
            <a:pPr>
              <a:lnSpc>
                <a:spcPct val="100000"/>
              </a:lnSpc>
              <a:spcBef>
                <a:spcPts val="1290"/>
              </a:spcBef>
              <a:buFont typeface="Arial"/>
              <a:buChar char="•"/>
            </a:pPr>
            <a:endParaRPr sz="2800" dirty="0">
              <a:latin typeface="Calibri Light"/>
              <a:cs typeface="Calibri Light"/>
            </a:endParaRPr>
          </a:p>
          <a:p>
            <a:pPr marL="240029" indent="-227329">
              <a:lnSpc>
                <a:spcPct val="100000"/>
              </a:lnSpc>
              <a:buFont typeface="Arial"/>
              <a:buChar char="•"/>
              <a:tabLst>
                <a:tab pos="240029" algn="l"/>
              </a:tabLst>
            </a:pPr>
            <a:r>
              <a:rPr sz="2800" b="0" dirty="0">
                <a:latin typeface="Calibri Light"/>
                <a:cs typeface="Calibri Light"/>
              </a:rPr>
              <a:t>Late</a:t>
            </a:r>
            <a:r>
              <a:rPr sz="2800" b="0" spc="-50" dirty="0">
                <a:latin typeface="Calibri Light"/>
                <a:cs typeface="Calibri Light"/>
              </a:rPr>
              <a:t> </a:t>
            </a:r>
            <a:r>
              <a:rPr sz="2800" b="0" dirty="0">
                <a:latin typeface="Calibri Light"/>
                <a:cs typeface="Calibri Light"/>
              </a:rPr>
              <a:t>fee</a:t>
            </a:r>
            <a:r>
              <a:rPr sz="2800" b="0" spc="-45" dirty="0">
                <a:latin typeface="Calibri Light"/>
                <a:cs typeface="Calibri Light"/>
              </a:rPr>
              <a:t> </a:t>
            </a:r>
            <a:r>
              <a:rPr sz="2800" b="0" dirty="0">
                <a:latin typeface="Calibri Light"/>
                <a:cs typeface="Calibri Light"/>
              </a:rPr>
              <a:t>u/S</a:t>
            </a:r>
            <a:r>
              <a:rPr sz="2800" b="0" spc="-50" dirty="0">
                <a:latin typeface="Calibri Light"/>
                <a:cs typeface="Calibri Light"/>
              </a:rPr>
              <a:t> </a:t>
            </a:r>
            <a:r>
              <a:rPr sz="2800" b="0" dirty="0">
                <a:latin typeface="Calibri Light"/>
                <a:cs typeface="Calibri Light"/>
              </a:rPr>
              <a:t>47(2)</a:t>
            </a:r>
            <a:r>
              <a:rPr sz="2800" b="0" spc="-30" dirty="0">
                <a:latin typeface="Calibri Light"/>
                <a:cs typeface="Calibri Light"/>
              </a:rPr>
              <a:t> </a:t>
            </a:r>
            <a:r>
              <a:rPr sz="2800" b="0" dirty="0">
                <a:latin typeface="Calibri Light"/>
                <a:cs typeface="Calibri Light"/>
              </a:rPr>
              <a:t>of</a:t>
            </a:r>
            <a:r>
              <a:rPr sz="2800" b="0" spc="-25" dirty="0">
                <a:latin typeface="Calibri Light"/>
                <a:cs typeface="Calibri Light"/>
              </a:rPr>
              <a:t> </a:t>
            </a:r>
            <a:r>
              <a:rPr sz="2800" b="0" dirty="0">
                <a:latin typeface="Calibri Light"/>
                <a:cs typeface="Calibri Light"/>
              </a:rPr>
              <a:t>CGST</a:t>
            </a:r>
            <a:r>
              <a:rPr sz="2800" b="0" spc="-65" dirty="0">
                <a:latin typeface="Calibri Light"/>
                <a:cs typeface="Calibri Light"/>
              </a:rPr>
              <a:t> </a:t>
            </a:r>
            <a:r>
              <a:rPr sz="2800" b="0" dirty="0">
                <a:latin typeface="Calibri Light"/>
                <a:cs typeface="Calibri Light"/>
              </a:rPr>
              <a:t>Act</a:t>
            </a:r>
            <a:r>
              <a:rPr sz="2800" b="0" spc="-55" dirty="0">
                <a:latin typeface="Calibri Light"/>
                <a:cs typeface="Calibri Light"/>
              </a:rPr>
              <a:t> </a:t>
            </a:r>
            <a:r>
              <a:rPr sz="2800" b="0" spc="-20" dirty="0">
                <a:latin typeface="Calibri Light"/>
                <a:cs typeface="Calibri Light"/>
              </a:rPr>
              <a:t>(Lower</a:t>
            </a:r>
            <a:r>
              <a:rPr sz="2800" b="0" spc="-120" dirty="0">
                <a:latin typeface="Calibri Light"/>
                <a:cs typeface="Calibri Light"/>
              </a:rPr>
              <a:t> </a:t>
            </a:r>
            <a:r>
              <a:rPr sz="2800" b="0" spc="-25" dirty="0">
                <a:latin typeface="Calibri Light"/>
                <a:cs typeface="Calibri Light"/>
              </a:rPr>
              <a:t>of)</a:t>
            </a:r>
            <a:endParaRPr sz="2800" dirty="0">
              <a:latin typeface="Calibri Light"/>
              <a:cs typeface="Calibri Light"/>
            </a:endParaRPr>
          </a:p>
          <a:p>
            <a:pPr marL="661670" lvl="1" indent="-191770">
              <a:lnSpc>
                <a:spcPct val="100000"/>
              </a:lnSpc>
              <a:spcBef>
                <a:spcPts val="145"/>
              </a:spcBef>
              <a:buChar char="-"/>
              <a:tabLst>
                <a:tab pos="661670" algn="l"/>
              </a:tabLst>
            </a:pPr>
            <a:r>
              <a:rPr sz="2800" b="0" dirty="0">
                <a:latin typeface="Calibri Light"/>
                <a:cs typeface="Calibri Light"/>
              </a:rPr>
              <a:t>Rs.100</a:t>
            </a:r>
            <a:r>
              <a:rPr sz="2800" b="0" spc="-35" dirty="0">
                <a:latin typeface="Calibri Light"/>
                <a:cs typeface="Calibri Light"/>
              </a:rPr>
              <a:t> </a:t>
            </a:r>
            <a:r>
              <a:rPr sz="2800" b="0" dirty="0">
                <a:latin typeface="Calibri Light"/>
                <a:cs typeface="Calibri Light"/>
              </a:rPr>
              <a:t>per</a:t>
            </a:r>
            <a:r>
              <a:rPr sz="2800" b="0" spc="-55" dirty="0">
                <a:latin typeface="Calibri Light"/>
                <a:cs typeface="Calibri Light"/>
              </a:rPr>
              <a:t> </a:t>
            </a:r>
            <a:r>
              <a:rPr sz="2800" b="0" dirty="0">
                <a:latin typeface="Calibri Light"/>
                <a:cs typeface="Calibri Light"/>
              </a:rPr>
              <a:t>day</a:t>
            </a:r>
            <a:r>
              <a:rPr sz="2800" b="0" spc="-65" dirty="0">
                <a:latin typeface="Calibri Light"/>
                <a:cs typeface="Calibri Light"/>
              </a:rPr>
              <a:t> </a:t>
            </a:r>
            <a:r>
              <a:rPr sz="2800" b="0" dirty="0">
                <a:latin typeface="Calibri Light"/>
                <a:cs typeface="Calibri Light"/>
              </a:rPr>
              <a:t>during</a:t>
            </a:r>
            <a:r>
              <a:rPr sz="2800" b="0" spc="-85" dirty="0">
                <a:latin typeface="Calibri Light"/>
                <a:cs typeface="Calibri Light"/>
              </a:rPr>
              <a:t> </a:t>
            </a:r>
            <a:r>
              <a:rPr sz="2800" b="0" dirty="0">
                <a:latin typeface="Calibri Light"/>
                <a:cs typeface="Calibri Light"/>
              </a:rPr>
              <a:t>which</a:t>
            </a:r>
            <a:r>
              <a:rPr sz="2800" b="0" spc="-80" dirty="0">
                <a:latin typeface="Calibri Light"/>
                <a:cs typeface="Calibri Light"/>
              </a:rPr>
              <a:t> </a:t>
            </a:r>
            <a:r>
              <a:rPr sz="2800" b="0" dirty="0">
                <a:latin typeface="Calibri Light"/>
                <a:cs typeface="Calibri Light"/>
              </a:rPr>
              <a:t>such</a:t>
            </a:r>
            <a:r>
              <a:rPr sz="2800" b="0" spc="-70" dirty="0">
                <a:latin typeface="Calibri Light"/>
                <a:cs typeface="Calibri Light"/>
              </a:rPr>
              <a:t> </a:t>
            </a:r>
            <a:r>
              <a:rPr sz="2800" b="0" dirty="0">
                <a:latin typeface="Calibri Light"/>
                <a:cs typeface="Calibri Light"/>
              </a:rPr>
              <a:t>failure</a:t>
            </a:r>
            <a:r>
              <a:rPr sz="2800" b="0" spc="-45" dirty="0">
                <a:latin typeface="Calibri Light"/>
                <a:cs typeface="Calibri Light"/>
              </a:rPr>
              <a:t> </a:t>
            </a:r>
            <a:r>
              <a:rPr sz="2800" b="0" spc="-10" dirty="0">
                <a:latin typeface="Calibri Light"/>
                <a:cs typeface="Calibri Light"/>
              </a:rPr>
              <a:t>continues</a:t>
            </a:r>
            <a:endParaRPr sz="2800" dirty="0">
              <a:latin typeface="Calibri Light"/>
              <a:cs typeface="Calibri Light"/>
            </a:endParaRPr>
          </a:p>
          <a:p>
            <a:pPr marL="661670" lvl="1" indent="-191770">
              <a:lnSpc>
                <a:spcPct val="100000"/>
              </a:lnSpc>
              <a:spcBef>
                <a:spcPts val="170"/>
              </a:spcBef>
              <a:buChar char="-"/>
              <a:tabLst>
                <a:tab pos="661670" algn="l"/>
              </a:tabLst>
            </a:pPr>
            <a:r>
              <a:rPr sz="2800" b="0" dirty="0">
                <a:latin typeface="Calibri Light"/>
                <a:cs typeface="Calibri Light"/>
              </a:rPr>
              <a:t>0.25%</a:t>
            </a:r>
            <a:r>
              <a:rPr sz="2800" b="0" spc="-50" dirty="0">
                <a:latin typeface="Calibri Light"/>
                <a:cs typeface="Calibri Light"/>
              </a:rPr>
              <a:t> </a:t>
            </a:r>
            <a:r>
              <a:rPr sz="2800" b="0" dirty="0">
                <a:latin typeface="Calibri Light"/>
                <a:cs typeface="Calibri Light"/>
              </a:rPr>
              <a:t>of</a:t>
            </a:r>
            <a:r>
              <a:rPr sz="2800" b="0" spc="-40" dirty="0">
                <a:latin typeface="Calibri Light"/>
                <a:cs typeface="Calibri Light"/>
              </a:rPr>
              <a:t> </a:t>
            </a:r>
            <a:r>
              <a:rPr sz="2800" b="0" dirty="0">
                <a:latin typeface="Calibri Light"/>
                <a:cs typeface="Calibri Light"/>
              </a:rPr>
              <a:t>turnover</a:t>
            </a:r>
            <a:r>
              <a:rPr sz="2800" b="0" spc="-50" dirty="0">
                <a:latin typeface="Calibri Light"/>
                <a:cs typeface="Calibri Light"/>
              </a:rPr>
              <a:t> </a:t>
            </a:r>
            <a:r>
              <a:rPr sz="2800" b="0" dirty="0">
                <a:latin typeface="Calibri Light"/>
                <a:cs typeface="Calibri Light"/>
              </a:rPr>
              <a:t>in</a:t>
            </a:r>
            <a:r>
              <a:rPr sz="2800" b="0" spc="-45" dirty="0">
                <a:latin typeface="Calibri Light"/>
                <a:cs typeface="Calibri Light"/>
              </a:rPr>
              <a:t> </a:t>
            </a:r>
            <a:r>
              <a:rPr sz="2800" b="0" spc="-10" dirty="0">
                <a:latin typeface="Calibri Light"/>
                <a:cs typeface="Calibri Light"/>
              </a:rPr>
              <a:t>state</a:t>
            </a:r>
            <a:r>
              <a:rPr sz="2800" b="0" spc="-30" dirty="0">
                <a:latin typeface="Calibri Light"/>
                <a:cs typeface="Calibri Light"/>
              </a:rPr>
              <a:t> </a:t>
            </a:r>
            <a:r>
              <a:rPr sz="2800" b="0" dirty="0">
                <a:latin typeface="Calibri Light"/>
                <a:cs typeface="Calibri Light"/>
              </a:rPr>
              <a:t>or</a:t>
            </a:r>
            <a:r>
              <a:rPr sz="2800" b="0" spc="-65" dirty="0">
                <a:latin typeface="Calibri Light"/>
                <a:cs typeface="Calibri Light"/>
              </a:rPr>
              <a:t> </a:t>
            </a:r>
            <a:r>
              <a:rPr sz="2800" b="0" dirty="0">
                <a:latin typeface="Calibri Light"/>
                <a:cs typeface="Calibri Light"/>
              </a:rPr>
              <a:t>UT</a:t>
            </a:r>
            <a:r>
              <a:rPr sz="2800" b="0" spc="-45" dirty="0">
                <a:latin typeface="Calibri Light"/>
                <a:cs typeface="Calibri Light"/>
              </a:rPr>
              <a:t> </a:t>
            </a:r>
            <a:r>
              <a:rPr sz="2800" b="0" dirty="0">
                <a:latin typeface="Calibri Light"/>
                <a:cs typeface="Calibri Light"/>
              </a:rPr>
              <a:t>Sec</a:t>
            </a:r>
            <a:r>
              <a:rPr sz="2800" b="0" spc="-40" dirty="0">
                <a:latin typeface="Calibri Light"/>
                <a:cs typeface="Calibri Light"/>
              </a:rPr>
              <a:t> </a:t>
            </a:r>
            <a:r>
              <a:rPr sz="2800" b="0" spc="-10" dirty="0">
                <a:latin typeface="Calibri Light"/>
                <a:cs typeface="Calibri Light"/>
              </a:rPr>
              <a:t>2(112)</a:t>
            </a:r>
            <a:endParaRPr sz="2800" dirty="0">
              <a:latin typeface="Calibri Light"/>
              <a:cs typeface="Calibri Light"/>
            </a:endParaRPr>
          </a:p>
          <a:p>
            <a:pPr marL="655955" lvl="1" indent="-186055">
              <a:lnSpc>
                <a:spcPct val="100000"/>
              </a:lnSpc>
              <a:spcBef>
                <a:spcPts val="170"/>
              </a:spcBef>
              <a:buChar char="-"/>
              <a:tabLst>
                <a:tab pos="655955" algn="l"/>
              </a:tabLst>
            </a:pPr>
            <a:r>
              <a:rPr sz="2800" b="0" dirty="0">
                <a:latin typeface="Calibri Light"/>
                <a:cs typeface="Calibri Light"/>
              </a:rPr>
              <a:t>(Similar</a:t>
            </a:r>
            <a:r>
              <a:rPr sz="2800" b="0" spc="-140" dirty="0">
                <a:latin typeface="Calibri Light"/>
                <a:cs typeface="Calibri Light"/>
              </a:rPr>
              <a:t> </a:t>
            </a:r>
            <a:r>
              <a:rPr sz="2800" b="0" dirty="0">
                <a:latin typeface="Calibri Light"/>
                <a:cs typeface="Calibri Light"/>
              </a:rPr>
              <a:t>SGST</a:t>
            </a:r>
            <a:r>
              <a:rPr sz="2800" b="0" spc="-140" dirty="0">
                <a:latin typeface="Calibri Light"/>
                <a:cs typeface="Calibri Light"/>
              </a:rPr>
              <a:t> </a:t>
            </a:r>
            <a:r>
              <a:rPr sz="2800" b="0" spc="-10" dirty="0">
                <a:latin typeface="Calibri Light"/>
                <a:cs typeface="Calibri Light"/>
              </a:rPr>
              <a:t>late</a:t>
            </a:r>
            <a:r>
              <a:rPr sz="2800" b="0" spc="-145" dirty="0">
                <a:latin typeface="Calibri Light"/>
                <a:cs typeface="Calibri Light"/>
              </a:rPr>
              <a:t> </a:t>
            </a:r>
            <a:r>
              <a:rPr sz="2800" b="0" spc="-20" dirty="0">
                <a:latin typeface="Calibri Light"/>
                <a:cs typeface="Calibri Light"/>
              </a:rPr>
              <a:t>fee)</a:t>
            </a:r>
            <a:endParaRPr sz="2800" dirty="0">
              <a:latin typeface="Calibri Light"/>
              <a:cs typeface="Calibri Light"/>
            </a:endParaRPr>
          </a:p>
          <a:p>
            <a:pPr lvl="1">
              <a:lnSpc>
                <a:spcPct val="100000"/>
              </a:lnSpc>
              <a:spcBef>
                <a:spcPts val="1600"/>
              </a:spcBef>
              <a:buFont typeface="Calibri Light"/>
              <a:buChar char="-"/>
            </a:pPr>
            <a:endParaRPr sz="2800" dirty="0">
              <a:latin typeface="Calibri Light"/>
              <a:cs typeface="Calibri Light"/>
            </a:endParaRPr>
          </a:p>
          <a:p>
            <a:pPr marL="240029" marR="5080" indent="-227329" algn="just">
              <a:lnSpc>
                <a:spcPct val="90000"/>
              </a:lnSpc>
              <a:buFont typeface="Arial"/>
              <a:buChar char="•"/>
              <a:tabLst>
                <a:tab pos="241300" algn="l"/>
              </a:tabLst>
            </a:pPr>
            <a:r>
              <a:rPr sz="2800" b="0" dirty="0">
                <a:latin typeface="Calibri Light"/>
                <a:cs typeface="Calibri Light"/>
              </a:rPr>
              <a:t>SOPs</a:t>
            </a:r>
            <a:r>
              <a:rPr sz="2800" b="0" spc="635" dirty="0">
                <a:latin typeface="Calibri Light"/>
                <a:cs typeface="Calibri Light"/>
              </a:rPr>
              <a:t> </a:t>
            </a:r>
            <a:r>
              <a:rPr sz="2800" b="0" dirty="0">
                <a:latin typeface="Calibri Light"/>
                <a:cs typeface="Calibri Light"/>
              </a:rPr>
              <a:t>have</a:t>
            </a:r>
            <a:r>
              <a:rPr sz="2800" b="0" spc="650" dirty="0">
                <a:latin typeface="Calibri Light"/>
                <a:cs typeface="Calibri Light"/>
              </a:rPr>
              <a:t> </a:t>
            </a:r>
            <a:r>
              <a:rPr sz="2800" b="0" dirty="0">
                <a:latin typeface="Calibri Light"/>
                <a:cs typeface="Calibri Light"/>
              </a:rPr>
              <a:t>been</a:t>
            </a:r>
            <a:r>
              <a:rPr sz="2800" b="0" spc="620" dirty="0">
                <a:latin typeface="Calibri Light"/>
                <a:cs typeface="Calibri Light"/>
              </a:rPr>
              <a:t> </a:t>
            </a:r>
            <a:r>
              <a:rPr sz="2800" b="0" dirty="0">
                <a:latin typeface="Calibri Light"/>
                <a:cs typeface="Calibri Light"/>
              </a:rPr>
              <a:t>provided</a:t>
            </a:r>
            <a:r>
              <a:rPr sz="2800" b="0" spc="655" dirty="0">
                <a:latin typeface="Calibri Light"/>
                <a:cs typeface="Calibri Light"/>
              </a:rPr>
              <a:t> </a:t>
            </a:r>
            <a:r>
              <a:rPr sz="2800" b="0" dirty="0">
                <a:latin typeface="Calibri Light"/>
                <a:cs typeface="Calibri Light"/>
              </a:rPr>
              <a:t>vide</a:t>
            </a:r>
            <a:r>
              <a:rPr sz="2800" b="0" spc="640" dirty="0">
                <a:latin typeface="Calibri Light"/>
                <a:cs typeface="Calibri Light"/>
              </a:rPr>
              <a:t> </a:t>
            </a:r>
            <a:r>
              <a:rPr sz="2800" b="0" dirty="0">
                <a:latin typeface="Calibri Light"/>
                <a:cs typeface="Calibri Light"/>
              </a:rPr>
              <a:t>Circular</a:t>
            </a:r>
            <a:r>
              <a:rPr sz="2800" b="0" spc="615" dirty="0">
                <a:latin typeface="Calibri Light"/>
                <a:cs typeface="Calibri Light"/>
              </a:rPr>
              <a:t> </a:t>
            </a:r>
            <a:r>
              <a:rPr sz="2800" b="0" dirty="0">
                <a:latin typeface="Calibri Light"/>
                <a:cs typeface="Calibri Light"/>
              </a:rPr>
              <a:t>129/48/2019</a:t>
            </a:r>
            <a:r>
              <a:rPr sz="2800" b="0" spc="635" dirty="0">
                <a:latin typeface="Calibri Light"/>
                <a:cs typeface="Calibri Light"/>
              </a:rPr>
              <a:t> </a:t>
            </a:r>
            <a:r>
              <a:rPr sz="2800" b="0" dirty="0">
                <a:latin typeface="Calibri Light"/>
                <a:cs typeface="Calibri Light"/>
              </a:rPr>
              <a:t>–</a:t>
            </a:r>
            <a:r>
              <a:rPr sz="2800" b="0" spc="655" dirty="0">
                <a:latin typeface="Calibri Light"/>
                <a:cs typeface="Calibri Light"/>
              </a:rPr>
              <a:t> </a:t>
            </a:r>
            <a:r>
              <a:rPr sz="2800" b="0" dirty="0">
                <a:latin typeface="Calibri Light"/>
                <a:cs typeface="Calibri Light"/>
              </a:rPr>
              <a:t>GST</a:t>
            </a:r>
            <a:r>
              <a:rPr sz="2800" b="0" spc="650" dirty="0">
                <a:latin typeface="Calibri Light"/>
                <a:cs typeface="Calibri Light"/>
              </a:rPr>
              <a:t> </a:t>
            </a:r>
            <a:r>
              <a:rPr sz="2800" b="0" dirty="0">
                <a:latin typeface="Calibri Light"/>
                <a:cs typeface="Calibri Light"/>
              </a:rPr>
              <a:t>dated</a:t>
            </a:r>
            <a:r>
              <a:rPr sz="2800" b="0" spc="640" dirty="0">
                <a:latin typeface="Calibri Light"/>
                <a:cs typeface="Calibri Light"/>
              </a:rPr>
              <a:t> </a:t>
            </a:r>
            <a:r>
              <a:rPr sz="2800" b="0" spc="-20" dirty="0">
                <a:latin typeface="Calibri Light"/>
                <a:cs typeface="Calibri Light"/>
              </a:rPr>
              <a:t>24th 	</a:t>
            </a:r>
            <a:r>
              <a:rPr sz="2800" b="0" dirty="0">
                <a:latin typeface="Calibri Light"/>
                <a:cs typeface="Calibri Light"/>
              </a:rPr>
              <a:t>December</a:t>
            </a:r>
            <a:r>
              <a:rPr sz="2800" b="0" spc="235" dirty="0">
                <a:latin typeface="Calibri Light"/>
                <a:cs typeface="Calibri Light"/>
              </a:rPr>
              <a:t> </a:t>
            </a:r>
            <a:r>
              <a:rPr sz="2800" b="0" dirty="0">
                <a:latin typeface="Calibri Light"/>
                <a:cs typeface="Calibri Light"/>
              </a:rPr>
              <a:t>2019</a:t>
            </a:r>
            <a:r>
              <a:rPr sz="2800" b="0" spc="254" dirty="0">
                <a:latin typeface="Calibri Light"/>
                <a:cs typeface="Calibri Light"/>
              </a:rPr>
              <a:t> </a:t>
            </a:r>
            <a:r>
              <a:rPr sz="2800" b="0" dirty="0">
                <a:latin typeface="Calibri Light"/>
                <a:cs typeface="Calibri Light"/>
              </a:rPr>
              <a:t>to</a:t>
            </a:r>
            <a:r>
              <a:rPr sz="2800" b="0" spc="270" dirty="0">
                <a:latin typeface="Calibri Light"/>
                <a:cs typeface="Calibri Light"/>
              </a:rPr>
              <a:t> </a:t>
            </a:r>
            <a:r>
              <a:rPr sz="2800" b="0" dirty="0">
                <a:latin typeface="Calibri Light"/>
                <a:cs typeface="Calibri Light"/>
              </a:rPr>
              <a:t>deal</a:t>
            </a:r>
            <a:r>
              <a:rPr sz="2800" b="0" spc="245" dirty="0">
                <a:latin typeface="Calibri Light"/>
                <a:cs typeface="Calibri Light"/>
              </a:rPr>
              <a:t> </a:t>
            </a:r>
            <a:r>
              <a:rPr sz="2800" b="0" dirty="0">
                <a:latin typeface="Calibri Light"/>
                <a:cs typeface="Calibri Light"/>
              </a:rPr>
              <a:t>with</a:t>
            </a:r>
            <a:r>
              <a:rPr sz="2800" b="0" spc="245" dirty="0">
                <a:latin typeface="Calibri Light"/>
                <a:cs typeface="Calibri Light"/>
              </a:rPr>
              <a:t> </a:t>
            </a:r>
            <a:r>
              <a:rPr sz="2800" b="0" dirty="0">
                <a:latin typeface="Calibri Light"/>
                <a:cs typeface="Calibri Light"/>
              </a:rPr>
              <a:t>Non-filers</a:t>
            </a:r>
            <a:r>
              <a:rPr sz="2800" b="0" spc="240" dirty="0">
                <a:latin typeface="Calibri Light"/>
                <a:cs typeface="Calibri Light"/>
              </a:rPr>
              <a:t> </a:t>
            </a:r>
            <a:r>
              <a:rPr sz="2800" b="0" dirty="0">
                <a:latin typeface="Calibri Light"/>
                <a:cs typeface="Calibri Light"/>
              </a:rPr>
              <a:t>including</a:t>
            </a:r>
            <a:r>
              <a:rPr sz="2800" b="0" spc="250" dirty="0">
                <a:latin typeface="Calibri Light"/>
                <a:cs typeface="Calibri Light"/>
              </a:rPr>
              <a:t> </a:t>
            </a:r>
            <a:r>
              <a:rPr sz="2800" b="0" dirty="0">
                <a:latin typeface="Calibri Light"/>
                <a:cs typeface="Calibri Light"/>
              </a:rPr>
              <a:t>and</a:t>
            </a:r>
            <a:r>
              <a:rPr sz="2800" b="0" spc="245" dirty="0">
                <a:latin typeface="Calibri Light"/>
                <a:cs typeface="Calibri Light"/>
              </a:rPr>
              <a:t> </a:t>
            </a:r>
            <a:r>
              <a:rPr sz="2800" b="0" dirty="0">
                <a:latin typeface="Calibri Light"/>
                <a:cs typeface="Calibri Light"/>
              </a:rPr>
              <a:t>with</a:t>
            </a:r>
            <a:r>
              <a:rPr sz="2800" b="0" spc="240" dirty="0">
                <a:latin typeface="Calibri Light"/>
                <a:cs typeface="Calibri Light"/>
              </a:rPr>
              <a:t> </a:t>
            </a:r>
            <a:r>
              <a:rPr sz="2800" b="0" dirty="0">
                <a:latin typeface="Calibri Light"/>
                <a:cs typeface="Calibri Light"/>
              </a:rPr>
              <a:t>those</a:t>
            </a:r>
            <a:r>
              <a:rPr sz="2800" b="0" spc="245" dirty="0">
                <a:latin typeface="Calibri Light"/>
                <a:cs typeface="Calibri Light"/>
              </a:rPr>
              <a:t> </a:t>
            </a:r>
            <a:r>
              <a:rPr sz="2800" b="0" spc="-10" dirty="0">
                <a:latin typeface="Calibri Light"/>
                <a:cs typeface="Calibri Light"/>
              </a:rPr>
              <a:t>not-filing 	</a:t>
            </a:r>
            <a:r>
              <a:rPr sz="2800" b="0" dirty="0">
                <a:latin typeface="Calibri Light"/>
                <a:cs typeface="Calibri Light"/>
              </a:rPr>
              <a:t>Annual</a:t>
            </a:r>
            <a:r>
              <a:rPr sz="2800" b="0" spc="-50" dirty="0">
                <a:latin typeface="Calibri Light"/>
                <a:cs typeface="Calibri Light"/>
              </a:rPr>
              <a:t> </a:t>
            </a:r>
            <a:r>
              <a:rPr sz="2800" b="0" spc="-10" dirty="0">
                <a:latin typeface="Calibri Light"/>
                <a:cs typeface="Calibri Light"/>
              </a:rPr>
              <a:t>returns</a:t>
            </a:r>
            <a:endParaRPr sz="2800" dirty="0">
              <a:latin typeface="Calibri Light"/>
              <a:cs typeface="Calibri 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400811" y="6534454"/>
            <a:ext cx="1812925" cy="218008"/>
          </a:xfrm>
          <a:prstGeom prst="rect">
            <a:avLst/>
          </a:prstGeom>
        </p:spPr>
        <p:txBody>
          <a:bodyPr vert="horz" wrap="square" lIns="0" tIns="0" rIns="0" bIns="0" rtlCol="0">
            <a:spAutoFit/>
          </a:bodyPr>
          <a:lstStyle/>
          <a:p>
            <a:pPr>
              <a:lnSpc>
                <a:spcPts val="1710"/>
              </a:lnSpc>
            </a:pPr>
            <a:endParaRPr sz="1800" dirty="0">
              <a:latin typeface="Calibri"/>
              <a:cs typeface="Calibri"/>
            </a:endParaRPr>
          </a:p>
        </p:txBody>
      </p:sp>
      <p:sp>
        <p:nvSpPr>
          <p:cNvPr id="11" name="object 11"/>
          <p:cNvSpPr/>
          <p:nvPr/>
        </p:nvSpPr>
        <p:spPr>
          <a:xfrm>
            <a:off x="512063" y="393191"/>
            <a:ext cx="11277600" cy="579120"/>
          </a:xfrm>
          <a:custGeom>
            <a:avLst/>
            <a:gdLst/>
            <a:ahLst/>
            <a:cxnLst/>
            <a:rect l="l" t="t" r="r" b="b"/>
            <a:pathLst>
              <a:path w="11277600" h="579119">
                <a:moveTo>
                  <a:pt x="0" y="579120"/>
                </a:moveTo>
                <a:lnTo>
                  <a:pt x="11277600" y="579120"/>
                </a:lnTo>
                <a:lnTo>
                  <a:pt x="11277600" y="0"/>
                </a:lnTo>
                <a:lnTo>
                  <a:pt x="0" y="0"/>
                </a:lnTo>
                <a:lnTo>
                  <a:pt x="0" y="579120"/>
                </a:lnTo>
                <a:close/>
              </a:path>
            </a:pathLst>
          </a:custGeom>
          <a:ln w="12192">
            <a:solidFill>
              <a:srgbClr val="2E528F"/>
            </a:solidFill>
          </a:ln>
        </p:spPr>
        <p:txBody>
          <a:bodyPr wrap="square" lIns="0" tIns="0" rIns="0" bIns="0" rtlCol="0"/>
          <a:lstStyle/>
          <a:p>
            <a:endParaRPr/>
          </a:p>
        </p:txBody>
      </p:sp>
      <p:sp>
        <p:nvSpPr>
          <p:cNvPr id="12" name="object 12"/>
          <p:cNvSpPr txBox="1">
            <a:spLocks noGrp="1"/>
          </p:cNvSpPr>
          <p:nvPr>
            <p:ph type="title"/>
          </p:nvPr>
        </p:nvSpPr>
        <p:spPr>
          <a:xfrm>
            <a:off x="512063" y="393191"/>
            <a:ext cx="11277600" cy="579120"/>
          </a:xfrm>
          <a:prstGeom prst="rect">
            <a:avLst/>
          </a:prstGeom>
          <a:solidFill>
            <a:srgbClr val="4471C4"/>
          </a:solidFill>
        </p:spPr>
        <p:txBody>
          <a:bodyPr vert="horz" wrap="square" lIns="0" tIns="0" rIns="0" bIns="0" rtlCol="0">
            <a:spAutoFit/>
          </a:bodyPr>
          <a:lstStyle/>
          <a:p>
            <a:pPr algn="ctr">
              <a:lnSpc>
                <a:spcPts val="4020"/>
              </a:lnSpc>
            </a:pPr>
            <a:r>
              <a:rPr sz="3600" dirty="0">
                <a:solidFill>
                  <a:srgbClr val="FFFFFF"/>
                </a:solidFill>
              </a:rPr>
              <a:t>Circular</a:t>
            </a:r>
            <a:r>
              <a:rPr sz="3600" spc="-95" dirty="0">
                <a:solidFill>
                  <a:srgbClr val="FFFFFF"/>
                </a:solidFill>
              </a:rPr>
              <a:t> </a:t>
            </a:r>
            <a:r>
              <a:rPr sz="3600" dirty="0">
                <a:solidFill>
                  <a:srgbClr val="FFFFFF"/>
                </a:solidFill>
              </a:rPr>
              <a:t>129</a:t>
            </a:r>
            <a:r>
              <a:rPr sz="3600" spc="-75" dirty="0">
                <a:solidFill>
                  <a:srgbClr val="FFFFFF"/>
                </a:solidFill>
              </a:rPr>
              <a:t> </a:t>
            </a:r>
            <a:r>
              <a:rPr sz="3600" dirty="0">
                <a:solidFill>
                  <a:srgbClr val="FFFFFF"/>
                </a:solidFill>
              </a:rPr>
              <a:t>-</a:t>
            </a:r>
            <a:r>
              <a:rPr sz="3600" spc="-10" dirty="0">
                <a:solidFill>
                  <a:srgbClr val="FFFFFF"/>
                </a:solidFill>
              </a:rPr>
              <a:t>Summary</a:t>
            </a:r>
            <a:endParaRPr sz="3600"/>
          </a:p>
        </p:txBody>
      </p:sp>
      <p:sp>
        <p:nvSpPr>
          <p:cNvPr id="13" name="object 13"/>
          <p:cNvSpPr txBox="1">
            <a:spLocks noGrp="1"/>
          </p:cNvSpPr>
          <p:nvPr>
            <p:ph idx="1"/>
          </p:nvPr>
        </p:nvSpPr>
        <p:spPr>
          <a:xfrm>
            <a:off x="512063" y="1219200"/>
            <a:ext cx="10515600" cy="4970335"/>
          </a:xfrm>
          <a:prstGeom prst="rect">
            <a:avLst/>
          </a:prstGeom>
        </p:spPr>
        <p:txBody>
          <a:bodyPr vert="horz" wrap="square" lIns="0" tIns="12065" rIns="0" bIns="0" rtlCol="0">
            <a:spAutoFit/>
          </a:bodyPr>
          <a:lstStyle/>
          <a:p>
            <a:pPr marL="240665" indent="-227965">
              <a:lnSpc>
                <a:spcPct val="100000"/>
              </a:lnSpc>
              <a:spcBef>
                <a:spcPts val="95"/>
              </a:spcBef>
              <a:buFont typeface="Arial"/>
              <a:buChar char="•"/>
              <a:tabLst>
                <a:tab pos="240665" algn="l"/>
              </a:tabLst>
            </a:pPr>
            <a:r>
              <a:rPr dirty="0">
                <a:latin typeface="+mj-lt"/>
              </a:rPr>
              <a:t>A</a:t>
            </a:r>
            <a:r>
              <a:rPr spc="-85" dirty="0">
                <a:latin typeface="+mj-lt"/>
              </a:rPr>
              <a:t> </a:t>
            </a:r>
            <a:r>
              <a:rPr spc="-10" dirty="0">
                <a:latin typeface="+mj-lt"/>
              </a:rPr>
              <a:t>system</a:t>
            </a:r>
            <a:r>
              <a:rPr spc="-80" dirty="0">
                <a:latin typeface="+mj-lt"/>
              </a:rPr>
              <a:t> </a:t>
            </a:r>
            <a:r>
              <a:rPr spc="-10" dirty="0">
                <a:latin typeface="+mj-lt"/>
              </a:rPr>
              <a:t>generated</a:t>
            </a:r>
            <a:r>
              <a:rPr spc="-5" dirty="0">
                <a:latin typeface="+mj-lt"/>
              </a:rPr>
              <a:t> </a:t>
            </a:r>
            <a:r>
              <a:rPr dirty="0">
                <a:latin typeface="+mj-lt"/>
              </a:rPr>
              <a:t>message</a:t>
            </a:r>
            <a:r>
              <a:rPr spc="-40" dirty="0">
                <a:latin typeface="+mj-lt"/>
              </a:rPr>
              <a:t> </a:t>
            </a:r>
            <a:r>
              <a:rPr dirty="0">
                <a:latin typeface="+mj-lt"/>
              </a:rPr>
              <a:t>to</a:t>
            </a:r>
            <a:r>
              <a:rPr spc="-75" dirty="0">
                <a:latin typeface="+mj-lt"/>
              </a:rPr>
              <a:t> </a:t>
            </a:r>
            <a:r>
              <a:rPr dirty="0">
                <a:latin typeface="+mj-lt"/>
              </a:rPr>
              <a:t>all</a:t>
            </a:r>
            <a:r>
              <a:rPr spc="-80" dirty="0">
                <a:latin typeface="+mj-lt"/>
              </a:rPr>
              <a:t> </a:t>
            </a:r>
            <a:r>
              <a:rPr dirty="0">
                <a:latin typeface="+mj-lt"/>
              </a:rPr>
              <a:t>RPs</a:t>
            </a:r>
            <a:r>
              <a:rPr spc="-65" dirty="0">
                <a:latin typeface="+mj-lt"/>
              </a:rPr>
              <a:t> </a:t>
            </a:r>
            <a:r>
              <a:rPr dirty="0">
                <a:latin typeface="+mj-lt"/>
              </a:rPr>
              <a:t>3</a:t>
            </a:r>
            <a:r>
              <a:rPr spc="-80" dirty="0">
                <a:latin typeface="+mj-lt"/>
              </a:rPr>
              <a:t> </a:t>
            </a:r>
            <a:r>
              <a:rPr dirty="0">
                <a:latin typeface="+mj-lt"/>
              </a:rPr>
              <a:t>days</a:t>
            </a:r>
            <a:r>
              <a:rPr spc="-85" dirty="0">
                <a:latin typeface="+mj-lt"/>
              </a:rPr>
              <a:t> </a:t>
            </a:r>
            <a:r>
              <a:rPr spc="-10" dirty="0">
                <a:latin typeface="+mj-lt"/>
              </a:rPr>
              <a:t>before </a:t>
            </a:r>
            <a:r>
              <a:rPr dirty="0">
                <a:latin typeface="+mj-lt"/>
              </a:rPr>
              <a:t>the</a:t>
            </a:r>
            <a:r>
              <a:rPr spc="-55" dirty="0">
                <a:latin typeface="+mj-lt"/>
              </a:rPr>
              <a:t> </a:t>
            </a:r>
            <a:r>
              <a:rPr dirty="0">
                <a:latin typeface="+mj-lt"/>
              </a:rPr>
              <a:t>due</a:t>
            </a:r>
            <a:r>
              <a:rPr spc="-70" dirty="0">
                <a:latin typeface="+mj-lt"/>
              </a:rPr>
              <a:t> </a:t>
            </a:r>
            <a:r>
              <a:rPr dirty="0">
                <a:latin typeface="+mj-lt"/>
              </a:rPr>
              <a:t>date</a:t>
            </a:r>
            <a:r>
              <a:rPr spc="-60" dirty="0">
                <a:latin typeface="+mj-lt"/>
              </a:rPr>
              <a:t> </a:t>
            </a:r>
            <a:r>
              <a:rPr dirty="0">
                <a:latin typeface="+mj-lt"/>
              </a:rPr>
              <a:t>as</a:t>
            </a:r>
            <a:r>
              <a:rPr spc="-85" dirty="0">
                <a:latin typeface="+mj-lt"/>
              </a:rPr>
              <a:t> </a:t>
            </a:r>
            <a:r>
              <a:rPr dirty="0">
                <a:latin typeface="+mj-lt"/>
              </a:rPr>
              <a:t>a</a:t>
            </a:r>
            <a:r>
              <a:rPr spc="-60" dirty="0">
                <a:latin typeface="+mj-lt"/>
              </a:rPr>
              <a:t> </a:t>
            </a:r>
            <a:r>
              <a:rPr spc="-10" dirty="0">
                <a:latin typeface="+mj-lt"/>
              </a:rPr>
              <a:t>reminder</a:t>
            </a:r>
          </a:p>
          <a:p>
            <a:pPr marL="240665" indent="-227965">
              <a:lnSpc>
                <a:spcPts val="2810"/>
              </a:lnSpc>
              <a:buFont typeface="Arial"/>
              <a:buChar char="•"/>
              <a:tabLst>
                <a:tab pos="240665" algn="l"/>
              </a:tabLst>
            </a:pPr>
            <a:r>
              <a:rPr dirty="0" smtClean="0">
                <a:latin typeface="+mj-lt"/>
              </a:rPr>
              <a:t>A</a:t>
            </a:r>
            <a:r>
              <a:rPr spc="-15" dirty="0" smtClean="0">
                <a:latin typeface="+mj-lt"/>
              </a:rPr>
              <a:t> </a:t>
            </a:r>
            <a:r>
              <a:rPr dirty="0">
                <a:latin typeface="+mj-lt"/>
              </a:rPr>
              <a:t>system</a:t>
            </a:r>
            <a:r>
              <a:rPr spc="-5" dirty="0">
                <a:latin typeface="+mj-lt"/>
              </a:rPr>
              <a:t> </a:t>
            </a:r>
            <a:r>
              <a:rPr dirty="0">
                <a:latin typeface="+mj-lt"/>
              </a:rPr>
              <a:t>generated mail/message</a:t>
            </a:r>
            <a:r>
              <a:rPr spc="-5" dirty="0">
                <a:latin typeface="+mj-lt"/>
              </a:rPr>
              <a:t> </a:t>
            </a:r>
            <a:r>
              <a:rPr dirty="0">
                <a:latin typeface="+mj-lt"/>
              </a:rPr>
              <a:t>would</a:t>
            </a:r>
            <a:r>
              <a:rPr spc="-20" dirty="0">
                <a:latin typeface="+mj-lt"/>
              </a:rPr>
              <a:t> </a:t>
            </a:r>
            <a:r>
              <a:rPr dirty="0">
                <a:latin typeface="+mj-lt"/>
              </a:rPr>
              <a:t>be sent</a:t>
            </a:r>
            <a:r>
              <a:rPr spc="-10" dirty="0">
                <a:latin typeface="+mj-lt"/>
              </a:rPr>
              <a:t> </a:t>
            </a:r>
            <a:r>
              <a:rPr dirty="0">
                <a:latin typeface="+mj-lt"/>
              </a:rPr>
              <a:t>after</a:t>
            </a:r>
            <a:r>
              <a:rPr spc="-15" dirty="0">
                <a:latin typeface="+mj-lt"/>
              </a:rPr>
              <a:t> </a:t>
            </a:r>
            <a:r>
              <a:rPr dirty="0">
                <a:latin typeface="+mj-lt"/>
              </a:rPr>
              <a:t>the due</a:t>
            </a:r>
            <a:r>
              <a:rPr spc="-5" dirty="0">
                <a:latin typeface="+mj-lt"/>
              </a:rPr>
              <a:t> </a:t>
            </a:r>
            <a:r>
              <a:rPr dirty="0">
                <a:latin typeface="+mj-lt"/>
              </a:rPr>
              <a:t>date</a:t>
            </a:r>
            <a:r>
              <a:rPr spc="-5" dirty="0">
                <a:latin typeface="+mj-lt"/>
              </a:rPr>
              <a:t> </a:t>
            </a:r>
            <a:r>
              <a:rPr dirty="0">
                <a:latin typeface="+mj-lt"/>
              </a:rPr>
              <a:t>to</a:t>
            </a:r>
            <a:r>
              <a:rPr spc="5" dirty="0">
                <a:latin typeface="+mj-lt"/>
              </a:rPr>
              <a:t> </a:t>
            </a:r>
            <a:r>
              <a:rPr dirty="0">
                <a:latin typeface="+mj-lt"/>
              </a:rPr>
              <a:t>those</a:t>
            </a:r>
            <a:r>
              <a:rPr spc="25" dirty="0">
                <a:latin typeface="+mj-lt"/>
              </a:rPr>
              <a:t> </a:t>
            </a:r>
            <a:r>
              <a:rPr spc="-25" dirty="0">
                <a:latin typeface="+mj-lt"/>
              </a:rPr>
              <a:t>who</a:t>
            </a:r>
          </a:p>
          <a:p>
            <a:pPr marL="241300">
              <a:lnSpc>
                <a:spcPts val="2750"/>
              </a:lnSpc>
            </a:pPr>
            <a:r>
              <a:rPr dirty="0">
                <a:latin typeface="+mj-lt"/>
              </a:rPr>
              <a:t>haven’t</a:t>
            </a:r>
            <a:r>
              <a:rPr spc="-75" dirty="0">
                <a:latin typeface="+mj-lt"/>
              </a:rPr>
              <a:t> </a:t>
            </a:r>
            <a:r>
              <a:rPr dirty="0">
                <a:latin typeface="+mj-lt"/>
              </a:rPr>
              <a:t>filed</a:t>
            </a:r>
            <a:r>
              <a:rPr spc="-100" dirty="0">
                <a:latin typeface="+mj-lt"/>
              </a:rPr>
              <a:t> </a:t>
            </a:r>
            <a:r>
              <a:rPr spc="-25" dirty="0">
                <a:latin typeface="+mj-lt"/>
              </a:rPr>
              <a:t>to</a:t>
            </a:r>
          </a:p>
          <a:p>
            <a:pPr marL="469900" marR="6195695">
              <a:lnSpc>
                <a:spcPts val="3000"/>
              </a:lnSpc>
              <a:spcBef>
                <a:spcPts val="140"/>
              </a:spcBef>
            </a:pPr>
            <a:r>
              <a:rPr spc="-10" dirty="0">
                <a:latin typeface="+mj-lt"/>
              </a:rPr>
              <a:t>Authorized</a:t>
            </a:r>
            <a:r>
              <a:rPr spc="-50" dirty="0">
                <a:latin typeface="+mj-lt"/>
              </a:rPr>
              <a:t> </a:t>
            </a:r>
            <a:r>
              <a:rPr spc="-10" dirty="0">
                <a:latin typeface="+mj-lt"/>
              </a:rPr>
              <a:t>signatory </a:t>
            </a:r>
            <a:r>
              <a:rPr spc="-20" dirty="0">
                <a:latin typeface="+mj-lt"/>
              </a:rPr>
              <a:t>Proprietor/Partner/Director/Karta</a:t>
            </a:r>
          </a:p>
          <a:p>
            <a:pPr marL="241300" marR="5080" indent="-228600">
              <a:lnSpc>
                <a:spcPts val="2500"/>
              </a:lnSpc>
              <a:buFont typeface="Arial"/>
              <a:buChar char="•"/>
              <a:tabLst>
                <a:tab pos="241300" algn="l"/>
              </a:tabLst>
            </a:pPr>
            <a:r>
              <a:rPr dirty="0" smtClean="0">
                <a:latin typeface="+mj-lt"/>
              </a:rPr>
              <a:t>After</a:t>
            </a:r>
            <a:r>
              <a:rPr spc="85" dirty="0" smtClean="0">
                <a:latin typeface="+mj-lt"/>
              </a:rPr>
              <a:t> </a:t>
            </a:r>
            <a:r>
              <a:rPr dirty="0">
                <a:latin typeface="+mj-lt"/>
              </a:rPr>
              <a:t>5</a:t>
            </a:r>
            <a:r>
              <a:rPr spc="114" dirty="0">
                <a:latin typeface="+mj-lt"/>
              </a:rPr>
              <a:t> </a:t>
            </a:r>
            <a:r>
              <a:rPr dirty="0">
                <a:latin typeface="+mj-lt"/>
              </a:rPr>
              <a:t>days</a:t>
            </a:r>
            <a:r>
              <a:rPr spc="95" dirty="0">
                <a:latin typeface="+mj-lt"/>
              </a:rPr>
              <a:t> </a:t>
            </a:r>
            <a:r>
              <a:rPr dirty="0">
                <a:latin typeface="+mj-lt"/>
              </a:rPr>
              <a:t>of</a:t>
            </a:r>
            <a:r>
              <a:rPr spc="105" dirty="0">
                <a:latin typeface="+mj-lt"/>
              </a:rPr>
              <a:t> </a:t>
            </a:r>
            <a:r>
              <a:rPr dirty="0">
                <a:latin typeface="+mj-lt"/>
              </a:rPr>
              <a:t>due</a:t>
            </a:r>
            <a:r>
              <a:rPr spc="80" dirty="0">
                <a:latin typeface="+mj-lt"/>
              </a:rPr>
              <a:t> </a:t>
            </a:r>
            <a:r>
              <a:rPr dirty="0">
                <a:latin typeface="+mj-lt"/>
              </a:rPr>
              <a:t>date</a:t>
            </a:r>
            <a:r>
              <a:rPr spc="80" dirty="0">
                <a:latin typeface="+mj-lt"/>
              </a:rPr>
              <a:t> </a:t>
            </a:r>
            <a:r>
              <a:rPr dirty="0">
                <a:latin typeface="+mj-lt"/>
              </a:rPr>
              <a:t>–</a:t>
            </a:r>
            <a:r>
              <a:rPr spc="110" dirty="0">
                <a:latin typeface="+mj-lt"/>
              </a:rPr>
              <a:t> </a:t>
            </a:r>
            <a:r>
              <a:rPr dirty="0">
                <a:latin typeface="+mj-lt"/>
              </a:rPr>
              <a:t>Electronic</a:t>
            </a:r>
            <a:r>
              <a:rPr spc="95" dirty="0">
                <a:latin typeface="+mj-lt"/>
              </a:rPr>
              <a:t> </a:t>
            </a:r>
            <a:r>
              <a:rPr dirty="0">
                <a:latin typeface="+mj-lt"/>
              </a:rPr>
              <a:t>Notice</a:t>
            </a:r>
            <a:r>
              <a:rPr spc="110" dirty="0">
                <a:latin typeface="+mj-lt"/>
              </a:rPr>
              <a:t> </a:t>
            </a:r>
            <a:r>
              <a:rPr dirty="0">
                <a:latin typeface="+mj-lt"/>
              </a:rPr>
              <a:t>to</a:t>
            </a:r>
            <a:r>
              <a:rPr spc="80" dirty="0">
                <a:latin typeface="+mj-lt"/>
              </a:rPr>
              <a:t> </a:t>
            </a:r>
            <a:r>
              <a:rPr dirty="0">
                <a:latin typeface="+mj-lt"/>
              </a:rPr>
              <a:t>return</a:t>
            </a:r>
            <a:r>
              <a:rPr spc="80" dirty="0">
                <a:latin typeface="+mj-lt"/>
              </a:rPr>
              <a:t> </a:t>
            </a:r>
            <a:r>
              <a:rPr spc="-10" dirty="0">
                <a:latin typeface="+mj-lt"/>
              </a:rPr>
              <a:t>defaulters</a:t>
            </a:r>
            <a:r>
              <a:rPr spc="120" dirty="0">
                <a:latin typeface="+mj-lt"/>
              </a:rPr>
              <a:t> </a:t>
            </a:r>
            <a:r>
              <a:rPr dirty="0">
                <a:latin typeface="+mj-lt"/>
              </a:rPr>
              <a:t>–</a:t>
            </a:r>
            <a:r>
              <a:rPr spc="90" dirty="0">
                <a:latin typeface="+mj-lt"/>
              </a:rPr>
              <a:t> </a:t>
            </a:r>
            <a:r>
              <a:rPr dirty="0">
                <a:latin typeface="+mj-lt"/>
              </a:rPr>
              <a:t>Form</a:t>
            </a:r>
            <a:r>
              <a:rPr spc="80" dirty="0">
                <a:latin typeface="+mj-lt"/>
              </a:rPr>
              <a:t> </a:t>
            </a:r>
            <a:r>
              <a:rPr spc="-55" dirty="0">
                <a:latin typeface="+mj-lt"/>
              </a:rPr>
              <a:t>GSTR-</a:t>
            </a:r>
            <a:r>
              <a:rPr spc="-25" dirty="0">
                <a:latin typeface="+mj-lt"/>
              </a:rPr>
              <a:t>3A </a:t>
            </a:r>
            <a:r>
              <a:rPr dirty="0">
                <a:latin typeface="+mj-lt"/>
              </a:rPr>
              <a:t>to</a:t>
            </a:r>
            <a:r>
              <a:rPr spc="-50" dirty="0">
                <a:latin typeface="+mj-lt"/>
              </a:rPr>
              <a:t> </a:t>
            </a:r>
            <a:r>
              <a:rPr dirty="0">
                <a:latin typeface="+mj-lt"/>
              </a:rPr>
              <a:t>furnish</a:t>
            </a:r>
            <a:r>
              <a:rPr spc="-20" dirty="0">
                <a:latin typeface="+mj-lt"/>
              </a:rPr>
              <a:t> </a:t>
            </a:r>
            <a:r>
              <a:rPr dirty="0">
                <a:latin typeface="+mj-lt"/>
              </a:rPr>
              <a:t>within</a:t>
            </a:r>
            <a:r>
              <a:rPr spc="-20" dirty="0">
                <a:latin typeface="+mj-lt"/>
              </a:rPr>
              <a:t> </a:t>
            </a:r>
            <a:r>
              <a:rPr dirty="0">
                <a:latin typeface="+mj-lt"/>
              </a:rPr>
              <a:t>15</a:t>
            </a:r>
            <a:r>
              <a:rPr spc="-80" dirty="0">
                <a:latin typeface="+mj-lt"/>
              </a:rPr>
              <a:t> </a:t>
            </a:r>
            <a:r>
              <a:rPr spc="-20" dirty="0">
                <a:latin typeface="+mj-lt"/>
              </a:rPr>
              <a:t>days</a:t>
            </a:r>
          </a:p>
          <a:p>
            <a:pPr marL="241300" marR="6985" indent="-228600">
              <a:lnSpc>
                <a:spcPct val="80000"/>
              </a:lnSpc>
              <a:buFont typeface="Arial"/>
              <a:buChar char="•"/>
              <a:tabLst>
                <a:tab pos="241300" algn="l"/>
              </a:tabLst>
            </a:pPr>
            <a:r>
              <a:rPr dirty="0" smtClean="0">
                <a:latin typeface="+mj-lt"/>
              </a:rPr>
              <a:t>If</a:t>
            </a:r>
            <a:r>
              <a:rPr spc="245" dirty="0" smtClean="0">
                <a:latin typeface="+mj-lt"/>
              </a:rPr>
              <a:t> </a:t>
            </a:r>
            <a:r>
              <a:rPr dirty="0">
                <a:latin typeface="+mj-lt"/>
              </a:rPr>
              <a:t>not</a:t>
            </a:r>
            <a:r>
              <a:rPr spc="250" dirty="0">
                <a:latin typeface="+mj-lt"/>
              </a:rPr>
              <a:t> </a:t>
            </a:r>
            <a:r>
              <a:rPr dirty="0">
                <a:latin typeface="+mj-lt"/>
              </a:rPr>
              <a:t>filed</a:t>
            </a:r>
            <a:r>
              <a:rPr spc="260" dirty="0">
                <a:latin typeface="+mj-lt"/>
              </a:rPr>
              <a:t> </a:t>
            </a:r>
            <a:r>
              <a:rPr dirty="0">
                <a:latin typeface="+mj-lt"/>
              </a:rPr>
              <a:t>within</a:t>
            </a:r>
            <a:r>
              <a:rPr spc="229" dirty="0">
                <a:latin typeface="+mj-lt"/>
              </a:rPr>
              <a:t> </a:t>
            </a:r>
            <a:r>
              <a:rPr dirty="0">
                <a:latin typeface="+mj-lt"/>
              </a:rPr>
              <a:t>15</a:t>
            </a:r>
            <a:r>
              <a:rPr spc="260" dirty="0">
                <a:latin typeface="+mj-lt"/>
              </a:rPr>
              <a:t> </a:t>
            </a:r>
            <a:r>
              <a:rPr dirty="0">
                <a:latin typeface="+mj-lt"/>
              </a:rPr>
              <a:t>days</a:t>
            </a:r>
            <a:r>
              <a:rPr spc="235" dirty="0">
                <a:latin typeface="+mj-lt"/>
              </a:rPr>
              <a:t> </a:t>
            </a:r>
            <a:r>
              <a:rPr dirty="0">
                <a:latin typeface="+mj-lt"/>
              </a:rPr>
              <a:t>–</a:t>
            </a:r>
            <a:r>
              <a:rPr spc="235" dirty="0">
                <a:latin typeface="+mj-lt"/>
              </a:rPr>
              <a:t> </a:t>
            </a:r>
            <a:r>
              <a:rPr dirty="0">
                <a:latin typeface="+mj-lt"/>
              </a:rPr>
              <a:t>Best</a:t>
            </a:r>
            <a:r>
              <a:rPr spc="235" dirty="0">
                <a:latin typeface="+mj-lt"/>
              </a:rPr>
              <a:t> </a:t>
            </a:r>
            <a:r>
              <a:rPr dirty="0">
                <a:latin typeface="+mj-lt"/>
              </a:rPr>
              <a:t>Judgement</a:t>
            </a:r>
            <a:r>
              <a:rPr spc="250" dirty="0">
                <a:latin typeface="+mj-lt"/>
              </a:rPr>
              <a:t> </a:t>
            </a:r>
            <a:r>
              <a:rPr dirty="0">
                <a:latin typeface="+mj-lt"/>
              </a:rPr>
              <a:t>Assessment</a:t>
            </a:r>
            <a:r>
              <a:rPr spc="250" dirty="0">
                <a:latin typeface="+mj-lt"/>
              </a:rPr>
              <a:t> </a:t>
            </a:r>
            <a:r>
              <a:rPr dirty="0">
                <a:latin typeface="+mj-lt"/>
              </a:rPr>
              <a:t>in</a:t>
            </a:r>
            <a:r>
              <a:rPr spc="270" dirty="0">
                <a:latin typeface="+mj-lt"/>
              </a:rPr>
              <a:t> </a:t>
            </a:r>
            <a:r>
              <a:rPr dirty="0">
                <a:latin typeface="+mj-lt"/>
              </a:rPr>
              <a:t>Form</a:t>
            </a:r>
            <a:r>
              <a:rPr spc="245" dirty="0">
                <a:latin typeface="+mj-lt"/>
              </a:rPr>
              <a:t> </a:t>
            </a:r>
            <a:r>
              <a:rPr dirty="0">
                <a:latin typeface="+mj-lt"/>
              </a:rPr>
              <a:t>GST</a:t>
            </a:r>
            <a:r>
              <a:rPr spc="229" dirty="0">
                <a:latin typeface="+mj-lt"/>
              </a:rPr>
              <a:t> </a:t>
            </a:r>
            <a:r>
              <a:rPr dirty="0">
                <a:latin typeface="+mj-lt"/>
              </a:rPr>
              <a:t>ASMT</a:t>
            </a:r>
            <a:r>
              <a:rPr spc="225" dirty="0">
                <a:latin typeface="+mj-lt"/>
              </a:rPr>
              <a:t> </a:t>
            </a:r>
            <a:r>
              <a:rPr spc="-25" dirty="0">
                <a:latin typeface="+mj-lt"/>
              </a:rPr>
              <a:t>13 </a:t>
            </a:r>
            <a:r>
              <a:rPr dirty="0">
                <a:latin typeface="+mj-lt"/>
              </a:rPr>
              <a:t>along</a:t>
            </a:r>
            <a:r>
              <a:rPr spc="-55" dirty="0">
                <a:latin typeface="+mj-lt"/>
              </a:rPr>
              <a:t> </a:t>
            </a:r>
            <a:r>
              <a:rPr dirty="0">
                <a:latin typeface="+mj-lt"/>
              </a:rPr>
              <a:t>with</a:t>
            </a:r>
            <a:r>
              <a:rPr spc="-45" dirty="0">
                <a:latin typeface="+mj-lt"/>
              </a:rPr>
              <a:t> </a:t>
            </a:r>
            <a:r>
              <a:rPr dirty="0">
                <a:latin typeface="+mj-lt"/>
              </a:rPr>
              <a:t>summary</a:t>
            </a:r>
            <a:r>
              <a:rPr spc="-35" dirty="0">
                <a:latin typeface="+mj-lt"/>
              </a:rPr>
              <a:t> </a:t>
            </a:r>
            <a:r>
              <a:rPr dirty="0">
                <a:latin typeface="+mj-lt"/>
              </a:rPr>
              <a:t>thereof</a:t>
            </a:r>
            <a:r>
              <a:rPr spc="-10" dirty="0">
                <a:latin typeface="+mj-lt"/>
              </a:rPr>
              <a:t> </a:t>
            </a:r>
            <a:r>
              <a:rPr dirty="0">
                <a:latin typeface="+mj-lt"/>
              </a:rPr>
              <a:t>to</a:t>
            </a:r>
            <a:r>
              <a:rPr spc="-65" dirty="0">
                <a:latin typeface="+mj-lt"/>
              </a:rPr>
              <a:t> </a:t>
            </a:r>
            <a:r>
              <a:rPr dirty="0">
                <a:latin typeface="+mj-lt"/>
              </a:rPr>
              <a:t>be</a:t>
            </a:r>
            <a:r>
              <a:rPr spc="-65" dirty="0">
                <a:latin typeface="+mj-lt"/>
              </a:rPr>
              <a:t> </a:t>
            </a:r>
            <a:r>
              <a:rPr dirty="0">
                <a:latin typeface="+mj-lt"/>
              </a:rPr>
              <a:t>uploaded</a:t>
            </a:r>
            <a:r>
              <a:rPr spc="-20" dirty="0">
                <a:latin typeface="+mj-lt"/>
              </a:rPr>
              <a:t> </a:t>
            </a:r>
            <a:r>
              <a:rPr dirty="0">
                <a:latin typeface="+mj-lt"/>
              </a:rPr>
              <a:t>in</a:t>
            </a:r>
            <a:r>
              <a:rPr spc="-85" dirty="0">
                <a:latin typeface="+mj-lt"/>
              </a:rPr>
              <a:t> </a:t>
            </a:r>
            <a:r>
              <a:rPr dirty="0">
                <a:latin typeface="+mj-lt"/>
              </a:rPr>
              <a:t>GST</a:t>
            </a:r>
            <a:r>
              <a:rPr spc="-130" dirty="0">
                <a:latin typeface="+mj-lt"/>
              </a:rPr>
              <a:t> </a:t>
            </a:r>
            <a:r>
              <a:rPr spc="-35" dirty="0">
                <a:latin typeface="+mj-lt"/>
              </a:rPr>
              <a:t>DRC-</a:t>
            </a:r>
            <a:r>
              <a:rPr spc="-25" dirty="0">
                <a:latin typeface="+mj-lt"/>
              </a:rPr>
              <a:t>07</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400811" y="6534454"/>
            <a:ext cx="1812925" cy="218008"/>
          </a:xfrm>
          <a:prstGeom prst="rect">
            <a:avLst/>
          </a:prstGeom>
        </p:spPr>
        <p:txBody>
          <a:bodyPr vert="horz" wrap="square" lIns="0" tIns="0" rIns="0" bIns="0" rtlCol="0">
            <a:spAutoFit/>
          </a:bodyPr>
          <a:lstStyle/>
          <a:p>
            <a:pPr>
              <a:lnSpc>
                <a:spcPts val="1710"/>
              </a:lnSpc>
            </a:pPr>
            <a:endParaRPr sz="1800" dirty="0">
              <a:latin typeface="Calibri"/>
              <a:cs typeface="Calibri"/>
            </a:endParaRPr>
          </a:p>
        </p:txBody>
      </p:sp>
      <p:sp>
        <p:nvSpPr>
          <p:cNvPr id="11" name="object 11"/>
          <p:cNvSpPr/>
          <p:nvPr/>
        </p:nvSpPr>
        <p:spPr>
          <a:xfrm>
            <a:off x="512063" y="393191"/>
            <a:ext cx="11277600" cy="579120"/>
          </a:xfrm>
          <a:custGeom>
            <a:avLst/>
            <a:gdLst/>
            <a:ahLst/>
            <a:cxnLst/>
            <a:rect l="l" t="t" r="r" b="b"/>
            <a:pathLst>
              <a:path w="11277600" h="579119">
                <a:moveTo>
                  <a:pt x="0" y="579120"/>
                </a:moveTo>
                <a:lnTo>
                  <a:pt x="11277600" y="579120"/>
                </a:lnTo>
                <a:lnTo>
                  <a:pt x="11277600" y="0"/>
                </a:lnTo>
                <a:lnTo>
                  <a:pt x="0" y="0"/>
                </a:lnTo>
                <a:lnTo>
                  <a:pt x="0" y="579120"/>
                </a:lnTo>
                <a:close/>
              </a:path>
            </a:pathLst>
          </a:custGeom>
          <a:ln w="12192">
            <a:solidFill>
              <a:srgbClr val="2E528F"/>
            </a:solidFill>
          </a:ln>
        </p:spPr>
        <p:txBody>
          <a:bodyPr wrap="square" lIns="0" tIns="0" rIns="0" bIns="0" rtlCol="0"/>
          <a:lstStyle/>
          <a:p>
            <a:endParaRPr/>
          </a:p>
        </p:txBody>
      </p:sp>
      <p:sp>
        <p:nvSpPr>
          <p:cNvPr id="12" name="object 12"/>
          <p:cNvSpPr txBox="1">
            <a:spLocks noGrp="1"/>
          </p:cNvSpPr>
          <p:nvPr>
            <p:ph type="title"/>
          </p:nvPr>
        </p:nvSpPr>
        <p:spPr>
          <a:xfrm>
            <a:off x="512063" y="393191"/>
            <a:ext cx="11277600" cy="579120"/>
          </a:xfrm>
          <a:prstGeom prst="rect">
            <a:avLst/>
          </a:prstGeom>
          <a:solidFill>
            <a:srgbClr val="4471C4"/>
          </a:solidFill>
        </p:spPr>
        <p:txBody>
          <a:bodyPr vert="horz" wrap="square" lIns="0" tIns="0" rIns="0" bIns="0" rtlCol="0">
            <a:spAutoFit/>
          </a:bodyPr>
          <a:lstStyle/>
          <a:p>
            <a:pPr marL="1263650">
              <a:lnSpc>
                <a:spcPts val="4435"/>
              </a:lnSpc>
            </a:pPr>
            <a:r>
              <a:rPr sz="4000" dirty="0">
                <a:solidFill>
                  <a:srgbClr val="FFFFFF"/>
                </a:solidFill>
              </a:rPr>
              <a:t>Annual</a:t>
            </a:r>
            <a:r>
              <a:rPr sz="4000" spc="-80" dirty="0">
                <a:solidFill>
                  <a:srgbClr val="FFFFFF"/>
                </a:solidFill>
              </a:rPr>
              <a:t> </a:t>
            </a:r>
            <a:r>
              <a:rPr sz="4000" dirty="0">
                <a:solidFill>
                  <a:srgbClr val="FFFFFF"/>
                </a:solidFill>
              </a:rPr>
              <a:t>Return</a:t>
            </a:r>
            <a:r>
              <a:rPr sz="4000" spc="-120" dirty="0">
                <a:solidFill>
                  <a:srgbClr val="FFFFFF"/>
                </a:solidFill>
              </a:rPr>
              <a:t> </a:t>
            </a:r>
            <a:r>
              <a:rPr sz="4000" dirty="0">
                <a:solidFill>
                  <a:srgbClr val="FFFFFF"/>
                </a:solidFill>
              </a:rPr>
              <a:t>–</a:t>
            </a:r>
            <a:r>
              <a:rPr sz="4000" spc="-25" dirty="0">
                <a:solidFill>
                  <a:srgbClr val="FFFFFF"/>
                </a:solidFill>
              </a:rPr>
              <a:t> </a:t>
            </a:r>
            <a:r>
              <a:rPr sz="4000" dirty="0">
                <a:solidFill>
                  <a:srgbClr val="FFFFFF"/>
                </a:solidFill>
              </a:rPr>
              <a:t>GSTR</a:t>
            </a:r>
            <a:r>
              <a:rPr sz="4000" spc="-65" dirty="0">
                <a:solidFill>
                  <a:srgbClr val="FFFFFF"/>
                </a:solidFill>
              </a:rPr>
              <a:t> </a:t>
            </a:r>
            <a:r>
              <a:rPr sz="4000" dirty="0">
                <a:solidFill>
                  <a:srgbClr val="FFFFFF"/>
                </a:solidFill>
              </a:rPr>
              <a:t>9</a:t>
            </a:r>
            <a:r>
              <a:rPr sz="4000" spc="-30" dirty="0">
                <a:solidFill>
                  <a:srgbClr val="FFFFFF"/>
                </a:solidFill>
              </a:rPr>
              <a:t> </a:t>
            </a:r>
            <a:r>
              <a:rPr sz="4000" dirty="0">
                <a:solidFill>
                  <a:srgbClr val="FFFFFF"/>
                </a:solidFill>
              </a:rPr>
              <a:t>::</a:t>
            </a:r>
            <a:r>
              <a:rPr sz="4000" spc="-45" dirty="0">
                <a:solidFill>
                  <a:srgbClr val="FFFFFF"/>
                </a:solidFill>
              </a:rPr>
              <a:t> </a:t>
            </a:r>
            <a:r>
              <a:rPr sz="4000" dirty="0">
                <a:solidFill>
                  <a:srgbClr val="FFFFFF"/>
                </a:solidFill>
              </a:rPr>
              <a:t>6</a:t>
            </a:r>
            <a:r>
              <a:rPr sz="4000" spc="-25" dirty="0">
                <a:solidFill>
                  <a:srgbClr val="FFFFFF"/>
                </a:solidFill>
              </a:rPr>
              <a:t> </a:t>
            </a:r>
            <a:r>
              <a:rPr sz="4000" dirty="0">
                <a:solidFill>
                  <a:srgbClr val="FFFFFF"/>
                </a:solidFill>
              </a:rPr>
              <a:t>Parts</a:t>
            </a:r>
            <a:r>
              <a:rPr sz="4000" spc="-55" dirty="0">
                <a:solidFill>
                  <a:srgbClr val="FFFFFF"/>
                </a:solidFill>
              </a:rPr>
              <a:t> </a:t>
            </a:r>
            <a:r>
              <a:rPr sz="4000" dirty="0">
                <a:solidFill>
                  <a:srgbClr val="FFFFFF"/>
                </a:solidFill>
              </a:rPr>
              <a:t>19</a:t>
            </a:r>
            <a:r>
              <a:rPr sz="4000" spc="-60" dirty="0">
                <a:solidFill>
                  <a:srgbClr val="FFFFFF"/>
                </a:solidFill>
              </a:rPr>
              <a:t> </a:t>
            </a:r>
            <a:r>
              <a:rPr sz="4000" spc="-10" dirty="0">
                <a:solidFill>
                  <a:srgbClr val="FFFFFF"/>
                </a:solidFill>
              </a:rPr>
              <a:t>Tables</a:t>
            </a:r>
            <a:endParaRPr sz="4000"/>
          </a:p>
        </p:txBody>
      </p:sp>
      <p:grpSp>
        <p:nvGrpSpPr>
          <p:cNvPr id="13" name="object 13"/>
          <p:cNvGrpSpPr/>
          <p:nvPr/>
        </p:nvGrpSpPr>
        <p:grpSpPr>
          <a:xfrm>
            <a:off x="1569466" y="1045210"/>
            <a:ext cx="9001760" cy="4098290"/>
            <a:chOff x="1569466" y="1045210"/>
            <a:chExt cx="9001760" cy="4098290"/>
          </a:xfrm>
        </p:grpSpPr>
        <p:sp>
          <p:nvSpPr>
            <p:cNvPr id="14" name="object 14"/>
            <p:cNvSpPr/>
            <p:nvPr/>
          </p:nvSpPr>
          <p:spPr>
            <a:xfrm>
              <a:off x="10564368" y="4709160"/>
              <a:ext cx="0" cy="427990"/>
            </a:xfrm>
            <a:custGeom>
              <a:avLst/>
              <a:gdLst/>
              <a:ahLst/>
              <a:cxnLst/>
              <a:rect l="l" t="t" r="r" b="b"/>
              <a:pathLst>
                <a:path h="427989">
                  <a:moveTo>
                    <a:pt x="0" y="0"/>
                  </a:moveTo>
                  <a:lnTo>
                    <a:pt x="0" y="427735"/>
                  </a:lnTo>
                </a:path>
              </a:pathLst>
            </a:custGeom>
            <a:ln w="12192">
              <a:solidFill>
                <a:srgbClr val="FFC000"/>
              </a:solidFill>
            </a:ln>
          </p:spPr>
          <p:txBody>
            <a:bodyPr wrap="square" lIns="0" tIns="0" rIns="0" bIns="0" rtlCol="0"/>
            <a:lstStyle/>
            <a:p>
              <a:endParaRPr/>
            </a:p>
          </p:txBody>
        </p:sp>
        <p:sp>
          <p:nvSpPr>
            <p:cNvPr id="15" name="object 15"/>
            <p:cNvSpPr/>
            <p:nvPr/>
          </p:nvSpPr>
          <p:spPr>
            <a:xfrm>
              <a:off x="10564368" y="3349752"/>
              <a:ext cx="0" cy="427990"/>
            </a:xfrm>
            <a:custGeom>
              <a:avLst/>
              <a:gdLst/>
              <a:ahLst/>
              <a:cxnLst/>
              <a:rect l="l" t="t" r="r" b="b"/>
              <a:pathLst>
                <a:path h="427989">
                  <a:moveTo>
                    <a:pt x="0" y="0"/>
                  </a:moveTo>
                  <a:lnTo>
                    <a:pt x="0" y="427736"/>
                  </a:lnTo>
                </a:path>
              </a:pathLst>
            </a:custGeom>
            <a:ln w="12192">
              <a:solidFill>
                <a:srgbClr val="A4A4A4"/>
              </a:solidFill>
            </a:ln>
          </p:spPr>
          <p:txBody>
            <a:bodyPr wrap="square" lIns="0" tIns="0" rIns="0" bIns="0" rtlCol="0"/>
            <a:lstStyle/>
            <a:p>
              <a:endParaRPr/>
            </a:p>
          </p:txBody>
        </p:sp>
        <p:sp>
          <p:nvSpPr>
            <p:cNvPr id="16" name="object 16"/>
            <p:cNvSpPr/>
            <p:nvPr/>
          </p:nvSpPr>
          <p:spPr>
            <a:xfrm>
              <a:off x="6068568" y="1987296"/>
              <a:ext cx="4494530" cy="427990"/>
            </a:xfrm>
            <a:custGeom>
              <a:avLst/>
              <a:gdLst/>
              <a:ahLst/>
              <a:cxnLst/>
              <a:rect l="l" t="t" r="r" b="b"/>
              <a:pathLst>
                <a:path w="4494530" h="427989">
                  <a:moveTo>
                    <a:pt x="0" y="0"/>
                  </a:moveTo>
                  <a:lnTo>
                    <a:pt x="0" y="291464"/>
                  </a:lnTo>
                  <a:lnTo>
                    <a:pt x="4494403" y="291464"/>
                  </a:lnTo>
                  <a:lnTo>
                    <a:pt x="4494403" y="427736"/>
                  </a:lnTo>
                </a:path>
              </a:pathLst>
            </a:custGeom>
            <a:ln w="12192">
              <a:solidFill>
                <a:srgbClr val="EC7C30"/>
              </a:solidFill>
            </a:ln>
          </p:spPr>
          <p:txBody>
            <a:bodyPr wrap="square" lIns="0" tIns="0" rIns="0" bIns="0" rtlCol="0"/>
            <a:lstStyle/>
            <a:p>
              <a:endParaRPr/>
            </a:p>
          </p:txBody>
        </p:sp>
        <p:sp>
          <p:nvSpPr>
            <p:cNvPr id="17" name="object 17"/>
            <p:cNvSpPr/>
            <p:nvPr/>
          </p:nvSpPr>
          <p:spPr>
            <a:xfrm>
              <a:off x="8766047" y="4709160"/>
              <a:ext cx="0" cy="427990"/>
            </a:xfrm>
            <a:custGeom>
              <a:avLst/>
              <a:gdLst/>
              <a:ahLst/>
              <a:cxnLst/>
              <a:rect l="l" t="t" r="r" b="b"/>
              <a:pathLst>
                <a:path h="427989">
                  <a:moveTo>
                    <a:pt x="0" y="0"/>
                  </a:moveTo>
                  <a:lnTo>
                    <a:pt x="0" y="427735"/>
                  </a:lnTo>
                </a:path>
              </a:pathLst>
            </a:custGeom>
            <a:ln w="12192">
              <a:solidFill>
                <a:srgbClr val="FFC000"/>
              </a:solidFill>
            </a:ln>
          </p:spPr>
          <p:txBody>
            <a:bodyPr wrap="square" lIns="0" tIns="0" rIns="0" bIns="0" rtlCol="0"/>
            <a:lstStyle/>
            <a:p>
              <a:endParaRPr/>
            </a:p>
          </p:txBody>
        </p:sp>
        <p:sp>
          <p:nvSpPr>
            <p:cNvPr id="18" name="object 18"/>
            <p:cNvSpPr/>
            <p:nvPr/>
          </p:nvSpPr>
          <p:spPr>
            <a:xfrm>
              <a:off x="8766047" y="3349752"/>
              <a:ext cx="0" cy="427990"/>
            </a:xfrm>
            <a:custGeom>
              <a:avLst/>
              <a:gdLst/>
              <a:ahLst/>
              <a:cxnLst/>
              <a:rect l="l" t="t" r="r" b="b"/>
              <a:pathLst>
                <a:path h="427989">
                  <a:moveTo>
                    <a:pt x="0" y="0"/>
                  </a:moveTo>
                  <a:lnTo>
                    <a:pt x="0" y="427736"/>
                  </a:lnTo>
                </a:path>
              </a:pathLst>
            </a:custGeom>
            <a:ln w="12192">
              <a:solidFill>
                <a:srgbClr val="A4A4A4"/>
              </a:solidFill>
            </a:ln>
          </p:spPr>
          <p:txBody>
            <a:bodyPr wrap="square" lIns="0" tIns="0" rIns="0" bIns="0" rtlCol="0"/>
            <a:lstStyle/>
            <a:p>
              <a:endParaRPr/>
            </a:p>
          </p:txBody>
        </p:sp>
        <p:sp>
          <p:nvSpPr>
            <p:cNvPr id="19" name="object 19"/>
            <p:cNvSpPr/>
            <p:nvPr/>
          </p:nvSpPr>
          <p:spPr>
            <a:xfrm>
              <a:off x="6068568" y="1987296"/>
              <a:ext cx="2696845" cy="427990"/>
            </a:xfrm>
            <a:custGeom>
              <a:avLst/>
              <a:gdLst/>
              <a:ahLst/>
              <a:cxnLst/>
              <a:rect l="l" t="t" r="r" b="b"/>
              <a:pathLst>
                <a:path w="2696845" h="427989">
                  <a:moveTo>
                    <a:pt x="0" y="0"/>
                  </a:moveTo>
                  <a:lnTo>
                    <a:pt x="0" y="291464"/>
                  </a:lnTo>
                  <a:lnTo>
                    <a:pt x="2696591" y="291464"/>
                  </a:lnTo>
                  <a:lnTo>
                    <a:pt x="2696591" y="427736"/>
                  </a:lnTo>
                </a:path>
              </a:pathLst>
            </a:custGeom>
            <a:ln w="12192">
              <a:solidFill>
                <a:srgbClr val="EC7C30"/>
              </a:solidFill>
            </a:ln>
          </p:spPr>
          <p:txBody>
            <a:bodyPr wrap="square" lIns="0" tIns="0" rIns="0" bIns="0" rtlCol="0"/>
            <a:lstStyle/>
            <a:p>
              <a:endParaRPr/>
            </a:p>
          </p:txBody>
        </p:sp>
        <p:sp>
          <p:nvSpPr>
            <p:cNvPr id="20" name="object 20"/>
            <p:cNvSpPr/>
            <p:nvPr/>
          </p:nvSpPr>
          <p:spPr>
            <a:xfrm>
              <a:off x="6967727" y="4709160"/>
              <a:ext cx="0" cy="427990"/>
            </a:xfrm>
            <a:custGeom>
              <a:avLst/>
              <a:gdLst/>
              <a:ahLst/>
              <a:cxnLst/>
              <a:rect l="l" t="t" r="r" b="b"/>
              <a:pathLst>
                <a:path h="427989">
                  <a:moveTo>
                    <a:pt x="0" y="0"/>
                  </a:moveTo>
                  <a:lnTo>
                    <a:pt x="0" y="427735"/>
                  </a:lnTo>
                </a:path>
              </a:pathLst>
            </a:custGeom>
            <a:ln w="12192">
              <a:solidFill>
                <a:srgbClr val="FFC000"/>
              </a:solidFill>
            </a:ln>
          </p:spPr>
          <p:txBody>
            <a:bodyPr wrap="square" lIns="0" tIns="0" rIns="0" bIns="0" rtlCol="0"/>
            <a:lstStyle/>
            <a:p>
              <a:endParaRPr/>
            </a:p>
          </p:txBody>
        </p:sp>
        <p:sp>
          <p:nvSpPr>
            <p:cNvPr id="21" name="object 21"/>
            <p:cNvSpPr/>
            <p:nvPr/>
          </p:nvSpPr>
          <p:spPr>
            <a:xfrm>
              <a:off x="6967727" y="3349752"/>
              <a:ext cx="0" cy="427990"/>
            </a:xfrm>
            <a:custGeom>
              <a:avLst/>
              <a:gdLst/>
              <a:ahLst/>
              <a:cxnLst/>
              <a:rect l="l" t="t" r="r" b="b"/>
              <a:pathLst>
                <a:path h="427989">
                  <a:moveTo>
                    <a:pt x="0" y="0"/>
                  </a:moveTo>
                  <a:lnTo>
                    <a:pt x="0" y="427736"/>
                  </a:lnTo>
                </a:path>
              </a:pathLst>
            </a:custGeom>
            <a:ln w="12192">
              <a:solidFill>
                <a:srgbClr val="A4A4A4"/>
              </a:solidFill>
            </a:ln>
          </p:spPr>
          <p:txBody>
            <a:bodyPr wrap="square" lIns="0" tIns="0" rIns="0" bIns="0" rtlCol="0"/>
            <a:lstStyle/>
            <a:p>
              <a:endParaRPr/>
            </a:p>
          </p:txBody>
        </p:sp>
        <p:sp>
          <p:nvSpPr>
            <p:cNvPr id="22" name="object 22"/>
            <p:cNvSpPr/>
            <p:nvPr/>
          </p:nvSpPr>
          <p:spPr>
            <a:xfrm>
              <a:off x="6068568" y="1987296"/>
              <a:ext cx="899160" cy="427990"/>
            </a:xfrm>
            <a:custGeom>
              <a:avLst/>
              <a:gdLst/>
              <a:ahLst/>
              <a:cxnLst/>
              <a:rect l="l" t="t" r="r" b="b"/>
              <a:pathLst>
                <a:path w="899159" h="427989">
                  <a:moveTo>
                    <a:pt x="0" y="0"/>
                  </a:moveTo>
                  <a:lnTo>
                    <a:pt x="0" y="291464"/>
                  </a:lnTo>
                  <a:lnTo>
                    <a:pt x="898906" y="291464"/>
                  </a:lnTo>
                  <a:lnTo>
                    <a:pt x="898906" y="427736"/>
                  </a:lnTo>
                </a:path>
              </a:pathLst>
            </a:custGeom>
            <a:ln w="12192">
              <a:solidFill>
                <a:srgbClr val="EC7C30"/>
              </a:solidFill>
            </a:ln>
          </p:spPr>
          <p:txBody>
            <a:bodyPr wrap="square" lIns="0" tIns="0" rIns="0" bIns="0" rtlCol="0"/>
            <a:lstStyle/>
            <a:p>
              <a:endParaRPr/>
            </a:p>
          </p:txBody>
        </p:sp>
        <p:sp>
          <p:nvSpPr>
            <p:cNvPr id="23" name="object 23"/>
            <p:cNvSpPr/>
            <p:nvPr/>
          </p:nvSpPr>
          <p:spPr>
            <a:xfrm>
              <a:off x="5169407" y="4709160"/>
              <a:ext cx="0" cy="427990"/>
            </a:xfrm>
            <a:custGeom>
              <a:avLst/>
              <a:gdLst/>
              <a:ahLst/>
              <a:cxnLst/>
              <a:rect l="l" t="t" r="r" b="b"/>
              <a:pathLst>
                <a:path h="427989">
                  <a:moveTo>
                    <a:pt x="0" y="0"/>
                  </a:moveTo>
                  <a:lnTo>
                    <a:pt x="0" y="427735"/>
                  </a:lnTo>
                </a:path>
              </a:pathLst>
            </a:custGeom>
            <a:ln w="12192">
              <a:solidFill>
                <a:srgbClr val="FFC000"/>
              </a:solidFill>
            </a:ln>
          </p:spPr>
          <p:txBody>
            <a:bodyPr wrap="square" lIns="0" tIns="0" rIns="0" bIns="0" rtlCol="0"/>
            <a:lstStyle/>
            <a:p>
              <a:endParaRPr/>
            </a:p>
          </p:txBody>
        </p:sp>
        <p:sp>
          <p:nvSpPr>
            <p:cNvPr id="24" name="object 24"/>
            <p:cNvSpPr/>
            <p:nvPr/>
          </p:nvSpPr>
          <p:spPr>
            <a:xfrm>
              <a:off x="5169407" y="3349752"/>
              <a:ext cx="0" cy="427990"/>
            </a:xfrm>
            <a:custGeom>
              <a:avLst/>
              <a:gdLst/>
              <a:ahLst/>
              <a:cxnLst/>
              <a:rect l="l" t="t" r="r" b="b"/>
              <a:pathLst>
                <a:path h="427989">
                  <a:moveTo>
                    <a:pt x="0" y="0"/>
                  </a:moveTo>
                  <a:lnTo>
                    <a:pt x="0" y="427736"/>
                  </a:lnTo>
                </a:path>
              </a:pathLst>
            </a:custGeom>
            <a:ln w="12192">
              <a:solidFill>
                <a:srgbClr val="A4A4A4"/>
              </a:solidFill>
            </a:ln>
          </p:spPr>
          <p:txBody>
            <a:bodyPr wrap="square" lIns="0" tIns="0" rIns="0" bIns="0" rtlCol="0"/>
            <a:lstStyle/>
            <a:p>
              <a:endParaRPr/>
            </a:p>
          </p:txBody>
        </p:sp>
        <p:sp>
          <p:nvSpPr>
            <p:cNvPr id="25" name="object 25"/>
            <p:cNvSpPr/>
            <p:nvPr/>
          </p:nvSpPr>
          <p:spPr>
            <a:xfrm>
              <a:off x="5169407" y="1987296"/>
              <a:ext cx="899160" cy="427990"/>
            </a:xfrm>
            <a:custGeom>
              <a:avLst/>
              <a:gdLst/>
              <a:ahLst/>
              <a:cxnLst/>
              <a:rect l="l" t="t" r="r" b="b"/>
              <a:pathLst>
                <a:path w="899160" h="427989">
                  <a:moveTo>
                    <a:pt x="898905" y="0"/>
                  </a:moveTo>
                  <a:lnTo>
                    <a:pt x="898905" y="291464"/>
                  </a:lnTo>
                  <a:lnTo>
                    <a:pt x="0" y="291464"/>
                  </a:lnTo>
                  <a:lnTo>
                    <a:pt x="0" y="427736"/>
                  </a:lnTo>
                </a:path>
              </a:pathLst>
            </a:custGeom>
            <a:ln w="12192">
              <a:solidFill>
                <a:srgbClr val="EC7C30"/>
              </a:solidFill>
            </a:ln>
          </p:spPr>
          <p:txBody>
            <a:bodyPr wrap="square" lIns="0" tIns="0" rIns="0" bIns="0" rtlCol="0"/>
            <a:lstStyle/>
            <a:p>
              <a:endParaRPr/>
            </a:p>
          </p:txBody>
        </p:sp>
        <p:sp>
          <p:nvSpPr>
            <p:cNvPr id="26" name="object 26"/>
            <p:cNvSpPr/>
            <p:nvPr/>
          </p:nvSpPr>
          <p:spPr>
            <a:xfrm>
              <a:off x="3374136" y="4709160"/>
              <a:ext cx="0" cy="427990"/>
            </a:xfrm>
            <a:custGeom>
              <a:avLst/>
              <a:gdLst/>
              <a:ahLst/>
              <a:cxnLst/>
              <a:rect l="l" t="t" r="r" b="b"/>
              <a:pathLst>
                <a:path h="427989">
                  <a:moveTo>
                    <a:pt x="0" y="0"/>
                  </a:moveTo>
                  <a:lnTo>
                    <a:pt x="0" y="427735"/>
                  </a:lnTo>
                </a:path>
              </a:pathLst>
            </a:custGeom>
            <a:ln w="12192">
              <a:solidFill>
                <a:srgbClr val="FFC000"/>
              </a:solidFill>
            </a:ln>
          </p:spPr>
          <p:txBody>
            <a:bodyPr wrap="square" lIns="0" tIns="0" rIns="0" bIns="0" rtlCol="0"/>
            <a:lstStyle/>
            <a:p>
              <a:endParaRPr/>
            </a:p>
          </p:txBody>
        </p:sp>
        <p:sp>
          <p:nvSpPr>
            <p:cNvPr id="27" name="object 27"/>
            <p:cNvSpPr/>
            <p:nvPr/>
          </p:nvSpPr>
          <p:spPr>
            <a:xfrm>
              <a:off x="3374136" y="3349752"/>
              <a:ext cx="0" cy="427990"/>
            </a:xfrm>
            <a:custGeom>
              <a:avLst/>
              <a:gdLst/>
              <a:ahLst/>
              <a:cxnLst/>
              <a:rect l="l" t="t" r="r" b="b"/>
              <a:pathLst>
                <a:path h="427989">
                  <a:moveTo>
                    <a:pt x="0" y="0"/>
                  </a:moveTo>
                  <a:lnTo>
                    <a:pt x="0" y="427736"/>
                  </a:lnTo>
                </a:path>
              </a:pathLst>
            </a:custGeom>
            <a:ln w="12192">
              <a:solidFill>
                <a:srgbClr val="A4A4A4"/>
              </a:solidFill>
            </a:ln>
          </p:spPr>
          <p:txBody>
            <a:bodyPr wrap="square" lIns="0" tIns="0" rIns="0" bIns="0" rtlCol="0"/>
            <a:lstStyle/>
            <a:p>
              <a:endParaRPr/>
            </a:p>
          </p:txBody>
        </p:sp>
        <p:sp>
          <p:nvSpPr>
            <p:cNvPr id="28" name="object 28"/>
            <p:cNvSpPr/>
            <p:nvPr/>
          </p:nvSpPr>
          <p:spPr>
            <a:xfrm>
              <a:off x="3374136" y="1987296"/>
              <a:ext cx="2696845" cy="427990"/>
            </a:xfrm>
            <a:custGeom>
              <a:avLst/>
              <a:gdLst/>
              <a:ahLst/>
              <a:cxnLst/>
              <a:rect l="l" t="t" r="r" b="b"/>
              <a:pathLst>
                <a:path w="2696845" h="427989">
                  <a:moveTo>
                    <a:pt x="2696591" y="0"/>
                  </a:moveTo>
                  <a:lnTo>
                    <a:pt x="2696591" y="291464"/>
                  </a:lnTo>
                  <a:lnTo>
                    <a:pt x="0" y="291464"/>
                  </a:lnTo>
                  <a:lnTo>
                    <a:pt x="0" y="427736"/>
                  </a:lnTo>
                </a:path>
              </a:pathLst>
            </a:custGeom>
            <a:ln w="12192">
              <a:solidFill>
                <a:srgbClr val="EC7C30"/>
              </a:solidFill>
            </a:ln>
          </p:spPr>
          <p:txBody>
            <a:bodyPr wrap="square" lIns="0" tIns="0" rIns="0" bIns="0" rtlCol="0"/>
            <a:lstStyle/>
            <a:p>
              <a:endParaRPr/>
            </a:p>
          </p:txBody>
        </p:sp>
        <p:sp>
          <p:nvSpPr>
            <p:cNvPr id="29" name="object 29"/>
            <p:cNvSpPr/>
            <p:nvPr/>
          </p:nvSpPr>
          <p:spPr>
            <a:xfrm>
              <a:off x="1575816" y="4709160"/>
              <a:ext cx="0" cy="427990"/>
            </a:xfrm>
            <a:custGeom>
              <a:avLst/>
              <a:gdLst/>
              <a:ahLst/>
              <a:cxnLst/>
              <a:rect l="l" t="t" r="r" b="b"/>
              <a:pathLst>
                <a:path h="427989">
                  <a:moveTo>
                    <a:pt x="0" y="0"/>
                  </a:moveTo>
                  <a:lnTo>
                    <a:pt x="0" y="427735"/>
                  </a:lnTo>
                </a:path>
              </a:pathLst>
            </a:custGeom>
            <a:ln w="12192">
              <a:solidFill>
                <a:srgbClr val="FFC000"/>
              </a:solidFill>
            </a:ln>
          </p:spPr>
          <p:txBody>
            <a:bodyPr wrap="square" lIns="0" tIns="0" rIns="0" bIns="0" rtlCol="0"/>
            <a:lstStyle/>
            <a:p>
              <a:endParaRPr/>
            </a:p>
          </p:txBody>
        </p:sp>
        <p:sp>
          <p:nvSpPr>
            <p:cNvPr id="30" name="object 30"/>
            <p:cNvSpPr/>
            <p:nvPr/>
          </p:nvSpPr>
          <p:spPr>
            <a:xfrm>
              <a:off x="1575816" y="3349752"/>
              <a:ext cx="0" cy="427990"/>
            </a:xfrm>
            <a:custGeom>
              <a:avLst/>
              <a:gdLst/>
              <a:ahLst/>
              <a:cxnLst/>
              <a:rect l="l" t="t" r="r" b="b"/>
              <a:pathLst>
                <a:path h="427989">
                  <a:moveTo>
                    <a:pt x="0" y="0"/>
                  </a:moveTo>
                  <a:lnTo>
                    <a:pt x="0" y="427736"/>
                  </a:lnTo>
                </a:path>
              </a:pathLst>
            </a:custGeom>
            <a:ln w="12192">
              <a:solidFill>
                <a:srgbClr val="A4A4A4"/>
              </a:solidFill>
            </a:ln>
          </p:spPr>
          <p:txBody>
            <a:bodyPr wrap="square" lIns="0" tIns="0" rIns="0" bIns="0" rtlCol="0"/>
            <a:lstStyle/>
            <a:p>
              <a:endParaRPr/>
            </a:p>
          </p:txBody>
        </p:sp>
        <p:sp>
          <p:nvSpPr>
            <p:cNvPr id="31" name="object 31"/>
            <p:cNvSpPr/>
            <p:nvPr/>
          </p:nvSpPr>
          <p:spPr>
            <a:xfrm>
              <a:off x="1575816" y="1987296"/>
              <a:ext cx="4494530" cy="427990"/>
            </a:xfrm>
            <a:custGeom>
              <a:avLst/>
              <a:gdLst/>
              <a:ahLst/>
              <a:cxnLst/>
              <a:rect l="l" t="t" r="r" b="b"/>
              <a:pathLst>
                <a:path w="4494530" h="427989">
                  <a:moveTo>
                    <a:pt x="4494403" y="0"/>
                  </a:moveTo>
                  <a:lnTo>
                    <a:pt x="4494403" y="291464"/>
                  </a:lnTo>
                  <a:lnTo>
                    <a:pt x="0" y="291464"/>
                  </a:lnTo>
                  <a:lnTo>
                    <a:pt x="0" y="427736"/>
                  </a:lnTo>
                </a:path>
              </a:pathLst>
            </a:custGeom>
            <a:ln w="12192">
              <a:solidFill>
                <a:srgbClr val="EC7C30"/>
              </a:solidFill>
            </a:ln>
          </p:spPr>
          <p:txBody>
            <a:bodyPr wrap="square" lIns="0" tIns="0" rIns="0" bIns="0" rtlCol="0"/>
            <a:lstStyle/>
            <a:p>
              <a:endParaRPr/>
            </a:p>
          </p:txBody>
        </p:sp>
        <p:sp>
          <p:nvSpPr>
            <p:cNvPr id="32" name="object 32"/>
            <p:cNvSpPr/>
            <p:nvPr/>
          </p:nvSpPr>
          <p:spPr>
            <a:xfrm>
              <a:off x="5334000" y="1051560"/>
              <a:ext cx="1472565" cy="935990"/>
            </a:xfrm>
            <a:custGeom>
              <a:avLst/>
              <a:gdLst/>
              <a:ahLst/>
              <a:cxnLst/>
              <a:rect l="l" t="t" r="r" b="b"/>
              <a:pathLst>
                <a:path w="1472565" h="935989">
                  <a:moveTo>
                    <a:pt x="1378584" y="0"/>
                  </a:moveTo>
                  <a:lnTo>
                    <a:pt x="93599" y="0"/>
                  </a:lnTo>
                  <a:lnTo>
                    <a:pt x="57167" y="7356"/>
                  </a:lnTo>
                  <a:lnTo>
                    <a:pt x="27416" y="27416"/>
                  </a:lnTo>
                  <a:lnTo>
                    <a:pt x="7356" y="57167"/>
                  </a:lnTo>
                  <a:lnTo>
                    <a:pt x="0" y="93599"/>
                  </a:lnTo>
                  <a:lnTo>
                    <a:pt x="0" y="842137"/>
                  </a:lnTo>
                  <a:lnTo>
                    <a:pt x="7356" y="878568"/>
                  </a:lnTo>
                  <a:lnTo>
                    <a:pt x="27416" y="908319"/>
                  </a:lnTo>
                  <a:lnTo>
                    <a:pt x="57167" y="928379"/>
                  </a:lnTo>
                  <a:lnTo>
                    <a:pt x="93599" y="935736"/>
                  </a:lnTo>
                  <a:lnTo>
                    <a:pt x="1378584" y="935736"/>
                  </a:lnTo>
                  <a:lnTo>
                    <a:pt x="1415016" y="928379"/>
                  </a:lnTo>
                  <a:lnTo>
                    <a:pt x="1444767" y="908319"/>
                  </a:lnTo>
                  <a:lnTo>
                    <a:pt x="1464827" y="878568"/>
                  </a:lnTo>
                  <a:lnTo>
                    <a:pt x="1472183" y="842137"/>
                  </a:lnTo>
                  <a:lnTo>
                    <a:pt x="1472183" y="93599"/>
                  </a:lnTo>
                  <a:lnTo>
                    <a:pt x="1464827" y="57167"/>
                  </a:lnTo>
                  <a:lnTo>
                    <a:pt x="1444767" y="27416"/>
                  </a:lnTo>
                  <a:lnTo>
                    <a:pt x="1415016" y="7356"/>
                  </a:lnTo>
                  <a:lnTo>
                    <a:pt x="1378584" y="0"/>
                  </a:lnTo>
                  <a:close/>
                </a:path>
              </a:pathLst>
            </a:custGeom>
            <a:solidFill>
              <a:srgbClr val="5B9BD4"/>
            </a:solidFill>
          </p:spPr>
          <p:txBody>
            <a:bodyPr wrap="square" lIns="0" tIns="0" rIns="0" bIns="0" rtlCol="0"/>
            <a:lstStyle/>
            <a:p>
              <a:endParaRPr/>
            </a:p>
          </p:txBody>
        </p:sp>
        <p:sp>
          <p:nvSpPr>
            <p:cNvPr id="33" name="object 33"/>
            <p:cNvSpPr/>
            <p:nvPr/>
          </p:nvSpPr>
          <p:spPr>
            <a:xfrm>
              <a:off x="5334000" y="1051560"/>
              <a:ext cx="1472565" cy="935990"/>
            </a:xfrm>
            <a:custGeom>
              <a:avLst/>
              <a:gdLst/>
              <a:ahLst/>
              <a:cxnLst/>
              <a:rect l="l" t="t" r="r" b="b"/>
              <a:pathLst>
                <a:path w="1472565" h="935989">
                  <a:moveTo>
                    <a:pt x="0" y="93599"/>
                  </a:moveTo>
                  <a:lnTo>
                    <a:pt x="7356" y="57167"/>
                  </a:lnTo>
                  <a:lnTo>
                    <a:pt x="27416" y="27416"/>
                  </a:lnTo>
                  <a:lnTo>
                    <a:pt x="57167" y="7356"/>
                  </a:lnTo>
                  <a:lnTo>
                    <a:pt x="93599" y="0"/>
                  </a:lnTo>
                  <a:lnTo>
                    <a:pt x="1378584" y="0"/>
                  </a:lnTo>
                  <a:lnTo>
                    <a:pt x="1415016" y="7356"/>
                  </a:lnTo>
                  <a:lnTo>
                    <a:pt x="1444767" y="27416"/>
                  </a:lnTo>
                  <a:lnTo>
                    <a:pt x="1464827" y="57167"/>
                  </a:lnTo>
                  <a:lnTo>
                    <a:pt x="1472183" y="93599"/>
                  </a:lnTo>
                  <a:lnTo>
                    <a:pt x="1472183" y="842137"/>
                  </a:lnTo>
                  <a:lnTo>
                    <a:pt x="1464827" y="878568"/>
                  </a:lnTo>
                  <a:lnTo>
                    <a:pt x="1444767" y="908319"/>
                  </a:lnTo>
                  <a:lnTo>
                    <a:pt x="1415016" y="928379"/>
                  </a:lnTo>
                  <a:lnTo>
                    <a:pt x="1378584" y="935736"/>
                  </a:lnTo>
                  <a:lnTo>
                    <a:pt x="93599" y="935736"/>
                  </a:lnTo>
                  <a:lnTo>
                    <a:pt x="57167" y="928379"/>
                  </a:lnTo>
                  <a:lnTo>
                    <a:pt x="27416" y="908319"/>
                  </a:lnTo>
                  <a:lnTo>
                    <a:pt x="7356" y="878568"/>
                  </a:lnTo>
                  <a:lnTo>
                    <a:pt x="0" y="842137"/>
                  </a:lnTo>
                  <a:lnTo>
                    <a:pt x="0" y="93599"/>
                  </a:lnTo>
                  <a:close/>
                </a:path>
              </a:pathLst>
            </a:custGeom>
            <a:ln w="12192">
              <a:solidFill>
                <a:srgbClr val="FFFFFF"/>
              </a:solidFill>
            </a:ln>
          </p:spPr>
          <p:txBody>
            <a:bodyPr wrap="square" lIns="0" tIns="0" rIns="0" bIns="0" rtlCol="0"/>
            <a:lstStyle/>
            <a:p>
              <a:endParaRPr/>
            </a:p>
          </p:txBody>
        </p:sp>
        <p:sp>
          <p:nvSpPr>
            <p:cNvPr id="34" name="object 34"/>
            <p:cNvSpPr/>
            <p:nvPr/>
          </p:nvSpPr>
          <p:spPr>
            <a:xfrm>
              <a:off x="5498592" y="1207008"/>
              <a:ext cx="1469390" cy="935990"/>
            </a:xfrm>
            <a:custGeom>
              <a:avLst/>
              <a:gdLst/>
              <a:ahLst/>
              <a:cxnLst/>
              <a:rect l="l" t="t" r="r" b="b"/>
              <a:pathLst>
                <a:path w="1469390" h="935989">
                  <a:moveTo>
                    <a:pt x="1375537" y="0"/>
                  </a:moveTo>
                  <a:lnTo>
                    <a:pt x="93599" y="0"/>
                  </a:lnTo>
                  <a:lnTo>
                    <a:pt x="57167" y="7356"/>
                  </a:lnTo>
                  <a:lnTo>
                    <a:pt x="27416" y="27416"/>
                  </a:lnTo>
                  <a:lnTo>
                    <a:pt x="7356" y="57167"/>
                  </a:lnTo>
                  <a:lnTo>
                    <a:pt x="0" y="93599"/>
                  </a:lnTo>
                  <a:lnTo>
                    <a:pt x="0" y="842137"/>
                  </a:lnTo>
                  <a:lnTo>
                    <a:pt x="7356" y="878568"/>
                  </a:lnTo>
                  <a:lnTo>
                    <a:pt x="27416" y="908319"/>
                  </a:lnTo>
                  <a:lnTo>
                    <a:pt x="57167" y="928379"/>
                  </a:lnTo>
                  <a:lnTo>
                    <a:pt x="93599" y="935736"/>
                  </a:lnTo>
                  <a:lnTo>
                    <a:pt x="1375537" y="935736"/>
                  </a:lnTo>
                  <a:lnTo>
                    <a:pt x="1411968" y="928379"/>
                  </a:lnTo>
                  <a:lnTo>
                    <a:pt x="1441719" y="908319"/>
                  </a:lnTo>
                  <a:lnTo>
                    <a:pt x="1461779" y="878568"/>
                  </a:lnTo>
                  <a:lnTo>
                    <a:pt x="1469136" y="842137"/>
                  </a:lnTo>
                  <a:lnTo>
                    <a:pt x="1469136" y="93599"/>
                  </a:lnTo>
                  <a:lnTo>
                    <a:pt x="1461779" y="57167"/>
                  </a:lnTo>
                  <a:lnTo>
                    <a:pt x="1441719" y="27416"/>
                  </a:lnTo>
                  <a:lnTo>
                    <a:pt x="1411968" y="7356"/>
                  </a:lnTo>
                  <a:lnTo>
                    <a:pt x="1375537" y="0"/>
                  </a:lnTo>
                  <a:close/>
                </a:path>
              </a:pathLst>
            </a:custGeom>
            <a:solidFill>
              <a:srgbClr val="FFFFFF">
                <a:alpha val="90194"/>
              </a:srgbClr>
            </a:solidFill>
          </p:spPr>
          <p:txBody>
            <a:bodyPr wrap="square" lIns="0" tIns="0" rIns="0" bIns="0" rtlCol="0"/>
            <a:lstStyle/>
            <a:p>
              <a:endParaRPr/>
            </a:p>
          </p:txBody>
        </p:sp>
        <p:sp>
          <p:nvSpPr>
            <p:cNvPr id="35" name="object 35"/>
            <p:cNvSpPr/>
            <p:nvPr/>
          </p:nvSpPr>
          <p:spPr>
            <a:xfrm>
              <a:off x="5498592" y="1207008"/>
              <a:ext cx="1469390" cy="935990"/>
            </a:xfrm>
            <a:custGeom>
              <a:avLst/>
              <a:gdLst/>
              <a:ahLst/>
              <a:cxnLst/>
              <a:rect l="l" t="t" r="r" b="b"/>
              <a:pathLst>
                <a:path w="1469390" h="935989">
                  <a:moveTo>
                    <a:pt x="0" y="93599"/>
                  </a:moveTo>
                  <a:lnTo>
                    <a:pt x="7356" y="57167"/>
                  </a:lnTo>
                  <a:lnTo>
                    <a:pt x="27416" y="27416"/>
                  </a:lnTo>
                  <a:lnTo>
                    <a:pt x="57167" y="7356"/>
                  </a:lnTo>
                  <a:lnTo>
                    <a:pt x="93599" y="0"/>
                  </a:lnTo>
                  <a:lnTo>
                    <a:pt x="1375537" y="0"/>
                  </a:lnTo>
                  <a:lnTo>
                    <a:pt x="1411968" y="7356"/>
                  </a:lnTo>
                  <a:lnTo>
                    <a:pt x="1441719" y="27416"/>
                  </a:lnTo>
                  <a:lnTo>
                    <a:pt x="1461779" y="57167"/>
                  </a:lnTo>
                  <a:lnTo>
                    <a:pt x="1469136" y="93599"/>
                  </a:lnTo>
                  <a:lnTo>
                    <a:pt x="1469136" y="842137"/>
                  </a:lnTo>
                  <a:lnTo>
                    <a:pt x="1461779" y="878568"/>
                  </a:lnTo>
                  <a:lnTo>
                    <a:pt x="1441719" y="908319"/>
                  </a:lnTo>
                  <a:lnTo>
                    <a:pt x="1411968" y="928379"/>
                  </a:lnTo>
                  <a:lnTo>
                    <a:pt x="1375537" y="935736"/>
                  </a:lnTo>
                  <a:lnTo>
                    <a:pt x="93599" y="935736"/>
                  </a:lnTo>
                  <a:lnTo>
                    <a:pt x="57167" y="928379"/>
                  </a:lnTo>
                  <a:lnTo>
                    <a:pt x="27416" y="908319"/>
                  </a:lnTo>
                  <a:lnTo>
                    <a:pt x="7356" y="878568"/>
                  </a:lnTo>
                  <a:lnTo>
                    <a:pt x="0" y="842137"/>
                  </a:lnTo>
                  <a:lnTo>
                    <a:pt x="0" y="93599"/>
                  </a:lnTo>
                  <a:close/>
                </a:path>
              </a:pathLst>
            </a:custGeom>
            <a:ln w="12192">
              <a:solidFill>
                <a:srgbClr val="5B9BD4"/>
              </a:solidFill>
            </a:ln>
          </p:spPr>
          <p:txBody>
            <a:bodyPr wrap="square" lIns="0" tIns="0" rIns="0" bIns="0" rtlCol="0"/>
            <a:lstStyle/>
            <a:p>
              <a:endParaRPr/>
            </a:p>
          </p:txBody>
        </p:sp>
      </p:grpSp>
      <p:sp>
        <p:nvSpPr>
          <p:cNvPr id="36" name="object 36"/>
          <p:cNvSpPr txBox="1"/>
          <p:nvPr/>
        </p:nvSpPr>
        <p:spPr>
          <a:xfrm>
            <a:off x="6002528" y="1505153"/>
            <a:ext cx="461009" cy="300355"/>
          </a:xfrm>
          <a:prstGeom prst="rect">
            <a:avLst/>
          </a:prstGeom>
        </p:spPr>
        <p:txBody>
          <a:bodyPr vert="horz" wrap="square" lIns="0" tIns="12700" rIns="0" bIns="0" rtlCol="0">
            <a:spAutoFit/>
          </a:bodyPr>
          <a:lstStyle/>
          <a:p>
            <a:pPr marL="12700">
              <a:lnSpc>
                <a:spcPct val="100000"/>
              </a:lnSpc>
              <a:spcBef>
                <a:spcPts val="100"/>
              </a:spcBef>
            </a:pPr>
            <a:r>
              <a:rPr sz="1800" spc="-150" dirty="0">
                <a:latin typeface="Arial"/>
                <a:cs typeface="Arial"/>
              </a:rPr>
              <a:t>Parts</a:t>
            </a:r>
            <a:endParaRPr sz="1800">
              <a:latin typeface="Arial"/>
              <a:cs typeface="Arial"/>
            </a:endParaRPr>
          </a:p>
        </p:txBody>
      </p:sp>
      <p:grpSp>
        <p:nvGrpSpPr>
          <p:cNvPr id="37" name="object 37"/>
          <p:cNvGrpSpPr/>
          <p:nvPr/>
        </p:nvGrpSpPr>
        <p:grpSpPr>
          <a:xfrm>
            <a:off x="831850" y="2407666"/>
            <a:ext cx="1649730" cy="1104265"/>
            <a:chOff x="831850" y="2407666"/>
            <a:chExt cx="1649730" cy="1104265"/>
          </a:xfrm>
        </p:grpSpPr>
        <p:sp>
          <p:nvSpPr>
            <p:cNvPr id="38" name="object 38"/>
            <p:cNvSpPr/>
            <p:nvPr/>
          </p:nvSpPr>
          <p:spPr>
            <a:xfrm>
              <a:off x="838200" y="2414016"/>
              <a:ext cx="1472565" cy="935990"/>
            </a:xfrm>
            <a:custGeom>
              <a:avLst/>
              <a:gdLst/>
              <a:ahLst/>
              <a:cxnLst/>
              <a:rect l="l" t="t" r="r" b="b"/>
              <a:pathLst>
                <a:path w="1472564" h="935989">
                  <a:moveTo>
                    <a:pt x="1378585" y="0"/>
                  </a:moveTo>
                  <a:lnTo>
                    <a:pt x="93573" y="0"/>
                  </a:lnTo>
                  <a:lnTo>
                    <a:pt x="57151" y="7356"/>
                  </a:lnTo>
                  <a:lnTo>
                    <a:pt x="27408" y="27416"/>
                  </a:lnTo>
                  <a:lnTo>
                    <a:pt x="7353" y="57167"/>
                  </a:lnTo>
                  <a:lnTo>
                    <a:pt x="0" y="93599"/>
                  </a:lnTo>
                  <a:lnTo>
                    <a:pt x="0" y="842137"/>
                  </a:lnTo>
                  <a:lnTo>
                    <a:pt x="7353" y="878568"/>
                  </a:lnTo>
                  <a:lnTo>
                    <a:pt x="27408" y="908319"/>
                  </a:lnTo>
                  <a:lnTo>
                    <a:pt x="57151" y="928379"/>
                  </a:lnTo>
                  <a:lnTo>
                    <a:pt x="93573" y="935736"/>
                  </a:lnTo>
                  <a:lnTo>
                    <a:pt x="1378585" y="935736"/>
                  </a:lnTo>
                  <a:lnTo>
                    <a:pt x="1415016" y="928379"/>
                  </a:lnTo>
                  <a:lnTo>
                    <a:pt x="1444767" y="908319"/>
                  </a:lnTo>
                  <a:lnTo>
                    <a:pt x="1464827" y="878568"/>
                  </a:lnTo>
                  <a:lnTo>
                    <a:pt x="1472183" y="842137"/>
                  </a:lnTo>
                  <a:lnTo>
                    <a:pt x="1472183" y="93599"/>
                  </a:lnTo>
                  <a:lnTo>
                    <a:pt x="1464827" y="57167"/>
                  </a:lnTo>
                  <a:lnTo>
                    <a:pt x="1444767" y="27416"/>
                  </a:lnTo>
                  <a:lnTo>
                    <a:pt x="1415016" y="7356"/>
                  </a:lnTo>
                  <a:lnTo>
                    <a:pt x="1378585" y="0"/>
                  </a:lnTo>
                  <a:close/>
                </a:path>
              </a:pathLst>
            </a:custGeom>
            <a:solidFill>
              <a:srgbClr val="EC7C30"/>
            </a:solidFill>
          </p:spPr>
          <p:txBody>
            <a:bodyPr wrap="square" lIns="0" tIns="0" rIns="0" bIns="0" rtlCol="0"/>
            <a:lstStyle/>
            <a:p>
              <a:endParaRPr/>
            </a:p>
          </p:txBody>
        </p:sp>
        <p:sp>
          <p:nvSpPr>
            <p:cNvPr id="39" name="object 39"/>
            <p:cNvSpPr/>
            <p:nvPr/>
          </p:nvSpPr>
          <p:spPr>
            <a:xfrm>
              <a:off x="838200" y="2414016"/>
              <a:ext cx="1472565" cy="935990"/>
            </a:xfrm>
            <a:custGeom>
              <a:avLst/>
              <a:gdLst/>
              <a:ahLst/>
              <a:cxnLst/>
              <a:rect l="l" t="t" r="r" b="b"/>
              <a:pathLst>
                <a:path w="1472564" h="935989">
                  <a:moveTo>
                    <a:pt x="0" y="93599"/>
                  </a:moveTo>
                  <a:lnTo>
                    <a:pt x="7353" y="57167"/>
                  </a:lnTo>
                  <a:lnTo>
                    <a:pt x="27408" y="27416"/>
                  </a:lnTo>
                  <a:lnTo>
                    <a:pt x="57151" y="7356"/>
                  </a:lnTo>
                  <a:lnTo>
                    <a:pt x="93573" y="0"/>
                  </a:lnTo>
                  <a:lnTo>
                    <a:pt x="1378585" y="0"/>
                  </a:lnTo>
                  <a:lnTo>
                    <a:pt x="1415016" y="7356"/>
                  </a:lnTo>
                  <a:lnTo>
                    <a:pt x="1444767" y="27416"/>
                  </a:lnTo>
                  <a:lnTo>
                    <a:pt x="1464827" y="57167"/>
                  </a:lnTo>
                  <a:lnTo>
                    <a:pt x="1472183" y="93599"/>
                  </a:lnTo>
                  <a:lnTo>
                    <a:pt x="1472183" y="842137"/>
                  </a:lnTo>
                  <a:lnTo>
                    <a:pt x="1464827" y="878568"/>
                  </a:lnTo>
                  <a:lnTo>
                    <a:pt x="1444767" y="908319"/>
                  </a:lnTo>
                  <a:lnTo>
                    <a:pt x="1415016" y="928379"/>
                  </a:lnTo>
                  <a:lnTo>
                    <a:pt x="1378585" y="935736"/>
                  </a:lnTo>
                  <a:lnTo>
                    <a:pt x="93573" y="935736"/>
                  </a:lnTo>
                  <a:lnTo>
                    <a:pt x="57151" y="928379"/>
                  </a:lnTo>
                  <a:lnTo>
                    <a:pt x="27408" y="908319"/>
                  </a:lnTo>
                  <a:lnTo>
                    <a:pt x="7353" y="878568"/>
                  </a:lnTo>
                  <a:lnTo>
                    <a:pt x="0" y="842137"/>
                  </a:lnTo>
                  <a:lnTo>
                    <a:pt x="0" y="93599"/>
                  </a:lnTo>
                  <a:close/>
                </a:path>
              </a:pathLst>
            </a:custGeom>
            <a:ln w="12192">
              <a:solidFill>
                <a:srgbClr val="FFFFFF"/>
              </a:solidFill>
            </a:ln>
          </p:spPr>
          <p:txBody>
            <a:bodyPr wrap="square" lIns="0" tIns="0" rIns="0" bIns="0" rtlCol="0"/>
            <a:lstStyle/>
            <a:p>
              <a:endParaRPr/>
            </a:p>
          </p:txBody>
        </p:sp>
        <p:sp>
          <p:nvSpPr>
            <p:cNvPr id="40" name="object 40"/>
            <p:cNvSpPr/>
            <p:nvPr/>
          </p:nvSpPr>
          <p:spPr>
            <a:xfrm>
              <a:off x="1002792" y="2569464"/>
              <a:ext cx="1472565" cy="935990"/>
            </a:xfrm>
            <a:custGeom>
              <a:avLst/>
              <a:gdLst/>
              <a:ahLst/>
              <a:cxnLst/>
              <a:rect l="l" t="t" r="r" b="b"/>
              <a:pathLst>
                <a:path w="1472564" h="935989">
                  <a:moveTo>
                    <a:pt x="1378585" y="0"/>
                  </a:moveTo>
                  <a:lnTo>
                    <a:pt x="93573" y="0"/>
                  </a:lnTo>
                  <a:lnTo>
                    <a:pt x="57151" y="7356"/>
                  </a:lnTo>
                  <a:lnTo>
                    <a:pt x="27408" y="27416"/>
                  </a:lnTo>
                  <a:lnTo>
                    <a:pt x="7353" y="57167"/>
                  </a:lnTo>
                  <a:lnTo>
                    <a:pt x="0" y="93599"/>
                  </a:lnTo>
                  <a:lnTo>
                    <a:pt x="0" y="842137"/>
                  </a:lnTo>
                  <a:lnTo>
                    <a:pt x="7353" y="878568"/>
                  </a:lnTo>
                  <a:lnTo>
                    <a:pt x="27408" y="908319"/>
                  </a:lnTo>
                  <a:lnTo>
                    <a:pt x="57151" y="928379"/>
                  </a:lnTo>
                  <a:lnTo>
                    <a:pt x="93573" y="935736"/>
                  </a:lnTo>
                  <a:lnTo>
                    <a:pt x="1378585" y="935736"/>
                  </a:lnTo>
                  <a:lnTo>
                    <a:pt x="1415016" y="928379"/>
                  </a:lnTo>
                  <a:lnTo>
                    <a:pt x="1444767" y="908319"/>
                  </a:lnTo>
                  <a:lnTo>
                    <a:pt x="1464827" y="878568"/>
                  </a:lnTo>
                  <a:lnTo>
                    <a:pt x="1472184" y="842137"/>
                  </a:lnTo>
                  <a:lnTo>
                    <a:pt x="1472184" y="93599"/>
                  </a:lnTo>
                  <a:lnTo>
                    <a:pt x="1464827" y="57167"/>
                  </a:lnTo>
                  <a:lnTo>
                    <a:pt x="1444767" y="27416"/>
                  </a:lnTo>
                  <a:lnTo>
                    <a:pt x="1415016" y="7356"/>
                  </a:lnTo>
                  <a:lnTo>
                    <a:pt x="1378585" y="0"/>
                  </a:lnTo>
                  <a:close/>
                </a:path>
              </a:pathLst>
            </a:custGeom>
            <a:solidFill>
              <a:srgbClr val="FFFFFF">
                <a:alpha val="90194"/>
              </a:srgbClr>
            </a:solidFill>
          </p:spPr>
          <p:txBody>
            <a:bodyPr wrap="square" lIns="0" tIns="0" rIns="0" bIns="0" rtlCol="0"/>
            <a:lstStyle/>
            <a:p>
              <a:endParaRPr/>
            </a:p>
          </p:txBody>
        </p:sp>
        <p:sp>
          <p:nvSpPr>
            <p:cNvPr id="41" name="object 41"/>
            <p:cNvSpPr/>
            <p:nvPr/>
          </p:nvSpPr>
          <p:spPr>
            <a:xfrm>
              <a:off x="1002792" y="2569464"/>
              <a:ext cx="1472565" cy="935990"/>
            </a:xfrm>
            <a:custGeom>
              <a:avLst/>
              <a:gdLst/>
              <a:ahLst/>
              <a:cxnLst/>
              <a:rect l="l" t="t" r="r" b="b"/>
              <a:pathLst>
                <a:path w="1472564" h="935989">
                  <a:moveTo>
                    <a:pt x="0" y="93599"/>
                  </a:moveTo>
                  <a:lnTo>
                    <a:pt x="7353" y="57167"/>
                  </a:lnTo>
                  <a:lnTo>
                    <a:pt x="27408" y="27416"/>
                  </a:lnTo>
                  <a:lnTo>
                    <a:pt x="57151" y="7356"/>
                  </a:lnTo>
                  <a:lnTo>
                    <a:pt x="93573" y="0"/>
                  </a:lnTo>
                  <a:lnTo>
                    <a:pt x="1378585" y="0"/>
                  </a:lnTo>
                  <a:lnTo>
                    <a:pt x="1415016" y="7356"/>
                  </a:lnTo>
                  <a:lnTo>
                    <a:pt x="1444767" y="27416"/>
                  </a:lnTo>
                  <a:lnTo>
                    <a:pt x="1464827" y="57167"/>
                  </a:lnTo>
                  <a:lnTo>
                    <a:pt x="1472184" y="93599"/>
                  </a:lnTo>
                  <a:lnTo>
                    <a:pt x="1472184" y="842137"/>
                  </a:lnTo>
                  <a:lnTo>
                    <a:pt x="1464827" y="878568"/>
                  </a:lnTo>
                  <a:lnTo>
                    <a:pt x="1444767" y="908319"/>
                  </a:lnTo>
                  <a:lnTo>
                    <a:pt x="1415016" y="928379"/>
                  </a:lnTo>
                  <a:lnTo>
                    <a:pt x="1378585" y="935736"/>
                  </a:lnTo>
                  <a:lnTo>
                    <a:pt x="93573" y="935736"/>
                  </a:lnTo>
                  <a:lnTo>
                    <a:pt x="57151" y="928379"/>
                  </a:lnTo>
                  <a:lnTo>
                    <a:pt x="27408" y="908319"/>
                  </a:lnTo>
                  <a:lnTo>
                    <a:pt x="7353" y="878568"/>
                  </a:lnTo>
                  <a:lnTo>
                    <a:pt x="0" y="842137"/>
                  </a:lnTo>
                  <a:lnTo>
                    <a:pt x="0" y="93599"/>
                  </a:lnTo>
                  <a:close/>
                </a:path>
              </a:pathLst>
            </a:custGeom>
            <a:ln w="12192">
              <a:solidFill>
                <a:srgbClr val="EC7C30"/>
              </a:solidFill>
            </a:ln>
          </p:spPr>
          <p:txBody>
            <a:bodyPr wrap="square" lIns="0" tIns="0" rIns="0" bIns="0" rtlCol="0"/>
            <a:lstStyle/>
            <a:p>
              <a:endParaRPr/>
            </a:p>
          </p:txBody>
        </p:sp>
      </p:grpSp>
      <p:sp>
        <p:nvSpPr>
          <p:cNvPr id="42" name="object 42"/>
          <p:cNvSpPr txBox="1"/>
          <p:nvPr/>
        </p:nvSpPr>
        <p:spPr>
          <a:xfrm>
            <a:off x="1501266" y="2867914"/>
            <a:ext cx="473709" cy="299720"/>
          </a:xfrm>
          <a:prstGeom prst="rect">
            <a:avLst/>
          </a:prstGeom>
        </p:spPr>
        <p:txBody>
          <a:bodyPr vert="horz" wrap="square" lIns="0" tIns="12700" rIns="0" bIns="0" rtlCol="0">
            <a:spAutoFit/>
          </a:bodyPr>
          <a:lstStyle/>
          <a:p>
            <a:pPr marL="12700">
              <a:lnSpc>
                <a:spcPct val="100000"/>
              </a:lnSpc>
              <a:spcBef>
                <a:spcPts val="100"/>
              </a:spcBef>
            </a:pPr>
            <a:r>
              <a:rPr sz="1800" spc="-165" dirty="0">
                <a:latin typeface="Arial"/>
                <a:cs typeface="Arial"/>
              </a:rPr>
              <a:t>Part</a:t>
            </a:r>
            <a:r>
              <a:rPr sz="1800" spc="-45" dirty="0">
                <a:latin typeface="Arial"/>
                <a:cs typeface="Arial"/>
              </a:rPr>
              <a:t> </a:t>
            </a:r>
            <a:r>
              <a:rPr sz="1800" spc="-50" dirty="0">
                <a:latin typeface="Arial"/>
                <a:cs typeface="Arial"/>
              </a:rPr>
              <a:t>I</a:t>
            </a:r>
            <a:endParaRPr sz="1800">
              <a:latin typeface="Arial"/>
              <a:cs typeface="Arial"/>
            </a:endParaRPr>
          </a:p>
        </p:txBody>
      </p:sp>
      <p:grpSp>
        <p:nvGrpSpPr>
          <p:cNvPr id="43" name="object 43"/>
          <p:cNvGrpSpPr/>
          <p:nvPr/>
        </p:nvGrpSpPr>
        <p:grpSpPr>
          <a:xfrm>
            <a:off x="831850" y="3770121"/>
            <a:ext cx="1649730" cy="1101090"/>
            <a:chOff x="831850" y="3770121"/>
            <a:chExt cx="1649730" cy="1101090"/>
          </a:xfrm>
        </p:grpSpPr>
        <p:sp>
          <p:nvSpPr>
            <p:cNvPr id="44" name="object 44"/>
            <p:cNvSpPr/>
            <p:nvPr/>
          </p:nvSpPr>
          <p:spPr>
            <a:xfrm>
              <a:off x="838200" y="3776471"/>
              <a:ext cx="1472565" cy="932815"/>
            </a:xfrm>
            <a:custGeom>
              <a:avLst/>
              <a:gdLst/>
              <a:ahLst/>
              <a:cxnLst/>
              <a:rect l="l" t="t" r="r" b="b"/>
              <a:pathLst>
                <a:path w="1472564" h="932814">
                  <a:moveTo>
                    <a:pt x="1378966" y="0"/>
                  </a:moveTo>
                  <a:lnTo>
                    <a:pt x="93268" y="0"/>
                  </a:lnTo>
                  <a:lnTo>
                    <a:pt x="56964" y="7332"/>
                  </a:lnTo>
                  <a:lnTo>
                    <a:pt x="27317" y="27320"/>
                  </a:lnTo>
                  <a:lnTo>
                    <a:pt x="7329" y="56953"/>
                  </a:lnTo>
                  <a:lnTo>
                    <a:pt x="0" y="93217"/>
                  </a:lnTo>
                  <a:lnTo>
                    <a:pt x="0" y="839469"/>
                  </a:lnTo>
                  <a:lnTo>
                    <a:pt x="7329" y="875734"/>
                  </a:lnTo>
                  <a:lnTo>
                    <a:pt x="27317" y="905367"/>
                  </a:lnTo>
                  <a:lnTo>
                    <a:pt x="56964" y="925355"/>
                  </a:lnTo>
                  <a:lnTo>
                    <a:pt x="93268" y="932688"/>
                  </a:lnTo>
                  <a:lnTo>
                    <a:pt x="1378966" y="932688"/>
                  </a:lnTo>
                  <a:lnTo>
                    <a:pt x="1415230" y="925355"/>
                  </a:lnTo>
                  <a:lnTo>
                    <a:pt x="1444863" y="905367"/>
                  </a:lnTo>
                  <a:lnTo>
                    <a:pt x="1464851" y="875734"/>
                  </a:lnTo>
                  <a:lnTo>
                    <a:pt x="1472183" y="839469"/>
                  </a:lnTo>
                  <a:lnTo>
                    <a:pt x="1472183" y="93217"/>
                  </a:lnTo>
                  <a:lnTo>
                    <a:pt x="1464851" y="56953"/>
                  </a:lnTo>
                  <a:lnTo>
                    <a:pt x="1444863" y="27320"/>
                  </a:lnTo>
                  <a:lnTo>
                    <a:pt x="1415230" y="7332"/>
                  </a:lnTo>
                  <a:lnTo>
                    <a:pt x="1378966" y="0"/>
                  </a:lnTo>
                  <a:close/>
                </a:path>
              </a:pathLst>
            </a:custGeom>
            <a:solidFill>
              <a:srgbClr val="A4A4A4"/>
            </a:solidFill>
          </p:spPr>
          <p:txBody>
            <a:bodyPr wrap="square" lIns="0" tIns="0" rIns="0" bIns="0" rtlCol="0"/>
            <a:lstStyle/>
            <a:p>
              <a:endParaRPr/>
            </a:p>
          </p:txBody>
        </p:sp>
        <p:sp>
          <p:nvSpPr>
            <p:cNvPr id="45" name="object 45"/>
            <p:cNvSpPr/>
            <p:nvPr/>
          </p:nvSpPr>
          <p:spPr>
            <a:xfrm>
              <a:off x="838200" y="3776471"/>
              <a:ext cx="1472565" cy="932815"/>
            </a:xfrm>
            <a:custGeom>
              <a:avLst/>
              <a:gdLst/>
              <a:ahLst/>
              <a:cxnLst/>
              <a:rect l="l" t="t" r="r" b="b"/>
              <a:pathLst>
                <a:path w="1472564" h="932814">
                  <a:moveTo>
                    <a:pt x="0" y="93217"/>
                  </a:moveTo>
                  <a:lnTo>
                    <a:pt x="7329" y="56953"/>
                  </a:lnTo>
                  <a:lnTo>
                    <a:pt x="27317" y="27320"/>
                  </a:lnTo>
                  <a:lnTo>
                    <a:pt x="56964" y="7332"/>
                  </a:lnTo>
                  <a:lnTo>
                    <a:pt x="93268" y="0"/>
                  </a:lnTo>
                  <a:lnTo>
                    <a:pt x="1378966" y="0"/>
                  </a:lnTo>
                  <a:lnTo>
                    <a:pt x="1415230" y="7332"/>
                  </a:lnTo>
                  <a:lnTo>
                    <a:pt x="1444863" y="27320"/>
                  </a:lnTo>
                  <a:lnTo>
                    <a:pt x="1464851" y="56953"/>
                  </a:lnTo>
                  <a:lnTo>
                    <a:pt x="1472183" y="93217"/>
                  </a:lnTo>
                  <a:lnTo>
                    <a:pt x="1472183" y="839469"/>
                  </a:lnTo>
                  <a:lnTo>
                    <a:pt x="1464851" y="875734"/>
                  </a:lnTo>
                  <a:lnTo>
                    <a:pt x="1444863" y="905367"/>
                  </a:lnTo>
                  <a:lnTo>
                    <a:pt x="1415230" y="925355"/>
                  </a:lnTo>
                  <a:lnTo>
                    <a:pt x="1378966" y="932688"/>
                  </a:lnTo>
                  <a:lnTo>
                    <a:pt x="93268" y="932688"/>
                  </a:lnTo>
                  <a:lnTo>
                    <a:pt x="56964" y="925355"/>
                  </a:lnTo>
                  <a:lnTo>
                    <a:pt x="27317" y="905367"/>
                  </a:lnTo>
                  <a:lnTo>
                    <a:pt x="7329" y="875734"/>
                  </a:lnTo>
                  <a:lnTo>
                    <a:pt x="0" y="839469"/>
                  </a:lnTo>
                  <a:lnTo>
                    <a:pt x="0" y="93217"/>
                  </a:lnTo>
                  <a:close/>
                </a:path>
              </a:pathLst>
            </a:custGeom>
            <a:ln w="12192">
              <a:solidFill>
                <a:srgbClr val="FFFFFF"/>
              </a:solidFill>
            </a:ln>
          </p:spPr>
          <p:txBody>
            <a:bodyPr wrap="square" lIns="0" tIns="0" rIns="0" bIns="0" rtlCol="0"/>
            <a:lstStyle/>
            <a:p>
              <a:endParaRPr/>
            </a:p>
          </p:txBody>
        </p:sp>
        <p:sp>
          <p:nvSpPr>
            <p:cNvPr id="46" name="object 46"/>
            <p:cNvSpPr/>
            <p:nvPr/>
          </p:nvSpPr>
          <p:spPr>
            <a:xfrm>
              <a:off x="1002792" y="3931919"/>
              <a:ext cx="1472565" cy="932815"/>
            </a:xfrm>
            <a:custGeom>
              <a:avLst/>
              <a:gdLst/>
              <a:ahLst/>
              <a:cxnLst/>
              <a:rect l="l" t="t" r="r" b="b"/>
              <a:pathLst>
                <a:path w="1472564" h="932814">
                  <a:moveTo>
                    <a:pt x="1378966" y="0"/>
                  </a:moveTo>
                  <a:lnTo>
                    <a:pt x="93268" y="0"/>
                  </a:lnTo>
                  <a:lnTo>
                    <a:pt x="56964" y="7332"/>
                  </a:lnTo>
                  <a:lnTo>
                    <a:pt x="27317" y="27320"/>
                  </a:lnTo>
                  <a:lnTo>
                    <a:pt x="7329" y="56953"/>
                  </a:lnTo>
                  <a:lnTo>
                    <a:pt x="0" y="93217"/>
                  </a:lnTo>
                  <a:lnTo>
                    <a:pt x="0" y="839469"/>
                  </a:lnTo>
                  <a:lnTo>
                    <a:pt x="7329" y="875734"/>
                  </a:lnTo>
                  <a:lnTo>
                    <a:pt x="27317" y="905367"/>
                  </a:lnTo>
                  <a:lnTo>
                    <a:pt x="56964" y="925355"/>
                  </a:lnTo>
                  <a:lnTo>
                    <a:pt x="93268" y="932687"/>
                  </a:lnTo>
                  <a:lnTo>
                    <a:pt x="1378966" y="932687"/>
                  </a:lnTo>
                  <a:lnTo>
                    <a:pt x="1415230" y="925355"/>
                  </a:lnTo>
                  <a:lnTo>
                    <a:pt x="1444863" y="905367"/>
                  </a:lnTo>
                  <a:lnTo>
                    <a:pt x="1464851" y="875734"/>
                  </a:lnTo>
                  <a:lnTo>
                    <a:pt x="1472184" y="839469"/>
                  </a:lnTo>
                  <a:lnTo>
                    <a:pt x="1472184" y="93217"/>
                  </a:lnTo>
                  <a:lnTo>
                    <a:pt x="1464851" y="56953"/>
                  </a:lnTo>
                  <a:lnTo>
                    <a:pt x="1444863" y="27320"/>
                  </a:lnTo>
                  <a:lnTo>
                    <a:pt x="1415230" y="7332"/>
                  </a:lnTo>
                  <a:lnTo>
                    <a:pt x="1378966" y="0"/>
                  </a:lnTo>
                  <a:close/>
                </a:path>
              </a:pathLst>
            </a:custGeom>
            <a:solidFill>
              <a:srgbClr val="FFFFFF">
                <a:alpha val="90194"/>
              </a:srgbClr>
            </a:solidFill>
          </p:spPr>
          <p:txBody>
            <a:bodyPr wrap="square" lIns="0" tIns="0" rIns="0" bIns="0" rtlCol="0"/>
            <a:lstStyle/>
            <a:p>
              <a:endParaRPr/>
            </a:p>
          </p:txBody>
        </p:sp>
        <p:sp>
          <p:nvSpPr>
            <p:cNvPr id="47" name="object 47"/>
            <p:cNvSpPr/>
            <p:nvPr/>
          </p:nvSpPr>
          <p:spPr>
            <a:xfrm>
              <a:off x="1002792" y="3931919"/>
              <a:ext cx="1472565" cy="932815"/>
            </a:xfrm>
            <a:custGeom>
              <a:avLst/>
              <a:gdLst/>
              <a:ahLst/>
              <a:cxnLst/>
              <a:rect l="l" t="t" r="r" b="b"/>
              <a:pathLst>
                <a:path w="1472564" h="932814">
                  <a:moveTo>
                    <a:pt x="0" y="93217"/>
                  </a:moveTo>
                  <a:lnTo>
                    <a:pt x="7329" y="56953"/>
                  </a:lnTo>
                  <a:lnTo>
                    <a:pt x="27317" y="27320"/>
                  </a:lnTo>
                  <a:lnTo>
                    <a:pt x="56964" y="7332"/>
                  </a:lnTo>
                  <a:lnTo>
                    <a:pt x="93268" y="0"/>
                  </a:lnTo>
                  <a:lnTo>
                    <a:pt x="1378966" y="0"/>
                  </a:lnTo>
                  <a:lnTo>
                    <a:pt x="1415230" y="7332"/>
                  </a:lnTo>
                  <a:lnTo>
                    <a:pt x="1444863" y="27320"/>
                  </a:lnTo>
                  <a:lnTo>
                    <a:pt x="1464851" y="56953"/>
                  </a:lnTo>
                  <a:lnTo>
                    <a:pt x="1472184" y="93217"/>
                  </a:lnTo>
                  <a:lnTo>
                    <a:pt x="1472184" y="839469"/>
                  </a:lnTo>
                  <a:lnTo>
                    <a:pt x="1464851" y="875734"/>
                  </a:lnTo>
                  <a:lnTo>
                    <a:pt x="1444863" y="905367"/>
                  </a:lnTo>
                  <a:lnTo>
                    <a:pt x="1415230" y="925355"/>
                  </a:lnTo>
                  <a:lnTo>
                    <a:pt x="1378966" y="932687"/>
                  </a:lnTo>
                  <a:lnTo>
                    <a:pt x="93268" y="932687"/>
                  </a:lnTo>
                  <a:lnTo>
                    <a:pt x="56964" y="925355"/>
                  </a:lnTo>
                  <a:lnTo>
                    <a:pt x="27317" y="905367"/>
                  </a:lnTo>
                  <a:lnTo>
                    <a:pt x="7329" y="875734"/>
                  </a:lnTo>
                  <a:lnTo>
                    <a:pt x="0" y="839469"/>
                  </a:lnTo>
                  <a:lnTo>
                    <a:pt x="0" y="93217"/>
                  </a:lnTo>
                  <a:close/>
                </a:path>
              </a:pathLst>
            </a:custGeom>
            <a:ln w="12192">
              <a:solidFill>
                <a:srgbClr val="A4A4A4"/>
              </a:solidFill>
            </a:ln>
          </p:spPr>
          <p:txBody>
            <a:bodyPr wrap="square" lIns="0" tIns="0" rIns="0" bIns="0" rtlCol="0"/>
            <a:lstStyle/>
            <a:p>
              <a:endParaRPr/>
            </a:p>
          </p:txBody>
        </p:sp>
      </p:grpSp>
      <p:sp>
        <p:nvSpPr>
          <p:cNvPr id="48" name="object 48"/>
          <p:cNvSpPr txBox="1"/>
          <p:nvPr/>
        </p:nvSpPr>
        <p:spPr>
          <a:xfrm>
            <a:off x="1314958" y="4230370"/>
            <a:ext cx="848994" cy="299720"/>
          </a:xfrm>
          <a:prstGeom prst="rect">
            <a:avLst/>
          </a:prstGeom>
        </p:spPr>
        <p:txBody>
          <a:bodyPr vert="horz" wrap="square" lIns="0" tIns="12700" rIns="0" bIns="0" rtlCol="0">
            <a:spAutoFit/>
          </a:bodyPr>
          <a:lstStyle/>
          <a:p>
            <a:pPr marL="12700">
              <a:lnSpc>
                <a:spcPct val="100000"/>
              </a:lnSpc>
              <a:spcBef>
                <a:spcPts val="100"/>
              </a:spcBef>
            </a:pPr>
            <a:r>
              <a:rPr sz="1800" spc="-170" dirty="0">
                <a:latin typeface="Arial"/>
                <a:cs typeface="Arial"/>
              </a:rPr>
              <a:t>Basic</a:t>
            </a:r>
            <a:r>
              <a:rPr sz="1800" spc="-50" dirty="0">
                <a:latin typeface="Arial"/>
                <a:cs typeface="Arial"/>
              </a:rPr>
              <a:t> </a:t>
            </a:r>
            <a:r>
              <a:rPr sz="1800" spc="-125" dirty="0">
                <a:latin typeface="Arial"/>
                <a:cs typeface="Arial"/>
              </a:rPr>
              <a:t>Info</a:t>
            </a:r>
            <a:endParaRPr sz="1800">
              <a:latin typeface="Arial"/>
              <a:cs typeface="Arial"/>
            </a:endParaRPr>
          </a:p>
        </p:txBody>
      </p:sp>
      <p:grpSp>
        <p:nvGrpSpPr>
          <p:cNvPr id="49" name="object 49"/>
          <p:cNvGrpSpPr/>
          <p:nvPr/>
        </p:nvGrpSpPr>
        <p:grpSpPr>
          <a:xfrm>
            <a:off x="831850" y="5132578"/>
            <a:ext cx="1649730" cy="1101090"/>
            <a:chOff x="831850" y="5132578"/>
            <a:chExt cx="1649730" cy="1101090"/>
          </a:xfrm>
        </p:grpSpPr>
        <p:sp>
          <p:nvSpPr>
            <p:cNvPr id="50" name="object 50"/>
            <p:cNvSpPr/>
            <p:nvPr/>
          </p:nvSpPr>
          <p:spPr>
            <a:xfrm>
              <a:off x="838200" y="5138928"/>
              <a:ext cx="1472565" cy="932815"/>
            </a:xfrm>
            <a:custGeom>
              <a:avLst/>
              <a:gdLst/>
              <a:ahLst/>
              <a:cxnLst/>
              <a:rect l="l" t="t" r="r" b="b"/>
              <a:pathLst>
                <a:path w="1472564" h="932814">
                  <a:moveTo>
                    <a:pt x="1378966" y="0"/>
                  </a:moveTo>
                  <a:lnTo>
                    <a:pt x="93268" y="0"/>
                  </a:lnTo>
                  <a:lnTo>
                    <a:pt x="56964" y="7332"/>
                  </a:lnTo>
                  <a:lnTo>
                    <a:pt x="27317" y="27320"/>
                  </a:lnTo>
                  <a:lnTo>
                    <a:pt x="7329" y="56953"/>
                  </a:lnTo>
                  <a:lnTo>
                    <a:pt x="0" y="93218"/>
                  </a:lnTo>
                  <a:lnTo>
                    <a:pt x="0" y="839419"/>
                  </a:lnTo>
                  <a:lnTo>
                    <a:pt x="7329" y="875723"/>
                  </a:lnTo>
                  <a:lnTo>
                    <a:pt x="27317" y="905370"/>
                  </a:lnTo>
                  <a:lnTo>
                    <a:pt x="56964" y="925358"/>
                  </a:lnTo>
                  <a:lnTo>
                    <a:pt x="93268" y="932688"/>
                  </a:lnTo>
                  <a:lnTo>
                    <a:pt x="1378966" y="932688"/>
                  </a:lnTo>
                  <a:lnTo>
                    <a:pt x="1415230" y="925358"/>
                  </a:lnTo>
                  <a:lnTo>
                    <a:pt x="1444863" y="905370"/>
                  </a:lnTo>
                  <a:lnTo>
                    <a:pt x="1464851" y="875723"/>
                  </a:lnTo>
                  <a:lnTo>
                    <a:pt x="1472183" y="839419"/>
                  </a:lnTo>
                  <a:lnTo>
                    <a:pt x="1472183" y="93218"/>
                  </a:lnTo>
                  <a:lnTo>
                    <a:pt x="1464851" y="56953"/>
                  </a:lnTo>
                  <a:lnTo>
                    <a:pt x="1444863" y="27320"/>
                  </a:lnTo>
                  <a:lnTo>
                    <a:pt x="1415230" y="7332"/>
                  </a:lnTo>
                  <a:lnTo>
                    <a:pt x="1378966" y="0"/>
                  </a:lnTo>
                  <a:close/>
                </a:path>
              </a:pathLst>
            </a:custGeom>
            <a:solidFill>
              <a:srgbClr val="FFC000"/>
            </a:solidFill>
          </p:spPr>
          <p:txBody>
            <a:bodyPr wrap="square" lIns="0" tIns="0" rIns="0" bIns="0" rtlCol="0"/>
            <a:lstStyle/>
            <a:p>
              <a:endParaRPr/>
            </a:p>
          </p:txBody>
        </p:sp>
        <p:sp>
          <p:nvSpPr>
            <p:cNvPr id="51" name="object 51"/>
            <p:cNvSpPr/>
            <p:nvPr/>
          </p:nvSpPr>
          <p:spPr>
            <a:xfrm>
              <a:off x="838200" y="5138928"/>
              <a:ext cx="1472565" cy="932815"/>
            </a:xfrm>
            <a:custGeom>
              <a:avLst/>
              <a:gdLst/>
              <a:ahLst/>
              <a:cxnLst/>
              <a:rect l="l" t="t" r="r" b="b"/>
              <a:pathLst>
                <a:path w="1472564" h="932814">
                  <a:moveTo>
                    <a:pt x="0" y="93218"/>
                  </a:moveTo>
                  <a:lnTo>
                    <a:pt x="7329" y="56953"/>
                  </a:lnTo>
                  <a:lnTo>
                    <a:pt x="27317" y="27320"/>
                  </a:lnTo>
                  <a:lnTo>
                    <a:pt x="56964" y="7332"/>
                  </a:lnTo>
                  <a:lnTo>
                    <a:pt x="93268" y="0"/>
                  </a:lnTo>
                  <a:lnTo>
                    <a:pt x="1378966" y="0"/>
                  </a:lnTo>
                  <a:lnTo>
                    <a:pt x="1415230" y="7332"/>
                  </a:lnTo>
                  <a:lnTo>
                    <a:pt x="1444863" y="27320"/>
                  </a:lnTo>
                  <a:lnTo>
                    <a:pt x="1464851" y="56953"/>
                  </a:lnTo>
                  <a:lnTo>
                    <a:pt x="1472183" y="93218"/>
                  </a:lnTo>
                  <a:lnTo>
                    <a:pt x="1472183" y="839419"/>
                  </a:lnTo>
                  <a:lnTo>
                    <a:pt x="1464851" y="875723"/>
                  </a:lnTo>
                  <a:lnTo>
                    <a:pt x="1444863" y="905370"/>
                  </a:lnTo>
                  <a:lnTo>
                    <a:pt x="1415230" y="925358"/>
                  </a:lnTo>
                  <a:lnTo>
                    <a:pt x="1378966" y="932688"/>
                  </a:lnTo>
                  <a:lnTo>
                    <a:pt x="93268" y="932688"/>
                  </a:lnTo>
                  <a:lnTo>
                    <a:pt x="56964" y="925358"/>
                  </a:lnTo>
                  <a:lnTo>
                    <a:pt x="27317" y="905370"/>
                  </a:lnTo>
                  <a:lnTo>
                    <a:pt x="7329" y="875723"/>
                  </a:lnTo>
                  <a:lnTo>
                    <a:pt x="0" y="839419"/>
                  </a:lnTo>
                  <a:lnTo>
                    <a:pt x="0" y="93218"/>
                  </a:lnTo>
                  <a:close/>
                </a:path>
              </a:pathLst>
            </a:custGeom>
            <a:ln w="12192">
              <a:solidFill>
                <a:srgbClr val="FFFFFF"/>
              </a:solidFill>
            </a:ln>
          </p:spPr>
          <p:txBody>
            <a:bodyPr wrap="square" lIns="0" tIns="0" rIns="0" bIns="0" rtlCol="0"/>
            <a:lstStyle/>
            <a:p>
              <a:endParaRPr/>
            </a:p>
          </p:txBody>
        </p:sp>
        <p:sp>
          <p:nvSpPr>
            <p:cNvPr id="52" name="object 52"/>
            <p:cNvSpPr/>
            <p:nvPr/>
          </p:nvSpPr>
          <p:spPr>
            <a:xfrm>
              <a:off x="1002792" y="5294376"/>
              <a:ext cx="1472565" cy="932815"/>
            </a:xfrm>
            <a:custGeom>
              <a:avLst/>
              <a:gdLst/>
              <a:ahLst/>
              <a:cxnLst/>
              <a:rect l="l" t="t" r="r" b="b"/>
              <a:pathLst>
                <a:path w="1472564" h="932814">
                  <a:moveTo>
                    <a:pt x="1378966" y="0"/>
                  </a:moveTo>
                  <a:lnTo>
                    <a:pt x="93268" y="0"/>
                  </a:lnTo>
                  <a:lnTo>
                    <a:pt x="56964" y="7332"/>
                  </a:lnTo>
                  <a:lnTo>
                    <a:pt x="27317" y="27320"/>
                  </a:lnTo>
                  <a:lnTo>
                    <a:pt x="7329" y="56953"/>
                  </a:lnTo>
                  <a:lnTo>
                    <a:pt x="0" y="93218"/>
                  </a:lnTo>
                  <a:lnTo>
                    <a:pt x="0" y="839419"/>
                  </a:lnTo>
                  <a:lnTo>
                    <a:pt x="7329" y="875723"/>
                  </a:lnTo>
                  <a:lnTo>
                    <a:pt x="27317" y="905370"/>
                  </a:lnTo>
                  <a:lnTo>
                    <a:pt x="56964" y="925358"/>
                  </a:lnTo>
                  <a:lnTo>
                    <a:pt x="93268" y="932688"/>
                  </a:lnTo>
                  <a:lnTo>
                    <a:pt x="1378966" y="932688"/>
                  </a:lnTo>
                  <a:lnTo>
                    <a:pt x="1415230" y="925358"/>
                  </a:lnTo>
                  <a:lnTo>
                    <a:pt x="1444863" y="905370"/>
                  </a:lnTo>
                  <a:lnTo>
                    <a:pt x="1464851" y="875723"/>
                  </a:lnTo>
                  <a:lnTo>
                    <a:pt x="1472184" y="839419"/>
                  </a:lnTo>
                  <a:lnTo>
                    <a:pt x="1472184" y="93218"/>
                  </a:lnTo>
                  <a:lnTo>
                    <a:pt x="1464851" y="56953"/>
                  </a:lnTo>
                  <a:lnTo>
                    <a:pt x="1444863" y="27320"/>
                  </a:lnTo>
                  <a:lnTo>
                    <a:pt x="1415230" y="7332"/>
                  </a:lnTo>
                  <a:lnTo>
                    <a:pt x="1378966" y="0"/>
                  </a:lnTo>
                  <a:close/>
                </a:path>
              </a:pathLst>
            </a:custGeom>
            <a:solidFill>
              <a:srgbClr val="FFFFFF">
                <a:alpha val="90194"/>
              </a:srgbClr>
            </a:solidFill>
          </p:spPr>
          <p:txBody>
            <a:bodyPr wrap="square" lIns="0" tIns="0" rIns="0" bIns="0" rtlCol="0"/>
            <a:lstStyle/>
            <a:p>
              <a:endParaRPr/>
            </a:p>
          </p:txBody>
        </p:sp>
        <p:sp>
          <p:nvSpPr>
            <p:cNvPr id="53" name="object 53"/>
            <p:cNvSpPr/>
            <p:nvPr/>
          </p:nvSpPr>
          <p:spPr>
            <a:xfrm>
              <a:off x="1002792" y="5294376"/>
              <a:ext cx="1472565" cy="932815"/>
            </a:xfrm>
            <a:custGeom>
              <a:avLst/>
              <a:gdLst/>
              <a:ahLst/>
              <a:cxnLst/>
              <a:rect l="l" t="t" r="r" b="b"/>
              <a:pathLst>
                <a:path w="1472564" h="932814">
                  <a:moveTo>
                    <a:pt x="0" y="93218"/>
                  </a:moveTo>
                  <a:lnTo>
                    <a:pt x="7329" y="56953"/>
                  </a:lnTo>
                  <a:lnTo>
                    <a:pt x="27317" y="27320"/>
                  </a:lnTo>
                  <a:lnTo>
                    <a:pt x="56964" y="7332"/>
                  </a:lnTo>
                  <a:lnTo>
                    <a:pt x="93268" y="0"/>
                  </a:lnTo>
                  <a:lnTo>
                    <a:pt x="1378966" y="0"/>
                  </a:lnTo>
                  <a:lnTo>
                    <a:pt x="1415230" y="7332"/>
                  </a:lnTo>
                  <a:lnTo>
                    <a:pt x="1444863" y="27320"/>
                  </a:lnTo>
                  <a:lnTo>
                    <a:pt x="1464851" y="56953"/>
                  </a:lnTo>
                  <a:lnTo>
                    <a:pt x="1472184" y="93218"/>
                  </a:lnTo>
                  <a:lnTo>
                    <a:pt x="1472184" y="839419"/>
                  </a:lnTo>
                  <a:lnTo>
                    <a:pt x="1464851" y="875723"/>
                  </a:lnTo>
                  <a:lnTo>
                    <a:pt x="1444863" y="905370"/>
                  </a:lnTo>
                  <a:lnTo>
                    <a:pt x="1415230" y="925358"/>
                  </a:lnTo>
                  <a:lnTo>
                    <a:pt x="1378966" y="932688"/>
                  </a:lnTo>
                  <a:lnTo>
                    <a:pt x="93268" y="932688"/>
                  </a:lnTo>
                  <a:lnTo>
                    <a:pt x="56964" y="925358"/>
                  </a:lnTo>
                  <a:lnTo>
                    <a:pt x="27317" y="905370"/>
                  </a:lnTo>
                  <a:lnTo>
                    <a:pt x="7329" y="875723"/>
                  </a:lnTo>
                  <a:lnTo>
                    <a:pt x="0" y="839419"/>
                  </a:lnTo>
                  <a:lnTo>
                    <a:pt x="0" y="93218"/>
                  </a:lnTo>
                  <a:close/>
                </a:path>
              </a:pathLst>
            </a:custGeom>
            <a:ln w="12192">
              <a:solidFill>
                <a:srgbClr val="FFC000"/>
              </a:solidFill>
            </a:ln>
          </p:spPr>
          <p:txBody>
            <a:bodyPr wrap="square" lIns="0" tIns="0" rIns="0" bIns="0" rtlCol="0"/>
            <a:lstStyle/>
            <a:p>
              <a:endParaRPr/>
            </a:p>
          </p:txBody>
        </p:sp>
      </p:grpSp>
      <p:sp>
        <p:nvSpPr>
          <p:cNvPr id="54" name="object 54"/>
          <p:cNvSpPr txBox="1"/>
          <p:nvPr/>
        </p:nvSpPr>
        <p:spPr>
          <a:xfrm>
            <a:off x="1342389" y="5592876"/>
            <a:ext cx="795020" cy="299720"/>
          </a:xfrm>
          <a:prstGeom prst="rect">
            <a:avLst/>
          </a:prstGeom>
        </p:spPr>
        <p:txBody>
          <a:bodyPr vert="horz" wrap="square" lIns="0" tIns="12700" rIns="0" bIns="0" rtlCol="0">
            <a:spAutoFit/>
          </a:bodyPr>
          <a:lstStyle/>
          <a:p>
            <a:pPr marL="12700">
              <a:lnSpc>
                <a:spcPct val="100000"/>
              </a:lnSpc>
              <a:spcBef>
                <a:spcPts val="100"/>
              </a:spcBef>
            </a:pPr>
            <a:r>
              <a:rPr sz="1800" spc="-200" dirty="0">
                <a:latin typeface="Arial"/>
                <a:cs typeface="Arial"/>
              </a:rPr>
              <a:t>Table</a:t>
            </a:r>
            <a:r>
              <a:rPr sz="1800" spc="-80" dirty="0">
                <a:latin typeface="Arial"/>
                <a:cs typeface="Arial"/>
              </a:rPr>
              <a:t> </a:t>
            </a:r>
            <a:r>
              <a:rPr sz="1800" spc="-165" dirty="0">
                <a:latin typeface="Arial"/>
                <a:cs typeface="Arial"/>
              </a:rPr>
              <a:t>1-</a:t>
            </a:r>
            <a:r>
              <a:rPr sz="1800" spc="-90" dirty="0">
                <a:latin typeface="Arial"/>
                <a:cs typeface="Arial"/>
              </a:rPr>
              <a:t>3</a:t>
            </a:r>
            <a:endParaRPr sz="1800">
              <a:latin typeface="Arial"/>
              <a:cs typeface="Arial"/>
            </a:endParaRPr>
          </a:p>
        </p:txBody>
      </p:sp>
      <p:grpSp>
        <p:nvGrpSpPr>
          <p:cNvPr id="55" name="object 55"/>
          <p:cNvGrpSpPr/>
          <p:nvPr/>
        </p:nvGrpSpPr>
        <p:grpSpPr>
          <a:xfrm>
            <a:off x="2630170" y="2407666"/>
            <a:ext cx="1646555" cy="1104265"/>
            <a:chOff x="2630170" y="2407666"/>
            <a:chExt cx="1646555" cy="1104265"/>
          </a:xfrm>
        </p:grpSpPr>
        <p:sp>
          <p:nvSpPr>
            <p:cNvPr id="56" name="object 56"/>
            <p:cNvSpPr/>
            <p:nvPr/>
          </p:nvSpPr>
          <p:spPr>
            <a:xfrm>
              <a:off x="2636520" y="2414016"/>
              <a:ext cx="1472565" cy="935990"/>
            </a:xfrm>
            <a:custGeom>
              <a:avLst/>
              <a:gdLst/>
              <a:ahLst/>
              <a:cxnLst/>
              <a:rect l="l" t="t" r="r" b="b"/>
              <a:pathLst>
                <a:path w="1472564" h="935989">
                  <a:moveTo>
                    <a:pt x="1378584" y="0"/>
                  </a:moveTo>
                  <a:lnTo>
                    <a:pt x="93599" y="0"/>
                  </a:lnTo>
                  <a:lnTo>
                    <a:pt x="57167" y="7356"/>
                  </a:lnTo>
                  <a:lnTo>
                    <a:pt x="27416" y="27416"/>
                  </a:lnTo>
                  <a:lnTo>
                    <a:pt x="7356" y="57167"/>
                  </a:lnTo>
                  <a:lnTo>
                    <a:pt x="0" y="93599"/>
                  </a:lnTo>
                  <a:lnTo>
                    <a:pt x="0" y="842137"/>
                  </a:lnTo>
                  <a:lnTo>
                    <a:pt x="7356" y="878568"/>
                  </a:lnTo>
                  <a:lnTo>
                    <a:pt x="27416" y="908319"/>
                  </a:lnTo>
                  <a:lnTo>
                    <a:pt x="57167" y="928379"/>
                  </a:lnTo>
                  <a:lnTo>
                    <a:pt x="93599" y="935736"/>
                  </a:lnTo>
                  <a:lnTo>
                    <a:pt x="1378584" y="935736"/>
                  </a:lnTo>
                  <a:lnTo>
                    <a:pt x="1415016" y="928379"/>
                  </a:lnTo>
                  <a:lnTo>
                    <a:pt x="1444767" y="908319"/>
                  </a:lnTo>
                  <a:lnTo>
                    <a:pt x="1464827" y="878568"/>
                  </a:lnTo>
                  <a:lnTo>
                    <a:pt x="1472183" y="842137"/>
                  </a:lnTo>
                  <a:lnTo>
                    <a:pt x="1472183" y="93599"/>
                  </a:lnTo>
                  <a:lnTo>
                    <a:pt x="1464827" y="57167"/>
                  </a:lnTo>
                  <a:lnTo>
                    <a:pt x="1444767" y="27416"/>
                  </a:lnTo>
                  <a:lnTo>
                    <a:pt x="1415016" y="7356"/>
                  </a:lnTo>
                  <a:lnTo>
                    <a:pt x="1378584" y="0"/>
                  </a:lnTo>
                  <a:close/>
                </a:path>
              </a:pathLst>
            </a:custGeom>
            <a:solidFill>
              <a:srgbClr val="EC7C30"/>
            </a:solidFill>
          </p:spPr>
          <p:txBody>
            <a:bodyPr wrap="square" lIns="0" tIns="0" rIns="0" bIns="0" rtlCol="0"/>
            <a:lstStyle/>
            <a:p>
              <a:endParaRPr/>
            </a:p>
          </p:txBody>
        </p:sp>
        <p:sp>
          <p:nvSpPr>
            <p:cNvPr id="57" name="object 57"/>
            <p:cNvSpPr/>
            <p:nvPr/>
          </p:nvSpPr>
          <p:spPr>
            <a:xfrm>
              <a:off x="2636520" y="2414016"/>
              <a:ext cx="1472565" cy="935990"/>
            </a:xfrm>
            <a:custGeom>
              <a:avLst/>
              <a:gdLst/>
              <a:ahLst/>
              <a:cxnLst/>
              <a:rect l="l" t="t" r="r" b="b"/>
              <a:pathLst>
                <a:path w="1472564" h="935989">
                  <a:moveTo>
                    <a:pt x="0" y="93599"/>
                  </a:moveTo>
                  <a:lnTo>
                    <a:pt x="7356" y="57167"/>
                  </a:lnTo>
                  <a:lnTo>
                    <a:pt x="27416" y="27416"/>
                  </a:lnTo>
                  <a:lnTo>
                    <a:pt x="57167" y="7356"/>
                  </a:lnTo>
                  <a:lnTo>
                    <a:pt x="93599" y="0"/>
                  </a:lnTo>
                  <a:lnTo>
                    <a:pt x="1378584" y="0"/>
                  </a:lnTo>
                  <a:lnTo>
                    <a:pt x="1415016" y="7356"/>
                  </a:lnTo>
                  <a:lnTo>
                    <a:pt x="1444767" y="27416"/>
                  </a:lnTo>
                  <a:lnTo>
                    <a:pt x="1464827" y="57167"/>
                  </a:lnTo>
                  <a:lnTo>
                    <a:pt x="1472183" y="93599"/>
                  </a:lnTo>
                  <a:lnTo>
                    <a:pt x="1472183" y="842137"/>
                  </a:lnTo>
                  <a:lnTo>
                    <a:pt x="1464827" y="878568"/>
                  </a:lnTo>
                  <a:lnTo>
                    <a:pt x="1444767" y="908319"/>
                  </a:lnTo>
                  <a:lnTo>
                    <a:pt x="1415016" y="928379"/>
                  </a:lnTo>
                  <a:lnTo>
                    <a:pt x="1378584" y="935736"/>
                  </a:lnTo>
                  <a:lnTo>
                    <a:pt x="93599" y="935736"/>
                  </a:lnTo>
                  <a:lnTo>
                    <a:pt x="57167" y="928379"/>
                  </a:lnTo>
                  <a:lnTo>
                    <a:pt x="27416" y="908319"/>
                  </a:lnTo>
                  <a:lnTo>
                    <a:pt x="7356" y="878568"/>
                  </a:lnTo>
                  <a:lnTo>
                    <a:pt x="0" y="842137"/>
                  </a:lnTo>
                  <a:lnTo>
                    <a:pt x="0" y="93599"/>
                  </a:lnTo>
                  <a:close/>
                </a:path>
              </a:pathLst>
            </a:custGeom>
            <a:ln w="12192">
              <a:solidFill>
                <a:srgbClr val="FFFFFF"/>
              </a:solidFill>
            </a:ln>
          </p:spPr>
          <p:txBody>
            <a:bodyPr wrap="square" lIns="0" tIns="0" rIns="0" bIns="0" rtlCol="0"/>
            <a:lstStyle/>
            <a:p>
              <a:endParaRPr/>
            </a:p>
          </p:txBody>
        </p:sp>
        <p:sp>
          <p:nvSpPr>
            <p:cNvPr id="58" name="object 58"/>
            <p:cNvSpPr/>
            <p:nvPr/>
          </p:nvSpPr>
          <p:spPr>
            <a:xfrm>
              <a:off x="2801112" y="2569464"/>
              <a:ext cx="1469390" cy="935990"/>
            </a:xfrm>
            <a:custGeom>
              <a:avLst/>
              <a:gdLst/>
              <a:ahLst/>
              <a:cxnLst/>
              <a:rect l="l" t="t" r="r" b="b"/>
              <a:pathLst>
                <a:path w="1469389" h="935989">
                  <a:moveTo>
                    <a:pt x="1375537" y="0"/>
                  </a:moveTo>
                  <a:lnTo>
                    <a:pt x="93599" y="0"/>
                  </a:lnTo>
                  <a:lnTo>
                    <a:pt x="57167" y="7356"/>
                  </a:lnTo>
                  <a:lnTo>
                    <a:pt x="27416" y="27416"/>
                  </a:lnTo>
                  <a:lnTo>
                    <a:pt x="7356" y="57167"/>
                  </a:lnTo>
                  <a:lnTo>
                    <a:pt x="0" y="93599"/>
                  </a:lnTo>
                  <a:lnTo>
                    <a:pt x="0" y="842137"/>
                  </a:lnTo>
                  <a:lnTo>
                    <a:pt x="7356" y="878568"/>
                  </a:lnTo>
                  <a:lnTo>
                    <a:pt x="27416" y="908319"/>
                  </a:lnTo>
                  <a:lnTo>
                    <a:pt x="57167" y="928379"/>
                  </a:lnTo>
                  <a:lnTo>
                    <a:pt x="93599" y="935736"/>
                  </a:lnTo>
                  <a:lnTo>
                    <a:pt x="1375537" y="935736"/>
                  </a:lnTo>
                  <a:lnTo>
                    <a:pt x="1411968" y="928379"/>
                  </a:lnTo>
                  <a:lnTo>
                    <a:pt x="1441719" y="908319"/>
                  </a:lnTo>
                  <a:lnTo>
                    <a:pt x="1461779" y="878568"/>
                  </a:lnTo>
                  <a:lnTo>
                    <a:pt x="1469136" y="842137"/>
                  </a:lnTo>
                  <a:lnTo>
                    <a:pt x="1469136" y="93599"/>
                  </a:lnTo>
                  <a:lnTo>
                    <a:pt x="1461779" y="57167"/>
                  </a:lnTo>
                  <a:lnTo>
                    <a:pt x="1441719" y="27416"/>
                  </a:lnTo>
                  <a:lnTo>
                    <a:pt x="1411968" y="7356"/>
                  </a:lnTo>
                  <a:lnTo>
                    <a:pt x="1375537" y="0"/>
                  </a:lnTo>
                  <a:close/>
                </a:path>
              </a:pathLst>
            </a:custGeom>
            <a:solidFill>
              <a:srgbClr val="FFFFFF">
                <a:alpha val="90194"/>
              </a:srgbClr>
            </a:solidFill>
          </p:spPr>
          <p:txBody>
            <a:bodyPr wrap="square" lIns="0" tIns="0" rIns="0" bIns="0" rtlCol="0"/>
            <a:lstStyle/>
            <a:p>
              <a:endParaRPr/>
            </a:p>
          </p:txBody>
        </p:sp>
        <p:sp>
          <p:nvSpPr>
            <p:cNvPr id="59" name="object 59"/>
            <p:cNvSpPr/>
            <p:nvPr/>
          </p:nvSpPr>
          <p:spPr>
            <a:xfrm>
              <a:off x="2801112" y="2569464"/>
              <a:ext cx="1469390" cy="935990"/>
            </a:xfrm>
            <a:custGeom>
              <a:avLst/>
              <a:gdLst/>
              <a:ahLst/>
              <a:cxnLst/>
              <a:rect l="l" t="t" r="r" b="b"/>
              <a:pathLst>
                <a:path w="1469389" h="935989">
                  <a:moveTo>
                    <a:pt x="0" y="93599"/>
                  </a:moveTo>
                  <a:lnTo>
                    <a:pt x="7356" y="57167"/>
                  </a:lnTo>
                  <a:lnTo>
                    <a:pt x="27416" y="27416"/>
                  </a:lnTo>
                  <a:lnTo>
                    <a:pt x="57167" y="7356"/>
                  </a:lnTo>
                  <a:lnTo>
                    <a:pt x="93599" y="0"/>
                  </a:lnTo>
                  <a:lnTo>
                    <a:pt x="1375537" y="0"/>
                  </a:lnTo>
                  <a:lnTo>
                    <a:pt x="1411968" y="7356"/>
                  </a:lnTo>
                  <a:lnTo>
                    <a:pt x="1441719" y="27416"/>
                  </a:lnTo>
                  <a:lnTo>
                    <a:pt x="1461779" y="57167"/>
                  </a:lnTo>
                  <a:lnTo>
                    <a:pt x="1469136" y="93599"/>
                  </a:lnTo>
                  <a:lnTo>
                    <a:pt x="1469136" y="842137"/>
                  </a:lnTo>
                  <a:lnTo>
                    <a:pt x="1461779" y="878568"/>
                  </a:lnTo>
                  <a:lnTo>
                    <a:pt x="1441719" y="908319"/>
                  </a:lnTo>
                  <a:lnTo>
                    <a:pt x="1411968" y="928379"/>
                  </a:lnTo>
                  <a:lnTo>
                    <a:pt x="1375537" y="935736"/>
                  </a:lnTo>
                  <a:lnTo>
                    <a:pt x="93599" y="935736"/>
                  </a:lnTo>
                  <a:lnTo>
                    <a:pt x="57167" y="928379"/>
                  </a:lnTo>
                  <a:lnTo>
                    <a:pt x="27416" y="908319"/>
                  </a:lnTo>
                  <a:lnTo>
                    <a:pt x="7356" y="878568"/>
                  </a:lnTo>
                  <a:lnTo>
                    <a:pt x="0" y="842137"/>
                  </a:lnTo>
                  <a:lnTo>
                    <a:pt x="0" y="93599"/>
                  </a:lnTo>
                  <a:close/>
                </a:path>
              </a:pathLst>
            </a:custGeom>
            <a:ln w="12192">
              <a:solidFill>
                <a:srgbClr val="EC7C30"/>
              </a:solidFill>
            </a:ln>
          </p:spPr>
          <p:txBody>
            <a:bodyPr wrap="square" lIns="0" tIns="0" rIns="0" bIns="0" rtlCol="0"/>
            <a:lstStyle/>
            <a:p>
              <a:endParaRPr/>
            </a:p>
          </p:txBody>
        </p:sp>
      </p:grpSp>
      <p:sp>
        <p:nvSpPr>
          <p:cNvPr id="60" name="object 60"/>
          <p:cNvSpPr txBox="1"/>
          <p:nvPr/>
        </p:nvSpPr>
        <p:spPr>
          <a:xfrm>
            <a:off x="3274821" y="2867914"/>
            <a:ext cx="525780" cy="299720"/>
          </a:xfrm>
          <a:prstGeom prst="rect">
            <a:avLst/>
          </a:prstGeom>
        </p:spPr>
        <p:txBody>
          <a:bodyPr vert="horz" wrap="square" lIns="0" tIns="12700" rIns="0" bIns="0" rtlCol="0">
            <a:spAutoFit/>
          </a:bodyPr>
          <a:lstStyle/>
          <a:p>
            <a:pPr marL="12700">
              <a:lnSpc>
                <a:spcPct val="100000"/>
              </a:lnSpc>
              <a:spcBef>
                <a:spcPts val="100"/>
              </a:spcBef>
            </a:pPr>
            <a:r>
              <a:rPr sz="1800" spc="-165" dirty="0">
                <a:latin typeface="Arial"/>
                <a:cs typeface="Arial"/>
              </a:rPr>
              <a:t>Part</a:t>
            </a:r>
            <a:r>
              <a:rPr sz="1800" spc="-45" dirty="0">
                <a:latin typeface="Arial"/>
                <a:cs typeface="Arial"/>
              </a:rPr>
              <a:t> </a:t>
            </a:r>
            <a:r>
              <a:rPr sz="1800" spc="-60" dirty="0">
                <a:latin typeface="Arial"/>
                <a:cs typeface="Arial"/>
              </a:rPr>
              <a:t>II</a:t>
            </a:r>
            <a:endParaRPr sz="1800">
              <a:latin typeface="Arial"/>
              <a:cs typeface="Arial"/>
            </a:endParaRPr>
          </a:p>
        </p:txBody>
      </p:sp>
      <p:grpSp>
        <p:nvGrpSpPr>
          <p:cNvPr id="61" name="object 61"/>
          <p:cNvGrpSpPr/>
          <p:nvPr/>
        </p:nvGrpSpPr>
        <p:grpSpPr>
          <a:xfrm>
            <a:off x="2630170" y="3770121"/>
            <a:ext cx="1646555" cy="1101090"/>
            <a:chOff x="2630170" y="3770121"/>
            <a:chExt cx="1646555" cy="1101090"/>
          </a:xfrm>
        </p:grpSpPr>
        <p:sp>
          <p:nvSpPr>
            <p:cNvPr id="62" name="object 62"/>
            <p:cNvSpPr/>
            <p:nvPr/>
          </p:nvSpPr>
          <p:spPr>
            <a:xfrm>
              <a:off x="2636520" y="3776471"/>
              <a:ext cx="1472565" cy="932815"/>
            </a:xfrm>
            <a:custGeom>
              <a:avLst/>
              <a:gdLst/>
              <a:ahLst/>
              <a:cxnLst/>
              <a:rect l="l" t="t" r="r" b="b"/>
              <a:pathLst>
                <a:path w="1472564" h="932814">
                  <a:moveTo>
                    <a:pt x="1378966" y="0"/>
                  </a:moveTo>
                  <a:lnTo>
                    <a:pt x="93218" y="0"/>
                  </a:lnTo>
                  <a:lnTo>
                    <a:pt x="56953" y="7332"/>
                  </a:lnTo>
                  <a:lnTo>
                    <a:pt x="27320" y="27320"/>
                  </a:lnTo>
                  <a:lnTo>
                    <a:pt x="7332" y="56953"/>
                  </a:lnTo>
                  <a:lnTo>
                    <a:pt x="0" y="93217"/>
                  </a:lnTo>
                  <a:lnTo>
                    <a:pt x="0" y="839469"/>
                  </a:lnTo>
                  <a:lnTo>
                    <a:pt x="7332" y="875734"/>
                  </a:lnTo>
                  <a:lnTo>
                    <a:pt x="27320" y="905367"/>
                  </a:lnTo>
                  <a:lnTo>
                    <a:pt x="56953" y="925355"/>
                  </a:lnTo>
                  <a:lnTo>
                    <a:pt x="93218" y="932688"/>
                  </a:lnTo>
                  <a:lnTo>
                    <a:pt x="1378966" y="932688"/>
                  </a:lnTo>
                  <a:lnTo>
                    <a:pt x="1415230" y="925355"/>
                  </a:lnTo>
                  <a:lnTo>
                    <a:pt x="1444863" y="905367"/>
                  </a:lnTo>
                  <a:lnTo>
                    <a:pt x="1464851" y="875734"/>
                  </a:lnTo>
                  <a:lnTo>
                    <a:pt x="1472183" y="839469"/>
                  </a:lnTo>
                  <a:lnTo>
                    <a:pt x="1472183" y="93217"/>
                  </a:lnTo>
                  <a:lnTo>
                    <a:pt x="1464851" y="56953"/>
                  </a:lnTo>
                  <a:lnTo>
                    <a:pt x="1444863" y="27320"/>
                  </a:lnTo>
                  <a:lnTo>
                    <a:pt x="1415230" y="7332"/>
                  </a:lnTo>
                  <a:lnTo>
                    <a:pt x="1378966" y="0"/>
                  </a:lnTo>
                  <a:close/>
                </a:path>
              </a:pathLst>
            </a:custGeom>
            <a:solidFill>
              <a:srgbClr val="A4A4A4"/>
            </a:solidFill>
          </p:spPr>
          <p:txBody>
            <a:bodyPr wrap="square" lIns="0" tIns="0" rIns="0" bIns="0" rtlCol="0"/>
            <a:lstStyle/>
            <a:p>
              <a:endParaRPr/>
            </a:p>
          </p:txBody>
        </p:sp>
        <p:sp>
          <p:nvSpPr>
            <p:cNvPr id="63" name="object 63"/>
            <p:cNvSpPr/>
            <p:nvPr/>
          </p:nvSpPr>
          <p:spPr>
            <a:xfrm>
              <a:off x="2636520" y="3776471"/>
              <a:ext cx="1472565" cy="932815"/>
            </a:xfrm>
            <a:custGeom>
              <a:avLst/>
              <a:gdLst/>
              <a:ahLst/>
              <a:cxnLst/>
              <a:rect l="l" t="t" r="r" b="b"/>
              <a:pathLst>
                <a:path w="1472564" h="932814">
                  <a:moveTo>
                    <a:pt x="0" y="93217"/>
                  </a:moveTo>
                  <a:lnTo>
                    <a:pt x="7332" y="56953"/>
                  </a:lnTo>
                  <a:lnTo>
                    <a:pt x="27320" y="27320"/>
                  </a:lnTo>
                  <a:lnTo>
                    <a:pt x="56953" y="7332"/>
                  </a:lnTo>
                  <a:lnTo>
                    <a:pt x="93218" y="0"/>
                  </a:lnTo>
                  <a:lnTo>
                    <a:pt x="1378966" y="0"/>
                  </a:lnTo>
                  <a:lnTo>
                    <a:pt x="1415230" y="7332"/>
                  </a:lnTo>
                  <a:lnTo>
                    <a:pt x="1444863" y="27320"/>
                  </a:lnTo>
                  <a:lnTo>
                    <a:pt x="1464851" y="56953"/>
                  </a:lnTo>
                  <a:lnTo>
                    <a:pt x="1472183" y="93217"/>
                  </a:lnTo>
                  <a:lnTo>
                    <a:pt x="1472183" y="839469"/>
                  </a:lnTo>
                  <a:lnTo>
                    <a:pt x="1464851" y="875734"/>
                  </a:lnTo>
                  <a:lnTo>
                    <a:pt x="1444863" y="905367"/>
                  </a:lnTo>
                  <a:lnTo>
                    <a:pt x="1415230" y="925355"/>
                  </a:lnTo>
                  <a:lnTo>
                    <a:pt x="1378966" y="932688"/>
                  </a:lnTo>
                  <a:lnTo>
                    <a:pt x="93218" y="932688"/>
                  </a:lnTo>
                  <a:lnTo>
                    <a:pt x="56953" y="925355"/>
                  </a:lnTo>
                  <a:lnTo>
                    <a:pt x="27320" y="905367"/>
                  </a:lnTo>
                  <a:lnTo>
                    <a:pt x="7332" y="875734"/>
                  </a:lnTo>
                  <a:lnTo>
                    <a:pt x="0" y="839469"/>
                  </a:lnTo>
                  <a:lnTo>
                    <a:pt x="0" y="93217"/>
                  </a:lnTo>
                  <a:close/>
                </a:path>
              </a:pathLst>
            </a:custGeom>
            <a:ln w="12192">
              <a:solidFill>
                <a:srgbClr val="FFFFFF"/>
              </a:solidFill>
            </a:ln>
          </p:spPr>
          <p:txBody>
            <a:bodyPr wrap="square" lIns="0" tIns="0" rIns="0" bIns="0" rtlCol="0"/>
            <a:lstStyle/>
            <a:p>
              <a:endParaRPr/>
            </a:p>
          </p:txBody>
        </p:sp>
        <p:sp>
          <p:nvSpPr>
            <p:cNvPr id="64" name="object 64"/>
            <p:cNvSpPr/>
            <p:nvPr/>
          </p:nvSpPr>
          <p:spPr>
            <a:xfrm>
              <a:off x="2801112" y="3931919"/>
              <a:ext cx="1469390" cy="932815"/>
            </a:xfrm>
            <a:custGeom>
              <a:avLst/>
              <a:gdLst/>
              <a:ahLst/>
              <a:cxnLst/>
              <a:rect l="l" t="t" r="r" b="b"/>
              <a:pathLst>
                <a:path w="1469389" h="932814">
                  <a:moveTo>
                    <a:pt x="1375917" y="0"/>
                  </a:moveTo>
                  <a:lnTo>
                    <a:pt x="93218" y="0"/>
                  </a:lnTo>
                  <a:lnTo>
                    <a:pt x="56953" y="7332"/>
                  </a:lnTo>
                  <a:lnTo>
                    <a:pt x="27320" y="27320"/>
                  </a:lnTo>
                  <a:lnTo>
                    <a:pt x="7332" y="56953"/>
                  </a:lnTo>
                  <a:lnTo>
                    <a:pt x="0" y="93217"/>
                  </a:lnTo>
                  <a:lnTo>
                    <a:pt x="0" y="839469"/>
                  </a:lnTo>
                  <a:lnTo>
                    <a:pt x="7332" y="875734"/>
                  </a:lnTo>
                  <a:lnTo>
                    <a:pt x="27320" y="905367"/>
                  </a:lnTo>
                  <a:lnTo>
                    <a:pt x="56953" y="925355"/>
                  </a:lnTo>
                  <a:lnTo>
                    <a:pt x="93218" y="932687"/>
                  </a:lnTo>
                  <a:lnTo>
                    <a:pt x="1375917" y="932687"/>
                  </a:lnTo>
                  <a:lnTo>
                    <a:pt x="1412182" y="925355"/>
                  </a:lnTo>
                  <a:lnTo>
                    <a:pt x="1441815" y="905367"/>
                  </a:lnTo>
                  <a:lnTo>
                    <a:pt x="1461803" y="875734"/>
                  </a:lnTo>
                  <a:lnTo>
                    <a:pt x="1469136" y="839469"/>
                  </a:lnTo>
                  <a:lnTo>
                    <a:pt x="1469136" y="93217"/>
                  </a:lnTo>
                  <a:lnTo>
                    <a:pt x="1461803" y="56953"/>
                  </a:lnTo>
                  <a:lnTo>
                    <a:pt x="1441815" y="27320"/>
                  </a:lnTo>
                  <a:lnTo>
                    <a:pt x="1412182" y="7332"/>
                  </a:lnTo>
                  <a:lnTo>
                    <a:pt x="1375917" y="0"/>
                  </a:lnTo>
                  <a:close/>
                </a:path>
              </a:pathLst>
            </a:custGeom>
            <a:solidFill>
              <a:srgbClr val="FFFFFF">
                <a:alpha val="90194"/>
              </a:srgbClr>
            </a:solidFill>
          </p:spPr>
          <p:txBody>
            <a:bodyPr wrap="square" lIns="0" tIns="0" rIns="0" bIns="0" rtlCol="0"/>
            <a:lstStyle/>
            <a:p>
              <a:endParaRPr/>
            </a:p>
          </p:txBody>
        </p:sp>
        <p:sp>
          <p:nvSpPr>
            <p:cNvPr id="65" name="object 65"/>
            <p:cNvSpPr/>
            <p:nvPr/>
          </p:nvSpPr>
          <p:spPr>
            <a:xfrm>
              <a:off x="2801112" y="3931919"/>
              <a:ext cx="1469390" cy="932815"/>
            </a:xfrm>
            <a:custGeom>
              <a:avLst/>
              <a:gdLst/>
              <a:ahLst/>
              <a:cxnLst/>
              <a:rect l="l" t="t" r="r" b="b"/>
              <a:pathLst>
                <a:path w="1469389" h="932814">
                  <a:moveTo>
                    <a:pt x="0" y="93217"/>
                  </a:moveTo>
                  <a:lnTo>
                    <a:pt x="7332" y="56953"/>
                  </a:lnTo>
                  <a:lnTo>
                    <a:pt x="27320" y="27320"/>
                  </a:lnTo>
                  <a:lnTo>
                    <a:pt x="56953" y="7332"/>
                  </a:lnTo>
                  <a:lnTo>
                    <a:pt x="93218" y="0"/>
                  </a:lnTo>
                  <a:lnTo>
                    <a:pt x="1375917" y="0"/>
                  </a:lnTo>
                  <a:lnTo>
                    <a:pt x="1412182" y="7332"/>
                  </a:lnTo>
                  <a:lnTo>
                    <a:pt x="1441815" y="27320"/>
                  </a:lnTo>
                  <a:lnTo>
                    <a:pt x="1461803" y="56953"/>
                  </a:lnTo>
                  <a:lnTo>
                    <a:pt x="1469136" y="93217"/>
                  </a:lnTo>
                  <a:lnTo>
                    <a:pt x="1469136" y="839469"/>
                  </a:lnTo>
                  <a:lnTo>
                    <a:pt x="1461803" y="875734"/>
                  </a:lnTo>
                  <a:lnTo>
                    <a:pt x="1441815" y="905367"/>
                  </a:lnTo>
                  <a:lnTo>
                    <a:pt x="1412182" y="925355"/>
                  </a:lnTo>
                  <a:lnTo>
                    <a:pt x="1375917" y="932687"/>
                  </a:lnTo>
                  <a:lnTo>
                    <a:pt x="93218" y="932687"/>
                  </a:lnTo>
                  <a:lnTo>
                    <a:pt x="56953" y="925355"/>
                  </a:lnTo>
                  <a:lnTo>
                    <a:pt x="27320" y="905367"/>
                  </a:lnTo>
                  <a:lnTo>
                    <a:pt x="7332" y="875734"/>
                  </a:lnTo>
                  <a:lnTo>
                    <a:pt x="0" y="839469"/>
                  </a:lnTo>
                  <a:lnTo>
                    <a:pt x="0" y="93217"/>
                  </a:lnTo>
                  <a:close/>
                </a:path>
              </a:pathLst>
            </a:custGeom>
            <a:ln w="12192">
              <a:solidFill>
                <a:srgbClr val="A4A4A4"/>
              </a:solidFill>
            </a:ln>
          </p:spPr>
          <p:txBody>
            <a:bodyPr wrap="square" lIns="0" tIns="0" rIns="0" bIns="0" rtlCol="0"/>
            <a:lstStyle/>
            <a:p>
              <a:endParaRPr/>
            </a:p>
          </p:txBody>
        </p:sp>
      </p:grpSp>
      <p:sp>
        <p:nvSpPr>
          <p:cNvPr id="66" name="object 66"/>
          <p:cNvSpPr txBox="1"/>
          <p:nvPr/>
        </p:nvSpPr>
        <p:spPr>
          <a:xfrm>
            <a:off x="3210814" y="4230370"/>
            <a:ext cx="652780" cy="299720"/>
          </a:xfrm>
          <a:prstGeom prst="rect">
            <a:avLst/>
          </a:prstGeom>
        </p:spPr>
        <p:txBody>
          <a:bodyPr vert="horz" wrap="square" lIns="0" tIns="12700" rIns="0" bIns="0" rtlCol="0">
            <a:spAutoFit/>
          </a:bodyPr>
          <a:lstStyle/>
          <a:p>
            <a:pPr marL="12700">
              <a:lnSpc>
                <a:spcPct val="100000"/>
              </a:lnSpc>
              <a:spcBef>
                <a:spcPts val="100"/>
              </a:spcBef>
            </a:pPr>
            <a:r>
              <a:rPr sz="1800" spc="-120" dirty="0">
                <a:latin typeface="Arial"/>
                <a:cs typeface="Arial"/>
              </a:rPr>
              <a:t>Liability</a:t>
            </a:r>
            <a:endParaRPr sz="1800">
              <a:latin typeface="Arial"/>
              <a:cs typeface="Arial"/>
            </a:endParaRPr>
          </a:p>
        </p:txBody>
      </p:sp>
      <p:grpSp>
        <p:nvGrpSpPr>
          <p:cNvPr id="67" name="object 67"/>
          <p:cNvGrpSpPr/>
          <p:nvPr/>
        </p:nvGrpSpPr>
        <p:grpSpPr>
          <a:xfrm>
            <a:off x="2630170" y="5132578"/>
            <a:ext cx="1646555" cy="1101090"/>
            <a:chOff x="2630170" y="5132578"/>
            <a:chExt cx="1646555" cy="1101090"/>
          </a:xfrm>
        </p:grpSpPr>
        <p:sp>
          <p:nvSpPr>
            <p:cNvPr id="68" name="object 68"/>
            <p:cNvSpPr/>
            <p:nvPr/>
          </p:nvSpPr>
          <p:spPr>
            <a:xfrm>
              <a:off x="2636520" y="5138928"/>
              <a:ext cx="1472565" cy="932815"/>
            </a:xfrm>
            <a:custGeom>
              <a:avLst/>
              <a:gdLst/>
              <a:ahLst/>
              <a:cxnLst/>
              <a:rect l="l" t="t" r="r" b="b"/>
              <a:pathLst>
                <a:path w="1472564" h="932814">
                  <a:moveTo>
                    <a:pt x="1378966" y="0"/>
                  </a:moveTo>
                  <a:lnTo>
                    <a:pt x="93218" y="0"/>
                  </a:lnTo>
                  <a:lnTo>
                    <a:pt x="56953" y="7332"/>
                  </a:lnTo>
                  <a:lnTo>
                    <a:pt x="27320" y="27320"/>
                  </a:lnTo>
                  <a:lnTo>
                    <a:pt x="7332" y="56953"/>
                  </a:lnTo>
                  <a:lnTo>
                    <a:pt x="0" y="93218"/>
                  </a:lnTo>
                  <a:lnTo>
                    <a:pt x="0" y="839419"/>
                  </a:lnTo>
                  <a:lnTo>
                    <a:pt x="7332" y="875723"/>
                  </a:lnTo>
                  <a:lnTo>
                    <a:pt x="27320" y="905370"/>
                  </a:lnTo>
                  <a:lnTo>
                    <a:pt x="56953" y="925358"/>
                  </a:lnTo>
                  <a:lnTo>
                    <a:pt x="93218" y="932688"/>
                  </a:lnTo>
                  <a:lnTo>
                    <a:pt x="1378966" y="932688"/>
                  </a:lnTo>
                  <a:lnTo>
                    <a:pt x="1415230" y="925358"/>
                  </a:lnTo>
                  <a:lnTo>
                    <a:pt x="1444863" y="905370"/>
                  </a:lnTo>
                  <a:lnTo>
                    <a:pt x="1464851" y="875723"/>
                  </a:lnTo>
                  <a:lnTo>
                    <a:pt x="1472183" y="839419"/>
                  </a:lnTo>
                  <a:lnTo>
                    <a:pt x="1472183" y="93218"/>
                  </a:lnTo>
                  <a:lnTo>
                    <a:pt x="1464851" y="56953"/>
                  </a:lnTo>
                  <a:lnTo>
                    <a:pt x="1444863" y="27320"/>
                  </a:lnTo>
                  <a:lnTo>
                    <a:pt x="1415230" y="7332"/>
                  </a:lnTo>
                  <a:lnTo>
                    <a:pt x="1378966" y="0"/>
                  </a:lnTo>
                  <a:close/>
                </a:path>
              </a:pathLst>
            </a:custGeom>
            <a:solidFill>
              <a:srgbClr val="FFC000"/>
            </a:solidFill>
          </p:spPr>
          <p:txBody>
            <a:bodyPr wrap="square" lIns="0" tIns="0" rIns="0" bIns="0" rtlCol="0"/>
            <a:lstStyle/>
            <a:p>
              <a:endParaRPr/>
            </a:p>
          </p:txBody>
        </p:sp>
        <p:sp>
          <p:nvSpPr>
            <p:cNvPr id="69" name="object 69"/>
            <p:cNvSpPr/>
            <p:nvPr/>
          </p:nvSpPr>
          <p:spPr>
            <a:xfrm>
              <a:off x="2636520" y="5138928"/>
              <a:ext cx="1472565" cy="932815"/>
            </a:xfrm>
            <a:custGeom>
              <a:avLst/>
              <a:gdLst/>
              <a:ahLst/>
              <a:cxnLst/>
              <a:rect l="l" t="t" r="r" b="b"/>
              <a:pathLst>
                <a:path w="1472564" h="932814">
                  <a:moveTo>
                    <a:pt x="0" y="93218"/>
                  </a:moveTo>
                  <a:lnTo>
                    <a:pt x="7332" y="56953"/>
                  </a:lnTo>
                  <a:lnTo>
                    <a:pt x="27320" y="27320"/>
                  </a:lnTo>
                  <a:lnTo>
                    <a:pt x="56953" y="7332"/>
                  </a:lnTo>
                  <a:lnTo>
                    <a:pt x="93218" y="0"/>
                  </a:lnTo>
                  <a:lnTo>
                    <a:pt x="1378966" y="0"/>
                  </a:lnTo>
                  <a:lnTo>
                    <a:pt x="1415230" y="7332"/>
                  </a:lnTo>
                  <a:lnTo>
                    <a:pt x="1444863" y="27320"/>
                  </a:lnTo>
                  <a:lnTo>
                    <a:pt x="1464851" y="56953"/>
                  </a:lnTo>
                  <a:lnTo>
                    <a:pt x="1472183" y="93218"/>
                  </a:lnTo>
                  <a:lnTo>
                    <a:pt x="1472183" y="839419"/>
                  </a:lnTo>
                  <a:lnTo>
                    <a:pt x="1464851" y="875723"/>
                  </a:lnTo>
                  <a:lnTo>
                    <a:pt x="1444863" y="905370"/>
                  </a:lnTo>
                  <a:lnTo>
                    <a:pt x="1415230" y="925358"/>
                  </a:lnTo>
                  <a:lnTo>
                    <a:pt x="1378966" y="932688"/>
                  </a:lnTo>
                  <a:lnTo>
                    <a:pt x="93218" y="932688"/>
                  </a:lnTo>
                  <a:lnTo>
                    <a:pt x="56953" y="925358"/>
                  </a:lnTo>
                  <a:lnTo>
                    <a:pt x="27320" y="905370"/>
                  </a:lnTo>
                  <a:lnTo>
                    <a:pt x="7332" y="875723"/>
                  </a:lnTo>
                  <a:lnTo>
                    <a:pt x="0" y="839419"/>
                  </a:lnTo>
                  <a:lnTo>
                    <a:pt x="0" y="93218"/>
                  </a:lnTo>
                  <a:close/>
                </a:path>
              </a:pathLst>
            </a:custGeom>
            <a:ln w="12192">
              <a:solidFill>
                <a:srgbClr val="FFFFFF"/>
              </a:solidFill>
            </a:ln>
          </p:spPr>
          <p:txBody>
            <a:bodyPr wrap="square" lIns="0" tIns="0" rIns="0" bIns="0" rtlCol="0"/>
            <a:lstStyle/>
            <a:p>
              <a:endParaRPr/>
            </a:p>
          </p:txBody>
        </p:sp>
        <p:sp>
          <p:nvSpPr>
            <p:cNvPr id="70" name="object 70"/>
            <p:cNvSpPr/>
            <p:nvPr/>
          </p:nvSpPr>
          <p:spPr>
            <a:xfrm>
              <a:off x="2801112" y="5294376"/>
              <a:ext cx="1469390" cy="932815"/>
            </a:xfrm>
            <a:custGeom>
              <a:avLst/>
              <a:gdLst/>
              <a:ahLst/>
              <a:cxnLst/>
              <a:rect l="l" t="t" r="r" b="b"/>
              <a:pathLst>
                <a:path w="1469389" h="932814">
                  <a:moveTo>
                    <a:pt x="1375917" y="0"/>
                  </a:moveTo>
                  <a:lnTo>
                    <a:pt x="93218" y="0"/>
                  </a:lnTo>
                  <a:lnTo>
                    <a:pt x="56953" y="7332"/>
                  </a:lnTo>
                  <a:lnTo>
                    <a:pt x="27320" y="27320"/>
                  </a:lnTo>
                  <a:lnTo>
                    <a:pt x="7332" y="56953"/>
                  </a:lnTo>
                  <a:lnTo>
                    <a:pt x="0" y="93218"/>
                  </a:lnTo>
                  <a:lnTo>
                    <a:pt x="0" y="839431"/>
                  </a:lnTo>
                  <a:lnTo>
                    <a:pt x="7332" y="875736"/>
                  </a:lnTo>
                  <a:lnTo>
                    <a:pt x="27320" y="905382"/>
                  </a:lnTo>
                  <a:lnTo>
                    <a:pt x="56953" y="925371"/>
                  </a:lnTo>
                  <a:lnTo>
                    <a:pt x="93218" y="932700"/>
                  </a:lnTo>
                  <a:lnTo>
                    <a:pt x="1375917" y="932700"/>
                  </a:lnTo>
                  <a:lnTo>
                    <a:pt x="1412182" y="925371"/>
                  </a:lnTo>
                  <a:lnTo>
                    <a:pt x="1441815" y="905383"/>
                  </a:lnTo>
                  <a:lnTo>
                    <a:pt x="1461803" y="875736"/>
                  </a:lnTo>
                  <a:lnTo>
                    <a:pt x="1469136" y="839431"/>
                  </a:lnTo>
                  <a:lnTo>
                    <a:pt x="1469136" y="93218"/>
                  </a:lnTo>
                  <a:lnTo>
                    <a:pt x="1461803" y="56953"/>
                  </a:lnTo>
                  <a:lnTo>
                    <a:pt x="1441815" y="27320"/>
                  </a:lnTo>
                  <a:lnTo>
                    <a:pt x="1412182" y="7332"/>
                  </a:lnTo>
                  <a:lnTo>
                    <a:pt x="1375917" y="0"/>
                  </a:lnTo>
                  <a:close/>
                </a:path>
              </a:pathLst>
            </a:custGeom>
            <a:solidFill>
              <a:srgbClr val="FFFFFF">
                <a:alpha val="90194"/>
              </a:srgbClr>
            </a:solidFill>
          </p:spPr>
          <p:txBody>
            <a:bodyPr wrap="square" lIns="0" tIns="0" rIns="0" bIns="0" rtlCol="0"/>
            <a:lstStyle/>
            <a:p>
              <a:endParaRPr/>
            </a:p>
          </p:txBody>
        </p:sp>
        <p:sp>
          <p:nvSpPr>
            <p:cNvPr id="71" name="object 71"/>
            <p:cNvSpPr/>
            <p:nvPr/>
          </p:nvSpPr>
          <p:spPr>
            <a:xfrm>
              <a:off x="2801112" y="5294376"/>
              <a:ext cx="1469390" cy="932815"/>
            </a:xfrm>
            <a:custGeom>
              <a:avLst/>
              <a:gdLst/>
              <a:ahLst/>
              <a:cxnLst/>
              <a:rect l="l" t="t" r="r" b="b"/>
              <a:pathLst>
                <a:path w="1469389" h="932814">
                  <a:moveTo>
                    <a:pt x="0" y="93218"/>
                  </a:moveTo>
                  <a:lnTo>
                    <a:pt x="7332" y="56953"/>
                  </a:lnTo>
                  <a:lnTo>
                    <a:pt x="27320" y="27320"/>
                  </a:lnTo>
                  <a:lnTo>
                    <a:pt x="56953" y="7332"/>
                  </a:lnTo>
                  <a:lnTo>
                    <a:pt x="93218" y="0"/>
                  </a:lnTo>
                  <a:lnTo>
                    <a:pt x="1375917" y="0"/>
                  </a:lnTo>
                  <a:lnTo>
                    <a:pt x="1412182" y="7332"/>
                  </a:lnTo>
                  <a:lnTo>
                    <a:pt x="1441815" y="27320"/>
                  </a:lnTo>
                  <a:lnTo>
                    <a:pt x="1461803" y="56953"/>
                  </a:lnTo>
                  <a:lnTo>
                    <a:pt x="1469136" y="93218"/>
                  </a:lnTo>
                  <a:lnTo>
                    <a:pt x="1469136" y="839431"/>
                  </a:lnTo>
                  <a:lnTo>
                    <a:pt x="1461803" y="875736"/>
                  </a:lnTo>
                  <a:lnTo>
                    <a:pt x="1441815" y="905383"/>
                  </a:lnTo>
                  <a:lnTo>
                    <a:pt x="1412182" y="925371"/>
                  </a:lnTo>
                  <a:lnTo>
                    <a:pt x="1375917" y="932700"/>
                  </a:lnTo>
                  <a:lnTo>
                    <a:pt x="93218" y="932700"/>
                  </a:lnTo>
                  <a:lnTo>
                    <a:pt x="56953" y="925371"/>
                  </a:lnTo>
                  <a:lnTo>
                    <a:pt x="27320" y="905382"/>
                  </a:lnTo>
                  <a:lnTo>
                    <a:pt x="7332" y="875736"/>
                  </a:lnTo>
                  <a:lnTo>
                    <a:pt x="0" y="839431"/>
                  </a:lnTo>
                  <a:lnTo>
                    <a:pt x="0" y="93218"/>
                  </a:lnTo>
                  <a:close/>
                </a:path>
              </a:pathLst>
            </a:custGeom>
            <a:ln w="12192">
              <a:solidFill>
                <a:srgbClr val="FFC000"/>
              </a:solidFill>
            </a:ln>
          </p:spPr>
          <p:txBody>
            <a:bodyPr wrap="square" lIns="0" tIns="0" rIns="0" bIns="0" rtlCol="0"/>
            <a:lstStyle/>
            <a:p>
              <a:endParaRPr/>
            </a:p>
          </p:txBody>
        </p:sp>
      </p:grpSp>
      <p:sp>
        <p:nvSpPr>
          <p:cNvPr id="72" name="object 72"/>
          <p:cNvSpPr txBox="1"/>
          <p:nvPr/>
        </p:nvSpPr>
        <p:spPr>
          <a:xfrm>
            <a:off x="3140710" y="5592876"/>
            <a:ext cx="794385" cy="299720"/>
          </a:xfrm>
          <a:prstGeom prst="rect">
            <a:avLst/>
          </a:prstGeom>
        </p:spPr>
        <p:txBody>
          <a:bodyPr vert="horz" wrap="square" lIns="0" tIns="12700" rIns="0" bIns="0" rtlCol="0">
            <a:spAutoFit/>
          </a:bodyPr>
          <a:lstStyle/>
          <a:p>
            <a:pPr marL="12700">
              <a:lnSpc>
                <a:spcPct val="100000"/>
              </a:lnSpc>
              <a:spcBef>
                <a:spcPts val="100"/>
              </a:spcBef>
            </a:pPr>
            <a:r>
              <a:rPr sz="1800" spc="-200" dirty="0">
                <a:latin typeface="Arial"/>
                <a:cs typeface="Arial"/>
              </a:rPr>
              <a:t>Table</a:t>
            </a:r>
            <a:r>
              <a:rPr sz="1800" spc="-80" dirty="0">
                <a:latin typeface="Arial"/>
                <a:cs typeface="Arial"/>
              </a:rPr>
              <a:t> </a:t>
            </a:r>
            <a:r>
              <a:rPr sz="1800" spc="-165" dirty="0">
                <a:latin typeface="Arial"/>
                <a:cs typeface="Arial"/>
              </a:rPr>
              <a:t>4-</a:t>
            </a:r>
            <a:r>
              <a:rPr sz="1800" spc="-95" dirty="0">
                <a:latin typeface="Arial"/>
                <a:cs typeface="Arial"/>
              </a:rPr>
              <a:t>5</a:t>
            </a:r>
            <a:endParaRPr sz="1800">
              <a:latin typeface="Arial"/>
              <a:cs typeface="Arial"/>
            </a:endParaRPr>
          </a:p>
        </p:txBody>
      </p:sp>
      <p:grpSp>
        <p:nvGrpSpPr>
          <p:cNvPr id="73" name="object 73"/>
          <p:cNvGrpSpPr/>
          <p:nvPr/>
        </p:nvGrpSpPr>
        <p:grpSpPr>
          <a:xfrm>
            <a:off x="4428490" y="2407666"/>
            <a:ext cx="1646555" cy="1104265"/>
            <a:chOff x="4428490" y="2407666"/>
            <a:chExt cx="1646555" cy="1104265"/>
          </a:xfrm>
        </p:grpSpPr>
        <p:sp>
          <p:nvSpPr>
            <p:cNvPr id="74" name="object 74"/>
            <p:cNvSpPr/>
            <p:nvPr/>
          </p:nvSpPr>
          <p:spPr>
            <a:xfrm>
              <a:off x="4434840" y="2414016"/>
              <a:ext cx="1472565" cy="935990"/>
            </a:xfrm>
            <a:custGeom>
              <a:avLst/>
              <a:gdLst/>
              <a:ahLst/>
              <a:cxnLst/>
              <a:rect l="l" t="t" r="r" b="b"/>
              <a:pathLst>
                <a:path w="1472564" h="935989">
                  <a:moveTo>
                    <a:pt x="1378585" y="0"/>
                  </a:moveTo>
                  <a:lnTo>
                    <a:pt x="93599" y="0"/>
                  </a:lnTo>
                  <a:lnTo>
                    <a:pt x="57167" y="7356"/>
                  </a:lnTo>
                  <a:lnTo>
                    <a:pt x="27416" y="27416"/>
                  </a:lnTo>
                  <a:lnTo>
                    <a:pt x="7356" y="57167"/>
                  </a:lnTo>
                  <a:lnTo>
                    <a:pt x="0" y="93599"/>
                  </a:lnTo>
                  <a:lnTo>
                    <a:pt x="0" y="842137"/>
                  </a:lnTo>
                  <a:lnTo>
                    <a:pt x="7356" y="878568"/>
                  </a:lnTo>
                  <a:lnTo>
                    <a:pt x="27416" y="908319"/>
                  </a:lnTo>
                  <a:lnTo>
                    <a:pt x="57167" y="928379"/>
                  </a:lnTo>
                  <a:lnTo>
                    <a:pt x="93599" y="935736"/>
                  </a:lnTo>
                  <a:lnTo>
                    <a:pt x="1378585" y="935736"/>
                  </a:lnTo>
                  <a:lnTo>
                    <a:pt x="1415016" y="928379"/>
                  </a:lnTo>
                  <a:lnTo>
                    <a:pt x="1444767" y="908319"/>
                  </a:lnTo>
                  <a:lnTo>
                    <a:pt x="1464827" y="878568"/>
                  </a:lnTo>
                  <a:lnTo>
                    <a:pt x="1472184" y="842137"/>
                  </a:lnTo>
                  <a:lnTo>
                    <a:pt x="1472184" y="93599"/>
                  </a:lnTo>
                  <a:lnTo>
                    <a:pt x="1464827" y="57167"/>
                  </a:lnTo>
                  <a:lnTo>
                    <a:pt x="1444767" y="27416"/>
                  </a:lnTo>
                  <a:lnTo>
                    <a:pt x="1415016" y="7356"/>
                  </a:lnTo>
                  <a:lnTo>
                    <a:pt x="1378585" y="0"/>
                  </a:lnTo>
                  <a:close/>
                </a:path>
              </a:pathLst>
            </a:custGeom>
            <a:solidFill>
              <a:srgbClr val="EC7C30"/>
            </a:solidFill>
          </p:spPr>
          <p:txBody>
            <a:bodyPr wrap="square" lIns="0" tIns="0" rIns="0" bIns="0" rtlCol="0"/>
            <a:lstStyle/>
            <a:p>
              <a:endParaRPr/>
            </a:p>
          </p:txBody>
        </p:sp>
        <p:sp>
          <p:nvSpPr>
            <p:cNvPr id="75" name="object 75"/>
            <p:cNvSpPr/>
            <p:nvPr/>
          </p:nvSpPr>
          <p:spPr>
            <a:xfrm>
              <a:off x="4434840" y="2414016"/>
              <a:ext cx="1472565" cy="935990"/>
            </a:xfrm>
            <a:custGeom>
              <a:avLst/>
              <a:gdLst/>
              <a:ahLst/>
              <a:cxnLst/>
              <a:rect l="l" t="t" r="r" b="b"/>
              <a:pathLst>
                <a:path w="1472564" h="935989">
                  <a:moveTo>
                    <a:pt x="0" y="93599"/>
                  </a:moveTo>
                  <a:lnTo>
                    <a:pt x="7356" y="57167"/>
                  </a:lnTo>
                  <a:lnTo>
                    <a:pt x="27416" y="27416"/>
                  </a:lnTo>
                  <a:lnTo>
                    <a:pt x="57167" y="7356"/>
                  </a:lnTo>
                  <a:lnTo>
                    <a:pt x="93599" y="0"/>
                  </a:lnTo>
                  <a:lnTo>
                    <a:pt x="1378585" y="0"/>
                  </a:lnTo>
                  <a:lnTo>
                    <a:pt x="1415016" y="7356"/>
                  </a:lnTo>
                  <a:lnTo>
                    <a:pt x="1444767" y="27416"/>
                  </a:lnTo>
                  <a:lnTo>
                    <a:pt x="1464827" y="57167"/>
                  </a:lnTo>
                  <a:lnTo>
                    <a:pt x="1472184" y="93599"/>
                  </a:lnTo>
                  <a:lnTo>
                    <a:pt x="1472184" y="842137"/>
                  </a:lnTo>
                  <a:lnTo>
                    <a:pt x="1464827" y="878568"/>
                  </a:lnTo>
                  <a:lnTo>
                    <a:pt x="1444767" y="908319"/>
                  </a:lnTo>
                  <a:lnTo>
                    <a:pt x="1415016" y="928379"/>
                  </a:lnTo>
                  <a:lnTo>
                    <a:pt x="1378585" y="935736"/>
                  </a:lnTo>
                  <a:lnTo>
                    <a:pt x="93599" y="935736"/>
                  </a:lnTo>
                  <a:lnTo>
                    <a:pt x="57167" y="928379"/>
                  </a:lnTo>
                  <a:lnTo>
                    <a:pt x="27416" y="908319"/>
                  </a:lnTo>
                  <a:lnTo>
                    <a:pt x="7356" y="878568"/>
                  </a:lnTo>
                  <a:lnTo>
                    <a:pt x="0" y="842137"/>
                  </a:lnTo>
                  <a:lnTo>
                    <a:pt x="0" y="93599"/>
                  </a:lnTo>
                  <a:close/>
                </a:path>
              </a:pathLst>
            </a:custGeom>
            <a:ln w="12192">
              <a:solidFill>
                <a:srgbClr val="FFFFFF"/>
              </a:solidFill>
            </a:ln>
          </p:spPr>
          <p:txBody>
            <a:bodyPr wrap="square" lIns="0" tIns="0" rIns="0" bIns="0" rtlCol="0"/>
            <a:lstStyle/>
            <a:p>
              <a:endParaRPr/>
            </a:p>
          </p:txBody>
        </p:sp>
        <p:sp>
          <p:nvSpPr>
            <p:cNvPr id="76" name="object 76"/>
            <p:cNvSpPr/>
            <p:nvPr/>
          </p:nvSpPr>
          <p:spPr>
            <a:xfrm>
              <a:off x="4599432" y="2569464"/>
              <a:ext cx="1469390" cy="935990"/>
            </a:xfrm>
            <a:custGeom>
              <a:avLst/>
              <a:gdLst/>
              <a:ahLst/>
              <a:cxnLst/>
              <a:rect l="l" t="t" r="r" b="b"/>
              <a:pathLst>
                <a:path w="1469389" h="935989">
                  <a:moveTo>
                    <a:pt x="1375537" y="0"/>
                  </a:moveTo>
                  <a:lnTo>
                    <a:pt x="93598" y="0"/>
                  </a:lnTo>
                  <a:lnTo>
                    <a:pt x="57167" y="7356"/>
                  </a:lnTo>
                  <a:lnTo>
                    <a:pt x="27416" y="27416"/>
                  </a:lnTo>
                  <a:lnTo>
                    <a:pt x="7356" y="57167"/>
                  </a:lnTo>
                  <a:lnTo>
                    <a:pt x="0" y="93599"/>
                  </a:lnTo>
                  <a:lnTo>
                    <a:pt x="0" y="842137"/>
                  </a:lnTo>
                  <a:lnTo>
                    <a:pt x="7356" y="878568"/>
                  </a:lnTo>
                  <a:lnTo>
                    <a:pt x="27416" y="908319"/>
                  </a:lnTo>
                  <a:lnTo>
                    <a:pt x="57167" y="928379"/>
                  </a:lnTo>
                  <a:lnTo>
                    <a:pt x="93598" y="935736"/>
                  </a:lnTo>
                  <a:lnTo>
                    <a:pt x="1375537" y="935736"/>
                  </a:lnTo>
                  <a:lnTo>
                    <a:pt x="1411968" y="928379"/>
                  </a:lnTo>
                  <a:lnTo>
                    <a:pt x="1441719" y="908319"/>
                  </a:lnTo>
                  <a:lnTo>
                    <a:pt x="1461779" y="878568"/>
                  </a:lnTo>
                  <a:lnTo>
                    <a:pt x="1469135" y="842137"/>
                  </a:lnTo>
                  <a:lnTo>
                    <a:pt x="1469135" y="93599"/>
                  </a:lnTo>
                  <a:lnTo>
                    <a:pt x="1461779" y="57167"/>
                  </a:lnTo>
                  <a:lnTo>
                    <a:pt x="1441719" y="27416"/>
                  </a:lnTo>
                  <a:lnTo>
                    <a:pt x="1411968" y="7356"/>
                  </a:lnTo>
                  <a:lnTo>
                    <a:pt x="1375537" y="0"/>
                  </a:lnTo>
                  <a:close/>
                </a:path>
              </a:pathLst>
            </a:custGeom>
            <a:solidFill>
              <a:srgbClr val="FFFFFF">
                <a:alpha val="90194"/>
              </a:srgbClr>
            </a:solidFill>
          </p:spPr>
          <p:txBody>
            <a:bodyPr wrap="square" lIns="0" tIns="0" rIns="0" bIns="0" rtlCol="0"/>
            <a:lstStyle/>
            <a:p>
              <a:endParaRPr/>
            </a:p>
          </p:txBody>
        </p:sp>
        <p:sp>
          <p:nvSpPr>
            <p:cNvPr id="77" name="object 77"/>
            <p:cNvSpPr/>
            <p:nvPr/>
          </p:nvSpPr>
          <p:spPr>
            <a:xfrm>
              <a:off x="4599432" y="2569464"/>
              <a:ext cx="1469390" cy="935990"/>
            </a:xfrm>
            <a:custGeom>
              <a:avLst/>
              <a:gdLst/>
              <a:ahLst/>
              <a:cxnLst/>
              <a:rect l="l" t="t" r="r" b="b"/>
              <a:pathLst>
                <a:path w="1469389" h="935989">
                  <a:moveTo>
                    <a:pt x="0" y="93599"/>
                  </a:moveTo>
                  <a:lnTo>
                    <a:pt x="7356" y="57167"/>
                  </a:lnTo>
                  <a:lnTo>
                    <a:pt x="27416" y="27416"/>
                  </a:lnTo>
                  <a:lnTo>
                    <a:pt x="57167" y="7356"/>
                  </a:lnTo>
                  <a:lnTo>
                    <a:pt x="93598" y="0"/>
                  </a:lnTo>
                  <a:lnTo>
                    <a:pt x="1375537" y="0"/>
                  </a:lnTo>
                  <a:lnTo>
                    <a:pt x="1411968" y="7356"/>
                  </a:lnTo>
                  <a:lnTo>
                    <a:pt x="1441719" y="27416"/>
                  </a:lnTo>
                  <a:lnTo>
                    <a:pt x="1461779" y="57167"/>
                  </a:lnTo>
                  <a:lnTo>
                    <a:pt x="1469135" y="93599"/>
                  </a:lnTo>
                  <a:lnTo>
                    <a:pt x="1469135" y="842137"/>
                  </a:lnTo>
                  <a:lnTo>
                    <a:pt x="1461779" y="878568"/>
                  </a:lnTo>
                  <a:lnTo>
                    <a:pt x="1441719" y="908319"/>
                  </a:lnTo>
                  <a:lnTo>
                    <a:pt x="1411968" y="928379"/>
                  </a:lnTo>
                  <a:lnTo>
                    <a:pt x="1375537" y="935736"/>
                  </a:lnTo>
                  <a:lnTo>
                    <a:pt x="93598" y="935736"/>
                  </a:lnTo>
                  <a:lnTo>
                    <a:pt x="57167" y="928379"/>
                  </a:lnTo>
                  <a:lnTo>
                    <a:pt x="27416" y="908319"/>
                  </a:lnTo>
                  <a:lnTo>
                    <a:pt x="7356" y="878568"/>
                  </a:lnTo>
                  <a:lnTo>
                    <a:pt x="0" y="842137"/>
                  </a:lnTo>
                  <a:lnTo>
                    <a:pt x="0" y="93599"/>
                  </a:lnTo>
                  <a:close/>
                </a:path>
              </a:pathLst>
            </a:custGeom>
            <a:ln w="12192">
              <a:solidFill>
                <a:srgbClr val="EC7C30"/>
              </a:solidFill>
            </a:ln>
          </p:spPr>
          <p:txBody>
            <a:bodyPr wrap="square" lIns="0" tIns="0" rIns="0" bIns="0" rtlCol="0"/>
            <a:lstStyle/>
            <a:p>
              <a:endParaRPr/>
            </a:p>
          </p:txBody>
        </p:sp>
      </p:grpSp>
      <p:sp>
        <p:nvSpPr>
          <p:cNvPr id="78" name="object 78"/>
          <p:cNvSpPr txBox="1"/>
          <p:nvPr/>
        </p:nvSpPr>
        <p:spPr>
          <a:xfrm>
            <a:off x="5045709" y="2867914"/>
            <a:ext cx="578485" cy="299720"/>
          </a:xfrm>
          <a:prstGeom prst="rect">
            <a:avLst/>
          </a:prstGeom>
        </p:spPr>
        <p:txBody>
          <a:bodyPr vert="horz" wrap="square" lIns="0" tIns="12700" rIns="0" bIns="0" rtlCol="0">
            <a:spAutoFit/>
          </a:bodyPr>
          <a:lstStyle/>
          <a:p>
            <a:pPr marL="12700">
              <a:lnSpc>
                <a:spcPct val="100000"/>
              </a:lnSpc>
              <a:spcBef>
                <a:spcPts val="100"/>
              </a:spcBef>
            </a:pPr>
            <a:r>
              <a:rPr sz="1800" spc="-165" dirty="0">
                <a:latin typeface="Arial"/>
                <a:cs typeface="Arial"/>
              </a:rPr>
              <a:t>Part</a:t>
            </a:r>
            <a:r>
              <a:rPr sz="1800" spc="-45" dirty="0">
                <a:latin typeface="Arial"/>
                <a:cs typeface="Arial"/>
              </a:rPr>
              <a:t> </a:t>
            </a:r>
            <a:r>
              <a:rPr sz="1800" spc="-70" dirty="0">
                <a:latin typeface="Arial"/>
                <a:cs typeface="Arial"/>
              </a:rPr>
              <a:t>III</a:t>
            </a:r>
            <a:endParaRPr sz="1800">
              <a:latin typeface="Arial"/>
              <a:cs typeface="Arial"/>
            </a:endParaRPr>
          </a:p>
        </p:txBody>
      </p:sp>
      <p:grpSp>
        <p:nvGrpSpPr>
          <p:cNvPr id="79" name="object 79"/>
          <p:cNvGrpSpPr/>
          <p:nvPr/>
        </p:nvGrpSpPr>
        <p:grpSpPr>
          <a:xfrm>
            <a:off x="4428490" y="3770121"/>
            <a:ext cx="1646555" cy="1101090"/>
            <a:chOff x="4428490" y="3770121"/>
            <a:chExt cx="1646555" cy="1101090"/>
          </a:xfrm>
        </p:grpSpPr>
        <p:sp>
          <p:nvSpPr>
            <p:cNvPr id="80" name="object 80"/>
            <p:cNvSpPr/>
            <p:nvPr/>
          </p:nvSpPr>
          <p:spPr>
            <a:xfrm>
              <a:off x="4434840" y="3776471"/>
              <a:ext cx="1472565" cy="932815"/>
            </a:xfrm>
            <a:custGeom>
              <a:avLst/>
              <a:gdLst/>
              <a:ahLst/>
              <a:cxnLst/>
              <a:rect l="l" t="t" r="r" b="b"/>
              <a:pathLst>
                <a:path w="1472564" h="932814">
                  <a:moveTo>
                    <a:pt x="1378965" y="0"/>
                  </a:moveTo>
                  <a:lnTo>
                    <a:pt x="93218" y="0"/>
                  </a:lnTo>
                  <a:lnTo>
                    <a:pt x="56953" y="7332"/>
                  </a:lnTo>
                  <a:lnTo>
                    <a:pt x="27320" y="27320"/>
                  </a:lnTo>
                  <a:lnTo>
                    <a:pt x="7332" y="56953"/>
                  </a:lnTo>
                  <a:lnTo>
                    <a:pt x="0" y="93217"/>
                  </a:lnTo>
                  <a:lnTo>
                    <a:pt x="0" y="839469"/>
                  </a:lnTo>
                  <a:lnTo>
                    <a:pt x="7332" y="875734"/>
                  </a:lnTo>
                  <a:lnTo>
                    <a:pt x="27320" y="905367"/>
                  </a:lnTo>
                  <a:lnTo>
                    <a:pt x="56953" y="925355"/>
                  </a:lnTo>
                  <a:lnTo>
                    <a:pt x="93218" y="932688"/>
                  </a:lnTo>
                  <a:lnTo>
                    <a:pt x="1378965" y="932688"/>
                  </a:lnTo>
                  <a:lnTo>
                    <a:pt x="1415230" y="925355"/>
                  </a:lnTo>
                  <a:lnTo>
                    <a:pt x="1444863" y="905367"/>
                  </a:lnTo>
                  <a:lnTo>
                    <a:pt x="1464851" y="875734"/>
                  </a:lnTo>
                  <a:lnTo>
                    <a:pt x="1472184" y="839469"/>
                  </a:lnTo>
                  <a:lnTo>
                    <a:pt x="1472184" y="93217"/>
                  </a:lnTo>
                  <a:lnTo>
                    <a:pt x="1464851" y="56953"/>
                  </a:lnTo>
                  <a:lnTo>
                    <a:pt x="1444863" y="27320"/>
                  </a:lnTo>
                  <a:lnTo>
                    <a:pt x="1415230" y="7332"/>
                  </a:lnTo>
                  <a:lnTo>
                    <a:pt x="1378965" y="0"/>
                  </a:lnTo>
                  <a:close/>
                </a:path>
              </a:pathLst>
            </a:custGeom>
            <a:solidFill>
              <a:srgbClr val="A4A4A4"/>
            </a:solidFill>
          </p:spPr>
          <p:txBody>
            <a:bodyPr wrap="square" lIns="0" tIns="0" rIns="0" bIns="0" rtlCol="0"/>
            <a:lstStyle/>
            <a:p>
              <a:endParaRPr/>
            </a:p>
          </p:txBody>
        </p:sp>
        <p:sp>
          <p:nvSpPr>
            <p:cNvPr id="81" name="object 81"/>
            <p:cNvSpPr/>
            <p:nvPr/>
          </p:nvSpPr>
          <p:spPr>
            <a:xfrm>
              <a:off x="4434840" y="3776471"/>
              <a:ext cx="1472565" cy="932815"/>
            </a:xfrm>
            <a:custGeom>
              <a:avLst/>
              <a:gdLst/>
              <a:ahLst/>
              <a:cxnLst/>
              <a:rect l="l" t="t" r="r" b="b"/>
              <a:pathLst>
                <a:path w="1472564" h="932814">
                  <a:moveTo>
                    <a:pt x="0" y="93217"/>
                  </a:moveTo>
                  <a:lnTo>
                    <a:pt x="7332" y="56953"/>
                  </a:lnTo>
                  <a:lnTo>
                    <a:pt x="27320" y="27320"/>
                  </a:lnTo>
                  <a:lnTo>
                    <a:pt x="56953" y="7332"/>
                  </a:lnTo>
                  <a:lnTo>
                    <a:pt x="93218" y="0"/>
                  </a:lnTo>
                  <a:lnTo>
                    <a:pt x="1378965" y="0"/>
                  </a:lnTo>
                  <a:lnTo>
                    <a:pt x="1415230" y="7332"/>
                  </a:lnTo>
                  <a:lnTo>
                    <a:pt x="1444863" y="27320"/>
                  </a:lnTo>
                  <a:lnTo>
                    <a:pt x="1464851" y="56953"/>
                  </a:lnTo>
                  <a:lnTo>
                    <a:pt x="1472184" y="93217"/>
                  </a:lnTo>
                  <a:lnTo>
                    <a:pt x="1472184" y="839469"/>
                  </a:lnTo>
                  <a:lnTo>
                    <a:pt x="1464851" y="875734"/>
                  </a:lnTo>
                  <a:lnTo>
                    <a:pt x="1444863" y="905367"/>
                  </a:lnTo>
                  <a:lnTo>
                    <a:pt x="1415230" y="925355"/>
                  </a:lnTo>
                  <a:lnTo>
                    <a:pt x="1378965" y="932688"/>
                  </a:lnTo>
                  <a:lnTo>
                    <a:pt x="93218" y="932688"/>
                  </a:lnTo>
                  <a:lnTo>
                    <a:pt x="56953" y="925355"/>
                  </a:lnTo>
                  <a:lnTo>
                    <a:pt x="27320" y="905367"/>
                  </a:lnTo>
                  <a:lnTo>
                    <a:pt x="7332" y="875734"/>
                  </a:lnTo>
                  <a:lnTo>
                    <a:pt x="0" y="839469"/>
                  </a:lnTo>
                  <a:lnTo>
                    <a:pt x="0" y="93217"/>
                  </a:lnTo>
                  <a:close/>
                </a:path>
              </a:pathLst>
            </a:custGeom>
            <a:ln w="12192">
              <a:solidFill>
                <a:srgbClr val="FFFFFF"/>
              </a:solidFill>
            </a:ln>
          </p:spPr>
          <p:txBody>
            <a:bodyPr wrap="square" lIns="0" tIns="0" rIns="0" bIns="0" rtlCol="0"/>
            <a:lstStyle/>
            <a:p>
              <a:endParaRPr/>
            </a:p>
          </p:txBody>
        </p:sp>
        <p:sp>
          <p:nvSpPr>
            <p:cNvPr id="82" name="object 82"/>
            <p:cNvSpPr/>
            <p:nvPr/>
          </p:nvSpPr>
          <p:spPr>
            <a:xfrm>
              <a:off x="4599432" y="3931919"/>
              <a:ext cx="1469390" cy="932815"/>
            </a:xfrm>
            <a:custGeom>
              <a:avLst/>
              <a:gdLst/>
              <a:ahLst/>
              <a:cxnLst/>
              <a:rect l="l" t="t" r="r" b="b"/>
              <a:pathLst>
                <a:path w="1469389" h="932814">
                  <a:moveTo>
                    <a:pt x="1375917" y="0"/>
                  </a:moveTo>
                  <a:lnTo>
                    <a:pt x="93217" y="0"/>
                  </a:lnTo>
                  <a:lnTo>
                    <a:pt x="56953" y="7332"/>
                  </a:lnTo>
                  <a:lnTo>
                    <a:pt x="27320" y="27320"/>
                  </a:lnTo>
                  <a:lnTo>
                    <a:pt x="7332" y="56953"/>
                  </a:lnTo>
                  <a:lnTo>
                    <a:pt x="0" y="93217"/>
                  </a:lnTo>
                  <a:lnTo>
                    <a:pt x="0" y="839469"/>
                  </a:lnTo>
                  <a:lnTo>
                    <a:pt x="7332" y="875734"/>
                  </a:lnTo>
                  <a:lnTo>
                    <a:pt x="27320" y="905367"/>
                  </a:lnTo>
                  <a:lnTo>
                    <a:pt x="56953" y="925355"/>
                  </a:lnTo>
                  <a:lnTo>
                    <a:pt x="93217" y="932687"/>
                  </a:lnTo>
                  <a:lnTo>
                    <a:pt x="1375917" y="932687"/>
                  </a:lnTo>
                  <a:lnTo>
                    <a:pt x="1412182" y="925355"/>
                  </a:lnTo>
                  <a:lnTo>
                    <a:pt x="1441815" y="905367"/>
                  </a:lnTo>
                  <a:lnTo>
                    <a:pt x="1461803" y="875734"/>
                  </a:lnTo>
                  <a:lnTo>
                    <a:pt x="1469135" y="839469"/>
                  </a:lnTo>
                  <a:lnTo>
                    <a:pt x="1469135" y="93217"/>
                  </a:lnTo>
                  <a:lnTo>
                    <a:pt x="1461803" y="56953"/>
                  </a:lnTo>
                  <a:lnTo>
                    <a:pt x="1441815" y="27320"/>
                  </a:lnTo>
                  <a:lnTo>
                    <a:pt x="1412182" y="7332"/>
                  </a:lnTo>
                  <a:lnTo>
                    <a:pt x="1375917" y="0"/>
                  </a:lnTo>
                  <a:close/>
                </a:path>
              </a:pathLst>
            </a:custGeom>
            <a:solidFill>
              <a:srgbClr val="FFFFFF">
                <a:alpha val="90194"/>
              </a:srgbClr>
            </a:solidFill>
          </p:spPr>
          <p:txBody>
            <a:bodyPr wrap="square" lIns="0" tIns="0" rIns="0" bIns="0" rtlCol="0"/>
            <a:lstStyle/>
            <a:p>
              <a:endParaRPr/>
            </a:p>
          </p:txBody>
        </p:sp>
        <p:sp>
          <p:nvSpPr>
            <p:cNvPr id="83" name="object 83"/>
            <p:cNvSpPr/>
            <p:nvPr/>
          </p:nvSpPr>
          <p:spPr>
            <a:xfrm>
              <a:off x="4599432" y="3931919"/>
              <a:ext cx="1469390" cy="932815"/>
            </a:xfrm>
            <a:custGeom>
              <a:avLst/>
              <a:gdLst/>
              <a:ahLst/>
              <a:cxnLst/>
              <a:rect l="l" t="t" r="r" b="b"/>
              <a:pathLst>
                <a:path w="1469389" h="932814">
                  <a:moveTo>
                    <a:pt x="0" y="93217"/>
                  </a:moveTo>
                  <a:lnTo>
                    <a:pt x="7332" y="56953"/>
                  </a:lnTo>
                  <a:lnTo>
                    <a:pt x="27320" y="27320"/>
                  </a:lnTo>
                  <a:lnTo>
                    <a:pt x="56953" y="7332"/>
                  </a:lnTo>
                  <a:lnTo>
                    <a:pt x="93217" y="0"/>
                  </a:lnTo>
                  <a:lnTo>
                    <a:pt x="1375917" y="0"/>
                  </a:lnTo>
                  <a:lnTo>
                    <a:pt x="1412182" y="7332"/>
                  </a:lnTo>
                  <a:lnTo>
                    <a:pt x="1441815" y="27320"/>
                  </a:lnTo>
                  <a:lnTo>
                    <a:pt x="1461803" y="56953"/>
                  </a:lnTo>
                  <a:lnTo>
                    <a:pt x="1469135" y="93217"/>
                  </a:lnTo>
                  <a:lnTo>
                    <a:pt x="1469135" y="839469"/>
                  </a:lnTo>
                  <a:lnTo>
                    <a:pt x="1461803" y="875734"/>
                  </a:lnTo>
                  <a:lnTo>
                    <a:pt x="1441815" y="905367"/>
                  </a:lnTo>
                  <a:lnTo>
                    <a:pt x="1412182" y="925355"/>
                  </a:lnTo>
                  <a:lnTo>
                    <a:pt x="1375917" y="932687"/>
                  </a:lnTo>
                  <a:lnTo>
                    <a:pt x="93217" y="932687"/>
                  </a:lnTo>
                  <a:lnTo>
                    <a:pt x="56953" y="925355"/>
                  </a:lnTo>
                  <a:lnTo>
                    <a:pt x="27320" y="905367"/>
                  </a:lnTo>
                  <a:lnTo>
                    <a:pt x="7332" y="875734"/>
                  </a:lnTo>
                  <a:lnTo>
                    <a:pt x="0" y="839469"/>
                  </a:lnTo>
                  <a:lnTo>
                    <a:pt x="0" y="93217"/>
                  </a:lnTo>
                  <a:close/>
                </a:path>
              </a:pathLst>
            </a:custGeom>
            <a:ln w="12192">
              <a:solidFill>
                <a:srgbClr val="A4A4A4"/>
              </a:solidFill>
            </a:ln>
          </p:spPr>
          <p:txBody>
            <a:bodyPr wrap="square" lIns="0" tIns="0" rIns="0" bIns="0" rtlCol="0"/>
            <a:lstStyle/>
            <a:p>
              <a:endParaRPr/>
            </a:p>
          </p:txBody>
        </p:sp>
      </p:grpSp>
      <p:sp>
        <p:nvSpPr>
          <p:cNvPr id="84" name="object 84"/>
          <p:cNvSpPr txBox="1"/>
          <p:nvPr/>
        </p:nvSpPr>
        <p:spPr>
          <a:xfrm>
            <a:off x="4941823" y="4111828"/>
            <a:ext cx="786765" cy="535305"/>
          </a:xfrm>
          <a:prstGeom prst="rect">
            <a:avLst/>
          </a:prstGeom>
        </p:spPr>
        <p:txBody>
          <a:bodyPr vert="horz" wrap="square" lIns="0" tIns="12700" rIns="0" bIns="0" rtlCol="0">
            <a:spAutoFit/>
          </a:bodyPr>
          <a:lstStyle/>
          <a:p>
            <a:pPr algn="ctr">
              <a:lnSpc>
                <a:spcPts val="2005"/>
              </a:lnSpc>
              <a:spcBef>
                <a:spcPts val="100"/>
              </a:spcBef>
            </a:pPr>
            <a:r>
              <a:rPr sz="1800" spc="-150" dirty="0">
                <a:latin typeface="Arial"/>
                <a:cs typeface="Arial"/>
              </a:rPr>
              <a:t>Input</a:t>
            </a:r>
            <a:r>
              <a:rPr sz="1800" spc="-90" dirty="0">
                <a:latin typeface="Arial"/>
                <a:cs typeface="Arial"/>
              </a:rPr>
              <a:t> </a:t>
            </a:r>
            <a:r>
              <a:rPr sz="1800" spc="-175" dirty="0">
                <a:latin typeface="Arial"/>
                <a:cs typeface="Arial"/>
              </a:rPr>
              <a:t>Tax</a:t>
            </a:r>
            <a:endParaRPr sz="1800">
              <a:latin typeface="Arial"/>
              <a:cs typeface="Arial"/>
            </a:endParaRPr>
          </a:p>
          <a:p>
            <a:pPr algn="ctr">
              <a:lnSpc>
                <a:spcPts val="2005"/>
              </a:lnSpc>
            </a:pPr>
            <a:r>
              <a:rPr sz="1800" spc="-10" dirty="0">
                <a:latin typeface="Arial"/>
                <a:cs typeface="Arial"/>
              </a:rPr>
              <a:t>Credit</a:t>
            </a:r>
            <a:endParaRPr sz="1800">
              <a:latin typeface="Arial"/>
              <a:cs typeface="Arial"/>
            </a:endParaRPr>
          </a:p>
        </p:txBody>
      </p:sp>
      <p:grpSp>
        <p:nvGrpSpPr>
          <p:cNvPr id="85" name="object 85"/>
          <p:cNvGrpSpPr/>
          <p:nvPr/>
        </p:nvGrpSpPr>
        <p:grpSpPr>
          <a:xfrm>
            <a:off x="4428490" y="5132578"/>
            <a:ext cx="1646555" cy="1101090"/>
            <a:chOff x="4428490" y="5132578"/>
            <a:chExt cx="1646555" cy="1101090"/>
          </a:xfrm>
        </p:grpSpPr>
        <p:sp>
          <p:nvSpPr>
            <p:cNvPr id="86" name="object 86"/>
            <p:cNvSpPr/>
            <p:nvPr/>
          </p:nvSpPr>
          <p:spPr>
            <a:xfrm>
              <a:off x="4434840" y="5138928"/>
              <a:ext cx="1472565" cy="932815"/>
            </a:xfrm>
            <a:custGeom>
              <a:avLst/>
              <a:gdLst/>
              <a:ahLst/>
              <a:cxnLst/>
              <a:rect l="l" t="t" r="r" b="b"/>
              <a:pathLst>
                <a:path w="1472564" h="932814">
                  <a:moveTo>
                    <a:pt x="1378965" y="0"/>
                  </a:moveTo>
                  <a:lnTo>
                    <a:pt x="93218" y="0"/>
                  </a:lnTo>
                  <a:lnTo>
                    <a:pt x="56953" y="7332"/>
                  </a:lnTo>
                  <a:lnTo>
                    <a:pt x="27320" y="27320"/>
                  </a:lnTo>
                  <a:lnTo>
                    <a:pt x="7332" y="56953"/>
                  </a:lnTo>
                  <a:lnTo>
                    <a:pt x="0" y="93218"/>
                  </a:lnTo>
                  <a:lnTo>
                    <a:pt x="0" y="839419"/>
                  </a:lnTo>
                  <a:lnTo>
                    <a:pt x="7332" y="875723"/>
                  </a:lnTo>
                  <a:lnTo>
                    <a:pt x="27320" y="905370"/>
                  </a:lnTo>
                  <a:lnTo>
                    <a:pt x="56953" y="925358"/>
                  </a:lnTo>
                  <a:lnTo>
                    <a:pt x="93218" y="932688"/>
                  </a:lnTo>
                  <a:lnTo>
                    <a:pt x="1378965" y="932688"/>
                  </a:lnTo>
                  <a:lnTo>
                    <a:pt x="1415230" y="925358"/>
                  </a:lnTo>
                  <a:lnTo>
                    <a:pt x="1444863" y="905370"/>
                  </a:lnTo>
                  <a:lnTo>
                    <a:pt x="1464851" y="875723"/>
                  </a:lnTo>
                  <a:lnTo>
                    <a:pt x="1472184" y="839419"/>
                  </a:lnTo>
                  <a:lnTo>
                    <a:pt x="1472184" y="93218"/>
                  </a:lnTo>
                  <a:lnTo>
                    <a:pt x="1464851" y="56953"/>
                  </a:lnTo>
                  <a:lnTo>
                    <a:pt x="1444863" y="27320"/>
                  </a:lnTo>
                  <a:lnTo>
                    <a:pt x="1415230" y="7332"/>
                  </a:lnTo>
                  <a:lnTo>
                    <a:pt x="1378965" y="0"/>
                  </a:lnTo>
                  <a:close/>
                </a:path>
              </a:pathLst>
            </a:custGeom>
            <a:solidFill>
              <a:srgbClr val="FFC000"/>
            </a:solidFill>
          </p:spPr>
          <p:txBody>
            <a:bodyPr wrap="square" lIns="0" tIns="0" rIns="0" bIns="0" rtlCol="0"/>
            <a:lstStyle/>
            <a:p>
              <a:endParaRPr/>
            </a:p>
          </p:txBody>
        </p:sp>
        <p:sp>
          <p:nvSpPr>
            <p:cNvPr id="87" name="object 87"/>
            <p:cNvSpPr/>
            <p:nvPr/>
          </p:nvSpPr>
          <p:spPr>
            <a:xfrm>
              <a:off x="4434840" y="5138928"/>
              <a:ext cx="1472565" cy="932815"/>
            </a:xfrm>
            <a:custGeom>
              <a:avLst/>
              <a:gdLst/>
              <a:ahLst/>
              <a:cxnLst/>
              <a:rect l="l" t="t" r="r" b="b"/>
              <a:pathLst>
                <a:path w="1472564" h="932814">
                  <a:moveTo>
                    <a:pt x="0" y="93218"/>
                  </a:moveTo>
                  <a:lnTo>
                    <a:pt x="7332" y="56953"/>
                  </a:lnTo>
                  <a:lnTo>
                    <a:pt x="27320" y="27320"/>
                  </a:lnTo>
                  <a:lnTo>
                    <a:pt x="56953" y="7332"/>
                  </a:lnTo>
                  <a:lnTo>
                    <a:pt x="93218" y="0"/>
                  </a:lnTo>
                  <a:lnTo>
                    <a:pt x="1378965" y="0"/>
                  </a:lnTo>
                  <a:lnTo>
                    <a:pt x="1415230" y="7332"/>
                  </a:lnTo>
                  <a:lnTo>
                    <a:pt x="1444863" y="27320"/>
                  </a:lnTo>
                  <a:lnTo>
                    <a:pt x="1464851" y="56953"/>
                  </a:lnTo>
                  <a:lnTo>
                    <a:pt x="1472184" y="93218"/>
                  </a:lnTo>
                  <a:lnTo>
                    <a:pt x="1472184" y="839419"/>
                  </a:lnTo>
                  <a:lnTo>
                    <a:pt x="1464851" y="875723"/>
                  </a:lnTo>
                  <a:lnTo>
                    <a:pt x="1444863" y="905370"/>
                  </a:lnTo>
                  <a:lnTo>
                    <a:pt x="1415230" y="925358"/>
                  </a:lnTo>
                  <a:lnTo>
                    <a:pt x="1378965" y="932688"/>
                  </a:lnTo>
                  <a:lnTo>
                    <a:pt x="93218" y="932688"/>
                  </a:lnTo>
                  <a:lnTo>
                    <a:pt x="56953" y="925358"/>
                  </a:lnTo>
                  <a:lnTo>
                    <a:pt x="27320" y="905370"/>
                  </a:lnTo>
                  <a:lnTo>
                    <a:pt x="7332" y="875723"/>
                  </a:lnTo>
                  <a:lnTo>
                    <a:pt x="0" y="839419"/>
                  </a:lnTo>
                  <a:lnTo>
                    <a:pt x="0" y="93218"/>
                  </a:lnTo>
                  <a:close/>
                </a:path>
              </a:pathLst>
            </a:custGeom>
            <a:ln w="12192">
              <a:solidFill>
                <a:srgbClr val="FFFFFF"/>
              </a:solidFill>
            </a:ln>
          </p:spPr>
          <p:txBody>
            <a:bodyPr wrap="square" lIns="0" tIns="0" rIns="0" bIns="0" rtlCol="0"/>
            <a:lstStyle/>
            <a:p>
              <a:endParaRPr/>
            </a:p>
          </p:txBody>
        </p:sp>
        <p:sp>
          <p:nvSpPr>
            <p:cNvPr id="88" name="object 88"/>
            <p:cNvSpPr/>
            <p:nvPr/>
          </p:nvSpPr>
          <p:spPr>
            <a:xfrm>
              <a:off x="4599432" y="5294376"/>
              <a:ext cx="1469390" cy="932815"/>
            </a:xfrm>
            <a:custGeom>
              <a:avLst/>
              <a:gdLst/>
              <a:ahLst/>
              <a:cxnLst/>
              <a:rect l="l" t="t" r="r" b="b"/>
              <a:pathLst>
                <a:path w="1469389" h="932814">
                  <a:moveTo>
                    <a:pt x="1375917" y="0"/>
                  </a:moveTo>
                  <a:lnTo>
                    <a:pt x="93217" y="0"/>
                  </a:lnTo>
                  <a:lnTo>
                    <a:pt x="56953" y="7332"/>
                  </a:lnTo>
                  <a:lnTo>
                    <a:pt x="27320" y="27320"/>
                  </a:lnTo>
                  <a:lnTo>
                    <a:pt x="7332" y="56953"/>
                  </a:lnTo>
                  <a:lnTo>
                    <a:pt x="0" y="93218"/>
                  </a:lnTo>
                  <a:lnTo>
                    <a:pt x="0" y="839431"/>
                  </a:lnTo>
                  <a:lnTo>
                    <a:pt x="7332" y="875736"/>
                  </a:lnTo>
                  <a:lnTo>
                    <a:pt x="27320" y="905382"/>
                  </a:lnTo>
                  <a:lnTo>
                    <a:pt x="56953" y="925371"/>
                  </a:lnTo>
                  <a:lnTo>
                    <a:pt x="93217" y="932700"/>
                  </a:lnTo>
                  <a:lnTo>
                    <a:pt x="1375917" y="932700"/>
                  </a:lnTo>
                  <a:lnTo>
                    <a:pt x="1412182" y="925371"/>
                  </a:lnTo>
                  <a:lnTo>
                    <a:pt x="1441815" y="905383"/>
                  </a:lnTo>
                  <a:lnTo>
                    <a:pt x="1461803" y="875736"/>
                  </a:lnTo>
                  <a:lnTo>
                    <a:pt x="1469135" y="839431"/>
                  </a:lnTo>
                  <a:lnTo>
                    <a:pt x="1469135" y="93218"/>
                  </a:lnTo>
                  <a:lnTo>
                    <a:pt x="1461803" y="56953"/>
                  </a:lnTo>
                  <a:lnTo>
                    <a:pt x="1441815" y="27320"/>
                  </a:lnTo>
                  <a:lnTo>
                    <a:pt x="1412182" y="7332"/>
                  </a:lnTo>
                  <a:lnTo>
                    <a:pt x="1375917" y="0"/>
                  </a:lnTo>
                  <a:close/>
                </a:path>
              </a:pathLst>
            </a:custGeom>
            <a:solidFill>
              <a:srgbClr val="FFFFFF">
                <a:alpha val="90194"/>
              </a:srgbClr>
            </a:solidFill>
          </p:spPr>
          <p:txBody>
            <a:bodyPr wrap="square" lIns="0" tIns="0" rIns="0" bIns="0" rtlCol="0"/>
            <a:lstStyle/>
            <a:p>
              <a:endParaRPr/>
            </a:p>
          </p:txBody>
        </p:sp>
        <p:sp>
          <p:nvSpPr>
            <p:cNvPr id="89" name="object 89"/>
            <p:cNvSpPr/>
            <p:nvPr/>
          </p:nvSpPr>
          <p:spPr>
            <a:xfrm>
              <a:off x="4599432" y="5294376"/>
              <a:ext cx="1469390" cy="932815"/>
            </a:xfrm>
            <a:custGeom>
              <a:avLst/>
              <a:gdLst/>
              <a:ahLst/>
              <a:cxnLst/>
              <a:rect l="l" t="t" r="r" b="b"/>
              <a:pathLst>
                <a:path w="1469389" h="932814">
                  <a:moveTo>
                    <a:pt x="0" y="93218"/>
                  </a:moveTo>
                  <a:lnTo>
                    <a:pt x="7332" y="56953"/>
                  </a:lnTo>
                  <a:lnTo>
                    <a:pt x="27320" y="27320"/>
                  </a:lnTo>
                  <a:lnTo>
                    <a:pt x="56953" y="7332"/>
                  </a:lnTo>
                  <a:lnTo>
                    <a:pt x="93217" y="0"/>
                  </a:lnTo>
                  <a:lnTo>
                    <a:pt x="1375917" y="0"/>
                  </a:lnTo>
                  <a:lnTo>
                    <a:pt x="1412182" y="7332"/>
                  </a:lnTo>
                  <a:lnTo>
                    <a:pt x="1441815" y="27320"/>
                  </a:lnTo>
                  <a:lnTo>
                    <a:pt x="1461803" y="56953"/>
                  </a:lnTo>
                  <a:lnTo>
                    <a:pt x="1469135" y="93218"/>
                  </a:lnTo>
                  <a:lnTo>
                    <a:pt x="1469135" y="839431"/>
                  </a:lnTo>
                  <a:lnTo>
                    <a:pt x="1461803" y="875736"/>
                  </a:lnTo>
                  <a:lnTo>
                    <a:pt x="1441815" y="905383"/>
                  </a:lnTo>
                  <a:lnTo>
                    <a:pt x="1412182" y="925371"/>
                  </a:lnTo>
                  <a:lnTo>
                    <a:pt x="1375917" y="932700"/>
                  </a:lnTo>
                  <a:lnTo>
                    <a:pt x="93217" y="932700"/>
                  </a:lnTo>
                  <a:lnTo>
                    <a:pt x="56953" y="925371"/>
                  </a:lnTo>
                  <a:lnTo>
                    <a:pt x="27320" y="905382"/>
                  </a:lnTo>
                  <a:lnTo>
                    <a:pt x="7332" y="875736"/>
                  </a:lnTo>
                  <a:lnTo>
                    <a:pt x="0" y="839431"/>
                  </a:lnTo>
                  <a:lnTo>
                    <a:pt x="0" y="93218"/>
                  </a:lnTo>
                  <a:close/>
                </a:path>
              </a:pathLst>
            </a:custGeom>
            <a:ln w="12192">
              <a:solidFill>
                <a:srgbClr val="FFC000"/>
              </a:solidFill>
            </a:ln>
          </p:spPr>
          <p:txBody>
            <a:bodyPr wrap="square" lIns="0" tIns="0" rIns="0" bIns="0" rtlCol="0"/>
            <a:lstStyle/>
            <a:p>
              <a:endParaRPr/>
            </a:p>
          </p:txBody>
        </p:sp>
      </p:grpSp>
      <p:sp>
        <p:nvSpPr>
          <p:cNvPr id="90" name="object 90"/>
          <p:cNvSpPr txBox="1"/>
          <p:nvPr/>
        </p:nvSpPr>
        <p:spPr>
          <a:xfrm>
            <a:off x="4939029" y="5592876"/>
            <a:ext cx="794385" cy="299720"/>
          </a:xfrm>
          <a:prstGeom prst="rect">
            <a:avLst/>
          </a:prstGeom>
        </p:spPr>
        <p:txBody>
          <a:bodyPr vert="horz" wrap="square" lIns="0" tIns="12700" rIns="0" bIns="0" rtlCol="0">
            <a:spAutoFit/>
          </a:bodyPr>
          <a:lstStyle/>
          <a:p>
            <a:pPr marL="12700">
              <a:lnSpc>
                <a:spcPct val="100000"/>
              </a:lnSpc>
              <a:spcBef>
                <a:spcPts val="100"/>
              </a:spcBef>
            </a:pPr>
            <a:r>
              <a:rPr sz="1800" spc="-200" dirty="0">
                <a:latin typeface="Arial"/>
                <a:cs typeface="Arial"/>
              </a:rPr>
              <a:t>Table</a:t>
            </a:r>
            <a:r>
              <a:rPr sz="1800" spc="-80" dirty="0">
                <a:latin typeface="Arial"/>
                <a:cs typeface="Arial"/>
              </a:rPr>
              <a:t> </a:t>
            </a:r>
            <a:r>
              <a:rPr sz="1800" spc="-165" dirty="0">
                <a:latin typeface="Arial"/>
                <a:cs typeface="Arial"/>
              </a:rPr>
              <a:t>6-</a:t>
            </a:r>
            <a:r>
              <a:rPr sz="1800" spc="-95" dirty="0">
                <a:latin typeface="Arial"/>
                <a:cs typeface="Arial"/>
              </a:rPr>
              <a:t>8</a:t>
            </a:r>
            <a:endParaRPr sz="1800">
              <a:latin typeface="Arial"/>
              <a:cs typeface="Arial"/>
            </a:endParaRPr>
          </a:p>
        </p:txBody>
      </p:sp>
      <p:grpSp>
        <p:nvGrpSpPr>
          <p:cNvPr id="91" name="object 91"/>
          <p:cNvGrpSpPr/>
          <p:nvPr/>
        </p:nvGrpSpPr>
        <p:grpSpPr>
          <a:xfrm>
            <a:off x="6226809" y="2407666"/>
            <a:ext cx="1646555" cy="1104265"/>
            <a:chOff x="6226809" y="2407666"/>
            <a:chExt cx="1646555" cy="1104265"/>
          </a:xfrm>
        </p:grpSpPr>
        <p:sp>
          <p:nvSpPr>
            <p:cNvPr id="92" name="object 92"/>
            <p:cNvSpPr/>
            <p:nvPr/>
          </p:nvSpPr>
          <p:spPr>
            <a:xfrm>
              <a:off x="6233159" y="2414016"/>
              <a:ext cx="1469390" cy="935990"/>
            </a:xfrm>
            <a:custGeom>
              <a:avLst/>
              <a:gdLst/>
              <a:ahLst/>
              <a:cxnLst/>
              <a:rect l="l" t="t" r="r" b="b"/>
              <a:pathLst>
                <a:path w="1469390" h="935989">
                  <a:moveTo>
                    <a:pt x="1375537" y="0"/>
                  </a:moveTo>
                  <a:lnTo>
                    <a:pt x="93599" y="0"/>
                  </a:lnTo>
                  <a:lnTo>
                    <a:pt x="57167" y="7356"/>
                  </a:lnTo>
                  <a:lnTo>
                    <a:pt x="27416" y="27416"/>
                  </a:lnTo>
                  <a:lnTo>
                    <a:pt x="7356" y="57167"/>
                  </a:lnTo>
                  <a:lnTo>
                    <a:pt x="0" y="93599"/>
                  </a:lnTo>
                  <a:lnTo>
                    <a:pt x="0" y="842137"/>
                  </a:lnTo>
                  <a:lnTo>
                    <a:pt x="7356" y="878568"/>
                  </a:lnTo>
                  <a:lnTo>
                    <a:pt x="27416" y="908319"/>
                  </a:lnTo>
                  <a:lnTo>
                    <a:pt x="57167" y="928379"/>
                  </a:lnTo>
                  <a:lnTo>
                    <a:pt x="93599" y="935736"/>
                  </a:lnTo>
                  <a:lnTo>
                    <a:pt x="1375537" y="935736"/>
                  </a:lnTo>
                  <a:lnTo>
                    <a:pt x="1411968" y="928379"/>
                  </a:lnTo>
                  <a:lnTo>
                    <a:pt x="1441719" y="908319"/>
                  </a:lnTo>
                  <a:lnTo>
                    <a:pt x="1461779" y="878568"/>
                  </a:lnTo>
                  <a:lnTo>
                    <a:pt x="1469136" y="842137"/>
                  </a:lnTo>
                  <a:lnTo>
                    <a:pt x="1469136" y="93599"/>
                  </a:lnTo>
                  <a:lnTo>
                    <a:pt x="1461779" y="57167"/>
                  </a:lnTo>
                  <a:lnTo>
                    <a:pt x="1441719" y="27416"/>
                  </a:lnTo>
                  <a:lnTo>
                    <a:pt x="1411968" y="7356"/>
                  </a:lnTo>
                  <a:lnTo>
                    <a:pt x="1375537" y="0"/>
                  </a:lnTo>
                  <a:close/>
                </a:path>
              </a:pathLst>
            </a:custGeom>
            <a:solidFill>
              <a:srgbClr val="EC7C30"/>
            </a:solidFill>
          </p:spPr>
          <p:txBody>
            <a:bodyPr wrap="square" lIns="0" tIns="0" rIns="0" bIns="0" rtlCol="0"/>
            <a:lstStyle/>
            <a:p>
              <a:endParaRPr/>
            </a:p>
          </p:txBody>
        </p:sp>
        <p:sp>
          <p:nvSpPr>
            <p:cNvPr id="93" name="object 93"/>
            <p:cNvSpPr/>
            <p:nvPr/>
          </p:nvSpPr>
          <p:spPr>
            <a:xfrm>
              <a:off x="6233159" y="2414016"/>
              <a:ext cx="1469390" cy="935990"/>
            </a:xfrm>
            <a:custGeom>
              <a:avLst/>
              <a:gdLst/>
              <a:ahLst/>
              <a:cxnLst/>
              <a:rect l="l" t="t" r="r" b="b"/>
              <a:pathLst>
                <a:path w="1469390" h="935989">
                  <a:moveTo>
                    <a:pt x="0" y="93599"/>
                  </a:moveTo>
                  <a:lnTo>
                    <a:pt x="7356" y="57167"/>
                  </a:lnTo>
                  <a:lnTo>
                    <a:pt x="27416" y="27416"/>
                  </a:lnTo>
                  <a:lnTo>
                    <a:pt x="57167" y="7356"/>
                  </a:lnTo>
                  <a:lnTo>
                    <a:pt x="93599" y="0"/>
                  </a:lnTo>
                  <a:lnTo>
                    <a:pt x="1375537" y="0"/>
                  </a:lnTo>
                  <a:lnTo>
                    <a:pt x="1411968" y="7356"/>
                  </a:lnTo>
                  <a:lnTo>
                    <a:pt x="1441719" y="27416"/>
                  </a:lnTo>
                  <a:lnTo>
                    <a:pt x="1461779" y="57167"/>
                  </a:lnTo>
                  <a:lnTo>
                    <a:pt x="1469136" y="93599"/>
                  </a:lnTo>
                  <a:lnTo>
                    <a:pt x="1469136" y="842137"/>
                  </a:lnTo>
                  <a:lnTo>
                    <a:pt x="1461779" y="878568"/>
                  </a:lnTo>
                  <a:lnTo>
                    <a:pt x="1441719" y="908319"/>
                  </a:lnTo>
                  <a:lnTo>
                    <a:pt x="1411968" y="928379"/>
                  </a:lnTo>
                  <a:lnTo>
                    <a:pt x="1375537" y="935736"/>
                  </a:lnTo>
                  <a:lnTo>
                    <a:pt x="93599" y="935736"/>
                  </a:lnTo>
                  <a:lnTo>
                    <a:pt x="57167" y="928379"/>
                  </a:lnTo>
                  <a:lnTo>
                    <a:pt x="27416" y="908319"/>
                  </a:lnTo>
                  <a:lnTo>
                    <a:pt x="7356" y="878568"/>
                  </a:lnTo>
                  <a:lnTo>
                    <a:pt x="0" y="842137"/>
                  </a:lnTo>
                  <a:lnTo>
                    <a:pt x="0" y="93599"/>
                  </a:lnTo>
                  <a:close/>
                </a:path>
              </a:pathLst>
            </a:custGeom>
            <a:ln w="12192">
              <a:solidFill>
                <a:srgbClr val="FFFFFF"/>
              </a:solidFill>
            </a:ln>
          </p:spPr>
          <p:txBody>
            <a:bodyPr wrap="square" lIns="0" tIns="0" rIns="0" bIns="0" rtlCol="0"/>
            <a:lstStyle/>
            <a:p>
              <a:endParaRPr/>
            </a:p>
          </p:txBody>
        </p:sp>
        <p:sp>
          <p:nvSpPr>
            <p:cNvPr id="94" name="object 94"/>
            <p:cNvSpPr/>
            <p:nvPr/>
          </p:nvSpPr>
          <p:spPr>
            <a:xfrm>
              <a:off x="6397751" y="2569464"/>
              <a:ext cx="1469390" cy="935990"/>
            </a:xfrm>
            <a:custGeom>
              <a:avLst/>
              <a:gdLst/>
              <a:ahLst/>
              <a:cxnLst/>
              <a:rect l="l" t="t" r="r" b="b"/>
              <a:pathLst>
                <a:path w="1469390" h="935989">
                  <a:moveTo>
                    <a:pt x="1375537" y="0"/>
                  </a:moveTo>
                  <a:lnTo>
                    <a:pt x="93599" y="0"/>
                  </a:lnTo>
                  <a:lnTo>
                    <a:pt x="57167" y="7356"/>
                  </a:lnTo>
                  <a:lnTo>
                    <a:pt x="27416" y="27416"/>
                  </a:lnTo>
                  <a:lnTo>
                    <a:pt x="7356" y="57167"/>
                  </a:lnTo>
                  <a:lnTo>
                    <a:pt x="0" y="93599"/>
                  </a:lnTo>
                  <a:lnTo>
                    <a:pt x="0" y="842137"/>
                  </a:lnTo>
                  <a:lnTo>
                    <a:pt x="7356" y="878568"/>
                  </a:lnTo>
                  <a:lnTo>
                    <a:pt x="27416" y="908319"/>
                  </a:lnTo>
                  <a:lnTo>
                    <a:pt x="57167" y="928379"/>
                  </a:lnTo>
                  <a:lnTo>
                    <a:pt x="93599" y="935736"/>
                  </a:lnTo>
                  <a:lnTo>
                    <a:pt x="1375537" y="935736"/>
                  </a:lnTo>
                  <a:lnTo>
                    <a:pt x="1411968" y="928379"/>
                  </a:lnTo>
                  <a:lnTo>
                    <a:pt x="1441719" y="908319"/>
                  </a:lnTo>
                  <a:lnTo>
                    <a:pt x="1461779" y="878568"/>
                  </a:lnTo>
                  <a:lnTo>
                    <a:pt x="1469136" y="842137"/>
                  </a:lnTo>
                  <a:lnTo>
                    <a:pt x="1469136" y="93599"/>
                  </a:lnTo>
                  <a:lnTo>
                    <a:pt x="1461779" y="57167"/>
                  </a:lnTo>
                  <a:lnTo>
                    <a:pt x="1441719" y="27416"/>
                  </a:lnTo>
                  <a:lnTo>
                    <a:pt x="1411968" y="7356"/>
                  </a:lnTo>
                  <a:lnTo>
                    <a:pt x="1375537" y="0"/>
                  </a:lnTo>
                  <a:close/>
                </a:path>
              </a:pathLst>
            </a:custGeom>
            <a:solidFill>
              <a:srgbClr val="FFFFFF">
                <a:alpha val="90194"/>
              </a:srgbClr>
            </a:solidFill>
          </p:spPr>
          <p:txBody>
            <a:bodyPr wrap="square" lIns="0" tIns="0" rIns="0" bIns="0" rtlCol="0"/>
            <a:lstStyle/>
            <a:p>
              <a:endParaRPr/>
            </a:p>
          </p:txBody>
        </p:sp>
        <p:sp>
          <p:nvSpPr>
            <p:cNvPr id="95" name="object 95"/>
            <p:cNvSpPr/>
            <p:nvPr/>
          </p:nvSpPr>
          <p:spPr>
            <a:xfrm>
              <a:off x="6397751" y="2569464"/>
              <a:ext cx="1469390" cy="935990"/>
            </a:xfrm>
            <a:custGeom>
              <a:avLst/>
              <a:gdLst/>
              <a:ahLst/>
              <a:cxnLst/>
              <a:rect l="l" t="t" r="r" b="b"/>
              <a:pathLst>
                <a:path w="1469390" h="935989">
                  <a:moveTo>
                    <a:pt x="0" y="93599"/>
                  </a:moveTo>
                  <a:lnTo>
                    <a:pt x="7356" y="57167"/>
                  </a:lnTo>
                  <a:lnTo>
                    <a:pt x="27416" y="27416"/>
                  </a:lnTo>
                  <a:lnTo>
                    <a:pt x="57167" y="7356"/>
                  </a:lnTo>
                  <a:lnTo>
                    <a:pt x="93599" y="0"/>
                  </a:lnTo>
                  <a:lnTo>
                    <a:pt x="1375537" y="0"/>
                  </a:lnTo>
                  <a:lnTo>
                    <a:pt x="1411968" y="7356"/>
                  </a:lnTo>
                  <a:lnTo>
                    <a:pt x="1441719" y="27416"/>
                  </a:lnTo>
                  <a:lnTo>
                    <a:pt x="1461779" y="57167"/>
                  </a:lnTo>
                  <a:lnTo>
                    <a:pt x="1469136" y="93599"/>
                  </a:lnTo>
                  <a:lnTo>
                    <a:pt x="1469136" y="842137"/>
                  </a:lnTo>
                  <a:lnTo>
                    <a:pt x="1461779" y="878568"/>
                  </a:lnTo>
                  <a:lnTo>
                    <a:pt x="1441719" y="908319"/>
                  </a:lnTo>
                  <a:lnTo>
                    <a:pt x="1411968" y="928379"/>
                  </a:lnTo>
                  <a:lnTo>
                    <a:pt x="1375537" y="935736"/>
                  </a:lnTo>
                  <a:lnTo>
                    <a:pt x="93599" y="935736"/>
                  </a:lnTo>
                  <a:lnTo>
                    <a:pt x="57167" y="928379"/>
                  </a:lnTo>
                  <a:lnTo>
                    <a:pt x="27416" y="908319"/>
                  </a:lnTo>
                  <a:lnTo>
                    <a:pt x="7356" y="878568"/>
                  </a:lnTo>
                  <a:lnTo>
                    <a:pt x="0" y="842137"/>
                  </a:lnTo>
                  <a:lnTo>
                    <a:pt x="0" y="93599"/>
                  </a:lnTo>
                  <a:close/>
                </a:path>
              </a:pathLst>
            </a:custGeom>
            <a:ln w="12192">
              <a:solidFill>
                <a:srgbClr val="EC7C30"/>
              </a:solidFill>
            </a:ln>
          </p:spPr>
          <p:txBody>
            <a:bodyPr wrap="square" lIns="0" tIns="0" rIns="0" bIns="0" rtlCol="0"/>
            <a:lstStyle/>
            <a:p>
              <a:endParaRPr/>
            </a:p>
          </p:txBody>
        </p:sp>
      </p:grpSp>
      <p:sp>
        <p:nvSpPr>
          <p:cNvPr id="96" name="object 96"/>
          <p:cNvSpPr txBox="1"/>
          <p:nvPr/>
        </p:nvSpPr>
        <p:spPr>
          <a:xfrm>
            <a:off x="6834631" y="2867914"/>
            <a:ext cx="598805" cy="299720"/>
          </a:xfrm>
          <a:prstGeom prst="rect">
            <a:avLst/>
          </a:prstGeom>
        </p:spPr>
        <p:txBody>
          <a:bodyPr vert="horz" wrap="square" lIns="0" tIns="12700" rIns="0" bIns="0" rtlCol="0">
            <a:spAutoFit/>
          </a:bodyPr>
          <a:lstStyle/>
          <a:p>
            <a:pPr marL="12700">
              <a:lnSpc>
                <a:spcPct val="100000"/>
              </a:lnSpc>
              <a:spcBef>
                <a:spcPts val="100"/>
              </a:spcBef>
            </a:pPr>
            <a:r>
              <a:rPr sz="1800" spc="-165" dirty="0">
                <a:latin typeface="Arial"/>
                <a:cs typeface="Arial"/>
              </a:rPr>
              <a:t>Part</a:t>
            </a:r>
            <a:r>
              <a:rPr sz="1800" spc="-45" dirty="0">
                <a:latin typeface="Arial"/>
                <a:cs typeface="Arial"/>
              </a:rPr>
              <a:t> </a:t>
            </a:r>
            <a:r>
              <a:rPr sz="1800" spc="-114" dirty="0">
                <a:latin typeface="Arial"/>
                <a:cs typeface="Arial"/>
              </a:rPr>
              <a:t>IV</a:t>
            </a:r>
            <a:endParaRPr sz="1800">
              <a:latin typeface="Arial"/>
              <a:cs typeface="Arial"/>
            </a:endParaRPr>
          </a:p>
        </p:txBody>
      </p:sp>
      <p:grpSp>
        <p:nvGrpSpPr>
          <p:cNvPr id="97" name="object 97"/>
          <p:cNvGrpSpPr/>
          <p:nvPr/>
        </p:nvGrpSpPr>
        <p:grpSpPr>
          <a:xfrm>
            <a:off x="6226809" y="3770121"/>
            <a:ext cx="1646555" cy="1101090"/>
            <a:chOff x="6226809" y="3770121"/>
            <a:chExt cx="1646555" cy="1101090"/>
          </a:xfrm>
        </p:grpSpPr>
        <p:sp>
          <p:nvSpPr>
            <p:cNvPr id="98" name="object 98"/>
            <p:cNvSpPr/>
            <p:nvPr/>
          </p:nvSpPr>
          <p:spPr>
            <a:xfrm>
              <a:off x="6233159" y="3776471"/>
              <a:ext cx="1469390" cy="932815"/>
            </a:xfrm>
            <a:custGeom>
              <a:avLst/>
              <a:gdLst/>
              <a:ahLst/>
              <a:cxnLst/>
              <a:rect l="l" t="t" r="r" b="b"/>
              <a:pathLst>
                <a:path w="1469390" h="932814">
                  <a:moveTo>
                    <a:pt x="1375917" y="0"/>
                  </a:moveTo>
                  <a:lnTo>
                    <a:pt x="93217" y="0"/>
                  </a:lnTo>
                  <a:lnTo>
                    <a:pt x="56953" y="7332"/>
                  </a:lnTo>
                  <a:lnTo>
                    <a:pt x="27320" y="27320"/>
                  </a:lnTo>
                  <a:lnTo>
                    <a:pt x="7332" y="56953"/>
                  </a:lnTo>
                  <a:lnTo>
                    <a:pt x="0" y="93217"/>
                  </a:lnTo>
                  <a:lnTo>
                    <a:pt x="0" y="839469"/>
                  </a:lnTo>
                  <a:lnTo>
                    <a:pt x="7332" y="875734"/>
                  </a:lnTo>
                  <a:lnTo>
                    <a:pt x="27320" y="905367"/>
                  </a:lnTo>
                  <a:lnTo>
                    <a:pt x="56953" y="925355"/>
                  </a:lnTo>
                  <a:lnTo>
                    <a:pt x="93217" y="932688"/>
                  </a:lnTo>
                  <a:lnTo>
                    <a:pt x="1375917" y="932688"/>
                  </a:lnTo>
                  <a:lnTo>
                    <a:pt x="1412182" y="925355"/>
                  </a:lnTo>
                  <a:lnTo>
                    <a:pt x="1441815" y="905367"/>
                  </a:lnTo>
                  <a:lnTo>
                    <a:pt x="1461803" y="875734"/>
                  </a:lnTo>
                  <a:lnTo>
                    <a:pt x="1469136" y="839469"/>
                  </a:lnTo>
                  <a:lnTo>
                    <a:pt x="1469136" y="93217"/>
                  </a:lnTo>
                  <a:lnTo>
                    <a:pt x="1461803" y="56953"/>
                  </a:lnTo>
                  <a:lnTo>
                    <a:pt x="1441815" y="27320"/>
                  </a:lnTo>
                  <a:lnTo>
                    <a:pt x="1412182" y="7332"/>
                  </a:lnTo>
                  <a:lnTo>
                    <a:pt x="1375917" y="0"/>
                  </a:lnTo>
                  <a:close/>
                </a:path>
              </a:pathLst>
            </a:custGeom>
            <a:solidFill>
              <a:srgbClr val="A4A4A4"/>
            </a:solidFill>
          </p:spPr>
          <p:txBody>
            <a:bodyPr wrap="square" lIns="0" tIns="0" rIns="0" bIns="0" rtlCol="0"/>
            <a:lstStyle/>
            <a:p>
              <a:endParaRPr/>
            </a:p>
          </p:txBody>
        </p:sp>
        <p:sp>
          <p:nvSpPr>
            <p:cNvPr id="99" name="object 99"/>
            <p:cNvSpPr/>
            <p:nvPr/>
          </p:nvSpPr>
          <p:spPr>
            <a:xfrm>
              <a:off x="6233159" y="3776471"/>
              <a:ext cx="1469390" cy="932815"/>
            </a:xfrm>
            <a:custGeom>
              <a:avLst/>
              <a:gdLst/>
              <a:ahLst/>
              <a:cxnLst/>
              <a:rect l="l" t="t" r="r" b="b"/>
              <a:pathLst>
                <a:path w="1469390" h="932814">
                  <a:moveTo>
                    <a:pt x="0" y="93217"/>
                  </a:moveTo>
                  <a:lnTo>
                    <a:pt x="7332" y="56953"/>
                  </a:lnTo>
                  <a:lnTo>
                    <a:pt x="27320" y="27320"/>
                  </a:lnTo>
                  <a:lnTo>
                    <a:pt x="56953" y="7332"/>
                  </a:lnTo>
                  <a:lnTo>
                    <a:pt x="93217" y="0"/>
                  </a:lnTo>
                  <a:lnTo>
                    <a:pt x="1375917" y="0"/>
                  </a:lnTo>
                  <a:lnTo>
                    <a:pt x="1412182" y="7332"/>
                  </a:lnTo>
                  <a:lnTo>
                    <a:pt x="1441815" y="27320"/>
                  </a:lnTo>
                  <a:lnTo>
                    <a:pt x="1461803" y="56953"/>
                  </a:lnTo>
                  <a:lnTo>
                    <a:pt x="1469136" y="93217"/>
                  </a:lnTo>
                  <a:lnTo>
                    <a:pt x="1469136" y="839469"/>
                  </a:lnTo>
                  <a:lnTo>
                    <a:pt x="1461803" y="875734"/>
                  </a:lnTo>
                  <a:lnTo>
                    <a:pt x="1441815" y="905367"/>
                  </a:lnTo>
                  <a:lnTo>
                    <a:pt x="1412182" y="925355"/>
                  </a:lnTo>
                  <a:lnTo>
                    <a:pt x="1375917" y="932688"/>
                  </a:lnTo>
                  <a:lnTo>
                    <a:pt x="93217" y="932688"/>
                  </a:lnTo>
                  <a:lnTo>
                    <a:pt x="56953" y="925355"/>
                  </a:lnTo>
                  <a:lnTo>
                    <a:pt x="27320" y="905367"/>
                  </a:lnTo>
                  <a:lnTo>
                    <a:pt x="7332" y="875734"/>
                  </a:lnTo>
                  <a:lnTo>
                    <a:pt x="0" y="839469"/>
                  </a:lnTo>
                  <a:lnTo>
                    <a:pt x="0" y="93217"/>
                  </a:lnTo>
                  <a:close/>
                </a:path>
              </a:pathLst>
            </a:custGeom>
            <a:ln w="12192">
              <a:solidFill>
                <a:srgbClr val="FFFFFF"/>
              </a:solidFill>
            </a:ln>
          </p:spPr>
          <p:txBody>
            <a:bodyPr wrap="square" lIns="0" tIns="0" rIns="0" bIns="0" rtlCol="0"/>
            <a:lstStyle/>
            <a:p>
              <a:endParaRPr/>
            </a:p>
          </p:txBody>
        </p:sp>
        <p:sp>
          <p:nvSpPr>
            <p:cNvPr id="100" name="object 100"/>
            <p:cNvSpPr/>
            <p:nvPr/>
          </p:nvSpPr>
          <p:spPr>
            <a:xfrm>
              <a:off x="6397751" y="3931919"/>
              <a:ext cx="1469390" cy="932815"/>
            </a:xfrm>
            <a:custGeom>
              <a:avLst/>
              <a:gdLst/>
              <a:ahLst/>
              <a:cxnLst/>
              <a:rect l="l" t="t" r="r" b="b"/>
              <a:pathLst>
                <a:path w="1469390" h="932814">
                  <a:moveTo>
                    <a:pt x="1375918" y="0"/>
                  </a:moveTo>
                  <a:lnTo>
                    <a:pt x="93218" y="0"/>
                  </a:lnTo>
                  <a:lnTo>
                    <a:pt x="56953" y="7332"/>
                  </a:lnTo>
                  <a:lnTo>
                    <a:pt x="27320" y="27320"/>
                  </a:lnTo>
                  <a:lnTo>
                    <a:pt x="7332" y="56953"/>
                  </a:lnTo>
                  <a:lnTo>
                    <a:pt x="0" y="93217"/>
                  </a:lnTo>
                  <a:lnTo>
                    <a:pt x="0" y="839469"/>
                  </a:lnTo>
                  <a:lnTo>
                    <a:pt x="7332" y="875734"/>
                  </a:lnTo>
                  <a:lnTo>
                    <a:pt x="27320" y="905367"/>
                  </a:lnTo>
                  <a:lnTo>
                    <a:pt x="56953" y="925355"/>
                  </a:lnTo>
                  <a:lnTo>
                    <a:pt x="93218" y="932687"/>
                  </a:lnTo>
                  <a:lnTo>
                    <a:pt x="1375918" y="932687"/>
                  </a:lnTo>
                  <a:lnTo>
                    <a:pt x="1412182" y="925355"/>
                  </a:lnTo>
                  <a:lnTo>
                    <a:pt x="1441815" y="905367"/>
                  </a:lnTo>
                  <a:lnTo>
                    <a:pt x="1461803" y="875734"/>
                  </a:lnTo>
                  <a:lnTo>
                    <a:pt x="1469136" y="839469"/>
                  </a:lnTo>
                  <a:lnTo>
                    <a:pt x="1469136" y="93217"/>
                  </a:lnTo>
                  <a:lnTo>
                    <a:pt x="1461803" y="56953"/>
                  </a:lnTo>
                  <a:lnTo>
                    <a:pt x="1441815" y="27320"/>
                  </a:lnTo>
                  <a:lnTo>
                    <a:pt x="1412182" y="7332"/>
                  </a:lnTo>
                  <a:lnTo>
                    <a:pt x="1375918" y="0"/>
                  </a:lnTo>
                  <a:close/>
                </a:path>
              </a:pathLst>
            </a:custGeom>
            <a:solidFill>
              <a:srgbClr val="FFFFFF">
                <a:alpha val="90194"/>
              </a:srgbClr>
            </a:solidFill>
          </p:spPr>
          <p:txBody>
            <a:bodyPr wrap="square" lIns="0" tIns="0" rIns="0" bIns="0" rtlCol="0"/>
            <a:lstStyle/>
            <a:p>
              <a:endParaRPr/>
            </a:p>
          </p:txBody>
        </p:sp>
        <p:sp>
          <p:nvSpPr>
            <p:cNvPr id="101" name="object 101"/>
            <p:cNvSpPr/>
            <p:nvPr/>
          </p:nvSpPr>
          <p:spPr>
            <a:xfrm>
              <a:off x="6397751" y="3931919"/>
              <a:ext cx="1469390" cy="932815"/>
            </a:xfrm>
            <a:custGeom>
              <a:avLst/>
              <a:gdLst/>
              <a:ahLst/>
              <a:cxnLst/>
              <a:rect l="l" t="t" r="r" b="b"/>
              <a:pathLst>
                <a:path w="1469390" h="932814">
                  <a:moveTo>
                    <a:pt x="0" y="93217"/>
                  </a:moveTo>
                  <a:lnTo>
                    <a:pt x="7332" y="56953"/>
                  </a:lnTo>
                  <a:lnTo>
                    <a:pt x="27320" y="27320"/>
                  </a:lnTo>
                  <a:lnTo>
                    <a:pt x="56953" y="7332"/>
                  </a:lnTo>
                  <a:lnTo>
                    <a:pt x="93218" y="0"/>
                  </a:lnTo>
                  <a:lnTo>
                    <a:pt x="1375918" y="0"/>
                  </a:lnTo>
                  <a:lnTo>
                    <a:pt x="1412182" y="7332"/>
                  </a:lnTo>
                  <a:lnTo>
                    <a:pt x="1441815" y="27320"/>
                  </a:lnTo>
                  <a:lnTo>
                    <a:pt x="1461803" y="56953"/>
                  </a:lnTo>
                  <a:lnTo>
                    <a:pt x="1469136" y="93217"/>
                  </a:lnTo>
                  <a:lnTo>
                    <a:pt x="1469136" y="839469"/>
                  </a:lnTo>
                  <a:lnTo>
                    <a:pt x="1461803" y="875734"/>
                  </a:lnTo>
                  <a:lnTo>
                    <a:pt x="1441815" y="905367"/>
                  </a:lnTo>
                  <a:lnTo>
                    <a:pt x="1412182" y="925355"/>
                  </a:lnTo>
                  <a:lnTo>
                    <a:pt x="1375918" y="932687"/>
                  </a:lnTo>
                  <a:lnTo>
                    <a:pt x="93218" y="932687"/>
                  </a:lnTo>
                  <a:lnTo>
                    <a:pt x="56953" y="925355"/>
                  </a:lnTo>
                  <a:lnTo>
                    <a:pt x="27320" y="905367"/>
                  </a:lnTo>
                  <a:lnTo>
                    <a:pt x="7332" y="875734"/>
                  </a:lnTo>
                  <a:lnTo>
                    <a:pt x="0" y="839469"/>
                  </a:lnTo>
                  <a:lnTo>
                    <a:pt x="0" y="93217"/>
                  </a:lnTo>
                  <a:close/>
                </a:path>
              </a:pathLst>
            </a:custGeom>
            <a:ln w="12192">
              <a:solidFill>
                <a:srgbClr val="A4A4A4"/>
              </a:solidFill>
            </a:ln>
          </p:spPr>
          <p:txBody>
            <a:bodyPr wrap="square" lIns="0" tIns="0" rIns="0" bIns="0" rtlCol="0"/>
            <a:lstStyle/>
            <a:p>
              <a:endParaRPr/>
            </a:p>
          </p:txBody>
        </p:sp>
      </p:grpSp>
      <p:sp>
        <p:nvSpPr>
          <p:cNvPr id="102" name="object 102"/>
          <p:cNvSpPr txBox="1"/>
          <p:nvPr/>
        </p:nvSpPr>
        <p:spPr>
          <a:xfrm>
            <a:off x="6770623" y="4111828"/>
            <a:ext cx="724535" cy="535305"/>
          </a:xfrm>
          <a:prstGeom prst="rect">
            <a:avLst/>
          </a:prstGeom>
        </p:spPr>
        <p:txBody>
          <a:bodyPr vert="horz" wrap="square" lIns="0" tIns="12700" rIns="0" bIns="0" rtlCol="0">
            <a:spAutoFit/>
          </a:bodyPr>
          <a:lstStyle/>
          <a:p>
            <a:pPr marL="12700">
              <a:lnSpc>
                <a:spcPts val="2005"/>
              </a:lnSpc>
              <a:spcBef>
                <a:spcPts val="100"/>
              </a:spcBef>
            </a:pPr>
            <a:r>
              <a:rPr sz="1800" spc="-245" dirty="0">
                <a:latin typeface="Arial"/>
                <a:cs typeface="Arial"/>
              </a:rPr>
              <a:t>Tax</a:t>
            </a:r>
            <a:r>
              <a:rPr sz="1800" spc="-75" dirty="0">
                <a:latin typeface="Arial"/>
                <a:cs typeface="Arial"/>
              </a:rPr>
              <a:t> </a:t>
            </a:r>
            <a:r>
              <a:rPr sz="1800" spc="-145" dirty="0">
                <a:latin typeface="Arial"/>
                <a:cs typeface="Arial"/>
              </a:rPr>
              <a:t>paid</a:t>
            </a:r>
            <a:endParaRPr sz="1800">
              <a:latin typeface="Arial"/>
              <a:cs typeface="Arial"/>
            </a:endParaRPr>
          </a:p>
          <a:p>
            <a:pPr marL="91440">
              <a:lnSpc>
                <a:spcPts val="2005"/>
              </a:lnSpc>
            </a:pPr>
            <a:r>
              <a:rPr sz="1800" spc="-45" dirty="0">
                <a:latin typeface="Arial"/>
                <a:cs typeface="Arial"/>
              </a:rPr>
              <a:t>details</a:t>
            </a:r>
            <a:endParaRPr sz="1800">
              <a:latin typeface="Arial"/>
              <a:cs typeface="Arial"/>
            </a:endParaRPr>
          </a:p>
        </p:txBody>
      </p:sp>
      <p:grpSp>
        <p:nvGrpSpPr>
          <p:cNvPr id="103" name="object 103"/>
          <p:cNvGrpSpPr/>
          <p:nvPr/>
        </p:nvGrpSpPr>
        <p:grpSpPr>
          <a:xfrm>
            <a:off x="6226809" y="5132578"/>
            <a:ext cx="1646555" cy="1101090"/>
            <a:chOff x="6226809" y="5132578"/>
            <a:chExt cx="1646555" cy="1101090"/>
          </a:xfrm>
        </p:grpSpPr>
        <p:sp>
          <p:nvSpPr>
            <p:cNvPr id="104" name="object 104"/>
            <p:cNvSpPr/>
            <p:nvPr/>
          </p:nvSpPr>
          <p:spPr>
            <a:xfrm>
              <a:off x="6233159" y="5138928"/>
              <a:ext cx="1469390" cy="932815"/>
            </a:xfrm>
            <a:custGeom>
              <a:avLst/>
              <a:gdLst/>
              <a:ahLst/>
              <a:cxnLst/>
              <a:rect l="l" t="t" r="r" b="b"/>
              <a:pathLst>
                <a:path w="1469390" h="932814">
                  <a:moveTo>
                    <a:pt x="1375917" y="0"/>
                  </a:moveTo>
                  <a:lnTo>
                    <a:pt x="93217" y="0"/>
                  </a:lnTo>
                  <a:lnTo>
                    <a:pt x="56953" y="7332"/>
                  </a:lnTo>
                  <a:lnTo>
                    <a:pt x="27320" y="27320"/>
                  </a:lnTo>
                  <a:lnTo>
                    <a:pt x="7332" y="56953"/>
                  </a:lnTo>
                  <a:lnTo>
                    <a:pt x="0" y="93218"/>
                  </a:lnTo>
                  <a:lnTo>
                    <a:pt x="0" y="839431"/>
                  </a:lnTo>
                  <a:lnTo>
                    <a:pt x="7332" y="875736"/>
                  </a:lnTo>
                  <a:lnTo>
                    <a:pt x="27320" y="905383"/>
                  </a:lnTo>
                  <a:lnTo>
                    <a:pt x="56953" y="925371"/>
                  </a:lnTo>
                  <a:lnTo>
                    <a:pt x="93217" y="932700"/>
                  </a:lnTo>
                  <a:lnTo>
                    <a:pt x="1375917" y="932700"/>
                  </a:lnTo>
                  <a:lnTo>
                    <a:pt x="1412182" y="925371"/>
                  </a:lnTo>
                  <a:lnTo>
                    <a:pt x="1441815" y="905383"/>
                  </a:lnTo>
                  <a:lnTo>
                    <a:pt x="1461803" y="875736"/>
                  </a:lnTo>
                  <a:lnTo>
                    <a:pt x="1469136" y="839431"/>
                  </a:lnTo>
                  <a:lnTo>
                    <a:pt x="1469136" y="93218"/>
                  </a:lnTo>
                  <a:lnTo>
                    <a:pt x="1461803" y="56953"/>
                  </a:lnTo>
                  <a:lnTo>
                    <a:pt x="1441815" y="27320"/>
                  </a:lnTo>
                  <a:lnTo>
                    <a:pt x="1412182" y="7332"/>
                  </a:lnTo>
                  <a:lnTo>
                    <a:pt x="1375917" y="0"/>
                  </a:lnTo>
                  <a:close/>
                </a:path>
              </a:pathLst>
            </a:custGeom>
            <a:solidFill>
              <a:srgbClr val="FFC000"/>
            </a:solidFill>
          </p:spPr>
          <p:txBody>
            <a:bodyPr wrap="square" lIns="0" tIns="0" rIns="0" bIns="0" rtlCol="0"/>
            <a:lstStyle/>
            <a:p>
              <a:endParaRPr/>
            </a:p>
          </p:txBody>
        </p:sp>
        <p:sp>
          <p:nvSpPr>
            <p:cNvPr id="105" name="object 105"/>
            <p:cNvSpPr/>
            <p:nvPr/>
          </p:nvSpPr>
          <p:spPr>
            <a:xfrm>
              <a:off x="6233159" y="5138928"/>
              <a:ext cx="1469390" cy="932815"/>
            </a:xfrm>
            <a:custGeom>
              <a:avLst/>
              <a:gdLst/>
              <a:ahLst/>
              <a:cxnLst/>
              <a:rect l="l" t="t" r="r" b="b"/>
              <a:pathLst>
                <a:path w="1469390" h="932814">
                  <a:moveTo>
                    <a:pt x="0" y="93218"/>
                  </a:moveTo>
                  <a:lnTo>
                    <a:pt x="7332" y="56953"/>
                  </a:lnTo>
                  <a:lnTo>
                    <a:pt x="27320" y="27320"/>
                  </a:lnTo>
                  <a:lnTo>
                    <a:pt x="56953" y="7332"/>
                  </a:lnTo>
                  <a:lnTo>
                    <a:pt x="93217" y="0"/>
                  </a:lnTo>
                  <a:lnTo>
                    <a:pt x="1375917" y="0"/>
                  </a:lnTo>
                  <a:lnTo>
                    <a:pt x="1412182" y="7332"/>
                  </a:lnTo>
                  <a:lnTo>
                    <a:pt x="1441815" y="27320"/>
                  </a:lnTo>
                  <a:lnTo>
                    <a:pt x="1461803" y="56953"/>
                  </a:lnTo>
                  <a:lnTo>
                    <a:pt x="1469136" y="93218"/>
                  </a:lnTo>
                  <a:lnTo>
                    <a:pt x="1469136" y="839431"/>
                  </a:lnTo>
                  <a:lnTo>
                    <a:pt x="1461803" y="875736"/>
                  </a:lnTo>
                  <a:lnTo>
                    <a:pt x="1441815" y="905383"/>
                  </a:lnTo>
                  <a:lnTo>
                    <a:pt x="1412182" y="925371"/>
                  </a:lnTo>
                  <a:lnTo>
                    <a:pt x="1375917" y="932700"/>
                  </a:lnTo>
                  <a:lnTo>
                    <a:pt x="93217" y="932700"/>
                  </a:lnTo>
                  <a:lnTo>
                    <a:pt x="56953" y="925371"/>
                  </a:lnTo>
                  <a:lnTo>
                    <a:pt x="27320" y="905383"/>
                  </a:lnTo>
                  <a:lnTo>
                    <a:pt x="7332" y="875736"/>
                  </a:lnTo>
                  <a:lnTo>
                    <a:pt x="0" y="839431"/>
                  </a:lnTo>
                  <a:lnTo>
                    <a:pt x="0" y="93218"/>
                  </a:lnTo>
                  <a:close/>
                </a:path>
              </a:pathLst>
            </a:custGeom>
            <a:ln w="12192">
              <a:solidFill>
                <a:srgbClr val="FFFFFF"/>
              </a:solidFill>
            </a:ln>
          </p:spPr>
          <p:txBody>
            <a:bodyPr wrap="square" lIns="0" tIns="0" rIns="0" bIns="0" rtlCol="0"/>
            <a:lstStyle/>
            <a:p>
              <a:endParaRPr/>
            </a:p>
          </p:txBody>
        </p:sp>
        <p:sp>
          <p:nvSpPr>
            <p:cNvPr id="106" name="object 106"/>
            <p:cNvSpPr/>
            <p:nvPr/>
          </p:nvSpPr>
          <p:spPr>
            <a:xfrm>
              <a:off x="6397751" y="5294376"/>
              <a:ext cx="1469390" cy="932815"/>
            </a:xfrm>
            <a:custGeom>
              <a:avLst/>
              <a:gdLst/>
              <a:ahLst/>
              <a:cxnLst/>
              <a:rect l="l" t="t" r="r" b="b"/>
              <a:pathLst>
                <a:path w="1469390" h="932814">
                  <a:moveTo>
                    <a:pt x="1375918" y="0"/>
                  </a:moveTo>
                  <a:lnTo>
                    <a:pt x="93218" y="0"/>
                  </a:lnTo>
                  <a:lnTo>
                    <a:pt x="56953" y="7332"/>
                  </a:lnTo>
                  <a:lnTo>
                    <a:pt x="27320" y="27320"/>
                  </a:lnTo>
                  <a:lnTo>
                    <a:pt x="7332" y="56953"/>
                  </a:lnTo>
                  <a:lnTo>
                    <a:pt x="0" y="93218"/>
                  </a:lnTo>
                  <a:lnTo>
                    <a:pt x="0" y="839431"/>
                  </a:lnTo>
                  <a:lnTo>
                    <a:pt x="7332" y="875736"/>
                  </a:lnTo>
                  <a:lnTo>
                    <a:pt x="27320" y="905382"/>
                  </a:lnTo>
                  <a:lnTo>
                    <a:pt x="56953" y="925371"/>
                  </a:lnTo>
                  <a:lnTo>
                    <a:pt x="93218" y="932700"/>
                  </a:lnTo>
                  <a:lnTo>
                    <a:pt x="1375918" y="932700"/>
                  </a:lnTo>
                  <a:lnTo>
                    <a:pt x="1412182" y="925371"/>
                  </a:lnTo>
                  <a:lnTo>
                    <a:pt x="1441815" y="905383"/>
                  </a:lnTo>
                  <a:lnTo>
                    <a:pt x="1461803" y="875736"/>
                  </a:lnTo>
                  <a:lnTo>
                    <a:pt x="1469136" y="839431"/>
                  </a:lnTo>
                  <a:lnTo>
                    <a:pt x="1469136" y="93218"/>
                  </a:lnTo>
                  <a:lnTo>
                    <a:pt x="1461803" y="56953"/>
                  </a:lnTo>
                  <a:lnTo>
                    <a:pt x="1441815" y="27320"/>
                  </a:lnTo>
                  <a:lnTo>
                    <a:pt x="1412182" y="7332"/>
                  </a:lnTo>
                  <a:lnTo>
                    <a:pt x="1375918" y="0"/>
                  </a:lnTo>
                  <a:close/>
                </a:path>
              </a:pathLst>
            </a:custGeom>
            <a:solidFill>
              <a:srgbClr val="FFFFFF">
                <a:alpha val="90194"/>
              </a:srgbClr>
            </a:solidFill>
          </p:spPr>
          <p:txBody>
            <a:bodyPr wrap="square" lIns="0" tIns="0" rIns="0" bIns="0" rtlCol="0"/>
            <a:lstStyle/>
            <a:p>
              <a:endParaRPr/>
            </a:p>
          </p:txBody>
        </p:sp>
        <p:sp>
          <p:nvSpPr>
            <p:cNvPr id="107" name="object 107"/>
            <p:cNvSpPr/>
            <p:nvPr/>
          </p:nvSpPr>
          <p:spPr>
            <a:xfrm>
              <a:off x="6397751" y="5294376"/>
              <a:ext cx="1469390" cy="932815"/>
            </a:xfrm>
            <a:custGeom>
              <a:avLst/>
              <a:gdLst/>
              <a:ahLst/>
              <a:cxnLst/>
              <a:rect l="l" t="t" r="r" b="b"/>
              <a:pathLst>
                <a:path w="1469390" h="932814">
                  <a:moveTo>
                    <a:pt x="0" y="93218"/>
                  </a:moveTo>
                  <a:lnTo>
                    <a:pt x="7332" y="56953"/>
                  </a:lnTo>
                  <a:lnTo>
                    <a:pt x="27320" y="27320"/>
                  </a:lnTo>
                  <a:lnTo>
                    <a:pt x="56953" y="7332"/>
                  </a:lnTo>
                  <a:lnTo>
                    <a:pt x="93218" y="0"/>
                  </a:lnTo>
                  <a:lnTo>
                    <a:pt x="1375918" y="0"/>
                  </a:lnTo>
                  <a:lnTo>
                    <a:pt x="1412182" y="7332"/>
                  </a:lnTo>
                  <a:lnTo>
                    <a:pt x="1441815" y="27320"/>
                  </a:lnTo>
                  <a:lnTo>
                    <a:pt x="1461803" y="56953"/>
                  </a:lnTo>
                  <a:lnTo>
                    <a:pt x="1469136" y="93218"/>
                  </a:lnTo>
                  <a:lnTo>
                    <a:pt x="1469136" y="839431"/>
                  </a:lnTo>
                  <a:lnTo>
                    <a:pt x="1461803" y="875736"/>
                  </a:lnTo>
                  <a:lnTo>
                    <a:pt x="1441815" y="905383"/>
                  </a:lnTo>
                  <a:lnTo>
                    <a:pt x="1412182" y="925371"/>
                  </a:lnTo>
                  <a:lnTo>
                    <a:pt x="1375918" y="932700"/>
                  </a:lnTo>
                  <a:lnTo>
                    <a:pt x="93218" y="932700"/>
                  </a:lnTo>
                  <a:lnTo>
                    <a:pt x="56953" y="925371"/>
                  </a:lnTo>
                  <a:lnTo>
                    <a:pt x="27320" y="905382"/>
                  </a:lnTo>
                  <a:lnTo>
                    <a:pt x="7332" y="875736"/>
                  </a:lnTo>
                  <a:lnTo>
                    <a:pt x="0" y="839431"/>
                  </a:lnTo>
                  <a:lnTo>
                    <a:pt x="0" y="93218"/>
                  </a:lnTo>
                  <a:close/>
                </a:path>
              </a:pathLst>
            </a:custGeom>
            <a:ln w="12192">
              <a:solidFill>
                <a:srgbClr val="FFC000"/>
              </a:solidFill>
            </a:ln>
          </p:spPr>
          <p:txBody>
            <a:bodyPr wrap="square" lIns="0" tIns="0" rIns="0" bIns="0" rtlCol="0"/>
            <a:lstStyle/>
            <a:p>
              <a:endParaRPr/>
            </a:p>
          </p:txBody>
        </p:sp>
      </p:grpSp>
      <p:sp>
        <p:nvSpPr>
          <p:cNvPr id="108" name="object 108"/>
          <p:cNvSpPr txBox="1"/>
          <p:nvPr/>
        </p:nvSpPr>
        <p:spPr>
          <a:xfrm>
            <a:off x="6819392" y="5592876"/>
            <a:ext cx="629920" cy="299720"/>
          </a:xfrm>
          <a:prstGeom prst="rect">
            <a:avLst/>
          </a:prstGeom>
        </p:spPr>
        <p:txBody>
          <a:bodyPr vert="horz" wrap="square" lIns="0" tIns="12700" rIns="0" bIns="0" rtlCol="0">
            <a:spAutoFit/>
          </a:bodyPr>
          <a:lstStyle/>
          <a:p>
            <a:pPr marL="12700">
              <a:lnSpc>
                <a:spcPct val="100000"/>
              </a:lnSpc>
              <a:spcBef>
                <a:spcPts val="100"/>
              </a:spcBef>
            </a:pPr>
            <a:r>
              <a:rPr sz="1800" spc="-200" dirty="0">
                <a:latin typeface="Arial"/>
                <a:cs typeface="Arial"/>
              </a:rPr>
              <a:t>Table</a:t>
            </a:r>
            <a:r>
              <a:rPr sz="1800" spc="-95" dirty="0">
                <a:latin typeface="Arial"/>
                <a:cs typeface="Arial"/>
              </a:rPr>
              <a:t> 9</a:t>
            </a:r>
            <a:endParaRPr sz="1800">
              <a:latin typeface="Arial"/>
              <a:cs typeface="Arial"/>
            </a:endParaRPr>
          </a:p>
        </p:txBody>
      </p:sp>
      <p:grpSp>
        <p:nvGrpSpPr>
          <p:cNvPr id="109" name="object 109"/>
          <p:cNvGrpSpPr/>
          <p:nvPr/>
        </p:nvGrpSpPr>
        <p:grpSpPr>
          <a:xfrm>
            <a:off x="8025130" y="2407666"/>
            <a:ext cx="1646555" cy="1104265"/>
            <a:chOff x="8025130" y="2407666"/>
            <a:chExt cx="1646555" cy="1104265"/>
          </a:xfrm>
        </p:grpSpPr>
        <p:sp>
          <p:nvSpPr>
            <p:cNvPr id="110" name="object 110"/>
            <p:cNvSpPr/>
            <p:nvPr/>
          </p:nvSpPr>
          <p:spPr>
            <a:xfrm>
              <a:off x="8031480" y="2414016"/>
              <a:ext cx="1469390" cy="935990"/>
            </a:xfrm>
            <a:custGeom>
              <a:avLst/>
              <a:gdLst/>
              <a:ahLst/>
              <a:cxnLst/>
              <a:rect l="l" t="t" r="r" b="b"/>
              <a:pathLst>
                <a:path w="1469390" h="935989">
                  <a:moveTo>
                    <a:pt x="1375537" y="0"/>
                  </a:moveTo>
                  <a:lnTo>
                    <a:pt x="93599" y="0"/>
                  </a:lnTo>
                  <a:lnTo>
                    <a:pt x="57167" y="7356"/>
                  </a:lnTo>
                  <a:lnTo>
                    <a:pt x="27416" y="27416"/>
                  </a:lnTo>
                  <a:lnTo>
                    <a:pt x="7356" y="57167"/>
                  </a:lnTo>
                  <a:lnTo>
                    <a:pt x="0" y="93599"/>
                  </a:lnTo>
                  <a:lnTo>
                    <a:pt x="0" y="842137"/>
                  </a:lnTo>
                  <a:lnTo>
                    <a:pt x="7356" y="878568"/>
                  </a:lnTo>
                  <a:lnTo>
                    <a:pt x="27416" y="908319"/>
                  </a:lnTo>
                  <a:lnTo>
                    <a:pt x="57167" y="928379"/>
                  </a:lnTo>
                  <a:lnTo>
                    <a:pt x="93599" y="935736"/>
                  </a:lnTo>
                  <a:lnTo>
                    <a:pt x="1375537" y="935736"/>
                  </a:lnTo>
                  <a:lnTo>
                    <a:pt x="1411968" y="928379"/>
                  </a:lnTo>
                  <a:lnTo>
                    <a:pt x="1441719" y="908319"/>
                  </a:lnTo>
                  <a:lnTo>
                    <a:pt x="1461779" y="878568"/>
                  </a:lnTo>
                  <a:lnTo>
                    <a:pt x="1469136" y="842137"/>
                  </a:lnTo>
                  <a:lnTo>
                    <a:pt x="1469136" y="93599"/>
                  </a:lnTo>
                  <a:lnTo>
                    <a:pt x="1461779" y="57167"/>
                  </a:lnTo>
                  <a:lnTo>
                    <a:pt x="1441719" y="27416"/>
                  </a:lnTo>
                  <a:lnTo>
                    <a:pt x="1411968" y="7356"/>
                  </a:lnTo>
                  <a:lnTo>
                    <a:pt x="1375537" y="0"/>
                  </a:lnTo>
                  <a:close/>
                </a:path>
              </a:pathLst>
            </a:custGeom>
            <a:solidFill>
              <a:srgbClr val="EC7C30"/>
            </a:solidFill>
          </p:spPr>
          <p:txBody>
            <a:bodyPr wrap="square" lIns="0" tIns="0" rIns="0" bIns="0" rtlCol="0"/>
            <a:lstStyle/>
            <a:p>
              <a:endParaRPr/>
            </a:p>
          </p:txBody>
        </p:sp>
        <p:sp>
          <p:nvSpPr>
            <p:cNvPr id="111" name="object 111"/>
            <p:cNvSpPr/>
            <p:nvPr/>
          </p:nvSpPr>
          <p:spPr>
            <a:xfrm>
              <a:off x="8031480" y="2414016"/>
              <a:ext cx="1469390" cy="935990"/>
            </a:xfrm>
            <a:custGeom>
              <a:avLst/>
              <a:gdLst/>
              <a:ahLst/>
              <a:cxnLst/>
              <a:rect l="l" t="t" r="r" b="b"/>
              <a:pathLst>
                <a:path w="1469390" h="935989">
                  <a:moveTo>
                    <a:pt x="0" y="93599"/>
                  </a:moveTo>
                  <a:lnTo>
                    <a:pt x="7356" y="57167"/>
                  </a:lnTo>
                  <a:lnTo>
                    <a:pt x="27416" y="27416"/>
                  </a:lnTo>
                  <a:lnTo>
                    <a:pt x="57167" y="7356"/>
                  </a:lnTo>
                  <a:lnTo>
                    <a:pt x="93599" y="0"/>
                  </a:lnTo>
                  <a:lnTo>
                    <a:pt x="1375537" y="0"/>
                  </a:lnTo>
                  <a:lnTo>
                    <a:pt x="1411968" y="7356"/>
                  </a:lnTo>
                  <a:lnTo>
                    <a:pt x="1441719" y="27416"/>
                  </a:lnTo>
                  <a:lnTo>
                    <a:pt x="1461779" y="57167"/>
                  </a:lnTo>
                  <a:lnTo>
                    <a:pt x="1469136" y="93599"/>
                  </a:lnTo>
                  <a:lnTo>
                    <a:pt x="1469136" y="842137"/>
                  </a:lnTo>
                  <a:lnTo>
                    <a:pt x="1461779" y="878568"/>
                  </a:lnTo>
                  <a:lnTo>
                    <a:pt x="1441719" y="908319"/>
                  </a:lnTo>
                  <a:lnTo>
                    <a:pt x="1411968" y="928379"/>
                  </a:lnTo>
                  <a:lnTo>
                    <a:pt x="1375537" y="935736"/>
                  </a:lnTo>
                  <a:lnTo>
                    <a:pt x="93599" y="935736"/>
                  </a:lnTo>
                  <a:lnTo>
                    <a:pt x="57167" y="928379"/>
                  </a:lnTo>
                  <a:lnTo>
                    <a:pt x="27416" y="908319"/>
                  </a:lnTo>
                  <a:lnTo>
                    <a:pt x="7356" y="878568"/>
                  </a:lnTo>
                  <a:lnTo>
                    <a:pt x="0" y="842137"/>
                  </a:lnTo>
                  <a:lnTo>
                    <a:pt x="0" y="93599"/>
                  </a:lnTo>
                  <a:close/>
                </a:path>
              </a:pathLst>
            </a:custGeom>
            <a:ln w="12192">
              <a:solidFill>
                <a:srgbClr val="FFFFFF"/>
              </a:solidFill>
            </a:ln>
          </p:spPr>
          <p:txBody>
            <a:bodyPr wrap="square" lIns="0" tIns="0" rIns="0" bIns="0" rtlCol="0"/>
            <a:lstStyle/>
            <a:p>
              <a:endParaRPr/>
            </a:p>
          </p:txBody>
        </p:sp>
        <p:sp>
          <p:nvSpPr>
            <p:cNvPr id="112" name="object 112"/>
            <p:cNvSpPr/>
            <p:nvPr/>
          </p:nvSpPr>
          <p:spPr>
            <a:xfrm>
              <a:off x="8193024" y="2569464"/>
              <a:ext cx="1472565" cy="935990"/>
            </a:xfrm>
            <a:custGeom>
              <a:avLst/>
              <a:gdLst/>
              <a:ahLst/>
              <a:cxnLst/>
              <a:rect l="l" t="t" r="r" b="b"/>
              <a:pathLst>
                <a:path w="1472565" h="935989">
                  <a:moveTo>
                    <a:pt x="1378584" y="0"/>
                  </a:moveTo>
                  <a:lnTo>
                    <a:pt x="93599" y="0"/>
                  </a:lnTo>
                  <a:lnTo>
                    <a:pt x="57167" y="7356"/>
                  </a:lnTo>
                  <a:lnTo>
                    <a:pt x="27416" y="27416"/>
                  </a:lnTo>
                  <a:lnTo>
                    <a:pt x="7356" y="57167"/>
                  </a:lnTo>
                  <a:lnTo>
                    <a:pt x="0" y="93599"/>
                  </a:lnTo>
                  <a:lnTo>
                    <a:pt x="0" y="842137"/>
                  </a:lnTo>
                  <a:lnTo>
                    <a:pt x="7356" y="878568"/>
                  </a:lnTo>
                  <a:lnTo>
                    <a:pt x="27416" y="908319"/>
                  </a:lnTo>
                  <a:lnTo>
                    <a:pt x="57167" y="928379"/>
                  </a:lnTo>
                  <a:lnTo>
                    <a:pt x="93599" y="935736"/>
                  </a:lnTo>
                  <a:lnTo>
                    <a:pt x="1378584" y="935736"/>
                  </a:lnTo>
                  <a:lnTo>
                    <a:pt x="1415016" y="928379"/>
                  </a:lnTo>
                  <a:lnTo>
                    <a:pt x="1444767" y="908319"/>
                  </a:lnTo>
                  <a:lnTo>
                    <a:pt x="1464827" y="878568"/>
                  </a:lnTo>
                  <a:lnTo>
                    <a:pt x="1472183" y="842137"/>
                  </a:lnTo>
                  <a:lnTo>
                    <a:pt x="1472183" y="93599"/>
                  </a:lnTo>
                  <a:lnTo>
                    <a:pt x="1464827" y="57167"/>
                  </a:lnTo>
                  <a:lnTo>
                    <a:pt x="1444767" y="27416"/>
                  </a:lnTo>
                  <a:lnTo>
                    <a:pt x="1415016" y="7356"/>
                  </a:lnTo>
                  <a:lnTo>
                    <a:pt x="1378584" y="0"/>
                  </a:lnTo>
                  <a:close/>
                </a:path>
              </a:pathLst>
            </a:custGeom>
            <a:solidFill>
              <a:srgbClr val="FFFFFF">
                <a:alpha val="90194"/>
              </a:srgbClr>
            </a:solidFill>
          </p:spPr>
          <p:txBody>
            <a:bodyPr wrap="square" lIns="0" tIns="0" rIns="0" bIns="0" rtlCol="0"/>
            <a:lstStyle/>
            <a:p>
              <a:endParaRPr/>
            </a:p>
          </p:txBody>
        </p:sp>
        <p:sp>
          <p:nvSpPr>
            <p:cNvPr id="113" name="object 113"/>
            <p:cNvSpPr/>
            <p:nvPr/>
          </p:nvSpPr>
          <p:spPr>
            <a:xfrm>
              <a:off x="8193024" y="2569464"/>
              <a:ext cx="1472565" cy="935990"/>
            </a:xfrm>
            <a:custGeom>
              <a:avLst/>
              <a:gdLst/>
              <a:ahLst/>
              <a:cxnLst/>
              <a:rect l="l" t="t" r="r" b="b"/>
              <a:pathLst>
                <a:path w="1472565" h="935989">
                  <a:moveTo>
                    <a:pt x="0" y="93599"/>
                  </a:moveTo>
                  <a:lnTo>
                    <a:pt x="7356" y="57167"/>
                  </a:lnTo>
                  <a:lnTo>
                    <a:pt x="27416" y="27416"/>
                  </a:lnTo>
                  <a:lnTo>
                    <a:pt x="57167" y="7356"/>
                  </a:lnTo>
                  <a:lnTo>
                    <a:pt x="93599" y="0"/>
                  </a:lnTo>
                  <a:lnTo>
                    <a:pt x="1378584" y="0"/>
                  </a:lnTo>
                  <a:lnTo>
                    <a:pt x="1415016" y="7356"/>
                  </a:lnTo>
                  <a:lnTo>
                    <a:pt x="1444767" y="27416"/>
                  </a:lnTo>
                  <a:lnTo>
                    <a:pt x="1464827" y="57167"/>
                  </a:lnTo>
                  <a:lnTo>
                    <a:pt x="1472183" y="93599"/>
                  </a:lnTo>
                  <a:lnTo>
                    <a:pt x="1472183" y="842137"/>
                  </a:lnTo>
                  <a:lnTo>
                    <a:pt x="1464827" y="878568"/>
                  </a:lnTo>
                  <a:lnTo>
                    <a:pt x="1444767" y="908319"/>
                  </a:lnTo>
                  <a:lnTo>
                    <a:pt x="1415016" y="928379"/>
                  </a:lnTo>
                  <a:lnTo>
                    <a:pt x="1378584" y="935736"/>
                  </a:lnTo>
                  <a:lnTo>
                    <a:pt x="93599" y="935736"/>
                  </a:lnTo>
                  <a:lnTo>
                    <a:pt x="57167" y="928379"/>
                  </a:lnTo>
                  <a:lnTo>
                    <a:pt x="27416" y="908319"/>
                  </a:lnTo>
                  <a:lnTo>
                    <a:pt x="7356" y="878568"/>
                  </a:lnTo>
                  <a:lnTo>
                    <a:pt x="0" y="842137"/>
                  </a:lnTo>
                  <a:lnTo>
                    <a:pt x="0" y="93599"/>
                  </a:lnTo>
                  <a:close/>
                </a:path>
              </a:pathLst>
            </a:custGeom>
            <a:ln w="12192">
              <a:solidFill>
                <a:srgbClr val="EC7C30"/>
              </a:solidFill>
            </a:ln>
          </p:spPr>
          <p:txBody>
            <a:bodyPr wrap="square" lIns="0" tIns="0" rIns="0" bIns="0" rtlCol="0"/>
            <a:lstStyle/>
            <a:p>
              <a:endParaRPr/>
            </a:p>
          </p:txBody>
        </p:sp>
      </p:grpSp>
      <p:sp>
        <p:nvSpPr>
          <p:cNvPr id="114" name="object 114"/>
          <p:cNvSpPr txBox="1"/>
          <p:nvPr/>
        </p:nvSpPr>
        <p:spPr>
          <a:xfrm>
            <a:off x="8657335" y="2867914"/>
            <a:ext cx="546735" cy="299720"/>
          </a:xfrm>
          <a:prstGeom prst="rect">
            <a:avLst/>
          </a:prstGeom>
        </p:spPr>
        <p:txBody>
          <a:bodyPr vert="horz" wrap="square" lIns="0" tIns="12700" rIns="0" bIns="0" rtlCol="0">
            <a:spAutoFit/>
          </a:bodyPr>
          <a:lstStyle/>
          <a:p>
            <a:pPr marL="12700">
              <a:lnSpc>
                <a:spcPct val="100000"/>
              </a:lnSpc>
              <a:spcBef>
                <a:spcPts val="100"/>
              </a:spcBef>
            </a:pPr>
            <a:r>
              <a:rPr sz="1800" spc="-165" dirty="0">
                <a:latin typeface="Arial"/>
                <a:cs typeface="Arial"/>
              </a:rPr>
              <a:t>Part</a:t>
            </a:r>
            <a:r>
              <a:rPr sz="1800" spc="-45" dirty="0">
                <a:latin typeface="Arial"/>
                <a:cs typeface="Arial"/>
              </a:rPr>
              <a:t> </a:t>
            </a:r>
            <a:r>
              <a:rPr sz="1800" spc="-150" dirty="0">
                <a:latin typeface="Arial"/>
                <a:cs typeface="Arial"/>
              </a:rPr>
              <a:t>V</a:t>
            </a:r>
            <a:endParaRPr sz="1800">
              <a:latin typeface="Arial"/>
              <a:cs typeface="Arial"/>
            </a:endParaRPr>
          </a:p>
        </p:txBody>
      </p:sp>
      <p:grpSp>
        <p:nvGrpSpPr>
          <p:cNvPr id="115" name="object 115"/>
          <p:cNvGrpSpPr/>
          <p:nvPr/>
        </p:nvGrpSpPr>
        <p:grpSpPr>
          <a:xfrm>
            <a:off x="8025130" y="3770121"/>
            <a:ext cx="1646555" cy="1101090"/>
            <a:chOff x="8025130" y="3770121"/>
            <a:chExt cx="1646555" cy="1101090"/>
          </a:xfrm>
        </p:grpSpPr>
        <p:sp>
          <p:nvSpPr>
            <p:cNvPr id="116" name="object 116"/>
            <p:cNvSpPr/>
            <p:nvPr/>
          </p:nvSpPr>
          <p:spPr>
            <a:xfrm>
              <a:off x="8031480" y="3776471"/>
              <a:ext cx="1469390" cy="932815"/>
            </a:xfrm>
            <a:custGeom>
              <a:avLst/>
              <a:gdLst/>
              <a:ahLst/>
              <a:cxnLst/>
              <a:rect l="l" t="t" r="r" b="b"/>
              <a:pathLst>
                <a:path w="1469390" h="932814">
                  <a:moveTo>
                    <a:pt x="1375918" y="0"/>
                  </a:moveTo>
                  <a:lnTo>
                    <a:pt x="93218" y="0"/>
                  </a:lnTo>
                  <a:lnTo>
                    <a:pt x="56953" y="7332"/>
                  </a:lnTo>
                  <a:lnTo>
                    <a:pt x="27320" y="27320"/>
                  </a:lnTo>
                  <a:lnTo>
                    <a:pt x="7332" y="56953"/>
                  </a:lnTo>
                  <a:lnTo>
                    <a:pt x="0" y="93217"/>
                  </a:lnTo>
                  <a:lnTo>
                    <a:pt x="0" y="839469"/>
                  </a:lnTo>
                  <a:lnTo>
                    <a:pt x="7332" y="875734"/>
                  </a:lnTo>
                  <a:lnTo>
                    <a:pt x="27320" y="905367"/>
                  </a:lnTo>
                  <a:lnTo>
                    <a:pt x="56953" y="925355"/>
                  </a:lnTo>
                  <a:lnTo>
                    <a:pt x="93218" y="932688"/>
                  </a:lnTo>
                  <a:lnTo>
                    <a:pt x="1375918" y="932688"/>
                  </a:lnTo>
                  <a:lnTo>
                    <a:pt x="1412182" y="925355"/>
                  </a:lnTo>
                  <a:lnTo>
                    <a:pt x="1441815" y="905367"/>
                  </a:lnTo>
                  <a:lnTo>
                    <a:pt x="1461803" y="875734"/>
                  </a:lnTo>
                  <a:lnTo>
                    <a:pt x="1469136" y="839469"/>
                  </a:lnTo>
                  <a:lnTo>
                    <a:pt x="1469136" y="93217"/>
                  </a:lnTo>
                  <a:lnTo>
                    <a:pt x="1461803" y="56953"/>
                  </a:lnTo>
                  <a:lnTo>
                    <a:pt x="1441815" y="27320"/>
                  </a:lnTo>
                  <a:lnTo>
                    <a:pt x="1412182" y="7332"/>
                  </a:lnTo>
                  <a:lnTo>
                    <a:pt x="1375918" y="0"/>
                  </a:lnTo>
                  <a:close/>
                </a:path>
              </a:pathLst>
            </a:custGeom>
            <a:solidFill>
              <a:srgbClr val="A4A4A4"/>
            </a:solidFill>
          </p:spPr>
          <p:txBody>
            <a:bodyPr wrap="square" lIns="0" tIns="0" rIns="0" bIns="0" rtlCol="0"/>
            <a:lstStyle/>
            <a:p>
              <a:endParaRPr/>
            </a:p>
          </p:txBody>
        </p:sp>
        <p:sp>
          <p:nvSpPr>
            <p:cNvPr id="117" name="object 117"/>
            <p:cNvSpPr/>
            <p:nvPr/>
          </p:nvSpPr>
          <p:spPr>
            <a:xfrm>
              <a:off x="8031480" y="3776471"/>
              <a:ext cx="1469390" cy="932815"/>
            </a:xfrm>
            <a:custGeom>
              <a:avLst/>
              <a:gdLst/>
              <a:ahLst/>
              <a:cxnLst/>
              <a:rect l="l" t="t" r="r" b="b"/>
              <a:pathLst>
                <a:path w="1469390" h="932814">
                  <a:moveTo>
                    <a:pt x="0" y="93217"/>
                  </a:moveTo>
                  <a:lnTo>
                    <a:pt x="7332" y="56953"/>
                  </a:lnTo>
                  <a:lnTo>
                    <a:pt x="27320" y="27320"/>
                  </a:lnTo>
                  <a:lnTo>
                    <a:pt x="56953" y="7332"/>
                  </a:lnTo>
                  <a:lnTo>
                    <a:pt x="93218" y="0"/>
                  </a:lnTo>
                  <a:lnTo>
                    <a:pt x="1375918" y="0"/>
                  </a:lnTo>
                  <a:lnTo>
                    <a:pt x="1412182" y="7332"/>
                  </a:lnTo>
                  <a:lnTo>
                    <a:pt x="1441815" y="27320"/>
                  </a:lnTo>
                  <a:lnTo>
                    <a:pt x="1461803" y="56953"/>
                  </a:lnTo>
                  <a:lnTo>
                    <a:pt x="1469136" y="93217"/>
                  </a:lnTo>
                  <a:lnTo>
                    <a:pt x="1469136" y="839469"/>
                  </a:lnTo>
                  <a:lnTo>
                    <a:pt x="1461803" y="875734"/>
                  </a:lnTo>
                  <a:lnTo>
                    <a:pt x="1441815" y="905367"/>
                  </a:lnTo>
                  <a:lnTo>
                    <a:pt x="1412182" y="925355"/>
                  </a:lnTo>
                  <a:lnTo>
                    <a:pt x="1375918" y="932688"/>
                  </a:lnTo>
                  <a:lnTo>
                    <a:pt x="93218" y="932688"/>
                  </a:lnTo>
                  <a:lnTo>
                    <a:pt x="56953" y="925355"/>
                  </a:lnTo>
                  <a:lnTo>
                    <a:pt x="27320" y="905367"/>
                  </a:lnTo>
                  <a:lnTo>
                    <a:pt x="7332" y="875734"/>
                  </a:lnTo>
                  <a:lnTo>
                    <a:pt x="0" y="839469"/>
                  </a:lnTo>
                  <a:lnTo>
                    <a:pt x="0" y="93217"/>
                  </a:lnTo>
                  <a:close/>
                </a:path>
              </a:pathLst>
            </a:custGeom>
            <a:ln w="12192">
              <a:solidFill>
                <a:srgbClr val="FFFFFF"/>
              </a:solidFill>
            </a:ln>
          </p:spPr>
          <p:txBody>
            <a:bodyPr wrap="square" lIns="0" tIns="0" rIns="0" bIns="0" rtlCol="0"/>
            <a:lstStyle/>
            <a:p>
              <a:endParaRPr/>
            </a:p>
          </p:txBody>
        </p:sp>
        <p:sp>
          <p:nvSpPr>
            <p:cNvPr id="118" name="object 118"/>
            <p:cNvSpPr/>
            <p:nvPr/>
          </p:nvSpPr>
          <p:spPr>
            <a:xfrm>
              <a:off x="8193024" y="3931919"/>
              <a:ext cx="1472565" cy="932815"/>
            </a:xfrm>
            <a:custGeom>
              <a:avLst/>
              <a:gdLst/>
              <a:ahLst/>
              <a:cxnLst/>
              <a:rect l="l" t="t" r="r" b="b"/>
              <a:pathLst>
                <a:path w="1472565" h="932814">
                  <a:moveTo>
                    <a:pt x="1378966" y="0"/>
                  </a:moveTo>
                  <a:lnTo>
                    <a:pt x="93218" y="0"/>
                  </a:lnTo>
                  <a:lnTo>
                    <a:pt x="56953" y="7332"/>
                  </a:lnTo>
                  <a:lnTo>
                    <a:pt x="27320" y="27320"/>
                  </a:lnTo>
                  <a:lnTo>
                    <a:pt x="7332" y="56953"/>
                  </a:lnTo>
                  <a:lnTo>
                    <a:pt x="0" y="93217"/>
                  </a:lnTo>
                  <a:lnTo>
                    <a:pt x="0" y="839469"/>
                  </a:lnTo>
                  <a:lnTo>
                    <a:pt x="7332" y="875734"/>
                  </a:lnTo>
                  <a:lnTo>
                    <a:pt x="27320" y="905367"/>
                  </a:lnTo>
                  <a:lnTo>
                    <a:pt x="56953" y="925355"/>
                  </a:lnTo>
                  <a:lnTo>
                    <a:pt x="93218" y="932687"/>
                  </a:lnTo>
                  <a:lnTo>
                    <a:pt x="1378966" y="932687"/>
                  </a:lnTo>
                  <a:lnTo>
                    <a:pt x="1415230" y="925355"/>
                  </a:lnTo>
                  <a:lnTo>
                    <a:pt x="1444863" y="905367"/>
                  </a:lnTo>
                  <a:lnTo>
                    <a:pt x="1464851" y="875734"/>
                  </a:lnTo>
                  <a:lnTo>
                    <a:pt x="1472183" y="839469"/>
                  </a:lnTo>
                  <a:lnTo>
                    <a:pt x="1472183" y="93217"/>
                  </a:lnTo>
                  <a:lnTo>
                    <a:pt x="1464851" y="56953"/>
                  </a:lnTo>
                  <a:lnTo>
                    <a:pt x="1444863" y="27320"/>
                  </a:lnTo>
                  <a:lnTo>
                    <a:pt x="1415230" y="7332"/>
                  </a:lnTo>
                  <a:lnTo>
                    <a:pt x="1378966" y="0"/>
                  </a:lnTo>
                  <a:close/>
                </a:path>
              </a:pathLst>
            </a:custGeom>
            <a:solidFill>
              <a:srgbClr val="FFFFFF">
                <a:alpha val="90194"/>
              </a:srgbClr>
            </a:solidFill>
          </p:spPr>
          <p:txBody>
            <a:bodyPr wrap="square" lIns="0" tIns="0" rIns="0" bIns="0" rtlCol="0"/>
            <a:lstStyle/>
            <a:p>
              <a:endParaRPr/>
            </a:p>
          </p:txBody>
        </p:sp>
        <p:sp>
          <p:nvSpPr>
            <p:cNvPr id="119" name="object 119"/>
            <p:cNvSpPr/>
            <p:nvPr/>
          </p:nvSpPr>
          <p:spPr>
            <a:xfrm>
              <a:off x="8193024" y="3931919"/>
              <a:ext cx="1472565" cy="932815"/>
            </a:xfrm>
            <a:custGeom>
              <a:avLst/>
              <a:gdLst/>
              <a:ahLst/>
              <a:cxnLst/>
              <a:rect l="l" t="t" r="r" b="b"/>
              <a:pathLst>
                <a:path w="1472565" h="932814">
                  <a:moveTo>
                    <a:pt x="0" y="93217"/>
                  </a:moveTo>
                  <a:lnTo>
                    <a:pt x="7332" y="56953"/>
                  </a:lnTo>
                  <a:lnTo>
                    <a:pt x="27320" y="27320"/>
                  </a:lnTo>
                  <a:lnTo>
                    <a:pt x="56953" y="7332"/>
                  </a:lnTo>
                  <a:lnTo>
                    <a:pt x="93218" y="0"/>
                  </a:lnTo>
                  <a:lnTo>
                    <a:pt x="1378966" y="0"/>
                  </a:lnTo>
                  <a:lnTo>
                    <a:pt x="1415230" y="7332"/>
                  </a:lnTo>
                  <a:lnTo>
                    <a:pt x="1444863" y="27320"/>
                  </a:lnTo>
                  <a:lnTo>
                    <a:pt x="1464851" y="56953"/>
                  </a:lnTo>
                  <a:lnTo>
                    <a:pt x="1472183" y="93217"/>
                  </a:lnTo>
                  <a:lnTo>
                    <a:pt x="1472183" y="839469"/>
                  </a:lnTo>
                  <a:lnTo>
                    <a:pt x="1464851" y="875734"/>
                  </a:lnTo>
                  <a:lnTo>
                    <a:pt x="1444863" y="905367"/>
                  </a:lnTo>
                  <a:lnTo>
                    <a:pt x="1415230" y="925355"/>
                  </a:lnTo>
                  <a:lnTo>
                    <a:pt x="1378966" y="932687"/>
                  </a:lnTo>
                  <a:lnTo>
                    <a:pt x="93218" y="932687"/>
                  </a:lnTo>
                  <a:lnTo>
                    <a:pt x="56953" y="925355"/>
                  </a:lnTo>
                  <a:lnTo>
                    <a:pt x="27320" y="905367"/>
                  </a:lnTo>
                  <a:lnTo>
                    <a:pt x="7332" y="875734"/>
                  </a:lnTo>
                  <a:lnTo>
                    <a:pt x="0" y="839469"/>
                  </a:lnTo>
                  <a:lnTo>
                    <a:pt x="0" y="93217"/>
                  </a:lnTo>
                  <a:close/>
                </a:path>
              </a:pathLst>
            </a:custGeom>
            <a:ln w="12192">
              <a:solidFill>
                <a:srgbClr val="A4A4A4"/>
              </a:solidFill>
            </a:ln>
          </p:spPr>
          <p:txBody>
            <a:bodyPr wrap="square" lIns="0" tIns="0" rIns="0" bIns="0" rtlCol="0"/>
            <a:lstStyle/>
            <a:p>
              <a:endParaRPr/>
            </a:p>
          </p:txBody>
        </p:sp>
      </p:grpSp>
      <p:sp>
        <p:nvSpPr>
          <p:cNvPr id="120" name="object 120"/>
          <p:cNvSpPr txBox="1"/>
          <p:nvPr/>
        </p:nvSpPr>
        <p:spPr>
          <a:xfrm>
            <a:off x="8404097" y="3947871"/>
            <a:ext cx="1057910" cy="864235"/>
          </a:xfrm>
          <a:prstGeom prst="rect">
            <a:avLst/>
          </a:prstGeom>
        </p:spPr>
        <p:txBody>
          <a:bodyPr vert="horz" wrap="square" lIns="0" tIns="12700" rIns="0" bIns="0" rtlCol="0">
            <a:spAutoFit/>
          </a:bodyPr>
          <a:lstStyle/>
          <a:p>
            <a:pPr algn="ctr">
              <a:lnSpc>
                <a:spcPts val="2005"/>
              </a:lnSpc>
              <a:spcBef>
                <a:spcPts val="100"/>
              </a:spcBef>
            </a:pPr>
            <a:r>
              <a:rPr sz="1800" spc="-25" dirty="0">
                <a:latin typeface="Arial"/>
                <a:cs typeface="Arial"/>
              </a:rPr>
              <a:t>Circular</a:t>
            </a:r>
            <a:endParaRPr sz="1800">
              <a:latin typeface="Arial"/>
              <a:cs typeface="Arial"/>
            </a:endParaRPr>
          </a:p>
          <a:p>
            <a:pPr algn="ctr">
              <a:lnSpc>
                <a:spcPts val="2005"/>
              </a:lnSpc>
            </a:pPr>
            <a:r>
              <a:rPr sz="1800" spc="-45" dirty="0">
                <a:latin typeface="Arial"/>
                <a:cs typeface="Arial"/>
              </a:rPr>
              <a:t>26/2017</a:t>
            </a:r>
            <a:endParaRPr sz="1800">
              <a:latin typeface="Arial"/>
              <a:cs typeface="Arial"/>
            </a:endParaRPr>
          </a:p>
          <a:p>
            <a:pPr algn="ctr">
              <a:lnSpc>
                <a:spcPct val="100000"/>
              </a:lnSpc>
              <a:spcBef>
                <a:spcPts val="434"/>
              </a:spcBef>
            </a:pPr>
            <a:r>
              <a:rPr sz="1800" spc="-155" dirty="0">
                <a:latin typeface="Arial"/>
                <a:cs typeface="Arial"/>
              </a:rPr>
              <a:t>Adjustments</a:t>
            </a:r>
            <a:endParaRPr sz="1800">
              <a:latin typeface="Arial"/>
              <a:cs typeface="Arial"/>
            </a:endParaRPr>
          </a:p>
        </p:txBody>
      </p:sp>
      <p:grpSp>
        <p:nvGrpSpPr>
          <p:cNvPr id="121" name="object 121"/>
          <p:cNvGrpSpPr/>
          <p:nvPr/>
        </p:nvGrpSpPr>
        <p:grpSpPr>
          <a:xfrm>
            <a:off x="8025130" y="5132578"/>
            <a:ext cx="1646555" cy="1101090"/>
            <a:chOff x="8025130" y="5132578"/>
            <a:chExt cx="1646555" cy="1101090"/>
          </a:xfrm>
        </p:grpSpPr>
        <p:sp>
          <p:nvSpPr>
            <p:cNvPr id="122" name="object 122"/>
            <p:cNvSpPr/>
            <p:nvPr/>
          </p:nvSpPr>
          <p:spPr>
            <a:xfrm>
              <a:off x="8031480" y="5138928"/>
              <a:ext cx="1469390" cy="932815"/>
            </a:xfrm>
            <a:custGeom>
              <a:avLst/>
              <a:gdLst/>
              <a:ahLst/>
              <a:cxnLst/>
              <a:rect l="l" t="t" r="r" b="b"/>
              <a:pathLst>
                <a:path w="1469390" h="932814">
                  <a:moveTo>
                    <a:pt x="1375918" y="0"/>
                  </a:moveTo>
                  <a:lnTo>
                    <a:pt x="93218" y="0"/>
                  </a:lnTo>
                  <a:lnTo>
                    <a:pt x="56953" y="7332"/>
                  </a:lnTo>
                  <a:lnTo>
                    <a:pt x="27320" y="27320"/>
                  </a:lnTo>
                  <a:lnTo>
                    <a:pt x="7332" y="56953"/>
                  </a:lnTo>
                  <a:lnTo>
                    <a:pt x="0" y="93218"/>
                  </a:lnTo>
                  <a:lnTo>
                    <a:pt x="0" y="839431"/>
                  </a:lnTo>
                  <a:lnTo>
                    <a:pt x="7332" y="875736"/>
                  </a:lnTo>
                  <a:lnTo>
                    <a:pt x="27320" y="905383"/>
                  </a:lnTo>
                  <a:lnTo>
                    <a:pt x="56953" y="925371"/>
                  </a:lnTo>
                  <a:lnTo>
                    <a:pt x="93218" y="932700"/>
                  </a:lnTo>
                  <a:lnTo>
                    <a:pt x="1375918" y="932700"/>
                  </a:lnTo>
                  <a:lnTo>
                    <a:pt x="1412182" y="925371"/>
                  </a:lnTo>
                  <a:lnTo>
                    <a:pt x="1441815" y="905383"/>
                  </a:lnTo>
                  <a:lnTo>
                    <a:pt x="1461803" y="875736"/>
                  </a:lnTo>
                  <a:lnTo>
                    <a:pt x="1469136" y="839431"/>
                  </a:lnTo>
                  <a:lnTo>
                    <a:pt x="1469136" y="93218"/>
                  </a:lnTo>
                  <a:lnTo>
                    <a:pt x="1461803" y="56953"/>
                  </a:lnTo>
                  <a:lnTo>
                    <a:pt x="1441815" y="27320"/>
                  </a:lnTo>
                  <a:lnTo>
                    <a:pt x="1412182" y="7332"/>
                  </a:lnTo>
                  <a:lnTo>
                    <a:pt x="1375918" y="0"/>
                  </a:lnTo>
                  <a:close/>
                </a:path>
              </a:pathLst>
            </a:custGeom>
            <a:solidFill>
              <a:srgbClr val="FFC000"/>
            </a:solidFill>
          </p:spPr>
          <p:txBody>
            <a:bodyPr wrap="square" lIns="0" tIns="0" rIns="0" bIns="0" rtlCol="0"/>
            <a:lstStyle/>
            <a:p>
              <a:endParaRPr/>
            </a:p>
          </p:txBody>
        </p:sp>
        <p:sp>
          <p:nvSpPr>
            <p:cNvPr id="123" name="object 123"/>
            <p:cNvSpPr/>
            <p:nvPr/>
          </p:nvSpPr>
          <p:spPr>
            <a:xfrm>
              <a:off x="8031480" y="5138928"/>
              <a:ext cx="1469390" cy="932815"/>
            </a:xfrm>
            <a:custGeom>
              <a:avLst/>
              <a:gdLst/>
              <a:ahLst/>
              <a:cxnLst/>
              <a:rect l="l" t="t" r="r" b="b"/>
              <a:pathLst>
                <a:path w="1469390" h="932814">
                  <a:moveTo>
                    <a:pt x="0" y="93218"/>
                  </a:moveTo>
                  <a:lnTo>
                    <a:pt x="7332" y="56953"/>
                  </a:lnTo>
                  <a:lnTo>
                    <a:pt x="27320" y="27320"/>
                  </a:lnTo>
                  <a:lnTo>
                    <a:pt x="56953" y="7332"/>
                  </a:lnTo>
                  <a:lnTo>
                    <a:pt x="93218" y="0"/>
                  </a:lnTo>
                  <a:lnTo>
                    <a:pt x="1375918" y="0"/>
                  </a:lnTo>
                  <a:lnTo>
                    <a:pt x="1412182" y="7332"/>
                  </a:lnTo>
                  <a:lnTo>
                    <a:pt x="1441815" y="27320"/>
                  </a:lnTo>
                  <a:lnTo>
                    <a:pt x="1461803" y="56953"/>
                  </a:lnTo>
                  <a:lnTo>
                    <a:pt x="1469136" y="93218"/>
                  </a:lnTo>
                  <a:lnTo>
                    <a:pt x="1469136" y="839431"/>
                  </a:lnTo>
                  <a:lnTo>
                    <a:pt x="1461803" y="875736"/>
                  </a:lnTo>
                  <a:lnTo>
                    <a:pt x="1441815" y="905383"/>
                  </a:lnTo>
                  <a:lnTo>
                    <a:pt x="1412182" y="925371"/>
                  </a:lnTo>
                  <a:lnTo>
                    <a:pt x="1375918" y="932700"/>
                  </a:lnTo>
                  <a:lnTo>
                    <a:pt x="93218" y="932700"/>
                  </a:lnTo>
                  <a:lnTo>
                    <a:pt x="56953" y="925371"/>
                  </a:lnTo>
                  <a:lnTo>
                    <a:pt x="27320" y="905383"/>
                  </a:lnTo>
                  <a:lnTo>
                    <a:pt x="7332" y="875736"/>
                  </a:lnTo>
                  <a:lnTo>
                    <a:pt x="0" y="839431"/>
                  </a:lnTo>
                  <a:lnTo>
                    <a:pt x="0" y="93218"/>
                  </a:lnTo>
                  <a:close/>
                </a:path>
              </a:pathLst>
            </a:custGeom>
            <a:ln w="12192">
              <a:solidFill>
                <a:srgbClr val="FFFFFF"/>
              </a:solidFill>
            </a:ln>
          </p:spPr>
          <p:txBody>
            <a:bodyPr wrap="square" lIns="0" tIns="0" rIns="0" bIns="0" rtlCol="0"/>
            <a:lstStyle/>
            <a:p>
              <a:endParaRPr/>
            </a:p>
          </p:txBody>
        </p:sp>
        <p:sp>
          <p:nvSpPr>
            <p:cNvPr id="124" name="object 124"/>
            <p:cNvSpPr/>
            <p:nvPr/>
          </p:nvSpPr>
          <p:spPr>
            <a:xfrm>
              <a:off x="8193024" y="5294376"/>
              <a:ext cx="1472565" cy="932815"/>
            </a:xfrm>
            <a:custGeom>
              <a:avLst/>
              <a:gdLst/>
              <a:ahLst/>
              <a:cxnLst/>
              <a:rect l="l" t="t" r="r" b="b"/>
              <a:pathLst>
                <a:path w="1472565" h="932814">
                  <a:moveTo>
                    <a:pt x="1378966" y="0"/>
                  </a:moveTo>
                  <a:lnTo>
                    <a:pt x="93218" y="0"/>
                  </a:lnTo>
                  <a:lnTo>
                    <a:pt x="56953" y="7332"/>
                  </a:lnTo>
                  <a:lnTo>
                    <a:pt x="27320" y="27320"/>
                  </a:lnTo>
                  <a:lnTo>
                    <a:pt x="7332" y="56953"/>
                  </a:lnTo>
                  <a:lnTo>
                    <a:pt x="0" y="93218"/>
                  </a:lnTo>
                  <a:lnTo>
                    <a:pt x="0" y="839419"/>
                  </a:lnTo>
                  <a:lnTo>
                    <a:pt x="7332" y="875723"/>
                  </a:lnTo>
                  <a:lnTo>
                    <a:pt x="27320" y="905370"/>
                  </a:lnTo>
                  <a:lnTo>
                    <a:pt x="56953" y="925358"/>
                  </a:lnTo>
                  <a:lnTo>
                    <a:pt x="93218" y="932688"/>
                  </a:lnTo>
                  <a:lnTo>
                    <a:pt x="1378966" y="932688"/>
                  </a:lnTo>
                  <a:lnTo>
                    <a:pt x="1415230" y="925358"/>
                  </a:lnTo>
                  <a:lnTo>
                    <a:pt x="1444863" y="905370"/>
                  </a:lnTo>
                  <a:lnTo>
                    <a:pt x="1464851" y="875723"/>
                  </a:lnTo>
                  <a:lnTo>
                    <a:pt x="1472183" y="839419"/>
                  </a:lnTo>
                  <a:lnTo>
                    <a:pt x="1472183" y="93218"/>
                  </a:lnTo>
                  <a:lnTo>
                    <a:pt x="1464851" y="56953"/>
                  </a:lnTo>
                  <a:lnTo>
                    <a:pt x="1444863" y="27320"/>
                  </a:lnTo>
                  <a:lnTo>
                    <a:pt x="1415230" y="7332"/>
                  </a:lnTo>
                  <a:lnTo>
                    <a:pt x="1378966" y="0"/>
                  </a:lnTo>
                  <a:close/>
                </a:path>
              </a:pathLst>
            </a:custGeom>
            <a:solidFill>
              <a:srgbClr val="FFFFFF">
                <a:alpha val="90194"/>
              </a:srgbClr>
            </a:solidFill>
          </p:spPr>
          <p:txBody>
            <a:bodyPr wrap="square" lIns="0" tIns="0" rIns="0" bIns="0" rtlCol="0"/>
            <a:lstStyle/>
            <a:p>
              <a:endParaRPr/>
            </a:p>
          </p:txBody>
        </p:sp>
        <p:sp>
          <p:nvSpPr>
            <p:cNvPr id="125" name="object 125"/>
            <p:cNvSpPr/>
            <p:nvPr/>
          </p:nvSpPr>
          <p:spPr>
            <a:xfrm>
              <a:off x="8193024" y="5294376"/>
              <a:ext cx="1472565" cy="932815"/>
            </a:xfrm>
            <a:custGeom>
              <a:avLst/>
              <a:gdLst/>
              <a:ahLst/>
              <a:cxnLst/>
              <a:rect l="l" t="t" r="r" b="b"/>
              <a:pathLst>
                <a:path w="1472565" h="932814">
                  <a:moveTo>
                    <a:pt x="0" y="93218"/>
                  </a:moveTo>
                  <a:lnTo>
                    <a:pt x="7332" y="56953"/>
                  </a:lnTo>
                  <a:lnTo>
                    <a:pt x="27320" y="27320"/>
                  </a:lnTo>
                  <a:lnTo>
                    <a:pt x="56953" y="7332"/>
                  </a:lnTo>
                  <a:lnTo>
                    <a:pt x="93218" y="0"/>
                  </a:lnTo>
                  <a:lnTo>
                    <a:pt x="1378966" y="0"/>
                  </a:lnTo>
                  <a:lnTo>
                    <a:pt x="1415230" y="7332"/>
                  </a:lnTo>
                  <a:lnTo>
                    <a:pt x="1444863" y="27320"/>
                  </a:lnTo>
                  <a:lnTo>
                    <a:pt x="1464851" y="56953"/>
                  </a:lnTo>
                  <a:lnTo>
                    <a:pt x="1472183" y="93218"/>
                  </a:lnTo>
                  <a:lnTo>
                    <a:pt x="1472183" y="839419"/>
                  </a:lnTo>
                  <a:lnTo>
                    <a:pt x="1464851" y="875723"/>
                  </a:lnTo>
                  <a:lnTo>
                    <a:pt x="1444863" y="905370"/>
                  </a:lnTo>
                  <a:lnTo>
                    <a:pt x="1415230" y="925358"/>
                  </a:lnTo>
                  <a:lnTo>
                    <a:pt x="1378966" y="932688"/>
                  </a:lnTo>
                  <a:lnTo>
                    <a:pt x="93218" y="932688"/>
                  </a:lnTo>
                  <a:lnTo>
                    <a:pt x="56953" y="925358"/>
                  </a:lnTo>
                  <a:lnTo>
                    <a:pt x="27320" y="905370"/>
                  </a:lnTo>
                  <a:lnTo>
                    <a:pt x="7332" y="875723"/>
                  </a:lnTo>
                  <a:lnTo>
                    <a:pt x="0" y="839419"/>
                  </a:lnTo>
                  <a:lnTo>
                    <a:pt x="0" y="93218"/>
                  </a:lnTo>
                  <a:close/>
                </a:path>
              </a:pathLst>
            </a:custGeom>
            <a:ln w="12192">
              <a:solidFill>
                <a:srgbClr val="FFC000"/>
              </a:solidFill>
            </a:ln>
          </p:spPr>
          <p:txBody>
            <a:bodyPr wrap="square" lIns="0" tIns="0" rIns="0" bIns="0" rtlCol="0"/>
            <a:lstStyle/>
            <a:p>
              <a:endParaRPr/>
            </a:p>
          </p:txBody>
        </p:sp>
      </p:grpSp>
      <p:sp>
        <p:nvSpPr>
          <p:cNvPr id="126" name="object 126"/>
          <p:cNvSpPr txBox="1"/>
          <p:nvPr/>
        </p:nvSpPr>
        <p:spPr>
          <a:xfrm>
            <a:off x="8431783" y="5592876"/>
            <a:ext cx="1000760" cy="299720"/>
          </a:xfrm>
          <a:prstGeom prst="rect">
            <a:avLst/>
          </a:prstGeom>
        </p:spPr>
        <p:txBody>
          <a:bodyPr vert="horz" wrap="square" lIns="0" tIns="12700" rIns="0" bIns="0" rtlCol="0">
            <a:spAutoFit/>
          </a:bodyPr>
          <a:lstStyle/>
          <a:p>
            <a:pPr marL="12700">
              <a:lnSpc>
                <a:spcPct val="100000"/>
              </a:lnSpc>
              <a:spcBef>
                <a:spcPts val="100"/>
              </a:spcBef>
            </a:pPr>
            <a:r>
              <a:rPr sz="1800" spc="-200" dirty="0">
                <a:latin typeface="Arial"/>
                <a:cs typeface="Arial"/>
              </a:rPr>
              <a:t>Table</a:t>
            </a:r>
            <a:r>
              <a:rPr sz="1800" spc="-75" dirty="0">
                <a:latin typeface="Arial"/>
                <a:cs typeface="Arial"/>
              </a:rPr>
              <a:t> </a:t>
            </a:r>
            <a:r>
              <a:rPr sz="1800" spc="-175" dirty="0">
                <a:latin typeface="Arial"/>
                <a:cs typeface="Arial"/>
              </a:rPr>
              <a:t>10-</a:t>
            </a:r>
            <a:r>
              <a:rPr sz="1800" spc="-145" dirty="0">
                <a:latin typeface="Arial"/>
                <a:cs typeface="Arial"/>
              </a:rPr>
              <a:t>14</a:t>
            </a:r>
            <a:endParaRPr sz="1800">
              <a:latin typeface="Arial"/>
              <a:cs typeface="Arial"/>
            </a:endParaRPr>
          </a:p>
        </p:txBody>
      </p:sp>
      <p:grpSp>
        <p:nvGrpSpPr>
          <p:cNvPr id="127" name="object 127"/>
          <p:cNvGrpSpPr/>
          <p:nvPr/>
        </p:nvGrpSpPr>
        <p:grpSpPr>
          <a:xfrm>
            <a:off x="9823450" y="2407666"/>
            <a:ext cx="1646555" cy="1104265"/>
            <a:chOff x="9823450" y="2407666"/>
            <a:chExt cx="1646555" cy="1104265"/>
          </a:xfrm>
        </p:grpSpPr>
        <p:sp>
          <p:nvSpPr>
            <p:cNvPr id="128" name="object 128"/>
            <p:cNvSpPr/>
            <p:nvPr/>
          </p:nvSpPr>
          <p:spPr>
            <a:xfrm>
              <a:off x="9829800" y="2414016"/>
              <a:ext cx="1469390" cy="935990"/>
            </a:xfrm>
            <a:custGeom>
              <a:avLst/>
              <a:gdLst/>
              <a:ahLst/>
              <a:cxnLst/>
              <a:rect l="l" t="t" r="r" b="b"/>
              <a:pathLst>
                <a:path w="1469390" h="935989">
                  <a:moveTo>
                    <a:pt x="1375536" y="0"/>
                  </a:moveTo>
                  <a:lnTo>
                    <a:pt x="93599" y="0"/>
                  </a:lnTo>
                  <a:lnTo>
                    <a:pt x="57167" y="7356"/>
                  </a:lnTo>
                  <a:lnTo>
                    <a:pt x="27416" y="27416"/>
                  </a:lnTo>
                  <a:lnTo>
                    <a:pt x="7356" y="57167"/>
                  </a:lnTo>
                  <a:lnTo>
                    <a:pt x="0" y="93599"/>
                  </a:lnTo>
                  <a:lnTo>
                    <a:pt x="0" y="842137"/>
                  </a:lnTo>
                  <a:lnTo>
                    <a:pt x="7356" y="878568"/>
                  </a:lnTo>
                  <a:lnTo>
                    <a:pt x="27416" y="908319"/>
                  </a:lnTo>
                  <a:lnTo>
                    <a:pt x="57167" y="928379"/>
                  </a:lnTo>
                  <a:lnTo>
                    <a:pt x="93599" y="935736"/>
                  </a:lnTo>
                  <a:lnTo>
                    <a:pt x="1375536" y="935736"/>
                  </a:lnTo>
                  <a:lnTo>
                    <a:pt x="1411968" y="928379"/>
                  </a:lnTo>
                  <a:lnTo>
                    <a:pt x="1441719" y="908319"/>
                  </a:lnTo>
                  <a:lnTo>
                    <a:pt x="1461779" y="878568"/>
                  </a:lnTo>
                  <a:lnTo>
                    <a:pt x="1469135" y="842137"/>
                  </a:lnTo>
                  <a:lnTo>
                    <a:pt x="1469135" y="93599"/>
                  </a:lnTo>
                  <a:lnTo>
                    <a:pt x="1461779" y="57167"/>
                  </a:lnTo>
                  <a:lnTo>
                    <a:pt x="1441719" y="27416"/>
                  </a:lnTo>
                  <a:lnTo>
                    <a:pt x="1411968" y="7356"/>
                  </a:lnTo>
                  <a:lnTo>
                    <a:pt x="1375536" y="0"/>
                  </a:lnTo>
                  <a:close/>
                </a:path>
              </a:pathLst>
            </a:custGeom>
            <a:solidFill>
              <a:srgbClr val="EC7C30"/>
            </a:solidFill>
          </p:spPr>
          <p:txBody>
            <a:bodyPr wrap="square" lIns="0" tIns="0" rIns="0" bIns="0" rtlCol="0"/>
            <a:lstStyle/>
            <a:p>
              <a:endParaRPr/>
            </a:p>
          </p:txBody>
        </p:sp>
        <p:sp>
          <p:nvSpPr>
            <p:cNvPr id="129" name="object 129"/>
            <p:cNvSpPr/>
            <p:nvPr/>
          </p:nvSpPr>
          <p:spPr>
            <a:xfrm>
              <a:off x="9829800" y="2414016"/>
              <a:ext cx="1469390" cy="935990"/>
            </a:xfrm>
            <a:custGeom>
              <a:avLst/>
              <a:gdLst/>
              <a:ahLst/>
              <a:cxnLst/>
              <a:rect l="l" t="t" r="r" b="b"/>
              <a:pathLst>
                <a:path w="1469390" h="935989">
                  <a:moveTo>
                    <a:pt x="0" y="93599"/>
                  </a:moveTo>
                  <a:lnTo>
                    <a:pt x="7356" y="57167"/>
                  </a:lnTo>
                  <a:lnTo>
                    <a:pt x="27416" y="27416"/>
                  </a:lnTo>
                  <a:lnTo>
                    <a:pt x="57167" y="7356"/>
                  </a:lnTo>
                  <a:lnTo>
                    <a:pt x="93599" y="0"/>
                  </a:lnTo>
                  <a:lnTo>
                    <a:pt x="1375536" y="0"/>
                  </a:lnTo>
                  <a:lnTo>
                    <a:pt x="1411968" y="7356"/>
                  </a:lnTo>
                  <a:lnTo>
                    <a:pt x="1441719" y="27416"/>
                  </a:lnTo>
                  <a:lnTo>
                    <a:pt x="1461779" y="57167"/>
                  </a:lnTo>
                  <a:lnTo>
                    <a:pt x="1469135" y="93599"/>
                  </a:lnTo>
                  <a:lnTo>
                    <a:pt x="1469135" y="842137"/>
                  </a:lnTo>
                  <a:lnTo>
                    <a:pt x="1461779" y="878568"/>
                  </a:lnTo>
                  <a:lnTo>
                    <a:pt x="1441719" y="908319"/>
                  </a:lnTo>
                  <a:lnTo>
                    <a:pt x="1411968" y="928379"/>
                  </a:lnTo>
                  <a:lnTo>
                    <a:pt x="1375536" y="935736"/>
                  </a:lnTo>
                  <a:lnTo>
                    <a:pt x="93599" y="935736"/>
                  </a:lnTo>
                  <a:lnTo>
                    <a:pt x="57167" y="928379"/>
                  </a:lnTo>
                  <a:lnTo>
                    <a:pt x="27416" y="908319"/>
                  </a:lnTo>
                  <a:lnTo>
                    <a:pt x="7356" y="878568"/>
                  </a:lnTo>
                  <a:lnTo>
                    <a:pt x="0" y="842137"/>
                  </a:lnTo>
                  <a:lnTo>
                    <a:pt x="0" y="93599"/>
                  </a:lnTo>
                  <a:close/>
                </a:path>
              </a:pathLst>
            </a:custGeom>
            <a:ln w="12192">
              <a:solidFill>
                <a:srgbClr val="FFFFFF"/>
              </a:solidFill>
            </a:ln>
          </p:spPr>
          <p:txBody>
            <a:bodyPr wrap="square" lIns="0" tIns="0" rIns="0" bIns="0" rtlCol="0"/>
            <a:lstStyle/>
            <a:p>
              <a:endParaRPr/>
            </a:p>
          </p:txBody>
        </p:sp>
        <p:sp>
          <p:nvSpPr>
            <p:cNvPr id="130" name="object 130"/>
            <p:cNvSpPr/>
            <p:nvPr/>
          </p:nvSpPr>
          <p:spPr>
            <a:xfrm>
              <a:off x="9991344" y="2569464"/>
              <a:ext cx="1472565" cy="935990"/>
            </a:xfrm>
            <a:custGeom>
              <a:avLst/>
              <a:gdLst/>
              <a:ahLst/>
              <a:cxnLst/>
              <a:rect l="l" t="t" r="r" b="b"/>
              <a:pathLst>
                <a:path w="1472565" h="935989">
                  <a:moveTo>
                    <a:pt x="1378584" y="0"/>
                  </a:moveTo>
                  <a:lnTo>
                    <a:pt x="93599" y="0"/>
                  </a:lnTo>
                  <a:lnTo>
                    <a:pt x="57167" y="7356"/>
                  </a:lnTo>
                  <a:lnTo>
                    <a:pt x="27416" y="27416"/>
                  </a:lnTo>
                  <a:lnTo>
                    <a:pt x="7356" y="57167"/>
                  </a:lnTo>
                  <a:lnTo>
                    <a:pt x="0" y="93599"/>
                  </a:lnTo>
                  <a:lnTo>
                    <a:pt x="0" y="842137"/>
                  </a:lnTo>
                  <a:lnTo>
                    <a:pt x="7356" y="878568"/>
                  </a:lnTo>
                  <a:lnTo>
                    <a:pt x="27416" y="908319"/>
                  </a:lnTo>
                  <a:lnTo>
                    <a:pt x="57167" y="928379"/>
                  </a:lnTo>
                  <a:lnTo>
                    <a:pt x="93599" y="935736"/>
                  </a:lnTo>
                  <a:lnTo>
                    <a:pt x="1378584" y="935736"/>
                  </a:lnTo>
                  <a:lnTo>
                    <a:pt x="1415016" y="928379"/>
                  </a:lnTo>
                  <a:lnTo>
                    <a:pt x="1444767" y="908319"/>
                  </a:lnTo>
                  <a:lnTo>
                    <a:pt x="1464827" y="878568"/>
                  </a:lnTo>
                  <a:lnTo>
                    <a:pt x="1472183" y="842137"/>
                  </a:lnTo>
                  <a:lnTo>
                    <a:pt x="1472183" y="93599"/>
                  </a:lnTo>
                  <a:lnTo>
                    <a:pt x="1464827" y="57167"/>
                  </a:lnTo>
                  <a:lnTo>
                    <a:pt x="1444767" y="27416"/>
                  </a:lnTo>
                  <a:lnTo>
                    <a:pt x="1415016" y="7356"/>
                  </a:lnTo>
                  <a:lnTo>
                    <a:pt x="1378584" y="0"/>
                  </a:lnTo>
                  <a:close/>
                </a:path>
              </a:pathLst>
            </a:custGeom>
            <a:solidFill>
              <a:srgbClr val="FFFFFF">
                <a:alpha val="90194"/>
              </a:srgbClr>
            </a:solidFill>
          </p:spPr>
          <p:txBody>
            <a:bodyPr wrap="square" lIns="0" tIns="0" rIns="0" bIns="0" rtlCol="0"/>
            <a:lstStyle/>
            <a:p>
              <a:endParaRPr/>
            </a:p>
          </p:txBody>
        </p:sp>
        <p:sp>
          <p:nvSpPr>
            <p:cNvPr id="131" name="object 131"/>
            <p:cNvSpPr/>
            <p:nvPr/>
          </p:nvSpPr>
          <p:spPr>
            <a:xfrm>
              <a:off x="9991344" y="2569464"/>
              <a:ext cx="1472565" cy="935990"/>
            </a:xfrm>
            <a:custGeom>
              <a:avLst/>
              <a:gdLst/>
              <a:ahLst/>
              <a:cxnLst/>
              <a:rect l="l" t="t" r="r" b="b"/>
              <a:pathLst>
                <a:path w="1472565" h="935989">
                  <a:moveTo>
                    <a:pt x="0" y="93599"/>
                  </a:moveTo>
                  <a:lnTo>
                    <a:pt x="7356" y="57167"/>
                  </a:lnTo>
                  <a:lnTo>
                    <a:pt x="27416" y="27416"/>
                  </a:lnTo>
                  <a:lnTo>
                    <a:pt x="57167" y="7356"/>
                  </a:lnTo>
                  <a:lnTo>
                    <a:pt x="93599" y="0"/>
                  </a:lnTo>
                  <a:lnTo>
                    <a:pt x="1378584" y="0"/>
                  </a:lnTo>
                  <a:lnTo>
                    <a:pt x="1415016" y="7356"/>
                  </a:lnTo>
                  <a:lnTo>
                    <a:pt x="1444767" y="27416"/>
                  </a:lnTo>
                  <a:lnTo>
                    <a:pt x="1464827" y="57167"/>
                  </a:lnTo>
                  <a:lnTo>
                    <a:pt x="1472183" y="93599"/>
                  </a:lnTo>
                  <a:lnTo>
                    <a:pt x="1472183" y="842137"/>
                  </a:lnTo>
                  <a:lnTo>
                    <a:pt x="1464827" y="878568"/>
                  </a:lnTo>
                  <a:lnTo>
                    <a:pt x="1444767" y="908319"/>
                  </a:lnTo>
                  <a:lnTo>
                    <a:pt x="1415016" y="928379"/>
                  </a:lnTo>
                  <a:lnTo>
                    <a:pt x="1378584" y="935736"/>
                  </a:lnTo>
                  <a:lnTo>
                    <a:pt x="93599" y="935736"/>
                  </a:lnTo>
                  <a:lnTo>
                    <a:pt x="57167" y="928379"/>
                  </a:lnTo>
                  <a:lnTo>
                    <a:pt x="27416" y="908319"/>
                  </a:lnTo>
                  <a:lnTo>
                    <a:pt x="7356" y="878568"/>
                  </a:lnTo>
                  <a:lnTo>
                    <a:pt x="0" y="842137"/>
                  </a:lnTo>
                  <a:lnTo>
                    <a:pt x="0" y="93599"/>
                  </a:lnTo>
                  <a:close/>
                </a:path>
              </a:pathLst>
            </a:custGeom>
            <a:ln w="12192">
              <a:solidFill>
                <a:srgbClr val="EC7C30"/>
              </a:solidFill>
            </a:ln>
          </p:spPr>
          <p:txBody>
            <a:bodyPr wrap="square" lIns="0" tIns="0" rIns="0" bIns="0" rtlCol="0"/>
            <a:lstStyle/>
            <a:p>
              <a:endParaRPr/>
            </a:p>
          </p:txBody>
        </p:sp>
      </p:grpSp>
      <p:sp>
        <p:nvSpPr>
          <p:cNvPr id="132" name="object 132"/>
          <p:cNvSpPr txBox="1"/>
          <p:nvPr/>
        </p:nvSpPr>
        <p:spPr>
          <a:xfrm>
            <a:off x="10431018" y="2867914"/>
            <a:ext cx="598805" cy="299720"/>
          </a:xfrm>
          <a:prstGeom prst="rect">
            <a:avLst/>
          </a:prstGeom>
        </p:spPr>
        <p:txBody>
          <a:bodyPr vert="horz" wrap="square" lIns="0" tIns="12700" rIns="0" bIns="0" rtlCol="0">
            <a:spAutoFit/>
          </a:bodyPr>
          <a:lstStyle/>
          <a:p>
            <a:pPr marL="12700">
              <a:lnSpc>
                <a:spcPct val="100000"/>
              </a:lnSpc>
              <a:spcBef>
                <a:spcPts val="100"/>
              </a:spcBef>
            </a:pPr>
            <a:r>
              <a:rPr sz="1800" spc="-165" dirty="0">
                <a:latin typeface="Arial"/>
                <a:cs typeface="Arial"/>
              </a:rPr>
              <a:t>Part</a:t>
            </a:r>
            <a:r>
              <a:rPr sz="1800" spc="-45" dirty="0">
                <a:latin typeface="Arial"/>
                <a:cs typeface="Arial"/>
              </a:rPr>
              <a:t> </a:t>
            </a:r>
            <a:r>
              <a:rPr sz="1800" spc="-114" dirty="0">
                <a:latin typeface="Arial"/>
                <a:cs typeface="Arial"/>
              </a:rPr>
              <a:t>VI</a:t>
            </a:r>
            <a:endParaRPr sz="1800">
              <a:latin typeface="Arial"/>
              <a:cs typeface="Arial"/>
            </a:endParaRPr>
          </a:p>
        </p:txBody>
      </p:sp>
      <p:grpSp>
        <p:nvGrpSpPr>
          <p:cNvPr id="133" name="object 133"/>
          <p:cNvGrpSpPr/>
          <p:nvPr/>
        </p:nvGrpSpPr>
        <p:grpSpPr>
          <a:xfrm>
            <a:off x="9823450" y="3770121"/>
            <a:ext cx="1646555" cy="1101090"/>
            <a:chOff x="9823450" y="3770121"/>
            <a:chExt cx="1646555" cy="1101090"/>
          </a:xfrm>
        </p:grpSpPr>
        <p:sp>
          <p:nvSpPr>
            <p:cNvPr id="134" name="object 134"/>
            <p:cNvSpPr/>
            <p:nvPr/>
          </p:nvSpPr>
          <p:spPr>
            <a:xfrm>
              <a:off x="9829800" y="3776471"/>
              <a:ext cx="1469390" cy="932815"/>
            </a:xfrm>
            <a:custGeom>
              <a:avLst/>
              <a:gdLst/>
              <a:ahLst/>
              <a:cxnLst/>
              <a:rect l="l" t="t" r="r" b="b"/>
              <a:pathLst>
                <a:path w="1469390" h="932814">
                  <a:moveTo>
                    <a:pt x="1375918" y="0"/>
                  </a:moveTo>
                  <a:lnTo>
                    <a:pt x="93218" y="0"/>
                  </a:lnTo>
                  <a:lnTo>
                    <a:pt x="56953" y="7332"/>
                  </a:lnTo>
                  <a:lnTo>
                    <a:pt x="27320" y="27320"/>
                  </a:lnTo>
                  <a:lnTo>
                    <a:pt x="7332" y="56953"/>
                  </a:lnTo>
                  <a:lnTo>
                    <a:pt x="0" y="93217"/>
                  </a:lnTo>
                  <a:lnTo>
                    <a:pt x="0" y="839469"/>
                  </a:lnTo>
                  <a:lnTo>
                    <a:pt x="7332" y="875734"/>
                  </a:lnTo>
                  <a:lnTo>
                    <a:pt x="27320" y="905367"/>
                  </a:lnTo>
                  <a:lnTo>
                    <a:pt x="56953" y="925355"/>
                  </a:lnTo>
                  <a:lnTo>
                    <a:pt x="93218" y="932688"/>
                  </a:lnTo>
                  <a:lnTo>
                    <a:pt x="1375918" y="932688"/>
                  </a:lnTo>
                  <a:lnTo>
                    <a:pt x="1412182" y="925355"/>
                  </a:lnTo>
                  <a:lnTo>
                    <a:pt x="1441815" y="905367"/>
                  </a:lnTo>
                  <a:lnTo>
                    <a:pt x="1461803" y="875734"/>
                  </a:lnTo>
                  <a:lnTo>
                    <a:pt x="1469135" y="839469"/>
                  </a:lnTo>
                  <a:lnTo>
                    <a:pt x="1469135" y="93217"/>
                  </a:lnTo>
                  <a:lnTo>
                    <a:pt x="1461803" y="56953"/>
                  </a:lnTo>
                  <a:lnTo>
                    <a:pt x="1441815" y="27320"/>
                  </a:lnTo>
                  <a:lnTo>
                    <a:pt x="1412182" y="7332"/>
                  </a:lnTo>
                  <a:lnTo>
                    <a:pt x="1375918" y="0"/>
                  </a:lnTo>
                  <a:close/>
                </a:path>
              </a:pathLst>
            </a:custGeom>
            <a:solidFill>
              <a:srgbClr val="A4A4A4"/>
            </a:solidFill>
          </p:spPr>
          <p:txBody>
            <a:bodyPr wrap="square" lIns="0" tIns="0" rIns="0" bIns="0" rtlCol="0"/>
            <a:lstStyle/>
            <a:p>
              <a:endParaRPr/>
            </a:p>
          </p:txBody>
        </p:sp>
        <p:sp>
          <p:nvSpPr>
            <p:cNvPr id="135" name="object 135"/>
            <p:cNvSpPr/>
            <p:nvPr/>
          </p:nvSpPr>
          <p:spPr>
            <a:xfrm>
              <a:off x="9829800" y="3776471"/>
              <a:ext cx="1469390" cy="932815"/>
            </a:xfrm>
            <a:custGeom>
              <a:avLst/>
              <a:gdLst/>
              <a:ahLst/>
              <a:cxnLst/>
              <a:rect l="l" t="t" r="r" b="b"/>
              <a:pathLst>
                <a:path w="1469390" h="932814">
                  <a:moveTo>
                    <a:pt x="0" y="93217"/>
                  </a:moveTo>
                  <a:lnTo>
                    <a:pt x="7332" y="56953"/>
                  </a:lnTo>
                  <a:lnTo>
                    <a:pt x="27320" y="27320"/>
                  </a:lnTo>
                  <a:lnTo>
                    <a:pt x="56953" y="7332"/>
                  </a:lnTo>
                  <a:lnTo>
                    <a:pt x="93218" y="0"/>
                  </a:lnTo>
                  <a:lnTo>
                    <a:pt x="1375918" y="0"/>
                  </a:lnTo>
                  <a:lnTo>
                    <a:pt x="1412182" y="7332"/>
                  </a:lnTo>
                  <a:lnTo>
                    <a:pt x="1441815" y="27320"/>
                  </a:lnTo>
                  <a:lnTo>
                    <a:pt x="1461803" y="56953"/>
                  </a:lnTo>
                  <a:lnTo>
                    <a:pt x="1469135" y="93217"/>
                  </a:lnTo>
                  <a:lnTo>
                    <a:pt x="1469135" y="839469"/>
                  </a:lnTo>
                  <a:lnTo>
                    <a:pt x="1461803" y="875734"/>
                  </a:lnTo>
                  <a:lnTo>
                    <a:pt x="1441815" y="905367"/>
                  </a:lnTo>
                  <a:lnTo>
                    <a:pt x="1412182" y="925355"/>
                  </a:lnTo>
                  <a:lnTo>
                    <a:pt x="1375918" y="932688"/>
                  </a:lnTo>
                  <a:lnTo>
                    <a:pt x="93218" y="932688"/>
                  </a:lnTo>
                  <a:lnTo>
                    <a:pt x="56953" y="925355"/>
                  </a:lnTo>
                  <a:lnTo>
                    <a:pt x="27320" y="905367"/>
                  </a:lnTo>
                  <a:lnTo>
                    <a:pt x="7332" y="875734"/>
                  </a:lnTo>
                  <a:lnTo>
                    <a:pt x="0" y="839469"/>
                  </a:lnTo>
                  <a:lnTo>
                    <a:pt x="0" y="93217"/>
                  </a:lnTo>
                  <a:close/>
                </a:path>
              </a:pathLst>
            </a:custGeom>
            <a:ln w="12192">
              <a:solidFill>
                <a:srgbClr val="FFFFFF"/>
              </a:solidFill>
            </a:ln>
          </p:spPr>
          <p:txBody>
            <a:bodyPr wrap="square" lIns="0" tIns="0" rIns="0" bIns="0" rtlCol="0"/>
            <a:lstStyle/>
            <a:p>
              <a:endParaRPr/>
            </a:p>
          </p:txBody>
        </p:sp>
        <p:sp>
          <p:nvSpPr>
            <p:cNvPr id="136" name="object 136"/>
            <p:cNvSpPr/>
            <p:nvPr/>
          </p:nvSpPr>
          <p:spPr>
            <a:xfrm>
              <a:off x="9991344" y="3931919"/>
              <a:ext cx="1472565" cy="932815"/>
            </a:xfrm>
            <a:custGeom>
              <a:avLst/>
              <a:gdLst/>
              <a:ahLst/>
              <a:cxnLst/>
              <a:rect l="l" t="t" r="r" b="b"/>
              <a:pathLst>
                <a:path w="1472565" h="932814">
                  <a:moveTo>
                    <a:pt x="1378965" y="0"/>
                  </a:moveTo>
                  <a:lnTo>
                    <a:pt x="93217" y="0"/>
                  </a:lnTo>
                  <a:lnTo>
                    <a:pt x="56953" y="7332"/>
                  </a:lnTo>
                  <a:lnTo>
                    <a:pt x="27320" y="27320"/>
                  </a:lnTo>
                  <a:lnTo>
                    <a:pt x="7332" y="56953"/>
                  </a:lnTo>
                  <a:lnTo>
                    <a:pt x="0" y="93217"/>
                  </a:lnTo>
                  <a:lnTo>
                    <a:pt x="0" y="839469"/>
                  </a:lnTo>
                  <a:lnTo>
                    <a:pt x="7332" y="875734"/>
                  </a:lnTo>
                  <a:lnTo>
                    <a:pt x="27320" y="905367"/>
                  </a:lnTo>
                  <a:lnTo>
                    <a:pt x="56953" y="925355"/>
                  </a:lnTo>
                  <a:lnTo>
                    <a:pt x="93217" y="932687"/>
                  </a:lnTo>
                  <a:lnTo>
                    <a:pt x="1378965" y="932687"/>
                  </a:lnTo>
                  <a:lnTo>
                    <a:pt x="1415230" y="925355"/>
                  </a:lnTo>
                  <a:lnTo>
                    <a:pt x="1444863" y="905367"/>
                  </a:lnTo>
                  <a:lnTo>
                    <a:pt x="1464851" y="875734"/>
                  </a:lnTo>
                  <a:lnTo>
                    <a:pt x="1472183" y="839469"/>
                  </a:lnTo>
                  <a:lnTo>
                    <a:pt x="1472183" y="93217"/>
                  </a:lnTo>
                  <a:lnTo>
                    <a:pt x="1464851" y="56953"/>
                  </a:lnTo>
                  <a:lnTo>
                    <a:pt x="1444863" y="27320"/>
                  </a:lnTo>
                  <a:lnTo>
                    <a:pt x="1415230" y="7332"/>
                  </a:lnTo>
                  <a:lnTo>
                    <a:pt x="1378965" y="0"/>
                  </a:lnTo>
                  <a:close/>
                </a:path>
              </a:pathLst>
            </a:custGeom>
            <a:solidFill>
              <a:srgbClr val="FFFFFF">
                <a:alpha val="90194"/>
              </a:srgbClr>
            </a:solidFill>
          </p:spPr>
          <p:txBody>
            <a:bodyPr wrap="square" lIns="0" tIns="0" rIns="0" bIns="0" rtlCol="0"/>
            <a:lstStyle/>
            <a:p>
              <a:endParaRPr/>
            </a:p>
          </p:txBody>
        </p:sp>
        <p:sp>
          <p:nvSpPr>
            <p:cNvPr id="137" name="object 137"/>
            <p:cNvSpPr/>
            <p:nvPr/>
          </p:nvSpPr>
          <p:spPr>
            <a:xfrm>
              <a:off x="9991344" y="3931919"/>
              <a:ext cx="1472565" cy="932815"/>
            </a:xfrm>
            <a:custGeom>
              <a:avLst/>
              <a:gdLst/>
              <a:ahLst/>
              <a:cxnLst/>
              <a:rect l="l" t="t" r="r" b="b"/>
              <a:pathLst>
                <a:path w="1472565" h="932814">
                  <a:moveTo>
                    <a:pt x="0" y="93217"/>
                  </a:moveTo>
                  <a:lnTo>
                    <a:pt x="7332" y="56953"/>
                  </a:lnTo>
                  <a:lnTo>
                    <a:pt x="27320" y="27320"/>
                  </a:lnTo>
                  <a:lnTo>
                    <a:pt x="56953" y="7332"/>
                  </a:lnTo>
                  <a:lnTo>
                    <a:pt x="93217" y="0"/>
                  </a:lnTo>
                  <a:lnTo>
                    <a:pt x="1378965" y="0"/>
                  </a:lnTo>
                  <a:lnTo>
                    <a:pt x="1415230" y="7332"/>
                  </a:lnTo>
                  <a:lnTo>
                    <a:pt x="1444863" y="27320"/>
                  </a:lnTo>
                  <a:lnTo>
                    <a:pt x="1464851" y="56953"/>
                  </a:lnTo>
                  <a:lnTo>
                    <a:pt x="1472183" y="93217"/>
                  </a:lnTo>
                  <a:lnTo>
                    <a:pt x="1472183" y="839469"/>
                  </a:lnTo>
                  <a:lnTo>
                    <a:pt x="1464851" y="875734"/>
                  </a:lnTo>
                  <a:lnTo>
                    <a:pt x="1444863" y="905367"/>
                  </a:lnTo>
                  <a:lnTo>
                    <a:pt x="1415230" y="925355"/>
                  </a:lnTo>
                  <a:lnTo>
                    <a:pt x="1378965" y="932687"/>
                  </a:lnTo>
                  <a:lnTo>
                    <a:pt x="93217" y="932687"/>
                  </a:lnTo>
                  <a:lnTo>
                    <a:pt x="56953" y="925355"/>
                  </a:lnTo>
                  <a:lnTo>
                    <a:pt x="27320" y="905367"/>
                  </a:lnTo>
                  <a:lnTo>
                    <a:pt x="7332" y="875734"/>
                  </a:lnTo>
                  <a:lnTo>
                    <a:pt x="0" y="839469"/>
                  </a:lnTo>
                  <a:lnTo>
                    <a:pt x="0" y="93217"/>
                  </a:lnTo>
                  <a:close/>
                </a:path>
              </a:pathLst>
            </a:custGeom>
            <a:ln w="12192">
              <a:solidFill>
                <a:srgbClr val="A4A4A4"/>
              </a:solidFill>
            </a:ln>
          </p:spPr>
          <p:txBody>
            <a:bodyPr wrap="square" lIns="0" tIns="0" rIns="0" bIns="0" rtlCol="0"/>
            <a:lstStyle/>
            <a:p>
              <a:endParaRPr/>
            </a:p>
          </p:txBody>
        </p:sp>
      </p:grpSp>
      <p:sp>
        <p:nvSpPr>
          <p:cNvPr id="138" name="object 138"/>
          <p:cNvSpPr txBox="1"/>
          <p:nvPr/>
        </p:nvSpPr>
        <p:spPr>
          <a:xfrm>
            <a:off x="10306050" y="4230370"/>
            <a:ext cx="848994" cy="299720"/>
          </a:xfrm>
          <a:prstGeom prst="rect">
            <a:avLst/>
          </a:prstGeom>
        </p:spPr>
        <p:txBody>
          <a:bodyPr vert="horz" wrap="square" lIns="0" tIns="12700" rIns="0" bIns="0" rtlCol="0">
            <a:spAutoFit/>
          </a:bodyPr>
          <a:lstStyle/>
          <a:p>
            <a:pPr marL="12700">
              <a:lnSpc>
                <a:spcPct val="100000"/>
              </a:lnSpc>
              <a:spcBef>
                <a:spcPts val="100"/>
              </a:spcBef>
            </a:pPr>
            <a:r>
              <a:rPr sz="1800" spc="-170" dirty="0">
                <a:latin typeface="Arial"/>
                <a:cs typeface="Arial"/>
              </a:rPr>
              <a:t>Other</a:t>
            </a:r>
            <a:r>
              <a:rPr sz="1800" spc="-80" dirty="0">
                <a:latin typeface="Arial"/>
                <a:cs typeface="Arial"/>
              </a:rPr>
              <a:t> </a:t>
            </a:r>
            <a:r>
              <a:rPr sz="1800" spc="-114" dirty="0">
                <a:latin typeface="Arial"/>
                <a:cs typeface="Arial"/>
              </a:rPr>
              <a:t>info</a:t>
            </a:r>
            <a:endParaRPr sz="1800">
              <a:latin typeface="Arial"/>
              <a:cs typeface="Arial"/>
            </a:endParaRPr>
          </a:p>
        </p:txBody>
      </p:sp>
      <p:grpSp>
        <p:nvGrpSpPr>
          <p:cNvPr id="139" name="object 139"/>
          <p:cNvGrpSpPr/>
          <p:nvPr/>
        </p:nvGrpSpPr>
        <p:grpSpPr>
          <a:xfrm>
            <a:off x="9823704" y="5132832"/>
            <a:ext cx="1645920" cy="1100455"/>
            <a:chOff x="9823704" y="5132832"/>
            <a:chExt cx="1645920" cy="1100455"/>
          </a:xfrm>
        </p:grpSpPr>
        <p:sp>
          <p:nvSpPr>
            <p:cNvPr id="140" name="object 140"/>
            <p:cNvSpPr/>
            <p:nvPr/>
          </p:nvSpPr>
          <p:spPr>
            <a:xfrm>
              <a:off x="9829800" y="5138928"/>
              <a:ext cx="1469390" cy="932815"/>
            </a:xfrm>
            <a:custGeom>
              <a:avLst/>
              <a:gdLst/>
              <a:ahLst/>
              <a:cxnLst/>
              <a:rect l="l" t="t" r="r" b="b"/>
              <a:pathLst>
                <a:path w="1469390" h="932814">
                  <a:moveTo>
                    <a:pt x="1375918" y="0"/>
                  </a:moveTo>
                  <a:lnTo>
                    <a:pt x="93218" y="0"/>
                  </a:lnTo>
                  <a:lnTo>
                    <a:pt x="56953" y="7332"/>
                  </a:lnTo>
                  <a:lnTo>
                    <a:pt x="27320" y="27320"/>
                  </a:lnTo>
                  <a:lnTo>
                    <a:pt x="7332" y="56953"/>
                  </a:lnTo>
                  <a:lnTo>
                    <a:pt x="0" y="93218"/>
                  </a:lnTo>
                  <a:lnTo>
                    <a:pt x="0" y="839431"/>
                  </a:lnTo>
                  <a:lnTo>
                    <a:pt x="7332" y="875736"/>
                  </a:lnTo>
                  <a:lnTo>
                    <a:pt x="27320" y="905383"/>
                  </a:lnTo>
                  <a:lnTo>
                    <a:pt x="56953" y="925371"/>
                  </a:lnTo>
                  <a:lnTo>
                    <a:pt x="93218" y="932700"/>
                  </a:lnTo>
                  <a:lnTo>
                    <a:pt x="1375918" y="932700"/>
                  </a:lnTo>
                  <a:lnTo>
                    <a:pt x="1412182" y="925371"/>
                  </a:lnTo>
                  <a:lnTo>
                    <a:pt x="1441815" y="905383"/>
                  </a:lnTo>
                  <a:lnTo>
                    <a:pt x="1461803" y="875736"/>
                  </a:lnTo>
                  <a:lnTo>
                    <a:pt x="1469135" y="839431"/>
                  </a:lnTo>
                  <a:lnTo>
                    <a:pt x="1469135" y="93218"/>
                  </a:lnTo>
                  <a:lnTo>
                    <a:pt x="1461803" y="56953"/>
                  </a:lnTo>
                  <a:lnTo>
                    <a:pt x="1441815" y="27320"/>
                  </a:lnTo>
                  <a:lnTo>
                    <a:pt x="1412182" y="7332"/>
                  </a:lnTo>
                  <a:lnTo>
                    <a:pt x="1375918" y="0"/>
                  </a:lnTo>
                  <a:close/>
                </a:path>
              </a:pathLst>
            </a:custGeom>
            <a:solidFill>
              <a:srgbClr val="FFC000"/>
            </a:solidFill>
          </p:spPr>
          <p:txBody>
            <a:bodyPr wrap="square" lIns="0" tIns="0" rIns="0" bIns="0" rtlCol="0"/>
            <a:lstStyle/>
            <a:p>
              <a:endParaRPr/>
            </a:p>
          </p:txBody>
        </p:sp>
        <p:sp>
          <p:nvSpPr>
            <p:cNvPr id="141" name="object 141"/>
            <p:cNvSpPr/>
            <p:nvPr/>
          </p:nvSpPr>
          <p:spPr>
            <a:xfrm>
              <a:off x="9829800" y="5138928"/>
              <a:ext cx="1469390" cy="932815"/>
            </a:xfrm>
            <a:custGeom>
              <a:avLst/>
              <a:gdLst/>
              <a:ahLst/>
              <a:cxnLst/>
              <a:rect l="l" t="t" r="r" b="b"/>
              <a:pathLst>
                <a:path w="1469390" h="932814">
                  <a:moveTo>
                    <a:pt x="0" y="93218"/>
                  </a:moveTo>
                  <a:lnTo>
                    <a:pt x="7332" y="56953"/>
                  </a:lnTo>
                  <a:lnTo>
                    <a:pt x="27320" y="27320"/>
                  </a:lnTo>
                  <a:lnTo>
                    <a:pt x="56953" y="7332"/>
                  </a:lnTo>
                  <a:lnTo>
                    <a:pt x="93218" y="0"/>
                  </a:lnTo>
                  <a:lnTo>
                    <a:pt x="1375918" y="0"/>
                  </a:lnTo>
                  <a:lnTo>
                    <a:pt x="1412182" y="7332"/>
                  </a:lnTo>
                  <a:lnTo>
                    <a:pt x="1441815" y="27320"/>
                  </a:lnTo>
                  <a:lnTo>
                    <a:pt x="1461803" y="56953"/>
                  </a:lnTo>
                  <a:lnTo>
                    <a:pt x="1469135" y="93218"/>
                  </a:lnTo>
                  <a:lnTo>
                    <a:pt x="1469135" y="839431"/>
                  </a:lnTo>
                  <a:lnTo>
                    <a:pt x="1461803" y="875736"/>
                  </a:lnTo>
                  <a:lnTo>
                    <a:pt x="1441815" y="905383"/>
                  </a:lnTo>
                  <a:lnTo>
                    <a:pt x="1412182" y="925371"/>
                  </a:lnTo>
                  <a:lnTo>
                    <a:pt x="1375918" y="932700"/>
                  </a:lnTo>
                  <a:lnTo>
                    <a:pt x="93218" y="932700"/>
                  </a:lnTo>
                  <a:lnTo>
                    <a:pt x="56953" y="925371"/>
                  </a:lnTo>
                  <a:lnTo>
                    <a:pt x="27320" y="905383"/>
                  </a:lnTo>
                  <a:lnTo>
                    <a:pt x="7332" y="875736"/>
                  </a:lnTo>
                  <a:lnTo>
                    <a:pt x="0" y="839431"/>
                  </a:lnTo>
                  <a:lnTo>
                    <a:pt x="0" y="93218"/>
                  </a:lnTo>
                  <a:close/>
                </a:path>
              </a:pathLst>
            </a:custGeom>
            <a:ln w="12192">
              <a:solidFill>
                <a:srgbClr val="FFFFFF"/>
              </a:solidFill>
            </a:ln>
          </p:spPr>
          <p:txBody>
            <a:bodyPr wrap="square" lIns="0" tIns="0" rIns="0" bIns="0" rtlCol="0"/>
            <a:lstStyle/>
            <a:p>
              <a:endParaRPr/>
            </a:p>
          </p:txBody>
        </p:sp>
        <p:sp>
          <p:nvSpPr>
            <p:cNvPr id="142" name="object 142"/>
            <p:cNvSpPr/>
            <p:nvPr/>
          </p:nvSpPr>
          <p:spPr>
            <a:xfrm>
              <a:off x="9991344" y="5294376"/>
              <a:ext cx="1472565" cy="932815"/>
            </a:xfrm>
            <a:custGeom>
              <a:avLst/>
              <a:gdLst/>
              <a:ahLst/>
              <a:cxnLst/>
              <a:rect l="l" t="t" r="r" b="b"/>
              <a:pathLst>
                <a:path w="1472565" h="932814">
                  <a:moveTo>
                    <a:pt x="1378965" y="0"/>
                  </a:moveTo>
                  <a:lnTo>
                    <a:pt x="93217" y="0"/>
                  </a:lnTo>
                  <a:lnTo>
                    <a:pt x="56953" y="7332"/>
                  </a:lnTo>
                  <a:lnTo>
                    <a:pt x="27320" y="27320"/>
                  </a:lnTo>
                  <a:lnTo>
                    <a:pt x="7332" y="56953"/>
                  </a:lnTo>
                  <a:lnTo>
                    <a:pt x="0" y="93218"/>
                  </a:lnTo>
                  <a:lnTo>
                    <a:pt x="0" y="839419"/>
                  </a:lnTo>
                  <a:lnTo>
                    <a:pt x="7332" y="875723"/>
                  </a:lnTo>
                  <a:lnTo>
                    <a:pt x="27320" y="905370"/>
                  </a:lnTo>
                  <a:lnTo>
                    <a:pt x="56953" y="925358"/>
                  </a:lnTo>
                  <a:lnTo>
                    <a:pt x="93217" y="932688"/>
                  </a:lnTo>
                  <a:lnTo>
                    <a:pt x="1378965" y="932688"/>
                  </a:lnTo>
                  <a:lnTo>
                    <a:pt x="1415230" y="925358"/>
                  </a:lnTo>
                  <a:lnTo>
                    <a:pt x="1444863" y="905370"/>
                  </a:lnTo>
                  <a:lnTo>
                    <a:pt x="1464851" y="875723"/>
                  </a:lnTo>
                  <a:lnTo>
                    <a:pt x="1472183" y="839419"/>
                  </a:lnTo>
                  <a:lnTo>
                    <a:pt x="1472183" y="93218"/>
                  </a:lnTo>
                  <a:lnTo>
                    <a:pt x="1464851" y="56953"/>
                  </a:lnTo>
                  <a:lnTo>
                    <a:pt x="1444863" y="27320"/>
                  </a:lnTo>
                  <a:lnTo>
                    <a:pt x="1415230" y="7332"/>
                  </a:lnTo>
                  <a:lnTo>
                    <a:pt x="1378965" y="0"/>
                  </a:lnTo>
                  <a:close/>
                </a:path>
              </a:pathLst>
            </a:custGeom>
            <a:solidFill>
              <a:srgbClr val="FFFFFF">
                <a:alpha val="90194"/>
              </a:srgbClr>
            </a:solidFill>
          </p:spPr>
          <p:txBody>
            <a:bodyPr wrap="square" lIns="0" tIns="0" rIns="0" bIns="0" rtlCol="0"/>
            <a:lstStyle/>
            <a:p>
              <a:endParaRPr/>
            </a:p>
          </p:txBody>
        </p:sp>
        <p:sp>
          <p:nvSpPr>
            <p:cNvPr id="143" name="object 143"/>
            <p:cNvSpPr/>
            <p:nvPr/>
          </p:nvSpPr>
          <p:spPr>
            <a:xfrm>
              <a:off x="9991344" y="5294376"/>
              <a:ext cx="1472565" cy="932815"/>
            </a:xfrm>
            <a:custGeom>
              <a:avLst/>
              <a:gdLst/>
              <a:ahLst/>
              <a:cxnLst/>
              <a:rect l="l" t="t" r="r" b="b"/>
              <a:pathLst>
                <a:path w="1472565" h="932814">
                  <a:moveTo>
                    <a:pt x="0" y="93218"/>
                  </a:moveTo>
                  <a:lnTo>
                    <a:pt x="7332" y="56953"/>
                  </a:lnTo>
                  <a:lnTo>
                    <a:pt x="27320" y="27320"/>
                  </a:lnTo>
                  <a:lnTo>
                    <a:pt x="56953" y="7332"/>
                  </a:lnTo>
                  <a:lnTo>
                    <a:pt x="93217" y="0"/>
                  </a:lnTo>
                  <a:lnTo>
                    <a:pt x="1378965" y="0"/>
                  </a:lnTo>
                  <a:lnTo>
                    <a:pt x="1415230" y="7332"/>
                  </a:lnTo>
                  <a:lnTo>
                    <a:pt x="1444863" y="27320"/>
                  </a:lnTo>
                  <a:lnTo>
                    <a:pt x="1464851" y="56953"/>
                  </a:lnTo>
                  <a:lnTo>
                    <a:pt x="1472183" y="93218"/>
                  </a:lnTo>
                  <a:lnTo>
                    <a:pt x="1472183" y="839419"/>
                  </a:lnTo>
                  <a:lnTo>
                    <a:pt x="1464851" y="875723"/>
                  </a:lnTo>
                  <a:lnTo>
                    <a:pt x="1444863" y="905370"/>
                  </a:lnTo>
                  <a:lnTo>
                    <a:pt x="1415230" y="925358"/>
                  </a:lnTo>
                  <a:lnTo>
                    <a:pt x="1378965" y="932688"/>
                  </a:lnTo>
                  <a:lnTo>
                    <a:pt x="93217" y="932688"/>
                  </a:lnTo>
                  <a:lnTo>
                    <a:pt x="56953" y="925358"/>
                  </a:lnTo>
                  <a:lnTo>
                    <a:pt x="27320" y="905370"/>
                  </a:lnTo>
                  <a:lnTo>
                    <a:pt x="7332" y="875723"/>
                  </a:lnTo>
                  <a:lnTo>
                    <a:pt x="0" y="839419"/>
                  </a:lnTo>
                  <a:lnTo>
                    <a:pt x="0" y="93218"/>
                  </a:lnTo>
                  <a:close/>
                </a:path>
              </a:pathLst>
            </a:custGeom>
            <a:ln w="12192">
              <a:solidFill>
                <a:srgbClr val="FFC000"/>
              </a:solidFill>
            </a:ln>
          </p:spPr>
          <p:txBody>
            <a:bodyPr wrap="square" lIns="0" tIns="0" rIns="0" bIns="0" rtlCol="0"/>
            <a:lstStyle/>
            <a:p>
              <a:endParaRPr/>
            </a:p>
          </p:txBody>
        </p:sp>
      </p:grpSp>
      <p:sp>
        <p:nvSpPr>
          <p:cNvPr id="144" name="object 144"/>
          <p:cNvSpPr txBox="1"/>
          <p:nvPr/>
        </p:nvSpPr>
        <p:spPr>
          <a:xfrm>
            <a:off x="10229850" y="5592876"/>
            <a:ext cx="1001394" cy="299720"/>
          </a:xfrm>
          <a:prstGeom prst="rect">
            <a:avLst/>
          </a:prstGeom>
        </p:spPr>
        <p:txBody>
          <a:bodyPr vert="horz" wrap="square" lIns="0" tIns="12700" rIns="0" bIns="0" rtlCol="0">
            <a:spAutoFit/>
          </a:bodyPr>
          <a:lstStyle/>
          <a:p>
            <a:pPr marL="12700">
              <a:lnSpc>
                <a:spcPct val="100000"/>
              </a:lnSpc>
              <a:spcBef>
                <a:spcPts val="100"/>
              </a:spcBef>
            </a:pPr>
            <a:r>
              <a:rPr sz="1800" spc="-200" dirty="0">
                <a:latin typeface="Arial"/>
                <a:cs typeface="Arial"/>
              </a:rPr>
              <a:t>Table</a:t>
            </a:r>
            <a:r>
              <a:rPr sz="1800" spc="-75" dirty="0">
                <a:latin typeface="Arial"/>
                <a:cs typeface="Arial"/>
              </a:rPr>
              <a:t> </a:t>
            </a:r>
            <a:r>
              <a:rPr sz="1800" spc="-175" dirty="0">
                <a:latin typeface="Arial"/>
                <a:cs typeface="Arial"/>
              </a:rPr>
              <a:t>15-</a:t>
            </a:r>
            <a:r>
              <a:rPr sz="1800" spc="-140" dirty="0">
                <a:latin typeface="Arial"/>
                <a:cs typeface="Arial"/>
              </a:rPr>
              <a:t>19</a:t>
            </a:r>
            <a:endParaRPr sz="180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400811" y="6534454"/>
            <a:ext cx="1812925" cy="218008"/>
          </a:xfrm>
          <a:prstGeom prst="rect">
            <a:avLst/>
          </a:prstGeom>
        </p:spPr>
        <p:txBody>
          <a:bodyPr vert="horz" wrap="square" lIns="0" tIns="0" rIns="0" bIns="0" rtlCol="0">
            <a:spAutoFit/>
          </a:bodyPr>
          <a:lstStyle/>
          <a:p>
            <a:pPr>
              <a:lnSpc>
                <a:spcPts val="1710"/>
              </a:lnSpc>
            </a:pPr>
            <a:endParaRPr sz="1800" dirty="0">
              <a:latin typeface="Calibri"/>
              <a:cs typeface="Calibri"/>
            </a:endParaRPr>
          </a:p>
        </p:txBody>
      </p:sp>
      <p:sp>
        <p:nvSpPr>
          <p:cNvPr id="11" name="object 11"/>
          <p:cNvSpPr/>
          <p:nvPr/>
        </p:nvSpPr>
        <p:spPr>
          <a:xfrm>
            <a:off x="512063" y="393191"/>
            <a:ext cx="11277600" cy="579120"/>
          </a:xfrm>
          <a:custGeom>
            <a:avLst/>
            <a:gdLst/>
            <a:ahLst/>
            <a:cxnLst/>
            <a:rect l="l" t="t" r="r" b="b"/>
            <a:pathLst>
              <a:path w="11277600" h="579119">
                <a:moveTo>
                  <a:pt x="0" y="579120"/>
                </a:moveTo>
                <a:lnTo>
                  <a:pt x="11277600" y="579120"/>
                </a:lnTo>
                <a:lnTo>
                  <a:pt x="11277600" y="0"/>
                </a:lnTo>
                <a:lnTo>
                  <a:pt x="0" y="0"/>
                </a:lnTo>
                <a:lnTo>
                  <a:pt x="0" y="579120"/>
                </a:lnTo>
                <a:close/>
              </a:path>
            </a:pathLst>
          </a:custGeom>
          <a:ln w="12192">
            <a:solidFill>
              <a:srgbClr val="2E528F"/>
            </a:solidFill>
          </a:ln>
        </p:spPr>
        <p:txBody>
          <a:bodyPr wrap="square" lIns="0" tIns="0" rIns="0" bIns="0" rtlCol="0"/>
          <a:lstStyle/>
          <a:p>
            <a:endParaRPr/>
          </a:p>
        </p:txBody>
      </p:sp>
      <p:sp>
        <p:nvSpPr>
          <p:cNvPr id="12" name="object 12"/>
          <p:cNvSpPr txBox="1">
            <a:spLocks noGrp="1"/>
          </p:cNvSpPr>
          <p:nvPr>
            <p:ph type="title"/>
          </p:nvPr>
        </p:nvSpPr>
        <p:spPr>
          <a:xfrm>
            <a:off x="512063" y="393191"/>
            <a:ext cx="11277600" cy="579120"/>
          </a:xfrm>
          <a:prstGeom prst="rect">
            <a:avLst/>
          </a:prstGeom>
          <a:solidFill>
            <a:srgbClr val="4471C4"/>
          </a:solidFill>
        </p:spPr>
        <p:txBody>
          <a:bodyPr vert="horz" wrap="square" lIns="0" tIns="0" rIns="0" bIns="0" rtlCol="0">
            <a:spAutoFit/>
          </a:bodyPr>
          <a:lstStyle/>
          <a:p>
            <a:pPr marL="3175" algn="ctr">
              <a:lnSpc>
                <a:spcPts val="4020"/>
              </a:lnSpc>
            </a:pPr>
            <a:r>
              <a:rPr sz="3600" dirty="0">
                <a:solidFill>
                  <a:srgbClr val="FFFFFF"/>
                </a:solidFill>
              </a:rPr>
              <a:t>Source</a:t>
            </a:r>
            <a:r>
              <a:rPr sz="3600" spc="-80" dirty="0">
                <a:solidFill>
                  <a:srgbClr val="FFFFFF"/>
                </a:solidFill>
              </a:rPr>
              <a:t> </a:t>
            </a:r>
            <a:r>
              <a:rPr sz="3600" dirty="0">
                <a:solidFill>
                  <a:srgbClr val="FFFFFF"/>
                </a:solidFill>
              </a:rPr>
              <a:t>of</a:t>
            </a:r>
            <a:r>
              <a:rPr sz="3600" spc="-75" dirty="0">
                <a:solidFill>
                  <a:srgbClr val="FFFFFF"/>
                </a:solidFill>
              </a:rPr>
              <a:t> </a:t>
            </a:r>
            <a:r>
              <a:rPr sz="3600" spc="-10" dirty="0">
                <a:solidFill>
                  <a:srgbClr val="FFFFFF"/>
                </a:solidFill>
              </a:rPr>
              <a:t>Information</a:t>
            </a:r>
            <a:r>
              <a:rPr sz="3600" spc="-65" dirty="0">
                <a:solidFill>
                  <a:srgbClr val="FFFFFF"/>
                </a:solidFill>
              </a:rPr>
              <a:t> </a:t>
            </a:r>
            <a:r>
              <a:rPr sz="3600" dirty="0">
                <a:solidFill>
                  <a:srgbClr val="FFFFFF"/>
                </a:solidFill>
              </a:rPr>
              <a:t>–</a:t>
            </a:r>
            <a:r>
              <a:rPr sz="3600" spc="-45" dirty="0">
                <a:solidFill>
                  <a:srgbClr val="FFFFFF"/>
                </a:solidFill>
              </a:rPr>
              <a:t> </a:t>
            </a:r>
            <a:r>
              <a:rPr sz="3600" dirty="0">
                <a:solidFill>
                  <a:srgbClr val="FFFFFF"/>
                </a:solidFill>
              </a:rPr>
              <a:t>Liability</a:t>
            </a:r>
            <a:r>
              <a:rPr sz="3600" spc="-35" dirty="0">
                <a:solidFill>
                  <a:srgbClr val="FFFFFF"/>
                </a:solidFill>
              </a:rPr>
              <a:t> </a:t>
            </a:r>
            <a:r>
              <a:rPr sz="3600" dirty="0">
                <a:solidFill>
                  <a:srgbClr val="FFFFFF"/>
                </a:solidFill>
              </a:rPr>
              <a:t>&amp;</a:t>
            </a:r>
            <a:r>
              <a:rPr sz="3600" spc="-35" dirty="0">
                <a:solidFill>
                  <a:srgbClr val="FFFFFF"/>
                </a:solidFill>
              </a:rPr>
              <a:t> </a:t>
            </a:r>
            <a:r>
              <a:rPr sz="3600" spc="-25" dirty="0">
                <a:solidFill>
                  <a:srgbClr val="FFFFFF"/>
                </a:solidFill>
              </a:rPr>
              <a:t>ITC</a:t>
            </a:r>
            <a:endParaRPr sz="3600"/>
          </a:p>
        </p:txBody>
      </p:sp>
      <p:sp>
        <p:nvSpPr>
          <p:cNvPr id="13" name="object 13"/>
          <p:cNvSpPr txBox="1">
            <a:spLocks noGrp="1"/>
          </p:cNvSpPr>
          <p:nvPr>
            <p:ph idx="1"/>
          </p:nvPr>
        </p:nvSpPr>
        <p:spPr>
          <a:xfrm>
            <a:off x="609600" y="1143000"/>
            <a:ext cx="10515600" cy="4351338"/>
          </a:xfrm>
          <a:prstGeom prst="rect">
            <a:avLst/>
          </a:prstGeom>
        </p:spPr>
        <p:txBody>
          <a:bodyPr vert="horz" wrap="square" lIns="0" tIns="52705" rIns="0" bIns="0" rtlCol="0">
            <a:spAutoFit/>
          </a:bodyPr>
          <a:lstStyle/>
          <a:p>
            <a:pPr marL="12700">
              <a:lnSpc>
                <a:spcPct val="100000"/>
              </a:lnSpc>
              <a:spcBef>
                <a:spcPts val="415"/>
              </a:spcBef>
            </a:pPr>
            <a:r>
              <a:rPr spc="-50" dirty="0"/>
              <a:t>Turnover</a:t>
            </a:r>
            <a:r>
              <a:rPr spc="-85" dirty="0"/>
              <a:t> </a:t>
            </a:r>
            <a:r>
              <a:rPr dirty="0"/>
              <a:t>&amp;</a:t>
            </a:r>
            <a:r>
              <a:rPr spc="-45" dirty="0"/>
              <a:t> </a:t>
            </a:r>
            <a:r>
              <a:rPr spc="-10" dirty="0"/>
              <a:t>Liability</a:t>
            </a:r>
          </a:p>
          <a:p>
            <a:pPr marL="698500" indent="-228600">
              <a:lnSpc>
                <a:spcPct val="100000"/>
              </a:lnSpc>
              <a:spcBef>
                <a:spcPts val="285"/>
              </a:spcBef>
              <a:buFont typeface="Arial"/>
              <a:buChar char="•"/>
              <a:tabLst>
                <a:tab pos="698500" algn="l"/>
              </a:tabLst>
            </a:pPr>
            <a:r>
              <a:rPr sz="2200" spc="-10" dirty="0"/>
              <a:t>Aggregate</a:t>
            </a:r>
            <a:r>
              <a:rPr sz="2200" spc="-15" dirty="0"/>
              <a:t> </a:t>
            </a:r>
            <a:r>
              <a:rPr sz="2200" dirty="0"/>
              <a:t>value</a:t>
            </a:r>
            <a:r>
              <a:rPr sz="2200" spc="-30" dirty="0"/>
              <a:t> </a:t>
            </a:r>
            <a:r>
              <a:rPr sz="2200" dirty="0"/>
              <a:t>of</a:t>
            </a:r>
            <a:r>
              <a:rPr sz="2200" spc="-45" dirty="0"/>
              <a:t> </a:t>
            </a:r>
            <a:r>
              <a:rPr sz="2200" dirty="0"/>
              <a:t>supplies</a:t>
            </a:r>
            <a:r>
              <a:rPr sz="2200" spc="-55" dirty="0"/>
              <a:t> </a:t>
            </a:r>
            <a:r>
              <a:rPr sz="2200" dirty="0"/>
              <a:t>made</a:t>
            </a:r>
            <a:r>
              <a:rPr sz="2200" spc="-55" dirty="0"/>
              <a:t> </a:t>
            </a:r>
            <a:r>
              <a:rPr sz="2200" dirty="0"/>
              <a:t>to</a:t>
            </a:r>
            <a:r>
              <a:rPr sz="2200" spc="-25" dirty="0"/>
              <a:t> </a:t>
            </a:r>
            <a:r>
              <a:rPr sz="2200" dirty="0"/>
              <a:t>…….</a:t>
            </a:r>
            <a:r>
              <a:rPr sz="2200" spc="-20" dirty="0"/>
              <a:t> </a:t>
            </a:r>
            <a:r>
              <a:rPr sz="2200" dirty="0"/>
              <a:t>on</a:t>
            </a:r>
            <a:r>
              <a:rPr sz="2200" spc="-20" dirty="0"/>
              <a:t> </a:t>
            </a:r>
            <a:r>
              <a:rPr sz="2200" dirty="0"/>
              <a:t>which</a:t>
            </a:r>
            <a:r>
              <a:rPr sz="2200" spc="-55" dirty="0"/>
              <a:t> </a:t>
            </a:r>
            <a:r>
              <a:rPr sz="2200" dirty="0"/>
              <a:t>tax</a:t>
            </a:r>
            <a:r>
              <a:rPr sz="2200" spc="-40" dirty="0"/>
              <a:t> </a:t>
            </a:r>
            <a:r>
              <a:rPr sz="2200" dirty="0"/>
              <a:t>has</a:t>
            </a:r>
            <a:r>
              <a:rPr sz="2200" spc="-45" dirty="0"/>
              <a:t> </a:t>
            </a:r>
            <a:r>
              <a:rPr sz="2200" dirty="0"/>
              <a:t>been</a:t>
            </a:r>
            <a:r>
              <a:rPr sz="2200" spc="-45" dirty="0"/>
              <a:t> </a:t>
            </a:r>
            <a:r>
              <a:rPr sz="2200" dirty="0"/>
              <a:t>paid</a:t>
            </a:r>
            <a:r>
              <a:rPr sz="2200" spc="-45" dirty="0"/>
              <a:t> </a:t>
            </a:r>
            <a:r>
              <a:rPr sz="2200" dirty="0"/>
              <a:t>shall</a:t>
            </a:r>
            <a:r>
              <a:rPr sz="2200" spc="-30" dirty="0"/>
              <a:t> </a:t>
            </a:r>
            <a:r>
              <a:rPr sz="2200" dirty="0"/>
              <a:t>be</a:t>
            </a:r>
            <a:r>
              <a:rPr sz="2200" spc="-60" dirty="0"/>
              <a:t> </a:t>
            </a:r>
            <a:r>
              <a:rPr sz="2200" dirty="0"/>
              <a:t>declared</a:t>
            </a:r>
            <a:r>
              <a:rPr sz="2200" spc="-30" dirty="0"/>
              <a:t> </a:t>
            </a:r>
            <a:r>
              <a:rPr sz="2200" spc="-10" dirty="0"/>
              <a:t>here.</a:t>
            </a:r>
            <a:endParaRPr sz="2200" dirty="0"/>
          </a:p>
          <a:p>
            <a:pPr marL="698500" indent="-228600">
              <a:lnSpc>
                <a:spcPts val="2510"/>
              </a:lnSpc>
              <a:spcBef>
                <a:spcPts val="215"/>
              </a:spcBef>
              <a:buFont typeface="Arial"/>
              <a:buChar char="•"/>
              <a:tabLst>
                <a:tab pos="698500" algn="l"/>
              </a:tabLst>
            </a:pPr>
            <a:r>
              <a:rPr sz="2200" dirty="0"/>
              <a:t>These</a:t>
            </a:r>
            <a:r>
              <a:rPr sz="2200" spc="229" dirty="0"/>
              <a:t> </a:t>
            </a:r>
            <a:r>
              <a:rPr sz="2200" dirty="0"/>
              <a:t>will</a:t>
            </a:r>
            <a:r>
              <a:rPr sz="2200" spc="235" dirty="0"/>
              <a:t> </a:t>
            </a:r>
            <a:r>
              <a:rPr sz="2200" dirty="0"/>
              <a:t>include</a:t>
            </a:r>
            <a:r>
              <a:rPr sz="2200" spc="235" dirty="0"/>
              <a:t> </a:t>
            </a:r>
            <a:r>
              <a:rPr sz="2200" dirty="0"/>
              <a:t>details</a:t>
            </a:r>
            <a:r>
              <a:rPr sz="2200" spc="254" dirty="0"/>
              <a:t> </a:t>
            </a:r>
            <a:r>
              <a:rPr sz="2200" dirty="0"/>
              <a:t>of</a:t>
            </a:r>
            <a:r>
              <a:rPr sz="2200" spc="250" dirty="0"/>
              <a:t> </a:t>
            </a:r>
            <a:r>
              <a:rPr sz="2200" dirty="0"/>
              <a:t>supplies</a:t>
            </a:r>
            <a:r>
              <a:rPr sz="2200" spc="254" dirty="0"/>
              <a:t> </a:t>
            </a:r>
            <a:r>
              <a:rPr sz="2200" dirty="0"/>
              <a:t>made</a:t>
            </a:r>
            <a:r>
              <a:rPr sz="2200" spc="229" dirty="0"/>
              <a:t> </a:t>
            </a:r>
            <a:r>
              <a:rPr sz="2200" dirty="0"/>
              <a:t>through</a:t>
            </a:r>
            <a:r>
              <a:rPr sz="2200" spc="220" dirty="0"/>
              <a:t> </a:t>
            </a:r>
            <a:r>
              <a:rPr sz="2200" spc="-10" dirty="0"/>
              <a:t>E-</a:t>
            </a:r>
            <a:r>
              <a:rPr sz="2200" dirty="0"/>
              <a:t>Commerce</a:t>
            </a:r>
            <a:r>
              <a:rPr sz="2200" spc="225" dirty="0"/>
              <a:t> </a:t>
            </a:r>
            <a:r>
              <a:rPr sz="2200" dirty="0"/>
              <a:t>operators</a:t>
            </a:r>
            <a:r>
              <a:rPr sz="2200" spc="250" dirty="0"/>
              <a:t> </a:t>
            </a:r>
            <a:r>
              <a:rPr sz="2200" dirty="0"/>
              <a:t>and</a:t>
            </a:r>
            <a:r>
              <a:rPr sz="2200" spc="245" dirty="0"/>
              <a:t> </a:t>
            </a:r>
            <a:r>
              <a:rPr sz="2200" dirty="0"/>
              <a:t>are</a:t>
            </a:r>
            <a:r>
              <a:rPr sz="2200" spc="229" dirty="0"/>
              <a:t> </a:t>
            </a:r>
            <a:r>
              <a:rPr sz="2200" dirty="0"/>
              <a:t>to</a:t>
            </a:r>
            <a:r>
              <a:rPr sz="2200" spc="245" dirty="0"/>
              <a:t> </a:t>
            </a:r>
            <a:r>
              <a:rPr sz="2200" spc="-25" dirty="0"/>
              <a:t>be</a:t>
            </a:r>
            <a:endParaRPr sz="2200" dirty="0"/>
          </a:p>
          <a:p>
            <a:pPr marL="698500">
              <a:lnSpc>
                <a:spcPts val="2510"/>
              </a:lnSpc>
            </a:pPr>
            <a:r>
              <a:rPr sz="2200" dirty="0"/>
              <a:t>declared</a:t>
            </a:r>
            <a:r>
              <a:rPr sz="2200" spc="-35" dirty="0"/>
              <a:t> </a:t>
            </a:r>
            <a:r>
              <a:rPr sz="2200" dirty="0"/>
              <a:t>as</a:t>
            </a:r>
            <a:r>
              <a:rPr sz="2200" spc="-10" dirty="0"/>
              <a:t> </a:t>
            </a:r>
            <a:r>
              <a:rPr sz="2200" dirty="0"/>
              <a:t>net</a:t>
            </a:r>
            <a:r>
              <a:rPr sz="2200" spc="-50" dirty="0"/>
              <a:t> </a:t>
            </a:r>
            <a:r>
              <a:rPr sz="2200" dirty="0"/>
              <a:t>of</a:t>
            </a:r>
            <a:r>
              <a:rPr sz="2200" spc="-35" dirty="0"/>
              <a:t> </a:t>
            </a:r>
            <a:r>
              <a:rPr sz="2200" dirty="0"/>
              <a:t>credit</a:t>
            </a:r>
            <a:r>
              <a:rPr sz="2200" spc="-25" dirty="0"/>
              <a:t> </a:t>
            </a:r>
            <a:r>
              <a:rPr sz="2200" dirty="0"/>
              <a:t>notes</a:t>
            </a:r>
            <a:r>
              <a:rPr sz="2200" spc="-35" dirty="0"/>
              <a:t> </a:t>
            </a:r>
            <a:r>
              <a:rPr sz="2200" dirty="0"/>
              <a:t>or</a:t>
            </a:r>
            <a:r>
              <a:rPr sz="2200" spc="-15" dirty="0"/>
              <a:t> </a:t>
            </a:r>
            <a:r>
              <a:rPr sz="2200" dirty="0"/>
              <a:t>debit</a:t>
            </a:r>
            <a:r>
              <a:rPr sz="2200" spc="-55" dirty="0"/>
              <a:t> </a:t>
            </a:r>
            <a:r>
              <a:rPr sz="2200" dirty="0"/>
              <a:t>notes</a:t>
            </a:r>
            <a:r>
              <a:rPr sz="2200" spc="-30" dirty="0"/>
              <a:t> </a:t>
            </a:r>
            <a:r>
              <a:rPr sz="2200" dirty="0"/>
              <a:t>issued</a:t>
            </a:r>
            <a:r>
              <a:rPr sz="2200" spc="-55" dirty="0"/>
              <a:t> </a:t>
            </a:r>
            <a:r>
              <a:rPr sz="2200" dirty="0"/>
              <a:t>in</a:t>
            </a:r>
            <a:r>
              <a:rPr sz="2200" spc="-15" dirty="0"/>
              <a:t> </a:t>
            </a:r>
            <a:r>
              <a:rPr sz="2200" dirty="0"/>
              <a:t>this</a:t>
            </a:r>
            <a:r>
              <a:rPr sz="2200" spc="-45" dirty="0"/>
              <a:t> </a:t>
            </a:r>
            <a:r>
              <a:rPr sz="2200" spc="-10" dirty="0"/>
              <a:t>regard.</a:t>
            </a:r>
            <a:endParaRPr sz="2200" dirty="0"/>
          </a:p>
          <a:p>
            <a:pPr marL="698500" marR="5080" indent="-228600">
              <a:lnSpc>
                <a:spcPts val="2380"/>
              </a:lnSpc>
              <a:spcBef>
                <a:spcPts val="535"/>
              </a:spcBef>
              <a:buFont typeface="Arial"/>
              <a:buChar char="•"/>
              <a:tabLst>
                <a:tab pos="698500" algn="l"/>
              </a:tabLst>
            </a:pPr>
            <a:r>
              <a:rPr sz="2200" dirty="0"/>
              <a:t>Table</a:t>
            </a:r>
            <a:r>
              <a:rPr sz="2200" spc="135" dirty="0"/>
              <a:t> </a:t>
            </a:r>
            <a:r>
              <a:rPr sz="2200" dirty="0"/>
              <a:t>x,y,z</a:t>
            </a:r>
            <a:r>
              <a:rPr sz="2200" spc="150" dirty="0"/>
              <a:t> </a:t>
            </a:r>
            <a:r>
              <a:rPr sz="2200" dirty="0"/>
              <a:t>along</a:t>
            </a:r>
            <a:r>
              <a:rPr sz="2200" spc="150" dirty="0"/>
              <a:t> </a:t>
            </a:r>
            <a:r>
              <a:rPr sz="2200" dirty="0"/>
              <a:t>respective</a:t>
            </a:r>
            <a:r>
              <a:rPr sz="2200" spc="140" dirty="0"/>
              <a:t> </a:t>
            </a:r>
            <a:r>
              <a:rPr sz="2200" dirty="0"/>
              <a:t>amendments</a:t>
            </a:r>
            <a:r>
              <a:rPr sz="2200" spc="155" dirty="0"/>
              <a:t> </a:t>
            </a:r>
            <a:r>
              <a:rPr sz="2200" dirty="0"/>
              <a:t>in</a:t>
            </a:r>
            <a:r>
              <a:rPr sz="2200" spc="155" dirty="0"/>
              <a:t> </a:t>
            </a:r>
            <a:r>
              <a:rPr sz="2200" dirty="0"/>
              <a:t>Table</a:t>
            </a:r>
            <a:r>
              <a:rPr sz="2200" spc="135" dirty="0"/>
              <a:t> </a:t>
            </a:r>
            <a:r>
              <a:rPr sz="2200" dirty="0"/>
              <a:t>9</a:t>
            </a:r>
            <a:r>
              <a:rPr sz="2200" spc="155" dirty="0"/>
              <a:t> </a:t>
            </a:r>
            <a:r>
              <a:rPr sz="2200" dirty="0"/>
              <a:t>and</a:t>
            </a:r>
            <a:r>
              <a:rPr sz="2200" spc="155" dirty="0"/>
              <a:t> </a:t>
            </a:r>
            <a:r>
              <a:rPr sz="2200" dirty="0"/>
              <a:t>Table</a:t>
            </a:r>
            <a:r>
              <a:rPr sz="2200" spc="135" dirty="0"/>
              <a:t> </a:t>
            </a:r>
            <a:r>
              <a:rPr sz="2200" dirty="0"/>
              <a:t>10</a:t>
            </a:r>
            <a:r>
              <a:rPr sz="2200" spc="155" dirty="0"/>
              <a:t> </a:t>
            </a:r>
            <a:r>
              <a:rPr sz="2200" dirty="0"/>
              <a:t>of</a:t>
            </a:r>
            <a:r>
              <a:rPr sz="2200" spc="155" dirty="0"/>
              <a:t> </a:t>
            </a:r>
            <a:r>
              <a:rPr sz="2200" dirty="0"/>
              <a:t>FORM</a:t>
            </a:r>
            <a:r>
              <a:rPr sz="2200" spc="150" dirty="0"/>
              <a:t> </a:t>
            </a:r>
            <a:r>
              <a:rPr sz="2200" spc="-20" dirty="0"/>
              <a:t>GSTR-</a:t>
            </a:r>
            <a:r>
              <a:rPr sz="2200" dirty="0"/>
              <a:t>1</a:t>
            </a:r>
            <a:r>
              <a:rPr sz="2200" spc="155" dirty="0"/>
              <a:t> </a:t>
            </a:r>
            <a:r>
              <a:rPr sz="2200" dirty="0"/>
              <a:t>may</a:t>
            </a:r>
            <a:r>
              <a:rPr sz="2200" spc="155" dirty="0"/>
              <a:t> </a:t>
            </a:r>
            <a:r>
              <a:rPr sz="2200" spc="-25" dirty="0"/>
              <a:t>be </a:t>
            </a:r>
            <a:r>
              <a:rPr sz="2200" dirty="0"/>
              <a:t>used</a:t>
            </a:r>
            <a:r>
              <a:rPr sz="2200" spc="-60" dirty="0"/>
              <a:t> </a:t>
            </a:r>
            <a:r>
              <a:rPr sz="2200" dirty="0"/>
              <a:t>for</a:t>
            </a:r>
            <a:r>
              <a:rPr sz="2200" spc="-35" dirty="0"/>
              <a:t> </a:t>
            </a:r>
            <a:r>
              <a:rPr sz="2200" dirty="0"/>
              <a:t>filling</a:t>
            </a:r>
            <a:r>
              <a:rPr sz="2200" spc="-5" dirty="0"/>
              <a:t> </a:t>
            </a:r>
            <a:r>
              <a:rPr sz="2200" dirty="0"/>
              <a:t>up</a:t>
            </a:r>
            <a:r>
              <a:rPr sz="2200" spc="-60" dirty="0"/>
              <a:t> </a:t>
            </a:r>
            <a:r>
              <a:rPr sz="2200" dirty="0"/>
              <a:t>these</a:t>
            </a:r>
            <a:r>
              <a:rPr sz="2200" spc="-25" dirty="0"/>
              <a:t> </a:t>
            </a:r>
            <a:r>
              <a:rPr sz="2200" spc="-10" dirty="0"/>
              <a:t>details.</a:t>
            </a:r>
            <a:endParaRPr sz="2200" dirty="0"/>
          </a:p>
          <a:p>
            <a:pPr marL="12700">
              <a:lnSpc>
                <a:spcPct val="100000"/>
              </a:lnSpc>
              <a:spcBef>
                <a:spcPts val="645"/>
              </a:spcBef>
            </a:pPr>
            <a:r>
              <a:rPr dirty="0"/>
              <a:t>Input</a:t>
            </a:r>
            <a:r>
              <a:rPr spc="-105" dirty="0"/>
              <a:t> </a:t>
            </a:r>
            <a:r>
              <a:rPr spc="-95" dirty="0"/>
              <a:t>Tax </a:t>
            </a:r>
            <a:r>
              <a:rPr spc="-10" dirty="0"/>
              <a:t>Credit</a:t>
            </a:r>
          </a:p>
          <a:p>
            <a:pPr marL="698500" indent="-228600">
              <a:lnSpc>
                <a:spcPct val="100000"/>
              </a:lnSpc>
              <a:spcBef>
                <a:spcPts val="259"/>
              </a:spcBef>
              <a:buFont typeface="Arial"/>
              <a:buChar char="•"/>
              <a:tabLst>
                <a:tab pos="698500" algn="l"/>
              </a:tabLst>
            </a:pPr>
            <a:r>
              <a:rPr sz="2200" spc="-10" dirty="0"/>
              <a:t>Aggregate</a:t>
            </a:r>
            <a:r>
              <a:rPr sz="2200" spc="-35" dirty="0"/>
              <a:t> </a:t>
            </a:r>
            <a:r>
              <a:rPr sz="2200" dirty="0"/>
              <a:t>value</a:t>
            </a:r>
            <a:r>
              <a:rPr sz="2200" spc="-50" dirty="0"/>
              <a:t> </a:t>
            </a:r>
            <a:r>
              <a:rPr sz="2200" dirty="0"/>
              <a:t>of</a:t>
            </a:r>
            <a:r>
              <a:rPr sz="2200" spc="-60" dirty="0"/>
              <a:t> </a:t>
            </a:r>
            <a:r>
              <a:rPr sz="2200" dirty="0"/>
              <a:t>input</a:t>
            </a:r>
            <a:r>
              <a:rPr sz="2200" spc="-60" dirty="0"/>
              <a:t> </a:t>
            </a:r>
            <a:r>
              <a:rPr sz="2200" dirty="0"/>
              <a:t>tax</a:t>
            </a:r>
            <a:r>
              <a:rPr sz="2200" spc="-60" dirty="0"/>
              <a:t> </a:t>
            </a:r>
            <a:r>
              <a:rPr sz="2200" dirty="0"/>
              <a:t>credit</a:t>
            </a:r>
            <a:r>
              <a:rPr sz="2200" spc="-55" dirty="0"/>
              <a:t> </a:t>
            </a:r>
            <a:r>
              <a:rPr sz="2200" dirty="0"/>
              <a:t>availed</a:t>
            </a:r>
            <a:r>
              <a:rPr sz="2200" spc="-15" dirty="0"/>
              <a:t> </a:t>
            </a:r>
            <a:r>
              <a:rPr sz="2200" dirty="0"/>
              <a:t>on</a:t>
            </a:r>
            <a:r>
              <a:rPr sz="2200" spc="-65" dirty="0"/>
              <a:t> </a:t>
            </a:r>
            <a:r>
              <a:rPr sz="2200" dirty="0"/>
              <a:t>all</a:t>
            </a:r>
            <a:r>
              <a:rPr sz="2200" spc="-55" dirty="0"/>
              <a:t> </a:t>
            </a:r>
            <a:r>
              <a:rPr sz="2200" dirty="0"/>
              <a:t>inward</a:t>
            </a:r>
            <a:r>
              <a:rPr sz="2200" spc="-60" dirty="0"/>
              <a:t> </a:t>
            </a:r>
            <a:r>
              <a:rPr sz="2200" dirty="0"/>
              <a:t>supplies</a:t>
            </a:r>
            <a:r>
              <a:rPr sz="2200" spc="-95" dirty="0"/>
              <a:t> </a:t>
            </a:r>
            <a:r>
              <a:rPr sz="2200" dirty="0"/>
              <a:t>………..hall</a:t>
            </a:r>
            <a:r>
              <a:rPr sz="2200" spc="-30" dirty="0"/>
              <a:t> </a:t>
            </a:r>
            <a:r>
              <a:rPr sz="2200" dirty="0"/>
              <a:t>be</a:t>
            </a:r>
            <a:r>
              <a:rPr sz="2200" spc="-75" dirty="0"/>
              <a:t> </a:t>
            </a:r>
            <a:r>
              <a:rPr sz="2200" dirty="0"/>
              <a:t>declared</a:t>
            </a:r>
            <a:r>
              <a:rPr sz="2200" spc="-60" dirty="0"/>
              <a:t> </a:t>
            </a:r>
            <a:r>
              <a:rPr sz="2200" spc="-10" dirty="0"/>
              <a:t>here.</a:t>
            </a:r>
            <a:endParaRPr sz="2200" dirty="0"/>
          </a:p>
          <a:p>
            <a:pPr marL="698500" indent="-228600">
              <a:lnSpc>
                <a:spcPts val="2510"/>
              </a:lnSpc>
              <a:spcBef>
                <a:spcPts val="240"/>
              </a:spcBef>
              <a:buFont typeface="Arial"/>
              <a:buChar char="•"/>
              <a:tabLst>
                <a:tab pos="698500" algn="l"/>
              </a:tabLst>
            </a:pPr>
            <a:r>
              <a:rPr sz="2200" dirty="0"/>
              <a:t>It</a:t>
            </a:r>
            <a:r>
              <a:rPr sz="2200" spc="140" dirty="0"/>
              <a:t> </a:t>
            </a:r>
            <a:r>
              <a:rPr sz="2200" dirty="0"/>
              <a:t>may</a:t>
            </a:r>
            <a:r>
              <a:rPr sz="2200" spc="155" dirty="0"/>
              <a:t> </a:t>
            </a:r>
            <a:r>
              <a:rPr sz="2200" dirty="0"/>
              <a:t>be</a:t>
            </a:r>
            <a:r>
              <a:rPr sz="2200" spc="114" dirty="0"/>
              <a:t> </a:t>
            </a:r>
            <a:r>
              <a:rPr sz="2200" dirty="0"/>
              <a:t>noted</a:t>
            </a:r>
            <a:r>
              <a:rPr sz="2200" spc="125" dirty="0"/>
              <a:t> </a:t>
            </a:r>
            <a:r>
              <a:rPr sz="2200" dirty="0"/>
              <a:t>that</a:t>
            </a:r>
            <a:r>
              <a:rPr sz="2200" spc="145" dirty="0"/>
              <a:t> </a:t>
            </a:r>
            <a:r>
              <a:rPr sz="2200" dirty="0"/>
              <a:t>the</a:t>
            </a:r>
            <a:r>
              <a:rPr sz="2200" spc="140" dirty="0"/>
              <a:t> </a:t>
            </a:r>
            <a:r>
              <a:rPr sz="2200" dirty="0"/>
              <a:t>total</a:t>
            </a:r>
            <a:r>
              <a:rPr sz="2200" spc="140" dirty="0"/>
              <a:t> </a:t>
            </a:r>
            <a:r>
              <a:rPr sz="2200" dirty="0"/>
              <a:t>ITC</a:t>
            </a:r>
            <a:r>
              <a:rPr sz="2200" spc="140" dirty="0"/>
              <a:t> </a:t>
            </a:r>
            <a:r>
              <a:rPr sz="2200" dirty="0"/>
              <a:t>Availed</a:t>
            </a:r>
            <a:r>
              <a:rPr sz="2200" spc="150" dirty="0"/>
              <a:t> </a:t>
            </a:r>
            <a:r>
              <a:rPr sz="2200" dirty="0"/>
              <a:t>is</a:t>
            </a:r>
            <a:r>
              <a:rPr sz="2200" spc="155" dirty="0"/>
              <a:t> </a:t>
            </a:r>
            <a:r>
              <a:rPr sz="2200" dirty="0"/>
              <a:t>to</a:t>
            </a:r>
            <a:r>
              <a:rPr sz="2200" spc="125" dirty="0"/>
              <a:t> </a:t>
            </a:r>
            <a:r>
              <a:rPr sz="2200" dirty="0"/>
              <a:t>be</a:t>
            </a:r>
            <a:r>
              <a:rPr sz="2200" spc="135" dirty="0"/>
              <a:t> </a:t>
            </a:r>
            <a:r>
              <a:rPr sz="2200" dirty="0"/>
              <a:t>classified</a:t>
            </a:r>
            <a:r>
              <a:rPr sz="2200" spc="130" dirty="0"/>
              <a:t> </a:t>
            </a:r>
            <a:r>
              <a:rPr sz="2200" dirty="0"/>
              <a:t>as</a:t>
            </a:r>
            <a:r>
              <a:rPr sz="2200" spc="155" dirty="0"/>
              <a:t> </a:t>
            </a:r>
            <a:r>
              <a:rPr sz="2200" dirty="0"/>
              <a:t>ITC</a:t>
            </a:r>
            <a:r>
              <a:rPr sz="2200" spc="140" dirty="0"/>
              <a:t> </a:t>
            </a:r>
            <a:r>
              <a:rPr sz="2200" dirty="0"/>
              <a:t>on</a:t>
            </a:r>
            <a:r>
              <a:rPr sz="2200" spc="150" dirty="0"/>
              <a:t> </a:t>
            </a:r>
            <a:r>
              <a:rPr sz="2200" dirty="0"/>
              <a:t>inputs,</a:t>
            </a:r>
            <a:r>
              <a:rPr sz="2200" spc="165" dirty="0"/>
              <a:t> </a:t>
            </a:r>
            <a:r>
              <a:rPr sz="2200" dirty="0"/>
              <a:t>capital</a:t>
            </a:r>
            <a:r>
              <a:rPr sz="2200" spc="140" dirty="0"/>
              <a:t> </a:t>
            </a:r>
            <a:r>
              <a:rPr sz="2200" spc="-10" dirty="0"/>
              <a:t>goods</a:t>
            </a:r>
            <a:endParaRPr sz="2200" dirty="0"/>
          </a:p>
          <a:p>
            <a:pPr marL="698500">
              <a:lnSpc>
                <a:spcPts val="2510"/>
              </a:lnSpc>
            </a:pPr>
            <a:r>
              <a:rPr sz="2200" dirty="0"/>
              <a:t>and</a:t>
            </a:r>
            <a:r>
              <a:rPr sz="2200" spc="-25" dirty="0"/>
              <a:t> </a:t>
            </a:r>
            <a:r>
              <a:rPr sz="2200" dirty="0"/>
              <a:t>input</a:t>
            </a:r>
            <a:r>
              <a:rPr sz="2200" spc="-45" dirty="0"/>
              <a:t> </a:t>
            </a:r>
            <a:r>
              <a:rPr sz="2200" spc="-10" dirty="0"/>
              <a:t>services.</a:t>
            </a:r>
            <a:endParaRPr sz="2200" dirty="0"/>
          </a:p>
          <a:p>
            <a:pPr marL="698500" indent="-228600">
              <a:lnSpc>
                <a:spcPct val="100000"/>
              </a:lnSpc>
              <a:spcBef>
                <a:spcPts val="215"/>
              </a:spcBef>
              <a:buFont typeface="Arial"/>
              <a:buChar char="•"/>
              <a:tabLst>
                <a:tab pos="698500" algn="l"/>
              </a:tabLst>
            </a:pPr>
            <a:r>
              <a:rPr sz="2200" spc="-25" dirty="0"/>
              <a:t>Table</a:t>
            </a:r>
            <a:r>
              <a:rPr sz="2200" spc="-35" dirty="0"/>
              <a:t> </a:t>
            </a:r>
            <a:r>
              <a:rPr sz="2200" dirty="0"/>
              <a:t>4(A)(…)</a:t>
            </a:r>
            <a:r>
              <a:rPr sz="2200" spc="-45" dirty="0"/>
              <a:t> </a:t>
            </a:r>
            <a:r>
              <a:rPr sz="2200" dirty="0"/>
              <a:t>of</a:t>
            </a:r>
            <a:r>
              <a:rPr sz="2200" spc="-30" dirty="0"/>
              <a:t> </a:t>
            </a:r>
            <a:r>
              <a:rPr sz="2200" dirty="0"/>
              <a:t>FORM</a:t>
            </a:r>
            <a:r>
              <a:rPr sz="2200" spc="-20" dirty="0"/>
              <a:t> </a:t>
            </a:r>
            <a:r>
              <a:rPr sz="2200" spc="-10" dirty="0"/>
              <a:t>GSTR-</a:t>
            </a:r>
            <a:r>
              <a:rPr sz="2200" dirty="0"/>
              <a:t>3B</a:t>
            </a:r>
            <a:r>
              <a:rPr sz="2200" spc="-65" dirty="0"/>
              <a:t> </a:t>
            </a:r>
            <a:r>
              <a:rPr sz="2200" dirty="0"/>
              <a:t>may</a:t>
            </a:r>
            <a:r>
              <a:rPr sz="2200" spc="-35" dirty="0"/>
              <a:t> </a:t>
            </a:r>
            <a:r>
              <a:rPr sz="2200" dirty="0"/>
              <a:t>be</a:t>
            </a:r>
            <a:r>
              <a:rPr sz="2200" spc="-25" dirty="0"/>
              <a:t> </a:t>
            </a:r>
            <a:r>
              <a:rPr sz="2200" dirty="0"/>
              <a:t>used</a:t>
            </a:r>
            <a:r>
              <a:rPr sz="2200" spc="-55" dirty="0"/>
              <a:t> </a:t>
            </a:r>
            <a:r>
              <a:rPr sz="2200" dirty="0"/>
              <a:t>for</a:t>
            </a:r>
            <a:r>
              <a:rPr sz="2200" spc="-35" dirty="0"/>
              <a:t> </a:t>
            </a:r>
            <a:r>
              <a:rPr sz="2200" dirty="0"/>
              <a:t>filling</a:t>
            </a:r>
            <a:r>
              <a:rPr sz="2200" spc="-15" dirty="0"/>
              <a:t> </a:t>
            </a:r>
            <a:r>
              <a:rPr sz="2200" dirty="0"/>
              <a:t>up</a:t>
            </a:r>
            <a:r>
              <a:rPr sz="2200" spc="-35" dirty="0"/>
              <a:t> </a:t>
            </a:r>
            <a:r>
              <a:rPr sz="2200" dirty="0"/>
              <a:t>these</a:t>
            </a:r>
            <a:r>
              <a:rPr sz="2200" spc="-50" dirty="0"/>
              <a:t> </a:t>
            </a:r>
            <a:r>
              <a:rPr sz="2200" spc="-10" dirty="0"/>
              <a:t>details.</a:t>
            </a:r>
            <a:endParaRPr sz="2200" dirty="0"/>
          </a:p>
          <a:p>
            <a:pPr marL="698500" indent="-228600">
              <a:lnSpc>
                <a:spcPts val="2510"/>
              </a:lnSpc>
              <a:spcBef>
                <a:spcPts val="240"/>
              </a:spcBef>
              <a:buFont typeface="Arial"/>
              <a:buChar char="•"/>
              <a:tabLst>
                <a:tab pos="698500" algn="l"/>
              </a:tabLst>
            </a:pPr>
            <a:r>
              <a:rPr sz="2200" dirty="0"/>
              <a:t>This</a:t>
            </a:r>
            <a:r>
              <a:rPr sz="2200" spc="100" dirty="0"/>
              <a:t> </a:t>
            </a:r>
            <a:r>
              <a:rPr sz="2200" dirty="0"/>
              <a:t>shall</a:t>
            </a:r>
            <a:r>
              <a:rPr sz="2200" spc="114" dirty="0"/>
              <a:t> </a:t>
            </a:r>
            <a:r>
              <a:rPr sz="2200" dirty="0"/>
              <a:t>not</a:t>
            </a:r>
            <a:r>
              <a:rPr sz="2200" spc="95" dirty="0"/>
              <a:t> </a:t>
            </a:r>
            <a:r>
              <a:rPr sz="2200" dirty="0"/>
              <a:t>include</a:t>
            </a:r>
            <a:r>
              <a:rPr sz="2200" spc="114" dirty="0"/>
              <a:t> </a:t>
            </a:r>
            <a:r>
              <a:rPr sz="2200" dirty="0"/>
              <a:t>ITC</a:t>
            </a:r>
            <a:r>
              <a:rPr sz="2200" spc="110" dirty="0"/>
              <a:t> </a:t>
            </a:r>
            <a:r>
              <a:rPr sz="2200" dirty="0"/>
              <a:t>which</a:t>
            </a:r>
            <a:r>
              <a:rPr sz="2200" spc="114" dirty="0"/>
              <a:t> </a:t>
            </a:r>
            <a:r>
              <a:rPr sz="2200" dirty="0"/>
              <a:t>was</a:t>
            </a:r>
            <a:r>
              <a:rPr sz="2200" spc="125" dirty="0"/>
              <a:t> </a:t>
            </a:r>
            <a:r>
              <a:rPr sz="2200" dirty="0"/>
              <a:t>availed,</a:t>
            </a:r>
            <a:r>
              <a:rPr sz="2200" spc="114" dirty="0"/>
              <a:t> </a:t>
            </a:r>
            <a:r>
              <a:rPr sz="2200" dirty="0"/>
              <a:t>reversed</a:t>
            </a:r>
            <a:r>
              <a:rPr sz="2200" spc="105" dirty="0"/>
              <a:t> </a:t>
            </a:r>
            <a:r>
              <a:rPr sz="2200" dirty="0"/>
              <a:t>and</a:t>
            </a:r>
            <a:r>
              <a:rPr sz="2200" spc="120" dirty="0"/>
              <a:t> </a:t>
            </a:r>
            <a:r>
              <a:rPr sz="2200" dirty="0"/>
              <a:t>then</a:t>
            </a:r>
            <a:r>
              <a:rPr sz="2200" spc="100" dirty="0"/>
              <a:t> </a:t>
            </a:r>
            <a:r>
              <a:rPr sz="2200" dirty="0"/>
              <a:t>reclaimed</a:t>
            </a:r>
            <a:r>
              <a:rPr sz="2200" spc="125" dirty="0"/>
              <a:t> </a:t>
            </a:r>
            <a:r>
              <a:rPr sz="2200" dirty="0"/>
              <a:t>in</a:t>
            </a:r>
            <a:r>
              <a:rPr sz="2200" spc="105" dirty="0"/>
              <a:t> </a:t>
            </a:r>
            <a:r>
              <a:rPr sz="2200" dirty="0"/>
              <a:t>the</a:t>
            </a:r>
            <a:r>
              <a:rPr sz="2200" spc="110" dirty="0"/>
              <a:t> </a:t>
            </a:r>
            <a:r>
              <a:rPr sz="2200" dirty="0"/>
              <a:t>ITC</a:t>
            </a:r>
            <a:r>
              <a:rPr sz="2200" spc="110" dirty="0"/>
              <a:t> </a:t>
            </a:r>
            <a:r>
              <a:rPr sz="2200" spc="-10" dirty="0"/>
              <a:t>ledger.</a:t>
            </a:r>
            <a:endParaRPr sz="2200" dirty="0"/>
          </a:p>
          <a:p>
            <a:pPr marL="698500">
              <a:lnSpc>
                <a:spcPts val="2510"/>
              </a:lnSpc>
            </a:pPr>
            <a:r>
              <a:rPr sz="2200" dirty="0"/>
              <a:t>This</a:t>
            </a:r>
            <a:r>
              <a:rPr sz="2200" spc="-45" dirty="0"/>
              <a:t> </a:t>
            </a:r>
            <a:r>
              <a:rPr sz="2200" dirty="0"/>
              <a:t>is</a:t>
            </a:r>
            <a:r>
              <a:rPr sz="2200" spc="-15" dirty="0"/>
              <a:t> </a:t>
            </a:r>
            <a:r>
              <a:rPr sz="2200" dirty="0"/>
              <a:t>to</a:t>
            </a:r>
            <a:r>
              <a:rPr sz="2200" spc="-20" dirty="0"/>
              <a:t> </a:t>
            </a:r>
            <a:r>
              <a:rPr sz="2200" dirty="0"/>
              <a:t>be</a:t>
            </a:r>
            <a:r>
              <a:rPr sz="2200" spc="-60" dirty="0"/>
              <a:t> </a:t>
            </a:r>
            <a:r>
              <a:rPr sz="2200" dirty="0"/>
              <a:t>declared</a:t>
            </a:r>
            <a:r>
              <a:rPr sz="2200" spc="-20" dirty="0"/>
              <a:t> </a:t>
            </a:r>
            <a:r>
              <a:rPr sz="2200" spc="-10" dirty="0"/>
              <a:t>separately</a:t>
            </a:r>
            <a:r>
              <a:rPr sz="2200" spc="-15" dirty="0"/>
              <a:t> </a:t>
            </a:r>
            <a:r>
              <a:rPr sz="2200" dirty="0"/>
              <a:t>under</a:t>
            </a:r>
            <a:r>
              <a:rPr sz="2200" spc="-70" dirty="0"/>
              <a:t> </a:t>
            </a:r>
            <a:r>
              <a:rPr sz="2200" dirty="0"/>
              <a:t>6(H)</a:t>
            </a:r>
            <a:r>
              <a:rPr sz="2200" spc="-55" dirty="0"/>
              <a:t> </a:t>
            </a:r>
            <a:r>
              <a:rPr sz="2200" spc="-10" dirty="0"/>
              <a:t>below.</a:t>
            </a:r>
            <a:endParaRPr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267314"/>
            <a:ext cx="10515600" cy="1521185"/>
          </a:xfrm>
          <a:prstGeom prst="rect">
            <a:avLst/>
          </a:prstGeom>
        </p:spPr>
        <p:txBody>
          <a:bodyPr vert="horz" wrap="square" lIns="0" tIns="835913" rIns="0" bIns="0" rtlCol="0">
            <a:spAutoFit/>
          </a:bodyPr>
          <a:lstStyle/>
          <a:p>
            <a:pPr marL="12700" algn="ctr">
              <a:lnSpc>
                <a:spcPct val="100000"/>
              </a:lnSpc>
              <a:spcBef>
                <a:spcPts val="100"/>
              </a:spcBef>
            </a:pPr>
            <a:r>
              <a:rPr spc="-35" dirty="0"/>
              <a:t>Turnover</a:t>
            </a:r>
            <a:r>
              <a:rPr spc="-265" dirty="0"/>
              <a:t> </a:t>
            </a:r>
            <a:r>
              <a:rPr spc="-10" dirty="0"/>
              <a:t>Reporting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marL="3175" algn="ctr">
              <a:lnSpc>
                <a:spcPts val="4210"/>
              </a:lnSpc>
            </a:pPr>
            <a:r>
              <a:rPr sz="4000" b="0" spc="-35" dirty="0">
                <a:solidFill>
                  <a:srgbClr val="FFFFFF"/>
                </a:solidFill>
                <a:latin typeface="Calibri"/>
                <a:cs typeface="Calibri"/>
              </a:rPr>
              <a:t>Tables</a:t>
            </a:r>
            <a:r>
              <a:rPr sz="4000" b="0" spc="-165" dirty="0">
                <a:solidFill>
                  <a:srgbClr val="FFFFFF"/>
                </a:solidFill>
                <a:latin typeface="Calibri"/>
                <a:cs typeface="Calibri"/>
              </a:rPr>
              <a:t> </a:t>
            </a:r>
            <a:r>
              <a:rPr sz="4000" b="0" dirty="0">
                <a:solidFill>
                  <a:srgbClr val="FFFFFF"/>
                </a:solidFill>
                <a:latin typeface="Calibri"/>
                <a:cs typeface="Calibri"/>
              </a:rPr>
              <a:t>for</a:t>
            </a:r>
            <a:r>
              <a:rPr sz="4000" b="0" spc="-125" dirty="0">
                <a:solidFill>
                  <a:srgbClr val="FFFFFF"/>
                </a:solidFill>
                <a:latin typeface="Calibri"/>
                <a:cs typeface="Calibri"/>
              </a:rPr>
              <a:t> </a:t>
            </a:r>
            <a:r>
              <a:rPr sz="4000" b="0" spc="-10" dirty="0">
                <a:solidFill>
                  <a:srgbClr val="FFFFFF"/>
                </a:solidFill>
                <a:latin typeface="Calibri"/>
                <a:cs typeface="Calibri"/>
              </a:rPr>
              <a:t>Turnover</a:t>
            </a:r>
            <a:endParaRPr sz="4000">
              <a:latin typeface="Calibri"/>
              <a:cs typeface="Calibri"/>
            </a:endParaRPr>
          </a:p>
        </p:txBody>
      </p:sp>
      <p:sp>
        <p:nvSpPr>
          <p:cNvPr id="4" name="object 4"/>
          <p:cNvSpPr txBox="1"/>
          <p:nvPr/>
        </p:nvSpPr>
        <p:spPr>
          <a:xfrm>
            <a:off x="917244" y="883523"/>
            <a:ext cx="10360660" cy="4983480"/>
          </a:xfrm>
          <a:prstGeom prst="rect">
            <a:avLst/>
          </a:prstGeom>
        </p:spPr>
        <p:txBody>
          <a:bodyPr vert="horz" wrap="square" lIns="0" tIns="101600" rIns="0" bIns="0" rtlCol="0">
            <a:spAutoFit/>
          </a:bodyPr>
          <a:lstStyle/>
          <a:p>
            <a:pPr algn="ctr">
              <a:lnSpc>
                <a:spcPct val="100000"/>
              </a:lnSpc>
              <a:spcBef>
                <a:spcPts val="800"/>
              </a:spcBef>
            </a:pPr>
            <a:r>
              <a:rPr sz="2600" b="0" u="sng" spc="-10" dirty="0">
                <a:solidFill>
                  <a:srgbClr val="FF0000"/>
                </a:solidFill>
                <a:uFill>
                  <a:solidFill>
                    <a:srgbClr val="FF0000"/>
                  </a:solidFill>
                </a:uFill>
                <a:latin typeface="Calibri Light"/>
                <a:cs typeface="Calibri Light"/>
              </a:rPr>
              <a:t>Part</a:t>
            </a:r>
            <a:r>
              <a:rPr sz="2600" b="0" u="sng" spc="-135" dirty="0">
                <a:solidFill>
                  <a:srgbClr val="FF0000"/>
                </a:solidFill>
                <a:uFill>
                  <a:solidFill>
                    <a:srgbClr val="FF0000"/>
                  </a:solidFill>
                </a:uFill>
                <a:latin typeface="Calibri Light"/>
                <a:cs typeface="Calibri Light"/>
              </a:rPr>
              <a:t> </a:t>
            </a:r>
            <a:r>
              <a:rPr sz="2600" b="0" u="sng" spc="-35" dirty="0">
                <a:solidFill>
                  <a:srgbClr val="FF0000"/>
                </a:solidFill>
                <a:uFill>
                  <a:solidFill>
                    <a:srgbClr val="FF0000"/>
                  </a:solidFill>
                </a:uFill>
                <a:latin typeface="Calibri Light"/>
                <a:cs typeface="Calibri Light"/>
              </a:rPr>
              <a:t>II</a:t>
            </a:r>
            <a:endParaRPr sz="2600" dirty="0">
              <a:latin typeface="Calibri Light"/>
              <a:cs typeface="Calibri Light"/>
            </a:endParaRPr>
          </a:p>
          <a:p>
            <a:pPr marL="12700" marR="346710">
              <a:lnSpc>
                <a:spcPts val="2810"/>
              </a:lnSpc>
              <a:spcBef>
                <a:spcPts val="1050"/>
              </a:spcBef>
            </a:pPr>
            <a:r>
              <a:rPr sz="2600" b="0" i="1" u="sng" spc="-30" dirty="0">
                <a:solidFill>
                  <a:srgbClr val="001F5F"/>
                </a:solidFill>
                <a:uFill>
                  <a:solidFill>
                    <a:srgbClr val="001F5F"/>
                  </a:solidFill>
                </a:uFill>
                <a:latin typeface="Calibri Light"/>
                <a:cs typeface="Calibri Light"/>
              </a:rPr>
              <a:t>Table</a:t>
            </a:r>
            <a:r>
              <a:rPr sz="2600" b="0" i="1" u="sng" spc="-110" dirty="0">
                <a:solidFill>
                  <a:srgbClr val="001F5F"/>
                </a:solidFill>
                <a:uFill>
                  <a:solidFill>
                    <a:srgbClr val="001F5F"/>
                  </a:solidFill>
                </a:uFill>
                <a:latin typeface="Calibri Light"/>
                <a:cs typeface="Calibri Light"/>
              </a:rPr>
              <a:t> </a:t>
            </a:r>
            <a:r>
              <a:rPr sz="2600" b="0" i="1" u="sng" dirty="0">
                <a:solidFill>
                  <a:srgbClr val="001F5F"/>
                </a:solidFill>
                <a:uFill>
                  <a:solidFill>
                    <a:srgbClr val="001F5F"/>
                  </a:solidFill>
                </a:uFill>
                <a:latin typeface="Calibri Light"/>
                <a:cs typeface="Calibri Light"/>
              </a:rPr>
              <a:t>4:</a:t>
            </a:r>
            <a:r>
              <a:rPr sz="2600" b="0" i="1" spc="-75" dirty="0">
                <a:solidFill>
                  <a:srgbClr val="001F5F"/>
                </a:solidFill>
                <a:latin typeface="Calibri Light"/>
                <a:cs typeface="Calibri Light"/>
              </a:rPr>
              <a:t> </a:t>
            </a:r>
            <a:r>
              <a:rPr sz="2600" b="0" dirty="0">
                <a:latin typeface="Calibri Light"/>
                <a:cs typeface="Calibri Light"/>
              </a:rPr>
              <a:t>Details</a:t>
            </a:r>
            <a:r>
              <a:rPr sz="2600" b="0" spc="-30" dirty="0">
                <a:latin typeface="Calibri Light"/>
                <a:cs typeface="Calibri Light"/>
              </a:rPr>
              <a:t> </a:t>
            </a:r>
            <a:r>
              <a:rPr sz="2600" b="0" dirty="0">
                <a:latin typeface="Calibri Light"/>
                <a:cs typeface="Calibri Light"/>
              </a:rPr>
              <a:t>of</a:t>
            </a:r>
            <a:r>
              <a:rPr sz="2600" b="0" spc="-70" dirty="0">
                <a:latin typeface="Calibri Light"/>
                <a:cs typeface="Calibri Light"/>
              </a:rPr>
              <a:t> </a:t>
            </a:r>
            <a:r>
              <a:rPr sz="2600" b="0" dirty="0">
                <a:latin typeface="Calibri Light"/>
                <a:cs typeface="Calibri Light"/>
              </a:rPr>
              <a:t>advances</a:t>
            </a:r>
            <a:r>
              <a:rPr sz="2600" b="0" spc="-35" dirty="0">
                <a:latin typeface="Calibri Light"/>
                <a:cs typeface="Calibri Light"/>
              </a:rPr>
              <a:t> </a:t>
            </a:r>
            <a:r>
              <a:rPr sz="2600" b="0" dirty="0">
                <a:latin typeface="Calibri Light"/>
                <a:cs typeface="Calibri Light"/>
              </a:rPr>
              <a:t>and</a:t>
            </a:r>
            <a:r>
              <a:rPr sz="2600" b="0" spc="-65" dirty="0">
                <a:latin typeface="Calibri Light"/>
                <a:cs typeface="Calibri Light"/>
              </a:rPr>
              <a:t> </a:t>
            </a:r>
            <a:r>
              <a:rPr sz="2600" b="0" dirty="0">
                <a:latin typeface="Calibri Light"/>
                <a:cs typeface="Calibri Light"/>
              </a:rPr>
              <a:t>outward</a:t>
            </a:r>
            <a:r>
              <a:rPr sz="2600" b="0" spc="-15" dirty="0">
                <a:latin typeface="Calibri Light"/>
                <a:cs typeface="Calibri Light"/>
              </a:rPr>
              <a:t> </a:t>
            </a:r>
            <a:r>
              <a:rPr sz="2600" b="0" dirty="0">
                <a:latin typeface="Calibri Light"/>
                <a:cs typeface="Calibri Light"/>
              </a:rPr>
              <a:t>supplies</a:t>
            </a:r>
            <a:r>
              <a:rPr sz="2600" b="0" spc="-60" dirty="0">
                <a:latin typeface="Calibri Light"/>
                <a:cs typeface="Calibri Light"/>
              </a:rPr>
              <a:t> </a:t>
            </a:r>
            <a:r>
              <a:rPr sz="2600" b="0" dirty="0">
                <a:latin typeface="Calibri Light"/>
                <a:cs typeface="Calibri Light"/>
              </a:rPr>
              <a:t>on</a:t>
            </a:r>
            <a:r>
              <a:rPr sz="2600" b="0" spc="-70" dirty="0">
                <a:latin typeface="Calibri Light"/>
                <a:cs typeface="Calibri Light"/>
              </a:rPr>
              <a:t> </a:t>
            </a:r>
            <a:r>
              <a:rPr sz="2600" b="0" dirty="0">
                <a:latin typeface="Calibri Light"/>
                <a:cs typeface="Calibri Light"/>
              </a:rPr>
              <a:t>which</a:t>
            </a:r>
            <a:r>
              <a:rPr sz="2600" b="0" spc="-35" dirty="0">
                <a:latin typeface="Calibri Light"/>
                <a:cs typeface="Calibri Light"/>
              </a:rPr>
              <a:t> </a:t>
            </a:r>
            <a:r>
              <a:rPr sz="2600" b="0" spc="-20" dirty="0">
                <a:latin typeface="Calibri Light"/>
                <a:cs typeface="Calibri Light"/>
              </a:rPr>
              <a:t>tax</a:t>
            </a:r>
            <a:r>
              <a:rPr sz="2600" b="0" spc="-130" dirty="0">
                <a:latin typeface="Calibri Light"/>
                <a:cs typeface="Calibri Light"/>
              </a:rPr>
              <a:t> </a:t>
            </a:r>
            <a:r>
              <a:rPr sz="2600" b="0" dirty="0">
                <a:latin typeface="Calibri Light"/>
                <a:cs typeface="Calibri Light"/>
              </a:rPr>
              <a:t>is</a:t>
            </a:r>
            <a:r>
              <a:rPr sz="2600" b="0" spc="-90" dirty="0">
                <a:latin typeface="Calibri Light"/>
                <a:cs typeface="Calibri Light"/>
              </a:rPr>
              <a:t> </a:t>
            </a:r>
            <a:r>
              <a:rPr sz="2600" b="0" spc="-35" dirty="0">
                <a:latin typeface="Calibri Light"/>
                <a:cs typeface="Calibri Light"/>
              </a:rPr>
              <a:t>payable</a:t>
            </a:r>
            <a:r>
              <a:rPr sz="2600" b="0" spc="-110" dirty="0">
                <a:latin typeface="Calibri Light"/>
                <a:cs typeface="Calibri Light"/>
              </a:rPr>
              <a:t> </a:t>
            </a:r>
            <a:r>
              <a:rPr sz="2600" b="0" spc="-25" dirty="0">
                <a:latin typeface="Calibri Light"/>
                <a:cs typeface="Calibri Light"/>
              </a:rPr>
              <a:t>as declared</a:t>
            </a:r>
            <a:r>
              <a:rPr sz="2600" b="0" spc="-125" dirty="0">
                <a:latin typeface="Calibri Light"/>
                <a:cs typeface="Calibri Light"/>
              </a:rPr>
              <a:t> </a:t>
            </a:r>
            <a:r>
              <a:rPr sz="2600" b="0" dirty="0">
                <a:latin typeface="Calibri Light"/>
                <a:cs typeface="Calibri Light"/>
              </a:rPr>
              <a:t>in</a:t>
            </a:r>
            <a:r>
              <a:rPr sz="2600" b="0" spc="-90" dirty="0">
                <a:latin typeface="Calibri Light"/>
                <a:cs typeface="Calibri Light"/>
              </a:rPr>
              <a:t> </a:t>
            </a:r>
            <a:r>
              <a:rPr sz="2600" b="0" spc="-25" dirty="0">
                <a:latin typeface="Calibri Light"/>
                <a:cs typeface="Calibri Light"/>
              </a:rPr>
              <a:t>returns</a:t>
            </a:r>
            <a:r>
              <a:rPr sz="2600" b="0" spc="-120" dirty="0">
                <a:latin typeface="Calibri Light"/>
                <a:cs typeface="Calibri Light"/>
              </a:rPr>
              <a:t> </a:t>
            </a:r>
            <a:r>
              <a:rPr sz="2600" b="0" dirty="0">
                <a:latin typeface="Calibri Light"/>
                <a:cs typeface="Calibri Light"/>
              </a:rPr>
              <a:t>filed</a:t>
            </a:r>
            <a:r>
              <a:rPr sz="2600" b="0" spc="-140" dirty="0">
                <a:latin typeface="Calibri Light"/>
                <a:cs typeface="Calibri Light"/>
              </a:rPr>
              <a:t> </a:t>
            </a:r>
            <a:r>
              <a:rPr sz="2600" b="0" spc="-10" dirty="0">
                <a:latin typeface="Calibri Light"/>
                <a:cs typeface="Calibri Light"/>
              </a:rPr>
              <a:t>during</a:t>
            </a:r>
            <a:r>
              <a:rPr sz="2600" b="0" spc="-110" dirty="0">
                <a:latin typeface="Calibri Light"/>
                <a:cs typeface="Calibri Light"/>
              </a:rPr>
              <a:t> </a:t>
            </a:r>
            <a:r>
              <a:rPr sz="2600" b="0" dirty="0">
                <a:latin typeface="Calibri Light"/>
                <a:cs typeface="Calibri Light"/>
              </a:rPr>
              <a:t>the</a:t>
            </a:r>
            <a:r>
              <a:rPr sz="2600" b="0" spc="-35" dirty="0">
                <a:latin typeface="Calibri Light"/>
                <a:cs typeface="Calibri Light"/>
              </a:rPr>
              <a:t> </a:t>
            </a:r>
            <a:r>
              <a:rPr sz="2600" b="0" dirty="0">
                <a:latin typeface="Calibri Light"/>
                <a:cs typeface="Calibri Light"/>
              </a:rPr>
              <a:t>financial</a:t>
            </a:r>
            <a:r>
              <a:rPr sz="2600" b="0" spc="-20" dirty="0">
                <a:latin typeface="Calibri Light"/>
                <a:cs typeface="Calibri Light"/>
              </a:rPr>
              <a:t> year</a:t>
            </a:r>
            <a:endParaRPr sz="2600" dirty="0">
              <a:latin typeface="Calibri Light"/>
              <a:cs typeface="Calibri Light"/>
            </a:endParaRPr>
          </a:p>
          <a:p>
            <a:pPr marL="697865" indent="-228600">
              <a:lnSpc>
                <a:spcPts val="2510"/>
              </a:lnSpc>
              <a:spcBef>
                <a:spcPts val="215"/>
              </a:spcBef>
              <a:buFont typeface="Arial"/>
              <a:buChar char="•"/>
              <a:tabLst>
                <a:tab pos="697865" algn="l"/>
              </a:tabLst>
            </a:pPr>
            <a:r>
              <a:rPr sz="2200" b="0" dirty="0">
                <a:latin typeface="Calibri Light"/>
                <a:cs typeface="Calibri Light"/>
              </a:rPr>
              <a:t>It</a:t>
            </a:r>
            <a:r>
              <a:rPr sz="2200" b="0" spc="360" dirty="0">
                <a:latin typeface="Calibri Light"/>
                <a:cs typeface="Calibri Light"/>
              </a:rPr>
              <a:t> </a:t>
            </a:r>
            <a:r>
              <a:rPr sz="2200" b="0" dirty="0">
                <a:latin typeface="Calibri Light"/>
                <a:cs typeface="Calibri Light"/>
              </a:rPr>
              <a:t>may</a:t>
            </a:r>
            <a:r>
              <a:rPr sz="2200" b="0" spc="380" dirty="0">
                <a:latin typeface="Calibri Light"/>
                <a:cs typeface="Calibri Light"/>
              </a:rPr>
              <a:t> </a:t>
            </a:r>
            <a:r>
              <a:rPr sz="2200" b="0" dirty="0">
                <a:latin typeface="Calibri Light"/>
                <a:cs typeface="Calibri Light"/>
              </a:rPr>
              <a:t>be</a:t>
            </a:r>
            <a:r>
              <a:rPr sz="2200" b="0" spc="365" dirty="0">
                <a:latin typeface="Calibri Light"/>
                <a:cs typeface="Calibri Light"/>
              </a:rPr>
              <a:t> </a:t>
            </a:r>
            <a:r>
              <a:rPr sz="2200" b="0" dirty="0">
                <a:latin typeface="Calibri Light"/>
                <a:cs typeface="Calibri Light"/>
              </a:rPr>
              <a:t>noted</a:t>
            </a:r>
            <a:r>
              <a:rPr sz="2200" b="0" spc="380" dirty="0">
                <a:latin typeface="Calibri Light"/>
                <a:cs typeface="Calibri Light"/>
              </a:rPr>
              <a:t> </a:t>
            </a:r>
            <a:r>
              <a:rPr sz="2200" b="0" dirty="0">
                <a:latin typeface="Calibri Light"/>
                <a:cs typeface="Calibri Light"/>
              </a:rPr>
              <a:t>that</a:t>
            </a:r>
            <a:r>
              <a:rPr sz="2200" b="0" spc="370" dirty="0">
                <a:latin typeface="Calibri Light"/>
                <a:cs typeface="Calibri Light"/>
              </a:rPr>
              <a:t> </a:t>
            </a:r>
            <a:r>
              <a:rPr sz="2200" b="0" dirty="0">
                <a:latin typeface="Calibri Light"/>
                <a:cs typeface="Calibri Light"/>
              </a:rPr>
              <a:t>all</a:t>
            </a:r>
            <a:r>
              <a:rPr sz="2200" b="0" spc="370" dirty="0">
                <a:latin typeface="Calibri Light"/>
                <a:cs typeface="Calibri Light"/>
              </a:rPr>
              <a:t> </a:t>
            </a:r>
            <a:r>
              <a:rPr sz="2200" b="0" dirty="0">
                <a:latin typeface="Calibri Light"/>
                <a:cs typeface="Calibri Light"/>
              </a:rPr>
              <a:t>the</a:t>
            </a:r>
            <a:r>
              <a:rPr sz="2200" b="0" spc="365" dirty="0">
                <a:latin typeface="Calibri Light"/>
                <a:cs typeface="Calibri Light"/>
              </a:rPr>
              <a:t> </a:t>
            </a:r>
            <a:r>
              <a:rPr sz="2200" b="0" dirty="0">
                <a:latin typeface="Calibri Light"/>
                <a:cs typeface="Calibri Light"/>
              </a:rPr>
              <a:t>supplies</a:t>
            </a:r>
            <a:r>
              <a:rPr sz="2200" b="0" spc="390" dirty="0">
                <a:latin typeface="Calibri Light"/>
                <a:cs typeface="Calibri Light"/>
              </a:rPr>
              <a:t> </a:t>
            </a:r>
            <a:r>
              <a:rPr sz="2200" b="0" dirty="0">
                <a:latin typeface="Calibri Light"/>
                <a:cs typeface="Calibri Light"/>
              </a:rPr>
              <a:t>for</a:t>
            </a:r>
            <a:r>
              <a:rPr sz="2200" b="0" spc="380" dirty="0">
                <a:latin typeface="Calibri Light"/>
                <a:cs typeface="Calibri Light"/>
              </a:rPr>
              <a:t> </a:t>
            </a:r>
            <a:r>
              <a:rPr sz="2200" b="0" dirty="0">
                <a:latin typeface="Calibri Light"/>
                <a:cs typeface="Calibri Light"/>
              </a:rPr>
              <a:t>which</a:t>
            </a:r>
            <a:r>
              <a:rPr sz="2200" b="0" spc="360" dirty="0">
                <a:latin typeface="Calibri Light"/>
                <a:cs typeface="Calibri Light"/>
              </a:rPr>
              <a:t> </a:t>
            </a:r>
            <a:r>
              <a:rPr sz="2200" b="0" dirty="0">
                <a:latin typeface="Calibri Light"/>
                <a:cs typeface="Calibri Light"/>
              </a:rPr>
              <a:t>payment</a:t>
            </a:r>
            <a:r>
              <a:rPr sz="2200" b="0" spc="375" dirty="0">
                <a:latin typeface="Calibri Light"/>
                <a:cs typeface="Calibri Light"/>
              </a:rPr>
              <a:t> </a:t>
            </a:r>
            <a:r>
              <a:rPr sz="2200" b="0" dirty="0">
                <a:latin typeface="Calibri Light"/>
                <a:cs typeface="Calibri Light"/>
              </a:rPr>
              <a:t>has</a:t>
            </a:r>
            <a:r>
              <a:rPr sz="2200" b="0" spc="380" dirty="0">
                <a:latin typeface="Calibri Light"/>
                <a:cs typeface="Calibri Light"/>
              </a:rPr>
              <a:t> </a:t>
            </a:r>
            <a:r>
              <a:rPr sz="2200" b="0" dirty="0">
                <a:latin typeface="Calibri Light"/>
                <a:cs typeface="Calibri Light"/>
              </a:rPr>
              <a:t>been</a:t>
            </a:r>
            <a:r>
              <a:rPr sz="2200" b="0" spc="355" dirty="0">
                <a:latin typeface="Calibri Light"/>
                <a:cs typeface="Calibri Light"/>
              </a:rPr>
              <a:t> </a:t>
            </a:r>
            <a:r>
              <a:rPr sz="2200" b="0" dirty="0">
                <a:latin typeface="Calibri Light"/>
                <a:cs typeface="Calibri Light"/>
              </a:rPr>
              <a:t>made</a:t>
            </a:r>
            <a:r>
              <a:rPr sz="2200" b="0" spc="365" dirty="0">
                <a:latin typeface="Calibri Light"/>
                <a:cs typeface="Calibri Light"/>
              </a:rPr>
              <a:t> </a:t>
            </a:r>
            <a:r>
              <a:rPr sz="2200" b="0" spc="-10" dirty="0">
                <a:latin typeface="Calibri Light"/>
                <a:cs typeface="Calibri Light"/>
              </a:rPr>
              <a:t>through</a:t>
            </a:r>
            <a:endParaRPr sz="2200" dirty="0">
              <a:latin typeface="Calibri Light"/>
              <a:cs typeface="Calibri Light"/>
            </a:endParaRPr>
          </a:p>
          <a:p>
            <a:pPr marL="697865">
              <a:lnSpc>
                <a:spcPts val="2510"/>
              </a:lnSpc>
            </a:pPr>
            <a:r>
              <a:rPr sz="2200" b="0" spc="-20" dirty="0">
                <a:latin typeface="Calibri Light"/>
                <a:cs typeface="Calibri Light"/>
              </a:rPr>
              <a:t>FORM</a:t>
            </a:r>
            <a:r>
              <a:rPr sz="2200" b="0" spc="-130" dirty="0">
                <a:latin typeface="Calibri Light"/>
                <a:cs typeface="Calibri Light"/>
              </a:rPr>
              <a:t> </a:t>
            </a:r>
            <a:r>
              <a:rPr sz="2200" b="0" spc="-20" dirty="0">
                <a:latin typeface="Calibri Light"/>
                <a:cs typeface="Calibri Light"/>
              </a:rPr>
              <a:t>GSTR-</a:t>
            </a:r>
            <a:r>
              <a:rPr sz="2200" b="0" dirty="0">
                <a:latin typeface="Calibri Light"/>
                <a:cs typeface="Calibri Light"/>
              </a:rPr>
              <a:t>3B</a:t>
            </a:r>
            <a:r>
              <a:rPr sz="2200" b="0" spc="-114" dirty="0">
                <a:latin typeface="Calibri Light"/>
                <a:cs typeface="Calibri Light"/>
              </a:rPr>
              <a:t> </a:t>
            </a:r>
            <a:r>
              <a:rPr sz="2200" b="0" dirty="0">
                <a:latin typeface="Calibri Light"/>
                <a:cs typeface="Calibri Light"/>
              </a:rPr>
              <a:t>between</a:t>
            </a:r>
            <a:r>
              <a:rPr sz="2200" b="0" spc="-30" dirty="0">
                <a:latin typeface="Calibri Light"/>
                <a:cs typeface="Calibri Light"/>
              </a:rPr>
              <a:t> </a:t>
            </a:r>
            <a:r>
              <a:rPr sz="2200" b="0" dirty="0">
                <a:latin typeface="Calibri Light"/>
                <a:cs typeface="Calibri Light"/>
              </a:rPr>
              <a:t>April</a:t>
            </a:r>
            <a:r>
              <a:rPr sz="2200" b="0" spc="-45" dirty="0">
                <a:latin typeface="Calibri Light"/>
                <a:cs typeface="Calibri Light"/>
              </a:rPr>
              <a:t> </a:t>
            </a:r>
            <a:r>
              <a:rPr sz="2200" b="0" dirty="0">
                <a:latin typeface="Calibri Light"/>
                <a:cs typeface="Calibri Light"/>
              </a:rPr>
              <a:t>2018</a:t>
            </a:r>
            <a:r>
              <a:rPr sz="2200" b="0" spc="-45" dirty="0">
                <a:latin typeface="Calibri Light"/>
                <a:cs typeface="Calibri Light"/>
              </a:rPr>
              <a:t> </a:t>
            </a:r>
            <a:r>
              <a:rPr sz="2200" b="0" dirty="0">
                <a:latin typeface="Calibri Light"/>
                <a:cs typeface="Calibri Light"/>
              </a:rPr>
              <a:t>to</a:t>
            </a:r>
            <a:r>
              <a:rPr sz="2200" b="0" spc="-5" dirty="0">
                <a:latin typeface="Calibri Light"/>
                <a:cs typeface="Calibri Light"/>
              </a:rPr>
              <a:t> </a:t>
            </a:r>
            <a:r>
              <a:rPr sz="2200" b="0" dirty="0">
                <a:latin typeface="Calibri Light"/>
                <a:cs typeface="Calibri Light"/>
              </a:rPr>
              <a:t>March</a:t>
            </a:r>
            <a:r>
              <a:rPr sz="2200" b="0" spc="-55" dirty="0">
                <a:latin typeface="Calibri Light"/>
                <a:cs typeface="Calibri Light"/>
              </a:rPr>
              <a:t> </a:t>
            </a:r>
            <a:r>
              <a:rPr sz="2200" b="0" dirty="0">
                <a:latin typeface="Calibri Light"/>
                <a:cs typeface="Calibri Light"/>
              </a:rPr>
              <a:t>2019</a:t>
            </a:r>
            <a:r>
              <a:rPr sz="2200" b="0" spc="-65" dirty="0">
                <a:latin typeface="Calibri Light"/>
                <a:cs typeface="Calibri Light"/>
              </a:rPr>
              <a:t> </a:t>
            </a:r>
            <a:r>
              <a:rPr sz="2200" b="0" dirty="0">
                <a:latin typeface="Calibri Light"/>
                <a:cs typeface="Calibri Light"/>
              </a:rPr>
              <a:t>shall</a:t>
            </a:r>
            <a:r>
              <a:rPr sz="2200" b="0" spc="-15" dirty="0">
                <a:latin typeface="Calibri Light"/>
                <a:cs typeface="Calibri Light"/>
              </a:rPr>
              <a:t> </a:t>
            </a:r>
            <a:r>
              <a:rPr sz="2200" b="0" dirty="0">
                <a:latin typeface="Calibri Light"/>
                <a:cs typeface="Calibri Light"/>
              </a:rPr>
              <a:t>be</a:t>
            </a:r>
            <a:r>
              <a:rPr sz="2200" b="0" spc="-15" dirty="0">
                <a:latin typeface="Calibri Light"/>
                <a:cs typeface="Calibri Light"/>
              </a:rPr>
              <a:t> </a:t>
            </a:r>
            <a:r>
              <a:rPr sz="2200" b="0" dirty="0">
                <a:latin typeface="Calibri Light"/>
                <a:cs typeface="Calibri Light"/>
              </a:rPr>
              <a:t>declared</a:t>
            </a:r>
            <a:r>
              <a:rPr sz="2200" b="0" spc="-30" dirty="0">
                <a:latin typeface="Calibri Light"/>
                <a:cs typeface="Calibri Light"/>
              </a:rPr>
              <a:t> </a:t>
            </a:r>
            <a:r>
              <a:rPr sz="2200" b="0" dirty="0">
                <a:latin typeface="Calibri Light"/>
                <a:cs typeface="Calibri Light"/>
              </a:rPr>
              <a:t>in</a:t>
            </a:r>
            <a:r>
              <a:rPr sz="2200" b="0" spc="-30" dirty="0">
                <a:latin typeface="Calibri Light"/>
                <a:cs typeface="Calibri Light"/>
              </a:rPr>
              <a:t> </a:t>
            </a:r>
            <a:r>
              <a:rPr sz="2200" b="0" dirty="0">
                <a:latin typeface="Calibri Light"/>
                <a:cs typeface="Calibri Light"/>
              </a:rPr>
              <a:t>this</a:t>
            </a:r>
            <a:r>
              <a:rPr sz="2200" b="0" spc="5" dirty="0">
                <a:latin typeface="Calibri Light"/>
                <a:cs typeface="Calibri Light"/>
              </a:rPr>
              <a:t> </a:t>
            </a:r>
            <a:r>
              <a:rPr sz="2200" b="0" spc="-10" dirty="0">
                <a:latin typeface="Calibri Light"/>
                <a:cs typeface="Calibri Light"/>
              </a:rPr>
              <a:t>part.</a:t>
            </a:r>
            <a:endParaRPr sz="2200" dirty="0">
              <a:latin typeface="Calibri Light"/>
              <a:cs typeface="Calibri Light"/>
            </a:endParaRPr>
          </a:p>
          <a:p>
            <a:pPr marL="12700" marR="120650">
              <a:lnSpc>
                <a:spcPts val="2810"/>
              </a:lnSpc>
              <a:spcBef>
                <a:spcPts val="1030"/>
              </a:spcBef>
            </a:pPr>
            <a:r>
              <a:rPr sz="2600" b="0" i="1" u="sng" spc="-30" dirty="0">
                <a:solidFill>
                  <a:srgbClr val="001F5F"/>
                </a:solidFill>
                <a:uFill>
                  <a:solidFill>
                    <a:srgbClr val="001F5F"/>
                  </a:solidFill>
                </a:uFill>
                <a:latin typeface="Calibri Light"/>
                <a:cs typeface="Calibri Light"/>
              </a:rPr>
              <a:t>Table</a:t>
            </a:r>
            <a:r>
              <a:rPr sz="2600" b="0" i="1" u="sng" spc="-114" dirty="0">
                <a:solidFill>
                  <a:srgbClr val="001F5F"/>
                </a:solidFill>
                <a:uFill>
                  <a:solidFill>
                    <a:srgbClr val="001F5F"/>
                  </a:solidFill>
                </a:uFill>
                <a:latin typeface="Calibri Light"/>
                <a:cs typeface="Calibri Light"/>
              </a:rPr>
              <a:t> </a:t>
            </a:r>
            <a:r>
              <a:rPr sz="2600" b="0" i="1" u="sng" dirty="0">
                <a:solidFill>
                  <a:srgbClr val="001F5F"/>
                </a:solidFill>
                <a:uFill>
                  <a:solidFill>
                    <a:srgbClr val="001F5F"/>
                  </a:solidFill>
                </a:uFill>
                <a:latin typeface="Calibri Light"/>
                <a:cs typeface="Calibri Light"/>
              </a:rPr>
              <a:t>5:</a:t>
            </a:r>
            <a:r>
              <a:rPr sz="2600" b="0" i="1" spc="-75" dirty="0">
                <a:solidFill>
                  <a:srgbClr val="001F5F"/>
                </a:solidFill>
                <a:latin typeface="Calibri Light"/>
                <a:cs typeface="Calibri Light"/>
              </a:rPr>
              <a:t> </a:t>
            </a:r>
            <a:r>
              <a:rPr sz="2600" b="0" dirty="0">
                <a:latin typeface="Calibri Light"/>
                <a:cs typeface="Calibri Light"/>
              </a:rPr>
              <a:t>Details</a:t>
            </a:r>
            <a:r>
              <a:rPr sz="2600" b="0" spc="-25" dirty="0">
                <a:latin typeface="Calibri Light"/>
                <a:cs typeface="Calibri Light"/>
              </a:rPr>
              <a:t> </a:t>
            </a:r>
            <a:r>
              <a:rPr sz="2600" b="0" dirty="0">
                <a:latin typeface="Calibri Light"/>
                <a:cs typeface="Calibri Light"/>
              </a:rPr>
              <a:t>of</a:t>
            </a:r>
            <a:r>
              <a:rPr sz="2600" b="0" spc="-70" dirty="0">
                <a:latin typeface="Calibri Light"/>
                <a:cs typeface="Calibri Light"/>
              </a:rPr>
              <a:t> </a:t>
            </a:r>
            <a:r>
              <a:rPr sz="2600" b="0" dirty="0">
                <a:latin typeface="Calibri Light"/>
                <a:cs typeface="Calibri Light"/>
              </a:rPr>
              <a:t>Outward</a:t>
            </a:r>
            <a:r>
              <a:rPr sz="2600" b="0" spc="-15" dirty="0">
                <a:latin typeface="Calibri Light"/>
                <a:cs typeface="Calibri Light"/>
              </a:rPr>
              <a:t> </a:t>
            </a:r>
            <a:r>
              <a:rPr sz="2600" b="0" dirty="0">
                <a:latin typeface="Calibri Light"/>
                <a:cs typeface="Calibri Light"/>
              </a:rPr>
              <a:t>supplies</a:t>
            </a:r>
            <a:r>
              <a:rPr sz="2600" b="0" spc="-60" dirty="0">
                <a:latin typeface="Calibri Light"/>
                <a:cs typeface="Calibri Light"/>
              </a:rPr>
              <a:t> </a:t>
            </a:r>
            <a:r>
              <a:rPr sz="2600" b="0" dirty="0">
                <a:latin typeface="Calibri Light"/>
                <a:cs typeface="Calibri Light"/>
              </a:rPr>
              <a:t>on</a:t>
            </a:r>
            <a:r>
              <a:rPr sz="2600" b="0" spc="-65" dirty="0">
                <a:latin typeface="Calibri Light"/>
                <a:cs typeface="Calibri Light"/>
              </a:rPr>
              <a:t> </a:t>
            </a:r>
            <a:r>
              <a:rPr sz="2600" b="0" dirty="0">
                <a:latin typeface="Calibri Light"/>
                <a:cs typeface="Calibri Light"/>
              </a:rPr>
              <a:t>which</a:t>
            </a:r>
            <a:r>
              <a:rPr sz="2600" b="0" spc="-50" dirty="0">
                <a:latin typeface="Calibri Light"/>
                <a:cs typeface="Calibri Light"/>
              </a:rPr>
              <a:t> </a:t>
            </a:r>
            <a:r>
              <a:rPr sz="2600" b="0" spc="-20" dirty="0">
                <a:latin typeface="Calibri Light"/>
                <a:cs typeface="Calibri Light"/>
              </a:rPr>
              <a:t>tax</a:t>
            </a:r>
            <a:r>
              <a:rPr sz="2600" b="0" spc="-125" dirty="0">
                <a:latin typeface="Calibri Light"/>
                <a:cs typeface="Calibri Light"/>
              </a:rPr>
              <a:t> </a:t>
            </a:r>
            <a:r>
              <a:rPr sz="2600" b="0" dirty="0">
                <a:latin typeface="Calibri Light"/>
                <a:cs typeface="Calibri Light"/>
              </a:rPr>
              <a:t>is</a:t>
            </a:r>
            <a:r>
              <a:rPr sz="2600" b="0" spc="-85" dirty="0">
                <a:latin typeface="Calibri Light"/>
                <a:cs typeface="Calibri Light"/>
              </a:rPr>
              <a:t> </a:t>
            </a:r>
            <a:r>
              <a:rPr sz="2600" b="0" dirty="0">
                <a:latin typeface="Calibri Light"/>
                <a:cs typeface="Calibri Light"/>
              </a:rPr>
              <a:t>not</a:t>
            </a:r>
            <a:r>
              <a:rPr sz="2600" b="0" spc="-130" dirty="0">
                <a:latin typeface="Calibri Light"/>
                <a:cs typeface="Calibri Light"/>
              </a:rPr>
              <a:t> </a:t>
            </a:r>
            <a:r>
              <a:rPr sz="2600" b="0" spc="-35" dirty="0">
                <a:latin typeface="Calibri Light"/>
                <a:cs typeface="Calibri Light"/>
              </a:rPr>
              <a:t>payable</a:t>
            </a:r>
            <a:r>
              <a:rPr sz="2600" b="0" spc="-120" dirty="0">
                <a:latin typeface="Calibri Light"/>
                <a:cs typeface="Calibri Light"/>
              </a:rPr>
              <a:t> </a:t>
            </a:r>
            <a:r>
              <a:rPr sz="2600" b="0" dirty="0">
                <a:latin typeface="Calibri Light"/>
                <a:cs typeface="Calibri Light"/>
              </a:rPr>
              <a:t>as</a:t>
            </a:r>
            <a:r>
              <a:rPr sz="2600" b="0" spc="-65" dirty="0">
                <a:latin typeface="Calibri Light"/>
                <a:cs typeface="Calibri Light"/>
              </a:rPr>
              <a:t> </a:t>
            </a:r>
            <a:r>
              <a:rPr sz="2600" b="0" dirty="0">
                <a:latin typeface="Calibri Light"/>
                <a:cs typeface="Calibri Light"/>
              </a:rPr>
              <a:t>declared</a:t>
            </a:r>
            <a:r>
              <a:rPr sz="2600" b="0" spc="-15" dirty="0">
                <a:latin typeface="Calibri Light"/>
                <a:cs typeface="Calibri Light"/>
              </a:rPr>
              <a:t> </a:t>
            </a:r>
            <a:r>
              <a:rPr sz="2600" b="0" spc="-25" dirty="0">
                <a:latin typeface="Calibri Light"/>
                <a:cs typeface="Calibri Light"/>
              </a:rPr>
              <a:t>in </a:t>
            </a:r>
            <a:r>
              <a:rPr sz="2600" b="0" dirty="0">
                <a:latin typeface="Calibri Light"/>
                <a:cs typeface="Calibri Light"/>
              </a:rPr>
              <a:t>returns</a:t>
            </a:r>
            <a:r>
              <a:rPr sz="2600" b="0" spc="-25" dirty="0">
                <a:latin typeface="Calibri Light"/>
                <a:cs typeface="Calibri Light"/>
              </a:rPr>
              <a:t> </a:t>
            </a:r>
            <a:r>
              <a:rPr sz="2600" b="0" dirty="0">
                <a:latin typeface="Calibri Light"/>
                <a:cs typeface="Calibri Light"/>
              </a:rPr>
              <a:t>filed</a:t>
            </a:r>
            <a:r>
              <a:rPr sz="2600" b="0" spc="-90" dirty="0">
                <a:latin typeface="Calibri Light"/>
                <a:cs typeface="Calibri Light"/>
              </a:rPr>
              <a:t> </a:t>
            </a:r>
            <a:r>
              <a:rPr sz="2600" b="0" dirty="0">
                <a:latin typeface="Calibri Light"/>
                <a:cs typeface="Calibri Light"/>
              </a:rPr>
              <a:t>during</a:t>
            </a:r>
            <a:r>
              <a:rPr sz="2600" b="0" spc="-55" dirty="0">
                <a:latin typeface="Calibri Light"/>
                <a:cs typeface="Calibri Light"/>
              </a:rPr>
              <a:t> </a:t>
            </a:r>
            <a:r>
              <a:rPr sz="2600" b="0" dirty="0">
                <a:latin typeface="Calibri Light"/>
                <a:cs typeface="Calibri Light"/>
              </a:rPr>
              <a:t>the</a:t>
            </a:r>
            <a:r>
              <a:rPr sz="2600" b="0" spc="-75" dirty="0">
                <a:latin typeface="Calibri Light"/>
                <a:cs typeface="Calibri Light"/>
              </a:rPr>
              <a:t> </a:t>
            </a:r>
            <a:r>
              <a:rPr sz="2600" b="0" dirty="0">
                <a:latin typeface="Calibri Light"/>
                <a:cs typeface="Calibri Light"/>
              </a:rPr>
              <a:t>financial</a:t>
            </a:r>
            <a:r>
              <a:rPr sz="2600" b="0" spc="-80" dirty="0">
                <a:latin typeface="Calibri Light"/>
                <a:cs typeface="Calibri Light"/>
              </a:rPr>
              <a:t> </a:t>
            </a:r>
            <a:r>
              <a:rPr sz="2600" b="0" spc="-20" dirty="0">
                <a:latin typeface="Calibri Light"/>
                <a:cs typeface="Calibri Light"/>
              </a:rPr>
              <a:t>year</a:t>
            </a:r>
            <a:endParaRPr sz="2600" dirty="0">
              <a:latin typeface="Calibri Light"/>
              <a:cs typeface="Calibri Light"/>
            </a:endParaRPr>
          </a:p>
          <a:p>
            <a:pPr algn="ctr">
              <a:lnSpc>
                <a:spcPct val="100000"/>
              </a:lnSpc>
              <a:spcBef>
                <a:spcPts val="635"/>
              </a:spcBef>
            </a:pPr>
            <a:r>
              <a:rPr sz="2600" b="0" u="sng" spc="-20" dirty="0">
                <a:solidFill>
                  <a:srgbClr val="FF0000"/>
                </a:solidFill>
                <a:uFill>
                  <a:solidFill>
                    <a:srgbClr val="FF0000"/>
                  </a:solidFill>
                </a:uFill>
                <a:latin typeface="Calibri Light"/>
                <a:cs typeface="Calibri Light"/>
              </a:rPr>
              <a:t>Part</a:t>
            </a:r>
            <a:r>
              <a:rPr sz="2600" b="0" u="sng" spc="-100" dirty="0">
                <a:solidFill>
                  <a:srgbClr val="FF0000"/>
                </a:solidFill>
                <a:uFill>
                  <a:solidFill>
                    <a:srgbClr val="FF0000"/>
                  </a:solidFill>
                </a:uFill>
                <a:latin typeface="Calibri Light"/>
                <a:cs typeface="Calibri Light"/>
              </a:rPr>
              <a:t> </a:t>
            </a:r>
            <a:r>
              <a:rPr sz="2600" b="0" u="sng" spc="-50" dirty="0">
                <a:solidFill>
                  <a:srgbClr val="FF0000"/>
                </a:solidFill>
                <a:uFill>
                  <a:solidFill>
                    <a:srgbClr val="FF0000"/>
                  </a:solidFill>
                </a:uFill>
                <a:latin typeface="Calibri Light"/>
                <a:cs typeface="Calibri Light"/>
              </a:rPr>
              <a:t>V</a:t>
            </a:r>
            <a:endParaRPr sz="2600" dirty="0">
              <a:latin typeface="Calibri Light"/>
              <a:cs typeface="Calibri Light"/>
            </a:endParaRPr>
          </a:p>
          <a:p>
            <a:pPr marR="42545" algn="r">
              <a:lnSpc>
                <a:spcPct val="100000"/>
              </a:lnSpc>
              <a:spcBef>
                <a:spcPts val="695"/>
              </a:spcBef>
            </a:pPr>
            <a:r>
              <a:rPr sz="2600" b="0" i="1" u="sng" spc="-30" dirty="0">
                <a:solidFill>
                  <a:srgbClr val="001F5F"/>
                </a:solidFill>
                <a:uFill>
                  <a:solidFill>
                    <a:srgbClr val="001F5F"/>
                  </a:solidFill>
                </a:uFill>
                <a:latin typeface="Calibri Light"/>
                <a:cs typeface="Calibri Light"/>
              </a:rPr>
              <a:t>Table</a:t>
            </a:r>
            <a:r>
              <a:rPr sz="2600" b="0" i="1" u="sng" spc="-70" dirty="0">
                <a:solidFill>
                  <a:srgbClr val="001F5F"/>
                </a:solidFill>
                <a:uFill>
                  <a:solidFill>
                    <a:srgbClr val="001F5F"/>
                  </a:solidFill>
                </a:uFill>
                <a:latin typeface="Calibri Light"/>
                <a:cs typeface="Calibri Light"/>
              </a:rPr>
              <a:t> </a:t>
            </a:r>
            <a:r>
              <a:rPr sz="2600" b="0" i="1" u="sng" dirty="0">
                <a:solidFill>
                  <a:srgbClr val="001F5F"/>
                </a:solidFill>
                <a:uFill>
                  <a:solidFill>
                    <a:srgbClr val="001F5F"/>
                  </a:solidFill>
                </a:uFill>
                <a:latin typeface="Calibri Light"/>
                <a:cs typeface="Calibri Light"/>
              </a:rPr>
              <a:t>10:</a:t>
            </a:r>
            <a:r>
              <a:rPr sz="2600" b="0" i="1" spc="-90" dirty="0">
                <a:solidFill>
                  <a:srgbClr val="001F5F"/>
                </a:solidFill>
                <a:latin typeface="Calibri Light"/>
                <a:cs typeface="Calibri Light"/>
              </a:rPr>
              <a:t> </a:t>
            </a:r>
            <a:r>
              <a:rPr sz="2600" b="0" dirty="0">
                <a:latin typeface="Calibri Light"/>
                <a:cs typeface="Calibri Light"/>
              </a:rPr>
              <a:t>Supplies</a:t>
            </a:r>
            <a:r>
              <a:rPr sz="2600" b="0" spc="-50" dirty="0">
                <a:latin typeface="Calibri Light"/>
                <a:cs typeface="Calibri Light"/>
              </a:rPr>
              <a:t> </a:t>
            </a:r>
            <a:r>
              <a:rPr sz="2600" b="0" dirty="0">
                <a:latin typeface="Calibri Light"/>
                <a:cs typeface="Calibri Light"/>
              </a:rPr>
              <a:t>/</a:t>
            </a:r>
            <a:r>
              <a:rPr sz="2600" b="0" spc="-100" dirty="0">
                <a:latin typeface="Calibri Light"/>
                <a:cs typeface="Calibri Light"/>
              </a:rPr>
              <a:t> </a:t>
            </a:r>
            <a:r>
              <a:rPr sz="2600" b="0" dirty="0">
                <a:latin typeface="Calibri Light"/>
                <a:cs typeface="Calibri Light"/>
              </a:rPr>
              <a:t>tax</a:t>
            </a:r>
            <a:r>
              <a:rPr sz="2600" b="0" spc="-55" dirty="0">
                <a:latin typeface="Calibri Light"/>
                <a:cs typeface="Calibri Light"/>
              </a:rPr>
              <a:t> </a:t>
            </a:r>
            <a:r>
              <a:rPr sz="2600" b="0" dirty="0">
                <a:latin typeface="Calibri Light"/>
                <a:cs typeface="Calibri Light"/>
              </a:rPr>
              <a:t>declared</a:t>
            </a:r>
            <a:r>
              <a:rPr sz="2600" b="0" spc="-35" dirty="0">
                <a:latin typeface="Calibri Light"/>
                <a:cs typeface="Calibri Light"/>
              </a:rPr>
              <a:t> </a:t>
            </a:r>
            <a:r>
              <a:rPr sz="2600" b="0" dirty="0">
                <a:latin typeface="Calibri Light"/>
                <a:cs typeface="Calibri Light"/>
              </a:rPr>
              <a:t>through</a:t>
            </a:r>
            <a:r>
              <a:rPr sz="2600" b="0" spc="-50" dirty="0">
                <a:latin typeface="Calibri Light"/>
                <a:cs typeface="Calibri Light"/>
              </a:rPr>
              <a:t> </a:t>
            </a:r>
            <a:r>
              <a:rPr sz="2600" b="0" spc="-10" dirty="0">
                <a:latin typeface="Calibri Light"/>
                <a:cs typeface="Calibri Light"/>
              </a:rPr>
              <a:t>Amendments</a:t>
            </a:r>
            <a:r>
              <a:rPr sz="2600" b="0" spc="-5" dirty="0">
                <a:latin typeface="Calibri Light"/>
                <a:cs typeface="Calibri Light"/>
              </a:rPr>
              <a:t> </a:t>
            </a:r>
            <a:r>
              <a:rPr sz="2600" b="0" dirty="0">
                <a:latin typeface="Calibri Light"/>
                <a:cs typeface="Calibri Light"/>
              </a:rPr>
              <a:t>(+)</a:t>
            </a:r>
            <a:r>
              <a:rPr sz="2600" b="0" spc="-65" dirty="0">
                <a:latin typeface="Calibri Light"/>
                <a:cs typeface="Calibri Light"/>
              </a:rPr>
              <a:t> </a:t>
            </a:r>
            <a:r>
              <a:rPr sz="2600" b="0" dirty="0">
                <a:latin typeface="Calibri Light"/>
                <a:cs typeface="Calibri Light"/>
              </a:rPr>
              <a:t>(net</a:t>
            </a:r>
            <a:r>
              <a:rPr sz="2600" b="0" spc="-60" dirty="0">
                <a:latin typeface="Calibri Light"/>
                <a:cs typeface="Calibri Light"/>
              </a:rPr>
              <a:t> </a:t>
            </a:r>
            <a:r>
              <a:rPr sz="2600" b="0" dirty="0">
                <a:latin typeface="Calibri Light"/>
                <a:cs typeface="Calibri Light"/>
              </a:rPr>
              <a:t>of</a:t>
            </a:r>
            <a:r>
              <a:rPr sz="2600" b="0" spc="-90" dirty="0">
                <a:latin typeface="Calibri Light"/>
                <a:cs typeface="Calibri Light"/>
              </a:rPr>
              <a:t> </a:t>
            </a:r>
            <a:r>
              <a:rPr sz="2600" b="0" dirty="0">
                <a:latin typeface="Calibri Light"/>
                <a:cs typeface="Calibri Light"/>
              </a:rPr>
              <a:t>debit</a:t>
            </a:r>
            <a:r>
              <a:rPr sz="2600" b="0" spc="-65" dirty="0">
                <a:latin typeface="Calibri Light"/>
                <a:cs typeface="Calibri Light"/>
              </a:rPr>
              <a:t> </a:t>
            </a:r>
            <a:r>
              <a:rPr sz="2600" b="0" spc="-10" dirty="0">
                <a:latin typeface="Calibri Light"/>
                <a:cs typeface="Calibri Light"/>
              </a:rPr>
              <a:t>notes)</a:t>
            </a:r>
            <a:endParaRPr sz="2600" dirty="0">
              <a:latin typeface="Calibri Light"/>
              <a:cs typeface="Calibri Light"/>
            </a:endParaRPr>
          </a:p>
          <a:p>
            <a:pPr marR="81915" algn="r">
              <a:lnSpc>
                <a:spcPct val="100000"/>
              </a:lnSpc>
              <a:spcBef>
                <a:spcPts val="695"/>
              </a:spcBef>
            </a:pPr>
            <a:r>
              <a:rPr sz="2600" b="0" i="1" u="sng" spc="-30" dirty="0">
                <a:solidFill>
                  <a:srgbClr val="001F5F"/>
                </a:solidFill>
                <a:uFill>
                  <a:solidFill>
                    <a:srgbClr val="001F5F"/>
                  </a:solidFill>
                </a:uFill>
                <a:latin typeface="Calibri Light"/>
                <a:cs typeface="Calibri Light"/>
              </a:rPr>
              <a:t>Table</a:t>
            </a:r>
            <a:r>
              <a:rPr sz="2600" b="0" i="1" u="sng" spc="-80" dirty="0">
                <a:solidFill>
                  <a:srgbClr val="001F5F"/>
                </a:solidFill>
                <a:uFill>
                  <a:solidFill>
                    <a:srgbClr val="001F5F"/>
                  </a:solidFill>
                </a:uFill>
                <a:latin typeface="Calibri Light"/>
                <a:cs typeface="Calibri Light"/>
              </a:rPr>
              <a:t> </a:t>
            </a:r>
            <a:r>
              <a:rPr sz="2600" b="0" i="1" u="sng" dirty="0">
                <a:solidFill>
                  <a:srgbClr val="001F5F"/>
                </a:solidFill>
                <a:uFill>
                  <a:solidFill>
                    <a:srgbClr val="001F5F"/>
                  </a:solidFill>
                </a:uFill>
                <a:latin typeface="Calibri Light"/>
                <a:cs typeface="Calibri Light"/>
              </a:rPr>
              <a:t>11:</a:t>
            </a:r>
            <a:r>
              <a:rPr sz="2600" b="0" i="1" spc="-95" dirty="0">
                <a:solidFill>
                  <a:srgbClr val="001F5F"/>
                </a:solidFill>
                <a:latin typeface="Calibri Light"/>
                <a:cs typeface="Calibri Light"/>
              </a:rPr>
              <a:t> </a:t>
            </a:r>
            <a:r>
              <a:rPr sz="2600" b="0" dirty="0">
                <a:latin typeface="Calibri Light"/>
                <a:cs typeface="Calibri Light"/>
              </a:rPr>
              <a:t>Supplies</a:t>
            </a:r>
            <a:r>
              <a:rPr sz="2600" b="0" spc="-55" dirty="0">
                <a:latin typeface="Calibri Light"/>
                <a:cs typeface="Calibri Light"/>
              </a:rPr>
              <a:t> </a:t>
            </a:r>
            <a:r>
              <a:rPr sz="2600" b="0" dirty="0">
                <a:latin typeface="Calibri Light"/>
                <a:cs typeface="Calibri Light"/>
              </a:rPr>
              <a:t>/</a:t>
            </a:r>
            <a:r>
              <a:rPr sz="2600" b="0" spc="-100" dirty="0">
                <a:latin typeface="Calibri Light"/>
                <a:cs typeface="Calibri Light"/>
              </a:rPr>
              <a:t> </a:t>
            </a:r>
            <a:r>
              <a:rPr sz="2600" b="0" dirty="0">
                <a:latin typeface="Calibri Light"/>
                <a:cs typeface="Calibri Light"/>
              </a:rPr>
              <a:t>tax</a:t>
            </a:r>
            <a:r>
              <a:rPr sz="2600" b="0" spc="-65" dirty="0">
                <a:latin typeface="Calibri Light"/>
                <a:cs typeface="Calibri Light"/>
              </a:rPr>
              <a:t> </a:t>
            </a:r>
            <a:r>
              <a:rPr sz="2600" b="0" dirty="0">
                <a:latin typeface="Calibri Light"/>
                <a:cs typeface="Calibri Light"/>
              </a:rPr>
              <a:t>reduced</a:t>
            </a:r>
            <a:r>
              <a:rPr sz="2600" b="0" spc="-40" dirty="0">
                <a:latin typeface="Calibri Light"/>
                <a:cs typeface="Calibri Light"/>
              </a:rPr>
              <a:t> </a:t>
            </a:r>
            <a:r>
              <a:rPr sz="2600" b="0" dirty="0">
                <a:latin typeface="Calibri Light"/>
                <a:cs typeface="Calibri Light"/>
              </a:rPr>
              <a:t>through</a:t>
            </a:r>
            <a:r>
              <a:rPr sz="2600" b="0" spc="-60" dirty="0">
                <a:latin typeface="Calibri Light"/>
                <a:cs typeface="Calibri Light"/>
              </a:rPr>
              <a:t> </a:t>
            </a:r>
            <a:r>
              <a:rPr sz="2600" b="0" dirty="0">
                <a:latin typeface="Calibri Light"/>
                <a:cs typeface="Calibri Light"/>
              </a:rPr>
              <a:t>Amendments</a:t>
            </a:r>
            <a:r>
              <a:rPr sz="2600" b="0" spc="10" dirty="0">
                <a:latin typeface="Calibri Light"/>
                <a:cs typeface="Calibri Light"/>
              </a:rPr>
              <a:t> </a:t>
            </a:r>
            <a:r>
              <a:rPr sz="2600" b="0" spc="-10" dirty="0">
                <a:latin typeface="Calibri Light"/>
                <a:cs typeface="Calibri Light"/>
              </a:rPr>
              <a:t>(-</a:t>
            </a:r>
            <a:r>
              <a:rPr sz="2600" b="0" dirty="0">
                <a:latin typeface="Calibri Light"/>
                <a:cs typeface="Calibri Light"/>
              </a:rPr>
              <a:t>)</a:t>
            </a:r>
            <a:r>
              <a:rPr sz="2600" b="0" spc="-90" dirty="0">
                <a:latin typeface="Calibri Light"/>
                <a:cs typeface="Calibri Light"/>
              </a:rPr>
              <a:t> </a:t>
            </a:r>
            <a:r>
              <a:rPr sz="2600" b="0" dirty="0">
                <a:latin typeface="Calibri Light"/>
                <a:cs typeface="Calibri Light"/>
              </a:rPr>
              <a:t>(net</a:t>
            </a:r>
            <a:r>
              <a:rPr sz="2600" b="0" spc="-50" dirty="0">
                <a:latin typeface="Calibri Light"/>
                <a:cs typeface="Calibri Light"/>
              </a:rPr>
              <a:t> </a:t>
            </a:r>
            <a:r>
              <a:rPr sz="2600" b="0" dirty="0">
                <a:latin typeface="Calibri Light"/>
                <a:cs typeface="Calibri Light"/>
              </a:rPr>
              <a:t>of</a:t>
            </a:r>
            <a:r>
              <a:rPr sz="2600" b="0" spc="-90" dirty="0">
                <a:latin typeface="Calibri Light"/>
                <a:cs typeface="Calibri Light"/>
              </a:rPr>
              <a:t> </a:t>
            </a:r>
            <a:r>
              <a:rPr sz="2600" b="0" dirty="0">
                <a:latin typeface="Calibri Light"/>
                <a:cs typeface="Calibri Light"/>
              </a:rPr>
              <a:t>credit</a:t>
            </a:r>
            <a:r>
              <a:rPr sz="2600" b="0" spc="-65" dirty="0">
                <a:latin typeface="Calibri Light"/>
                <a:cs typeface="Calibri Light"/>
              </a:rPr>
              <a:t> </a:t>
            </a:r>
            <a:r>
              <a:rPr sz="2600" b="0" spc="-10" dirty="0">
                <a:latin typeface="Calibri Light"/>
                <a:cs typeface="Calibri Light"/>
              </a:rPr>
              <a:t>notes)</a:t>
            </a:r>
            <a:endParaRPr sz="2600" dirty="0">
              <a:latin typeface="Calibri Light"/>
              <a:cs typeface="Calibri Light"/>
            </a:endParaRPr>
          </a:p>
          <a:p>
            <a:pPr marL="227965" marR="95250" indent="-227965" algn="r">
              <a:lnSpc>
                <a:spcPts val="2510"/>
              </a:lnSpc>
              <a:spcBef>
                <a:spcPts val="259"/>
              </a:spcBef>
              <a:buFont typeface="Arial"/>
              <a:buChar char="•"/>
              <a:tabLst>
                <a:tab pos="227965" algn="l"/>
              </a:tabLst>
            </a:pPr>
            <a:r>
              <a:rPr sz="2200" b="0" dirty="0">
                <a:latin typeface="Calibri Light"/>
                <a:cs typeface="Calibri Light"/>
              </a:rPr>
              <a:t>For</a:t>
            </a:r>
            <a:r>
              <a:rPr sz="2200" b="0" spc="-40" dirty="0">
                <a:latin typeface="Calibri Light"/>
                <a:cs typeface="Calibri Light"/>
              </a:rPr>
              <a:t> </a:t>
            </a:r>
            <a:r>
              <a:rPr sz="2200" b="0" dirty="0">
                <a:latin typeface="Calibri Light"/>
                <a:cs typeface="Calibri Light"/>
              </a:rPr>
              <a:t>FY</a:t>
            </a:r>
            <a:r>
              <a:rPr sz="2200" b="0" spc="-5" dirty="0">
                <a:latin typeface="Calibri Light"/>
                <a:cs typeface="Calibri Light"/>
              </a:rPr>
              <a:t> </a:t>
            </a:r>
            <a:r>
              <a:rPr sz="2200" b="0" dirty="0" smtClean="0">
                <a:latin typeface="Calibri Light"/>
                <a:cs typeface="Calibri Light"/>
              </a:rPr>
              <a:t>20</a:t>
            </a:r>
            <a:r>
              <a:rPr lang="en-IN" sz="2200" b="0" dirty="0" smtClean="0">
                <a:latin typeface="Calibri Light"/>
                <a:cs typeface="Calibri Light"/>
              </a:rPr>
              <a:t>23-24</a:t>
            </a:r>
            <a:r>
              <a:rPr sz="2200" b="0" spc="-105" dirty="0" smtClean="0">
                <a:latin typeface="Calibri Light"/>
                <a:cs typeface="Calibri Light"/>
              </a:rPr>
              <a:t> </a:t>
            </a:r>
            <a:r>
              <a:rPr sz="2200" b="0" dirty="0">
                <a:latin typeface="Calibri Light"/>
                <a:cs typeface="Calibri Light"/>
              </a:rPr>
              <a:t>,</a:t>
            </a:r>
            <a:r>
              <a:rPr sz="2200" b="0" spc="-35" dirty="0">
                <a:latin typeface="Calibri Light"/>
                <a:cs typeface="Calibri Light"/>
              </a:rPr>
              <a:t> </a:t>
            </a:r>
            <a:r>
              <a:rPr sz="2200" b="0" spc="-10" dirty="0">
                <a:latin typeface="Calibri Light"/>
                <a:cs typeface="Calibri Light"/>
              </a:rPr>
              <a:t>Particulars</a:t>
            </a:r>
            <a:r>
              <a:rPr sz="2200" b="0" spc="-35" dirty="0">
                <a:latin typeface="Calibri Light"/>
                <a:cs typeface="Calibri Light"/>
              </a:rPr>
              <a:t> </a:t>
            </a:r>
            <a:r>
              <a:rPr sz="2200" b="0" dirty="0">
                <a:latin typeface="Calibri Light"/>
                <a:cs typeface="Calibri Light"/>
              </a:rPr>
              <a:t>of</a:t>
            </a:r>
            <a:r>
              <a:rPr sz="2200" b="0" spc="-35" dirty="0">
                <a:latin typeface="Calibri Light"/>
                <a:cs typeface="Calibri Light"/>
              </a:rPr>
              <a:t> </a:t>
            </a:r>
            <a:r>
              <a:rPr sz="2200" b="0" dirty="0">
                <a:latin typeface="Calibri Light"/>
                <a:cs typeface="Calibri Light"/>
              </a:rPr>
              <a:t>the</a:t>
            </a:r>
            <a:r>
              <a:rPr sz="2200" b="0" spc="-35" dirty="0">
                <a:latin typeface="Calibri Light"/>
                <a:cs typeface="Calibri Light"/>
              </a:rPr>
              <a:t> </a:t>
            </a:r>
            <a:r>
              <a:rPr sz="2200" b="0" dirty="0">
                <a:latin typeface="Calibri Light"/>
                <a:cs typeface="Calibri Light"/>
              </a:rPr>
              <a:t>transactions</a:t>
            </a:r>
            <a:r>
              <a:rPr sz="2200" b="0" spc="-30" dirty="0">
                <a:latin typeface="Calibri Light"/>
                <a:cs typeface="Calibri Light"/>
              </a:rPr>
              <a:t> </a:t>
            </a:r>
            <a:r>
              <a:rPr sz="2200" b="0" dirty="0">
                <a:latin typeface="Calibri Light"/>
                <a:cs typeface="Calibri Light"/>
              </a:rPr>
              <a:t>for</a:t>
            </a:r>
            <a:r>
              <a:rPr sz="2200" b="0" spc="-40" dirty="0">
                <a:latin typeface="Calibri Light"/>
                <a:cs typeface="Calibri Light"/>
              </a:rPr>
              <a:t> </a:t>
            </a:r>
            <a:r>
              <a:rPr sz="2200" b="0" dirty="0">
                <a:latin typeface="Calibri Light"/>
                <a:cs typeface="Calibri Light"/>
              </a:rPr>
              <a:t>the</a:t>
            </a:r>
            <a:r>
              <a:rPr sz="2200" b="0" spc="-55" dirty="0">
                <a:latin typeface="Calibri Light"/>
                <a:cs typeface="Calibri Light"/>
              </a:rPr>
              <a:t> </a:t>
            </a:r>
            <a:r>
              <a:rPr sz="2200" b="0" dirty="0">
                <a:latin typeface="Calibri Light"/>
                <a:cs typeface="Calibri Light"/>
              </a:rPr>
              <a:t>FY</a:t>
            </a:r>
            <a:r>
              <a:rPr sz="2200" b="0" spc="-5" dirty="0">
                <a:latin typeface="Calibri Light"/>
                <a:cs typeface="Calibri Light"/>
              </a:rPr>
              <a:t> </a:t>
            </a:r>
            <a:r>
              <a:rPr sz="2200" b="0" dirty="0" smtClean="0">
                <a:latin typeface="Calibri Light"/>
                <a:cs typeface="Calibri Light"/>
              </a:rPr>
              <a:t>20</a:t>
            </a:r>
            <a:r>
              <a:rPr lang="en-IN" sz="2200" b="0" dirty="0" smtClean="0">
                <a:latin typeface="Calibri Light"/>
                <a:cs typeface="Calibri Light"/>
              </a:rPr>
              <a:t>23-24</a:t>
            </a:r>
            <a:r>
              <a:rPr sz="2200" b="0" spc="-105" dirty="0" smtClean="0">
                <a:latin typeface="Calibri Light"/>
                <a:cs typeface="Calibri Light"/>
              </a:rPr>
              <a:t> </a:t>
            </a:r>
            <a:r>
              <a:rPr sz="2200" b="0" dirty="0">
                <a:latin typeface="Calibri Light"/>
                <a:cs typeface="Calibri Light"/>
              </a:rPr>
              <a:t>declared</a:t>
            </a:r>
            <a:r>
              <a:rPr sz="2200" b="0" spc="-35" dirty="0">
                <a:latin typeface="Calibri Light"/>
                <a:cs typeface="Calibri Light"/>
              </a:rPr>
              <a:t> </a:t>
            </a:r>
            <a:r>
              <a:rPr sz="2200" b="0" dirty="0">
                <a:latin typeface="Calibri Light"/>
                <a:cs typeface="Calibri Light"/>
              </a:rPr>
              <a:t>in</a:t>
            </a:r>
            <a:r>
              <a:rPr sz="2200" b="0" spc="-20" dirty="0">
                <a:latin typeface="Calibri Light"/>
                <a:cs typeface="Calibri Light"/>
              </a:rPr>
              <a:t> </a:t>
            </a:r>
            <a:r>
              <a:rPr sz="2200" b="0" spc="-10" dirty="0">
                <a:latin typeface="Calibri Light"/>
                <a:cs typeface="Calibri Light"/>
              </a:rPr>
              <a:t>returns</a:t>
            </a:r>
            <a:endParaRPr sz="2200" dirty="0">
              <a:latin typeface="Calibri Light"/>
              <a:cs typeface="Calibri Light"/>
            </a:endParaRPr>
          </a:p>
          <a:p>
            <a:pPr marL="697865">
              <a:lnSpc>
                <a:spcPts val="2510"/>
              </a:lnSpc>
            </a:pPr>
            <a:r>
              <a:rPr sz="2200" b="0" dirty="0">
                <a:latin typeface="Calibri Light"/>
                <a:cs typeface="Calibri Light"/>
              </a:rPr>
              <a:t>between</a:t>
            </a:r>
            <a:r>
              <a:rPr sz="2200" b="0" spc="-40" dirty="0">
                <a:latin typeface="Calibri Light"/>
                <a:cs typeface="Calibri Light"/>
              </a:rPr>
              <a:t> </a:t>
            </a:r>
            <a:r>
              <a:rPr sz="2200" b="0" dirty="0">
                <a:latin typeface="Calibri Light"/>
                <a:cs typeface="Calibri Light"/>
              </a:rPr>
              <a:t>April</a:t>
            </a:r>
            <a:r>
              <a:rPr sz="2200" b="0" spc="-70" dirty="0">
                <a:latin typeface="Calibri Light"/>
                <a:cs typeface="Calibri Light"/>
              </a:rPr>
              <a:t> </a:t>
            </a:r>
            <a:r>
              <a:rPr sz="2200" b="0" dirty="0">
                <a:latin typeface="Calibri Light"/>
                <a:cs typeface="Calibri Light"/>
              </a:rPr>
              <a:t>2019</a:t>
            </a:r>
            <a:r>
              <a:rPr sz="2200" b="0" spc="-95" dirty="0">
                <a:latin typeface="Calibri Light"/>
                <a:cs typeface="Calibri Light"/>
              </a:rPr>
              <a:t> </a:t>
            </a:r>
            <a:r>
              <a:rPr sz="2200" b="0" dirty="0">
                <a:latin typeface="Calibri Light"/>
                <a:cs typeface="Calibri Light"/>
              </a:rPr>
              <a:t>till</a:t>
            </a:r>
            <a:r>
              <a:rPr sz="2200" b="0" spc="-25" dirty="0">
                <a:latin typeface="Calibri Light"/>
                <a:cs typeface="Calibri Light"/>
              </a:rPr>
              <a:t> </a:t>
            </a:r>
            <a:r>
              <a:rPr sz="2200" b="0" dirty="0">
                <a:latin typeface="Calibri Light"/>
                <a:cs typeface="Calibri Light"/>
              </a:rPr>
              <a:t>September</a:t>
            </a:r>
            <a:r>
              <a:rPr sz="2200" b="0" spc="-75" dirty="0">
                <a:latin typeface="Calibri Light"/>
                <a:cs typeface="Calibri Light"/>
              </a:rPr>
              <a:t> </a:t>
            </a:r>
            <a:r>
              <a:rPr sz="2200" b="0" spc="-20" dirty="0">
                <a:latin typeface="Calibri Light"/>
                <a:cs typeface="Calibri Light"/>
              </a:rPr>
              <a:t>2019</a:t>
            </a:r>
            <a:endParaRPr sz="2200" dirty="0">
              <a:latin typeface="Calibri Light"/>
              <a:cs typeface="Calibri 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400811" y="6534454"/>
            <a:ext cx="1812925" cy="218008"/>
          </a:xfrm>
          <a:prstGeom prst="rect">
            <a:avLst/>
          </a:prstGeom>
        </p:spPr>
        <p:txBody>
          <a:bodyPr vert="horz" wrap="square" lIns="0" tIns="0" rIns="0" bIns="0" rtlCol="0">
            <a:spAutoFit/>
          </a:bodyPr>
          <a:lstStyle/>
          <a:p>
            <a:pPr>
              <a:lnSpc>
                <a:spcPts val="1710"/>
              </a:lnSpc>
            </a:pPr>
            <a:endParaRPr sz="1800" dirty="0">
              <a:latin typeface="Calibri"/>
              <a:cs typeface="Calibri"/>
            </a:endParaRPr>
          </a:p>
        </p:txBody>
      </p:sp>
      <p:sp>
        <p:nvSpPr>
          <p:cNvPr id="11" name="object 11"/>
          <p:cNvSpPr/>
          <p:nvPr/>
        </p:nvSpPr>
        <p:spPr>
          <a:xfrm>
            <a:off x="512063" y="393191"/>
            <a:ext cx="11277600" cy="579120"/>
          </a:xfrm>
          <a:custGeom>
            <a:avLst/>
            <a:gdLst/>
            <a:ahLst/>
            <a:cxnLst/>
            <a:rect l="l" t="t" r="r" b="b"/>
            <a:pathLst>
              <a:path w="11277600" h="579119">
                <a:moveTo>
                  <a:pt x="0" y="579120"/>
                </a:moveTo>
                <a:lnTo>
                  <a:pt x="11277600" y="579120"/>
                </a:lnTo>
                <a:lnTo>
                  <a:pt x="11277600" y="0"/>
                </a:lnTo>
                <a:lnTo>
                  <a:pt x="0" y="0"/>
                </a:lnTo>
                <a:lnTo>
                  <a:pt x="0" y="579120"/>
                </a:lnTo>
                <a:close/>
              </a:path>
            </a:pathLst>
          </a:custGeom>
          <a:ln w="12192">
            <a:solidFill>
              <a:srgbClr val="2E528F"/>
            </a:solidFill>
          </a:ln>
        </p:spPr>
        <p:txBody>
          <a:bodyPr wrap="square" lIns="0" tIns="0" rIns="0" bIns="0" rtlCol="0"/>
          <a:lstStyle/>
          <a:p>
            <a:endParaRPr/>
          </a:p>
        </p:txBody>
      </p:sp>
      <p:sp>
        <p:nvSpPr>
          <p:cNvPr id="12" name="object 12"/>
          <p:cNvSpPr txBox="1">
            <a:spLocks noGrp="1"/>
          </p:cNvSpPr>
          <p:nvPr>
            <p:ph type="title"/>
          </p:nvPr>
        </p:nvSpPr>
        <p:spPr>
          <a:xfrm>
            <a:off x="512063" y="393191"/>
            <a:ext cx="11277600" cy="579120"/>
          </a:xfrm>
          <a:prstGeom prst="rect">
            <a:avLst/>
          </a:prstGeom>
          <a:solidFill>
            <a:srgbClr val="4471C4"/>
          </a:solidFill>
        </p:spPr>
        <p:txBody>
          <a:bodyPr vert="horz" wrap="square" lIns="0" tIns="0" rIns="0" bIns="0" rtlCol="0">
            <a:spAutoFit/>
          </a:bodyPr>
          <a:lstStyle/>
          <a:p>
            <a:pPr algn="ctr">
              <a:lnSpc>
                <a:spcPts val="4435"/>
              </a:lnSpc>
            </a:pPr>
            <a:r>
              <a:rPr sz="4000" dirty="0">
                <a:solidFill>
                  <a:srgbClr val="FFFFFF"/>
                </a:solidFill>
              </a:rPr>
              <a:t>Source</a:t>
            </a:r>
            <a:r>
              <a:rPr sz="4000" spc="-125" dirty="0">
                <a:solidFill>
                  <a:srgbClr val="FFFFFF"/>
                </a:solidFill>
              </a:rPr>
              <a:t> </a:t>
            </a:r>
            <a:r>
              <a:rPr sz="4000" dirty="0">
                <a:solidFill>
                  <a:srgbClr val="FFFFFF"/>
                </a:solidFill>
              </a:rPr>
              <a:t>of</a:t>
            </a:r>
            <a:r>
              <a:rPr sz="4000" spc="-50" dirty="0">
                <a:solidFill>
                  <a:srgbClr val="FFFFFF"/>
                </a:solidFill>
              </a:rPr>
              <a:t> </a:t>
            </a:r>
            <a:r>
              <a:rPr sz="4000" dirty="0">
                <a:solidFill>
                  <a:srgbClr val="FFFFFF"/>
                </a:solidFill>
              </a:rPr>
              <a:t>the</a:t>
            </a:r>
            <a:r>
              <a:rPr sz="4000" spc="-85" dirty="0">
                <a:solidFill>
                  <a:srgbClr val="FFFFFF"/>
                </a:solidFill>
              </a:rPr>
              <a:t> </a:t>
            </a:r>
            <a:r>
              <a:rPr sz="4000" dirty="0">
                <a:solidFill>
                  <a:srgbClr val="FFFFFF"/>
                </a:solidFill>
              </a:rPr>
              <a:t>data</a:t>
            </a:r>
            <a:r>
              <a:rPr sz="4000" spc="-75" dirty="0">
                <a:solidFill>
                  <a:srgbClr val="FFFFFF"/>
                </a:solidFill>
              </a:rPr>
              <a:t> </a:t>
            </a:r>
            <a:r>
              <a:rPr sz="4000" dirty="0">
                <a:solidFill>
                  <a:srgbClr val="FFFFFF"/>
                </a:solidFill>
              </a:rPr>
              <a:t>for</a:t>
            </a:r>
            <a:r>
              <a:rPr sz="4000" spc="-80" dirty="0">
                <a:solidFill>
                  <a:srgbClr val="FFFFFF"/>
                </a:solidFill>
              </a:rPr>
              <a:t> </a:t>
            </a:r>
            <a:r>
              <a:rPr sz="4000" dirty="0">
                <a:solidFill>
                  <a:srgbClr val="FFFFFF"/>
                </a:solidFill>
              </a:rPr>
              <a:t>Reporting</a:t>
            </a:r>
            <a:r>
              <a:rPr sz="4000" spc="-110" dirty="0">
                <a:solidFill>
                  <a:srgbClr val="FFFFFF"/>
                </a:solidFill>
              </a:rPr>
              <a:t> </a:t>
            </a:r>
            <a:r>
              <a:rPr sz="4000" spc="-10" dirty="0">
                <a:solidFill>
                  <a:srgbClr val="FFFFFF"/>
                </a:solidFill>
              </a:rPr>
              <a:t>Turnover</a:t>
            </a:r>
            <a:endParaRPr sz="4000"/>
          </a:p>
        </p:txBody>
      </p:sp>
      <p:grpSp>
        <p:nvGrpSpPr>
          <p:cNvPr id="13" name="object 13"/>
          <p:cNvGrpSpPr/>
          <p:nvPr/>
        </p:nvGrpSpPr>
        <p:grpSpPr>
          <a:xfrm>
            <a:off x="1660905" y="1103375"/>
            <a:ext cx="8329930" cy="3613785"/>
            <a:chOff x="1660905" y="1103375"/>
            <a:chExt cx="8329930" cy="3613785"/>
          </a:xfrm>
        </p:grpSpPr>
        <p:sp>
          <p:nvSpPr>
            <p:cNvPr id="14" name="object 14"/>
            <p:cNvSpPr/>
            <p:nvPr/>
          </p:nvSpPr>
          <p:spPr>
            <a:xfrm>
              <a:off x="7607808" y="4145280"/>
              <a:ext cx="2376805" cy="565785"/>
            </a:xfrm>
            <a:custGeom>
              <a:avLst/>
              <a:gdLst/>
              <a:ahLst/>
              <a:cxnLst/>
              <a:rect l="l" t="t" r="r" b="b"/>
              <a:pathLst>
                <a:path w="2376804" h="565785">
                  <a:moveTo>
                    <a:pt x="1188720" y="0"/>
                  </a:moveTo>
                  <a:lnTo>
                    <a:pt x="1188720" y="385191"/>
                  </a:lnTo>
                  <a:lnTo>
                    <a:pt x="2376551" y="385191"/>
                  </a:lnTo>
                  <a:lnTo>
                    <a:pt x="2376551" y="565277"/>
                  </a:lnTo>
                </a:path>
                <a:path w="2376804" h="565785">
                  <a:moveTo>
                    <a:pt x="1187831" y="0"/>
                  </a:moveTo>
                  <a:lnTo>
                    <a:pt x="1187831" y="385191"/>
                  </a:lnTo>
                  <a:lnTo>
                    <a:pt x="0" y="385191"/>
                  </a:lnTo>
                  <a:lnTo>
                    <a:pt x="0" y="565277"/>
                  </a:lnTo>
                </a:path>
              </a:pathLst>
            </a:custGeom>
            <a:ln w="12192">
              <a:solidFill>
                <a:srgbClr val="4471C4"/>
              </a:solidFill>
            </a:ln>
          </p:spPr>
          <p:txBody>
            <a:bodyPr wrap="square" lIns="0" tIns="0" rIns="0" bIns="0" rtlCol="0"/>
            <a:lstStyle/>
            <a:p>
              <a:endParaRPr/>
            </a:p>
          </p:txBody>
        </p:sp>
        <p:sp>
          <p:nvSpPr>
            <p:cNvPr id="15" name="object 15"/>
            <p:cNvSpPr/>
            <p:nvPr/>
          </p:nvSpPr>
          <p:spPr>
            <a:xfrm>
              <a:off x="1667255" y="2343911"/>
              <a:ext cx="7126605" cy="565785"/>
            </a:xfrm>
            <a:custGeom>
              <a:avLst/>
              <a:gdLst/>
              <a:ahLst/>
              <a:cxnLst/>
              <a:rect l="l" t="t" r="r" b="b"/>
              <a:pathLst>
                <a:path w="7126605" h="565785">
                  <a:moveTo>
                    <a:pt x="3563111" y="0"/>
                  </a:moveTo>
                  <a:lnTo>
                    <a:pt x="3563111" y="385190"/>
                  </a:lnTo>
                  <a:lnTo>
                    <a:pt x="7126478" y="385190"/>
                  </a:lnTo>
                  <a:lnTo>
                    <a:pt x="7126478" y="565276"/>
                  </a:lnTo>
                </a:path>
                <a:path w="7126605" h="565785">
                  <a:moveTo>
                    <a:pt x="3563111" y="0"/>
                  </a:moveTo>
                  <a:lnTo>
                    <a:pt x="3563111" y="385190"/>
                  </a:lnTo>
                  <a:lnTo>
                    <a:pt x="4750943" y="385190"/>
                  </a:lnTo>
                  <a:lnTo>
                    <a:pt x="4750943" y="565276"/>
                  </a:lnTo>
                </a:path>
                <a:path w="7126605" h="565785">
                  <a:moveTo>
                    <a:pt x="3565271" y="0"/>
                  </a:moveTo>
                  <a:lnTo>
                    <a:pt x="3565271" y="385190"/>
                  </a:lnTo>
                  <a:lnTo>
                    <a:pt x="2377440" y="385190"/>
                  </a:lnTo>
                  <a:lnTo>
                    <a:pt x="2377440" y="565276"/>
                  </a:lnTo>
                </a:path>
                <a:path w="7126605" h="565785">
                  <a:moveTo>
                    <a:pt x="3563366" y="0"/>
                  </a:moveTo>
                  <a:lnTo>
                    <a:pt x="3563366" y="385190"/>
                  </a:lnTo>
                  <a:lnTo>
                    <a:pt x="0" y="385190"/>
                  </a:lnTo>
                  <a:lnTo>
                    <a:pt x="0" y="565276"/>
                  </a:lnTo>
                </a:path>
              </a:pathLst>
            </a:custGeom>
            <a:ln w="12192">
              <a:solidFill>
                <a:srgbClr val="FFC000"/>
              </a:solidFill>
            </a:ln>
          </p:spPr>
          <p:txBody>
            <a:bodyPr wrap="square" lIns="0" tIns="0" rIns="0" bIns="0" rtlCol="0"/>
            <a:lstStyle/>
            <a:p>
              <a:endParaRPr/>
            </a:p>
          </p:txBody>
        </p:sp>
        <p:pic>
          <p:nvPicPr>
            <p:cNvPr id="16" name="object 16"/>
            <p:cNvPicPr/>
            <p:nvPr/>
          </p:nvPicPr>
          <p:blipFill>
            <a:blip r:embed="rId2" cstate="print"/>
            <a:stretch>
              <a:fillRect/>
            </a:stretch>
          </p:blipFill>
          <p:spPr>
            <a:xfrm>
              <a:off x="4251960" y="1103375"/>
              <a:ext cx="1957577" cy="1247394"/>
            </a:xfrm>
            <a:prstGeom prst="rect">
              <a:avLst/>
            </a:prstGeom>
          </p:spPr>
        </p:pic>
        <p:sp>
          <p:nvSpPr>
            <p:cNvPr id="17" name="object 17"/>
            <p:cNvSpPr/>
            <p:nvPr/>
          </p:nvSpPr>
          <p:spPr>
            <a:xfrm>
              <a:off x="4474463" y="1313687"/>
              <a:ext cx="1945005" cy="1234440"/>
            </a:xfrm>
            <a:custGeom>
              <a:avLst/>
              <a:gdLst/>
              <a:ahLst/>
              <a:cxnLst/>
              <a:rect l="l" t="t" r="r" b="b"/>
              <a:pathLst>
                <a:path w="1945004" h="1234439">
                  <a:moveTo>
                    <a:pt x="1821180" y="0"/>
                  </a:moveTo>
                  <a:lnTo>
                    <a:pt x="123444" y="0"/>
                  </a:lnTo>
                  <a:lnTo>
                    <a:pt x="75384" y="9697"/>
                  </a:lnTo>
                  <a:lnTo>
                    <a:pt x="36147" y="36147"/>
                  </a:lnTo>
                  <a:lnTo>
                    <a:pt x="9697" y="75384"/>
                  </a:lnTo>
                  <a:lnTo>
                    <a:pt x="0" y="123444"/>
                  </a:lnTo>
                  <a:lnTo>
                    <a:pt x="0" y="1110996"/>
                  </a:lnTo>
                  <a:lnTo>
                    <a:pt x="9697" y="1159055"/>
                  </a:lnTo>
                  <a:lnTo>
                    <a:pt x="36147" y="1198292"/>
                  </a:lnTo>
                  <a:lnTo>
                    <a:pt x="75384" y="1224742"/>
                  </a:lnTo>
                  <a:lnTo>
                    <a:pt x="123444" y="1234439"/>
                  </a:lnTo>
                  <a:lnTo>
                    <a:pt x="1821180" y="1234439"/>
                  </a:lnTo>
                  <a:lnTo>
                    <a:pt x="1869239" y="1224742"/>
                  </a:lnTo>
                  <a:lnTo>
                    <a:pt x="1908476" y="1198292"/>
                  </a:lnTo>
                  <a:lnTo>
                    <a:pt x="1934926" y="1159055"/>
                  </a:lnTo>
                  <a:lnTo>
                    <a:pt x="1944624" y="1110996"/>
                  </a:lnTo>
                  <a:lnTo>
                    <a:pt x="1944624" y="123444"/>
                  </a:lnTo>
                  <a:lnTo>
                    <a:pt x="1934926" y="75384"/>
                  </a:lnTo>
                  <a:lnTo>
                    <a:pt x="1908476" y="36147"/>
                  </a:lnTo>
                  <a:lnTo>
                    <a:pt x="1869239" y="9697"/>
                  </a:lnTo>
                  <a:lnTo>
                    <a:pt x="1821180" y="0"/>
                  </a:lnTo>
                  <a:close/>
                </a:path>
              </a:pathLst>
            </a:custGeom>
            <a:solidFill>
              <a:srgbClr val="FFFFFF">
                <a:alpha val="90194"/>
              </a:srgbClr>
            </a:solidFill>
          </p:spPr>
          <p:txBody>
            <a:bodyPr wrap="square" lIns="0" tIns="0" rIns="0" bIns="0" rtlCol="0"/>
            <a:lstStyle/>
            <a:p>
              <a:endParaRPr/>
            </a:p>
          </p:txBody>
        </p:sp>
        <p:sp>
          <p:nvSpPr>
            <p:cNvPr id="18" name="object 18"/>
            <p:cNvSpPr/>
            <p:nvPr/>
          </p:nvSpPr>
          <p:spPr>
            <a:xfrm>
              <a:off x="4474463" y="1313687"/>
              <a:ext cx="1945005" cy="1234440"/>
            </a:xfrm>
            <a:custGeom>
              <a:avLst/>
              <a:gdLst/>
              <a:ahLst/>
              <a:cxnLst/>
              <a:rect l="l" t="t" r="r" b="b"/>
              <a:pathLst>
                <a:path w="1945004" h="1234439">
                  <a:moveTo>
                    <a:pt x="0" y="123444"/>
                  </a:moveTo>
                  <a:lnTo>
                    <a:pt x="9697" y="75384"/>
                  </a:lnTo>
                  <a:lnTo>
                    <a:pt x="36147" y="36147"/>
                  </a:lnTo>
                  <a:lnTo>
                    <a:pt x="75384" y="9697"/>
                  </a:lnTo>
                  <a:lnTo>
                    <a:pt x="123444" y="0"/>
                  </a:lnTo>
                  <a:lnTo>
                    <a:pt x="1821180" y="0"/>
                  </a:lnTo>
                  <a:lnTo>
                    <a:pt x="1869239" y="9697"/>
                  </a:lnTo>
                  <a:lnTo>
                    <a:pt x="1908476" y="36147"/>
                  </a:lnTo>
                  <a:lnTo>
                    <a:pt x="1934926" y="75384"/>
                  </a:lnTo>
                  <a:lnTo>
                    <a:pt x="1944624" y="123444"/>
                  </a:lnTo>
                  <a:lnTo>
                    <a:pt x="1944624" y="1110996"/>
                  </a:lnTo>
                  <a:lnTo>
                    <a:pt x="1934926" y="1159055"/>
                  </a:lnTo>
                  <a:lnTo>
                    <a:pt x="1908476" y="1198292"/>
                  </a:lnTo>
                  <a:lnTo>
                    <a:pt x="1869239" y="1224742"/>
                  </a:lnTo>
                  <a:lnTo>
                    <a:pt x="1821180" y="1234439"/>
                  </a:lnTo>
                  <a:lnTo>
                    <a:pt x="123444" y="1234439"/>
                  </a:lnTo>
                  <a:lnTo>
                    <a:pt x="75384" y="1224742"/>
                  </a:lnTo>
                  <a:lnTo>
                    <a:pt x="36147" y="1198292"/>
                  </a:lnTo>
                  <a:lnTo>
                    <a:pt x="9697" y="1159055"/>
                  </a:lnTo>
                  <a:lnTo>
                    <a:pt x="0" y="1110996"/>
                  </a:lnTo>
                  <a:lnTo>
                    <a:pt x="0" y="123444"/>
                  </a:lnTo>
                  <a:close/>
                </a:path>
              </a:pathLst>
            </a:custGeom>
            <a:ln w="6096">
              <a:solidFill>
                <a:srgbClr val="EC7C30"/>
              </a:solidFill>
            </a:ln>
          </p:spPr>
          <p:txBody>
            <a:bodyPr wrap="square" lIns="0" tIns="0" rIns="0" bIns="0" rtlCol="0"/>
            <a:lstStyle/>
            <a:p>
              <a:endParaRPr/>
            </a:p>
          </p:txBody>
        </p:sp>
      </p:grpSp>
      <p:sp>
        <p:nvSpPr>
          <p:cNvPr id="19" name="object 19"/>
          <p:cNvSpPr txBox="1"/>
          <p:nvPr/>
        </p:nvSpPr>
        <p:spPr>
          <a:xfrm>
            <a:off x="4628134" y="1533905"/>
            <a:ext cx="1637664" cy="727075"/>
          </a:xfrm>
          <a:prstGeom prst="rect">
            <a:avLst/>
          </a:prstGeom>
        </p:spPr>
        <p:txBody>
          <a:bodyPr vert="horz" wrap="square" lIns="0" tIns="48895" rIns="0" bIns="0" rtlCol="0">
            <a:spAutoFit/>
          </a:bodyPr>
          <a:lstStyle/>
          <a:p>
            <a:pPr marL="552450" marR="5080" indent="-540385">
              <a:lnSpc>
                <a:spcPts val="2640"/>
              </a:lnSpc>
              <a:spcBef>
                <a:spcPts val="385"/>
              </a:spcBef>
            </a:pPr>
            <a:r>
              <a:rPr sz="2400" b="0" spc="-25" dirty="0">
                <a:latin typeface="Calibri Light"/>
                <a:cs typeface="Calibri Light"/>
              </a:rPr>
              <a:t>Source</a:t>
            </a:r>
            <a:r>
              <a:rPr sz="2400" b="0" spc="-105" dirty="0">
                <a:latin typeface="Calibri Light"/>
                <a:cs typeface="Calibri Light"/>
              </a:rPr>
              <a:t> </a:t>
            </a:r>
            <a:r>
              <a:rPr sz="2400" b="0" dirty="0">
                <a:latin typeface="Calibri Light"/>
                <a:cs typeface="Calibri Light"/>
              </a:rPr>
              <a:t>of</a:t>
            </a:r>
            <a:r>
              <a:rPr sz="2400" b="0" spc="-40" dirty="0">
                <a:latin typeface="Calibri Light"/>
                <a:cs typeface="Calibri Light"/>
              </a:rPr>
              <a:t> </a:t>
            </a:r>
            <a:r>
              <a:rPr sz="2400" b="0" spc="-25" dirty="0">
                <a:latin typeface="Calibri Light"/>
                <a:cs typeface="Calibri Light"/>
              </a:rPr>
              <a:t>the </a:t>
            </a:r>
            <a:r>
              <a:rPr sz="2400" b="0" spc="-20" dirty="0">
                <a:latin typeface="Calibri Light"/>
                <a:cs typeface="Calibri Light"/>
              </a:rPr>
              <a:t>data</a:t>
            </a:r>
            <a:endParaRPr sz="2400">
              <a:latin typeface="Calibri Light"/>
              <a:cs typeface="Calibri Light"/>
            </a:endParaRPr>
          </a:p>
        </p:txBody>
      </p:sp>
      <p:grpSp>
        <p:nvGrpSpPr>
          <p:cNvPr id="20" name="object 20"/>
          <p:cNvGrpSpPr/>
          <p:nvPr/>
        </p:nvGrpSpPr>
        <p:grpSpPr>
          <a:xfrm>
            <a:off x="688848" y="2901695"/>
            <a:ext cx="2170430" cy="1450975"/>
            <a:chOff x="688848" y="2901695"/>
            <a:chExt cx="2170430" cy="1450975"/>
          </a:xfrm>
        </p:grpSpPr>
        <p:pic>
          <p:nvPicPr>
            <p:cNvPr id="21" name="object 21"/>
            <p:cNvPicPr/>
            <p:nvPr/>
          </p:nvPicPr>
          <p:blipFill>
            <a:blip r:embed="rId3" cstate="print"/>
            <a:stretch>
              <a:fillRect/>
            </a:stretch>
          </p:blipFill>
          <p:spPr>
            <a:xfrm>
              <a:off x="688848" y="2901695"/>
              <a:ext cx="1957577" cy="1247393"/>
            </a:xfrm>
            <a:prstGeom prst="rect">
              <a:avLst/>
            </a:prstGeom>
          </p:spPr>
        </p:pic>
        <p:sp>
          <p:nvSpPr>
            <p:cNvPr id="22" name="object 22"/>
            <p:cNvSpPr/>
            <p:nvPr/>
          </p:nvSpPr>
          <p:spPr>
            <a:xfrm>
              <a:off x="911352" y="3115055"/>
              <a:ext cx="1945005" cy="1234440"/>
            </a:xfrm>
            <a:custGeom>
              <a:avLst/>
              <a:gdLst/>
              <a:ahLst/>
              <a:cxnLst/>
              <a:rect l="l" t="t" r="r" b="b"/>
              <a:pathLst>
                <a:path w="1945005" h="1234439">
                  <a:moveTo>
                    <a:pt x="1821179" y="0"/>
                  </a:moveTo>
                  <a:lnTo>
                    <a:pt x="123443" y="0"/>
                  </a:lnTo>
                  <a:lnTo>
                    <a:pt x="75395" y="9697"/>
                  </a:lnTo>
                  <a:lnTo>
                    <a:pt x="36156" y="36147"/>
                  </a:lnTo>
                  <a:lnTo>
                    <a:pt x="9701" y="75384"/>
                  </a:lnTo>
                  <a:lnTo>
                    <a:pt x="0" y="123444"/>
                  </a:lnTo>
                  <a:lnTo>
                    <a:pt x="0" y="1110996"/>
                  </a:lnTo>
                  <a:lnTo>
                    <a:pt x="9701" y="1159055"/>
                  </a:lnTo>
                  <a:lnTo>
                    <a:pt x="36156" y="1198292"/>
                  </a:lnTo>
                  <a:lnTo>
                    <a:pt x="75395" y="1224742"/>
                  </a:lnTo>
                  <a:lnTo>
                    <a:pt x="123443" y="1234440"/>
                  </a:lnTo>
                  <a:lnTo>
                    <a:pt x="1821179" y="1234440"/>
                  </a:lnTo>
                  <a:lnTo>
                    <a:pt x="1869239" y="1224742"/>
                  </a:lnTo>
                  <a:lnTo>
                    <a:pt x="1908476" y="1198292"/>
                  </a:lnTo>
                  <a:lnTo>
                    <a:pt x="1934926" y="1159055"/>
                  </a:lnTo>
                  <a:lnTo>
                    <a:pt x="1944624" y="1110996"/>
                  </a:lnTo>
                  <a:lnTo>
                    <a:pt x="1944624" y="123444"/>
                  </a:lnTo>
                  <a:lnTo>
                    <a:pt x="1934926" y="75384"/>
                  </a:lnTo>
                  <a:lnTo>
                    <a:pt x="1908476" y="36147"/>
                  </a:lnTo>
                  <a:lnTo>
                    <a:pt x="1869239" y="9697"/>
                  </a:lnTo>
                  <a:lnTo>
                    <a:pt x="1821179" y="0"/>
                  </a:lnTo>
                  <a:close/>
                </a:path>
              </a:pathLst>
            </a:custGeom>
            <a:solidFill>
              <a:srgbClr val="FFFFFF">
                <a:alpha val="90194"/>
              </a:srgbClr>
            </a:solidFill>
          </p:spPr>
          <p:txBody>
            <a:bodyPr wrap="square" lIns="0" tIns="0" rIns="0" bIns="0" rtlCol="0"/>
            <a:lstStyle/>
            <a:p>
              <a:endParaRPr/>
            </a:p>
          </p:txBody>
        </p:sp>
        <p:sp>
          <p:nvSpPr>
            <p:cNvPr id="23" name="object 23"/>
            <p:cNvSpPr/>
            <p:nvPr/>
          </p:nvSpPr>
          <p:spPr>
            <a:xfrm>
              <a:off x="911352" y="3115055"/>
              <a:ext cx="1945005" cy="1234440"/>
            </a:xfrm>
            <a:custGeom>
              <a:avLst/>
              <a:gdLst/>
              <a:ahLst/>
              <a:cxnLst/>
              <a:rect l="l" t="t" r="r" b="b"/>
              <a:pathLst>
                <a:path w="1945005" h="1234439">
                  <a:moveTo>
                    <a:pt x="0" y="123444"/>
                  </a:moveTo>
                  <a:lnTo>
                    <a:pt x="9701" y="75384"/>
                  </a:lnTo>
                  <a:lnTo>
                    <a:pt x="36156" y="36147"/>
                  </a:lnTo>
                  <a:lnTo>
                    <a:pt x="75395" y="9697"/>
                  </a:lnTo>
                  <a:lnTo>
                    <a:pt x="123443" y="0"/>
                  </a:lnTo>
                  <a:lnTo>
                    <a:pt x="1821179" y="0"/>
                  </a:lnTo>
                  <a:lnTo>
                    <a:pt x="1869239" y="9697"/>
                  </a:lnTo>
                  <a:lnTo>
                    <a:pt x="1908476" y="36147"/>
                  </a:lnTo>
                  <a:lnTo>
                    <a:pt x="1934926" y="75384"/>
                  </a:lnTo>
                  <a:lnTo>
                    <a:pt x="1944624" y="123444"/>
                  </a:lnTo>
                  <a:lnTo>
                    <a:pt x="1944624" y="1110996"/>
                  </a:lnTo>
                  <a:lnTo>
                    <a:pt x="1934926" y="1159055"/>
                  </a:lnTo>
                  <a:lnTo>
                    <a:pt x="1908476" y="1198292"/>
                  </a:lnTo>
                  <a:lnTo>
                    <a:pt x="1869239" y="1224742"/>
                  </a:lnTo>
                  <a:lnTo>
                    <a:pt x="1821179" y="1234440"/>
                  </a:lnTo>
                  <a:lnTo>
                    <a:pt x="123443" y="1234440"/>
                  </a:lnTo>
                  <a:lnTo>
                    <a:pt x="75395" y="1224742"/>
                  </a:lnTo>
                  <a:lnTo>
                    <a:pt x="36156" y="1198292"/>
                  </a:lnTo>
                  <a:lnTo>
                    <a:pt x="9701" y="1159055"/>
                  </a:lnTo>
                  <a:lnTo>
                    <a:pt x="0" y="1110996"/>
                  </a:lnTo>
                  <a:lnTo>
                    <a:pt x="0" y="123444"/>
                  </a:lnTo>
                  <a:close/>
                </a:path>
              </a:pathLst>
            </a:custGeom>
            <a:ln w="6096">
              <a:solidFill>
                <a:srgbClr val="FFC000"/>
              </a:solidFill>
            </a:ln>
          </p:spPr>
          <p:txBody>
            <a:bodyPr wrap="square" lIns="0" tIns="0" rIns="0" bIns="0" rtlCol="0"/>
            <a:lstStyle/>
            <a:p>
              <a:endParaRPr/>
            </a:p>
          </p:txBody>
        </p:sp>
      </p:grpSp>
      <p:sp>
        <p:nvSpPr>
          <p:cNvPr id="24" name="object 24"/>
          <p:cNvSpPr txBox="1"/>
          <p:nvPr/>
        </p:nvSpPr>
        <p:spPr>
          <a:xfrm>
            <a:off x="1448180" y="3501644"/>
            <a:ext cx="871855" cy="391160"/>
          </a:xfrm>
          <a:prstGeom prst="rect">
            <a:avLst/>
          </a:prstGeom>
        </p:spPr>
        <p:txBody>
          <a:bodyPr vert="horz" wrap="square" lIns="0" tIns="12700" rIns="0" bIns="0" rtlCol="0">
            <a:spAutoFit/>
          </a:bodyPr>
          <a:lstStyle/>
          <a:p>
            <a:pPr marL="12700">
              <a:lnSpc>
                <a:spcPct val="100000"/>
              </a:lnSpc>
              <a:spcBef>
                <a:spcPts val="100"/>
              </a:spcBef>
            </a:pPr>
            <a:r>
              <a:rPr sz="2400" b="0" strike="sngStrike" spc="-20" dirty="0">
                <a:latin typeface="Calibri Light"/>
                <a:cs typeface="Calibri Light"/>
              </a:rPr>
              <a:t>GSTR</a:t>
            </a:r>
            <a:r>
              <a:rPr sz="2400" b="0" strike="sngStrike" spc="-90" dirty="0">
                <a:latin typeface="Calibri Light"/>
                <a:cs typeface="Calibri Light"/>
              </a:rPr>
              <a:t> </a:t>
            </a:r>
            <a:r>
              <a:rPr sz="2400" b="0" strike="sngStrike" spc="-50" dirty="0">
                <a:latin typeface="Calibri Light"/>
                <a:cs typeface="Calibri Light"/>
              </a:rPr>
              <a:t>1</a:t>
            </a:r>
            <a:endParaRPr sz="2400">
              <a:latin typeface="Calibri Light"/>
              <a:cs typeface="Calibri Light"/>
            </a:endParaRPr>
          </a:p>
        </p:txBody>
      </p:sp>
      <p:grpSp>
        <p:nvGrpSpPr>
          <p:cNvPr id="25" name="object 25"/>
          <p:cNvGrpSpPr/>
          <p:nvPr/>
        </p:nvGrpSpPr>
        <p:grpSpPr>
          <a:xfrm>
            <a:off x="3063239" y="2901695"/>
            <a:ext cx="2170430" cy="1450975"/>
            <a:chOff x="3063239" y="2901695"/>
            <a:chExt cx="2170430" cy="1450975"/>
          </a:xfrm>
        </p:grpSpPr>
        <p:pic>
          <p:nvPicPr>
            <p:cNvPr id="26" name="object 26"/>
            <p:cNvPicPr/>
            <p:nvPr/>
          </p:nvPicPr>
          <p:blipFill>
            <a:blip r:embed="rId4" cstate="print"/>
            <a:stretch>
              <a:fillRect/>
            </a:stretch>
          </p:blipFill>
          <p:spPr>
            <a:xfrm>
              <a:off x="3063239" y="2901695"/>
              <a:ext cx="1957577" cy="1247393"/>
            </a:xfrm>
            <a:prstGeom prst="rect">
              <a:avLst/>
            </a:prstGeom>
          </p:spPr>
        </p:pic>
        <p:sp>
          <p:nvSpPr>
            <p:cNvPr id="27" name="object 27"/>
            <p:cNvSpPr/>
            <p:nvPr/>
          </p:nvSpPr>
          <p:spPr>
            <a:xfrm>
              <a:off x="3288791" y="3115055"/>
              <a:ext cx="1941830" cy="1234440"/>
            </a:xfrm>
            <a:custGeom>
              <a:avLst/>
              <a:gdLst/>
              <a:ahLst/>
              <a:cxnLst/>
              <a:rect l="l" t="t" r="r" b="b"/>
              <a:pathLst>
                <a:path w="1941829" h="1234439">
                  <a:moveTo>
                    <a:pt x="1818132" y="0"/>
                  </a:moveTo>
                  <a:lnTo>
                    <a:pt x="123444" y="0"/>
                  </a:lnTo>
                  <a:lnTo>
                    <a:pt x="75384" y="9697"/>
                  </a:lnTo>
                  <a:lnTo>
                    <a:pt x="36147" y="36147"/>
                  </a:lnTo>
                  <a:lnTo>
                    <a:pt x="9697" y="75384"/>
                  </a:lnTo>
                  <a:lnTo>
                    <a:pt x="0" y="123444"/>
                  </a:lnTo>
                  <a:lnTo>
                    <a:pt x="0" y="1110996"/>
                  </a:lnTo>
                  <a:lnTo>
                    <a:pt x="9697" y="1159055"/>
                  </a:lnTo>
                  <a:lnTo>
                    <a:pt x="36147" y="1198292"/>
                  </a:lnTo>
                  <a:lnTo>
                    <a:pt x="75384" y="1224742"/>
                  </a:lnTo>
                  <a:lnTo>
                    <a:pt x="123444" y="1234440"/>
                  </a:lnTo>
                  <a:lnTo>
                    <a:pt x="1818132" y="1234440"/>
                  </a:lnTo>
                  <a:lnTo>
                    <a:pt x="1866191" y="1224742"/>
                  </a:lnTo>
                  <a:lnTo>
                    <a:pt x="1905428" y="1198292"/>
                  </a:lnTo>
                  <a:lnTo>
                    <a:pt x="1931878" y="1159055"/>
                  </a:lnTo>
                  <a:lnTo>
                    <a:pt x="1941576" y="1110996"/>
                  </a:lnTo>
                  <a:lnTo>
                    <a:pt x="1941576" y="123444"/>
                  </a:lnTo>
                  <a:lnTo>
                    <a:pt x="1931878" y="75384"/>
                  </a:lnTo>
                  <a:lnTo>
                    <a:pt x="1905428" y="36147"/>
                  </a:lnTo>
                  <a:lnTo>
                    <a:pt x="1866191" y="9697"/>
                  </a:lnTo>
                  <a:lnTo>
                    <a:pt x="1818132" y="0"/>
                  </a:lnTo>
                  <a:close/>
                </a:path>
              </a:pathLst>
            </a:custGeom>
            <a:solidFill>
              <a:srgbClr val="FFFFFF">
                <a:alpha val="90194"/>
              </a:srgbClr>
            </a:solidFill>
          </p:spPr>
          <p:txBody>
            <a:bodyPr wrap="square" lIns="0" tIns="0" rIns="0" bIns="0" rtlCol="0"/>
            <a:lstStyle/>
            <a:p>
              <a:endParaRPr/>
            </a:p>
          </p:txBody>
        </p:sp>
        <p:sp>
          <p:nvSpPr>
            <p:cNvPr id="28" name="object 28"/>
            <p:cNvSpPr/>
            <p:nvPr/>
          </p:nvSpPr>
          <p:spPr>
            <a:xfrm>
              <a:off x="3288791" y="3115055"/>
              <a:ext cx="1941830" cy="1234440"/>
            </a:xfrm>
            <a:custGeom>
              <a:avLst/>
              <a:gdLst/>
              <a:ahLst/>
              <a:cxnLst/>
              <a:rect l="l" t="t" r="r" b="b"/>
              <a:pathLst>
                <a:path w="1941829" h="1234439">
                  <a:moveTo>
                    <a:pt x="0" y="123444"/>
                  </a:moveTo>
                  <a:lnTo>
                    <a:pt x="9697" y="75384"/>
                  </a:lnTo>
                  <a:lnTo>
                    <a:pt x="36147" y="36147"/>
                  </a:lnTo>
                  <a:lnTo>
                    <a:pt x="75384" y="9697"/>
                  </a:lnTo>
                  <a:lnTo>
                    <a:pt x="123444" y="0"/>
                  </a:lnTo>
                  <a:lnTo>
                    <a:pt x="1818132" y="0"/>
                  </a:lnTo>
                  <a:lnTo>
                    <a:pt x="1866191" y="9697"/>
                  </a:lnTo>
                  <a:lnTo>
                    <a:pt x="1905428" y="36147"/>
                  </a:lnTo>
                  <a:lnTo>
                    <a:pt x="1931878" y="75384"/>
                  </a:lnTo>
                  <a:lnTo>
                    <a:pt x="1941576" y="123444"/>
                  </a:lnTo>
                  <a:lnTo>
                    <a:pt x="1941576" y="1110996"/>
                  </a:lnTo>
                  <a:lnTo>
                    <a:pt x="1931878" y="1159055"/>
                  </a:lnTo>
                  <a:lnTo>
                    <a:pt x="1905428" y="1198292"/>
                  </a:lnTo>
                  <a:lnTo>
                    <a:pt x="1866191" y="1224742"/>
                  </a:lnTo>
                  <a:lnTo>
                    <a:pt x="1818132" y="1234440"/>
                  </a:lnTo>
                  <a:lnTo>
                    <a:pt x="123444" y="1234440"/>
                  </a:lnTo>
                  <a:lnTo>
                    <a:pt x="75384" y="1224742"/>
                  </a:lnTo>
                  <a:lnTo>
                    <a:pt x="36147" y="1198292"/>
                  </a:lnTo>
                  <a:lnTo>
                    <a:pt x="9697" y="1159055"/>
                  </a:lnTo>
                  <a:lnTo>
                    <a:pt x="0" y="1110996"/>
                  </a:lnTo>
                  <a:lnTo>
                    <a:pt x="0" y="123444"/>
                  </a:lnTo>
                  <a:close/>
                </a:path>
              </a:pathLst>
            </a:custGeom>
            <a:ln w="6096">
              <a:solidFill>
                <a:srgbClr val="FFC000"/>
              </a:solidFill>
            </a:ln>
          </p:spPr>
          <p:txBody>
            <a:bodyPr wrap="square" lIns="0" tIns="0" rIns="0" bIns="0" rtlCol="0"/>
            <a:lstStyle/>
            <a:p>
              <a:endParaRPr/>
            </a:p>
          </p:txBody>
        </p:sp>
      </p:grpSp>
      <p:sp>
        <p:nvSpPr>
          <p:cNvPr id="29" name="object 29"/>
          <p:cNvSpPr txBox="1"/>
          <p:nvPr/>
        </p:nvSpPr>
        <p:spPr>
          <a:xfrm>
            <a:off x="3742182" y="3501644"/>
            <a:ext cx="1034415" cy="391160"/>
          </a:xfrm>
          <a:prstGeom prst="rect">
            <a:avLst/>
          </a:prstGeom>
        </p:spPr>
        <p:txBody>
          <a:bodyPr vert="horz" wrap="square" lIns="0" tIns="12700" rIns="0" bIns="0" rtlCol="0">
            <a:spAutoFit/>
          </a:bodyPr>
          <a:lstStyle/>
          <a:p>
            <a:pPr marL="12700">
              <a:lnSpc>
                <a:spcPct val="100000"/>
              </a:lnSpc>
              <a:spcBef>
                <a:spcPts val="100"/>
              </a:spcBef>
            </a:pPr>
            <a:r>
              <a:rPr sz="2400" b="0" strike="sngStrike" spc="-20" dirty="0">
                <a:latin typeface="Calibri Light"/>
                <a:cs typeface="Calibri Light"/>
              </a:rPr>
              <a:t>GSTR</a:t>
            </a:r>
            <a:r>
              <a:rPr sz="2400" b="0" strike="sngStrike" spc="-90" dirty="0">
                <a:latin typeface="Calibri Light"/>
                <a:cs typeface="Calibri Light"/>
              </a:rPr>
              <a:t> </a:t>
            </a:r>
            <a:r>
              <a:rPr sz="2400" b="0" strike="sngStrike" spc="-25" dirty="0">
                <a:latin typeface="Calibri Light"/>
                <a:cs typeface="Calibri Light"/>
              </a:rPr>
              <a:t>3B</a:t>
            </a:r>
            <a:endParaRPr sz="2400">
              <a:latin typeface="Calibri Light"/>
              <a:cs typeface="Calibri Light"/>
            </a:endParaRPr>
          </a:p>
        </p:txBody>
      </p:sp>
      <p:grpSp>
        <p:nvGrpSpPr>
          <p:cNvPr id="30" name="object 30"/>
          <p:cNvGrpSpPr/>
          <p:nvPr/>
        </p:nvGrpSpPr>
        <p:grpSpPr>
          <a:xfrm>
            <a:off x="5440679" y="2901695"/>
            <a:ext cx="2170430" cy="1450975"/>
            <a:chOff x="5440679" y="2901695"/>
            <a:chExt cx="2170430" cy="1450975"/>
          </a:xfrm>
        </p:grpSpPr>
        <p:pic>
          <p:nvPicPr>
            <p:cNvPr id="31" name="object 31"/>
            <p:cNvPicPr/>
            <p:nvPr/>
          </p:nvPicPr>
          <p:blipFill>
            <a:blip r:embed="rId5" cstate="print"/>
            <a:stretch>
              <a:fillRect/>
            </a:stretch>
          </p:blipFill>
          <p:spPr>
            <a:xfrm>
              <a:off x="5440679" y="2901695"/>
              <a:ext cx="1954529" cy="1247393"/>
            </a:xfrm>
            <a:prstGeom prst="rect">
              <a:avLst/>
            </a:prstGeom>
          </p:spPr>
        </p:pic>
        <p:sp>
          <p:nvSpPr>
            <p:cNvPr id="32" name="object 32"/>
            <p:cNvSpPr/>
            <p:nvPr/>
          </p:nvSpPr>
          <p:spPr>
            <a:xfrm>
              <a:off x="5663183" y="3115055"/>
              <a:ext cx="1945005" cy="1234440"/>
            </a:xfrm>
            <a:custGeom>
              <a:avLst/>
              <a:gdLst/>
              <a:ahLst/>
              <a:cxnLst/>
              <a:rect l="l" t="t" r="r" b="b"/>
              <a:pathLst>
                <a:path w="1945004" h="1234439">
                  <a:moveTo>
                    <a:pt x="1821180" y="0"/>
                  </a:moveTo>
                  <a:lnTo>
                    <a:pt x="123443" y="0"/>
                  </a:lnTo>
                  <a:lnTo>
                    <a:pt x="75384" y="9697"/>
                  </a:lnTo>
                  <a:lnTo>
                    <a:pt x="36147" y="36147"/>
                  </a:lnTo>
                  <a:lnTo>
                    <a:pt x="9697" y="75384"/>
                  </a:lnTo>
                  <a:lnTo>
                    <a:pt x="0" y="123444"/>
                  </a:lnTo>
                  <a:lnTo>
                    <a:pt x="0" y="1110996"/>
                  </a:lnTo>
                  <a:lnTo>
                    <a:pt x="9697" y="1159055"/>
                  </a:lnTo>
                  <a:lnTo>
                    <a:pt x="36147" y="1198292"/>
                  </a:lnTo>
                  <a:lnTo>
                    <a:pt x="75384" y="1224742"/>
                  </a:lnTo>
                  <a:lnTo>
                    <a:pt x="123443" y="1234440"/>
                  </a:lnTo>
                  <a:lnTo>
                    <a:pt x="1821180" y="1234440"/>
                  </a:lnTo>
                  <a:lnTo>
                    <a:pt x="1869239" y="1224742"/>
                  </a:lnTo>
                  <a:lnTo>
                    <a:pt x="1908476" y="1198292"/>
                  </a:lnTo>
                  <a:lnTo>
                    <a:pt x="1934926" y="1159055"/>
                  </a:lnTo>
                  <a:lnTo>
                    <a:pt x="1944623" y="1110996"/>
                  </a:lnTo>
                  <a:lnTo>
                    <a:pt x="1944623" y="123444"/>
                  </a:lnTo>
                  <a:lnTo>
                    <a:pt x="1934926" y="75384"/>
                  </a:lnTo>
                  <a:lnTo>
                    <a:pt x="1908476" y="36147"/>
                  </a:lnTo>
                  <a:lnTo>
                    <a:pt x="1869239" y="9697"/>
                  </a:lnTo>
                  <a:lnTo>
                    <a:pt x="1821180" y="0"/>
                  </a:lnTo>
                  <a:close/>
                </a:path>
              </a:pathLst>
            </a:custGeom>
            <a:solidFill>
              <a:srgbClr val="FFFFFF">
                <a:alpha val="90194"/>
              </a:srgbClr>
            </a:solidFill>
          </p:spPr>
          <p:txBody>
            <a:bodyPr wrap="square" lIns="0" tIns="0" rIns="0" bIns="0" rtlCol="0"/>
            <a:lstStyle/>
            <a:p>
              <a:endParaRPr/>
            </a:p>
          </p:txBody>
        </p:sp>
        <p:sp>
          <p:nvSpPr>
            <p:cNvPr id="33" name="object 33"/>
            <p:cNvSpPr/>
            <p:nvPr/>
          </p:nvSpPr>
          <p:spPr>
            <a:xfrm>
              <a:off x="5663183" y="3115055"/>
              <a:ext cx="1945005" cy="1234440"/>
            </a:xfrm>
            <a:custGeom>
              <a:avLst/>
              <a:gdLst/>
              <a:ahLst/>
              <a:cxnLst/>
              <a:rect l="l" t="t" r="r" b="b"/>
              <a:pathLst>
                <a:path w="1945004" h="1234439">
                  <a:moveTo>
                    <a:pt x="0" y="123444"/>
                  </a:moveTo>
                  <a:lnTo>
                    <a:pt x="9697" y="75384"/>
                  </a:lnTo>
                  <a:lnTo>
                    <a:pt x="36147" y="36147"/>
                  </a:lnTo>
                  <a:lnTo>
                    <a:pt x="75384" y="9697"/>
                  </a:lnTo>
                  <a:lnTo>
                    <a:pt x="123443" y="0"/>
                  </a:lnTo>
                  <a:lnTo>
                    <a:pt x="1821180" y="0"/>
                  </a:lnTo>
                  <a:lnTo>
                    <a:pt x="1869239" y="9697"/>
                  </a:lnTo>
                  <a:lnTo>
                    <a:pt x="1908476" y="36147"/>
                  </a:lnTo>
                  <a:lnTo>
                    <a:pt x="1934926" y="75384"/>
                  </a:lnTo>
                  <a:lnTo>
                    <a:pt x="1944623" y="123444"/>
                  </a:lnTo>
                  <a:lnTo>
                    <a:pt x="1944623" y="1110996"/>
                  </a:lnTo>
                  <a:lnTo>
                    <a:pt x="1934926" y="1159055"/>
                  </a:lnTo>
                  <a:lnTo>
                    <a:pt x="1908476" y="1198292"/>
                  </a:lnTo>
                  <a:lnTo>
                    <a:pt x="1869239" y="1224742"/>
                  </a:lnTo>
                  <a:lnTo>
                    <a:pt x="1821180" y="1234440"/>
                  </a:lnTo>
                  <a:lnTo>
                    <a:pt x="123443" y="1234440"/>
                  </a:lnTo>
                  <a:lnTo>
                    <a:pt x="75384" y="1224742"/>
                  </a:lnTo>
                  <a:lnTo>
                    <a:pt x="36147" y="1198292"/>
                  </a:lnTo>
                  <a:lnTo>
                    <a:pt x="9697" y="1159055"/>
                  </a:lnTo>
                  <a:lnTo>
                    <a:pt x="0" y="1110996"/>
                  </a:lnTo>
                  <a:lnTo>
                    <a:pt x="0" y="123444"/>
                  </a:lnTo>
                  <a:close/>
                </a:path>
              </a:pathLst>
            </a:custGeom>
            <a:ln w="6096">
              <a:solidFill>
                <a:srgbClr val="FFC000"/>
              </a:solidFill>
            </a:ln>
          </p:spPr>
          <p:txBody>
            <a:bodyPr wrap="square" lIns="0" tIns="0" rIns="0" bIns="0" rtlCol="0"/>
            <a:lstStyle/>
            <a:p>
              <a:endParaRPr/>
            </a:p>
          </p:txBody>
        </p:sp>
      </p:grpSp>
      <p:sp>
        <p:nvSpPr>
          <p:cNvPr id="34" name="object 34"/>
          <p:cNvSpPr txBox="1"/>
          <p:nvPr/>
        </p:nvSpPr>
        <p:spPr>
          <a:xfrm>
            <a:off x="6200647" y="3464128"/>
            <a:ext cx="873125" cy="454025"/>
          </a:xfrm>
          <a:prstGeom prst="rect">
            <a:avLst/>
          </a:prstGeom>
        </p:spPr>
        <p:txBody>
          <a:bodyPr vert="horz" wrap="square" lIns="0" tIns="13970" rIns="0" bIns="0" rtlCol="0">
            <a:spAutoFit/>
          </a:bodyPr>
          <a:lstStyle/>
          <a:p>
            <a:pPr marL="12700">
              <a:lnSpc>
                <a:spcPct val="100000"/>
              </a:lnSpc>
              <a:spcBef>
                <a:spcPts val="110"/>
              </a:spcBef>
            </a:pPr>
            <a:r>
              <a:rPr sz="2800" b="0" strike="sngStrike" spc="-10" dirty="0">
                <a:latin typeface="Calibri Light"/>
                <a:cs typeface="Calibri Light"/>
              </a:rPr>
              <a:t>Books</a:t>
            </a:r>
            <a:endParaRPr sz="2800">
              <a:latin typeface="Calibri Light"/>
              <a:cs typeface="Calibri Light"/>
            </a:endParaRPr>
          </a:p>
        </p:txBody>
      </p:sp>
      <p:grpSp>
        <p:nvGrpSpPr>
          <p:cNvPr id="35" name="object 35"/>
          <p:cNvGrpSpPr/>
          <p:nvPr/>
        </p:nvGrpSpPr>
        <p:grpSpPr>
          <a:xfrm>
            <a:off x="7815071" y="2901695"/>
            <a:ext cx="2170430" cy="1450975"/>
            <a:chOff x="7815071" y="2901695"/>
            <a:chExt cx="2170430" cy="1450975"/>
          </a:xfrm>
        </p:grpSpPr>
        <p:pic>
          <p:nvPicPr>
            <p:cNvPr id="36" name="object 36"/>
            <p:cNvPicPr/>
            <p:nvPr/>
          </p:nvPicPr>
          <p:blipFill>
            <a:blip r:embed="rId6" cstate="print"/>
            <a:stretch>
              <a:fillRect/>
            </a:stretch>
          </p:blipFill>
          <p:spPr>
            <a:xfrm>
              <a:off x="7815071" y="2901695"/>
              <a:ext cx="1957577" cy="1247393"/>
            </a:xfrm>
            <a:prstGeom prst="rect">
              <a:avLst/>
            </a:prstGeom>
          </p:spPr>
        </p:pic>
        <p:sp>
          <p:nvSpPr>
            <p:cNvPr id="37" name="object 37"/>
            <p:cNvSpPr/>
            <p:nvPr/>
          </p:nvSpPr>
          <p:spPr>
            <a:xfrm>
              <a:off x="8040623" y="3115055"/>
              <a:ext cx="1941830" cy="1234440"/>
            </a:xfrm>
            <a:custGeom>
              <a:avLst/>
              <a:gdLst/>
              <a:ahLst/>
              <a:cxnLst/>
              <a:rect l="l" t="t" r="r" b="b"/>
              <a:pathLst>
                <a:path w="1941829" h="1234439">
                  <a:moveTo>
                    <a:pt x="1818131" y="0"/>
                  </a:moveTo>
                  <a:lnTo>
                    <a:pt x="123444" y="0"/>
                  </a:lnTo>
                  <a:lnTo>
                    <a:pt x="75384" y="9697"/>
                  </a:lnTo>
                  <a:lnTo>
                    <a:pt x="36147" y="36147"/>
                  </a:lnTo>
                  <a:lnTo>
                    <a:pt x="9697" y="75384"/>
                  </a:lnTo>
                  <a:lnTo>
                    <a:pt x="0" y="123444"/>
                  </a:lnTo>
                  <a:lnTo>
                    <a:pt x="0" y="1110996"/>
                  </a:lnTo>
                  <a:lnTo>
                    <a:pt x="9697" y="1159055"/>
                  </a:lnTo>
                  <a:lnTo>
                    <a:pt x="36147" y="1198292"/>
                  </a:lnTo>
                  <a:lnTo>
                    <a:pt x="75384" y="1224742"/>
                  </a:lnTo>
                  <a:lnTo>
                    <a:pt x="123444" y="1234440"/>
                  </a:lnTo>
                  <a:lnTo>
                    <a:pt x="1818131" y="1234440"/>
                  </a:lnTo>
                  <a:lnTo>
                    <a:pt x="1866191" y="1224742"/>
                  </a:lnTo>
                  <a:lnTo>
                    <a:pt x="1905428" y="1198292"/>
                  </a:lnTo>
                  <a:lnTo>
                    <a:pt x="1931878" y="1159055"/>
                  </a:lnTo>
                  <a:lnTo>
                    <a:pt x="1941576" y="1110996"/>
                  </a:lnTo>
                  <a:lnTo>
                    <a:pt x="1941576" y="123444"/>
                  </a:lnTo>
                  <a:lnTo>
                    <a:pt x="1931878" y="75384"/>
                  </a:lnTo>
                  <a:lnTo>
                    <a:pt x="1905428" y="36147"/>
                  </a:lnTo>
                  <a:lnTo>
                    <a:pt x="1866191" y="9697"/>
                  </a:lnTo>
                  <a:lnTo>
                    <a:pt x="1818131" y="0"/>
                  </a:lnTo>
                  <a:close/>
                </a:path>
              </a:pathLst>
            </a:custGeom>
            <a:solidFill>
              <a:srgbClr val="FFFFFF">
                <a:alpha val="90194"/>
              </a:srgbClr>
            </a:solidFill>
          </p:spPr>
          <p:txBody>
            <a:bodyPr wrap="square" lIns="0" tIns="0" rIns="0" bIns="0" rtlCol="0"/>
            <a:lstStyle/>
            <a:p>
              <a:endParaRPr/>
            </a:p>
          </p:txBody>
        </p:sp>
        <p:sp>
          <p:nvSpPr>
            <p:cNvPr id="38" name="object 38"/>
            <p:cNvSpPr/>
            <p:nvPr/>
          </p:nvSpPr>
          <p:spPr>
            <a:xfrm>
              <a:off x="8040623" y="3115055"/>
              <a:ext cx="1941830" cy="1234440"/>
            </a:xfrm>
            <a:custGeom>
              <a:avLst/>
              <a:gdLst/>
              <a:ahLst/>
              <a:cxnLst/>
              <a:rect l="l" t="t" r="r" b="b"/>
              <a:pathLst>
                <a:path w="1941829" h="1234439">
                  <a:moveTo>
                    <a:pt x="0" y="123444"/>
                  </a:moveTo>
                  <a:lnTo>
                    <a:pt x="9697" y="75384"/>
                  </a:lnTo>
                  <a:lnTo>
                    <a:pt x="36147" y="36147"/>
                  </a:lnTo>
                  <a:lnTo>
                    <a:pt x="75384" y="9697"/>
                  </a:lnTo>
                  <a:lnTo>
                    <a:pt x="123444" y="0"/>
                  </a:lnTo>
                  <a:lnTo>
                    <a:pt x="1818131" y="0"/>
                  </a:lnTo>
                  <a:lnTo>
                    <a:pt x="1866191" y="9697"/>
                  </a:lnTo>
                  <a:lnTo>
                    <a:pt x="1905428" y="36147"/>
                  </a:lnTo>
                  <a:lnTo>
                    <a:pt x="1931878" y="75384"/>
                  </a:lnTo>
                  <a:lnTo>
                    <a:pt x="1941576" y="123444"/>
                  </a:lnTo>
                  <a:lnTo>
                    <a:pt x="1941576" y="1110996"/>
                  </a:lnTo>
                  <a:lnTo>
                    <a:pt x="1931878" y="1159055"/>
                  </a:lnTo>
                  <a:lnTo>
                    <a:pt x="1905428" y="1198292"/>
                  </a:lnTo>
                  <a:lnTo>
                    <a:pt x="1866191" y="1224742"/>
                  </a:lnTo>
                  <a:lnTo>
                    <a:pt x="1818131" y="1234440"/>
                  </a:lnTo>
                  <a:lnTo>
                    <a:pt x="123444" y="1234440"/>
                  </a:lnTo>
                  <a:lnTo>
                    <a:pt x="75384" y="1224742"/>
                  </a:lnTo>
                  <a:lnTo>
                    <a:pt x="36147" y="1198292"/>
                  </a:lnTo>
                  <a:lnTo>
                    <a:pt x="9697" y="1159055"/>
                  </a:lnTo>
                  <a:lnTo>
                    <a:pt x="0" y="1110996"/>
                  </a:lnTo>
                  <a:lnTo>
                    <a:pt x="0" y="123444"/>
                  </a:lnTo>
                  <a:close/>
                </a:path>
              </a:pathLst>
            </a:custGeom>
            <a:ln w="6096">
              <a:solidFill>
                <a:srgbClr val="FFC000"/>
              </a:solidFill>
            </a:ln>
          </p:spPr>
          <p:txBody>
            <a:bodyPr wrap="square" lIns="0" tIns="0" rIns="0" bIns="0" rtlCol="0"/>
            <a:lstStyle/>
            <a:p>
              <a:endParaRPr/>
            </a:p>
          </p:txBody>
        </p:sp>
      </p:grpSp>
      <p:sp>
        <p:nvSpPr>
          <p:cNvPr id="39" name="object 39"/>
          <p:cNvSpPr txBox="1"/>
          <p:nvPr/>
        </p:nvSpPr>
        <p:spPr>
          <a:xfrm>
            <a:off x="8259571" y="2998673"/>
            <a:ext cx="1504950" cy="1398270"/>
          </a:xfrm>
          <a:prstGeom prst="rect">
            <a:avLst/>
          </a:prstGeom>
        </p:spPr>
        <p:txBody>
          <a:bodyPr vert="horz" wrap="square" lIns="0" tIns="43180" rIns="0" bIns="0" rtlCol="0">
            <a:spAutoFit/>
          </a:bodyPr>
          <a:lstStyle/>
          <a:p>
            <a:pPr marL="12065" marR="5080" algn="ctr">
              <a:lnSpc>
                <a:spcPct val="91700"/>
              </a:lnSpc>
              <a:spcBef>
                <a:spcPts val="340"/>
              </a:spcBef>
            </a:pPr>
            <a:r>
              <a:rPr sz="2400" b="0" spc="-20" dirty="0">
                <a:latin typeface="Calibri Light"/>
                <a:cs typeface="Calibri Light"/>
              </a:rPr>
              <a:t>Turnover</a:t>
            </a:r>
            <a:r>
              <a:rPr sz="2400" b="0" spc="-80" dirty="0">
                <a:latin typeface="Calibri Light"/>
                <a:cs typeface="Calibri Light"/>
              </a:rPr>
              <a:t> </a:t>
            </a:r>
            <a:r>
              <a:rPr sz="2400" b="0" spc="-25" dirty="0">
                <a:latin typeface="Calibri Light"/>
                <a:cs typeface="Calibri Light"/>
              </a:rPr>
              <a:t>on </a:t>
            </a:r>
            <a:r>
              <a:rPr sz="2400" b="0" dirty="0">
                <a:latin typeface="Calibri Light"/>
                <a:cs typeface="Calibri Light"/>
              </a:rPr>
              <a:t>which</a:t>
            </a:r>
            <a:r>
              <a:rPr sz="2400" b="0" spc="-85" dirty="0">
                <a:latin typeface="Calibri Light"/>
                <a:cs typeface="Calibri Light"/>
              </a:rPr>
              <a:t> </a:t>
            </a:r>
            <a:r>
              <a:rPr sz="2400" b="0" spc="-20" dirty="0">
                <a:latin typeface="Calibri Light"/>
                <a:cs typeface="Calibri Light"/>
              </a:rPr>
              <a:t>taxes </a:t>
            </a:r>
            <a:r>
              <a:rPr sz="2400" b="0" dirty="0">
                <a:latin typeface="Calibri Light"/>
                <a:cs typeface="Calibri Light"/>
              </a:rPr>
              <a:t>have</a:t>
            </a:r>
            <a:r>
              <a:rPr sz="2400" b="0" spc="-100" dirty="0">
                <a:latin typeface="Calibri Light"/>
                <a:cs typeface="Calibri Light"/>
              </a:rPr>
              <a:t> </a:t>
            </a:r>
            <a:r>
              <a:rPr sz="2400" b="0" spc="-20" dirty="0">
                <a:latin typeface="Calibri Light"/>
                <a:cs typeface="Calibri Light"/>
              </a:rPr>
              <a:t>been paid</a:t>
            </a:r>
            <a:endParaRPr sz="2400">
              <a:latin typeface="Calibri Light"/>
              <a:cs typeface="Calibri Light"/>
            </a:endParaRPr>
          </a:p>
        </p:txBody>
      </p:sp>
      <p:grpSp>
        <p:nvGrpSpPr>
          <p:cNvPr id="40" name="object 40"/>
          <p:cNvGrpSpPr/>
          <p:nvPr/>
        </p:nvGrpSpPr>
        <p:grpSpPr>
          <a:xfrm>
            <a:off x="6626352" y="4700015"/>
            <a:ext cx="2173605" cy="1450975"/>
            <a:chOff x="6626352" y="4700015"/>
            <a:chExt cx="2173605" cy="1450975"/>
          </a:xfrm>
        </p:grpSpPr>
        <p:pic>
          <p:nvPicPr>
            <p:cNvPr id="41" name="object 41"/>
            <p:cNvPicPr/>
            <p:nvPr/>
          </p:nvPicPr>
          <p:blipFill>
            <a:blip r:embed="rId7" cstate="print"/>
            <a:stretch>
              <a:fillRect/>
            </a:stretch>
          </p:blipFill>
          <p:spPr>
            <a:xfrm>
              <a:off x="6626352" y="4700015"/>
              <a:ext cx="1957577" cy="1247394"/>
            </a:xfrm>
            <a:prstGeom prst="rect">
              <a:avLst/>
            </a:prstGeom>
          </p:spPr>
        </p:pic>
        <p:sp>
          <p:nvSpPr>
            <p:cNvPr id="42" name="object 42"/>
            <p:cNvSpPr/>
            <p:nvPr/>
          </p:nvSpPr>
          <p:spPr>
            <a:xfrm>
              <a:off x="6851904" y="4913375"/>
              <a:ext cx="1945005" cy="1234440"/>
            </a:xfrm>
            <a:custGeom>
              <a:avLst/>
              <a:gdLst/>
              <a:ahLst/>
              <a:cxnLst/>
              <a:rect l="l" t="t" r="r" b="b"/>
              <a:pathLst>
                <a:path w="1945004" h="1234439">
                  <a:moveTo>
                    <a:pt x="1821179" y="0"/>
                  </a:moveTo>
                  <a:lnTo>
                    <a:pt x="123444" y="0"/>
                  </a:lnTo>
                  <a:lnTo>
                    <a:pt x="75384" y="9697"/>
                  </a:lnTo>
                  <a:lnTo>
                    <a:pt x="36147" y="36147"/>
                  </a:lnTo>
                  <a:lnTo>
                    <a:pt x="9697" y="75384"/>
                  </a:lnTo>
                  <a:lnTo>
                    <a:pt x="0" y="123443"/>
                  </a:lnTo>
                  <a:lnTo>
                    <a:pt x="0" y="1110996"/>
                  </a:lnTo>
                  <a:lnTo>
                    <a:pt x="9697" y="1159044"/>
                  </a:lnTo>
                  <a:lnTo>
                    <a:pt x="36147" y="1198283"/>
                  </a:lnTo>
                  <a:lnTo>
                    <a:pt x="75384" y="1224738"/>
                  </a:lnTo>
                  <a:lnTo>
                    <a:pt x="123444" y="1234440"/>
                  </a:lnTo>
                  <a:lnTo>
                    <a:pt x="1821179" y="1234440"/>
                  </a:lnTo>
                  <a:lnTo>
                    <a:pt x="1869239" y="1224738"/>
                  </a:lnTo>
                  <a:lnTo>
                    <a:pt x="1908476" y="1198283"/>
                  </a:lnTo>
                  <a:lnTo>
                    <a:pt x="1934926" y="1159044"/>
                  </a:lnTo>
                  <a:lnTo>
                    <a:pt x="1944624" y="1110996"/>
                  </a:lnTo>
                  <a:lnTo>
                    <a:pt x="1944624" y="123443"/>
                  </a:lnTo>
                  <a:lnTo>
                    <a:pt x="1934926" y="75384"/>
                  </a:lnTo>
                  <a:lnTo>
                    <a:pt x="1908476" y="36147"/>
                  </a:lnTo>
                  <a:lnTo>
                    <a:pt x="1869239" y="9697"/>
                  </a:lnTo>
                  <a:lnTo>
                    <a:pt x="1821179" y="0"/>
                  </a:lnTo>
                  <a:close/>
                </a:path>
              </a:pathLst>
            </a:custGeom>
            <a:solidFill>
              <a:srgbClr val="FFFFFF">
                <a:alpha val="90194"/>
              </a:srgbClr>
            </a:solidFill>
          </p:spPr>
          <p:txBody>
            <a:bodyPr wrap="square" lIns="0" tIns="0" rIns="0" bIns="0" rtlCol="0"/>
            <a:lstStyle/>
            <a:p>
              <a:endParaRPr/>
            </a:p>
          </p:txBody>
        </p:sp>
        <p:sp>
          <p:nvSpPr>
            <p:cNvPr id="43" name="object 43"/>
            <p:cNvSpPr/>
            <p:nvPr/>
          </p:nvSpPr>
          <p:spPr>
            <a:xfrm>
              <a:off x="6851904" y="4913375"/>
              <a:ext cx="1945005" cy="1234440"/>
            </a:xfrm>
            <a:custGeom>
              <a:avLst/>
              <a:gdLst/>
              <a:ahLst/>
              <a:cxnLst/>
              <a:rect l="l" t="t" r="r" b="b"/>
              <a:pathLst>
                <a:path w="1945004" h="1234439">
                  <a:moveTo>
                    <a:pt x="0" y="123443"/>
                  </a:moveTo>
                  <a:lnTo>
                    <a:pt x="9697" y="75384"/>
                  </a:lnTo>
                  <a:lnTo>
                    <a:pt x="36147" y="36147"/>
                  </a:lnTo>
                  <a:lnTo>
                    <a:pt x="75384" y="9697"/>
                  </a:lnTo>
                  <a:lnTo>
                    <a:pt x="123444" y="0"/>
                  </a:lnTo>
                  <a:lnTo>
                    <a:pt x="1821179" y="0"/>
                  </a:lnTo>
                  <a:lnTo>
                    <a:pt x="1869239" y="9697"/>
                  </a:lnTo>
                  <a:lnTo>
                    <a:pt x="1908476" y="36147"/>
                  </a:lnTo>
                  <a:lnTo>
                    <a:pt x="1934926" y="75384"/>
                  </a:lnTo>
                  <a:lnTo>
                    <a:pt x="1944624" y="123443"/>
                  </a:lnTo>
                  <a:lnTo>
                    <a:pt x="1944624" y="1110996"/>
                  </a:lnTo>
                  <a:lnTo>
                    <a:pt x="1934926" y="1159044"/>
                  </a:lnTo>
                  <a:lnTo>
                    <a:pt x="1908476" y="1198283"/>
                  </a:lnTo>
                  <a:lnTo>
                    <a:pt x="1869239" y="1224738"/>
                  </a:lnTo>
                  <a:lnTo>
                    <a:pt x="1821179" y="1234440"/>
                  </a:lnTo>
                  <a:lnTo>
                    <a:pt x="123444" y="1234440"/>
                  </a:lnTo>
                  <a:lnTo>
                    <a:pt x="75384" y="1224738"/>
                  </a:lnTo>
                  <a:lnTo>
                    <a:pt x="36147" y="1198283"/>
                  </a:lnTo>
                  <a:lnTo>
                    <a:pt x="9697" y="1159044"/>
                  </a:lnTo>
                  <a:lnTo>
                    <a:pt x="0" y="1110996"/>
                  </a:lnTo>
                  <a:lnTo>
                    <a:pt x="0" y="123443"/>
                  </a:lnTo>
                  <a:close/>
                </a:path>
              </a:pathLst>
            </a:custGeom>
            <a:ln w="6096">
              <a:solidFill>
                <a:srgbClr val="4471C4"/>
              </a:solidFill>
            </a:ln>
          </p:spPr>
          <p:txBody>
            <a:bodyPr wrap="square" lIns="0" tIns="0" rIns="0" bIns="0" rtlCol="0"/>
            <a:lstStyle/>
            <a:p>
              <a:endParaRPr/>
            </a:p>
          </p:txBody>
        </p:sp>
      </p:grpSp>
      <p:sp>
        <p:nvSpPr>
          <p:cNvPr id="44" name="object 44"/>
          <p:cNvSpPr txBox="1"/>
          <p:nvPr/>
        </p:nvSpPr>
        <p:spPr>
          <a:xfrm>
            <a:off x="7297293" y="5301488"/>
            <a:ext cx="1050925" cy="391795"/>
          </a:xfrm>
          <a:prstGeom prst="rect">
            <a:avLst/>
          </a:prstGeom>
        </p:spPr>
        <p:txBody>
          <a:bodyPr vert="horz" wrap="square" lIns="0" tIns="12700" rIns="0" bIns="0" rtlCol="0">
            <a:spAutoFit/>
          </a:bodyPr>
          <a:lstStyle/>
          <a:p>
            <a:pPr marL="12700">
              <a:lnSpc>
                <a:spcPct val="100000"/>
              </a:lnSpc>
              <a:spcBef>
                <a:spcPts val="100"/>
              </a:spcBef>
            </a:pPr>
            <a:r>
              <a:rPr sz="2400" b="0" dirty="0">
                <a:latin typeface="Calibri Light"/>
                <a:cs typeface="Calibri Light"/>
              </a:rPr>
              <a:t>GSTR</a:t>
            </a:r>
            <a:r>
              <a:rPr sz="2400" b="0" spc="-30" dirty="0">
                <a:latin typeface="Calibri Light"/>
                <a:cs typeface="Calibri Light"/>
              </a:rPr>
              <a:t> </a:t>
            </a:r>
            <a:r>
              <a:rPr sz="2400" b="0" spc="-25" dirty="0">
                <a:latin typeface="Calibri Light"/>
                <a:cs typeface="Calibri Light"/>
              </a:rPr>
              <a:t>3B</a:t>
            </a:r>
            <a:endParaRPr sz="2400">
              <a:latin typeface="Calibri Light"/>
              <a:cs typeface="Calibri Light"/>
            </a:endParaRPr>
          </a:p>
        </p:txBody>
      </p:sp>
      <p:grpSp>
        <p:nvGrpSpPr>
          <p:cNvPr id="45" name="object 45"/>
          <p:cNvGrpSpPr/>
          <p:nvPr/>
        </p:nvGrpSpPr>
        <p:grpSpPr>
          <a:xfrm>
            <a:off x="9003792" y="4700015"/>
            <a:ext cx="2170430" cy="1450975"/>
            <a:chOff x="9003792" y="4700015"/>
            <a:chExt cx="2170430" cy="1450975"/>
          </a:xfrm>
        </p:grpSpPr>
        <p:pic>
          <p:nvPicPr>
            <p:cNvPr id="46" name="object 46"/>
            <p:cNvPicPr/>
            <p:nvPr/>
          </p:nvPicPr>
          <p:blipFill>
            <a:blip r:embed="rId7" cstate="print"/>
            <a:stretch>
              <a:fillRect/>
            </a:stretch>
          </p:blipFill>
          <p:spPr>
            <a:xfrm>
              <a:off x="9003792" y="4700015"/>
              <a:ext cx="1957577" cy="1247394"/>
            </a:xfrm>
            <a:prstGeom prst="rect">
              <a:avLst/>
            </a:prstGeom>
          </p:spPr>
        </p:pic>
        <p:sp>
          <p:nvSpPr>
            <p:cNvPr id="47" name="object 47"/>
            <p:cNvSpPr/>
            <p:nvPr/>
          </p:nvSpPr>
          <p:spPr>
            <a:xfrm>
              <a:off x="9226296" y="4913375"/>
              <a:ext cx="1945005" cy="1234440"/>
            </a:xfrm>
            <a:custGeom>
              <a:avLst/>
              <a:gdLst/>
              <a:ahLst/>
              <a:cxnLst/>
              <a:rect l="l" t="t" r="r" b="b"/>
              <a:pathLst>
                <a:path w="1945004" h="1234439">
                  <a:moveTo>
                    <a:pt x="1821179" y="0"/>
                  </a:moveTo>
                  <a:lnTo>
                    <a:pt x="123444" y="0"/>
                  </a:lnTo>
                  <a:lnTo>
                    <a:pt x="75384" y="9697"/>
                  </a:lnTo>
                  <a:lnTo>
                    <a:pt x="36147" y="36147"/>
                  </a:lnTo>
                  <a:lnTo>
                    <a:pt x="9697" y="75384"/>
                  </a:lnTo>
                  <a:lnTo>
                    <a:pt x="0" y="123443"/>
                  </a:lnTo>
                  <a:lnTo>
                    <a:pt x="0" y="1110996"/>
                  </a:lnTo>
                  <a:lnTo>
                    <a:pt x="9697" y="1159044"/>
                  </a:lnTo>
                  <a:lnTo>
                    <a:pt x="36147" y="1198283"/>
                  </a:lnTo>
                  <a:lnTo>
                    <a:pt x="75384" y="1224738"/>
                  </a:lnTo>
                  <a:lnTo>
                    <a:pt x="123444" y="1234440"/>
                  </a:lnTo>
                  <a:lnTo>
                    <a:pt x="1821179" y="1234440"/>
                  </a:lnTo>
                  <a:lnTo>
                    <a:pt x="1869239" y="1224738"/>
                  </a:lnTo>
                  <a:lnTo>
                    <a:pt x="1908476" y="1198283"/>
                  </a:lnTo>
                  <a:lnTo>
                    <a:pt x="1934926" y="1159044"/>
                  </a:lnTo>
                  <a:lnTo>
                    <a:pt x="1944624" y="1110996"/>
                  </a:lnTo>
                  <a:lnTo>
                    <a:pt x="1944624" y="123443"/>
                  </a:lnTo>
                  <a:lnTo>
                    <a:pt x="1934926" y="75384"/>
                  </a:lnTo>
                  <a:lnTo>
                    <a:pt x="1908476" y="36147"/>
                  </a:lnTo>
                  <a:lnTo>
                    <a:pt x="1869239" y="9697"/>
                  </a:lnTo>
                  <a:lnTo>
                    <a:pt x="1821179" y="0"/>
                  </a:lnTo>
                  <a:close/>
                </a:path>
              </a:pathLst>
            </a:custGeom>
            <a:solidFill>
              <a:srgbClr val="FFFFFF">
                <a:alpha val="90194"/>
              </a:srgbClr>
            </a:solidFill>
          </p:spPr>
          <p:txBody>
            <a:bodyPr wrap="square" lIns="0" tIns="0" rIns="0" bIns="0" rtlCol="0"/>
            <a:lstStyle/>
            <a:p>
              <a:endParaRPr/>
            </a:p>
          </p:txBody>
        </p:sp>
        <p:sp>
          <p:nvSpPr>
            <p:cNvPr id="48" name="object 48"/>
            <p:cNvSpPr/>
            <p:nvPr/>
          </p:nvSpPr>
          <p:spPr>
            <a:xfrm>
              <a:off x="9226296" y="4913375"/>
              <a:ext cx="1945005" cy="1234440"/>
            </a:xfrm>
            <a:custGeom>
              <a:avLst/>
              <a:gdLst/>
              <a:ahLst/>
              <a:cxnLst/>
              <a:rect l="l" t="t" r="r" b="b"/>
              <a:pathLst>
                <a:path w="1945004" h="1234439">
                  <a:moveTo>
                    <a:pt x="0" y="123443"/>
                  </a:moveTo>
                  <a:lnTo>
                    <a:pt x="9697" y="75384"/>
                  </a:lnTo>
                  <a:lnTo>
                    <a:pt x="36147" y="36147"/>
                  </a:lnTo>
                  <a:lnTo>
                    <a:pt x="75384" y="9697"/>
                  </a:lnTo>
                  <a:lnTo>
                    <a:pt x="123444" y="0"/>
                  </a:lnTo>
                  <a:lnTo>
                    <a:pt x="1821179" y="0"/>
                  </a:lnTo>
                  <a:lnTo>
                    <a:pt x="1869239" y="9697"/>
                  </a:lnTo>
                  <a:lnTo>
                    <a:pt x="1908476" y="36147"/>
                  </a:lnTo>
                  <a:lnTo>
                    <a:pt x="1934926" y="75384"/>
                  </a:lnTo>
                  <a:lnTo>
                    <a:pt x="1944624" y="123443"/>
                  </a:lnTo>
                  <a:lnTo>
                    <a:pt x="1944624" y="1110996"/>
                  </a:lnTo>
                  <a:lnTo>
                    <a:pt x="1934926" y="1159044"/>
                  </a:lnTo>
                  <a:lnTo>
                    <a:pt x="1908476" y="1198283"/>
                  </a:lnTo>
                  <a:lnTo>
                    <a:pt x="1869239" y="1224738"/>
                  </a:lnTo>
                  <a:lnTo>
                    <a:pt x="1821179" y="1234440"/>
                  </a:lnTo>
                  <a:lnTo>
                    <a:pt x="123444" y="1234440"/>
                  </a:lnTo>
                  <a:lnTo>
                    <a:pt x="75384" y="1224738"/>
                  </a:lnTo>
                  <a:lnTo>
                    <a:pt x="36147" y="1198283"/>
                  </a:lnTo>
                  <a:lnTo>
                    <a:pt x="9697" y="1159044"/>
                  </a:lnTo>
                  <a:lnTo>
                    <a:pt x="0" y="1110996"/>
                  </a:lnTo>
                  <a:lnTo>
                    <a:pt x="0" y="123443"/>
                  </a:lnTo>
                  <a:close/>
                </a:path>
              </a:pathLst>
            </a:custGeom>
            <a:ln w="6096">
              <a:solidFill>
                <a:srgbClr val="4471C4"/>
              </a:solidFill>
            </a:ln>
          </p:spPr>
          <p:txBody>
            <a:bodyPr wrap="square" lIns="0" tIns="0" rIns="0" bIns="0" rtlCol="0"/>
            <a:lstStyle/>
            <a:p>
              <a:endParaRPr/>
            </a:p>
          </p:txBody>
        </p:sp>
      </p:grpSp>
      <p:sp>
        <p:nvSpPr>
          <p:cNvPr id="49" name="object 49"/>
          <p:cNvSpPr txBox="1"/>
          <p:nvPr/>
        </p:nvSpPr>
        <p:spPr>
          <a:xfrm>
            <a:off x="9743313" y="5301488"/>
            <a:ext cx="910590" cy="391795"/>
          </a:xfrm>
          <a:prstGeom prst="rect">
            <a:avLst/>
          </a:prstGeom>
        </p:spPr>
        <p:txBody>
          <a:bodyPr vert="horz" wrap="square" lIns="0" tIns="12700" rIns="0" bIns="0" rtlCol="0">
            <a:spAutoFit/>
          </a:bodyPr>
          <a:lstStyle/>
          <a:p>
            <a:pPr marL="12700">
              <a:lnSpc>
                <a:spcPct val="100000"/>
              </a:lnSpc>
              <a:spcBef>
                <a:spcPts val="100"/>
              </a:spcBef>
            </a:pPr>
            <a:r>
              <a:rPr sz="2400" b="0" dirty="0">
                <a:latin typeface="Calibri Light"/>
                <a:cs typeface="Calibri Light"/>
              </a:rPr>
              <a:t>DRC</a:t>
            </a:r>
            <a:r>
              <a:rPr sz="2400" b="0" spc="-85" dirty="0">
                <a:latin typeface="Calibri Light"/>
                <a:cs typeface="Calibri Light"/>
              </a:rPr>
              <a:t> </a:t>
            </a:r>
            <a:r>
              <a:rPr sz="2400" b="0" spc="-25" dirty="0">
                <a:latin typeface="Calibri Light"/>
                <a:cs typeface="Calibri Light"/>
              </a:rPr>
              <a:t>03</a:t>
            </a:r>
            <a:endParaRPr sz="2400">
              <a:latin typeface="Calibri Light"/>
              <a:cs typeface="Calibri 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400811" y="6534454"/>
            <a:ext cx="1812925" cy="218008"/>
          </a:xfrm>
          <a:prstGeom prst="rect">
            <a:avLst/>
          </a:prstGeom>
        </p:spPr>
        <p:txBody>
          <a:bodyPr vert="horz" wrap="square" lIns="0" tIns="0" rIns="0" bIns="0" rtlCol="0">
            <a:spAutoFit/>
          </a:bodyPr>
          <a:lstStyle/>
          <a:p>
            <a:pPr>
              <a:lnSpc>
                <a:spcPts val="1710"/>
              </a:lnSpc>
            </a:pPr>
            <a:endParaRPr sz="1800" dirty="0">
              <a:latin typeface="Calibri"/>
              <a:cs typeface="Calibri"/>
            </a:endParaRPr>
          </a:p>
        </p:txBody>
      </p:sp>
      <p:sp>
        <p:nvSpPr>
          <p:cNvPr id="11" name="object 11"/>
          <p:cNvSpPr/>
          <p:nvPr/>
        </p:nvSpPr>
        <p:spPr>
          <a:xfrm>
            <a:off x="512063" y="393191"/>
            <a:ext cx="11277600" cy="579120"/>
          </a:xfrm>
          <a:custGeom>
            <a:avLst/>
            <a:gdLst/>
            <a:ahLst/>
            <a:cxnLst/>
            <a:rect l="l" t="t" r="r" b="b"/>
            <a:pathLst>
              <a:path w="11277600" h="579119">
                <a:moveTo>
                  <a:pt x="0" y="579120"/>
                </a:moveTo>
                <a:lnTo>
                  <a:pt x="11277600" y="579120"/>
                </a:lnTo>
                <a:lnTo>
                  <a:pt x="11277600" y="0"/>
                </a:lnTo>
                <a:lnTo>
                  <a:pt x="0" y="0"/>
                </a:lnTo>
                <a:lnTo>
                  <a:pt x="0" y="579120"/>
                </a:lnTo>
                <a:close/>
              </a:path>
            </a:pathLst>
          </a:custGeom>
          <a:ln w="12192">
            <a:solidFill>
              <a:srgbClr val="2E528F"/>
            </a:solidFill>
          </a:ln>
        </p:spPr>
        <p:txBody>
          <a:bodyPr wrap="square" lIns="0" tIns="0" rIns="0" bIns="0" rtlCol="0"/>
          <a:lstStyle/>
          <a:p>
            <a:endParaRPr/>
          </a:p>
        </p:txBody>
      </p:sp>
      <p:sp>
        <p:nvSpPr>
          <p:cNvPr id="12" name="object 12"/>
          <p:cNvSpPr txBox="1">
            <a:spLocks noGrp="1"/>
          </p:cNvSpPr>
          <p:nvPr>
            <p:ph type="title"/>
          </p:nvPr>
        </p:nvSpPr>
        <p:spPr>
          <a:xfrm>
            <a:off x="512063" y="393191"/>
            <a:ext cx="11277600" cy="579120"/>
          </a:xfrm>
          <a:prstGeom prst="rect">
            <a:avLst/>
          </a:prstGeom>
          <a:solidFill>
            <a:srgbClr val="4471C4"/>
          </a:solidFill>
        </p:spPr>
        <p:txBody>
          <a:bodyPr vert="horz" wrap="square" lIns="0" tIns="0" rIns="0" bIns="0" rtlCol="0">
            <a:spAutoFit/>
          </a:bodyPr>
          <a:lstStyle/>
          <a:p>
            <a:pPr marL="4445" algn="ctr">
              <a:lnSpc>
                <a:spcPts val="4020"/>
              </a:lnSpc>
            </a:pPr>
            <a:r>
              <a:rPr sz="3600" spc="-25" dirty="0">
                <a:solidFill>
                  <a:srgbClr val="FFFFFF"/>
                </a:solidFill>
              </a:rPr>
              <a:t>Turnover</a:t>
            </a:r>
            <a:r>
              <a:rPr sz="3600" spc="-110" dirty="0">
                <a:solidFill>
                  <a:srgbClr val="FFFFFF"/>
                </a:solidFill>
              </a:rPr>
              <a:t> </a:t>
            </a:r>
            <a:r>
              <a:rPr sz="3600" dirty="0">
                <a:solidFill>
                  <a:srgbClr val="FFFFFF"/>
                </a:solidFill>
              </a:rPr>
              <a:t>Reporting-</a:t>
            </a:r>
            <a:r>
              <a:rPr sz="3600" spc="-40" dirty="0">
                <a:solidFill>
                  <a:srgbClr val="FFFFFF"/>
                </a:solidFill>
              </a:rPr>
              <a:t> </a:t>
            </a:r>
            <a:r>
              <a:rPr sz="3600" dirty="0">
                <a:solidFill>
                  <a:srgbClr val="FFFFFF"/>
                </a:solidFill>
              </a:rPr>
              <a:t>Based</a:t>
            </a:r>
            <a:r>
              <a:rPr sz="3600" spc="-65" dirty="0">
                <a:solidFill>
                  <a:srgbClr val="FFFFFF"/>
                </a:solidFill>
              </a:rPr>
              <a:t> </a:t>
            </a:r>
            <a:r>
              <a:rPr sz="3600" dirty="0">
                <a:solidFill>
                  <a:srgbClr val="FFFFFF"/>
                </a:solidFill>
              </a:rPr>
              <a:t>on</a:t>
            </a:r>
            <a:r>
              <a:rPr sz="3600" spc="-70" dirty="0">
                <a:solidFill>
                  <a:srgbClr val="FFFFFF"/>
                </a:solidFill>
              </a:rPr>
              <a:t> </a:t>
            </a:r>
            <a:r>
              <a:rPr sz="3600" spc="-10" dirty="0">
                <a:solidFill>
                  <a:srgbClr val="FFFFFF"/>
                </a:solidFill>
              </a:rPr>
              <a:t>Nature</a:t>
            </a:r>
            <a:endParaRPr sz="3600"/>
          </a:p>
        </p:txBody>
      </p:sp>
      <p:sp>
        <p:nvSpPr>
          <p:cNvPr id="13" name="object 13"/>
          <p:cNvSpPr/>
          <p:nvPr/>
        </p:nvSpPr>
        <p:spPr>
          <a:xfrm>
            <a:off x="7242047" y="3950208"/>
            <a:ext cx="3166745" cy="519430"/>
          </a:xfrm>
          <a:custGeom>
            <a:avLst/>
            <a:gdLst/>
            <a:ahLst/>
            <a:cxnLst/>
            <a:rect l="l" t="t" r="r" b="b"/>
            <a:pathLst>
              <a:path w="3166745" h="519429">
                <a:moveTo>
                  <a:pt x="1642872" y="0"/>
                </a:moveTo>
                <a:lnTo>
                  <a:pt x="1642872" y="382143"/>
                </a:lnTo>
                <a:lnTo>
                  <a:pt x="3166618" y="382143"/>
                </a:lnTo>
                <a:lnTo>
                  <a:pt x="3166618" y="519430"/>
                </a:lnTo>
              </a:path>
              <a:path w="3166745" h="519429">
                <a:moveTo>
                  <a:pt x="1640712" y="0"/>
                </a:moveTo>
                <a:lnTo>
                  <a:pt x="1640712" y="382143"/>
                </a:lnTo>
                <a:lnTo>
                  <a:pt x="1581911" y="382143"/>
                </a:lnTo>
                <a:lnTo>
                  <a:pt x="1581911" y="519430"/>
                </a:lnTo>
              </a:path>
              <a:path w="3166745" h="519429">
                <a:moveTo>
                  <a:pt x="1641221" y="0"/>
                </a:moveTo>
                <a:lnTo>
                  <a:pt x="1641221" y="382143"/>
                </a:lnTo>
                <a:lnTo>
                  <a:pt x="0" y="382143"/>
                </a:lnTo>
                <a:lnTo>
                  <a:pt x="0" y="519430"/>
                </a:lnTo>
              </a:path>
            </a:pathLst>
          </a:custGeom>
          <a:ln w="12192">
            <a:solidFill>
              <a:srgbClr val="528BC1"/>
            </a:solidFill>
          </a:ln>
        </p:spPr>
        <p:txBody>
          <a:bodyPr wrap="square" lIns="0" tIns="0" rIns="0" bIns="0" rtlCol="0"/>
          <a:lstStyle/>
          <a:p>
            <a:endParaRPr/>
          </a:p>
        </p:txBody>
      </p:sp>
      <p:sp>
        <p:nvSpPr>
          <p:cNvPr id="14" name="object 14"/>
          <p:cNvSpPr/>
          <p:nvPr/>
        </p:nvSpPr>
        <p:spPr>
          <a:xfrm>
            <a:off x="3989832" y="2865120"/>
            <a:ext cx="4894580" cy="450850"/>
          </a:xfrm>
          <a:custGeom>
            <a:avLst/>
            <a:gdLst/>
            <a:ahLst/>
            <a:cxnLst/>
            <a:rect l="l" t="t" r="r" b="b"/>
            <a:pathLst>
              <a:path w="4894580" h="450850">
                <a:moveTo>
                  <a:pt x="2471928" y="0"/>
                </a:moveTo>
                <a:lnTo>
                  <a:pt x="2471928" y="294004"/>
                </a:lnTo>
                <a:lnTo>
                  <a:pt x="4894579" y="294004"/>
                </a:lnTo>
                <a:lnTo>
                  <a:pt x="4894579" y="431291"/>
                </a:lnTo>
              </a:path>
              <a:path w="4894580" h="450850">
                <a:moveTo>
                  <a:pt x="2471673" y="0"/>
                </a:moveTo>
                <a:lnTo>
                  <a:pt x="2471673" y="313563"/>
                </a:lnTo>
                <a:lnTo>
                  <a:pt x="0" y="313563"/>
                </a:lnTo>
                <a:lnTo>
                  <a:pt x="0" y="450850"/>
                </a:lnTo>
              </a:path>
            </a:pathLst>
          </a:custGeom>
          <a:ln w="12192">
            <a:solidFill>
              <a:srgbClr val="467AA9"/>
            </a:solidFill>
          </a:ln>
        </p:spPr>
        <p:txBody>
          <a:bodyPr wrap="square" lIns="0" tIns="0" rIns="0" bIns="0" rtlCol="0"/>
          <a:lstStyle/>
          <a:p>
            <a:endParaRPr/>
          </a:p>
        </p:txBody>
      </p:sp>
      <p:sp>
        <p:nvSpPr>
          <p:cNvPr id="15" name="object 15"/>
          <p:cNvSpPr/>
          <p:nvPr/>
        </p:nvSpPr>
        <p:spPr>
          <a:xfrm>
            <a:off x="2496311" y="3971544"/>
            <a:ext cx="3164205" cy="500380"/>
          </a:xfrm>
          <a:custGeom>
            <a:avLst/>
            <a:gdLst/>
            <a:ahLst/>
            <a:cxnLst/>
            <a:rect l="l" t="t" r="r" b="b"/>
            <a:pathLst>
              <a:path w="3164204" h="500379">
                <a:moveTo>
                  <a:pt x="1493520" y="0"/>
                </a:moveTo>
                <a:lnTo>
                  <a:pt x="1493520" y="362584"/>
                </a:lnTo>
                <a:lnTo>
                  <a:pt x="3164078" y="362584"/>
                </a:lnTo>
                <a:lnTo>
                  <a:pt x="3164078" y="499871"/>
                </a:lnTo>
              </a:path>
              <a:path w="3164204" h="500379">
                <a:moveTo>
                  <a:pt x="1493520" y="0"/>
                </a:moveTo>
                <a:lnTo>
                  <a:pt x="1493520" y="362584"/>
                </a:lnTo>
                <a:lnTo>
                  <a:pt x="1581658" y="362584"/>
                </a:lnTo>
                <a:lnTo>
                  <a:pt x="1581658" y="499871"/>
                </a:lnTo>
              </a:path>
              <a:path w="3164204" h="500379">
                <a:moveTo>
                  <a:pt x="1494409" y="0"/>
                </a:moveTo>
                <a:lnTo>
                  <a:pt x="1494409" y="362584"/>
                </a:lnTo>
                <a:lnTo>
                  <a:pt x="0" y="362584"/>
                </a:lnTo>
                <a:lnTo>
                  <a:pt x="0" y="499871"/>
                </a:lnTo>
              </a:path>
            </a:pathLst>
          </a:custGeom>
          <a:ln w="12192">
            <a:solidFill>
              <a:srgbClr val="528BC1"/>
            </a:solidFill>
          </a:ln>
        </p:spPr>
        <p:txBody>
          <a:bodyPr wrap="square" lIns="0" tIns="0" rIns="0" bIns="0" rtlCol="0"/>
          <a:lstStyle/>
          <a:p>
            <a:endParaRPr/>
          </a:p>
        </p:txBody>
      </p:sp>
      <p:sp>
        <p:nvSpPr>
          <p:cNvPr id="16" name="object 16"/>
          <p:cNvSpPr txBox="1"/>
          <p:nvPr/>
        </p:nvSpPr>
        <p:spPr>
          <a:xfrm>
            <a:off x="5806440" y="2212848"/>
            <a:ext cx="1308100" cy="652780"/>
          </a:xfrm>
          <a:prstGeom prst="rect">
            <a:avLst/>
          </a:prstGeom>
          <a:ln w="12192">
            <a:solidFill>
              <a:srgbClr val="528BC1"/>
            </a:solidFill>
          </a:ln>
        </p:spPr>
        <p:txBody>
          <a:bodyPr vert="horz" wrap="square" lIns="0" tIns="0" rIns="0" bIns="0" rtlCol="0">
            <a:spAutoFit/>
          </a:bodyPr>
          <a:lstStyle/>
          <a:p>
            <a:pPr marL="311785">
              <a:lnSpc>
                <a:spcPts val="2320"/>
              </a:lnSpc>
            </a:pPr>
            <a:r>
              <a:rPr sz="2200" b="0" spc="-10" dirty="0">
                <a:latin typeface="Calibri Light"/>
                <a:cs typeface="Calibri Light"/>
              </a:rPr>
              <a:t>GSTIN</a:t>
            </a:r>
            <a:endParaRPr sz="2200">
              <a:latin typeface="Calibri Light"/>
              <a:cs typeface="Calibri Light"/>
            </a:endParaRPr>
          </a:p>
          <a:p>
            <a:pPr marL="379095">
              <a:lnSpc>
                <a:spcPts val="2535"/>
              </a:lnSpc>
            </a:pPr>
            <a:r>
              <a:rPr sz="2200" b="0" spc="-20" dirty="0">
                <a:latin typeface="Calibri Light"/>
                <a:cs typeface="Calibri Light"/>
              </a:rPr>
              <a:t>Wise</a:t>
            </a:r>
            <a:endParaRPr sz="2200">
              <a:latin typeface="Calibri Light"/>
              <a:cs typeface="Calibri Light"/>
            </a:endParaRPr>
          </a:p>
        </p:txBody>
      </p:sp>
      <p:sp>
        <p:nvSpPr>
          <p:cNvPr id="17" name="object 17"/>
          <p:cNvSpPr txBox="1"/>
          <p:nvPr/>
        </p:nvSpPr>
        <p:spPr>
          <a:xfrm>
            <a:off x="3334511" y="3307079"/>
            <a:ext cx="1310640" cy="654050"/>
          </a:xfrm>
          <a:prstGeom prst="rect">
            <a:avLst/>
          </a:prstGeom>
          <a:ln w="12192">
            <a:solidFill>
              <a:srgbClr val="528BC1"/>
            </a:solidFill>
          </a:ln>
        </p:spPr>
        <p:txBody>
          <a:bodyPr vert="horz" wrap="square" lIns="0" tIns="137160" rIns="0" bIns="0" rtlCol="0">
            <a:spAutoFit/>
          </a:bodyPr>
          <a:lstStyle/>
          <a:p>
            <a:pPr marL="241300">
              <a:lnSpc>
                <a:spcPct val="100000"/>
              </a:lnSpc>
              <a:spcBef>
                <a:spcPts val="1080"/>
              </a:spcBef>
            </a:pPr>
            <a:r>
              <a:rPr sz="2200" b="0" spc="-10" dirty="0">
                <a:latin typeface="Calibri Light"/>
                <a:cs typeface="Calibri Light"/>
              </a:rPr>
              <a:t>Taxable</a:t>
            </a:r>
            <a:endParaRPr sz="2200">
              <a:latin typeface="Calibri Light"/>
              <a:cs typeface="Calibri Light"/>
            </a:endParaRPr>
          </a:p>
        </p:txBody>
      </p:sp>
      <p:sp>
        <p:nvSpPr>
          <p:cNvPr id="18" name="object 18"/>
          <p:cNvSpPr txBox="1"/>
          <p:nvPr/>
        </p:nvSpPr>
        <p:spPr>
          <a:xfrm>
            <a:off x="1840992" y="4471415"/>
            <a:ext cx="1308100" cy="652780"/>
          </a:xfrm>
          <a:prstGeom prst="rect">
            <a:avLst/>
          </a:prstGeom>
          <a:ln w="12191">
            <a:solidFill>
              <a:srgbClr val="528BC1"/>
            </a:solidFill>
          </a:ln>
        </p:spPr>
        <p:txBody>
          <a:bodyPr vert="horz" wrap="square" lIns="0" tIns="127000" rIns="0" bIns="0" rtlCol="0">
            <a:spAutoFit/>
          </a:bodyPr>
          <a:lstStyle/>
          <a:p>
            <a:pPr marL="255270">
              <a:lnSpc>
                <a:spcPct val="100000"/>
              </a:lnSpc>
              <a:spcBef>
                <a:spcPts val="1000"/>
              </a:spcBef>
            </a:pPr>
            <a:r>
              <a:rPr sz="2200" b="0" spc="-25" dirty="0">
                <a:latin typeface="Calibri Light"/>
                <a:cs typeface="Calibri Light"/>
              </a:rPr>
              <a:t>Table</a:t>
            </a:r>
            <a:r>
              <a:rPr sz="2200" b="0" spc="-95" dirty="0">
                <a:latin typeface="Calibri Light"/>
                <a:cs typeface="Calibri Light"/>
              </a:rPr>
              <a:t> </a:t>
            </a:r>
            <a:r>
              <a:rPr sz="2200" b="0" spc="-60" dirty="0">
                <a:latin typeface="Calibri Light"/>
                <a:cs typeface="Calibri Light"/>
              </a:rPr>
              <a:t>4</a:t>
            </a:r>
            <a:endParaRPr sz="2200">
              <a:latin typeface="Calibri Light"/>
              <a:cs typeface="Calibri Light"/>
            </a:endParaRPr>
          </a:p>
        </p:txBody>
      </p:sp>
      <p:sp>
        <p:nvSpPr>
          <p:cNvPr id="19" name="object 19"/>
          <p:cNvSpPr txBox="1"/>
          <p:nvPr/>
        </p:nvSpPr>
        <p:spPr>
          <a:xfrm>
            <a:off x="3422903" y="4471415"/>
            <a:ext cx="1308100" cy="652780"/>
          </a:xfrm>
          <a:prstGeom prst="rect">
            <a:avLst/>
          </a:prstGeom>
          <a:ln w="12192">
            <a:solidFill>
              <a:srgbClr val="528BC1"/>
            </a:solidFill>
          </a:ln>
        </p:spPr>
        <p:txBody>
          <a:bodyPr vert="horz" wrap="square" lIns="0" tIns="127000" rIns="0" bIns="0" rtlCol="0">
            <a:spAutoFit/>
          </a:bodyPr>
          <a:lstStyle/>
          <a:p>
            <a:pPr marL="137795">
              <a:lnSpc>
                <a:spcPct val="100000"/>
              </a:lnSpc>
              <a:spcBef>
                <a:spcPts val="1000"/>
              </a:spcBef>
            </a:pPr>
            <a:r>
              <a:rPr sz="2200" b="0" spc="-25" dirty="0">
                <a:latin typeface="Calibri Light"/>
                <a:cs typeface="Calibri Light"/>
              </a:rPr>
              <a:t>Table</a:t>
            </a:r>
            <a:r>
              <a:rPr sz="2200" b="0" spc="-90" dirty="0">
                <a:latin typeface="Calibri Light"/>
                <a:cs typeface="Calibri Light"/>
              </a:rPr>
              <a:t> </a:t>
            </a:r>
            <a:r>
              <a:rPr sz="2200" b="0" spc="-25" dirty="0">
                <a:latin typeface="Calibri Light"/>
                <a:cs typeface="Calibri Light"/>
              </a:rPr>
              <a:t>10</a:t>
            </a:r>
            <a:r>
              <a:rPr sz="2175" b="0" spc="-37" baseline="24904" dirty="0">
                <a:latin typeface="Calibri Light"/>
                <a:cs typeface="Calibri Light"/>
              </a:rPr>
              <a:t>1</a:t>
            </a:r>
            <a:endParaRPr sz="2175" baseline="24904">
              <a:latin typeface="Calibri Light"/>
              <a:cs typeface="Calibri Light"/>
            </a:endParaRPr>
          </a:p>
        </p:txBody>
      </p:sp>
      <p:sp>
        <p:nvSpPr>
          <p:cNvPr id="20" name="object 20"/>
          <p:cNvSpPr txBox="1"/>
          <p:nvPr/>
        </p:nvSpPr>
        <p:spPr>
          <a:xfrm>
            <a:off x="5007864" y="4471415"/>
            <a:ext cx="1308100" cy="652780"/>
          </a:xfrm>
          <a:prstGeom prst="rect">
            <a:avLst/>
          </a:prstGeom>
          <a:ln w="12192">
            <a:solidFill>
              <a:srgbClr val="528BC1"/>
            </a:solidFill>
          </a:ln>
        </p:spPr>
        <p:txBody>
          <a:bodyPr vert="horz" wrap="square" lIns="0" tIns="127000" rIns="0" bIns="0" rtlCol="0">
            <a:spAutoFit/>
          </a:bodyPr>
          <a:lstStyle/>
          <a:p>
            <a:pPr marL="184150">
              <a:lnSpc>
                <a:spcPct val="100000"/>
              </a:lnSpc>
              <a:spcBef>
                <a:spcPts val="1000"/>
              </a:spcBef>
            </a:pPr>
            <a:r>
              <a:rPr sz="2200" b="0" spc="-25" dirty="0">
                <a:latin typeface="Calibri Light"/>
                <a:cs typeface="Calibri Light"/>
              </a:rPr>
              <a:t>Table</a:t>
            </a:r>
            <a:r>
              <a:rPr sz="2200" b="0" spc="-90" dirty="0">
                <a:latin typeface="Calibri Light"/>
                <a:cs typeface="Calibri Light"/>
              </a:rPr>
              <a:t> </a:t>
            </a:r>
            <a:r>
              <a:rPr sz="2200" b="0" spc="-25" dirty="0">
                <a:latin typeface="Calibri Light"/>
                <a:cs typeface="Calibri Light"/>
              </a:rPr>
              <a:t>11</a:t>
            </a:r>
            <a:endParaRPr sz="2200" dirty="0">
              <a:latin typeface="Calibri Light"/>
              <a:cs typeface="Calibri Light"/>
            </a:endParaRPr>
          </a:p>
        </p:txBody>
      </p:sp>
      <p:sp>
        <p:nvSpPr>
          <p:cNvPr id="21" name="object 21"/>
          <p:cNvSpPr txBox="1"/>
          <p:nvPr/>
        </p:nvSpPr>
        <p:spPr>
          <a:xfrm>
            <a:off x="8229600" y="3307079"/>
            <a:ext cx="1308100" cy="654050"/>
          </a:xfrm>
          <a:prstGeom prst="rect">
            <a:avLst/>
          </a:prstGeom>
          <a:ln w="12192">
            <a:solidFill>
              <a:srgbClr val="528BC1"/>
            </a:solidFill>
          </a:ln>
        </p:spPr>
        <p:txBody>
          <a:bodyPr vert="horz" wrap="square" lIns="0" tIns="118110" rIns="0" bIns="0" rtlCol="0">
            <a:spAutoFit/>
          </a:bodyPr>
          <a:lstStyle/>
          <a:p>
            <a:pPr marL="233045">
              <a:lnSpc>
                <a:spcPct val="100000"/>
              </a:lnSpc>
              <a:spcBef>
                <a:spcPts val="930"/>
              </a:spcBef>
            </a:pPr>
            <a:r>
              <a:rPr sz="2200" b="0" spc="-10" dirty="0">
                <a:latin typeface="Calibri Light"/>
                <a:cs typeface="Calibri Light"/>
              </a:rPr>
              <a:t>Exempt</a:t>
            </a:r>
            <a:endParaRPr sz="2200">
              <a:latin typeface="Calibri Light"/>
              <a:cs typeface="Calibri Light"/>
            </a:endParaRPr>
          </a:p>
        </p:txBody>
      </p:sp>
      <p:sp>
        <p:nvSpPr>
          <p:cNvPr id="22" name="object 22"/>
          <p:cNvSpPr txBox="1"/>
          <p:nvPr/>
        </p:nvSpPr>
        <p:spPr>
          <a:xfrm>
            <a:off x="6589776" y="4471415"/>
            <a:ext cx="1308100" cy="652780"/>
          </a:xfrm>
          <a:prstGeom prst="rect">
            <a:avLst/>
          </a:prstGeom>
          <a:ln w="12192">
            <a:solidFill>
              <a:srgbClr val="528BC1"/>
            </a:solidFill>
          </a:ln>
        </p:spPr>
        <p:txBody>
          <a:bodyPr vert="horz" wrap="square" lIns="0" tIns="127000" rIns="0" bIns="0" rtlCol="0">
            <a:spAutoFit/>
          </a:bodyPr>
          <a:lstStyle/>
          <a:p>
            <a:pPr marL="209550">
              <a:lnSpc>
                <a:spcPct val="100000"/>
              </a:lnSpc>
              <a:spcBef>
                <a:spcPts val="1000"/>
              </a:spcBef>
            </a:pPr>
            <a:r>
              <a:rPr sz="2200" b="0" spc="-25" dirty="0">
                <a:latin typeface="Calibri Light"/>
                <a:cs typeface="Calibri Light"/>
              </a:rPr>
              <a:t>Table</a:t>
            </a:r>
            <a:r>
              <a:rPr sz="2200" b="0" spc="-95" dirty="0">
                <a:latin typeface="Calibri Light"/>
                <a:cs typeface="Calibri Light"/>
              </a:rPr>
              <a:t> </a:t>
            </a:r>
            <a:r>
              <a:rPr sz="2200" b="0" spc="-35" dirty="0">
                <a:latin typeface="Calibri Light"/>
                <a:cs typeface="Calibri Light"/>
              </a:rPr>
              <a:t>5</a:t>
            </a:r>
            <a:r>
              <a:rPr sz="2175" b="0" spc="-52" baseline="24904" dirty="0">
                <a:latin typeface="Calibri Light"/>
                <a:cs typeface="Calibri Light"/>
              </a:rPr>
              <a:t>2</a:t>
            </a:r>
            <a:endParaRPr sz="2175" baseline="24904">
              <a:latin typeface="Calibri Light"/>
              <a:cs typeface="Calibri Light"/>
            </a:endParaRPr>
          </a:p>
        </p:txBody>
      </p:sp>
      <p:sp>
        <p:nvSpPr>
          <p:cNvPr id="23" name="object 23"/>
          <p:cNvSpPr txBox="1"/>
          <p:nvPr/>
        </p:nvSpPr>
        <p:spPr>
          <a:xfrm>
            <a:off x="8171688" y="4471415"/>
            <a:ext cx="1308100" cy="652780"/>
          </a:xfrm>
          <a:prstGeom prst="rect">
            <a:avLst/>
          </a:prstGeom>
          <a:ln w="12192">
            <a:solidFill>
              <a:srgbClr val="528BC1"/>
            </a:solidFill>
          </a:ln>
        </p:spPr>
        <p:txBody>
          <a:bodyPr vert="horz" wrap="square" lIns="0" tIns="127000" rIns="0" bIns="0" rtlCol="0">
            <a:spAutoFit/>
          </a:bodyPr>
          <a:lstStyle/>
          <a:p>
            <a:pPr marL="186055">
              <a:lnSpc>
                <a:spcPct val="100000"/>
              </a:lnSpc>
              <a:spcBef>
                <a:spcPts val="1000"/>
              </a:spcBef>
            </a:pPr>
            <a:r>
              <a:rPr sz="2200" b="0" strike="sngStrike" spc="-25" dirty="0">
                <a:latin typeface="Calibri Light"/>
                <a:cs typeface="Calibri Light"/>
              </a:rPr>
              <a:t>Table</a:t>
            </a:r>
            <a:r>
              <a:rPr sz="2200" b="0" strike="sngStrike" spc="-95" dirty="0">
                <a:latin typeface="Calibri Light"/>
                <a:cs typeface="Calibri Light"/>
              </a:rPr>
              <a:t> </a:t>
            </a:r>
            <a:r>
              <a:rPr sz="2200" b="0" strike="sngStrike" spc="-35" dirty="0">
                <a:latin typeface="Calibri Light"/>
                <a:cs typeface="Calibri Light"/>
              </a:rPr>
              <a:t>10</a:t>
            </a:r>
            <a:endParaRPr sz="2200">
              <a:latin typeface="Calibri Light"/>
              <a:cs typeface="Calibri Light"/>
            </a:endParaRPr>
          </a:p>
        </p:txBody>
      </p:sp>
      <p:sp>
        <p:nvSpPr>
          <p:cNvPr id="24" name="object 24"/>
          <p:cNvSpPr txBox="1"/>
          <p:nvPr/>
        </p:nvSpPr>
        <p:spPr>
          <a:xfrm>
            <a:off x="9753600" y="4471415"/>
            <a:ext cx="1308100" cy="652780"/>
          </a:xfrm>
          <a:prstGeom prst="rect">
            <a:avLst/>
          </a:prstGeom>
          <a:ln w="12192">
            <a:solidFill>
              <a:srgbClr val="528BC1"/>
            </a:solidFill>
          </a:ln>
        </p:spPr>
        <p:txBody>
          <a:bodyPr vert="horz" wrap="square" lIns="0" tIns="127000" rIns="0" bIns="0" rtlCol="0">
            <a:spAutoFit/>
          </a:bodyPr>
          <a:lstStyle/>
          <a:p>
            <a:pPr marL="187325">
              <a:lnSpc>
                <a:spcPct val="100000"/>
              </a:lnSpc>
              <a:spcBef>
                <a:spcPts val="1000"/>
              </a:spcBef>
            </a:pPr>
            <a:r>
              <a:rPr sz="2200" b="0" strike="sngStrike" spc="-25" dirty="0">
                <a:latin typeface="Calibri Light"/>
                <a:cs typeface="Calibri Light"/>
              </a:rPr>
              <a:t>Table</a:t>
            </a:r>
            <a:r>
              <a:rPr sz="2200" b="0" strike="sngStrike" spc="-95" dirty="0">
                <a:latin typeface="Calibri Light"/>
                <a:cs typeface="Calibri Light"/>
              </a:rPr>
              <a:t> </a:t>
            </a:r>
            <a:r>
              <a:rPr sz="2200" b="0" strike="sngStrike" spc="-35" dirty="0">
                <a:latin typeface="Calibri Light"/>
                <a:cs typeface="Calibri Light"/>
              </a:rPr>
              <a:t>11</a:t>
            </a:r>
            <a:endParaRPr sz="2200">
              <a:latin typeface="Calibri Light"/>
              <a:cs typeface="Calibri Light"/>
            </a:endParaRPr>
          </a:p>
        </p:txBody>
      </p:sp>
      <p:sp>
        <p:nvSpPr>
          <p:cNvPr id="25" name="object 25"/>
          <p:cNvSpPr txBox="1"/>
          <p:nvPr/>
        </p:nvSpPr>
        <p:spPr>
          <a:xfrm>
            <a:off x="1018438" y="5244465"/>
            <a:ext cx="10149205" cy="848994"/>
          </a:xfrm>
          <a:prstGeom prst="rect">
            <a:avLst/>
          </a:prstGeom>
        </p:spPr>
        <p:txBody>
          <a:bodyPr vert="horz" wrap="square" lIns="0" tIns="12700" rIns="0" bIns="0" rtlCol="0">
            <a:spAutoFit/>
          </a:bodyPr>
          <a:lstStyle/>
          <a:p>
            <a:pPr marL="235585" indent="-222885">
              <a:lnSpc>
                <a:spcPct val="100000"/>
              </a:lnSpc>
              <a:spcBef>
                <a:spcPts val="100"/>
              </a:spcBef>
              <a:buSzPct val="97222"/>
              <a:buAutoNum type="arabicPeriod"/>
              <a:tabLst>
                <a:tab pos="235585" algn="l"/>
              </a:tabLst>
            </a:pPr>
            <a:r>
              <a:rPr sz="1800" b="0" dirty="0">
                <a:latin typeface="Calibri Light"/>
                <a:cs typeface="Calibri Light"/>
              </a:rPr>
              <a:t>Provided</a:t>
            </a:r>
            <a:r>
              <a:rPr sz="1800" b="0" spc="-45" dirty="0">
                <a:latin typeface="Calibri Light"/>
                <a:cs typeface="Calibri Light"/>
              </a:rPr>
              <a:t> </a:t>
            </a:r>
            <a:r>
              <a:rPr sz="1800" b="0" spc="-10" dirty="0">
                <a:latin typeface="Calibri Light"/>
                <a:cs typeface="Calibri Light"/>
              </a:rPr>
              <a:t>taxes</a:t>
            </a:r>
            <a:r>
              <a:rPr sz="1800" b="0" spc="-40" dirty="0">
                <a:latin typeface="Calibri Light"/>
                <a:cs typeface="Calibri Light"/>
              </a:rPr>
              <a:t> </a:t>
            </a:r>
            <a:r>
              <a:rPr sz="1800" b="0" dirty="0">
                <a:latin typeface="Calibri Light"/>
                <a:cs typeface="Calibri Light"/>
              </a:rPr>
              <a:t>are</a:t>
            </a:r>
            <a:r>
              <a:rPr sz="1800" b="0" spc="-25" dirty="0">
                <a:latin typeface="Calibri Light"/>
                <a:cs typeface="Calibri Light"/>
              </a:rPr>
              <a:t> </a:t>
            </a:r>
            <a:r>
              <a:rPr sz="1800" b="0" dirty="0">
                <a:latin typeface="Calibri Light"/>
                <a:cs typeface="Calibri Light"/>
              </a:rPr>
              <a:t>paid</a:t>
            </a:r>
            <a:r>
              <a:rPr sz="1800" b="0" spc="-45" dirty="0">
                <a:latin typeface="Calibri Light"/>
                <a:cs typeface="Calibri Light"/>
              </a:rPr>
              <a:t> </a:t>
            </a:r>
            <a:r>
              <a:rPr sz="1800" b="0" dirty="0">
                <a:latin typeface="Calibri Light"/>
                <a:cs typeface="Calibri Light"/>
              </a:rPr>
              <a:t>during</a:t>
            </a:r>
            <a:r>
              <a:rPr sz="1800" b="0" spc="-25" dirty="0">
                <a:latin typeface="Calibri Light"/>
                <a:cs typeface="Calibri Light"/>
              </a:rPr>
              <a:t> </a:t>
            </a:r>
            <a:r>
              <a:rPr lang="en-IN" sz="1800" b="0" dirty="0" smtClean="0">
                <a:latin typeface="Calibri Light"/>
                <a:cs typeface="Calibri Light"/>
              </a:rPr>
              <a:t>the specified period</a:t>
            </a:r>
            <a:endParaRPr sz="1800" dirty="0">
              <a:latin typeface="Calibri Light"/>
              <a:cs typeface="Calibri Light"/>
            </a:endParaRPr>
          </a:p>
          <a:p>
            <a:pPr marL="179070" indent="-179070">
              <a:lnSpc>
                <a:spcPct val="100000"/>
              </a:lnSpc>
              <a:buSzPct val="97222"/>
              <a:buAutoNum type="arabicPeriod"/>
              <a:tabLst>
                <a:tab pos="179070" algn="l"/>
              </a:tabLst>
            </a:pPr>
            <a:r>
              <a:rPr sz="1800" b="0" dirty="0">
                <a:latin typeface="Calibri Light"/>
                <a:cs typeface="Calibri Light"/>
              </a:rPr>
              <a:t>Consider</a:t>
            </a:r>
            <a:r>
              <a:rPr sz="1800" b="0" spc="-30" dirty="0">
                <a:latin typeface="Calibri Light"/>
                <a:cs typeface="Calibri Light"/>
              </a:rPr>
              <a:t> </a:t>
            </a:r>
            <a:r>
              <a:rPr sz="1800" b="0" spc="-10" dirty="0">
                <a:latin typeface="Calibri Light"/>
                <a:cs typeface="Calibri Light"/>
              </a:rPr>
              <a:t>Actual</a:t>
            </a:r>
            <a:r>
              <a:rPr sz="1800" b="0" spc="-95" dirty="0">
                <a:latin typeface="Calibri Light"/>
                <a:cs typeface="Calibri Light"/>
              </a:rPr>
              <a:t> </a:t>
            </a:r>
            <a:r>
              <a:rPr sz="1800" b="0" dirty="0">
                <a:latin typeface="Calibri Light"/>
                <a:cs typeface="Calibri Light"/>
              </a:rPr>
              <a:t>amount</a:t>
            </a:r>
            <a:r>
              <a:rPr sz="1800" b="0" spc="5" dirty="0">
                <a:latin typeface="Calibri Light"/>
                <a:cs typeface="Calibri Light"/>
              </a:rPr>
              <a:t> </a:t>
            </a:r>
            <a:r>
              <a:rPr sz="1800" b="0" dirty="0">
                <a:latin typeface="Calibri Light"/>
                <a:cs typeface="Calibri Light"/>
              </a:rPr>
              <a:t>as</a:t>
            </a:r>
            <a:r>
              <a:rPr sz="1800" b="0" spc="-20" dirty="0">
                <a:latin typeface="Calibri Light"/>
                <a:cs typeface="Calibri Light"/>
              </a:rPr>
              <a:t> </a:t>
            </a:r>
            <a:r>
              <a:rPr sz="1800" b="0" dirty="0">
                <a:latin typeface="Calibri Light"/>
                <a:cs typeface="Calibri Light"/>
              </a:rPr>
              <a:t>per Books</a:t>
            </a:r>
            <a:r>
              <a:rPr sz="1800" b="0" spc="-20" dirty="0">
                <a:latin typeface="Calibri Light"/>
                <a:cs typeface="Calibri Light"/>
              </a:rPr>
              <a:t> </a:t>
            </a:r>
            <a:r>
              <a:rPr sz="1800" b="0" spc="-10" dirty="0">
                <a:latin typeface="Calibri Light"/>
                <a:cs typeface="Calibri Light"/>
              </a:rPr>
              <a:t>irrespective</a:t>
            </a:r>
            <a:r>
              <a:rPr sz="1800" b="0" spc="-50" dirty="0">
                <a:latin typeface="Calibri Light"/>
                <a:cs typeface="Calibri Light"/>
              </a:rPr>
              <a:t> </a:t>
            </a:r>
            <a:r>
              <a:rPr sz="1800" b="0" dirty="0">
                <a:latin typeface="Calibri Light"/>
                <a:cs typeface="Calibri Light"/>
              </a:rPr>
              <a:t>of</a:t>
            </a:r>
            <a:r>
              <a:rPr sz="1800" b="0" spc="-15" dirty="0">
                <a:latin typeface="Calibri Light"/>
                <a:cs typeface="Calibri Light"/>
              </a:rPr>
              <a:t> </a:t>
            </a:r>
            <a:r>
              <a:rPr sz="1800" b="0" spc="-10" dirty="0">
                <a:latin typeface="Calibri Light"/>
                <a:cs typeface="Calibri Light"/>
              </a:rPr>
              <a:t>whatever</a:t>
            </a:r>
            <a:r>
              <a:rPr sz="1800" b="0" dirty="0">
                <a:latin typeface="Calibri Light"/>
                <a:cs typeface="Calibri Light"/>
              </a:rPr>
              <a:t> is</a:t>
            </a:r>
            <a:r>
              <a:rPr sz="1800" b="0" spc="-20" dirty="0">
                <a:latin typeface="Calibri Light"/>
                <a:cs typeface="Calibri Light"/>
              </a:rPr>
              <a:t> </a:t>
            </a:r>
            <a:r>
              <a:rPr sz="1800" b="0" spc="-10" dirty="0">
                <a:latin typeface="Calibri Light"/>
                <a:cs typeface="Calibri Light"/>
              </a:rPr>
              <a:t>considered</a:t>
            </a:r>
            <a:r>
              <a:rPr sz="1800" b="0" spc="-20" dirty="0">
                <a:latin typeface="Calibri Light"/>
                <a:cs typeface="Calibri Light"/>
              </a:rPr>
              <a:t> </a:t>
            </a:r>
            <a:r>
              <a:rPr sz="1800" b="0" dirty="0">
                <a:latin typeface="Calibri Light"/>
                <a:cs typeface="Calibri Light"/>
              </a:rPr>
              <a:t>in</a:t>
            </a:r>
            <a:r>
              <a:rPr sz="1800" b="0" spc="-20" dirty="0">
                <a:latin typeface="Calibri Light"/>
                <a:cs typeface="Calibri Light"/>
              </a:rPr>
              <a:t> </a:t>
            </a:r>
            <a:r>
              <a:rPr sz="1800" b="0" dirty="0">
                <a:latin typeface="Calibri Light"/>
                <a:cs typeface="Calibri Light"/>
              </a:rPr>
              <a:t>GSTR</a:t>
            </a:r>
            <a:r>
              <a:rPr sz="1800" b="0" spc="-20" dirty="0">
                <a:latin typeface="Calibri Light"/>
                <a:cs typeface="Calibri Light"/>
              </a:rPr>
              <a:t> </a:t>
            </a:r>
            <a:r>
              <a:rPr sz="1800" b="0" dirty="0">
                <a:latin typeface="Calibri Light"/>
                <a:cs typeface="Calibri Light"/>
              </a:rPr>
              <a:t>1</a:t>
            </a:r>
            <a:r>
              <a:rPr sz="1800" b="0" spc="-15" dirty="0">
                <a:latin typeface="Calibri Light"/>
                <a:cs typeface="Calibri Light"/>
              </a:rPr>
              <a:t> </a:t>
            </a:r>
            <a:r>
              <a:rPr sz="1800" b="0" dirty="0">
                <a:latin typeface="Calibri Light"/>
                <a:cs typeface="Calibri Light"/>
              </a:rPr>
              <a:t>and</a:t>
            </a:r>
            <a:r>
              <a:rPr sz="1800" b="0" spc="-5" dirty="0">
                <a:latin typeface="Calibri Light"/>
                <a:cs typeface="Calibri Light"/>
              </a:rPr>
              <a:t> </a:t>
            </a:r>
            <a:r>
              <a:rPr sz="1800" b="0" dirty="0">
                <a:latin typeface="Calibri Light"/>
                <a:cs typeface="Calibri Light"/>
              </a:rPr>
              <a:t>GSTR</a:t>
            </a:r>
            <a:r>
              <a:rPr sz="1800" b="0" spc="-20" dirty="0">
                <a:latin typeface="Calibri Light"/>
                <a:cs typeface="Calibri Light"/>
              </a:rPr>
              <a:t> </a:t>
            </a:r>
            <a:r>
              <a:rPr sz="1800" b="0" dirty="0">
                <a:latin typeface="Calibri Light"/>
                <a:cs typeface="Calibri Light"/>
              </a:rPr>
              <a:t>3B.</a:t>
            </a:r>
            <a:r>
              <a:rPr sz="1800" b="0" spc="-10" dirty="0">
                <a:latin typeface="Calibri Light"/>
                <a:cs typeface="Calibri Light"/>
              </a:rPr>
              <a:t> </a:t>
            </a:r>
            <a:r>
              <a:rPr sz="1800" b="0" dirty="0">
                <a:latin typeface="Calibri Light"/>
                <a:cs typeface="Calibri Light"/>
              </a:rPr>
              <a:t>As</a:t>
            </a:r>
            <a:r>
              <a:rPr sz="1800" b="0" spc="-20" dirty="0">
                <a:latin typeface="Calibri Light"/>
                <a:cs typeface="Calibri Light"/>
              </a:rPr>
              <a:t> </a:t>
            </a:r>
            <a:r>
              <a:rPr sz="1800" b="0" spc="-10" dirty="0">
                <a:latin typeface="Calibri Light"/>
                <a:cs typeface="Calibri Light"/>
              </a:rPr>
              <a:t>there</a:t>
            </a:r>
            <a:endParaRPr sz="1800" dirty="0">
              <a:latin typeface="Calibri Light"/>
              <a:cs typeface="Calibri Light"/>
            </a:endParaRPr>
          </a:p>
          <a:p>
            <a:pPr marL="12700">
              <a:lnSpc>
                <a:spcPct val="100000"/>
              </a:lnSpc>
            </a:pPr>
            <a:r>
              <a:rPr sz="1800" b="0" dirty="0">
                <a:latin typeface="Calibri Light"/>
                <a:cs typeface="Calibri Light"/>
              </a:rPr>
              <a:t>is</a:t>
            </a:r>
            <a:r>
              <a:rPr sz="1800" b="0" spc="-25" dirty="0">
                <a:latin typeface="Calibri Light"/>
                <a:cs typeface="Calibri Light"/>
              </a:rPr>
              <a:t> </a:t>
            </a:r>
            <a:r>
              <a:rPr sz="1800" b="0" dirty="0">
                <a:latin typeface="Calibri Light"/>
                <a:cs typeface="Calibri Light"/>
              </a:rPr>
              <a:t>no</a:t>
            </a:r>
            <a:r>
              <a:rPr sz="1800" b="0" spc="-30" dirty="0">
                <a:latin typeface="Calibri Light"/>
                <a:cs typeface="Calibri Light"/>
              </a:rPr>
              <a:t> </a:t>
            </a:r>
            <a:r>
              <a:rPr sz="1800" b="0" dirty="0">
                <a:latin typeface="Calibri Light"/>
                <a:cs typeface="Calibri Light"/>
              </a:rPr>
              <a:t>tax</a:t>
            </a:r>
            <a:r>
              <a:rPr sz="1800" b="0" spc="-10" dirty="0">
                <a:latin typeface="Calibri Light"/>
                <a:cs typeface="Calibri Light"/>
              </a:rPr>
              <a:t> implication,</a:t>
            </a:r>
            <a:r>
              <a:rPr sz="1800" b="0" spc="-40" dirty="0">
                <a:latin typeface="Calibri Light"/>
                <a:cs typeface="Calibri Light"/>
              </a:rPr>
              <a:t> </a:t>
            </a:r>
            <a:r>
              <a:rPr sz="1800" b="0" spc="-20" dirty="0">
                <a:latin typeface="Calibri Light"/>
                <a:cs typeface="Calibri Light"/>
              </a:rPr>
              <a:t>Table</a:t>
            </a:r>
            <a:r>
              <a:rPr sz="1800" b="0" spc="-5" dirty="0">
                <a:latin typeface="Calibri Light"/>
                <a:cs typeface="Calibri Light"/>
              </a:rPr>
              <a:t> </a:t>
            </a:r>
            <a:r>
              <a:rPr sz="1800" b="0" dirty="0">
                <a:latin typeface="Calibri Light"/>
                <a:cs typeface="Calibri Light"/>
              </a:rPr>
              <a:t>10</a:t>
            </a:r>
            <a:r>
              <a:rPr sz="1800" b="0" spc="-20" dirty="0">
                <a:latin typeface="Calibri Light"/>
                <a:cs typeface="Calibri Light"/>
              </a:rPr>
              <a:t> </a:t>
            </a:r>
            <a:r>
              <a:rPr sz="1800" b="0" dirty="0">
                <a:latin typeface="Calibri Light"/>
                <a:cs typeface="Calibri Light"/>
              </a:rPr>
              <a:t>and</a:t>
            </a:r>
            <a:r>
              <a:rPr sz="1800" b="0" spc="-5" dirty="0">
                <a:latin typeface="Calibri Light"/>
                <a:cs typeface="Calibri Light"/>
              </a:rPr>
              <a:t> </a:t>
            </a:r>
            <a:r>
              <a:rPr sz="1800" b="0" dirty="0">
                <a:latin typeface="Calibri Light"/>
                <a:cs typeface="Calibri Light"/>
              </a:rPr>
              <a:t>11</a:t>
            </a:r>
            <a:r>
              <a:rPr sz="1800" b="0" spc="-25" dirty="0">
                <a:latin typeface="Calibri Light"/>
                <a:cs typeface="Calibri Light"/>
              </a:rPr>
              <a:t> </a:t>
            </a:r>
            <a:r>
              <a:rPr sz="1800" b="0" dirty="0">
                <a:latin typeface="Calibri Light"/>
                <a:cs typeface="Calibri Light"/>
              </a:rPr>
              <a:t>is</a:t>
            </a:r>
            <a:r>
              <a:rPr sz="1800" b="0" spc="-20" dirty="0">
                <a:latin typeface="Calibri Light"/>
                <a:cs typeface="Calibri Light"/>
              </a:rPr>
              <a:t> </a:t>
            </a:r>
            <a:r>
              <a:rPr sz="1800" b="0" dirty="0">
                <a:latin typeface="Calibri Light"/>
                <a:cs typeface="Calibri Light"/>
              </a:rPr>
              <a:t>not</a:t>
            </a:r>
            <a:r>
              <a:rPr sz="1800" b="0" spc="-20" dirty="0">
                <a:latin typeface="Calibri Light"/>
                <a:cs typeface="Calibri Light"/>
              </a:rPr>
              <a:t> </a:t>
            </a:r>
            <a:r>
              <a:rPr sz="1800" b="0" spc="-10" dirty="0">
                <a:latin typeface="Calibri Light"/>
                <a:cs typeface="Calibri Light"/>
              </a:rPr>
              <a:t>applicable</a:t>
            </a:r>
            <a:endParaRPr sz="1800" dirty="0">
              <a:latin typeface="Calibri Light"/>
              <a:cs typeface="Calibri Light"/>
            </a:endParaRPr>
          </a:p>
        </p:txBody>
      </p:sp>
      <p:sp>
        <p:nvSpPr>
          <p:cNvPr id="26" name="object 26"/>
          <p:cNvSpPr/>
          <p:nvPr/>
        </p:nvSpPr>
        <p:spPr>
          <a:xfrm>
            <a:off x="1066800" y="1755648"/>
            <a:ext cx="1106805" cy="551815"/>
          </a:xfrm>
          <a:custGeom>
            <a:avLst/>
            <a:gdLst/>
            <a:ahLst/>
            <a:cxnLst/>
            <a:rect l="l" t="t" r="r" b="b"/>
            <a:pathLst>
              <a:path w="1106805" h="551814">
                <a:moveTo>
                  <a:pt x="0" y="55117"/>
                </a:moveTo>
                <a:lnTo>
                  <a:pt x="4335" y="33647"/>
                </a:lnTo>
                <a:lnTo>
                  <a:pt x="16159" y="16128"/>
                </a:lnTo>
                <a:lnTo>
                  <a:pt x="33695" y="4325"/>
                </a:lnTo>
                <a:lnTo>
                  <a:pt x="55168" y="0"/>
                </a:lnTo>
                <a:lnTo>
                  <a:pt x="1051306" y="0"/>
                </a:lnTo>
                <a:lnTo>
                  <a:pt x="1072776" y="4325"/>
                </a:lnTo>
                <a:lnTo>
                  <a:pt x="1090295" y="16128"/>
                </a:lnTo>
                <a:lnTo>
                  <a:pt x="1102098" y="33647"/>
                </a:lnTo>
                <a:lnTo>
                  <a:pt x="1106424" y="55117"/>
                </a:lnTo>
                <a:lnTo>
                  <a:pt x="1106424" y="496569"/>
                </a:lnTo>
                <a:lnTo>
                  <a:pt x="1102098" y="518040"/>
                </a:lnTo>
                <a:lnTo>
                  <a:pt x="1090295" y="535558"/>
                </a:lnTo>
                <a:lnTo>
                  <a:pt x="1072776" y="547362"/>
                </a:lnTo>
                <a:lnTo>
                  <a:pt x="1051306" y="551688"/>
                </a:lnTo>
                <a:lnTo>
                  <a:pt x="55168" y="551688"/>
                </a:lnTo>
                <a:lnTo>
                  <a:pt x="33695" y="547362"/>
                </a:lnTo>
                <a:lnTo>
                  <a:pt x="16159" y="535559"/>
                </a:lnTo>
                <a:lnTo>
                  <a:pt x="4335" y="518040"/>
                </a:lnTo>
                <a:lnTo>
                  <a:pt x="0" y="496569"/>
                </a:lnTo>
                <a:lnTo>
                  <a:pt x="0" y="55117"/>
                </a:lnTo>
                <a:close/>
              </a:path>
            </a:pathLst>
          </a:custGeom>
          <a:ln w="12192">
            <a:solidFill>
              <a:srgbClr val="D6702B"/>
            </a:solidFill>
          </a:ln>
        </p:spPr>
        <p:txBody>
          <a:bodyPr wrap="square" lIns="0" tIns="0" rIns="0" bIns="0" rtlCol="0"/>
          <a:lstStyle/>
          <a:p>
            <a:endParaRPr/>
          </a:p>
        </p:txBody>
      </p:sp>
      <p:sp>
        <p:nvSpPr>
          <p:cNvPr id="27" name="object 27"/>
          <p:cNvSpPr txBox="1"/>
          <p:nvPr/>
        </p:nvSpPr>
        <p:spPr>
          <a:xfrm>
            <a:off x="1226921" y="1791080"/>
            <a:ext cx="784860" cy="406400"/>
          </a:xfrm>
          <a:prstGeom prst="rect">
            <a:avLst/>
          </a:prstGeom>
        </p:spPr>
        <p:txBody>
          <a:bodyPr vert="horz" wrap="square" lIns="0" tIns="12065" rIns="0" bIns="0" rtlCol="0">
            <a:spAutoFit/>
          </a:bodyPr>
          <a:lstStyle/>
          <a:p>
            <a:pPr marL="12700">
              <a:lnSpc>
                <a:spcPct val="100000"/>
              </a:lnSpc>
              <a:spcBef>
                <a:spcPts val="95"/>
              </a:spcBef>
            </a:pPr>
            <a:r>
              <a:rPr sz="2500" b="0" spc="-10" dirty="0">
                <a:latin typeface="Calibri Light"/>
                <a:cs typeface="Calibri Light"/>
              </a:rPr>
              <a:t>Books</a:t>
            </a:r>
            <a:endParaRPr sz="2500">
              <a:latin typeface="Calibri Light"/>
              <a:cs typeface="Calibri Light"/>
            </a:endParaRPr>
          </a:p>
        </p:txBody>
      </p:sp>
      <p:grpSp>
        <p:nvGrpSpPr>
          <p:cNvPr id="28" name="object 28"/>
          <p:cNvGrpSpPr/>
          <p:nvPr/>
        </p:nvGrpSpPr>
        <p:grpSpPr>
          <a:xfrm>
            <a:off x="2166620" y="1112266"/>
            <a:ext cx="1561465" cy="926465"/>
            <a:chOff x="2166620" y="1112266"/>
            <a:chExt cx="1561465" cy="926465"/>
          </a:xfrm>
        </p:grpSpPr>
        <p:sp>
          <p:nvSpPr>
            <p:cNvPr id="29" name="object 29"/>
            <p:cNvSpPr/>
            <p:nvPr/>
          </p:nvSpPr>
          <p:spPr>
            <a:xfrm>
              <a:off x="2172970" y="1395984"/>
              <a:ext cx="442595" cy="636270"/>
            </a:xfrm>
            <a:custGeom>
              <a:avLst/>
              <a:gdLst/>
              <a:ahLst/>
              <a:cxnLst/>
              <a:rect l="l" t="t" r="r" b="b"/>
              <a:pathLst>
                <a:path w="442594" h="636269">
                  <a:moveTo>
                    <a:pt x="0" y="636015"/>
                  </a:moveTo>
                  <a:lnTo>
                    <a:pt x="442468" y="0"/>
                  </a:lnTo>
                </a:path>
              </a:pathLst>
            </a:custGeom>
            <a:ln w="12700">
              <a:solidFill>
                <a:srgbClr val="BC6124"/>
              </a:solidFill>
            </a:ln>
          </p:spPr>
          <p:txBody>
            <a:bodyPr wrap="square" lIns="0" tIns="0" rIns="0" bIns="0" rtlCol="0"/>
            <a:lstStyle/>
            <a:p>
              <a:endParaRPr/>
            </a:p>
          </p:txBody>
        </p:sp>
        <p:sp>
          <p:nvSpPr>
            <p:cNvPr id="30" name="object 30"/>
            <p:cNvSpPr/>
            <p:nvPr/>
          </p:nvSpPr>
          <p:spPr>
            <a:xfrm>
              <a:off x="2615184" y="1118616"/>
              <a:ext cx="1106805" cy="554990"/>
            </a:xfrm>
            <a:custGeom>
              <a:avLst/>
              <a:gdLst/>
              <a:ahLst/>
              <a:cxnLst/>
              <a:rect l="l" t="t" r="r" b="b"/>
              <a:pathLst>
                <a:path w="1106804" h="554989">
                  <a:moveTo>
                    <a:pt x="0" y="55499"/>
                  </a:moveTo>
                  <a:lnTo>
                    <a:pt x="4367" y="33914"/>
                  </a:lnTo>
                  <a:lnTo>
                    <a:pt x="16271" y="16271"/>
                  </a:lnTo>
                  <a:lnTo>
                    <a:pt x="33914" y="4367"/>
                  </a:lnTo>
                  <a:lnTo>
                    <a:pt x="55499" y="0"/>
                  </a:lnTo>
                  <a:lnTo>
                    <a:pt x="1050925" y="0"/>
                  </a:lnTo>
                  <a:lnTo>
                    <a:pt x="1072509" y="4367"/>
                  </a:lnTo>
                  <a:lnTo>
                    <a:pt x="1090152" y="16271"/>
                  </a:lnTo>
                  <a:lnTo>
                    <a:pt x="1102056" y="33914"/>
                  </a:lnTo>
                  <a:lnTo>
                    <a:pt x="1106424" y="55499"/>
                  </a:lnTo>
                  <a:lnTo>
                    <a:pt x="1106424" y="499237"/>
                  </a:lnTo>
                  <a:lnTo>
                    <a:pt x="1102056" y="520821"/>
                  </a:lnTo>
                  <a:lnTo>
                    <a:pt x="1090152" y="538464"/>
                  </a:lnTo>
                  <a:lnTo>
                    <a:pt x="1072509" y="550368"/>
                  </a:lnTo>
                  <a:lnTo>
                    <a:pt x="1050925" y="554736"/>
                  </a:lnTo>
                  <a:lnTo>
                    <a:pt x="55499" y="554736"/>
                  </a:lnTo>
                  <a:lnTo>
                    <a:pt x="33914" y="550368"/>
                  </a:lnTo>
                  <a:lnTo>
                    <a:pt x="16271" y="538464"/>
                  </a:lnTo>
                  <a:lnTo>
                    <a:pt x="4367" y="520821"/>
                  </a:lnTo>
                  <a:lnTo>
                    <a:pt x="0" y="499237"/>
                  </a:lnTo>
                  <a:lnTo>
                    <a:pt x="0" y="55499"/>
                  </a:lnTo>
                  <a:close/>
                </a:path>
              </a:pathLst>
            </a:custGeom>
            <a:ln w="12192">
              <a:solidFill>
                <a:srgbClr val="D6702B"/>
              </a:solidFill>
            </a:ln>
          </p:spPr>
          <p:txBody>
            <a:bodyPr wrap="square" lIns="0" tIns="0" rIns="0" bIns="0" rtlCol="0"/>
            <a:lstStyle/>
            <a:p>
              <a:endParaRPr/>
            </a:p>
          </p:txBody>
        </p:sp>
      </p:grpSp>
      <p:sp>
        <p:nvSpPr>
          <p:cNvPr id="31" name="object 31"/>
          <p:cNvSpPr txBox="1"/>
          <p:nvPr/>
        </p:nvSpPr>
        <p:spPr>
          <a:xfrm>
            <a:off x="2650617" y="1154379"/>
            <a:ext cx="1033780" cy="406400"/>
          </a:xfrm>
          <a:prstGeom prst="rect">
            <a:avLst/>
          </a:prstGeom>
        </p:spPr>
        <p:txBody>
          <a:bodyPr vert="horz" wrap="square" lIns="0" tIns="12065" rIns="0" bIns="0" rtlCol="0">
            <a:spAutoFit/>
          </a:bodyPr>
          <a:lstStyle/>
          <a:p>
            <a:pPr marL="12700">
              <a:lnSpc>
                <a:spcPct val="100000"/>
              </a:lnSpc>
              <a:spcBef>
                <a:spcPts val="95"/>
              </a:spcBef>
            </a:pPr>
            <a:r>
              <a:rPr sz="2500" b="0" dirty="0" smtClean="0">
                <a:latin typeface="Calibri Light"/>
                <a:cs typeface="Calibri Light"/>
              </a:rPr>
              <a:t>GST</a:t>
            </a:r>
            <a:r>
              <a:rPr lang="en-IN" sz="2500" b="0" dirty="0" smtClean="0">
                <a:latin typeface="Calibri Light"/>
                <a:cs typeface="Calibri Light"/>
              </a:rPr>
              <a:t>R</a:t>
            </a:r>
            <a:r>
              <a:rPr sz="2500" b="0" spc="-80" dirty="0" smtClean="0">
                <a:latin typeface="Calibri Light"/>
                <a:cs typeface="Calibri Light"/>
              </a:rPr>
              <a:t> </a:t>
            </a:r>
            <a:r>
              <a:rPr sz="2500" b="0" spc="-50" dirty="0">
                <a:latin typeface="Calibri Light"/>
                <a:cs typeface="Calibri Light"/>
              </a:rPr>
              <a:t>1</a:t>
            </a:r>
            <a:endParaRPr sz="2500" dirty="0">
              <a:latin typeface="Calibri Light"/>
              <a:cs typeface="Calibri Light"/>
            </a:endParaRPr>
          </a:p>
        </p:txBody>
      </p:sp>
      <p:grpSp>
        <p:nvGrpSpPr>
          <p:cNvPr id="32" name="object 32"/>
          <p:cNvGrpSpPr/>
          <p:nvPr/>
        </p:nvGrpSpPr>
        <p:grpSpPr>
          <a:xfrm>
            <a:off x="2166873" y="1749298"/>
            <a:ext cx="1561465" cy="564515"/>
            <a:chOff x="2166873" y="1749298"/>
            <a:chExt cx="1561465" cy="564515"/>
          </a:xfrm>
        </p:grpSpPr>
        <p:sp>
          <p:nvSpPr>
            <p:cNvPr id="33" name="object 33"/>
            <p:cNvSpPr/>
            <p:nvPr/>
          </p:nvSpPr>
          <p:spPr>
            <a:xfrm>
              <a:off x="2173223" y="2030730"/>
              <a:ext cx="442595" cy="0"/>
            </a:xfrm>
            <a:custGeom>
              <a:avLst/>
              <a:gdLst/>
              <a:ahLst/>
              <a:cxnLst/>
              <a:rect l="l" t="t" r="r" b="b"/>
              <a:pathLst>
                <a:path w="442594">
                  <a:moveTo>
                    <a:pt x="0" y="0"/>
                  </a:moveTo>
                  <a:lnTo>
                    <a:pt x="442468" y="0"/>
                  </a:lnTo>
                </a:path>
              </a:pathLst>
            </a:custGeom>
            <a:ln w="12192">
              <a:solidFill>
                <a:srgbClr val="BC6124"/>
              </a:solidFill>
            </a:ln>
          </p:spPr>
          <p:txBody>
            <a:bodyPr wrap="square" lIns="0" tIns="0" rIns="0" bIns="0" rtlCol="0"/>
            <a:lstStyle/>
            <a:p>
              <a:endParaRPr/>
            </a:p>
          </p:txBody>
        </p:sp>
        <p:sp>
          <p:nvSpPr>
            <p:cNvPr id="34" name="object 34"/>
            <p:cNvSpPr/>
            <p:nvPr/>
          </p:nvSpPr>
          <p:spPr>
            <a:xfrm>
              <a:off x="2615183" y="1755648"/>
              <a:ext cx="1106805" cy="551815"/>
            </a:xfrm>
            <a:custGeom>
              <a:avLst/>
              <a:gdLst/>
              <a:ahLst/>
              <a:cxnLst/>
              <a:rect l="l" t="t" r="r" b="b"/>
              <a:pathLst>
                <a:path w="1106804" h="551814">
                  <a:moveTo>
                    <a:pt x="0" y="55117"/>
                  </a:moveTo>
                  <a:lnTo>
                    <a:pt x="4325" y="33647"/>
                  </a:lnTo>
                  <a:lnTo>
                    <a:pt x="16129" y="16128"/>
                  </a:lnTo>
                  <a:lnTo>
                    <a:pt x="33647" y="4325"/>
                  </a:lnTo>
                  <a:lnTo>
                    <a:pt x="55118" y="0"/>
                  </a:lnTo>
                  <a:lnTo>
                    <a:pt x="1051306" y="0"/>
                  </a:lnTo>
                  <a:lnTo>
                    <a:pt x="1072776" y="4325"/>
                  </a:lnTo>
                  <a:lnTo>
                    <a:pt x="1090295" y="16128"/>
                  </a:lnTo>
                  <a:lnTo>
                    <a:pt x="1102098" y="33647"/>
                  </a:lnTo>
                  <a:lnTo>
                    <a:pt x="1106424" y="55117"/>
                  </a:lnTo>
                  <a:lnTo>
                    <a:pt x="1106424" y="496569"/>
                  </a:lnTo>
                  <a:lnTo>
                    <a:pt x="1102098" y="518040"/>
                  </a:lnTo>
                  <a:lnTo>
                    <a:pt x="1090295" y="535558"/>
                  </a:lnTo>
                  <a:lnTo>
                    <a:pt x="1072776" y="547362"/>
                  </a:lnTo>
                  <a:lnTo>
                    <a:pt x="1051306" y="551688"/>
                  </a:lnTo>
                  <a:lnTo>
                    <a:pt x="55118" y="551688"/>
                  </a:lnTo>
                  <a:lnTo>
                    <a:pt x="33647" y="547362"/>
                  </a:lnTo>
                  <a:lnTo>
                    <a:pt x="16129" y="535559"/>
                  </a:lnTo>
                  <a:lnTo>
                    <a:pt x="4325" y="518040"/>
                  </a:lnTo>
                  <a:lnTo>
                    <a:pt x="0" y="496569"/>
                  </a:lnTo>
                  <a:lnTo>
                    <a:pt x="0" y="55117"/>
                  </a:lnTo>
                  <a:close/>
                </a:path>
              </a:pathLst>
            </a:custGeom>
            <a:ln w="12192">
              <a:solidFill>
                <a:srgbClr val="D6702B"/>
              </a:solidFill>
            </a:ln>
          </p:spPr>
          <p:txBody>
            <a:bodyPr wrap="square" lIns="0" tIns="0" rIns="0" bIns="0" rtlCol="0"/>
            <a:lstStyle/>
            <a:p>
              <a:endParaRPr/>
            </a:p>
          </p:txBody>
        </p:sp>
      </p:grpSp>
      <p:sp>
        <p:nvSpPr>
          <p:cNvPr id="35" name="object 35"/>
          <p:cNvSpPr txBox="1"/>
          <p:nvPr/>
        </p:nvSpPr>
        <p:spPr>
          <a:xfrm>
            <a:off x="2650617" y="1791080"/>
            <a:ext cx="1183386" cy="396904"/>
          </a:xfrm>
          <a:prstGeom prst="rect">
            <a:avLst/>
          </a:prstGeom>
        </p:spPr>
        <p:txBody>
          <a:bodyPr vert="horz" wrap="square" lIns="0" tIns="12065" rIns="0" bIns="0" rtlCol="0">
            <a:spAutoFit/>
          </a:bodyPr>
          <a:lstStyle/>
          <a:p>
            <a:pPr marL="12700">
              <a:lnSpc>
                <a:spcPct val="100000"/>
              </a:lnSpc>
              <a:spcBef>
                <a:spcPts val="95"/>
              </a:spcBef>
            </a:pPr>
            <a:r>
              <a:rPr sz="2500" b="0" dirty="0" smtClean="0">
                <a:latin typeface="Calibri Light"/>
                <a:cs typeface="Calibri Light"/>
              </a:rPr>
              <a:t>GST</a:t>
            </a:r>
            <a:r>
              <a:rPr lang="en-IN" sz="2500" b="0" dirty="0" smtClean="0">
                <a:latin typeface="Calibri Light"/>
                <a:cs typeface="Calibri Light"/>
              </a:rPr>
              <a:t>R 3b</a:t>
            </a:r>
            <a:endParaRPr sz="2500" dirty="0">
              <a:latin typeface="Calibri Light"/>
              <a:cs typeface="Calibri Light"/>
            </a:endParaRPr>
          </a:p>
        </p:txBody>
      </p:sp>
      <p:grpSp>
        <p:nvGrpSpPr>
          <p:cNvPr id="36" name="object 36"/>
          <p:cNvGrpSpPr/>
          <p:nvPr/>
        </p:nvGrpSpPr>
        <p:grpSpPr>
          <a:xfrm>
            <a:off x="2166620" y="2025650"/>
            <a:ext cx="1561465" cy="925194"/>
            <a:chOff x="2166620" y="2025650"/>
            <a:chExt cx="1561465" cy="925194"/>
          </a:xfrm>
        </p:grpSpPr>
        <p:sp>
          <p:nvSpPr>
            <p:cNvPr id="37" name="object 37"/>
            <p:cNvSpPr/>
            <p:nvPr/>
          </p:nvSpPr>
          <p:spPr>
            <a:xfrm>
              <a:off x="2172970" y="2032000"/>
              <a:ext cx="442595" cy="636270"/>
            </a:xfrm>
            <a:custGeom>
              <a:avLst/>
              <a:gdLst/>
              <a:ahLst/>
              <a:cxnLst/>
              <a:rect l="l" t="t" r="r" b="b"/>
              <a:pathLst>
                <a:path w="442594" h="636269">
                  <a:moveTo>
                    <a:pt x="0" y="0"/>
                  </a:moveTo>
                  <a:lnTo>
                    <a:pt x="442468" y="636015"/>
                  </a:lnTo>
                </a:path>
              </a:pathLst>
            </a:custGeom>
            <a:ln w="12700">
              <a:solidFill>
                <a:srgbClr val="BC6124"/>
              </a:solidFill>
            </a:ln>
          </p:spPr>
          <p:txBody>
            <a:bodyPr wrap="square" lIns="0" tIns="0" rIns="0" bIns="0" rtlCol="0"/>
            <a:lstStyle/>
            <a:p>
              <a:endParaRPr/>
            </a:p>
          </p:txBody>
        </p:sp>
        <p:sp>
          <p:nvSpPr>
            <p:cNvPr id="38" name="object 38"/>
            <p:cNvSpPr/>
            <p:nvPr/>
          </p:nvSpPr>
          <p:spPr>
            <a:xfrm>
              <a:off x="2615184" y="2392679"/>
              <a:ext cx="1106805" cy="551815"/>
            </a:xfrm>
            <a:custGeom>
              <a:avLst/>
              <a:gdLst/>
              <a:ahLst/>
              <a:cxnLst/>
              <a:rect l="l" t="t" r="r" b="b"/>
              <a:pathLst>
                <a:path w="1106804" h="551814">
                  <a:moveTo>
                    <a:pt x="0" y="55118"/>
                  </a:moveTo>
                  <a:lnTo>
                    <a:pt x="4325" y="33647"/>
                  </a:lnTo>
                  <a:lnTo>
                    <a:pt x="16129" y="16129"/>
                  </a:lnTo>
                  <a:lnTo>
                    <a:pt x="33647" y="4325"/>
                  </a:lnTo>
                  <a:lnTo>
                    <a:pt x="55118" y="0"/>
                  </a:lnTo>
                  <a:lnTo>
                    <a:pt x="1051306" y="0"/>
                  </a:lnTo>
                  <a:lnTo>
                    <a:pt x="1072776" y="4325"/>
                  </a:lnTo>
                  <a:lnTo>
                    <a:pt x="1090295" y="16128"/>
                  </a:lnTo>
                  <a:lnTo>
                    <a:pt x="1102098" y="33647"/>
                  </a:lnTo>
                  <a:lnTo>
                    <a:pt x="1106424" y="55118"/>
                  </a:lnTo>
                  <a:lnTo>
                    <a:pt x="1106424" y="496570"/>
                  </a:lnTo>
                  <a:lnTo>
                    <a:pt x="1102098" y="518040"/>
                  </a:lnTo>
                  <a:lnTo>
                    <a:pt x="1090295" y="535559"/>
                  </a:lnTo>
                  <a:lnTo>
                    <a:pt x="1072776" y="547362"/>
                  </a:lnTo>
                  <a:lnTo>
                    <a:pt x="1051306" y="551688"/>
                  </a:lnTo>
                  <a:lnTo>
                    <a:pt x="55118" y="551688"/>
                  </a:lnTo>
                  <a:lnTo>
                    <a:pt x="33647" y="547362"/>
                  </a:lnTo>
                  <a:lnTo>
                    <a:pt x="16129" y="535559"/>
                  </a:lnTo>
                  <a:lnTo>
                    <a:pt x="4325" y="518040"/>
                  </a:lnTo>
                  <a:lnTo>
                    <a:pt x="0" y="496570"/>
                  </a:lnTo>
                  <a:lnTo>
                    <a:pt x="0" y="55118"/>
                  </a:lnTo>
                  <a:close/>
                </a:path>
              </a:pathLst>
            </a:custGeom>
            <a:ln w="12192">
              <a:solidFill>
                <a:srgbClr val="D6702B"/>
              </a:solidFill>
            </a:ln>
          </p:spPr>
          <p:txBody>
            <a:bodyPr wrap="square" lIns="0" tIns="0" rIns="0" bIns="0" rtlCol="0"/>
            <a:lstStyle/>
            <a:p>
              <a:endParaRPr/>
            </a:p>
          </p:txBody>
        </p:sp>
      </p:grpSp>
      <p:sp>
        <p:nvSpPr>
          <p:cNvPr id="39" name="object 39"/>
          <p:cNvSpPr txBox="1"/>
          <p:nvPr/>
        </p:nvSpPr>
        <p:spPr>
          <a:xfrm>
            <a:off x="2650617" y="2427223"/>
            <a:ext cx="1037590" cy="406400"/>
          </a:xfrm>
          <a:prstGeom prst="rect">
            <a:avLst/>
          </a:prstGeom>
        </p:spPr>
        <p:txBody>
          <a:bodyPr vert="horz" wrap="square" lIns="0" tIns="12065" rIns="0" bIns="0" rtlCol="0">
            <a:spAutoFit/>
          </a:bodyPr>
          <a:lstStyle/>
          <a:p>
            <a:pPr marL="12700">
              <a:lnSpc>
                <a:spcPct val="100000"/>
              </a:lnSpc>
              <a:spcBef>
                <a:spcPts val="95"/>
              </a:spcBef>
            </a:pPr>
            <a:r>
              <a:rPr sz="2500" b="0" dirty="0">
                <a:latin typeface="Calibri Light"/>
                <a:cs typeface="Calibri Light"/>
              </a:rPr>
              <a:t>GSTIN</a:t>
            </a:r>
            <a:r>
              <a:rPr sz="2500" b="0" spc="-80" dirty="0">
                <a:latin typeface="Calibri Light"/>
                <a:cs typeface="Calibri Light"/>
              </a:rPr>
              <a:t> </a:t>
            </a:r>
            <a:r>
              <a:rPr sz="2500" b="0" spc="-50" dirty="0">
                <a:latin typeface="Calibri Light"/>
                <a:cs typeface="Calibri Light"/>
              </a:rPr>
              <a:t>n</a:t>
            </a:r>
            <a:endParaRPr sz="2500">
              <a:latin typeface="Calibri Light"/>
              <a:cs typeface="Calibri Light"/>
            </a:endParaRPr>
          </a:p>
        </p:txBody>
      </p:sp>
      <p:sp>
        <p:nvSpPr>
          <p:cNvPr id="40" name="object 40"/>
          <p:cNvSpPr/>
          <p:nvPr/>
        </p:nvSpPr>
        <p:spPr>
          <a:xfrm>
            <a:off x="3823715" y="1208277"/>
            <a:ext cx="1870710" cy="1344930"/>
          </a:xfrm>
          <a:custGeom>
            <a:avLst/>
            <a:gdLst/>
            <a:ahLst/>
            <a:cxnLst/>
            <a:rect l="l" t="t" r="r" b="b"/>
            <a:pathLst>
              <a:path w="1870710" h="1344930">
                <a:moveTo>
                  <a:pt x="1845110" y="1292923"/>
                </a:moveTo>
                <a:lnTo>
                  <a:pt x="1775333" y="1333627"/>
                </a:lnTo>
                <a:lnTo>
                  <a:pt x="1774317" y="1337564"/>
                </a:lnTo>
                <a:lnTo>
                  <a:pt x="1777873" y="1343660"/>
                </a:lnTo>
                <a:lnTo>
                  <a:pt x="1781810" y="1344676"/>
                </a:lnTo>
                <a:lnTo>
                  <a:pt x="1859565" y="1299337"/>
                </a:lnTo>
                <a:lnTo>
                  <a:pt x="1857756" y="1299337"/>
                </a:lnTo>
                <a:lnTo>
                  <a:pt x="1857756" y="1298448"/>
                </a:lnTo>
                <a:lnTo>
                  <a:pt x="1854581" y="1298448"/>
                </a:lnTo>
                <a:lnTo>
                  <a:pt x="1845110" y="1292923"/>
                </a:lnTo>
                <a:close/>
              </a:path>
              <a:path w="1870710" h="1344930">
                <a:moveTo>
                  <a:pt x="928878" y="6350"/>
                </a:moveTo>
                <a:lnTo>
                  <a:pt x="928878" y="1296416"/>
                </a:lnTo>
                <a:lnTo>
                  <a:pt x="931672" y="1299337"/>
                </a:lnTo>
                <a:lnTo>
                  <a:pt x="1834115" y="1299337"/>
                </a:lnTo>
                <a:lnTo>
                  <a:pt x="1845001" y="1292987"/>
                </a:lnTo>
                <a:lnTo>
                  <a:pt x="941578" y="1292987"/>
                </a:lnTo>
                <a:lnTo>
                  <a:pt x="935228" y="1286637"/>
                </a:lnTo>
                <a:lnTo>
                  <a:pt x="941578" y="1286637"/>
                </a:lnTo>
                <a:lnTo>
                  <a:pt x="941578" y="12700"/>
                </a:lnTo>
                <a:lnTo>
                  <a:pt x="935228" y="12700"/>
                </a:lnTo>
                <a:lnTo>
                  <a:pt x="928878" y="6350"/>
                </a:lnTo>
                <a:close/>
              </a:path>
              <a:path w="1870710" h="1344930">
                <a:moveTo>
                  <a:pt x="1859593" y="1286637"/>
                </a:moveTo>
                <a:lnTo>
                  <a:pt x="1857756" y="1286637"/>
                </a:lnTo>
                <a:lnTo>
                  <a:pt x="1857756" y="1299337"/>
                </a:lnTo>
                <a:lnTo>
                  <a:pt x="1859565" y="1299337"/>
                </a:lnTo>
                <a:lnTo>
                  <a:pt x="1870456" y="1292987"/>
                </a:lnTo>
                <a:lnTo>
                  <a:pt x="1859593" y="1286637"/>
                </a:lnTo>
                <a:close/>
              </a:path>
              <a:path w="1870710" h="1344930">
                <a:moveTo>
                  <a:pt x="1854581" y="1287399"/>
                </a:moveTo>
                <a:lnTo>
                  <a:pt x="1845110" y="1292923"/>
                </a:lnTo>
                <a:lnTo>
                  <a:pt x="1854581" y="1298448"/>
                </a:lnTo>
                <a:lnTo>
                  <a:pt x="1854581" y="1287399"/>
                </a:lnTo>
                <a:close/>
              </a:path>
              <a:path w="1870710" h="1344930">
                <a:moveTo>
                  <a:pt x="1857756" y="1287399"/>
                </a:moveTo>
                <a:lnTo>
                  <a:pt x="1854581" y="1287399"/>
                </a:lnTo>
                <a:lnTo>
                  <a:pt x="1854581" y="1298448"/>
                </a:lnTo>
                <a:lnTo>
                  <a:pt x="1857756" y="1298448"/>
                </a:lnTo>
                <a:lnTo>
                  <a:pt x="1857756" y="1287399"/>
                </a:lnTo>
                <a:close/>
              </a:path>
              <a:path w="1870710" h="1344930">
                <a:moveTo>
                  <a:pt x="941578" y="1286637"/>
                </a:moveTo>
                <a:lnTo>
                  <a:pt x="935228" y="1286637"/>
                </a:lnTo>
                <a:lnTo>
                  <a:pt x="941578" y="1292987"/>
                </a:lnTo>
                <a:lnTo>
                  <a:pt x="941578" y="1286637"/>
                </a:lnTo>
                <a:close/>
              </a:path>
              <a:path w="1870710" h="1344930">
                <a:moveTo>
                  <a:pt x="1834333" y="1286637"/>
                </a:moveTo>
                <a:lnTo>
                  <a:pt x="941578" y="1286637"/>
                </a:lnTo>
                <a:lnTo>
                  <a:pt x="941578" y="1292987"/>
                </a:lnTo>
                <a:lnTo>
                  <a:pt x="1845001" y="1292987"/>
                </a:lnTo>
                <a:lnTo>
                  <a:pt x="1834333" y="1286637"/>
                </a:lnTo>
                <a:close/>
              </a:path>
              <a:path w="1870710" h="1344930">
                <a:moveTo>
                  <a:pt x="1781810" y="1241298"/>
                </a:moveTo>
                <a:lnTo>
                  <a:pt x="1777873" y="1242314"/>
                </a:lnTo>
                <a:lnTo>
                  <a:pt x="1776095" y="1245235"/>
                </a:lnTo>
                <a:lnTo>
                  <a:pt x="1774317" y="1248283"/>
                </a:lnTo>
                <a:lnTo>
                  <a:pt x="1775333" y="1252220"/>
                </a:lnTo>
                <a:lnTo>
                  <a:pt x="1845110" y="1292923"/>
                </a:lnTo>
                <a:lnTo>
                  <a:pt x="1854581" y="1287399"/>
                </a:lnTo>
                <a:lnTo>
                  <a:pt x="1857756" y="1287399"/>
                </a:lnTo>
                <a:lnTo>
                  <a:pt x="1857756" y="1286637"/>
                </a:lnTo>
                <a:lnTo>
                  <a:pt x="1859593" y="1286637"/>
                </a:lnTo>
                <a:lnTo>
                  <a:pt x="1784858" y="1242949"/>
                </a:lnTo>
                <a:lnTo>
                  <a:pt x="1781810" y="1241298"/>
                </a:lnTo>
                <a:close/>
              </a:path>
              <a:path w="1870710" h="1344930">
                <a:moveTo>
                  <a:pt x="938657" y="0"/>
                </a:moveTo>
                <a:lnTo>
                  <a:pt x="0" y="0"/>
                </a:lnTo>
                <a:lnTo>
                  <a:pt x="0" y="12700"/>
                </a:lnTo>
                <a:lnTo>
                  <a:pt x="928878" y="12700"/>
                </a:lnTo>
                <a:lnTo>
                  <a:pt x="928878" y="6350"/>
                </a:lnTo>
                <a:lnTo>
                  <a:pt x="941578" y="6350"/>
                </a:lnTo>
                <a:lnTo>
                  <a:pt x="941578" y="2794"/>
                </a:lnTo>
                <a:lnTo>
                  <a:pt x="938657" y="0"/>
                </a:lnTo>
                <a:close/>
              </a:path>
              <a:path w="1870710" h="1344930">
                <a:moveTo>
                  <a:pt x="941578" y="6350"/>
                </a:moveTo>
                <a:lnTo>
                  <a:pt x="928878" y="6350"/>
                </a:lnTo>
                <a:lnTo>
                  <a:pt x="935228" y="12700"/>
                </a:lnTo>
                <a:lnTo>
                  <a:pt x="941578" y="12700"/>
                </a:lnTo>
                <a:lnTo>
                  <a:pt x="941578" y="6350"/>
                </a:lnTo>
                <a:close/>
              </a:path>
            </a:pathLst>
          </a:custGeom>
          <a:solidFill>
            <a:srgbClr val="EC7C30"/>
          </a:solidFill>
        </p:spPr>
        <p:txBody>
          <a:bodyPr wrap="square" lIns="0" tIns="0" rIns="0" bIns="0" rtlCol="0"/>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587390" y="1156682"/>
          <a:ext cx="10909213" cy="5234880"/>
        </p:xfrm>
        <a:graphic>
          <a:graphicData uri="http://schemas.openxmlformats.org/drawingml/2006/table">
            <a:tbl>
              <a:tblPr firstRow="1" bandRow="1">
                <a:tableStyleId>{5C22544A-7EE6-4342-B048-85BDC9FD1C3A}</a:tableStyleId>
              </a:tblPr>
              <a:tblGrid>
                <a:gridCol w="663400"/>
                <a:gridCol w="1400507"/>
                <a:gridCol w="1547929"/>
                <a:gridCol w="1547929"/>
                <a:gridCol w="1105663"/>
                <a:gridCol w="2063905"/>
                <a:gridCol w="2579880"/>
              </a:tblGrid>
              <a:tr h="720080">
                <a:tc>
                  <a:txBody>
                    <a:bodyPr/>
                    <a:lstStyle/>
                    <a:p>
                      <a:pPr algn="ctr"/>
                      <a:r>
                        <a:rPr lang="en-US" dirty="0" smtClean="0"/>
                        <a:t>SL.no</a:t>
                      </a:r>
                      <a:endParaRPr lang="en-IN" dirty="0"/>
                    </a:p>
                  </a:txBody>
                  <a:tcPr/>
                </a:tc>
                <a:tc>
                  <a:txBody>
                    <a:bodyPr/>
                    <a:lstStyle/>
                    <a:p>
                      <a:pPr algn="ctr"/>
                      <a:r>
                        <a:rPr lang="en-US" dirty="0" smtClean="0"/>
                        <a:t>Books of Ac</a:t>
                      </a:r>
                      <a:endParaRPr lang="en-IN" dirty="0"/>
                    </a:p>
                  </a:txBody>
                  <a:tcPr/>
                </a:tc>
                <a:tc>
                  <a:txBody>
                    <a:bodyPr/>
                    <a:lstStyle/>
                    <a:p>
                      <a:pPr algn="ctr"/>
                      <a:r>
                        <a:rPr lang="en-US" dirty="0" smtClean="0"/>
                        <a:t>3B</a:t>
                      </a:r>
                      <a:endParaRPr lang="en-IN" dirty="0"/>
                    </a:p>
                  </a:txBody>
                  <a:tcPr/>
                </a:tc>
                <a:tc>
                  <a:txBody>
                    <a:bodyPr/>
                    <a:lstStyle/>
                    <a:p>
                      <a:pPr algn="ctr"/>
                      <a:r>
                        <a:rPr lang="en-US" dirty="0" smtClean="0"/>
                        <a:t>GSTR 1</a:t>
                      </a:r>
                      <a:endParaRPr lang="en-IN" dirty="0"/>
                    </a:p>
                  </a:txBody>
                  <a:tcPr/>
                </a:tc>
                <a:tc>
                  <a:txBody>
                    <a:bodyPr/>
                    <a:lstStyle/>
                    <a:p>
                      <a:pPr algn="ctr"/>
                      <a:r>
                        <a:rPr lang="en-US" dirty="0" smtClean="0"/>
                        <a:t>3</a:t>
                      </a:r>
                      <a:r>
                        <a:rPr lang="en-US" b="0" dirty="0" smtClean="0"/>
                        <a:t>B</a:t>
                      </a:r>
                      <a:endParaRPr lang="en-IN" b="0" dirty="0"/>
                    </a:p>
                  </a:txBody>
                  <a:tcPr/>
                </a:tc>
                <a:tc>
                  <a:txBody>
                    <a:bodyPr/>
                    <a:lstStyle/>
                    <a:p>
                      <a:pPr algn="ctr"/>
                      <a:r>
                        <a:rPr lang="en-US" dirty="0" smtClean="0"/>
                        <a:t>GSTR1</a:t>
                      </a:r>
                      <a:endParaRPr lang="en-IN" dirty="0"/>
                    </a:p>
                  </a:txBody>
                  <a:tcPr/>
                </a:tc>
                <a:tc>
                  <a:txBody>
                    <a:bodyPr/>
                    <a:lstStyle/>
                    <a:p>
                      <a:pPr algn="ctr"/>
                      <a:r>
                        <a:rPr lang="en-US" dirty="0" smtClean="0"/>
                        <a:t>Remarks</a:t>
                      </a:r>
                      <a:endParaRPr lang="en-IN" dirty="0"/>
                    </a:p>
                  </a:txBody>
                  <a:tcPr/>
                </a:tc>
              </a:tr>
              <a:tr h="720080">
                <a:tc>
                  <a:txBody>
                    <a:bodyPr/>
                    <a:lstStyle/>
                    <a:p>
                      <a:r>
                        <a:rPr lang="en-US" dirty="0" smtClean="0"/>
                        <a:t>1</a:t>
                      </a:r>
                      <a:endParaRPr lang="en-IN" dirty="0"/>
                    </a:p>
                  </a:txBody>
                  <a:tcPr/>
                </a:tc>
                <a:tc>
                  <a:txBody>
                    <a:bodyPr/>
                    <a:lstStyle/>
                    <a:p>
                      <a:r>
                        <a:rPr lang="en-US" dirty="0" smtClean="0"/>
                        <a:t>10,000</a:t>
                      </a:r>
                      <a:endParaRPr lang="en-IN" dirty="0"/>
                    </a:p>
                  </a:txBody>
                  <a:tcPr/>
                </a:tc>
                <a:tc>
                  <a:txBody>
                    <a:bodyPr/>
                    <a:lstStyle/>
                    <a:p>
                      <a:r>
                        <a:rPr lang="en-US" dirty="0" smtClean="0"/>
                        <a:t>10,000</a:t>
                      </a:r>
                      <a:endParaRPr lang="en-IN" dirty="0"/>
                    </a:p>
                  </a:txBody>
                  <a:tcPr/>
                </a:tc>
                <a:tc>
                  <a:txBody>
                    <a:bodyPr/>
                    <a:lstStyle/>
                    <a:p>
                      <a:r>
                        <a:rPr lang="en-US" dirty="0" smtClean="0"/>
                        <a:t>10,000</a:t>
                      </a:r>
                      <a:endParaRPr lang="en-IN" dirty="0"/>
                    </a:p>
                  </a:txBody>
                  <a:tcPr/>
                </a:tc>
                <a:tc>
                  <a:txBody>
                    <a:bodyPr/>
                    <a:lstStyle/>
                    <a:p>
                      <a:r>
                        <a:rPr lang="en-US" dirty="0" smtClean="0"/>
                        <a:t>0</a:t>
                      </a:r>
                      <a:endParaRPr lang="en-IN" dirty="0"/>
                    </a:p>
                  </a:txBody>
                  <a:tcPr/>
                </a:tc>
                <a:tc>
                  <a:txBody>
                    <a:bodyPr/>
                    <a:lstStyle/>
                    <a:p>
                      <a:r>
                        <a:rPr lang="en-US" dirty="0" smtClean="0"/>
                        <a:t>0</a:t>
                      </a:r>
                      <a:endParaRPr lang="en-IN" dirty="0"/>
                    </a:p>
                  </a:txBody>
                  <a:tcPr/>
                </a:tc>
                <a:tc>
                  <a:txBody>
                    <a:bodyPr/>
                    <a:lstStyle/>
                    <a:p>
                      <a:r>
                        <a:rPr lang="en-US" dirty="0" smtClean="0"/>
                        <a:t>10,000</a:t>
                      </a:r>
                      <a:r>
                        <a:rPr lang="en-US" baseline="0" dirty="0" smtClean="0"/>
                        <a:t> in T-4</a:t>
                      </a:r>
                      <a:endParaRPr lang="en-IN" dirty="0"/>
                    </a:p>
                  </a:txBody>
                  <a:tcPr/>
                </a:tc>
              </a:tr>
              <a:tr h="720080">
                <a:tc>
                  <a:txBody>
                    <a:bodyPr/>
                    <a:lstStyle/>
                    <a:p>
                      <a:r>
                        <a:rPr lang="en-US" dirty="0" smtClean="0"/>
                        <a:t>2</a:t>
                      </a:r>
                      <a:endParaRPr lang="en-IN" dirty="0"/>
                    </a:p>
                  </a:txBody>
                  <a:tcPr/>
                </a:tc>
                <a:tc>
                  <a:txBody>
                    <a:bodyPr/>
                    <a:lstStyle/>
                    <a:p>
                      <a:r>
                        <a:rPr lang="en-US" dirty="0" smtClean="0"/>
                        <a:t>10,000</a:t>
                      </a:r>
                      <a:endParaRPr lang="en-IN" dirty="0"/>
                    </a:p>
                  </a:txBody>
                  <a:tcPr/>
                </a:tc>
                <a:tc>
                  <a:txBody>
                    <a:bodyPr/>
                    <a:lstStyle/>
                    <a:p>
                      <a:r>
                        <a:rPr lang="en-US" dirty="0" smtClean="0"/>
                        <a:t>8,000</a:t>
                      </a:r>
                      <a:endParaRPr lang="en-IN" dirty="0"/>
                    </a:p>
                  </a:txBody>
                  <a:tcPr/>
                </a:tc>
                <a:tc>
                  <a:txBody>
                    <a:bodyPr/>
                    <a:lstStyle/>
                    <a:p>
                      <a:r>
                        <a:rPr lang="en-US" dirty="0" smtClean="0"/>
                        <a:t>8,000</a:t>
                      </a:r>
                      <a:endParaRPr lang="en-IN" dirty="0"/>
                    </a:p>
                  </a:txBody>
                  <a:tcPr/>
                </a:tc>
                <a:tc>
                  <a:txBody>
                    <a:bodyPr/>
                    <a:lstStyle/>
                    <a:p>
                      <a:r>
                        <a:rPr lang="en-US" dirty="0" smtClean="0"/>
                        <a:t>2,000</a:t>
                      </a:r>
                      <a:endParaRPr lang="en-IN" dirty="0"/>
                    </a:p>
                  </a:txBody>
                  <a:tcPr/>
                </a:tc>
                <a:tc>
                  <a:txBody>
                    <a:bodyPr/>
                    <a:lstStyle/>
                    <a:p>
                      <a:r>
                        <a:rPr lang="en-US" dirty="0" smtClean="0"/>
                        <a:t>2,000</a:t>
                      </a:r>
                      <a:endParaRPr lang="en-IN" dirty="0"/>
                    </a:p>
                  </a:txBody>
                  <a:tcPr/>
                </a:tc>
                <a:tc>
                  <a:txBody>
                    <a:bodyPr/>
                    <a:lstStyle/>
                    <a:p>
                      <a:r>
                        <a:rPr lang="en-US" dirty="0" smtClean="0"/>
                        <a:t>8,000 in T- 4</a:t>
                      </a:r>
                    </a:p>
                    <a:p>
                      <a:r>
                        <a:rPr lang="en-US" dirty="0" smtClean="0"/>
                        <a:t>2,000 in T- 10</a:t>
                      </a:r>
                      <a:endParaRPr lang="en-IN" dirty="0"/>
                    </a:p>
                  </a:txBody>
                  <a:tcPr/>
                </a:tc>
              </a:tr>
              <a:tr h="720080">
                <a:tc>
                  <a:txBody>
                    <a:bodyPr/>
                    <a:lstStyle/>
                    <a:p>
                      <a:r>
                        <a:rPr lang="en-US" dirty="0" smtClean="0"/>
                        <a:t>3</a:t>
                      </a:r>
                      <a:endParaRPr lang="en-IN" dirty="0"/>
                    </a:p>
                  </a:txBody>
                  <a:tcPr/>
                </a:tc>
                <a:tc>
                  <a:txBody>
                    <a:bodyPr/>
                    <a:lstStyle/>
                    <a:p>
                      <a:r>
                        <a:rPr lang="en-US" dirty="0" smtClean="0"/>
                        <a:t>10,000</a:t>
                      </a:r>
                      <a:endParaRPr lang="en-IN" dirty="0"/>
                    </a:p>
                  </a:txBody>
                  <a:tcPr/>
                </a:tc>
                <a:tc>
                  <a:txBody>
                    <a:bodyPr/>
                    <a:lstStyle/>
                    <a:p>
                      <a:r>
                        <a:rPr lang="en-US" dirty="0" smtClean="0"/>
                        <a:t>8,000</a:t>
                      </a:r>
                      <a:endParaRPr lang="en-IN" dirty="0"/>
                    </a:p>
                  </a:txBody>
                  <a:tcPr/>
                </a:tc>
                <a:tc>
                  <a:txBody>
                    <a:bodyPr/>
                    <a:lstStyle/>
                    <a:p>
                      <a:r>
                        <a:rPr lang="en-US" dirty="0" smtClean="0"/>
                        <a:t>8,000</a:t>
                      </a:r>
                      <a:endParaRPr lang="en-IN" dirty="0"/>
                    </a:p>
                  </a:txBody>
                  <a:tcPr/>
                </a:tc>
                <a:tc>
                  <a:txBody>
                    <a:bodyPr/>
                    <a:lstStyle/>
                    <a:p>
                      <a:r>
                        <a:rPr lang="en-US" dirty="0" smtClean="0"/>
                        <a:t>-</a:t>
                      </a:r>
                      <a:endParaRPr lang="en-IN" dirty="0"/>
                    </a:p>
                  </a:txBody>
                  <a:tcPr/>
                </a:tc>
                <a:tc>
                  <a:txBody>
                    <a:bodyPr/>
                    <a:lstStyle/>
                    <a:p>
                      <a:r>
                        <a:rPr lang="en-US" dirty="0" smtClean="0"/>
                        <a:t>-</a:t>
                      </a:r>
                      <a:endParaRPr lang="en-IN" dirty="0"/>
                    </a:p>
                  </a:txBody>
                  <a:tcPr/>
                </a:tc>
                <a:tc>
                  <a:txBody>
                    <a:bodyPr/>
                    <a:lstStyle/>
                    <a:p>
                      <a:r>
                        <a:rPr lang="en-US" dirty="0" smtClean="0"/>
                        <a:t>10,000</a:t>
                      </a:r>
                      <a:r>
                        <a:rPr lang="en-US" baseline="0" dirty="0" smtClean="0"/>
                        <a:t> in T- 4, 0 in T-10 </a:t>
                      </a:r>
                    </a:p>
                    <a:p>
                      <a:r>
                        <a:rPr lang="en-US" dirty="0" smtClean="0"/>
                        <a:t>2,000 in DRC – 03</a:t>
                      </a:r>
                      <a:endParaRPr lang="en-IN" dirty="0"/>
                    </a:p>
                  </a:txBody>
                  <a:tcPr/>
                </a:tc>
              </a:tr>
              <a:tr h="720080">
                <a:tc>
                  <a:txBody>
                    <a:bodyPr/>
                    <a:lstStyle/>
                    <a:p>
                      <a:r>
                        <a:rPr lang="en-US" dirty="0" smtClean="0"/>
                        <a:t>4</a:t>
                      </a:r>
                      <a:endParaRPr lang="en-IN" dirty="0"/>
                    </a:p>
                  </a:txBody>
                  <a:tcPr/>
                </a:tc>
                <a:tc>
                  <a:txBody>
                    <a:bodyPr/>
                    <a:lstStyle/>
                    <a:p>
                      <a:r>
                        <a:rPr lang="en-US" dirty="0" smtClean="0"/>
                        <a:t>10,000</a:t>
                      </a:r>
                      <a:endParaRPr lang="en-IN" dirty="0"/>
                    </a:p>
                  </a:txBody>
                  <a:tcPr/>
                </a:tc>
                <a:tc>
                  <a:txBody>
                    <a:bodyPr/>
                    <a:lstStyle/>
                    <a:p>
                      <a:r>
                        <a:rPr lang="en-US" dirty="0" smtClean="0"/>
                        <a:t>8,000</a:t>
                      </a:r>
                      <a:endParaRPr lang="en-IN" dirty="0"/>
                    </a:p>
                  </a:txBody>
                  <a:tcPr/>
                </a:tc>
                <a:tc>
                  <a:txBody>
                    <a:bodyPr/>
                    <a:lstStyle/>
                    <a:p>
                      <a:r>
                        <a:rPr lang="en-US" dirty="0" smtClean="0"/>
                        <a:t>8,000</a:t>
                      </a:r>
                      <a:endParaRPr lang="en-IN" dirty="0"/>
                    </a:p>
                  </a:txBody>
                  <a:tcPr/>
                </a:tc>
                <a:tc>
                  <a:txBody>
                    <a:bodyPr/>
                    <a:lstStyle/>
                    <a:p>
                      <a:r>
                        <a:rPr lang="en-US" dirty="0" smtClean="0"/>
                        <a:t>1,500</a:t>
                      </a:r>
                      <a:endParaRPr lang="en-IN" dirty="0"/>
                    </a:p>
                  </a:txBody>
                  <a:tcPr/>
                </a:tc>
                <a:tc>
                  <a:txBody>
                    <a:bodyPr/>
                    <a:lstStyle/>
                    <a:p>
                      <a:r>
                        <a:rPr lang="en-US" dirty="0" smtClean="0"/>
                        <a:t>1,500</a:t>
                      </a:r>
                      <a:endParaRPr lang="en-IN" dirty="0"/>
                    </a:p>
                  </a:txBody>
                  <a:tcPr/>
                </a:tc>
                <a:tc>
                  <a:txBody>
                    <a:bodyPr/>
                    <a:lstStyle/>
                    <a:p>
                      <a:r>
                        <a:rPr lang="en-US" dirty="0" smtClean="0"/>
                        <a:t>8,500 in</a:t>
                      </a:r>
                      <a:r>
                        <a:rPr lang="en-US" baseline="0" dirty="0" smtClean="0"/>
                        <a:t> T-4</a:t>
                      </a:r>
                    </a:p>
                    <a:p>
                      <a:r>
                        <a:rPr lang="en-US" baseline="0" dirty="0" smtClean="0"/>
                        <a:t>1,500 in T-10 &amp; T-14</a:t>
                      </a:r>
                    </a:p>
                    <a:p>
                      <a:r>
                        <a:rPr lang="en-US" baseline="0" dirty="0" smtClean="0"/>
                        <a:t>500 pay through DRC -03</a:t>
                      </a:r>
                      <a:endParaRPr lang="en-IN" dirty="0"/>
                    </a:p>
                  </a:txBody>
                  <a:tcPr/>
                </a:tc>
              </a:tr>
              <a:tr h="720080">
                <a:tc>
                  <a:txBody>
                    <a:bodyPr/>
                    <a:lstStyle/>
                    <a:p>
                      <a:r>
                        <a:rPr lang="en-US" dirty="0" smtClean="0"/>
                        <a:t>5</a:t>
                      </a:r>
                      <a:endParaRPr lang="en-IN" dirty="0"/>
                    </a:p>
                  </a:txBody>
                  <a:tcPr/>
                </a:tc>
                <a:tc>
                  <a:txBody>
                    <a:bodyPr/>
                    <a:lstStyle/>
                    <a:p>
                      <a:r>
                        <a:rPr lang="en-US" dirty="0" smtClean="0"/>
                        <a:t>10,000</a:t>
                      </a:r>
                      <a:endParaRPr lang="en-IN" dirty="0"/>
                    </a:p>
                  </a:txBody>
                  <a:tcPr/>
                </a:tc>
                <a:tc>
                  <a:txBody>
                    <a:bodyPr/>
                    <a:lstStyle/>
                    <a:p>
                      <a:r>
                        <a:rPr lang="en-US" dirty="0" smtClean="0"/>
                        <a:t>10,000</a:t>
                      </a:r>
                      <a:endParaRPr lang="en-IN" dirty="0"/>
                    </a:p>
                  </a:txBody>
                  <a:tcPr/>
                </a:tc>
                <a:tc>
                  <a:txBody>
                    <a:bodyPr/>
                    <a:lstStyle/>
                    <a:p>
                      <a:r>
                        <a:rPr lang="en-US" dirty="0" smtClean="0"/>
                        <a:t>8,000</a:t>
                      </a:r>
                      <a:endParaRPr lang="en-IN" dirty="0"/>
                    </a:p>
                  </a:txBody>
                  <a:tcPr/>
                </a:tc>
                <a:tc>
                  <a:txBody>
                    <a:bodyPr/>
                    <a:lstStyle/>
                    <a:p>
                      <a:r>
                        <a:rPr lang="en-US" dirty="0" smtClean="0"/>
                        <a:t>-</a:t>
                      </a:r>
                      <a:endParaRPr lang="en-IN" dirty="0"/>
                    </a:p>
                  </a:txBody>
                  <a:tcPr/>
                </a:tc>
                <a:tc>
                  <a:txBody>
                    <a:bodyPr/>
                    <a:lstStyle/>
                    <a:p>
                      <a:r>
                        <a:rPr lang="en-US" dirty="0" smtClean="0"/>
                        <a:t>2,000</a:t>
                      </a:r>
                      <a:endParaRPr lang="en-IN" dirty="0"/>
                    </a:p>
                  </a:txBody>
                  <a:tcPr/>
                </a:tc>
                <a:tc>
                  <a:txBody>
                    <a:bodyPr/>
                    <a:lstStyle/>
                    <a:p>
                      <a:r>
                        <a:rPr lang="en-US" dirty="0" smtClean="0"/>
                        <a:t>10,000 in T-4</a:t>
                      </a:r>
                      <a:endParaRPr lang="en-IN" dirty="0"/>
                    </a:p>
                  </a:txBody>
                  <a:tcPr/>
                </a:tc>
              </a:tr>
              <a:tr h="720080">
                <a:tc>
                  <a:txBody>
                    <a:bodyPr/>
                    <a:lstStyle/>
                    <a:p>
                      <a:r>
                        <a:rPr lang="en-US" dirty="0" smtClean="0"/>
                        <a:t>6</a:t>
                      </a:r>
                      <a:endParaRPr lang="en-IN" dirty="0"/>
                    </a:p>
                  </a:txBody>
                  <a:tcPr/>
                </a:tc>
                <a:tc>
                  <a:txBody>
                    <a:bodyPr/>
                    <a:lstStyle/>
                    <a:p>
                      <a:r>
                        <a:rPr lang="en-US" dirty="0" smtClean="0"/>
                        <a:t>10,000</a:t>
                      </a:r>
                      <a:endParaRPr lang="en-IN" dirty="0"/>
                    </a:p>
                  </a:txBody>
                  <a:tcPr/>
                </a:tc>
                <a:tc>
                  <a:txBody>
                    <a:bodyPr/>
                    <a:lstStyle/>
                    <a:p>
                      <a:r>
                        <a:rPr lang="en-US" dirty="0" smtClean="0"/>
                        <a:t>8,000</a:t>
                      </a:r>
                      <a:endParaRPr lang="en-IN" dirty="0"/>
                    </a:p>
                  </a:txBody>
                  <a:tcPr/>
                </a:tc>
                <a:tc>
                  <a:txBody>
                    <a:bodyPr/>
                    <a:lstStyle/>
                    <a:p>
                      <a:r>
                        <a:rPr lang="en-US" dirty="0" smtClean="0"/>
                        <a:t>10,000</a:t>
                      </a:r>
                      <a:endParaRPr lang="en-IN" dirty="0"/>
                    </a:p>
                  </a:txBody>
                  <a:tcPr/>
                </a:tc>
                <a:tc>
                  <a:txBody>
                    <a:bodyPr/>
                    <a:lstStyle/>
                    <a:p>
                      <a:r>
                        <a:rPr lang="en-US" dirty="0" smtClean="0"/>
                        <a:t>2,000</a:t>
                      </a:r>
                      <a:endParaRPr lang="en-IN" dirty="0"/>
                    </a:p>
                  </a:txBody>
                  <a:tcPr/>
                </a:tc>
                <a:tc>
                  <a:txBody>
                    <a:bodyPr/>
                    <a:lstStyle/>
                    <a:p>
                      <a:r>
                        <a:rPr lang="en-US" dirty="0" smtClean="0"/>
                        <a:t>-</a:t>
                      </a:r>
                      <a:endParaRPr lang="en-IN" dirty="0"/>
                    </a:p>
                  </a:txBody>
                  <a:tcPr/>
                </a:tc>
                <a:tc>
                  <a:txBody>
                    <a:bodyPr/>
                    <a:lstStyle/>
                    <a:p>
                      <a:r>
                        <a:rPr lang="en-US" dirty="0" smtClean="0"/>
                        <a:t>8,000 in T-4</a:t>
                      </a:r>
                    </a:p>
                    <a:p>
                      <a:r>
                        <a:rPr lang="en-US" dirty="0" smtClean="0"/>
                        <a:t>2,000</a:t>
                      </a:r>
                      <a:r>
                        <a:rPr lang="en-US" baseline="0" dirty="0" smtClean="0"/>
                        <a:t> in T-10</a:t>
                      </a:r>
                      <a:endParaRPr lang="en-IN" dirty="0"/>
                    </a:p>
                  </a:txBody>
                  <a:tcPr/>
                </a:tc>
              </a:tr>
            </a:tbl>
          </a:graphicData>
        </a:graphic>
      </p:graphicFrame>
      <p:sp>
        <p:nvSpPr>
          <p:cNvPr id="6" name="TextBox 5"/>
          <p:cNvSpPr txBox="1"/>
          <p:nvPr/>
        </p:nvSpPr>
        <p:spPr>
          <a:xfrm>
            <a:off x="911424" y="100995"/>
            <a:ext cx="10009112" cy="461665"/>
          </a:xfrm>
          <a:prstGeom prst="rect">
            <a:avLst/>
          </a:prstGeom>
          <a:noFill/>
        </p:spPr>
        <p:txBody>
          <a:bodyPr wrap="square" rtlCol="0">
            <a:spAutoFit/>
          </a:bodyPr>
          <a:lstStyle/>
          <a:p>
            <a:pPr algn="ctr"/>
            <a:r>
              <a:rPr lang="en-US" sz="2400" b="1" dirty="0"/>
              <a:t>Various Situations and how to handle in Annual Return</a:t>
            </a:r>
            <a:endParaRPr lang="en-IN" sz="2000" b="1" dirty="0"/>
          </a:p>
        </p:txBody>
      </p:sp>
      <p:sp>
        <p:nvSpPr>
          <p:cNvPr id="10" name="Rectangle 9"/>
          <p:cNvSpPr/>
          <p:nvPr/>
        </p:nvSpPr>
        <p:spPr>
          <a:xfrm>
            <a:off x="2639616" y="548680"/>
            <a:ext cx="3024336" cy="6080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FY -21 -22</a:t>
            </a:r>
            <a:endParaRPr lang="en-IN" dirty="0"/>
          </a:p>
        </p:txBody>
      </p:sp>
      <p:sp>
        <p:nvSpPr>
          <p:cNvPr id="11" name="Rectangle 10"/>
          <p:cNvSpPr/>
          <p:nvPr/>
        </p:nvSpPr>
        <p:spPr>
          <a:xfrm>
            <a:off x="5735962" y="548680"/>
            <a:ext cx="3024336" cy="6080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FY -22 -23</a:t>
            </a:r>
            <a:endParaRPr lang="en-IN" dirty="0"/>
          </a:p>
        </p:txBody>
      </p:sp>
    </p:spTree>
    <p:extLst>
      <p:ext uri="{BB962C8B-B14F-4D97-AF65-F5344CB8AC3E}">
        <p14:creationId xmlns:p14="http://schemas.microsoft.com/office/powerpoint/2010/main" val="480713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267314"/>
            <a:ext cx="10515600" cy="1521185"/>
          </a:xfrm>
          <a:prstGeom prst="rect">
            <a:avLst/>
          </a:prstGeom>
        </p:spPr>
        <p:txBody>
          <a:bodyPr vert="horz" wrap="square" lIns="0" tIns="835913" rIns="0" bIns="0" rtlCol="0">
            <a:spAutoFit/>
          </a:bodyPr>
          <a:lstStyle/>
          <a:p>
            <a:pPr marL="12700" algn="ctr">
              <a:lnSpc>
                <a:spcPct val="100000"/>
              </a:lnSpc>
              <a:spcBef>
                <a:spcPts val="100"/>
              </a:spcBef>
            </a:pPr>
            <a:r>
              <a:rPr dirty="0"/>
              <a:t>Legal</a:t>
            </a:r>
            <a:r>
              <a:rPr spc="-114" dirty="0"/>
              <a:t> </a:t>
            </a:r>
            <a:r>
              <a:rPr spc="-10" dirty="0"/>
              <a:t>Background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algn="ctr">
              <a:lnSpc>
                <a:spcPts val="4210"/>
              </a:lnSpc>
            </a:pPr>
            <a:r>
              <a:rPr sz="4000" b="1" spc="-10" dirty="0">
                <a:solidFill>
                  <a:srgbClr val="FFFFFF"/>
                </a:solidFill>
                <a:latin typeface="Calibri"/>
                <a:cs typeface="Calibri"/>
              </a:rPr>
              <a:t>Reporting</a:t>
            </a:r>
            <a:endParaRPr sz="4000">
              <a:latin typeface="Calibri"/>
              <a:cs typeface="Calibri"/>
            </a:endParaRPr>
          </a:p>
        </p:txBody>
      </p:sp>
      <p:graphicFrame>
        <p:nvGraphicFramePr>
          <p:cNvPr id="4" name="object 4"/>
          <p:cNvGraphicFramePr>
            <a:graphicFrameLocks noGrp="1"/>
          </p:cNvGraphicFramePr>
          <p:nvPr>
            <p:extLst>
              <p:ext uri="{D42A27DB-BD31-4B8C-83A1-F6EECF244321}">
                <p14:modId xmlns:p14="http://schemas.microsoft.com/office/powerpoint/2010/main" val="2617519659"/>
              </p:ext>
            </p:extLst>
          </p:nvPr>
        </p:nvGraphicFramePr>
        <p:xfrm>
          <a:off x="831850" y="1150238"/>
          <a:ext cx="10514965" cy="2893695"/>
        </p:xfrm>
        <a:graphic>
          <a:graphicData uri="http://schemas.openxmlformats.org/drawingml/2006/table">
            <a:tbl>
              <a:tblPr firstRow="1" bandRow="1">
                <a:tableStyleId>{2D5ABB26-0587-4C30-8999-92F81FD0307C}</a:tableStyleId>
              </a:tblPr>
              <a:tblGrid>
                <a:gridCol w="6837680"/>
                <a:gridCol w="3677285"/>
              </a:tblGrid>
              <a:tr h="579120">
                <a:tc>
                  <a:txBody>
                    <a:bodyPr/>
                    <a:lstStyle/>
                    <a:p>
                      <a:pPr algn="ctr">
                        <a:lnSpc>
                          <a:spcPct val="100000"/>
                        </a:lnSpc>
                        <a:spcBef>
                          <a:spcPts val="165"/>
                        </a:spcBef>
                      </a:pPr>
                      <a:r>
                        <a:rPr sz="3200" b="1" spc="-60" dirty="0">
                          <a:solidFill>
                            <a:srgbClr val="FFFFFF"/>
                          </a:solidFill>
                          <a:latin typeface="Calibri"/>
                          <a:cs typeface="Calibri"/>
                        </a:rPr>
                        <a:t>Taxes</a:t>
                      </a:r>
                      <a:r>
                        <a:rPr sz="3200" b="1" spc="-95" dirty="0">
                          <a:solidFill>
                            <a:srgbClr val="FFFFFF"/>
                          </a:solidFill>
                          <a:latin typeface="Calibri"/>
                          <a:cs typeface="Calibri"/>
                        </a:rPr>
                        <a:t> </a:t>
                      </a:r>
                      <a:r>
                        <a:rPr sz="3200" b="1" spc="-20" dirty="0">
                          <a:solidFill>
                            <a:srgbClr val="FFFFFF"/>
                          </a:solidFill>
                          <a:latin typeface="Calibri"/>
                          <a:cs typeface="Calibri"/>
                        </a:rPr>
                        <a:t>paid</a:t>
                      </a:r>
                      <a:endParaRPr sz="3200" dirty="0">
                        <a:latin typeface="Calibri"/>
                        <a:cs typeface="Calibri"/>
                      </a:endParaRPr>
                    </a:p>
                  </a:txBody>
                  <a:tcPr marL="0" marR="0" marT="2095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algn="ctr">
                        <a:lnSpc>
                          <a:spcPct val="100000"/>
                        </a:lnSpc>
                        <a:spcBef>
                          <a:spcPts val="165"/>
                        </a:spcBef>
                      </a:pPr>
                      <a:r>
                        <a:rPr sz="3200" b="1" spc="-10" dirty="0">
                          <a:solidFill>
                            <a:srgbClr val="FFFFFF"/>
                          </a:solidFill>
                          <a:latin typeface="Calibri"/>
                          <a:cs typeface="Calibri"/>
                        </a:rPr>
                        <a:t>Table</a:t>
                      </a:r>
                      <a:endParaRPr sz="3200">
                        <a:latin typeface="Calibri"/>
                        <a:cs typeface="Calibri"/>
                      </a:endParaRPr>
                    </a:p>
                  </a:txBody>
                  <a:tcPr marL="0" marR="0" marT="2095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r>
              <a:tr h="578485">
                <a:tc>
                  <a:txBody>
                    <a:bodyPr/>
                    <a:lstStyle/>
                    <a:p>
                      <a:pPr marL="91440">
                        <a:lnSpc>
                          <a:spcPct val="100000"/>
                        </a:lnSpc>
                        <a:spcBef>
                          <a:spcPts val="165"/>
                        </a:spcBef>
                      </a:pPr>
                      <a:r>
                        <a:rPr sz="3200" b="0" dirty="0">
                          <a:latin typeface="Calibri Light"/>
                          <a:cs typeface="Calibri Light"/>
                        </a:rPr>
                        <a:t>Paid</a:t>
                      </a:r>
                      <a:r>
                        <a:rPr sz="3200" b="0" spc="-90" dirty="0">
                          <a:latin typeface="Calibri Light"/>
                          <a:cs typeface="Calibri Light"/>
                        </a:rPr>
                        <a:t> </a:t>
                      </a:r>
                      <a:r>
                        <a:rPr sz="3200" b="0" dirty="0">
                          <a:latin typeface="Calibri Light"/>
                          <a:cs typeface="Calibri Light"/>
                        </a:rPr>
                        <a:t>correctly</a:t>
                      </a:r>
                      <a:r>
                        <a:rPr sz="3200" b="0" spc="-110" dirty="0">
                          <a:latin typeface="Calibri Light"/>
                          <a:cs typeface="Calibri Light"/>
                        </a:rPr>
                        <a:t> </a:t>
                      </a:r>
                      <a:r>
                        <a:rPr sz="3200" b="0" dirty="0">
                          <a:latin typeface="Calibri Light"/>
                          <a:cs typeface="Calibri Light"/>
                        </a:rPr>
                        <a:t>in</a:t>
                      </a:r>
                      <a:r>
                        <a:rPr sz="3200" b="0" spc="-65" dirty="0">
                          <a:latin typeface="Calibri Light"/>
                          <a:cs typeface="Calibri Light"/>
                        </a:rPr>
                        <a:t> </a:t>
                      </a:r>
                      <a:r>
                        <a:rPr sz="3200" spc="-20" dirty="0" smtClean="0">
                          <a:latin typeface="Calibri"/>
                          <a:cs typeface="Calibri"/>
                        </a:rPr>
                        <a:t>20</a:t>
                      </a:r>
                      <a:r>
                        <a:rPr lang="en-IN" sz="3200" spc="-20" dirty="0" smtClean="0">
                          <a:latin typeface="Calibri"/>
                          <a:cs typeface="Calibri"/>
                        </a:rPr>
                        <a:t>22</a:t>
                      </a:r>
                      <a:r>
                        <a:rPr sz="3200" spc="-20" dirty="0" smtClean="0">
                          <a:latin typeface="Calibri"/>
                          <a:cs typeface="Calibri"/>
                        </a:rPr>
                        <a:t>-</a:t>
                      </a:r>
                      <a:r>
                        <a:rPr lang="en-IN" sz="3200" spc="-25" dirty="0" smtClean="0">
                          <a:latin typeface="Calibri"/>
                          <a:cs typeface="Calibri"/>
                        </a:rPr>
                        <a:t>23</a:t>
                      </a:r>
                      <a:endParaRPr sz="3200" dirty="0">
                        <a:latin typeface="Calibri"/>
                        <a:cs typeface="Calibri"/>
                      </a:endParaRPr>
                    </a:p>
                  </a:txBody>
                  <a:tcPr marL="0" marR="0" marT="2095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marL="1270" algn="ctr">
                        <a:lnSpc>
                          <a:spcPct val="100000"/>
                        </a:lnSpc>
                        <a:spcBef>
                          <a:spcPts val="165"/>
                        </a:spcBef>
                      </a:pPr>
                      <a:r>
                        <a:rPr sz="3200" b="0" spc="-50" dirty="0">
                          <a:latin typeface="Calibri Light"/>
                          <a:cs typeface="Calibri Light"/>
                        </a:rPr>
                        <a:t>4</a:t>
                      </a:r>
                      <a:endParaRPr sz="3200">
                        <a:latin typeface="Calibri Light"/>
                        <a:cs typeface="Calibri Light"/>
                      </a:endParaRPr>
                    </a:p>
                  </a:txBody>
                  <a:tcPr marL="0" marR="0" marT="2095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r>
              <a:tr h="579120">
                <a:tc>
                  <a:txBody>
                    <a:bodyPr/>
                    <a:lstStyle/>
                    <a:p>
                      <a:pPr marL="91440">
                        <a:lnSpc>
                          <a:spcPct val="100000"/>
                        </a:lnSpc>
                        <a:spcBef>
                          <a:spcPts val="165"/>
                        </a:spcBef>
                      </a:pPr>
                      <a:r>
                        <a:rPr sz="3200" b="0" dirty="0">
                          <a:latin typeface="Calibri Light"/>
                          <a:cs typeface="Calibri Light"/>
                        </a:rPr>
                        <a:t>Short</a:t>
                      </a:r>
                      <a:r>
                        <a:rPr sz="3200" b="0" spc="-35" dirty="0">
                          <a:latin typeface="Calibri Light"/>
                          <a:cs typeface="Calibri Light"/>
                        </a:rPr>
                        <a:t> </a:t>
                      </a:r>
                      <a:r>
                        <a:rPr sz="3200" b="0" dirty="0">
                          <a:latin typeface="Calibri Light"/>
                          <a:cs typeface="Calibri Light"/>
                        </a:rPr>
                        <a:t>paid</a:t>
                      </a:r>
                      <a:r>
                        <a:rPr sz="3200" b="0" spc="-20" dirty="0">
                          <a:latin typeface="Calibri Light"/>
                          <a:cs typeface="Calibri Light"/>
                        </a:rPr>
                        <a:t> </a:t>
                      </a:r>
                      <a:r>
                        <a:rPr sz="3200" b="0" dirty="0">
                          <a:latin typeface="Calibri Light"/>
                          <a:cs typeface="Calibri Light"/>
                        </a:rPr>
                        <a:t>in</a:t>
                      </a:r>
                      <a:r>
                        <a:rPr sz="3200" b="0" spc="-30" dirty="0">
                          <a:latin typeface="Calibri Light"/>
                          <a:cs typeface="Calibri Light"/>
                        </a:rPr>
                        <a:t> </a:t>
                      </a:r>
                      <a:r>
                        <a:rPr sz="3200" spc="-30" dirty="0" smtClean="0">
                          <a:latin typeface="Calibri"/>
                          <a:cs typeface="Calibri"/>
                        </a:rPr>
                        <a:t>20</a:t>
                      </a:r>
                      <a:r>
                        <a:rPr lang="en-IN" sz="3200" spc="-30" dirty="0" smtClean="0">
                          <a:latin typeface="Calibri"/>
                          <a:cs typeface="Calibri"/>
                        </a:rPr>
                        <a:t>22</a:t>
                      </a:r>
                      <a:r>
                        <a:rPr sz="3200" spc="-30" dirty="0" smtClean="0">
                          <a:latin typeface="Calibri"/>
                          <a:cs typeface="Calibri"/>
                        </a:rPr>
                        <a:t>-</a:t>
                      </a:r>
                      <a:r>
                        <a:rPr lang="en-IN" sz="3200" dirty="0" smtClean="0">
                          <a:latin typeface="Calibri"/>
                          <a:cs typeface="Calibri"/>
                        </a:rPr>
                        <a:t>23</a:t>
                      </a:r>
                      <a:r>
                        <a:rPr sz="3200" b="0" dirty="0" smtClean="0">
                          <a:latin typeface="Calibri Light"/>
                          <a:cs typeface="Calibri Light"/>
                        </a:rPr>
                        <a:t>,</a:t>
                      </a:r>
                      <a:r>
                        <a:rPr sz="3200" b="0" spc="50" dirty="0" smtClean="0">
                          <a:latin typeface="Calibri Light"/>
                          <a:cs typeface="Calibri Light"/>
                        </a:rPr>
                        <a:t> </a:t>
                      </a:r>
                      <a:r>
                        <a:rPr sz="3200" b="0" dirty="0">
                          <a:latin typeface="Calibri Light"/>
                          <a:cs typeface="Calibri Light"/>
                        </a:rPr>
                        <a:t>paid</a:t>
                      </a:r>
                      <a:r>
                        <a:rPr sz="3200" b="0" spc="-35" dirty="0">
                          <a:latin typeface="Calibri Light"/>
                          <a:cs typeface="Calibri Light"/>
                        </a:rPr>
                        <a:t> </a:t>
                      </a:r>
                      <a:r>
                        <a:rPr sz="3200" b="0" dirty="0">
                          <a:latin typeface="Calibri Light"/>
                          <a:cs typeface="Calibri Light"/>
                        </a:rPr>
                        <a:t>via</a:t>
                      </a:r>
                      <a:r>
                        <a:rPr sz="3200" b="0" spc="-25" dirty="0">
                          <a:latin typeface="Calibri Light"/>
                          <a:cs typeface="Calibri Light"/>
                        </a:rPr>
                        <a:t> </a:t>
                      </a:r>
                      <a:r>
                        <a:rPr sz="3200" b="0" dirty="0">
                          <a:latin typeface="Calibri Light"/>
                          <a:cs typeface="Calibri Light"/>
                        </a:rPr>
                        <a:t>DRC</a:t>
                      </a:r>
                      <a:r>
                        <a:rPr sz="3200" b="0" spc="-55" dirty="0">
                          <a:latin typeface="Calibri Light"/>
                          <a:cs typeface="Calibri Light"/>
                        </a:rPr>
                        <a:t> </a:t>
                      </a:r>
                      <a:r>
                        <a:rPr sz="3200" b="0" spc="-25" dirty="0">
                          <a:latin typeface="Calibri Light"/>
                          <a:cs typeface="Calibri Light"/>
                        </a:rPr>
                        <a:t>03</a:t>
                      </a:r>
                      <a:endParaRPr sz="3200" dirty="0">
                        <a:latin typeface="Calibri Light"/>
                        <a:cs typeface="Calibri Light"/>
                      </a:endParaRPr>
                    </a:p>
                  </a:txBody>
                  <a:tcPr marL="0" marR="0" marT="209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1905" algn="ctr">
                        <a:lnSpc>
                          <a:spcPct val="100000"/>
                        </a:lnSpc>
                        <a:spcBef>
                          <a:spcPts val="165"/>
                        </a:spcBef>
                      </a:pPr>
                      <a:r>
                        <a:rPr sz="3200" b="0" spc="-50" dirty="0">
                          <a:latin typeface="Calibri Light"/>
                          <a:cs typeface="Calibri Light"/>
                        </a:rPr>
                        <a:t>4</a:t>
                      </a:r>
                      <a:endParaRPr sz="3200">
                        <a:latin typeface="Calibri Light"/>
                        <a:cs typeface="Calibri Light"/>
                      </a:endParaRPr>
                    </a:p>
                  </a:txBody>
                  <a:tcPr marL="0" marR="0" marT="2095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578485">
                <a:tc>
                  <a:txBody>
                    <a:bodyPr/>
                    <a:lstStyle/>
                    <a:p>
                      <a:pPr marL="91440">
                        <a:lnSpc>
                          <a:spcPct val="100000"/>
                        </a:lnSpc>
                        <a:spcBef>
                          <a:spcPts val="170"/>
                        </a:spcBef>
                      </a:pPr>
                      <a:r>
                        <a:rPr sz="3200" b="0" dirty="0">
                          <a:latin typeface="Calibri Light"/>
                          <a:cs typeface="Calibri Light"/>
                        </a:rPr>
                        <a:t>Partly</a:t>
                      </a:r>
                      <a:r>
                        <a:rPr sz="3200" b="0" spc="-60" dirty="0">
                          <a:latin typeface="Calibri Light"/>
                          <a:cs typeface="Calibri Light"/>
                        </a:rPr>
                        <a:t> </a:t>
                      </a:r>
                      <a:r>
                        <a:rPr sz="3200" b="0" dirty="0">
                          <a:latin typeface="Calibri Light"/>
                          <a:cs typeface="Calibri Light"/>
                        </a:rPr>
                        <a:t>paid</a:t>
                      </a:r>
                      <a:r>
                        <a:rPr sz="3200" b="0" spc="-20" dirty="0">
                          <a:latin typeface="Calibri Light"/>
                          <a:cs typeface="Calibri Light"/>
                        </a:rPr>
                        <a:t> </a:t>
                      </a:r>
                      <a:r>
                        <a:rPr sz="3200" b="0" dirty="0">
                          <a:latin typeface="Calibri Light"/>
                          <a:cs typeface="Calibri Light"/>
                        </a:rPr>
                        <a:t>in</a:t>
                      </a:r>
                      <a:r>
                        <a:rPr sz="3200" b="0" spc="-30" dirty="0">
                          <a:latin typeface="Calibri Light"/>
                          <a:cs typeface="Calibri Light"/>
                        </a:rPr>
                        <a:t> </a:t>
                      </a:r>
                      <a:r>
                        <a:rPr sz="3200" spc="-30" dirty="0" smtClean="0">
                          <a:latin typeface="Calibri"/>
                          <a:cs typeface="Calibri"/>
                        </a:rPr>
                        <a:t>20</a:t>
                      </a:r>
                      <a:r>
                        <a:rPr lang="en-IN" sz="3200" spc="-30" dirty="0" smtClean="0">
                          <a:latin typeface="Calibri"/>
                          <a:cs typeface="Calibri"/>
                        </a:rPr>
                        <a:t>22</a:t>
                      </a:r>
                      <a:r>
                        <a:rPr sz="3200" spc="-30" dirty="0" smtClean="0">
                          <a:latin typeface="Calibri"/>
                          <a:cs typeface="Calibri"/>
                        </a:rPr>
                        <a:t>-</a:t>
                      </a:r>
                      <a:r>
                        <a:rPr lang="en-IN" sz="3200" dirty="0" smtClean="0">
                          <a:latin typeface="Calibri"/>
                          <a:cs typeface="Calibri"/>
                        </a:rPr>
                        <a:t>23</a:t>
                      </a:r>
                      <a:r>
                        <a:rPr sz="3200" b="0" dirty="0" smtClean="0">
                          <a:latin typeface="Calibri Light"/>
                          <a:cs typeface="Calibri Light"/>
                        </a:rPr>
                        <a:t>,</a:t>
                      </a:r>
                      <a:r>
                        <a:rPr sz="3200" b="0" spc="35" dirty="0" smtClean="0">
                          <a:latin typeface="Calibri Light"/>
                          <a:cs typeface="Calibri Light"/>
                        </a:rPr>
                        <a:t> </a:t>
                      </a:r>
                      <a:r>
                        <a:rPr sz="3200" b="0" dirty="0">
                          <a:latin typeface="Calibri Light"/>
                          <a:cs typeface="Calibri Light"/>
                        </a:rPr>
                        <a:t>partly</a:t>
                      </a:r>
                      <a:r>
                        <a:rPr sz="3200" b="0" spc="-55" dirty="0">
                          <a:latin typeface="Calibri Light"/>
                          <a:cs typeface="Calibri Light"/>
                        </a:rPr>
                        <a:t> </a:t>
                      </a:r>
                      <a:r>
                        <a:rPr sz="3200" b="0" dirty="0">
                          <a:latin typeface="Calibri Light"/>
                          <a:cs typeface="Calibri Light"/>
                        </a:rPr>
                        <a:t>in</a:t>
                      </a:r>
                      <a:r>
                        <a:rPr sz="3200" b="0" spc="-50" dirty="0">
                          <a:latin typeface="Calibri Light"/>
                          <a:cs typeface="Calibri Light"/>
                        </a:rPr>
                        <a:t> </a:t>
                      </a:r>
                      <a:r>
                        <a:rPr sz="3200" b="0" spc="-30" dirty="0" smtClean="0">
                          <a:latin typeface="Calibri Light"/>
                          <a:cs typeface="Calibri Light"/>
                        </a:rPr>
                        <a:t>20</a:t>
                      </a:r>
                      <a:r>
                        <a:rPr lang="en-IN" sz="3200" b="0" spc="-30" dirty="0" smtClean="0">
                          <a:latin typeface="Calibri Light"/>
                          <a:cs typeface="Calibri Light"/>
                        </a:rPr>
                        <a:t>23</a:t>
                      </a:r>
                      <a:r>
                        <a:rPr sz="3200" b="0" spc="-30" dirty="0" smtClean="0">
                          <a:latin typeface="Calibri Light"/>
                          <a:cs typeface="Calibri Light"/>
                        </a:rPr>
                        <a:t>-</a:t>
                      </a:r>
                      <a:r>
                        <a:rPr lang="en-IN" sz="3200" b="0" spc="-25" dirty="0" smtClean="0">
                          <a:latin typeface="Calibri Light"/>
                          <a:cs typeface="Calibri Light"/>
                        </a:rPr>
                        <a:t>24</a:t>
                      </a:r>
                      <a:endParaRPr sz="3200" dirty="0">
                        <a:latin typeface="Calibri Light"/>
                        <a:cs typeface="Calibri Light"/>
                      </a:endParaRPr>
                    </a:p>
                  </a:txBody>
                  <a:tcPr marL="0" marR="0" marT="21590" marB="0">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EAEEF7"/>
                    </a:solidFill>
                  </a:tcPr>
                </a:tc>
                <a:tc>
                  <a:txBody>
                    <a:bodyPr/>
                    <a:lstStyle/>
                    <a:p>
                      <a:pPr marL="3175" algn="ctr">
                        <a:lnSpc>
                          <a:spcPct val="100000"/>
                        </a:lnSpc>
                        <a:spcBef>
                          <a:spcPts val="170"/>
                        </a:spcBef>
                      </a:pPr>
                      <a:r>
                        <a:rPr lang="en-IN" sz="3200" spc="-25" dirty="0" smtClean="0">
                          <a:latin typeface="Calibri"/>
                          <a:cs typeface="Calibri"/>
                        </a:rPr>
                        <a:t>4&amp;</a:t>
                      </a:r>
                      <a:r>
                        <a:rPr sz="3200" spc="-25" dirty="0" smtClean="0">
                          <a:latin typeface="Calibri"/>
                          <a:cs typeface="Calibri"/>
                        </a:rPr>
                        <a:t>10</a:t>
                      </a:r>
                      <a:endParaRPr sz="3200" dirty="0">
                        <a:latin typeface="Calibri"/>
                        <a:cs typeface="Calibri"/>
                      </a:endParaRPr>
                    </a:p>
                  </a:txBody>
                  <a:tcPr marL="0" marR="0" marT="21590"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EAEEF7"/>
                    </a:solidFill>
                  </a:tcPr>
                </a:tc>
              </a:tr>
              <a:tr h="578485">
                <a:tc>
                  <a:txBody>
                    <a:bodyPr/>
                    <a:lstStyle/>
                    <a:p>
                      <a:pPr marL="91440">
                        <a:lnSpc>
                          <a:spcPct val="100000"/>
                        </a:lnSpc>
                        <a:spcBef>
                          <a:spcPts val="175"/>
                        </a:spcBef>
                      </a:pPr>
                      <a:r>
                        <a:rPr sz="3200" b="0" dirty="0">
                          <a:latin typeface="Calibri Light"/>
                          <a:cs typeface="Calibri Light"/>
                        </a:rPr>
                        <a:t>Not</a:t>
                      </a:r>
                      <a:r>
                        <a:rPr sz="3200" b="0" spc="-30" dirty="0">
                          <a:latin typeface="Calibri Light"/>
                          <a:cs typeface="Calibri Light"/>
                        </a:rPr>
                        <a:t> </a:t>
                      </a:r>
                      <a:r>
                        <a:rPr sz="3200" b="0" spc="-20" dirty="0">
                          <a:latin typeface="Calibri Light"/>
                          <a:cs typeface="Calibri Light"/>
                        </a:rPr>
                        <a:t>Paid</a:t>
                      </a:r>
                      <a:endParaRPr sz="3200" dirty="0">
                        <a:latin typeface="Calibri Light"/>
                        <a:cs typeface="Calibri Light"/>
                      </a:endParaRPr>
                    </a:p>
                  </a:txBody>
                  <a:tcPr marL="0" marR="0" marT="2222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94615" algn="ctr">
                        <a:lnSpc>
                          <a:spcPct val="100000"/>
                        </a:lnSpc>
                        <a:spcBef>
                          <a:spcPts val="175"/>
                        </a:spcBef>
                      </a:pPr>
                      <a:r>
                        <a:rPr sz="3200" b="0" spc="-25" dirty="0">
                          <a:latin typeface="Calibri Light"/>
                          <a:cs typeface="Calibri Light"/>
                        </a:rPr>
                        <a:t>NA</a:t>
                      </a:r>
                      <a:endParaRPr sz="3200" dirty="0">
                        <a:latin typeface="Calibri Light"/>
                        <a:cs typeface="Calibri Light"/>
                      </a:endParaRPr>
                    </a:p>
                  </a:txBody>
                  <a:tcPr marL="0" marR="0" marT="2222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marL="558165">
              <a:lnSpc>
                <a:spcPts val="4210"/>
              </a:lnSpc>
            </a:pPr>
            <a:r>
              <a:rPr sz="4000" b="0" spc="-25" dirty="0">
                <a:solidFill>
                  <a:srgbClr val="FFFFFF"/>
                </a:solidFill>
                <a:latin typeface="Calibri"/>
                <a:cs typeface="Calibri"/>
              </a:rPr>
              <a:t>Turnover</a:t>
            </a:r>
            <a:r>
              <a:rPr sz="4000" b="0" spc="-80" dirty="0">
                <a:solidFill>
                  <a:srgbClr val="FFFFFF"/>
                </a:solidFill>
                <a:latin typeface="Calibri"/>
                <a:cs typeface="Calibri"/>
              </a:rPr>
              <a:t> </a:t>
            </a:r>
            <a:r>
              <a:rPr sz="4000" b="0" dirty="0">
                <a:solidFill>
                  <a:srgbClr val="FFFFFF"/>
                </a:solidFill>
                <a:latin typeface="Calibri"/>
                <a:cs typeface="Calibri"/>
              </a:rPr>
              <a:t>Reporting-</a:t>
            </a:r>
            <a:r>
              <a:rPr sz="4000" b="0" spc="-110" dirty="0">
                <a:solidFill>
                  <a:srgbClr val="FFFFFF"/>
                </a:solidFill>
                <a:latin typeface="Calibri"/>
                <a:cs typeface="Calibri"/>
              </a:rPr>
              <a:t> </a:t>
            </a:r>
            <a:r>
              <a:rPr sz="4000" b="0" dirty="0">
                <a:solidFill>
                  <a:srgbClr val="FFFFFF"/>
                </a:solidFill>
                <a:latin typeface="Calibri"/>
                <a:cs typeface="Calibri"/>
              </a:rPr>
              <a:t>Based</a:t>
            </a:r>
            <a:r>
              <a:rPr sz="4000" b="0" spc="-100" dirty="0">
                <a:solidFill>
                  <a:srgbClr val="FFFFFF"/>
                </a:solidFill>
                <a:latin typeface="Calibri"/>
                <a:cs typeface="Calibri"/>
              </a:rPr>
              <a:t> </a:t>
            </a:r>
            <a:r>
              <a:rPr sz="4000" b="0" dirty="0">
                <a:solidFill>
                  <a:srgbClr val="FFFFFF"/>
                </a:solidFill>
                <a:latin typeface="Calibri"/>
                <a:cs typeface="Calibri"/>
              </a:rPr>
              <a:t>on</a:t>
            </a:r>
            <a:r>
              <a:rPr sz="4000" b="0" spc="-65" dirty="0">
                <a:solidFill>
                  <a:srgbClr val="FFFFFF"/>
                </a:solidFill>
                <a:latin typeface="Calibri"/>
                <a:cs typeface="Calibri"/>
              </a:rPr>
              <a:t> </a:t>
            </a:r>
            <a:r>
              <a:rPr sz="4000" b="0" dirty="0">
                <a:solidFill>
                  <a:srgbClr val="FFFFFF"/>
                </a:solidFill>
                <a:latin typeface="Calibri"/>
                <a:cs typeface="Calibri"/>
              </a:rPr>
              <a:t>payment</a:t>
            </a:r>
            <a:r>
              <a:rPr sz="4000" b="0" spc="-100" dirty="0">
                <a:solidFill>
                  <a:srgbClr val="FFFFFF"/>
                </a:solidFill>
                <a:latin typeface="Calibri"/>
                <a:cs typeface="Calibri"/>
              </a:rPr>
              <a:t> </a:t>
            </a:r>
            <a:r>
              <a:rPr sz="4000" b="0" dirty="0">
                <a:solidFill>
                  <a:srgbClr val="FFFFFF"/>
                </a:solidFill>
                <a:latin typeface="Calibri"/>
                <a:cs typeface="Calibri"/>
              </a:rPr>
              <a:t>of</a:t>
            </a:r>
            <a:r>
              <a:rPr sz="4000" b="0" spc="-65" dirty="0">
                <a:solidFill>
                  <a:srgbClr val="FFFFFF"/>
                </a:solidFill>
                <a:latin typeface="Calibri"/>
                <a:cs typeface="Calibri"/>
              </a:rPr>
              <a:t> </a:t>
            </a:r>
            <a:r>
              <a:rPr sz="4000" b="0" spc="-25" dirty="0">
                <a:solidFill>
                  <a:srgbClr val="FFFFFF"/>
                </a:solidFill>
                <a:latin typeface="Calibri"/>
                <a:cs typeface="Calibri"/>
              </a:rPr>
              <a:t>Tax</a:t>
            </a:r>
            <a:endParaRPr sz="4000">
              <a:latin typeface="Calibri"/>
              <a:cs typeface="Calibri"/>
            </a:endParaRPr>
          </a:p>
        </p:txBody>
      </p:sp>
      <p:grpSp>
        <p:nvGrpSpPr>
          <p:cNvPr id="4" name="object 4"/>
          <p:cNvGrpSpPr/>
          <p:nvPr/>
        </p:nvGrpSpPr>
        <p:grpSpPr>
          <a:xfrm>
            <a:off x="2072385" y="1350010"/>
            <a:ext cx="4155440" cy="3148330"/>
            <a:chOff x="2072385" y="1350010"/>
            <a:chExt cx="4155440" cy="3148330"/>
          </a:xfrm>
        </p:grpSpPr>
        <p:sp>
          <p:nvSpPr>
            <p:cNvPr id="5" name="object 5"/>
            <p:cNvSpPr/>
            <p:nvPr/>
          </p:nvSpPr>
          <p:spPr>
            <a:xfrm>
              <a:off x="6220967" y="3998976"/>
              <a:ext cx="0" cy="492759"/>
            </a:xfrm>
            <a:custGeom>
              <a:avLst/>
              <a:gdLst/>
              <a:ahLst/>
              <a:cxnLst/>
              <a:rect l="l" t="t" r="r" b="b"/>
              <a:pathLst>
                <a:path h="492760">
                  <a:moveTo>
                    <a:pt x="0" y="0"/>
                  </a:moveTo>
                  <a:lnTo>
                    <a:pt x="0" y="492506"/>
                  </a:lnTo>
                </a:path>
              </a:pathLst>
            </a:custGeom>
            <a:ln w="12192">
              <a:solidFill>
                <a:srgbClr val="A4A4A4"/>
              </a:solidFill>
            </a:ln>
          </p:spPr>
          <p:txBody>
            <a:bodyPr wrap="square" lIns="0" tIns="0" rIns="0" bIns="0" rtlCol="0"/>
            <a:lstStyle/>
            <a:p>
              <a:endParaRPr/>
            </a:p>
          </p:txBody>
        </p:sp>
        <p:sp>
          <p:nvSpPr>
            <p:cNvPr id="6" name="object 6"/>
            <p:cNvSpPr/>
            <p:nvPr/>
          </p:nvSpPr>
          <p:spPr>
            <a:xfrm>
              <a:off x="4148327" y="2432304"/>
              <a:ext cx="2070100" cy="492759"/>
            </a:xfrm>
            <a:custGeom>
              <a:avLst/>
              <a:gdLst/>
              <a:ahLst/>
              <a:cxnLst/>
              <a:rect l="l" t="t" r="r" b="b"/>
              <a:pathLst>
                <a:path w="2070100" h="492760">
                  <a:moveTo>
                    <a:pt x="0" y="0"/>
                  </a:moveTo>
                  <a:lnTo>
                    <a:pt x="0" y="335661"/>
                  </a:lnTo>
                  <a:lnTo>
                    <a:pt x="2069846" y="335661"/>
                  </a:lnTo>
                  <a:lnTo>
                    <a:pt x="2069846" y="492506"/>
                  </a:lnTo>
                </a:path>
              </a:pathLst>
            </a:custGeom>
            <a:ln w="12191">
              <a:solidFill>
                <a:srgbClr val="EC7C30"/>
              </a:solidFill>
            </a:ln>
          </p:spPr>
          <p:txBody>
            <a:bodyPr wrap="square" lIns="0" tIns="0" rIns="0" bIns="0" rtlCol="0"/>
            <a:lstStyle/>
            <a:p>
              <a:endParaRPr/>
            </a:p>
          </p:txBody>
        </p:sp>
        <p:sp>
          <p:nvSpPr>
            <p:cNvPr id="7" name="object 7"/>
            <p:cNvSpPr/>
            <p:nvPr/>
          </p:nvSpPr>
          <p:spPr>
            <a:xfrm>
              <a:off x="4148327" y="3998976"/>
              <a:ext cx="0" cy="492759"/>
            </a:xfrm>
            <a:custGeom>
              <a:avLst/>
              <a:gdLst/>
              <a:ahLst/>
              <a:cxnLst/>
              <a:rect l="l" t="t" r="r" b="b"/>
              <a:pathLst>
                <a:path h="492760">
                  <a:moveTo>
                    <a:pt x="0" y="0"/>
                  </a:moveTo>
                  <a:lnTo>
                    <a:pt x="0" y="492506"/>
                  </a:lnTo>
                </a:path>
              </a:pathLst>
            </a:custGeom>
            <a:ln w="12192">
              <a:solidFill>
                <a:srgbClr val="A4A4A4"/>
              </a:solidFill>
            </a:ln>
          </p:spPr>
          <p:txBody>
            <a:bodyPr wrap="square" lIns="0" tIns="0" rIns="0" bIns="0" rtlCol="0"/>
            <a:lstStyle/>
            <a:p>
              <a:endParaRPr/>
            </a:p>
          </p:txBody>
        </p:sp>
        <p:sp>
          <p:nvSpPr>
            <p:cNvPr id="8" name="object 8"/>
            <p:cNvSpPr/>
            <p:nvPr/>
          </p:nvSpPr>
          <p:spPr>
            <a:xfrm>
              <a:off x="4148327" y="2432304"/>
              <a:ext cx="0" cy="492759"/>
            </a:xfrm>
            <a:custGeom>
              <a:avLst/>
              <a:gdLst/>
              <a:ahLst/>
              <a:cxnLst/>
              <a:rect l="l" t="t" r="r" b="b"/>
              <a:pathLst>
                <a:path h="492760">
                  <a:moveTo>
                    <a:pt x="0" y="0"/>
                  </a:moveTo>
                  <a:lnTo>
                    <a:pt x="0" y="492506"/>
                  </a:lnTo>
                </a:path>
              </a:pathLst>
            </a:custGeom>
            <a:ln w="12192">
              <a:solidFill>
                <a:srgbClr val="EC7C30"/>
              </a:solidFill>
            </a:ln>
          </p:spPr>
          <p:txBody>
            <a:bodyPr wrap="square" lIns="0" tIns="0" rIns="0" bIns="0" rtlCol="0"/>
            <a:lstStyle/>
            <a:p>
              <a:endParaRPr/>
            </a:p>
          </p:txBody>
        </p:sp>
        <p:sp>
          <p:nvSpPr>
            <p:cNvPr id="9" name="object 9"/>
            <p:cNvSpPr/>
            <p:nvPr/>
          </p:nvSpPr>
          <p:spPr>
            <a:xfrm>
              <a:off x="2078735" y="3998976"/>
              <a:ext cx="0" cy="492759"/>
            </a:xfrm>
            <a:custGeom>
              <a:avLst/>
              <a:gdLst/>
              <a:ahLst/>
              <a:cxnLst/>
              <a:rect l="l" t="t" r="r" b="b"/>
              <a:pathLst>
                <a:path h="492760">
                  <a:moveTo>
                    <a:pt x="0" y="0"/>
                  </a:moveTo>
                  <a:lnTo>
                    <a:pt x="0" y="492506"/>
                  </a:lnTo>
                </a:path>
              </a:pathLst>
            </a:custGeom>
            <a:ln w="12192">
              <a:solidFill>
                <a:srgbClr val="A4A4A4"/>
              </a:solidFill>
            </a:ln>
          </p:spPr>
          <p:txBody>
            <a:bodyPr wrap="square" lIns="0" tIns="0" rIns="0" bIns="0" rtlCol="0"/>
            <a:lstStyle/>
            <a:p>
              <a:endParaRPr/>
            </a:p>
          </p:txBody>
        </p:sp>
        <p:sp>
          <p:nvSpPr>
            <p:cNvPr id="10" name="object 10"/>
            <p:cNvSpPr/>
            <p:nvPr/>
          </p:nvSpPr>
          <p:spPr>
            <a:xfrm>
              <a:off x="2078735" y="2432304"/>
              <a:ext cx="2070100" cy="492759"/>
            </a:xfrm>
            <a:custGeom>
              <a:avLst/>
              <a:gdLst/>
              <a:ahLst/>
              <a:cxnLst/>
              <a:rect l="l" t="t" r="r" b="b"/>
              <a:pathLst>
                <a:path w="2070100" h="492760">
                  <a:moveTo>
                    <a:pt x="2069846" y="0"/>
                  </a:moveTo>
                  <a:lnTo>
                    <a:pt x="2069846" y="335661"/>
                  </a:lnTo>
                  <a:lnTo>
                    <a:pt x="0" y="335661"/>
                  </a:lnTo>
                  <a:lnTo>
                    <a:pt x="0" y="492506"/>
                  </a:lnTo>
                </a:path>
              </a:pathLst>
            </a:custGeom>
            <a:ln w="12191">
              <a:solidFill>
                <a:srgbClr val="EC7C30"/>
              </a:solidFill>
            </a:ln>
          </p:spPr>
          <p:txBody>
            <a:bodyPr wrap="square" lIns="0" tIns="0" rIns="0" bIns="0" rtlCol="0"/>
            <a:lstStyle/>
            <a:p>
              <a:endParaRPr/>
            </a:p>
          </p:txBody>
        </p:sp>
        <p:sp>
          <p:nvSpPr>
            <p:cNvPr id="11" name="object 11"/>
            <p:cNvSpPr/>
            <p:nvPr/>
          </p:nvSpPr>
          <p:spPr>
            <a:xfrm>
              <a:off x="3304031" y="1356360"/>
              <a:ext cx="1691639" cy="1076325"/>
            </a:xfrm>
            <a:custGeom>
              <a:avLst/>
              <a:gdLst/>
              <a:ahLst/>
              <a:cxnLst/>
              <a:rect l="l" t="t" r="r" b="b"/>
              <a:pathLst>
                <a:path w="1691639" h="1076325">
                  <a:moveTo>
                    <a:pt x="1584070" y="0"/>
                  </a:moveTo>
                  <a:lnTo>
                    <a:pt x="107568" y="0"/>
                  </a:lnTo>
                  <a:lnTo>
                    <a:pt x="65686" y="8449"/>
                  </a:lnTo>
                  <a:lnTo>
                    <a:pt x="31495" y="31495"/>
                  </a:lnTo>
                  <a:lnTo>
                    <a:pt x="8449" y="65686"/>
                  </a:lnTo>
                  <a:lnTo>
                    <a:pt x="0" y="107568"/>
                  </a:lnTo>
                  <a:lnTo>
                    <a:pt x="0" y="968375"/>
                  </a:lnTo>
                  <a:lnTo>
                    <a:pt x="8449" y="1010257"/>
                  </a:lnTo>
                  <a:lnTo>
                    <a:pt x="31495" y="1044448"/>
                  </a:lnTo>
                  <a:lnTo>
                    <a:pt x="65686" y="1067494"/>
                  </a:lnTo>
                  <a:lnTo>
                    <a:pt x="107568" y="1075943"/>
                  </a:lnTo>
                  <a:lnTo>
                    <a:pt x="1584070" y="1075943"/>
                  </a:lnTo>
                  <a:lnTo>
                    <a:pt x="1625953" y="1067494"/>
                  </a:lnTo>
                  <a:lnTo>
                    <a:pt x="1660143" y="1044448"/>
                  </a:lnTo>
                  <a:lnTo>
                    <a:pt x="1683190" y="1010257"/>
                  </a:lnTo>
                  <a:lnTo>
                    <a:pt x="1691639" y="968375"/>
                  </a:lnTo>
                  <a:lnTo>
                    <a:pt x="1691639" y="107568"/>
                  </a:lnTo>
                  <a:lnTo>
                    <a:pt x="1683190" y="65686"/>
                  </a:lnTo>
                  <a:lnTo>
                    <a:pt x="1660143" y="31495"/>
                  </a:lnTo>
                  <a:lnTo>
                    <a:pt x="1625953" y="8449"/>
                  </a:lnTo>
                  <a:lnTo>
                    <a:pt x="1584070" y="0"/>
                  </a:lnTo>
                  <a:close/>
                </a:path>
              </a:pathLst>
            </a:custGeom>
            <a:solidFill>
              <a:srgbClr val="5B9BD4"/>
            </a:solidFill>
          </p:spPr>
          <p:txBody>
            <a:bodyPr wrap="square" lIns="0" tIns="0" rIns="0" bIns="0" rtlCol="0"/>
            <a:lstStyle/>
            <a:p>
              <a:endParaRPr/>
            </a:p>
          </p:txBody>
        </p:sp>
        <p:sp>
          <p:nvSpPr>
            <p:cNvPr id="12" name="object 12"/>
            <p:cNvSpPr/>
            <p:nvPr/>
          </p:nvSpPr>
          <p:spPr>
            <a:xfrm>
              <a:off x="3304031" y="1356360"/>
              <a:ext cx="1691639" cy="1076325"/>
            </a:xfrm>
            <a:custGeom>
              <a:avLst/>
              <a:gdLst/>
              <a:ahLst/>
              <a:cxnLst/>
              <a:rect l="l" t="t" r="r" b="b"/>
              <a:pathLst>
                <a:path w="1691639" h="1076325">
                  <a:moveTo>
                    <a:pt x="0" y="107568"/>
                  </a:moveTo>
                  <a:lnTo>
                    <a:pt x="8449" y="65686"/>
                  </a:lnTo>
                  <a:lnTo>
                    <a:pt x="31495" y="31495"/>
                  </a:lnTo>
                  <a:lnTo>
                    <a:pt x="65686" y="8449"/>
                  </a:lnTo>
                  <a:lnTo>
                    <a:pt x="107568" y="0"/>
                  </a:lnTo>
                  <a:lnTo>
                    <a:pt x="1584070" y="0"/>
                  </a:lnTo>
                  <a:lnTo>
                    <a:pt x="1625953" y="8449"/>
                  </a:lnTo>
                  <a:lnTo>
                    <a:pt x="1660143" y="31495"/>
                  </a:lnTo>
                  <a:lnTo>
                    <a:pt x="1683190" y="65686"/>
                  </a:lnTo>
                  <a:lnTo>
                    <a:pt x="1691639" y="107568"/>
                  </a:lnTo>
                  <a:lnTo>
                    <a:pt x="1691639" y="968375"/>
                  </a:lnTo>
                  <a:lnTo>
                    <a:pt x="1683190" y="1010257"/>
                  </a:lnTo>
                  <a:lnTo>
                    <a:pt x="1660143" y="1044448"/>
                  </a:lnTo>
                  <a:lnTo>
                    <a:pt x="1625953" y="1067494"/>
                  </a:lnTo>
                  <a:lnTo>
                    <a:pt x="1584070" y="1075943"/>
                  </a:lnTo>
                  <a:lnTo>
                    <a:pt x="107568" y="1075943"/>
                  </a:lnTo>
                  <a:lnTo>
                    <a:pt x="65686" y="1067494"/>
                  </a:lnTo>
                  <a:lnTo>
                    <a:pt x="31495" y="1044448"/>
                  </a:lnTo>
                  <a:lnTo>
                    <a:pt x="8449" y="1010257"/>
                  </a:lnTo>
                  <a:lnTo>
                    <a:pt x="0" y="968375"/>
                  </a:lnTo>
                  <a:lnTo>
                    <a:pt x="0" y="107568"/>
                  </a:lnTo>
                  <a:close/>
                </a:path>
              </a:pathLst>
            </a:custGeom>
            <a:ln w="12192">
              <a:solidFill>
                <a:srgbClr val="FFFFFF"/>
              </a:solidFill>
            </a:ln>
          </p:spPr>
          <p:txBody>
            <a:bodyPr wrap="square" lIns="0" tIns="0" rIns="0" bIns="0" rtlCol="0"/>
            <a:lstStyle/>
            <a:p>
              <a:endParaRPr/>
            </a:p>
          </p:txBody>
        </p:sp>
        <p:sp>
          <p:nvSpPr>
            <p:cNvPr id="13" name="object 13"/>
            <p:cNvSpPr/>
            <p:nvPr/>
          </p:nvSpPr>
          <p:spPr>
            <a:xfrm>
              <a:off x="3489959" y="1533144"/>
              <a:ext cx="1694814" cy="1076325"/>
            </a:xfrm>
            <a:custGeom>
              <a:avLst/>
              <a:gdLst/>
              <a:ahLst/>
              <a:cxnLst/>
              <a:rect l="l" t="t" r="r" b="b"/>
              <a:pathLst>
                <a:path w="1694814" h="1076325">
                  <a:moveTo>
                    <a:pt x="1587118" y="0"/>
                  </a:moveTo>
                  <a:lnTo>
                    <a:pt x="107568" y="0"/>
                  </a:lnTo>
                  <a:lnTo>
                    <a:pt x="65686" y="8449"/>
                  </a:lnTo>
                  <a:lnTo>
                    <a:pt x="31495" y="31495"/>
                  </a:lnTo>
                  <a:lnTo>
                    <a:pt x="8449" y="65686"/>
                  </a:lnTo>
                  <a:lnTo>
                    <a:pt x="0" y="107568"/>
                  </a:lnTo>
                  <a:lnTo>
                    <a:pt x="0" y="968375"/>
                  </a:lnTo>
                  <a:lnTo>
                    <a:pt x="8449" y="1010257"/>
                  </a:lnTo>
                  <a:lnTo>
                    <a:pt x="31495" y="1044447"/>
                  </a:lnTo>
                  <a:lnTo>
                    <a:pt x="65686" y="1067494"/>
                  </a:lnTo>
                  <a:lnTo>
                    <a:pt x="107568" y="1075943"/>
                  </a:lnTo>
                  <a:lnTo>
                    <a:pt x="1587118" y="1075943"/>
                  </a:lnTo>
                  <a:lnTo>
                    <a:pt x="1629001" y="1067494"/>
                  </a:lnTo>
                  <a:lnTo>
                    <a:pt x="1663191" y="1044447"/>
                  </a:lnTo>
                  <a:lnTo>
                    <a:pt x="1686238" y="1010257"/>
                  </a:lnTo>
                  <a:lnTo>
                    <a:pt x="1694688" y="968375"/>
                  </a:lnTo>
                  <a:lnTo>
                    <a:pt x="1694688" y="107568"/>
                  </a:lnTo>
                  <a:lnTo>
                    <a:pt x="1686238" y="65686"/>
                  </a:lnTo>
                  <a:lnTo>
                    <a:pt x="1663191" y="31495"/>
                  </a:lnTo>
                  <a:lnTo>
                    <a:pt x="1629001" y="8449"/>
                  </a:lnTo>
                  <a:lnTo>
                    <a:pt x="1587118" y="0"/>
                  </a:lnTo>
                  <a:close/>
                </a:path>
              </a:pathLst>
            </a:custGeom>
            <a:solidFill>
              <a:srgbClr val="FFFFFF">
                <a:alpha val="90194"/>
              </a:srgbClr>
            </a:solidFill>
          </p:spPr>
          <p:txBody>
            <a:bodyPr wrap="square" lIns="0" tIns="0" rIns="0" bIns="0" rtlCol="0"/>
            <a:lstStyle/>
            <a:p>
              <a:endParaRPr/>
            </a:p>
          </p:txBody>
        </p:sp>
        <p:sp>
          <p:nvSpPr>
            <p:cNvPr id="14" name="object 14"/>
            <p:cNvSpPr/>
            <p:nvPr/>
          </p:nvSpPr>
          <p:spPr>
            <a:xfrm>
              <a:off x="3489959" y="1533144"/>
              <a:ext cx="1694814" cy="1076325"/>
            </a:xfrm>
            <a:custGeom>
              <a:avLst/>
              <a:gdLst/>
              <a:ahLst/>
              <a:cxnLst/>
              <a:rect l="l" t="t" r="r" b="b"/>
              <a:pathLst>
                <a:path w="1694814" h="1076325">
                  <a:moveTo>
                    <a:pt x="0" y="107568"/>
                  </a:moveTo>
                  <a:lnTo>
                    <a:pt x="8449" y="65686"/>
                  </a:lnTo>
                  <a:lnTo>
                    <a:pt x="31495" y="31495"/>
                  </a:lnTo>
                  <a:lnTo>
                    <a:pt x="65686" y="8449"/>
                  </a:lnTo>
                  <a:lnTo>
                    <a:pt x="107568" y="0"/>
                  </a:lnTo>
                  <a:lnTo>
                    <a:pt x="1587118" y="0"/>
                  </a:lnTo>
                  <a:lnTo>
                    <a:pt x="1629001" y="8449"/>
                  </a:lnTo>
                  <a:lnTo>
                    <a:pt x="1663191" y="31495"/>
                  </a:lnTo>
                  <a:lnTo>
                    <a:pt x="1686238" y="65686"/>
                  </a:lnTo>
                  <a:lnTo>
                    <a:pt x="1694688" y="107568"/>
                  </a:lnTo>
                  <a:lnTo>
                    <a:pt x="1694688" y="968375"/>
                  </a:lnTo>
                  <a:lnTo>
                    <a:pt x="1686238" y="1010257"/>
                  </a:lnTo>
                  <a:lnTo>
                    <a:pt x="1663191" y="1044447"/>
                  </a:lnTo>
                  <a:lnTo>
                    <a:pt x="1629001" y="1067494"/>
                  </a:lnTo>
                  <a:lnTo>
                    <a:pt x="1587118" y="1075943"/>
                  </a:lnTo>
                  <a:lnTo>
                    <a:pt x="107568" y="1075943"/>
                  </a:lnTo>
                  <a:lnTo>
                    <a:pt x="65686" y="1067494"/>
                  </a:lnTo>
                  <a:lnTo>
                    <a:pt x="31495" y="1044447"/>
                  </a:lnTo>
                  <a:lnTo>
                    <a:pt x="8449" y="1010257"/>
                  </a:lnTo>
                  <a:lnTo>
                    <a:pt x="0" y="968375"/>
                  </a:lnTo>
                  <a:lnTo>
                    <a:pt x="0" y="107568"/>
                  </a:lnTo>
                  <a:close/>
                </a:path>
              </a:pathLst>
            </a:custGeom>
            <a:ln w="12192">
              <a:solidFill>
                <a:srgbClr val="5B9BD4"/>
              </a:solidFill>
            </a:ln>
          </p:spPr>
          <p:txBody>
            <a:bodyPr wrap="square" lIns="0" tIns="0" rIns="0" bIns="0" rtlCol="0"/>
            <a:lstStyle/>
            <a:p>
              <a:endParaRPr/>
            </a:p>
          </p:txBody>
        </p:sp>
      </p:grpSp>
      <p:sp>
        <p:nvSpPr>
          <p:cNvPr id="15" name="object 15"/>
          <p:cNvSpPr txBox="1"/>
          <p:nvPr/>
        </p:nvSpPr>
        <p:spPr>
          <a:xfrm>
            <a:off x="3644900" y="1738630"/>
            <a:ext cx="1386840" cy="609600"/>
          </a:xfrm>
          <a:prstGeom prst="rect">
            <a:avLst/>
          </a:prstGeom>
        </p:spPr>
        <p:txBody>
          <a:bodyPr vert="horz" wrap="square" lIns="0" tIns="41275" rIns="0" bIns="0" rtlCol="0">
            <a:spAutoFit/>
          </a:bodyPr>
          <a:lstStyle/>
          <a:p>
            <a:pPr marL="97790" marR="5080" indent="-85725">
              <a:lnSpc>
                <a:spcPts val="2210"/>
              </a:lnSpc>
              <a:spcBef>
                <a:spcPts val="325"/>
              </a:spcBef>
            </a:pPr>
            <a:r>
              <a:rPr sz="2000" b="0" dirty="0">
                <a:latin typeface="Calibri Light"/>
                <a:cs typeface="Calibri Light"/>
              </a:rPr>
              <a:t>GST </a:t>
            </a:r>
            <a:r>
              <a:rPr sz="2000" b="0" spc="-30" dirty="0">
                <a:latin typeface="Calibri Light"/>
                <a:cs typeface="Calibri Light"/>
              </a:rPr>
              <a:t>Turnover </a:t>
            </a:r>
            <a:r>
              <a:rPr sz="2000" b="0" spc="-10" dirty="0">
                <a:latin typeface="Calibri Light"/>
                <a:cs typeface="Calibri Light"/>
              </a:rPr>
              <a:t>Reported</a:t>
            </a:r>
            <a:r>
              <a:rPr sz="2000" b="0" spc="-70" dirty="0">
                <a:latin typeface="Calibri Light"/>
                <a:cs typeface="Calibri Light"/>
              </a:rPr>
              <a:t> </a:t>
            </a:r>
            <a:r>
              <a:rPr sz="2000" b="0" spc="-25" dirty="0">
                <a:latin typeface="Calibri Light"/>
                <a:cs typeface="Calibri Light"/>
              </a:rPr>
              <a:t>in</a:t>
            </a:r>
            <a:endParaRPr sz="2000">
              <a:latin typeface="Calibri Light"/>
              <a:cs typeface="Calibri Light"/>
            </a:endParaRPr>
          </a:p>
        </p:txBody>
      </p:sp>
      <p:grpSp>
        <p:nvGrpSpPr>
          <p:cNvPr id="16" name="object 16"/>
          <p:cNvGrpSpPr/>
          <p:nvPr/>
        </p:nvGrpSpPr>
        <p:grpSpPr>
          <a:xfrm>
            <a:off x="1228089" y="2916682"/>
            <a:ext cx="1893570" cy="1268730"/>
            <a:chOff x="1228089" y="2916682"/>
            <a:chExt cx="1893570" cy="1268730"/>
          </a:xfrm>
        </p:grpSpPr>
        <p:sp>
          <p:nvSpPr>
            <p:cNvPr id="17" name="object 17"/>
            <p:cNvSpPr/>
            <p:nvPr/>
          </p:nvSpPr>
          <p:spPr>
            <a:xfrm>
              <a:off x="1234439" y="2923032"/>
              <a:ext cx="1691639" cy="1076325"/>
            </a:xfrm>
            <a:custGeom>
              <a:avLst/>
              <a:gdLst/>
              <a:ahLst/>
              <a:cxnLst/>
              <a:rect l="l" t="t" r="r" b="b"/>
              <a:pathLst>
                <a:path w="1691639" h="1076325">
                  <a:moveTo>
                    <a:pt x="1584071" y="0"/>
                  </a:moveTo>
                  <a:lnTo>
                    <a:pt x="107568" y="0"/>
                  </a:lnTo>
                  <a:lnTo>
                    <a:pt x="65686" y="8449"/>
                  </a:lnTo>
                  <a:lnTo>
                    <a:pt x="31496" y="31495"/>
                  </a:lnTo>
                  <a:lnTo>
                    <a:pt x="8449" y="65686"/>
                  </a:lnTo>
                  <a:lnTo>
                    <a:pt x="0" y="107568"/>
                  </a:lnTo>
                  <a:lnTo>
                    <a:pt x="0" y="968374"/>
                  </a:lnTo>
                  <a:lnTo>
                    <a:pt x="8449" y="1010257"/>
                  </a:lnTo>
                  <a:lnTo>
                    <a:pt x="31495" y="1044447"/>
                  </a:lnTo>
                  <a:lnTo>
                    <a:pt x="65686" y="1067494"/>
                  </a:lnTo>
                  <a:lnTo>
                    <a:pt x="107568" y="1075943"/>
                  </a:lnTo>
                  <a:lnTo>
                    <a:pt x="1584071" y="1075943"/>
                  </a:lnTo>
                  <a:lnTo>
                    <a:pt x="1625953" y="1067494"/>
                  </a:lnTo>
                  <a:lnTo>
                    <a:pt x="1660144" y="1044447"/>
                  </a:lnTo>
                  <a:lnTo>
                    <a:pt x="1683190" y="1010257"/>
                  </a:lnTo>
                  <a:lnTo>
                    <a:pt x="1691639" y="968374"/>
                  </a:lnTo>
                  <a:lnTo>
                    <a:pt x="1691639" y="107568"/>
                  </a:lnTo>
                  <a:lnTo>
                    <a:pt x="1683190" y="65686"/>
                  </a:lnTo>
                  <a:lnTo>
                    <a:pt x="1660143" y="31495"/>
                  </a:lnTo>
                  <a:lnTo>
                    <a:pt x="1625953" y="8449"/>
                  </a:lnTo>
                  <a:lnTo>
                    <a:pt x="1584071" y="0"/>
                  </a:lnTo>
                  <a:close/>
                </a:path>
              </a:pathLst>
            </a:custGeom>
            <a:solidFill>
              <a:srgbClr val="EC7C30"/>
            </a:solidFill>
          </p:spPr>
          <p:txBody>
            <a:bodyPr wrap="square" lIns="0" tIns="0" rIns="0" bIns="0" rtlCol="0"/>
            <a:lstStyle/>
            <a:p>
              <a:endParaRPr/>
            </a:p>
          </p:txBody>
        </p:sp>
        <p:sp>
          <p:nvSpPr>
            <p:cNvPr id="18" name="object 18"/>
            <p:cNvSpPr/>
            <p:nvPr/>
          </p:nvSpPr>
          <p:spPr>
            <a:xfrm>
              <a:off x="1234439" y="2923032"/>
              <a:ext cx="1691639" cy="1076325"/>
            </a:xfrm>
            <a:custGeom>
              <a:avLst/>
              <a:gdLst/>
              <a:ahLst/>
              <a:cxnLst/>
              <a:rect l="l" t="t" r="r" b="b"/>
              <a:pathLst>
                <a:path w="1691639" h="1076325">
                  <a:moveTo>
                    <a:pt x="0" y="107568"/>
                  </a:moveTo>
                  <a:lnTo>
                    <a:pt x="8449" y="65686"/>
                  </a:lnTo>
                  <a:lnTo>
                    <a:pt x="31496" y="31495"/>
                  </a:lnTo>
                  <a:lnTo>
                    <a:pt x="65686" y="8449"/>
                  </a:lnTo>
                  <a:lnTo>
                    <a:pt x="107568" y="0"/>
                  </a:lnTo>
                  <a:lnTo>
                    <a:pt x="1584071" y="0"/>
                  </a:lnTo>
                  <a:lnTo>
                    <a:pt x="1625953" y="8449"/>
                  </a:lnTo>
                  <a:lnTo>
                    <a:pt x="1660143" y="31495"/>
                  </a:lnTo>
                  <a:lnTo>
                    <a:pt x="1683190" y="65686"/>
                  </a:lnTo>
                  <a:lnTo>
                    <a:pt x="1691639" y="107568"/>
                  </a:lnTo>
                  <a:lnTo>
                    <a:pt x="1691639" y="968374"/>
                  </a:lnTo>
                  <a:lnTo>
                    <a:pt x="1683190" y="1010257"/>
                  </a:lnTo>
                  <a:lnTo>
                    <a:pt x="1660144" y="1044447"/>
                  </a:lnTo>
                  <a:lnTo>
                    <a:pt x="1625953" y="1067494"/>
                  </a:lnTo>
                  <a:lnTo>
                    <a:pt x="1584071" y="1075943"/>
                  </a:lnTo>
                  <a:lnTo>
                    <a:pt x="107568" y="1075943"/>
                  </a:lnTo>
                  <a:lnTo>
                    <a:pt x="65686" y="1067494"/>
                  </a:lnTo>
                  <a:lnTo>
                    <a:pt x="31495" y="1044447"/>
                  </a:lnTo>
                  <a:lnTo>
                    <a:pt x="8449" y="1010257"/>
                  </a:lnTo>
                  <a:lnTo>
                    <a:pt x="0" y="968374"/>
                  </a:lnTo>
                  <a:lnTo>
                    <a:pt x="0" y="107568"/>
                  </a:lnTo>
                  <a:close/>
                </a:path>
              </a:pathLst>
            </a:custGeom>
            <a:ln w="12192">
              <a:solidFill>
                <a:srgbClr val="FFFFFF"/>
              </a:solidFill>
            </a:ln>
          </p:spPr>
          <p:txBody>
            <a:bodyPr wrap="square" lIns="0" tIns="0" rIns="0" bIns="0" rtlCol="0"/>
            <a:lstStyle/>
            <a:p>
              <a:endParaRPr/>
            </a:p>
          </p:txBody>
        </p:sp>
        <p:sp>
          <p:nvSpPr>
            <p:cNvPr id="19" name="object 19"/>
            <p:cNvSpPr/>
            <p:nvPr/>
          </p:nvSpPr>
          <p:spPr>
            <a:xfrm>
              <a:off x="1420367" y="3102864"/>
              <a:ext cx="1694814" cy="1076325"/>
            </a:xfrm>
            <a:custGeom>
              <a:avLst/>
              <a:gdLst/>
              <a:ahLst/>
              <a:cxnLst/>
              <a:rect l="l" t="t" r="r" b="b"/>
              <a:pathLst>
                <a:path w="1694814" h="1076325">
                  <a:moveTo>
                    <a:pt x="1587119" y="0"/>
                  </a:moveTo>
                  <a:lnTo>
                    <a:pt x="107568" y="0"/>
                  </a:lnTo>
                  <a:lnTo>
                    <a:pt x="65686" y="8449"/>
                  </a:lnTo>
                  <a:lnTo>
                    <a:pt x="31495" y="31496"/>
                  </a:lnTo>
                  <a:lnTo>
                    <a:pt x="8449" y="65686"/>
                  </a:lnTo>
                  <a:lnTo>
                    <a:pt x="0" y="107569"/>
                  </a:lnTo>
                  <a:lnTo>
                    <a:pt x="0" y="968375"/>
                  </a:lnTo>
                  <a:lnTo>
                    <a:pt x="8449" y="1010257"/>
                  </a:lnTo>
                  <a:lnTo>
                    <a:pt x="31495" y="1044448"/>
                  </a:lnTo>
                  <a:lnTo>
                    <a:pt x="65686" y="1067494"/>
                  </a:lnTo>
                  <a:lnTo>
                    <a:pt x="107568" y="1075944"/>
                  </a:lnTo>
                  <a:lnTo>
                    <a:pt x="1587119" y="1075944"/>
                  </a:lnTo>
                  <a:lnTo>
                    <a:pt x="1629001" y="1067494"/>
                  </a:lnTo>
                  <a:lnTo>
                    <a:pt x="1663192" y="1044447"/>
                  </a:lnTo>
                  <a:lnTo>
                    <a:pt x="1686238" y="1010257"/>
                  </a:lnTo>
                  <a:lnTo>
                    <a:pt x="1694688" y="968375"/>
                  </a:lnTo>
                  <a:lnTo>
                    <a:pt x="1694688" y="107569"/>
                  </a:lnTo>
                  <a:lnTo>
                    <a:pt x="1686238" y="65686"/>
                  </a:lnTo>
                  <a:lnTo>
                    <a:pt x="1663191" y="31496"/>
                  </a:lnTo>
                  <a:lnTo>
                    <a:pt x="1629001" y="8449"/>
                  </a:lnTo>
                  <a:lnTo>
                    <a:pt x="1587119" y="0"/>
                  </a:lnTo>
                  <a:close/>
                </a:path>
              </a:pathLst>
            </a:custGeom>
            <a:solidFill>
              <a:srgbClr val="FFFFFF">
                <a:alpha val="90194"/>
              </a:srgbClr>
            </a:solidFill>
          </p:spPr>
          <p:txBody>
            <a:bodyPr wrap="square" lIns="0" tIns="0" rIns="0" bIns="0" rtlCol="0"/>
            <a:lstStyle/>
            <a:p>
              <a:endParaRPr/>
            </a:p>
          </p:txBody>
        </p:sp>
        <p:sp>
          <p:nvSpPr>
            <p:cNvPr id="20" name="object 20"/>
            <p:cNvSpPr/>
            <p:nvPr/>
          </p:nvSpPr>
          <p:spPr>
            <a:xfrm>
              <a:off x="1420367" y="3102864"/>
              <a:ext cx="1694814" cy="1076325"/>
            </a:xfrm>
            <a:custGeom>
              <a:avLst/>
              <a:gdLst/>
              <a:ahLst/>
              <a:cxnLst/>
              <a:rect l="l" t="t" r="r" b="b"/>
              <a:pathLst>
                <a:path w="1694814" h="1076325">
                  <a:moveTo>
                    <a:pt x="0" y="107569"/>
                  </a:moveTo>
                  <a:lnTo>
                    <a:pt x="8449" y="65686"/>
                  </a:lnTo>
                  <a:lnTo>
                    <a:pt x="31495" y="31496"/>
                  </a:lnTo>
                  <a:lnTo>
                    <a:pt x="65686" y="8449"/>
                  </a:lnTo>
                  <a:lnTo>
                    <a:pt x="107568" y="0"/>
                  </a:lnTo>
                  <a:lnTo>
                    <a:pt x="1587119" y="0"/>
                  </a:lnTo>
                  <a:lnTo>
                    <a:pt x="1629001" y="8449"/>
                  </a:lnTo>
                  <a:lnTo>
                    <a:pt x="1663191" y="31496"/>
                  </a:lnTo>
                  <a:lnTo>
                    <a:pt x="1686238" y="65686"/>
                  </a:lnTo>
                  <a:lnTo>
                    <a:pt x="1694688" y="107569"/>
                  </a:lnTo>
                  <a:lnTo>
                    <a:pt x="1694688" y="968375"/>
                  </a:lnTo>
                  <a:lnTo>
                    <a:pt x="1686238" y="1010257"/>
                  </a:lnTo>
                  <a:lnTo>
                    <a:pt x="1663192" y="1044447"/>
                  </a:lnTo>
                  <a:lnTo>
                    <a:pt x="1629001" y="1067494"/>
                  </a:lnTo>
                  <a:lnTo>
                    <a:pt x="1587119" y="1075944"/>
                  </a:lnTo>
                  <a:lnTo>
                    <a:pt x="107568" y="1075944"/>
                  </a:lnTo>
                  <a:lnTo>
                    <a:pt x="65686" y="1067494"/>
                  </a:lnTo>
                  <a:lnTo>
                    <a:pt x="31495" y="1044448"/>
                  </a:lnTo>
                  <a:lnTo>
                    <a:pt x="8449" y="1010257"/>
                  </a:lnTo>
                  <a:lnTo>
                    <a:pt x="0" y="968375"/>
                  </a:lnTo>
                  <a:lnTo>
                    <a:pt x="0" y="107569"/>
                  </a:lnTo>
                  <a:close/>
                </a:path>
              </a:pathLst>
            </a:custGeom>
            <a:ln w="12192">
              <a:solidFill>
                <a:srgbClr val="EC7C30"/>
              </a:solidFill>
            </a:ln>
          </p:spPr>
          <p:txBody>
            <a:bodyPr wrap="square" lIns="0" tIns="0" rIns="0" bIns="0" rtlCol="0"/>
            <a:lstStyle/>
            <a:p>
              <a:endParaRPr/>
            </a:p>
          </p:txBody>
        </p:sp>
      </p:grpSp>
      <p:sp>
        <p:nvSpPr>
          <p:cNvPr id="21" name="object 21"/>
          <p:cNvSpPr txBox="1"/>
          <p:nvPr/>
        </p:nvSpPr>
        <p:spPr>
          <a:xfrm>
            <a:off x="1562480" y="3307206"/>
            <a:ext cx="1413510" cy="609600"/>
          </a:xfrm>
          <a:prstGeom prst="rect">
            <a:avLst/>
          </a:prstGeom>
        </p:spPr>
        <p:txBody>
          <a:bodyPr vert="horz" wrap="square" lIns="0" tIns="11430" rIns="0" bIns="0" rtlCol="0">
            <a:spAutoFit/>
          </a:bodyPr>
          <a:lstStyle/>
          <a:p>
            <a:pPr marL="12700">
              <a:lnSpc>
                <a:spcPts val="2305"/>
              </a:lnSpc>
              <a:spcBef>
                <a:spcPts val="90"/>
              </a:spcBef>
            </a:pPr>
            <a:r>
              <a:rPr sz="2000" b="0" spc="-40" dirty="0">
                <a:latin typeface="Calibri Light"/>
                <a:cs typeface="Calibri Light"/>
              </a:rPr>
              <a:t>Tax</a:t>
            </a:r>
            <a:r>
              <a:rPr sz="2000" b="0" spc="-30" dirty="0">
                <a:latin typeface="Calibri Light"/>
                <a:cs typeface="Calibri Light"/>
              </a:rPr>
              <a:t> </a:t>
            </a:r>
            <a:r>
              <a:rPr sz="2000" b="0" dirty="0">
                <a:latin typeface="Calibri Light"/>
                <a:cs typeface="Calibri Light"/>
              </a:rPr>
              <a:t>paid</a:t>
            </a:r>
            <a:r>
              <a:rPr sz="2000" b="0" spc="-35" dirty="0">
                <a:latin typeface="Calibri Light"/>
                <a:cs typeface="Calibri Light"/>
              </a:rPr>
              <a:t> </a:t>
            </a:r>
            <a:r>
              <a:rPr sz="2000" b="0" dirty="0">
                <a:latin typeface="Calibri Light"/>
                <a:cs typeface="Calibri Light"/>
              </a:rPr>
              <a:t>in</a:t>
            </a:r>
            <a:r>
              <a:rPr sz="2000" b="0" spc="-55" dirty="0">
                <a:latin typeface="Calibri Light"/>
                <a:cs typeface="Calibri Light"/>
              </a:rPr>
              <a:t> </a:t>
            </a:r>
            <a:r>
              <a:rPr sz="2000" b="0" spc="-25" dirty="0">
                <a:latin typeface="Calibri Light"/>
                <a:cs typeface="Calibri Light"/>
              </a:rPr>
              <a:t>3B</a:t>
            </a:r>
            <a:endParaRPr sz="2000" dirty="0">
              <a:latin typeface="Calibri Light"/>
              <a:cs typeface="Calibri Light"/>
            </a:endParaRPr>
          </a:p>
          <a:p>
            <a:pPr marL="55244">
              <a:lnSpc>
                <a:spcPts val="2305"/>
              </a:lnSpc>
            </a:pPr>
            <a:r>
              <a:rPr sz="2000" b="0" dirty="0">
                <a:latin typeface="Calibri Light"/>
                <a:cs typeface="Calibri Light"/>
              </a:rPr>
              <a:t>till</a:t>
            </a:r>
            <a:r>
              <a:rPr sz="2000" b="0" spc="-25" dirty="0">
                <a:latin typeface="Calibri Light"/>
                <a:cs typeface="Calibri Light"/>
              </a:rPr>
              <a:t> </a:t>
            </a:r>
            <a:r>
              <a:rPr sz="2000" b="0" dirty="0">
                <a:latin typeface="Calibri Light"/>
                <a:cs typeface="Calibri Light"/>
              </a:rPr>
              <a:t>Mar</a:t>
            </a:r>
            <a:r>
              <a:rPr sz="2000" b="0" spc="-10" dirty="0">
                <a:latin typeface="Calibri Light"/>
                <a:cs typeface="Calibri Light"/>
              </a:rPr>
              <a:t> </a:t>
            </a:r>
            <a:r>
              <a:rPr sz="2000" b="0" spc="-20" dirty="0" smtClean="0">
                <a:latin typeface="Calibri Light"/>
                <a:cs typeface="Calibri Light"/>
              </a:rPr>
              <a:t>20</a:t>
            </a:r>
            <a:r>
              <a:rPr lang="en-IN" sz="2000" b="0" spc="-20" dirty="0" smtClean="0">
                <a:latin typeface="Calibri Light"/>
                <a:cs typeface="Calibri Light"/>
              </a:rPr>
              <a:t>23</a:t>
            </a:r>
            <a:endParaRPr sz="2000" dirty="0">
              <a:latin typeface="Calibri Light"/>
              <a:cs typeface="Calibri Light"/>
            </a:endParaRPr>
          </a:p>
        </p:txBody>
      </p:sp>
      <p:grpSp>
        <p:nvGrpSpPr>
          <p:cNvPr id="22" name="object 22"/>
          <p:cNvGrpSpPr/>
          <p:nvPr/>
        </p:nvGrpSpPr>
        <p:grpSpPr>
          <a:xfrm>
            <a:off x="1228089" y="4486402"/>
            <a:ext cx="1893570" cy="1265555"/>
            <a:chOff x="1228089" y="4486402"/>
            <a:chExt cx="1893570" cy="1265555"/>
          </a:xfrm>
        </p:grpSpPr>
        <p:sp>
          <p:nvSpPr>
            <p:cNvPr id="23" name="object 23"/>
            <p:cNvSpPr/>
            <p:nvPr/>
          </p:nvSpPr>
          <p:spPr>
            <a:xfrm>
              <a:off x="1234439" y="4492752"/>
              <a:ext cx="1691639" cy="1073150"/>
            </a:xfrm>
            <a:custGeom>
              <a:avLst/>
              <a:gdLst/>
              <a:ahLst/>
              <a:cxnLst/>
              <a:rect l="l" t="t" r="r" b="b"/>
              <a:pathLst>
                <a:path w="1691639" h="1073150">
                  <a:moveTo>
                    <a:pt x="1584324" y="0"/>
                  </a:moveTo>
                  <a:lnTo>
                    <a:pt x="107315" y="0"/>
                  </a:lnTo>
                  <a:lnTo>
                    <a:pt x="65526" y="8427"/>
                  </a:lnTo>
                  <a:lnTo>
                    <a:pt x="31416" y="31416"/>
                  </a:lnTo>
                  <a:lnTo>
                    <a:pt x="8427" y="65526"/>
                  </a:lnTo>
                  <a:lnTo>
                    <a:pt x="0" y="107315"/>
                  </a:lnTo>
                  <a:lnTo>
                    <a:pt x="0" y="965581"/>
                  </a:lnTo>
                  <a:lnTo>
                    <a:pt x="8427" y="1007369"/>
                  </a:lnTo>
                  <a:lnTo>
                    <a:pt x="31416" y="1041479"/>
                  </a:lnTo>
                  <a:lnTo>
                    <a:pt x="65526" y="1064468"/>
                  </a:lnTo>
                  <a:lnTo>
                    <a:pt x="107315" y="1072896"/>
                  </a:lnTo>
                  <a:lnTo>
                    <a:pt x="1584324" y="1072896"/>
                  </a:lnTo>
                  <a:lnTo>
                    <a:pt x="1626113" y="1064468"/>
                  </a:lnTo>
                  <a:lnTo>
                    <a:pt x="1660223" y="1041479"/>
                  </a:lnTo>
                  <a:lnTo>
                    <a:pt x="1683212" y="1007369"/>
                  </a:lnTo>
                  <a:lnTo>
                    <a:pt x="1691639" y="965581"/>
                  </a:lnTo>
                  <a:lnTo>
                    <a:pt x="1691639" y="107315"/>
                  </a:lnTo>
                  <a:lnTo>
                    <a:pt x="1683212" y="65526"/>
                  </a:lnTo>
                  <a:lnTo>
                    <a:pt x="1660223" y="31416"/>
                  </a:lnTo>
                  <a:lnTo>
                    <a:pt x="1626113" y="8427"/>
                  </a:lnTo>
                  <a:lnTo>
                    <a:pt x="1584324" y="0"/>
                  </a:lnTo>
                  <a:close/>
                </a:path>
              </a:pathLst>
            </a:custGeom>
            <a:solidFill>
              <a:srgbClr val="A4A4A4"/>
            </a:solidFill>
          </p:spPr>
          <p:txBody>
            <a:bodyPr wrap="square" lIns="0" tIns="0" rIns="0" bIns="0" rtlCol="0"/>
            <a:lstStyle/>
            <a:p>
              <a:endParaRPr/>
            </a:p>
          </p:txBody>
        </p:sp>
        <p:sp>
          <p:nvSpPr>
            <p:cNvPr id="24" name="object 24"/>
            <p:cNvSpPr/>
            <p:nvPr/>
          </p:nvSpPr>
          <p:spPr>
            <a:xfrm>
              <a:off x="1234439" y="4492752"/>
              <a:ext cx="1691639" cy="1073150"/>
            </a:xfrm>
            <a:custGeom>
              <a:avLst/>
              <a:gdLst/>
              <a:ahLst/>
              <a:cxnLst/>
              <a:rect l="l" t="t" r="r" b="b"/>
              <a:pathLst>
                <a:path w="1691639" h="1073150">
                  <a:moveTo>
                    <a:pt x="0" y="107315"/>
                  </a:moveTo>
                  <a:lnTo>
                    <a:pt x="8427" y="65526"/>
                  </a:lnTo>
                  <a:lnTo>
                    <a:pt x="31416" y="31416"/>
                  </a:lnTo>
                  <a:lnTo>
                    <a:pt x="65526" y="8427"/>
                  </a:lnTo>
                  <a:lnTo>
                    <a:pt x="107315" y="0"/>
                  </a:lnTo>
                  <a:lnTo>
                    <a:pt x="1584324" y="0"/>
                  </a:lnTo>
                  <a:lnTo>
                    <a:pt x="1626113" y="8427"/>
                  </a:lnTo>
                  <a:lnTo>
                    <a:pt x="1660223" y="31416"/>
                  </a:lnTo>
                  <a:lnTo>
                    <a:pt x="1683212" y="65526"/>
                  </a:lnTo>
                  <a:lnTo>
                    <a:pt x="1691639" y="107315"/>
                  </a:lnTo>
                  <a:lnTo>
                    <a:pt x="1691639" y="965581"/>
                  </a:lnTo>
                  <a:lnTo>
                    <a:pt x="1683212" y="1007369"/>
                  </a:lnTo>
                  <a:lnTo>
                    <a:pt x="1660223" y="1041479"/>
                  </a:lnTo>
                  <a:lnTo>
                    <a:pt x="1626113" y="1064468"/>
                  </a:lnTo>
                  <a:lnTo>
                    <a:pt x="1584324" y="1072896"/>
                  </a:lnTo>
                  <a:lnTo>
                    <a:pt x="107315" y="1072896"/>
                  </a:lnTo>
                  <a:lnTo>
                    <a:pt x="65526" y="1064468"/>
                  </a:lnTo>
                  <a:lnTo>
                    <a:pt x="31416" y="1041479"/>
                  </a:lnTo>
                  <a:lnTo>
                    <a:pt x="8427" y="1007369"/>
                  </a:lnTo>
                  <a:lnTo>
                    <a:pt x="0" y="965581"/>
                  </a:lnTo>
                  <a:lnTo>
                    <a:pt x="0" y="107315"/>
                  </a:lnTo>
                  <a:close/>
                </a:path>
              </a:pathLst>
            </a:custGeom>
            <a:ln w="12192">
              <a:solidFill>
                <a:srgbClr val="FFFFFF"/>
              </a:solidFill>
            </a:ln>
          </p:spPr>
          <p:txBody>
            <a:bodyPr wrap="square" lIns="0" tIns="0" rIns="0" bIns="0" rtlCol="0"/>
            <a:lstStyle/>
            <a:p>
              <a:endParaRPr/>
            </a:p>
          </p:txBody>
        </p:sp>
        <p:sp>
          <p:nvSpPr>
            <p:cNvPr id="25" name="object 25"/>
            <p:cNvSpPr/>
            <p:nvPr/>
          </p:nvSpPr>
          <p:spPr>
            <a:xfrm>
              <a:off x="1420367" y="4669536"/>
              <a:ext cx="1694814" cy="1076325"/>
            </a:xfrm>
            <a:custGeom>
              <a:avLst/>
              <a:gdLst/>
              <a:ahLst/>
              <a:cxnLst/>
              <a:rect l="l" t="t" r="r" b="b"/>
              <a:pathLst>
                <a:path w="1694814" h="1076325">
                  <a:moveTo>
                    <a:pt x="1587119" y="0"/>
                  </a:moveTo>
                  <a:lnTo>
                    <a:pt x="107568" y="0"/>
                  </a:lnTo>
                  <a:lnTo>
                    <a:pt x="65686" y="8449"/>
                  </a:lnTo>
                  <a:lnTo>
                    <a:pt x="31495" y="31496"/>
                  </a:lnTo>
                  <a:lnTo>
                    <a:pt x="8449" y="65686"/>
                  </a:lnTo>
                  <a:lnTo>
                    <a:pt x="0" y="107568"/>
                  </a:lnTo>
                  <a:lnTo>
                    <a:pt x="0" y="968349"/>
                  </a:lnTo>
                  <a:lnTo>
                    <a:pt x="8449" y="1010230"/>
                  </a:lnTo>
                  <a:lnTo>
                    <a:pt x="31495" y="1044430"/>
                  </a:lnTo>
                  <a:lnTo>
                    <a:pt x="65686" y="1067488"/>
                  </a:lnTo>
                  <a:lnTo>
                    <a:pt x="107568" y="1075944"/>
                  </a:lnTo>
                  <a:lnTo>
                    <a:pt x="1587119" y="1075944"/>
                  </a:lnTo>
                  <a:lnTo>
                    <a:pt x="1629001" y="1067488"/>
                  </a:lnTo>
                  <a:lnTo>
                    <a:pt x="1663192" y="1044430"/>
                  </a:lnTo>
                  <a:lnTo>
                    <a:pt x="1686238" y="1010230"/>
                  </a:lnTo>
                  <a:lnTo>
                    <a:pt x="1694688" y="968349"/>
                  </a:lnTo>
                  <a:lnTo>
                    <a:pt x="1694688" y="107568"/>
                  </a:lnTo>
                  <a:lnTo>
                    <a:pt x="1686238" y="65686"/>
                  </a:lnTo>
                  <a:lnTo>
                    <a:pt x="1663191" y="31495"/>
                  </a:lnTo>
                  <a:lnTo>
                    <a:pt x="1629001" y="8449"/>
                  </a:lnTo>
                  <a:lnTo>
                    <a:pt x="1587119" y="0"/>
                  </a:lnTo>
                  <a:close/>
                </a:path>
              </a:pathLst>
            </a:custGeom>
            <a:solidFill>
              <a:srgbClr val="FFFFFF">
                <a:alpha val="90194"/>
              </a:srgbClr>
            </a:solidFill>
          </p:spPr>
          <p:txBody>
            <a:bodyPr wrap="square" lIns="0" tIns="0" rIns="0" bIns="0" rtlCol="0"/>
            <a:lstStyle/>
            <a:p>
              <a:endParaRPr/>
            </a:p>
          </p:txBody>
        </p:sp>
        <p:sp>
          <p:nvSpPr>
            <p:cNvPr id="26" name="object 26"/>
            <p:cNvSpPr/>
            <p:nvPr/>
          </p:nvSpPr>
          <p:spPr>
            <a:xfrm>
              <a:off x="1420367" y="4669536"/>
              <a:ext cx="1694814" cy="1076325"/>
            </a:xfrm>
            <a:custGeom>
              <a:avLst/>
              <a:gdLst/>
              <a:ahLst/>
              <a:cxnLst/>
              <a:rect l="l" t="t" r="r" b="b"/>
              <a:pathLst>
                <a:path w="1694814" h="1076325">
                  <a:moveTo>
                    <a:pt x="0" y="107568"/>
                  </a:moveTo>
                  <a:lnTo>
                    <a:pt x="8449" y="65686"/>
                  </a:lnTo>
                  <a:lnTo>
                    <a:pt x="31495" y="31496"/>
                  </a:lnTo>
                  <a:lnTo>
                    <a:pt x="65686" y="8449"/>
                  </a:lnTo>
                  <a:lnTo>
                    <a:pt x="107568" y="0"/>
                  </a:lnTo>
                  <a:lnTo>
                    <a:pt x="1587119" y="0"/>
                  </a:lnTo>
                  <a:lnTo>
                    <a:pt x="1629001" y="8449"/>
                  </a:lnTo>
                  <a:lnTo>
                    <a:pt x="1663191" y="31495"/>
                  </a:lnTo>
                  <a:lnTo>
                    <a:pt x="1686238" y="65686"/>
                  </a:lnTo>
                  <a:lnTo>
                    <a:pt x="1694688" y="107568"/>
                  </a:lnTo>
                  <a:lnTo>
                    <a:pt x="1694688" y="968349"/>
                  </a:lnTo>
                  <a:lnTo>
                    <a:pt x="1686238" y="1010230"/>
                  </a:lnTo>
                  <a:lnTo>
                    <a:pt x="1663192" y="1044430"/>
                  </a:lnTo>
                  <a:lnTo>
                    <a:pt x="1629001" y="1067488"/>
                  </a:lnTo>
                  <a:lnTo>
                    <a:pt x="1587119" y="1075944"/>
                  </a:lnTo>
                  <a:lnTo>
                    <a:pt x="107568" y="1075944"/>
                  </a:lnTo>
                  <a:lnTo>
                    <a:pt x="65686" y="1067488"/>
                  </a:lnTo>
                  <a:lnTo>
                    <a:pt x="31495" y="1044430"/>
                  </a:lnTo>
                  <a:lnTo>
                    <a:pt x="8449" y="1010230"/>
                  </a:lnTo>
                  <a:lnTo>
                    <a:pt x="0" y="968349"/>
                  </a:lnTo>
                  <a:lnTo>
                    <a:pt x="0" y="107568"/>
                  </a:lnTo>
                  <a:close/>
                </a:path>
              </a:pathLst>
            </a:custGeom>
            <a:ln w="12192">
              <a:solidFill>
                <a:srgbClr val="A4A4A4"/>
              </a:solidFill>
            </a:ln>
          </p:spPr>
          <p:txBody>
            <a:bodyPr wrap="square" lIns="0" tIns="0" rIns="0" bIns="0" rtlCol="0"/>
            <a:lstStyle/>
            <a:p>
              <a:endParaRPr/>
            </a:p>
          </p:txBody>
        </p:sp>
      </p:grpSp>
      <p:sp>
        <p:nvSpPr>
          <p:cNvPr id="27" name="object 27"/>
          <p:cNvSpPr txBox="1"/>
          <p:nvPr/>
        </p:nvSpPr>
        <p:spPr>
          <a:xfrm>
            <a:off x="1568577" y="4737313"/>
            <a:ext cx="1400810" cy="800735"/>
          </a:xfrm>
          <a:prstGeom prst="rect">
            <a:avLst/>
          </a:prstGeom>
        </p:spPr>
        <p:txBody>
          <a:bodyPr vert="horz" wrap="square" lIns="0" tIns="95885" rIns="0" bIns="0" rtlCol="0">
            <a:spAutoFit/>
          </a:bodyPr>
          <a:lstStyle/>
          <a:p>
            <a:pPr algn="ctr">
              <a:lnSpc>
                <a:spcPct val="100000"/>
              </a:lnSpc>
              <a:spcBef>
                <a:spcPts val="755"/>
              </a:spcBef>
            </a:pPr>
            <a:r>
              <a:rPr sz="2000" b="0" dirty="0">
                <a:latin typeface="Calibri Light"/>
                <a:cs typeface="Calibri Light"/>
              </a:rPr>
              <a:t>Part</a:t>
            </a:r>
            <a:r>
              <a:rPr sz="2000" b="0" spc="-55" dirty="0">
                <a:latin typeface="Calibri Light"/>
                <a:cs typeface="Calibri Light"/>
              </a:rPr>
              <a:t> </a:t>
            </a:r>
            <a:r>
              <a:rPr sz="2000" b="0" dirty="0">
                <a:latin typeface="Calibri Light"/>
                <a:cs typeface="Calibri Light"/>
              </a:rPr>
              <a:t>II</a:t>
            </a:r>
            <a:r>
              <a:rPr sz="2000" b="0" spc="-75" dirty="0">
                <a:latin typeface="Calibri Light"/>
                <a:cs typeface="Calibri Light"/>
              </a:rPr>
              <a:t> </a:t>
            </a:r>
            <a:r>
              <a:rPr sz="2000" b="0" spc="-20" dirty="0">
                <a:latin typeface="Calibri Light"/>
                <a:cs typeface="Calibri Light"/>
              </a:rPr>
              <a:t>Table</a:t>
            </a:r>
            <a:r>
              <a:rPr sz="2000" b="0" spc="-35" dirty="0">
                <a:latin typeface="Calibri Light"/>
                <a:cs typeface="Calibri Light"/>
              </a:rPr>
              <a:t> </a:t>
            </a:r>
            <a:r>
              <a:rPr sz="2000" b="0" spc="-50" dirty="0">
                <a:latin typeface="Calibri Light"/>
                <a:cs typeface="Calibri Light"/>
              </a:rPr>
              <a:t>4</a:t>
            </a:r>
            <a:endParaRPr sz="2000" dirty="0">
              <a:latin typeface="Calibri Light"/>
              <a:cs typeface="Calibri Light"/>
            </a:endParaRPr>
          </a:p>
          <a:p>
            <a:pPr algn="ctr">
              <a:lnSpc>
                <a:spcPct val="100000"/>
              </a:lnSpc>
              <a:spcBef>
                <a:spcPts val="650"/>
              </a:spcBef>
            </a:pPr>
            <a:endParaRPr sz="2000" dirty="0">
              <a:latin typeface="Calibri Light"/>
              <a:cs typeface="Calibri Light"/>
            </a:endParaRPr>
          </a:p>
        </p:txBody>
      </p:sp>
      <p:grpSp>
        <p:nvGrpSpPr>
          <p:cNvPr id="28" name="object 28"/>
          <p:cNvGrpSpPr/>
          <p:nvPr/>
        </p:nvGrpSpPr>
        <p:grpSpPr>
          <a:xfrm>
            <a:off x="3297682" y="2916682"/>
            <a:ext cx="1893570" cy="1268730"/>
            <a:chOff x="3297682" y="2916682"/>
            <a:chExt cx="1893570" cy="1268730"/>
          </a:xfrm>
        </p:grpSpPr>
        <p:sp>
          <p:nvSpPr>
            <p:cNvPr id="29" name="object 29"/>
            <p:cNvSpPr/>
            <p:nvPr/>
          </p:nvSpPr>
          <p:spPr>
            <a:xfrm>
              <a:off x="3304032" y="2923032"/>
              <a:ext cx="1691639" cy="1076325"/>
            </a:xfrm>
            <a:custGeom>
              <a:avLst/>
              <a:gdLst/>
              <a:ahLst/>
              <a:cxnLst/>
              <a:rect l="l" t="t" r="r" b="b"/>
              <a:pathLst>
                <a:path w="1691639" h="1076325">
                  <a:moveTo>
                    <a:pt x="1584070" y="0"/>
                  </a:moveTo>
                  <a:lnTo>
                    <a:pt x="107568" y="0"/>
                  </a:lnTo>
                  <a:lnTo>
                    <a:pt x="65686" y="8449"/>
                  </a:lnTo>
                  <a:lnTo>
                    <a:pt x="31495" y="31495"/>
                  </a:lnTo>
                  <a:lnTo>
                    <a:pt x="8449" y="65686"/>
                  </a:lnTo>
                  <a:lnTo>
                    <a:pt x="0" y="107568"/>
                  </a:lnTo>
                  <a:lnTo>
                    <a:pt x="0" y="968374"/>
                  </a:lnTo>
                  <a:lnTo>
                    <a:pt x="8449" y="1010257"/>
                  </a:lnTo>
                  <a:lnTo>
                    <a:pt x="31495" y="1044447"/>
                  </a:lnTo>
                  <a:lnTo>
                    <a:pt x="65686" y="1067494"/>
                  </a:lnTo>
                  <a:lnTo>
                    <a:pt x="107568" y="1075943"/>
                  </a:lnTo>
                  <a:lnTo>
                    <a:pt x="1584070" y="1075943"/>
                  </a:lnTo>
                  <a:lnTo>
                    <a:pt x="1625953" y="1067494"/>
                  </a:lnTo>
                  <a:lnTo>
                    <a:pt x="1660143" y="1044447"/>
                  </a:lnTo>
                  <a:lnTo>
                    <a:pt x="1683190" y="1010257"/>
                  </a:lnTo>
                  <a:lnTo>
                    <a:pt x="1691639" y="968374"/>
                  </a:lnTo>
                  <a:lnTo>
                    <a:pt x="1691639" y="107568"/>
                  </a:lnTo>
                  <a:lnTo>
                    <a:pt x="1683190" y="65686"/>
                  </a:lnTo>
                  <a:lnTo>
                    <a:pt x="1660143" y="31495"/>
                  </a:lnTo>
                  <a:lnTo>
                    <a:pt x="1625953" y="8449"/>
                  </a:lnTo>
                  <a:lnTo>
                    <a:pt x="1584070" y="0"/>
                  </a:lnTo>
                  <a:close/>
                </a:path>
              </a:pathLst>
            </a:custGeom>
            <a:solidFill>
              <a:srgbClr val="EC7C30"/>
            </a:solidFill>
          </p:spPr>
          <p:txBody>
            <a:bodyPr wrap="square" lIns="0" tIns="0" rIns="0" bIns="0" rtlCol="0"/>
            <a:lstStyle/>
            <a:p>
              <a:endParaRPr/>
            </a:p>
          </p:txBody>
        </p:sp>
        <p:sp>
          <p:nvSpPr>
            <p:cNvPr id="30" name="object 30"/>
            <p:cNvSpPr/>
            <p:nvPr/>
          </p:nvSpPr>
          <p:spPr>
            <a:xfrm>
              <a:off x="3304032" y="2923032"/>
              <a:ext cx="1691639" cy="1076325"/>
            </a:xfrm>
            <a:custGeom>
              <a:avLst/>
              <a:gdLst/>
              <a:ahLst/>
              <a:cxnLst/>
              <a:rect l="l" t="t" r="r" b="b"/>
              <a:pathLst>
                <a:path w="1691639" h="1076325">
                  <a:moveTo>
                    <a:pt x="0" y="107568"/>
                  </a:moveTo>
                  <a:lnTo>
                    <a:pt x="8449" y="65686"/>
                  </a:lnTo>
                  <a:lnTo>
                    <a:pt x="31495" y="31495"/>
                  </a:lnTo>
                  <a:lnTo>
                    <a:pt x="65686" y="8449"/>
                  </a:lnTo>
                  <a:lnTo>
                    <a:pt x="107568" y="0"/>
                  </a:lnTo>
                  <a:lnTo>
                    <a:pt x="1584070" y="0"/>
                  </a:lnTo>
                  <a:lnTo>
                    <a:pt x="1625953" y="8449"/>
                  </a:lnTo>
                  <a:lnTo>
                    <a:pt x="1660143" y="31495"/>
                  </a:lnTo>
                  <a:lnTo>
                    <a:pt x="1683190" y="65686"/>
                  </a:lnTo>
                  <a:lnTo>
                    <a:pt x="1691639" y="107568"/>
                  </a:lnTo>
                  <a:lnTo>
                    <a:pt x="1691639" y="968374"/>
                  </a:lnTo>
                  <a:lnTo>
                    <a:pt x="1683190" y="1010257"/>
                  </a:lnTo>
                  <a:lnTo>
                    <a:pt x="1660143" y="1044447"/>
                  </a:lnTo>
                  <a:lnTo>
                    <a:pt x="1625953" y="1067494"/>
                  </a:lnTo>
                  <a:lnTo>
                    <a:pt x="1584070" y="1075943"/>
                  </a:lnTo>
                  <a:lnTo>
                    <a:pt x="107568" y="1075943"/>
                  </a:lnTo>
                  <a:lnTo>
                    <a:pt x="65686" y="1067494"/>
                  </a:lnTo>
                  <a:lnTo>
                    <a:pt x="31495" y="1044447"/>
                  </a:lnTo>
                  <a:lnTo>
                    <a:pt x="8449" y="1010257"/>
                  </a:lnTo>
                  <a:lnTo>
                    <a:pt x="0" y="968374"/>
                  </a:lnTo>
                  <a:lnTo>
                    <a:pt x="0" y="107568"/>
                  </a:lnTo>
                  <a:close/>
                </a:path>
              </a:pathLst>
            </a:custGeom>
            <a:ln w="12192">
              <a:solidFill>
                <a:srgbClr val="FFFFFF"/>
              </a:solidFill>
            </a:ln>
          </p:spPr>
          <p:txBody>
            <a:bodyPr wrap="square" lIns="0" tIns="0" rIns="0" bIns="0" rtlCol="0"/>
            <a:lstStyle/>
            <a:p>
              <a:endParaRPr/>
            </a:p>
          </p:txBody>
        </p:sp>
        <p:sp>
          <p:nvSpPr>
            <p:cNvPr id="31" name="object 31"/>
            <p:cNvSpPr/>
            <p:nvPr/>
          </p:nvSpPr>
          <p:spPr>
            <a:xfrm>
              <a:off x="3489960" y="3102864"/>
              <a:ext cx="1694814" cy="1076325"/>
            </a:xfrm>
            <a:custGeom>
              <a:avLst/>
              <a:gdLst/>
              <a:ahLst/>
              <a:cxnLst/>
              <a:rect l="l" t="t" r="r" b="b"/>
              <a:pathLst>
                <a:path w="1694814" h="1076325">
                  <a:moveTo>
                    <a:pt x="1587118" y="0"/>
                  </a:moveTo>
                  <a:lnTo>
                    <a:pt x="107568" y="0"/>
                  </a:lnTo>
                  <a:lnTo>
                    <a:pt x="65686" y="8449"/>
                  </a:lnTo>
                  <a:lnTo>
                    <a:pt x="31495" y="31496"/>
                  </a:lnTo>
                  <a:lnTo>
                    <a:pt x="8449" y="65686"/>
                  </a:lnTo>
                  <a:lnTo>
                    <a:pt x="0" y="107569"/>
                  </a:lnTo>
                  <a:lnTo>
                    <a:pt x="0" y="968375"/>
                  </a:lnTo>
                  <a:lnTo>
                    <a:pt x="8449" y="1010257"/>
                  </a:lnTo>
                  <a:lnTo>
                    <a:pt x="31495" y="1044448"/>
                  </a:lnTo>
                  <a:lnTo>
                    <a:pt x="65686" y="1067494"/>
                  </a:lnTo>
                  <a:lnTo>
                    <a:pt x="107568" y="1075944"/>
                  </a:lnTo>
                  <a:lnTo>
                    <a:pt x="1587118" y="1075944"/>
                  </a:lnTo>
                  <a:lnTo>
                    <a:pt x="1629001" y="1067494"/>
                  </a:lnTo>
                  <a:lnTo>
                    <a:pt x="1663191" y="1044447"/>
                  </a:lnTo>
                  <a:lnTo>
                    <a:pt x="1686238" y="1010257"/>
                  </a:lnTo>
                  <a:lnTo>
                    <a:pt x="1694688" y="968375"/>
                  </a:lnTo>
                  <a:lnTo>
                    <a:pt x="1694688" y="107569"/>
                  </a:lnTo>
                  <a:lnTo>
                    <a:pt x="1686238" y="65686"/>
                  </a:lnTo>
                  <a:lnTo>
                    <a:pt x="1663191" y="31496"/>
                  </a:lnTo>
                  <a:lnTo>
                    <a:pt x="1629001" y="8449"/>
                  </a:lnTo>
                  <a:lnTo>
                    <a:pt x="1587118" y="0"/>
                  </a:lnTo>
                  <a:close/>
                </a:path>
              </a:pathLst>
            </a:custGeom>
            <a:solidFill>
              <a:srgbClr val="FFFFFF">
                <a:alpha val="90194"/>
              </a:srgbClr>
            </a:solidFill>
          </p:spPr>
          <p:txBody>
            <a:bodyPr wrap="square" lIns="0" tIns="0" rIns="0" bIns="0" rtlCol="0"/>
            <a:lstStyle/>
            <a:p>
              <a:endParaRPr/>
            </a:p>
          </p:txBody>
        </p:sp>
        <p:sp>
          <p:nvSpPr>
            <p:cNvPr id="32" name="object 32"/>
            <p:cNvSpPr/>
            <p:nvPr/>
          </p:nvSpPr>
          <p:spPr>
            <a:xfrm>
              <a:off x="3489960" y="3102864"/>
              <a:ext cx="1694814" cy="1076325"/>
            </a:xfrm>
            <a:custGeom>
              <a:avLst/>
              <a:gdLst/>
              <a:ahLst/>
              <a:cxnLst/>
              <a:rect l="l" t="t" r="r" b="b"/>
              <a:pathLst>
                <a:path w="1694814" h="1076325">
                  <a:moveTo>
                    <a:pt x="0" y="107569"/>
                  </a:moveTo>
                  <a:lnTo>
                    <a:pt x="8449" y="65686"/>
                  </a:lnTo>
                  <a:lnTo>
                    <a:pt x="31495" y="31496"/>
                  </a:lnTo>
                  <a:lnTo>
                    <a:pt x="65686" y="8449"/>
                  </a:lnTo>
                  <a:lnTo>
                    <a:pt x="107568" y="0"/>
                  </a:lnTo>
                  <a:lnTo>
                    <a:pt x="1587118" y="0"/>
                  </a:lnTo>
                  <a:lnTo>
                    <a:pt x="1629001" y="8449"/>
                  </a:lnTo>
                  <a:lnTo>
                    <a:pt x="1663191" y="31496"/>
                  </a:lnTo>
                  <a:lnTo>
                    <a:pt x="1686238" y="65686"/>
                  </a:lnTo>
                  <a:lnTo>
                    <a:pt x="1694688" y="107569"/>
                  </a:lnTo>
                  <a:lnTo>
                    <a:pt x="1694688" y="968375"/>
                  </a:lnTo>
                  <a:lnTo>
                    <a:pt x="1686238" y="1010257"/>
                  </a:lnTo>
                  <a:lnTo>
                    <a:pt x="1663191" y="1044447"/>
                  </a:lnTo>
                  <a:lnTo>
                    <a:pt x="1629001" y="1067494"/>
                  </a:lnTo>
                  <a:lnTo>
                    <a:pt x="1587118" y="1075944"/>
                  </a:lnTo>
                  <a:lnTo>
                    <a:pt x="107568" y="1075944"/>
                  </a:lnTo>
                  <a:lnTo>
                    <a:pt x="65686" y="1067494"/>
                  </a:lnTo>
                  <a:lnTo>
                    <a:pt x="31495" y="1044448"/>
                  </a:lnTo>
                  <a:lnTo>
                    <a:pt x="8449" y="1010257"/>
                  </a:lnTo>
                  <a:lnTo>
                    <a:pt x="0" y="968375"/>
                  </a:lnTo>
                  <a:lnTo>
                    <a:pt x="0" y="107569"/>
                  </a:lnTo>
                  <a:close/>
                </a:path>
              </a:pathLst>
            </a:custGeom>
            <a:ln w="12192">
              <a:solidFill>
                <a:srgbClr val="EC7C30"/>
              </a:solidFill>
            </a:ln>
          </p:spPr>
          <p:txBody>
            <a:bodyPr wrap="square" lIns="0" tIns="0" rIns="0" bIns="0" rtlCol="0"/>
            <a:lstStyle/>
            <a:p>
              <a:endParaRPr/>
            </a:p>
          </p:txBody>
        </p:sp>
      </p:grpSp>
      <p:sp>
        <p:nvSpPr>
          <p:cNvPr id="33" name="object 33"/>
          <p:cNvSpPr txBox="1"/>
          <p:nvPr/>
        </p:nvSpPr>
        <p:spPr>
          <a:xfrm>
            <a:off x="3596132" y="3307206"/>
            <a:ext cx="1483995" cy="609600"/>
          </a:xfrm>
          <a:prstGeom prst="rect">
            <a:avLst/>
          </a:prstGeom>
        </p:spPr>
        <p:txBody>
          <a:bodyPr vert="horz" wrap="square" lIns="0" tIns="11430" rIns="0" bIns="0" rtlCol="0">
            <a:spAutoFit/>
          </a:bodyPr>
          <a:lstStyle/>
          <a:p>
            <a:pPr marL="48895">
              <a:lnSpc>
                <a:spcPts val="2305"/>
              </a:lnSpc>
              <a:spcBef>
                <a:spcPts val="90"/>
              </a:spcBef>
            </a:pPr>
            <a:r>
              <a:rPr sz="2000" b="0" spc="-40" dirty="0">
                <a:latin typeface="Calibri Light"/>
                <a:cs typeface="Calibri Light"/>
              </a:rPr>
              <a:t>Tax</a:t>
            </a:r>
            <a:r>
              <a:rPr sz="2000" b="0" spc="-30" dirty="0">
                <a:latin typeface="Calibri Light"/>
                <a:cs typeface="Calibri Light"/>
              </a:rPr>
              <a:t> </a:t>
            </a:r>
            <a:r>
              <a:rPr sz="2000" b="0" dirty="0">
                <a:latin typeface="Calibri Light"/>
                <a:cs typeface="Calibri Light"/>
              </a:rPr>
              <a:t>paid</a:t>
            </a:r>
            <a:r>
              <a:rPr sz="2000" b="0" spc="-35" dirty="0">
                <a:latin typeface="Calibri Light"/>
                <a:cs typeface="Calibri Light"/>
              </a:rPr>
              <a:t> </a:t>
            </a:r>
            <a:r>
              <a:rPr sz="2000" b="0" dirty="0">
                <a:latin typeface="Calibri Light"/>
                <a:cs typeface="Calibri Light"/>
              </a:rPr>
              <a:t>in</a:t>
            </a:r>
            <a:r>
              <a:rPr sz="2000" b="0" spc="-55" dirty="0">
                <a:latin typeface="Calibri Light"/>
                <a:cs typeface="Calibri Light"/>
              </a:rPr>
              <a:t> </a:t>
            </a:r>
            <a:r>
              <a:rPr sz="2000" b="0" spc="-25" dirty="0">
                <a:latin typeface="Calibri Light"/>
                <a:cs typeface="Calibri Light"/>
              </a:rPr>
              <a:t>3B</a:t>
            </a:r>
            <a:endParaRPr sz="2000" dirty="0">
              <a:latin typeface="Calibri Light"/>
              <a:cs typeface="Calibri Light"/>
            </a:endParaRPr>
          </a:p>
          <a:p>
            <a:pPr marL="12700">
              <a:lnSpc>
                <a:spcPts val="2305"/>
              </a:lnSpc>
            </a:pPr>
            <a:r>
              <a:rPr sz="2000" b="0" dirty="0">
                <a:latin typeface="Calibri Light"/>
                <a:cs typeface="Calibri Light"/>
              </a:rPr>
              <a:t>till</a:t>
            </a:r>
            <a:r>
              <a:rPr sz="2000" b="0" spc="-25" dirty="0">
                <a:latin typeface="Calibri Light"/>
                <a:cs typeface="Calibri Light"/>
              </a:rPr>
              <a:t> </a:t>
            </a:r>
            <a:r>
              <a:rPr lang="en-IN" sz="2000" b="0" dirty="0" smtClean="0">
                <a:latin typeface="Calibri Light"/>
                <a:cs typeface="Calibri Light"/>
              </a:rPr>
              <a:t>Nov </a:t>
            </a:r>
            <a:r>
              <a:rPr sz="2000" b="0" spc="-20" dirty="0" smtClean="0">
                <a:latin typeface="Calibri Light"/>
                <a:cs typeface="Calibri Light"/>
              </a:rPr>
              <a:t>20</a:t>
            </a:r>
            <a:r>
              <a:rPr lang="en-IN" sz="2000" b="0" spc="-20" dirty="0" smtClean="0">
                <a:latin typeface="Calibri Light"/>
                <a:cs typeface="Calibri Light"/>
              </a:rPr>
              <a:t>23</a:t>
            </a:r>
            <a:r>
              <a:rPr sz="2000" b="0" spc="-20" dirty="0" smtClean="0">
                <a:latin typeface="Calibri Light"/>
                <a:cs typeface="Calibri Light"/>
              </a:rPr>
              <a:t>*</a:t>
            </a:r>
            <a:endParaRPr sz="2000" dirty="0">
              <a:latin typeface="Calibri Light"/>
              <a:cs typeface="Calibri Light"/>
            </a:endParaRPr>
          </a:p>
        </p:txBody>
      </p:sp>
      <p:grpSp>
        <p:nvGrpSpPr>
          <p:cNvPr id="34" name="object 34"/>
          <p:cNvGrpSpPr/>
          <p:nvPr/>
        </p:nvGrpSpPr>
        <p:grpSpPr>
          <a:xfrm>
            <a:off x="3297682" y="4486402"/>
            <a:ext cx="1893570" cy="1265555"/>
            <a:chOff x="3297682" y="4486402"/>
            <a:chExt cx="1893570" cy="1265555"/>
          </a:xfrm>
        </p:grpSpPr>
        <p:sp>
          <p:nvSpPr>
            <p:cNvPr id="35" name="object 35"/>
            <p:cNvSpPr/>
            <p:nvPr/>
          </p:nvSpPr>
          <p:spPr>
            <a:xfrm>
              <a:off x="3304032" y="4492752"/>
              <a:ext cx="1691639" cy="1073150"/>
            </a:xfrm>
            <a:custGeom>
              <a:avLst/>
              <a:gdLst/>
              <a:ahLst/>
              <a:cxnLst/>
              <a:rect l="l" t="t" r="r" b="b"/>
              <a:pathLst>
                <a:path w="1691639" h="1073150">
                  <a:moveTo>
                    <a:pt x="1584325" y="0"/>
                  </a:moveTo>
                  <a:lnTo>
                    <a:pt x="107314" y="0"/>
                  </a:lnTo>
                  <a:lnTo>
                    <a:pt x="65526" y="8427"/>
                  </a:lnTo>
                  <a:lnTo>
                    <a:pt x="31416" y="31416"/>
                  </a:lnTo>
                  <a:lnTo>
                    <a:pt x="8427" y="65526"/>
                  </a:lnTo>
                  <a:lnTo>
                    <a:pt x="0" y="107315"/>
                  </a:lnTo>
                  <a:lnTo>
                    <a:pt x="0" y="965581"/>
                  </a:lnTo>
                  <a:lnTo>
                    <a:pt x="8427" y="1007369"/>
                  </a:lnTo>
                  <a:lnTo>
                    <a:pt x="31416" y="1041479"/>
                  </a:lnTo>
                  <a:lnTo>
                    <a:pt x="65526" y="1064468"/>
                  </a:lnTo>
                  <a:lnTo>
                    <a:pt x="107314" y="1072896"/>
                  </a:lnTo>
                  <a:lnTo>
                    <a:pt x="1584325" y="1072896"/>
                  </a:lnTo>
                  <a:lnTo>
                    <a:pt x="1626113" y="1064468"/>
                  </a:lnTo>
                  <a:lnTo>
                    <a:pt x="1660223" y="1041479"/>
                  </a:lnTo>
                  <a:lnTo>
                    <a:pt x="1683212" y="1007369"/>
                  </a:lnTo>
                  <a:lnTo>
                    <a:pt x="1691639" y="965581"/>
                  </a:lnTo>
                  <a:lnTo>
                    <a:pt x="1691639" y="107315"/>
                  </a:lnTo>
                  <a:lnTo>
                    <a:pt x="1683212" y="65526"/>
                  </a:lnTo>
                  <a:lnTo>
                    <a:pt x="1660223" y="31416"/>
                  </a:lnTo>
                  <a:lnTo>
                    <a:pt x="1626113" y="8427"/>
                  </a:lnTo>
                  <a:lnTo>
                    <a:pt x="1584325" y="0"/>
                  </a:lnTo>
                  <a:close/>
                </a:path>
              </a:pathLst>
            </a:custGeom>
            <a:solidFill>
              <a:srgbClr val="A4A4A4"/>
            </a:solidFill>
          </p:spPr>
          <p:txBody>
            <a:bodyPr wrap="square" lIns="0" tIns="0" rIns="0" bIns="0" rtlCol="0"/>
            <a:lstStyle/>
            <a:p>
              <a:endParaRPr/>
            </a:p>
          </p:txBody>
        </p:sp>
        <p:sp>
          <p:nvSpPr>
            <p:cNvPr id="36" name="object 36"/>
            <p:cNvSpPr/>
            <p:nvPr/>
          </p:nvSpPr>
          <p:spPr>
            <a:xfrm>
              <a:off x="3304032" y="4492752"/>
              <a:ext cx="1691639" cy="1073150"/>
            </a:xfrm>
            <a:custGeom>
              <a:avLst/>
              <a:gdLst/>
              <a:ahLst/>
              <a:cxnLst/>
              <a:rect l="l" t="t" r="r" b="b"/>
              <a:pathLst>
                <a:path w="1691639" h="1073150">
                  <a:moveTo>
                    <a:pt x="0" y="107315"/>
                  </a:moveTo>
                  <a:lnTo>
                    <a:pt x="8427" y="65526"/>
                  </a:lnTo>
                  <a:lnTo>
                    <a:pt x="31416" y="31416"/>
                  </a:lnTo>
                  <a:lnTo>
                    <a:pt x="65526" y="8427"/>
                  </a:lnTo>
                  <a:lnTo>
                    <a:pt x="107314" y="0"/>
                  </a:lnTo>
                  <a:lnTo>
                    <a:pt x="1584325" y="0"/>
                  </a:lnTo>
                  <a:lnTo>
                    <a:pt x="1626113" y="8427"/>
                  </a:lnTo>
                  <a:lnTo>
                    <a:pt x="1660223" y="31416"/>
                  </a:lnTo>
                  <a:lnTo>
                    <a:pt x="1683212" y="65526"/>
                  </a:lnTo>
                  <a:lnTo>
                    <a:pt x="1691639" y="107315"/>
                  </a:lnTo>
                  <a:lnTo>
                    <a:pt x="1691639" y="965581"/>
                  </a:lnTo>
                  <a:lnTo>
                    <a:pt x="1683212" y="1007369"/>
                  </a:lnTo>
                  <a:lnTo>
                    <a:pt x="1660223" y="1041479"/>
                  </a:lnTo>
                  <a:lnTo>
                    <a:pt x="1626113" y="1064468"/>
                  </a:lnTo>
                  <a:lnTo>
                    <a:pt x="1584325" y="1072896"/>
                  </a:lnTo>
                  <a:lnTo>
                    <a:pt x="107314" y="1072896"/>
                  </a:lnTo>
                  <a:lnTo>
                    <a:pt x="65526" y="1064468"/>
                  </a:lnTo>
                  <a:lnTo>
                    <a:pt x="31416" y="1041479"/>
                  </a:lnTo>
                  <a:lnTo>
                    <a:pt x="8427" y="1007369"/>
                  </a:lnTo>
                  <a:lnTo>
                    <a:pt x="0" y="965581"/>
                  </a:lnTo>
                  <a:lnTo>
                    <a:pt x="0" y="107315"/>
                  </a:lnTo>
                  <a:close/>
                </a:path>
              </a:pathLst>
            </a:custGeom>
            <a:ln w="12192">
              <a:solidFill>
                <a:srgbClr val="FFFFFF"/>
              </a:solidFill>
            </a:ln>
          </p:spPr>
          <p:txBody>
            <a:bodyPr wrap="square" lIns="0" tIns="0" rIns="0" bIns="0" rtlCol="0"/>
            <a:lstStyle/>
            <a:p>
              <a:endParaRPr/>
            </a:p>
          </p:txBody>
        </p:sp>
        <p:sp>
          <p:nvSpPr>
            <p:cNvPr id="37" name="object 37"/>
            <p:cNvSpPr/>
            <p:nvPr/>
          </p:nvSpPr>
          <p:spPr>
            <a:xfrm>
              <a:off x="3489960" y="4669536"/>
              <a:ext cx="1694814" cy="1076325"/>
            </a:xfrm>
            <a:custGeom>
              <a:avLst/>
              <a:gdLst/>
              <a:ahLst/>
              <a:cxnLst/>
              <a:rect l="l" t="t" r="r" b="b"/>
              <a:pathLst>
                <a:path w="1694814" h="1076325">
                  <a:moveTo>
                    <a:pt x="1587118" y="0"/>
                  </a:moveTo>
                  <a:lnTo>
                    <a:pt x="107568" y="0"/>
                  </a:lnTo>
                  <a:lnTo>
                    <a:pt x="65686" y="8449"/>
                  </a:lnTo>
                  <a:lnTo>
                    <a:pt x="31495" y="31496"/>
                  </a:lnTo>
                  <a:lnTo>
                    <a:pt x="8449" y="65686"/>
                  </a:lnTo>
                  <a:lnTo>
                    <a:pt x="0" y="107568"/>
                  </a:lnTo>
                  <a:lnTo>
                    <a:pt x="0" y="968349"/>
                  </a:lnTo>
                  <a:lnTo>
                    <a:pt x="8449" y="1010230"/>
                  </a:lnTo>
                  <a:lnTo>
                    <a:pt x="31495" y="1044430"/>
                  </a:lnTo>
                  <a:lnTo>
                    <a:pt x="65686" y="1067488"/>
                  </a:lnTo>
                  <a:lnTo>
                    <a:pt x="107568" y="1075944"/>
                  </a:lnTo>
                  <a:lnTo>
                    <a:pt x="1587118" y="1075944"/>
                  </a:lnTo>
                  <a:lnTo>
                    <a:pt x="1629001" y="1067488"/>
                  </a:lnTo>
                  <a:lnTo>
                    <a:pt x="1663191" y="1044430"/>
                  </a:lnTo>
                  <a:lnTo>
                    <a:pt x="1686238" y="1010230"/>
                  </a:lnTo>
                  <a:lnTo>
                    <a:pt x="1694688" y="968349"/>
                  </a:lnTo>
                  <a:lnTo>
                    <a:pt x="1694688" y="107568"/>
                  </a:lnTo>
                  <a:lnTo>
                    <a:pt x="1686238" y="65686"/>
                  </a:lnTo>
                  <a:lnTo>
                    <a:pt x="1663191" y="31495"/>
                  </a:lnTo>
                  <a:lnTo>
                    <a:pt x="1629001" y="8449"/>
                  </a:lnTo>
                  <a:lnTo>
                    <a:pt x="1587118" y="0"/>
                  </a:lnTo>
                  <a:close/>
                </a:path>
              </a:pathLst>
            </a:custGeom>
            <a:solidFill>
              <a:srgbClr val="FFFFFF">
                <a:alpha val="90194"/>
              </a:srgbClr>
            </a:solidFill>
          </p:spPr>
          <p:txBody>
            <a:bodyPr wrap="square" lIns="0" tIns="0" rIns="0" bIns="0" rtlCol="0"/>
            <a:lstStyle/>
            <a:p>
              <a:endParaRPr/>
            </a:p>
          </p:txBody>
        </p:sp>
        <p:sp>
          <p:nvSpPr>
            <p:cNvPr id="38" name="object 38"/>
            <p:cNvSpPr/>
            <p:nvPr/>
          </p:nvSpPr>
          <p:spPr>
            <a:xfrm>
              <a:off x="3489960" y="4669536"/>
              <a:ext cx="1694814" cy="1076325"/>
            </a:xfrm>
            <a:custGeom>
              <a:avLst/>
              <a:gdLst/>
              <a:ahLst/>
              <a:cxnLst/>
              <a:rect l="l" t="t" r="r" b="b"/>
              <a:pathLst>
                <a:path w="1694814" h="1076325">
                  <a:moveTo>
                    <a:pt x="0" y="107568"/>
                  </a:moveTo>
                  <a:lnTo>
                    <a:pt x="8449" y="65686"/>
                  </a:lnTo>
                  <a:lnTo>
                    <a:pt x="31495" y="31496"/>
                  </a:lnTo>
                  <a:lnTo>
                    <a:pt x="65686" y="8449"/>
                  </a:lnTo>
                  <a:lnTo>
                    <a:pt x="107568" y="0"/>
                  </a:lnTo>
                  <a:lnTo>
                    <a:pt x="1587118" y="0"/>
                  </a:lnTo>
                  <a:lnTo>
                    <a:pt x="1629001" y="8449"/>
                  </a:lnTo>
                  <a:lnTo>
                    <a:pt x="1663191" y="31495"/>
                  </a:lnTo>
                  <a:lnTo>
                    <a:pt x="1686238" y="65686"/>
                  </a:lnTo>
                  <a:lnTo>
                    <a:pt x="1694688" y="107568"/>
                  </a:lnTo>
                  <a:lnTo>
                    <a:pt x="1694688" y="968349"/>
                  </a:lnTo>
                  <a:lnTo>
                    <a:pt x="1686238" y="1010230"/>
                  </a:lnTo>
                  <a:lnTo>
                    <a:pt x="1663191" y="1044430"/>
                  </a:lnTo>
                  <a:lnTo>
                    <a:pt x="1629001" y="1067488"/>
                  </a:lnTo>
                  <a:lnTo>
                    <a:pt x="1587118" y="1075944"/>
                  </a:lnTo>
                  <a:lnTo>
                    <a:pt x="107568" y="1075944"/>
                  </a:lnTo>
                  <a:lnTo>
                    <a:pt x="65686" y="1067488"/>
                  </a:lnTo>
                  <a:lnTo>
                    <a:pt x="31495" y="1044430"/>
                  </a:lnTo>
                  <a:lnTo>
                    <a:pt x="8449" y="1010230"/>
                  </a:lnTo>
                  <a:lnTo>
                    <a:pt x="0" y="968349"/>
                  </a:lnTo>
                  <a:lnTo>
                    <a:pt x="0" y="107568"/>
                  </a:lnTo>
                  <a:close/>
                </a:path>
              </a:pathLst>
            </a:custGeom>
            <a:ln w="12192">
              <a:solidFill>
                <a:srgbClr val="A4A4A4"/>
              </a:solidFill>
            </a:ln>
          </p:spPr>
          <p:txBody>
            <a:bodyPr wrap="square" lIns="0" tIns="0" rIns="0" bIns="0" rtlCol="0"/>
            <a:lstStyle/>
            <a:p>
              <a:endParaRPr/>
            </a:p>
          </p:txBody>
        </p:sp>
      </p:grpSp>
      <p:sp>
        <p:nvSpPr>
          <p:cNvPr id="39" name="object 39"/>
          <p:cNvSpPr txBox="1"/>
          <p:nvPr/>
        </p:nvSpPr>
        <p:spPr>
          <a:xfrm>
            <a:off x="3663188" y="4875352"/>
            <a:ext cx="1348740" cy="610235"/>
          </a:xfrm>
          <a:prstGeom prst="rect">
            <a:avLst/>
          </a:prstGeom>
        </p:spPr>
        <p:txBody>
          <a:bodyPr vert="horz" wrap="square" lIns="0" tIns="12065" rIns="0" bIns="0" rtlCol="0">
            <a:spAutoFit/>
          </a:bodyPr>
          <a:lstStyle/>
          <a:p>
            <a:pPr algn="ctr">
              <a:lnSpc>
                <a:spcPts val="2305"/>
              </a:lnSpc>
              <a:spcBef>
                <a:spcPts val="95"/>
              </a:spcBef>
            </a:pPr>
            <a:r>
              <a:rPr sz="2000" b="0" dirty="0">
                <a:latin typeface="Calibri Light"/>
                <a:cs typeface="Calibri Light"/>
              </a:rPr>
              <a:t>Part</a:t>
            </a:r>
            <a:r>
              <a:rPr sz="2000" b="0" spc="-15" dirty="0">
                <a:latin typeface="Calibri Light"/>
                <a:cs typeface="Calibri Light"/>
              </a:rPr>
              <a:t> </a:t>
            </a:r>
            <a:r>
              <a:rPr sz="2000" b="0" dirty="0">
                <a:latin typeface="Calibri Light"/>
                <a:cs typeface="Calibri Light"/>
              </a:rPr>
              <a:t>V</a:t>
            </a:r>
            <a:r>
              <a:rPr sz="2000" b="0" spc="-35" dirty="0">
                <a:latin typeface="Calibri Light"/>
                <a:cs typeface="Calibri Light"/>
              </a:rPr>
              <a:t> </a:t>
            </a:r>
            <a:r>
              <a:rPr sz="2000" b="0" dirty="0">
                <a:latin typeface="Calibri Light"/>
                <a:cs typeface="Calibri Light"/>
              </a:rPr>
              <a:t>:</a:t>
            </a:r>
            <a:r>
              <a:rPr sz="2000" b="0" spc="-45" dirty="0">
                <a:latin typeface="Calibri Light"/>
                <a:cs typeface="Calibri Light"/>
              </a:rPr>
              <a:t> </a:t>
            </a:r>
            <a:r>
              <a:rPr sz="2000" b="0" spc="-20" dirty="0">
                <a:latin typeface="Calibri Light"/>
                <a:cs typeface="Calibri Light"/>
              </a:rPr>
              <a:t>Table</a:t>
            </a:r>
            <a:endParaRPr sz="2000">
              <a:latin typeface="Calibri Light"/>
              <a:cs typeface="Calibri Light"/>
            </a:endParaRPr>
          </a:p>
          <a:p>
            <a:pPr algn="ctr">
              <a:lnSpc>
                <a:spcPts val="2305"/>
              </a:lnSpc>
            </a:pPr>
            <a:r>
              <a:rPr sz="2000" b="0" spc="-25" dirty="0">
                <a:latin typeface="Calibri Light"/>
                <a:cs typeface="Calibri Light"/>
              </a:rPr>
              <a:t>10</a:t>
            </a:r>
            <a:endParaRPr sz="2000">
              <a:latin typeface="Calibri Light"/>
              <a:cs typeface="Calibri Light"/>
            </a:endParaRPr>
          </a:p>
        </p:txBody>
      </p:sp>
      <p:grpSp>
        <p:nvGrpSpPr>
          <p:cNvPr id="40" name="object 40"/>
          <p:cNvGrpSpPr/>
          <p:nvPr/>
        </p:nvGrpSpPr>
        <p:grpSpPr>
          <a:xfrm>
            <a:off x="5367273" y="2916682"/>
            <a:ext cx="1893570" cy="1268730"/>
            <a:chOff x="5367273" y="2916682"/>
            <a:chExt cx="1893570" cy="1268730"/>
          </a:xfrm>
        </p:grpSpPr>
        <p:sp>
          <p:nvSpPr>
            <p:cNvPr id="41" name="object 41"/>
            <p:cNvSpPr/>
            <p:nvPr/>
          </p:nvSpPr>
          <p:spPr>
            <a:xfrm>
              <a:off x="5373623" y="2923032"/>
              <a:ext cx="1691639" cy="1076325"/>
            </a:xfrm>
            <a:custGeom>
              <a:avLst/>
              <a:gdLst/>
              <a:ahLst/>
              <a:cxnLst/>
              <a:rect l="l" t="t" r="r" b="b"/>
              <a:pathLst>
                <a:path w="1691640" h="1076325">
                  <a:moveTo>
                    <a:pt x="1584071" y="0"/>
                  </a:moveTo>
                  <a:lnTo>
                    <a:pt x="107568" y="0"/>
                  </a:lnTo>
                  <a:lnTo>
                    <a:pt x="65686" y="8449"/>
                  </a:lnTo>
                  <a:lnTo>
                    <a:pt x="31496" y="31495"/>
                  </a:lnTo>
                  <a:lnTo>
                    <a:pt x="8449" y="65686"/>
                  </a:lnTo>
                  <a:lnTo>
                    <a:pt x="0" y="107568"/>
                  </a:lnTo>
                  <a:lnTo>
                    <a:pt x="0" y="968374"/>
                  </a:lnTo>
                  <a:lnTo>
                    <a:pt x="8449" y="1010257"/>
                  </a:lnTo>
                  <a:lnTo>
                    <a:pt x="31496" y="1044447"/>
                  </a:lnTo>
                  <a:lnTo>
                    <a:pt x="65686" y="1067494"/>
                  </a:lnTo>
                  <a:lnTo>
                    <a:pt x="107568" y="1075943"/>
                  </a:lnTo>
                  <a:lnTo>
                    <a:pt x="1584071" y="1075943"/>
                  </a:lnTo>
                  <a:lnTo>
                    <a:pt x="1625953" y="1067494"/>
                  </a:lnTo>
                  <a:lnTo>
                    <a:pt x="1660144" y="1044447"/>
                  </a:lnTo>
                  <a:lnTo>
                    <a:pt x="1683190" y="1010257"/>
                  </a:lnTo>
                  <a:lnTo>
                    <a:pt x="1691640" y="968374"/>
                  </a:lnTo>
                  <a:lnTo>
                    <a:pt x="1691640" y="107568"/>
                  </a:lnTo>
                  <a:lnTo>
                    <a:pt x="1683190" y="65686"/>
                  </a:lnTo>
                  <a:lnTo>
                    <a:pt x="1660144" y="31495"/>
                  </a:lnTo>
                  <a:lnTo>
                    <a:pt x="1625953" y="8449"/>
                  </a:lnTo>
                  <a:lnTo>
                    <a:pt x="1584071" y="0"/>
                  </a:lnTo>
                  <a:close/>
                </a:path>
              </a:pathLst>
            </a:custGeom>
            <a:solidFill>
              <a:srgbClr val="EC7C30"/>
            </a:solidFill>
          </p:spPr>
          <p:txBody>
            <a:bodyPr wrap="square" lIns="0" tIns="0" rIns="0" bIns="0" rtlCol="0"/>
            <a:lstStyle/>
            <a:p>
              <a:endParaRPr/>
            </a:p>
          </p:txBody>
        </p:sp>
        <p:sp>
          <p:nvSpPr>
            <p:cNvPr id="42" name="object 42"/>
            <p:cNvSpPr/>
            <p:nvPr/>
          </p:nvSpPr>
          <p:spPr>
            <a:xfrm>
              <a:off x="5373623" y="2923032"/>
              <a:ext cx="1691639" cy="1076325"/>
            </a:xfrm>
            <a:custGeom>
              <a:avLst/>
              <a:gdLst/>
              <a:ahLst/>
              <a:cxnLst/>
              <a:rect l="l" t="t" r="r" b="b"/>
              <a:pathLst>
                <a:path w="1691640" h="1076325">
                  <a:moveTo>
                    <a:pt x="0" y="107568"/>
                  </a:moveTo>
                  <a:lnTo>
                    <a:pt x="8449" y="65686"/>
                  </a:lnTo>
                  <a:lnTo>
                    <a:pt x="31496" y="31495"/>
                  </a:lnTo>
                  <a:lnTo>
                    <a:pt x="65686" y="8449"/>
                  </a:lnTo>
                  <a:lnTo>
                    <a:pt x="107568" y="0"/>
                  </a:lnTo>
                  <a:lnTo>
                    <a:pt x="1584071" y="0"/>
                  </a:lnTo>
                  <a:lnTo>
                    <a:pt x="1625953" y="8449"/>
                  </a:lnTo>
                  <a:lnTo>
                    <a:pt x="1660144" y="31495"/>
                  </a:lnTo>
                  <a:lnTo>
                    <a:pt x="1683190" y="65686"/>
                  </a:lnTo>
                  <a:lnTo>
                    <a:pt x="1691640" y="107568"/>
                  </a:lnTo>
                  <a:lnTo>
                    <a:pt x="1691640" y="968374"/>
                  </a:lnTo>
                  <a:lnTo>
                    <a:pt x="1683190" y="1010257"/>
                  </a:lnTo>
                  <a:lnTo>
                    <a:pt x="1660144" y="1044447"/>
                  </a:lnTo>
                  <a:lnTo>
                    <a:pt x="1625953" y="1067494"/>
                  </a:lnTo>
                  <a:lnTo>
                    <a:pt x="1584071" y="1075943"/>
                  </a:lnTo>
                  <a:lnTo>
                    <a:pt x="107568" y="1075943"/>
                  </a:lnTo>
                  <a:lnTo>
                    <a:pt x="65686" y="1067494"/>
                  </a:lnTo>
                  <a:lnTo>
                    <a:pt x="31496" y="1044447"/>
                  </a:lnTo>
                  <a:lnTo>
                    <a:pt x="8449" y="1010257"/>
                  </a:lnTo>
                  <a:lnTo>
                    <a:pt x="0" y="968374"/>
                  </a:lnTo>
                  <a:lnTo>
                    <a:pt x="0" y="107568"/>
                  </a:lnTo>
                  <a:close/>
                </a:path>
              </a:pathLst>
            </a:custGeom>
            <a:ln w="12192">
              <a:solidFill>
                <a:srgbClr val="FFFFFF"/>
              </a:solidFill>
            </a:ln>
          </p:spPr>
          <p:txBody>
            <a:bodyPr wrap="square" lIns="0" tIns="0" rIns="0" bIns="0" rtlCol="0"/>
            <a:lstStyle/>
            <a:p>
              <a:endParaRPr/>
            </a:p>
          </p:txBody>
        </p:sp>
        <p:sp>
          <p:nvSpPr>
            <p:cNvPr id="43" name="object 43"/>
            <p:cNvSpPr/>
            <p:nvPr/>
          </p:nvSpPr>
          <p:spPr>
            <a:xfrm>
              <a:off x="5559551" y="3102864"/>
              <a:ext cx="1694814" cy="1076325"/>
            </a:xfrm>
            <a:custGeom>
              <a:avLst/>
              <a:gdLst/>
              <a:ahLst/>
              <a:cxnLst/>
              <a:rect l="l" t="t" r="r" b="b"/>
              <a:pathLst>
                <a:path w="1694815" h="1076325">
                  <a:moveTo>
                    <a:pt x="1587119" y="0"/>
                  </a:moveTo>
                  <a:lnTo>
                    <a:pt x="107569" y="0"/>
                  </a:lnTo>
                  <a:lnTo>
                    <a:pt x="65686" y="8449"/>
                  </a:lnTo>
                  <a:lnTo>
                    <a:pt x="31496" y="31496"/>
                  </a:lnTo>
                  <a:lnTo>
                    <a:pt x="8449" y="65686"/>
                  </a:lnTo>
                  <a:lnTo>
                    <a:pt x="0" y="107569"/>
                  </a:lnTo>
                  <a:lnTo>
                    <a:pt x="0" y="968375"/>
                  </a:lnTo>
                  <a:lnTo>
                    <a:pt x="8449" y="1010257"/>
                  </a:lnTo>
                  <a:lnTo>
                    <a:pt x="31496" y="1044448"/>
                  </a:lnTo>
                  <a:lnTo>
                    <a:pt x="65686" y="1067494"/>
                  </a:lnTo>
                  <a:lnTo>
                    <a:pt x="107569" y="1075944"/>
                  </a:lnTo>
                  <a:lnTo>
                    <a:pt x="1587119" y="1075944"/>
                  </a:lnTo>
                  <a:lnTo>
                    <a:pt x="1629001" y="1067494"/>
                  </a:lnTo>
                  <a:lnTo>
                    <a:pt x="1663192" y="1044447"/>
                  </a:lnTo>
                  <a:lnTo>
                    <a:pt x="1686238" y="1010257"/>
                  </a:lnTo>
                  <a:lnTo>
                    <a:pt x="1694688" y="968375"/>
                  </a:lnTo>
                  <a:lnTo>
                    <a:pt x="1694688" y="107569"/>
                  </a:lnTo>
                  <a:lnTo>
                    <a:pt x="1686238" y="65686"/>
                  </a:lnTo>
                  <a:lnTo>
                    <a:pt x="1663192" y="31496"/>
                  </a:lnTo>
                  <a:lnTo>
                    <a:pt x="1629001" y="8449"/>
                  </a:lnTo>
                  <a:lnTo>
                    <a:pt x="1587119" y="0"/>
                  </a:lnTo>
                  <a:close/>
                </a:path>
              </a:pathLst>
            </a:custGeom>
            <a:solidFill>
              <a:srgbClr val="FFFFFF">
                <a:alpha val="90194"/>
              </a:srgbClr>
            </a:solidFill>
          </p:spPr>
          <p:txBody>
            <a:bodyPr wrap="square" lIns="0" tIns="0" rIns="0" bIns="0" rtlCol="0"/>
            <a:lstStyle/>
            <a:p>
              <a:endParaRPr/>
            </a:p>
          </p:txBody>
        </p:sp>
        <p:sp>
          <p:nvSpPr>
            <p:cNvPr id="44" name="object 44"/>
            <p:cNvSpPr/>
            <p:nvPr/>
          </p:nvSpPr>
          <p:spPr>
            <a:xfrm>
              <a:off x="5559551" y="3102864"/>
              <a:ext cx="1694814" cy="1076325"/>
            </a:xfrm>
            <a:custGeom>
              <a:avLst/>
              <a:gdLst/>
              <a:ahLst/>
              <a:cxnLst/>
              <a:rect l="l" t="t" r="r" b="b"/>
              <a:pathLst>
                <a:path w="1694815" h="1076325">
                  <a:moveTo>
                    <a:pt x="0" y="107569"/>
                  </a:moveTo>
                  <a:lnTo>
                    <a:pt x="8449" y="65686"/>
                  </a:lnTo>
                  <a:lnTo>
                    <a:pt x="31496" y="31496"/>
                  </a:lnTo>
                  <a:lnTo>
                    <a:pt x="65686" y="8449"/>
                  </a:lnTo>
                  <a:lnTo>
                    <a:pt x="107569" y="0"/>
                  </a:lnTo>
                  <a:lnTo>
                    <a:pt x="1587119" y="0"/>
                  </a:lnTo>
                  <a:lnTo>
                    <a:pt x="1629001" y="8449"/>
                  </a:lnTo>
                  <a:lnTo>
                    <a:pt x="1663192" y="31496"/>
                  </a:lnTo>
                  <a:lnTo>
                    <a:pt x="1686238" y="65686"/>
                  </a:lnTo>
                  <a:lnTo>
                    <a:pt x="1694688" y="107569"/>
                  </a:lnTo>
                  <a:lnTo>
                    <a:pt x="1694688" y="968375"/>
                  </a:lnTo>
                  <a:lnTo>
                    <a:pt x="1686238" y="1010257"/>
                  </a:lnTo>
                  <a:lnTo>
                    <a:pt x="1663192" y="1044447"/>
                  </a:lnTo>
                  <a:lnTo>
                    <a:pt x="1629001" y="1067494"/>
                  </a:lnTo>
                  <a:lnTo>
                    <a:pt x="1587119" y="1075944"/>
                  </a:lnTo>
                  <a:lnTo>
                    <a:pt x="107569" y="1075944"/>
                  </a:lnTo>
                  <a:lnTo>
                    <a:pt x="65686" y="1067494"/>
                  </a:lnTo>
                  <a:lnTo>
                    <a:pt x="31496" y="1044448"/>
                  </a:lnTo>
                  <a:lnTo>
                    <a:pt x="8449" y="1010257"/>
                  </a:lnTo>
                  <a:lnTo>
                    <a:pt x="0" y="968375"/>
                  </a:lnTo>
                  <a:lnTo>
                    <a:pt x="0" y="107569"/>
                  </a:lnTo>
                  <a:close/>
                </a:path>
              </a:pathLst>
            </a:custGeom>
            <a:ln w="12192">
              <a:solidFill>
                <a:srgbClr val="EC7C30"/>
              </a:solidFill>
            </a:ln>
          </p:spPr>
          <p:txBody>
            <a:bodyPr wrap="square" lIns="0" tIns="0" rIns="0" bIns="0" rtlCol="0"/>
            <a:lstStyle/>
            <a:p>
              <a:endParaRPr/>
            </a:p>
          </p:txBody>
        </p:sp>
      </p:grpSp>
      <p:sp>
        <p:nvSpPr>
          <p:cNvPr id="45" name="object 45"/>
          <p:cNvSpPr txBox="1"/>
          <p:nvPr/>
        </p:nvSpPr>
        <p:spPr>
          <a:xfrm>
            <a:off x="5806821" y="3307206"/>
            <a:ext cx="1201420" cy="609600"/>
          </a:xfrm>
          <a:prstGeom prst="rect">
            <a:avLst/>
          </a:prstGeom>
        </p:spPr>
        <p:txBody>
          <a:bodyPr vert="horz" wrap="square" lIns="0" tIns="11430" rIns="0" bIns="0" rtlCol="0">
            <a:spAutoFit/>
          </a:bodyPr>
          <a:lstStyle/>
          <a:p>
            <a:pPr algn="ctr">
              <a:lnSpc>
                <a:spcPts val="2305"/>
              </a:lnSpc>
              <a:spcBef>
                <a:spcPts val="90"/>
              </a:spcBef>
            </a:pPr>
            <a:r>
              <a:rPr sz="2000" b="0" dirty="0">
                <a:latin typeface="Calibri Light"/>
                <a:cs typeface="Calibri Light"/>
              </a:rPr>
              <a:t>Balance</a:t>
            </a:r>
            <a:r>
              <a:rPr sz="2000" b="0" spc="-45" dirty="0">
                <a:latin typeface="Calibri Light"/>
                <a:cs typeface="Calibri Light"/>
              </a:rPr>
              <a:t> </a:t>
            </a:r>
            <a:r>
              <a:rPr sz="2000" b="0" spc="-25" dirty="0">
                <a:latin typeface="Calibri Light"/>
                <a:cs typeface="Calibri Light"/>
              </a:rPr>
              <a:t>Tax</a:t>
            </a:r>
            <a:endParaRPr sz="2000">
              <a:latin typeface="Calibri Light"/>
              <a:cs typeface="Calibri Light"/>
            </a:endParaRPr>
          </a:p>
          <a:p>
            <a:pPr marL="635" algn="ctr">
              <a:lnSpc>
                <a:spcPts val="2305"/>
              </a:lnSpc>
            </a:pPr>
            <a:r>
              <a:rPr sz="2000" b="0" spc="-10" dirty="0">
                <a:latin typeface="Calibri Light"/>
                <a:cs typeface="Calibri Light"/>
              </a:rPr>
              <a:t>Payable</a:t>
            </a:r>
            <a:endParaRPr sz="2000">
              <a:latin typeface="Calibri Light"/>
              <a:cs typeface="Calibri Light"/>
            </a:endParaRPr>
          </a:p>
        </p:txBody>
      </p:sp>
      <p:grpSp>
        <p:nvGrpSpPr>
          <p:cNvPr id="46" name="object 46"/>
          <p:cNvGrpSpPr/>
          <p:nvPr/>
        </p:nvGrpSpPr>
        <p:grpSpPr>
          <a:xfrm>
            <a:off x="5367528" y="4486655"/>
            <a:ext cx="1892935" cy="1264920"/>
            <a:chOff x="5367528" y="4486655"/>
            <a:chExt cx="1892935" cy="1264920"/>
          </a:xfrm>
        </p:grpSpPr>
        <p:sp>
          <p:nvSpPr>
            <p:cNvPr id="47" name="object 47"/>
            <p:cNvSpPr/>
            <p:nvPr/>
          </p:nvSpPr>
          <p:spPr>
            <a:xfrm>
              <a:off x="5373624" y="4492751"/>
              <a:ext cx="1691639" cy="1073150"/>
            </a:xfrm>
            <a:custGeom>
              <a:avLst/>
              <a:gdLst/>
              <a:ahLst/>
              <a:cxnLst/>
              <a:rect l="l" t="t" r="r" b="b"/>
              <a:pathLst>
                <a:path w="1691640" h="1073150">
                  <a:moveTo>
                    <a:pt x="1584325" y="0"/>
                  </a:moveTo>
                  <a:lnTo>
                    <a:pt x="107314" y="0"/>
                  </a:lnTo>
                  <a:lnTo>
                    <a:pt x="65526" y="8427"/>
                  </a:lnTo>
                  <a:lnTo>
                    <a:pt x="31416" y="31416"/>
                  </a:lnTo>
                  <a:lnTo>
                    <a:pt x="8427" y="65526"/>
                  </a:lnTo>
                  <a:lnTo>
                    <a:pt x="0" y="107315"/>
                  </a:lnTo>
                  <a:lnTo>
                    <a:pt x="0" y="965581"/>
                  </a:lnTo>
                  <a:lnTo>
                    <a:pt x="8427" y="1007369"/>
                  </a:lnTo>
                  <a:lnTo>
                    <a:pt x="31416" y="1041479"/>
                  </a:lnTo>
                  <a:lnTo>
                    <a:pt x="65526" y="1064468"/>
                  </a:lnTo>
                  <a:lnTo>
                    <a:pt x="107314" y="1072896"/>
                  </a:lnTo>
                  <a:lnTo>
                    <a:pt x="1584325" y="1072896"/>
                  </a:lnTo>
                  <a:lnTo>
                    <a:pt x="1626113" y="1064468"/>
                  </a:lnTo>
                  <a:lnTo>
                    <a:pt x="1660223" y="1041479"/>
                  </a:lnTo>
                  <a:lnTo>
                    <a:pt x="1683212" y="1007369"/>
                  </a:lnTo>
                  <a:lnTo>
                    <a:pt x="1691640" y="965581"/>
                  </a:lnTo>
                  <a:lnTo>
                    <a:pt x="1691640" y="107315"/>
                  </a:lnTo>
                  <a:lnTo>
                    <a:pt x="1683212" y="65526"/>
                  </a:lnTo>
                  <a:lnTo>
                    <a:pt x="1660223" y="31416"/>
                  </a:lnTo>
                  <a:lnTo>
                    <a:pt x="1626113" y="8427"/>
                  </a:lnTo>
                  <a:lnTo>
                    <a:pt x="1584325" y="0"/>
                  </a:lnTo>
                  <a:close/>
                </a:path>
              </a:pathLst>
            </a:custGeom>
            <a:solidFill>
              <a:srgbClr val="A4A4A4"/>
            </a:solidFill>
          </p:spPr>
          <p:txBody>
            <a:bodyPr wrap="square" lIns="0" tIns="0" rIns="0" bIns="0" rtlCol="0"/>
            <a:lstStyle/>
            <a:p>
              <a:endParaRPr/>
            </a:p>
          </p:txBody>
        </p:sp>
        <p:sp>
          <p:nvSpPr>
            <p:cNvPr id="48" name="object 48"/>
            <p:cNvSpPr/>
            <p:nvPr/>
          </p:nvSpPr>
          <p:spPr>
            <a:xfrm>
              <a:off x="5373624" y="4492751"/>
              <a:ext cx="1691639" cy="1073150"/>
            </a:xfrm>
            <a:custGeom>
              <a:avLst/>
              <a:gdLst/>
              <a:ahLst/>
              <a:cxnLst/>
              <a:rect l="l" t="t" r="r" b="b"/>
              <a:pathLst>
                <a:path w="1691640" h="1073150">
                  <a:moveTo>
                    <a:pt x="0" y="107315"/>
                  </a:moveTo>
                  <a:lnTo>
                    <a:pt x="8427" y="65526"/>
                  </a:lnTo>
                  <a:lnTo>
                    <a:pt x="31416" y="31416"/>
                  </a:lnTo>
                  <a:lnTo>
                    <a:pt x="65526" y="8427"/>
                  </a:lnTo>
                  <a:lnTo>
                    <a:pt x="107314" y="0"/>
                  </a:lnTo>
                  <a:lnTo>
                    <a:pt x="1584325" y="0"/>
                  </a:lnTo>
                  <a:lnTo>
                    <a:pt x="1626113" y="8427"/>
                  </a:lnTo>
                  <a:lnTo>
                    <a:pt x="1660223" y="31416"/>
                  </a:lnTo>
                  <a:lnTo>
                    <a:pt x="1683212" y="65526"/>
                  </a:lnTo>
                  <a:lnTo>
                    <a:pt x="1691640" y="107315"/>
                  </a:lnTo>
                  <a:lnTo>
                    <a:pt x="1691640" y="965581"/>
                  </a:lnTo>
                  <a:lnTo>
                    <a:pt x="1683212" y="1007369"/>
                  </a:lnTo>
                  <a:lnTo>
                    <a:pt x="1660223" y="1041479"/>
                  </a:lnTo>
                  <a:lnTo>
                    <a:pt x="1626113" y="1064468"/>
                  </a:lnTo>
                  <a:lnTo>
                    <a:pt x="1584325" y="1072896"/>
                  </a:lnTo>
                  <a:lnTo>
                    <a:pt x="107314" y="1072896"/>
                  </a:lnTo>
                  <a:lnTo>
                    <a:pt x="65526" y="1064468"/>
                  </a:lnTo>
                  <a:lnTo>
                    <a:pt x="31416" y="1041479"/>
                  </a:lnTo>
                  <a:lnTo>
                    <a:pt x="8427" y="1007369"/>
                  </a:lnTo>
                  <a:lnTo>
                    <a:pt x="0" y="965581"/>
                  </a:lnTo>
                  <a:lnTo>
                    <a:pt x="0" y="107315"/>
                  </a:lnTo>
                  <a:close/>
                </a:path>
              </a:pathLst>
            </a:custGeom>
            <a:ln w="12192">
              <a:solidFill>
                <a:srgbClr val="FFFFFF"/>
              </a:solidFill>
            </a:ln>
          </p:spPr>
          <p:txBody>
            <a:bodyPr wrap="square" lIns="0" tIns="0" rIns="0" bIns="0" rtlCol="0"/>
            <a:lstStyle/>
            <a:p>
              <a:endParaRPr/>
            </a:p>
          </p:txBody>
        </p:sp>
        <p:sp>
          <p:nvSpPr>
            <p:cNvPr id="49" name="object 49"/>
            <p:cNvSpPr/>
            <p:nvPr/>
          </p:nvSpPr>
          <p:spPr>
            <a:xfrm>
              <a:off x="5559552" y="4669535"/>
              <a:ext cx="1694814" cy="1076325"/>
            </a:xfrm>
            <a:custGeom>
              <a:avLst/>
              <a:gdLst/>
              <a:ahLst/>
              <a:cxnLst/>
              <a:rect l="l" t="t" r="r" b="b"/>
              <a:pathLst>
                <a:path w="1694815" h="1076325">
                  <a:moveTo>
                    <a:pt x="1587119" y="0"/>
                  </a:moveTo>
                  <a:lnTo>
                    <a:pt x="107569" y="0"/>
                  </a:lnTo>
                  <a:lnTo>
                    <a:pt x="65686" y="8449"/>
                  </a:lnTo>
                  <a:lnTo>
                    <a:pt x="31496" y="31496"/>
                  </a:lnTo>
                  <a:lnTo>
                    <a:pt x="8449" y="65686"/>
                  </a:lnTo>
                  <a:lnTo>
                    <a:pt x="0" y="107568"/>
                  </a:lnTo>
                  <a:lnTo>
                    <a:pt x="0" y="968349"/>
                  </a:lnTo>
                  <a:lnTo>
                    <a:pt x="8449" y="1010230"/>
                  </a:lnTo>
                  <a:lnTo>
                    <a:pt x="31496" y="1044430"/>
                  </a:lnTo>
                  <a:lnTo>
                    <a:pt x="65686" y="1067488"/>
                  </a:lnTo>
                  <a:lnTo>
                    <a:pt x="107569" y="1075944"/>
                  </a:lnTo>
                  <a:lnTo>
                    <a:pt x="1587119" y="1075944"/>
                  </a:lnTo>
                  <a:lnTo>
                    <a:pt x="1629001" y="1067488"/>
                  </a:lnTo>
                  <a:lnTo>
                    <a:pt x="1663192" y="1044430"/>
                  </a:lnTo>
                  <a:lnTo>
                    <a:pt x="1686238" y="1010230"/>
                  </a:lnTo>
                  <a:lnTo>
                    <a:pt x="1694688" y="968349"/>
                  </a:lnTo>
                  <a:lnTo>
                    <a:pt x="1694688" y="107568"/>
                  </a:lnTo>
                  <a:lnTo>
                    <a:pt x="1686238" y="65686"/>
                  </a:lnTo>
                  <a:lnTo>
                    <a:pt x="1663192" y="31495"/>
                  </a:lnTo>
                  <a:lnTo>
                    <a:pt x="1629001" y="8449"/>
                  </a:lnTo>
                  <a:lnTo>
                    <a:pt x="1587119" y="0"/>
                  </a:lnTo>
                  <a:close/>
                </a:path>
              </a:pathLst>
            </a:custGeom>
            <a:solidFill>
              <a:srgbClr val="FFFFFF">
                <a:alpha val="90194"/>
              </a:srgbClr>
            </a:solidFill>
          </p:spPr>
          <p:txBody>
            <a:bodyPr wrap="square" lIns="0" tIns="0" rIns="0" bIns="0" rtlCol="0"/>
            <a:lstStyle/>
            <a:p>
              <a:endParaRPr/>
            </a:p>
          </p:txBody>
        </p:sp>
        <p:sp>
          <p:nvSpPr>
            <p:cNvPr id="50" name="object 50"/>
            <p:cNvSpPr/>
            <p:nvPr/>
          </p:nvSpPr>
          <p:spPr>
            <a:xfrm>
              <a:off x="5559552" y="4669535"/>
              <a:ext cx="1694814" cy="1076325"/>
            </a:xfrm>
            <a:custGeom>
              <a:avLst/>
              <a:gdLst/>
              <a:ahLst/>
              <a:cxnLst/>
              <a:rect l="l" t="t" r="r" b="b"/>
              <a:pathLst>
                <a:path w="1694815" h="1076325">
                  <a:moveTo>
                    <a:pt x="0" y="107568"/>
                  </a:moveTo>
                  <a:lnTo>
                    <a:pt x="8449" y="65686"/>
                  </a:lnTo>
                  <a:lnTo>
                    <a:pt x="31496" y="31496"/>
                  </a:lnTo>
                  <a:lnTo>
                    <a:pt x="65686" y="8449"/>
                  </a:lnTo>
                  <a:lnTo>
                    <a:pt x="107569" y="0"/>
                  </a:lnTo>
                  <a:lnTo>
                    <a:pt x="1587119" y="0"/>
                  </a:lnTo>
                  <a:lnTo>
                    <a:pt x="1629001" y="8449"/>
                  </a:lnTo>
                  <a:lnTo>
                    <a:pt x="1663192" y="31495"/>
                  </a:lnTo>
                  <a:lnTo>
                    <a:pt x="1686238" y="65686"/>
                  </a:lnTo>
                  <a:lnTo>
                    <a:pt x="1694688" y="107568"/>
                  </a:lnTo>
                  <a:lnTo>
                    <a:pt x="1694688" y="968349"/>
                  </a:lnTo>
                  <a:lnTo>
                    <a:pt x="1686238" y="1010230"/>
                  </a:lnTo>
                  <a:lnTo>
                    <a:pt x="1663192" y="1044430"/>
                  </a:lnTo>
                  <a:lnTo>
                    <a:pt x="1629001" y="1067488"/>
                  </a:lnTo>
                  <a:lnTo>
                    <a:pt x="1587119" y="1075944"/>
                  </a:lnTo>
                  <a:lnTo>
                    <a:pt x="107569" y="1075944"/>
                  </a:lnTo>
                  <a:lnTo>
                    <a:pt x="65686" y="1067488"/>
                  </a:lnTo>
                  <a:lnTo>
                    <a:pt x="31496" y="1044430"/>
                  </a:lnTo>
                  <a:lnTo>
                    <a:pt x="8449" y="1010230"/>
                  </a:lnTo>
                  <a:lnTo>
                    <a:pt x="0" y="968349"/>
                  </a:lnTo>
                  <a:lnTo>
                    <a:pt x="0" y="107568"/>
                  </a:lnTo>
                  <a:close/>
                </a:path>
              </a:pathLst>
            </a:custGeom>
            <a:ln w="12192">
              <a:solidFill>
                <a:srgbClr val="A4A4A4"/>
              </a:solidFill>
            </a:ln>
          </p:spPr>
          <p:txBody>
            <a:bodyPr wrap="square" lIns="0" tIns="0" rIns="0" bIns="0" rtlCol="0"/>
            <a:lstStyle/>
            <a:p>
              <a:endParaRPr/>
            </a:p>
          </p:txBody>
        </p:sp>
      </p:grpSp>
      <p:sp>
        <p:nvSpPr>
          <p:cNvPr id="51" name="object 51"/>
          <p:cNvSpPr txBox="1"/>
          <p:nvPr/>
        </p:nvSpPr>
        <p:spPr>
          <a:xfrm>
            <a:off x="5919596" y="4737313"/>
            <a:ext cx="975994" cy="800735"/>
          </a:xfrm>
          <a:prstGeom prst="rect">
            <a:avLst/>
          </a:prstGeom>
        </p:spPr>
        <p:txBody>
          <a:bodyPr vert="horz" wrap="square" lIns="0" tIns="95885" rIns="0" bIns="0" rtlCol="0">
            <a:spAutoFit/>
          </a:bodyPr>
          <a:lstStyle/>
          <a:p>
            <a:pPr marL="12700">
              <a:lnSpc>
                <a:spcPct val="100000"/>
              </a:lnSpc>
              <a:spcBef>
                <a:spcPts val="755"/>
              </a:spcBef>
            </a:pPr>
            <a:r>
              <a:rPr sz="2000" b="0" spc="-20" dirty="0">
                <a:latin typeface="Calibri Light"/>
                <a:cs typeface="Calibri Light"/>
              </a:rPr>
              <a:t>Table</a:t>
            </a:r>
            <a:r>
              <a:rPr sz="2000" b="0" spc="-30" dirty="0">
                <a:latin typeface="Calibri Light"/>
                <a:cs typeface="Calibri Light"/>
              </a:rPr>
              <a:t> </a:t>
            </a:r>
            <a:r>
              <a:rPr sz="2000" b="0" dirty="0">
                <a:latin typeface="Calibri Light"/>
                <a:cs typeface="Calibri Light"/>
              </a:rPr>
              <a:t>4</a:t>
            </a:r>
            <a:r>
              <a:rPr sz="2000" b="0" spc="-60" dirty="0">
                <a:latin typeface="Calibri Light"/>
                <a:cs typeface="Calibri Light"/>
              </a:rPr>
              <a:t> </a:t>
            </a:r>
            <a:r>
              <a:rPr sz="2000" b="0" spc="-50" dirty="0">
                <a:latin typeface="Calibri Light"/>
                <a:cs typeface="Calibri Light"/>
              </a:rPr>
              <a:t>&amp;</a:t>
            </a:r>
            <a:endParaRPr sz="2000">
              <a:latin typeface="Calibri Light"/>
              <a:cs typeface="Calibri Light"/>
            </a:endParaRPr>
          </a:p>
          <a:p>
            <a:pPr marL="118745">
              <a:lnSpc>
                <a:spcPct val="100000"/>
              </a:lnSpc>
              <a:spcBef>
                <a:spcPts val="650"/>
              </a:spcBef>
            </a:pPr>
            <a:r>
              <a:rPr sz="2000" b="0" dirty="0">
                <a:latin typeface="Calibri Light"/>
                <a:cs typeface="Calibri Light"/>
              </a:rPr>
              <a:t>DRC</a:t>
            </a:r>
            <a:r>
              <a:rPr sz="2000" b="0" spc="-40" dirty="0">
                <a:latin typeface="Calibri Light"/>
                <a:cs typeface="Calibri Light"/>
              </a:rPr>
              <a:t> </a:t>
            </a:r>
            <a:r>
              <a:rPr sz="2000" b="0" spc="-25" dirty="0">
                <a:latin typeface="Calibri Light"/>
                <a:cs typeface="Calibri Light"/>
              </a:rPr>
              <a:t>03</a:t>
            </a:r>
            <a:endParaRPr sz="2000">
              <a:latin typeface="Calibri Light"/>
              <a:cs typeface="Calibri Light"/>
            </a:endParaRPr>
          </a:p>
        </p:txBody>
      </p:sp>
      <p:sp>
        <p:nvSpPr>
          <p:cNvPr id="52" name="object 52"/>
          <p:cNvSpPr txBox="1"/>
          <p:nvPr/>
        </p:nvSpPr>
        <p:spPr>
          <a:xfrm>
            <a:off x="1496694" y="6115608"/>
            <a:ext cx="2234565" cy="179070"/>
          </a:xfrm>
          <a:prstGeom prst="rect">
            <a:avLst/>
          </a:prstGeom>
        </p:spPr>
        <p:txBody>
          <a:bodyPr vert="horz" wrap="square" lIns="0" tIns="13335" rIns="0" bIns="0" rtlCol="0">
            <a:spAutoFit/>
          </a:bodyPr>
          <a:lstStyle/>
          <a:p>
            <a:pPr marL="12700">
              <a:lnSpc>
                <a:spcPct val="100000"/>
              </a:lnSpc>
              <a:spcBef>
                <a:spcPts val="105"/>
              </a:spcBef>
            </a:pPr>
            <a:r>
              <a:rPr sz="1000" b="0" i="1" dirty="0">
                <a:latin typeface="Calibri Light"/>
                <a:cs typeface="Calibri Light"/>
              </a:rPr>
              <a:t>*Provided</a:t>
            </a:r>
            <a:r>
              <a:rPr sz="1000" b="0" i="1" spc="-35" dirty="0">
                <a:latin typeface="Calibri Light"/>
                <a:cs typeface="Calibri Light"/>
              </a:rPr>
              <a:t> </a:t>
            </a:r>
            <a:r>
              <a:rPr sz="1000" b="0" i="1" dirty="0">
                <a:latin typeface="Calibri Light"/>
                <a:cs typeface="Calibri Light"/>
              </a:rPr>
              <a:t>taxes</a:t>
            </a:r>
            <a:r>
              <a:rPr sz="1000" b="0" i="1" spc="-55" dirty="0">
                <a:latin typeface="Calibri Light"/>
                <a:cs typeface="Calibri Light"/>
              </a:rPr>
              <a:t> </a:t>
            </a:r>
            <a:r>
              <a:rPr sz="1000" b="0" i="1" dirty="0">
                <a:latin typeface="Calibri Light"/>
                <a:cs typeface="Calibri Light"/>
              </a:rPr>
              <a:t>are</a:t>
            </a:r>
            <a:r>
              <a:rPr sz="1000" b="0" i="1" spc="-25" dirty="0">
                <a:latin typeface="Calibri Light"/>
                <a:cs typeface="Calibri Light"/>
              </a:rPr>
              <a:t> </a:t>
            </a:r>
            <a:r>
              <a:rPr sz="1000" b="0" i="1" dirty="0">
                <a:latin typeface="Calibri Light"/>
                <a:cs typeface="Calibri Light"/>
              </a:rPr>
              <a:t>paid</a:t>
            </a:r>
            <a:r>
              <a:rPr sz="1000" b="0" i="1" spc="-30" dirty="0">
                <a:latin typeface="Calibri Light"/>
                <a:cs typeface="Calibri Light"/>
              </a:rPr>
              <a:t> </a:t>
            </a:r>
            <a:r>
              <a:rPr sz="1000" b="0" i="1" dirty="0">
                <a:latin typeface="Calibri Light"/>
                <a:cs typeface="Calibri Light"/>
              </a:rPr>
              <a:t>during that</a:t>
            </a:r>
            <a:r>
              <a:rPr sz="1000" b="0" i="1" spc="-45" dirty="0">
                <a:latin typeface="Calibri Light"/>
                <a:cs typeface="Calibri Light"/>
              </a:rPr>
              <a:t> </a:t>
            </a:r>
            <a:r>
              <a:rPr sz="1000" b="0" i="1" spc="-10" dirty="0">
                <a:latin typeface="Calibri Light"/>
                <a:cs typeface="Calibri Light"/>
              </a:rPr>
              <a:t>period</a:t>
            </a:r>
            <a:endParaRPr sz="1000">
              <a:latin typeface="Calibri Light"/>
              <a:cs typeface="Calibri Light"/>
            </a:endParaRPr>
          </a:p>
        </p:txBody>
      </p:sp>
      <p:sp>
        <p:nvSpPr>
          <p:cNvPr id="53" name="object 53"/>
          <p:cNvSpPr txBox="1"/>
          <p:nvPr/>
        </p:nvSpPr>
        <p:spPr>
          <a:xfrm>
            <a:off x="8188579" y="1616709"/>
            <a:ext cx="2335530" cy="299720"/>
          </a:xfrm>
          <a:prstGeom prst="rect">
            <a:avLst/>
          </a:prstGeom>
        </p:spPr>
        <p:txBody>
          <a:bodyPr vert="horz" wrap="square" lIns="0" tIns="12700" rIns="0" bIns="0" rtlCol="0">
            <a:spAutoFit/>
          </a:bodyPr>
          <a:lstStyle/>
          <a:p>
            <a:pPr marL="12700">
              <a:lnSpc>
                <a:spcPct val="100000"/>
              </a:lnSpc>
              <a:spcBef>
                <a:spcPts val="100"/>
              </a:spcBef>
            </a:pPr>
            <a:r>
              <a:rPr sz="1800" b="0" u="sng" spc="-10" dirty="0">
                <a:uFill>
                  <a:solidFill>
                    <a:srgbClr val="000000"/>
                  </a:solidFill>
                </a:uFill>
                <a:latin typeface="Calibri Light"/>
                <a:cs typeface="Calibri Light"/>
              </a:rPr>
              <a:t>DRC</a:t>
            </a:r>
            <a:r>
              <a:rPr sz="1800" b="0" u="sng" spc="-45" dirty="0">
                <a:uFill>
                  <a:solidFill>
                    <a:srgbClr val="000000"/>
                  </a:solidFill>
                </a:uFill>
                <a:latin typeface="Calibri Light"/>
                <a:cs typeface="Calibri Light"/>
              </a:rPr>
              <a:t> </a:t>
            </a:r>
            <a:r>
              <a:rPr sz="1800" b="0" u="sng" spc="-20" dirty="0">
                <a:uFill>
                  <a:solidFill>
                    <a:srgbClr val="000000"/>
                  </a:solidFill>
                </a:uFill>
                <a:latin typeface="Calibri Light"/>
                <a:cs typeface="Calibri Light"/>
              </a:rPr>
              <a:t>03:[Instruction</a:t>
            </a:r>
            <a:r>
              <a:rPr sz="1800" b="0" u="sng" spc="-55" dirty="0">
                <a:uFill>
                  <a:solidFill>
                    <a:srgbClr val="000000"/>
                  </a:solidFill>
                </a:uFill>
                <a:latin typeface="Calibri Light"/>
                <a:cs typeface="Calibri Light"/>
              </a:rPr>
              <a:t> </a:t>
            </a:r>
            <a:r>
              <a:rPr sz="1800" b="0" u="sng" spc="-20" dirty="0">
                <a:uFill>
                  <a:solidFill>
                    <a:srgbClr val="000000"/>
                  </a:solidFill>
                </a:uFill>
                <a:latin typeface="Calibri Light"/>
                <a:cs typeface="Calibri Light"/>
              </a:rPr>
              <a:t>No.9]</a:t>
            </a:r>
            <a:endParaRPr sz="1800">
              <a:latin typeface="Calibri Light"/>
              <a:cs typeface="Calibri Light"/>
            </a:endParaRPr>
          </a:p>
        </p:txBody>
      </p:sp>
      <p:sp>
        <p:nvSpPr>
          <p:cNvPr id="54" name="object 54"/>
          <p:cNvSpPr txBox="1"/>
          <p:nvPr/>
        </p:nvSpPr>
        <p:spPr>
          <a:xfrm>
            <a:off x="8188579" y="2165730"/>
            <a:ext cx="2683510" cy="1123315"/>
          </a:xfrm>
          <a:prstGeom prst="rect">
            <a:avLst/>
          </a:prstGeom>
        </p:spPr>
        <p:txBody>
          <a:bodyPr vert="horz" wrap="square" lIns="0" tIns="12700" rIns="0" bIns="0" rtlCol="0">
            <a:spAutoFit/>
          </a:bodyPr>
          <a:lstStyle/>
          <a:p>
            <a:pPr marL="356870" marR="5080" indent="-344805">
              <a:lnSpc>
                <a:spcPct val="100000"/>
              </a:lnSpc>
              <a:spcBef>
                <a:spcPts val="100"/>
              </a:spcBef>
              <a:tabLst>
                <a:tab pos="356870" algn="l"/>
              </a:tabLst>
            </a:pPr>
            <a:r>
              <a:rPr sz="1800" b="0" spc="-25" dirty="0">
                <a:latin typeface="Calibri Light"/>
                <a:cs typeface="Calibri Light"/>
              </a:rPr>
              <a:t>1.</a:t>
            </a:r>
            <a:r>
              <a:rPr sz="1800" b="0" dirty="0">
                <a:latin typeface="Calibri Light"/>
                <a:cs typeface="Calibri Light"/>
              </a:rPr>
              <a:t>	</a:t>
            </a:r>
            <a:r>
              <a:rPr sz="1800" b="0" spc="-20" dirty="0">
                <a:latin typeface="Calibri Light"/>
                <a:cs typeface="Calibri Light"/>
              </a:rPr>
              <a:t>Additional</a:t>
            </a:r>
            <a:r>
              <a:rPr sz="1800" b="0" spc="-70" dirty="0">
                <a:latin typeface="Calibri Light"/>
                <a:cs typeface="Calibri Light"/>
              </a:rPr>
              <a:t> </a:t>
            </a:r>
            <a:r>
              <a:rPr sz="1800" b="0" spc="-55" dirty="0">
                <a:latin typeface="Calibri Light"/>
                <a:cs typeface="Calibri Light"/>
              </a:rPr>
              <a:t>Tax</a:t>
            </a:r>
            <a:r>
              <a:rPr sz="1800" b="0" spc="-65" dirty="0">
                <a:latin typeface="Calibri Light"/>
                <a:cs typeface="Calibri Light"/>
              </a:rPr>
              <a:t> </a:t>
            </a:r>
            <a:r>
              <a:rPr sz="1800" b="0" spc="-10" dirty="0">
                <a:latin typeface="Calibri Light"/>
                <a:cs typeface="Calibri Light"/>
              </a:rPr>
              <a:t>liability</a:t>
            </a:r>
            <a:r>
              <a:rPr sz="1800" b="0" spc="-60" dirty="0">
                <a:latin typeface="Calibri Light"/>
                <a:cs typeface="Calibri Light"/>
              </a:rPr>
              <a:t> </a:t>
            </a:r>
            <a:r>
              <a:rPr sz="1800" b="0" spc="-25" dirty="0">
                <a:latin typeface="Calibri Light"/>
                <a:cs typeface="Calibri Light"/>
              </a:rPr>
              <a:t>not </a:t>
            </a:r>
            <a:r>
              <a:rPr sz="1800" b="0" dirty="0">
                <a:latin typeface="Calibri Light"/>
                <a:cs typeface="Calibri Light"/>
              </a:rPr>
              <a:t>discharged</a:t>
            </a:r>
            <a:r>
              <a:rPr sz="1800" b="0" spc="-85" dirty="0">
                <a:latin typeface="Calibri Light"/>
                <a:cs typeface="Calibri Light"/>
              </a:rPr>
              <a:t> </a:t>
            </a:r>
            <a:r>
              <a:rPr sz="1800" b="0" dirty="0">
                <a:latin typeface="Calibri Light"/>
                <a:cs typeface="Calibri Light"/>
              </a:rPr>
              <a:t>through</a:t>
            </a:r>
            <a:r>
              <a:rPr sz="1800" b="0" spc="-100" dirty="0">
                <a:latin typeface="Calibri Light"/>
                <a:cs typeface="Calibri Light"/>
              </a:rPr>
              <a:t> </a:t>
            </a:r>
            <a:r>
              <a:rPr sz="1800" b="0" spc="-20" dirty="0">
                <a:latin typeface="Calibri Light"/>
                <a:cs typeface="Calibri Light"/>
              </a:rPr>
              <a:t>GSTR </a:t>
            </a:r>
            <a:r>
              <a:rPr sz="1800" b="0" dirty="0">
                <a:latin typeface="Calibri Light"/>
                <a:cs typeface="Calibri Light"/>
              </a:rPr>
              <a:t>3B</a:t>
            </a:r>
            <a:r>
              <a:rPr sz="1800" b="0" spc="-25" dirty="0">
                <a:latin typeface="Calibri Light"/>
                <a:cs typeface="Calibri Light"/>
              </a:rPr>
              <a:t> </a:t>
            </a:r>
            <a:r>
              <a:rPr sz="1800" b="0" dirty="0">
                <a:latin typeface="Calibri Light"/>
                <a:cs typeface="Calibri Light"/>
              </a:rPr>
              <a:t>can</a:t>
            </a:r>
            <a:r>
              <a:rPr sz="1800" b="0" spc="-80" dirty="0">
                <a:latin typeface="Calibri Light"/>
                <a:cs typeface="Calibri Light"/>
              </a:rPr>
              <a:t> </a:t>
            </a:r>
            <a:r>
              <a:rPr sz="1800" b="0" dirty="0">
                <a:latin typeface="Calibri Light"/>
                <a:cs typeface="Calibri Light"/>
              </a:rPr>
              <a:t>be</a:t>
            </a:r>
            <a:r>
              <a:rPr sz="1800" b="0" spc="-40" dirty="0">
                <a:latin typeface="Calibri Light"/>
                <a:cs typeface="Calibri Light"/>
              </a:rPr>
              <a:t> </a:t>
            </a:r>
            <a:r>
              <a:rPr sz="1800" b="0" spc="-10" dirty="0">
                <a:latin typeface="Calibri Light"/>
                <a:cs typeface="Calibri Light"/>
              </a:rPr>
              <a:t>paid</a:t>
            </a:r>
            <a:r>
              <a:rPr sz="1800" b="0" spc="-120" dirty="0">
                <a:latin typeface="Calibri Light"/>
                <a:cs typeface="Calibri Light"/>
              </a:rPr>
              <a:t> </a:t>
            </a:r>
            <a:r>
              <a:rPr sz="1800" b="0" spc="-10" dirty="0">
                <a:latin typeface="Calibri Light"/>
                <a:cs typeface="Calibri Light"/>
              </a:rPr>
              <a:t>through DRC-</a:t>
            </a:r>
            <a:r>
              <a:rPr sz="1800" b="0" spc="-25" dirty="0">
                <a:latin typeface="Calibri Light"/>
                <a:cs typeface="Calibri Light"/>
              </a:rPr>
              <a:t>03.</a:t>
            </a:r>
            <a:endParaRPr sz="1800">
              <a:latin typeface="Calibri Light"/>
              <a:cs typeface="Calibri Light"/>
            </a:endParaRPr>
          </a:p>
        </p:txBody>
      </p:sp>
      <p:sp>
        <p:nvSpPr>
          <p:cNvPr id="55" name="object 55"/>
          <p:cNvSpPr txBox="1"/>
          <p:nvPr/>
        </p:nvSpPr>
        <p:spPr>
          <a:xfrm>
            <a:off x="8188579" y="3537966"/>
            <a:ext cx="2548255" cy="848994"/>
          </a:xfrm>
          <a:prstGeom prst="rect">
            <a:avLst/>
          </a:prstGeom>
        </p:spPr>
        <p:txBody>
          <a:bodyPr vert="horz" wrap="square" lIns="0" tIns="12700" rIns="0" bIns="0" rtlCol="0">
            <a:spAutoFit/>
          </a:bodyPr>
          <a:lstStyle/>
          <a:p>
            <a:pPr marL="356870" marR="5080" indent="-344805">
              <a:lnSpc>
                <a:spcPct val="100000"/>
              </a:lnSpc>
              <a:spcBef>
                <a:spcPts val="100"/>
              </a:spcBef>
              <a:tabLst>
                <a:tab pos="408305" algn="l"/>
              </a:tabLst>
            </a:pPr>
            <a:r>
              <a:rPr sz="1800" b="0" spc="-25" dirty="0">
                <a:latin typeface="Calibri Light"/>
                <a:cs typeface="Calibri Light"/>
              </a:rPr>
              <a:t>2.</a:t>
            </a:r>
            <a:r>
              <a:rPr sz="1800" b="0" dirty="0">
                <a:latin typeface="Calibri Light"/>
                <a:cs typeface="Calibri Light"/>
              </a:rPr>
              <a:t>		</a:t>
            </a:r>
            <a:r>
              <a:rPr sz="1800" b="0" spc="-30" dirty="0">
                <a:latin typeface="Calibri Light"/>
                <a:cs typeface="Calibri Light"/>
              </a:rPr>
              <a:t>Taxpayers</a:t>
            </a:r>
            <a:r>
              <a:rPr sz="1800" b="0" spc="-20" dirty="0">
                <a:latin typeface="Calibri Light"/>
                <a:cs typeface="Calibri Light"/>
              </a:rPr>
              <a:t> </a:t>
            </a:r>
            <a:r>
              <a:rPr sz="1800" b="0" dirty="0">
                <a:latin typeface="Calibri Light"/>
                <a:cs typeface="Calibri Light"/>
              </a:rPr>
              <a:t>shall</a:t>
            </a:r>
            <a:r>
              <a:rPr sz="1800" b="0" spc="-50" dirty="0">
                <a:latin typeface="Calibri Light"/>
                <a:cs typeface="Calibri Light"/>
              </a:rPr>
              <a:t> </a:t>
            </a:r>
            <a:r>
              <a:rPr sz="1800" b="0" spc="-10" dirty="0">
                <a:latin typeface="Calibri Light"/>
                <a:cs typeface="Calibri Light"/>
              </a:rPr>
              <a:t>select </a:t>
            </a:r>
            <a:r>
              <a:rPr sz="1800" b="0" dirty="0">
                <a:latin typeface="Calibri Light"/>
                <a:cs typeface="Calibri Light"/>
              </a:rPr>
              <a:t>"Annual</a:t>
            </a:r>
            <a:r>
              <a:rPr sz="1800" b="0" spc="-45" dirty="0">
                <a:latin typeface="Calibri Light"/>
                <a:cs typeface="Calibri Light"/>
              </a:rPr>
              <a:t> </a:t>
            </a:r>
            <a:r>
              <a:rPr sz="1800" b="0" dirty="0">
                <a:latin typeface="Calibri Light"/>
                <a:cs typeface="Calibri Light"/>
              </a:rPr>
              <a:t>return"</a:t>
            </a:r>
            <a:r>
              <a:rPr sz="1800" b="0" spc="-55" dirty="0">
                <a:latin typeface="Calibri Light"/>
                <a:cs typeface="Calibri Light"/>
              </a:rPr>
              <a:t> </a:t>
            </a:r>
            <a:r>
              <a:rPr sz="1800" b="0" dirty="0">
                <a:latin typeface="Calibri Light"/>
                <a:cs typeface="Calibri Light"/>
              </a:rPr>
              <a:t>in</a:t>
            </a:r>
            <a:r>
              <a:rPr sz="1800" b="0" spc="-45" dirty="0">
                <a:latin typeface="Calibri Light"/>
                <a:cs typeface="Calibri Light"/>
              </a:rPr>
              <a:t> </a:t>
            </a:r>
            <a:r>
              <a:rPr sz="1800" b="0" spc="-20" dirty="0">
                <a:latin typeface="Calibri Light"/>
                <a:cs typeface="Calibri Light"/>
              </a:rPr>
              <a:t>Drop </a:t>
            </a:r>
            <a:r>
              <a:rPr sz="1800" b="0" dirty="0">
                <a:latin typeface="Calibri Light"/>
                <a:cs typeface="Calibri Light"/>
              </a:rPr>
              <a:t>down</a:t>
            </a:r>
            <a:r>
              <a:rPr sz="1800" b="0" spc="-45" dirty="0">
                <a:latin typeface="Calibri Light"/>
                <a:cs typeface="Calibri Light"/>
              </a:rPr>
              <a:t> </a:t>
            </a:r>
            <a:r>
              <a:rPr sz="1800" b="0" dirty="0">
                <a:latin typeface="Calibri Light"/>
                <a:cs typeface="Calibri Light"/>
              </a:rPr>
              <a:t>for</a:t>
            </a:r>
            <a:r>
              <a:rPr sz="1800" b="0" spc="-60" dirty="0">
                <a:latin typeface="Calibri Light"/>
                <a:cs typeface="Calibri Light"/>
              </a:rPr>
              <a:t> </a:t>
            </a:r>
            <a:r>
              <a:rPr sz="1800" b="0" spc="-10" dirty="0">
                <a:latin typeface="Calibri Light"/>
                <a:cs typeface="Calibri Light"/>
              </a:rPr>
              <a:t>DRC-</a:t>
            </a:r>
            <a:r>
              <a:rPr sz="1800" b="0" spc="-25" dirty="0">
                <a:latin typeface="Calibri Light"/>
                <a:cs typeface="Calibri Light"/>
              </a:rPr>
              <a:t>03.</a:t>
            </a:r>
            <a:endParaRPr sz="1800">
              <a:latin typeface="Calibri Light"/>
              <a:cs typeface="Calibri Light"/>
            </a:endParaRPr>
          </a:p>
        </p:txBody>
      </p:sp>
      <p:sp>
        <p:nvSpPr>
          <p:cNvPr id="56" name="object 56"/>
          <p:cNvSpPr txBox="1"/>
          <p:nvPr/>
        </p:nvSpPr>
        <p:spPr>
          <a:xfrm>
            <a:off x="8188579" y="4635195"/>
            <a:ext cx="2713355" cy="848994"/>
          </a:xfrm>
          <a:prstGeom prst="rect">
            <a:avLst/>
          </a:prstGeom>
        </p:spPr>
        <p:txBody>
          <a:bodyPr vert="horz" wrap="square" lIns="0" tIns="12700" rIns="0" bIns="0" rtlCol="0">
            <a:spAutoFit/>
          </a:bodyPr>
          <a:lstStyle/>
          <a:p>
            <a:pPr marL="356870" marR="5080" indent="-344805">
              <a:lnSpc>
                <a:spcPct val="100000"/>
              </a:lnSpc>
              <a:spcBef>
                <a:spcPts val="100"/>
              </a:spcBef>
              <a:tabLst>
                <a:tab pos="356870" algn="l"/>
              </a:tabLst>
            </a:pPr>
            <a:r>
              <a:rPr sz="1800" b="0" spc="-25" dirty="0">
                <a:latin typeface="Calibri Light"/>
                <a:cs typeface="Calibri Light"/>
              </a:rPr>
              <a:t>3.</a:t>
            </a:r>
            <a:r>
              <a:rPr sz="1800" b="0" dirty="0">
                <a:latin typeface="Calibri Light"/>
                <a:cs typeface="Calibri Light"/>
              </a:rPr>
              <a:t>	</a:t>
            </a:r>
            <a:r>
              <a:rPr sz="1800" b="0" spc="-10" dirty="0">
                <a:latin typeface="Calibri Light"/>
                <a:cs typeface="Calibri Light"/>
              </a:rPr>
              <a:t>Payment </a:t>
            </a:r>
            <a:r>
              <a:rPr sz="1800" b="0" dirty="0">
                <a:latin typeface="Calibri Light"/>
                <a:cs typeface="Calibri Light"/>
              </a:rPr>
              <a:t>to</a:t>
            </a:r>
            <a:r>
              <a:rPr sz="1800" b="0" spc="-40" dirty="0">
                <a:latin typeface="Calibri Light"/>
                <a:cs typeface="Calibri Light"/>
              </a:rPr>
              <a:t> </a:t>
            </a:r>
            <a:r>
              <a:rPr sz="1800" b="0" dirty="0">
                <a:latin typeface="Calibri Light"/>
                <a:cs typeface="Calibri Light"/>
              </a:rPr>
              <a:t>be</a:t>
            </a:r>
            <a:r>
              <a:rPr sz="1800" b="0" spc="-40" dirty="0">
                <a:latin typeface="Calibri Light"/>
                <a:cs typeface="Calibri Light"/>
              </a:rPr>
              <a:t> </a:t>
            </a:r>
            <a:r>
              <a:rPr sz="1800" b="0" dirty="0">
                <a:latin typeface="Calibri Light"/>
                <a:cs typeface="Calibri Light"/>
              </a:rPr>
              <a:t>made</a:t>
            </a:r>
            <a:r>
              <a:rPr sz="1800" b="0" spc="-15" dirty="0">
                <a:latin typeface="Calibri Light"/>
                <a:cs typeface="Calibri Light"/>
              </a:rPr>
              <a:t> </a:t>
            </a:r>
            <a:r>
              <a:rPr sz="1800" b="0" spc="-20" dirty="0">
                <a:latin typeface="Calibri Light"/>
                <a:cs typeface="Calibri Light"/>
              </a:rPr>
              <a:t>only </a:t>
            </a:r>
            <a:r>
              <a:rPr sz="1800" b="0" dirty="0">
                <a:latin typeface="Calibri Light"/>
                <a:cs typeface="Calibri Light"/>
              </a:rPr>
              <a:t>through</a:t>
            </a:r>
            <a:r>
              <a:rPr sz="1800" b="0" spc="-20" dirty="0">
                <a:latin typeface="Calibri Light"/>
                <a:cs typeface="Calibri Light"/>
              </a:rPr>
              <a:t> electronic</a:t>
            </a:r>
            <a:r>
              <a:rPr sz="1800" b="0" spc="-95" dirty="0">
                <a:latin typeface="Calibri Light"/>
                <a:cs typeface="Calibri Light"/>
              </a:rPr>
              <a:t> </a:t>
            </a:r>
            <a:r>
              <a:rPr sz="1800" b="0" spc="-20" dirty="0">
                <a:latin typeface="Calibri Light"/>
                <a:cs typeface="Calibri Light"/>
              </a:rPr>
              <a:t>cash </a:t>
            </a:r>
            <a:r>
              <a:rPr sz="1800" b="0" spc="-10" dirty="0">
                <a:latin typeface="Calibri Light"/>
                <a:cs typeface="Calibri Light"/>
              </a:rPr>
              <a:t>ledger.</a:t>
            </a:r>
            <a:endParaRPr sz="1800">
              <a:latin typeface="Calibri Light"/>
              <a:cs typeface="Calibri Ligh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grpSp>
        <p:nvGrpSpPr>
          <p:cNvPr id="3" name="object 3"/>
          <p:cNvGrpSpPr/>
          <p:nvPr/>
        </p:nvGrpSpPr>
        <p:grpSpPr>
          <a:xfrm>
            <a:off x="539495" y="1271016"/>
            <a:ext cx="10579735" cy="5221605"/>
            <a:chOff x="539495" y="1271016"/>
            <a:chExt cx="10579735" cy="5221605"/>
          </a:xfrm>
        </p:grpSpPr>
        <p:pic>
          <p:nvPicPr>
            <p:cNvPr id="4" name="object 4"/>
            <p:cNvPicPr/>
            <p:nvPr/>
          </p:nvPicPr>
          <p:blipFill>
            <a:blip r:embed="rId2" cstate="print"/>
            <a:stretch>
              <a:fillRect/>
            </a:stretch>
          </p:blipFill>
          <p:spPr>
            <a:xfrm>
              <a:off x="539495" y="1575816"/>
              <a:ext cx="6422135" cy="3334512"/>
            </a:xfrm>
            <a:prstGeom prst="rect">
              <a:avLst/>
            </a:prstGeom>
          </p:spPr>
        </p:pic>
        <p:pic>
          <p:nvPicPr>
            <p:cNvPr id="5" name="object 5"/>
            <p:cNvPicPr/>
            <p:nvPr/>
          </p:nvPicPr>
          <p:blipFill>
            <a:blip r:embed="rId3" cstate="print"/>
            <a:stretch>
              <a:fillRect/>
            </a:stretch>
          </p:blipFill>
          <p:spPr>
            <a:xfrm>
              <a:off x="6623304" y="1271016"/>
              <a:ext cx="4495800" cy="5221224"/>
            </a:xfrm>
            <a:prstGeom prst="rect">
              <a:avLst/>
            </a:prstGeom>
          </p:spPr>
        </p:pic>
      </p:grpSp>
      <p:sp>
        <p:nvSpPr>
          <p:cNvPr id="6" name="object 6"/>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algn="ctr">
              <a:lnSpc>
                <a:spcPts val="4210"/>
              </a:lnSpc>
            </a:pPr>
            <a:r>
              <a:rPr sz="4000" b="0" dirty="0">
                <a:solidFill>
                  <a:srgbClr val="FFFFFF"/>
                </a:solidFill>
                <a:latin typeface="Calibri"/>
                <a:cs typeface="Calibri"/>
              </a:rPr>
              <a:t>Services</a:t>
            </a:r>
            <a:r>
              <a:rPr sz="4000" b="0" spc="-65" dirty="0">
                <a:solidFill>
                  <a:srgbClr val="FFFFFF"/>
                </a:solidFill>
                <a:latin typeface="Calibri"/>
                <a:cs typeface="Calibri"/>
              </a:rPr>
              <a:t> </a:t>
            </a:r>
            <a:r>
              <a:rPr sz="4000" b="0" dirty="0">
                <a:solidFill>
                  <a:srgbClr val="FFFFFF"/>
                </a:solidFill>
                <a:latin typeface="Calibri"/>
                <a:cs typeface="Calibri"/>
              </a:rPr>
              <a:t>&gt;&gt;</a:t>
            </a:r>
            <a:r>
              <a:rPr sz="4000" b="0" spc="-60" dirty="0">
                <a:solidFill>
                  <a:srgbClr val="FFFFFF"/>
                </a:solidFill>
                <a:latin typeface="Calibri"/>
                <a:cs typeface="Calibri"/>
              </a:rPr>
              <a:t> </a:t>
            </a:r>
            <a:r>
              <a:rPr sz="4000" b="0" dirty="0">
                <a:solidFill>
                  <a:srgbClr val="FFFFFF"/>
                </a:solidFill>
                <a:latin typeface="Calibri"/>
                <a:cs typeface="Calibri"/>
              </a:rPr>
              <a:t>My</a:t>
            </a:r>
            <a:r>
              <a:rPr sz="4000" b="0" spc="-55" dirty="0">
                <a:solidFill>
                  <a:srgbClr val="FFFFFF"/>
                </a:solidFill>
                <a:latin typeface="Calibri"/>
                <a:cs typeface="Calibri"/>
              </a:rPr>
              <a:t> </a:t>
            </a:r>
            <a:r>
              <a:rPr sz="4000" b="0" dirty="0">
                <a:solidFill>
                  <a:srgbClr val="FFFFFF"/>
                </a:solidFill>
                <a:latin typeface="Calibri"/>
                <a:cs typeface="Calibri"/>
              </a:rPr>
              <a:t>Application&gt;&gt;</a:t>
            </a:r>
            <a:r>
              <a:rPr sz="4000" b="0" spc="-135" dirty="0">
                <a:solidFill>
                  <a:srgbClr val="FFFFFF"/>
                </a:solidFill>
                <a:latin typeface="Calibri"/>
                <a:cs typeface="Calibri"/>
              </a:rPr>
              <a:t> </a:t>
            </a:r>
            <a:r>
              <a:rPr sz="4000" b="0" dirty="0">
                <a:solidFill>
                  <a:srgbClr val="FFFFFF"/>
                </a:solidFill>
                <a:latin typeface="Calibri"/>
                <a:cs typeface="Calibri"/>
              </a:rPr>
              <a:t>DRC</a:t>
            </a:r>
            <a:r>
              <a:rPr sz="4000" b="0" spc="-50" dirty="0">
                <a:solidFill>
                  <a:srgbClr val="FFFFFF"/>
                </a:solidFill>
                <a:latin typeface="Calibri"/>
                <a:cs typeface="Calibri"/>
              </a:rPr>
              <a:t> </a:t>
            </a:r>
            <a:r>
              <a:rPr sz="4000" b="0" spc="-25" dirty="0">
                <a:solidFill>
                  <a:srgbClr val="FFFFFF"/>
                </a:solidFill>
                <a:latin typeface="Calibri"/>
                <a:cs typeface="Calibri"/>
              </a:rPr>
              <a:t>03</a:t>
            </a:r>
            <a:endParaRPr sz="4000">
              <a:latin typeface="Calibri"/>
              <a:cs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algn="ctr">
              <a:lnSpc>
                <a:spcPts val="4210"/>
              </a:lnSpc>
            </a:pPr>
            <a:r>
              <a:rPr sz="4000" b="0" dirty="0">
                <a:solidFill>
                  <a:srgbClr val="FFFFFF"/>
                </a:solidFill>
                <a:latin typeface="Calibri"/>
                <a:cs typeface="Calibri"/>
              </a:rPr>
              <a:t>Cause</a:t>
            </a:r>
            <a:r>
              <a:rPr sz="4000" b="0" spc="-65" dirty="0">
                <a:solidFill>
                  <a:srgbClr val="FFFFFF"/>
                </a:solidFill>
                <a:latin typeface="Calibri"/>
                <a:cs typeface="Calibri"/>
              </a:rPr>
              <a:t> </a:t>
            </a:r>
            <a:r>
              <a:rPr sz="4000" b="0" dirty="0">
                <a:solidFill>
                  <a:srgbClr val="FFFFFF"/>
                </a:solidFill>
                <a:latin typeface="Calibri"/>
                <a:cs typeface="Calibri"/>
              </a:rPr>
              <a:t>of</a:t>
            </a:r>
            <a:r>
              <a:rPr sz="4000" b="0" spc="-60" dirty="0">
                <a:solidFill>
                  <a:srgbClr val="FFFFFF"/>
                </a:solidFill>
                <a:latin typeface="Calibri"/>
                <a:cs typeface="Calibri"/>
              </a:rPr>
              <a:t> </a:t>
            </a:r>
            <a:r>
              <a:rPr sz="4000" b="0" spc="-10" dirty="0">
                <a:solidFill>
                  <a:srgbClr val="FFFFFF"/>
                </a:solidFill>
                <a:latin typeface="Calibri"/>
                <a:cs typeface="Calibri"/>
              </a:rPr>
              <a:t>Payment</a:t>
            </a:r>
            <a:r>
              <a:rPr sz="4000" b="0" spc="-55" dirty="0">
                <a:solidFill>
                  <a:srgbClr val="FFFFFF"/>
                </a:solidFill>
                <a:latin typeface="Calibri"/>
                <a:cs typeface="Calibri"/>
              </a:rPr>
              <a:t> </a:t>
            </a:r>
            <a:r>
              <a:rPr sz="4000" b="0" dirty="0">
                <a:solidFill>
                  <a:srgbClr val="FFFFFF"/>
                </a:solidFill>
                <a:latin typeface="Calibri"/>
                <a:cs typeface="Calibri"/>
              </a:rPr>
              <a:t>&gt;&gt;</a:t>
            </a:r>
            <a:r>
              <a:rPr sz="4000" b="0" spc="-65" dirty="0">
                <a:solidFill>
                  <a:srgbClr val="FFFFFF"/>
                </a:solidFill>
                <a:latin typeface="Calibri"/>
                <a:cs typeface="Calibri"/>
              </a:rPr>
              <a:t> </a:t>
            </a:r>
            <a:r>
              <a:rPr sz="4000" b="0" dirty="0">
                <a:solidFill>
                  <a:srgbClr val="FFFFFF"/>
                </a:solidFill>
                <a:latin typeface="Calibri"/>
                <a:cs typeface="Calibri"/>
              </a:rPr>
              <a:t>Annual</a:t>
            </a:r>
            <a:r>
              <a:rPr sz="4000" b="0" spc="-110" dirty="0">
                <a:solidFill>
                  <a:srgbClr val="FFFFFF"/>
                </a:solidFill>
                <a:latin typeface="Calibri"/>
                <a:cs typeface="Calibri"/>
              </a:rPr>
              <a:t> </a:t>
            </a:r>
            <a:r>
              <a:rPr sz="4000" b="0" spc="-10" dirty="0">
                <a:solidFill>
                  <a:srgbClr val="FFFFFF"/>
                </a:solidFill>
                <a:latin typeface="Calibri"/>
                <a:cs typeface="Calibri"/>
              </a:rPr>
              <a:t>Return</a:t>
            </a:r>
            <a:endParaRPr sz="4000">
              <a:latin typeface="Calibri"/>
              <a:cs typeface="Calibri"/>
            </a:endParaRPr>
          </a:p>
        </p:txBody>
      </p:sp>
      <p:sp>
        <p:nvSpPr>
          <p:cNvPr id="10" name="object 10"/>
          <p:cNvSpPr txBox="1">
            <a:spLocks noGrp="1"/>
          </p:cNvSpPr>
          <p:nvPr>
            <p:ph type="ftr" sz="quarter" idx="11"/>
          </p:nvPr>
        </p:nvSpPr>
        <p:spPr>
          <a:xfrm>
            <a:off x="4038600" y="6423496"/>
            <a:ext cx="4114800" cy="230832"/>
          </a:xfrm>
          <a:prstGeom prst="rect">
            <a:avLst/>
          </a:prstGeom>
        </p:spPr>
        <p:txBody>
          <a:bodyPr vert="horz" wrap="square" lIns="0" tIns="0" rIns="0" bIns="0" rtlCol="0">
            <a:spAutoFit/>
          </a:bodyPr>
          <a:lstStyle/>
          <a:p>
            <a:pPr marL="12700">
              <a:lnSpc>
                <a:spcPts val="1810"/>
              </a:lnSpc>
            </a:pPr>
            <a:endParaRPr spc="-20" dirty="0"/>
          </a:p>
        </p:txBody>
      </p:sp>
      <p:pic>
        <p:nvPicPr>
          <p:cNvPr id="4" name="object 4"/>
          <p:cNvPicPr/>
          <p:nvPr/>
        </p:nvPicPr>
        <p:blipFill>
          <a:blip r:embed="rId2" cstate="print"/>
          <a:stretch>
            <a:fillRect/>
          </a:stretch>
        </p:blipFill>
        <p:spPr>
          <a:xfrm>
            <a:off x="1079756" y="1577393"/>
            <a:ext cx="3400803" cy="2534358"/>
          </a:xfrm>
          <a:prstGeom prst="rect">
            <a:avLst/>
          </a:prstGeom>
        </p:spPr>
      </p:pic>
      <p:pic>
        <p:nvPicPr>
          <p:cNvPr id="5" name="object 5"/>
          <p:cNvPicPr/>
          <p:nvPr/>
        </p:nvPicPr>
        <p:blipFill>
          <a:blip r:embed="rId3" cstate="print"/>
          <a:stretch>
            <a:fillRect/>
          </a:stretch>
        </p:blipFill>
        <p:spPr>
          <a:xfrm>
            <a:off x="5524548" y="1987951"/>
            <a:ext cx="5792675" cy="1323405"/>
          </a:xfrm>
          <a:prstGeom prst="rect">
            <a:avLst/>
          </a:prstGeom>
        </p:spPr>
      </p:pic>
      <p:pic>
        <p:nvPicPr>
          <p:cNvPr id="6" name="object 6"/>
          <p:cNvPicPr/>
          <p:nvPr/>
        </p:nvPicPr>
        <p:blipFill>
          <a:blip r:embed="rId4" cstate="print"/>
          <a:stretch>
            <a:fillRect/>
          </a:stretch>
        </p:blipFill>
        <p:spPr>
          <a:xfrm>
            <a:off x="3409623" y="4604824"/>
            <a:ext cx="3201806" cy="1392076"/>
          </a:xfrm>
          <a:prstGeom prst="rect">
            <a:avLst/>
          </a:prstGeom>
        </p:spPr>
      </p:pic>
      <p:sp>
        <p:nvSpPr>
          <p:cNvPr id="7" name="object 7"/>
          <p:cNvSpPr txBox="1"/>
          <p:nvPr/>
        </p:nvSpPr>
        <p:spPr>
          <a:xfrm>
            <a:off x="7000113" y="4815585"/>
            <a:ext cx="4465320" cy="848994"/>
          </a:xfrm>
          <a:prstGeom prst="rect">
            <a:avLst/>
          </a:prstGeom>
        </p:spPr>
        <p:txBody>
          <a:bodyPr vert="horz" wrap="square" lIns="0" tIns="12700" rIns="0" bIns="0" rtlCol="0">
            <a:spAutoFit/>
          </a:bodyPr>
          <a:lstStyle/>
          <a:p>
            <a:pPr marL="12700" marR="5080">
              <a:lnSpc>
                <a:spcPct val="100000"/>
              </a:lnSpc>
              <a:spcBef>
                <a:spcPts val="100"/>
              </a:spcBef>
            </a:pPr>
            <a:r>
              <a:rPr sz="1800" b="0" dirty="0">
                <a:solidFill>
                  <a:srgbClr val="202020"/>
                </a:solidFill>
                <a:latin typeface="Calibri Light"/>
                <a:cs typeface="Calibri Light"/>
              </a:rPr>
              <a:t>*If</a:t>
            </a:r>
            <a:r>
              <a:rPr sz="1800" b="0" spc="-20" dirty="0">
                <a:solidFill>
                  <a:srgbClr val="202020"/>
                </a:solidFill>
                <a:latin typeface="Calibri Light"/>
                <a:cs typeface="Calibri Light"/>
              </a:rPr>
              <a:t> </a:t>
            </a:r>
            <a:r>
              <a:rPr sz="1800" b="0" dirty="0">
                <a:solidFill>
                  <a:srgbClr val="202020"/>
                </a:solidFill>
                <a:latin typeface="Calibri Light"/>
                <a:cs typeface="Calibri Light"/>
              </a:rPr>
              <a:t>you</a:t>
            </a:r>
            <a:r>
              <a:rPr sz="1800" b="0" spc="-10" dirty="0">
                <a:solidFill>
                  <a:srgbClr val="202020"/>
                </a:solidFill>
                <a:latin typeface="Calibri Light"/>
                <a:cs typeface="Calibri Light"/>
              </a:rPr>
              <a:t> </a:t>
            </a:r>
            <a:r>
              <a:rPr sz="1800" b="0" dirty="0">
                <a:solidFill>
                  <a:srgbClr val="202020"/>
                </a:solidFill>
                <a:latin typeface="Calibri Light"/>
                <a:cs typeface="Calibri Light"/>
              </a:rPr>
              <a:t>do</a:t>
            </a:r>
            <a:r>
              <a:rPr sz="1800" b="0" spc="-30" dirty="0">
                <a:solidFill>
                  <a:srgbClr val="202020"/>
                </a:solidFill>
                <a:latin typeface="Calibri Light"/>
                <a:cs typeface="Calibri Light"/>
              </a:rPr>
              <a:t> </a:t>
            </a:r>
            <a:r>
              <a:rPr sz="1800" b="0" dirty="0">
                <a:solidFill>
                  <a:srgbClr val="202020"/>
                </a:solidFill>
                <a:latin typeface="Calibri Light"/>
                <a:cs typeface="Calibri Light"/>
              </a:rPr>
              <a:t>not</a:t>
            </a:r>
            <a:r>
              <a:rPr sz="1800" b="0" spc="-25" dirty="0">
                <a:solidFill>
                  <a:srgbClr val="202020"/>
                </a:solidFill>
                <a:latin typeface="Calibri Light"/>
                <a:cs typeface="Calibri Light"/>
              </a:rPr>
              <a:t> </a:t>
            </a:r>
            <a:r>
              <a:rPr sz="1800" b="0" spc="-10" dirty="0">
                <a:solidFill>
                  <a:srgbClr val="202020"/>
                </a:solidFill>
                <a:latin typeface="Calibri Light"/>
                <a:cs typeface="Calibri Light"/>
              </a:rPr>
              <a:t>recollect</a:t>
            </a:r>
            <a:r>
              <a:rPr sz="1800" b="0" spc="-65" dirty="0">
                <a:solidFill>
                  <a:srgbClr val="202020"/>
                </a:solidFill>
                <a:latin typeface="Calibri Light"/>
                <a:cs typeface="Calibri Light"/>
              </a:rPr>
              <a:t> </a:t>
            </a:r>
            <a:r>
              <a:rPr sz="1800" b="0" dirty="0">
                <a:solidFill>
                  <a:srgbClr val="202020"/>
                </a:solidFill>
                <a:latin typeface="Calibri Light"/>
                <a:cs typeface="Calibri Light"/>
              </a:rPr>
              <a:t>the</a:t>
            </a:r>
            <a:r>
              <a:rPr sz="1800" b="0" spc="-30" dirty="0">
                <a:solidFill>
                  <a:srgbClr val="202020"/>
                </a:solidFill>
                <a:latin typeface="Calibri Light"/>
                <a:cs typeface="Calibri Light"/>
              </a:rPr>
              <a:t> </a:t>
            </a:r>
            <a:r>
              <a:rPr sz="1800" b="0" dirty="0">
                <a:solidFill>
                  <a:srgbClr val="202020"/>
                </a:solidFill>
                <a:latin typeface="Calibri Light"/>
                <a:cs typeface="Calibri Light"/>
              </a:rPr>
              <a:t>PRN,</a:t>
            </a:r>
            <a:r>
              <a:rPr sz="1800" b="0" spc="-20" dirty="0">
                <a:solidFill>
                  <a:srgbClr val="202020"/>
                </a:solidFill>
                <a:latin typeface="Calibri Light"/>
                <a:cs typeface="Calibri Light"/>
              </a:rPr>
              <a:t> </a:t>
            </a:r>
            <a:r>
              <a:rPr sz="1800" b="0" dirty="0">
                <a:solidFill>
                  <a:srgbClr val="202020"/>
                </a:solidFill>
                <a:latin typeface="Calibri Light"/>
                <a:cs typeface="Calibri Light"/>
              </a:rPr>
              <a:t>you</a:t>
            </a:r>
            <a:r>
              <a:rPr sz="1800" b="0" spc="-25" dirty="0">
                <a:solidFill>
                  <a:srgbClr val="202020"/>
                </a:solidFill>
                <a:latin typeface="Calibri Light"/>
                <a:cs typeface="Calibri Light"/>
              </a:rPr>
              <a:t> </a:t>
            </a:r>
            <a:r>
              <a:rPr sz="1800" b="0" dirty="0">
                <a:solidFill>
                  <a:srgbClr val="202020"/>
                </a:solidFill>
                <a:latin typeface="Calibri Light"/>
                <a:cs typeface="Calibri Light"/>
              </a:rPr>
              <a:t>can</a:t>
            </a:r>
            <a:r>
              <a:rPr sz="1800" b="0" spc="-25" dirty="0">
                <a:solidFill>
                  <a:srgbClr val="202020"/>
                </a:solidFill>
                <a:latin typeface="Calibri Light"/>
                <a:cs typeface="Calibri Light"/>
              </a:rPr>
              <a:t> </a:t>
            </a:r>
            <a:r>
              <a:rPr sz="1800" b="0" dirty="0">
                <a:solidFill>
                  <a:srgbClr val="202020"/>
                </a:solidFill>
                <a:latin typeface="Calibri Light"/>
                <a:cs typeface="Calibri Light"/>
              </a:rPr>
              <a:t>get</a:t>
            </a:r>
            <a:r>
              <a:rPr sz="1800" b="0" spc="-5" dirty="0">
                <a:solidFill>
                  <a:srgbClr val="202020"/>
                </a:solidFill>
                <a:latin typeface="Calibri Light"/>
                <a:cs typeface="Calibri Light"/>
              </a:rPr>
              <a:t> </a:t>
            </a:r>
            <a:r>
              <a:rPr sz="1800" b="0" spc="-25" dirty="0">
                <a:solidFill>
                  <a:srgbClr val="202020"/>
                </a:solidFill>
                <a:latin typeface="Calibri Light"/>
                <a:cs typeface="Calibri Light"/>
              </a:rPr>
              <a:t>the </a:t>
            </a:r>
            <a:r>
              <a:rPr sz="1800" b="0" dirty="0">
                <a:solidFill>
                  <a:srgbClr val="202020"/>
                </a:solidFill>
                <a:latin typeface="Calibri Light"/>
                <a:cs typeface="Calibri Light"/>
              </a:rPr>
              <a:t>same</a:t>
            </a:r>
            <a:r>
              <a:rPr sz="1800" b="0" spc="5" dirty="0">
                <a:solidFill>
                  <a:srgbClr val="202020"/>
                </a:solidFill>
                <a:latin typeface="Calibri Light"/>
                <a:cs typeface="Calibri Light"/>
              </a:rPr>
              <a:t> </a:t>
            </a:r>
            <a:r>
              <a:rPr sz="1800" b="0" dirty="0">
                <a:solidFill>
                  <a:srgbClr val="202020"/>
                </a:solidFill>
                <a:latin typeface="Calibri Light"/>
                <a:cs typeface="Calibri Light"/>
              </a:rPr>
              <a:t>from </a:t>
            </a:r>
            <a:r>
              <a:rPr sz="1800" b="0" spc="-10" dirty="0">
                <a:solidFill>
                  <a:srgbClr val="202020"/>
                </a:solidFill>
                <a:latin typeface="Calibri Light"/>
                <a:cs typeface="Calibri Light"/>
              </a:rPr>
              <a:t>Electronic</a:t>
            </a:r>
            <a:r>
              <a:rPr sz="1800" b="0" spc="-80" dirty="0">
                <a:solidFill>
                  <a:srgbClr val="202020"/>
                </a:solidFill>
                <a:latin typeface="Calibri Light"/>
                <a:cs typeface="Calibri Light"/>
              </a:rPr>
              <a:t> </a:t>
            </a:r>
            <a:r>
              <a:rPr sz="1800" b="0" dirty="0">
                <a:solidFill>
                  <a:srgbClr val="202020"/>
                </a:solidFill>
                <a:latin typeface="Calibri Light"/>
                <a:cs typeface="Calibri Light"/>
              </a:rPr>
              <a:t>Liability</a:t>
            </a:r>
            <a:r>
              <a:rPr sz="1800" b="0" spc="-40" dirty="0">
                <a:solidFill>
                  <a:srgbClr val="202020"/>
                </a:solidFill>
                <a:latin typeface="Calibri Light"/>
                <a:cs typeface="Calibri Light"/>
              </a:rPr>
              <a:t> </a:t>
            </a:r>
            <a:r>
              <a:rPr sz="1800" b="0" spc="-10" dirty="0">
                <a:solidFill>
                  <a:srgbClr val="202020"/>
                </a:solidFill>
                <a:latin typeface="Calibri Light"/>
                <a:cs typeface="Calibri Light"/>
              </a:rPr>
              <a:t>Register</a:t>
            </a:r>
            <a:r>
              <a:rPr sz="1800" b="0" spc="-15" dirty="0">
                <a:solidFill>
                  <a:srgbClr val="202020"/>
                </a:solidFill>
                <a:latin typeface="Calibri Light"/>
                <a:cs typeface="Calibri Light"/>
              </a:rPr>
              <a:t> </a:t>
            </a:r>
            <a:r>
              <a:rPr sz="1800" b="0" spc="-20" dirty="0">
                <a:solidFill>
                  <a:srgbClr val="202020"/>
                </a:solidFill>
                <a:latin typeface="Calibri Light"/>
                <a:cs typeface="Calibri Light"/>
              </a:rPr>
              <a:t>Part-</a:t>
            </a:r>
            <a:r>
              <a:rPr sz="1800" b="0" spc="-25" dirty="0">
                <a:solidFill>
                  <a:srgbClr val="202020"/>
                </a:solidFill>
                <a:latin typeface="Calibri Light"/>
                <a:cs typeface="Calibri Light"/>
              </a:rPr>
              <a:t>II </a:t>
            </a:r>
            <a:r>
              <a:rPr sz="1800" b="0" dirty="0">
                <a:solidFill>
                  <a:srgbClr val="202020"/>
                </a:solidFill>
                <a:latin typeface="Calibri Light"/>
                <a:cs typeface="Calibri Light"/>
              </a:rPr>
              <a:t>under</a:t>
            </a:r>
            <a:r>
              <a:rPr sz="1800" b="0" spc="-20" dirty="0">
                <a:solidFill>
                  <a:srgbClr val="202020"/>
                </a:solidFill>
                <a:latin typeface="Calibri Light"/>
                <a:cs typeface="Calibri Light"/>
              </a:rPr>
              <a:t> </a:t>
            </a:r>
            <a:r>
              <a:rPr sz="1800" b="0" dirty="0">
                <a:solidFill>
                  <a:srgbClr val="202020"/>
                </a:solidFill>
                <a:latin typeface="Calibri Light"/>
                <a:cs typeface="Calibri Light"/>
              </a:rPr>
              <a:t>Services</a:t>
            </a:r>
            <a:r>
              <a:rPr sz="1800" b="0" spc="-20" dirty="0">
                <a:solidFill>
                  <a:srgbClr val="202020"/>
                </a:solidFill>
                <a:latin typeface="Calibri Light"/>
                <a:cs typeface="Calibri Light"/>
              </a:rPr>
              <a:t> </a:t>
            </a:r>
            <a:r>
              <a:rPr sz="1800" b="0" dirty="0">
                <a:solidFill>
                  <a:srgbClr val="202020"/>
                </a:solidFill>
                <a:latin typeface="Calibri Light"/>
                <a:cs typeface="Calibri Light"/>
              </a:rPr>
              <a:t>&gt;</a:t>
            </a:r>
            <a:r>
              <a:rPr sz="1800" b="0" spc="-30" dirty="0">
                <a:solidFill>
                  <a:srgbClr val="202020"/>
                </a:solidFill>
                <a:latin typeface="Calibri Light"/>
                <a:cs typeface="Calibri Light"/>
              </a:rPr>
              <a:t> </a:t>
            </a:r>
            <a:r>
              <a:rPr sz="1800" b="0" spc="-10" dirty="0">
                <a:solidFill>
                  <a:srgbClr val="202020"/>
                </a:solidFill>
                <a:latin typeface="Calibri Light"/>
                <a:cs typeface="Calibri Light"/>
              </a:rPr>
              <a:t>Ledgers</a:t>
            </a:r>
            <a:endParaRPr sz="1800">
              <a:latin typeface="Calibri Light"/>
              <a:cs typeface="Calibri Light"/>
            </a:endParaRPr>
          </a:p>
        </p:txBody>
      </p:sp>
      <p:sp>
        <p:nvSpPr>
          <p:cNvPr id="11" name="object 11"/>
          <p:cNvSpPr txBox="1"/>
          <p:nvPr/>
        </p:nvSpPr>
        <p:spPr>
          <a:xfrm>
            <a:off x="10187685" y="6581038"/>
            <a:ext cx="847725"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hlinkClick r:id="rId5"/>
              </a:rPr>
              <a:t>venu@vnv.ca</a:t>
            </a:r>
            <a:endParaRPr sz="1200">
              <a:latin typeface="Calibri"/>
              <a:cs typeface="Calibri"/>
            </a:endParaRPr>
          </a:p>
        </p:txBody>
      </p:sp>
      <p:sp>
        <p:nvSpPr>
          <p:cNvPr id="8" name="object 8"/>
          <p:cNvSpPr txBox="1"/>
          <p:nvPr/>
        </p:nvSpPr>
        <p:spPr>
          <a:xfrm>
            <a:off x="6893229" y="3756786"/>
            <a:ext cx="254635" cy="251460"/>
          </a:xfrm>
          <a:prstGeom prst="rect">
            <a:avLst/>
          </a:prstGeom>
        </p:spPr>
        <p:txBody>
          <a:bodyPr vert="vert" wrap="square" lIns="0" tIns="0" rIns="0" bIns="0" rtlCol="0">
            <a:spAutoFit/>
          </a:bodyPr>
          <a:lstStyle/>
          <a:p>
            <a:pPr marL="12700">
              <a:lnSpc>
                <a:spcPts val="1810"/>
              </a:lnSpc>
            </a:pPr>
            <a:r>
              <a:rPr sz="1800" spc="-25" dirty="0">
                <a:latin typeface="Calibri"/>
                <a:cs typeface="Calibri"/>
              </a:rPr>
              <a:t>&gt;&gt;</a:t>
            </a:r>
            <a:endParaRPr sz="1800">
              <a:latin typeface="Calibri"/>
              <a:cs typeface="Calibri"/>
            </a:endParaRPr>
          </a:p>
        </p:txBody>
      </p:sp>
      <p:sp>
        <p:nvSpPr>
          <p:cNvPr id="9" name="object 9"/>
          <p:cNvSpPr txBox="1"/>
          <p:nvPr/>
        </p:nvSpPr>
        <p:spPr>
          <a:xfrm>
            <a:off x="4719954" y="2597277"/>
            <a:ext cx="251460" cy="299720"/>
          </a:xfrm>
          <a:prstGeom prst="rect">
            <a:avLst/>
          </a:prstGeom>
        </p:spPr>
        <p:txBody>
          <a:bodyPr vert="horz" wrap="square" lIns="0" tIns="12700" rIns="0" bIns="0" rtlCol="0">
            <a:spAutoFit/>
          </a:bodyPr>
          <a:lstStyle/>
          <a:p>
            <a:pPr marL="12700">
              <a:lnSpc>
                <a:spcPct val="100000"/>
              </a:lnSpc>
              <a:spcBef>
                <a:spcPts val="100"/>
              </a:spcBef>
            </a:pPr>
            <a:r>
              <a:rPr sz="1800" spc="-25" dirty="0">
                <a:latin typeface="Calibri"/>
                <a:cs typeface="Calibri"/>
              </a:rPr>
              <a:t>&gt;&gt;</a:t>
            </a:r>
            <a:endParaRPr sz="1800">
              <a:latin typeface="Calibri"/>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marL="850900">
              <a:lnSpc>
                <a:spcPts val="4210"/>
              </a:lnSpc>
            </a:pPr>
            <a:r>
              <a:rPr sz="4000" b="0" spc="-10" dirty="0">
                <a:solidFill>
                  <a:srgbClr val="FFFFFF"/>
                </a:solidFill>
                <a:latin typeface="Calibri"/>
                <a:cs typeface="Calibri"/>
              </a:rPr>
              <a:t>Payment</a:t>
            </a:r>
            <a:r>
              <a:rPr sz="4000" b="0" spc="-65" dirty="0">
                <a:solidFill>
                  <a:srgbClr val="FFFFFF"/>
                </a:solidFill>
                <a:latin typeface="Calibri"/>
                <a:cs typeface="Calibri"/>
              </a:rPr>
              <a:t> </a:t>
            </a:r>
            <a:r>
              <a:rPr sz="4000" b="0" dirty="0">
                <a:solidFill>
                  <a:srgbClr val="FFFFFF"/>
                </a:solidFill>
                <a:latin typeface="Calibri"/>
                <a:cs typeface="Calibri"/>
              </a:rPr>
              <a:t>through</a:t>
            </a:r>
            <a:r>
              <a:rPr sz="4000" b="0" spc="-75" dirty="0">
                <a:solidFill>
                  <a:srgbClr val="FFFFFF"/>
                </a:solidFill>
                <a:latin typeface="Calibri"/>
                <a:cs typeface="Calibri"/>
              </a:rPr>
              <a:t> </a:t>
            </a:r>
            <a:r>
              <a:rPr sz="4000" b="0" dirty="0">
                <a:solidFill>
                  <a:srgbClr val="FFFFFF"/>
                </a:solidFill>
                <a:latin typeface="Calibri"/>
                <a:cs typeface="Calibri"/>
              </a:rPr>
              <a:t>DRC</a:t>
            </a:r>
            <a:r>
              <a:rPr sz="4000" b="0" spc="-90" dirty="0">
                <a:solidFill>
                  <a:srgbClr val="FFFFFF"/>
                </a:solidFill>
                <a:latin typeface="Calibri"/>
                <a:cs typeface="Calibri"/>
              </a:rPr>
              <a:t> </a:t>
            </a:r>
            <a:r>
              <a:rPr sz="4000" b="0" dirty="0">
                <a:solidFill>
                  <a:srgbClr val="FFFFFF"/>
                </a:solidFill>
                <a:latin typeface="Calibri"/>
                <a:cs typeface="Calibri"/>
              </a:rPr>
              <a:t>03</a:t>
            </a:r>
            <a:r>
              <a:rPr sz="4000" b="0" spc="-95" dirty="0">
                <a:solidFill>
                  <a:srgbClr val="FFFFFF"/>
                </a:solidFill>
                <a:latin typeface="Calibri"/>
                <a:cs typeface="Calibri"/>
              </a:rPr>
              <a:t> </a:t>
            </a:r>
            <a:r>
              <a:rPr sz="4000" b="0" dirty="0">
                <a:solidFill>
                  <a:srgbClr val="FFFFFF"/>
                </a:solidFill>
                <a:latin typeface="Calibri"/>
                <a:cs typeface="Calibri"/>
              </a:rPr>
              <a:t>–</a:t>
            </a:r>
            <a:r>
              <a:rPr sz="4000" b="0" spc="-40" dirty="0">
                <a:solidFill>
                  <a:srgbClr val="FFFFFF"/>
                </a:solidFill>
                <a:latin typeface="Calibri"/>
                <a:cs typeface="Calibri"/>
              </a:rPr>
              <a:t> </a:t>
            </a:r>
            <a:r>
              <a:rPr sz="4000" b="0" dirty="0">
                <a:solidFill>
                  <a:srgbClr val="FFFFFF"/>
                </a:solidFill>
                <a:latin typeface="Calibri"/>
                <a:cs typeface="Calibri"/>
              </a:rPr>
              <a:t>Annual</a:t>
            </a:r>
            <a:r>
              <a:rPr sz="4000" b="0" spc="-110" dirty="0">
                <a:solidFill>
                  <a:srgbClr val="FFFFFF"/>
                </a:solidFill>
                <a:latin typeface="Calibri"/>
                <a:cs typeface="Calibri"/>
              </a:rPr>
              <a:t> </a:t>
            </a:r>
            <a:r>
              <a:rPr sz="4000" b="0" spc="-10" dirty="0">
                <a:solidFill>
                  <a:srgbClr val="FFFFFF"/>
                </a:solidFill>
                <a:latin typeface="Calibri"/>
                <a:cs typeface="Calibri"/>
              </a:rPr>
              <a:t>Returns</a:t>
            </a:r>
            <a:endParaRPr sz="4000">
              <a:latin typeface="Calibri"/>
              <a:cs typeface="Calibri"/>
            </a:endParaRPr>
          </a:p>
        </p:txBody>
      </p:sp>
      <p:grpSp>
        <p:nvGrpSpPr>
          <p:cNvPr id="4" name="object 4"/>
          <p:cNvGrpSpPr/>
          <p:nvPr/>
        </p:nvGrpSpPr>
        <p:grpSpPr>
          <a:xfrm>
            <a:off x="3559809" y="1036066"/>
            <a:ext cx="4853305" cy="3679825"/>
            <a:chOff x="3559809" y="1036066"/>
            <a:chExt cx="4853305" cy="3679825"/>
          </a:xfrm>
        </p:grpSpPr>
        <p:sp>
          <p:nvSpPr>
            <p:cNvPr id="5" name="object 5"/>
            <p:cNvSpPr/>
            <p:nvPr/>
          </p:nvSpPr>
          <p:spPr>
            <a:xfrm>
              <a:off x="8406383" y="4133088"/>
              <a:ext cx="0" cy="575945"/>
            </a:xfrm>
            <a:custGeom>
              <a:avLst/>
              <a:gdLst/>
              <a:ahLst/>
              <a:cxnLst/>
              <a:rect l="l" t="t" r="r" b="b"/>
              <a:pathLst>
                <a:path h="575945">
                  <a:moveTo>
                    <a:pt x="0" y="0"/>
                  </a:moveTo>
                  <a:lnTo>
                    <a:pt x="0" y="575944"/>
                  </a:lnTo>
                </a:path>
              </a:pathLst>
            </a:custGeom>
            <a:ln w="12192">
              <a:solidFill>
                <a:srgbClr val="A4A4A4"/>
              </a:solidFill>
            </a:ln>
          </p:spPr>
          <p:txBody>
            <a:bodyPr wrap="square" lIns="0" tIns="0" rIns="0" bIns="0" rtlCol="0"/>
            <a:lstStyle/>
            <a:p>
              <a:endParaRPr/>
            </a:p>
          </p:txBody>
        </p:sp>
        <p:sp>
          <p:nvSpPr>
            <p:cNvPr id="6" name="object 6"/>
            <p:cNvSpPr/>
            <p:nvPr/>
          </p:nvSpPr>
          <p:spPr>
            <a:xfrm>
              <a:off x="5986271" y="2298191"/>
              <a:ext cx="2420620" cy="575945"/>
            </a:xfrm>
            <a:custGeom>
              <a:avLst/>
              <a:gdLst/>
              <a:ahLst/>
              <a:cxnLst/>
              <a:rect l="l" t="t" r="r" b="b"/>
              <a:pathLst>
                <a:path w="2420620" h="575944">
                  <a:moveTo>
                    <a:pt x="0" y="0"/>
                  </a:moveTo>
                  <a:lnTo>
                    <a:pt x="0" y="392430"/>
                  </a:lnTo>
                  <a:lnTo>
                    <a:pt x="2420238" y="392430"/>
                  </a:lnTo>
                  <a:lnTo>
                    <a:pt x="2420238" y="575945"/>
                  </a:lnTo>
                </a:path>
              </a:pathLst>
            </a:custGeom>
            <a:ln w="12191">
              <a:solidFill>
                <a:srgbClr val="EC7C30"/>
              </a:solidFill>
            </a:ln>
          </p:spPr>
          <p:txBody>
            <a:bodyPr wrap="square" lIns="0" tIns="0" rIns="0" bIns="0" rtlCol="0"/>
            <a:lstStyle/>
            <a:p>
              <a:endParaRPr/>
            </a:p>
          </p:txBody>
        </p:sp>
        <p:sp>
          <p:nvSpPr>
            <p:cNvPr id="7" name="object 7"/>
            <p:cNvSpPr/>
            <p:nvPr/>
          </p:nvSpPr>
          <p:spPr>
            <a:xfrm>
              <a:off x="5986271" y="4133088"/>
              <a:ext cx="0" cy="575945"/>
            </a:xfrm>
            <a:custGeom>
              <a:avLst/>
              <a:gdLst/>
              <a:ahLst/>
              <a:cxnLst/>
              <a:rect l="l" t="t" r="r" b="b"/>
              <a:pathLst>
                <a:path h="575945">
                  <a:moveTo>
                    <a:pt x="0" y="0"/>
                  </a:moveTo>
                  <a:lnTo>
                    <a:pt x="0" y="575944"/>
                  </a:lnTo>
                </a:path>
              </a:pathLst>
            </a:custGeom>
            <a:ln w="12192">
              <a:solidFill>
                <a:srgbClr val="A4A4A4"/>
              </a:solidFill>
            </a:ln>
          </p:spPr>
          <p:txBody>
            <a:bodyPr wrap="square" lIns="0" tIns="0" rIns="0" bIns="0" rtlCol="0"/>
            <a:lstStyle/>
            <a:p>
              <a:endParaRPr/>
            </a:p>
          </p:txBody>
        </p:sp>
        <p:sp>
          <p:nvSpPr>
            <p:cNvPr id="8" name="object 8"/>
            <p:cNvSpPr/>
            <p:nvPr/>
          </p:nvSpPr>
          <p:spPr>
            <a:xfrm>
              <a:off x="5986271" y="2298191"/>
              <a:ext cx="0" cy="575945"/>
            </a:xfrm>
            <a:custGeom>
              <a:avLst/>
              <a:gdLst/>
              <a:ahLst/>
              <a:cxnLst/>
              <a:rect l="l" t="t" r="r" b="b"/>
              <a:pathLst>
                <a:path h="575944">
                  <a:moveTo>
                    <a:pt x="0" y="0"/>
                  </a:moveTo>
                  <a:lnTo>
                    <a:pt x="0" y="575945"/>
                  </a:lnTo>
                </a:path>
              </a:pathLst>
            </a:custGeom>
            <a:ln w="12192">
              <a:solidFill>
                <a:srgbClr val="EC7C30"/>
              </a:solidFill>
            </a:ln>
          </p:spPr>
          <p:txBody>
            <a:bodyPr wrap="square" lIns="0" tIns="0" rIns="0" bIns="0" rtlCol="0"/>
            <a:lstStyle/>
            <a:p>
              <a:endParaRPr/>
            </a:p>
          </p:txBody>
        </p:sp>
        <p:sp>
          <p:nvSpPr>
            <p:cNvPr id="9" name="object 9"/>
            <p:cNvSpPr/>
            <p:nvPr/>
          </p:nvSpPr>
          <p:spPr>
            <a:xfrm>
              <a:off x="3566159" y="4133088"/>
              <a:ext cx="0" cy="575945"/>
            </a:xfrm>
            <a:custGeom>
              <a:avLst/>
              <a:gdLst/>
              <a:ahLst/>
              <a:cxnLst/>
              <a:rect l="l" t="t" r="r" b="b"/>
              <a:pathLst>
                <a:path h="575945">
                  <a:moveTo>
                    <a:pt x="0" y="0"/>
                  </a:moveTo>
                  <a:lnTo>
                    <a:pt x="0" y="575944"/>
                  </a:lnTo>
                </a:path>
              </a:pathLst>
            </a:custGeom>
            <a:ln w="12192">
              <a:solidFill>
                <a:srgbClr val="A4A4A4"/>
              </a:solidFill>
            </a:ln>
          </p:spPr>
          <p:txBody>
            <a:bodyPr wrap="square" lIns="0" tIns="0" rIns="0" bIns="0" rtlCol="0"/>
            <a:lstStyle/>
            <a:p>
              <a:endParaRPr/>
            </a:p>
          </p:txBody>
        </p:sp>
        <p:sp>
          <p:nvSpPr>
            <p:cNvPr id="10" name="object 10"/>
            <p:cNvSpPr/>
            <p:nvPr/>
          </p:nvSpPr>
          <p:spPr>
            <a:xfrm>
              <a:off x="3566159" y="2298191"/>
              <a:ext cx="2420620" cy="575945"/>
            </a:xfrm>
            <a:custGeom>
              <a:avLst/>
              <a:gdLst/>
              <a:ahLst/>
              <a:cxnLst/>
              <a:rect l="l" t="t" r="r" b="b"/>
              <a:pathLst>
                <a:path w="2420620" h="575944">
                  <a:moveTo>
                    <a:pt x="2420239" y="0"/>
                  </a:moveTo>
                  <a:lnTo>
                    <a:pt x="2420239" y="392430"/>
                  </a:lnTo>
                  <a:lnTo>
                    <a:pt x="0" y="392430"/>
                  </a:lnTo>
                  <a:lnTo>
                    <a:pt x="0" y="575945"/>
                  </a:lnTo>
                </a:path>
              </a:pathLst>
            </a:custGeom>
            <a:ln w="12191">
              <a:solidFill>
                <a:srgbClr val="EC7C30"/>
              </a:solidFill>
            </a:ln>
          </p:spPr>
          <p:txBody>
            <a:bodyPr wrap="square" lIns="0" tIns="0" rIns="0" bIns="0" rtlCol="0"/>
            <a:lstStyle/>
            <a:p>
              <a:endParaRPr/>
            </a:p>
          </p:txBody>
        </p:sp>
        <p:sp>
          <p:nvSpPr>
            <p:cNvPr id="11" name="object 11"/>
            <p:cNvSpPr/>
            <p:nvPr/>
          </p:nvSpPr>
          <p:spPr>
            <a:xfrm>
              <a:off x="4995671" y="1042416"/>
              <a:ext cx="1981200" cy="1256030"/>
            </a:xfrm>
            <a:custGeom>
              <a:avLst/>
              <a:gdLst/>
              <a:ahLst/>
              <a:cxnLst/>
              <a:rect l="l" t="t" r="r" b="b"/>
              <a:pathLst>
                <a:path w="1981200" h="1256030">
                  <a:moveTo>
                    <a:pt x="1855597" y="0"/>
                  </a:moveTo>
                  <a:lnTo>
                    <a:pt x="125602" y="0"/>
                  </a:lnTo>
                  <a:lnTo>
                    <a:pt x="76723" y="9874"/>
                  </a:lnTo>
                  <a:lnTo>
                    <a:pt x="36798" y="36798"/>
                  </a:lnTo>
                  <a:lnTo>
                    <a:pt x="9874" y="76723"/>
                  </a:lnTo>
                  <a:lnTo>
                    <a:pt x="0" y="125603"/>
                  </a:lnTo>
                  <a:lnTo>
                    <a:pt x="0" y="1130173"/>
                  </a:lnTo>
                  <a:lnTo>
                    <a:pt x="9874" y="1179052"/>
                  </a:lnTo>
                  <a:lnTo>
                    <a:pt x="36798" y="1218977"/>
                  </a:lnTo>
                  <a:lnTo>
                    <a:pt x="76723" y="1245901"/>
                  </a:lnTo>
                  <a:lnTo>
                    <a:pt x="125602" y="1255776"/>
                  </a:lnTo>
                  <a:lnTo>
                    <a:pt x="1855597" y="1255776"/>
                  </a:lnTo>
                  <a:lnTo>
                    <a:pt x="1904476" y="1245901"/>
                  </a:lnTo>
                  <a:lnTo>
                    <a:pt x="1944401" y="1218977"/>
                  </a:lnTo>
                  <a:lnTo>
                    <a:pt x="1971325" y="1179052"/>
                  </a:lnTo>
                  <a:lnTo>
                    <a:pt x="1981200" y="1130173"/>
                  </a:lnTo>
                  <a:lnTo>
                    <a:pt x="1981200" y="125603"/>
                  </a:lnTo>
                  <a:lnTo>
                    <a:pt x="1971325" y="76723"/>
                  </a:lnTo>
                  <a:lnTo>
                    <a:pt x="1944401" y="36798"/>
                  </a:lnTo>
                  <a:lnTo>
                    <a:pt x="1904476" y="9874"/>
                  </a:lnTo>
                  <a:lnTo>
                    <a:pt x="1855597" y="0"/>
                  </a:lnTo>
                  <a:close/>
                </a:path>
              </a:pathLst>
            </a:custGeom>
            <a:solidFill>
              <a:srgbClr val="5B9BD4"/>
            </a:solidFill>
          </p:spPr>
          <p:txBody>
            <a:bodyPr wrap="square" lIns="0" tIns="0" rIns="0" bIns="0" rtlCol="0"/>
            <a:lstStyle/>
            <a:p>
              <a:endParaRPr/>
            </a:p>
          </p:txBody>
        </p:sp>
        <p:sp>
          <p:nvSpPr>
            <p:cNvPr id="12" name="object 12"/>
            <p:cNvSpPr/>
            <p:nvPr/>
          </p:nvSpPr>
          <p:spPr>
            <a:xfrm>
              <a:off x="4995671" y="1042416"/>
              <a:ext cx="1981200" cy="1256030"/>
            </a:xfrm>
            <a:custGeom>
              <a:avLst/>
              <a:gdLst/>
              <a:ahLst/>
              <a:cxnLst/>
              <a:rect l="l" t="t" r="r" b="b"/>
              <a:pathLst>
                <a:path w="1981200" h="1256030">
                  <a:moveTo>
                    <a:pt x="0" y="125603"/>
                  </a:moveTo>
                  <a:lnTo>
                    <a:pt x="9874" y="76723"/>
                  </a:lnTo>
                  <a:lnTo>
                    <a:pt x="36798" y="36798"/>
                  </a:lnTo>
                  <a:lnTo>
                    <a:pt x="76723" y="9874"/>
                  </a:lnTo>
                  <a:lnTo>
                    <a:pt x="125602" y="0"/>
                  </a:lnTo>
                  <a:lnTo>
                    <a:pt x="1855597" y="0"/>
                  </a:lnTo>
                  <a:lnTo>
                    <a:pt x="1904476" y="9874"/>
                  </a:lnTo>
                  <a:lnTo>
                    <a:pt x="1944401" y="36798"/>
                  </a:lnTo>
                  <a:lnTo>
                    <a:pt x="1971325" y="76723"/>
                  </a:lnTo>
                  <a:lnTo>
                    <a:pt x="1981200" y="125603"/>
                  </a:lnTo>
                  <a:lnTo>
                    <a:pt x="1981200" y="1130173"/>
                  </a:lnTo>
                  <a:lnTo>
                    <a:pt x="1971325" y="1179052"/>
                  </a:lnTo>
                  <a:lnTo>
                    <a:pt x="1944401" y="1218977"/>
                  </a:lnTo>
                  <a:lnTo>
                    <a:pt x="1904476" y="1245901"/>
                  </a:lnTo>
                  <a:lnTo>
                    <a:pt x="1855597" y="1255776"/>
                  </a:lnTo>
                  <a:lnTo>
                    <a:pt x="125602" y="1255776"/>
                  </a:lnTo>
                  <a:lnTo>
                    <a:pt x="76723" y="1245901"/>
                  </a:lnTo>
                  <a:lnTo>
                    <a:pt x="36798" y="1218977"/>
                  </a:lnTo>
                  <a:lnTo>
                    <a:pt x="9874" y="1179052"/>
                  </a:lnTo>
                  <a:lnTo>
                    <a:pt x="0" y="1130173"/>
                  </a:lnTo>
                  <a:lnTo>
                    <a:pt x="0" y="125603"/>
                  </a:lnTo>
                  <a:close/>
                </a:path>
              </a:pathLst>
            </a:custGeom>
            <a:ln w="12192">
              <a:solidFill>
                <a:srgbClr val="FFFFFF"/>
              </a:solidFill>
            </a:ln>
          </p:spPr>
          <p:txBody>
            <a:bodyPr wrap="square" lIns="0" tIns="0" rIns="0" bIns="0" rtlCol="0"/>
            <a:lstStyle/>
            <a:p>
              <a:endParaRPr/>
            </a:p>
          </p:txBody>
        </p:sp>
        <p:sp>
          <p:nvSpPr>
            <p:cNvPr id="13" name="object 13"/>
            <p:cNvSpPr/>
            <p:nvPr/>
          </p:nvSpPr>
          <p:spPr>
            <a:xfrm>
              <a:off x="5215127" y="1249680"/>
              <a:ext cx="1981200" cy="1259205"/>
            </a:xfrm>
            <a:custGeom>
              <a:avLst/>
              <a:gdLst/>
              <a:ahLst/>
              <a:cxnLst/>
              <a:rect l="l" t="t" r="r" b="b"/>
              <a:pathLst>
                <a:path w="1981200" h="1259205">
                  <a:moveTo>
                    <a:pt x="1855343" y="0"/>
                  </a:moveTo>
                  <a:lnTo>
                    <a:pt x="125857" y="0"/>
                  </a:lnTo>
                  <a:lnTo>
                    <a:pt x="76884" y="9896"/>
                  </a:lnTo>
                  <a:lnTo>
                    <a:pt x="36877" y="36877"/>
                  </a:lnTo>
                  <a:lnTo>
                    <a:pt x="9896" y="76884"/>
                  </a:lnTo>
                  <a:lnTo>
                    <a:pt x="0" y="125857"/>
                  </a:lnTo>
                  <a:lnTo>
                    <a:pt x="0" y="1132967"/>
                  </a:lnTo>
                  <a:lnTo>
                    <a:pt x="9896" y="1181939"/>
                  </a:lnTo>
                  <a:lnTo>
                    <a:pt x="36877" y="1221946"/>
                  </a:lnTo>
                  <a:lnTo>
                    <a:pt x="76884" y="1248927"/>
                  </a:lnTo>
                  <a:lnTo>
                    <a:pt x="125857" y="1258824"/>
                  </a:lnTo>
                  <a:lnTo>
                    <a:pt x="1855343" y="1258824"/>
                  </a:lnTo>
                  <a:lnTo>
                    <a:pt x="1904315" y="1248927"/>
                  </a:lnTo>
                  <a:lnTo>
                    <a:pt x="1944322" y="1221946"/>
                  </a:lnTo>
                  <a:lnTo>
                    <a:pt x="1971303" y="1181939"/>
                  </a:lnTo>
                  <a:lnTo>
                    <a:pt x="1981200" y="1132967"/>
                  </a:lnTo>
                  <a:lnTo>
                    <a:pt x="1981200" y="125857"/>
                  </a:lnTo>
                  <a:lnTo>
                    <a:pt x="1971303" y="76884"/>
                  </a:lnTo>
                  <a:lnTo>
                    <a:pt x="1944322" y="36877"/>
                  </a:lnTo>
                  <a:lnTo>
                    <a:pt x="1904315" y="9896"/>
                  </a:lnTo>
                  <a:lnTo>
                    <a:pt x="1855343" y="0"/>
                  </a:lnTo>
                  <a:close/>
                </a:path>
              </a:pathLst>
            </a:custGeom>
            <a:solidFill>
              <a:srgbClr val="FFFFFF">
                <a:alpha val="90194"/>
              </a:srgbClr>
            </a:solidFill>
          </p:spPr>
          <p:txBody>
            <a:bodyPr wrap="square" lIns="0" tIns="0" rIns="0" bIns="0" rtlCol="0"/>
            <a:lstStyle/>
            <a:p>
              <a:endParaRPr/>
            </a:p>
          </p:txBody>
        </p:sp>
        <p:sp>
          <p:nvSpPr>
            <p:cNvPr id="14" name="object 14"/>
            <p:cNvSpPr/>
            <p:nvPr/>
          </p:nvSpPr>
          <p:spPr>
            <a:xfrm>
              <a:off x="5215127" y="1249680"/>
              <a:ext cx="1981200" cy="1259205"/>
            </a:xfrm>
            <a:custGeom>
              <a:avLst/>
              <a:gdLst/>
              <a:ahLst/>
              <a:cxnLst/>
              <a:rect l="l" t="t" r="r" b="b"/>
              <a:pathLst>
                <a:path w="1981200" h="1259205">
                  <a:moveTo>
                    <a:pt x="0" y="125857"/>
                  </a:moveTo>
                  <a:lnTo>
                    <a:pt x="9896" y="76884"/>
                  </a:lnTo>
                  <a:lnTo>
                    <a:pt x="36877" y="36877"/>
                  </a:lnTo>
                  <a:lnTo>
                    <a:pt x="76884" y="9896"/>
                  </a:lnTo>
                  <a:lnTo>
                    <a:pt x="125857" y="0"/>
                  </a:lnTo>
                  <a:lnTo>
                    <a:pt x="1855343" y="0"/>
                  </a:lnTo>
                  <a:lnTo>
                    <a:pt x="1904315" y="9896"/>
                  </a:lnTo>
                  <a:lnTo>
                    <a:pt x="1944322" y="36877"/>
                  </a:lnTo>
                  <a:lnTo>
                    <a:pt x="1971303" y="76884"/>
                  </a:lnTo>
                  <a:lnTo>
                    <a:pt x="1981200" y="125857"/>
                  </a:lnTo>
                  <a:lnTo>
                    <a:pt x="1981200" y="1132967"/>
                  </a:lnTo>
                  <a:lnTo>
                    <a:pt x="1971303" y="1181939"/>
                  </a:lnTo>
                  <a:lnTo>
                    <a:pt x="1944322" y="1221946"/>
                  </a:lnTo>
                  <a:lnTo>
                    <a:pt x="1904315" y="1248927"/>
                  </a:lnTo>
                  <a:lnTo>
                    <a:pt x="1855343" y="1258824"/>
                  </a:lnTo>
                  <a:lnTo>
                    <a:pt x="125857" y="1258824"/>
                  </a:lnTo>
                  <a:lnTo>
                    <a:pt x="76884" y="1248927"/>
                  </a:lnTo>
                  <a:lnTo>
                    <a:pt x="36877" y="1221946"/>
                  </a:lnTo>
                  <a:lnTo>
                    <a:pt x="9896" y="1181939"/>
                  </a:lnTo>
                  <a:lnTo>
                    <a:pt x="0" y="1132967"/>
                  </a:lnTo>
                  <a:lnTo>
                    <a:pt x="0" y="125857"/>
                  </a:lnTo>
                  <a:close/>
                </a:path>
              </a:pathLst>
            </a:custGeom>
            <a:ln w="12192">
              <a:solidFill>
                <a:srgbClr val="5B9BD4"/>
              </a:solidFill>
            </a:ln>
          </p:spPr>
          <p:txBody>
            <a:bodyPr wrap="square" lIns="0" tIns="0" rIns="0" bIns="0" rtlCol="0"/>
            <a:lstStyle/>
            <a:p>
              <a:endParaRPr/>
            </a:p>
          </p:txBody>
        </p:sp>
      </p:grpSp>
      <p:sp>
        <p:nvSpPr>
          <p:cNvPr id="15" name="object 15"/>
          <p:cNvSpPr txBox="1"/>
          <p:nvPr/>
        </p:nvSpPr>
        <p:spPr>
          <a:xfrm>
            <a:off x="5594096" y="1497533"/>
            <a:ext cx="1229995" cy="697865"/>
          </a:xfrm>
          <a:prstGeom prst="rect">
            <a:avLst/>
          </a:prstGeom>
        </p:spPr>
        <p:txBody>
          <a:bodyPr vert="horz" wrap="square" lIns="0" tIns="13335" rIns="0" bIns="0" rtlCol="0">
            <a:spAutoFit/>
          </a:bodyPr>
          <a:lstStyle/>
          <a:p>
            <a:pPr algn="ctr">
              <a:lnSpc>
                <a:spcPts val="2640"/>
              </a:lnSpc>
              <a:spcBef>
                <a:spcPts val="105"/>
              </a:spcBef>
            </a:pPr>
            <a:r>
              <a:rPr sz="2300" b="0" spc="-10" dirty="0">
                <a:latin typeface="Calibri Light"/>
                <a:cs typeface="Calibri Light"/>
              </a:rPr>
              <a:t>Additional</a:t>
            </a:r>
            <a:endParaRPr sz="2300">
              <a:latin typeface="Calibri Light"/>
              <a:cs typeface="Calibri Light"/>
            </a:endParaRPr>
          </a:p>
          <a:p>
            <a:pPr algn="ctr">
              <a:lnSpc>
                <a:spcPts val="2640"/>
              </a:lnSpc>
            </a:pPr>
            <a:r>
              <a:rPr sz="2300" b="0" spc="-10" dirty="0">
                <a:latin typeface="Calibri Light"/>
                <a:cs typeface="Calibri Light"/>
              </a:rPr>
              <a:t>Liability</a:t>
            </a:r>
            <a:endParaRPr sz="2300">
              <a:latin typeface="Calibri Light"/>
              <a:cs typeface="Calibri Light"/>
            </a:endParaRPr>
          </a:p>
        </p:txBody>
      </p:sp>
      <p:grpSp>
        <p:nvGrpSpPr>
          <p:cNvPr id="16" name="object 16"/>
          <p:cNvGrpSpPr/>
          <p:nvPr/>
        </p:nvGrpSpPr>
        <p:grpSpPr>
          <a:xfrm>
            <a:off x="2569210" y="2867914"/>
            <a:ext cx="2213610" cy="1478915"/>
            <a:chOff x="2569210" y="2867914"/>
            <a:chExt cx="2213610" cy="1478915"/>
          </a:xfrm>
        </p:grpSpPr>
        <p:sp>
          <p:nvSpPr>
            <p:cNvPr id="17" name="object 17"/>
            <p:cNvSpPr/>
            <p:nvPr/>
          </p:nvSpPr>
          <p:spPr>
            <a:xfrm>
              <a:off x="2575560" y="2874264"/>
              <a:ext cx="1981200" cy="1259205"/>
            </a:xfrm>
            <a:custGeom>
              <a:avLst/>
              <a:gdLst/>
              <a:ahLst/>
              <a:cxnLst/>
              <a:rect l="l" t="t" r="r" b="b"/>
              <a:pathLst>
                <a:path w="1981200" h="1259204">
                  <a:moveTo>
                    <a:pt x="1855342" y="0"/>
                  </a:moveTo>
                  <a:lnTo>
                    <a:pt x="125856" y="0"/>
                  </a:lnTo>
                  <a:lnTo>
                    <a:pt x="76884" y="9896"/>
                  </a:lnTo>
                  <a:lnTo>
                    <a:pt x="36877" y="36877"/>
                  </a:lnTo>
                  <a:lnTo>
                    <a:pt x="9896" y="76884"/>
                  </a:lnTo>
                  <a:lnTo>
                    <a:pt x="0" y="125857"/>
                  </a:lnTo>
                  <a:lnTo>
                    <a:pt x="0" y="1132967"/>
                  </a:lnTo>
                  <a:lnTo>
                    <a:pt x="9896" y="1181939"/>
                  </a:lnTo>
                  <a:lnTo>
                    <a:pt x="36877" y="1221946"/>
                  </a:lnTo>
                  <a:lnTo>
                    <a:pt x="76884" y="1248927"/>
                  </a:lnTo>
                  <a:lnTo>
                    <a:pt x="125856" y="1258824"/>
                  </a:lnTo>
                  <a:lnTo>
                    <a:pt x="1855342" y="1258824"/>
                  </a:lnTo>
                  <a:lnTo>
                    <a:pt x="1904315" y="1248927"/>
                  </a:lnTo>
                  <a:lnTo>
                    <a:pt x="1944322" y="1221946"/>
                  </a:lnTo>
                  <a:lnTo>
                    <a:pt x="1971303" y="1181939"/>
                  </a:lnTo>
                  <a:lnTo>
                    <a:pt x="1981200" y="1132967"/>
                  </a:lnTo>
                  <a:lnTo>
                    <a:pt x="1981200" y="125857"/>
                  </a:lnTo>
                  <a:lnTo>
                    <a:pt x="1971303" y="76884"/>
                  </a:lnTo>
                  <a:lnTo>
                    <a:pt x="1944322" y="36877"/>
                  </a:lnTo>
                  <a:lnTo>
                    <a:pt x="1904315" y="9896"/>
                  </a:lnTo>
                  <a:lnTo>
                    <a:pt x="1855342" y="0"/>
                  </a:lnTo>
                  <a:close/>
                </a:path>
              </a:pathLst>
            </a:custGeom>
            <a:solidFill>
              <a:srgbClr val="EC7C30"/>
            </a:solidFill>
          </p:spPr>
          <p:txBody>
            <a:bodyPr wrap="square" lIns="0" tIns="0" rIns="0" bIns="0" rtlCol="0"/>
            <a:lstStyle/>
            <a:p>
              <a:endParaRPr/>
            </a:p>
          </p:txBody>
        </p:sp>
        <p:sp>
          <p:nvSpPr>
            <p:cNvPr id="18" name="object 18"/>
            <p:cNvSpPr/>
            <p:nvPr/>
          </p:nvSpPr>
          <p:spPr>
            <a:xfrm>
              <a:off x="2575560" y="2874264"/>
              <a:ext cx="1981200" cy="1259205"/>
            </a:xfrm>
            <a:custGeom>
              <a:avLst/>
              <a:gdLst/>
              <a:ahLst/>
              <a:cxnLst/>
              <a:rect l="l" t="t" r="r" b="b"/>
              <a:pathLst>
                <a:path w="1981200" h="1259204">
                  <a:moveTo>
                    <a:pt x="0" y="125857"/>
                  </a:moveTo>
                  <a:lnTo>
                    <a:pt x="9896" y="76884"/>
                  </a:lnTo>
                  <a:lnTo>
                    <a:pt x="36877" y="36877"/>
                  </a:lnTo>
                  <a:lnTo>
                    <a:pt x="76884" y="9896"/>
                  </a:lnTo>
                  <a:lnTo>
                    <a:pt x="125856" y="0"/>
                  </a:lnTo>
                  <a:lnTo>
                    <a:pt x="1855342" y="0"/>
                  </a:lnTo>
                  <a:lnTo>
                    <a:pt x="1904315" y="9896"/>
                  </a:lnTo>
                  <a:lnTo>
                    <a:pt x="1944322" y="36877"/>
                  </a:lnTo>
                  <a:lnTo>
                    <a:pt x="1971303" y="76884"/>
                  </a:lnTo>
                  <a:lnTo>
                    <a:pt x="1981200" y="125857"/>
                  </a:lnTo>
                  <a:lnTo>
                    <a:pt x="1981200" y="1132967"/>
                  </a:lnTo>
                  <a:lnTo>
                    <a:pt x="1971303" y="1181939"/>
                  </a:lnTo>
                  <a:lnTo>
                    <a:pt x="1944322" y="1221946"/>
                  </a:lnTo>
                  <a:lnTo>
                    <a:pt x="1904315" y="1248927"/>
                  </a:lnTo>
                  <a:lnTo>
                    <a:pt x="1855342" y="1258824"/>
                  </a:lnTo>
                  <a:lnTo>
                    <a:pt x="125856" y="1258824"/>
                  </a:lnTo>
                  <a:lnTo>
                    <a:pt x="76884" y="1248927"/>
                  </a:lnTo>
                  <a:lnTo>
                    <a:pt x="36877" y="1221946"/>
                  </a:lnTo>
                  <a:lnTo>
                    <a:pt x="9896" y="1181939"/>
                  </a:lnTo>
                  <a:lnTo>
                    <a:pt x="0" y="1132967"/>
                  </a:lnTo>
                  <a:lnTo>
                    <a:pt x="0" y="125857"/>
                  </a:lnTo>
                  <a:close/>
                </a:path>
              </a:pathLst>
            </a:custGeom>
            <a:ln w="12192">
              <a:solidFill>
                <a:srgbClr val="FFFFFF"/>
              </a:solidFill>
            </a:ln>
          </p:spPr>
          <p:txBody>
            <a:bodyPr wrap="square" lIns="0" tIns="0" rIns="0" bIns="0" rtlCol="0"/>
            <a:lstStyle/>
            <a:p>
              <a:endParaRPr/>
            </a:p>
          </p:txBody>
        </p:sp>
        <p:sp>
          <p:nvSpPr>
            <p:cNvPr id="19" name="object 19"/>
            <p:cNvSpPr/>
            <p:nvPr/>
          </p:nvSpPr>
          <p:spPr>
            <a:xfrm>
              <a:off x="2795016" y="3084576"/>
              <a:ext cx="1981200" cy="1256030"/>
            </a:xfrm>
            <a:custGeom>
              <a:avLst/>
              <a:gdLst/>
              <a:ahLst/>
              <a:cxnLst/>
              <a:rect l="l" t="t" r="r" b="b"/>
              <a:pathLst>
                <a:path w="1981200" h="1256029">
                  <a:moveTo>
                    <a:pt x="1855596" y="0"/>
                  </a:moveTo>
                  <a:lnTo>
                    <a:pt x="125602" y="0"/>
                  </a:lnTo>
                  <a:lnTo>
                    <a:pt x="76723" y="9874"/>
                  </a:lnTo>
                  <a:lnTo>
                    <a:pt x="36798" y="36798"/>
                  </a:lnTo>
                  <a:lnTo>
                    <a:pt x="9874" y="76723"/>
                  </a:lnTo>
                  <a:lnTo>
                    <a:pt x="0" y="125602"/>
                  </a:lnTo>
                  <a:lnTo>
                    <a:pt x="0" y="1130173"/>
                  </a:lnTo>
                  <a:lnTo>
                    <a:pt x="9874" y="1179052"/>
                  </a:lnTo>
                  <a:lnTo>
                    <a:pt x="36798" y="1218977"/>
                  </a:lnTo>
                  <a:lnTo>
                    <a:pt x="76723" y="1245901"/>
                  </a:lnTo>
                  <a:lnTo>
                    <a:pt x="125602" y="1255776"/>
                  </a:lnTo>
                  <a:lnTo>
                    <a:pt x="1855596" y="1255776"/>
                  </a:lnTo>
                  <a:lnTo>
                    <a:pt x="1904476" y="1245901"/>
                  </a:lnTo>
                  <a:lnTo>
                    <a:pt x="1944401" y="1218977"/>
                  </a:lnTo>
                  <a:lnTo>
                    <a:pt x="1971325" y="1179052"/>
                  </a:lnTo>
                  <a:lnTo>
                    <a:pt x="1981199" y="1130173"/>
                  </a:lnTo>
                  <a:lnTo>
                    <a:pt x="1981199" y="125602"/>
                  </a:lnTo>
                  <a:lnTo>
                    <a:pt x="1971325" y="76723"/>
                  </a:lnTo>
                  <a:lnTo>
                    <a:pt x="1944401" y="36798"/>
                  </a:lnTo>
                  <a:lnTo>
                    <a:pt x="1904476" y="9874"/>
                  </a:lnTo>
                  <a:lnTo>
                    <a:pt x="1855596" y="0"/>
                  </a:lnTo>
                  <a:close/>
                </a:path>
              </a:pathLst>
            </a:custGeom>
            <a:solidFill>
              <a:srgbClr val="FFFFFF">
                <a:alpha val="90194"/>
              </a:srgbClr>
            </a:solidFill>
          </p:spPr>
          <p:txBody>
            <a:bodyPr wrap="square" lIns="0" tIns="0" rIns="0" bIns="0" rtlCol="0"/>
            <a:lstStyle/>
            <a:p>
              <a:endParaRPr/>
            </a:p>
          </p:txBody>
        </p:sp>
        <p:sp>
          <p:nvSpPr>
            <p:cNvPr id="20" name="object 20"/>
            <p:cNvSpPr/>
            <p:nvPr/>
          </p:nvSpPr>
          <p:spPr>
            <a:xfrm>
              <a:off x="2795016" y="3084576"/>
              <a:ext cx="1981200" cy="1256030"/>
            </a:xfrm>
            <a:custGeom>
              <a:avLst/>
              <a:gdLst/>
              <a:ahLst/>
              <a:cxnLst/>
              <a:rect l="l" t="t" r="r" b="b"/>
              <a:pathLst>
                <a:path w="1981200" h="1256029">
                  <a:moveTo>
                    <a:pt x="0" y="125602"/>
                  </a:moveTo>
                  <a:lnTo>
                    <a:pt x="9874" y="76723"/>
                  </a:lnTo>
                  <a:lnTo>
                    <a:pt x="36798" y="36798"/>
                  </a:lnTo>
                  <a:lnTo>
                    <a:pt x="76723" y="9874"/>
                  </a:lnTo>
                  <a:lnTo>
                    <a:pt x="125602" y="0"/>
                  </a:lnTo>
                  <a:lnTo>
                    <a:pt x="1855596" y="0"/>
                  </a:lnTo>
                  <a:lnTo>
                    <a:pt x="1904476" y="9874"/>
                  </a:lnTo>
                  <a:lnTo>
                    <a:pt x="1944401" y="36798"/>
                  </a:lnTo>
                  <a:lnTo>
                    <a:pt x="1971325" y="76723"/>
                  </a:lnTo>
                  <a:lnTo>
                    <a:pt x="1981199" y="125602"/>
                  </a:lnTo>
                  <a:lnTo>
                    <a:pt x="1981199" y="1130173"/>
                  </a:lnTo>
                  <a:lnTo>
                    <a:pt x="1971325" y="1179052"/>
                  </a:lnTo>
                  <a:lnTo>
                    <a:pt x="1944401" y="1218977"/>
                  </a:lnTo>
                  <a:lnTo>
                    <a:pt x="1904476" y="1245901"/>
                  </a:lnTo>
                  <a:lnTo>
                    <a:pt x="1855596" y="1255776"/>
                  </a:lnTo>
                  <a:lnTo>
                    <a:pt x="125602" y="1255776"/>
                  </a:lnTo>
                  <a:lnTo>
                    <a:pt x="76723" y="1245901"/>
                  </a:lnTo>
                  <a:lnTo>
                    <a:pt x="36798" y="1218977"/>
                  </a:lnTo>
                  <a:lnTo>
                    <a:pt x="9874" y="1179052"/>
                  </a:lnTo>
                  <a:lnTo>
                    <a:pt x="0" y="1130173"/>
                  </a:lnTo>
                  <a:lnTo>
                    <a:pt x="0" y="125602"/>
                  </a:lnTo>
                  <a:close/>
                </a:path>
              </a:pathLst>
            </a:custGeom>
            <a:ln w="12192">
              <a:solidFill>
                <a:srgbClr val="EC7C30"/>
              </a:solidFill>
            </a:ln>
          </p:spPr>
          <p:txBody>
            <a:bodyPr wrap="square" lIns="0" tIns="0" rIns="0" bIns="0" rtlCol="0"/>
            <a:lstStyle/>
            <a:p>
              <a:endParaRPr/>
            </a:p>
          </p:txBody>
        </p:sp>
      </p:grpSp>
      <p:sp>
        <p:nvSpPr>
          <p:cNvPr id="21" name="object 21"/>
          <p:cNvSpPr txBox="1"/>
          <p:nvPr/>
        </p:nvSpPr>
        <p:spPr>
          <a:xfrm>
            <a:off x="2911220" y="3332226"/>
            <a:ext cx="1746885" cy="697230"/>
          </a:xfrm>
          <a:prstGeom prst="rect">
            <a:avLst/>
          </a:prstGeom>
        </p:spPr>
        <p:txBody>
          <a:bodyPr vert="horz" wrap="square" lIns="0" tIns="13335" rIns="0" bIns="0" rtlCol="0">
            <a:spAutoFit/>
          </a:bodyPr>
          <a:lstStyle/>
          <a:p>
            <a:pPr algn="ctr">
              <a:lnSpc>
                <a:spcPts val="2640"/>
              </a:lnSpc>
              <a:spcBef>
                <a:spcPts val="105"/>
              </a:spcBef>
            </a:pPr>
            <a:r>
              <a:rPr sz="2300" b="0" dirty="0">
                <a:latin typeface="Calibri Light"/>
                <a:cs typeface="Calibri Light"/>
              </a:rPr>
              <a:t>Short</a:t>
            </a:r>
            <a:r>
              <a:rPr sz="2300" b="0" spc="-25" dirty="0">
                <a:latin typeface="Calibri Light"/>
                <a:cs typeface="Calibri Light"/>
              </a:rPr>
              <a:t> </a:t>
            </a:r>
            <a:r>
              <a:rPr sz="2300" b="0" spc="-10" dirty="0">
                <a:latin typeface="Calibri Light"/>
                <a:cs typeface="Calibri Light"/>
              </a:rPr>
              <a:t>Payment</a:t>
            </a:r>
            <a:endParaRPr sz="2300">
              <a:latin typeface="Calibri Light"/>
              <a:cs typeface="Calibri Light"/>
            </a:endParaRPr>
          </a:p>
          <a:p>
            <a:pPr marL="6350" algn="ctr">
              <a:lnSpc>
                <a:spcPts val="2640"/>
              </a:lnSpc>
            </a:pPr>
            <a:r>
              <a:rPr sz="2300" b="0" dirty="0">
                <a:latin typeface="Calibri Light"/>
                <a:cs typeface="Calibri Light"/>
              </a:rPr>
              <a:t>of</a:t>
            </a:r>
            <a:r>
              <a:rPr sz="2300" b="0" spc="-20" dirty="0">
                <a:latin typeface="Calibri Light"/>
                <a:cs typeface="Calibri Light"/>
              </a:rPr>
              <a:t> Taxes</a:t>
            </a:r>
            <a:endParaRPr sz="2300">
              <a:latin typeface="Calibri Light"/>
              <a:cs typeface="Calibri Light"/>
            </a:endParaRPr>
          </a:p>
        </p:txBody>
      </p:sp>
      <p:grpSp>
        <p:nvGrpSpPr>
          <p:cNvPr id="22" name="object 22"/>
          <p:cNvGrpSpPr/>
          <p:nvPr/>
        </p:nvGrpSpPr>
        <p:grpSpPr>
          <a:xfrm>
            <a:off x="2569210" y="4702809"/>
            <a:ext cx="2213610" cy="1478915"/>
            <a:chOff x="2569210" y="4702809"/>
            <a:chExt cx="2213610" cy="1478915"/>
          </a:xfrm>
        </p:grpSpPr>
        <p:sp>
          <p:nvSpPr>
            <p:cNvPr id="23" name="object 23"/>
            <p:cNvSpPr/>
            <p:nvPr/>
          </p:nvSpPr>
          <p:spPr>
            <a:xfrm>
              <a:off x="2575560" y="4709159"/>
              <a:ext cx="1981200" cy="1256030"/>
            </a:xfrm>
            <a:custGeom>
              <a:avLst/>
              <a:gdLst/>
              <a:ahLst/>
              <a:cxnLst/>
              <a:rect l="l" t="t" r="r" b="b"/>
              <a:pathLst>
                <a:path w="1981200" h="1256029">
                  <a:moveTo>
                    <a:pt x="1855597" y="0"/>
                  </a:moveTo>
                  <a:lnTo>
                    <a:pt x="125602" y="0"/>
                  </a:lnTo>
                  <a:lnTo>
                    <a:pt x="76723" y="9874"/>
                  </a:lnTo>
                  <a:lnTo>
                    <a:pt x="36798" y="36798"/>
                  </a:lnTo>
                  <a:lnTo>
                    <a:pt x="9874" y="76723"/>
                  </a:lnTo>
                  <a:lnTo>
                    <a:pt x="0" y="125602"/>
                  </a:lnTo>
                  <a:lnTo>
                    <a:pt x="0" y="1130198"/>
                  </a:lnTo>
                  <a:lnTo>
                    <a:pt x="9874" y="1179078"/>
                  </a:lnTo>
                  <a:lnTo>
                    <a:pt x="36798" y="1218995"/>
                  </a:lnTo>
                  <a:lnTo>
                    <a:pt x="76723" y="1245907"/>
                  </a:lnTo>
                  <a:lnTo>
                    <a:pt x="125602" y="1255776"/>
                  </a:lnTo>
                  <a:lnTo>
                    <a:pt x="1855597" y="1255776"/>
                  </a:lnTo>
                  <a:lnTo>
                    <a:pt x="1904476" y="1245907"/>
                  </a:lnTo>
                  <a:lnTo>
                    <a:pt x="1944401" y="1218995"/>
                  </a:lnTo>
                  <a:lnTo>
                    <a:pt x="1971325" y="1179078"/>
                  </a:lnTo>
                  <a:lnTo>
                    <a:pt x="1981200" y="1130198"/>
                  </a:lnTo>
                  <a:lnTo>
                    <a:pt x="1981200" y="125602"/>
                  </a:lnTo>
                  <a:lnTo>
                    <a:pt x="1971325" y="76723"/>
                  </a:lnTo>
                  <a:lnTo>
                    <a:pt x="1944401" y="36798"/>
                  </a:lnTo>
                  <a:lnTo>
                    <a:pt x="1904476" y="9874"/>
                  </a:lnTo>
                  <a:lnTo>
                    <a:pt x="1855597" y="0"/>
                  </a:lnTo>
                  <a:close/>
                </a:path>
              </a:pathLst>
            </a:custGeom>
            <a:solidFill>
              <a:srgbClr val="A4A4A4"/>
            </a:solidFill>
          </p:spPr>
          <p:txBody>
            <a:bodyPr wrap="square" lIns="0" tIns="0" rIns="0" bIns="0" rtlCol="0"/>
            <a:lstStyle/>
            <a:p>
              <a:endParaRPr/>
            </a:p>
          </p:txBody>
        </p:sp>
        <p:sp>
          <p:nvSpPr>
            <p:cNvPr id="24" name="object 24"/>
            <p:cNvSpPr/>
            <p:nvPr/>
          </p:nvSpPr>
          <p:spPr>
            <a:xfrm>
              <a:off x="2575560" y="4709159"/>
              <a:ext cx="1981200" cy="1256030"/>
            </a:xfrm>
            <a:custGeom>
              <a:avLst/>
              <a:gdLst/>
              <a:ahLst/>
              <a:cxnLst/>
              <a:rect l="l" t="t" r="r" b="b"/>
              <a:pathLst>
                <a:path w="1981200" h="1256029">
                  <a:moveTo>
                    <a:pt x="0" y="125602"/>
                  </a:moveTo>
                  <a:lnTo>
                    <a:pt x="9874" y="76723"/>
                  </a:lnTo>
                  <a:lnTo>
                    <a:pt x="36798" y="36798"/>
                  </a:lnTo>
                  <a:lnTo>
                    <a:pt x="76723" y="9874"/>
                  </a:lnTo>
                  <a:lnTo>
                    <a:pt x="125602" y="0"/>
                  </a:lnTo>
                  <a:lnTo>
                    <a:pt x="1855597" y="0"/>
                  </a:lnTo>
                  <a:lnTo>
                    <a:pt x="1904476" y="9874"/>
                  </a:lnTo>
                  <a:lnTo>
                    <a:pt x="1944401" y="36798"/>
                  </a:lnTo>
                  <a:lnTo>
                    <a:pt x="1971325" y="76723"/>
                  </a:lnTo>
                  <a:lnTo>
                    <a:pt x="1981200" y="125602"/>
                  </a:lnTo>
                  <a:lnTo>
                    <a:pt x="1981200" y="1130198"/>
                  </a:lnTo>
                  <a:lnTo>
                    <a:pt x="1971325" y="1179078"/>
                  </a:lnTo>
                  <a:lnTo>
                    <a:pt x="1944401" y="1218995"/>
                  </a:lnTo>
                  <a:lnTo>
                    <a:pt x="1904476" y="1245907"/>
                  </a:lnTo>
                  <a:lnTo>
                    <a:pt x="1855597" y="1255776"/>
                  </a:lnTo>
                  <a:lnTo>
                    <a:pt x="125602" y="1255776"/>
                  </a:lnTo>
                  <a:lnTo>
                    <a:pt x="76723" y="1245907"/>
                  </a:lnTo>
                  <a:lnTo>
                    <a:pt x="36798" y="1218995"/>
                  </a:lnTo>
                  <a:lnTo>
                    <a:pt x="9874" y="1179078"/>
                  </a:lnTo>
                  <a:lnTo>
                    <a:pt x="0" y="1130198"/>
                  </a:lnTo>
                  <a:lnTo>
                    <a:pt x="0" y="125602"/>
                  </a:lnTo>
                  <a:close/>
                </a:path>
              </a:pathLst>
            </a:custGeom>
            <a:ln w="12192">
              <a:solidFill>
                <a:srgbClr val="FFFFFF"/>
              </a:solidFill>
            </a:ln>
          </p:spPr>
          <p:txBody>
            <a:bodyPr wrap="square" lIns="0" tIns="0" rIns="0" bIns="0" rtlCol="0"/>
            <a:lstStyle/>
            <a:p>
              <a:endParaRPr/>
            </a:p>
          </p:txBody>
        </p:sp>
        <p:sp>
          <p:nvSpPr>
            <p:cNvPr id="25" name="object 25"/>
            <p:cNvSpPr/>
            <p:nvPr/>
          </p:nvSpPr>
          <p:spPr>
            <a:xfrm>
              <a:off x="2795016" y="4916423"/>
              <a:ext cx="1981200" cy="1259205"/>
            </a:xfrm>
            <a:custGeom>
              <a:avLst/>
              <a:gdLst/>
              <a:ahLst/>
              <a:cxnLst/>
              <a:rect l="l" t="t" r="r" b="b"/>
              <a:pathLst>
                <a:path w="1981200" h="1259204">
                  <a:moveTo>
                    <a:pt x="1855343" y="0"/>
                  </a:moveTo>
                  <a:lnTo>
                    <a:pt x="125856" y="0"/>
                  </a:lnTo>
                  <a:lnTo>
                    <a:pt x="76884" y="9896"/>
                  </a:lnTo>
                  <a:lnTo>
                    <a:pt x="36877" y="36877"/>
                  </a:lnTo>
                  <a:lnTo>
                    <a:pt x="9896" y="76884"/>
                  </a:lnTo>
                  <a:lnTo>
                    <a:pt x="0" y="125856"/>
                  </a:lnTo>
                  <a:lnTo>
                    <a:pt x="0" y="1132941"/>
                  </a:lnTo>
                  <a:lnTo>
                    <a:pt x="9896" y="1181939"/>
                  </a:lnTo>
                  <a:lnTo>
                    <a:pt x="36877" y="1221952"/>
                  </a:lnTo>
                  <a:lnTo>
                    <a:pt x="76884" y="1248931"/>
                  </a:lnTo>
                  <a:lnTo>
                    <a:pt x="125856" y="1258824"/>
                  </a:lnTo>
                  <a:lnTo>
                    <a:pt x="1855343" y="1258824"/>
                  </a:lnTo>
                  <a:lnTo>
                    <a:pt x="1904315" y="1248931"/>
                  </a:lnTo>
                  <a:lnTo>
                    <a:pt x="1944322" y="1221952"/>
                  </a:lnTo>
                  <a:lnTo>
                    <a:pt x="1971303" y="1181939"/>
                  </a:lnTo>
                  <a:lnTo>
                    <a:pt x="1981199" y="1132941"/>
                  </a:lnTo>
                  <a:lnTo>
                    <a:pt x="1981199" y="125856"/>
                  </a:lnTo>
                  <a:lnTo>
                    <a:pt x="1971303" y="76884"/>
                  </a:lnTo>
                  <a:lnTo>
                    <a:pt x="1944322" y="36877"/>
                  </a:lnTo>
                  <a:lnTo>
                    <a:pt x="1904315" y="9896"/>
                  </a:lnTo>
                  <a:lnTo>
                    <a:pt x="1855343" y="0"/>
                  </a:lnTo>
                  <a:close/>
                </a:path>
              </a:pathLst>
            </a:custGeom>
            <a:solidFill>
              <a:srgbClr val="FFFFFF">
                <a:alpha val="90194"/>
              </a:srgbClr>
            </a:solidFill>
          </p:spPr>
          <p:txBody>
            <a:bodyPr wrap="square" lIns="0" tIns="0" rIns="0" bIns="0" rtlCol="0"/>
            <a:lstStyle/>
            <a:p>
              <a:endParaRPr/>
            </a:p>
          </p:txBody>
        </p:sp>
        <p:sp>
          <p:nvSpPr>
            <p:cNvPr id="26" name="object 26"/>
            <p:cNvSpPr/>
            <p:nvPr/>
          </p:nvSpPr>
          <p:spPr>
            <a:xfrm>
              <a:off x="2795016" y="4916423"/>
              <a:ext cx="1981200" cy="1259205"/>
            </a:xfrm>
            <a:custGeom>
              <a:avLst/>
              <a:gdLst/>
              <a:ahLst/>
              <a:cxnLst/>
              <a:rect l="l" t="t" r="r" b="b"/>
              <a:pathLst>
                <a:path w="1981200" h="1259204">
                  <a:moveTo>
                    <a:pt x="0" y="125856"/>
                  </a:moveTo>
                  <a:lnTo>
                    <a:pt x="9896" y="76884"/>
                  </a:lnTo>
                  <a:lnTo>
                    <a:pt x="36877" y="36877"/>
                  </a:lnTo>
                  <a:lnTo>
                    <a:pt x="76884" y="9896"/>
                  </a:lnTo>
                  <a:lnTo>
                    <a:pt x="125856" y="0"/>
                  </a:lnTo>
                  <a:lnTo>
                    <a:pt x="1855343" y="0"/>
                  </a:lnTo>
                  <a:lnTo>
                    <a:pt x="1904315" y="9896"/>
                  </a:lnTo>
                  <a:lnTo>
                    <a:pt x="1944322" y="36877"/>
                  </a:lnTo>
                  <a:lnTo>
                    <a:pt x="1971303" y="76884"/>
                  </a:lnTo>
                  <a:lnTo>
                    <a:pt x="1981199" y="125856"/>
                  </a:lnTo>
                  <a:lnTo>
                    <a:pt x="1981199" y="1132941"/>
                  </a:lnTo>
                  <a:lnTo>
                    <a:pt x="1971303" y="1181939"/>
                  </a:lnTo>
                  <a:lnTo>
                    <a:pt x="1944322" y="1221952"/>
                  </a:lnTo>
                  <a:lnTo>
                    <a:pt x="1904315" y="1248931"/>
                  </a:lnTo>
                  <a:lnTo>
                    <a:pt x="1855343" y="1258824"/>
                  </a:lnTo>
                  <a:lnTo>
                    <a:pt x="125856" y="1258824"/>
                  </a:lnTo>
                  <a:lnTo>
                    <a:pt x="76884" y="1248931"/>
                  </a:lnTo>
                  <a:lnTo>
                    <a:pt x="36877" y="1221952"/>
                  </a:lnTo>
                  <a:lnTo>
                    <a:pt x="9896" y="1181939"/>
                  </a:lnTo>
                  <a:lnTo>
                    <a:pt x="0" y="1132941"/>
                  </a:lnTo>
                  <a:lnTo>
                    <a:pt x="0" y="125856"/>
                  </a:lnTo>
                  <a:close/>
                </a:path>
              </a:pathLst>
            </a:custGeom>
            <a:ln w="12191">
              <a:solidFill>
                <a:srgbClr val="A4A4A4"/>
              </a:solidFill>
            </a:ln>
          </p:spPr>
          <p:txBody>
            <a:bodyPr wrap="square" lIns="0" tIns="0" rIns="0" bIns="0" rtlCol="0"/>
            <a:lstStyle/>
            <a:p>
              <a:endParaRPr/>
            </a:p>
          </p:txBody>
        </p:sp>
      </p:grpSp>
      <p:sp>
        <p:nvSpPr>
          <p:cNvPr id="27" name="object 27"/>
          <p:cNvSpPr txBox="1"/>
          <p:nvPr/>
        </p:nvSpPr>
        <p:spPr>
          <a:xfrm>
            <a:off x="3069717" y="5165801"/>
            <a:ext cx="1433830" cy="697230"/>
          </a:xfrm>
          <a:prstGeom prst="rect">
            <a:avLst/>
          </a:prstGeom>
        </p:spPr>
        <p:txBody>
          <a:bodyPr vert="horz" wrap="square" lIns="0" tIns="13335" rIns="0" bIns="0" rtlCol="0">
            <a:spAutoFit/>
          </a:bodyPr>
          <a:lstStyle/>
          <a:p>
            <a:pPr algn="ctr">
              <a:lnSpc>
                <a:spcPts val="2640"/>
              </a:lnSpc>
              <a:spcBef>
                <a:spcPts val="105"/>
              </a:spcBef>
            </a:pPr>
            <a:r>
              <a:rPr sz="2300" b="0" dirty="0">
                <a:latin typeface="Calibri Light"/>
                <a:cs typeface="Calibri Light"/>
              </a:rPr>
              <a:t>Pay</a:t>
            </a:r>
            <a:r>
              <a:rPr sz="2300" b="0" spc="-125" dirty="0">
                <a:latin typeface="Calibri Light"/>
                <a:cs typeface="Calibri Light"/>
              </a:rPr>
              <a:t> </a:t>
            </a:r>
            <a:r>
              <a:rPr sz="2300" b="0" spc="-10" dirty="0">
                <a:latin typeface="Calibri Light"/>
                <a:cs typeface="Calibri Light"/>
              </a:rPr>
              <a:t>through</a:t>
            </a:r>
            <a:endParaRPr sz="2300">
              <a:latin typeface="Calibri Light"/>
              <a:cs typeface="Calibri Light"/>
            </a:endParaRPr>
          </a:p>
          <a:p>
            <a:pPr algn="ctr">
              <a:lnSpc>
                <a:spcPts val="2640"/>
              </a:lnSpc>
            </a:pPr>
            <a:r>
              <a:rPr sz="2300" b="0" spc="-20" dirty="0">
                <a:latin typeface="Calibri Light"/>
                <a:cs typeface="Calibri Light"/>
              </a:rPr>
              <a:t>Cash</a:t>
            </a:r>
            <a:endParaRPr sz="2300">
              <a:latin typeface="Calibri Light"/>
              <a:cs typeface="Calibri Light"/>
            </a:endParaRPr>
          </a:p>
        </p:txBody>
      </p:sp>
      <p:grpSp>
        <p:nvGrpSpPr>
          <p:cNvPr id="28" name="object 28"/>
          <p:cNvGrpSpPr/>
          <p:nvPr/>
        </p:nvGrpSpPr>
        <p:grpSpPr>
          <a:xfrm>
            <a:off x="4989321" y="2867914"/>
            <a:ext cx="2213610" cy="1478915"/>
            <a:chOff x="4989321" y="2867914"/>
            <a:chExt cx="2213610" cy="1478915"/>
          </a:xfrm>
        </p:grpSpPr>
        <p:sp>
          <p:nvSpPr>
            <p:cNvPr id="29" name="object 29"/>
            <p:cNvSpPr/>
            <p:nvPr/>
          </p:nvSpPr>
          <p:spPr>
            <a:xfrm>
              <a:off x="4995671" y="2874264"/>
              <a:ext cx="1981200" cy="1259205"/>
            </a:xfrm>
            <a:custGeom>
              <a:avLst/>
              <a:gdLst/>
              <a:ahLst/>
              <a:cxnLst/>
              <a:rect l="l" t="t" r="r" b="b"/>
              <a:pathLst>
                <a:path w="1981200" h="1259204">
                  <a:moveTo>
                    <a:pt x="1855343" y="0"/>
                  </a:moveTo>
                  <a:lnTo>
                    <a:pt x="125856" y="0"/>
                  </a:lnTo>
                  <a:lnTo>
                    <a:pt x="76884" y="9896"/>
                  </a:lnTo>
                  <a:lnTo>
                    <a:pt x="36877" y="36877"/>
                  </a:lnTo>
                  <a:lnTo>
                    <a:pt x="9896" y="76884"/>
                  </a:lnTo>
                  <a:lnTo>
                    <a:pt x="0" y="125857"/>
                  </a:lnTo>
                  <a:lnTo>
                    <a:pt x="0" y="1132967"/>
                  </a:lnTo>
                  <a:lnTo>
                    <a:pt x="9896" y="1181939"/>
                  </a:lnTo>
                  <a:lnTo>
                    <a:pt x="36877" y="1221946"/>
                  </a:lnTo>
                  <a:lnTo>
                    <a:pt x="76884" y="1248927"/>
                  </a:lnTo>
                  <a:lnTo>
                    <a:pt x="125856" y="1258824"/>
                  </a:lnTo>
                  <a:lnTo>
                    <a:pt x="1855343" y="1258824"/>
                  </a:lnTo>
                  <a:lnTo>
                    <a:pt x="1904315" y="1248927"/>
                  </a:lnTo>
                  <a:lnTo>
                    <a:pt x="1944322" y="1221946"/>
                  </a:lnTo>
                  <a:lnTo>
                    <a:pt x="1971303" y="1181939"/>
                  </a:lnTo>
                  <a:lnTo>
                    <a:pt x="1981200" y="1132967"/>
                  </a:lnTo>
                  <a:lnTo>
                    <a:pt x="1981200" y="125857"/>
                  </a:lnTo>
                  <a:lnTo>
                    <a:pt x="1971303" y="76884"/>
                  </a:lnTo>
                  <a:lnTo>
                    <a:pt x="1944322" y="36877"/>
                  </a:lnTo>
                  <a:lnTo>
                    <a:pt x="1904315" y="9896"/>
                  </a:lnTo>
                  <a:lnTo>
                    <a:pt x="1855343" y="0"/>
                  </a:lnTo>
                  <a:close/>
                </a:path>
              </a:pathLst>
            </a:custGeom>
            <a:solidFill>
              <a:srgbClr val="EC7C30"/>
            </a:solidFill>
          </p:spPr>
          <p:txBody>
            <a:bodyPr wrap="square" lIns="0" tIns="0" rIns="0" bIns="0" rtlCol="0"/>
            <a:lstStyle/>
            <a:p>
              <a:endParaRPr/>
            </a:p>
          </p:txBody>
        </p:sp>
        <p:sp>
          <p:nvSpPr>
            <p:cNvPr id="30" name="object 30"/>
            <p:cNvSpPr/>
            <p:nvPr/>
          </p:nvSpPr>
          <p:spPr>
            <a:xfrm>
              <a:off x="4995671" y="2874264"/>
              <a:ext cx="1981200" cy="1259205"/>
            </a:xfrm>
            <a:custGeom>
              <a:avLst/>
              <a:gdLst/>
              <a:ahLst/>
              <a:cxnLst/>
              <a:rect l="l" t="t" r="r" b="b"/>
              <a:pathLst>
                <a:path w="1981200" h="1259204">
                  <a:moveTo>
                    <a:pt x="0" y="125857"/>
                  </a:moveTo>
                  <a:lnTo>
                    <a:pt x="9896" y="76884"/>
                  </a:lnTo>
                  <a:lnTo>
                    <a:pt x="36877" y="36877"/>
                  </a:lnTo>
                  <a:lnTo>
                    <a:pt x="76884" y="9896"/>
                  </a:lnTo>
                  <a:lnTo>
                    <a:pt x="125856" y="0"/>
                  </a:lnTo>
                  <a:lnTo>
                    <a:pt x="1855343" y="0"/>
                  </a:lnTo>
                  <a:lnTo>
                    <a:pt x="1904315" y="9896"/>
                  </a:lnTo>
                  <a:lnTo>
                    <a:pt x="1944322" y="36877"/>
                  </a:lnTo>
                  <a:lnTo>
                    <a:pt x="1971303" y="76884"/>
                  </a:lnTo>
                  <a:lnTo>
                    <a:pt x="1981200" y="125857"/>
                  </a:lnTo>
                  <a:lnTo>
                    <a:pt x="1981200" y="1132967"/>
                  </a:lnTo>
                  <a:lnTo>
                    <a:pt x="1971303" y="1181939"/>
                  </a:lnTo>
                  <a:lnTo>
                    <a:pt x="1944322" y="1221946"/>
                  </a:lnTo>
                  <a:lnTo>
                    <a:pt x="1904315" y="1248927"/>
                  </a:lnTo>
                  <a:lnTo>
                    <a:pt x="1855343" y="1258824"/>
                  </a:lnTo>
                  <a:lnTo>
                    <a:pt x="125856" y="1258824"/>
                  </a:lnTo>
                  <a:lnTo>
                    <a:pt x="76884" y="1248927"/>
                  </a:lnTo>
                  <a:lnTo>
                    <a:pt x="36877" y="1221946"/>
                  </a:lnTo>
                  <a:lnTo>
                    <a:pt x="9896" y="1181939"/>
                  </a:lnTo>
                  <a:lnTo>
                    <a:pt x="0" y="1132967"/>
                  </a:lnTo>
                  <a:lnTo>
                    <a:pt x="0" y="125857"/>
                  </a:lnTo>
                  <a:close/>
                </a:path>
              </a:pathLst>
            </a:custGeom>
            <a:ln w="12192">
              <a:solidFill>
                <a:srgbClr val="FFFFFF"/>
              </a:solidFill>
            </a:ln>
          </p:spPr>
          <p:txBody>
            <a:bodyPr wrap="square" lIns="0" tIns="0" rIns="0" bIns="0" rtlCol="0"/>
            <a:lstStyle/>
            <a:p>
              <a:endParaRPr/>
            </a:p>
          </p:txBody>
        </p:sp>
        <p:sp>
          <p:nvSpPr>
            <p:cNvPr id="31" name="object 31"/>
            <p:cNvSpPr/>
            <p:nvPr/>
          </p:nvSpPr>
          <p:spPr>
            <a:xfrm>
              <a:off x="5215127" y="3084576"/>
              <a:ext cx="1981200" cy="1256030"/>
            </a:xfrm>
            <a:custGeom>
              <a:avLst/>
              <a:gdLst/>
              <a:ahLst/>
              <a:cxnLst/>
              <a:rect l="l" t="t" r="r" b="b"/>
              <a:pathLst>
                <a:path w="1981200" h="1256029">
                  <a:moveTo>
                    <a:pt x="1855597" y="0"/>
                  </a:moveTo>
                  <a:lnTo>
                    <a:pt x="125602" y="0"/>
                  </a:lnTo>
                  <a:lnTo>
                    <a:pt x="76723" y="9874"/>
                  </a:lnTo>
                  <a:lnTo>
                    <a:pt x="36798" y="36798"/>
                  </a:lnTo>
                  <a:lnTo>
                    <a:pt x="9874" y="76723"/>
                  </a:lnTo>
                  <a:lnTo>
                    <a:pt x="0" y="125602"/>
                  </a:lnTo>
                  <a:lnTo>
                    <a:pt x="0" y="1130173"/>
                  </a:lnTo>
                  <a:lnTo>
                    <a:pt x="9874" y="1179052"/>
                  </a:lnTo>
                  <a:lnTo>
                    <a:pt x="36798" y="1218977"/>
                  </a:lnTo>
                  <a:lnTo>
                    <a:pt x="76723" y="1245901"/>
                  </a:lnTo>
                  <a:lnTo>
                    <a:pt x="125602" y="1255776"/>
                  </a:lnTo>
                  <a:lnTo>
                    <a:pt x="1855597" y="1255776"/>
                  </a:lnTo>
                  <a:lnTo>
                    <a:pt x="1904476" y="1245901"/>
                  </a:lnTo>
                  <a:lnTo>
                    <a:pt x="1944401" y="1218977"/>
                  </a:lnTo>
                  <a:lnTo>
                    <a:pt x="1971325" y="1179052"/>
                  </a:lnTo>
                  <a:lnTo>
                    <a:pt x="1981200" y="1130173"/>
                  </a:lnTo>
                  <a:lnTo>
                    <a:pt x="1981200" y="125602"/>
                  </a:lnTo>
                  <a:lnTo>
                    <a:pt x="1971325" y="76723"/>
                  </a:lnTo>
                  <a:lnTo>
                    <a:pt x="1944401" y="36798"/>
                  </a:lnTo>
                  <a:lnTo>
                    <a:pt x="1904476" y="9874"/>
                  </a:lnTo>
                  <a:lnTo>
                    <a:pt x="1855597" y="0"/>
                  </a:lnTo>
                  <a:close/>
                </a:path>
              </a:pathLst>
            </a:custGeom>
            <a:solidFill>
              <a:srgbClr val="FFFFFF">
                <a:alpha val="90194"/>
              </a:srgbClr>
            </a:solidFill>
          </p:spPr>
          <p:txBody>
            <a:bodyPr wrap="square" lIns="0" tIns="0" rIns="0" bIns="0" rtlCol="0"/>
            <a:lstStyle/>
            <a:p>
              <a:endParaRPr/>
            </a:p>
          </p:txBody>
        </p:sp>
        <p:sp>
          <p:nvSpPr>
            <p:cNvPr id="32" name="object 32"/>
            <p:cNvSpPr/>
            <p:nvPr/>
          </p:nvSpPr>
          <p:spPr>
            <a:xfrm>
              <a:off x="5215127" y="3084576"/>
              <a:ext cx="1981200" cy="1256030"/>
            </a:xfrm>
            <a:custGeom>
              <a:avLst/>
              <a:gdLst/>
              <a:ahLst/>
              <a:cxnLst/>
              <a:rect l="l" t="t" r="r" b="b"/>
              <a:pathLst>
                <a:path w="1981200" h="1256029">
                  <a:moveTo>
                    <a:pt x="0" y="125602"/>
                  </a:moveTo>
                  <a:lnTo>
                    <a:pt x="9874" y="76723"/>
                  </a:lnTo>
                  <a:lnTo>
                    <a:pt x="36798" y="36798"/>
                  </a:lnTo>
                  <a:lnTo>
                    <a:pt x="76723" y="9874"/>
                  </a:lnTo>
                  <a:lnTo>
                    <a:pt x="125602" y="0"/>
                  </a:lnTo>
                  <a:lnTo>
                    <a:pt x="1855597" y="0"/>
                  </a:lnTo>
                  <a:lnTo>
                    <a:pt x="1904476" y="9874"/>
                  </a:lnTo>
                  <a:lnTo>
                    <a:pt x="1944401" y="36798"/>
                  </a:lnTo>
                  <a:lnTo>
                    <a:pt x="1971325" y="76723"/>
                  </a:lnTo>
                  <a:lnTo>
                    <a:pt x="1981200" y="125602"/>
                  </a:lnTo>
                  <a:lnTo>
                    <a:pt x="1981200" y="1130173"/>
                  </a:lnTo>
                  <a:lnTo>
                    <a:pt x="1971325" y="1179052"/>
                  </a:lnTo>
                  <a:lnTo>
                    <a:pt x="1944401" y="1218977"/>
                  </a:lnTo>
                  <a:lnTo>
                    <a:pt x="1904476" y="1245901"/>
                  </a:lnTo>
                  <a:lnTo>
                    <a:pt x="1855597" y="1255776"/>
                  </a:lnTo>
                  <a:lnTo>
                    <a:pt x="125602" y="1255776"/>
                  </a:lnTo>
                  <a:lnTo>
                    <a:pt x="76723" y="1245901"/>
                  </a:lnTo>
                  <a:lnTo>
                    <a:pt x="36798" y="1218977"/>
                  </a:lnTo>
                  <a:lnTo>
                    <a:pt x="9874" y="1179052"/>
                  </a:lnTo>
                  <a:lnTo>
                    <a:pt x="0" y="1130173"/>
                  </a:lnTo>
                  <a:lnTo>
                    <a:pt x="0" y="125602"/>
                  </a:lnTo>
                  <a:close/>
                </a:path>
              </a:pathLst>
            </a:custGeom>
            <a:ln w="12192">
              <a:solidFill>
                <a:srgbClr val="EC7C30"/>
              </a:solidFill>
            </a:ln>
          </p:spPr>
          <p:txBody>
            <a:bodyPr wrap="square" lIns="0" tIns="0" rIns="0" bIns="0" rtlCol="0"/>
            <a:lstStyle/>
            <a:p>
              <a:endParaRPr/>
            </a:p>
          </p:txBody>
        </p:sp>
      </p:grpSp>
      <p:sp>
        <p:nvSpPr>
          <p:cNvPr id="33" name="object 33"/>
          <p:cNvSpPr txBox="1"/>
          <p:nvPr/>
        </p:nvSpPr>
        <p:spPr>
          <a:xfrm>
            <a:off x="5603240" y="3332226"/>
            <a:ext cx="1208405" cy="697230"/>
          </a:xfrm>
          <a:prstGeom prst="rect">
            <a:avLst/>
          </a:prstGeom>
        </p:spPr>
        <p:txBody>
          <a:bodyPr vert="horz" wrap="square" lIns="0" tIns="13335" rIns="0" bIns="0" rtlCol="0">
            <a:spAutoFit/>
          </a:bodyPr>
          <a:lstStyle/>
          <a:p>
            <a:pPr marL="12700">
              <a:lnSpc>
                <a:spcPts val="2640"/>
              </a:lnSpc>
              <a:spcBef>
                <a:spcPts val="105"/>
              </a:spcBef>
            </a:pPr>
            <a:r>
              <a:rPr sz="2300" b="0" dirty="0">
                <a:latin typeface="Calibri Light"/>
                <a:cs typeface="Calibri Light"/>
              </a:rPr>
              <a:t>Excess</a:t>
            </a:r>
            <a:r>
              <a:rPr sz="2300" b="0" spc="-55" dirty="0">
                <a:latin typeface="Calibri Light"/>
                <a:cs typeface="Calibri Light"/>
              </a:rPr>
              <a:t> </a:t>
            </a:r>
            <a:r>
              <a:rPr sz="2300" b="0" spc="-25" dirty="0">
                <a:latin typeface="Calibri Light"/>
                <a:cs typeface="Calibri Light"/>
              </a:rPr>
              <a:t>ITC</a:t>
            </a:r>
            <a:endParaRPr sz="2300">
              <a:latin typeface="Calibri Light"/>
              <a:cs typeface="Calibri Light"/>
            </a:endParaRPr>
          </a:p>
          <a:p>
            <a:pPr marL="143510">
              <a:lnSpc>
                <a:spcPts val="2640"/>
              </a:lnSpc>
            </a:pPr>
            <a:r>
              <a:rPr sz="2300" b="0" spc="-10" dirty="0">
                <a:latin typeface="Calibri Light"/>
                <a:cs typeface="Calibri Light"/>
              </a:rPr>
              <a:t>claimed</a:t>
            </a:r>
            <a:endParaRPr sz="2300">
              <a:latin typeface="Calibri Light"/>
              <a:cs typeface="Calibri Light"/>
            </a:endParaRPr>
          </a:p>
        </p:txBody>
      </p:sp>
      <p:grpSp>
        <p:nvGrpSpPr>
          <p:cNvPr id="34" name="object 34"/>
          <p:cNvGrpSpPr/>
          <p:nvPr/>
        </p:nvGrpSpPr>
        <p:grpSpPr>
          <a:xfrm>
            <a:off x="4989321" y="4702809"/>
            <a:ext cx="2213610" cy="1478915"/>
            <a:chOff x="4989321" y="4702809"/>
            <a:chExt cx="2213610" cy="1478915"/>
          </a:xfrm>
        </p:grpSpPr>
        <p:sp>
          <p:nvSpPr>
            <p:cNvPr id="35" name="object 35"/>
            <p:cNvSpPr/>
            <p:nvPr/>
          </p:nvSpPr>
          <p:spPr>
            <a:xfrm>
              <a:off x="4995671" y="4709159"/>
              <a:ext cx="1981200" cy="1256030"/>
            </a:xfrm>
            <a:custGeom>
              <a:avLst/>
              <a:gdLst/>
              <a:ahLst/>
              <a:cxnLst/>
              <a:rect l="l" t="t" r="r" b="b"/>
              <a:pathLst>
                <a:path w="1981200" h="1256029">
                  <a:moveTo>
                    <a:pt x="1855597" y="0"/>
                  </a:moveTo>
                  <a:lnTo>
                    <a:pt x="125602" y="0"/>
                  </a:lnTo>
                  <a:lnTo>
                    <a:pt x="76723" y="9874"/>
                  </a:lnTo>
                  <a:lnTo>
                    <a:pt x="36798" y="36798"/>
                  </a:lnTo>
                  <a:lnTo>
                    <a:pt x="9874" y="76723"/>
                  </a:lnTo>
                  <a:lnTo>
                    <a:pt x="0" y="125602"/>
                  </a:lnTo>
                  <a:lnTo>
                    <a:pt x="0" y="1130198"/>
                  </a:lnTo>
                  <a:lnTo>
                    <a:pt x="9874" y="1179078"/>
                  </a:lnTo>
                  <a:lnTo>
                    <a:pt x="36798" y="1218995"/>
                  </a:lnTo>
                  <a:lnTo>
                    <a:pt x="76723" y="1245907"/>
                  </a:lnTo>
                  <a:lnTo>
                    <a:pt x="125602" y="1255776"/>
                  </a:lnTo>
                  <a:lnTo>
                    <a:pt x="1855597" y="1255776"/>
                  </a:lnTo>
                  <a:lnTo>
                    <a:pt x="1904476" y="1245907"/>
                  </a:lnTo>
                  <a:lnTo>
                    <a:pt x="1944401" y="1218995"/>
                  </a:lnTo>
                  <a:lnTo>
                    <a:pt x="1971325" y="1179078"/>
                  </a:lnTo>
                  <a:lnTo>
                    <a:pt x="1981200" y="1130198"/>
                  </a:lnTo>
                  <a:lnTo>
                    <a:pt x="1981200" y="125602"/>
                  </a:lnTo>
                  <a:lnTo>
                    <a:pt x="1971325" y="76723"/>
                  </a:lnTo>
                  <a:lnTo>
                    <a:pt x="1944401" y="36798"/>
                  </a:lnTo>
                  <a:lnTo>
                    <a:pt x="1904476" y="9874"/>
                  </a:lnTo>
                  <a:lnTo>
                    <a:pt x="1855597" y="0"/>
                  </a:lnTo>
                  <a:close/>
                </a:path>
              </a:pathLst>
            </a:custGeom>
            <a:solidFill>
              <a:srgbClr val="A4A4A4"/>
            </a:solidFill>
          </p:spPr>
          <p:txBody>
            <a:bodyPr wrap="square" lIns="0" tIns="0" rIns="0" bIns="0" rtlCol="0"/>
            <a:lstStyle/>
            <a:p>
              <a:endParaRPr/>
            </a:p>
          </p:txBody>
        </p:sp>
        <p:sp>
          <p:nvSpPr>
            <p:cNvPr id="36" name="object 36"/>
            <p:cNvSpPr/>
            <p:nvPr/>
          </p:nvSpPr>
          <p:spPr>
            <a:xfrm>
              <a:off x="4995671" y="4709159"/>
              <a:ext cx="1981200" cy="1256030"/>
            </a:xfrm>
            <a:custGeom>
              <a:avLst/>
              <a:gdLst/>
              <a:ahLst/>
              <a:cxnLst/>
              <a:rect l="l" t="t" r="r" b="b"/>
              <a:pathLst>
                <a:path w="1981200" h="1256029">
                  <a:moveTo>
                    <a:pt x="0" y="125602"/>
                  </a:moveTo>
                  <a:lnTo>
                    <a:pt x="9874" y="76723"/>
                  </a:lnTo>
                  <a:lnTo>
                    <a:pt x="36798" y="36798"/>
                  </a:lnTo>
                  <a:lnTo>
                    <a:pt x="76723" y="9874"/>
                  </a:lnTo>
                  <a:lnTo>
                    <a:pt x="125602" y="0"/>
                  </a:lnTo>
                  <a:lnTo>
                    <a:pt x="1855597" y="0"/>
                  </a:lnTo>
                  <a:lnTo>
                    <a:pt x="1904476" y="9874"/>
                  </a:lnTo>
                  <a:lnTo>
                    <a:pt x="1944401" y="36798"/>
                  </a:lnTo>
                  <a:lnTo>
                    <a:pt x="1971325" y="76723"/>
                  </a:lnTo>
                  <a:lnTo>
                    <a:pt x="1981200" y="125602"/>
                  </a:lnTo>
                  <a:lnTo>
                    <a:pt x="1981200" y="1130198"/>
                  </a:lnTo>
                  <a:lnTo>
                    <a:pt x="1971325" y="1179078"/>
                  </a:lnTo>
                  <a:lnTo>
                    <a:pt x="1944401" y="1218995"/>
                  </a:lnTo>
                  <a:lnTo>
                    <a:pt x="1904476" y="1245907"/>
                  </a:lnTo>
                  <a:lnTo>
                    <a:pt x="1855597" y="1255776"/>
                  </a:lnTo>
                  <a:lnTo>
                    <a:pt x="125602" y="1255776"/>
                  </a:lnTo>
                  <a:lnTo>
                    <a:pt x="76723" y="1245907"/>
                  </a:lnTo>
                  <a:lnTo>
                    <a:pt x="36798" y="1218995"/>
                  </a:lnTo>
                  <a:lnTo>
                    <a:pt x="9874" y="1179078"/>
                  </a:lnTo>
                  <a:lnTo>
                    <a:pt x="0" y="1130198"/>
                  </a:lnTo>
                  <a:lnTo>
                    <a:pt x="0" y="125602"/>
                  </a:lnTo>
                  <a:close/>
                </a:path>
              </a:pathLst>
            </a:custGeom>
            <a:ln w="12192">
              <a:solidFill>
                <a:srgbClr val="FFFFFF"/>
              </a:solidFill>
            </a:ln>
          </p:spPr>
          <p:txBody>
            <a:bodyPr wrap="square" lIns="0" tIns="0" rIns="0" bIns="0" rtlCol="0"/>
            <a:lstStyle/>
            <a:p>
              <a:endParaRPr/>
            </a:p>
          </p:txBody>
        </p:sp>
        <p:sp>
          <p:nvSpPr>
            <p:cNvPr id="37" name="object 37"/>
            <p:cNvSpPr/>
            <p:nvPr/>
          </p:nvSpPr>
          <p:spPr>
            <a:xfrm>
              <a:off x="5215127" y="4916423"/>
              <a:ext cx="1981200" cy="1259205"/>
            </a:xfrm>
            <a:custGeom>
              <a:avLst/>
              <a:gdLst/>
              <a:ahLst/>
              <a:cxnLst/>
              <a:rect l="l" t="t" r="r" b="b"/>
              <a:pathLst>
                <a:path w="1981200" h="1259204">
                  <a:moveTo>
                    <a:pt x="1855343" y="0"/>
                  </a:moveTo>
                  <a:lnTo>
                    <a:pt x="125857" y="0"/>
                  </a:lnTo>
                  <a:lnTo>
                    <a:pt x="76884" y="9896"/>
                  </a:lnTo>
                  <a:lnTo>
                    <a:pt x="36877" y="36877"/>
                  </a:lnTo>
                  <a:lnTo>
                    <a:pt x="9896" y="76884"/>
                  </a:lnTo>
                  <a:lnTo>
                    <a:pt x="0" y="125856"/>
                  </a:lnTo>
                  <a:lnTo>
                    <a:pt x="0" y="1132941"/>
                  </a:lnTo>
                  <a:lnTo>
                    <a:pt x="9896" y="1181939"/>
                  </a:lnTo>
                  <a:lnTo>
                    <a:pt x="36877" y="1221952"/>
                  </a:lnTo>
                  <a:lnTo>
                    <a:pt x="76884" y="1248931"/>
                  </a:lnTo>
                  <a:lnTo>
                    <a:pt x="125857" y="1258824"/>
                  </a:lnTo>
                  <a:lnTo>
                    <a:pt x="1855343" y="1258824"/>
                  </a:lnTo>
                  <a:lnTo>
                    <a:pt x="1904315" y="1248931"/>
                  </a:lnTo>
                  <a:lnTo>
                    <a:pt x="1944322" y="1221952"/>
                  </a:lnTo>
                  <a:lnTo>
                    <a:pt x="1971303" y="1181939"/>
                  </a:lnTo>
                  <a:lnTo>
                    <a:pt x="1981200" y="1132941"/>
                  </a:lnTo>
                  <a:lnTo>
                    <a:pt x="1981200" y="125856"/>
                  </a:lnTo>
                  <a:lnTo>
                    <a:pt x="1971303" y="76884"/>
                  </a:lnTo>
                  <a:lnTo>
                    <a:pt x="1944322" y="36877"/>
                  </a:lnTo>
                  <a:lnTo>
                    <a:pt x="1904315" y="9896"/>
                  </a:lnTo>
                  <a:lnTo>
                    <a:pt x="1855343" y="0"/>
                  </a:lnTo>
                  <a:close/>
                </a:path>
              </a:pathLst>
            </a:custGeom>
            <a:solidFill>
              <a:srgbClr val="FFFFFF">
                <a:alpha val="90194"/>
              </a:srgbClr>
            </a:solidFill>
          </p:spPr>
          <p:txBody>
            <a:bodyPr wrap="square" lIns="0" tIns="0" rIns="0" bIns="0" rtlCol="0"/>
            <a:lstStyle/>
            <a:p>
              <a:endParaRPr/>
            </a:p>
          </p:txBody>
        </p:sp>
        <p:sp>
          <p:nvSpPr>
            <p:cNvPr id="38" name="object 38"/>
            <p:cNvSpPr/>
            <p:nvPr/>
          </p:nvSpPr>
          <p:spPr>
            <a:xfrm>
              <a:off x="5215127" y="4916423"/>
              <a:ext cx="1981200" cy="1259205"/>
            </a:xfrm>
            <a:custGeom>
              <a:avLst/>
              <a:gdLst/>
              <a:ahLst/>
              <a:cxnLst/>
              <a:rect l="l" t="t" r="r" b="b"/>
              <a:pathLst>
                <a:path w="1981200" h="1259204">
                  <a:moveTo>
                    <a:pt x="0" y="125856"/>
                  </a:moveTo>
                  <a:lnTo>
                    <a:pt x="9896" y="76884"/>
                  </a:lnTo>
                  <a:lnTo>
                    <a:pt x="36877" y="36877"/>
                  </a:lnTo>
                  <a:lnTo>
                    <a:pt x="76884" y="9896"/>
                  </a:lnTo>
                  <a:lnTo>
                    <a:pt x="125857" y="0"/>
                  </a:lnTo>
                  <a:lnTo>
                    <a:pt x="1855343" y="0"/>
                  </a:lnTo>
                  <a:lnTo>
                    <a:pt x="1904315" y="9896"/>
                  </a:lnTo>
                  <a:lnTo>
                    <a:pt x="1944322" y="36877"/>
                  </a:lnTo>
                  <a:lnTo>
                    <a:pt x="1971303" y="76884"/>
                  </a:lnTo>
                  <a:lnTo>
                    <a:pt x="1981200" y="125856"/>
                  </a:lnTo>
                  <a:lnTo>
                    <a:pt x="1981200" y="1132941"/>
                  </a:lnTo>
                  <a:lnTo>
                    <a:pt x="1971303" y="1181939"/>
                  </a:lnTo>
                  <a:lnTo>
                    <a:pt x="1944322" y="1221952"/>
                  </a:lnTo>
                  <a:lnTo>
                    <a:pt x="1904315" y="1248931"/>
                  </a:lnTo>
                  <a:lnTo>
                    <a:pt x="1855343" y="1258824"/>
                  </a:lnTo>
                  <a:lnTo>
                    <a:pt x="125857" y="1258824"/>
                  </a:lnTo>
                  <a:lnTo>
                    <a:pt x="76884" y="1248931"/>
                  </a:lnTo>
                  <a:lnTo>
                    <a:pt x="36877" y="1221952"/>
                  </a:lnTo>
                  <a:lnTo>
                    <a:pt x="9896" y="1181939"/>
                  </a:lnTo>
                  <a:lnTo>
                    <a:pt x="0" y="1132941"/>
                  </a:lnTo>
                  <a:lnTo>
                    <a:pt x="0" y="125856"/>
                  </a:lnTo>
                  <a:close/>
                </a:path>
              </a:pathLst>
            </a:custGeom>
            <a:ln w="12192">
              <a:solidFill>
                <a:srgbClr val="A4A4A4"/>
              </a:solidFill>
            </a:ln>
          </p:spPr>
          <p:txBody>
            <a:bodyPr wrap="square" lIns="0" tIns="0" rIns="0" bIns="0" rtlCol="0"/>
            <a:lstStyle/>
            <a:p>
              <a:endParaRPr/>
            </a:p>
          </p:txBody>
        </p:sp>
      </p:grpSp>
      <p:sp>
        <p:nvSpPr>
          <p:cNvPr id="39" name="object 39"/>
          <p:cNvSpPr txBox="1"/>
          <p:nvPr/>
        </p:nvSpPr>
        <p:spPr>
          <a:xfrm>
            <a:off x="5490464" y="5165801"/>
            <a:ext cx="1433830" cy="697230"/>
          </a:xfrm>
          <a:prstGeom prst="rect">
            <a:avLst/>
          </a:prstGeom>
        </p:spPr>
        <p:txBody>
          <a:bodyPr vert="horz" wrap="square" lIns="0" tIns="13335" rIns="0" bIns="0" rtlCol="0">
            <a:spAutoFit/>
          </a:bodyPr>
          <a:lstStyle/>
          <a:p>
            <a:pPr algn="ctr">
              <a:lnSpc>
                <a:spcPts val="2640"/>
              </a:lnSpc>
              <a:spcBef>
                <a:spcPts val="105"/>
              </a:spcBef>
            </a:pPr>
            <a:r>
              <a:rPr sz="2300" b="0" dirty="0">
                <a:latin typeface="Calibri Light"/>
                <a:cs typeface="Calibri Light"/>
              </a:rPr>
              <a:t>Pay</a:t>
            </a:r>
            <a:r>
              <a:rPr sz="2300" b="0" spc="-125" dirty="0">
                <a:latin typeface="Calibri Light"/>
                <a:cs typeface="Calibri Light"/>
              </a:rPr>
              <a:t> </a:t>
            </a:r>
            <a:r>
              <a:rPr sz="2300" b="0" spc="-10" dirty="0">
                <a:latin typeface="Calibri Light"/>
                <a:cs typeface="Calibri Light"/>
              </a:rPr>
              <a:t>through</a:t>
            </a:r>
            <a:endParaRPr sz="2300">
              <a:latin typeface="Calibri Light"/>
              <a:cs typeface="Calibri Light"/>
            </a:endParaRPr>
          </a:p>
          <a:p>
            <a:pPr algn="ctr">
              <a:lnSpc>
                <a:spcPts val="2640"/>
              </a:lnSpc>
            </a:pPr>
            <a:r>
              <a:rPr sz="2300" b="0" spc="-20" dirty="0">
                <a:latin typeface="Calibri Light"/>
                <a:cs typeface="Calibri Light"/>
              </a:rPr>
              <a:t>Cash</a:t>
            </a:r>
            <a:endParaRPr sz="2300">
              <a:latin typeface="Calibri Light"/>
              <a:cs typeface="Calibri Light"/>
            </a:endParaRPr>
          </a:p>
        </p:txBody>
      </p:sp>
      <p:grpSp>
        <p:nvGrpSpPr>
          <p:cNvPr id="40" name="object 40"/>
          <p:cNvGrpSpPr/>
          <p:nvPr/>
        </p:nvGrpSpPr>
        <p:grpSpPr>
          <a:xfrm>
            <a:off x="7409433" y="2867914"/>
            <a:ext cx="2213610" cy="1478915"/>
            <a:chOff x="7409433" y="2867914"/>
            <a:chExt cx="2213610" cy="1478915"/>
          </a:xfrm>
        </p:grpSpPr>
        <p:sp>
          <p:nvSpPr>
            <p:cNvPr id="41" name="object 41"/>
            <p:cNvSpPr/>
            <p:nvPr/>
          </p:nvSpPr>
          <p:spPr>
            <a:xfrm>
              <a:off x="7415783" y="2874264"/>
              <a:ext cx="1981200" cy="1259205"/>
            </a:xfrm>
            <a:custGeom>
              <a:avLst/>
              <a:gdLst/>
              <a:ahLst/>
              <a:cxnLst/>
              <a:rect l="l" t="t" r="r" b="b"/>
              <a:pathLst>
                <a:path w="1981200" h="1259204">
                  <a:moveTo>
                    <a:pt x="1855343" y="0"/>
                  </a:moveTo>
                  <a:lnTo>
                    <a:pt x="125857" y="0"/>
                  </a:lnTo>
                  <a:lnTo>
                    <a:pt x="76884" y="9896"/>
                  </a:lnTo>
                  <a:lnTo>
                    <a:pt x="36877" y="36877"/>
                  </a:lnTo>
                  <a:lnTo>
                    <a:pt x="9896" y="76884"/>
                  </a:lnTo>
                  <a:lnTo>
                    <a:pt x="0" y="125857"/>
                  </a:lnTo>
                  <a:lnTo>
                    <a:pt x="0" y="1132967"/>
                  </a:lnTo>
                  <a:lnTo>
                    <a:pt x="9896" y="1181939"/>
                  </a:lnTo>
                  <a:lnTo>
                    <a:pt x="36877" y="1221946"/>
                  </a:lnTo>
                  <a:lnTo>
                    <a:pt x="76884" y="1248927"/>
                  </a:lnTo>
                  <a:lnTo>
                    <a:pt x="125857" y="1258824"/>
                  </a:lnTo>
                  <a:lnTo>
                    <a:pt x="1855343" y="1258824"/>
                  </a:lnTo>
                  <a:lnTo>
                    <a:pt x="1904315" y="1248927"/>
                  </a:lnTo>
                  <a:lnTo>
                    <a:pt x="1944322" y="1221946"/>
                  </a:lnTo>
                  <a:lnTo>
                    <a:pt x="1971303" y="1181939"/>
                  </a:lnTo>
                  <a:lnTo>
                    <a:pt x="1981200" y="1132967"/>
                  </a:lnTo>
                  <a:lnTo>
                    <a:pt x="1981200" y="125857"/>
                  </a:lnTo>
                  <a:lnTo>
                    <a:pt x="1971303" y="76884"/>
                  </a:lnTo>
                  <a:lnTo>
                    <a:pt x="1944322" y="36877"/>
                  </a:lnTo>
                  <a:lnTo>
                    <a:pt x="1904315" y="9896"/>
                  </a:lnTo>
                  <a:lnTo>
                    <a:pt x="1855343" y="0"/>
                  </a:lnTo>
                  <a:close/>
                </a:path>
              </a:pathLst>
            </a:custGeom>
            <a:solidFill>
              <a:srgbClr val="EC7C30"/>
            </a:solidFill>
          </p:spPr>
          <p:txBody>
            <a:bodyPr wrap="square" lIns="0" tIns="0" rIns="0" bIns="0" rtlCol="0"/>
            <a:lstStyle/>
            <a:p>
              <a:endParaRPr/>
            </a:p>
          </p:txBody>
        </p:sp>
        <p:sp>
          <p:nvSpPr>
            <p:cNvPr id="42" name="object 42"/>
            <p:cNvSpPr/>
            <p:nvPr/>
          </p:nvSpPr>
          <p:spPr>
            <a:xfrm>
              <a:off x="7415783" y="2874264"/>
              <a:ext cx="1981200" cy="1259205"/>
            </a:xfrm>
            <a:custGeom>
              <a:avLst/>
              <a:gdLst/>
              <a:ahLst/>
              <a:cxnLst/>
              <a:rect l="l" t="t" r="r" b="b"/>
              <a:pathLst>
                <a:path w="1981200" h="1259204">
                  <a:moveTo>
                    <a:pt x="0" y="125857"/>
                  </a:moveTo>
                  <a:lnTo>
                    <a:pt x="9896" y="76884"/>
                  </a:lnTo>
                  <a:lnTo>
                    <a:pt x="36877" y="36877"/>
                  </a:lnTo>
                  <a:lnTo>
                    <a:pt x="76884" y="9896"/>
                  </a:lnTo>
                  <a:lnTo>
                    <a:pt x="125857" y="0"/>
                  </a:lnTo>
                  <a:lnTo>
                    <a:pt x="1855343" y="0"/>
                  </a:lnTo>
                  <a:lnTo>
                    <a:pt x="1904315" y="9896"/>
                  </a:lnTo>
                  <a:lnTo>
                    <a:pt x="1944322" y="36877"/>
                  </a:lnTo>
                  <a:lnTo>
                    <a:pt x="1971303" y="76884"/>
                  </a:lnTo>
                  <a:lnTo>
                    <a:pt x="1981200" y="125857"/>
                  </a:lnTo>
                  <a:lnTo>
                    <a:pt x="1981200" y="1132967"/>
                  </a:lnTo>
                  <a:lnTo>
                    <a:pt x="1971303" y="1181939"/>
                  </a:lnTo>
                  <a:lnTo>
                    <a:pt x="1944322" y="1221946"/>
                  </a:lnTo>
                  <a:lnTo>
                    <a:pt x="1904315" y="1248927"/>
                  </a:lnTo>
                  <a:lnTo>
                    <a:pt x="1855343" y="1258824"/>
                  </a:lnTo>
                  <a:lnTo>
                    <a:pt x="125857" y="1258824"/>
                  </a:lnTo>
                  <a:lnTo>
                    <a:pt x="76884" y="1248927"/>
                  </a:lnTo>
                  <a:lnTo>
                    <a:pt x="36877" y="1221946"/>
                  </a:lnTo>
                  <a:lnTo>
                    <a:pt x="9896" y="1181939"/>
                  </a:lnTo>
                  <a:lnTo>
                    <a:pt x="0" y="1132967"/>
                  </a:lnTo>
                  <a:lnTo>
                    <a:pt x="0" y="125857"/>
                  </a:lnTo>
                  <a:close/>
                </a:path>
              </a:pathLst>
            </a:custGeom>
            <a:ln w="12192">
              <a:solidFill>
                <a:srgbClr val="FFFFFF"/>
              </a:solidFill>
            </a:ln>
          </p:spPr>
          <p:txBody>
            <a:bodyPr wrap="square" lIns="0" tIns="0" rIns="0" bIns="0" rtlCol="0"/>
            <a:lstStyle/>
            <a:p>
              <a:endParaRPr/>
            </a:p>
          </p:txBody>
        </p:sp>
        <p:sp>
          <p:nvSpPr>
            <p:cNvPr id="43" name="object 43"/>
            <p:cNvSpPr/>
            <p:nvPr/>
          </p:nvSpPr>
          <p:spPr>
            <a:xfrm>
              <a:off x="7635239" y="3084576"/>
              <a:ext cx="1981200" cy="1256030"/>
            </a:xfrm>
            <a:custGeom>
              <a:avLst/>
              <a:gdLst/>
              <a:ahLst/>
              <a:cxnLst/>
              <a:rect l="l" t="t" r="r" b="b"/>
              <a:pathLst>
                <a:path w="1981200" h="1256029">
                  <a:moveTo>
                    <a:pt x="1855596" y="0"/>
                  </a:moveTo>
                  <a:lnTo>
                    <a:pt x="125602" y="0"/>
                  </a:lnTo>
                  <a:lnTo>
                    <a:pt x="76723" y="9874"/>
                  </a:lnTo>
                  <a:lnTo>
                    <a:pt x="36798" y="36798"/>
                  </a:lnTo>
                  <a:lnTo>
                    <a:pt x="9874" y="76723"/>
                  </a:lnTo>
                  <a:lnTo>
                    <a:pt x="0" y="125602"/>
                  </a:lnTo>
                  <a:lnTo>
                    <a:pt x="0" y="1130173"/>
                  </a:lnTo>
                  <a:lnTo>
                    <a:pt x="9874" y="1179052"/>
                  </a:lnTo>
                  <a:lnTo>
                    <a:pt x="36798" y="1218977"/>
                  </a:lnTo>
                  <a:lnTo>
                    <a:pt x="76723" y="1245901"/>
                  </a:lnTo>
                  <a:lnTo>
                    <a:pt x="125602" y="1255776"/>
                  </a:lnTo>
                  <a:lnTo>
                    <a:pt x="1855596" y="1255776"/>
                  </a:lnTo>
                  <a:lnTo>
                    <a:pt x="1904476" y="1245901"/>
                  </a:lnTo>
                  <a:lnTo>
                    <a:pt x="1944401" y="1218977"/>
                  </a:lnTo>
                  <a:lnTo>
                    <a:pt x="1971325" y="1179052"/>
                  </a:lnTo>
                  <a:lnTo>
                    <a:pt x="1981200" y="1130173"/>
                  </a:lnTo>
                  <a:lnTo>
                    <a:pt x="1981200" y="125602"/>
                  </a:lnTo>
                  <a:lnTo>
                    <a:pt x="1971325" y="76723"/>
                  </a:lnTo>
                  <a:lnTo>
                    <a:pt x="1944401" y="36798"/>
                  </a:lnTo>
                  <a:lnTo>
                    <a:pt x="1904476" y="9874"/>
                  </a:lnTo>
                  <a:lnTo>
                    <a:pt x="1855596" y="0"/>
                  </a:lnTo>
                  <a:close/>
                </a:path>
              </a:pathLst>
            </a:custGeom>
            <a:solidFill>
              <a:srgbClr val="FFFFFF">
                <a:alpha val="90194"/>
              </a:srgbClr>
            </a:solidFill>
          </p:spPr>
          <p:txBody>
            <a:bodyPr wrap="square" lIns="0" tIns="0" rIns="0" bIns="0" rtlCol="0"/>
            <a:lstStyle/>
            <a:p>
              <a:endParaRPr/>
            </a:p>
          </p:txBody>
        </p:sp>
        <p:sp>
          <p:nvSpPr>
            <p:cNvPr id="44" name="object 44"/>
            <p:cNvSpPr/>
            <p:nvPr/>
          </p:nvSpPr>
          <p:spPr>
            <a:xfrm>
              <a:off x="7635239" y="3084576"/>
              <a:ext cx="1981200" cy="1256030"/>
            </a:xfrm>
            <a:custGeom>
              <a:avLst/>
              <a:gdLst/>
              <a:ahLst/>
              <a:cxnLst/>
              <a:rect l="l" t="t" r="r" b="b"/>
              <a:pathLst>
                <a:path w="1981200" h="1256029">
                  <a:moveTo>
                    <a:pt x="0" y="125602"/>
                  </a:moveTo>
                  <a:lnTo>
                    <a:pt x="9874" y="76723"/>
                  </a:lnTo>
                  <a:lnTo>
                    <a:pt x="36798" y="36798"/>
                  </a:lnTo>
                  <a:lnTo>
                    <a:pt x="76723" y="9874"/>
                  </a:lnTo>
                  <a:lnTo>
                    <a:pt x="125602" y="0"/>
                  </a:lnTo>
                  <a:lnTo>
                    <a:pt x="1855596" y="0"/>
                  </a:lnTo>
                  <a:lnTo>
                    <a:pt x="1904476" y="9874"/>
                  </a:lnTo>
                  <a:lnTo>
                    <a:pt x="1944401" y="36798"/>
                  </a:lnTo>
                  <a:lnTo>
                    <a:pt x="1971325" y="76723"/>
                  </a:lnTo>
                  <a:lnTo>
                    <a:pt x="1981200" y="125602"/>
                  </a:lnTo>
                  <a:lnTo>
                    <a:pt x="1981200" y="1130173"/>
                  </a:lnTo>
                  <a:lnTo>
                    <a:pt x="1971325" y="1179052"/>
                  </a:lnTo>
                  <a:lnTo>
                    <a:pt x="1944401" y="1218977"/>
                  </a:lnTo>
                  <a:lnTo>
                    <a:pt x="1904476" y="1245901"/>
                  </a:lnTo>
                  <a:lnTo>
                    <a:pt x="1855596" y="1255776"/>
                  </a:lnTo>
                  <a:lnTo>
                    <a:pt x="125602" y="1255776"/>
                  </a:lnTo>
                  <a:lnTo>
                    <a:pt x="76723" y="1245901"/>
                  </a:lnTo>
                  <a:lnTo>
                    <a:pt x="36798" y="1218977"/>
                  </a:lnTo>
                  <a:lnTo>
                    <a:pt x="9874" y="1179052"/>
                  </a:lnTo>
                  <a:lnTo>
                    <a:pt x="0" y="1130173"/>
                  </a:lnTo>
                  <a:lnTo>
                    <a:pt x="0" y="125602"/>
                  </a:lnTo>
                  <a:close/>
                </a:path>
              </a:pathLst>
            </a:custGeom>
            <a:ln w="12192">
              <a:solidFill>
                <a:srgbClr val="EC7C30"/>
              </a:solidFill>
            </a:ln>
          </p:spPr>
          <p:txBody>
            <a:bodyPr wrap="square" lIns="0" tIns="0" rIns="0" bIns="0" rtlCol="0"/>
            <a:lstStyle/>
            <a:p>
              <a:endParaRPr/>
            </a:p>
          </p:txBody>
        </p:sp>
      </p:grpSp>
      <p:sp>
        <p:nvSpPr>
          <p:cNvPr id="45" name="object 45"/>
          <p:cNvSpPr txBox="1"/>
          <p:nvPr/>
        </p:nvSpPr>
        <p:spPr>
          <a:xfrm>
            <a:off x="7838058" y="3332226"/>
            <a:ext cx="1581150" cy="697230"/>
          </a:xfrm>
          <a:prstGeom prst="rect">
            <a:avLst/>
          </a:prstGeom>
        </p:spPr>
        <p:txBody>
          <a:bodyPr vert="horz" wrap="square" lIns="0" tIns="13335" rIns="0" bIns="0" rtlCol="0">
            <a:spAutoFit/>
          </a:bodyPr>
          <a:lstStyle/>
          <a:p>
            <a:pPr algn="ctr">
              <a:lnSpc>
                <a:spcPts val="2640"/>
              </a:lnSpc>
              <a:spcBef>
                <a:spcPts val="105"/>
              </a:spcBef>
            </a:pPr>
            <a:r>
              <a:rPr sz="2300" b="0" dirty="0">
                <a:latin typeface="Calibri Light"/>
                <a:cs typeface="Calibri Light"/>
              </a:rPr>
              <a:t>In</a:t>
            </a:r>
            <a:r>
              <a:rPr sz="2300" b="0" spc="-50" dirty="0">
                <a:latin typeface="Calibri Light"/>
                <a:cs typeface="Calibri Light"/>
              </a:rPr>
              <a:t> </a:t>
            </a:r>
            <a:r>
              <a:rPr sz="2300" b="0" dirty="0">
                <a:latin typeface="Calibri Light"/>
                <a:cs typeface="Calibri Light"/>
              </a:rPr>
              <a:t>eligible</a:t>
            </a:r>
            <a:r>
              <a:rPr sz="2300" b="0" spc="-45" dirty="0">
                <a:latin typeface="Calibri Light"/>
                <a:cs typeface="Calibri Light"/>
              </a:rPr>
              <a:t> </a:t>
            </a:r>
            <a:r>
              <a:rPr sz="2300" b="0" spc="-25" dirty="0">
                <a:latin typeface="Calibri Light"/>
                <a:cs typeface="Calibri Light"/>
              </a:rPr>
              <a:t>ITC</a:t>
            </a:r>
            <a:endParaRPr sz="2300">
              <a:latin typeface="Calibri Light"/>
              <a:cs typeface="Calibri Light"/>
            </a:endParaRPr>
          </a:p>
          <a:p>
            <a:pPr algn="ctr">
              <a:lnSpc>
                <a:spcPts val="2640"/>
              </a:lnSpc>
            </a:pPr>
            <a:r>
              <a:rPr sz="2300" b="0" spc="-10" dirty="0">
                <a:latin typeface="Calibri Light"/>
                <a:cs typeface="Calibri Light"/>
              </a:rPr>
              <a:t>claimed</a:t>
            </a:r>
            <a:endParaRPr sz="2300">
              <a:latin typeface="Calibri Light"/>
              <a:cs typeface="Calibri Light"/>
            </a:endParaRPr>
          </a:p>
        </p:txBody>
      </p:sp>
      <p:grpSp>
        <p:nvGrpSpPr>
          <p:cNvPr id="46" name="object 46"/>
          <p:cNvGrpSpPr/>
          <p:nvPr/>
        </p:nvGrpSpPr>
        <p:grpSpPr>
          <a:xfrm>
            <a:off x="7409688" y="4703064"/>
            <a:ext cx="2212975" cy="1478280"/>
            <a:chOff x="7409688" y="4703064"/>
            <a:chExt cx="2212975" cy="1478280"/>
          </a:xfrm>
        </p:grpSpPr>
        <p:sp>
          <p:nvSpPr>
            <p:cNvPr id="47" name="object 47"/>
            <p:cNvSpPr/>
            <p:nvPr/>
          </p:nvSpPr>
          <p:spPr>
            <a:xfrm>
              <a:off x="7415784" y="4709160"/>
              <a:ext cx="1981200" cy="1256030"/>
            </a:xfrm>
            <a:custGeom>
              <a:avLst/>
              <a:gdLst/>
              <a:ahLst/>
              <a:cxnLst/>
              <a:rect l="l" t="t" r="r" b="b"/>
              <a:pathLst>
                <a:path w="1981200" h="1256029">
                  <a:moveTo>
                    <a:pt x="1855597" y="0"/>
                  </a:moveTo>
                  <a:lnTo>
                    <a:pt x="125602" y="0"/>
                  </a:lnTo>
                  <a:lnTo>
                    <a:pt x="76723" y="9874"/>
                  </a:lnTo>
                  <a:lnTo>
                    <a:pt x="36798" y="36798"/>
                  </a:lnTo>
                  <a:lnTo>
                    <a:pt x="9874" y="76723"/>
                  </a:lnTo>
                  <a:lnTo>
                    <a:pt x="0" y="125602"/>
                  </a:lnTo>
                  <a:lnTo>
                    <a:pt x="0" y="1130198"/>
                  </a:lnTo>
                  <a:lnTo>
                    <a:pt x="9874" y="1179078"/>
                  </a:lnTo>
                  <a:lnTo>
                    <a:pt x="36798" y="1218995"/>
                  </a:lnTo>
                  <a:lnTo>
                    <a:pt x="76723" y="1245907"/>
                  </a:lnTo>
                  <a:lnTo>
                    <a:pt x="125602" y="1255776"/>
                  </a:lnTo>
                  <a:lnTo>
                    <a:pt x="1855597" y="1255776"/>
                  </a:lnTo>
                  <a:lnTo>
                    <a:pt x="1904476" y="1245907"/>
                  </a:lnTo>
                  <a:lnTo>
                    <a:pt x="1944401" y="1218995"/>
                  </a:lnTo>
                  <a:lnTo>
                    <a:pt x="1971325" y="1179078"/>
                  </a:lnTo>
                  <a:lnTo>
                    <a:pt x="1981200" y="1130198"/>
                  </a:lnTo>
                  <a:lnTo>
                    <a:pt x="1981200" y="125602"/>
                  </a:lnTo>
                  <a:lnTo>
                    <a:pt x="1971325" y="76723"/>
                  </a:lnTo>
                  <a:lnTo>
                    <a:pt x="1944401" y="36798"/>
                  </a:lnTo>
                  <a:lnTo>
                    <a:pt x="1904476" y="9874"/>
                  </a:lnTo>
                  <a:lnTo>
                    <a:pt x="1855597" y="0"/>
                  </a:lnTo>
                  <a:close/>
                </a:path>
              </a:pathLst>
            </a:custGeom>
            <a:solidFill>
              <a:srgbClr val="A4A4A4"/>
            </a:solidFill>
          </p:spPr>
          <p:txBody>
            <a:bodyPr wrap="square" lIns="0" tIns="0" rIns="0" bIns="0" rtlCol="0"/>
            <a:lstStyle/>
            <a:p>
              <a:endParaRPr/>
            </a:p>
          </p:txBody>
        </p:sp>
        <p:sp>
          <p:nvSpPr>
            <p:cNvPr id="48" name="object 48"/>
            <p:cNvSpPr/>
            <p:nvPr/>
          </p:nvSpPr>
          <p:spPr>
            <a:xfrm>
              <a:off x="7415784" y="4709160"/>
              <a:ext cx="1981200" cy="1256030"/>
            </a:xfrm>
            <a:custGeom>
              <a:avLst/>
              <a:gdLst/>
              <a:ahLst/>
              <a:cxnLst/>
              <a:rect l="l" t="t" r="r" b="b"/>
              <a:pathLst>
                <a:path w="1981200" h="1256029">
                  <a:moveTo>
                    <a:pt x="0" y="125602"/>
                  </a:moveTo>
                  <a:lnTo>
                    <a:pt x="9874" y="76723"/>
                  </a:lnTo>
                  <a:lnTo>
                    <a:pt x="36798" y="36798"/>
                  </a:lnTo>
                  <a:lnTo>
                    <a:pt x="76723" y="9874"/>
                  </a:lnTo>
                  <a:lnTo>
                    <a:pt x="125602" y="0"/>
                  </a:lnTo>
                  <a:lnTo>
                    <a:pt x="1855597" y="0"/>
                  </a:lnTo>
                  <a:lnTo>
                    <a:pt x="1904476" y="9874"/>
                  </a:lnTo>
                  <a:lnTo>
                    <a:pt x="1944401" y="36798"/>
                  </a:lnTo>
                  <a:lnTo>
                    <a:pt x="1971325" y="76723"/>
                  </a:lnTo>
                  <a:lnTo>
                    <a:pt x="1981200" y="125602"/>
                  </a:lnTo>
                  <a:lnTo>
                    <a:pt x="1981200" y="1130198"/>
                  </a:lnTo>
                  <a:lnTo>
                    <a:pt x="1971325" y="1179078"/>
                  </a:lnTo>
                  <a:lnTo>
                    <a:pt x="1944401" y="1218995"/>
                  </a:lnTo>
                  <a:lnTo>
                    <a:pt x="1904476" y="1245907"/>
                  </a:lnTo>
                  <a:lnTo>
                    <a:pt x="1855597" y="1255776"/>
                  </a:lnTo>
                  <a:lnTo>
                    <a:pt x="125602" y="1255776"/>
                  </a:lnTo>
                  <a:lnTo>
                    <a:pt x="76723" y="1245907"/>
                  </a:lnTo>
                  <a:lnTo>
                    <a:pt x="36798" y="1218995"/>
                  </a:lnTo>
                  <a:lnTo>
                    <a:pt x="9874" y="1179078"/>
                  </a:lnTo>
                  <a:lnTo>
                    <a:pt x="0" y="1130198"/>
                  </a:lnTo>
                  <a:lnTo>
                    <a:pt x="0" y="125602"/>
                  </a:lnTo>
                  <a:close/>
                </a:path>
              </a:pathLst>
            </a:custGeom>
            <a:ln w="12192">
              <a:solidFill>
                <a:srgbClr val="FFFFFF"/>
              </a:solidFill>
            </a:ln>
          </p:spPr>
          <p:txBody>
            <a:bodyPr wrap="square" lIns="0" tIns="0" rIns="0" bIns="0" rtlCol="0"/>
            <a:lstStyle/>
            <a:p>
              <a:endParaRPr/>
            </a:p>
          </p:txBody>
        </p:sp>
        <p:sp>
          <p:nvSpPr>
            <p:cNvPr id="49" name="object 49"/>
            <p:cNvSpPr/>
            <p:nvPr/>
          </p:nvSpPr>
          <p:spPr>
            <a:xfrm>
              <a:off x="7635240" y="4916424"/>
              <a:ext cx="1981200" cy="1259205"/>
            </a:xfrm>
            <a:custGeom>
              <a:avLst/>
              <a:gdLst/>
              <a:ahLst/>
              <a:cxnLst/>
              <a:rect l="l" t="t" r="r" b="b"/>
              <a:pathLst>
                <a:path w="1981200" h="1259204">
                  <a:moveTo>
                    <a:pt x="1855342" y="0"/>
                  </a:moveTo>
                  <a:lnTo>
                    <a:pt x="125856" y="0"/>
                  </a:lnTo>
                  <a:lnTo>
                    <a:pt x="76884" y="9896"/>
                  </a:lnTo>
                  <a:lnTo>
                    <a:pt x="36877" y="36877"/>
                  </a:lnTo>
                  <a:lnTo>
                    <a:pt x="9896" y="76884"/>
                  </a:lnTo>
                  <a:lnTo>
                    <a:pt x="0" y="125856"/>
                  </a:lnTo>
                  <a:lnTo>
                    <a:pt x="0" y="1132941"/>
                  </a:lnTo>
                  <a:lnTo>
                    <a:pt x="9896" y="1181939"/>
                  </a:lnTo>
                  <a:lnTo>
                    <a:pt x="36877" y="1221952"/>
                  </a:lnTo>
                  <a:lnTo>
                    <a:pt x="76884" y="1248931"/>
                  </a:lnTo>
                  <a:lnTo>
                    <a:pt x="125856" y="1258824"/>
                  </a:lnTo>
                  <a:lnTo>
                    <a:pt x="1855342" y="1258824"/>
                  </a:lnTo>
                  <a:lnTo>
                    <a:pt x="1904315" y="1248931"/>
                  </a:lnTo>
                  <a:lnTo>
                    <a:pt x="1944322" y="1221952"/>
                  </a:lnTo>
                  <a:lnTo>
                    <a:pt x="1971303" y="1181939"/>
                  </a:lnTo>
                  <a:lnTo>
                    <a:pt x="1981200" y="1132941"/>
                  </a:lnTo>
                  <a:lnTo>
                    <a:pt x="1981200" y="125856"/>
                  </a:lnTo>
                  <a:lnTo>
                    <a:pt x="1971303" y="76884"/>
                  </a:lnTo>
                  <a:lnTo>
                    <a:pt x="1944322" y="36877"/>
                  </a:lnTo>
                  <a:lnTo>
                    <a:pt x="1904315" y="9896"/>
                  </a:lnTo>
                  <a:lnTo>
                    <a:pt x="1855342" y="0"/>
                  </a:lnTo>
                  <a:close/>
                </a:path>
              </a:pathLst>
            </a:custGeom>
            <a:solidFill>
              <a:srgbClr val="FFFFFF">
                <a:alpha val="90194"/>
              </a:srgbClr>
            </a:solidFill>
          </p:spPr>
          <p:txBody>
            <a:bodyPr wrap="square" lIns="0" tIns="0" rIns="0" bIns="0" rtlCol="0"/>
            <a:lstStyle/>
            <a:p>
              <a:endParaRPr/>
            </a:p>
          </p:txBody>
        </p:sp>
        <p:sp>
          <p:nvSpPr>
            <p:cNvPr id="50" name="object 50"/>
            <p:cNvSpPr/>
            <p:nvPr/>
          </p:nvSpPr>
          <p:spPr>
            <a:xfrm>
              <a:off x="7635240" y="4916424"/>
              <a:ext cx="1981200" cy="1259205"/>
            </a:xfrm>
            <a:custGeom>
              <a:avLst/>
              <a:gdLst/>
              <a:ahLst/>
              <a:cxnLst/>
              <a:rect l="l" t="t" r="r" b="b"/>
              <a:pathLst>
                <a:path w="1981200" h="1259204">
                  <a:moveTo>
                    <a:pt x="0" y="125856"/>
                  </a:moveTo>
                  <a:lnTo>
                    <a:pt x="9896" y="76884"/>
                  </a:lnTo>
                  <a:lnTo>
                    <a:pt x="36877" y="36877"/>
                  </a:lnTo>
                  <a:lnTo>
                    <a:pt x="76884" y="9896"/>
                  </a:lnTo>
                  <a:lnTo>
                    <a:pt x="125856" y="0"/>
                  </a:lnTo>
                  <a:lnTo>
                    <a:pt x="1855342" y="0"/>
                  </a:lnTo>
                  <a:lnTo>
                    <a:pt x="1904315" y="9896"/>
                  </a:lnTo>
                  <a:lnTo>
                    <a:pt x="1944322" y="36877"/>
                  </a:lnTo>
                  <a:lnTo>
                    <a:pt x="1971303" y="76884"/>
                  </a:lnTo>
                  <a:lnTo>
                    <a:pt x="1981200" y="125856"/>
                  </a:lnTo>
                  <a:lnTo>
                    <a:pt x="1981200" y="1132941"/>
                  </a:lnTo>
                  <a:lnTo>
                    <a:pt x="1971303" y="1181939"/>
                  </a:lnTo>
                  <a:lnTo>
                    <a:pt x="1944322" y="1221952"/>
                  </a:lnTo>
                  <a:lnTo>
                    <a:pt x="1904315" y="1248931"/>
                  </a:lnTo>
                  <a:lnTo>
                    <a:pt x="1855342" y="1258824"/>
                  </a:lnTo>
                  <a:lnTo>
                    <a:pt x="125856" y="1258824"/>
                  </a:lnTo>
                  <a:lnTo>
                    <a:pt x="76884" y="1248931"/>
                  </a:lnTo>
                  <a:lnTo>
                    <a:pt x="36877" y="1221952"/>
                  </a:lnTo>
                  <a:lnTo>
                    <a:pt x="9896" y="1181939"/>
                  </a:lnTo>
                  <a:lnTo>
                    <a:pt x="0" y="1132941"/>
                  </a:lnTo>
                  <a:lnTo>
                    <a:pt x="0" y="125856"/>
                  </a:lnTo>
                  <a:close/>
                </a:path>
              </a:pathLst>
            </a:custGeom>
            <a:ln w="12192">
              <a:solidFill>
                <a:srgbClr val="A4A4A4"/>
              </a:solidFill>
            </a:ln>
          </p:spPr>
          <p:txBody>
            <a:bodyPr wrap="square" lIns="0" tIns="0" rIns="0" bIns="0" rtlCol="0"/>
            <a:lstStyle/>
            <a:p>
              <a:endParaRPr/>
            </a:p>
          </p:txBody>
        </p:sp>
      </p:grpSp>
      <p:sp>
        <p:nvSpPr>
          <p:cNvPr id="51" name="object 51"/>
          <p:cNvSpPr txBox="1"/>
          <p:nvPr/>
        </p:nvSpPr>
        <p:spPr>
          <a:xfrm>
            <a:off x="7911210" y="5165801"/>
            <a:ext cx="1435100" cy="697230"/>
          </a:xfrm>
          <a:prstGeom prst="rect">
            <a:avLst/>
          </a:prstGeom>
        </p:spPr>
        <p:txBody>
          <a:bodyPr vert="horz" wrap="square" lIns="0" tIns="13335" rIns="0" bIns="0" rtlCol="0">
            <a:spAutoFit/>
          </a:bodyPr>
          <a:lstStyle/>
          <a:p>
            <a:pPr algn="ctr">
              <a:lnSpc>
                <a:spcPts val="2640"/>
              </a:lnSpc>
              <a:spcBef>
                <a:spcPts val="105"/>
              </a:spcBef>
            </a:pPr>
            <a:r>
              <a:rPr sz="2300" b="0" dirty="0">
                <a:latin typeface="Calibri Light"/>
                <a:cs typeface="Calibri Light"/>
              </a:rPr>
              <a:t>Pay</a:t>
            </a:r>
            <a:r>
              <a:rPr sz="2300" b="0" spc="-114" dirty="0">
                <a:latin typeface="Calibri Light"/>
                <a:cs typeface="Calibri Light"/>
              </a:rPr>
              <a:t> </a:t>
            </a:r>
            <a:r>
              <a:rPr sz="2300" b="0" spc="-10" dirty="0">
                <a:latin typeface="Calibri Light"/>
                <a:cs typeface="Calibri Light"/>
              </a:rPr>
              <a:t>through</a:t>
            </a:r>
            <a:endParaRPr sz="2300">
              <a:latin typeface="Calibri Light"/>
              <a:cs typeface="Calibri Light"/>
            </a:endParaRPr>
          </a:p>
          <a:p>
            <a:pPr algn="ctr">
              <a:lnSpc>
                <a:spcPts val="2640"/>
              </a:lnSpc>
            </a:pPr>
            <a:r>
              <a:rPr sz="2300" b="0" spc="-20" dirty="0">
                <a:latin typeface="Calibri Light"/>
                <a:cs typeface="Calibri Light"/>
              </a:rPr>
              <a:t>Cash</a:t>
            </a:r>
            <a:endParaRPr sz="2300">
              <a:latin typeface="Calibri Light"/>
              <a:cs typeface="Calibri Ligh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499997" y="993775"/>
            <a:ext cx="0" cy="5266690"/>
          </a:xfrm>
          <a:custGeom>
            <a:avLst/>
            <a:gdLst/>
            <a:ahLst/>
            <a:cxnLst/>
            <a:rect l="l" t="t" r="r" b="b"/>
            <a:pathLst>
              <a:path h="5266690">
                <a:moveTo>
                  <a:pt x="0" y="0"/>
                </a:moveTo>
                <a:lnTo>
                  <a:pt x="0" y="5266690"/>
                </a:lnTo>
              </a:path>
            </a:pathLst>
          </a:custGeom>
          <a:ln w="12700">
            <a:solidFill>
              <a:srgbClr val="000000"/>
            </a:solidFill>
          </a:ln>
        </p:spPr>
        <p:txBody>
          <a:bodyPr wrap="square" lIns="0" tIns="0" rIns="0" bIns="0" rtlCol="0"/>
          <a:lstStyle/>
          <a:p>
            <a:endParaRPr/>
          </a:p>
        </p:txBody>
      </p:sp>
      <p:sp>
        <p:nvSpPr>
          <p:cNvPr id="3" name="object 3"/>
          <p:cNvSpPr/>
          <p:nvPr/>
        </p:nvSpPr>
        <p:spPr>
          <a:xfrm>
            <a:off x="838200" y="993775"/>
            <a:ext cx="0" cy="5266690"/>
          </a:xfrm>
          <a:custGeom>
            <a:avLst/>
            <a:gdLst/>
            <a:ahLst/>
            <a:cxnLst/>
            <a:rect l="l" t="t" r="r" b="b"/>
            <a:pathLst>
              <a:path h="5266690">
                <a:moveTo>
                  <a:pt x="0" y="0"/>
                </a:moveTo>
                <a:lnTo>
                  <a:pt x="0" y="5266690"/>
                </a:lnTo>
              </a:path>
            </a:pathLst>
          </a:custGeom>
          <a:ln w="12700">
            <a:solidFill>
              <a:srgbClr val="000000"/>
            </a:solidFill>
          </a:ln>
        </p:spPr>
        <p:txBody>
          <a:bodyPr wrap="square" lIns="0" tIns="0" rIns="0" bIns="0" rtlCol="0"/>
          <a:lstStyle/>
          <a:p>
            <a:endParaRPr/>
          </a:p>
        </p:txBody>
      </p:sp>
      <p:sp>
        <p:nvSpPr>
          <p:cNvPr id="4" name="object 4"/>
          <p:cNvSpPr/>
          <p:nvPr/>
        </p:nvSpPr>
        <p:spPr>
          <a:xfrm>
            <a:off x="11383771" y="993775"/>
            <a:ext cx="0" cy="5266690"/>
          </a:xfrm>
          <a:custGeom>
            <a:avLst/>
            <a:gdLst/>
            <a:ahLst/>
            <a:cxnLst/>
            <a:rect l="l" t="t" r="r" b="b"/>
            <a:pathLst>
              <a:path h="5266690">
                <a:moveTo>
                  <a:pt x="0" y="0"/>
                </a:moveTo>
                <a:lnTo>
                  <a:pt x="0" y="5266690"/>
                </a:lnTo>
              </a:path>
            </a:pathLst>
          </a:custGeom>
          <a:ln w="12700">
            <a:solidFill>
              <a:srgbClr val="000000"/>
            </a:solidFill>
          </a:ln>
        </p:spPr>
        <p:txBody>
          <a:bodyPr wrap="square" lIns="0" tIns="0" rIns="0" bIns="0" rtlCol="0"/>
          <a:lstStyle/>
          <a:p>
            <a:endParaRPr/>
          </a:p>
        </p:txBody>
      </p:sp>
      <p:graphicFrame>
        <p:nvGraphicFramePr>
          <p:cNvPr id="5" name="object 5"/>
          <p:cNvGraphicFramePr>
            <a:graphicFrameLocks noGrp="1"/>
          </p:cNvGraphicFramePr>
          <p:nvPr/>
        </p:nvGraphicFramePr>
        <p:xfrm>
          <a:off x="838200" y="-3175"/>
          <a:ext cx="10692765" cy="6247130"/>
        </p:xfrm>
        <a:graphic>
          <a:graphicData uri="http://schemas.openxmlformats.org/drawingml/2006/table">
            <a:tbl>
              <a:tblPr firstRow="1" bandRow="1">
                <a:tableStyleId>{2D5ABB26-0587-4C30-8999-92F81FD0307C}</a:tableStyleId>
              </a:tblPr>
              <a:tblGrid>
                <a:gridCol w="694690"/>
                <a:gridCol w="9998075"/>
              </a:tblGrid>
              <a:tr h="382905">
                <a:tc>
                  <a:txBody>
                    <a:bodyPr/>
                    <a:lstStyle/>
                    <a:p>
                      <a:pPr marR="140335">
                        <a:lnSpc>
                          <a:spcPct val="100000"/>
                        </a:lnSpc>
                      </a:pPr>
                      <a:endParaRPr sz="1900">
                        <a:latin typeface="Times New Roman"/>
                        <a:cs typeface="Times New Roman"/>
                      </a:endParaRPr>
                    </a:p>
                  </a:txBody>
                  <a:tcPr marL="0" marR="0" marT="0" marB="0">
                    <a:solidFill>
                      <a:srgbClr val="1D5895"/>
                    </a:solidFill>
                  </a:tcPr>
                </a:tc>
                <a:tc>
                  <a:txBody>
                    <a:bodyPr/>
                    <a:lstStyle/>
                    <a:p>
                      <a:pPr>
                        <a:lnSpc>
                          <a:spcPct val="100000"/>
                        </a:lnSpc>
                      </a:pPr>
                      <a:endParaRPr sz="1900">
                        <a:latin typeface="Times New Roman"/>
                        <a:cs typeface="Times New Roman"/>
                      </a:endParaRPr>
                    </a:p>
                  </a:txBody>
                  <a:tcPr marL="0" marR="0" marT="0" marB="0"/>
                </a:tc>
              </a:tr>
              <a:tr h="588645">
                <a:tc>
                  <a:txBody>
                    <a:bodyPr/>
                    <a:lstStyle/>
                    <a:p>
                      <a:pPr marL="116205">
                        <a:lnSpc>
                          <a:spcPts val="3670"/>
                        </a:lnSpc>
                      </a:pPr>
                      <a:r>
                        <a:rPr sz="3200" spc="-100" dirty="0">
                          <a:solidFill>
                            <a:srgbClr val="FFFFFF"/>
                          </a:solidFill>
                          <a:latin typeface="Calibri"/>
                          <a:cs typeface="Calibri"/>
                        </a:rPr>
                        <a:t>Tab</a:t>
                      </a:r>
                      <a:endParaRPr sz="3200">
                        <a:latin typeface="Calibri"/>
                        <a:cs typeface="Calibri"/>
                      </a:endParaRPr>
                    </a:p>
                  </a:txBody>
                  <a:tcPr marL="0" marR="0" marT="0" marB="0">
                    <a:lnB w="12700">
                      <a:solidFill>
                        <a:srgbClr val="000000"/>
                      </a:solidFill>
                      <a:prstDash val="solid"/>
                    </a:lnB>
                    <a:solidFill>
                      <a:srgbClr val="4471C4"/>
                    </a:solidFill>
                  </a:tcPr>
                </a:tc>
                <a:tc>
                  <a:txBody>
                    <a:bodyPr/>
                    <a:lstStyle/>
                    <a:p>
                      <a:pPr marL="144780">
                        <a:lnSpc>
                          <a:spcPts val="3670"/>
                        </a:lnSpc>
                      </a:pPr>
                      <a:r>
                        <a:rPr sz="3200" dirty="0">
                          <a:solidFill>
                            <a:srgbClr val="FFFFFF"/>
                          </a:solidFill>
                          <a:latin typeface="Calibri"/>
                          <a:cs typeface="Calibri"/>
                        </a:rPr>
                        <a:t>le</a:t>
                      </a:r>
                      <a:r>
                        <a:rPr sz="3200" spc="-100" dirty="0">
                          <a:solidFill>
                            <a:srgbClr val="FFFFFF"/>
                          </a:solidFill>
                          <a:latin typeface="Calibri"/>
                          <a:cs typeface="Calibri"/>
                        </a:rPr>
                        <a:t> </a:t>
                      </a:r>
                      <a:r>
                        <a:rPr sz="3200" dirty="0">
                          <a:solidFill>
                            <a:srgbClr val="FFFFFF"/>
                          </a:solidFill>
                          <a:latin typeface="Calibri"/>
                          <a:cs typeface="Calibri"/>
                        </a:rPr>
                        <a:t>4</a:t>
                      </a:r>
                      <a:r>
                        <a:rPr sz="3200" spc="-85" dirty="0">
                          <a:solidFill>
                            <a:srgbClr val="FFFFFF"/>
                          </a:solidFill>
                          <a:latin typeface="Calibri"/>
                          <a:cs typeface="Calibri"/>
                        </a:rPr>
                        <a:t> </a:t>
                      </a:r>
                      <a:r>
                        <a:rPr sz="3200" dirty="0">
                          <a:solidFill>
                            <a:srgbClr val="FFFFFF"/>
                          </a:solidFill>
                          <a:latin typeface="Calibri"/>
                          <a:cs typeface="Calibri"/>
                        </a:rPr>
                        <a:t>Details</a:t>
                      </a:r>
                      <a:r>
                        <a:rPr sz="3200" spc="-80" dirty="0">
                          <a:solidFill>
                            <a:srgbClr val="FFFFFF"/>
                          </a:solidFill>
                          <a:latin typeface="Calibri"/>
                          <a:cs typeface="Calibri"/>
                        </a:rPr>
                        <a:t> </a:t>
                      </a:r>
                      <a:r>
                        <a:rPr sz="3200" dirty="0">
                          <a:solidFill>
                            <a:srgbClr val="FFFFFF"/>
                          </a:solidFill>
                          <a:latin typeface="Calibri"/>
                          <a:cs typeface="Calibri"/>
                        </a:rPr>
                        <a:t>of</a:t>
                      </a:r>
                      <a:r>
                        <a:rPr sz="3200" spc="-95" dirty="0">
                          <a:solidFill>
                            <a:srgbClr val="FFFFFF"/>
                          </a:solidFill>
                          <a:latin typeface="Calibri"/>
                          <a:cs typeface="Calibri"/>
                        </a:rPr>
                        <a:t> </a:t>
                      </a:r>
                      <a:r>
                        <a:rPr sz="3200" dirty="0">
                          <a:solidFill>
                            <a:srgbClr val="FFFFFF"/>
                          </a:solidFill>
                          <a:latin typeface="Calibri"/>
                          <a:cs typeface="Calibri"/>
                        </a:rPr>
                        <a:t>advances,</a:t>
                      </a:r>
                      <a:r>
                        <a:rPr sz="3200" spc="-65" dirty="0">
                          <a:solidFill>
                            <a:srgbClr val="FFFFFF"/>
                          </a:solidFill>
                          <a:latin typeface="Calibri"/>
                          <a:cs typeface="Calibri"/>
                        </a:rPr>
                        <a:t> </a:t>
                      </a:r>
                      <a:r>
                        <a:rPr sz="3200" dirty="0">
                          <a:solidFill>
                            <a:srgbClr val="FFFFFF"/>
                          </a:solidFill>
                          <a:latin typeface="Calibri"/>
                          <a:cs typeface="Calibri"/>
                        </a:rPr>
                        <a:t>inward</a:t>
                      </a:r>
                      <a:r>
                        <a:rPr sz="3200" spc="-60" dirty="0">
                          <a:solidFill>
                            <a:srgbClr val="FFFFFF"/>
                          </a:solidFill>
                          <a:latin typeface="Calibri"/>
                          <a:cs typeface="Calibri"/>
                        </a:rPr>
                        <a:t> </a:t>
                      </a:r>
                      <a:r>
                        <a:rPr sz="3200" dirty="0">
                          <a:solidFill>
                            <a:srgbClr val="FFFFFF"/>
                          </a:solidFill>
                          <a:latin typeface="Calibri"/>
                          <a:cs typeface="Calibri"/>
                        </a:rPr>
                        <a:t>and</a:t>
                      </a:r>
                      <a:r>
                        <a:rPr sz="3200" spc="-80" dirty="0">
                          <a:solidFill>
                            <a:srgbClr val="FFFFFF"/>
                          </a:solidFill>
                          <a:latin typeface="Calibri"/>
                          <a:cs typeface="Calibri"/>
                        </a:rPr>
                        <a:t> </a:t>
                      </a:r>
                      <a:r>
                        <a:rPr sz="3200" dirty="0">
                          <a:solidFill>
                            <a:srgbClr val="FFFFFF"/>
                          </a:solidFill>
                          <a:latin typeface="Calibri"/>
                          <a:cs typeface="Calibri"/>
                        </a:rPr>
                        <a:t>outward</a:t>
                      </a:r>
                      <a:r>
                        <a:rPr sz="3200" spc="-55" dirty="0">
                          <a:solidFill>
                            <a:srgbClr val="FFFFFF"/>
                          </a:solidFill>
                          <a:latin typeface="Calibri"/>
                          <a:cs typeface="Calibri"/>
                        </a:rPr>
                        <a:t> </a:t>
                      </a:r>
                      <a:r>
                        <a:rPr sz="3200" dirty="0">
                          <a:solidFill>
                            <a:srgbClr val="FFFFFF"/>
                          </a:solidFill>
                          <a:latin typeface="Calibri"/>
                          <a:cs typeface="Calibri"/>
                        </a:rPr>
                        <a:t>tax</a:t>
                      </a:r>
                      <a:r>
                        <a:rPr sz="3200" spc="-95" dirty="0">
                          <a:solidFill>
                            <a:srgbClr val="FFFFFF"/>
                          </a:solidFill>
                          <a:latin typeface="Calibri"/>
                          <a:cs typeface="Calibri"/>
                        </a:rPr>
                        <a:t> </a:t>
                      </a:r>
                      <a:r>
                        <a:rPr sz="3200" dirty="0">
                          <a:solidFill>
                            <a:srgbClr val="FFFFFF"/>
                          </a:solidFill>
                          <a:latin typeface="Calibri"/>
                          <a:cs typeface="Calibri"/>
                        </a:rPr>
                        <a:t>is</a:t>
                      </a:r>
                      <a:r>
                        <a:rPr sz="3200" spc="-95" dirty="0">
                          <a:solidFill>
                            <a:srgbClr val="FFFFFF"/>
                          </a:solidFill>
                          <a:latin typeface="Calibri"/>
                          <a:cs typeface="Calibri"/>
                        </a:rPr>
                        <a:t> </a:t>
                      </a:r>
                      <a:r>
                        <a:rPr sz="3200" spc="-10" dirty="0">
                          <a:solidFill>
                            <a:srgbClr val="FFFFFF"/>
                          </a:solidFill>
                          <a:latin typeface="Calibri"/>
                          <a:cs typeface="Calibri"/>
                        </a:rPr>
                        <a:t>payable</a:t>
                      </a:r>
                      <a:endParaRPr sz="3200">
                        <a:latin typeface="Calibri"/>
                        <a:cs typeface="Calibri"/>
                      </a:endParaRPr>
                    </a:p>
                  </a:txBody>
                  <a:tcPr marL="0" marR="0" marT="0" marB="0">
                    <a:lnB w="12700">
                      <a:solidFill>
                        <a:srgbClr val="000000"/>
                      </a:solidFill>
                      <a:prstDash val="solid"/>
                    </a:lnB>
                    <a:solidFill>
                      <a:srgbClr val="4471C4"/>
                    </a:solidFill>
                  </a:tcPr>
                </a:tc>
              </a:tr>
              <a:tr h="399415">
                <a:tc>
                  <a:txBody>
                    <a:bodyPr/>
                    <a:lstStyle/>
                    <a:p>
                      <a:pPr marL="9525" marR="140335">
                        <a:lnSpc>
                          <a:spcPct val="100000"/>
                        </a:lnSpc>
                        <a:spcBef>
                          <a:spcPts val="125"/>
                        </a:spcBef>
                      </a:pPr>
                      <a:r>
                        <a:rPr sz="2400" b="0" spc="-25" dirty="0">
                          <a:latin typeface="Calibri Light"/>
                          <a:cs typeface="Calibri Light"/>
                        </a:rPr>
                        <a:t>4A</a:t>
                      </a:r>
                      <a:endParaRPr sz="2400">
                        <a:latin typeface="Calibri Light"/>
                        <a:cs typeface="Calibri Light"/>
                      </a:endParaRPr>
                    </a:p>
                  </a:txBody>
                  <a:tcPr marL="0" marR="0" marT="15875" marB="0">
                    <a:lnT w="12700">
                      <a:solidFill>
                        <a:srgbClr val="000000"/>
                      </a:solidFill>
                      <a:prstDash val="solid"/>
                    </a:lnT>
                    <a:lnB w="12700">
                      <a:solidFill>
                        <a:srgbClr val="000000"/>
                      </a:solidFill>
                      <a:prstDash val="solid"/>
                    </a:lnB>
                  </a:tcPr>
                </a:tc>
                <a:tc>
                  <a:txBody>
                    <a:bodyPr/>
                    <a:lstStyle/>
                    <a:p>
                      <a:pPr marL="123825">
                        <a:lnSpc>
                          <a:spcPct val="100000"/>
                        </a:lnSpc>
                        <a:spcBef>
                          <a:spcPts val="509"/>
                        </a:spcBef>
                      </a:pPr>
                      <a:r>
                        <a:rPr sz="1800" b="0" dirty="0">
                          <a:latin typeface="Calibri Light"/>
                          <a:cs typeface="Calibri Light"/>
                        </a:rPr>
                        <a:t>Supplies</a:t>
                      </a:r>
                      <a:r>
                        <a:rPr sz="1800" b="0" spc="-45" dirty="0">
                          <a:latin typeface="Calibri Light"/>
                          <a:cs typeface="Calibri Light"/>
                        </a:rPr>
                        <a:t> </a:t>
                      </a:r>
                      <a:r>
                        <a:rPr sz="1800" b="0" dirty="0">
                          <a:latin typeface="Calibri Light"/>
                          <a:cs typeface="Calibri Light"/>
                        </a:rPr>
                        <a:t>made</a:t>
                      </a:r>
                      <a:r>
                        <a:rPr sz="1800" b="0" spc="-25" dirty="0">
                          <a:latin typeface="Calibri Light"/>
                          <a:cs typeface="Calibri Light"/>
                        </a:rPr>
                        <a:t> </a:t>
                      </a:r>
                      <a:r>
                        <a:rPr sz="1800" b="0" dirty="0">
                          <a:latin typeface="Calibri Light"/>
                          <a:cs typeface="Calibri Light"/>
                        </a:rPr>
                        <a:t>to</a:t>
                      </a:r>
                      <a:r>
                        <a:rPr sz="1800" b="0" spc="-50" dirty="0">
                          <a:latin typeface="Calibri Light"/>
                          <a:cs typeface="Calibri Light"/>
                        </a:rPr>
                        <a:t> </a:t>
                      </a:r>
                      <a:r>
                        <a:rPr sz="1800" b="0" spc="-10" dirty="0">
                          <a:latin typeface="Calibri Light"/>
                          <a:cs typeface="Calibri Light"/>
                        </a:rPr>
                        <a:t>un-registered</a:t>
                      </a:r>
                      <a:r>
                        <a:rPr sz="1800" b="0" spc="-45" dirty="0">
                          <a:latin typeface="Calibri Light"/>
                          <a:cs typeface="Calibri Light"/>
                        </a:rPr>
                        <a:t> </a:t>
                      </a:r>
                      <a:r>
                        <a:rPr sz="1800" b="0" dirty="0">
                          <a:latin typeface="Calibri Light"/>
                          <a:cs typeface="Calibri Light"/>
                        </a:rPr>
                        <a:t>persons</a:t>
                      </a:r>
                      <a:r>
                        <a:rPr sz="1800" b="0" spc="-45" dirty="0">
                          <a:latin typeface="Calibri Light"/>
                          <a:cs typeface="Calibri Light"/>
                        </a:rPr>
                        <a:t> </a:t>
                      </a:r>
                      <a:r>
                        <a:rPr sz="1800" b="0" spc="-10" dirty="0">
                          <a:latin typeface="Calibri Light"/>
                          <a:cs typeface="Calibri Light"/>
                        </a:rPr>
                        <a:t>(B2C)</a:t>
                      </a:r>
                      <a:endParaRPr sz="1800">
                        <a:latin typeface="Calibri Light"/>
                        <a:cs typeface="Calibri Light"/>
                      </a:endParaRPr>
                    </a:p>
                  </a:txBody>
                  <a:tcPr marL="0" marR="0" marT="64769" marB="0">
                    <a:lnT w="12700">
                      <a:solidFill>
                        <a:srgbClr val="000000"/>
                      </a:solidFill>
                      <a:prstDash val="solid"/>
                    </a:lnT>
                    <a:lnB w="12700">
                      <a:solidFill>
                        <a:srgbClr val="000000"/>
                      </a:solidFill>
                      <a:prstDash val="solid"/>
                    </a:lnB>
                  </a:tcPr>
                </a:tc>
              </a:tr>
              <a:tr h="375285">
                <a:tc>
                  <a:txBody>
                    <a:bodyPr/>
                    <a:lstStyle/>
                    <a:p>
                      <a:pPr marL="9525" marR="140335">
                        <a:lnSpc>
                          <a:spcPts val="2815"/>
                        </a:lnSpc>
                      </a:pPr>
                      <a:r>
                        <a:rPr sz="2400" b="0" spc="-25" dirty="0">
                          <a:latin typeface="Calibri Light"/>
                          <a:cs typeface="Calibri Light"/>
                        </a:rPr>
                        <a:t>4B</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c>
                  <a:txBody>
                    <a:bodyPr/>
                    <a:lstStyle/>
                    <a:p>
                      <a:pPr marL="123825">
                        <a:lnSpc>
                          <a:spcPct val="100000"/>
                        </a:lnSpc>
                        <a:spcBef>
                          <a:spcPts val="320"/>
                        </a:spcBef>
                      </a:pPr>
                      <a:r>
                        <a:rPr sz="1800" b="0" dirty="0">
                          <a:latin typeface="Calibri Light"/>
                          <a:cs typeface="Calibri Light"/>
                        </a:rPr>
                        <a:t>Supplies</a:t>
                      </a:r>
                      <a:r>
                        <a:rPr sz="1800" b="0" spc="-60" dirty="0">
                          <a:latin typeface="Calibri Light"/>
                          <a:cs typeface="Calibri Light"/>
                        </a:rPr>
                        <a:t> </a:t>
                      </a:r>
                      <a:r>
                        <a:rPr sz="1800" b="0" dirty="0">
                          <a:latin typeface="Calibri Light"/>
                          <a:cs typeface="Calibri Light"/>
                        </a:rPr>
                        <a:t>made</a:t>
                      </a:r>
                      <a:r>
                        <a:rPr sz="1800" b="0" spc="-35" dirty="0">
                          <a:latin typeface="Calibri Light"/>
                          <a:cs typeface="Calibri Light"/>
                        </a:rPr>
                        <a:t> </a:t>
                      </a:r>
                      <a:r>
                        <a:rPr sz="1800" b="0" dirty="0">
                          <a:latin typeface="Calibri Light"/>
                          <a:cs typeface="Calibri Light"/>
                        </a:rPr>
                        <a:t>to</a:t>
                      </a:r>
                      <a:r>
                        <a:rPr sz="1800" b="0" spc="-60" dirty="0">
                          <a:latin typeface="Calibri Light"/>
                          <a:cs typeface="Calibri Light"/>
                        </a:rPr>
                        <a:t> </a:t>
                      </a:r>
                      <a:r>
                        <a:rPr sz="1800" b="0" spc="-10" dirty="0">
                          <a:latin typeface="Calibri Light"/>
                          <a:cs typeface="Calibri Light"/>
                        </a:rPr>
                        <a:t>registered</a:t>
                      </a:r>
                      <a:r>
                        <a:rPr sz="1800" b="0" spc="-60" dirty="0">
                          <a:latin typeface="Calibri Light"/>
                          <a:cs typeface="Calibri Light"/>
                        </a:rPr>
                        <a:t> </a:t>
                      </a:r>
                      <a:r>
                        <a:rPr sz="1800" b="0" dirty="0">
                          <a:latin typeface="Calibri Light"/>
                          <a:cs typeface="Calibri Light"/>
                        </a:rPr>
                        <a:t>persons</a:t>
                      </a:r>
                      <a:r>
                        <a:rPr sz="1800" b="0" spc="-55" dirty="0">
                          <a:latin typeface="Calibri Light"/>
                          <a:cs typeface="Calibri Light"/>
                        </a:rPr>
                        <a:t> </a:t>
                      </a:r>
                      <a:r>
                        <a:rPr sz="1800" b="0" spc="-10" dirty="0">
                          <a:latin typeface="Calibri Light"/>
                          <a:cs typeface="Calibri Light"/>
                        </a:rPr>
                        <a:t>(B2B)</a:t>
                      </a:r>
                      <a:endParaRPr sz="1800">
                        <a:latin typeface="Calibri Light"/>
                        <a:cs typeface="Calibri Light"/>
                      </a:endParaRPr>
                    </a:p>
                  </a:txBody>
                  <a:tcPr marL="0" marR="0" marT="40640" marB="0">
                    <a:lnT w="12700">
                      <a:solidFill>
                        <a:srgbClr val="000000"/>
                      </a:solidFill>
                      <a:prstDash val="solid"/>
                    </a:lnT>
                    <a:lnB w="12700">
                      <a:solidFill>
                        <a:srgbClr val="000000"/>
                      </a:solidFill>
                      <a:prstDash val="solid"/>
                    </a:lnB>
                  </a:tcPr>
                </a:tc>
              </a:tr>
              <a:tr h="374650">
                <a:tc>
                  <a:txBody>
                    <a:bodyPr/>
                    <a:lstStyle/>
                    <a:p>
                      <a:pPr marL="9525" marR="140335">
                        <a:lnSpc>
                          <a:spcPts val="2820"/>
                        </a:lnSpc>
                      </a:pPr>
                      <a:r>
                        <a:rPr sz="2400" b="0" spc="-25" dirty="0">
                          <a:latin typeface="Calibri Light"/>
                          <a:cs typeface="Calibri Light"/>
                        </a:rPr>
                        <a:t>4C</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c>
                  <a:txBody>
                    <a:bodyPr/>
                    <a:lstStyle/>
                    <a:p>
                      <a:pPr marL="123825">
                        <a:lnSpc>
                          <a:spcPct val="100000"/>
                        </a:lnSpc>
                        <a:spcBef>
                          <a:spcPts val="320"/>
                        </a:spcBef>
                      </a:pPr>
                      <a:r>
                        <a:rPr sz="1800" b="0" dirty="0">
                          <a:latin typeface="Calibri Light"/>
                          <a:cs typeface="Calibri Light"/>
                        </a:rPr>
                        <a:t>Zero</a:t>
                      </a:r>
                      <a:r>
                        <a:rPr sz="1800" b="0" spc="-60" dirty="0">
                          <a:latin typeface="Calibri Light"/>
                          <a:cs typeface="Calibri Light"/>
                        </a:rPr>
                        <a:t> </a:t>
                      </a:r>
                      <a:r>
                        <a:rPr sz="1800" b="0" spc="-10" dirty="0">
                          <a:latin typeface="Calibri Light"/>
                          <a:cs typeface="Calibri Light"/>
                        </a:rPr>
                        <a:t>rated</a:t>
                      </a:r>
                      <a:r>
                        <a:rPr sz="1800" b="0" spc="-50" dirty="0">
                          <a:latin typeface="Calibri Light"/>
                          <a:cs typeface="Calibri Light"/>
                        </a:rPr>
                        <a:t> </a:t>
                      </a:r>
                      <a:r>
                        <a:rPr sz="1800" b="0" dirty="0">
                          <a:latin typeface="Calibri Light"/>
                          <a:cs typeface="Calibri Light"/>
                        </a:rPr>
                        <a:t>supply</a:t>
                      </a:r>
                      <a:r>
                        <a:rPr sz="1800" b="0" spc="-50" dirty="0">
                          <a:latin typeface="Calibri Light"/>
                          <a:cs typeface="Calibri Light"/>
                        </a:rPr>
                        <a:t> </a:t>
                      </a:r>
                      <a:r>
                        <a:rPr sz="1800" b="0" dirty="0">
                          <a:latin typeface="Calibri Light"/>
                          <a:cs typeface="Calibri Light"/>
                        </a:rPr>
                        <a:t>(Export)</a:t>
                      </a:r>
                      <a:r>
                        <a:rPr sz="1800" b="0" spc="-65" dirty="0">
                          <a:latin typeface="Calibri Light"/>
                          <a:cs typeface="Calibri Light"/>
                        </a:rPr>
                        <a:t> </a:t>
                      </a:r>
                      <a:r>
                        <a:rPr sz="1800" b="0" dirty="0">
                          <a:latin typeface="Calibri Light"/>
                          <a:cs typeface="Calibri Light"/>
                        </a:rPr>
                        <a:t>on</a:t>
                      </a:r>
                      <a:r>
                        <a:rPr sz="1800" b="0" spc="-35" dirty="0">
                          <a:latin typeface="Calibri Light"/>
                          <a:cs typeface="Calibri Light"/>
                        </a:rPr>
                        <a:t> </a:t>
                      </a:r>
                      <a:r>
                        <a:rPr sz="1800" b="0" dirty="0">
                          <a:latin typeface="Calibri Light"/>
                          <a:cs typeface="Calibri Light"/>
                        </a:rPr>
                        <a:t>payment</a:t>
                      </a:r>
                      <a:r>
                        <a:rPr sz="1800" b="0" spc="-50" dirty="0">
                          <a:latin typeface="Calibri Light"/>
                          <a:cs typeface="Calibri Light"/>
                        </a:rPr>
                        <a:t> </a:t>
                      </a:r>
                      <a:r>
                        <a:rPr sz="1800" b="0" dirty="0">
                          <a:latin typeface="Calibri Light"/>
                          <a:cs typeface="Calibri Light"/>
                        </a:rPr>
                        <a:t>of</a:t>
                      </a:r>
                      <a:r>
                        <a:rPr sz="1800" b="0" spc="-65" dirty="0">
                          <a:latin typeface="Calibri Light"/>
                          <a:cs typeface="Calibri Light"/>
                        </a:rPr>
                        <a:t> </a:t>
                      </a:r>
                      <a:r>
                        <a:rPr sz="1800" b="0" dirty="0">
                          <a:latin typeface="Calibri Light"/>
                          <a:cs typeface="Calibri Light"/>
                        </a:rPr>
                        <a:t>tax</a:t>
                      </a:r>
                      <a:r>
                        <a:rPr sz="1800" b="0" spc="-40" dirty="0">
                          <a:latin typeface="Calibri Light"/>
                          <a:cs typeface="Calibri Light"/>
                        </a:rPr>
                        <a:t> </a:t>
                      </a:r>
                      <a:r>
                        <a:rPr sz="1800" b="0" dirty="0">
                          <a:latin typeface="Calibri Light"/>
                          <a:cs typeface="Calibri Light"/>
                        </a:rPr>
                        <a:t>(except</a:t>
                      </a:r>
                      <a:r>
                        <a:rPr sz="1800" b="0" spc="-50" dirty="0">
                          <a:latin typeface="Calibri Light"/>
                          <a:cs typeface="Calibri Light"/>
                        </a:rPr>
                        <a:t> </a:t>
                      </a:r>
                      <a:r>
                        <a:rPr sz="1800" b="0" dirty="0">
                          <a:latin typeface="Calibri Light"/>
                          <a:cs typeface="Calibri Light"/>
                        </a:rPr>
                        <a:t>supplies</a:t>
                      </a:r>
                      <a:r>
                        <a:rPr sz="1800" b="0" spc="-50" dirty="0">
                          <a:latin typeface="Calibri Light"/>
                          <a:cs typeface="Calibri Light"/>
                        </a:rPr>
                        <a:t> </a:t>
                      </a:r>
                      <a:r>
                        <a:rPr sz="1800" b="0" dirty="0">
                          <a:latin typeface="Calibri Light"/>
                          <a:cs typeface="Calibri Light"/>
                        </a:rPr>
                        <a:t>to</a:t>
                      </a:r>
                      <a:r>
                        <a:rPr sz="1800" b="0" spc="-55" dirty="0">
                          <a:latin typeface="Calibri Light"/>
                          <a:cs typeface="Calibri Light"/>
                        </a:rPr>
                        <a:t> </a:t>
                      </a:r>
                      <a:r>
                        <a:rPr sz="1800" b="0" spc="-10" dirty="0">
                          <a:latin typeface="Calibri Light"/>
                          <a:cs typeface="Calibri Light"/>
                        </a:rPr>
                        <a:t>SEZs)</a:t>
                      </a:r>
                      <a:endParaRPr sz="1800">
                        <a:latin typeface="Calibri Light"/>
                        <a:cs typeface="Calibri Light"/>
                      </a:endParaRPr>
                    </a:p>
                  </a:txBody>
                  <a:tcPr marL="0" marR="0" marT="40640" marB="0">
                    <a:lnT w="12700">
                      <a:solidFill>
                        <a:srgbClr val="000000"/>
                      </a:solidFill>
                      <a:prstDash val="solid"/>
                    </a:lnT>
                    <a:lnB w="12700">
                      <a:solidFill>
                        <a:srgbClr val="000000"/>
                      </a:solidFill>
                      <a:prstDash val="solid"/>
                    </a:lnB>
                  </a:tcPr>
                </a:tc>
              </a:tr>
              <a:tr h="375285">
                <a:tc>
                  <a:txBody>
                    <a:bodyPr/>
                    <a:lstStyle/>
                    <a:p>
                      <a:pPr marL="9525" marR="140335">
                        <a:lnSpc>
                          <a:spcPts val="2820"/>
                        </a:lnSpc>
                      </a:pPr>
                      <a:r>
                        <a:rPr sz="2400" b="0" spc="-25" dirty="0">
                          <a:latin typeface="Calibri Light"/>
                          <a:cs typeface="Calibri Light"/>
                        </a:rPr>
                        <a:t>4D</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c>
                  <a:txBody>
                    <a:bodyPr/>
                    <a:lstStyle/>
                    <a:p>
                      <a:pPr marL="123825">
                        <a:lnSpc>
                          <a:spcPct val="100000"/>
                        </a:lnSpc>
                        <a:spcBef>
                          <a:spcPts val="325"/>
                        </a:spcBef>
                      </a:pPr>
                      <a:r>
                        <a:rPr sz="1800" b="0" dirty="0">
                          <a:latin typeface="Calibri Light"/>
                          <a:cs typeface="Calibri Light"/>
                        </a:rPr>
                        <a:t>Supply</a:t>
                      </a:r>
                      <a:r>
                        <a:rPr sz="1800" b="0" spc="-35" dirty="0">
                          <a:latin typeface="Calibri Light"/>
                          <a:cs typeface="Calibri Light"/>
                        </a:rPr>
                        <a:t> </a:t>
                      </a:r>
                      <a:r>
                        <a:rPr sz="1800" b="0" dirty="0">
                          <a:latin typeface="Calibri Light"/>
                          <a:cs typeface="Calibri Light"/>
                        </a:rPr>
                        <a:t>to</a:t>
                      </a:r>
                      <a:r>
                        <a:rPr sz="1800" b="0" spc="-35" dirty="0">
                          <a:latin typeface="Calibri Light"/>
                          <a:cs typeface="Calibri Light"/>
                        </a:rPr>
                        <a:t> </a:t>
                      </a:r>
                      <a:r>
                        <a:rPr sz="1800" b="0" dirty="0">
                          <a:latin typeface="Calibri Light"/>
                          <a:cs typeface="Calibri Light"/>
                        </a:rPr>
                        <a:t>SEZs</a:t>
                      </a:r>
                      <a:r>
                        <a:rPr sz="1800" b="0" spc="-55" dirty="0">
                          <a:latin typeface="Calibri Light"/>
                          <a:cs typeface="Calibri Light"/>
                        </a:rPr>
                        <a:t> </a:t>
                      </a:r>
                      <a:r>
                        <a:rPr sz="1800" b="0" dirty="0">
                          <a:latin typeface="Calibri Light"/>
                          <a:cs typeface="Calibri Light"/>
                        </a:rPr>
                        <a:t>on</a:t>
                      </a:r>
                      <a:r>
                        <a:rPr sz="1800" b="0" spc="-35" dirty="0">
                          <a:latin typeface="Calibri Light"/>
                          <a:cs typeface="Calibri Light"/>
                        </a:rPr>
                        <a:t> </a:t>
                      </a:r>
                      <a:r>
                        <a:rPr sz="1800" b="0" dirty="0">
                          <a:latin typeface="Calibri Light"/>
                          <a:cs typeface="Calibri Light"/>
                        </a:rPr>
                        <a:t>payment</a:t>
                      </a:r>
                      <a:r>
                        <a:rPr sz="1800" b="0" spc="-25" dirty="0">
                          <a:latin typeface="Calibri Light"/>
                          <a:cs typeface="Calibri Light"/>
                        </a:rPr>
                        <a:t> </a:t>
                      </a:r>
                      <a:r>
                        <a:rPr sz="1800" b="0" dirty="0">
                          <a:latin typeface="Calibri Light"/>
                          <a:cs typeface="Calibri Light"/>
                        </a:rPr>
                        <a:t>of</a:t>
                      </a:r>
                      <a:r>
                        <a:rPr sz="1800" b="0" spc="-25" dirty="0">
                          <a:latin typeface="Calibri Light"/>
                          <a:cs typeface="Calibri Light"/>
                        </a:rPr>
                        <a:t> tax</a:t>
                      </a:r>
                      <a:endParaRPr sz="1800">
                        <a:latin typeface="Calibri Light"/>
                        <a:cs typeface="Calibri Light"/>
                      </a:endParaRPr>
                    </a:p>
                  </a:txBody>
                  <a:tcPr marL="0" marR="0" marT="41275" marB="0">
                    <a:lnT w="12700">
                      <a:solidFill>
                        <a:srgbClr val="000000"/>
                      </a:solidFill>
                      <a:prstDash val="solid"/>
                    </a:lnT>
                    <a:lnB w="12700">
                      <a:solidFill>
                        <a:srgbClr val="000000"/>
                      </a:solidFill>
                      <a:prstDash val="solid"/>
                    </a:lnB>
                  </a:tcPr>
                </a:tc>
              </a:tr>
              <a:tr h="375285">
                <a:tc>
                  <a:txBody>
                    <a:bodyPr/>
                    <a:lstStyle/>
                    <a:p>
                      <a:pPr marL="9525" marR="140335">
                        <a:lnSpc>
                          <a:spcPts val="2820"/>
                        </a:lnSpc>
                      </a:pPr>
                      <a:r>
                        <a:rPr sz="2400" b="0" spc="-25" dirty="0">
                          <a:latin typeface="Calibri Light"/>
                          <a:cs typeface="Calibri Light"/>
                        </a:rPr>
                        <a:t>4E</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c>
                  <a:txBody>
                    <a:bodyPr/>
                    <a:lstStyle/>
                    <a:p>
                      <a:pPr marL="123825">
                        <a:lnSpc>
                          <a:spcPct val="100000"/>
                        </a:lnSpc>
                        <a:spcBef>
                          <a:spcPts val="325"/>
                        </a:spcBef>
                      </a:pPr>
                      <a:r>
                        <a:rPr sz="1800" b="0" dirty="0">
                          <a:latin typeface="Calibri Light"/>
                          <a:cs typeface="Calibri Light"/>
                        </a:rPr>
                        <a:t>Deemed</a:t>
                      </a:r>
                      <a:r>
                        <a:rPr sz="1800" b="0" spc="-30" dirty="0">
                          <a:latin typeface="Calibri Light"/>
                          <a:cs typeface="Calibri Light"/>
                        </a:rPr>
                        <a:t> </a:t>
                      </a:r>
                      <a:r>
                        <a:rPr sz="1800" b="0" spc="-10" dirty="0">
                          <a:latin typeface="Calibri Light"/>
                          <a:cs typeface="Calibri Light"/>
                        </a:rPr>
                        <a:t>Exports</a:t>
                      </a:r>
                      <a:endParaRPr sz="1800">
                        <a:latin typeface="Calibri Light"/>
                        <a:cs typeface="Calibri Light"/>
                      </a:endParaRPr>
                    </a:p>
                  </a:txBody>
                  <a:tcPr marL="0" marR="0" marT="41275" marB="0">
                    <a:lnT w="12700">
                      <a:solidFill>
                        <a:srgbClr val="000000"/>
                      </a:solidFill>
                      <a:prstDash val="solid"/>
                    </a:lnT>
                    <a:lnB w="12700">
                      <a:solidFill>
                        <a:srgbClr val="000000"/>
                      </a:solidFill>
                      <a:prstDash val="solid"/>
                    </a:lnB>
                  </a:tcPr>
                </a:tc>
              </a:tr>
              <a:tr h="375285">
                <a:tc>
                  <a:txBody>
                    <a:bodyPr/>
                    <a:lstStyle/>
                    <a:p>
                      <a:pPr marL="9525" marR="140335">
                        <a:lnSpc>
                          <a:spcPts val="2820"/>
                        </a:lnSpc>
                      </a:pPr>
                      <a:r>
                        <a:rPr sz="2400" b="0" spc="-25" dirty="0">
                          <a:latin typeface="Calibri Light"/>
                          <a:cs typeface="Calibri Light"/>
                        </a:rPr>
                        <a:t>4F</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c>
                  <a:txBody>
                    <a:bodyPr/>
                    <a:lstStyle/>
                    <a:p>
                      <a:pPr marL="123825">
                        <a:lnSpc>
                          <a:spcPct val="100000"/>
                        </a:lnSpc>
                        <a:spcBef>
                          <a:spcPts val="325"/>
                        </a:spcBef>
                      </a:pPr>
                      <a:r>
                        <a:rPr sz="1800" b="0" dirty="0">
                          <a:latin typeface="Calibri Light"/>
                          <a:cs typeface="Calibri Light"/>
                        </a:rPr>
                        <a:t>Advances</a:t>
                      </a:r>
                      <a:r>
                        <a:rPr sz="1800" b="0" spc="-20" dirty="0">
                          <a:latin typeface="Calibri Light"/>
                          <a:cs typeface="Calibri Light"/>
                        </a:rPr>
                        <a:t> </a:t>
                      </a:r>
                      <a:r>
                        <a:rPr sz="1800" b="0" dirty="0">
                          <a:latin typeface="Calibri Light"/>
                          <a:cs typeface="Calibri Light"/>
                        </a:rPr>
                        <a:t>on</a:t>
                      </a:r>
                      <a:r>
                        <a:rPr sz="1800" b="0" spc="-30" dirty="0">
                          <a:latin typeface="Calibri Light"/>
                          <a:cs typeface="Calibri Light"/>
                        </a:rPr>
                        <a:t> </a:t>
                      </a:r>
                      <a:r>
                        <a:rPr sz="1800" b="0" dirty="0">
                          <a:latin typeface="Calibri Light"/>
                          <a:cs typeface="Calibri Light"/>
                        </a:rPr>
                        <a:t>which</a:t>
                      </a:r>
                      <a:r>
                        <a:rPr sz="1800" b="0" spc="-35" dirty="0">
                          <a:latin typeface="Calibri Light"/>
                          <a:cs typeface="Calibri Light"/>
                        </a:rPr>
                        <a:t> </a:t>
                      </a:r>
                      <a:r>
                        <a:rPr sz="1800" b="0" dirty="0">
                          <a:latin typeface="Calibri Light"/>
                          <a:cs typeface="Calibri Light"/>
                        </a:rPr>
                        <a:t>tax</a:t>
                      </a:r>
                      <a:r>
                        <a:rPr sz="1800" b="0" spc="-25" dirty="0">
                          <a:latin typeface="Calibri Light"/>
                          <a:cs typeface="Calibri Light"/>
                        </a:rPr>
                        <a:t> </a:t>
                      </a:r>
                      <a:r>
                        <a:rPr sz="1800" b="0" dirty="0">
                          <a:latin typeface="Calibri Light"/>
                          <a:cs typeface="Calibri Light"/>
                        </a:rPr>
                        <a:t>has</a:t>
                      </a:r>
                      <a:r>
                        <a:rPr sz="1800" b="0" spc="-15" dirty="0">
                          <a:latin typeface="Calibri Light"/>
                          <a:cs typeface="Calibri Light"/>
                        </a:rPr>
                        <a:t> </a:t>
                      </a:r>
                      <a:r>
                        <a:rPr sz="1800" b="0" dirty="0">
                          <a:latin typeface="Calibri Light"/>
                          <a:cs typeface="Calibri Light"/>
                        </a:rPr>
                        <a:t>been</a:t>
                      </a:r>
                      <a:r>
                        <a:rPr sz="1800" b="0" spc="-35" dirty="0">
                          <a:latin typeface="Calibri Light"/>
                          <a:cs typeface="Calibri Light"/>
                        </a:rPr>
                        <a:t> </a:t>
                      </a:r>
                      <a:r>
                        <a:rPr sz="1800" b="0" dirty="0">
                          <a:latin typeface="Calibri Light"/>
                          <a:cs typeface="Calibri Light"/>
                        </a:rPr>
                        <a:t>paid</a:t>
                      </a:r>
                      <a:r>
                        <a:rPr sz="1800" b="0" spc="-35" dirty="0">
                          <a:latin typeface="Calibri Light"/>
                          <a:cs typeface="Calibri Light"/>
                        </a:rPr>
                        <a:t> </a:t>
                      </a:r>
                      <a:r>
                        <a:rPr sz="1800" b="0" dirty="0">
                          <a:latin typeface="Calibri Light"/>
                          <a:cs typeface="Calibri Light"/>
                        </a:rPr>
                        <a:t>but</a:t>
                      </a:r>
                      <a:r>
                        <a:rPr sz="1800" b="0" spc="-35" dirty="0">
                          <a:latin typeface="Calibri Light"/>
                          <a:cs typeface="Calibri Light"/>
                        </a:rPr>
                        <a:t> </a:t>
                      </a:r>
                      <a:r>
                        <a:rPr sz="1800" b="0" dirty="0">
                          <a:latin typeface="Calibri Light"/>
                          <a:cs typeface="Calibri Light"/>
                        </a:rPr>
                        <a:t>invoice</a:t>
                      </a:r>
                      <a:r>
                        <a:rPr sz="1800" b="0" spc="-55" dirty="0">
                          <a:latin typeface="Calibri Light"/>
                          <a:cs typeface="Calibri Light"/>
                        </a:rPr>
                        <a:t> </a:t>
                      </a:r>
                      <a:r>
                        <a:rPr sz="1800" b="0" dirty="0">
                          <a:latin typeface="Calibri Light"/>
                          <a:cs typeface="Calibri Light"/>
                        </a:rPr>
                        <a:t>has</a:t>
                      </a:r>
                      <a:r>
                        <a:rPr sz="1800" b="0" spc="-15" dirty="0">
                          <a:latin typeface="Calibri Light"/>
                          <a:cs typeface="Calibri Light"/>
                        </a:rPr>
                        <a:t> </a:t>
                      </a:r>
                      <a:r>
                        <a:rPr sz="1800" b="0" dirty="0">
                          <a:latin typeface="Calibri Light"/>
                          <a:cs typeface="Calibri Light"/>
                        </a:rPr>
                        <a:t>not</a:t>
                      </a:r>
                      <a:r>
                        <a:rPr sz="1800" b="0" spc="-35" dirty="0">
                          <a:latin typeface="Calibri Light"/>
                          <a:cs typeface="Calibri Light"/>
                        </a:rPr>
                        <a:t> </a:t>
                      </a:r>
                      <a:r>
                        <a:rPr sz="1800" b="0" dirty="0">
                          <a:latin typeface="Calibri Light"/>
                          <a:cs typeface="Calibri Light"/>
                        </a:rPr>
                        <a:t>been</a:t>
                      </a:r>
                      <a:r>
                        <a:rPr sz="1800" b="0" spc="-35" dirty="0">
                          <a:latin typeface="Calibri Light"/>
                          <a:cs typeface="Calibri Light"/>
                        </a:rPr>
                        <a:t> </a:t>
                      </a:r>
                      <a:r>
                        <a:rPr sz="1800" b="0" dirty="0">
                          <a:latin typeface="Calibri Light"/>
                          <a:cs typeface="Calibri Light"/>
                        </a:rPr>
                        <a:t>issued</a:t>
                      </a:r>
                      <a:r>
                        <a:rPr sz="1800" b="0" spc="-30" dirty="0">
                          <a:latin typeface="Calibri Light"/>
                          <a:cs typeface="Calibri Light"/>
                        </a:rPr>
                        <a:t> </a:t>
                      </a:r>
                      <a:r>
                        <a:rPr sz="1800" b="0" dirty="0">
                          <a:latin typeface="Calibri Light"/>
                          <a:cs typeface="Calibri Light"/>
                        </a:rPr>
                        <a:t>(not</a:t>
                      </a:r>
                      <a:r>
                        <a:rPr sz="1800" b="0" spc="-15" dirty="0">
                          <a:latin typeface="Calibri Light"/>
                          <a:cs typeface="Calibri Light"/>
                        </a:rPr>
                        <a:t> </a:t>
                      </a:r>
                      <a:r>
                        <a:rPr sz="1800" b="0" dirty="0">
                          <a:latin typeface="Calibri Light"/>
                          <a:cs typeface="Calibri Light"/>
                        </a:rPr>
                        <a:t>covered</a:t>
                      </a:r>
                      <a:r>
                        <a:rPr sz="1800" b="0" spc="-30" dirty="0">
                          <a:latin typeface="Calibri Light"/>
                          <a:cs typeface="Calibri Light"/>
                        </a:rPr>
                        <a:t> </a:t>
                      </a:r>
                      <a:r>
                        <a:rPr sz="1800" b="0" dirty="0">
                          <a:latin typeface="Calibri Light"/>
                          <a:cs typeface="Calibri Light"/>
                        </a:rPr>
                        <a:t>under</a:t>
                      </a:r>
                      <a:r>
                        <a:rPr sz="1800" b="0" spc="-35" dirty="0">
                          <a:latin typeface="Calibri Light"/>
                          <a:cs typeface="Calibri Light"/>
                        </a:rPr>
                        <a:t> </a:t>
                      </a:r>
                      <a:r>
                        <a:rPr sz="1800" b="0" dirty="0">
                          <a:latin typeface="Calibri Light"/>
                          <a:cs typeface="Calibri Light"/>
                        </a:rPr>
                        <a:t>(A)</a:t>
                      </a:r>
                      <a:r>
                        <a:rPr sz="1800" b="0" spc="-25" dirty="0">
                          <a:latin typeface="Calibri Light"/>
                          <a:cs typeface="Calibri Light"/>
                        </a:rPr>
                        <a:t> </a:t>
                      </a:r>
                      <a:r>
                        <a:rPr sz="1800" b="0" dirty="0">
                          <a:latin typeface="Calibri Light"/>
                          <a:cs typeface="Calibri Light"/>
                        </a:rPr>
                        <a:t>to</a:t>
                      </a:r>
                      <a:r>
                        <a:rPr sz="1800" b="0" spc="-40" dirty="0">
                          <a:latin typeface="Calibri Light"/>
                          <a:cs typeface="Calibri Light"/>
                        </a:rPr>
                        <a:t> </a:t>
                      </a:r>
                      <a:r>
                        <a:rPr sz="1800" b="0" dirty="0">
                          <a:latin typeface="Calibri Light"/>
                          <a:cs typeface="Calibri Light"/>
                        </a:rPr>
                        <a:t>(E)</a:t>
                      </a:r>
                      <a:r>
                        <a:rPr sz="1800" b="0" spc="-25" dirty="0">
                          <a:latin typeface="Calibri Light"/>
                          <a:cs typeface="Calibri Light"/>
                        </a:rPr>
                        <a:t> </a:t>
                      </a:r>
                      <a:r>
                        <a:rPr sz="1800" b="0" spc="-10" dirty="0">
                          <a:latin typeface="Calibri Light"/>
                          <a:cs typeface="Calibri Light"/>
                        </a:rPr>
                        <a:t>above)</a:t>
                      </a:r>
                      <a:endParaRPr sz="1800">
                        <a:latin typeface="Calibri Light"/>
                        <a:cs typeface="Calibri Light"/>
                      </a:endParaRPr>
                    </a:p>
                  </a:txBody>
                  <a:tcPr marL="0" marR="0" marT="41275" marB="0">
                    <a:lnT w="12700">
                      <a:solidFill>
                        <a:srgbClr val="000000"/>
                      </a:solidFill>
                      <a:prstDash val="solid"/>
                    </a:lnT>
                    <a:lnB w="12700">
                      <a:solidFill>
                        <a:srgbClr val="000000"/>
                      </a:solidFill>
                      <a:prstDash val="solid"/>
                    </a:lnB>
                  </a:tcPr>
                </a:tc>
              </a:tr>
              <a:tr h="374650">
                <a:tc>
                  <a:txBody>
                    <a:bodyPr/>
                    <a:lstStyle/>
                    <a:p>
                      <a:pPr marL="9525" marR="140335">
                        <a:lnSpc>
                          <a:spcPts val="2825"/>
                        </a:lnSpc>
                      </a:pPr>
                      <a:r>
                        <a:rPr sz="2400" b="0" spc="-25" dirty="0">
                          <a:latin typeface="Calibri Light"/>
                          <a:cs typeface="Calibri Light"/>
                        </a:rPr>
                        <a:t>4G</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c>
                  <a:txBody>
                    <a:bodyPr/>
                    <a:lstStyle/>
                    <a:p>
                      <a:pPr marL="123825">
                        <a:lnSpc>
                          <a:spcPct val="100000"/>
                        </a:lnSpc>
                        <a:spcBef>
                          <a:spcPts val="325"/>
                        </a:spcBef>
                      </a:pPr>
                      <a:r>
                        <a:rPr sz="1800" b="0" spc="-10" dirty="0">
                          <a:latin typeface="Calibri Light"/>
                          <a:cs typeface="Calibri Light"/>
                        </a:rPr>
                        <a:t>Inward</a:t>
                      </a:r>
                      <a:r>
                        <a:rPr sz="1800" b="0" spc="-25" dirty="0">
                          <a:latin typeface="Calibri Light"/>
                          <a:cs typeface="Calibri Light"/>
                        </a:rPr>
                        <a:t> </a:t>
                      </a:r>
                      <a:r>
                        <a:rPr sz="1800" b="0" dirty="0">
                          <a:latin typeface="Calibri Light"/>
                          <a:cs typeface="Calibri Light"/>
                        </a:rPr>
                        <a:t>supplies</a:t>
                      </a:r>
                      <a:r>
                        <a:rPr sz="1800" b="0" spc="-40" dirty="0">
                          <a:latin typeface="Calibri Light"/>
                          <a:cs typeface="Calibri Light"/>
                        </a:rPr>
                        <a:t> </a:t>
                      </a:r>
                      <a:r>
                        <a:rPr sz="1800" b="0" dirty="0">
                          <a:latin typeface="Calibri Light"/>
                          <a:cs typeface="Calibri Light"/>
                        </a:rPr>
                        <a:t>on</a:t>
                      </a:r>
                      <a:r>
                        <a:rPr sz="1800" b="0" spc="-20" dirty="0">
                          <a:latin typeface="Calibri Light"/>
                          <a:cs typeface="Calibri Light"/>
                        </a:rPr>
                        <a:t> </a:t>
                      </a:r>
                      <a:r>
                        <a:rPr sz="1800" b="0" dirty="0">
                          <a:latin typeface="Calibri Light"/>
                          <a:cs typeface="Calibri Light"/>
                        </a:rPr>
                        <a:t>which</a:t>
                      </a:r>
                      <a:r>
                        <a:rPr sz="1800" b="0" spc="-40" dirty="0">
                          <a:latin typeface="Calibri Light"/>
                          <a:cs typeface="Calibri Light"/>
                        </a:rPr>
                        <a:t> </a:t>
                      </a:r>
                      <a:r>
                        <a:rPr sz="1800" b="0" dirty="0">
                          <a:latin typeface="Calibri Light"/>
                          <a:cs typeface="Calibri Light"/>
                        </a:rPr>
                        <a:t>tax</a:t>
                      </a:r>
                      <a:r>
                        <a:rPr sz="1800" b="0" spc="-50" dirty="0">
                          <a:latin typeface="Calibri Light"/>
                          <a:cs typeface="Calibri Light"/>
                        </a:rPr>
                        <a:t> </a:t>
                      </a:r>
                      <a:r>
                        <a:rPr sz="1800" b="0" dirty="0">
                          <a:latin typeface="Calibri Light"/>
                          <a:cs typeface="Calibri Light"/>
                        </a:rPr>
                        <a:t>is</a:t>
                      </a:r>
                      <a:r>
                        <a:rPr sz="1800" b="0" spc="-40" dirty="0">
                          <a:latin typeface="Calibri Light"/>
                          <a:cs typeface="Calibri Light"/>
                        </a:rPr>
                        <a:t> </a:t>
                      </a:r>
                      <a:r>
                        <a:rPr sz="1800" b="0" dirty="0">
                          <a:latin typeface="Calibri Light"/>
                          <a:cs typeface="Calibri Light"/>
                        </a:rPr>
                        <a:t>to</a:t>
                      </a:r>
                      <a:r>
                        <a:rPr sz="1800" b="0" spc="-40" dirty="0">
                          <a:latin typeface="Calibri Light"/>
                          <a:cs typeface="Calibri Light"/>
                        </a:rPr>
                        <a:t> </a:t>
                      </a:r>
                      <a:r>
                        <a:rPr sz="1800" b="0" dirty="0">
                          <a:latin typeface="Calibri Light"/>
                          <a:cs typeface="Calibri Light"/>
                        </a:rPr>
                        <a:t>be</a:t>
                      </a:r>
                      <a:r>
                        <a:rPr sz="1800" b="0" spc="-25" dirty="0">
                          <a:latin typeface="Calibri Light"/>
                          <a:cs typeface="Calibri Light"/>
                        </a:rPr>
                        <a:t> </a:t>
                      </a:r>
                      <a:r>
                        <a:rPr sz="1800" b="0" dirty="0">
                          <a:latin typeface="Calibri Light"/>
                          <a:cs typeface="Calibri Light"/>
                        </a:rPr>
                        <a:t>paid</a:t>
                      </a:r>
                      <a:r>
                        <a:rPr sz="1800" b="0" spc="-40" dirty="0">
                          <a:latin typeface="Calibri Light"/>
                          <a:cs typeface="Calibri Light"/>
                        </a:rPr>
                        <a:t> </a:t>
                      </a:r>
                      <a:r>
                        <a:rPr sz="1800" b="0" dirty="0">
                          <a:latin typeface="Calibri Light"/>
                          <a:cs typeface="Calibri Light"/>
                        </a:rPr>
                        <a:t>on</a:t>
                      </a:r>
                      <a:r>
                        <a:rPr sz="1800" b="0" spc="-35" dirty="0">
                          <a:latin typeface="Calibri Light"/>
                          <a:cs typeface="Calibri Light"/>
                        </a:rPr>
                        <a:t> </a:t>
                      </a:r>
                      <a:r>
                        <a:rPr sz="1800" b="0" spc="-10" dirty="0">
                          <a:latin typeface="Calibri Light"/>
                          <a:cs typeface="Calibri Light"/>
                        </a:rPr>
                        <a:t>reverse</a:t>
                      </a:r>
                      <a:r>
                        <a:rPr sz="1800" b="0" spc="-45" dirty="0">
                          <a:latin typeface="Calibri Light"/>
                          <a:cs typeface="Calibri Light"/>
                        </a:rPr>
                        <a:t> </a:t>
                      </a:r>
                      <a:r>
                        <a:rPr sz="1800" b="0" dirty="0">
                          <a:latin typeface="Calibri Light"/>
                          <a:cs typeface="Calibri Light"/>
                        </a:rPr>
                        <a:t>charge</a:t>
                      </a:r>
                      <a:r>
                        <a:rPr sz="1800" b="0" spc="-25" dirty="0">
                          <a:latin typeface="Calibri Light"/>
                          <a:cs typeface="Calibri Light"/>
                        </a:rPr>
                        <a:t> </a:t>
                      </a:r>
                      <a:r>
                        <a:rPr sz="1800" b="0" spc="-10" dirty="0">
                          <a:latin typeface="Calibri Light"/>
                          <a:cs typeface="Calibri Light"/>
                        </a:rPr>
                        <a:t>basis</a:t>
                      </a:r>
                      <a:endParaRPr sz="1800">
                        <a:latin typeface="Calibri Light"/>
                        <a:cs typeface="Calibri Light"/>
                      </a:endParaRPr>
                    </a:p>
                  </a:txBody>
                  <a:tcPr marL="0" marR="0" marT="41275" marB="0">
                    <a:lnT w="12700">
                      <a:solidFill>
                        <a:srgbClr val="000000"/>
                      </a:solidFill>
                      <a:prstDash val="solid"/>
                    </a:lnT>
                    <a:lnB w="12700">
                      <a:solidFill>
                        <a:srgbClr val="000000"/>
                      </a:solidFill>
                      <a:prstDash val="solid"/>
                    </a:lnB>
                  </a:tcPr>
                </a:tc>
              </a:tr>
              <a:tr h="375285">
                <a:tc>
                  <a:txBody>
                    <a:bodyPr/>
                    <a:lstStyle/>
                    <a:p>
                      <a:pPr marL="9525" marR="140335">
                        <a:lnSpc>
                          <a:spcPts val="2825"/>
                        </a:lnSpc>
                      </a:pPr>
                      <a:r>
                        <a:rPr sz="2400" b="0" spc="-25" dirty="0">
                          <a:latin typeface="Calibri Light"/>
                          <a:cs typeface="Calibri Light"/>
                        </a:rPr>
                        <a:t>4H</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c>
                  <a:txBody>
                    <a:bodyPr/>
                    <a:lstStyle/>
                    <a:p>
                      <a:pPr marL="123825">
                        <a:lnSpc>
                          <a:spcPct val="100000"/>
                        </a:lnSpc>
                        <a:spcBef>
                          <a:spcPts val="325"/>
                        </a:spcBef>
                      </a:pPr>
                      <a:r>
                        <a:rPr sz="1800" b="0" spc="-10" dirty="0">
                          <a:latin typeface="Calibri Light"/>
                          <a:cs typeface="Calibri Light"/>
                        </a:rPr>
                        <a:t>Sub-</a:t>
                      </a:r>
                      <a:r>
                        <a:rPr sz="1800" b="0" dirty="0">
                          <a:latin typeface="Calibri Light"/>
                          <a:cs typeface="Calibri Light"/>
                        </a:rPr>
                        <a:t>total</a:t>
                      </a:r>
                      <a:r>
                        <a:rPr sz="1800" b="0" spc="-40" dirty="0">
                          <a:latin typeface="Calibri Light"/>
                          <a:cs typeface="Calibri Light"/>
                        </a:rPr>
                        <a:t> </a:t>
                      </a:r>
                      <a:r>
                        <a:rPr sz="1800" b="0" dirty="0">
                          <a:latin typeface="Calibri Light"/>
                          <a:cs typeface="Calibri Light"/>
                        </a:rPr>
                        <a:t>(A</a:t>
                      </a:r>
                      <a:r>
                        <a:rPr sz="1800" b="0" spc="-5" dirty="0">
                          <a:latin typeface="Calibri Light"/>
                          <a:cs typeface="Calibri Light"/>
                        </a:rPr>
                        <a:t> </a:t>
                      </a:r>
                      <a:r>
                        <a:rPr sz="1800" b="0" dirty="0">
                          <a:latin typeface="Calibri Light"/>
                          <a:cs typeface="Calibri Light"/>
                        </a:rPr>
                        <a:t>to</a:t>
                      </a:r>
                      <a:r>
                        <a:rPr sz="1800" b="0" spc="-25" dirty="0">
                          <a:latin typeface="Calibri Light"/>
                          <a:cs typeface="Calibri Light"/>
                        </a:rPr>
                        <a:t> </a:t>
                      </a:r>
                      <a:r>
                        <a:rPr sz="1800" b="0" dirty="0">
                          <a:latin typeface="Calibri Light"/>
                          <a:cs typeface="Calibri Light"/>
                        </a:rPr>
                        <a:t>G</a:t>
                      </a:r>
                      <a:r>
                        <a:rPr sz="1800" b="0" spc="-25" dirty="0">
                          <a:latin typeface="Calibri Light"/>
                          <a:cs typeface="Calibri Light"/>
                        </a:rPr>
                        <a:t> </a:t>
                      </a:r>
                      <a:r>
                        <a:rPr sz="1800" b="0" spc="-10" dirty="0">
                          <a:latin typeface="Calibri Light"/>
                          <a:cs typeface="Calibri Light"/>
                        </a:rPr>
                        <a:t>above)</a:t>
                      </a:r>
                      <a:endParaRPr sz="1800">
                        <a:latin typeface="Calibri Light"/>
                        <a:cs typeface="Calibri Light"/>
                      </a:endParaRPr>
                    </a:p>
                  </a:txBody>
                  <a:tcPr marL="0" marR="0" marT="41275" marB="0">
                    <a:lnT w="12700">
                      <a:solidFill>
                        <a:srgbClr val="000000"/>
                      </a:solidFill>
                      <a:prstDash val="solid"/>
                    </a:lnT>
                    <a:lnB w="12700">
                      <a:solidFill>
                        <a:srgbClr val="000000"/>
                      </a:solidFill>
                      <a:prstDash val="solid"/>
                    </a:lnB>
                  </a:tcPr>
                </a:tc>
              </a:tr>
              <a:tr h="374650">
                <a:tc>
                  <a:txBody>
                    <a:bodyPr/>
                    <a:lstStyle/>
                    <a:p>
                      <a:pPr marL="9525" marR="140335">
                        <a:lnSpc>
                          <a:spcPts val="2825"/>
                        </a:lnSpc>
                      </a:pPr>
                      <a:r>
                        <a:rPr sz="2400" b="0" spc="-25" dirty="0">
                          <a:latin typeface="Calibri Light"/>
                          <a:cs typeface="Calibri Light"/>
                        </a:rPr>
                        <a:t>4I</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c>
                  <a:txBody>
                    <a:bodyPr/>
                    <a:lstStyle/>
                    <a:p>
                      <a:pPr marL="123825">
                        <a:lnSpc>
                          <a:spcPct val="100000"/>
                        </a:lnSpc>
                        <a:spcBef>
                          <a:spcPts val="330"/>
                        </a:spcBef>
                      </a:pPr>
                      <a:r>
                        <a:rPr sz="1800" b="0" dirty="0">
                          <a:latin typeface="Calibri Light"/>
                          <a:cs typeface="Calibri Light"/>
                        </a:rPr>
                        <a:t>Credit</a:t>
                      </a:r>
                      <a:r>
                        <a:rPr sz="1800" b="0" spc="-45" dirty="0">
                          <a:latin typeface="Calibri Light"/>
                          <a:cs typeface="Calibri Light"/>
                        </a:rPr>
                        <a:t> </a:t>
                      </a:r>
                      <a:r>
                        <a:rPr sz="1800" b="0" dirty="0">
                          <a:latin typeface="Calibri Light"/>
                          <a:cs typeface="Calibri Light"/>
                        </a:rPr>
                        <a:t>Notes</a:t>
                      </a:r>
                      <a:r>
                        <a:rPr sz="1800" b="0" spc="-20" dirty="0">
                          <a:latin typeface="Calibri Light"/>
                          <a:cs typeface="Calibri Light"/>
                        </a:rPr>
                        <a:t> </a:t>
                      </a:r>
                      <a:r>
                        <a:rPr sz="1800" b="0" dirty="0">
                          <a:latin typeface="Calibri Light"/>
                          <a:cs typeface="Calibri Light"/>
                        </a:rPr>
                        <a:t>issued</a:t>
                      </a:r>
                      <a:r>
                        <a:rPr sz="1800" b="0" spc="-5" dirty="0">
                          <a:latin typeface="Calibri Light"/>
                          <a:cs typeface="Calibri Light"/>
                        </a:rPr>
                        <a:t> </a:t>
                      </a:r>
                      <a:r>
                        <a:rPr sz="1800" b="0" dirty="0">
                          <a:latin typeface="Calibri Light"/>
                          <a:cs typeface="Calibri Light"/>
                        </a:rPr>
                        <a:t>in</a:t>
                      </a:r>
                      <a:r>
                        <a:rPr sz="1800" b="0" spc="-20" dirty="0">
                          <a:latin typeface="Calibri Light"/>
                          <a:cs typeface="Calibri Light"/>
                        </a:rPr>
                        <a:t> </a:t>
                      </a:r>
                      <a:r>
                        <a:rPr sz="1800" b="0" dirty="0">
                          <a:latin typeface="Calibri Light"/>
                          <a:cs typeface="Calibri Light"/>
                        </a:rPr>
                        <a:t>respect</a:t>
                      </a:r>
                      <a:r>
                        <a:rPr sz="1800" b="0" spc="-45" dirty="0">
                          <a:latin typeface="Calibri Light"/>
                          <a:cs typeface="Calibri Light"/>
                        </a:rPr>
                        <a:t> </a:t>
                      </a:r>
                      <a:r>
                        <a:rPr sz="1800" b="0" dirty="0">
                          <a:latin typeface="Calibri Light"/>
                          <a:cs typeface="Calibri Light"/>
                        </a:rPr>
                        <a:t>of</a:t>
                      </a:r>
                      <a:r>
                        <a:rPr sz="1800" b="0" spc="-10" dirty="0">
                          <a:latin typeface="Calibri Light"/>
                          <a:cs typeface="Calibri Light"/>
                        </a:rPr>
                        <a:t> transactions</a:t>
                      </a:r>
                      <a:r>
                        <a:rPr sz="1800" b="0" spc="-45" dirty="0">
                          <a:latin typeface="Calibri Light"/>
                          <a:cs typeface="Calibri Light"/>
                        </a:rPr>
                        <a:t> </a:t>
                      </a:r>
                      <a:r>
                        <a:rPr sz="1800" b="0" dirty="0">
                          <a:latin typeface="Calibri Light"/>
                          <a:cs typeface="Calibri Light"/>
                        </a:rPr>
                        <a:t>specified</a:t>
                      </a:r>
                      <a:r>
                        <a:rPr sz="1800" b="0" spc="-25" dirty="0">
                          <a:latin typeface="Calibri Light"/>
                          <a:cs typeface="Calibri Light"/>
                        </a:rPr>
                        <a:t> </a:t>
                      </a:r>
                      <a:r>
                        <a:rPr sz="1800" b="0" dirty="0">
                          <a:latin typeface="Calibri Light"/>
                          <a:cs typeface="Calibri Light"/>
                        </a:rPr>
                        <a:t>in</a:t>
                      </a:r>
                      <a:r>
                        <a:rPr sz="1800" b="0" spc="-20" dirty="0">
                          <a:latin typeface="Calibri Light"/>
                          <a:cs typeface="Calibri Light"/>
                        </a:rPr>
                        <a:t> </a:t>
                      </a:r>
                      <a:r>
                        <a:rPr sz="1800" b="0" dirty="0">
                          <a:latin typeface="Calibri Light"/>
                          <a:cs typeface="Calibri Light"/>
                        </a:rPr>
                        <a:t>(B)</a:t>
                      </a:r>
                      <a:r>
                        <a:rPr sz="1800" b="0" spc="-15" dirty="0">
                          <a:latin typeface="Calibri Light"/>
                          <a:cs typeface="Calibri Light"/>
                        </a:rPr>
                        <a:t> </a:t>
                      </a:r>
                      <a:r>
                        <a:rPr sz="1800" b="0" dirty="0">
                          <a:latin typeface="Calibri Light"/>
                          <a:cs typeface="Calibri Light"/>
                        </a:rPr>
                        <a:t>to</a:t>
                      </a:r>
                      <a:r>
                        <a:rPr sz="1800" b="0" spc="-25" dirty="0">
                          <a:latin typeface="Calibri Light"/>
                          <a:cs typeface="Calibri Light"/>
                        </a:rPr>
                        <a:t> </a:t>
                      </a:r>
                      <a:r>
                        <a:rPr sz="1800" b="0" dirty="0">
                          <a:latin typeface="Calibri Light"/>
                          <a:cs typeface="Calibri Light"/>
                        </a:rPr>
                        <a:t>(E)</a:t>
                      </a:r>
                      <a:r>
                        <a:rPr sz="1800" b="0" spc="-15" dirty="0">
                          <a:latin typeface="Calibri Light"/>
                          <a:cs typeface="Calibri Light"/>
                        </a:rPr>
                        <a:t> </a:t>
                      </a:r>
                      <a:r>
                        <a:rPr sz="1800" b="0" dirty="0">
                          <a:latin typeface="Calibri Light"/>
                          <a:cs typeface="Calibri Light"/>
                        </a:rPr>
                        <a:t>above</a:t>
                      </a:r>
                      <a:r>
                        <a:rPr sz="1800" b="0" spc="-25" dirty="0">
                          <a:latin typeface="Calibri Light"/>
                          <a:cs typeface="Calibri Light"/>
                        </a:rPr>
                        <a:t> </a:t>
                      </a:r>
                      <a:r>
                        <a:rPr sz="1800" b="0" dirty="0">
                          <a:latin typeface="Calibri Light"/>
                          <a:cs typeface="Calibri Light"/>
                        </a:rPr>
                        <a:t>(-</a:t>
                      </a:r>
                      <a:r>
                        <a:rPr sz="1800" b="0" spc="-50" dirty="0">
                          <a:latin typeface="Calibri Light"/>
                          <a:cs typeface="Calibri Light"/>
                        </a:rPr>
                        <a:t>)</a:t>
                      </a:r>
                      <a:endParaRPr sz="1800">
                        <a:latin typeface="Calibri Light"/>
                        <a:cs typeface="Calibri Light"/>
                      </a:endParaRPr>
                    </a:p>
                  </a:txBody>
                  <a:tcPr marL="0" marR="0" marT="41910" marB="0">
                    <a:lnT w="12700">
                      <a:solidFill>
                        <a:srgbClr val="000000"/>
                      </a:solidFill>
                      <a:prstDash val="solid"/>
                    </a:lnT>
                    <a:lnB w="12700">
                      <a:solidFill>
                        <a:srgbClr val="000000"/>
                      </a:solidFill>
                      <a:prstDash val="solid"/>
                    </a:lnB>
                  </a:tcPr>
                </a:tc>
              </a:tr>
              <a:tr h="375285">
                <a:tc>
                  <a:txBody>
                    <a:bodyPr/>
                    <a:lstStyle/>
                    <a:p>
                      <a:pPr marL="9525" marR="140335">
                        <a:lnSpc>
                          <a:spcPts val="2825"/>
                        </a:lnSpc>
                      </a:pPr>
                      <a:r>
                        <a:rPr sz="2400" b="0" spc="-25" dirty="0">
                          <a:latin typeface="Calibri Light"/>
                          <a:cs typeface="Calibri Light"/>
                        </a:rPr>
                        <a:t>4J</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c>
                  <a:txBody>
                    <a:bodyPr/>
                    <a:lstStyle/>
                    <a:p>
                      <a:pPr marL="123825">
                        <a:lnSpc>
                          <a:spcPct val="100000"/>
                        </a:lnSpc>
                        <a:spcBef>
                          <a:spcPts val="330"/>
                        </a:spcBef>
                      </a:pPr>
                      <a:r>
                        <a:rPr sz="1800" b="0" dirty="0">
                          <a:latin typeface="Calibri Light"/>
                          <a:cs typeface="Calibri Light"/>
                        </a:rPr>
                        <a:t>Debit</a:t>
                      </a:r>
                      <a:r>
                        <a:rPr sz="1800" b="0" spc="-40" dirty="0">
                          <a:latin typeface="Calibri Light"/>
                          <a:cs typeface="Calibri Light"/>
                        </a:rPr>
                        <a:t> </a:t>
                      </a:r>
                      <a:r>
                        <a:rPr sz="1800" b="0" dirty="0">
                          <a:latin typeface="Calibri Light"/>
                          <a:cs typeface="Calibri Light"/>
                        </a:rPr>
                        <a:t>Notes</a:t>
                      </a:r>
                      <a:r>
                        <a:rPr sz="1800" b="0" spc="-20" dirty="0">
                          <a:latin typeface="Calibri Light"/>
                          <a:cs typeface="Calibri Light"/>
                        </a:rPr>
                        <a:t> </a:t>
                      </a:r>
                      <a:r>
                        <a:rPr sz="1800" b="0" dirty="0">
                          <a:latin typeface="Calibri Light"/>
                          <a:cs typeface="Calibri Light"/>
                        </a:rPr>
                        <a:t>issued</a:t>
                      </a:r>
                      <a:r>
                        <a:rPr sz="1800" b="0" spc="-25" dirty="0">
                          <a:latin typeface="Calibri Light"/>
                          <a:cs typeface="Calibri Light"/>
                        </a:rPr>
                        <a:t> </a:t>
                      </a:r>
                      <a:r>
                        <a:rPr sz="1800" b="0" dirty="0">
                          <a:latin typeface="Calibri Light"/>
                          <a:cs typeface="Calibri Light"/>
                        </a:rPr>
                        <a:t>in</a:t>
                      </a:r>
                      <a:r>
                        <a:rPr sz="1800" b="0" spc="-20" dirty="0">
                          <a:latin typeface="Calibri Light"/>
                          <a:cs typeface="Calibri Light"/>
                        </a:rPr>
                        <a:t> </a:t>
                      </a:r>
                      <a:r>
                        <a:rPr sz="1800" b="0" dirty="0">
                          <a:latin typeface="Calibri Light"/>
                          <a:cs typeface="Calibri Light"/>
                        </a:rPr>
                        <a:t>respect</a:t>
                      </a:r>
                      <a:r>
                        <a:rPr sz="1800" b="0" spc="-15" dirty="0">
                          <a:latin typeface="Calibri Light"/>
                          <a:cs typeface="Calibri Light"/>
                        </a:rPr>
                        <a:t> </a:t>
                      </a:r>
                      <a:r>
                        <a:rPr sz="1800" b="0" dirty="0">
                          <a:latin typeface="Calibri Light"/>
                          <a:cs typeface="Calibri Light"/>
                        </a:rPr>
                        <a:t>of</a:t>
                      </a:r>
                      <a:r>
                        <a:rPr sz="1800" b="0" spc="-35" dirty="0">
                          <a:latin typeface="Calibri Light"/>
                          <a:cs typeface="Calibri Light"/>
                        </a:rPr>
                        <a:t> </a:t>
                      </a:r>
                      <a:r>
                        <a:rPr sz="1800" b="0" spc="-10" dirty="0">
                          <a:latin typeface="Calibri Light"/>
                          <a:cs typeface="Calibri Light"/>
                        </a:rPr>
                        <a:t>transactions</a:t>
                      </a:r>
                      <a:r>
                        <a:rPr sz="1800" b="0" spc="-25" dirty="0">
                          <a:latin typeface="Calibri Light"/>
                          <a:cs typeface="Calibri Light"/>
                        </a:rPr>
                        <a:t> </a:t>
                      </a:r>
                      <a:r>
                        <a:rPr sz="1800" b="0" dirty="0">
                          <a:latin typeface="Calibri Light"/>
                          <a:cs typeface="Calibri Light"/>
                        </a:rPr>
                        <a:t>specified</a:t>
                      </a:r>
                      <a:r>
                        <a:rPr sz="1800" b="0" spc="-20" dirty="0">
                          <a:latin typeface="Calibri Light"/>
                          <a:cs typeface="Calibri Light"/>
                        </a:rPr>
                        <a:t> </a:t>
                      </a:r>
                      <a:r>
                        <a:rPr sz="1800" b="0" dirty="0">
                          <a:latin typeface="Calibri Light"/>
                          <a:cs typeface="Calibri Light"/>
                        </a:rPr>
                        <a:t>in</a:t>
                      </a:r>
                      <a:r>
                        <a:rPr sz="1800" b="0" spc="-20" dirty="0">
                          <a:latin typeface="Calibri Light"/>
                          <a:cs typeface="Calibri Light"/>
                        </a:rPr>
                        <a:t> </a:t>
                      </a:r>
                      <a:r>
                        <a:rPr sz="1800" b="0" dirty="0">
                          <a:latin typeface="Calibri Light"/>
                          <a:cs typeface="Calibri Light"/>
                        </a:rPr>
                        <a:t>(B)</a:t>
                      </a:r>
                      <a:r>
                        <a:rPr sz="1800" b="0" spc="-15" dirty="0">
                          <a:latin typeface="Calibri Light"/>
                          <a:cs typeface="Calibri Light"/>
                        </a:rPr>
                        <a:t> </a:t>
                      </a:r>
                      <a:r>
                        <a:rPr sz="1800" b="0" dirty="0">
                          <a:latin typeface="Calibri Light"/>
                          <a:cs typeface="Calibri Light"/>
                        </a:rPr>
                        <a:t>to</a:t>
                      </a:r>
                      <a:r>
                        <a:rPr sz="1800" b="0" spc="-25" dirty="0">
                          <a:latin typeface="Calibri Light"/>
                          <a:cs typeface="Calibri Light"/>
                        </a:rPr>
                        <a:t> </a:t>
                      </a:r>
                      <a:r>
                        <a:rPr sz="1800" b="0" dirty="0">
                          <a:latin typeface="Calibri Light"/>
                          <a:cs typeface="Calibri Light"/>
                        </a:rPr>
                        <a:t>(E)</a:t>
                      </a:r>
                      <a:r>
                        <a:rPr sz="1800" b="0" spc="-35" dirty="0">
                          <a:latin typeface="Calibri Light"/>
                          <a:cs typeface="Calibri Light"/>
                        </a:rPr>
                        <a:t> </a:t>
                      </a:r>
                      <a:r>
                        <a:rPr sz="1800" b="0" dirty="0">
                          <a:latin typeface="Calibri Light"/>
                          <a:cs typeface="Calibri Light"/>
                        </a:rPr>
                        <a:t>above</a:t>
                      </a:r>
                      <a:r>
                        <a:rPr sz="1800" b="0" spc="-20" dirty="0">
                          <a:latin typeface="Calibri Light"/>
                          <a:cs typeface="Calibri Light"/>
                        </a:rPr>
                        <a:t> </a:t>
                      </a:r>
                      <a:r>
                        <a:rPr sz="1800" b="0" spc="-25" dirty="0">
                          <a:latin typeface="Calibri Light"/>
                          <a:cs typeface="Calibri Light"/>
                        </a:rPr>
                        <a:t>(+)</a:t>
                      </a:r>
                      <a:endParaRPr sz="1800">
                        <a:latin typeface="Calibri Light"/>
                        <a:cs typeface="Calibri Light"/>
                      </a:endParaRPr>
                    </a:p>
                  </a:txBody>
                  <a:tcPr marL="0" marR="0" marT="41910" marB="0">
                    <a:lnT w="12700">
                      <a:solidFill>
                        <a:srgbClr val="000000"/>
                      </a:solidFill>
                      <a:prstDash val="solid"/>
                    </a:lnT>
                    <a:lnB w="12700">
                      <a:solidFill>
                        <a:srgbClr val="000000"/>
                      </a:solidFill>
                      <a:prstDash val="solid"/>
                    </a:lnB>
                  </a:tcPr>
                </a:tc>
              </a:tr>
              <a:tr h="375285">
                <a:tc>
                  <a:txBody>
                    <a:bodyPr/>
                    <a:lstStyle/>
                    <a:p>
                      <a:pPr marL="9525" marR="140335">
                        <a:lnSpc>
                          <a:spcPts val="2830"/>
                        </a:lnSpc>
                      </a:pPr>
                      <a:r>
                        <a:rPr sz="2400" b="0" spc="-25" dirty="0">
                          <a:latin typeface="Calibri Light"/>
                          <a:cs typeface="Calibri Light"/>
                        </a:rPr>
                        <a:t>4K</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c>
                  <a:txBody>
                    <a:bodyPr/>
                    <a:lstStyle/>
                    <a:p>
                      <a:pPr marL="123825">
                        <a:lnSpc>
                          <a:spcPct val="100000"/>
                        </a:lnSpc>
                        <a:spcBef>
                          <a:spcPts val="330"/>
                        </a:spcBef>
                      </a:pPr>
                      <a:r>
                        <a:rPr sz="1800" b="0" dirty="0">
                          <a:latin typeface="Calibri Light"/>
                          <a:cs typeface="Calibri Light"/>
                        </a:rPr>
                        <a:t>Supplies</a:t>
                      </a:r>
                      <a:r>
                        <a:rPr sz="1800" b="0" spc="-40" dirty="0">
                          <a:latin typeface="Calibri Light"/>
                          <a:cs typeface="Calibri Light"/>
                        </a:rPr>
                        <a:t> </a:t>
                      </a:r>
                      <a:r>
                        <a:rPr sz="1800" b="0" dirty="0">
                          <a:latin typeface="Calibri Light"/>
                          <a:cs typeface="Calibri Light"/>
                        </a:rPr>
                        <a:t>/</a:t>
                      </a:r>
                      <a:r>
                        <a:rPr sz="1800" b="0" spc="-45" dirty="0">
                          <a:latin typeface="Calibri Light"/>
                          <a:cs typeface="Calibri Light"/>
                        </a:rPr>
                        <a:t> </a:t>
                      </a:r>
                      <a:r>
                        <a:rPr sz="1800" b="0" dirty="0">
                          <a:latin typeface="Calibri Light"/>
                          <a:cs typeface="Calibri Light"/>
                        </a:rPr>
                        <a:t>tax</a:t>
                      </a:r>
                      <a:r>
                        <a:rPr sz="1800" b="0" spc="-50" dirty="0">
                          <a:latin typeface="Calibri Light"/>
                          <a:cs typeface="Calibri Light"/>
                        </a:rPr>
                        <a:t> </a:t>
                      </a:r>
                      <a:r>
                        <a:rPr sz="1800" b="0" dirty="0">
                          <a:latin typeface="Calibri Light"/>
                          <a:cs typeface="Calibri Light"/>
                        </a:rPr>
                        <a:t>declared</a:t>
                      </a:r>
                      <a:r>
                        <a:rPr sz="1800" b="0" spc="-15" dirty="0">
                          <a:latin typeface="Calibri Light"/>
                          <a:cs typeface="Calibri Light"/>
                        </a:rPr>
                        <a:t> </a:t>
                      </a:r>
                      <a:r>
                        <a:rPr sz="1800" b="0" spc="-10" dirty="0">
                          <a:latin typeface="Calibri Light"/>
                          <a:cs typeface="Calibri Light"/>
                        </a:rPr>
                        <a:t>through</a:t>
                      </a:r>
                      <a:r>
                        <a:rPr sz="1800" b="0" spc="-65" dirty="0">
                          <a:latin typeface="Calibri Light"/>
                          <a:cs typeface="Calibri Light"/>
                        </a:rPr>
                        <a:t> </a:t>
                      </a:r>
                      <a:r>
                        <a:rPr sz="1800" b="0" dirty="0">
                          <a:latin typeface="Calibri Light"/>
                          <a:cs typeface="Calibri Light"/>
                        </a:rPr>
                        <a:t>Amendments</a:t>
                      </a:r>
                      <a:r>
                        <a:rPr sz="1800" b="0" spc="5" dirty="0">
                          <a:latin typeface="Calibri Light"/>
                          <a:cs typeface="Calibri Light"/>
                        </a:rPr>
                        <a:t> </a:t>
                      </a:r>
                      <a:r>
                        <a:rPr sz="1800" b="0" spc="-25" dirty="0">
                          <a:latin typeface="Calibri Light"/>
                          <a:cs typeface="Calibri Light"/>
                        </a:rPr>
                        <a:t>(+)</a:t>
                      </a:r>
                      <a:endParaRPr sz="1800">
                        <a:latin typeface="Calibri Light"/>
                        <a:cs typeface="Calibri Light"/>
                      </a:endParaRPr>
                    </a:p>
                  </a:txBody>
                  <a:tcPr marL="0" marR="0" marT="41910" marB="0">
                    <a:lnT w="12700">
                      <a:solidFill>
                        <a:srgbClr val="000000"/>
                      </a:solidFill>
                      <a:prstDash val="solid"/>
                    </a:lnT>
                    <a:lnB w="12700">
                      <a:solidFill>
                        <a:srgbClr val="000000"/>
                      </a:solidFill>
                      <a:prstDash val="solid"/>
                    </a:lnB>
                  </a:tcPr>
                </a:tc>
              </a:tr>
              <a:tr h="374650">
                <a:tc>
                  <a:txBody>
                    <a:bodyPr/>
                    <a:lstStyle/>
                    <a:p>
                      <a:pPr marL="9525" marR="140335">
                        <a:lnSpc>
                          <a:spcPts val="2830"/>
                        </a:lnSpc>
                      </a:pPr>
                      <a:r>
                        <a:rPr sz="2400" b="0" spc="-25" dirty="0">
                          <a:latin typeface="Calibri Light"/>
                          <a:cs typeface="Calibri Light"/>
                        </a:rPr>
                        <a:t>4L</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c>
                  <a:txBody>
                    <a:bodyPr/>
                    <a:lstStyle/>
                    <a:p>
                      <a:pPr marL="123825">
                        <a:lnSpc>
                          <a:spcPct val="100000"/>
                        </a:lnSpc>
                        <a:spcBef>
                          <a:spcPts val="330"/>
                        </a:spcBef>
                      </a:pPr>
                      <a:r>
                        <a:rPr sz="1800" b="0" dirty="0">
                          <a:latin typeface="Calibri Light"/>
                          <a:cs typeface="Calibri Light"/>
                        </a:rPr>
                        <a:t>Supplies</a:t>
                      </a:r>
                      <a:r>
                        <a:rPr sz="1800" b="0" spc="-70" dirty="0">
                          <a:latin typeface="Calibri Light"/>
                          <a:cs typeface="Calibri Light"/>
                        </a:rPr>
                        <a:t> </a:t>
                      </a:r>
                      <a:r>
                        <a:rPr sz="1800" b="0" dirty="0">
                          <a:latin typeface="Calibri Light"/>
                          <a:cs typeface="Calibri Light"/>
                        </a:rPr>
                        <a:t>/</a:t>
                      </a:r>
                      <a:r>
                        <a:rPr sz="1800" b="0" spc="-70" dirty="0">
                          <a:latin typeface="Calibri Light"/>
                          <a:cs typeface="Calibri Light"/>
                        </a:rPr>
                        <a:t> </a:t>
                      </a:r>
                      <a:r>
                        <a:rPr sz="1800" b="0" dirty="0">
                          <a:latin typeface="Calibri Light"/>
                          <a:cs typeface="Calibri Light"/>
                        </a:rPr>
                        <a:t>tax</a:t>
                      </a:r>
                      <a:r>
                        <a:rPr sz="1800" b="0" spc="-70" dirty="0">
                          <a:latin typeface="Calibri Light"/>
                          <a:cs typeface="Calibri Light"/>
                        </a:rPr>
                        <a:t> </a:t>
                      </a:r>
                      <a:r>
                        <a:rPr sz="1800" b="0" dirty="0">
                          <a:latin typeface="Calibri Light"/>
                          <a:cs typeface="Calibri Light"/>
                        </a:rPr>
                        <a:t>reduced</a:t>
                      </a:r>
                      <a:r>
                        <a:rPr sz="1800" b="0" spc="-55" dirty="0">
                          <a:latin typeface="Calibri Light"/>
                          <a:cs typeface="Calibri Light"/>
                        </a:rPr>
                        <a:t> </a:t>
                      </a:r>
                      <a:r>
                        <a:rPr sz="1800" b="0" dirty="0">
                          <a:latin typeface="Calibri Light"/>
                          <a:cs typeface="Calibri Light"/>
                        </a:rPr>
                        <a:t>through</a:t>
                      </a:r>
                      <a:r>
                        <a:rPr sz="1800" b="0" spc="-85" dirty="0">
                          <a:latin typeface="Calibri Light"/>
                          <a:cs typeface="Calibri Light"/>
                        </a:rPr>
                        <a:t> </a:t>
                      </a:r>
                      <a:r>
                        <a:rPr sz="1800" b="0" dirty="0">
                          <a:latin typeface="Calibri Light"/>
                          <a:cs typeface="Calibri Light"/>
                        </a:rPr>
                        <a:t>Amendments</a:t>
                      </a:r>
                      <a:r>
                        <a:rPr sz="1800" b="0" spc="-30" dirty="0">
                          <a:latin typeface="Calibri Light"/>
                          <a:cs typeface="Calibri Light"/>
                        </a:rPr>
                        <a:t> </a:t>
                      </a:r>
                      <a:r>
                        <a:rPr sz="1800" b="0" dirty="0">
                          <a:latin typeface="Calibri Light"/>
                          <a:cs typeface="Calibri Light"/>
                        </a:rPr>
                        <a:t>(-</a:t>
                      </a:r>
                      <a:r>
                        <a:rPr sz="1800" b="0" spc="-50" dirty="0">
                          <a:latin typeface="Calibri Light"/>
                          <a:cs typeface="Calibri Light"/>
                        </a:rPr>
                        <a:t>)</a:t>
                      </a:r>
                      <a:endParaRPr sz="1800">
                        <a:latin typeface="Calibri Light"/>
                        <a:cs typeface="Calibri Light"/>
                      </a:endParaRPr>
                    </a:p>
                  </a:txBody>
                  <a:tcPr marL="0" marR="0" marT="41910" marB="0">
                    <a:lnT w="12700">
                      <a:solidFill>
                        <a:srgbClr val="000000"/>
                      </a:solidFill>
                      <a:prstDash val="solid"/>
                    </a:lnT>
                    <a:lnB w="12700">
                      <a:solidFill>
                        <a:srgbClr val="000000"/>
                      </a:solidFill>
                      <a:prstDash val="solid"/>
                    </a:lnB>
                  </a:tcPr>
                </a:tc>
              </a:tr>
              <a:tr h="375285">
                <a:tc>
                  <a:txBody>
                    <a:bodyPr/>
                    <a:lstStyle/>
                    <a:p>
                      <a:pPr marL="9525" marR="140335">
                        <a:lnSpc>
                          <a:spcPts val="2830"/>
                        </a:lnSpc>
                      </a:pPr>
                      <a:r>
                        <a:rPr sz="2400" b="0" spc="-25" dirty="0">
                          <a:latin typeface="Calibri Light"/>
                          <a:cs typeface="Calibri Light"/>
                        </a:rPr>
                        <a:t>4M</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c>
                  <a:txBody>
                    <a:bodyPr/>
                    <a:lstStyle/>
                    <a:p>
                      <a:pPr marL="123825">
                        <a:lnSpc>
                          <a:spcPct val="100000"/>
                        </a:lnSpc>
                        <a:spcBef>
                          <a:spcPts val="335"/>
                        </a:spcBef>
                      </a:pPr>
                      <a:r>
                        <a:rPr sz="1800" b="0" spc="-10" dirty="0">
                          <a:latin typeface="Calibri Light"/>
                          <a:cs typeface="Calibri Light"/>
                        </a:rPr>
                        <a:t>Sub-</a:t>
                      </a:r>
                      <a:r>
                        <a:rPr sz="1800" b="0" dirty="0">
                          <a:latin typeface="Calibri Light"/>
                          <a:cs typeface="Calibri Light"/>
                        </a:rPr>
                        <a:t>total</a:t>
                      </a:r>
                      <a:r>
                        <a:rPr sz="1800" b="0" spc="-40" dirty="0">
                          <a:latin typeface="Calibri Light"/>
                          <a:cs typeface="Calibri Light"/>
                        </a:rPr>
                        <a:t> </a:t>
                      </a:r>
                      <a:r>
                        <a:rPr sz="1800" b="0" dirty="0">
                          <a:latin typeface="Calibri Light"/>
                          <a:cs typeface="Calibri Light"/>
                        </a:rPr>
                        <a:t>(I</a:t>
                      </a:r>
                      <a:r>
                        <a:rPr sz="1800" b="0" spc="-5" dirty="0">
                          <a:latin typeface="Calibri Light"/>
                          <a:cs typeface="Calibri Light"/>
                        </a:rPr>
                        <a:t> </a:t>
                      </a:r>
                      <a:r>
                        <a:rPr sz="1800" b="0" dirty="0">
                          <a:latin typeface="Calibri Light"/>
                          <a:cs typeface="Calibri Light"/>
                        </a:rPr>
                        <a:t>to</a:t>
                      </a:r>
                      <a:r>
                        <a:rPr sz="1800" b="0" spc="-25" dirty="0">
                          <a:latin typeface="Calibri Light"/>
                          <a:cs typeface="Calibri Light"/>
                        </a:rPr>
                        <a:t> </a:t>
                      </a:r>
                      <a:r>
                        <a:rPr sz="1800" b="0" dirty="0">
                          <a:latin typeface="Calibri Light"/>
                          <a:cs typeface="Calibri Light"/>
                        </a:rPr>
                        <a:t>L</a:t>
                      </a:r>
                      <a:r>
                        <a:rPr sz="1800" b="0" spc="-10" dirty="0">
                          <a:latin typeface="Calibri Light"/>
                          <a:cs typeface="Calibri Light"/>
                        </a:rPr>
                        <a:t> above)</a:t>
                      </a:r>
                      <a:endParaRPr sz="1800">
                        <a:latin typeface="Calibri Light"/>
                        <a:cs typeface="Calibri Light"/>
                      </a:endParaRPr>
                    </a:p>
                  </a:txBody>
                  <a:tcPr marL="0" marR="0" marT="42545" marB="0">
                    <a:lnT w="12700">
                      <a:solidFill>
                        <a:srgbClr val="000000"/>
                      </a:solidFill>
                      <a:prstDash val="solid"/>
                    </a:lnT>
                    <a:lnB w="12700">
                      <a:solidFill>
                        <a:srgbClr val="000000"/>
                      </a:solidFill>
                      <a:prstDash val="solid"/>
                    </a:lnB>
                  </a:tcPr>
                </a:tc>
              </a:tr>
              <a:tr h="375285">
                <a:tc>
                  <a:txBody>
                    <a:bodyPr/>
                    <a:lstStyle/>
                    <a:p>
                      <a:pPr marL="9525" marR="140335">
                        <a:lnSpc>
                          <a:spcPts val="2835"/>
                        </a:lnSpc>
                      </a:pPr>
                      <a:r>
                        <a:rPr sz="2400" b="0" spc="-25" dirty="0">
                          <a:latin typeface="Calibri Light"/>
                          <a:cs typeface="Calibri Light"/>
                        </a:rPr>
                        <a:t>4N</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c>
                  <a:txBody>
                    <a:bodyPr/>
                    <a:lstStyle/>
                    <a:p>
                      <a:pPr marL="123825">
                        <a:lnSpc>
                          <a:spcPct val="100000"/>
                        </a:lnSpc>
                        <a:spcBef>
                          <a:spcPts val="335"/>
                        </a:spcBef>
                      </a:pPr>
                      <a:r>
                        <a:rPr sz="1800" b="0" dirty="0">
                          <a:latin typeface="Calibri Light"/>
                          <a:cs typeface="Calibri Light"/>
                        </a:rPr>
                        <a:t>Supplies</a:t>
                      </a:r>
                      <a:r>
                        <a:rPr sz="1800" b="0" spc="-35" dirty="0">
                          <a:latin typeface="Calibri Light"/>
                          <a:cs typeface="Calibri Light"/>
                        </a:rPr>
                        <a:t> </a:t>
                      </a:r>
                      <a:r>
                        <a:rPr sz="1800" b="0" dirty="0">
                          <a:latin typeface="Calibri Light"/>
                          <a:cs typeface="Calibri Light"/>
                        </a:rPr>
                        <a:t>and</a:t>
                      </a:r>
                      <a:r>
                        <a:rPr sz="1800" b="0" spc="-30" dirty="0">
                          <a:latin typeface="Calibri Light"/>
                          <a:cs typeface="Calibri Light"/>
                        </a:rPr>
                        <a:t> </a:t>
                      </a:r>
                      <a:r>
                        <a:rPr sz="1800" b="0" dirty="0">
                          <a:latin typeface="Calibri Light"/>
                          <a:cs typeface="Calibri Light"/>
                        </a:rPr>
                        <a:t>advances</a:t>
                      </a:r>
                      <a:r>
                        <a:rPr sz="1800" b="0" spc="-10" dirty="0">
                          <a:latin typeface="Calibri Light"/>
                          <a:cs typeface="Calibri Light"/>
                        </a:rPr>
                        <a:t> </a:t>
                      </a:r>
                      <a:r>
                        <a:rPr sz="1800" b="0" dirty="0">
                          <a:latin typeface="Calibri Light"/>
                          <a:cs typeface="Calibri Light"/>
                        </a:rPr>
                        <a:t>on</a:t>
                      </a:r>
                      <a:r>
                        <a:rPr sz="1800" b="0" spc="-15" dirty="0">
                          <a:latin typeface="Calibri Light"/>
                          <a:cs typeface="Calibri Light"/>
                        </a:rPr>
                        <a:t> </a:t>
                      </a:r>
                      <a:r>
                        <a:rPr sz="1800" b="0" dirty="0">
                          <a:latin typeface="Calibri Light"/>
                          <a:cs typeface="Calibri Light"/>
                        </a:rPr>
                        <a:t>which</a:t>
                      </a:r>
                      <a:r>
                        <a:rPr sz="1800" b="0" spc="-30" dirty="0">
                          <a:latin typeface="Calibri Light"/>
                          <a:cs typeface="Calibri Light"/>
                        </a:rPr>
                        <a:t> </a:t>
                      </a:r>
                      <a:r>
                        <a:rPr sz="1800" b="0" dirty="0">
                          <a:latin typeface="Calibri Light"/>
                          <a:cs typeface="Calibri Light"/>
                        </a:rPr>
                        <a:t>tax</a:t>
                      </a:r>
                      <a:r>
                        <a:rPr sz="1800" b="0" spc="-45" dirty="0">
                          <a:latin typeface="Calibri Light"/>
                          <a:cs typeface="Calibri Light"/>
                        </a:rPr>
                        <a:t> </a:t>
                      </a:r>
                      <a:r>
                        <a:rPr sz="1800" b="0" dirty="0">
                          <a:latin typeface="Calibri Light"/>
                          <a:cs typeface="Calibri Light"/>
                        </a:rPr>
                        <a:t>is</a:t>
                      </a:r>
                      <a:r>
                        <a:rPr sz="1800" b="0" spc="-30" dirty="0">
                          <a:latin typeface="Calibri Light"/>
                          <a:cs typeface="Calibri Light"/>
                        </a:rPr>
                        <a:t> </a:t>
                      </a:r>
                      <a:r>
                        <a:rPr sz="1800" b="0" dirty="0">
                          <a:latin typeface="Calibri Light"/>
                          <a:cs typeface="Calibri Light"/>
                        </a:rPr>
                        <a:t>to</a:t>
                      </a:r>
                      <a:r>
                        <a:rPr sz="1800" b="0" spc="-40" dirty="0">
                          <a:latin typeface="Calibri Light"/>
                          <a:cs typeface="Calibri Light"/>
                        </a:rPr>
                        <a:t> </a:t>
                      </a:r>
                      <a:r>
                        <a:rPr sz="1800" b="0" dirty="0">
                          <a:latin typeface="Calibri Light"/>
                          <a:cs typeface="Calibri Light"/>
                        </a:rPr>
                        <a:t>be</a:t>
                      </a:r>
                      <a:r>
                        <a:rPr sz="1800" b="0" spc="-10" dirty="0">
                          <a:latin typeface="Calibri Light"/>
                          <a:cs typeface="Calibri Light"/>
                        </a:rPr>
                        <a:t> </a:t>
                      </a:r>
                      <a:r>
                        <a:rPr sz="1800" b="0" dirty="0">
                          <a:latin typeface="Calibri Light"/>
                          <a:cs typeface="Calibri Light"/>
                        </a:rPr>
                        <a:t>paid</a:t>
                      </a:r>
                      <a:r>
                        <a:rPr sz="1800" b="0" spc="-35" dirty="0">
                          <a:latin typeface="Calibri Light"/>
                          <a:cs typeface="Calibri Light"/>
                        </a:rPr>
                        <a:t> </a:t>
                      </a:r>
                      <a:r>
                        <a:rPr sz="1800" b="0" dirty="0">
                          <a:latin typeface="Calibri Light"/>
                          <a:cs typeface="Calibri Light"/>
                        </a:rPr>
                        <a:t>(H</a:t>
                      </a:r>
                      <a:r>
                        <a:rPr sz="1800" b="0" spc="-20" dirty="0">
                          <a:latin typeface="Calibri Light"/>
                          <a:cs typeface="Calibri Light"/>
                        </a:rPr>
                        <a:t> </a:t>
                      </a:r>
                      <a:r>
                        <a:rPr sz="1800" b="0" dirty="0">
                          <a:latin typeface="Calibri Light"/>
                          <a:cs typeface="Calibri Light"/>
                        </a:rPr>
                        <a:t>+</a:t>
                      </a:r>
                      <a:r>
                        <a:rPr sz="1800" b="0" spc="-25" dirty="0">
                          <a:latin typeface="Calibri Light"/>
                          <a:cs typeface="Calibri Light"/>
                        </a:rPr>
                        <a:t> </a:t>
                      </a:r>
                      <a:r>
                        <a:rPr sz="1800" b="0" dirty="0">
                          <a:latin typeface="Calibri Light"/>
                          <a:cs typeface="Calibri Light"/>
                        </a:rPr>
                        <a:t>M)</a:t>
                      </a:r>
                      <a:r>
                        <a:rPr sz="1800" b="0" spc="-25" dirty="0">
                          <a:latin typeface="Calibri Light"/>
                          <a:cs typeface="Calibri Light"/>
                        </a:rPr>
                        <a:t> </a:t>
                      </a:r>
                      <a:r>
                        <a:rPr sz="1800" b="0" spc="-10" dirty="0">
                          <a:latin typeface="Calibri Light"/>
                          <a:cs typeface="Calibri Light"/>
                        </a:rPr>
                        <a:t>above</a:t>
                      </a:r>
                      <a:endParaRPr sz="1800">
                        <a:latin typeface="Calibri Light"/>
                        <a:cs typeface="Calibri Light"/>
                      </a:endParaRPr>
                    </a:p>
                  </a:txBody>
                  <a:tcPr marL="0" marR="0" marT="42545" marB="0">
                    <a:lnT w="12700">
                      <a:solidFill>
                        <a:srgbClr val="000000"/>
                      </a:solidFill>
                      <a:prstDash val="solid"/>
                    </a:lnT>
                    <a:lnB w="12700">
                      <a:solidFill>
                        <a:srgbClr val="000000"/>
                      </a:solidFill>
                      <a:prstDash val="solid"/>
                    </a:lnB>
                  </a:tcPr>
                </a:tc>
              </a:tr>
            </a:tbl>
          </a:graphicData>
        </a:graphic>
      </p:graphicFrame>
      <p:sp>
        <p:nvSpPr>
          <p:cNvPr id="6" name="object 6"/>
          <p:cNvSpPr txBox="1">
            <a:spLocks noGrp="1"/>
          </p:cNvSpPr>
          <p:nvPr>
            <p:ph type="ftr" sz="quarter" idx="11"/>
          </p:nvPr>
        </p:nvSpPr>
        <p:spPr>
          <a:xfrm>
            <a:off x="4038600" y="6423496"/>
            <a:ext cx="4114800" cy="230832"/>
          </a:xfrm>
          <a:prstGeom prst="rect">
            <a:avLst/>
          </a:prstGeom>
        </p:spPr>
        <p:txBody>
          <a:bodyPr vert="horz" wrap="square" lIns="0" tIns="0" rIns="0" bIns="0" rtlCol="0">
            <a:spAutoFit/>
          </a:bodyPr>
          <a:lstStyle/>
          <a:p>
            <a:pPr marL="12700">
              <a:lnSpc>
                <a:spcPts val="1810"/>
              </a:lnSpc>
            </a:pPr>
            <a:endParaRPr spc="-20" dirty="0"/>
          </a:p>
        </p:txBody>
      </p:sp>
      <p:sp>
        <p:nvSpPr>
          <p:cNvPr id="7" name="object 7"/>
          <p:cNvSpPr txBox="1"/>
          <p:nvPr/>
        </p:nvSpPr>
        <p:spPr>
          <a:xfrm>
            <a:off x="10187685" y="6581038"/>
            <a:ext cx="847725" cy="177800"/>
          </a:xfrm>
          <a:prstGeom prst="rect">
            <a:avLst/>
          </a:prstGeom>
        </p:spPr>
        <p:txBody>
          <a:bodyPr vert="horz" wrap="square" lIns="0" tIns="0" rIns="0" bIns="0" rtlCol="0">
            <a:spAutoFit/>
          </a:bodyPr>
          <a:lstStyle/>
          <a:p>
            <a:pPr marL="12700">
              <a:lnSpc>
                <a:spcPts val="1240"/>
              </a:lnSpc>
            </a:pPr>
            <a:r>
              <a:rPr sz="1200" spc="-10" dirty="0">
                <a:latin typeface="Calibri"/>
                <a:cs typeface="Calibri"/>
                <a:hlinkClick r:id="rId2"/>
              </a:rPr>
              <a:t>venu@vnv.ca</a:t>
            </a:r>
            <a:endParaRPr sz="1200">
              <a:latin typeface="Calibri"/>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10283" y="993775"/>
            <a:ext cx="0" cy="5266690"/>
          </a:xfrm>
          <a:custGeom>
            <a:avLst/>
            <a:gdLst/>
            <a:ahLst/>
            <a:cxnLst/>
            <a:rect l="l" t="t" r="r" b="b"/>
            <a:pathLst>
              <a:path h="5266690">
                <a:moveTo>
                  <a:pt x="0" y="0"/>
                </a:moveTo>
                <a:lnTo>
                  <a:pt x="0" y="5266690"/>
                </a:lnTo>
              </a:path>
            </a:pathLst>
          </a:custGeom>
          <a:ln w="12700">
            <a:solidFill>
              <a:srgbClr val="000000"/>
            </a:solidFill>
          </a:ln>
        </p:spPr>
        <p:txBody>
          <a:bodyPr wrap="square" lIns="0" tIns="0" rIns="0" bIns="0" rtlCol="0"/>
          <a:lstStyle/>
          <a:p>
            <a:endParaRPr/>
          </a:p>
        </p:txBody>
      </p:sp>
      <p:sp>
        <p:nvSpPr>
          <p:cNvPr id="3" name="object 3"/>
          <p:cNvSpPr/>
          <p:nvPr/>
        </p:nvSpPr>
        <p:spPr>
          <a:xfrm>
            <a:off x="838200" y="993775"/>
            <a:ext cx="0" cy="5266690"/>
          </a:xfrm>
          <a:custGeom>
            <a:avLst/>
            <a:gdLst/>
            <a:ahLst/>
            <a:cxnLst/>
            <a:rect l="l" t="t" r="r" b="b"/>
            <a:pathLst>
              <a:path h="5266690">
                <a:moveTo>
                  <a:pt x="0" y="0"/>
                </a:moveTo>
                <a:lnTo>
                  <a:pt x="0" y="5266690"/>
                </a:lnTo>
              </a:path>
            </a:pathLst>
          </a:custGeom>
          <a:ln w="12700">
            <a:solidFill>
              <a:srgbClr val="000000"/>
            </a:solidFill>
          </a:ln>
        </p:spPr>
        <p:txBody>
          <a:bodyPr wrap="square" lIns="0" tIns="0" rIns="0" bIns="0" rtlCol="0"/>
          <a:lstStyle/>
          <a:p>
            <a:endParaRPr/>
          </a:p>
        </p:txBody>
      </p:sp>
      <p:sp>
        <p:nvSpPr>
          <p:cNvPr id="4" name="object 4"/>
          <p:cNvSpPr/>
          <p:nvPr/>
        </p:nvSpPr>
        <p:spPr>
          <a:xfrm>
            <a:off x="11353800" y="993775"/>
            <a:ext cx="0" cy="5266690"/>
          </a:xfrm>
          <a:custGeom>
            <a:avLst/>
            <a:gdLst/>
            <a:ahLst/>
            <a:cxnLst/>
            <a:rect l="l" t="t" r="r" b="b"/>
            <a:pathLst>
              <a:path h="5266690">
                <a:moveTo>
                  <a:pt x="0" y="0"/>
                </a:moveTo>
                <a:lnTo>
                  <a:pt x="0" y="5266690"/>
                </a:lnTo>
              </a:path>
            </a:pathLst>
          </a:custGeom>
          <a:ln w="12700">
            <a:solidFill>
              <a:srgbClr val="000000"/>
            </a:solidFill>
          </a:ln>
        </p:spPr>
        <p:txBody>
          <a:bodyPr wrap="square" lIns="0" tIns="0" rIns="0" bIns="0" rtlCol="0"/>
          <a:lstStyle/>
          <a:p>
            <a:endParaRPr/>
          </a:p>
        </p:txBody>
      </p:sp>
      <p:graphicFrame>
        <p:nvGraphicFramePr>
          <p:cNvPr id="5" name="object 5"/>
          <p:cNvGraphicFramePr>
            <a:graphicFrameLocks noGrp="1"/>
          </p:cNvGraphicFramePr>
          <p:nvPr/>
        </p:nvGraphicFramePr>
        <p:xfrm>
          <a:off x="838200" y="-3175"/>
          <a:ext cx="10515600" cy="6247130"/>
        </p:xfrm>
        <a:graphic>
          <a:graphicData uri="http://schemas.openxmlformats.org/drawingml/2006/table">
            <a:tbl>
              <a:tblPr firstRow="1" bandRow="1">
                <a:tableStyleId>{2D5ABB26-0587-4C30-8999-92F81FD0307C}</a:tableStyleId>
              </a:tblPr>
              <a:tblGrid>
                <a:gridCol w="501650"/>
                <a:gridCol w="10013950"/>
              </a:tblGrid>
              <a:tr h="382905">
                <a:tc>
                  <a:txBody>
                    <a:bodyPr/>
                    <a:lstStyle/>
                    <a:p>
                      <a:pPr>
                        <a:lnSpc>
                          <a:spcPct val="100000"/>
                        </a:lnSpc>
                      </a:pPr>
                      <a:endParaRPr sz="2300">
                        <a:latin typeface="Times New Roman"/>
                        <a:cs typeface="Times New Roman"/>
                      </a:endParaRPr>
                    </a:p>
                  </a:txBody>
                  <a:tcPr marL="0" marR="0" marT="0" marB="0">
                    <a:solidFill>
                      <a:srgbClr val="1D5895"/>
                    </a:solidFill>
                  </a:tcPr>
                </a:tc>
                <a:tc>
                  <a:txBody>
                    <a:bodyPr/>
                    <a:lstStyle/>
                    <a:p>
                      <a:pPr>
                        <a:lnSpc>
                          <a:spcPct val="100000"/>
                        </a:lnSpc>
                      </a:pPr>
                      <a:endParaRPr sz="2300">
                        <a:latin typeface="Times New Roman"/>
                        <a:cs typeface="Times New Roman"/>
                      </a:endParaRPr>
                    </a:p>
                  </a:txBody>
                  <a:tcPr marL="0" marR="0" marT="0" marB="0"/>
                </a:tc>
              </a:tr>
              <a:tr h="588645">
                <a:tc>
                  <a:txBody>
                    <a:bodyPr/>
                    <a:lstStyle/>
                    <a:p>
                      <a:pPr>
                        <a:lnSpc>
                          <a:spcPct val="100000"/>
                        </a:lnSpc>
                      </a:pPr>
                      <a:endParaRPr sz="2300">
                        <a:latin typeface="Times New Roman"/>
                        <a:cs typeface="Times New Roman"/>
                      </a:endParaRPr>
                    </a:p>
                  </a:txBody>
                  <a:tcPr marL="0" marR="0" marT="0" marB="0">
                    <a:lnB w="12700">
                      <a:solidFill>
                        <a:srgbClr val="000000"/>
                      </a:solidFill>
                      <a:prstDash val="solid"/>
                    </a:lnB>
                    <a:solidFill>
                      <a:srgbClr val="4471C4"/>
                    </a:solidFill>
                  </a:tcPr>
                </a:tc>
                <a:tc>
                  <a:txBody>
                    <a:bodyPr/>
                    <a:lstStyle/>
                    <a:p>
                      <a:pPr marL="179070">
                        <a:lnSpc>
                          <a:spcPct val="100000"/>
                        </a:lnSpc>
                        <a:spcBef>
                          <a:spcPts val="105"/>
                        </a:spcBef>
                      </a:pPr>
                      <a:r>
                        <a:rPr sz="2800" spc="-25" dirty="0">
                          <a:solidFill>
                            <a:srgbClr val="FFFFFF"/>
                          </a:solidFill>
                          <a:latin typeface="Calibri"/>
                          <a:cs typeface="Calibri"/>
                        </a:rPr>
                        <a:t>Table</a:t>
                      </a:r>
                      <a:r>
                        <a:rPr sz="2800" spc="-65" dirty="0">
                          <a:solidFill>
                            <a:srgbClr val="FFFFFF"/>
                          </a:solidFill>
                          <a:latin typeface="Calibri"/>
                          <a:cs typeface="Calibri"/>
                        </a:rPr>
                        <a:t> </a:t>
                      </a:r>
                      <a:r>
                        <a:rPr sz="2800" dirty="0">
                          <a:solidFill>
                            <a:srgbClr val="FFFFFF"/>
                          </a:solidFill>
                          <a:latin typeface="Calibri"/>
                          <a:cs typeface="Calibri"/>
                        </a:rPr>
                        <a:t>5:</a:t>
                      </a:r>
                      <a:r>
                        <a:rPr sz="2800" spc="-50" dirty="0">
                          <a:solidFill>
                            <a:srgbClr val="FFFFFF"/>
                          </a:solidFill>
                          <a:latin typeface="Calibri"/>
                          <a:cs typeface="Calibri"/>
                        </a:rPr>
                        <a:t> </a:t>
                      </a:r>
                      <a:r>
                        <a:rPr sz="2800" dirty="0">
                          <a:solidFill>
                            <a:srgbClr val="FFFFFF"/>
                          </a:solidFill>
                          <a:latin typeface="Calibri"/>
                          <a:cs typeface="Calibri"/>
                        </a:rPr>
                        <a:t>Details</a:t>
                      </a:r>
                      <a:r>
                        <a:rPr sz="2800" spc="-75" dirty="0">
                          <a:solidFill>
                            <a:srgbClr val="FFFFFF"/>
                          </a:solidFill>
                          <a:latin typeface="Calibri"/>
                          <a:cs typeface="Calibri"/>
                        </a:rPr>
                        <a:t> </a:t>
                      </a:r>
                      <a:r>
                        <a:rPr sz="2800" dirty="0">
                          <a:solidFill>
                            <a:srgbClr val="FFFFFF"/>
                          </a:solidFill>
                          <a:latin typeface="Calibri"/>
                          <a:cs typeface="Calibri"/>
                        </a:rPr>
                        <a:t>of</a:t>
                      </a:r>
                      <a:r>
                        <a:rPr sz="2800" spc="-65" dirty="0">
                          <a:solidFill>
                            <a:srgbClr val="FFFFFF"/>
                          </a:solidFill>
                          <a:latin typeface="Calibri"/>
                          <a:cs typeface="Calibri"/>
                        </a:rPr>
                        <a:t> </a:t>
                      </a:r>
                      <a:r>
                        <a:rPr sz="2800" dirty="0">
                          <a:solidFill>
                            <a:srgbClr val="FFFFFF"/>
                          </a:solidFill>
                          <a:latin typeface="Calibri"/>
                          <a:cs typeface="Calibri"/>
                        </a:rPr>
                        <a:t>Outward</a:t>
                      </a:r>
                      <a:r>
                        <a:rPr sz="2800" spc="-50" dirty="0">
                          <a:solidFill>
                            <a:srgbClr val="FFFFFF"/>
                          </a:solidFill>
                          <a:latin typeface="Calibri"/>
                          <a:cs typeface="Calibri"/>
                        </a:rPr>
                        <a:t> </a:t>
                      </a:r>
                      <a:r>
                        <a:rPr sz="2800" dirty="0">
                          <a:solidFill>
                            <a:srgbClr val="FFFFFF"/>
                          </a:solidFill>
                          <a:latin typeface="Calibri"/>
                          <a:cs typeface="Calibri"/>
                        </a:rPr>
                        <a:t>supplies</a:t>
                      </a:r>
                      <a:r>
                        <a:rPr sz="2800" spc="-45" dirty="0">
                          <a:solidFill>
                            <a:srgbClr val="FFFFFF"/>
                          </a:solidFill>
                          <a:latin typeface="Calibri"/>
                          <a:cs typeface="Calibri"/>
                        </a:rPr>
                        <a:t> </a:t>
                      </a:r>
                      <a:r>
                        <a:rPr sz="2800" dirty="0">
                          <a:solidFill>
                            <a:srgbClr val="FFFFFF"/>
                          </a:solidFill>
                          <a:latin typeface="Calibri"/>
                          <a:cs typeface="Calibri"/>
                        </a:rPr>
                        <a:t>on</a:t>
                      </a:r>
                      <a:r>
                        <a:rPr sz="2800" spc="-45" dirty="0">
                          <a:solidFill>
                            <a:srgbClr val="FFFFFF"/>
                          </a:solidFill>
                          <a:latin typeface="Calibri"/>
                          <a:cs typeface="Calibri"/>
                        </a:rPr>
                        <a:t> </a:t>
                      </a:r>
                      <a:r>
                        <a:rPr sz="2800" dirty="0">
                          <a:solidFill>
                            <a:srgbClr val="FFFFFF"/>
                          </a:solidFill>
                          <a:latin typeface="Calibri"/>
                          <a:cs typeface="Calibri"/>
                        </a:rPr>
                        <a:t>which</a:t>
                      </a:r>
                      <a:r>
                        <a:rPr sz="2800" spc="-50" dirty="0">
                          <a:solidFill>
                            <a:srgbClr val="FFFFFF"/>
                          </a:solidFill>
                          <a:latin typeface="Calibri"/>
                          <a:cs typeface="Calibri"/>
                        </a:rPr>
                        <a:t> </a:t>
                      </a:r>
                      <a:r>
                        <a:rPr sz="2800" dirty="0">
                          <a:solidFill>
                            <a:srgbClr val="FFFFFF"/>
                          </a:solidFill>
                          <a:latin typeface="Calibri"/>
                          <a:cs typeface="Calibri"/>
                        </a:rPr>
                        <a:t>tax</a:t>
                      </a:r>
                      <a:r>
                        <a:rPr sz="2800" spc="-70" dirty="0">
                          <a:solidFill>
                            <a:srgbClr val="FFFFFF"/>
                          </a:solidFill>
                          <a:latin typeface="Calibri"/>
                          <a:cs typeface="Calibri"/>
                        </a:rPr>
                        <a:t> </a:t>
                      </a:r>
                      <a:r>
                        <a:rPr sz="2800" dirty="0">
                          <a:solidFill>
                            <a:srgbClr val="FFFFFF"/>
                          </a:solidFill>
                          <a:latin typeface="Calibri"/>
                          <a:cs typeface="Calibri"/>
                        </a:rPr>
                        <a:t>is</a:t>
                      </a:r>
                      <a:r>
                        <a:rPr sz="2800" spc="-45" dirty="0">
                          <a:solidFill>
                            <a:srgbClr val="FFFFFF"/>
                          </a:solidFill>
                          <a:latin typeface="Calibri"/>
                          <a:cs typeface="Calibri"/>
                        </a:rPr>
                        <a:t> </a:t>
                      </a:r>
                      <a:r>
                        <a:rPr sz="2800" dirty="0">
                          <a:solidFill>
                            <a:srgbClr val="FFFFFF"/>
                          </a:solidFill>
                          <a:latin typeface="Calibri"/>
                          <a:cs typeface="Calibri"/>
                        </a:rPr>
                        <a:t>not</a:t>
                      </a:r>
                      <a:r>
                        <a:rPr sz="2800" spc="-35" dirty="0">
                          <a:solidFill>
                            <a:srgbClr val="FFFFFF"/>
                          </a:solidFill>
                          <a:latin typeface="Calibri"/>
                          <a:cs typeface="Calibri"/>
                        </a:rPr>
                        <a:t> </a:t>
                      </a:r>
                      <a:r>
                        <a:rPr sz="2800" spc="-10" dirty="0">
                          <a:solidFill>
                            <a:srgbClr val="FFFFFF"/>
                          </a:solidFill>
                          <a:latin typeface="Calibri"/>
                          <a:cs typeface="Calibri"/>
                        </a:rPr>
                        <a:t>payable</a:t>
                      </a:r>
                      <a:endParaRPr sz="2800">
                        <a:latin typeface="Calibri"/>
                        <a:cs typeface="Calibri"/>
                      </a:endParaRPr>
                    </a:p>
                  </a:txBody>
                  <a:tcPr marL="0" marR="0" marT="13335" marB="0">
                    <a:lnB w="12700">
                      <a:solidFill>
                        <a:srgbClr val="000000"/>
                      </a:solidFill>
                      <a:prstDash val="solid"/>
                    </a:lnB>
                    <a:solidFill>
                      <a:srgbClr val="4471C4"/>
                    </a:solidFill>
                  </a:tcPr>
                </a:tc>
              </a:tr>
              <a:tr h="399415">
                <a:tc>
                  <a:txBody>
                    <a:bodyPr/>
                    <a:lstStyle/>
                    <a:p>
                      <a:pPr marL="9525">
                        <a:lnSpc>
                          <a:spcPct val="100000"/>
                        </a:lnSpc>
                        <a:spcBef>
                          <a:spcPts val="869"/>
                        </a:spcBef>
                      </a:pPr>
                      <a:r>
                        <a:rPr sz="1800" spc="-25" dirty="0">
                          <a:latin typeface="Calibri"/>
                          <a:cs typeface="Calibri"/>
                        </a:rPr>
                        <a:t>5A</a:t>
                      </a:r>
                      <a:endParaRPr sz="1800">
                        <a:latin typeface="Calibri"/>
                        <a:cs typeface="Calibri"/>
                      </a:endParaRPr>
                    </a:p>
                  </a:txBody>
                  <a:tcPr marL="0" marR="0" marT="110489" marB="0">
                    <a:lnT w="12700">
                      <a:solidFill>
                        <a:srgbClr val="000000"/>
                      </a:solidFill>
                      <a:prstDash val="solid"/>
                    </a:lnT>
                    <a:lnB w="12700">
                      <a:solidFill>
                        <a:srgbClr val="000000"/>
                      </a:solidFill>
                      <a:prstDash val="solid"/>
                    </a:lnB>
                  </a:tcPr>
                </a:tc>
                <a:tc>
                  <a:txBody>
                    <a:bodyPr/>
                    <a:lstStyle/>
                    <a:p>
                      <a:pPr marL="180340">
                        <a:lnSpc>
                          <a:spcPct val="100000"/>
                        </a:lnSpc>
                        <a:spcBef>
                          <a:spcPts val="125"/>
                        </a:spcBef>
                      </a:pPr>
                      <a:r>
                        <a:rPr sz="2400" b="0" dirty="0">
                          <a:latin typeface="Calibri Light"/>
                          <a:cs typeface="Calibri Light"/>
                        </a:rPr>
                        <a:t>Zero</a:t>
                      </a:r>
                      <a:r>
                        <a:rPr sz="2400" b="0" spc="-60" dirty="0">
                          <a:latin typeface="Calibri Light"/>
                          <a:cs typeface="Calibri Light"/>
                        </a:rPr>
                        <a:t> </a:t>
                      </a:r>
                      <a:r>
                        <a:rPr sz="2400" b="0" spc="-10" dirty="0">
                          <a:latin typeface="Calibri Light"/>
                          <a:cs typeface="Calibri Light"/>
                        </a:rPr>
                        <a:t>rated</a:t>
                      </a:r>
                      <a:r>
                        <a:rPr sz="2400" b="0" spc="-55" dirty="0">
                          <a:latin typeface="Calibri Light"/>
                          <a:cs typeface="Calibri Light"/>
                        </a:rPr>
                        <a:t> </a:t>
                      </a:r>
                      <a:r>
                        <a:rPr sz="2400" b="0" dirty="0">
                          <a:latin typeface="Calibri Light"/>
                          <a:cs typeface="Calibri Light"/>
                        </a:rPr>
                        <a:t>supply</a:t>
                      </a:r>
                      <a:r>
                        <a:rPr sz="2400" b="0" spc="-55" dirty="0">
                          <a:latin typeface="Calibri Light"/>
                          <a:cs typeface="Calibri Light"/>
                        </a:rPr>
                        <a:t> </a:t>
                      </a:r>
                      <a:r>
                        <a:rPr sz="2400" b="0" dirty="0">
                          <a:latin typeface="Calibri Light"/>
                          <a:cs typeface="Calibri Light"/>
                        </a:rPr>
                        <a:t>(Export)</a:t>
                      </a:r>
                      <a:r>
                        <a:rPr sz="2400" b="0" spc="-90" dirty="0">
                          <a:latin typeface="Calibri Light"/>
                          <a:cs typeface="Calibri Light"/>
                        </a:rPr>
                        <a:t> </a:t>
                      </a:r>
                      <a:r>
                        <a:rPr sz="2400" b="0" dirty="0">
                          <a:latin typeface="Calibri Light"/>
                          <a:cs typeface="Calibri Light"/>
                        </a:rPr>
                        <a:t>without</a:t>
                      </a:r>
                      <a:r>
                        <a:rPr sz="2400" b="0" spc="-70" dirty="0">
                          <a:latin typeface="Calibri Light"/>
                          <a:cs typeface="Calibri Light"/>
                        </a:rPr>
                        <a:t> </a:t>
                      </a:r>
                      <a:r>
                        <a:rPr sz="2400" b="0" dirty="0">
                          <a:latin typeface="Calibri Light"/>
                          <a:cs typeface="Calibri Light"/>
                        </a:rPr>
                        <a:t>payment</a:t>
                      </a:r>
                      <a:r>
                        <a:rPr sz="2400" b="0" spc="-30" dirty="0">
                          <a:latin typeface="Calibri Light"/>
                          <a:cs typeface="Calibri Light"/>
                        </a:rPr>
                        <a:t> </a:t>
                      </a:r>
                      <a:r>
                        <a:rPr sz="2400" b="0" dirty="0">
                          <a:latin typeface="Calibri Light"/>
                          <a:cs typeface="Calibri Light"/>
                        </a:rPr>
                        <a:t>of</a:t>
                      </a:r>
                      <a:r>
                        <a:rPr sz="2400" b="0" spc="-75" dirty="0">
                          <a:latin typeface="Calibri Light"/>
                          <a:cs typeface="Calibri Light"/>
                        </a:rPr>
                        <a:t> </a:t>
                      </a:r>
                      <a:r>
                        <a:rPr sz="2400" b="0" spc="-25" dirty="0">
                          <a:latin typeface="Calibri Light"/>
                          <a:cs typeface="Calibri Light"/>
                        </a:rPr>
                        <a:t>tax</a:t>
                      </a:r>
                      <a:endParaRPr sz="2400">
                        <a:latin typeface="Calibri Light"/>
                        <a:cs typeface="Calibri Light"/>
                      </a:endParaRPr>
                    </a:p>
                  </a:txBody>
                  <a:tcPr marL="0" marR="0" marT="15875" marB="0">
                    <a:lnT w="12700">
                      <a:solidFill>
                        <a:srgbClr val="000000"/>
                      </a:solidFill>
                      <a:prstDash val="solid"/>
                    </a:lnT>
                    <a:lnB w="12700">
                      <a:solidFill>
                        <a:srgbClr val="000000"/>
                      </a:solidFill>
                      <a:prstDash val="solid"/>
                    </a:lnB>
                  </a:tcPr>
                </a:tc>
              </a:tr>
              <a:tr h="375285">
                <a:tc>
                  <a:txBody>
                    <a:bodyPr/>
                    <a:lstStyle/>
                    <a:p>
                      <a:pPr marL="9525">
                        <a:lnSpc>
                          <a:spcPct val="100000"/>
                        </a:lnSpc>
                        <a:spcBef>
                          <a:spcPts val="680"/>
                        </a:spcBef>
                      </a:pPr>
                      <a:r>
                        <a:rPr sz="1800" spc="-25" dirty="0">
                          <a:latin typeface="Calibri"/>
                          <a:cs typeface="Calibri"/>
                        </a:rPr>
                        <a:t>5B</a:t>
                      </a:r>
                      <a:endParaRPr sz="1800">
                        <a:latin typeface="Calibri"/>
                        <a:cs typeface="Calibri"/>
                      </a:endParaRPr>
                    </a:p>
                  </a:txBody>
                  <a:tcPr marL="0" marR="0" marT="86360" marB="0">
                    <a:lnT w="12700">
                      <a:solidFill>
                        <a:srgbClr val="000000"/>
                      </a:solidFill>
                      <a:prstDash val="solid"/>
                    </a:lnT>
                    <a:lnB w="12700">
                      <a:solidFill>
                        <a:srgbClr val="000000"/>
                      </a:solidFill>
                      <a:prstDash val="solid"/>
                    </a:lnB>
                  </a:tcPr>
                </a:tc>
                <a:tc>
                  <a:txBody>
                    <a:bodyPr/>
                    <a:lstStyle/>
                    <a:p>
                      <a:pPr marL="180340">
                        <a:lnSpc>
                          <a:spcPts val="2815"/>
                        </a:lnSpc>
                      </a:pPr>
                      <a:r>
                        <a:rPr sz="2400" b="0" dirty="0">
                          <a:latin typeface="Calibri Light"/>
                          <a:cs typeface="Calibri Light"/>
                        </a:rPr>
                        <a:t>Supply</a:t>
                      </a:r>
                      <a:r>
                        <a:rPr sz="2400" b="0" spc="-55" dirty="0">
                          <a:latin typeface="Calibri Light"/>
                          <a:cs typeface="Calibri Light"/>
                        </a:rPr>
                        <a:t> </a:t>
                      </a:r>
                      <a:r>
                        <a:rPr sz="2400" b="0" dirty="0">
                          <a:latin typeface="Calibri Light"/>
                          <a:cs typeface="Calibri Light"/>
                        </a:rPr>
                        <a:t>to</a:t>
                      </a:r>
                      <a:r>
                        <a:rPr sz="2400" b="0" spc="-60" dirty="0">
                          <a:latin typeface="Calibri Light"/>
                          <a:cs typeface="Calibri Light"/>
                        </a:rPr>
                        <a:t> </a:t>
                      </a:r>
                      <a:r>
                        <a:rPr sz="2400" b="0" dirty="0">
                          <a:latin typeface="Calibri Light"/>
                          <a:cs typeface="Calibri Light"/>
                        </a:rPr>
                        <a:t>SEZs</a:t>
                      </a:r>
                      <a:r>
                        <a:rPr sz="2400" b="0" spc="-40" dirty="0">
                          <a:latin typeface="Calibri Light"/>
                          <a:cs typeface="Calibri Light"/>
                        </a:rPr>
                        <a:t> </a:t>
                      </a:r>
                      <a:r>
                        <a:rPr sz="2400" b="0" dirty="0">
                          <a:latin typeface="Calibri Light"/>
                          <a:cs typeface="Calibri Light"/>
                        </a:rPr>
                        <a:t>without</a:t>
                      </a:r>
                      <a:r>
                        <a:rPr sz="2400" b="0" spc="-90" dirty="0">
                          <a:latin typeface="Calibri Light"/>
                          <a:cs typeface="Calibri Light"/>
                        </a:rPr>
                        <a:t> </a:t>
                      </a:r>
                      <a:r>
                        <a:rPr sz="2400" b="0" dirty="0">
                          <a:latin typeface="Calibri Light"/>
                          <a:cs typeface="Calibri Light"/>
                        </a:rPr>
                        <a:t>payment</a:t>
                      </a:r>
                      <a:r>
                        <a:rPr sz="2400" b="0" spc="-15" dirty="0">
                          <a:latin typeface="Calibri Light"/>
                          <a:cs typeface="Calibri Light"/>
                        </a:rPr>
                        <a:t> </a:t>
                      </a:r>
                      <a:r>
                        <a:rPr sz="2400" b="0" dirty="0">
                          <a:latin typeface="Calibri Light"/>
                          <a:cs typeface="Calibri Light"/>
                        </a:rPr>
                        <a:t>of</a:t>
                      </a:r>
                      <a:r>
                        <a:rPr sz="2400" b="0" spc="-65" dirty="0">
                          <a:latin typeface="Calibri Light"/>
                          <a:cs typeface="Calibri Light"/>
                        </a:rPr>
                        <a:t> </a:t>
                      </a:r>
                      <a:r>
                        <a:rPr sz="2400" b="0" spc="-25" dirty="0">
                          <a:latin typeface="Calibri Light"/>
                          <a:cs typeface="Calibri Light"/>
                        </a:rPr>
                        <a:t>tax</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r>
              <a:tr h="374650">
                <a:tc>
                  <a:txBody>
                    <a:bodyPr/>
                    <a:lstStyle/>
                    <a:p>
                      <a:pPr marL="9525">
                        <a:lnSpc>
                          <a:spcPct val="100000"/>
                        </a:lnSpc>
                        <a:spcBef>
                          <a:spcPts val="680"/>
                        </a:spcBef>
                      </a:pPr>
                      <a:r>
                        <a:rPr sz="1800" spc="-25" dirty="0">
                          <a:latin typeface="Calibri"/>
                          <a:cs typeface="Calibri"/>
                        </a:rPr>
                        <a:t>5C</a:t>
                      </a:r>
                      <a:endParaRPr sz="1800">
                        <a:latin typeface="Calibri"/>
                        <a:cs typeface="Calibri"/>
                      </a:endParaRPr>
                    </a:p>
                  </a:txBody>
                  <a:tcPr marL="0" marR="0" marT="86360" marB="0">
                    <a:lnT w="12700">
                      <a:solidFill>
                        <a:srgbClr val="000000"/>
                      </a:solidFill>
                      <a:prstDash val="solid"/>
                    </a:lnT>
                    <a:lnB w="12700">
                      <a:solidFill>
                        <a:srgbClr val="000000"/>
                      </a:solidFill>
                      <a:prstDash val="solid"/>
                    </a:lnB>
                  </a:tcPr>
                </a:tc>
                <a:tc>
                  <a:txBody>
                    <a:bodyPr/>
                    <a:lstStyle/>
                    <a:p>
                      <a:pPr marL="180340">
                        <a:lnSpc>
                          <a:spcPts val="2820"/>
                        </a:lnSpc>
                      </a:pPr>
                      <a:r>
                        <a:rPr sz="2400" b="0" dirty="0">
                          <a:latin typeface="Calibri Light"/>
                          <a:cs typeface="Calibri Light"/>
                        </a:rPr>
                        <a:t>Supplies</a:t>
                      </a:r>
                      <a:r>
                        <a:rPr sz="2400" b="0" spc="-45" dirty="0">
                          <a:latin typeface="Calibri Light"/>
                          <a:cs typeface="Calibri Light"/>
                        </a:rPr>
                        <a:t> </a:t>
                      </a:r>
                      <a:r>
                        <a:rPr sz="2400" b="0" dirty="0">
                          <a:latin typeface="Calibri Light"/>
                          <a:cs typeface="Calibri Light"/>
                        </a:rPr>
                        <a:t>on</a:t>
                      </a:r>
                      <a:r>
                        <a:rPr sz="2400" b="0" spc="-65" dirty="0">
                          <a:latin typeface="Calibri Light"/>
                          <a:cs typeface="Calibri Light"/>
                        </a:rPr>
                        <a:t> </a:t>
                      </a:r>
                      <a:r>
                        <a:rPr sz="2400" b="0" dirty="0">
                          <a:latin typeface="Calibri Light"/>
                          <a:cs typeface="Calibri Light"/>
                        </a:rPr>
                        <a:t>which</a:t>
                      </a:r>
                      <a:r>
                        <a:rPr sz="2400" b="0" spc="-65" dirty="0">
                          <a:latin typeface="Calibri Light"/>
                          <a:cs typeface="Calibri Light"/>
                        </a:rPr>
                        <a:t> </a:t>
                      </a:r>
                      <a:r>
                        <a:rPr sz="2400" b="0" dirty="0">
                          <a:latin typeface="Calibri Light"/>
                          <a:cs typeface="Calibri Light"/>
                        </a:rPr>
                        <a:t>tax</a:t>
                      </a:r>
                      <a:r>
                        <a:rPr sz="2400" b="0" spc="-65" dirty="0">
                          <a:latin typeface="Calibri Light"/>
                          <a:cs typeface="Calibri Light"/>
                        </a:rPr>
                        <a:t> </a:t>
                      </a:r>
                      <a:r>
                        <a:rPr sz="2400" b="0" dirty="0">
                          <a:latin typeface="Calibri Light"/>
                          <a:cs typeface="Calibri Light"/>
                        </a:rPr>
                        <a:t>is</a:t>
                      </a:r>
                      <a:r>
                        <a:rPr sz="2400" b="0" spc="-80" dirty="0">
                          <a:latin typeface="Calibri Light"/>
                          <a:cs typeface="Calibri Light"/>
                        </a:rPr>
                        <a:t> </a:t>
                      </a:r>
                      <a:r>
                        <a:rPr sz="2400" b="0" dirty="0">
                          <a:latin typeface="Calibri Light"/>
                          <a:cs typeface="Calibri Light"/>
                        </a:rPr>
                        <a:t>to</a:t>
                      </a:r>
                      <a:r>
                        <a:rPr sz="2400" b="0" spc="-55" dirty="0">
                          <a:latin typeface="Calibri Light"/>
                          <a:cs typeface="Calibri Light"/>
                        </a:rPr>
                        <a:t> </a:t>
                      </a:r>
                      <a:r>
                        <a:rPr sz="2400" b="0" dirty="0">
                          <a:latin typeface="Calibri Light"/>
                          <a:cs typeface="Calibri Light"/>
                        </a:rPr>
                        <a:t>be</a:t>
                      </a:r>
                      <a:r>
                        <a:rPr sz="2400" b="0" spc="-55" dirty="0">
                          <a:latin typeface="Calibri Light"/>
                          <a:cs typeface="Calibri Light"/>
                        </a:rPr>
                        <a:t> </a:t>
                      </a:r>
                      <a:r>
                        <a:rPr sz="2400" b="0" dirty="0">
                          <a:latin typeface="Calibri Light"/>
                          <a:cs typeface="Calibri Light"/>
                        </a:rPr>
                        <a:t>paid</a:t>
                      </a:r>
                      <a:r>
                        <a:rPr sz="2400" b="0" spc="-65" dirty="0">
                          <a:latin typeface="Calibri Light"/>
                          <a:cs typeface="Calibri Light"/>
                        </a:rPr>
                        <a:t> </a:t>
                      </a:r>
                      <a:r>
                        <a:rPr sz="2400" b="0" dirty="0">
                          <a:latin typeface="Calibri Light"/>
                          <a:cs typeface="Calibri Light"/>
                        </a:rPr>
                        <a:t>by</a:t>
                      </a:r>
                      <a:r>
                        <a:rPr sz="2400" b="0" spc="-70" dirty="0">
                          <a:latin typeface="Calibri Light"/>
                          <a:cs typeface="Calibri Light"/>
                        </a:rPr>
                        <a:t> </a:t>
                      </a:r>
                      <a:r>
                        <a:rPr sz="2400" b="0" dirty="0">
                          <a:latin typeface="Calibri Light"/>
                          <a:cs typeface="Calibri Light"/>
                        </a:rPr>
                        <a:t>recipient</a:t>
                      </a:r>
                      <a:r>
                        <a:rPr sz="2400" b="0" spc="-40" dirty="0">
                          <a:latin typeface="Calibri Light"/>
                          <a:cs typeface="Calibri Light"/>
                        </a:rPr>
                        <a:t> </a:t>
                      </a:r>
                      <a:r>
                        <a:rPr sz="2400" b="0" dirty="0">
                          <a:latin typeface="Calibri Light"/>
                          <a:cs typeface="Calibri Light"/>
                        </a:rPr>
                        <a:t>on</a:t>
                      </a:r>
                      <a:r>
                        <a:rPr sz="2400" b="0" spc="-45" dirty="0">
                          <a:latin typeface="Calibri Light"/>
                          <a:cs typeface="Calibri Light"/>
                        </a:rPr>
                        <a:t> </a:t>
                      </a:r>
                      <a:r>
                        <a:rPr sz="2400" b="0" spc="-10" dirty="0">
                          <a:latin typeface="Calibri Light"/>
                          <a:cs typeface="Calibri Light"/>
                        </a:rPr>
                        <a:t>reverse</a:t>
                      </a:r>
                      <a:r>
                        <a:rPr sz="2400" b="0" spc="-50" dirty="0">
                          <a:latin typeface="Calibri Light"/>
                          <a:cs typeface="Calibri Light"/>
                        </a:rPr>
                        <a:t> </a:t>
                      </a:r>
                      <a:r>
                        <a:rPr sz="2400" b="0" dirty="0">
                          <a:latin typeface="Calibri Light"/>
                          <a:cs typeface="Calibri Light"/>
                        </a:rPr>
                        <a:t>charge</a:t>
                      </a:r>
                      <a:r>
                        <a:rPr sz="2400" b="0" spc="-75" dirty="0">
                          <a:latin typeface="Calibri Light"/>
                          <a:cs typeface="Calibri Light"/>
                        </a:rPr>
                        <a:t> </a:t>
                      </a:r>
                      <a:r>
                        <a:rPr sz="2400" b="0" spc="-10" dirty="0">
                          <a:latin typeface="Calibri Light"/>
                          <a:cs typeface="Calibri Light"/>
                        </a:rPr>
                        <a:t>basis</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r>
              <a:tr h="375285">
                <a:tc>
                  <a:txBody>
                    <a:bodyPr/>
                    <a:lstStyle/>
                    <a:p>
                      <a:pPr marL="9525">
                        <a:lnSpc>
                          <a:spcPct val="100000"/>
                        </a:lnSpc>
                        <a:spcBef>
                          <a:spcPts val="680"/>
                        </a:spcBef>
                      </a:pPr>
                      <a:r>
                        <a:rPr sz="1800" spc="-25" dirty="0">
                          <a:latin typeface="Calibri"/>
                          <a:cs typeface="Calibri"/>
                        </a:rPr>
                        <a:t>5D</a:t>
                      </a:r>
                      <a:endParaRPr sz="1800">
                        <a:latin typeface="Calibri"/>
                        <a:cs typeface="Calibri"/>
                      </a:endParaRPr>
                    </a:p>
                  </a:txBody>
                  <a:tcPr marL="0" marR="0" marT="86360" marB="0">
                    <a:lnT w="12700">
                      <a:solidFill>
                        <a:srgbClr val="000000"/>
                      </a:solidFill>
                      <a:prstDash val="solid"/>
                    </a:lnT>
                    <a:lnB w="12700">
                      <a:solidFill>
                        <a:srgbClr val="000000"/>
                      </a:solidFill>
                      <a:prstDash val="solid"/>
                    </a:lnB>
                  </a:tcPr>
                </a:tc>
                <a:tc>
                  <a:txBody>
                    <a:bodyPr/>
                    <a:lstStyle/>
                    <a:p>
                      <a:pPr marL="180340">
                        <a:lnSpc>
                          <a:spcPts val="2820"/>
                        </a:lnSpc>
                      </a:pPr>
                      <a:r>
                        <a:rPr sz="2400" b="0" spc="-10" dirty="0">
                          <a:latin typeface="Calibri Light"/>
                          <a:cs typeface="Calibri Light"/>
                        </a:rPr>
                        <a:t>Exempted</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r>
              <a:tr h="375285">
                <a:tc>
                  <a:txBody>
                    <a:bodyPr/>
                    <a:lstStyle/>
                    <a:p>
                      <a:pPr marL="9525">
                        <a:lnSpc>
                          <a:spcPct val="100000"/>
                        </a:lnSpc>
                        <a:spcBef>
                          <a:spcPts val="685"/>
                        </a:spcBef>
                      </a:pPr>
                      <a:r>
                        <a:rPr sz="1800" spc="-25" dirty="0">
                          <a:latin typeface="Calibri"/>
                          <a:cs typeface="Calibri"/>
                        </a:rPr>
                        <a:t>5E</a:t>
                      </a:r>
                      <a:endParaRPr sz="1800">
                        <a:latin typeface="Calibri"/>
                        <a:cs typeface="Calibri"/>
                      </a:endParaRPr>
                    </a:p>
                  </a:txBody>
                  <a:tcPr marL="0" marR="0" marT="86995" marB="0">
                    <a:lnT w="12700">
                      <a:solidFill>
                        <a:srgbClr val="000000"/>
                      </a:solidFill>
                      <a:prstDash val="solid"/>
                    </a:lnT>
                    <a:lnB w="12700">
                      <a:solidFill>
                        <a:srgbClr val="000000"/>
                      </a:solidFill>
                      <a:prstDash val="solid"/>
                    </a:lnB>
                  </a:tcPr>
                </a:tc>
                <a:tc>
                  <a:txBody>
                    <a:bodyPr/>
                    <a:lstStyle/>
                    <a:p>
                      <a:pPr marL="180340">
                        <a:lnSpc>
                          <a:spcPts val="2820"/>
                        </a:lnSpc>
                      </a:pPr>
                      <a:r>
                        <a:rPr sz="2400" b="0" dirty="0">
                          <a:latin typeface="Calibri Light"/>
                          <a:cs typeface="Calibri Light"/>
                        </a:rPr>
                        <a:t>Nil</a:t>
                      </a:r>
                      <a:r>
                        <a:rPr sz="2400" b="0" spc="-15" dirty="0">
                          <a:latin typeface="Calibri Light"/>
                          <a:cs typeface="Calibri Light"/>
                        </a:rPr>
                        <a:t> </a:t>
                      </a:r>
                      <a:r>
                        <a:rPr sz="2400" b="0" spc="-10" dirty="0">
                          <a:latin typeface="Calibri Light"/>
                          <a:cs typeface="Calibri Light"/>
                        </a:rPr>
                        <a:t>Rated</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r>
              <a:tr h="375285">
                <a:tc>
                  <a:txBody>
                    <a:bodyPr/>
                    <a:lstStyle/>
                    <a:p>
                      <a:pPr marL="9525">
                        <a:lnSpc>
                          <a:spcPct val="100000"/>
                        </a:lnSpc>
                        <a:spcBef>
                          <a:spcPts val="685"/>
                        </a:spcBef>
                      </a:pPr>
                      <a:r>
                        <a:rPr sz="1800" spc="-25" dirty="0">
                          <a:latin typeface="Calibri"/>
                          <a:cs typeface="Calibri"/>
                        </a:rPr>
                        <a:t>5F</a:t>
                      </a:r>
                      <a:endParaRPr sz="1800">
                        <a:latin typeface="Calibri"/>
                        <a:cs typeface="Calibri"/>
                      </a:endParaRPr>
                    </a:p>
                  </a:txBody>
                  <a:tcPr marL="0" marR="0" marT="86995" marB="0">
                    <a:lnT w="12700">
                      <a:solidFill>
                        <a:srgbClr val="000000"/>
                      </a:solidFill>
                      <a:prstDash val="solid"/>
                    </a:lnT>
                    <a:lnB w="12700">
                      <a:solidFill>
                        <a:srgbClr val="000000"/>
                      </a:solidFill>
                      <a:prstDash val="solid"/>
                    </a:lnB>
                  </a:tcPr>
                </a:tc>
                <a:tc>
                  <a:txBody>
                    <a:bodyPr/>
                    <a:lstStyle/>
                    <a:p>
                      <a:pPr marL="180340">
                        <a:lnSpc>
                          <a:spcPts val="2820"/>
                        </a:lnSpc>
                      </a:pPr>
                      <a:r>
                        <a:rPr sz="2400" b="0" spc="-20" dirty="0">
                          <a:latin typeface="Calibri Light"/>
                          <a:cs typeface="Calibri Light"/>
                        </a:rPr>
                        <a:t>Non-</a:t>
                      </a:r>
                      <a:r>
                        <a:rPr sz="2400" b="0" dirty="0">
                          <a:latin typeface="Calibri Light"/>
                          <a:cs typeface="Calibri Light"/>
                        </a:rPr>
                        <a:t>GST</a:t>
                      </a:r>
                      <a:r>
                        <a:rPr sz="2400" b="0" spc="-45" dirty="0">
                          <a:latin typeface="Calibri Light"/>
                          <a:cs typeface="Calibri Light"/>
                        </a:rPr>
                        <a:t> </a:t>
                      </a:r>
                      <a:r>
                        <a:rPr sz="2400" b="0" dirty="0">
                          <a:latin typeface="Calibri Light"/>
                          <a:cs typeface="Calibri Light"/>
                        </a:rPr>
                        <a:t>supply</a:t>
                      </a:r>
                      <a:r>
                        <a:rPr sz="2400" b="0" spc="-30" dirty="0">
                          <a:latin typeface="Calibri Light"/>
                          <a:cs typeface="Calibri Light"/>
                        </a:rPr>
                        <a:t> </a:t>
                      </a:r>
                      <a:r>
                        <a:rPr sz="2400" b="0" dirty="0">
                          <a:latin typeface="Calibri Light"/>
                          <a:cs typeface="Calibri Light"/>
                        </a:rPr>
                        <a:t>(includes</a:t>
                      </a:r>
                      <a:r>
                        <a:rPr sz="2400" b="0" spc="-20" dirty="0">
                          <a:latin typeface="Calibri Light"/>
                          <a:cs typeface="Calibri Light"/>
                        </a:rPr>
                        <a:t> </a:t>
                      </a:r>
                      <a:r>
                        <a:rPr sz="2400" b="0" dirty="0">
                          <a:latin typeface="Calibri Light"/>
                          <a:cs typeface="Calibri Light"/>
                        </a:rPr>
                        <a:t>‘no</a:t>
                      </a:r>
                      <a:r>
                        <a:rPr sz="2400" b="0" spc="-15" dirty="0">
                          <a:latin typeface="Calibri Light"/>
                          <a:cs typeface="Calibri Light"/>
                        </a:rPr>
                        <a:t> </a:t>
                      </a:r>
                      <a:r>
                        <a:rPr sz="2400" b="0" spc="-10" dirty="0">
                          <a:latin typeface="Calibri Light"/>
                          <a:cs typeface="Calibri Light"/>
                        </a:rPr>
                        <a:t>supply’)</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r>
              <a:tr h="374650">
                <a:tc>
                  <a:txBody>
                    <a:bodyPr/>
                    <a:lstStyle/>
                    <a:p>
                      <a:pPr marL="9525">
                        <a:lnSpc>
                          <a:spcPct val="100000"/>
                        </a:lnSpc>
                        <a:spcBef>
                          <a:spcPts val="685"/>
                        </a:spcBef>
                      </a:pPr>
                      <a:r>
                        <a:rPr sz="1800" spc="-25" dirty="0">
                          <a:latin typeface="Calibri"/>
                          <a:cs typeface="Calibri"/>
                        </a:rPr>
                        <a:t>5G</a:t>
                      </a:r>
                      <a:endParaRPr sz="1800">
                        <a:latin typeface="Calibri"/>
                        <a:cs typeface="Calibri"/>
                      </a:endParaRPr>
                    </a:p>
                  </a:txBody>
                  <a:tcPr marL="0" marR="0" marT="86995" marB="0">
                    <a:lnT w="12700">
                      <a:solidFill>
                        <a:srgbClr val="000000"/>
                      </a:solidFill>
                      <a:prstDash val="solid"/>
                    </a:lnT>
                    <a:lnB w="12700">
                      <a:solidFill>
                        <a:srgbClr val="000000"/>
                      </a:solidFill>
                      <a:prstDash val="solid"/>
                    </a:lnB>
                  </a:tcPr>
                </a:tc>
                <a:tc>
                  <a:txBody>
                    <a:bodyPr/>
                    <a:lstStyle/>
                    <a:p>
                      <a:pPr marL="180340">
                        <a:lnSpc>
                          <a:spcPts val="2825"/>
                        </a:lnSpc>
                      </a:pPr>
                      <a:r>
                        <a:rPr sz="2400" b="0" spc="-20" dirty="0">
                          <a:latin typeface="Calibri Light"/>
                          <a:cs typeface="Calibri Light"/>
                        </a:rPr>
                        <a:t>Sub-</a:t>
                      </a:r>
                      <a:r>
                        <a:rPr sz="2400" b="0" dirty="0">
                          <a:latin typeface="Calibri Light"/>
                          <a:cs typeface="Calibri Light"/>
                        </a:rPr>
                        <a:t>total</a:t>
                      </a:r>
                      <a:r>
                        <a:rPr sz="2400" b="0" spc="-40" dirty="0">
                          <a:latin typeface="Calibri Light"/>
                          <a:cs typeface="Calibri Light"/>
                        </a:rPr>
                        <a:t> </a:t>
                      </a:r>
                      <a:r>
                        <a:rPr sz="2400" b="0" dirty="0">
                          <a:latin typeface="Calibri Light"/>
                          <a:cs typeface="Calibri Light"/>
                        </a:rPr>
                        <a:t>(A</a:t>
                      </a:r>
                      <a:r>
                        <a:rPr sz="2400" b="0" spc="-40" dirty="0">
                          <a:latin typeface="Calibri Light"/>
                          <a:cs typeface="Calibri Light"/>
                        </a:rPr>
                        <a:t> </a:t>
                      </a:r>
                      <a:r>
                        <a:rPr sz="2400" b="0" dirty="0">
                          <a:latin typeface="Calibri Light"/>
                          <a:cs typeface="Calibri Light"/>
                        </a:rPr>
                        <a:t>to</a:t>
                      </a:r>
                      <a:r>
                        <a:rPr sz="2400" b="0" spc="-35" dirty="0">
                          <a:latin typeface="Calibri Light"/>
                          <a:cs typeface="Calibri Light"/>
                        </a:rPr>
                        <a:t> </a:t>
                      </a:r>
                      <a:r>
                        <a:rPr sz="2400" b="0" dirty="0">
                          <a:latin typeface="Calibri Light"/>
                          <a:cs typeface="Calibri Light"/>
                        </a:rPr>
                        <a:t>F</a:t>
                      </a:r>
                      <a:r>
                        <a:rPr sz="2400" b="0" spc="-10" dirty="0">
                          <a:latin typeface="Calibri Light"/>
                          <a:cs typeface="Calibri Light"/>
                        </a:rPr>
                        <a:t> above)</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r>
              <a:tr h="375285">
                <a:tc>
                  <a:txBody>
                    <a:bodyPr/>
                    <a:lstStyle/>
                    <a:p>
                      <a:pPr marL="9525">
                        <a:lnSpc>
                          <a:spcPct val="100000"/>
                        </a:lnSpc>
                        <a:spcBef>
                          <a:spcPts val="690"/>
                        </a:spcBef>
                      </a:pPr>
                      <a:r>
                        <a:rPr sz="1800" spc="-25" dirty="0">
                          <a:latin typeface="Calibri"/>
                          <a:cs typeface="Calibri"/>
                        </a:rPr>
                        <a:t>5H</a:t>
                      </a:r>
                      <a:endParaRPr sz="1800">
                        <a:latin typeface="Calibri"/>
                        <a:cs typeface="Calibri"/>
                      </a:endParaRPr>
                    </a:p>
                  </a:txBody>
                  <a:tcPr marL="0" marR="0" marT="87630" marB="0">
                    <a:lnT w="12700">
                      <a:solidFill>
                        <a:srgbClr val="000000"/>
                      </a:solidFill>
                      <a:prstDash val="solid"/>
                    </a:lnT>
                    <a:lnB w="12700">
                      <a:solidFill>
                        <a:srgbClr val="000000"/>
                      </a:solidFill>
                      <a:prstDash val="solid"/>
                    </a:lnB>
                  </a:tcPr>
                </a:tc>
                <a:tc>
                  <a:txBody>
                    <a:bodyPr/>
                    <a:lstStyle/>
                    <a:p>
                      <a:pPr marL="180340">
                        <a:lnSpc>
                          <a:spcPts val="2825"/>
                        </a:lnSpc>
                      </a:pPr>
                      <a:r>
                        <a:rPr sz="2400" b="0" dirty="0">
                          <a:latin typeface="Calibri Light"/>
                          <a:cs typeface="Calibri Light"/>
                        </a:rPr>
                        <a:t>Credit</a:t>
                      </a:r>
                      <a:r>
                        <a:rPr sz="2400" b="0" spc="-50" dirty="0">
                          <a:latin typeface="Calibri Light"/>
                          <a:cs typeface="Calibri Light"/>
                        </a:rPr>
                        <a:t> </a:t>
                      </a:r>
                      <a:r>
                        <a:rPr sz="2400" b="0" dirty="0">
                          <a:latin typeface="Calibri Light"/>
                          <a:cs typeface="Calibri Light"/>
                        </a:rPr>
                        <a:t>Notes</a:t>
                      </a:r>
                      <a:r>
                        <a:rPr sz="2400" b="0" spc="-25" dirty="0">
                          <a:latin typeface="Calibri Light"/>
                          <a:cs typeface="Calibri Light"/>
                        </a:rPr>
                        <a:t> </a:t>
                      </a:r>
                      <a:r>
                        <a:rPr sz="2400" b="0" dirty="0">
                          <a:latin typeface="Calibri Light"/>
                          <a:cs typeface="Calibri Light"/>
                        </a:rPr>
                        <a:t>issued</a:t>
                      </a:r>
                      <a:r>
                        <a:rPr sz="2400" b="0" spc="-50" dirty="0">
                          <a:latin typeface="Calibri Light"/>
                          <a:cs typeface="Calibri Light"/>
                        </a:rPr>
                        <a:t> </a:t>
                      </a:r>
                      <a:r>
                        <a:rPr sz="2400" b="0" dirty="0">
                          <a:latin typeface="Calibri Light"/>
                          <a:cs typeface="Calibri Light"/>
                        </a:rPr>
                        <a:t>in</a:t>
                      </a:r>
                      <a:r>
                        <a:rPr sz="2400" b="0" spc="-50" dirty="0">
                          <a:latin typeface="Calibri Light"/>
                          <a:cs typeface="Calibri Light"/>
                        </a:rPr>
                        <a:t> </a:t>
                      </a:r>
                      <a:r>
                        <a:rPr sz="2400" b="0" dirty="0">
                          <a:latin typeface="Calibri Light"/>
                          <a:cs typeface="Calibri Light"/>
                        </a:rPr>
                        <a:t>respect</a:t>
                      </a:r>
                      <a:r>
                        <a:rPr sz="2400" b="0" spc="-50" dirty="0">
                          <a:latin typeface="Calibri Light"/>
                          <a:cs typeface="Calibri Light"/>
                        </a:rPr>
                        <a:t> </a:t>
                      </a:r>
                      <a:r>
                        <a:rPr sz="2400" b="0" dirty="0">
                          <a:latin typeface="Calibri Light"/>
                          <a:cs typeface="Calibri Light"/>
                        </a:rPr>
                        <a:t>of</a:t>
                      </a:r>
                      <a:r>
                        <a:rPr sz="2400" b="0" spc="-30" dirty="0">
                          <a:latin typeface="Calibri Light"/>
                          <a:cs typeface="Calibri Light"/>
                        </a:rPr>
                        <a:t> </a:t>
                      </a:r>
                      <a:r>
                        <a:rPr sz="2400" b="0" dirty="0">
                          <a:latin typeface="Calibri Light"/>
                          <a:cs typeface="Calibri Light"/>
                        </a:rPr>
                        <a:t>transactions</a:t>
                      </a:r>
                      <a:r>
                        <a:rPr sz="2400" b="0" spc="-65" dirty="0">
                          <a:latin typeface="Calibri Light"/>
                          <a:cs typeface="Calibri Light"/>
                        </a:rPr>
                        <a:t> </a:t>
                      </a:r>
                      <a:r>
                        <a:rPr sz="2400" b="0" dirty="0">
                          <a:latin typeface="Calibri Light"/>
                          <a:cs typeface="Calibri Light"/>
                        </a:rPr>
                        <a:t>specified</a:t>
                      </a:r>
                      <a:r>
                        <a:rPr sz="2400" b="0" spc="-50" dirty="0">
                          <a:latin typeface="Calibri Light"/>
                          <a:cs typeface="Calibri Light"/>
                        </a:rPr>
                        <a:t> </a:t>
                      </a:r>
                      <a:r>
                        <a:rPr sz="2400" b="0" dirty="0">
                          <a:latin typeface="Calibri Light"/>
                          <a:cs typeface="Calibri Light"/>
                        </a:rPr>
                        <a:t>in</a:t>
                      </a:r>
                      <a:r>
                        <a:rPr sz="2400" b="0" spc="-50" dirty="0">
                          <a:latin typeface="Calibri Light"/>
                          <a:cs typeface="Calibri Light"/>
                        </a:rPr>
                        <a:t> </a:t>
                      </a:r>
                      <a:r>
                        <a:rPr sz="2400" b="0" dirty="0">
                          <a:latin typeface="Calibri Light"/>
                          <a:cs typeface="Calibri Light"/>
                        </a:rPr>
                        <a:t>A</a:t>
                      </a:r>
                      <a:r>
                        <a:rPr sz="2400" b="0" spc="-40" dirty="0">
                          <a:latin typeface="Calibri Light"/>
                          <a:cs typeface="Calibri Light"/>
                        </a:rPr>
                        <a:t> </a:t>
                      </a:r>
                      <a:r>
                        <a:rPr sz="2400" b="0" dirty="0">
                          <a:latin typeface="Calibri Light"/>
                          <a:cs typeface="Calibri Light"/>
                        </a:rPr>
                        <a:t>to</a:t>
                      </a:r>
                      <a:r>
                        <a:rPr sz="2400" b="0" spc="-55" dirty="0">
                          <a:latin typeface="Calibri Light"/>
                          <a:cs typeface="Calibri Light"/>
                        </a:rPr>
                        <a:t> </a:t>
                      </a:r>
                      <a:r>
                        <a:rPr sz="2400" b="0" dirty="0">
                          <a:latin typeface="Calibri Light"/>
                          <a:cs typeface="Calibri Light"/>
                        </a:rPr>
                        <a:t>F</a:t>
                      </a:r>
                      <a:r>
                        <a:rPr sz="2400" b="0" spc="-45" dirty="0">
                          <a:latin typeface="Calibri Light"/>
                          <a:cs typeface="Calibri Light"/>
                        </a:rPr>
                        <a:t> </a:t>
                      </a:r>
                      <a:r>
                        <a:rPr sz="2400" b="0" dirty="0">
                          <a:latin typeface="Calibri Light"/>
                          <a:cs typeface="Calibri Light"/>
                        </a:rPr>
                        <a:t>above</a:t>
                      </a:r>
                      <a:r>
                        <a:rPr sz="2400" b="0" spc="-40" dirty="0">
                          <a:latin typeface="Calibri Light"/>
                          <a:cs typeface="Calibri Light"/>
                        </a:rPr>
                        <a:t> </a:t>
                      </a:r>
                      <a:r>
                        <a:rPr sz="2400" b="0" dirty="0">
                          <a:latin typeface="Calibri Light"/>
                          <a:cs typeface="Calibri Light"/>
                        </a:rPr>
                        <a:t>(-</a:t>
                      </a:r>
                      <a:r>
                        <a:rPr sz="2400" b="0" spc="-50" dirty="0">
                          <a:latin typeface="Calibri Light"/>
                          <a:cs typeface="Calibri Light"/>
                        </a:rPr>
                        <a:t>)</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r>
              <a:tr h="374650">
                <a:tc>
                  <a:txBody>
                    <a:bodyPr/>
                    <a:lstStyle/>
                    <a:p>
                      <a:pPr marL="9525">
                        <a:lnSpc>
                          <a:spcPct val="100000"/>
                        </a:lnSpc>
                        <a:spcBef>
                          <a:spcPts val="690"/>
                        </a:spcBef>
                      </a:pPr>
                      <a:r>
                        <a:rPr sz="1800" spc="-25" dirty="0">
                          <a:latin typeface="Calibri"/>
                          <a:cs typeface="Calibri"/>
                        </a:rPr>
                        <a:t>5I</a:t>
                      </a:r>
                      <a:endParaRPr sz="1800">
                        <a:latin typeface="Calibri"/>
                        <a:cs typeface="Calibri"/>
                      </a:endParaRPr>
                    </a:p>
                  </a:txBody>
                  <a:tcPr marL="0" marR="0" marT="87630" marB="0">
                    <a:lnT w="12700">
                      <a:solidFill>
                        <a:srgbClr val="000000"/>
                      </a:solidFill>
                      <a:prstDash val="solid"/>
                    </a:lnT>
                    <a:lnB w="12700">
                      <a:solidFill>
                        <a:srgbClr val="000000"/>
                      </a:solidFill>
                      <a:prstDash val="solid"/>
                    </a:lnB>
                  </a:tcPr>
                </a:tc>
                <a:tc>
                  <a:txBody>
                    <a:bodyPr/>
                    <a:lstStyle/>
                    <a:p>
                      <a:pPr marL="180340">
                        <a:lnSpc>
                          <a:spcPts val="2825"/>
                        </a:lnSpc>
                      </a:pPr>
                      <a:r>
                        <a:rPr sz="2400" b="0" dirty="0">
                          <a:latin typeface="Calibri Light"/>
                          <a:cs typeface="Calibri Light"/>
                        </a:rPr>
                        <a:t>Debit</a:t>
                      </a:r>
                      <a:r>
                        <a:rPr sz="2400" b="0" spc="-30" dirty="0">
                          <a:latin typeface="Calibri Light"/>
                          <a:cs typeface="Calibri Light"/>
                        </a:rPr>
                        <a:t> </a:t>
                      </a:r>
                      <a:r>
                        <a:rPr sz="2400" b="0" dirty="0">
                          <a:latin typeface="Calibri Light"/>
                          <a:cs typeface="Calibri Light"/>
                        </a:rPr>
                        <a:t>Notes</a:t>
                      </a:r>
                      <a:r>
                        <a:rPr sz="2400" b="0" spc="-45" dirty="0">
                          <a:latin typeface="Calibri Light"/>
                          <a:cs typeface="Calibri Light"/>
                        </a:rPr>
                        <a:t> </a:t>
                      </a:r>
                      <a:r>
                        <a:rPr sz="2400" b="0" dirty="0">
                          <a:latin typeface="Calibri Light"/>
                          <a:cs typeface="Calibri Light"/>
                        </a:rPr>
                        <a:t>issued</a:t>
                      </a:r>
                      <a:r>
                        <a:rPr sz="2400" b="0" spc="-50" dirty="0">
                          <a:latin typeface="Calibri Light"/>
                          <a:cs typeface="Calibri Light"/>
                        </a:rPr>
                        <a:t> </a:t>
                      </a:r>
                      <a:r>
                        <a:rPr sz="2400" b="0" dirty="0">
                          <a:latin typeface="Calibri Light"/>
                          <a:cs typeface="Calibri Light"/>
                        </a:rPr>
                        <a:t>in</a:t>
                      </a:r>
                      <a:r>
                        <a:rPr sz="2400" b="0" spc="-50" dirty="0">
                          <a:latin typeface="Calibri Light"/>
                          <a:cs typeface="Calibri Light"/>
                        </a:rPr>
                        <a:t> </a:t>
                      </a:r>
                      <a:r>
                        <a:rPr sz="2400" b="0" dirty="0">
                          <a:latin typeface="Calibri Light"/>
                          <a:cs typeface="Calibri Light"/>
                        </a:rPr>
                        <a:t>respect</a:t>
                      </a:r>
                      <a:r>
                        <a:rPr sz="2400" b="0" spc="-25" dirty="0">
                          <a:latin typeface="Calibri Light"/>
                          <a:cs typeface="Calibri Light"/>
                        </a:rPr>
                        <a:t> </a:t>
                      </a:r>
                      <a:r>
                        <a:rPr sz="2400" b="0" dirty="0">
                          <a:latin typeface="Calibri Light"/>
                          <a:cs typeface="Calibri Light"/>
                        </a:rPr>
                        <a:t>of</a:t>
                      </a:r>
                      <a:r>
                        <a:rPr sz="2400" b="0" spc="-50" dirty="0">
                          <a:latin typeface="Calibri Light"/>
                          <a:cs typeface="Calibri Light"/>
                        </a:rPr>
                        <a:t> </a:t>
                      </a:r>
                      <a:r>
                        <a:rPr sz="2400" b="0" dirty="0">
                          <a:latin typeface="Calibri Light"/>
                          <a:cs typeface="Calibri Light"/>
                        </a:rPr>
                        <a:t>transactions</a:t>
                      </a:r>
                      <a:r>
                        <a:rPr sz="2400" b="0" spc="-70" dirty="0">
                          <a:latin typeface="Calibri Light"/>
                          <a:cs typeface="Calibri Light"/>
                        </a:rPr>
                        <a:t> </a:t>
                      </a:r>
                      <a:r>
                        <a:rPr sz="2400" b="0" dirty="0">
                          <a:latin typeface="Calibri Light"/>
                          <a:cs typeface="Calibri Light"/>
                        </a:rPr>
                        <a:t>specified</a:t>
                      </a:r>
                      <a:r>
                        <a:rPr sz="2400" b="0" spc="-45" dirty="0">
                          <a:latin typeface="Calibri Light"/>
                          <a:cs typeface="Calibri Light"/>
                        </a:rPr>
                        <a:t> </a:t>
                      </a:r>
                      <a:r>
                        <a:rPr sz="2400" b="0" dirty="0">
                          <a:latin typeface="Calibri Light"/>
                          <a:cs typeface="Calibri Light"/>
                        </a:rPr>
                        <a:t>in</a:t>
                      </a:r>
                      <a:r>
                        <a:rPr sz="2400" b="0" spc="-35" dirty="0">
                          <a:latin typeface="Calibri Light"/>
                          <a:cs typeface="Calibri Light"/>
                        </a:rPr>
                        <a:t> </a:t>
                      </a:r>
                      <a:r>
                        <a:rPr sz="2400" b="0" dirty="0">
                          <a:latin typeface="Calibri Light"/>
                          <a:cs typeface="Calibri Light"/>
                        </a:rPr>
                        <a:t>A</a:t>
                      </a:r>
                      <a:r>
                        <a:rPr sz="2400" b="0" spc="-55" dirty="0">
                          <a:latin typeface="Calibri Light"/>
                          <a:cs typeface="Calibri Light"/>
                        </a:rPr>
                        <a:t> </a:t>
                      </a:r>
                      <a:r>
                        <a:rPr sz="2400" b="0" dirty="0">
                          <a:latin typeface="Calibri Light"/>
                          <a:cs typeface="Calibri Light"/>
                        </a:rPr>
                        <a:t>to</a:t>
                      </a:r>
                      <a:r>
                        <a:rPr sz="2400" b="0" spc="-40" dirty="0">
                          <a:latin typeface="Calibri Light"/>
                          <a:cs typeface="Calibri Light"/>
                        </a:rPr>
                        <a:t> </a:t>
                      </a:r>
                      <a:r>
                        <a:rPr sz="2400" b="0" dirty="0">
                          <a:latin typeface="Calibri Light"/>
                          <a:cs typeface="Calibri Light"/>
                        </a:rPr>
                        <a:t>F</a:t>
                      </a:r>
                      <a:r>
                        <a:rPr sz="2400" b="0" spc="-40" dirty="0">
                          <a:latin typeface="Calibri Light"/>
                          <a:cs typeface="Calibri Light"/>
                        </a:rPr>
                        <a:t> </a:t>
                      </a:r>
                      <a:r>
                        <a:rPr sz="2400" b="0" dirty="0">
                          <a:latin typeface="Calibri Light"/>
                          <a:cs typeface="Calibri Light"/>
                        </a:rPr>
                        <a:t>above</a:t>
                      </a:r>
                      <a:r>
                        <a:rPr sz="2400" b="0" spc="-60" dirty="0">
                          <a:latin typeface="Calibri Light"/>
                          <a:cs typeface="Calibri Light"/>
                        </a:rPr>
                        <a:t> </a:t>
                      </a:r>
                      <a:r>
                        <a:rPr sz="2400" b="0" spc="-25" dirty="0">
                          <a:latin typeface="Calibri Light"/>
                          <a:cs typeface="Calibri Light"/>
                        </a:rPr>
                        <a:t>(+)</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r>
              <a:tr h="375285">
                <a:tc>
                  <a:txBody>
                    <a:bodyPr/>
                    <a:lstStyle/>
                    <a:p>
                      <a:pPr marL="9525">
                        <a:lnSpc>
                          <a:spcPct val="100000"/>
                        </a:lnSpc>
                        <a:spcBef>
                          <a:spcPts val="690"/>
                        </a:spcBef>
                      </a:pPr>
                      <a:r>
                        <a:rPr sz="1800" spc="-25" dirty="0">
                          <a:latin typeface="Calibri"/>
                          <a:cs typeface="Calibri"/>
                        </a:rPr>
                        <a:t>5J</a:t>
                      </a:r>
                      <a:endParaRPr sz="1800">
                        <a:latin typeface="Calibri"/>
                        <a:cs typeface="Calibri"/>
                      </a:endParaRPr>
                    </a:p>
                  </a:txBody>
                  <a:tcPr marL="0" marR="0" marT="87630" marB="0">
                    <a:lnT w="12700">
                      <a:solidFill>
                        <a:srgbClr val="000000"/>
                      </a:solidFill>
                      <a:prstDash val="solid"/>
                    </a:lnT>
                    <a:lnB w="12700">
                      <a:solidFill>
                        <a:srgbClr val="000000"/>
                      </a:solidFill>
                      <a:prstDash val="solid"/>
                    </a:lnB>
                  </a:tcPr>
                </a:tc>
                <a:tc>
                  <a:txBody>
                    <a:bodyPr/>
                    <a:lstStyle/>
                    <a:p>
                      <a:pPr marL="180340">
                        <a:lnSpc>
                          <a:spcPts val="2825"/>
                        </a:lnSpc>
                      </a:pPr>
                      <a:r>
                        <a:rPr sz="2400" b="0" dirty="0">
                          <a:latin typeface="Calibri Light"/>
                          <a:cs typeface="Calibri Light"/>
                        </a:rPr>
                        <a:t>Supplies</a:t>
                      </a:r>
                      <a:r>
                        <a:rPr sz="2400" b="0" spc="-80" dirty="0">
                          <a:latin typeface="Calibri Light"/>
                          <a:cs typeface="Calibri Light"/>
                        </a:rPr>
                        <a:t> </a:t>
                      </a:r>
                      <a:r>
                        <a:rPr sz="2400" b="0" dirty="0">
                          <a:latin typeface="Calibri Light"/>
                          <a:cs typeface="Calibri Light"/>
                        </a:rPr>
                        <a:t>declared</a:t>
                      </a:r>
                      <a:r>
                        <a:rPr sz="2400" b="0" spc="-80" dirty="0">
                          <a:latin typeface="Calibri Light"/>
                          <a:cs typeface="Calibri Light"/>
                        </a:rPr>
                        <a:t> </a:t>
                      </a:r>
                      <a:r>
                        <a:rPr sz="2400" b="0" dirty="0">
                          <a:latin typeface="Calibri Light"/>
                          <a:cs typeface="Calibri Light"/>
                        </a:rPr>
                        <a:t>through</a:t>
                      </a:r>
                      <a:r>
                        <a:rPr sz="2400" b="0" spc="-100" dirty="0">
                          <a:latin typeface="Calibri Light"/>
                          <a:cs typeface="Calibri Light"/>
                        </a:rPr>
                        <a:t> </a:t>
                      </a:r>
                      <a:r>
                        <a:rPr sz="2400" b="0" spc="-10" dirty="0">
                          <a:latin typeface="Calibri Light"/>
                          <a:cs typeface="Calibri Light"/>
                        </a:rPr>
                        <a:t>Amendments</a:t>
                      </a:r>
                      <a:r>
                        <a:rPr sz="2400" b="0" spc="-55" dirty="0">
                          <a:latin typeface="Calibri Light"/>
                          <a:cs typeface="Calibri Light"/>
                        </a:rPr>
                        <a:t> </a:t>
                      </a:r>
                      <a:r>
                        <a:rPr sz="2400" b="0" spc="-25" dirty="0">
                          <a:latin typeface="Calibri Light"/>
                          <a:cs typeface="Calibri Light"/>
                        </a:rPr>
                        <a:t>(+)</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r>
              <a:tr h="375285">
                <a:tc>
                  <a:txBody>
                    <a:bodyPr/>
                    <a:lstStyle/>
                    <a:p>
                      <a:pPr marL="9525">
                        <a:lnSpc>
                          <a:spcPct val="100000"/>
                        </a:lnSpc>
                        <a:spcBef>
                          <a:spcPts val="690"/>
                        </a:spcBef>
                      </a:pPr>
                      <a:r>
                        <a:rPr sz="1800" spc="-25" dirty="0">
                          <a:latin typeface="Calibri"/>
                          <a:cs typeface="Calibri"/>
                        </a:rPr>
                        <a:t>5K</a:t>
                      </a:r>
                      <a:endParaRPr sz="1800">
                        <a:latin typeface="Calibri"/>
                        <a:cs typeface="Calibri"/>
                      </a:endParaRPr>
                    </a:p>
                  </a:txBody>
                  <a:tcPr marL="0" marR="0" marT="87630" marB="0">
                    <a:lnT w="12700">
                      <a:solidFill>
                        <a:srgbClr val="000000"/>
                      </a:solidFill>
                      <a:prstDash val="solid"/>
                    </a:lnT>
                    <a:lnB w="12700">
                      <a:solidFill>
                        <a:srgbClr val="000000"/>
                      </a:solidFill>
                      <a:prstDash val="solid"/>
                    </a:lnB>
                  </a:tcPr>
                </a:tc>
                <a:tc>
                  <a:txBody>
                    <a:bodyPr/>
                    <a:lstStyle/>
                    <a:p>
                      <a:pPr marL="180340">
                        <a:lnSpc>
                          <a:spcPts val="2830"/>
                        </a:lnSpc>
                      </a:pPr>
                      <a:r>
                        <a:rPr sz="2400" b="0" dirty="0">
                          <a:latin typeface="Calibri Light"/>
                          <a:cs typeface="Calibri Light"/>
                        </a:rPr>
                        <a:t>Supplies</a:t>
                      </a:r>
                      <a:r>
                        <a:rPr sz="2400" b="0" spc="-65" dirty="0">
                          <a:latin typeface="Calibri Light"/>
                          <a:cs typeface="Calibri Light"/>
                        </a:rPr>
                        <a:t> </a:t>
                      </a:r>
                      <a:r>
                        <a:rPr sz="2400" b="0" dirty="0">
                          <a:latin typeface="Calibri Light"/>
                          <a:cs typeface="Calibri Light"/>
                        </a:rPr>
                        <a:t>reduced</a:t>
                      </a:r>
                      <a:r>
                        <a:rPr sz="2400" b="0" spc="-70" dirty="0">
                          <a:latin typeface="Calibri Light"/>
                          <a:cs typeface="Calibri Light"/>
                        </a:rPr>
                        <a:t> </a:t>
                      </a:r>
                      <a:r>
                        <a:rPr sz="2400" b="0" dirty="0">
                          <a:latin typeface="Calibri Light"/>
                          <a:cs typeface="Calibri Light"/>
                        </a:rPr>
                        <a:t>through</a:t>
                      </a:r>
                      <a:r>
                        <a:rPr sz="2400" b="0" spc="-75" dirty="0">
                          <a:latin typeface="Calibri Light"/>
                          <a:cs typeface="Calibri Light"/>
                        </a:rPr>
                        <a:t> </a:t>
                      </a:r>
                      <a:r>
                        <a:rPr sz="2400" b="0" spc="-10" dirty="0">
                          <a:latin typeface="Calibri Light"/>
                          <a:cs typeface="Calibri Light"/>
                        </a:rPr>
                        <a:t>Amendments</a:t>
                      </a:r>
                      <a:r>
                        <a:rPr sz="2400" b="0" spc="-65" dirty="0">
                          <a:latin typeface="Calibri Light"/>
                          <a:cs typeface="Calibri Light"/>
                        </a:rPr>
                        <a:t> </a:t>
                      </a:r>
                      <a:r>
                        <a:rPr sz="2400" b="0" dirty="0">
                          <a:latin typeface="Calibri Light"/>
                          <a:cs typeface="Calibri Light"/>
                        </a:rPr>
                        <a:t>(-</a:t>
                      </a:r>
                      <a:r>
                        <a:rPr sz="2400" b="0" spc="-50" dirty="0">
                          <a:latin typeface="Calibri Light"/>
                          <a:cs typeface="Calibri Light"/>
                        </a:rPr>
                        <a:t>)</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r>
              <a:tr h="374650">
                <a:tc>
                  <a:txBody>
                    <a:bodyPr/>
                    <a:lstStyle/>
                    <a:p>
                      <a:pPr marL="9525">
                        <a:lnSpc>
                          <a:spcPct val="100000"/>
                        </a:lnSpc>
                        <a:spcBef>
                          <a:spcPts val="690"/>
                        </a:spcBef>
                      </a:pPr>
                      <a:r>
                        <a:rPr sz="1800" spc="-25" dirty="0">
                          <a:latin typeface="Calibri"/>
                          <a:cs typeface="Calibri"/>
                        </a:rPr>
                        <a:t>5L</a:t>
                      </a:r>
                      <a:endParaRPr sz="1800">
                        <a:latin typeface="Calibri"/>
                        <a:cs typeface="Calibri"/>
                      </a:endParaRPr>
                    </a:p>
                  </a:txBody>
                  <a:tcPr marL="0" marR="0" marT="87630" marB="0">
                    <a:lnT w="12700">
                      <a:solidFill>
                        <a:srgbClr val="000000"/>
                      </a:solidFill>
                      <a:prstDash val="solid"/>
                    </a:lnT>
                    <a:lnB w="12700">
                      <a:solidFill>
                        <a:srgbClr val="000000"/>
                      </a:solidFill>
                      <a:prstDash val="solid"/>
                    </a:lnB>
                  </a:tcPr>
                </a:tc>
                <a:tc>
                  <a:txBody>
                    <a:bodyPr/>
                    <a:lstStyle/>
                    <a:p>
                      <a:pPr marL="180340">
                        <a:lnSpc>
                          <a:spcPts val="2830"/>
                        </a:lnSpc>
                      </a:pPr>
                      <a:r>
                        <a:rPr sz="2400" b="0" spc="-20" dirty="0">
                          <a:latin typeface="Calibri Light"/>
                          <a:cs typeface="Calibri Light"/>
                        </a:rPr>
                        <a:t>Sub-</a:t>
                      </a:r>
                      <a:r>
                        <a:rPr sz="2400" b="0" spc="-45" dirty="0">
                          <a:latin typeface="Calibri Light"/>
                          <a:cs typeface="Calibri Light"/>
                        </a:rPr>
                        <a:t>Total</a:t>
                      </a:r>
                      <a:r>
                        <a:rPr sz="2400" b="0" spc="-35" dirty="0">
                          <a:latin typeface="Calibri Light"/>
                          <a:cs typeface="Calibri Light"/>
                        </a:rPr>
                        <a:t> </a:t>
                      </a:r>
                      <a:r>
                        <a:rPr sz="2400" b="0" dirty="0">
                          <a:latin typeface="Calibri Light"/>
                          <a:cs typeface="Calibri Light"/>
                        </a:rPr>
                        <a:t>(H</a:t>
                      </a:r>
                      <a:r>
                        <a:rPr sz="2400" b="0" spc="-25" dirty="0">
                          <a:latin typeface="Calibri Light"/>
                          <a:cs typeface="Calibri Light"/>
                        </a:rPr>
                        <a:t> </a:t>
                      </a:r>
                      <a:r>
                        <a:rPr sz="2400" b="0" dirty="0">
                          <a:latin typeface="Calibri Light"/>
                          <a:cs typeface="Calibri Light"/>
                        </a:rPr>
                        <a:t>to</a:t>
                      </a:r>
                      <a:r>
                        <a:rPr sz="2400" b="0" spc="-20" dirty="0">
                          <a:latin typeface="Calibri Light"/>
                          <a:cs typeface="Calibri Light"/>
                        </a:rPr>
                        <a:t> </a:t>
                      </a:r>
                      <a:r>
                        <a:rPr sz="2400" b="0" dirty="0">
                          <a:latin typeface="Calibri Light"/>
                          <a:cs typeface="Calibri Light"/>
                        </a:rPr>
                        <a:t>K</a:t>
                      </a:r>
                      <a:r>
                        <a:rPr sz="2400" b="0" spc="-30" dirty="0">
                          <a:latin typeface="Calibri Light"/>
                          <a:cs typeface="Calibri Light"/>
                        </a:rPr>
                        <a:t> </a:t>
                      </a:r>
                      <a:r>
                        <a:rPr sz="2400" b="0" spc="-10" dirty="0">
                          <a:latin typeface="Calibri Light"/>
                          <a:cs typeface="Calibri Light"/>
                        </a:rPr>
                        <a:t>above)</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r>
              <a:tr h="375285">
                <a:tc>
                  <a:txBody>
                    <a:bodyPr/>
                    <a:lstStyle/>
                    <a:p>
                      <a:pPr marL="9525">
                        <a:lnSpc>
                          <a:spcPct val="100000"/>
                        </a:lnSpc>
                        <a:spcBef>
                          <a:spcPts val="695"/>
                        </a:spcBef>
                      </a:pPr>
                      <a:r>
                        <a:rPr sz="1800" spc="-25" dirty="0">
                          <a:latin typeface="Calibri"/>
                          <a:cs typeface="Calibri"/>
                        </a:rPr>
                        <a:t>5M</a:t>
                      </a:r>
                      <a:endParaRPr sz="1800">
                        <a:latin typeface="Calibri"/>
                        <a:cs typeface="Calibri"/>
                      </a:endParaRPr>
                    </a:p>
                  </a:txBody>
                  <a:tcPr marL="0" marR="0" marT="88265" marB="0">
                    <a:lnT w="12700">
                      <a:solidFill>
                        <a:srgbClr val="000000"/>
                      </a:solidFill>
                      <a:prstDash val="solid"/>
                    </a:lnT>
                    <a:lnB w="12700">
                      <a:solidFill>
                        <a:srgbClr val="000000"/>
                      </a:solidFill>
                      <a:prstDash val="solid"/>
                    </a:lnB>
                  </a:tcPr>
                </a:tc>
                <a:tc>
                  <a:txBody>
                    <a:bodyPr/>
                    <a:lstStyle/>
                    <a:p>
                      <a:pPr marL="180340">
                        <a:lnSpc>
                          <a:spcPts val="2830"/>
                        </a:lnSpc>
                        <a:tabLst>
                          <a:tab pos="5055235" algn="l"/>
                        </a:tabLst>
                      </a:pPr>
                      <a:r>
                        <a:rPr sz="2400" b="0" spc="-25" dirty="0">
                          <a:latin typeface="Calibri Light"/>
                          <a:cs typeface="Calibri Light"/>
                        </a:rPr>
                        <a:t>Turnover</a:t>
                      </a:r>
                      <a:r>
                        <a:rPr sz="2400" b="0" spc="-30" dirty="0">
                          <a:latin typeface="Calibri Light"/>
                          <a:cs typeface="Calibri Light"/>
                        </a:rPr>
                        <a:t> </a:t>
                      </a:r>
                      <a:r>
                        <a:rPr sz="2400" b="0" dirty="0">
                          <a:latin typeface="Calibri Light"/>
                          <a:cs typeface="Calibri Light"/>
                        </a:rPr>
                        <a:t>on</a:t>
                      </a:r>
                      <a:r>
                        <a:rPr sz="2400" b="0" spc="-55" dirty="0">
                          <a:latin typeface="Calibri Light"/>
                          <a:cs typeface="Calibri Light"/>
                        </a:rPr>
                        <a:t> </a:t>
                      </a:r>
                      <a:r>
                        <a:rPr sz="2400" b="0" dirty="0">
                          <a:latin typeface="Calibri Light"/>
                          <a:cs typeface="Calibri Light"/>
                        </a:rPr>
                        <a:t>which</a:t>
                      </a:r>
                      <a:r>
                        <a:rPr sz="2400" b="0" spc="-55" dirty="0">
                          <a:latin typeface="Calibri Light"/>
                          <a:cs typeface="Calibri Light"/>
                        </a:rPr>
                        <a:t> </a:t>
                      </a:r>
                      <a:r>
                        <a:rPr sz="2400" b="0" dirty="0">
                          <a:latin typeface="Calibri Light"/>
                          <a:cs typeface="Calibri Light"/>
                        </a:rPr>
                        <a:t>tax</a:t>
                      </a:r>
                      <a:r>
                        <a:rPr sz="2400" b="0" spc="-55" dirty="0">
                          <a:latin typeface="Calibri Light"/>
                          <a:cs typeface="Calibri Light"/>
                        </a:rPr>
                        <a:t> </a:t>
                      </a:r>
                      <a:r>
                        <a:rPr sz="2400" b="0" dirty="0">
                          <a:latin typeface="Calibri Light"/>
                          <a:cs typeface="Calibri Light"/>
                        </a:rPr>
                        <a:t>is</a:t>
                      </a:r>
                      <a:r>
                        <a:rPr sz="2400" b="0" spc="-75" dirty="0">
                          <a:latin typeface="Calibri Light"/>
                          <a:cs typeface="Calibri Light"/>
                        </a:rPr>
                        <a:t> </a:t>
                      </a:r>
                      <a:r>
                        <a:rPr sz="2400" b="0" dirty="0">
                          <a:latin typeface="Calibri Light"/>
                          <a:cs typeface="Calibri Light"/>
                        </a:rPr>
                        <a:t>not</a:t>
                      </a:r>
                      <a:r>
                        <a:rPr sz="2400" b="0" spc="-35" dirty="0">
                          <a:latin typeface="Calibri Light"/>
                          <a:cs typeface="Calibri Light"/>
                        </a:rPr>
                        <a:t> </a:t>
                      </a:r>
                      <a:r>
                        <a:rPr sz="2400" b="0" dirty="0">
                          <a:latin typeface="Calibri Light"/>
                          <a:cs typeface="Calibri Light"/>
                        </a:rPr>
                        <a:t>to</a:t>
                      </a:r>
                      <a:r>
                        <a:rPr sz="2400" b="0" spc="-55" dirty="0">
                          <a:latin typeface="Calibri Light"/>
                          <a:cs typeface="Calibri Light"/>
                        </a:rPr>
                        <a:t> </a:t>
                      </a:r>
                      <a:r>
                        <a:rPr sz="2400" b="0" dirty="0">
                          <a:latin typeface="Calibri Light"/>
                          <a:cs typeface="Calibri Light"/>
                        </a:rPr>
                        <a:t>be</a:t>
                      </a:r>
                      <a:r>
                        <a:rPr sz="2400" b="0" spc="-45" dirty="0">
                          <a:latin typeface="Calibri Light"/>
                          <a:cs typeface="Calibri Light"/>
                        </a:rPr>
                        <a:t> </a:t>
                      </a:r>
                      <a:r>
                        <a:rPr sz="2400" b="0" spc="-20" dirty="0">
                          <a:latin typeface="Calibri Light"/>
                          <a:cs typeface="Calibri Light"/>
                        </a:rPr>
                        <a:t>paid</a:t>
                      </a:r>
                      <a:r>
                        <a:rPr sz="2400" b="0" dirty="0">
                          <a:latin typeface="Calibri Light"/>
                          <a:cs typeface="Calibri Light"/>
                        </a:rPr>
                        <a:t>	(G</a:t>
                      </a:r>
                      <a:r>
                        <a:rPr sz="2400" b="0" spc="-45" dirty="0">
                          <a:latin typeface="Calibri Light"/>
                          <a:cs typeface="Calibri Light"/>
                        </a:rPr>
                        <a:t> </a:t>
                      </a:r>
                      <a:r>
                        <a:rPr sz="2400" b="0" dirty="0">
                          <a:latin typeface="Calibri Light"/>
                          <a:cs typeface="Calibri Light"/>
                        </a:rPr>
                        <a:t>+</a:t>
                      </a:r>
                      <a:r>
                        <a:rPr sz="2400" b="0" spc="5" dirty="0">
                          <a:latin typeface="Calibri Light"/>
                          <a:cs typeface="Calibri Light"/>
                        </a:rPr>
                        <a:t> </a:t>
                      </a:r>
                      <a:r>
                        <a:rPr sz="2400" b="0" dirty="0">
                          <a:latin typeface="Calibri Light"/>
                          <a:cs typeface="Calibri Light"/>
                        </a:rPr>
                        <a:t>L</a:t>
                      </a:r>
                      <a:r>
                        <a:rPr sz="2400" b="0" spc="-20" dirty="0">
                          <a:latin typeface="Calibri Light"/>
                          <a:cs typeface="Calibri Light"/>
                        </a:rPr>
                        <a:t> </a:t>
                      </a:r>
                      <a:r>
                        <a:rPr sz="2400" b="0" spc="-10" dirty="0">
                          <a:latin typeface="Calibri Light"/>
                          <a:cs typeface="Calibri Light"/>
                        </a:rPr>
                        <a:t>above)</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r>
              <a:tr h="375285">
                <a:tc>
                  <a:txBody>
                    <a:bodyPr/>
                    <a:lstStyle/>
                    <a:p>
                      <a:pPr marL="9525">
                        <a:lnSpc>
                          <a:spcPts val="2160"/>
                        </a:lnSpc>
                        <a:spcBef>
                          <a:spcPts val="695"/>
                        </a:spcBef>
                      </a:pPr>
                      <a:r>
                        <a:rPr sz="1800" spc="-25" dirty="0">
                          <a:latin typeface="Calibri"/>
                          <a:cs typeface="Calibri"/>
                        </a:rPr>
                        <a:t>5N</a:t>
                      </a:r>
                      <a:endParaRPr sz="1800">
                        <a:latin typeface="Calibri"/>
                        <a:cs typeface="Calibri"/>
                      </a:endParaRPr>
                    </a:p>
                  </a:txBody>
                  <a:tcPr marL="0" marR="0" marT="88265" marB="0">
                    <a:lnT w="12700">
                      <a:solidFill>
                        <a:srgbClr val="000000"/>
                      </a:solidFill>
                      <a:prstDash val="solid"/>
                    </a:lnT>
                    <a:lnB w="12700">
                      <a:solidFill>
                        <a:srgbClr val="000000"/>
                      </a:solidFill>
                      <a:prstDash val="solid"/>
                    </a:lnB>
                  </a:tcPr>
                </a:tc>
                <a:tc>
                  <a:txBody>
                    <a:bodyPr/>
                    <a:lstStyle/>
                    <a:p>
                      <a:pPr marL="180340">
                        <a:lnSpc>
                          <a:spcPts val="2835"/>
                        </a:lnSpc>
                      </a:pPr>
                      <a:r>
                        <a:rPr sz="2400" b="0" spc="-45" dirty="0">
                          <a:latin typeface="Calibri Light"/>
                          <a:cs typeface="Calibri Light"/>
                        </a:rPr>
                        <a:t>Total</a:t>
                      </a:r>
                      <a:r>
                        <a:rPr sz="2400" b="0" spc="-50" dirty="0">
                          <a:latin typeface="Calibri Light"/>
                          <a:cs typeface="Calibri Light"/>
                        </a:rPr>
                        <a:t> </a:t>
                      </a:r>
                      <a:r>
                        <a:rPr sz="2400" b="0" spc="-25" dirty="0">
                          <a:latin typeface="Calibri Light"/>
                          <a:cs typeface="Calibri Light"/>
                        </a:rPr>
                        <a:t>Turnover</a:t>
                      </a:r>
                      <a:r>
                        <a:rPr sz="2400" b="0" spc="-15" dirty="0">
                          <a:latin typeface="Calibri Light"/>
                          <a:cs typeface="Calibri Light"/>
                        </a:rPr>
                        <a:t> </a:t>
                      </a:r>
                      <a:r>
                        <a:rPr sz="2400" b="0" dirty="0">
                          <a:latin typeface="Calibri Light"/>
                          <a:cs typeface="Calibri Light"/>
                        </a:rPr>
                        <a:t>(including</a:t>
                      </a:r>
                      <a:r>
                        <a:rPr sz="2400" b="0" spc="-70" dirty="0">
                          <a:latin typeface="Calibri Light"/>
                          <a:cs typeface="Calibri Light"/>
                        </a:rPr>
                        <a:t> </a:t>
                      </a:r>
                      <a:r>
                        <a:rPr sz="2400" b="0" dirty="0">
                          <a:latin typeface="Calibri Light"/>
                          <a:cs typeface="Calibri Light"/>
                        </a:rPr>
                        <a:t>advances)</a:t>
                      </a:r>
                      <a:r>
                        <a:rPr sz="2400" b="0" spc="-60" dirty="0">
                          <a:latin typeface="Calibri Light"/>
                          <a:cs typeface="Calibri Light"/>
                        </a:rPr>
                        <a:t> </a:t>
                      </a:r>
                      <a:r>
                        <a:rPr sz="2400" b="0" dirty="0">
                          <a:latin typeface="Calibri Light"/>
                          <a:cs typeface="Calibri Light"/>
                        </a:rPr>
                        <a:t>(4N</a:t>
                      </a:r>
                      <a:r>
                        <a:rPr sz="2400" b="0" spc="-45" dirty="0">
                          <a:latin typeface="Calibri Light"/>
                          <a:cs typeface="Calibri Light"/>
                        </a:rPr>
                        <a:t> </a:t>
                      </a:r>
                      <a:r>
                        <a:rPr sz="2400" b="0" dirty="0">
                          <a:latin typeface="Calibri Light"/>
                          <a:cs typeface="Calibri Light"/>
                        </a:rPr>
                        <a:t>+</a:t>
                      </a:r>
                      <a:r>
                        <a:rPr sz="2400" b="0" spc="-40" dirty="0">
                          <a:latin typeface="Calibri Light"/>
                          <a:cs typeface="Calibri Light"/>
                        </a:rPr>
                        <a:t> </a:t>
                      </a:r>
                      <a:r>
                        <a:rPr sz="2400" b="0" dirty="0">
                          <a:latin typeface="Calibri Light"/>
                          <a:cs typeface="Calibri Light"/>
                        </a:rPr>
                        <a:t>5M</a:t>
                      </a:r>
                      <a:r>
                        <a:rPr sz="2400" b="0" spc="5" dirty="0">
                          <a:latin typeface="Calibri Light"/>
                          <a:cs typeface="Calibri Light"/>
                        </a:rPr>
                        <a:t> </a:t>
                      </a:r>
                      <a:r>
                        <a:rPr sz="2400" b="0" dirty="0">
                          <a:latin typeface="Calibri Light"/>
                          <a:cs typeface="Calibri Light"/>
                        </a:rPr>
                        <a:t>-</a:t>
                      </a:r>
                      <a:r>
                        <a:rPr sz="2400" b="0" spc="-35" dirty="0">
                          <a:latin typeface="Calibri Light"/>
                          <a:cs typeface="Calibri Light"/>
                        </a:rPr>
                        <a:t> </a:t>
                      </a:r>
                      <a:r>
                        <a:rPr sz="2400" b="0" dirty="0">
                          <a:latin typeface="Calibri Light"/>
                          <a:cs typeface="Calibri Light"/>
                        </a:rPr>
                        <a:t>4G</a:t>
                      </a:r>
                      <a:r>
                        <a:rPr sz="2400" b="0" spc="-60" dirty="0">
                          <a:latin typeface="Calibri Light"/>
                          <a:cs typeface="Calibri Light"/>
                        </a:rPr>
                        <a:t> </a:t>
                      </a:r>
                      <a:r>
                        <a:rPr sz="2400" b="0" spc="-10" dirty="0">
                          <a:latin typeface="Calibri Light"/>
                          <a:cs typeface="Calibri Light"/>
                        </a:rPr>
                        <a:t>above)</a:t>
                      </a:r>
                      <a:endParaRPr sz="2400">
                        <a:latin typeface="Calibri Light"/>
                        <a:cs typeface="Calibri Light"/>
                      </a:endParaRPr>
                    </a:p>
                  </a:txBody>
                  <a:tcPr marL="0" marR="0" marT="0" marB="0">
                    <a:lnT w="12700">
                      <a:solidFill>
                        <a:srgbClr val="000000"/>
                      </a:solidFill>
                      <a:prstDash val="solid"/>
                    </a:lnT>
                    <a:lnB w="12700">
                      <a:solidFill>
                        <a:srgbClr val="000000"/>
                      </a:solidFill>
                      <a:prstDash val="solid"/>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835913" rIns="0" bIns="0" rtlCol="0">
            <a:spAutoFit/>
          </a:bodyPr>
          <a:lstStyle/>
          <a:p>
            <a:pPr marL="12700">
              <a:lnSpc>
                <a:spcPct val="100000"/>
              </a:lnSpc>
              <a:spcBef>
                <a:spcPts val="100"/>
              </a:spcBef>
            </a:pPr>
            <a:r>
              <a:rPr dirty="0"/>
              <a:t>Data</a:t>
            </a:r>
            <a:r>
              <a:rPr spc="-90" dirty="0"/>
              <a:t> </a:t>
            </a:r>
            <a:r>
              <a:rPr dirty="0"/>
              <a:t>Flow</a:t>
            </a:r>
            <a:r>
              <a:rPr spc="-90" dirty="0"/>
              <a:t> </a:t>
            </a:r>
            <a:r>
              <a:rPr dirty="0"/>
              <a:t>of</a:t>
            </a:r>
            <a:r>
              <a:rPr spc="-90" dirty="0"/>
              <a:t> </a:t>
            </a:r>
            <a:r>
              <a:rPr dirty="0"/>
              <a:t>Input</a:t>
            </a:r>
            <a:r>
              <a:rPr spc="-110" dirty="0"/>
              <a:t> Tax</a:t>
            </a:r>
            <a:r>
              <a:rPr spc="-90" dirty="0"/>
              <a:t> </a:t>
            </a:r>
            <a:r>
              <a:rPr spc="-10" dirty="0"/>
              <a:t>Credit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marL="3175" algn="ctr">
              <a:lnSpc>
                <a:spcPts val="4210"/>
              </a:lnSpc>
            </a:pPr>
            <a:r>
              <a:rPr sz="4000" b="0" dirty="0">
                <a:solidFill>
                  <a:srgbClr val="FFFFFF"/>
                </a:solidFill>
                <a:latin typeface="Calibri"/>
                <a:cs typeface="Calibri"/>
              </a:rPr>
              <a:t>Premise</a:t>
            </a:r>
            <a:r>
              <a:rPr sz="4000" b="0" spc="-85" dirty="0">
                <a:solidFill>
                  <a:srgbClr val="FFFFFF"/>
                </a:solidFill>
                <a:latin typeface="Calibri"/>
                <a:cs typeface="Calibri"/>
              </a:rPr>
              <a:t> </a:t>
            </a:r>
            <a:r>
              <a:rPr sz="4000" b="0" dirty="0">
                <a:solidFill>
                  <a:srgbClr val="FFFFFF"/>
                </a:solidFill>
                <a:latin typeface="Calibri"/>
                <a:cs typeface="Calibri"/>
              </a:rPr>
              <a:t>for</a:t>
            </a:r>
            <a:r>
              <a:rPr sz="4000" b="0" spc="-80" dirty="0">
                <a:solidFill>
                  <a:srgbClr val="FFFFFF"/>
                </a:solidFill>
                <a:latin typeface="Calibri"/>
                <a:cs typeface="Calibri"/>
              </a:rPr>
              <a:t> </a:t>
            </a:r>
            <a:r>
              <a:rPr sz="4000" b="0" dirty="0">
                <a:solidFill>
                  <a:srgbClr val="FFFFFF"/>
                </a:solidFill>
                <a:latin typeface="Calibri"/>
                <a:cs typeface="Calibri"/>
              </a:rPr>
              <a:t>Reporting</a:t>
            </a:r>
            <a:r>
              <a:rPr sz="4000" b="0" spc="-110" dirty="0">
                <a:solidFill>
                  <a:srgbClr val="FFFFFF"/>
                </a:solidFill>
                <a:latin typeface="Calibri"/>
                <a:cs typeface="Calibri"/>
              </a:rPr>
              <a:t> </a:t>
            </a:r>
            <a:r>
              <a:rPr sz="4000" b="0" dirty="0">
                <a:solidFill>
                  <a:srgbClr val="FFFFFF"/>
                </a:solidFill>
                <a:latin typeface="Calibri"/>
                <a:cs typeface="Calibri"/>
              </a:rPr>
              <a:t>of</a:t>
            </a:r>
            <a:r>
              <a:rPr sz="4000" b="0" spc="-100" dirty="0">
                <a:solidFill>
                  <a:srgbClr val="FFFFFF"/>
                </a:solidFill>
                <a:latin typeface="Calibri"/>
                <a:cs typeface="Calibri"/>
              </a:rPr>
              <a:t> </a:t>
            </a:r>
            <a:r>
              <a:rPr sz="4000" b="0" spc="-25" dirty="0">
                <a:solidFill>
                  <a:srgbClr val="FFFFFF"/>
                </a:solidFill>
                <a:latin typeface="Calibri"/>
                <a:cs typeface="Calibri"/>
              </a:rPr>
              <a:t>ITC</a:t>
            </a:r>
            <a:endParaRPr sz="4000">
              <a:latin typeface="Calibri"/>
              <a:cs typeface="Calibri"/>
            </a:endParaRPr>
          </a:p>
        </p:txBody>
      </p:sp>
      <p:graphicFrame>
        <p:nvGraphicFramePr>
          <p:cNvPr id="4" name="object 4"/>
          <p:cNvGraphicFramePr>
            <a:graphicFrameLocks noGrp="1"/>
          </p:cNvGraphicFramePr>
          <p:nvPr>
            <p:extLst>
              <p:ext uri="{D42A27DB-BD31-4B8C-83A1-F6EECF244321}">
                <p14:modId xmlns:p14="http://schemas.microsoft.com/office/powerpoint/2010/main" val="67437717"/>
              </p:ext>
            </p:extLst>
          </p:nvPr>
        </p:nvGraphicFramePr>
        <p:xfrm>
          <a:off x="1339722" y="1206372"/>
          <a:ext cx="9499600" cy="2402840"/>
        </p:xfrm>
        <a:graphic>
          <a:graphicData uri="http://schemas.openxmlformats.org/drawingml/2006/table">
            <a:tbl>
              <a:tblPr firstRow="1" bandRow="1">
                <a:tableStyleId>{2D5ABB26-0587-4C30-8999-92F81FD0307C}</a:tableStyleId>
              </a:tblPr>
              <a:tblGrid>
                <a:gridCol w="5140325"/>
                <a:gridCol w="4359275"/>
              </a:tblGrid>
              <a:tr h="374015">
                <a:tc>
                  <a:txBody>
                    <a:bodyPr/>
                    <a:lstStyle/>
                    <a:p>
                      <a:pPr marL="91440">
                        <a:lnSpc>
                          <a:spcPct val="100000"/>
                        </a:lnSpc>
                        <a:spcBef>
                          <a:spcPts val="245"/>
                        </a:spcBef>
                      </a:pPr>
                      <a:r>
                        <a:rPr sz="1800" b="0" spc="-25" dirty="0">
                          <a:solidFill>
                            <a:srgbClr val="FFFFFF"/>
                          </a:solidFill>
                          <a:latin typeface="Calibri Light"/>
                          <a:cs typeface="Calibri Light"/>
                        </a:rPr>
                        <a:t>ITC</a:t>
                      </a:r>
                      <a:endParaRPr sz="1800" dirty="0">
                        <a:latin typeface="Calibri Light"/>
                        <a:cs typeface="Calibri Light"/>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92710">
                        <a:lnSpc>
                          <a:spcPct val="100000"/>
                        </a:lnSpc>
                        <a:spcBef>
                          <a:spcPts val="245"/>
                        </a:spcBef>
                      </a:pPr>
                      <a:r>
                        <a:rPr sz="1800" b="0" dirty="0">
                          <a:solidFill>
                            <a:srgbClr val="FFFFFF"/>
                          </a:solidFill>
                          <a:latin typeface="Calibri Light"/>
                          <a:cs typeface="Calibri Light"/>
                        </a:rPr>
                        <a:t>Reporting</a:t>
                      </a:r>
                      <a:r>
                        <a:rPr sz="1800" b="0" spc="-50" dirty="0">
                          <a:solidFill>
                            <a:srgbClr val="FFFFFF"/>
                          </a:solidFill>
                          <a:latin typeface="Calibri Light"/>
                          <a:cs typeface="Calibri Light"/>
                        </a:rPr>
                        <a:t> </a:t>
                      </a:r>
                      <a:r>
                        <a:rPr sz="1800" b="0" spc="-20" dirty="0">
                          <a:solidFill>
                            <a:srgbClr val="FFFFFF"/>
                          </a:solidFill>
                          <a:latin typeface="Calibri Light"/>
                          <a:cs typeface="Calibri Light"/>
                        </a:rPr>
                        <a:t>Table</a:t>
                      </a:r>
                      <a:endParaRPr sz="1800">
                        <a:latin typeface="Calibri Light"/>
                        <a:cs typeface="Calibri Light"/>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r>
              <a:tr h="2028825">
                <a:tc>
                  <a:txBody>
                    <a:bodyPr/>
                    <a:lstStyle/>
                    <a:p>
                      <a:pPr marL="91440">
                        <a:lnSpc>
                          <a:spcPct val="100000"/>
                        </a:lnSpc>
                        <a:spcBef>
                          <a:spcPts val="245"/>
                        </a:spcBef>
                      </a:pPr>
                      <a:r>
                        <a:rPr sz="1800" b="0" spc="-25" dirty="0">
                          <a:latin typeface="Calibri Light"/>
                          <a:cs typeface="Calibri Light"/>
                        </a:rPr>
                        <a:t>Purchases</a:t>
                      </a:r>
                      <a:r>
                        <a:rPr sz="1800" b="0" spc="-45" dirty="0">
                          <a:latin typeface="Calibri Light"/>
                          <a:cs typeface="Calibri Light"/>
                        </a:rPr>
                        <a:t> </a:t>
                      </a:r>
                      <a:r>
                        <a:rPr sz="1800" b="0" dirty="0">
                          <a:latin typeface="Calibri Light"/>
                          <a:cs typeface="Calibri Light"/>
                        </a:rPr>
                        <a:t>of</a:t>
                      </a:r>
                      <a:r>
                        <a:rPr sz="1800" b="0" spc="-30" dirty="0">
                          <a:latin typeface="Calibri Light"/>
                          <a:cs typeface="Calibri Light"/>
                        </a:rPr>
                        <a:t> </a:t>
                      </a:r>
                      <a:r>
                        <a:rPr lang="en-IN" sz="1800" b="0" dirty="0" smtClean="0">
                          <a:latin typeface="Calibri Light"/>
                          <a:cs typeface="Calibri Light"/>
                        </a:rPr>
                        <a:t>22-23</a:t>
                      </a:r>
                      <a:endParaRPr sz="1800" dirty="0">
                        <a:latin typeface="Calibri Light"/>
                        <a:cs typeface="Calibri Light"/>
                      </a:endParaRPr>
                    </a:p>
                    <a:p>
                      <a:pPr marL="835025" indent="-286385">
                        <a:lnSpc>
                          <a:spcPct val="100000"/>
                        </a:lnSpc>
                        <a:buFont typeface="Arial"/>
                        <a:buChar char="•"/>
                        <a:tabLst>
                          <a:tab pos="835025" algn="l"/>
                        </a:tabLst>
                      </a:pPr>
                      <a:r>
                        <a:rPr sz="1800" b="0" dirty="0">
                          <a:latin typeface="Calibri Light"/>
                          <a:cs typeface="Calibri Light"/>
                        </a:rPr>
                        <a:t>Booked</a:t>
                      </a:r>
                      <a:r>
                        <a:rPr sz="1800" b="0" spc="-15" dirty="0">
                          <a:latin typeface="Calibri Light"/>
                          <a:cs typeface="Calibri Light"/>
                        </a:rPr>
                        <a:t> </a:t>
                      </a:r>
                      <a:r>
                        <a:rPr sz="1800" b="0" dirty="0">
                          <a:latin typeface="Calibri Light"/>
                          <a:cs typeface="Calibri Light"/>
                        </a:rPr>
                        <a:t>in</a:t>
                      </a:r>
                      <a:r>
                        <a:rPr sz="1800" b="0" spc="-30" dirty="0">
                          <a:latin typeface="Calibri Light"/>
                          <a:cs typeface="Calibri Light"/>
                        </a:rPr>
                        <a:t> </a:t>
                      </a:r>
                      <a:r>
                        <a:rPr lang="en-IN" sz="1800" b="0" dirty="0" smtClean="0">
                          <a:latin typeface="Calibri Light"/>
                          <a:cs typeface="Calibri Light"/>
                        </a:rPr>
                        <a:t>22-23</a:t>
                      </a:r>
                      <a:r>
                        <a:rPr sz="1800" b="0" spc="-30" dirty="0" smtClean="0">
                          <a:latin typeface="Calibri Light"/>
                          <a:cs typeface="Calibri Light"/>
                        </a:rPr>
                        <a:t> </a:t>
                      </a:r>
                      <a:r>
                        <a:rPr sz="1800" b="0" dirty="0">
                          <a:latin typeface="Calibri Light"/>
                          <a:cs typeface="Calibri Light"/>
                        </a:rPr>
                        <a:t>and</a:t>
                      </a:r>
                      <a:r>
                        <a:rPr sz="1800" b="0" spc="-10" dirty="0">
                          <a:latin typeface="Calibri Light"/>
                          <a:cs typeface="Calibri Light"/>
                        </a:rPr>
                        <a:t> </a:t>
                      </a:r>
                      <a:r>
                        <a:rPr sz="1800" b="0" dirty="0">
                          <a:latin typeface="Calibri Light"/>
                          <a:cs typeface="Calibri Light"/>
                        </a:rPr>
                        <a:t>credit</a:t>
                      </a:r>
                      <a:r>
                        <a:rPr sz="1800" b="0" spc="-45" dirty="0">
                          <a:latin typeface="Calibri Light"/>
                          <a:cs typeface="Calibri Light"/>
                        </a:rPr>
                        <a:t> </a:t>
                      </a:r>
                      <a:r>
                        <a:rPr sz="1800" b="0" spc="-10" dirty="0">
                          <a:latin typeface="Calibri Light"/>
                          <a:cs typeface="Calibri Light"/>
                        </a:rPr>
                        <a:t>availed</a:t>
                      </a:r>
                      <a:r>
                        <a:rPr sz="1800" b="0" spc="-60" dirty="0">
                          <a:latin typeface="Calibri Light"/>
                          <a:cs typeface="Calibri Light"/>
                        </a:rPr>
                        <a:t> </a:t>
                      </a:r>
                      <a:r>
                        <a:rPr sz="1800" b="0" dirty="0">
                          <a:latin typeface="Calibri Light"/>
                          <a:cs typeface="Calibri Light"/>
                        </a:rPr>
                        <a:t>in</a:t>
                      </a:r>
                      <a:r>
                        <a:rPr sz="1800" b="0" spc="-30" dirty="0">
                          <a:latin typeface="Calibri Light"/>
                          <a:cs typeface="Calibri Light"/>
                        </a:rPr>
                        <a:t> </a:t>
                      </a:r>
                      <a:r>
                        <a:rPr lang="en-IN" sz="1800" b="0" dirty="0" smtClean="0">
                          <a:latin typeface="Calibri Light"/>
                          <a:cs typeface="Calibri Light"/>
                        </a:rPr>
                        <a:t>22-23</a:t>
                      </a:r>
                      <a:endParaRPr sz="1800" dirty="0">
                        <a:latin typeface="Calibri Light"/>
                        <a:cs typeface="Calibri Light"/>
                      </a:endParaRPr>
                    </a:p>
                    <a:p>
                      <a:pPr>
                        <a:lnSpc>
                          <a:spcPct val="100000"/>
                        </a:lnSpc>
                        <a:spcBef>
                          <a:spcPts val="90"/>
                        </a:spcBef>
                        <a:buFont typeface="Arial"/>
                        <a:buChar char="•"/>
                      </a:pPr>
                      <a:endParaRPr sz="1800" dirty="0">
                        <a:latin typeface="Times New Roman"/>
                        <a:cs typeface="Times New Roman"/>
                      </a:endParaRPr>
                    </a:p>
                    <a:p>
                      <a:pPr marL="835025" indent="-286385">
                        <a:lnSpc>
                          <a:spcPct val="100000"/>
                        </a:lnSpc>
                        <a:spcBef>
                          <a:spcPts val="5"/>
                        </a:spcBef>
                        <a:buFont typeface="Arial"/>
                        <a:buChar char="•"/>
                        <a:tabLst>
                          <a:tab pos="835025" algn="l"/>
                        </a:tabLst>
                      </a:pPr>
                      <a:r>
                        <a:rPr sz="1800" b="0" dirty="0">
                          <a:latin typeface="Calibri Light"/>
                          <a:cs typeface="Calibri Light"/>
                        </a:rPr>
                        <a:t>Booked</a:t>
                      </a:r>
                      <a:r>
                        <a:rPr sz="1800" b="0" spc="-15" dirty="0">
                          <a:latin typeface="Calibri Light"/>
                          <a:cs typeface="Calibri Light"/>
                        </a:rPr>
                        <a:t> </a:t>
                      </a:r>
                      <a:r>
                        <a:rPr sz="1800" b="0" dirty="0">
                          <a:latin typeface="Calibri Light"/>
                          <a:cs typeface="Calibri Light"/>
                        </a:rPr>
                        <a:t>in</a:t>
                      </a:r>
                      <a:r>
                        <a:rPr sz="1800" b="0" spc="-35" dirty="0">
                          <a:latin typeface="Calibri Light"/>
                          <a:cs typeface="Calibri Light"/>
                        </a:rPr>
                        <a:t> </a:t>
                      </a:r>
                      <a:r>
                        <a:rPr lang="en-IN" sz="1800" b="0" spc="-10" dirty="0" smtClean="0">
                          <a:latin typeface="Calibri Light"/>
                          <a:cs typeface="Calibri Light"/>
                        </a:rPr>
                        <a:t>22-23</a:t>
                      </a:r>
                      <a:r>
                        <a:rPr sz="1800" b="0" spc="-35" dirty="0" smtClean="0">
                          <a:latin typeface="Calibri Light"/>
                          <a:cs typeface="Calibri Light"/>
                        </a:rPr>
                        <a:t> </a:t>
                      </a:r>
                      <a:r>
                        <a:rPr sz="1800" b="0" dirty="0">
                          <a:latin typeface="Calibri Light"/>
                          <a:cs typeface="Calibri Light"/>
                        </a:rPr>
                        <a:t>and</a:t>
                      </a:r>
                      <a:r>
                        <a:rPr sz="1800" b="0" spc="-15" dirty="0">
                          <a:latin typeface="Calibri Light"/>
                          <a:cs typeface="Calibri Light"/>
                        </a:rPr>
                        <a:t> </a:t>
                      </a:r>
                      <a:r>
                        <a:rPr sz="1800" b="0" dirty="0">
                          <a:latin typeface="Calibri Light"/>
                          <a:cs typeface="Calibri Light"/>
                        </a:rPr>
                        <a:t>credit</a:t>
                      </a:r>
                      <a:r>
                        <a:rPr sz="1800" b="0" spc="-50" dirty="0">
                          <a:latin typeface="Calibri Light"/>
                          <a:cs typeface="Calibri Light"/>
                        </a:rPr>
                        <a:t> </a:t>
                      </a:r>
                      <a:r>
                        <a:rPr sz="1800" b="0" spc="-10" dirty="0">
                          <a:latin typeface="Calibri Light"/>
                          <a:cs typeface="Calibri Light"/>
                        </a:rPr>
                        <a:t>availed</a:t>
                      </a:r>
                      <a:r>
                        <a:rPr sz="1800" b="0" spc="-55" dirty="0">
                          <a:latin typeface="Calibri Light"/>
                          <a:cs typeface="Calibri Light"/>
                        </a:rPr>
                        <a:t> </a:t>
                      </a:r>
                      <a:r>
                        <a:rPr sz="1800" b="0" dirty="0">
                          <a:latin typeface="Calibri Light"/>
                          <a:cs typeface="Calibri Light"/>
                        </a:rPr>
                        <a:t>in</a:t>
                      </a:r>
                      <a:r>
                        <a:rPr sz="1800" b="0" spc="-35" dirty="0">
                          <a:latin typeface="Calibri Light"/>
                          <a:cs typeface="Calibri Light"/>
                        </a:rPr>
                        <a:t> </a:t>
                      </a:r>
                      <a:r>
                        <a:rPr lang="en-IN" sz="1800" b="0" spc="-10" dirty="0" smtClean="0">
                          <a:latin typeface="Calibri Light"/>
                          <a:cs typeface="Calibri Light"/>
                        </a:rPr>
                        <a:t>23-24</a:t>
                      </a:r>
                      <a:endParaRPr sz="1800" dirty="0">
                        <a:latin typeface="Calibri Light"/>
                        <a:cs typeface="Calibri Light"/>
                      </a:endParaRPr>
                    </a:p>
                    <a:p>
                      <a:pPr>
                        <a:lnSpc>
                          <a:spcPct val="100000"/>
                        </a:lnSpc>
                        <a:spcBef>
                          <a:spcPts val="90"/>
                        </a:spcBef>
                        <a:buFont typeface="Arial"/>
                        <a:buChar char="•"/>
                      </a:pPr>
                      <a:endParaRPr sz="1800" dirty="0">
                        <a:latin typeface="Times New Roman"/>
                        <a:cs typeface="Times New Roman"/>
                      </a:endParaRPr>
                    </a:p>
                    <a:p>
                      <a:pPr marL="835025" indent="-286385">
                        <a:lnSpc>
                          <a:spcPct val="100000"/>
                        </a:lnSpc>
                        <a:buFont typeface="Arial"/>
                        <a:buChar char="•"/>
                        <a:tabLst>
                          <a:tab pos="835025" algn="l"/>
                        </a:tabLst>
                      </a:pPr>
                      <a:r>
                        <a:rPr sz="1800" b="0" dirty="0">
                          <a:latin typeface="Calibri Light"/>
                          <a:cs typeface="Calibri Light"/>
                        </a:rPr>
                        <a:t>Booked</a:t>
                      </a:r>
                      <a:r>
                        <a:rPr sz="1800" b="0" spc="-15" dirty="0">
                          <a:latin typeface="Calibri Light"/>
                          <a:cs typeface="Calibri Light"/>
                        </a:rPr>
                        <a:t> </a:t>
                      </a:r>
                      <a:r>
                        <a:rPr sz="1800" b="0" dirty="0">
                          <a:latin typeface="Calibri Light"/>
                          <a:cs typeface="Calibri Light"/>
                        </a:rPr>
                        <a:t>in</a:t>
                      </a:r>
                      <a:r>
                        <a:rPr sz="1800" b="0" spc="-35" dirty="0">
                          <a:latin typeface="Calibri Light"/>
                          <a:cs typeface="Calibri Light"/>
                        </a:rPr>
                        <a:t> </a:t>
                      </a:r>
                      <a:r>
                        <a:rPr lang="en-IN" sz="1800" b="0" spc="-10" dirty="0" smtClean="0">
                          <a:latin typeface="Calibri Light"/>
                          <a:cs typeface="Calibri Light"/>
                        </a:rPr>
                        <a:t>23-24</a:t>
                      </a:r>
                      <a:r>
                        <a:rPr sz="1800" b="0" spc="-35" dirty="0" smtClean="0">
                          <a:latin typeface="Calibri Light"/>
                          <a:cs typeface="Calibri Light"/>
                        </a:rPr>
                        <a:t> </a:t>
                      </a:r>
                      <a:r>
                        <a:rPr sz="1800" b="0" dirty="0">
                          <a:latin typeface="Calibri Light"/>
                          <a:cs typeface="Calibri Light"/>
                        </a:rPr>
                        <a:t>and</a:t>
                      </a:r>
                      <a:r>
                        <a:rPr sz="1800" b="0" spc="-15" dirty="0">
                          <a:latin typeface="Calibri Light"/>
                          <a:cs typeface="Calibri Light"/>
                        </a:rPr>
                        <a:t> </a:t>
                      </a:r>
                      <a:r>
                        <a:rPr sz="1800" b="0" dirty="0">
                          <a:latin typeface="Calibri Light"/>
                          <a:cs typeface="Calibri Light"/>
                        </a:rPr>
                        <a:t>credit</a:t>
                      </a:r>
                      <a:r>
                        <a:rPr sz="1800" b="0" spc="-50" dirty="0">
                          <a:latin typeface="Calibri Light"/>
                          <a:cs typeface="Calibri Light"/>
                        </a:rPr>
                        <a:t> </a:t>
                      </a:r>
                      <a:r>
                        <a:rPr sz="1800" b="0" spc="-10" dirty="0">
                          <a:latin typeface="Calibri Light"/>
                          <a:cs typeface="Calibri Light"/>
                        </a:rPr>
                        <a:t>availed</a:t>
                      </a:r>
                      <a:r>
                        <a:rPr sz="1800" b="0" spc="-55" dirty="0">
                          <a:latin typeface="Calibri Light"/>
                          <a:cs typeface="Calibri Light"/>
                        </a:rPr>
                        <a:t> </a:t>
                      </a:r>
                      <a:r>
                        <a:rPr sz="1800" b="0" dirty="0">
                          <a:latin typeface="Calibri Light"/>
                          <a:cs typeface="Calibri Light"/>
                        </a:rPr>
                        <a:t>in</a:t>
                      </a:r>
                      <a:r>
                        <a:rPr sz="1800" b="0" spc="-35" dirty="0">
                          <a:latin typeface="Calibri Light"/>
                          <a:cs typeface="Calibri Light"/>
                        </a:rPr>
                        <a:t> </a:t>
                      </a:r>
                      <a:r>
                        <a:rPr lang="en-IN" sz="1800" b="0" spc="-10" dirty="0" smtClean="0">
                          <a:latin typeface="Calibri Light"/>
                          <a:cs typeface="Calibri Light"/>
                        </a:rPr>
                        <a:t>23-24</a:t>
                      </a:r>
                      <a:endParaRPr sz="1800" dirty="0">
                        <a:latin typeface="Calibri Light"/>
                        <a:cs typeface="Calibri Light"/>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spcBef>
                          <a:spcPts val="335"/>
                        </a:spcBef>
                      </a:pPr>
                      <a:endParaRPr sz="1800" dirty="0">
                        <a:latin typeface="Times New Roman"/>
                        <a:cs typeface="Times New Roman"/>
                      </a:endParaRPr>
                    </a:p>
                    <a:p>
                      <a:pPr marL="92710">
                        <a:lnSpc>
                          <a:spcPct val="100000"/>
                        </a:lnSpc>
                      </a:pPr>
                      <a:r>
                        <a:rPr sz="1800" b="0" dirty="0">
                          <a:latin typeface="Calibri Light"/>
                          <a:cs typeface="Calibri Light"/>
                        </a:rPr>
                        <a:t>Report</a:t>
                      </a:r>
                      <a:r>
                        <a:rPr sz="1800" b="0" spc="-40" dirty="0">
                          <a:latin typeface="Calibri Light"/>
                          <a:cs typeface="Calibri Light"/>
                        </a:rPr>
                        <a:t> </a:t>
                      </a:r>
                      <a:r>
                        <a:rPr sz="1800" b="0" dirty="0">
                          <a:latin typeface="Calibri Light"/>
                          <a:cs typeface="Calibri Light"/>
                        </a:rPr>
                        <a:t>in</a:t>
                      </a:r>
                      <a:r>
                        <a:rPr sz="1800" b="0" spc="-15" dirty="0">
                          <a:latin typeface="Calibri Light"/>
                          <a:cs typeface="Calibri Light"/>
                        </a:rPr>
                        <a:t> </a:t>
                      </a:r>
                      <a:r>
                        <a:rPr sz="1800" b="0" dirty="0">
                          <a:latin typeface="Calibri Light"/>
                          <a:cs typeface="Calibri Light"/>
                        </a:rPr>
                        <a:t>GSTR</a:t>
                      </a:r>
                      <a:r>
                        <a:rPr sz="1800" b="0" spc="-20" dirty="0">
                          <a:latin typeface="Calibri Light"/>
                          <a:cs typeface="Calibri Light"/>
                        </a:rPr>
                        <a:t> </a:t>
                      </a:r>
                      <a:r>
                        <a:rPr sz="1800" b="0" dirty="0">
                          <a:latin typeface="Calibri Light"/>
                          <a:cs typeface="Calibri Light"/>
                        </a:rPr>
                        <a:t>9</a:t>
                      </a:r>
                      <a:r>
                        <a:rPr sz="1800" b="0" spc="5" dirty="0">
                          <a:latin typeface="Calibri Light"/>
                          <a:cs typeface="Calibri Light"/>
                        </a:rPr>
                        <a:t> </a:t>
                      </a:r>
                      <a:r>
                        <a:rPr sz="1800" b="0" dirty="0">
                          <a:latin typeface="Calibri Light"/>
                          <a:cs typeface="Calibri Light"/>
                        </a:rPr>
                        <a:t>of</a:t>
                      </a:r>
                      <a:r>
                        <a:rPr sz="1800" b="0" spc="-30" dirty="0">
                          <a:latin typeface="Calibri Light"/>
                          <a:cs typeface="Calibri Light"/>
                        </a:rPr>
                        <a:t> </a:t>
                      </a:r>
                      <a:r>
                        <a:rPr lang="en-IN" sz="1800" b="0" dirty="0" smtClean="0">
                          <a:latin typeface="Calibri Light"/>
                          <a:cs typeface="Calibri Light"/>
                        </a:rPr>
                        <a:t>22-23</a:t>
                      </a:r>
                      <a:endParaRPr sz="1800" dirty="0">
                        <a:latin typeface="Calibri Light"/>
                        <a:cs typeface="Calibri Light"/>
                      </a:endParaRPr>
                    </a:p>
                    <a:p>
                      <a:pPr>
                        <a:lnSpc>
                          <a:spcPct val="100000"/>
                        </a:lnSpc>
                        <a:spcBef>
                          <a:spcPts val="90"/>
                        </a:spcBef>
                      </a:pPr>
                      <a:endParaRPr sz="1800" dirty="0">
                        <a:latin typeface="Times New Roman"/>
                        <a:cs typeface="Times New Roman"/>
                      </a:endParaRPr>
                    </a:p>
                    <a:p>
                      <a:pPr marL="92710">
                        <a:lnSpc>
                          <a:spcPct val="100000"/>
                        </a:lnSpc>
                        <a:spcBef>
                          <a:spcPts val="5"/>
                        </a:spcBef>
                      </a:pPr>
                      <a:r>
                        <a:rPr sz="1800" b="0" dirty="0">
                          <a:latin typeface="Calibri Light"/>
                          <a:cs typeface="Calibri Light"/>
                        </a:rPr>
                        <a:t>Report</a:t>
                      </a:r>
                      <a:r>
                        <a:rPr sz="1800" b="0" spc="-40" dirty="0">
                          <a:latin typeface="Calibri Light"/>
                          <a:cs typeface="Calibri Light"/>
                        </a:rPr>
                        <a:t> </a:t>
                      </a:r>
                      <a:r>
                        <a:rPr sz="1800" b="0" dirty="0">
                          <a:latin typeface="Calibri Light"/>
                          <a:cs typeface="Calibri Light"/>
                        </a:rPr>
                        <a:t>in</a:t>
                      </a:r>
                      <a:r>
                        <a:rPr sz="1800" b="0" spc="-20" dirty="0">
                          <a:latin typeface="Calibri Light"/>
                          <a:cs typeface="Calibri Light"/>
                        </a:rPr>
                        <a:t> </a:t>
                      </a:r>
                      <a:r>
                        <a:rPr sz="1800" b="0" dirty="0">
                          <a:latin typeface="Calibri Light"/>
                          <a:cs typeface="Calibri Light"/>
                        </a:rPr>
                        <a:t>GSTR</a:t>
                      </a:r>
                      <a:r>
                        <a:rPr sz="1800" b="0" spc="-25" dirty="0">
                          <a:latin typeface="Calibri Light"/>
                          <a:cs typeface="Calibri Light"/>
                        </a:rPr>
                        <a:t> </a:t>
                      </a:r>
                      <a:r>
                        <a:rPr sz="1800" b="0" dirty="0">
                          <a:latin typeface="Calibri Light"/>
                          <a:cs typeface="Calibri Light"/>
                        </a:rPr>
                        <a:t>9</a:t>
                      </a:r>
                      <a:r>
                        <a:rPr sz="1800" b="0" spc="10" dirty="0">
                          <a:latin typeface="Calibri Light"/>
                          <a:cs typeface="Calibri Light"/>
                        </a:rPr>
                        <a:t> </a:t>
                      </a:r>
                      <a:r>
                        <a:rPr sz="1800" b="0" dirty="0">
                          <a:latin typeface="Calibri Light"/>
                          <a:cs typeface="Calibri Light"/>
                        </a:rPr>
                        <a:t>of</a:t>
                      </a:r>
                      <a:r>
                        <a:rPr sz="1800" b="0" spc="-35" dirty="0">
                          <a:latin typeface="Calibri Light"/>
                          <a:cs typeface="Calibri Light"/>
                        </a:rPr>
                        <a:t> </a:t>
                      </a:r>
                      <a:r>
                        <a:rPr lang="en-IN" sz="1800" b="0" spc="-10" dirty="0" smtClean="0">
                          <a:latin typeface="Calibri Light"/>
                          <a:cs typeface="Calibri Light"/>
                        </a:rPr>
                        <a:t>22-23</a:t>
                      </a:r>
                      <a:endParaRPr sz="1800" dirty="0">
                        <a:latin typeface="Calibri Light"/>
                        <a:cs typeface="Calibri Light"/>
                      </a:endParaRPr>
                    </a:p>
                    <a:p>
                      <a:pPr>
                        <a:lnSpc>
                          <a:spcPct val="100000"/>
                        </a:lnSpc>
                        <a:spcBef>
                          <a:spcPts val="90"/>
                        </a:spcBef>
                      </a:pPr>
                      <a:endParaRPr sz="1800" dirty="0">
                        <a:latin typeface="Times New Roman"/>
                        <a:cs typeface="Times New Roman"/>
                      </a:endParaRPr>
                    </a:p>
                    <a:p>
                      <a:pPr marL="92710">
                        <a:lnSpc>
                          <a:spcPct val="100000"/>
                        </a:lnSpc>
                      </a:pPr>
                      <a:r>
                        <a:rPr sz="1800" b="0" dirty="0">
                          <a:latin typeface="Calibri Light"/>
                          <a:cs typeface="Calibri Light"/>
                        </a:rPr>
                        <a:t>Report</a:t>
                      </a:r>
                      <a:r>
                        <a:rPr sz="1800" b="0" spc="-40" dirty="0">
                          <a:latin typeface="Calibri Light"/>
                          <a:cs typeface="Calibri Light"/>
                        </a:rPr>
                        <a:t> </a:t>
                      </a:r>
                      <a:r>
                        <a:rPr sz="1800" b="0" dirty="0">
                          <a:latin typeface="Calibri Light"/>
                          <a:cs typeface="Calibri Light"/>
                        </a:rPr>
                        <a:t>in</a:t>
                      </a:r>
                      <a:r>
                        <a:rPr sz="1800" b="0" spc="-20" dirty="0">
                          <a:latin typeface="Calibri Light"/>
                          <a:cs typeface="Calibri Light"/>
                        </a:rPr>
                        <a:t> </a:t>
                      </a:r>
                      <a:r>
                        <a:rPr sz="1800" b="0" dirty="0">
                          <a:latin typeface="Calibri Light"/>
                          <a:cs typeface="Calibri Light"/>
                        </a:rPr>
                        <a:t>GSTR</a:t>
                      </a:r>
                      <a:r>
                        <a:rPr sz="1800" b="0" spc="-25" dirty="0">
                          <a:latin typeface="Calibri Light"/>
                          <a:cs typeface="Calibri Light"/>
                        </a:rPr>
                        <a:t> </a:t>
                      </a:r>
                      <a:r>
                        <a:rPr sz="1800" b="0" dirty="0">
                          <a:latin typeface="Calibri Light"/>
                          <a:cs typeface="Calibri Light"/>
                        </a:rPr>
                        <a:t>9</a:t>
                      </a:r>
                      <a:r>
                        <a:rPr sz="1800" b="0" spc="10" dirty="0">
                          <a:latin typeface="Calibri Light"/>
                          <a:cs typeface="Calibri Light"/>
                        </a:rPr>
                        <a:t> </a:t>
                      </a:r>
                      <a:r>
                        <a:rPr sz="1800" b="0" dirty="0">
                          <a:latin typeface="Calibri Light"/>
                          <a:cs typeface="Calibri Light"/>
                        </a:rPr>
                        <a:t>of</a:t>
                      </a:r>
                      <a:r>
                        <a:rPr sz="1800" b="0" spc="-35" dirty="0">
                          <a:latin typeface="Calibri Light"/>
                          <a:cs typeface="Calibri Light"/>
                        </a:rPr>
                        <a:t> </a:t>
                      </a:r>
                      <a:r>
                        <a:rPr lang="en-IN" sz="1800" b="0" spc="-10" dirty="0" smtClean="0">
                          <a:latin typeface="Calibri Light"/>
                          <a:cs typeface="Calibri Light"/>
                        </a:rPr>
                        <a:t>23-24</a:t>
                      </a:r>
                      <a:endParaRPr sz="1800" dirty="0">
                        <a:latin typeface="Calibri Light"/>
                        <a:cs typeface="Calibri Light"/>
                      </a:endParaRPr>
                    </a:p>
                  </a:txBody>
                  <a:tcPr marL="0" marR="0" marT="425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r>
            </a:tbl>
          </a:graphicData>
        </a:graphic>
      </p:graphicFrame>
      <p:sp>
        <p:nvSpPr>
          <p:cNvPr id="5" name="object 5"/>
          <p:cNvSpPr txBox="1"/>
          <p:nvPr/>
        </p:nvSpPr>
        <p:spPr>
          <a:xfrm>
            <a:off x="1620138" y="5927242"/>
            <a:ext cx="8724265" cy="300355"/>
          </a:xfrm>
          <a:prstGeom prst="rect">
            <a:avLst/>
          </a:prstGeom>
        </p:spPr>
        <p:txBody>
          <a:bodyPr vert="horz" wrap="square" lIns="0" tIns="12700" rIns="0" bIns="0" rtlCol="0">
            <a:spAutoFit/>
          </a:bodyPr>
          <a:lstStyle/>
          <a:p>
            <a:pPr marL="12700">
              <a:lnSpc>
                <a:spcPct val="100000"/>
              </a:lnSpc>
              <a:spcBef>
                <a:spcPts val="100"/>
              </a:spcBef>
            </a:pPr>
            <a:r>
              <a:rPr sz="1800" b="1" dirty="0">
                <a:latin typeface="Calibri"/>
                <a:cs typeface="Calibri"/>
              </a:rPr>
              <a:t>Note:</a:t>
            </a:r>
            <a:r>
              <a:rPr sz="1800" b="1" spc="-25" dirty="0">
                <a:latin typeface="Calibri"/>
                <a:cs typeface="Calibri"/>
              </a:rPr>
              <a:t> </a:t>
            </a:r>
            <a:r>
              <a:rPr sz="1800" dirty="0">
                <a:latin typeface="Calibri"/>
                <a:cs typeface="Calibri"/>
              </a:rPr>
              <a:t>ITC</a:t>
            </a:r>
            <a:r>
              <a:rPr sz="1800" spc="-35" dirty="0">
                <a:latin typeface="Calibri"/>
                <a:cs typeface="Calibri"/>
              </a:rPr>
              <a:t> </a:t>
            </a:r>
            <a:r>
              <a:rPr sz="1800" dirty="0">
                <a:latin typeface="Calibri"/>
                <a:cs typeface="Calibri"/>
              </a:rPr>
              <a:t>is</a:t>
            </a:r>
            <a:r>
              <a:rPr sz="1800" spc="-25" dirty="0">
                <a:latin typeface="Calibri"/>
                <a:cs typeface="Calibri"/>
              </a:rPr>
              <a:t> </a:t>
            </a:r>
            <a:r>
              <a:rPr sz="1800" spc="-10" dirty="0">
                <a:latin typeface="Calibri"/>
                <a:cs typeface="Calibri"/>
              </a:rPr>
              <a:t>linked</a:t>
            </a:r>
            <a:r>
              <a:rPr sz="1800" spc="-20" dirty="0">
                <a:latin typeface="Calibri"/>
                <a:cs typeface="Calibri"/>
              </a:rPr>
              <a:t> </a:t>
            </a:r>
            <a:r>
              <a:rPr sz="1800" dirty="0">
                <a:latin typeface="Calibri"/>
                <a:cs typeface="Calibri"/>
              </a:rPr>
              <a:t>with</a:t>
            </a:r>
            <a:r>
              <a:rPr sz="1800" spc="-30" dirty="0">
                <a:latin typeface="Calibri"/>
                <a:cs typeface="Calibri"/>
              </a:rPr>
              <a:t> </a:t>
            </a:r>
            <a:r>
              <a:rPr sz="1800" dirty="0">
                <a:latin typeface="Calibri"/>
                <a:cs typeface="Calibri"/>
              </a:rPr>
              <a:t>when it</a:t>
            </a:r>
            <a:r>
              <a:rPr sz="1800" spc="-35" dirty="0">
                <a:latin typeface="Calibri"/>
                <a:cs typeface="Calibri"/>
              </a:rPr>
              <a:t> </a:t>
            </a:r>
            <a:r>
              <a:rPr sz="1800" dirty="0">
                <a:latin typeface="Calibri"/>
                <a:cs typeface="Calibri"/>
              </a:rPr>
              <a:t>is</a:t>
            </a:r>
            <a:r>
              <a:rPr sz="1800" spc="-40" dirty="0">
                <a:latin typeface="Calibri"/>
                <a:cs typeface="Calibri"/>
              </a:rPr>
              <a:t> </a:t>
            </a:r>
            <a:r>
              <a:rPr sz="1800" dirty="0">
                <a:latin typeface="Calibri"/>
                <a:cs typeface="Calibri"/>
              </a:rPr>
              <a:t>availed</a:t>
            </a:r>
            <a:r>
              <a:rPr sz="1800" spc="-25" dirty="0">
                <a:latin typeface="Calibri"/>
                <a:cs typeface="Calibri"/>
              </a:rPr>
              <a:t> </a:t>
            </a:r>
            <a:r>
              <a:rPr sz="1800" dirty="0">
                <a:latin typeface="Calibri"/>
                <a:cs typeface="Calibri"/>
              </a:rPr>
              <a:t>in</a:t>
            </a:r>
            <a:r>
              <a:rPr sz="1800" spc="-25" dirty="0">
                <a:latin typeface="Calibri"/>
                <a:cs typeface="Calibri"/>
              </a:rPr>
              <a:t> </a:t>
            </a:r>
            <a:r>
              <a:rPr sz="1800" dirty="0">
                <a:latin typeface="Calibri"/>
                <a:cs typeface="Calibri"/>
              </a:rPr>
              <a:t>3B</a:t>
            </a:r>
            <a:r>
              <a:rPr sz="1800" spc="-30" dirty="0">
                <a:latin typeface="Calibri"/>
                <a:cs typeface="Calibri"/>
              </a:rPr>
              <a:t> </a:t>
            </a:r>
            <a:r>
              <a:rPr sz="1800" dirty="0">
                <a:latin typeface="Calibri"/>
                <a:cs typeface="Calibri"/>
              </a:rPr>
              <a:t>and not</a:t>
            </a:r>
            <a:r>
              <a:rPr sz="1800" spc="-35" dirty="0">
                <a:latin typeface="Calibri"/>
                <a:cs typeface="Calibri"/>
              </a:rPr>
              <a:t> </a:t>
            </a:r>
            <a:r>
              <a:rPr sz="1800" dirty="0">
                <a:latin typeface="Calibri"/>
                <a:cs typeface="Calibri"/>
              </a:rPr>
              <a:t>when</a:t>
            </a:r>
            <a:r>
              <a:rPr sz="1800" spc="-25" dirty="0">
                <a:latin typeface="Calibri"/>
                <a:cs typeface="Calibri"/>
              </a:rPr>
              <a:t> </a:t>
            </a:r>
            <a:r>
              <a:rPr sz="1800" dirty="0">
                <a:latin typeface="Calibri"/>
                <a:cs typeface="Calibri"/>
              </a:rPr>
              <a:t>it</a:t>
            </a:r>
            <a:r>
              <a:rPr sz="1800" spc="-15" dirty="0">
                <a:latin typeface="Calibri"/>
                <a:cs typeface="Calibri"/>
              </a:rPr>
              <a:t> </a:t>
            </a:r>
            <a:r>
              <a:rPr sz="1800" dirty="0">
                <a:latin typeface="Calibri"/>
                <a:cs typeface="Calibri"/>
              </a:rPr>
              <a:t>is</a:t>
            </a:r>
            <a:r>
              <a:rPr sz="1800" spc="-40" dirty="0">
                <a:latin typeface="Calibri"/>
                <a:cs typeface="Calibri"/>
              </a:rPr>
              <a:t> </a:t>
            </a:r>
            <a:r>
              <a:rPr sz="1800" dirty="0">
                <a:latin typeface="Calibri"/>
                <a:cs typeface="Calibri"/>
              </a:rPr>
              <a:t>availed</a:t>
            </a:r>
            <a:r>
              <a:rPr sz="1800" spc="-25" dirty="0">
                <a:latin typeface="Calibri"/>
                <a:cs typeface="Calibri"/>
              </a:rPr>
              <a:t> </a:t>
            </a:r>
            <a:r>
              <a:rPr sz="1800" dirty="0">
                <a:latin typeface="Calibri"/>
                <a:cs typeface="Calibri"/>
              </a:rPr>
              <a:t>in</a:t>
            </a:r>
            <a:r>
              <a:rPr sz="1800" spc="-20" dirty="0">
                <a:latin typeface="Calibri"/>
                <a:cs typeface="Calibri"/>
              </a:rPr>
              <a:t> </a:t>
            </a:r>
            <a:r>
              <a:rPr sz="1800" dirty="0">
                <a:latin typeface="Calibri"/>
                <a:cs typeface="Calibri"/>
              </a:rPr>
              <a:t>Books</a:t>
            </a:r>
            <a:r>
              <a:rPr sz="1800" spc="-45" dirty="0">
                <a:latin typeface="Calibri"/>
                <a:cs typeface="Calibri"/>
              </a:rPr>
              <a:t> </a:t>
            </a:r>
            <a:r>
              <a:rPr sz="1800" dirty="0">
                <a:latin typeface="Calibri"/>
                <a:cs typeface="Calibri"/>
              </a:rPr>
              <a:t>of</a:t>
            </a:r>
            <a:r>
              <a:rPr sz="1800" spc="-55" dirty="0">
                <a:latin typeface="Calibri"/>
                <a:cs typeface="Calibri"/>
              </a:rPr>
              <a:t> </a:t>
            </a:r>
            <a:r>
              <a:rPr sz="1800" spc="-10" dirty="0">
                <a:latin typeface="Calibri"/>
                <a:cs typeface="Calibri"/>
              </a:rPr>
              <a:t>Accounts</a:t>
            </a:r>
            <a:endParaRPr sz="1800">
              <a:latin typeface="Calibri"/>
              <a:cs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6424" y="438912"/>
            <a:ext cx="10442575" cy="576580"/>
          </a:xfrm>
          <a:prstGeom prst="rect">
            <a:avLst/>
          </a:prstGeom>
          <a:solidFill>
            <a:srgbClr val="4471C4"/>
          </a:solidFill>
          <a:ln w="12192">
            <a:solidFill>
              <a:srgbClr val="2E528F"/>
            </a:solidFill>
          </a:ln>
        </p:spPr>
        <p:txBody>
          <a:bodyPr vert="horz" wrap="square" lIns="0" tIns="0" rIns="0" bIns="0" rtlCol="0">
            <a:spAutoFit/>
          </a:bodyPr>
          <a:lstStyle/>
          <a:p>
            <a:pPr marL="6985" algn="ctr">
              <a:lnSpc>
                <a:spcPts val="4175"/>
              </a:lnSpc>
            </a:pPr>
            <a:r>
              <a:rPr sz="4000" b="0" dirty="0">
                <a:solidFill>
                  <a:srgbClr val="FFFFFF"/>
                </a:solidFill>
                <a:latin typeface="Calibri"/>
                <a:cs typeface="Calibri"/>
              </a:rPr>
              <a:t>Credit</a:t>
            </a:r>
            <a:r>
              <a:rPr sz="4000" b="0" spc="-110" dirty="0">
                <a:solidFill>
                  <a:srgbClr val="FFFFFF"/>
                </a:solidFill>
                <a:latin typeface="Calibri"/>
                <a:cs typeface="Calibri"/>
              </a:rPr>
              <a:t> </a:t>
            </a:r>
            <a:r>
              <a:rPr sz="4000" b="0" spc="-20" dirty="0">
                <a:solidFill>
                  <a:srgbClr val="FFFFFF"/>
                </a:solidFill>
                <a:latin typeface="Calibri"/>
                <a:cs typeface="Calibri"/>
              </a:rPr>
              <a:t>flow</a:t>
            </a:r>
            <a:endParaRPr sz="4000">
              <a:latin typeface="Calibri"/>
              <a:cs typeface="Calibri"/>
            </a:endParaRPr>
          </a:p>
        </p:txBody>
      </p:sp>
      <p:sp>
        <p:nvSpPr>
          <p:cNvPr id="58" name="object 58"/>
          <p:cNvSpPr txBox="1">
            <a:spLocks noGrp="1"/>
          </p:cNvSpPr>
          <p:nvPr>
            <p:ph type="ftr" sz="quarter" idx="11"/>
          </p:nvPr>
        </p:nvSpPr>
        <p:spPr>
          <a:xfrm>
            <a:off x="4038600" y="6423496"/>
            <a:ext cx="4114800" cy="230832"/>
          </a:xfrm>
          <a:prstGeom prst="rect">
            <a:avLst/>
          </a:prstGeom>
        </p:spPr>
        <p:txBody>
          <a:bodyPr vert="horz" wrap="square" lIns="0" tIns="0" rIns="0" bIns="0" rtlCol="0">
            <a:spAutoFit/>
          </a:bodyPr>
          <a:lstStyle/>
          <a:p>
            <a:pPr marL="12700">
              <a:lnSpc>
                <a:spcPts val="1810"/>
              </a:lnSpc>
            </a:pPr>
            <a:endParaRPr spc="-20" dirty="0"/>
          </a:p>
        </p:txBody>
      </p:sp>
      <p:grpSp>
        <p:nvGrpSpPr>
          <p:cNvPr id="3" name="object 3"/>
          <p:cNvGrpSpPr/>
          <p:nvPr/>
        </p:nvGrpSpPr>
        <p:grpSpPr>
          <a:xfrm>
            <a:off x="3154426" y="1578610"/>
            <a:ext cx="7995920" cy="3035935"/>
            <a:chOff x="3154426" y="1578610"/>
            <a:chExt cx="7995920" cy="3035935"/>
          </a:xfrm>
        </p:grpSpPr>
        <p:sp>
          <p:nvSpPr>
            <p:cNvPr id="4" name="object 4"/>
            <p:cNvSpPr/>
            <p:nvPr/>
          </p:nvSpPr>
          <p:spPr>
            <a:xfrm>
              <a:off x="5157216" y="4133088"/>
              <a:ext cx="5986780" cy="474980"/>
            </a:xfrm>
            <a:custGeom>
              <a:avLst/>
              <a:gdLst/>
              <a:ahLst/>
              <a:cxnLst/>
              <a:rect l="l" t="t" r="r" b="b"/>
              <a:pathLst>
                <a:path w="5986780" h="474979">
                  <a:moveTo>
                    <a:pt x="2993136" y="0"/>
                  </a:moveTo>
                  <a:lnTo>
                    <a:pt x="2993136" y="323595"/>
                  </a:lnTo>
                  <a:lnTo>
                    <a:pt x="5986399" y="323595"/>
                  </a:lnTo>
                  <a:lnTo>
                    <a:pt x="5986399" y="474853"/>
                  </a:lnTo>
                </a:path>
                <a:path w="5986780" h="474979">
                  <a:moveTo>
                    <a:pt x="2993136" y="0"/>
                  </a:moveTo>
                  <a:lnTo>
                    <a:pt x="2993136" y="323595"/>
                  </a:lnTo>
                  <a:lnTo>
                    <a:pt x="3990848" y="323595"/>
                  </a:lnTo>
                  <a:lnTo>
                    <a:pt x="3990848" y="474853"/>
                  </a:lnTo>
                </a:path>
                <a:path w="5986780" h="474979">
                  <a:moveTo>
                    <a:pt x="2994152" y="0"/>
                  </a:moveTo>
                  <a:lnTo>
                    <a:pt x="2994152" y="323595"/>
                  </a:lnTo>
                  <a:lnTo>
                    <a:pt x="1996439" y="323595"/>
                  </a:lnTo>
                  <a:lnTo>
                    <a:pt x="1996439" y="474853"/>
                  </a:lnTo>
                </a:path>
                <a:path w="5986780" h="474979">
                  <a:moveTo>
                    <a:pt x="2993263" y="0"/>
                  </a:moveTo>
                  <a:lnTo>
                    <a:pt x="2993263" y="323595"/>
                  </a:lnTo>
                  <a:lnTo>
                    <a:pt x="0" y="323595"/>
                  </a:lnTo>
                  <a:lnTo>
                    <a:pt x="0" y="474853"/>
                  </a:lnTo>
                </a:path>
              </a:pathLst>
            </a:custGeom>
            <a:ln w="12192">
              <a:solidFill>
                <a:srgbClr val="A4A4A4"/>
              </a:solidFill>
            </a:ln>
          </p:spPr>
          <p:txBody>
            <a:bodyPr wrap="square" lIns="0" tIns="0" rIns="0" bIns="0" rtlCol="0"/>
            <a:lstStyle/>
            <a:p>
              <a:endParaRPr/>
            </a:p>
          </p:txBody>
        </p:sp>
        <p:sp>
          <p:nvSpPr>
            <p:cNvPr id="5" name="object 5"/>
            <p:cNvSpPr/>
            <p:nvPr/>
          </p:nvSpPr>
          <p:spPr>
            <a:xfrm>
              <a:off x="5657088" y="2621280"/>
              <a:ext cx="2494915" cy="474980"/>
            </a:xfrm>
            <a:custGeom>
              <a:avLst/>
              <a:gdLst/>
              <a:ahLst/>
              <a:cxnLst/>
              <a:rect l="l" t="t" r="r" b="b"/>
              <a:pathLst>
                <a:path w="2494915" h="474980">
                  <a:moveTo>
                    <a:pt x="0" y="0"/>
                  </a:moveTo>
                  <a:lnTo>
                    <a:pt x="0" y="323596"/>
                  </a:lnTo>
                  <a:lnTo>
                    <a:pt x="2494407" y="323596"/>
                  </a:lnTo>
                  <a:lnTo>
                    <a:pt x="2494407" y="474853"/>
                  </a:lnTo>
                </a:path>
              </a:pathLst>
            </a:custGeom>
            <a:ln w="12192">
              <a:solidFill>
                <a:srgbClr val="EC7C30"/>
              </a:solidFill>
            </a:ln>
          </p:spPr>
          <p:txBody>
            <a:bodyPr wrap="square" lIns="0" tIns="0" rIns="0" bIns="0" rtlCol="0"/>
            <a:lstStyle/>
            <a:p>
              <a:endParaRPr/>
            </a:p>
          </p:txBody>
        </p:sp>
        <p:sp>
          <p:nvSpPr>
            <p:cNvPr id="6" name="object 6"/>
            <p:cNvSpPr/>
            <p:nvPr/>
          </p:nvSpPr>
          <p:spPr>
            <a:xfrm>
              <a:off x="3160776" y="4133088"/>
              <a:ext cx="0" cy="474980"/>
            </a:xfrm>
            <a:custGeom>
              <a:avLst/>
              <a:gdLst/>
              <a:ahLst/>
              <a:cxnLst/>
              <a:rect l="l" t="t" r="r" b="b"/>
              <a:pathLst>
                <a:path h="474979">
                  <a:moveTo>
                    <a:pt x="0" y="0"/>
                  </a:moveTo>
                  <a:lnTo>
                    <a:pt x="0" y="474853"/>
                  </a:lnTo>
                </a:path>
              </a:pathLst>
            </a:custGeom>
            <a:ln w="12192">
              <a:solidFill>
                <a:srgbClr val="A4A4A4"/>
              </a:solidFill>
            </a:ln>
          </p:spPr>
          <p:txBody>
            <a:bodyPr wrap="square" lIns="0" tIns="0" rIns="0" bIns="0" rtlCol="0"/>
            <a:lstStyle/>
            <a:p>
              <a:endParaRPr/>
            </a:p>
          </p:txBody>
        </p:sp>
        <p:sp>
          <p:nvSpPr>
            <p:cNvPr id="7" name="object 7"/>
            <p:cNvSpPr/>
            <p:nvPr/>
          </p:nvSpPr>
          <p:spPr>
            <a:xfrm>
              <a:off x="3160776" y="2621280"/>
              <a:ext cx="2494915" cy="474980"/>
            </a:xfrm>
            <a:custGeom>
              <a:avLst/>
              <a:gdLst/>
              <a:ahLst/>
              <a:cxnLst/>
              <a:rect l="l" t="t" r="r" b="b"/>
              <a:pathLst>
                <a:path w="2494915" h="474980">
                  <a:moveTo>
                    <a:pt x="2494407" y="0"/>
                  </a:moveTo>
                  <a:lnTo>
                    <a:pt x="2494407" y="323596"/>
                  </a:lnTo>
                  <a:lnTo>
                    <a:pt x="0" y="323596"/>
                  </a:lnTo>
                  <a:lnTo>
                    <a:pt x="0" y="474853"/>
                  </a:lnTo>
                </a:path>
              </a:pathLst>
            </a:custGeom>
            <a:ln w="12192">
              <a:solidFill>
                <a:srgbClr val="EC7C30"/>
              </a:solidFill>
            </a:ln>
          </p:spPr>
          <p:txBody>
            <a:bodyPr wrap="square" lIns="0" tIns="0" rIns="0" bIns="0" rtlCol="0"/>
            <a:lstStyle/>
            <a:p>
              <a:endParaRPr/>
            </a:p>
          </p:txBody>
        </p:sp>
        <p:sp>
          <p:nvSpPr>
            <p:cNvPr id="8" name="object 8"/>
            <p:cNvSpPr/>
            <p:nvPr/>
          </p:nvSpPr>
          <p:spPr>
            <a:xfrm>
              <a:off x="3636264" y="1584960"/>
              <a:ext cx="4041775" cy="1036319"/>
            </a:xfrm>
            <a:custGeom>
              <a:avLst/>
              <a:gdLst/>
              <a:ahLst/>
              <a:cxnLst/>
              <a:rect l="l" t="t" r="r" b="b"/>
              <a:pathLst>
                <a:path w="4041775" h="1036319">
                  <a:moveTo>
                    <a:pt x="3938016" y="0"/>
                  </a:moveTo>
                  <a:lnTo>
                    <a:pt x="103632" y="0"/>
                  </a:lnTo>
                  <a:lnTo>
                    <a:pt x="63275" y="8137"/>
                  </a:lnTo>
                  <a:lnTo>
                    <a:pt x="30337" y="30337"/>
                  </a:lnTo>
                  <a:lnTo>
                    <a:pt x="8137" y="63275"/>
                  </a:lnTo>
                  <a:lnTo>
                    <a:pt x="0" y="103631"/>
                  </a:lnTo>
                  <a:lnTo>
                    <a:pt x="0" y="932688"/>
                  </a:lnTo>
                  <a:lnTo>
                    <a:pt x="8137" y="973044"/>
                  </a:lnTo>
                  <a:lnTo>
                    <a:pt x="30337" y="1005982"/>
                  </a:lnTo>
                  <a:lnTo>
                    <a:pt x="63275" y="1028182"/>
                  </a:lnTo>
                  <a:lnTo>
                    <a:pt x="103632" y="1036319"/>
                  </a:lnTo>
                  <a:lnTo>
                    <a:pt x="3938016" y="1036319"/>
                  </a:lnTo>
                  <a:lnTo>
                    <a:pt x="3978372" y="1028182"/>
                  </a:lnTo>
                  <a:lnTo>
                    <a:pt x="4011310" y="1005982"/>
                  </a:lnTo>
                  <a:lnTo>
                    <a:pt x="4033510" y="973044"/>
                  </a:lnTo>
                  <a:lnTo>
                    <a:pt x="4041647" y="932688"/>
                  </a:lnTo>
                  <a:lnTo>
                    <a:pt x="4041647" y="103631"/>
                  </a:lnTo>
                  <a:lnTo>
                    <a:pt x="4033510" y="63275"/>
                  </a:lnTo>
                  <a:lnTo>
                    <a:pt x="4011310" y="30337"/>
                  </a:lnTo>
                  <a:lnTo>
                    <a:pt x="3978372" y="8137"/>
                  </a:lnTo>
                  <a:lnTo>
                    <a:pt x="3938016" y="0"/>
                  </a:lnTo>
                  <a:close/>
                </a:path>
              </a:pathLst>
            </a:custGeom>
            <a:solidFill>
              <a:srgbClr val="5B9BD4"/>
            </a:solidFill>
          </p:spPr>
          <p:txBody>
            <a:bodyPr wrap="square" lIns="0" tIns="0" rIns="0" bIns="0" rtlCol="0"/>
            <a:lstStyle/>
            <a:p>
              <a:endParaRPr/>
            </a:p>
          </p:txBody>
        </p:sp>
        <p:sp>
          <p:nvSpPr>
            <p:cNvPr id="9" name="object 9"/>
            <p:cNvSpPr/>
            <p:nvPr/>
          </p:nvSpPr>
          <p:spPr>
            <a:xfrm>
              <a:off x="3636264" y="1584960"/>
              <a:ext cx="4041775" cy="1036319"/>
            </a:xfrm>
            <a:custGeom>
              <a:avLst/>
              <a:gdLst/>
              <a:ahLst/>
              <a:cxnLst/>
              <a:rect l="l" t="t" r="r" b="b"/>
              <a:pathLst>
                <a:path w="4041775" h="1036319">
                  <a:moveTo>
                    <a:pt x="0" y="103631"/>
                  </a:moveTo>
                  <a:lnTo>
                    <a:pt x="8137" y="63275"/>
                  </a:lnTo>
                  <a:lnTo>
                    <a:pt x="30337" y="30337"/>
                  </a:lnTo>
                  <a:lnTo>
                    <a:pt x="63275" y="8137"/>
                  </a:lnTo>
                  <a:lnTo>
                    <a:pt x="103632" y="0"/>
                  </a:lnTo>
                  <a:lnTo>
                    <a:pt x="3938016" y="0"/>
                  </a:lnTo>
                  <a:lnTo>
                    <a:pt x="3978372" y="8137"/>
                  </a:lnTo>
                  <a:lnTo>
                    <a:pt x="4011310" y="30337"/>
                  </a:lnTo>
                  <a:lnTo>
                    <a:pt x="4033510" y="63275"/>
                  </a:lnTo>
                  <a:lnTo>
                    <a:pt x="4041647" y="103631"/>
                  </a:lnTo>
                  <a:lnTo>
                    <a:pt x="4041647" y="932688"/>
                  </a:lnTo>
                  <a:lnTo>
                    <a:pt x="4033510" y="973044"/>
                  </a:lnTo>
                  <a:lnTo>
                    <a:pt x="4011310" y="1005982"/>
                  </a:lnTo>
                  <a:lnTo>
                    <a:pt x="3978372" y="1028182"/>
                  </a:lnTo>
                  <a:lnTo>
                    <a:pt x="3938016" y="1036319"/>
                  </a:lnTo>
                  <a:lnTo>
                    <a:pt x="103632" y="1036319"/>
                  </a:lnTo>
                  <a:lnTo>
                    <a:pt x="63275" y="1028182"/>
                  </a:lnTo>
                  <a:lnTo>
                    <a:pt x="30337" y="1005982"/>
                  </a:lnTo>
                  <a:lnTo>
                    <a:pt x="8137" y="973044"/>
                  </a:lnTo>
                  <a:lnTo>
                    <a:pt x="0" y="932688"/>
                  </a:lnTo>
                  <a:lnTo>
                    <a:pt x="0" y="103631"/>
                  </a:lnTo>
                  <a:close/>
                </a:path>
              </a:pathLst>
            </a:custGeom>
            <a:ln w="12191">
              <a:solidFill>
                <a:srgbClr val="FFFFFF"/>
              </a:solidFill>
            </a:ln>
          </p:spPr>
          <p:txBody>
            <a:bodyPr wrap="square" lIns="0" tIns="0" rIns="0" bIns="0" rtlCol="0"/>
            <a:lstStyle/>
            <a:p>
              <a:endParaRPr/>
            </a:p>
          </p:txBody>
        </p:sp>
        <p:sp>
          <p:nvSpPr>
            <p:cNvPr id="10" name="object 10"/>
            <p:cNvSpPr/>
            <p:nvPr/>
          </p:nvSpPr>
          <p:spPr>
            <a:xfrm>
              <a:off x="3816096" y="1758696"/>
              <a:ext cx="4044950" cy="1036319"/>
            </a:xfrm>
            <a:custGeom>
              <a:avLst/>
              <a:gdLst/>
              <a:ahLst/>
              <a:cxnLst/>
              <a:rect l="l" t="t" r="r" b="b"/>
              <a:pathLst>
                <a:path w="4044950" h="1036319">
                  <a:moveTo>
                    <a:pt x="3941063" y="0"/>
                  </a:moveTo>
                  <a:lnTo>
                    <a:pt x="103631" y="0"/>
                  </a:lnTo>
                  <a:lnTo>
                    <a:pt x="63275" y="8137"/>
                  </a:lnTo>
                  <a:lnTo>
                    <a:pt x="30337" y="30337"/>
                  </a:lnTo>
                  <a:lnTo>
                    <a:pt x="8137" y="63275"/>
                  </a:lnTo>
                  <a:lnTo>
                    <a:pt x="0" y="103631"/>
                  </a:lnTo>
                  <a:lnTo>
                    <a:pt x="0" y="932688"/>
                  </a:lnTo>
                  <a:lnTo>
                    <a:pt x="8137" y="973044"/>
                  </a:lnTo>
                  <a:lnTo>
                    <a:pt x="30337" y="1005982"/>
                  </a:lnTo>
                  <a:lnTo>
                    <a:pt x="63275" y="1028182"/>
                  </a:lnTo>
                  <a:lnTo>
                    <a:pt x="103631" y="1036319"/>
                  </a:lnTo>
                  <a:lnTo>
                    <a:pt x="3941063" y="1036319"/>
                  </a:lnTo>
                  <a:lnTo>
                    <a:pt x="3981420" y="1028182"/>
                  </a:lnTo>
                  <a:lnTo>
                    <a:pt x="4014358" y="1005982"/>
                  </a:lnTo>
                  <a:lnTo>
                    <a:pt x="4036558" y="973044"/>
                  </a:lnTo>
                  <a:lnTo>
                    <a:pt x="4044696" y="932688"/>
                  </a:lnTo>
                  <a:lnTo>
                    <a:pt x="4044696" y="103631"/>
                  </a:lnTo>
                  <a:lnTo>
                    <a:pt x="4036558" y="63275"/>
                  </a:lnTo>
                  <a:lnTo>
                    <a:pt x="4014358" y="30337"/>
                  </a:lnTo>
                  <a:lnTo>
                    <a:pt x="3981420" y="8137"/>
                  </a:lnTo>
                  <a:lnTo>
                    <a:pt x="3941063" y="0"/>
                  </a:lnTo>
                  <a:close/>
                </a:path>
              </a:pathLst>
            </a:custGeom>
            <a:solidFill>
              <a:srgbClr val="FFFFFF">
                <a:alpha val="90194"/>
              </a:srgbClr>
            </a:solidFill>
          </p:spPr>
          <p:txBody>
            <a:bodyPr wrap="square" lIns="0" tIns="0" rIns="0" bIns="0" rtlCol="0"/>
            <a:lstStyle/>
            <a:p>
              <a:endParaRPr/>
            </a:p>
          </p:txBody>
        </p:sp>
        <p:sp>
          <p:nvSpPr>
            <p:cNvPr id="11" name="object 11"/>
            <p:cNvSpPr/>
            <p:nvPr/>
          </p:nvSpPr>
          <p:spPr>
            <a:xfrm>
              <a:off x="3816096" y="1758696"/>
              <a:ext cx="4044950" cy="1036319"/>
            </a:xfrm>
            <a:custGeom>
              <a:avLst/>
              <a:gdLst/>
              <a:ahLst/>
              <a:cxnLst/>
              <a:rect l="l" t="t" r="r" b="b"/>
              <a:pathLst>
                <a:path w="4044950" h="1036319">
                  <a:moveTo>
                    <a:pt x="0" y="103631"/>
                  </a:moveTo>
                  <a:lnTo>
                    <a:pt x="8137" y="63275"/>
                  </a:lnTo>
                  <a:lnTo>
                    <a:pt x="30337" y="30337"/>
                  </a:lnTo>
                  <a:lnTo>
                    <a:pt x="63275" y="8137"/>
                  </a:lnTo>
                  <a:lnTo>
                    <a:pt x="103631" y="0"/>
                  </a:lnTo>
                  <a:lnTo>
                    <a:pt x="3941063" y="0"/>
                  </a:lnTo>
                  <a:lnTo>
                    <a:pt x="3981420" y="8137"/>
                  </a:lnTo>
                  <a:lnTo>
                    <a:pt x="4014358" y="30337"/>
                  </a:lnTo>
                  <a:lnTo>
                    <a:pt x="4036558" y="63275"/>
                  </a:lnTo>
                  <a:lnTo>
                    <a:pt x="4044696" y="103631"/>
                  </a:lnTo>
                  <a:lnTo>
                    <a:pt x="4044696" y="932688"/>
                  </a:lnTo>
                  <a:lnTo>
                    <a:pt x="4036558" y="973044"/>
                  </a:lnTo>
                  <a:lnTo>
                    <a:pt x="4014358" y="1005982"/>
                  </a:lnTo>
                  <a:lnTo>
                    <a:pt x="3981420" y="1028182"/>
                  </a:lnTo>
                  <a:lnTo>
                    <a:pt x="3941063" y="1036319"/>
                  </a:lnTo>
                  <a:lnTo>
                    <a:pt x="103631" y="1036319"/>
                  </a:lnTo>
                  <a:lnTo>
                    <a:pt x="63275" y="1028182"/>
                  </a:lnTo>
                  <a:lnTo>
                    <a:pt x="30337" y="1005982"/>
                  </a:lnTo>
                  <a:lnTo>
                    <a:pt x="8137" y="973044"/>
                  </a:lnTo>
                  <a:lnTo>
                    <a:pt x="0" y="932688"/>
                  </a:lnTo>
                  <a:lnTo>
                    <a:pt x="0" y="103631"/>
                  </a:lnTo>
                  <a:close/>
                </a:path>
              </a:pathLst>
            </a:custGeom>
            <a:ln w="12192">
              <a:solidFill>
                <a:srgbClr val="5B9BD4"/>
              </a:solidFill>
            </a:ln>
          </p:spPr>
          <p:txBody>
            <a:bodyPr wrap="square" lIns="0" tIns="0" rIns="0" bIns="0" rtlCol="0"/>
            <a:lstStyle/>
            <a:p>
              <a:endParaRPr/>
            </a:p>
          </p:txBody>
        </p:sp>
      </p:grpSp>
      <p:sp>
        <p:nvSpPr>
          <p:cNvPr id="12" name="object 12"/>
          <p:cNvSpPr txBox="1"/>
          <p:nvPr/>
        </p:nvSpPr>
        <p:spPr>
          <a:xfrm>
            <a:off x="4378197" y="1926463"/>
            <a:ext cx="2923540" cy="640080"/>
          </a:xfrm>
          <a:prstGeom prst="rect">
            <a:avLst/>
          </a:prstGeom>
        </p:spPr>
        <p:txBody>
          <a:bodyPr vert="horz" wrap="square" lIns="0" tIns="46990" rIns="0" bIns="0" rtlCol="0">
            <a:spAutoFit/>
          </a:bodyPr>
          <a:lstStyle/>
          <a:p>
            <a:pPr marL="768985" marR="5080" indent="-756285">
              <a:lnSpc>
                <a:spcPts val="2300"/>
              </a:lnSpc>
              <a:spcBef>
                <a:spcPts val="370"/>
              </a:spcBef>
            </a:pPr>
            <a:r>
              <a:rPr sz="2100" dirty="0">
                <a:latin typeface="Calibri"/>
                <a:cs typeface="Calibri"/>
              </a:rPr>
              <a:t>Credits</a:t>
            </a:r>
            <a:r>
              <a:rPr sz="2100" spc="-80" dirty="0">
                <a:latin typeface="Calibri"/>
                <a:cs typeface="Calibri"/>
              </a:rPr>
              <a:t> </a:t>
            </a:r>
            <a:r>
              <a:rPr sz="2100" dirty="0">
                <a:latin typeface="Calibri"/>
                <a:cs typeface="Calibri"/>
              </a:rPr>
              <a:t>to</a:t>
            </a:r>
            <a:r>
              <a:rPr sz="2100" spc="-60" dirty="0">
                <a:latin typeface="Calibri"/>
                <a:cs typeface="Calibri"/>
              </a:rPr>
              <a:t> </a:t>
            </a:r>
            <a:r>
              <a:rPr sz="2100" dirty="0">
                <a:latin typeface="Calibri"/>
                <a:cs typeface="Calibri"/>
              </a:rPr>
              <a:t>Electronic</a:t>
            </a:r>
            <a:r>
              <a:rPr sz="2100" spc="-75" dirty="0">
                <a:latin typeface="Calibri"/>
                <a:cs typeface="Calibri"/>
              </a:rPr>
              <a:t> </a:t>
            </a:r>
            <a:r>
              <a:rPr sz="2100" spc="-10" dirty="0">
                <a:latin typeface="Calibri"/>
                <a:cs typeface="Calibri"/>
              </a:rPr>
              <a:t>Credit Ledger(ECrL)</a:t>
            </a:r>
            <a:endParaRPr sz="2100">
              <a:latin typeface="Calibri"/>
              <a:cs typeface="Calibri"/>
            </a:endParaRPr>
          </a:p>
        </p:txBody>
      </p:sp>
      <p:grpSp>
        <p:nvGrpSpPr>
          <p:cNvPr id="13" name="object 13"/>
          <p:cNvGrpSpPr/>
          <p:nvPr/>
        </p:nvGrpSpPr>
        <p:grpSpPr>
          <a:xfrm>
            <a:off x="2340610" y="3090417"/>
            <a:ext cx="1826260" cy="1223010"/>
            <a:chOff x="2340610" y="3090417"/>
            <a:chExt cx="1826260" cy="1223010"/>
          </a:xfrm>
        </p:grpSpPr>
        <p:sp>
          <p:nvSpPr>
            <p:cNvPr id="14" name="object 14"/>
            <p:cNvSpPr/>
            <p:nvPr/>
          </p:nvSpPr>
          <p:spPr>
            <a:xfrm>
              <a:off x="2346960" y="3096767"/>
              <a:ext cx="1630680" cy="1036319"/>
            </a:xfrm>
            <a:custGeom>
              <a:avLst/>
              <a:gdLst/>
              <a:ahLst/>
              <a:cxnLst/>
              <a:rect l="l" t="t" r="r" b="b"/>
              <a:pathLst>
                <a:path w="1630679" h="1036320">
                  <a:moveTo>
                    <a:pt x="1527048" y="0"/>
                  </a:moveTo>
                  <a:lnTo>
                    <a:pt x="103631" y="0"/>
                  </a:lnTo>
                  <a:lnTo>
                    <a:pt x="63275" y="8137"/>
                  </a:lnTo>
                  <a:lnTo>
                    <a:pt x="30337" y="30337"/>
                  </a:lnTo>
                  <a:lnTo>
                    <a:pt x="8137" y="63275"/>
                  </a:lnTo>
                  <a:lnTo>
                    <a:pt x="0" y="103632"/>
                  </a:lnTo>
                  <a:lnTo>
                    <a:pt x="0" y="932688"/>
                  </a:lnTo>
                  <a:lnTo>
                    <a:pt x="8137" y="973044"/>
                  </a:lnTo>
                  <a:lnTo>
                    <a:pt x="30337" y="1005982"/>
                  </a:lnTo>
                  <a:lnTo>
                    <a:pt x="63275" y="1028182"/>
                  </a:lnTo>
                  <a:lnTo>
                    <a:pt x="103631" y="1036320"/>
                  </a:lnTo>
                  <a:lnTo>
                    <a:pt x="1527048" y="1036320"/>
                  </a:lnTo>
                  <a:lnTo>
                    <a:pt x="1567404" y="1028182"/>
                  </a:lnTo>
                  <a:lnTo>
                    <a:pt x="1600342" y="1005982"/>
                  </a:lnTo>
                  <a:lnTo>
                    <a:pt x="1622542" y="973044"/>
                  </a:lnTo>
                  <a:lnTo>
                    <a:pt x="1630679" y="932688"/>
                  </a:lnTo>
                  <a:lnTo>
                    <a:pt x="1630679" y="103632"/>
                  </a:lnTo>
                  <a:lnTo>
                    <a:pt x="1622542" y="63275"/>
                  </a:lnTo>
                  <a:lnTo>
                    <a:pt x="1600342" y="30337"/>
                  </a:lnTo>
                  <a:lnTo>
                    <a:pt x="1567404" y="8137"/>
                  </a:lnTo>
                  <a:lnTo>
                    <a:pt x="1527048" y="0"/>
                  </a:lnTo>
                  <a:close/>
                </a:path>
              </a:pathLst>
            </a:custGeom>
            <a:solidFill>
              <a:srgbClr val="EC7C30"/>
            </a:solidFill>
          </p:spPr>
          <p:txBody>
            <a:bodyPr wrap="square" lIns="0" tIns="0" rIns="0" bIns="0" rtlCol="0"/>
            <a:lstStyle/>
            <a:p>
              <a:endParaRPr/>
            </a:p>
          </p:txBody>
        </p:sp>
        <p:sp>
          <p:nvSpPr>
            <p:cNvPr id="15" name="object 15"/>
            <p:cNvSpPr/>
            <p:nvPr/>
          </p:nvSpPr>
          <p:spPr>
            <a:xfrm>
              <a:off x="2346960" y="3096767"/>
              <a:ext cx="1630680" cy="1036319"/>
            </a:xfrm>
            <a:custGeom>
              <a:avLst/>
              <a:gdLst/>
              <a:ahLst/>
              <a:cxnLst/>
              <a:rect l="l" t="t" r="r" b="b"/>
              <a:pathLst>
                <a:path w="1630679" h="1036320">
                  <a:moveTo>
                    <a:pt x="0" y="103632"/>
                  </a:moveTo>
                  <a:lnTo>
                    <a:pt x="8137" y="63275"/>
                  </a:lnTo>
                  <a:lnTo>
                    <a:pt x="30337" y="30337"/>
                  </a:lnTo>
                  <a:lnTo>
                    <a:pt x="63275" y="8137"/>
                  </a:lnTo>
                  <a:lnTo>
                    <a:pt x="103631" y="0"/>
                  </a:lnTo>
                  <a:lnTo>
                    <a:pt x="1527048" y="0"/>
                  </a:lnTo>
                  <a:lnTo>
                    <a:pt x="1567404" y="8137"/>
                  </a:lnTo>
                  <a:lnTo>
                    <a:pt x="1600342" y="30337"/>
                  </a:lnTo>
                  <a:lnTo>
                    <a:pt x="1622542" y="63275"/>
                  </a:lnTo>
                  <a:lnTo>
                    <a:pt x="1630679" y="103632"/>
                  </a:lnTo>
                  <a:lnTo>
                    <a:pt x="1630679" y="932688"/>
                  </a:lnTo>
                  <a:lnTo>
                    <a:pt x="1622542" y="973044"/>
                  </a:lnTo>
                  <a:lnTo>
                    <a:pt x="1600342" y="1005982"/>
                  </a:lnTo>
                  <a:lnTo>
                    <a:pt x="1567404" y="1028182"/>
                  </a:lnTo>
                  <a:lnTo>
                    <a:pt x="1527048" y="1036320"/>
                  </a:lnTo>
                  <a:lnTo>
                    <a:pt x="103631" y="1036320"/>
                  </a:lnTo>
                  <a:lnTo>
                    <a:pt x="63275" y="1028182"/>
                  </a:lnTo>
                  <a:lnTo>
                    <a:pt x="30337" y="1005982"/>
                  </a:lnTo>
                  <a:lnTo>
                    <a:pt x="8137" y="973044"/>
                  </a:lnTo>
                  <a:lnTo>
                    <a:pt x="0" y="932688"/>
                  </a:lnTo>
                  <a:lnTo>
                    <a:pt x="0" y="103632"/>
                  </a:lnTo>
                  <a:close/>
                </a:path>
              </a:pathLst>
            </a:custGeom>
            <a:ln w="12192">
              <a:solidFill>
                <a:srgbClr val="FFFFFF"/>
              </a:solidFill>
            </a:ln>
          </p:spPr>
          <p:txBody>
            <a:bodyPr wrap="square" lIns="0" tIns="0" rIns="0" bIns="0" rtlCol="0"/>
            <a:lstStyle/>
            <a:p>
              <a:endParaRPr/>
            </a:p>
          </p:txBody>
        </p:sp>
        <p:sp>
          <p:nvSpPr>
            <p:cNvPr id="16" name="object 16"/>
            <p:cNvSpPr/>
            <p:nvPr/>
          </p:nvSpPr>
          <p:spPr>
            <a:xfrm>
              <a:off x="2526792" y="3270503"/>
              <a:ext cx="1633855" cy="1036319"/>
            </a:xfrm>
            <a:custGeom>
              <a:avLst/>
              <a:gdLst/>
              <a:ahLst/>
              <a:cxnLst/>
              <a:rect l="l" t="t" r="r" b="b"/>
              <a:pathLst>
                <a:path w="1633854" h="1036320">
                  <a:moveTo>
                    <a:pt x="1530095" y="0"/>
                  </a:moveTo>
                  <a:lnTo>
                    <a:pt x="103631" y="0"/>
                  </a:lnTo>
                  <a:lnTo>
                    <a:pt x="63275" y="8137"/>
                  </a:lnTo>
                  <a:lnTo>
                    <a:pt x="30337" y="30337"/>
                  </a:lnTo>
                  <a:lnTo>
                    <a:pt x="8137" y="63275"/>
                  </a:lnTo>
                  <a:lnTo>
                    <a:pt x="0" y="103632"/>
                  </a:lnTo>
                  <a:lnTo>
                    <a:pt x="0" y="932688"/>
                  </a:lnTo>
                  <a:lnTo>
                    <a:pt x="8137" y="973044"/>
                  </a:lnTo>
                  <a:lnTo>
                    <a:pt x="30337" y="1005982"/>
                  </a:lnTo>
                  <a:lnTo>
                    <a:pt x="63275" y="1028182"/>
                  </a:lnTo>
                  <a:lnTo>
                    <a:pt x="103631" y="1036320"/>
                  </a:lnTo>
                  <a:lnTo>
                    <a:pt x="1530095" y="1036320"/>
                  </a:lnTo>
                  <a:lnTo>
                    <a:pt x="1570452" y="1028182"/>
                  </a:lnTo>
                  <a:lnTo>
                    <a:pt x="1603390" y="1005982"/>
                  </a:lnTo>
                  <a:lnTo>
                    <a:pt x="1625590" y="973044"/>
                  </a:lnTo>
                  <a:lnTo>
                    <a:pt x="1633728" y="932688"/>
                  </a:lnTo>
                  <a:lnTo>
                    <a:pt x="1633728" y="103632"/>
                  </a:lnTo>
                  <a:lnTo>
                    <a:pt x="1625590" y="63275"/>
                  </a:lnTo>
                  <a:lnTo>
                    <a:pt x="1603390" y="30337"/>
                  </a:lnTo>
                  <a:lnTo>
                    <a:pt x="1570452" y="8137"/>
                  </a:lnTo>
                  <a:lnTo>
                    <a:pt x="1530095" y="0"/>
                  </a:lnTo>
                  <a:close/>
                </a:path>
              </a:pathLst>
            </a:custGeom>
            <a:solidFill>
              <a:srgbClr val="FFFFFF">
                <a:alpha val="90194"/>
              </a:srgbClr>
            </a:solidFill>
          </p:spPr>
          <p:txBody>
            <a:bodyPr wrap="square" lIns="0" tIns="0" rIns="0" bIns="0" rtlCol="0"/>
            <a:lstStyle/>
            <a:p>
              <a:endParaRPr/>
            </a:p>
          </p:txBody>
        </p:sp>
        <p:sp>
          <p:nvSpPr>
            <p:cNvPr id="17" name="object 17"/>
            <p:cNvSpPr/>
            <p:nvPr/>
          </p:nvSpPr>
          <p:spPr>
            <a:xfrm>
              <a:off x="2526792" y="3270503"/>
              <a:ext cx="1633855" cy="1036319"/>
            </a:xfrm>
            <a:custGeom>
              <a:avLst/>
              <a:gdLst/>
              <a:ahLst/>
              <a:cxnLst/>
              <a:rect l="l" t="t" r="r" b="b"/>
              <a:pathLst>
                <a:path w="1633854" h="1036320">
                  <a:moveTo>
                    <a:pt x="0" y="103632"/>
                  </a:moveTo>
                  <a:lnTo>
                    <a:pt x="8137" y="63275"/>
                  </a:lnTo>
                  <a:lnTo>
                    <a:pt x="30337" y="30337"/>
                  </a:lnTo>
                  <a:lnTo>
                    <a:pt x="63275" y="8137"/>
                  </a:lnTo>
                  <a:lnTo>
                    <a:pt x="103631" y="0"/>
                  </a:lnTo>
                  <a:lnTo>
                    <a:pt x="1530095" y="0"/>
                  </a:lnTo>
                  <a:lnTo>
                    <a:pt x="1570452" y="8137"/>
                  </a:lnTo>
                  <a:lnTo>
                    <a:pt x="1603390" y="30337"/>
                  </a:lnTo>
                  <a:lnTo>
                    <a:pt x="1625590" y="63275"/>
                  </a:lnTo>
                  <a:lnTo>
                    <a:pt x="1633728" y="103632"/>
                  </a:lnTo>
                  <a:lnTo>
                    <a:pt x="1633728" y="932688"/>
                  </a:lnTo>
                  <a:lnTo>
                    <a:pt x="1625590" y="973044"/>
                  </a:lnTo>
                  <a:lnTo>
                    <a:pt x="1603390" y="1005982"/>
                  </a:lnTo>
                  <a:lnTo>
                    <a:pt x="1570452" y="1028182"/>
                  </a:lnTo>
                  <a:lnTo>
                    <a:pt x="1530095" y="1036320"/>
                  </a:lnTo>
                  <a:lnTo>
                    <a:pt x="103631" y="1036320"/>
                  </a:lnTo>
                  <a:lnTo>
                    <a:pt x="63275" y="1028182"/>
                  </a:lnTo>
                  <a:lnTo>
                    <a:pt x="30337" y="1005982"/>
                  </a:lnTo>
                  <a:lnTo>
                    <a:pt x="8137" y="973044"/>
                  </a:lnTo>
                  <a:lnTo>
                    <a:pt x="0" y="932688"/>
                  </a:lnTo>
                  <a:lnTo>
                    <a:pt x="0" y="103632"/>
                  </a:lnTo>
                  <a:close/>
                </a:path>
              </a:pathLst>
            </a:custGeom>
            <a:ln w="12192">
              <a:solidFill>
                <a:srgbClr val="EC7C30"/>
              </a:solidFill>
            </a:ln>
          </p:spPr>
          <p:txBody>
            <a:bodyPr wrap="square" lIns="0" tIns="0" rIns="0" bIns="0" rtlCol="0"/>
            <a:lstStyle/>
            <a:p>
              <a:endParaRPr/>
            </a:p>
          </p:txBody>
        </p:sp>
      </p:grpSp>
      <p:sp>
        <p:nvSpPr>
          <p:cNvPr id="18" name="object 18"/>
          <p:cNvSpPr txBox="1"/>
          <p:nvPr/>
        </p:nvSpPr>
        <p:spPr>
          <a:xfrm>
            <a:off x="2783839" y="3291661"/>
            <a:ext cx="1115695" cy="640715"/>
          </a:xfrm>
          <a:prstGeom prst="rect">
            <a:avLst/>
          </a:prstGeom>
        </p:spPr>
        <p:txBody>
          <a:bodyPr vert="horz" wrap="square" lIns="0" tIns="14605" rIns="0" bIns="0" rtlCol="0">
            <a:spAutoFit/>
          </a:bodyPr>
          <a:lstStyle/>
          <a:p>
            <a:pPr marL="55244">
              <a:lnSpc>
                <a:spcPts val="2415"/>
              </a:lnSpc>
              <a:spcBef>
                <a:spcPts val="115"/>
              </a:spcBef>
            </a:pPr>
            <a:r>
              <a:rPr sz="2100" spc="-10" dirty="0">
                <a:latin typeface="Calibri"/>
                <a:cs typeface="Calibri"/>
              </a:rPr>
              <a:t>Reported</a:t>
            </a:r>
            <a:endParaRPr sz="2100">
              <a:latin typeface="Calibri"/>
              <a:cs typeface="Calibri"/>
            </a:endParaRPr>
          </a:p>
          <a:p>
            <a:pPr marL="12700">
              <a:lnSpc>
                <a:spcPts val="2415"/>
              </a:lnSpc>
            </a:pPr>
            <a:r>
              <a:rPr sz="2100" dirty="0">
                <a:latin typeface="Calibri"/>
                <a:cs typeface="Calibri"/>
              </a:rPr>
              <a:t>thru</a:t>
            </a:r>
            <a:r>
              <a:rPr sz="2100" spc="-20" dirty="0">
                <a:latin typeface="Calibri"/>
                <a:cs typeface="Calibri"/>
              </a:rPr>
              <a:t> GSTR</a:t>
            </a:r>
            <a:endParaRPr sz="2100">
              <a:latin typeface="Calibri"/>
              <a:cs typeface="Calibri"/>
            </a:endParaRPr>
          </a:p>
        </p:txBody>
      </p:sp>
      <p:sp>
        <p:nvSpPr>
          <p:cNvPr id="19" name="object 19"/>
          <p:cNvSpPr txBox="1"/>
          <p:nvPr/>
        </p:nvSpPr>
        <p:spPr>
          <a:xfrm>
            <a:off x="3189477" y="3877436"/>
            <a:ext cx="309880" cy="347345"/>
          </a:xfrm>
          <a:prstGeom prst="rect">
            <a:avLst/>
          </a:prstGeom>
        </p:spPr>
        <p:txBody>
          <a:bodyPr vert="horz" wrap="square" lIns="0" tIns="13970" rIns="0" bIns="0" rtlCol="0">
            <a:spAutoFit/>
          </a:bodyPr>
          <a:lstStyle/>
          <a:p>
            <a:pPr marL="12700">
              <a:lnSpc>
                <a:spcPct val="100000"/>
              </a:lnSpc>
              <a:spcBef>
                <a:spcPts val="110"/>
              </a:spcBef>
            </a:pPr>
            <a:r>
              <a:rPr sz="2100" spc="-25" dirty="0">
                <a:latin typeface="Calibri"/>
                <a:cs typeface="Calibri"/>
              </a:rPr>
              <a:t>3B</a:t>
            </a:r>
            <a:endParaRPr sz="2100">
              <a:latin typeface="Calibri"/>
              <a:cs typeface="Calibri"/>
            </a:endParaRPr>
          </a:p>
        </p:txBody>
      </p:sp>
      <p:grpSp>
        <p:nvGrpSpPr>
          <p:cNvPr id="20" name="object 20"/>
          <p:cNvGrpSpPr/>
          <p:nvPr/>
        </p:nvGrpSpPr>
        <p:grpSpPr>
          <a:xfrm>
            <a:off x="2340610" y="4602226"/>
            <a:ext cx="1826260" cy="1223010"/>
            <a:chOff x="2340610" y="4602226"/>
            <a:chExt cx="1826260" cy="1223010"/>
          </a:xfrm>
        </p:grpSpPr>
        <p:sp>
          <p:nvSpPr>
            <p:cNvPr id="21" name="object 21"/>
            <p:cNvSpPr/>
            <p:nvPr/>
          </p:nvSpPr>
          <p:spPr>
            <a:xfrm>
              <a:off x="2346960" y="4608576"/>
              <a:ext cx="1630680" cy="1036319"/>
            </a:xfrm>
            <a:custGeom>
              <a:avLst/>
              <a:gdLst/>
              <a:ahLst/>
              <a:cxnLst/>
              <a:rect l="l" t="t" r="r" b="b"/>
              <a:pathLst>
                <a:path w="1630679" h="1036320">
                  <a:moveTo>
                    <a:pt x="1527048" y="0"/>
                  </a:moveTo>
                  <a:lnTo>
                    <a:pt x="103631" y="0"/>
                  </a:lnTo>
                  <a:lnTo>
                    <a:pt x="63275" y="8137"/>
                  </a:lnTo>
                  <a:lnTo>
                    <a:pt x="30337" y="30337"/>
                  </a:lnTo>
                  <a:lnTo>
                    <a:pt x="8137" y="63275"/>
                  </a:lnTo>
                  <a:lnTo>
                    <a:pt x="0" y="103631"/>
                  </a:lnTo>
                  <a:lnTo>
                    <a:pt x="0" y="932688"/>
                  </a:lnTo>
                  <a:lnTo>
                    <a:pt x="8137" y="973028"/>
                  </a:lnTo>
                  <a:lnTo>
                    <a:pt x="30337" y="1005968"/>
                  </a:lnTo>
                  <a:lnTo>
                    <a:pt x="63275" y="1028176"/>
                  </a:lnTo>
                  <a:lnTo>
                    <a:pt x="103631" y="1036320"/>
                  </a:lnTo>
                  <a:lnTo>
                    <a:pt x="1527048" y="1036320"/>
                  </a:lnTo>
                  <a:lnTo>
                    <a:pt x="1567404" y="1028176"/>
                  </a:lnTo>
                  <a:lnTo>
                    <a:pt x="1600342" y="1005968"/>
                  </a:lnTo>
                  <a:lnTo>
                    <a:pt x="1622542" y="973028"/>
                  </a:lnTo>
                  <a:lnTo>
                    <a:pt x="1630679" y="932688"/>
                  </a:lnTo>
                  <a:lnTo>
                    <a:pt x="1630679" y="103631"/>
                  </a:lnTo>
                  <a:lnTo>
                    <a:pt x="1622542" y="63275"/>
                  </a:lnTo>
                  <a:lnTo>
                    <a:pt x="1600342" y="30337"/>
                  </a:lnTo>
                  <a:lnTo>
                    <a:pt x="1567404" y="8137"/>
                  </a:lnTo>
                  <a:lnTo>
                    <a:pt x="1527048" y="0"/>
                  </a:lnTo>
                  <a:close/>
                </a:path>
              </a:pathLst>
            </a:custGeom>
            <a:solidFill>
              <a:srgbClr val="A4A4A4"/>
            </a:solidFill>
          </p:spPr>
          <p:txBody>
            <a:bodyPr wrap="square" lIns="0" tIns="0" rIns="0" bIns="0" rtlCol="0"/>
            <a:lstStyle/>
            <a:p>
              <a:endParaRPr/>
            </a:p>
          </p:txBody>
        </p:sp>
        <p:sp>
          <p:nvSpPr>
            <p:cNvPr id="22" name="object 22"/>
            <p:cNvSpPr/>
            <p:nvPr/>
          </p:nvSpPr>
          <p:spPr>
            <a:xfrm>
              <a:off x="2346960" y="4608576"/>
              <a:ext cx="1630680" cy="1036319"/>
            </a:xfrm>
            <a:custGeom>
              <a:avLst/>
              <a:gdLst/>
              <a:ahLst/>
              <a:cxnLst/>
              <a:rect l="l" t="t" r="r" b="b"/>
              <a:pathLst>
                <a:path w="1630679" h="1036320">
                  <a:moveTo>
                    <a:pt x="0" y="103631"/>
                  </a:moveTo>
                  <a:lnTo>
                    <a:pt x="8137" y="63275"/>
                  </a:lnTo>
                  <a:lnTo>
                    <a:pt x="30337" y="30337"/>
                  </a:lnTo>
                  <a:lnTo>
                    <a:pt x="63275" y="8137"/>
                  </a:lnTo>
                  <a:lnTo>
                    <a:pt x="103631" y="0"/>
                  </a:lnTo>
                  <a:lnTo>
                    <a:pt x="1527048" y="0"/>
                  </a:lnTo>
                  <a:lnTo>
                    <a:pt x="1567404" y="8137"/>
                  </a:lnTo>
                  <a:lnTo>
                    <a:pt x="1600342" y="30337"/>
                  </a:lnTo>
                  <a:lnTo>
                    <a:pt x="1622542" y="63275"/>
                  </a:lnTo>
                  <a:lnTo>
                    <a:pt x="1630679" y="103631"/>
                  </a:lnTo>
                  <a:lnTo>
                    <a:pt x="1630679" y="932688"/>
                  </a:lnTo>
                  <a:lnTo>
                    <a:pt x="1622542" y="973028"/>
                  </a:lnTo>
                  <a:lnTo>
                    <a:pt x="1600342" y="1005968"/>
                  </a:lnTo>
                  <a:lnTo>
                    <a:pt x="1567404" y="1028176"/>
                  </a:lnTo>
                  <a:lnTo>
                    <a:pt x="1527048" y="1036320"/>
                  </a:lnTo>
                  <a:lnTo>
                    <a:pt x="103631" y="1036320"/>
                  </a:lnTo>
                  <a:lnTo>
                    <a:pt x="63275" y="1028176"/>
                  </a:lnTo>
                  <a:lnTo>
                    <a:pt x="30337" y="1005968"/>
                  </a:lnTo>
                  <a:lnTo>
                    <a:pt x="8137" y="973028"/>
                  </a:lnTo>
                  <a:lnTo>
                    <a:pt x="0" y="932688"/>
                  </a:lnTo>
                  <a:lnTo>
                    <a:pt x="0" y="103631"/>
                  </a:lnTo>
                  <a:close/>
                </a:path>
              </a:pathLst>
            </a:custGeom>
            <a:ln w="12192">
              <a:solidFill>
                <a:srgbClr val="FFFFFF"/>
              </a:solidFill>
            </a:ln>
          </p:spPr>
          <p:txBody>
            <a:bodyPr wrap="square" lIns="0" tIns="0" rIns="0" bIns="0" rtlCol="0"/>
            <a:lstStyle/>
            <a:p>
              <a:endParaRPr/>
            </a:p>
          </p:txBody>
        </p:sp>
        <p:sp>
          <p:nvSpPr>
            <p:cNvPr id="23" name="object 23"/>
            <p:cNvSpPr/>
            <p:nvPr/>
          </p:nvSpPr>
          <p:spPr>
            <a:xfrm>
              <a:off x="2526792" y="4782312"/>
              <a:ext cx="1633855" cy="1036319"/>
            </a:xfrm>
            <a:custGeom>
              <a:avLst/>
              <a:gdLst/>
              <a:ahLst/>
              <a:cxnLst/>
              <a:rect l="l" t="t" r="r" b="b"/>
              <a:pathLst>
                <a:path w="1633854" h="1036320">
                  <a:moveTo>
                    <a:pt x="1530095" y="0"/>
                  </a:moveTo>
                  <a:lnTo>
                    <a:pt x="103631" y="0"/>
                  </a:lnTo>
                  <a:lnTo>
                    <a:pt x="63275" y="8137"/>
                  </a:lnTo>
                  <a:lnTo>
                    <a:pt x="30337" y="30337"/>
                  </a:lnTo>
                  <a:lnTo>
                    <a:pt x="8137" y="63275"/>
                  </a:lnTo>
                  <a:lnTo>
                    <a:pt x="0" y="103631"/>
                  </a:lnTo>
                  <a:lnTo>
                    <a:pt x="0" y="932688"/>
                  </a:lnTo>
                  <a:lnTo>
                    <a:pt x="8137" y="973028"/>
                  </a:lnTo>
                  <a:lnTo>
                    <a:pt x="30337" y="1005968"/>
                  </a:lnTo>
                  <a:lnTo>
                    <a:pt x="63275" y="1028176"/>
                  </a:lnTo>
                  <a:lnTo>
                    <a:pt x="103631" y="1036319"/>
                  </a:lnTo>
                  <a:lnTo>
                    <a:pt x="1530095" y="1036319"/>
                  </a:lnTo>
                  <a:lnTo>
                    <a:pt x="1570452" y="1028176"/>
                  </a:lnTo>
                  <a:lnTo>
                    <a:pt x="1603390" y="1005968"/>
                  </a:lnTo>
                  <a:lnTo>
                    <a:pt x="1625590" y="973028"/>
                  </a:lnTo>
                  <a:lnTo>
                    <a:pt x="1633728" y="932688"/>
                  </a:lnTo>
                  <a:lnTo>
                    <a:pt x="1633728" y="103631"/>
                  </a:lnTo>
                  <a:lnTo>
                    <a:pt x="1625590" y="63275"/>
                  </a:lnTo>
                  <a:lnTo>
                    <a:pt x="1603390" y="30337"/>
                  </a:lnTo>
                  <a:lnTo>
                    <a:pt x="1570452" y="8137"/>
                  </a:lnTo>
                  <a:lnTo>
                    <a:pt x="1530095" y="0"/>
                  </a:lnTo>
                  <a:close/>
                </a:path>
              </a:pathLst>
            </a:custGeom>
            <a:solidFill>
              <a:srgbClr val="FFFFFF">
                <a:alpha val="90194"/>
              </a:srgbClr>
            </a:solidFill>
          </p:spPr>
          <p:txBody>
            <a:bodyPr wrap="square" lIns="0" tIns="0" rIns="0" bIns="0" rtlCol="0"/>
            <a:lstStyle/>
            <a:p>
              <a:endParaRPr/>
            </a:p>
          </p:txBody>
        </p:sp>
        <p:sp>
          <p:nvSpPr>
            <p:cNvPr id="24" name="object 24"/>
            <p:cNvSpPr/>
            <p:nvPr/>
          </p:nvSpPr>
          <p:spPr>
            <a:xfrm>
              <a:off x="2526792" y="4782312"/>
              <a:ext cx="1633855" cy="1036319"/>
            </a:xfrm>
            <a:custGeom>
              <a:avLst/>
              <a:gdLst/>
              <a:ahLst/>
              <a:cxnLst/>
              <a:rect l="l" t="t" r="r" b="b"/>
              <a:pathLst>
                <a:path w="1633854" h="1036320">
                  <a:moveTo>
                    <a:pt x="0" y="103631"/>
                  </a:moveTo>
                  <a:lnTo>
                    <a:pt x="8137" y="63275"/>
                  </a:lnTo>
                  <a:lnTo>
                    <a:pt x="30337" y="30337"/>
                  </a:lnTo>
                  <a:lnTo>
                    <a:pt x="63275" y="8137"/>
                  </a:lnTo>
                  <a:lnTo>
                    <a:pt x="103631" y="0"/>
                  </a:lnTo>
                  <a:lnTo>
                    <a:pt x="1530095" y="0"/>
                  </a:lnTo>
                  <a:lnTo>
                    <a:pt x="1570452" y="8137"/>
                  </a:lnTo>
                  <a:lnTo>
                    <a:pt x="1603390" y="30337"/>
                  </a:lnTo>
                  <a:lnTo>
                    <a:pt x="1625590" y="63275"/>
                  </a:lnTo>
                  <a:lnTo>
                    <a:pt x="1633728" y="103631"/>
                  </a:lnTo>
                  <a:lnTo>
                    <a:pt x="1633728" y="932688"/>
                  </a:lnTo>
                  <a:lnTo>
                    <a:pt x="1625590" y="973028"/>
                  </a:lnTo>
                  <a:lnTo>
                    <a:pt x="1603390" y="1005968"/>
                  </a:lnTo>
                  <a:lnTo>
                    <a:pt x="1570452" y="1028176"/>
                  </a:lnTo>
                  <a:lnTo>
                    <a:pt x="1530095" y="1036319"/>
                  </a:lnTo>
                  <a:lnTo>
                    <a:pt x="103631" y="1036319"/>
                  </a:lnTo>
                  <a:lnTo>
                    <a:pt x="63275" y="1028176"/>
                  </a:lnTo>
                  <a:lnTo>
                    <a:pt x="30337" y="1005968"/>
                  </a:lnTo>
                  <a:lnTo>
                    <a:pt x="8137" y="973028"/>
                  </a:lnTo>
                  <a:lnTo>
                    <a:pt x="0" y="932688"/>
                  </a:lnTo>
                  <a:lnTo>
                    <a:pt x="0" y="103631"/>
                  </a:lnTo>
                  <a:close/>
                </a:path>
              </a:pathLst>
            </a:custGeom>
            <a:ln w="12192">
              <a:solidFill>
                <a:srgbClr val="A4A4A4"/>
              </a:solidFill>
            </a:ln>
          </p:spPr>
          <p:txBody>
            <a:bodyPr wrap="square" lIns="0" tIns="0" rIns="0" bIns="0" rtlCol="0"/>
            <a:lstStyle/>
            <a:p>
              <a:endParaRPr/>
            </a:p>
          </p:txBody>
        </p:sp>
      </p:grpSp>
      <p:sp>
        <p:nvSpPr>
          <p:cNvPr id="25" name="object 25"/>
          <p:cNvSpPr txBox="1"/>
          <p:nvPr/>
        </p:nvSpPr>
        <p:spPr>
          <a:xfrm>
            <a:off x="2796032" y="5096967"/>
            <a:ext cx="1098550" cy="347980"/>
          </a:xfrm>
          <a:prstGeom prst="rect">
            <a:avLst/>
          </a:prstGeom>
        </p:spPr>
        <p:txBody>
          <a:bodyPr vert="horz" wrap="square" lIns="0" tIns="14605" rIns="0" bIns="0" rtlCol="0">
            <a:spAutoFit/>
          </a:bodyPr>
          <a:lstStyle/>
          <a:p>
            <a:pPr marL="12700">
              <a:lnSpc>
                <a:spcPct val="100000"/>
              </a:lnSpc>
              <a:spcBef>
                <a:spcPts val="115"/>
              </a:spcBef>
            </a:pPr>
            <a:r>
              <a:rPr sz="2100" dirty="0">
                <a:latin typeface="Calibri"/>
                <a:cs typeface="Calibri"/>
              </a:rPr>
              <a:t>4A-</a:t>
            </a:r>
            <a:r>
              <a:rPr sz="2100" spc="-20" dirty="0">
                <a:latin typeface="Calibri"/>
                <a:cs typeface="Calibri"/>
              </a:rPr>
              <a:t>4B=4C</a:t>
            </a:r>
            <a:endParaRPr sz="2100">
              <a:latin typeface="Calibri"/>
              <a:cs typeface="Calibri"/>
            </a:endParaRPr>
          </a:p>
        </p:txBody>
      </p:sp>
      <p:grpSp>
        <p:nvGrpSpPr>
          <p:cNvPr id="26" name="object 26"/>
          <p:cNvGrpSpPr/>
          <p:nvPr/>
        </p:nvGrpSpPr>
        <p:grpSpPr>
          <a:xfrm>
            <a:off x="7327138" y="3090417"/>
            <a:ext cx="1826260" cy="1223010"/>
            <a:chOff x="7327138" y="3090417"/>
            <a:chExt cx="1826260" cy="1223010"/>
          </a:xfrm>
        </p:grpSpPr>
        <p:sp>
          <p:nvSpPr>
            <p:cNvPr id="27" name="object 27"/>
            <p:cNvSpPr/>
            <p:nvPr/>
          </p:nvSpPr>
          <p:spPr>
            <a:xfrm>
              <a:off x="7333488" y="3096767"/>
              <a:ext cx="1633855" cy="1036319"/>
            </a:xfrm>
            <a:custGeom>
              <a:avLst/>
              <a:gdLst/>
              <a:ahLst/>
              <a:cxnLst/>
              <a:rect l="l" t="t" r="r" b="b"/>
              <a:pathLst>
                <a:path w="1633854" h="1036320">
                  <a:moveTo>
                    <a:pt x="1530095" y="0"/>
                  </a:moveTo>
                  <a:lnTo>
                    <a:pt x="103631" y="0"/>
                  </a:lnTo>
                  <a:lnTo>
                    <a:pt x="63275" y="8137"/>
                  </a:lnTo>
                  <a:lnTo>
                    <a:pt x="30337" y="30337"/>
                  </a:lnTo>
                  <a:lnTo>
                    <a:pt x="8137" y="63275"/>
                  </a:lnTo>
                  <a:lnTo>
                    <a:pt x="0" y="103632"/>
                  </a:lnTo>
                  <a:lnTo>
                    <a:pt x="0" y="932688"/>
                  </a:lnTo>
                  <a:lnTo>
                    <a:pt x="8137" y="973044"/>
                  </a:lnTo>
                  <a:lnTo>
                    <a:pt x="30337" y="1005982"/>
                  </a:lnTo>
                  <a:lnTo>
                    <a:pt x="63275" y="1028182"/>
                  </a:lnTo>
                  <a:lnTo>
                    <a:pt x="103631" y="1036320"/>
                  </a:lnTo>
                  <a:lnTo>
                    <a:pt x="1530095" y="1036320"/>
                  </a:lnTo>
                  <a:lnTo>
                    <a:pt x="1570452" y="1028182"/>
                  </a:lnTo>
                  <a:lnTo>
                    <a:pt x="1603390" y="1005982"/>
                  </a:lnTo>
                  <a:lnTo>
                    <a:pt x="1625590" y="973044"/>
                  </a:lnTo>
                  <a:lnTo>
                    <a:pt x="1633727" y="932688"/>
                  </a:lnTo>
                  <a:lnTo>
                    <a:pt x="1633727" y="103632"/>
                  </a:lnTo>
                  <a:lnTo>
                    <a:pt x="1625590" y="63275"/>
                  </a:lnTo>
                  <a:lnTo>
                    <a:pt x="1603390" y="30337"/>
                  </a:lnTo>
                  <a:lnTo>
                    <a:pt x="1570452" y="8137"/>
                  </a:lnTo>
                  <a:lnTo>
                    <a:pt x="1530095" y="0"/>
                  </a:lnTo>
                  <a:close/>
                </a:path>
              </a:pathLst>
            </a:custGeom>
            <a:solidFill>
              <a:srgbClr val="EC7C30"/>
            </a:solidFill>
          </p:spPr>
          <p:txBody>
            <a:bodyPr wrap="square" lIns="0" tIns="0" rIns="0" bIns="0" rtlCol="0"/>
            <a:lstStyle/>
            <a:p>
              <a:endParaRPr/>
            </a:p>
          </p:txBody>
        </p:sp>
        <p:sp>
          <p:nvSpPr>
            <p:cNvPr id="28" name="object 28"/>
            <p:cNvSpPr/>
            <p:nvPr/>
          </p:nvSpPr>
          <p:spPr>
            <a:xfrm>
              <a:off x="7333488" y="3096767"/>
              <a:ext cx="1633855" cy="1036319"/>
            </a:xfrm>
            <a:custGeom>
              <a:avLst/>
              <a:gdLst/>
              <a:ahLst/>
              <a:cxnLst/>
              <a:rect l="l" t="t" r="r" b="b"/>
              <a:pathLst>
                <a:path w="1633854" h="1036320">
                  <a:moveTo>
                    <a:pt x="0" y="103632"/>
                  </a:moveTo>
                  <a:lnTo>
                    <a:pt x="8137" y="63275"/>
                  </a:lnTo>
                  <a:lnTo>
                    <a:pt x="30337" y="30337"/>
                  </a:lnTo>
                  <a:lnTo>
                    <a:pt x="63275" y="8137"/>
                  </a:lnTo>
                  <a:lnTo>
                    <a:pt x="103631" y="0"/>
                  </a:lnTo>
                  <a:lnTo>
                    <a:pt x="1530095" y="0"/>
                  </a:lnTo>
                  <a:lnTo>
                    <a:pt x="1570452" y="8137"/>
                  </a:lnTo>
                  <a:lnTo>
                    <a:pt x="1603390" y="30337"/>
                  </a:lnTo>
                  <a:lnTo>
                    <a:pt x="1625590" y="63275"/>
                  </a:lnTo>
                  <a:lnTo>
                    <a:pt x="1633727" y="103632"/>
                  </a:lnTo>
                  <a:lnTo>
                    <a:pt x="1633727" y="932688"/>
                  </a:lnTo>
                  <a:lnTo>
                    <a:pt x="1625590" y="973044"/>
                  </a:lnTo>
                  <a:lnTo>
                    <a:pt x="1603390" y="1005982"/>
                  </a:lnTo>
                  <a:lnTo>
                    <a:pt x="1570452" y="1028182"/>
                  </a:lnTo>
                  <a:lnTo>
                    <a:pt x="1530095" y="1036320"/>
                  </a:lnTo>
                  <a:lnTo>
                    <a:pt x="103631" y="1036320"/>
                  </a:lnTo>
                  <a:lnTo>
                    <a:pt x="63275" y="1028182"/>
                  </a:lnTo>
                  <a:lnTo>
                    <a:pt x="30337" y="1005982"/>
                  </a:lnTo>
                  <a:lnTo>
                    <a:pt x="8137" y="973044"/>
                  </a:lnTo>
                  <a:lnTo>
                    <a:pt x="0" y="932688"/>
                  </a:lnTo>
                  <a:lnTo>
                    <a:pt x="0" y="103632"/>
                  </a:lnTo>
                  <a:close/>
                </a:path>
              </a:pathLst>
            </a:custGeom>
            <a:ln w="12192">
              <a:solidFill>
                <a:srgbClr val="FFFFFF"/>
              </a:solidFill>
            </a:ln>
          </p:spPr>
          <p:txBody>
            <a:bodyPr wrap="square" lIns="0" tIns="0" rIns="0" bIns="0" rtlCol="0"/>
            <a:lstStyle/>
            <a:p>
              <a:endParaRPr/>
            </a:p>
          </p:txBody>
        </p:sp>
        <p:sp>
          <p:nvSpPr>
            <p:cNvPr id="29" name="object 29"/>
            <p:cNvSpPr/>
            <p:nvPr/>
          </p:nvSpPr>
          <p:spPr>
            <a:xfrm>
              <a:off x="7516368" y="3270503"/>
              <a:ext cx="1630680" cy="1036319"/>
            </a:xfrm>
            <a:custGeom>
              <a:avLst/>
              <a:gdLst/>
              <a:ahLst/>
              <a:cxnLst/>
              <a:rect l="l" t="t" r="r" b="b"/>
              <a:pathLst>
                <a:path w="1630679" h="1036320">
                  <a:moveTo>
                    <a:pt x="1527048" y="0"/>
                  </a:moveTo>
                  <a:lnTo>
                    <a:pt x="103631" y="0"/>
                  </a:lnTo>
                  <a:lnTo>
                    <a:pt x="63275" y="8137"/>
                  </a:lnTo>
                  <a:lnTo>
                    <a:pt x="30337" y="30337"/>
                  </a:lnTo>
                  <a:lnTo>
                    <a:pt x="8137" y="63275"/>
                  </a:lnTo>
                  <a:lnTo>
                    <a:pt x="0" y="103632"/>
                  </a:lnTo>
                  <a:lnTo>
                    <a:pt x="0" y="932688"/>
                  </a:lnTo>
                  <a:lnTo>
                    <a:pt x="8137" y="973044"/>
                  </a:lnTo>
                  <a:lnTo>
                    <a:pt x="30337" y="1005982"/>
                  </a:lnTo>
                  <a:lnTo>
                    <a:pt x="63275" y="1028182"/>
                  </a:lnTo>
                  <a:lnTo>
                    <a:pt x="103631" y="1036320"/>
                  </a:lnTo>
                  <a:lnTo>
                    <a:pt x="1527048" y="1036320"/>
                  </a:lnTo>
                  <a:lnTo>
                    <a:pt x="1567404" y="1028182"/>
                  </a:lnTo>
                  <a:lnTo>
                    <a:pt x="1600342" y="1005982"/>
                  </a:lnTo>
                  <a:lnTo>
                    <a:pt x="1622542" y="973044"/>
                  </a:lnTo>
                  <a:lnTo>
                    <a:pt x="1630679" y="932688"/>
                  </a:lnTo>
                  <a:lnTo>
                    <a:pt x="1630679" y="103632"/>
                  </a:lnTo>
                  <a:lnTo>
                    <a:pt x="1622542" y="63275"/>
                  </a:lnTo>
                  <a:lnTo>
                    <a:pt x="1600342" y="30337"/>
                  </a:lnTo>
                  <a:lnTo>
                    <a:pt x="1567404" y="8137"/>
                  </a:lnTo>
                  <a:lnTo>
                    <a:pt x="1527048" y="0"/>
                  </a:lnTo>
                  <a:close/>
                </a:path>
              </a:pathLst>
            </a:custGeom>
            <a:solidFill>
              <a:srgbClr val="FFFFFF">
                <a:alpha val="90194"/>
              </a:srgbClr>
            </a:solidFill>
          </p:spPr>
          <p:txBody>
            <a:bodyPr wrap="square" lIns="0" tIns="0" rIns="0" bIns="0" rtlCol="0"/>
            <a:lstStyle/>
            <a:p>
              <a:endParaRPr/>
            </a:p>
          </p:txBody>
        </p:sp>
        <p:sp>
          <p:nvSpPr>
            <p:cNvPr id="30" name="object 30"/>
            <p:cNvSpPr/>
            <p:nvPr/>
          </p:nvSpPr>
          <p:spPr>
            <a:xfrm>
              <a:off x="7516368" y="3270503"/>
              <a:ext cx="1630680" cy="1036319"/>
            </a:xfrm>
            <a:custGeom>
              <a:avLst/>
              <a:gdLst/>
              <a:ahLst/>
              <a:cxnLst/>
              <a:rect l="l" t="t" r="r" b="b"/>
              <a:pathLst>
                <a:path w="1630679" h="1036320">
                  <a:moveTo>
                    <a:pt x="0" y="103632"/>
                  </a:moveTo>
                  <a:lnTo>
                    <a:pt x="8137" y="63275"/>
                  </a:lnTo>
                  <a:lnTo>
                    <a:pt x="30337" y="30337"/>
                  </a:lnTo>
                  <a:lnTo>
                    <a:pt x="63275" y="8137"/>
                  </a:lnTo>
                  <a:lnTo>
                    <a:pt x="103631" y="0"/>
                  </a:lnTo>
                  <a:lnTo>
                    <a:pt x="1527048" y="0"/>
                  </a:lnTo>
                  <a:lnTo>
                    <a:pt x="1567404" y="8137"/>
                  </a:lnTo>
                  <a:lnTo>
                    <a:pt x="1600342" y="30337"/>
                  </a:lnTo>
                  <a:lnTo>
                    <a:pt x="1622542" y="63275"/>
                  </a:lnTo>
                  <a:lnTo>
                    <a:pt x="1630679" y="103632"/>
                  </a:lnTo>
                  <a:lnTo>
                    <a:pt x="1630679" y="932688"/>
                  </a:lnTo>
                  <a:lnTo>
                    <a:pt x="1622542" y="973044"/>
                  </a:lnTo>
                  <a:lnTo>
                    <a:pt x="1600342" y="1005982"/>
                  </a:lnTo>
                  <a:lnTo>
                    <a:pt x="1567404" y="1028182"/>
                  </a:lnTo>
                  <a:lnTo>
                    <a:pt x="1527048" y="1036320"/>
                  </a:lnTo>
                  <a:lnTo>
                    <a:pt x="103631" y="1036320"/>
                  </a:lnTo>
                  <a:lnTo>
                    <a:pt x="63275" y="1028182"/>
                  </a:lnTo>
                  <a:lnTo>
                    <a:pt x="30337" y="1005982"/>
                  </a:lnTo>
                  <a:lnTo>
                    <a:pt x="8137" y="973044"/>
                  </a:lnTo>
                  <a:lnTo>
                    <a:pt x="0" y="932688"/>
                  </a:lnTo>
                  <a:lnTo>
                    <a:pt x="0" y="103632"/>
                  </a:lnTo>
                  <a:close/>
                </a:path>
              </a:pathLst>
            </a:custGeom>
            <a:ln w="12192">
              <a:solidFill>
                <a:srgbClr val="EC7C30"/>
              </a:solidFill>
            </a:ln>
          </p:spPr>
          <p:txBody>
            <a:bodyPr wrap="square" lIns="0" tIns="0" rIns="0" bIns="0" rtlCol="0"/>
            <a:lstStyle/>
            <a:p>
              <a:endParaRPr/>
            </a:p>
          </p:txBody>
        </p:sp>
      </p:grpSp>
      <p:sp>
        <p:nvSpPr>
          <p:cNvPr id="31" name="object 31"/>
          <p:cNvSpPr txBox="1"/>
          <p:nvPr/>
        </p:nvSpPr>
        <p:spPr>
          <a:xfrm>
            <a:off x="7679563" y="3438525"/>
            <a:ext cx="1308100" cy="640080"/>
          </a:xfrm>
          <a:prstGeom prst="rect">
            <a:avLst/>
          </a:prstGeom>
        </p:spPr>
        <p:txBody>
          <a:bodyPr vert="horz" wrap="square" lIns="0" tIns="13970" rIns="0" bIns="0" rtlCol="0">
            <a:spAutoFit/>
          </a:bodyPr>
          <a:lstStyle/>
          <a:p>
            <a:pPr algn="ctr">
              <a:lnSpc>
                <a:spcPts val="2410"/>
              </a:lnSpc>
              <a:spcBef>
                <a:spcPts val="110"/>
              </a:spcBef>
            </a:pPr>
            <a:r>
              <a:rPr sz="2100" dirty="0">
                <a:latin typeface="Calibri"/>
                <a:cs typeface="Calibri"/>
              </a:rPr>
              <a:t>Direct</a:t>
            </a:r>
            <a:r>
              <a:rPr sz="2100" spc="-75" dirty="0">
                <a:latin typeface="Calibri"/>
                <a:cs typeface="Calibri"/>
              </a:rPr>
              <a:t> </a:t>
            </a:r>
            <a:r>
              <a:rPr sz="2100" spc="-20" dirty="0">
                <a:latin typeface="Calibri"/>
                <a:cs typeface="Calibri"/>
              </a:rPr>
              <a:t>Entry</a:t>
            </a:r>
            <a:endParaRPr sz="2100">
              <a:latin typeface="Calibri"/>
              <a:cs typeface="Calibri"/>
            </a:endParaRPr>
          </a:p>
          <a:p>
            <a:pPr algn="ctr">
              <a:lnSpc>
                <a:spcPts val="2410"/>
              </a:lnSpc>
            </a:pPr>
            <a:r>
              <a:rPr sz="2100" dirty="0">
                <a:latin typeface="Calibri"/>
                <a:cs typeface="Calibri"/>
              </a:rPr>
              <a:t>to</a:t>
            </a:r>
            <a:r>
              <a:rPr sz="2100" spc="-45" dirty="0">
                <a:latin typeface="Calibri"/>
                <a:cs typeface="Calibri"/>
              </a:rPr>
              <a:t> </a:t>
            </a:r>
            <a:r>
              <a:rPr sz="2100" spc="-20" dirty="0">
                <a:latin typeface="Calibri"/>
                <a:cs typeface="Calibri"/>
              </a:rPr>
              <a:t>ECrL</a:t>
            </a:r>
            <a:endParaRPr sz="2100">
              <a:latin typeface="Calibri"/>
              <a:cs typeface="Calibri"/>
            </a:endParaRPr>
          </a:p>
        </p:txBody>
      </p:sp>
      <p:grpSp>
        <p:nvGrpSpPr>
          <p:cNvPr id="32" name="object 32"/>
          <p:cNvGrpSpPr/>
          <p:nvPr/>
        </p:nvGrpSpPr>
        <p:grpSpPr>
          <a:xfrm>
            <a:off x="4334002" y="4602226"/>
            <a:ext cx="1826260" cy="1223010"/>
            <a:chOff x="4334002" y="4602226"/>
            <a:chExt cx="1826260" cy="1223010"/>
          </a:xfrm>
        </p:grpSpPr>
        <p:sp>
          <p:nvSpPr>
            <p:cNvPr id="33" name="object 33"/>
            <p:cNvSpPr/>
            <p:nvPr/>
          </p:nvSpPr>
          <p:spPr>
            <a:xfrm>
              <a:off x="4340352" y="4608576"/>
              <a:ext cx="1633855" cy="1036319"/>
            </a:xfrm>
            <a:custGeom>
              <a:avLst/>
              <a:gdLst/>
              <a:ahLst/>
              <a:cxnLst/>
              <a:rect l="l" t="t" r="r" b="b"/>
              <a:pathLst>
                <a:path w="1633854" h="1036320">
                  <a:moveTo>
                    <a:pt x="1530096" y="0"/>
                  </a:moveTo>
                  <a:lnTo>
                    <a:pt x="103632" y="0"/>
                  </a:lnTo>
                  <a:lnTo>
                    <a:pt x="63275" y="8137"/>
                  </a:lnTo>
                  <a:lnTo>
                    <a:pt x="30337" y="30337"/>
                  </a:lnTo>
                  <a:lnTo>
                    <a:pt x="8137" y="63275"/>
                  </a:lnTo>
                  <a:lnTo>
                    <a:pt x="0" y="103631"/>
                  </a:lnTo>
                  <a:lnTo>
                    <a:pt x="0" y="932688"/>
                  </a:lnTo>
                  <a:lnTo>
                    <a:pt x="8137" y="973028"/>
                  </a:lnTo>
                  <a:lnTo>
                    <a:pt x="30337" y="1005968"/>
                  </a:lnTo>
                  <a:lnTo>
                    <a:pt x="63275" y="1028176"/>
                  </a:lnTo>
                  <a:lnTo>
                    <a:pt x="103632" y="1036320"/>
                  </a:lnTo>
                  <a:lnTo>
                    <a:pt x="1530096" y="1036320"/>
                  </a:lnTo>
                  <a:lnTo>
                    <a:pt x="1570452" y="1028176"/>
                  </a:lnTo>
                  <a:lnTo>
                    <a:pt x="1603390" y="1005968"/>
                  </a:lnTo>
                  <a:lnTo>
                    <a:pt x="1625590" y="973028"/>
                  </a:lnTo>
                  <a:lnTo>
                    <a:pt x="1633727" y="932688"/>
                  </a:lnTo>
                  <a:lnTo>
                    <a:pt x="1633727" y="103631"/>
                  </a:lnTo>
                  <a:lnTo>
                    <a:pt x="1625590" y="63275"/>
                  </a:lnTo>
                  <a:lnTo>
                    <a:pt x="1603390" y="30337"/>
                  </a:lnTo>
                  <a:lnTo>
                    <a:pt x="1570452" y="8137"/>
                  </a:lnTo>
                  <a:lnTo>
                    <a:pt x="1530096" y="0"/>
                  </a:lnTo>
                  <a:close/>
                </a:path>
              </a:pathLst>
            </a:custGeom>
            <a:solidFill>
              <a:srgbClr val="A4A4A4"/>
            </a:solidFill>
          </p:spPr>
          <p:txBody>
            <a:bodyPr wrap="square" lIns="0" tIns="0" rIns="0" bIns="0" rtlCol="0"/>
            <a:lstStyle/>
            <a:p>
              <a:endParaRPr/>
            </a:p>
          </p:txBody>
        </p:sp>
        <p:sp>
          <p:nvSpPr>
            <p:cNvPr id="34" name="object 34"/>
            <p:cNvSpPr/>
            <p:nvPr/>
          </p:nvSpPr>
          <p:spPr>
            <a:xfrm>
              <a:off x="4340352" y="4608576"/>
              <a:ext cx="1633855" cy="1036319"/>
            </a:xfrm>
            <a:custGeom>
              <a:avLst/>
              <a:gdLst/>
              <a:ahLst/>
              <a:cxnLst/>
              <a:rect l="l" t="t" r="r" b="b"/>
              <a:pathLst>
                <a:path w="1633854" h="1036320">
                  <a:moveTo>
                    <a:pt x="0" y="103631"/>
                  </a:moveTo>
                  <a:lnTo>
                    <a:pt x="8137" y="63275"/>
                  </a:lnTo>
                  <a:lnTo>
                    <a:pt x="30337" y="30337"/>
                  </a:lnTo>
                  <a:lnTo>
                    <a:pt x="63275" y="8137"/>
                  </a:lnTo>
                  <a:lnTo>
                    <a:pt x="103632" y="0"/>
                  </a:lnTo>
                  <a:lnTo>
                    <a:pt x="1530096" y="0"/>
                  </a:lnTo>
                  <a:lnTo>
                    <a:pt x="1570452" y="8137"/>
                  </a:lnTo>
                  <a:lnTo>
                    <a:pt x="1603390" y="30337"/>
                  </a:lnTo>
                  <a:lnTo>
                    <a:pt x="1625590" y="63275"/>
                  </a:lnTo>
                  <a:lnTo>
                    <a:pt x="1633727" y="103631"/>
                  </a:lnTo>
                  <a:lnTo>
                    <a:pt x="1633727" y="932688"/>
                  </a:lnTo>
                  <a:lnTo>
                    <a:pt x="1625590" y="973028"/>
                  </a:lnTo>
                  <a:lnTo>
                    <a:pt x="1603390" y="1005968"/>
                  </a:lnTo>
                  <a:lnTo>
                    <a:pt x="1570452" y="1028176"/>
                  </a:lnTo>
                  <a:lnTo>
                    <a:pt x="1530096" y="1036320"/>
                  </a:lnTo>
                  <a:lnTo>
                    <a:pt x="103632" y="1036320"/>
                  </a:lnTo>
                  <a:lnTo>
                    <a:pt x="63275" y="1028176"/>
                  </a:lnTo>
                  <a:lnTo>
                    <a:pt x="30337" y="1005968"/>
                  </a:lnTo>
                  <a:lnTo>
                    <a:pt x="8137" y="973028"/>
                  </a:lnTo>
                  <a:lnTo>
                    <a:pt x="0" y="932688"/>
                  </a:lnTo>
                  <a:lnTo>
                    <a:pt x="0" y="103631"/>
                  </a:lnTo>
                  <a:close/>
                </a:path>
              </a:pathLst>
            </a:custGeom>
            <a:ln w="12192">
              <a:solidFill>
                <a:srgbClr val="FFFFFF"/>
              </a:solidFill>
            </a:ln>
          </p:spPr>
          <p:txBody>
            <a:bodyPr wrap="square" lIns="0" tIns="0" rIns="0" bIns="0" rtlCol="0"/>
            <a:lstStyle/>
            <a:p>
              <a:endParaRPr/>
            </a:p>
          </p:txBody>
        </p:sp>
        <p:sp>
          <p:nvSpPr>
            <p:cNvPr id="35" name="object 35"/>
            <p:cNvSpPr/>
            <p:nvPr/>
          </p:nvSpPr>
          <p:spPr>
            <a:xfrm>
              <a:off x="4523232" y="4782312"/>
              <a:ext cx="1630680" cy="1036319"/>
            </a:xfrm>
            <a:custGeom>
              <a:avLst/>
              <a:gdLst/>
              <a:ahLst/>
              <a:cxnLst/>
              <a:rect l="l" t="t" r="r" b="b"/>
              <a:pathLst>
                <a:path w="1630679" h="1036320">
                  <a:moveTo>
                    <a:pt x="1527047" y="0"/>
                  </a:moveTo>
                  <a:lnTo>
                    <a:pt x="103631" y="0"/>
                  </a:lnTo>
                  <a:lnTo>
                    <a:pt x="63275" y="8137"/>
                  </a:lnTo>
                  <a:lnTo>
                    <a:pt x="30337" y="30337"/>
                  </a:lnTo>
                  <a:lnTo>
                    <a:pt x="8137" y="63275"/>
                  </a:lnTo>
                  <a:lnTo>
                    <a:pt x="0" y="103631"/>
                  </a:lnTo>
                  <a:lnTo>
                    <a:pt x="0" y="932688"/>
                  </a:lnTo>
                  <a:lnTo>
                    <a:pt x="8137" y="973028"/>
                  </a:lnTo>
                  <a:lnTo>
                    <a:pt x="30337" y="1005968"/>
                  </a:lnTo>
                  <a:lnTo>
                    <a:pt x="63275" y="1028176"/>
                  </a:lnTo>
                  <a:lnTo>
                    <a:pt x="103631" y="1036319"/>
                  </a:lnTo>
                  <a:lnTo>
                    <a:pt x="1527047" y="1036319"/>
                  </a:lnTo>
                  <a:lnTo>
                    <a:pt x="1567404" y="1028176"/>
                  </a:lnTo>
                  <a:lnTo>
                    <a:pt x="1600342" y="1005968"/>
                  </a:lnTo>
                  <a:lnTo>
                    <a:pt x="1622542" y="973028"/>
                  </a:lnTo>
                  <a:lnTo>
                    <a:pt x="1630679" y="932688"/>
                  </a:lnTo>
                  <a:lnTo>
                    <a:pt x="1630679" y="103631"/>
                  </a:lnTo>
                  <a:lnTo>
                    <a:pt x="1622542" y="63275"/>
                  </a:lnTo>
                  <a:lnTo>
                    <a:pt x="1600342" y="30337"/>
                  </a:lnTo>
                  <a:lnTo>
                    <a:pt x="1567404" y="8137"/>
                  </a:lnTo>
                  <a:lnTo>
                    <a:pt x="1527047" y="0"/>
                  </a:lnTo>
                  <a:close/>
                </a:path>
              </a:pathLst>
            </a:custGeom>
            <a:solidFill>
              <a:srgbClr val="FFFFFF">
                <a:alpha val="90194"/>
              </a:srgbClr>
            </a:solidFill>
          </p:spPr>
          <p:txBody>
            <a:bodyPr wrap="square" lIns="0" tIns="0" rIns="0" bIns="0" rtlCol="0"/>
            <a:lstStyle/>
            <a:p>
              <a:endParaRPr/>
            </a:p>
          </p:txBody>
        </p:sp>
        <p:sp>
          <p:nvSpPr>
            <p:cNvPr id="36" name="object 36"/>
            <p:cNvSpPr/>
            <p:nvPr/>
          </p:nvSpPr>
          <p:spPr>
            <a:xfrm>
              <a:off x="4523232" y="4782312"/>
              <a:ext cx="1630680" cy="1036319"/>
            </a:xfrm>
            <a:custGeom>
              <a:avLst/>
              <a:gdLst/>
              <a:ahLst/>
              <a:cxnLst/>
              <a:rect l="l" t="t" r="r" b="b"/>
              <a:pathLst>
                <a:path w="1630679" h="1036320">
                  <a:moveTo>
                    <a:pt x="0" y="103631"/>
                  </a:moveTo>
                  <a:lnTo>
                    <a:pt x="8137" y="63275"/>
                  </a:lnTo>
                  <a:lnTo>
                    <a:pt x="30337" y="30337"/>
                  </a:lnTo>
                  <a:lnTo>
                    <a:pt x="63275" y="8137"/>
                  </a:lnTo>
                  <a:lnTo>
                    <a:pt x="103631" y="0"/>
                  </a:lnTo>
                  <a:lnTo>
                    <a:pt x="1527047" y="0"/>
                  </a:lnTo>
                  <a:lnTo>
                    <a:pt x="1567404" y="8137"/>
                  </a:lnTo>
                  <a:lnTo>
                    <a:pt x="1600342" y="30337"/>
                  </a:lnTo>
                  <a:lnTo>
                    <a:pt x="1622542" y="63275"/>
                  </a:lnTo>
                  <a:lnTo>
                    <a:pt x="1630679" y="103631"/>
                  </a:lnTo>
                  <a:lnTo>
                    <a:pt x="1630679" y="932688"/>
                  </a:lnTo>
                  <a:lnTo>
                    <a:pt x="1622542" y="973028"/>
                  </a:lnTo>
                  <a:lnTo>
                    <a:pt x="1600342" y="1005968"/>
                  </a:lnTo>
                  <a:lnTo>
                    <a:pt x="1567404" y="1028176"/>
                  </a:lnTo>
                  <a:lnTo>
                    <a:pt x="1527047" y="1036319"/>
                  </a:lnTo>
                  <a:lnTo>
                    <a:pt x="103631" y="1036319"/>
                  </a:lnTo>
                  <a:lnTo>
                    <a:pt x="63275" y="1028176"/>
                  </a:lnTo>
                  <a:lnTo>
                    <a:pt x="30337" y="1005968"/>
                  </a:lnTo>
                  <a:lnTo>
                    <a:pt x="8137" y="973028"/>
                  </a:lnTo>
                  <a:lnTo>
                    <a:pt x="0" y="932688"/>
                  </a:lnTo>
                  <a:lnTo>
                    <a:pt x="0" y="103631"/>
                  </a:lnTo>
                  <a:close/>
                </a:path>
              </a:pathLst>
            </a:custGeom>
            <a:ln w="12192">
              <a:solidFill>
                <a:srgbClr val="A4A4A4"/>
              </a:solidFill>
            </a:ln>
          </p:spPr>
          <p:txBody>
            <a:bodyPr wrap="square" lIns="0" tIns="0" rIns="0" bIns="0" rtlCol="0"/>
            <a:lstStyle/>
            <a:p>
              <a:endParaRPr/>
            </a:p>
          </p:txBody>
        </p:sp>
      </p:grpSp>
      <p:sp>
        <p:nvSpPr>
          <p:cNvPr id="37" name="object 37"/>
          <p:cNvSpPr txBox="1"/>
          <p:nvPr/>
        </p:nvSpPr>
        <p:spPr>
          <a:xfrm>
            <a:off x="4975097" y="5096967"/>
            <a:ext cx="727075" cy="347980"/>
          </a:xfrm>
          <a:prstGeom prst="rect">
            <a:avLst/>
          </a:prstGeom>
        </p:spPr>
        <p:txBody>
          <a:bodyPr vert="horz" wrap="square" lIns="0" tIns="14605" rIns="0" bIns="0" rtlCol="0">
            <a:spAutoFit/>
          </a:bodyPr>
          <a:lstStyle/>
          <a:p>
            <a:pPr marL="12700">
              <a:lnSpc>
                <a:spcPct val="100000"/>
              </a:lnSpc>
              <a:spcBef>
                <a:spcPts val="115"/>
              </a:spcBef>
            </a:pPr>
            <a:r>
              <a:rPr sz="2100" spc="-25" dirty="0">
                <a:latin typeface="Calibri"/>
                <a:cs typeface="Calibri"/>
              </a:rPr>
              <a:t>Trans</a:t>
            </a:r>
            <a:r>
              <a:rPr sz="2100" spc="-80" dirty="0">
                <a:latin typeface="Calibri"/>
                <a:cs typeface="Calibri"/>
              </a:rPr>
              <a:t> </a:t>
            </a:r>
            <a:r>
              <a:rPr sz="2100" spc="-50" dirty="0">
                <a:latin typeface="Calibri"/>
                <a:cs typeface="Calibri"/>
              </a:rPr>
              <a:t>I</a:t>
            </a:r>
            <a:endParaRPr sz="2100">
              <a:latin typeface="Calibri"/>
              <a:cs typeface="Calibri"/>
            </a:endParaRPr>
          </a:p>
        </p:txBody>
      </p:sp>
      <p:grpSp>
        <p:nvGrpSpPr>
          <p:cNvPr id="38" name="object 38"/>
          <p:cNvGrpSpPr/>
          <p:nvPr/>
        </p:nvGrpSpPr>
        <p:grpSpPr>
          <a:xfrm>
            <a:off x="6330441" y="4602226"/>
            <a:ext cx="1826260" cy="1223010"/>
            <a:chOff x="6330441" y="4602226"/>
            <a:chExt cx="1826260" cy="1223010"/>
          </a:xfrm>
        </p:grpSpPr>
        <p:sp>
          <p:nvSpPr>
            <p:cNvPr id="39" name="object 39"/>
            <p:cNvSpPr/>
            <p:nvPr/>
          </p:nvSpPr>
          <p:spPr>
            <a:xfrm>
              <a:off x="6336791" y="4608576"/>
              <a:ext cx="1633855" cy="1036319"/>
            </a:xfrm>
            <a:custGeom>
              <a:avLst/>
              <a:gdLst/>
              <a:ahLst/>
              <a:cxnLst/>
              <a:rect l="l" t="t" r="r" b="b"/>
              <a:pathLst>
                <a:path w="1633854" h="1036320">
                  <a:moveTo>
                    <a:pt x="1530096" y="0"/>
                  </a:moveTo>
                  <a:lnTo>
                    <a:pt x="103632" y="0"/>
                  </a:lnTo>
                  <a:lnTo>
                    <a:pt x="63275" y="8137"/>
                  </a:lnTo>
                  <a:lnTo>
                    <a:pt x="30337" y="30337"/>
                  </a:lnTo>
                  <a:lnTo>
                    <a:pt x="8137" y="63275"/>
                  </a:lnTo>
                  <a:lnTo>
                    <a:pt x="0" y="103631"/>
                  </a:lnTo>
                  <a:lnTo>
                    <a:pt x="0" y="932688"/>
                  </a:lnTo>
                  <a:lnTo>
                    <a:pt x="8137" y="973028"/>
                  </a:lnTo>
                  <a:lnTo>
                    <a:pt x="30337" y="1005968"/>
                  </a:lnTo>
                  <a:lnTo>
                    <a:pt x="63275" y="1028176"/>
                  </a:lnTo>
                  <a:lnTo>
                    <a:pt x="103632" y="1036320"/>
                  </a:lnTo>
                  <a:lnTo>
                    <a:pt x="1530096" y="1036320"/>
                  </a:lnTo>
                  <a:lnTo>
                    <a:pt x="1570452" y="1028176"/>
                  </a:lnTo>
                  <a:lnTo>
                    <a:pt x="1603390" y="1005968"/>
                  </a:lnTo>
                  <a:lnTo>
                    <a:pt x="1625590" y="973028"/>
                  </a:lnTo>
                  <a:lnTo>
                    <a:pt x="1633728" y="932688"/>
                  </a:lnTo>
                  <a:lnTo>
                    <a:pt x="1633728" y="103631"/>
                  </a:lnTo>
                  <a:lnTo>
                    <a:pt x="1625590" y="63275"/>
                  </a:lnTo>
                  <a:lnTo>
                    <a:pt x="1603390" y="30337"/>
                  </a:lnTo>
                  <a:lnTo>
                    <a:pt x="1570452" y="8137"/>
                  </a:lnTo>
                  <a:lnTo>
                    <a:pt x="1530096" y="0"/>
                  </a:lnTo>
                  <a:close/>
                </a:path>
              </a:pathLst>
            </a:custGeom>
            <a:solidFill>
              <a:srgbClr val="A4A4A4"/>
            </a:solidFill>
          </p:spPr>
          <p:txBody>
            <a:bodyPr wrap="square" lIns="0" tIns="0" rIns="0" bIns="0" rtlCol="0"/>
            <a:lstStyle/>
            <a:p>
              <a:endParaRPr/>
            </a:p>
          </p:txBody>
        </p:sp>
        <p:sp>
          <p:nvSpPr>
            <p:cNvPr id="40" name="object 40"/>
            <p:cNvSpPr/>
            <p:nvPr/>
          </p:nvSpPr>
          <p:spPr>
            <a:xfrm>
              <a:off x="6336791" y="4608576"/>
              <a:ext cx="1633855" cy="1036319"/>
            </a:xfrm>
            <a:custGeom>
              <a:avLst/>
              <a:gdLst/>
              <a:ahLst/>
              <a:cxnLst/>
              <a:rect l="l" t="t" r="r" b="b"/>
              <a:pathLst>
                <a:path w="1633854" h="1036320">
                  <a:moveTo>
                    <a:pt x="0" y="103631"/>
                  </a:moveTo>
                  <a:lnTo>
                    <a:pt x="8137" y="63275"/>
                  </a:lnTo>
                  <a:lnTo>
                    <a:pt x="30337" y="30337"/>
                  </a:lnTo>
                  <a:lnTo>
                    <a:pt x="63275" y="8137"/>
                  </a:lnTo>
                  <a:lnTo>
                    <a:pt x="103632" y="0"/>
                  </a:lnTo>
                  <a:lnTo>
                    <a:pt x="1530096" y="0"/>
                  </a:lnTo>
                  <a:lnTo>
                    <a:pt x="1570452" y="8137"/>
                  </a:lnTo>
                  <a:lnTo>
                    <a:pt x="1603390" y="30337"/>
                  </a:lnTo>
                  <a:lnTo>
                    <a:pt x="1625590" y="63275"/>
                  </a:lnTo>
                  <a:lnTo>
                    <a:pt x="1633728" y="103631"/>
                  </a:lnTo>
                  <a:lnTo>
                    <a:pt x="1633728" y="932688"/>
                  </a:lnTo>
                  <a:lnTo>
                    <a:pt x="1625590" y="973028"/>
                  </a:lnTo>
                  <a:lnTo>
                    <a:pt x="1603390" y="1005968"/>
                  </a:lnTo>
                  <a:lnTo>
                    <a:pt x="1570452" y="1028176"/>
                  </a:lnTo>
                  <a:lnTo>
                    <a:pt x="1530096" y="1036320"/>
                  </a:lnTo>
                  <a:lnTo>
                    <a:pt x="103632" y="1036320"/>
                  </a:lnTo>
                  <a:lnTo>
                    <a:pt x="63275" y="1028176"/>
                  </a:lnTo>
                  <a:lnTo>
                    <a:pt x="30337" y="1005968"/>
                  </a:lnTo>
                  <a:lnTo>
                    <a:pt x="8137" y="973028"/>
                  </a:lnTo>
                  <a:lnTo>
                    <a:pt x="0" y="932688"/>
                  </a:lnTo>
                  <a:lnTo>
                    <a:pt x="0" y="103631"/>
                  </a:lnTo>
                  <a:close/>
                </a:path>
              </a:pathLst>
            </a:custGeom>
            <a:ln w="12192">
              <a:solidFill>
                <a:srgbClr val="FFFFFF"/>
              </a:solidFill>
            </a:ln>
          </p:spPr>
          <p:txBody>
            <a:bodyPr wrap="square" lIns="0" tIns="0" rIns="0" bIns="0" rtlCol="0"/>
            <a:lstStyle/>
            <a:p>
              <a:endParaRPr/>
            </a:p>
          </p:txBody>
        </p:sp>
        <p:sp>
          <p:nvSpPr>
            <p:cNvPr id="41" name="object 41"/>
            <p:cNvSpPr/>
            <p:nvPr/>
          </p:nvSpPr>
          <p:spPr>
            <a:xfrm>
              <a:off x="6516623" y="4782312"/>
              <a:ext cx="1633855" cy="1036319"/>
            </a:xfrm>
            <a:custGeom>
              <a:avLst/>
              <a:gdLst/>
              <a:ahLst/>
              <a:cxnLst/>
              <a:rect l="l" t="t" r="r" b="b"/>
              <a:pathLst>
                <a:path w="1633854" h="1036320">
                  <a:moveTo>
                    <a:pt x="1530096" y="0"/>
                  </a:moveTo>
                  <a:lnTo>
                    <a:pt x="103631" y="0"/>
                  </a:lnTo>
                  <a:lnTo>
                    <a:pt x="63275" y="8137"/>
                  </a:lnTo>
                  <a:lnTo>
                    <a:pt x="30337" y="30337"/>
                  </a:lnTo>
                  <a:lnTo>
                    <a:pt x="8137" y="63275"/>
                  </a:lnTo>
                  <a:lnTo>
                    <a:pt x="0" y="103631"/>
                  </a:lnTo>
                  <a:lnTo>
                    <a:pt x="0" y="932688"/>
                  </a:lnTo>
                  <a:lnTo>
                    <a:pt x="8137" y="973028"/>
                  </a:lnTo>
                  <a:lnTo>
                    <a:pt x="30337" y="1005968"/>
                  </a:lnTo>
                  <a:lnTo>
                    <a:pt x="63275" y="1028176"/>
                  </a:lnTo>
                  <a:lnTo>
                    <a:pt x="103631" y="1036319"/>
                  </a:lnTo>
                  <a:lnTo>
                    <a:pt x="1530096" y="1036319"/>
                  </a:lnTo>
                  <a:lnTo>
                    <a:pt x="1570452" y="1028176"/>
                  </a:lnTo>
                  <a:lnTo>
                    <a:pt x="1603390" y="1005968"/>
                  </a:lnTo>
                  <a:lnTo>
                    <a:pt x="1625590" y="973028"/>
                  </a:lnTo>
                  <a:lnTo>
                    <a:pt x="1633727" y="932688"/>
                  </a:lnTo>
                  <a:lnTo>
                    <a:pt x="1633727" y="103631"/>
                  </a:lnTo>
                  <a:lnTo>
                    <a:pt x="1625590" y="63275"/>
                  </a:lnTo>
                  <a:lnTo>
                    <a:pt x="1603390" y="30337"/>
                  </a:lnTo>
                  <a:lnTo>
                    <a:pt x="1570452" y="8137"/>
                  </a:lnTo>
                  <a:lnTo>
                    <a:pt x="1530096" y="0"/>
                  </a:lnTo>
                  <a:close/>
                </a:path>
              </a:pathLst>
            </a:custGeom>
            <a:solidFill>
              <a:srgbClr val="FFFFFF">
                <a:alpha val="90194"/>
              </a:srgbClr>
            </a:solidFill>
          </p:spPr>
          <p:txBody>
            <a:bodyPr wrap="square" lIns="0" tIns="0" rIns="0" bIns="0" rtlCol="0"/>
            <a:lstStyle/>
            <a:p>
              <a:endParaRPr/>
            </a:p>
          </p:txBody>
        </p:sp>
        <p:sp>
          <p:nvSpPr>
            <p:cNvPr id="42" name="object 42"/>
            <p:cNvSpPr/>
            <p:nvPr/>
          </p:nvSpPr>
          <p:spPr>
            <a:xfrm>
              <a:off x="6516623" y="4782312"/>
              <a:ext cx="1633855" cy="1036319"/>
            </a:xfrm>
            <a:custGeom>
              <a:avLst/>
              <a:gdLst/>
              <a:ahLst/>
              <a:cxnLst/>
              <a:rect l="l" t="t" r="r" b="b"/>
              <a:pathLst>
                <a:path w="1633854" h="1036320">
                  <a:moveTo>
                    <a:pt x="0" y="103631"/>
                  </a:moveTo>
                  <a:lnTo>
                    <a:pt x="8137" y="63275"/>
                  </a:lnTo>
                  <a:lnTo>
                    <a:pt x="30337" y="30337"/>
                  </a:lnTo>
                  <a:lnTo>
                    <a:pt x="63275" y="8137"/>
                  </a:lnTo>
                  <a:lnTo>
                    <a:pt x="103631" y="0"/>
                  </a:lnTo>
                  <a:lnTo>
                    <a:pt x="1530096" y="0"/>
                  </a:lnTo>
                  <a:lnTo>
                    <a:pt x="1570452" y="8137"/>
                  </a:lnTo>
                  <a:lnTo>
                    <a:pt x="1603390" y="30337"/>
                  </a:lnTo>
                  <a:lnTo>
                    <a:pt x="1625590" y="63275"/>
                  </a:lnTo>
                  <a:lnTo>
                    <a:pt x="1633727" y="103631"/>
                  </a:lnTo>
                  <a:lnTo>
                    <a:pt x="1633727" y="932688"/>
                  </a:lnTo>
                  <a:lnTo>
                    <a:pt x="1625590" y="973028"/>
                  </a:lnTo>
                  <a:lnTo>
                    <a:pt x="1603390" y="1005968"/>
                  </a:lnTo>
                  <a:lnTo>
                    <a:pt x="1570452" y="1028176"/>
                  </a:lnTo>
                  <a:lnTo>
                    <a:pt x="1530096" y="1036319"/>
                  </a:lnTo>
                  <a:lnTo>
                    <a:pt x="103631" y="1036319"/>
                  </a:lnTo>
                  <a:lnTo>
                    <a:pt x="63275" y="1028176"/>
                  </a:lnTo>
                  <a:lnTo>
                    <a:pt x="30337" y="1005968"/>
                  </a:lnTo>
                  <a:lnTo>
                    <a:pt x="8137" y="973028"/>
                  </a:lnTo>
                  <a:lnTo>
                    <a:pt x="0" y="932688"/>
                  </a:lnTo>
                  <a:lnTo>
                    <a:pt x="0" y="103631"/>
                  </a:lnTo>
                  <a:close/>
                </a:path>
              </a:pathLst>
            </a:custGeom>
            <a:ln w="12192">
              <a:solidFill>
                <a:srgbClr val="A4A4A4"/>
              </a:solidFill>
            </a:ln>
          </p:spPr>
          <p:txBody>
            <a:bodyPr wrap="square" lIns="0" tIns="0" rIns="0" bIns="0" rtlCol="0"/>
            <a:lstStyle/>
            <a:p>
              <a:endParaRPr/>
            </a:p>
          </p:txBody>
        </p:sp>
      </p:grpSp>
      <p:sp>
        <p:nvSpPr>
          <p:cNvPr id="43" name="object 43"/>
          <p:cNvSpPr txBox="1"/>
          <p:nvPr/>
        </p:nvSpPr>
        <p:spPr>
          <a:xfrm>
            <a:off x="6937375" y="5096967"/>
            <a:ext cx="795655" cy="347980"/>
          </a:xfrm>
          <a:prstGeom prst="rect">
            <a:avLst/>
          </a:prstGeom>
        </p:spPr>
        <p:txBody>
          <a:bodyPr vert="horz" wrap="square" lIns="0" tIns="14605" rIns="0" bIns="0" rtlCol="0">
            <a:spAutoFit/>
          </a:bodyPr>
          <a:lstStyle/>
          <a:p>
            <a:pPr marL="12700">
              <a:lnSpc>
                <a:spcPct val="100000"/>
              </a:lnSpc>
              <a:spcBef>
                <a:spcPts val="115"/>
              </a:spcBef>
            </a:pPr>
            <a:r>
              <a:rPr sz="2100" spc="-30" dirty="0">
                <a:latin typeface="Calibri"/>
                <a:cs typeface="Calibri"/>
              </a:rPr>
              <a:t>Trans</a:t>
            </a:r>
            <a:r>
              <a:rPr sz="2100" spc="-75" dirty="0">
                <a:latin typeface="Calibri"/>
                <a:cs typeface="Calibri"/>
              </a:rPr>
              <a:t> </a:t>
            </a:r>
            <a:r>
              <a:rPr sz="2100" spc="-25" dirty="0">
                <a:latin typeface="Calibri"/>
                <a:cs typeface="Calibri"/>
              </a:rPr>
              <a:t>II</a:t>
            </a:r>
            <a:endParaRPr sz="2100">
              <a:latin typeface="Calibri"/>
              <a:cs typeface="Calibri"/>
            </a:endParaRPr>
          </a:p>
        </p:txBody>
      </p:sp>
      <p:grpSp>
        <p:nvGrpSpPr>
          <p:cNvPr id="44" name="object 44"/>
          <p:cNvGrpSpPr/>
          <p:nvPr/>
        </p:nvGrpSpPr>
        <p:grpSpPr>
          <a:xfrm>
            <a:off x="8326881" y="4602226"/>
            <a:ext cx="1826260" cy="1223010"/>
            <a:chOff x="8326881" y="4602226"/>
            <a:chExt cx="1826260" cy="1223010"/>
          </a:xfrm>
        </p:grpSpPr>
        <p:sp>
          <p:nvSpPr>
            <p:cNvPr id="45" name="object 45"/>
            <p:cNvSpPr/>
            <p:nvPr/>
          </p:nvSpPr>
          <p:spPr>
            <a:xfrm>
              <a:off x="8333231" y="4608576"/>
              <a:ext cx="1630680" cy="1036319"/>
            </a:xfrm>
            <a:custGeom>
              <a:avLst/>
              <a:gdLst/>
              <a:ahLst/>
              <a:cxnLst/>
              <a:rect l="l" t="t" r="r" b="b"/>
              <a:pathLst>
                <a:path w="1630679" h="1036320">
                  <a:moveTo>
                    <a:pt x="1527048" y="0"/>
                  </a:moveTo>
                  <a:lnTo>
                    <a:pt x="103632" y="0"/>
                  </a:lnTo>
                  <a:lnTo>
                    <a:pt x="63275" y="8137"/>
                  </a:lnTo>
                  <a:lnTo>
                    <a:pt x="30337" y="30337"/>
                  </a:lnTo>
                  <a:lnTo>
                    <a:pt x="8137" y="63275"/>
                  </a:lnTo>
                  <a:lnTo>
                    <a:pt x="0" y="103631"/>
                  </a:lnTo>
                  <a:lnTo>
                    <a:pt x="0" y="932688"/>
                  </a:lnTo>
                  <a:lnTo>
                    <a:pt x="8137" y="973028"/>
                  </a:lnTo>
                  <a:lnTo>
                    <a:pt x="30337" y="1005968"/>
                  </a:lnTo>
                  <a:lnTo>
                    <a:pt x="63275" y="1028176"/>
                  </a:lnTo>
                  <a:lnTo>
                    <a:pt x="103632" y="1036320"/>
                  </a:lnTo>
                  <a:lnTo>
                    <a:pt x="1527048" y="1036320"/>
                  </a:lnTo>
                  <a:lnTo>
                    <a:pt x="1567404" y="1028176"/>
                  </a:lnTo>
                  <a:lnTo>
                    <a:pt x="1600342" y="1005968"/>
                  </a:lnTo>
                  <a:lnTo>
                    <a:pt x="1622542" y="973028"/>
                  </a:lnTo>
                  <a:lnTo>
                    <a:pt x="1630679" y="932688"/>
                  </a:lnTo>
                  <a:lnTo>
                    <a:pt x="1630679" y="103631"/>
                  </a:lnTo>
                  <a:lnTo>
                    <a:pt x="1622542" y="63275"/>
                  </a:lnTo>
                  <a:lnTo>
                    <a:pt x="1600342" y="30337"/>
                  </a:lnTo>
                  <a:lnTo>
                    <a:pt x="1567404" y="8137"/>
                  </a:lnTo>
                  <a:lnTo>
                    <a:pt x="1527048" y="0"/>
                  </a:lnTo>
                  <a:close/>
                </a:path>
              </a:pathLst>
            </a:custGeom>
            <a:solidFill>
              <a:srgbClr val="A4A4A4"/>
            </a:solidFill>
          </p:spPr>
          <p:txBody>
            <a:bodyPr wrap="square" lIns="0" tIns="0" rIns="0" bIns="0" rtlCol="0"/>
            <a:lstStyle/>
            <a:p>
              <a:endParaRPr/>
            </a:p>
          </p:txBody>
        </p:sp>
        <p:sp>
          <p:nvSpPr>
            <p:cNvPr id="46" name="object 46"/>
            <p:cNvSpPr/>
            <p:nvPr/>
          </p:nvSpPr>
          <p:spPr>
            <a:xfrm>
              <a:off x="8333231" y="4608576"/>
              <a:ext cx="1630680" cy="1036319"/>
            </a:xfrm>
            <a:custGeom>
              <a:avLst/>
              <a:gdLst/>
              <a:ahLst/>
              <a:cxnLst/>
              <a:rect l="l" t="t" r="r" b="b"/>
              <a:pathLst>
                <a:path w="1630679" h="1036320">
                  <a:moveTo>
                    <a:pt x="0" y="103631"/>
                  </a:moveTo>
                  <a:lnTo>
                    <a:pt x="8137" y="63275"/>
                  </a:lnTo>
                  <a:lnTo>
                    <a:pt x="30337" y="30337"/>
                  </a:lnTo>
                  <a:lnTo>
                    <a:pt x="63275" y="8137"/>
                  </a:lnTo>
                  <a:lnTo>
                    <a:pt x="103632" y="0"/>
                  </a:lnTo>
                  <a:lnTo>
                    <a:pt x="1527048" y="0"/>
                  </a:lnTo>
                  <a:lnTo>
                    <a:pt x="1567404" y="8137"/>
                  </a:lnTo>
                  <a:lnTo>
                    <a:pt x="1600342" y="30337"/>
                  </a:lnTo>
                  <a:lnTo>
                    <a:pt x="1622542" y="63275"/>
                  </a:lnTo>
                  <a:lnTo>
                    <a:pt x="1630679" y="103631"/>
                  </a:lnTo>
                  <a:lnTo>
                    <a:pt x="1630679" y="932688"/>
                  </a:lnTo>
                  <a:lnTo>
                    <a:pt x="1622542" y="973028"/>
                  </a:lnTo>
                  <a:lnTo>
                    <a:pt x="1600342" y="1005968"/>
                  </a:lnTo>
                  <a:lnTo>
                    <a:pt x="1567404" y="1028176"/>
                  </a:lnTo>
                  <a:lnTo>
                    <a:pt x="1527048" y="1036320"/>
                  </a:lnTo>
                  <a:lnTo>
                    <a:pt x="103632" y="1036320"/>
                  </a:lnTo>
                  <a:lnTo>
                    <a:pt x="63275" y="1028176"/>
                  </a:lnTo>
                  <a:lnTo>
                    <a:pt x="30337" y="1005968"/>
                  </a:lnTo>
                  <a:lnTo>
                    <a:pt x="8137" y="973028"/>
                  </a:lnTo>
                  <a:lnTo>
                    <a:pt x="0" y="932688"/>
                  </a:lnTo>
                  <a:lnTo>
                    <a:pt x="0" y="103631"/>
                  </a:lnTo>
                  <a:close/>
                </a:path>
              </a:pathLst>
            </a:custGeom>
            <a:ln w="12192">
              <a:solidFill>
                <a:srgbClr val="FFFFFF"/>
              </a:solidFill>
            </a:ln>
          </p:spPr>
          <p:txBody>
            <a:bodyPr wrap="square" lIns="0" tIns="0" rIns="0" bIns="0" rtlCol="0"/>
            <a:lstStyle/>
            <a:p>
              <a:endParaRPr/>
            </a:p>
          </p:txBody>
        </p:sp>
        <p:sp>
          <p:nvSpPr>
            <p:cNvPr id="47" name="object 47"/>
            <p:cNvSpPr/>
            <p:nvPr/>
          </p:nvSpPr>
          <p:spPr>
            <a:xfrm>
              <a:off x="8513063" y="4782312"/>
              <a:ext cx="1633855" cy="1036319"/>
            </a:xfrm>
            <a:custGeom>
              <a:avLst/>
              <a:gdLst/>
              <a:ahLst/>
              <a:cxnLst/>
              <a:rect l="l" t="t" r="r" b="b"/>
              <a:pathLst>
                <a:path w="1633854" h="1036320">
                  <a:moveTo>
                    <a:pt x="1530095" y="0"/>
                  </a:moveTo>
                  <a:lnTo>
                    <a:pt x="103631" y="0"/>
                  </a:lnTo>
                  <a:lnTo>
                    <a:pt x="63275" y="8137"/>
                  </a:lnTo>
                  <a:lnTo>
                    <a:pt x="30337" y="30337"/>
                  </a:lnTo>
                  <a:lnTo>
                    <a:pt x="8137" y="63275"/>
                  </a:lnTo>
                  <a:lnTo>
                    <a:pt x="0" y="103631"/>
                  </a:lnTo>
                  <a:lnTo>
                    <a:pt x="0" y="932688"/>
                  </a:lnTo>
                  <a:lnTo>
                    <a:pt x="8137" y="973028"/>
                  </a:lnTo>
                  <a:lnTo>
                    <a:pt x="30337" y="1005968"/>
                  </a:lnTo>
                  <a:lnTo>
                    <a:pt x="63275" y="1028176"/>
                  </a:lnTo>
                  <a:lnTo>
                    <a:pt x="103631" y="1036319"/>
                  </a:lnTo>
                  <a:lnTo>
                    <a:pt x="1530095" y="1036319"/>
                  </a:lnTo>
                  <a:lnTo>
                    <a:pt x="1570452" y="1028176"/>
                  </a:lnTo>
                  <a:lnTo>
                    <a:pt x="1603390" y="1005968"/>
                  </a:lnTo>
                  <a:lnTo>
                    <a:pt x="1625590" y="973028"/>
                  </a:lnTo>
                  <a:lnTo>
                    <a:pt x="1633727" y="932688"/>
                  </a:lnTo>
                  <a:lnTo>
                    <a:pt x="1633727" y="103631"/>
                  </a:lnTo>
                  <a:lnTo>
                    <a:pt x="1625590" y="63275"/>
                  </a:lnTo>
                  <a:lnTo>
                    <a:pt x="1603390" y="30337"/>
                  </a:lnTo>
                  <a:lnTo>
                    <a:pt x="1570452" y="8137"/>
                  </a:lnTo>
                  <a:lnTo>
                    <a:pt x="1530095" y="0"/>
                  </a:lnTo>
                  <a:close/>
                </a:path>
              </a:pathLst>
            </a:custGeom>
            <a:solidFill>
              <a:srgbClr val="FFFFFF">
                <a:alpha val="90194"/>
              </a:srgbClr>
            </a:solidFill>
          </p:spPr>
          <p:txBody>
            <a:bodyPr wrap="square" lIns="0" tIns="0" rIns="0" bIns="0" rtlCol="0"/>
            <a:lstStyle/>
            <a:p>
              <a:endParaRPr/>
            </a:p>
          </p:txBody>
        </p:sp>
        <p:sp>
          <p:nvSpPr>
            <p:cNvPr id="48" name="object 48"/>
            <p:cNvSpPr/>
            <p:nvPr/>
          </p:nvSpPr>
          <p:spPr>
            <a:xfrm>
              <a:off x="8513063" y="4782312"/>
              <a:ext cx="1633855" cy="1036319"/>
            </a:xfrm>
            <a:custGeom>
              <a:avLst/>
              <a:gdLst/>
              <a:ahLst/>
              <a:cxnLst/>
              <a:rect l="l" t="t" r="r" b="b"/>
              <a:pathLst>
                <a:path w="1633854" h="1036320">
                  <a:moveTo>
                    <a:pt x="0" y="103631"/>
                  </a:moveTo>
                  <a:lnTo>
                    <a:pt x="8137" y="63275"/>
                  </a:lnTo>
                  <a:lnTo>
                    <a:pt x="30337" y="30337"/>
                  </a:lnTo>
                  <a:lnTo>
                    <a:pt x="63275" y="8137"/>
                  </a:lnTo>
                  <a:lnTo>
                    <a:pt x="103631" y="0"/>
                  </a:lnTo>
                  <a:lnTo>
                    <a:pt x="1530095" y="0"/>
                  </a:lnTo>
                  <a:lnTo>
                    <a:pt x="1570452" y="8137"/>
                  </a:lnTo>
                  <a:lnTo>
                    <a:pt x="1603390" y="30337"/>
                  </a:lnTo>
                  <a:lnTo>
                    <a:pt x="1625590" y="63275"/>
                  </a:lnTo>
                  <a:lnTo>
                    <a:pt x="1633727" y="103631"/>
                  </a:lnTo>
                  <a:lnTo>
                    <a:pt x="1633727" y="932688"/>
                  </a:lnTo>
                  <a:lnTo>
                    <a:pt x="1625590" y="973028"/>
                  </a:lnTo>
                  <a:lnTo>
                    <a:pt x="1603390" y="1005968"/>
                  </a:lnTo>
                  <a:lnTo>
                    <a:pt x="1570452" y="1028176"/>
                  </a:lnTo>
                  <a:lnTo>
                    <a:pt x="1530095" y="1036319"/>
                  </a:lnTo>
                  <a:lnTo>
                    <a:pt x="103631" y="1036319"/>
                  </a:lnTo>
                  <a:lnTo>
                    <a:pt x="63275" y="1028176"/>
                  </a:lnTo>
                  <a:lnTo>
                    <a:pt x="30337" y="1005968"/>
                  </a:lnTo>
                  <a:lnTo>
                    <a:pt x="8137" y="973028"/>
                  </a:lnTo>
                  <a:lnTo>
                    <a:pt x="0" y="932688"/>
                  </a:lnTo>
                  <a:lnTo>
                    <a:pt x="0" y="103631"/>
                  </a:lnTo>
                  <a:close/>
                </a:path>
              </a:pathLst>
            </a:custGeom>
            <a:ln w="12192">
              <a:solidFill>
                <a:srgbClr val="A4A4A4"/>
              </a:solidFill>
            </a:ln>
          </p:spPr>
          <p:txBody>
            <a:bodyPr wrap="square" lIns="0" tIns="0" rIns="0" bIns="0" rtlCol="0"/>
            <a:lstStyle/>
            <a:p>
              <a:endParaRPr/>
            </a:p>
          </p:txBody>
        </p:sp>
      </p:grpSp>
      <p:sp>
        <p:nvSpPr>
          <p:cNvPr id="49" name="object 49"/>
          <p:cNvSpPr txBox="1"/>
          <p:nvPr/>
        </p:nvSpPr>
        <p:spPr>
          <a:xfrm>
            <a:off x="8985250" y="5096967"/>
            <a:ext cx="691515" cy="347980"/>
          </a:xfrm>
          <a:prstGeom prst="rect">
            <a:avLst/>
          </a:prstGeom>
        </p:spPr>
        <p:txBody>
          <a:bodyPr vert="horz" wrap="square" lIns="0" tIns="14605" rIns="0" bIns="0" rtlCol="0">
            <a:spAutoFit/>
          </a:bodyPr>
          <a:lstStyle/>
          <a:p>
            <a:pPr marL="12700">
              <a:lnSpc>
                <a:spcPct val="100000"/>
              </a:lnSpc>
              <a:spcBef>
                <a:spcPts val="115"/>
              </a:spcBef>
            </a:pPr>
            <a:r>
              <a:rPr sz="2100" dirty="0">
                <a:latin typeface="Calibri"/>
                <a:cs typeface="Calibri"/>
              </a:rPr>
              <a:t>ITC</a:t>
            </a:r>
            <a:r>
              <a:rPr sz="2100" spc="-80" dirty="0">
                <a:latin typeface="Calibri"/>
                <a:cs typeface="Calibri"/>
              </a:rPr>
              <a:t> </a:t>
            </a:r>
            <a:r>
              <a:rPr sz="2100" spc="-25" dirty="0">
                <a:latin typeface="Calibri"/>
                <a:cs typeface="Calibri"/>
              </a:rPr>
              <a:t>01</a:t>
            </a:r>
            <a:endParaRPr sz="2100">
              <a:latin typeface="Calibri"/>
              <a:cs typeface="Calibri"/>
            </a:endParaRPr>
          </a:p>
        </p:txBody>
      </p:sp>
      <p:grpSp>
        <p:nvGrpSpPr>
          <p:cNvPr id="50" name="object 50"/>
          <p:cNvGrpSpPr/>
          <p:nvPr/>
        </p:nvGrpSpPr>
        <p:grpSpPr>
          <a:xfrm>
            <a:off x="10320528" y="4602479"/>
            <a:ext cx="1828800" cy="1222375"/>
            <a:chOff x="10320528" y="4602479"/>
            <a:chExt cx="1828800" cy="1222375"/>
          </a:xfrm>
        </p:grpSpPr>
        <p:sp>
          <p:nvSpPr>
            <p:cNvPr id="51" name="object 51"/>
            <p:cNvSpPr/>
            <p:nvPr/>
          </p:nvSpPr>
          <p:spPr>
            <a:xfrm>
              <a:off x="10326624" y="4608575"/>
              <a:ext cx="1633855" cy="1036319"/>
            </a:xfrm>
            <a:custGeom>
              <a:avLst/>
              <a:gdLst/>
              <a:ahLst/>
              <a:cxnLst/>
              <a:rect l="l" t="t" r="r" b="b"/>
              <a:pathLst>
                <a:path w="1633854" h="1036320">
                  <a:moveTo>
                    <a:pt x="1530096" y="0"/>
                  </a:moveTo>
                  <a:lnTo>
                    <a:pt x="103631" y="0"/>
                  </a:lnTo>
                  <a:lnTo>
                    <a:pt x="63275" y="8137"/>
                  </a:lnTo>
                  <a:lnTo>
                    <a:pt x="30337" y="30337"/>
                  </a:lnTo>
                  <a:lnTo>
                    <a:pt x="8137" y="63275"/>
                  </a:lnTo>
                  <a:lnTo>
                    <a:pt x="0" y="103631"/>
                  </a:lnTo>
                  <a:lnTo>
                    <a:pt x="0" y="932688"/>
                  </a:lnTo>
                  <a:lnTo>
                    <a:pt x="8137" y="973028"/>
                  </a:lnTo>
                  <a:lnTo>
                    <a:pt x="30337" y="1005968"/>
                  </a:lnTo>
                  <a:lnTo>
                    <a:pt x="63275" y="1028176"/>
                  </a:lnTo>
                  <a:lnTo>
                    <a:pt x="103631" y="1036320"/>
                  </a:lnTo>
                  <a:lnTo>
                    <a:pt x="1530096" y="1036320"/>
                  </a:lnTo>
                  <a:lnTo>
                    <a:pt x="1570452" y="1028176"/>
                  </a:lnTo>
                  <a:lnTo>
                    <a:pt x="1603390" y="1005968"/>
                  </a:lnTo>
                  <a:lnTo>
                    <a:pt x="1625590" y="973028"/>
                  </a:lnTo>
                  <a:lnTo>
                    <a:pt x="1633727" y="932688"/>
                  </a:lnTo>
                  <a:lnTo>
                    <a:pt x="1633727" y="103631"/>
                  </a:lnTo>
                  <a:lnTo>
                    <a:pt x="1625590" y="63275"/>
                  </a:lnTo>
                  <a:lnTo>
                    <a:pt x="1603390" y="30337"/>
                  </a:lnTo>
                  <a:lnTo>
                    <a:pt x="1570452" y="8137"/>
                  </a:lnTo>
                  <a:lnTo>
                    <a:pt x="1530096" y="0"/>
                  </a:lnTo>
                  <a:close/>
                </a:path>
              </a:pathLst>
            </a:custGeom>
            <a:solidFill>
              <a:srgbClr val="A4A4A4"/>
            </a:solidFill>
          </p:spPr>
          <p:txBody>
            <a:bodyPr wrap="square" lIns="0" tIns="0" rIns="0" bIns="0" rtlCol="0"/>
            <a:lstStyle/>
            <a:p>
              <a:endParaRPr/>
            </a:p>
          </p:txBody>
        </p:sp>
        <p:sp>
          <p:nvSpPr>
            <p:cNvPr id="52" name="object 52"/>
            <p:cNvSpPr/>
            <p:nvPr/>
          </p:nvSpPr>
          <p:spPr>
            <a:xfrm>
              <a:off x="10326624" y="4608575"/>
              <a:ext cx="1633855" cy="1036319"/>
            </a:xfrm>
            <a:custGeom>
              <a:avLst/>
              <a:gdLst/>
              <a:ahLst/>
              <a:cxnLst/>
              <a:rect l="l" t="t" r="r" b="b"/>
              <a:pathLst>
                <a:path w="1633854" h="1036320">
                  <a:moveTo>
                    <a:pt x="0" y="103631"/>
                  </a:moveTo>
                  <a:lnTo>
                    <a:pt x="8137" y="63275"/>
                  </a:lnTo>
                  <a:lnTo>
                    <a:pt x="30337" y="30337"/>
                  </a:lnTo>
                  <a:lnTo>
                    <a:pt x="63275" y="8137"/>
                  </a:lnTo>
                  <a:lnTo>
                    <a:pt x="103631" y="0"/>
                  </a:lnTo>
                  <a:lnTo>
                    <a:pt x="1530096" y="0"/>
                  </a:lnTo>
                  <a:lnTo>
                    <a:pt x="1570452" y="8137"/>
                  </a:lnTo>
                  <a:lnTo>
                    <a:pt x="1603390" y="30337"/>
                  </a:lnTo>
                  <a:lnTo>
                    <a:pt x="1625590" y="63275"/>
                  </a:lnTo>
                  <a:lnTo>
                    <a:pt x="1633727" y="103631"/>
                  </a:lnTo>
                  <a:lnTo>
                    <a:pt x="1633727" y="932688"/>
                  </a:lnTo>
                  <a:lnTo>
                    <a:pt x="1625590" y="973028"/>
                  </a:lnTo>
                  <a:lnTo>
                    <a:pt x="1603390" y="1005968"/>
                  </a:lnTo>
                  <a:lnTo>
                    <a:pt x="1570452" y="1028176"/>
                  </a:lnTo>
                  <a:lnTo>
                    <a:pt x="1530096" y="1036320"/>
                  </a:lnTo>
                  <a:lnTo>
                    <a:pt x="103631" y="1036320"/>
                  </a:lnTo>
                  <a:lnTo>
                    <a:pt x="63275" y="1028176"/>
                  </a:lnTo>
                  <a:lnTo>
                    <a:pt x="30337" y="1005968"/>
                  </a:lnTo>
                  <a:lnTo>
                    <a:pt x="8137" y="973028"/>
                  </a:lnTo>
                  <a:lnTo>
                    <a:pt x="0" y="932688"/>
                  </a:lnTo>
                  <a:lnTo>
                    <a:pt x="0" y="103631"/>
                  </a:lnTo>
                  <a:close/>
                </a:path>
              </a:pathLst>
            </a:custGeom>
            <a:ln w="12192">
              <a:solidFill>
                <a:srgbClr val="FFFFFF"/>
              </a:solidFill>
            </a:ln>
          </p:spPr>
          <p:txBody>
            <a:bodyPr wrap="square" lIns="0" tIns="0" rIns="0" bIns="0" rtlCol="0"/>
            <a:lstStyle/>
            <a:p>
              <a:endParaRPr/>
            </a:p>
          </p:txBody>
        </p:sp>
        <p:sp>
          <p:nvSpPr>
            <p:cNvPr id="53" name="object 53"/>
            <p:cNvSpPr/>
            <p:nvPr/>
          </p:nvSpPr>
          <p:spPr>
            <a:xfrm>
              <a:off x="10509504" y="4782311"/>
              <a:ext cx="1633855" cy="1036319"/>
            </a:xfrm>
            <a:custGeom>
              <a:avLst/>
              <a:gdLst/>
              <a:ahLst/>
              <a:cxnLst/>
              <a:rect l="l" t="t" r="r" b="b"/>
              <a:pathLst>
                <a:path w="1633854" h="1036320">
                  <a:moveTo>
                    <a:pt x="1530096" y="0"/>
                  </a:moveTo>
                  <a:lnTo>
                    <a:pt x="103631" y="0"/>
                  </a:lnTo>
                  <a:lnTo>
                    <a:pt x="63275" y="8137"/>
                  </a:lnTo>
                  <a:lnTo>
                    <a:pt x="30337" y="30337"/>
                  </a:lnTo>
                  <a:lnTo>
                    <a:pt x="8137" y="63275"/>
                  </a:lnTo>
                  <a:lnTo>
                    <a:pt x="0" y="103631"/>
                  </a:lnTo>
                  <a:lnTo>
                    <a:pt x="0" y="932688"/>
                  </a:lnTo>
                  <a:lnTo>
                    <a:pt x="8137" y="973028"/>
                  </a:lnTo>
                  <a:lnTo>
                    <a:pt x="30337" y="1005968"/>
                  </a:lnTo>
                  <a:lnTo>
                    <a:pt x="63275" y="1028176"/>
                  </a:lnTo>
                  <a:lnTo>
                    <a:pt x="103631" y="1036319"/>
                  </a:lnTo>
                  <a:lnTo>
                    <a:pt x="1530096" y="1036319"/>
                  </a:lnTo>
                  <a:lnTo>
                    <a:pt x="1570452" y="1028176"/>
                  </a:lnTo>
                  <a:lnTo>
                    <a:pt x="1603390" y="1005968"/>
                  </a:lnTo>
                  <a:lnTo>
                    <a:pt x="1625590" y="973028"/>
                  </a:lnTo>
                  <a:lnTo>
                    <a:pt x="1633727" y="932688"/>
                  </a:lnTo>
                  <a:lnTo>
                    <a:pt x="1633727" y="103631"/>
                  </a:lnTo>
                  <a:lnTo>
                    <a:pt x="1625590" y="63275"/>
                  </a:lnTo>
                  <a:lnTo>
                    <a:pt x="1603390" y="30337"/>
                  </a:lnTo>
                  <a:lnTo>
                    <a:pt x="1570452" y="8137"/>
                  </a:lnTo>
                  <a:lnTo>
                    <a:pt x="1530096" y="0"/>
                  </a:lnTo>
                  <a:close/>
                </a:path>
              </a:pathLst>
            </a:custGeom>
            <a:solidFill>
              <a:srgbClr val="FFFFFF">
                <a:alpha val="90194"/>
              </a:srgbClr>
            </a:solidFill>
          </p:spPr>
          <p:txBody>
            <a:bodyPr wrap="square" lIns="0" tIns="0" rIns="0" bIns="0" rtlCol="0"/>
            <a:lstStyle/>
            <a:p>
              <a:endParaRPr/>
            </a:p>
          </p:txBody>
        </p:sp>
        <p:sp>
          <p:nvSpPr>
            <p:cNvPr id="54" name="object 54"/>
            <p:cNvSpPr/>
            <p:nvPr/>
          </p:nvSpPr>
          <p:spPr>
            <a:xfrm>
              <a:off x="10509504" y="4782311"/>
              <a:ext cx="1633855" cy="1036319"/>
            </a:xfrm>
            <a:custGeom>
              <a:avLst/>
              <a:gdLst/>
              <a:ahLst/>
              <a:cxnLst/>
              <a:rect l="l" t="t" r="r" b="b"/>
              <a:pathLst>
                <a:path w="1633854" h="1036320">
                  <a:moveTo>
                    <a:pt x="0" y="103631"/>
                  </a:moveTo>
                  <a:lnTo>
                    <a:pt x="8137" y="63275"/>
                  </a:lnTo>
                  <a:lnTo>
                    <a:pt x="30337" y="30337"/>
                  </a:lnTo>
                  <a:lnTo>
                    <a:pt x="63275" y="8137"/>
                  </a:lnTo>
                  <a:lnTo>
                    <a:pt x="103631" y="0"/>
                  </a:lnTo>
                  <a:lnTo>
                    <a:pt x="1530096" y="0"/>
                  </a:lnTo>
                  <a:lnTo>
                    <a:pt x="1570452" y="8137"/>
                  </a:lnTo>
                  <a:lnTo>
                    <a:pt x="1603390" y="30337"/>
                  </a:lnTo>
                  <a:lnTo>
                    <a:pt x="1625590" y="63275"/>
                  </a:lnTo>
                  <a:lnTo>
                    <a:pt x="1633727" y="103631"/>
                  </a:lnTo>
                  <a:lnTo>
                    <a:pt x="1633727" y="932688"/>
                  </a:lnTo>
                  <a:lnTo>
                    <a:pt x="1625590" y="973028"/>
                  </a:lnTo>
                  <a:lnTo>
                    <a:pt x="1603390" y="1005968"/>
                  </a:lnTo>
                  <a:lnTo>
                    <a:pt x="1570452" y="1028176"/>
                  </a:lnTo>
                  <a:lnTo>
                    <a:pt x="1530096" y="1036319"/>
                  </a:lnTo>
                  <a:lnTo>
                    <a:pt x="103631" y="1036319"/>
                  </a:lnTo>
                  <a:lnTo>
                    <a:pt x="63275" y="1028176"/>
                  </a:lnTo>
                  <a:lnTo>
                    <a:pt x="30337" y="1005968"/>
                  </a:lnTo>
                  <a:lnTo>
                    <a:pt x="8137" y="973028"/>
                  </a:lnTo>
                  <a:lnTo>
                    <a:pt x="0" y="932688"/>
                  </a:lnTo>
                  <a:lnTo>
                    <a:pt x="0" y="103631"/>
                  </a:lnTo>
                  <a:close/>
                </a:path>
              </a:pathLst>
            </a:custGeom>
            <a:ln w="12192">
              <a:solidFill>
                <a:srgbClr val="A4A4A4"/>
              </a:solidFill>
            </a:ln>
          </p:spPr>
          <p:txBody>
            <a:bodyPr wrap="square" lIns="0" tIns="0" rIns="0" bIns="0" rtlCol="0"/>
            <a:lstStyle/>
            <a:p>
              <a:endParaRPr/>
            </a:p>
          </p:txBody>
        </p:sp>
      </p:grpSp>
      <p:sp>
        <p:nvSpPr>
          <p:cNvPr id="55" name="object 55"/>
          <p:cNvSpPr txBox="1"/>
          <p:nvPr/>
        </p:nvSpPr>
        <p:spPr>
          <a:xfrm>
            <a:off x="10981435" y="5096967"/>
            <a:ext cx="691515" cy="347980"/>
          </a:xfrm>
          <a:prstGeom prst="rect">
            <a:avLst/>
          </a:prstGeom>
        </p:spPr>
        <p:txBody>
          <a:bodyPr vert="horz" wrap="square" lIns="0" tIns="14605" rIns="0" bIns="0" rtlCol="0">
            <a:spAutoFit/>
          </a:bodyPr>
          <a:lstStyle/>
          <a:p>
            <a:pPr marL="12700">
              <a:lnSpc>
                <a:spcPct val="100000"/>
              </a:lnSpc>
              <a:spcBef>
                <a:spcPts val="115"/>
              </a:spcBef>
            </a:pPr>
            <a:r>
              <a:rPr sz="2100" dirty="0">
                <a:latin typeface="Calibri"/>
                <a:cs typeface="Calibri"/>
              </a:rPr>
              <a:t>ITC</a:t>
            </a:r>
            <a:r>
              <a:rPr sz="2100" spc="-80" dirty="0">
                <a:latin typeface="Calibri"/>
                <a:cs typeface="Calibri"/>
              </a:rPr>
              <a:t> </a:t>
            </a:r>
            <a:r>
              <a:rPr sz="2100" spc="-25" dirty="0">
                <a:latin typeface="Calibri"/>
                <a:cs typeface="Calibri"/>
              </a:rPr>
              <a:t>02</a:t>
            </a:r>
            <a:endParaRPr sz="2100">
              <a:latin typeface="Calibri"/>
              <a:cs typeface="Calibri"/>
            </a:endParaRPr>
          </a:p>
        </p:txBody>
      </p:sp>
      <p:sp>
        <p:nvSpPr>
          <p:cNvPr id="56" name="object 56"/>
          <p:cNvSpPr txBox="1"/>
          <p:nvPr/>
        </p:nvSpPr>
        <p:spPr>
          <a:xfrm>
            <a:off x="9229343" y="3441191"/>
            <a:ext cx="2026920" cy="368935"/>
          </a:xfrm>
          <a:prstGeom prst="rect">
            <a:avLst/>
          </a:prstGeom>
          <a:ln w="12192">
            <a:solidFill>
              <a:srgbClr val="EC7C30"/>
            </a:solidFill>
          </a:ln>
        </p:spPr>
        <p:txBody>
          <a:bodyPr vert="horz" wrap="square" lIns="0" tIns="31115" rIns="0" bIns="0" rtlCol="0">
            <a:spAutoFit/>
          </a:bodyPr>
          <a:lstStyle/>
          <a:p>
            <a:pPr marL="92710">
              <a:lnSpc>
                <a:spcPct val="100000"/>
              </a:lnSpc>
              <a:spcBef>
                <a:spcPts val="245"/>
              </a:spcBef>
            </a:pPr>
            <a:r>
              <a:rPr sz="1800" dirty="0">
                <a:latin typeface="Calibri"/>
                <a:cs typeface="Calibri"/>
              </a:rPr>
              <a:t>&lt;&lt;</a:t>
            </a:r>
            <a:r>
              <a:rPr sz="1800" spc="-35" dirty="0">
                <a:latin typeface="Calibri"/>
                <a:cs typeface="Calibri"/>
              </a:rPr>
              <a:t> </a:t>
            </a:r>
            <a:r>
              <a:rPr sz="1800" spc="-20" dirty="0">
                <a:latin typeface="Calibri"/>
                <a:cs typeface="Calibri"/>
              </a:rPr>
              <a:t>Table</a:t>
            </a:r>
            <a:r>
              <a:rPr sz="1800" spc="-25" dirty="0">
                <a:latin typeface="Calibri"/>
                <a:cs typeface="Calibri"/>
              </a:rPr>
              <a:t> </a:t>
            </a:r>
            <a:r>
              <a:rPr sz="1800" dirty="0">
                <a:latin typeface="Calibri"/>
                <a:cs typeface="Calibri"/>
              </a:rPr>
              <a:t>6K-</a:t>
            </a:r>
            <a:r>
              <a:rPr sz="1800" spc="-40" dirty="0">
                <a:latin typeface="Calibri"/>
                <a:cs typeface="Calibri"/>
              </a:rPr>
              <a:t> </a:t>
            </a:r>
            <a:r>
              <a:rPr sz="1800" spc="-25" dirty="0">
                <a:latin typeface="Calibri"/>
                <a:cs typeface="Calibri"/>
              </a:rPr>
              <a:t>6M</a:t>
            </a:r>
            <a:endParaRPr sz="1800">
              <a:latin typeface="Calibri"/>
              <a:cs typeface="Calibri"/>
            </a:endParaRPr>
          </a:p>
        </p:txBody>
      </p:sp>
      <p:sp>
        <p:nvSpPr>
          <p:cNvPr id="57" name="object 57"/>
          <p:cNvSpPr txBox="1"/>
          <p:nvPr/>
        </p:nvSpPr>
        <p:spPr>
          <a:xfrm>
            <a:off x="249936" y="3441191"/>
            <a:ext cx="2026920" cy="368935"/>
          </a:xfrm>
          <a:prstGeom prst="rect">
            <a:avLst/>
          </a:prstGeom>
          <a:ln w="12191">
            <a:solidFill>
              <a:srgbClr val="EC7C30"/>
            </a:solidFill>
          </a:ln>
        </p:spPr>
        <p:txBody>
          <a:bodyPr vert="horz" wrap="square" lIns="0" tIns="31115" rIns="0" bIns="0" rtlCol="0">
            <a:spAutoFit/>
          </a:bodyPr>
          <a:lstStyle/>
          <a:p>
            <a:pPr marL="91440">
              <a:lnSpc>
                <a:spcPct val="100000"/>
              </a:lnSpc>
              <a:spcBef>
                <a:spcPts val="245"/>
              </a:spcBef>
            </a:pPr>
            <a:r>
              <a:rPr sz="1800" spc="-20" dirty="0">
                <a:latin typeface="Calibri"/>
                <a:cs typeface="Calibri"/>
              </a:rPr>
              <a:t>Table</a:t>
            </a:r>
            <a:r>
              <a:rPr sz="1800" spc="-25" dirty="0">
                <a:latin typeface="Calibri"/>
                <a:cs typeface="Calibri"/>
              </a:rPr>
              <a:t> </a:t>
            </a:r>
            <a:r>
              <a:rPr sz="1800" dirty="0">
                <a:latin typeface="Calibri"/>
                <a:cs typeface="Calibri"/>
              </a:rPr>
              <a:t>6B</a:t>
            </a:r>
            <a:r>
              <a:rPr sz="1800" spc="-35" dirty="0">
                <a:latin typeface="Calibri"/>
                <a:cs typeface="Calibri"/>
              </a:rPr>
              <a:t> </a:t>
            </a:r>
            <a:r>
              <a:rPr sz="1800" dirty="0">
                <a:latin typeface="Calibri"/>
                <a:cs typeface="Calibri"/>
              </a:rPr>
              <a:t>to</a:t>
            </a:r>
            <a:r>
              <a:rPr sz="1800" spc="-30" dirty="0">
                <a:latin typeface="Calibri"/>
                <a:cs typeface="Calibri"/>
              </a:rPr>
              <a:t> </a:t>
            </a:r>
            <a:r>
              <a:rPr sz="1800" dirty="0">
                <a:latin typeface="Calibri"/>
                <a:cs typeface="Calibri"/>
              </a:rPr>
              <a:t>6H</a:t>
            </a:r>
            <a:r>
              <a:rPr sz="1800" spc="-30" dirty="0">
                <a:latin typeface="Calibri"/>
                <a:cs typeface="Calibri"/>
              </a:rPr>
              <a:t> </a:t>
            </a:r>
            <a:r>
              <a:rPr sz="1800" spc="-25" dirty="0">
                <a:latin typeface="Calibri"/>
                <a:cs typeface="Calibri"/>
              </a:rPr>
              <a:t>&gt;&gt;</a:t>
            </a:r>
            <a:endParaRPr sz="180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400811" y="6534454"/>
            <a:ext cx="1812925" cy="218008"/>
          </a:xfrm>
          <a:prstGeom prst="rect">
            <a:avLst/>
          </a:prstGeom>
        </p:spPr>
        <p:txBody>
          <a:bodyPr vert="horz" wrap="square" lIns="0" tIns="0" rIns="0" bIns="0" rtlCol="0">
            <a:spAutoFit/>
          </a:bodyPr>
          <a:lstStyle/>
          <a:p>
            <a:pPr>
              <a:lnSpc>
                <a:spcPts val="1710"/>
              </a:lnSpc>
            </a:pPr>
            <a:endParaRPr sz="1800" dirty="0">
              <a:latin typeface="Calibri"/>
              <a:cs typeface="Calibri"/>
            </a:endParaRPr>
          </a:p>
        </p:txBody>
      </p:sp>
      <p:sp>
        <p:nvSpPr>
          <p:cNvPr id="12" name="object 12"/>
          <p:cNvSpPr txBox="1">
            <a:spLocks noGrp="1"/>
          </p:cNvSpPr>
          <p:nvPr>
            <p:ph type="title"/>
          </p:nvPr>
        </p:nvSpPr>
        <p:spPr>
          <a:xfrm>
            <a:off x="400811" y="113534"/>
            <a:ext cx="11277600" cy="579120"/>
          </a:xfrm>
          <a:prstGeom prst="rect">
            <a:avLst/>
          </a:prstGeom>
          <a:solidFill>
            <a:srgbClr val="4471C4"/>
          </a:solidFill>
        </p:spPr>
        <p:txBody>
          <a:bodyPr vert="horz" wrap="square" lIns="0" tIns="0" rIns="0" bIns="0" rtlCol="0">
            <a:spAutoFit/>
          </a:bodyPr>
          <a:lstStyle/>
          <a:p>
            <a:pPr marL="1270" algn="ctr">
              <a:lnSpc>
                <a:spcPts val="4435"/>
              </a:lnSpc>
            </a:pPr>
            <a:r>
              <a:rPr sz="4000" dirty="0">
                <a:solidFill>
                  <a:srgbClr val="FFFFFF"/>
                </a:solidFill>
              </a:rPr>
              <a:t>Annual</a:t>
            </a:r>
            <a:r>
              <a:rPr sz="4000" spc="-85" dirty="0">
                <a:solidFill>
                  <a:srgbClr val="FFFFFF"/>
                </a:solidFill>
              </a:rPr>
              <a:t> </a:t>
            </a:r>
            <a:r>
              <a:rPr sz="4000" dirty="0" smtClean="0">
                <a:solidFill>
                  <a:srgbClr val="FFFFFF"/>
                </a:solidFill>
              </a:rPr>
              <a:t>Returns</a:t>
            </a:r>
            <a:endParaRPr sz="4000" dirty="0"/>
          </a:p>
        </p:txBody>
      </p:sp>
      <p:sp>
        <p:nvSpPr>
          <p:cNvPr id="13" name="object 13"/>
          <p:cNvSpPr txBox="1">
            <a:spLocks noGrp="1"/>
          </p:cNvSpPr>
          <p:nvPr>
            <p:ph idx="1"/>
          </p:nvPr>
        </p:nvSpPr>
        <p:spPr>
          <a:xfrm>
            <a:off x="400811" y="942714"/>
            <a:ext cx="10515600" cy="2630207"/>
          </a:xfrm>
          <a:prstGeom prst="rect">
            <a:avLst/>
          </a:prstGeom>
        </p:spPr>
        <p:txBody>
          <a:bodyPr vert="horz" wrap="square" lIns="0" tIns="13970" rIns="0" bIns="0" rtlCol="0">
            <a:spAutoFit/>
          </a:bodyPr>
          <a:lstStyle/>
          <a:p>
            <a:pPr marL="240029" indent="-227329">
              <a:lnSpc>
                <a:spcPts val="3275"/>
              </a:lnSpc>
              <a:spcBef>
                <a:spcPts val="110"/>
              </a:spcBef>
              <a:buFont typeface="Arial"/>
              <a:buChar char="•"/>
              <a:tabLst>
                <a:tab pos="240029" algn="l"/>
              </a:tabLst>
            </a:pPr>
            <a:r>
              <a:rPr sz="2800" spc="-10" dirty="0">
                <a:solidFill>
                  <a:srgbClr val="FF0000"/>
                </a:solidFill>
              </a:rPr>
              <a:t>Annual</a:t>
            </a:r>
            <a:r>
              <a:rPr sz="2800" spc="-150" dirty="0">
                <a:solidFill>
                  <a:srgbClr val="FF0000"/>
                </a:solidFill>
              </a:rPr>
              <a:t> </a:t>
            </a:r>
            <a:r>
              <a:rPr sz="2800" spc="-30" dirty="0">
                <a:solidFill>
                  <a:srgbClr val="FF0000"/>
                </a:solidFill>
              </a:rPr>
              <a:t>Returns</a:t>
            </a:r>
            <a:r>
              <a:rPr sz="2800" spc="-125" dirty="0">
                <a:solidFill>
                  <a:srgbClr val="FF0000"/>
                </a:solidFill>
              </a:rPr>
              <a:t> </a:t>
            </a:r>
            <a:r>
              <a:rPr sz="2800" dirty="0"/>
              <a:t>:</a:t>
            </a:r>
            <a:r>
              <a:rPr sz="2800" spc="-55" dirty="0"/>
              <a:t> </a:t>
            </a:r>
            <a:r>
              <a:rPr sz="2800" dirty="0"/>
              <a:t>Section</a:t>
            </a:r>
            <a:r>
              <a:rPr sz="2800" spc="-90" dirty="0"/>
              <a:t> </a:t>
            </a:r>
            <a:r>
              <a:rPr sz="2800" dirty="0"/>
              <a:t>44(1)</a:t>
            </a:r>
            <a:r>
              <a:rPr sz="2800" spc="-80" dirty="0"/>
              <a:t> </a:t>
            </a:r>
            <a:r>
              <a:rPr sz="2800" spc="-10" dirty="0"/>
              <a:t>requires</a:t>
            </a:r>
            <a:r>
              <a:rPr sz="2800" spc="-85" dirty="0"/>
              <a:t> </a:t>
            </a:r>
            <a:r>
              <a:rPr sz="2800" dirty="0"/>
              <a:t>every</a:t>
            </a:r>
            <a:r>
              <a:rPr sz="2800" spc="-50" dirty="0"/>
              <a:t> </a:t>
            </a:r>
            <a:r>
              <a:rPr sz="2800" spc="-10" dirty="0"/>
              <a:t>registered</a:t>
            </a:r>
            <a:r>
              <a:rPr sz="2800" spc="-75" dirty="0"/>
              <a:t> </a:t>
            </a:r>
            <a:r>
              <a:rPr sz="2800" spc="-10" dirty="0"/>
              <a:t>person,</a:t>
            </a:r>
            <a:endParaRPr sz="2800" dirty="0"/>
          </a:p>
          <a:p>
            <a:pPr marL="697230" lvl="1" indent="-227329" algn="just">
              <a:lnSpc>
                <a:spcPts val="3195"/>
              </a:lnSpc>
              <a:buFont typeface="Arial"/>
              <a:buChar char="•"/>
              <a:tabLst>
                <a:tab pos="697230" algn="l"/>
              </a:tabLst>
            </a:pPr>
            <a:r>
              <a:rPr sz="2800" b="0" dirty="0">
                <a:latin typeface="Calibri Light"/>
                <a:cs typeface="Calibri Light"/>
              </a:rPr>
              <a:t>other</a:t>
            </a:r>
            <a:r>
              <a:rPr sz="2800" b="0" spc="-30" dirty="0">
                <a:latin typeface="Calibri Light"/>
                <a:cs typeface="Calibri Light"/>
              </a:rPr>
              <a:t> </a:t>
            </a:r>
            <a:r>
              <a:rPr sz="2800" b="0" dirty="0">
                <a:latin typeface="Calibri Light"/>
                <a:cs typeface="Calibri Light"/>
              </a:rPr>
              <a:t>than</a:t>
            </a:r>
            <a:r>
              <a:rPr sz="2800" b="0" spc="-15" dirty="0">
                <a:latin typeface="Calibri Light"/>
                <a:cs typeface="Calibri Light"/>
              </a:rPr>
              <a:t> </a:t>
            </a:r>
            <a:r>
              <a:rPr sz="2800" b="0" dirty="0">
                <a:latin typeface="Calibri Light"/>
                <a:cs typeface="Calibri Light"/>
              </a:rPr>
              <a:t>an</a:t>
            </a:r>
            <a:r>
              <a:rPr sz="2800" b="0" spc="-15" dirty="0">
                <a:latin typeface="Calibri Light"/>
                <a:cs typeface="Calibri Light"/>
              </a:rPr>
              <a:t> </a:t>
            </a:r>
            <a:r>
              <a:rPr sz="2800" b="0" dirty="0">
                <a:latin typeface="Calibri Light"/>
                <a:cs typeface="Calibri Light"/>
              </a:rPr>
              <a:t>Input</a:t>
            </a:r>
            <a:r>
              <a:rPr sz="2800" b="0" spc="-50" dirty="0">
                <a:latin typeface="Calibri Light"/>
                <a:cs typeface="Calibri Light"/>
              </a:rPr>
              <a:t> </a:t>
            </a:r>
            <a:r>
              <a:rPr sz="2800" b="0" dirty="0">
                <a:latin typeface="Calibri Light"/>
                <a:cs typeface="Calibri Light"/>
              </a:rPr>
              <a:t>Service</a:t>
            </a:r>
            <a:r>
              <a:rPr sz="2800" b="0" spc="-40" dirty="0">
                <a:latin typeface="Calibri Light"/>
                <a:cs typeface="Calibri Light"/>
              </a:rPr>
              <a:t> </a:t>
            </a:r>
            <a:r>
              <a:rPr sz="2800" b="0" spc="-30" dirty="0">
                <a:latin typeface="Calibri Light"/>
                <a:cs typeface="Calibri Light"/>
              </a:rPr>
              <a:t>Distributor,</a:t>
            </a:r>
            <a:r>
              <a:rPr sz="2800" b="0" spc="-35" dirty="0">
                <a:latin typeface="Calibri Light"/>
                <a:cs typeface="Calibri Light"/>
              </a:rPr>
              <a:t> </a:t>
            </a:r>
            <a:r>
              <a:rPr sz="2800" b="0" dirty="0">
                <a:latin typeface="Calibri Light"/>
                <a:cs typeface="Calibri Light"/>
              </a:rPr>
              <a:t>TDS</a:t>
            </a:r>
            <a:r>
              <a:rPr sz="2800" b="0" spc="-15" dirty="0">
                <a:latin typeface="Calibri Light"/>
                <a:cs typeface="Calibri Light"/>
              </a:rPr>
              <a:t> </a:t>
            </a:r>
            <a:r>
              <a:rPr sz="2800" b="0" dirty="0">
                <a:latin typeface="Calibri Light"/>
                <a:cs typeface="Calibri Light"/>
              </a:rPr>
              <a:t>/TCS</a:t>
            </a:r>
            <a:r>
              <a:rPr sz="2800" b="0" spc="-65" dirty="0">
                <a:latin typeface="Calibri Light"/>
                <a:cs typeface="Calibri Light"/>
              </a:rPr>
              <a:t> </a:t>
            </a:r>
            <a:r>
              <a:rPr sz="2800" b="0" dirty="0">
                <a:latin typeface="Calibri Light"/>
                <a:cs typeface="Calibri Light"/>
              </a:rPr>
              <a:t>/</a:t>
            </a:r>
            <a:r>
              <a:rPr sz="2800" b="0" spc="-5" dirty="0">
                <a:latin typeface="Calibri Light"/>
                <a:cs typeface="Calibri Light"/>
              </a:rPr>
              <a:t> </a:t>
            </a:r>
            <a:r>
              <a:rPr sz="2800" b="0" dirty="0">
                <a:latin typeface="Calibri Light"/>
                <a:cs typeface="Calibri Light"/>
              </a:rPr>
              <a:t>CTP</a:t>
            </a:r>
            <a:r>
              <a:rPr sz="2800" b="0" spc="-50" dirty="0">
                <a:latin typeface="Calibri Light"/>
                <a:cs typeface="Calibri Light"/>
              </a:rPr>
              <a:t> </a:t>
            </a:r>
            <a:r>
              <a:rPr sz="2800" b="0" dirty="0">
                <a:latin typeface="Calibri Light"/>
                <a:cs typeface="Calibri Light"/>
              </a:rPr>
              <a:t>/</a:t>
            </a:r>
            <a:r>
              <a:rPr sz="2800" b="0" spc="-5" dirty="0">
                <a:latin typeface="Calibri Light"/>
                <a:cs typeface="Calibri Light"/>
              </a:rPr>
              <a:t> </a:t>
            </a:r>
            <a:r>
              <a:rPr sz="2800" b="0" spc="-20" dirty="0">
                <a:latin typeface="Calibri Light"/>
                <a:cs typeface="Calibri Light"/>
              </a:rPr>
              <a:t>NRTP</a:t>
            </a:r>
            <a:endParaRPr sz="2800" dirty="0">
              <a:latin typeface="Calibri Light"/>
              <a:cs typeface="Calibri Light"/>
            </a:endParaRPr>
          </a:p>
          <a:p>
            <a:pPr marL="779145" lvl="1" indent="-309245" algn="just">
              <a:lnSpc>
                <a:spcPts val="3195"/>
              </a:lnSpc>
              <a:buFont typeface="Arial"/>
              <a:buChar char="•"/>
              <a:tabLst>
                <a:tab pos="779145" algn="l"/>
              </a:tabLst>
            </a:pPr>
            <a:r>
              <a:rPr sz="2800" b="0" dirty="0">
                <a:latin typeface="Calibri Light"/>
                <a:cs typeface="Calibri Light"/>
              </a:rPr>
              <a:t>shall</a:t>
            </a:r>
            <a:r>
              <a:rPr sz="2800" b="0" spc="-60" dirty="0">
                <a:latin typeface="Calibri Light"/>
                <a:cs typeface="Calibri Light"/>
              </a:rPr>
              <a:t> </a:t>
            </a:r>
            <a:r>
              <a:rPr sz="2800" b="0" dirty="0">
                <a:latin typeface="Calibri Light"/>
                <a:cs typeface="Calibri Light"/>
              </a:rPr>
              <a:t>furnish</a:t>
            </a:r>
            <a:r>
              <a:rPr sz="2800" b="0" spc="-85" dirty="0">
                <a:latin typeface="Calibri Light"/>
                <a:cs typeface="Calibri Light"/>
              </a:rPr>
              <a:t> </a:t>
            </a:r>
            <a:r>
              <a:rPr sz="2800" b="0" dirty="0">
                <a:latin typeface="Calibri Light"/>
                <a:cs typeface="Calibri Light"/>
              </a:rPr>
              <a:t>an</a:t>
            </a:r>
            <a:r>
              <a:rPr sz="2800" b="0" spc="-35" dirty="0">
                <a:latin typeface="Calibri Light"/>
                <a:cs typeface="Calibri Light"/>
              </a:rPr>
              <a:t> </a:t>
            </a:r>
            <a:r>
              <a:rPr sz="2800" b="0" dirty="0">
                <a:latin typeface="Calibri Light"/>
                <a:cs typeface="Calibri Light"/>
              </a:rPr>
              <a:t>annual</a:t>
            </a:r>
            <a:r>
              <a:rPr sz="2800" b="0" spc="-90" dirty="0">
                <a:latin typeface="Calibri Light"/>
                <a:cs typeface="Calibri Light"/>
              </a:rPr>
              <a:t> </a:t>
            </a:r>
            <a:r>
              <a:rPr sz="2800" b="0" dirty="0">
                <a:latin typeface="Calibri Light"/>
                <a:cs typeface="Calibri Light"/>
              </a:rPr>
              <a:t>return</a:t>
            </a:r>
            <a:r>
              <a:rPr sz="2800" b="0" spc="-45" dirty="0">
                <a:latin typeface="Calibri Light"/>
                <a:cs typeface="Calibri Light"/>
              </a:rPr>
              <a:t> </a:t>
            </a:r>
            <a:r>
              <a:rPr sz="2800" b="0" dirty="0">
                <a:latin typeface="Calibri Light"/>
                <a:cs typeface="Calibri Light"/>
              </a:rPr>
              <a:t>for</a:t>
            </a:r>
            <a:r>
              <a:rPr sz="2800" b="0" spc="-30" dirty="0">
                <a:latin typeface="Calibri Light"/>
                <a:cs typeface="Calibri Light"/>
              </a:rPr>
              <a:t> </a:t>
            </a:r>
            <a:r>
              <a:rPr sz="2800" b="0" dirty="0">
                <a:latin typeface="Calibri Light"/>
                <a:cs typeface="Calibri Light"/>
              </a:rPr>
              <a:t>every</a:t>
            </a:r>
            <a:r>
              <a:rPr sz="2800" b="0" spc="-35" dirty="0">
                <a:latin typeface="Calibri Light"/>
                <a:cs typeface="Calibri Light"/>
              </a:rPr>
              <a:t> </a:t>
            </a:r>
            <a:r>
              <a:rPr sz="2800" b="0" dirty="0">
                <a:latin typeface="Calibri Light"/>
                <a:cs typeface="Calibri Light"/>
              </a:rPr>
              <a:t>financial</a:t>
            </a:r>
            <a:r>
              <a:rPr sz="2800" b="0" spc="-50" dirty="0">
                <a:latin typeface="Calibri Light"/>
                <a:cs typeface="Calibri Light"/>
              </a:rPr>
              <a:t> </a:t>
            </a:r>
            <a:r>
              <a:rPr sz="2800" b="0" dirty="0">
                <a:latin typeface="Calibri Light"/>
                <a:cs typeface="Calibri Light"/>
              </a:rPr>
              <a:t>year</a:t>
            </a:r>
            <a:r>
              <a:rPr sz="2800" b="0" spc="-120" dirty="0">
                <a:latin typeface="Calibri Light"/>
                <a:cs typeface="Calibri Light"/>
              </a:rPr>
              <a:t> </a:t>
            </a:r>
            <a:r>
              <a:rPr sz="2800" b="0" spc="-10" dirty="0">
                <a:latin typeface="Calibri Light"/>
                <a:cs typeface="Calibri Light"/>
              </a:rPr>
              <a:t>electronically</a:t>
            </a:r>
            <a:endParaRPr sz="2800" dirty="0">
              <a:latin typeface="Calibri Light"/>
              <a:cs typeface="Calibri Light"/>
            </a:endParaRPr>
          </a:p>
          <a:p>
            <a:pPr marL="697230" lvl="1" indent="-227329" algn="just">
              <a:lnSpc>
                <a:spcPts val="3180"/>
              </a:lnSpc>
              <a:buFont typeface="Arial"/>
              <a:buChar char="•"/>
              <a:tabLst>
                <a:tab pos="697230" algn="l"/>
              </a:tabLst>
            </a:pPr>
            <a:r>
              <a:rPr sz="2800" b="0" dirty="0">
                <a:latin typeface="Calibri Light"/>
                <a:cs typeface="Calibri Light"/>
              </a:rPr>
              <a:t>in</a:t>
            </a:r>
            <a:r>
              <a:rPr sz="2800" b="0" spc="-35" dirty="0">
                <a:latin typeface="Calibri Light"/>
                <a:cs typeface="Calibri Light"/>
              </a:rPr>
              <a:t> </a:t>
            </a:r>
            <a:r>
              <a:rPr sz="2800" b="0" dirty="0">
                <a:latin typeface="Calibri Light"/>
                <a:cs typeface="Calibri Light"/>
              </a:rPr>
              <a:t>such</a:t>
            </a:r>
            <a:r>
              <a:rPr sz="2800" b="0" spc="-40" dirty="0">
                <a:latin typeface="Calibri Light"/>
                <a:cs typeface="Calibri Light"/>
              </a:rPr>
              <a:t> </a:t>
            </a:r>
            <a:r>
              <a:rPr sz="2800" b="0" dirty="0">
                <a:latin typeface="Calibri Light"/>
                <a:cs typeface="Calibri Light"/>
              </a:rPr>
              <a:t>form</a:t>
            </a:r>
            <a:r>
              <a:rPr sz="2800" b="0" spc="-25" dirty="0">
                <a:latin typeface="Calibri Light"/>
                <a:cs typeface="Calibri Light"/>
              </a:rPr>
              <a:t> </a:t>
            </a:r>
            <a:r>
              <a:rPr sz="2800" b="0" dirty="0">
                <a:latin typeface="Calibri Light"/>
                <a:cs typeface="Calibri Light"/>
              </a:rPr>
              <a:t>and</a:t>
            </a:r>
            <a:r>
              <a:rPr sz="2800" b="0" spc="-40" dirty="0">
                <a:latin typeface="Calibri Light"/>
                <a:cs typeface="Calibri Light"/>
              </a:rPr>
              <a:t> </a:t>
            </a:r>
            <a:r>
              <a:rPr sz="2800" b="0" dirty="0">
                <a:latin typeface="Calibri Light"/>
                <a:cs typeface="Calibri Light"/>
              </a:rPr>
              <a:t>manner</a:t>
            </a:r>
            <a:r>
              <a:rPr sz="2800" b="0" spc="-70" dirty="0">
                <a:latin typeface="Calibri Light"/>
                <a:cs typeface="Calibri Light"/>
              </a:rPr>
              <a:t> </a:t>
            </a:r>
            <a:r>
              <a:rPr sz="2800" b="0" dirty="0">
                <a:latin typeface="Calibri Light"/>
                <a:cs typeface="Calibri Light"/>
              </a:rPr>
              <a:t>as</a:t>
            </a:r>
            <a:r>
              <a:rPr sz="2800" b="0" spc="-30" dirty="0">
                <a:latin typeface="Calibri Light"/>
                <a:cs typeface="Calibri Light"/>
              </a:rPr>
              <a:t> </a:t>
            </a:r>
            <a:r>
              <a:rPr sz="2800" b="0" dirty="0">
                <a:latin typeface="Calibri Light"/>
                <a:cs typeface="Calibri Light"/>
              </a:rPr>
              <a:t>may</a:t>
            </a:r>
            <a:r>
              <a:rPr sz="2800" b="0" spc="-40" dirty="0">
                <a:latin typeface="Calibri Light"/>
                <a:cs typeface="Calibri Light"/>
              </a:rPr>
              <a:t> </a:t>
            </a:r>
            <a:r>
              <a:rPr sz="2800" b="0" dirty="0">
                <a:latin typeface="Calibri Light"/>
                <a:cs typeface="Calibri Light"/>
              </a:rPr>
              <a:t>be</a:t>
            </a:r>
            <a:r>
              <a:rPr sz="2800" b="0" spc="-15" dirty="0">
                <a:latin typeface="Calibri Light"/>
                <a:cs typeface="Calibri Light"/>
              </a:rPr>
              <a:t> </a:t>
            </a:r>
            <a:r>
              <a:rPr sz="2800" b="0" spc="-10" dirty="0">
                <a:latin typeface="Calibri Light"/>
                <a:cs typeface="Calibri Light"/>
              </a:rPr>
              <a:t>prescribed</a:t>
            </a:r>
            <a:endParaRPr sz="2800" dirty="0">
              <a:latin typeface="Calibri Light"/>
              <a:cs typeface="Calibri Light"/>
            </a:endParaRPr>
          </a:p>
          <a:p>
            <a:pPr marL="697230" marR="5080" lvl="1" indent="-227329" algn="just">
              <a:lnSpc>
                <a:spcPts val="2690"/>
              </a:lnSpc>
              <a:spcBef>
                <a:spcPts val="550"/>
              </a:spcBef>
              <a:buFont typeface="Arial"/>
              <a:buChar char="•"/>
              <a:tabLst>
                <a:tab pos="698500" algn="l"/>
              </a:tabLst>
            </a:pPr>
            <a:r>
              <a:rPr sz="2800" b="0" dirty="0">
                <a:latin typeface="Calibri Light"/>
                <a:cs typeface="Calibri Light"/>
              </a:rPr>
              <a:t>on</a:t>
            </a:r>
            <a:r>
              <a:rPr sz="2800" b="0" spc="180" dirty="0">
                <a:latin typeface="Calibri Light"/>
                <a:cs typeface="Calibri Light"/>
              </a:rPr>
              <a:t> </a:t>
            </a:r>
            <a:r>
              <a:rPr sz="2800" b="0" dirty="0">
                <a:latin typeface="Calibri Light"/>
                <a:cs typeface="Calibri Light"/>
              </a:rPr>
              <a:t>or</a:t>
            </a:r>
            <a:r>
              <a:rPr sz="2800" b="0" spc="170" dirty="0">
                <a:latin typeface="Calibri Light"/>
                <a:cs typeface="Calibri Light"/>
              </a:rPr>
              <a:t> </a:t>
            </a:r>
            <a:r>
              <a:rPr sz="2800" b="0" dirty="0">
                <a:latin typeface="Calibri Light"/>
                <a:cs typeface="Calibri Light"/>
              </a:rPr>
              <a:t>before</a:t>
            </a:r>
            <a:r>
              <a:rPr sz="2800" b="0" spc="180" dirty="0">
                <a:latin typeface="Calibri Light"/>
                <a:cs typeface="Calibri Light"/>
              </a:rPr>
              <a:t> </a:t>
            </a:r>
            <a:r>
              <a:rPr sz="2800" b="0" dirty="0">
                <a:latin typeface="Calibri Light"/>
                <a:cs typeface="Calibri Light"/>
              </a:rPr>
              <a:t>the</a:t>
            </a:r>
            <a:r>
              <a:rPr sz="2800" b="0" spc="190" dirty="0">
                <a:latin typeface="Calibri Light"/>
                <a:cs typeface="Calibri Light"/>
              </a:rPr>
              <a:t> </a:t>
            </a:r>
            <a:r>
              <a:rPr sz="2800" b="0" spc="-10" dirty="0">
                <a:latin typeface="Calibri Light"/>
                <a:cs typeface="Calibri Light"/>
              </a:rPr>
              <a:t>thirty-</a:t>
            </a:r>
            <a:r>
              <a:rPr sz="2800" b="0" dirty="0">
                <a:latin typeface="Calibri Light"/>
                <a:cs typeface="Calibri Light"/>
              </a:rPr>
              <a:t>first</a:t>
            </a:r>
            <a:r>
              <a:rPr sz="2800" b="0" spc="170" dirty="0">
                <a:latin typeface="Calibri Light"/>
                <a:cs typeface="Calibri Light"/>
              </a:rPr>
              <a:t> </a:t>
            </a:r>
            <a:r>
              <a:rPr sz="2800" b="0" dirty="0">
                <a:latin typeface="Calibri Light"/>
                <a:cs typeface="Calibri Light"/>
              </a:rPr>
              <a:t>day</a:t>
            </a:r>
            <a:r>
              <a:rPr sz="2800" b="0" spc="185" dirty="0">
                <a:latin typeface="Calibri Light"/>
                <a:cs typeface="Calibri Light"/>
              </a:rPr>
              <a:t> </a:t>
            </a:r>
            <a:r>
              <a:rPr sz="2800" b="0" dirty="0">
                <a:latin typeface="Calibri Light"/>
                <a:cs typeface="Calibri Light"/>
              </a:rPr>
              <a:t>of</a:t>
            </a:r>
            <a:r>
              <a:rPr sz="2800" b="0" spc="180" dirty="0">
                <a:latin typeface="Calibri Light"/>
                <a:cs typeface="Calibri Light"/>
              </a:rPr>
              <a:t> </a:t>
            </a:r>
            <a:r>
              <a:rPr sz="2800" b="0" dirty="0">
                <a:latin typeface="Calibri Light"/>
                <a:cs typeface="Calibri Light"/>
              </a:rPr>
              <a:t>December</a:t>
            </a:r>
            <a:r>
              <a:rPr sz="2800" b="0" spc="175" dirty="0">
                <a:latin typeface="Calibri Light"/>
                <a:cs typeface="Calibri Light"/>
              </a:rPr>
              <a:t> </a:t>
            </a:r>
            <a:r>
              <a:rPr sz="2800" b="0" dirty="0">
                <a:latin typeface="Calibri Light"/>
                <a:cs typeface="Calibri Light"/>
              </a:rPr>
              <a:t>following</a:t>
            </a:r>
            <a:r>
              <a:rPr sz="2800" b="0" spc="195" dirty="0">
                <a:latin typeface="Calibri Light"/>
                <a:cs typeface="Calibri Light"/>
              </a:rPr>
              <a:t> </a:t>
            </a:r>
            <a:r>
              <a:rPr sz="2800" b="0" dirty="0">
                <a:latin typeface="Calibri Light"/>
                <a:cs typeface="Calibri Light"/>
              </a:rPr>
              <a:t>the</a:t>
            </a:r>
            <a:r>
              <a:rPr sz="2800" b="0" spc="185" dirty="0">
                <a:latin typeface="Calibri Light"/>
                <a:cs typeface="Calibri Light"/>
              </a:rPr>
              <a:t> </a:t>
            </a:r>
            <a:r>
              <a:rPr sz="2800" b="0" dirty="0">
                <a:latin typeface="Calibri Light"/>
                <a:cs typeface="Calibri Light"/>
              </a:rPr>
              <a:t>end</a:t>
            </a:r>
            <a:r>
              <a:rPr sz="2800" b="0" spc="180" dirty="0">
                <a:latin typeface="Calibri Light"/>
                <a:cs typeface="Calibri Light"/>
              </a:rPr>
              <a:t> </a:t>
            </a:r>
            <a:r>
              <a:rPr sz="2800" b="0" dirty="0">
                <a:latin typeface="Calibri Light"/>
                <a:cs typeface="Calibri Light"/>
              </a:rPr>
              <a:t>of</a:t>
            </a:r>
            <a:r>
              <a:rPr sz="2800" b="0" spc="175" dirty="0">
                <a:latin typeface="Calibri Light"/>
                <a:cs typeface="Calibri Light"/>
              </a:rPr>
              <a:t> </a:t>
            </a:r>
            <a:r>
              <a:rPr sz="2800" b="0" spc="-20" dirty="0">
                <a:latin typeface="Calibri Light"/>
                <a:cs typeface="Calibri Light"/>
              </a:rPr>
              <a:t>such </a:t>
            </a:r>
            <a:r>
              <a:rPr sz="2800" b="0" dirty="0" smtClean="0">
                <a:latin typeface="Calibri Light"/>
                <a:cs typeface="Calibri Light"/>
              </a:rPr>
              <a:t>financial</a:t>
            </a:r>
            <a:r>
              <a:rPr sz="2800" b="0" spc="-20" dirty="0" smtClean="0">
                <a:latin typeface="Calibri Light"/>
                <a:cs typeface="Calibri Light"/>
              </a:rPr>
              <a:t> </a:t>
            </a:r>
            <a:r>
              <a:rPr sz="2800" b="0" spc="-20" dirty="0">
                <a:latin typeface="Calibri Light"/>
                <a:cs typeface="Calibri Light"/>
              </a:rPr>
              <a:t>year</a:t>
            </a:r>
            <a:r>
              <a:rPr sz="2800" b="0" spc="-20" dirty="0" smtClean="0">
                <a:latin typeface="Calibri Light"/>
                <a:cs typeface="Calibri Light"/>
              </a:rPr>
              <a:t>.</a:t>
            </a:r>
            <a:endParaRPr sz="2800" dirty="0">
              <a:latin typeface="Calibri Light"/>
              <a:cs typeface="Calibri Ligh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marL="3175" algn="ctr">
              <a:lnSpc>
                <a:spcPts val="4210"/>
              </a:lnSpc>
            </a:pPr>
            <a:r>
              <a:rPr sz="4000" b="0" spc="-65" dirty="0">
                <a:solidFill>
                  <a:srgbClr val="FFFFFF"/>
                </a:solidFill>
                <a:latin typeface="Calibri"/>
                <a:cs typeface="Calibri"/>
              </a:rPr>
              <a:t>Total</a:t>
            </a:r>
            <a:r>
              <a:rPr sz="4000" b="0" spc="-95" dirty="0">
                <a:solidFill>
                  <a:srgbClr val="FFFFFF"/>
                </a:solidFill>
                <a:latin typeface="Calibri"/>
                <a:cs typeface="Calibri"/>
              </a:rPr>
              <a:t> </a:t>
            </a:r>
            <a:r>
              <a:rPr sz="4000" b="0" dirty="0">
                <a:solidFill>
                  <a:srgbClr val="FFFFFF"/>
                </a:solidFill>
                <a:latin typeface="Calibri"/>
                <a:cs typeface="Calibri"/>
              </a:rPr>
              <a:t>Reporting</a:t>
            </a:r>
            <a:r>
              <a:rPr sz="4000" b="0" spc="-105" dirty="0">
                <a:solidFill>
                  <a:srgbClr val="FFFFFF"/>
                </a:solidFill>
                <a:latin typeface="Calibri"/>
                <a:cs typeface="Calibri"/>
              </a:rPr>
              <a:t> </a:t>
            </a:r>
            <a:r>
              <a:rPr sz="4000" b="0" dirty="0">
                <a:solidFill>
                  <a:srgbClr val="FFFFFF"/>
                </a:solidFill>
                <a:latin typeface="Calibri"/>
                <a:cs typeface="Calibri"/>
              </a:rPr>
              <a:t>of</a:t>
            </a:r>
            <a:r>
              <a:rPr sz="4000" b="0" spc="-75" dirty="0">
                <a:solidFill>
                  <a:srgbClr val="FFFFFF"/>
                </a:solidFill>
                <a:latin typeface="Calibri"/>
                <a:cs typeface="Calibri"/>
              </a:rPr>
              <a:t> </a:t>
            </a:r>
            <a:r>
              <a:rPr sz="4000" b="0" dirty="0">
                <a:solidFill>
                  <a:srgbClr val="FFFFFF"/>
                </a:solidFill>
                <a:latin typeface="Calibri"/>
                <a:cs typeface="Calibri"/>
              </a:rPr>
              <a:t>INPUT</a:t>
            </a:r>
            <a:r>
              <a:rPr sz="4000" b="0" spc="-95" dirty="0">
                <a:solidFill>
                  <a:srgbClr val="FFFFFF"/>
                </a:solidFill>
                <a:latin typeface="Calibri"/>
                <a:cs typeface="Calibri"/>
              </a:rPr>
              <a:t> </a:t>
            </a:r>
            <a:r>
              <a:rPr sz="4000" b="0" spc="-60" dirty="0">
                <a:solidFill>
                  <a:srgbClr val="FFFFFF"/>
                </a:solidFill>
                <a:latin typeface="Calibri"/>
                <a:cs typeface="Calibri"/>
              </a:rPr>
              <a:t>TAX</a:t>
            </a:r>
            <a:r>
              <a:rPr sz="4000" b="0" spc="-85" dirty="0">
                <a:solidFill>
                  <a:srgbClr val="FFFFFF"/>
                </a:solidFill>
                <a:latin typeface="Calibri"/>
                <a:cs typeface="Calibri"/>
              </a:rPr>
              <a:t> </a:t>
            </a:r>
            <a:r>
              <a:rPr sz="4000" b="0" spc="-10" dirty="0">
                <a:solidFill>
                  <a:srgbClr val="FFFFFF"/>
                </a:solidFill>
                <a:latin typeface="Calibri"/>
                <a:cs typeface="Calibri"/>
              </a:rPr>
              <a:t>CREDIT</a:t>
            </a:r>
            <a:endParaRPr sz="4000">
              <a:latin typeface="Calibri"/>
              <a:cs typeface="Calibri"/>
            </a:endParaRPr>
          </a:p>
        </p:txBody>
      </p:sp>
      <p:grpSp>
        <p:nvGrpSpPr>
          <p:cNvPr id="4" name="object 4"/>
          <p:cNvGrpSpPr/>
          <p:nvPr/>
        </p:nvGrpSpPr>
        <p:grpSpPr>
          <a:xfrm>
            <a:off x="3136138" y="959866"/>
            <a:ext cx="5736590" cy="4347210"/>
            <a:chOff x="3136138" y="959866"/>
            <a:chExt cx="5736590" cy="4347210"/>
          </a:xfrm>
        </p:grpSpPr>
        <p:sp>
          <p:nvSpPr>
            <p:cNvPr id="5" name="object 5"/>
            <p:cNvSpPr/>
            <p:nvPr/>
          </p:nvSpPr>
          <p:spPr>
            <a:xfrm>
              <a:off x="8863584" y="4846319"/>
              <a:ext cx="0" cy="454025"/>
            </a:xfrm>
            <a:custGeom>
              <a:avLst/>
              <a:gdLst/>
              <a:ahLst/>
              <a:cxnLst/>
              <a:rect l="l" t="t" r="r" b="b"/>
              <a:pathLst>
                <a:path h="454025">
                  <a:moveTo>
                    <a:pt x="0" y="0"/>
                  </a:moveTo>
                  <a:lnTo>
                    <a:pt x="0" y="453897"/>
                  </a:lnTo>
                </a:path>
              </a:pathLst>
            </a:custGeom>
            <a:ln w="12192">
              <a:solidFill>
                <a:srgbClr val="FFC000"/>
              </a:solidFill>
            </a:ln>
          </p:spPr>
          <p:txBody>
            <a:bodyPr wrap="square" lIns="0" tIns="0" rIns="0" bIns="0" rtlCol="0"/>
            <a:lstStyle/>
            <a:p>
              <a:endParaRPr/>
            </a:p>
          </p:txBody>
        </p:sp>
        <p:sp>
          <p:nvSpPr>
            <p:cNvPr id="6" name="object 6"/>
            <p:cNvSpPr/>
            <p:nvPr/>
          </p:nvSpPr>
          <p:spPr>
            <a:xfrm>
              <a:off x="7912608" y="3401567"/>
              <a:ext cx="953769" cy="454025"/>
            </a:xfrm>
            <a:custGeom>
              <a:avLst/>
              <a:gdLst/>
              <a:ahLst/>
              <a:cxnLst/>
              <a:rect l="l" t="t" r="r" b="b"/>
              <a:pathLst>
                <a:path w="953770" h="454025">
                  <a:moveTo>
                    <a:pt x="0" y="0"/>
                  </a:moveTo>
                  <a:lnTo>
                    <a:pt x="0" y="309245"/>
                  </a:lnTo>
                  <a:lnTo>
                    <a:pt x="953643" y="309245"/>
                  </a:lnTo>
                  <a:lnTo>
                    <a:pt x="953643" y="453898"/>
                  </a:lnTo>
                </a:path>
              </a:pathLst>
            </a:custGeom>
            <a:ln w="12192">
              <a:solidFill>
                <a:srgbClr val="A4A4A4"/>
              </a:solidFill>
            </a:ln>
          </p:spPr>
          <p:txBody>
            <a:bodyPr wrap="square" lIns="0" tIns="0" rIns="0" bIns="0" rtlCol="0"/>
            <a:lstStyle/>
            <a:p>
              <a:endParaRPr/>
            </a:p>
          </p:txBody>
        </p:sp>
        <p:sp>
          <p:nvSpPr>
            <p:cNvPr id="7" name="object 7"/>
            <p:cNvSpPr/>
            <p:nvPr/>
          </p:nvSpPr>
          <p:spPr>
            <a:xfrm>
              <a:off x="6958584" y="4846319"/>
              <a:ext cx="0" cy="454025"/>
            </a:xfrm>
            <a:custGeom>
              <a:avLst/>
              <a:gdLst/>
              <a:ahLst/>
              <a:cxnLst/>
              <a:rect l="l" t="t" r="r" b="b"/>
              <a:pathLst>
                <a:path h="454025">
                  <a:moveTo>
                    <a:pt x="0" y="0"/>
                  </a:moveTo>
                  <a:lnTo>
                    <a:pt x="0" y="453897"/>
                  </a:lnTo>
                </a:path>
              </a:pathLst>
            </a:custGeom>
            <a:ln w="12192">
              <a:solidFill>
                <a:srgbClr val="FFC000"/>
              </a:solidFill>
            </a:ln>
          </p:spPr>
          <p:txBody>
            <a:bodyPr wrap="square" lIns="0" tIns="0" rIns="0" bIns="0" rtlCol="0"/>
            <a:lstStyle/>
            <a:p>
              <a:endParaRPr/>
            </a:p>
          </p:txBody>
        </p:sp>
        <p:sp>
          <p:nvSpPr>
            <p:cNvPr id="8" name="object 8"/>
            <p:cNvSpPr/>
            <p:nvPr/>
          </p:nvSpPr>
          <p:spPr>
            <a:xfrm>
              <a:off x="6958584" y="3401567"/>
              <a:ext cx="953769" cy="454025"/>
            </a:xfrm>
            <a:custGeom>
              <a:avLst/>
              <a:gdLst/>
              <a:ahLst/>
              <a:cxnLst/>
              <a:rect l="l" t="t" r="r" b="b"/>
              <a:pathLst>
                <a:path w="953770" h="454025">
                  <a:moveTo>
                    <a:pt x="953643" y="0"/>
                  </a:moveTo>
                  <a:lnTo>
                    <a:pt x="953643" y="309245"/>
                  </a:lnTo>
                  <a:lnTo>
                    <a:pt x="0" y="309245"/>
                  </a:lnTo>
                  <a:lnTo>
                    <a:pt x="0" y="453898"/>
                  </a:lnTo>
                </a:path>
              </a:pathLst>
            </a:custGeom>
            <a:ln w="12192">
              <a:solidFill>
                <a:srgbClr val="A4A4A4"/>
              </a:solidFill>
            </a:ln>
          </p:spPr>
          <p:txBody>
            <a:bodyPr wrap="square" lIns="0" tIns="0" rIns="0" bIns="0" rtlCol="0"/>
            <a:lstStyle/>
            <a:p>
              <a:endParaRPr/>
            </a:p>
          </p:txBody>
        </p:sp>
        <p:sp>
          <p:nvSpPr>
            <p:cNvPr id="9" name="object 9"/>
            <p:cNvSpPr/>
            <p:nvPr/>
          </p:nvSpPr>
          <p:spPr>
            <a:xfrm>
              <a:off x="6004560" y="1956816"/>
              <a:ext cx="1907539" cy="454025"/>
            </a:xfrm>
            <a:custGeom>
              <a:avLst/>
              <a:gdLst/>
              <a:ahLst/>
              <a:cxnLst/>
              <a:rect l="l" t="t" r="r" b="b"/>
              <a:pathLst>
                <a:path w="1907540" h="454025">
                  <a:moveTo>
                    <a:pt x="0" y="0"/>
                  </a:moveTo>
                  <a:lnTo>
                    <a:pt x="0" y="309245"/>
                  </a:lnTo>
                  <a:lnTo>
                    <a:pt x="1907286" y="309245"/>
                  </a:lnTo>
                  <a:lnTo>
                    <a:pt x="1907286" y="453898"/>
                  </a:lnTo>
                </a:path>
              </a:pathLst>
            </a:custGeom>
            <a:ln w="12192">
              <a:solidFill>
                <a:srgbClr val="EC7C30"/>
              </a:solidFill>
            </a:ln>
          </p:spPr>
          <p:txBody>
            <a:bodyPr wrap="square" lIns="0" tIns="0" rIns="0" bIns="0" rtlCol="0"/>
            <a:lstStyle/>
            <a:p>
              <a:endParaRPr/>
            </a:p>
          </p:txBody>
        </p:sp>
        <p:sp>
          <p:nvSpPr>
            <p:cNvPr id="10" name="object 10"/>
            <p:cNvSpPr/>
            <p:nvPr/>
          </p:nvSpPr>
          <p:spPr>
            <a:xfrm>
              <a:off x="5050536" y="4846319"/>
              <a:ext cx="0" cy="454025"/>
            </a:xfrm>
            <a:custGeom>
              <a:avLst/>
              <a:gdLst/>
              <a:ahLst/>
              <a:cxnLst/>
              <a:rect l="l" t="t" r="r" b="b"/>
              <a:pathLst>
                <a:path h="454025">
                  <a:moveTo>
                    <a:pt x="0" y="0"/>
                  </a:moveTo>
                  <a:lnTo>
                    <a:pt x="0" y="453897"/>
                  </a:lnTo>
                </a:path>
              </a:pathLst>
            </a:custGeom>
            <a:ln w="12192">
              <a:solidFill>
                <a:srgbClr val="FFC000"/>
              </a:solidFill>
            </a:ln>
          </p:spPr>
          <p:txBody>
            <a:bodyPr wrap="square" lIns="0" tIns="0" rIns="0" bIns="0" rtlCol="0"/>
            <a:lstStyle/>
            <a:p>
              <a:endParaRPr/>
            </a:p>
          </p:txBody>
        </p:sp>
        <p:sp>
          <p:nvSpPr>
            <p:cNvPr id="11" name="object 11"/>
            <p:cNvSpPr/>
            <p:nvPr/>
          </p:nvSpPr>
          <p:spPr>
            <a:xfrm>
              <a:off x="4096512" y="3401567"/>
              <a:ext cx="953769" cy="454025"/>
            </a:xfrm>
            <a:custGeom>
              <a:avLst/>
              <a:gdLst/>
              <a:ahLst/>
              <a:cxnLst/>
              <a:rect l="l" t="t" r="r" b="b"/>
              <a:pathLst>
                <a:path w="953770" h="454025">
                  <a:moveTo>
                    <a:pt x="0" y="0"/>
                  </a:moveTo>
                  <a:lnTo>
                    <a:pt x="0" y="309245"/>
                  </a:lnTo>
                  <a:lnTo>
                    <a:pt x="953642" y="309245"/>
                  </a:lnTo>
                  <a:lnTo>
                    <a:pt x="953642" y="453898"/>
                  </a:lnTo>
                </a:path>
              </a:pathLst>
            </a:custGeom>
            <a:ln w="12192">
              <a:solidFill>
                <a:srgbClr val="A4A4A4"/>
              </a:solidFill>
            </a:ln>
          </p:spPr>
          <p:txBody>
            <a:bodyPr wrap="square" lIns="0" tIns="0" rIns="0" bIns="0" rtlCol="0"/>
            <a:lstStyle/>
            <a:p>
              <a:endParaRPr/>
            </a:p>
          </p:txBody>
        </p:sp>
        <p:sp>
          <p:nvSpPr>
            <p:cNvPr id="12" name="object 12"/>
            <p:cNvSpPr/>
            <p:nvPr/>
          </p:nvSpPr>
          <p:spPr>
            <a:xfrm>
              <a:off x="3142488" y="4846319"/>
              <a:ext cx="0" cy="454025"/>
            </a:xfrm>
            <a:custGeom>
              <a:avLst/>
              <a:gdLst/>
              <a:ahLst/>
              <a:cxnLst/>
              <a:rect l="l" t="t" r="r" b="b"/>
              <a:pathLst>
                <a:path h="454025">
                  <a:moveTo>
                    <a:pt x="0" y="0"/>
                  </a:moveTo>
                  <a:lnTo>
                    <a:pt x="0" y="453897"/>
                  </a:lnTo>
                </a:path>
              </a:pathLst>
            </a:custGeom>
            <a:ln w="12192">
              <a:solidFill>
                <a:srgbClr val="FFC000"/>
              </a:solidFill>
            </a:ln>
          </p:spPr>
          <p:txBody>
            <a:bodyPr wrap="square" lIns="0" tIns="0" rIns="0" bIns="0" rtlCol="0"/>
            <a:lstStyle/>
            <a:p>
              <a:endParaRPr/>
            </a:p>
          </p:txBody>
        </p:sp>
        <p:sp>
          <p:nvSpPr>
            <p:cNvPr id="13" name="object 13"/>
            <p:cNvSpPr/>
            <p:nvPr/>
          </p:nvSpPr>
          <p:spPr>
            <a:xfrm>
              <a:off x="3142488" y="3401567"/>
              <a:ext cx="953769" cy="454025"/>
            </a:xfrm>
            <a:custGeom>
              <a:avLst/>
              <a:gdLst/>
              <a:ahLst/>
              <a:cxnLst/>
              <a:rect l="l" t="t" r="r" b="b"/>
              <a:pathLst>
                <a:path w="953770" h="454025">
                  <a:moveTo>
                    <a:pt x="953642" y="0"/>
                  </a:moveTo>
                  <a:lnTo>
                    <a:pt x="953642" y="309245"/>
                  </a:lnTo>
                  <a:lnTo>
                    <a:pt x="0" y="309245"/>
                  </a:lnTo>
                  <a:lnTo>
                    <a:pt x="0" y="453898"/>
                  </a:lnTo>
                </a:path>
              </a:pathLst>
            </a:custGeom>
            <a:ln w="12192">
              <a:solidFill>
                <a:srgbClr val="A4A4A4"/>
              </a:solidFill>
            </a:ln>
          </p:spPr>
          <p:txBody>
            <a:bodyPr wrap="square" lIns="0" tIns="0" rIns="0" bIns="0" rtlCol="0"/>
            <a:lstStyle/>
            <a:p>
              <a:endParaRPr/>
            </a:p>
          </p:txBody>
        </p:sp>
        <p:sp>
          <p:nvSpPr>
            <p:cNvPr id="14" name="object 14"/>
            <p:cNvSpPr/>
            <p:nvPr/>
          </p:nvSpPr>
          <p:spPr>
            <a:xfrm>
              <a:off x="4096512" y="1956816"/>
              <a:ext cx="1907539" cy="454025"/>
            </a:xfrm>
            <a:custGeom>
              <a:avLst/>
              <a:gdLst/>
              <a:ahLst/>
              <a:cxnLst/>
              <a:rect l="l" t="t" r="r" b="b"/>
              <a:pathLst>
                <a:path w="1907539" h="454025">
                  <a:moveTo>
                    <a:pt x="1907286" y="0"/>
                  </a:moveTo>
                  <a:lnTo>
                    <a:pt x="1907286" y="309245"/>
                  </a:lnTo>
                  <a:lnTo>
                    <a:pt x="0" y="309245"/>
                  </a:lnTo>
                  <a:lnTo>
                    <a:pt x="0" y="453898"/>
                  </a:lnTo>
                </a:path>
              </a:pathLst>
            </a:custGeom>
            <a:ln w="12192">
              <a:solidFill>
                <a:srgbClr val="EC7C30"/>
              </a:solidFill>
            </a:ln>
          </p:spPr>
          <p:txBody>
            <a:bodyPr wrap="square" lIns="0" tIns="0" rIns="0" bIns="0" rtlCol="0"/>
            <a:lstStyle/>
            <a:p>
              <a:endParaRPr/>
            </a:p>
          </p:txBody>
        </p:sp>
        <p:sp>
          <p:nvSpPr>
            <p:cNvPr id="15" name="object 15"/>
            <p:cNvSpPr/>
            <p:nvPr/>
          </p:nvSpPr>
          <p:spPr>
            <a:xfrm>
              <a:off x="5224272" y="966216"/>
              <a:ext cx="1560830" cy="990600"/>
            </a:xfrm>
            <a:custGeom>
              <a:avLst/>
              <a:gdLst/>
              <a:ahLst/>
              <a:cxnLst/>
              <a:rect l="l" t="t" r="r" b="b"/>
              <a:pathLst>
                <a:path w="1560829" h="990600">
                  <a:moveTo>
                    <a:pt x="1461516" y="0"/>
                  </a:moveTo>
                  <a:lnTo>
                    <a:pt x="99060" y="0"/>
                  </a:lnTo>
                  <a:lnTo>
                    <a:pt x="60489" y="7780"/>
                  </a:lnTo>
                  <a:lnTo>
                    <a:pt x="29003" y="29003"/>
                  </a:lnTo>
                  <a:lnTo>
                    <a:pt x="7780" y="60489"/>
                  </a:lnTo>
                  <a:lnTo>
                    <a:pt x="0" y="99060"/>
                  </a:lnTo>
                  <a:lnTo>
                    <a:pt x="0" y="891539"/>
                  </a:lnTo>
                  <a:lnTo>
                    <a:pt x="7780" y="930110"/>
                  </a:lnTo>
                  <a:lnTo>
                    <a:pt x="29003" y="961596"/>
                  </a:lnTo>
                  <a:lnTo>
                    <a:pt x="60489" y="982819"/>
                  </a:lnTo>
                  <a:lnTo>
                    <a:pt x="99060" y="990600"/>
                  </a:lnTo>
                  <a:lnTo>
                    <a:pt x="1461516" y="990600"/>
                  </a:lnTo>
                  <a:lnTo>
                    <a:pt x="1500086" y="982819"/>
                  </a:lnTo>
                  <a:lnTo>
                    <a:pt x="1531572" y="961596"/>
                  </a:lnTo>
                  <a:lnTo>
                    <a:pt x="1552795" y="930110"/>
                  </a:lnTo>
                  <a:lnTo>
                    <a:pt x="1560576" y="891539"/>
                  </a:lnTo>
                  <a:lnTo>
                    <a:pt x="1560576" y="99060"/>
                  </a:lnTo>
                  <a:lnTo>
                    <a:pt x="1552795" y="60489"/>
                  </a:lnTo>
                  <a:lnTo>
                    <a:pt x="1531572" y="29003"/>
                  </a:lnTo>
                  <a:lnTo>
                    <a:pt x="1500086" y="7780"/>
                  </a:lnTo>
                  <a:lnTo>
                    <a:pt x="1461516" y="0"/>
                  </a:lnTo>
                  <a:close/>
                </a:path>
              </a:pathLst>
            </a:custGeom>
            <a:solidFill>
              <a:srgbClr val="5B9BD4"/>
            </a:solidFill>
          </p:spPr>
          <p:txBody>
            <a:bodyPr wrap="square" lIns="0" tIns="0" rIns="0" bIns="0" rtlCol="0"/>
            <a:lstStyle/>
            <a:p>
              <a:endParaRPr/>
            </a:p>
          </p:txBody>
        </p:sp>
        <p:sp>
          <p:nvSpPr>
            <p:cNvPr id="16" name="object 16"/>
            <p:cNvSpPr/>
            <p:nvPr/>
          </p:nvSpPr>
          <p:spPr>
            <a:xfrm>
              <a:off x="5224272" y="966216"/>
              <a:ext cx="1560830" cy="990600"/>
            </a:xfrm>
            <a:custGeom>
              <a:avLst/>
              <a:gdLst/>
              <a:ahLst/>
              <a:cxnLst/>
              <a:rect l="l" t="t" r="r" b="b"/>
              <a:pathLst>
                <a:path w="1560829" h="990600">
                  <a:moveTo>
                    <a:pt x="0" y="99060"/>
                  </a:moveTo>
                  <a:lnTo>
                    <a:pt x="7780" y="60489"/>
                  </a:lnTo>
                  <a:lnTo>
                    <a:pt x="29003" y="29003"/>
                  </a:lnTo>
                  <a:lnTo>
                    <a:pt x="60489" y="7780"/>
                  </a:lnTo>
                  <a:lnTo>
                    <a:pt x="99060" y="0"/>
                  </a:lnTo>
                  <a:lnTo>
                    <a:pt x="1461516" y="0"/>
                  </a:lnTo>
                  <a:lnTo>
                    <a:pt x="1500086" y="7780"/>
                  </a:lnTo>
                  <a:lnTo>
                    <a:pt x="1531572" y="29003"/>
                  </a:lnTo>
                  <a:lnTo>
                    <a:pt x="1552795" y="60489"/>
                  </a:lnTo>
                  <a:lnTo>
                    <a:pt x="1560576" y="99060"/>
                  </a:lnTo>
                  <a:lnTo>
                    <a:pt x="1560576" y="891539"/>
                  </a:lnTo>
                  <a:lnTo>
                    <a:pt x="1552795" y="930110"/>
                  </a:lnTo>
                  <a:lnTo>
                    <a:pt x="1531572" y="961596"/>
                  </a:lnTo>
                  <a:lnTo>
                    <a:pt x="1500086" y="982819"/>
                  </a:lnTo>
                  <a:lnTo>
                    <a:pt x="1461516" y="990600"/>
                  </a:lnTo>
                  <a:lnTo>
                    <a:pt x="99060" y="990600"/>
                  </a:lnTo>
                  <a:lnTo>
                    <a:pt x="60489" y="982819"/>
                  </a:lnTo>
                  <a:lnTo>
                    <a:pt x="29003" y="961596"/>
                  </a:lnTo>
                  <a:lnTo>
                    <a:pt x="7780" y="930110"/>
                  </a:lnTo>
                  <a:lnTo>
                    <a:pt x="0" y="891539"/>
                  </a:lnTo>
                  <a:lnTo>
                    <a:pt x="0" y="99060"/>
                  </a:lnTo>
                  <a:close/>
                </a:path>
              </a:pathLst>
            </a:custGeom>
            <a:ln w="12192">
              <a:solidFill>
                <a:srgbClr val="FFFFFF"/>
              </a:solidFill>
            </a:ln>
          </p:spPr>
          <p:txBody>
            <a:bodyPr wrap="square" lIns="0" tIns="0" rIns="0" bIns="0" rtlCol="0"/>
            <a:lstStyle/>
            <a:p>
              <a:endParaRPr/>
            </a:p>
          </p:txBody>
        </p:sp>
        <p:sp>
          <p:nvSpPr>
            <p:cNvPr id="17" name="object 17"/>
            <p:cNvSpPr/>
            <p:nvPr/>
          </p:nvSpPr>
          <p:spPr>
            <a:xfrm>
              <a:off x="5398008" y="1130808"/>
              <a:ext cx="1560830" cy="990600"/>
            </a:xfrm>
            <a:custGeom>
              <a:avLst/>
              <a:gdLst/>
              <a:ahLst/>
              <a:cxnLst/>
              <a:rect l="l" t="t" r="r" b="b"/>
              <a:pathLst>
                <a:path w="1560829" h="990600">
                  <a:moveTo>
                    <a:pt x="1461515" y="0"/>
                  </a:moveTo>
                  <a:lnTo>
                    <a:pt x="99059" y="0"/>
                  </a:lnTo>
                  <a:lnTo>
                    <a:pt x="60489" y="7780"/>
                  </a:lnTo>
                  <a:lnTo>
                    <a:pt x="29003" y="29003"/>
                  </a:lnTo>
                  <a:lnTo>
                    <a:pt x="7780" y="60489"/>
                  </a:lnTo>
                  <a:lnTo>
                    <a:pt x="0" y="99059"/>
                  </a:lnTo>
                  <a:lnTo>
                    <a:pt x="0" y="891539"/>
                  </a:lnTo>
                  <a:lnTo>
                    <a:pt x="7780" y="930110"/>
                  </a:lnTo>
                  <a:lnTo>
                    <a:pt x="29003" y="961596"/>
                  </a:lnTo>
                  <a:lnTo>
                    <a:pt x="60489" y="982819"/>
                  </a:lnTo>
                  <a:lnTo>
                    <a:pt x="99059" y="990600"/>
                  </a:lnTo>
                  <a:lnTo>
                    <a:pt x="1461515" y="990600"/>
                  </a:lnTo>
                  <a:lnTo>
                    <a:pt x="1500086" y="982819"/>
                  </a:lnTo>
                  <a:lnTo>
                    <a:pt x="1531572" y="961596"/>
                  </a:lnTo>
                  <a:lnTo>
                    <a:pt x="1552795" y="930110"/>
                  </a:lnTo>
                  <a:lnTo>
                    <a:pt x="1560575" y="891539"/>
                  </a:lnTo>
                  <a:lnTo>
                    <a:pt x="1560575" y="99059"/>
                  </a:lnTo>
                  <a:lnTo>
                    <a:pt x="1552795" y="60489"/>
                  </a:lnTo>
                  <a:lnTo>
                    <a:pt x="1531572" y="29003"/>
                  </a:lnTo>
                  <a:lnTo>
                    <a:pt x="1500086" y="7780"/>
                  </a:lnTo>
                  <a:lnTo>
                    <a:pt x="1461515" y="0"/>
                  </a:lnTo>
                  <a:close/>
                </a:path>
              </a:pathLst>
            </a:custGeom>
            <a:solidFill>
              <a:srgbClr val="FFFFFF">
                <a:alpha val="90194"/>
              </a:srgbClr>
            </a:solidFill>
          </p:spPr>
          <p:txBody>
            <a:bodyPr wrap="square" lIns="0" tIns="0" rIns="0" bIns="0" rtlCol="0"/>
            <a:lstStyle/>
            <a:p>
              <a:endParaRPr/>
            </a:p>
          </p:txBody>
        </p:sp>
        <p:sp>
          <p:nvSpPr>
            <p:cNvPr id="18" name="object 18"/>
            <p:cNvSpPr/>
            <p:nvPr/>
          </p:nvSpPr>
          <p:spPr>
            <a:xfrm>
              <a:off x="5398008" y="1130808"/>
              <a:ext cx="1560830" cy="990600"/>
            </a:xfrm>
            <a:custGeom>
              <a:avLst/>
              <a:gdLst/>
              <a:ahLst/>
              <a:cxnLst/>
              <a:rect l="l" t="t" r="r" b="b"/>
              <a:pathLst>
                <a:path w="1560829" h="990600">
                  <a:moveTo>
                    <a:pt x="0" y="99059"/>
                  </a:moveTo>
                  <a:lnTo>
                    <a:pt x="7780" y="60489"/>
                  </a:lnTo>
                  <a:lnTo>
                    <a:pt x="29003" y="29003"/>
                  </a:lnTo>
                  <a:lnTo>
                    <a:pt x="60489" y="7780"/>
                  </a:lnTo>
                  <a:lnTo>
                    <a:pt x="99059" y="0"/>
                  </a:lnTo>
                  <a:lnTo>
                    <a:pt x="1461515" y="0"/>
                  </a:lnTo>
                  <a:lnTo>
                    <a:pt x="1500086" y="7780"/>
                  </a:lnTo>
                  <a:lnTo>
                    <a:pt x="1531572" y="29003"/>
                  </a:lnTo>
                  <a:lnTo>
                    <a:pt x="1552795" y="60489"/>
                  </a:lnTo>
                  <a:lnTo>
                    <a:pt x="1560575" y="99059"/>
                  </a:lnTo>
                  <a:lnTo>
                    <a:pt x="1560575" y="891539"/>
                  </a:lnTo>
                  <a:lnTo>
                    <a:pt x="1552795" y="930110"/>
                  </a:lnTo>
                  <a:lnTo>
                    <a:pt x="1531572" y="961596"/>
                  </a:lnTo>
                  <a:lnTo>
                    <a:pt x="1500086" y="982819"/>
                  </a:lnTo>
                  <a:lnTo>
                    <a:pt x="1461515" y="990600"/>
                  </a:lnTo>
                  <a:lnTo>
                    <a:pt x="99059" y="990600"/>
                  </a:lnTo>
                  <a:lnTo>
                    <a:pt x="60489" y="982819"/>
                  </a:lnTo>
                  <a:lnTo>
                    <a:pt x="29003" y="961596"/>
                  </a:lnTo>
                  <a:lnTo>
                    <a:pt x="7780" y="930110"/>
                  </a:lnTo>
                  <a:lnTo>
                    <a:pt x="0" y="891539"/>
                  </a:lnTo>
                  <a:lnTo>
                    <a:pt x="0" y="99059"/>
                  </a:lnTo>
                  <a:close/>
                </a:path>
              </a:pathLst>
            </a:custGeom>
            <a:ln w="12192">
              <a:solidFill>
                <a:srgbClr val="5B9BD4"/>
              </a:solidFill>
            </a:ln>
          </p:spPr>
          <p:txBody>
            <a:bodyPr wrap="square" lIns="0" tIns="0" rIns="0" bIns="0" rtlCol="0"/>
            <a:lstStyle/>
            <a:p>
              <a:endParaRPr/>
            </a:p>
          </p:txBody>
        </p:sp>
      </p:grpSp>
      <p:sp>
        <p:nvSpPr>
          <p:cNvPr id="19" name="object 19"/>
          <p:cNvSpPr txBox="1"/>
          <p:nvPr/>
        </p:nvSpPr>
        <p:spPr>
          <a:xfrm>
            <a:off x="5560821" y="1431162"/>
            <a:ext cx="1238885" cy="329565"/>
          </a:xfrm>
          <a:prstGeom prst="rect">
            <a:avLst/>
          </a:prstGeom>
        </p:spPr>
        <p:txBody>
          <a:bodyPr vert="horz" wrap="square" lIns="0" tIns="11430" rIns="0" bIns="0" rtlCol="0">
            <a:spAutoFit/>
          </a:bodyPr>
          <a:lstStyle/>
          <a:p>
            <a:pPr marL="12700">
              <a:lnSpc>
                <a:spcPct val="100000"/>
              </a:lnSpc>
              <a:spcBef>
                <a:spcPts val="90"/>
              </a:spcBef>
            </a:pPr>
            <a:r>
              <a:rPr sz="2000" b="0" dirty="0">
                <a:latin typeface="Calibri Light"/>
                <a:cs typeface="Calibri Light"/>
              </a:rPr>
              <a:t>ITC</a:t>
            </a:r>
            <a:r>
              <a:rPr sz="2000" b="0" spc="-100" dirty="0">
                <a:latin typeface="Calibri Light"/>
                <a:cs typeface="Calibri Light"/>
              </a:rPr>
              <a:t> </a:t>
            </a:r>
            <a:r>
              <a:rPr sz="2000" b="0" spc="-10" dirty="0" smtClean="0">
                <a:latin typeface="Calibri Light"/>
                <a:cs typeface="Calibri Light"/>
              </a:rPr>
              <a:t>20</a:t>
            </a:r>
            <a:r>
              <a:rPr lang="en-IN" sz="2000" b="0" spc="-10" dirty="0" smtClean="0">
                <a:latin typeface="Calibri Light"/>
                <a:cs typeface="Calibri Light"/>
              </a:rPr>
              <a:t>23-24</a:t>
            </a:r>
            <a:endParaRPr sz="2000" dirty="0">
              <a:latin typeface="Calibri Light"/>
              <a:cs typeface="Calibri Light"/>
            </a:endParaRPr>
          </a:p>
        </p:txBody>
      </p:sp>
      <p:grpSp>
        <p:nvGrpSpPr>
          <p:cNvPr id="20" name="object 20"/>
          <p:cNvGrpSpPr/>
          <p:nvPr/>
        </p:nvGrpSpPr>
        <p:grpSpPr>
          <a:xfrm>
            <a:off x="3309873" y="2404617"/>
            <a:ext cx="1747520" cy="1168400"/>
            <a:chOff x="3309873" y="2404617"/>
            <a:chExt cx="1747520" cy="1168400"/>
          </a:xfrm>
        </p:grpSpPr>
        <p:sp>
          <p:nvSpPr>
            <p:cNvPr id="21" name="object 21"/>
            <p:cNvSpPr/>
            <p:nvPr/>
          </p:nvSpPr>
          <p:spPr>
            <a:xfrm>
              <a:off x="3316223" y="2410967"/>
              <a:ext cx="1560830" cy="990600"/>
            </a:xfrm>
            <a:custGeom>
              <a:avLst/>
              <a:gdLst/>
              <a:ahLst/>
              <a:cxnLst/>
              <a:rect l="l" t="t" r="r" b="b"/>
              <a:pathLst>
                <a:path w="1560829" h="990600">
                  <a:moveTo>
                    <a:pt x="1461515" y="0"/>
                  </a:moveTo>
                  <a:lnTo>
                    <a:pt x="99060" y="0"/>
                  </a:lnTo>
                  <a:lnTo>
                    <a:pt x="60489" y="7780"/>
                  </a:lnTo>
                  <a:lnTo>
                    <a:pt x="29003" y="29003"/>
                  </a:lnTo>
                  <a:lnTo>
                    <a:pt x="7780" y="60489"/>
                  </a:lnTo>
                  <a:lnTo>
                    <a:pt x="0" y="99060"/>
                  </a:lnTo>
                  <a:lnTo>
                    <a:pt x="0" y="891540"/>
                  </a:lnTo>
                  <a:lnTo>
                    <a:pt x="7780" y="930110"/>
                  </a:lnTo>
                  <a:lnTo>
                    <a:pt x="29003" y="961596"/>
                  </a:lnTo>
                  <a:lnTo>
                    <a:pt x="60489" y="982819"/>
                  </a:lnTo>
                  <a:lnTo>
                    <a:pt x="99060" y="990600"/>
                  </a:lnTo>
                  <a:lnTo>
                    <a:pt x="1461515" y="990600"/>
                  </a:lnTo>
                  <a:lnTo>
                    <a:pt x="1500086" y="982819"/>
                  </a:lnTo>
                  <a:lnTo>
                    <a:pt x="1531572" y="961596"/>
                  </a:lnTo>
                  <a:lnTo>
                    <a:pt x="1552795" y="930110"/>
                  </a:lnTo>
                  <a:lnTo>
                    <a:pt x="1560576" y="891540"/>
                  </a:lnTo>
                  <a:lnTo>
                    <a:pt x="1560576" y="99060"/>
                  </a:lnTo>
                  <a:lnTo>
                    <a:pt x="1552795" y="60489"/>
                  </a:lnTo>
                  <a:lnTo>
                    <a:pt x="1531572" y="29003"/>
                  </a:lnTo>
                  <a:lnTo>
                    <a:pt x="1500086" y="7780"/>
                  </a:lnTo>
                  <a:lnTo>
                    <a:pt x="1461515" y="0"/>
                  </a:lnTo>
                  <a:close/>
                </a:path>
              </a:pathLst>
            </a:custGeom>
            <a:solidFill>
              <a:srgbClr val="EC7C30"/>
            </a:solidFill>
          </p:spPr>
          <p:txBody>
            <a:bodyPr wrap="square" lIns="0" tIns="0" rIns="0" bIns="0" rtlCol="0"/>
            <a:lstStyle/>
            <a:p>
              <a:endParaRPr/>
            </a:p>
          </p:txBody>
        </p:sp>
        <p:sp>
          <p:nvSpPr>
            <p:cNvPr id="22" name="object 22"/>
            <p:cNvSpPr/>
            <p:nvPr/>
          </p:nvSpPr>
          <p:spPr>
            <a:xfrm>
              <a:off x="3316223" y="2410967"/>
              <a:ext cx="1560830" cy="990600"/>
            </a:xfrm>
            <a:custGeom>
              <a:avLst/>
              <a:gdLst/>
              <a:ahLst/>
              <a:cxnLst/>
              <a:rect l="l" t="t" r="r" b="b"/>
              <a:pathLst>
                <a:path w="1560829" h="990600">
                  <a:moveTo>
                    <a:pt x="0" y="99060"/>
                  </a:moveTo>
                  <a:lnTo>
                    <a:pt x="7780" y="60489"/>
                  </a:lnTo>
                  <a:lnTo>
                    <a:pt x="29003" y="29003"/>
                  </a:lnTo>
                  <a:lnTo>
                    <a:pt x="60489" y="7780"/>
                  </a:lnTo>
                  <a:lnTo>
                    <a:pt x="99060" y="0"/>
                  </a:lnTo>
                  <a:lnTo>
                    <a:pt x="1461515" y="0"/>
                  </a:lnTo>
                  <a:lnTo>
                    <a:pt x="1500086" y="7780"/>
                  </a:lnTo>
                  <a:lnTo>
                    <a:pt x="1531572" y="29003"/>
                  </a:lnTo>
                  <a:lnTo>
                    <a:pt x="1552795" y="60489"/>
                  </a:lnTo>
                  <a:lnTo>
                    <a:pt x="1560576" y="99060"/>
                  </a:lnTo>
                  <a:lnTo>
                    <a:pt x="1560576" y="891540"/>
                  </a:lnTo>
                  <a:lnTo>
                    <a:pt x="1552795" y="930110"/>
                  </a:lnTo>
                  <a:lnTo>
                    <a:pt x="1531572" y="961596"/>
                  </a:lnTo>
                  <a:lnTo>
                    <a:pt x="1500086" y="982819"/>
                  </a:lnTo>
                  <a:lnTo>
                    <a:pt x="1461515" y="990600"/>
                  </a:lnTo>
                  <a:lnTo>
                    <a:pt x="99060" y="990600"/>
                  </a:lnTo>
                  <a:lnTo>
                    <a:pt x="60489" y="982819"/>
                  </a:lnTo>
                  <a:lnTo>
                    <a:pt x="29003" y="961596"/>
                  </a:lnTo>
                  <a:lnTo>
                    <a:pt x="7780" y="930110"/>
                  </a:lnTo>
                  <a:lnTo>
                    <a:pt x="0" y="891540"/>
                  </a:lnTo>
                  <a:lnTo>
                    <a:pt x="0" y="99060"/>
                  </a:lnTo>
                  <a:close/>
                </a:path>
              </a:pathLst>
            </a:custGeom>
            <a:ln w="12192">
              <a:solidFill>
                <a:srgbClr val="FFFFFF"/>
              </a:solidFill>
            </a:ln>
          </p:spPr>
          <p:txBody>
            <a:bodyPr wrap="square" lIns="0" tIns="0" rIns="0" bIns="0" rtlCol="0"/>
            <a:lstStyle/>
            <a:p>
              <a:endParaRPr/>
            </a:p>
          </p:txBody>
        </p:sp>
        <p:sp>
          <p:nvSpPr>
            <p:cNvPr id="23" name="object 23"/>
            <p:cNvSpPr/>
            <p:nvPr/>
          </p:nvSpPr>
          <p:spPr>
            <a:xfrm>
              <a:off x="3489959" y="2575559"/>
              <a:ext cx="1560830" cy="990600"/>
            </a:xfrm>
            <a:custGeom>
              <a:avLst/>
              <a:gdLst/>
              <a:ahLst/>
              <a:cxnLst/>
              <a:rect l="l" t="t" r="r" b="b"/>
              <a:pathLst>
                <a:path w="1560829" h="990600">
                  <a:moveTo>
                    <a:pt x="1461515" y="0"/>
                  </a:moveTo>
                  <a:lnTo>
                    <a:pt x="99060" y="0"/>
                  </a:lnTo>
                  <a:lnTo>
                    <a:pt x="60489" y="7780"/>
                  </a:lnTo>
                  <a:lnTo>
                    <a:pt x="29003" y="29003"/>
                  </a:lnTo>
                  <a:lnTo>
                    <a:pt x="7780" y="60489"/>
                  </a:lnTo>
                  <a:lnTo>
                    <a:pt x="0" y="99060"/>
                  </a:lnTo>
                  <a:lnTo>
                    <a:pt x="0" y="891539"/>
                  </a:lnTo>
                  <a:lnTo>
                    <a:pt x="7780" y="930110"/>
                  </a:lnTo>
                  <a:lnTo>
                    <a:pt x="29003" y="961596"/>
                  </a:lnTo>
                  <a:lnTo>
                    <a:pt x="60489" y="982819"/>
                  </a:lnTo>
                  <a:lnTo>
                    <a:pt x="99060" y="990600"/>
                  </a:lnTo>
                  <a:lnTo>
                    <a:pt x="1461515" y="990600"/>
                  </a:lnTo>
                  <a:lnTo>
                    <a:pt x="1500086" y="982819"/>
                  </a:lnTo>
                  <a:lnTo>
                    <a:pt x="1531572" y="961596"/>
                  </a:lnTo>
                  <a:lnTo>
                    <a:pt x="1552795" y="930110"/>
                  </a:lnTo>
                  <a:lnTo>
                    <a:pt x="1560576" y="891539"/>
                  </a:lnTo>
                  <a:lnTo>
                    <a:pt x="1560576" y="99060"/>
                  </a:lnTo>
                  <a:lnTo>
                    <a:pt x="1552795" y="60489"/>
                  </a:lnTo>
                  <a:lnTo>
                    <a:pt x="1531572" y="29003"/>
                  </a:lnTo>
                  <a:lnTo>
                    <a:pt x="1500086" y="7780"/>
                  </a:lnTo>
                  <a:lnTo>
                    <a:pt x="1461515" y="0"/>
                  </a:lnTo>
                  <a:close/>
                </a:path>
              </a:pathLst>
            </a:custGeom>
            <a:solidFill>
              <a:srgbClr val="FFFFFF">
                <a:alpha val="90194"/>
              </a:srgbClr>
            </a:solidFill>
          </p:spPr>
          <p:txBody>
            <a:bodyPr wrap="square" lIns="0" tIns="0" rIns="0" bIns="0" rtlCol="0"/>
            <a:lstStyle/>
            <a:p>
              <a:endParaRPr/>
            </a:p>
          </p:txBody>
        </p:sp>
        <p:sp>
          <p:nvSpPr>
            <p:cNvPr id="24" name="object 24"/>
            <p:cNvSpPr/>
            <p:nvPr/>
          </p:nvSpPr>
          <p:spPr>
            <a:xfrm>
              <a:off x="3489959" y="2575559"/>
              <a:ext cx="1560830" cy="990600"/>
            </a:xfrm>
            <a:custGeom>
              <a:avLst/>
              <a:gdLst/>
              <a:ahLst/>
              <a:cxnLst/>
              <a:rect l="l" t="t" r="r" b="b"/>
              <a:pathLst>
                <a:path w="1560829" h="990600">
                  <a:moveTo>
                    <a:pt x="0" y="99060"/>
                  </a:moveTo>
                  <a:lnTo>
                    <a:pt x="7780" y="60489"/>
                  </a:lnTo>
                  <a:lnTo>
                    <a:pt x="29003" y="29003"/>
                  </a:lnTo>
                  <a:lnTo>
                    <a:pt x="60489" y="7780"/>
                  </a:lnTo>
                  <a:lnTo>
                    <a:pt x="99060" y="0"/>
                  </a:lnTo>
                  <a:lnTo>
                    <a:pt x="1461515" y="0"/>
                  </a:lnTo>
                  <a:lnTo>
                    <a:pt x="1500086" y="7780"/>
                  </a:lnTo>
                  <a:lnTo>
                    <a:pt x="1531572" y="29003"/>
                  </a:lnTo>
                  <a:lnTo>
                    <a:pt x="1552795" y="60489"/>
                  </a:lnTo>
                  <a:lnTo>
                    <a:pt x="1560576" y="99060"/>
                  </a:lnTo>
                  <a:lnTo>
                    <a:pt x="1560576" y="891539"/>
                  </a:lnTo>
                  <a:lnTo>
                    <a:pt x="1552795" y="930110"/>
                  </a:lnTo>
                  <a:lnTo>
                    <a:pt x="1531572" y="961596"/>
                  </a:lnTo>
                  <a:lnTo>
                    <a:pt x="1500086" y="982819"/>
                  </a:lnTo>
                  <a:lnTo>
                    <a:pt x="1461515" y="990600"/>
                  </a:lnTo>
                  <a:lnTo>
                    <a:pt x="99060" y="990600"/>
                  </a:lnTo>
                  <a:lnTo>
                    <a:pt x="60489" y="982819"/>
                  </a:lnTo>
                  <a:lnTo>
                    <a:pt x="29003" y="961596"/>
                  </a:lnTo>
                  <a:lnTo>
                    <a:pt x="7780" y="930110"/>
                  </a:lnTo>
                  <a:lnTo>
                    <a:pt x="0" y="891539"/>
                  </a:lnTo>
                  <a:lnTo>
                    <a:pt x="0" y="99060"/>
                  </a:lnTo>
                  <a:close/>
                </a:path>
              </a:pathLst>
            </a:custGeom>
            <a:ln w="12192">
              <a:solidFill>
                <a:srgbClr val="EC7C30"/>
              </a:solidFill>
            </a:ln>
          </p:spPr>
          <p:txBody>
            <a:bodyPr wrap="square" lIns="0" tIns="0" rIns="0" bIns="0" rtlCol="0"/>
            <a:lstStyle/>
            <a:p>
              <a:endParaRPr/>
            </a:p>
          </p:txBody>
        </p:sp>
      </p:grpSp>
      <p:sp>
        <p:nvSpPr>
          <p:cNvPr id="25" name="object 25"/>
          <p:cNvSpPr txBox="1"/>
          <p:nvPr/>
        </p:nvSpPr>
        <p:spPr>
          <a:xfrm>
            <a:off x="3890898" y="2876245"/>
            <a:ext cx="761365" cy="329565"/>
          </a:xfrm>
          <a:prstGeom prst="rect">
            <a:avLst/>
          </a:prstGeom>
        </p:spPr>
        <p:txBody>
          <a:bodyPr vert="horz" wrap="square" lIns="0" tIns="12065" rIns="0" bIns="0" rtlCol="0">
            <a:spAutoFit/>
          </a:bodyPr>
          <a:lstStyle/>
          <a:p>
            <a:pPr marL="12700">
              <a:lnSpc>
                <a:spcPct val="100000"/>
              </a:lnSpc>
              <a:spcBef>
                <a:spcPts val="95"/>
              </a:spcBef>
            </a:pPr>
            <a:r>
              <a:rPr sz="2000" b="0" spc="-10" dirty="0">
                <a:latin typeface="Calibri Light"/>
                <a:cs typeface="Calibri Light"/>
              </a:rPr>
              <a:t>Availed</a:t>
            </a:r>
            <a:endParaRPr sz="2000">
              <a:latin typeface="Calibri Light"/>
              <a:cs typeface="Calibri Light"/>
            </a:endParaRPr>
          </a:p>
        </p:txBody>
      </p:sp>
      <p:grpSp>
        <p:nvGrpSpPr>
          <p:cNvPr id="26" name="object 26"/>
          <p:cNvGrpSpPr/>
          <p:nvPr/>
        </p:nvGrpSpPr>
        <p:grpSpPr>
          <a:xfrm>
            <a:off x="2355850" y="3849370"/>
            <a:ext cx="1747520" cy="1168400"/>
            <a:chOff x="2355850" y="3849370"/>
            <a:chExt cx="1747520" cy="1168400"/>
          </a:xfrm>
        </p:grpSpPr>
        <p:sp>
          <p:nvSpPr>
            <p:cNvPr id="27" name="object 27"/>
            <p:cNvSpPr/>
            <p:nvPr/>
          </p:nvSpPr>
          <p:spPr>
            <a:xfrm>
              <a:off x="2362200" y="3855720"/>
              <a:ext cx="1560830" cy="990600"/>
            </a:xfrm>
            <a:custGeom>
              <a:avLst/>
              <a:gdLst/>
              <a:ahLst/>
              <a:cxnLst/>
              <a:rect l="l" t="t" r="r" b="b"/>
              <a:pathLst>
                <a:path w="1560829" h="990600">
                  <a:moveTo>
                    <a:pt x="1461515" y="0"/>
                  </a:moveTo>
                  <a:lnTo>
                    <a:pt x="99060" y="0"/>
                  </a:lnTo>
                  <a:lnTo>
                    <a:pt x="60489" y="7780"/>
                  </a:lnTo>
                  <a:lnTo>
                    <a:pt x="29003" y="29003"/>
                  </a:lnTo>
                  <a:lnTo>
                    <a:pt x="7780" y="60489"/>
                  </a:lnTo>
                  <a:lnTo>
                    <a:pt x="0" y="99059"/>
                  </a:lnTo>
                  <a:lnTo>
                    <a:pt x="0" y="891539"/>
                  </a:lnTo>
                  <a:lnTo>
                    <a:pt x="7780" y="930110"/>
                  </a:lnTo>
                  <a:lnTo>
                    <a:pt x="29003" y="961596"/>
                  </a:lnTo>
                  <a:lnTo>
                    <a:pt x="60489" y="982819"/>
                  </a:lnTo>
                  <a:lnTo>
                    <a:pt x="99060" y="990599"/>
                  </a:lnTo>
                  <a:lnTo>
                    <a:pt x="1461515" y="990599"/>
                  </a:lnTo>
                  <a:lnTo>
                    <a:pt x="1500086" y="982819"/>
                  </a:lnTo>
                  <a:lnTo>
                    <a:pt x="1531572" y="961596"/>
                  </a:lnTo>
                  <a:lnTo>
                    <a:pt x="1552795" y="930110"/>
                  </a:lnTo>
                  <a:lnTo>
                    <a:pt x="1560576" y="891539"/>
                  </a:lnTo>
                  <a:lnTo>
                    <a:pt x="1560576" y="99059"/>
                  </a:lnTo>
                  <a:lnTo>
                    <a:pt x="1552795" y="60489"/>
                  </a:lnTo>
                  <a:lnTo>
                    <a:pt x="1531572" y="29003"/>
                  </a:lnTo>
                  <a:lnTo>
                    <a:pt x="1500086" y="7780"/>
                  </a:lnTo>
                  <a:lnTo>
                    <a:pt x="1461515" y="0"/>
                  </a:lnTo>
                  <a:close/>
                </a:path>
              </a:pathLst>
            </a:custGeom>
            <a:solidFill>
              <a:srgbClr val="A4A4A4"/>
            </a:solidFill>
          </p:spPr>
          <p:txBody>
            <a:bodyPr wrap="square" lIns="0" tIns="0" rIns="0" bIns="0" rtlCol="0"/>
            <a:lstStyle/>
            <a:p>
              <a:endParaRPr/>
            </a:p>
          </p:txBody>
        </p:sp>
        <p:sp>
          <p:nvSpPr>
            <p:cNvPr id="28" name="object 28"/>
            <p:cNvSpPr/>
            <p:nvPr/>
          </p:nvSpPr>
          <p:spPr>
            <a:xfrm>
              <a:off x="2362200" y="3855720"/>
              <a:ext cx="1560830" cy="990600"/>
            </a:xfrm>
            <a:custGeom>
              <a:avLst/>
              <a:gdLst/>
              <a:ahLst/>
              <a:cxnLst/>
              <a:rect l="l" t="t" r="r" b="b"/>
              <a:pathLst>
                <a:path w="1560829" h="990600">
                  <a:moveTo>
                    <a:pt x="0" y="99059"/>
                  </a:moveTo>
                  <a:lnTo>
                    <a:pt x="7780" y="60489"/>
                  </a:lnTo>
                  <a:lnTo>
                    <a:pt x="29003" y="29003"/>
                  </a:lnTo>
                  <a:lnTo>
                    <a:pt x="60489" y="7780"/>
                  </a:lnTo>
                  <a:lnTo>
                    <a:pt x="99060" y="0"/>
                  </a:lnTo>
                  <a:lnTo>
                    <a:pt x="1461515" y="0"/>
                  </a:lnTo>
                  <a:lnTo>
                    <a:pt x="1500086" y="7780"/>
                  </a:lnTo>
                  <a:lnTo>
                    <a:pt x="1531572" y="29003"/>
                  </a:lnTo>
                  <a:lnTo>
                    <a:pt x="1552795" y="60489"/>
                  </a:lnTo>
                  <a:lnTo>
                    <a:pt x="1560576" y="99059"/>
                  </a:lnTo>
                  <a:lnTo>
                    <a:pt x="1560576" y="891539"/>
                  </a:lnTo>
                  <a:lnTo>
                    <a:pt x="1552795" y="930110"/>
                  </a:lnTo>
                  <a:lnTo>
                    <a:pt x="1531572" y="961596"/>
                  </a:lnTo>
                  <a:lnTo>
                    <a:pt x="1500086" y="982819"/>
                  </a:lnTo>
                  <a:lnTo>
                    <a:pt x="1461515" y="990599"/>
                  </a:lnTo>
                  <a:lnTo>
                    <a:pt x="99060" y="990599"/>
                  </a:lnTo>
                  <a:lnTo>
                    <a:pt x="60489" y="982819"/>
                  </a:lnTo>
                  <a:lnTo>
                    <a:pt x="29003" y="961596"/>
                  </a:lnTo>
                  <a:lnTo>
                    <a:pt x="7780" y="930110"/>
                  </a:lnTo>
                  <a:lnTo>
                    <a:pt x="0" y="891539"/>
                  </a:lnTo>
                  <a:lnTo>
                    <a:pt x="0" y="99059"/>
                  </a:lnTo>
                  <a:close/>
                </a:path>
              </a:pathLst>
            </a:custGeom>
            <a:ln w="12192">
              <a:solidFill>
                <a:srgbClr val="FFFFFF"/>
              </a:solidFill>
            </a:ln>
          </p:spPr>
          <p:txBody>
            <a:bodyPr wrap="square" lIns="0" tIns="0" rIns="0" bIns="0" rtlCol="0"/>
            <a:lstStyle/>
            <a:p>
              <a:endParaRPr/>
            </a:p>
          </p:txBody>
        </p:sp>
        <p:sp>
          <p:nvSpPr>
            <p:cNvPr id="29" name="object 29"/>
            <p:cNvSpPr/>
            <p:nvPr/>
          </p:nvSpPr>
          <p:spPr>
            <a:xfrm>
              <a:off x="2535936" y="4020312"/>
              <a:ext cx="1560830" cy="990600"/>
            </a:xfrm>
            <a:custGeom>
              <a:avLst/>
              <a:gdLst/>
              <a:ahLst/>
              <a:cxnLst/>
              <a:rect l="l" t="t" r="r" b="b"/>
              <a:pathLst>
                <a:path w="1560829" h="990600">
                  <a:moveTo>
                    <a:pt x="1461515" y="0"/>
                  </a:moveTo>
                  <a:lnTo>
                    <a:pt x="99059" y="0"/>
                  </a:lnTo>
                  <a:lnTo>
                    <a:pt x="60489" y="7780"/>
                  </a:lnTo>
                  <a:lnTo>
                    <a:pt x="29003" y="29003"/>
                  </a:lnTo>
                  <a:lnTo>
                    <a:pt x="7780" y="60489"/>
                  </a:lnTo>
                  <a:lnTo>
                    <a:pt x="0" y="99060"/>
                  </a:lnTo>
                  <a:lnTo>
                    <a:pt x="0" y="891539"/>
                  </a:lnTo>
                  <a:lnTo>
                    <a:pt x="7780" y="930110"/>
                  </a:lnTo>
                  <a:lnTo>
                    <a:pt x="29003" y="961596"/>
                  </a:lnTo>
                  <a:lnTo>
                    <a:pt x="60489" y="982819"/>
                  </a:lnTo>
                  <a:lnTo>
                    <a:pt x="99059" y="990600"/>
                  </a:lnTo>
                  <a:lnTo>
                    <a:pt x="1461515" y="990600"/>
                  </a:lnTo>
                  <a:lnTo>
                    <a:pt x="1500086" y="982819"/>
                  </a:lnTo>
                  <a:lnTo>
                    <a:pt x="1531572" y="961596"/>
                  </a:lnTo>
                  <a:lnTo>
                    <a:pt x="1552795" y="930110"/>
                  </a:lnTo>
                  <a:lnTo>
                    <a:pt x="1560576" y="891539"/>
                  </a:lnTo>
                  <a:lnTo>
                    <a:pt x="1560576" y="99060"/>
                  </a:lnTo>
                  <a:lnTo>
                    <a:pt x="1552795" y="60489"/>
                  </a:lnTo>
                  <a:lnTo>
                    <a:pt x="1531572" y="29003"/>
                  </a:lnTo>
                  <a:lnTo>
                    <a:pt x="1500086" y="7780"/>
                  </a:lnTo>
                  <a:lnTo>
                    <a:pt x="1461515" y="0"/>
                  </a:lnTo>
                  <a:close/>
                </a:path>
              </a:pathLst>
            </a:custGeom>
            <a:solidFill>
              <a:srgbClr val="FFFFFF">
                <a:alpha val="90194"/>
              </a:srgbClr>
            </a:solidFill>
          </p:spPr>
          <p:txBody>
            <a:bodyPr wrap="square" lIns="0" tIns="0" rIns="0" bIns="0" rtlCol="0"/>
            <a:lstStyle/>
            <a:p>
              <a:endParaRPr/>
            </a:p>
          </p:txBody>
        </p:sp>
        <p:sp>
          <p:nvSpPr>
            <p:cNvPr id="30" name="object 30"/>
            <p:cNvSpPr/>
            <p:nvPr/>
          </p:nvSpPr>
          <p:spPr>
            <a:xfrm>
              <a:off x="2535936" y="4020312"/>
              <a:ext cx="1560830" cy="990600"/>
            </a:xfrm>
            <a:custGeom>
              <a:avLst/>
              <a:gdLst/>
              <a:ahLst/>
              <a:cxnLst/>
              <a:rect l="l" t="t" r="r" b="b"/>
              <a:pathLst>
                <a:path w="1560829" h="990600">
                  <a:moveTo>
                    <a:pt x="0" y="99060"/>
                  </a:moveTo>
                  <a:lnTo>
                    <a:pt x="7780" y="60489"/>
                  </a:lnTo>
                  <a:lnTo>
                    <a:pt x="29003" y="29003"/>
                  </a:lnTo>
                  <a:lnTo>
                    <a:pt x="60489" y="7780"/>
                  </a:lnTo>
                  <a:lnTo>
                    <a:pt x="99059" y="0"/>
                  </a:lnTo>
                  <a:lnTo>
                    <a:pt x="1461515" y="0"/>
                  </a:lnTo>
                  <a:lnTo>
                    <a:pt x="1500086" y="7780"/>
                  </a:lnTo>
                  <a:lnTo>
                    <a:pt x="1531572" y="29003"/>
                  </a:lnTo>
                  <a:lnTo>
                    <a:pt x="1552795" y="60489"/>
                  </a:lnTo>
                  <a:lnTo>
                    <a:pt x="1560576" y="99060"/>
                  </a:lnTo>
                  <a:lnTo>
                    <a:pt x="1560576" y="891539"/>
                  </a:lnTo>
                  <a:lnTo>
                    <a:pt x="1552795" y="930110"/>
                  </a:lnTo>
                  <a:lnTo>
                    <a:pt x="1531572" y="961596"/>
                  </a:lnTo>
                  <a:lnTo>
                    <a:pt x="1500086" y="982819"/>
                  </a:lnTo>
                  <a:lnTo>
                    <a:pt x="1461515" y="990600"/>
                  </a:lnTo>
                  <a:lnTo>
                    <a:pt x="99059" y="990600"/>
                  </a:lnTo>
                  <a:lnTo>
                    <a:pt x="60489" y="982819"/>
                  </a:lnTo>
                  <a:lnTo>
                    <a:pt x="29003" y="961596"/>
                  </a:lnTo>
                  <a:lnTo>
                    <a:pt x="7780" y="930110"/>
                  </a:lnTo>
                  <a:lnTo>
                    <a:pt x="0" y="891539"/>
                  </a:lnTo>
                  <a:lnTo>
                    <a:pt x="0" y="99060"/>
                  </a:lnTo>
                  <a:close/>
                </a:path>
              </a:pathLst>
            </a:custGeom>
            <a:ln w="12192">
              <a:solidFill>
                <a:srgbClr val="A4A4A4"/>
              </a:solidFill>
            </a:ln>
          </p:spPr>
          <p:txBody>
            <a:bodyPr wrap="square" lIns="0" tIns="0" rIns="0" bIns="0" rtlCol="0"/>
            <a:lstStyle/>
            <a:p>
              <a:endParaRPr/>
            </a:p>
          </p:txBody>
        </p:sp>
      </p:grpSp>
      <p:sp>
        <p:nvSpPr>
          <p:cNvPr id="31" name="object 31"/>
          <p:cNvSpPr txBox="1"/>
          <p:nvPr/>
        </p:nvSpPr>
        <p:spPr>
          <a:xfrm>
            <a:off x="2885058" y="4322190"/>
            <a:ext cx="861060" cy="329565"/>
          </a:xfrm>
          <a:prstGeom prst="rect">
            <a:avLst/>
          </a:prstGeom>
        </p:spPr>
        <p:txBody>
          <a:bodyPr vert="horz" wrap="square" lIns="0" tIns="11430" rIns="0" bIns="0" rtlCol="0">
            <a:spAutoFit/>
          </a:bodyPr>
          <a:lstStyle/>
          <a:p>
            <a:pPr marL="12700">
              <a:lnSpc>
                <a:spcPct val="100000"/>
              </a:lnSpc>
              <a:spcBef>
                <a:spcPts val="90"/>
              </a:spcBef>
            </a:pPr>
            <a:r>
              <a:rPr sz="2000" b="0" dirty="0">
                <a:latin typeface="Calibri Light"/>
                <a:cs typeface="Calibri Light"/>
              </a:rPr>
              <a:t>In</a:t>
            </a:r>
            <a:r>
              <a:rPr sz="2000" b="0" spc="-45" dirty="0">
                <a:latin typeface="Calibri Light"/>
                <a:cs typeface="Calibri Light"/>
              </a:rPr>
              <a:t> </a:t>
            </a:r>
            <a:r>
              <a:rPr lang="en-IN" sz="2000" b="0" dirty="0" smtClean="0">
                <a:latin typeface="Calibri Light"/>
                <a:cs typeface="Calibri Light"/>
              </a:rPr>
              <a:t>22-23</a:t>
            </a:r>
            <a:endParaRPr sz="2000" dirty="0">
              <a:latin typeface="Calibri Light"/>
              <a:cs typeface="Calibri Light"/>
            </a:endParaRPr>
          </a:p>
        </p:txBody>
      </p:sp>
      <p:grpSp>
        <p:nvGrpSpPr>
          <p:cNvPr id="32" name="object 32"/>
          <p:cNvGrpSpPr/>
          <p:nvPr/>
        </p:nvGrpSpPr>
        <p:grpSpPr>
          <a:xfrm>
            <a:off x="2355850" y="5294121"/>
            <a:ext cx="1747520" cy="1168400"/>
            <a:chOff x="2355850" y="5294121"/>
            <a:chExt cx="1747520" cy="1168400"/>
          </a:xfrm>
        </p:grpSpPr>
        <p:sp>
          <p:nvSpPr>
            <p:cNvPr id="33" name="object 33"/>
            <p:cNvSpPr/>
            <p:nvPr/>
          </p:nvSpPr>
          <p:spPr>
            <a:xfrm>
              <a:off x="2362200" y="5300471"/>
              <a:ext cx="1560830" cy="991235"/>
            </a:xfrm>
            <a:custGeom>
              <a:avLst/>
              <a:gdLst/>
              <a:ahLst/>
              <a:cxnLst/>
              <a:rect l="l" t="t" r="r" b="b"/>
              <a:pathLst>
                <a:path w="1560829" h="991235">
                  <a:moveTo>
                    <a:pt x="1461515" y="0"/>
                  </a:moveTo>
                  <a:lnTo>
                    <a:pt x="99060" y="0"/>
                  </a:lnTo>
                  <a:lnTo>
                    <a:pt x="60489" y="7780"/>
                  </a:lnTo>
                  <a:lnTo>
                    <a:pt x="29003" y="29003"/>
                  </a:lnTo>
                  <a:lnTo>
                    <a:pt x="7780" y="60489"/>
                  </a:lnTo>
                  <a:lnTo>
                    <a:pt x="0" y="99059"/>
                  </a:lnTo>
                  <a:lnTo>
                    <a:pt x="0" y="891578"/>
                  </a:lnTo>
                  <a:lnTo>
                    <a:pt x="7780" y="930139"/>
                  </a:lnTo>
                  <a:lnTo>
                    <a:pt x="29003" y="961631"/>
                  </a:lnTo>
                  <a:lnTo>
                    <a:pt x="60489" y="982864"/>
                  </a:lnTo>
                  <a:lnTo>
                    <a:pt x="99060" y="990650"/>
                  </a:lnTo>
                  <a:lnTo>
                    <a:pt x="1461515" y="990650"/>
                  </a:lnTo>
                  <a:lnTo>
                    <a:pt x="1500086" y="982864"/>
                  </a:lnTo>
                  <a:lnTo>
                    <a:pt x="1531572" y="961631"/>
                  </a:lnTo>
                  <a:lnTo>
                    <a:pt x="1552795" y="930139"/>
                  </a:lnTo>
                  <a:lnTo>
                    <a:pt x="1560576" y="891578"/>
                  </a:lnTo>
                  <a:lnTo>
                    <a:pt x="1560576" y="99059"/>
                  </a:lnTo>
                  <a:lnTo>
                    <a:pt x="1552795" y="60489"/>
                  </a:lnTo>
                  <a:lnTo>
                    <a:pt x="1531572" y="29003"/>
                  </a:lnTo>
                  <a:lnTo>
                    <a:pt x="1500086" y="7780"/>
                  </a:lnTo>
                  <a:lnTo>
                    <a:pt x="1461515" y="0"/>
                  </a:lnTo>
                  <a:close/>
                </a:path>
              </a:pathLst>
            </a:custGeom>
            <a:solidFill>
              <a:srgbClr val="FFC000"/>
            </a:solidFill>
          </p:spPr>
          <p:txBody>
            <a:bodyPr wrap="square" lIns="0" tIns="0" rIns="0" bIns="0" rtlCol="0"/>
            <a:lstStyle/>
            <a:p>
              <a:endParaRPr/>
            </a:p>
          </p:txBody>
        </p:sp>
        <p:sp>
          <p:nvSpPr>
            <p:cNvPr id="34" name="object 34"/>
            <p:cNvSpPr/>
            <p:nvPr/>
          </p:nvSpPr>
          <p:spPr>
            <a:xfrm>
              <a:off x="2362200" y="5300471"/>
              <a:ext cx="1560830" cy="991235"/>
            </a:xfrm>
            <a:custGeom>
              <a:avLst/>
              <a:gdLst/>
              <a:ahLst/>
              <a:cxnLst/>
              <a:rect l="l" t="t" r="r" b="b"/>
              <a:pathLst>
                <a:path w="1560829" h="991235">
                  <a:moveTo>
                    <a:pt x="0" y="99059"/>
                  </a:moveTo>
                  <a:lnTo>
                    <a:pt x="7780" y="60489"/>
                  </a:lnTo>
                  <a:lnTo>
                    <a:pt x="29003" y="29003"/>
                  </a:lnTo>
                  <a:lnTo>
                    <a:pt x="60489" y="7780"/>
                  </a:lnTo>
                  <a:lnTo>
                    <a:pt x="99060" y="0"/>
                  </a:lnTo>
                  <a:lnTo>
                    <a:pt x="1461515" y="0"/>
                  </a:lnTo>
                  <a:lnTo>
                    <a:pt x="1500086" y="7780"/>
                  </a:lnTo>
                  <a:lnTo>
                    <a:pt x="1531572" y="29003"/>
                  </a:lnTo>
                  <a:lnTo>
                    <a:pt x="1552795" y="60489"/>
                  </a:lnTo>
                  <a:lnTo>
                    <a:pt x="1560576" y="99059"/>
                  </a:lnTo>
                  <a:lnTo>
                    <a:pt x="1560576" y="891578"/>
                  </a:lnTo>
                  <a:lnTo>
                    <a:pt x="1552795" y="930139"/>
                  </a:lnTo>
                  <a:lnTo>
                    <a:pt x="1531572" y="961631"/>
                  </a:lnTo>
                  <a:lnTo>
                    <a:pt x="1500086" y="982864"/>
                  </a:lnTo>
                  <a:lnTo>
                    <a:pt x="1461515" y="990650"/>
                  </a:lnTo>
                  <a:lnTo>
                    <a:pt x="99060" y="990650"/>
                  </a:lnTo>
                  <a:lnTo>
                    <a:pt x="60489" y="982864"/>
                  </a:lnTo>
                  <a:lnTo>
                    <a:pt x="29003" y="961631"/>
                  </a:lnTo>
                  <a:lnTo>
                    <a:pt x="7780" y="930139"/>
                  </a:lnTo>
                  <a:lnTo>
                    <a:pt x="0" y="891578"/>
                  </a:lnTo>
                  <a:lnTo>
                    <a:pt x="0" y="99059"/>
                  </a:lnTo>
                  <a:close/>
                </a:path>
              </a:pathLst>
            </a:custGeom>
            <a:ln w="12192">
              <a:solidFill>
                <a:srgbClr val="FFFFFF"/>
              </a:solidFill>
            </a:ln>
          </p:spPr>
          <p:txBody>
            <a:bodyPr wrap="square" lIns="0" tIns="0" rIns="0" bIns="0" rtlCol="0"/>
            <a:lstStyle/>
            <a:p>
              <a:endParaRPr/>
            </a:p>
          </p:txBody>
        </p:sp>
        <p:sp>
          <p:nvSpPr>
            <p:cNvPr id="35" name="object 35"/>
            <p:cNvSpPr/>
            <p:nvPr/>
          </p:nvSpPr>
          <p:spPr>
            <a:xfrm>
              <a:off x="2535936" y="5465063"/>
              <a:ext cx="1560830" cy="991235"/>
            </a:xfrm>
            <a:custGeom>
              <a:avLst/>
              <a:gdLst/>
              <a:ahLst/>
              <a:cxnLst/>
              <a:rect l="l" t="t" r="r" b="b"/>
              <a:pathLst>
                <a:path w="1560829" h="991235">
                  <a:moveTo>
                    <a:pt x="1461515" y="0"/>
                  </a:moveTo>
                  <a:lnTo>
                    <a:pt x="99059" y="0"/>
                  </a:lnTo>
                  <a:lnTo>
                    <a:pt x="60489" y="7780"/>
                  </a:lnTo>
                  <a:lnTo>
                    <a:pt x="29003" y="29003"/>
                  </a:lnTo>
                  <a:lnTo>
                    <a:pt x="7780" y="60489"/>
                  </a:lnTo>
                  <a:lnTo>
                    <a:pt x="0" y="99060"/>
                  </a:lnTo>
                  <a:lnTo>
                    <a:pt x="0" y="891578"/>
                  </a:lnTo>
                  <a:lnTo>
                    <a:pt x="7780" y="930139"/>
                  </a:lnTo>
                  <a:lnTo>
                    <a:pt x="29003" y="961631"/>
                  </a:lnTo>
                  <a:lnTo>
                    <a:pt x="60489" y="982864"/>
                  </a:lnTo>
                  <a:lnTo>
                    <a:pt x="99059" y="990650"/>
                  </a:lnTo>
                  <a:lnTo>
                    <a:pt x="1461515" y="990650"/>
                  </a:lnTo>
                  <a:lnTo>
                    <a:pt x="1500086" y="982864"/>
                  </a:lnTo>
                  <a:lnTo>
                    <a:pt x="1531572" y="961631"/>
                  </a:lnTo>
                  <a:lnTo>
                    <a:pt x="1552795" y="930139"/>
                  </a:lnTo>
                  <a:lnTo>
                    <a:pt x="1560576" y="891578"/>
                  </a:lnTo>
                  <a:lnTo>
                    <a:pt x="1560576" y="99060"/>
                  </a:lnTo>
                  <a:lnTo>
                    <a:pt x="1552795" y="60489"/>
                  </a:lnTo>
                  <a:lnTo>
                    <a:pt x="1531572" y="29003"/>
                  </a:lnTo>
                  <a:lnTo>
                    <a:pt x="1500086" y="7780"/>
                  </a:lnTo>
                  <a:lnTo>
                    <a:pt x="1461515" y="0"/>
                  </a:lnTo>
                  <a:close/>
                </a:path>
              </a:pathLst>
            </a:custGeom>
            <a:solidFill>
              <a:srgbClr val="FFFFFF">
                <a:alpha val="90194"/>
              </a:srgbClr>
            </a:solidFill>
          </p:spPr>
          <p:txBody>
            <a:bodyPr wrap="square" lIns="0" tIns="0" rIns="0" bIns="0" rtlCol="0"/>
            <a:lstStyle/>
            <a:p>
              <a:endParaRPr/>
            </a:p>
          </p:txBody>
        </p:sp>
        <p:sp>
          <p:nvSpPr>
            <p:cNvPr id="36" name="object 36"/>
            <p:cNvSpPr/>
            <p:nvPr/>
          </p:nvSpPr>
          <p:spPr>
            <a:xfrm>
              <a:off x="2535936" y="5465063"/>
              <a:ext cx="1560830" cy="991235"/>
            </a:xfrm>
            <a:custGeom>
              <a:avLst/>
              <a:gdLst/>
              <a:ahLst/>
              <a:cxnLst/>
              <a:rect l="l" t="t" r="r" b="b"/>
              <a:pathLst>
                <a:path w="1560829" h="991235">
                  <a:moveTo>
                    <a:pt x="0" y="99060"/>
                  </a:moveTo>
                  <a:lnTo>
                    <a:pt x="7780" y="60489"/>
                  </a:lnTo>
                  <a:lnTo>
                    <a:pt x="29003" y="29003"/>
                  </a:lnTo>
                  <a:lnTo>
                    <a:pt x="60489" y="7780"/>
                  </a:lnTo>
                  <a:lnTo>
                    <a:pt x="99059" y="0"/>
                  </a:lnTo>
                  <a:lnTo>
                    <a:pt x="1461515" y="0"/>
                  </a:lnTo>
                  <a:lnTo>
                    <a:pt x="1500086" y="7780"/>
                  </a:lnTo>
                  <a:lnTo>
                    <a:pt x="1531572" y="29003"/>
                  </a:lnTo>
                  <a:lnTo>
                    <a:pt x="1552795" y="60489"/>
                  </a:lnTo>
                  <a:lnTo>
                    <a:pt x="1560576" y="99060"/>
                  </a:lnTo>
                  <a:lnTo>
                    <a:pt x="1560576" y="891578"/>
                  </a:lnTo>
                  <a:lnTo>
                    <a:pt x="1552795" y="930139"/>
                  </a:lnTo>
                  <a:lnTo>
                    <a:pt x="1531572" y="961631"/>
                  </a:lnTo>
                  <a:lnTo>
                    <a:pt x="1500086" y="982864"/>
                  </a:lnTo>
                  <a:lnTo>
                    <a:pt x="1461515" y="990650"/>
                  </a:lnTo>
                  <a:lnTo>
                    <a:pt x="99059" y="990650"/>
                  </a:lnTo>
                  <a:lnTo>
                    <a:pt x="60489" y="982864"/>
                  </a:lnTo>
                  <a:lnTo>
                    <a:pt x="29003" y="961631"/>
                  </a:lnTo>
                  <a:lnTo>
                    <a:pt x="7780" y="930139"/>
                  </a:lnTo>
                  <a:lnTo>
                    <a:pt x="0" y="891578"/>
                  </a:lnTo>
                  <a:lnTo>
                    <a:pt x="0" y="99060"/>
                  </a:lnTo>
                  <a:close/>
                </a:path>
              </a:pathLst>
            </a:custGeom>
            <a:ln w="12192">
              <a:solidFill>
                <a:srgbClr val="FFC000"/>
              </a:solidFill>
            </a:ln>
          </p:spPr>
          <p:txBody>
            <a:bodyPr wrap="square" lIns="0" tIns="0" rIns="0" bIns="0" rtlCol="0"/>
            <a:lstStyle/>
            <a:p>
              <a:endParaRPr/>
            </a:p>
          </p:txBody>
        </p:sp>
      </p:grpSp>
      <p:sp>
        <p:nvSpPr>
          <p:cNvPr id="37" name="object 37"/>
          <p:cNvSpPr txBox="1"/>
          <p:nvPr/>
        </p:nvSpPr>
        <p:spPr>
          <a:xfrm>
            <a:off x="2946019" y="5767527"/>
            <a:ext cx="735965" cy="329565"/>
          </a:xfrm>
          <a:prstGeom prst="rect">
            <a:avLst/>
          </a:prstGeom>
        </p:spPr>
        <p:txBody>
          <a:bodyPr vert="horz" wrap="square" lIns="0" tIns="11430" rIns="0" bIns="0" rtlCol="0">
            <a:spAutoFit/>
          </a:bodyPr>
          <a:lstStyle/>
          <a:p>
            <a:pPr marL="12700">
              <a:lnSpc>
                <a:spcPct val="100000"/>
              </a:lnSpc>
              <a:spcBef>
                <a:spcPts val="90"/>
              </a:spcBef>
            </a:pPr>
            <a:r>
              <a:rPr sz="2000" b="0" spc="-40" dirty="0">
                <a:latin typeface="Calibri Light"/>
                <a:cs typeface="Calibri Light"/>
              </a:rPr>
              <a:t>Table</a:t>
            </a:r>
            <a:r>
              <a:rPr sz="2000" b="0" spc="-65" dirty="0">
                <a:latin typeface="Calibri Light"/>
                <a:cs typeface="Calibri Light"/>
              </a:rPr>
              <a:t> </a:t>
            </a:r>
            <a:r>
              <a:rPr sz="2000" b="0" spc="-50" dirty="0">
                <a:latin typeface="Calibri Light"/>
                <a:cs typeface="Calibri Light"/>
              </a:rPr>
              <a:t>6</a:t>
            </a:r>
            <a:endParaRPr sz="2000">
              <a:latin typeface="Calibri Light"/>
              <a:cs typeface="Calibri Light"/>
            </a:endParaRPr>
          </a:p>
        </p:txBody>
      </p:sp>
      <p:grpSp>
        <p:nvGrpSpPr>
          <p:cNvPr id="38" name="object 38"/>
          <p:cNvGrpSpPr/>
          <p:nvPr/>
        </p:nvGrpSpPr>
        <p:grpSpPr>
          <a:xfrm>
            <a:off x="4263897" y="3849370"/>
            <a:ext cx="1747520" cy="1168400"/>
            <a:chOff x="4263897" y="3849370"/>
            <a:chExt cx="1747520" cy="1168400"/>
          </a:xfrm>
        </p:grpSpPr>
        <p:sp>
          <p:nvSpPr>
            <p:cNvPr id="39" name="object 39"/>
            <p:cNvSpPr/>
            <p:nvPr/>
          </p:nvSpPr>
          <p:spPr>
            <a:xfrm>
              <a:off x="4270247" y="3855720"/>
              <a:ext cx="1560830" cy="990600"/>
            </a:xfrm>
            <a:custGeom>
              <a:avLst/>
              <a:gdLst/>
              <a:ahLst/>
              <a:cxnLst/>
              <a:rect l="l" t="t" r="r" b="b"/>
              <a:pathLst>
                <a:path w="1560829" h="990600">
                  <a:moveTo>
                    <a:pt x="1461515" y="0"/>
                  </a:moveTo>
                  <a:lnTo>
                    <a:pt x="99060" y="0"/>
                  </a:lnTo>
                  <a:lnTo>
                    <a:pt x="60489" y="7780"/>
                  </a:lnTo>
                  <a:lnTo>
                    <a:pt x="29003" y="29003"/>
                  </a:lnTo>
                  <a:lnTo>
                    <a:pt x="7780" y="60489"/>
                  </a:lnTo>
                  <a:lnTo>
                    <a:pt x="0" y="99059"/>
                  </a:lnTo>
                  <a:lnTo>
                    <a:pt x="0" y="891539"/>
                  </a:lnTo>
                  <a:lnTo>
                    <a:pt x="7780" y="930110"/>
                  </a:lnTo>
                  <a:lnTo>
                    <a:pt x="29003" y="961596"/>
                  </a:lnTo>
                  <a:lnTo>
                    <a:pt x="60489" y="982819"/>
                  </a:lnTo>
                  <a:lnTo>
                    <a:pt x="99060" y="990599"/>
                  </a:lnTo>
                  <a:lnTo>
                    <a:pt x="1461515" y="990599"/>
                  </a:lnTo>
                  <a:lnTo>
                    <a:pt x="1500086" y="982819"/>
                  </a:lnTo>
                  <a:lnTo>
                    <a:pt x="1531572" y="961596"/>
                  </a:lnTo>
                  <a:lnTo>
                    <a:pt x="1552795" y="930110"/>
                  </a:lnTo>
                  <a:lnTo>
                    <a:pt x="1560576" y="891539"/>
                  </a:lnTo>
                  <a:lnTo>
                    <a:pt x="1560576" y="99059"/>
                  </a:lnTo>
                  <a:lnTo>
                    <a:pt x="1552795" y="60489"/>
                  </a:lnTo>
                  <a:lnTo>
                    <a:pt x="1531572" y="29003"/>
                  </a:lnTo>
                  <a:lnTo>
                    <a:pt x="1500086" y="7780"/>
                  </a:lnTo>
                  <a:lnTo>
                    <a:pt x="1461515" y="0"/>
                  </a:lnTo>
                  <a:close/>
                </a:path>
              </a:pathLst>
            </a:custGeom>
            <a:solidFill>
              <a:srgbClr val="A4A4A4"/>
            </a:solidFill>
          </p:spPr>
          <p:txBody>
            <a:bodyPr wrap="square" lIns="0" tIns="0" rIns="0" bIns="0" rtlCol="0"/>
            <a:lstStyle/>
            <a:p>
              <a:endParaRPr/>
            </a:p>
          </p:txBody>
        </p:sp>
        <p:sp>
          <p:nvSpPr>
            <p:cNvPr id="40" name="object 40"/>
            <p:cNvSpPr/>
            <p:nvPr/>
          </p:nvSpPr>
          <p:spPr>
            <a:xfrm>
              <a:off x="4270247" y="3855720"/>
              <a:ext cx="1560830" cy="990600"/>
            </a:xfrm>
            <a:custGeom>
              <a:avLst/>
              <a:gdLst/>
              <a:ahLst/>
              <a:cxnLst/>
              <a:rect l="l" t="t" r="r" b="b"/>
              <a:pathLst>
                <a:path w="1560829" h="990600">
                  <a:moveTo>
                    <a:pt x="0" y="99059"/>
                  </a:moveTo>
                  <a:lnTo>
                    <a:pt x="7780" y="60489"/>
                  </a:lnTo>
                  <a:lnTo>
                    <a:pt x="29003" y="29003"/>
                  </a:lnTo>
                  <a:lnTo>
                    <a:pt x="60489" y="7780"/>
                  </a:lnTo>
                  <a:lnTo>
                    <a:pt x="99060" y="0"/>
                  </a:lnTo>
                  <a:lnTo>
                    <a:pt x="1461515" y="0"/>
                  </a:lnTo>
                  <a:lnTo>
                    <a:pt x="1500086" y="7780"/>
                  </a:lnTo>
                  <a:lnTo>
                    <a:pt x="1531572" y="29003"/>
                  </a:lnTo>
                  <a:lnTo>
                    <a:pt x="1552795" y="60489"/>
                  </a:lnTo>
                  <a:lnTo>
                    <a:pt x="1560576" y="99059"/>
                  </a:lnTo>
                  <a:lnTo>
                    <a:pt x="1560576" y="891539"/>
                  </a:lnTo>
                  <a:lnTo>
                    <a:pt x="1552795" y="930110"/>
                  </a:lnTo>
                  <a:lnTo>
                    <a:pt x="1531572" y="961596"/>
                  </a:lnTo>
                  <a:lnTo>
                    <a:pt x="1500086" y="982819"/>
                  </a:lnTo>
                  <a:lnTo>
                    <a:pt x="1461515" y="990599"/>
                  </a:lnTo>
                  <a:lnTo>
                    <a:pt x="99060" y="990599"/>
                  </a:lnTo>
                  <a:lnTo>
                    <a:pt x="60489" y="982819"/>
                  </a:lnTo>
                  <a:lnTo>
                    <a:pt x="29003" y="961596"/>
                  </a:lnTo>
                  <a:lnTo>
                    <a:pt x="7780" y="930110"/>
                  </a:lnTo>
                  <a:lnTo>
                    <a:pt x="0" y="891539"/>
                  </a:lnTo>
                  <a:lnTo>
                    <a:pt x="0" y="99059"/>
                  </a:lnTo>
                  <a:close/>
                </a:path>
              </a:pathLst>
            </a:custGeom>
            <a:ln w="12192">
              <a:solidFill>
                <a:srgbClr val="FFFFFF"/>
              </a:solidFill>
            </a:ln>
          </p:spPr>
          <p:txBody>
            <a:bodyPr wrap="square" lIns="0" tIns="0" rIns="0" bIns="0" rtlCol="0"/>
            <a:lstStyle/>
            <a:p>
              <a:endParaRPr/>
            </a:p>
          </p:txBody>
        </p:sp>
        <p:sp>
          <p:nvSpPr>
            <p:cNvPr id="41" name="object 41"/>
            <p:cNvSpPr/>
            <p:nvPr/>
          </p:nvSpPr>
          <p:spPr>
            <a:xfrm>
              <a:off x="4443983" y="4020312"/>
              <a:ext cx="1560830" cy="990600"/>
            </a:xfrm>
            <a:custGeom>
              <a:avLst/>
              <a:gdLst/>
              <a:ahLst/>
              <a:cxnLst/>
              <a:rect l="l" t="t" r="r" b="b"/>
              <a:pathLst>
                <a:path w="1560829" h="990600">
                  <a:moveTo>
                    <a:pt x="1461515" y="0"/>
                  </a:moveTo>
                  <a:lnTo>
                    <a:pt x="99060" y="0"/>
                  </a:lnTo>
                  <a:lnTo>
                    <a:pt x="60489" y="7780"/>
                  </a:lnTo>
                  <a:lnTo>
                    <a:pt x="29003" y="29003"/>
                  </a:lnTo>
                  <a:lnTo>
                    <a:pt x="7780" y="60489"/>
                  </a:lnTo>
                  <a:lnTo>
                    <a:pt x="0" y="99060"/>
                  </a:lnTo>
                  <a:lnTo>
                    <a:pt x="0" y="891539"/>
                  </a:lnTo>
                  <a:lnTo>
                    <a:pt x="7780" y="930110"/>
                  </a:lnTo>
                  <a:lnTo>
                    <a:pt x="29003" y="961596"/>
                  </a:lnTo>
                  <a:lnTo>
                    <a:pt x="60489" y="982819"/>
                  </a:lnTo>
                  <a:lnTo>
                    <a:pt x="99060" y="990600"/>
                  </a:lnTo>
                  <a:lnTo>
                    <a:pt x="1461515" y="990600"/>
                  </a:lnTo>
                  <a:lnTo>
                    <a:pt x="1500086" y="982819"/>
                  </a:lnTo>
                  <a:lnTo>
                    <a:pt x="1531572" y="961596"/>
                  </a:lnTo>
                  <a:lnTo>
                    <a:pt x="1552795" y="930110"/>
                  </a:lnTo>
                  <a:lnTo>
                    <a:pt x="1560576" y="891539"/>
                  </a:lnTo>
                  <a:lnTo>
                    <a:pt x="1560576" y="99060"/>
                  </a:lnTo>
                  <a:lnTo>
                    <a:pt x="1552795" y="60489"/>
                  </a:lnTo>
                  <a:lnTo>
                    <a:pt x="1531572" y="29003"/>
                  </a:lnTo>
                  <a:lnTo>
                    <a:pt x="1500086" y="7780"/>
                  </a:lnTo>
                  <a:lnTo>
                    <a:pt x="1461515" y="0"/>
                  </a:lnTo>
                  <a:close/>
                </a:path>
              </a:pathLst>
            </a:custGeom>
            <a:solidFill>
              <a:srgbClr val="FFFFFF">
                <a:alpha val="90194"/>
              </a:srgbClr>
            </a:solidFill>
          </p:spPr>
          <p:txBody>
            <a:bodyPr wrap="square" lIns="0" tIns="0" rIns="0" bIns="0" rtlCol="0"/>
            <a:lstStyle/>
            <a:p>
              <a:endParaRPr/>
            </a:p>
          </p:txBody>
        </p:sp>
        <p:sp>
          <p:nvSpPr>
            <p:cNvPr id="42" name="object 42"/>
            <p:cNvSpPr/>
            <p:nvPr/>
          </p:nvSpPr>
          <p:spPr>
            <a:xfrm>
              <a:off x="4443983" y="4020312"/>
              <a:ext cx="1560830" cy="990600"/>
            </a:xfrm>
            <a:custGeom>
              <a:avLst/>
              <a:gdLst/>
              <a:ahLst/>
              <a:cxnLst/>
              <a:rect l="l" t="t" r="r" b="b"/>
              <a:pathLst>
                <a:path w="1560829" h="990600">
                  <a:moveTo>
                    <a:pt x="0" y="99060"/>
                  </a:moveTo>
                  <a:lnTo>
                    <a:pt x="7780" y="60489"/>
                  </a:lnTo>
                  <a:lnTo>
                    <a:pt x="29003" y="29003"/>
                  </a:lnTo>
                  <a:lnTo>
                    <a:pt x="60489" y="7780"/>
                  </a:lnTo>
                  <a:lnTo>
                    <a:pt x="99060" y="0"/>
                  </a:lnTo>
                  <a:lnTo>
                    <a:pt x="1461515" y="0"/>
                  </a:lnTo>
                  <a:lnTo>
                    <a:pt x="1500086" y="7780"/>
                  </a:lnTo>
                  <a:lnTo>
                    <a:pt x="1531572" y="29003"/>
                  </a:lnTo>
                  <a:lnTo>
                    <a:pt x="1552795" y="60489"/>
                  </a:lnTo>
                  <a:lnTo>
                    <a:pt x="1560576" y="99060"/>
                  </a:lnTo>
                  <a:lnTo>
                    <a:pt x="1560576" y="891539"/>
                  </a:lnTo>
                  <a:lnTo>
                    <a:pt x="1552795" y="930110"/>
                  </a:lnTo>
                  <a:lnTo>
                    <a:pt x="1531572" y="961596"/>
                  </a:lnTo>
                  <a:lnTo>
                    <a:pt x="1500086" y="982819"/>
                  </a:lnTo>
                  <a:lnTo>
                    <a:pt x="1461515" y="990600"/>
                  </a:lnTo>
                  <a:lnTo>
                    <a:pt x="99060" y="990600"/>
                  </a:lnTo>
                  <a:lnTo>
                    <a:pt x="60489" y="982819"/>
                  </a:lnTo>
                  <a:lnTo>
                    <a:pt x="29003" y="961596"/>
                  </a:lnTo>
                  <a:lnTo>
                    <a:pt x="7780" y="930110"/>
                  </a:lnTo>
                  <a:lnTo>
                    <a:pt x="0" y="891539"/>
                  </a:lnTo>
                  <a:lnTo>
                    <a:pt x="0" y="99060"/>
                  </a:lnTo>
                  <a:close/>
                </a:path>
              </a:pathLst>
            </a:custGeom>
            <a:ln w="12192">
              <a:solidFill>
                <a:srgbClr val="A4A4A4"/>
              </a:solidFill>
            </a:ln>
          </p:spPr>
          <p:txBody>
            <a:bodyPr wrap="square" lIns="0" tIns="0" rIns="0" bIns="0" rtlCol="0"/>
            <a:lstStyle/>
            <a:p>
              <a:endParaRPr/>
            </a:p>
          </p:txBody>
        </p:sp>
      </p:grpSp>
      <p:sp>
        <p:nvSpPr>
          <p:cNvPr id="43" name="object 43"/>
          <p:cNvSpPr txBox="1"/>
          <p:nvPr/>
        </p:nvSpPr>
        <p:spPr>
          <a:xfrm>
            <a:off x="4793107" y="4322190"/>
            <a:ext cx="861060" cy="329565"/>
          </a:xfrm>
          <a:prstGeom prst="rect">
            <a:avLst/>
          </a:prstGeom>
        </p:spPr>
        <p:txBody>
          <a:bodyPr vert="horz" wrap="square" lIns="0" tIns="11430" rIns="0" bIns="0" rtlCol="0">
            <a:spAutoFit/>
          </a:bodyPr>
          <a:lstStyle/>
          <a:p>
            <a:pPr marL="12700">
              <a:lnSpc>
                <a:spcPct val="100000"/>
              </a:lnSpc>
              <a:spcBef>
                <a:spcPts val="90"/>
              </a:spcBef>
            </a:pPr>
            <a:r>
              <a:rPr sz="2000" b="0" dirty="0">
                <a:latin typeface="Calibri Light"/>
                <a:cs typeface="Calibri Light"/>
              </a:rPr>
              <a:t>In</a:t>
            </a:r>
            <a:r>
              <a:rPr sz="2000" b="0" spc="-45" dirty="0">
                <a:latin typeface="Calibri Light"/>
                <a:cs typeface="Calibri Light"/>
              </a:rPr>
              <a:t> </a:t>
            </a:r>
            <a:r>
              <a:rPr lang="en-IN" sz="2000" b="0" dirty="0" smtClean="0">
                <a:latin typeface="Calibri Light"/>
                <a:cs typeface="Calibri Light"/>
              </a:rPr>
              <a:t>23</a:t>
            </a:r>
            <a:r>
              <a:rPr sz="2000" b="0" dirty="0" smtClean="0">
                <a:latin typeface="Calibri Light"/>
                <a:cs typeface="Calibri Light"/>
              </a:rPr>
              <a:t>-</a:t>
            </a:r>
            <a:r>
              <a:rPr sz="2000" b="0" spc="-25" dirty="0" smtClean="0">
                <a:latin typeface="Calibri Light"/>
                <a:cs typeface="Calibri Light"/>
              </a:rPr>
              <a:t>2</a:t>
            </a:r>
            <a:r>
              <a:rPr lang="en-IN" sz="2000" b="0" spc="-25" dirty="0" smtClean="0">
                <a:latin typeface="Calibri Light"/>
                <a:cs typeface="Calibri Light"/>
              </a:rPr>
              <a:t>4</a:t>
            </a:r>
            <a:endParaRPr sz="2000" dirty="0">
              <a:latin typeface="Calibri Light"/>
              <a:cs typeface="Calibri Light"/>
            </a:endParaRPr>
          </a:p>
        </p:txBody>
      </p:sp>
      <p:grpSp>
        <p:nvGrpSpPr>
          <p:cNvPr id="44" name="object 44"/>
          <p:cNvGrpSpPr/>
          <p:nvPr/>
        </p:nvGrpSpPr>
        <p:grpSpPr>
          <a:xfrm>
            <a:off x="4263897" y="5294121"/>
            <a:ext cx="1747520" cy="1168400"/>
            <a:chOff x="4263897" y="5294121"/>
            <a:chExt cx="1747520" cy="1168400"/>
          </a:xfrm>
        </p:grpSpPr>
        <p:sp>
          <p:nvSpPr>
            <p:cNvPr id="45" name="object 45"/>
            <p:cNvSpPr/>
            <p:nvPr/>
          </p:nvSpPr>
          <p:spPr>
            <a:xfrm>
              <a:off x="4270247" y="5300471"/>
              <a:ext cx="1560830" cy="991235"/>
            </a:xfrm>
            <a:custGeom>
              <a:avLst/>
              <a:gdLst/>
              <a:ahLst/>
              <a:cxnLst/>
              <a:rect l="l" t="t" r="r" b="b"/>
              <a:pathLst>
                <a:path w="1560829" h="991235">
                  <a:moveTo>
                    <a:pt x="1461515" y="0"/>
                  </a:moveTo>
                  <a:lnTo>
                    <a:pt x="99060" y="0"/>
                  </a:lnTo>
                  <a:lnTo>
                    <a:pt x="60489" y="7780"/>
                  </a:lnTo>
                  <a:lnTo>
                    <a:pt x="29003" y="29003"/>
                  </a:lnTo>
                  <a:lnTo>
                    <a:pt x="7780" y="60489"/>
                  </a:lnTo>
                  <a:lnTo>
                    <a:pt x="0" y="99059"/>
                  </a:lnTo>
                  <a:lnTo>
                    <a:pt x="0" y="891578"/>
                  </a:lnTo>
                  <a:lnTo>
                    <a:pt x="7780" y="930139"/>
                  </a:lnTo>
                  <a:lnTo>
                    <a:pt x="29003" y="961631"/>
                  </a:lnTo>
                  <a:lnTo>
                    <a:pt x="60489" y="982864"/>
                  </a:lnTo>
                  <a:lnTo>
                    <a:pt x="99060" y="990650"/>
                  </a:lnTo>
                  <a:lnTo>
                    <a:pt x="1461515" y="990650"/>
                  </a:lnTo>
                  <a:lnTo>
                    <a:pt x="1500086" y="982864"/>
                  </a:lnTo>
                  <a:lnTo>
                    <a:pt x="1531572" y="961631"/>
                  </a:lnTo>
                  <a:lnTo>
                    <a:pt x="1552795" y="930139"/>
                  </a:lnTo>
                  <a:lnTo>
                    <a:pt x="1560576" y="891578"/>
                  </a:lnTo>
                  <a:lnTo>
                    <a:pt x="1560576" y="99059"/>
                  </a:lnTo>
                  <a:lnTo>
                    <a:pt x="1552795" y="60489"/>
                  </a:lnTo>
                  <a:lnTo>
                    <a:pt x="1531572" y="29003"/>
                  </a:lnTo>
                  <a:lnTo>
                    <a:pt x="1500086" y="7780"/>
                  </a:lnTo>
                  <a:lnTo>
                    <a:pt x="1461515" y="0"/>
                  </a:lnTo>
                  <a:close/>
                </a:path>
              </a:pathLst>
            </a:custGeom>
            <a:solidFill>
              <a:srgbClr val="FFC000"/>
            </a:solidFill>
          </p:spPr>
          <p:txBody>
            <a:bodyPr wrap="square" lIns="0" tIns="0" rIns="0" bIns="0" rtlCol="0"/>
            <a:lstStyle/>
            <a:p>
              <a:endParaRPr/>
            </a:p>
          </p:txBody>
        </p:sp>
        <p:sp>
          <p:nvSpPr>
            <p:cNvPr id="46" name="object 46"/>
            <p:cNvSpPr/>
            <p:nvPr/>
          </p:nvSpPr>
          <p:spPr>
            <a:xfrm>
              <a:off x="4270247" y="5300471"/>
              <a:ext cx="1560830" cy="991235"/>
            </a:xfrm>
            <a:custGeom>
              <a:avLst/>
              <a:gdLst/>
              <a:ahLst/>
              <a:cxnLst/>
              <a:rect l="l" t="t" r="r" b="b"/>
              <a:pathLst>
                <a:path w="1560829" h="991235">
                  <a:moveTo>
                    <a:pt x="0" y="99059"/>
                  </a:moveTo>
                  <a:lnTo>
                    <a:pt x="7780" y="60489"/>
                  </a:lnTo>
                  <a:lnTo>
                    <a:pt x="29003" y="29003"/>
                  </a:lnTo>
                  <a:lnTo>
                    <a:pt x="60489" y="7780"/>
                  </a:lnTo>
                  <a:lnTo>
                    <a:pt x="99060" y="0"/>
                  </a:lnTo>
                  <a:lnTo>
                    <a:pt x="1461515" y="0"/>
                  </a:lnTo>
                  <a:lnTo>
                    <a:pt x="1500086" y="7780"/>
                  </a:lnTo>
                  <a:lnTo>
                    <a:pt x="1531572" y="29003"/>
                  </a:lnTo>
                  <a:lnTo>
                    <a:pt x="1552795" y="60489"/>
                  </a:lnTo>
                  <a:lnTo>
                    <a:pt x="1560576" y="99059"/>
                  </a:lnTo>
                  <a:lnTo>
                    <a:pt x="1560576" y="891578"/>
                  </a:lnTo>
                  <a:lnTo>
                    <a:pt x="1552795" y="930139"/>
                  </a:lnTo>
                  <a:lnTo>
                    <a:pt x="1531572" y="961631"/>
                  </a:lnTo>
                  <a:lnTo>
                    <a:pt x="1500086" y="982864"/>
                  </a:lnTo>
                  <a:lnTo>
                    <a:pt x="1461515" y="990650"/>
                  </a:lnTo>
                  <a:lnTo>
                    <a:pt x="99060" y="990650"/>
                  </a:lnTo>
                  <a:lnTo>
                    <a:pt x="60489" y="982864"/>
                  </a:lnTo>
                  <a:lnTo>
                    <a:pt x="29003" y="961631"/>
                  </a:lnTo>
                  <a:lnTo>
                    <a:pt x="7780" y="930139"/>
                  </a:lnTo>
                  <a:lnTo>
                    <a:pt x="0" y="891578"/>
                  </a:lnTo>
                  <a:lnTo>
                    <a:pt x="0" y="99059"/>
                  </a:lnTo>
                  <a:close/>
                </a:path>
              </a:pathLst>
            </a:custGeom>
            <a:ln w="12192">
              <a:solidFill>
                <a:srgbClr val="FFFFFF"/>
              </a:solidFill>
            </a:ln>
          </p:spPr>
          <p:txBody>
            <a:bodyPr wrap="square" lIns="0" tIns="0" rIns="0" bIns="0" rtlCol="0"/>
            <a:lstStyle/>
            <a:p>
              <a:endParaRPr/>
            </a:p>
          </p:txBody>
        </p:sp>
        <p:sp>
          <p:nvSpPr>
            <p:cNvPr id="47" name="object 47"/>
            <p:cNvSpPr/>
            <p:nvPr/>
          </p:nvSpPr>
          <p:spPr>
            <a:xfrm>
              <a:off x="4443983" y="5465063"/>
              <a:ext cx="1560830" cy="991235"/>
            </a:xfrm>
            <a:custGeom>
              <a:avLst/>
              <a:gdLst/>
              <a:ahLst/>
              <a:cxnLst/>
              <a:rect l="l" t="t" r="r" b="b"/>
              <a:pathLst>
                <a:path w="1560829" h="991235">
                  <a:moveTo>
                    <a:pt x="1461515" y="0"/>
                  </a:moveTo>
                  <a:lnTo>
                    <a:pt x="99060" y="0"/>
                  </a:lnTo>
                  <a:lnTo>
                    <a:pt x="60489" y="7780"/>
                  </a:lnTo>
                  <a:lnTo>
                    <a:pt x="29003" y="29003"/>
                  </a:lnTo>
                  <a:lnTo>
                    <a:pt x="7780" y="60489"/>
                  </a:lnTo>
                  <a:lnTo>
                    <a:pt x="0" y="99060"/>
                  </a:lnTo>
                  <a:lnTo>
                    <a:pt x="0" y="891578"/>
                  </a:lnTo>
                  <a:lnTo>
                    <a:pt x="7780" y="930139"/>
                  </a:lnTo>
                  <a:lnTo>
                    <a:pt x="29003" y="961631"/>
                  </a:lnTo>
                  <a:lnTo>
                    <a:pt x="60489" y="982864"/>
                  </a:lnTo>
                  <a:lnTo>
                    <a:pt x="99060" y="990650"/>
                  </a:lnTo>
                  <a:lnTo>
                    <a:pt x="1461515" y="990650"/>
                  </a:lnTo>
                  <a:lnTo>
                    <a:pt x="1500086" y="982864"/>
                  </a:lnTo>
                  <a:lnTo>
                    <a:pt x="1531572" y="961631"/>
                  </a:lnTo>
                  <a:lnTo>
                    <a:pt x="1552795" y="930139"/>
                  </a:lnTo>
                  <a:lnTo>
                    <a:pt x="1560576" y="891578"/>
                  </a:lnTo>
                  <a:lnTo>
                    <a:pt x="1560576" y="99060"/>
                  </a:lnTo>
                  <a:lnTo>
                    <a:pt x="1552795" y="60489"/>
                  </a:lnTo>
                  <a:lnTo>
                    <a:pt x="1531572" y="29003"/>
                  </a:lnTo>
                  <a:lnTo>
                    <a:pt x="1500086" y="7780"/>
                  </a:lnTo>
                  <a:lnTo>
                    <a:pt x="1461515" y="0"/>
                  </a:lnTo>
                  <a:close/>
                </a:path>
              </a:pathLst>
            </a:custGeom>
            <a:solidFill>
              <a:srgbClr val="FFFFFF">
                <a:alpha val="90194"/>
              </a:srgbClr>
            </a:solidFill>
          </p:spPr>
          <p:txBody>
            <a:bodyPr wrap="square" lIns="0" tIns="0" rIns="0" bIns="0" rtlCol="0"/>
            <a:lstStyle/>
            <a:p>
              <a:endParaRPr/>
            </a:p>
          </p:txBody>
        </p:sp>
        <p:sp>
          <p:nvSpPr>
            <p:cNvPr id="48" name="object 48"/>
            <p:cNvSpPr/>
            <p:nvPr/>
          </p:nvSpPr>
          <p:spPr>
            <a:xfrm>
              <a:off x="4443983" y="5465063"/>
              <a:ext cx="1560830" cy="991235"/>
            </a:xfrm>
            <a:custGeom>
              <a:avLst/>
              <a:gdLst/>
              <a:ahLst/>
              <a:cxnLst/>
              <a:rect l="l" t="t" r="r" b="b"/>
              <a:pathLst>
                <a:path w="1560829" h="991235">
                  <a:moveTo>
                    <a:pt x="0" y="99060"/>
                  </a:moveTo>
                  <a:lnTo>
                    <a:pt x="7780" y="60489"/>
                  </a:lnTo>
                  <a:lnTo>
                    <a:pt x="29003" y="29003"/>
                  </a:lnTo>
                  <a:lnTo>
                    <a:pt x="60489" y="7780"/>
                  </a:lnTo>
                  <a:lnTo>
                    <a:pt x="99060" y="0"/>
                  </a:lnTo>
                  <a:lnTo>
                    <a:pt x="1461515" y="0"/>
                  </a:lnTo>
                  <a:lnTo>
                    <a:pt x="1500086" y="7780"/>
                  </a:lnTo>
                  <a:lnTo>
                    <a:pt x="1531572" y="29003"/>
                  </a:lnTo>
                  <a:lnTo>
                    <a:pt x="1552795" y="60489"/>
                  </a:lnTo>
                  <a:lnTo>
                    <a:pt x="1560576" y="99060"/>
                  </a:lnTo>
                  <a:lnTo>
                    <a:pt x="1560576" y="891578"/>
                  </a:lnTo>
                  <a:lnTo>
                    <a:pt x="1552795" y="930139"/>
                  </a:lnTo>
                  <a:lnTo>
                    <a:pt x="1531572" y="961631"/>
                  </a:lnTo>
                  <a:lnTo>
                    <a:pt x="1500086" y="982864"/>
                  </a:lnTo>
                  <a:lnTo>
                    <a:pt x="1461515" y="990650"/>
                  </a:lnTo>
                  <a:lnTo>
                    <a:pt x="99060" y="990650"/>
                  </a:lnTo>
                  <a:lnTo>
                    <a:pt x="60489" y="982864"/>
                  </a:lnTo>
                  <a:lnTo>
                    <a:pt x="29003" y="961631"/>
                  </a:lnTo>
                  <a:lnTo>
                    <a:pt x="7780" y="930139"/>
                  </a:lnTo>
                  <a:lnTo>
                    <a:pt x="0" y="891578"/>
                  </a:lnTo>
                  <a:lnTo>
                    <a:pt x="0" y="99060"/>
                  </a:lnTo>
                  <a:close/>
                </a:path>
              </a:pathLst>
            </a:custGeom>
            <a:ln w="12192">
              <a:solidFill>
                <a:srgbClr val="FFC000"/>
              </a:solidFill>
            </a:ln>
          </p:spPr>
          <p:txBody>
            <a:bodyPr wrap="square" lIns="0" tIns="0" rIns="0" bIns="0" rtlCol="0"/>
            <a:lstStyle/>
            <a:p>
              <a:endParaRPr/>
            </a:p>
          </p:txBody>
        </p:sp>
      </p:grpSp>
      <p:sp>
        <p:nvSpPr>
          <p:cNvPr id="49" name="object 49"/>
          <p:cNvSpPr txBox="1"/>
          <p:nvPr/>
        </p:nvSpPr>
        <p:spPr>
          <a:xfrm>
            <a:off x="4789678" y="5767527"/>
            <a:ext cx="868044" cy="329565"/>
          </a:xfrm>
          <a:prstGeom prst="rect">
            <a:avLst/>
          </a:prstGeom>
        </p:spPr>
        <p:txBody>
          <a:bodyPr vert="horz" wrap="square" lIns="0" tIns="11430" rIns="0" bIns="0" rtlCol="0">
            <a:spAutoFit/>
          </a:bodyPr>
          <a:lstStyle/>
          <a:p>
            <a:pPr marL="12700">
              <a:lnSpc>
                <a:spcPct val="100000"/>
              </a:lnSpc>
              <a:spcBef>
                <a:spcPts val="90"/>
              </a:spcBef>
            </a:pPr>
            <a:r>
              <a:rPr sz="2000" b="0" spc="-35" dirty="0">
                <a:latin typeface="Calibri Light"/>
                <a:cs typeface="Calibri Light"/>
              </a:rPr>
              <a:t>Table</a:t>
            </a:r>
            <a:r>
              <a:rPr sz="2000" b="0" spc="-80" dirty="0">
                <a:latin typeface="Calibri Light"/>
                <a:cs typeface="Calibri Light"/>
              </a:rPr>
              <a:t> </a:t>
            </a:r>
            <a:r>
              <a:rPr sz="2000" b="0" spc="-25" dirty="0">
                <a:latin typeface="Calibri Light"/>
                <a:cs typeface="Calibri Light"/>
              </a:rPr>
              <a:t>13</a:t>
            </a:r>
            <a:endParaRPr sz="2000">
              <a:latin typeface="Calibri Light"/>
              <a:cs typeface="Calibri Light"/>
            </a:endParaRPr>
          </a:p>
        </p:txBody>
      </p:sp>
      <p:grpSp>
        <p:nvGrpSpPr>
          <p:cNvPr id="50" name="object 50"/>
          <p:cNvGrpSpPr/>
          <p:nvPr/>
        </p:nvGrpSpPr>
        <p:grpSpPr>
          <a:xfrm>
            <a:off x="7125969" y="2404617"/>
            <a:ext cx="1744345" cy="1168400"/>
            <a:chOff x="7125969" y="2404617"/>
            <a:chExt cx="1744345" cy="1168400"/>
          </a:xfrm>
        </p:grpSpPr>
        <p:sp>
          <p:nvSpPr>
            <p:cNvPr id="51" name="object 51"/>
            <p:cNvSpPr/>
            <p:nvPr/>
          </p:nvSpPr>
          <p:spPr>
            <a:xfrm>
              <a:off x="7132319" y="2410967"/>
              <a:ext cx="1557655" cy="990600"/>
            </a:xfrm>
            <a:custGeom>
              <a:avLst/>
              <a:gdLst/>
              <a:ahLst/>
              <a:cxnLst/>
              <a:rect l="l" t="t" r="r" b="b"/>
              <a:pathLst>
                <a:path w="1557654" h="990600">
                  <a:moveTo>
                    <a:pt x="1458468" y="0"/>
                  </a:moveTo>
                  <a:lnTo>
                    <a:pt x="99059" y="0"/>
                  </a:lnTo>
                  <a:lnTo>
                    <a:pt x="60489" y="7780"/>
                  </a:lnTo>
                  <a:lnTo>
                    <a:pt x="29003" y="29003"/>
                  </a:lnTo>
                  <a:lnTo>
                    <a:pt x="7780" y="60489"/>
                  </a:lnTo>
                  <a:lnTo>
                    <a:pt x="0" y="99060"/>
                  </a:lnTo>
                  <a:lnTo>
                    <a:pt x="0" y="891540"/>
                  </a:lnTo>
                  <a:lnTo>
                    <a:pt x="7780" y="930110"/>
                  </a:lnTo>
                  <a:lnTo>
                    <a:pt x="29003" y="961596"/>
                  </a:lnTo>
                  <a:lnTo>
                    <a:pt x="60489" y="982819"/>
                  </a:lnTo>
                  <a:lnTo>
                    <a:pt x="99059" y="990600"/>
                  </a:lnTo>
                  <a:lnTo>
                    <a:pt x="1458468" y="990600"/>
                  </a:lnTo>
                  <a:lnTo>
                    <a:pt x="1497038" y="982819"/>
                  </a:lnTo>
                  <a:lnTo>
                    <a:pt x="1528524" y="961596"/>
                  </a:lnTo>
                  <a:lnTo>
                    <a:pt x="1549747" y="930110"/>
                  </a:lnTo>
                  <a:lnTo>
                    <a:pt x="1557527" y="891540"/>
                  </a:lnTo>
                  <a:lnTo>
                    <a:pt x="1557527" y="99060"/>
                  </a:lnTo>
                  <a:lnTo>
                    <a:pt x="1549747" y="60489"/>
                  </a:lnTo>
                  <a:lnTo>
                    <a:pt x="1528524" y="29003"/>
                  </a:lnTo>
                  <a:lnTo>
                    <a:pt x="1497038" y="7780"/>
                  </a:lnTo>
                  <a:lnTo>
                    <a:pt x="1458468" y="0"/>
                  </a:lnTo>
                  <a:close/>
                </a:path>
              </a:pathLst>
            </a:custGeom>
            <a:solidFill>
              <a:srgbClr val="EC7C30"/>
            </a:solidFill>
          </p:spPr>
          <p:txBody>
            <a:bodyPr wrap="square" lIns="0" tIns="0" rIns="0" bIns="0" rtlCol="0"/>
            <a:lstStyle/>
            <a:p>
              <a:endParaRPr/>
            </a:p>
          </p:txBody>
        </p:sp>
        <p:sp>
          <p:nvSpPr>
            <p:cNvPr id="52" name="object 52"/>
            <p:cNvSpPr/>
            <p:nvPr/>
          </p:nvSpPr>
          <p:spPr>
            <a:xfrm>
              <a:off x="7132319" y="2410967"/>
              <a:ext cx="1557655" cy="990600"/>
            </a:xfrm>
            <a:custGeom>
              <a:avLst/>
              <a:gdLst/>
              <a:ahLst/>
              <a:cxnLst/>
              <a:rect l="l" t="t" r="r" b="b"/>
              <a:pathLst>
                <a:path w="1557654" h="990600">
                  <a:moveTo>
                    <a:pt x="0" y="99060"/>
                  </a:moveTo>
                  <a:lnTo>
                    <a:pt x="7780" y="60489"/>
                  </a:lnTo>
                  <a:lnTo>
                    <a:pt x="29003" y="29003"/>
                  </a:lnTo>
                  <a:lnTo>
                    <a:pt x="60489" y="7780"/>
                  </a:lnTo>
                  <a:lnTo>
                    <a:pt x="99059" y="0"/>
                  </a:lnTo>
                  <a:lnTo>
                    <a:pt x="1458468" y="0"/>
                  </a:lnTo>
                  <a:lnTo>
                    <a:pt x="1497038" y="7780"/>
                  </a:lnTo>
                  <a:lnTo>
                    <a:pt x="1528524" y="29003"/>
                  </a:lnTo>
                  <a:lnTo>
                    <a:pt x="1549747" y="60489"/>
                  </a:lnTo>
                  <a:lnTo>
                    <a:pt x="1557527" y="99060"/>
                  </a:lnTo>
                  <a:lnTo>
                    <a:pt x="1557527" y="891540"/>
                  </a:lnTo>
                  <a:lnTo>
                    <a:pt x="1549747" y="930110"/>
                  </a:lnTo>
                  <a:lnTo>
                    <a:pt x="1528524" y="961596"/>
                  </a:lnTo>
                  <a:lnTo>
                    <a:pt x="1497038" y="982819"/>
                  </a:lnTo>
                  <a:lnTo>
                    <a:pt x="1458468" y="990600"/>
                  </a:lnTo>
                  <a:lnTo>
                    <a:pt x="99059" y="990600"/>
                  </a:lnTo>
                  <a:lnTo>
                    <a:pt x="60489" y="982819"/>
                  </a:lnTo>
                  <a:lnTo>
                    <a:pt x="29003" y="961596"/>
                  </a:lnTo>
                  <a:lnTo>
                    <a:pt x="7780" y="930110"/>
                  </a:lnTo>
                  <a:lnTo>
                    <a:pt x="0" y="891540"/>
                  </a:lnTo>
                  <a:lnTo>
                    <a:pt x="0" y="99060"/>
                  </a:lnTo>
                  <a:close/>
                </a:path>
              </a:pathLst>
            </a:custGeom>
            <a:ln w="12192">
              <a:solidFill>
                <a:srgbClr val="FFFFFF"/>
              </a:solidFill>
            </a:ln>
          </p:spPr>
          <p:txBody>
            <a:bodyPr wrap="square" lIns="0" tIns="0" rIns="0" bIns="0" rtlCol="0"/>
            <a:lstStyle/>
            <a:p>
              <a:endParaRPr/>
            </a:p>
          </p:txBody>
        </p:sp>
        <p:sp>
          <p:nvSpPr>
            <p:cNvPr id="53" name="object 53"/>
            <p:cNvSpPr/>
            <p:nvPr/>
          </p:nvSpPr>
          <p:spPr>
            <a:xfrm>
              <a:off x="7303007" y="2575559"/>
              <a:ext cx="1560830" cy="990600"/>
            </a:xfrm>
            <a:custGeom>
              <a:avLst/>
              <a:gdLst/>
              <a:ahLst/>
              <a:cxnLst/>
              <a:rect l="l" t="t" r="r" b="b"/>
              <a:pathLst>
                <a:path w="1560829" h="990600">
                  <a:moveTo>
                    <a:pt x="1461516" y="0"/>
                  </a:moveTo>
                  <a:lnTo>
                    <a:pt x="99060" y="0"/>
                  </a:lnTo>
                  <a:lnTo>
                    <a:pt x="60489" y="7780"/>
                  </a:lnTo>
                  <a:lnTo>
                    <a:pt x="29003" y="29003"/>
                  </a:lnTo>
                  <a:lnTo>
                    <a:pt x="7780" y="60489"/>
                  </a:lnTo>
                  <a:lnTo>
                    <a:pt x="0" y="99060"/>
                  </a:lnTo>
                  <a:lnTo>
                    <a:pt x="0" y="891539"/>
                  </a:lnTo>
                  <a:lnTo>
                    <a:pt x="7780" y="930110"/>
                  </a:lnTo>
                  <a:lnTo>
                    <a:pt x="29003" y="961596"/>
                  </a:lnTo>
                  <a:lnTo>
                    <a:pt x="60489" y="982819"/>
                  </a:lnTo>
                  <a:lnTo>
                    <a:pt x="99060" y="990600"/>
                  </a:lnTo>
                  <a:lnTo>
                    <a:pt x="1461516" y="990600"/>
                  </a:lnTo>
                  <a:lnTo>
                    <a:pt x="1500086" y="982819"/>
                  </a:lnTo>
                  <a:lnTo>
                    <a:pt x="1531572" y="961596"/>
                  </a:lnTo>
                  <a:lnTo>
                    <a:pt x="1552795" y="930110"/>
                  </a:lnTo>
                  <a:lnTo>
                    <a:pt x="1560576" y="891539"/>
                  </a:lnTo>
                  <a:lnTo>
                    <a:pt x="1560576" y="99060"/>
                  </a:lnTo>
                  <a:lnTo>
                    <a:pt x="1552795" y="60489"/>
                  </a:lnTo>
                  <a:lnTo>
                    <a:pt x="1531572" y="29003"/>
                  </a:lnTo>
                  <a:lnTo>
                    <a:pt x="1500086" y="7780"/>
                  </a:lnTo>
                  <a:lnTo>
                    <a:pt x="1461516" y="0"/>
                  </a:lnTo>
                  <a:close/>
                </a:path>
              </a:pathLst>
            </a:custGeom>
            <a:solidFill>
              <a:srgbClr val="FFFFFF">
                <a:alpha val="90194"/>
              </a:srgbClr>
            </a:solidFill>
          </p:spPr>
          <p:txBody>
            <a:bodyPr wrap="square" lIns="0" tIns="0" rIns="0" bIns="0" rtlCol="0"/>
            <a:lstStyle/>
            <a:p>
              <a:endParaRPr/>
            </a:p>
          </p:txBody>
        </p:sp>
        <p:sp>
          <p:nvSpPr>
            <p:cNvPr id="54" name="object 54"/>
            <p:cNvSpPr/>
            <p:nvPr/>
          </p:nvSpPr>
          <p:spPr>
            <a:xfrm>
              <a:off x="7303007" y="2575559"/>
              <a:ext cx="1560830" cy="990600"/>
            </a:xfrm>
            <a:custGeom>
              <a:avLst/>
              <a:gdLst/>
              <a:ahLst/>
              <a:cxnLst/>
              <a:rect l="l" t="t" r="r" b="b"/>
              <a:pathLst>
                <a:path w="1560829" h="990600">
                  <a:moveTo>
                    <a:pt x="0" y="99060"/>
                  </a:moveTo>
                  <a:lnTo>
                    <a:pt x="7780" y="60489"/>
                  </a:lnTo>
                  <a:lnTo>
                    <a:pt x="29003" y="29003"/>
                  </a:lnTo>
                  <a:lnTo>
                    <a:pt x="60489" y="7780"/>
                  </a:lnTo>
                  <a:lnTo>
                    <a:pt x="99060" y="0"/>
                  </a:lnTo>
                  <a:lnTo>
                    <a:pt x="1461516" y="0"/>
                  </a:lnTo>
                  <a:lnTo>
                    <a:pt x="1500086" y="7780"/>
                  </a:lnTo>
                  <a:lnTo>
                    <a:pt x="1531572" y="29003"/>
                  </a:lnTo>
                  <a:lnTo>
                    <a:pt x="1552795" y="60489"/>
                  </a:lnTo>
                  <a:lnTo>
                    <a:pt x="1560576" y="99060"/>
                  </a:lnTo>
                  <a:lnTo>
                    <a:pt x="1560576" y="891539"/>
                  </a:lnTo>
                  <a:lnTo>
                    <a:pt x="1552795" y="930110"/>
                  </a:lnTo>
                  <a:lnTo>
                    <a:pt x="1531572" y="961596"/>
                  </a:lnTo>
                  <a:lnTo>
                    <a:pt x="1500086" y="982819"/>
                  </a:lnTo>
                  <a:lnTo>
                    <a:pt x="1461516" y="990600"/>
                  </a:lnTo>
                  <a:lnTo>
                    <a:pt x="99060" y="990600"/>
                  </a:lnTo>
                  <a:lnTo>
                    <a:pt x="60489" y="982819"/>
                  </a:lnTo>
                  <a:lnTo>
                    <a:pt x="29003" y="961596"/>
                  </a:lnTo>
                  <a:lnTo>
                    <a:pt x="7780" y="930110"/>
                  </a:lnTo>
                  <a:lnTo>
                    <a:pt x="0" y="891539"/>
                  </a:lnTo>
                  <a:lnTo>
                    <a:pt x="0" y="99060"/>
                  </a:lnTo>
                  <a:close/>
                </a:path>
              </a:pathLst>
            </a:custGeom>
            <a:ln w="12192">
              <a:solidFill>
                <a:srgbClr val="EC7C30"/>
              </a:solidFill>
            </a:ln>
          </p:spPr>
          <p:txBody>
            <a:bodyPr wrap="square" lIns="0" tIns="0" rIns="0" bIns="0" rtlCol="0"/>
            <a:lstStyle/>
            <a:p>
              <a:endParaRPr/>
            </a:p>
          </p:txBody>
        </p:sp>
      </p:grpSp>
      <p:sp>
        <p:nvSpPr>
          <p:cNvPr id="55" name="object 55"/>
          <p:cNvSpPr txBox="1"/>
          <p:nvPr/>
        </p:nvSpPr>
        <p:spPr>
          <a:xfrm>
            <a:off x="7611871" y="2876245"/>
            <a:ext cx="946150" cy="329565"/>
          </a:xfrm>
          <a:prstGeom prst="rect">
            <a:avLst/>
          </a:prstGeom>
        </p:spPr>
        <p:txBody>
          <a:bodyPr vert="horz" wrap="square" lIns="0" tIns="12065" rIns="0" bIns="0" rtlCol="0">
            <a:spAutoFit/>
          </a:bodyPr>
          <a:lstStyle/>
          <a:p>
            <a:pPr marL="12700">
              <a:lnSpc>
                <a:spcPct val="100000"/>
              </a:lnSpc>
              <a:spcBef>
                <a:spcPts val="95"/>
              </a:spcBef>
            </a:pPr>
            <a:r>
              <a:rPr sz="2000" b="0" spc="-20" dirty="0">
                <a:latin typeface="Calibri Light"/>
                <a:cs typeface="Calibri Light"/>
              </a:rPr>
              <a:t>Reversed</a:t>
            </a:r>
            <a:endParaRPr sz="2000">
              <a:latin typeface="Calibri Light"/>
              <a:cs typeface="Calibri Light"/>
            </a:endParaRPr>
          </a:p>
        </p:txBody>
      </p:sp>
      <p:grpSp>
        <p:nvGrpSpPr>
          <p:cNvPr id="56" name="object 56"/>
          <p:cNvGrpSpPr/>
          <p:nvPr/>
        </p:nvGrpSpPr>
        <p:grpSpPr>
          <a:xfrm>
            <a:off x="6171946" y="3849370"/>
            <a:ext cx="1747520" cy="1168400"/>
            <a:chOff x="6171946" y="3849370"/>
            <a:chExt cx="1747520" cy="1168400"/>
          </a:xfrm>
        </p:grpSpPr>
        <p:sp>
          <p:nvSpPr>
            <p:cNvPr id="57" name="object 57"/>
            <p:cNvSpPr/>
            <p:nvPr/>
          </p:nvSpPr>
          <p:spPr>
            <a:xfrm>
              <a:off x="6178296" y="3855720"/>
              <a:ext cx="1560830" cy="990600"/>
            </a:xfrm>
            <a:custGeom>
              <a:avLst/>
              <a:gdLst/>
              <a:ahLst/>
              <a:cxnLst/>
              <a:rect l="l" t="t" r="r" b="b"/>
              <a:pathLst>
                <a:path w="1560829" h="990600">
                  <a:moveTo>
                    <a:pt x="1461515" y="0"/>
                  </a:moveTo>
                  <a:lnTo>
                    <a:pt x="99059" y="0"/>
                  </a:lnTo>
                  <a:lnTo>
                    <a:pt x="60489" y="7780"/>
                  </a:lnTo>
                  <a:lnTo>
                    <a:pt x="29003" y="29003"/>
                  </a:lnTo>
                  <a:lnTo>
                    <a:pt x="7780" y="60489"/>
                  </a:lnTo>
                  <a:lnTo>
                    <a:pt x="0" y="99059"/>
                  </a:lnTo>
                  <a:lnTo>
                    <a:pt x="0" y="891539"/>
                  </a:lnTo>
                  <a:lnTo>
                    <a:pt x="7780" y="930110"/>
                  </a:lnTo>
                  <a:lnTo>
                    <a:pt x="29003" y="961596"/>
                  </a:lnTo>
                  <a:lnTo>
                    <a:pt x="60489" y="982819"/>
                  </a:lnTo>
                  <a:lnTo>
                    <a:pt x="99059" y="990599"/>
                  </a:lnTo>
                  <a:lnTo>
                    <a:pt x="1461515" y="990599"/>
                  </a:lnTo>
                  <a:lnTo>
                    <a:pt x="1500086" y="982819"/>
                  </a:lnTo>
                  <a:lnTo>
                    <a:pt x="1531572" y="961596"/>
                  </a:lnTo>
                  <a:lnTo>
                    <a:pt x="1552795" y="930110"/>
                  </a:lnTo>
                  <a:lnTo>
                    <a:pt x="1560576" y="891539"/>
                  </a:lnTo>
                  <a:lnTo>
                    <a:pt x="1560576" y="99059"/>
                  </a:lnTo>
                  <a:lnTo>
                    <a:pt x="1552795" y="60489"/>
                  </a:lnTo>
                  <a:lnTo>
                    <a:pt x="1531572" y="29003"/>
                  </a:lnTo>
                  <a:lnTo>
                    <a:pt x="1500086" y="7780"/>
                  </a:lnTo>
                  <a:lnTo>
                    <a:pt x="1461515" y="0"/>
                  </a:lnTo>
                  <a:close/>
                </a:path>
              </a:pathLst>
            </a:custGeom>
            <a:solidFill>
              <a:srgbClr val="A4A4A4"/>
            </a:solidFill>
          </p:spPr>
          <p:txBody>
            <a:bodyPr wrap="square" lIns="0" tIns="0" rIns="0" bIns="0" rtlCol="0"/>
            <a:lstStyle/>
            <a:p>
              <a:endParaRPr/>
            </a:p>
          </p:txBody>
        </p:sp>
        <p:sp>
          <p:nvSpPr>
            <p:cNvPr id="58" name="object 58"/>
            <p:cNvSpPr/>
            <p:nvPr/>
          </p:nvSpPr>
          <p:spPr>
            <a:xfrm>
              <a:off x="6178296" y="3855720"/>
              <a:ext cx="1560830" cy="990600"/>
            </a:xfrm>
            <a:custGeom>
              <a:avLst/>
              <a:gdLst/>
              <a:ahLst/>
              <a:cxnLst/>
              <a:rect l="l" t="t" r="r" b="b"/>
              <a:pathLst>
                <a:path w="1560829" h="990600">
                  <a:moveTo>
                    <a:pt x="0" y="99059"/>
                  </a:moveTo>
                  <a:lnTo>
                    <a:pt x="7780" y="60489"/>
                  </a:lnTo>
                  <a:lnTo>
                    <a:pt x="29003" y="29003"/>
                  </a:lnTo>
                  <a:lnTo>
                    <a:pt x="60489" y="7780"/>
                  </a:lnTo>
                  <a:lnTo>
                    <a:pt x="99059" y="0"/>
                  </a:lnTo>
                  <a:lnTo>
                    <a:pt x="1461515" y="0"/>
                  </a:lnTo>
                  <a:lnTo>
                    <a:pt x="1500086" y="7780"/>
                  </a:lnTo>
                  <a:lnTo>
                    <a:pt x="1531572" y="29003"/>
                  </a:lnTo>
                  <a:lnTo>
                    <a:pt x="1552795" y="60489"/>
                  </a:lnTo>
                  <a:lnTo>
                    <a:pt x="1560576" y="99059"/>
                  </a:lnTo>
                  <a:lnTo>
                    <a:pt x="1560576" y="891539"/>
                  </a:lnTo>
                  <a:lnTo>
                    <a:pt x="1552795" y="930110"/>
                  </a:lnTo>
                  <a:lnTo>
                    <a:pt x="1531572" y="961596"/>
                  </a:lnTo>
                  <a:lnTo>
                    <a:pt x="1500086" y="982819"/>
                  </a:lnTo>
                  <a:lnTo>
                    <a:pt x="1461515" y="990599"/>
                  </a:lnTo>
                  <a:lnTo>
                    <a:pt x="99059" y="990599"/>
                  </a:lnTo>
                  <a:lnTo>
                    <a:pt x="60489" y="982819"/>
                  </a:lnTo>
                  <a:lnTo>
                    <a:pt x="29003" y="961596"/>
                  </a:lnTo>
                  <a:lnTo>
                    <a:pt x="7780" y="930110"/>
                  </a:lnTo>
                  <a:lnTo>
                    <a:pt x="0" y="891539"/>
                  </a:lnTo>
                  <a:lnTo>
                    <a:pt x="0" y="99059"/>
                  </a:lnTo>
                  <a:close/>
                </a:path>
              </a:pathLst>
            </a:custGeom>
            <a:ln w="12192">
              <a:solidFill>
                <a:srgbClr val="FFFFFF"/>
              </a:solidFill>
            </a:ln>
          </p:spPr>
          <p:txBody>
            <a:bodyPr wrap="square" lIns="0" tIns="0" rIns="0" bIns="0" rtlCol="0"/>
            <a:lstStyle/>
            <a:p>
              <a:endParaRPr/>
            </a:p>
          </p:txBody>
        </p:sp>
        <p:sp>
          <p:nvSpPr>
            <p:cNvPr id="59" name="object 59"/>
            <p:cNvSpPr/>
            <p:nvPr/>
          </p:nvSpPr>
          <p:spPr>
            <a:xfrm>
              <a:off x="6352032" y="4020312"/>
              <a:ext cx="1560830" cy="990600"/>
            </a:xfrm>
            <a:custGeom>
              <a:avLst/>
              <a:gdLst/>
              <a:ahLst/>
              <a:cxnLst/>
              <a:rect l="l" t="t" r="r" b="b"/>
              <a:pathLst>
                <a:path w="1560829" h="990600">
                  <a:moveTo>
                    <a:pt x="1461515" y="0"/>
                  </a:moveTo>
                  <a:lnTo>
                    <a:pt x="99059" y="0"/>
                  </a:lnTo>
                  <a:lnTo>
                    <a:pt x="60489" y="7780"/>
                  </a:lnTo>
                  <a:lnTo>
                    <a:pt x="29003" y="29003"/>
                  </a:lnTo>
                  <a:lnTo>
                    <a:pt x="7780" y="60489"/>
                  </a:lnTo>
                  <a:lnTo>
                    <a:pt x="0" y="99060"/>
                  </a:lnTo>
                  <a:lnTo>
                    <a:pt x="0" y="891539"/>
                  </a:lnTo>
                  <a:lnTo>
                    <a:pt x="7780" y="930110"/>
                  </a:lnTo>
                  <a:lnTo>
                    <a:pt x="29003" y="961596"/>
                  </a:lnTo>
                  <a:lnTo>
                    <a:pt x="60489" y="982819"/>
                  </a:lnTo>
                  <a:lnTo>
                    <a:pt x="99059" y="990600"/>
                  </a:lnTo>
                  <a:lnTo>
                    <a:pt x="1461515" y="990600"/>
                  </a:lnTo>
                  <a:lnTo>
                    <a:pt x="1500086" y="982819"/>
                  </a:lnTo>
                  <a:lnTo>
                    <a:pt x="1531572" y="961596"/>
                  </a:lnTo>
                  <a:lnTo>
                    <a:pt x="1552795" y="930110"/>
                  </a:lnTo>
                  <a:lnTo>
                    <a:pt x="1560575" y="891539"/>
                  </a:lnTo>
                  <a:lnTo>
                    <a:pt x="1560575" y="99060"/>
                  </a:lnTo>
                  <a:lnTo>
                    <a:pt x="1552795" y="60489"/>
                  </a:lnTo>
                  <a:lnTo>
                    <a:pt x="1531572" y="29003"/>
                  </a:lnTo>
                  <a:lnTo>
                    <a:pt x="1500086" y="7780"/>
                  </a:lnTo>
                  <a:lnTo>
                    <a:pt x="1461515" y="0"/>
                  </a:lnTo>
                  <a:close/>
                </a:path>
              </a:pathLst>
            </a:custGeom>
            <a:solidFill>
              <a:srgbClr val="FFFFFF">
                <a:alpha val="90194"/>
              </a:srgbClr>
            </a:solidFill>
          </p:spPr>
          <p:txBody>
            <a:bodyPr wrap="square" lIns="0" tIns="0" rIns="0" bIns="0" rtlCol="0"/>
            <a:lstStyle/>
            <a:p>
              <a:endParaRPr/>
            </a:p>
          </p:txBody>
        </p:sp>
        <p:sp>
          <p:nvSpPr>
            <p:cNvPr id="60" name="object 60"/>
            <p:cNvSpPr/>
            <p:nvPr/>
          </p:nvSpPr>
          <p:spPr>
            <a:xfrm>
              <a:off x="6352032" y="4020312"/>
              <a:ext cx="1560830" cy="990600"/>
            </a:xfrm>
            <a:custGeom>
              <a:avLst/>
              <a:gdLst/>
              <a:ahLst/>
              <a:cxnLst/>
              <a:rect l="l" t="t" r="r" b="b"/>
              <a:pathLst>
                <a:path w="1560829" h="990600">
                  <a:moveTo>
                    <a:pt x="0" y="99060"/>
                  </a:moveTo>
                  <a:lnTo>
                    <a:pt x="7780" y="60489"/>
                  </a:lnTo>
                  <a:lnTo>
                    <a:pt x="29003" y="29003"/>
                  </a:lnTo>
                  <a:lnTo>
                    <a:pt x="60489" y="7780"/>
                  </a:lnTo>
                  <a:lnTo>
                    <a:pt x="99059" y="0"/>
                  </a:lnTo>
                  <a:lnTo>
                    <a:pt x="1461515" y="0"/>
                  </a:lnTo>
                  <a:lnTo>
                    <a:pt x="1500086" y="7780"/>
                  </a:lnTo>
                  <a:lnTo>
                    <a:pt x="1531572" y="29003"/>
                  </a:lnTo>
                  <a:lnTo>
                    <a:pt x="1552795" y="60489"/>
                  </a:lnTo>
                  <a:lnTo>
                    <a:pt x="1560575" y="99060"/>
                  </a:lnTo>
                  <a:lnTo>
                    <a:pt x="1560575" y="891539"/>
                  </a:lnTo>
                  <a:lnTo>
                    <a:pt x="1552795" y="930110"/>
                  </a:lnTo>
                  <a:lnTo>
                    <a:pt x="1531572" y="961596"/>
                  </a:lnTo>
                  <a:lnTo>
                    <a:pt x="1500086" y="982819"/>
                  </a:lnTo>
                  <a:lnTo>
                    <a:pt x="1461515" y="990600"/>
                  </a:lnTo>
                  <a:lnTo>
                    <a:pt x="99059" y="990600"/>
                  </a:lnTo>
                  <a:lnTo>
                    <a:pt x="60489" y="982819"/>
                  </a:lnTo>
                  <a:lnTo>
                    <a:pt x="29003" y="961596"/>
                  </a:lnTo>
                  <a:lnTo>
                    <a:pt x="7780" y="930110"/>
                  </a:lnTo>
                  <a:lnTo>
                    <a:pt x="0" y="891539"/>
                  </a:lnTo>
                  <a:lnTo>
                    <a:pt x="0" y="99060"/>
                  </a:lnTo>
                  <a:close/>
                </a:path>
              </a:pathLst>
            </a:custGeom>
            <a:ln w="12192">
              <a:solidFill>
                <a:srgbClr val="A4A4A4"/>
              </a:solidFill>
            </a:ln>
          </p:spPr>
          <p:txBody>
            <a:bodyPr wrap="square" lIns="0" tIns="0" rIns="0" bIns="0" rtlCol="0"/>
            <a:lstStyle/>
            <a:p>
              <a:endParaRPr/>
            </a:p>
          </p:txBody>
        </p:sp>
      </p:grpSp>
      <p:sp>
        <p:nvSpPr>
          <p:cNvPr id="61" name="object 61"/>
          <p:cNvSpPr txBox="1"/>
          <p:nvPr/>
        </p:nvSpPr>
        <p:spPr>
          <a:xfrm>
            <a:off x="6700773" y="4322190"/>
            <a:ext cx="861060" cy="329565"/>
          </a:xfrm>
          <a:prstGeom prst="rect">
            <a:avLst/>
          </a:prstGeom>
        </p:spPr>
        <p:txBody>
          <a:bodyPr vert="horz" wrap="square" lIns="0" tIns="11430" rIns="0" bIns="0" rtlCol="0">
            <a:spAutoFit/>
          </a:bodyPr>
          <a:lstStyle/>
          <a:p>
            <a:pPr marL="12700">
              <a:lnSpc>
                <a:spcPct val="100000"/>
              </a:lnSpc>
              <a:spcBef>
                <a:spcPts val="90"/>
              </a:spcBef>
            </a:pPr>
            <a:r>
              <a:rPr sz="2000" b="0" dirty="0">
                <a:latin typeface="Calibri Light"/>
                <a:cs typeface="Calibri Light"/>
              </a:rPr>
              <a:t>In</a:t>
            </a:r>
            <a:r>
              <a:rPr sz="2000" b="0" spc="-45" dirty="0">
                <a:latin typeface="Calibri Light"/>
                <a:cs typeface="Calibri Light"/>
              </a:rPr>
              <a:t> </a:t>
            </a:r>
            <a:r>
              <a:rPr lang="en-IN" sz="2000" b="0" dirty="0" smtClean="0">
                <a:latin typeface="Calibri Light"/>
                <a:cs typeface="Calibri Light"/>
              </a:rPr>
              <a:t>22-23</a:t>
            </a:r>
            <a:endParaRPr sz="2000" dirty="0">
              <a:latin typeface="Calibri Light"/>
              <a:cs typeface="Calibri Light"/>
            </a:endParaRPr>
          </a:p>
        </p:txBody>
      </p:sp>
      <p:grpSp>
        <p:nvGrpSpPr>
          <p:cNvPr id="62" name="object 62"/>
          <p:cNvGrpSpPr/>
          <p:nvPr/>
        </p:nvGrpSpPr>
        <p:grpSpPr>
          <a:xfrm>
            <a:off x="6171946" y="5294121"/>
            <a:ext cx="1747520" cy="1168400"/>
            <a:chOff x="6171946" y="5294121"/>
            <a:chExt cx="1747520" cy="1168400"/>
          </a:xfrm>
        </p:grpSpPr>
        <p:sp>
          <p:nvSpPr>
            <p:cNvPr id="63" name="object 63"/>
            <p:cNvSpPr/>
            <p:nvPr/>
          </p:nvSpPr>
          <p:spPr>
            <a:xfrm>
              <a:off x="6178296" y="5300471"/>
              <a:ext cx="1560830" cy="991235"/>
            </a:xfrm>
            <a:custGeom>
              <a:avLst/>
              <a:gdLst/>
              <a:ahLst/>
              <a:cxnLst/>
              <a:rect l="l" t="t" r="r" b="b"/>
              <a:pathLst>
                <a:path w="1560829" h="991235">
                  <a:moveTo>
                    <a:pt x="1461515" y="0"/>
                  </a:moveTo>
                  <a:lnTo>
                    <a:pt x="99059" y="0"/>
                  </a:lnTo>
                  <a:lnTo>
                    <a:pt x="60489" y="7780"/>
                  </a:lnTo>
                  <a:lnTo>
                    <a:pt x="29003" y="29003"/>
                  </a:lnTo>
                  <a:lnTo>
                    <a:pt x="7780" y="60489"/>
                  </a:lnTo>
                  <a:lnTo>
                    <a:pt x="0" y="99059"/>
                  </a:lnTo>
                  <a:lnTo>
                    <a:pt x="0" y="891578"/>
                  </a:lnTo>
                  <a:lnTo>
                    <a:pt x="7780" y="930139"/>
                  </a:lnTo>
                  <a:lnTo>
                    <a:pt x="29003" y="961631"/>
                  </a:lnTo>
                  <a:lnTo>
                    <a:pt x="60489" y="982864"/>
                  </a:lnTo>
                  <a:lnTo>
                    <a:pt x="99059" y="990650"/>
                  </a:lnTo>
                  <a:lnTo>
                    <a:pt x="1461515" y="990650"/>
                  </a:lnTo>
                  <a:lnTo>
                    <a:pt x="1500086" y="982864"/>
                  </a:lnTo>
                  <a:lnTo>
                    <a:pt x="1531572" y="961631"/>
                  </a:lnTo>
                  <a:lnTo>
                    <a:pt x="1552795" y="930139"/>
                  </a:lnTo>
                  <a:lnTo>
                    <a:pt x="1560576" y="891578"/>
                  </a:lnTo>
                  <a:lnTo>
                    <a:pt x="1560576" y="99059"/>
                  </a:lnTo>
                  <a:lnTo>
                    <a:pt x="1552795" y="60489"/>
                  </a:lnTo>
                  <a:lnTo>
                    <a:pt x="1531572" y="29003"/>
                  </a:lnTo>
                  <a:lnTo>
                    <a:pt x="1500086" y="7780"/>
                  </a:lnTo>
                  <a:lnTo>
                    <a:pt x="1461515" y="0"/>
                  </a:lnTo>
                  <a:close/>
                </a:path>
              </a:pathLst>
            </a:custGeom>
            <a:solidFill>
              <a:srgbClr val="FFC000"/>
            </a:solidFill>
          </p:spPr>
          <p:txBody>
            <a:bodyPr wrap="square" lIns="0" tIns="0" rIns="0" bIns="0" rtlCol="0"/>
            <a:lstStyle/>
            <a:p>
              <a:endParaRPr/>
            </a:p>
          </p:txBody>
        </p:sp>
        <p:sp>
          <p:nvSpPr>
            <p:cNvPr id="64" name="object 64"/>
            <p:cNvSpPr/>
            <p:nvPr/>
          </p:nvSpPr>
          <p:spPr>
            <a:xfrm>
              <a:off x="6178296" y="5300471"/>
              <a:ext cx="1560830" cy="991235"/>
            </a:xfrm>
            <a:custGeom>
              <a:avLst/>
              <a:gdLst/>
              <a:ahLst/>
              <a:cxnLst/>
              <a:rect l="l" t="t" r="r" b="b"/>
              <a:pathLst>
                <a:path w="1560829" h="991235">
                  <a:moveTo>
                    <a:pt x="0" y="99059"/>
                  </a:moveTo>
                  <a:lnTo>
                    <a:pt x="7780" y="60489"/>
                  </a:lnTo>
                  <a:lnTo>
                    <a:pt x="29003" y="29003"/>
                  </a:lnTo>
                  <a:lnTo>
                    <a:pt x="60489" y="7780"/>
                  </a:lnTo>
                  <a:lnTo>
                    <a:pt x="99059" y="0"/>
                  </a:lnTo>
                  <a:lnTo>
                    <a:pt x="1461515" y="0"/>
                  </a:lnTo>
                  <a:lnTo>
                    <a:pt x="1500086" y="7780"/>
                  </a:lnTo>
                  <a:lnTo>
                    <a:pt x="1531572" y="29003"/>
                  </a:lnTo>
                  <a:lnTo>
                    <a:pt x="1552795" y="60489"/>
                  </a:lnTo>
                  <a:lnTo>
                    <a:pt x="1560576" y="99059"/>
                  </a:lnTo>
                  <a:lnTo>
                    <a:pt x="1560576" y="891578"/>
                  </a:lnTo>
                  <a:lnTo>
                    <a:pt x="1552795" y="930139"/>
                  </a:lnTo>
                  <a:lnTo>
                    <a:pt x="1531572" y="961631"/>
                  </a:lnTo>
                  <a:lnTo>
                    <a:pt x="1500086" y="982864"/>
                  </a:lnTo>
                  <a:lnTo>
                    <a:pt x="1461515" y="990650"/>
                  </a:lnTo>
                  <a:lnTo>
                    <a:pt x="99059" y="990650"/>
                  </a:lnTo>
                  <a:lnTo>
                    <a:pt x="60489" y="982864"/>
                  </a:lnTo>
                  <a:lnTo>
                    <a:pt x="29003" y="961631"/>
                  </a:lnTo>
                  <a:lnTo>
                    <a:pt x="7780" y="930139"/>
                  </a:lnTo>
                  <a:lnTo>
                    <a:pt x="0" y="891578"/>
                  </a:lnTo>
                  <a:lnTo>
                    <a:pt x="0" y="99059"/>
                  </a:lnTo>
                  <a:close/>
                </a:path>
              </a:pathLst>
            </a:custGeom>
            <a:ln w="12192">
              <a:solidFill>
                <a:srgbClr val="FFFFFF"/>
              </a:solidFill>
            </a:ln>
          </p:spPr>
          <p:txBody>
            <a:bodyPr wrap="square" lIns="0" tIns="0" rIns="0" bIns="0" rtlCol="0"/>
            <a:lstStyle/>
            <a:p>
              <a:endParaRPr/>
            </a:p>
          </p:txBody>
        </p:sp>
        <p:sp>
          <p:nvSpPr>
            <p:cNvPr id="65" name="object 65"/>
            <p:cNvSpPr/>
            <p:nvPr/>
          </p:nvSpPr>
          <p:spPr>
            <a:xfrm>
              <a:off x="6352032" y="5465063"/>
              <a:ext cx="1560830" cy="991235"/>
            </a:xfrm>
            <a:custGeom>
              <a:avLst/>
              <a:gdLst/>
              <a:ahLst/>
              <a:cxnLst/>
              <a:rect l="l" t="t" r="r" b="b"/>
              <a:pathLst>
                <a:path w="1560829" h="991235">
                  <a:moveTo>
                    <a:pt x="1461515" y="0"/>
                  </a:moveTo>
                  <a:lnTo>
                    <a:pt x="99059" y="0"/>
                  </a:lnTo>
                  <a:lnTo>
                    <a:pt x="60489" y="7780"/>
                  </a:lnTo>
                  <a:lnTo>
                    <a:pt x="29003" y="29003"/>
                  </a:lnTo>
                  <a:lnTo>
                    <a:pt x="7780" y="60489"/>
                  </a:lnTo>
                  <a:lnTo>
                    <a:pt x="0" y="99060"/>
                  </a:lnTo>
                  <a:lnTo>
                    <a:pt x="0" y="891578"/>
                  </a:lnTo>
                  <a:lnTo>
                    <a:pt x="7780" y="930139"/>
                  </a:lnTo>
                  <a:lnTo>
                    <a:pt x="29003" y="961631"/>
                  </a:lnTo>
                  <a:lnTo>
                    <a:pt x="60489" y="982864"/>
                  </a:lnTo>
                  <a:lnTo>
                    <a:pt x="99059" y="990650"/>
                  </a:lnTo>
                  <a:lnTo>
                    <a:pt x="1461515" y="990650"/>
                  </a:lnTo>
                  <a:lnTo>
                    <a:pt x="1500086" y="982864"/>
                  </a:lnTo>
                  <a:lnTo>
                    <a:pt x="1531572" y="961631"/>
                  </a:lnTo>
                  <a:lnTo>
                    <a:pt x="1552795" y="930139"/>
                  </a:lnTo>
                  <a:lnTo>
                    <a:pt x="1560575" y="891578"/>
                  </a:lnTo>
                  <a:lnTo>
                    <a:pt x="1560575" y="99060"/>
                  </a:lnTo>
                  <a:lnTo>
                    <a:pt x="1552795" y="60489"/>
                  </a:lnTo>
                  <a:lnTo>
                    <a:pt x="1531572" y="29003"/>
                  </a:lnTo>
                  <a:lnTo>
                    <a:pt x="1500086" y="7780"/>
                  </a:lnTo>
                  <a:lnTo>
                    <a:pt x="1461515" y="0"/>
                  </a:lnTo>
                  <a:close/>
                </a:path>
              </a:pathLst>
            </a:custGeom>
            <a:solidFill>
              <a:srgbClr val="FFFFFF">
                <a:alpha val="90194"/>
              </a:srgbClr>
            </a:solidFill>
          </p:spPr>
          <p:txBody>
            <a:bodyPr wrap="square" lIns="0" tIns="0" rIns="0" bIns="0" rtlCol="0"/>
            <a:lstStyle/>
            <a:p>
              <a:endParaRPr/>
            </a:p>
          </p:txBody>
        </p:sp>
        <p:sp>
          <p:nvSpPr>
            <p:cNvPr id="66" name="object 66"/>
            <p:cNvSpPr/>
            <p:nvPr/>
          </p:nvSpPr>
          <p:spPr>
            <a:xfrm>
              <a:off x="6352032" y="5465063"/>
              <a:ext cx="1560830" cy="991235"/>
            </a:xfrm>
            <a:custGeom>
              <a:avLst/>
              <a:gdLst/>
              <a:ahLst/>
              <a:cxnLst/>
              <a:rect l="l" t="t" r="r" b="b"/>
              <a:pathLst>
                <a:path w="1560829" h="991235">
                  <a:moveTo>
                    <a:pt x="0" y="99060"/>
                  </a:moveTo>
                  <a:lnTo>
                    <a:pt x="7780" y="60489"/>
                  </a:lnTo>
                  <a:lnTo>
                    <a:pt x="29003" y="29003"/>
                  </a:lnTo>
                  <a:lnTo>
                    <a:pt x="60489" y="7780"/>
                  </a:lnTo>
                  <a:lnTo>
                    <a:pt x="99059" y="0"/>
                  </a:lnTo>
                  <a:lnTo>
                    <a:pt x="1461515" y="0"/>
                  </a:lnTo>
                  <a:lnTo>
                    <a:pt x="1500086" y="7780"/>
                  </a:lnTo>
                  <a:lnTo>
                    <a:pt x="1531572" y="29003"/>
                  </a:lnTo>
                  <a:lnTo>
                    <a:pt x="1552795" y="60489"/>
                  </a:lnTo>
                  <a:lnTo>
                    <a:pt x="1560575" y="99060"/>
                  </a:lnTo>
                  <a:lnTo>
                    <a:pt x="1560575" y="891578"/>
                  </a:lnTo>
                  <a:lnTo>
                    <a:pt x="1552795" y="930139"/>
                  </a:lnTo>
                  <a:lnTo>
                    <a:pt x="1531572" y="961631"/>
                  </a:lnTo>
                  <a:lnTo>
                    <a:pt x="1500086" y="982864"/>
                  </a:lnTo>
                  <a:lnTo>
                    <a:pt x="1461515" y="990650"/>
                  </a:lnTo>
                  <a:lnTo>
                    <a:pt x="99059" y="990650"/>
                  </a:lnTo>
                  <a:lnTo>
                    <a:pt x="60489" y="982864"/>
                  </a:lnTo>
                  <a:lnTo>
                    <a:pt x="29003" y="961631"/>
                  </a:lnTo>
                  <a:lnTo>
                    <a:pt x="7780" y="930139"/>
                  </a:lnTo>
                  <a:lnTo>
                    <a:pt x="0" y="891578"/>
                  </a:lnTo>
                  <a:lnTo>
                    <a:pt x="0" y="99060"/>
                  </a:lnTo>
                  <a:close/>
                </a:path>
              </a:pathLst>
            </a:custGeom>
            <a:ln w="12192">
              <a:solidFill>
                <a:srgbClr val="FFC000"/>
              </a:solidFill>
            </a:ln>
          </p:spPr>
          <p:txBody>
            <a:bodyPr wrap="square" lIns="0" tIns="0" rIns="0" bIns="0" rtlCol="0"/>
            <a:lstStyle/>
            <a:p>
              <a:endParaRPr/>
            </a:p>
          </p:txBody>
        </p:sp>
      </p:grpSp>
      <p:sp>
        <p:nvSpPr>
          <p:cNvPr id="67" name="object 67"/>
          <p:cNvSpPr txBox="1"/>
          <p:nvPr/>
        </p:nvSpPr>
        <p:spPr>
          <a:xfrm>
            <a:off x="6761733" y="5767527"/>
            <a:ext cx="735965" cy="329565"/>
          </a:xfrm>
          <a:prstGeom prst="rect">
            <a:avLst/>
          </a:prstGeom>
        </p:spPr>
        <p:txBody>
          <a:bodyPr vert="horz" wrap="square" lIns="0" tIns="11430" rIns="0" bIns="0" rtlCol="0">
            <a:spAutoFit/>
          </a:bodyPr>
          <a:lstStyle/>
          <a:p>
            <a:pPr marL="12700">
              <a:lnSpc>
                <a:spcPct val="100000"/>
              </a:lnSpc>
              <a:spcBef>
                <a:spcPts val="90"/>
              </a:spcBef>
            </a:pPr>
            <a:r>
              <a:rPr sz="2000" b="0" spc="-40" dirty="0">
                <a:latin typeface="Calibri Light"/>
                <a:cs typeface="Calibri Light"/>
              </a:rPr>
              <a:t>Table</a:t>
            </a:r>
            <a:r>
              <a:rPr sz="2000" b="0" spc="-65" dirty="0">
                <a:latin typeface="Calibri Light"/>
                <a:cs typeface="Calibri Light"/>
              </a:rPr>
              <a:t> </a:t>
            </a:r>
            <a:r>
              <a:rPr sz="2000" b="0" spc="-50" dirty="0">
                <a:latin typeface="Calibri Light"/>
                <a:cs typeface="Calibri Light"/>
              </a:rPr>
              <a:t>7</a:t>
            </a:r>
            <a:endParaRPr sz="2000">
              <a:latin typeface="Calibri Light"/>
              <a:cs typeface="Calibri Light"/>
            </a:endParaRPr>
          </a:p>
        </p:txBody>
      </p:sp>
      <p:grpSp>
        <p:nvGrpSpPr>
          <p:cNvPr id="68" name="object 68"/>
          <p:cNvGrpSpPr/>
          <p:nvPr/>
        </p:nvGrpSpPr>
        <p:grpSpPr>
          <a:xfrm>
            <a:off x="8076945" y="3849370"/>
            <a:ext cx="1747520" cy="1168400"/>
            <a:chOff x="8076945" y="3849370"/>
            <a:chExt cx="1747520" cy="1168400"/>
          </a:xfrm>
        </p:grpSpPr>
        <p:sp>
          <p:nvSpPr>
            <p:cNvPr id="69" name="object 69"/>
            <p:cNvSpPr/>
            <p:nvPr/>
          </p:nvSpPr>
          <p:spPr>
            <a:xfrm>
              <a:off x="8083295" y="3855720"/>
              <a:ext cx="1560830" cy="990600"/>
            </a:xfrm>
            <a:custGeom>
              <a:avLst/>
              <a:gdLst/>
              <a:ahLst/>
              <a:cxnLst/>
              <a:rect l="l" t="t" r="r" b="b"/>
              <a:pathLst>
                <a:path w="1560829" h="990600">
                  <a:moveTo>
                    <a:pt x="1461515" y="0"/>
                  </a:moveTo>
                  <a:lnTo>
                    <a:pt x="99059" y="0"/>
                  </a:lnTo>
                  <a:lnTo>
                    <a:pt x="60489" y="7780"/>
                  </a:lnTo>
                  <a:lnTo>
                    <a:pt x="29003" y="29003"/>
                  </a:lnTo>
                  <a:lnTo>
                    <a:pt x="7780" y="60489"/>
                  </a:lnTo>
                  <a:lnTo>
                    <a:pt x="0" y="99059"/>
                  </a:lnTo>
                  <a:lnTo>
                    <a:pt x="0" y="891539"/>
                  </a:lnTo>
                  <a:lnTo>
                    <a:pt x="7780" y="930110"/>
                  </a:lnTo>
                  <a:lnTo>
                    <a:pt x="29003" y="961596"/>
                  </a:lnTo>
                  <a:lnTo>
                    <a:pt x="60489" y="982819"/>
                  </a:lnTo>
                  <a:lnTo>
                    <a:pt x="99059" y="990599"/>
                  </a:lnTo>
                  <a:lnTo>
                    <a:pt x="1461515" y="990599"/>
                  </a:lnTo>
                  <a:lnTo>
                    <a:pt x="1500086" y="982819"/>
                  </a:lnTo>
                  <a:lnTo>
                    <a:pt x="1531572" y="961596"/>
                  </a:lnTo>
                  <a:lnTo>
                    <a:pt x="1552795" y="930110"/>
                  </a:lnTo>
                  <a:lnTo>
                    <a:pt x="1560576" y="891539"/>
                  </a:lnTo>
                  <a:lnTo>
                    <a:pt x="1560576" y="99059"/>
                  </a:lnTo>
                  <a:lnTo>
                    <a:pt x="1552795" y="60489"/>
                  </a:lnTo>
                  <a:lnTo>
                    <a:pt x="1531572" y="29003"/>
                  </a:lnTo>
                  <a:lnTo>
                    <a:pt x="1500086" y="7780"/>
                  </a:lnTo>
                  <a:lnTo>
                    <a:pt x="1461515" y="0"/>
                  </a:lnTo>
                  <a:close/>
                </a:path>
              </a:pathLst>
            </a:custGeom>
            <a:solidFill>
              <a:srgbClr val="A4A4A4"/>
            </a:solidFill>
          </p:spPr>
          <p:txBody>
            <a:bodyPr wrap="square" lIns="0" tIns="0" rIns="0" bIns="0" rtlCol="0"/>
            <a:lstStyle/>
            <a:p>
              <a:endParaRPr/>
            </a:p>
          </p:txBody>
        </p:sp>
        <p:sp>
          <p:nvSpPr>
            <p:cNvPr id="70" name="object 70"/>
            <p:cNvSpPr/>
            <p:nvPr/>
          </p:nvSpPr>
          <p:spPr>
            <a:xfrm>
              <a:off x="8083295" y="3855720"/>
              <a:ext cx="1560830" cy="990600"/>
            </a:xfrm>
            <a:custGeom>
              <a:avLst/>
              <a:gdLst/>
              <a:ahLst/>
              <a:cxnLst/>
              <a:rect l="l" t="t" r="r" b="b"/>
              <a:pathLst>
                <a:path w="1560829" h="990600">
                  <a:moveTo>
                    <a:pt x="0" y="99059"/>
                  </a:moveTo>
                  <a:lnTo>
                    <a:pt x="7780" y="60489"/>
                  </a:lnTo>
                  <a:lnTo>
                    <a:pt x="29003" y="29003"/>
                  </a:lnTo>
                  <a:lnTo>
                    <a:pt x="60489" y="7780"/>
                  </a:lnTo>
                  <a:lnTo>
                    <a:pt x="99059" y="0"/>
                  </a:lnTo>
                  <a:lnTo>
                    <a:pt x="1461515" y="0"/>
                  </a:lnTo>
                  <a:lnTo>
                    <a:pt x="1500086" y="7780"/>
                  </a:lnTo>
                  <a:lnTo>
                    <a:pt x="1531572" y="29003"/>
                  </a:lnTo>
                  <a:lnTo>
                    <a:pt x="1552795" y="60489"/>
                  </a:lnTo>
                  <a:lnTo>
                    <a:pt x="1560576" y="99059"/>
                  </a:lnTo>
                  <a:lnTo>
                    <a:pt x="1560576" y="891539"/>
                  </a:lnTo>
                  <a:lnTo>
                    <a:pt x="1552795" y="930110"/>
                  </a:lnTo>
                  <a:lnTo>
                    <a:pt x="1531572" y="961596"/>
                  </a:lnTo>
                  <a:lnTo>
                    <a:pt x="1500086" y="982819"/>
                  </a:lnTo>
                  <a:lnTo>
                    <a:pt x="1461515" y="990599"/>
                  </a:lnTo>
                  <a:lnTo>
                    <a:pt x="99059" y="990599"/>
                  </a:lnTo>
                  <a:lnTo>
                    <a:pt x="60489" y="982819"/>
                  </a:lnTo>
                  <a:lnTo>
                    <a:pt x="29003" y="961596"/>
                  </a:lnTo>
                  <a:lnTo>
                    <a:pt x="7780" y="930110"/>
                  </a:lnTo>
                  <a:lnTo>
                    <a:pt x="0" y="891539"/>
                  </a:lnTo>
                  <a:lnTo>
                    <a:pt x="0" y="99059"/>
                  </a:lnTo>
                  <a:close/>
                </a:path>
              </a:pathLst>
            </a:custGeom>
            <a:ln w="12192">
              <a:solidFill>
                <a:srgbClr val="FFFFFF"/>
              </a:solidFill>
            </a:ln>
          </p:spPr>
          <p:txBody>
            <a:bodyPr wrap="square" lIns="0" tIns="0" rIns="0" bIns="0" rtlCol="0"/>
            <a:lstStyle/>
            <a:p>
              <a:endParaRPr/>
            </a:p>
          </p:txBody>
        </p:sp>
        <p:sp>
          <p:nvSpPr>
            <p:cNvPr id="71" name="object 71"/>
            <p:cNvSpPr/>
            <p:nvPr/>
          </p:nvSpPr>
          <p:spPr>
            <a:xfrm>
              <a:off x="8257031" y="4020312"/>
              <a:ext cx="1560830" cy="990600"/>
            </a:xfrm>
            <a:custGeom>
              <a:avLst/>
              <a:gdLst/>
              <a:ahLst/>
              <a:cxnLst/>
              <a:rect l="l" t="t" r="r" b="b"/>
              <a:pathLst>
                <a:path w="1560829" h="990600">
                  <a:moveTo>
                    <a:pt x="1461516" y="0"/>
                  </a:moveTo>
                  <a:lnTo>
                    <a:pt x="99060" y="0"/>
                  </a:lnTo>
                  <a:lnTo>
                    <a:pt x="60489" y="7780"/>
                  </a:lnTo>
                  <a:lnTo>
                    <a:pt x="29003" y="29003"/>
                  </a:lnTo>
                  <a:lnTo>
                    <a:pt x="7780" y="60489"/>
                  </a:lnTo>
                  <a:lnTo>
                    <a:pt x="0" y="99060"/>
                  </a:lnTo>
                  <a:lnTo>
                    <a:pt x="0" y="891539"/>
                  </a:lnTo>
                  <a:lnTo>
                    <a:pt x="7780" y="930110"/>
                  </a:lnTo>
                  <a:lnTo>
                    <a:pt x="29003" y="961596"/>
                  </a:lnTo>
                  <a:lnTo>
                    <a:pt x="60489" y="982819"/>
                  </a:lnTo>
                  <a:lnTo>
                    <a:pt x="99060" y="990600"/>
                  </a:lnTo>
                  <a:lnTo>
                    <a:pt x="1461516" y="990600"/>
                  </a:lnTo>
                  <a:lnTo>
                    <a:pt x="1500086" y="982819"/>
                  </a:lnTo>
                  <a:lnTo>
                    <a:pt x="1531572" y="961596"/>
                  </a:lnTo>
                  <a:lnTo>
                    <a:pt x="1552795" y="930110"/>
                  </a:lnTo>
                  <a:lnTo>
                    <a:pt x="1560576" y="891539"/>
                  </a:lnTo>
                  <a:lnTo>
                    <a:pt x="1560576" y="99060"/>
                  </a:lnTo>
                  <a:lnTo>
                    <a:pt x="1552795" y="60489"/>
                  </a:lnTo>
                  <a:lnTo>
                    <a:pt x="1531572" y="29003"/>
                  </a:lnTo>
                  <a:lnTo>
                    <a:pt x="1500086" y="7780"/>
                  </a:lnTo>
                  <a:lnTo>
                    <a:pt x="1461516" y="0"/>
                  </a:lnTo>
                  <a:close/>
                </a:path>
              </a:pathLst>
            </a:custGeom>
            <a:solidFill>
              <a:srgbClr val="FFFFFF">
                <a:alpha val="90194"/>
              </a:srgbClr>
            </a:solidFill>
          </p:spPr>
          <p:txBody>
            <a:bodyPr wrap="square" lIns="0" tIns="0" rIns="0" bIns="0" rtlCol="0"/>
            <a:lstStyle/>
            <a:p>
              <a:endParaRPr/>
            </a:p>
          </p:txBody>
        </p:sp>
        <p:sp>
          <p:nvSpPr>
            <p:cNvPr id="72" name="object 72"/>
            <p:cNvSpPr/>
            <p:nvPr/>
          </p:nvSpPr>
          <p:spPr>
            <a:xfrm>
              <a:off x="8257031" y="4020312"/>
              <a:ext cx="1560830" cy="990600"/>
            </a:xfrm>
            <a:custGeom>
              <a:avLst/>
              <a:gdLst/>
              <a:ahLst/>
              <a:cxnLst/>
              <a:rect l="l" t="t" r="r" b="b"/>
              <a:pathLst>
                <a:path w="1560829" h="990600">
                  <a:moveTo>
                    <a:pt x="0" y="99060"/>
                  </a:moveTo>
                  <a:lnTo>
                    <a:pt x="7780" y="60489"/>
                  </a:lnTo>
                  <a:lnTo>
                    <a:pt x="29003" y="29003"/>
                  </a:lnTo>
                  <a:lnTo>
                    <a:pt x="60489" y="7780"/>
                  </a:lnTo>
                  <a:lnTo>
                    <a:pt x="99060" y="0"/>
                  </a:lnTo>
                  <a:lnTo>
                    <a:pt x="1461516" y="0"/>
                  </a:lnTo>
                  <a:lnTo>
                    <a:pt x="1500086" y="7780"/>
                  </a:lnTo>
                  <a:lnTo>
                    <a:pt x="1531572" y="29003"/>
                  </a:lnTo>
                  <a:lnTo>
                    <a:pt x="1552795" y="60489"/>
                  </a:lnTo>
                  <a:lnTo>
                    <a:pt x="1560576" y="99060"/>
                  </a:lnTo>
                  <a:lnTo>
                    <a:pt x="1560576" y="891539"/>
                  </a:lnTo>
                  <a:lnTo>
                    <a:pt x="1552795" y="930110"/>
                  </a:lnTo>
                  <a:lnTo>
                    <a:pt x="1531572" y="961596"/>
                  </a:lnTo>
                  <a:lnTo>
                    <a:pt x="1500086" y="982819"/>
                  </a:lnTo>
                  <a:lnTo>
                    <a:pt x="1461516" y="990600"/>
                  </a:lnTo>
                  <a:lnTo>
                    <a:pt x="99060" y="990600"/>
                  </a:lnTo>
                  <a:lnTo>
                    <a:pt x="60489" y="982819"/>
                  </a:lnTo>
                  <a:lnTo>
                    <a:pt x="29003" y="961596"/>
                  </a:lnTo>
                  <a:lnTo>
                    <a:pt x="7780" y="930110"/>
                  </a:lnTo>
                  <a:lnTo>
                    <a:pt x="0" y="891539"/>
                  </a:lnTo>
                  <a:lnTo>
                    <a:pt x="0" y="99060"/>
                  </a:lnTo>
                  <a:close/>
                </a:path>
              </a:pathLst>
            </a:custGeom>
            <a:ln w="12192">
              <a:solidFill>
                <a:srgbClr val="A4A4A4"/>
              </a:solidFill>
            </a:ln>
          </p:spPr>
          <p:txBody>
            <a:bodyPr wrap="square" lIns="0" tIns="0" rIns="0" bIns="0" rtlCol="0"/>
            <a:lstStyle/>
            <a:p>
              <a:endParaRPr/>
            </a:p>
          </p:txBody>
        </p:sp>
      </p:grpSp>
      <p:sp>
        <p:nvSpPr>
          <p:cNvPr id="73" name="object 73"/>
          <p:cNvSpPr txBox="1"/>
          <p:nvPr/>
        </p:nvSpPr>
        <p:spPr>
          <a:xfrm>
            <a:off x="8608568" y="4322190"/>
            <a:ext cx="861060" cy="329565"/>
          </a:xfrm>
          <a:prstGeom prst="rect">
            <a:avLst/>
          </a:prstGeom>
        </p:spPr>
        <p:txBody>
          <a:bodyPr vert="horz" wrap="square" lIns="0" tIns="11430" rIns="0" bIns="0" rtlCol="0">
            <a:spAutoFit/>
          </a:bodyPr>
          <a:lstStyle/>
          <a:p>
            <a:pPr marL="12700">
              <a:lnSpc>
                <a:spcPct val="100000"/>
              </a:lnSpc>
              <a:spcBef>
                <a:spcPts val="90"/>
              </a:spcBef>
            </a:pPr>
            <a:r>
              <a:rPr sz="2000" b="0" dirty="0">
                <a:latin typeface="Calibri Light"/>
                <a:cs typeface="Calibri Light"/>
              </a:rPr>
              <a:t>In</a:t>
            </a:r>
            <a:r>
              <a:rPr sz="2000" b="0" spc="-45" dirty="0">
                <a:latin typeface="Calibri Light"/>
                <a:cs typeface="Calibri Light"/>
              </a:rPr>
              <a:t> </a:t>
            </a:r>
            <a:r>
              <a:rPr lang="en-IN" sz="2000" b="0" dirty="0" smtClean="0">
                <a:latin typeface="Calibri Light"/>
                <a:cs typeface="Calibri Light"/>
              </a:rPr>
              <a:t>23</a:t>
            </a:r>
            <a:r>
              <a:rPr sz="2000" b="0" dirty="0" smtClean="0">
                <a:latin typeface="Calibri Light"/>
                <a:cs typeface="Calibri Light"/>
              </a:rPr>
              <a:t>-</a:t>
            </a:r>
            <a:r>
              <a:rPr sz="2000" b="0" spc="-25" dirty="0" smtClean="0">
                <a:latin typeface="Calibri Light"/>
                <a:cs typeface="Calibri Light"/>
              </a:rPr>
              <a:t>2</a:t>
            </a:r>
            <a:r>
              <a:rPr lang="en-IN" sz="2000" b="0" spc="-25" dirty="0" smtClean="0">
                <a:latin typeface="Calibri Light"/>
                <a:cs typeface="Calibri Light"/>
              </a:rPr>
              <a:t>4</a:t>
            </a:r>
            <a:endParaRPr sz="2000" dirty="0">
              <a:latin typeface="Calibri Light"/>
              <a:cs typeface="Calibri Light"/>
            </a:endParaRPr>
          </a:p>
        </p:txBody>
      </p:sp>
      <p:grpSp>
        <p:nvGrpSpPr>
          <p:cNvPr id="74" name="object 74"/>
          <p:cNvGrpSpPr/>
          <p:nvPr/>
        </p:nvGrpSpPr>
        <p:grpSpPr>
          <a:xfrm>
            <a:off x="8077200" y="5294376"/>
            <a:ext cx="1746885" cy="1167765"/>
            <a:chOff x="8077200" y="5294376"/>
            <a:chExt cx="1746885" cy="1167765"/>
          </a:xfrm>
        </p:grpSpPr>
        <p:sp>
          <p:nvSpPr>
            <p:cNvPr id="75" name="object 75"/>
            <p:cNvSpPr/>
            <p:nvPr/>
          </p:nvSpPr>
          <p:spPr>
            <a:xfrm>
              <a:off x="8083295" y="5300472"/>
              <a:ext cx="1560830" cy="991235"/>
            </a:xfrm>
            <a:custGeom>
              <a:avLst/>
              <a:gdLst/>
              <a:ahLst/>
              <a:cxnLst/>
              <a:rect l="l" t="t" r="r" b="b"/>
              <a:pathLst>
                <a:path w="1560829" h="991235">
                  <a:moveTo>
                    <a:pt x="1461515" y="0"/>
                  </a:moveTo>
                  <a:lnTo>
                    <a:pt x="99059" y="0"/>
                  </a:lnTo>
                  <a:lnTo>
                    <a:pt x="60489" y="7780"/>
                  </a:lnTo>
                  <a:lnTo>
                    <a:pt x="29003" y="29003"/>
                  </a:lnTo>
                  <a:lnTo>
                    <a:pt x="7780" y="60489"/>
                  </a:lnTo>
                  <a:lnTo>
                    <a:pt x="0" y="99059"/>
                  </a:lnTo>
                  <a:lnTo>
                    <a:pt x="0" y="891578"/>
                  </a:lnTo>
                  <a:lnTo>
                    <a:pt x="7780" y="930139"/>
                  </a:lnTo>
                  <a:lnTo>
                    <a:pt x="29003" y="961631"/>
                  </a:lnTo>
                  <a:lnTo>
                    <a:pt x="60489" y="982864"/>
                  </a:lnTo>
                  <a:lnTo>
                    <a:pt x="99059" y="990650"/>
                  </a:lnTo>
                  <a:lnTo>
                    <a:pt x="1461515" y="990650"/>
                  </a:lnTo>
                  <a:lnTo>
                    <a:pt x="1500086" y="982864"/>
                  </a:lnTo>
                  <a:lnTo>
                    <a:pt x="1531572" y="961631"/>
                  </a:lnTo>
                  <a:lnTo>
                    <a:pt x="1552795" y="930139"/>
                  </a:lnTo>
                  <a:lnTo>
                    <a:pt x="1560576" y="891578"/>
                  </a:lnTo>
                  <a:lnTo>
                    <a:pt x="1560576" y="99059"/>
                  </a:lnTo>
                  <a:lnTo>
                    <a:pt x="1552795" y="60489"/>
                  </a:lnTo>
                  <a:lnTo>
                    <a:pt x="1531572" y="29003"/>
                  </a:lnTo>
                  <a:lnTo>
                    <a:pt x="1500086" y="7780"/>
                  </a:lnTo>
                  <a:lnTo>
                    <a:pt x="1461515" y="0"/>
                  </a:lnTo>
                  <a:close/>
                </a:path>
              </a:pathLst>
            </a:custGeom>
            <a:solidFill>
              <a:srgbClr val="FFC000"/>
            </a:solidFill>
          </p:spPr>
          <p:txBody>
            <a:bodyPr wrap="square" lIns="0" tIns="0" rIns="0" bIns="0" rtlCol="0"/>
            <a:lstStyle/>
            <a:p>
              <a:endParaRPr/>
            </a:p>
          </p:txBody>
        </p:sp>
        <p:sp>
          <p:nvSpPr>
            <p:cNvPr id="76" name="object 76"/>
            <p:cNvSpPr/>
            <p:nvPr/>
          </p:nvSpPr>
          <p:spPr>
            <a:xfrm>
              <a:off x="8083295" y="5300472"/>
              <a:ext cx="1560830" cy="991235"/>
            </a:xfrm>
            <a:custGeom>
              <a:avLst/>
              <a:gdLst/>
              <a:ahLst/>
              <a:cxnLst/>
              <a:rect l="l" t="t" r="r" b="b"/>
              <a:pathLst>
                <a:path w="1560829" h="991235">
                  <a:moveTo>
                    <a:pt x="0" y="99059"/>
                  </a:moveTo>
                  <a:lnTo>
                    <a:pt x="7780" y="60489"/>
                  </a:lnTo>
                  <a:lnTo>
                    <a:pt x="29003" y="29003"/>
                  </a:lnTo>
                  <a:lnTo>
                    <a:pt x="60489" y="7780"/>
                  </a:lnTo>
                  <a:lnTo>
                    <a:pt x="99059" y="0"/>
                  </a:lnTo>
                  <a:lnTo>
                    <a:pt x="1461515" y="0"/>
                  </a:lnTo>
                  <a:lnTo>
                    <a:pt x="1500086" y="7780"/>
                  </a:lnTo>
                  <a:lnTo>
                    <a:pt x="1531572" y="29003"/>
                  </a:lnTo>
                  <a:lnTo>
                    <a:pt x="1552795" y="60489"/>
                  </a:lnTo>
                  <a:lnTo>
                    <a:pt x="1560576" y="99059"/>
                  </a:lnTo>
                  <a:lnTo>
                    <a:pt x="1560576" y="891578"/>
                  </a:lnTo>
                  <a:lnTo>
                    <a:pt x="1552795" y="930139"/>
                  </a:lnTo>
                  <a:lnTo>
                    <a:pt x="1531572" y="961631"/>
                  </a:lnTo>
                  <a:lnTo>
                    <a:pt x="1500086" y="982864"/>
                  </a:lnTo>
                  <a:lnTo>
                    <a:pt x="1461515" y="990650"/>
                  </a:lnTo>
                  <a:lnTo>
                    <a:pt x="99059" y="990650"/>
                  </a:lnTo>
                  <a:lnTo>
                    <a:pt x="60489" y="982864"/>
                  </a:lnTo>
                  <a:lnTo>
                    <a:pt x="29003" y="961631"/>
                  </a:lnTo>
                  <a:lnTo>
                    <a:pt x="7780" y="930139"/>
                  </a:lnTo>
                  <a:lnTo>
                    <a:pt x="0" y="891578"/>
                  </a:lnTo>
                  <a:lnTo>
                    <a:pt x="0" y="99059"/>
                  </a:lnTo>
                  <a:close/>
                </a:path>
              </a:pathLst>
            </a:custGeom>
            <a:ln w="12192">
              <a:solidFill>
                <a:srgbClr val="FFFFFF"/>
              </a:solidFill>
            </a:ln>
          </p:spPr>
          <p:txBody>
            <a:bodyPr wrap="square" lIns="0" tIns="0" rIns="0" bIns="0" rtlCol="0"/>
            <a:lstStyle/>
            <a:p>
              <a:endParaRPr/>
            </a:p>
          </p:txBody>
        </p:sp>
        <p:sp>
          <p:nvSpPr>
            <p:cNvPr id="77" name="object 77"/>
            <p:cNvSpPr/>
            <p:nvPr/>
          </p:nvSpPr>
          <p:spPr>
            <a:xfrm>
              <a:off x="8257031" y="5465064"/>
              <a:ext cx="1560830" cy="991235"/>
            </a:xfrm>
            <a:custGeom>
              <a:avLst/>
              <a:gdLst/>
              <a:ahLst/>
              <a:cxnLst/>
              <a:rect l="l" t="t" r="r" b="b"/>
              <a:pathLst>
                <a:path w="1560829" h="991235">
                  <a:moveTo>
                    <a:pt x="1461516" y="0"/>
                  </a:moveTo>
                  <a:lnTo>
                    <a:pt x="99060" y="0"/>
                  </a:lnTo>
                  <a:lnTo>
                    <a:pt x="60489" y="7780"/>
                  </a:lnTo>
                  <a:lnTo>
                    <a:pt x="29003" y="29003"/>
                  </a:lnTo>
                  <a:lnTo>
                    <a:pt x="7780" y="60489"/>
                  </a:lnTo>
                  <a:lnTo>
                    <a:pt x="0" y="99060"/>
                  </a:lnTo>
                  <a:lnTo>
                    <a:pt x="0" y="891578"/>
                  </a:lnTo>
                  <a:lnTo>
                    <a:pt x="7780" y="930139"/>
                  </a:lnTo>
                  <a:lnTo>
                    <a:pt x="29003" y="961631"/>
                  </a:lnTo>
                  <a:lnTo>
                    <a:pt x="60489" y="982864"/>
                  </a:lnTo>
                  <a:lnTo>
                    <a:pt x="99060" y="990650"/>
                  </a:lnTo>
                  <a:lnTo>
                    <a:pt x="1461516" y="990650"/>
                  </a:lnTo>
                  <a:lnTo>
                    <a:pt x="1500086" y="982864"/>
                  </a:lnTo>
                  <a:lnTo>
                    <a:pt x="1531572" y="961631"/>
                  </a:lnTo>
                  <a:lnTo>
                    <a:pt x="1552795" y="930139"/>
                  </a:lnTo>
                  <a:lnTo>
                    <a:pt x="1560576" y="891578"/>
                  </a:lnTo>
                  <a:lnTo>
                    <a:pt x="1560576" y="99060"/>
                  </a:lnTo>
                  <a:lnTo>
                    <a:pt x="1552795" y="60489"/>
                  </a:lnTo>
                  <a:lnTo>
                    <a:pt x="1531572" y="29003"/>
                  </a:lnTo>
                  <a:lnTo>
                    <a:pt x="1500086" y="7780"/>
                  </a:lnTo>
                  <a:lnTo>
                    <a:pt x="1461516" y="0"/>
                  </a:lnTo>
                  <a:close/>
                </a:path>
              </a:pathLst>
            </a:custGeom>
            <a:solidFill>
              <a:srgbClr val="FFFFFF">
                <a:alpha val="90194"/>
              </a:srgbClr>
            </a:solidFill>
          </p:spPr>
          <p:txBody>
            <a:bodyPr wrap="square" lIns="0" tIns="0" rIns="0" bIns="0" rtlCol="0"/>
            <a:lstStyle/>
            <a:p>
              <a:endParaRPr/>
            </a:p>
          </p:txBody>
        </p:sp>
        <p:sp>
          <p:nvSpPr>
            <p:cNvPr id="78" name="object 78"/>
            <p:cNvSpPr/>
            <p:nvPr/>
          </p:nvSpPr>
          <p:spPr>
            <a:xfrm>
              <a:off x="8257031" y="5465064"/>
              <a:ext cx="1560830" cy="991235"/>
            </a:xfrm>
            <a:custGeom>
              <a:avLst/>
              <a:gdLst/>
              <a:ahLst/>
              <a:cxnLst/>
              <a:rect l="l" t="t" r="r" b="b"/>
              <a:pathLst>
                <a:path w="1560829" h="991235">
                  <a:moveTo>
                    <a:pt x="0" y="99060"/>
                  </a:moveTo>
                  <a:lnTo>
                    <a:pt x="7780" y="60489"/>
                  </a:lnTo>
                  <a:lnTo>
                    <a:pt x="29003" y="29003"/>
                  </a:lnTo>
                  <a:lnTo>
                    <a:pt x="60489" y="7780"/>
                  </a:lnTo>
                  <a:lnTo>
                    <a:pt x="99060" y="0"/>
                  </a:lnTo>
                  <a:lnTo>
                    <a:pt x="1461516" y="0"/>
                  </a:lnTo>
                  <a:lnTo>
                    <a:pt x="1500086" y="7780"/>
                  </a:lnTo>
                  <a:lnTo>
                    <a:pt x="1531572" y="29003"/>
                  </a:lnTo>
                  <a:lnTo>
                    <a:pt x="1552795" y="60489"/>
                  </a:lnTo>
                  <a:lnTo>
                    <a:pt x="1560576" y="99060"/>
                  </a:lnTo>
                  <a:lnTo>
                    <a:pt x="1560576" y="891578"/>
                  </a:lnTo>
                  <a:lnTo>
                    <a:pt x="1552795" y="930139"/>
                  </a:lnTo>
                  <a:lnTo>
                    <a:pt x="1531572" y="961631"/>
                  </a:lnTo>
                  <a:lnTo>
                    <a:pt x="1500086" y="982864"/>
                  </a:lnTo>
                  <a:lnTo>
                    <a:pt x="1461516" y="990650"/>
                  </a:lnTo>
                  <a:lnTo>
                    <a:pt x="99060" y="990650"/>
                  </a:lnTo>
                  <a:lnTo>
                    <a:pt x="60489" y="982864"/>
                  </a:lnTo>
                  <a:lnTo>
                    <a:pt x="29003" y="961631"/>
                  </a:lnTo>
                  <a:lnTo>
                    <a:pt x="7780" y="930139"/>
                  </a:lnTo>
                  <a:lnTo>
                    <a:pt x="0" y="891578"/>
                  </a:lnTo>
                  <a:lnTo>
                    <a:pt x="0" y="99060"/>
                  </a:lnTo>
                  <a:close/>
                </a:path>
              </a:pathLst>
            </a:custGeom>
            <a:ln w="12192">
              <a:solidFill>
                <a:srgbClr val="FFC000"/>
              </a:solidFill>
            </a:ln>
          </p:spPr>
          <p:txBody>
            <a:bodyPr wrap="square" lIns="0" tIns="0" rIns="0" bIns="0" rtlCol="0"/>
            <a:lstStyle/>
            <a:p>
              <a:endParaRPr/>
            </a:p>
          </p:txBody>
        </p:sp>
      </p:grpSp>
      <p:sp>
        <p:nvSpPr>
          <p:cNvPr id="79" name="object 79"/>
          <p:cNvSpPr txBox="1"/>
          <p:nvPr/>
        </p:nvSpPr>
        <p:spPr>
          <a:xfrm>
            <a:off x="8605519" y="5767527"/>
            <a:ext cx="866775" cy="329565"/>
          </a:xfrm>
          <a:prstGeom prst="rect">
            <a:avLst/>
          </a:prstGeom>
        </p:spPr>
        <p:txBody>
          <a:bodyPr vert="horz" wrap="square" lIns="0" tIns="11430" rIns="0" bIns="0" rtlCol="0">
            <a:spAutoFit/>
          </a:bodyPr>
          <a:lstStyle/>
          <a:p>
            <a:pPr marL="12700">
              <a:lnSpc>
                <a:spcPct val="100000"/>
              </a:lnSpc>
              <a:spcBef>
                <a:spcPts val="90"/>
              </a:spcBef>
            </a:pPr>
            <a:r>
              <a:rPr sz="2000" b="0" spc="-40" dirty="0">
                <a:latin typeface="Calibri Light"/>
                <a:cs typeface="Calibri Light"/>
              </a:rPr>
              <a:t>Table</a:t>
            </a:r>
            <a:r>
              <a:rPr sz="2000" b="0" spc="-65" dirty="0">
                <a:latin typeface="Calibri Light"/>
                <a:cs typeface="Calibri Light"/>
              </a:rPr>
              <a:t> </a:t>
            </a:r>
            <a:r>
              <a:rPr sz="2000" b="0" spc="-25" dirty="0">
                <a:latin typeface="Calibri Light"/>
                <a:cs typeface="Calibri Light"/>
              </a:rPr>
              <a:t>12</a:t>
            </a:r>
            <a:endParaRPr sz="2000">
              <a:latin typeface="Calibri Light"/>
              <a:cs typeface="Calibri Ligh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algn="ctr">
              <a:lnSpc>
                <a:spcPts val="4210"/>
              </a:lnSpc>
            </a:pPr>
            <a:r>
              <a:rPr sz="4000" b="0" dirty="0">
                <a:solidFill>
                  <a:srgbClr val="FFFFFF"/>
                </a:solidFill>
                <a:latin typeface="Calibri"/>
                <a:cs typeface="Calibri"/>
              </a:rPr>
              <a:t>Credit</a:t>
            </a:r>
            <a:r>
              <a:rPr sz="4000" b="0" spc="-80" dirty="0">
                <a:solidFill>
                  <a:srgbClr val="FFFFFF"/>
                </a:solidFill>
                <a:latin typeface="Calibri"/>
                <a:cs typeface="Calibri"/>
              </a:rPr>
              <a:t> </a:t>
            </a:r>
            <a:r>
              <a:rPr sz="4000" b="0" dirty="0">
                <a:solidFill>
                  <a:srgbClr val="FFFFFF"/>
                </a:solidFill>
                <a:latin typeface="Calibri"/>
                <a:cs typeface="Calibri"/>
              </a:rPr>
              <a:t>Flow</a:t>
            </a:r>
            <a:r>
              <a:rPr sz="4000" b="0" spc="-45" dirty="0">
                <a:solidFill>
                  <a:srgbClr val="FFFFFF"/>
                </a:solidFill>
                <a:latin typeface="Calibri"/>
                <a:cs typeface="Calibri"/>
              </a:rPr>
              <a:t> </a:t>
            </a:r>
            <a:r>
              <a:rPr sz="4000" b="0" dirty="0">
                <a:solidFill>
                  <a:srgbClr val="FFFFFF"/>
                </a:solidFill>
                <a:latin typeface="Calibri"/>
                <a:cs typeface="Calibri"/>
              </a:rPr>
              <a:t>of</a:t>
            </a:r>
            <a:r>
              <a:rPr sz="4000" b="0" spc="-70" dirty="0">
                <a:solidFill>
                  <a:srgbClr val="FFFFFF"/>
                </a:solidFill>
                <a:latin typeface="Calibri"/>
                <a:cs typeface="Calibri"/>
              </a:rPr>
              <a:t> </a:t>
            </a:r>
            <a:r>
              <a:rPr sz="4000" b="0" dirty="0">
                <a:solidFill>
                  <a:srgbClr val="FFFFFF"/>
                </a:solidFill>
                <a:latin typeface="Calibri"/>
                <a:cs typeface="Calibri"/>
              </a:rPr>
              <a:t>GSTR</a:t>
            </a:r>
            <a:r>
              <a:rPr sz="4000" b="0" spc="-65" dirty="0">
                <a:solidFill>
                  <a:srgbClr val="FFFFFF"/>
                </a:solidFill>
                <a:latin typeface="Calibri"/>
                <a:cs typeface="Calibri"/>
              </a:rPr>
              <a:t> </a:t>
            </a:r>
            <a:r>
              <a:rPr sz="4000" b="0" dirty="0">
                <a:solidFill>
                  <a:srgbClr val="FFFFFF"/>
                </a:solidFill>
                <a:latin typeface="Calibri"/>
                <a:cs typeface="Calibri"/>
              </a:rPr>
              <a:t>3B</a:t>
            </a:r>
            <a:r>
              <a:rPr sz="4000" b="0" spc="-45" dirty="0">
                <a:solidFill>
                  <a:srgbClr val="FFFFFF"/>
                </a:solidFill>
                <a:latin typeface="Calibri"/>
                <a:cs typeface="Calibri"/>
              </a:rPr>
              <a:t> </a:t>
            </a:r>
            <a:r>
              <a:rPr sz="4000" b="0" dirty="0">
                <a:solidFill>
                  <a:srgbClr val="FFFFFF"/>
                </a:solidFill>
                <a:latin typeface="Calibri"/>
                <a:cs typeface="Calibri"/>
              </a:rPr>
              <a:t>into</a:t>
            </a:r>
            <a:r>
              <a:rPr sz="4000" b="0" spc="-65" dirty="0">
                <a:solidFill>
                  <a:srgbClr val="FFFFFF"/>
                </a:solidFill>
                <a:latin typeface="Calibri"/>
                <a:cs typeface="Calibri"/>
              </a:rPr>
              <a:t> </a:t>
            </a:r>
            <a:r>
              <a:rPr sz="4000" b="0" dirty="0">
                <a:solidFill>
                  <a:srgbClr val="FFFFFF"/>
                </a:solidFill>
                <a:latin typeface="Calibri"/>
                <a:cs typeface="Calibri"/>
              </a:rPr>
              <a:t>GSTR</a:t>
            </a:r>
            <a:r>
              <a:rPr sz="4000" b="0" spc="-70" dirty="0">
                <a:solidFill>
                  <a:srgbClr val="FFFFFF"/>
                </a:solidFill>
                <a:latin typeface="Calibri"/>
                <a:cs typeface="Calibri"/>
              </a:rPr>
              <a:t> </a:t>
            </a:r>
            <a:r>
              <a:rPr sz="4000" b="0" spc="-50" dirty="0">
                <a:solidFill>
                  <a:srgbClr val="FFFFFF"/>
                </a:solidFill>
                <a:latin typeface="Calibri"/>
                <a:cs typeface="Calibri"/>
              </a:rPr>
              <a:t>9</a:t>
            </a:r>
            <a:endParaRPr sz="4000">
              <a:latin typeface="Calibri"/>
              <a:cs typeface="Calibri"/>
            </a:endParaRPr>
          </a:p>
        </p:txBody>
      </p:sp>
      <p:sp>
        <p:nvSpPr>
          <p:cNvPr id="4" name="object 4"/>
          <p:cNvSpPr/>
          <p:nvPr/>
        </p:nvSpPr>
        <p:spPr>
          <a:xfrm>
            <a:off x="1456944" y="3227832"/>
            <a:ext cx="1518285" cy="759460"/>
          </a:xfrm>
          <a:custGeom>
            <a:avLst/>
            <a:gdLst/>
            <a:ahLst/>
            <a:cxnLst/>
            <a:rect l="l" t="t" r="r" b="b"/>
            <a:pathLst>
              <a:path w="1518285" h="759460">
                <a:moveTo>
                  <a:pt x="0" y="75945"/>
                </a:moveTo>
                <a:lnTo>
                  <a:pt x="5972" y="46398"/>
                </a:lnTo>
                <a:lnTo>
                  <a:pt x="22256" y="22256"/>
                </a:lnTo>
                <a:lnTo>
                  <a:pt x="46398" y="5972"/>
                </a:lnTo>
                <a:lnTo>
                  <a:pt x="75946" y="0"/>
                </a:lnTo>
                <a:lnTo>
                  <a:pt x="1441958" y="0"/>
                </a:lnTo>
                <a:lnTo>
                  <a:pt x="1471505" y="5972"/>
                </a:lnTo>
                <a:lnTo>
                  <a:pt x="1495647" y="22256"/>
                </a:lnTo>
                <a:lnTo>
                  <a:pt x="1511931" y="46398"/>
                </a:lnTo>
                <a:lnTo>
                  <a:pt x="1517904" y="75945"/>
                </a:lnTo>
                <a:lnTo>
                  <a:pt x="1517904" y="683005"/>
                </a:lnTo>
                <a:lnTo>
                  <a:pt x="1511931" y="712553"/>
                </a:lnTo>
                <a:lnTo>
                  <a:pt x="1495647" y="736695"/>
                </a:lnTo>
                <a:lnTo>
                  <a:pt x="1471505" y="752979"/>
                </a:lnTo>
                <a:lnTo>
                  <a:pt x="1441958" y="758951"/>
                </a:lnTo>
                <a:lnTo>
                  <a:pt x="75946" y="758951"/>
                </a:lnTo>
                <a:lnTo>
                  <a:pt x="46398" y="752979"/>
                </a:lnTo>
                <a:lnTo>
                  <a:pt x="22256" y="736695"/>
                </a:lnTo>
                <a:lnTo>
                  <a:pt x="5972" y="712553"/>
                </a:lnTo>
                <a:lnTo>
                  <a:pt x="0" y="683005"/>
                </a:lnTo>
                <a:lnTo>
                  <a:pt x="0" y="75945"/>
                </a:lnTo>
                <a:close/>
              </a:path>
            </a:pathLst>
          </a:custGeom>
          <a:ln w="12191">
            <a:solidFill>
              <a:srgbClr val="D6702B"/>
            </a:solidFill>
          </a:ln>
        </p:spPr>
        <p:txBody>
          <a:bodyPr wrap="square" lIns="0" tIns="0" rIns="0" bIns="0" rtlCol="0"/>
          <a:lstStyle/>
          <a:p>
            <a:endParaRPr/>
          </a:p>
        </p:txBody>
      </p:sp>
      <p:sp>
        <p:nvSpPr>
          <p:cNvPr id="5" name="object 5"/>
          <p:cNvSpPr txBox="1"/>
          <p:nvPr/>
        </p:nvSpPr>
        <p:spPr>
          <a:xfrm>
            <a:off x="1700276" y="3258134"/>
            <a:ext cx="1035050" cy="640715"/>
          </a:xfrm>
          <a:prstGeom prst="rect">
            <a:avLst/>
          </a:prstGeom>
        </p:spPr>
        <p:txBody>
          <a:bodyPr vert="horz" wrap="square" lIns="0" tIns="14605" rIns="0" bIns="0" rtlCol="0">
            <a:spAutoFit/>
          </a:bodyPr>
          <a:lstStyle/>
          <a:p>
            <a:pPr marL="12700">
              <a:lnSpc>
                <a:spcPts val="2415"/>
              </a:lnSpc>
              <a:spcBef>
                <a:spcPts val="115"/>
              </a:spcBef>
            </a:pPr>
            <a:r>
              <a:rPr sz="2100" b="0" spc="-10" dirty="0">
                <a:latin typeface="Calibri Light"/>
                <a:cs typeface="Calibri Light"/>
              </a:rPr>
              <a:t>Matching</a:t>
            </a:r>
            <a:endParaRPr sz="2100">
              <a:latin typeface="Calibri Light"/>
              <a:cs typeface="Calibri Light"/>
            </a:endParaRPr>
          </a:p>
          <a:p>
            <a:pPr marL="140335">
              <a:lnSpc>
                <a:spcPts val="2415"/>
              </a:lnSpc>
            </a:pPr>
            <a:r>
              <a:rPr sz="2100" b="0" spc="-10" dirty="0">
                <a:latin typeface="Calibri Light"/>
                <a:cs typeface="Calibri Light"/>
              </a:rPr>
              <a:t>Credits</a:t>
            </a:r>
            <a:endParaRPr sz="2100">
              <a:latin typeface="Calibri Light"/>
              <a:cs typeface="Calibri Light"/>
            </a:endParaRPr>
          </a:p>
        </p:txBody>
      </p:sp>
      <p:grpSp>
        <p:nvGrpSpPr>
          <p:cNvPr id="6" name="object 6"/>
          <p:cNvGrpSpPr/>
          <p:nvPr/>
        </p:nvGrpSpPr>
        <p:grpSpPr>
          <a:xfrm>
            <a:off x="3578352" y="1039367"/>
            <a:ext cx="1530350" cy="771525"/>
            <a:chOff x="3578352" y="1039367"/>
            <a:chExt cx="1530350" cy="771525"/>
          </a:xfrm>
        </p:grpSpPr>
        <p:sp>
          <p:nvSpPr>
            <p:cNvPr id="7" name="object 7"/>
            <p:cNvSpPr/>
            <p:nvPr/>
          </p:nvSpPr>
          <p:spPr>
            <a:xfrm>
              <a:off x="3584448" y="1045463"/>
              <a:ext cx="1518285" cy="759460"/>
            </a:xfrm>
            <a:custGeom>
              <a:avLst/>
              <a:gdLst/>
              <a:ahLst/>
              <a:cxnLst/>
              <a:rect l="l" t="t" r="r" b="b"/>
              <a:pathLst>
                <a:path w="1518285" h="759460">
                  <a:moveTo>
                    <a:pt x="1441957" y="0"/>
                  </a:moveTo>
                  <a:lnTo>
                    <a:pt x="75946" y="0"/>
                  </a:lnTo>
                  <a:lnTo>
                    <a:pt x="46398" y="5972"/>
                  </a:lnTo>
                  <a:lnTo>
                    <a:pt x="22256" y="22256"/>
                  </a:lnTo>
                  <a:lnTo>
                    <a:pt x="5972" y="46398"/>
                  </a:lnTo>
                  <a:lnTo>
                    <a:pt x="0" y="75946"/>
                  </a:lnTo>
                  <a:lnTo>
                    <a:pt x="0" y="683006"/>
                  </a:lnTo>
                  <a:lnTo>
                    <a:pt x="5972" y="712553"/>
                  </a:lnTo>
                  <a:lnTo>
                    <a:pt x="22256" y="736695"/>
                  </a:lnTo>
                  <a:lnTo>
                    <a:pt x="46398" y="752979"/>
                  </a:lnTo>
                  <a:lnTo>
                    <a:pt x="75946" y="758951"/>
                  </a:lnTo>
                  <a:lnTo>
                    <a:pt x="1441957" y="758951"/>
                  </a:lnTo>
                  <a:lnTo>
                    <a:pt x="1471505" y="752979"/>
                  </a:lnTo>
                  <a:lnTo>
                    <a:pt x="1495647" y="736695"/>
                  </a:lnTo>
                  <a:lnTo>
                    <a:pt x="1511931" y="712553"/>
                  </a:lnTo>
                  <a:lnTo>
                    <a:pt x="1517903" y="683006"/>
                  </a:lnTo>
                  <a:lnTo>
                    <a:pt x="1517903" y="75946"/>
                  </a:lnTo>
                  <a:lnTo>
                    <a:pt x="1511931" y="46398"/>
                  </a:lnTo>
                  <a:lnTo>
                    <a:pt x="1495647" y="22256"/>
                  </a:lnTo>
                  <a:lnTo>
                    <a:pt x="1471505" y="5972"/>
                  </a:lnTo>
                  <a:lnTo>
                    <a:pt x="1441957" y="0"/>
                  </a:lnTo>
                  <a:close/>
                </a:path>
              </a:pathLst>
            </a:custGeom>
            <a:solidFill>
              <a:srgbClr val="EC7C30"/>
            </a:solidFill>
          </p:spPr>
          <p:txBody>
            <a:bodyPr wrap="square" lIns="0" tIns="0" rIns="0" bIns="0" rtlCol="0"/>
            <a:lstStyle/>
            <a:p>
              <a:endParaRPr/>
            </a:p>
          </p:txBody>
        </p:sp>
        <p:sp>
          <p:nvSpPr>
            <p:cNvPr id="8" name="object 8"/>
            <p:cNvSpPr/>
            <p:nvPr/>
          </p:nvSpPr>
          <p:spPr>
            <a:xfrm>
              <a:off x="3584448" y="1045463"/>
              <a:ext cx="1518285" cy="759460"/>
            </a:xfrm>
            <a:custGeom>
              <a:avLst/>
              <a:gdLst/>
              <a:ahLst/>
              <a:cxnLst/>
              <a:rect l="l" t="t" r="r" b="b"/>
              <a:pathLst>
                <a:path w="1518285" h="759460">
                  <a:moveTo>
                    <a:pt x="0" y="75946"/>
                  </a:moveTo>
                  <a:lnTo>
                    <a:pt x="5972" y="46398"/>
                  </a:lnTo>
                  <a:lnTo>
                    <a:pt x="22256" y="22256"/>
                  </a:lnTo>
                  <a:lnTo>
                    <a:pt x="46398" y="5972"/>
                  </a:lnTo>
                  <a:lnTo>
                    <a:pt x="75946" y="0"/>
                  </a:lnTo>
                  <a:lnTo>
                    <a:pt x="1441957" y="0"/>
                  </a:lnTo>
                  <a:lnTo>
                    <a:pt x="1471505" y="5972"/>
                  </a:lnTo>
                  <a:lnTo>
                    <a:pt x="1495647" y="22256"/>
                  </a:lnTo>
                  <a:lnTo>
                    <a:pt x="1511931" y="46398"/>
                  </a:lnTo>
                  <a:lnTo>
                    <a:pt x="1517903" y="75946"/>
                  </a:lnTo>
                  <a:lnTo>
                    <a:pt x="1517903" y="683006"/>
                  </a:lnTo>
                  <a:lnTo>
                    <a:pt x="1511931" y="712553"/>
                  </a:lnTo>
                  <a:lnTo>
                    <a:pt x="1495647" y="736695"/>
                  </a:lnTo>
                  <a:lnTo>
                    <a:pt x="1471505" y="752979"/>
                  </a:lnTo>
                  <a:lnTo>
                    <a:pt x="1441957" y="758951"/>
                  </a:lnTo>
                  <a:lnTo>
                    <a:pt x="75946" y="758951"/>
                  </a:lnTo>
                  <a:lnTo>
                    <a:pt x="46398" y="752979"/>
                  </a:lnTo>
                  <a:lnTo>
                    <a:pt x="22256" y="736695"/>
                  </a:lnTo>
                  <a:lnTo>
                    <a:pt x="5972" y="712553"/>
                  </a:lnTo>
                  <a:lnTo>
                    <a:pt x="0" y="683006"/>
                  </a:lnTo>
                  <a:lnTo>
                    <a:pt x="0" y="75946"/>
                  </a:lnTo>
                  <a:close/>
                </a:path>
              </a:pathLst>
            </a:custGeom>
            <a:ln w="12192">
              <a:solidFill>
                <a:srgbClr val="AD5A20"/>
              </a:solidFill>
            </a:ln>
          </p:spPr>
          <p:txBody>
            <a:bodyPr wrap="square" lIns="0" tIns="0" rIns="0" bIns="0" rtlCol="0"/>
            <a:lstStyle/>
            <a:p>
              <a:endParaRPr/>
            </a:p>
          </p:txBody>
        </p:sp>
      </p:grpSp>
      <p:grpSp>
        <p:nvGrpSpPr>
          <p:cNvPr id="9" name="object 9"/>
          <p:cNvGrpSpPr/>
          <p:nvPr/>
        </p:nvGrpSpPr>
        <p:grpSpPr>
          <a:xfrm>
            <a:off x="5702808" y="1039367"/>
            <a:ext cx="1530350" cy="771525"/>
            <a:chOff x="5702808" y="1039367"/>
            <a:chExt cx="1530350" cy="771525"/>
          </a:xfrm>
        </p:grpSpPr>
        <p:sp>
          <p:nvSpPr>
            <p:cNvPr id="10" name="object 10"/>
            <p:cNvSpPr/>
            <p:nvPr/>
          </p:nvSpPr>
          <p:spPr>
            <a:xfrm>
              <a:off x="5708904" y="1045463"/>
              <a:ext cx="1518285" cy="759460"/>
            </a:xfrm>
            <a:custGeom>
              <a:avLst/>
              <a:gdLst/>
              <a:ahLst/>
              <a:cxnLst/>
              <a:rect l="l" t="t" r="r" b="b"/>
              <a:pathLst>
                <a:path w="1518284" h="759460">
                  <a:moveTo>
                    <a:pt x="1441957" y="0"/>
                  </a:moveTo>
                  <a:lnTo>
                    <a:pt x="75946" y="0"/>
                  </a:lnTo>
                  <a:lnTo>
                    <a:pt x="46398" y="5972"/>
                  </a:lnTo>
                  <a:lnTo>
                    <a:pt x="22256" y="22256"/>
                  </a:lnTo>
                  <a:lnTo>
                    <a:pt x="5972" y="46398"/>
                  </a:lnTo>
                  <a:lnTo>
                    <a:pt x="0" y="75946"/>
                  </a:lnTo>
                  <a:lnTo>
                    <a:pt x="0" y="683006"/>
                  </a:lnTo>
                  <a:lnTo>
                    <a:pt x="5972" y="712553"/>
                  </a:lnTo>
                  <a:lnTo>
                    <a:pt x="22256" y="736695"/>
                  </a:lnTo>
                  <a:lnTo>
                    <a:pt x="46398" y="752979"/>
                  </a:lnTo>
                  <a:lnTo>
                    <a:pt x="75946" y="758951"/>
                  </a:lnTo>
                  <a:lnTo>
                    <a:pt x="1441957" y="758951"/>
                  </a:lnTo>
                  <a:lnTo>
                    <a:pt x="1471505" y="752979"/>
                  </a:lnTo>
                  <a:lnTo>
                    <a:pt x="1495647" y="736695"/>
                  </a:lnTo>
                  <a:lnTo>
                    <a:pt x="1511931" y="712553"/>
                  </a:lnTo>
                  <a:lnTo>
                    <a:pt x="1517903" y="683006"/>
                  </a:lnTo>
                  <a:lnTo>
                    <a:pt x="1517903" y="75946"/>
                  </a:lnTo>
                  <a:lnTo>
                    <a:pt x="1511931" y="46398"/>
                  </a:lnTo>
                  <a:lnTo>
                    <a:pt x="1495647" y="22256"/>
                  </a:lnTo>
                  <a:lnTo>
                    <a:pt x="1471505" y="5972"/>
                  </a:lnTo>
                  <a:lnTo>
                    <a:pt x="1441957" y="0"/>
                  </a:lnTo>
                  <a:close/>
                </a:path>
              </a:pathLst>
            </a:custGeom>
            <a:solidFill>
              <a:srgbClr val="EC7C30"/>
            </a:solidFill>
          </p:spPr>
          <p:txBody>
            <a:bodyPr wrap="square" lIns="0" tIns="0" rIns="0" bIns="0" rtlCol="0"/>
            <a:lstStyle/>
            <a:p>
              <a:endParaRPr/>
            </a:p>
          </p:txBody>
        </p:sp>
        <p:sp>
          <p:nvSpPr>
            <p:cNvPr id="11" name="object 11"/>
            <p:cNvSpPr/>
            <p:nvPr/>
          </p:nvSpPr>
          <p:spPr>
            <a:xfrm>
              <a:off x="5708904" y="1045463"/>
              <a:ext cx="1518285" cy="759460"/>
            </a:xfrm>
            <a:custGeom>
              <a:avLst/>
              <a:gdLst/>
              <a:ahLst/>
              <a:cxnLst/>
              <a:rect l="l" t="t" r="r" b="b"/>
              <a:pathLst>
                <a:path w="1518284" h="759460">
                  <a:moveTo>
                    <a:pt x="0" y="75946"/>
                  </a:moveTo>
                  <a:lnTo>
                    <a:pt x="5972" y="46398"/>
                  </a:lnTo>
                  <a:lnTo>
                    <a:pt x="22256" y="22256"/>
                  </a:lnTo>
                  <a:lnTo>
                    <a:pt x="46398" y="5972"/>
                  </a:lnTo>
                  <a:lnTo>
                    <a:pt x="75946" y="0"/>
                  </a:lnTo>
                  <a:lnTo>
                    <a:pt x="1441957" y="0"/>
                  </a:lnTo>
                  <a:lnTo>
                    <a:pt x="1471505" y="5972"/>
                  </a:lnTo>
                  <a:lnTo>
                    <a:pt x="1495647" y="22256"/>
                  </a:lnTo>
                  <a:lnTo>
                    <a:pt x="1511931" y="46398"/>
                  </a:lnTo>
                  <a:lnTo>
                    <a:pt x="1517903" y="75946"/>
                  </a:lnTo>
                  <a:lnTo>
                    <a:pt x="1517903" y="683006"/>
                  </a:lnTo>
                  <a:lnTo>
                    <a:pt x="1511931" y="712553"/>
                  </a:lnTo>
                  <a:lnTo>
                    <a:pt x="1495647" y="736695"/>
                  </a:lnTo>
                  <a:lnTo>
                    <a:pt x="1471505" y="752979"/>
                  </a:lnTo>
                  <a:lnTo>
                    <a:pt x="1441957" y="758951"/>
                  </a:lnTo>
                  <a:lnTo>
                    <a:pt x="75946" y="758951"/>
                  </a:lnTo>
                  <a:lnTo>
                    <a:pt x="46398" y="752979"/>
                  </a:lnTo>
                  <a:lnTo>
                    <a:pt x="22256" y="736695"/>
                  </a:lnTo>
                  <a:lnTo>
                    <a:pt x="5972" y="712553"/>
                  </a:lnTo>
                  <a:lnTo>
                    <a:pt x="0" y="683006"/>
                  </a:lnTo>
                  <a:lnTo>
                    <a:pt x="0" y="75946"/>
                  </a:lnTo>
                  <a:close/>
                </a:path>
              </a:pathLst>
            </a:custGeom>
            <a:ln w="12192">
              <a:solidFill>
                <a:srgbClr val="AD5A20"/>
              </a:solidFill>
            </a:ln>
          </p:spPr>
          <p:txBody>
            <a:bodyPr wrap="square" lIns="0" tIns="0" rIns="0" bIns="0" rtlCol="0"/>
            <a:lstStyle/>
            <a:p>
              <a:endParaRPr/>
            </a:p>
          </p:txBody>
        </p:sp>
      </p:grpSp>
      <p:sp>
        <p:nvSpPr>
          <p:cNvPr id="12" name="object 12"/>
          <p:cNvSpPr txBox="1"/>
          <p:nvPr/>
        </p:nvSpPr>
        <p:spPr>
          <a:xfrm>
            <a:off x="3951859" y="1221104"/>
            <a:ext cx="2980690" cy="347345"/>
          </a:xfrm>
          <a:prstGeom prst="rect">
            <a:avLst/>
          </a:prstGeom>
        </p:spPr>
        <p:txBody>
          <a:bodyPr vert="horz" wrap="square" lIns="0" tIns="13970" rIns="0" bIns="0" rtlCol="0">
            <a:spAutoFit/>
          </a:bodyPr>
          <a:lstStyle/>
          <a:p>
            <a:pPr marL="12700">
              <a:lnSpc>
                <a:spcPct val="100000"/>
              </a:lnSpc>
              <a:spcBef>
                <a:spcPts val="110"/>
              </a:spcBef>
              <a:tabLst>
                <a:tab pos="2068195" algn="l"/>
              </a:tabLst>
            </a:pPr>
            <a:r>
              <a:rPr sz="2100" b="0" dirty="0">
                <a:solidFill>
                  <a:srgbClr val="FFFFFF"/>
                </a:solidFill>
                <a:latin typeface="Calibri Light"/>
                <a:cs typeface="Calibri Light"/>
              </a:rPr>
              <a:t>GSTR</a:t>
            </a:r>
            <a:r>
              <a:rPr sz="2100" b="0" spc="-35" dirty="0">
                <a:solidFill>
                  <a:srgbClr val="FFFFFF"/>
                </a:solidFill>
                <a:latin typeface="Calibri Light"/>
                <a:cs typeface="Calibri Light"/>
              </a:rPr>
              <a:t> </a:t>
            </a:r>
            <a:r>
              <a:rPr sz="2100" b="0" spc="-50" dirty="0">
                <a:solidFill>
                  <a:srgbClr val="FFFFFF"/>
                </a:solidFill>
                <a:latin typeface="Calibri Light"/>
                <a:cs typeface="Calibri Light"/>
              </a:rPr>
              <a:t>9</a:t>
            </a:r>
            <a:r>
              <a:rPr sz="2100" b="0" dirty="0">
                <a:solidFill>
                  <a:srgbClr val="FFFFFF"/>
                </a:solidFill>
                <a:latin typeface="Calibri Light"/>
                <a:cs typeface="Calibri Light"/>
              </a:rPr>
              <a:t>	GSTR</a:t>
            </a:r>
            <a:r>
              <a:rPr sz="2100" b="0" spc="-35" dirty="0">
                <a:solidFill>
                  <a:srgbClr val="FFFFFF"/>
                </a:solidFill>
                <a:latin typeface="Calibri Light"/>
                <a:cs typeface="Calibri Light"/>
              </a:rPr>
              <a:t> </a:t>
            </a:r>
            <a:r>
              <a:rPr sz="2100" b="0" spc="-25" dirty="0">
                <a:solidFill>
                  <a:srgbClr val="FFFFFF"/>
                </a:solidFill>
                <a:latin typeface="Calibri Light"/>
                <a:cs typeface="Calibri Light"/>
              </a:rPr>
              <a:t>3B</a:t>
            </a:r>
            <a:endParaRPr sz="2100">
              <a:latin typeface="Calibri Light"/>
              <a:cs typeface="Calibri Light"/>
            </a:endParaRPr>
          </a:p>
        </p:txBody>
      </p:sp>
      <p:grpSp>
        <p:nvGrpSpPr>
          <p:cNvPr id="13" name="object 13"/>
          <p:cNvGrpSpPr/>
          <p:nvPr/>
        </p:nvGrpSpPr>
        <p:grpSpPr>
          <a:xfrm>
            <a:off x="2969641" y="1913889"/>
            <a:ext cx="2139315" cy="1701164"/>
            <a:chOff x="2969641" y="1913889"/>
            <a:chExt cx="2139315" cy="1701164"/>
          </a:xfrm>
        </p:grpSpPr>
        <p:sp>
          <p:nvSpPr>
            <p:cNvPr id="14" name="object 14"/>
            <p:cNvSpPr/>
            <p:nvPr/>
          </p:nvSpPr>
          <p:spPr>
            <a:xfrm>
              <a:off x="2975991" y="2298572"/>
              <a:ext cx="607695" cy="1310005"/>
            </a:xfrm>
            <a:custGeom>
              <a:avLst/>
              <a:gdLst/>
              <a:ahLst/>
              <a:cxnLst/>
              <a:rect l="l" t="t" r="r" b="b"/>
              <a:pathLst>
                <a:path w="607695" h="1310004">
                  <a:moveTo>
                    <a:pt x="0" y="1309751"/>
                  </a:moveTo>
                  <a:lnTo>
                    <a:pt x="607441" y="0"/>
                  </a:lnTo>
                </a:path>
              </a:pathLst>
            </a:custGeom>
            <a:ln w="12700">
              <a:solidFill>
                <a:srgbClr val="BC6124"/>
              </a:solidFill>
            </a:ln>
          </p:spPr>
          <p:txBody>
            <a:bodyPr wrap="square" lIns="0" tIns="0" rIns="0" bIns="0" rtlCol="0"/>
            <a:lstStyle/>
            <a:p>
              <a:endParaRPr/>
            </a:p>
          </p:txBody>
        </p:sp>
        <p:sp>
          <p:nvSpPr>
            <p:cNvPr id="15" name="object 15"/>
            <p:cNvSpPr/>
            <p:nvPr/>
          </p:nvSpPr>
          <p:spPr>
            <a:xfrm>
              <a:off x="3584448" y="1920239"/>
              <a:ext cx="1518285" cy="759460"/>
            </a:xfrm>
            <a:custGeom>
              <a:avLst/>
              <a:gdLst/>
              <a:ahLst/>
              <a:cxnLst/>
              <a:rect l="l" t="t" r="r" b="b"/>
              <a:pathLst>
                <a:path w="1518285" h="759460">
                  <a:moveTo>
                    <a:pt x="0" y="75946"/>
                  </a:moveTo>
                  <a:lnTo>
                    <a:pt x="5972" y="46398"/>
                  </a:lnTo>
                  <a:lnTo>
                    <a:pt x="22256" y="22256"/>
                  </a:lnTo>
                  <a:lnTo>
                    <a:pt x="46398" y="5972"/>
                  </a:lnTo>
                  <a:lnTo>
                    <a:pt x="75946" y="0"/>
                  </a:lnTo>
                  <a:lnTo>
                    <a:pt x="1441957" y="0"/>
                  </a:lnTo>
                  <a:lnTo>
                    <a:pt x="1471505" y="5972"/>
                  </a:lnTo>
                  <a:lnTo>
                    <a:pt x="1495647" y="22256"/>
                  </a:lnTo>
                  <a:lnTo>
                    <a:pt x="1511931" y="46398"/>
                  </a:lnTo>
                  <a:lnTo>
                    <a:pt x="1517903" y="75946"/>
                  </a:lnTo>
                  <a:lnTo>
                    <a:pt x="1517903" y="683006"/>
                  </a:lnTo>
                  <a:lnTo>
                    <a:pt x="1511931" y="712553"/>
                  </a:lnTo>
                  <a:lnTo>
                    <a:pt x="1495647" y="736695"/>
                  </a:lnTo>
                  <a:lnTo>
                    <a:pt x="1471505" y="752979"/>
                  </a:lnTo>
                  <a:lnTo>
                    <a:pt x="1441957" y="758951"/>
                  </a:lnTo>
                  <a:lnTo>
                    <a:pt x="75946" y="758951"/>
                  </a:lnTo>
                  <a:lnTo>
                    <a:pt x="46398" y="752979"/>
                  </a:lnTo>
                  <a:lnTo>
                    <a:pt x="22256" y="736695"/>
                  </a:lnTo>
                  <a:lnTo>
                    <a:pt x="5972" y="712553"/>
                  </a:lnTo>
                  <a:lnTo>
                    <a:pt x="0" y="683006"/>
                  </a:lnTo>
                  <a:lnTo>
                    <a:pt x="0" y="75946"/>
                  </a:lnTo>
                  <a:close/>
                </a:path>
              </a:pathLst>
            </a:custGeom>
            <a:ln w="12192">
              <a:solidFill>
                <a:srgbClr val="D6702B"/>
              </a:solidFill>
            </a:ln>
          </p:spPr>
          <p:txBody>
            <a:bodyPr wrap="square" lIns="0" tIns="0" rIns="0" bIns="0" rtlCol="0"/>
            <a:lstStyle/>
            <a:p>
              <a:endParaRPr/>
            </a:p>
          </p:txBody>
        </p:sp>
      </p:grpSp>
      <p:sp>
        <p:nvSpPr>
          <p:cNvPr id="16" name="object 16"/>
          <p:cNvSpPr txBox="1"/>
          <p:nvPr/>
        </p:nvSpPr>
        <p:spPr>
          <a:xfrm>
            <a:off x="3914902" y="2094433"/>
            <a:ext cx="859790" cy="347980"/>
          </a:xfrm>
          <a:prstGeom prst="rect">
            <a:avLst/>
          </a:prstGeom>
        </p:spPr>
        <p:txBody>
          <a:bodyPr vert="horz" wrap="square" lIns="0" tIns="14605" rIns="0" bIns="0" rtlCol="0">
            <a:spAutoFit/>
          </a:bodyPr>
          <a:lstStyle/>
          <a:p>
            <a:pPr marL="12700">
              <a:lnSpc>
                <a:spcPct val="100000"/>
              </a:lnSpc>
              <a:spcBef>
                <a:spcPts val="115"/>
              </a:spcBef>
            </a:pPr>
            <a:r>
              <a:rPr sz="2100" b="0" dirty="0">
                <a:latin typeface="Calibri Light"/>
                <a:cs typeface="Calibri Light"/>
              </a:rPr>
              <a:t>6B</a:t>
            </a:r>
            <a:r>
              <a:rPr sz="2100" b="0" spc="-25" dirty="0">
                <a:latin typeface="Calibri Light"/>
                <a:cs typeface="Calibri Light"/>
              </a:rPr>
              <a:t> </a:t>
            </a:r>
            <a:r>
              <a:rPr sz="2100" b="0" dirty="0">
                <a:latin typeface="Calibri Light"/>
                <a:cs typeface="Calibri Light"/>
              </a:rPr>
              <a:t>+</a:t>
            </a:r>
            <a:r>
              <a:rPr sz="2100" b="0" spc="-10" dirty="0">
                <a:latin typeface="Calibri Light"/>
                <a:cs typeface="Calibri Light"/>
              </a:rPr>
              <a:t> </a:t>
            </a:r>
            <a:r>
              <a:rPr sz="2100" b="0" spc="-25" dirty="0">
                <a:latin typeface="Calibri Light"/>
                <a:cs typeface="Calibri Light"/>
              </a:rPr>
              <a:t>6H</a:t>
            </a:r>
            <a:endParaRPr sz="2100">
              <a:latin typeface="Calibri Light"/>
              <a:cs typeface="Calibri Light"/>
            </a:endParaRPr>
          </a:p>
        </p:txBody>
      </p:sp>
      <p:sp>
        <p:nvSpPr>
          <p:cNvPr id="17" name="object 17"/>
          <p:cNvSpPr/>
          <p:nvPr/>
        </p:nvSpPr>
        <p:spPr>
          <a:xfrm>
            <a:off x="5102352" y="1920239"/>
            <a:ext cx="2124710" cy="759460"/>
          </a:xfrm>
          <a:custGeom>
            <a:avLst/>
            <a:gdLst/>
            <a:ahLst/>
            <a:cxnLst/>
            <a:rect l="l" t="t" r="r" b="b"/>
            <a:pathLst>
              <a:path w="2124709" h="759460">
                <a:moveTo>
                  <a:pt x="0" y="379095"/>
                </a:moveTo>
                <a:lnTo>
                  <a:pt x="607440" y="379095"/>
                </a:lnTo>
              </a:path>
              <a:path w="2124709" h="759460">
                <a:moveTo>
                  <a:pt x="606551" y="75946"/>
                </a:moveTo>
                <a:lnTo>
                  <a:pt x="612524" y="46398"/>
                </a:lnTo>
                <a:lnTo>
                  <a:pt x="628808" y="22256"/>
                </a:lnTo>
                <a:lnTo>
                  <a:pt x="652950" y="5972"/>
                </a:lnTo>
                <a:lnTo>
                  <a:pt x="682498" y="0"/>
                </a:lnTo>
                <a:lnTo>
                  <a:pt x="2048509" y="0"/>
                </a:lnTo>
                <a:lnTo>
                  <a:pt x="2078057" y="5972"/>
                </a:lnTo>
                <a:lnTo>
                  <a:pt x="2102199" y="22256"/>
                </a:lnTo>
                <a:lnTo>
                  <a:pt x="2118483" y="46398"/>
                </a:lnTo>
                <a:lnTo>
                  <a:pt x="2124455" y="75946"/>
                </a:lnTo>
                <a:lnTo>
                  <a:pt x="2124455" y="683006"/>
                </a:lnTo>
                <a:lnTo>
                  <a:pt x="2118483" y="712553"/>
                </a:lnTo>
                <a:lnTo>
                  <a:pt x="2102199" y="736695"/>
                </a:lnTo>
                <a:lnTo>
                  <a:pt x="2078057" y="752979"/>
                </a:lnTo>
                <a:lnTo>
                  <a:pt x="2048509" y="758951"/>
                </a:lnTo>
                <a:lnTo>
                  <a:pt x="682498" y="758951"/>
                </a:lnTo>
                <a:lnTo>
                  <a:pt x="652950" y="752979"/>
                </a:lnTo>
                <a:lnTo>
                  <a:pt x="628808" y="736695"/>
                </a:lnTo>
                <a:lnTo>
                  <a:pt x="612524" y="712553"/>
                </a:lnTo>
                <a:lnTo>
                  <a:pt x="606551" y="683006"/>
                </a:lnTo>
                <a:lnTo>
                  <a:pt x="606551" y="75946"/>
                </a:lnTo>
                <a:close/>
              </a:path>
            </a:pathLst>
          </a:custGeom>
          <a:ln w="12192">
            <a:solidFill>
              <a:srgbClr val="D6702B"/>
            </a:solidFill>
          </a:ln>
        </p:spPr>
        <p:txBody>
          <a:bodyPr wrap="square" lIns="0" tIns="0" rIns="0" bIns="0" rtlCol="0"/>
          <a:lstStyle/>
          <a:p>
            <a:endParaRPr/>
          </a:p>
        </p:txBody>
      </p:sp>
      <p:sp>
        <p:nvSpPr>
          <p:cNvPr id="18" name="object 18"/>
          <p:cNvSpPr txBox="1"/>
          <p:nvPr/>
        </p:nvSpPr>
        <p:spPr>
          <a:xfrm>
            <a:off x="6242684" y="2094433"/>
            <a:ext cx="451484" cy="347980"/>
          </a:xfrm>
          <a:prstGeom prst="rect">
            <a:avLst/>
          </a:prstGeom>
        </p:spPr>
        <p:txBody>
          <a:bodyPr vert="horz" wrap="square" lIns="0" tIns="14605" rIns="0" bIns="0" rtlCol="0">
            <a:spAutoFit/>
          </a:bodyPr>
          <a:lstStyle/>
          <a:p>
            <a:pPr marL="12700">
              <a:lnSpc>
                <a:spcPct val="100000"/>
              </a:lnSpc>
              <a:spcBef>
                <a:spcPts val="115"/>
              </a:spcBef>
            </a:pPr>
            <a:r>
              <a:rPr sz="2100" b="0" spc="-25" dirty="0">
                <a:latin typeface="Calibri Light"/>
                <a:cs typeface="Calibri Light"/>
              </a:rPr>
              <a:t>4A5</a:t>
            </a:r>
            <a:endParaRPr sz="2100">
              <a:latin typeface="Calibri Light"/>
              <a:cs typeface="Calibri Light"/>
            </a:endParaRPr>
          </a:p>
        </p:txBody>
      </p:sp>
      <p:sp>
        <p:nvSpPr>
          <p:cNvPr id="19" name="object 19"/>
          <p:cNvSpPr/>
          <p:nvPr/>
        </p:nvSpPr>
        <p:spPr>
          <a:xfrm>
            <a:off x="7226807" y="1920239"/>
            <a:ext cx="2816860" cy="759460"/>
          </a:xfrm>
          <a:custGeom>
            <a:avLst/>
            <a:gdLst/>
            <a:ahLst/>
            <a:cxnLst/>
            <a:rect l="l" t="t" r="r" b="b"/>
            <a:pathLst>
              <a:path w="2816859" h="759460">
                <a:moveTo>
                  <a:pt x="0" y="379095"/>
                </a:moveTo>
                <a:lnTo>
                  <a:pt x="607441" y="379095"/>
                </a:lnTo>
              </a:path>
              <a:path w="2816859" h="759460">
                <a:moveTo>
                  <a:pt x="609600" y="75946"/>
                </a:moveTo>
                <a:lnTo>
                  <a:pt x="615572" y="46398"/>
                </a:lnTo>
                <a:lnTo>
                  <a:pt x="631856" y="22256"/>
                </a:lnTo>
                <a:lnTo>
                  <a:pt x="655998" y="5972"/>
                </a:lnTo>
                <a:lnTo>
                  <a:pt x="685546" y="0"/>
                </a:lnTo>
                <a:lnTo>
                  <a:pt x="2740406" y="0"/>
                </a:lnTo>
                <a:lnTo>
                  <a:pt x="2769953" y="5972"/>
                </a:lnTo>
                <a:lnTo>
                  <a:pt x="2794095" y="22256"/>
                </a:lnTo>
                <a:lnTo>
                  <a:pt x="2810379" y="46398"/>
                </a:lnTo>
                <a:lnTo>
                  <a:pt x="2816352" y="75946"/>
                </a:lnTo>
                <a:lnTo>
                  <a:pt x="2816352" y="683006"/>
                </a:lnTo>
                <a:lnTo>
                  <a:pt x="2810379" y="712553"/>
                </a:lnTo>
                <a:lnTo>
                  <a:pt x="2794095" y="736695"/>
                </a:lnTo>
                <a:lnTo>
                  <a:pt x="2769953" y="752979"/>
                </a:lnTo>
                <a:lnTo>
                  <a:pt x="2740406" y="758951"/>
                </a:lnTo>
                <a:lnTo>
                  <a:pt x="685546" y="758951"/>
                </a:lnTo>
                <a:lnTo>
                  <a:pt x="655998" y="752979"/>
                </a:lnTo>
                <a:lnTo>
                  <a:pt x="631856" y="736695"/>
                </a:lnTo>
                <a:lnTo>
                  <a:pt x="615572" y="712553"/>
                </a:lnTo>
                <a:lnTo>
                  <a:pt x="609600" y="683006"/>
                </a:lnTo>
                <a:lnTo>
                  <a:pt x="609600" y="75946"/>
                </a:lnTo>
                <a:close/>
              </a:path>
            </a:pathLst>
          </a:custGeom>
          <a:ln w="12192">
            <a:solidFill>
              <a:srgbClr val="D6702B"/>
            </a:solidFill>
          </a:ln>
        </p:spPr>
        <p:txBody>
          <a:bodyPr wrap="square" lIns="0" tIns="0" rIns="0" bIns="0" rtlCol="0"/>
          <a:lstStyle/>
          <a:p>
            <a:endParaRPr/>
          </a:p>
        </p:txBody>
      </p:sp>
      <p:sp>
        <p:nvSpPr>
          <p:cNvPr id="20" name="object 20"/>
          <p:cNvSpPr txBox="1"/>
          <p:nvPr/>
        </p:nvSpPr>
        <p:spPr>
          <a:xfrm>
            <a:off x="8079740" y="1947748"/>
            <a:ext cx="1725295" cy="640715"/>
          </a:xfrm>
          <a:prstGeom prst="rect">
            <a:avLst/>
          </a:prstGeom>
        </p:spPr>
        <p:txBody>
          <a:bodyPr vert="horz" wrap="square" lIns="0" tIns="14605" rIns="0" bIns="0" rtlCol="0">
            <a:spAutoFit/>
          </a:bodyPr>
          <a:lstStyle/>
          <a:p>
            <a:pPr algn="ctr">
              <a:lnSpc>
                <a:spcPts val="2415"/>
              </a:lnSpc>
              <a:spcBef>
                <a:spcPts val="115"/>
              </a:spcBef>
            </a:pPr>
            <a:r>
              <a:rPr sz="2100" b="0" dirty="0">
                <a:latin typeface="Calibri Light"/>
                <a:cs typeface="Calibri Light"/>
              </a:rPr>
              <a:t>Forward</a:t>
            </a:r>
            <a:r>
              <a:rPr sz="2100" b="0" spc="-100" dirty="0">
                <a:latin typeface="Calibri Light"/>
                <a:cs typeface="Calibri Light"/>
              </a:rPr>
              <a:t> </a:t>
            </a:r>
            <a:r>
              <a:rPr sz="2100" b="0" spc="-10" dirty="0">
                <a:latin typeface="Calibri Light"/>
                <a:cs typeface="Calibri Light"/>
              </a:rPr>
              <a:t>Charge</a:t>
            </a:r>
            <a:endParaRPr sz="2100">
              <a:latin typeface="Calibri Light"/>
              <a:cs typeface="Calibri Light"/>
            </a:endParaRPr>
          </a:p>
          <a:p>
            <a:pPr algn="ctr">
              <a:lnSpc>
                <a:spcPts val="2415"/>
              </a:lnSpc>
            </a:pPr>
            <a:r>
              <a:rPr sz="2100" b="0" spc="-10" dirty="0">
                <a:latin typeface="Calibri Light"/>
                <a:cs typeface="Calibri Light"/>
              </a:rPr>
              <a:t>Credit</a:t>
            </a:r>
            <a:endParaRPr sz="2100">
              <a:latin typeface="Calibri Light"/>
              <a:cs typeface="Calibri Light"/>
            </a:endParaRPr>
          </a:p>
        </p:txBody>
      </p:sp>
      <p:grpSp>
        <p:nvGrpSpPr>
          <p:cNvPr id="21" name="object 21"/>
          <p:cNvGrpSpPr/>
          <p:nvPr/>
        </p:nvGrpSpPr>
        <p:grpSpPr>
          <a:xfrm>
            <a:off x="2969641" y="2785617"/>
            <a:ext cx="2139315" cy="829310"/>
            <a:chOff x="2969641" y="2785617"/>
            <a:chExt cx="2139315" cy="829310"/>
          </a:xfrm>
        </p:grpSpPr>
        <p:sp>
          <p:nvSpPr>
            <p:cNvPr id="22" name="object 22"/>
            <p:cNvSpPr/>
            <p:nvPr/>
          </p:nvSpPr>
          <p:spPr>
            <a:xfrm>
              <a:off x="2975991" y="3171824"/>
              <a:ext cx="607695" cy="436880"/>
            </a:xfrm>
            <a:custGeom>
              <a:avLst/>
              <a:gdLst/>
              <a:ahLst/>
              <a:cxnLst/>
              <a:rect l="l" t="t" r="r" b="b"/>
              <a:pathLst>
                <a:path w="607695" h="436879">
                  <a:moveTo>
                    <a:pt x="0" y="436499"/>
                  </a:moveTo>
                  <a:lnTo>
                    <a:pt x="607441" y="0"/>
                  </a:lnTo>
                </a:path>
              </a:pathLst>
            </a:custGeom>
            <a:ln w="12700">
              <a:solidFill>
                <a:srgbClr val="BC6124"/>
              </a:solidFill>
            </a:ln>
          </p:spPr>
          <p:txBody>
            <a:bodyPr wrap="square" lIns="0" tIns="0" rIns="0" bIns="0" rtlCol="0"/>
            <a:lstStyle/>
            <a:p>
              <a:endParaRPr/>
            </a:p>
          </p:txBody>
        </p:sp>
        <p:sp>
          <p:nvSpPr>
            <p:cNvPr id="23" name="object 23"/>
            <p:cNvSpPr/>
            <p:nvPr/>
          </p:nvSpPr>
          <p:spPr>
            <a:xfrm>
              <a:off x="3584448" y="2791967"/>
              <a:ext cx="1518285" cy="759460"/>
            </a:xfrm>
            <a:custGeom>
              <a:avLst/>
              <a:gdLst/>
              <a:ahLst/>
              <a:cxnLst/>
              <a:rect l="l" t="t" r="r" b="b"/>
              <a:pathLst>
                <a:path w="1518285" h="759460">
                  <a:moveTo>
                    <a:pt x="0" y="75946"/>
                  </a:moveTo>
                  <a:lnTo>
                    <a:pt x="5972" y="46398"/>
                  </a:lnTo>
                  <a:lnTo>
                    <a:pt x="22256" y="22256"/>
                  </a:lnTo>
                  <a:lnTo>
                    <a:pt x="46398" y="5972"/>
                  </a:lnTo>
                  <a:lnTo>
                    <a:pt x="75946" y="0"/>
                  </a:lnTo>
                  <a:lnTo>
                    <a:pt x="1441957" y="0"/>
                  </a:lnTo>
                  <a:lnTo>
                    <a:pt x="1471505" y="5972"/>
                  </a:lnTo>
                  <a:lnTo>
                    <a:pt x="1495647" y="22256"/>
                  </a:lnTo>
                  <a:lnTo>
                    <a:pt x="1511931" y="46398"/>
                  </a:lnTo>
                  <a:lnTo>
                    <a:pt x="1517903" y="75946"/>
                  </a:lnTo>
                  <a:lnTo>
                    <a:pt x="1517903" y="683006"/>
                  </a:lnTo>
                  <a:lnTo>
                    <a:pt x="1511931" y="712553"/>
                  </a:lnTo>
                  <a:lnTo>
                    <a:pt x="1495647" y="736695"/>
                  </a:lnTo>
                  <a:lnTo>
                    <a:pt x="1471505" y="752979"/>
                  </a:lnTo>
                  <a:lnTo>
                    <a:pt x="1441957" y="758952"/>
                  </a:lnTo>
                  <a:lnTo>
                    <a:pt x="75946" y="758952"/>
                  </a:lnTo>
                  <a:lnTo>
                    <a:pt x="46398" y="752979"/>
                  </a:lnTo>
                  <a:lnTo>
                    <a:pt x="22256" y="736695"/>
                  </a:lnTo>
                  <a:lnTo>
                    <a:pt x="5972" y="712553"/>
                  </a:lnTo>
                  <a:lnTo>
                    <a:pt x="0" y="683006"/>
                  </a:lnTo>
                  <a:lnTo>
                    <a:pt x="0" y="75946"/>
                  </a:lnTo>
                  <a:close/>
                </a:path>
              </a:pathLst>
            </a:custGeom>
            <a:ln w="12192">
              <a:solidFill>
                <a:srgbClr val="D6702B"/>
              </a:solidFill>
            </a:ln>
          </p:spPr>
          <p:txBody>
            <a:bodyPr wrap="square" lIns="0" tIns="0" rIns="0" bIns="0" rtlCol="0"/>
            <a:lstStyle/>
            <a:p>
              <a:endParaRPr/>
            </a:p>
          </p:txBody>
        </p:sp>
      </p:grpSp>
      <p:sp>
        <p:nvSpPr>
          <p:cNvPr id="24" name="object 24"/>
          <p:cNvSpPr txBox="1"/>
          <p:nvPr/>
        </p:nvSpPr>
        <p:spPr>
          <a:xfrm>
            <a:off x="3914902" y="2967939"/>
            <a:ext cx="857250" cy="347980"/>
          </a:xfrm>
          <a:prstGeom prst="rect">
            <a:avLst/>
          </a:prstGeom>
        </p:spPr>
        <p:txBody>
          <a:bodyPr vert="horz" wrap="square" lIns="0" tIns="14605" rIns="0" bIns="0" rtlCol="0">
            <a:spAutoFit/>
          </a:bodyPr>
          <a:lstStyle/>
          <a:p>
            <a:pPr marL="12700">
              <a:lnSpc>
                <a:spcPct val="100000"/>
              </a:lnSpc>
              <a:spcBef>
                <a:spcPts val="115"/>
              </a:spcBef>
            </a:pPr>
            <a:r>
              <a:rPr sz="2100" b="0" dirty="0">
                <a:latin typeface="Calibri Light"/>
                <a:cs typeface="Calibri Light"/>
              </a:rPr>
              <a:t>6C</a:t>
            </a:r>
            <a:r>
              <a:rPr sz="2100" b="0" spc="-20" dirty="0">
                <a:latin typeface="Calibri Light"/>
                <a:cs typeface="Calibri Light"/>
              </a:rPr>
              <a:t> </a:t>
            </a:r>
            <a:r>
              <a:rPr sz="2100" b="0" dirty="0">
                <a:latin typeface="Calibri Light"/>
                <a:cs typeface="Calibri Light"/>
              </a:rPr>
              <a:t>+</a:t>
            </a:r>
            <a:r>
              <a:rPr sz="2100" b="0" spc="-10" dirty="0">
                <a:latin typeface="Calibri Light"/>
                <a:cs typeface="Calibri Light"/>
              </a:rPr>
              <a:t> </a:t>
            </a:r>
            <a:r>
              <a:rPr sz="2100" b="0" spc="-25" dirty="0">
                <a:latin typeface="Calibri Light"/>
                <a:cs typeface="Calibri Light"/>
              </a:rPr>
              <a:t>6D</a:t>
            </a:r>
            <a:endParaRPr sz="2100">
              <a:latin typeface="Calibri Light"/>
              <a:cs typeface="Calibri Light"/>
            </a:endParaRPr>
          </a:p>
        </p:txBody>
      </p:sp>
      <p:sp>
        <p:nvSpPr>
          <p:cNvPr id="25" name="object 25"/>
          <p:cNvSpPr/>
          <p:nvPr/>
        </p:nvSpPr>
        <p:spPr>
          <a:xfrm>
            <a:off x="5102352" y="2791967"/>
            <a:ext cx="2124710" cy="759460"/>
          </a:xfrm>
          <a:custGeom>
            <a:avLst/>
            <a:gdLst/>
            <a:ahLst/>
            <a:cxnLst/>
            <a:rect l="l" t="t" r="r" b="b"/>
            <a:pathLst>
              <a:path w="2124709" h="759460">
                <a:moveTo>
                  <a:pt x="0" y="379095"/>
                </a:moveTo>
                <a:lnTo>
                  <a:pt x="607440" y="379095"/>
                </a:lnTo>
              </a:path>
              <a:path w="2124709" h="759460">
                <a:moveTo>
                  <a:pt x="606551" y="75946"/>
                </a:moveTo>
                <a:lnTo>
                  <a:pt x="612524" y="46398"/>
                </a:lnTo>
                <a:lnTo>
                  <a:pt x="628808" y="22256"/>
                </a:lnTo>
                <a:lnTo>
                  <a:pt x="652950" y="5972"/>
                </a:lnTo>
                <a:lnTo>
                  <a:pt x="682498" y="0"/>
                </a:lnTo>
                <a:lnTo>
                  <a:pt x="2048509" y="0"/>
                </a:lnTo>
                <a:lnTo>
                  <a:pt x="2078057" y="5972"/>
                </a:lnTo>
                <a:lnTo>
                  <a:pt x="2102199" y="22256"/>
                </a:lnTo>
                <a:lnTo>
                  <a:pt x="2118483" y="46398"/>
                </a:lnTo>
                <a:lnTo>
                  <a:pt x="2124455" y="75946"/>
                </a:lnTo>
                <a:lnTo>
                  <a:pt x="2124455" y="683006"/>
                </a:lnTo>
                <a:lnTo>
                  <a:pt x="2118483" y="712553"/>
                </a:lnTo>
                <a:lnTo>
                  <a:pt x="2102199" y="736695"/>
                </a:lnTo>
                <a:lnTo>
                  <a:pt x="2078057" y="752979"/>
                </a:lnTo>
                <a:lnTo>
                  <a:pt x="2048509" y="758952"/>
                </a:lnTo>
                <a:lnTo>
                  <a:pt x="682498" y="758952"/>
                </a:lnTo>
                <a:lnTo>
                  <a:pt x="652950" y="752979"/>
                </a:lnTo>
                <a:lnTo>
                  <a:pt x="628808" y="736695"/>
                </a:lnTo>
                <a:lnTo>
                  <a:pt x="612524" y="712553"/>
                </a:lnTo>
                <a:lnTo>
                  <a:pt x="606551" y="683006"/>
                </a:lnTo>
                <a:lnTo>
                  <a:pt x="606551" y="75946"/>
                </a:lnTo>
                <a:close/>
              </a:path>
            </a:pathLst>
          </a:custGeom>
          <a:ln w="12192">
            <a:solidFill>
              <a:srgbClr val="D6702B"/>
            </a:solidFill>
          </a:ln>
        </p:spPr>
        <p:txBody>
          <a:bodyPr wrap="square" lIns="0" tIns="0" rIns="0" bIns="0" rtlCol="0"/>
          <a:lstStyle/>
          <a:p>
            <a:endParaRPr/>
          </a:p>
        </p:txBody>
      </p:sp>
      <p:sp>
        <p:nvSpPr>
          <p:cNvPr id="26" name="object 26"/>
          <p:cNvSpPr txBox="1"/>
          <p:nvPr/>
        </p:nvSpPr>
        <p:spPr>
          <a:xfrm>
            <a:off x="6242684" y="2967939"/>
            <a:ext cx="451484" cy="347980"/>
          </a:xfrm>
          <a:prstGeom prst="rect">
            <a:avLst/>
          </a:prstGeom>
        </p:spPr>
        <p:txBody>
          <a:bodyPr vert="horz" wrap="square" lIns="0" tIns="14605" rIns="0" bIns="0" rtlCol="0">
            <a:spAutoFit/>
          </a:bodyPr>
          <a:lstStyle/>
          <a:p>
            <a:pPr marL="12700">
              <a:lnSpc>
                <a:spcPct val="100000"/>
              </a:lnSpc>
              <a:spcBef>
                <a:spcPts val="115"/>
              </a:spcBef>
            </a:pPr>
            <a:r>
              <a:rPr sz="2100" b="0" spc="-25" dirty="0">
                <a:latin typeface="Calibri Light"/>
                <a:cs typeface="Calibri Light"/>
              </a:rPr>
              <a:t>4A3</a:t>
            </a:r>
            <a:endParaRPr sz="2100">
              <a:latin typeface="Calibri Light"/>
              <a:cs typeface="Calibri Light"/>
            </a:endParaRPr>
          </a:p>
        </p:txBody>
      </p:sp>
      <p:sp>
        <p:nvSpPr>
          <p:cNvPr id="27" name="object 27"/>
          <p:cNvSpPr/>
          <p:nvPr/>
        </p:nvSpPr>
        <p:spPr>
          <a:xfrm>
            <a:off x="7226807" y="2791967"/>
            <a:ext cx="3508375" cy="759460"/>
          </a:xfrm>
          <a:custGeom>
            <a:avLst/>
            <a:gdLst/>
            <a:ahLst/>
            <a:cxnLst/>
            <a:rect l="l" t="t" r="r" b="b"/>
            <a:pathLst>
              <a:path w="3508375" h="759460">
                <a:moveTo>
                  <a:pt x="0" y="379095"/>
                </a:moveTo>
                <a:lnTo>
                  <a:pt x="607441" y="379095"/>
                </a:lnTo>
              </a:path>
              <a:path w="3508375" h="759460">
                <a:moveTo>
                  <a:pt x="609600" y="75946"/>
                </a:moveTo>
                <a:lnTo>
                  <a:pt x="615572" y="46398"/>
                </a:lnTo>
                <a:lnTo>
                  <a:pt x="631856" y="22256"/>
                </a:lnTo>
                <a:lnTo>
                  <a:pt x="655998" y="5972"/>
                </a:lnTo>
                <a:lnTo>
                  <a:pt x="685546" y="0"/>
                </a:lnTo>
                <a:lnTo>
                  <a:pt x="3432302" y="0"/>
                </a:lnTo>
                <a:lnTo>
                  <a:pt x="3461849" y="5972"/>
                </a:lnTo>
                <a:lnTo>
                  <a:pt x="3485991" y="22256"/>
                </a:lnTo>
                <a:lnTo>
                  <a:pt x="3502275" y="46398"/>
                </a:lnTo>
                <a:lnTo>
                  <a:pt x="3508248" y="75946"/>
                </a:lnTo>
                <a:lnTo>
                  <a:pt x="3508248" y="683006"/>
                </a:lnTo>
                <a:lnTo>
                  <a:pt x="3502275" y="712553"/>
                </a:lnTo>
                <a:lnTo>
                  <a:pt x="3485991" y="736695"/>
                </a:lnTo>
                <a:lnTo>
                  <a:pt x="3461849" y="752979"/>
                </a:lnTo>
                <a:lnTo>
                  <a:pt x="3432302" y="758952"/>
                </a:lnTo>
                <a:lnTo>
                  <a:pt x="685546" y="758952"/>
                </a:lnTo>
                <a:lnTo>
                  <a:pt x="655998" y="752979"/>
                </a:lnTo>
                <a:lnTo>
                  <a:pt x="631856" y="736695"/>
                </a:lnTo>
                <a:lnTo>
                  <a:pt x="615572" y="712553"/>
                </a:lnTo>
                <a:lnTo>
                  <a:pt x="609600" y="683006"/>
                </a:lnTo>
                <a:lnTo>
                  <a:pt x="609600" y="75946"/>
                </a:lnTo>
                <a:close/>
              </a:path>
            </a:pathLst>
          </a:custGeom>
          <a:ln w="12192">
            <a:solidFill>
              <a:srgbClr val="D6702B"/>
            </a:solidFill>
          </a:ln>
        </p:spPr>
        <p:txBody>
          <a:bodyPr wrap="square" lIns="0" tIns="0" rIns="0" bIns="0" rtlCol="0"/>
          <a:lstStyle/>
          <a:p>
            <a:endParaRPr/>
          </a:p>
        </p:txBody>
      </p:sp>
      <p:sp>
        <p:nvSpPr>
          <p:cNvPr id="28" name="object 28"/>
          <p:cNvSpPr txBox="1"/>
          <p:nvPr/>
        </p:nvSpPr>
        <p:spPr>
          <a:xfrm>
            <a:off x="8094980" y="2967939"/>
            <a:ext cx="2381885" cy="347980"/>
          </a:xfrm>
          <a:prstGeom prst="rect">
            <a:avLst/>
          </a:prstGeom>
        </p:spPr>
        <p:txBody>
          <a:bodyPr vert="horz" wrap="square" lIns="0" tIns="14605" rIns="0" bIns="0" rtlCol="0">
            <a:spAutoFit/>
          </a:bodyPr>
          <a:lstStyle/>
          <a:p>
            <a:pPr marL="12700">
              <a:lnSpc>
                <a:spcPct val="100000"/>
              </a:lnSpc>
              <a:spcBef>
                <a:spcPts val="115"/>
              </a:spcBef>
            </a:pPr>
            <a:r>
              <a:rPr sz="2100" b="0" spc="-10" dirty="0">
                <a:latin typeface="Calibri Light"/>
                <a:cs typeface="Calibri Light"/>
              </a:rPr>
              <a:t>Reverse</a:t>
            </a:r>
            <a:r>
              <a:rPr sz="2100" b="0" spc="-95" dirty="0">
                <a:latin typeface="Calibri Light"/>
                <a:cs typeface="Calibri Light"/>
              </a:rPr>
              <a:t> </a:t>
            </a:r>
            <a:r>
              <a:rPr sz="2100" b="0" dirty="0">
                <a:latin typeface="Calibri Light"/>
                <a:cs typeface="Calibri Light"/>
              </a:rPr>
              <a:t>Charge</a:t>
            </a:r>
            <a:r>
              <a:rPr sz="2100" b="0" spc="-90" dirty="0">
                <a:latin typeface="Calibri Light"/>
                <a:cs typeface="Calibri Light"/>
              </a:rPr>
              <a:t> </a:t>
            </a:r>
            <a:r>
              <a:rPr sz="2100" b="0" spc="-10" dirty="0">
                <a:latin typeface="Calibri Light"/>
                <a:cs typeface="Calibri Light"/>
              </a:rPr>
              <a:t>Credit</a:t>
            </a:r>
            <a:endParaRPr sz="2100">
              <a:latin typeface="Calibri Light"/>
              <a:cs typeface="Calibri Light"/>
            </a:endParaRPr>
          </a:p>
        </p:txBody>
      </p:sp>
      <p:grpSp>
        <p:nvGrpSpPr>
          <p:cNvPr id="29" name="object 29"/>
          <p:cNvGrpSpPr/>
          <p:nvPr/>
        </p:nvGrpSpPr>
        <p:grpSpPr>
          <a:xfrm>
            <a:off x="2969641" y="3601973"/>
            <a:ext cx="2139315" cy="830580"/>
            <a:chOff x="2969641" y="3601973"/>
            <a:chExt cx="2139315" cy="830580"/>
          </a:xfrm>
        </p:grpSpPr>
        <p:sp>
          <p:nvSpPr>
            <p:cNvPr id="30" name="object 30"/>
            <p:cNvSpPr/>
            <p:nvPr/>
          </p:nvSpPr>
          <p:spPr>
            <a:xfrm>
              <a:off x="2975991" y="3608323"/>
              <a:ext cx="607695" cy="436880"/>
            </a:xfrm>
            <a:custGeom>
              <a:avLst/>
              <a:gdLst/>
              <a:ahLst/>
              <a:cxnLst/>
              <a:rect l="l" t="t" r="r" b="b"/>
              <a:pathLst>
                <a:path w="607695" h="436879">
                  <a:moveTo>
                    <a:pt x="0" y="0"/>
                  </a:moveTo>
                  <a:lnTo>
                    <a:pt x="607441" y="436625"/>
                  </a:lnTo>
                </a:path>
              </a:pathLst>
            </a:custGeom>
            <a:ln w="12700">
              <a:solidFill>
                <a:srgbClr val="BC6124"/>
              </a:solidFill>
            </a:ln>
          </p:spPr>
          <p:txBody>
            <a:bodyPr wrap="square" lIns="0" tIns="0" rIns="0" bIns="0" rtlCol="0"/>
            <a:lstStyle/>
            <a:p>
              <a:endParaRPr/>
            </a:p>
          </p:txBody>
        </p:sp>
        <p:sp>
          <p:nvSpPr>
            <p:cNvPr id="31" name="object 31"/>
            <p:cNvSpPr/>
            <p:nvPr/>
          </p:nvSpPr>
          <p:spPr>
            <a:xfrm>
              <a:off x="3584448" y="3666743"/>
              <a:ext cx="1518285" cy="759460"/>
            </a:xfrm>
            <a:custGeom>
              <a:avLst/>
              <a:gdLst/>
              <a:ahLst/>
              <a:cxnLst/>
              <a:rect l="l" t="t" r="r" b="b"/>
              <a:pathLst>
                <a:path w="1518285" h="759460">
                  <a:moveTo>
                    <a:pt x="0" y="75945"/>
                  </a:moveTo>
                  <a:lnTo>
                    <a:pt x="5972" y="46398"/>
                  </a:lnTo>
                  <a:lnTo>
                    <a:pt x="22256" y="22256"/>
                  </a:lnTo>
                  <a:lnTo>
                    <a:pt x="46398" y="5972"/>
                  </a:lnTo>
                  <a:lnTo>
                    <a:pt x="75946" y="0"/>
                  </a:lnTo>
                  <a:lnTo>
                    <a:pt x="1441957" y="0"/>
                  </a:lnTo>
                  <a:lnTo>
                    <a:pt x="1471505" y="5972"/>
                  </a:lnTo>
                  <a:lnTo>
                    <a:pt x="1495647" y="22256"/>
                  </a:lnTo>
                  <a:lnTo>
                    <a:pt x="1511931" y="46398"/>
                  </a:lnTo>
                  <a:lnTo>
                    <a:pt x="1517903" y="75945"/>
                  </a:lnTo>
                  <a:lnTo>
                    <a:pt x="1517903" y="683005"/>
                  </a:lnTo>
                  <a:lnTo>
                    <a:pt x="1511931" y="712553"/>
                  </a:lnTo>
                  <a:lnTo>
                    <a:pt x="1495647" y="736695"/>
                  </a:lnTo>
                  <a:lnTo>
                    <a:pt x="1471505" y="752979"/>
                  </a:lnTo>
                  <a:lnTo>
                    <a:pt x="1441957" y="758951"/>
                  </a:lnTo>
                  <a:lnTo>
                    <a:pt x="75946" y="758951"/>
                  </a:lnTo>
                  <a:lnTo>
                    <a:pt x="46398" y="752979"/>
                  </a:lnTo>
                  <a:lnTo>
                    <a:pt x="22256" y="736695"/>
                  </a:lnTo>
                  <a:lnTo>
                    <a:pt x="5972" y="712553"/>
                  </a:lnTo>
                  <a:lnTo>
                    <a:pt x="0" y="683005"/>
                  </a:lnTo>
                  <a:lnTo>
                    <a:pt x="0" y="75945"/>
                  </a:lnTo>
                  <a:close/>
                </a:path>
              </a:pathLst>
            </a:custGeom>
            <a:ln w="12192">
              <a:solidFill>
                <a:srgbClr val="D6702B"/>
              </a:solidFill>
            </a:ln>
          </p:spPr>
          <p:txBody>
            <a:bodyPr wrap="square" lIns="0" tIns="0" rIns="0" bIns="0" rtlCol="0"/>
            <a:lstStyle/>
            <a:p>
              <a:endParaRPr/>
            </a:p>
          </p:txBody>
        </p:sp>
      </p:grpSp>
      <p:sp>
        <p:nvSpPr>
          <p:cNvPr id="32" name="object 32"/>
          <p:cNvSpPr txBox="1"/>
          <p:nvPr/>
        </p:nvSpPr>
        <p:spPr>
          <a:xfrm>
            <a:off x="4195698" y="3841444"/>
            <a:ext cx="295275" cy="347980"/>
          </a:xfrm>
          <a:prstGeom prst="rect">
            <a:avLst/>
          </a:prstGeom>
        </p:spPr>
        <p:txBody>
          <a:bodyPr vert="horz" wrap="square" lIns="0" tIns="14605" rIns="0" bIns="0" rtlCol="0">
            <a:spAutoFit/>
          </a:bodyPr>
          <a:lstStyle/>
          <a:p>
            <a:pPr marL="12700">
              <a:lnSpc>
                <a:spcPct val="100000"/>
              </a:lnSpc>
              <a:spcBef>
                <a:spcPts val="115"/>
              </a:spcBef>
            </a:pPr>
            <a:r>
              <a:rPr sz="2100" b="0" spc="-25" dirty="0">
                <a:latin typeface="Calibri Light"/>
                <a:cs typeface="Calibri Light"/>
              </a:rPr>
              <a:t>6E</a:t>
            </a:r>
            <a:endParaRPr sz="2100">
              <a:latin typeface="Calibri Light"/>
              <a:cs typeface="Calibri Light"/>
            </a:endParaRPr>
          </a:p>
        </p:txBody>
      </p:sp>
      <p:sp>
        <p:nvSpPr>
          <p:cNvPr id="33" name="object 33"/>
          <p:cNvSpPr/>
          <p:nvPr/>
        </p:nvSpPr>
        <p:spPr>
          <a:xfrm>
            <a:off x="5102352" y="3666744"/>
            <a:ext cx="2124710" cy="759460"/>
          </a:xfrm>
          <a:custGeom>
            <a:avLst/>
            <a:gdLst/>
            <a:ahLst/>
            <a:cxnLst/>
            <a:rect l="l" t="t" r="r" b="b"/>
            <a:pathLst>
              <a:path w="2124709" h="759460">
                <a:moveTo>
                  <a:pt x="0" y="379094"/>
                </a:moveTo>
                <a:lnTo>
                  <a:pt x="607440" y="379094"/>
                </a:lnTo>
              </a:path>
              <a:path w="2124709" h="759460">
                <a:moveTo>
                  <a:pt x="606551" y="75945"/>
                </a:moveTo>
                <a:lnTo>
                  <a:pt x="612524" y="46398"/>
                </a:lnTo>
                <a:lnTo>
                  <a:pt x="628808" y="22256"/>
                </a:lnTo>
                <a:lnTo>
                  <a:pt x="652950" y="5972"/>
                </a:lnTo>
                <a:lnTo>
                  <a:pt x="682498" y="0"/>
                </a:lnTo>
                <a:lnTo>
                  <a:pt x="2048509" y="0"/>
                </a:lnTo>
                <a:lnTo>
                  <a:pt x="2078057" y="5972"/>
                </a:lnTo>
                <a:lnTo>
                  <a:pt x="2102199" y="22256"/>
                </a:lnTo>
                <a:lnTo>
                  <a:pt x="2118483" y="46398"/>
                </a:lnTo>
                <a:lnTo>
                  <a:pt x="2124455" y="75945"/>
                </a:lnTo>
                <a:lnTo>
                  <a:pt x="2124455" y="683005"/>
                </a:lnTo>
                <a:lnTo>
                  <a:pt x="2118483" y="712553"/>
                </a:lnTo>
                <a:lnTo>
                  <a:pt x="2102199" y="736695"/>
                </a:lnTo>
                <a:lnTo>
                  <a:pt x="2078057" y="752979"/>
                </a:lnTo>
                <a:lnTo>
                  <a:pt x="2048509" y="758951"/>
                </a:lnTo>
                <a:lnTo>
                  <a:pt x="682498" y="758951"/>
                </a:lnTo>
                <a:lnTo>
                  <a:pt x="652950" y="752979"/>
                </a:lnTo>
                <a:lnTo>
                  <a:pt x="628808" y="736695"/>
                </a:lnTo>
                <a:lnTo>
                  <a:pt x="612524" y="712553"/>
                </a:lnTo>
                <a:lnTo>
                  <a:pt x="606551" y="683005"/>
                </a:lnTo>
                <a:lnTo>
                  <a:pt x="606551" y="75945"/>
                </a:lnTo>
                <a:close/>
              </a:path>
            </a:pathLst>
          </a:custGeom>
          <a:ln w="12192">
            <a:solidFill>
              <a:srgbClr val="D6702B"/>
            </a:solidFill>
          </a:ln>
        </p:spPr>
        <p:txBody>
          <a:bodyPr wrap="square" lIns="0" tIns="0" rIns="0" bIns="0" rtlCol="0"/>
          <a:lstStyle/>
          <a:p>
            <a:endParaRPr/>
          </a:p>
        </p:txBody>
      </p:sp>
      <p:sp>
        <p:nvSpPr>
          <p:cNvPr id="34" name="object 34"/>
          <p:cNvSpPr txBox="1"/>
          <p:nvPr/>
        </p:nvSpPr>
        <p:spPr>
          <a:xfrm>
            <a:off x="6242684" y="3841444"/>
            <a:ext cx="451484" cy="347980"/>
          </a:xfrm>
          <a:prstGeom prst="rect">
            <a:avLst/>
          </a:prstGeom>
        </p:spPr>
        <p:txBody>
          <a:bodyPr vert="horz" wrap="square" lIns="0" tIns="14605" rIns="0" bIns="0" rtlCol="0">
            <a:spAutoFit/>
          </a:bodyPr>
          <a:lstStyle/>
          <a:p>
            <a:pPr marL="12700">
              <a:lnSpc>
                <a:spcPct val="100000"/>
              </a:lnSpc>
              <a:spcBef>
                <a:spcPts val="115"/>
              </a:spcBef>
            </a:pPr>
            <a:r>
              <a:rPr sz="2100" b="0" spc="-25" dirty="0">
                <a:latin typeface="Calibri Light"/>
                <a:cs typeface="Calibri Light"/>
              </a:rPr>
              <a:t>4A1</a:t>
            </a:r>
            <a:endParaRPr sz="2100">
              <a:latin typeface="Calibri Light"/>
              <a:cs typeface="Calibri Light"/>
            </a:endParaRPr>
          </a:p>
        </p:txBody>
      </p:sp>
      <p:sp>
        <p:nvSpPr>
          <p:cNvPr id="35" name="object 35"/>
          <p:cNvSpPr/>
          <p:nvPr/>
        </p:nvSpPr>
        <p:spPr>
          <a:xfrm>
            <a:off x="7226807" y="3666744"/>
            <a:ext cx="2127885" cy="759460"/>
          </a:xfrm>
          <a:custGeom>
            <a:avLst/>
            <a:gdLst/>
            <a:ahLst/>
            <a:cxnLst/>
            <a:rect l="l" t="t" r="r" b="b"/>
            <a:pathLst>
              <a:path w="2127884" h="759460">
                <a:moveTo>
                  <a:pt x="0" y="379094"/>
                </a:moveTo>
                <a:lnTo>
                  <a:pt x="607441" y="379094"/>
                </a:lnTo>
              </a:path>
              <a:path w="2127884" h="759460">
                <a:moveTo>
                  <a:pt x="609600" y="75945"/>
                </a:moveTo>
                <a:lnTo>
                  <a:pt x="615572" y="46398"/>
                </a:lnTo>
                <a:lnTo>
                  <a:pt x="631856" y="22256"/>
                </a:lnTo>
                <a:lnTo>
                  <a:pt x="655998" y="5972"/>
                </a:lnTo>
                <a:lnTo>
                  <a:pt x="685546" y="0"/>
                </a:lnTo>
                <a:lnTo>
                  <a:pt x="2051558" y="0"/>
                </a:lnTo>
                <a:lnTo>
                  <a:pt x="2081105" y="5972"/>
                </a:lnTo>
                <a:lnTo>
                  <a:pt x="2105247" y="22256"/>
                </a:lnTo>
                <a:lnTo>
                  <a:pt x="2121531" y="46398"/>
                </a:lnTo>
                <a:lnTo>
                  <a:pt x="2127504" y="75945"/>
                </a:lnTo>
                <a:lnTo>
                  <a:pt x="2127504" y="683005"/>
                </a:lnTo>
                <a:lnTo>
                  <a:pt x="2121531" y="712553"/>
                </a:lnTo>
                <a:lnTo>
                  <a:pt x="2105247" y="736695"/>
                </a:lnTo>
                <a:lnTo>
                  <a:pt x="2081105" y="752979"/>
                </a:lnTo>
                <a:lnTo>
                  <a:pt x="2051558" y="758951"/>
                </a:lnTo>
                <a:lnTo>
                  <a:pt x="685546" y="758951"/>
                </a:lnTo>
                <a:lnTo>
                  <a:pt x="655998" y="752979"/>
                </a:lnTo>
                <a:lnTo>
                  <a:pt x="631856" y="736695"/>
                </a:lnTo>
                <a:lnTo>
                  <a:pt x="615572" y="712553"/>
                </a:lnTo>
                <a:lnTo>
                  <a:pt x="609600" y="683005"/>
                </a:lnTo>
                <a:lnTo>
                  <a:pt x="609600" y="75945"/>
                </a:lnTo>
                <a:close/>
              </a:path>
            </a:pathLst>
          </a:custGeom>
          <a:ln w="12192">
            <a:solidFill>
              <a:srgbClr val="D6702B"/>
            </a:solidFill>
          </a:ln>
        </p:spPr>
        <p:txBody>
          <a:bodyPr wrap="square" lIns="0" tIns="0" rIns="0" bIns="0" rtlCol="0"/>
          <a:lstStyle/>
          <a:p>
            <a:endParaRPr/>
          </a:p>
        </p:txBody>
      </p:sp>
      <p:sp>
        <p:nvSpPr>
          <p:cNvPr id="36" name="object 36"/>
          <p:cNvSpPr txBox="1"/>
          <p:nvPr/>
        </p:nvSpPr>
        <p:spPr>
          <a:xfrm>
            <a:off x="8076692" y="3694887"/>
            <a:ext cx="1037590" cy="640715"/>
          </a:xfrm>
          <a:prstGeom prst="rect">
            <a:avLst/>
          </a:prstGeom>
        </p:spPr>
        <p:txBody>
          <a:bodyPr vert="horz" wrap="square" lIns="0" tIns="14605" rIns="0" bIns="0" rtlCol="0">
            <a:spAutoFit/>
          </a:bodyPr>
          <a:lstStyle/>
          <a:p>
            <a:pPr algn="ctr">
              <a:lnSpc>
                <a:spcPts val="2415"/>
              </a:lnSpc>
              <a:spcBef>
                <a:spcPts val="115"/>
              </a:spcBef>
            </a:pPr>
            <a:r>
              <a:rPr sz="2100" b="0" dirty="0">
                <a:latin typeface="Calibri Light"/>
                <a:cs typeface="Calibri Light"/>
              </a:rPr>
              <a:t>Import</a:t>
            </a:r>
            <a:r>
              <a:rPr sz="2100" b="0" spc="-65" dirty="0">
                <a:latin typeface="Calibri Light"/>
                <a:cs typeface="Calibri Light"/>
              </a:rPr>
              <a:t> </a:t>
            </a:r>
            <a:r>
              <a:rPr sz="2100" b="0" spc="-25" dirty="0">
                <a:latin typeface="Calibri Light"/>
                <a:cs typeface="Calibri Light"/>
              </a:rPr>
              <a:t>of</a:t>
            </a:r>
            <a:endParaRPr sz="2100">
              <a:latin typeface="Calibri Light"/>
              <a:cs typeface="Calibri Light"/>
            </a:endParaRPr>
          </a:p>
          <a:p>
            <a:pPr marL="3175" algn="ctr">
              <a:lnSpc>
                <a:spcPts val="2415"/>
              </a:lnSpc>
            </a:pPr>
            <a:r>
              <a:rPr sz="2100" b="0" spc="-10" dirty="0">
                <a:latin typeface="Calibri Light"/>
                <a:cs typeface="Calibri Light"/>
              </a:rPr>
              <a:t>Goods</a:t>
            </a:r>
            <a:endParaRPr sz="2100">
              <a:latin typeface="Calibri Light"/>
              <a:cs typeface="Calibri Light"/>
            </a:endParaRPr>
          </a:p>
        </p:txBody>
      </p:sp>
      <p:grpSp>
        <p:nvGrpSpPr>
          <p:cNvPr id="37" name="object 37"/>
          <p:cNvGrpSpPr/>
          <p:nvPr/>
        </p:nvGrpSpPr>
        <p:grpSpPr>
          <a:xfrm>
            <a:off x="2969641" y="3601973"/>
            <a:ext cx="2139315" cy="1701800"/>
            <a:chOff x="2969641" y="3601973"/>
            <a:chExt cx="2139315" cy="1701800"/>
          </a:xfrm>
        </p:grpSpPr>
        <p:sp>
          <p:nvSpPr>
            <p:cNvPr id="38" name="object 38"/>
            <p:cNvSpPr/>
            <p:nvPr/>
          </p:nvSpPr>
          <p:spPr>
            <a:xfrm>
              <a:off x="2975991" y="3608323"/>
              <a:ext cx="607695" cy="1310005"/>
            </a:xfrm>
            <a:custGeom>
              <a:avLst/>
              <a:gdLst/>
              <a:ahLst/>
              <a:cxnLst/>
              <a:rect l="l" t="t" r="r" b="b"/>
              <a:pathLst>
                <a:path w="607695" h="1310004">
                  <a:moveTo>
                    <a:pt x="0" y="0"/>
                  </a:moveTo>
                  <a:lnTo>
                    <a:pt x="607441" y="1309877"/>
                  </a:lnTo>
                </a:path>
              </a:pathLst>
            </a:custGeom>
            <a:ln w="12700">
              <a:solidFill>
                <a:srgbClr val="BC6124"/>
              </a:solidFill>
            </a:ln>
          </p:spPr>
          <p:txBody>
            <a:bodyPr wrap="square" lIns="0" tIns="0" rIns="0" bIns="0" rtlCol="0"/>
            <a:lstStyle/>
            <a:p>
              <a:endParaRPr/>
            </a:p>
          </p:txBody>
        </p:sp>
        <p:sp>
          <p:nvSpPr>
            <p:cNvPr id="39" name="object 39"/>
            <p:cNvSpPr/>
            <p:nvPr/>
          </p:nvSpPr>
          <p:spPr>
            <a:xfrm>
              <a:off x="3584448" y="4538471"/>
              <a:ext cx="1518285" cy="759460"/>
            </a:xfrm>
            <a:custGeom>
              <a:avLst/>
              <a:gdLst/>
              <a:ahLst/>
              <a:cxnLst/>
              <a:rect l="l" t="t" r="r" b="b"/>
              <a:pathLst>
                <a:path w="1518285" h="759460">
                  <a:moveTo>
                    <a:pt x="0" y="75945"/>
                  </a:moveTo>
                  <a:lnTo>
                    <a:pt x="5972" y="46398"/>
                  </a:lnTo>
                  <a:lnTo>
                    <a:pt x="22256" y="22256"/>
                  </a:lnTo>
                  <a:lnTo>
                    <a:pt x="46398" y="5972"/>
                  </a:lnTo>
                  <a:lnTo>
                    <a:pt x="75946" y="0"/>
                  </a:lnTo>
                  <a:lnTo>
                    <a:pt x="1441957" y="0"/>
                  </a:lnTo>
                  <a:lnTo>
                    <a:pt x="1471505" y="5972"/>
                  </a:lnTo>
                  <a:lnTo>
                    <a:pt x="1495647" y="22256"/>
                  </a:lnTo>
                  <a:lnTo>
                    <a:pt x="1511931" y="46398"/>
                  </a:lnTo>
                  <a:lnTo>
                    <a:pt x="1517903" y="75945"/>
                  </a:lnTo>
                  <a:lnTo>
                    <a:pt x="1517903" y="683005"/>
                  </a:lnTo>
                  <a:lnTo>
                    <a:pt x="1511931" y="712553"/>
                  </a:lnTo>
                  <a:lnTo>
                    <a:pt x="1495647" y="736695"/>
                  </a:lnTo>
                  <a:lnTo>
                    <a:pt x="1471505" y="752979"/>
                  </a:lnTo>
                  <a:lnTo>
                    <a:pt x="1441957" y="758951"/>
                  </a:lnTo>
                  <a:lnTo>
                    <a:pt x="75946" y="758951"/>
                  </a:lnTo>
                  <a:lnTo>
                    <a:pt x="46398" y="752979"/>
                  </a:lnTo>
                  <a:lnTo>
                    <a:pt x="22256" y="736695"/>
                  </a:lnTo>
                  <a:lnTo>
                    <a:pt x="5972" y="712553"/>
                  </a:lnTo>
                  <a:lnTo>
                    <a:pt x="0" y="683005"/>
                  </a:lnTo>
                  <a:lnTo>
                    <a:pt x="0" y="75945"/>
                  </a:lnTo>
                  <a:close/>
                </a:path>
              </a:pathLst>
            </a:custGeom>
            <a:ln w="12192">
              <a:solidFill>
                <a:srgbClr val="D6702B"/>
              </a:solidFill>
            </a:ln>
          </p:spPr>
          <p:txBody>
            <a:bodyPr wrap="square" lIns="0" tIns="0" rIns="0" bIns="0" rtlCol="0"/>
            <a:lstStyle/>
            <a:p>
              <a:endParaRPr/>
            </a:p>
          </p:txBody>
        </p:sp>
      </p:grpSp>
      <p:sp>
        <p:nvSpPr>
          <p:cNvPr id="40" name="object 40"/>
          <p:cNvSpPr txBox="1"/>
          <p:nvPr/>
        </p:nvSpPr>
        <p:spPr>
          <a:xfrm>
            <a:off x="4201795" y="4715078"/>
            <a:ext cx="287655" cy="347980"/>
          </a:xfrm>
          <a:prstGeom prst="rect">
            <a:avLst/>
          </a:prstGeom>
        </p:spPr>
        <p:txBody>
          <a:bodyPr vert="horz" wrap="square" lIns="0" tIns="14605" rIns="0" bIns="0" rtlCol="0">
            <a:spAutoFit/>
          </a:bodyPr>
          <a:lstStyle/>
          <a:p>
            <a:pPr marL="12700">
              <a:lnSpc>
                <a:spcPct val="100000"/>
              </a:lnSpc>
              <a:spcBef>
                <a:spcPts val="115"/>
              </a:spcBef>
            </a:pPr>
            <a:r>
              <a:rPr sz="2100" b="0" spc="-25" dirty="0">
                <a:latin typeface="Calibri Light"/>
                <a:cs typeface="Calibri Light"/>
              </a:rPr>
              <a:t>6F</a:t>
            </a:r>
            <a:endParaRPr sz="2100">
              <a:latin typeface="Calibri Light"/>
              <a:cs typeface="Calibri Light"/>
            </a:endParaRPr>
          </a:p>
        </p:txBody>
      </p:sp>
      <p:sp>
        <p:nvSpPr>
          <p:cNvPr id="41" name="object 41"/>
          <p:cNvSpPr/>
          <p:nvPr/>
        </p:nvSpPr>
        <p:spPr>
          <a:xfrm>
            <a:off x="5102352" y="4538471"/>
            <a:ext cx="2124710" cy="759460"/>
          </a:xfrm>
          <a:custGeom>
            <a:avLst/>
            <a:gdLst/>
            <a:ahLst/>
            <a:cxnLst/>
            <a:rect l="l" t="t" r="r" b="b"/>
            <a:pathLst>
              <a:path w="2124709" h="759460">
                <a:moveTo>
                  <a:pt x="0" y="379094"/>
                </a:moveTo>
                <a:lnTo>
                  <a:pt x="607440" y="379094"/>
                </a:lnTo>
              </a:path>
              <a:path w="2124709" h="759460">
                <a:moveTo>
                  <a:pt x="606551" y="75945"/>
                </a:moveTo>
                <a:lnTo>
                  <a:pt x="612524" y="46398"/>
                </a:lnTo>
                <a:lnTo>
                  <a:pt x="628808" y="22256"/>
                </a:lnTo>
                <a:lnTo>
                  <a:pt x="652950" y="5972"/>
                </a:lnTo>
                <a:lnTo>
                  <a:pt x="682498" y="0"/>
                </a:lnTo>
                <a:lnTo>
                  <a:pt x="2048509" y="0"/>
                </a:lnTo>
                <a:lnTo>
                  <a:pt x="2078057" y="5972"/>
                </a:lnTo>
                <a:lnTo>
                  <a:pt x="2102199" y="22256"/>
                </a:lnTo>
                <a:lnTo>
                  <a:pt x="2118483" y="46398"/>
                </a:lnTo>
                <a:lnTo>
                  <a:pt x="2124455" y="75945"/>
                </a:lnTo>
                <a:lnTo>
                  <a:pt x="2124455" y="683005"/>
                </a:lnTo>
                <a:lnTo>
                  <a:pt x="2118483" y="712553"/>
                </a:lnTo>
                <a:lnTo>
                  <a:pt x="2102199" y="736695"/>
                </a:lnTo>
                <a:lnTo>
                  <a:pt x="2078057" y="752979"/>
                </a:lnTo>
                <a:lnTo>
                  <a:pt x="2048509" y="758951"/>
                </a:lnTo>
                <a:lnTo>
                  <a:pt x="682498" y="758951"/>
                </a:lnTo>
                <a:lnTo>
                  <a:pt x="652950" y="752979"/>
                </a:lnTo>
                <a:lnTo>
                  <a:pt x="628808" y="736695"/>
                </a:lnTo>
                <a:lnTo>
                  <a:pt x="612524" y="712553"/>
                </a:lnTo>
                <a:lnTo>
                  <a:pt x="606551" y="683005"/>
                </a:lnTo>
                <a:lnTo>
                  <a:pt x="606551" y="75945"/>
                </a:lnTo>
                <a:close/>
              </a:path>
            </a:pathLst>
          </a:custGeom>
          <a:ln w="12192">
            <a:solidFill>
              <a:srgbClr val="D6702B"/>
            </a:solidFill>
          </a:ln>
        </p:spPr>
        <p:txBody>
          <a:bodyPr wrap="square" lIns="0" tIns="0" rIns="0" bIns="0" rtlCol="0"/>
          <a:lstStyle/>
          <a:p>
            <a:endParaRPr/>
          </a:p>
        </p:txBody>
      </p:sp>
      <p:sp>
        <p:nvSpPr>
          <p:cNvPr id="42" name="object 42"/>
          <p:cNvSpPr txBox="1"/>
          <p:nvPr/>
        </p:nvSpPr>
        <p:spPr>
          <a:xfrm>
            <a:off x="6242684" y="4715078"/>
            <a:ext cx="451484" cy="347980"/>
          </a:xfrm>
          <a:prstGeom prst="rect">
            <a:avLst/>
          </a:prstGeom>
        </p:spPr>
        <p:txBody>
          <a:bodyPr vert="horz" wrap="square" lIns="0" tIns="14605" rIns="0" bIns="0" rtlCol="0">
            <a:spAutoFit/>
          </a:bodyPr>
          <a:lstStyle/>
          <a:p>
            <a:pPr marL="12700">
              <a:lnSpc>
                <a:spcPct val="100000"/>
              </a:lnSpc>
              <a:spcBef>
                <a:spcPts val="115"/>
              </a:spcBef>
            </a:pPr>
            <a:r>
              <a:rPr sz="2100" b="0" spc="-25" dirty="0">
                <a:latin typeface="Calibri Light"/>
                <a:cs typeface="Calibri Light"/>
              </a:rPr>
              <a:t>4A2</a:t>
            </a:r>
            <a:endParaRPr sz="2100">
              <a:latin typeface="Calibri Light"/>
              <a:cs typeface="Calibri Light"/>
            </a:endParaRPr>
          </a:p>
        </p:txBody>
      </p:sp>
      <p:sp>
        <p:nvSpPr>
          <p:cNvPr id="43" name="object 43"/>
          <p:cNvSpPr/>
          <p:nvPr/>
        </p:nvSpPr>
        <p:spPr>
          <a:xfrm>
            <a:off x="7226807" y="4538471"/>
            <a:ext cx="2127885" cy="759460"/>
          </a:xfrm>
          <a:custGeom>
            <a:avLst/>
            <a:gdLst/>
            <a:ahLst/>
            <a:cxnLst/>
            <a:rect l="l" t="t" r="r" b="b"/>
            <a:pathLst>
              <a:path w="2127884" h="759460">
                <a:moveTo>
                  <a:pt x="0" y="379094"/>
                </a:moveTo>
                <a:lnTo>
                  <a:pt x="607441" y="379094"/>
                </a:lnTo>
              </a:path>
              <a:path w="2127884" h="759460">
                <a:moveTo>
                  <a:pt x="609600" y="75945"/>
                </a:moveTo>
                <a:lnTo>
                  <a:pt x="615572" y="46398"/>
                </a:lnTo>
                <a:lnTo>
                  <a:pt x="631856" y="22256"/>
                </a:lnTo>
                <a:lnTo>
                  <a:pt x="655998" y="5972"/>
                </a:lnTo>
                <a:lnTo>
                  <a:pt x="685546" y="0"/>
                </a:lnTo>
                <a:lnTo>
                  <a:pt x="2051558" y="0"/>
                </a:lnTo>
                <a:lnTo>
                  <a:pt x="2081105" y="5972"/>
                </a:lnTo>
                <a:lnTo>
                  <a:pt x="2105247" y="22256"/>
                </a:lnTo>
                <a:lnTo>
                  <a:pt x="2121531" y="46398"/>
                </a:lnTo>
                <a:lnTo>
                  <a:pt x="2127504" y="75945"/>
                </a:lnTo>
                <a:lnTo>
                  <a:pt x="2127504" y="683005"/>
                </a:lnTo>
                <a:lnTo>
                  <a:pt x="2121531" y="712553"/>
                </a:lnTo>
                <a:lnTo>
                  <a:pt x="2105247" y="736695"/>
                </a:lnTo>
                <a:lnTo>
                  <a:pt x="2081105" y="752979"/>
                </a:lnTo>
                <a:lnTo>
                  <a:pt x="2051558" y="758951"/>
                </a:lnTo>
                <a:lnTo>
                  <a:pt x="685546" y="758951"/>
                </a:lnTo>
                <a:lnTo>
                  <a:pt x="655998" y="752979"/>
                </a:lnTo>
                <a:lnTo>
                  <a:pt x="631856" y="736695"/>
                </a:lnTo>
                <a:lnTo>
                  <a:pt x="615572" y="712553"/>
                </a:lnTo>
                <a:lnTo>
                  <a:pt x="609600" y="683005"/>
                </a:lnTo>
                <a:lnTo>
                  <a:pt x="609600" y="75945"/>
                </a:lnTo>
                <a:close/>
              </a:path>
            </a:pathLst>
          </a:custGeom>
          <a:ln w="12192">
            <a:solidFill>
              <a:srgbClr val="D6702B"/>
            </a:solidFill>
          </a:ln>
        </p:spPr>
        <p:txBody>
          <a:bodyPr wrap="square" lIns="0" tIns="0" rIns="0" bIns="0" rtlCol="0"/>
          <a:lstStyle/>
          <a:p>
            <a:endParaRPr/>
          </a:p>
        </p:txBody>
      </p:sp>
      <p:sp>
        <p:nvSpPr>
          <p:cNvPr id="44" name="object 44"/>
          <p:cNvSpPr txBox="1"/>
          <p:nvPr/>
        </p:nvSpPr>
        <p:spPr>
          <a:xfrm>
            <a:off x="8076692" y="4568393"/>
            <a:ext cx="1037590" cy="640715"/>
          </a:xfrm>
          <a:prstGeom prst="rect">
            <a:avLst/>
          </a:prstGeom>
        </p:spPr>
        <p:txBody>
          <a:bodyPr vert="horz" wrap="square" lIns="0" tIns="14605" rIns="0" bIns="0" rtlCol="0">
            <a:spAutoFit/>
          </a:bodyPr>
          <a:lstStyle/>
          <a:p>
            <a:pPr marL="12700">
              <a:lnSpc>
                <a:spcPts val="2415"/>
              </a:lnSpc>
              <a:spcBef>
                <a:spcPts val="115"/>
              </a:spcBef>
            </a:pPr>
            <a:r>
              <a:rPr sz="2100" b="0" dirty="0">
                <a:latin typeface="Calibri Light"/>
                <a:cs typeface="Calibri Light"/>
              </a:rPr>
              <a:t>Import</a:t>
            </a:r>
            <a:r>
              <a:rPr sz="2100" b="0" spc="-65" dirty="0">
                <a:latin typeface="Calibri Light"/>
                <a:cs typeface="Calibri Light"/>
              </a:rPr>
              <a:t> </a:t>
            </a:r>
            <a:r>
              <a:rPr sz="2100" b="0" spc="-25" dirty="0">
                <a:latin typeface="Calibri Light"/>
                <a:cs typeface="Calibri Light"/>
              </a:rPr>
              <a:t>of</a:t>
            </a:r>
            <a:endParaRPr sz="2100">
              <a:latin typeface="Calibri Light"/>
              <a:cs typeface="Calibri Light"/>
            </a:endParaRPr>
          </a:p>
          <a:p>
            <a:pPr marL="82550">
              <a:lnSpc>
                <a:spcPts val="2415"/>
              </a:lnSpc>
            </a:pPr>
            <a:r>
              <a:rPr sz="2100" b="0" spc="-10" dirty="0">
                <a:latin typeface="Calibri Light"/>
                <a:cs typeface="Calibri Light"/>
              </a:rPr>
              <a:t>Services</a:t>
            </a:r>
            <a:endParaRPr sz="2100">
              <a:latin typeface="Calibri Light"/>
              <a:cs typeface="Calibri Light"/>
            </a:endParaRPr>
          </a:p>
        </p:txBody>
      </p:sp>
      <p:grpSp>
        <p:nvGrpSpPr>
          <p:cNvPr id="45" name="object 45"/>
          <p:cNvGrpSpPr/>
          <p:nvPr/>
        </p:nvGrpSpPr>
        <p:grpSpPr>
          <a:xfrm>
            <a:off x="2969641" y="3601973"/>
            <a:ext cx="2139315" cy="2576830"/>
            <a:chOff x="2969641" y="3601973"/>
            <a:chExt cx="2139315" cy="2576830"/>
          </a:xfrm>
        </p:grpSpPr>
        <p:sp>
          <p:nvSpPr>
            <p:cNvPr id="46" name="object 46"/>
            <p:cNvSpPr/>
            <p:nvPr/>
          </p:nvSpPr>
          <p:spPr>
            <a:xfrm>
              <a:off x="2975991" y="3608323"/>
              <a:ext cx="607695" cy="2183130"/>
            </a:xfrm>
            <a:custGeom>
              <a:avLst/>
              <a:gdLst/>
              <a:ahLst/>
              <a:cxnLst/>
              <a:rect l="l" t="t" r="r" b="b"/>
              <a:pathLst>
                <a:path w="607695" h="2183129">
                  <a:moveTo>
                    <a:pt x="0" y="0"/>
                  </a:moveTo>
                  <a:lnTo>
                    <a:pt x="607441" y="2183041"/>
                  </a:lnTo>
                </a:path>
              </a:pathLst>
            </a:custGeom>
            <a:ln w="12700">
              <a:solidFill>
                <a:srgbClr val="BC6124"/>
              </a:solidFill>
            </a:ln>
          </p:spPr>
          <p:txBody>
            <a:bodyPr wrap="square" lIns="0" tIns="0" rIns="0" bIns="0" rtlCol="0"/>
            <a:lstStyle/>
            <a:p>
              <a:endParaRPr/>
            </a:p>
          </p:txBody>
        </p:sp>
        <p:sp>
          <p:nvSpPr>
            <p:cNvPr id="47" name="object 47"/>
            <p:cNvSpPr/>
            <p:nvPr/>
          </p:nvSpPr>
          <p:spPr>
            <a:xfrm>
              <a:off x="3584448" y="5410200"/>
              <a:ext cx="1518285" cy="762000"/>
            </a:xfrm>
            <a:custGeom>
              <a:avLst/>
              <a:gdLst/>
              <a:ahLst/>
              <a:cxnLst/>
              <a:rect l="l" t="t" r="r" b="b"/>
              <a:pathLst>
                <a:path w="1518285" h="762000">
                  <a:moveTo>
                    <a:pt x="0" y="76200"/>
                  </a:moveTo>
                  <a:lnTo>
                    <a:pt x="5994" y="46559"/>
                  </a:lnTo>
                  <a:lnTo>
                    <a:pt x="22336" y="22336"/>
                  </a:lnTo>
                  <a:lnTo>
                    <a:pt x="46559" y="5994"/>
                  </a:lnTo>
                  <a:lnTo>
                    <a:pt x="76200" y="0"/>
                  </a:lnTo>
                  <a:lnTo>
                    <a:pt x="1441703" y="0"/>
                  </a:lnTo>
                  <a:lnTo>
                    <a:pt x="1471344" y="5994"/>
                  </a:lnTo>
                  <a:lnTo>
                    <a:pt x="1495567" y="22336"/>
                  </a:lnTo>
                  <a:lnTo>
                    <a:pt x="1511909" y="46559"/>
                  </a:lnTo>
                  <a:lnTo>
                    <a:pt x="1517903" y="76200"/>
                  </a:lnTo>
                  <a:lnTo>
                    <a:pt x="1517903" y="685800"/>
                  </a:lnTo>
                  <a:lnTo>
                    <a:pt x="1511909" y="715462"/>
                  </a:lnTo>
                  <a:lnTo>
                    <a:pt x="1495567" y="739682"/>
                  </a:lnTo>
                  <a:lnTo>
                    <a:pt x="1471344" y="756012"/>
                  </a:lnTo>
                  <a:lnTo>
                    <a:pt x="1441703" y="762000"/>
                  </a:lnTo>
                  <a:lnTo>
                    <a:pt x="76200" y="762000"/>
                  </a:lnTo>
                  <a:lnTo>
                    <a:pt x="46559" y="756012"/>
                  </a:lnTo>
                  <a:lnTo>
                    <a:pt x="22336" y="739682"/>
                  </a:lnTo>
                  <a:lnTo>
                    <a:pt x="5994" y="715462"/>
                  </a:lnTo>
                  <a:lnTo>
                    <a:pt x="0" y="685800"/>
                  </a:lnTo>
                  <a:lnTo>
                    <a:pt x="0" y="76200"/>
                  </a:lnTo>
                  <a:close/>
                </a:path>
              </a:pathLst>
            </a:custGeom>
            <a:ln w="12192">
              <a:solidFill>
                <a:srgbClr val="D6702B"/>
              </a:solidFill>
            </a:ln>
          </p:spPr>
          <p:txBody>
            <a:bodyPr wrap="square" lIns="0" tIns="0" rIns="0" bIns="0" rtlCol="0"/>
            <a:lstStyle/>
            <a:p>
              <a:endParaRPr/>
            </a:p>
          </p:txBody>
        </p:sp>
      </p:grpSp>
      <p:sp>
        <p:nvSpPr>
          <p:cNvPr id="48" name="object 48"/>
          <p:cNvSpPr txBox="1"/>
          <p:nvPr/>
        </p:nvSpPr>
        <p:spPr>
          <a:xfrm>
            <a:off x="4177410" y="5588609"/>
            <a:ext cx="332105" cy="347980"/>
          </a:xfrm>
          <a:prstGeom prst="rect">
            <a:avLst/>
          </a:prstGeom>
        </p:spPr>
        <p:txBody>
          <a:bodyPr vert="horz" wrap="square" lIns="0" tIns="14605" rIns="0" bIns="0" rtlCol="0">
            <a:spAutoFit/>
          </a:bodyPr>
          <a:lstStyle/>
          <a:p>
            <a:pPr marL="12700">
              <a:lnSpc>
                <a:spcPct val="100000"/>
              </a:lnSpc>
              <a:spcBef>
                <a:spcPts val="115"/>
              </a:spcBef>
            </a:pPr>
            <a:r>
              <a:rPr sz="2100" b="0" spc="-25" dirty="0">
                <a:latin typeface="Calibri Light"/>
                <a:cs typeface="Calibri Light"/>
              </a:rPr>
              <a:t>6G</a:t>
            </a:r>
            <a:endParaRPr sz="2100">
              <a:latin typeface="Calibri Light"/>
              <a:cs typeface="Calibri Light"/>
            </a:endParaRPr>
          </a:p>
        </p:txBody>
      </p:sp>
      <p:sp>
        <p:nvSpPr>
          <p:cNvPr id="49" name="object 49"/>
          <p:cNvSpPr/>
          <p:nvPr/>
        </p:nvSpPr>
        <p:spPr>
          <a:xfrm>
            <a:off x="5102352" y="5410200"/>
            <a:ext cx="2124710" cy="762000"/>
          </a:xfrm>
          <a:custGeom>
            <a:avLst/>
            <a:gdLst/>
            <a:ahLst/>
            <a:cxnLst/>
            <a:rect l="l" t="t" r="r" b="b"/>
            <a:pathLst>
              <a:path w="2124709" h="762000">
                <a:moveTo>
                  <a:pt x="0" y="382104"/>
                </a:moveTo>
                <a:lnTo>
                  <a:pt x="607440" y="382104"/>
                </a:lnTo>
              </a:path>
              <a:path w="2124709" h="762000">
                <a:moveTo>
                  <a:pt x="606551" y="76200"/>
                </a:moveTo>
                <a:lnTo>
                  <a:pt x="612546" y="46559"/>
                </a:lnTo>
                <a:lnTo>
                  <a:pt x="628888" y="22336"/>
                </a:lnTo>
                <a:lnTo>
                  <a:pt x="653111" y="5994"/>
                </a:lnTo>
                <a:lnTo>
                  <a:pt x="682751" y="0"/>
                </a:lnTo>
                <a:lnTo>
                  <a:pt x="2048255" y="0"/>
                </a:lnTo>
                <a:lnTo>
                  <a:pt x="2077896" y="5994"/>
                </a:lnTo>
                <a:lnTo>
                  <a:pt x="2102119" y="22336"/>
                </a:lnTo>
                <a:lnTo>
                  <a:pt x="2118461" y="46559"/>
                </a:lnTo>
                <a:lnTo>
                  <a:pt x="2124455" y="76200"/>
                </a:lnTo>
                <a:lnTo>
                  <a:pt x="2124455" y="685800"/>
                </a:lnTo>
                <a:lnTo>
                  <a:pt x="2118461" y="715462"/>
                </a:lnTo>
                <a:lnTo>
                  <a:pt x="2102119" y="739682"/>
                </a:lnTo>
                <a:lnTo>
                  <a:pt x="2077896" y="756012"/>
                </a:lnTo>
                <a:lnTo>
                  <a:pt x="2048255" y="762000"/>
                </a:lnTo>
                <a:lnTo>
                  <a:pt x="682751" y="762000"/>
                </a:lnTo>
                <a:lnTo>
                  <a:pt x="653111" y="756012"/>
                </a:lnTo>
                <a:lnTo>
                  <a:pt x="628888" y="739682"/>
                </a:lnTo>
                <a:lnTo>
                  <a:pt x="612546" y="715462"/>
                </a:lnTo>
                <a:lnTo>
                  <a:pt x="606551" y="685800"/>
                </a:lnTo>
                <a:lnTo>
                  <a:pt x="606551" y="76200"/>
                </a:lnTo>
                <a:close/>
              </a:path>
            </a:pathLst>
          </a:custGeom>
          <a:ln w="12192">
            <a:solidFill>
              <a:srgbClr val="D6702B"/>
            </a:solidFill>
          </a:ln>
        </p:spPr>
        <p:txBody>
          <a:bodyPr wrap="square" lIns="0" tIns="0" rIns="0" bIns="0" rtlCol="0"/>
          <a:lstStyle/>
          <a:p>
            <a:endParaRPr/>
          </a:p>
        </p:txBody>
      </p:sp>
      <p:sp>
        <p:nvSpPr>
          <p:cNvPr id="50" name="object 50"/>
          <p:cNvSpPr txBox="1"/>
          <p:nvPr/>
        </p:nvSpPr>
        <p:spPr>
          <a:xfrm>
            <a:off x="6242684" y="5588609"/>
            <a:ext cx="451484" cy="347980"/>
          </a:xfrm>
          <a:prstGeom prst="rect">
            <a:avLst/>
          </a:prstGeom>
        </p:spPr>
        <p:txBody>
          <a:bodyPr vert="horz" wrap="square" lIns="0" tIns="14605" rIns="0" bIns="0" rtlCol="0">
            <a:spAutoFit/>
          </a:bodyPr>
          <a:lstStyle/>
          <a:p>
            <a:pPr marL="12700">
              <a:lnSpc>
                <a:spcPct val="100000"/>
              </a:lnSpc>
              <a:spcBef>
                <a:spcPts val="115"/>
              </a:spcBef>
            </a:pPr>
            <a:r>
              <a:rPr sz="2100" b="0" spc="-25" dirty="0">
                <a:latin typeface="Calibri Light"/>
                <a:cs typeface="Calibri Light"/>
              </a:rPr>
              <a:t>4A4</a:t>
            </a:r>
            <a:endParaRPr sz="2100">
              <a:latin typeface="Calibri Light"/>
              <a:cs typeface="Calibri Light"/>
            </a:endParaRPr>
          </a:p>
        </p:txBody>
      </p:sp>
      <p:sp>
        <p:nvSpPr>
          <p:cNvPr id="51" name="object 51"/>
          <p:cNvSpPr/>
          <p:nvPr/>
        </p:nvSpPr>
        <p:spPr>
          <a:xfrm>
            <a:off x="7226807" y="5410200"/>
            <a:ext cx="2127885" cy="762000"/>
          </a:xfrm>
          <a:custGeom>
            <a:avLst/>
            <a:gdLst/>
            <a:ahLst/>
            <a:cxnLst/>
            <a:rect l="l" t="t" r="r" b="b"/>
            <a:pathLst>
              <a:path w="2127884" h="762000">
                <a:moveTo>
                  <a:pt x="0" y="382104"/>
                </a:moveTo>
                <a:lnTo>
                  <a:pt x="607441" y="382104"/>
                </a:lnTo>
              </a:path>
              <a:path w="2127884" h="762000">
                <a:moveTo>
                  <a:pt x="609600" y="76200"/>
                </a:moveTo>
                <a:lnTo>
                  <a:pt x="615594" y="46559"/>
                </a:lnTo>
                <a:lnTo>
                  <a:pt x="631936" y="22336"/>
                </a:lnTo>
                <a:lnTo>
                  <a:pt x="656159" y="5994"/>
                </a:lnTo>
                <a:lnTo>
                  <a:pt x="685800" y="0"/>
                </a:lnTo>
                <a:lnTo>
                  <a:pt x="2051303" y="0"/>
                </a:lnTo>
                <a:lnTo>
                  <a:pt x="2080944" y="5994"/>
                </a:lnTo>
                <a:lnTo>
                  <a:pt x="2105167" y="22336"/>
                </a:lnTo>
                <a:lnTo>
                  <a:pt x="2121509" y="46559"/>
                </a:lnTo>
                <a:lnTo>
                  <a:pt x="2127504" y="76200"/>
                </a:lnTo>
                <a:lnTo>
                  <a:pt x="2127504" y="685800"/>
                </a:lnTo>
                <a:lnTo>
                  <a:pt x="2121509" y="715462"/>
                </a:lnTo>
                <a:lnTo>
                  <a:pt x="2105167" y="739682"/>
                </a:lnTo>
                <a:lnTo>
                  <a:pt x="2080944" y="756012"/>
                </a:lnTo>
                <a:lnTo>
                  <a:pt x="2051303" y="762000"/>
                </a:lnTo>
                <a:lnTo>
                  <a:pt x="685800" y="762000"/>
                </a:lnTo>
                <a:lnTo>
                  <a:pt x="656159" y="756012"/>
                </a:lnTo>
                <a:lnTo>
                  <a:pt x="631936" y="739682"/>
                </a:lnTo>
                <a:lnTo>
                  <a:pt x="615594" y="715462"/>
                </a:lnTo>
                <a:lnTo>
                  <a:pt x="609600" y="685800"/>
                </a:lnTo>
                <a:lnTo>
                  <a:pt x="609600" y="76200"/>
                </a:lnTo>
                <a:close/>
              </a:path>
            </a:pathLst>
          </a:custGeom>
          <a:ln w="12192">
            <a:solidFill>
              <a:srgbClr val="D6702B"/>
            </a:solidFill>
          </a:ln>
        </p:spPr>
        <p:txBody>
          <a:bodyPr wrap="square" lIns="0" tIns="0" rIns="0" bIns="0" rtlCol="0"/>
          <a:lstStyle/>
          <a:p>
            <a:endParaRPr/>
          </a:p>
        </p:txBody>
      </p:sp>
      <p:sp>
        <p:nvSpPr>
          <p:cNvPr id="52" name="object 52"/>
          <p:cNvSpPr txBox="1"/>
          <p:nvPr/>
        </p:nvSpPr>
        <p:spPr>
          <a:xfrm>
            <a:off x="8055356" y="5588609"/>
            <a:ext cx="1083310" cy="347980"/>
          </a:xfrm>
          <a:prstGeom prst="rect">
            <a:avLst/>
          </a:prstGeom>
        </p:spPr>
        <p:txBody>
          <a:bodyPr vert="horz" wrap="square" lIns="0" tIns="14605" rIns="0" bIns="0" rtlCol="0">
            <a:spAutoFit/>
          </a:bodyPr>
          <a:lstStyle/>
          <a:p>
            <a:pPr marL="12700">
              <a:lnSpc>
                <a:spcPct val="100000"/>
              </a:lnSpc>
              <a:spcBef>
                <a:spcPts val="115"/>
              </a:spcBef>
            </a:pPr>
            <a:r>
              <a:rPr sz="2100" b="0" dirty="0">
                <a:latin typeface="Calibri Light"/>
                <a:cs typeface="Calibri Light"/>
              </a:rPr>
              <a:t>ISD</a:t>
            </a:r>
            <a:r>
              <a:rPr sz="2100" b="0" spc="-25" dirty="0">
                <a:latin typeface="Calibri Light"/>
                <a:cs typeface="Calibri Light"/>
              </a:rPr>
              <a:t> </a:t>
            </a:r>
            <a:r>
              <a:rPr sz="2100" b="0" spc="-10" dirty="0">
                <a:latin typeface="Calibri Light"/>
                <a:cs typeface="Calibri Light"/>
              </a:rPr>
              <a:t>Credit</a:t>
            </a:r>
            <a:endParaRPr sz="2100">
              <a:latin typeface="Calibri Light"/>
              <a:cs typeface="Calibri Ligh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49223" y="399288"/>
            <a:ext cx="11036935" cy="533400"/>
          </a:xfrm>
          <a:custGeom>
            <a:avLst/>
            <a:gdLst/>
            <a:ahLst/>
            <a:cxnLst/>
            <a:rect l="l" t="t" r="r" b="b"/>
            <a:pathLst>
              <a:path w="11036935" h="533400">
                <a:moveTo>
                  <a:pt x="0" y="533400"/>
                </a:moveTo>
                <a:lnTo>
                  <a:pt x="11036808" y="533400"/>
                </a:lnTo>
                <a:lnTo>
                  <a:pt x="11036808" y="0"/>
                </a:lnTo>
                <a:lnTo>
                  <a:pt x="0" y="0"/>
                </a:lnTo>
                <a:lnTo>
                  <a:pt x="0" y="533400"/>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649223" y="399288"/>
            <a:ext cx="11036935" cy="533400"/>
          </a:xfrm>
          <a:prstGeom prst="rect">
            <a:avLst/>
          </a:prstGeom>
          <a:solidFill>
            <a:srgbClr val="4471C4"/>
          </a:solidFill>
        </p:spPr>
        <p:txBody>
          <a:bodyPr vert="horz" wrap="square" lIns="0" tIns="0" rIns="0" bIns="0" rtlCol="0">
            <a:spAutoFit/>
          </a:bodyPr>
          <a:lstStyle/>
          <a:p>
            <a:pPr algn="ctr">
              <a:lnSpc>
                <a:spcPts val="4004"/>
              </a:lnSpc>
            </a:pPr>
            <a:r>
              <a:rPr sz="4000" dirty="0">
                <a:solidFill>
                  <a:srgbClr val="FFFFFF"/>
                </a:solidFill>
              </a:rPr>
              <a:t>ITC</a:t>
            </a:r>
            <a:r>
              <a:rPr sz="4000" spc="-60" dirty="0">
                <a:solidFill>
                  <a:srgbClr val="FFFFFF"/>
                </a:solidFill>
              </a:rPr>
              <a:t> </a:t>
            </a:r>
            <a:r>
              <a:rPr sz="4000" spc="-10" dirty="0">
                <a:solidFill>
                  <a:srgbClr val="FFFFFF"/>
                </a:solidFill>
              </a:rPr>
              <a:t>Reconciliation</a:t>
            </a:r>
            <a:r>
              <a:rPr sz="4000" spc="-110" dirty="0">
                <a:solidFill>
                  <a:srgbClr val="FFFFFF"/>
                </a:solidFill>
              </a:rPr>
              <a:t> </a:t>
            </a:r>
            <a:r>
              <a:rPr sz="4000" dirty="0">
                <a:solidFill>
                  <a:srgbClr val="FFFFFF"/>
                </a:solidFill>
              </a:rPr>
              <a:t>with</a:t>
            </a:r>
            <a:r>
              <a:rPr sz="4000" spc="-30" dirty="0">
                <a:solidFill>
                  <a:srgbClr val="FFFFFF"/>
                </a:solidFill>
              </a:rPr>
              <a:t> </a:t>
            </a:r>
            <a:r>
              <a:rPr sz="4000" dirty="0">
                <a:solidFill>
                  <a:srgbClr val="FFFFFF"/>
                </a:solidFill>
              </a:rPr>
              <a:t>Books</a:t>
            </a:r>
            <a:r>
              <a:rPr sz="4000" spc="-30" dirty="0">
                <a:solidFill>
                  <a:srgbClr val="FFFFFF"/>
                </a:solidFill>
              </a:rPr>
              <a:t> </a:t>
            </a:r>
            <a:r>
              <a:rPr sz="4000" dirty="0">
                <a:solidFill>
                  <a:srgbClr val="FFFFFF"/>
                </a:solidFill>
              </a:rPr>
              <a:t>&amp;</a:t>
            </a:r>
            <a:r>
              <a:rPr sz="4000" spc="-75" dirty="0">
                <a:solidFill>
                  <a:srgbClr val="FFFFFF"/>
                </a:solidFill>
              </a:rPr>
              <a:t> </a:t>
            </a:r>
            <a:r>
              <a:rPr sz="4000" dirty="0">
                <a:solidFill>
                  <a:srgbClr val="FFFFFF"/>
                </a:solidFill>
              </a:rPr>
              <a:t>GSTR</a:t>
            </a:r>
            <a:r>
              <a:rPr sz="4000" spc="-45" dirty="0">
                <a:solidFill>
                  <a:srgbClr val="FFFFFF"/>
                </a:solidFill>
              </a:rPr>
              <a:t> </a:t>
            </a:r>
            <a:r>
              <a:rPr sz="4000" spc="-50" dirty="0">
                <a:solidFill>
                  <a:srgbClr val="FFFFFF"/>
                </a:solidFill>
              </a:rPr>
              <a:t>9</a:t>
            </a:r>
            <a:endParaRPr sz="4000"/>
          </a:p>
        </p:txBody>
      </p:sp>
      <p:sp>
        <p:nvSpPr>
          <p:cNvPr id="4" name="object 4"/>
          <p:cNvSpPr txBox="1"/>
          <p:nvPr/>
        </p:nvSpPr>
        <p:spPr>
          <a:xfrm>
            <a:off x="908303" y="2868167"/>
            <a:ext cx="2051685" cy="1801495"/>
          </a:xfrm>
          <a:prstGeom prst="rect">
            <a:avLst/>
          </a:prstGeom>
          <a:ln w="12191">
            <a:solidFill>
              <a:srgbClr val="000000"/>
            </a:solidFill>
          </a:ln>
        </p:spPr>
        <p:txBody>
          <a:bodyPr vert="horz" wrap="square" lIns="0" tIns="227965" rIns="0" bIns="0" rtlCol="0">
            <a:spAutoFit/>
          </a:bodyPr>
          <a:lstStyle/>
          <a:p>
            <a:pPr>
              <a:lnSpc>
                <a:spcPct val="100000"/>
              </a:lnSpc>
              <a:spcBef>
                <a:spcPts val="1795"/>
              </a:spcBef>
            </a:pPr>
            <a:endParaRPr sz="2200">
              <a:latin typeface="Times New Roman"/>
              <a:cs typeface="Times New Roman"/>
            </a:endParaRPr>
          </a:p>
          <a:p>
            <a:pPr algn="ctr">
              <a:lnSpc>
                <a:spcPct val="100000"/>
              </a:lnSpc>
            </a:pPr>
            <a:r>
              <a:rPr sz="2200" b="0" dirty="0">
                <a:latin typeface="Calibri Light"/>
                <a:cs typeface="Calibri Light"/>
              </a:rPr>
              <a:t>Net</a:t>
            </a:r>
            <a:r>
              <a:rPr sz="2200" b="0" spc="-75" dirty="0">
                <a:latin typeface="Calibri Light"/>
                <a:cs typeface="Calibri Light"/>
              </a:rPr>
              <a:t> </a:t>
            </a:r>
            <a:r>
              <a:rPr sz="2200" b="0" dirty="0">
                <a:latin typeface="Calibri Light"/>
                <a:cs typeface="Calibri Light"/>
              </a:rPr>
              <a:t>ITC</a:t>
            </a:r>
            <a:r>
              <a:rPr sz="2200" b="0" spc="-20" dirty="0">
                <a:latin typeface="Calibri Light"/>
                <a:cs typeface="Calibri Light"/>
              </a:rPr>
              <a:t> </a:t>
            </a:r>
            <a:r>
              <a:rPr sz="2200" b="0" spc="-10" dirty="0">
                <a:latin typeface="Calibri Light"/>
                <a:cs typeface="Calibri Light"/>
              </a:rPr>
              <a:t>available</a:t>
            </a:r>
            <a:endParaRPr sz="2200">
              <a:latin typeface="Calibri Light"/>
              <a:cs typeface="Calibri Light"/>
            </a:endParaRPr>
          </a:p>
          <a:p>
            <a:pPr algn="ctr">
              <a:lnSpc>
                <a:spcPct val="100000"/>
              </a:lnSpc>
            </a:pPr>
            <a:r>
              <a:rPr sz="2200" b="0" spc="-25" dirty="0">
                <a:solidFill>
                  <a:srgbClr val="FF0000"/>
                </a:solidFill>
                <a:latin typeface="Calibri Light"/>
                <a:cs typeface="Calibri Light"/>
              </a:rPr>
              <a:t>Table</a:t>
            </a:r>
            <a:r>
              <a:rPr sz="2200" b="0" spc="-90" dirty="0">
                <a:solidFill>
                  <a:srgbClr val="FF0000"/>
                </a:solidFill>
                <a:latin typeface="Calibri Light"/>
                <a:cs typeface="Calibri Light"/>
              </a:rPr>
              <a:t> </a:t>
            </a:r>
            <a:r>
              <a:rPr sz="2200" b="0" spc="-25" dirty="0">
                <a:solidFill>
                  <a:srgbClr val="FF0000"/>
                </a:solidFill>
                <a:latin typeface="Calibri Light"/>
                <a:cs typeface="Calibri Light"/>
              </a:rPr>
              <a:t>7J</a:t>
            </a:r>
            <a:endParaRPr sz="2200">
              <a:latin typeface="Calibri Light"/>
              <a:cs typeface="Calibri Light"/>
            </a:endParaRPr>
          </a:p>
        </p:txBody>
      </p:sp>
      <p:sp>
        <p:nvSpPr>
          <p:cNvPr id="5" name="object 5"/>
          <p:cNvSpPr txBox="1"/>
          <p:nvPr/>
        </p:nvSpPr>
        <p:spPr>
          <a:xfrm>
            <a:off x="3861815" y="2852927"/>
            <a:ext cx="2042160" cy="1816735"/>
          </a:xfrm>
          <a:prstGeom prst="rect">
            <a:avLst/>
          </a:prstGeom>
          <a:ln w="12192">
            <a:solidFill>
              <a:srgbClr val="000000"/>
            </a:solidFill>
          </a:ln>
        </p:spPr>
        <p:txBody>
          <a:bodyPr vert="horz" wrap="square" lIns="0" tIns="67945" rIns="0" bIns="0" rtlCol="0">
            <a:spAutoFit/>
          </a:bodyPr>
          <a:lstStyle/>
          <a:p>
            <a:pPr>
              <a:lnSpc>
                <a:spcPct val="100000"/>
              </a:lnSpc>
              <a:spcBef>
                <a:spcPts val="535"/>
              </a:spcBef>
            </a:pPr>
            <a:endParaRPr sz="2200">
              <a:latin typeface="Times New Roman"/>
              <a:cs typeface="Times New Roman"/>
            </a:endParaRPr>
          </a:p>
          <a:p>
            <a:pPr marL="164465" marR="156210" indent="1270" algn="ctr">
              <a:lnSpc>
                <a:spcPct val="100000"/>
              </a:lnSpc>
            </a:pPr>
            <a:r>
              <a:rPr sz="2200" b="0" dirty="0">
                <a:latin typeface="Calibri Light"/>
                <a:cs typeface="Calibri Light"/>
              </a:rPr>
              <a:t>ITC</a:t>
            </a:r>
            <a:r>
              <a:rPr sz="2200" b="0" spc="-95" dirty="0">
                <a:latin typeface="Calibri Light"/>
                <a:cs typeface="Calibri Light"/>
              </a:rPr>
              <a:t> </a:t>
            </a:r>
            <a:r>
              <a:rPr sz="2200" b="0" dirty="0">
                <a:latin typeface="Calibri Light"/>
                <a:cs typeface="Calibri Light"/>
              </a:rPr>
              <a:t>availed</a:t>
            </a:r>
            <a:r>
              <a:rPr sz="2200" b="0" spc="-80" dirty="0">
                <a:latin typeface="Calibri Light"/>
                <a:cs typeface="Calibri Light"/>
              </a:rPr>
              <a:t> </a:t>
            </a:r>
            <a:r>
              <a:rPr sz="2200" b="0" spc="-25" dirty="0">
                <a:latin typeface="Calibri Light"/>
                <a:cs typeface="Calibri Light"/>
              </a:rPr>
              <a:t>for </a:t>
            </a:r>
            <a:r>
              <a:rPr sz="2200" b="0" dirty="0">
                <a:latin typeface="Calibri Light"/>
                <a:cs typeface="Calibri Light"/>
              </a:rPr>
              <a:t>the</a:t>
            </a:r>
            <a:r>
              <a:rPr sz="2200" b="0" spc="-65" dirty="0">
                <a:latin typeface="Calibri Light"/>
                <a:cs typeface="Calibri Light"/>
              </a:rPr>
              <a:t> </a:t>
            </a:r>
            <a:r>
              <a:rPr sz="2200" b="0" dirty="0">
                <a:latin typeface="Calibri Light"/>
                <a:cs typeface="Calibri Light"/>
              </a:rPr>
              <a:t>Previous</a:t>
            </a:r>
            <a:r>
              <a:rPr sz="2200" b="0" spc="-80" dirty="0">
                <a:latin typeface="Calibri Light"/>
                <a:cs typeface="Calibri Light"/>
              </a:rPr>
              <a:t> </a:t>
            </a:r>
            <a:r>
              <a:rPr sz="2200" b="0" spc="-25" dirty="0">
                <a:latin typeface="Calibri Light"/>
                <a:cs typeface="Calibri Light"/>
              </a:rPr>
              <a:t>FY </a:t>
            </a:r>
            <a:r>
              <a:rPr sz="2200" b="0" spc="-25" dirty="0">
                <a:solidFill>
                  <a:srgbClr val="FF0000"/>
                </a:solidFill>
                <a:latin typeface="Calibri Light"/>
                <a:cs typeface="Calibri Light"/>
              </a:rPr>
              <a:t>Table</a:t>
            </a:r>
            <a:r>
              <a:rPr sz="2200" b="0" spc="-90" dirty="0">
                <a:solidFill>
                  <a:srgbClr val="FF0000"/>
                </a:solidFill>
                <a:latin typeface="Calibri Light"/>
                <a:cs typeface="Calibri Light"/>
              </a:rPr>
              <a:t> </a:t>
            </a:r>
            <a:r>
              <a:rPr sz="2200" b="0" spc="-25" dirty="0">
                <a:solidFill>
                  <a:srgbClr val="FF0000"/>
                </a:solidFill>
                <a:latin typeface="Calibri Light"/>
                <a:cs typeface="Calibri Light"/>
              </a:rPr>
              <a:t>13</a:t>
            </a:r>
            <a:endParaRPr sz="2200">
              <a:latin typeface="Calibri Light"/>
              <a:cs typeface="Calibri Light"/>
            </a:endParaRPr>
          </a:p>
        </p:txBody>
      </p:sp>
      <p:sp>
        <p:nvSpPr>
          <p:cNvPr id="6" name="object 6"/>
          <p:cNvSpPr txBox="1"/>
          <p:nvPr/>
        </p:nvSpPr>
        <p:spPr>
          <a:xfrm>
            <a:off x="6650735" y="2852927"/>
            <a:ext cx="2039620" cy="1816735"/>
          </a:xfrm>
          <a:prstGeom prst="rect">
            <a:avLst/>
          </a:prstGeom>
          <a:ln w="12192">
            <a:solidFill>
              <a:srgbClr val="000000"/>
            </a:solidFill>
          </a:ln>
        </p:spPr>
        <p:txBody>
          <a:bodyPr vert="horz" wrap="square" lIns="0" tIns="221615" rIns="0" bIns="0" rtlCol="0">
            <a:spAutoFit/>
          </a:bodyPr>
          <a:lstStyle/>
          <a:p>
            <a:pPr marL="203200" marR="194310" algn="ctr">
              <a:lnSpc>
                <a:spcPct val="100000"/>
              </a:lnSpc>
              <a:spcBef>
                <a:spcPts val="1745"/>
              </a:spcBef>
            </a:pPr>
            <a:r>
              <a:rPr sz="2200" b="0" spc="-10" dirty="0">
                <a:latin typeface="Calibri Light"/>
                <a:cs typeface="Calibri Light"/>
              </a:rPr>
              <a:t>Reversal</a:t>
            </a:r>
            <a:r>
              <a:rPr sz="2200" b="0" spc="-70" dirty="0">
                <a:latin typeface="Calibri Light"/>
                <a:cs typeface="Calibri Light"/>
              </a:rPr>
              <a:t> </a:t>
            </a:r>
            <a:r>
              <a:rPr sz="2200" b="0" dirty="0">
                <a:latin typeface="Calibri Light"/>
                <a:cs typeface="Calibri Light"/>
              </a:rPr>
              <a:t>of</a:t>
            </a:r>
            <a:r>
              <a:rPr sz="2200" b="0" spc="-50" dirty="0">
                <a:latin typeface="Calibri Light"/>
                <a:cs typeface="Calibri Light"/>
              </a:rPr>
              <a:t> </a:t>
            </a:r>
            <a:r>
              <a:rPr sz="2200" b="0" spc="-25" dirty="0">
                <a:latin typeface="Calibri Light"/>
                <a:cs typeface="Calibri Light"/>
              </a:rPr>
              <a:t>ITC </a:t>
            </a:r>
            <a:r>
              <a:rPr sz="2200" b="0" dirty="0">
                <a:latin typeface="Calibri Light"/>
                <a:cs typeface="Calibri Light"/>
              </a:rPr>
              <a:t>availed</a:t>
            </a:r>
            <a:r>
              <a:rPr sz="2200" b="0" spc="-110" dirty="0">
                <a:latin typeface="Calibri Light"/>
                <a:cs typeface="Calibri Light"/>
              </a:rPr>
              <a:t> </a:t>
            </a:r>
            <a:r>
              <a:rPr sz="2200" b="0" spc="-10" dirty="0">
                <a:latin typeface="Calibri Light"/>
                <a:cs typeface="Calibri Light"/>
              </a:rPr>
              <a:t>during </a:t>
            </a:r>
            <a:r>
              <a:rPr sz="2200" b="0" dirty="0">
                <a:latin typeface="Calibri Light"/>
                <a:cs typeface="Calibri Light"/>
              </a:rPr>
              <a:t>previous</a:t>
            </a:r>
            <a:r>
              <a:rPr sz="2200" b="0" spc="-90" dirty="0">
                <a:latin typeface="Calibri Light"/>
                <a:cs typeface="Calibri Light"/>
              </a:rPr>
              <a:t> </a:t>
            </a:r>
            <a:r>
              <a:rPr sz="2200" b="0" spc="-25" dirty="0">
                <a:latin typeface="Calibri Light"/>
                <a:cs typeface="Calibri Light"/>
              </a:rPr>
              <a:t>FY </a:t>
            </a:r>
            <a:r>
              <a:rPr sz="2200" b="0" spc="-25" dirty="0">
                <a:solidFill>
                  <a:srgbClr val="FF0000"/>
                </a:solidFill>
                <a:latin typeface="Calibri Light"/>
                <a:cs typeface="Calibri Light"/>
              </a:rPr>
              <a:t>Table</a:t>
            </a:r>
            <a:r>
              <a:rPr sz="2200" b="0" spc="-95" dirty="0">
                <a:solidFill>
                  <a:srgbClr val="FF0000"/>
                </a:solidFill>
                <a:latin typeface="Calibri Light"/>
                <a:cs typeface="Calibri Light"/>
              </a:rPr>
              <a:t> </a:t>
            </a:r>
            <a:r>
              <a:rPr sz="2200" b="0" spc="-35" dirty="0">
                <a:solidFill>
                  <a:srgbClr val="FF0000"/>
                </a:solidFill>
                <a:latin typeface="Calibri Light"/>
                <a:cs typeface="Calibri Light"/>
              </a:rPr>
              <a:t>12</a:t>
            </a:r>
            <a:endParaRPr sz="2200">
              <a:latin typeface="Calibri Light"/>
              <a:cs typeface="Calibri Light"/>
            </a:endParaRPr>
          </a:p>
        </p:txBody>
      </p:sp>
      <p:sp>
        <p:nvSpPr>
          <p:cNvPr id="7" name="object 7"/>
          <p:cNvSpPr txBox="1"/>
          <p:nvPr/>
        </p:nvSpPr>
        <p:spPr>
          <a:xfrm>
            <a:off x="9515856" y="2852927"/>
            <a:ext cx="1762125" cy="1816735"/>
          </a:xfrm>
          <a:prstGeom prst="rect">
            <a:avLst/>
          </a:prstGeom>
          <a:ln w="12192">
            <a:solidFill>
              <a:srgbClr val="000000"/>
            </a:solidFill>
          </a:ln>
        </p:spPr>
        <p:txBody>
          <a:bodyPr vert="horz" wrap="square" lIns="0" tIns="235585" rIns="0" bIns="0" rtlCol="0">
            <a:spAutoFit/>
          </a:bodyPr>
          <a:lstStyle/>
          <a:p>
            <a:pPr>
              <a:lnSpc>
                <a:spcPct val="100000"/>
              </a:lnSpc>
              <a:spcBef>
                <a:spcPts val="1855"/>
              </a:spcBef>
            </a:pPr>
            <a:endParaRPr sz="2200">
              <a:latin typeface="Times New Roman"/>
              <a:cs typeface="Times New Roman"/>
            </a:endParaRPr>
          </a:p>
          <a:p>
            <a:pPr algn="ctr">
              <a:lnSpc>
                <a:spcPct val="100000"/>
              </a:lnSpc>
            </a:pPr>
            <a:r>
              <a:rPr sz="2200" b="0" dirty="0">
                <a:latin typeface="Calibri Light"/>
                <a:cs typeface="Calibri Light"/>
              </a:rPr>
              <a:t>ITC</a:t>
            </a:r>
            <a:r>
              <a:rPr sz="2200" b="0" spc="-30" dirty="0">
                <a:latin typeface="Calibri Light"/>
                <a:cs typeface="Calibri Light"/>
              </a:rPr>
              <a:t> </a:t>
            </a:r>
            <a:r>
              <a:rPr sz="2200" b="0" dirty="0">
                <a:latin typeface="Calibri Light"/>
                <a:cs typeface="Calibri Light"/>
              </a:rPr>
              <a:t>as</a:t>
            </a:r>
            <a:r>
              <a:rPr sz="2200" b="0" spc="-55" dirty="0">
                <a:latin typeface="Calibri Light"/>
                <a:cs typeface="Calibri Light"/>
              </a:rPr>
              <a:t> </a:t>
            </a:r>
            <a:r>
              <a:rPr sz="2200" b="0" spc="-25" dirty="0">
                <a:latin typeface="Calibri Light"/>
                <a:cs typeface="Calibri Light"/>
              </a:rPr>
              <a:t>per</a:t>
            </a:r>
            <a:endParaRPr sz="2200">
              <a:latin typeface="Calibri Light"/>
              <a:cs typeface="Calibri Light"/>
            </a:endParaRPr>
          </a:p>
          <a:p>
            <a:pPr algn="ctr">
              <a:lnSpc>
                <a:spcPct val="100000"/>
              </a:lnSpc>
            </a:pPr>
            <a:r>
              <a:rPr sz="2200" b="0" spc="-10" dirty="0">
                <a:latin typeface="Calibri Light"/>
                <a:cs typeface="Calibri Light"/>
              </a:rPr>
              <a:t>Books</a:t>
            </a:r>
            <a:endParaRPr sz="2200">
              <a:latin typeface="Calibri Light"/>
              <a:cs typeface="Calibri Light"/>
            </a:endParaRPr>
          </a:p>
        </p:txBody>
      </p:sp>
      <p:grpSp>
        <p:nvGrpSpPr>
          <p:cNvPr id="8" name="object 8"/>
          <p:cNvGrpSpPr/>
          <p:nvPr/>
        </p:nvGrpSpPr>
        <p:grpSpPr>
          <a:xfrm>
            <a:off x="3149473" y="3484371"/>
            <a:ext cx="541020" cy="505459"/>
            <a:chOff x="3149473" y="3484371"/>
            <a:chExt cx="541020" cy="505459"/>
          </a:xfrm>
        </p:grpSpPr>
        <p:sp>
          <p:nvSpPr>
            <p:cNvPr id="9" name="object 9"/>
            <p:cNvSpPr/>
            <p:nvPr/>
          </p:nvSpPr>
          <p:spPr>
            <a:xfrm>
              <a:off x="3155569" y="3489959"/>
              <a:ext cx="528955" cy="492759"/>
            </a:xfrm>
            <a:custGeom>
              <a:avLst/>
              <a:gdLst/>
              <a:ahLst/>
              <a:cxnLst/>
              <a:rect l="l" t="t" r="r" b="b"/>
              <a:pathLst>
                <a:path w="528954" h="492760">
                  <a:moveTo>
                    <a:pt x="528574" y="167640"/>
                  </a:moveTo>
                  <a:lnTo>
                    <a:pt x="343154" y="167640"/>
                  </a:lnTo>
                  <a:lnTo>
                    <a:pt x="343154" y="0"/>
                  </a:lnTo>
                  <a:lnTo>
                    <a:pt x="185420" y="0"/>
                  </a:lnTo>
                  <a:lnTo>
                    <a:pt x="185420" y="167640"/>
                  </a:lnTo>
                  <a:lnTo>
                    <a:pt x="0" y="167640"/>
                  </a:lnTo>
                  <a:lnTo>
                    <a:pt x="0" y="326390"/>
                  </a:lnTo>
                  <a:lnTo>
                    <a:pt x="185420" y="326390"/>
                  </a:lnTo>
                  <a:lnTo>
                    <a:pt x="185420" y="492760"/>
                  </a:lnTo>
                  <a:lnTo>
                    <a:pt x="343154" y="492760"/>
                  </a:lnTo>
                  <a:lnTo>
                    <a:pt x="343154" y="326390"/>
                  </a:lnTo>
                  <a:lnTo>
                    <a:pt x="528574" y="326390"/>
                  </a:lnTo>
                  <a:lnTo>
                    <a:pt x="528574" y="167640"/>
                  </a:lnTo>
                  <a:close/>
                </a:path>
              </a:pathLst>
            </a:custGeom>
            <a:solidFill>
              <a:srgbClr val="EC7C30"/>
            </a:solidFill>
          </p:spPr>
          <p:txBody>
            <a:bodyPr wrap="square" lIns="0" tIns="0" rIns="0" bIns="0" rtlCol="0"/>
            <a:lstStyle/>
            <a:p>
              <a:endParaRPr/>
            </a:p>
          </p:txBody>
        </p:sp>
        <p:sp>
          <p:nvSpPr>
            <p:cNvPr id="10" name="object 10"/>
            <p:cNvSpPr/>
            <p:nvPr/>
          </p:nvSpPr>
          <p:spPr>
            <a:xfrm>
              <a:off x="3155569" y="3490467"/>
              <a:ext cx="528955" cy="492759"/>
            </a:xfrm>
            <a:custGeom>
              <a:avLst/>
              <a:gdLst/>
              <a:ahLst/>
              <a:cxnLst/>
              <a:rect l="l" t="t" r="r" b="b"/>
              <a:pathLst>
                <a:path w="528954" h="492760">
                  <a:moveTo>
                    <a:pt x="0" y="167513"/>
                  </a:moveTo>
                  <a:lnTo>
                    <a:pt x="185419" y="167513"/>
                  </a:lnTo>
                  <a:lnTo>
                    <a:pt x="185419" y="0"/>
                  </a:lnTo>
                  <a:lnTo>
                    <a:pt x="343154" y="0"/>
                  </a:lnTo>
                  <a:lnTo>
                    <a:pt x="343154" y="167513"/>
                  </a:lnTo>
                  <a:lnTo>
                    <a:pt x="528573" y="167513"/>
                  </a:lnTo>
                  <a:lnTo>
                    <a:pt x="528573" y="325247"/>
                  </a:lnTo>
                  <a:lnTo>
                    <a:pt x="343154" y="325247"/>
                  </a:lnTo>
                  <a:lnTo>
                    <a:pt x="343154" y="492760"/>
                  </a:lnTo>
                  <a:lnTo>
                    <a:pt x="185419" y="492760"/>
                  </a:lnTo>
                  <a:lnTo>
                    <a:pt x="185419" y="325247"/>
                  </a:lnTo>
                  <a:lnTo>
                    <a:pt x="0" y="325247"/>
                  </a:lnTo>
                  <a:lnTo>
                    <a:pt x="0" y="167513"/>
                  </a:lnTo>
                  <a:close/>
                </a:path>
              </a:pathLst>
            </a:custGeom>
            <a:ln w="12192">
              <a:solidFill>
                <a:srgbClr val="AD5A20"/>
              </a:solidFill>
            </a:ln>
          </p:spPr>
          <p:txBody>
            <a:bodyPr wrap="square" lIns="0" tIns="0" rIns="0" bIns="0" rtlCol="0"/>
            <a:lstStyle/>
            <a:p>
              <a:endParaRPr/>
            </a:p>
          </p:txBody>
        </p:sp>
      </p:grpSp>
      <p:grpSp>
        <p:nvGrpSpPr>
          <p:cNvPr id="11" name="object 11"/>
          <p:cNvGrpSpPr/>
          <p:nvPr/>
        </p:nvGrpSpPr>
        <p:grpSpPr>
          <a:xfrm>
            <a:off x="6041263" y="3655339"/>
            <a:ext cx="469265" cy="172085"/>
            <a:chOff x="6041263" y="3655339"/>
            <a:chExt cx="469265" cy="172085"/>
          </a:xfrm>
        </p:grpSpPr>
        <p:sp>
          <p:nvSpPr>
            <p:cNvPr id="12" name="object 12"/>
            <p:cNvSpPr/>
            <p:nvPr/>
          </p:nvSpPr>
          <p:spPr>
            <a:xfrm>
              <a:off x="6047359" y="3661435"/>
              <a:ext cx="457200" cy="160020"/>
            </a:xfrm>
            <a:custGeom>
              <a:avLst/>
              <a:gdLst/>
              <a:ahLst/>
              <a:cxnLst/>
              <a:rect l="l" t="t" r="r" b="b"/>
              <a:pathLst>
                <a:path w="457200" h="160020">
                  <a:moveTo>
                    <a:pt x="456958" y="0"/>
                  </a:moveTo>
                  <a:lnTo>
                    <a:pt x="0" y="0"/>
                  </a:lnTo>
                  <a:lnTo>
                    <a:pt x="0" y="159867"/>
                  </a:lnTo>
                  <a:lnTo>
                    <a:pt x="456958" y="159867"/>
                  </a:lnTo>
                  <a:lnTo>
                    <a:pt x="456958" y="0"/>
                  </a:lnTo>
                  <a:close/>
                </a:path>
              </a:pathLst>
            </a:custGeom>
            <a:solidFill>
              <a:srgbClr val="EC7C30"/>
            </a:solidFill>
          </p:spPr>
          <p:txBody>
            <a:bodyPr wrap="square" lIns="0" tIns="0" rIns="0" bIns="0" rtlCol="0"/>
            <a:lstStyle/>
            <a:p>
              <a:endParaRPr/>
            </a:p>
          </p:txBody>
        </p:sp>
        <p:sp>
          <p:nvSpPr>
            <p:cNvPr id="13" name="object 13"/>
            <p:cNvSpPr/>
            <p:nvPr/>
          </p:nvSpPr>
          <p:spPr>
            <a:xfrm>
              <a:off x="6047359" y="3661435"/>
              <a:ext cx="457200" cy="160020"/>
            </a:xfrm>
            <a:custGeom>
              <a:avLst/>
              <a:gdLst/>
              <a:ahLst/>
              <a:cxnLst/>
              <a:rect l="l" t="t" r="r" b="b"/>
              <a:pathLst>
                <a:path w="457200" h="160020">
                  <a:moveTo>
                    <a:pt x="0" y="159867"/>
                  </a:moveTo>
                  <a:lnTo>
                    <a:pt x="456958" y="159867"/>
                  </a:lnTo>
                  <a:lnTo>
                    <a:pt x="456958" y="0"/>
                  </a:lnTo>
                  <a:lnTo>
                    <a:pt x="0" y="0"/>
                  </a:lnTo>
                  <a:lnTo>
                    <a:pt x="0" y="159867"/>
                  </a:lnTo>
                  <a:close/>
                </a:path>
              </a:pathLst>
            </a:custGeom>
            <a:ln w="12192">
              <a:solidFill>
                <a:srgbClr val="AD5A20"/>
              </a:solidFill>
            </a:ln>
          </p:spPr>
          <p:txBody>
            <a:bodyPr wrap="square" lIns="0" tIns="0" rIns="0" bIns="0" rtlCol="0"/>
            <a:lstStyle/>
            <a:p>
              <a:endParaRPr/>
            </a:p>
          </p:txBody>
        </p:sp>
      </p:grpSp>
      <p:grpSp>
        <p:nvGrpSpPr>
          <p:cNvPr id="14" name="object 14"/>
          <p:cNvGrpSpPr/>
          <p:nvPr/>
        </p:nvGrpSpPr>
        <p:grpSpPr>
          <a:xfrm>
            <a:off x="8865107" y="3546728"/>
            <a:ext cx="494030" cy="205740"/>
            <a:chOff x="8865107" y="3546728"/>
            <a:chExt cx="494030" cy="205740"/>
          </a:xfrm>
        </p:grpSpPr>
        <p:sp>
          <p:nvSpPr>
            <p:cNvPr id="15" name="object 15"/>
            <p:cNvSpPr/>
            <p:nvPr/>
          </p:nvSpPr>
          <p:spPr>
            <a:xfrm>
              <a:off x="8871203" y="3552824"/>
              <a:ext cx="481965" cy="193675"/>
            </a:xfrm>
            <a:custGeom>
              <a:avLst/>
              <a:gdLst/>
              <a:ahLst/>
              <a:cxnLst/>
              <a:rect l="l" t="t" r="r" b="b"/>
              <a:pathLst>
                <a:path w="481965" h="193675">
                  <a:moveTo>
                    <a:pt x="481584" y="0"/>
                  </a:moveTo>
                  <a:lnTo>
                    <a:pt x="0" y="0"/>
                  </a:lnTo>
                  <a:lnTo>
                    <a:pt x="0" y="193548"/>
                  </a:lnTo>
                  <a:lnTo>
                    <a:pt x="481584" y="193548"/>
                  </a:lnTo>
                  <a:lnTo>
                    <a:pt x="481584" y="0"/>
                  </a:lnTo>
                  <a:close/>
                </a:path>
              </a:pathLst>
            </a:custGeom>
            <a:solidFill>
              <a:srgbClr val="EC7C30"/>
            </a:solidFill>
          </p:spPr>
          <p:txBody>
            <a:bodyPr wrap="square" lIns="0" tIns="0" rIns="0" bIns="0" rtlCol="0"/>
            <a:lstStyle/>
            <a:p>
              <a:endParaRPr/>
            </a:p>
          </p:txBody>
        </p:sp>
        <p:sp>
          <p:nvSpPr>
            <p:cNvPr id="16" name="object 16"/>
            <p:cNvSpPr/>
            <p:nvPr/>
          </p:nvSpPr>
          <p:spPr>
            <a:xfrm>
              <a:off x="8871203" y="3552824"/>
              <a:ext cx="481965" cy="193675"/>
            </a:xfrm>
            <a:custGeom>
              <a:avLst/>
              <a:gdLst/>
              <a:ahLst/>
              <a:cxnLst/>
              <a:rect l="l" t="t" r="r" b="b"/>
              <a:pathLst>
                <a:path w="481965" h="193675">
                  <a:moveTo>
                    <a:pt x="0" y="0"/>
                  </a:moveTo>
                  <a:lnTo>
                    <a:pt x="481584" y="0"/>
                  </a:lnTo>
                  <a:lnTo>
                    <a:pt x="481584" y="193548"/>
                  </a:lnTo>
                  <a:lnTo>
                    <a:pt x="0" y="193548"/>
                  </a:lnTo>
                  <a:lnTo>
                    <a:pt x="0" y="0"/>
                  </a:lnTo>
                  <a:close/>
                </a:path>
              </a:pathLst>
            </a:custGeom>
            <a:ln w="12191">
              <a:solidFill>
                <a:srgbClr val="AD5A20"/>
              </a:solidFill>
            </a:ln>
          </p:spPr>
          <p:txBody>
            <a:bodyPr wrap="square" lIns="0" tIns="0" rIns="0" bIns="0" rtlCol="0"/>
            <a:lstStyle/>
            <a:p>
              <a:endParaRPr/>
            </a:p>
          </p:txBody>
        </p:sp>
      </p:grpSp>
      <p:grpSp>
        <p:nvGrpSpPr>
          <p:cNvPr id="17" name="object 17"/>
          <p:cNvGrpSpPr/>
          <p:nvPr/>
        </p:nvGrpSpPr>
        <p:grpSpPr>
          <a:xfrm>
            <a:off x="8865107" y="3837051"/>
            <a:ext cx="494030" cy="205740"/>
            <a:chOff x="8865107" y="3837051"/>
            <a:chExt cx="494030" cy="205740"/>
          </a:xfrm>
        </p:grpSpPr>
        <p:sp>
          <p:nvSpPr>
            <p:cNvPr id="18" name="object 18"/>
            <p:cNvSpPr/>
            <p:nvPr/>
          </p:nvSpPr>
          <p:spPr>
            <a:xfrm>
              <a:off x="8871203" y="3843147"/>
              <a:ext cx="481965" cy="193675"/>
            </a:xfrm>
            <a:custGeom>
              <a:avLst/>
              <a:gdLst/>
              <a:ahLst/>
              <a:cxnLst/>
              <a:rect l="l" t="t" r="r" b="b"/>
              <a:pathLst>
                <a:path w="481965" h="193675">
                  <a:moveTo>
                    <a:pt x="481584" y="0"/>
                  </a:moveTo>
                  <a:lnTo>
                    <a:pt x="0" y="0"/>
                  </a:lnTo>
                  <a:lnTo>
                    <a:pt x="0" y="193547"/>
                  </a:lnTo>
                  <a:lnTo>
                    <a:pt x="481584" y="193547"/>
                  </a:lnTo>
                  <a:lnTo>
                    <a:pt x="481584" y="0"/>
                  </a:lnTo>
                  <a:close/>
                </a:path>
              </a:pathLst>
            </a:custGeom>
            <a:solidFill>
              <a:srgbClr val="EC7C30"/>
            </a:solidFill>
          </p:spPr>
          <p:txBody>
            <a:bodyPr wrap="square" lIns="0" tIns="0" rIns="0" bIns="0" rtlCol="0"/>
            <a:lstStyle/>
            <a:p>
              <a:endParaRPr/>
            </a:p>
          </p:txBody>
        </p:sp>
        <p:sp>
          <p:nvSpPr>
            <p:cNvPr id="19" name="object 19"/>
            <p:cNvSpPr/>
            <p:nvPr/>
          </p:nvSpPr>
          <p:spPr>
            <a:xfrm>
              <a:off x="8871203" y="3843147"/>
              <a:ext cx="481965" cy="193675"/>
            </a:xfrm>
            <a:custGeom>
              <a:avLst/>
              <a:gdLst/>
              <a:ahLst/>
              <a:cxnLst/>
              <a:rect l="l" t="t" r="r" b="b"/>
              <a:pathLst>
                <a:path w="481965" h="193675">
                  <a:moveTo>
                    <a:pt x="0" y="0"/>
                  </a:moveTo>
                  <a:lnTo>
                    <a:pt x="481584" y="0"/>
                  </a:lnTo>
                  <a:lnTo>
                    <a:pt x="481584" y="193547"/>
                  </a:lnTo>
                  <a:lnTo>
                    <a:pt x="0" y="193547"/>
                  </a:lnTo>
                  <a:lnTo>
                    <a:pt x="0" y="0"/>
                  </a:lnTo>
                  <a:close/>
                </a:path>
              </a:pathLst>
            </a:custGeom>
            <a:ln w="12191">
              <a:solidFill>
                <a:srgbClr val="AD5A20"/>
              </a:solidFill>
            </a:ln>
          </p:spPr>
          <p:txBody>
            <a:bodyPr wrap="square" lIns="0" tIns="0" rIns="0" bIns="0" rtlCol="0"/>
            <a:lstStyle/>
            <a:p>
              <a:endParaRPr/>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marL="759460">
              <a:lnSpc>
                <a:spcPts val="4210"/>
              </a:lnSpc>
            </a:pPr>
            <a:r>
              <a:rPr sz="4000" b="0" spc="-10" dirty="0">
                <a:solidFill>
                  <a:srgbClr val="FFFFFF"/>
                </a:solidFill>
                <a:latin typeface="Calibri"/>
                <a:cs typeface="Calibri"/>
              </a:rPr>
              <a:t>Reconciliation</a:t>
            </a:r>
            <a:r>
              <a:rPr sz="4000" b="0" spc="-114" dirty="0">
                <a:solidFill>
                  <a:srgbClr val="FFFFFF"/>
                </a:solidFill>
                <a:latin typeface="Calibri"/>
                <a:cs typeface="Calibri"/>
              </a:rPr>
              <a:t> </a:t>
            </a:r>
            <a:r>
              <a:rPr sz="4000" b="0" dirty="0">
                <a:solidFill>
                  <a:srgbClr val="FFFFFF"/>
                </a:solidFill>
                <a:latin typeface="Calibri"/>
                <a:cs typeface="Calibri"/>
              </a:rPr>
              <a:t>of</a:t>
            </a:r>
            <a:r>
              <a:rPr sz="4000" b="0" spc="-20" dirty="0">
                <a:solidFill>
                  <a:srgbClr val="FFFFFF"/>
                </a:solidFill>
                <a:latin typeface="Calibri"/>
                <a:cs typeface="Calibri"/>
              </a:rPr>
              <a:t> </a:t>
            </a:r>
            <a:r>
              <a:rPr sz="4000" b="0" dirty="0">
                <a:solidFill>
                  <a:srgbClr val="FFFFFF"/>
                </a:solidFill>
                <a:latin typeface="Calibri"/>
                <a:cs typeface="Calibri"/>
              </a:rPr>
              <a:t>RCM</a:t>
            </a:r>
            <a:r>
              <a:rPr sz="4000" b="0" spc="-65" dirty="0">
                <a:solidFill>
                  <a:srgbClr val="FFFFFF"/>
                </a:solidFill>
                <a:latin typeface="Calibri"/>
                <a:cs typeface="Calibri"/>
              </a:rPr>
              <a:t> </a:t>
            </a:r>
            <a:r>
              <a:rPr sz="4000" b="0" dirty="0">
                <a:solidFill>
                  <a:srgbClr val="FFFFFF"/>
                </a:solidFill>
                <a:latin typeface="Calibri"/>
                <a:cs typeface="Calibri"/>
              </a:rPr>
              <a:t>liability</a:t>
            </a:r>
            <a:r>
              <a:rPr sz="4000" b="0" spc="-50" dirty="0">
                <a:solidFill>
                  <a:srgbClr val="FFFFFF"/>
                </a:solidFill>
                <a:latin typeface="Calibri"/>
                <a:cs typeface="Calibri"/>
              </a:rPr>
              <a:t> </a:t>
            </a:r>
            <a:r>
              <a:rPr sz="4000" b="0" dirty="0">
                <a:solidFill>
                  <a:srgbClr val="FFFFFF"/>
                </a:solidFill>
                <a:latin typeface="Calibri"/>
                <a:cs typeface="Calibri"/>
              </a:rPr>
              <a:t>with</a:t>
            </a:r>
            <a:r>
              <a:rPr sz="4000" b="0" spc="-20" dirty="0">
                <a:solidFill>
                  <a:srgbClr val="FFFFFF"/>
                </a:solidFill>
                <a:latin typeface="Calibri"/>
                <a:cs typeface="Calibri"/>
              </a:rPr>
              <a:t> </a:t>
            </a:r>
            <a:r>
              <a:rPr sz="4000" b="0" dirty="0">
                <a:solidFill>
                  <a:srgbClr val="FFFFFF"/>
                </a:solidFill>
                <a:latin typeface="Calibri"/>
                <a:cs typeface="Calibri"/>
              </a:rPr>
              <a:t>RCM</a:t>
            </a:r>
            <a:r>
              <a:rPr sz="4000" b="0" spc="-20" dirty="0">
                <a:solidFill>
                  <a:srgbClr val="FFFFFF"/>
                </a:solidFill>
                <a:latin typeface="Calibri"/>
                <a:cs typeface="Calibri"/>
              </a:rPr>
              <a:t> </a:t>
            </a:r>
            <a:r>
              <a:rPr sz="4000" b="0" spc="-25" dirty="0">
                <a:solidFill>
                  <a:srgbClr val="FFFFFF"/>
                </a:solidFill>
                <a:latin typeface="Calibri"/>
                <a:cs typeface="Calibri"/>
              </a:rPr>
              <a:t>ITC</a:t>
            </a:r>
            <a:endParaRPr sz="4000">
              <a:latin typeface="Calibri"/>
              <a:cs typeface="Calibri"/>
            </a:endParaRPr>
          </a:p>
        </p:txBody>
      </p:sp>
      <p:grpSp>
        <p:nvGrpSpPr>
          <p:cNvPr id="4" name="object 4"/>
          <p:cNvGrpSpPr/>
          <p:nvPr/>
        </p:nvGrpSpPr>
        <p:grpSpPr>
          <a:xfrm>
            <a:off x="2880105" y="1008633"/>
            <a:ext cx="6792595" cy="3989704"/>
            <a:chOff x="2880105" y="1008633"/>
            <a:chExt cx="6792595" cy="3989704"/>
          </a:xfrm>
        </p:grpSpPr>
        <p:sp>
          <p:nvSpPr>
            <p:cNvPr id="5" name="object 5"/>
            <p:cNvSpPr/>
            <p:nvPr/>
          </p:nvSpPr>
          <p:spPr>
            <a:xfrm>
              <a:off x="5145023" y="3273551"/>
              <a:ext cx="4521200" cy="1718310"/>
            </a:xfrm>
            <a:custGeom>
              <a:avLst/>
              <a:gdLst/>
              <a:ahLst/>
              <a:cxnLst/>
              <a:rect l="l" t="t" r="r" b="b"/>
              <a:pathLst>
                <a:path w="4521200" h="1718310">
                  <a:moveTo>
                    <a:pt x="4520183" y="1325880"/>
                  </a:moveTo>
                  <a:lnTo>
                    <a:pt x="4520183" y="1718056"/>
                  </a:lnTo>
                </a:path>
                <a:path w="4521200" h="1718310">
                  <a:moveTo>
                    <a:pt x="2261616" y="0"/>
                  </a:moveTo>
                  <a:lnTo>
                    <a:pt x="2261616" y="196087"/>
                  </a:lnTo>
                  <a:lnTo>
                    <a:pt x="4521073" y="196087"/>
                  </a:lnTo>
                  <a:lnTo>
                    <a:pt x="4521073" y="392175"/>
                  </a:lnTo>
                </a:path>
                <a:path w="4521200" h="1718310">
                  <a:moveTo>
                    <a:pt x="2261616" y="1325880"/>
                  </a:moveTo>
                  <a:lnTo>
                    <a:pt x="2261616" y="1718056"/>
                  </a:lnTo>
                </a:path>
                <a:path w="4521200" h="1718310">
                  <a:moveTo>
                    <a:pt x="2261616" y="0"/>
                  </a:moveTo>
                  <a:lnTo>
                    <a:pt x="2261616" y="392175"/>
                  </a:lnTo>
                </a:path>
                <a:path w="4521200" h="1718310">
                  <a:moveTo>
                    <a:pt x="0" y="1325880"/>
                  </a:moveTo>
                  <a:lnTo>
                    <a:pt x="0" y="1718056"/>
                  </a:lnTo>
                </a:path>
                <a:path w="4521200" h="1718310">
                  <a:moveTo>
                    <a:pt x="2259456" y="0"/>
                  </a:moveTo>
                  <a:lnTo>
                    <a:pt x="2259456" y="196087"/>
                  </a:lnTo>
                  <a:lnTo>
                    <a:pt x="0" y="196087"/>
                  </a:lnTo>
                  <a:lnTo>
                    <a:pt x="0" y="392175"/>
                  </a:lnTo>
                </a:path>
              </a:pathLst>
            </a:custGeom>
            <a:ln w="12192">
              <a:solidFill>
                <a:srgbClr val="D6702B"/>
              </a:solidFill>
            </a:ln>
          </p:spPr>
          <p:txBody>
            <a:bodyPr wrap="square" lIns="0" tIns="0" rIns="0" bIns="0" rtlCol="0"/>
            <a:lstStyle/>
            <a:p>
              <a:endParaRPr/>
            </a:p>
          </p:txBody>
        </p:sp>
        <p:sp>
          <p:nvSpPr>
            <p:cNvPr id="6" name="object 6"/>
            <p:cNvSpPr/>
            <p:nvPr/>
          </p:nvSpPr>
          <p:spPr>
            <a:xfrm>
              <a:off x="5145023" y="1947672"/>
              <a:ext cx="2259965" cy="392430"/>
            </a:xfrm>
            <a:custGeom>
              <a:avLst/>
              <a:gdLst/>
              <a:ahLst/>
              <a:cxnLst/>
              <a:rect l="l" t="t" r="r" b="b"/>
              <a:pathLst>
                <a:path w="2259965" h="392430">
                  <a:moveTo>
                    <a:pt x="0" y="0"/>
                  </a:moveTo>
                  <a:lnTo>
                    <a:pt x="0" y="196087"/>
                  </a:lnTo>
                  <a:lnTo>
                    <a:pt x="2259456" y="196087"/>
                  </a:lnTo>
                  <a:lnTo>
                    <a:pt x="2259456" y="392175"/>
                  </a:lnTo>
                </a:path>
              </a:pathLst>
            </a:custGeom>
            <a:ln w="12192">
              <a:solidFill>
                <a:srgbClr val="BC6124"/>
              </a:solidFill>
            </a:ln>
          </p:spPr>
          <p:txBody>
            <a:bodyPr wrap="square" lIns="0" tIns="0" rIns="0" bIns="0" rtlCol="0"/>
            <a:lstStyle/>
            <a:p>
              <a:endParaRPr/>
            </a:p>
          </p:txBody>
        </p:sp>
        <p:sp>
          <p:nvSpPr>
            <p:cNvPr id="7" name="object 7"/>
            <p:cNvSpPr/>
            <p:nvPr/>
          </p:nvSpPr>
          <p:spPr>
            <a:xfrm>
              <a:off x="2886455" y="3273551"/>
              <a:ext cx="0" cy="392430"/>
            </a:xfrm>
            <a:custGeom>
              <a:avLst/>
              <a:gdLst/>
              <a:ahLst/>
              <a:cxnLst/>
              <a:rect l="l" t="t" r="r" b="b"/>
              <a:pathLst>
                <a:path h="392429">
                  <a:moveTo>
                    <a:pt x="0" y="0"/>
                  </a:moveTo>
                  <a:lnTo>
                    <a:pt x="0" y="392175"/>
                  </a:lnTo>
                </a:path>
              </a:pathLst>
            </a:custGeom>
            <a:ln w="12192">
              <a:solidFill>
                <a:srgbClr val="D6702B"/>
              </a:solidFill>
            </a:ln>
          </p:spPr>
          <p:txBody>
            <a:bodyPr wrap="square" lIns="0" tIns="0" rIns="0" bIns="0" rtlCol="0"/>
            <a:lstStyle/>
            <a:p>
              <a:endParaRPr/>
            </a:p>
          </p:txBody>
        </p:sp>
        <p:sp>
          <p:nvSpPr>
            <p:cNvPr id="8" name="object 8"/>
            <p:cNvSpPr/>
            <p:nvPr/>
          </p:nvSpPr>
          <p:spPr>
            <a:xfrm>
              <a:off x="2886455" y="1947672"/>
              <a:ext cx="2259965" cy="392430"/>
            </a:xfrm>
            <a:custGeom>
              <a:avLst/>
              <a:gdLst/>
              <a:ahLst/>
              <a:cxnLst/>
              <a:rect l="l" t="t" r="r" b="b"/>
              <a:pathLst>
                <a:path w="2259965" h="392430">
                  <a:moveTo>
                    <a:pt x="2259457" y="0"/>
                  </a:moveTo>
                  <a:lnTo>
                    <a:pt x="2259457" y="196087"/>
                  </a:lnTo>
                  <a:lnTo>
                    <a:pt x="0" y="196087"/>
                  </a:lnTo>
                  <a:lnTo>
                    <a:pt x="0" y="392175"/>
                  </a:lnTo>
                </a:path>
              </a:pathLst>
            </a:custGeom>
            <a:ln w="12192">
              <a:solidFill>
                <a:srgbClr val="BC6124"/>
              </a:solidFill>
            </a:ln>
          </p:spPr>
          <p:txBody>
            <a:bodyPr wrap="square" lIns="0" tIns="0" rIns="0" bIns="0" rtlCol="0"/>
            <a:lstStyle/>
            <a:p>
              <a:endParaRPr/>
            </a:p>
          </p:txBody>
        </p:sp>
        <p:sp>
          <p:nvSpPr>
            <p:cNvPr id="9" name="object 9"/>
            <p:cNvSpPr/>
            <p:nvPr/>
          </p:nvSpPr>
          <p:spPr>
            <a:xfrm>
              <a:off x="4212336" y="1014983"/>
              <a:ext cx="1868805" cy="932815"/>
            </a:xfrm>
            <a:custGeom>
              <a:avLst/>
              <a:gdLst/>
              <a:ahLst/>
              <a:cxnLst/>
              <a:rect l="l" t="t" r="r" b="b"/>
              <a:pathLst>
                <a:path w="1868804" h="932814">
                  <a:moveTo>
                    <a:pt x="0" y="932688"/>
                  </a:moveTo>
                  <a:lnTo>
                    <a:pt x="1868424" y="932688"/>
                  </a:lnTo>
                  <a:lnTo>
                    <a:pt x="1868424" y="0"/>
                  </a:lnTo>
                  <a:lnTo>
                    <a:pt x="0" y="0"/>
                  </a:lnTo>
                  <a:lnTo>
                    <a:pt x="0" y="932688"/>
                  </a:lnTo>
                  <a:close/>
                </a:path>
              </a:pathLst>
            </a:custGeom>
            <a:ln w="12192">
              <a:solidFill>
                <a:srgbClr val="D6702B"/>
              </a:solidFill>
            </a:ln>
          </p:spPr>
          <p:txBody>
            <a:bodyPr wrap="square" lIns="0" tIns="0" rIns="0" bIns="0" rtlCol="0"/>
            <a:lstStyle/>
            <a:p>
              <a:endParaRPr/>
            </a:p>
          </p:txBody>
        </p:sp>
      </p:grpSp>
      <p:sp>
        <p:nvSpPr>
          <p:cNvPr id="10" name="object 10"/>
          <p:cNvSpPr txBox="1"/>
          <p:nvPr/>
        </p:nvSpPr>
        <p:spPr>
          <a:xfrm>
            <a:off x="4820792" y="1233043"/>
            <a:ext cx="650875" cy="421005"/>
          </a:xfrm>
          <a:prstGeom prst="rect">
            <a:avLst/>
          </a:prstGeom>
        </p:spPr>
        <p:txBody>
          <a:bodyPr vert="horz" wrap="square" lIns="0" tIns="11430" rIns="0" bIns="0" rtlCol="0">
            <a:spAutoFit/>
          </a:bodyPr>
          <a:lstStyle/>
          <a:p>
            <a:pPr marL="12700">
              <a:lnSpc>
                <a:spcPct val="100000"/>
              </a:lnSpc>
              <a:spcBef>
                <a:spcPts val="90"/>
              </a:spcBef>
            </a:pPr>
            <a:r>
              <a:rPr sz="2600" b="0" spc="-25" dirty="0">
                <a:latin typeface="Calibri Light"/>
                <a:cs typeface="Calibri Light"/>
              </a:rPr>
              <a:t>RCM</a:t>
            </a:r>
            <a:endParaRPr sz="2600">
              <a:latin typeface="Calibri Light"/>
              <a:cs typeface="Calibri Light"/>
            </a:endParaRPr>
          </a:p>
        </p:txBody>
      </p:sp>
      <p:sp>
        <p:nvSpPr>
          <p:cNvPr id="11" name="object 11"/>
          <p:cNvSpPr/>
          <p:nvPr/>
        </p:nvSpPr>
        <p:spPr>
          <a:xfrm>
            <a:off x="1953767" y="2340864"/>
            <a:ext cx="1865630" cy="932815"/>
          </a:xfrm>
          <a:custGeom>
            <a:avLst/>
            <a:gdLst/>
            <a:ahLst/>
            <a:cxnLst/>
            <a:rect l="l" t="t" r="r" b="b"/>
            <a:pathLst>
              <a:path w="1865629" h="932814">
                <a:moveTo>
                  <a:pt x="0" y="932688"/>
                </a:moveTo>
                <a:lnTo>
                  <a:pt x="1865376" y="932688"/>
                </a:lnTo>
                <a:lnTo>
                  <a:pt x="1865376" y="0"/>
                </a:lnTo>
                <a:lnTo>
                  <a:pt x="0" y="0"/>
                </a:lnTo>
                <a:lnTo>
                  <a:pt x="0" y="932688"/>
                </a:lnTo>
                <a:close/>
              </a:path>
            </a:pathLst>
          </a:custGeom>
          <a:ln w="12192">
            <a:solidFill>
              <a:srgbClr val="D6702B"/>
            </a:solidFill>
          </a:ln>
        </p:spPr>
        <p:txBody>
          <a:bodyPr wrap="square" lIns="0" tIns="0" rIns="0" bIns="0" rtlCol="0"/>
          <a:lstStyle/>
          <a:p>
            <a:endParaRPr/>
          </a:p>
        </p:txBody>
      </p:sp>
      <p:sp>
        <p:nvSpPr>
          <p:cNvPr id="12" name="object 12"/>
          <p:cNvSpPr txBox="1"/>
          <p:nvPr/>
        </p:nvSpPr>
        <p:spPr>
          <a:xfrm>
            <a:off x="2368676" y="2558872"/>
            <a:ext cx="1033780" cy="421005"/>
          </a:xfrm>
          <a:prstGeom prst="rect">
            <a:avLst/>
          </a:prstGeom>
        </p:spPr>
        <p:txBody>
          <a:bodyPr vert="horz" wrap="square" lIns="0" tIns="12065" rIns="0" bIns="0" rtlCol="0">
            <a:spAutoFit/>
          </a:bodyPr>
          <a:lstStyle/>
          <a:p>
            <a:pPr marL="12700">
              <a:lnSpc>
                <a:spcPct val="100000"/>
              </a:lnSpc>
              <a:spcBef>
                <a:spcPts val="95"/>
              </a:spcBef>
            </a:pPr>
            <a:r>
              <a:rPr sz="2600" b="0" spc="-10" dirty="0">
                <a:latin typeface="Calibri Light"/>
                <a:cs typeface="Calibri Light"/>
              </a:rPr>
              <a:t>Liability</a:t>
            </a:r>
            <a:endParaRPr sz="2600">
              <a:latin typeface="Calibri Light"/>
              <a:cs typeface="Calibri Light"/>
            </a:endParaRPr>
          </a:p>
        </p:txBody>
      </p:sp>
      <p:sp>
        <p:nvSpPr>
          <p:cNvPr id="13" name="object 13"/>
          <p:cNvSpPr/>
          <p:nvPr/>
        </p:nvSpPr>
        <p:spPr>
          <a:xfrm>
            <a:off x="1953767" y="3666744"/>
            <a:ext cx="1865630" cy="932815"/>
          </a:xfrm>
          <a:custGeom>
            <a:avLst/>
            <a:gdLst/>
            <a:ahLst/>
            <a:cxnLst/>
            <a:rect l="l" t="t" r="r" b="b"/>
            <a:pathLst>
              <a:path w="1865629" h="932814">
                <a:moveTo>
                  <a:pt x="0" y="932687"/>
                </a:moveTo>
                <a:lnTo>
                  <a:pt x="1865376" y="932687"/>
                </a:lnTo>
                <a:lnTo>
                  <a:pt x="1865376" y="0"/>
                </a:lnTo>
                <a:lnTo>
                  <a:pt x="0" y="0"/>
                </a:lnTo>
                <a:lnTo>
                  <a:pt x="0" y="932687"/>
                </a:lnTo>
                <a:close/>
              </a:path>
            </a:pathLst>
          </a:custGeom>
          <a:ln w="12192">
            <a:solidFill>
              <a:srgbClr val="D6702B"/>
            </a:solidFill>
          </a:ln>
        </p:spPr>
        <p:txBody>
          <a:bodyPr wrap="square" lIns="0" tIns="0" rIns="0" bIns="0" rtlCol="0"/>
          <a:lstStyle/>
          <a:p>
            <a:endParaRPr/>
          </a:p>
        </p:txBody>
      </p:sp>
      <p:sp>
        <p:nvSpPr>
          <p:cNvPr id="14" name="object 14"/>
          <p:cNvSpPr txBox="1"/>
          <p:nvPr/>
        </p:nvSpPr>
        <p:spPr>
          <a:xfrm>
            <a:off x="2127885" y="3704335"/>
            <a:ext cx="1517015" cy="783590"/>
          </a:xfrm>
          <a:prstGeom prst="rect">
            <a:avLst/>
          </a:prstGeom>
        </p:spPr>
        <p:txBody>
          <a:bodyPr vert="horz" wrap="square" lIns="0" tIns="51435" rIns="0" bIns="0" rtlCol="0">
            <a:spAutoFit/>
          </a:bodyPr>
          <a:lstStyle/>
          <a:p>
            <a:pPr marL="292735" marR="5080" indent="-280670">
              <a:lnSpc>
                <a:spcPts val="2860"/>
              </a:lnSpc>
              <a:spcBef>
                <a:spcPts val="405"/>
              </a:spcBef>
            </a:pPr>
            <a:r>
              <a:rPr sz="2600" b="0" spc="-35" dirty="0">
                <a:latin typeface="Calibri Light"/>
                <a:cs typeface="Calibri Light"/>
              </a:rPr>
              <a:t>Table</a:t>
            </a:r>
            <a:r>
              <a:rPr sz="2600" b="0" spc="-65" dirty="0">
                <a:latin typeface="Calibri Light"/>
                <a:cs typeface="Calibri Light"/>
              </a:rPr>
              <a:t> </a:t>
            </a:r>
            <a:r>
              <a:rPr sz="2600" b="0" dirty="0">
                <a:latin typeface="Calibri Light"/>
                <a:cs typeface="Calibri Light"/>
              </a:rPr>
              <a:t>4G</a:t>
            </a:r>
            <a:r>
              <a:rPr sz="2600" b="0" spc="-35" dirty="0">
                <a:latin typeface="Calibri Light"/>
                <a:cs typeface="Calibri Light"/>
              </a:rPr>
              <a:t> </a:t>
            </a:r>
            <a:r>
              <a:rPr sz="2600" b="0" spc="-25" dirty="0">
                <a:latin typeface="Calibri Light"/>
                <a:cs typeface="Calibri Light"/>
              </a:rPr>
              <a:t>of </a:t>
            </a:r>
            <a:r>
              <a:rPr sz="2600" b="0" dirty="0">
                <a:latin typeface="Calibri Light"/>
                <a:cs typeface="Calibri Light"/>
              </a:rPr>
              <a:t>GSTR</a:t>
            </a:r>
            <a:r>
              <a:rPr sz="2600" b="0" spc="-65" dirty="0">
                <a:latin typeface="Calibri Light"/>
                <a:cs typeface="Calibri Light"/>
              </a:rPr>
              <a:t> </a:t>
            </a:r>
            <a:r>
              <a:rPr sz="2600" b="0" spc="-50" dirty="0">
                <a:latin typeface="Calibri Light"/>
                <a:cs typeface="Calibri Light"/>
              </a:rPr>
              <a:t>9</a:t>
            </a:r>
            <a:endParaRPr sz="2600">
              <a:latin typeface="Calibri Light"/>
              <a:cs typeface="Calibri Light"/>
            </a:endParaRPr>
          </a:p>
        </p:txBody>
      </p:sp>
      <p:sp>
        <p:nvSpPr>
          <p:cNvPr id="15" name="object 15"/>
          <p:cNvSpPr/>
          <p:nvPr/>
        </p:nvSpPr>
        <p:spPr>
          <a:xfrm>
            <a:off x="6470903" y="2340864"/>
            <a:ext cx="1868805" cy="932815"/>
          </a:xfrm>
          <a:custGeom>
            <a:avLst/>
            <a:gdLst/>
            <a:ahLst/>
            <a:cxnLst/>
            <a:rect l="l" t="t" r="r" b="b"/>
            <a:pathLst>
              <a:path w="1868804" h="932814">
                <a:moveTo>
                  <a:pt x="0" y="932688"/>
                </a:moveTo>
                <a:lnTo>
                  <a:pt x="1868424" y="932688"/>
                </a:lnTo>
                <a:lnTo>
                  <a:pt x="1868424" y="0"/>
                </a:lnTo>
                <a:lnTo>
                  <a:pt x="0" y="0"/>
                </a:lnTo>
                <a:lnTo>
                  <a:pt x="0" y="932688"/>
                </a:lnTo>
                <a:close/>
              </a:path>
            </a:pathLst>
          </a:custGeom>
          <a:ln w="12192">
            <a:solidFill>
              <a:srgbClr val="D6702B"/>
            </a:solidFill>
          </a:ln>
        </p:spPr>
        <p:txBody>
          <a:bodyPr wrap="square" lIns="0" tIns="0" rIns="0" bIns="0" rtlCol="0"/>
          <a:lstStyle/>
          <a:p>
            <a:endParaRPr/>
          </a:p>
        </p:txBody>
      </p:sp>
      <p:sp>
        <p:nvSpPr>
          <p:cNvPr id="16" name="object 16"/>
          <p:cNvSpPr txBox="1"/>
          <p:nvPr/>
        </p:nvSpPr>
        <p:spPr>
          <a:xfrm>
            <a:off x="7190358" y="2558872"/>
            <a:ext cx="433705" cy="421005"/>
          </a:xfrm>
          <a:prstGeom prst="rect">
            <a:avLst/>
          </a:prstGeom>
        </p:spPr>
        <p:txBody>
          <a:bodyPr vert="horz" wrap="square" lIns="0" tIns="12065" rIns="0" bIns="0" rtlCol="0">
            <a:spAutoFit/>
          </a:bodyPr>
          <a:lstStyle/>
          <a:p>
            <a:pPr marL="12700">
              <a:lnSpc>
                <a:spcPct val="100000"/>
              </a:lnSpc>
              <a:spcBef>
                <a:spcPts val="95"/>
              </a:spcBef>
            </a:pPr>
            <a:r>
              <a:rPr sz="2600" b="0" spc="-25" dirty="0">
                <a:latin typeface="Calibri Light"/>
                <a:cs typeface="Calibri Light"/>
              </a:rPr>
              <a:t>ITC</a:t>
            </a:r>
            <a:endParaRPr sz="2600">
              <a:latin typeface="Calibri Light"/>
              <a:cs typeface="Calibri Light"/>
            </a:endParaRPr>
          </a:p>
        </p:txBody>
      </p:sp>
      <p:sp>
        <p:nvSpPr>
          <p:cNvPr id="17" name="object 17"/>
          <p:cNvSpPr/>
          <p:nvPr/>
        </p:nvSpPr>
        <p:spPr>
          <a:xfrm>
            <a:off x="4212335" y="3666744"/>
            <a:ext cx="1868805" cy="932815"/>
          </a:xfrm>
          <a:custGeom>
            <a:avLst/>
            <a:gdLst/>
            <a:ahLst/>
            <a:cxnLst/>
            <a:rect l="l" t="t" r="r" b="b"/>
            <a:pathLst>
              <a:path w="1868804" h="932814">
                <a:moveTo>
                  <a:pt x="0" y="932687"/>
                </a:moveTo>
                <a:lnTo>
                  <a:pt x="1868424" y="932687"/>
                </a:lnTo>
                <a:lnTo>
                  <a:pt x="1868424" y="0"/>
                </a:lnTo>
                <a:lnTo>
                  <a:pt x="0" y="0"/>
                </a:lnTo>
                <a:lnTo>
                  <a:pt x="0" y="932687"/>
                </a:lnTo>
                <a:close/>
              </a:path>
            </a:pathLst>
          </a:custGeom>
          <a:ln w="12192">
            <a:solidFill>
              <a:srgbClr val="D6702B"/>
            </a:solidFill>
          </a:ln>
        </p:spPr>
        <p:txBody>
          <a:bodyPr wrap="square" lIns="0" tIns="0" rIns="0" bIns="0" rtlCol="0"/>
          <a:lstStyle/>
          <a:p>
            <a:endParaRPr/>
          </a:p>
        </p:txBody>
      </p:sp>
      <p:sp>
        <p:nvSpPr>
          <p:cNvPr id="18" name="object 18"/>
          <p:cNvSpPr txBox="1"/>
          <p:nvPr/>
        </p:nvSpPr>
        <p:spPr>
          <a:xfrm>
            <a:off x="4430648" y="3885691"/>
            <a:ext cx="1432560" cy="421005"/>
          </a:xfrm>
          <a:prstGeom prst="rect">
            <a:avLst/>
          </a:prstGeom>
        </p:spPr>
        <p:txBody>
          <a:bodyPr vert="horz" wrap="square" lIns="0" tIns="11430" rIns="0" bIns="0" rtlCol="0">
            <a:spAutoFit/>
          </a:bodyPr>
          <a:lstStyle/>
          <a:p>
            <a:pPr marL="12700">
              <a:lnSpc>
                <a:spcPct val="100000"/>
              </a:lnSpc>
              <a:spcBef>
                <a:spcPts val="90"/>
              </a:spcBef>
            </a:pPr>
            <a:r>
              <a:rPr sz="2600" b="0" dirty="0">
                <a:latin typeface="Calibri Light"/>
                <a:cs typeface="Calibri Light"/>
              </a:rPr>
              <a:t>URP</a:t>
            </a:r>
            <a:r>
              <a:rPr sz="2600" b="0" spc="-20" dirty="0">
                <a:latin typeface="Calibri Light"/>
                <a:cs typeface="Calibri Light"/>
              </a:rPr>
              <a:t> </a:t>
            </a:r>
            <a:r>
              <a:rPr sz="2600" b="0" dirty="0">
                <a:latin typeface="Calibri Light"/>
                <a:cs typeface="Calibri Light"/>
              </a:rPr>
              <a:t>/</a:t>
            </a:r>
            <a:r>
              <a:rPr sz="2600" b="0" spc="-15" dirty="0">
                <a:latin typeface="Calibri Light"/>
                <a:cs typeface="Calibri Light"/>
              </a:rPr>
              <a:t> </a:t>
            </a:r>
            <a:r>
              <a:rPr sz="2600" b="0" spc="-25" dirty="0">
                <a:latin typeface="Calibri Light"/>
                <a:cs typeface="Calibri Light"/>
              </a:rPr>
              <a:t>URD</a:t>
            </a:r>
            <a:endParaRPr sz="2600">
              <a:latin typeface="Calibri Light"/>
              <a:cs typeface="Calibri Light"/>
            </a:endParaRPr>
          </a:p>
        </p:txBody>
      </p:sp>
      <p:sp>
        <p:nvSpPr>
          <p:cNvPr id="19" name="object 19"/>
          <p:cNvSpPr/>
          <p:nvPr/>
        </p:nvSpPr>
        <p:spPr>
          <a:xfrm>
            <a:off x="4212335" y="4992623"/>
            <a:ext cx="1868805" cy="932815"/>
          </a:xfrm>
          <a:custGeom>
            <a:avLst/>
            <a:gdLst/>
            <a:ahLst/>
            <a:cxnLst/>
            <a:rect l="l" t="t" r="r" b="b"/>
            <a:pathLst>
              <a:path w="1868804" h="932814">
                <a:moveTo>
                  <a:pt x="0" y="932688"/>
                </a:moveTo>
                <a:lnTo>
                  <a:pt x="1868424" y="932688"/>
                </a:lnTo>
                <a:lnTo>
                  <a:pt x="1868424" y="0"/>
                </a:lnTo>
                <a:lnTo>
                  <a:pt x="0" y="0"/>
                </a:lnTo>
                <a:lnTo>
                  <a:pt x="0" y="932688"/>
                </a:lnTo>
                <a:close/>
              </a:path>
            </a:pathLst>
          </a:custGeom>
          <a:ln w="12192">
            <a:solidFill>
              <a:srgbClr val="D6702B"/>
            </a:solidFill>
          </a:ln>
        </p:spPr>
        <p:txBody>
          <a:bodyPr wrap="square" lIns="0" tIns="0" rIns="0" bIns="0" rtlCol="0"/>
          <a:lstStyle/>
          <a:p>
            <a:endParaRPr/>
          </a:p>
        </p:txBody>
      </p:sp>
      <p:sp>
        <p:nvSpPr>
          <p:cNvPr id="20" name="object 20"/>
          <p:cNvSpPr txBox="1"/>
          <p:nvPr/>
        </p:nvSpPr>
        <p:spPr>
          <a:xfrm>
            <a:off x="4402963" y="4852617"/>
            <a:ext cx="1489075" cy="1031240"/>
          </a:xfrm>
          <a:prstGeom prst="rect">
            <a:avLst/>
          </a:prstGeom>
        </p:spPr>
        <p:txBody>
          <a:bodyPr vert="horz" wrap="square" lIns="0" tIns="12700" rIns="0" bIns="0" rtlCol="0">
            <a:spAutoFit/>
          </a:bodyPr>
          <a:lstStyle/>
          <a:p>
            <a:pPr marL="277495" marR="5080" indent="-265430">
              <a:lnSpc>
                <a:spcPct val="126899"/>
              </a:lnSpc>
              <a:spcBef>
                <a:spcPts val="100"/>
              </a:spcBef>
            </a:pPr>
            <a:r>
              <a:rPr sz="2600" b="0" spc="-30" dirty="0">
                <a:latin typeface="Calibri Light"/>
                <a:cs typeface="Calibri Light"/>
              </a:rPr>
              <a:t>Table</a:t>
            </a:r>
            <a:r>
              <a:rPr sz="2600" b="0" spc="-50" dirty="0">
                <a:latin typeface="Calibri Light"/>
                <a:cs typeface="Calibri Light"/>
              </a:rPr>
              <a:t> </a:t>
            </a:r>
            <a:r>
              <a:rPr sz="2600" b="0" dirty="0">
                <a:latin typeface="Calibri Light"/>
                <a:cs typeface="Calibri Light"/>
              </a:rPr>
              <a:t>6C</a:t>
            </a:r>
            <a:r>
              <a:rPr sz="2600" b="0" spc="-45" dirty="0">
                <a:latin typeface="Calibri Light"/>
                <a:cs typeface="Calibri Light"/>
              </a:rPr>
              <a:t> </a:t>
            </a:r>
            <a:r>
              <a:rPr sz="2600" b="0" spc="-25" dirty="0">
                <a:latin typeface="Calibri Light"/>
                <a:cs typeface="Calibri Light"/>
              </a:rPr>
              <a:t>of </a:t>
            </a:r>
            <a:r>
              <a:rPr sz="2600" b="0" dirty="0">
                <a:latin typeface="Calibri Light"/>
                <a:cs typeface="Calibri Light"/>
              </a:rPr>
              <a:t>GSTR</a:t>
            </a:r>
            <a:r>
              <a:rPr sz="2600" b="0" spc="-65" dirty="0">
                <a:latin typeface="Calibri Light"/>
                <a:cs typeface="Calibri Light"/>
              </a:rPr>
              <a:t> </a:t>
            </a:r>
            <a:r>
              <a:rPr sz="2600" b="0" spc="-50" dirty="0">
                <a:latin typeface="Calibri Light"/>
                <a:cs typeface="Calibri Light"/>
              </a:rPr>
              <a:t>9</a:t>
            </a:r>
            <a:endParaRPr sz="2600">
              <a:latin typeface="Calibri Light"/>
              <a:cs typeface="Calibri Light"/>
            </a:endParaRPr>
          </a:p>
        </p:txBody>
      </p:sp>
      <p:sp>
        <p:nvSpPr>
          <p:cNvPr id="21" name="object 21"/>
          <p:cNvSpPr/>
          <p:nvPr/>
        </p:nvSpPr>
        <p:spPr>
          <a:xfrm>
            <a:off x="6470903" y="3666744"/>
            <a:ext cx="1868805" cy="932815"/>
          </a:xfrm>
          <a:custGeom>
            <a:avLst/>
            <a:gdLst/>
            <a:ahLst/>
            <a:cxnLst/>
            <a:rect l="l" t="t" r="r" b="b"/>
            <a:pathLst>
              <a:path w="1868804" h="932814">
                <a:moveTo>
                  <a:pt x="0" y="932687"/>
                </a:moveTo>
                <a:lnTo>
                  <a:pt x="1868424" y="932687"/>
                </a:lnTo>
                <a:lnTo>
                  <a:pt x="1868424" y="0"/>
                </a:lnTo>
                <a:lnTo>
                  <a:pt x="0" y="0"/>
                </a:lnTo>
                <a:lnTo>
                  <a:pt x="0" y="932687"/>
                </a:lnTo>
                <a:close/>
              </a:path>
            </a:pathLst>
          </a:custGeom>
          <a:ln w="12192">
            <a:solidFill>
              <a:srgbClr val="D6702B"/>
            </a:solidFill>
          </a:ln>
        </p:spPr>
        <p:txBody>
          <a:bodyPr wrap="square" lIns="0" tIns="0" rIns="0" bIns="0" rtlCol="0"/>
          <a:lstStyle/>
          <a:p>
            <a:endParaRPr/>
          </a:p>
        </p:txBody>
      </p:sp>
      <p:sp>
        <p:nvSpPr>
          <p:cNvPr id="22" name="object 22"/>
          <p:cNvSpPr txBox="1"/>
          <p:nvPr/>
        </p:nvSpPr>
        <p:spPr>
          <a:xfrm>
            <a:off x="7205598" y="3885691"/>
            <a:ext cx="398145" cy="421005"/>
          </a:xfrm>
          <a:prstGeom prst="rect">
            <a:avLst/>
          </a:prstGeom>
        </p:spPr>
        <p:txBody>
          <a:bodyPr vert="horz" wrap="square" lIns="0" tIns="11430" rIns="0" bIns="0" rtlCol="0">
            <a:spAutoFit/>
          </a:bodyPr>
          <a:lstStyle/>
          <a:p>
            <a:pPr marL="12700">
              <a:lnSpc>
                <a:spcPct val="100000"/>
              </a:lnSpc>
              <a:spcBef>
                <a:spcPts val="90"/>
              </a:spcBef>
            </a:pPr>
            <a:r>
              <a:rPr sz="2600" b="0" spc="-25" dirty="0">
                <a:latin typeface="Calibri Light"/>
                <a:cs typeface="Calibri Light"/>
              </a:rPr>
              <a:t>RD</a:t>
            </a:r>
            <a:endParaRPr sz="2600">
              <a:latin typeface="Calibri Light"/>
              <a:cs typeface="Calibri Light"/>
            </a:endParaRPr>
          </a:p>
        </p:txBody>
      </p:sp>
      <p:sp>
        <p:nvSpPr>
          <p:cNvPr id="23" name="object 23"/>
          <p:cNvSpPr/>
          <p:nvPr/>
        </p:nvSpPr>
        <p:spPr>
          <a:xfrm>
            <a:off x="6470903" y="4992623"/>
            <a:ext cx="1868805" cy="932815"/>
          </a:xfrm>
          <a:custGeom>
            <a:avLst/>
            <a:gdLst/>
            <a:ahLst/>
            <a:cxnLst/>
            <a:rect l="l" t="t" r="r" b="b"/>
            <a:pathLst>
              <a:path w="1868804" h="932814">
                <a:moveTo>
                  <a:pt x="0" y="932688"/>
                </a:moveTo>
                <a:lnTo>
                  <a:pt x="1868424" y="932688"/>
                </a:lnTo>
                <a:lnTo>
                  <a:pt x="1868424" y="0"/>
                </a:lnTo>
                <a:lnTo>
                  <a:pt x="0" y="0"/>
                </a:lnTo>
                <a:lnTo>
                  <a:pt x="0" y="932688"/>
                </a:lnTo>
                <a:close/>
              </a:path>
            </a:pathLst>
          </a:custGeom>
          <a:ln w="12192">
            <a:solidFill>
              <a:srgbClr val="D6702B"/>
            </a:solidFill>
          </a:ln>
        </p:spPr>
        <p:txBody>
          <a:bodyPr wrap="square" lIns="0" tIns="0" rIns="0" bIns="0" rtlCol="0"/>
          <a:lstStyle/>
          <a:p>
            <a:endParaRPr/>
          </a:p>
        </p:txBody>
      </p:sp>
      <p:sp>
        <p:nvSpPr>
          <p:cNvPr id="24" name="object 24"/>
          <p:cNvSpPr txBox="1"/>
          <p:nvPr/>
        </p:nvSpPr>
        <p:spPr>
          <a:xfrm>
            <a:off x="6653910" y="5030165"/>
            <a:ext cx="1507490" cy="784225"/>
          </a:xfrm>
          <a:prstGeom prst="rect">
            <a:avLst/>
          </a:prstGeom>
        </p:spPr>
        <p:txBody>
          <a:bodyPr vert="horz" wrap="square" lIns="0" tIns="51435" rIns="0" bIns="0" rtlCol="0">
            <a:spAutoFit/>
          </a:bodyPr>
          <a:lstStyle/>
          <a:p>
            <a:pPr marL="326390" marR="5080" indent="-314325">
              <a:lnSpc>
                <a:spcPts val="2860"/>
              </a:lnSpc>
              <a:spcBef>
                <a:spcPts val="405"/>
              </a:spcBef>
            </a:pPr>
            <a:r>
              <a:rPr sz="2600" b="0" spc="-35" dirty="0">
                <a:latin typeface="Calibri Light"/>
                <a:cs typeface="Calibri Light"/>
              </a:rPr>
              <a:t>Table</a:t>
            </a:r>
            <a:r>
              <a:rPr sz="2600" b="0" spc="-55" dirty="0">
                <a:latin typeface="Calibri Light"/>
                <a:cs typeface="Calibri Light"/>
              </a:rPr>
              <a:t> </a:t>
            </a:r>
            <a:r>
              <a:rPr sz="2600" b="0" dirty="0">
                <a:latin typeface="Calibri Light"/>
                <a:cs typeface="Calibri Light"/>
              </a:rPr>
              <a:t>6D</a:t>
            </a:r>
            <a:r>
              <a:rPr sz="2600" b="0" spc="-55" dirty="0">
                <a:latin typeface="Calibri Light"/>
                <a:cs typeface="Calibri Light"/>
              </a:rPr>
              <a:t> </a:t>
            </a:r>
            <a:r>
              <a:rPr sz="2600" b="0" spc="-25" dirty="0">
                <a:latin typeface="Calibri Light"/>
                <a:cs typeface="Calibri Light"/>
              </a:rPr>
              <a:t>of </a:t>
            </a:r>
            <a:r>
              <a:rPr sz="2600" b="0" spc="-20" dirty="0">
                <a:latin typeface="Calibri Light"/>
                <a:cs typeface="Calibri Light"/>
              </a:rPr>
              <a:t>GSTR9</a:t>
            </a:r>
            <a:endParaRPr sz="2600">
              <a:latin typeface="Calibri Light"/>
              <a:cs typeface="Calibri Light"/>
            </a:endParaRPr>
          </a:p>
        </p:txBody>
      </p:sp>
      <p:sp>
        <p:nvSpPr>
          <p:cNvPr id="25" name="object 25"/>
          <p:cNvSpPr/>
          <p:nvPr/>
        </p:nvSpPr>
        <p:spPr>
          <a:xfrm>
            <a:off x="8732519" y="3666744"/>
            <a:ext cx="1865630" cy="932815"/>
          </a:xfrm>
          <a:custGeom>
            <a:avLst/>
            <a:gdLst/>
            <a:ahLst/>
            <a:cxnLst/>
            <a:rect l="l" t="t" r="r" b="b"/>
            <a:pathLst>
              <a:path w="1865629" h="932814">
                <a:moveTo>
                  <a:pt x="0" y="932687"/>
                </a:moveTo>
                <a:lnTo>
                  <a:pt x="1865376" y="932687"/>
                </a:lnTo>
                <a:lnTo>
                  <a:pt x="1865376" y="0"/>
                </a:lnTo>
                <a:lnTo>
                  <a:pt x="0" y="0"/>
                </a:lnTo>
                <a:lnTo>
                  <a:pt x="0" y="932687"/>
                </a:lnTo>
                <a:close/>
              </a:path>
            </a:pathLst>
          </a:custGeom>
          <a:ln w="12191">
            <a:solidFill>
              <a:srgbClr val="D6702B"/>
            </a:solidFill>
          </a:ln>
        </p:spPr>
        <p:txBody>
          <a:bodyPr wrap="square" lIns="0" tIns="0" rIns="0" bIns="0" rtlCol="0"/>
          <a:lstStyle/>
          <a:p>
            <a:endParaRPr/>
          </a:p>
        </p:txBody>
      </p:sp>
      <p:sp>
        <p:nvSpPr>
          <p:cNvPr id="26" name="object 26"/>
          <p:cNvSpPr txBox="1"/>
          <p:nvPr/>
        </p:nvSpPr>
        <p:spPr>
          <a:xfrm>
            <a:off x="9029827" y="3704335"/>
            <a:ext cx="1276985" cy="783590"/>
          </a:xfrm>
          <a:prstGeom prst="rect">
            <a:avLst/>
          </a:prstGeom>
        </p:spPr>
        <p:txBody>
          <a:bodyPr vert="horz" wrap="square" lIns="0" tIns="51435" rIns="0" bIns="0" rtlCol="0">
            <a:spAutoFit/>
          </a:bodyPr>
          <a:lstStyle/>
          <a:p>
            <a:pPr marL="161925" marR="5080" indent="-149860">
              <a:lnSpc>
                <a:spcPts val="2860"/>
              </a:lnSpc>
              <a:spcBef>
                <a:spcPts val="405"/>
              </a:spcBef>
            </a:pPr>
            <a:r>
              <a:rPr sz="2600" b="0" dirty="0">
                <a:latin typeface="Calibri Light"/>
                <a:cs typeface="Calibri Light"/>
              </a:rPr>
              <a:t>Import</a:t>
            </a:r>
            <a:r>
              <a:rPr sz="2600" b="0" spc="-80" dirty="0">
                <a:latin typeface="Calibri Light"/>
                <a:cs typeface="Calibri Light"/>
              </a:rPr>
              <a:t> </a:t>
            </a:r>
            <a:r>
              <a:rPr sz="2600" b="0" spc="-25" dirty="0">
                <a:latin typeface="Calibri Light"/>
                <a:cs typeface="Calibri Light"/>
              </a:rPr>
              <a:t>of </a:t>
            </a:r>
            <a:r>
              <a:rPr sz="2600" b="0" spc="-10" dirty="0">
                <a:latin typeface="Calibri Light"/>
                <a:cs typeface="Calibri Light"/>
              </a:rPr>
              <a:t>Service</a:t>
            </a:r>
            <a:endParaRPr sz="2600">
              <a:latin typeface="Calibri Light"/>
              <a:cs typeface="Calibri Light"/>
            </a:endParaRPr>
          </a:p>
        </p:txBody>
      </p:sp>
      <p:sp>
        <p:nvSpPr>
          <p:cNvPr id="27" name="object 27"/>
          <p:cNvSpPr/>
          <p:nvPr/>
        </p:nvSpPr>
        <p:spPr>
          <a:xfrm>
            <a:off x="8732519" y="4992623"/>
            <a:ext cx="1865630" cy="932815"/>
          </a:xfrm>
          <a:custGeom>
            <a:avLst/>
            <a:gdLst/>
            <a:ahLst/>
            <a:cxnLst/>
            <a:rect l="l" t="t" r="r" b="b"/>
            <a:pathLst>
              <a:path w="1865629" h="932814">
                <a:moveTo>
                  <a:pt x="0" y="932688"/>
                </a:moveTo>
                <a:lnTo>
                  <a:pt x="1865376" y="932688"/>
                </a:lnTo>
                <a:lnTo>
                  <a:pt x="1865376" y="0"/>
                </a:lnTo>
                <a:lnTo>
                  <a:pt x="0" y="0"/>
                </a:lnTo>
                <a:lnTo>
                  <a:pt x="0" y="932688"/>
                </a:lnTo>
                <a:close/>
              </a:path>
            </a:pathLst>
          </a:custGeom>
          <a:ln w="12191">
            <a:solidFill>
              <a:srgbClr val="D6702B"/>
            </a:solidFill>
          </a:ln>
        </p:spPr>
        <p:txBody>
          <a:bodyPr wrap="square" lIns="0" tIns="0" rIns="0" bIns="0" rtlCol="0"/>
          <a:lstStyle/>
          <a:p>
            <a:endParaRPr/>
          </a:p>
        </p:txBody>
      </p:sp>
      <p:sp>
        <p:nvSpPr>
          <p:cNvPr id="28" name="object 28"/>
          <p:cNvSpPr txBox="1"/>
          <p:nvPr/>
        </p:nvSpPr>
        <p:spPr>
          <a:xfrm>
            <a:off x="8938006" y="5030165"/>
            <a:ext cx="1461135" cy="784225"/>
          </a:xfrm>
          <a:prstGeom prst="rect">
            <a:avLst/>
          </a:prstGeom>
        </p:spPr>
        <p:txBody>
          <a:bodyPr vert="horz" wrap="square" lIns="0" tIns="51435" rIns="0" bIns="0" rtlCol="0">
            <a:spAutoFit/>
          </a:bodyPr>
          <a:lstStyle/>
          <a:p>
            <a:pPr marL="302260" marR="5080" indent="-290195">
              <a:lnSpc>
                <a:spcPts val="2860"/>
              </a:lnSpc>
              <a:spcBef>
                <a:spcPts val="405"/>
              </a:spcBef>
            </a:pPr>
            <a:r>
              <a:rPr sz="2600" b="0" spc="-40" dirty="0">
                <a:latin typeface="Calibri Light"/>
                <a:cs typeface="Calibri Light"/>
              </a:rPr>
              <a:t>Table</a:t>
            </a:r>
            <a:r>
              <a:rPr sz="2600" b="0" spc="-45" dirty="0">
                <a:latin typeface="Calibri Light"/>
                <a:cs typeface="Calibri Light"/>
              </a:rPr>
              <a:t> </a:t>
            </a:r>
            <a:r>
              <a:rPr sz="2600" b="0" dirty="0">
                <a:latin typeface="Calibri Light"/>
                <a:cs typeface="Calibri Light"/>
              </a:rPr>
              <a:t>6F</a:t>
            </a:r>
            <a:r>
              <a:rPr sz="2600" b="0" spc="-50" dirty="0">
                <a:latin typeface="Calibri Light"/>
                <a:cs typeface="Calibri Light"/>
              </a:rPr>
              <a:t> </a:t>
            </a:r>
            <a:r>
              <a:rPr sz="2600" b="0" spc="-25" dirty="0">
                <a:latin typeface="Calibri Light"/>
                <a:cs typeface="Calibri Light"/>
              </a:rPr>
              <a:t>of </a:t>
            </a:r>
            <a:r>
              <a:rPr sz="2600" b="0" spc="-20" dirty="0">
                <a:latin typeface="Calibri Light"/>
                <a:cs typeface="Calibri Light"/>
              </a:rPr>
              <a:t>GSTR9</a:t>
            </a:r>
            <a:endParaRPr sz="2600">
              <a:latin typeface="Calibri Light"/>
              <a:cs typeface="Calibri Ligh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30936" y="399288"/>
            <a:ext cx="10723245" cy="646430"/>
          </a:xfrm>
          <a:custGeom>
            <a:avLst/>
            <a:gdLst/>
            <a:ahLst/>
            <a:cxnLst/>
            <a:rect l="l" t="t" r="r" b="b"/>
            <a:pathLst>
              <a:path w="10723245" h="646430">
                <a:moveTo>
                  <a:pt x="0" y="646176"/>
                </a:moveTo>
                <a:lnTo>
                  <a:pt x="10722864" y="646176"/>
                </a:lnTo>
                <a:lnTo>
                  <a:pt x="10722864" y="0"/>
                </a:lnTo>
                <a:lnTo>
                  <a:pt x="0" y="0"/>
                </a:lnTo>
                <a:lnTo>
                  <a:pt x="0" y="646176"/>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630936" y="399288"/>
            <a:ext cx="10723245" cy="646430"/>
          </a:xfrm>
          <a:prstGeom prst="rect">
            <a:avLst/>
          </a:prstGeom>
          <a:solidFill>
            <a:srgbClr val="4471C4"/>
          </a:solidFill>
        </p:spPr>
        <p:txBody>
          <a:bodyPr vert="horz" wrap="square" lIns="0" tIns="0" rIns="0" bIns="0" rtlCol="0">
            <a:spAutoFit/>
          </a:bodyPr>
          <a:lstStyle/>
          <a:p>
            <a:pPr marL="619125">
              <a:lnSpc>
                <a:spcPts val="4445"/>
              </a:lnSpc>
            </a:pPr>
            <a:r>
              <a:rPr sz="4000" dirty="0">
                <a:solidFill>
                  <a:srgbClr val="FFFFFF"/>
                </a:solidFill>
              </a:rPr>
              <a:t>Control</a:t>
            </a:r>
            <a:r>
              <a:rPr sz="4000" spc="-120" dirty="0">
                <a:solidFill>
                  <a:srgbClr val="FFFFFF"/>
                </a:solidFill>
              </a:rPr>
              <a:t> </a:t>
            </a:r>
            <a:r>
              <a:rPr sz="4000" dirty="0">
                <a:solidFill>
                  <a:srgbClr val="FFFFFF"/>
                </a:solidFill>
              </a:rPr>
              <a:t>Check</a:t>
            </a:r>
            <a:r>
              <a:rPr sz="4000" spc="-110" dirty="0">
                <a:solidFill>
                  <a:srgbClr val="FFFFFF"/>
                </a:solidFill>
              </a:rPr>
              <a:t> </a:t>
            </a:r>
            <a:r>
              <a:rPr sz="4000" dirty="0">
                <a:solidFill>
                  <a:srgbClr val="FFFFFF"/>
                </a:solidFill>
              </a:rPr>
              <a:t>for</a:t>
            </a:r>
            <a:r>
              <a:rPr sz="4000" spc="-114" dirty="0">
                <a:solidFill>
                  <a:srgbClr val="FFFFFF"/>
                </a:solidFill>
              </a:rPr>
              <a:t> </a:t>
            </a:r>
            <a:r>
              <a:rPr sz="4000" dirty="0">
                <a:solidFill>
                  <a:srgbClr val="FFFFFF"/>
                </a:solidFill>
              </a:rPr>
              <a:t>RCM</a:t>
            </a:r>
            <a:r>
              <a:rPr sz="4000" spc="-114" dirty="0">
                <a:solidFill>
                  <a:srgbClr val="FFFFFF"/>
                </a:solidFill>
              </a:rPr>
              <a:t> </a:t>
            </a:r>
            <a:r>
              <a:rPr sz="4000" dirty="0">
                <a:solidFill>
                  <a:srgbClr val="FFFFFF"/>
                </a:solidFill>
              </a:rPr>
              <a:t>from</a:t>
            </a:r>
            <a:r>
              <a:rPr sz="4000" spc="-105" dirty="0">
                <a:solidFill>
                  <a:srgbClr val="FFFFFF"/>
                </a:solidFill>
              </a:rPr>
              <a:t> </a:t>
            </a:r>
            <a:r>
              <a:rPr sz="4000" spc="-10" dirty="0">
                <a:solidFill>
                  <a:srgbClr val="FFFFFF"/>
                </a:solidFill>
              </a:rPr>
              <a:t>Registered</a:t>
            </a:r>
            <a:r>
              <a:rPr sz="4000" spc="-160" dirty="0">
                <a:solidFill>
                  <a:srgbClr val="FFFFFF"/>
                </a:solidFill>
              </a:rPr>
              <a:t> </a:t>
            </a:r>
            <a:r>
              <a:rPr sz="4000" spc="-10" dirty="0">
                <a:solidFill>
                  <a:srgbClr val="FFFFFF"/>
                </a:solidFill>
              </a:rPr>
              <a:t>Person</a:t>
            </a:r>
            <a:endParaRPr sz="4000"/>
          </a:p>
        </p:txBody>
      </p:sp>
      <p:sp>
        <p:nvSpPr>
          <p:cNvPr id="4" name="object 4"/>
          <p:cNvSpPr txBox="1"/>
          <p:nvPr/>
        </p:nvSpPr>
        <p:spPr>
          <a:xfrm>
            <a:off x="2438400" y="2139695"/>
            <a:ext cx="2399030" cy="1173480"/>
          </a:xfrm>
          <a:prstGeom prst="rect">
            <a:avLst/>
          </a:prstGeom>
          <a:ln w="12192">
            <a:solidFill>
              <a:srgbClr val="EC7C30"/>
            </a:solidFill>
          </a:ln>
        </p:spPr>
        <p:txBody>
          <a:bodyPr vert="horz" wrap="square" lIns="0" tIns="81280" rIns="0" bIns="0" rtlCol="0">
            <a:spAutoFit/>
          </a:bodyPr>
          <a:lstStyle/>
          <a:p>
            <a:pPr>
              <a:lnSpc>
                <a:spcPct val="100000"/>
              </a:lnSpc>
              <a:spcBef>
                <a:spcPts val="640"/>
              </a:spcBef>
            </a:pPr>
            <a:endParaRPr sz="2200">
              <a:latin typeface="Times New Roman"/>
              <a:cs typeface="Times New Roman"/>
            </a:endParaRPr>
          </a:p>
          <a:p>
            <a:pPr marL="151130">
              <a:lnSpc>
                <a:spcPct val="100000"/>
              </a:lnSpc>
              <a:spcBef>
                <a:spcPts val="5"/>
              </a:spcBef>
            </a:pPr>
            <a:r>
              <a:rPr sz="2200" b="0" spc="-25" dirty="0">
                <a:latin typeface="Calibri Light"/>
                <a:cs typeface="Calibri Light"/>
              </a:rPr>
              <a:t>Table</a:t>
            </a:r>
            <a:r>
              <a:rPr sz="2200" b="0" spc="-45" dirty="0">
                <a:latin typeface="Calibri Light"/>
                <a:cs typeface="Calibri Light"/>
              </a:rPr>
              <a:t> </a:t>
            </a:r>
            <a:r>
              <a:rPr sz="2200" b="0" dirty="0">
                <a:latin typeface="Calibri Light"/>
                <a:cs typeface="Calibri Light"/>
              </a:rPr>
              <a:t>4</a:t>
            </a:r>
            <a:r>
              <a:rPr sz="2200" b="0" spc="-25" dirty="0">
                <a:latin typeface="Calibri Light"/>
                <a:cs typeface="Calibri Light"/>
              </a:rPr>
              <a:t> </a:t>
            </a:r>
            <a:r>
              <a:rPr sz="2200" b="0" dirty="0">
                <a:latin typeface="Calibri Light"/>
                <a:cs typeface="Calibri Light"/>
              </a:rPr>
              <a:t>of</a:t>
            </a:r>
            <a:r>
              <a:rPr sz="2200" b="0" spc="-15" dirty="0">
                <a:latin typeface="Calibri Light"/>
                <a:cs typeface="Calibri Light"/>
              </a:rPr>
              <a:t> </a:t>
            </a:r>
            <a:r>
              <a:rPr sz="2200" b="0" dirty="0">
                <a:latin typeface="Calibri Light"/>
                <a:cs typeface="Calibri Light"/>
              </a:rPr>
              <a:t>GSTR</a:t>
            </a:r>
            <a:r>
              <a:rPr sz="2200" b="0" spc="-70" dirty="0">
                <a:latin typeface="Calibri Light"/>
                <a:cs typeface="Calibri Light"/>
              </a:rPr>
              <a:t> </a:t>
            </a:r>
            <a:r>
              <a:rPr sz="2200" b="0" spc="-25" dirty="0">
                <a:latin typeface="Calibri Light"/>
                <a:cs typeface="Calibri Light"/>
              </a:rPr>
              <a:t>2A</a:t>
            </a:r>
            <a:endParaRPr sz="2200">
              <a:latin typeface="Calibri Light"/>
              <a:cs typeface="Calibri Light"/>
            </a:endParaRPr>
          </a:p>
        </p:txBody>
      </p:sp>
      <p:sp>
        <p:nvSpPr>
          <p:cNvPr id="5" name="object 5"/>
          <p:cNvSpPr txBox="1"/>
          <p:nvPr/>
        </p:nvSpPr>
        <p:spPr>
          <a:xfrm>
            <a:off x="8257031" y="2106167"/>
            <a:ext cx="2139950" cy="1183005"/>
          </a:xfrm>
          <a:prstGeom prst="rect">
            <a:avLst/>
          </a:prstGeom>
          <a:ln w="12192">
            <a:solidFill>
              <a:srgbClr val="EC7C30"/>
            </a:solidFill>
          </a:ln>
        </p:spPr>
        <p:txBody>
          <a:bodyPr vert="horz" wrap="square" lIns="0" tIns="71755" rIns="0" bIns="0" rtlCol="0">
            <a:spAutoFit/>
          </a:bodyPr>
          <a:lstStyle/>
          <a:p>
            <a:pPr algn="ctr">
              <a:lnSpc>
                <a:spcPct val="100000"/>
              </a:lnSpc>
              <a:spcBef>
                <a:spcPts val="565"/>
              </a:spcBef>
            </a:pPr>
            <a:r>
              <a:rPr sz="2200" b="0" spc="-25" dirty="0">
                <a:latin typeface="Calibri Light"/>
                <a:cs typeface="Calibri Light"/>
              </a:rPr>
              <a:t>Table</a:t>
            </a:r>
            <a:r>
              <a:rPr sz="2200" b="0" spc="-50" dirty="0">
                <a:latin typeface="Calibri Light"/>
                <a:cs typeface="Calibri Light"/>
              </a:rPr>
              <a:t> </a:t>
            </a:r>
            <a:r>
              <a:rPr sz="2200" b="0" dirty="0">
                <a:latin typeface="Calibri Light"/>
                <a:cs typeface="Calibri Light"/>
              </a:rPr>
              <a:t>4G</a:t>
            </a:r>
            <a:r>
              <a:rPr sz="2200" b="0" spc="-35" dirty="0">
                <a:latin typeface="Calibri Light"/>
                <a:cs typeface="Calibri Light"/>
              </a:rPr>
              <a:t> </a:t>
            </a:r>
            <a:r>
              <a:rPr sz="2200" b="0" spc="-25" dirty="0">
                <a:latin typeface="Calibri Light"/>
                <a:cs typeface="Calibri Light"/>
              </a:rPr>
              <a:t>of</a:t>
            </a:r>
            <a:endParaRPr sz="2200">
              <a:latin typeface="Calibri Light"/>
              <a:cs typeface="Calibri Light"/>
            </a:endParaRPr>
          </a:p>
          <a:p>
            <a:pPr marL="3175" algn="ctr">
              <a:lnSpc>
                <a:spcPct val="100000"/>
              </a:lnSpc>
            </a:pPr>
            <a:r>
              <a:rPr sz="2200" b="0" dirty="0">
                <a:latin typeface="Calibri Light"/>
                <a:cs typeface="Calibri Light"/>
              </a:rPr>
              <a:t>GSTR</a:t>
            </a:r>
            <a:r>
              <a:rPr sz="2200" b="0" spc="-25" dirty="0">
                <a:latin typeface="Calibri Light"/>
                <a:cs typeface="Calibri Light"/>
              </a:rPr>
              <a:t> </a:t>
            </a:r>
            <a:r>
              <a:rPr sz="2200" b="0" spc="-60" dirty="0">
                <a:latin typeface="Calibri Light"/>
                <a:cs typeface="Calibri Light"/>
              </a:rPr>
              <a:t>9</a:t>
            </a:r>
            <a:endParaRPr sz="2200">
              <a:latin typeface="Calibri Light"/>
              <a:cs typeface="Calibri Light"/>
            </a:endParaRPr>
          </a:p>
          <a:p>
            <a:pPr marL="1270" algn="ctr">
              <a:lnSpc>
                <a:spcPct val="100000"/>
              </a:lnSpc>
            </a:pPr>
            <a:r>
              <a:rPr sz="2200" b="0" dirty="0">
                <a:latin typeface="Calibri Light"/>
                <a:cs typeface="Calibri Light"/>
              </a:rPr>
              <a:t>(RCM</a:t>
            </a:r>
            <a:r>
              <a:rPr sz="2200" b="0" spc="-50" dirty="0">
                <a:latin typeface="Calibri Light"/>
                <a:cs typeface="Calibri Light"/>
              </a:rPr>
              <a:t> </a:t>
            </a:r>
            <a:r>
              <a:rPr sz="2200" b="0" spc="-10" dirty="0">
                <a:latin typeface="Calibri Light"/>
                <a:cs typeface="Calibri Light"/>
              </a:rPr>
              <a:t>Liability)</a:t>
            </a:r>
            <a:endParaRPr sz="2200">
              <a:latin typeface="Calibri Light"/>
              <a:cs typeface="Calibri Light"/>
            </a:endParaRPr>
          </a:p>
        </p:txBody>
      </p:sp>
      <p:grpSp>
        <p:nvGrpSpPr>
          <p:cNvPr id="6" name="object 6"/>
          <p:cNvGrpSpPr/>
          <p:nvPr/>
        </p:nvGrpSpPr>
        <p:grpSpPr>
          <a:xfrm>
            <a:off x="6761860" y="2612898"/>
            <a:ext cx="628650" cy="138430"/>
            <a:chOff x="6761860" y="2612898"/>
            <a:chExt cx="628650" cy="138430"/>
          </a:xfrm>
        </p:grpSpPr>
        <p:sp>
          <p:nvSpPr>
            <p:cNvPr id="7" name="object 7"/>
            <p:cNvSpPr/>
            <p:nvPr/>
          </p:nvSpPr>
          <p:spPr>
            <a:xfrm>
              <a:off x="6767956" y="2618994"/>
              <a:ext cx="615950" cy="126364"/>
            </a:xfrm>
            <a:custGeom>
              <a:avLst/>
              <a:gdLst/>
              <a:ahLst/>
              <a:cxnLst/>
              <a:rect l="l" t="t" r="r" b="b"/>
              <a:pathLst>
                <a:path w="615950" h="126364">
                  <a:moveTo>
                    <a:pt x="615950" y="0"/>
                  </a:moveTo>
                  <a:lnTo>
                    <a:pt x="0" y="0"/>
                  </a:lnTo>
                  <a:lnTo>
                    <a:pt x="0" y="126237"/>
                  </a:lnTo>
                  <a:lnTo>
                    <a:pt x="615950" y="126237"/>
                  </a:lnTo>
                  <a:lnTo>
                    <a:pt x="615950" y="0"/>
                  </a:lnTo>
                  <a:close/>
                </a:path>
              </a:pathLst>
            </a:custGeom>
            <a:solidFill>
              <a:srgbClr val="EC7C30"/>
            </a:solidFill>
          </p:spPr>
          <p:txBody>
            <a:bodyPr wrap="square" lIns="0" tIns="0" rIns="0" bIns="0" rtlCol="0"/>
            <a:lstStyle/>
            <a:p>
              <a:endParaRPr/>
            </a:p>
          </p:txBody>
        </p:sp>
        <p:sp>
          <p:nvSpPr>
            <p:cNvPr id="8" name="object 8"/>
            <p:cNvSpPr/>
            <p:nvPr/>
          </p:nvSpPr>
          <p:spPr>
            <a:xfrm>
              <a:off x="6767956" y="2618994"/>
              <a:ext cx="615950" cy="126364"/>
            </a:xfrm>
            <a:custGeom>
              <a:avLst/>
              <a:gdLst/>
              <a:ahLst/>
              <a:cxnLst/>
              <a:rect l="l" t="t" r="r" b="b"/>
              <a:pathLst>
                <a:path w="615950" h="126364">
                  <a:moveTo>
                    <a:pt x="0" y="0"/>
                  </a:moveTo>
                  <a:lnTo>
                    <a:pt x="615950" y="0"/>
                  </a:lnTo>
                  <a:lnTo>
                    <a:pt x="615950" y="126237"/>
                  </a:lnTo>
                  <a:lnTo>
                    <a:pt x="0" y="126237"/>
                  </a:lnTo>
                  <a:lnTo>
                    <a:pt x="0" y="0"/>
                  </a:lnTo>
                  <a:close/>
                </a:path>
              </a:pathLst>
            </a:custGeom>
            <a:ln w="12192">
              <a:solidFill>
                <a:srgbClr val="AD5A20"/>
              </a:solidFill>
            </a:ln>
          </p:spPr>
          <p:txBody>
            <a:bodyPr wrap="square" lIns="0" tIns="0" rIns="0" bIns="0" rtlCol="0"/>
            <a:lstStyle/>
            <a:p>
              <a:endParaRPr/>
            </a:p>
          </p:txBody>
        </p:sp>
      </p:grpSp>
      <p:grpSp>
        <p:nvGrpSpPr>
          <p:cNvPr id="9" name="object 9"/>
          <p:cNvGrpSpPr/>
          <p:nvPr/>
        </p:nvGrpSpPr>
        <p:grpSpPr>
          <a:xfrm>
            <a:off x="6761860" y="2802127"/>
            <a:ext cx="628650" cy="138430"/>
            <a:chOff x="6761860" y="2802127"/>
            <a:chExt cx="628650" cy="138430"/>
          </a:xfrm>
        </p:grpSpPr>
        <p:sp>
          <p:nvSpPr>
            <p:cNvPr id="10" name="object 10"/>
            <p:cNvSpPr/>
            <p:nvPr/>
          </p:nvSpPr>
          <p:spPr>
            <a:xfrm>
              <a:off x="6767956" y="2808223"/>
              <a:ext cx="615950" cy="126364"/>
            </a:xfrm>
            <a:custGeom>
              <a:avLst/>
              <a:gdLst/>
              <a:ahLst/>
              <a:cxnLst/>
              <a:rect l="l" t="t" r="r" b="b"/>
              <a:pathLst>
                <a:path w="615950" h="126364">
                  <a:moveTo>
                    <a:pt x="615950" y="0"/>
                  </a:moveTo>
                  <a:lnTo>
                    <a:pt x="0" y="0"/>
                  </a:lnTo>
                  <a:lnTo>
                    <a:pt x="0" y="126237"/>
                  </a:lnTo>
                  <a:lnTo>
                    <a:pt x="615950" y="126237"/>
                  </a:lnTo>
                  <a:lnTo>
                    <a:pt x="615950" y="0"/>
                  </a:lnTo>
                  <a:close/>
                </a:path>
              </a:pathLst>
            </a:custGeom>
            <a:solidFill>
              <a:srgbClr val="EC7C30"/>
            </a:solidFill>
          </p:spPr>
          <p:txBody>
            <a:bodyPr wrap="square" lIns="0" tIns="0" rIns="0" bIns="0" rtlCol="0"/>
            <a:lstStyle/>
            <a:p>
              <a:endParaRPr/>
            </a:p>
          </p:txBody>
        </p:sp>
        <p:sp>
          <p:nvSpPr>
            <p:cNvPr id="11" name="object 11"/>
            <p:cNvSpPr/>
            <p:nvPr/>
          </p:nvSpPr>
          <p:spPr>
            <a:xfrm>
              <a:off x="6767956" y="2808223"/>
              <a:ext cx="615950" cy="126364"/>
            </a:xfrm>
            <a:custGeom>
              <a:avLst/>
              <a:gdLst/>
              <a:ahLst/>
              <a:cxnLst/>
              <a:rect l="l" t="t" r="r" b="b"/>
              <a:pathLst>
                <a:path w="615950" h="126364">
                  <a:moveTo>
                    <a:pt x="0" y="0"/>
                  </a:moveTo>
                  <a:lnTo>
                    <a:pt x="615950" y="0"/>
                  </a:lnTo>
                  <a:lnTo>
                    <a:pt x="615950" y="126237"/>
                  </a:lnTo>
                  <a:lnTo>
                    <a:pt x="0" y="126237"/>
                  </a:lnTo>
                  <a:lnTo>
                    <a:pt x="0" y="0"/>
                  </a:lnTo>
                  <a:close/>
                </a:path>
              </a:pathLst>
            </a:custGeom>
            <a:ln w="12192">
              <a:solidFill>
                <a:srgbClr val="AD5A20"/>
              </a:solidFill>
            </a:ln>
          </p:spPr>
          <p:txBody>
            <a:bodyPr wrap="square" lIns="0" tIns="0" rIns="0" bIns="0" rtlCol="0"/>
            <a:lstStyle/>
            <a:p>
              <a:endParaRPr/>
            </a:p>
          </p:txBody>
        </p:sp>
      </p:grpSp>
      <p:grpSp>
        <p:nvGrpSpPr>
          <p:cNvPr id="12" name="object 12"/>
          <p:cNvGrpSpPr/>
          <p:nvPr/>
        </p:nvGrpSpPr>
        <p:grpSpPr>
          <a:xfrm>
            <a:off x="5998464" y="2523744"/>
            <a:ext cx="591820" cy="527685"/>
            <a:chOff x="5998464" y="2523744"/>
            <a:chExt cx="591820" cy="527685"/>
          </a:xfrm>
        </p:grpSpPr>
        <p:sp>
          <p:nvSpPr>
            <p:cNvPr id="13" name="object 13"/>
            <p:cNvSpPr/>
            <p:nvPr/>
          </p:nvSpPr>
          <p:spPr>
            <a:xfrm>
              <a:off x="6004560" y="2529840"/>
              <a:ext cx="579120" cy="515620"/>
            </a:xfrm>
            <a:custGeom>
              <a:avLst/>
              <a:gdLst/>
              <a:ahLst/>
              <a:cxnLst/>
              <a:rect l="l" t="t" r="r" b="b"/>
              <a:pathLst>
                <a:path w="579120" h="515619">
                  <a:moveTo>
                    <a:pt x="579119" y="0"/>
                  </a:moveTo>
                  <a:lnTo>
                    <a:pt x="257555" y="0"/>
                  </a:lnTo>
                  <a:lnTo>
                    <a:pt x="0" y="257556"/>
                  </a:lnTo>
                  <a:lnTo>
                    <a:pt x="257555" y="515112"/>
                  </a:lnTo>
                  <a:lnTo>
                    <a:pt x="579119" y="515112"/>
                  </a:lnTo>
                  <a:lnTo>
                    <a:pt x="321563" y="257556"/>
                  </a:lnTo>
                  <a:lnTo>
                    <a:pt x="579119" y="0"/>
                  </a:lnTo>
                  <a:close/>
                </a:path>
              </a:pathLst>
            </a:custGeom>
            <a:solidFill>
              <a:srgbClr val="EC7C30"/>
            </a:solidFill>
          </p:spPr>
          <p:txBody>
            <a:bodyPr wrap="square" lIns="0" tIns="0" rIns="0" bIns="0" rtlCol="0"/>
            <a:lstStyle/>
            <a:p>
              <a:endParaRPr/>
            </a:p>
          </p:txBody>
        </p:sp>
        <p:sp>
          <p:nvSpPr>
            <p:cNvPr id="14" name="object 14"/>
            <p:cNvSpPr/>
            <p:nvPr/>
          </p:nvSpPr>
          <p:spPr>
            <a:xfrm>
              <a:off x="6004560" y="2529840"/>
              <a:ext cx="579120" cy="515620"/>
            </a:xfrm>
            <a:custGeom>
              <a:avLst/>
              <a:gdLst/>
              <a:ahLst/>
              <a:cxnLst/>
              <a:rect l="l" t="t" r="r" b="b"/>
              <a:pathLst>
                <a:path w="579120" h="515619">
                  <a:moveTo>
                    <a:pt x="579119" y="515112"/>
                  </a:moveTo>
                  <a:lnTo>
                    <a:pt x="257555" y="515112"/>
                  </a:lnTo>
                  <a:lnTo>
                    <a:pt x="0" y="257556"/>
                  </a:lnTo>
                  <a:lnTo>
                    <a:pt x="257555" y="0"/>
                  </a:lnTo>
                  <a:lnTo>
                    <a:pt x="579119" y="0"/>
                  </a:lnTo>
                  <a:lnTo>
                    <a:pt x="321563" y="257556"/>
                  </a:lnTo>
                  <a:lnTo>
                    <a:pt x="579119" y="515112"/>
                  </a:lnTo>
                  <a:close/>
                </a:path>
              </a:pathLst>
            </a:custGeom>
            <a:ln w="12192">
              <a:solidFill>
                <a:srgbClr val="AD5A20"/>
              </a:solidFill>
            </a:ln>
          </p:spPr>
          <p:txBody>
            <a:bodyPr wrap="square" lIns="0" tIns="0" rIns="0" bIns="0" rtlCol="0"/>
            <a:lstStyle/>
            <a:p>
              <a:endParaRPr/>
            </a:p>
          </p:txBody>
        </p:sp>
      </p:grpSp>
      <p:sp>
        <p:nvSpPr>
          <p:cNvPr id="15" name="object 15"/>
          <p:cNvSpPr txBox="1"/>
          <p:nvPr/>
        </p:nvSpPr>
        <p:spPr>
          <a:xfrm>
            <a:off x="2438400" y="4468367"/>
            <a:ext cx="2399030" cy="1173480"/>
          </a:xfrm>
          <a:prstGeom prst="rect">
            <a:avLst/>
          </a:prstGeom>
          <a:ln w="12192">
            <a:solidFill>
              <a:srgbClr val="EC7C30"/>
            </a:solidFill>
          </a:ln>
        </p:spPr>
        <p:txBody>
          <a:bodyPr vert="horz" wrap="square" lIns="0" tIns="81915" rIns="0" bIns="0" rtlCol="0">
            <a:spAutoFit/>
          </a:bodyPr>
          <a:lstStyle/>
          <a:p>
            <a:pPr>
              <a:lnSpc>
                <a:spcPct val="100000"/>
              </a:lnSpc>
              <a:spcBef>
                <a:spcPts val="645"/>
              </a:spcBef>
            </a:pPr>
            <a:endParaRPr sz="2200">
              <a:latin typeface="Times New Roman"/>
              <a:cs typeface="Times New Roman"/>
            </a:endParaRPr>
          </a:p>
          <a:p>
            <a:pPr marL="151130">
              <a:lnSpc>
                <a:spcPct val="100000"/>
              </a:lnSpc>
            </a:pPr>
            <a:r>
              <a:rPr sz="2200" b="0" spc="-25" dirty="0">
                <a:latin typeface="Calibri Light"/>
                <a:cs typeface="Calibri Light"/>
              </a:rPr>
              <a:t>Table</a:t>
            </a:r>
            <a:r>
              <a:rPr sz="2200" b="0" spc="-40" dirty="0">
                <a:latin typeface="Calibri Light"/>
                <a:cs typeface="Calibri Light"/>
              </a:rPr>
              <a:t> </a:t>
            </a:r>
            <a:r>
              <a:rPr sz="2200" b="0" dirty="0">
                <a:latin typeface="Calibri Light"/>
                <a:cs typeface="Calibri Light"/>
              </a:rPr>
              <a:t>4</a:t>
            </a:r>
            <a:r>
              <a:rPr sz="2200" b="0" spc="-30" dirty="0">
                <a:latin typeface="Calibri Light"/>
                <a:cs typeface="Calibri Light"/>
              </a:rPr>
              <a:t> </a:t>
            </a:r>
            <a:r>
              <a:rPr sz="2200" b="0" dirty="0">
                <a:latin typeface="Calibri Light"/>
                <a:cs typeface="Calibri Light"/>
              </a:rPr>
              <a:t>of</a:t>
            </a:r>
            <a:r>
              <a:rPr sz="2200" b="0" spc="-10" dirty="0">
                <a:latin typeface="Calibri Light"/>
                <a:cs typeface="Calibri Light"/>
              </a:rPr>
              <a:t> </a:t>
            </a:r>
            <a:r>
              <a:rPr sz="2200" b="0" dirty="0">
                <a:latin typeface="Calibri Light"/>
                <a:cs typeface="Calibri Light"/>
              </a:rPr>
              <a:t>GSTR</a:t>
            </a:r>
            <a:r>
              <a:rPr sz="2200" b="0" spc="-60" dirty="0">
                <a:latin typeface="Calibri Light"/>
                <a:cs typeface="Calibri Light"/>
              </a:rPr>
              <a:t> </a:t>
            </a:r>
            <a:r>
              <a:rPr sz="2200" b="0" spc="-25" dirty="0">
                <a:latin typeface="Calibri Light"/>
                <a:cs typeface="Calibri Light"/>
              </a:rPr>
              <a:t>2A</a:t>
            </a:r>
            <a:endParaRPr sz="2200">
              <a:latin typeface="Calibri Light"/>
              <a:cs typeface="Calibri Light"/>
            </a:endParaRPr>
          </a:p>
        </p:txBody>
      </p:sp>
      <p:sp>
        <p:nvSpPr>
          <p:cNvPr id="16" name="object 16"/>
          <p:cNvSpPr txBox="1"/>
          <p:nvPr/>
        </p:nvSpPr>
        <p:spPr>
          <a:xfrm>
            <a:off x="8257031" y="4434840"/>
            <a:ext cx="2139950" cy="1183005"/>
          </a:xfrm>
          <a:prstGeom prst="rect">
            <a:avLst/>
          </a:prstGeom>
          <a:ln w="12192">
            <a:solidFill>
              <a:srgbClr val="EC7C30"/>
            </a:solidFill>
          </a:ln>
        </p:spPr>
        <p:txBody>
          <a:bodyPr vert="horz" wrap="square" lIns="0" tIns="71755" rIns="0" bIns="0" rtlCol="0">
            <a:spAutoFit/>
          </a:bodyPr>
          <a:lstStyle/>
          <a:p>
            <a:pPr marL="440690" marR="434340" algn="ctr">
              <a:lnSpc>
                <a:spcPct val="100000"/>
              </a:lnSpc>
              <a:spcBef>
                <a:spcPts val="565"/>
              </a:spcBef>
            </a:pPr>
            <a:r>
              <a:rPr sz="2200" b="0" spc="-25" dirty="0">
                <a:latin typeface="Calibri Light"/>
                <a:cs typeface="Calibri Light"/>
              </a:rPr>
              <a:t>Table</a:t>
            </a:r>
            <a:r>
              <a:rPr sz="2200" b="0" spc="-50" dirty="0">
                <a:latin typeface="Calibri Light"/>
                <a:cs typeface="Calibri Light"/>
              </a:rPr>
              <a:t> </a:t>
            </a:r>
            <a:r>
              <a:rPr sz="2200" b="0" dirty="0">
                <a:latin typeface="Calibri Light"/>
                <a:cs typeface="Calibri Light"/>
              </a:rPr>
              <a:t>6D</a:t>
            </a:r>
            <a:r>
              <a:rPr sz="2200" b="0" spc="-45" dirty="0">
                <a:latin typeface="Calibri Light"/>
                <a:cs typeface="Calibri Light"/>
              </a:rPr>
              <a:t> </a:t>
            </a:r>
            <a:r>
              <a:rPr sz="2200" b="0" spc="-25" dirty="0">
                <a:latin typeface="Calibri Light"/>
                <a:cs typeface="Calibri Light"/>
              </a:rPr>
              <a:t>of </a:t>
            </a:r>
            <a:r>
              <a:rPr sz="2200" b="0" dirty="0">
                <a:latin typeface="Calibri Light"/>
                <a:cs typeface="Calibri Light"/>
              </a:rPr>
              <a:t>GSTR</a:t>
            </a:r>
            <a:r>
              <a:rPr sz="2200" b="0" spc="-40" dirty="0">
                <a:latin typeface="Calibri Light"/>
                <a:cs typeface="Calibri Light"/>
              </a:rPr>
              <a:t> </a:t>
            </a:r>
            <a:r>
              <a:rPr sz="2200" b="0" spc="-60" dirty="0">
                <a:latin typeface="Calibri Light"/>
                <a:cs typeface="Calibri Light"/>
              </a:rPr>
              <a:t>9 </a:t>
            </a:r>
            <a:r>
              <a:rPr sz="2200" b="0" dirty="0">
                <a:latin typeface="Calibri Light"/>
                <a:cs typeface="Calibri Light"/>
              </a:rPr>
              <a:t>(RCM</a:t>
            </a:r>
            <a:r>
              <a:rPr sz="2200" b="0" spc="-50" dirty="0">
                <a:latin typeface="Calibri Light"/>
                <a:cs typeface="Calibri Light"/>
              </a:rPr>
              <a:t> </a:t>
            </a:r>
            <a:r>
              <a:rPr sz="2200" b="0" spc="-20" dirty="0">
                <a:latin typeface="Calibri Light"/>
                <a:cs typeface="Calibri Light"/>
              </a:rPr>
              <a:t>ITC)</a:t>
            </a:r>
            <a:endParaRPr sz="2200">
              <a:latin typeface="Calibri Light"/>
              <a:cs typeface="Calibri Light"/>
            </a:endParaRPr>
          </a:p>
        </p:txBody>
      </p:sp>
      <p:grpSp>
        <p:nvGrpSpPr>
          <p:cNvPr id="17" name="object 17"/>
          <p:cNvGrpSpPr/>
          <p:nvPr/>
        </p:nvGrpSpPr>
        <p:grpSpPr>
          <a:xfrm>
            <a:off x="6774815" y="4967985"/>
            <a:ext cx="699770" cy="147955"/>
            <a:chOff x="6774815" y="4967985"/>
            <a:chExt cx="699770" cy="147955"/>
          </a:xfrm>
        </p:grpSpPr>
        <p:sp>
          <p:nvSpPr>
            <p:cNvPr id="18" name="object 18"/>
            <p:cNvSpPr/>
            <p:nvPr/>
          </p:nvSpPr>
          <p:spPr>
            <a:xfrm>
              <a:off x="6780911" y="4974081"/>
              <a:ext cx="687705" cy="135890"/>
            </a:xfrm>
            <a:custGeom>
              <a:avLst/>
              <a:gdLst/>
              <a:ahLst/>
              <a:cxnLst/>
              <a:rect l="l" t="t" r="r" b="b"/>
              <a:pathLst>
                <a:path w="687704" h="135889">
                  <a:moveTo>
                    <a:pt x="687578" y="0"/>
                  </a:moveTo>
                  <a:lnTo>
                    <a:pt x="0" y="0"/>
                  </a:lnTo>
                  <a:lnTo>
                    <a:pt x="0" y="135509"/>
                  </a:lnTo>
                  <a:lnTo>
                    <a:pt x="687578" y="135509"/>
                  </a:lnTo>
                  <a:lnTo>
                    <a:pt x="687578" y="0"/>
                  </a:lnTo>
                  <a:close/>
                </a:path>
              </a:pathLst>
            </a:custGeom>
            <a:solidFill>
              <a:srgbClr val="EC7C30"/>
            </a:solidFill>
          </p:spPr>
          <p:txBody>
            <a:bodyPr wrap="square" lIns="0" tIns="0" rIns="0" bIns="0" rtlCol="0"/>
            <a:lstStyle/>
            <a:p>
              <a:endParaRPr/>
            </a:p>
          </p:txBody>
        </p:sp>
        <p:sp>
          <p:nvSpPr>
            <p:cNvPr id="19" name="object 19"/>
            <p:cNvSpPr/>
            <p:nvPr/>
          </p:nvSpPr>
          <p:spPr>
            <a:xfrm>
              <a:off x="6780911" y="4974081"/>
              <a:ext cx="687705" cy="135890"/>
            </a:xfrm>
            <a:custGeom>
              <a:avLst/>
              <a:gdLst/>
              <a:ahLst/>
              <a:cxnLst/>
              <a:rect l="l" t="t" r="r" b="b"/>
              <a:pathLst>
                <a:path w="687704" h="135889">
                  <a:moveTo>
                    <a:pt x="0" y="0"/>
                  </a:moveTo>
                  <a:lnTo>
                    <a:pt x="687578" y="0"/>
                  </a:lnTo>
                  <a:lnTo>
                    <a:pt x="687578" y="135509"/>
                  </a:lnTo>
                  <a:lnTo>
                    <a:pt x="0" y="135509"/>
                  </a:lnTo>
                  <a:lnTo>
                    <a:pt x="0" y="0"/>
                  </a:lnTo>
                  <a:close/>
                </a:path>
              </a:pathLst>
            </a:custGeom>
            <a:ln w="12192">
              <a:solidFill>
                <a:srgbClr val="AD5A20"/>
              </a:solidFill>
            </a:ln>
          </p:spPr>
          <p:txBody>
            <a:bodyPr wrap="square" lIns="0" tIns="0" rIns="0" bIns="0" rtlCol="0"/>
            <a:lstStyle/>
            <a:p>
              <a:endParaRPr/>
            </a:p>
          </p:txBody>
        </p:sp>
      </p:grpSp>
      <p:grpSp>
        <p:nvGrpSpPr>
          <p:cNvPr id="20" name="object 20"/>
          <p:cNvGrpSpPr/>
          <p:nvPr/>
        </p:nvGrpSpPr>
        <p:grpSpPr>
          <a:xfrm>
            <a:off x="6774815" y="5171313"/>
            <a:ext cx="699770" cy="147955"/>
            <a:chOff x="6774815" y="5171313"/>
            <a:chExt cx="699770" cy="147955"/>
          </a:xfrm>
        </p:grpSpPr>
        <p:sp>
          <p:nvSpPr>
            <p:cNvPr id="21" name="object 21"/>
            <p:cNvSpPr/>
            <p:nvPr/>
          </p:nvSpPr>
          <p:spPr>
            <a:xfrm>
              <a:off x="6780911" y="5177409"/>
              <a:ext cx="687705" cy="135890"/>
            </a:xfrm>
            <a:custGeom>
              <a:avLst/>
              <a:gdLst/>
              <a:ahLst/>
              <a:cxnLst/>
              <a:rect l="l" t="t" r="r" b="b"/>
              <a:pathLst>
                <a:path w="687704" h="135889">
                  <a:moveTo>
                    <a:pt x="687578" y="0"/>
                  </a:moveTo>
                  <a:lnTo>
                    <a:pt x="0" y="0"/>
                  </a:lnTo>
                  <a:lnTo>
                    <a:pt x="0" y="135509"/>
                  </a:lnTo>
                  <a:lnTo>
                    <a:pt x="687578" y="135509"/>
                  </a:lnTo>
                  <a:lnTo>
                    <a:pt x="687578" y="0"/>
                  </a:lnTo>
                  <a:close/>
                </a:path>
              </a:pathLst>
            </a:custGeom>
            <a:solidFill>
              <a:srgbClr val="EC7C30"/>
            </a:solidFill>
          </p:spPr>
          <p:txBody>
            <a:bodyPr wrap="square" lIns="0" tIns="0" rIns="0" bIns="0" rtlCol="0"/>
            <a:lstStyle/>
            <a:p>
              <a:endParaRPr/>
            </a:p>
          </p:txBody>
        </p:sp>
        <p:sp>
          <p:nvSpPr>
            <p:cNvPr id="22" name="object 22"/>
            <p:cNvSpPr/>
            <p:nvPr/>
          </p:nvSpPr>
          <p:spPr>
            <a:xfrm>
              <a:off x="6780911" y="5177409"/>
              <a:ext cx="687705" cy="135890"/>
            </a:xfrm>
            <a:custGeom>
              <a:avLst/>
              <a:gdLst/>
              <a:ahLst/>
              <a:cxnLst/>
              <a:rect l="l" t="t" r="r" b="b"/>
              <a:pathLst>
                <a:path w="687704" h="135889">
                  <a:moveTo>
                    <a:pt x="0" y="0"/>
                  </a:moveTo>
                  <a:lnTo>
                    <a:pt x="687578" y="0"/>
                  </a:lnTo>
                  <a:lnTo>
                    <a:pt x="687578" y="135509"/>
                  </a:lnTo>
                  <a:lnTo>
                    <a:pt x="0" y="135509"/>
                  </a:lnTo>
                  <a:lnTo>
                    <a:pt x="0" y="0"/>
                  </a:lnTo>
                  <a:close/>
                </a:path>
              </a:pathLst>
            </a:custGeom>
            <a:ln w="12192">
              <a:solidFill>
                <a:srgbClr val="AD5A20"/>
              </a:solidFill>
            </a:ln>
          </p:spPr>
          <p:txBody>
            <a:bodyPr wrap="square" lIns="0" tIns="0" rIns="0" bIns="0" rtlCol="0"/>
            <a:lstStyle/>
            <a:p>
              <a:endParaRPr/>
            </a:p>
          </p:txBody>
        </p:sp>
      </p:grpSp>
      <p:grpSp>
        <p:nvGrpSpPr>
          <p:cNvPr id="23" name="object 23"/>
          <p:cNvGrpSpPr/>
          <p:nvPr/>
        </p:nvGrpSpPr>
        <p:grpSpPr>
          <a:xfrm>
            <a:off x="5998464" y="4849367"/>
            <a:ext cx="591820" cy="530860"/>
            <a:chOff x="5998464" y="4849367"/>
            <a:chExt cx="591820" cy="530860"/>
          </a:xfrm>
        </p:grpSpPr>
        <p:sp>
          <p:nvSpPr>
            <p:cNvPr id="24" name="object 24"/>
            <p:cNvSpPr/>
            <p:nvPr/>
          </p:nvSpPr>
          <p:spPr>
            <a:xfrm>
              <a:off x="6004560" y="4855463"/>
              <a:ext cx="579120" cy="518159"/>
            </a:xfrm>
            <a:custGeom>
              <a:avLst/>
              <a:gdLst/>
              <a:ahLst/>
              <a:cxnLst/>
              <a:rect l="l" t="t" r="r" b="b"/>
              <a:pathLst>
                <a:path w="579120" h="518160">
                  <a:moveTo>
                    <a:pt x="579119" y="0"/>
                  </a:moveTo>
                  <a:lnTo>
                    <a:pt x="259079" y="0"/>
                  </a:lnTo>
                  <a:lnTo>
                    <a:pt x="0" y="259080"/>
                  </a:lnTo>
                  <a:lnTo>
                    <a:pt x="259079" y="518160"/>
                  </a:lnTo>
                  <a:lnTo>
                    <a:pt x="579119" y="518160"/>
                  </a:lnTo>
                  <a:lnTo>
                    <a:pt x="320039" y="259080"/>
                  </a:lnTo>
                  <a:lnTo>
                    <a:pt x="579119" y="0"/>
                  </a:lnTo>
                  <a:close/>
                </a:path>
              </a:pathLst>
            </a:custGeom>
            <a:solidFill>
              <a:srgbClr val="EC7C30"/>
            </a:solidFill>
          </p:spPr>
          <p:txBody>
            <a:bodyPr wrap="square" lIns="0" tIns="0" rIns="0" bIns="0" rtlCol="0"/>
            <a:lstStyle/>
            <a:p>
              <a:endParaRPr/>
            </a:p>
          </p:txBody>
        </p:sp>
        <p:sp>
          <p:nvSpPr>
            <p:cNvPr id="25" name="object 25"/>
            <p:cNvSpPr/>
            <p:nvPr/>
          </p:nvSpPr>
          <p:spPr>
            <a:xfrm>
              <a:off x="6004560" y="4855463"/>
              <a:ext cx="579120" cy="518159"/>
            </a:xfrm>
            <a:custGeom>
              <a:avLst/>
              <a:gdLst/>
              <a:ahLst/>
              <a:cxnLst/>
              <a:rect l="l" t="t" r="r" b="b"/>
              <a:pathLst>
                <a:path w="579120" h="518160">
                  <a:moveTo>
                    <a:pt x="579119" y="518160"/>
                  </a:moveTo>
                  <a:lnTo>
                    <a:pt x="259079" y="518160"/>
                  </a:lnTo>
                  <a:lnTo>
                    <a:pt x="0" y="259080"/>
                  </a:lnTo>
                  <a:lnTo>
                    <a:pt x="259079" y="0"/>
                  </a:lnTo>
                  <a:lnTo>
                    <a:pt x="579119" y="0"/>
                  </a:lnTo>
                  <a:lnTo>
                    <a:pt x="320039" y="259080"/>
                  </a:lnTo>
                  <a:lnTo>
                    <a:pt x="579119" y="518160"/>
                  </a:lnTo>
                  <a:close/>
                </a:path>
              </a:pathLst>
            </a:custGeom>
            <a:ln w="12191">
              <a:solidFill>
                <a:srgbClr val="AD5A20"/>
              </a:solidFill>
            </a:ln>
          </p:spPr>
          <p:txBody>
            <a:bodyPr wrap="square" lIns="0" tIns="0" rIns="0" bIns="0" rtlCol="0"/>
            <a:lstStyle/>
            <a:p>
              <a:endParaRPr/>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marL="887730">
              <a:lnSpc>
                <a:spcPts val="4210"/>
              </a:lnSpc>
            </a:pPr>
            <a:r>
              <a:rPr sz="4000" b="0" spc="-35" dirty="0">
                <a:solidFill>
                  <a:srgbClr val="FFFFFF"/>
                </a:solidFill>
                <a:latin typeface="Calibri"/>
                <a:cs typeface="Calibri"/>
              </a:rPr>
              <a:t>Table</a:t>
            </a:r>
            <a:r>
              <a:rPr sz="4000" b="0" spc="-70" dirty="0">
                <a:solidFill>
                  <a:srgbClr val="FFFFFF"/>
                </a:solidFill>
                <a:latin typeface="Calibri"/>
                <a:cs typeface="Calibri"/>
              </a:rPr>
              <a:t> </a:t>
            </a:r>
            <a:r>
              <a:rPr sz="4000" b="0" dirty="0">
                <a:solidFill>
                  <a:srgbClr val="FFFFFF"/>
                </a:solidFill>
                <a:latin typeface="Calibri"/>
                <a:cs typeface="Calibri"/>
              </a:rPr>
              <a:t>8D</a:t>
            </a:r>
            <a:r>
              <a:rPr sz="4000" b="0" spc="-80" dirty="0">
                <a:solidFill>
                  <a:srgbClr val="FFFFFF"/>
                </a:solidFill>
                <a:latin typeface="Calibri"/>
                <a:cs typeface="Calibri"/>
              </a:rPr>
              <a:t> </a:t>
            </a:r>
            <a:r>
              <a:rPr sz="4000" b="0" dirty="0">
                <a:solidFill>
                  <a:srgbClr val="FFFFFF"/>
                </a:solidFill>
                <a:latin typeface="Calibri"/>
                <a:cs typeface="Calibri"/>
              </a:rPr>
              <a:t>:</a:t>
            </a:r>
            <a:r>
              <a:rPr sz="4000" b="0" spc="-45" dirty="0">
                <a:solidFill>
                  <a:srgbClr val="FFFFFF"/>
                </a:solidFill>
                <a:latin typeface="Calibri"/>
                <a:cs typeface="Calibri"/>
              </a:rPr>
              <a:t> </a:t>
            </a:r>
            <a:r>
              <a:rPr sz="4000" b="0" dirty="0">
                <a:solidFill>
                  <a:srgbClr val="FFFFFF"/>
                </a:solidFill>
                <a:latin typeface="Calibri"/>
                <a:cs typeface="Calibri"/>
              </a:rPr>
              <a:t>Un</a:t>
            </a:r>
            <a:r>
              <a:rPr sz="4000" b="0" spc="-80" dirty="0">
                <a:solidFill>
                  <a:srgbClr val="FFFFFF"/>
                </a:solidFill>
                <a:latin typeface="Calibri"/>
                <a:cs typeface="Calibri"/>
              </a:rPr>
              <a:t> </a:t>
            </a:r>
            <a:r>
              <a:rPr sz="4000" b="0" dirty="0">
                <a:solidFill>
                  <a:srgbClr val="FFFFFF"/>
                </a:solidFill>
                <a:latin typeface="Calibri"/>
                <a:cs typeface="Calibri"/>
              </a:rPr>
              <a:t>reported</a:t>
            </a:r>
            <a:r>
              <a:rPr sz="4000" b="0" spc="-65" dirty="0">
                <a:solidFill>
                  <a:srgbClr val="FFFFFF"/>
                </a:solidFill>
                <a:latin typeface="Calibri"/>
                <a:cs typeface="Calibri"/>
              </a:rPr>
              <a:t> </a:t>
            </a:r>
            <a:r>
              <a:rPr sz="4000" b="0" dirty="0">
                <a:solidFill>
                  <a:srgbClr val="FFFFFF"/>
                </a:solidFill>
                <a:latin typeface="Calibri"/>
                <a:cs typeface="Calibri"/>
              </a:rPr>
              <a:t>GSTR</a:t>
            </a:r>
            <a:r>
              <a:rPr sz="4000" b="0" spc="-65" dirty="0">
                <a:solidFill>
                  <a:srgbClr val="FFFFFF"/>
                </a:solidFill>
                <a:latin typeface="Calibri"/>
                <a:cs typeface="Calibri"/>
              </a:rPr>
              <a:t> </a:t>
            </a:r>
            <a:r>
              <a:rPr sz="4000" b="0" dirty="0">
                <a:solidFill>
                  <a:srgbClr val="FFFFFF"/>
                </a:solidFill>
                <a:latin typeface="Calibri"/>
                <a:cs typeface="Calibri"/>
              </a:rPr>
              <a:t>2A</a:t>
            </a:r>
            <a:r>
              <a:rPr sz="4000" b="0" spc="-75" dirty="0">
                <a:solidFill>
                  <a:srgbClr val="FFFFFF"/>
                </a:solidFill>
                <a:latin typeface="Calibri"/>
                <a:cs typeface="Calibri"/>
              </a:rPr>
              <a:t> </a:t>
            </a:r>
            <a:r>
              <a:rPr sz="4000" b="0" dirty="0">
                <a:solidFill>
                  <a:srgbClr val="FFFFFF"/>
                </a:solidFill>
                <a:latin typeface="Calibri"/>
                <a:cs typeface="Calibri"/>
              </a:rPr>
              <a:t>Line</a:t>
            </a:r>
            <a:r>
              <a:rPr sz="4000" b="0" spc="-60" dirty="0">
                <a:solidFill>
                  <a:srgbClr val="FFFFFF"/>
                </a:solidFill>
                <a:latin typeface="Calibri"/>
                <a:cs typeface="Calibri"/>
              </a:rPr>
              <a:t> </a:t>
            </a:r>
            <a:r>
              <a:rPr sz="4000" b="0" spc="-10" dirty="0">
                <a:solidFill>
                  <a:srgbClr val="FFFFFF"/>
                </a:solidFill>
                <a:latin typeface="Calibri"/>
                <a:cs typeface="Calibri"/>
              </a:rPr>
              <a:t>Items</a:t>
            </a:r>
            <a:endParaRPr sz="4000">
              <a:latin typeface="Calibri"/>
              <a:cs typeface="Calibri"/>
            </a:endParaRPr>
          </a:p>
        </p:txBody>
      </p:sp>
      <p:grpSp>
        <p:nvGrpSpPr>
          <p:cNvPr id="4" name="object 4"/>
          <p:cNvGrpSpPr/>
          <p:nvPr/>
        </p:nvGrpSpPr>
        <p:grpSpPr>
          <a:xfrm>
            <a:off x="2096770" y="1036066"/>
            <a:ext cx="7870825" cy="4290060"/>
            <a:chOff x="2096770" y="1036066"/>
            <a:chExt cx="7870825" cy="4290060"/>
          </a:xfrm>
        </p:grpSpPr>
        <p:sp>
          <p:nvSpPr>
            <p:cNvPr id="5" name="object 5"/>
            <p:cNvSpPr/>
            <p:nvPr/>
          </p:nvSpPr>
          <p:spPr>
            <a:xfrm>
              <a:off x="9960863" y="3913632"/>
              <a:ext cx="0" cy="1405890"/>
            </a:xfrm>
            <a:custGeom>
              <a:avLst/>
              <a:gdLst/>
              <a:ahLst/>
              <a:cxnLst/>
              <a:rect l="l" t="t" r="r" b="b"/>
              <a:pathLst>
                <a:path h="1405889">
                  <a:moveTo>
                    <a:pt x="0" y="1069848"/>
                  </a:moveTo>
                  <a:lnTo>
                    <a:pt x="0" y="1405890"/>
                  </a:lnTo>
                </a:path>
                <a:path h="1405889">
                  <a:moveTo>
                    <a:pt x="0" y="0"/>
                  </a:moveTo>
                  <a:lnTo>
                    <a:pt x="0" y="336042"/>
                  </a:lnTo>
                </a:path>
              </a:pathLst>
            </a:custGeom>
            <a:ln w="12192">
              <a:solidFill>
                <a:srgbClr val="4471C4"/>
              </a:solidFill>
            </a:ln>
          </p:spPr>
          <p:txBody>
            <a:bodyPr wrap="square" lIns="0" tIns="0" rIns="0" bIns="0" rtlCol="0"/>
            <a:lstStyle/>
            <a:p>
              <a:endParaRPr/>
            </a:p>
          </p:txBody>
        </p:sp>
        <p:sp>
          <p:nvSpPr>
            <p:cNvPr id="6" name="object 6"/>
            <p:cNvSpPr/>
            <p:nvPr/>
          </p:nvSpPr>
          <p:spPr>
            <a:xfrm>
              <a:off x="8976360" y="2843783"/>
              <a:ext cx="982344" cy="336550"/>
            </a:xfrm>
            <a:custGeom>
              <a:avLst/>
              <a:gdLst/>
              <a:ahLst/>
              <a:cxnLst/>
              <a:rect l="l" t="t" r="r" b="b"/>
              <a:pathLst>
                <a:path w="982345" h="336550">
                  <a:moveTo>
                    <a:pt x="0" y="0"/>
                  </a:moveTo>
                  <a:lnTo>
                    <a:pt x="0" y="228980"/>
                  </a:lnTo>
                  <a:lnTo>
                    <a:pt x="981964" y="228980"/>
                  </a:lnTo>
                  <a:lnTo>
                    <a:pt x="981964" y="336041"/>
                  </a:lnTo>
                </a:path>
              </a:pathLst>
            </a:custGeom>
            <a:ln w="12192">
              <a:solidFill>
                <a:srgbClr val="FFC000"/>
              </a:solidFill>
            </a:ln>
          </p:spPr>
          <p:txBody>
            <a:bodyPr wrap="square" lIns="0" tIns="0" rIns="0" bIns="0" rtlCol="0"/>
            <a:lstStyle/>
            <a:p>
              <a:endParaRPr/>
            </a:p>
          </p:txBody>
        </p:sp>
        <p:sp>
          <p:nvSpPr>
            <p:cNvPr id="7" name="object 7"/>
            <p:cNvSpPr/>
            <p:nvPr/>
          </p:nvSpPr>
          <p:spPr>
            <a:xfrm>
              <a:off x="7994904" y="3913632"/>
              <a:ext cx="0" cy="1405890"/>
            </a:xfrm>
            <a:custGeom>
              <a:avLst/>
              <a:gdLst/>
              <a:ahLst/>
              <a:cxnLst/>
              <a:rect l="l" t="t" r="r" b="b"/>
              <a:pathLst>
                <a:path h="1405889">
                  <a:moveTo>
                    <a:pt x="0" y="1069848"/>
                  </a:moveTo>
                  <a:lnTo>
                    <a:pt x="0" y="1405890"/>
                  </a:lnTo>
                </a:path>
                <a:path h="1405889">
                  <a:moveTo>
                    <a:pt x="0" y="0"/>
                  </a:moveTo>
                  <a:lnTo>
                    <a:pt x="0" y="336042"/>
                  </a:lnTo>
                </a:path>
              </a:pathLst>
            </a:custGeom>
            <a:ln w="12192">
              <a:solidFill>
                <a:srgbClr val="4471C4"/>
              </a:solidFill>
            </a:ln>
          </p:spPr>
          <p:txBody>
            <a:bodyPr wrap="square" lIns="0" tIns="0" rIns="0" bIns="0" rtlCol="0"/>
            <a:lstStyle/>
            <a:p>
              <a:endParaRPr/>
            </a:p>
          </p:txBody>
        </p:sp>
        <p:sp>
          <p:nvSpPr>
            <p:cNvPr id="8" name="object 8"/>
            <p:cNvSpPr/>
            <p:nvPr/>
          </p:nvSpPr>
          <p:spPr>
            <a:xfrm>
              <a:off x="7994904" y="2843783"/>
              <a:ext cx="982344" cy="336550"/>
            </a:xfrm>
            <a:custGeom>
              <a:avLst/>
              <a:gdLst/>
              <a:ahLst/>
              <a:cxnLst/>
              <a:rect l="l" t="t" r="r" b="b"/>
              <a:pathLst>
                <a:path w="982345" h="336550">
                  <a:moveTo>
                    <a:pt x="981964" y="0"/>
                  </a:moveTo>
                  <a:lnTo>
                    <a:pt x="981964" y="228980"/>
                  </a:lnTo>
                  <a:lnTo>
                    <a:pt x="0" y="228980"/>
                  </a:lnTo>
                  <a:lnTo>
                    <a:pt x="0" y="336041"/>
                  </a:lnTo>
                </a:path>
              </a:pathLst>
            </a:custGeom>
            <a:ln w="12192">
              <a:solidFill>
                <a:srgbClr val="FFC000"/>
              </a:solidFill>
            </a:ln>
          </p:spPr>
          <p:txBody>
            <a:bodyPr wrap="square" lIns="0" tIns="0" rIns="0" bIns="0" rtlCol="0"/>
            <a:lstStyle/>
            <a:p>
              <a:endParaRPr/>
            </a:p>
          </p:txBody>
        </p:sp>
        <p:sp>
          <p:nvSpPr>
            <p:cNvPr id="9" name="object 9"/>
            <p:cNvSpPr/>
            <p:nvPr/>
          </p:nvSpPr>
          <p:spPr>
            <a:xfrm>
              <a:off x="6522720" y="1773936"/>
              <a:ext cx="2455545" cy="336550"/>
            </a:xfrm>
            <a:custGeom>
              <a:avLst/>
              <a:gdLst/>
              <a:ahLst/>
              <a:cxnLst/>
              <a:rect l="l" t="t" r="r" b="b"/>
              <a:pathLst>
                <a:path w="2455545" h="336550">
                  <a:moveTo>
                    <a:pt x="0" y="0"/>
                  </a:moveTo>
                  <a:lnTo>
                    <a:pt x="0" y="228980"/>
                  </a:lnTo>
                  <a:lnTo>
                    <a:pt x="2455036" y="228980"/>
                  </a:lnTo>
                  <a:lnTo>
                    <a:pt x="2455036" y="336041"/>
                  </a:lnTo>
                </a:path>
              </a:pathLst>
            </a:custGeom>
            <a:ln w="12191">
              <a:solidFill>
                <a:srgbClr val="A4A4A4"/>
              </a:solidFill>
            </a:ln>
          </p:spPr>
          <p:txBody>
            <a:bodyPr wrap="square" lIns="0" tIns="0" rIns="0" bIns="0" rtlCol="0"/>
            <a:lstStyle/>
            <a:p>
              <a:endParaRPr/>
            </a:p>
          </p:txBody>
        </p:sp>
        <p:sp>
          <p:nvSpPr>
            <p:cNvPr id="10" name="object 10"/>
            <p:cNvSpPr/>
            <p:nvPr/>
          </p:nvSpPr>
          <p:spPr>
            <a:xfrm>
              <a:off x="6031991" y="3913632"/>
              <a:ext cx="0" cy="1405890"/>
            </a:xfrm>
            <a:custGeom>
              <a:avLst/>
              <a:gdLst/>
              <a:ahLst/>
              <a:cxnLst/>
              <a:rect l="l" t="t" r="r" b="b"/>
              <a:pathLst>
                <a:path h="1405889">
                  <a:moveTo>
                    <a:pt x="0" y="1069848"/>
                  </a:moveTo>
                  <a:lnTo>
                    <a:pt x="0" y="1405890"/>
                  </a:lnTo>
                </a:path>
                <a:path h="1405889">
                  <a:moveTo>
                    <a:pt x="0" y="0"/>
                  </a:moveTo>
                  <a:lnTo>
                    <a:pt x="0" y="336042"/>
                  </a:lnTo>
                </a:path>
              </a:pathLst>
            </a:custGeom>
            <a:ln w="12192">
              <a:solidFill>
                <a:srgbClr val="4471C4"/>
              </a:solidFill>
            </a:ln>
          </p:spPr>
          <p:txBody>
            <a:bodyPr wrap="square" lIns="0" tIns="0" rIns="0" bIns="0" rtlCol="0"/>
            <a:lstStyle/>
            <a:p>
              <a:endParaRPr/>
            </a:p>
          </p:txBody>
        </p:sp>
        <p:sp>
          <p:nvSpPr>
            <p:cNvPr id="11" name="object 11"/>
            <p:cNvSpPr/>
            <p:nvPr/>
          </p:nvSpPr>
          <p:spPr>
            <a:xfrm>
              <a:off x="4069080" y="2843783"/>
              <a:ext cx="1964055" cy="336550"/>
            </a:xfrm>
            <a:custGeom>
              <a:avLst/>
              <a:gdLst/>
              <a:ahLst/>
              <a:cxnLst/>
              <a:rect l="l" t="t" r="r" b="b"/>
              <a:pathLst>
                <a:path w="1964054" h="336550">
                  <a:moveTo>
                    <a:pt x="0" y="0"/>
                  </a:moveTo>
                  <a:lnTo>
                    <a:pt x="0" y="228980"/>
                  </a:lnTo>
                  <a:lnTo>
                    <a:pt x="1964055" y="228980"/>
                  </a:lnTo>
                  <a:lnTo>
                    <a:pt x="1964055" y="336041"/>
                  </a:lnTo>
                </a:path>
              </a:pathLst>
            </a:custGeom>
            <a:ln w="12191">
              <a:solidFill>
                <a:srgbClr val="FFC000"/>
              </a:solidFill>
            </a:ln>
          </p:spPr>
          <p:txBody>
            <a:bodyPr wrap="square" lIns="0" tIns="0" rIns="0" bIns="0" rtlCol="0"/>
            <a:lstStyle/>
            <a:p>
              <a:endParaRPr/>
            </a:p>
          </p:txBody>
        </p:sp>
        <p:sp>
          <p:nvSpPr>
            <p:cNvPr id="12" name="object 12"/>
            <p:cNvSpPr/>
            <p:nvPr/>
          </p:nvSpPr>
          <p:spPr>
            <a:xfrm>
              <a:off x="4069080" y="3913632"/>
              <a:ext cx="0" cy="1405890"/>
            </a:xfrm>
            <a:custGeom>
              <a:avLst/>
              <a:gdLst/>
              <a:ahLst/>
              <a:cxnLst/>
              <a:rect l="l" t="t" r="r" b="b"/>
              <a:pathLst>
                <a:path h="1405889">
                  <a:moveTo>
                    <a:pt x="0" y="1069848"/>
                  </a:moveTo>
                  <a:lnTo>
                    <a:pt x="0" y="1405890"/>
                  </a:lnTo>
                </a:path>
                <a:path h="1405889">
                  <a:moveTo>
                    <a:pt x="0" y="0"/>
                  </a:moveTo>
                  <a:lnTo>
                    <a:pt x="0" y="336042"/>
                  </a:lnTo>
                </a:path>
              </a:pathLst>
            </a:custGeom>
            <a:ln w="12192">
              <a:solidFill>
                <a:srgbClr val="4471C4"/>
              </a:solidFill>
            </a:ln>
          </p:spPr>
          <p:txBody>
            <a:bodyPr wrap="square" lIns="0" tIns="0" rIns="0" bIns="0" rtlCol="0"/>
            <a:lstStyle/>
            <a:p>
              <a:endParaRPr/>
            </a:p>
          </p:txBody>
        </p:sp>
        <p:sp>
          <p:nvSpPr>
            <p:cNvPr id="13" name="object 13"/>
            <p:cNvSpPr/>
            <p:nvPr/>
          </p:nvSpPr>
          <p:spPr>
            <a:xfrm>
              <a:off x="4069080" y="2843783"/>
              <a:ext cx="0" cy="336550"/>
            </a:xfrm>
            <a:custGeom>
              <a:avLst/>
              <a:gdLst/>
              <a:ahLst/>
              <a:cxnLst/>
              <a:rect l="l" t="t" r="r" b="b"/>
              <a:pathLst>
                <a:path h="336550">
                  <a:moveTo>
                    <a:pt x="0" y="0"/>
                  </a:moveTo>
                  <a:lnTo>
                    <a:pt x="0" y="336041"/>
                  </a:lnTo>
                </a:path>
              </a:pathLst>
            </a:custGeom>
            <a:ln w="12192">
              <a:solidFill>
                <a:srgbClr val="FFC000"/>
              </a:solidFill>
            </a:ln>
          </p:spPr>
          <p:txBody>
            <a:bodyPr wrap="square" lIns="0" tIns="0" rIns="0" bIns="0" rtlCol="0"/>
            <a:lstStyle/>
            <a:p>
              <a:endParaRPr/>
            </a:p>
          </p:txBody>
        </p:sp>
        <p:sp>
          <p:nvSpPr>
            <p:cNvPr id="14" name="object 14"/>
            <p:cNvSpPr/>
            <p:nvPr/>
          </p:nvSpPr>
          <p:spPr>
            <a:xfrm>
              <a:off x="2103120" y="3913632"/>
              <a:ext cx="0" cy="1405890"/>
            </a:xfrm>
            <a:custGeom>
              <a:avLst/>
              <a:gdLst/>
              <a:ahLst/>
              <a:cxnLst/>
              <a:rect l="l" t="t" r="r" b="b"/>
              <a:pathLst>
                <a:path h="1405889">
                  <a:moveTo>
                    <a:pt x="0" y="1069848"/>
                  </a:moveTo>
                  <a:lnTo>
                    <a:pt x="0" y="1405890"/>
                  </a:lnTo>
                </a:path>
                <a:path h="1405889">
                  <a:moveTo>
                    <a:pt x="0" y="0"/>
                  </a:moveTo>
                  <a:lnTo>
                    <a:pt x="0" y="336042"/>
                  </a:lnTo>
                </a:path>
              </a:pathLst>
            </a:custGeom>
            <a:ln w="12192">
              <a:solidFill>
                <a:srgbClr val="4471C4"/>
              </a:solidFill>
            </a:ln>
          </p:spPr>
          <p:txBody>
            <a:bodyPr wrap="square" lIns="0" tIns="0" rIns="0" bIns="0" rtlCol="0"/>
            <a:lstStyle/>
            <a:p>
              <a:endParaRPr/>
            </a:p>
          </p:txBody>
        </p:sp>
        <p:sp>
          <p:nvSpPr>
            <p:cNvPr id="15" name="object 15"/>
            <p:cNvSpPr/>
            <p:nvPr/>
          </p:nvSpPr>
          <p:spPr>
            <a:xfrm>
              <a:off x="2103120" y="2843783"/>
              <a:ext cx="1964055" cy="336550"/>
            </a:xfrm>
            <a:custGeom>
              <a:avLst/>
              <a:gdLst/>
              <a:ahLst/>
              <a:cxnLst/>
              <a:rect l="l" t="t" r="r" b="b"/>
              <a:pathLst>
                <a:path w="1964054" h="336550">
                  <a:moveTo>
                    <a:pt x="1964055" y="0"/>
                  </a:moveTo>
                  <a:lnTo>
                    <a:pt x="1964055" y="228980"/>
                  </a:lnTo>
                  <a:lnTo>
                    <a:pt x="0" y="228980"/>
                  </a:lnTo>
                  <a:lnTo>
                    <a:pt x="0" y="336041"/>
                  </a:lnTo>
                </a:path>
              </a:pathLst>
            </a:custGeom>
            <a:ln w="12191">
              <a:solidFill>
                <a:srgbClr val="FFC000"/>
              </a:solidFill>
            </a:ln>
          </p:spPr>
          <p:txBody>
            <a:bodyPr wrap="square" lIns="0" tIns="0" rIns="0" bIns="0" rtlCol="0"/>
            <a:lstStyle/>
            <a:p>
              <a:endParaRPr/>
            </a:p>
          </p:txBody>
        </p:sp>
        <p:sp>
          <p:nvSpPr>
            <p:cNvPr id="16" name="object 16"/>
            <p:cNvSpPr/>
            <p:nvPr/>
          </p:nvSpPr>
          <p:spPr>
            <a:xfrm>
              <a:off x="4069080" y="1773936"/>
              <a:ext cx="2455545" cy="336550"/>
            </a:xfrm>
            <a:custGeom>
              <a:avLst/>
              <a:gdLst/>
              <a:ahLst/>
              <a:cxnLst/>
              <a:rect l="l" t="t" r="r" b="b"/>
              <a:pathLst>
                <a:path w="2455545" h="336550">
                  <a:moveTo>
                    <a:pt x="2455037" y="0"/>
                  </a:moveTo>
                  <a:lnTo>
                    <a:pt x="2455037" y="228980"/>
                  </a:lnTo>
                  <a:lnTo>
                    <a:pt x="0" y="228980"/>
                  </a:lnTo>
                  <a:lnTo>
                    <a:pt x="0" y="336041"/>
                  </a:lnTo>
                </a:path>
              </a:pathLst>
            </a:custGeom>
            <a:ln w="12192">
              <a:solidFill>
                <a:srgbClr val="A4A4A4"/>
              </a:solidFill>
            </a:ln>
          </p:spPr>
          <p:txBody>
            <a:bodyPr wrap="square" lIns="0" tIns="0" rIns="0" bIns="0" rtlCol="0"/>
            <a:lstStyle/>
            <a:p>
              <a:endParaRPr/>
            </a:p>
          </p:txBody>
        </p:sp>
        <p:sp>
          <p:nvSpPr>
            <p:cNvPr id="17" name="object 17"/>
            <p:cNvSpPr/>
            <p:nvPr/>
          </p:nvSpPr>
          <p:spPr>
            <a:xfrm>
              <a:off x="5574791" y="1042416"/>
              <a:ext cx="1896110" cy="731520"/>
            </a:xfrm>
            <a:custGeom>
              <a:avLst/>
              <a:gdLst/>
              <a:ahLst/>
              <a:cxnLst/>
              <a:rect l="l" t="t" r="r" b="b"/>
              <a:pathLst>
                <a:path w="1896109" h="731519">
                  <a:moveTo>
                    <a:pt x="1822704" y="0"/>
                  </a:moveTo>
                  <a:lnTo>
                    <a:pt x="73152" y="0"/>
                  </a:lnTo>
                  <a:lnTo>
                    <a:pt x="44684" y="5750"/>
                  </a:lnTo>
                  <a:lnTo>
                    <a:pt x="21431" y="21431"/>
                  </a:lnTo>
                  <a:lnTo>
                    <a:pt x="5750" y="44684"/>
                  </a:lnTo>
                  <a:lnTo>
                    <a:pt x="0" y="73151"/>
                  </a:lnTo>
                  <a:lnTo>
                    <a:pt x="0" y="658368"/>
                  </a:lnTo>
                  <a:lnTo>
                    <a:pt x="5750" y="686835"/>
                  </a:lnTo>
                  <a:lnTo>
                    <a:pt x="21431" y="710088"/>
                  </a:lnTo>
                  <a:lnTo>
                    <a:pt x="44684" y="725769"/>
                  </a:lnTo>
                  <a:lnTo>
                    <a:pt x="73152" y="731520"/>
                  </a:lnTo>
                  <a:lnTo>
                    <a:pt x="1822704" y="731520"/>
                  </a:lnTo>
                  <a:lnTo>
                    <a:pt x="1851171" y="725769"/>
                  </a:lnTo>
                  <a:lnTo>
                    <a:pt x="1874424" y="710088"/>
                  </a:lnTo>
                  <a:lnTo>
                    <a:pt x="1890105" y="686835"/>
                  </a:lnTo>
                  <a:lnTo>
                    <a:pt x="1895856" y="658368"/>
                  </a:lnTo>
                  <a:lnTo>
                    <a:pt x="1895856" y="73151"/>
                  </a:lnTo>
                  <a:lnTo>
                    <a:pt x="1890105" y="44684"/>
                  </a:lnTo>
                  <a:lnTo>
                    <a:pt x="1874424" y="21431"/>
                  </a:lnTo>
                  <a:lnTo>
                    <a:pt x="1851171" y="5750"/>
                  </a:lnTo>
                  <a:lnTo>
                    <a:pt x="1822704" y="0"/>
                  </a:lnTo>
                  <a:close/>
                </a:path>
              </a:pathLst>
            </a:custGeom>
            <a:solidFill>
              <a:srgbClr val="5B9BD4"/>
            </a:solidFill>
          </p:spPr>
          <p:txBody>
            <a:bodyPr wrap="square" lIns="0" tIns="0" rIns="0" bIns="0" rtlCol="0"/>
            <a:lstStyle/>
            <a:p>
              <a:endParaRPr/>
            </a:p>
          </p:txBody>
        </p:sp>
        <p:sp>
          <p:nvSpPr>
            <p:cNvPr id="18" name="object 18"/>
            <p:cNvSpPr/>
            <p:nvPr/>
          </p:nvSpPr>
          <p:spPr>
            <a:xfrm>
              <a:off x="5574791" y="1042416"/>
              <a:ext cx="1896110" cy="731520"/>
            </a:xfrm>
            <a:custGeom>
              <a:avLst/>
              <a:gdLst/>
              <a:ahLst/>
              <a:cxnLst/>
              <a:rect l="l" t="t" r="r" b="b"/>
              <a:pathLst>
                <a:path w="1896109" h="731519">
                  <a:moveTo>
                    <a:pt x="0" y="73151"/>
                  </a:moveTo>
                  <a:lnTo>
                    <a:pt x="5750" y="44684"/>
                  </a:lnTo>
                  <a:lnTo>
                    <a:pt x="21431" y="21431"/>
                  </a:lnTo>
                  <a:lnTo>
                    <a:pt x="44684" y="5750"/>
                  </a:lnTo>
                  <a:lnTo>
                    <a:pt x="73152" y="0"/>
                  </a:lnTo>
                  <a:lnTo>
                    <a:pt x="1822704" y="0"/>
                  </a:lnTo>
                  <a:lnTo>
                    <a:pt x="1851171" y="5750"/>
                  </a:lnTo>
                  <a:lnTo>
                    <a:pt x="1874424" y="21431"/>
                  </a:lnTo>
                  <a:lnTo>
                    <a:pt x="1890105" y="44684"/>
                  </a:lnTo>
                  <a:lnTo>
                    <a:pt x="1895856" y="73151"/>
                  </a:lnTo>
                  <a:lnTo>
                    <a:pt x="1895856" y="658368"/>
                  </a:lnTo>
                  <a:lnTo>
                    <a:pt x="1890105" y="686835"/>
                  </a:lnTo>
                  <a:lnTo>
                    <a:pt x="1874424" y="710088"/>
                  </a:lnTo>
                  <a:lnTo>
                    <a:pt x="1851171" y="725769"/>
                  </a:lnTo>
                  <a:lnTo>
                    <a:pt x="1822704" y="731520"/>
                  </a:lnTo>
                  <a:lnTo>
                    <a:pt x="73152" y="731520"/>
                  </a:lnTo>
                  <a:lnTo>
                    <a:pt x="44684" y="725769"/>
                  </a:lnTo>
                  <a:lnTo>
                    <a:pt x="21431" y="710088"/>
                  </a:lnTo>
                  <a:lnTo>
                    <a:pt x="5750" y="686835"/>
                  </a:lnTo>
                  <a:lnTo>
                    <a:pt x="0" y="658368"/>
                  </a:lnTo>
                  <a:lnTo>
                    <a:pt x="0" y="73151"/>
                  </a:lnTo>
                  <a:close/>
                </a:path>
              </a:pathLst>
            </a:custGeom>
            <a:ln w="12192">
              <a:solidFill>
                <a:srgbClr val="FFFFFF"/>
              </a:solidFill>
            </a:ln>
          </p:spPr>
          <p:txBody>
            <a:bodyPr wrap="square" lIns="0" tIns="0" rIns="0" bIns="0" rtlCol="0"/>
            <a:lstStyle/>
            <a:p>
              <a:endParaRPr/>
            </a:p>
          </p:txBody>
        </p:sp>
        <p:sp>
          <p:nvSpPr>
            <p:cNvPr id="19" name="object 19"/>
            <p:cNvSpPr/>
            <p:nvPr/>
          </p:nvSpPr>
          <p:spPr>
            <a:xfrm>
              <a:off x="5702808" y="1164336"/>
              <a:ext cx="1896110" cy="731520"/>
            </a:xfrm>
            <a:custGeom>
              <a:avLst/>
              <a:gdLst/>
              <a:ahLst/>
              <a:cxnLst/>
              <a:rect l="l" t="t" r="r" b="b"/>
              <a:pathLst>
                <a:path w="1896109" h="731519">
                  <a:moveTo>
                    <a:pt x="1822703" y="0"/>
                  </a:moveTo>
                  <a:lnTo>
                    <a:pt x="73151" y="0"/>
                  </a:lnTo>
                  <a:lnTo>
                    <a:pt x="44684" y="5750"/>
                  </a:lnTo>
                  <a:lnTo>
                    <a:pt x="21431" y="21431"/>
                  </a:lnTo>
                  <a:lnTo>
                    <a:pt x="5750" y="44684"/>
                  </a:lnTo>
                  <a:lnTo>
                    <a:pt x="0" y="73151"/>
                  </a:lnTo>
                  <a:lnTo>
                    <a:pt x="0" y="658367"/>
                  </a:lnTo>
                  <a:lnTo>
                    <a:pt x="5750" y="686835"/>
                  </a:lnTo>
                  <a:lnTo>
                    <a:pt x="21431" y="710088"/>
                  </a:lnTo>
                  <a:lnTo>
                    <a:pt x="44684" y="725769"/>
                  </a:lnTo>
                  <a:lnTo>
                    <a:pt x="73151" y="731519"/>
                  </a:lnTo>
                  <a:lnTo>
                    <a:pt x="1822703" y="731519"/>
                  </a:lnTo>
                  <a:lnTo>
                    <a:pt x="1851171" y="725769"/>
                  </a:lnTo>
                  <a:lnTo>
                    <a:pt x="1874424" y="710088"/>
                  </a:lnTo>
                  <a:lnTo>
                    <a:pt x="1890105" y="686835"/>
                  </a:lnTo>
                  <a:lnTo>
                    <a:pt x="1895856" y="658367"/>
                  </a:lnTo>
                  <a:lnTo>
                    <a:pt x="1895856" y="73151"/>
                  </a:lnTo>
                  <a:lnTo>
                    <a:pt x="1890105" y="44684"/>
                  </a:lnTo>
                  <a:lnTo>
                    <a:pt x="1874424" y="21431"/>
                  </a:lnTo>
                  <a:lnTo>
                    <a:pt x="1851171" y="5750"/>
                  </a:lnTo>
                  <a:lnTo>
                    <a:pt x="1822703" y="0"/>
                  </a:lnTo>
                  <a:close/>
                </a:path>
              </a:pathLst>
            </a:custGeom>
            <a:solidFill>
              <a:srgbClr val="FFFFFF">
                <a:alpha val="90194"/>
              </a:srgbClr>
            </a:solidFill>
          </p:spPr>
          <p:txBody>
            <a:bodyPr wrap="square" lIns="0" tIns="0" rIns="0" bIns="0" rtlCol="0"/>
            <a:lstStyle/>
            <a:p>
              <a:endParaRPr/>
            </a:p>
          </p:txBody>
        </p:sp>
        <p:sp>
          <p:nvSpPr>
            <p:cNvPr id="20" name="object 20"/>
            <p:cNvSpPr/>
            <p:nvPr/>
          </p:nvSpPr>
          <p:spPr>
            <a:xfrm>
              <a:off x="5702808" y="1164336"/>
              <a:ext cx="1896110" cy="731520"/>
            </a:xfrm>
            <a:custGeom>
              <a:avLst/>
              <a:gdLst/>
              <a:ahLst/>
              <a:cxnLst/>
              <a:rect l="l" t="t" r="r" b="b"/>
              <a:pathLst>
                <a:path w="1896109" h="731519">
                  <a:moveTo>
                    <a:pt x="0" y="73151"/>
                  </a:moveTo>
                  <a:lnTo>
                    <a:pt x="5750" y="44684"/>
                  </a:lnTo>
                  <a:lnTo>
                    <a:pt x="21431" y="21431"/>
                  </a:lnTo>
                  <a:lnTo>
                    <a:pt x="44684" y="5750"/>
                  </a:lnTo>
                  <a:lnTo>
                    <a:pt x="73151" y="0"/>
                  </a:lnTo>
                  <a:lnTo>
                    <a:pt x="1822703" y="0"/>
                  </a:lnTo>
                  <a:lnTo>
                    <a:pt x="1851171" y="5750"/>
                  </a:lnTo>
                  <a:lnTo>
                    <a:pt x="1874424" y="21431"/>
                  </a:lnTo>
                  <a:lnTo>
                    <a:pt x="1890105" y="44684"/>
                  </a:lnTo>
                  <a:lnTo>
                    <a:pt x="1895856" y="73151"/>
                  </a:lnTo>
                  <a:lnTo>
                    <a:pt x="1895856" y="658367"/>
                  </a:lnTo>
                  <a:lnTo>
                    <a:pt x="1890105" y="686835"/>
                  </a:lnTo>
                  <a:lnTo>
                    <a:pt x="1874424" y="710088"/>
                  </a:lnTo>
                  <a:lnTo>
                    <a:pt x="1851171" y="725769"/>
                  </a:lnTo>
                  <a:lnTo>
                    <a:pt x="1822703" y="731519"/>
                  </a:lnTo>
                  <a:lnTo>
                    <a:pt x="73151" y="731519"/>
                  </a:lnTo>
                  <a:lnTo>
                    <a:pt x="44684" y="725769"/>
                  </a:lnTo>
                  <a:lnTo>
                    <a:pt x="21431" y="710088"/>
                  </a:lnTo>
                  <a:lnTo>
                    <a:pt x="5750" y="686835"/>
                  </a:lnTo>
                  <a:lnTo>
                    <a:pt x="0" y="658367"/>
                  </a:lnTo>
                  <a:lnTo>
                    <a:pt x="0" y="73151"/>
                  </a:lnTo>
                  <a:close/>
                </a:path>
              </a:pathLst>
            </a:custGeom>
            <a:ln w="12192">
              <a:solidFill>
                <a:srgbClr val="5B9BD4"/>
              </a:solidFill>
            </a:ln>
          </p:spPr>
          <p:txBody>
            <a:bodyPr wrap="square" lIns="0" tIns="0" rIns="0" bIns="0" rtlCol="0"/>
            <a:lstStyle/>
            <a:p>
              <a:endParaRPr/>
            </a:p>
          </p:txBody>
        </p:sp>
      </p:grpSp>
      <p:sp>
        <p:nvSpPr>
          <p:cNvPr id="21" name="object 21"/>
          <p:cNvSpPr txBox="1"/>
          <p:nvPr/>
        </p:nvSpPr>
        <p:spPr>
          <a:xfrm>
            <a:off x="5825109" y="1196467"/>
            <a:ext cx="1656080" cy="609600"/>
          </a:xfrm>
          <a:prstGeom prst="rect">
            <a:avLst/>
          </a:prstGeom>
        </p:spPr>
        <p:txBody>
          <a:bodyPr vert="horz" wrap="square" lIns="0" tIns="11430" rIns="0" bIns="0" rtlCol="0">
            <a:spAutoFit/>
          </a:bodyPr>
          <a:lstStyle/>
          <a:p>
            <a:pPr algn="ctr">
              <a:lnSpc>
                <a:spcPts val="2305"/>
              </a:lnSpc>
              <a:spcBef>
                <a:spcPts val="90"/>
              </a:spcBef>
            </a:pPr>
            <a:r>
              <a:rPr sz="2000" b="0" dirty="0">
                <a:latin typeface="Calibri Light"/>
                <a:cs typeface="Calibri Light"/>
              </a:rPr>
              <a:t>GSTR</a:t>
            </a:r>
            <a:r>
              <a:rPr sz="2000" b="0" spc="-30" dirty="0">
                <a:latin typeface="Calibri Light"/>
                <a:cs typeface="Calibri Light"/>
              </a:rPr>
              <a:t> </a:t>
            </a:r>
            <a:r>
              <a:rPr sz="2000" b="0" dirty="0">
                <a:latin typeface="Calibri Light"/>
                <a:cs typeface="Calibri Light"/>
              </a:rPr>
              <a:t>2A</a:t>
            </a:r>
            <a:r>
              <a:rPr sz="2000" b="0" spc="-15" dirty="0">
                <a:latin typeface="Calibri Light"/>
                <a:cs typeface="Calibri Light"/>
              </a:rPr>
              <a:t> </a:t>
            </a:r>
            <a:r>
              <a:rPr sz="2000" b="0" spc="-10" dirty="0">
                <a:latin typeface="Calibri Light"/>
                <a:cs typeface="Calibri Light"/>
              </a:rPr>
              <a:t>Credits</a:t>
            </a:r>
            <a:endParaRPr sz="2000">
              <a:latin typeface="Calibri Light"/>
              <a:cs typeface="Calibri Light"/>
            </a:endParaRPr>
          </a:p>
          <a:p>
            <a:pPr algn="ctr">
              <a:lnSpc>
                <a:spcPts val="2305"/>
              </a:lnSpc>
            </a:pPr>
            <a:r>
              <a:rPr sz="2000" b="0" dirty="0">
                <a:latin typeface="Calibri Light"/>
                <a:cs typeface="Calibri Light"/>
              </a:rPr>
              <a:t>8A</a:t>
            </a:r>
            <a:r>
              <a:rPr sz="2000" b="0" spc="-20" dirty="0">
                <a:latin typeface="Calibri Light"/>
                <a:cs typeface="Calibri Light"/>
              </a:rPr>
              <a:t> </a:t>
            </a:r>
            <a:r>
              <a:rPr sz="2000" b="0" dirty="0">
                <a:latin typeface="Calibri Light"/>
                <a:cs typeface="Calibri Light"/>
              </a:rPr>
              <a:t>=</a:t>
            </a:r>
            <a:r>
              <a:rPr sz="2000" b="0" spc="-35" dirty="0">
                <a:latin typeface="Calibri Light"/>
                <a:cs typeface="Calibri Light"/>
              </a:rPr>
              <a:t> </a:t>
            </a:r>
            <a:r>
              <a:rPr sz="2000" b="0" spc="-25" dirty="0">
                <a:latin typeface="Calibri Light"/>
                <a:cs typeface="Calibri Light"/>
              </a:rPr>
              <a:t>200</a:t>
            </a:r>
            <a:endParaRPr sz="2000">
              <a:latin typeface="Calibri Light"/>
              <a:cs typeface="Calibri Light"/>
            </a:endParaRPr>
          </a:p>
        </p:txBody>
      </p:sp>
      <p:grpSp>
        <p:nvGrpSpPr>
          <p:cNvPr id="22" name="object 22"/>
          <p:cNvGrpSpPr/>
          <p:nvPr/>
        </p:nvGrpSpPr>
        <p:grpSpPr>
          <a:xfrm>
            <a:off x="3209289" y="2105914"/>
            <a:ext cx="1847850" cy="866140"/>
            <a:chOff x="3209289" y="2105914"/>
            <a:chExt cx="1847850" cy="866140"/>
          </a:xfrm>
        </p:grpSpPr>
        <p:sp>
          <p:nvSpPr>
            <p:cNvPr id="23" name="object 23"/>
            <p:cNvSpPr/>
            <p:nvPr/>
          </p:nvSpPr>
          <p:spPr>
            <a:xfrm>
              <a:off x="3215639" y="2112264"/>
              <a:ext cx="1706880" cy="731520"/>
            </a:xfrm>
            <a:custGeom>
              <a:avLst/>
              <a:gdLst/>
              <a:ahLst/>
              <a:cxnLst/>
              <a:rect l="l" t="t" r="r" b="b"/>
              <a:pathLst>
                <a:path w="1706879" h="731519">
                  <a:moveTo>
                    <a:pt x="1633727" y="0"/>
                  </a:moveTo>
                  <a:lnTo>
                    <a:pt x="73151" y="0"/>
                  </a:lnTo>
                  <a:lnTo>
                    <a:pt x="44684" y="5750"/>
                  </a:lnTo>
                  <a:lnTo>
                    <a:pt x="21431" y="21431"/>
                  </a:lnTo>
                  <a:lnTo>
                    <a:pt x="5750" y="44684"/>
                  </a:lnTo>
                  <a:lnTo>
                    <a:pt x="0" y="73151"/>
                  </a:lnTo>
                  <a:lnTo>
                    <a:pt x="0" y="658368"/>
                  </a:lnTo>
                  <a:lnTo>
                    <a:pt x="5750" y="686835"/>
                  </a:lnTo>
                  <a:lnTo>
                    <a:pt x="21431" y="710088"/>
                  </a:lnTo>
                  <a:lnTo>
                    <a:pt x="44684" y="725769"/>
                  </a:lnTo>
                  <a:lnTo>
                    <a:pt x="73151" y="731520"/>
                  </a:lnTo>
                  <a:lnTo>
                    <a:pt x="1633727" y="731520"/>
                  </a:lnTo>
                  <a:lnTo>
                    <a:pt x="1662195" y="725769"/>
                  </a:lnTo>
                  <a:lnTo>
                    <a:pt x="1685448" y="710088"/>
                  </a:lnTo>
                  <a:lnTo>
                    <a:pt x="1701129" y="686835"/>
                  </a:lnTo>
                  <a:lnTo>
                    <a:pt x="1706880" y="658368"/>
                  </a:lnTo>
                  <a:lnTo>
                    <a:pt x="1706880" y="73151"/>
                  </a:lnTo>
                  <a:lnTo>
                    <a:pt x="1701129" y="44684"/>
                  </a:lnTo>
                  <a:lnTo>
                    <a:pt x="1685448" y="21431"/>
                  </a:lnTo>
                  <a:lnTo>
                    <a:pt x="1662195" y="5750"/>
                  </a:lnTo>
                  <a:lnTo>
                    <a:pt x="1633727" y="0"/>
                  </a:lnTo>
                  <a:close/>
                </a:path>
              </a:pathLst>
            </a:custGeom>
            <a:solidFill>
              <a:srgbClr val="6FAC46"/>
            </a:solidFill>
          </p:spPr>
          <p:txBody>
            <a:bodyPr wrap="square" lIns="0" tIns="0" rIns="0" bIns="0" rtlCol="0"/>
            <a:lstStyle/>
            <a:p>
              <a:endParaRPr/>
            </a:p>
          </p:txBody>
        </p:sp>
        <p:sp>
          <p:nvSpPr>
            <p:cNvPr id="24" name="object 24"/>
            <p:cNvSpPr/>
            <p:nvPr/>
          </p:nvSpPr>
          <p:spPr>
            <a:xfrm>
              <a:off x="3215639" y="2112264"/>
              <a:ext cx="1706880" cy="731520"/>
            </a:xfrm>
            <a:custGeom>
              <a:avLst/>
              <a:gdLst/>
              <a:ahLst/>
              <a:cxnLst/>
              <a:rect l="l" t="t" r="r" b="b"/>
              <a:pathLst>
                <a:path w="1706879" h="731519">
                  <a:moveTo>
                    <a:pt x="0" y="73151"/>
                  </a:moveTo>
                  <a:lnTo>
                    <a:pt x="5750" y="44684"/>
                  </a:lnTo>
                  <a:lnTo>
                    <a:pt x="21431" y="21431"/>
                  </a:lnTo>
                  <a:lnTo>
                    <a:pt x="44684" y="5750"/>
                  </a:lnTo>
                  <a:lnTo>
                    <a:pt x="73151" y="0"/>
                  </a:lnTo>
                  <a:lnTo>
                    <a:pt x="1633727" y="0"/>
                  </a:lnTo>
                  <a:lnTo>
                    <a:pt x="1662195" y="5750"/>
                  </a:lnTo>
                  <a:lnTo>
                    <a:pt x="1685448" y="21431"/>
                  </a:lnTo>
                  <a:lnTo>
                    <a:pt x="1701129" y="44684"/>
                  </a:lnTo>
                  <a:lnTo>
                    <a:pt x="1706880" y="73151"/>
                  </a:lnTo>
                  <a:lnTo>
                    <a:pt x="1706880" y="658368"/>
                  </a:lnTo>
                  <a:lnTo>
                    <a:pt x="1701129" y="686835"/>
                  </a:lnTo>
                  <a:lnTo>
                    <a:pt x="1685448" y="710088"/>
                  </a:lnTo>
                  <a:lnTo>
                    <a:pt x="1662195" y="725769"/>
                  </a:lnTo>
                  <a:lnTo>
                    <a:pt x="1633727" y="731520"/>
                  </a:lnTo>
                  <a:lnTo>
                    <a:pt x="73151" y="731520"/>
                  </a:lnTo>
                  <a:lnTo>
                    <a:pt x="44684" y="725769"/>
                  </a:lnTo>
                  <a:lnTo>
                    <a:pt x="21431" y="710088"/>
                  </a:lnTo>
                  <a:lnTo>
                    <a:pt x="5750" y="686835"/>
                  </a:lnTo>
                  <a:lnTo>
                    <a:pt x="0" y="658368"/>
                  </a:lnTo>
                  <a:lnTo>
                    <a:pt x="0" y="73151"/>
                  </a:lnTo>
                  <a:close/>
                </a:path>
              </a:pathLst>
            </a:custGeom>
            <a:ln w="12192">
              <a:solidFill>
                <a:srgbClr val="507D31"/>
              </a:solidFill>
            </a:ln>
          </p:spPr>
          <p:txBody>
            <a:bodyPr wrap="square" lIns="0" tIns="0" rIns="0" bIns="0" rtlCol="0"/>
            <a:lstStyle/>
            <a:p>
              <a:endParaRPr/>
            </a:p>
          </p:txBody>
        </p:sp>
        <p:sp>
          <p:nvSpPr>
            <p:cNvPr id="25" name="object 25"/>
            <p:cNvSpPr/>
            <p:nvPr/>
          </p:nvSpPr>
          <p:spPr>
            <a:xfrm>
              <a:off x="3343655" y="2234184"/>
              <a:ext cx="1706880" cy="731520"/>
            </a:xfrm>
            <a:custGeom>
              <a:avLst/>
              <a:gdLst/>
              <a:ahLst/>
              <a:cxnLst/>
              <a:rect l="l" t="t" r="r" b="b"/>
              <a:pathLst>
                <a:path w="1706879" h="731519">
                  <a:moveTo>
                    <a:pt x="1633728" y="0"/>
                  </a:moveTo>
                  <a:lnTo>
                    <a:pt x="73152" y="0"/>
                  </a:lnTo>
                  <a:lnTo>
                    <a:pt x="44684" y="5750"/>
                  </a:lnTo>
                  <a:lnTo>
                    <a:pt x="21431" y="21431"/>
                  </a:lnTo>
                  <a:lnTo>
                    <a:pt x="5750" y="44684"/>
                  </a:lnTo>
                  <a:lnTo>
                    <a:pt x="0" y="73151"/>
                  </a:lnTo>
                  <a:lnTo>
                    <a:pt x="0" y="658367"/>
                  </a:lnTo>
                  <a:lnTo>
                    <a:pt x="5750" y="686835"/>
                  </a:lnTo>
                  <a:lnTo>
                    <a:pt x="21431" y="710088"/>
                  </a:lnTo>
                  <a:lnTo>
                    <a:pt x="44684" y="725769"/>
                  </a:lnTo>
                  <a:lnTo>
                    <a:pt x="73152" y="731519"/>
                  </a:lnTo>
                  <a:lnTo>
                    <a:pt x="1633728" y="731519"/>
                  </a:lnTo>
                  <a:lnTo>
                    <a:pt x="1662195" y="725769"/>
                  </a:lnTo>
                  <a:lnTo>
                    <a:pt x="1685448" y="710088"/>
                  </a:lnTo>
                  <a:lnTo>
                    <a:pt x="1701129" y="686835"/>
                  </a:lnTo>
                  <a:lnTo>
                    <a:pt x="1706880" y="658367"/>
                  </a:lnTo>
                  <a:lnTo>
                    <a:pt x="1706880" y="73151"/>
                  </a:lnTo>
                  <a:lnTo>
                    <a:pt x="1701129" y="44684"/>
                  </a:lnTo>
                  <a:lnTo>
                    <a:pt x="1685448" y="21431"/>
                  </a:lnTo>
                  <a:lnTo>
                    <a:pt x="1662195" y="5750"/>
                  </a:lnTo>
                  <a:lnTo>
                    <a:pt x="1633728" y="0"/>
                  </a:lnTo>
                  <a:close/>
                </a:path>
              </a:pathLst>
            </a:custGeom>
            <a:solidFill>
              <a:srgbClr val="FFFFFF">
                <a:alpha val="90194"/>
              </a:srgbClr>
            </a:solidFill>
          </p:spPr>
          <p:txBody>
            <a:bodyPr wrap="square" lIns="0" tIns="0" rIns="0" bIns="0" rtlCol="0"/>
            <a:lstStyle/>
            <a:p>
              <a:endParaRPr/>
            </a:p>
          </p:txBody>
        </p:sp>
        <p:sp>
          <p:nvSpPr>
            <p:cNvPr id="26" name="object 26"/>
            <p:cNvSpPr/>
            <p:nvPr/>
          </p:nvSpPr>
          <p:spPr>
            <a:xfrm>
              <a:off x="3343655" y="2234184"/>
              <a:ext cx="1706880" cy="731520"/>
            </a:xfrm>
            <a:custGeom>
              <a:avLst/>
              <a:gdLst/>
              <a:ahLst/>
              <a:cxnLst/>
              <a:rect l="l" t="t" r="r" b="b"/>
              <a:pathLst>
                <a:path w="1706879" h="731519">
                  <a:moveTo>
                    <a:pt x="0" y="73151"/>
                  </a:moveTo>
                  <a:lnTo>
                    <a:pt x="5750" y="44684"/>
                  </a:lnTo>
                  <a:lnTo>
                    <a:pt x="21431" y="21431"/>
                  </a:lnTo>
                  <a:lnTo>
                    <a:pt x="44684" y="5750"/>
                  </a:lnTo>
                  <a:lnTo>
                    <a:pt x="73152" y="0"/>
                  </a:lnTo>
                  <a:lnTo>
                    <a:pt x="1633728" y="0"/>
                  </a:lnTo>
                  <a:lnTo>
                    <a:pt x="1662195" y="5750"/>
                  </a:lnTo>
                  <a:lnTo>
                    <a:pt x="1685448" y="21431"/>
                  </a:lnTo>
                  <a:lnTo>
                    <a:pt x="1701129" y="44684"/>
                  </a:lnTo>
                  <a:lnTo>
                    <a:pt x="1706880" y="73151"/>
                  </a:lnTo>
                  <a:lnTo>
                    <a:pt x="1706880" y="658367"/>
                  </a:lnTo>
                  <a:lnTo>
                    <a:pt x="1701129" y="686835"/>
                  </a:lnTo>
                  <a:lnTo>
                    <a:pt x="1685448" y="710088"/>
                  </a:lnTo>
                  <a:lnTo>
                    <a:pt x="1662195" y="725769"/>
                  </a:lnTo>
                  <a:lnTo>
                    <a:pt x="1633728" y="731519"/>
                  </a:lnTo>
                  <a:lnTo>
                    <a:pt x="73152" y="731519"/>
                  </a:lnTo>
                  <a:lnTo>
                    <a:pt x="44684" y="725769"/>
                  </a:lnTo>
                  <a:lnTo>
                    <a:pt x="21431" y="710088"/>
                  </a:lnTo>
                  <a:lnTo>
                    <a:pt x="5750" y="686835"/>
                  </a:lnTo>
                  <a:lnTo>
                    <a:pt x="0" y="658367"/>
                  </a:lnTo>
                  <a:lnTo>
                    <a:pt x="0" y="73151"/>
                  </a:lnTo>
                  <a:close/>
                </a:path>
              </a:pathLst>
            </a:custGeom>
            <a:ln w="12192">
              <a:solidFill>
                <a:srgbClr val="A4A4A4"/>
              </a:solidFill>
            </a:ln>
          </p:spPr>
          <p:txBody>
            <a:bodyPr wrap="square" lIns="0" tIns="0" rIns="0" bIns="0" rtlCol="0"/>
            <a:lstStyle/>
            <a:p>
              <a:endParaRPr/>
            </a:p>
          </p:txBody>
        </p:sp>
      </p:grpSp>
      <p:sp>
        <p:nvSpPr>
          <p:cNvPr id="27" name="object 27"/>
          <p:cNvSpPr txBox="1"/>
          <p:nvPr/>
        </p:nvSpPr>
        <p:spPr>
          <a:xfrm>
            <a:off x="3483355" y="2266010"/>
            <a:ext cx="1427480" cy="610235"/>
          </a:xfrm>
          <a:prstGeom prst="rect">
            <a:avLst/>
          </a:prstGeom>
        </p:spPr>
        <p:txBody>
          <a:bodyPr vert="horz" wrap="square" lIns="0" tIns="12065" rIns="0" bIns="0" rtlCol="0">
            <a:spAutoFit/>
          </a:bodyPr>
          <a:lstStyle/>
          <a:p>
            <a:pPr marL="119380">
              <a:lnSpc>
                <a:spcPts val="2305"/>
              </a:lnSpc>
              <a:spcBef>
                <a:spcPts val="95"/>
              </a:spcBef>
            </a:pPr>
            <a:r>
              <a:rPr sz="2000" b="0" spc="-10" dirty="0">
                <a:latin typeface="Calibri Light"/>
                <a:cs typeface="Calibri Light"/>
              </a:rPr>
              <a:t>Reported</a:t>
            </a:r>
            <a:r>
              <a:rPr sz="2000" b="0" spc="-40" dirty="0">
                <a:latin typeface="Calibri Light"/>
                <a:cs typeface="Calibri Light"/>
              </a:rPr>
              <a:t> </a:t>
            </a:r>
            <a:r>
              <a:rPr sz="2000" b="0" spc="-25" dirty="0">
                <a:latin typeface="Calibri Light"/>
                <a:cs typeface="Calibri Light"/>
              </a:rPr>
              <a:t>in</a:t>
            </a:r>
            <a:endParaRPr sz="2000">
              <a:latin typeface="Calibri Light"/>
              <a:cs typeface="Calibri Light"/>
            </a:endParaRPr>
          </a:p>
          <a:p>
            <a:pPr marL="12700">
              <a:lnSpc>
                <a:spcPts val="2305"/>
              </a:lnSpc>
            </a:pPr>
            <a:r>
              <a:rPr sz="2000" b="0" dirty="0">
                <a:latin typeface="Calibri Light"/>
                <a:cs typeface="Calibri Light"/>
              </a:rPr>
              <a:t>3B</a:t>
            </a:r>
            <a:r>
              <a:rPr sz="2000" b="0" spc="-30" dirty="0">
                <a:latin typeface="Calibri Light"/>
                <a:cs typeface="Calibri Light"/>
              </a:rPr>
              <a:t> </a:t>
            </a:r>
            <a:r>
              <a:rPr sz="2000" b="0" dirty="0">
                <a:latin typeface="Calibri Light"/>
                <a:cs typeface="Calibri Light"/>
              </a:rPr>
              <a:t>/ECL</a:t>
            </a:r>
            <a:r>
              <a:rPr sz="2000" b="0" spc="-30" dirty="0">
                <a:latin typeface="Calibri Light"/>
                <a:cs typeface="Calibri Light"/>
              </a:rPr>
              <a:t> </a:t>
            </a:r>
            <a:r>
              <a:rPr sz="2000" b="0" dirty="0">
                <a:latin typeface="Calibri Light"/>
                <a:cs typeface="Calibri Light"/>
              </a:rPr>
              <a:t>=</a:t>
            </a:r>
            <a:r>
              <a:rPr sz="2000" b="0" spc="-45" dirty="0">
                <a:latin typeface="Calibri Light"/>
                <a:cs typeface="Calibri Light"/>
              </a:rPr>
              <a:t> </a:t>
            </a:r>
            <a:r>
              <a:rPr sz="2000" b="0" spc="-25" dirty="0">
                <a:latin typeface="Calibri Light"/>
                <a:cs typeface="Calibri Light"/>
              </a:rPr>
              <a:t>120</a:t>
            </a:r>
            <a:endParaRPr sz="2000">
              <a:latin typeface="Calibri Light"/>
              <a:cs typeface="Calibri Light"/>
            </a:endParaRPr>
          </a:p>
        </p:txBody>
      </p:sp>
      <p:grpSp>
        <p:nvGrpSpPr>
          <p:cNvPr id="28" name="object 28"/>
          <p:cNvGrpSpPr/>
          <p:nvPr/>
        </p:nvGrpSpPr>
        <p:grpSpPr>
          <a:xfrm>
            <a:off x="1243330" y="3175761"/>
            <a:ext cx="1847850" cy="866140"/>
            <a:chOff x="1243330" y="3175761"/>
            <a:chExt cx="1847850" cy="866140"/>
          </a:xfrm>
        </p:grpSpPr>
        <p:sp>
          <p:nvSpPr>
            <p:cNvPr id="29" name="object 29"/>
            <p:cNvSpPr/>
            <p:nvPr/>
          </p:nvSpPr>
          <p:spPr>
            <a:xfrm>
              <a:off x="1249680" y="3182111"/>
              <a:ext cx="1706880" cy="731520"/>
            </a:xfrm>
            <a:custGeom>
              <a:avLst/>
              <a:gdLst/>
              <a:ahLst/>
              <a:cxnLst/>
              <a:rect l="l" t="t" r="r" b="b"/>
              <a:pathLst>
                <a:path w="1706880" h="731520">
                  <a:moveTo>
                    <a:pt x="1633727" y="0"/>
                  </a:moveTo>
                  <a:lnTo>
                    <a:pt x="73151" y="0"/>
                  </a:lnTo>
                  <a:lnTo>
                    <a:pt x="44684" y="5750"/>
                  </a:lnTo>
                  <a:lnTo>
                    <a:pt x="21431" y="21431"/>
                  </a:lnTo>
                  <a:lnTo>
                    <a:pt x="5750" y="44684"/>
                  </a:lnTo>
                  <a:lnTo>
                    <a:pt x="0" y="73151"/>
                  </a:lnTo>
                  <a:lnTo>
                    <a:pt x="0" y="658368"/>
                  </a:lnTo>
                  <a:lnTo>
                    <a:pt x="5750" y="686835"/>
                  </a:lnTo>
                  <a:lnTo>
                    <a:pt x="21431" y="710088"/>
                  </a:lnTo>
                  <a:lnTo>
                    <a:pt x="44684" y="725769"/>
                  </a:lnTo>
                  <a:lnTo>
                    <a:pt x="73151" y="731519"/>
                  </a:lnTo>
                  <a:lnTo>
                    <a:pt x="1633727" y="731519"/>
                  </a:lnTo>
                  <a:lnTo>
                    <a:pt x="1662195" y="725769"/>
                  </a:lnTo>
                  <a:lnTo>
                    <a:pt x="1685448" y="710088"/>
                  </a:lnTo>
                  <a:lnTo>
                    <a:pt x="1701129" y="686835"/>
                  </a:lnTo>
                  <a:lnTo>
                    <a:pt x="1706880" y="658368"/>
                  </a:lnTo>
                  <a:lnTo>
                    <a:pt x="1706880" y="73151"/>
                  </a:lnTo>
                  <a:lnTo>
                    <a:pt x="1701129" y="44684"/>
                  </a:lnTo>
                  <a:lnTo>
                    <a:pt x="1685448" y="21431"/>
                  </a:lnTo>
                  <a:lnTo>
                    <a:pt x="1662195" y="5750"/>
                  </a:lnTo>
                  <a:lnTo>
                    <a:pt x="1633727" y="0"/>
                  </a:lnTo>
                  <a:close/>
                </a:path>
              </a:pathLst>
            </a:custGeom>
            <a:solidFill>
              <a:srgbClr val="FFC000"/>
            </a:solidFill>
          </p:spPr>
          <p:txBody>
            <a:bodyPr wrap="square" lIns="0" tIns="0" rIns="0" bIns="0" rtlCol="0"/>
            <a:lstStyle/>
            <a:p>
              <a:endParaRPr/>
            </a:p>
          </p:txBody>
        </p:sp>
        <p:sp>
          <p:nvSpPr>
            <p:cNvPr id="30" name="object 30"/>
            <p:cNvSpPr/>
            <p:nvPr/>
          </p:nvSpPr>
          <p:spPr>
            <a:xfrm>
              <a:off x="1249680" y="3182111"/>
              <a:ext cx="1706880" cy="731520"/>
            </a:xfrm>
            <a:custGeom>
              <a:avLst/>
              <a:gdLst/>
              <a:ahLst/>
              <a:cxnLst/>
              <a:rect l="l" t="t" r="r" b="b"/>
              <a:pathLst>
                <a:path w="1706880" h="731520">
                  <a:moveTo>
                    <a:pt x="0" y="73151"/>
                  </a:moveTo>
                  <a:lnTo>
                    <a:pt x="5750" y="44684"/>
                  </a:lnTo>
                  <a:lnTo>
                    <a:pt x="21431" y="21431"/>
                  </a:lnTo>
                  <a:lnTo>
                    <a:pt x="44684" y="5750"/>
                  </a:lnTo>
                  <a:lnTo>
                    <a:pt x="73151" y="0"/>
                  </a:lnTo>
                  <a:lnTo>
                    <a:pt x="1633727" y="0"/>
                  </a:lnTo>
                  <a:lnTo>
                    <a:pt x="1662195" y="5750"/>
                  </a:lnTo>
                  <a:lnTo>
                    <a:pt x="1685448" y="21431"/>
                  </a:lnTo>
                  <a:lnTo>
                    <a:pt x="1701129" y="44684"/>
                  </a:lnTo>
                  <a:lnTo>
                    <a:pt x="1706880" y="73151"/>
                  </a:lnTo>
                  <a:lnTo>
                    <a:pt x="1706880" y="658368"/>
                  </a:lnTo>
                  <a:lnTo>
                    <a:pt x="1701129" y="686835"/>
                  </a:lnTo>
                  <a:lnTo>
                    <a:pt x="1685448" y="710088"/>
                  </a:lnTo>
                  <a:lnTo>
                    <a:pt x="1662195" y="725769"/>
                  </a:lnTo>
                  <a:lnTo>
                    <a:pt x="1633727" y="731519"/>
                  </a:lnTo>
                  <a:lnTo>
                    <a:pt x="73151" y="731519"/>
                  </a:lnTo>
                  <a:lnTo>
                    <a:pt x="44684" y="725769"/>
                  </a:lnTo>
                  <a:lnTo>
                    <a:pt x="21431" y="710088"/>
                  </a:lnTo>
                  <a:lnTo>
                    <a:pt x="5750" y="686835"/>
                  </a:lnTo>
                  <a:lnTo>
                    <a:pt x="0" y="658368"/>
                  </a:lnTo>
                  <a:lnTo>
                    <a:pt x="0" y="73151"/>
                  </a:lnTo>
                  <a:close/>
                </a:path>
              </a:pathLst>
            </a:custGeom>
            <a:ln w="12192">
              <a:solidFill>
                <a:srgbClr val="FFFFFF"/>
              </a:solidFill>
            </a:ln>
          </p:spPr>
          <p:txBody>
            <a:bodyPr wrap="square" lIns="0" tIns="0" rIns="0" bIns="0" rtlCol="0"/>
            <a:lstStyle/>
            <a:p>
              <a:endParaRPr/>
            </a:p>
          </p:txBody>
        </p:sp>
        <p:sp>
          <p:nvSpPr>
            <p:cNvPr id="31" name="object 31"/>
            <p:cNvSpPr/>
            <p:nvPr/>
          </p:nvSpPr>
          <p:spPr>
            <a:xfrm>
              <a:off x="1377696" y="3304031"/>
              <a:ext cx="1706880" cy="731520"/>
            </a:xfrm>
            <a:custGeom>
              <a:avLst/>
              <a:gdLst/>
              <a:ahLst/>
              <a:cxnLst/>
              <a:rect l="l" t="t" r="r" b="b"/>
              <a:pathLst>
                <a:path w="1706880" h="731520">
                  <a:moveTo>
                    <a:pt x="1633727" y="0"/>
                  </a:moveTo>
                  <a:lnTo>
                    <a:pt x="73151" y="0"/>
                  </a:lnTo>
                  <a:lnTo>
                    <a:pt x="44684" y="5750"/>
                  </a:lnTo>
                  <a:lnTo>
                    <a:pt x="21431" y="21431"/>
                  </a:lnTo>
                  <a:lnTo>
                    <a:pt x="5750" y="44684"/>
                  </a:lnTo>
                  <a:lnTo>
                    <a:pt x="0" y="73151"/>
                  </a:lnTo>
                  <a:lnTo>
                    <a:pt x="0" y="658367"/>
                  </a:lnTo>
                  <a:lnTo>
                    <a:pt x="5750" y="686835"/>
                  </a:lnTo>
                  <a:lnTo>
                    <a:pt x="21431" y="710088"/>
                  </a:lnTo>
                  <a:lnTo>
                    <a:pt x="44684" y="725769"/>
                  </a:lnTo>
                  <a:lnTo>
                    <a:pt x="73151" y="731519"/>
                  </a:lnTo>
                  <a:lnTo>
                    <a:pt x="1633727" y="731519"/>
                  </a:lnTo>
                  <a:lnTo>
                    <a:pt x="1662195" y="725769"/>
                  </a:lnTo>
                  <a:lnTo>
                    <a:pt x="1685448" y="710088"/>
                  </a:lnTo>
                  <a:lnTo>
                    <a:pt x="1701129" y="686835"/>
                  </a:lnTo>
                  <a:lnTo>
                    <a:pt x="1706879" y="658367"/>
                  </a:lnTo>
                  <a:lnTo>
                    <a:pt x="1706879" y="73151"/>
                  </a:lnTo>
                  <a:lnTo>
                    <a:pt x="1701129" y="44684"/>
                  </a:lnTo>
                  <a:lnTo>
                    <a:pt x="1685448" y="21431"/>
                  </a:lnTo>
                  <a:lnTo>
                    <a:pt x="1662195" y="5750"/>
                  </a:lnTo>
                  <a:lnTo>
                    <a:pt x="1633727" y="0"/>
                  </a:lnTo>
                  <a:close/>
                </a:path>
              </a:pathLst>
            </a:custGeom>
            <a:solidFill>
              <a:srgbClr val="FFFFFF">
                <a:alpha val="90194"/>
              </a:srgbClr>
            </a:solidFill>
          </p:spPr>
          <p:txBody>
            <a:bodyPr wrap="square" lIns="0" tIns="0" rIns="0" bIns="0" rtlCol="0"/>
            <a:lstStyle/>
            <a:p>
              <a:endParaRPr/>
            </a:p>
          </p:txBody>
        </p:sp>
        <p:sp>
          <p:nvSpPr>
            <p:cNvPr id="32" name="object 32"/>
            <p:cNvSpPr/>
            <p:nvPr/>
          </p:nvSpPr>
          <p:spPr>
            <a:xfrm>
              <a:off x="1377696" y="3304031"/>
              <a:ext cx="1706880" cy="731520"/>
            </a:xfrm>
            <a:custGeom>
              <a:avLst/>
              <a:gdLst/>
              <a:ahLst/>
              <a:cxnLst/>
              <a:rect l="l" t="t" r="r" b="b"/>
              <a:pathLst>
                <a:path w="1706880" h="731520">
                  <a:moveTo>
                    <a:pt x="0" y="73151"/>
                  </a:moveTo>
                  <a:lnTo>
                    <a:pt x="5750" y="44684"/>
                  </a:lnTo>
                  <a:lnTo>
                    <a:pt x="21431" y="21431"/>
                  </a:lnTo>
                  <a:lnTo>
                    <a:pt x="44684" y="5750"/>
                  </a:lnTo>
                  <a:lnTo>
                    <a:pt x="73151" y="0"/>
                  </a:lnTo>
                  <a:lnTo>
                    <a:pt x="1633727" y="0"/>
                  </a:lnTo>
                  <a:lnTo>
                    <a:pt x="1662195" y="5750"/>
                  </a:lnTo>
                  <a:lnTo>
                    <a:pt x="1685448" y="21431"/>
                  </a:lnTo>
                  <a:lnTo>
                    <a:pt x="1701129" y="44684"/>
                  </a:lnTo>
                  <a:lnTo>
                    <a:pt x="1706879" y="73151"/>
                  </a:lnTo>
                  <a:lnTo>
                    <a:pt x="1706879" y="658367"/>
                  </a:lnTo>
                  <a:lnTo>
                    <a:pt x="1701129" y="686835"/>
                  </a:lnTo>
                  <a:lnTo>
                    <a:pt x="1685448" y="710088"/>
                  </a:lnTo>
                  <a:lnTo>
                    <a:pt x="1662195" y="725769"/>
                  </a:lnTo>
                  <a:lnTo>
                    <a:pt x="1633727" y="731519"/>
                  </a:lnTo>
                  <a:lnTo>
                    <a:pt x="73151" y="731519"/>
                  </a:lnTo>
                  <a:lnTo>
                    <a:pt x="44684" y="725769"/>
                  </a:lnTo>
                  <a:lnTo>
                    <a:pt x="21431" y="710088"/>
                  </a:lnTo>
                  <a:lnTo>
                    <a:pt x="5750" y="686835"/>
                  </a:lnTo>
                  <a:lnTo>
                    <a:pt x="0" y="658367"/>
                  </a:lnTo>
                  <a:lnTo>
                    <a:pt x="0" y="73151"/>
                  </a:lnTo>
                  <a:close/>
                </a:path>
              </a:pathLst>
            </a:custGeom>
            <a:ln w="12192">
              <a:solidFill>
                <a:srgbClr val="FFC000"/>
              </a:solidFill>
            </a:ln>
          </p:spPr>
          <p:txBody>
            <a:bodyPr wrap="square" lIns="0" tIns="0" rIns="0" bIns="0" rtlCol="0"/>
            <a:lstStyle/>
            <a:p>
              <a:endParaRPr/>
            </a:p>
          </p:txBody>
        </p:sp>
      </p:grpSp>
      <p:sp>
        <p:nvSpPr>
          <p:cNvPr id="33" name="object 33"/>
          <p:cNvSpPr txBox="1"/>
          <p:nvPr/>
        </p:nvSpPr>
        <p:spPr>
          <a:xfrm>
            <a:off x="1741423" y="3336112"/>
            <a:ext cx="978535" cy="610235"/>
          </a:xfrm>
          <a:prstGeom prst="rect">
            <a:avLst/>
          </a:prstGeom>
        </p:spPr>
        <p:txBody>
          <a:bodyPr vert="horz" wrap="square" lIns="0" tIns="12065" rIns="0" bIns="0" rtlCol="0">
            <a:spAutoFit/>
          </a:bodyPr>
          <a:lstStyle/>
          <a:p>
            <a:pPr marL="12700">
              <a:lnSpc>
                <a:spcPts val="2305"/>
              </a:lnSpc>
              <a:spcBef>
                <a:spcPts val="95"/>
              </a:spcBef>
            </a:pPr>
            <a:r>
              <a:rPr sz="2000" b="0" dirty="0">
                <a:latin typeface="Calibri Light"/>
                <a:cs typeface="Calibri Light"/>
              </a:rPr>
              <a:t>Eligible</a:t>
            </a:r>
            <a:r>
              <a:rPr sz="2000" b="0" spc="-15" dirty="0">
                <a:latin typeface="Calibri Light"/>
                <a:cs typeface="Calibri Light"/>
              </a:rPr>
              <a:t> </a:t>
            </a:r>
            <a:r>
              <a:rPr sz="2000" b="0" spc="-50" dirty="0">
                <a:latin typeface="Calibri Light"/>
                <a:cs typeface="Calibri Light"/>
              </a:rPr>
              <a:t>&amp;</a:t>
            </a:r>
            <a:endParaRPr sz="2000">
              <a:latin typeface="Calibri Light"/>
              <a:cs typeface="Calibri Light"/>
            </a:endParaRPr>
          </a:p>
          <a:p>
            <a:pPr marL="121920">
              <a:lnSpc>
                <a:spcPts val="2305"/>
              </a:lnSpc>
            </a:pPr>
            <a:r>
              <a:rPr sz="2000" b="0" spc="-10" dirty="0">
                <a:latin typeface="Calibri Light"/>
                <a:cs typeface="Calibri Light"/>
              </a:rPr>
              <a:t>Availed</a:t>
            </a:r>
            <a:endParaRPr sz="2000">
              <a:latin typeface="Calibri Light"/>
              <a:cs typeface="Calibri Light"/>
            </a:endParaRPr>
          </a:p>
        </p:txBody>
      </p:sp>
      <p:grpSp>
        <p:nvGrpSpPr>
          <p:cNvPr id="34" name="object 34"/>
          <p:cNvGrpSpPr/>
          <p:nvPr/>
        </p:nvGrpSpPr>
        <p:grpSpPr>
          <a:xfrm>
            <a:off x="1243330" y="4242561"/>
            <a:ext cx="1847850" cy="869315"/>
            <a:chOff x="1243330" y="4242561"/>
            <a:chExt cx="1847850" cy="869315"/>
          </a:xfrm>
        </p:grpSpPr>
        <p:sp>
          <p:nvSpPr>
            <p:cNvPr id="35" name="object 35"/>
            <p:cNvSpPr/>
            <p:nvPr/>
          </p:nvSpPr>
          <p:spPr>
            <a:xfrm>
              <a:off x="1249680" y="4248911"/>
              <a:ext cx="1706880" cy="734695"/>
            </a:xfrm>
            <a:custGeom>
              <a:avLst/>
              <a:gdLst/>
              <a:ahLst/>
              <a:cxnLst/>
              <a:rect l="l" t="t" r="r" b="b"/>
              <a:pathLst>
                <a:path w="1706880" h="734695">
                  <a:moveTo>
                    <a:pt x="1633474" y="0"/>
                  </a:moveTo>
                  <a:lnTo>
                    <a:pt x="73406" y="0"/>
                  </a:lnTo>
                  <a:lnTo>
                    <a:pt x="44844" y="5772"/>
                  </a:lnTo>
                  <a:lnTo>
                    <a:pt x="21510" y="21510"/>
                  </a:lnTo>
                  <a:lnTo>
                    <a:pt x="5772" y="44844"/>
                  </a:lnTo>
                  <a:lnTo>
                    <a:pt x="0" y="73406"/>
                  </a:lnTo>
                  <a:lnTo>
                    <a:pt x="0" y="661162"/>
                  </a:lnTo>
                  <a:lnTo>
                    <a:pt x="5772" y="689723"/>
                  </a:lnTo>
                  <a:lnTo>
                    <a:pt x="21510" y="713057"/>
                  </a:lnTo>
                  <a:lnTo>
                    <a:pt x="44844" y="728795"/>
                  </a:lnTo>
                  <a:lnTo>
                    <a:pt x="73406" y="734568"/>
                  </a:lnTo>
                  <a:lnTo>
                    <a:pt x="1633474" y="734568"/>
                  </a:lnTo>
                  <a:lnTo>
                    <a:pt x="1662035" y="728795"/>
                  </a:lnTo>
                  <a:lnTo>
                    <a:pt x="1685369" y="713057"/>
                  </a:lnTo>
                  <a:lnTo>
                    <a:pt x="1701107" y="689723"/>
                  </a:lnTo>
                  <a:lnTo>
                    <a:pt x="1706880" y="661162"/>
                  </a:lnTo>
                  <a:lnTo>
                    <a:pt x="1706880" y="73406"/>
                  </a:lnTo>
                  <a:lnTo>
                    <a:pt x="1701107" y="44844"/>
                  </a:lnTo>
                  <a:lnTo>
                    <a:pt x="1685369" y="21510"/>
                  </a:lnTo>
                  <a:lnTo>
                    <a:pt x="1662035" y="5772"/>
                  </a:lnTo>
                  <a:lnTo>
                    <a:pt x="1633474" y="0"/>
                  </a:lnTo>
                  <a:close/>
                </a:path>
              </a:pathLst>
            </a:custGeom>
            <a:solidFill>
              <a:srgbClr val="4471C4"/>
            </a:solidFill>
          </p:spPr>
          <p:txBody>
            <a:bodyPr wrap="square" lIns="0" tIns="0" rIns="0" bIns="0" rtlCol="0"/>
            <a:lstStyle/>
            <a:p>
              <a:endParaRPr/>
            </a:p>
          </p:txBody>
        </p:sp>
        <p:sp>
          <p:nvSpPr>
            <p:cNvPr id="36" name="object 36"/>
            <p:cNvSpPr/>
            <p:nvPr/>
          </p:nvSpPr>
          <p:spPr>
            <a:xfrm>
              <a:off x="1249680" y="4248911"/>
              <a:ext cx="1706880" cy="734695"/>
            </a:xfrm>
            <a:custGeom>
              <a:avLst/>
              <a:gdLst/>
              <a:ahLst/>
              <a:cxnLst/>
              <a:rect l="l" t="t" r="r" b="b"/>
              <a:pathLst>
                <a:path w="1706880" h="734695">
                  <a:moveTo>
                    <a:pt x="0" y="73406"/>
                  </a:moveTo>
                  <a:lnTo>
                    <a:pt x="5772" y="44844"/>
                  </a:lnTo>
                  <a:lnTo>
                    <a:pt x="21510" y="21510"/>
                  </a:lnTo>
                  <a:lnTo>
                    <a:pt x="44844" y="5772"/>
                  </a:lnTo>
                  <a:lnTo>
                    <a:pt x="73406" y="0"/>
                  </a:lnTo>
                  <a:lnTo>
                    <a:pt x="1633474" y="0"/>
                  </a:lnTo>
                  <a:lnTo>
                    <a:pt x="1662035" y="5772"/>
                  </a:lnTo>
                  <a:lnTo>
                    <a:pt x="1685369" y="21510"/>
                  </a:lnTo>
                  <a:lnTo>
                    <a:pt x="1701107" y="44844"/>
                  </a:lnTo>
                  <a:lnTo>
                    <a:pt x="1706880" y="73406"/>
                  </a:lnTo>
                  <a:lnTo>
                    <a:pt x="1706880" y="661162"/>
                  </a:lnTo>
                  <a:lnTo>
                    <a:pt x="1701107" y="689723"/>
                  </a:lnTo>
                  <a:lnTo>
                    <a:pt x="1685369" y="713057"/>
                  </a:lnTo>
                  <a:lnTo>
                    <a:pt x="1662035" y="728795"/>
                  </a:lnTo>
                  <a:lnTo>
                    <a:pt x="1633474" y="734568"/>
                  </a:lnTo>
                  <a:lnTo>
                    <a:pt x="73406" y="734568"/>
                  </a:lnTo>
                  <a:lnTo>
                    <a:pt x="44844" y="728795"/>
                  </a:lnTo>
                  <a:lnTo>
                    <a:pt x="21510" y="713057"/>
                  </a:lnTo>
                  <a:lnTo>
                    <a:pt x="5772" y="689723"/>
                  </a:lnTo>
                  <a:lnTo>
                    <a:pt x="0" y="661162"/>
                  </a:lnTo>
                  <a:lnTo>
                    <a:pt x="0" y="73406"/>
                  </a:lnTo>
                  <a:close/>
                </a:path>
              </a:pathLst>
            </a:custGeom>
            <a:ln w="12192">
              <a:solidFill>
                <a:srgbClr val="FFFFFF"/>
              </a:solidFill>
            </a:ln>
          </p:spPr>
          <p:txBody>
            <a:bodyPr wrap="square" lIns="0" tIns="0" rIns="0" bIns="0" rtlCol="0"/>
            <a:lstStyle/>
            <a:p>
              <a:endParaRPr/>
            </a:p>
          </p:txBody>
        </p:sp>
        <p:sp>
          <p:nvSpPr>
            <p:cNvPr id="37" name="object 37"/>
            <p:cNvSpPr/>
            <p:nvPr/>
          </p:nvSpPr>
          <p:spPr>
            <a:xfrm>
              <a:off x="1377696" y="4370831"/>
              <a:ext cx="1706880" cy="734695"/>
            </a:xfrm>
            <a:custGeom>
              <a:avLst/>
              <a:gdLst/>
              <a:ahLst/>
              <a:cxnLst/>
              <a:rect l="l" t="t" r="r" b="b"/>
              <a:pathLst>
                <a:path w="1706880" h="734695">
                  <a:moveTo>
                    <a:pt x="1633474" y="0"/>
                  </a:moveTo>
                  <a:lnTo>
                    <a:pt x="73406" y="0"/>
                  </a:lnTo>
                  <a:lnTo>
                    <a:pt x="44844" y="5772"/>
                  </a:lnTo>
                  <a:lnTo>
                    <a:pt x="21510" y="21510"/>
                  </a:lnTo>
                  <a:lnTo>
                    <a:pt x="5772" y="44844"/>
                  </a:lnTo>
                  <a:lnTo>
                    <a:pt x="0" y="73406"/>
                  </a:lnTo>
                  <a:lnTo>
                    <a:pt x="0" y="661162"/>
                  </a:lnTo>
                  <a:lnTo>
                    <a:pt x="5772" y="689723"/>
                  </a:lnTo>
                  <a:lnTo>
                    <a:pt x="21510" y="713057"/>
                  </a:lnTo>
                  <a:lnTo>
                    <a:pt x="44844" y="728795"/>
                  </a:lnTo>
                  <a:lnTo>
                    <a:pt x="73406" y="734568"/>
                  </a:lnTo>
                  <a:lnTo>
                    <a:pt x="1633474" y="734568"/>
                  </a:lnTo>
                  <a:lnTo>
                    <a:pt x="1662035" y="728795"/>
                  </a:lnTo>
                  <a:lnTo>
                    <a:pt x="1685369" y="713057"/>
                  </a:lnTo>
                  <a:lnTo>
                    <a:pt x="1701107" y="689723"/>
                  </a:lnTo>
                  <a:lnTo>
                    <a:pt x="1706879" y="661162"/>
                  </a:lnTo>
                  <a:lnTo>
                    <a:pt x="1706879" y="73406"/>
                  </a:lnTo>
                  <a:lnTo>
                    <a:pt x="1701107" y="44844"/>
                  </a:lnTo>
                  <a:lnTo>
                    <a:pt x="1685369" y="21510"/>
                  </a:lnTo>
                  <a:lnTo>
                    <a:pt x="1662035" y="5772"/>
                  </a:lnTo>
                  <a:lnTo>
                    <a:pt x="1633474" y="0"/>
                  </a:lnTo>
                  <a:close/>
                </a:path>
              </a:pathLst>
            </a:custGeom>
            <a:solidFill>
              <a:srgbClr val="FFFFFF">
                <a:alpha val="90194"/>
              </a:srgbClr>
            </a:solidFill>
          </p:spPr>
          <p:txBody>
            <a:bodyPr wrap="square" lIns="0" tIns="0" rIns="0" bIns="0" rtlCol="0"/>
            <a:lstStyle/>
            <a:p>
              <a:endParaRPr/>
            </a:p>
          </p:txBody>
        </p:sp>
        <p:sp>
          <p:nvSpPr>
            <p:cNvPr id="38" name="object 38"/>
            <p:cNvSpPr/>
            <p:nvPr/>
          </p:nvSpPr>
          <p:spPr>
            <a:xfrm>
              <a:off x="1377696" y="4370831"/>
              <a:ext cx="1706880" cy="734695"/>
            </a:xfrm>
            <a:custGeom>
              <a:avLst/>
              <a:gdLst/>
              <a:ahLst/>
              <a:cxnLst/>
              <a:rect l="l" t="t" r="r" b="b"/>
              <a:pathLst>
                <a:path w="1706880" h="734695">
                  <a:moveTo>
                    <a:pt x="0" y="73406"/>
                  </a:moveTo>
                  <a:lnTo>
                    <a:pt x="5772" y="44844"/>
                  </a:lnTo>
                  <a:lnTo>
                    <a:pt x="21510" y="21510"/>
                  </a:lnTo>
                  <a:lnTo>
                    <a:pt x="44844" y="5772"/>
                  </a:lnTo>
                  <a:lnTo>
                    <a:pt x="73406" y="0"/>
                  </a:lnTo>
                  <a:lnTo>
                    <a:pt x="1633474" y="0"/>
                  </a:lnTo>
                  <a:lnTo>
                    <a:pt x="1662035" y="5772"/>
                  </a:lnTo>
                  <a:lnTo>
                    <a:pt x="1685369" y="21510"/>
                  </a:lnTo>
                  <a:lnTo>
                    <a:pt x="1701107" y="44844"/>
                  </a:lnTo>
                  <a:lnTo>
                    <a:pt x="1706879" y="73406"/>
                  </a:lnTo>
                  <a:lnTo>
                    <a:pt x="1706879" y="661162"/>
                  </a:lnTo>
                  <a:lnTo>
                    <a:pt x="1701107" y="689723"/>
                  </a:lnTo>
                  <a:lnTo>
                    <a:pt x="1685369" y="713057"/>
                  </a:lnTo>
                  <a:lnTo>
                    <a:pt x="1662035" y="728795"/>
                  </a:lnTo>
                  <a:lnTo>
                    <a:pt x="1633474" y="734568"/>
                  </a:lnTo>
                  <a:lnTo>
                    <a:pt x="73406" y="734568"/>
                  </a:lnTo>
                  <a:lnTo>
                    <a:pt x="44844" y="728795"/>
                  </a:lnTo>
                  <a:lnTo>
                    <a:pt x="21510" y="713057"/>
                  </a:lnTo>
                  <a:lnTo>
                    <a:pt x="5772" y="689723"/>
                  </a:lnTo>
                  <a:lnTo>
                    <a:pt x="0" y="661162"/>
                  </a:lnTo>
                  <a:lnTo>
                    <a:pt x="0" y="73406"/>
                  </a:lnTo>
                  <a:close/>
                </a:path>
              </a:pathLst>
            </a:custGeom>
            <a:ln w="12192">
              <a:solidFill>
                <a:srgbClr val="4471C4"/>
              </a:solidFill>
            </a:ln>
          </p:spPr>
          <p:txBody>
            <a:bodyPr wrap="square" lIns="0" tIns="0" rIns="0" bIns="0" rtlCol="0"/>
            <a:lstStyle/>
            <a:p>
              <a:endParaRPr/>
            </a:p>
          </p:txBody>
        </p:sp>
      </p:grpSp>
      <p:sp>
        <p:nvSpPr>
          <p:cNvPr id="39" name="object 39"/>
          <p:cNvSpPr txBox="1"/>
          <p:nvPr/>
        </p:nvSpPr>
        <p:spPr>
          <a:xfrm>
            <a:off x="2091944" y="4546219"/>
            <a:ext cx="281940" cy="329565"/>
          </a:xfrm>
          <a:prstGeom prst="rect">
            <a:avLst/>
          </a:prstGeom>
        </p:spPr>
        <p:txBody>
          <a:bodyPr vert="horz" wrap="square" lIns="0" tIns="11430" rIns="0" bIns="0" rtlCol="0">
            <a:spAutoFit/>
          </a:bodyPr>
          <a:lstStyle/>
          <a:p>
            <a:pPr marL="12700">
              <a:lnSpc>
                <a:spcPct val="100000"/>
              </a:lnSpc>
              <a:spcBef>
                <a:spcPts val="90"/>
              </a:spcBef>
            </a:pPr>
            <a:r>
              <a:rPr sz="2000" b="0" spc="-25" dirty="0">
                <a:latin typeface="Calibri Light"/>
                <a:cs typeface="Calibri Light"/>
              </a:rPr>
              <a:t>60</a:t>
            </a:r>
            <a:endParaRPr sz="2000">
              <a:latin typeface="Calibri Light"/>
              <a:cs typeface="Calibri Light"/>
            </a:endParaRPr>
          </a:p>
        </p:txBody>
      </p:sp>
      <p:grpSp>
        <p:nvGrpSpPr>
          <p:cNvPr id="40" name="object 40"/>
          <p:cNvGrpSpPr/>
          <p:nvPr/>
        </p:nvGrpSpPr>
        <p:grpSpPr>
          <a:xfrm>
            <a:off x="1243330" y="5312409"/>
            <a:ext cx="1847850" cy="869315"/>
            <a:chOff x="1243330" y="5312409"/>
            <a:chExt cx="1847850" cy="869315"/>
          </a:xfrm>
        </p:grpSpPr>
        <p:sp>
          <p:nvSpPr>
            <p:cNvPr id="41" name="object 41"/>
            <p:cNvSpPr/>
            <p:nvPr/>
          </p:nvSpPr>
          <p:spPr>
            <a:xfrm>
              <a:off x="1249680" y="5318759"/>
              <a:ext cx="1706880" cy="734695"/>
            </a:xfrm>
            <a:custGeom>
              <a:avLst/>
              <a:gdLst/>
              <a:ahLst/>
              <a:cxnLst/>
              <a:rect l="l" t="t" r="r" b="b"/>
              <a:pathLst>
                <a:path w="1706880" h="734695">
                  <a:moveTo>
                    <a:pt x="1633474" y="0"/>
                  </a:moveTo>
                  <a:lnTo>
                    <a:pt x="73406" y="0"/>
                  </a:lnTo>
                  <a:lnTo>
                    <a:pt x="44844" y="5772"/>
                  </a:lnTo>
                  <a:lnTo>
                    <a:pt x="21510" y="21510"/>
                  </a:lnTo>
                  <a:lnTo>
                    <a:pt x="5772" y="44844"/>
                  </a:lnTo>
                  <a:lnTo>
                    <a:pt x="0" y="73405"/>
                  </a:lnTo>
                  <a:lnTo>
                    <a:pt x="0" y="661111"/>
                  </a:lnTo>
                  <a:lnTo>
                    <a:pt x="5772" y="689701"/>
                  </a:lnTo>
                  <a:lnTo>
                    <a:pt x="21510" y="713051"/>
                  </a:lnTo>
                  <a:lnTo>
                    <a:pt x="44844" y="728794"/>
                  </a:lnTo>
                  <a:lnTo>
                    <a:pt x="73406" y="734567"/>
                  </a:lnTo>
                  <a:lnTo>
                    <a:pt x="1633474" y="734567"/>
                  </a:lnTo>
                  <a:lnTo>
                    <a:pt x="1662035" y="728794"/>
                  </a:lnTo>
                  <a:lnTo>
                    <a:pt x="1685369" y="713051"/>
                  </a:lnTo>
                  <a:lnTo>
                    <a:pt x="1701107" y="689701"/>
                  </a:lnTo>
                  <a:lnTo>
                    <a:pt x="1706880" y="661111"/>
                  </a:lnTo>
                  <a:lnTo>
                    <a:pt x="1706880" y="73405"/>
                  </a:lnTo>
                  <a:lnTo>
                    <a:pt x="1701107" y="44844"/>
                  </a:lnTo>
                  <a:lnTo>
                    <a:pt x="1685369" y="21510"/>
                  </a:lnTo>
                  <a:lnTo>
                    <a:pt x="1662035" y="5772"/>
                  </a:lnTo>
                  <a:lnTo>
                    <a:pt x="1633474" y="0"/>
                  </a:lnTo>
                  <a:close/>
                </a:path>
              </a:pathLst>
            </a:custGeom>
            <a:solidFill>
              <a:srgbClr val="4471C4"/>
            </a:solidFill>
          </p:spPr>
          <p:txBody>
            <a:bodyPr wrap="square" lIns="0" tIns="0" rIns="0" bIns="0" rtlCol="0"/>
            <a:lstStyle/>
            <a:p>
              <a:endParaRPr/>
            </a:p>
          </p:txBody>
        </p:sp>
        <p:sp>
          <p:nvSpPr>
            <p:cNvPr id="42" name="object 42"/>
            <p:cNvSpPr/>
            <p:nvPr/>
          </p:nvSpPr>
          <p:spPr>
            <a:xfrm>
              <a:off x="1249680" y="5318759"/>
              <a:ext cx="1706880" cy="734695"/>
            </a:xfrm>
            <a:custGeom>
              <a:avLst/>
              <a:gdLst/>
              <a:ahLst/>
              <a:cxnLst/>
              <a:rect l="l" t="t" r="r" b="b"/>
              <a:pathLst>
                <a:path w="1706880" h="734695">
                  <a:moveTo>
                    <a:pt x="0" y="73405"/>
                  </a:moveTo>
                  <a:lnTo>
                    <a:pt x="5772" y="44844"/>
                  </a:lnTo>
                  <a:lnTo>
                    <a:pt x="21510" y="21510"/>
                  </a:lnTo>
                  <a:lnTo>
                    <a:pt x="44844" y="5772"/>
                  </a:lnTo>
                  <a:lnTo>
                    <a:pt x="73406" y="0"/>
                  </a:lnTo>
                  <a:lnTo>
                    <a:pt x="1633474" y="0"/>
                  </a:lnTo>
                  <a:lnTo>
                    <a:pt x="1662035" y="5772"/>
                  </a:lnTo>
                  <a:lnTo>
                    <a:pt x="1685369" y="21510"/>
                  </a:lnTo>
                  <a:lnTo>
                    <a:pt x="1701107" y="44844"/>
                  </a:lnTo>
                  <a:lnTo>
                    <a:pt x="1706880" y="73405"/>
                  </a:lnTo>
                  <a:lnTo>
                    <a:pt x="1706880" y="661111"/>
                  </a:lnTo>
                  <a:lnTo>
                    <a:pt x="1701107" y="689701"/>
                  </a:lnTo>
                  <a:lnTo>
                    <a:pt x="1685369" y="713051"/>
                  </a:lnTo>
                  <a:lnTo>
                    <a:pt x="1662035" y="728794"/>
                  </a:lnTo>
                  <a:lnTo>
                    <a:pt x="1633474" y="734567"/>
                  </a:lnTo>
                  <a:lnTo>
                    <a:pt x="73406" y="734567"/>
                  </a:lnTo>
                  <a:lnTo>
                    <a:pt x="44844" y="728794"/>
                  </a:lnTo>
                  <a:lnTo>
                    <a:pt x="21510" y="713051"/>
                  </a:lnTo>
                  <a:lnTo>
                    <a:pt x="5772" y="689701"/>
                  </a:lnTo>
                  <a:lnTo>
                    <a:pt x="0" y="661111"/>
                  </a:lnTo>
                  <a:lnTo>
                    <a:pt x="0" y="73405"/>
                  </a:lnTo>
                  <a:close/>
                </a:path>
              </a:pathLst>
            </a:custGeom>
            <a:ln w="12192">
              <a:solidFill>
                <a:srgbClr val="FFFFFF"/>
              </a:solidFill>
            </a:ln>
          </p:spPr>
          <p:txBody>
            <a:bodyPr wrap="square" lIns="0" tIns="0" rIns="0" bIns="0" rtlCol="0"/>
            <a:lstStyle/>
            <a:p>
              <a:endParaRPr/>
            </a:p>
          </p:txBody>
        </p:sp>
        <p:sp>
          <p:nvSpPr>
            <p:cNvPr id="43" name="object 43"/>
            <p:cNvSpPr/>
            <p:nvPr/>
          </p:nvSpPr>
          <p:spPr>
            <a:xfrm>
              <a:off x="1377696" y="5440679"/>
              <a:ext cx="1706880" cy="734695"/>
            </a:xfrm>
            <a:custGeom>
              <a:avLst/>
              <a:gdLst/>
              <a:ahLst/>
              <a:cxnLst/>
              <a:rect l="l" t="t" r="r" b="b"/>
              <a:pathLst>
                <a:path w="1706880" h="734695">
                  <a:moveTo>
                    <a:pt x="1633474" y="0"/>
                  </a:moveTo>
                  <a:lnTo>
                    <a:pt x="73406" y="0"/>
                  </a:lnTo>
                  <a:lnTo>
                    <a:pt x="44844" y="5772"/>
                  </a:lnTo>
                  <a:lnTo>
                    <a:pt x="21510" y="21510"/>
                  </a:lnTo>
                  <a:lnTo>
                    <a:pt x="5772" y="44844"/>
                  </a:lnTo>
                  <a:lnTo>
                    <a:pt x="0" y="73406"/>
                  </a:lnTo>
                  <a:lnTo>
                    <a:pt x="0" y="661111"/>
                  </a:lnTo>
                  <a:lnTo>
                    <a:pt x="5772" y="689701"/>
                  </a:lnTo>
                  <a:lnTo>
                    <a:pt x="21510" y="713051"/>
                  </a:lnTo>
                  <a:lnTo>
                    <a:pt x="44844" y="728794"/>
                  </a:lnTo>
                  <a:lnTo>
                    <a:pt x="73406" y="734568"/>
                  </a:lnTo>
                  <a:lnTo>
                    <a:pt x="1633474" y="734568"/>
                  </a:lnTo>
                  <a:lnTo>
                    <a:pt x="1662035" y="728794"/>
                  </a:lnTo>
                  <a:lnTo>
                    <a:pt x="1685369" y="713051"/>
                  </a:lnTo>
                  <a:lnTo>
                    <a:pt x="1701107" y="689701"/>
                  </a:lnTo>
                  <a:lnTo>
                    <a:pt x="1706879" y="661111"/>
                  </a:lnTo>
                  <a:lnTo>
                    <a:pt x="1706879" y="73406"/>
                  </a:lnTo>
                  <a:lnTo>
                    <a:pt x="1701107" y="44844"/>
                  </a:lnTo>
                  <a:lnTo>
                    <a:pt x="1685369" y="21510"/>
                  </a:lnTo>
                  <a:lnTo>
                    <a:pt x="1662035" y="5772"/>
                  </a:lnTo>
                  <a:lnTo>
                    <a:pt x="1633474" y="0"/>
                  </a:lnTo>
                  <a:close/>
                </a:path>
              </a:pathLst>
            </a:custGeom>
            <a:solidFill>
              <a:srgbClr val="FFFFFF"/>
            </a:solidFill>
          </p:spPr>
          <p:txBody>
            <a:bodyPr wrap="square" lIns="0" tIns="0" rIns="0" bIns="0" rtlCol="0"/>
            <a:lstStyle/>
            <a:p>
              <a:endParaRPr/>
            </a:p>
          </p:txBody>
        </p:sp>
        <p:sp>
          <p:nvSpPr>
            <p:cNvPr id="44" name="object 44"/>
            <p:cNvSpPr/>
            <p:nvPr/>
          </p:nvSpPr>
          <p:spPr>
            <a:xfrm>
              <a:off x="1377696" y="5440679"/>
              <a:ext cx="1706880" cy="734695"/>
            </a:xfrm>
            <a:custGeom>
              <a:avLst/>
              <a:gdLst/>
              <a:ahLst/>
              <a:cxnLst/>
              <a:rect l="l" t="t" r="r" b="b"/>
              <a:pathLst>
                <a:path w="1706880" h="734695">
                  <a:moveTo>
                    <a:pt x="0" y="73406"/>
                  </a:moveTo>
                  <a:lnTo>
                    <a:pt x="5772" y="44844"/>
                  </a:lnTo>
                  <a:lnTo>
                    <a:pt x="21510" y="21510"/>
                  </a:lnTo>
                  <a:lnTo>
                    <a:pt x="44844" y="5772"/>
                  </a:lnTo>
                  <a:lnTo>
                    <a:pt x="73406" y="0"/>
                  </a:lnTo>
                  <a:lnTo>
                    <a:pt x="1633474" y="0"/>
                  </a:lnTo>
                  <a:lnTo>
                    <a:pt x="1662035" y="5772"/>
                  </a:lnTo>
                  <a:lnTo>
                    <a:pt x="1685369" y="21510"/>
                  </a:lnTo>
                  <a:lnTo>
                    <a:pt x="1701107" y="44844"/>
                  </a:lnTo>
                  <a:lnTo>
                    <a:pt x="1706879" y="73406"/>
                  </a:lnTo>
                  <a:lnTo>
                    <a:pt x="1706879" y="661111"/>
                  </a:lnTo>
                  <a:lnTo>
                    <a:pt x="1701107" y="689701"/>
                  </a:lnTo>
                  <a:lnTo>
                    <a:pt x="1685369" y="713051"/>
                  </a:lnTo>
                  <a:lnTo>
                    <a:pt x="1662035" y="728794"/>
                  </a:lnTo>
                  <a:lnTo>
                    <a:pt x="1633474" y="734568"/>
                  </a:lnTo>
                  <a:lnTo>
                    <a:pt x="73406" y="734568"/>
                  </a:lnTo>
                  <a:lnTo>
                    <a:pt x="44844" y="728794"/>
                  </a:lnTo>
                  <a:lnTo>
                    <a:pt x="21510" y="713051"/>
                  </a:lnTo>
                  <a:lnTo>
                    <a:pt x="5772" y="689701"/>
                  </a:lnTo>
                  <a:lnTo>
                    <a:pt x="0" y="661111"/>
                  </a:lnTo>
                  <a:lnTo>
                    <a:pt x="0" y="73406"/>
                  </a:lnTo>
                  <a:close/>
                </a:path>
              </a:pathLst>
            </a:custGeom>
            <a:ln w="12192">
              <a:solidFill>
                <a:srgbClr val="4471C4"/>
              </a:solidFill>
            </a:ln>
          </p:spPr>
          <p:txBody>
            <a:bodyPr wrap="square" lIns="0" tIns="0" rIns="0" bIns="0" rtlCol="0"/>
            <a:lstStyle/>
            <a:p>
              <a:endParaRPr/>
            </a:p>
          </p:txBody>
        </p:sp>
      </p:grpSp>
      <p:sp>
        <p:nvSpPr>
          <p:cNvPr id="45" name="object 45"/>
          <p:cNvSpPr txBox="1"/>
          <p:nvPr/>
        </p:nvSpPr>
        <p:spPr>
          <a:xfrm>
            <a:off x="2058416" y="5578855"/>
            <a:ext cx="344805" cy="391795"/>
          </a:xfrm>
          <a:prstGeom prst="rect">
            <a:avLst/>
          </a:prstGeom>
        </p:spPr>
        <p:txBody>
          <a:bodyPr vert="horz" wrap="square" lIns="0" tIns="12700" rIns="0" bIns="0" rtlCol="0">
            <a:spAutoFit/>
          </a:bodyPr>
          <a:lstStyle/>
          <a:p>
            <a:pPr marL="12700">
              <a:lnSpc>
                <a:spcPct val="100000"/>
              </a:lnSpc>
              <a:spcBef>
                <a:spcPts val="100"/>
              </a:spcBef>
            </a:pPr>
            <a:r>
              <a:rPr sz="2400" b="0" spc="-25" dirty="0">
                <a:latin typeface="Calibri Light"/>
                <a:cs typeface="Calibri Light"/>
              </a:rPr>
              <a:t>8B</a:t>
            </a:r>
            <a:endParaRPr sz="2400">
              <a:latin typeface="Calibri Light"/>
              <a:cs typeface="Calibri Light"/>
            </a:endParaRPr>
          </a:p>
        </p:txBody>
      </p:sp>
      <p:grpSp>
        <p:nvGrpSpPr>
          <p:cNvPr id="46" name="object 46"/>
          <p:cNvGrpSpPr/>
          <p:nvPr/>
        </p:nvGrpSpPr>
        <p:grpSpPr>
          <a:xfrm>
            <a:off x="3209289" y="3175761"/>
            <a:ext cx="1847850" cy="866140"/>
            <a:chOff x="3209289" y="3175761"/>
            <a:chExt cx="1847850" cy="866140"/>
          </a:xfrm>
        </p:grpSpPr>
        <p:sp>
          <p:nvSpPr>
            <p:cNvPr id="47" name="object 47"/>
            <p:cNvSpPr/>
            <p:nvPr/>
          </p:nvSpPr>
          <p:spPr>
            <a:xfrm>
              <a:off x="3215639" y="3182111"/>
              <a:ext cx="1706880" cy="731520"/>
            </a:xfrm>
            <a:custGeom>
              <a:avLst/>
              <a:gdLst/>
              <a:ahLst/>
              <a:cxnLst/>
              <a:rect l="l" t="t" r="r" b="b"/>
              <a:pathLst>
                <a:path w="1706879" h="731520">
                  <a:moveTo>
                    <a:pt x="1633727" y="0"/>
                  </a:moveTo>
                  <a:lnTo>
                    <a:pt x="73151" y="0"/>
                  </a:lnTo>
                  <a:lnTo>
                    <a:pt x="44684" y="5750"/>
                  </a:lnTo>
                  <a:lnTo>
                    <a:pt x="21431" y="21431"/>
                  </a:lnTo>
                  <a:lnTo>
                    <a:pt x="5750" y="44684"/>
                  </a:lnTo>
                  <a:lnTo>
                    <a:pt x="0" y="73151"/>
                  </a:lnTo>
                  <a:lnTo>
                    <a:pt x="0" y="658368"/>
                  </a:lnTo>
                  <a:lnTo>
                    <a:pt x="5750" y="686835"/>
                  </a:lnTo>
                  <a:lnTo>
                    <a:pt x="21431" y="710088"/>
                  </a:lnTo>
                  <a:lnTo>
                    <a:pt x="44684" y="725769"/>
                  </a:lnTo>
                  <a:lnTo>
                    <a:pt x="73151" y="731519"/>
                  </a:lnTo>
                  <a:lnTo>
                    <a:pt x="1633727" y="731519"/>
                  </a:lnTo>
                  <a:lnTo>
                    <a:pt x="1662195" y="725769"/>
                  </a:lnTo>
                  <a:lnTo>
                    <a:pt x="1685448" y="710088"/>
                  </a:lnTo>
                  <a:lnTo>
                    <a:pt x="1701129" y="686835"/>
                  </a:lnTo>
                  <a:lnTo>
                    <a:pt x="1706880" y="658368"/>
                  </a:lnTo>
                  <a:lnTo>
                    <a:pt x="1706880" y="73151"/>
                  </a:lnTo>
                  <a:lnTo>
                    <a:pt x="1701129" y="44684"/>
                  </a:lnTo>
                  <a:lnTo>
                    <a:pt x="1685448" y="21431"/>
                  </a:lnTo>
                  <a:lnTo>
                    <a:pt x="1662195" y="5750"/>
                  </a:lnTo>
                  <a:lnTo>
                    <a:pt x="1633727" y="0"/>
                  </a:lnTo>
                  <a:close/>
                </a:path>
              </a:pathLst>
            </a:custGeom>
            <a:solidFill>
              <a:srgbClr val="FFC000"/>
            </a:solidFill>
          </p:spPr>
          <p:txBody>
            <a:bodyPr wrap="square" lIns="0" tIns="0" rIns="0" bIns="0" rtlCol="0"/>
            <a:lstStyle/>
            <a:p>
              <a:endParaRPr/>
            </a:p>
          </p:txBody>
        </p:sp>
        <p:sp>
          <p:nvSpPr>
            <p:cNvPr id="48" name="object 48"/>
            <p:cNvSpPr/>
            <p:nvPr/>
          </p:nvSpPr>
          <p:spPr>
            <a:xfrm>
              <a:off x="3215639" y="3182111"/>
              <a:ext cx="1706880" cy="731520"/>
            </a:xfrm>
            <a:custGeom>
              <a:avLst/>
              <a:gdLst/>
              <a:ahLst/>
              <a:cxnLst/>
              <a:rect l="l" t="t" r="r" b="b"/>
              <a:pathLst>
                <a:path w="1706879" h="731520">
                  <a:moveTo>
                    <a:pt x="0" y="73151"/>
                  </a:moveTo>
                  <a:lnTo>
                    <a:pt x="5750" y="44684"/>
                  </a:lnTo>
                  <a:lnTo>
                    <a:pt x="21431" y="21431"/>
                  </a:lnTo>
                  <a:lnTo>
                    <a:pt x="44684" y="5750"/>
                  </a:lnTo>
                  <a:lnTo>
                    <a:pt x="73151" y="0"/>
                  </a:lnTo>
                  <a:lnTo>
                    <a:pt x="1633727" y="0"/>
                  </a:lnTo>
                  <a:lnTo>
                    <a:pt x="1662195" y="5750"/>
                  </a:lnTo>
                  <a:lnTo>
                    <a:pt x="1685448" y="21431"/>
                  </a:lnTo>
                  <a:lnTo>
                    <a:pt x="1701129" y="44684"/>
                  </a:lnTo>
                  <a:lnTo>
                    <a:pt x="1706880" y="73151"/>
                  </a:lnTo>
                  <a:lnTo>
                    <a:pt x="1706880" y="658368"/>
                  </a:lnTo>
                  <a:lnTo>
                    <a:pt x="1701129" y="686835"/>
                  </a:lnTo>
                  <a:lnTo>
                    <a:pt x="1685448" y="710088"/>
                  </a:lnTo>
                  <a:lnTo>
                    <a:pt x="1662195" y="725769"/>
                  </a:lnTo>
                  <a:lnTo>
                    <a:pt x="1633727" y="731519"/>
                  </a:lnTo>
                  <a:lnTo>
                    <a:pt x="73151" y="731519"/>
                  </a:lnTo>
                  <a:lnTo>
                    <a:pt x="44684" y="725769"/>
                  </a:lnTo>
                  <a:lnTo>
                    <a:pt x="21431" y="710088"/>
                  </a:lnTo>
                  <a:lnTo>
                    <a:pt x="5750" y="686835"/>
                  </a:lnTo>
                  <a:lnTo>
                    <a:pt x="0" y="658368"/>
                  </a:lnTo>
                  <a:lnTo>
                    <a:pt x="0" y="73151"/>
                  </a:lnTo>
                  <a:close/>
                </a:path>
              </a:pathLst>
            </a:custGeom>
            <a:ln w="12192">
              <a:solidFill>
                <a:srgbClr val="FFFFFF"/>
              </a:solidFill>
            </a:ln>
          </p:spPr>
          <p:txBody>
            <a:bodyPr wrap="square" lIns="0" tIns="0" rIns="0" bIns="0" rtlCol="0"/>
            <a:lstStyle/>
            <a:p>
              <a:endParaRPr/>
            </a:p>
          </p:txBody>
        </p:sp>
        <p:sp>
          <p:nvSpPr>
            <p:cNvPr id="49" name="object 49"/>
            <p:cNvSpPr/>
            <p:nvPr/>
          </p:nvSpPr>
          <p:spPr>
            <a:xfrm>
              <a:off x="3343655" y="3304031"/>
              <a:ext cx="1706880" cy="731520"/>
            </a:xfrm>
            <a:custGeom>
              <a:avLst/>
              <a:gdLst/>
              <a:ahLst/>
              <a:cxnLst/>
              <a:rect l="l" t="t" r="r" b="b"/>
              <a:pathLst>
                <a:path w="1706879" h="731520">
                  <a:moveTo>
                    <a:pt x="1633728" y="0"/>
                  </a:moveTo>
                  <a:lnTo>
                    <a:pt x="73152" y="0"/>
                  </a:lnTo>
                  <a:lnTo>
                    <a:pt x="44684" y="5750"/>
                  </a:lnTo>
                  <a:lnTo>
                    <a:pt x="21431" y="21431"/>
                  </a:lnTo>
                  <a:lnTo>
                    <a:pt x="5750" y="44684"/>
                  </a:lnTo>
                  <a:lnTo>
                    <a:pt x="0" y="73151"/>
                  </a:lnTo>
                  <a:lnTo>
                    <a:pt x="0" y="658367"/>
                  </a:lnTo>
                  <a:lnTo>
                    <a:pt x="5750" y="686835"/>
                  </a:lnTo>
                  <a:lnTo>
                    <a:pt x="21431" y="710088"/>
                  </a:lnTo>
                  <a:lnTo>
                    <a:pt x="44684" y="725769"/>
                  </a:lnTo>
                  <a:lnTo>
                    <a:pt x="73152" y="731519"/>
                  </a:lnTo>
                  <a:lnTo>
                    <a:pt x="1633728" y="731519"/>
                  </a:lnTo>
                  <a:lnTo>
                    <a:pt x="1662195" y="725769"/>
                  </a:lnTo>
                  <a:lnTo>
                    <a:pt x="1685448" y="710088"/>
                  </a:lnTo>
                  <a:lnTo>
                    <a:pt x="1701129" y="686835"/>
                  </a:lnTo>
                  <a:lnTo>
                    <a:pt x="1706880" y="658367"/>
                  </a:lnTo>
                  <a:lnTo>
                    <a:pt x="1706880" y="73151"/>
                  </a:lnTo>
                  <a:lnTo>
                    <a:pt x="1701129" y="44684"/>
                  </a:lnTo>
                  <a:lnTo>
                    <a:pt x="1685448" y="21431"/>
                  </a:lnTo>
                  <a:lnTo>
                    <a:pt x="1662195" y="5750"/>
                  </a:lnTo>
                  <a:lnTo>
                    <a:pt x="1633728" y="0"/>
                  </a:lnTo>
                  <a:close/>
                </a:path>
              </a:pathLst>
            </a:custGeom>
            <a:solidFill>
              <a:srgbClr val="FFFFFF">
                <a:alpha val="90194"/>
              </a:srgbClr>
            </a:solidFill>
          </p:spPr>
          <p:txBody>
            <a:bodyPr wrap="square" lIns="0" tIns="0" rIns="0" bIns="0" rtlCol="0"/>
            <a:lstStyle/>
            <a:p>
              <a:endParaRPr/>
            </a:p>
          </p:txBody>
        </p:sp>
        <p:sp>
          <p:nvSpPr>
            <p:cNvPr id="50" name="object 50"/>
            <p:cNvSpPr/>
            <p:nvPr/>
          </p:nvSpPr>
          <p:spPr>
            <a:xfrm>
              <a:off x="3343655" y="3304031"/>
              <a:ext cx="1706880" cy="731520"/>
            </a:xfrm>
            <a:custGeom>
              <a:avLst/>
              <a:gdLst/>
              <a:ahLst/>
              <a:cxnLst/>
              <a:rect l="l" t="t" r="r" b="b"/>
              <a:pathLst>
                <a:path w="1706879" h="731520">
                  <a:moveTo>
                    <a:pt x="0" y="73151"/>
                  </a:moveTo>
                  <a:lnTo>
                    <a:pt x="5750" y="44684"/>
                  </a:lnTo>
                  <a:lnTo>
                    <a:pt x="21431" y="21431"/>
                  </a:lnTo>
                  <a:lnTo>
                    <a:pt x="44684" y="5750"/>
                  </a:lnTo>
                  <a:lnTo>
                    <a:pt x="73152" y="0"/>
                  </a:lnTo>
                  <a:lnTo>
                    <a:pt x="1633728" y="0"/>
                  </a:lnTo>
                  <a:lnTo>
                    <a:pt x="1662195" y="5750"/>
                  </a:lnTo>
                  <a:lnTo>
                    <a:pt x="1685448" y="21431"/>
                  </a:lnTo>
                  <a:lnTo>
                    <a:pt x="1701129" y="44684"/>
                  </a:lnTo>
                  <a:lnTo>
                    <a:pt x="1706880" y="73151"/>
                  </a:lnTo>
                  <a:lnTo>
                    <a:pt x="1706880" y="658367"/>
                  </a:lnTo>
                  <a:lnTo>
                    <a:pt x="1701129" y="686835"/>
                  </a:lnTo>
                  <a:lnTo>
                    <a:pt x="1685448" y="710088"/>
                  </a:lnTo>
                  <a:lnTo>
                    <a:pt x="1662195" y="725769"/>
                  </a:lnTo>
                  <a:lnTo>
                    <a:pt x="1633728" y="731519"/>
                  </a:lnTo>
                  <a:lnTo>
                    <a:pt x="73152" y="731519"/>
                  </a:lnTo>
                  <a:lnTo>
                    <a:pt x="44684" y="725769"/>
                  </a:lnTo>
                  <a:lnTo>
                    <a:pt x="21431" y="710088"/>
                  </a:lnTo>
                  <a:lnTo>
                    <a:pt x="5750" y="686835"/>
                  </a:lnTo>
                  <a:lnTo>
                    <a:pt x="0" y="658367"/>
                  </a:lnTo>
                  <a:lnTo>
                    <a:pt x="0" y="73151"/>
                  </a:lnTo>
                  <a:close/>
                </a:path>
              </a:pathLst>
            </a:custGeom>
            <a:ln w="12192">
              <a:solidFill>
                <a:srgbClr val="A4A4A4"/>
              </a:solidFill>
            </a:ln>
          </p:spPr>
          <p:txBody>
            <a:bodyPr wrap="square" lIns="0" tIns="0" rIns="0" bIns="0" rtlCol="0"/>
            <a:lstStyle/>
            <a:p>
              <a:endParaRPr/>
            </a:p>
          </p:txBody>
        </p:sp>
      </p:grpSp>
      <p:sp>
        <p:nvSpPr>
          <p:cNvPr id="51" name="object 51"/>
          <p:cNvSpPr txBox="1"/>
          <p:nvPr/>
        </p:nvSpPr>
        <p:spPr>
          <a:xfrm>
            <a:off x="3522726" y="3336112"/>
            <a:ext cx="1354455" cy="610235"/>
          </a:xfrm>
          <a:prstGeom prst="rect">
            <a:avLst/>
          </a:prstGeom>
        </p:spPr>
        <p:txBody>
          <a:bodyPr vert="horz" wrap="square" lIns="0" tIns="12065" rIns="0" bIns="0" rtlCol="0">
            <a:spAutoFit/>
          </a:bodyPr>
          <a:lstStyle/>
          <a:p>
            <a:pPr algn="ctr">
              <a:lnSpc>
                <a:spcPts val="2305"/>
              </a:lnSpc>
              <a:spcBef>
                <a:spcPts val="95"/>
              </a:spcBef>
            </a:pPr>
            <a:r>
              <a:rPr sz="2000" b="0" dirty="0">
                <a:latin typeface="Calibri Light"/>
                <a:cs typeface="Calibri Light"/>
              </a:rPr>
              <a:t>Ineligible</a:t>
            </a:r>
            <a:r>
              <a:rPr sz="2000" b="0" spc="-10" dirty="0">
                <a:latin typeface="Calibri Light"/>
                <a:cs typeface="Calibri Light"/>
              </a:rPr>
              <a:t> </a:t>
            </a:r>
            <a:r>
              <a:rPr sz="2000" b="0" spc="-25" dirty="0">
                <a:latin typeface="Calibri Light"/>
                <a:cs typeface="Calibri Light"/>
              </a:rPr>
              <a:t>but</a:t>
            </a:r>
            <a:endParaRPr sz="2000">
              <a:latin typeface="Calibri Light"/>
              <a:cs typeface="Calibri Light"/>
            </a:endParaRPr>
          </a:p>
          <a:p>
            <a:pPr algn="ctr">
              <a:lnSpc>
                <a:spcPts val="2305"/>
              </a:lnSpc>
            </a:pPr>
            <a:r>
              <a:rPr sz="2000" b="0" spc="-10" dirty="0">
                <a:latin typeface="Calibri Light"/>
                <a:cs typeface="Calibri Light"/>
              </a:rPr>
              <a:t>availed</a:t>
            </a:r>
            <a:endParaRPr sz="2000">
              <a:latin typeface="Calibri Light"/>
              <a:cs typeface="Calibri Light"/>
            </a:endParaRPr>
          </a:p>
        </p:txBody>
      </p:sp>
      <p:grpSp>
        <p:nvGrpSpPr>
          <p:cNvPr id="52" name="object 52"/>
          <p:cNvGrpSpPr/>
          <p:nvPr/>
        </p:nvGrpSpPr>
        <p:grpSpPr>
          <a:xfrm>
            <a:off x="3209289" y="4242561"/>
            <a:ext cx="1847850" cy="869315"/>
            <a:chOff x="3209289" y="4242561"/>
            <a:chExt cx="1847850" cy="869315"/>
          </a:xfrm>
        </p:grpSpPr>
        <p:sp>
          <p:nvSpPr>
            <p:cNvPr id="53" name="object 53"/>
            <p:cNvSpPr/>
            <p:nvPr/>
          </p:nvSpPr>
          <p:spPr>
            <a:xfrm>
              <a:off x="3215639" y="4248911"/>
              <a:ext cx="1706880" cy="734695"/>
            </a:xfrm>
            <a:custGeom>
              <a:avLst/>
              <a:gdLst/>
              <a:ahLst/>
              <a:cxnLst/>
              <a:rect l="l" t="t" r="r" b="b"/>
              <a:pathLst>
                <a:path w="1706879" h="734695">
                  <a:moveTo>
                    <a:pt x="1633474" y="0"/>
                  </a:moveTo>
                  <a:lnTo>
                    <a:pt x="73406" y="0"/>
                  </a:lnTo>
                  <a:lnTo>
                    <a:pt x="44844" y="5772"/>
                  </a:lnTo>
                  <a:lnTo>
                    <a:pt x="21510" y="21510"/>
                  </a:lnTo>
                  <a:lnTo>
                    <a:pt x="5772" y="44844"/>
                  </a:lnTo>
                  <a:lnTo>
                    <a:pt x="0" y="73406"/>
                  </a:lnTo>
                  <a:lnTo>
                    <a:pt x="0" y="661162"/>
                  </a:lnTo>
                  <a:lnTo>
                    <a:pt x="5772" y="689723"/>
                  </a:lnTo>
                  <a:lnTo>
                    <a:pt x="21510" y="713057"/>
                  </a:lnTo>
                  <a:lnTo>
                    <a:pt x="44844" y="728795"/>
                  </a:lnTo>
                  <a:lnTo>
                    <a:pt x="73406" y="734568"/>
                  </a:lnTo>
                  <a:lnTo>
                    <a:pt x="1633474" y="734568"/>
                  </a:lnTo>
                  <a:lnTo>
                    <a:pt x="1662035" y="728795"/>
                  </a:lnTo>
                  <a:lnTo>
                    <a:pt x="1685369" y="713057"/>
                  </a:lnTo>
                  <a:lnTo>
                    <a:pt x="1701107" y="689723"/>
                  </a:lnTo>
                  <a:lnTo>
                    <a:pt x="1706880" y="661162"/>
                  </a:lnTo>
                  <a:lnTo>
                    <a:pt x="1706880" y="73406"/>
                  </a:lnTo>
                  <a:lnTo>
                    <a:pt x="1701107" y="44844"/>
                  </a:lnTo>
                  <a:lnTo>
                    <a:pt x="1685369" y="21510"/>
                  </a:lnTo>
                  <a:lnTo>
                    <a:pt x="1662035" y="5772"/>
                  </a:lnTo>
                  <a:lnTo>
                    <a:pt x="1633474" y="0"/>
                  </a:lnTo>
                  <a:close/>
                </a:path>
              </a:pathLst>
            </a:custGeom>
            <a:solidFill>
              <a:srgbClr val="4471C4"/>
            </a:solidFill>
          </p:spPr>
          <p:txBody>
            <a:bodyPr wrap="square" lIns="0" tIns="0" rIns="0" bIns="0" rtlCol="0"/>
            <a:lstStyle/>
            <a:p>
              <a:endParaRPr/>
            </a:p>
          </p:txBody>
        </p:sp>
        <p:sp>
          <p:nvSpPr>
            <p:cNvPr id="54" name="object 54"/>
            <p:cNvSpPr/>
            <p:nvPr/>
          </p:nvSpPr>
          <p:spPr>
            <a:xfrm>
              <a:off x="3215639" y="4248911"/>
              <a:ext cx="1706880" cy="734695"/>
            </a:xfrm>
            <a:custGeom>
              <a:avLst/>
              <a:gdLst/>
              <a:ahLst/>
              <a:cxnLst/>
              <a:rect l="l" t="t" r="r" b="b"/>
              <a:pathLst>
                <a:path w="1706879" h="734695">
                  <a:moveTo>
                    <a:pt x="0" y="73406"/>
                  </a:moveTo>
                  <a:lnTo>
                    <a:pt x="5772" y="44844"/>
                  </a:lnTo>
                  <a:lnTo>
                    <a:pt x="21510" y="21510"/>
                  </a:lnTo>
                  <a:lnTo>
                    <a:pt x="44844" y="5772"/>
                  </a:lnTo>
                  <a:lnTo>
                    <a:pt x="73406" y="0"/>
                  </a:lnTo>
                  <a:lnTo>
                    <a:pt x="1633474" y="0"/>
                  </a:lnTo>
                  <a:lnTo>
                    <a:pt x="1662035" y="5772"/>
                  </a:lnTo>
                  <a:lnTo>
                    <a:pt x="1685369" y="21510"/>
                  </a:lnTo>
                  <a:lnTo>
                    <a:pt x="1701107" y="44844"/>
                  </a:lnTo>
                  <a:lnTo>
                    <a:pt x="1706880" y="73406"/>
                  </a:lnTo>
                  <a:lnTo>
                    <a:pt x="1706880" y="661162"/>
                  </a:lnTo>
                  <a:lnTo>
                    <a:pt x="1701107" y="689723"/>
                  </a:lnTo>
                  <a:lnTo>
                    <a:pt x="1685369" y="713057"/>
                  </a:lnTo>
                  <a:lnTo>
                    <a:pt x="1662035" y="728795"/>
                  </a:lnTo>
                  <a:lnTo>
                    <a:pt x="1633474" y="734568"/>
                  </a:lnTo>
                  <a:lnTo>
                    <a:pt x="73406" y="734568"/>
                  </a:lnTo>
                  <a:lnTo>
                    <a:pt x="44844" y="728795"/>
                  </a:lnTo>
                  <a:lnTo>
                    <a:pt x="21510" y="713057"/>
                  </a:lnTo>
                  <a:lnTo>
                    <a:pt x="5772" y="689723"/>
                  </a:lnTo>
                  <a:lnTo>
                    <a:pt x="0" y="661162"/>
                  </a:lnTo>
                  <a:lnTo>
                    <a:pt x="0" y="73406"/>
                  </a:lnTo>
                  <a:close/>
                </a:path>
              </a:pathLst>
            </a:custGeom>
            <a:ln w="12192">
              <a:solidFill>
                <a:srgbClr val="FFFFFF"/>
              </a:solidFill>
            </a:ln>
          </p:spPr>
          <p:txBody>
            <a:bodyPr wrap="square" lIns="0" tIns="0" rIns="0" bIns="0" rtlCol="0"/>
            <a:lstStyle/>
            <a:p>
              <a:endParaRPr/>
            </a:p>
          </p:txBody>
        </p:sp>
        <p:sp>
          <p:nvSpPr>
            <p:cNvPr id="55" name="object 55"/>
            <p:cNvSpPr/>
            <p:nvPr/>
          </p:nvSpPr>
          <p:spPr>
            <a:xfrm>
              <a:off x="3343655" y="4370831"/>
              <a:ext cx="1706880" cy="734695"/>
            </a:xfrm>
            <a:custGeom>
              <a:avLst/>
              <a:gdLst/>
              <a:ahLst/>
              <a:cxnLst/>
              <a:rect l="l" t="t" r="r" b="b"/>
              <a:pathLst>
                <a:path w="1706879" h="734695">
                  <a:moveTo>
                    <a:pt x="1633474" y="0"/>
                  </a:moveTo>
                  <a:lnTo>
                    <a:pt x="73406" y="0"/>
                  </a:lnTo>
                  <a:lnTo>
                    <a:pt x="44844" y="5772"/>
                  </a:lnTo>
                  <a:lnTo>
                    <a:pt x="21510" y="21510"/>
                  </a:lnTo>
                  <a:lnTo>
                    <a:pt x="5772" y="44844"/>
                  </a:lnTo>
                  <a:lnTo>
                    <a:pt x="0" y="73406"/>
                  </a:lnTo>
                  <a:lnTo>
                    <a:pt x="0" y="661162"/>
                  </a:lnTo>
                  <a:lnTo>
                    <a:pt x="5772" y="689723"/>
                  </a:lnTo>
                  <a:lnTo>
                    <a:pt x="21510" y="713057"/>
                  </a:lnTo>
                  <a:lnTo>
                    <a:pt x="44844" y="728795"/>
                  </a:lnTo>
                  <a:lnTo>
                    <a:pt x="73406" y="734568"/>
                  </a:lnTo>
                  <a:lnTo>
                    <a:pt x="1633474" y="734568"/>
                  </a:lnTo>
                  <a:lnTo>
                    <a:pt x="1662035" y="728795"/>
                  </a:lnTo>
                  <a:lnTo>
                    <a:pt x="1685369" y="713057"/>
                  </a:lnTo>
                  <a:lnTo>
                    <a:pt x="1701107" y="689723"/>
                  </a:lnTo>
                  <a:lnTo>
                    <a:pt x="1706880" y="661162"/>
                  </a:lnTo>
                  <a:lnTo>
                    <a:pt x="1706880" y="73406"/>
                  </a:lnTo>
                  <a:lnTo>
                    <a:pt x="1701107" y="44844"/>
                  </a:lnTo>
                  <a:lnTo>
                    <a:pt x="1685369" y="21510"/>
                  </a:lnTo>
                  <a:lnTo>
                    <a:pt x="1662035" y="5772"/>
                  </a:lnTo>
                  <a:lnTo>
                    <a:pt x="1633474" y="0"/>
                  </a:lnTo>
                  <a:close/>
                </a:path>
              </a:pathLst>
            </a:custGeom>
            <a:solidFill>
              <a:srgbClr val="FFFFFF">
                <a:alpha val="90194"/>
              </a:srgbClr>
            </a:solidFill>
          </p:spPr>
          <p:txBody>
            <a:bodyPr wrap="square" lIns="0" tIns="0" rIns="0" bIns="0" rtlCol="0"/>
            <a:lstStyle/>
            <a:p>
              <a:endParaRPr/>
            </a:p>
          </p:txBody>
        </p:sp>
        <p:sp>
          <p:nvSpPr>
            <p:cNvPr id="56" name="object 56"/>
            <p:cNvSpPr/>
            <p:nvPr/>
          </p:nvSpPr>
          <p:spPr>
            <a:xfrm>
              <a:off x="3343655" y="4370831"/>
              <a:ext cx="1706880" cy="734695"/>
            </a:xfrm>
            <a:custGeom>
              <a:avLst/>
              <a:gdLst/>
              <a:ahLst/>
              <a:cxnLst/>
              <a:rect l="l" t="t" r="r" b="b"/>
              <a:pathLst>
                <a:path w="1706879" h="734695">
                  <a:moveTo>
                    <a:pt x="0" y="73406"/>
                  </a:moveTo>
                  <a:lnTo>
                    <a:pt x="5772" y="44844"/>
                  </a:lnTo>
                  <a:lnTo>
                    <a:pt x="21510" y="21510"/>
                  </a:lnTo>
                  <a:lnTo>
                    <a:pt x="44844" y="5772"/>
                  </a:lnTo>
                  <a:lnTo>
                    <a:pt x="73406" y="0"/>
                  </a:lnTo>
                  <a:lnTo>
                    <a:pt x="1633474" y="0"/>
                  </a:lnTo>
                  <a:lnTo>
                    <a:pt x="1662035" y="5772"/>
                  </a:lnTo>
                  <a:lnTo>
                    <a:pt x="1685369" y="21510"/>
                  </a:lnTo>
                  <a:lnTo>
                    <a:pt x="1701107" y="44844"/>
                  </a:lnTo>
                  <a:lnTo>
                    <a:pt x="1706880" y="73406"/>
                  </a:lnTo>
                  <a:lnTo>
                    <a:pt x="1706880" y="661162"/>
                  </a:lnTo>
                  <a:lnTo>
                    <a:pt x="1701107" y="689723"/>
                  </a:lnTo>
                  <a:lnTo>
                    <a:pt x="1685369" y="713057"/>
                  </a:lnTo>
                  <a:lnTo>
                    <a:pt x="1662035" y="728795"/>
                  </a:lnTo>
                  <a:lnTo>
                    <a:pt x="1633474" y="734568"/>
                  </a:lnTo>
                  <a:lnTo>
                    <a:pt x="73406" y="734568"/>
                  </a:lnTo>
                  <a:lnTo>
                    <a:pt x="44844" y="728795"/>
                  </a:lnTo>
                  <a:lnTo>
                    <a:pt x="21510" y="713057"/>
                  </a:lnTo>
                  <a:lnTo>
                    <a:pt x="5772" y="689723"/>
                  </a:lnTo>
                  <a:lnTo>
                    <a:pt x="0" y="661162"/>
                  </a:lnTo>
                  <a:lnTo>
                    <a:pt x="0" y="73406"/>
                  </a:lnTo>
                  <a:close/>
                </a:path>
              </a:pathLst>
            </a:custGeom>
            <a:ln w="12192">
              <a:solidFill>
                <a:srgbClr val="FFC000"/>
              </a:solidFill>
            </a:ln>
          </p:spPr>
          <p:txBody>
            <a:bodyPr wrap="square" lIns="0" tIns="0" rIns="0" bIns="0" rtlCol="0"/>
            <a:lstStyle/>
            <a:p>
              <a:endParaRPr/>
            </a:p>
          </p:txBody>
        </p:sp>
      </p:grpSp>
      <p:sp>
        <p:nvSpPr>
          <p:cNvPr id="57" name="object 57"/>
          <p:cNvSpPr txBox="1"/>
          <p:nvPr/>
        </p:nvSpPr>
        <p:spPr>
          <a:xfrm>
            <a:off x="4056379" y="4546219"/>
            <a:ext cx="281940" cy="329565"/>
          </a:xfrm>
          <a:prstGeom prst="rect">
            <a:avLst/>
          </a:prstGeom>
        </p:spPr>
        <p:txBody>
          <a:bodyPr vert="horz" wrap="square" lIns="0" tIns="11430" rIns="0" bIns="0" rtlCol="0">
            <a:spAutoFit/>
          </a:bodyPr>
          <a:lstStyle/>
          <a:p>
            <a:pPr marL="12700">
              <a:lnSpc>
                <a:spcPct val="100000"/>
              </a:lnSpc>
              <a:spcBef>
                <a:spcPts val="90"/>
              </a:spcBef>
            </a:pPr>
            <a:r>
              <a:rPr sz="2000" b="0" spc="-25" dirty="0">
                <a:latin typeface="Calibri Light"/>
                <a:cs typeface="Calibri Light"/>
              </a:rPr>
              <a:t>20</a:t>
            </a:r>
            <a:endParaRPr sz="2000">
              <a:latin typeface="Calibri Light"/>
              <a:cs typeface="Calibri Light"/>
            </a:endParaRPr>
          </a:p>
        </p:txBody>
      </p:sp>
      <p:grpSp>
        <p:nvGrpSpPr>
          <p:cNvPr id="58" name="object 58"/>
          <p:cNvGrpSpPr/>
          <p:nvPr/>
        </p:nvGrpSpPr>
        <p:grpSpPr>
          <a:xfrm>
            <a:off x="3209289" y="5312409"/>
            <a:ext cx="1847850" cy="869315"/>
            <a:chOff x="3209289" y="5312409"/>
            <a:chExt cx="1847850" cy="869315"/>
          </a:xfrm>
        </p:grpSpPr>
        <p:sp>
          <p:nvSpPr>
            <p:cNvPr id="59" name="object 59"/>
            <p:cNvSpPr/>
            <p:nvPr/>
          </p:nvSpPr>
          <p:spPr>
            <a:xfrm>
              <a:off x="3215639" y="5318759"/>
              <a:ext cx="1706880" cy="734695"/>
            </a:xfrm>
            <a:custGeom>
              <a:avLst/>
              <a:gdLst/>
              <a:ahLst/>
              <a:cxnLst/>
              <a:rect l="l" t="t" r="r" b="b"/>
              <a:pathLst>
                <a:path w="1706879" h="734695">
                  <a:moveTo>
                    <a:pt x="1633474" y="0"/>
                  </a:moveTo>
                  <a:lnTo>
                    <a:pt x="73406" y="0"/>
                  </a:lnTo>
                  <a:lnTo>
                    <a:pt x="44844" y="5772"/>
                  </a:lnTo>
                  <a:lnTo>
                    <a:pt x="21510" y="21510"/>
                  </a:lnTo>
                  <a:lnTo>
                    <a:pt x="5772" y="44844"/>
                  </a:lnTo>
                  <a:lnTo>
                    <a:pt x="0" y="73405"/>
                  </a:lnTo>
                  <a:lnTo>
                    <a:pt x="0" y="661111"/>
                  </a:lnTo>
                  <a:lnTo>
                    <a:pt x="5772" y="689701"/>
                  </a:lnTo>
                  <a:lnTo>
                    <a:pt x="21510" y="713051"/>
                  </a:lnTo>
                  <a:lnTo>
                    <a:pt x="44844" y="728794"/>
                  </a:lnTo>
                  <a:lnTo>
                    <a:pt x="73406" y="734567"/>
                  </a:lnTo>
                  <a:lnTo>
                    <a:pt x="1633474" y="734567"/>
                  </a:lnTo>
                  <a:lnTo>
                    <a:pt x="1662035" y="728794"/>
                  </a:lnTo>
                  <a:lnTo>
                    <a:pt x="1685369" y="713051"/>
                  </a:lnTo>
                  <a:lnTo>
                    <a:pt x="1701107" y="689701"/>
                  </a:lnTo>
                  <a:lnTo>
                    <a:pt x="1706880" y="661111"/>
                  </a:lnTo>
                  <a:lnTo>
                    <a:pt x="1706880" y="73405"/>
                  </a:lnTo>
                  <a:lnTo>
                    <a:pt x="1701107" y="44844"/>
                  </a:lnTo>
                  <a:lnTo>
                    <a:pt x="1685369" y="21510"/>
                  </a:lnTo>
                  <a:lnTo>
                    <a:pt x="1662035" y="5772"/>
                  </a:lnTo>
                  <a:lnTo>
                    <a:pt x="1633474" y="0"/>
                  </a:lnTo>
                  <a:close/>
                </a:path>
              </a:pathLst>
            </a:custGeom>
            <a:solidFill>
              <a:srgbClr val="4471C4"/>
            </a:solidFill>
          </p:spPr>
          <p:txBody>
            <a:bodyPr wrap="square" lIns="0" tIns="0" rIns="0" bIns="0" rtlCol="0"/>
            <a:lstStyle/>
            <a:p>
              <a:endParaRPr/>
            </a:p>
          </p:txBody>
        </p:sp>
        <p:sp>
          <p:nvSpPr>
            <p:cNvPr id="60" name="object 60"/>
            <p:cNvSpPr/>
            <p:nvPr/>
          </p:nvSpPr>
          <p:spPr>
            <a:xfrm>
              <a:off x="3215639" y="5318759"/>
              <a:ext cx="1706880" cy="734695"/>
            </a:xfrm>
            <a:custGeom>
              <a:avLst/>
              <a:gdLst/>
              <a:ahLst/>
              <a:cxnLst/>
              <a:rect l="l" t="t" r="r" b="b"/>
              <a:pathLst>
                <a:path w="1706879" h="734695">
                  <a:moveTo>
                    <a:pt x="0" y="73405"/>
                  </a:moveTo>
                  <a:lnTo>
                    <a:pt x="5772" y="44844"/>
                  </a:lnTo>
                  <a:lnTo>
                    <a:pt x="21510" y="21510"/>
                  </a:lnTo>
                  <a:lnTo>
                    <a:pt x="44844" y="5772"/>
                  </a:lnTo>
                  <a:lnTo>
                    <a:pt x="73406" y="0"/>
                  </a:lnTo>
                  <a:lnTo>
                    <a:pt x="1633474" y="0"/>
                  </a:lnTo>
                  <a:lnTo>
                    <a:pt x="1662035" y="5772"/>
                  </a:lnTo>
                  <a:lnTo>
                    <a:pt x="1685369" y="21510"/>
                  </a:lnTo>
                  <a:lnTo>
                    <a:pt x="1701107" y="44844"/>
                  </a:lnTo>
                  <a:lnTo>
                    <a:pt x="1706880" y="73405"/>
                  </a:lnTo>
                  <a:lnTo>
                    <a:pt x="1706880" y="661111"/>
                  </a:lnTo>
                  <a:lnTo>
                    <a:pt x="1701107" y="689701"/>
                  </a:lnTo>
                  <a:lnTo>
                    <a:pt x="1685369" y="713051"/>
                  </a:lnTo>
                  <a:lnTo>
                    <a:pt x="1662035" y="728794"/>
                  </a:lnTo>
                  <a:lnTo>
                    <a:pt x="1633474" y="734567"/>
                  </a:lnTo>
                  <a:lnTo>
                    <a:pt x="73406" y="734567"/>
                  </a:lnTo>
                  <a:lnTo>
                    <a:pt x="44844" y="728794"/>
                  </a:lnTo>
                  <a:lnTo>
                    <a:pt x="21510" y="713051"/>
                  </a:lnTo>
                  <a:lnTo>
                    <a:pt x="5772" y="689701"/>
                  </a:lnTo>
                  <a:lnTo>
                    <a:pt x="0" y="661111"/>
                  </a:lnTo>
                  <a:lnTo>
                    <a:pt x="0" y="73405"/>
                  </a:lnTo>
                  <a:close/>
                </a:path>
              </a:pathLst>
            </a:custGeom>
            <a:ln w="12192">
              <a:solidFill>
                <a:srgbClr val="FFFFFF"/>
              </a:solidFill>
            </a:ln>
          </p:spPr>
          <p:txBody>
            <a:bodyPr wrap="square" lIns="0" tIns="0" rIns="0" bIns="0" rtlCol="0"/>
            <a:lstStyle/>
            <a:p>
              <a:endParaRPr/>
            </a:p>
          </p:txBody>
        </p:sp>
        <p:sp>
          <p:nvSpPr>
            <p:cNvPr id="61" name="object 61"/>
            <p:cNvSpPr/>
            <p:nvPr/>
          </p:nvSpPr>
          <p:spPr>
            <a:xfrm>
              <a:off x="3343655" y="5440679"/>
              <a:ext cx="1706880" cy="734695"/>
            </a:xfrm>
            <a:custGeom>
              <a:avLst/>
              <a:gdLst/>
              <a:ahLst/>
              <a:cxnLst/>
              <a:rect l="l" t="t" r="r" b="b"/>
              <a:pathLst>
                <a:path w="1706879" h="734695">
                  <a:moveTo>
                    <a:pt x="1633474" y="0"/>
                  </a:moveTo>
                  <a:lnTo>
                    <a:pt x="73406" y="0"/>
                  </a:lnTo>
                  <a:lnTo>
                    <a:pt x="44844" y="5772"/>
                  </a:lnTo>
                  <a:lnTo>
                    <a:pt x="21510" y="21510"/>
                  </a:lnTo>
                  <a:lnTo>
                    <a:pt x="5772" y="44844"/>
                  </a:lnTo>
                  <a:lnTo>
                    <a:pt x="0" y="73406"/>
                  </a:lnTo>
                  <a:lnTo>
                    <a:pt x="0" y="661111"/>
                  </a:lnTo>
                  <a:lnTo>
                    <a:pt x="5772" y="689701"/>
                  </a:lnTo>
                  <a:lnTo>
                    <a:pt x="21510" y="713051"/>
                  </a:lnTo>
                  <a:lnTo>
                    <a:pt x="44844" y="728794"/>
                  </a:lnTo>
                  <a:lnTo>
                    <a:pt x="73406" y="734568"/>
                  </a:lnTo>
                  <a:lnTo>
                    <a:pt x="1633474" y="734568"/>
                  </a:lnTo>
                  <a:lnTo>
                    <a:pt x="1662035" y="728794"/>
                  </a:lnTo>
                  <a:lnTo>
                    <a:pt x="1685369" y="713051"/>
                  </a:lnTo>
                  <a:lnTo>
                    <a:pt x="1701107" y="689701"/>
                  </a:lnTo>
                  <a:lnTo>
                    <a:pt x="1706880" y="661111"/>
                  </a:lnTo>
                  <a:lnTo>
                    <a:pt x="1706880" y="73406"/>
                  </a:lnTo>
                  <a:lnTo>
                    <a:pt x="1701107" y="44844"/>
                  </a:lnTo>
                  <a:lnTo>
                    <a:pt x="1685369" y="21510"/>
                  </a:lnTo>
                  <a:lnTo>
                    <a:pt x="1662035" y="5772"/>
                  </a:lnTo>
                  <a:lnTo>
                    <a:pt x="1633474" y="0"/>
                  </a:lnTo>
                  <a:close/>
                </a:path>
              </a:pathLst>
            </a:custGeom>
            <a:solidFill>
              <a:srgbClr val="FFFFFF"/>
            </a:solidFill>
          </p:spPr>
          <p:txBody>
            <a:bodyPr wrap="square" lIns="0" tIns="0" rIns="0" bIns="0" rtlCol="0"/>
            <a:lstStyle/>
            <a:p>
              <a:endParaRPr/>
            </a:p>
          </p:txBody>
        </p:sp>
        <p:sp>
          <p:nvSpPr>
            <p:cNvPr id="62" name="object 62"/>
            <p:cNvSpPr/>
            <p:nvPr/>
          </p:nvSpPr>
          <p:spPr>
            <a:xfrm>
              <a:off x="3343655" y="5440679"/>
              <a:ext cx="1706880" cy="734695"/>
            </a:xfrm>
            <a:custGeom>
              <a:avLst/>
              <a:gdLst/>
              <a:ahLst/>
              <a:cxnLst/>
              <a:rect l="l" t="t" r="r" b="b"/>
              <a:pathLst>
                <a:path w="1706879" h="734695">
                  <a:moveTo>
                    <a:pt x="0" y="73406"/>
                  </a:moveTo>
                  <a:lnTo>
                    <a:pt x="5772" y="44844"/>
                  </a:lnTo>
                  <a:lnTo>
                    <a:pt x="21510" y="21510"/>
                  </a:lnTo>
                  <a:lnTo>
                    <a:pt x="44844" y="5772"/>
                  </a:lnTo>
                  <a:lnTo>
                    <a:pt x="73406" y="0"/>
                  </a:lnTo>
                  <a:lnTo>
                    <a:pt x="1633474" y="0"/>
                  </a:lnTo>
                  <a:lnTo>
                    <a:pt x="1662035" y="5772"/>
                  </a:lnTo>
                  <a:lnTo>
                    <a:pt x="1685369" y="21510"/>
                  </a:lnTo>
                  <a:lnTo>
                    <a:pt x="1701107" y="44844"/>
                  </a:lnTo>
                  <a:lnTo>
                    <a:pt x="1706880" y="73406"/>
                  </a:lnTo>
                  <a:lnTo>
                    <a:pt x="1706880" y="661111"/>
                  </a:lnTo>
                  <a:lnTo>
                    <a:pt x="1701107" y="689701"/>
                  </a:lnTo>
                  <a:lnTo>
                    <a:pt x="1685369" y="713051"/>
                  </a:lnTo>
                  <a:lnTo>
                    <a:pt x="1662035" y="728794"/>
                  </a:lnTo>
                  <a:lnTo>
                    <a:pt x="1633474" y="734568"/>
                  </a:lnTo>
                  <a:lnTo>
                    <a:pt x="73406" y="734568"/>
                  </a:lnTo>
                  <a:lnTo>
                    <a:pt x="44844" y="728794"/>
                  </a:lnTo>
                  <a:lnTo>
                    <a:pt x="21510" y="713051"/>
                  </a:lnTo>
                  <a:lnTo>
                    <a:pt x="5772" y="689701"/>
                  </a:lnTo>
                  <a:lnTo>
                    <a:pt x="0" y="661111"/>
                  </a:lnTo>
                  <a:lnTo>
                    <a:pt x="0" y="73406"/>
                  </a:lnTo>
                  <a:close/>
                </a:path>
              </a:pathLst>
            </a:custGeom>
            <a:ln w="12192">
              <a:solidFill>
                <a:srgbClr val="4471C4"/>
              </a:solidFill>
            </a:ln>
          </p:spPr>
          <p:txBody>
            <a:bodyPr wrap="square" lIns="0" tIns="0" rIns="0" bIns="0" rtlCol="0"/>
            <a:lstStyle/>
            <a:p>
              <a:endParaRPr/>
            </a:p>
          </p:txBody>
        </p:sp>
      </p:grpSp>
      <p:sp>
        <p:nvSpPr>
          <p:cNvPr id="63" name="object 63"/>
          <p:cNvSpPr txBox="1"/>
          <p:nvPr/>
        </p:nvSpPr>
        <p:spPr>
          <a:xfrm>
            <a:off x="4022852" y="5578855"/>
            <a:ext cx="344805" cy="391795"/>
          </a:xfrm>
          <a:prstGeom prst="rect">
            <a:avLst/>
          </a:prstGeom>
        </p:spPr>
        <p:txBody>
          <a:bodyPr vert="horz" wrap="square" lIns="0" tIns="12700" rIns="0" bIns="0" rtlCol="0">
            <a:spAutoFit/>
          </a:bodyPr>
          <a:lstStyle/>
          <a:p>
            <a:pPr marL="12700">
              <a:lnSpc>
                <a:spcPct val="100000"/>
              </a:lnSpc>
              <a:spcBef>
                <a:spcPts val="100"/>
              </a:spcBef>
            </a:pPr>
            <a:r>
              <a:rPr sz="2400" b="0" spc="-25" dirty="0">
                <a:latin typeface="Calibri Light"/>
                <a:cs typeface="Calibri Light"/>
              </a:rPr>
              <a:t>8B</a:t>
            </a:r>
            <a:endParaRPr sz="2400">
              <a:latin typeface="Calibri Light"/>
              <a:cs typeface="Calibri Light"/>
            </a:endParaRPr>
          </a:p>
        </p:txBody>
      </p:sp>
      <p:grpSp>
        <p:nvGrpSpPr>
          <p:cNvPr id="64" name="object 64"/>
          <p:cNvGrpSpPr/>
          <p:nvPr/>
        </p:nvGrpSpPr>
        <p:grpSpPr>
          <a:xfrm>
            <a:off x="5172202" y="3175761"/>
            <a:ext cx="1847850" cy="866140"/>
            <a:chOff x="5172202" y="3175761"/>
            <a:chExt cx="1847850" cy="866140"/>
          </a:xfrm>
        </p:grpSpPr>
        <p:sp>
          <p:nvSpPr>
            <p:cNvPr id="65" name="object 65"/>
            <p:cNvSpPr/>
            <p:nvPr/>
          </p:nvSpPr>
          <p:spPr>
            <a:xfrm>
              <a:off x="5178552" y="3182111"/>
              <a:ext cx="1706880" cy="731520"/>
            </a:xfrm>
            <a:custGeom>
              <a:avLst/>
              <a:gdLst/>
              <a:ahLst/>
              <a:cxnLst/>
              <a:rect l="l" t="t" r="r" b="b"/>
              <a:pathLst>
                <a:path w="1706879" h="731520">
                  <a:moveTo>
                    <a:pt x="1633727" y="0"/>
                  </a:moveTo>
                  <a:lnTo>
                    <a:pt x="73151" y="0"/>
                  </a:lnTo>
                  <a:lnTo>
                    <a:pt x="44684" y="5750"/>
                  </a:lnTo>
                  <a:lnTo>
                    <a:pt x="21431" y="21431"/>
                  </a:lnTo>
                  <a:lnTo>
                    <a:pt x="5750" y="44684"/>
                  </a:lnTo>
                  <a:lnTo>
                    <a:pt x="0" y="73151"/>
                  </a:lnTo>
                  <a:lnTo>
                    <a:pt x="0" y="658368"/>
                  </a:lnTo>
                  <a:lnTo>
                    <a:pt x="5750" y="686835"/>
                  </a:lnTo>
                  <a:lnTo>
                    <a:pt x="21431" y="710088"/>
                  </a:lnTo>
                  <a:lnTo>
                    <a:pt x="44684" y="725769"/>
                  </a:lnTo>
                  <a:lnTo>
                    <a:pt x="73151" y="731519"/>
                  </a:lnTo>
                  <a:lnTo>
                    <a:pt x="1633727" y="731519"/>
                  </a:lnTo>
                  <a:lnTo>
                    <a:pt x="1662195" y="725769"/>
                  </a:lnTo>
                  <a:lnTo>
                    <a:pt x="1685448" y="710088"/>
                  </a:lnTo>
                  <a:lnTo>
                    <a:pt x="1701129" y="686835"/>
                  </a:lnTo>
                  <a:lnTo>
                    <a:pt x="1706879" y="658368"/>
                  </a:lnTo>
                  <a:lnTo>
                    <a:pt x="1706879" y="73151"/>
                  </a:lnTo>
                  <a:lnTo>
                    <a:pt x="1701129" y="44684"/>
                  </a:lnTo>
                  <a:lnTo>
                    <a:pt x="1685448" y="21431"/>
                  </a:lnTo>
                  <a:lnTo>
                    <a:pt x="1662195" y="5750"/>
                  </a:lnTo>
                  <a:lnTo>
                    <a:pt x="1633727" y="0"/>
                  </a:lnTo>
                  <a:close/>
                </a:path>
              </a:pathLst>
            </a:custGeom>
            <a:solidFill>
              <a:srgbClr val="FFC000"/>
            </a:solidFill>
          </p:spPr>
          <p:txBody>
            <a:bodyPr wrap="square" lIns="0" tIns="0" rIns="0" bIns="0" rtlCol="0"/>
            <a:lstStyle/>
            <a:p>
              <a:endParaRPr/>
            </a:p>
          </p:txBody>
        </p:sp>
        <p:sp>
          <p:nvSpPr>
            <p:cNvPr id="66" name="object 66"/>
            <p:cNvSpPr/>
            <p:nvPr/>
          </p:nvSpPr>
          <p:spPr>
            <a:xfrm>
              <a:off x="5178552" y="3182111"/>
              <a:ext cx="1706880" cy="731520"/>
            </a:xfrm>
            <a:custGeom>
              <a:avLst/>
              <a:gdLst/>
              <a:ahLst/>
              <a:cxnLst/>
              <a:rect l="l" t="t" r="r" b="b"/>
              <a:pathLst>
                <a:path w="1706879" h="731520">
                  <a:moveTo>
                    <a:pt x="0" y="73151"/>
                  </a:moveTo>
                  <a:lnTo>
                    <a:pt x="5750" y="44684"/>
                  </a:lnTo>
                  <a:lnTo>
                    <a:pt x="21431" y="21431"/>
                  </a:lnTo>
                  <a:lnTo>
                    <a:pt x="44684" y="5750"/>
                  </a:lnTo>
                  <a:lnTo>
                    <a:pt x="73151" y="0"/>
                  </a:lnTo>
                  <a:lnTo>
                    <a:pt x="1633727" y="0"/>
                  </a:lnTo>
                  <a:lnTo>
                    <a:pt x="1662195" y="5750"/>
                  </a:lnTo>
                  <a:lnTo>
                    <a:pt x="1685448" y="21431"/>
                  </a:lnTo>
                  <a:lnTo>
                    <a:pt x="1701129" y="44684"/>
                  </a:lnTo>
                  <a:lnTo>
                    <a:pt x="1706879" y="73151"/>
                  </a:lnTo>
                  <a:lnTo>
                    <a:pt x="1706879" y="658368"/>
                  </a:lnTo>
                  <a:lnTo>
                    <a:pt x="1701129" y="686835"/>
                  </a:lnTo>
                  <a:lnTo>
                    <a:pt x="1685448" y="710088"/>
                  </a:lnTo>
                  <a:lnTo>
                    <a:pt x="1662195" y="725769"/>
                  </a:lnTo>
                  <a:lnTo>
                    <a:pt x="1633727" y="731519"/>
                  </a:lnTo>
                  <a:lnTo>
                    <a:pt x="73151" y="731519"/>
                  </a:lnTo>
                  <a:lnTo>
                    <a:pt x="44684" y="725769"/>
                  </a:lnTo>
                  <a:lnTo>
                    <a:pt x="21431" y="710088"/>
                  </a:lnTo>
                  <a:lnTo>
                    <a:pt x="5750" y="686835"/>
                  </a:lnTo>
                  <a:lnTo>
                    <a:pt x="0" y="658368"/>
                  </a:lnTo>
                  <a:lnTo>
                    <a:pt x="0" y="73151"/>
                  </a:lnTo>
                  <a:close/>
                </a:path>
              </a:pathLst>
            </a:custGeom>
            <a:ln w="12192">
              <a:solidFill>
                <a:srgbClr val="FFFFFF"/>
              </a:solidFill>
            </a:ln>
          </p:spPr>
          <p:txBody>
            <a:bodyPr wrap="square" lIns="0" tIns="0" rIns="0" bIns="0" rtlCol="0"/>
            <a:lstStyle/>
            <a:p>
              <a:endParaRPr/>
            </a:p>
          </p:txBody>
        </p:sp>
        <p:sp>
          <p:nvSpPr>
            <p:cNvPr id="67" name="object 67"/>
            <p:cNvSpPr/>
            <p:nvPr/>
          </p:nvSpPr>
          <p:spPr>
            <a:xfrm>
              <a:off x="5306568" y="3304031"/>
              <a:ext cx="1706880" cy="731520"/>
            </a:xfrm>
            <a:custGeom>
              <a:avLst/>
              <a:gdLst/>
              <a:ahLst/>
              <a:cxnLst/>
              <a:rect l="l" t="t" r="r" b="b"/>
              <a:pathLst>
                <a:path w="1706879" h="731520">
                  <a:moveTo>
                    <a:pt x="1633728" y="0"/>
                  </a:moveTo>
                  <a:lnTo>
                    <a:pt x="73152" y="0"/>
                  </a:lnTo>
                  <a:lnTo>
                    <a:pt x="44684" y="5750"/>
                  </a:lnTo>
                  <a:lnTo>
                    <a:pt x="21431" y="21431"/>
                  </a:lnTo>
                  <a:lnTo>
                    <a:pt x="5750" y="44684"/>
                  </a:lnTo>
                  <a:lnTo>
                    <a:pt x="0" y="73151"/>
                  </a:lnTo>
                  <a:lnTo>
                    <a:pt x="0" y="658367"/>
                  </a:lnTo>
                  <a:lnTo>
                    <a:pt x="5750" y="686835"/>
                  </a:lnTo>
                  <a:lnTo>
                    <a:pt x="21431" y="710088"/>
                  </a:lnTo>
                  <a:lnTo>
                    <a:pt x="44684" y="725769"/>
                  </a:lnTo>
                  <a:lnTo>
                    <a:pt x="73152" y="731519"/>
                  </a:lnTo>
                  <a:lnTo>
                    <a:pt x="1633728" y="731519"/>
                  </a:lnTo>
                  <a:lnTo>
                    <a:pt x="1662195" y="725769"/>
                  </a:lnTo>
                  <a:lnTo>
                    <a:pt x="1685448" y="710088"/>
                  </a:lnTo>
                  <a:lnTo>
                    <a:pt x="1701129" y="686835"/>
                  </a:lnTo>
                  <a:lnTo>
                    <a:pt x="1706880" y="658367"/>
                  </a:lnTo>
                  <a:lnTo>
                    <a:pt x="1706880" y="73151"/>
                  </a:lnTo>
                  <a:lnTo>
                    <a:pt x="1701129" y="44684"/>
                  </a:lnTo>
                  <a:lnTo>
                    <a:pt x="1685448" y="21431"/>
                  </a:lnTo>
                  <a:lnTo>
                    <a:pt x="1662195" y="5750"/>
                  </a:lnTo>
                  <a:lnTo>
                    <a:pt x="1633728" y="0"/>
                  </a:lnTo>
                  <a:close/>
                </a:path>
              </a:pathLst>
            </a:custGeom>
            <a:solidFill>
              <a:srgbClr val="FFFFFF">
                <a:alpha val="90194"/>
              </a:srgbClr>
            </a:solidFill>
          </p:spPr>
          <p:txBody>
            <a:bodyPr wrap="square" lIns="0" tIns="0" rIns="0" bIns="0" rtlCol="0"/>
            <a:lstStyle/>
            <a:p>
              <a:endParaRPr/>
            </a:p>
          </p:txBody>
        </p:sp>
        <p:sp>
          <p:nvSpPr>
            <p:cNvPr id="68" name="object 68"/>
            <p:cNvSpPr/>
            <p:nvPr/>
          </p:nvSpPr>
          <p:spPr>
            <a:xfrm>
              <a:off x="5306568" y="3304031"/>
              <a:ext cx="1706880" cy="731520"/>
            </a:xfrm>
            <a:custGeom>
              <a:avLst/>
              <a:gdLst/>
              <a:ahLst/>
              <a:cxnLst/>
              <a:rect l="l" t="t" r="r" b="b"/>
              <a:pathLst>
                <a:path w="1706879" h="731520">
                  <a:moveTo>
                    <a:pt x="0" y="73151"/>
                  </a:moveTo>
                  <a:lnTo>
                    <a:pt x="5750" y="44684"/>
                  </a:lnTo>
                  <a:lnTo>
                    <a:pt x="21431" y="21431"/>
                  </a:lnTo>
                  <a:lnTo>
                    <a:pt x="44684" y="5750"/>
                  </a:lnTo>
                  <a:lnTo>
                    <a:pt x="73152" y="0"/>
                  </a:lnTo>
                  <a:lnTo>
                    <a:pt x="1633728" y="0"/>
                  </a:lnTo>
                  <a:lnTo>
                    <a:pt x="1662195" y="5750"/>
                  </a:lnTo>
                  <a:lnTo>
                    <a:pt x="1685448" y="21431"/>
                  </a:lnTo>
                  <a:lnTo>
                    <a:pt x="1701129" y="44684"/>
                  </a:lnTo>
                  <a:lnTo>
                    <a:pt x="1706880" y="73151"/>
                  </a:lnTo>
                  <a:lnTo>
                    <a:pt x="1706880" y="658367"/>
                  </a:lnTo>
                  <a:lnTo>
                    <a:pt x="1701129" y="686835"/>
                  </a:lnTo>
                  <a:lnTo>
                    <a:pt x="1685448" y="710088"/>
                  </a:lnTo>
                  <a:lnTo>
                    <a:pt x="1662195" y="725769"/>
                  </a:lnTo>
                  <a:lnTo>
                    <a:pt x="1633728" y="731519"/>
                  </a:lnTo>
                  <a:lnTo>
                    <a:pt x="73152" y="731519"/>
                  </a:lnTo>
                  <a:lnTo>
                    <a:pt x="44684" y="725769"/>
                  </a:lnTo>
                  <a:lnTo>
                    <a:pt x="21431" y="710088"/>
                  </a:lnTo>
                  <a:lnTo>
                    <a:pt x="5750" y="686835"/>
                  </a:lnTo>
                  <a:lnTo>
                    <a:pt x="0" y="658367"/>
                  </a:lnTo>
                  <a:lnTo>
                    <a:pt x="0" y="73151"/>
                  </a:lnTo>
                  <a:close/>
                </a:path>
              </a:pathLst>
            </a:custGeom>
            <a:ln w="12192">
              <a:solidFill>
                <a:srgbClr val="FFC000"/>
              </a:solidFill>
            </a:ln>
          </p:spPr>
          <p:txBody>
            <a:bodyPr wrap="square" lIns="0" tIns="0" rIns="0" bIns="0" rtlCol="0"/>
            <a:lstStyle/>
            <a:p>
              <a:endParaRPr/>
            </a:p>
          </p:txBody>
        </p:sp>
      </p:grpSp>
      <p:sp>
        <p:nvSpPr>
          <p:cNvPr id="69" name="object 69"/>
          <p:cNvSpPr txBox="1"/>
          <p:nvPr/>
        </p:nvSpPr>
        <p:spPr>
          <a:xfrm>
            <a:off x="5658103" y="3336112"/>
            <a:ext cx="1007744" cy="610235"/>
          </a:xfrm>
          <a:prstGeom prst="rect">
            <a:avLst/>
          </a:prstGeom>
        </p:spPr>
        <p:txBody>
          <a:bodyPr vert="horz" wrap="square" lIns="0" tIns="12065" rIns="0" bIns="0" rtlCol="0">
            <a:spAutoFit/>
          </a:bodyPr>
          <a:lstStyle/>
          <a:p>
            <a:pPr marL="12700">
              <a:lnSpc>
                <a:spcPts val="2305"/>
              </a:lnSpc>
              <a:spcBef>
                <a:spcPts val="95"/>
              </a:spcBef>
            </a:pPr>
            <a:r>
              <a:rPr sz="2000" b="0" dirty="0">
                <a:latin typeface="Calibri Light"/>
                <a:cs typeface="Calibri Light"/>
              </a:rPr>
              <a:t>Availed</a:t>
            </a:r>
            <a:r>
              <a:rPr sz="2000" b="0" spc="-75" dirty="0">
                <a:latin typeface="Calibri Light"/>
                <a:cs typeface="Calibri Light"/>
              </a:rPr>
              <a:t> </a:t>
            </a:r>
            <a:r>
              <a:rPr sz="2000" b="0" spc="-25" dirty="0">
                <a:latin typeface="Calibri Light"/>
                <a:cs typeface="Calibri Light"/>
              </a:rPr>
              <a:t>in</a:t>
            </a:r>
            <a:endParaRPr sz="2000" dirty="0">
              <a:latin typeface="Calibri Light"/>
              <a:cs typeface="Calibri Light"/>
            </a:endParaRPr>
          </a:p>
          <a:p>
            <a:pPr marL="79375">
              <a:lnSpc>
                <a:spcPts val="2305"/>
              </a:lnSpc>
            </a:pPr>
            <a:r>
              <a:rPr sz="2000" b="0" spc="-25" dirty="0" smtClean="0">
                <a:latin typeface="Calibri Light"/>
                <a:cs typeface="Calibri Light"/>
              </a:rPr>
              <a:t>20</a:t>
            </a:r>
            <a:r>
              <a:rPr lang="en-IN" sz="2000" b="0" spc="-25" dirty="0" smtClean="0">
                <a:latin typeface="Calibri Light"/>
                <a:cs typeface="Calibri Light"/>
              </a:rPr>
              <a:t>23-24</a:t>
            </a:r>
            <a:endParaRPr sz="2000" dirty="0">
              <a:latin typeface="Calibri Light"/>
              <a:cs typeface="Calibri Light"/>
            </a:endParaRPr>
          </a:p>
        </p:txBody>
      </p:sp>
      <p:grpSp>
        <p:nvGrpSpPr>
          <p:cNvPr id="70" name="object 70"/>
          <p:cNvGrpSpPr/>
          <p:nvPr/>
        </p:nvGrpSpPr>
        <p:grpSpPr>
          <a:xfrm>
            <a:off x="5172202" y="4242561"/>
            <a:ext cx="1847850" cy="869315"/>
            <a:chOff x="5172202" y="4242561"/>
            <a:chExt cx="1847850" cy="869315"/>
          </a:xfrm>
        </p:grpSpPr>
        <p:sp>
          <p:nvSpPr>
            <p:cNvPr id="71" name="object 71"/>
            <p:cNvSpPr/>
            <p:nvPr/>
          </p:nvSpPr>
          <p:spPr>
            <a:xfrm>
              <a:off x="5178552" y="4248911"/>
              <a:ext cx="1706880" cy="734695"/>
            </a:xfrm>
            <a:custGeom>
              <a:avLst/>
              <a:gdLst/>
              <a:ahLst/>
              <a:cxnLst/>
              <a:rect l="l" t="t" r="r" b="b"/>
              <a:pathLst>
                <a:path w="1706879" h="734695">
                  <a:moveTo>
                    <a:pt x="1633474" y="0"/>
                  </a:moveTo>
                  <a:lnTo>
                    <a:pt x="73406" y="0"/>
                  </a:lnTo>
                  <a:lnTo>
                    <a:pt x="44844" y="5772"/>
                  </a:lnTo>
                  <a:lnTo>
                    <a:pt x="21510" y="21510"/>
                  </a:lnTo>
                  <a:lnTo>
                    <a:pt x="5772" y="44844"/>
                  </a:lnTo>
                  <a:lnTo>
                    <a:pt x="0" y="73406"/>
                  </a:lnTo>
                  <a:lnTo>
                    <a:pt x="0" y="661162"/>
                  </a:lnTo>
                  <a:lnTo>
                    <a:pt x="5772" y="689723"/>
                  </a:lnTo>
                  <a:lnTo>
                    <a:pt x="21510" y="713057"/>
                  </a:lnTo>
                  <a:lnTo>
                    <a:pt x="44844" y="728795"/>
                  </a:lnTo>
                  <a:lnTo>
                    <a:pt x="73406" y="734568"/>
                  </a:lnTo>
                  <a:lnTo>
                    <a:pt x="1633474" y="734568"/>
                  </a:lnTo>
                  <a:lnTo>
                    <a:pt x="1662035" y="728795"/>
                  </a:lnTo>
                  <a:lnTo>
                    <a:pt x="1685369" y="713057"/>
                  </a:lnTo>
                  <a:lnTo>
                    <a:pt x="1701107" y="689723"/>
                  </a:lnTo>
                  <a:lnTo>
                    <a:pt x="1706879" y="661162"/>
                  </a:lnTo>
                  <a:lnTo>
                    <a:pt x="1706879" y="73406"/>
                  </a:lnTo>
                  <a:lnTo>
                    <a:pt x="1701107" y="44844"/>
                  </a:lnTo>
                  <a:lnTo>
                    <a:pt x="1685369" y="21510"/>
                  </a:lnTo>
                  <a:lnTo>
                    <a:pt x="1662035" y="5772"/>
                  </a:lnTo>
                  <a:lnTo>
                    <a:pt x="1633474" y="0"/>
                  </a:lnTo>
                  <a:close/>
                </a:path>
              </a:pathLst>
            </a:custGeom>
            <a:solidFill>
              <a:srgbClr val="4471C4"/>
            </a:solidFill>
          </p:spPr>
          <p:txBody>
            <a:bodyPr wrap="square" lIns="0" tIns="0" rIns="0" bIns="0" rtlCol="0"/>
            <a:lstStyle/>
            <a:p>
              <a:endParaRPr/>
            </a:p>
          </p:txBody>
        </p:sp>
        <p:sp>
          <p:nvSpPr>
            <p:cNvPr id="72" name="object 72"/>
            <p:cNvSpPr/>
            <p:nvPr/>
          </p:nvSpPr>
          <p:spPr>
            <a:xfrm>
              <a:off x="5178552" y="4248911"/>
              <a:ext cx="1706880" cy="734695"/>
            </a:xfrm>
            <a:custGeom>
              <a:avLst/>
              <a:gdLst/>
              <a:ahLst/>
              <a:cxnLst/>
              <a:rect l="l" t="t" r="r" b="b"/>
              <a:pathLst>
                <a:path w="1706879" h="734695">
                  <a:moveTo>
                    <a:pt x="0" y="73406"/>
                  </a:moveTo>
                  <a:lnTo>
                    <a:pt x="5772" y="44844"/>
                  </a:lnTo>
                  <a:lnTo>
                    <a:pt x="21510" y="21510"/>
                  </a:lnTo>
                  <a:lnTo>
                    <a:pt x="44844" y="5772"/>
                  </a:lnTo>
                  <a:lnTo>
                    <a:pt x="73406" y="0"/>
                  </a:lnTo>
                  <a:lnTo>
                    <a:pt x="1633474" y="0"/>
                  </a:lnTo>
                  <a:lnTo>
                    <a:pt x="1662035" y="5772"/>
                  </a:lnTo>
                  <a:lnTo>
                    <a:pt x="1685369" y="21510"/>
                  </a:lnTo>
                  <a:lnTo>
                    <a:pt x="1701107" y="44844"/>
                  </a:lnTo>
                  <a:lnTo>
                    <a:pt x="1706879" y="73406"/>
                  </a:lnTo>
                  <a:lnTo>
                    <a:pt x="1706879" y="661162"/>
                  </a:lnTo>
                  <a:lnTo>
                    <a:pt x="1701107" y="689723"/>
                  </a:lnTo>
                  <a:lnTo>
                    <a:pt x="1685369" y="713057"/>
                  </a:lnTo>
                  <a:lnTo>
                    <a:pt x="1662035" y="728795"/>
                  </a:lnTo>
                  <a:lnTo>
                    <a:pt x="1633474" y="734568"/>
                  </a:lnTo>
                  <a:lnTo>
                    <a:pt x="73406" y="734568"/>
                  </a:lnTo>
                  <a:lnTo>
                    <a:pt x="44844" y="728795"/>
                  </a:lnTo>
                  <a:lnTo>
                    <a:pt x="21510" y="713057"/>
                  </a:lnTo>
                  <a:lnTo>
                    <a:pt x="5772" y="689723"/>
                  </a:lnTo>
                  <a:lnTo>
                    <a:pt x="0" y="661162"/>
                  </a:lnTo>
                  <a:lnTo>
                    <a:pt x="0" y="73406"/>
                  </a:lnTo>
                  <a:close/>
                </a:path>
              </a:pathLst>
            </a:custGeom>
            <a:ln w="12192">
              <a:solidFill>
                <a:srgbClr val="FFFFFF"/>
              </a:solidFill>
            </a:ln>
          </p:spPr>
          <p:txBody>
            <a:bodyPr wrap="square" lIns="0" tIns="0" rIns="0" bIns="0" rtlCol="0"/>
            <a:lstStyle/>
            <a:p>
              <a:endParaRPr/>
            </a:p>
          </p:txBody>
        </p:sp>
        <p:sp>
          <p:nvSpPr>
            <p:cNvPr id="73" name="object 73"/>
            <p:cNvSpPr/>
            <p:nvPr/>
          </p:nvSpPr>
          <p:spPr>
            <a:xfrm>
              <a:off x="5306568" y="4370831"/>
              <a:ext cx="1706880" cy="734695"/>
            </a:xfrm>
            <a:custGeom>
              <a:avLst/>
              <a:gdLst/>
              <a:ahLst/>
              <a:cxnLst/>
              <a:rect l="l" t="t" r="r" b="b"/>
              <a:pathLst>
                <a:path w="1706879" h="734695">
                  <a:moveTo>
                    <a:pt x="1633474" y="0"/>
                  </a:moveTo>
                  <a:lnTo>
                    <a:pt x="73406" y="0"/>
                  </a:lnTo>
                  <a:lnTo>
                    <a:pt x="44844" y="5772"/>
                  </a:lnTo>
                  <a:lnTo>
                    <a:pt x="21510" y="21510"/>
                  </a:lnTo>
                  <a:lnTo>
                    <a:pt x="5772" y="44844"/>
                  </a:lnTo>
                  <a:lnTo>
                    <a:pt x="0" y="73406"/>
                  </a:lnTo>
                  <a:lnTo>
                    <a:pt x="0" y="661162"/>
                  </a:lnTo>
                  <a:lnTo>
                    <a:pt x="5772" y="689723"/>
                  </a:lnTo>
                  <a:lnTo>
                    <a:pt x="21510" y="713057"/>
                  </a:lnTo>
                  <a:lnTo>
                    <a:pt x="44844" y="728795"/>
                  </a:lnTo>
                  <a:lnTo>
                    <a:pt x="73406" y="734568"/>
                  </a:lnTo>
                  <a:lnTo>
                    <a:pt x="1633474" y="734568"/>
                  </a:lnTo>
                  <a:lnTo>
                    <a:pt x="1662035" y="728795"/>
                  </a:lnTo>
                  <a:lnTo>
                    <a:pt x="1685369" y="713057"/>
                  </a:lnTo>
                  <a:lnTo>
                    <a:pt x="1701107" y="689723"/>
                  </a:lnTo>
                  <a:lnTo>
                    <a:pt x="1706880" y="661162"/>
                  </a:lnTo>
                  <a:lnTo>
                    <a:pt x="1706880" y="73406"/>
                  </a:lnTo>
                  <a:lnTo>
                    <a:pt x="1701107" y="44844"/>
                  </a:lnTo>
                  <a:lnTo>
                    <a:pt x="1685369" y="21510"/>
                  </a:lnTo>
                  <a:lnTo>
                    <a:pt x="1662035" y="5772"/>
                  </a:lnTo>
                  <a:lnTo>
                    <a:pt x="1633474" y="0"/>
                  </a:lnTo>
                  <a:close/>
                </a:path>
              </a:pathLst>
            </a:custGeom>
            <a:solidFill>
              <a:srgbClr val="FFFFFF">
                <a:alpha val="90194"/>
              </a:srgbClr>
            </a:solidFill>
          </p:spPr>
          <p:txBody>
            <a:bodyPr wrap="square" lIns="0" tIns="0" rIns="0" bIns="0" rtlCol="0"/>
            <a:lstStyle/>
            <a:p>
              <a:endParaRPr/>
            </a:p>
          </p:txBody>
        </p:sp>
        <p:sp>
          <p:nvSpPr>
            <p:cNvPr id="74" name="object 74"/>
            <p:cNvSpPr/>
            <p:nvPr/>
          </p:nvSpPr>
          <p:spPr>
            <a:xfrm>
              <a:off x="5306568" y="4370831"/>
              <a:ext cx="1706880" cy="734695"/>
            </a:xfrm>
            <a:custGeom>
              <a:avLst/>
              <a:gdLst/>
              <a:ahLst/>
              <a:cxnLst/>
              <a:rect l="l" t="t" r="r" b="b"/>
              <a:pathLst>
                <a:path w="1706879" h="734695">
                  <a:moveTo>
                    <a:pt x="0" y="73406"/>
                  </a:moveTo>
                  <a:lnTo>
                    <a:pt x="5772" y="44844"/>
                  </a:lnTo>
                  <a:lnTo>
                    <a:pt x="21510" y="21510"/>
                  </a:lnTo>
                  <a:lnTo>
                    <a:pt x="44844" y="5772"/>
                  </a:lnTo>
                  <a:lnTo>
                    <a:pt x="73406" y="0"/>
                  </a:lnTo>
                  <a:lnTo>
                    <a:pt x="1633474" y="0"/>
                  </a:lnTo>
                  <a:lnTo>
                    <a:pt x="1662035" y="5772"/>
                  </a:lnTo>
                  <a:lnTo>
                    <a:pt x="1685369" y="21510"/>
                  </a:lnTo>
                  <a:lnTo>
                    <a:pt x="1701107" y="44844"/>
                  </a:lnTo>
                  <a:lnTo>
                    <a:pt x="1706880" y="73406"/>
                  </a:lnTo>
                  <a:lnTo>
                    <a:pt x="1706880" y="661162"/>
                  </a:lnTo>
                  <a:lnTo>
                    <a:pt x="1701107" y="689723"/>
                  </a:lnTo>
                  <a:lnTo>
                    <a:pt x="1685369" y="713057"/>
                  </a:lnTo>
                  <a:lnTo>
                    <a:pt x="1662035" y="728795"/>
                  </a:lnTo>
                  <a:lnTo>
                    <a:pt x="1633474" y="734568"/>
                  </a:lnTo>
                  <a:lnTo>
                    <a:pt x="73406" y="734568"/>
                  </a:lnTo>
                  <a:lnTo>
                    <a:pt x="44844" y="728795"/>
                  </a:lnTo>
                  <a:lnTo>
                    <a:pt x="21510" y="713057"/>
                  </a:lnTo>
                  <a:lnTo>
                    <a:pt x="5772" y="689723"/>
                  </a:lnTo>
                  <a:lnTo>
                    <a:pt x="0" y="661162"/>
                  </a:lnTo>
                  <a:lnTo>
                    <a:pt x="0" y="73406"/>
                  </a:lnTo>
                  <a:close/>
                </a:path>
              </a:pathLst>
            </a:custGeom>
            <a:ln w="12192">
              <a:solidFill>
                <a:srgbClr val="4471C4"/>
              </a:solidFill>
            </a:ln>
          </p:spPr>
          <p:txBody>
            <a:bodyPr wrap="square" lIns="0" tIns="0" rIns="0" bIns="0" rtlCol="0"/>
            <a:lstStyle/>
            <a:p>
              <a:endParaRPr/>
            </a:p>
          </p:txBody>
        </p:sp>
      </p:grpSp>
      <p:sp>
        <p:nvSpPr>
          <p:cNvPr id="75" name="object 75"/>
          <p:cNvSpPr txBox="1"/>
          <p:nvPr/>
        </p:nvSpPr>
        <p:spPr>
          <a:xfrm>
            <a:off x="6020815" y="4546219"/>
            <a:ext cx="281940" cy="329565"/>
          </a:xfrm>
          <a:prstGeom prst="rect">
            <a:avLst/>
          </a:prstGeom>
        </p:spPr>
        <p:txBody>
          <a:bodyPr vert="horz" wrap="square" lIns="0" tIns="11430" rIns="0" bIns="0" rtlCol="0">
            <a:spAutoFit/>
          </a:bodyPr>
          <a:lstStyle/>
          <a:p>
            <a:pPr marL="12700">
              <a:lnSpc>
                <a:spcPct val="100000"/>
              </a:lnSpc>
              <a:spcBef>
                <a:spcPts val="90"/>
              </a:spcBef>
            </a:pPr>
            <a:r>
              <a:rPr sz="2000" b="0" spc="-25" dirty="0">
                <a:latin typeface="Calibri Light"/>
                <a:cs typeface="Calibri Light"/>
              </a:rPr>
              <a:t>40</a:t>
            </a:r>
            <a:endParaRPr sz="2000">
              <a:latin typeface="Calibri Light"/>
              <a:cs typeface="Calibri Light"/>
            </a:endParaRPr>
          </a:p>
        </p:txBody>
      </p:sp>
      <p:grpSp>
        <p:nvGrpSpPr>
          <p:cNvPr id="76" name="object 76"/>
          <p:cNvGrpSpPr/>
          <p:nvPr/>
        </p:nvGrpSpPr>
        <p:grpSpPr>
          <a:xfrm>
            <a:off x="5172202" y="5312409"/>
            <a:ext cx="1847850" cy="869315"/>
            <a:chOff x="5172202" y="5312409"/>
            <a:chExt cx="1847850" cy="869315"/>
          </a:xfrm>
        </p:grpSpPr>
        <p:sp>
          <p:nvSpPr>
            <p:cNvPr id="77" name="object 77"/>
            <p:cNvSpPr/>
            <p:nvPr/>
          </p:nvSpPr>
          <p:spPr>
            <a:xfrm>
              <a:off x="5178552" y="5318759"/>
              <a:ext cx="1706880" cy="734695"/>
            </a:xfrm>
            <a:custGeom>
              <a:avLst/>
              <a:gdLst/>
              <a:ahLst/>
              <a:cxnLst/>
              <a:rect l="l" t="t" r="r" b="b"/>
              <a:pathLst>
                <a:path w="1706879" h="734695">
                  <a:moveTo>
                    <a:pt x="1633474" y="0"/>
                  </a:moveTo>
                  <a:lnTo>
                    <a:pt x="73406" y="0"/>
                  </a:lnTo>
                  <a:lnTo>
                    <a:pt x="44844" y="5772"/>
                  </a:lnTo>
                  <a:lnTo>
                    <a:pt x="21510" y="21510"/>
                  </a:lnTo>
                  <a:lnTo>
                    <a:pt x="5772" y="44844"/>
                  </a:lnTo>
                  <a:lnTo>
                    <a:pt x="0" y="73405"/>
                  </a:lnTo>
                  <a:lnTo>
                    <a:pt x="0" y="661111"/>
                  </a:lnTo>
                  <a:lnTo>
                    <a:pt x="5772" y="689701"/>
                  </a:lnTo>
                  <a:lnTo>
                    <a:pt x="21510" y="713051"/>
                  </a:lnTo>
                  <a:lnTo>
                    <a:pt x="44844" y="728794"/>
                  </a:lnTo>
                  <a:lnTo>
                    <a:pt x="73406" y="734567"/>
                  </a:lnTo>
                  <a:lnTo>
                    <a:pt x="1633474" y="734567"/>
                  </a:lnTo>
                  <a:lnTo>
                    <a:pt x="1662035" y="728794"/>
                  </a:lnTo>
                  <a:lnTo>
                    <a:pt x="1685369" y="713051"/>
                  </a:lnTo>
                  <a:lnTo>
                    <a:pt x="1701107" y="689701"/>
                  </a:lnTo>
                  <a:lnTo>
                    <a:pt x="1706879" y="661111"/>
                  </a:lnTo>
                  <a:lnTo>
                    <a:pt x="1706879" y="73405"/>
                  </a:lnTo>
                  <a:lnTo>
                    <a:pt x="1701107" y="44844"/>
                  </a:lnTo>
                  <a:lnTo>
                    <a:pt x="1685369" y="21510"/>
                  </a:lnTo>
                  <a:lnTo>
                    <a:pt x="1662035" y="5772"/>
                  </a:lnTo>
                  <a:lnTo>
                    <a:pt x="1633474" y="0"/>
                  </a:lnTo>
                  <a:close/>
                </a:path>
              </a:pathLst>
            </a:custGeom>
            <a:solidFill>
              <a:srgbClr val="4471C4"/>
            </a:solidFill>
          </p:spPr>
          <p:txBody>
            <a:bodyPr wrap="square" lIns="0" tIns="0" rIns="0" bIns="0" rtlCol="0"/>
            <a:lstStyle/>
            <a:p>
              <a:endParaRPr/>
            </a:p>
          </p:txBody>
        </p:sp>
        <p:sp>
          <p:nvSpPr>
            <p:cNvPr id="78" name="object 78"/>
            <p:cNvSpPr/>
            <p:nvPr/>
          </p:nvSpPr>
          <p:spPr>
            <a:xfrm>
              <a:off x="5178552" y="5318759"/>
              <a:ext cx="1706880" cy="734695"/>
            </a:xfrm>
            <a:custGeom>
              <a:avLst/>
              <a:gdLst/>
              <a:ahLst/>
              <a:cxnLst/>
              <a:rect l="l" t="t" r="r" b="b"/>
              <a:pathLst>
                <a:path w="1706879" h="734695">
                  <a:moveTo>
                    <a:pt x="0" y="73405"/>
                  </a:moveTo>
                  <a:lnTo>
                    <a:pt x="5772" y="44844"/>
                  </a:lnTo>
                  <a:lnTo>
                    <a:pt x="21510" y="21510"/>
                  </a:lnTo>
                  <a:lnTo>
                    <a:pt x="44844" y="5772"/>
                  </a:lnTo>
                  <a:lnTo>
                    <a:pt x="73406" y="0"/>
                  </a:lnTo>
                  <a:lnTo>
                    <a:pt x="1633474" y="0"/>
                  </a:lnTo>
                  <a:lnTo>
                    <a:pt x="1662035" y="5772"/>
                  </a:lnTo>
                  <a:lnTo>
                    <a:pt x="1685369" y="21510"/>
                  </a:lnTo>
                  <a:lnTo>
                    <a:pt x="1701107" y="44844"/>
                  </a:lnTo>
                  <a:lnTo>
                    <a:pt x="1706879" y="73405"/>
                  </a:lnTo>
                  <a:lnTo>
                    <a:pt x="1706879" y="661111"/>
                  </a:lnTo>
                  <a:lnTo>
                    <a:pt x="1701107" y="689701"/>
                  </a:lnTo>
                  <a:lnTo>
                    <a:pt x="1685369" y="713051"/>
                  </a:lnTo>
                  <a:lnTo>
                    <a:pt x="1662035" y="728794"/>
                  </a:lnTo>
                  <a:lnTo>
                    <a:pt x="1633474" y="734567"/>
                  </a:lnTo>
                  <a:lnTo>
                    <a:pt x="73406" y="734567"/>
                  </a:lnTo>
                  <a:lnTo>
                    <a:pt x="44844" y="728794"/>
                  </a:lnTo>
                  <a:lnTo>
                    <a:pt x="21510" y="713051"/>
                  </a:lnTo>
                  <a:lnTo>
                    <a:pt x="5772" y="689701"/>
                  </a:lnTo>
                  <a:lnTo>
                    <a:pt x="0" y="661111"/>
                  </a:lnTo>
                  <a:lnTo>
                    <a:pt x="0" y="73405"/>
                  </a:lnTo>
                  <a:close/>
                </a:path>
              </a:pathLst>
            </a:custGeom>
            <a:ln w="12192">
              <a:solidFill>
                <a:srgbClr val="FFFFFF"/>
              </a:solidFill>
            </a:ln>
          </p:spPr>
          <p:txBody>
            <a:bodyPr wrap="square" lIns="0" tIns="0" rIns="0" bIns="0" rtlCol="0"/>
            <a:lstStyle/>
            <a:p>
              <a:endParaRPr/>
            </a:p>
          </p:txBody>
        </p:sp>
        <p:sp>
          <p:nvSpPr>
            <p:cNvPr id="79" name="object 79"/>
            <p:cNvSpPr/>
            <p:nvPr/>
          </p:nvSpPr>
          <p:spPr>
            <a:xfrm>
              <a:off x="5306568" y="5440679"/>
              <a:ext cx="1706880" cy="734695"/>
            </a:xfrm>
            <a:custGeom>
              <a:avLst/>
              <a:gdLst/>
              <a:ahLst/>
              <a:cxnLst/>
              <a:rect l="l" t="t" r="r" b="b"/>
              <a:pathLst>
                <a:path w="1706879" h="734695">
                  <a:moveTo>
                    <a:pt x="1633474" y="0"/>
                  </a:moveTo>
                  <a:lnTo>
                    <a:pt x="73406" y="0"/>
                  </a:lnTo>
                  <a:lnTo>
                    <a:pt x="44844" y="5772"/>
                  </a:lnTo>
                  <a:lnTo>
                    <a:pt x="21510" y="21510"/>
                  </a:lnTo>
                  <a:lnTo>
                    <a:pt x="5772" y="44844"/>
                  </a:lnTo>
                  <a:lnTo>
                    <a:pt x="0" y="73406"/>
                  </a:lnTo>
                  <a:lnTo>
                    <a:pt x="0" y="661111"/>
                  </a:lnTo>
                  <a:lnTo>
                    <a:pt x="5772" y="689701"/>
                  </a:lnTo>
                  <a:lnTo>
                    <a:pt x="21510" y="713051"/>
                  </a:lnTo>
                  <a:lnTo>
                    <a:pt x="44844" y="728794"/>
                  </a:lnTo>
                  <a:lnTo>
                    <a:pt x="73406" y="734568"/>
                  </a:lnTo>
                  <a:lnTo>
                    <a:pt x="1633474" y="734568"/>
                  </a:lnTo>
                  <a:lnTo>
                    <a:pt x="1662035" y="728794"/>
                  </a:lnTo>
                  <a:lnTo>
                    <a:pt x="1685369" y="713051"/>
                  </a:lnTo>
                  <a:lnTo>
                    <a:pt x="1701107" y="689701"/>
                  </a:lnTo>
                  <a:lnTo>
                    <a:pt x="1706880" y="661111"/>
                  </a:lnTo>
                  <a:lnTo>
                    <a:pt x="1706880" y="73406"/>
                  </a:lnTo>
                  <a:lnTo>
                    <a:pt x="1701107" y="44844"/>
                  </a:lnTo>
                  <a:lnTo>
                    <a:pt x="1685369" y="21510"/>
                  </a:lnTo>
                  <a:lnTo>
                    <a:pt x="1662035" y="5772"/>
                  </a:lnTo>
                  <a:lnTo>
                    <a:pt x="1633474" y="0"/>
                  </a:lnTo>
                  <a:close/>
                </a:path>
              </a:pathLst>
            </a:custGeom>
            <a:solidFill>
              <a:srgbClr val="FFFFFF"/>
            </a:solidFill>
          </p:spPr>
          <p:txBody>
            <a:bodyPr wrap="square" lIns="0" tIns="0" rIns="0" bIns="0" rtlCol="0"/>
            <a:lstStyle/>
            <a:p>
              <a:endParaRPr/>
            </a:p>
          </p:txBody>
        </p:sp>
        <p:sp>
          <p:nvSpPr>
            <p:cNvPr id="80" name="object 80"/>
            <p:cNvSpPr/>
            <p:nvPr/>
          </p:nvSpPr>
          <p:spPr>
            <a:xfrm>
              <a:off x="5306568" y="5440679"/>
              <a:ext cx="1706880" cy="734695"/>
            </a:xfrm>
            <a:custGeom>
              <a:avLst/>
              <a:gdLst/>
              <a:ahLst/>
              <a:cxnLst/>
              <a:rect l="l" t="t" r="r" b="b"/>
              <a:pathLst>
                <a:path w="1706879" h="734695">
                  <a:moveTo>
                    <a:pt x="0" y="73406"/>
                  </a:moveTo>
                  <a:lnTo>
                    <a:pt x="5772" y="44844"/>
                  </a:lnTo>
                  <a:lnTo>
                    <a:pt x="21510" y="21510"/>
                  </a:lnTo>
                  <a:lnTo>
                    <a:pt x="44844" y="5772"/>
                  </a:lnTo>
                  <a:lnTo>
                    <a:pt x="73406" y="0"/>
                  </a:lnTo>
                  <a:lnTo>
                    <a:pt x="1633474" y="0"/>
                  </a:lnTo>
                  <a:lnTo>
                    <a:pt x="1662035" y="5772"/>
                  </a:lnTo>
                  <a:lnTo>
                    <a:pt x="1685369" y="21510"/>
                  </a:lnTo>
                  <a:lnTo>
                    <a:pt x="1701107" y="44844"/>
                  </a:lnTo>
                  <a:lnTo>
                    <a:pt x="1706880" y="73406"/>
                  </a:lnTo>
                  <a:lnTo>
                    <a:pt x="1706880" y="661111"/>
                  </a:lnTo>
                  <a:lnTo>
                    <a:pt x="1701107" y="689701"/>
                  </a:lnTo>
                  <a:lnTo>
                    <a:pt x="1685369" y="713051"/>
                  </a:lnTo>
                  <a:lnTo>
                    <a:pt x="1662035" y="728794"/>
                  </a:lnTo>
                  <a:lnTo>
                    <a:pt x="1633474" y="734568"/>
                  </a:lnTo>
                  <a:lnTo>
                    <a:pt x="73406" y="734568"/>
                  </a:lnTo>
                  <a:lnTo>
                    <a:pt x="44844" y="728794"/>
                  </a:lnTo>
                  <a:lnTo>
                    <a:pt x="21510" y="713051"/>
                  </a:lnTo>
                  <a:lnTo>
                    <a:pt x="5772" y="689701"/>
                  </a:lnTo>
                  <a:lnTo>
                    <a:pt x="0" y="661111"/>
                  </a:lnTo>
                  <a:lnTo>
                    <a:pt x="0" y="73406"/>
                  </a:lnTo>
                  <a:close/>
                </a:path>
              </a:pathLst>
            </a:custGeom>
            <a:ln w="12192">
              <a:solidFill>
                <a:srgbClr val="4471C4"/>
              </a:solidFill>
            </a:ln>
          </p:spPr>
          <p:txBody>
            <a:bodyPr wrap="square" lIns="0" tIns="0" rIns="0" bIns="0" rtlCol="0"/>
            <a:lstStyle/>
            <a:p>
              <a:endParaRPr/>
            </a:p>
          </p:txBody>
        </p:sp>
      </p:grpSp>
      <p:sp>
        <p:nvSpPr>
          <p:cNvPr id="81" name="object 81"/>
          <p:cNvSpPr txBox="1"/>
          <p:nvPr/>
        </p:nvSpPr>
        <p:spPr>
          <a:xfrm>
            <a:off x="5987288" y="5578855"/>
            <a:ext cx="344805" cy="391795"/>
          </a:xfrm>
          <a:prstGeom prst="rect">
            <a:avLst/>
          </a:prstGeom>
        </p:spPr>
        <p:txBody>
          <a:bodyPr vert="horz" wrap="square" lIns="0" tIns="12700" rIns="0" bIns="0" rtlCol="0">
            <a:spAutoFit/>
          </a:bodyPr>
          <a:lstStyle/>
          <a:p>
            <a:pPr marL="12700">
              <a:lnSpc>
                <a:spcPct val="100000"/>
              </a:lnSpc>
              <a:spcBef>
                <a:spcPts val="100"/>
              </a:spcBef>
            </a:pPr>
            <a:r>
              <a:rPr sz="2400" b="0" spc="-25" dirty="0">
                <a:latin typeface="Calibri Light"/>
                <a:cs typeface="Calibri Light"/>
              </a:rPr>
              <a:t>8C</a:t>
            </a:r>
            <a:endParaRPr sz="2400">
              <a:latin typeface="Calibri Light"/>
              <a:cs typeface="Calibri Light"/>
            </a:endParaRPr>
          </a:p>
        </p:txBody>
      </p:sp>
      <p:grpSp>
        <p:nvGrpSpPr>
          <p:cNvPr id="82" name="object 82"/>
          <p:cNvGrpSpPr/>
          <p:nvPr/>
        </p:nvGrpSpPr>
        <p:grpSpPr>
          <a:xfrm>
            <a:off x="8116569" y="2105914"/>
            <a:ext cx="1851025" cy="866140"/>
            <a:chOff x="8116569" y="2105914"/>
            <a:chExt cx="1851025" cy="866140"/>
          </a:xfrm>
        </p:grpSpPr>
        <p:sp>
          <p:nvSpPr>
            <p:cNvPr id="83" name="object 83"/>
            <p:cNvSpPr/>
            <p:nvPr/>
          </p:nvSpPr>
          <p:spPr>
            <a:xfrm>
              <a:off x="8122919" y="2112264"/>
              <a:ext cx="1710055" cy="731520"/>
            </a:xfrm>
            <a:custGeom>
              <a:avLst/>
              <a:gdLst/>
              <a:ahLst/>
              <a:cxnLst/>
              <a:rect l="l" t="t" r="r" b="b"/>
              <a:pathLst>
                <a:path w="1710054" h="731519">
                  <a:moveTo>
                    <a:pt x="1636776" y="0"/>
                  </a:moveTo>
                  <a:lnTo>
                    <a:pt x="73151" y="0"/>
                  </a:lnTo>
                  <a:lnTo>
                    <a:pt x="44684" y="5750"/>
                  </a:lnTo>
                  <a:lnTo>
                    <a:pt x="21431" y="21431"/>
                  </a:lnTo>
                  <a:lnTo>
                    <a:pt x="5750" y="44684"/>
                  </a:lnTo>
                  <a:lnTo>
                    <a:pt x="0" y="73151"/>
                  </a:lnTo>
                  <a:lnTo>
                    <a:pt x="0" y="658368"/>
                  </a:lnTo>
                  <a:lnTo>
                    <a:pt x="5750" y="686835"/>
                  </a:lnTo>
                  <a:lnTo>
                    <a:pt x="21431" y="710088"/>
                  </a:lnTo>
                  <a:lnTo>
                    <a:pt x="44684" y="725769"/>
                  </a:lnTo>
                  <a:lnTo>
                    <a:pt x="73151" y="731520"/>
                  </a:lnTo>
                  <a:lnTo>
                    <a:pt x="1636776" y="731520"/>
                  </a:lnTo>
                  <a:lnTo>
                    <a:pt x="1665243" y="725769"/>
                  </a:lnTo>
                  <a:lnTo>
                    <a:pt x="1688496" y="710088"/>
                  </a:lnTo>
                  <a:lnTo>
                    <a:pt x="1704177" y="686835"/>
                  </a:lnTo>
                  <a:lnTo>
                    <a:pt x="1709927" y="658368"/>
                  </a:lnTo>
                  <a:lnTo>
                    <a:pt x="1709927" y="73151"/>
                  </a:lnTo>
                  <a:lnTo>
                    <a:pt x="1704177" y="44684"/>
                  </a:lnTo>
                  <a:lnTo>
                    <a:pt x="1688496" y="21431"/>
                  </a:lnTo>
                  <a:lnTo>
                    <a:pt x="1665243" y="5750"/>
                  </a:lnTo>
                  <a:lnTo>
                    <a:pt x="1636776" y="0"/>
                  </a:lnTo>
                  <a:close/>
                </a:path>
              </a:pathLst>
            </a:custGeom>
            <a:solidFill>
              <a:srgbClr val="FF0000"/>
            </a:solidFill>
          </p:spPr>
          <p:txBody>
            <a:bodyPr wrap="square" lIns="0" tIns="0" rIns="0" bIns="0" rtlCol="0"/>
            <a:lstStyle/>
            <a:p>
              <a:endParaRPr/>
            </a:p>
          </p:txBody>
        </p:sp>
        <p:sp>
          <p:nvSpPr>
            <p:cNvPr id="84" name="object 84"/>
            <p:cNvSpPr/>
            <p:nvPr/>
          </p:nvSpPr>
          <p:spPr>
            <a:xfrm>
              <a:off x="8122919" y="2112264"/>
              <a:ext cx="1710055" cy="731520"/>
            </a:xfrm>
            <a:custGeom>
              <a:avLst/>
              <a:gdLst/>
              <a:ahLst/>
              <a:cxnLst/>
              <a:rect l="l" t="t" r="r" b="b"/>
              <a:pathLst>
                <a:path w="1710054" h="731519">
                  <a:moveTo>
                    <a:pt x="0" y="73151"/>
                  </a:moveTo>
                  <a:lnTo>
                    <a:pt x="5750" y="44684"/>
                  </a:lnTo>
                  <a:lnTo>
                    <a:pt x="21431" y="21431"/>
                  </a:lnTo>
                  <a:lnTo>
                    <a:pt x="44684" y="5750"/>
                  </a:lnTo>
                  <a:lnTo>
                    <a:pt x="73151" y="0"/>
                  </a:lnTo>
                  <a:lnTo>
                    <a:pt x="1636776" y="0"/>
                  </a:lnTo>
                  <a:lnTo>
                    <a:pt x="1665243" y="5750"/>
                  </a:lnTo>
                  <a:lnTo>
                    <a:pt x="1688496" y="21431"/>
                  </a:lnTo>
                  <a:lnTo>
                    <a:pt x="1704177" y="44684"/>
                  </a:lnTo>
                  <a:lnTo>
                    <a:pt x="1709927" y="73151"/>
                  </a:lnTo>
                  <a:lnTo>
                    <a:pt x="1709927" y="658368"/>
                  </a:lnTo>
                  <a:lnTo>
                    <a:pt x="1704177" y="686835"/>
                  </a:lnTo>
                  <a:lnTo>
                    <a:pt x="1688496" y="710088"/>
                  </a:lnTo>
                  <a:lnTo>
                    <a:pt x="1665243" y="725769"/>
                  </a:lnTo>
                  <a:lnTo>
                    <a:pt x="1636776" y="731520"/>
                  </a:lnTo>
                  <a:lnTo>
                    <a:pt x="73151" y="731520"/>
                  </a:lnTo>
                  <a:lnTo>
                    <a:pt x="44684" y="725769"/>
                  </a:lnTo>
                  <a:lnTo>
                    <a:pt x="21431" y="710088"/>
                  </a:lnTo>
                  <a:lnTo>
                    <a:pt x="5750" y="686835"/>
                  </a:lnTo>
                  <a:lnTo>
                    <a:pt x="0" y="658368"/>
                  </a:lnTo>
                  <a:lnTo>
                    <a:pt x="0" y="73151"/>
                  </a:lnTo>
                  <a:close/>
                </a:path>
              </a:pathLst>
            </a:custGeom>
            <a:ln w="12192">
              <a:solidFill>
                <a:srgbClr val="FFFFFF"/>
              </a:solidFill>
            </a:ln>
          </p:spPr>
          <p:txBody>
            <a:bodyPr wrap="square" lIns="0" tIns="0" rIns="0" bIns="0" rtlCol="0"/>
            <a:lstStyle/>
            <a:p>
              <a:endParaRPr/>
            </a:p>
          </p:txBody>
        </p:sp>
        <p:sp>
          <p:nvSpPr>
            <p:cNvPr id="85" name="object 85"/>
            <p:cNvSpPr/>
            <p:nvPr/>
          </p:nvSpPr>
          <p:spPr>
            <a:xfrm>
              <a:off x="8253983" y="2234184"/>
              <a:ext cx="1706880" cy="731520"/>
            </a:xfrm>
            <a:custGeom>
              <a:avLst/>
              <a:gdLst/>
              <a:ahLst/>
              <a:cxnLst/>
              <a:rect l="l" t="t" r="r" b="b"/>
              <a:pathLst>
                <a:path w="1706879" h="731519">
                  <a:moveTo>
                    <a:pt x="1633727" y="0"/>
                  </a:moveTo>
                  <a:lnTo>
                    <a:pt x="73151" y="0"/>
                  </a:lnTo>
                  <a:lnTo>
                    <a:pt x="44684" y="5750"/>
                  </a:lnTo>
                  <a:lnTo>
                    <a:pt x="21431" y="21431"/>
                  </a:lnTo>
                  <a:lnTo>
                    <a:pt x="5750" y="44684"/>
                  </a:lnTo>
                  <a:lnTo>
                    <a:pt x="0" y="73151"/>
                  </a:lnTo>
                  <a:lnTo>
                    <a:pt x="0" y="658367"/>
                  </a:lnTo>
                  <a:lnTo>
                    <a:pt x="5750" y="686835"/>
                  </a:lnTo>
                  <a:lnTo>
                    <a:pt x="21431" y="710088"/>
                  </a:lnTo>
                  <a:lnTo>
                    <a:pt x="44684" y="725769"/>
                  </a:lnTo>
                  <a:lnTo>
                    <a:pt x="73151" y="731519"/>
                  </a:lnTo>
                  <a:lnTo>
                    <a:pt x="1633727" y="731519"/>
                  </a:lnTo>
                  <a:lnTo>
                    <a:pt x="1662195" y="725769"/>
                  </a:lnTo>
                  <a:lnTo>
                    <a:pt x="1685448" y="710088"/>
                  </a:lnTo>
                  <a:lnTo>
                    <a:pt x="1701129" y="686835"/>
                  </a:lnTo>
                  <a:lnTo>
                    <a:pt x="1706880" y="658367"/>
                  </a:lnTo>
                  <a:lnTo>
                    <a:pt x="1706880" y="73151"/>
                  </a:lnTo>
                  <a:lnTo>
                    <a:pt x="1701129" y="44684"/>
                  </a:lnTo>
                  <a:lnTo>
                    <a:pt x="1685448" y="21431"/>
                  </a:lnTo>
                  <a:lnTo>
                    <a:pt x="1662195" y="5750"/>
                  </a:lnTo>
                  <a:lnTo>
                    <a:pt x="1633727" y="0"/>
                  </a:lnTo>
                  <a:close/>
                </a:path>
              </a:pathLst>
            </a:custGeom>
            <a:solidFill>
              <a:srgbClr val="FFFFFF">
                <a:alpha val="90194"/>
              </a:srgbClr>
            </a:solidFill>
          </p:spPr>
          <p:txBody>
            <a:bodyPr wrap="square" lIns="0" tIns="0" rIns="0" bIns="0" rtlCol="0"/>
            <a:lstStyle/>
            <a:p>
              <a:endParaRPr/>
            </a:p>
          </p:txBody>
        </p:sp>
        <p:sp>
          <p:nvSpPr>
            <p:cNvPr id="86" name="object 86"/>
            <p:cNvSpPr/>
            <p:nvPr/>
          </p:nvSpPr>
          <p:spPr>
            <a:xfrm>
              <a:off x="8253983" y="2234184"/>
              <a:ext cx="1706880" cy="731520"/>
            </a:xfrm>
            <a:custGeom>
              <a:avLst/>
              <a:gdLst/>
              <a:ahLst/>
              <a:cxnLst/>
              <a:rect l="l" t="t" r="r" b="b"/>
              <a:pathLst>
                <a:path w="1706879" h="731519">
                  <a:moveTo>
                    <a:pt x="0" y="73151"/>
                  </a:moveTo>
                  <a:lnTo>
                    <a:pt x="5750" y="44684"/>
                  </a:lnTo>
                  <a:lnTo>
                    <a:pt x="21431" y="21431"/>
                  </a:lnTo>
                  <a:lnTo>
                    <a:pt x="44684" y="5750"/>
                  </a:lnTo>
                  <a:lnTo>
                    <a:pt x="73151" y="0"/>
                  </a:lnTo>
                  <a:lnTo>
                    <a:pt x="1633727" y="0"/>
                  </a:lnTo>
                  <a:lnTo>
                    <a:pt x="1662195" y="5750"/>
                  </a:lnTo>
                  <a:lnTo>
                    <a:pt x="1685448" y="21431"/>
                  </a:lnTo>
                  <a:lnTo>
                    <a:pt x="1701129" y="44684"/>
                  </a:lnTo>
                  <a:lnTo>
                    <a:pt x="1706880" y="73151"/>
                  </a:lnTo>
                  <a:lnTo>
                    <a:pt x="1706880" y="658367"/>
                  </a:lnTo>
                  <a:lnTo>
                    <a:pt x="1701129" y="686835"/>
                  </a:lnTo>
                  <a:lnTo>
                    <a:pt x="1685448" y="710088"/>
                  </a:lnTo>
                  <a:lnTo>
                    <a:pt x="1662195" y="725769"/>
                  </a:lnTo>
                  <a:lnTo>
                    <a:pt x="1633727" y="731519"/>
                  </a:lnTo>
                  <a:lnTo>
                    <a:pt x="73151" y="731519"/>
                  </a:lnTo>
                  <a:lnTo>
                    <a:pt x="44684" y="725769"/>
                  </a:lnTo>
                  <a:lnTo>
                    <a:pt x="21431" y="710088"/>
                  </a:lnTo>
                  <a:lnTo>
                    <a:pt x="5750" y="686835"/>
                  </a:lnTo>
                  <a:lnTo>
                    <a:pt x="0" y="658367"/>
                  </a:lnTo>
                  <a:lnTo>
                    <a:pt x="0" y="73151"/>
                  </a:lnTo>
                  <a:close/>
                </a:path>
              </a:pathLst>
            </a:custGeom>
            <a:ln w="12192">
              <a:solidFill>
                <a:srgbClr val="A4A4A4"/>
              </a:solidFill>
            </a:ln>
          </p:spPr>
          <p:txBody>
            <a:bodyPr wrap="square" lIns="0" tIns="0" rIns="0" bIns="0" rtlCol="0"/>
            <a:lstStyle/>
            <a:p>
              <a:endParaRPr/>
            </a:p>
          </p:txBody>
        </p:sp>
      </p:grpSp>
      <p:sp>
        <p:nvSpPr>
          <p:cNvPr id="87" name="object 87"/>
          <p:cNvSpPr txBox="1"/>
          <p:nvPr/>
        </p:nvSpPr>
        <p:spPr>
          <a:xfrm>
            <a:off x="8406510" y="2266010"/>
            <a:ext cx="1400810" cy="610235"/>
          </a:xfrm>
          <a:prstGeom prst="rect">
            <a:avLst/>
          </a:prstGeom>
        </p:spPr>
        <p:txBody>
          <a:bodyPr vert="horz" wrap="square" lIns="0" tIns="12065" rIns="0" bIns="0" rtlCol="0">
            <a:spAutoFit/>
          </a:bodyPr>
          <a:lstStyle/>
          <a:p>
            <a:pPr marL="12700">
              <a:lnSpc>
                <a:spcPts val="2305"/>
              </a:lnSpc>
              <a:spcBef>
                <a:spcPts val="95"/>
              </a:spcBef>
            </a:pPr>
            <a:r>
              <a:rPr sz="2000" b="0" dirty="0">
                <a:latin typeface="Calibri Light"/>
                <a:cs typeface="Calibri Light"/>
              </a:rPr>
              <a:t>Not</a:t>
            </a:r>
            <a:r>
              <a:rPr sz="2000" b="0" spc="-15" dirty="0">
                <a:latin typeface="Calibri Light"/>
                <a:cs typeface="Calibri Light"/>
              </a:rPr>
              <a:t> </a:t>
            </a:r>
            <a:r>
              <a:rPr sz="2000" b="0" spc="-10" dirty="0">
                <a:latin typeface="Calibri Light"/>
                <a:cs typeface="Calibri Light"/>
              </a:rPr>
              <a:t>Reported</a:t>
            </a:r>
            <a:endParaRPr sz="2000">
              <a:latin typeface="Calibri Light"/>
              <a:cs typeface="Calibri Light"/>
            </a:endParaRPr>
          </a:p>
          <a:p>
            <a:pPr marL="64135">
              <a:lnSpc>
                <a:spcPts val="2305"/>
              </a:lnSpc>
            </a:pPr>
            <a:r>
              <a:rPr sz="2000" b="0" dirty="0">
                <a:latin typeface="Calibri Light"/>
                <a:cs typeface="Calibri Light"/>
              </a:rPr>
              <a:t>3B</a:t>
            </a:r>
            <a:r>
              <a:rPr sz="2000" b="0" spc="-20" dirty="0">
                <a:latin typeface="Calibri Light"/>
                <a:cs typeface="Calibri Light"/>
              </a:rPr>
              <a:t> </a:t>
            </a:r>
            <a:r>
              <a:rPr sz="2000" b="0" dirty="0">
                <a:latin typeface="Calibri Light"/>
                <a:cs typeface="Calibri Light"/>
              </a:rPr>
              <a:t>/ECL</a:t>
            </a:r>
            <a:r>
              <a:rPr sz="2000" b="0" spc="-30" dirty="0">
                <a:latin typeface="Calibri Light"/>
                <a:cs typeface="Calibri Light"/>
              </a:rPr>
              <a:t> </a:t>
            </a:r>
            <a:r>
              <a:rPr sz="2000" b="0" dirty="0">
                <a:latin typeface="Calibri Light"/>
                <a:cs typeface="Calibri Light"/>
              </a:rPr>
              <a:t>=</a:t>
            </a:r>
            <a:r>
              <a:rPr sz="2000" b="0" spc="-35" dirty="0">
                <a:latin typeface="Calibri Light"/>
                <a:cs typeface="Calibri Light"/>
              </a:rPr>
              <a:t> </a:t>
            </a:r>
            <a:r>
              <a:rPr sz="2000" b="0" spc="-25" dirty="0">
                <a:latin typeface="Calibri Light"/>
                <a:cs typeface="Calibri Light"/>
              </a:rPr>
              <a:t>80</a:t>
            </a:r>
            <a:endParaRPr sz="2000">
              <a:latin typeface="Calibri Light"/>
              <a:cs typeface="Calibri Light"/>
            </a:endParaRPr>
          </a:p>
        </p:txBody>
      </p:sp>
      <p:grpSp>
        <p:nvGrpSpPr>
          <p:cNvPr id="88" name="object 88"/>
          <p:cNvGrpSpPr/>
          <p:nvPr/>
        </p:nvGrpSpPr>
        <p:grpSpPr>
          <a:xfrm>
            <a:off x="7135114" y="3175761"/>
            <a:ext cx="1847850" cy="866140"/>
            <a:chOff x="7135114" y="3175761"/>
            <a:chExt cx="1847850" cy="866140"/>
          </a:xfrm>
        </p:grpSpPr>
        <p:sp>
          <p:nvSpPr>
            <p:cNvPr id="89" name="object 89"/>
            <p:cNvSpPr/>
            <p:nvPr/>
          </p:nvSpPr>
          <p:spPr>
            <a:xfrm>
              <a:off x="7141464" y="3182111"/>
              <a:ext cx="1706880" cy="731520"/>
            </a:xfrm>
            <a:custGeom>
              <a:avLst/>
              <a:gdLst/>
              <a:ahLst/>
              <a:cxnLst/>
              <a:rect l="l" t="t" r="r" b="b"/>
              <a:pathLst>
                <a:path w="1706879" h="731520">
                  <a:moveTo>
                    <a:pt x="1633727" y="0"/>
                  </a:moveTo>
                  <a:lnTo>
                    <a:pt x="73151" y="0"/>
                  </a:lnTo>
                  <a:lnTo>
                    <a:pt x="44684" y="5750"/>
                  </a:lnTo>
                  <a:lnTo>
                    <a:pt x="21431" y="21431"/>
                  </a:lnTo>
                  <a:lnTo>
                    <a:pt x="5750" y="44684"/>
                  </a:lnTo>
                  <a:lnTo>
                    <a:pt x="0" y="73151"/>
                  </a:lnTo>
                  <a:lnTo>
                    <a:pt x="0" y="658368"/>
                  </a:lnTo>
                  <a:lnTo>
                    <a:pt x="5750" y="686835"/>
                  </a:lnTo>
                  <a:lnTo>
                    <a:pt x="21431" y="710088"/>
                  </a:lnTo>
                  <a:lnTo>
                    <a:pt x="44684" y="725769"/>
                  </a:lnTo>
                  <a:lnTo>
                    <a:pt x="73151" y="731519"/>
                  </a:lnTo>
                  <a:lnTo>
                    <a:pt x="1633727" y="731519"/>
                  </a:lnTo>
                  <a:lnTo>
                    <a:pt x="1662195" y="725769"/>
                  </a:lnTo>
                  <a:lnTo>
                    <a:pt x="1685448" y="710088"/>
                  </a:lnTo>
                  <a:lnTo>
                    <a:pt x="1701129" y="686835"/>
                  </a:lnTo>
                  <a:lnTo>
                    <a:pt x="1706879" y="658368"/>
                  </a:lnTo>
                  <a:lnTo>
                    <a:pt x="1706879" y="73151"/>
                  </a:lnTo>
                  <a:lnTo>
                    <a:pt x="1701129" y="44684"/>
                  </a:lnTo>
                  <a:lnTo>
                    <a:pt x="1685448" y="21431"/>
                  </a:lnTo>
                  <a:lnTo>
                    <a:pt x="1662195" y="5750"/>
                  </a:lnTo>
                  <a:lnTo>
                    <a:pt x="1633727" y="0"/>
                  </a:lnTo>
                  <a:close/>
                </a:path>
              </a:pathLst>
            </a:custGeom>
            <a:solidFill>
              <a:srgbClr val="FFC000"/>
            </a:solidFill>
          </p:spPr>
          <p:txBody>
            <a:bodyPr wrap="square" lIns="0" tIns="0" rIns="0" bIns="0" rtlCol="0"/>
            <a:lstStyle/>
            <a:p>
              <a:endParaRPr/>
            </a:p>
          </p:txBody>
        </p:sp>
        <p:sp>
          <p:nvSpPr>
            <p:cNvPr id="90" name="object 90"/>
            <p:cNvSpPr/>
            <p:nvPr/>
          </p:nvSpPr>
          <p:spPr>
            <a:xfrm>
              <a:off x="7141464" y="3182111"/>
              <a:ext cx="1706880" cy="731520"/>
            </a:xfrm>
            <a:custGeom>
              <a:avLst/>
              <a:gdLst/>
              <a:ahLst/>
              <a:cxnLst/>
              <a:rect l="l" t="t" r="r" b="b"/>
              <a:pathLst>
                <a:path w="1706879" h="731520">
                  <a:moveTo>
                    <a:pt x="0" y="73151"/>
                  </a:moveTo>
                  <a:lnTo>
                    <a:pt x="5750" y="44684"/>
                  </a:lnTo>
                  <a:lnTo>
                    <a:pt x="21431" y="21431"/>
                  </a:lnTo>
                  <a:lnTo>
                    <a:pt x="44684" y="5750"/>
                  </a:lnTo>
                  <a:lnTo>
                    <a:pt x="73151" y="0"/>
                  </a:lnTo>
                  <a:lnTo>
                    <a:pt x="1633727" y="0"/>
                  </a:lnTo>
                  <a:lnTo>
                    <a:pt x="1662195" y="5750"/>
                  </a:lnTo>
                  <a:lnTo>
                    <a:pt x="1685448" y="21431"/>
                  </a:lnTo>
                  <a:lnTo>
                    <a:pt x="1701129" y="44684"/>
                  </a:lnTo>
                  <a:lnTo>
                    <a:pt x="1706879" y="73151"/>
                  </a:lnTo>
                  <a:lnTo>
                    <a:pt x="1706879" y="658368"/>
                  </a:lnTo>
                  <a:lnTo>
                    <a:pt x="1701129" y="686835"/>
                  </a:lnTo>
                  <a:lnTo>
                    <a:pt x="1685448" y="710088"/>
                  </a:lnTo>
                  <a:lnTo>
                    <a:pt x="1662195" y="725769"/>
                  </a:lnTo>
                  <a:lnTo>
                    <a:pt x="1633727" y="731519"/>
                  </a:lnTo>
                  <a:lnTo>
                    <a:pt x="73151" y="731519"/>
                  </a:lnTo>
                  <a:lnTo>
                    <a:pt x="44684" y="725769"/>
                  </a:lnTo>
                  <a:lnTo>
                    <a:pt x="21431" y="710088"/>
                  </a:lnTo>
                  <a:lnTo>
                    <a:pt x="5750" y="686835"/>
                  </a:lnTo>
                  <a:lnTo>
                    <a:pt x="0" y="658368"/>
                  </a:lnTo>
                  <a:lnTo>
                    <a:pt x="0" y="73151"/>
                  </a:lnTo>
                  <a:close/>
                </a:path>
              </a:pathLst>
            </a:custGeom>
            <a:ln w="12192">
              <a:solidFill>
                <a:srgbClr val="FFFFFF"/>
              </a:solidFill>
            </a:ln>
          </p:spPr>
          <p:txBody>
            <a:bodyPr wrap="square" lIns="0" tIns="0" rIns="0" bIns="0" rtlCol="0"/>
            <a:lstStyle/>
            <a:p>
              <a:endParaRPr/>
            </a:p>
          </p:txBody>
        </p:sp>
        <p:sp>
          <p:nvSpPr>
            <p:cNvPr id="91" name="object 91"/>
            <p:cNvSpPr/>
            <p:nvPr/>
          </p:nvSpPr>
          <p:spPr>
            <a:xfrm>
              <a:off x="7269480" y="3304031"/>
              <a:ext cx="1706880" cy="731520"/>
            </a:xfrm>
            <a:custGeom>
              <a:avLst/>
              <a:gdLst/>
              <a:ahLst/>
              <a:cxnLst/>
              <a:rect l="l" t="t" r="r" b="b"/>
              <a:pathLst>
                <a:path w="1706879" h="731520">
                  <a:moveTo>
                    <a:pt x="1633727" y="0"/>
                  </a:moveTo>
                  <a:lnTo>
                    <a:pt x="73151" y="0"/>
                  </a:lnTo>
                  <a:lnTo>
                    <a:pt x="44684" y="5750"/>
                  </a:lnTo>
                  <a:lnTo>
                    <a:pt x="21431" y="21431"/>
                  </a:lnTo>
                  <a:lnTo>
                    <a:pt x="5750" y="44684"/>
                  </a:lnTo>
                  <a:lnTo>
                    <a:pt x="0" y="73151"/>
                  </a:lnTo>
                  <a:lnTo>
                    <a:pt x="0" y="658367"/>
                  </a:lnTo>
                  <a:lnTo>
                    <a:pt x="5750" y="686835"/>
                  </a:lnTo>
                  <a:lnTo>
                    <a:pt x="21431" y="710088"/>
                  </a:lnTo>
                  <a:lnTo>
                    <a:pt x="44684" y="725769"/>
                  </a:lnTo>
                  <a:lnTo>
                    <a:pt x="73151" y="731519"/>
                  </a:lnTo>
                  <a:lnTo>
                    <a:pt x="1633727" y="731519"/>
                  </a:lnTo>
                  <a:lnTo>
                    <a:pt x="1662195" y="725769"/>
                  </a:lnTo>
                  <a:lnTo>
                    <a:pt x="1685448" y="710088"/>
                  </a:lnTo>
                  <a:lnTo>
                    <a:pt x="1701129" y="686835"/>
                  </a:lnTo>
                  <a:lnTo>
                    <a:pt x="1706879" y="658367"/>
                  </a:lnTo>
                  <a:lnTo>
                    <a:pt x="1706879" y="73151"/>
                  </a:lnTo>
                  <a:lnTo>
                    <a:pt x="1701129" y="44684"/>
                  </a:lnTo>
                  <a:lnTo>
                    <a:pt x="1685448" y="21431"/>
                  </a:lnTo>
                  <a:lnTo>
                    <a:pt x="1662195" y="5750"/>
                  </a:lnTo>
                  <a:lnTo>
                    <a:pt x="1633727" y="0"/>
                  </a:lnTo>
                  <a:close/>
                </a:path>
              </a:pathLst>
            </a:custGeom>
            <a:solidFill>
              <a:srgbClr val="FFFFFF">
                <a:alpha val="90194"/>
              </a:srgbClr>
            </a:solidFill>
          </p:spPr>
          <p:txBody>
            <a:bodyPr wrap="square" lIns="0" tIns="0" rIns="0" bIns="0" rtlCol="0"/>
            <a:lstStyle/>
            <a:p>
              <a:endParaRPr/>
            </a:p>
          </p:txBody>
        </p:sp>
        <p:sp>
          <p:nvSpPr>
            <p:cNvPr id="92" name="object 92"/>
            <p:cNvSpPr/>
            <p:nvPr/>
          </p:nvSpPr>
          <p:spPr>
            <a:xfrm>
              <a:off x="7269480" y="3304031"/>
              <a:ext cx="1706880" cy="731520"/>
            </a:xfrm>
            <a:custGeom>
              <a:avLst/>
              <a:gdLst/>
              <a:ahLst/>
              <a:cxnLst/>
              <a:rect l="l" t="t" r="r" b="b"/>
              <a:pathLst>
                <a:path w="1706879" h="731520">
                  <a:moveTo>
                    <a:pt x="0" y="73151"/>
                  </a:moveTo>
                  <a:lnTo>
                    <a:pt x="5750" y="44684"/>
                  </a:lnTo>
                  <a:lnTo>
                    <a:pt x="21431" y="21431"/>
                  </a:lnTo>
                  <a:lnTo>
                    <a:pt x="44684" y="5750"/>
                  </a:lnTo>
                  <a:lnTo>
                    <a:pt x="73151" y="0"/>
                  </a:lnTo>
                  <a:lnTo>
                    <a:pt x="1633727" y="0"/>
                  </a:lnTo>
                  <a:lnTo>
                    <a:pt x="1662195" y="5750"/>
                  </a:lnTo>
                  <a:lnTo>
                    <a:pt x="1685448" y="21431"/>
                  </a:lnTo>
                  <a:lnTo>
                    <a:pt x="1701129" y="44684"/>
                  </a:lnTo>
                  <a:lnTo>
                    <a:pt x="1706879" y="73151"/>
                  </a:lnTo>
                  <a:lnTo>
                    <a:pt x="1706879" y="658367"/>
                  </a:lnTo>
                  <a:lnTo>
                    <a:pt x="1701129" y="686835"/>
                  </a:lnTo>
                  <a:lnTo>
                    <a:pt x="1685448" y="710088"/>
                  </a:lnTo>
                  <a:lnTo>
                    <a:pt x="1662195" y="725769"/>
                  </a:lnTo>
                  <a:lnTo>
                    <a:pt x="1633727" y="731519"/>
                  </a:lnTo>
                  <a:lnTo>
                    <a:pt x="73151" y="731519"/>
                  </a:lnTo>
                  <a:lnTo>
                    <a:pt x="44684" y="725769"/>
                  </a:lnTo>
                  <a:lnTo>
                    <a:pt x="21431" y="710088"/>
                  </a:lnTo>
                  <a:lnTo>
                    <a:pt x="5750" y="686835"/>
                  </a:lnTo>
                  <a:lnTo>
                    <a:pt x="0" y="658367"/>
                  </a:lnTo>
                  <a:lnTo>
                    <a:pt x="0" y="73151"/>
                  </a:lnTo>
                  <a:close/>
                </a:path>
              </a:pathLst>
            </a:custGeom>
            <a:ln w="12192">
              <a:solidFill>
                <a:srgbClr val="FFC000"/>
              </a:solidFill>
            </a:ln>
          </p:spPr>
          <p:txBody>
            <a:bodyPr wrap="square" lIns="0" tIns="0" rIns="0" bIns="0" rtlCol="0"/>
            <a:lstStyle/>
            <a:p>
              <a:endParaRPr/>
            </a:p>
          </p:txBody>
        </p:sp>
      </p:grpSp>
      <p:sp>
        <p:nvSpPr>
          <p:cNvPr id="93" name="object 93"/>
          <p:cNvSpPr txBox="1"/>
          <p:nvPr/>
        </p:nvSpPr>
        <p:spPr>
          <a:xfrm>
            <a:off x="7470140" y="3196539"/>
            <a:ext cx="1309370" cy="887730"/>
          </a:xfrm>
          <a:prstGeom prst="rect">
            <a:avLst/>
          </a:prstGeom>
        </p:spPr>
        <p:txBody>
          <a:bodyPr vert="horz" wrap="square" lIns="0" tIns="37465" rIns="0" bIns="0" rtlCol="0">
            <a:spAutoFit/>
          </a:bodyPr>
          <a:lstStyle/>
          <a:p>
            <a:pPr marL="12065" marR="5080" indent="3810" algn="ctr">
              <a:lnSpc>
                <a:spcPct val="91500"/>
              </a:lnSpc>
              <a:spcBef>
                <a:spcPts val="295"/>
              </a:spcBef>
            </a:pPr>
            <a:r>
              <a:rPr sz="2000" b="0" dirty="0">
                <a:latin typeface="Calibri Light"/>
                <a:cs typeface="Calibri Light"/>
              </a:rPr>
              <a:t>Missed</a:t>
            </a:r>
            <a:r>
              <a:rPr sz="2000" b="0" spc="-40" dirty="0">
                <a:latin typeface="Calibri Light"/>
                <a:cs typeface="Calibri Light"/>
              </a:rPr>
              <a:t> </a:t>
            </a:r>
            <a:r>
              <a:rPr sz="2000" b="0" spc="-25" dirty="0">
                <a:latin typeface="Calibri Light"/>
                <a:cs typeface="Calibri Light"/>
              </a:rPr>
              <a:t>out </a:t>
            </a:r>
            <a:r>
              <a:rPr sz="2000" b="0" spc="-20" dirty="0">
                <a:latin typeface="Calibri Light"/>
                <a:cs typeface="Calibri Light"/>
              </a:rPr>
              <a:t>Taking</a:t>
            </a:r>
            <a:r>
              <a:rPr sz="2000" b="0" spc="-80" dirty="0">
                <a:latin typeface="Calibri Light"/>
                <a:cs typeface="Calibri Light"/>
              </a:rPr>
              <a:t> </a:t>
            </a:r>
            <a:r>
              <a:rPr sz="2000" b="0" spc="-10" dirty="0">
                <a:latin typeface="Calibri Light"/>
                <a:cs typeface="Calibri Light"/>
              </a:rPr>
              <a:t>credit </a:t>
            </a:r>
            <a:r>
              <a:rPr sz="2000" b="0" dirty="0">
                <a:latin typeface="Calibri Light"/>
                <a:cs typeface="Calibri Light"/>
              </a:rPr>
              <a:t>in</a:t>
            </a:r>
            <a:r>
              <a:rPr sz="2000" b="0" spc="-5" dirty="0">
                <a:latin typeface="Calibri Light"/>
                <a:cs typeface="Calibri Light"/>
              </a:rPr>
              <a:t> </a:t>
            </a:r>
            <a:r>
              <a:rPr sz="2000" b="0" spc="-25" dirty="0">
                <a:latin typeface="Calibri Light"/>
                <a:cs typeface="Calibri Light"/>
              </a:rPr>
              <a:t>3B</a:t>
            </a:r>
            <a:endParaRPr sz="2000">
              <a:latin typeface="Calibri Light"/>
              <a:cs typeface="Calibri Light"/>
            </a:endParaRPr>
          </a:p>
        </p:txBody>
      </p:sp>
      <p:grpSp>
        <p:nvGrpSpPr>
          <p:cNvPr id="94" name="object 94"/>
          <p:cNvGrpSpPr/>
          <p:nvPr/>
        </p:nvGrpSpPr>
        <p:grpSpPr>
          <a:xfrm>
            <a:off x="7135114" y="4242561"/>
            <a:ext cx="1847850" cy="869315"/>
            <a:chOff x="7135114" y="4242561"/>
            <a:chExt cx="1847850" cy="869315"/>
          </a:xfrm>
        </p:grpSpPr>
        <p:sp>
          <p:nvSpPr>
            <p:cNvPr id="95" name="object 95"/>
            <p:cNvSpPr/>
            <p:nvPr/>
          </p:nvSpPr>
          <p:spPr>
            <a:xfrm>
              <a:off x="7141464" y="4248911"/>
              <a:ext cx="1706880" cy="734695"/>
            </a:xfrm>
            <a:custGeom>
              <a:avLst/>
              <a:gdLst/>
              <a:ahLst/>
              <a:cxnLst/>
              <a:rect l="l" t="t" r="r" b="b"/>
              <a:pathLst>
                <a:path w="1706879" h="734695">
                  <a:moveTo>
                    <a:pt x="1633474" y="0"/>
                  </a:moveTo>
                  <a:lnTo>
                    <a:pt x="73405" y="0"/>
                  </a:lnTo>
                  <a:lnTo>
                    <a:pt x="44844" y="5772"/>
                  </a:lnTo>
                  <a:lnTo>
                    <a:pt x="21510" y="21510"/>
                  </a:lnTo>
                  <a:lnTo>
                    <a:pt x="5772" y="44844"/>
                  </a:lnTo>
                  <a:lnTo>
                    <a:pt x="0" y="73406"/>
                  </a:lnTo>
                  <a:lnTo>
                    <a:pt x="0" y="661162"/>
                  </a:lnTo>
                  <a:lnTo>
                    <a:pt x="5772" y="689723"/>
                  </a:lnTo>
                  <a:lnTo>
                    <a:pt x="21510" y="713057"/>
                  </a:lnTo>
                  <a:lnTo>
                    <a:pt x="44844" y="728795"/>
                  </a:lnTo>
                  <a:lnTo>
                    <a:pt x="73405" y="734568"/>
                  </a:lnTo>
                  <a:lnTo>
                    <a:pt x="1633474" y="734568"/>
                  </a:lnTo>
                  <a:lnTo>
                    <a:pt x="1662035" y="728795"/>
                  </a:lnTo>
                  <a:lnTo>
                    <a:pt x="1685369" y="713057"/>
                  </a:lnTo>
                  <a:lnTo>
                    <a:pt x="1701107" y="689723"/>
                  </a:lnTo>
                  <a:lnTo>
                    <a:pt x="1706879" y="661162"/>
                  </a:lnTo>
                  <a:lnTo>
                    <a:pt x="1706879" y="73406"/>
                  </a:lnTo>
                  <a:lnTo>
                    <a:pt x="1701107" y="44844"/>
                  </a:lnTo>
                  <a:lnTo>
                    <a:pt x="1685369" y="21510"/>
                  </a:lnTo>
                  <a:lnTo>
                    <a:pt x="1662035" y="5772"/>
                  </a:lnTo>
                  <a:lnTo>
                    <a:pt x="1633474" y="0"/>
                  </a:lnTo>
                  <a:close/>
                </a:path>
              </a:pathLst>
            </a:custGeom>
            <a:solidFill>
              <a:srgbClr val="4471C4"/>
            </a:solidFill>
          </p:spPr>
          <p:txBody>
            <a:bodyPr wrap="square" lIns="0" tIns="0" rIns="0" bIns="0" rtlCol="0"/>
            <a:lstStyle/>
            <a:p>
              <a:endParaRPr/>
            </a:p>
          </p:txBody>
        </p:sp>
        <p:sp>
          <p:nvSpPr>
            <p:cNvPr id="96" name="object 96"/>
            <p:cNvSpPr/>
            <p:nvPr/>
          </p:nvSpPr>
          <p:spPr>
            <a:xfrm>
              <a:off x="7141464" y="4248911"/>
              <a:ext cx="1706880" cy="734695"/>
            </a:xfrm>
            <a:custGeom>
              <a:avLst/>
              <a:gdLst/>
              <a:ahLst/>
              <a:cxnLst/>
              <a:rect l="l" t="t" r="r" b="b"/>
              <a:pathLst>
                <a:path w="1706879" h="734695">
                  <a:moveTo>
                    <a:pt x="0" y="73406"/>
                  </a:moveTo>
                  <a:lnTo>
                    <a:pt x="5772" y="44844"/>
                  </a:lnTo>
                  <a:lnTo>
                    <a:pt x="21510" y="21510"/>
                  </a:lnTo>
                  <a:lnTo>
                    <a:pt x="44844" y="5772"/>
                  </a:lnTo>
                  <a:lnTo>
                    <a:pt x="73405" y="0"/>
                  </a:lnTo>
                  <a:lnTo>
                    <a:pt x="1633474" y="0"/>
                  </a:lnTo>
                  <a:lnTo>
                    <a:pt x="1662035" y="5772"/>
                  </a:lnTo>
                  <a:lnTo>
                    <a:pt x="1685369" y="21510"/>
                  </a:lnTo>
                  <a:lnTo>
                    <a:pt x="1701107" y="44844"/>
                  </a:lnTo>
                  <a:lnTo>
                    <a:pt x="1706879" y="73406"/>
                  </a:lnTo>
                  <a:lnTo>
                    <a:pt x="1706879" y="661162"/>
                  </a:lnTo>
                  <a:lnTo>
                    <a:pt x="1701107" y="689723"/>
                  </a:lnTo>
                  <a:lnTo>
                    <a:pt x="1685369" y="713057"/>
                  </a:lnTo>
                  <a:lnTo>
                    <a:pt x="1662035" y="728795"/>
                  </a:lnTo>
                  <a:lnTo>
                    <a:pt x="1633474" y="734568"/>
                  </a:lnTo>
                  <a:lnTo>
                    <a:pt x="73405" y="734568"/>
                  </a:lnTo>
                  <a:lnTo>
                    <a:pt x="44844" y="728795"/>
                  </a:lnTo>
                  <a:lnTo>
                    <a:pt x="21510" y="713057"/>
                  </a:lnTo>
                  <a:lnTo>
                    <a:pt x="5772" y="689723"/>
                  </a:lnTo>
                  <a:lnTo>
                    <a:pt x="0" y="661162"/>
                  </a:lnTo>
                  <a:lnTo>
                    <a:pt x="0" y="73406"/>
                  </a:lnTo>
                  <a:close/>
                </a:path>
              </a:pathLst>
            </a:custGeom>
            <a:ln w="12192">
              <a:solidFill>
                <a:srgbClr val="FFFFFF"/>
              </a:solidFill>
            </a:ln>
          </p:spPr>
          <p:txBody>
            <a:bodyPr wrap="square" lIns="0" tIns="0" rIns="0" bIns="0" rtlCol="0"/>
            <a:lstStyle/>
            <a:p>
              <a:endParaRPr/>
            </a:p>
          </p:txBody>
        </p:sp>
        <p:sp>
          <p:nvSpPr>
            <p:cNvPr id="97" name="object 97"/>
            <p:cNvSpPr/>
            <p:nvPr/>
          </p:nvSpPr>
          <p:spPr>
            <a:xfrm>
              <a:off x="7269480" y="4370831"/>
              <a:ext cx="1706880" cy="734695"/>
            </a:xfrm>
            <a:custGeom>
              <a:avLst/>
              <a:gdLst/>
              <a:ahLst/>
              <a:cxnLst/>
              <a:rect l="l" t="t" r="r" b="b"/>
              <a:pathLst>
                <a:path w="1706879" h="734695">
                  <a:moveTo>
                    <a:pt x="1633474" y="0"/>
                  </a:moveTo>
                  <a:lnTo>
                    <a:pt x="73405" y="0"/>
                  </a:lnTo>
                  <a:lnTo>
                    <a:pt x="44844" y="5772"/>
                  </a:lnTo>
                  <a:lnTo>
                    <a:pt x="21510" y="21510"/>
                  </a:lnTo>
                  <a:lnTo>
                    <a:pt x="5772" y="44844"/>
                  </a:lnTo>
                  <a:lnTo>
                    <a:pt x="0" y="73406"/>
                  </a:lnTo>
                  <a:lnTo>
                    <a:pt x="0" y="661162"/>
                  </a:lnTo>
                  <a:lnTo>
                    <a:pt x="5772" y="689723"/>
                  </a:lnTo>
                  <a:lnTo>
                    <a:pt x="21510" y="713057"/>
                  </a:lnTo>
                  <a:lnTo>
                    <a:pt x="44844" y="728795"/>
                  </a:lnTo>
                  <a:lnTo>
                    <a:pt x="73405" y="734568"/>
                  </a:lnTo>
                  <a:lnTo>
                    <a:pt x="1633474" y="734568"/>
                  </a:lnTo>
                  <a:lnTo>
                    <a:pt x="1662035" y="728795"/>
                  </a:lnTo>
                  <a:lnTo>
                    <a:pt x="1685369" y="713057"/>
                  </a:lnTo>
                  <a:lnTo>
                    <a:pt x="1701107" y="689723"/>
                  </a:lnTo>
                  <a:lnTo>
                    <a:pt x="1706879" y="661162"/>
                  </a:lnTo>
                  <a:lnTo>
                    <a:pt x="1706879" y="73406"/>
                  </a:lnTo>
                  <a:lnTo>
                    <a:pt x="1701107" y="44844"/>
                  </a:lnTo>
                  <a:lnTo>
                    <a:pt x="1685369" y="21510"/>
                  </a:lnTo>
                  <a:lnTo>
                    <a:pt x="1662035" y="5772"/>
                  </a:lnTo>
                  <a:lnTo>
                    <a:pt x="1633474" y="0"/>
                  </a:lnTo>
                  <a:close/>
                </a:path>
              </a:pathLst>
            </a:custGeom>
            <a:solidFill>
              <a:srgbClr val="FFFFFF">
                <a:alpha val="90194"/>
              </a:srgbClr>
            </a:solidFill>
          </p:spPr>
          <p:txBody>
            <a:bodyPr wrap="square" lIns="0" tIns="0" rIns="0" bIns="0" rtlCol="0"/>
            <a:lstStyle/>
            <a:p>
              <a:endParaRPr/>
            </a:p>
          </p:txBody>
        </p:sp>
        <p:sp>
          <p:nvSpPr>
            <p:cNvPr id="98" name="object 98"/>
            <p:cNvSpPr/>
            <p:nvPr/>
          </p:nvSpPr>
          <p:spPr>
            <a:xfrm>
              <a:off x="7269480" y="4370831"/>
              <a:ext cx="1706880" cy="734695"/>
            </a:xfrm>
            <a:custGeom>
              <a:avLst/>
              <a:gdLst/>
              <a:ahLst/>
              <a:cxnLst/>
              <a:rect l="l" t="t" r="r" b="b"/>
              <a:pathLst>
                <a:path w="1706879" h="734695">
                  <a:moveTo>
                    <a:pt x="0" y="73406"/>
                  </a:moveTo>
                  <a:lnTo>
                    <a:pt x="5772" y="44844"/>
                  </a:lnTo>
                  <a:lnTo>
                    <a:pt x="21510" y="21510"/>
                  </a:lnTo>
                  <a:lnTo>
                    <a:pt x="44844" y="5772"/>
                  </a:lnTo>
                  <a:lnTo>
                    <a:pt x="73405" y="0"/>
                  </a:lnTo>
                  <a:lnTo>
                    <a:pt x="1633474" y="0"/>
                  </a:lnTo>
                  <a:lnTo>
                    <a:pt x="1662035" y="5772"/>
                  </a:lnTo>
                  <a:lnTo>
                    <a:pt x="1685369" y="21510"/>
                  </a:lnTo>
                  <a:lnTo>
                    <a:pt x="1701107" y="44844"/>
                  </a:lnTo>
                  <a:lnTo>
                    <a:pt x="1706879" y="73406"/>
                  </a:lnTo>
                  <a:lnTo>
                    <a:pt x="1706879" y="661162"/>
                  </a:lnTo>
                  <a:lnTo>
                    <a:pt x="1701107" y="689723"/>
                  </a:lnTo>
                  <a:lnTo>
                    <a:pt x="1685369" y="713057"/>
                  </a:lnTo>
                  <a:lnTo>
                    <a:pt x="1662035" y="728795"/>
                  </a:lnTo>
                  <a:lnTo>
                    <a:pt x="1633474" y="734568"/>
                  </a:lnTo>
                  <a:lnTo>
                    <a:pt x="73405" y="734568"/>
                  </a:lnTo>
                  <a:lnTo>
                    <a:pt x="44844" y="728795"/>
                  </a:lnTo>
                  <a:lnTo>
                    <a:pt x="21510" y="713057"/>
                  </a:lnTo>
                  <a:lnTo>
                    <a:pt x="5772" y="689723"/>
                  </a:lnTo>
                  <a:lnTo>
                    <a:pt x="0" y="661162"/>
                  </a:lnTo>
                  <a:lnTo>
                    <a:pt x="0" y="73406"/>
                  </a:lnTo>
                  <a:close/>
                </a:path>
              </a:pathLst>
            </a:custGeom>
            <a:ln w="12192">
              <a:solidFill>
                <a:srgbClr val="4471C4"/>
              </a:solidFill>
            </a:ln>
          </p:spPr>
          <p:txBody>
            <a:bodyPr wrap="square" lIns="0" tIns="0" rIns="0" bIns="0" rtlCol="0"/>
            <a:lstStyle/>
            <a:p>
              <a:endParaRPr/>
            </a:p>
          </p:txBody>
        </p:sp>
      </p:grpSp>
      <p:sp>
        <p:nvSpPr>
          <p:cNvPr id="99" name="object 99"/>
          <p:cNvSpPr txBox="1"/>
          <p:nvPr/>
        </p:nvSpPr>
        <p:spPr>
          <a:xfrm>
            <a:off x="7985252" y="4546219"/>
            <a:ext cx="281940" cy="329565"/>
          </a:xfrm>
          <a:prstGeom prst="rect">
            <a:avLst/>
          </a:prstGeom>
        </p:spPr>
        <p:txBody>
          <a:bodyPr vert="horz" wrap="square" lIns="0" tIns="11430" rIns="0" bIns="0" rtlCol="0">
            <a:spAutoFit/>
          </a:bodyPr>
          <a:lstStyle/>
          <a:p>
            <a:pPr marL="12700">
              <a:lnSpc>
                <a:spcPct val="100000"/>
              </a:lnSpc>
              <a:spcBef>
                <a:spcPts val="90"/>
              </a:spcBef>
            </a:pPr>
            <a:r>
              <a:rPr sz="2000" b="0" spc="-25" dirty="0">
                <a:latin typeface="Calibri Light"/>
                <a:cs typeface="Calibri Light"/>
              </a:rPr>
              <a:t>35</a:t>
            </a:r>
            <a:endParaRPr sz="2000">
              <a:latin typeface="Calibri Light"/>
              <a:cs typeface="Calibri Light"/>
            </a:endParaRPr>
          </a:p>
        </p:txBody>
      </p:sp>
      <p:grpSp>
        <p:nvGrpSpPr>
          <p:cNvPr id="100" name="object 100"/>
          <p:cNvGrpSpPr/>
          <p:nvPr/>
        </p:nvGrpSpPr>
        <p:grpSpPr>
          <a:xfrm>
            <a:off x="7135114" y="5312409"/>
            <a:ext cx="1847850" cy="869315"/>
            <a:chOff x="7135114" y="5312409"/>
            <a:chExt cx="1847850" cy="869315"/>
          </a:xfrm>
        </p:grpSpPr>
        <p:sp>
          <p:nvSpPr>
            <p:cNvPr id="101" name="object 101"/>
            <p:cNvSpPr/>
            <p:nvPr/>
          </p:nvSpPr>
          <p:spPr>
            <a:xfrm>
              <a:off x="7141464" y="5318759"/>
              <a:ext cx="1706880" cy="734695"/>
            </a:xfrm>
            <a:custGeom>
              <a:avLst/>
              <a:gdLst/>
              <a:ahLst/>
              <a:cxnLst/>
              <a:rect l="l" t="t" r="r" b="b"/>
              <a:pathLst>
                <a:path w="1706879" h="734695">
                  <a:moveTo>
                    <a:pt x="1633474" y="0"/>
                  </a:moveTo>
                  <a:lnTo>
                    <a:pt x="73405" y="0"/>
                  </a:lnTo>
                  <a:lnTo>
                    <a:pt x="44844" y="5772"/>
                  </a:lnTo>
                  <a:lnTo>
                    <a:pt x="21510" y="21510"/>
                  </a:lnTo>
                  <a:lnTo>
                    <a:pt x="5772" y="44844"/>
                  </a:lnTo>
                  <a:lnTo>
                    <a:pt x="0" y="73405"/>
                  </a:lnTo>
                  <a:lnTo>
                    <a:pt x="0" y="661111"/>
                  </a:lnTo>
                  <a:lnTo>
                    <a:pt x="5772" y="689701"/>
                  </a:lnTo>
                  <a:lnTo>
                    <a:pt x="21510" y="713051"/>
                  </a:lnTo>
                  <a:lnTo>
                    <a:pt x="44844" y="728794"/>
                  </a:lnTo>
                  <a:lnTo>
                    <a:pt x="73405" y="734567"/>
                  </a:lnTo>
                  <a:lnTo>
                    <a:pt x="1633474" y="734567"/>
                  </a:lnTo>
                  <a:lnTo>
                    <a:pt x="1662035" y="728794"/>
                  </a:lnTo>
                  <a:lnTo>
                    <a:pt x="1685369" y="713051"/>
                  </a:lnTo>
                  <a:lnTo>
                    <a:pt x="1701107" y="689701"/>
                  </a:lnTo>
                  <a:lnTo>
                    <a:pt x="1706879" y="661111"/>
                  </a:lnTo>
                  <a:lnTo>
                    <a:pt x="1706879" y="73405"/>
                  </a:lnTo>
                  <a:lnTo>
                    <a:pt x="1701107" y="44844"/>
                  </a:lnTo>
                  <a:lnTo>
                    <a:pt x="1685369" y="21510"/>
                  </a:lnTo>
                  <a:lnTo>
                    <a:pt x="1662035" y="5772"/>
                  </a:lnTo>
                  <a:lnTo>
                    <a:pt x="1633474" y="0"/>
                  </a:lnTo>
                  <a:close/>
                </a:path>
              </a:pathLst>
            </a:custGeom>
            <a:solidFill>
              <a:srgbClr val="4471C4"/>
            </a:solidFill>
          </p:spPr>
          <p:txBody>
            <a:bodyPr wrap="square" lIns="0" tIns="0" rIns="0" bIns="0" rtlCol="0"/>
            <a:lstStyle/>
            <a:p>
              <a:endParaRPr/>
            </a:p>
          </p:txBody>
        </p:sp>
        <p:sp>
          <p:nvSpPr>
            <p:cNvPr id="102" name="object 102"/>
            <p:cNvSpPr/>
            <p:nvPr/>
          </p:nvSpPr>
          <p:spPr>
            <a:xfrm>
              <a:off x="7141464" y="5318759"/>
              <a:ext cx="1706880" cy="734695"/>
            </a:xfrm>
            <a:custGeom>
              <a:avLst/>
              <a:gdLst/>
              <a:ahLst/>
              <a:cxnLst/>
              <a:rect l="l" t="t" r="r" b="b"/>
              <a:pathLst>
                <a:path w="1706879" h="734695">
                  <a:moveTo>
                    <a:pt x="0" y="73405"/>
                  </a:moveTo>
                  <a:lnTo>
                    <a:pt x="5772" y="44844"/>
                  </a:lnTo>
                  <a:lnTo>
                    <a:pt x="21510" y="21510"/>
                  </a:lnTo>
                  <a:lnTo>
                    <a:pt x="44844" y="5772"/>
                  </a:lnTo>
                  <a:lnTo>
                    <a:pt x="73405" y="0"/>
                  </a:lnTo>
                  <a:lnTo>
                    <a:pt x="1633474" y="0"/>
                  </a:lnTo>
                  <a:lnTo>
                    <a:pt x="1662035" y="5772"/>
                  </a:lnTo>
                  <a:lnTo>
                    <a:pt x="1685369" y="21510"/>
                  </a:lnTo>
                  <a:lnTo>
                    <a:pt x="1701107" y="44844"/>
                  </a:lnTo>
                  <a:lnTo>
                    <a:pt x="1706879" y="73405"/>
                  </a:lnTo>
                  <a:lnTo>
                    <a:pt x="1706879" y="661111"/>
                  </a:lnTo>
                  <a:lnTo>
                    <a:pt x="1701107" y="689701"/>
                  </a:lnTo>
                  <a:lnTo>
                    <a:pt x="1685369" y="713051"/>
                  </a:lnTo>
                  <a:lnTo>
                    <a:pt x="1662035" y="728794"/>
                  </a:lnTo>
                  <a:lnTo>
                    <a:pt x="1633474" y="734567"/>
                  </a:lnTo>
                  <a:lnTo>
                    <a:pt x="73405" y="734567"/>
                  </a:lnTo>
                  <a:lnTo>
                    <a:pt x="44844" y="728794"/>
                  </a:lnTo>
                  <a:lnTo>
                    <a:pt x="21510" y="713051"/>
                  </a:lnTo>
                  <a:lnTo>
                    <a:pt x="5772" y="689701"/>
                  </a:lnTo>
                  <a:lnTo>
                    <a:pt x="0" y="661111"/>
                  </a:lnTo>
                  <a:lnTo>
                    <a:pt x="0" y="73405"/>
                  </a:lnTo>
                  <a:close/>
                </a:path>
              </a:pathLst>
            </a:custGeom>
            <a:ln w="12192">
              <a:solidFill>
                <a:srgbClr val="FFFFFF"/>
              </a:solidFill>
            </a:ln>
          </p:spPr>
          <p:txBody>
            <a:bodyPr wrap="square" lIns="0" tIns="0" rIns="0" bIns="0" rtlCol="0"/>
            <a:lstStyle/>
            <a:p>
              <a:endParaRPr/>
            </a:p>
          </p:txBody>
        </p:sp>
        <p:sp>
          <p:nvSpPr>
            <p:cNvPr id="103" name="object 103"/>
            <p:cNvSpPr/>
            <p:nvPr/>
          </p:nvSpPr>
          <p:spPr>
            <a:xfrm>
              <a:off x="7269480" y="5440679"/>
              <a:ext cx="1706880" cy="734695"/>
            </a:xfrm>
            <a:custGeom>
              <a:avLst/>
              <a:gdLst/>
              <a:ahLst/>
              <a:cxnLst/>
              <a:rect l="l" t="t" r="r" b="b"/>
              <a:pathLst>
                <a:path w="1706879" h="734695">
                  <a:moveTo>
                    <a:pt x="1633474" y="0"/>
                  </a:moveTo>
                  <a:lnTo>
                    <a:pt x="73405" y="0"/>
                  </a:lnTo>
                  <a:lnTo>
                    <a:pt x="44844" y="5772"/>
                  </a:lnTo>
                  <a:lnTo>
                    <a:pt x="21510" y="21510"/>
                  </a:lnTo>
                  <a:lnTo>
                    <a:pt x="5772" y="44844"/>
                  </a:lnTo>
                  <a:lnTo>
                    <a:pt x="0" y="73406"/>
                  </a:lnTo>
                  <a:lnTo>
                    <a:pt x="0" y="661111"/>
                  </a:lnTo>
                  <a:lnTo>
                    <a:pt x="5772" y="689701"/>
                  </a:lnTo>
                  <a:lnTo>
                    <a:pt x="21510" y="713051"/>
                  </a:lnTo>
                  <a:lnTo>
                    <a:pt x="44844" y="728794"/>
                  </a:lnTo>
                  <a:lnTo>
                    <a:pt x="73405" y="734568"/>
                  </a:lnTo>
                  <a:lnTo>
                    <a:pt x="1633474" y="734568"/>
                  </a:lnTo>
                  <a:lnTo>
                    <a:pt x="1662035" y="728794"/>
                  </a:lnTo>
                  <a:lnTo>
                    <a:pt x="1685369" y="713051"/>
                  </a:lnTo>
                  <a:lnTo>
                    <a:pt x="1701107" y="689701"/>
                  </a:lnTo>
                  <a:lnTo>
                    <a:pt x="1706879" y="661111"/>
                  </a:lnTo>
                  <a:lnTo>
                    <a:pt x="1706879" y="73406"/>
                  </a:lnTo>
                  <a:lnTo>
                    <a:pt x="1701107" y="44844"/>
                  </a:lnTo>
                  <a:lnTo>
                    <a:pt x="1685369" y="21510"/>
                  </a:lnTo>
                  <a:lnTo>
                    <a:pt x="1662035" y="5772"/>
                  </a:lnTo>
                  <a:lnTo>
                    <a:pt x="1633474" y="0"/>
                  </a:lnTo>
                  <a:close/>
                </a:path>
              </a:pathLst>
            </a:custGeom>
            <a:solidFill>
              <a:srgbClr val="FFFFFF"/>
            </a:solidFill>
          </p:spPr>
          <p:txBody>
            <a:bodyPr wrap="square" lIns="0" tIns="0" rIns="0" bIns="0" rtlCol="0"/>
            <a:lstStyle/>
            <a:p>
              <a:endParaRPr/>
            </a:p>
          </p:txBody>
        </p:sp>
        <p:sp>
          <p:nvSpPr>
            <p:cNvPr id="104" name="object 104"/>
            <p:cNvSpPr/>
            <p:nvPr/>
          </p:nvSpPr>
          <p:spPr>
            <a:xfrm>
              <a:off x="7269480" y="5440679"/>
              <a:ext cx="1706880" cy="734695"/>
            </a:xfrm>
            <a:custGeom>
              <a:avLst/>
              <a:gdLst/>
              <a:ahLst/>
              <a:cxnLst/>
              <a:rect l="l" t="t" r="r" b="b"/>
              <a:pathLst>
                <a:path w="1706879" h="734695">
                  <a:moveTo>
                    <a:pt x="0" y="73406"/>
                  </a:moveTo>
                  <a:lnTo>
                    <a:pt x="5772" y="44844"/>
                  </a:lnTo>
                  <a:lnTo>
                    <a:pt x="21510" y="21510"/>
                  </a:lnTo>
                  <a:lnTo>
                    <a:pt x="44844" y="5772"/>
                  </a:lnTo>
                  <a:lnTo>
                    <a:pt x="73405" y="0"/>
                  </a:lnTo>
                  <a:lnTo>
                    <a:pt x="1633474" y="0"/>
                  </a:lnTo>
                  <a:lnTo>
                    <a:pt x="1662035" y="5772"/>
                  </a:lnTo>
                  <a:lnTo>
                    <a:pt x="1685369" y="21510"/>
                  </a:lnTo>
                  <a:lnTo>
                    <a:pt x="1701107" y="44844"/>
                  </a:lnTo>
                  <a:lnTo>
                    <a:pt x="1706879" y="73406"/>
                  </a:lnTo>
                  <a:lnTo>
                    <a:pt x="1706879" y="661111"/>
                  </a:lnTo>
                  <a:lnTo>
                    <a:pt x="1701107" y="689701"/>
                  </a:lnTo>
                  <a:lnTo>
                    <a:pt x="1685369" y="713051"/>
                  </a:lnTo>
                  <a:lnTo>
                    <a:pt x="1662035" y="728794"/>
                  </a:lnTo>
                  <a:lnTo>
                    <a:pt x="1633474" y="734568"/>
                  </a:lnTo>
                  <a:lnTo>
                    <a:pt x="73405" y="734568"/>
                  </a:lnTo>
                  <a:lnTo>
                    <a:pt x="44844" y="728794"/>
                  </a:lnTo>
                  <a:lnTo>
                    <a:pt x="21510" y="713051"/>
                  </a:lnTo>
                  <a:lnTo>
                    <a:pt x="5772" y="689701"/>
                  </a:lnTo>
                  <a:lnTo>
                    <a:pt x="0" y="661111"/>
                  </a:lnTo>
                  <a:lnTo>
                    <a:pt x="0" y="73406"/>
                  </a:lnTo>
                  <a:close/>
                </a:path>
              </a:pathLst>
            </a:custGeom>
            <a:ln w="12192">
              <a:solidFill>
                <a:srgbClr val="4471C4"/>
              </a:solidFill>
            </a:ln>
          </p:spPr>
          <p:txBody>
            <a:bodyPr wrap="square" lIns="0" tIns="0" rIns="0" bIns="0" rtlCol="0"/>
            <a:lstStyle/>
            <a:p>
              <a:endParaRPr/>
            </a:p>
          </p:txBody>
        </p:sp>
      </p:grpSp>
      <p:sp>
        <p:nvSpPr>
          <p:cNvPr id="105" name="object 105"/>
          <p:cNvSpPr txBox="1"/>
          <p:nvPr/>
        </p:nvSpPr>
        <p:spPr>
          <a:xfrm>
            <a:off x="7960868" y="5578855"/>
            <a:ext cx="330835" cy="391795"/>
          </a:xfrm>
          <a:prstGeom prst="rect">
            <a:avLst/>
          </a:prstGeom>
        </p:spPr>
        <p:txBody>
          <a:bodyPr vert="horz" wrap="square" lIns="0" tIns="12700" rIns="0" bIns="0" rtlCol="0">
            <a:spAutoFit/>
          </a:bodyPr>
          <a:lstStyle/>
          <a:p>
            <a:pPr marL="12700">
              <a:lnSpc>
                <a:spcPct val="100000"/>
              </a:lnSpc>
              <a:spcBef>
                <a:spcPts val="100"/>
              </a:spcBef>
            </a:pPr>
            <a:r>
              <a:rPr sz="2400" b="0" spc="-25" dirty="0">
                <a:latin typeface="Calibri Light"/>
                <a:cs typeface="Calibri Light"/>
              </a:rPr>
              <a:t>8E</a:t>
            </a:r>
            <a:endParaRPr sz="2400">
              <a:latin typeface="Calibri Light"/>
              <a:cs typeface="Calibri Light"/>
            </a:endParaRPr>
          </a:p>
        </p:txBody>
      </p:sp>
      <p:grpSp>
        <p:nvGrpSpPr>
          <p:cNvPr id="106" name="object 106"/>
          <p:cNvGrpSpPr/>
          <p:nvPr/>
        </p:nvGrpSpPr>
        <p:grpSpPr>
          <a:xfrm>
            <a:off x="9101073" y="3175761"/>
            <a:ext cx="1847850" cy="866140"/>
            <a:chOff x="9101073" y="3175761"/>
            <a:chExt cx="1847850" cy="866140"/>
          </a:xfrm>
        </p:grpSpPr>
        <p:sp>
          <p:nvSpPr>
            <p:cNvPr id="107" name="object 107"/>
            <p:cNvSpPr/>
            <p:nvPr/>
          </p:nvSpPr>
          <p:spPr>
            <a:xfrm>
              <a:off x="9107423" y="3182111"/>
              <a:ext cx="1706880" cy="731520"/>
            </a:xfrm>
            <a:custGeom>
              <a:avLst/>
              <a:gdLst/>
              <a:ahLst/>
              <a:cxnLst/>
              <a:rect l="l" t="t" r="r" b="b"/>
              <a:pathLst>
                <a:path w="1706879" h="731520">
                  <a:moveTo>
                    <a:pt x="1633727" y="0"/>
                  </a:moveTo>
                  <a:lnTo>
                    <a:pt x="73151" y="0"/>
                  </a:lnTo>
                  <a:lnTo>
                    <a:pt x="44684" y="5750"/>
                  </a:lnTo>
                  <a:lnTo>
                    <a:pt x="21431" y="21431"/>
                  </a:lnTo>
                  <a:lnTo>
                    <a:pt x="5750" y="44684"/>
                  </a:lnTo>
                  <a:lnTo>
                    <a:pt x="0" y="73151"/>
                  </a:lnTo>
                  <a:lnTo>
                    <a:pt x="0" y="658368"/>
                  </a:lnTo>
                  <a:lnTo>
                    <a:pt x="5750" y="686835"/>
                  </a:lnTo>
                  <a:lnTo>
                    <a:pt x="21431" y="710088"/>
                  </a:lnTo>
                  <a:lnTo>
                    <a:pt x="44684" y="725769"/>
                  </a:lnTo>
                  <a:lnTo>
                    <a:pt x="73151" y="731519"/>
                  </a:lnTo>
                  <a:lnTo>
                    <a:pt x="1633727" y="731519"/>
                  </a:lnTo>
                  <a:lnTo>
                    <a:pt x="1662195" y="725769"/>
                  </a:lnTo>
                  <a:lnTo>
                    <a:pt x="1685448" y="710088"/>
                  </a:lnTo>
                  <a:lnTo>
                    <a:pt x="1701129" y="686835"/>
                  </a:lnTo>
                  <a:lnTo>
                    <a:pt x="1706879" y="658368"/>
                  </a:lnTo>
                  <a:lnTo>
                    <a:pt x="1706879" y="73151"/>
                  </a:lnTo>
                  <a:lnTo>
                    <a:pt x="1701129" y="44684"/>
                  </a:lnTo>
                  <a:lnTo>
                    <a:pt x="1685448" y="21431"/>
                  </a:lnTo>
                  <a:lnTo>
                    <a:pt x="1662195" y="5750"/>
                  </a:lnTo>
                  <a:lnTo>
                    <a:pt x="1633727" y="0"/>
                  </a:lnTo>
                  <a:close/>
                </a:path>
              </a:pathLst>
            </a:custGeom>
            <a:solidFill>
              <a:srgbClr val="FFC000"/>
            </a:solidFill>
          </p:spPr>
          <p:txBody>
            <a:bodyPr wrap="square" lIns="0" tIns="0" rIns="0" bIns="0" rtlCol="0"/>
            <a:lstStyle/>
            <a:p>
              <a:endParaRPr/>
            </a:p>
          </p:txBody>
        </p:sp>
        <p:sp>
          <p:nvSpPr>
            <p:cNvPr id="108" name="object 108"/>
            <p:cNvSpPr/>
            <p:nvPr/>
          </p:nvSpPr>
          <p:spPr>
            <a:xfrm>
              <a:off x="9107423" y="3182111"/>
              <a:ext cx="1706880" cy="731520"/>
            </a:xfrm>
            <a:custGeom>
              <a:avLst/>
              <a:gdLst/>
              <a:ahLst/>
              <a:cxnLst/>
              <a:rect l="l" t="t" r="r" b="b"/>
              <a:pathLst>
                <a:path w="1706879" h="731520">
                  <a:moveTo>
                    <a:pt x="0" y="73151"/>
                  </a:moveTo>
                  <a:lnTo>
                    <a:pt x="5750" y="44684"/>
                  </a:lnTo>
                  <a:lnTo>
                    <a:pt x="21431" y="21431"/>
                  </a:lnTo>
                  <a:lnTo>
                    <a:pt x="44684" y="5750"/>
                  </a:lnTo>
                  <a:lnTo>
                    <a:pt x="73151" y="0"/>
                  </a:lnTo>
                  <a:lnTo>
                    <a:pt x="1633727" y="0"/>
                  </a:lnTo>
                  <a:lnTo>
                    <a:pt x="1662195" y="5750"/>
                  </a:lnTo>
                  <a:lnTo>
                    <a:pt x="1685448" y="21431"/>
                  </a:lnTo>
                  <a:lnTo>
                    <a:pt x="1701129" y="44684"/>
                  </a:lnTo>
                  <a:lnTo>
                    <a:pt x="1706879" y="73151"/>
                  </a:lnTo>
                  <a:lnTo>
                    <a:pt x="1706879" y="658368"/>
                  </a:lnTo>
                  <a:lnTo>
                    <a:pt x="1701129" y="686835"/>
                  </a:lnTo>
                  <a:lnTo>
                    <a:pt x="1685448" y="710088"/>
                  </a:lnTo>
                  <a:lnTo>
                    <a:pt x="1662195" y="725769"/>
                  </a:lnTo>
                  <a:lnTo>
                    <a:pt x="1633727" y="731519"/>
                  </a:lnTo>
                  <a:lnTo>
                    <a:pt x="73151" y="731519"/>
                  </a:lnTo>
                  <a:lnTo>
                    <a:pt x="44684" y="725769"/>
                  </a:lnTo>
                  <a:lnTo>
                    <a:pt x="21431" y="710088"/>
                  </a:lnTo>
                  <a:lnTo>
                    <a:pt x="5750" y="686835"/>
                  </a:lnTo>
                  <a:lnTo>
                    <a:pt x="0" y="658368"/>
                  </a:lnTo>
                  <a:lnTo>
                    <a:pt x="0" y="73151"/>
                  </a:lnTo>
                  <a:close/>
                </a:path>
              </a:pathLst>
            </a:custGeom>
            <a:ln w="12192">
              <a:solidFill>
                <a:srgbClr val="FFFFFF"/>
              </a:solidFill>
            </a:ln>
          </p:spPr>
          <p:txBody>
            <a:bodyPr wrap="square" lIns="0" tIns="0" rIns="0" bIns="0" rtlCol="0"/>
            <a:lstStyle/>
            <a:p>
              <a:endParaRPr/>
            </a:p>
          </p:txBody>
        </p:sp>
        <p:sp>
          <p:nvSpPr>
            <p:cNvPr id="109" name="object 109"/>
            <p:cNvSpPr/>
            <p:nvPr/>
          </p:nvSpPr>
          <p:spPr>
            <a:xfrm>
              <a:off x="9235439" y="3304031"/>
              <a:ext cx="1706880" cy="731520"/>
            </a:xfrm>
            <a:custGeom>
              <a:avLst/>
              <a:gdLst/>
              <a:ahLst/>
              <a:cxnLst/>
              <a:rect l="l" t="t" r="r" b="b"/>
              <a:pathLst>
                <a:path w="1706879" h="731520">
                  <a:moveTo>
                    <a:pt x="1633727" y="0"/>
                  </a:moveTo>
                  <a:lnTo>
                    <a:pt x="73151" y="0"/>
                  </a:lnTo>
                  <a:lnTo>
                    <a:pt x="44684" y="5750"/>
                  </a:lnTo>
                  <a:lnTo>
                    <a:pt x="21431" y="21431"/>
                  </a:lnTo>
                  <a:lnTo>
                    <a:pt x="5750" y="44684"/>
                  </a:lnTo>
                  <a:lnTo>
                    <a:pt x="0" y="73151"/>
                  </a:lnTo>
                  <a:lnTo>
                    <a:pt x="0" y="658367"/>
                  </a:lnTo>
                  <a:lnTo>
                    <a:pt x="5750" y="686835"/>
                  </a:lnTo>
                  <a:lnTo>
                    <a:pt x="21431" y="710088"/>
                  </a:lnTo>
                  <a:lnTo>
                    <a:pt x="44684" y="725769"/>
                  </a:lnTo>
                  <a:lnTo>
                    <a:pt x="73151" y="731519"/>
                  </a:lnTo>
                  <a:lnTo>
                    <a:pt x="1633727" y="731519"/>
                  </a:lnTo>
                  <a:lnTo>
                    <a:pt x="1662195" y="725769"/>
                  </a:lnTo>
                  <a:lnTo>
                    <a:pt x="1685448" y="710088"/>
                  </a:lnTo>
                  <a:lnTo>
                    <a:pt x="1701129" y="686835"/>
                  </a:lnTo>
                  <a:lnTo>
                    <a:pt x="1706879" y="658367"/>
                  </a:lnTo>
                  <a:lnTo>
                    <a:pt x="1706879" y="73151"/>
                  </a:lnTo>
                  <a:lnTo>
                    <a:pt x="1701129" y="44684"/>
                  </a:lnTo>
                  <a:lnTo>
                    <a:pt x="1685448" y="21431"/>
                  </a:lnTo>
                  <a:lnTo>
                    <a:pt x="1662195" y="5750"/>
                  </a:lnTo>
                  <a:lnTo>
                    <a:pt x="1633727" y="0"/>
                  </a:lnTo>
                  <a:close/>
                </a:path>
              </a:pathLst>
            </a:custGeom>
            <a:solidFill>
              <a:srgbClr val="FFFFFF">
                <a:alpha val="90194"/>
              </a:srgbClr>
            </a:solidFill>
          </p:spPr>
          <p:txBody>
            <a:bodyPr wrap="square" lIns="0" tIns="0" rIns="0" bIns="0" rtlCol="0"/>
            <a:lstStyle/>
            <a:p>
              <a:endParaRPr/>
            </a:p>
          </p:txBody>
        </p:sp>
        <p:sp>
          <p:nvSpPr>
            <p:cNvPr id="110" name="object 110"/>
            <p:cNvSpPr/>
            <p:nvPr/>
          </p:nvSpPr>
          <p:spPr>
            <a:xfrm>
              <a:off x="9235439" y="3304031"/>
              <a:ext cx="1706880" cy="731520"/>
            </a:xfrm>
            <a:custGeom>
              <a:avLst/>
              <a:gdLst/>
              <a:ahLst/>
              <a:cxnLst/>
              <a:rect l="l" t="t" r="r" b="b"/>
              <a:pathLst>
                <a:path w="1706879" h="731520">
                  <a:moveTo>
                    <a:pt x="0" y="73151"/>
                  </a:moveTo>
                  <a:lnTo>
                    <a:pt x="5750" y="44684"/>
                  </a:lnTo>
                  <a:lnTo>
                    <a:pt x="21431" y="21431"/>
                  </a:lnTo>
                  <a:lnTo>
                    <a:pt x="44684" y="5750"/>
                  </a:lnTo>
                  <a:lnTo>
                    <a:pt x="73151" y="0"/>
                  </a:lnTo>
                  <a:lnTo>
                    <a:pt x="1633727" y="0"/>
                  </a:lnTo>
                  <a:lnTo>
                    <a:pt x="1662195" y="5750"/>
                  </a:lnTo>
                  <a:lnTo>
                    <a:pt x="1685448" y="21431"/>
                  </a:lnTo>
                  <a:lnTo>
                    <a:pt x="1701129" y="44684"/>
                  </a:lnTo>
                  <a:lnTo>
                    <a:pt x="1706879" y="73151"/>
                  </a:lnTo>
                  <a:lnTo>
                    <a:pt x="1706879" y="658367"/>
                  </a:lnTo>
                  <a:lnTo>
                    <a:pt x="1701129" y="686835"/>
                  </a:lnTo>
                  <a:lnTo>
                    <a:pt x="1685448" y="710088"/>
                  </a:lnTo>
                  <a:lnTo>
                    <a:pt x="1662195" y="725769"/>
                  </a:lnTo>
                  <a:lnTo>
                    <a:pt x="1633727" y="731519"/>
                  </a:lnTo>
                  <a:lnTo>
                    <a:pt x="73151" y="731519"/>
                  </a:lnTo>
                  <a:lnTo>
                    <a:pt x="44684" y="725769"/>
                  </a:lnTo>
                  <a:lnTo>
                    <a:pt x="21431" y="710088"/>
                  </a:lnTo>
                  <a:lnTo>
                    <a:pt x="5750" y="686835"/>
                  </a:lnTo>
                  <a:lnTo>
                    <a:pt x="0" y="658367"/>
                  </a:lnTo>
                  <a:lnTo>
                    <a:pt x="0" y="73151"/>
                  </a:lnTo>
                  <a:close/>
                </a:path>
              </a:pathLst>
            </a:custGeom>
            <a:ln w="12192">
              <a:solidFill>
                <a:srgbClr val="FFC000"/>
              </a:solidFill>
            </a:ln>
          </p:spPr>
          <p:txBody>
            <a:bodyPr wrap="square" lIns="0" tIns="0" rIns="0" bIns="0" rtlCol="0"/>
            <a:lstStyle/>
            <a:p>
              <a:endParaRPr/>
            </a:p>
          </p:txBody>
        </p:sp>
      </p:grpSp>
      <p:sp>
        <p:nvSpPr>
          <p:cNvPr id="111" name="object 111"/>
          <p:cNvSpPr txBox="1"/>
          <p:nvPr/>
        </p:nvSpPr>
        <p:spPr>
          <a:xfrm>
            <a:off x="9501631" y="3336112"/>
            <a:ext cx="1176020" cy="610235"/>
          </a:xfrm>
          <a:prstGeom prst="rect">
            <a:avLst/>
          </a:prstGeom>
        </p:spPr>
        <p:txBody>
          <a:bodyPr vert="horz" wrap="square" lIns="0" tIns="12065" rIns="0" bIns="0" rtlCol="0">
            <a:spAutoFit/>
          </a:bodyPr>
          <a:lstStyle/>
          <a:p>
            <a:pPr marL="12700">
              <a:lnSpc>
                <a:spcPts val="2305"/>
              </a:lnSpc>
              <a:spcBef>
                <a:spcPts val="95"/>
              </a:spcBef>
            </a:pPr>
            <a:r>
              <a:rPr sz="2000" b="0" dirty="0">
                <a:latin typeface="Calibri Light"/>
                <a:cs typeface="Calibri Light"/>
              </a:rPr>
              <a:t>Ineligible</a:t>
            </a:r>
            <a:r>
              <a:rPr sz="2000" b="0" spc="-35" dirty="0">
                <a:latin typeface="Calibri Light"/>
                <a:cs typeface="Calibri Light"/>
              </a:rPr>
              <a:t> </a:t>
            </a:r>
            <a:r>
              <a:rPr sz="2000" b="0" spc="-50" dirty="0">
                <a:latin typeface="Calibri Light"/>
                <a:cs typeface="Calibri Light"/>
              </a:rPr>
              <a:t>&amp;</a:t>
            </a:r>
            <a:endParaRPr sz="2000">
              <a:latin typeface="Calibri Light"/>
              <a:cs typeface="Calibri Light"/>
            </a:endParaRPr>
          </a:p>
          <a:p>
            <a:pPr marL="15240">
              <a:lnSpc>
                <a:spcPts val="2305"/>
              </a:lnSpc>
            </a:pPr>
            <a:r>
              <a:rPr sz="2000" b="0" dirty="0">
                <a:latin typeface="Calibri Light"/>
                <a:cs typeface="Calibri Light"/>
              </a:rPr>
              <a:t>Not</a:t>
            </a:r>
            <a:r>
              <a:rPr sz="2000" b="0" spc="-20" dirty="0">
                <a:latin typeface="Calibri Light"/>
                <a:cs typeface="Calibri Light"/>
              </a:rPr>
              <a:t> </a:t>
            </a:r>
            <a:r>
              <a:rPr sz="2000" b="0" spc="-10" dirty="0">
                <a:latin typeface="Calibri Light"/>
                <a:cs typeface="Calibri Light"/>
              </a:rPr>
              <a:t>availed</a:t>
            </a:r>
            <a:endParaRPr sz="2000">
              <a:latin typeface="Calibri Light"/>
              <a:cs typeface="Calibri Light"/>
            </a:endParaRPr>
          </a:p>
        </p:txBody>
      </p:sp>
      <p:grpSp>
        <p:nvGrpSpPr>
          <p:cNvPr id="112" name="object 112"/>
          <p:cNvGrpSpPr/>
          <p:nvPr/>
        </p:nvGrpSpPr>
        <p:grpSpPr>
          <a:xfrm>
            <a:off x="9101073" y="4242561"/>
            <a:ext cx="1847850" cy="869315"/>
            <a:chOff x="9101073" y="4242561"/>
            <a:chExt cx="1847850" cy="869315"/>
          </a:xfrm>
        </p:grpSpPr>
        <p:sp>
          <p:nvSpPr>
            <p:cNvPr id="113" name="object 113"/>
            <p:cNvSpPr/>
            <p:nvPr/>
          </p:nvSpPr>
          <p:spPr>
            <a:xfrm>
              <a:off x="9107423" y="4248911"/>
              <a:ext cx="1706880" cy="734695"/>
            </a:xfrm>
            <a:custGeom>
              <a:avLst/>
              <a:gdLst/>
              <a:ahLst/>
              <a:cxnLst/>
              <a:rect l="l" t="t" r="r" b="b"/>
              <a:pathLst>
                <a:path w="1706879" h="734695">
                  <a:moveTo>
                    <a:pt x="1633474" y="0"/>
                  </a:moveTo>
                  <a:lnTo>
                    <a:pt x="73405" y="0"/>
                  </a:lnTo>
                  <a:lnTo>
                    <a:pt x="44844" y="5772"/>
                  </a:lnTo>
                  <a:lnTo>
                    <a:pt x="21510" y="21510"/>
                  </a:lnTo>
                  <a:lnTo>
                    <a:pt x="5772" y="44844"/>
                  </a:lnTo>
                  <a:lnTo>
                    <a:pt x="0" y="73406"/>
                  </a:lnTo>
                  <a:lnTo>
                    <a:pt x="0" y="661162"/>
                  </a:lnTo>
                  <a:lnTo>
                    <a:pt x="5772" y="689723"/>
                  </a:lnTo>
                  <a:lnTo>
                    <a:pt x="21510" y="713057"/>
                  </a:lnTo>
                  <a:lnTo>
                    <a:pt x="44844" y="728795"/>
                  </a:lnTo>
                  <a:lnTo>
                    <a:pt x="73405" y="734568"/>
                  </a:lnTo>
                  <a:lnTo>
                    <a:pt x="1633474" y="734568"/>
                  </a:lnTo>
                  <a:lnTo>
                    <a:pt x="1662035" y="728795"/>
                  </a:lnTo>
                  <a:lnTo>
                    <a:pt x="1685369" y="713057"/>
                  </a:lnTo>
                  <a:lnTo>
                    <a:pt x="1701107" y="689723"/>
                  </a:lnTo>
                  <a:lnTo>
                    <a:pt x="1706879" y="661162"/>
                  </a:lnTo>
                  <a:lnTo>
                    <a:pt x="1706879" y="73406"/>
                  </a:lnTo>
                  <a:lnTo>
                    <a:pt x="1701107" y="44844"/>
                  </a:lnTo>
                  <a:lnTo>
                    <a:pt x="1685369" y="21510"/>
                  </a:lnTo>
                  <a:lnTo>
                    <a:pt x="1662035" y="5772"/>
                  </a:lnTo>
                  <a:lnTo>
                    <a:pt x="1633474" y="0"/>
                  </a:lnTo>
                  <a:close/>
                </a:path>
              </a:pathLst>
            </a:custGeom>
            <a:solidFill>
              <a:srgbClr val="4471C4"/>
            </a:solidFill>
          </p:spPr>
          <p:txBody>
            <a:bodyPr wrap="square" lIns="0" tIns="0" rIns="0" bIns="0" rtlCol="0"/>
            <a:lstStyle/>
            <a:p>
              <a:endParaRPr/>
            </a:p>
          </p:txBody>
        </p:sp>
        <p:sp>
          <p:nvSpPr>
            <p:cNvPr id="114" name="object 114"/>
            <p:cNvSpPr/>
            <p:nvPr/>
          </p:nvSpPr>
          <p:spPr>
            <a:xfrm>
              <a:off x="9107423" y="4248911"/>
              <a:ext cx="1706880" cy="734695"/>
            </a:xfrm>
            <a:custGeom>
              <a:avLst/>
              <a:gdLst/>
              <a:ahLst/>
              <a:cxnLst/>
              <a:rect l="l" t="t" r="r" b="b"/>
              <a:pathLst>
                <a:path w="1706879" h="734695">
                  <a:moveTo>
                    <a:pt x="0" y="73406"/>
                  </a:moveTo>
                  <a:lnTo>
                    <a:pt x="5772" y="44844"/>
                  </a:lnTo>
                  <a:lnTo>
                    <a:pt x="21510" y="21510"/>
                  </a:lnTo>
                  <a:lnTo>
                    <a:pt x="44844" y="5772"/>
                  </a:lnTo>
                  <a:lnTo>
                    <a:pt x="73405" y="0"/>
                  </a:lnTo>
                  <a:lnTo>
                    <a:pt x="1633474" y="0"/>
                  </a:lnTo>
                  <a:lnTo>
                    <a:pt x="1662035" y="5772"/>
                  </a:lnTo>
                  <a:lnTo>
                    <a:pt x="1685369" y="21510"/>
                  </a:lnTo>
                  <a:lnTo>
                    <a:pt x="1701107" y="44844"/>
                  </a:lnTo>
                  <a:lnTo>
                    <a:pt x="1706879" y="73406"/>
                  </a:lnTo>
                  <a:lnTo>
                    <a:pt x="1706879" y="661162"/>
                  </a:lnTo>
                  <a:lnTo>
                    <a:pt x="1701107" y="689723"/>
                  </a:lnTo>
                  <a:lnTo>
                    <a:pt x="1685369" y="713057"/>
                  </a:lnTo>
                  <a:lnTo>
                    <a:pt x="1662035" y="728795"/>
                  </a:lnTo>
                  <a:lnTo>
                    <a:pt x="1633474" y="734568"/>
                  </a:lnTo>
                  <a:lnTo>
                    <a:pt x="73405" y="734568"/>
                  </a:lnTo>
                  <a:lnTo>
                    <a:pt x="44844" y="728795"/>
                  </a:lnTo>
                  <a:lnTo>
                    <a:pt x="21510" y="713057"/>
                  </a:lnTo>
                  <a:lnTo>
                    <a:pt x="5772" y="689723"/>
                  </a:lnTo>
                  <a:lnTo>
                    <a:pt x="0" y="661162"/>
                  </a:lnTo>
                  <a:lnTo>
                    <a:pt x="0" y="73406"/>
                  </a:lnTo>
                  <a:close/>
                </a:path>
              </a:pathLst>
            </a:custGeom>
            <a:ln w="12192">
              <a:solidFill>
                <a:srgbClr val="FFFFFF"/>
              </a:solidFill>
            </a:ln>
          </p:spPr>
          <p:txBody>
            <a:bodyPr wrap="square" lIns="0" tIns="0" rIns="0" bIns="0" rtlCol="0"/>
            <a:lstStyle/>
            <a:p>
              <a:endParaRPr/>
            </a:p>
          </p:txBody>
        </p:sp>
        <p:sp>
          <p:nvSpPr>
            <p:cNvPr id="115" name="object 115"/>
            <p:cNvSpPr/>
            <p:nvPr/>
          </p:nvSpPr>
          <p:spPr>
            <a:xfrm>
              <a:off x="9235439" y="4370831"/>
              <a:ext cx="1706880" cy="734695"/>
            </a:xfrm>
            <a:custGeom>
              <a:avLst/>
              <a:gdLst/>
              <a:ahLst/>
              <a:cxnLst/>
              <a:rect l="l" t="t" r="r" b="b"/>
              <a:pathLst>
                <a:path w="1706879" h="734695">
                  <a:moveTo>
                    <a:pt x="1633474" y="0"/>
                  </a:moveTo>
                  <a:lnTo>
                    <a:pt x="73405" y="0"/>
                  </a:lnTo>
                  <a:lnTo>
                    <a:pt x="44844" y="5772"/>
                  </a:lnTo>
                  <a:lnTo>
                    <a:pt x="21510" y="21510"/>
                  </a:lnTo>
                  <a:lnTo>
                    <a:pt x="5772" y="44844"/>
                  </a:lnTo>
                  <a:lnTo>
                    <a:pt x="0" y="73406"/>
                  </a:lnTo>
                  <a:lnTo>
                    <a:pt x="0" y="661162"/>
                  </a:lnTo>
                  <a:lnTo>
                    <a:pt x="5772" y="689723"/>
                  </a:lnTo>
                  <a:lnTo>
                    <a:pt x="21510" y="713057"/>
                  </a:lnTo>
                  <a:lnTo>
                    <a:pt x="44844" y="728795"/>
                  </a:lnTo>
                  <a:lnTo>
                    <a:pt x="73405" y="734568"/>
                  </a:lnTo>
                  <a:lnTo>
                    <a:pt x="1633474" y="734568"/>
                  </a:lnTo>
                  <a:lnTo>
                    <a:pt x="1662035" y="728795"/>
                  </a:lnTo>
                  <a:lnTo>
                    <a:pt x="1685369" y="713057"/>
                  </a:lnTo>
                  <a:lnTo>
                    <a:pt x="1701107" y="689723"/>
                  </a:lnTo>
                  <a:lnTo>
                    <a:pt x="1706879" y="661162"/>
                  </a:lnTo>
                  <a:lnTo>
                    <a:pt x="1706879" y="73406"/>
                  </a:lnTo>
                  <a:lnTo>
                    <a:pt x="1701107" y="44844"/>
                  </a:lnTo>
                  <a:lnTo>
                    <a:pt x="1685369" y="21510"/>
                  </a:lnTo>
                  <a:lnTo>
                    <a:pt x="1662035" y="5772"/>
                  </a:lnTo>
                  <a:lnTo>
                    <a:pt x="1633474" y="0"/>
                  </a:lnTo>
                  <a:close/>
                </a:path>
              </a:pathLst>
            </a:custGeom>
            <a:solidFill>
              <a:srgbClr val="FFFFFF">
                <a:alpha val="90194"/>
              </a:srgbClr>
            </a:solidFill>
          </p:spPr>
          <p:txBody>
            <a:bodyPr wrap="square" lIns="0" tIns="0" rIns="0" bIns="0" rtlCol="0"/>
            <a:lstStyle/>
            <a:p>
              <a:endParaRPr/>
            </a:p>
          </p:txBody>
        </p:sp>
        <p:sp>
          <p:nvSpPr>
            <p:cNvPr id="116" name="object 116"/>
            <p:cNvSpPr/>
            <p:nvPr/>
          </p:nvSpPr>
          <p:spPr>
            <a:xfrm>
              <a:off x="9235439" y="4370831"/>
              <a:ext cx="1706880" cy="734695"/>
            </a:xfrm>
            <a:custGeom>
              <a:avLst/>
              <a:gdLst/>
              <a:ahLst/>
              <a:cxnLst/>
              <a:rect l="l" t="t" r="r" b="b"/>
              <a:pathLst>
                <a:path w="1706879" h="734695">
                  <a:moveTo>
                    <a:pt x="0" y="73406"/>
                  </a:moveTo>
                  <a:lnTo>
                    <a:pt x="5772" y="44844"/>
                  </a:lnTo>
                  <a:lnTo>
                    <a:pt x="21510" y="21510"/>
                  </a:lnTo>
                  <a:lnTo>
                    <a:pt x="44844" y="5772"/>
                  </a:lnTo>
                  <a:lnTo>
                    <a:pt x="73405" y="0"/>
                  </a:lnTo>
                  <a:lnTo>
                    <a:pt x="1633474" y="0"/>
                  </a:lnTo>
                  <a:lnTo>
                    <a:pt x="1662035" y="5772"/>
                  </a:lnTo>
                  <a:lnTo>
                    <a:pt x="1685369" y="21510"/>
                  </a:lnTo>
                  <a:lnTo>
                    <a:pt x="1701107" y="44844"/>
                  </a:lnTo>
                  <a:lnTo>
                    <a:pt x="1706879" y="73406"/>
                  </a:lnTo>
                  <a:lnTo>
                    <a:pt x="1706879" y="661162"/>
                  </a:lnTo>
                  <a:lnTo>
                    <a:pt x="1701107" y="689723"/>
                  </a:lnTo>
                  <a:lnTo>
                    <a:pt x="1685369" y="713057"/>
                  </a:lnTo>
                  <a:lnTo>
                    <a:pt x="1662035" y="728795"/>
                  </a:lnTo>
                  <a:lnTo>
                    <a:pt x="1633474" y="734568"/>
                  </a:lnTo>
                  <a:lnTo>
                    <a:pt x="73405" y="734568"/>
                  </a:lnTo>
                  <a:lnTo>
                    <a:pt x="44844" y="728795"/>
                  </a:lnTo>
                  <a:lnTo>
                    <a:pt x="21510" y="713057"/>
                  </a:lnTo>
                  <a:lnTo>
                    <a:pt x="5772" y="689723"/>
                  </a:lnTo>
                  <a:lnTo>
                    <a:pt x="0" y="661162"/>
                  </a:lnTo>
                  <a:lnTo>
                    <a:pt x="0" y="73406"/>
                  </a:lnTo>
                  <a:close/>
                </a:path>
              </a:pathLst>
            </a:custGeom>
            <a:ln w="12192">
              <a:solidFill>
                <a:srgbClr val="4471C4"/>
              </a:solidFill>
            </a:ln>
          </p:spPr>
          <p:txBody>
            <a:bodyPr wrap="square" lIns="0" tIns="0" rIns="0" bIns="0" rtlCol="0"/>
            <a:lstStyle/>
            <a:p>
              <a:endParaRPr/>
            </a:p>
          </p:txBody>
        </p:sp>
      </p:grpSp>
      <p:sp>
        <p:nvSpPr>
          <p:cNvPr id="117" name="object 117"/>
          <p:cNvSpPr txBox="1"/>
          <p:nvPr/>
        </p:nvSpPr>
        <p:spPr>
          <a:xfrm>
            <a:off x="9949688" y="4546219"/>
            <a:ext cx="281940" cy="329565"/>
          </a:xfrm>
          <a:prstGeom prst="rect">
            <a:avLst/>
          </a:prstGeom>
        </p:spPr>
        <p:txBody>
          <a:bodyPr vert="horz" wrap="square" lIns="0" tIns="11430" rIns="0" bIns="0" rtlCol="0">
            <a:spAutoFit/>
          </a:bodyPr>
          <a:lstStyle/>
          <a:p>
            <a:pPr marL="12700">
              <a:lnSpc>
                <a:spcPct val="100000"/>
              </a:lnSpc>
              <a:spcBef>
                <a:spcPts val="90"/>
              </a:spcBef>
            </a:pPr>
            <a:r>
              <a:rPr sz="2000" b="0" spc="-25" dirty="0">
                <a:latin typeface="Calibri Light"/>
                <a:cs typeface="Calibri Light"/>
              </a:rPr>
              <a:t>45</a:t>
            </a:r>
            <a:endParaRPr sz="2000">
              <a:latin typeface="Calibri Light"/>
              <a:cs typeface="Calibri Light"/>
            </a:endParaRPr>
          </a:p>
        </p:txBody>
      </p:sp>
      <p:grpSp>
        <p:nvGrpSpPr>
          <p:cNvPr id="118" name="object 118"/>
          <p:cNvGrpSpPr/>
          <p:nvPr/>
        </p:nvGrpSpPr>
        <p:grpSpPr>
          <a:xfrm>
            <a:off x="9101073" y="5312409"/>
            <a:ext cx="1847850" cy="869315"/>
            <a:chOff x="9101073" y="5312409"/>
            <a:chExt cx="1847850" cy="869315"/>
          </a:xfrm>
        </p:grpSpPr>
        <p:sp>
          <p:nvSpPr>
            <p:cNvPr id="119" name="object 119"/>
            <p:cNvSpPr/>
            <p:nvPr/>
          </p:nvSpPr>
          <p:spPr>
            <a:xfrm>
              <a:off x="9107423" y="5318759"/>
              <a:ext cx="1706880" cy="734695"/>
            </a:xfrm>
            <a:custGeom>
              <a:avLst/>
              <a:gdLst/>
              <a:ahLst/>
              <a:cxnLst/>
              <a:rect l="l" t="t" r="r" b="b"/>
              <a:pathLst>
                <a:path w="1706879" h="734695">
                  <a:moveTo>
                    <a:pt x="1633474" y="0"/>
                  </a:moveTo>
                  <a:lnTo>
                    <a:pt x="73405" y="0"/>
                  </a:lnTo>
                  <a:lnTo>
                    <a:pt x="44844" y="5772"/>
                  </a:lnTo>
                  <a:lnTo>
                    <a:pt x="21510" y="21510"/>
                  </a:lnTo>
                  <a:lnTo>
                    <a:pt x="5772" y="44844"/>
                  </a:lnTo>
                  <a:lnTo>
                    <a:pt x="0" y="73405"/>
                  </a:lnTo>
                  <a:lnTo>
                    <a:pt x="0" y="661111"/>
                  </a:lnTo>
                  <a:lnTo>
                    <a:pt x="5772" y="689701"/>
                  </a:lnTo>
                  <a:lnTo>
                    <a:pt x="21510" y="713051"/>
                  </a:lnTo>
                  <a:lnTo>
                    <a:pt x="44844" y="728794"/>
                  </a:lnTo>
                  <a:lnTo>
                    <a:pt x="73405" y="734567"/>
                  </a:lnTo>
                  <a:lnTo>
                    <a:pt x="1633474" y="734567"/>
                  </a:lnTo>
                  <a:lnTo>
                    <a:pt x="1662035" y="728794"/>
                  </a:lnTo>
                  <a:lnTo>
                    <a:pt x="1685369" y="713051"/>
                  </a:lnTo>
                  <a:lnTo>
                    <a:pt x="1701107" y="689701"/>
                  </a:lnTo>
                  <a:lnTo>
                    <a:pt x="1706879" y="661111"/>
                  </a:lnTo>
                  <a:lnTo>
                    <a:pt x="1706879" y="73405"/>
                  </a:lnTo>
                  <a:lnTo>
                    <a:pt x="1701107" y="44844"/>
                  </a:lnTo>
                  <a:lnTo>
                    <a:pt x="1685369" y="21510"/>
                  </a:lnTo>
                  <a:lnTo>
                    <a:pt x="1662035" y="5772"/>
                  </a:lnTo>
                  <a:lnTo>
                    <a:pt x="1633474" y="0"/>
                  </a:lnTo>
                  <a:close/>
                </a:path>
              </a:pathLst>
            </a:custGeom>
            <a:solidFill>
              <a:srgbClr val="4471C4"/>
            </a:solidFill>
          </p:spPr>
          <p:txBody>
            <a:bodyPr wrap="square" lIns="0" tIns="0" rIns="0" bIns="0" rtlCol="0"/>
            <a:lstStyle/>
            <a:p>
              <a:endParaRPr/>
            </a:p>
          </p:txBody>
        </p:sp>
        <p:sp>
          <p:nvSpPr>
            <p:cNvPr id="120" name="object 120"/>
            <p:cNvSpPr/>
            <p:nvPr/>
          </p:nvSpPr>
          <p:spPr>
            <a:xfrm>
              <a:off x="9107423" y="5318759"/>
              <a:ext cx="1706880" cy="734695"/>
            </a:xfrm>
            <a:custGeom>
              <a:avLst/>
              <a:gdLst/>
              <a:ahLst/>
              <a:cxnLst/>
              <a:rect l="l" t="t" r="r" b="b"/>
              <a:pathLst>
                <a:path w="1706879" h="734695">
                  <a:moveTo>
                    <a:pt x="0" y="73405"/>
                  </a:moveTo>
                  <a:lnTo>
                    <a:pt x="5772" y="44844"/>
                  </a:lnTo>
                  <a:lnTo>
                    <a:pt x="21510" y="21510"/>
                  </a:lnTo>
                  <a:lnTo>
                    <a:pt x="44844" y="5772"/>
                  </a:lnTo>
                  <a:lnTo>
                    <a:pt x="73405" y="0"/>
                  </a:lnTo>
                  <a:lnTo>
                    <a:pt x="1633474" y="0"/>
                  </a:lnTo>
                  <a:lnTo>
                    <a:pt x="1662035" y="5772"/>
                  </a:lnTo>
                  <a:lnTo>
                    <a:pt x="1685369" y="21510"/>
                  </a:lnTo>
                  <a:lnTo>
                    <a:pt x="1701107" y="44844"/>
                  </a:lnTo>
                  <a:lnTo>
                    <a:pt x="1706879" y="73405"/>
                  </a:lnTo>
                  <a:lnTo>
                    <a:pt x="1706879" y="661111"/>
                  </a:lnTo>
                  <a:lnTo>
                    <a:pt x="1701107" y="689701"/>
                  </a:lnTo>
                  <a:lnTo>
                    <a:pt x="1685369" y="713051"/>
                  </a:lnTo>
                  <a:lnTo>
                    <a:pt x="1662035" y="728794"/>
                  </a:lnTo>
                  <a:lnTo>
                    <a:pt x="1633474" y="734567"/>
                  </a:lnTo>
                  <a:lnTo>
                    <a:pt x="73405" y="734567"/>
                  </a:lnTo>
                  <a:lnTo>
                    <a:pt x="44844" y="728794"/>
                  </a:lnTo>
                  <a:lnTo>
                    <a:pt x="21510" y="713051"/>
                  </a:lnTo>
                  <a:lnTo>
                    <a:pt x="5772" y="689701"/>
                  </a:lnTo>
                  <a:lnTo>
                    <a:pt x="0" y="661111"/>
                  </a:lnTo>
                  <a:lnTo>
                    <a:pt x="0" y="73405"/>
                  </a:lnTo>
                  <a:close/>
                </a:path>
              </a:pathLst>
            </a:custGeom>
            <a:ln w="12192">
              <a:solidFill>
                <a:srgbClr val="FFFFFF"/>
              </a:solidFill>
            </a:ln>
          </p:spPr>
          <p:txBody>
            <a:bodyPr wrap="square" lIns="0" tIns="0" rIns="0" bIns="0" rtlCol="0"/>
            <a:lstStyle/>
            <a:p>
              <a:endParaRPr/>
            </a:p>
          </p:txBody>
        </p:sp>
        <p:sp>
          <p:nvSpPr>
            <p:cNvPr id="121" name="object 121"/>
            <p:cNvSpPr/>
            <p:nvPr/>
          </p:nvSpPr>
          <p:spPr>
            <a:xfrm>
              <a:off x="9235439" y="5440679"/>
              <a:ext cx="1706880" cy="734695"/>
            </a:xfrm>
            <a:custGeom>
              <a:avLst/>
              <a:gdLst/>
              <a:ahLst/>
              <a:cxnLst/>
              <a:rect l="l" t="t" r="r" b="b"/>
              <a:pathLst>
                <a:path w="1706879" h="734695">
                  <a:moveTo>
                    <a:pt x="1633474" y="0"/>
                  </a:moveTo>
                  <a:lnTo>
                    <a:pt x="73405" y="0"/>
                  </a:lnTo>
                  <a:lnTo>
                    <a:pt x="44844" y="5772"/>
                  </a:lnTo>
                  <a:lnTo>
                    <a:pt x="21510" y="21510"/>
                  </a:lnTo>
                  <a:lnTo>
                    <a:pt x="5772" y="44844"/>
                  </a:lnTo>
                  <a:lnTo>
                    <a:pt x="0" y="73406"/>
                  </a:lnTo>
                  <a:lnTo>
                    <a:pt x="0" y="661111"/>
                  </a:lnTo>
                  <a:lnTo>
                    <a:pt x="5772" y="689701"/>
                  </a:lnTo>
                  <a:lnTo>
                    <a:pt x="21510" y="713051"/>
                  </a:lnTo>
                  <a:lnTo>
                    <a:pt x="44844" y="728794"/>
                  </a:lnTo>
                  <a:lnTo>
                    <a:pt x="73405" y="734568"/>
                  </a:lnTo>
                  <a:lnTo>
                    <a:pt x="1633474" y="734568"/>
                  </a:lnTo>
                  <a:lnTo>
                    <a:pt x="1662035" y="728794"/>
                  </a:lnTo>
                  <a:lnTo>
                    <a:pt x="1685369" y="713051"/>
                  </a:lnTo>
                  <a:lnTo>
                    <a:pt x="1701107" y="689701"/>
                  </a:lnTo>
                  <a:lnTo>
                    <a:pt x="1706879" y="661111"/>
                  </a:lnTo>
                  <a:lnTo>
                    <a:pt x="1706879" y="73406"/>
                  </a:lnTo>
                  <a:lnTo>
                    <a:pt x="1701107" y="44844"/>
                  </a:lnTo>
                  <a:lnTo>
                    <a:pt x="1685369" y="21510"/>
                  </a:lnTo>
                  <a:lnTo>
                    <a:pt x="1662035" y="5772"/>
                  </a:lnTo>
                  <a:lnTo>
                    <a:pt x="1633474" y="0"/>
                  </a:lnTo>
                  <a:close/>
                </a:path>
              </a:pathLst>
            </a:custGeom>
            <a:solidFill>
              <a:srgbClr val="FFFFFF"/>
            </a:solidFill>
          </p:spPr>
          <p:txBody>
            <a:bodyPr wrap="square" lIns="0" tIns="0" rIns="0" bIns="0" rtlCol="0"/>
            <a:lstStyle/>
            <a:p>
              <a:endParaRPr/>
            </a:p>
          </p:txBody>
        </p:sp>
        <p:sp>
          <p:nvSpPr>
            <p:cNvPr id="122" name="object 122"/>
            <p:cNvSpPr/>
            <p:nvPr/>
          </p:nvSpPr>
          <p:spPr>
            <a:xfrm>
              <a:off x="9235439" y="5440679"/>
              <a:ext cx="1706880" cy="734695"/>
            </a:xfrm>
            <a:custGeom>
              <a:avLst/>
              <a:gdLst/>
              <a:ahLst/>
              <a:cxnLst/>
              <a:rect l="l" t="t" r="r" b="b"/>
              <a:pathLst>
                <a:path w="1706879" h="734695">
                  <a:moveTo>
                    <a:pt x="0" y="73406"/>
                  </a:moveTo>
                  <a:lnTo>
                    <a:pt x="5772" y="44844"/>
                  </a:lnTo>
                  <a:lnTo>
                    <a:pt x="21510" y="21510"/>
                  </a:lnTo>
                  <a:lnTo>
                    <a:pt x="44844" y="5772"/>
                  </a:lnTo>
                  <a:lnTo>
                    <a:pt x="73405" y="0"/>
                  </a:lnTo>
                  <a:lnTo>
                    <a:pt x="1633474" y="0"/>
                  </a:lnTo>
                  <a:lnTo>
                    <a:pt x="1662035" y="5772"/>
                  </a:lnTo>
                  <a:lnTo>
                    <a:pt x="1685369" y="21510"/>
                  </a:lnTo>
                  <a:lnTo>
                    <a:pt x="1701107" y="44844"/>
                  </a:lnTo>
                  <a:lnTo>
                    <a:pt x="1706879" y="73406"/>
                  </a:lnTo>
                  <a:lnTo>
                    <a:pt x="1706879" y="661111"/>
                  </a:lnTo>
                  <a:lnTo>
                    <a:pt x="1701107" y="689701"/>
                  </a:lnTo>
                  <a:lnTo>
                    <a:pt x="1685369" y="713051"/>
                  </a:lnTo>
                  <a:lnTo>
                    <a:pt x="1662035" y="728794"/>
                  </a:lnTo>
                  <a:lnTo>
                    <a:pt x="1633474" y="734568"/>
                  </a:lnTo>
                  <a:lnTo>
                    <a:pt x="73405" y="734568"/>
                  </a:lnTo>
                  <a:lnTo>
                    <a:pt x="44844" y="728794"/>
                  </a:lnTo>
                  <a:lnTo>
                    <a:pt x="21510" y="713051"/>
                  </a:lnTo>
                  <a:lnTo>
                    <a:pt x="5772" y="689701"/>
                  </a:lnTo>
                  <a:lnTo>
                    <a:pt x="0" y="661111"/>
                  </a:lnTo>
                  <a:lnTo>
                    <a:pt x="0" y="73406"/>
                  </a:lnTo>
                  <a:close/>
                </a:path>
              </a:pathLst>
            </a:custGeom>
            <a:ln w="12192">
              <a:solidFill>
                <a:srgbClr val="4471C4"/>
              </a:solidFill>
            </a:ln>
          </p:spPr>
          <p:txBody>
            <a:bodyPr wrap="square" lIns="0" tIns="0" rIns="0" bIns="0" rtlCol="0"/>
            <a:lstStyle/>
            <a:p>
              <a:endParaRPr/>
            </a:p>
          </p:txBody>
        </p:sp>
      </p:grpSp>
      <p:sp>
        <p:nvSpPr>
          <p:cNvPr id="123" name="object 123"/>
          <p:cNvSpPr txBox="1"/>
          <p:nvPr/>
        </p:nvSpPr>
        <p:spPr>
          <a:xfrm>
            <a:off x="9928352" y="5578855"/>
            <a:ext cx="321945" cy="391795"/>
          </a:xfrm>
          <a:prstGeom prst="rect">
            <a:avLst/>
          </a:prstGeom>
        </p:spPr>
        <p:txBody>
          <a:bodyPr vert="horz" wrap="square" lIns="0" tIns="12700" rIns="0" bIns="0" rtlCol="0">
            <a:spAutoFit/>
          </a:bodyPr>
          <a:lstStyle/>
          <a:p>
            <a:pPr marL="12700">
              <a:lnSpc>
                <a:spcPct val="100000"/>
              </a:lnSpc>
              <a:spcBef>
                <a:spcPts val="100"/>
              </a:spcBef>
            </a:pPr>
            <a:r>
              <a:rPr sz="2400" b="0" spc="-25" dirty="0">
                <a:latin typeface="Calibri Light"/>
                <a:cs typeface="Calibri Light"/>
              </a:rPr>
              <a:t>8F</a:t>
            </a:r>
            <a:endParaRPr sz="2400">
              <a:latin typeface="Calibri Light"/>
              <a:cs typeface="Calibri Light"/>
            </a:endParaRPr>
          </a:p>
        </p:txBody>
      </p:sp>
      <p:sp>
        <p:nvSpPr>
          <p:cNvPr id="124" name="object 124"/>
          <p:cNvSpPr/>
          <p:nvPr/>
        </p:nvSpPr>
        <p:spPr>
          <a:xfrm>
            <a:off x="7078980" y="2153411"/>
            <a:ext cx="0" cy="4312285"/>
          </a:xfrm>
          <a:custGeom>
            <a:avLst/>
            <a:gdLst/>
            <a:ahLst/>
            <a:cxnLst/>
            <a:rect l="l" t="t" r="r" b="b"/>
            <a:pathLst>
              <a:path h="4312285">
                <a:moveTo>
                  <a:pt x="0" y="0"/>
                </a:moveTo>
                <a:lnTo>
                  <a:pt x="0" y="4311726"/>
                </a:lnTo>
              </a:path>
            </a:pathLst>
          </a:custGeom>
          <a:ln w="9144">
            <a:solidFill>
              <a:srgbClr val="FF0000"/>
            </a:solidFill>
            <a:prstDash val="sysDash"/>
          </a:ln>
        </p:spPr>
        <p:txBody>
          <a:bodyPr wrap="square" lIns="0" tIns="0" rIns="0" bIns="0" rtlCol="0"/>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12648" y="387095"/>
            <a:ext cx="10515600" cy="530860"/>
          </a:xfrm>
          <a:custGeom>
            <a:avLst/>
            <a:gdLst/>
            <a:ahLst/>
            <a:cxnLst/>
            <a:rect l="l" t="t" r="r" b="b"/>
            <a:pathLst>
              <a:path w="10515600" h="530860">
                <a:moveTo>
                  <a:pt x="0" y="530351"/>
                </a:moveTo>
                <a:lnTo>
                  <a:pt x="10515600" y="530351"/>
                </a:lnTo>
                <a:lnTo>
                  <a:pt x="10515600" y="0"/>
                </a:lnTo>
                <a:lnTo>
                  <a:pt x="0" y="0"/>
                </a:lnTo>
                <a:lnTo>
                  <a:pt x="0" y="530351"/>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612648" y="387095"/>
            <a:ext cx="10515600" cy="530860"/>
          </a:xfrm>
          <a:prstGeom prst="rect">
            <a:avLst/>
          </a:prstGeom>
          <a:solidFill>
            <a:srgbClr val="4471C4"/>
          </a:solidFill>
        </p:spPr>
        <p:txBody>
          <a:bodyPr vert="horz" wrap="square" lIns="0" tIns="0" rIns="0" bIns="0" rtlCol="0">
            <a:spAutoFit/>
          </a:bodyPr>
          <a:lstStyle/>
          <a:p>
            <a:pPr marL="635" algn="ctr">
              <a:lnSpc>
                <a:spcPts val="3995"/>
              </a:lnSpc>
            </a:pPr>
            <a:r>
              <a:rPr sz="4000" b="0" dirty="0">
                <a:solidFill>
                  <a:srgbClr val="FFFFFF"/>
                </a:solidFill>
                <a:latin typeface="Calibri"/>
                <a:cs typeface="Calibri"/>
              </a:rPr>
              <a:t>Check</a:t>
            </a:r>
            <a:r>
              <a:rPr sz="4000" b="0" spc="-100" dirty="0">
                <a:solidFill>
                  <a:srgbClr val="FFFFFF"/>
                </a:solidFill>
                <a:latin typeface="Calibri"/>
                <a:cs typeface="Calibri"/>
              </a:rPr>
              <a:t> </a:t>
            </a:r>
            <a:r>
              <a:rPr sz="4000" b="0" dirty="0">
                <a:solidFill>
                  <a:srgbClr val="FFFFFF"/>
                </a:solidFill>
                <a:latin typeface="Calibri"/>
                <a:cs typeface="Calibri"/>
              </a:rPr>
              <a:t>between</a:t>
            </a:r>
            <a:r>
              <a:rPr sz="4000" b="0" spc="-135" dirty="0">
                <a:solidFill>
                  <a:srgbClr val="FFFFFF"/>
                </a:solidFill>
                <a:latin typeface="Calibri"/>
                <a:cs typeface="Calibri"/>
              </a:rPr>
              <a:t> </a:t>
            </a:r>
            <a:r>
              <a:rPr sz="4000" b="0" spc="-35" dirty="0">
                <a:solidFill>
                  <a:srgbClr val="FFFFFF"/>
                </a:solidFill>
                <a:latin typeface="Calibri"/>
                <a:cs typeface="Calibri"/>
              </a:rPr>
              <a:t>Table</a:t>
            </a:r>
            <a:r>
              <a:rPr sz="4000" b="0" spc="-90" dirty="0">
                <a:solidFill>
                  <a:srgbClr val="FFFFFF"/>
                </a:solidFill>
                <a:latin typeface="Calibri"/>
                <a:cs typeface="Calibri"/>
              </a:rPr>
              <a:t> </a:t>
            </a:r>
            <a:r>
              <a:rPr sz="4000" b="0" dirty="0">
                <a:solidFill>
                  <a:srgbClr val="FFFFFF"/>
                </a:solidFill>
                <a:latin typeface="Calibri"/>
                <a:cs typeface="Calibri"/>
              </a:rPr>
              <a:t>8C</a:t>
            </a:r>
            <a:r>
              <a:rPr sz="4000" b="0" spc="-80" dirty="0">
                <a:solidFill>
                  <a:srgbClr val="FFFFFF"/>
                </a:solidFill>
                <a:latin typeface="Calibri"/>
                <a:cs typeface="Calibri"/>
              </a:rPr>
              <a:t> </a:t>
            </a:r>
            <a:r>
              <a:rPr sz="4000" b="0" dirty="0">
                <a:solidFill>
                  <a:srgbClr val="FFFFFF"/>
                </a:solidFill>
                <a:latin typeface="Calibri"/>
                <a:cs typeface="Calibri"/>
              </a:rPr>
              <a:t>and</a:t>
            </a:r>
            <a:r>
              <a:rPr sz="4000" b="0" spc="-105" dirty="0">
                <a:solidFill>
                  <a:srgbClr val="FFFFFF"/>
                </a:solidFill>
                <a:latin typeface="Calibri"/>
                <a:cs typeface="Calibri"/>
              </a:rPr>
              <a:t> </a:t>
            </a:r>
            <a:r>
              <a:rPr sz="4000" b="0" spc="-35" dirty="0">
                <a:solidFill>
                  <a:srgbClr val="FFFFFF"/>
                </a:solidFill>
                <a:latin typeface="Calibri"/>
                <a:cs typeface="Calibri"/>
              </a:rPr>
              <a:t>Table</a:t>
            </a:r>
            <a:r>
              <a:rPr sz="4000" b="0" spc="-90" dirty="0">
                <a:solidFill>
                  <a:srgbClr val="FFFFFF"/>
                </a:solidFill>
                <a:latin typeface="Calibri"/>
                <a:cs typeface="Calibri"/>
              </a:rPr>
              <a:t> </a:t>
            </a:r>
            <a:r>
              <a:rPr sz="4000" b="0" spc="-25" dirty="0">
                <a:solidFill>
                  <a:srgbClr val="FFFFFF"/>
                </a:solidFill>
                <a:latin typeface="Calibri"/>
                <a:cs typeface="Calibri"/>
              </a:rPr>
              <a:t>13</a:t>
            </a:r>
            <a:endParaRPr sz="4000">
              <a:latin typeface="Calibri"/>
              <a:cs typeface="Calibri"/>
            </a:endParaRPr>
          </a:p>
        </p:txBody>
      </p:sp>
      <p:sp>
        <p:nvSpPr>
          <p:cNvPr id="10" name="object 10"/>
          <p:cNvSpPr txBox="1">
            <a:spLocks noGrp="1"/>
          </p:cNvSpPr>
          <p:nvPr>
            <p:ph type="ftr" sz="quarter" idx="11"/>
          </p:nvPr>
        </p:nvSpPr>
        <p:spPr>
          <a:xfrm>
            <a:off x="4038600" y="6423496"/>
            <a:ext cx="4114800" cy="230832"/>
          </a:xfrm>
          <a:prstGeom prst="rect">
            <a:avLst/>
          </a:prstGeom>
        </p:spPr>
        <p:txBody>
          <a:bodyPr vert="horz" wrap="square" lIns="0" tIns="0" rIns="0" bIns="0" rtlCol="0">
            <a:spAutoFit/>
          </a:bodyPr>
          <a:lstStyle/>
          <a:p>
            <a:pPr marL="12700">
              <a:lnSpc>
                <a:spcPts val="1810"/>
              </a:lnSpc>
            </a:pPr>
            <a:endParaRPr spc="-20" dirty="0"/>
          </a:p>
        </p:txBody>
      </p:sp>
      <p:sp>
        <p:nvSpPr>
          <p:cNvPr id="4" name="object 4"/>
          <p:cNvSpPr txBox="1"/>
          <p:nvPr/>
        </p:nvSpPr>
        <p:spPr>
          <a:xfrm>
            <a:off x="956259" y="4177106"/>
            <a:ext cx="9987280" cy="1504950"/>
          </a:xfrm>
          <a:prstGeom prst="rect">
            <a:avLst/>
          </a:prstGeom>
        </p:spPr>
        <p:txBody>
          <a:bodyPr vert="horz" wrap="square" lIns="0" tIns="12700" rIns="0" bIns="0" rtlCol="0">
            <a:spAutoFit/>
          </a:bodyPr>
          <a:lstStyle/>
          <a:p>
            <a:pPr marL="240029" indent="-227329">
              <a:lnSpc>
                <a:spcPts val="2735"/>
              </a:lnSpc>
              <a:spcBef>
                <a:spcPts val="100"/>
              </a:spcBef>
              <a:buFont typeface="Arial"/>
              <a:buChar char="•"/>
              <a:tabLst>
                <a:tab pos="240029" algn="l"/>
              </a:tabLst>
            </a:pPr>
            <a:r>
              <a:rPr sz="2400" spc="-30" dirty="0">
                <a:latin typeface="Calibri"/>
                <a:cs typeface="Calibri"/>
              </a:rPr>
              <a:t>Table</a:t>
            </a:r>
            <a:r>
              <a:rPr sz="2400" spc="-50" dirty="0">
                <a:latin typeface="Calibri"/>
                <a:cs typeface="Calibri"/>
              </a:rPr>
              <a:t> </a:t>
            </a:r>
            <a:r>
              <a:rPr sz="2400" dirty="0">
                <a:latin typeface="Calibri"/>
                <a:cs typeface="Calibri"/>
              </a:rPr>
              <a:t>8C</a:t>
            </a:r>
            <a:r>
              <a:rPr sz="2400" spc="-55" dirty="0">
                <a:latin typeface="Calibri"/>
                <a:cs typeface="Calibri"/>
              </a:rPr>
              <a:t> </a:t>
            </a:r>
            <a:r>
              <a:rPr sz="2400" dirty="0">
                <a:latin typeface="Calibri"/>
                <a:cs typeface="Calibri"/>
              </a:rPr>
              <a:t>of</a:t>
            </a:r>
            <a:r>
              <a:rPr sz="2400" spc="-40" dirty="0">
                <a:latin typeface="Calibri"/>
                <a:cs typeface="Calibri"/>
              </a:rPr>
              <a:t> </a:t>
            </a:r>
            <a:r>
              <a:rPr sz="2400" dirty="0">
                <a:latin typeface="Calibri"/>
                <a:cs typeface="Calibri"/>
              </a:rPr>
              <a:t>GSTR</a:t>
            </a:r>
            <a:r>
              <a:rPr sz="2400" spc="-55" dirty="0">
                <a:latin typeface="Calibri"/>
                <a:cs typeface="Calibri"/>
              </a:rPr>
              <a:t> </a:t>
            </a:r>
            <a:r>
              <a:rPr sz="2400" dirty="0">
                <a:latin typeface="Calibri"/>
                <a:cs typeface="Calibri"/>
              </a:rPr>
              <a:t>9</a:t>
            </a:r>
            <a:r>
              <a:rPr sz="2400" spc="-45" dirty="0">
                <a:latin typeface="Calibri"/>
                <a:cs typeface="Calibri"/>
              </a:rPr>
              <a:t> </a:t>
            </a:r>
            <a:r>
              <a:rPr sz="2400" dirty="0">
                <a:latin typeface="Calibri"/>
                <a:cs typeface="Calibri"/>
              </a:rPr>
              <a:t>Excludes</a:t>
            </a:r>
            <a:r>
              <a:rPr sz="2400" spc="-50" dirty="0">
                <a:latin typeface="Calibri"/>
                <a:cs typeface="Calibri"/>
              </a:rPr>
              <a:t> </a:t>
            </a:r>
            <a:r>
              <a:rPr sz="2400" dirty="0">
                <a:latin typeface="Calibri"/>
                <a:cs typeface="Calibri"/>
              </a:rPr>
              <a:t>ITC</a:t>
            </a:r>
            <a:r>
              <a:rPr sz="2400" spc="-35" dirty="0">
                <a:latin typeface="Calibri"/>
                <a:cs typeface="Calibri"/>
              </a:rPr>
              <a:t> </a:t>
            </a:r>
            <a:r>
              <a:rPr sz="2400" dirty="0">
                <a:latin typeface="Calibri"/>
                <a:cs typeface="Calibri"/>
              </a:rPr>
              <a:t>on</a:t>
            </a:r>
            <a:r>
              <a:rPr sz="2400" spc="-60" dirty="0">
                <a:latin typeface="Calibri"/>
                <a:cs typeface="Calibri"/>
              </a:rPr>
              <a:t> </a:t>
            </a:r>
            <a:r>
              <a:rPr sz="2400" dirty="0">
                <a:latin typeface="Calibri"/>
                <a:cs typeface="Calibri"/>
              </a:rPr>
              <a:t>imports</a:t>
            </a:r>
            <a:r>
              <a:rPr sz="2400" spc="-80" dirty="0">
                <a:latin typeface="Calibri"/>
                <a:cs typeface="Calibri"/>
              </a:rPr>
              <a:t> </a:t>
            </a:r>
            <a:r>
              <a:rPr sz="2400" dirty="0">
                <a:latin typeface="Calibri"/>
                <a:cs typeface="Calibri"/>
              </a:rPr>
              <a:t>and</a:t>
            </a:r>
            <a:r>
              <a:rPr sz="2400" spc="-65" dirty="0">
                <a:latin typeface="Calibri"/>
                <a:cs typeface="Calibri"/>
              </a:rPr>
              <a:t> </a:t>
            </a:r>
            <a:r>
              <a:rPr sz="2400" dirty="0">
                <a:latin typeface="Calibri"/>
                <a:cs typeface="Calibri"/>
              </a:rPr>
              <a:t>ITC</a:t>
            </a:r>
            <a:r>
              <a:rPr sz="2400" spc="-40" dirty="0">
                <a:latin typeface="Calibri"/>
                <a:cs typeface="Calibri"/>
              </a:rPr>
              <a:t> </a:t>
            </a:r>
            <a:r>
              <a:rPr sz="2400" dirty="0">
                <a:latin typeface="Calibri"/>
                <a:cs typeface="Calibri"/>
              </a:rPr>
              <a:t>on</a:t>
            </a:r>
            <a:r>
              <a:rPr sz="2400" spc="-10" dirty="0">
                <a:latin typeface="Calibri"/>
                <a:cs typeface="Calibri"/>
              </a:rPr>
              <a:t> </a:t>
            </a:r>
            <a:r>
              <a:rPr sz="2400" dirty="0">
                <a:latin typeface="Calibri"/>
                <a:cs typeface="Calibri"/>
              </a:rPr>
              <a:t>inward</a:t>
            </a:r>
            <a:r>
              <a:rPr sz="2400" spc="-40" dirty="0">
                <a:latin typeface="Calibri"/>
                <a:cs typeface="Calibri"/>
              </a:rPr>
              <a:t> </a:t>
            </a:r>
            <a:r>
              <a:rPr sz="2400" dirty="0">
                <a:latin typeface="Calibri"/>
                <a:cs typeface="Calibri"/>
              </a:rPr>
              <a:t>supplies</a:t>
            </a:r>
            <a:r>
              <a:rPr sz="2400" spc="-80" dirty="0">
                <a:latin typeface="Calibri"/>
                <a:cs typeface="Calibri"/>
              </a:rPr>
              <a:t> </a:t>
            </a:r>
            <a:r>
              <a:rPr sz="2400" dirty="0">
                <a:latin typeface="Calibri"/>
                <a:cs typeface="Calibri"/>
              </a:rPr>
              <a:t>liable</a:t>
            </a:r>
            <a:r>
              <a:rPr sz="2400" spc="-50" dirty="0">
                <a:latin typeface="Calibri"/>
                <a:cs typeface="Calibri"/>
              </a:rPr>
              <a:t> </a:t>
            </a:r>
            <a:r>
              <a:rPr sz="2400" spc="-25" dirty="0">
                <a:latin typeface="Calibri"/>
                <a:cs typeface="Calibri"/>
              </a:rPr>
              <a:t>to</a:t>
            </a:r>
            <a:endParaRPr sz="2400">
              <a:latin typeface="Calibri"/>
              <a:cs typeface="Calibri"/>
            </a:endParaRPr>
          </a:p>
          <a:p>
            <a:pPr marL="241300">
              <a:lnSpc>
                <a:spcPts val="2735"/>
              </a:lnSpc>
            </a:pPr>
            <a:r>
              <a:rPr sz="2400" spc="-10" dirty="0">
                <a:latin typeface="Calibri"/>
                <a:cs typeface="Calibri"/>
              </a:rPr>
              <a:t>reverse</a:t>
            </a:r>
            <a:r>
              <a:rPr sz="2400" spc="-110" dirty="0">
                <a:latin typeface="Calibri"/>
                <a:cs typeface="Calibri"/>
              </a:rPr>
              <a:t> </a:t>
            </a:r>
            <a:r>
              <a:rPr sz="2400" spc="-10" dirty="0">
                <a:latin typeface="Calibri"/>
                <a:cs typeface="Calibri"/>
              </a:rPr>
              <a:t>charge</a:t>
            </a:r>
            <a:endParaRPr sz="2400">
              <a:latin typeface="Calibri"/>
              <a:cs typeface="Calibri"/>
            </a:endParaRPr>
          </a:p>
          <a:p>
            <a:pPr marL="240029" indent="-227329">
              <a:lnSpc>
                <a:spcPts val="2735"/>
              </a:lnSpc>
              <a:spcBef>
                <a:spcPts val="695"/>
              </a:spcBef>
              <a:buFont typeface="Arial"/>
              <a:buChar char="•"/>
              <a:tabLst>
                <a:tab pos="240029" algn="l"/>
              </a:tabLst>
            </a:pPr>
            <a:r>
              <a:rPr sz="2400" spc="-30" dirty="0">
                <a:latin typeface="Calibri"/>
                <a:cs typeface="Calibri"/>
              </a:rPr>
              <a:t>Table</a:t>
            </a:r>
            <a:r>
              <a:rPr sz="2400" spc="-45" dirty="0">
                <a:latin typeface="Calibri"/>
                <a:cs typeface="Calibri"/>
              </a:rPr>
              <a:t> </a:t>
            </a:r>
            <a:r>
              <a:rPr sz="2400" dirty="0">
                <a:latin typeface="Calibri"/>
                <a:cs typeface="Calibri"/>
              </a:rPr>
              <a:t>13</a:t>
            </a:r>
            <a:r>
              <a:rPr sz="2400" spc="-60" dirty="0">
                <a:latin typeface="Calibri"/>
                <a:cs typeface="Calibri"/>
              </a:rPr>
              <a:t> </a:t>
            </a:r>
            <a:r>
              <a:rPr sz="2400" dirty="0">
                <a:latin typeface="Calibri"/>
                <a:cs typeface="Calibri"/>
              </a:rPr>
              <a:t>of</a:t>
            </a:r>
            <a:r>
              <a:rPr sz="2400" spc="-35" dirty="0">
                <a:latin typeface="Calibri"/>
                <a:cs typeface="Calibri"/>
              </a:rPr>
              <a:t> </a:t>
            </a:r>
            <a:r>
              <a:rPr sz="2400" dirty="0">
                <a:latin typeface="Calibri"/>
                <a:cs typeface="Calibri"/>
              </a:rPr>
              <a:t>GSTR</a:t>
            </a:r>
            <a:r>
              <a:rPr sz="2400" spc="-30" dirty="0">
                <a:latin typeface="Calibri"/>
                <a:cs typeface="Calibri"/>
              </a:rPr>
              <a:t> </a:t>
            </a:r>
            <a:r>
              <a:rPr sz="2400" dirty="0">
                <a:latin typeface="Calibri"/>
                <a:cs typeface="Calibri"/>
              </a:rPr>
              <a:t>9</a:t>
            </a:r>
            <a:r>
              <a:rPr sz="2400" spc="-35" dirty="0">
                <a:latin typeface="Calibri"/>
                <a:cs typeface="Calibri"/>
              </a:rPr>
              <a:t> </a:t>
            </a:r>
            <a:r>
              <a:rPr sz="2400" dirty="0">
                <a:latin typeface="Calibri"/>
                <a:cs typeface="Calibri"/>
              </a:rPr>
              <a:t>includes</a:t>
            </a:r>
            <a:r>
              <a:rPr sz="2400" spc="-65" dirty="0">
                <a:latin typeface="Calibri"/>
                <a:cs typeface="Calibri"/>
              </a:rPr>
              <a:t> </a:t>
            </a:r>
            <a:r>
              <a:rPr sz="2400" dirty="0">
                <a:latin typeface="Calibri"/>
                <a:cs typeface="Calibri"/>
              </a:rPr>
              <a:t>all</a:t>
            </a:r>
            <a:r>
              <a:rPr sz="2400" spc="-45" dirty="0">
                <a:latin typeface="Calibri"/>
                <a:cs typeface="Calibri"/>
              </a:rPr>
              <a:t> </a:t>
            </a:r>
            <a:r>
              <a:rPr sz="2400" dirty="0">
                <a:latin typeface="Calibri"/>
                <a:cs typeface="Calibri"/>
              </a:rPr>
              <a:t>ITC</a:t>
            </a:r>
            <a:r>
              <a:rPr sz="2400" spc="-35" dirty="0">
                <a:latin typeface="Calibri"/>
                <a:cs typeface="Calibri"/>
              </a:rPr>
              <a:t> </a:t>
            </a:r>
            <a:r>
              <a:rPr sz="2400" dirty="0">
                <a:latin typeface="Calibri"/>
                <a:cs typeface="Calibri"/>
              </a:rPr>
              <a:t>which</a:t>
            </a:r>
            <a:r>
              <a:rPr sz="2400" spc="-40" dirty="0">
                <a:latin typeface="Calibri"/>
                <a:cs typeface="Calibri"/>
              </a:rPr>
              <a:t> </a:t>
            </a:r>
            <a:r>
              <a:rPr sz="2400" dirty="0">
                <a:latin typeface="Calibri"/>
                <a:cs typeface="Calibri"/>
              </a:rPr>
              <a:t>is</a:t>
            </a:r>
            <a:r>
              <a:rPr sz="2400" spc="-45" dirty="0">
                <a:latin typeface="Calibri"/>
                <a:cs typeface="Calibri"/>
              </a:rPr>
              <a:t> </a:t>
            </a:r>
            <a:r>
              <a:rPr sz="2400" spc="-10" dirty="0">
                <a:latin typeface="Calibri"/>
                <a:cs typeface="Calibri"/>
              </a:rPr>
              <a:t>availed</a:t>
            </a:r>
            <a:r>
              <a:rPr sz="2400" spc="-35" dirty="0">
                <a:latin typeface="Calibri"/>
                <a:cs typeface="Calibri"/>
              </a:rPr>
              <a:t> </a:t>
            </a:r>
            <a:r>
              <a:rPr sz="2400" dirty="0">
                <a:latin typeface="Calibri"/>
                <a:cs typeface="Calibri"/>
              </a:rPr>
              <a:t>during</a:t>
            </a:r>
            <a:r>
              <a:rPr sz="2400" spc="-75" dirty="0">
                <a:latin typeface="Calibri"/>
                <a:cs typeface="Calibri"/>
              </a:rPr>
              <a:t> </a:t>
            </a:r>
            <a:r>
              <a:rPr sz="2400" spc="-10" dirty="0">
                <a:latin typeface="Calibri"/>
                <a:cs typeface="Calibri"/>
              </a:rPr>
              <a:t>subsequent</a:t>
            </a:r>
            <a:r>
              <a:rPr sz="2400" spc="-105" dirty="0">
                <a:latin typeface="Calibri"/>
                <a:cs typeface="Calibri"/>
              </a:rPr>
              <a:t> </a:t>
            </a:r>
            <a:r>
              <a:rPr sz="2400" spc="-25" dirty="0">
                <a:latin typeface="Calibri"/>
                <a:cs typeface="Calibri"/>
              </a:rPr>
              <a:t>FY</a:t>
            </a:r>
            <a:endParaRPr sz="2400">
              <a:latin typeface="Calibri"/>
              <a:cs typeface="Calibri"/>
            </a:endParaRPr>
          </a:p>
          <a:p>
            <a:pPr marL="241300">
              <a:lnSpc>
                <a:spcPts val="2735"/>
              </a:lnSpc>
            </a:pPr>
            <a:r>
              <a:rPr sz="2400" dirty="0">
                <a:latin typeface="Calibri"/>
                <a:cs typeface="Calibri"/>
              </a:rPr>
              <a:t>including</a:t>
            </a:r>
            <a:r>
              <a:rPr sz="2400" spc="-95" dirty="0">
                <a:latin typeface="Calibri"/>
                <a:cs typeface="Calibri"/>
              </a:rPr>
              <a:t> </a:t>
            </a:r>
            <a:r>
              <a:rPr sz="2400" dirty="0">
                <a:latin typeface="Calibri"/>
                <a:cs typeface="Calibri"/>
              </a:rPr>
              <a:t>ITC</a:t>
            </a:r>
            <a:r>
              <a:rPr sz="2400" spc="-70" dirty="0">
                <a:latin typeface="Calibri"/>
                <a:cs typeface="Calibri"/>
              </a:rPr>
              <a:t> </a:t>
            </a:r>
            <a:r>
              <a:rPr sz="2400" dirty="0">
                <a:latin typeface="Calibri"/>
                <a:cs typeface="Calibri"/>
              </a:rPr>
              <a:t>on</a:t>
            </a:r>
            <a:r>
              <a:rPr sz="2400" spc="-50" dirty="0">
                <a:latin typeface="Calibri"/>
                <a:cs typeface="Calibri"/>
              </a:rPr>
              <a:t> </a:t>
            </a:r>
            <a:r>
              <a:rPr sz="2400" dirty="0">
                <a:latin typeface="Calibri"/>
                <a:cs typeface="Calibri"/>
              </a:rPr>
              <a:t>imports</a:t>
            </a:r>
            <a:r>
              <a:rPr sz="2400" spc="-110" dirty="0">
                <a:latin typeface="Calibri"/>
                <a:cs typeface="Calibri"/>
              </a:rPr>
              <a:t> </a:t>
            </a:r>
            <a:r>
              <a:rPr sz="2400" dirty="0">
                <a:latin typeface="Calibri"/>
                <a:cs typeface="Calibri"/>
              </a:rPr>
              <a:t>and</a:t>
            </a:r>
            <a:r>
              <a:rPr sz="2400" spc="-60" dirty="0">
                <a:latin typeface="Calibri"/>
                <a:cs typeface="Calibri"/>
              </a:rPr>
              <a:t> </a:t>
            </a:r>
            <a:r>
              <a:rPr sz="2400" dirty="0">
                <a:latin typeface="Calibri"/>
                <a:cs typeface="Calibri"/>
              </a:rPr>
              <a:t>ITC</a:t>
            </a:r>
            <a:r>
              <a:rPr sz="2400" spc="-70" dirty="0">
                <a:latin typeface="Calibri"/>
                <a:cs typeface="Calibri"/>
              </a:rPr>
              <a:t> </a:t>
            </a:r>
            <a:r>
              <a:rPr sz="2400" dirty="0">
                <a:latin typeface="Calibri"/>
                <a:cs typeface="Calibri"/>
              </a:rPr>
              <a:t>on</a:t>
            </a:r>
            <a:r>
              <a:rPr sz="2400" spc="-10" dirty="0">
                <a:latin typeface="Calibri"/>
                <a:cs typeface="Calibri"/>
              </a:rPr>
              <a:t> inward</a:t>
            </a:r>
            <a:r>
              <a:rPr sz="2400" spc="-75" dirty="0">
                <a:latin typeface="Calibri"/>
                <a:cs typeface="Calibri"/>
              </a:rPr>
              <a:t> </a:t>
            </a:r>
            <a:r>
              <a:rPr sz="2400" dirty="0">
                <a:latin typeface="Calibri"/>
                <a:cs typeface="Calibri"/>
              </a:rPr>
              <a:t>supplies</a:t>
            </a:r>
            <a:r>
              <a:rPr sz="2400" spc="-90" dirty="0">
                <a:latin typeface="Calibri"/>
                <a:cs typeface="Calibri"/>
              </a:rPr>
              <a:t> </a:t>
            </a:r>
            <a:r>
              <a:rPr sz="2400" dirty="0">
                <a:latin typeface="Calibri"/>
                <a:cs typeface="Calibri"/>
              </a:rPr>
              <a:t>liable</a:t>
            </a:r>
            <a:r>
              <a:rPr sz="2400" spc="-55" dirty="0">
                <a:latin typeface="Calibri"/>
                <a:cs typeface="Calibri"/>
              </a:rPr>
              <a:t> </a:t>
            </a:r>
            <a:r>
              <a:rPr sz="2400" dirty="0">
                <a:latin typeface="Calibri"/>
                <a:cs typeface="Calibri"/>
              </a:rPr>
              <a:t>to</a:t>
            </a:r>
            <a:r>
              <a:rPr sz="2400" spc="-80" dirty="0">
                <a:latin typeface="Calibri"/>
                <a:cs typeface="Calibri"/>
              </a:rPr>
              <a:t> </a:t>
            </a:r>
            <a:r>
              <a:rPr sz="2400" spc="-10" dirty="0">
                <a:latin typeface="Calibri"/>
                <a:cs typeface="Calibri"/>
              </a:rPr>
              <a:t>reverse</a:t>
            </a:r>
            <a:r>
              <a:rPr sz="2400" spc="-45" dirty="0">
                <a:latin typeface="Calibri"/>
                <a:cs typeface="Calibri"/>
              </a:rPr>
              <a:t> </a:t>
            </a:r>
            <a:r>
              <a:rPr sz="2400" spc="-10" dirty="0">
                <a:latin typeface="Calibri"/>
                <a:cs typeface="Calibri"/>
              </a:rPr>
              <a:t>charge</a:t>
            </a:r>
            <a:endParaRPr sz="2400">
              <a:latin typeface="Calibri"/>
              <a:cs typeface="Calibri"/>
            </a:endParaRPr>
          </a:p>
        </p:txBody>
      </p:sp>
      <p:sp>
        <p:nvSpPr>
          <p:cNvPr id="5" name="object 5"/>
          <p:cNvSpPr txBox="1"/>
          <p:nvPr/>
        </p:nvSpPr>
        <p:spPr>
          <a:xfrm>
            <a:off x="2490216" y="2630423"/>
            <a:ext cx="2399030" cy="1186180"/>
          </a:xfrm>
          <a:prstGeom prst="rect">
            <a:avLst/>
          </a:prstGeom>
          <a:ln w="12192">
            <a:solidFill>
              <a:srgbClr val="000000"/>
            </a:solidFill>
          </a:ln>
        </p:spPr>
        <p:txBody>
          <a:bodyPr vert="horz" wrap="square" lIns="0" tIns="240665" rIns="0" bIns="0" rtlCol="0">
            <a:spAutoFit/>
          </a:bodyPr>
          <a:lstStyle/>
          <a:p>
            <a:pPr marL="143510">
              <a:lnSpc>
                <a:spcPct val="100000"/>
              </a:lnSpc>
              <a:spcBef>
                <a:spcPts val="1895"/>
              </a:spcBef>
            </a:pPr>
            <a:r>
              <a:rPr sz="2200" spc="-20" dirty="0">
                <a:latin typeface="Calibri"/>
                <a:cs typeface="Calibri"/>
              </a:rPr>
              <a:t>Table</a:t>
            </a:r>
            <a:r>
              <a:rPr sz="2200" spc="-50" dirty="0">
                <a:latin typeface="Calibri"/>
                <a:cs typeface="Calibri"/>
              </a:rPr>
              <a:t> </a:t>
            </a:r>
            <a:r>
              <a:rPr sz="2200" dirty="0">
                <a:latin typeface="Calibri"/>
                <a:cs typeface="Calibri"/>
              </a:rPr>
              <a:t>8C</a:t>
            </a:r>
            <a:r>
              <a:rPr sz="2200" spc="-55" dirty="0">
                <a:latin typeface="Calibri"/>
                <a:cs typeface="Calibri"/>
              </a:rPr>
              <a:t> </a:t>
            </a:r>
            <a:r>
              <a:rPr sz="2200" dirty="0">
                <a:latin typeface="Calibri"/>
                <a:cs typeface="Calibri"/>
              </a:rPr>
              <a:t>of</a:t>
            </a:r>
            <a:r>
              <a:rPr sz="2200" spc="-50" dirty="0">
                <a:latin typeface="Calibri"/>
                <a:cs typeface="Calibri"/>
              </a:rPr>
              <a:t> </a:t>
            </a:r>
            <a:r>
              <a:rPr sz="2200" dirty="0">
                <a:latin typeface="Calibri"/>
                <a:cs typeface="Calibri"/>
              </a:rPr>
              <a:t>GSTR</a:t>
            </a:r>
            <a:r>
              <a:rPr sz="2200" spc="-30" dirty="0">
                <a:latin typeface="Calibri"/>
                <a:cs typeface="Calibri"/>
              </a:rPr>
              <a:t> </a:t>
            </a:r>
            <a:r>
              <a:rPr sz="2200" spc="-50" dirty="0">
                <a:latin typeface="Calibri"/>
                <a:cs typeface="Calibri"/>
              </a:rPr>
              <a:t>9</a:t>
            </a:r>
            <a:endParaRPr sz="2200">
              <a:latin typeface="Calibri"/>
              <a:cs typeface="Calibri"/>
            </a:endParaRPr>
          </a:p>
        </p:txBody>
      </p:sp>
      <p:sp>
        <p:nvSpPr>
          <p:cNvPr id="6" name="object 6"/>
          <p:cNvSpPr txBox="1"/>
          <p:nvPr/>
        </p:nvSpPr>
        <p:spPr>
          <a:xfrm>
            <a:off x="8305800" y="2596895"/>
            <a:ext cx="2390140" cy="1195070"/>
          </a:xfrm>
          <a:prstGeom prst="rect">
            <a:avLst/>
          </a:prstGeom>
          <a:ln w="12192">
            <a:solidFill>
              <a:srgbClr val="000000"/>
            </a:solidFill>
          </a:ln>
        </p:spPr>
        <p:txBody>
          <a:bodyPr vert="horz" wrap="square" lIns="0" tIns="77470" rIns="0" bIns="0" rtlCol="0">
            <a:spAutoFit/>
          </a:bodyPr>
          <a:lstStyle/>
          <a:p>
            <a:pPr marL="146050" marR="133985" algn="ctr">
              <a:lnSpc>
                <a:spcPct val="100000"/>
              </a:lnSpc>
              <a:spcBef>
                <a:spcPts val="610"/>
              </a:spcBef>
            </a:pPr>
            <a:r>
              <a:rPr sz="2200" spc="-20" dirty="0">
                <a:latin typeface="Calibri"/>
                <a:cs typeface="Calibri"/>
              </a:rPr>
              <a:t>Table</a:t>
            </a:r>
            <a:r>
              <a:rPr sz="2200" spc="-50" dirty="0">
                <a:latin typeface="Calibri"/>
                <a:cs typeface="Calibri"/>
              </a:rPr>
              <a:t> </a:t>
            </a:r>
            <a:r>
              <a:rPr sz="2200" dirty="0">
                <a:latin typeface="Calibri"/>
                <a:cs typeface="Calibri"/>
              </a:rPr>
              <a:t>13</a:t>
            </a:r>
            <a:r>
              <a:rPr sz="2200" spc="-65" dirty="0">
                <a:latin typeface="Calibri"/>
                <a:cs typeface="Calibri"/>
              </a:rPr>
              <a:t> </a:t>
            </a:r>
            <a:r>
              <a:rPr sz="2200" dirty="0">
                <a:latin typeface="Calibri"/>
                <a:cs typeface="Calibri"/>
              </a:rPr>
              <a:t>of</a:t>
            </a:r>
            <a:r>
              <a:rPr sz="2200" spc="-35" dirty="0">
                <a:latin typeface="Calibri"/>
                <a:cs typeface="Calibri"/>
              </a:rPr>
              <a:t> </a:t>
            </a:r>
            <a:r>
              <a:rPr sz="2200" dirty="0">
                <a:latin typeface="Calibri"/>
                <a:cs typeface="Calibri"/>
              </a:rPr>
              <a:t>GSTR</a:t>
            </a:r>
            <a:r>
              <a:rPr sz="2200" spc="-25" dirty="0">
                <a:latin typeface="Calibri"/>
                <a:cs typeface="Calibri"/>
              </a:rPr>
              <a:t> </a:t>
            </a:r>
            <a:r>
              <a:rPr sz="2200" spc="-50" dirty="0">
                <a:latin typeface="Calibri"/>
                <a:cs typeface="Calibri"/>
              </a:rPr>
              <a:t>9 </a:t>
            </a:r>
            <a:r>
              <a:rPr sz="2200" dirty="0">
                <a:latin typeface="Calibri"/>
                <a:cs typeface="Calibri"/>
              </a:rPr>
              <a:t>(ITC</a:t>
            </a:r>
            <a:r>
              <a:rPr sz="2200" spc="-50" dirty="0">
                <a:latin typeface="Calibri"/>
                <a:cs typeface="Calibri"/>
              </a:rPr>
              <a:t> </a:t>
            </a:r>
            <a:r>
              <a:rPr sz="2200" dirty="0">
                <a:latin typeface="Calibri"/>
                <a:cs typeface="Calibri"/>
              </a:rPr>
              <a:t>claimed</a:t>
            </a:r>
            <a:r>
              <a:rPr sz="2200" spc="-70" dirty="0">
                <a:latin typeface="Calibri"/>
                <a:cs typeface="Calibri"/>
              </a:rPr>
              <a:t> </a:t>
            </a:r>
            <a:r>
              <a:rPr sz="2200" spc="-25" dirty="0">
                <a:latin typeface="Calibri"/>
                <a:cs typeface="Calibri"/>
              </a:rPr>
              <a:t>in </a:t>
            </a:r>
            <a:r>
              <a:rPr sz="2200" spc="-10" dirty="0">
                <a:latin typeface="Calibri"/>
                <a:cs typeface="Calibri"/>
              </a:rPr>
              <a:t>Apr-</a:t>
            </a:r>
            <a:r>
              <a:rPr sz="2200" dirty="0">
                <a:latin typeface="Calibri"/>
                <a:cs typeface="Calibri"/>
              </a:rPr>
              <a:t>18</a:t>
            </a:r>
            <a:r>
              <a:rPr sz="2200" spc="-40" dirty="0">
                <a:latin typeface="Calibri"/>
                <a:cs typeface="Calibri"/>
              </a:rPr>
              <a:t> </a:t>
            </a:r>
            <a:r>
              <a:rPr sz="2200" dirty="0">
                <a:latin typeface="Calibri"/>
                <a:cs typeface="Calibri"/>
              </a:rPr>
              <a:t>to</a:t>
            </a:r>
            <a:r>
              <a:rPr sz="2200" spc="25" dirty="0">
                <a:latin typeface="Calibri"/>
                <a:cs typeface="Calibri"/>
              </a:rPr>
              <a:t> </a:t>
            </a:r>
            <a:r>
              <a:rPr sz="2200" spc="-10" dirty="0">
                <a:latin typeface="Calibri"/>
                <a:cs typeface="Calibri"/>
              </a:rPr>
              <a:t>Sep-</a:t>
            </a:r>
            <a:r>
              <a:rPr sz="2200" spc="-25" dirty="0">
                <a:latin typeface="Calibri"/>
                <a:cs typeface="Calibri"/>
              </a:rPr>
              <a:t>18)</a:t>
            </a:r>
            <a:endParaRPr sz="2200">
              <a:latin typeface="Calibri"/>
              <a:cs typeface="Calibri"/>
            </a:endParaRPr>
          </a:p>
        </p:txBody>
      </p:sp>
      <p:sp>
        <p:nvSpPr>
          <p:cNvPr id="7" name="object 7"/>
          <p:cNvSpPr/>
          <p:nvPr/>
        </p:nvSpPr>
        <p:spPr>
          <a:xfrm>
            <a:off x="6657085" y="3054604"/>
            <a:ext cx="728345" cy="140335"/>
          </a:xfrm>
          <a:custGeom>
            <a:avLst/>
            <a:gdLst/>
            <a:ahLst/>
            <a:cxnLst/>
            <a:rect l="l" t="t" r="r" b="b"/>
            <a:pathLst>
              <a:path w="728345" h="140335">
                <a:moveTo>
                  <a:pt x="0" y="0"/>
                </a:moveTo>
                <a:lnTo>
                  <a:pt x="727964" y="0"/>
                </a:lnTo>
                <a:lnTo>
                  <a:pt x="727964" y="139826"/>
                </a:lnTo>
                <a:lnTo>
                  <a:pt x="0" y="139826"/>
                </a:lnTo>
                <a:lnTo>
                  <a:pt x="0" y="0"/>
                </a:lnTo>
                <a:close/>
              </a:path>
            </a:pathLst>
          </a:custGeom>
          <a:ln w="12191">
            <a:solidFill>
              <a:srgbClr val="000000"/>
            </a:solidFill>
          </a:ln>
        </p:spPr>
        <p:txBody>
          <a:bodyPr wrap="square" lIns="0" tIns="0" rIns="0" bIns="0" rtlCol="0"/>
          <a:lstStyle/>
          <a:p>
            <a:endParaRPr/>
          </a:p>
        </p:txBody>
      </p:sp>
      <p:sp>
        <p:nvSpPr>
          <p:cNvPr id="8" name="object 8"/>
          <p:cNvSpPr/>
          <p:nvPr/>
        </p:nvSpPr>
        <p:spPr>
          <a:xfrm>
            <a:off x="6657085" y="3264280"/>
            <a:ext cx="728345" cy="140335"/>
          </a:xfrm>
          <a:custGeom>
            <a:avLst/>
            <a:gdLst/>
            <a:ahLst/>
            <a:cxnLst/>
            <a:rect l="l" t="t" r="r" b="b"/>
            <a:pathLst>
              <a:path w="728345" h="140335">
                <a:moveTo>
                  <a:pt x="0" y="0"/>
                </a:moveTo>
                <a:lnTo>
                  <a:pt x="727964" y="0"/>
                </a:lnTo>
                <a:lnTo>
                  <a:pt x="727964" y="139827"/>
                </a:lnTo>
                <a:lnTo>
                  <a:pt x="0" y="139827"/>
                </a:lnTo>
                <a:lnTo>
                  <a:pt x="0" y="0"/>
                </a:lnTo>
                <a:close/>
              </a:path>
            </a:pathLst>
          </a:custGeom>
          <a:ln w="12192">
            <a:solidFill>
              <a:srgbClr val="000000"/>
            </a:solidFill>
          </a:ln>
        </p:spPr>
        <p:txBody>
          <a:bodyPr wrap="square" lIns="0" tIns="0" rIns="0" bIns="0" rtlCol="0"/>
          <a:lstStyle/>
          <a:p>
            <a:endParaRPr/>
          </a:p>
        </p:txBody>
      </p:sp>
      <p:sp>
        <p:nvSpPr>
          <p:cNvPr id="9" name="object 9"/>
          <p:cNvSpPr/>
          <p:nvPr/>
        </p:nvSpPr>
        <p:spPr>
          <a:xfrm>
            <a:off x="5870447" y="2983992"/>
            <a:ext cx="582295" cy="521334"/>
          </a:xfrm>
          <a:custGeom>
            <a:avLst/>
            <a:gdLst/>
            <a:ahLst/>
            <a:cxnLst/>
            <a:rect l="l" t="t" r="r" b="b"/>
            <a:pathLst>
              <a:path w="582295" h="521335">
                <a:moveTo>
                  <a:pt x="582167" y="521208"/>
                </a:moveTo>
                <a:lnTo>
                  <a:pt x="260603" y="521208"/>
                </a:lnTo>
                <a:lnTo>
                  <a:pt x="0" y="260604"/>
                </a:lnTo>
                <a:lnTo>
                  <a:pt x="260603" y="0"/>
                </a:lnTo>
                <a:lnTo>
                  <a:pt x="582167" y="0"/>
                </a:lnTo>
                <a:lnTo>
                  <a:pt x="321563" y="260604"/>
                </a:lnTo>
                <a:lnTo>
                  <a:pt x="582167" y="521208"/>
                </a:lnTo>
                <a:close/>
              </a:path>
            </a:pathLst>
          </a:custGeom>
          <a:ln w="12192">
            <a:solidFill>
              <a:srgbClr val="000000"/>
            </a:solidFill>
          </a:ln>
        </p:spPr>
        <p:txBody>
          <a:bodyPr wrap="square" lIns="0" tIns="0" rIns="0" bIns="0" rtlCol="0"/>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12192000" cy="939165"/>
            <a:chOff x="0" y="0"/>
            <a:chExt cx="12192000" cy="939165"/>
          </a:xfrm>
        </p:grpSpPr>
        <p:sp>
          <p:nvSpPr>
            <p:cNvPr id="3" name="object 3"/>
            <p:cNvSpPr/>
            <p:nvPr/>
          </p:nvSpPr>
          <p:spPr>
            <a:xfrm>
              <a:off x="838200" y="399288"/>
              <a:ext cx="10875645" cy="533400"/>
            </a:xfrm>
            <a:custGeom>
              <a:avLst/>
              <a:gdLst/>
              <a:ahLst/>
              <a:cxnLst/>
              <a:rect l="l" t="t" r="r" b="b"/>
              <a:pathLst>
                <a:path w="10875645" h="533400">
                  <a:moveTo>
                    <a:pt x="10875264" y="0"/>
                  </a:moveTo>
                  <a:lnTo>
                    <a:pt x="0" y="0"/>
                  </a:lnTo>
                  <a:lnTo>
                    <a:pt x="0" y="533400"/>
                  </a:lnTo>
                  <a:lnTo>
                    <a:pt x="10875264" y="533400"/>
                  </a:lnTo>
                  <a:lnTo>
                    <a:pt x="10875264" y="0"/>
                  </a:lnTo>
                  <a:close/>
                </a:path>
              </a:pathLst>
            </a:custGeom>
            <a:solidFill>
              <a:srgbClr val="4471C4"/>
            </a:solidFill>
          </p:spPr>
          <p:txBody>
            <a:bodyPr wrap="square" lIns="0" tIns="0" rIns="0" bIns="0" rtlCol="0"/>
            <a:lstStyle/>
            <a:p>
              <a:endParaRPr/>
            </a:p>
          </p:txBody>
        </p:sp>
        <p:sp>
          <p:nvSpPr>
            <p:cNvPr id="4" name="object 4"/>
            <p:cNvSpPr/>
            <p:nvPr/>
          </p:nvSpPr>
          <p:spPr>
            <a:xfrm>
              <a:off x="838200" y="399288"/>
              <a:ext cx="10875645" cy="533400"/>
            </a:xfrm>
            <a:custGeom>
              <a:avLst/>
              <a:gdLst/>
              <a:ahLst/>
              <a:cxnLst/>
              <a:rect l="l" t="t" r="r" b="b"/>
              <a:pathLst>
                <a:path w="10875645" h="533400">
                  <a:moveTo>
                    <a:pt x="0" y="533400"/>
                  </a:moveTo>
                  <a:lnTo>
                    <a:pt x="10875264" y="533400"/>
                  </a:lnTo>
                  <a:lnTo>
                    <a:pt x="10875264" y="0"/>
                  </a:lnTo>
                  <a:lnTo>
                    <a:pt x="0" y="0"/>
                  </a:lnTo>
                  <a:lnTo>
                    <a:pt x="0" y="533400"/>
                  </a:lnTo>
                  <a:close/>
                </a:path>
              </a:pathLst>
            </a:custGeom>
            <a:ln w="12192">
              <a:solidFill>
                <a:srgbClr val="2E528F"/>
              </a:solidFill>
            </a:ln>
          </p:spPr>
          <p:txBody>
            <a:bodyPr wrap="square" lIns="0" tIns="0" rIns="0" bIns="0" rtlCol="0"/>
            <a:lstStyle/>
            <a:p>
              <a:endParaRPr/>
            </a:p>
          </p:txBody>
        </p:sp>
      </p:grpSp>
      <p:sp>
        <p:nvSpPr>
          <p:cNvPr id="5" name="object 5"/>
          <p:cNvSpPr txBox="1">
            <a:spLocks noGrp="1"/>
          </p:cNvSpPr>
          <p:nvPr>
            <p:ph type="title"/>
          </p:nvPr>
        </p:nvSpPr>
        <p:spPr>
          <a:xfrm>
            <a:off x="3100197" y="284175"/>
            <a:ext cx="6351905" cy="636905"/>
          </a:xfrm>
          <a:prstGeom prst="rect">
            <a:avLst/>
          </a:prstGeom>
        </p:spPr>
        <p:txBody>
          <a:bodyPr vert="horz" wrap="square" lIns="0" tIns="13970" rIns="0" bIns="0" rtlCol="0">
            <a:spAutoFit/>
          </a:bodyPr>
          <a:lstStyle/>
          <a:p>
            <a:pPr marL="12700">
              <a:lnSpc>
                <a:spcPct val="100000"/>
              </a:lnSpc>
              <a:spcBef>
                <a:spcPts val="110"/>
              </a:spcBef>
            </a:pPr>
            <a:r>
              <a:rPr sz="4000" b="0" dirty="0">
                <a:solidFill>
                  <a:srgbClr val="FFFFFF"/>
                </a:solidFill>
                <a:latin typeface="Calibri"/>
                <a:cs typeface="Calibri"/>
              </a:rPr>
              <a:t>Summary</a:t>
            </a:r>
            <a:r>
              <a:rPr sz="4000" b="0" spc="-100" dirty="0">
                <a:solidFill>
                  <a:srgbClr val="FFFFFF"/>
                </a:solidFill>
                <a:latin typeface="Calibri"/>
                <a:cs typeface="Calibri"/>
              </a:rPr>
              <a:t> </a:t>
            </a:r>
            <a:r>
              <a:rPr sz="4000" b="0" dirty="0">
                <a:solidFill>
                  <a:srgbClr val="FFFFFF"/>
                </a:solidFill>
                <a:latin typeface="Calibri"/>
                <a:cs typeface="Calibri"/>
              </a:rPr>
              <a:t>Points</a:t>
            </a:r>
            <a:r>
              <a:rPr sz="4000" b="0" spc="-125" dirty="0">
                <a:solidFill>
                  <a:srgbClr val="FFFFFF"/>
                </a:solidFill>
                <a:latin typeface="Calibri"/>
                <a:cs typeface="Calibri"/>
              </a:rPr>
              <a:t> </a:t>
            </a:r>
            <a:r>
              <a:rPr sz="4000" b="0" dirty="0">
                <a:solidFill>
                  <a:srgbClr val="FFFFFF"/>
                </a:solidFill>
                <a:latin typeface="Calibri"/>
                <a:cs typeface="Calibri"/>
              </a:rPr>
              <a:t>for</a:t>
            </a:r>
            <a:r>
              <a:rPr sz="4000" b="0" spc="-100" dirty="0">
                <a:solidFill>
                  <a:srgbClr val="FFFFFF"/>
                </a:solidFill>
                <a:latin typeface="Calibri"/>
                <a:cs typeface="Calibri"/>
              </a:rPr>
              <a:t> </a:t>
            </a:r>
            <a:r>
              <a:rPr sz="4000" b="0" spc="-10" dirty="0">
                <a:solidFill>
                  <a:srgbClr val="FFFFFF"/>
                </a:solidFill>
                <a:latin typeface="Calibri"/>
                <a:cs typeface="Calibri"/>
              </a:rPr>
              <a:t>Discussion</a:t>
            </a:r>
            <a:endParaRPr sz="4000">
              <a:latin typeface="Calibri"/>
              <a:cs typeface="Calibri"/>
            </a:endParaRPr>
          </a:p>
        </p:txBody>
      </p:sp>
      <p:grpSp>
        <p:nvGrpSpPr>
          <p:cNvPr id="6" name="object 6"/>
          <p:cNvGrpSpPr/>
          <p:nvPr/>
        </p:nvGrpSpPr>
        <p:grpSpPr>
          <a:xfrm>
            <a:off x="879868" y="928750"/>
            <a:ext cx="10828020" cy="5397500"/>
            <a:chOff x="879868" y="928750"/>
            <a:chExt cx="10828020" cy="5397500"/>
          </a:xfrm>
        </p:grpSpPr>
        <p:sp>
          <p:nvSpPr>
            <p:cNvPr id="7" name="object 7"/>
            <p:cNvSpPr/>
            <p:nvPr/>
          </p:nvSpPr>
          <p:spPr>
            <a:xfrm>
              <a:off x="883043" y="931925"/>
              <a:ext cx="10821670" cy="365760"/>
            </a:xfrm>
            <a:custGeom>
              <a:avLst/>
              <a:gdLst/>
              <a:ahLst/>
              <a:cxnLst/>
              <a:rect l="l" t="t" r="r" b="b"/>
              <a:pathLst>
                <a:path w="10821670" h="365759">
                  <a:moveTo>
                    <a:pt x="10821391" y="0"/>
                  </a:moveTo>
                  <a:lnTo>
                    <a:pt x="5283835" y="0"/>
                  </a:lnTo>
                  <a:lnTo>
                    <a:pt x="0" y="0"/>
                  </a:lnTo>
                  <a:lnTo>
                    <a:pt x="0" y="365760"/>
                  </a:lnTo>
                  <a:lnTo>
                    <a:pt x="5283822" y="365760"/>
                  </a:lnTo>
                  <a:lnTo>
                    <a:pt x="10821391" y="365760"/>
                  </a:lnTo>
                  <a:lnTo>
                    <a:pt x="10821391" y="0"/>
                  </a:lnTo>
                  <a:close/>
                </a:path>
              </a:pathLst>
            </a:custGeom>
            <a:solidFill>
              <a:srgbClr val="EC7C30"/>
            </a:solidFill>
          </p:spPr>
          <p:txBody>
            <a:bodyPr wrap="square" lIns="0" tIns="0" rIns="0" bIns="0" rtlCol="0"/>
            <a:lstStyle/>
            <a:p>
              <a:endParaRPr/>
            </a:p>
          </p:txBody>
        </p:sp>
        <p:sp>
          <p:nvSpPr>
            <p:cNvPr id="8" name="object 8"/>
            <p:cNvSpPr/>
            <p:nvPr/>
          </p:nvSpPr>
          <p:spPr>
            <a:xfrm>
              <a:off x="879868" y="928750"/>
              <a:ext cx="10828020" cy="5397500"/>
            </a:xfrm>
            <a:custGeom>
              <a:avLst/>
              <a:gdLst/>
              <a:ahLst/>
              <a:cxnLst/>
              <a:rect l="l" t="t" r="r" b="b"/>
              <a:pathLst>
                <a:path w="10828020" h="5397500">
                  <a:moveTo>
                    <a:pt x="0" y="368935"/>
                  </a:moveTo>
                  <a:lnTo>
                    <a:pt x="10827753" y="368935"/>
                  </a:lnTo>
                </a:path>
                <a:path w="10828020" h="5397500">
                  <a:moveTo>
                    <a:pt x="0" y="765175"/>
                  </a:moveTo>
                  <a:lnTo>
                    <a:pt x="10827753" y="765175"/>
                  </a:lnTo>
                </a:path>
                <a:path w="10828020" h="5397500">
                  <a:moveTo>
                    <a:pt x="0" y="1130935"/>
                  </a:moveTo>
                  <a:lnTo>
                    <a:pt x="10827753" y="1130935"/>
                  </a:lnTo>
                </a:path>
                <a:path w="10828020" h="5397500">
                  <a:moveTo>
                    <a:pt x="0" y="1496695"/>
                  </a:moveTo>
                  <a:lnTo>
                    <a:pt x="10827753" y="1496695"/>
                  </a:lnTo>
                </a:path>
                <a:path w="10828020" h="5397500">
                  <a:moveTo>
                    <a:pt x="0" y="2136775"/>
                  </a:moveTo>
                  <a:lnTo>
                    <a:pt x="10827753" y="2136775"/>
                  </a:lnTo>
                </a:path>
                <a:path w="10828020" h="5397500">
                  <a:moveTo>
                    <a:pt x="0" y="2776855"/>
                  </a:moveTo>
                  <a:lnTo>
                    <a:pt x="10827753" y="2776855"/>
                  </a:lnTo>
                </a:path>
                <a:path w="10828020" h="5397500">
                  <a:moveTo>
                    <a:pt x="0" y="3416935"/>
                  </a:moveTo>
                  <a:lnTo>
                    <a:pt x="10827753" y="3416935"/>
                  </a:lnTo>
                </a:path>
                <a:path w="10828020" h="5397500">
                  <a:moveTo>
                    <a:pt x="0" y="3813175"/>
                  </a:moveTo>
                  <a:lnTo>
                    <a:pt x="10827753" y="3813175"/>
                  </a:lnTo>
                </a:path>
                <a:path w="10828020" h="5397500">
                  <a:moveTo>
                    <a:pt x="0" y="4178935"/>
                  </a:moveTo>
                  <a:lnTo>
                    <a:pt x="10827753" y="4178935"/>
                  </a:lnTo>
                </a:path>
                <a:path w="10828020" h="5397500">
                  <a:moveTo>
                    <a:pt x="0" y="4544695"/>
                  </a:moveTo>
                  <a:lnTo>
                    <a:pt x="10827753" y="4544695"/>
                  </a:lnTo>
                </a:path>
                <a:path w="10828020" h="5397500">
                  <a:moveTo>
                    <a:pt x="0" y="4967465"/>
                  </a:moveTo>
                  <a:lnTo>
                    <a:pt x="10827753" y="4967465"/>
                  </a:lnTo>
                </a:path>
                <a:path w="10828020" h="5397500">
                  <a:moveTo>
                    <a:pt x="3175" y="0"/>
                  </a:moveTo>
                  <a:lnTo>
                    <a:pt x="3175" y="5397360"/>
                  </a:lnTo>
                </a:path>
                <a:path w="10828020" h="5397500">
                  <a:moveTo>
                    <a:pt x="10824578" y="0"/>
                  </a:moveTo>
                  <a:lnTo>
                    <a:pt x="10824578" y="5397360"/>
                  </a:lnTo>
                </a:path>
                <a:path w="10828020" h="5397500">
                  <a:moveTo>
                    <a:pt x="0" y="3175"/>
                  </a:moveTo>
                  <a:lnTo>
                    <a:pt x="10827753" y="3175"/>
                  </a:lnTo>
                </a:path>
                <a:path w="10828020" h="5397500">
                  <a:moveTo>
                    <a:pt x="0" y="5394185"/>
                  </a:moveTo>
                  <a:lnTo>
                    <a:pt x="10827753" y="5394185"/>
                  </a:lnTo>
                </a:path>
              </a:pathLst>
            </a:custGeom>
            <a:ln w="6350">
              <a:solidFill>
                <a:srgbClr val="EC7C30"/>
              </a:solidFill>
            </a:ln>
          </p:spPr>
          <p:txBody>
            <a:bodyPr wrap="square" lIns="0" tIns="0" rIns="0" bIns="0" rtlCol="0"/>
            <a:lstStyle/>
            <a:p>
              <a:endParaRPr/>
            </a:p>
          </p:txBody>
        </p:sp>
      </p:grpSp>
      <p:sp>
        <p:nvSpPr>
          <p:cNvPr id="9" name="object 9"/>
          <p:cNvSpPr txBox="1"/>
          <p:nvPr/>
        </p:nvSpPr>
        <p:spPr>
          <a:xfrm>
            <a:off x="962050" y="949909"/>
            <a:ext cx="1387475" cy="300355"/>
          </a:xfrm>
          <a:prstGeom prst="rect">
            <a:avLst/>
          </a:prstGeom>
        </p:spPr>
        <p:txBody>
          <a:bodyPr vert="horz" wrap="square" lIns="0" tIns="12700" rIns="0" bIns="0" rtlCol="0">
            <a:spAutoFit/>
          </a:bodyPr>
          <a:lstStyle/>
          <a:p>
            <a:pPr marL="12700">
              <a:lnSpc>
                <a:spcPct val="100000"/>
              </a:lnSpc>
              <a:spcBef>
                <a:spcPts val="100"/>
              </a:spcBef>
            </a:pPr>
            <a:r>
              <a:rPr sz="1800" b="0" spc="-25" dirty="0">
                <a:solidFill>
                  <a:srgbClr val="FFFFFF"/>
                </a:solidFill>
                <a:latin typeface="Calibri Light"/>
                <a:cs typeface="Calibri Light"/>
              </a:rPr>
              <a:t>Practical</a:t>
            </a:r>
            <a:r>
              <a:rPr sz="1800" b="0" spc="-40" dirty="0">
                <a:solidFill>
                  <a:srgbClr val="FFFFFF"/>
                </a:solidFill>
                <a:latin typeface="Calibri Light"/>
                <a:cs typeface="Calibri Light"/>
              </a:rPr>
              <a:t> </a:t>
            </a:r>
            <a:r>
              <a:rPr sz="1800" b="0" spc="-10" dirty="0">
                <a:solidFill>
                  <a:srgbClr val="FFFFFF"/>
                </a:solidFill>
                <a:latin typeface="Calibri Light"/>
                <a:cs typeface="Calibri Light"/>
              </a:rPr>
              <a:t>Issues</a:t>
            </a:r>
            <a:endParaRPr sz="1800">
              <a:latin typeface="Calibri Light"/>
              <a:cs typeface="Calibri Light"/>
            </a:endParaRPr>
          </a:p>
        </p:txBody>
      </p:sp>
      <p:sp>
        <p:nvSpPr>
          <p:cNvPr id="10" name="object 10"/>
          <p:cNvSpPr txBox="1"/>
          <p:nvPr/>
        </p:nvSpPr>
        <p:spPr>
          <a:xfrm>
            <a:off x="6247003" y="949909"/>
            <a:ext cx="1856105" cy="300355"/>
          </a:xfrm>
          <a:prstGeom prst="rect">
            <a:avLst/>
          </a:prstGeom>
        </p:spPr>
        <p:txBody>
          <a:bodyPr vert="horz" wrap="square" lIns="0" tIns="12700" rIns="0" bIns="0" rtlCol="0">
            <a:spAutoFit/>
          </a:bodyPr>
          <a:lstStyle/>
          <a:p>
            <a:pPr marL="12700">
              <a:lnSpc>
                <a:spcPct val="100000"/>
              </a:lnSpc>
              <a:spcBef>
                <a:spcPts val="100"/>
              </a:spcBef>
            </a:pPr>
            <a:r>
              <a:rPr sz="1800" b="0" spc="-20" dirty="0">
                <a:solidFill>
                  <a:srgbClr val="FFFFFF"/>
                </a:solidFill>
                <a:latin typeface="Calibri Light"/>
                <a:cs typeface="Calibri Light"/>
              </a:rPr>
              <a:t>Possible</a:t>
            </a:r>
            <a:r>
              <a:rPr sz="1800" b="0" spc="-30" dirty="0">
                <a:solidFill>
                  <a:srgbClr val="FFFFFF"/>
                </a:solidFill>
                <a:latin typeface="Calibri Light"/>
                <a:cs typeface="Calibri Light"/>
              </a:rPr>
              <a:t> </a:t>
            </a:r>
            <a:r>
              <a:rPr sz="1800" b="0" spc="-10" dirty="0">
                <a:solidFill>
                  <a:srgbClr val="FFFFFF"/>
                </a:solidFill>
                <a:latin typeface="Calibri Light"/>
                <a:cs typeface="Calibri Light"/>
              </a:rPr>
              <a:t>Resolutions</a:t>
            </a:r>
            <a:endParaRPr sz="1800">
              <a:latin typeface="Calibri Light"/>
              <a:cs typeface="Calibri Light"/>
            </a:endParaRPr>
          </a:p>
        </p:txBody>
      </p:sp>
      <p:sp>
        <p:nvSpPr>
          <p:cNvPr id="11" name="object 11"/>
          <p:cNvSpPr txBox="1"/>
          <p:nvPr/>
        </p:nvSpPr>
        <p:spPr>
          <a:xfrm>
            <a:off x="4916551" y="1316227"/>
            <a:ext cx="2753360" cy="329565"/>
          </a:xfrm>
          <a:prstGeom prst="rect">
            <a:avLst/>
          </a:prstGeom>
        </p:spPr>
        <p:txBody>
          <a:bodyPr vert="horz" wrap="square" lIns="0" tIns="11430" rIns="0" bIns="0" rtlCol="0">
            <a:spAutoFit/>
          </a:bodyPr>
          <a:lstStyle/>
          <a:p>
            <a:pPr marL="12700">
              <a:lnSpc>
                <a:spcPct val="100000"/>
              </a:lnSpc>
              <a:spcBef>
                <a:spcPts val="90"/>
              </a:spcBef>
            </a:pPr>
            <a:r>
              <a:rPr sz="2000" b="0" spc="-10" dirty="0">
                <a:latin typeface="Calibri Light"/>
                <a:cs typeface="Calibri Light"/>
              </a:rPr>
              <a:t>INPUT</a:t>
            </a:r>
            <a:r>
              <a:rPr sz="2000" b="0" spc="-85" dirty="0">
                <a:latin typeface="Calibri Light"/>
                <a:cs typeface="Calibri Light"/>
              </a:rPr>
              <a:t> </a:t>
            </a:r>
            <a:r>
              <a:rPr sz="2000" b="0" spc="-60" dirty="0">
                <a:latin typeface="Calibri Light"/>
                <a:cs typeface="Calibri Light"/>
              </a:rPr>
              <a:t>TAX</a:t>
            </a:r>
            <a:r>
              <a:rPr sz="2000" b="0" spc="-55" dirty="0">
                <a:latin typeface="Calibri Light"/>
                <a:cs typeface="Calibri Light"/>
              </a:rPr>
              <a:t> </a:t>
            </a:r>
            <a:r>
              <a:rPr sz="2000" b="0" spc="-10" dirty="0">
                <a:latin typeface="Calibri Light"/>
                <a:cs typeface="Calibri Light"/>
              </a:rPr>
              <a:t>CREDIT</a:t>
            </a:r>
            <a:r>
              <a:rPr sz="2000" b="0" spc="-80" dirty="0">
                <a:latin typeface="Calibri Light"/>
                <a:cs typeface="Calibri Light"/>
              </a:rPr>
              <a:t> </a:t>
            </a:r>
            <a:r>
              <a:rPr sz="2000" b="0" spc="-10" dirty="0">
                <a:latin typeface="Calibri Light"/>
                <a:cs typeface="Calibri Light"/>
              </a:rPr>
              <a:t>AVAILED</a:t>
            </a:r>
            <a:endParaRPr sz="2000">
              <a:latin typeface="Calibri Light"/>
              <a:cs typeface="Calibri Light"/>
            </a:endParaRPr>
          </a:p>
        </p:txBody>
      </p:sp>
      <p:sp>
        <p:nvSpPr>
          <p:cNvPr id="12" name="object 12"/>
          <p:cNvSpPr txBox="1"/>
          <p:nvPr/>
        </p:nvSpPr>
        <p:spPr>
          <a:xfrm>
            <a:off x="962050" y="1712721"/>
            <a:ext cx="3258185" cy="299720"/>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Excess</a:t>
            </a:r>
            <a:r>
              <a:rPr sz="1800" b="0" spc="-35" dirty="0">
                <a:latin typeface="Calibri Light"/>
                <a:cs typeface="Calibri Light"/>
              </a:rPr>
              <a:t> </a:t>
            </a:r>
            <a:r>
              <a:rPr sz="1800" b="0" spc="-10" dirty="0">
                <a:latin typeface="Calibri Light"/>
                <a:cs typeface="Calibri Light"/>
              </a:rPr>
              <a:t>availed</a:t>
            </a:r>
            <a:r>
              <a:rPr sz="1800" b="0" spc="-30" dirty="0">
                <a:latin typeface="Calibri Light"/>
                <a:cs typeface="Calibri Light"/>
              </a:rPr>
              <a:t> </a:t>
            </a:r>
            <a:r>
              <a:rPr sz="1800" b="0" dirty="0">
                <a:latin typeface="Calibri Light"/>
                <a:cs typeface="Calibri Light"/>
              </a:rPr>
              <a:t>in</a:t>
            </a:r>
            <a:r>
              <a:rPr sz="1800" b="0" spc="-30" dirty="0">
                <a:latin typeface="Calibri Light"/>
                <a:cs typeface="Calibri Light"/>
              </a:rPr>
              <a:t> </a:t>
            </a:r>
            <a:r>
              <a:rPr sz="1800" b="0" dirty="0">
                <a:latin typeface="Calibri Light"/>
                <a:cs typeface="Calibri Light"/>
              </a:rPr>
              <a:t>3B</a:t>
            </a:r>
            <a:r>
              <a:rPr sz="1800" b="0" spc="-35" dirty="0">
                <a:latin typeface="Calibri Light"/>
                <a:cs typeface="Calibri Light"/>
              </a:rPr>
              <a:t> </a:t>
            </a:r>
            <a:r>
              <a:rPr sz="1800" b="0" dirty="0">
                <a:latin typeface="Calibri Light"/>
                <a:cs typeface="Calibri Light"/>
              </a:rPr>
              <a:t>/</a:t>
            </a:r>
            <a:r>
              <a:rPr sz="1800" b="0" spc="-20" dirty="0">
                <a:latin typeface="Calibri Light"/>
                <a:cs typeface="Calibri Light"/>
              </a:rPr>
              <a:t> </a:t>
            </a:r>
            <a:r>
              <a:rPr sz="1800" b="0" spc="-30" dirty="0">
                <a:latin typeface="Calibri Light"/>
                <a:cs typeface="Calibri Light"/>
              </a:rPr>
              <a:t>Trans </a:t>
            </a:r>
            <a:r>
              <a:rPr sz="1800" b="0" spc="-10" dirty="0">
                <a:latin typeface="Calibri Light"/>
                <a:cs typeface="Calibri Light"/>
              </a:rPr>
              <a:t>Returns</a:t>
            </a:r>
            <a:endParaRPr sz="1800">
              <a:latin typeface="Calibri Light"/>
              <a:cs typeface="Calibri Light"/>
            </a:endParaRPr>
          </a:p>
        </p:txBody>
      </p:sp>
      <p:sp>
        <p:nvSpPr>
          <p:cNvPr id="13" name="object 13"/>
          <p:cNvSpPr txBox="1"/>
          <p:nvPr/>
        </p:nvSpPr>
        <p:spPr>
          <a:xfrm>
            <a:off x="6247003" y="1712721"/>
            <a:ext cx="2423160" cy="299720"/>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DO</a:t>
            </a:r>
            <a:r>
              <a:rPr sz="1800" b="0" spc="-60" dirty="0">
                <a:latin typeface="Calibri Light"/>
                <a:cs typeface="Calibri Light"/>
              </a:rPr>
              <a:t> </a:t>
            </a:r>
            <a:r>
              <a:rPr sz="1800" b="0" dirty="0">
                <a:latin typeface="Calibri Light"/>
                <a:cs typeface="Calibri Light"/>
              </a:rPr>
              <a:t>NOT</a:t>
            </a:r>
            <a:r>
              <a:rPr sz="1800" b="0" spc="-15" dirty="0">
                <a:latin typeface="Calibri Light"/>
                <a:cs typeface="Calibri Light"/>
              </a:rPr>
              <a:t> </a:t>
            </a:r>
            <a:r>
              <a:rPr sz="1800" b="0" dirty="0">
                <a:latin typeface="Calibri Light"/>
                <a:cs typeface="Calibri Light"/>
              </a:rPr>
              <a:t>Correct</a:t>
            </a:r>
            <a:r>
              <a:rPr sz="1800" b="0" spc="-50" dirty="0">
                <a:latin typeface="Calibri Light"/>
                <a:cs typeface="Calibri Light"/>
              </a:rPr>
              <a:t> </a:t>
            </a:r>
            <a:r>
              <a:rPr sz="1800" b="0" dirty="0">
                <a:latin typeface="Calibri Light"/>
                <a:cs typeface="Calibri Light"/>
              </a:rPr>
              <a:t>in</a:t>
            </a:r>
            <a:r>
              <a:rPr sz="1800" b="0" spc="-35" dirty="0">
                <a:latin typeface="Calibri Light"/>
                <a:cs typeface="Calibri Light"/>
              </a:rPr>
              <a:t> </a:t>
            </a:r>
            <a:r>
              <a:rPr sz="1800" b="0" dirty="0">
                <a:latin typeface="Calibri Light"/>
                <a:cs typeface="Calibri Light"/>
              </a:rPr>
              <a:t>GSTR</a:t>
            </a:r>
            <a:r>
              <a:rPr sz="1800" b="0" spc="-35" dirty="0">
                <a:latin typeface="Calibri Light"/>
                <a:cs typeface="Calibri Light"/>
              </a:rPr>
              <a:t> </a:t>
            </a:r>
            <a:r>
              <a:rPr sz="1800" b="0" spc="-50" dirty="0">
                <a:latin typeface="Calibri Light"/>
                <a:cs typeface="Calibri Light"/>
              </a:rPr>
              <a:t>9</a:t>
            </a:r>
            <a:endParaRPr sz="1800">
              <a:latin typeface="Calibri Light"/>
              <a:cs typeface="Calibri Light"/>
            </a:endParaRPr>
          </a:p>
        </p:txBody>
      </p:sp>
      <p:sp>
        <p:nvSpPr>
          <p:cNvPr id="14" name="object 14"/>
          <p:cNvSpPr txBox="1"/>
          <p:nvPr/>
        </p:nvSpPr>
        <p:spPr>
          <a:xfrm>
            <a:off x="962050" y="2078482"/>
            <a:ext cx="2179955" cy="299720"/>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Ineligible</a:t>
            </a:r>
            <a:r>
              <a:rPr sz="1800" b="0" spc="-60" dirty="0">
                <a:latin typeface="Calibri Light"/>
                <a:cs typeface="Calibri Light"/>
              </a:rPr>
              <a:t> </a:t>
            </a:r>
            <a:r>
              <a:rPr sz="1800" b="0" dirty="0">
                <a:latin typeface="Calibri Light"/>
                <a:cs typeface="Calibri Light"/>
              </a:rPr>
              <a:t>Credit</a:t>
            </a:r>
            <a:r>
              <a:rPr sz="1800" b="0" spc="-75" dirty="0">
                <a:latin typeface="Calibri Light"/>
                <a:cs typeface="Calibri Light"/>
              </a:rPr>
              <a:t> </a:t>
            </a:r>
            <a:r>
              <a:rPr sz="1800" b="0" spc="-10" dirty="0">
                <a:latin typeface="Calibri Light"/>
                <a:cs typeface="Calibri Light"/>
              </a:rPr>
              <a:t>Availed</a:t>
            </a:r>
            <a:endParaRPr sz="1800">
              <a:latin typeface="Calibri Light"/>
              <a:cs typeface="Calibri Light"/>
            </a:endParaRPr>
          </a:p>
        </p:txBody>
      </p:sp>
      <p:sp>
        <p:nvSpPr>
          <p:cNvPr id="15" name="object 15"/>
          <p:cNvSpPr txBox="1"/>
          <p:nvPr/>
        </p:nvSpPr>
        <p:spPr>
          <a:xfrm>
            <a:off x="6247003" y="2078482"/>
            <a:ext cx="2338705" cy="299720"/>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Still</a:t>
            </a:r>
            <a:r>
              <a:rPr sz="1800" b="0" spc="-40" dirty="0">
                <a:latin typeface="Calibri Light"/>
                <a:cs typeface="Calibri Light"/>
              </a:rPr>
              <a:t> </a:t>
            </a:r>
            <a:r>
              <a:rPr sz="1800" b="0" dirty="0">
                <a:latin typeface="Calibri Light"/>
                <a:cs typeface="Calibri Light"/>
              </a:rPr>
              <a:t>Report</a:t>
            </a:r>
            <a:r>
              <a:rPr sz="1800" b="0" spc="-45" dirty="0">
                <a:latin typeface="Calibri Light"/>
                <a:cs typeface="Calibri Light"/>
              </a:rPr>
              <a:t> </a:t>
            </a:r>
            <a:r>
              <a:rPr sz="1800" b="0" dirty="0">
                <a:latin typeface="Calibri Light"/>
                <a:cs typeface="Calibri Light"/>
              </a:rPr>
              <a:t>as</a:t>
            </a:r>
            <a:r>
              <a:rPr sz="1800" b="0" spc="-10" dirty="0">
                <a:latin typeface="Calibri Light"/>
                <a:cs typeface="Calibri Light"/>
              </a:rPr>
              <a:t> </a:t>
            </a:r>
            <a:r>
              <a:rPr sz="1800" b="0" dirty="0">
                <a:latin typeface="Calibri Light"/>
                <a:cs typeface="Calibri Light"/>
              </a:rPr>
              <a:t>ITC</a:t>
            </a:r>
            <a:r>
              <a:rPr sz="1800" b="0" spc="-30" dirty="0">
                <a:latin typeface="Calibri Light"/>
                <a:cs typeface="Calibri Light"/>
              </a:rPr>
              <a:t> </a:t>
            </a:r>
            <a:r>
              <a:rPr sz="1800" b="0" spc="-10" dirty="0">
                <a:latin typeface="Calibri Light"/>
                <a:cs typeface="Calibri Light"/>
              </a:rPr>
              <a:t>Availed</a:t>
            </a:r>
            <a:endParaRPr sz="1800">
              <a:latin typeface="Calibri Light"/>
              <a:cs typeface="Calibri Light"/>
            </a:endParaRPr>
          </a:p>
        </p:txBody>
      </p:sp>
      <p:sp>
        <p:nvSpPr>
          <p:cNvPr id="16" name="object 16"/>
          <p:cNvSpPr txBox="1"/>
          <p:nvPr/>
        </p:nvSpPr>
        <p:spPr>
          <a:xfrm>
            <a:off x="962050" y="2444622"/>
            <a:ext cx="3739515" cy="299720"/>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Excess</a:t>
            </a:r>
            <a:r>
              <a:rPr sz="1800" b="0" spc="-40" dirty="0">
                <a:latin typeface="Calibri Light"/>
                <a:cs typeface="Calibri Light"/>
              </a:rPr>
              <a:t> </a:t>
            </a:r>
            <a:r>
              <a:rPr sz="1800" b="0" spc="-10" dirty="0">
                <a:latin typeface="Calibri Light"/>
                <a:cs typeface="Calibri Light"/>
              </a:rPr>
              <a:t>availed</a:t>
            </a:r>
            <a:r>
              <a:rPr sz="1800" b="0" spc="-35" dirty="0">
                <a:latin typeface="Calibri Light"/>
                <a:cs typeface="Calibri Light"/>
              </a:rPr>
              <a:t> </a:t>
            </a:r>
            <a:r>
              <a:rPr sz="1800" b="0" spc="-10" dirty="0">
                <a:latin typeface="Calibri Light"/>
                <a:cs typeface="Calibri Light"/>
              </a:rPr>
              <a:t>Reversed</a:t>
            </a:r>
            <a:r>
              <a:rPr sz="1800" b="0" spc="-60" dirty="0">
                <a:latin typeface="Calibri Light"/>
                <a:cs typeface="Calibri Light"/>
              </a:rPr>
              <a:t> </a:t>
            </a:r>
            <a:r>
              <a:rPr sz="1800" b="0" dirty="0">
                <a:latin typeface="Calibri Light"/>
                <a:cs typeface="Calibri Light"/>
              </a:rPr>
              <a:t>in</a:t>
            </a:r>
            <a:r>
              <a:rPr sz="1800" b="0" spc="-35" dirty="0">
                <a:latin typeface="Calibri Light"/>
                <a:cs typeface="Calibri Light"/>
              </a:rPr>
              <a:t> </a:t>
            </a:r>
            <a:r>
              <a:rPr sz="1800" b="0" spc="-10" dirty="0" smtClean="0">
                <a:latin typeface="Calibri Light"/>
                <a:cs typeface="Calibri Light"/>
              </a:rPr>
              <a:t>20</a:t>
            </a:r>
            <a:r>
              <a:rPr lang="en-IN" sz="1800" b="0" spc="-10" dirty="0" smtClean="0">
                <a:latin typeface="Calibri Light"/>
                <a:cs typeface="Calibri Light"/>
              </a:rPr>
              <a:t>22-23</a:t>
            </a:r>
            <a:r>
              <a:rPr sz="1800" b="0" spc="-20" dirty="0" smtClean="0">
                <a:latin typeface="Calibri Light"/>
                <a:cs typeface="Calibri Light"/>
              </a:rPr>
              <a:t> </a:t>
            </a:r>
            <a:r>
              <a:rPr sz="1800" b="0" spc="-10" dirty="0">
                <a:latin typeface="Calibri Light"/>
                <a:cs typeface="Calibri Light"/>
              </a:rPr>
              <a:t>itself</a:t>
            </a:r>
            <a:endParaRPr sz="1800" dirty="0">
              <a:latin typeface="Calibri Light"/>
              <a:cs typeface="Calibri Light"/>
            </a:endParaRPr>
          </a:p>
        </p:txBody>
      </p:sp>
      <p:sp>
        <p:nvSpPr>
          <p:cNvPr id="17" name="object 17"/>
          <p:cNvSpPr txBox="1"/>
          <p:nvPr/>
        </p:nvSpPr>
        <p:spPr>
          <a:xfrm>
            <a:off x="6247003" y="2444622"/>
            <a:ext cx="4937760" cy="574040"/>
          </a:xfrm>
          <a:prstGeom prst="rect">
            <a:avLst/>
          </a:prstGeom>
        </p:spPr>
        <p:txBody>
          <a:bodyPr vert="horz" wrap="square" lIns="0" tIns="12700" rIns="0" bIns="0" rtlCol="0">
            <a:spAutoFit/>
          </a:bodyPr>
          <a:lstStyle/>
          <a:p>
            <a:pPr marL="12700" marR="5080">
              <a:lnSpc>
                <a:spcPct val="100000"/>
              </a:lnSpc>
              <a:spcBef>
                <a:spcPts val="100"/>
              </a:spcBef>
            </a:pPr>
            <a:r>
              <a:rPr sz="1800" b="0" dirty="0">
                <a:latin typeface="Calibri Light"/>
                <a:cs typeface="Calibri Light"/>
              </a:rPr>
              <a:t>Show</a:t>
            </a:r>
            <a:r>
              <a:rPr sz="1800" b="0" spc="-40" dirty="0">
                <a:latin typeface="Calibri Light"/>
                <a:cs typeface="Calibri Light"/>
              </a:rPr>
              <a:t> </a:t>
            </a:r>
            <a:r>
              <a:rPr sz="1800" b="0" dirty="0">
                <a:latin typeface="Calibri Light"/>
                <a:cs typeface="Calibri Light"/>
              </a:rPr>
              <a:t>net</a:t>
            </a:r>
            <a:r>
              <a:rPr sz="1800" b="0" spc="-20" dirty="0">
                <a:latin typeface="Calibri Light"/>
                <a:cs typeface="Calibri Light"/>
              </a:rPr>
              <a:t> </a:t>
            </a:r>
            <a:r>
              <a:rPr sz="1800" b="0" spc="-10" dirty="0">
                <a:latin typeface="Calibri Light"/>
                <a:cs typeface="Calibri Light"/>
              </a:rPr>
              <a:t>availment</a:t>
            </a:r>
            <a:r>
              <a:rPr sz="1800" b="0" spc="-20" dirty="0">
                <a:latin typeface="Calibri Light"/>
                <a:cs typeface="Calibri Light"/>
              </a:rPr>
              <a:t> </a:t>
            </a:r>
            <a:r>
              <a:rPr sz="1800" b="0" dirty="0">
                <a:latin typeface="Calibri Light"/>
                <a:cs typeface="Calibri Light"/>
              </a:rPr>
              <a:t>in</a:t>
            </a:r>
            <a:r>
              <a:rPr sz="1800" b="0" spc="-30" dirty="0">
                <a:latin typeface="Calibri Light"/>
                <a:cs typeface="Calibri Light"/>
              </a:rPr>
              <a:t> </a:t>
            </a:r>
            <a:r>
              <a:rPr sz="1800" b="0" spc="-20" dirty="0">
                <a:latin typeface="Calibri Light"/>
                <a:cs typeface="Calibri Light"/>
              </a:rPr>
              <a:t>Table</a:t>
            </a:r>
            <a:r>
              <a:rPr sz="1800" b="0" dirty="0">
                <a:latin typeface="Calibri Light"/>
                <a:cs typeface="Calibri Light"/>
              </a:rPr>
              <a:t> 6</a:t>
            </a:r>
            <a:r>
              <a:rPr sz="1800" b="0" spc="-30" dirty="0">
                <a:latin typeface="Calibri Light"/>
                <a:cs typeface="Calibri Light"/>
              </a:rPr>
              <a:t> </a:t>
            </a:r>
            <a:r>
              <a:rPr sz="1800" b="0" dirty="0">
                <a:latin typeface="Calibri Light"/>
                <a:cs typeface="Calibri Light"/>
              </a:rPr>
              <a:t>(</a:t>
            </a:r>
            <a:r>
              <a:rPr sz="1800" b="0" spc="-25" dirty="0">
                <a:latin typeface="Calibri Light"/>
                <a:cs typeface="Calibri Light"/>
              </a:rPr>
              <a:t> </a:t>
            </a:r>
            <a:r>
              <a:rPr sz="1800" b="0" dirty="0">
                <a:latin typeface="Calibri Light"/>
                <a:cs typeface="Calibri Light"/>
              </a:rPr>
              <a:t>Offset</a:t>
            </a:r>
            <a:r>
              <a:rPr sz="1800" b="0" spc="-20" dirty="0">
                <a:latin typeface="Calibri Light"/>
                <a:cs typeface="Calibri Light"/>
              </a:rPr>
              <a:t> </a:t>
            </a:r>
            <a:r>
              <a:rPr sz="1800" b="0" dirty="0">
                <a:latin typeface="Calibri Light"/>
                <a:cs typeface="Calibri Light"/>
              </a:rPr>
              <a:t>only</a:t>
            </a:r>
            <a:r>
              <a:rPr sz="1800" b="0" spc="-25" dirty="0">
                <a:latin typeface="Calibri Light"/>
                <a:cs typeface="Calibri Light"/>
              </a:rPr>
              <a:t> </a:t>
            </a:r>
            <a:r>
              <a:rPr sz="1800" b="0" spc="-10" dirty="0">
                <a:latin typeface="Calibri Light"/>
                <a:cs typeface="Calibri Light"/>
              </a:rPr>
              <a:t>erroneous </a:t>
            </a:r>
            <a:r>
              <a:rPr sz="1800" b="0" dirty="0">
                <a:latin typeface="Calibri Light"/>
                <a:cs typeface="Calibri Light"/>
              </a:rPr>
              <a:t>excess</a:t>
            </a:r>
            <a:r>
              <a:rPr sz="1800" b="0" spc="-15" dirty="0">
                <a:latin typeface="Calibri Light"/>
                <a:cs typeface="Calibri Light"/>
              </a:rPr>
              <a:t> </a:t>
            </a:r>
            <a:r>
              <a:rPr sz="1800" b="0" spc="-10" dirty="0">
                <a:latin typeface="Calibri Light"/>
                <a:cs typeface="Calibri Light"/>
              </a:rPr>
              <a:t>availment</a:t>
            </a:r>
            <a:r>
              <a:rPr sz="1800" b="0" spc="-30" dirty="0">
                <a:latin typeface="Calibri Light"/>
                <a:cs typeface="Calibri Light"/>
              </a:rPr>
              <a:t> </a:t>
            </a:r>
            <a:r>
              <a:rPr sz="1800" b="0" dirty="0">
                <a:latin typeface="Calibri Light"/>
                <a:cs typeface="Calibri Light"/>
              </a:rPr>
              <a:t>and</a:t>
            </a:r>
            <a:r>
              <a:rPr sz="1800" b="0" spc="-25" dirty="0">
                <a:latin typeface="Calibri Light"/>
                <a:cs typeface="Calibri Light"/>
              </a:rPr>
              <a:t> </a:t>
            </a:r>
            <a:r>
              <a:rPr sz="1800" b="0" dirty="0">
                <a:latin typeface="Calibri Light"/>
                <a:cs typeface="Calibri Light"/>
              </a:rPr>
              <a:t>not</a:t>
            </a:r>
            <a:r>
              <a:rPr sz="1800" b="0" spc="-25" dirty="0">
                <a:latin typeface="Calibri Light"/>
                <a:cs typeface="Calibri Light"/>
              </a:rPr>
              <a:t> </a:t>
            </a:r>
            <a:r>
              <a:rPr sz="1800" b="0" dirty="0">
                <a:latin typeface="Calibri Light"/>
                <a:cs typeface="Calibri Light"/>
              </a:rPr>
              <a:t>other</a:t>
            </a:r>
            <a:r>
              <a:rPr sz="1800" b="0" spc="-30" dirty="0">
                <a:latin typeface="Calibri Light"/>
                <a:cs typeface="Calibri Light"/>
              </a:rPr>
              <a:t> </a:t>
            </a:r>
            <a:r>
              <a:rPr sz="1800" b="0" spc="-10" dirty="0">
                <a:latin typeface="Calibri Light"/>
                <a:cs typeface="Calibri Light"/>
              </a:rPr>
              <a:t>reversal)</a:t>
            </a:r>
            <a:endParaRPr sz="1800">
              <a:latin typeface="Calibri Light"/>
              <a:cs typeface="Calibri Light"/>
            </a:endParaRPr>
          </a:p>
        </p:txBody>
      </p:sp>
      <p:sp>
        <p:nvSpPr>
          <p:cNvPr id="18" name="object 18"/>
          <p:cNvSpPr txBox="1"/>
          <p:nvPr/>
        </p:nvSpPr>
        <p:spPr>
          <a:xfrm>
            <a:off x="962050" y="3084398"/>
            <a:ext cx="5109845" cy="574675"/>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Credit</a:t>
            </a:r>
            <a:r>
              <a:rPr sz="1800" b="0" spc="-45" dirty="0">
                <a:latin typeface="Calibri Light"/>
                <a:cs typeface="Calibri Light"/>
              </a:rPr>
              <a:t> </a:t>
            </a:r>
            <a:r>
              <a:rPr sz="1800" b="0" dirty="0">
                <a:latin typeface="Calibri Light"/>
                <a:cs typeface="Calibri Light"/>
              </a:rPr>
              <a:t>Short</a:t>
            </a:r>
            <a:r>
              <a:rPr sz="1800" b="0" spc="-30" dirty="0">
                <a:latin typeface="Calibri Light"/>
                <a:cs typeface="Calibri Light"/>
              </a:rPr>
              <a:t> </a:t>
            </a:r>
            <a:r>
              <a:rPr sz="1800" b="0" dirty="0">
                <a:latin typeface="Calibri Light"/>
                <a:cs typeface="Calibri Light"/>
              </a:rPr>
              <a:t>Availed</a:t>
            </a:r>
            <a:r>
              <a:rPr sz="1800" b="0" spc="-25" dirty="0">
                <a:latin typeface="Calibri Light"/>
                <a:cs typeface="Calibri Light"/>
              </a:rPr>
              <a:t> </a:t>
            </a:r>
            <a:r>
              <a:rPr sz="1800" b="0" dirty="0">
                <a:latin typeface="Calibri Light"/>
                <a:cs typeface="Calibri Light"/>
              </a:rPr>
              <a:t>in</a:t>
            </a:r>
            <a:r>
              <a:rPr sz="1800" b="0" spc="-25" dirty="0">
                <a:latin typeface="Calibri Light"/>
                <a:cs typeface="Calibri Light"/>
              </a:rPr>
              <a:t> </a:t>
            </a:r>
            <a:r>
              <a:rPr sz="1800" b="0" dirty="0">
                <a:latin typeface="Calibri Light"/>
                <a:cs typeface="Calibri Light"/>
              </a:rPr>
              <a:t>GSTR</a:t>
            </a:r>
            <a:r>
              <a:rPr sz="1800" b="0" spc="-25" dirty="0">
                <a:latin typeface="Calibri Light"/>
                <a:cs typeface="Calibri Light"/>
              </a:rPr>
              <a:t> </a:t>
            </a:r>
            <a:r>
              <a:rPr sz="1800" b="0" dirty="0">
                <a:latin typeface="Calibri Light"/>
                <a:cs typeface="Calibri Light"/>
              </a:rPr>
              <a:t>3B</a:t>
            </a:r>
            <a:r>
              <a:rPr sz="1800" b="0" spc="-25" dirty="0">
                <a:latin typeface="Calibri Light"/>
                <a:cs typeface="Calibri Light"/>
              </a:rPr>
              <a:t> </a:t>
            </a:r>
            <a:r>
              <a:rPr sz="1800" b="0" dirty="0">
                <a:latin typeface="Calibri Light"/>
                <a:cs typeface="Calibri Light"/>
              </a:rPr>
              <a:t>of</a:t>
            </a:r>
            <a:r>
              <a:rPr sz="1800" b="0" spc="-20" dirty="0">
                <a:latin typeface="Calibri Light"/>
                <a:cs typeface="Calibri Light"/>
              </a:rPr>
              <a:t> </a:t>
            </a:r>
            <a:r>
              <a:rPr sz="1800" b="0" dirty="0" smtClean="0">
                <a:latin typeface="Calibri Light"/>
                <a:cs typeface="Calibri Light"/>
              </a:rPr>
              <a:t>20</a:t>
            </a:r>
            <a:r>
              <a:rPr lang="en-IN" sz="1800" b="0" dirty="0" smtClean="0">
                <a:latin typeface="Calibri Light"/>
                <a:cs typeface="Calibri Light"/>
              </a:rPr>
              <a:t>22-23</a:t>
            </a:r>
            <a:r>
              <a:rPr sz="1800" b="0" spc="-25" dirty="0" smtClean="0">
                <a:latin typeface="Calibri Light"/>
                <a:cs typeface="Calibri Light"/>
              </a:rPr>
              <a:t> </a:t>
            </a:r>
            <a:r>
              <a:rPr sz="1800" b="0" dirty="0">
                <a:latin typeface="Calibri Light"/>
                <a:cs typeface="Calibri Light"/>
              </a:rPr>
              <a:t>and</a:t>
            </a:r>
            <a:r>
              <a:rPr sz="1800" b="0" spc="-5" dirty="0">
                <a:latin typeface="Calibri Light"/>
                <a:cs typeface="Calibri Light"/>
              </a:rPr>
              <a:t> </a:t>
            </a:r>
            <a:r>
              <a:rPr sz="1800" b="0" spc="-10" dirty="0">
                <a:latin typeface="Calibri Light"/>
                <a:cs typeface="Calibri Light"/>
              </a:rPr>
              <a:t>balance</a:t>
            </a:r>
            <a:endParaRPr sz="1800" dirty="0">
              <a:latin typeface="Calibri Light"/>
              <a:cs typeface="Calibri Light"/>
            </a:endParaRPr>
          </a:p>
          <a:p>
            <a:pPr marL="12700">
              <a:lnSpc>
                <a:spcPct val="100000"/>
              </a:lnSpc>
              <a:spcBef>
                <a:spcPts val="5"/>
              </a:spcBef>
            </a:pPr>
            <a:r>
              <a:rPr sz="1800" b="0" spc="-10" dirty="0">
                <a:latin typeface="Calibri Light"/>
                <a:cs typeface="Calibri Light"/>
              </a:rPr>
              <a:t>availed</a:t>
            </a:r>
            <a:r>
              <a:rPr sz="1800" b="0" spc="-15" dirty="0">
                <a:latin typeface="Calibri Light"/>
                <a:cs typeface="Calibri Light"/>
              </a:rPr>
              <a:t> </a:t>
            </a:r>
            <a:r>
              <a:rPr sz="1800" b="0" dirty="0">
                <a:latin typeface="Calibri Light"/>
                <a:cs typeface="Calibri Light"/>
              </a:rPr>
              <a:t>in</a:t>
            </a:r>
            <a:r>
              <a:rPr sz="1800" b="0" spc="-15" dirty="0">
                <a:latin typeface="Calibri Light"/>
                <a:cs typeface="Calibri Light"/>
              </a:rPr>
              <a:t> </a:t>
            </a:r>
            <a:r>
              <a:rPr sz="1800" b="0" spc="-10" dirty="0" smtClean="0">
                <a:latin typeface="Calibri Light"/>
                <a:cs typeface="Calibri Light"/>
              </a:rPr>
              <a:t>20</a:t>
            </a:r>
            <a:r>
              <a:rPr lang="en-IN" sz="1800" b="0" spc="-10" dirty="0" smtClean="0">
                <a:latin typeface="Calibri Light"/>
                <a:cs typeface="Calibri Light"/>
              </a:rPr>
              <a:t>23-24</a:t>
            </a:r>
            <a:endParaRPr sz="1800" dirty="0">
              <a:latin typeface="Calibri Light"/>
              <a:cs typeface="Calibri Light"/>
            </a:endParaRPr>
          </a:p>
        </p:txBody>
      </p:sp>
      <p:sp>
        <p:nvSpPr>
          <p:cNvPr id="19" name="object 19"/>
          <p:cNvSpPr txBox="1"/>
          <p:nvPr/>
        </p:nvSpPr>
        <p:spPr>
          <a:xfrm>
            <a:off x="6480809" y="3084398"/>
            <a:ext cx="3869054" cy="574675"/>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Actual</a:t>
            </a:r>
            <a:r>
              <a:rPr sz="1800" b="0" spc="-35" dirty="0">
                <a:latin typeface="Calibri Light"/>
                <a:cs typeface="Calibri Light"/>
              </a:rPr>
              <a:t> </a:t>
            </a:r>
            <a:r>
              <a:rPr sz="1800" b="0" dirty="0">
                <a:latin typeface="Calibri Light"/>
                <a:cs typeface="Calibri Light"/>
              </a:rPr>
              <a:t>Availed</a:t>
            </a:r>
            <a:r>
              <a:rPr sz="1800" b="0" spc="-35" dirty="0">
                <a:latin typeface="Calibri Light"/>
                <a:cs typeface="Calibri Light"/>
              </a:rPr>
              <a:t> </a:t>
            </a:r>
            <a:r>
              <a:rPr sz="1800" b="0" dirty="0">
                <a:latin typeface="Calibri Light"/>
                <a:cs typeface="Calibri Light"/>
              </a:rPr>
              <a:t>in</a:t>
            </a:r>
            <a:r>
              <a:rPr sz="1800" b="0" spc="-55" dirty="0">
                <a:latin typeface="Calibri Light"/>
                <a:cs typeface="Calibri Light"/>
              </a:rPr>
              <a:t> </a:t>
            </a:r>
            <a:r>
              <a:rPr sz="1800" b="0" dirty="0" smtClean="0">
                <a:latin typeface="Calibri Light"/>
                <a:cs typeface="Calibri Light"/>
              </a:rPr>
              <a:t>20</a:t>
            </a:r>
            <a:r>
              <a:rPr lang="en-IN" sz="1800" b="0" dirty="0" smtClean="0">
                <a:latin typeface="Calibri Light"/>
                <a:cs typeface="Calibri Light"/>
              </a:rPr>
              <a:t>22-23</a:t>
            </a:r>
            <a:r>
              <a:rPr sz="1800" b="0" spc="-20" dirty="0" smtClean="0">
                <a:latin typeface="Calibri Light"/>
                <a:cs typeface="Calibri Light"/>
              </a:rPr>
              <a:t> </a:t>
            </a:r>
            <a:r>
              <a:rPr sz="1800" b="0" spc="-20" dirty="0">
                <a:latin typeface="Calibri Light"/>
                <a:cs typeface="Calibri Light"/>
              </a:rPr>
              <a:t>Table</a:t>
            </a:r>
            <a:r>
              <a:rPr sz="1800" b="0" spc="-15" dirty="0">
                <a:latin typeface="Calibri Light"/>
                <a:cs typeface="Calibri Light"/>
              </a:rPr>
              <a:t> </a:t>
            </a:r>
            <a:r>
              <a:rPr sz="1800" b="0" dirty="0">
                <a:latin typeface="Calibri Light"/>
                <a:cs typeface="Calibri Light"/>
              </a:rPr>
              <a:t>6B</a:t>
            </a:r>
            <a:r>
              <a:rPr sz="1800" b="0" spc="-45" dirty="0">
                <a:latin typeface="Calibri Light"/>
                <a:cs typeface="Calibri Light"/>
              </a:rPr>
              <a:t> </a:t>
            </a:r>
            <a:r>
              <a:rPr sz="1800" b="0" dirty="0">
                <a:latin typeface="Calibri Light"/>
                <a:cs typeface="Calibri Light"/>
              </a:rPr>
              <a:t>to</a:t>
            </a:r>
            <a:r>
              <a:rPr sz="1800" b="0" spc="-40" dirty="0">
                <a:latin typeface="Calibri Light"/>
                <a:cs typeface="Calibri Light"/>
              </a:rPr>
              <a:t> </a:t>
            </a:r>
            <a:r>
              <a:rPr sz="1800" b="0" spc="-25" dirty="0">
                <a:latin typeface="Calibri Light"/>
                <a:cs typeface="Calibri Light"/>
              </a:rPr>
              <a:t>6H</a:t>
            </a:r>
            <a:endParaRPr sz="1800" dirty="0">
              <a:latin typeface="Calibri Light"/>
              <a:cs typeface="Calibri Light"/>
            </a:endParaRPr>
          </a:p>
          <a:p>
            <a:pPr marL="12700">
              <a:lnSpc>
                <a:spcPct val="100000"/>
              </a:lnSpc>
              <a:spcBef>
                <a:spcPts val="5"/>
              </a:spcBef>
            </a:pPr>
            <a:r>
              <a:rPr sz="1800" b="0" dirty="0">
                <a:latin typeface="Calibri Light"/>
                <a:cs typeface="Calibri Light"/>
              </a:rPr>
              <a:t>Actual</a:t>
            </a:r>
            <a:r>
              <a:rPr sz="1800" b="0" spc="-35" dirty="0">
                <a:latin typeface="Calibri Light"/>
                <a:cs typeface="Calibri Light"/>
              </a:rPr>
              <a:t> </a:t>
            </a:r>
            <a:r>
              <a:rPr sz="1800" b="0" dirty="0">
                <a:latin typeface="Calibri Light"/>
                <a:cs typeface="Calibri Light"/>
              </a:rPr>
              <a:t>Availed</a:t>
            </a:r>
            <a:r>
              <a:rPr sz="1800" b="0" spc="-40" dirty="0">
                <a:latin typeface="Calibri Light"/>
                <a:cs typeface="Calibri Light"/>
              </a:rPr>
              <a:t> </a:t>
            </a:r>
            <a:r>
              <a:rPr sz="1800" b="0" dirty="0">
                <a:latin typeface="Calibri Light"/>
                <a:cs typeface="Calibri Light"/>
              </a:rPr>
              <a:t>in</a:t>
            </a:r>
            <a:r>
              <a:rPr sz="1800" b="0" spc="-60" dirty="0">
                <a:latin typeface="Calibri Light"/>
                <a:cs typeface="Calibri Light"/>
              </a:rPr>
              <a:t> </a:t>
            </a:r>
            <a:r>
              <a:rPr sz="1800" b="0" spc="-10" dirty="0" smtClean="0">
                <a:latin typeface="Calibri Light"/>
                <a:cs typeface="Calibri Light"/>
              </a:rPr>
              <a:t>20</a:t>
            </a:r>
            <a:r>
              <a:rPr lang="en-IN" sz="1800" b="0" spc="-10" dirty="0" smtClean="0">
                <a:latin typeface="Calibri Light"/>
                <a:cs typeface="Calibri Light"/>
              </a:rPr>
              <a:t>23-24</a:t>
            </a:r>
            <a:r>
              <a:rPr sz="1800" b="0" spc="-20" dirty="0" smtClean="0">
                <a:latin typeface="Calibri Light"/>
                <a:cs typeface="Calibri Light"/>
              </a:rPr>
              <a:t> </a:t>
            </a:r>
            <a:r>
              <a:rPr sz="1800" b="0" spc="-20" dirty="0">
                <a:latin typeface="Calibri Light"/>
                <a:cs typeface="Calibri Light"/>
              </a:rPr>
              <a:t>Table </a:t>
            </a:r>
            <a:r>
              <a:rPr sz="1800" b="0" dirty="0">
                <a:latin typeface="Calibri Light"/>
                <a:cs typeface="Calibri Light"/>
              </a:rPr>
              <a:t>8C</a:t>
            </a:r>
            <a:r>
              <a:rPr sz="1800" b="0" spc="-45" dirty="0">
                <a:latin typeface="Calibri Light"/>
                <a:cs typeface="Calibri Light"/>
              </a:rPr>
              <a:t> </a:t>
            </a:r>
            <a:r>
              <a:rPr sz="1800" b="0" dirty="0">
                <a:latin typeface="Calibri Light"/>
                <a:cs typeface="Calibri Light"/>
              </a:rPr>
              <a:t>and</a:t>
            </a:r>
            <a:r>
              <a:rPr sz="1800" b="0" spc="-20" dirty="0">
                <a:latin typeface="Calibri Light"/>
                <a:cs typeface="Calibri Light"/>
              </a:rPr>
              <a:t> </a:t>
            </a:r>
            <a:r>
              <a:rPr sz="1800" b="0" spc="-25" dirty="0">
                <a:latin typeface="Calibri Light"/>
                <a:cs typeface="Calibri Light"/>
              </a:rPr>
              <a:t>13</a:t>
            </a:r>
            <a:endParaRPr sz="1800" dirty="0">
              <a:latin typeface="Calibri Light"/>
              <a:cs typeface="Calibri Light"/>
            </a:endParaRPr>
          </a:p>
        </p:txBody>
      </p:sp>
      <p:sp>
        <p:nvSpPr>
          <p:cNvPr id="20" name="object 20"/>
          <p:cNvSpPr txBox="1"/>
          <p:nvPr/>
        </p:nvSpPr>
        <p:spPr>
          <a:xfrm>
            <a:off x="962050" y="3724732"/>
            <a:ext cx="5109845" cy="575310"/>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Credit</a:t>
            </a:r>
            <a:r>
              <a:rPr sz="1800" b="0" spc="-45" dirty="0">
                <a:latin typeface="Calibri Light"/>
                <a:cs typeface="Calibri Light"/>
              </a:rPr>
              <a:t> </a:t>
            </a:r>
            <a:r>
              <a:rPr sz="1800" b="0" dirty="0">
                <a:latin typeface="Calibri Light"/>
                <a:cs typeface="Calibri Light"/>
              </a:rPr>
              <a:t>Short</a:t>
            </a:r>
            <a:r>
              <a:rPr sz="1800" b="0" spc="-30" dirty="0">
                <a:latin typeface="Calibri Light"/>
                <a:cs typeface="Calibri Light"/>
              </a:rPr>
              <a:t> </a:t>
            </a:r>
            <a:r>
              <a:rPr sz="1800" b="0" dirty="0">
                <a:latin typeface="Calibri Light"/>
                <a:cs typeface="Calibri Light"/>
              </a:rPr>
              <a:t>Availed</a:t>
            </a:r>
            <a:r>
              <a:rPr sz="1800" b="0" spc="-25" dirty="0">
                <a:latin typeface="Calibri Light"/>
                <a:cs typeface="Calibri Light"/>
              </a:rPr>
              <a:t> </a:t>
            </a:r>
            <a:r>
              <a:rPr sz="1800" b="0" dirty="0">
                <a:latin typeface="Calibri Light"/>
                <a:cs typeface="Calibri Light"/>
              </a:rPr>
              <a:t>in</a:t>
            </a:r>
            <a:r>
              <a:rPr sz="1800" b="0" spc="-25" dirty="0">
                <a:latin typeface="Calibri Light"/>
                <a:cs typeface="Calibri Light"/>
              </a:rPr>
              <a:t> </a:t>
            </a:r>
            <a:r>
              <a:rPr sz="1800" b="0" dirty="0">
                <a:latin typeface="Calibri Light"/>
                <a:cs typeface="Calibri Light"/>
              </a:rPr>
              <a:t>GSTR</a:t>
            </a:r>
            <a:r>
              <a:rPr sz="1800" b="0" spc="-25" dirty="0">
                <a:latin typeface="Calibri Light"/>
                <a:cs typeface="Calibri Light"/>
              </a:rPr>
              <a:t> </a:t>
            </a:r>
            <a:r>
              <a:rPr sz="1800" b="0" dirty="0">
                <a:latin typeface="Calibri Light"/>
                <a:cs typeface="Calibri Light"/>
              </a:rPr>
              <a:t>3B</a:t>
            </a:r>
            <a:r>
              <a:rPr sz="1800" b="0" spc="-25" dirty="0">
                <a:latin typeface="Calibri Light"/>
                <a:cs typeface="Calibri Light"/>
              </a:rPr>
              <a:t> </a:t>
            </a:r>
            <a:r>
              <a:rPr sz="1800" b="0" dirty="0">
                <a:latin typeface="Calibri Light"/>
                <a:cs typeface="Calibri Light"/>
              </a:rPr>
              <a:t>of</a:t>
            </a:r>
            <a:r>
              <a:rPr sz="1800" b="0" spc="-20" dirty="0">
                <a:latin typeface="Calibri Light"/>
                <a:cs typeface="Calibri Light"/>
              </a:rPr>
              <a:t> </a:t>
            </a:r>
            <a:r>
              <a:rPr sz="1800" b="0" dirty="0" smtClean="0">
                <a:latin typeface="Calibri Light"/>
                <a:cs typeface="Calibri Light"/>
              </a:rPr>
              <a:t>20</a:t>
            </a:r>
            <a:r>
              <a:rPr lang="en-IN" sz="1800" b="0" dirty="0" smtClean="0">
                <a:latin typeface="Calibri Light"/>
                <a:cs typeface="Calibri Light"/>
              </a:rPr>
              <a:t>22-23</a:t>
            </a:r>
            <a:r>
              <a:rPr sz="1800" b="0" spc="-25" dirty="0" smtClean="0">
                <a:latin typeface="Calibri Light"/>
                <a:cs typeface="Calibri Light"/>
              </a:rPr>
              <a:t> </a:t>
            </a:r>
            <a:r>
              <a:rPr sz="1800" b="0" dirty="0">
                <a:latin typeface="Calibri Light"/>
                <a:cs typeface="Calibri Light"/>
              </a:rPr>
              <a:t>and</a:t>
            </a:r>
            <a:r>
              <a:rPr sz="1800" b="0" spc="-5" dirty="0">
                <a:latin typeface="Calibri Light"/>
                <a:cs typeface="Calibri Light"/>
              </a:rPr>
              <a:t> </a:t>
            </a:r>
            <a:r>
              <a:rPr sz="1800" b="0" spc="-10" dirty="0">
                <a:latin typeface="Calibri Light"/>
                <a:cs typeface="Calibri Light"/>
              </a:rPr>
              <a:t>balance</a:t>
            </a:r>
            <a:endParaRPr sz="1800" dirty="0">
              <a:latin typeface="Calibri Light"/>
              <a:cs typeface="Calibri Light"/>
            </a:endParaRPr>
          </a:p>
          <a:p>
            <a:pPr marL="12700">
              <a:lnSpc>
                <a:spcPct val="100000"/>
              </a:lnSpc>
              <a:spcBef>
                <a:spcPts val="5"/>
              </a:spcBef>
            </a:pPr>
            <a:r>
              <a:rPr sz="1800" b="0" dirty="0">
                <a:latin typeface="Calibri Light"/>
                <a:cs typeface="Calibri Light"/>
              </a:rPr>
              <a:t>NOT</a:t>
            </a:r>
            <a:r>
              <a:rPr sz="1800" b="0" spc="-45" dirty="0">
                <a:latin typeface="Calibri Light"/>
                <a:cs typeface="Calibri Light"/>
              </a:rPr>
              <a:t> </a:t>
            </a:r>
            <a:r>
              <a:rPr sz="1800" b="0" spc="-10" dirty="0">
                <a:latin typeface="Calibri Light"/>
                <a:cs typeface="Calibri Light"/>
              </a:rPr>
              <a:t>availed</a:t>
            </a:r>
            <a:r>
              <a:rPr sz="1800" b="0" spc="-30" dirty="0">
                <a:latin typeface="Calibri Light"/>
                <a:cs typeface="Calibri Light"/>
              </a:rPr>
              <a:t> </a:t>
            </a:r>
            <a:r>
              <a:rPr sz="1800" b="0" dirty="0">
                <a:latin typeface="Calibri Light"/>
                <a:cs typeface="Calibri Light"/>
              </a:rPr>
              <a:t>in</a:t>
            </a:r>
            <a:r>
              <a:rPr sz="1800" b="0" spc="-30" dirty="0">
                <a:latin typeface="Calibri Light"/>
                <a:cs typeface="Calibri Light"/>
              </a:rPr>
              <a:t> </a:t>
            </a:r>
            <a:r>
              <a:rPr sz="1800" b="0" spc="-10" dirty="0" smtClean="0">
                <a:latin typeface="Calibri Light"/>
                <a:cs typeface="Calibri Light"/>
              </a:rPr>
              <a:t>20</a:t>
            </a:r>
            <a:r>
              <a:rPr lang="en-IN" sz="1800" b="0" spc="-10" dirty="0" smtClean="0">
                <a:latin typeface="Calibri Light"/>
                <a:cs typeface="Calibri Light"/>
              </a:rPr>
              <a:t>23-24</a:t>
            </a:r>
            <a:endParaRPr sz="1800" dirty="0">
              <a:latin typeface="Calibri Light"/>
              <a:cs typeface="Calibri Light"/>
            </a:endParaRPr>
          </a:p>
        </p:txBody>
      </p:sp>
      <p:sp>
        <p:nvSpPr>
          <p:cNvPr id="21" name="object 21"/>
          <p:cNvSpPr txBox="1"/>
          <p:nvPr/>
        </p:nvSpPr>
        <p:spPr>
          <a:xfrm>
            <a:off x="6480809" y="3724732"/>
            <a:ext cx="3740150" cy="575310"/>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Actual</a:t>
            </a:r>
            <a:r>
              <a:rPr sz="1800" b="0" spc="-35" dirty="0">
                <a:latin typeface="Calibri Light"/>
                <a:cs typeface="Calibri Light"/>
              </a:rPr>
              <a:t> </a:t>
            </a:r>
            <a:r>
              <a:rPr sz="1800" b="0" dirty="0">
                <a:latin typeface="Calibri Light"/>
                <a:cs typeface="Calibri Light"/>
              </a:rPr>
              <a:t>Availed</a:t>
            </a:r>
            <a:r>
              <a:rPr sz="1800" b="0" spc="-35" dirty="0">
                <a:latin typeface="Calibri Light"/>
                <a:cs typeface="Calibri Light"/>
              </a:rPr>
              <a:t> </a:t>
            </a:r>
            <a:r>
              <a:rPr sz="1800" b="0" dirty="0">
                <a:latin typeface="Calibri Light"/>
                <a:cs typeface="Calibri Light"/>
              </a:rPr>
              <a:t>in</a:t>
            </a:r>
            <a:r>
              <a:rPr sz="1800" b="0" spc="-55" dirty="0">
                <a:latin typeface="Calibri Light"/>
                <a:cs typeface="Calibri Light"/>
              </a:rPr>
              <a:t> </a:t>
            </a:r>
            <a:r>
              <a:rPr sz="1800" b="0" dirty="0" smtClean="0">
                <a:latin typeface="Calibri Light"/>
                <a:cs typeface="Calibri Light"/>
              </a:rPr>
              <a:t>20</a:t>
            </a:r>
            <a:r>
              <a:rPr lang="en-IN" sz="1800" b="0" dirty="0" smtClean="0">
                <a:latin typeface="Calibri Light"/>
                <a:cs typeface="Calibri Light"/>
              </a:rPr>
              <a:t>22-23</a:t>
            </a:r>
            <a:r>
              <a:rPr sz="1800" b="0" spc="-20" dirty="0" smtClean="0">
                <a:latin typeface="Calibri Light"/>
                <a:cs typeface="Calibri Light"/>
              </a:rPr>
              <a:t> </a:t>
            </a:r>
            <a:r>
              <a:rPr sz="1800" b="0" spc="-20" dirty="0">
                <a:latin typeface="Calibri Light"/>
                <a:cs typeface="Calibri Light"/>
              </a:rPr>
              <a:t>Table</a:t>
            </a:r>
            <a:r>
              <a:rPr sz="1800" b="0" spc="-15" dirty="0">
                <a:latin typeface="Calibri Light"/>
                <a:cs typeface="Calibri Light"/>
              </a:rPr>
              <a:t> </a:t>
            </a:r>
            <a:r>
              <a:rPr sz="1800" b="0" dirty="0">
                <a:latin typeface="Calibri Light"/>
                <a:cs typeface="Calibri Light"/>
              </a:rPr>
              <a:t>6B</a:t>
            </a:r>
            <a:r>
              <a:rPr sz="1800" b="0" spc="-45" dirty="0">
                <a:latin typeface="Calibri Light"/>
                <a:cs typeface="Calibri Light"/>
              </a:rPr>
              <a:t> </a:t>
            </a:r>
            <a:r>
              <a:rPr sz="1800" b="0" dirty="0">
                <a:latin typeface="Calibri Light"/>
                <a:cs typeface="Calibri Light"/>
              </a:rPr>
              <a:t>to</a:t>
            </a:r>
            <a:r>
              <a:rPr sz="1800" b="0" spc="-40" dirty="0">
                <a:latin typeface="Calibri Light"/>
                <a:cs typeface="Calibri Light"/>
              </a:rPr>
              <a:t> </a:t>
            </a:r>
            <a:r>
              <a:rPr sz="1800" b="0" spc="-25" dirty="0">
                <a:latin typeface="Calibri Light"/>
                <a:cs typeface="Calibri Light"/>
              </a:rPr>
              <a:t>6H</a:t>
            </a:r>
            <a:endParaRPr sz="1800" dirty="0">
              <a:latin typeface="Calibri Light"/>
              <a:cs typeface="Calibri Light"/>
            </a:endParaRPr>
          </a:p>
          <a:p>
            <a:pPr marL="12700">
              <a:lnSpc>
                <a:spcPct val="100000"/>
              </a:lnSpc>
              <a:spcBef>
                <a:spcPts val="5"/>
              </a:spcBef>
            </a:pPr>
            <a:r>
              <a:rPr sz="1800" b="0" dirty="0">
                <a:latin typeface="Calibri Light"/>
                <a:cs typeface="Calibri Light"/>
              </a:rPr>
              <a:t>Unaviled</a:t>
            </a:r>
            <a:r>
              <a:rPr sz="1800" b="0" spc="-75" dirty="0">
                <a:latin typeface="Calibri Light"/>
                <a:cs typeface="Calibri Light"/>
              </a:rPr>
              <a:t> </a:t>
            </a:r>
            <a:r>
              <a:rPr sz="1800" b="0" dirty="0">
                <a:latin typeface="Calibri Light"/>
                <a:cs typeface="Calibri Light"/>
              </a:rPr>
              <a:t>credit</a:t>
            </a:r>
            <a:r>
              <a:rPr sz="1800" b="0" spc="-50" dirty="0">
                <a:latin typeface="Calibri Light"/>
                <a:cs typeface="Calibri Light"/>
              </a:rPr>
              <a:t> </a:t>
            </a:r>
            <a:r>
              <a:rPr sz="1800" b="0" dirty="0">
                <a:latin typeface="Calibri Light"/>
                <a:cs typeface="Calibri Light"/>
              </a:rPr>
              <a:t>to</a:t>
            </a:r>
            <a:r>
              <a:rPr sz="1800" b="0" spc="-55" dirty="0">
                <a:latin typeface="Calibri Light"/>
                <a:cs typeface="Calibri Light"/>
              </a:rPr>
              <a:t> </a:t>
            </a:r>
            <a:r>
              <a:rPr sz="1800" b="0" dirty="0">
                <a:latin typeface="Calibri Light"/>
                <a:cs typeface="Calibri Light"/>
              </a:rPr>
              <a:t>reported</a:t>
            </a:r>
            <a:r>
              <a:rPr sz="1800" b="0" spc="-55" dirty="0">
                <a:latin typeface="Calibri Light"/>
                <a:cs typeface="Calibri Light"/>
              </a:rPr>
              <a:t> </a:t>
            </a:r>
            <a:r>
              <a:rPr sz="1800" b="0" spc="-25" dirty="0">
                <a:latin typeface="Calibri Light"/>
                <a:cs typeface="Calibri Light"/>
              </a:rPr>
              <a:t>8E</a:t>
            </a:r>
            <a:endParaRPr sz="1800" dirty="0">
              <a:latin typeface="Calibri Light"/>
              <a:cs typeface="Calibri Light"/>
            </a:endParaRPr>
          </a:p>
        </p:txBody>
      </p:sp>
      <p:sp>
        <p:nvSpPr>
          <p:cNvPr id="22" name="object 22"/>
          <p:cNvSpPr txBox="1"/>
          <p:nvPr/>
        </p:nvSpPr>
        <p:spPr>
          <a:xfrm>
            <a:off x="4819015" y="4365193"/>
            <a:ext cx="2952115" cy="329565"/>
          </a:xfrm>
          <a:prstGeom prst="rect">
            <a:avLst/>
          </a:prstGeom>
        </p:spPr>
        <p:txBody>
          <a:bodyPr vert="horz" wrap="square" lIns="0" tIns="12065" rIns="0" bIns="0" rtlCol="0">
            <a:spAutoFit/>
          </a:bodyPr>
          <a:lstStyle/>
          <a:p>
            <a:pPr marL="12700">
              <a:lnSpc>
                <a:spcPct val="100000"/>
              </a:lnSpc>
              <a:spcBef>
                <a:spcPts val="95"/>
              </a:spcBef>
            </a:pPr>
            <a:r>
              <a:rPr sz="2000" b="0" spc="-10" dirty="0">
                <a:latin typeface="Calibri Light"/>
                <a:cs typeface="Calibri Light"/>
              </a:rPr>
              <a:t>INPUT</a:t>
            </a:r>
            <a:r>
              <a:rPr sz="2000" b="0" spc="-75" dirty="0">
                <a:latin typeface="Calibri Light"/>
                <a:cs typeface="Calibri Light"/>
              </a:rPr>
              <a:t> </a:t>
            </a:r>
            <a:r>
              <a:rPr sz="2000" b="0" spc="-60" dirty="0">
                <a:latin typeface="Calibri Light"/>
                <a:cs typeface="Calibri Light"/>
              </a:rPr>
              <a:t>TAX</a:t>
            </a:r>
            <a:r>
              <a:rPr sz="2000" b="0" spc="-35" dirty="0">
                <a:latin typeface="Calibri Light"/>
                <a:cs typeface="Calibri Light"/>
              </a:rPr>
              <a:t> </a:t>
            </a:r>
            <a:r>
              <a:rPr sz="2000" b="0" spc="-20" dirty="0">
                <a:latin typeface="Calibri Light"/>
                <a:cs typeface="Calibri Light"/>
              </a:rPr>
              <a:t>CREDIT</a:t>
            </a:r>
            <a:r>
              <a:rPr sz="2000" b="0" spc="-70" dirty="0">
                <a:latin typeface="Calibri Light"/>
                <a:cs typeface="Calibri Light"/>
              </a:rPr>
              <a:t> </a:t>
            </a:r>
            <a:r>
              <a:rPr sz="2000" b="0" spc="-10" dirty="0">
                <a:latin typeface="Calibri Light"/>
                <a:cs typeface="Calibri Light"/>
              </a:rPr>
              <a:t>REVERSED</a:t>
            </a:r>
            <a:endParaRPr sz="2000">
              <a:latin typeface="Calibri Light"/>
              <a:cs typeface="Calibri Light"/>
            </a:endParaRPr>
          </a:p>
        </p:txBody>
      </p:sp>
      <p:sp>
        <p:nvSpPr>
          <p:cNvPr id="23" name="object 23"/>
          <p:cNvSpPr txBox="1"/>
          <p:nvPr/>
        </p:nvSpPr>
        <p:spPr>
          <a:xfrm>
            <a:off x="962050" y="4761992"/>
            <a:ext cx="2691765" cy="299720"/>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Ineligible</a:t>
            </a:r>
            <a:r>
              <a:rPr sz="1800" b="0" spc="-40" dirty="0">
                <a:latin typeface="Calibri Light"/>
                <a:cs typeface="Calibri Light"/>
              </a:rPr>
              <a:t> </a:t>
            </a:r>
            <a:r>
              <a:rPr sz="1800" b="0" dirty="0">
                <a:latin typeface="Calibri Light"/>
                <a:cs typeface="Calibri Light"/>
              </a:rPr>
              <a:t>credit</a:t>
            </a:r>
            <a:r>
              <a:rPr sz="1800" b="0" spc="-55" dirty="0">
                <a:latin typeface="Calibri Light"/>
                <a:cs typeface="Calibri Light"/>
              </a:rPr>
              <a:t> </a:t>
            </a:r>
            <a:r>
              <a:rPr sz="1800" b="0" dirty="0">
                <a:latin typeface="Calibri Light"/>
                <a:cs typeface="Calibri Light"/>
              </a:rPr>
              <a:t>not</a:t>
            </a:r>
            <a:r>
              <a:rPr sz="1800" b="0" spc="-50" dirty="0">
                <a:latin typeface="Calibri Light"/>
                <a:cs typeface="Calibri Light"/>
              </a:rPr>
              <a:t> </a:t>
            </a:r>
            <a:r>
              <a:rPr sz="1800" b="0" spc="-10" dirty="0">
                <a:latin typeface="Calibri Light"/>
                <a:cs typeface="Calibri Light"/>
              </a:rPr>
              <a:t>Reversed</a:t>
            </a:r>
            <a:endParaRPr sz="1800">
              <a:latin typeface="Calibri Light"/>
              <a:cs typeface="Calibri Light"/>
            </a:endParaRPr>
          </a:p>
        </p:txBody>
      </p:sp>
      <p:sp>
        <p:nvSpPr>
          <p:cNvPr id="24" name="object 24"/>
          <p:cNvSpPr txBox="1"/>
          <p:nvPr/>
        </p:nvSpPr>
        <p:spPr>
          <a:xfrm>
            <a:off x="6247003" y="4761992"/>
            <a:ext cx="2423160" cy="299720"/>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DO</a:t>
            </a:r>
            <a:r>
              <a:rPr sz="1800" b="0" spc="-60" dirty="0">
                <a:latin typeface="Calibri Light"/>
                <a:cs typeface="Calibri Light"/>
              </a:rPr>
              <a:t> </a:t>
            </a:r>
            <a:r>
              <a:rPr sz="1800" b="0" dirty="0">
                <a:latin typeface="Calibri Light"/>
                <a:cs typeface="Calibri Light"/>
              </a:rPr>
              <a:t>NOT</a:t>
            </a:r>
            <a:r>
              <a:rPr sz="1800" b="0" spc="-15" dirty="0">
                <a:latin typeface="Calibri Light"/>
                <a:cs typeface="Calibri Light"/>
              </a:rPr>
              <a:t> </a:t>
            </a:r>
            <a:r>
              <a:rPr sz="1800" b="0" dirty="0">
                <a:latin typeface="Calibri Light"/>
                <a:cs typeface="Calibri Light"/>
              </a:rPr>
              <a:t>Correct</a:t>
            </a:r>
            <a:r>
              <a:rPr sz="1800" b="0" spc="-50" dirty="0">
                <a:latin typeface="Calibri Light"/>
                <a:cs typeface="Calibri Light"/>
              </a:rPr>
              <a:t> </a:t>
            </a:r>
            <a:r>
              <a:rPr sz="1800" b="0" dirty="0">
                <a:latin typeface="Calibri Light"/>
                <a:cs typeface="Calibri Light"/>
              </a:rPr>
              <a:t>in</a:t>
            </a:r>
            <a:r>
              <a:rPr sz="1800" b="0" spc="-35" dirty="0">
                <a:latin typeface="Calibri Light"/>
                <a:cs typeface="Calibri Light"/>
              </a:rPr>
              <a:t> </a:t>
            </a:r>
            <a:r>
              <a:rPr sz="1800" b="0" dirty="0">
                <a:latin typeface="Calibri Light"/>
                <a:cs typeface="Calibri Light"/>
              </a:rPr>
              <a:t>GSTR</a:t>
            </a:r>
            <a:r>
              <a:rPr sz="1800" b="0" spc="-35" dirty="0">
                <a:latin typeface="Calibri Light"/>
                <a:cs typeface="Calibri Light"/>
              </a:rPr>
              <a:t> </a:t>
            </a:r>
            <a:r>
              <a:rPr sz="1800" b="0" spc="-50" dirty="0">
                <a:latin typeface="Calibri Light"/>
                <a:cs typeface="Calibri Light"/>
              </a:rPr>
              <a:t>9</a:t>
            </a:r>
            <a:endParaRPr sz="1800">
              <a:latin typeface="Calibri Light"/>
              <a:cs typeface="Calibri Light"/>
            </a:endParaRPr>
          </a:p>
        </p:txBody>
      </p:sp>
      <p:sp>
        <p:nvSpPr>
          <p:cNvPr id="25" name="object 25"/>
          <p:cNvSpPr txBox="1"/>
          <p:nvPr/>
        </p:nvSpPr>
        <p:spPr>
          <a:xfrm>
            <a:off x="962050" y="5127447"/>
            <a:ext cx="1900555" cy="300355"/>
          </a:xfrm>
          <a:prstGeom prst="rect">
            <a:avLst/>
          </a:prstGeom>
        </p:spPr>
        <p:txBody>
          <a:bodyPr vert="horz" wrap="square" lIns="0" tIns="12700" rIns="0" bIns="0" rtlCol="0">
            <a:spAutoFit/>
          </a:bodyPr>
          <a:lstStyle/>
          <a:p>
            <a:pPr marL="12700">
              <a:lnSpc>
                <a:spcPct val="100000"/>
              </a:lnSpc>
              <a:spcBef>
                <a:spcPts val="100"/>
              </a:spcBef>
            </a:pPr>
            <a:r>
              <a:rPr sz="1800" b="0" spc="-10" dirty="0">
                <a:latin typeface="Calibri Light"/>
                <a:cs typeface="Calibri Light"/>
              </a:rPr>
              <a:t>Reversed</a:t>
            </a:r>
            <a:r>
              <a:rPr sz="1800" b="0" spc="-40" dirty="0">
                <a:latin typeface="Calibri Light"/>
                <a:cs typeface="Calibri Light"/>
              </a:rPr>
              <a:t> </a:t>
            </a:r>
            <a:r>
              <a:rPr sz="1800" b="0" dirty="0">
                <a:latin typeface="Calibri Light"/>
                <a:cs typeface="Calibri Light"/>
              </a:rPr>
              <a:t>in</a:t>
            </a:r>
            <a:r>
              <a:rPr sz="1800" b="0" spc="-10" dirty="0">
                <a:latin typeface="Calibri Light"/>
                <a:cs typeface="Calibri Light"/>
              </a:rPr>
              <a:t> </a:t>
            </a:r>
            <a:r>
              <a:rPr sz="1800" b="0" spc="-10" dirty="0" smtClean="0">
                <a:latin typeface="Calibri Light"/>
                <a:cs typeface="Calibri Light"/>
              </a:rPr>
              <a:t>20</a:t>
            </a:r>
            <a:r>
              <a:rPr lang="en-IN" sz="1800" b="0" spc="-10" dirty="0" smtClean="0">
                <a:latin typeface="Calibri Light"/>
                <a:cs typeface="Calibri Light"/>
              </a:rPr>
              <a:t>23-24</a:t>
            </a:r>
            <a:endParaRPr sz="1800" dirty="0">
              <a:latin typeface="Calibri Light"/>
              <a:cs typeface="Calibri Light"/>
            </a:endParaRPr>
          </a:p>
        </p:txBody>
      </p:sp>
      <p:sp>
        <p:nvSpPr>
          <p:cNvPr id="26" name="object 26"/>
          <p:cNvSpPr txBox="1"/>
          <p:nvPr/>
        </p:nvSpPr>
        <p:spPr>
          <a:xfrm>
            <a:off x="6247003" y="5127447"/>
            <a:ext cx="2990215" cy="300355"/>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Report</a:t>
            </a:r>
            <a:r>
              <a:rPr sz="1800" b="0" spc="-40" dirty="0">
                <a:latin typeface="Calibri Light"/>
                <a:cs typeface="Calibri Light"/>
              </a:rPr>
              <a:t> </a:t>
            </a:r>
            <a:r>
              <a:rPr sz="1800" b="0" dirty="0">
                <a:latin typeface="Calibri Light"/>
                <a:cs typeface="Calibri Light"/>
              </a:rPr>
              <a:t>in</a:t>
            </a:r>
            <a:r>
              <a:rPr sz="1800" b="0" spc="-25" dirty="0">
                <a:latin typeface="Calibri Light"/>
                <a:cs typeface="Calibri Light"/>
              </a:rPr>
              <a:t> </a:t>
            </a:r>
            <a:r>
              <a:rPr sz="1800" b="0" spc="-20" dirty="0">
                <a:latin typeface="Calibri Light"/>
                <a:cs typeface="Calibri Light"/>
              </a:rPr>
              <a:t>Table</a:t>
            </a:r>
            <a:r>
              <a:rPr sz="1800" b="0" spc="-5" dirty="0">
                <a:latin typeface="Calibri Light"/>
                <a:cs typeface="Calibri Light"/>
              </a:rPr>
              <a:t> </a:t>
            </a:r>
            <a:r>
              <a:rPr sz="1800" b="0" dirty="0">
                <a:latin typeface="Calibri Light"/>
                <a:cs typeface="Calibri Light"/>
              </a:rPr>
              <a:t>12</a:t>
            </a:r>
            <a:r>
              <a:rPr sz="1800" b="0" spc="-5" dirty="0">
                <a:latin typeface="Calibri Light"/>
                <a:cs typeface="Calibri Light"/>
              </a:rPr>
              <a:t> </a:t>
            </a:r>
            <a:r>
              <a:rPr sz="1800" b="0" dirty="0">
                <a:latin typeface="Calibri Light"/>
                <a:cs typeface="Calibri Light"/>
              </a:rPr>
              <a:t>not</a:t>
            </a:r>
            <a:r>
              <a:rPr sz="1800" b="0" spc="-40" dirty="0">
                <a:latin typeface="Calibri Light"/>
                <a:cs typeface="Calibri Light"/>
              </a:rPr>
              <a:t> </a:t>
            </a:r>
            <a:r>
              <a:rPr sz="1800" b="0" dirty="0">
                <a:latin typeface="Calibri Light"/>
                <a:cs typeface="Calibri Light"/>
              </a:rPr>
              <a:t>in</a:t>
            </a:r>
            <a:r>
              <a:rPr sz="1800" b="0" spc="-25" dirty="0">
                <a:latin typeface="Calibri Light"/>
                <a:cs typeface="Calibri Light"/>
              </a:rPr>
              <a:t> </a:t>
            </a:r>
            <a:r>
              <a:rPr sz="1800" b="0" spc="-20" dirty="0">
                <a:latin typeface="Calibri Light"/>
                <a:cs typeface="Calibri Light"/>
              </a:rPr>
              <a:t>Table</a:t>
            </a:r>
            <a:r>
              <a:rPr sz="1800" b="0" spc="-5" dirty="0">
                <a:latin typeface="Calibri Light"/>
                <a:cs typeface="Calibri Light"/>
              </a:rPr>
              <a:t> </a:t>
            </a:r>
            <a:r>
              <a:rPr sz="1800" b="0" spc="-50" dirty="0">
                <a:latin typeface="Calibri Light"/>
                <a:cs typeface="Calibri Light"/>
              </a:rPr>
              <a:t>7</a:t>
            </a:r>
            <a:endParaRPr sz="1800">
              <a:latin typeface="Calibri Light"/>
              <a:cs typeface="Calibri Light"/>
            </a:endParaRPr>
          </a:p>
        </p:txBody>
      </p:sp>
      <p:sp>
        <p:nvSpPr>
          <p:cNvPr id="27" name="object 27"/>
          <p:cNvSpPr txBox="1"/>
          <p:nvPr/>
        </p:nvSpPr>
        <p:spPr>
          <a:xfrm>
            <a:off x="962050" y="5493816"/>
            <a:ext cx="2670175" cy="299720"/>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Not</a:t>
            </a:r>
            <a:r>
              <a:rPr sz="1800" b="0" spc="-10" dirty="0">
                <a:latin typeface="Calibri Light"/>
                <a:cs typeface="Calibri Light"/>
              </a:rPr>
              <a:t> reversed</a:t>
            </a:r>
            <a:r>
              <a:rPr sz="1800" b="0" spc="-40" dirty="0">
                <a:latin typeface="Calibri Light"/>
                <a:cs typeface="Calibri Light"/>
              </a:rPr>
              <a:t> </a:t>
            </a:r>
            <a:r>
              <a:rPr sz="1800" b="0" dirty="0">
                <a:latin typeface="Calibri Light"/>
                <a:cs typeface="Calibri Light"/>
              </a:rPr>
              <a:t>in</a:t>
            </a:r>
            <a:r>
              <a:rPr sz="1800" b="0" spc="-15" dirty="0">
                <a:latin typeface="Calibri Light"/>
                <a:cs typeface="Calibri Light"/>
              </a:rPr>
              <a:t> </a:t>
            </a:r>
            <a:r>
              <a:rPr sz="1800" b="0" spc="-10" dirty="0" smtClean="0">
                <a:latin typeface="Calibri Light"/>
                <a:cs typeface="Calibri Light"/>
              </a:rPr>
              <a:t>20</a:t>
            </a:r>
            <a:r>
              <a:rPr lang="en-IN" sz="1800" b="0" spc="-10" dirty="0" smtClean="0">
                <a:latin typeface="Calibri Light"/>
                <a:cs typeface="Calibri Light"/>
              </a:rPr>
              <a:t>23-24</a:t>
            </a:r>
            <a:r>
              <a:rPr sz="1800" b="0" spc="-5" dirty="0" smtClean="0">
                <a:latin typeface="Calibri Light"/>
                <a:cs typeface="Calibri Light"/>
              </a:rPr>
              <a:t> </a:t>
            </a:r>
            <a:r>
              <a:rPr sz="1800" b="0" spc="-20" dirty="0">
                <a:latin typeface="Calibri Light"/>
                <a:cs typeface="Calibri Light"/>
              </a:rPr>
              <a:t>also</a:t>
            </a:r>
            <a:endParaRPr sz="1800" dirty="0">
              <a:latin typeface="Calibri Light"/>
              <a:cs typeface="Calibri Light"/>
            </a:endParaRPr>
          </a:p>
        </p:txBody>
      </p:sp>
      <p:sp>
        <p:nvSpPr>
          <p:cNvPr id="28" name="object 28"/>
          <p:cNvSpPr txBox="1"/>
          <p:nvPr/>
        </p:nvSpPr>
        <p:spPr>
          <a:xfrm>
            <a:off x="6247003" y="5493816"/>
            <a:ext cx="1356995" cy="299720"/>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DO</a:t>
            </a:r>
            <a:r>
              <a:rPr sz="1800" b="0" spc="-25" dirty="0">
                <a:latin typeface="Calibri Light"/>
                <a:cs typeface="Calibri Light"/>
              </a:rPr>
              <a:t> </a:t>
            </a:r>
            <a:r>
              <a:rPr sz="1800" b="0" dirty="0">
                <a:latin typeface="Calibri Light"/>
                <a:cs typeface="Calibri Light"/>
              </a:rPr>
              <a:t>not</a:t>
            </a:r>
            <a:r>
              <a:rPr sz="1800" b="0" spc="20" dirty="0">
                <a:latin typeface="Calibri Light"/>
                <a:cs typeface="Calibri Light"/>
              </a:rPr>
              <a:t> </a:t>
            </a:r>
            <a:r>
              <a:rPr sz="1800" b="0" spc="-10" dirty="0">
                <a:latin typeface="Calibri Light"/>
                <a:cs typeface="Calibri Light"/>
              </a:rPr>
              <a:t>Report</a:t>
            </a:r>
            <a:endParaRPr sz="1800">
              <a:latin typeface="Calibri Light"/>
              <a:cs typeface="Calibri Ligh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835913" rIns="0" bIns="0" rtlCol="0">
            <a:spAutoFit/>
          </a:bodyPr>
          <a:lstStyle/>
          <a:p>
            <a:pPr marL="12700">
              <a:lnSpc>
                <a:spcPct val="100000"/>
              </a:lnSpc>
              <a:spcBef>
                <a:spcPts val="100"/>
              </a:spcBef>
            </a:pPr>
            <a:r>
              <a:rPr dirty="0"/>
              <a:t>GSTR</a:t>
            </a:r>
            <a:r>
              <a:rPr spc="-35" dirty="0"/>
              <a:t> </a:t>
            </a:r>
            <a:r>
              <a:rPr spc="-25" dirty="0"/>
              <a:t>2A</a:t>
            </a:r>
          </a:p>
        </p:txBody>
      </p:sp>
      <p:sp>
        <p:nvSpPr>
          <p:cNvPr id="3" name="object 3"/>
          <p:cNvSpPr txBox="1">
            <a:spLocks noGrp="1"/>
          </p:cNvSpPr>
          <p:nvPr>
            <p:ph type="ftr" sz="quarter" idx="11"/>
          </p:nvPr>
        </p:nvSpPr>
        <p:spPr>
          <a:xfrm>
            <a:off x="4038600" y="6423496"/>
            <a:ext cx="4114800" cy="230832"/>
          </a:xfrm>
          <a:prstGeom prst="rect">
            <a:avLst/>
          </a:prstGeom>
        </p:spPr>
        <p:txBody>
          <a:bodyPr vert="horz" wrap="square" lIns="0" tIns="0" rIns="0" bIns="0" rtlCol="0">
            <a:spAutoFit/>
          </a:bodyPr>
          <a:lstStyle/>
          <a:p>
            <a:pPr marL="12700">
              <a:lnSpc>
                <a:spcPts val="1810"/>
              </a:lnSpc>
            </a:pPr>
            <a:endParaRPr spc="-2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algn="ctr">
              <a:lnSpc>
                <a:spcPts val="4210"/>
              </a:lnSpc>
            </a:pPr>
            <a:r>
              <a:rPr sz="4000" b="0" dirty="0">
                <a:solidFill>
                  <a:srgbClr val="FFFFFF"/>
                </a:solidFill>
                <a:latin typeface="Calibri"/>
                <a:cs typeface="Calibri"/>
              </a:rPr>
              <a:t>Deriving</a:t>
            </a:r>
            <a:r>
              <a:rPr sz="4000" b="0" spc="-114" dirty="0">
                <a:solidFill>
                  <a:srgbClr val="FFFFFF"/>
                </a:solidFill>
                <a:latin typeface="Calibri"/>
                <a:cs typeface="Calibri"/>
              </a:rPr>
              <a:t> </a:t>
            </a:r>
            <a:r>
              <a:rPr sz="4000" b="0" spc="-35" dirty="0">
                <a:solidFill>
                  <a:srgbClr val="FFFFFF"/>
                </a:solidFill>
                <a:latin typeface="Calibri"/>
                <a:cs typeface="Calibri"/>
              </a:rPr>
              <a:t>Table</a:t>
            </a:r>
            <a:r>
              <a:rPr sz="4000" b="0" spc="-125" dirty="0">
                <a:solidFill>
                  <a:srgbClr val="FFFFFF"/>
                </a:solidFill>
                <a:latin typeface="Calibri"/>
                <a:cs typeface="Calibri"/>
              </a:rPr>
              <a:t> </a:t>
            </a:r>
            <a:r>
              <a:rPr sz="4000" b="0" spc="-25" dirty="0">
                <a:solidFill>
                  <a:srgbClr val="FFFFFF"/>
                </a:solidFill>
                <a:latin typeface="Calibri"/>
                <a:cs typeface="Calibri"/>
              </a:rPr>
              <a:t>8A</a:t>
            </a:r>
            <a:endParaRPr sz="4000">
              <a:latin typeface="Calibri"/>
              <a:cs typeface="Calibri"/>
            </a:endParaRPr>
          </a:p>
        </p:txBody>
      </p:sp>
      <p:sp>
        <p:nvSpPr>
          <p:cNvPr id="5" name="object 5"/>
          <p:cNvSpPr txBox="1">
            <a:spLocks noGrp="1"/>
          </p:cNvSpPr>
          <p:nvPr>
            <p:ph type="ftr" sz="quarter" idx="11"/>
          </p:nvPr>
        </p:nvSpPr>
        <p:spPr>
          <a:xfrm>
            <a:off x="4038600" y="6423496"/>
            <a:ext cx="4114800" cy="230832"/>
          </a:xfrm>
          <a:prstGeom prst="rect">
            <a:avLst/>
          </a:prstGeom>
        </p:spPr>
        <p:txBody>
          <a:bodyPr vert="horz" wrap="square" lIns="0" tIns="0" rIns="0" bIns="0" rtlCol="0">
            <a:spAutoFit/>
          </a:bodyPr>
          <a:lstStyle/>
          <a:p>
            <a:pPr marL="12700">
              <a:lnSpc>
                <a:spcPts val="1810"/>
              </a:lnSpc>
            </a:pPr>
            <a:endParaRPr spc="-20" dirty="0"/>
          </a:p>
        </p:txBody>
      </p:sp>
      <p:graphicFrame>
        <p:nvGraphicFramePr>
          <p:cNvPr id="4" name="object 4"/>
          <p:cNvGraphicFramePr>
            <a:graphicFrameLocks noGrp="1"/>
          </p:cNvGraphicFramePr>
          <p:nvPr>
            <p:extLst>
              <p:ext uri="{D42A27DB-BD31-4B8C-83A1-F6EECF244321}">
                <p14:modId xmlns:p14="http://schemas.microsoft.com/office/powerpoint/2010/main" val="666370940"/>
              </p:ext>
            </p:extLst>
          </p:nvPr>
        </p:nvGraphicFramePr>
        <p:xfrm>
          <a:off x="831850" y="1148714"/>
          <a:ext cx="10515600" cy="3837300"/>
        </p:xfrm>
        <a:graphic>
          <a:graphicData uri="http://schemas.openxmlformats.org/drawingml/2006/table">
            <a:tbl>
              <a:tblPr firstRow="1" bandRow="1">
                <a:tableStyleId>{2D5ABB26-0587-4C30-8999-92F81FD0307C}</a:tableStyleId>
              </a:tblPr>
              <a:tblGrid>
                <a:gridCol w="7872730"/>
                <a:gridCol w="2642870"/>
              </a:tblGrid>
              <a:tr h="426720">
                <a:tc>
                  <a:txBody>
                    <a:bodyPr/>
                    <a:lstStyle/>
                    <a:p>
                      <a:pPr marL="19050">
                        <a:lnSpc>
                          <a:spcPts val="3204"/>
                        </a:lnSpc>
                      </a:pPr>
                      <a:r>
                        <a:rPr sz="2800" dirty="0">
                          <a:latin typeface="Calibri"/>
                          <a:cs typeface="Calibri"/>
                        </a:rPr>
                        <a:t>ITC</a:t>
                      </a:r>
                      <a:r>
                        <a:rPr sz="2800" spc="-50" dirty="0">
                          <a:latin typeface="Calibri"/>
                          <a:cs typeface="Calibri"/>
                        </a:rPr>
                        <a:t> </a:t>
                      </a:r>
                      <a:r>
                        <a:rPr sz="2800" dirty="0">
                          <a:latin typeface="Calibri"/>
                          <a:cs typeface="Calibri"/>
                        </a:rPr>
                        <a:t>in</a:t>
                      </a:r>
                      <a:r>
                        <a:rPr sz="2800" spc="-25" dirty="0">
                          <a:latin typeface="Calibri"/>
                          <a:cs typeface="Calibri"/>
                        </a:rPr>
                        <a:t> </a:t>
                      </a:r>
                      <a:r>
                        <a:rPr sz="2800" dirty="0">
                          <a:latin typeface="Calibri"/>
                          <a:cs typeface="Calibri"/>
                        </a:rPr>
                        <a:t>GSTR</a:t>
                      </a:r>
                      <a:r>
                        <a:rPr sz="2800" spc="-50" dirty="0">
                          <a:latin typeface="Calibri"/>
                          <a:cs typeface="Calibri"/>
                        </a:rPr>
                        <a:t> </a:t>
                      </a:r>
                      <a:r>
                        <a:rPr sz="2800" spc="-25" dirty="0">
                          <a:latin typeface="Calibri"/>
                          <a:cs typeface="Calibri"/>
                        </a:rPr>
                        <a:t>2A</a:t>
                      </a:r>
                      <a:endParaRPr sz="2800" dirty="0">
                        <a:latin typeface="Calibri"/>
                        <a:cs typeface="Calibri"/>
                      </a:endParaRPr>
                    </a:p>
                  </a:txBody>
                  <a:tcPr marL="0" marR="0" marT="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c>
                  <a:txBody>
                    <a:bodyPr/>
                    <a:lstStyle/>
                    <a:p>
                      <a:pPr marL="20955">
                        <a:lnSpc>
                          <a:spcPts val="3204"/>
                        </a:lnSpc>
                      </a:pPr>
                      <a:r>
                        <a:rPr sz="2800" spc="-10" dirty="0">
                          <a:latin typeface="Calibri"/>
                          <a:cs typeface="Calibri"/>
                        </a:rPr>
                        <a:t>Amount</a:t>
                      </a:r>
                      <a:endParaRPr sz="2800">
                        <a:latin typeface="Calibri"/>
                        <a:cs typeface="Calibri"/>
                      </a:endParaRPr>
                    </a:p>
                  </a:txBody>
                  <a:tcPr marL="0" marR="0" marT="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r>
              <a:tr h="426084">
                <a:tc>
                  <a:txBody>
                    <a:bodyPr/>
                    <a:lstStyle/>
                    <a:p>
                      <a:pPr marL="19050">
                        <a:lnSpc>
                          <a:spcPts val="3204"/>
                        </a:lnSpc>
                      </a:pPr>
                      <a:r>
                        <a:rPr sz="2800" b="0" spc="-40" dirty="0">
                          <a:latin typeface="Calibri Light"/>
                          <a:cs typeface="Calibri Light"/>
                        </a:rPr>
                        <a:t>Table</a:t>
                      </a:r>
                      <a:r>
                        <a:rPr sz="2800" b="0" spc="-75" dirty="0">
                          <a:latin typeface="Calibri Light"/>
                          <a:cs typeface="Calibri Light"/>
                        </a:rPr>
                        <a:t> </a:t>
                      </a:r>
                      <a:r>
                        <a:rPr sz="2800" b="0" dirty="0">
                          <a:latin typeface="Calibri Light"/>
                          <a:cs typeface="Calibri Light"/>
                        </a:rPr>
                        <a:t>3+5</a:t>
                      </a:r>
                      <a:r>
                        <a:rPr sz="2800" b="0" spc="-10" dirty="0">
                          <a:latin typeface="Calibri Light"/>
                          <a:cs typeface="Calibri Light"/>
                        </a:rPr>
                        <a:t> </a:t>
                      </a:r>
                      <a:r>
                        <a:rPr sz="2800" b="0" dirty="0">
                          <a:latin typeface="Calibri Light"/>
                          <a:cs typeface="Calibri Light"/>
                        </a:rPr>
                        <a:t>of</a:t>
                      </a:r>
                      <a:r>
                        <a:rPr sz="2800" b="0" spc="-30" dirty="0">
                          <a:latin typeface="Calibri Light"/>
                          <a:cs typeface="Calibri Light"/>
                        </a:rPr>
                        <a:t> </a:t>
                      </a:r>
                      <a:r>
                        <a:rPr sz="2800" b="0" dirty="0">
                          <a:latin typeface="Calibri Light"/>
                          <a:cs typeface="Calibri Light"/>
                        </a:rPr>
                        <a:t>GSTR</a:t>
                      </a:r>
                      <a:r>
                        <a:rPr sz="2800" b="0" spc="-40" dirty="0">
                          <a:latin typeface="Calibri Light"/>
                          <a:cs typeface="Calibri Light"/>
                        </a:rPr>
                        <a:t> </a:t>
                      </a:r>
                      <a:r>
                        <a:rPr sz="2800" b="0" dirty="0">
                          <a:latin typeface="Calibri Light"/>
                          <a:cs typeface="Calibri Light"/>
                        </a:rPr>
                        <a:t>2A</a:t>
                      </a:r>
                      <a:r>
                        <a:rPr sz="2800" b="0" spc="-10" dirty="0">
                          <a:latin typeface="Calibri Light"/>
                          <a:cs typeface="Calibri Light"/>
                        </a:rPr>
                        <a:t> </a:t>
                      </a:r>
                      <a:r>
                        <a:rPr sz="2800" b="0" dirty="0">
                          <a:latin typeface="Calibri Light"/>
                          <a:cs typeface="Calibri Light"/>
                        </a:rPr>
                        <a:t>(Cr</a:t>
                      </a:r>
                      <a:r>
                        <a:rPr sz="2800" b="0" spc="-30" dirty="0">
                          <a:latin typeface="Calibri Light"/>
                          <a:cs typeface="Calibri Light"/>
                        </a:rPr>
                        <a:t> </a:t>
                      </a:r>
                      <a:r>
                        <a:rPr sz="2800" b="0" dirty="0">
                          <a:latin typeface="Calibri Light"/>
                          <a:cs typeface="Calibri Light"/>
                        </a:rPr>
                        <a:t>Note</a:t>
                      </a:r>
                      <a:r>
                        <a:rPr sz="2800" b="0" spc="-20" dirty="0">
                          <a:latin typeface="Calibri Light"/>
                          <a:cs typeface="Calibri Light"/>
                        </a:rPr>
                        <a:t> </a:t>
                      </a:r>
                      <a:r>
                        <a:rPr sz="2800" b="0" dirty="0">
                          <a:latin typeface="Calibri Light"/>
                          <a:cs typeface="Calibri Light"/>
                        </a:rPr>
                        <a:t>is</a:t>
                      </a:r>
                      <a:r>
                        <a:rPr sz="2800" b="0" spc="-10" dirty="0">
                          <a:latin typeface="Calibri Light"/>
                          <a:cs typeface="Calibri Light"/>
                        </a:rPr>
                        <a:t> -</a:t>
                      </a:r>
                      <a:r>
                        <a:rPr sz="2800" b="0" spc="-25" dirty="0">
                          <a:latin typeface="Calibri Light"/>
                          <a:cs typeface="Calibri Light"/>
                        </a:rPr>
                        <a:t>ve)</a:t>
                      </a:r>
                      <a:endParaRPr sz="2800">
                        <a:latin typeface="Calibri Light"/>
                        <a:cs typeface="Calibri Light"/>
                      </a:endParaRPr>
                    </a:p>
                  </a:txBody>
                  <a:tcPr marL="0" marR="0" marT="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c>
                  <a:txBody>
                    <a:bodyPr/>
                    <a:lstStyle/>
                    <a:p>
                      <a:pPr marL="20955">
                        <a:lnSpc>
                          <a:spcPts val="3204"/>
                        </a:lnSpc>
                      </a:pPr>
                      <a:r>
                        <a:rPr sz="2800" b="0" spc="-25" dirty="0">
                          <a:latin typeface="Calibri Light"/>
                          <a:cs typeface="Calibri Light"/>
                        </a:rPr>
                        <a:t>Xxx</a:t>
                      </a:r>
                      <a:endParaRPr sz="2800">
                        <a:latin typeface="Calibri Light"/>
                        <a:cs typeface="Calibri Light"/>
                      </a:endParaRPr>
                    </a:p>
                  </a:txBody>
                  <a:tcPr marL="0" marR="0" marT="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r>
              <a:tr h="426720">
                <a:tc>
                  <a:txBody>
                    <a:bodyPr/>
                    <a:lstStyle/>
                    <a:p>
                      <a:pPr marL="19050">
                        <a:lnSpc>
                          <a:spcPts val="3210"/>
                        </a:lnSpc>
                      </a:pPr>
                      <a:r>
                        <a:rPr sz="2800" b="0" dirty="0">
                          <a:latin typeface="Calibri Light"/>
                          <a:cs typeface="Calibri Light"/>
                        </a:rPr>
                        <a:t>Less:</a:t>
                      </a:r>
                      <a:r>
                        <a:rPr sz="2800" b="0" spc="-40" dirty="0">
                          <a:latin typeface="Calibri Light"/>
                          <a:cs typeface="Calibri Light"/>
                        </a:rPr>
                        <a:t> </a:t>
                      </a:r>
                      <a:r>
                        <a:rPr sz="2800" b="0" dirty="0">
                          <a:latin typeface="Calibri Light"/>
                          <a:cs typeface="Calibri Light"/>
                        </a:rPr>
                        <a:t>Original</a:t>
                      </a:r>
                      <a:r>
                        <a:rPr sz="2800" b="0" spc="-120" dirty="0">
                          <a:latin typeface="Calibri Light"/>
                          <a:cs typeface="Calibri Light"/>
                        </a:rPr>
                        <a:t> </a:t>
                      </a:r>
                      <a:r>
                        <a:rPr sz="2800" b="0" spc="-10" dirty="0">
                          <a:latin typeface="Calibri Light"/>
                          <a:cs typeface="Calibri Light"/>
                        </a:rPr>
                        <a:t>invoices</a:t>
                      </a:r>
                      <a:r>
                        <a:rPr sz="2800" b="0" spc="-85" dirty="0">
                          <a:latin typeface="Calibri Light"/>
                          <a:cs typeface="Calibri Light"/>
                        </a:rPr>
                        <a:t> </a:t>
                      </a:r>
                      <a:r>
                        <a:rPr sz="2800" b="0" dirty="0">
                          <a:latin typeface="Calibri Light"/>
                          <a:cs typeface="Calibri Light"/>
                        </a:rPr>
                        <a:t>that</a:t>
                      </a:r>
                      <a:r>
                        <a:rPr sz="2800" b="0" spc="-50" dirty="0">
                          <a:latin typeface="Calibri Light"/>
                          <a:cs typeface="Calibri Light"/>
                        </a:rPr>
                        <a:t> </a:t>
                      </a:r>
                      <a:r>
                        <a:rPr sz="2800" b="0" dirty="0">
                          <a:latin typeface="Calibri Light"/>
                          <a:cs typeface="Calibri Light"/>
                        </a:rPr>
                        <a:t>are</a:t>
                      </a:r>
                      <a:r>
                        <a:rPr sz="2800" b="0" spc="-50" dirty="0">
                          <a:latin typeface="Calibri Light"/>
                          <a:cs typeface="Calibri Light"/>
                        </a:rPr>
                        <a:t> </a:t>
                      </a:r>
                      <a:r>
                        <a:rPr sz="2800" b="0" spc="-10" dirty="0">
                          <a:latin typeface="Calibri Light"/>
                          <a:cs typeface="Calibri Light"/>
                        </a:rPr>
                        <a:t>amended</a:t>
                      </a:r>
                      <a:endParaRPr sz="2800">
                        <a:latin typeface="Calibri Light"/>
                        <a:cs typeface="Calibri Light"/>
                      </a:endParaRPr>
                    </a:p>
                  </a:txBody>
                  <a:tcPr marL="0" marR="0" marT="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c>
                  <a:txBody>
                    <a:bodyPr/>
                    <a:lstStyle/>
                    <a:p>
                      <a:pPr marL="20955">
                        <a:lnSpc>
                          <a:spcPts val="3210"/>
                        </a:lnSpc>
                      </a:pPr>
                      <a:r>
                        <a:rPr sz="2800" b="0" spc="-25" dirty="0">
                          <a:latin typeface="Calibri Light"/>
                          <a:cs typeface="Calibri Light"/>
                        </a:rPr>
                        <a:t>XXX</a:t>
                      </a:r>
                      <a:endParaRPr sz="2800">
                        <a:latin typeface="Calibri Light"/>
                        <a:cs typeface="Calibri Light"/>
                      </a:endParaRPr>
                    </a:p>
                  </a:txBody>
                  <a:tcPr marL="0" marR="0" marT="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r>
              <a:tr h="426720">
                <a:tc>
                  <a:txBody>
                    <a:bodyPr/>
                    <a:lstStyle/>
                    <a:p>
                      <a:pPr marL="19050">
                        <a:lnSpc>
                          <a:spcPts val="3210"/>
                        </a:lnSpc>
                      </a:pPr>
                      <a:r>
                        <a:rPr sz="2800" b="0" dirty="0">
                          <a:latin typeface="Calibri Light"/>
                          <a:cs typeface="Calibri Light"/>
                        </a:rPr>
                        <a:t>Less:</a:t>
                      </a:r>
                      <a:r>
                        <a:rPr sz="2800" b="0" spc="-15" dirty="0">
                          <a:latin typeface="Calibri Light"/>
                          <a:cs typeface="Calibri Light"/>
                        </a:rPr>
                        <a:t> </a:t>
                      </a:r>
                      <a:r>
                        <a:rPr sz="2800" b="0" dirty="0">
                          <a:latin typeface="Calibri Light"/>
                          <a:cs typeface="Calibri Light"/>
                        </a:rPr>
                        <a:t>POS&lt;&gt;</a:t>
                      </a:r>
                      <a:r>
                        <a:rPr sz="2800" b="0" spc="-45" dirty="0">
                          <a:latin typeface="Calibri Light"/>
                          <a:cs typeface="Calibri Light"/>
                        </a:rPr>
                        <a:t> </a:t>
                      </a:r>
                      <a:r>
                        <a:rPr sz="2800" b="0" spc="-25" dirty="0">
                          <a:latin typeface="Calibri Light"/>
                          <a:cs typeface="Calibri Light"/>
                        </a:rPr>
                        <a:t>LOR</a:t>
                      </a:r>
                      <a:endParaRPr sz="2800">
                        <a:latin typeface="Calibri Light"/>
                        <a:cs typeface="Calibri Light"/>
                      </a:endParaRPr>
                    </a:p>
                  </a:txBody>
                  <a:tcPr marL="0" marR="0" marT="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c>
                  <a:txBody>
                    <a:bodyPr/>
                    <a:lstStyle/>
                    <a:p>
                      <a:pPr marL="20955">
                        <a:lnSpc>
                          <a:spcPts val="3210"/>
                        </a:lnSpc>
                      </a:pPr>
                      <a:r>
                        <a:rPr sz="2800" b="0" spc="-25" dirty="0">
                          <a:latin typeface="Calibri Light"/>
                          <a:cs typeface="Calibri Light"/>
                        </a:rPr>
                        <a:t>XXX</a:t>
                      </a:r>
                      <a:endParaRPr sz="2800">
                        <a:latin typeface="Calibri Light"/>
                        <a:cs typeface="Calibri Light"/>
                      </a:endParaRPr>
                    </a:p>
                  </a:txBody>
                  <a:tcPr marL="0" marR="0" marT="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r>
              <a:tr h="426084">
                <a:tc>
                  <a:txBody>
                    <a:bodyPr/>
                    <a:lstStyle/>
                    <a:p>
                      <a:pPr marL="19050">
                        <a:lnSpc>
                          <a:spcPts val="3210"/>
                        </a:lnSpc>
                      </a:pPr>
                      <a:r>
                        <a:rPr sz="2800" b="0" dirty="0">
                          <a:latin typeface="Calibri Light"/>
                          <a:cs typeface="Calibri Light"/>
                        </a:rPr>
                        <a:t>Less:</a:t>
                      </a:r>
                      <a:r>
                        <a:rPr sz="2800" b="0" spc="-25" dirty="0">
                          <a:latin typeface="Calibri Light"/>
                          <a:cs typeface="Calibri Light"/>
                        </a:rPr>
                        <a:t> </a:t>
                      </a:r>
                      <a:r>
                        <a:rPr sz="2800" b="0" dirty="0">
                          <a:latin typeface="Calibri Light"/>
                          <a:cs typeface="Calibri Light"/>
                        </a:rPr>
                        <a:t>Supplier</a:t>
                      </a:r>
                      <a:r>
                        <a:rPr sz="2800" b="0" spc="-100" dirty="0">
                          <a:latin typeface="Calibri Light"/>
                          <a:cs typeface="Calibri Light"/>
                        </a:rPr>
                        <a:t> </a:t>
                      </a:r>
                      <a:r>
                        <a:rPr sz="2800" b="0" dirty="0">
                          <a:latin typeface="Calibri Light"/>
                          <a:cs typeface="Calibri Light"/>
                        </a:rPr>
                        <a:t>Filing</a:t>
                      </a:r>
                      <a:r>
                        <a:rPr sz="2800" b="0" spc="-85" dirty="0">
                          <a:latin typeface="Calibri Light"/>
                          <a:cs typeface="Calibri Light"/>
                        </a:rPr>
                        <a:t> </a:t>
                      </a:r>
                      <a:r>
                        <a:rPr sz="2800" b="0" spc="-10" dirty="0">
                          <a:latin typeface="Calibri Light"/>
                          <a:cs typeface="Calibri Light"/>
                        </a:rPr>
                        <a:t>status</a:t>
                      </a:r>
                      <a:r>
                        <a:rPr sz="2800" b="0" spc="-35" dirty="0">
                          <a:latin typeface="Calibri Light"/>
                          <a:cs typeface="Calibri Light"/>
                        </a:rPr>
                        <a:t> </a:t>
                      </a:r>
                      <a:r>
                        <a:rPr sz="2800" b="0" spc="-50" dirty="0" smtClean="0">
                          <a:latin typeface="Calibri Light"/>
                          <a:cs typeface="Calibri Light"/>
                        </a:rPr>
                        <a:t>N</a:t>
                      </a:r>
                      <a:r>
                        <a:rPr lang="en-US" sz="2800" b="0" spc="-50" dirty="0" smtClean="0">
                          <a:latin typeface="Calibri Light"/>
                          <a:cs typeface="Calibri Light"/>
                        </a:rPr>
                        <a:t> and time limit</a:t>
                      </a:r>
                      <a:endParaRPr sz="2800" dirty="0">
                        <a:latin typeface="Calibri Light"/>
                        <a:cs typeface="Calibri Light"/>
                      </a:endParaRPr>
                    </a:p>
                  </a:txBody>
                  <a:tcPr marL="0" marR="0" marT="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c>
                  <a:txBody>
                    <a:bodyPr/>
                    <a:lstStyle/>
                    <a:p>
                      <a:pPr marL="20955">
                        <a:lnSpc>
                          <a:spcPts val="3210"/>
                        </a:lnSpc>
                      </a:pPr>
                      <a:r>
                        <a:rPr sz="2800" b="0" spc="-25" dirty="0">
                          <a:latin typeface="Calibri Light"/>
                          <a:cs typeface="Calibri Light"/>
                        </a:rPr>
                        <a:t>XXX</a:t>
                      </a:r>
                      <a:endParaRPr sz="2800">
                        <a:latin typeface="Calibri Light"/>
                        <a:cs typeface="Calibri Light"/>
                      </a:endParaRPr>
                    </a:p>
                  </a:txBody>
                  <a:tcPr marL="0" marR="0" marT="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r>
              <a:tr h="426720">
                <a:tc>
                  <a:txBody>
                    <a:bodyPr/>
                    <a:lstStyle/>
                    <a:p>
                      <a:pPr marL="19050">
                        <a:lnSpc>
                          <a:spcPts val="3215"/>
                        </a:lnSpc>
                      </a:pPr>
                      <a:r>
                        <a:rPr sz="2800" b="0" dirty="0">
                          <a:latin typeface="Calibri Light"/>
                          <a:cs typeface="Calibri Light"/>
                        </a:rPr>
                        <a:t>Less:</a:t>
                      </a:r>
                      <a:r>
                        <a:rPr sz="2800" b="0" spc="-20" dirty="0">
                          <a:latin typeface="Calibri Light"/>
                          <a:cs typeface="Calibri Light"/>
                        </a:rPr>
                        <a:t> </a:t>
                      </a:r>
                      <a:r>
                        <a:rPr sz="2800" b="0" dirty="0">
                          <a:latin typeface="Calibri Light"/>
                          <a:cs typeface="Calibri Light"/>
                        </a:rPr>
                        <a:t>ISD</a:t>
                      </a:r>
                      <a:r>
                        <a:rPr sz="2800" b="0" spc="-60" dirty="0">
                          <a:latin typeface="Calibri Light"/>
                          <a:cs typeface="Calibri Light"/>
                        </a:rPr>
                        <a:t> </a:t>
                      </a:r>
                      <a:r>
                        <a:rPr sz="2800" b="0" spc="-10" dirty="0">
                          <a:latin typeface="Calibri Light"/>
                          <a:cs typeface="Calibri Light"/>
                        </a:rPr>
                        <a:t>Credits</a:t>
                      </a:r>
                      <a:endParaRPr sz="2800">
                        <a:latin typeface="Calibri Light"/>
                        <a:cs typeface="Calibri Light"/>
                      </a:endParaRPr>
                    </a:p>
                  </a:txBody>
                  <a:tcPr marL="0" marR="0" marT="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c>
                  <a:txBody>
                    <a:bodyPr/>
                    <a:lstStyle/>
                    <a:p>
                      <a:pPr marL="20955">
                        <a:lnSpc>
                          <a:spcPts val="3215"/>
                        </a:lnSpc>
                      </a:pPr>
                      <a:r>
                        <a:rPr sz="2800" b="0" spc="-25" dirty="0">
                          <a:latin typeface="Calibri Light"/>
                          <a:cs typeface="Calibri Light"/>
                        </a:rPr>
                        <a:t>XXX</a:t>
                      </a:r>
                      <a:endParaRPr sz="2800">
                        <a:latin typeface="Calibri Light"/>
                        <a:cs typeface="Calibri Light"/>
                      </a:endParaRPr>
                    </a:p>
                  </a:txBody>
                  <a:tcPr marL="0" marR="0" marT="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r>
              <a:tr h="426084">
                <a:tc>
                  <a:txBody>
                    <a:bodyPr/>
                    <a:lstStyle/>
                    <a:p>
                      <a:pPr marL="19050">
                        <a:lnSpc>
                          <a:spcPts val="3215"/>
                        </a:lnSpc>
                      </a:pPr>
                      <a:r>
                        <a:rPr sz="2800" b="0" spc="-50" dirty="0">
                          <a:latin typeface="Calibri Light"/>
                          <a:cs typeface="Calibri Light"/>
                        </a:rPr>
                        <a:t>Total </a:t>
                      </a:r>
                      <a:r>
                        <a:rPr sz="2800" b="0" dirty="0">
                          <a:latin typeface="Calibri Light"/>
                          <a:cs typeface="Calibri Light"/>
                        </a:rPr>
                        <a:t>-</a:t>
                      </a:r>
                      <a:r>
                        <a:rPr sz="2800" b="0" spc="-25" dirty="0">
                          <a:latin typeface="Calibri Light"/>
                          <a:cs typeface="Calibri Light"/>
                        </a:rPr>
                        <a:t> (A)</a:t>
                      </a:r>
                      <a:endParaRPr sz="2800">
                        <a:latin typeface="Calibri Light"/>
                        <a:cs typeface="Calibri Light"/>
                      </a:endParaRPr>
                    </a:p>
                  </a:txBody>
                  <a:tcPr marL="0" marR="0" marT="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c>
                  <a:txBody>
                    <a:bodyPr/>
                    <a:lstStyle/>
                    <a:p>
                      <a:pPr marL="20955">
                        <a:lnSpc>
                          <a:spcPts val="3215"/>
                        </a:lnSpc>
                      </a:pPr>
                      <a:r>
                        <a:rPr sz="2800" b="0" spc="-25" dirty="0">
                          <a:latin typeface="Calibri Light"/>
                          <a:cs typeface="Calibri Light"/>
                        </a:rPr>
                        <a:t>XXX</a:t>
                      </a:r>
                      <a:endParaRPr sz="2800">
                        <a:latin typeface="Calibri Light"/>
                        <a:cs typeface="Calibri Light"/>
                      </a:endParaRPr>
                    </a:p>
                  </a:txBody>
                  <a:tcPr marL="0" marR="0" marT="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r>
              <a:tr h="426084">
                <a:tc>
                  <a:txBody>
                    <a:bodyPr/>
                    <a:lstStyle/>
                    <a:p>
                      <a:pPr marL="19050">
                        <a:lnSpc>
                          <a:spcPts val="3215"/>
                        </a:lnSpc>
                      </a:pPr>
                      <a:r>
                        <a:rPr sz="2800" b="0" dirty="0">
                          <a:latin typeface="Calibri Light"/>
                          <a:cs typeface="Calibri Light"/>
                        </a:rPr>
                        <a:t>Actual</a:t>
                      </a:r>
                      <a:r>
                        <a:rPr sz="2800" b="0" spc="-55" dirty="0">
                          <a:latin typeface="Calibri Light"/>
                          <a:cs typeface="Calibri Light"/>
                        </a:rPr>
                        <a:t> </a:t>
                      </a:r>
                      <a:r>
                        <a:rPr sz="2800" b="0" spc="-40" dirty="0">
                          <a:latin typeface="Calibri Light"/>
                          <a:cs typeface="Calibri Light"/>
                        </a:rPr>
                        <a:t>Table</a:t>
                      </a:r>
                      <a:r>
                        <a:rPr sz="2800" b="0" spc="-75" dirty="0">
                          <a:latin typeface="Calibri Light"/>
                          <a:cs typeface="Calibri Light"/>
                        </a:rPr>
                        <a:t> </a:t>
                      </a:r>
                      <a:r>
                        <a:rPr sz="2800" b="0" dirty="0">
                          <a:latin typeface="Calibri Light"/>
                          <a:cs typeface="Calibri Light"/>
                        </a:rPr>
                        <a:t>8A</a:t>
                      </a:r>
                      <a:r>
                        <a:rPr sz="2800" b="0" spc="-15" dirty="0">
                          <a:latin typeface="Calibri Light"/>
                          <a:cs typeface="Calibri Light"/>
                        </a:rPr>
                        <a:t> </a:t>
                      </a:r>
                      <a:r>
                        <a:rPr sz="2800" b="0" dirty="0">
                          <a:latin typeface="Calibri Light"/>
                          <a:cs typeface="Calibri Light"/>
                        </a:rPr>
                        <a:t>of</a:t>
                      </a:r>
                      <a:r>
                        <a:rPr sz="2800" b="0" spc="-30" dirty="0">
                          <a:latin typeface="Calibri Light"/>
                          <a:cs typeface="Calibri Light"/>
                        </a:rPr>
                        <a:t> </a:t>
                      </a:r>
                      <a:r>
                        <a:rPr sz="2800" b="0" dirty="0">
                          <a:latin typeface="Calibri Light"/>
                          <a:cs typeface="Calibri Light"/>
                        </a:rPr>
                        <a:t>GSTR9-</a:t>
                      </a:r>
                      <a:r>
                        <a:rPr sz="2800" b="0" spc="-10" dirty="0">
                          <a:latin typeface="Calibri Light"/>
                          <a:cs typeface="Calibri Light"/>
                        </a:rPr>
                        <a:t> Portal</a:t>
                      </a:r>
                      <a:endParaRPr sz="2800">
                        <a:latin typeface="Calibri Light"/>
                        <a:cs typeface="Calibri Light"/>
                      </a:endParaRPr>
                    </a:p>
                  </a:txBody>
                  <a:tcPr marL="0" marR="0" marT="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c>
                  <a:txBody>
                    <a:bodyPr/>
                    <a:lstStyle/>
                    <a:p>
                      <a:pPr marL="20955">
                        <a:lnSpc>
                          <a:spcPts val="3215"/>
                        </a:lnSpc>
                      </a:pPr>
                      <a:r>
                        <a:rPr sz="2800" b="0" spc="-25" dirty="0">
                          <a:latin typeface="Calibri Light"/>
                          <a:cs typeface="Calibri Light"/>
                        </a:rPr>
                        <a:t>Xxx</a:t>
                      </a:r>
                      <a:endParaRPr sz="2800">
                        <a:latin typeface="Calibri Light"/>
                        <a:cs typeface="Calibri Light"/>
                      </a:endParaRPr>
                    </a:p>
                  </a:txBody>
                  <a:tcPr marL="0" marR="0" marT="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r>
              <a:tr h="426084">
                <a:tc>
                  <a:txBody>
                    <a:bodyPr/>
                    <a:lstStyle/>
                    <a:p>
                      <a:pPr marL="19050">
                        <a:lnSpc>
                          <a:spcPts val="3220"/>
                        </a:lnSpc>
                      </a:pPr>
                      <a:r>
                        <a:rPr sz="2800" spc="-20" dirty="0">
                          <a:latin typeface="Calibri"/>
                          <a:cs typeface="Calibri"/>
                        </a:rPr>
                        <a:t>Diff</a:t>
                      </a:r>
                      <a:endParaRPr sz="2800">
                        <a:latin typeface="Calibri"/>
                        <a:cs typeface="Calibri"/>
                      </a:endParaRPr>
                    </a:p>
                  </a:txBody>
                  <a:tcPr marL="0" marR="0" marT="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c>
                  <a:txBody>
                    <a:bodyPr/>
                    <a:lstStyle/>
                    <a:p>
                      <a:pPr marL="20955">
                        <a:lnSpc>
                          <a:spcPts val="3220"/>
                        </a:lnSpc>
                      </a:pPr>
                      <a:r>
                        <a:rPr sz="2800" dirty="0">
                          <a:latin typeface="Calibri"/>
                          <a:cs typeface="Calibri"/>
                        </a:rPr>
                        <a:t>Ideally</a:t>
                      </a:r>
                      <a:r>
                        <a:rPr sz="2800" spc="-60" dirty="0">
                          <a:latin typeface="Calibri"/>
                          <a:cs typeface="Calibri"/>
                        </a:rPr>
                        <a:t> </a:t>
                      </a:r>
                      <a:r>
                        <a:rPr sz="2800" dirty="0">
                          <a:latin typeface="Calibri"/>
                          <a:cs typeface="Calibri"/>
                        </a:rPr>
                        <a:t>to</a:t>
                      </a:r>
                      <a:r>
                        <a:rPr sz="2800" spc="-20" dirty="0">
                          <a:latin typeface="Calibri"/>
                          <a:cs typeface="Calibri"/>
                        </a:rPr>
                        <a:t> </a:t>
                      </a:r>
                      <a:r>
                        <a:rPr sz="2800" dirty="0">
                          <a:latin typeface="Calibri"/>
                          <a:cs typeface="Calibri"/>
                        </a:rPr>
                        <a:t>be</a:t>
                      </a:r>
                      <a:r>
                        <a:rPr sz="2800" spc="-25" dirty="0">
                          <a:latin typeface="Calibri"/>
                          <a:cs typeface="Calibri"/>
                        </a:rPr>
                        <a:t> </a:t>
                      </a:r>
                      <a:r>
                        <a:rPr sz="2800" spc="-20" dirty="0">
                          <a:latin typeface="Calibri"/>
                          <a:cs typeface="Calibri"/>
                        </a:rPr>
                        <a:t>zero</a:t>
                      </a:r>
                      <a:endParaRPr sz="2800">
                        <a:latin typeface="Calibri"/>
                        <a:cs typeface="Calibri"/>
                      </a:endParaRPr>
                    </a:p>
                  </a:txBody>
                  <a:tcPr marL="0" marR="0" marT="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algn="ctr">
              <a:lnSpc>
                <a:spcPts val="4210"/>
              </a:lnSpc>
            </a:pPr>
            <a:r>
              <a:rPr sz="4000" b="0" dirty="0">
                <a:solidFill>
                  <a:srgbClr val="FFFFFF"/>
                </a:solidFill>
                <a:latin typeface="Calibri"/>
                <a:cs typeface="Calibri"/>
              </a:rPr>
              <a:t>Annual</a:t>
            </a:r>
            <a:r>
              <a:rPr sz="4000" b="0" spc="-110" dirty="0">
                <a:solidFill>
                  <a:srgbClr val="FFFFFF"/>
                </a:solidFill>
                <a:latin typeface="Calibri"/>
                <a:cs typeface="Calibri"/>
              </a:rPr>
              <a:t> </a:t>
            </a:r>
            <a:r>
              <a:rPr sz="4000" b="0" dirty="0">
                <a:solidFill>
                  <a:srgbClr val="FFFFFF"/>
                </a:solidFill>
                <a:latin typeface="Calibri"/>
                <a:cs typeface="Calibri"/>
              </a:rPr>
              <a:t>Return</a:t>
            </a:r>
            <a:r>
              <a:rPr sz="4000" b="0" spc="-55" dirty="0">
                <a:solidFill>
                  <a:srgbClr val="FFFFFF"/>
                </a:solidFill>
                <a:latin typeface="Calibri"/>
                <a:cs typeface="Calibri"/>
              </a:rPr>
              <a:t> </a:t>
            </a:r>
            <a:r>
              <a:rPr sz="4000" b="0" dirty="0">
                <a:solidFill>
                  <a:srgbClr val="FFFFFF"/>
                </a:solidFill>
                <a:latin typeface="Calibri"/>
                <a:cs typeface="Calibri"/>
              </a:rPr>
              <a:t>–</a:t>
            </a:r>
            <a:r>
              <a:rPr sz="4000" b="0" spc="-35" dirty="0">
                <a:solidFill>
                  <a:srgbClr val="FFFFFF"/>
                </a:solidFill>
                <a:latin typeface="Calibri"/>
                <a:cs typeface="Calibri"/>
              </a:rPr>
              <a:t> </a:t>
            </a:r>
            <a:r>
              <a:rPr sz="4000" b="0" spc="-10" dirty="0">
                <a:solidFill>
                  <a:srgbClr val="FFFFFF"/>
                </a:solidFill>
                <a:latin typeface="Calibri"/>
                <a:cs typeface="Calibri"/>
              </a:rPr>
              <a:t>GSTR-</a:t>
            </a:r>
            <a:r>
              <a:rPr sz="4000" b="0" spc="-20" dirty="0">
                <a:solidFill>
                  <a:srgbClr val="FFFFFF"/>
                </a:solidFill>
                <a:latin typeface="Calibri"/>
                <a:cs typeface="Calibri"/>
              </a:rPr>
              <a:t>9ABC</a:t>
            </a:r>
            <a:endParaRPr sz="4000">
              <a:latin typeface="Calibri"/>
              <a:cs typeface="Calibri"/>
            </a:endParaRPr>
          </a:p>
        </p:txBody>
      </p:sp>
      <p:sp>
        <p:nvSpPr>
          <p:cNvPr id="4" name="object 4"/>
          <p:cNvSpPr/>
          <p:nvPr/>
        </p:nvSpPr>
        <p:spPr>
          <a:xfrm>
            <a:off x="838200" y="1039367"/>
            <a:ext cx="10515600" cy="5453380"/>
          </a:xfrm>
          <a:custGeom>
            <a:avLst/>
            <a:gdLst/>
            <a:ahLst/>
            <a:cxnLst/>
            <a:rect l="l" t="t" r="r" b="b"/>
            <a:pathLst>
              <a:path w="10515600" h="5453380">
                <a:moveTo>
                  <a:pt x="10515600" y="0"/>
                </a:moveTo>
                <a:lnTo>
                  <a:pt x="0" y="0"/>
                </a:lnTo>
                <a:lnTo>
                  <a:pt x="0" y="5452872"/>
                </a:lnTo>
                <a:lnTo>
                  <a:pt x="10515600" y="5452872"/>
                </a:lnTo>
                <a:lnTo>
                  <a:pt x="10515600" y="0"/>
                </a:lnTo>
                <a:close/>
              </a:path>
            </a:pathLst>
          </a:custGeom>
          <a:solidFill>
            <a:srgbClr val="FFFFFF"/>
          </a:solidFill>
        </p:spPr>
        <p:txBody>
          <a:bodyPr wrap="square" lIns="0" tIns="0" rIns="0" bIns="0" rtlCol="0"/>
          <a:lstStyle/>
          <a:p>
            <a:endParaRPr/>
          </a:p>
        </p:txBody>
      </p:sp>
      <p:sp>
        <p:nvSpPr>
          <p:cNvPr id="5" name="object 5"/>
          <p:cNvSpPr txBox="1"/>
          <p:nvPr/>
        </p:nvSpPr>
        <p:spPr>
          <a:xfrm>
            <a:off x="891844" y="5865977"/>
            <a:ext cx="6446520" cy="412292"/>
          </a:xfrm>
          <a:prstGeom prst="rect">
            <a:avLst/>
          </a:prstGeom>
        </p:spPr>
        <p:txBody>
          <a:bodyPr vert="horz" wrap="square" lIns="0" tIns="12065" rIns="0" bIns="0" rtlCol="0">
            <a:spAutoFit/>
          </a:bodyPr>
          <a:lstStyle/>
          <a:p>
            <a:pPr marL="38100">
              <a:lnSpc>
                <a:spcPct val="100000"/>
              </a:lnSpc>
              <a:spcBef>
                <a:spcPts val="95"/>
              </a:spcBef>
              <a:tabLst>
                <a:tab pos="4475480" algn="l"/>
              </a:tabLst>
            </a:pPr>
            <a:r>
              <a:rPr sz="2600" b="0" dirty="0">
                <a:latin typeface="Calibri Light"/>
                <a:cs typeface="Calibri Light"/>
              </a:rPr>
              <a:t>For</a:t>
            </a:r>
            <a:r>
              <a:rPr sz="2600" b="0" spc="-50" dirty="0">
                <a:latin typeface="Calibri Light"/>
                <a:cs typeface="Calibri Light"/>
              </a:rPr>
              <a:t> </a:t>
            </a:r>
            <a:r>
              <a:rPr sz="2600" b="0" dirty="0">
                <a:latin typeface="Calibri Light"/>
                <a:cs typeface="Calibri Light"/>
              </a:rPr>
              <a:t>FY</a:t>
            </a:r>
            <a:r>
              <a:rPr sz="2600" b="0" spc="-70" dirty="0">
                <a:latin typeface="Calibri Light"/>
                <a:cs typeface="Calibri Light"/>
              </a:rPr>
              <a:t> </a:t>
            </a:r>
            <a:r>
              <a:rPr sz="2600" b="0" dirty="0" smtClean="0">
                <a:latin typeface="Calibri Light"/>
                <a:cs typeface="Calibri Light"/>
              </a:rPr>
              <a:t>20</a:t>
            </a:r>
            <a:r>
              <a:rPr lang="en-US" sz="2600" b="0" dirty="0" smtClean="0">
                <a:latin typeface="Calibri Light"/>
                <a:cs typeface="Calibri Light"/>
              </a:rPr>
              <a:t>22</a:t>
            </a:r>
            <a:r>
              <a:rPr sz="2600" b="0" dirty="0" smtClean="0">
                <a:latin typeface="Calibri Light"/>
                <a:cs typeface="Calibri Light"/>
              </a:rPr>
              <a:t>-</a:t>
            </a:r>
            <a:r>
              <a:rPr lang="en-US" sz="2600" b="0" dirty="0" smtClean="0">
                <a:latin typeface="Calibri Light"/>
                <a:cs typeface="Calibri Light"/>
              </a:rPr>
              <a:t>23</a:t>
            </a:r>
            <a:r>
              <a:rPr sz="2600" b="0" spc="-90" dirty="0" smtClean="0">
                <a:latin typeface="Calibri Light"/>
                <a:cs typeface="Calibri Light"/>
              </a:rPr>
              <a:t> </a:t>
            </a:r>
            <a:r>
              <a:rPr sz="2600" b="0" dirty="0">
                <a:latin typeface="Calibri Light"/>
                <a:cs typeface="Calibri Light"/>
              </a:rPr>
              <a:t>current</a:t>
            </a:r>
            <a:r>
              <a:rPr sz="2600" b="0" spc="-25" dirty="0">
                <a:latin typeface="Calibri Light"/>
                <a:cs typeface="Calibri Light"/>
              </a:rPr>
              <a:t> </a:t>
            </a:r>
            <a:r>
              <a:rPr sz="2600" b="0" dirty="0">
                <a:latin typeface="Calibri Light"/>
                <a:cs typeface="Calibri Light"/>
              </a:rPr>
              <a:t>due</a:t>
            </a:r>
            <a:r>
              <a:rPr sz="2600" b="0" spc="-50" dirty="0">
                <a:latin typeface="Calibri Light"/>
                <a:cs typeface="Calibri Light"/>
              </a:rPr>
              <a:t> </a:t>
            </a:r>
            <a:r>
              <a:rPr sz="2600" b="0" spc="-20" dirty="0">
                <a:latin typeface="Calibri Light"/>
                <a:cs typeface="Calibri Light"/>
              </a:rPr>
              <a:t>date</a:t>
            </a:r>
            <a:r>
              <a:rPr sz="2600" b="0" dirty="0">
                <a:latin typeface="Calibri Light"/>
                <a:cs typeface="Calibri Light"/>
              </a:rPr>
              <a:t>	</a:t>
            </a:r>
            <a:r>
              <a:rPr sz="2600" b="0" dirty="0" smtClean="0">
                <a:latin typeface="Calibri Light"/>
                <a:cs typeface="Calibri Light"/>
              </a:rPr>
              <a:t>3</a:t>
            </a:r>
            <a:r>
              <a:rPr lang="en-US" sz="2600" b="0" dirty="0" smtClean="0">
                <a:latin typeface="Calibri Light"/>
                <a:cs typeface="Calibri Light"/>
              </a:rPr>
              <a:t>1</a:t>
            </a:r>
            <a:r>
              <a:rPr lang="en-US" sz="2600" b="0" baseline="30000" dirty="0" smtClean="0">
                <a:latin typeface="Calibri Light"/>
                <a:cs typeface="Calibri Light"/>
              </a:rPr>
              <a:t>st</a:t>
            </a:r>
            <a:r>
              <a:rPr lang="en-US" sz="2600" b="0" dirty="0" smtClean="0">
                <a:latin typeface="Calibri Light"/>
                <a:cs typeface="Calibri Light"/>
              </a:rPr>
              <a:t> </a:t>
            </a:r>
            <a:r>
              <a:rPr sz="2550" b="0" spc="232" baseline="26143" dirty="0" smtClean="0">
                <a:latin typeface="Calibri Light"/>
                <a:cs typeface="Calibri Light"/>
              </a:rPr>
              <a:t> </a:t>
            </a:r>
            <a:r>
              <a:rPr lang="en-US" sz="2600" b="0" dirty="0" smtClean="0">
                <a:latin typeface="Calibri Light"/>
                <a:cs typeface="Calibri Light"/>
              </a:rPr>
              <a:t>Dec </a:t>
            </a:r>
            <a:r>
              <a:rPr sz="2600" b="0" spc="-20" dirty="0" smtClean="0">
                <a:latin typeface="Calibri Light"/>
                <a:cs typeface="Calibri Light"/>
              </a:rPr>
              <a:t>202</a:t>
            </a:r>
            <a:r>
              <a:rPr lang="en-US" sz="2600" b="0" spc="-20" dirty="0" smtClean="0">
                <a:latin typeface="Calibri Light"/>
                <a:cs typeface="Calibri Light"/>
              </a:rPr>
              <a:t>3</a:t>
            </a:r>
            <a:endParaRPr sz="2600" dirty="0">
              <a:latin typeface="Calibri Light"/>
              <a:cs typeface="Calibri Light"/>
            </a:endParaRPr>
          </a:p>
        </p:txBody>
      </p:sp>
      <p:grpSp>
        <p:nvGrpSpPr>
          <p:cNvPr id="6" name="object 6"/>
          <p:cNvGrpSpPr/>
          <p:nvPr/>
        </p:nvGrpSpPr>
        <p:grpSpPr>
          <a:xfrm>
            <a:off x="1862073" y="1356105"/>
            <a:ext cx="8133080" cy="3089910"/>
            <a:chOff x="1862073" y="1356105"/>
            <a:chExt cx="8133080" cy="3089910"/>
          </a:xfrm>
        </p:grpSpPr>
        <p:sp>
          <p:nvSpPr>
            <p:cNvPr id="7" name="object 7"/>
            <p:cNvSpPr/>
            <p:nvPr/>
          </p:nvSpPr>
          <p:spPr>
            <a:xfrm>
              <a:off x="9988295" y="3956304"/>
              <a:ext cx="0" cy="483234"/>
            </a:xfrm>
            <a:custGeom>
              <a:avLst/>
              <a:gdLst/>
              <a:ahLst/>
              <a:cxnLst/>
              <a:rect l="l" t="t" r="r" b="b"/>
              <a:pathLst>
                <a:path h="483235">
                  <a:moveTo>
                    <a:pt x="0" y="0"/>
                  </a:moveTo>
                  <a:lnTo>
                    <a:pt x="0" y="483108"/>
                  </a:lnTo>
                </a:path>
              </a:pathLst>
            </a:custGeom>
            <a:ln w="12192">
              <a:solidFill>
                <a:srgbClr val="A4A4A4"/>
              </a:solidFill>
            </a:ln>
          </p:spPr>
          <p:txBody>
            <a:bodyPr wrap="square" lIns="0" tIns="0" rIns="0" bIns="0" rtlCol="0"/>
            <a:lstStyle/>
            <a:p>
              <a:endParaRPr/>
            </a:p>
          </p:txBody>
        </p:sp>
        <p:sp>
          <p:nvSpPr>
            <p:cNvPr id="8" name="object 8"/>
            <p:cNvSpPr/>
            <p:nvPr/>
          </p:nvSpPr>
          <p:spPr>
            <a:xfrm>
              <a:off x="9988295" y="2417063"/>
              <a:ext cx="0" cy="483234"/>
            </a:xfrm>
            <a:custGeom>
              <a:avLst/>
              <a:gdLst/>
              <a:ahLst/>
              <a:cxnLst/>
              <a:rect l="l" t="t" r="r" b="b"/>
              <a:pathLst>
                <a:path h="483235">
                  <a:moveTo>
                    <a:pt x="0" y="0"/>
                  </a:moveTo>
                  <a:lnTo>
                    <a:pt x="0" y="483108"/>
                  </a:lnTo>
                </a:path>
              </a:pathLst>
            </a:custGeom>
            <a:ln w="12192">
              <a:solidFill>
                <a:srgbClr val="EC7C30"/>
              </a:solidFill>
            </a:ln>
          </p:spPr>
          <p:txBody>
            <a:bodyPr wrap="square" lIns="0" tIns="0" rIns="0" bIns="0" rtlCol="0"/>
            <a:lstStyle/>
            <a:p>
              <a:endParaRPr/>
            </a:p>
          </p:txBody>
        </p:sp>
        <p:sp>
          <p:nvSpPr>
            <p:cNvPr id="9" name="object 9"/>
            <p:cNvSpPr/>
            <p:nvPr/>
          </p:nvSpPr>
          <p:spPr>
            <a:xfrm>
              <a:off x="7958327" y="3956304"/>
              <a:ext cx="0" cy="483234"/>
            </a:xfrm>
            <a:custGeom>
              <a:avLst/>
              <a:gdLst/>
              <a:ahLst/>
              <a:cxnLst/>
              <a:rect l="l" t="t" r="r" b="b"/>
              <a:pathLst>
                <a:path h="483235">
                  <a:moveTo>
                    <a:pt x="0" y="0"/>
                  </a:moveTo>
                  <a:lnTo>
                    <a:pt x="0" y="483108"/>
                  </a:lnTo>
                </a:path>
              </a:pathLst>
            </a:custGeom>
            <a:ln w="12192">
              <a:solidFill>
                <a:srgbClr val="A4A4A4"/>
              </a:solidFill>
            </a:ln>
          </p:spPr>
          <p:txBody>
            <a:bodyPr wrap="square" lIns="0" tIns="0" rIns="0" bIns="0" rtlCol="0"/>
            <a:lstStyle/>
            <a:p>
              <a:endParaRPr/>
            </a:p>
          </p:txBody>
        </p:sp>
        <p:sp>
          <p:nvSpPr>
            <p:cNvPr id="10" name="object 10"/>
            <p:cNvSpPr/>
            <p:nvPr/>
          </p:nvSpPr>
          <p:spPr>
            <a:xfrm>
              <a:off x="7958327" y="2417063"/>
              <a:ext cx="0" cy="483234"/>
            </a:xfrm>
            <a:custGeom>
              <a:avLst/>
              <a:gdLst/>
              <a:ahLst/>
              <a:cxnLst/>
              <a:rect l="l" t="t" r="r" b="b"/>
              <a:pathLst>
                <a:path h="483235">
                  <a:moveTo>
                    <a:pt x="0" y="0"/>
                  </a:moveTo>
                  <a:lnTo>
                    <a:pt x="0" y="483108"/>
                  </a:lnTo>
                </a:path>
              </a:pathLst>
            </a:custGeom>
            <a:ln w="12192">
              <a:solidFill>
                <a:srgbClr val="EC7C30"/>
              </a:solidFill>
            </a:ln>
          </p:spPr>
          <p:txBody>
            <a:bodyPr wrap="square" lIns="0" tIns="0" rIns="0" bIns="0" rtlCol="0"/>
            <a:lstStyle/>
            <a:p>
              <a:endParaRPr/>
            </a:p>
          </p:txBody>
        </p:sp>
        <p:sp>
          <p:nvSpPr>
            <p:cNvPr id="11" name="object 11"/>
            <p:cNvSpPr/>
            <p:nvPr/>
          </p:nvSpPr>
          <p:spPr>
            <a:xfrm>
              <a:off x="5928359" y="3956304"/>
              <a:ext cx="0" cy="483234"/>
            </a:xfrm>
            <a:custGeom>
              <a:avLst/>
              <a:gdLst/>
              <a:ahLst/>
              <a:cxnLst/>
              <a:rect l="l" t="t" r="r" b="b"/>
              <a:pathLst>
                <a:path h="483235">
                  <a:moveTo>
                    <a:pt x="0" y="0"/>
                  </a:moveTo>
                  <a:lnTo>
                    <a:pt x="0" y="483108"/>
                  </a:lnTo>
                </a:path>
              </a:pathLst>
            </a:custGeom>
            <a:ln w="12192">
              <a:solidFill>
                <a:srgbClr val="A4A4A4"/>
              </a:solidFill>
            </a:ln>
          </p:spPr>
          <p:txBody>
            <a:bodyPr wrap="square" lIns="0" tIns="0" rIns="0" bIns="0" rtlCol="0"/>
            <a:lstStyle/>
            <a:p>
              <a:endParaRPr/>
            </a:p>
          </p:txBody>
        </p:sp>
        <p:sp>
          <p:nvSpPr>
            <p:cNvPr id="12" name="object 12"/>
            <p:cNvSpPr/>
            <p:nvPr/>
          </p:nvSpPr>
          <p:spPr>
            <a:xfrm>
              <a:off x="3898391" y="2417063"/>
              <a:ext cx="2030730" cy="483234"/>
            </a:xfrm>
            <a:custGeom>
              <a:avLst/>
              <a:gdLst/>
              <a:ahLst/>
              <a:cxnLst/>
              <a:rect l="l" t="t" r="r" b="b"/>
              <a:pathLst>
                <a:path w="2030729" h="483235">
                  <a:moveTo>
                    <a:pt x="0" y="0"/>
                  </a:moveTo>
                  <a:lnTo>
                    <a:pt x="0" y="329184"/>
                  </a:lnTo>
                  <a:lnTo>
                    <a:pt x="2030222" y="329184"/>
                  </a:lnTo>
                  <a:lnTo>
                    <a:pt x="2030222" y="483108"/>
                  </a:lnTo>
                </a:path>
              </a:pathLst>
            </a:custGeom>
            <a:ln w="12192">
              <a:solidFill>
                <a:srgbClr val="EC7C30"/>
              </a:solidFill>
            </a:ln>
          </p:spPr>
          <p:txBody>
            <a:bodyPr wrap="square" lIns="0" tIns="0" rIns="0" bIns="0" rtlCol="0"/>
            <a:lstStyle/>
            <a:p>
              <a:endParaRPr/>
            </a:p>
          </p:txBody>
        </p:sp>
        <p:sp>
          <p:nvSpPr>
            <p:cNvPr id="13" name="object 13"/>
            <p:cNvSpPr/>
            <p:nvPr/>
          </p:nvSpPr>
          <p:spPr>
            <a:xfrm>
              <a:off x="3898391" y="3956304"/>
              <a:ext cx="0" cy="483234"/>
            </a:xfrm>
            <a:custGeom>
              <a:avLst/>
              <a:gdLst/>
              <a:ahLst/>
              <a:cxnLst/>
              <a:rect l="l" t="t" r="r" b="b"/>
              <a:pathLst>
                <a:path h="483235">
                  <a:moveTo>
                    <a:pt x="0" y="0"/>
                  </a:moveTo>
                  <a:lnTo>
                    <a:pt x="0" y="483108"/>
                  </a:lnTo>
                </a:path>
              </a:pathLst>
            </a:custGeom>
            <a:ln w="12192">
              <a:solidFill>
                <a:srgbClr val="A4A4A4"/>
              </a:solidFill>
            </a:ln>
          </p:spPr>
          <p:txBody>
            <a:bodyPr wrap="square" lIns="0" tIns="0" rIns="0" bIns="0" rtlCol="0"/>
            <a:lstStyle/>
            <a:p>
              <a:endParaRPr/>
            </a:p>
          </p:txBody>
        </p:sp>
        <p:sp>
          <p:nvSpPr>
            <p:cNvPr id="14" name="object 14"/>
            <p:cNvSpPr/>
            <p:nvPr/>
          </p:nvSpPr>
          <p:spPr>
            <a:xfrm>
              <a:off x="3898391" y="2417063"/>
              <a:ext cx="0" cy="483234"/>
            </a:xfrm>
            <a:custGeom>
              <a:avLst/>
              <a:gdLst/>
              <a:ahLst/>
              <a:cxnLst/>
              <a:rect l="l" t="t" r="r" b="b"/>
              <a:pathLst>
                <a:path h="483235">
                  <a:moveTo>
                    <a:pt x="0" y="0"/>
                  </a:moveTo>
                  <a:lnTo>
                    <a:pt x="0" y="483108"/>
                  </a:lnTo>
                </a:path>
              </a:pathLst>
            </a:custGeom>
            <a:ln w="12192">
              <a:solidFill>
                <a:srgbClr val="EC7C30"/>
              </a:solidFill>
            </a:ln>
          </p:spPr>
          <p:txBody>
            <a:bodyPr wrap="square" lIns="0" tIns="0" rIns="0" bIns="0" rtlCol="0"/>
            <a:lstStyle/>
            <a:p>
              <a:endParaRPr/>
            </a:p>
          </p:txBody>
        </p:sp>
        <p:sp>
          <p:nvSpPr>
            <p:cNvPr id="15" name="object 15"/>
            <p:cNvSpPr/>
            <p:nvPr/>
          </p:nvSpPr>
          <p:spPr>
            <a:xfrm>
              <a:off x="1868423" y="3956304"/>
              <a:ext cx="0" cy="483234"/>
            </a:xfrm>
            <a:custGeom>
              <a:avLst/>
              <a:gdLst/>
              <a:ahLst/>
              <a:cxnLst/>
              <a:rect l="l" t="t" r="r" b="b"/>
              <a:pathLst>
                <a:path h="483235">
                  <a:moveTo>
                    <a:pt x="0" y="0"/>
                  </a:moveTo>
                  <a:lnTo>
                    <a:pt x="0" y="483108"/>
                  </a:lnTo>
                </a:path>
              </a:pathLst>
            </a:custGeom>
            <a:ln w="12192">
              <a:solidFill>
                <a:srgbClr val="A4A4A4"/>
              </a:solidFill>
            </a:ln>
          </p:spPr>
          <p:txBody>
            <a:bodyPr wrap="square" lIns="0" tIns="0" rIns="0" bIns="0" rtlCol="0"/>
            <a:lstStyle/>
            <a:p>
              <a:endParaRPr/>
            </a:p>
          </p:txBody>
        </p:sp>
        <p:sp>
          <p:nvSpPr>
            <p:cNvPr id="16" name="object 16"/>
            <p:cNvSpPr/>
            <p:nvPr/>
          </p:nvSpPr>
          <p:spPr>
            <a:xfrm>
              <a:off x="1868423" y="2417063"/>
              <a:ext cx="2030730" cy="483234"/>
            </a:xfrm>
            <a:custGeom>
              <a:avLst/>
              <a:gdLst/>
              <a:ahLst/>
              <a:cxnLst/>
              <a:rect l="l" t="t" r="r" b="b"/>
              <a:pathLst>
                <a:path w="2030729" h="483235">
                  <a:moveTo>
                    <a:pt x="2030222" y="0"/>
                  </a:moveTo>
                  <a:lnTo>
                    <a:pt x="2030222" y="329184"/>
                  </a:lnTo>
                  <a:lnTo>
                    <a:pt x="0" y="329184"/>
                  </a:lnTo>
                  <a:lnTo>
                    <a:pt x="0" y="483108"/>
                  </a:lnTo>
                </a:path>
              </a:pathLst>
            </a:custGeom>
            <a:ln w="12192">
              <a:solidFill>
                <a:srgbClr val="EC7C30"/>
              </a:solidFill>
            </a:ln>
          </p:spPr>
          <p:txBody>
            <a:bodyPr wrap="square" lIns="0" tIns="0" rIns="0" bIns="0" rtlCol="0"/>
            <a:lstStyle/>
            <a:p>
              <a:endParaRPr/>
            </a:p>
          </p:txBody>
        </p:sp>
        <p:sp>
          <p:nvSpPr>
            <p:cNvPr id="17" name="object 17"/>
            <p:cNvSpPr/>
            <p:nvPr/>
          </p:nvSpPr>
          <p:spPr>
            <a:xfrm>
              <a:off x="3069335" y="1362455"/>
              <a:ext cx="1661160" cy="1054735"/>
            </a:xfrm>
            <a:custGeom>
              <a:avLst/>
              <a:gdLst/>
              <a:ahLst/>
              <a:cxnLst/>
              <a:rect l="l" t="t" r="r" b="b"/>
              <a:pathLst>
                <a:path w="1661160" h="1054735">
                  <a:moveTo>
                    <a:pt x="1555750" y="0"/>
                  </a:moveTo>
                  <a:lnTo>
                    <a:pt x="105409" y="0"/>
                  </a:lnTo>
                  <a:lnTo>
                    <a:pt x="64400" y="8290"/>
                  </a:lnTo>
                  <a:lnTo>
                    <a:pt x="30892" y="30892"/>
                  </a:lnTo>
                  <a:lnTo>
                    <a:pt x="8290" y="64400"/>
                  </a:lnTo>
                  <a:lnTo>
                    <a:pt x="0" y="105410"/>
                  </a:lnTo>
                  <a:lnTo>
                    <a:pt x="0" y="949198"/>
                  </a:lnTo>
                  <a:lnTo>
                    <a:pt x="8290" y="990207"/>
                  </a:lnTo>
                  <a:lnTo>
                    <a:pt x="30892" y="1023715"/>
                  </a:lnTo>
                  <a:lnTo>
                    <a:pt x="64400" y="1046317"/>
                  </a:lnTo>
                  <a:lnTo>
                    <a:pt x="105409" y="1054608"/>
                  </a:lnTo>
                  <a:lnTo>
                    <a:pt x="1555750" y="1054608"/>
                  </a:lnTo>
                  <a:lnTo>
                    <a:pt x="1596759" y="1046317"/>
                  </a:lnTo>
                  <a:lnTo>
                    <a:pt x="1630267" y="1023715"/>
                  </a:lnTo>
                  <a:lnTo>
                    <a:pt x="1652869" y="990207"/>
                  </a:lnTo>
                  <a:lnTo>
                    <a:pt x="1661160" y="949198"/>
                  </a:lnTo>
                  <a:lnTo>
                    <a:pt x="1661160" y="105410"/>
                  </a:lnTo>
                  <a:lnTo>
                    <a:pt x="1652869" y="64400"/>
                  </a:lnTo>
                  <a:lnTo>
                    <a:pt x="1630267" y="30892"/>
                  </a:lnTo>
                  <a:lnTo>
                    <a:pt x="1596759" y="8290"/>
                  </a:lnTo>
                  <a:lnTo>
                    <a:pt x="1555750" y="0"/>
                  </a:lnTo>
                  <a:close/>
                </a:path>
              </a:pathLst>
            </a:custGeom>
            <a:solidFill>
              <a:srgbClr val="5B9BD4"/>
            </a:solidFill>
          </p:spPr>
          <p:txBody>
            <a:bodyPr wrap="square" lIns="0" tIns="0" rIns="0" bIns="0" rtlCol="0"/>
            <a:lstStyle/>
            <a:p>
              <a:endParaRPr/>
            </a:p>
          </p:txBody>
        </p:sp>
        <p:sp>
          <p:nvSpPr>
            <p:cNvPr id="18" name="object 18"/>
            <p:cNvSpPr/>
            <p:nvPr/>
          </p:nvSpPr>
          <p:spPr>
            <a:xfrm>
              <a:off x="3069335" y="1362455"/>
              <a:ext cx="1661160" cy="1054735"/>
            </a:xfrm>
            <a:custGeom>
              <a:avLst/>
              <a:gdLst/>
              <a:ahLst/>
              <a:cxnLst/>
              <a:rect l="l" t="t" r="r" b="b"/>
              <a:pathLst>
                <a:path w="1661160" h="1054735">
                  <a:moveTo>
                    <a:pt x="0" y="105410"/>
                  </a:moveTo>
                  <a:lnTo>
                    <a:pt x="8290" y="64400"/>
                  </a:lnTo>
                  <a:lnTo>
                    <a:pt x="30892" y="30892"/>
                  </a:lnTo>
                  <a:lnTo>
                    <a:pt x="64400" y="8290"/>
                  </a:lnTo>
                  <a:lnTo>
                    <a:pt x="105409" y="0"/>
                  </a:lnTo>
                  <a:lnTo>
                    <a:pt x="1555750" y="0"/>
                  </a:lnTo>
                  <a:lnTo>
                    <a:pt x="1596759" y="8290"/>
                  </a:lnTo>
                  <a:lnTo>
                    <a:pt x="1630267" y="30892"/>
                  </a:lnTo>
                  <a:lnTo>
                    <a:pt x="1652869" y="64400"/>
                  </a:lnTo>
                  <a:lnTo>
                    <a:pt x="1661160" y="105410"/>
                  </a:lnTo>
                  <a:lnTo>
                    <a:pt x="1661160" y="949198"/>
                  </a:lnTo>
                  <a:lnTo>
                    <a:pt x="1652869" y="990207"/>
                  </a:lnTo>
                  <a:lnTo>
                    <a:pt x="1630267" y="1023715"/>
                  </a:lnTo>
                  <a:lnTo>
                    <a:pt x="1596759" y="1046317"/>
                  </a:lnTo>
                  <a:lnTo>
                    <a:pt x="1555750" y="1054608"/>
                  </a:lnTo>
                  <a:lnTo>
                    <a:pt x="105409" y="1054608"/>
                  </a:lnTo>
                  <a:lnTo>
                    <a:pt x="64400" y="1046317"/>
                  </a:lnTo>
                  <a:lnTo>
                    <a:pt x="30892" y="1023715"/>
                  </a:lnTo>
                  <a:lnTo>
                    <a:pt x="8290" y="990207"/>
                  </a:lnTo>
                  <a:lnTo>
                    <a:pt x="0" y="949198"/>
                  </a:lnTo>
                  <a:lnTo>
                    <a:pt x="0" y="105410"/>
                  </a:lnTo>
                  <a:close/>
                </a:path>
              </a:pathLst>
            </a:custGeom>
            <a:ln w="12192">
              <a:solidFill>
                <a:srgbClr val="FFFFFF"/>
              </a:solidFill>
            </a:ln>
          </p:spPr>
          <p:txBody>
            <a:bodyPr wrap="square" lIns="0" tIns="0" rIns="0" bIns="0" rtlCol="0"/>
            <a:lstStyle/>
            <a:p>
              <a:endParaRPr/>
            </a:p>
          </p:txBody>
        </p:sp>
        <p:sp>
          <p:nvSpPr>
            <p:cNvPr id="19" name="object 19"/>
            <p:cNvSpPr/>
            <p:nvPr/>
          </p:nvSpPr>
          <p:spPr>
            <a:xfrm>
              <a:off x="3252215" y="1539239"/>
              <a:ext cx="1661160" cy="1054735"/>
            </a:xfrm>
            <a:custGeom>
              <a:avLst/>
              <a:gdLst/>
              <a:ahLst/>
              <a:cxnLst/>
              <a:rect l="l" t="t" r="r" b="b"/>
              <a:pathLst>
                <a:path w="1661160" h="1054735">
                  <a:moveTo>
                    <a:pt x="1555750" y="0"/>
                  </a:moveTo>
                  <a:lnTo>
                    <a:pt x="105410" y="0"/>
                  </a:lnTo>
                  <a:lnTo>
                    <a:pt x="64400" y="8290"/>
                  </a:lnTo>
                  <a:lnTo>
                    <a:pt x="30892" y="30892"/>
                  </a:lnTo>
                  <a:lnTo>
                    <a:pt x="8290" y="64400"/>
                  </a:lnTo>
                  <a:lnTo>
                    <a:pt x="0" y="105410"/>
                  </a:lnTo>
                  <a:lnTo>
                    <a:pt x="0" y="949198"/>
                  </a:lnTo>
                  <a:lnTo>
                    <a:pt x="8290" y="990207"/>
                  </a:lnTo>
                  <a:lnTo>
                    <a:pt x="30892" y="1023715"/>
                  </a:lnTo>
                  <a:lnTo>
                    <a:pt x="64400" y="1046317"/>
                  </a:lnTo>
                  <a:lnTo>
                    <a:pt x="105410" y="1054608"/>
                  </a:lnTo>
                  <a:lnTo>
                    <a:pt x="1555750" y="1054608"/>
                  </a:lnTo>
                  <a:lnTo>
                    <a:pt x="1596759" y="1046317"/>
                  </a:lnTo>
                  <a:lnTo>
                    <a:pt x="1630267" y="1023715"/>
                  </a:lnTo>
                  <a:lnTo>
                    <a:pt x="1652869" y="990207"/>
                  </a:lnTo>
                  <a:lnTo>
                    <a:pt x="1661160" y="949198"/>
                  </a:lnTo>
                  <a:lnTo>
                    <a:pt x="1661160" y="105410"/>
                  </a:lnTo>
                  <a:lnTo>
                    <a:pt x="1652869" y="64400"/>
                  </a:lnTo>
                  <a:lnTo>
                    <a:pt x="1630267" y="30892"/>
                  </a:lnTo>
                  <a:lnTo>
                    <a:pt x="1596759" y="8290"/>
                  </a:lnTo>
                  <a:lnTo>
                    <a:pt x="1555750" y="0"/>
                  </a:lnTo>
                  <a:close/>
                </a:path>
              </a:pathLst>
            </a:custGeom>
            <a:solidFill>
              <a:srgbClr val="FFFFFF">
                <a:alpha val="90194"/>
              </a:srgbClr>
            </a:solidFill>
          </p:spPr>
          <p:txBody>
            <a:bodyPr wrap="square" lIns="0" tIns="0" rIns="0" bIns="0" rtlCol="0"/>
            <a:lstStyle/>
            <a:p>
              <a:endParaRPr/>
            </a:p>
          </p:txBody>
        </p:sp>
        <p:sp>
          <p:nvSpPr>
            <p:cNvPr id="20" name="object 20"/>
            <p:cNvSpPr/>
            <p:nvPr/>
          </p:nvSpPr>
          <p:spPr>
            <a:xfrm>
              <a:off x="3252215" y="1539239"/>
              <a:ext cx="1661160" cy="1054735"/>
            </a:xfrm>
            <a:custGeom>
              <a:avLst/>
              <a:gdLst/>
              <a:ahLst/>
              <a:cxnLst/>
              <a:rect l="l" t="t" r="r" b="b"/>
              <a:pathLst>
                <a:path w="1661160" h="1054735">
                  <a:moveTo>
                    <a:pt x="0" y="105410"/>
                  </a:moveTo>
                  <a:lnTo>
                    <a:pt x="8290" y="64400"/>
                  </a:lnTo>
                  <a:lnTo>
                    <a:pt x="30892" y="30892"/>
                  </a:lnTo>
                  <a:lnTo>
                    <a:pt x="64400" y="8290"/>
                  </a:lnTo>
                  <a:lnTo>
                    <a:pt x="105410" y="0"/>
                  </a:lnTo>
                  <a:lnTo>
                    <a:pt x="1555750" y="0"/>
                  </a:lnTo>
                  <a:lnTo>
                    <a:pt x="1596759" y="8290"/>
                  </a:lnTo>
                  <a:lnTo>
                    <a:pt x="1630267" y="30892"/>
                  </a:lnTo>
                  <a:lnTo>
                    <a:pt x="1652869" y="64400"/>
                  </a:lnTo>
                  <a:lnTo>
                    <a:pt x="1661160" y="105410"/>
                  </a:lnTo>
                  <a:lnTo>
                    <a:pt x="1661160" y="949198"/>
                  </a:lnTo>
                  <a:lnTo>
                    <a:pt x="1652869" y="990207"/>
                  </a:lnTo>
                  <a:lnTo>
                    <a:pt x="1630267" y="1023715"/>
                  </a:lnTo>
                  <a:lnTo>
                    <a:pt x="1596759" y="1046317"/>
                  </a:lnTo>
                  <a:lnTo>
                    <a:pt x="1555750" y="1054608"/>
                  </a:lnTo>
                  <a:lnTo>
                    <a:pt x="105410" y="1054608"/>
                  </a:lnTo>
                  <a:lnTo>
                    <a:pt x="64400" y="1046317"/>
                  </a:lnTo>
                  <a:lnTo>
                    <a:pt x="30892" y="1023715"/>
                  </a:lnTo>
                  <a:lnTo>
                    <a:pt x="8290" y="990207"/>
                  </a:lnTo>
                  <a:lnTo>
                    <a:pt x="0" y="949198"/>
                  </a:lnTo>
                  <a:lnTo>
                    <a:pt x="0" y="105410"/>
                  </a:lnTo>
                  <a:close/>
                </a:path>
              </a:pathLst>
            </a:custGeom>
            <a:ln w="12192">
              <a:solidFill>
                <a:srgbClr val="5B9BD4"/>
              </a:solidFill>
            </a:ln>
          </p:spPr>
          <p:txBody>
            <a:bodyPr wrap="square" lIns="0" tIns="0" rIns="0" bIns="0" rtlCol="0"/>
            <a:lstStyle/>
            <a:p>
              <a:endParaRPr/>
            </a:p>
          </p:txBody>
        </p:sp>
      </p:grpSp>
      <p:sp>
        <p:nvSpPr>
          <p:cNvPr id="21" name="object 21"/>
          <p:cNvSpPr txBox="1"/>
          <p:nvPr/>
        </p:nvSpPr>
        <p:spPr>
          <a:xfrm>
            <a:off x="3482085" y="1906269"/>
            <a:ext cx="1201420" cy="270510"/>
          </a:xfrm>
          <a:prstGeom prst="rect">
            <a:avLst/>
          </a:prstGeom>
        </p:spPr>
        <p:txBody>
          <a:bodyPr vert="horz" wrap="square" lIns="0" tIns="13335" rIns="0" bIns="0" rtlCol="0">
            <a:spAutoFit/>
          </a:bodyPr>
          <a:lstStyle/>
          <a:p>
            <a:pPr marL="12700">
              <a:lnSpc>
                <a:spcPct val="100000"/>
              </a:lnSpc>
              <a:spcBef>
                <a:spcPts val="105"/>
              </a:spcBef>
            </a:pPr>
            <a:r>
              <a:rPr sz="1600" b="0" dirty="0">
                <a:latin typeface="Calibri Light"/>
                <a:cs typeface="Calibri Light"/>
              </a:rPr>
              <a:t>Annual</a:t>
            </a:r>
            <a:r>
              <a:rPr sz="1600" b="0" spc="-45" dirty="0">
                <a:latin typeface="Calibri Light"/>
                <a:cs typeface="Calibri Light"/>
              </a:rPr>
              <a:t> </a:t>
            </a:r>
            <a:r>
              <a:rPr sz="1600" b="0" spc="-10" dirty="0">
                <a:latin typeface="Calibri Light"/>
                <a:cs typeface="Calibri Light"/>
              </a:rPr>
              <a:t>Return</a:t>
            </a:r>
            <a:endParaRPr sz="1600">
              <a:latin typeface="Calibri Light"/>
              <a:cs typeface="Calibri Light"/>
            </a:endParaRPr>
          </a:p>
        </p:txBody>
      </p:sp>
      <p:grpSp>
        <p:nvGrpSpPr>
          <p:cNvPr id="22" name="object 22"/>
          <p:cNvGrpSpPr/>
          <p:nvPr/>
        </p:nvGrpSpPr>
        <p:grpSpPr>
          <a:xfrm>
            <a:off x="1033017" y="2895345"/>
            <a:ext cx="1856739" cy="1241425"/>
            <a:chOff x="1033017" y="2895345"/>
            <a:chExt cx="1856739" cy="1241425"/>
          </a:xfrm>
        </p:grpSpPr>
        <p:sp>
          <p:nvSpPr>
            <p:cNvPr id="23" name="object 23"/>
            <p:cNvSpPr/>
            <p:nvPr/>
          </p:nvSpPr>
          <p:spPr>
            <a:xfrm>
              <a:off x="1039367" y="2901695"/>
              <a:ext cx="1661160" cy="1054735"/>
            </a:xfrm>
            <a:custGeom>
              <a:avLst/>
              <a:gdLst/>
              <a:ahLst/>
              <a:cxnLst/>
              <a:rect l="l" t="t" r="r" b="b"/>
              <a:pathLst>
                <a:path w="1661160" h="1054735">
                  <a:moveTo>
                    <a:pt x="1555750" y="0"/>
                  </a:moveTo>
                  <a:lnTo>
                    <a:pt x="105460" y="0"/>
                  </a:lnTo>
                  <a:lnTo>
                    <a:pt x="64411" y="8290"/>
                  </a:lnTo>
                  <a:lnTo>
                    <a:pt x="30889" y="30892"/>
                  </a:lnTo>
                  <a:lnTo>
                    <a:pt x="8287" y="64400"/>
                  </a:lnTo>
                  <a:lnTo>
                    <a:pt x="0" y="105409"/>
                  </a:lnTo>
                  <a:lnTo>
                    <a:pt x="0" y="949197"/>
                  </a:lnTo>
                  <a:lnTo>
                    <a:pt x="8287" y="990207"/>
                  </a:lnTo>
                  <a:lnTo>
                    <a:pt x="30889" y="1023715"/>
                  </a:lnTo>
                  <a:lnTo>
                    <a:pt x="64411" y="1046317"/>
                  </a:lnTo>
                  <a:lnTo>
                    <a:pt x="105460" y="1054608"/>
                  </a:lnTo>
                  <a:lnTo>
                    <a:pt x="1555750" y="1054608"/>
                  </a:lnTo>
                  <a:lnTo>
                    <a:pt x="1596759" y="1046317"/>
                  </a:lnTo>
                  <a:lnTo>
                    <a:pt x="1630267" y="1023715"/>
                  </a:lnTo>
                  <a:lnTo>
                    <a:pt x="1652869" y="990207"/>
                  </a:lnTo>
                  <a:lnTo>
                    <a:pt x="1661159" y="949197"/>
                  </a:lnTo>
                  <a:lnTo>
                    <a:pt x="1661159" y="105409"/>
                  </a:lnTo>
                  <a:lnTo>
                    <a:pt x="1652869" y="64400"/>
                  </a:lnTo>
                  <a:lnTo>
                    <a:pt x="1630267" y="30892"/>
                  </a:lnTo>
                  <a:lnTo>
                    <a:pt x="1596759" y="8290"/>
                  </a:lnTo>
                  <a:lnTo>
                    <a:pt x="1555750" y="0"/>
                  </a:lnTo>
                  <a:close/>
                </a:path>
              </a:pathLst>
            </a:custGeom>
            <a:solidFill>
              <a:srgbClr val="EC7C30"/>
            </a:solidFill>
          </p:spPr>
          <p:txBody>
            <a:bodyPr wrap="square" lIns="0" tIns="0" rIns="0" bIns="0" rtlCol="0"/>
            <a:lstStyle/>
            <a:p>
              <a:endParaRPr/>
            </a:p>
          </p:txBody>
        </p:sp>
        <p:sp>
          <p:nvSpPr>
            <p:cNvPr id="24" name="object 24"/>
            <p:cNvSpPr/>
            <p:nvPr/>
          </p:nvSpPr>
          <p:spPr>
            <a:xfrm>
              <a:off x="1039367" y="2901695"/>
              <a:ext cx="1661160" cy="1054735"/>
            </a:xfrm>
            <a:custGeom>
              <a:avLst/>
              <a:gdLst/>
              <a:ahLst/>
              <a:cxnLst/>
              <a:rect l="l" t="t" r="r" b="b"/>
              <a:pathLst>
                <a:path w="1661160" h="1054735">
                  <a:moveTo>
                    <a:pt x="0" y="105409"/>
                  </a:moveTo>
                  <a:lnTo>
                    <a:pt x="8287" y="64400"/>
                  </a:lnTo>
                  <a:lnTo>
                    <a:pt x="30889" y="30892"/>
                  </a:lnTo>
                  <a:lnTo>
                    <a:pt x="64411" y="8290"/>
                  </a:lnTo>
                  <a:lnTo>
                    <a:pt x="105460" y="0"/>
                  </a:lnTo>
                  <a:lnTo>
                    <a:pt x="1555750" y="0"/>
                  </a:lnTo>
                  <a:lnTo>
                    <a:pt x="1596759" y="8290"/>
                  </a:lnTo>
                  <a:lnTo>
                    <a:pt x="1630267" y="30892"/>
                  </a:lnTo>
                  <a:lnTo>
                    <a:pt x="1652869" y="64400"/>
                  </a:lnTo>
                  <a:lnTo>
                    <a:pt x="1661159" y="105409"/>
                  </a:lnTo>
                  <a:lnTo>
                    <a:pt x="1661159" y="949197"/>
                  </a:lnTo>
                  <a:lnTo>
                    <a:pt x="1652869" y="990207"/>
                  </a:lnTo>
                  <a:lnTo>
                    <a:pt x="1630267" y="1023715"/>
                  </a:lnTo>
                  <a:lnTo>
                    <a:pt x="1596759" y="1046317"/>
                  </a:lnTo>
                  <a:lnTo>
                    <a:pt x="1555750" y="1054608"/>
                  </a:lnTo>
                  <a:lnTo>
                    <a:pt x="105460" y="1054608"/>
                  </a:lnTo>
                  <a:lnTo>
                    <a:pt x="64411" y="1046317"/>
                  </a:lnTo>
                  <a:lnTo>
                    <a:pt x="30889" y="1023715"/>
                  </a:lnTo>
                  <a:lnTo>
                    <a:pt x="8287" y="990207"/>
                  </a:lnTo>
                  <a:lnTo>
                    <a:pt x="0" y="949197"/>
                  </a:lnTo>
                  <a:lnTo>
                    <a:pt x="0" y="105409"/>
                  </a:lnTo>
                  <a:close/>
                </a:path>
              </a:pathLst>
            </a:custGeom>
            <a:ln w="12192">
              <a:solidFill>
                <a:srgbClr val="FFFFFF"/>
              </a:solidFill>
            </a:ln>
          </p:spPr>
          <p:txBody>
            <a:bodyPr wrap="square" lIns="0" tIns="0" rIns="0" bIns="0" rtlCol="0"/>
            <a:lstStyle/>
            <a:p>
              <a:endParaRPr/>
            </a:p>
          </p:txBody>
        </p:sp>
        <p:sp>
          <p:nvSpPr>
            <p:cNvPr id="25" name="object 25"/>
            <p:cNvSpPr/>
            <p:nvPr/>
          </p:nvSpPr>
          <p:spPr>
            <a:xfrm>
              <a:off x="1222247" y="3075431"/>
              <a:ext cx="1661160" cy="1054735"/>
            </a:xfrm>
            <a:custGeom>
              <a:avLst/>
              <a:gdLst/>
              <a:ahLst/>
              <a:cxnLst/>
              <a:rect l="l" t="t" r="r" b="b"/>
              <a:pathLst>
                <a:path w="1661160" h="1054735">
                  <a:moveTo>
                    <a:pt x="1555750" y="0"/>
                  </a:moveTo>
                  <a:lnTo>
                    <a:pt x="105410" y="0"/>
                  </a:lnTo>
                  <a:lnTo>
                    <a:pt x="64390" y="8290"/>
                  </a:lnTo>
                  <a:lnTo>
                    <a:pt x="30883" y="30892"/>
                  </a:lnTo>
                  <a:lnTo>
                    <a:pt x="8287" y="64400"/>
                  </a:lnTo>
                  <a:lnTo>
                    <a:pt x="0" y="105409"/>
                  </a:lnTo>
                  <a:lnTo>
                    <a:pt x="0" y="949197"/>
                  </a:lnTo>
                  <a:lnTo>
                    <a:pt x="8287" y="990207"/>
                  </a:lnTo>
                  <a:lnTo>
                    <a:pt x="30883" y="1023715"/>
                  </a:lnTo>
                  <a:lnTo>
                    <a:pt x="64390" y="1046317"/>
                  </a:lnTo>
                  <a:lnTo>
                    <a:pt x="105410" y="1054607"/>
                  </a:lnTo>
                  <a:lnTo>
                    <a:pt x="1555750" y="1054607"/>
                  </a:lnTo>
                  <a:lnTo>
                    <a:pt x="1596759" y="1046317"/>
                  </a:lnTo>
                  <a:lnTo>
                    <a:pt x="1630267" y="1023715"/>
                  </a:lnTo>
                  <a:lnTo>
                    <a:pt x="1652869" y="990207"/>
                  </a:lnTo>
                  <a:lnTo>
                    <a:pt x="1661160" y="949197"/>
                  </a:lnTo>
                  <a:lnTo>
                    <a:pt x="1661160" y="105409"/>
                  </a:lnTo>
                  <a:lnTo>
                    <a:pt x="1652869" y="64400"/>
                  </a:lnTo>
                  <a:lnTo>
                    <a:pt x="1630267" y="30892"/>
                  </a:lnTo>
                  <a:lnTo>
                    <a:pt x="1596759" y="8290"/>
                  </a:lnTo>
                  <a:lnTo>
                    <a:pt x="1555750" y="0"/>
                  </a:lnTo>
                  <a:close/>
                </a:path>
              </a:pathLst>
            </a:custGeom>
            <a:solidFill>
              <a:srgbClr val="FFFFFF">
                <a:alpha val="90194"/>
              </a:srgbClr>
            </a:solidFill>
          </p:spPr>
          <p:txBody>
            <a:bodyPr wrap="square" lIns="0" tIns="0" rIns="0" bIns="0" rtlCol="0"/>
            <a:lstStyle/>
            <a:p>
              <a:endParaRPr/>
            </a:p>
          </p:txBody>
        </p:sp>
        <p:sp>
          <p:nvSpPr>
            <p:cNvPr id="26" name="object 26"/>
            <p:cNvSpPr/>
            <p:nvPr/>
          </p:nvSpPr>
          <p:spPr>
            <a:xfrm>
              <a:off x="1222247" y="3075431"/>
              <a:ext cx="1661160" cy="1054735"/>
            </a:xfrm>
            <a:custGeom>
              <a:avLst/>
              <a:gdLst/>
              <a:ahLst/>
              <a:cxnLst/>
              <a:rect l="l" t="t" r="r" b="b"/>
              <a:pathLst>
                <a:path w="1661160" h="1054735">
                  <a:moveTo>
                    <a:pt x="0" y="105409"/>
                  </a:moveTo>
                  <a:lnTo>
                    <a:pt x="8287" y="64400"/>
                  </a:lnTo>
                  <a:lnTo>
                    <a:pt x="30883" y="30892"/>
                  </a:lnTo>
                  <a:lnTo>
                    <a:pt x="64390" y="8290"/>
                  </a:lnTo>
                  <a:lnTo>
                    <a:pt x="105410" y="0"/>
                  </a:lnTo>
                  <a:lnTo>
                    <a:pt x="1555750" y="0"/>
                  </a:lnTo>
                  <a:lnTo>
                    <a:pt x="1596759" y="8290"/>
                  </a:lnTo>
                  <a:lnTo>
                    <a:pt x="1630267" y="30892"/>
                  </a:lnTo>
                  <a:lnTo>
                    <a:pt x="1652869" y="64400"/>
                  </a:lnTo>
                  <a:lnTo>
                    <a:pt x="1661160" y="105409"/>
                  </a:lnTo>
                  <a:lnTo>
                    <a:pt x="1661160" y="949197"/>
                  </a:lnTo>
                  <a:lnTo>
                    <a:pt x="1652869" y="990207"/>
                  </a:lnTo>
                  <a:lnTo>
                    <a:pt x="1630267" y="1023715"/>
                  </a:lnTo>
                  <a:lnTo>
                    <a:pt x="1596759" y="1046317"/>
                  </a:lnTo>
                  <a:lnTo>
                    <a:pt x="1555750" y="1054607"/>
                  </a:lnTo>
                  <a:lnTo>
                    <a:pt x="105410" y="1054607"/>
                  </a:lnTo>
                  <a:lnTo>
                    <a:pt x="64390" y="1046317"/>
                  </a:lnTo>
                  <a:lnTo>
                    <a:pt x="30883" y="1023715"/>
                  </a:lnTo>
                  <a:lnTo>
                    <a:pt x="8287" y="990207"/>
                  </a:lnTo>
                  <a:lnTo>
                    <a:pt x="0" y="949197"/>
                  </a:lnTo>
                  <a:lnTo>
                    <a:pt x="0" y="105409"/>
                  </a:lnTo>
                  <a:close/>
                </a:path>
              </a:pathLst>
            </a:custGeom>
            <a:ln w="12192">
              <a:solidFill>
                <a:srgbClr val="EC7C30"/>
              </a:solidFill>
            </a:ln>
          </p:spPr>
          <p:txBody>
            <a:bodyPr wrap="square" lIns="0" tIns="0" rIns="0" bIns="0" rtlCol="0"/>
            <a:lstStyle/>
            <a:p>
              <a:endParaRPr/>
            </a:p>
          </p:txBody>
        </p:sp>
      </p:grpSp>
      <p:sp>
        <p:nvSpPr>
          <p:cNvPr id="27" name="object 27"/>
          <p:cNvSpPr txBox="1"/>
          <p:nvPr/>
        </p:nvSpPr>
        <p:spPr>
          <a:xfrm>
            <a:off x="1530858" y="3221481"/>
            <a:ext cx="1043940" cy="719455"/>
          </a:xfrm>
          <a:prstGeom prst="rect">
            <a:avLst/>
          </a:prstGeom>
        </p:spPr>
        <p:txBody>
          <a:bodyPr vert="horz" wrap="square" lIns="0" tIns="33020" rIns="0" bIns="0" rtlCol="0">
            <a:spAutoFit/>
          </a:bodyPr>
          <a:lstStyle/>
          <a:p>
            <a:pPr marL="12700" marR="5080" indent="2540" algn="ctr">
              <a:lnSpc>
                <a:spcPct val="92000"/>
              </a:lnSpc>
              <a:spcBef>
                <a:spcPts val="260"/>
              </a:spcBef>
            </a:pPr>
            <a:r>
              <a:rPr sz="1600" b="0" spc="-10" dirty="0">
                <a:latin typeface="Calibri Light"/>
                <a:cs typeface="Calibri Light"/>
              </a:rPr>
              <a:t>Registered Person:</a:t>
            </a:r>
            <a:r>
              <a:rPr sz="1600" b="0" spc="-50" dirty="0">
                <a:latin typeface="Calibri Light"/>
                <a:cs typeface="Calibri Light"/>
              </a:rPr>
              <a:t> </a:t>
            </a:r>
            <a:r>
              <a:rPr sz="1600" b="0" spc="-20" dirty="0">
                <a:latin typeface="Calibri Light"/>
                <a:cs typeface="Calibri Light"/>
              </a:rPr>
              <a:t>Rule </a:t>
            </a:r>
            <a:r>
              <a:rPr sz="1600" b="0" spc="-10" dirty="0">
                <a:latin typeface="Calibri Light"/>
                <a:cs typeface="Calibri Light"/>
              </a:rPr>
              <a:t>80(1)</a:t>
            </a:r>
            <a:endParaRPr sz="1600">
              <a:latin typeface="Calibri Light"/>
              <a:cs typeface="Calibri Light"/>
            </a:endParaRPr>
          </a:p>
        </p:txBody>
      </p:sp>
      <p:grpSp>
        <p:nvGrpSpPr>
          <p:cNvPr id="28" name="object 28"/>
          <p:cNvGrpSpPr/>
          <p:nvPr/>
        </p:nvGrpSpPr>
        <p:grpSpPr>
          <a:xfrm>
            <a:off x="1033017" y="4431538"/>
            <a:ext cx="1856739" cy="1244600"/>
            <a:chOff x="1033017" y="4431538"/>
            <a:chExt cx="1856739" cy="1244600"/>
          </a:xfrm>
        </p:grpSpPr>
        <p:sp>
          <p:nvSpPr>
            <p:cNvPr id="29" name="object 29"/>
            <p:cNvSpPr/>
            <p:nvPr/>
          </p:nvSpPr>
          <p:spPr>
            <a:xfrm>
              <a:off x="1039367" y="4437888"/>
              <a:ext cx="1661160" cy="1054735"/>
            </a:xfrm>
            <a:custGeom>
              <a:avLst/>
              <a:gdLst/>
              <a:ahLst/>
              <a:cxnLst/>
              <a:rect l="l" t="t" r="r" b="b"/>
              <a:pathLst>
                <a:path w="1661160" h="1054735">
                  <a:moveTo>
                    <a:pt x="1555750" y="0"/>
                  </a:moveTo>
                  <a:lnTo>
                    <a:pt x="105460" y="0"/>
                  </a:lnTo>
                  <a:lnTo>
                    <a:pt x="64411" y="8290"/>
                  </a:lnTo>
                  <a:lnTo>
                    <a:pt x="30889" y="30892"/>
                  </a:lnTo>
                  <a:lnTo>
                    <a:pt x="8287" y="64400"/>
                  </a:lnTo>
                  <a:lnTo>
                    <a:pt x="0" y="105410"/>
                  </a:lnTo>
                  <a:lnTo>
                    <a:pt x="0" y="949198"/>
                  </a:lnTo>
                  <a:lnTo>
                    <a:pt x="8287" y="990207"/>
                  </a:lnTo>
                  <a:lnTo>
                    <a:pt x="30889" y="1023715"/>
                  </a:lnTo>
                  <a:lnTo>
                    <a:pt x="64411" y="1046317"/>
                  </a:lnTo>
                  <a:lnTo>
                    <a:pt x="105460" y="1054608"/>
                  </a:lnTo>
                  <a:lnTo>
                    <a:pt x="1555750" y="1054608"/>
                  </a:lnTo>
                  <a:lnTo>
                    <a:pt x="1596759" y="1046317"/>
                  </a:lnTo>
                  <a:lnTo>
                    <a:pt x="1630267" y="1023715"/>
                  </a:lnTo>
                  <a:lnTo>
                    <a:pt x="1652869" y="990207"/>
                  </a:lnTo>
                  <a:lnTo>
                    <a:pt x="1661159" y="949198"/>
                  </a:lnTo>
                  <a:lnTo>
                    <a:pt x="1661159" y="105410"/>
                  </a:lnTo>
                  <a:lnTo>
                    <a:pt x="1652869" y="64400"/>
                  </a:lnTo>
                  <a:lnTo>
                    <a:pt x="1630267" y="30892"/>
                  </a:lnTo>
                  <a:lnTo>
                    <a:pt x="1596759" y="8290"/>
                  </a:lnTo>
                  <a:lnTo>
                    <a:pt x="1555750" y="0"/>
                  </a:lnTo>
                  <a:close/>
                </a:path>
              </a:pathLst>
            </a:custGeom>
            <a:solidFill>
              <a:srgbClr val="A4A4A4"/>
            </a:solidFill>
          </p:spPr>
          <p:txBody>
            <a:bodyPr wrap="square" lIns="0" tIns="0" rIns="0" bIns="0" rtlCol="0"/>
            <a:lstStyle/>
            <a:p>
              <a:endParaRPr/>
            </a:p>
          </p:txBody>
        </p:sp>
        <p:sp>
          <p:nvSpPr>
            <p:cNvPr id="30" name="object 30"/>
            <p:cNvSpPr/>
            <p:nvPr/>
          </p:nvSpPr>
          <p:spPr>
            <a:xfrm>
              <a:off x="1039367" y="4437888"/>
              <a:ext cx="1661160" cy="1054735"/>
            </a:xfrm>
            <a:custGeom>
              <a:avLst/>
              <a:gdLst/>
              <a:ahLst/>
              <a:cxnLst/>
              <a:rect l="l" t="t" r="r" b="b"/>
              <a:pathLst>
                <a:path w="1661160" h="1054735">
                  <a:moveTo>
                    <a:pt x="0" y="105410"/>
                  </a:moveTo>
                  <a:lnTo>
                    <a:pt x="8287" y="64400"/>
                  </a:lnTo>
                  <a:lnTo>
                    <a:pt x="30889" y="30892"/>
                  </a:lnTo>
                  <a:lnTo>
                    <a:pt x="64411" y="8290"/>
                  </a:lnTo>
                  <a:lnTo>
                    <a:pt x="105460" y="0"/>
                  </a:lnTo>
                  <a:lnTo>
                    <a:pt x="1555750" y="0"/>
                  </a:lnTo>
                  <a:lnTo>
                    <a:pt x="1596759" y="8290"/>
                  </a:lnTo>
                  <a:lnTo>
                    <a:pt x="1630267" y="30892"/>
                  </a:lnTo>
                  <a:lnTo>
                    <a:pt x="1652869" y="64400"/>
                  </a:lnTo>
                  <a:lnTo>
                    <a:pt x="1661159" y="105410"/>
                  </a:lnTo>
                  <a:lnTo>
                    <a:pt x="1661159" y="949198"/>
                  </a:lnTo>
                  <a:lnTo>
                    <a:pt x="1652869" y="990207"/>
                  </a:lnTo>
                  <a:lnTo>
                    <a:pt x="1630267" y="1023715"/>
                  </a:lnTo>
                  <a:lnTo>
                    <a:pt x="1596759" y="1046317"/>
                  </a:lnTo>
                  <a:lnTo>
                    <a:pt x="1555750" y="1054608"/>
                  </a:lnTo>
                  <a:lnTo>
                    <a:pt x="105460" y="1054608"/>
                  </a:lnTo>
                  <a:lnTo>
                    <a:pt x="64411" y="1046317"/>
                  </a:lnTo>
                  <a:lnTo>
                    <a:pt x="30889" y="1023715"/>
                  </a:lnTo>
                  <a:lnTo>
                    <a:pt x="8287" y="990207"/>
                  </a:lnTo>
                  <a:lnTo>
                    <a:pt x="0" y="949198"/>
                  </a:lnTo>
                  <a:lnTo>
                    <a:pt x="0" y="105410"/>
                  </a:lnTo>
                  <a:close/>
                </a:path>
              </a:pathLst>
            </a:custGeom>
            <a:ln w="12192">
              <a:solidFill>
                <a:srgbClr val="FFFFFF"/>
              </a:solidFill>
            </a:ln>
          </p:spPr>
          <p:txBody>
            <a:bodyPr wrap="square" lIns="0" tIns="0" rIns="0" bIns="0" rtlCol="0"/>
            <a:lstStyle/>
            <a:p>
              <a:endParaRPr/>
            </a:p>
          </p:txBody>
        </p:sp>
        <p:sp>
          <p:nvSpPr>
            <p:cNvPr id="31" name="object 31"/>
            <p:cNvSpPr/>
            <p:nvPr/>
          </p:nvSpPr>
          <p:spPr>
            <a:xfrm>
              <a:off x="1222247" y="4614672"/>
              <a:ext cx="1661160" cy="1054735"/>
            </a:xfrm>
            <a:custGeom>
              <a:avLst/>
              <a:gdLst/>
              <a:ahLst/>
              <a:cxnLst/>
              <a:rect l="l" t="t" r="r" b="b"/>
              <a:pathLst>
                <a:path w="1661160" h="1054735">
                  <a:moveTo>
                    <a:pt x="1555750" y="0"/>
                  </a:moveTo>
                  <a:lnTo>
                    <a:pt x="105410" y="0"/>
                  </a:lnTo>
                  <a:lnTo>
                    <a:pt x="64390" y="8290"/>
                  </a:lnTo>
                  <a:lnTo>
                    <a:pt x="30883" y="30892"/>
                  </a:lnTo>
                  <a:lnTo>
                    <a:pt x="8287" y="64400"/>
                  </a:lnTo>
                  <a:lnTo>
                    <a:pt x="0" y="105409"/>
                  </a:lnTo>
                  <a:lnTo>
                    <a:pt x="0" y="949197"/>
                  </a:lnTo>
                  <a:lnTo>
                    <a:pt x="8287" y="990217"/>
                  </a:lnTo>
                  <a:lnTo>
                    <a:pt x="30883" y="1023724"/>
                  </a:lnTo>
                  <a:lnTo>
                    <a:pt x="64390" y="1046320"/>
                  </a:lnTo>
                  <a:lnTo>
                    <a:pt x="105410" y="1054608"/>
                  </a:lnTo>
                  <a:lnTo>
                    <a:pt x="1555750" y="1054608"/>
                  </a:lnTo>
                  <a:lnTo>
                    <a:pt x="1596759" y="1046320"/>
                  </a:lnTo>
                  <a:lnTo>
                    <a:pt x="1630267" y="1023724"/>
                  </a:lnTo>
                  <a:lnTo>
                    <a:pt x="1652869" y="990217"/>
                  </a:lnTo>
                  <a:lnTo>
                    <a:pt x="1661160" y="949197"/>
                  </a:lnTo>
                  <a:lnTo>
                    <a:pt x="1661160" y="105409"/>
                  </a:lnTo>
                  <a:lnTo>
                    <a:pt x="1652869" y="64400"/>
                  </a:lnTo>
                  <a:lnTo>
                    <a:pt x="1630267" y="30892"/>
                  </a:lnTo>
                  <a:lnTo>
                    <a:pt x="1596759" y="8290"/>
                  </a:lnTo>
                  <a:lnTo>
                    <a:pt x="1555750" y="0"/>
                  </a:lnTo>
                  <a:close/>
                </a:path>
              </a:pathLst>
            </a:custGeom>
            <a:solidFill>
              <a:srgbClr val="FFFFFF">
                <a:alpha val="90194"/>
              </a:srgbClr>
            </a:solidFill>
          </p:spPr>
          <p:txBody>
            <a:bodyPr wrap="square" lIns="0" tIns="0" rIns="0" bIns="0" rtlCol="0"/>
            <a:lstStyle/>
            <a:p>
              <a:endParaRPr/>
            </a:p>
          </p:txBody>
        </p:sp>
        <p:sp>
          <p:nvSpPr>
            <p:cNvPr id="32" name="object 32"/>
            <p:cNvSpPr/>
            <p:nvPr/>
          </p:nvSpPr>
          <p:spPr>
            <a:xfrm>
              <a:off x="1222247" y="4614672"/>
              <a:ext cx="1661160" cy="1054735"/>
            </a:xfrm>
            <a:custGeom>
              <a:avLst/>
              <a:gdLst/>
              <a:ahLst/>
              <a:cxnLst/>
              <a:rect l="l" t="t" r="r" b="b"/>
              <a:pathLst>
                <a:path w="1661160" h="1054735">
                  <a:moveTo>
                    <a:pt x="0" y="105409"/>
                  </a:moveTo>
                  <a:lnTo>
                    <a:pt x="8287" y="64400"/>
                  </a:lnTo>
                  <a:lnTo>
                    <a:pt x="30883" y="30892"/>
                  </a:lnTo>
                  <a:lnTo>
                    <a:pt x="64390" y="8290"/>
                  </a:lnTo>
                  <a:lnTo>
                    <a:pt x="105410" y="0"/>
                  </a:lnTo>
                  <a:lnTo>
                    <a:pt x="1555750" y="0"/>
                  </a:lnTo>
                  <a:lnTo>
                    <a:pt x="1596759" y="8290"/>
                  </a:lnTo>
                  <a:lnTo>
                    <a:pt x="1630267" y="30892"/>
                  </a:lnTo>
                  <a:lnTo>
                    <a:pt x="1652869" y="64400"/>
                  </a:lnTo>
                  <a:lnTo>
                    <a:pt x="1661160" y="105409"/>
                  </a:lnTo>
                  <a:lnTo>
                    <a:pt x="1661160" y="949197"/>
                  </a:lnTo>
                  <a:lnTo>
                    <a:pt x="1652869" y="990217"/>
                  </a:lnTo>
                  <a:lnTo>
                    <a:pt x="1630267" y="1023724"/>
                  </a:lnTo>
                  <a:lnTo>
                    <a:pt x="1596759" y="1046320"/>
                  </a:lnTo>
                  <a:lnTo>
                    <a:pt x="1555750" y="1054608"/>
                  </a:lnTo>
                  <a:lnTo>
                    <a:pt x="105410" y="1054608"/>
                  </a:lnTo>
                  <a:lnTo>
                    <a:pt x="64390" y="1046320"/>
                  </a:lnTo>
                  <a:lnTo>
                    <a:pt x="30883" y="1023724"/>
                  </a:lnTo>
                  <a:lnTo>
                    <a:pt x="8287" y="990217"/>
                  </a:lnTo>
                  <a:lnTo>
                    <a:pt x="0" y="949197"/>
                  </a:lnTo>
                  <a:lnTo>
                    <a:pt x="0" y="105409"/>
                  </a:lnTo>
                  <a:close/>
                </a:path>
              </a:pathLst>
            </a:custGeom>
            <a:ln w="12192">
              <a:solidFill>
                <a:srgbClr val="A4A4A4"/>
              </a:solidFill>
            </a:ln>
          </p:spPr>
          <p:txBody>
            <a:bodyPr wrap="square" lIns="0" tIns="0" rIns="0" bIns="0" rtlCol="0"/>
            <a:lstStyle/>
            <a:p>
              <a:endParaRPr/>
            </a:p>
          </p:txBody>
        </p:sp>
      </p:grpSp>
      <p:sp>
        <p:nvSpPr>
          <p:cNvPr id="33" name="object 33"/>
          <p:cNvSpPr txBox="1"/>
          <p:nvPr/>
        </p:nvSpPr>
        <p:spPr>
          <a:xfrm>
            <a:off x="1721357" y="4965903"/>
            <a:ext cx="662940" cy="300355"/>
          </a:xfrm>
          <a:prstGeom prst="rect">
            <a:avLst/>
          </a:prstGeom>
        </p:spPr>
        <p:txBody>
          <a:bodyPr vert="horz" wrap="square" lIns="0" tIns="12700" rIns="0" bIns="0" rtlCol="0">
            <a:spAutoFit/>
          </a:bodyPr>
          <a:lstStyle/>
          <a:p>
            <a:pPr marL="12700">
              <a:lnSpc>
                <a:spcPct val="100000"/>
              </a:lnSpc>
              <a:spcBef>
                <a:spcPts val="100"/>
              </a:spcBef>
            </a:pPr>
            <a:r>
              <a:rPr sz="1800" b="0" spc="-10" dirty="0">
                <a:latin typeface="Calibri Light"/>
                <a:cs typeface="Calibri Light"/>
              </a:rPr>
              <a:t>GSTR</a:t>
            </a:r>
            <a:r>
              <a:rPr sz="1800" b="0" spc="-70" dirty="0">
                <a:latin typeface="Calibri Light"/>
                <a:cs typeface="Calibri Light"/>
              </a:rPr>
              <a:t> </a:t>
            </a:r>
            <a:r>
              <a:rPr sz="1800" b="0" spc="-50" dirty="0">
                <a:latin typeface="Calibri Light"/>
                <a:cs typeface="Calibri Light"/>
              </a:rPr>
              <a:t>9</a:t>
            </a:r>
            <a:endParaRPr sz="1800">
              <a:latin typeface="Calibri Light"/>
              <a:cs typeface="Calibri Light"/>
            </a:endParaRPr>
          </a:p>
        </p:txBody>
      </p:sp>
      <p:grpSp>
        <p:nvGrpSpPr>
          <p:cNvPr id="34" name="object 34"/>
          <p:cNvGrpSpPr/>
          <p:nvPr/>
        </p:nvGrpSpPr>
        <p:grpSpPr>
          <a:xfrm>
            <a:off x="3062985" y="2895345"/>
            <a:ext cx="1856739" cy="1241425"/>
            <a:chOff x="3062985" y="2895345"/>
            <a:chExt cx="1856739" cy="1241425"/>
          </a:xfrm>
        </p:grpSpPr>
        <p:sp>
          <p:nvSpPr>
            <p:cNvPr id="35" name="object 35"/>
            <p:cNvSpPr/>
            <p:nvPr/>
          </p:nvSpPr>
          <p:spPr>
            <a:xfrm>
              <a:off x="3069335" y="2901695"/>
              <a:ext cx="1661160" cy="1054735"/>
            </a:xfrm>
            <a:custGeom>
              <a:avLst/>
              <a:gdLst/>
              <a:ahLst/>
              <a:cxnLst/>
              <a:rect l="l" t="t" r="r" b="b"/>
              <a:pathLst>
                <a:path w="1661160" h="1054735">
                  <a:moveTo>
                    <a:pt x="1555750" y="0"/>
                  </a:moveTo>
                  <a:lnTo>
                    <a:pt x="105409" y="0"/>
                  </a:lnTo>
                  <a:lnTo>
                    <a:pt x="64400" y="8290"/>
                  </a:lnTo>
                  <a:lnTo>
                    <a:pt x="30892" y="30892"/>
                  </a:lnTo>
                  <a:lnTo>
                    <a:pt x="8290" y="64400"/>
                  </a:lnTo>
                  <a:lnTo>
                    <a:pt x="0" y="105409"/>
                  </a:lnTo>
                  <a:lnTo>
                    <a:pt x="0" y="949197"/>
                  </a:lnTo>
                  <a:lnTo>
                    <a:pt x="8290" y="990207"/>
                  </a:lnTo>
                  <a:lnTo>
                    <a:pt x="30892" y="1023715"/>
                  </a:lnTo>
                  <a:lnTo>
                    <a:pt x="64400" y="1046317"/>
                  </a:lnTo>
                  <a:lnTo>
                    <a:pt x="105409" y="1054608"/>
                  </a:lnTo>
                  <a:lnTo>
                    <a:pt x="1555750" y="1054608"/>
                  </a:lnTo>
                  <a:lnTo>
                    <a:pt x="1596759" y="1046317"/>
                  </a:lnTo>
                  <a:lnTo>
                    <a:pt x="1630267" y="1023715"/>
                  </a:lnTo>
                  <a:lnTo>
                    <a:pt x="1652869" y="990207"/>
                  </a:lnTo>
                  <a:lnTo>
                    <a:pt x="1661160" y="949197"/>
                  </a:lnTo>
                  <a:lnTo>
                    <a:pt x="1661160" y="105409"/>
                  </a:lnTo>
                  <a:lnTo>
                    <a:pt x="1652869" y="64400"/>
                  </a:lnTo>
                  <a:lnTo>
                    <a:pt x="1630267" y="30892"/>
                  </a:lnTo>
                  <a:lnTo>
                    <a:pt x="1596759" y="8290"/>
                  </a:lnTo>
                  <a:lnTo>
                    <a:pt x="1555750" y="0"/>
                  </a:lnTo>
                  <a:close/>
                </a:path>
              </a:pathLst>
            </a:custGeom>
            <a:solidFill>
              <a:srgbClr val="EC7C30"/>
            </a:solidFill>
          </p:spPr>
          <p:txBody>
            <a:bodyPr wrap="square" lIns="0" tIns="0" rIns="0" bIns="0" rtlCol="0"/>
            <a:lstStyle/>
            <a:p>
              <a:endParaRPr/>
            </a:p>
          </p:txBody>
        </p:sp>
        <p:sp>
          <p:nvSpPr>
            <p:cNvPr id="36" name="object 36"/>
            <p:cNvSpPr/>
            <p:nvPr/>
          </p:nvSpPr>
          <p:spPr>
            <a:xfrm>
              <a:off x="3069335" y="2901695"/>
              <a:ext cx="1661160" cy="1054735"/>
            </a:xfrm>
            <a:custGeom>
              <a:avLst/>
              <a:gdLst/>
              <a:ahLst/>
              <a:cxnLst/>
              <a:rect l="l" t="t" r="r" b="b"/>
              <a:pathLst>
                <a:path w="1661160" h="1054735">
                  <a:moveTo>
                    <a:pt x="0" y="105409"/>
                  </a:moveTo>
                  <a:lnTo>
                    <a:pt x="8290" y="64400"/>
                  </a:lnTo>
                  <a:lnTo>
                    <a:pt x="30892" y="30892"/>
                  </a:lnTo>
                  <a:lnTo>
                    <a:pt x="64400" y="8290"/>
                  </a:lnTo>
                  <a:lnTo>
                    <a:pt x="105409" y="0"/>
                  </a:lnTo>
                  <a:lnTo>
                    <a:pt x="1555750" y="0"/>
                  </a:lnTo>
                  <a:lnTo>
                    <a:pt x="1596759" y="8290"/>
                  </a:lnTo>
                  <a:lnTo>
                    <a:pt x="1630267" y="30892"/>
                  </a:lnTo>
                  <a:lnTo>
                    <a:pt x="1652869" y="64400"/>
                  </a:lnTo>
                  <a:lnTo>
                    <a:pt x="1661160" y="105409"/>
                  </a:lnTo>
                  <a:lnTo>
                    <a:pt x="1661160" y="949197"/>
                  </a:lnTo>
                  <a:lnTo>
                    <a:pt x="1652869" y="990207"/>
                  </a:lnTo>
                  <a:lnTo>
                    <a:pt x="1630267" y="1023715"/>
                  </a:lnTo>
                  <a:lnTo>
                    <a:pt x="1596759" y="1046317"/>
                  </a:lnTo>
                  <a:lnTo>
                    <a:pt x="1555750" y="1054608"/>
                  </a:lnTo>
                  <a:lnTo>
                    <a:pt x="105409" y="1054608"/>
                  </a:lnTo>
                  <a:lnTo>
                    <a:pt x="64400" y="1046317"/>
                  </a:lnTo>
                  <a:lnTo>
                    <a:pt x="30892" y="1023715"/>
                  </a:lnTo>
                  <a:lnTo>
                    <a:pt x="8290" y="990207"/>
                  </a:lnTo>
                  <a:lnTo>
                    <a:pt x="0" y="949197"/>
                  </a:lnTo>
                  <a:lnTo>
                    <a:pt x="0" y="105409"/>
                  </a:lnTo>
                  <a:close/>
                </a:path>
              </a:pathLst>
            </a:custGeom>
            <a:ln w="12192">
              <a:solidFill>
                <a:srgbClr val="FFFFFF"/>
              </a:solidFill>
            </a:ln>
          </p:spPr>
          <p:txBody>
            <a:bodyPr wrap="square" lIns="0" tIns="0" rIns="0" bIns="0" rtlCol="0"/>
            <a:lstStyle/>
            <a:p>
              <a:endParaRPr/>
            </a:p>
          </p:txBody>
        </p:sp>
        <p:sp>
          <p:nvSpPr>
            <p:cNvPr id="37" name="object 37"/>
            <p:cNvSpPr/>
            <p:nvPr/>
          </p:nvSpPr>
          <p:spPr>
            <a:xfrm>
              <a:off x="3252215" y="3075431"/>
              <a:ext cx="1661160" cy="1054735"/>
            </a:xfrm>
            <a:custGeom>
              <a:avLst/>
              <a:gdLst/>
              <a:ahLst/>
              <a:cxnLst/>
              <a:rect l="l" t="t" r="r" b="b"/>
              <a:pathLst>
                <a:path w="1661160" h="1054735">
                  <a:moveTo>
                    <a:pt x="1555750" y="0"/>
                  </a:moveTo>
                  <a:lnTo>
                    <a:pt x="105410" y="0"/>
                  </a:lnTo>
                  <a:lnTo>
                    <a:pt x="64400" y="8290"/>
                  </a:lnTo>
                  <a:lnTo>
                    <a:pt x="30892" y="30892"/>
                  </a:lnTo>
                  <a:lnTo>
                    <a:pt x="8290" y="64400"/>
                  </a:lnTo>
                  <a:lnTo>
                    <a:pt x="0" y="105409"/>
                  </a:lnTo>
                  <a:lnTo>
                    <a:pt x="0" y="949197"/>
                  </a:lnTo>
                  <a:lnTo>
                    <a:pt x="8290" y="990207"/>
                  </a:lnTo>
                  <a:lnTo>
                    <a:pt x="30892" y="1023715"/>
                  </a:lnTo>
                  <a:lnTo>
                    <a:pt x="64400" y="1046317"/>
                  </a:lnTo>
                  <a:lnTo>
                    <a:pt x="105410" y="1054607"/>
                  </a:lnTo>
                  <a:lnTo>
                    <a:pt x="1555750" y="1054607"/>
                  </a:lnTo>
                  <a:lnTo>
                    <a:pt x="1596759" y="1046317"/>
                  </a:lnTo>
                  <a:lnTo>
                    <a:pt x="1630267" y="1023715"/>
                  </a:lnTo>
                  <a:lnTo>
                    <a:pt x="1652869" y="990207"/>
                  </a:lnTo>
                  <a:lnTo>
                    <a:pt x="1661160" y="949197"/>
                  </a:lnTo>
                  <a:lnTo>
                    <a:pt x="1661160" y="105409"/>
                  </a:lnTo>
                  <a:lnTo>
                    <a:pt x="1652869" y="64400"/>
                  </a:lnTo>
                  <a:lnTo>
                    <a:pt x="1630267" y="30892"/>
                  </a:lnTo>
                  <a:lnTo>
                    <a:pt x="1596759" y="8290"/>
                  </a:lnTo>
                  <a:lnTo>
                    <a:pt x="1555750" y="0"/>
                  </a:lnTo>
                  <a:close/>
                </a:path>
              </a:pathLst>
            </a:custGeom>
            <a:solidFill>
              <a:srgbClr val="FFFFFF">
                <a:alpha val="90194"/>
              </a:srgbClr>
            </a:solidFill>
          </p:spPr>
          <p:txBody>
            <a:bodyPr wrap="square" lIns="0" tIns="0" rIns="0" bIns="0" rtlCol="0"/>
            <a:lstStyle/>
            <a:p>
              <a:endParaRPr/>
            </a:p>
          </p:txBody>
        </p:sp>
        <p:sp>
          <p:nvSpPr>
            <p:cNvPr id="38" name="object 38"/>
            <p:cNvSpPr/>
            <p:nvPr/>
          </p:nvSpPr>
          <p:spPr>
            <a:xfrm>
              <a:off x="3252215" y="3075431"/>
              <a:ext cx="1661160" cy="1054735"/>
            </a:xfrm>
            <a:custGeom>
              <a:avLst/>
              <a:gdLst/>
              <a:ahLst/>
              <a:cxnLst/>
              <a:rect l="l" t="t" r="r" b="b"/>
              <a:pathLst>
                <a:path w="1661160" h="1054735">
                  <a:moveTo>
                    <a:pt x="0" y="105409"/>
                  </a:moveTo>
                  <a:lnTo>
                    <a:pt x="8290" y="64400"/>
                  </a:lnTo>
                  <a:lnTo>
                    <a:pt x="30892" y="30892"/>
                  </a:lnTo>
                  <a:lnTo>
                    <a:pt x="64400" y="8290"/>
                  </a:lnTo>
                  <a:lnTo>
                    <a:pt x="105410" y="0"/>
                  </a:lnTo>
                  <a:lnTo>
                    <a:pt x="1555750" y="0"/>
                  </a:lnTo>
                  <a:lnTo>
                    <a:pt x="1596759" y="8290"/>
                  </a:lnTo>
                  <a:lnTo>
                    <a:pt x="1630267" y="30892"/>
                  </a:lnTo>
                  <a:lnTo>
                    <a:pt x="1652869" y="64400"/>
                  </a:lnTo>
                  <a:lnTo>
                    <a:pt x="1661160" y="105409"/>
                  </a:lnTo>
                  <a:lnTo>
                    <a:pt x="1661160" y="949197"/>
                  </a:lnTo>
                  <a:lnTo>
                    <a:pt x="1652869" y="990207"/>
                  </a:lnTo>
                  <a:lnTo>
                    <a:pt x="1630267" y="1023715"/>
                  </a:lnTo>
                  <a:lnTo>
                    <a:pt x="1596759" y="1046317"/>
                  </a:lnTo>
                  <a:lnTo>
                    <a:pt x="1555750" y="1054607"/>
                  </a:lnTo>
                  <a:lnTo>
                    <a:pt x="105410" y="1054607"/>
                  </a:lnTo>
                  <a:lnTo>
                    <a:pt x="64400" y="1046317"/>
                  </a:lnTo>
                  <a:lnTo>
                    <a:pt x="30892" y="1023715"/>
                  </a:lnTo>
                  <a:lnTo>
                    <a:pt x="8290" y="990207"/>
                  </a:lnTo>
                  <a:lnTo>
                    <a:pt x="0" y="949197"/>
                  </a:lnTo>
                  <a:lnTo>
                    <a:pt x="0" y="105409"/>
                  </a:lnTo>
                  <a:close/>
                </a:path>
              </a:pathLst>
            </a:custGeom>
            <a:ln w="12192">
              <a:solidFill>
                <a:srgbClr val="EC7C30"/>
              </a:solidFill>
            </a:ln>
          </p:spPr>
          <p:txBody>
            <a:bodyPr wrap="square" lIns="0" tIns="0" rIns="0" bIns="0" rtlCol="0"/>
            <a:lstStyle/>
            <a:p>
              <a:endParaRPr/>
            </a:p>
          </p:txBody>
        </p:sp>
      </p:grpSp>
      <p:sp>
        <p:nvSpPr>
          <p:cNvPr id="39" name="object 39"/>
          <p:cNvSpPr txBox="1"/>
          <p:nvPr/>
        </p:nvSpPr>
        <p:spPr>
          <a:xfrm>
            <a:off x="3527805" y="3221481"/>
            <a:ext cx="1116330" cy="719455"/>
          </a:xfrm>
          <a:prstGeom prst="rect">
            <a:avLst/>
          </a:prstGeom>
        </p:spPr>
        <p:txBody>
          <a:bodyPr vert="horz" wrap="square" lIns="0" tIns="33020" rIns="0" bIns="0" rtlCol="0">
            <a:spAutoFit/>
          </a:bodyPr>
          <a:lstStyle/>
          <a:p>
            <a:pPr marL="12700" marR="5080" indent="-5080" algn="ctr">
              <a:lnSpc>
                <a:spcPct val="92000"/>
              </a:lnSpc>
              <a:spcBef>
                <a:spcPts val="260"/>
              </a:spcBef>
            </a:pPr>
            <a:r>
              <a:rPr sz="1600" b="0" spc="-10" dirty="0">
                <a:latin typeface="Calibri Light"/>
                <a:cs typeface="Calibri Light"/>
              </a:rPr>
              <a:t>Composition </a:t>
            </a:r>
            <a:r>
              <a:rPr sz="1600" b="0" dirty="0">
                <a:latin typeface="Calibri Light"/>
                <a:cs typeface="Calibri Light"/>
              </a:rPr>
              <a:t>Dealer</a:t>
            </a:r>
            <a:r>
              <a:rPr sz="1600" b="0" spc="360" dirty="0">
                <a:latin typeface="Calibri Light"/>
                <a:cs typeface="Calibri Light"/>
              </a:rPr>
              <a:t> </a:t>
            </a:r>
            <a:r>
              <a:rPr sz="1600" b="0" dirty="0">
                <a:latin typeface="Calibri Light"/>
                <a:cs typeface="Calibri Light"/>
              </a:rPr>
              <a:t>: </a:t>
            </a:r>
            <a:r>
              <a:rPr sz="1600" b="0" spc="-20" dirty="0">
                <a:latin typeface="Calibri Light"/>
                <a:cs typeface="Calibri Light"/>
              </a:rPr>
              <a:t>Rule </a:t>
            </a:r>
            <a:r>
              <a:rPr sz="1600" b="0" spc="-10" dirty="0">
                <a:latin typeface="Calibri Light"/>
                <a:cs typeface="Calibri Light"/>
              </a:rPr>
              <a:t>80(1)</a:t>
            </a:r>
            <a:endParaRPr sz="1600">
              <a:latin typeface="Calibri Light"/>
              <a:cs typeface="Calibri Light"/>
            </a:endParaRPr>
          </a:p>
        </p:txBody>
      </p:sp>
      <p:grpSp>
        <p:nvGrpSpPr>
          <p:cNvPr id="40" name="object 40"/>
          <p:cNvGrpSpPr/>
          <p:nvPr/>
        </p:nvGrpSpPr>
        <p:grpSpPr>
          <a:xfrm>
            <a:off x="3062985" y="4431538"/>
            <a:ext cx="1856739" cy="1244600"/>
            <a:chOff x="3062985" y="4431538"/>
            <a:chExt cx="1856739" cy="1244600"/>
          </a:xfrm>
        </p:grpSpPr>
        <p:sp>
          <p:nvSpPr>
            <p:cNvPr id="41" name="object 41"/>
            <p:cNvSpPr/>
            <p:nvPr/>
          </p:nvSpPr>
          <p:spPr>
            <a:xfrm>
              <a:off x="3069335" y="4437888"/>
              <a:ext cx="1661160" cy="1054735"/>
            </a:xfrm>
            <a:custGeom>
              <a:avLst/>
              <a:gdLst/>
              <a:ahLst/>
              <a:cxnLst/>
              <a:rect l="l" t="t" r="r" b="b"/>
              <a:pathLst>
                <a:path w="1661160" h="1054735">
                  <a:moveTo>
                    <a:pt x="1555750" y="0"/>
                  </a:moveTo>
                  <a:lnTo>
                    <a:pt x="105409" y="0"/>
                  </a:lnTo>
                  <a:lnTo>
                    <a:pt x="64400" y="8290"/>
                  </a:lnTo>
                  <a:lnTo>
                    <a:pt x="30892" y="30892"/>
                  </a:lnTo>
                  <a:lnTo>
                    <a:pt x="8290" y="64400"/>
                  </a:lnTo>
                  <a:lnTo>
                    <a:pt x="0" y="105410"/>
                  </a:lnTo>
                  <a:lnTo>
                    <a:pt x="0" y="949198"/>
                  </a:lnTo>
                  <a:lnTo>
                    <a:pt x="8290" y="990207"/>
                  </a:lnTo>
                  <a:lnTo>
                    <a:pt x="30892" y="1023715"/>
                  </a:lnTo>
                  <a:lnTo>
                    <a:pt x="64400" y="1046317"/>
                  </a:lnTo>
                  <a:lnTo>
                    <a:pt x="105409" y="1054608"/>
                  </a:lnTo>
                  <a:lnTo>
                    <a:pt x="1555750" y="1054608"/>
                  </a:lnTo>
                  <a:lnTo>
                    <a:pt x="1596759" y="1046317"/>
                  </a:lnTo>
                  <a:lnTo>
                    <a:pt x="1630267" y="1023715"/>
                  </a:lnTo>
                  <a:lnTo>
                    <a:pt x="1652869" y="990207"/>
                  </a:lnTo>
                  <a:lnTo>
                    <a:pt x="1661160" y="949198"/>
                  </a:lnTo>
                  <a:lnTo>
                    <a:pt x="1661160" y="105410"/>
                  </a:lnTo>
                  <a:lnTo>
                    <a:pt x="1652869" y="64400"/>
                  </a:lnTo>
                  <a:lnTo>
                    <a:pt x="1630267" y="30892"/>
                  </a:lnTo>
                  <a:lnTo>
                    <a:pt x="1596759" y="8290"/>
                  </a:lnTo>
                  <a:lnTo>
                    <a:pt x="1555750" y="0"/>
                  </a:lnTo>
                  <a:close/>
                </a:path>
              </a:pathLst>
            </a:custGeom>
            <a:solidFill>
              <a:srgbClr val="A4A4A4"/>
            </a:solidFill>
          </p:spPr>
          <p:txBody>
            <a:bodyPr wrap="square" lIns="0" tIns="0" rIns="0" bIns="0" rtlCol="0"/>
            <a:lstStyle/>
            <a:p>
              <a:endParaRPr/>
            </a:p>
          </p:txBody>
        </p:sp>
        <p:sp>
          <p:nvSpPr>
            <p:cNvPr id="42" name="object 42"/>
            <p:cNvSpPr/>
            <p:nvPr/>
          </p:nvSpPr>
          <p:spPr>
            <a:xfrm>
              <a:off x="3069335" y="4437888"/>
              <a:ext cx="1661160" cy="1054735"/>
            </a:xfrm>
            <a:custGeom>
              <a:avLst/>
              <a:gdLst/>
              <a:ahLst/>
              <a:cxnLst/>
              <a:rect l="l" t="t" r="r" b="b"/>
              <a:pathLst>
                <a:path w="1661160" h="1054735">
                  <a:moveTo>
                    <a:pt x="0" y="105410"/>
                  </a:moveTo>
                  <a:lnTo>
                    <a:pt x="8290" y="64400"/>
                  </a:lnTo>
                  <a:lnTo>
                    <a:pt x="30892" y="30892"/>
                  </a:lnTo>
                  <a:lnTo>
                    <a:pt x="64400" y="8290"/>
                  </a:lnTo>
                  <a:lnTo>
                    <a:pt x="105409" y="0"/>
                  </a:lnTo>
                  <a:lnTo>
                    <a:pt x="1555750" y="0"/>
                  </a:lnTo>
                  <a:lnTo>
                    <a:pt x="1596759" y="8290"/>
                  </a:lnTo>
                  <a:lnTo>
                    <a:pt x="1630267" y="30892"/>
                  </a:lnTo>
                  <a:lnTo>
                    <a:pt x="1652869" y="64400"/>
                  </a:lnTo>
                  <a:lnTo>
                    <a:pt x="1661160" y="105410"/>
                  </a:lnTo>
                  <a:lnTo>
                    <a:pt x="1661160" y="949198"/>
                  </a:lnTo>
                  <a:lnTo>
                    <a:pt x="1652869" y="990207"/>
                  </a:lnTo>
                  <a:lnTo>
                    <a:pt x="1630267" y="1023715"/>
                  </a:lnTo>
                  <a:lnTo>
                    <a:pt x="1596759" y="1046317"/>
                  </a:lnTo>
                  <a:lnTo>
                    <a:pt x="1555750" y="1054608"/>
                  </a:lnTo>
                  <a:lnTo>
                    <a:pt x="105409" y="1054608"/>
                  </a:lnTo>
                  <a:lnTo>
                    <a:pt x="64400" y="1046317"/>
                  </a:lnTo>
                  <a:lnTo>
                    <a:pt x="30892" y="1023715"/>
                  </a:lnTo>
                  <a:lnTo>
                    <a:pt x="8290" y="990207"/>
                  </a:lnTo>
                  <a:lnTo>
                    <a:pt x="0" y="949198"/>
                  </a:lnTo>
                  <a:lnTo>
                    <a:pt x="0" y="105410"/>
                  </a:lnTo>
                  <a:close/>
                </a:path>
              </a:pathLst>
            </a:custGeom>
            <a:ln w="12192">
              <a:solidFill>
                <a:srgbClr val="FFFFFF"/>
              </a:solidFill>
            </a:ln>
          </p:spPr>
          <p:txBody>
            <a:bodyPr wrap="square" lIns="0" tIns="0" rIns="0" bIns="0" rtlCol="0"/>
            <a:lstStyle/>
            <a:p>
              <a:endParaRPr/>
            </a:p>
          </p:txBody>
        </p:sp>
        <p:sp>
          <p:nvSpPr>
            <p:cNvPr id="43" name="object 43"/>
            <p:cNvSpPr/>
            <p:nvPr/>
          </p:nvSpPr>
          <p:spPr>
            <a:xfrm>
              <a:off x="3252215" y="4614672"/>
              <a:ext cx="1661160" cy="1054735"/>
            </a:xfrm>
            <a:custGeom>
              <a:avLst/>
              <a:gdLst/>
              <a:ahLst/>
              <a:cxnLst/>
              <a:rect l="l" t="t" r="r" b="b"/>
              <a:pathLst>
                <a:path w="1661160" h="1054735">
                  <a:moveTo>
                    <a:pt x="1555750" y="0"/>
                  </a:moveTo>
                  <a:lnTo>
                    <a:pt x="105410" y="0"/>
                  </a:lnTo>
                  <a:lnTo>
                    <a:pt x="64400" y="8290"/>
                  </a:lnTo>
                  <a:lnTo>
                    <a:pt x="30892" y="30892"/>
                  </a:lnTo>
                  <a:lnTo>
                    <a:pt x="8290" y="64400"/>
                  </a:lnTo>
                  <a:lnTo>
                    <a:pt x="0" y="105409"/>
                  </a:lnTo>
                  <a:lnTo>
                    <a:pt x="0" y="949197"/>
                  </a:lnTo>
                  <a:lnTo>
                    <a:pt x="8290" y="990217"/>
                  </a:lnTo>
                  <a:lnTo>
                    <a:pt x="30892" y="1023724"/>
                  </a:lnTo>
                  <a:lnTo>
                    <a:pt x="64400" y="1046320"/>
                  </a:lnTo>
                  <a:lnTo>
                    <a:pt x="105410" y="1054608"/>
                  </a:lnTo>
                  <a:lnTo>
                    <a:pt x="1555750" y="1054608"/>
                  </a:lnTo>
                  <a:lnTo>
                    <a:pt x="1596759" y="1046320"/>
                  </a:lnTo>
                  <a:lnTo>
                    <a:pt x="1630267" y="1023724"/>
                  </a:lnTo>
                  <a:lnTo>
                    <a:pt x="1652869" y="990217"/>
                  </a:lnTo>
                  <a:lnTo>
                    <a:pt x="1661160" y="949197"/>
                  </a:lnTo>
                  <a:lnTo>
                    <a:pt x="1661160" y="105409"/>
                  </a:lnTo>
                  <a:lnTo>
                    <a:pt x="1652869" y="64400"/>
                  </a:lnTo>
                  <a:lnTo>
                    <a:pt x="1630267" y="30892"/>
                  </a:lnTo>
                  <a:lnTo>
                    <a:pt x="1596759" y="8290"/>
                  </a:lnTo>
                  <a:lnTo>
                    <a:pt x="1555750" y="0"/>
                  </a:lnTo>
                  <a:close/>
                </a:path>
              </a:pathLst>
            </a:custGeom>
            <a:solidFill>
              <a:srgbClr val="FFFFFF">
                <a:alpha val="90194"/>
              </a:srgbClr>
            </a:solidFill>
          </p:spPr>
          <p:txBody>
            <a:bodyPr wrap="square" lIns="0" tIns="0" rIns="0" bIns="0" rtlCol="0"/>
            <a:lstStyle/>
            <a:p>
              <a:endParaRPr/>
            </a:p>
          </p:txBody>
        </p:sp>
        <p:sp>
          <p:nvSpPr>
            <p:cNvPr id="44" name="object 44"/>
            <p:cNvSpPr/>
            <p:nvPr/>
          </p:nvSpPr>
          <p:spPr>
            <a:xfrm>
              <a:off x="3252215" y="4614672"/>
              <a:ext cx="1661160" cy="1054735"/>
            </a:xfrm>
            <a:custGeom>
              <a:avLst/>
              <a:gdLst/>
              <a:ahLst/>
              <a:cxnLst/>
              <a:rect l="l" t="t" r="r" b="b"/>
              <a:pathLst>
                <a:path w="1661160" h="1054735">
                  <a:moveTo>
                    <a:pt x="0" y="105409"/>
                  </a:moveTo>
                  <a:lnTo>
                    <a:pt x="8290" y="64400"/>
                  </a:lnTo>
                  <a:lnTo>
                    <a:pt x="30892" y="30892"/>
                  </a:lnTo>
                  <a:lnTo>
                    <a:pt x="64400" y="8290"/>
                  </a:lnTo>
                  <a:lnTo>
                    <a:pt x="105410" y="0"/>
                  </a:lnTo>
                  <a:lnTo>
                    <a:pt x="1555750" y="0"/>
                  </a:lnTo>
                  <a:lnTo>
                    <a:pt x="1596759" y="8290"/>
                  </a:lnTo>
                  <a:lnTo>
                    <a:pt x="1630267" y="30892"/>
                  </a:lnTo>
                  <a:lnTo>
                    <a:pt x="1652869" y="64400"/>
                  </a:lnTo>
                  <a:lnTo>
                    <a:pt x="1661160" y="105409"/>
                  </a:lnTo>
                  <a:lnTo>
                    <a:pt x="1661160" y="949197"/>
                  </a:lnTo>
                  <a:lnTo>
                    <a:pt x="1652869" y="990217"/>
                  </a:lnTo>
                  <a:lnTo>
                    <a:pt x="1630267" y="1023724"/>
                  </a:lnTo>
                  <a:lnTo>
                    <a:pt x="1596759" y="1046320"/>
                  </a:lnTo>
                  <a:lnTo>
                    <a:pt x="1555750" y="1054608"/>
                  </a:lnTo>
                  <a:lnTo>
                    <a:pt x="105410" y="1054608"/>
                  </a:lnTo>
                  <a:lnTo>
                    <a:pt x="64400" y="1046320"/>
                  </a:lnTo>
                  <a:lnTo>
                    <a:pt x="30892" y="1023724"/>
                  </a:lnTo>
                  <a:lnTo>
                    <a:pt x="8290" y="990217"/>
                  </a:lnTo>
                  <a:lnTo>
                    <a:pt x="0" y="949197"/>
                  </a:lnTo>
                  <a:lnTo>
                    <a:pt x="0" y="105409"/>
                  </a:lnTo>
                  <a:close/>
                </a:path>
              </a:pathLst>
            </a:custGeom>
            <a:ln w="12192">
              <a:solidFill>
                <a:srgbClr val="A4A4A4"/>
              </a:solidFill>
            </a:ln>
          </p:spPr>
          <p:txBody>
            <a:bodyPr wrap="square" lIns="0" tIns="0" rIns="0" bIns="0" rtlCol="0"/>
            <a:lstStyle/>
            <a:p>
              <a:endParaRPr/>
            </a:p>
          </p:txBody>
        </p:sp>
      </p:grpSp>
      <p:sp>
        <p:nvSpPr>
          <p:cNvPr id="45" name="object 45"/>
          <p:cNvSpPr txBox="1"/>
          <p:nvPr/>
        </p:nvSpPr>
        <p:spPr>
          <a:xfrm>
            <a:off x="3688207" y="4965903"/>
            <a:ext cx="794385" cy="300355"/>
          </a:xfrm>
          <a:prstGeom prst="rect">
            <a:avLst/>
          </a:prstGeom>
        </p:spPr>
        <p:txBody>
          <a:bodyPr vert="horz" wrap="square" lIns="0" tIns="12700" rIns="0" bIns="0" rtlCol="0">
            <a:spAutoFit/>
          </a:bodyPr>
          <a:lstStyle/>
          <a:p>
            <a:pPr marL="12700">
              <a:lnSpc>
                <a:spcPct val="100000"/>
              </a:lnSpc>
              <a:spcBef>
                <a:spcPts val="100"/>
              </a:spcBef>
            </a:pPr>
            <a:r>
              <a:rPr sz="1800" b="0" spc="-10" dirty="0">
                <a:latin typeface="Calibri Light"/>
                <a:cs typeface="Calibri Light"/>
              </a:rPr>
              <a:t>GSTR</a:t>
            </a:r>
            <a:r>
              <a:rPr sz="1800" b="0" spc="-70" dirty="0">
                <a:latin typeface="Calibri Light"/>
                <a:cs typeface="Calibri Light"/>
              </a:rPr>
              <a:t> </a:t>
            </a:r>
            <a:r>
              <a:rPr sz="1800" b="0" spc="-25" dirty="0">
                <a:latin typeface="Calibri Light"/>
                <a:cs typeface="Calibri Light"/>
              </a:rPr>
              <a:t>9A</a:t>
            </a:r>
            <a:endParaRPr sz="1800">
              <a:latin typeface="Calibri Light"/>
              <a:cs typeface="Calibri Light"/>
            </a:endParaRPr>
          </a:p>
        </p:txBody>
      </p:sp>
      <p:grpSp>
        <p:nvGrpSpPr>
          <p:cNvPr id="46" name="object 46"/>
          <p:cNvGrpSpPr/>
          <p:nvPr/>
        </p:nvGrpSpPr>
        <p:grpSpPr>
          <a:xfrm>
            <a:off x="5092953" y="2895345"/>
            <a:ext cx="1856739" cy="1241425"/>
            <a:chOff x="5092953" y="2895345"/>
            <a:chExt cx="1856739" cy="1241425"/>
          </a:xfrm>
        </p:grpSpPr>
        <p:sp>
          <p:nvSpPr>
            <p:cNvPr id="47" name="object 47"/>
            <p:cNvSpPr/>
            <p:nvPr/>
          </p:nvSpPr>
          <p:spPr>
            <a:xfrm>
              <a:off x="5099303" y="2901695"/>
              <a:ext cx="1661160" cy="1054735"/>
            </a:xfrm>
            <a:custGeom>
              <a:avLst/>
              <a:gdLst/>
              <a:ahLst/>
              <a:cxnLst/>
              <a:rect l="l" t="t" r="r" b="b"/>
              <a:pathLst>
                <a:path w="1661159" h="1054735">
                  <a:moveTo>
                    <a:pt x="1555750" y="0"/>
                  </a:moveTo>
                  <a:lnTo>
                    <a:pt x="105410" y="0"/>
                  </a:lnTo>
                  <a:lnTo>
                    <a:pt x="64400" y="8290"/>
                  </a:lnTo>
                  <a:lnTo>
                    <a:pt x="30892" y="30892"/>
                  </a:lnTo>
                  <a:lnTo>
                    <a:pt x="8290" y="64400"/>
                  </a:lnTo>
                  <a:lnTo>
                    <a:pt x="0" y="105409"/>
                  </a:lnTo>
                  <a:lnTo>
                    <a:pt x="0" y="949197"/>
                  </a:lnTo>
                  <a:lnTo>
                    <a:pt x="8290" y="990207"/>
                  </a:lnTo>
                  <a:lnTo>
                    <a:pt x="30892" y="1023715"/>
                  </a:lnTo>
                  <a:lnTo>
                    <a:pt x="64400" y="1046317"/>
                  </a:lnTo>
                  <a:lnTo>
                    <a:pt x="105410" y="1054608"/>
                  </a:lnTo>
                  <a:lnTo>
                    <a:pt x="1555750" y="1054608"/>
                  </a:lnTo>
                  <a:lnTo>
                    <a:pt x="1596759" y="1046317"/>
                  </a:lnTo>
                  <a:lnTo>
                    <a:pt x="1630267" y="1023715"/>
                  </a:lnTo>
                  <a:lnTo>
                    <a:pt x="1652869" y="990207"/>
                  </a:lnTo>
                  <a:lnTo>
                    <a:pt x="1661160" y="949197"/>
                  </a:lnTo>
                  <a:lnTo>
                    <a:pt x="1661160" y="105409"/>
                  </a:lnTo>
                  <a:lnTo>
                    <a:pt x="1652869" y="64400"/>
                  </a:lnTo>
                  <a:lnTo>
                    <a:pt x="1630267" y="30892"/>
                  </a:lnTo>
                  <a:lnTo>
                    <a:pt x="1596759" y="8290"/>
                  </a:lnTo>
                  <a:lnTo>
                    <a:pt x="1555750" y="0"/>
                  </a:lnTo>
                  <a:close/>
                </a:path>
              </a:pathLst>
            </a:custGeom>
            <a:solidFill>
              <a:srgbClr val="EC7C30"/>
            </a:solidFill>
          </p:spPr>
          <p:txBody>
            <a:bodyPr wrap="square" lIns="0" tIns="0" rIns="0" bIns="0" rtlCol="0"/>
            <a:lstStyle/>
            <a:p>
              <a:endParaRPr/>
            </a:p>
          </p:txBody>
        </p:sp>
        <p:sp>
          <p:nvSpPr>
            <p:cNvPr id="48" name="object 48"/>
            <p:cNvSpPr/>
            <p:nvPr/>
          </p:nvSpPr>
          <p:spPr>
            <a:xfrm>
              <a:off x="5099303" y="2901695"/>
              <a:ext cx="1661160" cy="1054735"/>
            </a:xfrm>
            <a:custGeom>
              <a:avLst/>
              <a:gdLst/>
              <a:ahLst/>
              <a:cxnLst/>
              <a:rect l="l" t="t" r="r" b="b"/>
              <a:pathLst>
                <a:path w="1661159" h="1054735">
                  <a:moveTo>
                    <a:pt x="0" y="105409"/>
                  </a:moveTo>
                  <a:lnTo>
                    <a:pt x="8290" y="64400"/>
                  </a:lnTo>
                  <a:lnTo>
                    <a:pt x="30892" y="30892"/>
                  </a:lnTo>
                  <a:lnTo>
                    <a:pt x="64400" y="8290"/>
                  </a:lnTo>
                  <a:lnTo>
                    <a:pt x="105410" y="0"/>
                  </a:lnTo>
                  <a:lnTo>
                    <a:pt x="1555750" y="0"/>
                  </a:lnTo>
                  <a:lnTo>
                    <a:pt x="1596759" y="8290"/>
                  </a:lnTo>
                  <a:lnTo>
                    <a:pt x="1630267" y="30892"/>
                  </a:lnTo>
                  <a:lnTo>
                    <a:pt x="1652869" y="64400"/>
                  </a:lnTo>
                  <a:lnTo>
                    <a:pt x="1661160" y="105409"/>
                  </a:lnTo>
                  <a:lnTo>
                    <a:pt x="1661160" y="949197"/>
                  </a:lnTo>
                  <a:lnTo>
                    <a:pt x="1652869" y="990207"/>
                  </a:lnTo>
                  <a:lnTo>
                    <a:pt x="1630267" y="1023715"/>
                  </a:lnTo>
                  <a:lnTo>
                    <a:pt x="1596759" y="1046317"/>
                  </a:lnTo>
                  <a:lnTo>
                    <a:pt x="1555750" y="1054608"/>
                  </a:lnTo>
                  <a:lnTo>
                    <a:pt x="105410" y="1054608"/>
                  </a:lnTo>
                  <a:lnTo>
                    <a:pt x="64400" y="1046317"/>
                  </a:lnTo>
                  <a:lnTo>
                    <a:pt x="30892" y="1023715"/>
                  </a:lnTo>
                  <a:lnTo>
                    <a:pt x="8290" y="990207"/>
                  </a:lnTo>
                  <a:lnTo>
                    <a:pt x="0" y="949197"/>
                  </a:lnTo>
                  <a:lnTo>
                    <a:pt x="0" y="105409"/>
                  </a:lnTo>
                  <a:close/>
                </a:path>
              </a:pathLst>
            </a:custGeom>
            <a:ln w="12192">
              <a:solidFill>
                <a:srgbClr val="FFFFFF"/>
              </a:solidFill>
            </a:ln>
          </p:spPr>
          <p:txBody>
            <a:bodyPr wrap="square" lIns="0" tIns="0" rIns="0" bIns="0" rtlCol="0"/>
            <a:lstStyle/>
            <a:p>
              <a:endParaRPr/>
            </a:p>
          </p:txBody>
        </p:sp>
        <p:sp>
          <p:nvSpPr>
            <p:cNvPr id="49" name="object 49"/>
            <p:cNvSpPr/>
            <p:nvPr/>
          </p:nvSpPr>
          <p:spPr>
            <a:xfrm>
              <a:off x="5282183" y="3075431"/>
              <a:ext cx="1661160" cy="1054735"/>
            </a:xfrm>
            <a:custGeom>
              <a:avLst/>
              <a:gdLst/>
              <a:ahLst/>
              <a:cxnLst/>
              <a:rect l="l" t="t" r="r" b="b"/>
              <a:pathLst>
                <a:path w="1661159" h="1054735">
                  <a:moveTo>
                    <a:pt x="1555749" y="0"/>
                  </a:moveTo>
                  <a:lnTo>
                    <a:pt x="105410" y="0"/>
                  </a:lnTo>
                  <a:lnTo>
                    <a:pt x="64400" y="8290"/>
                  </a:lnTo>
                  <a:lnTo>
                    <a:pt x="30892" y="30892"/>
                  </a:lnTo>
                  <a:lnTo>
                    <a:pt x="8290" y="64400"/>
                  </a:lnTo>
                  <a:lnTo>
                    <a:pt x="0" y="105409"/>
                  </a:lnTo>
                  <a:lnTo>
                    <a:pt x="0" y="949197"/>
                  </a:lnTo>
                  <a:lnTo>
                    <a:pt x="8290" y="990207"/>
                  </a:lnTo>
                  <a:lnTo>
                    <a:pt x="30892" y="1023715"/>
                  </a:lnTo>
                  <a:lnTo>
                    <a:pt x="64400" y="1046317"/>
                  </a:lnTo>
                  <a:lnTo>
                    <a:pt x="105410" y="1054607"/>
                  </a:lnTo>
                  <a:lnTo>
                    <a:pt x="1555749" y="1054607"/>
                  </a:lnTo>
                  <a:lnTo>
                    <a:pt x="1596759" y="1046317"/>
                  </a:lnTo>
                  <a:lnTo>
                    <a:pt x="1630267" y="1023715"/>
                  </a:lnTo>
                  <a:lnTo>
                    <a:pt x="1652869" y="990207"/>
                  </a:lnTo>
                  <a:lnTo>
                    <a:pt x="1661160" y="949197"/>
                  </a:lnTo>
                  <a:lnTo>
                    <a:pt x="1661160" y="105409"/>
                  </a:lnTo>
                  <a:lnTo>
                    <a:pt x="1652869" y="64400"/>
                  </a:lnTo>
                  <a:lnTo>
                    <a:pt x="1630267" y="30892"/>
                  </a:lnTo>
                  <a:lnTo>
                    <a:pt x="1596759" y="8290"/>
                  </a:lnTo>
                  <a:lnTo>
                    <a:pt x="1555749" y="0"/>
                  </a:lnTo>
                  <a:close/>
                </a:path>
              </a:pathLst>
            </a:custGeom>
            <a:solidFill>
              <a:srgbClr val="FFFFFF">
                <a:alpha val="90194"/>
              </a:srgbClr>
            </a:solidFill>
          </p:spPr>
          <p:txBody>
            <a:bodyPr wrap="square" lIns="0" tIns="0" rIns="0" bIns="0" rtlCol="0"/>
            <a:lstStyle/>
            <a:p>
              <a:endParaRPr/>
            </a:p>
          </p:txBody>
        </p:sp>
        <p:sp>
          <p:nvSpPr>
            <p:cNvPr id="50" name="object 50"/>
            <p:cNvSpPr/>
            <p:nvPr/>
          </p:nvSpPr>
          <p:spPr>
            <a:xfrm>
              <a:off x="5282183" y="3075431"/>
              <a:ext cx="1661160" cy="1054735"/>
            </a:xfrm>
            <a:custGeom>
              <a:avLst/>
              <a:gdLst/>
              <a:ahLst/>
              <a:cxnLst/>
              <a:rect l="l" t="t" r="r" b="b"/>
              <a:pathLst>
                <a:path w="1661159" h="1054735">
                  <a:moveTo>
                    <a:pt x="0" y="105409"/>
                  </a:moveTo>
                  <a:lnTo>
                    <a:pt x="8290" y="64400"/>
                  </a:lnTo>
                  <a:lnTo>
                    <a:pt x="30892" y="30892"/>
                  </a:lnTo>
                  <a:lnTo>
                    <a:pt x="64400" y="8290"/>
                  </a:lnTo>
                  <a:lnTo>
                    <a:pt x="105410" y="0"/>
                  </a:lnTo>
                  <a:lnTo>
                    <a:pt x="1555749" y="0"/>
                  </a:lnTo>
                  <a:lnTo>
                    <a:pt x="1596759" y="8290"/>
                  </a:lnTo>
                  <a:lnTo>
                    <a:pt x="1630267" y="30892"/>
                  </a:lnTo>
                  <a:lnTo>
                    <a:pt x="1652869" y="64400"/>
                  </a:lnTo>
                  <a:lnTo>
                    <a:pt x="1661160" y="105409"/>
                  </a:lnTo>
                  <a:lnTo>
                    <a:pt x="1661160" y="949197"/>
                  </a:lnTo>
                  <a:lnTo>
                    <a:pt x="1652869" y="990207"/>
                  </a:lnTo>
                  <a:lnTo>
                    <a:pt x="1630267" y="1023715"/>
                  </a:lnTo>
                  <a:lnTo>
                    <a:pt x="1596759" y="1046317"/>
                  </a:lnTo>
                  <a:lnTo>
                    <a:pt x="1555749" y="1054607"/>
                  </a:lnTo>
                  <a:lnTo>
                    <a:pt x="105410" y="1054607"/>
                  </a:lnTo>
                  <a:lnTo>
                    <a:pt x="64400" y="1046317"/>
                  </a:lnTo>
                  <a:lnTo>
                    <a:pt x="30892" y="1023715"/>
                  </a:lnTo>
                  <a:lnTo>
                    <a:pt x="8290" y="990207"/>
                  </a:lnTo>
                  <a:lnTo>
                    <a:pt x="0" y="949197"/>
                  </a:lnTo>
                  <a:lnTo>
                    <a:pt x="0" y="105409"/>
                  </a:lnTo>
                  <a:close/>
                </a:path>
              </a:pathLst>
            </a:custGeom>
            <a:ln w="12192">
              <a:solidFill>
                <a:srgbClr val="EC7C30"/>
              </a:solidFill>
            </a:ln>
          </p:spPr>
          <p:txBody>
            <a:bodyPr wrap="square" lIns="0" tIns="0" rIns="0" bIns="0" rtlCol="0"/>
            <a:lstStyle/>
            <a:p>
              <a:endParaRPr/>
            </a:p>
          </p:txBody>
        </p:sp>
      </p:grpSp>
      <p:sp>
        <p:nvSpPr>
          <p:cNvPr id="51" name="object 51"/>
          <p:cNvSpPr txBox="1"/>
          <p:nvPr/>
        </p:nvSpPr>
        <p:spPr>
          <a:xfrm>
            <a:off x="5546597" y="3221481"/>
            <a:ext cx="1137285" cy="719455"/>
          </a:xfrm>
          <a:prstGeom prst="rect">
            <a:avLst/>
          </a:prstGeom>
        </p:spPr>
        <p:txBody>
          <a:bodyPr vert="horz" wrap="square" lIns="0" tIns="33020" rIns="0" bIns="0" rtlCol="0">
            <a:spAutoFit/>
          </a:bodyPr>
          <a:lstStyle/>
          <a:p>
            <a:pPr marL="12700" marR="5080" indent="-2540" algn="ctr">
              <a:lnSpc>
                <a:spcPct val="92000"/>
              </a:lnSpc>
              <a:spcBef>
                <a:spcPts val="260"/>
              </a:spcBef>
            </a:pPr>
            <a:r>
              <a:rPr sz="1600" b="0" dirty="0">
                <a:latin typeface="Calibri Light"/>
                <a:cs typeface="Calibri Light"/>
              </a:rPr>
              <a:t>Audit</a:t>
            </a:r>
            <a:r>
              <a:rPr sz="1600" b="0" spc="-50" dirty="0">
                <a:latin typeface="Calibri Light"/>
                <a:cs typeface="Calibri Light"/>
              </a:rPr>
              <a:t> </a:t>
            </a:r>
            <a:r>
              <a:rPr sz="1600" b="0" dirty="0">
                <a:latin typeface="Calibri Light"/>
                <a:cs typeface="Calibri Light"/>
              </a:rPr>
              <a:t>TO</a:t>
            </a:r>
            <a:r>
              <a:rPr sz="1600" b="0" spc="-25" dirty="0">
                <a:latin typeface="Calibri Light"/>
                <a:cs typeface="Calibri Light"/>
              </a:rPr>
              <a:t> </a:t>
            </a:r>
            <a:r>
              <a:rPr sz="1600" b="0" dirty="0">
                <a:latin typeface="Calibri Light"/>
                <a:cs typeface="Calibri Light"/>
              </a:rPr>
              <a:t>&gt;</a:t>
            </a:r>
            <a:r>
              <a:rPr sz="1600" b="0" spc="-35" dirty="0">
                <a:latin typeface="Calibri Light"/>
                <a:cs typeface="Calibri Light"/>
              </a:rPr>
              <a:t> </a:t>
            </a:r>
            <a:r>
              <a:rPr lang="en-IN" sz="1600" spc="-50" dirty="0">
                <a:latin typeface="Calibri Light"/>
                <a:cs typeface="Calibri Light"/>
              </a:rPr>
              <a:t>5</a:t>
            </a:r>
            <a:r>
              <a:rPr sz="1600" b="0" spc="-50" dirty="0" smtClean="0">
                <a:latin typeface="Calibri Light"/>
                <a:cs typeface="Calibri Light"/>
              </a:rPr>
              <a:t> </a:t>
            </a:r>
            <a:r>
              <a:rPr sz="1600" b="0" dirty="0">
                <a:latin typeface="Calibri Light"/>
                <a:cs typeface="Calibri Light"/>
              </a:rPr>
              <a:t>crores</a:t>
            </a:r>
            <a:r>
              <a:rPr sz="1600" b="0" spc="-50" dirty="0">
                <a:latin typeface="Calibri Light"/>
                <a:cs typeface="Calibri Light"/>
              </a:rPr>
              <a:t> </a:t>
            </a:r>
            <a:r>
              <a:rPr sz="1600" b="0" dirty="0">
                <a:latin typeface="Calibri Light"/>
                <a:cs typeface="Calibri Light"/>
              </a:rPr>
              <a:t>:</a:t>
            </a:r>
            <a:r>
              <a:rPr sz="1600" b="0" spc="-40" dirty="0">
                <a:latin typeface="Calibri Light"/>
                <a:cs typeface="Calibri Light"/>
              </a:rPr>
              <a:t> </a:t>
            </a:r>
            <a:r>
              <a:rPr sz="1600" b="0" dirty="0">
                <a:latin typeface="Calibri Light"/>
                <a:cs typeface="Calibri Light"/>
              </a:rPr>
              <a:t>:</a:t>
            </a:r>
            <a:r>
              <a:rPr sz="1600" b="0" spc="-15" dirty="0">
                <a:latin typeface="Calibri Light"/>
                <a:cs typeface="Calibri Light"/>
              </a:rPr>
              <a:t> </a:t>
            </a:r>
            <a:r>
              <a:rPr sz="1600" b="0" spc="-20" dirty="0">
                <a:latin typeface="Calibri Light"/>
                <a:cs typeface="Calibri Light"/>
              </a:rPr>
              <a:t>Rule </a:t>
            </a:r>
            <a:r>
              <a:rPr sz="1600" b="0" spc="-10" dirty="0">
                <a:latin typeface="Calibri Light"/>
                <a:cs typeface="Calibri Light"/>
              </a:rPr>
              <a:t>80(3)</a:t>
            </a:r>
            <a:endParaRPr sz="1600" dirty="0">
              <a:latin typeface="Calibri Light"/>
              <a:cs typeface="Calibri Light"/>
            </a:endParaRPr>
          </a:p>
        </p:txBody>
      </p:sp>
      <p:grpSp>
        <p:nvGrpSpPr>
          <p:cNvPr id="52" name="object 52"/>
          <p:cNvGrpSpPr/>
          <p:nvPr/>
        </p:nvGrpSpPr>
        <p:grpSpPr>
          <a:xfrm>
            <a:off x="5092953" y="4431538"/>
            <a:ext cx="1856739" cy="1244600"/>
            <a:chOff x="5092953" y="4431538"/>
            <a:chExt cx="1856739" cy="1244600"/>
          </a:xfrm>
        </p:grpSpPr>
        <p:sp>
          <p:nvSpPr>
            <p:cNvPr id="53" name="object 53"/>
            <p:cNvSpPr/>
            <p:nvPr/>
          </p:nvSpPr>
          <p:spPr>
            <a:xfrm>
              <a:off x="5099303" y="4437888"/>
              <a:ext cx="1661160" cy="1054735"/>
            </a:xfrm>
            <a:custGeom>
              <a:avLst/>
              <a:gdLst/>
              <a:ahLst/>
              <a:cxnLst/>
              <a:rect l="l" t="t" r="r" b="b"/>
              <a:pathLst>
                <a:path w="1661159" h="1054735">
                  <a:moveTo>
                    <a:pt x="1555750" y="0"/>
                  </a:moveTo>
                  <a:lnTo>
                    <a:pt x="105410" y="0"/>
                  </a:lnTo>
                  <a:lnTo>
                    <a:pt x="64400" y="8290"/>
                  </a:lnTo>
                  <a:lnTo>
                    <a:pt x="30892" y="30892"/>
                  </a:lnTo>
                  <a:lnTo>
                    <a:pt x="8290" y="64400"/>
                  </a:lnTo>
                  <a:lnTo>
                    <a:pt x="0" y="105410"/>
                  </a:lnTo>
                  <a:lnTo>
                    <a:pt x="0" y="949198"/>
                  </a:lnTo>
                  <a:lnTo>
                    <a:pt x="8290" y="990207"/>
                  </a:lnTo>
                  <a:lnTo>
                    <a:pt x="30892" y="1023715"/>
                  </a:lnTo>
                  <a:lnTo>
                    <a:pt x="64400" y="1046317"/>
                  </a:lnTo>
                  <a:lnTo>
                    <a:pt x="105410" y="1054608"/>
                  </a:lnTo>
                  <a:lnTo>
                    <a:pt x="1555750" y="1054608"/>
                  </a:lnTo>
                  <a:lnTo>
                    <a:pt x="1596759" y="1046317"/>
                  </a:lnTo>
                  <a:lnTo>
                    <a:pt x="1630267" y="1023715"/>
                  </a:lnTo>
                  <a:lnTo>
                    <a:pt x="1652869" y="990207"/>
                  </a:lnTo>
                  <a:lnTo>
                    <a:pt x="1661160" y="949198"/>
                  </a:lnTo>
                  <a:lnTo>
                    <a:pt x="1661160" y="105410"/>
                  </a:lnTo>
                  <a:lnTo>
                    <a:pt x="1652869" y="64400"/>
                  </a:lnTo>
                  <a:lnTo>
                    <a:pt x="1630267" y="30892"/>
                  </a:lnTo>
                  <a:lnTo>
                    <a:pt x="1596759" y="8290"/>
                  </a:lnTo>
                  <a:lnTo>
                    <a:pt x="1555750" y="0"/>
                  </a:lnTo>
                  <a:close/>
                </a:path>
              </a:pathLst>
            </a:custGeom>
            <a:solidFill>
              <a:srgbClr val="A4A4A4"/>
            </a:solidFill>
          </p:spPr>
          <p:txBody>
            <a:bodyPr wrap="square" lIns="0" tIns="0" rIns="0" bIns="0" rtlCol="0"/>
            <a:lstStyle/>
            <a:p>
              <a:endParaRPr/>
            </a:p>
          </p:txBody>
        </p:sp>
        <p:sp>
          <p:nvSpPr>
            <p:cNvPr id="54" name="object 54"/>
            <p:cNvSpPr/>
            <p:nvPr/>
          </p:nvSpPr>
          <p:spPr>
            <a:xfrm>
              <a:off x="5099303" y="4437888"/>
              <a:ext cx="1661160" cy="1054735"/>
            </a:xfrm>
            <a:custGeom>
              <a:avLst/>
              <a:gdLst/>
              <a:ahLst/>
              <a:cxnLst/>
              <a:rect l="l" t="t" r="r" b="b"/>
              <a:pathLst>
                <a:path w="1661159" h="1054735">
                  <a:moveTo>
                    <a:pt x="0" y="105410"/>
                  </a:moveTo>
                  <a:lnTo>
                    <a:pt x="8290" y="64400"/>
                  </a:lnTo>
                  <a:lnTo>
                    <a:pt x="30892" y="30892"/>
                  </a:lnTo>
                  <a:lnTo>
                    <a:pt x="64400" y="8290"/>
                  </a:lnTo>
                  <a:lnTo>
                    <a:pt x="105410" y="0"/>
                  </a:lnTo>
                  <a:lnTo>
                    <a:pt x="1555750" y="0"/>
                  </a:lnTo>
                  <a:lnTo>
                    <a:pt x="1596759" y="8290"/>
                  </a:lnTo>
                  <a:lnTo>
                    <a:pt x="1630267" y="30892"/>
                  </a:lnTo>
                  <a:lnTo>
                    <a:pt x="1652869" y="64400"/>
                  </a:lnTo>
                  <a:lnTo>
                    <a:pt x="1661160" y="105410"/>
                  </a:lnTo>
                  <a:lnTo>
                    <a:pt x="1661160" y="949198"/>
                  </a:lnTo>
                  <a:lnTo>
                    <a:pt x="1652869" y="990207"/>
                  </a:lnTo>
                  <a:lnTo>
                    <a:pt x="1630267" y="1023715"/>
                  </a:lnTo>
                  <a:lnTo>
                    <a:pt x="1596759" y="1046317"/>
                  </a:lnTo>
                  <a:lnTo>
                    <a:pt x="1555750" y="1054608"/>
                  </a:lnTo>
                  <a:lnTo>
                    <a:pt x="105410" y="1054608"/>
                  </a:lnTo>
                  <a:lnTo>
                    <a:pt x="64400" y="1046317"/>
                  </a:lnTo>
                  <a:lnTo>
                    <a:pt x="30892" y="1023715"/>
                  </a:lnTo>
                  <a:lnTo>
                    <a:pt x="8290" y="990207"/>
                  </a:lnTo>
                  <a:lnTo>
                    <a:pt x="0" y="949198"/>
                  </a:lnTo>
                  <a:lnTo>
                    <a:pt x="0" y="105410"/>
                  </a:lnTo>
                  <a:close/>
                </a:path>
              </a:pathLst>
            </a:custGeom>
            <a:ln w="12192">
              <a:solidFill>
                <a:srgbClr val="FFFFFF"/>
              </a:solidFill>
            </a:ln>
          </p:spPr>
          <p:txBody>
            <a:bodyPr wrap="square" lIns="0" tIns="0" rIns="0" bIns="0" rtlCol="0"/>
            <a:lstStyle/>
            <a:p>
              <a:endParaRPr/>
            </a:p>
          </p:txBody>
        </p:sp>
        <p:sp>
          <p:nvSpPr>
            <p:cNvPr id="55" name="object 55"/>
            <p:cNvSpPr/>
            <p:nvPr/>
          </p:nvSpPr>
          <p:spPr>
            <a:xfrm>
              <a:off x="5282183" y="4614672"/>
              <a:ext cx="1661160" cy="1054735"/>
            </a:xfrm>
            <a:custGeom>
              <a:avLst/>
              <a:gdLst/>
              <a:ahLst/>
              <a:cxnLst/>
              <a:rect l="l" t="t" r="r" b="b"/>
              <a:pathLst>
                <a:path w="1661159" h="1054735">
                  <a:moveTo>
                    <a:pt x="1555749" y="0"/>
                  </a:moveTo>
                  <a:lnTo>
                    <a:pt x="105410" y="0"/>
                  </a:lnTo>
                  <a:lnTo>
                    <a:pt x="64400" y="8290"/>
                  </a:lnTo>
                  <a:lnTo>
                    <a:pt x="30892" y="30892"/>
                  </a:lnTo>
                  <a:lnTo>
                    <a:pt x="8290" y="64400"/>
                  </a:lnTo>
                  <a:lnTo>
                    <a:pt x="0" y="105409"/>
                  </a:lnTo>
                  <a:lnTo>
                    <a:pt x="0" y="949197"/>
                  </a:lnTo>
                  <a:lnTo>
                    <a:pt x="8290" y="990217"/>
                  </a:lnTo>
                  <a:lnTo>
                    <a:pt x="30892" y="1023724"/>
                  </a:lnTo>
                  <a:lnTo>
                    <a:pt x="64400" y="1046320"/>
                  </a:lnTo>
                  <a:lnTo>
                    <a:pt x="105410" y="1054608"/>
                  </a:lnTo>
                  <a:lnTo>
                    <a:pt x="1555749" y="1054608"/>
                  </a:lnTo>
                  <a:lnTo>
                    <a:pt x="1596759" y="1046320"/>
                  </a:lnTo>
                  <a:lnTo>
                    <a:pt x="1630267" y="1023724"/>
                  </a:lnTo>
                  <a:lnTo>
                    <a:pt x="1652869" y="990217"/>
                  </a:lnTo>
                  <a:lnTo>
                    <a:pt x="1661160" y="949197"/>
                  </a:lnTo>
                  <a:lnTo>
                    <a:pt x="1661160" y="105409"/>
                  </a:lnTo>
                  <a:lnTo>
                    <a:pt x="1652869" y="64400"/>
                  </a:lnTo>
                  <a:lnTo>
                    <a:pt x="1630267" y="30892"/>
                  </a:lnTo>
                  <a:lnTo>
                    <a:pt x="1596759" y="8290"/>
                  </a:lnTo>
                  <a:lnTo>
                    <a:pt x="1555749" y="0"/>
                  </a:lnTo>
                  <a:close/>
                </a:path>
              </a:pathLst>
            </a:custGeom>
            <a:solidFill>
              <a:srgbClr val="FFFFFF">
                <a:alpha val="90194"/>
              </a:srgbClr>
            </a:solidFill>
          </p:spPr>
          <p:txBody>
            <a:bodyPr wrap="square" lIns="0" tIns="0" rIns="0" bIns="0" rtlCol="0"/>
            <a:lstStyle/>
            <a:p>
              <a:endParaRPr/>
            </a:p>
          </p:txBody>
        </p:sp>
        <p:sp>
          <p:nvSpPr>
            <p:cNvPr id="56" name="object 56"/>
            <p:cNvSpPr/>
            <p:nvPr/>
          </p:nvSpPr>
          <p:spPr>
            <a:xfrm>
              <a:off x="5282183" y="4614672"/>
              <a:ext cx="1661160" cy="1054735"/>
            </a:xfrm>
            <a:custGeom>
              <a:avLst/>
              <a:gdLst/>
              <a:ahLst/>
              <a:cxnLst/>
              <a:rect l="l" t="t" r="r" b="b"/>
              <a:pathLst>
                <a:path w="1661159" h="1054735">
                  <a:moveTo>
                    <a:pt x="0" y="105409"/>
                  </a:moveTo>
                  <a:lnTo>
                    <a:pt x="8290" y="64400"/>
                  </a:lnTo>
                  <a:lnTo>
                    <a:pt x="30892" y="30892"/>
                  </a:lnTo>
                  <a:lnTo>
                    <a:pt x="64400" y="8290"/>
                  </a:lnTo>
                  <a:lnTo>
                    <a:pt x="105410" y="0"/>
                  </a:lnTo>
                  <a:lnTo>
                    <a:pt x="1555749" y="0"/>
                  </a:lnTo>
                  <a:lnTo>
                    <a:pt x="1596759" y="8290"/>
                  </a:lnTo>
                  <a:lnTo>
                    <a:pt x="1630267" y="30892"/>
                  </a:lnTo>
                  <a:lnTo>
                    <a:pt x="1652869" y="64400"/>
                  </a:lnTo>
                  <a:lnTo>
                    <a:pt x="1661160" y="105409"/>
                  </a:lnTo>
                  <a:lnTo>
                    <a:pt x="1661160" y="949197"/>
                  </a:lnTo>
                  <a:lnTo>
                    <a:pt x="1652869" y="990217"/>
                  </a:lnTo>
                  <a:lnTo>
                    <a:pt x="1630267" y="1023724"/>
                  </a:lnTo>
                  <a:lnTo>
                    <a:pt x="1596759" y="1046320"/>
                  </a:lnTo>
                  <a:lnTo>
                    <a:pt x="1555749" y="1054608"/>
                  </a:lnTo>
                  <a:lnTo>
                    <a:pt x="105410" y="1054608"/>
                  </a:lnTo>
                  <a:lnTo>
                    <a:pt x="64400" y="1046320"/>
                  </a:lnTo>
                  <a:lnTo>
                    <a:pt x="30892" y="1023724"/>
                  </a:lnTo>
                  <a:lnTo>
                    <a:pt x="8290" y="990217"/>
                  </a:lnTo>
                  <a:lnTo>
                    <a:pt x="0" y="949197"/>
                  </a:lnTo>
                  <a:lnTo>
                    <a:pt x="0" y="105409"/>
                  </a:lnTo>
                  <a:close/>
                </a:path>
              </a:pathLst>
            </a:custGeom>
            <a:ln w="12192">
              <a:solidFill>
                <a:srgbClr val="A4A4A4"/>
              </a:solidFill>
            </a:ln>
          </p:spPr>
          <p:txBody>
            <a:bodyPr wrap="square" lIns="0" tIns="0" rIns="0" bIns="0" rtlCol="0"/>
            <a:lstStyle/>
            <a:p>
              <a:endParaRPr/>
            </a:p>
          </p:txBody>
        </p:sp>
      </p:grpSp>
      <p:sp>
        <p:nvSpPr>
          <p:cNvPr id="57" name="object 57"/>
          <p:cNvSpPr txBox="1"/>
          <p:nvPr/>
        </p:nvSpPr>
        <p:spPr>
          <a:xfrm>
            <a:off x="5639561" y="4965903"/>
            <a:ext cx="949325" cy="300355"/>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a:t>
            </a:r>
            <a:r>
              <a:rPr sz="1800" b="0" spc="-25" dirty="0">
                <a:latin typeface="Calibri Light"/>
                <a:cs typeface="Calibri Light"/>
              </a:rPr>
              <a:t> </a:t>
            </a:r>
            <a:r>
              <a:rPr sz="1800" b="0" spc="-10" dirty="0">
                <a:latin typeface="Calibri Light"/>
                <a:cs typeface="Calibri Light"/>
              </a:rPr>
              <a:t>GSTR</a:t>
            </a:r>
            <a:r>
              <a:rPr sz="1800" b="0" spc="-90" dirty="0">
                <a:latin typeface="Calibri Light"/>
                <a:cs typeface="Calibri Light"/>
              </a:rPr>
              <a:t> </a:t>
            </a:r>
            <a:r>
              <a:rPr sz="1800" b="0" spc="-25" dirty="0">
                <a:latin typeface="Calibri Light"/>
                <a:cs typeface="Calibri Light"/>
              </a:rPr>
              <a:t>9C</a:t>
            </a:r>
            <a:endParaRPr sz="1800">
              <a:latin typeface="Calibri Light"/>
              <a:cs typeface="Calibri Light"/>
            </a:endParaRPr>
          </a:p>
        </p:txBody>
      </p:sp>
      <p:grpSp>
        <p:nvGrpSpPr>
          <p:cNvPr id="58" name="object 58"/>
          <p:cNvGrpSpPr/>
          <p:nvPr/>
        </p:nvGrpSpPr>
        <p:grpSpPr>
          <a:xfrm>
            <a:off x="7122921" y="1356105"/>
            <a:ext cx="1856739" cy="1244600"/>
            <a:chOff x="7122921" y="1356105"/>
            <a:chExt cx="1856739" cy="1244600"/>
          </a:xfrm>
        </p:grpSpPr>
        <p:sp>
          <p:nvSpPr>
            <p:cNvPr id="59" name="object 59"/>
            <p:cNvSpPr/>
            <p:nvPr/>
          </p:nvSpPr>
          <p:spPr>
            <a:xfrm>
              <a:off x="7129271" y="1362455"/>
              <a:ext cx="1661160" cy="1054735"/>
            </a:xfrm>
            <a:custGeom>
              <a:avLst/>
              <a:gdLst/>
              <a:ahLst/>
              <a:cxnLst/>
              <a:rect l="l" t="t" r="r" b="b"/>
              <a:pathLst>
                <a:path w="1661159" h="1054735">
                  <a:moveTo>
                    <a:pt x="1555750" y="0"/>
                  </a:moveTo>
                  <a:lnTo>
                    <a:pt x="105409" y="0"/>
                  </a:lnTo>
                  <a:lnTo>
                    <a:pt x="64400" y="8290"/>
                  </a:lnTo>
                  <a:lnTo>
                    <a:pt x="30892" y="30892"/>
                  </a:lnTo>
                  <a:lnTo>
                    <a:pt x="8290" y="64400"/>
                  </a:lnTo>
                  <a:lnTo>
                    <a:pt x="0" y="105410"/>
                  </a:lnTo>
                  <a:lnTo>
                    <a:pt x="0" y="949198"/>
                  </a:lnTo>
                  <a:lnTo>
                    <a:pt x="8290" y="990207"/>
                  </a:lnTo>
                  <a:lnTo>
                    <a:pt x="30892" y="1023715"/>
                  </a:lnTo>
                  <a:lnTo>
                    <a:pt x="64400" y="1046317"/>
                  </a:lnTo>
                  <a:lnTo>
                    <a:pt x="105409" y="1054608"/>
                  </a:lnTo>
                  <a:lnTo>
                    <a:pt x="1555750" y="1054608"/>
                  </a:lnTo>
                  <a:lnTo>
                    <a:pt x="1596759" y="1046317"/>
                  </a:lnTo>
                  <a:lnTo>
                    <a:pt x="1630267" y="1023715"/>
                  </a:lnTo>
                  <a:lnTo>
                    <a:pt x="1652869" y="990207"/>
                  </a:lnTo>
                  <a:lnTo>
                    <a:pt x="1661159" y="949198"/>
                  </a:lnTo>
                  <a:lnTo>
                    <a:pt x="1661159" y="105410"/>
                  </a:lnTo>
                  <a:lnTo>
                    <a:pt x="1652869" y="64400"/>
                  </a:lnTo>
                  <a:lnTo>
                    <a:pt x="1630267" y="30892"/>
                  </a:lnTo>
                  <a:lnTo>
                    <a:pt x="1596759" y="8290"/>
                  </a:lnTo>
                  <a:lnTo>
                    <a:pt x="1555750" y="0"/>
                  </a:lnTo>
                  <a:close/>
                </a:path>
              </a:pathLst>
            </a:custGeom>
            <a:solidFill>
              <a:srgbClr val="5B9BD4"/>
            </a:solidFill>
          </p:spPr>
          <p:txBody>
            <a:bodyPr wrap="square" lIns="0" tIns="0" rIns="0" bIns="0" rtlCol="0"/>
            <a:lstStyle/>
            <a:p>
              <a:endParaRPr/>
            </a:p>
          </p:txBody>
        </p:sp>
        <p:sp>
          <p:nvSpPr>
            <p:cNvPr id="60" name="object 60"/>
            <p:cNvSpPr/>
            <p:nvPr/>
          </p:nvSpPr>
          <p:spPr>
            <a:xfrm>
              <a:off x="7129271" y="1362455"/>
              <a:ext cx="1661160" cy="1054735"/>
            </a:xfrm>
            <a:custGeom>
              <a:avLst/>
              <a:gdLst/>
              <a:ahLst/>
              <a:cxnLst/>
              <a:rect l="l" t="t" r="r" b="b"/>
              <a:pathLst>
                <a:path w="1661159" h="1054735">
                  <a:moveTo>
                    <a:pt x="0" y="105410"/>
                  </a:moveTo>
                  <a:lnTo>
                    <a:pt x="8290" y="64400"/>
                  </a:lnTo>
                  <a:lnTo>
                    <a:pt x="30892" y="30892"/>
                  </a:lnTo>
                  <a:lnTo>
                    <a:pt x="64400" y="8290"/>
                  </a:lnTo>
                  <a:lnTo>
                    <a:pt x="105409" y="0"/>
                  </a:lnTo>
                  <a:lnTo>
                    <a:pt x="1555750" y="0"/>
                  </a:lnTo>
                  <a:lnTo>
                    <a:pt x="1596759" y="8290"/>
                  </a:lnTo>
                  <a:lnTo>
                    <a:pt x="1630267" y="30892"/>
                  </a:lnTo>
                  <a:lnTo>
                    <a:pt x="1652869" y="64400"/>
                  </a:lnTo>
                  <a:lnTo>
                    <a:pt x="1661159" y="105410"/>
                  </a:lnTo>
                  <a:lnTo>
                    <a:pt x="1661159" y="949198"/>
                  </a:lnTo>
                  <a:lnTo>
                    <a:pt x="1652869" y="990207"/>
                  </a:lnTo>
                  <a:lnTo>
                    <a:pt x="1630267" y="1023715"/>
                  </a:lnTo>
                  <a:lnTo>
                    <a:pt x="1596759" y="1046317"/>
                  </a:lnTo>
                  <a:lnTo>
                    <a:pt x="1555750" y="1054608"/>
                  </a:lnTo>
                  <a:lnTo>
                    <a:pt x="105409" y="1054608"/>
                  </a:lnTo>
                  <a:lnTo>
                    <a:pt x="64400" y="1046317"/>
                  </a:lnTo>
                  <a:lnTo>
                    <a:pt x="30892" y="1023715"/>
                  </a:lnTo>
                  <a:lnTo>
                    <a:pt x="8290" y="990207"/>
                  </a:lnTo>
                  <a:lnTo>
                    <a:pt x="0" y="949198"/>
                  </a:lnTo>
                  <a:lnTo>
                    <a:pt x="0" y="105410"/>
                  </a:lnTo>
                  <a:close/>
                </a:path>
              </a:pathLst>
            </a:custGeom>
            <a:ln w="12192">
              <a:solidFill>
                <a:srgbClr val="FFFFFF"/>
              </a:solidFill>
            </a:ln>
          </p:spPr>
          <p:txBody>
            <a:bodyPr wrap="square" lIns="0" tIns="0" rIns="0" bIns="0" rtlCol="0"/>
            <a:lstStyle/>
            <a:p>
              <a:endParaRPr/>
            </a:p>
          </p:txBody>
        </p:sp>
        <p:sp>
          <p:nvSpPr>
            <p:cNvPr id="61" name="object 61"/>
            <p:cNvSpPr/>
            <p:nvPr/>
          </p:nvSpPr>
          <p:spPr>
            <a:xfrm>
              <a:off x="7312151" y="1539239"/>
              <a:ext cx="1661160" cy="1054735"/>
            </a:xfrm>
            <a:custGeom>
              <a:avLst/>
              <a:gdLst/>
              <a:ahLst/>
              <a:cxnLst/>
              <a:rect l="l" t="t" r="r" b="b"/>
              <a:pathLst>
                <a:path w="1661159" h="1054735">
                  <a:moveTo>
                    <a:pt x="1555750" y="0"/>
                  </a:moveTo>
                  <a:lnTo>
                    <a:pt x="105409" y="0"/>
                  </a:lnTo>
                  <a:lnTo>
                    <a:pt x="64400" y="8290"/>
                  </a:lnTo>
                  <a:lnTo>
                    <a:pt x="30892" y="30892"/>
                  </a:lnTo>
                  <a:lnTo>
                    <a:pt x="8290" y="64400"/>
                  </a:lnTo>
                  <a:lnTo>
                    <a:pt x="0" y="105410"/>
                  </a:lnTo>
                  <a:lnTo>
                    <a:pt x="0" y="949198"/>
                  </a:lnTo>
                  <a:lnTo>
                    <a:pt x="8290" y="990207"/>
                  </a:lnTo>
                  <a:lnTo>
                    <a:pt x="30892" y="1023715"/>
                  </a:lnTo>
                  <a:lnTo>
                    <a:pt x="64400" y="1046317"/>
                  </a:lnTo>
                  <a:lnTo>
                    <a:pt x="105409" y="1054608"/>
                  </a:lnTo>
                  <a:lnTo>
                    <a:pt x="1555750" y="1054608"/>
                  </a:lnTo>
                  <a:lnTo>
                    <a:pt x="1596759" y="1046317"/>
                  </a:lnTo>
                  <a:lnTo>
                    <a:pt x="1630267" y="1023715"/>
                  </a:lnTo>
                  <a:lnTo>
                    <a:pt x="1652869" y="990207"/>
                  </a:lnTo>
                  <a:lnTo>
                    <a:pt x="1661159" y="949198"/>
                  </a:lnTo>
                  <a:lnTo>
                    <a:pt x="1661159" y="105410"/>
                  </a:lnTo>
                  <a:lnTo>
                    <a:pt x="1652869" y="64400"/>
                  </a:lnTo>
                  <a:lnTo>
                    <a:pt x="1630267" y="30892"/>
                  </a:lnTo>
                  <a:lnTo>
                    <a:pt x="1596759" y="8290"/>
                  </a:lnTo>
                  <a:lnTo>
                    <a:pt x="1555750" y="0"/>
                  </a:lnTo>
                  <a:close/>
                </a:path>
              </a:pathLst>
            </a:custGeom>
            <a:solidFill>
              <a:srgbClr val="FFFFFF">
                <a:alpha val="90194"/>
              </a:srgbClr>
            </a:solidFill>
          </p:spPr>
          <p:txBody>
            <a:bodyPr wrap="square" lIns="0" tIns="0" rIns="0" bIns="0" rtlCol="0"/>
            <a:lstStyle/>
            <a:p>
              <a:endParaRPr/>
            </a:p>
          </p:txBody>
        </p:sp>
        <p:sp>
          <p:nvSpPr>
            <p:cNvPr id="62" name="object 62"/>
            <p:cNvSpPr/>
            <p:nvPr/>
          </p:nvSpPr>
          <p:spPr>
            <a:xfrm>
              <a:off x="7312151" y="1539239"/>
              <a:ext cx="1661160" cy="1054735"/>
            </a:xfrm>
            <a:custGeom>
              <a:avLst/>
              <a:gdLst/>
              <a:ahLst/>
              <a:cxnLst/>
              <a:rect l="l" t="t" r="r" b="b"/>
              <a:pathLst>
                <a:path w="1661159" h="1054735">
                  <a:moveTo>
                    <a:pt x="0" y="105410"/>
                  </a:moveTo>
                  <a:lnTo>
                    <a:pt x="8290" y="64400"/>
                  </a:lnTo>
                  <a:lnTo>
                    <a:pt x="30892" y="30892"/>
                  </a:lnTo>
                  <a:lnTo>
                    <a:pt x="64400" y="8290"/>
                  </a:lnTo>
                  <a:lnTo>
                    <a:pt x="105409" y="0"/>
                  </a:lnTo>
                  <a:lnTo>
                    <a:pt x="1555750" y="0"/>
                  </a:lnTo>
                  <a:lnTo>
                    <a:pt x="1596759" y="8290"/>
                  </a:lnTo>
                  <a:lnTo>
                    <a:pt x="1630267" y="30892"/>
                  </a:lnTo>
                  <a:lnTo>
                    <a:pt x="1652869" y="64400"/>
                  </a:lnTo>
                  <a:lnTo>
                    <a:pt x="1661159" y="105410"/>
                  </a:lnTo>
                  <a:lnTo>
                    <a:pt x="1661159" y="949198"/>
                  </a:lnTo>
                  <a:lnTo>
                    <a:pt x="1652869" y="990207"/>
                  </a:lnTo>
                  <a:lnTo>
                    <a:pt x="1630267" y="1023715"/>
                  </a:lnTo>
                  <a:lnTo>
                    <a:pt x="1596759" y="1046317"/>
                  </a:lnTo>
                  <a:lnTo>
                    <a:pt x="1555750" y="1054608"/>
                  </a:lnTo>
                  <a:lnTo>
                    <a:pt x="105409" y="1054608"/>
                  </a:lnTo>
                  <a:lnTo>
                    <a:pt x="64400" y="1046317"/>
                  </a:lnTo>
                  <a:lnTo>
                    <a:pt x="30892" y="1023715"/>
                  </a:lnTo>
                  <a:lnTo>
                    <a:pt x="8290" y="990207"/>
                  </a:lnTo>
                  <a:lnTo>
                    <a:pt x="0" y="949198"/>
                  </a:lnTo>
                  <a:lnTo>
                    <a:pt x="0" y="105410"/>
                  </a:lnTo>
                  <a:close/>
                </a:path>
              </a:pathLst>
            </a:custGeom>
            <a:ln w="12192">
              <a:solidFill>
                <a:srgbClr val="5B9BD4"/>
              </a:solidFill>
            </a:ln>
          </p:spPr>
          <p:txBody>
            <a:bodyPr wrap="square" lIns="0" tIns="0" rIns="0" bIns="0" rtlCol="0"/>
            <a:lstStyle/>
            <a:p>
              <a:endParaRPr/>
            </a:p>
          </p:txBody>
        </p:sp>
      </p:grpSp>
      <p:sp>
        <p:nvSpPr>
          <p:cNvPr id="63" name="object 63"/>
          <p:cNvSpPr txBox="1"/>
          <p:nvPr/>
        </p:nvSpPr>
        <p:spPr>
          <a:xfrm>
            <a:off x="7503921" y="1685112"/>
            <a:ext cx="1280160" cy="647700"/>
          </a:xfrm>
          <a:prstGeom prst="rect">
            <a:avLst/>
          </a:prstGeom>
        </p:spPr>
        <p:txBody>
          <a:bodyPr vert="horz" wrap="square" lIns="0" tIns="12065" rIns="0" bIns="0" rtlCol="0">
            <a:spAutoFit/>
          </a:bodyPr>
          <a:lstStyle/>
          <a:p>
            <a:pPr marL="60960" marR="5080" indent="-48895">
              <a:lnSpc>
                <a:spcPct val="127600"/>
              </a:lnSpc>
              <a:spcBef>
                <a:spcPts val="95"/>
              </a:spcBef>
            </a:pPr>
            <a:r>
              <a:rPr sz="1600" b="0" dirty="0">
                <a:latin typeface="Calibri Light"/>
                <a:cs typeface="Calibri Light"/>
              </a:rPr>
              <a:t>Annual</a:t>
            </a:r>
            <a:r>
              <a:rPr sz="1600" b="0" spc="-45" dirty="0">
                <a:latin typeface="Calibri Light"/>
                <a:cs typeface="Calibri Light"/>
              </a:rPr>
              <a:t> </a:t>
            </a:r>
            <a:r>
              <a:rPr sz="1600" b="0" spc="-10" dirty="0">
                <a:latin typeface="Calibri Light"/>
                <a:cs typeface="Calibri Light"/>
              </a:rPr>
              <a:t>Returns </a:t>
            </a:r>
            <a:r>
              <a:rPr sz="1600" b="0" dirty="0">
                <a:latin typeface="Calibri Light"/>
                <a:cs typeface="Calibri Light"/>
              </a:rPr>
              <a:t>Not</a:t>
            </a:r>
            <a:r>
              <a:rPr sz="1600" b="0" spc="-25" dirty="0">
                <a:latin typeface="Calibri Light"/>
                <a:cs typeface="Calibri Light"/>
              </a:rPr>
              <a:t> </a:t>
            </a:r>
            <a:r>
              <a:rPr sz="1600" b="0" spc="-10" dirty="0">
                <a:latin typeface="Calibri Light"/>
                <a:cs typeface="Calibri Light"/>
              </a:rPr>
              <a:t>Applicable</a:t>
            </a:r>
            <a:endParaRPr sz="1600">
              <a:latin typeface="Calibri Light"/>
              <a:cs typeface="Calibri Light"/>
            </a:endParaRPr>
          </a:p>
        </p:txBody>
      </p:sp>
      <p:grpSp>
        <p:nvGrpSpPr>
          <p:cNvPr id="64" name="object 64"/>
          <p:cNvGrpSpPr/>
          <p:nvPr/>
        </p:nvGrpSpPr>
        <p:grpSpPr>
          <a:xfrm>
            <a:off x="7122921" y="2895345"/>
            <a:ext cx="1856739" cy="1241425"/>
            <a:chOff x="7122921" y="2895345"/>
            <a:chExt cx="1856739" cy="1241425"/>
          </a:xfrm>
        </p:grpSpPr>
        <p:sp>
          <p:nvSpPr>
            <p:cNvPr id="65" name="object 65"/>
            <p:cNvSpPr/>
            <p:nvPr/>
          </p:nvSpPr>
          <p:spPr>
            <a:xfrm>
              <a:off x="7129271" y="2901695"/>
              <a:ext cx="1661160" cy="1054735"/>
            </a:xfrm>
            <a:custGeom>
              <a:avLst/>
              <a:gdLst/>
              <a:ahLst/>
              <a:cxnLst/>
              <a:rect l="l" t="t" r="r" b="b"/>
              <a:pathLst>
                <a:path w="1661159" h="1054735">
                  <a:moveTo>
                    <a:pt x="1555750" y="0"/>
                  </a:moveTo>
                  <a:lnTo>
                    <a:pt x="105409" y="0"/>
                  </a:lnTo>
                  <a:lnTo>
                    <a:pt x="64400" y="8290"/>
                  </a:lnTo>
                  <a:lnTo>
                    <a:pt x="30892" y="30892"/>
                  </a:lnTo>
                  <a:lnTo>
                    <a:pt x="8290" y="64400"/>
                  </a:lnTo>
                  <a:lnTo>
                    <a:pt x="0" y="105409"/>
                  </a:lnTo>
                  <a:lnTo>
                    <a:pt x="0" y="949197"/>
                  </a:lnTo>
                  <a:lnTo>
                    <a:pt x="8290" y="990207"/>
                  </a:lnTo>
                  <a:lnTo>
                    <a:pt x="30892" y="1023715"/>
                  </a:lnTo>
                  <a:lnTo>
                    <a:pt x="64400" y="1046317"/>
                  </a:lnTo>
                  <a:lnTo>
                    <a:pt x="105409" y="1054608"/>
                  </a:lnTo>
                  <a:lnTo>
                    <a:pt x="1555750" y="1054608"/>
                  </a:lnTo>
                  <a:lnTo>
                    <a:pt x="1596759" y="1046317"/>
                  </a:lnTo>
                  <a:lnTo>
                    <a:pt x="1630267" y="1023715"/>
                  </a:lnTo>
                  <a:lnTo>
                    <a:pt x="1652869" y="990207"/>
                  </a:lnTo>
                  <a:lnTo>
                    <a:pt x="1661159" y="949197"/>
                  </a:lnTo>
                  <a:lnTo>
                    <a:pt x="1661159" y="105409"/>
                  </a:lnTo>
                  <a:lnTo>
                    <a:pt x="1652869" y="64400"/>
                  </a:lnTo>
                  <a:lnTo>
                    <a:pt x="1630267" y="30892"/>
                  </a:lnTo>
                  <a:lnTo>
                    <a:pt x="1596759" y="8290"/>
                  </a:lnTo>
                  <a:lnTo>
                    <a:pt x="1555750" y="0"/>
                  </a:lnTo>
                  <a:close/>
                </a:path>
              </a:pathLst>
            </a:custGeom>
            <a:solidFill>
              <a:srgbClr val="EC7C30"/>
            </a:solidFill>
          </p:spPr>
          <p:txBody>
            <a:bodyPr wrap="square" lIns="0" tIns="0" rIns="0" bIns="0" rtlCol="0"/>
            <a:lstStyle/>
            <a:p>
              <a:endParaRPr/>
            </a:p>
          </p:txBody>
        </p:sp>
        <p:sp>
          <p:nvSpPr>
            <p:cNvPr id="66" name="object 66"/>
            <p:cNvSpPr/>
            <p:nvPr/>
          </p:nvSpPr>
          <p:spPr>
            <a:xfrm>
              <a:off x="7129271" y="2901695"/>
              <a:ext cx="1661160" cy="1054735"/>
            </a:xfrm>
            <a:custGeom>
              <a:avLst/>
              <a:gdLst/>
              <a:ahLst/>
              <a:cxnLst/>
              <a:rect l="l" t="t" r="r" b="b"/>
              <a:pathLst>
                <a:path w="1661159" h="1054735">
                  <a:moveTo>
                    <a:pt x="0" y="105409"/>
                  </a:moveTo>
                  <a:lnTo>
                    <a:pt x="8290" y="64400"/>
                  </a:lnTo>
                  <a:lnTo>
                    <a:pt x="30892" y="30892"/>
                  </a:lnTo>
                  <a:lnTo>
                    <a:pt x="64400" y="8290"/>
                  </a:lnTo>
                  <a:lnTo>
                    <a:pt x="105409" y="0"/>
                  </a:lnTo>
                  <a:lnTo>
                    <a:pt x="1555750" y="0"/>
                  </a:lnTo>
                  <a:lnTo>
                    <a:pt x="1596759" y="8290"/>
                  </a:lnTo>
                  <a:lnTo>
                    <a:pt x="1630267" y="30892"/>
                  </a:lnTo>
                  <a:lnTo>
                    <a:pt x="1652869" y="64400"/>
                  </a:lnTo>
                  <a:lnTo>
                    <a:pt x="1661159" y="105409"/>
                  </a:lnTo>
                  <a:lnTo>
                    <a:pt x="1661159" y="949197"/>
                  </a:lnTo>
                  <a:lnTo>
                    <a:pt x="1652869" y="990207"/>
                  </a:lnTo>
                  <a:lnTo>
                    <a:pt x="1630267" y="1023715"/>
                  </a:lnTo>
                  <a:lnTo>
                    <a:pt x="1596759" y="1046317"/>
                  </a:lnTo>
                  <a:lnTo>
                    <a:pt x="1555750" y="1054608"/>
                  </a:lnTo>
                  <a:lnTo>
                    <a:pt x="105409" y="1054608"/>
                  </a:lnTo>
                  <a:lnTo>
                    <a:pt x="64400" y="1046317"/>
                  </a:lnTo>
                  <a:lnTo>
                    <a:pt x="30892" y="1023715"/>
                  </a:lnTo>
                  <a:lnTo>
                    <a:pt x="8290" y="990207"/>
                  </a:lnTo>
                  <a:lnTo>
                    <a:pt x="0" y="949197"/>
                  </a:lnTo>
                  <a:lnTo>
                    <a:pt x="0" y="105409"/>
                  </a:lnTo>
                  <a:close/>
                </a:path>
              </a:pathLst>
            </a:custGeom>
            <a:ln w="12192">
              <a:solidFill>
                <a:srgbClr val="FFFFFF"/>
              </a:solidFill>
            </a:ln>
          </p:spPr>
          <p:txBody>
            <a:bodyPr wrap="square" lIns="0" tIns="0" rIns="0" bIns="0" rtlCol="0"/>
            <a:lstStyle/>
            <a:p>
              <a:endParaRPr/>
            </a:p>
          </p:txBody>
        </p:sp>
        <p:sp>
          <p:nvSpPr>
            <p:cNvPr id="67" name="object 67"/>
            <p:cNvSpPr/>
            <p:nvPr/>
          </p:nvSpPr>
          <p:spPr>
            <a:xfrm>
              <a:off x="7312151" y="3075431"/>
              <a:ext cx="1661160" cy="1054735"/>
            </a:xfrm>
            <a:custGeom>
              <a:avLst/>
              <a:gdLst/>
              <a:ahLst/>
              <a:cxnLst/>
              <a:rect l="l" t="t" r="r" b="b"/>
              <a:pathLst>
                <a:path w="1661159" h="1054735">
                  <a:moveTo>
                    <a:pt x="1555750" y="0"/>
                  </a:moveTo>
                  <a:lnTo>
                    <a:pt x="105409" y="0"/>
                  </a:lnTo>
                  <a:lnTo>
                    <a:pt x="64400" y="8290"/>
                  </a:lnTo>
                  <a:lnTo>
                    <a:pt x="30892" y="30892"/>
                  </a:lnTo>
                  <a:lnTo>
                    <a:pt x="8290" y="64400"/>
                  </a:lnTo>
                  <a:lnTo>
                    <a:pt x="0" y="105409"/>
                  </a:lnTo>
                  <a:lnTo>
                    <a:pt x="0" y="949197"/>
                  </a:lnTo>
                  <a:lnTo>
                    <a:pt x="8290" y="990207"/>
                  </a:lnTo>
                  <a:lnTo>
                    <a:pt x="30892" y="1023715"/>
                  </a:lnTo>
                  <a:lnTo>
                    <a:pt x="64400" y="1046317"/>
                  </a:lnTo>
                  <a:lnTo>
                    <a:pt x="105409" y="1054607"/>
                  </a:lnTo>
                  <a:lnTo>
                    <a:pt x="1555750" y="1054607"/>
                  </a:lnTo>
                  <a:lnTo>
                    <a:pt x="1596759" y="1046317"/>
                  </a:lnTo>
                  <a:lnTo>
                    <a:pt x="1630267" y="1023715"/>
                  </a:lnTo>
                  <a:lnTo>
                    <a:pt x="1652869" y="990207"/>
                  </a:lnTo>
                  <a:lnTo>
                    <a:pt x="1661159" y="949197"/>
                  </a:lnTo>
                  <a:lnTo>
                    <a:pt x="1661159" y="105409"/>
                  </a:lnTo>
                  <a:lnTo>
                    <a:pt x="1652869" y="64400"/>
                  </a:lnTo>
                  <a:lnTo>
                    <a:pt x="1630267" y="30892"/>
                  </a:lnTo>
                  <a:lnTo>
                    <a:pt x="1596759" y="8290"/>
                  </a:lnTo>
                  <a:lnTo>
                    <a:pt x="1555750" y="0"/>
                  </a:lnTo>
                  <a:close/>
                </a:path>
              </a:pathLst>
            </a:custGeom>
            <a:solidFill>
              <a:srgbClr val="FFFFFF">
                <a:alpha val="90194"/>
              </a:srgbClr>
            </a:solidFill>
          </p:spPr>
          <p:txBody>
            <a:bodyPr wrap="square" lIns="0" tIns="0" rIns="0" bIns="0" rtlCol="0"/>
            <a:lstStyle/>
            <a:p>
              <a:endParaRPr/>
            </a:p>
          </p:txBody>
        </p:sp>
        <p:sp>
          <p:nvSpPr>
            <p:cNvPr id="68" name="object 68"/>
            <p:cNvSpPr/>
            <p:nvPr/>
          </p:nvSpPr>
          <p:spPr>
            <a:xfrm>
              <a:off x="7312151" y="3075431"/>
              <a:ext cx="1661160" cy="1054735"/>
            </a:xfrm>
            <a:custGeom>
              <a:avLst/>
              <a:gdLst/>
              <a:ahLst/>
              <a:cxnLst/>
              <a:rect l="l" t="t" r="r" b="b"/>
              <a:pathLst>
                <a:path w="1661159" h="1054735">
                  <a:moveTo>
                    <a:pt x="0" y="105409"/>
                  </a:moveTo>
                  <a:lnTo>
                    <a:pt x="8290" y="64400"/>
                  </a:lnTo>
                  <a:lnTo>
                    <a:pt x="30892" y="30892"/>
                  </a:lnTo>
                  <a:lnTo>
                    <a:pt x="64400" y="8290"/>
                  </a:lnTo>
                  <a:lnTo>
                    <a:pt x="105409" y="0"/>
                  </a:lnTo>
                  <a:lnTo>
                    <a:pt x="1555750" y="0"/>
                  </a:lnTo>
                  <a:lnTo>
                    <a:pt x="1596759" y="8290"/>
                  </a:lnTo>
                  <a:lnTo>
                    <a:pt x="1630267" y="30892"/>
                  </a:lnTo>
                  <a:lnTo>
                    <a:pt x="1652869" y="64400"/>
                  </a:lnTo>
                  <a:lnTo>
                    <a:pt x="1661159" y="105409"/>
                  </a:lnTo>
                  <a:lnTo>
                    <a:pt x="1661159" y="949197"/>
                  </a:lnTo>
                  <a:lnTo>
                    <a:pt x="1652869" y="990207"/>
                  </a:lnTo>
                  <a:lnTo>
                    <a:pt x="1630267" y="1023715"/>
                  </a:lnTo>
                  <a:lnTo>
                    <a:pt x="1596759" y="1046317"/>
                  </a:lnTo>
                  <a:lnTo>
                    <a:pt x="1555750" y="1054607"/>
                  </a:lnTo>
                  <a:lnTo>
                    <a:pt x="105409" y="1054607"/>
                  </a:lnTo>
                  <a:lnTo>
                    <a:pt x="64400" y="1046317"/>
                  </a:lnTo>
                  <a:lnTo>
                    <a:pt x="30892" y="1023715"/>
                  </a:lnTo>
                  <a:lnTo>
                    <a:pt x="8290" y="990207"/>
                  </a:lnTo>
                  <a:lnTo>
                    <a:pt x="0" y="949197"/>
                  </a:lnTo>
                  <a:lnTo>
                    <a:pt x="0" y="105409"/>
                  </a:lnTo>
                  <a:close/>
                </a:path>
              </a:pathLst>
            </a:custGeom>
            <a:ln w="12192">
              <a:solidFill>
                <a:srgbClr val="EC7C30"/>
              </a:solidFill>
            </a:ln>
          </p:spPr>
          <p:txBody>
            <a:bodyPr wrap="square" lIns="0" tIns="0" rIns="0" bIns="0" rtlCol="0"/>
            <a:lstStyle/>
            <a:p>
              <a:endParaRPr/>
            </a:p>
          </p:txBody>
        </p:sp>
      </p:grpSp>
      <p:sp>
        <p:nvSpPr>
          <p:cNvPr id="69" name="object 69"/>
          <p:cNvSpPr txBox="1"/>
          <p:nvPr/>
        </p:nvSpPr>
        <p:spPr>
          <a:xfrm>
            <a:off x="7784338" y="3445002"/>
            <a:ext cx="724535" cy="270510"/>
          </a:xfrm>
          <a:prstGeom prst="rect">
            <a:avLst/>
          </a:prstGeom>
        </p:spPr>
        <p:txBody>
          <a:bodyPr vert="horz" wrap="square" lIns="0" tIns="13335" rIns="0" bIns="0" rtlCol="0">
            <a:spAutoFit/>
          </a:bodyPr>
          <a:lstStyle/>
          <a:p>
            <a:pPr marL="12700">
              <a:lnSpc>
                <a:spcPct val="100000"/>
              </a:lnSpc>
              <a:spcBef>
                <a:spcPts val="105"/>
              </a:spcBef>
            </a:pPr>
            <a:r>
              <a:rPr sz="1600" b="0" dirty="0">
                <a:latin typeface="Calibri Light"/>
                <a:cs typeface="Calibri Light"/>
              </a:rPr>
              <a:t>ISD</a:t>
            </a:r>
            <a:r>
              <a:rPr sz="1600" b="0" spc="-15" dirty="0">
                <a:latin typeface="Calibri Light"/>
                <a:cs typeface="Calibri Light"/>
              </a:rPr>
              <a:t> </a:t>
            </a:r>
            <a:r>
              <a:rPr sz="1600" b="0" spc="-20" dirty="0">
                <a:latin typeface="Calibri Light"/>
                <a:cs typeface="Calibri Light"/>
              </a:rPr>
              <a:t>/TDS</a:t>
            </a:r>
            <a:endParaRPr sz="1600">
              <a:latin typeface="Calibri Light"/>
              <a:cs typeface="Calibri Light"/>
            </a:endParaRPr>
          </a:p>
        </p:txBody>
      </p:sp>
      <p:grpSp>
        <p:nvGrpSpPr>
          <p:cNvPr id="70" name="object 70"/>
          <p:cNvGrpSpPr/>
          <p:nvPr/>
        </p:nvGrpSpPr>
        <p:grpSpPr>
          <a:xfrm>
            <a:off x="7122921" y="4431538"/>
            <a:ext cx="1856739" cy="1244600"/>
            <a:chOff x="7122921" y="4431538"/>
            <a:chExt cx="1856739" cy="1244600"/>
          </a:xfrm>
        </p:grpSpPr>
        <p:sp>
          <p:nvSpPr>
            <p:cNvPr id="71" name="object 71"/>
            <p:cNvSpPr/>
            <p:nvPr/>
          </p:nvSpPr>
          <p:spPr>
            <a:xfrm>
              <a:off x="7129271" y="4437888"/>
              <a:ext cx="1661160" cy="1054735"/>
            </a:xfrm>
            <a:custGeom>
              <a:avLst/>
              <a:gdLst/>
              <a:ahLst/>
              <a:cxnLst/>
              <a:rect l="l" t="t" r="r" b="b"/>
              <a:pathLst>
                <a:path w="1661159" h="1054735">
                  <a:moveTo>
                    <a:pt x="1555750" y="0"/>
                  </a:moveTo>
                  <a:lnTo>
                    <a:pt x="105409" y="0"/>
                  </a:lnTo>
                  <a:lnTo>
                    <a:pt x="64400" y="8290"/>
                  </a:lnTo>
                  <a:lnTo>
                    <a:pt x="30892" y="30892"/>
                  </a:lnTo>
                  <a:lnTo>
                    <a:pt x="8290" y="64400"/>
                  </a:lnTo>
                  <a:lnTo>
                    <a:pt x="0" y="105410"/>
                  </a:lnTo>
                  <a:lnTo>
                    <a:pt x="0" y="949198"/>
                  </a:lnTo>
                  <a:lnTo>
                    <a:pt x="8290" y="990207"/>
                  </a:lnTo>
                  <a:lnTo>
                    <a:pt x="30892" y="1023715"/>
                  </a:lnTo>
                  <a:lnTo>
                    <a:pt x="64400" y="1046317"/>
                  </a:lnTo>
                  <a:lnTo>
                    <a:pt x="105409" y="1054608"/>
                  </a:lnTo>
                  <a:lnTo>
                    <a:pt x="1555750" y="1054608"/>
                  </a:lnTo>
                  <a:lnTo>
                    <a:pt x="1596759" y="1046317"/>
                  </a:lnTo>
                  <a:lnTo>
                    <a:pt x="1630267" y="1023715"/>
                  </a:lnTo>
                  <a:lnTo>
                    <a:pt x="1652869" y="990207"/>
                  </a:lnTo>
                  <a:lnTo>
                    <a:pt x="1661159" y="949198"/>
                  </a:lnTo>
                  <a:lnTo>
                    <a:pt x="1661159" y="105410"/>
                  </a:lnTo>
                  <a:lnTo>
                    <a:pt x="1652869" y="64400"/>
                  </a:lnTo>
                  <a:lnTo>
                    <a:pt x="1630267" y="30892"/>
                  </a:lnTo>
                  <a:lnTo>
                    <a:pt x="1596759" y="8290"/>
                  </a:lnTo>
                  <a:lnTo>
                    <a:pt x="1555750" y="0"/>
                  </a:lnTo>
                  <a:close/>
                </a:path>
              </a:pathLst>
            </a:custGeom>
            <a:solidFill>
              <a:srgbClr val="A4A4A4"/>
            </a:solidFill>
          </p:spPr>
          <p:txBody>
            <a:bodyPr wrap="square" lIns="0" tIns="0" rIns="0" bIns="0" rtlCol="0"/>
            <a:lstStyle/>
            <a:p>
              <a:endParaRPr/>
            </a:p>
          </p:txBody>
        </p:sp>
        <p:sp>
          <p:nvSpPr>
            <p:cNvPr id="72" name="object 72"/>
            <p:cNvSpPr/>
            <p:nvPr/>
          </p:nvSpPr>
          <p:spPr>
            <a:xfrm>
              <a:off x="7129271" y="4437888"/>
              <a:ext cx="1661160" cy="1054735"/>
            </a:xfrm>
            <a:custGeom>
              <a:avLst/>
              <a:gdLst/>
              <a:ahLst/>
              <a:cxnLst/>
              <a:rect l="l" t="t" r="r" b="b"/>
              <a:pathLst>
                <a:path w="1661159" h="1054735">
                  <a:moveTo>
                    <a:pt x="0" y="105410"/>
                  </a:moveTo>
                  <a:lnTo>
                    <a:pt x="8290" y="64400"/>
                  </a:lnTo>
                  <a:lnTo>
                    <a:pt x="30892" y="30892"/>
                  </a:lnTo>
                  <a:lnTo>
                    <a:pt x="64400" y="8290"/>
                  </a:lnTo>
                  <a:lnTo>
                    <a:pt x="105409" y="0"/>
                  </a:lnTo>
                  <a:lnTo>
                    <a:pt x="1555750" y="0"/>
                  </a:lnTo>
                  <a:lnTo>
                    <a:pt x="1596759" y="8290"/>
                  </a:lnTo>
                  <a:lnTo>
                    <a:pt x="1630267" y="30892"/>
                  </a:lnTo>
                  <a:lnTo>
                    <a:pt x="1652869" y="64400"/>
                  </a:lnTo>
                  <a:lnTo>
                    <a:pt x="1661159" y="105410"/>
                  </a:lnTo>
                  <a:lnTo>
                    <a:pt x="1661159" y="949198"/>
                  </a:lnTo>
                  <a:lnTo>
                    <a:pt x="1652869" y="990207"/>
                  </a:lnTo>
                  <a:lnTo>
                    <a:pt x="1630267" y="1023715"/>
                  </a:lnTo>
                  <a:lnTo>
                    <a:pt x="1596759" y="1046317"/>
                  </a:lnTo>
                  <a:lnTo>
                    <a:pt x="1555750" y="1054608"/>
                  </a:lnTo>
                  <a:lnTo>
                    <a:pt x="105409" y="1054608"/>
                  </a:lnTo>
                  <a:lnTo>
                    <a:pt x="64400" y="1046317"/>
                  </a:lnTo>
                  <a:lnTo>
                    <a:pt x="30892" y="1023715"/>
                  </a:lnTo>
                  <a:lnTo>
                    <a:pt x="8290" y="990207"/>
                  </a:lnTo>
                  <a:lnTo>
                    <a:pt x="0" y="949198"/>
                  </a:lnTo>
                  <a:lnTo>
                    <a:pt x="0" y="105410"/>
                  </a:lnTo>
                  <a:close/>
                </a:path>
              </a:pathLst>
            </a:custGeom>
            <a:ln w="12192">
              <a:solidFill>
                <a:srgbClr val="FFFFFF"/>
              </a:solidFill>
            </a:ln>
          </p:spPr>
          <p:txBody>
            <a:bodyPr wrap="square" lIns="0" tIns="0" rIns="0" bIns="0" rtlCol="0"/>
            <a:lstStyle/>
            <a:p>
              <a:endParaRPr/>
            </a:p>
          </p:txBody>
        </p:sp>
        <p:sp>
          <p:nvSpPr>
            <p:cNvPr id="73" name="object 73"/>
            <p:cNvSpPr/>
            <p:nvPr/>
          </p:nvSpPr>
          <p:spPr>
            <a:xfrm>
              <a:off x="7312151" y="4614672"/>
              <a:ext cx="1661160" cy="1054735"/>
            </a:xfrm>
            <a:custGeom>
              <a:avLst/>
              <a:gdLst/>
              <a:ahLst/>
              <a:cxnLst/>
              <a:rect l="l" t="t" r="r" b="b"/>
              <a:pathLst>
                <a:path w="1661159" h="1054735">
                  <a:moveTo>
                    <a:pt x="1555750" y="0"/>
                  </a:moveTo>
                  <a:lnTo>
                    <a:pt x="105409" y="0"/>
                  </a:lnTo>
                  <a:lnTo>
                    <a:pt x="64400" y="8290"/>
                  </a:lnTo>
                  <a:lnTo>
                    <a:pt x="30892" y="30892"/>
                  </a:lnTo>
                  <a:lnTo>
                    <a:pt x="8290" y="64400"/>
                  </a:lnTo>
                  <a:lnTo>
                    <a:pt x="0" y="105409"/>
                  </a:lnTo>
                  <a:lnTo>
                    <a:pt x="0" y="949197"/>
                  </a:lnTo>
                  <a:lnTo>
                    <a:pt x="8290" y="990217"/>
                  </a:lnTo>
                  <a:lnTo>
                    <a:pt x="30892" y="1023724"/>
                  </a:lnTo>
                  <a:lnTo>
                    <a:pt x="64400" y="1046320"/>
                  </a:lnTo>
                  <a:lnTo>
                    <a:pt x="105409" y="1054608"/>
                  </a:lnTo>
                  <a:lnTo>
                    <a:pt x="1555750" y="1054608"/>
                  </a:lnTo>
                  <a:lnTo>
                    <a:pt x="1596759" y="1046320"/>
                  </a:lnTo>
                  <a:lnTo>
                    <a:pt x="1630267" y="1023724"/>
                  </a:lnTo>
                  <a:lnTo>
                    <a:pt x="1652869" y="990217"/>
                  </a:lnTo>
                  <a:lnTo>
                    <a:pt x="1661159" y="949197"/>
                  </a:lnTo>
                  <a:lnTo>
                    <a:pt x="1661159" y="105409"/>
                  </a:lnTo>
                  <a:lnTo>
                    <a:pt x="1652869" y="64400"/>
                  </a:lnTo>
                  <a:lnTo>
                    <a:pt x="1630267" y="30892"/>
                  </a:lnTo>
                  <a:lnTo>
                    <a:pt x="1596759" y="8290"/>
                  </a:lnTo>
                  <a:lnTo>
                    <a:pt x="1555750" y="0"/>
                  </a:lnTo>
                  <a:close/>
                </a:path>
              </a:pathLst>
            </a:custGeom>
            <a:solidFill>
              <a:srgbClr val="FFFFFF">
                <a:alpha val="90194"/>
              </a:srgbClr>
            </a:solidFill>
          </p:spPr>
          <p:txBody>
            <a:bodyPr wrap="square" lIns="0" tIns="0" rIns="0" bIns="0" rtlCol="0"/>
            <a:lstStyle/>
            <a:p>
              <a:endParaRPr/>
            </a:p>
          </p:txBody>
        </p:sp>
        <p:sp>
          <p:nvSpPr>
            <p:cNvPr id="74" name="object 74"/>
            <p:cNvSpPr/>
            <p:nvPr/>
          </p:nvSpPr>
          <p:spPr>
            <a:xfrm>
              <a:off x="7312151" y="4614672"/>
              <a:ext cx="1661160" cy="1054735"/>
            </a:xfrm>
            <a:custGeom>
              <a:avLst/>
              <a:gdLst/>
              <a:ahLst/>
              <a:cxnLst/>
              <a:rect l="l" t="t" r="r" b="b"/>
              <a:pathLst>
                <a:path w="1661159" h="1054735">
                  <a:moveTo>
                    <a:pt x="0" y="105409"/>
                  </a:moveTo>
                  <a:lnTo>
                    <a:pt x="8290" y="64400"/>
                  </a:lnTo>
                  <a:lnTo>
                    <a:pt x="30892" y="30892"/>
                  </a:lnTo>
                  <a:lnTo>
                    <a:pt x="64400" y="8290"/>
                  </a:lnTo>
                  <a:lnTo>
                    <a:pt x="105409" y="0"/>
                  </a:lnTo>
                  <a:lnTo>
                    <a:pt x="1555750" y="0"/>
                  </a:lnTo>
                  <a:lnTo>
                    <a:pt x="1596759" y="8290"/>
                  </a:lnTo>
                  <a:lnTo>
                    <a:pt x="1630267" y="30892"/>
                  </a:lnTo>
                  <a:lnTo>
                    <a:pt x="1652869" y="64400"/>
                  </a:lnTo>
                  <a:lnTo>
                    <a:pt x="1661159" y="105409"/>
                  </a:lnTo>
                  <a:lnTo>
                    <a:pt x="1661159" y="949197"/>
                  </a:lnTo>
                  <a:lnTo>
                    <a:pt x="1652869" y="990217"/>
                  </a:lnTo>
                  <a:lnTo>
                    <a:pt x="1630267" y="1023724"/>
                  </a:lnTo>
                  <a:lnTo>
                    <a:pt x="1596759" y="1046320"/>
                  </a:lnTo>
                  <a:lnTo>
                    <a:pt x="1555750" y="1054608"/>
                  </a:lnTo>
                  <a:lnTo>
                    <a:pt x="105409" y="1054608"/>
                  </a:lnTo>
                  <a:lnTo>
                    <a:pt x="64400" y="1046320"/>
                  </a:lnTo>
                  <a:lnTo>
                    <a:pt x="30892" y="1023724"/>
                  </a:lnTo>
                  <a:lnTo>
                    <a:pt x="8290" y="990217"/>
                  </a:lnTo>
                  <a:lnTo>
                    <a:pt x="0" y="949197"/>
                  </a:lnTo>
                  <a:lnTo>
                    <a:pt x="0" y="105409"/>
                  </a:lnTo>
                  <a:close/>
                </a:path>
              </a:pathLst>
            </a:custGeom>
            <a:ln w="12192">
              <a:solidFill>
                <a:srgbClr val="A4A4A4"/>
              </a:solidFill>
            </a:ln>
          </p:spPr>
          <p:txBody>
            <a:bodyPr wrap="square" lIns="0" tIns="0" rIns="0" bIns="0" rtlCol="0"/>
            <a:lstStyle/>
            <a:p>
              <a:endParaRPr/>
            </a:p>
          </p:txBody>
        </p:sp>
      </p:grpSp>
      <p:sp>
        <p:nvSpPr>
          <p:cNvPr id="75" name="object 75"/>
          <p:cNvSpPr txBox="1"/>
          <p:nvPr/>
        </p:nvSpPr>
        <p:spPr>
          <a:xfrm>
            <a:off x="7698993" y="4982921"/>
            <a:ext cx="894715" cy="271145"/>
          </a:xfrm>
          <a:prstGeom prst="rect">
            <a:avLst/>
          </a:prstGeom>
        </p:spPr>
        <p:txBody>
          <a:bodyPr vert="horz" wrap="square" lIns="0" tIns="13970" rIns="0" bIns="0" rtlCol="0">
            <a:spAutoFit/>
          </a:bodyPr>
          <a:lstStyle/>
          <a:p>
            <a:pPr marL="12700">
              <a:lnSpc>
                <a:spcPct val="100000"/>
              </a:lnSpc>
              <a:spcBef>
                <a:spcPts val="110"/>
              </a:spcBef>
            </a:pPr>
            <a:r>
              <a:rPr sz="1600" b="0" dirty="0">
                <a:latin typeface="Calibri Light"/>
                <a:cs typeface="Calibri Light"/>
              </a:rPr>
              <a:t>CTP</a:t>
            </a:r>
            <a:r>
              <a:rPr sz="1600" b="0" spc="-20" dirty="0">
                <a:latin typeface="Calibri Light"/>
                <a:cs typeface="Calibri Light"/>
              </a:rPr>
              <a:t> </a:t>
            </a:r>
            <a:r>
              <a:rPr sz="1600" b="0" spc="-10" dirty="0">
                <a:latin typeface="Calibri Light"/>
                <a:cs typeface="Calibri Light"/>
              </a:rPr>
              <a:t>/NRTP</a:t>
            </a:r>
            <a:endParaRPr sz="1600">
              <a:latin typeface="Calibri Light"/>
              <a:cs typeface="Calibri Light"/>
            </a:endParaRPr>
          </a:p>
        </p:txBody>
      </p:sp>
      <p:grpSp>
        <p:nvGrpSpPr>
          <p:cNvPr id="76" name="object 76"/>
          <p:cNvGrpSpPr/>
          <p:nvPr/>
        </p:nvGrpSpPr>
        <p:grpSpPr>
          <a:xfrm>
            <a:off x="9152890" y="1356105"/>
            <a:ext cx="1856739" cy="1244600"/>
            <a:chOff x="9152890" y="1356105"/>
            <a:chExt cx="1856739" cy="1244600"/>
          </a:xfrm>
        </p:grpSpPr>
        <p:sp>
          <p:nvSpPr>
            <p:cNvPr id="77" name="object 77"/>
            <p:cNvSpPr/>
            <p:nvPr/>
          </p:nvSpPr>
          <p:spPr>
            <a:xfrm>
              <a:off x="9159240" y="1362455"/>
              <a:ext cx="1661160" cy="1054735"/>
            </a:xfrm>
            <a:custGeom>
              <a:avLst/>
              <a:gdLst/>
              <a:ahLst/>
              <a:cxnLst/>
              <a:rect l="l" t="t" r="r" b="b"/>
              <a:pathLst>
                <a:path w="1661159" h="1054735">
                  <a:moveTo>
                    <a:pt x="1555750" y="0"/>
                  </a:moveTo>
                  <a:lnTo>
                    <a:pt x="105409" y="0"/>
                  </a:lnTo>
                  <a:lnTo>
                    <a:pt x="64400" y="8290"/>
                  </a:lnTo>
                  <a:lnTo>
                    <a:pt x="30892" y="30892"/>
                  </a:lnTo>
                  <a:lnTo>
                    <a:pt x="8290" y="64400"/>
                  </a:lnTo>
                  <a:lnTo>
                    <a:pt x="0" y="105410"/>
                  </a:lnTo>
                  <a:lnTo>
                    <a:pt x="0" y="949198"/>
                  </a:lnTo>
                  <a:lnTo>
                    <a:pt x="8290" y="990207"/>
                  </a:lnTo>
                  <a:lnTo>
                    <a:pt x="30892" y="1023715"/>
                  </a:lnTo>
                  <a:lnTo>
                    <a:pt x="64400" y="1046317"/>
                  </a:lnTo>
                  <a:lnTo>
                    <a:pt x="105409" y="1054608"/>
                  </a:lnTo>
                  <a:lnTo>
                    <a:pt x="1555750" y="1054608"/>
                  </a:lnTo>
                  <a:lnTo>
                    <a:pt x="1596759" y="1046317"/>
                  </a:lnTo>
                  <a:lnTo>
                    <a:pt x="1630267" y="1023715"/>
                  </a:lnTo>
                  <a:lnTo>
                    <a:pt x="1652869" y="990207"/>
                  </a:lnTo>
                  <a:lnTo>
                    <a:pt x="1661159" y="949198"/>
                  </a:lnTo>
                  <a:lnTo>
                    <a:pt x="1661159" y="105410"/>
                  </a:lnTo>
                  <a:lnTo>
                    <a:pt x="1652869" y="64400"/>
                  </a:lnTo>
                  <a:lnTo>
                    <a:pt x="1630267" y="30892"/>
                  </a:lnTo>
                  <a:lnTo>
                    <a:pt x="1596759" y="8290"/>
                  </a:lnTo>
                  <a:lnTo>
                    <a:pt x="1555750" y="0"/>
                  </a:lnTo>
                  <a:close/>
                </a:path>
              </a:pathLst>
            </a:custGeom>
            <a:solidFill>
              <a:srgbClr val="5B9BD4"/>
            </a:solidFill>
          </p:spPr>
          <p:txBody>
            <a:bodyPr wrap="square" lIns="0" tIns="0" rIns="0" bIns="0" rtlCol="0"/>
            <a:lstStyle/>
            <a:p>
              <a:endParaRPr/>
            </a:p>
          </p:txBody>
        </p:sp>
        <p:sp>
          <p:nvSpPr>
            <p:cNvPr id="78" name="object 78"/>
            <p:cNvSpPr/>
            <p:nvPr/>
          </p:nvSpPr>
          <p:spPr>
            <a:xfrm>
              <a:off x="9159240" y="1362455"/>
              <a:ext cx="1661160" cy="1054735"/>
            </a:xfrm>
            <a:custGeom>
              <a:avLst/>
              <a:gdLst/>
              <a:ahLst/>
              <a:cxnLst/>
              <a:rect l="l" t="t" r="r" b="b"/>
              <a:pathLst>
                <a:path w="1661159" h="1054735">
                  <a:moveTo>
                    <a:pt x="0" y="105410"/>
                  </a:moveTo>
                  <a:lnTo>
                    <a:pt x="8290" y="64400"/>
                  </a:lnTo>
                  <a:lnTo>
                    <a:pt x="30892" y="30892"/>
                  </a:lnTo>
                  <a:lnTo>
                    <a:pt x="64400" y="8290"/>
                  </a:lnTo>
                  <a:lnTo>
                    <a:pt x="105409" y="0"/>
                  </a:lnTo>
                  <a:lnTo>
                    <a:pt x="1555750" y="0"/>
                  </a:lnTo>
                  <a:lnTo>
                    <a:pt x="1596759" y="8290"/>
                  </a:lnTo>
                  <a:lnTo>
                    <a:pt x="1630267" y="30892"/>
                  </a:lnTo>
                  <a:lnTo>
                    <a:pt x="1652869" y="64400"/>
                  </a:lnTo>
                  <a:lnTo>
                    <a:pt x="1661159" y="105410"/>
                  </a:lnTo>
                  <a:lnTo>
                    <a:pt x="1661159" y="949198"/>
                  </a:lnTo>
                  <a:lnTo>
                    <a:pt x="1652869" y="990207"/>
                  </a:lnTo>
                  <a:lnTo>
                    <a:pt x="1630267" y="1023715"/>
                  </a:lnTo>
                  <a:lnTo>
                    <a:pt x="1596759" y="1046317"/>
                  </a:lnTo>
                  <a:lnTo>
                    <a:pt x="1555750" y="1054608"/>
                  </a:lnTo>
                  <a:lnTo>
                    <a:pt x="105409" y="1054608"/>
                  </a:lnTo>
                  <a:lnTo>
                    <a:pt x="64400" y="1046317"/>
                  </a:lnTo>
                  <a:lnTo>
                    <a:pt x="30892" y="1023715"/>
                  </a:lnTo>
                  <a:lnTo>
                    <a:pt x="8290" y="990207"/>
                  </a:lnTo>
                  <a:lnTo>
                    <a:pt x="0" y="949198"/>
                  </a:lnTo>
                  <a:lnTo>
                    <a:pt x="0" y="105410"/>
                  </a:lnTo>
                  <a:close/>
                </a:path>
              </a:pathLst>
            </a:custGeom>
            <a:ln w="12192">
              <a:solidFill>
                <a:srgbClr val="FFFFFF"/>
              </a:solidFill>
            </a:ln>
          </p:spPr>
          <p:txBody>
            <a:bodyPr wrap="square" lIns="0" tIns="0" rIns="0" bIns="0" rtlCol="0"/>
            <a:lstStyle/>
            <a:p>
              <a:endParaRPr/>
            </a:p>
          </p:txBody>
        </p:sp>
        <p:sp>
          <p:nvSpPr>
            <p:cNvPr id="79" name="object 79"/>
            <p:cNvSpPr/>
            <p:nvPr/>
          </p:nvSpPr>
          <p:spPr>
            <a:xfrm>
              <a:off x="9342120" y="1539239"/>
              <a:ext cx="1661160" cy="1054735"/>
            </a:xfrm>
            <a:custGeom>
              <a:avLst/>
              <a:gdLst/>
              <a:ahLst/>
              <a:cxnLst/>
              <a:rect l="l" t="t" r="r" b="b"/>
              <a:pathLst>
                <a:path w="1661159" h="1054735">
                  <a:moveTo>
                    <a:pt x="1555750" y="0"/>
                  </a:moveTo>
                  <a:lnTo>
                    <a:pt x="105409" y="0"/>
                  </a:lnTo>
                  <a:lnTo>
                    <a:pt x="64400" y="8290"/>
                  </a:lnTo>
                  <a:lnTo>
                    <a:pt x="30892" y="30892"/>
                  </a:lnTo>
                  <a:lnTo>
                    <a:pt x="8290" y="64400"/>
                  </a:lnTo>
                  <a:lnTo>
                    <a:pt x="0" y="105410"/>
                  </a:lnTo>
                  <a:lnTo>
                    <a:pt x="0" y="949198"/>
                  </a:lnTo>
                  <a:lnTo>
                    <a:pt x="8290" y="990207"/>
                  </a:lnTo>
                  <a:lnTo>
                    <a:pt x="30892" y="1023715"/>
                  </a:lnTo>
                  <a:lnTo>
                    <a:pt x="64400" y="1046317"/>
                  </a:lnTo>
                  <a:lnTo>
                    <a:pt x="105409" y="1054608"/>
                  </a:lnTo>
                  <a:lnTo>
                    <a:pt x="1555750" y="1054608"/>
                  </a:lnTo>
                  <a:lnTo>
                    <a:pt x="1596759" y="1046317"/>
                  </a:lnTo>
                  <a:lnTo>
                    <a:pt x="1630267" y="1023715"/>
                  </a:lnTo>
                  <a:lnTo>
                    <a:pt x="1652869" y="990207"/>
                  </a:lnTo>
                  <a:lnTo>
                    <a:pt x="1661159" y="949198"/>
                  </a:lnTo>
                  <a:lnTo>
                    <a:pt x="1661159" y="105410"/>
                  </a:lnTo>
                  <a:lnTo>
                    <a:pt x="1652869" y="64400"/>
                  </a:lnTo>
                  <a:lnTo>
                    <a:pt x="1630267" y="30892"/>
                  </a:lnTo>
                  <a:lnTo>
                    <a:pt x="1596759" y="8290"/>
                  </a:lnTo>
                  <a:lnTo>
                    <a:pt x="1555750" y="0"/>
                  </a:lnTo>
                  <a:close/>
                </a:path>
              </a:pathLst>
            </a:custGeom>
            <a:solidFill>
              <a:srgbClr val="FFFFFF">
                <a:alpha val="90194"/>
              </a:srgbClr>
            </a:solidFill>
          </p:spPr>
          <p:txBody>
            <a:bodyPr wrap="square" lIns="0" tIns="0" rIns="0" bIns="0" rtlCol="0"/>
            <a:lstStyle/>
            <a:p>
              <a:endParaRPr/>
            </a:p>
          </p:txBody>
        </p:sp>
        <p:sp>
          <p:nvSpPr>
            <p:cNvPr id="80" name="object 80"/>
            <p:cNvSpPr/>
            <p:nvPr/>
          </p:nvSpPr>
          <p:spPr>
            <a:xfrm>
              <a:off x="9342120" y="1539239"/>
              <a:ext cx="1661160" cy="1054735"/>
            </a:xfrm>
            <a:custGeom>
              <a:avLst/>
              <a:gdLst/>
              <a:ahLst/>
              <a:cxnLst/>
              <a:rect l="l" t="t" r="r" b="b"/>
              <a:pathLst>
                <a:path w="1661159" h="1054735">
                  <a:moveTo>
                    <a:pt x="0" y="105410"/>
                  </a:moveTo>
                  <a:lnTo>
                    <a:pt x="8290" y="64400"/>
                  </a:lnTo>
                  <a:lnTo>
                    <a:pt x="30892" y="30892"/>
                  </a:lnTo>
                  <a:lnTo>
                    <a:pt x="64400" y="8290"/>
                  </a:lnTo>
                  <a:lnTo>
                    <a:pt x="105409" y="0"/>
                  </a:lnTo>
                  <a:lnTo>
                    <a:pt x="1555750" y="0"/>
                  </a:lnTo>
                  <a:lnTo>
                    <a:pt x="1596759" y="8290"/>
                  </a:lnTo>
                  <a:lnTo>
                    <a:pt x="1630267" y="30892"/>
                  </a:lnTo>
                  <a:lnTo>
                    <a:pt x="1652869" y="64400"/>
                  </a:lnTo>
                  <a:lnTo>
                    <a:pt x="1661159" y="105410"/>
                  </a:lnTo>
                  <a:lnTo>
                    <a:pt x="1661159" y="949198"/>
                  </a:lnTo>
                  <a:lnTo>
                    <a:pt x="1652869" y="990207"/>
                  </a:lnTo>
                  <a:lnTo>
                    <a:pt x="1630267" y="1023715"/>
                  </a:lnTo>
                  <a:lnTo>
                    <a:pt x="1596759" y="1046317"/>
                  </a:lnTo>
                  <a:lnTo>
                    <a:pt x="1555750" y="1054608"/>
                  </a:lnTo>
                  <a:lnTo>
                    <a:pt x="105409" y="1054608"/>
                  </a:lnTo>
                  <a:lnTo>
                    <a:pt x="64400" y="1046317"/>
                  </a:lnTo>
                  <a:lnTo>
                    <a:pt x="30892" y="1023715"/>
                  </a:lnTo>
                  <a:lnTo>
                    <a:pt x="8290" y="990207"/>
                  </a:lnTo>
                  <a:lnTo>
                    <a:pt x="0" y="949198"/>
                  </a:lnTo>
                  <a:lnTo>
                    <a:pt x="0" y="105410"/>
                  </a:lnTo>
                  <a:close/>
                </a:path>
              </a:pathLst>
            </a:custGeom>
            <a:ln w="12192">
              <a:solidFill>
                <a:srgbClr val="5B9BD4"/>
              </a:solidFill>
            </a:ln>
          </p:spPr>
          <p:txBody>
            <a:bodyPr wrap="square" lIns="0" tIns="0" rIns="0" bIns="0" rtlCol="0"/>
            <a:lstStyle/>
            <a:p>
              <a:endParaRPr/>
            </a:p>
          </p:txBody>
        </p:sp>
      </p:grpSp>
      <p:sp>
        <p:nvSpPr>
          <p:cNvPr id="81" name="object 81"/>
          <p:cNvSpPr txBox="1"/>
          <p:nvPr/>
        </p:nvSpPr>
        <p:spPr>
          <a:xfrm>
            <a:off x="9430893" y="1906269"/>
            <a:ext cx="1491615" cy="270510"/>
          </a:xfrm>
          <a:prstGeom prst="rect">
            <a:avLst/>
          </a:prstGeom>
        </p:spPr>
        <p:txBody>
          <a:bodyPr vert="horz" wrap="square" lIns="0" tIns="13335" rIns="0" bIns="0" rtlCol="0">
            <a:spAutoFit/>
          </a:bodyPr>
          <a:lstStyle/>
          <a:p>
            <a:pPr marL="12700">
              <a:lnSpc>
                <a:spcPct val="100000"/>
              </a:lnSpc>
              <a:spcBef>
                <a:spcPts val="105"/>
              </a:spcBef>
            </a:pPr>
            <a:r>
              <a:rPr sz="1600" b="0" dirty="0">
                <a:latin typeface="Calibri Light"/>
                <a:cs typeface="Calibri Light"/>
              </a:rPr>
              <a:t>Annual</a:t>
            </a:r>
            <a:r>
              <a:rPr sz="1600" b="0" spc="-45" dirty="0">
                <a:latin typeface="Calibri Light"/>
                <a:cs typeface="Calibri Light"/>
              </a:rPr>
              <a:t> </a:t>
            </a:r>
            <a:r>
              <a:rPr sz="1600" b="0" spc="-10" dirty="0">
                <a:latin typeface="Calibri Light"/>
                <a:cs typeface="Calibri Light"/>
              </a:rPr>
              <a:t>Statement</a:t>
            </a:r>
            <a:endParaRPr sz="1600">
              <a:latin typeface="Calibri Light"/>
              <a:cs typeface="Calibri Light"/>
            </a:endParaRPr>
          </a:p>
        </p:txBody>
      </p:sp>
      <p:grpSp>
        <p:nvGrpSpPr>
          <p:cNvPr id="82" name="object 82"/>
          <p:cNvGrpSpPr/>
          <p:nvPr/>
        </p:nvGrpSpPr>
        <p:grpSpPr>
          <a:xfrm>
            <a:off x="9152890" y="2895345"/>
            <a:ext cx="1856739" cy="1241425"/>
            <a:chOff x="9152890" y="2895345"/>
            <a:chExt cx="1856739" cy="1241425"/>
          </a:xfrm>
        </p:grpSpPr>
        <p:sp>
          <p:nvSpPr>
            <p:cNvPr id="83" name="object 83"/>
            <p:cNvSpPr/>
            <p:nvPr/>
          </p:nvSpPr>
          <p:spPr>
            <a:xfrm>
              <a:off x="9159240" y="2901695"/>
              <a:ext cx="1661160" cy="1054735"/>
            </a:xfrm>
            <a:custGeom>
              <a:avLst/>
              <a:gdLst/>
              <a:ahLst/>
              <a:cxnLst/>
              <a:rect l="l" t="t" r="r" b="b"/>
              <a:pathLst>
                <a:path w="1661159" h="1054735">
                  <a:moveTo>
                    <a:pt x="1555750" y="0"/>
                  </a:moveTo>
                  <a:lnTo>
                    <a:pt x="105409" y="0"/>
                  </a:lnTo>
                  <a:lnTo>
                    <a:pt x="64400" y="8290"/>
                  </a:lnTo>
                  <a:lnTo>
                    <a:pt x="30892" y="30892"/>
                  </a:lnTo>
                  <a:lnTo>
                    <a:pt x="8290" y="64400"/>
                  </a:lnTo>
                  <a:lnTo>
                    <a:pt x="0" y="105409"/>
                  </a:lnTo>
                  <a:lnTo>
                    <a:pt x="0" y="949197"/>
                  </a:lnTo>
                  <a:lnTo>
                    <a:pt x="8290" y="990207"/>
                  </a:lnTo>
                  <a:lnTo>
                    <a:pt x="30892" y="1023715"/>
                  </a:lnTo>
                  <a:lnTo>
                    <a:pt x="64400" y="1046317"/>
                  </a:lnTo>
                  <a:lnTo>
                    <a:pt x="105409" y="1054608"/>
                  </a:lnTo>
                  <a:lnTo>
                    <a:pt x="1555750" y="1054608"/>
                  </a:lnTo>
                  <a:lnTo>
                    <a:pt x="1596759" y="1046317"/>
                  </a:lnTo>
                  <a:lnTo>
                    <a:pt x="1630267" y="1023715"/>
                  </a:lnTo>
                  <a:lnTo>
                    <a:pt x="1652869" y="990207"/>
                  </a:lnTo>
                  <a:lnTo>
                    <a:pt x="1661159" y="949197"/>
                  </a:lnTo>
                  <a:lnTo>
                    <a:pt x="1661159" y="105409"/>
                  </a:lnTo>
                  <a:lnTo>
                    <a:pt x="1652869" y="64400"/>
                  </a:lnTo>
                  <a:lnTo>
                    <a:pt x="1630267" y="30892"/>
                  </a:lnTo>
                  <a:lnTo>
                    <a:pt x="1596759" y="8290"/>
                  </a:lnTo>
                  <a:lnTo>
                    <a:pt x="1555750" y="0"/>
                  </a:lnTo>
                  <a:close/>
                </a:path>
              </a:pathLst>
            </a:custGeom>
            <a:solidFill>
              <a:srgbClr val="EC7C30"/>
            </a:solidFill>
          </p:spPr>
          <p:txBody>
            <a:bodyPr wrap="square" lIns="0" tIns="0" rIns="0" bIns="0" rtlCol="0"/>
            <a:lstStyle/>
            <a:p>
              <a:endParaRPr/>
            </a:p>
          </p:txBody>
        </p:sp>
        <p:sp>
          <p:nvSpPr>
            <p:cNvPr id="84" name="object 84"/>
            <p:cNvSpPr/>
            <p:nvPr/>
          </p:nvSpPr>
          <p:spPr>
            <a:xfrm>
              <a:off x="9159240" y="2901695"/>
              <a:ext cx="1661160" cy="1054735"/>
            </a:xfrm>
            <a:custGeom>
              <a:avLst/>
              <a:gdLst/>
              <a:ahLst/>
              <a:cxnLst/>
              <a:rect l="l" t="t" r="r" b="b"/>
              <a:pathLst>
                <a:path w="1661159" h="1054735">
                  <a:moveTo>
                    <a:pt x="0" y="105409"/>
                  </a:moveTo>
                  <a:lnTo>
                    <a:pt x="8290" y="64400"/>
                  </a:lnTo>
                  <a:lnTo>
                    <a:pt x="30892" y="30892"/>
                  </a:lnTo>
                  <a:lnTo>
                    <a:pt x="64400" y="8290"/>
                  </a:lnTo>
                  <a:lnTo>
                    <a:pt x="105409" y="0"/>
                  </a:lnTo>
                  <a:lnTo>
                    <a:pt x="1555750" y="0"/>
                  </a:lnTo>
                  <a:lnTo>
                    <a:pt x="1596759" y="8290"/>
                  </a:lnTo>
                  <a:lnTo>
                    <a:pt x="1630267" y="30892"/>
                  </a:lnTo>
                  <a:lnTo>
                    <a:pt x="1652869" y="64400"/>
                  </a:lnTo>
                  <a:lnTo>
                    <a:pt x="1661159" y="105409"/>
                  </a:lnTo>
                  <a:lnTo>
                    <a:pt x="1661159" y="949197"/>
                  </a:lnTo>
                  <a:lnTo>
                    <a:pt x="1652869" y="990207"/>
                  </a:lnTo>
                  <a:lnTo>
                    <a:pt x="1630267" y="1023715"/>
                  </a:lnTo>
                  <a:lnTo>
                    <a:pt x="1596759" y="1046317"/>
                  </a:lnTo>
                  <a:lnTo>
                    <a:pt x="1555750" y="1054608"/>
                  </a:lnTo>
                  <a:lnTo>
                    <a:pt x="105409" y="1054608"/>
                  </a:lnTo>
                  <a:lnTo>
                    <a:pt x="64400" y="1046317"/>
                  </a:lnTo>
                  <a:lnTo>
                    <a:pt x="30892" y="1023715"/>
                  </a:lnTo>
                  <a:lnTo>
                    <a:pt x="8290" y="990207"/>
                  </a:lnTo>
                  <a:lnTo>
                    <a:pt x="0" y="949197"/>
                  </a:lnTo>
                  <a:lnTo>
                    <a:pt x="0" y="105409"/>
                  </a:lnTo>
                  <a:close/>
                </a:path>
              </a:pathLst>
            </a:custGeom>
            <a:ln w="12192">
              <a:solidFill>
                <a:srgbClr val="FFFFFF"/>
              </a:solidFill>
            </a:ln>
          </p:spPr>
          <p:txBody>
            <a:bodyPr wrap="square" lIns="0" tIns="0" rIns="0" bIns="0" rtlCol="0"/>
            <a:lstStyle/>
            <a:p>
              <a:endParaRPr/>
            </a:p>
          </p:txBody>
        </p:sp>
        <p:sp>
          <p:nvSpPr>
            <p:cNvPr id="85" name="object 85"/>
            <p:cNvSpPr/>
            <p:nvPr/>
          </p:nvSpPr>
          <p:spPr>
            <a:xfrm>
              <a:off x="9342120" y="3075431"/>
              <a:ext cx="1661160" cy="1054735"/>
            </a:xfrm>
            <a:custGeom>
              <a:avLst/>
              <a:gdLst/>
              <a:ahLst/>
              <a:cxnLst/>
              <a:rect l="l" t="t" r="r" b="b"/>
              <a:pathLst>
                <a:path w="1661159" h="1054735">
                  <a:moveTo>
                    <a:pt x="1555750" y="0"/>
                  </a:moveTo>
                  <a:lnTo>
                    <a:pt x="105409" y="0"/>
                  </a:lnTo>
                  <a:lnTo>
                    <a:pt x="64400" y="8290"/>
                  </a:lnTo>
                  <a:lnTo>
                    <a:pt x="30892" y="30892"/>
                  </a:lnTo>
                  <a:lnTo>
                    <a:pt x="8290" y="64400"/>
                  </a:lnTo>
                  <a:lnTo>
                    <a:pt x="0" y="105409"/>
                  </a:lnTo>
                  <a:lnTo>
                    <a:pt x="0" y="949197"/>
                  </a:lnTo>
                  <a:lnTo>
                    <a:pt x="8290" y="990207"/>
                  </a:lnTo>
                  <a:lnTo>
                    <a:pt x="30892" y="1023715"/>
                  </a:lnTo>
                  <a:lnTo>
                    <a:pt x="64400" y="1046317"/>
                  </a:lnTo>
                  <a:lnTo>
                    <a:pt x="105409" y="1054607"/>
                  </a:lnTo>
                  <a:lnTo>
                    <a:pt x="1555750" y="1054607"/>
                  </a:lnTo>
                  <a:lnTo>
                    <a:pt x="1596759" y="1046317"/>
                  </a:lnTo>
                  <a:lnTo>
                    <a:pt x="1630267" y="1023715"/>
                  </a:lnTo>
                  <a:lnTo>
                    <a:pt x="1652869" y="990207"/>
                  </a:lnTo>
                  <a:lnTo>
                    <a:pt x="1661159" y="949197"/>
                  </a:lnTo>
                  <a:lnTo>
                    <a:pt x="1661159" y="105409"/>
                  </a:lnTo>
                  <a:lnTo>
                    <a:pt x="1652869" y="64400"/>
                  </a:lnTo>
                  <a:lnTo>
                    <a:pt x="1630267" y="30892"/>
                  </a:lnTo>
                  <a:lnTo>
                    <a:pt x="1596759" y="8290"/>
                  </a:lnTo>
                  <a:lnTo>
                    <a:pt x="1555750" y="0"/>
                  </a:lnTo>
                  <a:close/>
                </a:path>
              </a:pathLst>
            </a:custGeom>
            <a:solidFill>
              <a:srgbClr val="FFFFFF">
                <a:alpha val="90194"/>
              </a:srgbClr>
            </a:solidFill>
          </p:spPr>
          <p:txBody>
            <a:bodyPr wrap="square" lIns="0" tIns="0" rIns="0" bIns="0" rtlCol="0"/>
            <a:lstStyle/>
            <a:p>
              <a:endParaRPr/>
            </a:p>
          </p:txBody>
        </p:sp>
        <p:sp>
          <p:nvSpPr>
            <p:cNvPr id="86" name="object 86"/>
            <p:cNvSpPr/>
            <p:nvPr/>
          </p:nvSpPr>
          <p:spPr>
            <a:xfrm>
              <a:off x="9342120" y="3075431"/>
              <a:ext cx="1661160" cy="1054735"/>
            </a:xfrm>
            <a:custGeom>
              <a:avLst/>
              <a:gdLst/>
              <a:ahLst/>
              <a:cxnLst/>
              <a:rect l="l" t="t" r="r" b="b"/>
              <a:pathLst>
                <a:path w="1661159" h="1054735">
                  <a:moveTo>
                    <a:pt x="0" y="105409"/>
                  </a:moveTo>
                  <a:lnTo>
                    <a:pt x="8290" y="64400"/>
                  </a:lnTo>
                  <a:lnTo>
                    <a:pt x="30892" y="30892"/>
                  </a:lnTo>
                  <a:lnTo>
                    <a:pt x="64400" y="8290"/>
                  </a:lnTo>
                  <a:lnTo>
                    <a:pt x="105409" y="0"/>
                  </a:lnTo>
                  <a:lnTo>
                    <a:pt x="1555750" y="0"/>
                  </a:lnTo>
                  <a:lnTo>
                    <a:pt x="1596759" y="8290"/>
                  </a:lnTo>
                  <a:lnTo>
                    <a:pt x="1630267" y="30892"/>
                  </a:lnTo>
                  <a:lnTo>
                    <a:pt x="1652869" y="64400"/>
                  </a:lnTo>
                  <a:lnTo>
                    <a:pt x="1661159" y="105409"/>
                  </a:lnTo>
                  <a:lnTo>
                    <a:pt x="1661159" y="949197"/>
                  </a:lnTo>
                  <a:lnTo>
                    <a:pt x="1652869" y="990207"/>
                  </a:lnTo>
                  <a:lnTo>
                    <a:pt x="1630267" y="1023715"/>
                  </a:lnTo>
                  <a:lnTo>
                    <a:pt x="1596759" y="1046317"/>
                  </a:lnTo>
                  <a:lnTo>
                    <a:pt x="1555750" y="1054607"/>
                  </a:lnTo>
                  <a:lnTo>
                    <a:pt x="105409" y="1054607"/>
                  </a:lnTo>
                  <a:lnTo>
                    <a:pt x="64400" y="1046317"/>
                  </a:lnTo>
                  <a:lnTo>
                    <a:pt x="30892" y="1023715"/>
                  </a:lnTo>
                  <a:lnTo>
                    <a:pt x="8290" y="990207"/>
                  </a:lnTo>
                  <a:lnTo>
                    <a:pt x="0" y="949197"/>
                  </a:lnTo>
                  <a:lnTo>
                    <a:pt x="0" y="105409"/>
                  </a:lnTo>
                  <a:close/>
                </a:path>
              </a:pathLst>
            </a:custGeom>
            <a:ln w="12192">
              <a:solidFill>
                <a:srgbClr val="EC7C30"/>
              </a:solidFill>
            </a:ln>
          </p:spPr>
          <p:txBody>
            <a:bodyPr wrap="square" lIns="0" tIns="0" rIns="0" bIns="0" rtlCol="0"/>
            <a:lstStyle/>
            <a:p>
              <a:endParaRPr/>
            </a:p>
          </p:txBody>
        </p:sp>
      </p:grpSp>
      <p:sp>
        <p:nvSpPr>
          <p:cNvPr id="87" name="object 87"/>
          <p:cNvSpPr txBox="1"/>
          <p:nvPr/>
        </p:nvSpPr>
        <p:spPr>
          <a:xfrm>
            <a:off x="9525381" y="3445002"/>
            <a:ext cx="1302385" cy="270510"/>
          </a:xfrm>
          <a:prstGeom prst="rect">
            <a:avLst/>
          </a:prstGeom>
        </p:spPr>
        <p:txBody>
          <a:bodyPr vert="horz" wrap="square" lIns="0" tIns="13335" rIns="0" bIns="0" rtlCol="0">
            <a:spAutoFit/>
          </a:bodyPr>
          <a:lstStyle/>
          <a:p>
            <a:pPr marL="12700">
              <a:lnSpc>
                <a:spcPct val="100000"/>
              </a:lnSpc>
              <a:spcBef>
                <a:spcPts val="105"/>
              </a:spcBef>
            </a:pPr>
            <a:r>
              <a:rPr sz="1600" b="0" dirty="0">
                <a:latin typeface="Calibri Light"/>
                <a:cs typeface="Calibri Light"/>
              </a:rPr>
              <a:t>TCS</a:t>
            </a:r>
            <a:r>
              <a:rPr sz="1600" b="0" spc="-20" dirty="0">
                <a:latin typeface="Calibri Light"/>
                <a:cs typeface="Calibri Light"/>
              </a:rPr>
              <a:t> </a:t>
            </a:r>
            <a:r>
              <a:rPr sz="1600" b="0" dirty="0">
                <a:latin typeface="Calibri Light"/>
                <a:cs typeface="Calibri Light"/>
              </a:rPr>
              <a:t>:</a:t>
            </a:r>
            <a:r>
              <a:rPr sz="1600" b="0" spc="-30" dirty="0">
                <a:latin typeface="Calibri Light"/>
                <a:cs typeface="Calibri Light"/>
              </a:rPr>
              <a:t> </a:t>
            </a:r>
            <a:r>
              <a:rPr sz="1600" b="0" dirty="0">
                <a:latin typeface="Calibri Light"/>
                <a:cs typeface="Calibri Light"/>
              </a:rPr>
              <a:t>Rule</a:t>
            </a:r>
            <a:r>
              <a:rPr sz="1600" b="0" spc="-40" dirty="0">
                <a:latin typeface="Calibri Light"/>
                <a:cs typeface="Calibri Light"/>
              </a:rPr>
              <a:t> </a:t>
            </a:r>
            <a:r>
              <a:rPr sz="1600" b="0" spc="-10" dirty="0">
                <a:latin typeface="Calibri Light"/>
                <a:cs typeface="Calibri Light"/>
              </a:rPr>
              <a:t>80(2)</a:t>
            </a:r>
            <a:endParaRPr sz="1600">
              <a:latin typeface="Calibri Light"/>
              <a:cs typeface="Calibri Light"/>
            </a:endParaRPr>
          </a:p>
        </p:txBody>
      </p:sp>
      <p:grpSp>
        <p:nvGrpSpPr>
          <p:cNvPr id="88" name="object 88"/>
          <p:cNvGrpSpPr/>
          <p:nvPr/>
        </p:nvGrpSpPr>
        <p:grpSpPr>
          <a:xfrm>
            <a:off x="9153143" y="4431791"/>
            <a:ext cx="1856739" cy="1243965"/>
            <a:chOff x="9153143" y="4431791"/>
            <a:chExt cx="1856739" cy="1243965"/>
          </a:xfrm>
        </p:grpSpPr>
        <p:sp>
          <p:nvSpPr>
            <p:cNvPr id="89" name="object 89"/>
            <p:cNvSpPr/>
            <p:nvPr/>
          </p:nvSpPr>
          <p:spPr>
            <a:xfrm>
              <a:off x="9159239" y="4437887"/>
              <a:ext cx="1661160" cy="1054735"/>
            </a:xfrm>
            <a:custGeom>
              <a:avLst/>
              <a:gdLst/>
              <a:ahLst/>
              <a:cxnLst/>
              <a:rect l="l" t="t" r="r" b="b"/>
              <a:pathLst>
                <a:path w="1661159" h="1054735">
                  <a:moveTo>
                    <a:pt x="1555750" y="0"/>
                  </a:moveTo>
                  <a:lnTo>
                    <a:pt x="105409" y="0"/>
                  </a:lnTo>
                  <a:lnTo>
                    <a:pt x="64400" y="8290"/>
                  </a:lnTo>
                  <a:lnTo>
                    <a:pt x="30892" y="30892"/>
                  </a:lnTo>
                  <a:lnTo>
                    <a:pt x="8290" y="64400"/>
                  </a:lnTo>
                  <a:lnTo>
                    <a:pt x="0" y="105410"/>
                  </a:lnTo>
                  <a:lnTo>
                    <a:pt x="0" y="949198"/>
                  </a:lnTo>
                  <a:lnTo>
                    <a:pt x="8290" y="990207"/>
                  </a:lnTo>
                  <a:lnTo>
                    <a:pt x="30892" y="1023715"/>
                  </a:lnTo>
                  <a:lnTo>
                    <a:pt x="64400" y="1046317"/>
                  </a:lnTo>
                  <a:lnTo>
                    <a:pt x="105409" y="1054608"/>
                  </a:lnTo>
                  <a:lnTo>
                    <a:pt x="1555750" y="1054608"/>
                  </a:lnTo>
                  <a:lnTo>
                    <a:pt x="1596759" y="1046317"/>
                  </a:lnTo>
                  <a:lnTo>
                    <a:pt x="1630267" y="1023715"/>
                  </a:lnTo>
                  <a:lnTo>
                    <a:pt x="1652869" y="990207"/>
                  </a:lnTo>
                  <a:lnTo>
                    <a:pt x="1661159" y="949198"/>
                  </a:lnTo>
                  <a:lnTo>
                    <a:pt x="1661159" y="105410"/>
                  </a:lnTo>
                  <a:lnTo>
                    <a:pt x="1652869" y="64400"/>
                  </a:lnTo>
                  <a:lnTo>
                    <a:pt x="1630267" y="30892"/>
                  </a:lnTo>
                  <a:lnTo>
                    <a:pt x="1596759" y="8290"/>
                  </a:lnTo>
                  <a:lnTo>
                    <a:pt x="1555750" y="0"/>
                  </a:lnTo>
                  <a:close/>
                </a:path>
              </a:pathLst>
            </a:custGeom>
            <a:solidFill>
              <a:srgbClr val="A4A4A4"/>
            </a:solidFill>
          </p:spPr>
          <p:txBody>
            <a:bodyPr wrap="square" lIns="0" tIns="0" rIns="0" bIns="0" rtlCol="0"/>
            <a:lstStyle/>
            <a:p>
              <a:endParaRPr/>
            </a:p>
          </p:txBody>
        </p:sp>
        <p:sp>
          <p:nvSpPr>
            <p:cNvPr id="90" name="object 90"/>
            <p:cNvSpPr/>
            <p:nvPr/>
          </p:nvSpPr>
          <p:spPr>
            <a:xfrm>
              <a:off x="9159239" y="4437887"/>
              <a:ext cx="1661160" cy="1054735"/>
            </a:xfrm>
            <a:custGeom>
              <a:avLst/>
              <a:gdLst/>
              <a:ahLst/>
              <a:cxnLst/>
              <a:rect l="l" t="t" r="r" b="b"/>
              <a:pathLst>
                <a:path w="1661159" h="1054735">
                  <a:moveTo>
                    <a:pt x="0" y="105410"/>
                  </a:moveTo>
                  <a:lnTo>
                    <a:pt x="8290" y="64400"/>
                  </a:lnTo>
                  <a:lnTo>
                    <a:pt x="30892" y="30892"/>
                  </a:lnTo>
                  <a:lnTo>
                    <a:pt x="64400" y="8290"/>
                  </a:lnTo>
                  <a:lnTo>
                    <a:pt x="105409" y="0"/>
                  </a:lnTo>
                  <a:lnTo>
                    <a:pt x="1555750" y="0"/>
                  </a:lnTo>
                  <a:lnTo>
                    <a:pt x="1596759" y="8290"/>
                  </a:lnTo>
                  <a:lnTo>
                    <a:pt x="1630267" y="30892"/>
                  </a:lnTo>
                  <a:lnTo>
                    <a:pt x="1652869" y="64400"/>
                  </a:lnTo>
                  <a:lnTo>
                    <a:pt x="1661159" y="105410"/>
                  </a:lnTo>
                  <a:lnTo>
                    <a:pt x="1661159" y="949198"/>
                  </a:lnTo>
                  <a:lnTo>
                    <a:pt x="1652869" y="990207"/>
                  </a:lnTo>
                  <a:lnTo>
                    <a:pt x="1630267" y="1023715"/>
                  </a:lnTo>
                  <a:lnTo>
                    <a:pt x="1596759" y="1046317"/>
                  </a:lnTo>
                  <a:lnTo>
                    <a:pt x="1555750" y="1054608"/>
                  </a:lnTo>
                  <a:lnTo>
                    <a:pt x="105409" y="1054608"/>
                  </a:lnTo>
                  <a:lnTo>
                    <a:pt x="64400" y="1046317"/>
                  </a:lnTo>
                  <a:lnTo>
                    <a:pt x="30892" y="1023715"/>
                  </a:lnTo>
                  <a:lnTo>
                    <a:pt x="8290" y="990207"/>
                  </a:lnTo>
                  <a:lnTo>
                    <a:pt x="0" y="949198"/>
                  </a:lnTo>
                  <a:lnTo>
                    <a:pt x="0" y="105410"/>
                  </a:lnTo>
                  <a:close/>
                </a:path>
              </a:pathLst>
            </a:custGeom>
            <a:ln w="12192">
              <a:solidFill>
                <a:srgbClr val="FFFFFF"/>
              </a:solidFill>
            </a:ln>
          </p:spPr>
          <p:txBody>
            <a:bodyPr wrap="square" lIns="0" tIns="0" rIns="0" bIns="0" rtlCol="0"/>
            <a:lstStyle/>
            <a:p>
              <a:endParaRPr/>
            </a:p>
          </p:txBody>
        </p:sp>
        <p:sp>
          <p:nvSpPr>
            <p:cNvPr id="91" name="object 91"/>
            <p:cNvSpPr/>
            <p:nvPr/>
          </p:nvSpPr>
          <p:spPr>
            <a:xfrm>
              <a:off x="9342119" y="4614671"/>
              <a:ext cx="1661160" cy="1054735"/>
            </a:xfrm>
            <a:custGeom>
              <a:avLst/>
              <a:gdLst/>
              <a:ahLst/>
              <a:cxnLst/>
              <a:rect l="l" t="t" r="r" b="b"/>
              <a:pathLst>
                <a:path w="1661159" h="1054735">
                  <a:moveTo>
                    <a:pt x="1555750" y="0"/>
                  </a:moveTo>
                  <a:lnTo>
                    <a:pt x="105409" y="0"/>
                  </a:lnTo>
                  <a:lnTo>
                    <a:pt x="64400" y="8290"/>
                  </a:lnTo>
                  <a:lnTo>
                    <a:pt x="30892" y="30892"/>
                  </a:lnTo>
                  <a:lnTo>
                    <a:pt x="8290" y="64400"/>
                  </a:lnTo>
                  <a:lnTo>
                    <a:pt x="0" y="105409"/>
                  </a:lnTo>
                  <a:lnTo>
                    <a:pt x="0" y="949197"/>
                  </a:lnTo>
                  <a:lnTo>
                    <a:pt x="8290" y="990217"/>
                  </a:lnTo>
                  <a:lnTo>
                    <a:pt x="30892" y="1023724"/>
                  </a:lnTo>
                  <a:lnTo>
                    <a:pt x="64400" y="1046320"/>
                  </a:lnTo>
                  <a:lnTo>
                    <a:pt x="105409" y="1054608"/>
                  </a:lnTo>
                  <a:lnTo>
                    <a:pt x="1555750" y="1054608"/>
                  </a:lnTo>
                  <a:lnTo>
                    <a:pt x="1596759" y="1046320"/>
                  </a:lnTo>
                  <a:lnTo>
                    <a:pt x="1630267" y="1023724"/>
                  </a:lnTo>
                  <a:lnTo>
                    <a:pt x="1652869" y="990217"/>
                  </a:lnTo>
                  <a:lnTo>
                    <a:pt x="1661159" y="949197"/>
                  </a:lnTo>
                  <a:lnTo>
                    <a:pt x="1661159" y="105409"/>
                  </a:lnTo>
                  <a:lnTo>
                    <a:pt x="1652869" y="64400"/>
                  </a:lnTo>
                  <a:lnTo>
                    <a:pt x="1630267" y="30892"/>
                  </a:lnTo>
                  <a:lnTo>
                    <a:pt x="1596759" y="8290"/>
                  </a:lnTo>
                  <a:lnTo>
                    <a:pt x="1555750" y="0"/>
                  </a:lnTo>
                  <a:close/>
                </a:path>
              </a:pathLst>
            </a:custGeom>
            <a:solidFill>
              <a:srgbClr val="FFFFFF">
                <a:alpha val="90194"/>
              </a:srgbClr>
            </a:solidFill>
          </p:spPr>
          <p:txBody>
            <a:bodyPr wrap="square" lIns="0" tIns="0" rIns="0" bIns="0" rtlCol="0"/>
            <a:lstStyle/>
            <a:p>
              <a:endParaRPr/>
            </a:p>
          </p:txBody>
        </p:sp>
        <p:sp>
          <p:nvSpPr>
            <p:cNvPr id="92" name="object 92"/>
            <p:cNvSpPr/>
            <p:nvPr/>
          </p:nvSpPr>
          <p:spPr>
            <a:xfrm>
              <a:off x="9342119" y="4614671"/>
              <a:ext cx="1661160" cy="1054735"/>
            </a:xfrm>
            <a:custGeom>
              <a:avLst/>
              <a:gdLst/>
              <a:ahLst/>
              <a:cxnLst/>
              <a:rect l="l" t="t" r="r" b="b"/>
              <a:pathLst>
                <a:path w="1661159" h="1054735">
                  <a:moveTo>
                    <a:pt x="0" y="105409"/>
                  </a:moveTo>
                  <a:lnTo>
                    <a:pt x="8290" y="64400"/>
                  </a:lnTo>
                  <a:lnTo>
                    <a:pt x="30892" y="30892"/>
                  </a:lnTo>
                  <a:lnTo>
                    <a:pt x="64400" y="8290"/>
                  </a:lnTo>
                  <a:lnTo>
                    <a:pt x="105409" y="0"/>
                  </a:lnTo>
                  <a:lnTo>
                    <a:pt x="1555750" y="0"/>
                  </a:lnTo>
                  <a:lnTo>
                    <a:pt x="1596759" y="8290"/>
                  </a:lnTo>
                  <a:lnTo>
                    <a:pt x="1630267" y="30892"/>
                  </a:lnTo>
                  <a:lnTo>
                    <a:pt x="1652869" y="64400"/>
                  </a:lnTo>
                  <a:lnTo>
                    <a:pt x="1661159" y="105409"/>
                  </a:lnTo>
                  <a:lnTo>
                    <a:pt x="1661159" y="949197"/>
                  </a:lnTo>
                  <a:lnTo>
                    <a:pt x="1652869" y="990217"/>
                  </a:lnTo>
                  <a:lnTo>
                    <a:pt x="1630267" y="1023724"/>
                  </a:lnTo>
                  <a:lnTo>
                    <a:pt x="1596759" y="1046320"/>
                  </a:lnTo>
                  <a:lnTo>
                    <a:pt x="1555750" y="1054608"/>
                  </a:lnTo>
                  <a:lnTo>
                    <a:pt x="105409" y="1054608"/>
                  </a:lnTo>
                  <a:lnTo>
                    <a:pt x="64400" y="1046320"/>
                  </a:lnTo>
                  <a:lnTo>
                    <a:pt x="30892" y="1023724"/>
                  </a:lnTo>
                  <a:lnTo>
                    <a:pt x="8290" y="990217"/>
                  </a:lnTo>
                  <a:lnTo>
                    <a:pt x="0" y="949197"/>
                  </a:lnTo>
                  <a:lnTo>
                    <a:pt x="0" y="105409"/>
                  </a:lnTo>
                  <a:close/>
                </a:path>
              </a:pathLst>
            </a:custGeom>
            <a:ln w="12192">
              <a:solidFill>
                <a:srgbClr val="A4A4A4"/>
              </a:solidFill>
            </a:ln>
          </p:spPr>
          <p:txBody>
            <a:bodyPr wrap="square" lIns="0" tIns="0" rIns="0" bIns="0" rtlCol="0"/>
            <a:lstStyle/>
            <a:p>
              <a:endParaRPr/>
            </a:p>
          </p:txBody>
        </p:sp>
      </p:grpSp>
      <p:sp>
        <p:nvSpPr>
          <p:cNvPr id="93" name="object 93"/>
          <p:cNvSpPr txBox="1"/>
          <p:nvPr/>
        </p:nvSpPr>
        <p:spPr>
          <a:xfrm>
            <a:off x="9782936" y="4965903"/>
            <a:ext cx="788035" cy="300355"/>
          </a:xfrm>
          <a:prstGeom prst="rect">
            <a:avLst/>
          </a:prstGeom>
        </p:spPr>
        <p:txBody>
          <a:bodyPr vert="horz" wrap="square" lIns="0" tIns="12700" rIns="0" bIns="0" rtlCol="0">
            <a:spAutoFit/>
          </a:bodyPr>
          <a:lstStyle/>
          <a:p>
            <a:pPr marL="12700">
              <a:lnSpc>
                <a:spcPct val="100000"/>
              </a:lnSpc>
              <a:spcBef>
                <a:spcPts val="100"/>
              </a:spcBef>
            </a:pPr>
            <a:r>
              <a:rPr sz="1800" b="0" spc="-10" dirty="0">
                <a:latin typeface="Calibri Light"/>
                <a:cs typeface="Calibri Light"/>
              </a:rPr>
              <a:t>GSTR</a:t>
            </a:r>
            <a:r>
              <a:rPr sz="1800" b="0" spc="-70" dirty="0">
                <a:latin typeface="Calibri Light"/>
                <a:cs typeface="Calibri Light"/>
              </a:rPr>
              <a:t> </a:t>
            </a:r>
            <a:r>
              <a:rPr sz="1800" b="0" spc="-25" dirty="0">
                <a:latin typeface="Calibri Light"/>
                <a:cs typeface="Calibri Light"/>
              </a:rPr>
              <a:t>9B</a:t>
            </a:r>
            <a:endParaRPr sz="1800">
              <a:latin typeface="Calibri Light"/>
              <a:cs typeface="Calibri Light"/>
            </a:endParaRPr>
          </a:p>
        </p:txBody>
      </p:sp>
      <p:sp>
        <p:nvSpPr>
          <p:cNvPr id="94" name="object 94"/>
          <p:cNvSpPr txBox="1"/>
          <p:nvPr/>
        </p:nvSpPr>
        <p:spPr>
          <a:xfrm>
            <a:off x="3834129" y="1063193"/>
            <a:ext cx="4314825" cy="300355"/>
          </a:xfrm>
          <a:prstGeom prst="rect">
            <a:avLst/>
          </a:prstGeom>
        </p:spPr>
        <p:txBody>
          <a:bodyPr vert="horz" wrap="square" lIns="0" tIns="12700" rIns="0" bIns="0" rtlCol="0">
            <a:spAutoFit/>
          </a:bodyPr>
          <a:lstStyle/>
          <a:p>
            <a:pPr marL="12700">
              <a:lnSpc>
                <a:spcPct val="100000"/>
              </a:lnSpc>
              <a:spcBef>
                <a:spcPts val="100"/>
              </a:spcBef>
              <a:tabLst>
                <a:tab pos="4072254" algn="l"/>
              </a:tabLst>
            </a:pPr>
            <a:r>
              <a:rPr sz="1800" dirty="0">
                <a:solidFill>
                  <a:srgbClr val="6FAC46"/>
                </a:solidFill>
                <a:latin typeface="Arial Black"/>
                <a:cs typeface="Arial Black"/>
              </a:rPr>
              <a:t>	</a:t>
            </a:r>
            <a:r>
              <a:rPr sz="1800" spc="340" dirty="0">
                <a:solidFill>
                  <a:srgbClr val="FF0000"/>
                </a:solidFill>
                <a:latin typeface="Arial Black"/>
                <a:cs typeface="Arial Black"/>
              </a:rPr>
              <a:t>X</a:t>
            </a:r>
            <a:endParaRPr sz="1800">
              <a:latin typeface="Arial Black"/>
              <a:cs typeface="Arial Black"/>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algn="ctr">
              <a:lnSpc>
                <a:spcPts val="4210"/>
              </a:lnSpc>
            </a:pPr>
            <a:r>
              <a:rPr sz="4000" b="0" dirty="0">
                <a:solidFill>
                  <a:srgbClr val="FFFFFF"/>
                </a:solidFill>
                <a:latin typeface="Calibri"/>
                <a:cs typeface="Calibri"/>
              </a:rPr>
              <a:t>8B,</a:t>
            </a:r>
            <a:r>
              <a:rPr sz="4000" b="0" spc="-55" dirty="0">
                <a:solidFill>
                  <a:srgbClr val="FFFFFF"/>
                </a:solidFill>
                <a:latin typeface="Calibri"/>
                <a:cs typeface="Calibri"/>
              </a:rPr>
              <a:t> </a:t>
            </a:r>
            <a:r>
              <a:rPr sz="4000" b="0" dirty="0">
                <a:solidFill>
                  <a:srgbClr val="FFFFFF"/>
                </a:solidFill>
                <a:latin typeface="Calibri"/>
                <a:cs typeface="Calibri"/>
              </a:rPr>
              <a:t>8E,</a:t>
            </a:r>
            <a:r>
              <a:rPr sz="4000" b="0" spc="-50" dirty="0">
                <a:solidFill>
                  <a:srgbClr val="FFFFFF"/>
                </a:solidFill>
                <a:latin typeface="Calibri"/>
                <a:cs typeface="Calibri"/>
              </a:rPr>
              <a:t> </a:t>
            </a:r>
            <a:r>
              <a:rPr sz="4000" b="0" spc="-25" dirty="0">
                <a:solidFill>
                  <a:srgbClr val="FFFFFF"/>
                </a:solidFill>
                <a:latin typeface="Calibri"/>
                <a:cs typeface="Calibri"/>
              </a:rPr>
              <a:t>8F</a:t>
            </a:r>
            <a:endParaRPr sz="4000">
              <a:latin typeface="Calibri"/>
              <a:cs typeface="Calibri"/>
            </a:endParaRPr>
          </a:p>
        </p:txBody>
      </p:sp>
      <p:sp>
        <p:nvSpPr>
          <p:cNvPr id="5" name="object 5"/>
          <p:cNvSpPr txBox="1">
            <a:spLocks noGrp="1"/>
          </p:cNvSpPr>
          <p:nvPr>
            <p:ph type="ftr" sz="quarter" idx="11"/>
          </p:nvPr>
        </p:nvSpPr>
        <p:spPr>
          <a:xfrm>
            <a:off x="4038600" y="6423496"/>
            <a:ext cx="4114800" cy="230832"/>
          </a:xfrm>
          <a:prstGeom prst="rect">
            <a:avLst/>
          </a:prstGeom>
        </p:spPr>
        <p:txBody>
          <a:bodyPr vert="horz" wrap="square" lIns="0" tIns="0" rIns="0" bIns="0" rtlCol="0">
            <a:spAutoFit/>
          </a:bodyPr>
          <a:lstStyle/>
          <a:p>
            <a:pPr marL="12700">
              <a:lnSpc>
                <a:spcPts val="1810"/>
              </a:lnSpc>
            </a:pPr>
            <a:endParaRPr spc="-20" dirty="0"/>
          </a:p>
        </p:txBody>
      </p:sp>
      <p:graphicFrame>
        <p:nvGraphicFramePr>
          <p:cNvPr id="4" name="object 4"/>
          <p:cNvGraphicFramePr>
            <a:graphicFrameLocks noGrp="1"/>
          </p:cNvGraphicFramePr>
          <p:nvPr/>
        </p:nvGraphicFramePr>
        <p:xfrm>
          <a:off x="831850" y="1172717"/>
          <a:ext cx="10267315" cy="3211830"/>
        </p:xfrm>
        <a:graphic>
          <a:graphicData uri="http://schemas.openxmlformats.org/drawingml/2006/table">
            <a:tbl>
              <a:tblPr firstRow="1" bandRow="1">
                <a:tableStyleId>{2D5ABB26-0587-4C30-8999-92F81FD0307C}</a:tableStyleId>
              </a:tblPr>
              <a:tblGrid>
                <a:gridCol w="4467860"/>
                <a:gridCol w="5799455"/>
              </a:tblGrid>
              <a:tr h="1376680">
                <a:tc>
                  <a:txBody>
                    <a:bodyPr/>
                    <a:lstStyle/>
                    <a:p>
                      <a:pPr>
                        <a:lnSpc>
                          <a:spcPct val="100000"/>
                        </a:lnSpc>
                        <a:spcBef>
                          <a:spcPts val="2150"/>
                        </a:spcBef>
                      </a:pPr>
                      <a:endParaRPr sz="3600">
                        <a:latin typeface="Times New Roman"/>
                        <a:cs typeface="Times New Roman"/>
                      </a:endParaRPr>
                    </a:p>
                    <a:p>
                      <a:pPr marL="19050">
                        <a:lnSpc>
                          <a:spcPct val="100000"/>
                        </a:lnSpc>
                      </a:pPr>
                      <a:r>
                        <a:rPr sz="3600" spc="-30" dirty="0">
                          <a:latin typeface="Calibri"/>
                          <a:cs typeface="Calibri"/>
                        </a:rPr>
                        <a:t>Table</a:t>
                      </a:r>
                      <a:r>
                        <a:rPr sz="3600" spc="-170" dirty="0">
                          <a:latin typeface="Calibri"/>
                          <a:cs typeface="Calibri"/>
                        </a:rPr>
                        <a:t> </a:t>
                      </a:r>
                      <a:r>
                        <a:rPr sz="3600" spc="-25" dirty="0">
                          <a:latin typeface="Calibri"/>
                          <a:cs typeface="Calibri"/>
                        </a:rPr>
                        <a:t>8B</a:t>
                      </a:r>
                      <a:endParaRPr sz="3600">
                        <a:latin typeface="Calibri"/>
                        <a:cs typeface="Calibri"/>
                      </a:endParaRPr>
                    </a:p>
                  </a:txBody>
                  <a:tcPr marL="0" marR="0" marT="27305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c>
                  <a:txBody>
                    <a:bodyPr/>
                    <a:lstStyle/>
                    <a:p>
                      <a:pPr>
                        <a:lnSpc>
                          <a:spcPct val="100000"/>
                        </a:lnSpc>
                        <a:spcBef>
                          <a:spcPts val="2150"/>
                        </a:spcBef>
                      </a:pPr>
                      <a:endParaRPr sz="3600">
                        <a:latin typeface="Times New Roman"/>
                        <a:cs typeface="Times New Roman"/>
                      </a:endParaRPr>
                    </a:p>
                    <a:p>
                      <a:pPr marL="20320">
                        <a:lnSpc>
                          <a:spcPct val="100000"/>
                        </a:lnSpc>
                      </a:pPr>
                      <a:r>
                        <a:rPr sz="3600" dirty="0">
                          <a:latin typeface="Calibri"/>
                          <a:cs typeface="Calibri"/>
                        </a:rPr>
                        <a:t>ITC</a:t>
                      </a:r>
                      <a:r>
                        <a:rPr sz="3600" spc="-60" dirty="0">
                          <a:latin typeface="Calibri"/>
                          <a:cs typeface="Calibri"/>
                        </a:rPr>
                        <a:t> </a:t>
                      </a:r>
                      <a:r>
                        <a:rPr sz="3600" dirty="0">
                          <a:latin typeface="Calibri"/>
                          <a:cs typeface="Calibri"/>
                        </a:rPr>
                        <a:t>in</a:t>
                      </a:r>
                      <a:r>
                        <a:rPr sz="3600" spc="-60" dirty="0">
                          <a:latin typeface="Calibri"/>
                          <a:cs typeface="Calibri"/>
                        </a:rPr>
                        <a:t> </a:t>
                      </a:r>
                      <a:r>
                        <a:rPr sz="3600" dirty="0">
                          <a:latin typeface="Calibri"/>
                          <a:cs typeface="Calibri"/>
                        </a:rPr>
                        <a:t>GSTR</a:t>
                      </a:r>
                      <a:r>
                        <a:rPr sz="3600" spc="-85" dirty="0">
                          <a:latin typeface="Calibri"/>
                          <a:cs typeface="Calibri"/>
                        </a:rPr>
                        <a:t> </a:t>
                      </a:r>
                      <a:r>
                        <a:rPr sz="3600" dirty="0">
                          <a:latin typeface="Calibri"/>
                          <a:cs typeface="Calibri"/>
                        </a:rPr>
                        <a:t>3B</a:t>
                      </a:r>
                      <a:r>
                        <a:rPr sz="3600" spc="-50" dirty="0">
                          <a:latin typeface="Calibri"/>
                          <a:cs typeface="Calibri"/>
                        </a:rPr>
                        <a:t> </a:t>
                      </a:r>
                      <a:r>
                        <a:rPr sz="3600" spc="-25" dirty="0">
                          <a:latin typeface="Calibri"/>
                          <a:cs typeface="Calibri"/>
                        </a:rPr>
                        <a:t>(Table</a:t>
                      </a:r>
                      <a:r>
                        <a:rPr sz="3600" spc="-55" dirty="0">
                          <a:latin typeface="Calibri"/>
                          <a:cs typeface="Calibri"/>
                        </a:rPr>
                        <a:t> </a:t>
                      </a:r>
                      <a:r>
                        <a:rPr sz="3600" dirty="0">
                          <a:latin typeface="Calibri"/>
                          <a:cs typeface="Calibri"/>
                        </a:rPr>
                        <a:t>6B</a:t>
                      </a:r>
                      <a:r>
                        <a:rPr sz="3600" spc="-65" dirty="0">
                          <a:latin typeface="Calibri"/>
                          <a:cs typeface="Calibri"/>
                        </a:rPr>
                        <a:t> </a:t>
                      </a:r>
                      <a:r>
                        <a:rPr sz="3600" dirty="0">
                          <a:latin typeface="Calibri"/>
                          <a:cs typeface="Calibri"/>
                        </a:rPr>
                        <a:t>+</a:t>
                      </a:r>
                      <a:r>
                        <a:rPr sz="3600" spc="-60" dirty="0">
                          <a:latin typeface="Calibri"/>
                          <a:cs typeface="Calibri"/>
                        </a:rPr>
                        <a:t> </a:t>
                      </a:r>
                      <a:r>
                        <a:rPr sz="3600" spc="-25" dirty="0">
                          <a:latin typeface="Calibri"/>
                          <a:cs typeface="Calibri"/>
                        </a:rPr>
                        <a:t>6H)</a:t>
                      </a:r>
                      <a:endParaRPr sz="3600">
                        <a:latin typeface="Calibri"/>
                        <a:cs typeface="Calibri"/>
                      </a:endParaRPr>
                    </a:p>
                  </a:txBody>
                  <a:tcPr marL="0" marR="0" marT="27305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r>
              <a:tr h="917575">
                <a:tc>
                  <a:txBody>
                    <a:bodyPr/>
                    <a:lstStyle/>
                    <a:p>
                      <a:pPr marL="19050">
                        <a:lnSpc>
                          <a:spcPct val="100000"/>
                        </a:lnSpc>
                        <a:spcBef>
                          <a:spcPts val="2675"/>
                        </a:spcBef>
                      </a:pPr>
                      <a:r>
                        <a:rPr sz="3600" spc="-30" dirty="0">
                          <a:latin typeface="Calibri"/>
                          <a:cs typeface="Calibri"/>
                        </a:rPr>
                        <a:t>Table</a:t>
                      </a:r>
                      <a:r>
                        <a:rPr sz="3600" spc="-165" dirty="0">
                          <a:latin typeface="Calibri"/>
                          <a:cs typeface="Calibri"/>
                        </a:rPr>
                        <a:t> </a:t>
                      </a:r>
                      <a:r>
                        <a:rPr sz="3600" spc="-25" dirty="0">
                          <a:latin typeface="Calibri"/>
                          <a:cs typeface="Calibri"/>
                        </a:rPr>
                        <a:t>8E</a:t>
                      </a:r>
                      <a:endParaRPr sz="3600">
                        <a:latin typeface="Calibri"/>
                        <a:cs typeface="Calibri"/>
                      </a:endParaRPr>
                    </a:p>
                  </a:txBody>
                  <a:tcPr marL="0" marR="0" marT="339725"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c>
                  <a:txBody>
                    <a:bodyPr/>
                    <a:lstStyle/>
                    <a:p>
                      <a:pPr marL="20320">
                        <a:lnSpc>
                          <a:spcPct val="100000"/>
                        </a:lnSpc>
                        <a:spcBef>
                          <a:spcPts val="2675"/>
                        </a:spcBef>
                      </a:pPr>
                      <a:r>
                        <a:rPr sz="3600" dirty="0">
                          <a:latin typeface="Calibri"/>
                          <a:cs typeface="Calibri"/>
                        </a:rPr>
                        <a:t>Missed</a:t>
                      </a:r>
                      <a:r>
                        <a:rPr sz="3600" spc="-65" dirty="0">
                          <a:latin typeface="Calibri"/>
                          <a:cs typeface="Calibri"/>
                        </a:rPr>
                        <a:t> </a:t>
                      </a:r>
                      <a:r>
                        <a:rPr sz="3600" spc="-10" dirty="0">
                          <a:latin typeface="Calibri"/>
                          <a:cs typeface="Calibri"/>
                        </a:rPr>
                        <a:t>Credits</a:t>
                      </a:r>
                      <a:endParaRPr sz="3600">
                        <a:latin typeface="Calibri"/>
                        <a:cs typeface="Calibri"/>
                      </a:endParaRPr>
                    </a:p>
                  </a:txBody>
                  <a:tcPr marL="0" marR="0" marT="339725"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r>
              <a:tr h="917575">
                <a:tc>
                  <a:txBody>
                    <a:bodyPr/>
                    <a:lstStyle/>
                    <a:p>
                      <a:pPr marL="19050">
                        <a:lnSpc>
                          <a:spcPct val="100000"/>
                        </a:lnSpc>
                        <a:spcBef>
                          <a:spcPts val="2680"/>
                        </a:spcBef>
                      </a:pPr>
                      <a:r>
                        <a:rPr sz="3600" spc="-30" dirty="0">
                          <a:latin typeface="Calibri"/>
                          <a:cs typeface="Calibri"/>
                        </a:rPr>
                        <a:t>Table</a:t>
                      </a:r>
                      <a:r>
                        <a:rPr sz="3600" spc="-165" dirty="0">
                          <a:latin typeface="Calibri"/>
                          <a:cs typeface="Calibri"/>
                        </a:rPr>
                        <a:t> </a:t>
                      </a:r>
                      <a:r>
                        <a:rPr sz="3600" spc="-25" dirty="0">
                          <a:latin typeface="Calibri"/>
                          <a:cs typeface="Calibri"/>
                        </a:rPr>
                        <a:t>8F</a:t>
                      </a:r>
                      <a:endParaRPr sz="3600">
                        <a:latin typeface="Calibri"/>
                        <a:cs typeface="Calibri"/>
                      </a:endParaRPr>
                    </a:p>
                  </a:txBody>
                  <a:tcPr marL="0" marR="0" marT="34036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c>
                  <a:txBody>
                    <a:bodyPr/>
                    <a:lstStyle/>
                    <a:p>
                      <a:pPr marL="20320">
                        <a:lnSpc>
                          <a:spcPct val="100000"/>
                        </a:lnSpc>
                        <a:spcBef>
                          <a:spcPts val="2680"/>
                        </a:spcBef>
                      </a:pPr>
                      <a:r>
                        <a:rPr sz="3600" dirty="0">
                          <a:latin typeface="Calibri"/>
                          <a:cs typeface="Calibri"/>
                        </a:rPr>
                        <a:t>Ineligible</a:t>
                      </a:r>
                      <a:r>
                        <a:rPr sz="3600" spc="-40" dirty="0">
                          <a:latin typeface="Calibri"/>
                          <a:cs typeface="Calibri"/>
                        </a:rPr>
                        <a:t> </a:t>
                      </a:r>
                      <a:r>
                        <a:rPr sz="3600" spc="-25" dirty="0">
                          <a:latin typeface="Calibri"/>
                          <a:cs typeface="Calibri"/>
                        </a:rPr>
                        <a:t>ITC</a:t>
                      </a:r>
                      <a:endParaRPr sz="3600">
                        <a:latin typeface="Calibri"/>
                        <a:cs typeface="Calibri"/>
                      </a:endParaRPr>
                    </a:p>
                  </a:txBody>
                  <a:tcPr marL="0" marR="0" marT="340360" marB="0">
                    <a:lnL w="12700">
                      <a:solidFill>
                        <a:srgbClr val="5B9BD4"/>
                      </a:solidFill>
                      <a:prstDash val="solid"/>
                    </a:lnL>
                    <a:lnR w="12700">
                      <a:solidFill>
                        <a:srgbClr val="5B9BD4"/>
                      </a:solidFill>
                      <a:prstDash val="solid"/>
                    </a:lnR>
                    <a:lnT w="12700">
                      <a:solidFill>
                        <a:srgbClr val="5B9BD4"/>
                      </a:solidFill>
                      <a:prstDash val="solid"/>
                    </a:lnT>
                    <a:lnB w="12700">
                      <a:solidFill>
                        <a:srgbClr val="5B9BD4"/>
                      </a:solidFill>
                      <a:prstDash val="solid"/>
                    </a:lnB>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marL="1905" algn="ctr">
              <a:lnSpc>
                <a:spcPts val="4210"/>
              </a:lnSpc>
            </a:pPr>
            <a:r>
              <a:rPr sz="4000" b="0" spc="-10" dirty="0">
                <a:solidFill>
                  <a:srgbClr val="FFFFFF"/>
                </a:solidFill>
                <a:latin typeface="Calibri"/>
                <a:cs typeface="Calibri"/>
              </a:rPr>
              <a:t>Credits</a:t>
            </a:r>
            <a:endParaRPr sz="4000">
              <a:latin typeface="Calibri"/>
              <a:cs typeface="Calibri"/>
            </a:endParaRPr>
          </a:p>
        </p:txBody>
      </p:sp>
      <p:sp>
        <p:nvSpPr>
          <p:cNvPr id="9" name="object 9"/>
          <p:cNvSpPr txBox="1">
            <a:spLocks noGrp="1"/>
          </p:cNvSpPr>
          <p:nvPr>
            <p:ph type="ftr" sz="quarter" idx="11"/>
          </p:nvPr>
        </p:nvSpPr>
        <p:spPr>
          <a:xfrm>
            <a:off x="4038600" y="6423496"/>
            <a:ext cx="4114800" cy="230832"/>
          </a:xfrm>
          <a:prstGeom prst="rect">
            <a:avLst/>
          </a:prstGeom>
        </p:spPr>
        <p:txBody>
          <a:bodyPr vert="horz" wrap="square" lIns="0" tIns="0" rIns="0" bIns="0" rtlCol="0">
            <a:spAutoFit/>
          </a:bodyPr>
          <a:lstStyle/>
          <a:p>
            <a:pPr marL="12700">
              <a:lnSpc>
                <a:spcPts val="1810"/>
              </a:lnSpc>
            </a:pPr>
            <a:endParaRPr spc="-20" dirty="0"/>
          </a:p>
        </p:txBody>
      </p:sp>
      <p:sp>
        <p:nvSpPr>
          <p:cNvPr id="4" name="object 4"/>
          <p:cNvSpPr txBox="1"/>
          <p:nvPr/>
        </p:nvSpPr>
        <p:spPr>
          <a:xfrm>
            <a:off x="917244" y="933399"/>
            <a:ext cx="4517390" cy="1526540"/>
          </a:xfrm>
          <a:prstGeom prst="rect">
            <a:avLst/>
          </a:prstGeom>
        </p:spPr>
        <p:txBody>
          <a:bodyPr vert="horz" wrap="square" lIns="0" tIns="13970" rIns="0" bIns="0" rtlCol="0">
            <a:spAutoFit/>
          </a:bodyPr>
          <a:lstStyle/>
          <a:p>
            <a:pPr marL="12700">
              <a:lnSpc>
                <a:spcPts val="3335"/>
              </a:lnSpc>
              <a:spcBef>
                <a:spcPts val="110"/>
              </a:spcBef>
            </a:pPr>
            <a:r>
              <a:rPr sz="2800" b="0" spc="-10" dirty="0">
                <a:latin typeface="Calibri Light"/>
                <a:cs typeface="Calibri Light"/>
              </a:rPr>
              <a:t>Eligible</a:t>
            </a:r>
            <a:endParaRPr sz="2800">
              <a:latin typeface="Calibri Light"/>
              <a:cs typeface="Calibri Light"/>
            </a:endParaRPr>
          </a:p>
          <a:p>
            <a:pPr marL="696595" indent="-227329">
              <a:lnSpc>
                <a:spcPts val="2820"/>
              </a:lnSpc>
              <a:buFont typeface="Arial"/>
              <a:buChar char="•"/>
              <a:tabLst>
                <a:tab pos="696595" algn="l"/>
              </a:tabLst>
            </a:pPr>
            <a:r>
              <a:rPr sz="2400" b="0" dirty="0">
                <a:latin typeface="Calibri Light"/>
                <a:cs typeface="Calibri Light"/>
              </a:rPr>
              <a:t>Availed</a:t>
            </a:r>
            <a:r>
              <a:rPr sz="2400" b="0" spc="-50" dirty="0">
                <a:latin typeface="Calibri Light"/>
                <a:cs typeface="Calibri Light"/>
              </a:rPr>
              <a:t> </a:t>
            </a:r>
            <a:r>
              <a:rPr sz="2400" b="0" dirty="0">
                <a:latin typeface="Calibri Light"/>
                <a:cs typeface="Calibri Light"/>
              </a:rPr>
              <a:t>in</a:t>
            </a:r>
            <a:r>
              <a:rPr sz="2400" b="0" spc="-50" dirty="0">
                <a:latin typeface="Calibri Light"/>
                <a:cs typeface="Calibri Light"/>
              </a:rPr>
              <a:t> </a:t>
            </a:r>
            <a:r>
              <a:rPr sz="2400" b="0" dirty="0">
                <a:latin typeface="Calibri Light"/>
                <a:cs typeface="Calibri Light"/>
              </a:rPr>
              <a:t>GSTR</a:t>
            </a:r>
            <a:r>
              <a:rPr sz="2400" b="0" spc="-50" dirty="0">
                <a:latin typeface="Calibri Light"/>
                <a:cs typeface="Calibri Light"/>
              </a:rPr>
              <a:t> </a:t>
            </a:r>
            <a:r>
              <a:rPr sz="2400" b="0" dirty="0">
                <a:latin typeface="Calibri Light"/>
                <a:cs typeface="Calibri Light"/>
              </a:rPr>
              <a:t>3B</a:t>
            </a:r>
            <a:r>
              <a:rPr sz="2400" b="0" spc="-20" dirty="0">
                <a:latin typeface="Calibri Light"/>
                <a:cs typeface="Calibri Light"/>
              </a:rPr>
              <a:t> </a:t>
            </a:r>
            <a:r>
              <a:rPr sz="2400" b="0" dirty="0">
                <a:latin typeface="Calibri Light"/>
                <a:cs typeface="Calibri Light"/>
              </a:rPr>
              <a:t>–</a:t>
            </a:r>
            <a:r>
              <a:rPr sz="2400" b="0" spc="-40" dirty="0">
                <a:latin typeface="Calibri Light"/>
                <a:cs typeface="Calibri Light"/>
              </a:rPr>
              <a:t> </a:t>
            </a:r>
            <a:r>
              <a:rPr sz="2400" b="0" dirty="0">
                <a:latin typeface="Calibri Light"/>
                <a:cs typeface="Calibri Light"/>
              </a:rPr>
              <a:t>same</a:t>
            </a:r>
            <a:r>
              <a:rPr sz="2400" b="0" spc="-35" dirty="0">
                <a:latin typeface="Calibri Light"/>
                <a:cs typeface="Calibri Light"/>
              </a:rPr>
              <a:t> </a:t>
            </a:r>
            <a:r>
              <a:rPr sz="2400" b="0" spc="-20" dirty="0">
                <a:latin typeface="Calibri Light"/>
                <a:cs typeface="Calibri Light"/>
              </a:rPr>
              <a:t>year</a:t>
            </a:r>
            <a:endParaRPr sz="2400">
              <a:latin typeface="Calibri Light"/>
              <a:cs typeface="Calibri Light"/>
            </a:endParaRPr>
          </a:p>
          <a:p>
            <a:pPr marL="696595" indent="-227329">
              <a:lnSpc>
                <a:spcPts val="2810"/>
              </a:lnSpc>
              <a:buFont typeface="Arial"/>
              <a:buChar char="•"/>
              <a:tabLst>
                <a:tab pos="696595" algn="l"/>
              </a:tabLst>
            </a:pPr>
            <a:r>
              <a:rPr sz="2400" b="0" dirty="0">
                <a:latin typeface="Calibri Light"/>
                <a:cs typeface="Calibri Light"/>
              </a:rPr>
              <a:t>Availed</a:t>
            </a:r>
            <a:r>
              <a:rPr sz="2400" b="0" spc="-55" dirty="0">
                <a:latin typeface="Calibri Light"/>
                <a:cs typeface="Calibri Light"/>
              </a:rPr>
              <a:t> </a:t>
            </a:r>
            <a:r>
              <a:rPr sz="2400" b="0" dirty="0">
                <a:latin typeface="Calibri Light"/>
                <a:cs typeface="Calibri Light"/>
              </a:rPr>
              <a:t>in</a:t>
            </a:r>
            <a:r>
              <a:rPr sz="2400" b="0" spc="-60" dirty="0">
                <a:latin typeface="Calibri Light"/>
                <a:cs typeface="Calibri Light"/>
              </a:rPr>
              <a:t> </a:t>
            </a:r>
            <a:r>
              <a:rPr sz="2400" b="0" dirty="0">
                <a:latin typeface="Calibri Light"/>
                <a:cs typeface="Calibri Light"/>
              </a:rPr>
              <a:t>GSTR</a:t>
            </a:r>
            <a:r>
              <a:rPr sz="2400" b="0" spc="-55" dirty="0">
                <a:latin typeface="Calibri Light"/>
                <a:cs typeface="Calibri Light"/>
              </a:rPr>
              <a:t> </a:t>
            </a:r>
            <a:r>
              <a:rPr sz="2400" b="0" dirty="0">
                <a:latin typeface="Calibri Light"/>
                <a:cs typeface="Calibri Light"/>
              </a:rPr>
              <a:t>3B</a:t>
            </a:r>
            <a:r>
              <a:rPr sz="2400" b="0" spc="-30" dirty="0">
                <a:latin typeface="Calibri Light"/>
                <a:cs typeface="Calibri Light"/>
              </a:rPr>
              <a:t> </a:t>
            </a:r>
            <a:r>
              <a:rPr sz="2400" b="0" dirty="0">
                <a:latin typeface="Calibri Light"/>
                <a:cs typeface="Calibri Light"/>
              </a:rPr>
              <a:t>–</a:t>
            </a:r>
            <a:r>
              <a:rPr sz="2400" b="0" spc="-50" dirty="0">
                <a:latin typeface="Calibri Light"/>
                <a:cs typeface="Calibri Light"/>
              </a:rPr>
              <a:t> </a:t>
            </a:r>
            <a:r>
              <a:rPr sz="2400" b="0" dirty="0">
                <a:latin typeface="Calibri Light"/>
                <a:cs typeface="Calibri Light"/>
              </a:rPr>
              <a:t>Next</a:t>
            </a:r>
            <a:r>
              <a:rPr sz="2400" b="0" spc="-30" dirty="0">
                <a:latin typeface="Calibri Light"/>
                <a:cs typeface="Calibri Light"/>
              </a:rPr>
              <a:t> </a:t>
            </a:r>
            <a:r>
              <a:rPr sz="2400" b="0" spc="-20" dirty="0">
                <a:latin typeface="Calibri Light"/>
                <a:cs typeface="Calibri Light"/>
              </a:rPr>
              <a:t>year</a:t>
            </a:r>
            <a:endParaRPr sz="2400">
              <a:latin typeface="Calibri Light"/>
              <a:cs typeface="Calibri Light"/>
            </a:endParaRPr>
          </a:p>
          <a:p>
            <a:pPr marL="696595" indent="-227329">
              <a:lnSpc>
                <a:spcPts val="2845"/>
              </a:lnSpc>
              <a:buFont typeface="Arial"/>
              <a:buChar char="•"/>
              <a:tabLst>
                <a:tab pos="696595" algn="l"/>
              </a:tabLst>
            </a:pPr>
            <a:r>
              <a:rPr sz="2400" b="0" dirty="0">
                <a:latin typeface="Calibri Light"/>
                <a:cs typeface="Calibri Light"/>
              </a:rPr>
              <a:t>Not</a:t>
            </a:r>
            <a:r>
              <a:rPr sz="2400" b="0" spc="-60" dirty="0">
                <a:latin typeface="Calibri Light"/>
                <a:cs typeface="Calibri Light"/>
              </a:rPr>
              <a:t> </a:t>
            </a:r>
            <a:r>
              <a:rPr sz="2400" b="0" dirty="0">
                <a:latin typeface="Calibri Light"/>
                <a:cs typeface="Calibri Light"/>
              </a:rPr>
              <a:t>availed</a:t>
            </a:r>
            <a:r>
              <a:rPr sz="2400" b="0" spc="-65" dirty="0">
                <a:latin typeface="Calibri Light"/>
                <a:cs typeface="Calibri Light"/>
              </a:rPr>
              <a:t> </a:t>
            </a:r>
            <a:r>
              <a:rPr sz="2400" b="0" dirty="0">
                <a:latin typeface="Calibri Light"/>
                <a:cs typeface="Calibri Light"/>
              </a:rPr>
              <a:t>–</a:t>
            </a:r>
            <a:r>
              <a:rPr sz="2400" b="0" spc="-35" dirty="0">
                <a:latin typeface="Calibri Light"/>
                <a:cs typeface="Calibri Light"/>
              </a:rPr>
              <a:t> </a:t>
            </a:r>
            <a:r>
              <a:rPr sz="2400" b="0" dirty="0">
                <a:latin typeface="Calibri Light"/>
                <a:cs typeface="Calibri Light"/>
              </a:rPr>
              <a:t>Forgot</a:t>
            </a:r>
            <a:r>
              <a:rPr sz="2400" b="0" spc="-85" dirty="0">
                <a:latin typeface="Calibri Light"/>
                <a:cs typeface="Calibri Light"/>
              </a:rPr>
              <a:t> </a:t>
            </a:r>
            <a:r>
              <a:rPr sz="2400" b="0" dirty="0">
                <a:latin typeface="Calibri Light"/>
                <a:cs typeface="Calibri Light"/>
              </a:rPr>
              <a:t>/</a:t>
            </a:r>
            <a:r>
              <a:rPr sz="2400" b="0" spc="-55" dirty="0">
                <a:latin typeface="Calibri Light"/>
                <a:cs typeface="Calibri Light"/>
              </a:rPr>
              <a:t> </a:t>
            </a:r>
            <a:r>
              <a:rPr sz="2400" b="0" spc="-10" dirty="0">
                <a:latin typeface="Calibri Light"/>
                <a:cs typeface="Calibri Light"/>
              </a:rPr>
              <a:t>Lapse</a:t>
            </a:r>
            <a:endParaRPr sz="2400">
              <a:latin typeface="Calibri Light"/>
              <a:cs typeface="Calibri Light"/>
            </a:endParaRPr>
          </a:p>
        </p:txBody>
      </p:sp>
      <p:sp>
        <p:nvSpPr>
          <p:cNvPr id="5" name="object 5"/>
          <p:cNvSpPr txBox="1"/>
          <p:nvPr/>
        </p:nvSpPr>
        <p:spPr>
          <a:xfrm>
            <a:off x="6404864" y="1354582"/>
            <a:ext cx="3566795" cy="1104900"/>
          </a:xfrm>
          <a:prstGeom prst="rect">
            <a:avLst/>
          </a:prstGeom>
        </p:spPr>
        <p:txBody>
          <a:bodyPr vert="horz" wrap="square" lIns="0" tIns="12700" rIns="0" bIns="0" rtlCol="0">
            <a:spAutoFit/>
          </a:bodyPr>
          <a:lstStyle/>
          <a:p>
            <a:pPr marL="12700">
              <a:lnSpc>
                <a:spcPts val="2845"/>
              </a:lnSpc>
              <a:spcBef>
                <a:spcPts val="100"/>
              </a:spcBef>
            </a:pPr>
            <a:r>
              <a:rPr sz="2400" b="0" spc="-30" dirty="0">
                <a:latin typeface="Calibri Light"/>
                <a:cs typeface="Calibri Light"/>
              </a:rPr>
              <a:t>Table</a:t>
            </a:r>
            <a:r>
              <a:rPr sz="2400" b="0" spc="-55" dirty="0">
                <a:latin typeface="Calibri Light"/>
                <a:cs typeface="Calibri Light"/>
              </a:rPr>
              <a:t> </a:t>
            </a:r>
            <a:r>
              <a:rPr sz="2400" b="0" dirty="0">
                <a:latin typeface="Calibri Light"/>
                <a:cs typeface="Calibri Light"/>
              </a:rPr>
              <a:t>6</a:t>
            </a:r>
            <a:r>
              <a:rPr sz="2400" b="0" spc="-55" dirty="0">
                <a:latin typeface="Calibri Light"/>
                <a:cs typeface="Calibri Light"/>
              </a:rPr>
              <a:t> </a:t>
            </a:r>
            <a:r>
              <a:rPr sz="2400" b="0" dirty="0">
                <a:latin typeface="Calibri Light"/>
                <a:cs typeface="Calibri Light"/>
              </a:rPr>
              <a:t>&amp;</a:t>
            </a:r>
            <a:r>
              <a:rPr sz="2400" b="0" spc="-40" dirty="0">
                <a:latin typeface="Calibri Light"/>
                <a:cs typeface="Calibri Light"/>
              </a:rPr>
              <a:t> </a:t>
            </a:r>
            <a:r>
              <a:rPr sz="2400" b="0" spc="-30" dirty="0">
                <a:latin typeface="Calibri Light"/>
                <a:cs typeface="Calibri Light"/>
              </a:rPr>
              <a:t>Table</a:t>
            </a:r>
            <a:r>
              <a:rPr sz="2400" b="0" spc="-55" dirty="0">
                <a:latin typeface="Calibri Light"/>
                <a:cs typeface="Calibri Light"/>
              </a:rPr>
              <a:t> </a:t>
            </a:r>
            <a:r>
              <a:rPr sz="2400" b="0" spc="-25" dirty="0">
                <a:latin typeface="Calibri Light"/>
                <a:cs typeface="Calibri Light"/>
              </a:rPr>
              <a:t>8B</a:t>
            </a:r>
            <a:endParaRPr sz="2400">
              <a:latin typeface="Calibri Light"/>
              <a:cs typeface="Calibri Light"/>
            </a:endParaRPr>
          </a:p>
          <a:p>
            <a:pPr marL="12700" marR="5080">
              <a:lnSpc>
                <a:spcPts val="2810"/>
              </a:lnSpc>
              <a:spcBef>
                <a:spcPts val="114"/>
              </a:spcBef>
            </a:pPr>
            <a:r>
              <a:rPr sz="2400" b="0" strike="dblStrike" spc="-30" dirty="0">
                <a:latin typeface="Calibri Light"/>
                <a:cs typeface="Calibri Light"/>
              </a:rPr>
              <a:t>Table</a:t>
            </a:r>
            <a:r>
              <a:rPr sz="2400" b="0" strike="dblStrike" spc="-55" dirty="0">
                <a:latin typeface="Calibri Light"/>
                <a:cs typeface="Calibri Light"/>
              </a:rPr>
              <a:t> </a:t>
            </a:r>
            <a:r>
              <a:rPr sz="2400" b="0" strike="dblStrike" dirty="0">
                <a:latin typeface="Calibri Light"/>
                <a:cs typeface="Calibri Light"/>
              </a:rPr>
              <a:t>6</a:t>
            </a:r>
            <a:r>
              <a:rPr sz="2400" b="0" strike="noStrike" spc="-40" dirty="0">
                <a:latin typeface="Calibri Light"/>
                <a:cs typeface="Calibri Light"/>
              </a:rPr>
              <a:t> </a:t>
            </a:r>
            <a:r>
              <a:rPr sz="2400" b="0" strike="noStrike" dirty="0">
                <a:latin typeface="Calibri Light"/>
                <a:cs typeface="Calibri Light"/>
              </a:rPr>
              <a:t>&amp;</a:t>
            </a:r>
            <a:r>
              <a:rPr sz="2400" b="0" strike="noStrike" spc="-35" dirty="0">
                <a:latin typeface="Calibri Light"/>
                <a:cs typeface="Calibri Light"/>
              </a:rPr>
              <a:t> </a:t>
            </a:r>
            <a:r>
              <a:rPr sz="2400" b="0" strike="noStrike" spc="-30" dirty="0">
                <a:latin typeface="Calibri Light"/>
                <a:cs typeface="Calibri Light"/>
              </a:rPr>
              <a:t>Table</a:t>
            </a:r>
            <a:r>
              <a:rPr sz="2400" b="0" strike="noStrike" spc="-55" dirty="0">
                <a:latin typeface="Calibri Light"/>
                <a:cs typeface="Calibri Light"/>
              </a:rPr>
              <a:t> </a:t>
            </a:r>
            <a:r>
              <a:rPr sz="2400" b="0" strike="noStrike" dirty="0">
                <a:latin typeface="Calibri Light"/>
                <a:cs typeface="Calibri Light"/>
              </a:rPr>
              <a:t>8C</a:t>
            </a:r>
            <a:r>
              <a:rPr sz="2400" b="0" strike="noStrike" spc="-40" dirty="0">
                <a:latin typeface="Calibri Light"/>
                <a:cs typeface="Calibri Light"/>
              </a:rPr>
              <a:t> </a:t>
            </a:r>
            <a:r>
              <a:rPr sz="2400" b="0" strike="noStrike" dirty="0">
                <a:latin typeface="Calibri Light"/>
                <a:cs typeface="Calibri Light"/>
              </a:rPr>
              <a:t>+</a:t>
            </a:r>
            <a:r>
              <a:rPr sz="2400" b="0" strike="noStrike" spc="-50" dirty="0">
                <a:latin typeface="Calibri Light"/>
                <a:cs typeface="Calibri Light"/>
              </a:rPr>
              <a:t> </a:t>
            </a:r>
            <a:r>
              <a:rPr sz="2400" b="0" strike="noStrike" spc="-30" dirty="0">
                <a:latin typeface="Calibri Light"/>
                <a:cs typeface="Calibri Light"/>
              </a:rPr>
              <a:t>Table</a:t>
            </a:r>
            <a:r>
              <a:rPr sz="2400" b="0" strike="noStrike" spc="-50" dirty="0">
                <a:latin typeface="Calibri Light"/>
                <a:cs typeface="Calibri Light"/>
              </a:rPr>
              <a:t> </a:t>
            </a:r>
            <a:r>
              <a:rPr sz="2400" b="0" strike="noStrike" spc="-25" dirty="0">
                <a:latin typeface="Calibri Light"/>
                <a:cs typeface="Calibri Light"/>
              </a:rPr>
              <a:t>13 </a:t>
            </a:r>
            <a:r>
              <a:rPr sz="2400" b="0" strike="noStrike" spc="-30" dirty="0">
                <a:latin typeface="Calibri Light"/>
                <a:cs typeface="Calibri Light"/>
              </a:rPr>
              <a:t>Table</a:t>
            </a:r>
            <a:r>
              <a:rPr sz="2400" b="0" strike="noStrike" spc="-95" dirty="0">
                <a:latin typeface="Calibri Light"/>
                <a:cs typeface="Calibri Light"/>
              </a:rPr>
              <a:t> </a:t>
            </a:r>
            <a:r>
              <a:rPr sz="2400" b="0" strike="noStrike" spc="-25" dirty="0">
                <a:latin typeface="Calibri Light"/>
                <a:cs typeface="Calibri Light"/>
              </a:rPr>
              <a:t>8E</a:t>
            </a:r>
            <a:endParaRPr sz="2400">
              <a:latin typeface="Calibri Light"/>
              <a:cs typeface="Calibri Light"/>
            </a:endParaRPr>
          </a:p>
        </p:txBody>
      </p:sp>
      <p:sp>
        <p:nvSpPr>
          <p:cNvPr id="6" name="object 6"/>
          <p:cNvSpPr txBox="1"/>
          <p:nvPr/>
        </p:nvSpPr>
        <p:spPr>
          <a:xfrm>
            <a:off x="917244" y="2827096"/>
            <a:ext cx="5768340" cy="1526540"/>
          </a:xfrm>
          <a:prstGeom prst="rect">
            <a:avLst/>
          </a:prstGeom>
        </p:spPr>
        <p:txBody>
          <a:bodyPr vert="horz" wrap="square" lIns="0" tIns="13970" rIns="0" bIns="0" rtlCol="0">
            <a:spAutoFit/>
          </a:bodyPr>
          <a:lstStyle/>
          <a:p>
            <a:pPr marL="12700">
              <a:lnSpc>
                <a:spcPts val="3335"/>
              </a:lnSpc>
              <a:spcBef>
                <a:spcPts val="110"/>
              </a:spcBef>
            </a:pPr>
            <a:r>
              <a:rPr sz="2800" b="0" dirty="0">
                <a:latin typeface="Calibri Light"/>
                <a:cs typeface="Calibri Light"/>
              </a:rPr>
              <a:t>In</a:t>
            </a:r>
            <a:r>
              <a:rPr sz="2800" b="0" spc="-10" dirty="0">
                <a:latin typeface="Calibri Light"/>
                <a:cs typeface="Calibri Light"/>
              </a:rPr>
              <a:t> Eligible</a:t>
            </a:r>
            <a:endParaRPr sz="2800">
              <a:latin typeface="Calibri Light"/>
              <a:cs typeface="Calibri Light"/>
            </a:endParaRPr>
          </a:p>
          <a:p>
            <a:pPr marL="696595" indent="-227329">
              <a:lnSpc>
                <a:spcPts val="2820"/>
              </a:lnSpc>
              <a:buFont typeface="Arial"/>
              <a:buChar char="•"/>
              <a:tabLst>
                <a:tab pos="696595" algn="l"/>
              </a:tabLst>
            </a:pPr>
            <a:r>
              <a:rPr sz="2400" b="0" dirty="0">
                <a:latin typeface="Calibri Light"/>
                <a:cs typeface="Calibri Light"/>
              </a:rPr>
              <a:t>Availed</a:t>
            </a:r>
            <a:r>
              <a:rPr sz="2400" b="0" spc="-70" dirty="0">
                <a:latin typeface="Calibri Light"/>
                <a:cs typeface="Calibri Light"/>
              </a:rPr>
              <a:t> </a:t>
            </a:r>
            <a:r>
              <a:rPr sz="2400" b="0" dirty="0">
                <a:latin typeface="Calibri Light"/>
                <a:cs typeface="Calibri Light"/>
              </a:rPr>
              <a:t>in</a:t>
            </a:r>
            <a:r>
              <a:rPr sz="2400" b="0" spc="-65" dirty="0">
                <a:latin typeface="Calibri Light"/>
                <a:cs typeface="Calibri Light"/>
              </a:rPr>
              <a:t> </a:t>
            </a:r>
            <a:r>
              <a:rPr sz="2400" b="0" dirty="0">
                <a:latin typeface="Calibri Light"/>
                <a:cs typeface="Calibri Light"/>
              </a:rPr>
              <a:t>GSTR</a:t>
            </a:r>
            <a:r>
              <a:rPr sz="2400" b="0" spc="-70" dirty="0">
                <a:latin typeface="Calibri Light"/>
                <a:cs typeface="Calibri Light"/>
              </a:rPr>
              <a:t> </a:t>
            </a:r>
            <a:r>
              <a:rPr sz="2400" b="0" dirty="0">
                <a:latin typeface="Calibri Light"/>
                <a:cs typeface="Calibri Light"/>
              </a:rPr>
              <a:t>3B</a:t>
            </a:r>
            <a:r>
              <a:rPr sz="2400" b="0" spc="-55" dirty="0">
                <a:latin typeface="Calibri Light"/>
                <a:cs typeface="Calibri Light"/>
              </a:rPr>
              <a:t> </a:t>
            </a:r>
            <a:r>
              <a:rPr sz="2400" b="0" dirty="0">
                <a:latin typeface="Calibri Light"/>
                <a:cs typeface="Calibri Light"/>
              </a:rPr>
              <a:t>&amp;</a:t>
            </a:r>
            <a:r>
              <a:rPr sz="2400" b="0" spc="-65" dirty="0">
                <a:latin typeface="Calibri Light"/>
                <a:cs typeface="Calibri Light"/>
              </a:rPr>
              <a:t> </a:t>
            </a:r>
            <a:r>
              <a:rPr sz="2400" b="0" spc="-10" dirty="0">
                <a:latin typeface="Calibri Light"/>
                <a:cs typeface="Calibri Light"/>
              </a:rPr>
              <a:t>Reversed</a:t>
            </a:r>
            <a:r>
              <a:rPr sz="2400" b="0" spc="-30" dirty="0">
                <a:latin typeface="Calibri Light"/>
                <a:cs typeface="Calibri Light"/>
              </a:rPr>
              <a:t> </a:t>
            </a:r>
            <a:r>
              <a:rPr sz="2400" b="0" dirty="0">
                <a:latin typeface="Calibri Light"/>
                <a:cs typeface="Calibri Light"/>
              </a:rPr>
              <a:t>Same</a:t>
            </a:r>
            <a:r>
              <a:rPr sz="2400" b="0" spc="-60" dirty="0">
                <a:latin typeface="Calibri Light"/>
                <a:cs typeface="Calibri Light"/>
              </a:rPr>
              <a:t> </a:t>
            </a:r>
            <a:r>
              <a:rPr sz="2400" b="0" spc="-20" dirty="0">
                <a:latin typeface="Calibri Light"/>
                <a:cs typeface="Calibri Light"/>
              </a:rPr>
              <a:t>year</a:t>
            </a:r>
            <a:endParaRPr sz="2400">
              <a:latin typeface="Calibri Light"/>
              <a:cs typeface="Calibri Light"/>
            </a:endParaRPr>
          </a:p>
          <a:p>
            <a:pPr marL="696595" indent="-227329">
              <a:lnSpc>
                <a:spcPts val="2810"/>
              </a:lnSpc>
              <a:buFont typeface="Arial"/>
              <a:buChar char="•"/>
              <a:tabLst>
                <a:tab pos="696595" algn="l"/>
              </a:tabLst>
            </a:pPr>
            <a:r>
              <a:rPr sz="2400" b="0" dirty="0">
                <a:latin typeface="Calibri Light"/>
                <a:cs typeface="Calibri Light"/>
              </a:rPr>
              <a:t>Availed</a:t>
            </a:r>
            <a:r>
              <a:rPr sz="2400" b="0" spc="-70" dirty="0">
                <a:latin typeface="Calibri Light"/>
                <a:cs typeface="Calibri Light"/>
              </a:rPr>
              <a:t> </a:t>
            </a:r>
            <a:r>
              <a:rPr sz="2400" b="0" dirty="0">
                <a:latin typeface="Calibri Light"/>
                <a:cs typeface="Calibri Light"/>
              </a:rPr>
              <a:t>in</a:t>
            </a:r>
            <a:r>
              <a:rPr sz="2400" b="0" spc="-65" dirty="0">
                <a:latin typeface="Calibri Light"/>
                <a:cs typeface="Calibri Light"/>
              </a:rPr>
              <a:t> </a:t>
            </a:r>
            <a:r>
              <a:rPr sz="2400" b="0" dirty="0">
                <a:latin typeface="Calibri Light"/>
                <a:cs typeface="Calibri Light"/>
              </a:rPr>
              <a:t>GSTR</a:t>
            </a:r>
            <a:r>
              <a:rPr sz="2400" b="0" spc="-70" dirty="0">
                <a:latin typeface="Calibri Light"/>
                <a:cs typeface="Calibri Light"/>
              </a:rPr>
              <a:t> </a:t>
            </a:r>
            <a:r>
              <a:rPr sz="2400" b="0" dirty="0">
                <a:latin typeface="Calibri Light"/>
                <a:cs typeface="Calibri Light"/>
              </a:rPr>
              <a:t>3B</a:t>
            </a:r>
            <a:r>
              <a:rPr sz="2400" b="0" spc="-45" dirty="0">
                <a:latin typeface="Calibri Light"/>
                <a:cs typeface="Calibri Light"/>
              </a:rPr>
              <a:t> </a:t>
            </a:r>
            <a:r>
              <a:rPr sz="2400" b="0" dirty="0">
                <a:latin typeface="Calibri Light"/>
                <a:cs typeface="Calibri Light"/>
              </a:rPr>
              <a:t>&amp;</a:t>
            </a:r>
            <a:r>
              <a:rPr sz="2400" b="0" spc="-70" dirty="0">
                <a:latin typeface="Calibri Light"/>
                <a:cs typeface="Calibri Light"/>
              </a:rPr>
              <a:t> </a:t>
            </a:r>
            <a:r>
              <a:rPr sz="2400" b="0" spc="-10" dirty="0">
                <a:latin typeface="Calibri Light"/>
                <a:cs typeface="Calibri Light"/>
              </a:rPr>
              <a:t>Reversed</a:t>
            </a:r>
            <a:r>
              <a:rPr sz="2400" b="0" spc="-20" dirty="0">
                <a:latin typeface="Calibri Light"/>
                <a:cs typeface="Calibri Light"/>
              </a:rPr>
              <a:t> </a:t>
            </a:r>
            <a:r>
              <a:rPr sz="2400" b="0" dirty="0">
                <a:latin typeface="Calibri Light"/>
                <a:cs typeface="Calibri Light"/>
              </a:rPr>
              <a:t>Next</a:t>
            </a:r>
            <a:r>
              <a:rPr sz="2400" b="0" spc="-60" dirty="0">
                <a:latin typeface="Calibri Light"/>
                <a:cs typeface="Calibri Light"/>
              </a:rPr>
              <a:t> </a:t>
            </a:r>
            <a:r>
              <a:rPr sz="2400" b="0" spc="-20" dirty="0">
                <a:latin typeface="Calibri Light"/>
                <a:cs typeface="Calibri Light"/>
              </a:rPr>
              <a:t>year</a:t>
            </a:r>
            <a:endParaRPr sz="2400">
              <a:latin typeface="Calibri Light"/>
              <a:cs typeface="Calibri Light"/>
            </a:endParaRPr>
          </a:p>
          <a:p>
            <a:pPr marL="696595" indent="-227329">
              <a:lnSpc>
                <a:spcPts val="2845"/>
              </a:lnSpc>
              <a:buFont typeface="Arial"/>
              <a:buChar char="•"/>
              <a:tabLst>
                <a:tab pos="696595" algn="l"/>
              </a:tabLst>
            </a:pPr>
            <a:r>
              <a:rPr sz="2400" b="0" dirty="0">
                <a:latin typeface="Calibri Light"/>
                <a:cs typeface="Calibri Light"/>
              </a:rPr>
              <a:t>Not</a:t>
            </a:r>
            <a:r>
              <a:rPr sz="2400" b="0" spc="-75" dirty="0">
                <a:latin typeface="Calibri Light"/>
                <a:cs typeface="Calibri Light"/>
              </a:rPr>
              <a:t> </a:t>
            </a:r>
            <a:r>
              <a:rPr sz="2400" b="0" dirty="0">
                <a:latin typeface="Calibri Light"/>
                <a:cs typeface="Calibri Light"/>
              </a:rPr>
              <a:t>availed</a:t>
            </a:r>
            <a:r>
              <a:rPr sz="2400" b="0" spc="-75" dirty="0">
                <a:latin typeface="Calibri Light"/>
                <a:cs typeface="Calibri Light"/>
              </a:rPr>
              <a:t> </a:t>
            </a:r>
            <a:r>
              <a:rPr sz="2400" b="0" dirty="0">
                <a:latin typeface="Calibri Light"/>
                <a:cs typeface="Calibri Light"/>
              </a:rPr>
              <a:t>–</a:t>
            </a:r>
            <a:r>
              <a:rPr sz="2400" b="0" spc="-50" dirty="0">
                <a:latin typeface="Calibri Light"/>
                <a:cs typeface="Calibri Light"/>
              </a:rPr>
              <a:t> </a:t>
            </a:r>
            <a:r>
              <a:rPr sz="2400" b="0" dirty="0">
                <a:latin typeface="Calibri Light"/>
                <a:cs typeface="Calibri Light"/>
              </a:rPr>
              <a:t>Reported</a:t>
            </a:r>
            <a:r>
              <a:rPr sz="2400" b="0" spc="-40" dirty="0">
                <a:latin typeface="Calibri Light"/>
                <a:cs typeface="Calibri Light"/>
              </a:rPr>
              <a:t> </a:t>
            </a:r>
            <a:r>
              <a:rPr sz="2400" b="0" dirty="0">
                <a:latin typeface="Calibri Light"/>
                <a:cs typeface="Calibri Light"/>
              </a:rPr>
              <a:t>in</a:t>
            </a:r>
            <a:r>
              <a:rPr sz="2400" b="0" spc="-80" dirty="0">
                <a:latin typeface="Calibri Light"/>
                <a:cs typeface="Calibri Light"/>
              </a:rPr>
              <a:t> </a:t>
            </a:r>
            <a:r>
              <a:rPr sz="2400" b="0" spc="-35" dirty="0">
                <a:latin typeface="Calibri Light"/>
                <a:cs typeface="Calibri Light"/>
              </a:rPr>
              <a:t>4D</a:t>
            </a:r>
            <a:endParaRPr sz="2400">
              <a:latin typeface="Calibri Light"/>
              <a:cs typeface="Calibri Light"/>
            </a:endParaRPr>
          </a:p>
        </p:txBody>
      </p:sp>
      <p:sp>
        <p:nvSpPr>
          <p:cNvPr id="7" name="object 7"/>
          <p:cNvSpPr txBox="1"/>
          <p:nvPr/>
        </p:nvSpPr>
        <p:spPr>
          <a:xfrm>
            <a:off x="7319518" y="3248405"/>
            <a:ext cx="3570604" cy="1104900"/>
          </a:xfrm>
          <a:prstGeom prst="rect">
            <a:avLst/>
          </a:prstGeom>
        </p:spPr>
        <p:txBody>
          <a:bodyPr vert="horz" wrap="square" lIns="0" tIns="12700" rIns="0" bIns="0" rtlCol="0">
            <a:spAutoFit/>
          </a:bodyPr>
          <a:lstStyle/>
          <a:p>
            <a:pPr marL="12700">
              <a:lnSpc>
                <a:spcPts val="2845"/>
              </a:lnSpc>
              <a:spcBef>
                <a:spcPts val="100"/>
              </a:spcBef>
            </a:pPr>
            <a:r>
              <a:rPr sz="2400" b="0" spc="-30" dirty="0">
                <a:latin typeface="Calibri Light"/>
                <a:cs typeface="Calibri Light"/>
              </a:rPr>
              <a:t>Table</a:t>
            </a:r>
            <a:r>
              <a:rPr sz="2400" b="0" spc="-55" dirty="0">
                <a:latin typeface="Calibri Light"/>
                <a:cs typeface="Calibri Light"/>
              </a:rPr>
              <a:t> </a:t>
            </a:r>
            <a:r>
              <a:rPr sz="2400" b="0" dirty="0">
                <a:latin typeface="Calibri Light"/>
                <a:cs typeface="Calibri Light"/>
              </a:rPr>
              <a:t>7</a:t>
            </a:r>
            <a:r>
              <a:rPr sz="2400" b="0" spc="-55" dirty="0">
                <a:latin typeface="Calibri Light"/>
                <a:cs typeface="Calibri Light"/>
              </a:rPr>
              <a:t> </a:t>
            </a:r>
            <a:r>
              <a:rPr sz="2400" b="0" dirty="0">
                <a:latin typeface="Calibri Light"/>
                <a:cs typeface="Calibri Light"/>
              </a:rPr>
              <a:t>&amp;</a:t>
            </a:r>
            <a:r>
              <a:rPr sz="2400" b="0" spc="-40" dirty="0">
                <a:latin typeface="Calibri Light"/>
                <a:cs typeface="Calibri Light"/>
              </a:rPr>
              <a:t> </a:t>
            </a:r>
            <a:r>
              <a:rPr sz="2400" b="0" spc="-30" dirty="0">
                <a:latin typeface="Calibri Light"/>
                <a:cs typeface="Calibri Light"/>
              </a:rPr>
              <a:t>Table</a:t>
            </a:r>
            <a:r>
              <a:rPr sz="2400" b="0" spc="-55" dirty="0">
                <a:latin typeface="Calibri Light"/>
                <a:cs typeface="Calibri Light"/>
              </a:rPr>
              <a:t> </a:t>
            </a:r>
            <a:r>
              <a:rPr sz="2400" b="0" spc="-25" dirty="0">
                <a:latin typeface="Calibri Light"/>
                <a:cs typeface="Calibri Light"/>
              </a:rPr>
              <a:t>8B</a:t>
            </a:r>
            <a:endParaRPr sz="2400">
              <a:latin typeface="Calibri Light"/>
              <a:cs typeface="Calibri Light"/>
            </a:endParaRPr>
          </a:p>
          <a:p>
            <a:pPr marL="12700">
              <a:lnSpc>
                <a:spcPts val="2810"/>
              </a:lnSpc>
            </a:pPr>
            <a:r>
              <a:rPr sz="2400" b="0" strike="dblStrike" spc="-30" dirty="0">
                <a:latin typeface="Calibri Light"/>
                <a:cs typeface="Calibri Light"/>
              </a:rPr>
              <a:t>Table</a:t>
            </a:r>
            <a:r>
              <a:rPr sz="2400" b="0" strike="dblStrike" spc="-55" dirty="0">
                <a:latin typeface="Calibri Light"/>
                <a:cs typeface="Calibri Light"/>
              </a:rPr>
              <a:t> </a:t>
            </a:r>
            <a:r>
              <a:rPr sz="2400" b="0" strike="dblStrike" dirty="0">
                <a:latin typeface="Calibri Light"/>
                <a:cs typeface="Calibri Light"/>
              </a:rPr>
              <a:t>7</a:t>
            </a:r>
            <a:r>
              <a:rPr sz="2400" b="0" strike="noStrike" spc="-55" dirty="0">
                <a:latin typeface="Calibri Light"/>
                <a:cs typeface="Calibri Light"/>
              </a:rPr>
              <a:t> </a:t>
            </a:r>
            <a:r>
              <a:rPr sz="2400" b="0" strike="noStrike" dirty="0">
                <a:latin typeface="Calibri Light"/>
                <a:cs typeface="Calibri Light"/>
              </a:rPr>
              <a:t>&amp;</a:t>
            </a:r>
            <a:r>
              <a:rPr sz="2400" b="0" strike="noStrike" spc="-45" dirty="0">
                <a:latin typeface="Calibri Light"/>
                <a:cs typeface="Calibri Light"/>
              </a:rPr>
              <a:t> </a:t>
            </a:r>
            <a:r>
              <a:rPr sz="2400" b="0" strike="noStrike" spc="-25" dirty="0">
                <a:latin typeface="Calibri Light"/>
                <a:cs typeface="Calibri Light"/>
              </a:rPr>
              <a:t>Table</a:t>
            </a:r>
            <a:r>
              <a:rPr sz="2400" b="0" strike="noStrike" spc="-50" dirty="0">
                <a:latin typeface="Calibri Light"/>
                <a:cs typeface="Calibri Light"/>
              </a:rPr>
              <a:t> </a:t>
            </a:r>
            <a:r>
              <a:rPr sz="2400" b="0" strike="noStrike" dirty="0">
                <a:latin typeface="Calibri Light"/>
                <a:cs typeface="Calibri Light"/>
              </a:rPr>
              <a:t>8B</a:t>
            </a:r>
            <a:r>
              <a:rPr sz="2400" b="0" strike="noStrike" spc="-50" dirty="0">
                <a:latin typeface="Calibri Light"/>
                <a:cs typeface="Calibri Light"/>
              </a:rPr>
              <a:t> </a:t>
            </a:r>
            <a:r>
              <a:rPr sz="2400" b="0" strike="noStrike" dirty="0">
                <a:latin typeface="Calibri Light"/>
                <a:cs typeface="Calibri Light"/>
              </a:rPr>
              <a:t>+</a:t>
            </a:r>
            <a:r>
              <a:rPr sz="2400" b="0" strike="noStrike" spc="-60" dirty="0">
                <a:latin typeface="Calibri Light"/>
                <a:cs typeface="Calibri Light"/>
              </a:rPr>
              <a:t> </a:t>
            </a:r>
            <a:r>
              <a:rPr sz="2400" b="0" strike="noStrike" spc="-25" dirty="0">
                <a:latin typeface="Calibri Light"/>
                <a:cs typeface="Calibri Light"/>
              </a:rPr>
              <a:t>Table</a:t>
            </a:r>
            <a:r>
              <a:rPr sz="2400" b="0" strike="noStrike" spc="-50" dirty="0">
                <a:latin typeface="Calibri Light"/>
                <a:cs typeface="Calibri Light"/>
              </a:rPr>
              <a:t> </a:t>
            </a:r>
            <a:r>
              <a:rPr sz="2400" b="0" strike="noStrike" spc="-35" dirty="0">
                <a:latin typeface="Calibri Light"/>
                <a:cs typeface="Calibri Light"/>
              </a:rPr>
              <a:t>12</a:t>
            </a:r>
            <a:endParaRPr sz="2400">
              <a:latin typeface="Calibri Light"/>
              <a:cs typeface="Calibri Light"/>
            </a:endParaRPr>
          </a:p>
          <a:p>
            <a:pPr marL="12700">
              <a:lnSpc>
                <a:spcPts val="2845"/>
              </a:lnSpc>
            </a:pPr>
            <a:r>
              <a:rPr sz="2400" b="0" spc="-30" dirty="0">
                <a:latin typeface="Calibri Light"/>
                <a:cs typeface="Calibri Light"/>
              </a:rPr>
              <a:t>Table</a:t>
            </a:r>
            <a:r>
              <a:rPr sz="2400" b="0" spc="-95" dirty="0">
                <a:latin typeface="Calibri Light"/>
                <a:cs typeface="Calibri Light"/>
              </a:rPr>
              <a:t> </a:t>
            </a:r>
            <a:r>
              <a:rPr sz="2400" b="0" spc="-25" dirty="0">
                <a:latin typeface="Calibri Light"/>
                <a:cs typeface="Calibri Light"/>
              </a:rPr>
              <a:t>8F</a:t>
            </a:r>
            <a:endParaRPr sz="2400">
              <a:latin typeface="Calibri Light"/>
              <a:cs typeface="Calibri Light"/>
            </a:endParaRPr>
          </a:p>
        </p:txBody>
      </p:sp>
      <p:sp>
        <p:nvSpPr>
          <p:cNvPr id="8" name="object 8"/>
          <p:cNvSpPr txBox="1"/>
          <p:nvPr/>
        </p:nvSpPr>
        <p:spPr>
          <a:xfrm>
            <a:off x="917244" y="4721098"/>
            <a:ext cx="8764270" cy="1169035"/>
          </a:xfrm>
          <a:prstGeom prst="rect">
            <a:avLst/>
          </a:prstGeom>
        </p:spPr>
        <p:txBody>
          <a:bodyPr vert="horz" wrap="square" lIns="0" tIns="13335" rIns="0" bIns="0" rtlCol="0">
            <a:spAutoFit/>
          </a:bodyPr>
          <a:lstStyle/>
          <a:p>
            <a:pPr marL="12700">
              <a:lnSpc>
                <a:spcPts val="3329"/>
              </a:lnSpc>
              <a:spcBef>
                <a:spcPts val="105"/>
              </a:spcBef>
            </a:pPr>
            <a:r>
              <a:rPr sz="2800" b="0" dirty="0">
                <a:latin typeface="Calibri Light"/>
                <a:cs typeface="Calibri Light"/>
              </a:rPr>
              <a:t>Meaning</a:t>
            </a:r>
            <a:r>
              <a:rPr sz="2800" b="0" spc="-50" dirty="0">
                <a:latin typeface="Calibri Light"/>
                <a:cs typeface="Calibri Light"/>
              </a:rPr>
              <a:t> </a:t>
            </a:r>
            <a:r>
              <a:rPr sz="2800" b="0" dirty="0">
                <a:latin typeface="Calibri Light"/>
                <a:cs typeface="Calibri Light"/>
              </a:rPr>
              <a:t>of</a:t>
            </a:r>
            <a:r>
              <a:rPr sz="2800" b="0" spc="-5" dirty="0">
                <a:latin typeface="Calibri Light"/>
                <a:cs typeface="Calibri Light"/>
              </a:rPr>
              <a:t> </a:t>
            </a:r>
            <a:r>
              <a:rPr sz="2800" b="0" spc="-25" dirty="0">
                <a:latin typeface="Calibri Light"/>
                <a:cs typeface="Calibri Light"/>
              </a:rPr>
              <a:t>8D</a:t>
            </a:r>
            <a:endParaRPr sz="2800">
              <a:latin typeface="Calibri Light"/>
              <a:cs typeface="Calibri Light"/>
            </a:endParaRPr>
          </a:p>
          <a:p>
            <a:pPr marL="696595" indent="-227329">
              <a:lnSpc>
                <a:spcPts val="2815"/>
              </a:lnSpc>
              <a:buFont typeface="Arial"/>
              <a:buChar char="•"/>
              <a:tabLst>
                <a:tab pos="696595" algn="l"/>
              </a:tabLst>
            </a:pPr>
            <a:r>
              <a:rPr sz="2400" b="0" dirty="0">
                <a:latin typeface="Calibri Light"/>
                <a:cs typeface="Calibri Light"/>
              </a:rPr>
              <a:t>If</a:t>
            </a:r>
            <a:r>
              <a:rPr sz="2400" b="0" spc="-20" dirty="0">
                <a:latin typeface="Calibri Light"/>
                <a:cs typeface="Calibri Light"/>
              </a:rPr>
              <a:t> </a:t>
            </a:r>
            <a:r>
              <a:rPr sz="2400" b="0" dirty="0">
                <a:latin typeface="Calibri Light"/>
                <a:cs typeface="Calibri Light"/>
              </a:rPr>
              <a:t>8D</a:t>
            </a:r>
            <a:r>
              <a:rPr sz="2400" b="0" spc="-50" dirty="0">
                <a:latin typeface="Calibri Light"/>
                <a:cs typeface="Calibri Light"/>
              </a:rPr>
              <a:t> </a:t>
            </a:r>
            <a:r>
              <a:rPr sz="2400" b="0" dirty="0">
                <a:latin typeface="Calibri Light"/>
                <a:cs typeface="Calibri Light"/>
              </a:rPr>
              <a:t>is</a:t>
            </a:r>
            <a:r>
              <a:rPr sz="2400" b="0" spc="-35" dirty="0">
                <a:latin typeface="Calibri Light"/>
                <a:cs typeface="Calibri Light"/>
              </a:rPr>
              <a:t> </a:t>
            </a:r>
            <a:r>
              <a:rPr sz="2400" b="0" dirty="0">
                <a:latin typeface="Calibri Light"/>
                <a:cs typeface="Calibri Light"/>
              </a:rPr>
              <a:t>positive</a:t>
            </a:r>
            <a:r>
              <a:rPr sz="2400" b="0" spc="-45" dirty="0">
                <a:latin typeface="Calibri Light"/>
                <a:cs typeface="Calibri Light"/>
              </a:rPr>
              <a:t> </a:t>
            </a:r>
            <a:r>
              <a:rPr sz="2400" b="0" dirty="0">
                <a:latin typeface="Calibri Light"/>
                <a:cs typeface="Calibri Light"/>
              </a:rPr>
              <a:t>it</a:t>
            </a:r>
            <a:r>
              <a:rPr sz="2400" b="0" spc="-40" dirty="0">
                <a:latin typeface="Calibri Light"/>
                <a:cs typeface="Calibri Light"/>
              </a:rPr>
              <a:t> </a:t>
            </a:r>
            <a:r>
              <a:rPr sz="2400" b="0" dirty="0">
                <a:latin typeface="Calibri Light"/>
                <a:cs typeface="Calibri Light"/>
              </a:rPr>
              <a:t>means</a:t>
            </a:r>
            <a:r>
              <a:rPr sz="2400" b="0" spc="-20" dirty="0">
                <a:latin typeface="Calibri Light"/>
                <a:cs typeface="Calibri Light"/>
              </a:rPr>
              <a:t> </a:t>
            </a:r>
            <a:r>
              <a:rPr sz="2400" b="0" dirty="0">
                <a:latin typeface="Calibri Light"/>
                <a:cs typeface="Calibri Light"/>
              </a:rPr>
              <a:t>some</a:t>
            </a:r>
            <a:r>
              <a:rPr sz="2400" b="0" spc="-50" dirty="0">
                <a:latin typeface="Calibri Light"/>
                <a:cs typeface="Calibri Light"/>
              </a:rPr>
              <a:t> </a:t>
            </a:r>
            <a:r>
              <a:rPr sz="2400" b="0" dirty="0">
                <a:latin typeface="Calibri Light"/>
                <a:cs typeface="Calibri Light"/>
              </a:rPr>
              <a:t>credits</a:t>
            </a:r>
            <a:r>
              <a:rPr sz="2400" b="0" spc="-35" dirty="0">
                <a:latin typeface="Calibri Light"/>
                <a:cs typeface="Calibri Light"/>
              </a:rPr>
              <a:t> </a:t>
            </a:r>
            <a:r>
              <a:rPr sz="2400" b="0" dirty="0">
                <a:latin typeface="Calibri Light"/>
                <a:cs typeface="Calibri Light"/>
              </a:rPr>
              <a:t>in</a:t>
            </a:r>
            <a:r>
              <a:rPr sz="2400" b="0" spc="-20" dirty="0">
                <a:latin typeface="Calibri Light"/>
                <a:cs typeface="Calibri Light"/>
              </a:rPr>
              <a:t> </a:t>
            </a:r>
            <a:r>
              <a:rPr sz="2400" b="0" dirty="0">
                <a:latin typeface="Calibri Light"/>
                <a:cs typeface="Calibri Light"/>
              </a:rPr>
              <a:t>2A</a:t>
            </a:r>
            <a:r>
              <a:rPr sz="2400" b="0" spc="-45" dirty="0">
                <a:latin typeface="Calibri Light"/>
                <a:cs typeface="Calibri Light"/>
              </a:rPr>
              <a:t> </a:t>
            </a:r>
            <a:r>
              <a:rPr sz="2400" b="0" dirty="0">
                <a:latin typeface="Calibri Light"/>
                <a:cs typeface="Calibri Light"/>
              </a:rPr>
              <a:t>are</a:t>
            </a:r>
            <a:r>
              <a:rPr sz="2400" b="0" spc="-45" dirty="0">
                <a:latin typeface="Calibri Light"/>
                <a:cs typeface="Calibri Light"/>
              </a:rPr>
              <a:t> </a:t>
            </a:r>
            <a:r>
              <a:rPr sz="2400" b="0" dirty="0">
                <a:latin typeface="Calibri Light"/>
                <a:cs typeface="Calibri Light"/>
              </a:rPr>
              <a:t>not</a:t>
            </a:r>
            <a:r>
              <a:rPr sz="2400" b="0" spc="-20" dirty="0">
                <a:latin typeface="Calibri Light"/>
                <a:cs typeface="Calibri Light"/>
              </a:rPr>
              <a:t> </a:t>
            </a:r>
            <a:r>
              <a:rPr sz="2400" b="0" spc="-10" dirty="0">
                <a:latin typeface="Calibri Light"/>
                <a:cs typeface="Calibri Light"/>
              </a:rPr>
              <a:t>taken</a:t>
            </a:r>
            <a:r>
              <a:rPr sz="2400" b="0" spc="-45" dirty="0">
                <a:latin typeface="Calibri Light"/>
                <a:cs typeface="Calibri Light"/>
              </a:rPr>
              <a:t> </a:t>
            </a:r>
            <a:r>
              <a:rPr sz="2400" b="0" dirty="0">
                <a:latin typeface="Calibri Light"/>
                <a:cs typeface="Calibri Light"/>
              </a:rPr>
              <a:t>in</a:t>
            </a:r>
            <a:r>
              <a:rPr sz="2400" b="0" spc="-40" dirty="0">
                <a:latin typeface="Calibri Light"/>
                <a:cs typeface="Calibri Light"/>
              </a:rPr>
              <a:t> </a:t>
            </a:r>
            <a:r>
              <a:rPr sz="2400" b="0" spc="-25" dirty="0">
                <a:latin typeface="Calibri Light"/>
                <a:cs typeface="Calibri Light"/>
              </a:rPr>
              <a:t>3B</a:t>
            </a:r>
            <a:endParaRPr sz="2400">
              <a:latin typeface="Calibri Light"/>
              <a:cs typeface="Calibri Light"/>
            </a:endParaRPr>
          </a:p>
          <a:p>
            <a:pPr marL="696595" indent="-227329">
              <a:lnSpc>
                <a:spcPts val="2845"/>
              </a:lnSpc>
              <a:buFont typeface="Arial"/>
              <a:buChar char="•"/>
              <a:tabLst>
                <a:tab pos="696595" algn="l"/>
              </a:tabLst>
            </a:pPr>
            <a:r>
              <a:rPr sz="2400" b="0" dirty="0">
                <a:latin typeface="Calibri Light"/>
                <a:cs typeface="Calibri Light"/>
              </a:rPr>
              <a:t>If</a:t>
            </a:r>
            <a:r>
              <a:rPr sz="2400" b="0" spc="-30" dirty="0">
                <a:latin typeface="Calibri Light"/>
                <a:cs typeface="Calibri Light"/>
              </a:rPr>
              <a:t> </a:t>
            </a:r>
            <a:r>
              <a:rPr sz="2400" b="0" dirty="0">
                <a:latin typeface="Calibri Light"/>
                <a:cs typeface="Calibri Light"/>
              </a:rPr>
              <a:t>8D</a:t>
            </a:r>
            <a:r>
              <a:rPr sz="2400" b="0" spc="-65" dirty="0">
                <a:latin typeface="Calibri Light"/>
                <a:cs typeface="Calibri Light"/>
              </a:rPr>
              <a:t> </a:t>
            </a:r>
            <a:r>
              <a:rPr sz="2400" b="0" dirty="0">
                <a:latin typeface="Calibri Light"/>
                <a:cs typeface="Calibri Light"/>
              </a:rPr>
              <a:t>is</a:t>
            </a:r>
            <a:r>
              <a:rPr sz="2400" b="0" spc="-40" dirty="0">
                <a:latin typeface="Calibri Light"/>
                <a:cs typeface="Calibri Light"/>
              </a:rPr>
              <a:t> </a:t>
            </a:r>
            <a:r>
              <a:rPr sz="2400" b="0" spc="-10" dirty="0">
                <a:latin typeface="Calibri Light"/>
                <a:cs typeface="Calibri Light"/>
              </a:rPr>
              <a:t>negative</a:t>
            </a:r>
            <a:r>
              <a:rPr sz="2400" b="0" spc="-40" dirty="0">
                <a:latin typeface="Calibri Light"/>
                <a:cs typeface="Calibri Light"/>
              </a:rPr>
              <a:t> </a:t>
            </a:r>
            <a:r>
              <a:rPr sz="2400" b="0" dirty="0">
                <a:latin typeface="Calibri Light"/>
                <a:cs typeface="Calibri Light"/>
              </a:rPr>
              <a:t>it</a:t>
            </a:r>
            <a:r>
              <a:rPr sz="2400" b="0" spc="-50" dirty="0">
                <a:latin typeface="Calibri Light"/>
                <a:cs typeface="Calibri Light"/>
              </a:rPr>
              <a:t> </a:t>
            </a:r>
            <a:r>
              <a:rPr sz="2400" b="0" dirty="0">
                <a:latin typeface="Calibri Light"/>
                <a:cs typeface="Calibri Light"/>
              </a:rPr>
              <a:t>means</a:t>
            </a:r>
            <a:r>
              <a:rPr sz="2400" b="0" spc="-20" dirty="0">
                <a:latin typeface="Calibri Light"/>
                <a:cs typeface="Calibri Light"/>
              </a:rPr>
              <a:t> </a:t>
            </a:r>
            <a:r>
              <a:rPr sz="2400" b="0" dirty="0">
                <a:latin typeface="Calibri Light"/>
                <a:cs typeface="Calibri Light"/>
              </a:rPr>
              <a:t>credits</a:t>
            </a:r>
            <a:r>
              <a:rPr sz="2400" b="0" spc="-70" dirty="0">
                <a:latin typeface="Calibri Light"/>
                <a:cs typeface="Calibri Light"/>
              </a:rPr>
              <a:t> </a:t>
            </a:r>
            <a:r>
              <a:rPr sz="2400" b="0" dirty="0">
                <a:latin typeface="Calibri Light"/>
                <a:cs typeface="Calibri Light"/>
              </a:rPr>
              <a:t>availed</a:t>
            </a:r>
            <a:r>
              <a:rPr sz="2400" b="0" spc="-45" dirty="0">
                <a:latin typeface="Calibri Light"/>
                <a:cs typeface="Calibri Light"/>
              </a:rPr>
              <a:t> </a:t>
            </a:r>
            <a:r>
              <a:rPr sz="2400" b="0" dirty="0">
                <a:latin typeface="Calibri Light"/>
                <a:cs typeface="Calibri Light"/>
              </a:rPr>
              <a:t>in</a:t>
            </a:r>
            <a:r>
              <a:rPr sz="2400" b="0" spc="-35" dirty="0">
                <a:latin typeface="Calibri Light"/>
                <a:cs typeface="Calibri Light"/>
              </a:rPr>
              <a:t> </a:t>
            </a:r>
            <a:r>
              <a:rPr sz="2400" b="0" dirty="0">
                <a:latin typeface="Calibri Light"/>
                <a:cs typeface="Calibri Light"/>
              </a:rPr>
              <a:t>3B</a:t>
            </a:r>
            <a:r>
              <a:rPr sz="2400" b="0" spc="-65" dirty="0">
                <a:latin typeface="Calibri Light"/>
                <a:cs typeface="Calibri Light"/>
              </a:rPr>
              <a:t> </a:t>
            </a:r>
            <a:r>
              <a:rPr sz="2400" b="0" dirty="0">
                <a:latin typeface="Calibri Light"/>
                <a:cs typeface="Calibri Light"/>
              </a:rPr>
              <a:t>are</a:t>
            </a:r>
            <a:r>
              <a:rPr sz="2400" b="0" spc="-35" dirty="0">
                <a:latin typeface="Calibri Light"/>
                <a:cs typeface="Calibri Light"/>
              </a:rPr>
              <a:t> </a:t>
            </a:r>
            <a:r>
              <a:rPr sz="2400" b="0" dirty="0">
                <a:latin typeface="Calibri Light"/>
                <a:cs typeface="Calibri Light"/>
              </a:rPr>
              <a:t>more</a:t>
            </a:r>
            <a:r>
              <a:rPr sz="2400" b="0" spc="-40" dirty="0">
                <a:latin typeface="Calibri Light"/>
                <a:cs typeface="Calibri Light"/>
              </a:rPr>
              <a:t> </a:t>
            </a:r>
            <a:r>
              <a:rPr sz="2400" b="0" dirty="0">
                <a:latin typeface="Calibri Light"/>
                <a:cs typeface="Calibri Light"/>
              </a:rPr>
              <a:t>than</a:t>
            </a:r>
            <a:r>
              <a:rPr sz="2400" b="0" spc="-45" dirty="0">
                <a:latin typeface="Calibri Light"/>
                <a:cs typeface="Calibri Light"/>
              </a:rPr>
              <a:t> </a:t>
            </a:r>
            <a:r>
              <a:rPr sz="2400" b="0" dirty="0">
                <a:latin typeface="Calibri Light"/>
                <a:cs typeface="Calibri Light"/>
              </a:rPr>
              <a:t>of</a:t>
            </a:r>
            <a:r>
              <a:rPr sz="2400" b="0" spc="-50" dirty="0">
                <a:latin typeface="Calibri Light"/>
                <a:cs typeface="Calibri Light"/>
              </a:rPr>
              <a:t> </a:t>
            </a:r>
            <a:r>
              <a:rPr sz="2400" b="0" spc="-25" dirty="0">
                <a:latin typeface="Calibri Light"/>
                <a:cs typeface="Calibri Light"/>
              </a:rPr>
              <a:t>2A</a:t>
            </a:r>
            <a:endParaRPr sz="2400">
              <a:latin typeface="Calibri Light"/>
              <a:cs typeface="Calibri Light"/>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88805"/>
            <a:ext cx="10515600" cy="539378"/>
          </a:xfrm>
          <a:prstGeom prst="rect">
            <a:avLst/>
          </a:prstGeom>
          <a:solidFill>
            <a:srgbClr val="4471C4"/>
          </a:solidFill>
        </p:spPr>
        <p:txBody>
          <a:bodyPr vert="horz" wrap="square" lIns="0" tIns="0" rIns="0" bIns="0" rtlCol="0">
            <a:spAutoFit/>
          </a:bodyPr>
          <a:lstStyle/>
          <a:p>
            <a:pPr marL="1905" algn="ctr">
              <a:lnSpc>
                <a:spcPts val="4210"/>
              </a:lnSpc>
            </a:pPr>
            <a:r>
              <a:rPr lang="en-US" sz="4000" b="0" spc="-10" dirty="0" smtClean="0">
                <a:solidFill>
                  <a:srgbClr val="FFFFFF"/>
                </a:solidFill>
                <a:latin typeface="Calibri"/>
                <a:cs typeface="Calibri"/>
              </a:rPr>
              <a:t>Issue</a:t>
            </a:r>
            <a:r>
              <a:rPr sz="4000" b="0" spc="-10" dirty="0" smtClean="0">
                <a:solidFill>
                  <a:srgbClr val="FFFFFF"/>
                </a:solidFill>
                <a:latin typeface="Calibri"/>
                <a:cs typeface="Calibri"/>
              </a:rPr>
              <a:t>s</a:t>
            </a:r>
            <a:endParaRPr sz="4000" dirty="0">
              <a:latin typeface="Calibri"/>
              <a:cs typeface="Calibri"/>
            </a:endParaRPr>
          </a:p>
        </p:txBody>
      </p:sp>
      <p:pic>
        <p:nvPicPr>
          <p:cNvPr id="11" name="Picture 10"/>
          <p:cNvPicPr>
            <a:picLocks noChangeAspect="1"/>
          </p:cNvPicPr>
          <p:nvPr/>
        </p:nvPicPr>
        <p:blipFill>
          <a:blip r:embed="rId2"/>
          <a:stretch>
            <a:fillRect/>
          </a:stretch>
        </p:blipFill>
        <p:spPr>
          <a:xfrm>
            <a:off x="304800" y="1143000"/>
            <a:ext cx="9086850" cy="4638675"/>
          </a:xfrm>
          <a:prstGeom prst="rect">
            <a:avLst/>
          </a:prstGeom>
        </p:spPr>
      </p:pic>
      <p:sp>
        <p:nvSpPr>
          <p:cNvPr id="12" name="TextBox 11"/>
          <p:cNvSpPr txBox="1"/>
          <p:nvPr/>
        </p:nvSpPr>
        <p:spPr>
          <a:xfrm>
            <a:off x="304800" y="5943600"/>
            <a:ext cx="11658600" cy="923330"/>
          </a:xfrm>
          <a:prstGeom prst="rect">
            <a:avLst/>
          </a:prstGeom>
          <a:noFill/>
        </p:spPr>
        <p:txBody>
          <a:bodyPr wrap="square" rtlCol="0">
            <a:spAutoFit/>
          </a:bodyPr>
          <a:lstStyle/>
          <a:p>
            <a:r>
              <a:rPr lang="en-US" dirty="0" smtClean="0"/>
              <a:t>ITC disclosure in GSTR 9: Considering the changes in reporting of ITC under GSTR-3B, wherein ITC is claimed in Table 4.A.5 and then reversed under Table 4.B.1 or 4.B.2 could lead to inaccurate disclosure in table 6B of GSTR 9. This would lead to incorrect reconciliations in table 8 when compared with GSTR 2A.</a:t>
            </a:r>
            <a:endParaRPr lang="en-IN" dirty="0"/>
          </a:p>
        </p:txBody>
      </p:sp>
    </p:spTree>
    <p:extLst>
      <p:ext uri="{BB962C8B-B14F-4D97-AF65-F5344CB8AC3E}">
        <p14:creationId xmlns:p14="http://schemas.microsoft.com/office/powerpoint/2010/main" val="21851006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835913" rIns="0" bIns="0" rtlCol="0">
            <a:spAutoFit/>
          </a:bodyPr>
          <a:lstStyle/>
          <a:p>
            <a:pPr marL="12700">
              <a:lnSpc>
                <a:spcPct val="100000"/>
              </a:lnSpc>
              <a:spcBef>
                <a:spcPts val="100"/>
              </a:spcBef>
            </a:pPr>
            <a:r>
              <a:rPr dirty="0"/>
              <a:t>Liability</a:t>
            </a:r>
            <a:r>
              <a:rPr spc="-55" dirty="0"/>
              <a:t> </a:t>
            </a:r>
            <a:r>
              <a:rPr spc="-10" dirty="0"/>
              <a:t>Matching</a:t>
            </a:r>
          </a:p>
        </p:txBody>
      </p:sp>
      <p:sp>
        <p:nvSpPr>
          <p:cNvPr id="3" name="object 3"/>
          <p:cNvSpPr txBox="1">
            <a:spLocks noGrp="1"/>
          </p:cNvSpPr>
          <p:nvPr>
            <p:ph type="ftr" sz="quarter" idx="11"/>
          </p:nvPr>
        </p:nvSpPr>
        <p:spPr>
          <a:xfrm>
            <a:off x="4038600" y="6423496"/>
            <a:ext cx="4114800" cy="230832"/>
          </a:xfrm>
          <a:prstGeom prst="rect">
            <a:avLst/>
          </a:prstGeom>
        </p:spPr>
        <p:txBody>
          <a:bodyPr vert="horz" wrap="square" lIns="0" tIns="0" rIns="0" bIns="0" rtlCol="0">
            <a:spAutoFit/>
          </a:bodyPr>
          <a:lstStyle/>
          <a:p>
            <a:pPr marL="12700">
              <a:lnSpc>
                <a:spcPts val="1810"/>
              </a:lnSpc>
            </a:pPr>
            <a:endParaRPr spc="-2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algn="ctr">
              <a:lnSpc>
                <a:spcPts val="4210"/>
              </a:lnSpc>
            </a:pPr>
            <a:r>
              <a:rPr sz="4000" b="0" dirty="0">
                <a:solidFill>
                  <a:srgbClr val="FFFFFF"/>
                </a:solidFill>
                <a:latin typeface="Calibri"/>
                <a:cs typeface="Calibri"/>
              </a:rPr>
              <a:t>Liability</a:t>
            </a:r>
            <a:r>
              <a:rPr sz="4000" b="0" spc="-130" dirty="0">
                <a:solidFill>
                  <a:srgbClr val="FFFFFF"/>
                </a:solidFill>
                <a:latin typeface="Calibri"/>
                <a:cs typeface="Calibri"/>
              </a:rPr>
              <a:t> </a:t>
            </a:r>
            <a:r>
              <a:rPr sz="4000" b="0" dirty="0">
                <a:solidFill>
                  <a:srgbClr val="FFFFFF"/>
                </a:solidFill>
                <a:latin typeface="Calibri"/>
                <a:cs typeface="Calibri"/>
              </a:rPr>
              <a:t>&amp;</a:t>
            </a:r>
            <a:r>
              <a:rPr sz="4000" b="0" spc="-105" dirty="0">
                <a:solidFill>
                  <a:srgbClr val="FFFFFF"/>
                </a:solidFill>
                <a:latin typeface="Calibri"/>
                <a:cs typeface="Calibri"/>
              </a:rPr>
              <a:t> </a:t>
            </a:r>
            <a:r>
              <a:rPr sz="4000" b="0" spc="-85" dirty="0">
                <a:solidFill>
                  <a:srgbClr val="FFFFFF"/>
                </a:solidFill>
                <a:latin typeface="Calibri"/>
                <a:cs typeface="Calibri"/>
              </a:rPr>
              <a:t>Tax</a:t>
            </a:r>
            <a:r>
              <a:rPr sz="4000" b="0" spc="-75" dirty="0">
                <a:solidFill>
                  <a:srgbClr val="FFFFFF"/>
                </a:solidFill>
                <a:latin typeface="Calibri"/>
                <a:cs typeface="Calibri"/>
              </a:rPr>
              <a:t> </a:t>
            </a:r>
            <a:r>
              <a:rPr sz="4000" b="0" spc="-10" dirty="0">
                <a:solidFill>
                  <a:srgbClr val="FFFFFF"/>
                </a:solidFill>
                <a:latin typeface="Calibri"/>
                <a:cs typeface="Calibri"/>
              </a:rPr>
              <a:t>Payments</a:t>
            </a:r>
            <a:r>
              <a:rPr sz="4000" b="0" spc="-110" dirty="0">
                <a:solidFill>
                  <a:srgbClr val="FFFFFF"/>
                </a:solidFill>
                <a:latin typeface="Calibri"/>
                <a:cs typeface="Calibri"/>
              </a:rPr>
              <a:t> </a:t>
            </a:r>
            <a:r>
              <a:rPr sz="4000" b="0" dirty="0">
                <a:solidFill>
                  <a:srgbClr val="FFFFFF"/>
                </a:solidFill>
                <a:latin typeface="Calibri"/>
                <a:cs typeface="Calibri"/>
              </a:rPr>
              <a:t>Data</a:t>
            </a:r>
            <a:r>
              <a:rPr sz="4000" b="0" spc="-130" dirty="0">
                <a:solidFill>
                  <a:srgbClr val="FFFFFF"/>
                </a:solidFill>
                <a:latin typeface="Calibri"/>
                <a:cs typeface="Calibri"/>
              </a:rPr>
              <a:t> </a:t>
            </a:r>
            <a:r>
              <a:rPr sz="4000" b="0" spc="-20" dirty="0">
                <a:solidFill>
                  <a:srgbClr val="FFFFFF"/>
                </a:solidFill>
                <a:latin typeface="Calibri"/>
                <a:cs typeface="Calibri"/>
              </a:rPr>
              <a:t>flow</a:t>
            </a:r>
            <a:endParaRPr sz="4000">
              <a:latin typeface="Calibri"/>
              <a:cs typeface="Calibri"/>
            </a:endParaRPr>
          </a:p>
        </p:txBody>
      </p:sp>
      <p:sp>
        <p:nvSpPr>
          <p:cNvPr id="41" name="object 41"/>
          <p:cNvSpPr txBox="1">
            <a:spLocks noGrp="1"/>
          </p:cNvSpPr>
          <p:nvPr>
            <p:ph type="ftr" sz="quarter" idx="11"/>
          </p:nvPr>
        </p:nvSpPr>
        <p:spPr>
          <a:xfrm>
            <a:off x="4038600" y="6423496"/>
            <a:ext cx="4114800" cy="230832"/>
          </a:xfrm>
          <a:prstGeom prst="rect">
            <a:avLst/>
          </a:prstGeom>
        </p:spPr>
        <p:txBody>
          <a:bodyPr vert="horz" wrap="square" lIns="0" tIns="0" rIns="0" bIns="0" rtlCol="0">
            <a:spAutoFit/>
          </a:bodyPr>
          <a:lstStyle/>
          <a:p>
            <a:pPr marL="12700">
              <a:lnSpc>
                <a:spcPts val="1810"/>
              </a:lnSpc>
            </a:pPr>
            <a:endParaRPr spc="-20" dirty="0"/>
          </a:p>
        </p:txBody>
      </p:sp>
      <p:grpSp>
        <p:nvGrpSpPr>
          <p:cNvPr id="4" name="object 4"/>
          <p:cNvGrpSpPr/>
          <p:nvPr/>
        </p:nvGrpSpPr>
        <p:grpSpPr>
          <a:xfrm>
            <a:off x="1143000" y="1106424"/>
            <a:ext cx="3206750" cy="4087495"/>
            <a:chOff x="1143000" y="1106424"/>
            <a:chExt cx="3206750" cy="4087495"/>
          </a:xfrm>
        </p:grpSpPr>
        <p:sp>
          <p:nvSpPr>
            <p:cNvPr id="5" name="object 5"/>
            <p:cNvSpPr/>
            <p:nvPr/>
          </p:nvSpPr>
          <p:spPr>
            <a:xfrm>
              <a:off x="1143000" y="1106424"/>
              <a:ext cx="3206750" cy="4087495"/>
            </a:xfrm>
            <a:custGeom>
              <a:avLst/>
              <a:gdLst/>
              <a:ahLst/>
              <a:cxnLst/>
              <a:rect l="l" t="t" r="r" b="b"/>
              <a:pathLst>
                <a:path w="3206750" h="4087495">
                  <a:moveTo>
                    <a:pt x="2885821" y="0"/>
                  </a:moveTo>
                  <a:lnTo>
                    <a:pt x="320675" y="0"/>
                  </a:lnTo>
                  <a:lnTo>
                    <a:pt x="273274" y="3475"/>
                  </a:lnTo>
                  <a:lnTo>
                    <a:pt x="228037" y="13572"/>
                  </a:lnTo>
                  <a:lnTo>
                    <a:pt x="185460" y="29794"/>
                  </a:lnTo>
                  <a:lnTo>
                    <a:pt x="146037" y="51647"/>
                  </a:lnTo>
                  <a:lnTo>
                    <a:pt x="110263" y="78635"/>
                  </a:lnTo>
                  <a:lnTo>
                    <a:pt x="78635" y="110263"/>
                  </a:lnTo>
                  <a:lnTo>
                    <a:pt x="51647" y="146037"/>
                  </a:lnTo>
                  <a:lnTo>
                    <a:pt x="29794" y="185460"/>
                  </a:lnTo>
                  <a:lnTo>
                    <a:pt x="13572" y="228037"/>
                  </a:lnTo>
                  <a:lnTo>
                    <a:pt x="3475" y="273274"/>
                  </a:lnTo>
                  <a:lnTo>
                    <a:pt x="0" y="320675"/>
                  </a:lnTo>
                  <a:lnTo>
                    <a:pt x="0" y="3766693"/>
                  </a:lnTo>
                  <a:lnTo>
                    <a:pt x="3475" y="3814093"/>
                  </a:lnTo>
                  <a:lnTo>
                    <a:pt x="13572" y="3859330"/>
                  </a:lnTo>
                  <a:lnTo>
                    <a:pt x="29794" y="3901907"/>
                  </a:lnTo>
                  <a:lnTo>
                    <a:pt x="51647" y="3941330"/>
                  </a:lnTo>
                  <a:lnTo>
                    <a:pt x="78635" y="3977104"/>
                  </a:lnTo>
                  <a:lnTo>
                    <a:pt x="110263" y="4008732"/>
                  </a:lnTo>
                  <a:lnTo>
                    <a:pt x="146037" y="4035720"/>
                  </a:lnTo>
                  <a:lnTo>
                    <a:pt x="185460" y="4057573"/>
                  </a:lnTo>
                  <a:lnTo>
                    <a:pt x="228037" y="4073795"/>
                  </a:lnTo>
                  <a:lnTo>
                    <a:pt x="273274" y="4083892"/>
                  </a:lnTo>
                  <a:lnTo>
                    <a:pt x="320675" y="4087368"/>
                  </a:lnTo>
                  <a:lnTo>
                    <a:pt x="2885821" y="4087368"/>
                  </a:lnTo>
                  <a:lnTo>
                    <a:pt x="2933221" y="4083892"/>
                  </a:lnTo>
                  <a:lnTo>
                    <a:pt x="2978458" y="4073795"/>
                  </a:lnTo>
                  <a:lnTo>
                    <a:pt x="3021035" y="4057573"/>
                  </a:lnTo>
                  <a:lnTo>
                    <a:pt x="3060458" y="4035720"/>
                  </a:lnTo>
                  <a:lnTo>
                    <a:pt x="3096232" y="4008732"/>
                  </a:lnTo>
                  <a:lnTo>
                    <a:pt x="3127860" y="3977104"/>
                  </a:lnTo>
                  <a:lnTo>
                    <a:pt x="3154848" y="3941330"/>
                  </a:lnTo>
                  <a:lnTo>
                    <a:pt x="3176701" y="3901907"/>
                  </a:lnTo>
                  <a:lnTo>
                    <a:pt x="3192923" y="3859330"/>
                  </a:lnTo>
                  <a:lnTo>
                    <a:pt x="3203020" y="3814093"/>
                  </a:lnTo>
                  <a:lnTo>
                    <a:pt x="3206496" y="3766693"/>
                  </a:lnTo>
                  <a:lnTo>
                    <a:pt x="3206496" y="320675"/>
                  </a:lnTo>
                  <a:lnTo>
                    <a:pt x="3203020" y="273274"/>
                  </a:lnTo>
                  <a:lnTo>
                    <a:pt x="3192923" y="228037"/>
                  </a:lnTo>
                  <a:lnTo>
                    <a:pt x="3176701" y="185460"/>
                  </a:lnTo>
                  <a:lnTo>
                    <a:pt x="3154848" y="146037"/>
                  </a:lnTo>
                  <a:lnTo>
                    <a:pt x="3127860" y="110263"/>
                  </a:lnTo>
                  <a:lnTo>
                    <a:pt x="3096232" y="78635"/>
                  </a:lnTo>
                  <a:lnTo>
                    <a:pt x="3060458" y="51647"/>
                  </a:lnTo>
                  <a:lnTo>
                    <a:pt x="3021035" y="29794"/>
                  </a:lnTo>
                  <a:lnTo>
                    <a:pt x="2978458" y="13572"/>
                  </a:lnTo>
                  <a:lnTo>
                    <a:pt x="2933221" y="3475"/>
                  </a:lnTo>
                  <a:lnTo>
                    <a:pt x="2885821" y="0"/>
                  </a:lnTo>
                  <a:close/>
                </a:path>
              </a:pathLst>
            </a:custGeom>
            <a:solidFill>
              <a:srgbClr val="D2DEEE"/>
            </a:solidFill>
          </p:spPr>
          <p:txBody>
            <a:bodyPr wrap="square" lIns="0" tIns="0" rIns="0" bIns="0" rtlCol="0"/>
            <a:lstStyle/>
            <a:p>
              <a:endParaRPr/>
            </a:p>
          </p:txBody>
        </p:sp>
        <p:sp>
          <p:nvSpPr>
            <p:cNvPr id="6" name="object 6"/>
            <p:cNvSpPr/>
            <p:nvPr/>
          </p:nvSpPr>
          <p:spPr>
            <a:xfrm>
              <a:off x="1466088" y="2331720"/>
              <a:ext cx="2563495" cy="802005"/>
            </a:xfrm>
            <a:custGeom>
              <a:avLst/>
              <a:gdLst/>
              <a:ahLst/>
              <a:cxnLst/>
              <a:rect l="l" t="t" r="r" b="b"/>
              <a:pathLst>
                <a:path w="2563495" h="802005">
                  <a:moveTo>
                    <a:pt x="2483231" y="0"/>
                  </a:moveTo>
                  <a:lnTo>
                    <a:pt x="80137" y="0"/>
                  </a:lnTo>
                  <a:lnTo>
                    <a:pt x="48970" y="6306"/>
                  </a:lnTo>
                  <a:lnTo>
                    <a:pt x="23494" y="23494"/>
                  </a:lnTo>
                  <a:lnTo>
                    <a:pt x="6306" y="48970"/>
                  </a:lnTo>
                  <a:lnTo>
                    <a:pt x="0" y="80137"/>
                  </a:lnTo>
                  <a:lnTo>
                    <a:pt x="0" y="721487"/>
                  </a:lnTo>
                  <a:lnTo>
                    <a:pt x="6306" y="752653"/>
                  </a:lnTo>
                  <a:lnTo>
                    <a:pt x="23494" y="778129"/>
                  </a:lnTo>
                  <a:lnTo>
                    <a:pt x="48970" y="795317"/>
                  </a:lnTo>
                  <a:lnTo>
                    <a:pt x="80137" y="801624"/>
                  </a:lnTo>
                  <a:lnTo>
                    <a:pt x="2483231" y="801624"/>
                  </a:lnTo>
                  <a:lnTo>
                    <a:pt x="2514397" y="795317"/>
                  </a:lnTo>
                  <a:lnTo>
                    <a:pt x="2539873" y="778128"/>
                  </a:lnTo>
                  <a:lnTo>
                    <a:pt x="2557061" y="752653"/>
                  </a:lnTo>
                  <a:lnTo>
                    <a:pt x="2563367" y="721487"/>
                  </a:lnTo>
                  <a:lnTo>
                    <a:pt x="2563367" y="80137"/>
                  </a:lnTo>
                  <a:lnTo>
                    <a:pt x="2557061" y="48970"/>
                  </a:lnTo>
                  <a:lnTo>
                    <a:pt x="2539872" y="23494"/>
                  </a:lnTo>
                  <a:lnTo>
                    <a:pt x="2514397" y="6306"/>
                  </a:lnTo>
                  <a:lnTo>
                    <a:pt x="2483231" y="0"/>
                  </a:lnTo>
                  <a:close/>
                </a:path>
              </a:pathLst>
            </a:custGeom>
            <a:solidFill>
              <a:srgbClr val="FFFFFF"/>
            </a:solidFill>
          </p:spPr>
          <p:txBody>
            <a:bodyPr wrap="square" lIns="0" tIns="0" rIns="0" bIns="0" rtlCol="0"/>
            <a:lstStyle/>
            <a:p>
              <a:endParaRPr/>
            </a:p>
          </p:txBody>
        </p:sp>
        <p:sp>
          <p:nvSpPr>
            <p:cNvPr id="7" name="object 7"/>
            <p:cNvSpPr/>
            <p:nvPr/>
          </p:nvSpPr>
          <p:spPr>
            <a:xfrm>
              <a:off x="1466088" y="2331720"/>
              <a:ext cx="2563495" cy="802005"/>
            </a:xfrm>
            <a:custGeom>
              <a:avLst/>
              <a:gdLst/>
              <a:ahLst/>
              <a:cxnLst/>
              <a:rect l="l" t="t" r="r" b="b"/>
              <a:pathLst>
                <a:path w="2563495" h="802005">
                  <a:moveTo>
                    <a:pt x="0" y="80137"/>
                  </a:moveTo>
                  <a:lnTo>
                    <a:pt x="6306" y="48970"/>
                  </a:lnTo>
                  <a:lnTo>
                    <a:pt x="23494" y="23494"/>
                  </a:lnTo>
                  <a:lnTo>
                    <a:pt x="48970" y="6306"/>
                  </a:lnTo>
                  <a:lnTo>
                    <a:pt x="80137" y="0"/>
                  </a:lnTo>
                  <a:lnTo>
                    <a:pt x="2483231" y="0"/>
                  </a:lnTo>
                  <a:lnTo>
                    <a:pt x="2514397" y="6306"/>
                  </a:lnTo>
                  <a:lnTo>
                    <a:pt x="2539872" y="23494"/>
                  </a:lnTo>
                  <a:lnTo>
                    <a:pt x="2557061" y="48970"/>
                  </a:lnTo>
                  <a:lnTo>
                    <a:pt x="2563367" y="80137"/>
                  </a:lnTo>
                  <a:lnTo>
                    <a:pt x="2563367" y="721487"/>
                  </a:lnTo>
                  <a:lnTo>
                    <a:pt x="2557061" y="752653"/>
                  </a:lnTo>
                  <a:lnTo>
                    <a:pt x="2539873" y="778128"/>
                  </a:lnTo>
                  <a:lnTo>
                    <a:pt x="2514397" y="795317"/>
                  </a:lnTo>
                  <a:lnTo>
                    <a:pt x="2483231" y="801624"/>
                  </a:lnTo>
                  <a:lnTo>
                    <a:pt x="80137" y="801624"/>
                  </a:lnTo>
                  <a:lnTo>
                    <a:pt x="48970" y="795317"/>
                  </a:lnTo>
                  <a:lnTo>
                    <a:pt x="23494" y="778129"/>
                  </a:lnTo>
                  <a:lnTo>
                    <a:pt x="6306" y="752653"/>
                  </a:lnTo>
                  <a:lnTo>
                    <a:pt x="0" y="721487"/>
                  </a:lnTo>
                  <a:lnTo>
                    <a:pt x="0" y="80137"/>
                  </a:lnTo>
                  <a:close/>
                </a:path>
              </a:pathLst>
            </a:custGeom>
            <a:ln w="12192">
              <a:solidFill>
                <a:srgbClr val="528BC1"/>
              </a:solidFill>
            </a:ln>
          </p:spPr>
          <p:txBody>
            <a:bodyPr wrap="square" lIns="0" tIns="0" rIns="0" bIns="0" rtlCol="0"/>
            <a:lstStyle/>
            <a:p>
              <a:endParaRPr/>
            </a:p>
          </p:txBody>
        </p:sp>
      </p:grpSp>
      <p:sp>
        <p:nvSpPr>
          <p:cNvPr id="8" name="object 8"/>
          <p:cNvSpPr txBox="1"/>
          <p:nvPr/>
        </p:nvSpPr>
        <p:spPr>
          <a:xfrm>
            <a:off x="2133092" y="2418029"/>
            <a:ext cx="1229995" cy="530860"/>
          </a:xfrm>
          <a:prstGeom prst="rect">
            <a:avLst/>
          </a:prstGeom>
        </p:spPr>
        <p:txBody>
          <a:bodyPr vert="horz" wrap="square" lIns="0" tIns="14605" rIns="0" bIns="0" rtlCol="0">
            <a:spAutoFit/>
          </a:bodyPr>
          <a:lstStyle/>
          <a:p>
            <a:pPr marL="12700">
              <a:lnSpc>
                <a:spcPct val="100000"/>
              </a:lnSpc>
              <a:spcBef>
                <a:spcPts val="115"/>
              </a:spcBef>
            </a:pPr>
            <a:r>
              <a:rPr sz="3300" spc="-30" dirty="0">
                <a:latin typeface="Calibri"/>
                <a:cs typeface="Calibri"/>
              </a:rPr>
              <a:t>Table</a:t>
            </a:r>
            <a:r>
              <a:rPr sz="3300" spc="-155" dirty="0">
                <a:latin typeface="Calibri"/>
                <a:cs typeface="Calibri"/>
              </a:rPr>
              <a:t> </a:t>
            </a:r>
            <a:r>
              <a:rPr sz="3300" spc="-50" dirty="0">
                <a:latin typeface="Calibri"/>
                <a:cs typeface="Calibri"/>
              </a:rPr>
              <a:t>4</a:t>
            </a:r>
            <a:endParaRPr sz="3300">
              <a:latin typeface="Calibri"/>
              <a:cs typeface="Calibri"/>
            </a:endParaRPr>
          </a:p>
        </p:txBody>
      </p:sp>
      <p:grpSp>
        <p:nvGrpSpPr>
          <p:cNvPr id="9" name="object 9"/>
          <p:cNvGrpSpPr/>
          <p:nvPr/>
        </p:nvGrpSpPr>
        <p:grpSpPr>
          <a:xfrm>
            <a:off x="1459738" y="3251961"/>
            <a:ext cx="2576195" cy="814705"/>
            <a:chOff x="1459738" y="3251961"/>
            <a:chExt cx="2576195" cy="814705"/>
          </a:xfrm>
        </p:grpSpPr>
        <p:sp>
          <p:nvSpPr>
            <p:cNvPr id="10" name="object 10"/>
            <p:cNvSpPr/>
            <p:nvPr/>
          </p:nvSpPr>
          <p:spPr>
            <a:xfrm>
              <a:off x="1466088" y="3258311"/>
              <a:ext cx="2563495" cy="802005"/>
            </a:xfrm>
            <a:custGeom>
              <a:avLst/>
              <a:gdLst/>
              <a:ahLst/>
              <a:cxnLst/>
              <a:rect l="l" t="t" r="r" b="b"/>
              <a:pathLst>
                <a:path w="2563495" h="802004">
                  <a:moveTo>
                    <a:pt x="2483231" y="0"/>
                  </a:moveTo>
                  <a:lnTo>
                    <a:pt x="80137" y="0"/>
                  </a:lnTo>
                  <a:lnTo>
                    <a:pt x="48970" y="6306"/>
                  </a:lnTo>
                  <a:lnTo>
                    <a:pt x="23494" y="23494"/>
                  </a:lnTo>
                  <a:lnTo>
                    <a:pt x="6306" y="48970"/>
                  </a:lnTo>
                  <a:lnTo>
                    <a:pt x="0" y="80137"/>
                  </a:lnTo>
                  <a:lnTo>
                    <a:pt x="0" y="721487"/>
                  </a:lnTo>
                  <a:lnTo>
                    <a:pt x="6306" y="752653"/>
                  </a:lnTo>
                  <a:lnTo>
                    <a:pt x="23494" y="778128"/>
                  </a:lnTo>
                  <a:lnTo>
                    <a:pt x="48970" y="795317"/>
                  </a:lnTo>
                  <a:lnTo>
                    <a:pt x="80137" y="801624"/>
                  </a:lnTo>
                  <a:lnTo>
                    <a:pt x="2483231" y="801624"/>
                  </a:lnTo>
                  <a:lnTo>
                    <a:pt x="2514397" y="795317"/>
                  </a:lnTo>
                  <a:lnTo>
                    <a:pt x="2539873" y="778128"/>
                  </a:lnTo>
                  <a:lnTo>
                    <a:pt x="2557061" y="752653"/>
                  </a:lnTo>
                  <a:lnTo>
                    <a:pt x="2563367" y="721487"/>
                  </a:lnTo>
                  <a:lnTo>
                    <a:pt x="2563367" y="80137"/>
                  </a:lnTo>
                  <a:lnTo>
                    <a:pt x="2557061" y="48970"/>
                  </a:lnTo>
                  <a:lnTo>
                    <a:pt x="2539872" y="23494"/>
                  </a:lnTo>
                  <a:lnTo>
                    <a:pt x="2514397" y="6306"/>
                  </a:lnTo>
                  <a:lnTo>
                    <a:pt x="2483231" y="0"/>
                  </a:lnTo>
                  <a:close/>
                </a:path>
              </a:pathLst>
            </a:custGeom>
            <a:solidFill>
              <a:srgbClr val="FFFFFF"/>
            </a:solidFill>
          </p:spPr>
          <p:txBody>
            <a:bodyPr wrap="square" lIns="0" tIns="0" rIns="0" bIns="0" rtlCol="0"/>
            <a:lstStyle/>
            <a:p>
              <a:endParaRPr/>
            </a:p>
          </p:txBody>
        </p:sp>
        <p:sp>
          <p:nvSpPr>
            <p:cNvPr id="11" name="object 11"/>
            <p:cNvSpPr/>
            <p:nvPr/>
          </p:nvSpPr>
          <p:spPr>
            <a:xfrm>
              <a:off x="1466088" y="3258311"/>
              <a:ext cx="2563495" cy="802005"/>
            </a:xfrm>
            <a:custGeom>
              <a:avLst/>
              <a:gdLst/>
              <a:ahLst/>
              <a:cxnLst/>
              <a:rect l="l" t="t" r="r" b="b"/>
              <a:pathLst>
                <a:path w="2563495" h="802004">
                  <a:moveTo>
                    <a:pt x="0" y="80137"/>
                  </a:moveTo>
                  <a:lnTo>
                    <a:pt x="6306" y="48970"/>
                  </a:lnTo>
                  <a:lnTo>
                    <a:pt x="23494" y="23494"/>
                  </a:lnTo>
                  <a:lnTo>
                    <a:pt x="48970" y="6306"/>
                  </a:lnTo>
                  <a:lnTo>
                    <a:pt x="80137" y="0"/>
                  </a:lnTo>
                  <a:lnTo>
                    <a:pt x="2483231" y="0"/>
                  </a:lnTo>
                  <a:lnTo>
                    <a:pt x="2514397" y="6306"/>
                  </a:lnTo>
                  <a:lnTo>
                    <a:pt x="2539872" y="23494"/>
                  </a:lnTo>
                  <a:lnTo>
                    <a:pt x="2557061" y="48970"/>
                  </a:lnTo>
                  <a:lnTo>
                    <a:pt x="2563367" y="80137"/>
                  </a:lnTo>
                  <a:lnTo>
                    <a:pt x="2563367" y="721487"/>
                  </a:lnTo>
                  <a:lnTo>
                    <a:pt x="2557061" y="752653"/>
                  </a:lnTo>
                  <a:lnTo>
                    <a:pt x="2539873" y="778128"/>
                  </a:lnTo>
                  <a:lnTo>
                    <a:pt x="2514397" y="795317"/>
                  </a:lnTo>
                  <a:lnTo>
                    <a:pt x="2483231" y="801624"/>
                  </a:lnTo>
                  <a:lnTo>
                    <a:pt x="80137" y="801624"/>
                  </a:lnTo>
                  <a:lnTo>
                    <a:pt x="48970" y="795317"/>
                  </a:lnTo>
                  <a:lnTo>
                    <a:pt x="23494" y="778128"/>
                  </a:lnTo>
                  <a:lnTo>
                    <a:pt x="6306" y="752653"/>
                  </a:lnTo>
                  <a:lnTo>
                    <a:pt x="0" y="721487"/>
                  </a:lnTo>
                  <a:lnTo>
                    <a:pt x="0" y="80137"/>
                  </a:lnTo>
                  <a:close/>
                </a:path>
              </a:pathLst>
            </a:custGeom>
            <a:ln w="12192">
              <a:solidFill>
                <a:srgbClr val="528BC1"/>
              </a:solidFill>
            </a:ln>
          </p:spPr>
          <p:txBody>
            <a:bodyPr wrap="square" lIns="0" tIns="0" rIns="0" bIns="0" rtlCol="0"/>
            <a:lstStyle/>
            <a:p>
              <a:endParaRPr/>
            </a:p>
          </p:txBody>
        </p:sp>
      </p:grpSp>
      <p:sp>
        <p:nvSpPr>
          <p:cNvPr id="12" name="object 12"/>
          <p:cNvSpPr txBox="1"/>
          <p:nvPr/>
        </p:nvSpPr>
        <p:spPr>
          <a:xfrm>
            <a:off x="1581150" y="3345002"/>
            <a:ext cx="2334260" cy="530860"/>
          </a:xfrm>
          <a:prstGeom prst="rect">
            <a:avLst/>
          </a:prstGeom>
        </p:spPr>
        <p:txBody>
          <a:bodyPr vert="horz" wrap="square" lIns="0" tIns="14605" rIns="0" bIns="0" rtlCol="0">
            <a:spAutoFit/>
          </a:bodyPr>
          <a:lstStyle/>
          <a:p>
            <a:pPr marL="12700">
              <a:lnSpc>
                <a:spcPct val="100000"/>
              </a:lnSpc>
              <a:spcBef>
                <a:spcPts val="115"/>
              </a:spcBef>
            </a:pPr>
            <a:r>
              <a:rPr sz="3300" dirty="0">
                <a:latin typeface="Calibri"/>
                <a:cs typeface="Calibri"/>
              </a:rPr>
              <a:t>Add:</a:t>
            </a:r>
            <a:r>
              <a:rPr sz="3300" spc="-110" dirty="0">
                <a:latin typeface="Calibri"/>
                <a:cs typeface="Calibri"/>
              </a:rPr>
              <a:t> </a:t>
            </a:r>
            <a:r>
              <a:rPr sz="3300" spc="-30" dirty="0">
                <a:latin typeface="Calibri"/>
                <a:cs typeface="Calibri"/>
              </a:rPr>
              <a:t>Table</a:t>
            </a:r>
            <a:r>
              <a:rPr sz="3300" spc="-95" dirty="0">
                <a:latin typeface="Calibri"/>
                <a:cs typeface="Calibri"/>
              </a:rPr>
              <a:t> </a:t>
            </a:r>
            <a:r>
              <a:rPr sz="3300" spc="-25" dirty="0">
                <a:latin typeface="Calibri"/>
                <a:cs typeface="Calibri"/>
              </a:rPr>
              <a:t>10</a:t>
            </a:r>
            <a:endParaRPr sz="3300">
              <a:latin typeface="Calibri"/>
              <a:cs typeface="Calibri"/>
            </a:endParaRPr>
          </a:p>
        </p:txBody>
      </p:sp>
      <p:grpSp>
        <p:nvGrpSpPr>
          <p:cNvPr id="13" name="object 13"/>
          <p:cNvGrpSpPr/>
          <p:nvPr/>
        </p:nvGrpSpPr>
        <p:grpSpPr>
          <a:xfrm>
            <a:off x="1459991" y="4178808"/>
            <a:ext cx="2575560" cy="814069"/>
            <a:chOff x="1459991" y="4178808"/>
            <a:chExt cx="2575560" cy="814069"/>
          </a:xfrm>
        </p:grpSpPr>
        <p:sp>
          <p:nvSpPr>
            <p:cNvPr id="14" name="object 14"/>
            <p:cNvSpPr/>
            <p:nvPr/>
          </p:nvSpPr>
          <p:spPr>
            <a:xfrm>
              <a:off x="1466087" y="4184904"/>
              <a:ext cx="2563495" cy="802005"/>
            </a:xfrm>
            <a:custGeom>
              <a:avLst/>
              <a:gdLst/>
              <a:ahLst/>
              <a:cxnLst/>
              <a:rect l="l" t="t" r="r" b="b"/>
              <a:pathLst>
                <a:path w="2563495" h="802004">
                  <a:moveTo>
                    <a:pt x="2483231" y="0"/>
                  </a:moveTo>
                  <a:lnTo>
                    <a:pt x="80137" y="0"/>
                  </a:lnTo>
                  <a:lnTo>
                    <a:pt x="48970" y="6306"/>
                  </a:lnTo>
                  <a:lnTo>
                    <a:pt x="23494" y="23495"/>
                  </a:lnTo>
                  <a:lnTo>
                    <a:pt x="6306" y="48970"/>
                  </a:lnTo>
                  <a:lnTo>
                    <a:pt x="0" y="80137"/>
                  </a:lnTo>
                  <a:lnTo>
                    <a:pt x="0" y="721487"/>
                  </a:lnTo>
                  <a:lnTo>
                    <a:pt x="6306" y="752653"/>
                  </a:lnTo>
                  <a:lnTo>
                    <a:pt x="23494" y="778129"/>
                  </a:lnTo>
                  <a:lnTo>
                    <a:pt x="48970" y="795317"/>
                  </a:lnTo>
                  <a:lnTo>
                    <a:pt x="80137" y="801624"/>
                  </a:lnTo>
                  <a:lnTo>
                    <a:pt x="2483231" y="801624"/>
                  </a:lnTo>
                  <a:lnTo>
                    <a:pt x="2514397" y="795317"/>
                  </a:lnTo>
                  <a:lnTo>
                    <a:pt x="2539873" y="778129"/>
                  </a:lnTo>
                  <a:lnTo>
                    <a:pt x="2557061" y="752653"/>
                  </a:lnTo>
                  <a:lnTo>
                    <a:pt x="2563367" y="721487"/>
                  </a:lnTo>
                  <a:lnTo>
                    <a:pt x="2563367" y="80137"/>
                  </a:lnTo>
                  <a:lnTo>
                    <a:pt x="2557061" y="48970"/>
                  </a:lnTo>
                  <a:lnTo>
                    <a:pt x="2539872" y="23495"/>
                  </a:lnTo>
                  <a:lnTo>
                    <a:pt x="2514397" y="6306"/>
                  </a:lnTo>
                  <a:lnTo>
                    <a:pt x="2483231" y="0"/>
                  </a:lnTo>
                  <a:close/>
                </a:path>
              </a:pathLst>
            </a:custGeom>
            <a:solidFill>
              <a:srgbClr val="FFFFFF"/>
            </a:solidFill>
          </p:spPr>
          <p:txBody>
            <a:bodyPr wrap="square" lIns="0" tIns="0" rIns="0" bIns="0" rtlCol="0"/>
            <a:lstStyle/>
            <a:p>
              <a:endParaRPr/>
            </a:p>
          </p:txBody>
        </p:sp>
        <p:sp>
          <p:nvSpPr>
            <p:cNvPr id="15" name="object 15"/>
            <p:cNvSpPr/>
            <p:nvPr/>
          </p:nvSpPr>
          <p:spPr>
            <a:xfrm>
              <a:off x="1466087" y="4184904"/>
              <a:ext cx="2563495" cy="802005"/>
            </a:xfrm>
            <a:custGeom>
              <a:avLst/>
              <a:gdLst/>
              <a:ahLst/>
              <a:cxnLst/>
              <a:rect l="l" t="t" r="r" b="b"/>
              <a:pathLst>
                <a:path w="2563495" h="802004">
                  <a:moveTo>
                    <a:pt x="0" y="80137"/>
                  </a:moveTo>
                  <a:lnTo>
                    <a:pt x="6306" y="48970"/>
                  </a:lnTo>
                  <a:lnTo>
                    <a:pt x="23494" y="23495"/>
                  </a:lnTo>
                  <a:lnTo>
                    <a:pt x="48970" y="6306"/>
                  </a:lnTo>
                  <a:lnTo>
                    <a:pt x="80137" y="0"/>
                  </a:lnTo>
                  <a:lnTo>
                    <a:pt x="2483231" y="0"/>
                  </a:lnTo>
                  <a:lnTo>
                    <a:pt x="2514397" y="6306"/>
                  </a:lnTo>
                  <a:lnTo>
                    <a:pt x="2539872" y="23495"/>
                  </a:lnTo>
                  <a:lnTo>
                    <a:pt x="2557061" y="48970"/>
                  </a:lnTo>
                  <a:lnTo>
                    <a:pt x="2563367" y="80137"/>
                  </a:lnTo>
                  <a:lnTo>
                    <a:pt x="2563367" y="721487"/>
                  </a:lnTo>
                  <a:lnTo>
                    <a:pt x="2557061" y="752653"/>
                  </a:lnTo>
                  <a:lnTo>
                    <a:pt x="2539873" y="778129"/>
                  </a:lnTo>
                  <a:lnTo>
                    <a:pt x="2514397" y="795317"/>
                  </a:lnTo>
                  <a:lnTo>
                    <a:pt x="2483231" y="801624"/>
                  </a:lnTo>
                  <a:lnTo>
                    <a:pt x="80137" y="801624"/>
                  </a:lnTo>
                  <a:lnTo>
                    <a:pt x="48970" y="795317"/>
                  </a:lnTo>
                  <a:lnTo>
                    <a:pt x="23494" y="778129"/>
                  </a:lnTo>
                  <a:lnTo>
                    <a:pt x="6306" y="752653"/>
                  </a:lnTo>
                  <a:lnTo>
                    <a:pt x="0" y="721487"/>
                  </a:lnTo>
                  <a:lnTo>
                    <a:pt x="0" y="80137"/>
                  </a:lnTo>
                  <a:close/>
                </a:path>
              </a:pathLst>
            </a:custGeom>
            <a:ln w="12192">
              <a:solidFill>
                <a:srgbClr val="528BC1"/>
              </a:solidFill>
            </a:ln>
          </p:spPr>
          <p:txBody>
            <a:bodyPr wrap="square" lIns="0" tIns="0" rIns="0" bIns="0" rtlCol="0"/>
            <a:lstStyle/>
            <a:p>
              <a:endParaRPr/>
            </a:p>
          </p:txBody>
        </p:sp>
      </p:grpSp>
      <p:sp>
        <p:nvSpPr>
          <p:cNvPr id="16" name="object 16"/>
          <p:cNvSpPr txBox="1"/>
          <p:nvPr/>
        </p:nvSpPr>
        <p:spPr>
          <a:xfrm>
            <a:off x="1565910" y="4271848"/>
            <a:ext cx="2366645" cy="530860"/>
          </a:xfrm>
          <a:prstGeom prst="rect">
            <a:avLst/>
          </a:prstGeom>
        </p:spPr>
        <p:txBody>
          <a:bodyPr vert="horz" wrap="square" lIns="0" tIns="14605" rIns="0" bIns="0" rtlCol="0">
            <a:spAutoFit/>
          </a:bodyPr>
          <a:lstStyle/>
          <a:p>
            <a:pPr marL="12700">
              <a:lnSpc>
                <a:spcPct val="100000"/>
              </a:lnSpc>
              <a:spcBef>
                <a:spcPts val="115"/>
              </a:spcBef>
            </a:pPr>
            <a:r>
              <a:rPr sz="3300" dirty="0">
                <a:latin typeface="Calibri"/>
                <a:cs typeface="Calibri"/>
              </a:rPr>
              <a:t>Less:</a:t>
            </a:r>
            <a:r>
              <a:rPr sz="3300" spc="-80" dirty="0">
                <a:latin typeface="Calibri"/>
                <a:cs typeface="Calibri"/>
              </a:rPr>
              <a:t> </a:t>
            </a:r>
            <a:r>
              <a:rPr sz="3300" spc="-30" dirty="0">
                <a:latin typeface="Calibri"/>
                <a:cs typeface="Calibri"/>
              </a:rPr>
              <a:t>Table</a:t>
            </a:r>
            <a:r>
              <a:rPr sz="3300" spc="-90" dirty="0">
                <a:latin typeface="Calibri"/>
                <a:cs typeface="Calibri"/>
              </a:rPr>
              <a:t> </a:t>
            </a:r>
            <a:r>
              <a:rPr sz="3300" spc="-25" dirty="0">
                <a:latin typeface="Calibri"/>
                <a:cs typeface="Calibri"/>
              </a:rPr>
              <a:t>11</a:t>
            </a:r>
            <a:endParaRPr sz="3300">
              <a:latin typeface="Calibri"/>
              <a:cs typeface="Calibri"/>
            </a:endParaRPr>
          </a:p>
        </p:txBody>
      </p:sp>
      <p:grpSp>
        <p:nvGrpSpPr>
          <p:cNvPr id="17" name="object 17"/>
          <p:cNvGrpSpPr/>
          <p:nvPr/>
        </p:nvGrpSpPr>
        <p:grpSpPr>
          <a:xfrm>
            <a:off x="4590288" y="1106424"/>
            <a:ext cx="3206750" cy="4087495"/>
            <a:chOff x="4590288" y="1106424"/>
            <a:chExt cx="3206750" cy="4087495"/>
          </a:xfrm>
        </p:grpSpPr>
        <p:sp>
          <p:nvSpPr>
            <p:cNvPr id="18" name="object 18"/>
            <p:cNvSpPr/>
            <p:nvPr/>
          </p:nvSpPr>
          <p:spPr>
            <a:xfrm>
              <a:off x="4590288" y="1106424"/>
              <a:ext cx="3206750" cy="4087495"/>
            </a:xfrm>
            <a:custGeom>
              <a:avLst/>
              <a:gdLst/>
              <a:ahLst/>
              <a:cxnLst/>
              <a:rect l="l" t="t" r="r" b="b"/>
              <a:pathLst>
                <a:path w="3206750" h="4087495">
                  <a:moveTo>
                    <a:pt x="2885820" y="0"/>
                  </a:moveTo>
                  <a:lnTo>
                    <a:pt x="320675" y="0"/>
                  </a:lnTo>
                  <a:lnTo>
                    <a:pt x="273274" y="3475"/>
                  </a:lnTo>
                  <a:lnTo>
                    <a:pt x="228037" y="13572"/>
                  </a:lnTo>
                  <a:lnTo>
                    <a:pt x="185460" y="29794"/>
                  </a:lnTo>
                  <a:lnTo>
                    <a:pt x="146037" y="51647"/>
                  </a:lnTo>
                  <a:lnTo>
                    <a:pt x="110263" y="78635"/>
                  </a:lnTo>
                  <a:lnTo>
                    <a:pt x="78635" y="110263"/>
                  </a:lnTo>
                  <a:lnTo>
                    <a:pt x="51647" y="146037"/>
                  </a:lnTo>
                  <a:lnTo>
                    <a:pt x="29794" y="185460"/>
                  </a:lnTo>
                  <a:lnTo>
                    <a:pt x="13572" y="228037"/>
                  </a:lnTo>
                  <a:lnTo>
                    <a:pt x="3475" y="273274"/>
                  </a:lnTo>
                  <a:lnTo>
                    <a:pt x="0" y="320675"/>
                  </a:lnTo>
                  <a:lnTo>
                    <a:pt x="0" y="3766693"/>
                  </a:lnTo>
                  <a:lnTo>
                    <a:pt x="3475" y="3814093"/>
                  </a:lnTo>
                  <a:lnTo>
                    <a:pt x="13572" y="3859330"/>
                  </a:lnTo>
                  <a:lnTo>
                    <a:pt x="29794" y="3901907"/>
                  </a:lnTo>
                  <a:lnTo>
                    <a:pt x="51647" y="3941330"/>
                  </a:lnTo>
                  <a:lnTo>
                    <a:pt x="78635" y="3977104"/>
                  </a:lnTo>
                  <a:lnTo>
                    <a:pt x="110263" y="4008732"/>
                  </a:lnTo>
                  <a:lnTo>
                    <a:pt x="146037" y="4035720"/>
                  </a:lnTo>
                  <a:lnTo>
                    <a:pt x="185460" y="4057573"/>
                  </a:lnTo>
                  <a:lnTo>
                    <a:pt x="228037" y="4073795"/>
                  </a:lnTo>
                  <a:lnTo>
                    <a:pt x="273274" y="4083892"/>
                  </a:lnTo>
                  <a:lnTo>
                    <a:pt x="320675" y="4087368"/>
                  </a:lnTo>
                  <a:lnTo>
                    <a:pt x="2885820" y="4087368"/>
                  </a:lnTo>
                  <a:lnTo>
                    <a:pt x="2933221" y="4083892"/>
                  </a:lnTo>
                  <a:lnTo>
                    <a:pt x="2978458" y="4073795"/>
                  </a:lnTo>
                  <a:lnTo>
                    <a:pt x="3021035" y="4057573"/>
                  </a:lnTo>
                  <a:lnTo>
                    <a:pt x="3060458" y="4035720"/>
                  </a:lnTo>
                  <a:lnTo>
                    <a:pt x="3096232" y="4008732"/>
                  </a:lnTo>
                  <a:lnTo>
                    <a:pt x="3127860" y="3977104"/>
                  </a:lnTo>
                  <a:lnTo>
                    <a:pt x="3154848" y="3941330"/>
                  </a:lnTo>
                  <a:lnTo>
                    <a:pt x="3176701" y="3901907"/>
                  </a:lnTo>
                  <a:lnTo>
                    <a:pt x="3192923" y="3859330"/>
                  </a:lnTo>
                  <a:lnTo>
                    <a:pt x="3203020" y="3814093"/>
                  </a:lnTo>
                  <a:lnTo>
                    <a:pt x="3206495" y="3766693"/>
                  </a:lnTo>
                  <a:lnTo>
                    <a:pt x="3206495" y="320675"/>
                  </a:lnTo>
                  <a:lnTo>
                    <a:pt x="3203020" y="273274"/>
                  </a:lnTo>
                  <a:lnTo>
                    <a:pt x="3192923" y="228037"/>
                  </a:lnTo>
                  <a:lnTo>
                    <a:pt x="3176701" y="185460"/>
                  </a:lnTo>
                  <a:lnTo>
                    <a:pt x="3154848" y="146037"/>
                  </a:lnTo>
                  <a:lnTo>
                    <a:pt x="3127860" y="110263"/>
                  </a:lnTo>
                  <a:lnTo>
                    <a:pt x="3096232" y="78635"/>
                  </a:lnTo>
                  <a:lnTo>
                    <a:pt x="3060458" y="51647"/>
                  </a:lnTo>
                  <a:lnTo>
                    <a:pt x="3021035" y="29794"/>
                  </a:lnTo>
                  <a:lnTo>
                    <a:pt x="2978458" y="13572"/>
                  </a:lnTo>
                  <a:lnTo>
                    <a:pt x="2933221" y="3475"/>
                  </a:lnTo>
                  <a:lnTo>
                    <a:pt x="2885820" y="0"/>
                  </a:lnTo>
                  <a:close/>
                </a:path>
              </a:pathLst>
            </a:custGeom>
            <a:solidFill>
              <a:srgbClr val="D2DEEE"/>
            </a:solidFill>
          </p:spPr>
          <p:txBody>
            <a:bodyPr wrap="square" lIns="0" tIns="0" rIns="0" bIns="0" rtlCol="0"/>
            <a:lstStyle/>
            <a:p>
              <a:endParaRPr/>
            </a:p>
          </p:txBody>
        </p:sp>
        <p:sp>
          <p:nvSpPr>
            <p:cNvPr id="19" name="object 19"/>
            <p:cNvSpPr/>
            <p:nvPr/>
          </p:nvSpPr>
          <p:spPr>
            <a:xfrm>
              <a:off x="4910328" y="2331720"/>
              <a:ext cx="2566670" cy="1234440"/>
            </a:xfrm>
            <a:custGeom>
              <a:avLst/>
              <a:gdLst/>
              <a:ahLst/>
              <a:cxnLst/>
              <a:rect l="l" t="t" r="r" b="b"/>
              <a:pathLst>
                <a:path w="2566670" h="1234439">
                  <a:moveTo>
                    <a:pt x="2442972" y="0"/>
                  </a:moveTo>
                  <a:lnTo>
                    <a:pt x="123444" y="0"/>
                  </a:lnTo>
                  <a:lnTo>
                    <a:pt x="75384" y="9697"/>
                  </a:lnTo>
                  <a:lnTo>
                    <a:pt x="36147" y="36147"/>
                  </a:lnTo>
                  <a:lnTo>
                    <a:pt x="9697" y="75384"/>
                  </a:lnTo>
                  <a:lnTo>
                    <a:pt x="0" y="123443"/>
                  </a:lnTo>
                  <a:lnTo>
                    <a:pt x="0" y="1110995"/>
                  </a:lnTo>
                  <a:lnTo>
                    <a:pt x="9697" y="1159055"/>
                  </a:lnTo>
                  <a:lnTo>
                    <a:pt x="36147" y="1198292"/>
                  </a:lnTo>
                  <a:lnTo>
                    <a:pt x="75384" y="1224742"/>
                  </a:lnTo>
                  <a:lnTo>
                    <a:pt x="123444" y="1234439"/>
                  </a:lnTo>
                  <a:lnTo>
                    <a:pt x="2442972" y="1234439"/>
                  </a:lnTo>
                  <a:lnTo>
                    <a:pt x="2491031" y="1224742"/>
                  </a:lnTo>
                  <a:lnTo>
                    <a:pt x="2530268" y="1198292"/>
                  </a:lnTo>
                  <a:lnTo>
                    <a:pt x="2556718" y="1159055"/>
                  </a:lnTo>
                  <a:lnTo>
                    <a:pt x="2566416" y="1110995"/>
                  </a:lnTo>
                  <a:lnTo>
                    <a:pt x="2566416" y="123443"/>
                  </a:lnTo>
                  <a:lnTo>
                    <a:pt x="2556718" y="75384"/>
                  </a:lnTo>
                  <a:lnTo>
                    <a:pt x="2530268" y="36147"/>
                  </a:lnTo>
                  <a:lnTo>
                    <a:pt x="2491031" y="9697"/>
                  </a:lnTo>
                  <a:lnTo>
                    <a:pt x="2442972" y="0"/>
                  </a:lnTo>
                  <a:close/>
                </a:path>
              </a:pathLst>
            </a:custGeom>
            <a:solidFill>
              <a:srgbClr val="FFFFFF"/>
            </a:solidFill>
          </p:spPr>
          <p:txBody>
            <a:bodyPr wrap="square" lIns="0" tIns="0" rIns="0" bIns="0" rtlCol="0"/>
            <a:lstStyle/>
            <a:p>
              <a:endParaRPr/>
            </a:p>
          </p:txBody>
        </p:sp>
        <p:sp>
          <p:nvSpPr>
            <p:cNvPr id="20" name="object 20"/>
            <p:cNvSpPr/>
            <p:nvPr/>
          </p:nvSpPr>
          <p:spPr>
            <a:xfrm>
              <a:off x="4910328" y="2331720"/>
              <a:ext cx="2566670" cy="1234440"/>
            </a:xfrm>
            <a:custGeom>
              <a:avLst/>
              <a:gdLst/>
              <a:ahLst/>
              <a:cxnLst/>
              <a:rect l="l" t="t" r="r" b="b"/>
              <a:pathLst>
                <a:path w="2566670" h="1234439">
                  <a:moveTo>
                    <a:pt x="0" y="123443"/>
                  </a:moveTo>
                  <a:lnTo>
                    <a:pt x="9697" y="75384"/>
                  </a:lnTo>
                  <a:lnTo>
                    <a:pt x="36147" y="36147"/>
                  </a:lnTo>
                  <a:lnTo>
                    <a:pt x="75384" y="9697"/>
                  </a:lnTo>
                  <a:lnTo>
                    <a:pt x="123444" y="0"/>
                  </a:lnTo>
                  <a:lnTo>
                    <a:pt x="2442972" y="0"/>
                  </a:lnTo>
                  <a:lnTo>
                    <a:pt x="2491031" y="9697"/>
                  </a:lnTo>
                  <a:lnTo>
                    <a:pt x="2530268" y="36147"/>
                  </a:lnTo>
                  <a:lnTo>
                    <a:pt x="2556718" y="75384"/>
                  </a:lnTo>
                  <a:lnTo>
                    <a:pt x="2566416" y="123443"/>
                  </a:lnTo>
                  <a:lnTo>
                    <a:pt x="2566416" y="1110995"/>
                  </a:lnTo>
                  <a:lnTo>
                    <a:pt x="2556718" y="1159055"/>
                  </a:lnTo>
                  <a:lnTo>
                    <a:pt x="2530268" y="1198292"/>
                  </a:lnTo>
                  <a:lnTo>
                    <a:pt x="2491031" y="1224742"/>
                  </a:lnTo>
                  <a:lnTo>
                    <a:pt x="2442972" y="1234439"/>
                  </a:lnTo>
                  <a:lnTo>
                    <a:pt x="123444" y="1234439"/>
                  </a:lnTo>
                  <a:lnTo>
                    <a:pt x="75384" y="1224742"/>
                  </a:lnTo>
                  <a:lnTo>
                    <a:pt x="36147" y="1198292"/>
                  </a:lnTo>
                  <a:lnTo>
                    <a:pt x="9697" y="1159055"/>
                  </a:lnTo>
                  <a:lnTo>
                    <a:pt x="0" y="1110995"/>
                  </a:lnTo>
                  <a:lnTo>
                    <a:pt x="0" y="123443"/>
                  </a:lnTo>
                  <a:close/>
                </a:path>
              </a:pathLst>
            </a:custGeom>
            <a:ln w="12192">
              <a:solidFill>
                <a:srgbClr val="528BC1"/>
              </a:solidFill>
            </a:ln>
          </p:spPr>
          <p:txBody>
            <a:bodyPr wrap="square" lIns="0" tIns="0" rIns="0" bIns="0" rtlCol="0"/>
            <a:lstStyle/>
            <a:p>
              <a:endParaRPr/>
            </a:p>
          </p:txBody>
        </p:sp>
        <p:sp>
          <p:nvSpPr>
            <p:cNvPr id="21" name="object 21"/>
            <p:cNvSpPr/>
            <p:nvPr/>
          </p:nvSpPr>
          <p:spPr>
            <a:xfrm>
              <a:off x="4724400" y="3755136"/>
              <a:ext cx="2938780" cy="1231900"/>
            </a:xfrm>
            <a:custGeom>
              <a:avLst/>
              <a:gdLst/>
              <a:ahLst/>
              <a:cxnLst/>
              <a:rect l="l" t="t" r="r" b="b"/>
              <a:pathLst>
                <a:path w="2938779" h="1231900">
                  <a:moveTo>
                    <a:pt x="2815081" y="0"/>
                  </a:moveTo>
                  <a:lnTo>
                    <a:pt x="123189" y="0"/>
                  </a:lnTo>
                  <a:lnTo>
                    <a:pt x="75223" y="9675"/>
                  </a:lnTo>
                  <a:lnTo>
                    <a:pt x="36067" y="36068"/>
                  </a:lnTo>
                  <a:lnTo>
                    <a:pt x="9675" y="75223"/>
                  </a:lnTo>
                  <a:lnTo>
                    <a:pt x="0" y="123189"/>
                  </a:lnTo>
                  <a:lnTo>
                    <a:pt x="0" y="1108202"/>
                  </a:lnTo>
                  <a:lnTo>
                    <a:pt x="9675" y="1156168"/>
                  </a:lnTo>
                  <a:lnTo>
                    <a:pt x="36067" y="1195323"/>
                  </a:lnTo>
                  <a:lnTo>
                    <a:pt x="75223" y="1221716"/>
                  </a:lnTo>
                  <a:lnTo>
                    <a:pt x="123189" y="1231391"/>
                  </a:lnTo>
                  <a:lnTo>
                    <a:pt x="2815081" y="1231391"/>
                  </a:lnTo>
                  <a:lnTo>
                    <a:pt x="2863048" y="1221716"/>
                  </a:lnTo>
                  <a:lnTo>
                    <a:pt x="2902204" y="1195324"/>
                  </a:lnTo>
                  <a:lnTo>
                    <a:pt x="2928596" y="1156168"/>
                  </a:lnTo>
                  <a:lnTo>
                    <a:pt x="2938272" y="1108202"/>
                  </a:lnTo>
                  <a:lnTo>
                    <a:pt x="2938272" y="123189"/>
                  </a:lnTo>
                  <a:lnTo>
                    <a:pt x="2928596" y="75223"/>
                  </a:lnTo>
                  <a:lnTo>
                    <a:pt x="2902204" y="36068"/>
                  </a:lnTo>
                  <a:lnTo>
                    <a:pt x="2863048" y="9675"/>
                  </a:lnTo>
                  <a:lnTo>
                    <a:pt x="2815081" y="0"/>
                  </a:lnTo>
                  <a:close/>
                </a:path>
              </a:pathLst>
            </a:custGeom>
            <a:solidFill>
              <a:srgbClr val="FFFFFF"/>
            </a:solidFill>
          </p:spPr>
          <p:txBody>
            <a:bodyPr wrap="square" lIns="0" tIns="0" rIns="0" bIns="0" rtlCol="0"/>
            <a:lstStyle/>
            <a:p>
              <a:endParaRPr/>
            </a:p>
          </p:txBody>
        </p:sp>
        <p:sp>
          <p:nvSpPr>
            <p:cNvPr id="22" name="object 22"/>
            <p:cNvSpPr/>
            <p:nvPr/>
          </p:nvSpPr>
          <p:spPr>
            <a:xfrm>
              <a:off x="4724400" y="3755136"/>
              <a:ext cx="2938780" cy="1231900"/>
            </a:xfrm>
            <a:custGeom>
              <a:avLst/>
              <a:gdLst/>
              <a:ahLst/>
              <a:cxnLst/>
              <a:rect l="l" t="t" r="r" b="b"/>
              <a:pathLst>
                <a:path w="2938779" h="1231900">
                  <a:moveTo>
                    <a:pt x="0" y="123189"/>
                  </a:moveTo>
                  <a:lnTo>
                    <a:pt x="9675" y="75223"/>
                  </a:lnTo>
                  <a:lnTo>
                    <a:pt x="36067" y="36068"/>
                  </a:lnTo>
                  <a:lnTo>
                    <a:pt x="75223" y="9675"/>
                  </a:lnTo>
                  <a:lnTo>
                    <a:pt x="123189" y="0"/>
                  </a:lnTo>
                  <a:lnTo>
                    <a:pt x="2815081" y="0"/>
                  </a:lnTo>
                  <a:lnTo>
                    <a:pt x="2863048" y="9675"/>
                  </a:lnTo>
                  <a:lnTo>
                    <a:pt x="2902204" y="36068"/>
                  </a:lnTo>
                  <a:lnTo>
                    <a:pt x="2928596" y="75223"/>
                  </a:lnTo>
                  <a:lnTo>
                    <a:pt x="2938272" y="123189"/>
                  </a:lnTo>
                  <a:lnTo>
                    <a:pt x="2938272" y="1108202"/>
                  </a:lnTo>
                  <a:lnTo>
                    <a:pt x="2928596" y="1156168"/>
                  </a:lnTo>
                  <a:lnTo>
                    <a:pt x="2902204" y="1195324"/>
                  </a:lnTo>
                  <a:lnTo>
                    <a:pt x="2863048" y="1221716"/>
                  </a:lnTo>
                  <a:lnTo>
                    <a:pt x="2815081" y="1231391"/>
                  </a:lnTo>
                  <a:lnTo>
                    <a:pt x="123189" y="1231391"/>
                  </a:lnTo>
                  <a:lnTo>
                    <a:pt x="75223" y="1221716"/>
                  </a:lnTo>
                  <a:lnTo>
                    <a:pt x="36067" y="1195323"/>
                  </a:lnTo>
                  <a:lnTo>
                    <a:pt x="9675" y="1156168"/>
                  </a:lnTo>
                  <a:lnTo>
                    <a:pt x="0" y="1108202"/>
                  </a:lnTo>
                  <a:lnTo>
                    <a:pt x="0" y="123189"/>
                  </a:lnTo>
                  <a:close/>
                </a:path>
              </a:pathLst>
            </a:custGeom>
            <a:ln w="12192">
              <a:solidFill>
                <a:srgbClr val="528BC1"/>
              </a:solidFill>
            </a:ln>
          </p:spPr>
          <p:txBody>
            <a:bodyPr wrap="square" lIns="0" tIns="0" rIns="0" bIns="0" rtlCol="0"/>
            <a:lstStyle/>
            <a:p>
              <a:endParaRPr/>
            </a:p>
          </p:txBody>
        </p:sp>
      </p:grpSp>
      <p:sp>
        <p:nvSpPr>
          <p:cNvPr id="23" name="object 23"/>
          <p:cNvSpPr txBox="1"/>
          <p:nvPr/>
        </p:nvSpPr>
        <p:spPr>
          <a:xfrm>
            <a:off x="5285359" y="3825950"/>
            <a:ext cx="1817370" cy="991235"/>
          </a:xfrm>
          <a:prstGeom prst="rect">
            <a:avLst/>
          </a:prstGeom>
        </p:spPr>
        <p:txBody>
          <a:bodyPr vert="horz" wrap="square" lIns="0" tIns="64769" rIns="0" bIns="0" rtlCol="0">
            <a:spAutoFit/>
          </a:bodyPr>
          <a:lstStyle/>
          <a:p>
            <a:pPr marL="460375" marR="5080" indent="-448309">
              <a:lnSpc>
                <a:spcPts val="3629"/>
              </a:lnSpc>
              <a:spcBef>
                <a:spcPts val="509"/>
              </a:spcBef>
            </a:pPr>
            <a:r>
              <a:rPr sz="3300" dirty="0">
                <a:latin typeface="Calibri"/>
                <a:cs typeface="Calibri"/>
              </a:rPr>
              <a:t>Add:</a:t>
            </a:r>
            <a:r>
              <a:rPr sz="3300" spc="-45" dirty="0">
                <a:latin typeface="Calibri"/>
                <a:cs typeface="Calibri"/>
              </a:rPr>
              <a:t> </a:t>
            </a:r>
            <a:r>
              <a:rPr sz="3300" spc="-55" dirty="0">
                <a:latin typeface="Calibri"/>
                <a:cs typeface="Calibri"/>
              </a:rPr>
              <a:t>Table </a:t>
            </a:r>
            <a:r>
              <a:rPr sz="3300" spc="-20" dirty="0">
                <a:latin typeface="Calibri"/>
                <a:cs typeface="Calibri"/>
              </a:rPr>
              <a:t>14(2)</a:t>
            </a:r>
            <a:endParaRPr sz="3300">
              <a:latin typeface="Calibri"/>
              <a:cs typeface="Calibri"/>
            </a:endParaRPr>
          </a:p>
        </p:txBody>
      </p:sp>
      <p:sp>
        <p:nvSpPr>
          <p:cNvPr id="24" name="object 24"/>
          <p:cNvSpPr/>
          <p:nvPr/>
        </p:nvSpPr>
        <p:spPr>
          <a:xfrm>
            <a:off x="8037576" y="1106424"/>
            <a:ext cx="3206750" cy="4087495"/>
          </a:xfrm>
          <a:custGeom>
            <a:avLst/>
            <a:gdLst/>
            <a:ahLst/>
            <a:cxnLst/>
            <a:rect l="l" t="t" r="r" b="b"/>
            <a:pathLst>
              <a:path w="3206750" h="4087495">
                <a:moveTo>
                  <a:pt x="2885821" y="0"/>
                </a:moveTo>
                <a:lnTo>
                  <a:pt x="320675" y="0"/>
                </a:lnTo>
                <a:lnTo>
                  <a:pt x="273274" y="3475"/>
                </a:lnTo>
                <a:lnTo>
                  <a:pt x="228037" y="13572"/>
                </a:lnTo>
                <a:lnTo>
                  <a:pt x="185460" y="29794"/>
                </a:lnTo>
                <a:lnTo>
                  <a:pt x="146037" y="51647"/>
                </a:lnTo>
                <a:lnTo>
                  <a:pt x="110263" y="78635"/>
                </a:lnTo>
                <a:lnTo>
                  <a:pt x="78635" y="110263"/>
                </a:lnTo>
                <a:lnTo>
                  <a:pt x="51647" y="146037"/>
                </a:lnTo>
                <a:lnTo>
                  <a:pt x="29794" y="185460"/>
                </a:lnTo>
                <a:lnTo>
                  <a:pt x="13572" y="228037"/>
                </a:lnTo>
                <a:lnTo>
                  <a:pt x="3475" y="273274"/>
                </a:lnTo>
                <a:lnTo>
                  <a:pt x="0" y="320675"/>
                </a:lnTo>
                <a:lnTo>
                  <a:pt x="0" y="3766693"/>
                </a:lnTo>
                <a:lnTo>
                  <a:pt x="3475" y="3814093"/>
                </a:lnTo>
                <a:lnTo>
                  <a:pt x="13572" y="3859330"/>
                </a:lnTo>
                <a:lnTo>
                  <a:pt x="29794" y="3901907"/>
                </a:lnTo>
                <a:lnTo>
                  <a:pt x="51647" y="3941330"/>
                </a:lnTo>
                <a:lnTo>
                  <a:pt x="78635" y="3977104"/>
                </a:lnTo>
                <a:lnTo>
                  <a:pt x="110263" y="4008732"/>
                </a:lnTo>
                <a:lnTo>
                  <a:pt x="146037" y="4035720"/>
                </a:lnTo>
                <a:lnTo>
                  <a:pt x="185460" y="4057573"/>
                </a:lnTo>
                <a:lnTo>
                  <a:pt x="228037" y="4073795"/>
                </a:lnTo>
                <a:lnTo>
                  <a:pt x="273274" y="4083892"/>
                </a:lnTo>
                <a:lnTo>
                  <a:pt x="320675" y="4087368"/>
                </a:lnTo>
                <a:lnTo>
                  <a:pt x="2885821" y="4087368"/>
                </a:lnTo>
                <a:lnTo>
                  <a:pt x="2933221" y="4083892"/>
                </a:lnTo>
                <a:lnTo>
                  <a:pt x="2978458" y="4073795"/>
                </a:lnTo>
                <a:lnTo>
                  <a:pt x="3021035" y="4057573"/>
                </a:lnTo>
                <a:lnTo>
                  <a:pt x="3060458" y="4035720"/>
                </a:lnTo>
                <a:lnTo>
                  <a:pt x="3096232" y="4008732"/>
                </a:lnTo>
                <a:lnTo>
                  <a:pt x="3127860" y="3977104"/>
                </a:lnTo>
                <a:lnTo>
                  <a:pt x="3154848" y="3941330"/>
                </a:lnTo>
                <a:lnTo>
                  <a:pt x="3176701" y="3901907"/>
                </a:lnTo>
                <a:lnTo>
                  <a:pt x="3192923" y="3859330"/>
                </a:lnTo>
                <a:lnTo>
                  <a:pt x="3203020" y="3814093"/>
                </a:lnTo>
                <a:lnTo>
                  <a:pt x="3206496" y="3766693"/>
                </a:lnTo>
                <a:lnTo>
                  <a:pt x="3206496" y="320675"/>
                </a:lnTo>
                <a:lnTo>
                  <a:pt x="3203020" y="273274"/>
                </a:lnTo>
                <a:lnTo>
                  <a:pt x="3192923" y="228037"/>
                </a:lnTo>
                <a:lnTo>
                  <a:pt x="3176701" y="185460"/>
                </a:lnTo>
                <a:lnTo>
                  <a:pt x="3154848" y="146037"/>
                </a:lnTo>
                <a:lnTo>
                  <a:pt x="3127860" y="110263"/>
                </a:lnTo>
                <a:lnTo>
                  <a:pt x="3096232" y="78635"/>
                </a:lnTo>
                <a:lnTo>
                  <a:pt x="3060458" y="51647"/>
                </a:lnTo>
                <a:lnTo>
                  <a:pt x="3021035" y="29794"/>
                </a:lnTo>
                <a:lnTo>
                  <a:pt x="2978458" y="13572"/>
                </a:lnTo>
                <a:lnTo>
                  <a:pt x="2933221" y="3475"/>
                </a:lnTo>
                <a:lnTo>
                  <a:pt x="2885821" y="0"/>
                </a:lnTo>
                <a:close/>
              </a:path>
            </a:pathLst>
          </a:custGeom>
          <a:solidFill>
            <a:srgbClr val="D2DEEE"/>
          </a:solidFill>
        </p:spPr>
        <p:txBody>
          <a:bodyPr wrap="square" lIns="0" tIns="0" rIns="0" bIns="0" rtlCol="0"/>
          <a:lstStyle/>
          <a:p>
            <a:endParaRPr/>
          </a:p>
        </p:txBody>
      </p:sp>
      <p:sp>
        <p:nvSpPr>
          <p:cNvPr id="25" name="object 25"/>
          <p:cNvSpPr txBox="1"/>
          <p:nvPr/>
        </p:nvSpPr>
        <p:spPr>
          <a:xfrm>
            <a:off x="1753616" y="1338529"/>
            <a:ext cx="8950960" cy="636905"/>
          </a:xfrm>
          <a:prstGeom prst="rect">
            <a:avLst/>
          </a:prstGeom>
        </p:spPr>
        <p:txBody>
          <a:bodyPr vert="horz" wrap="square" lIns="0" tIns="13970" rIns="0" bIns="0" rtlCol="0">
            <a:spAutoFit/>
          </a:bodyPr>
          <a:lstStyle/>
          <a:p>
            <a:pPr marL="12700">
              <a:lnSpc>
                <a:spcPct val="100000"/>
              </a:lnSpc>
              <a:spcBef>
                <a:spcPts val="110"/>
              </a:spcBef>
              <a:tabLst>
                <a:tab pos="3460115" algn="l"/>
                <a:tab pos="6840220" algn="l"/>
              </a:tabLst>
            </a:pPr>
            <a:r>
              <a:rPr sz="4000" dirty="0">
                <a:latin typeface="Calibri"/>
                <a:cs typeface="Calibri"/>
              </a:rPr>
              <a:t>Liability</a:t>
            </a:r>
            <a:r>
              <a:rPr sz="4000" spc="-15" dirty="0">
                <a:latin typeface="Calibri"/>
                <a:cs typeface="Calibri"/>
              </a:rPr>
              <a:t> </a:t>
            </a:r>
            <a:r>
              <a:rPr sz="4000" spc="-50" dirty="0">
                <a:latin typeface="Calibri"/>
                <a:cs typeface="Calibri"/>
              </a:rPr>
              <a:t>1</a:t>
            </a:r>
            <a:r>
              <a:rPr sz="4000" dirty="0">
                <a:latin typeface="Calibri"/>
                <a:cs typeface="Calibri"/>
              </a:rPr>
              <a:t>	Liability</a:t>
            </a:r>
            <a:r>
              <a:rPr sz="4000" spc="-50" dirty="0">
                <a:latin typeface="Calibri"/>
                <a:cs typeface="Calibri"/>
              </a:rPr>
              <a:t> 2</a:t>
            </a:r>
            <a:r>
              <a:rPr sz="4000" dirty="0">
                <a:latin typeface="Calibri"/>
                <a:cs typeface="Calibri"/>
              </a:rPr>
              <a:t>	</a:t>
            </a:r>
            <a:r>
              <a:rPr sz="4000" spc="-75" dirty="0">
                <a:latin typeface="Calibri"/>
                <a:cs typeface="Calibri"/>
              </a:rPr>
              <a:t>Taxes</a:t>
            </a:r>
            <a:r>
              <a:rPr sz="4000" spc="-145" dirty="0">
                <a:latin typeface="Calibri"/>
                <a:cs typeface="Calibri"/>
              </a:rPr>
              <a:t> </a:t>
            </a:r>
            <a:r>
              <a:rPr sz="4000" spc="-20" dirty="0">
                <a:latin typeface="Calibri"/>
                <a:cs typeface="Calibri"/>
              </a:rPr>
              <a:t>Paid</a:t>
            </a:r>
            <a:endParaRPr sz="4000">
              <a:latin typeface="Calibri"/>
              <a:cs typeface="Calibri"/>
            </a:endParaRPr>
          </a:p>
        </p:txBody>
      </p:sp>
      <p:grpSp>
        <p:nvGrpSpPr>
          <p:cNvPr id="26" name="object 26"/>
          <p:cNvGrpSpPr/>
          <p:nvPr/>
        </p:nvGrpSpPr>
        <p:grpSpPr>
          <a:xfrm>
            <a:off x="8351266" y="2325370"/>
            <a:ext cx="2579370" cy="1247140"/>
            <a:chOff x="8351266" y="2325370"/>
            <a:chExt cx="2579370" cy="1247140"/>
          </a:xfrm>
        </p:grpSpPr>
        <p:sp>
          <p:nvSpPr>
            <p:cNvPr id="27" name="object 27"/>
            <p:cNvSpPr/>
            <p:nvPr/>
          </p:nvSpPr>
          <p:spPr>
            <a:xfrm>
              <a:off x="8357616" y="2331720"/>
              <a:ext cx="2566670" cy="1234440"/>
            </a:xfrm>
            <a:custGeom>
              <a:avLst/>
              <a:gdLst/>
              <a:ahLst/>
              <a:cxnLst/>
              <a:rect l="l" t="t" r="r" b="b"/>
              <a:pathLst>
                <a:path w="2566670" h="1234439">
                  <a:moveTo>
                    <a:pt x="2442972" y="0"/>
                  </a:moveTo>
                  <a:lnTo>
                    <a:pt x="123443" y="0"/>
                  </a:lnTo>
                  <a:lnTo>
                    <a:pt x="75384" y="9697"/>
                  </a:lnTo>
                  <a:lnTo>
                    <a:pt x="36147" y="36147"/>
                  </a:lnTo>
                  <a:lnTo>
                    <a:pt x="9697" y="75384"/>
                  </a:lnTo>
                  <a:lnTo>
                    <a:pt x="0" y="123443"/>
                  </a:lnTo>
                  <a:lnTo>
                    <a:pt x="0" y="1110995"/>
                  </a:lnTo>
                  <a:lnTo>
                    <a:pt x="9697" y="1159055"/>
                  </a:lnTo>
                  <a:lnTo>
                    <a:pt x="36147" y="1198292"/>
                  </a:lnTo>
                  <a:lnTo>
                    <a:pt x="75384" y="1224742"/>
                  </a:lnTo>
                  <a:lnTo>
                    <a:pt x="123443" y="1234439"/>
                  </a:lnTo>
                  <a:lnTo>
                    <a:pt x="2442972" y="1234439"/>
                  </a:lnTo>
                  <a:lnTo>
                    <a:pt x="2491031" y="1224742"/>
                  </a:lnTo>
                  <a:lnTo>
                    <a:pt x="2530268" y="1198292"/>
                  </a:lnTo>
                  <a:lnTo>
                    <a:pt x="2556718" y="1159055"/>
                  </a:lnTo>
                  <a:lnTo>
                    <a:pt x="2566415" y="1110995"/>
                  </a:lnTo>
                  <a:lnTo>
                    <a:pt x="2566415" y="123443"/>
                  </a:lnTo>
                  <a:lnTo>
                    <a:pt x="2556718" y="75384"/>
                  </a:lnTo>
                  <a:lnTo>
                    <a:pt x="2530268" y="36147"/>
                  </a:lnTo>
                  <a:lnTo>
                    <a:pt x="2491031" y="9697"/>
                  </a:lnTo>
                  <a:lnTo>
                    <a:pt x="2442972" y="0"/>
                  </a:lnTo>
                  <a:close/>
                </a:path>
              </a:pathLst>
            </a:custGeom>
            <a:solidFill>
              <a:srgbClr val="FFFFFF"/>
            </a:solidFill>
          </p:spPr>
          <p:txBody>
            <a:bodyPr wrap="square" lIns="0" tIns="0" rIns="0" bIns="0" rtlCol="0"/>
            <a:lstStyle/>
            <a:p>
              <a:endParaRPr/>
            </a:p>
          </p:txBody>
        </p:sp>
        <p:sp>
          <p:nvSpPr>
            <p:cNvPr id="28" name="object 28"/>
            <p:cNvSpPr/>
            <p:nvPr/>
          </p:nvSpPr>
          <p:spPr>
            <a:xfrm>
              <a:off x="8357616" y="2331720"/>
              <a:ext cx="2566670" cy="1234440"/>
            </a:xfrm>
            <a:custGeom>
              <a:avLst/>
              <a:gdLst/>
              <a:ahLst/>
              <a:cxnLst/>
              <a:rect l="l" t="t" r="r" b="b"/>
              <a:pathLst>
                <a:path w="2566670" h="1234439">
                  <a:moveTo>
                    <a:pt x="0" y="123443"/>
                  </a:moveTo>
                  <a:lnTo>
                    <a:pt x="9697" y="75384"/>
                  </a:lnTo>
                  <a:lnTo>
                    <a:pt x="36147" y="36147"/>
                  </a:lnTo>
                  <a:lnTo>
                    <a:pt x="75384" y="9697"/>
                  </a:lnTo>
                  <a:lnTo>
                    <a:pt x="123443" y="0"/>
                  </a:lnTo>
                  <a:lnTo>
                    <a:pt x="2442972" y="0"/>
                  </a:lnTo>
                  <a:lnTo>
                    <a:pt x="2491031" y="9697"/>
                  </a:lnTo>
                  <a:lnTo>
                    <a:pt x="2530268" y="36147"/>
                  </a:lnTo>
                  <a:lnTo>
                    <a:pt x="2556718" y="75384"/>
                  </a:lnTo>
                  <a:lnTo>
                    <a:pt x="2566415" y="123443"/>
                  </a:lnTo>
                  <a:lnTo>
                    <a:pt x="2566415" y="1110995"/>
                  </a:lnTo>
                  <a:lnTo>
                    <a:pt x="2556718" y="1159055"/>
                  </a:lnTo>
                  <a:lnTo>
                    <a:pt x="2530268" y="1198292"/>
                  </a:lnTo>
                  <a:lnTo>
                    <a:pt x="2491031" y="1224742"/>
                  </a:lnTo>
                  <a:lnTo>
                    <a:pt x="2442972" y="1234439"/>
                  </a:lnTo>
                  <a:lnTo>
                    <a:pt x="123443" y="1234439"/>
                  </a:lnTo>
                  <a:lnTo>
                    <a:pt x="75384" y="1224742"/>
                  </a:lnTo>
                  <a:lnTo>
                    <a:pt x="36147" y="1198292"/>
                  </a:lnTo>
                  <a:lnTo>
                    <a:pt x="9697" y="1159055"/>
                  </a:lnTo>
                  <a:lnTo>
                    <a:pt x="0" y="1110995"/>
                  </a:lnTo>
                  <a:lnTo>
                    <a:pt x="0" y="123443"/>
                  </a:lnTo>
                  <a:close/>
                </a:path>
              </a:pathLst>
            </a:custGeom>
            <a:ln w="12192">
              <a:solidFill>
                <a:srgbClr val="528BC1"/>
              </a:solidFill>
            </a:ln>
          </p:spPr>
          <p:txBody>
            <a:bodyPr wrap="square" lIns="0" tIns="0" rIns="0" bIns="0" rtlCol="0"/>
            <a:lstStyle/>
            <a:p>
              <a:endParaRPr/>
            </a:p>
          </p:txBody>
        </p:sp>
      </p:grpSp>
      <p:sp>
        <p:nvSpPr>
          <p:cNvPr id="29" name="object 29"/>
          <p:cNvSpPr txBox="1"/>
          <p:nvPr/>
        </p:nvSpPr>
        <p:spPr>
          <a:xfrm>
            <a:off x="5345938" y="2634234"/>
            <a:ext cx="5316855" cy="530225"/>
          </a:xfrm>
          <a:prstGeom prst="rect">
            <a:avLst/>
          </a:prstGeom>
        </p:spPr>
        <p:txBody>
          <a:bodyPr vert="horz" wrap="square" lIns="0" tIns="13970" rIns="0" bIns="0" rtlCol="0">
            <a:spAutoFit/>
          </a:bodyPr>
          <a:lstStyle/>
          <a:p>
            <a:pPr marL="12700">
              <a:lnSpc>
                <a:spcPct val="100000"/>
              </a:lnSpc>
              <a:spcBef>
                <a:spcPts val="110"/>
              </a:spcBef>
              <a:tabLst>
                <a:tab pos="3289300" algn="l"/>
              </a:tabLst>
            </a:pPr>
            <a:r>
              <a:rPr sz="3300" spc="-30" dirty="0">
                <a:latin typeface="Calibri"/>
                <a:cs typeface="Calibri"/>
              </a:rPr>
              <a:t>Table</a:t>
            </a:r>
            <a:r>
              <a:rPr sz="3300" spc="-165" dirty="0">
                <a:latin typeface="Calibri"/>
                <a:cs typeface="Calibri"/>
              </a:rPr>
              <a:t> </a:t>
            </a:r>
            <a:r>
              <a:rPr sz="3300" spc="-20" dirty="0">
                <a:latin typeface="Calibri"/>
                <a:cs typeface="Calibri"/>
              </a:rPr>
              <a:t>9(2)</a:t>
            </a:r>
            <a:r>
              <a:rPr sz="3300" dirty="0">
                <a:latin typeface="Calibri"/>
                <a:cs typeface="Calibri"/>
              </a:rPr>
              <a:t>	</a:t>
            </a:r>
            <a:r>
              <a:rPr sz="3300" spc="-40" dirty="0">
                <a:latin typeface="Calibri"/>
                <a:cs typeface="Calibri"/>
              </a:rPr>
              <a:t>Table</a:t>
            </a:r>
            <a:r>
              <a:rPr sz="3300" spc="-105" dirty="0">
                <a:latin typeface="Calibri"/>
                <a:cs typeface="Calibri"/>
              </a:rPr>
              <a:t> </a:t>
            </a:r>
            <a:r>
              <a:rPr sz="3300" dirty="0">
                <a:latin typeface="Calibri"/>
                <a:cs typeface="Calibri"/>
              </a:rPr>
              <a:t>9(3-</a:t>
            </a:r>
            <a:r>
              <a:rPr sz="3300" spc="-25" dirty="0">
                <a:latin typeface="Calibri"/>
                <a:cs typeface="Calibri"/>
              </a:rPr>
              <a:t>7)</a:t>
            </a:r>
            <a:endParaRPr sz="3300">
              <a:latin typeface="Calibri"/>
              <a:cs typeface="Calibri"/>
            </a:endParaRPr>
          </a:p>
        </p:txBody>
      </p:sp>
      <p:grpSp>
        <p:nvGrpSpPr>
          <p:cNvPr id="30" name="object 30"/>
          <p:cNvGrpSpPr/>
          <p:nvPr/>
        </p:nvGrpSpPr>
        <p:grpSpPr>
          <a:xfrm>
            <a:off x="8211311" y="3749040"/>
            <a:ext cx="2859405" cy="1243965"/>
            <a:chOff x="8211311" y="3749040"/>
            <a:chExt cx="2859405" cy="1243965"/>
          </a:xfrm>
        </p:grpSpPr>
        <p:sp>
          <p:nvSpPr>
            <p:cNvPr id="31" name="object 31"/>
            <p:cNvSpPr/>
            <p:nvPr/>
          </p:nvSpPr>
          <p:spPr>
            <a:xfrm>
              <a:off x="8217407" y="3755136"/>
              <a:ext cx="2847340" cy="1231900"/>
            </a:xfrm>
            <a:custGeom>
              <a:avLst/>
              <a:gdLst/>
              <a:ahLst/>
              <a:cxnLst/>
              <a:rect l="l" t="t" r="r" b="b"/>
              <a:pathLst>
                <a:path w="2847340" h="1231900">
                  <a:moveTo>
                    <a:pt x="2723642" y="0"/>
                  </a:moveTo>
                  <a:lnTo>
                    <a:pt x="123190" y="0"/>
                  </a:lnTo>
                  <a:lnTo>
                    <a:pt x="75223" y="9675"/>
                  </a:lnTo>
                  <a:lnTo>
                    <a:pt x="36068" y="36068"/>
                  </a:lnTo>
                  <a:lnTo>
                    <a:pt x="9675" y="75223"/>
                  </a:lnTo>
                  <a:lnTo>
                    <a:pt x="0" y="123189"/>
                  </a:lnTo>
                  <a:lnTo>
                    <a:pt x="0" y="1108202"/>
                  </a:lnTo>
                  <a:lnTo>
                    <a:pt x="9675" y="1156168"/>
                  </a:lnTo>
                  <a:lnTo>
                    <a:pt x="36068" y="1195323"/>
                  </a:lnTo>
                  <a:lnTo>
                    <a:pt x="75223" y="1221716"/>
                  </a:lnTo>
                  <a:lnTo>
                    <a:pt x="123190" y="1231391"/>
                  </a:lnTo>
                  <a:lnTo>
                    <a:pt x="2723642" y="1231391"/>
                  </a:lnTo>
                  <a:lnTo>
                    <a:pt x="2771608" y="1221716"/>
                  </a:lnTo>
                  <a:lnTo>
                    <a:pt x="2810764" y="1195324"/>
                  </a:lnTo>
                  <a:lnTo>
                    <a:pt x="2837156" y="1156168"/>
                  </a:lnTo>
                  <a:lnTo>
                    <a:pt x="2846832" y="1108202"/>
                  </a:lnTo>
                  <a:lnTo>
                    <a:pt x="2846832" y="123189"/>
                  </a:lnTo>
                  <a:lnTo>
                    <a:pt x="2837156" y="75223"/>
                  </a:lnTo>
                  <a:lnTo>
                    <a:pt x="2810764" y="36068"/>
                  </a:lnTo>
                  <a:lnTo>
                    <a:pt x="2771608" y="9675"/>
                  </a:lnTo>
                  <a:lnTo>
                    <a:pt x="2723642" y="0"/>
                  </a:lnTo>
                  <a:close/>
                </a:path>
              </a:pathLst>
            </a:custGeom>
            <a:solidFill>
              <a:srgbClr val="FFFFFF"/>
            </a:solidFill>
          </p:spPr>
          <p:txBody>
            <a:bodyPr wrap="square" lIns="0" tIns="0" rIns="0" bIns="0" rtlCol="0"/>
            <a:lstStyle/>
            <a:p>
              <a:endParaRPr/>
            </a:p>
          </p:txBody>
        </p:sp>
        <p:sp>
          <p:nvSpPr>
            <p:cNvPr id="32" name="object 32"/>
            <p:cNvSpPr/>
            <p:nvPr/>
          </p:nvSpPr>
          <p:spPr>
            <a:xfrm>
              <a:off x="8217407" y="3755136"/>
              <a:ext cx="2847340" cy="1231900"/>
            </a:xfrm>
            <a:custGeom>
              <a:avLst/>
              <a:gdLst/>
              <a:ahLst/>
              <a:cxnLst/>
              <a:rect l="l" t="t" r="r" b="b"/>
              <a:pathLst>
                <a:path w="2847340" h="1231900">
                  <a:moveTo>
                    <a:pt x="0" y="123189"/>
                  </a:moveTo>
                  <a:lnTo>
                    <a:pt x="9675" y="75223"/>
                  </a:lnTo>
                  <a:lnTo>
                    <a:pt x="36068" y="36068"/>
                  </a:lnTo>
                  <a:lnTo>
                    <a:pt x="75223" y="9675"/>
                  </a:lnTo>
                  <a:lnTo>
                    <a:pt x="123190" y="0"/>
                  </a:lnTo>
                  <a:lnTo>
                    <a:pt x="2723642" y="0"/>
                  </a:lnTo>
                  <a:lnTo>
                    <a:pt x="2771608" y="9675"/>
                  </a:lnTo>
                  <a:lnTo>
                    <a:pt x="2810764" y="36068"/>
                  </a:lnTo>
                  <a:lnTo>
                    <a:pt x="2837156" y="75223"/>
                  </a:lnTo>
                  <a:lnTo>
                    <a:pt x="2846832" y="123189"/>
                  </a:lnTo>
                  <a:lnTo>
                    <a:pt x="2846832" y="1108202"/>
                  </a:lnTo>
                  <a:lnTo>
                    <a:pt x="2837156" y="1156168"/>
                  </a:lnTo>
                  <a:lnTo>
                    <a:pt x="2810764" y="1195324"/>
                  </a:lnTo>
                  <a:lnTo>
                    <a:pt x="2771608" y="1221716"/>
                  </a:lnTo>
                  <a:lnTo>
                    <a:pt x="2723642" y="1231391"/>
                  </a:lnTo>
                  <a:lnTo>
                    <a:pt x="123190" y="1231391"/>
                  </a:lnTo>
                  <a:lnTo>
                    <a:pt x="75223" y="1221716"/>
                  </a:lnTo>
                  <a:lnTo>
                    <a:pt x="36068" y="1195323"/>
                  </a:lnTo>
                  <a:lnTo>
                    <a:pt x="9675" y="1156168"/>
                  </a:lnTo>
                  <a:lnTo>
                    <a:pt x="0" y="1108202"/>
                  </a:lnTo>
                  <a:lnTo>
                    <a:pt x="0" y="123189"/>
                  </a:lnTo>
                  <a:close/>
                </a:path>
              </a:pathLst>
            </a:custGeom>
            <a:ln w="12192">
              <a:solidFill>
                <a:srgbClr val="528BC1"/>
              </a:solidFill>
            </a:ln>
          </p:spPr>
          <p:txBody>
            <a:bodyPr wrap="square" lIns="0" tIns="0" rIns="0" bIns="0" rtlCol="0"/>
            <a:lstStyle/>
            <a:p>
              <a:endParaRPr/>
            </a:p>
          </p:txBody>
        </p:sp>
      </p:grpSp>
      <p:sp>
        <p:nvSpPr>
          <p:cNvPr id="33" name="object 33"/>
          <p:cNvSpPr txBox="1"/>
          <p:nvPr/>
        </p:nvSpPr>
        <p:spPr>
          <a:xfrm>
            <a:off x="8734425" y="3825950"/>
            <a:ext cx="1818005" cy="991235"/>
          </a:xfrm>
          <a:prstGeom prst="rect">
            <a:avLst/>
          </a:prstGeom>
        </p:spPr>
        <p:txBody>
          <a:bodyPr vert="horz" wrap="square" lIns="0" tIns="64769" rIns="0" bIns="0" rtlCol="0">
            <a:spAutoFit/>
          </a:bodyPr>
          <a:lstStyle/>
          <a:p>
            <a:pPr marL="460375" marR="5080" indent="-448309">
              <a:lnSpc>
                <a:spcPts val="3629"/>
              </a:lnSpc>
              <a:spcBef>
                <a:spcPts val="509"/>
              </a:spcBef>
            </a:pPr>
            <a:r>
              <a:rPr sz="3300" dirty="0">
                <a:latin typeface="Calibri"/>
                <a:cs typeface="Calibri"/>
              </a:rPr>
              <a:t>Add:</a:t>
            </a:r>
            <a:r>
              <a:rPr sz="3300" spc="-45" dirty="0">
                <a:latin typeface="Calibri"/>
                <a:cs typeface="Calibri"/>
              </a:rPr>
              <a:t> </a:t>
            </a:r>
            <a:r>
              <a:rPr sz="3300" spc="-55" dirty="0">
                <a:latin typeface="Calibri"/>
                <a:cs typeface="Calibri"/>
              </a:rPr>
              <a:t>Table </a:t>
            </a:r>
            <a:r>
              <a:rPr sz="3300" spc="-20" dirty="0">
                <a:latin typeface="Calibri"/>
                <a:cs typeface="Calibri"/>
              </a:rPr>
              <a:t>14(3)</a:t>
            </a:r>
            <a:endParaRPr sz="3300">
              <a:latin typeface="Calibri"/>
              <a:cs typeface="Calibri"/>
            </a:endParaRPr>
          </a:p>
        </p:txBody>
      </p:sp>
      <p:sp>
        <p:nvSpPr>
          <p:cNvPr id="34" name="object 34"/>
          <p:cNvSpPr txBox="1"/>
          <p:nvPr/>
        </p:nvSpPr>
        <p:spPr>
          <a:xfrm>
            <a:off x="1418589" y="5516676"/>
            <a:ext cx="1102995" cy="361950"/>
          </a:xfrm>
          <a:prstGeom prst="rect">
            <a:avLst/>
          </a:prstGeom>
        </p:spPr>
        <p:txBody>
          <a:bodyPr vert="horz" wrap="square" lIns="0" tIns="13335" rIns="0" bIns="0" rtlCol="0">
            <a:spAutoFit/>
          </a:bodyPr>
          <a:lstStyle/>
          <a:p>
            <a:pPr marL="12700">
              <a:lnSpc>
                <a:spcPct val="100000"/>
              </a:lnSpc>
              <a:spcBef>
                <a:spcPts val="105"/>
              </a:spcBef>
            </a:pPr>
            <a:r>
              <a:rPr sz="2200" dirty="0">
                <a:latin typeface="Calibri"/>
                <a:cs typeface="Calibri"/>
              </a:rPr>
              <a:t>Liability</a:t>
            </a:r>
            <a:r>
              <a:rPr sz="2200" spc="-55" dirty="0">
                <a:latin typeface="Calibri"/>
                <a:cs typeface="Calibri"/>
              </a:rPr>
              <a:t> </a:t>
            </a:r>
            <a:r>
              <a:rPr sz="2200" spc="-50" dirty="0">
                <a:latin typeface="Calibri"/>
                <a:cs typeface="Calibri"/>
              </a:rPr>
              <a:t>1</a:t>
            </a:r>
            <a:endParaRPr sz="2200">
              <a:latin typeface="Calibri"/>
              <a:cs typeface="Calibri"/>
            </a:endParaRPr>
          </a:p>
        </p:txBody>
      </p:sp>
      <p:sp>
        <p:nvSpPr>
          <p:cNvPr id="35" name="object 35"/>
          <p:cNvSpPr txBox="1"/>
          <p:nvPr/>
        </p:nvSpPr>
        <p:spPr>
          <a:xfrm>
            <a:off x="5532246" y="5522772"/>
            <a:ext cx="1102995" cy="362585"/>
          </a:xfrm>
          <a:prstGeom prst="rect">
            <a:avLst/>
          </a:prstGeom>
        </p:spPr>
        <p:txBody>
          <a:bodyPr vert="horz" wrap="square" lIns="0" tIns="13970" rIns="0" bIns="0" rtlCol="0">
            <a:spAutoFit/>
          </a:bodyPr>
          <a:lstStyle/>
          <a:p>
            <a:pPr marL="12700">
              <a:lnSpc>
                <a:spcPct val="100000"/>
              </a:lnSpc>
              <a:spcBef>
                <a:spcPts val="110"/>
              </a:spcBef>
            </a:pPr>
            <a:r>
              <a:rPr sz="2200" dirty="0">
                <a:latin typeface="Calibri"/>
                <a:cs typeface="Calibri"/>
              </a:rPr>
              <a:t>Liability</a:t>
            </a:r>
            <a:r>
              <a:rPr sz="2200" spc="-40" dirty="0">
                <a:latin typeface="Calibri"/>
                <a:cs typeface="Calibri"/>
              </a:rPr>
              <a:t> </a:t>
            </a:r>
            <a:r>
              <a:rPr sz="2200" spc="-50" dirty="0">
                <a:latin typeface="Calibri"/>
                <a:cs typeface="Calibri"/>
              </a:rPr>
              <a:t>3</a:t>
            </a:r>
            <a:endParaRPr sz="2200">
              <a:latin typeface="Calibri"/>
              <a:cs typeface="Calibri"/>
            </a:endParaRPr>
          </a:p>
        </p:txBody>
      </p:sp>
      <p:sp>
        <p:nvSpPr>
          <p:cNvPr id="36" name="object 36"/>
          <p:cNvSpPr txBox="1"/>
          <p:nvPr/>
        </p:nvSpPr>
        <p:spPr>
          <a:xfrm>
            <a:off x="3398011" y="5522772"/>
            <a:ext cx="1102995" cy="362585"/>
          </a:xfrm>
          <a:prstGeom prst="rect">
            <a:avLst/>
          </a:prstGeom>
        </p:spPr>
        <p:txBody>
          <a:bodyPr vert="horz" wrap="square" lIns="0" tIns="13970" rIns="0" bIns="0" rtlCol="0">
            <a:spAutoFit/>
          </a:bodyPr>
          <a:lstStyle/>
          <a:p>
            <a:pPr marL="12700">
              <a:lnSpc>
                <a:spcPct val="100000"/>
              </a:lnSpc>
              <a:spcBef>
                <a:spcPts val="110"/>
              </a:spcBef>
            </a:pPr>
            <a:r>
              <a:rPr sz="2200" dirty="0">
                <a:latin typeface="Calibri"/>
                <a:cs typeface="Calibri"/>
              </a:rPr>
              <a:t>Liability</a:t>
            </a:r>
            <a:r>
              <a:rPr sz="2200" spc="-40" dirty="0">
                <a:latin typeface="Calibri"/>
                <a:cs typeface="Calibri"/>
              </a:rPr>
              <a:t> </a:t>
            </a:r>
            <a:r>
              <a:rPr sz="2200" spc="-50" dirty="0">
                <a:latin typeface="Calibri"/>
                <a:cs typeface="Calibri"/>
              </a:rPr>
              <a:t>2</a:t>
            </a:r>
            <a:endParaRPr sz="2200">
              <a:latin typeface="Calibri"/>
              <a:cs typeface="Calibri"/>
            </a:endParaRPr>
          </a:p>
        </p:txBody>
      </p:sp>
      <p:sp>
        <p:nvSpPr>
          <p:cNvPr id="37" name="object 37"/>
          <p:cNvSpPr txBox="1"/>
          <p:nvPr/>
        </p:nvSpPr>
        <p:spPr>
          <a:xfrm>
            <a:off x="7955280" y="5391911"/>
            <a:ext cx="3081655" cy="768350"/>
          </a:xfrm>
          <a:prstGeom prst="rect">
            <a:avLst/>
          </a:prstGeom>
          <a:ln w="12192">
            <a:solidFill>
              <a:srgbClr val="EC7C30"/>
            </a:solidFill>
          </a:ln>
        </p:spPr>
        <p:txBody>
          <a:bodyPr vert="horz" wrap="square" lIns="0" tIns="29845" rIns="0" bIns="0" rtlCol="0">
            <a:spAutoFit/>
          </a:bodyPr>
          <a:lstStyle/>
          <a:p>
            <a:pPr marL="92710">
              <a:lnSpc>
                <a:spcPct val="100000"/>
              </a:lnSpc>
              <a:spcBef>
                <a:spcPts val="235"/>
              </a:spcBef>
            </a:pPr>
            <a:r>
              <a:rPr sz="2200" spc="-10" dirty="0">
                <a:latin typeface="Calibri"/>
                <a:cs typeface="Calibri"/>
              </a:rPr>
              <a:t>Difference</a:t>
            </a:r>
            <a:r>
              <a:rPr sz="2200" spc="-55" dirty="0">
                <a:latin typeface="Calibri"/>
                <a:cs typeface="Calibri"/>
              </a:rPr>
              <a:t> </a:t>
            </a:r>
            <a:r>
              <a:rPr sz="2200" spc="-10" dirty="0">
                <a:latin typeface="Calibri"/>
                <a:cs typeface="Calibri"/>
              </a:rPr>
              <a:t>represents</a:t>
            </a:r>
            <a:endParaRPr sz="2200">
              <a:latin typeface="Calibri"/>
              <a:cs typeface="Calibri"/>
            </a:endParaRPr>
          </a:p>
          <a:p>
            <a:pPr marL="92710">
              <a:lnSpc>
                <a:spcPct val="100000"/>
              </a:lnSpc>
            </a:pPr>
            <a:r>
              <a:rPr sz="2200" spc="-10" dirty="0">
                <a:latin typeface="Calibri"/>
                <a:cs typeface="Calibri"/>
              </a:rPr>
              <a:t>DRC-</a:t>
            </a:r>
            <a:r>
              <a:rPr sz="2200" dirty="0">
                <a:latin typeface="Calibri"/>
                <a:cs typeface="Calibri"/>
              </a:rPr>
              <a:t>03</a:t>
            </a:r>
            <a:r>
              <a:rPr sz="2200" spc="-70" dirty="0">
                <a:latin typeface="Calibri"/>
                <a:cs typeface="Calibri"/>
              </a:rPr>
              <a:t> </a:t>
            </a:r>
            <a:r>
              <a:rPr sz="2200" dirty="0">
                <a:latin typeface="Calibri"/>
                <a:cs typeface="Calibri"/>
              </a:rPr>
              <a:t>/</a:t>
            </a:r>
            <a:r>
              <a:rPr sz="2200" spc="-35" dirty="0">
                <a:latin typeface="Calibri"/>
                <a:cs typeface="Calibri"/>
              </a:rPr>
              <a:t> </a:t>
            </a:r>
            <a:r>
              <a:rPr sz="2200" dirty="0">
                <a:latin typeface="Calibri"/>
                <a:cs typeface="Calibri"/>
              </a:rPr>
              <a:t>Refund</a:t>
            </a:r>
            <a:r>
              <a:rPr sz="2200" spc="-35" dirty="0">
                <a:latin typeface="Calibri"/>
                <a:cs typeface="Calibri"/>
              </a:rPr>
              <a:t> </a:t>
            </a:r>
            <a:r>
              <a:rPr sz="2200" dirty="0">
                <a:latin typeface="Calibri"/>
                <a:cs typeface="Calibri"/>
              </a:rPr>
              <a:t>/PY</a:t>
            </a:r>
            <a:r>
              <a:rPr sz="2200" spc="-30" dirty="0">
                <a:latin typeface="Calibri"/>
                <a:cs typeface="Calibri"/>
              </a:rPr>
              <a:t> </a:t>
            </a:r>
            <a:r>
              <a:rPr sz="2200" spc="-25" dirty="0">
                <a:latin typeface="Calibri"/>
                <a:cs typeface="Calibri"/>
              </a:rPr>
              <a:t>adj</a:t>
            </a:r>
            <a:endParaRPr sz="2200">
              <a:latin typeface="Calibri"/>
              <a:cs typeface="Calibri"/>
            </a:endParaRPr>
          </a:p>
        </p:txBody>
      </p:sp>
      <p:sp>
        <p:nvSpPr>
          <p:cNvPr id="38" name="object 38"/>
          <p:cNvSpPr/>
          <p:nvPr/>
        </p:nvSpPr>
        <p:spPr>
          <a:xfrm>
            <a:off x="2719070" y="5391911"/>
            <a:ext cx="508634" cy="597535"/>
          </a:xfrm>
          <a:custGeom>
            <a:avLst/>
            <a:gdLst/>
            <a:ahLst/>
            <a:cxnLst/>
            <a:rect l="l" t="t" r="r" b="b"/>
            <a:pathLst>
              <a:path w="508635" h="597535">
                <a:moveTo>
                  <a:pt x="0" y="123062"/>
                </a:moveTo>
                <a:lnTo>
                  <a:pt x="243459" y="123062"/>
                </a:lnTo>
                <a:lnTo>
                  <a:pt x="288163" y="0"/>
                </a:lnTo>
                <a:lnTo>
                  <a:pt x="420243" y="48006"/>
                </a:lnTo>
                <a:lnTo>
                  <a:pt x="392938" y="123062"/>
                </a:lnTo>
                <a:lnTo>
                  <a:pt x="508507" y="123062"/>
                </a:lnTo>
                <a:lnTo>
                  <a:pt x="508507" y="263575"/>
                </a:lnTo>
                <a:lnTo>
                  <a:pt x="341756" y="263575"/>
                </a:lnTo>
                <a:lnTo>
                  <a:pt x="316230" y="333832"/>
                </a:lnTo>
                <a:lnTo>
                  <a:pt x="508507" y="333832"/>
                </a:lnTo>
                <a:lnTo>
                  <a:pt x="508507" y="474344"/>
                </a:lnTo>
                <a:lnTo>
                  <a:pt x="265049" y="474344"/>
                </a:lnTo>
                <a:lnTo>
                  <a:pt x="220344" y="597407"/>
                </a:lnTo>
                <a:lnTo>
                  <a:pt x="88265" y="549351"/>
                </a:lnTo>
                <a:lnTo>
                  <a:pt x="115569" y="474344"/>
                </a:lnTo>
                <a:lnTo>
                  <a:pt x="0" y="474344"/>
                </a:lnTo>
                <a:lnTo>
                  <a:pt x="0" y="333832"/>
                </a:lnTo>
                <a:lnTo>
                  <a:pt x="166750" y="333832"/>
                </a:lnTo>
                <a:lnTo>
                  <a:pt x="192278" y="263575"/>
                </a:lnTo>
                <a:lnTo>
                  <a:pt x="0" y="263575"/>
                </a:lnTo>
                <a:lnTo>
                  <a:pt x="0" y="123062"/>
                </a:lnTo>
                <a:close/>
              </a:path>
            </a:pathLst>
          </a:custGeom>
          <a:ln w="12192">
            <a:solidFill>
              <a:srgbClr val="000000"/>
            </a:solidFill>
          </a:ln>
        </p:spPr>
        <p:txBody>
          <a:bodyPr wrap="square" lIns="0" tIns="0" rIns="0" bIns="0" rtlCol="0"/>
          <a:lstStyle/>
          <a:p>
            <a:endParaRPr/>
          </a:p>
        </p:txBody>
      </p:sp>
      <p:sp>
        <p:nvSpPr>
          <p:cNvPr id="39" name="object 39"/>
          <p:cNvSpPr/>
          <p:nvPr/>
        </p:nvSpPr>
        <p:spPr>
          <a:xfrm>
            <a:off x="4697221" y="5391911"/>
            <a:ext cx="508634" cy="597535"/>
          </a:xfrm>
          <a:custGeom>
            <a:avLst/>
            <a:gdLst/>
            <a:ahLst/>
            <a:cxnLst/>
            <a:rect l="l" t="t" r="r" b="b"/>
            <a:pathLst>
              <a:path w="508635" h="597535">
                <a:moveTo>
                  <a:pt x="0" y="123062"/>
                </a:moveTo>
                <a:lnTo>
                  <a:pt x="243458" y="123062"/>
                </a:lnTo>
                <a:lnTo>
                  <a:pt x="288163" y="0"/>
                </a:lnTo>
                <a:lnTo>
                  <a:pt x="420242" y="48006"/>
                </a:lnTo>
                <a:lnTo>
                  <a:pt x="392938" y="123062"/>
                </a:lnTo>
                <a:lnTo>
                  <a:pt x="508507" y="123062"/>
                </a:lnTo>
                <a:lnTo>
                  <a:pt x="508507" y="263575"/>
                </a:lnTo>
                <a:lnTo>
                  <a:pt x="341756" y="263575"/>
                </a:lnTo>
                <a:lnTo>
                  <a:pt x="316229" y="333832"/>
                </a:lnTo>
                <a:lnTo>
                  <a:pt x="508507" y="333832"/>
                </a:lnTo>
                <a:lnTo>
                  <a:pt x="508507" y="474344"/>
                </a:lnTo>
                <a:lnTo>
                  <a:pt x="265049" y="474344"/>
                </a:lnTo>
                <a:lnTo>
                  <a:pt x="220344" y="597407"/>
                </a:lnTo>
                <a:lnTo>
                  <a:pt x="88264" y="549351"/>
                </a:lnTo>
                <a:lnTo>
                  <a:pt x="115569" y="474344"/>
                </a:lnTo>
                <a:lnTo>
                  <a:pt x="0" y="474344"/>
                </a:lnTo>
                <a:lnTo>
                  <a:pt x="0" y="333832"/>
                </a:lnTo>
                <a:lnTo>
                  <a:pt x="166750" y="333832"/>
                </a:lnTo>
                <a:lnTo>
                  <a:pt x="192277" y="263575"/>
                </a:lnTo>
                <a:lnTo>
                  <a:pt x="0" y="263575"/>
                </a:lnTo>
                <a:lnTo>
                  <a:pt x="0" y="123062"/>
                </a:lnTo>
                <a:close/>
              </a:path>
            </a:pathLst>
          </a:custGeom>
          <a:ln w="12192">
            <a:solidFill>
              <a:srgbClr val="000000"/>
            </a:solidFill>
          </a:ln>
        </p:spPr>
        <p:txBody>
          <a:bodyPr wrap="square" lIns="0" tIns="0" rIns="0" bIns="0" rtlCol="0"/>
          <a:lstStyle/>
          <a:p>
            <a:endParaRPr/>
          </a:p>
        </p:txBody>
      </p:sp>
      <p:sp>
        <p:nvSpPr>
          <p:cNvPr id="40" name="object 40"/>
          <p:cNvSpPr/>
          <p:nvPr/>
        </p:nvSpPr>
        <p:spPr>
          <a:xfrm>
            <a:off x="6955535" y="5510784"/>
            <a:ext cx="631190" cy="478790"/>
          </a:xfrm>
          <a:custGeom>
            <a:avLst/>
            <a:gdLst/>
            <a:ahLst/>
            <a:cxnLst/>
            <a:rect l="l" t="t" r="r" b="b"/>
            <a:pathLst>
              <a:path w="631190" h="478789">
                <a:moveTo>
                  <a:pt x="0" y="119633"/>
                </a:moveTo>
                <a:lnTo>
                  <a:pt x="391668" y="119633"/>
                </a:lnTo>
                <a:lnTo>
                  <a:pt x="391668" y="0"/>
                </a:lnTo>
                <a:lnTo>
                  <a:pt x="630936" y="239267"/>
                </a:lnTo>
                <a:lnTo>
                  <a:pt x="391668" y="478535"/>
                </a:lnTo>
                <a:lnTo>
                  <a:pt x="391668" y="358901"/>
                </a:lnTo>
                <a:lnTo>
                  <a:pt x="0" y="358901"/>
                </a:lnTo>
                <a:lnTo>
                  <a:pt x="0" y="119633"/>
                </a:lnTo>
                <a:close/>
              </a:path>
            </a:pathLst>
          </a:custGeom>
          <a:ln w="12192">
            <a:solidFill>
              <a:srgbClr val="000000"/>
            </a:solidFill>
          </a:ln>
        </p:spPr>
        <p:txBody>
          <a:bodyPr wrap="square" lIns="0" tIns="0" rIns="0" bIns="0" rtlCol="0"/>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2514600"/>
            <a:ext cx="3694429" cy="940435"/>
          </a:xfrm>
          <a:prstGeom prst="rect">
            <a:avLst/>
          </a:prstGeom>
        </p:spPr>
        <p:txBody>
          <a:bodyPr vert="horz" wrap="square" lIns="0" tIns="12700" rIns="0" bIns="0" rtlCol="0">
            <a:spAutoFit/>
          </a:bodyPr>
          <a:lstStyle/>
          <a:p>
            <a:pPr marL="12700">
              <a:lnSpc>
                <a:spcPct val="100000"/>
              </a:lnSpc>
              <a:spcBef>
                <a:spcPts val="100"/>
              </a:spcBef>
            </a:pPr>
            <a:r>
              <a:rPr dirty="0"/>
              <a:t>Other </a:t>
            </a:r>
            <a:r>
              <a:rPr spc="-10" dirty="0"/>
              <a:t>Areas</a:t>
            </a:r>
          </a:p>
        </p:txBody>
      </p:sp>
      <p:sp>
        <p:nvSpPr>
          <p:cNvPr id="3" name="object 3"/>
          <p:cNvSpPr txBox="1">
            <a:spLocks noGrp="1"/>
          </p:cNvSpPr>
          <p:nvPr>
            <p:ph type="ftr" sz="quarter" idx="11"/>
          </p:nvPr>
        </p:nvSpPr>
        <p:spPr>
          <a:xfrm>
            <a:off x="4038600" y="6423496"/>
            <a:ext cx="4114800" cy="230832"/>
          </a:xfrm>
          <a:prstGeom prst="rect">
            <a:avLst/>
          </a:prstGeom>
        </p:spPr>
        <p:txBody>
          <a:bodyPr vert="horz" wrap="square" lIns="0" tIns="0" rIns="0" bIns="0" rtlCol="0">
            <a:spAutoFit/>
          </a:bodyPr>
          <a:lstStyle/>
          <a:p>
            <a:pPr marL="12700">
              <a:lnSpc>
                <a:spcPts val="1810"/>
              </a:lnSpc>
            </a:pPr>
            <a:endParaRPr spc="-2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400811" y="6534454"/>
            <a:ext cx="1812925" cy="218008"/>
          </a:xfrm>
          <a:prstGeom prst="rect">
            <a:avLst/>
          </a:prstGeom>
        </p:spPr>
        <p:txBody>
          <a:bodyPr vert="horz" wrap="square" lIns="0" tIns="0" rIns="0" bIns="0" rtlCol="0">
            <a:spAutoFit/>
          </a:bodyPr>
          <a:lstStyle/>
          <a:p>
            <a:pPr>
              <a:lnSpc>
                <a:spcPts val="1710"/>
              </a:lnSpc>
            </a:pPr>
            <a:endParaRPr sz="1800" dirty="0">
              <a:latin typeface="Calibri"/>
              <a:cs typeface="Calibri"/>
            </a:endParaRPr>
          </a:p>
        </p:txBody>
      </p:sp>
      <p:sp>
        <p:nvSpPr>
          <p:cNvPr id="11" name="object 11"/>
          <p:cNvSpPr/>
          <p:nvPr/>
        </p:nvSpPr>
        <p:spPr>
          <a:xfrm>
            <a:off x="512063" y="393191"/>
            <a:ext cx="11277600" cy="579120"/>
          </a:xfrm>
          <a:custGeom>
            <a:avLst/>
            <a:gdLst/>
            <a:ahLst/>
            <a:cxnLst/>
            <a:rect l="l" t="t" r="r" b="b"/>
            <a:pathLst>
              <a:path w="11277600" h="579119">
                <a:moveTo>
                  <a:pt x="0" y="579120"/>
                </a:moveTo>
                <a:lnTo>
                  <a:pt x="11277600" y="579120"/>
                </a:lnTo>
                <a:lnTo>
                  <a:pt x="11277600" y="0"/>
                </a:lnTo>
                <a:lnTo>
                  <a:pt x="0" y="0"/>
                </a:lnTo>
                <a:lnTo>
                  <a:pt x="0" y="579120"/>
                </a:lnTo>
                <a:close/>
              </a:path>
            </a:pathLst>
          </a:custGeom>
          <a:ln w="12192">
            <a:solidFill>
              <a:srgbClr val="2E528F"/>
            </a:solidFill>
          </a:ln>
        </p:spPr>
        <p:txBody>
          <a:bodyPr wrap="square" lIns="0" tIns="0" rIns="0" bIns="0" rtlCol="0"/>
          <a:lstStyle/>
          <a:p>
            <a:endParaRPr/>
          </a:p>
        </p:txBody>
      </p:sp>
      <p:sp>
        <p:nvSpPr>
          <p:cNvPr id="12" name="object 12"/>
          <p:cNvSpPr txBox="1">
            <a:spLocks noGrp="1"/>
          </p:cNvSpPr>
          <p:nvPr>
            <p:ph type="title"/>
          </p:nvPr>
        </p:nvSpPr>
        <p:spPr>
          <a:xfrm>
            <a:off x="512063" y="393191"/>
            <a:ext cx="11277600" cy="579120"/>
          </a:xfrm>
          <a:prstGeom prst="rect">
            <a:avLst/>
          </a:prstGeom>
          <a:solidFill>
            <a:srgbClr val="4471C4"/>
          </a:solidFill>
        </p:spPr>
        <p:txBody>
          <a:bodyPr vert="horz" wrap="square" lIns="0" tIns="0" rIns="0" bIns="0" rtlCol="0">
            <a:spAutoFit/>
          </a:bodyPr>
          <a:lstStyle/>
          <a:p>
            <a:pPr marL="2540" algn="ctr">
              <a:lnSpc>
                <a:spcPts val="4020"/>
              </a:lnSpc>
            </a:pPr>
            <a:r>
              <a:rPr sz="3600" dirty="0">
                <a:solidFill>
                  <a:srgbClr val="FFFFFF"/>
                </a:solidFill>
              </a:rPr>
              <a:t>Source</a:t>
            </a:r>
            <a:r>
              <a:rPr sz="3600" spc="-90" dirty="0">
                <a:solidFill>
                  <a:srgbClr val="FFFFFF"/>
                </a:solidFill>
              </a:rPr>
              <a:t> </a:t>
            </a:r>
            <a:r>
              <a:rPr sz="3600" dirty="0">
                <a:solidFill>
                  <a:srgbClr val="FFFFFF"/>
                </a:solidFill>
              </a:rPr>
              <a:t>of</a:t>
            </a:r>
            <a:r>
              <a:rPr sz="3600" spc="-90" dirty="0">
                <a:solidFill>
                  <a:srgbClr val="FFFFFF"/>
                </a:solidFill>
              </a:rPr>
              <a:t> </a:t>
            </a:r>
            <a:r>
              <a:rPr sz="3600" spc="-10" dirty="0">
                <a:solidFill>
                  <a:srgbClr val="FFFFFF"/>
                </a:solidFill>
              </a:rPr>
              <a:t>Information</a:t>
            </a:r>
            <a:r>
              <a:rPr sz="3600" spc="-75" dirty="0">
                <a:solidFill>
                  <a:srgbClr val="FFFFFF"/>
                </a:solidFill>
              </a:rPr>
              <a:t> </a:t>
            </a:r>
            <a:r>
              <a:rPr sz="3600" dirty="0">
                <a:solidFill>
                  <a:srgbClr val="FFFFFF"/>
                </a:solidFill>
              </a:rPr>
              <a:t>–</a:t>
            </a:r>
            <a:r>
              <a:rPr sz="3600" spc="-60" dirty="0">
                <a:solidFill>
                  <a:srgbClr val="FFFFFF"/>
                </a:solidFill>
              </a:rPr>
              <a:t> </a:t>
            </a:r>
            <a:r>
              <a:rPr sz="3600" dirty="0">
                <a:solidFill>
                  <a:srgbClr val="FFFFFF"/>
                </a:solidFill>
              </a:rPr>
              <a:t>Refund</a:t>
            </a:r>
            <a:r>
              <a:rPr sz="3600" spc="-85" dirty="0">
                <a:solidFill>
                  <a:srgbClr val="FFFFFF"/>
                </a:solidFill>
              </a:rPr>
              <a:t> </a:t>
            </a:r>
            <a:r>
              <a:rPr sz="3600" dirty="0">
                <a:solidFill>
                  <a:srgbClr val="FFFFFF"/>
                </a:solidFill>
              </a:rPr>
              <a:t>&amp;</a:t>
            </a:r>
            <a:r>
              <a:rPr sz="3600" spc="-80" dirty="0">
                <a:solidFill>
                  <a:srgbClr val="FFFFFF"/>
                </a:solidFill>
              </a:rPr>
              <a:t> </a:t>
            </a:r>
            <a:r>
              <a:rPr sz="3600" spc="-10" dirty="0">
                <a:solidFill>
                  <a:srgbClr val="FFFFFF"/>
                </a:solidFill>
              </a:rPr>
              <a:t>Demand</a:t>
            </a:r>
            <a:endParaRPr sz="3600"/>
          </a:p>
        </p:txBody>
      </p:sp>
      <p:sp>
        <p:nvSpPr>
          <p:cNvPr id="13" name="object 13"/>
          <p:cNvSpPr txBox="1"/>
          <p:nvPr/>
        </p:nvSpPr>
        <p:spPr>
          <a:xfrm>
            <a:off x="592023" y="1060399"/>
            <a:ext cx="11124565" cy="4950460"/>
          </a:xfrm>
          <a:prstGeom prst="rect">
            <a:avLst/>
          </a:prstGeom>
        </p:spPr>
        <p:txBody>
          <a:bodyPr vert="horz" wrap="square" lIns="0" tIns="43180" rIns="0" bIns="0" rtlCol="0">
            <a:spAutoFit/>
          </a:bodyPr>
          <a:lstStyle/>
          <a:p>
            <a:pPr marL="12700">
              <a:lnSpc>
                <a:spcPct val="100000"/>
              </a:lnSpc>
              <a:spcBef>
                <a:spcPts val="340"/>
              </a:spcBef>
            </a:pPr>
            <a:r>
              <a:rPr sz="2200" b="0" spc="-10" dirty="0">
                <a:latin typeface="Calibri Light"/>
                <a:cs typeface="Calibri Light"/>
              </a:rPr>
              <a:t>Refund</a:t>
            </a:r>
            <a:endParaRPr sz="2200">
              <a:latin typeface="Calibri Light"/>
              <a:cs typeface="Calibri Light"/>
            </a:endParaRPr>
          </a:p>
          <a:p>
            <a:pPr marL="698500" marR="5080" indent="-228600">
              <a:lnSpc>
                <a:spcPts val="2380"/>
              </a:lnSpc>
              <a:spcBef>
                <a:spcPts val="540"/>
              </a:spcBef>
              <a:buFont typeface="Arial"/>
              <a:buChar char="•"/>
              <a:tabLst>
                <a:tab pos="698500" algn="l"/>
              </a:tabLst>
            </a:pPr>
            <a:r>
              <a:rPr sz="2200" b="0" spc="-10" dirty="0">
                <a:latin typeface="Calibri Light"/>
                <a:cs typeface="Calibri Light"/>
              </a:rPr>
              <a:t>Aggregate</a:t>
            </a:r>
            <a:r>
              <a:rPr sz="2200" b="0" spc="-55" dirty="0">
                <a:latin typeface="Calibri Light"/>
                <a:cs typeface="Calibri Light"/>
              </a:rPr>
              <a:t> </a:t>
            </a:r>
            <a:r>
              <a:rPr sz="2200" b="0" dirty="0">
                <a:latin typeface="Calibri Light"/>
                <a:cs typeface="Calibri Light"/>
              </a:rPr>
              <a:t>value</a:t>
            </a:r>
            <a:r>
              <a:rPr sz="2200" b="0" spc="-45" dirty="0">
                <a:latin typeface="Calibri Light"/>
                <a:cs typeface="Calibri Light"/>
              </a:rPr>
              <a:t> </a:t>
            </a:r>
            <a:r>
              <a:rPr sz="2200" b="0" dirty="0">
                <a:latin typeface="Calibri Light"/>
                <a:cs typeface="Calibri Light"/>
              </a:rPr>
              <a:t>of</a:t>
            </a:r>
            <a:r>
              <a:rPr sz="2200" b="0" spc="-35" dirty="0">
                <a:latin typeface="Calibri Light"/>
                <a:cs typeface="Calibri Light"/>
              </a:rPr>
              <a:t> </a:t>
            </a:r>
            <a:r>
              <a:rPr sz="2200" b="0" dirty="0">
                <a:latin typeface="Calibri Light"/>
                <a:cs typeface="Calibri Light"/>
              </a:rPr>
              <a:t>refunds</a:t>
            </a:r>
            <a:r>
              <a:rPr sz="2200" b="0" spc="-50" dirty="0">
                <a:latin typeface="Calibri Light"/>
                <a:cs typeface="Calibri Light"/>
              </a:rPr>
              <a:t> </a:t>
            </a:r>
            <a:r>
              <a:rPr sz="2200" b="0" dirty="0">
                <a:latin typeface="Calibri Light"/>
                <a:cs typeface="Calibri Light"/>
              </a:rPr>
              <a:t>claimed,</a:t>
            </a:r>
            <a:r>
              <a:rPr sz="2200" b="0" spc="-35" dirty="0">
                <a:latin typeface="Calibri Light"/>
                <a:cs typeface="Calibri Light"/>
              </a:rPr>
              <a:t> </a:t>
            </a:r>
            <a:r>
              <a:rPr sz="2200" b="0" dirty="0">
                <a:latin typeface="Calibri Light"/>
                <a:cs typeface="Calibri Light"/>
              </a:rPr>
              <a:t>sanctioned,</a:t>
            </a:r>
            <a:r>
              <a:rPr sz="2200" b="0" spc="-50" dirty="0">
                <a:latin typeface="Calibri Light"/>
                <a:cs typeface="Calibri Light"/>
              </a:rPr>
              <a:t> </a:t>
            </a:r>
            <a:r>
              <a:rPr sz="2200" b="0" dirty="0">
                <a:latin typeface="Calibri Light"/>
                <a:cs typeface="Calibri Light"/>
              </a:rPr>
              <a:t>rejected</a:t>
            </a:r>
            <a:r>
              <a:rPr sz="2200" b="0" spc="-40" dirty="0">
                <a:latin typeface="Calibri Light"/>
                <a:cs typeface="Calibri Light"/>
              </a:rPr>
              <a:t> </a:t>
            </a:r>
            <a:r>
              <a:rPr sz="2200" b="0" dirty="0">
                <a:latin typeface="Calibri Light"/>
                <a:cs typeface="Calibri Light"/>
              </a:rPr>
              <a:t>and</a:t>
            </a:r>
            <a:r>
              <a:rPr sz="2200" b="0" spc="-40" dirty="0">
                <a:latin typeface="Calibri Light"/>
                <a:cs typeface="Calibri Light"/>
              </a:rPr>
              <a:t> </a:t>
            </a:r>
            <a:r>
              <a:rPr sz="2200" b="0" dirty="0">
                <a:latin typeface="Calibri Light"/>
                <a:cs typeface="Calibri Light"/>
              </a:rPr>
              <a:t>pending</a:t>
            </a:r>
            <a:r>
              <a:rPr sz="2200" b="0" spc="-35" dirty="0">
                <a:latin typeface="Calibri Light"/>
                <a:cs typeface="Calibri Light"/>
              </a:rPr>
              <a:t> </a:t>
            </a:r>
            <a:r>
              <a:rPr sz="2200" b="0" dirty="0">
                <a:latin typeface="Calibri Light"/>
                <a:cs typeface="Calibri Light"/>
              </a:rPr>
              <a:t>for</a:t>
            </a:r>
            <a:r>
              <a:rPr sz="2200" b="0" spc="-40" dirty="0">
                <a:latin typeface="Calibri Light"/>
                <a:cs typeface="Calibri Light"/>
              </a:rPr>
              <a:t> </a:t>
            </a:r>
            <a:r>
              <a:rPr sz="2200" b="0" dirty="0">
                <a:latin typeface="Calibri Light"/>
                <a:cs typeface="Calibri Light"/>
              </a:rPr>
              <a:t>Processing</a:t>
            </a:r>
            <a:r>
              <a:rPr sz="2200" b="0" spc="-40" dirty="0">
                <a:latin typeface="Calibri Light"/>
                <a:cs typeface="Calibri Light"/>
              </a:rPr>
              <a:t> </a:t>
            </a:r>
            <a:r>
              <a:rPr sz="2200" b="0" dirty="0">
                <a:latin typeface="Calibri Light"/>
                <a:cs typeface="Calibri Light"/>
              </a:rPr>
              <a:t>shall</a:t>
            </a:r>
            <a:r>
              <a:rPr sz="2200" b="0" spc="-45" dirty="0">
                <a:latin typeface="Calibri Light"/>
                <a:cs typeface="Calibri Light"/>
              </a:rPr>
              <a:t> </a:t>
            </a:r>
            <a:r>
              <a:rPr sz="2200" b="0" spc="-25" dirty="0">
                <a:latin typeface="Calibri Light"/>
                <a:cs typeface="Calibri Light"/>
              </a:rPr>
              <a:t>be </a:t>
            </a:r>
            <a:r>
              <a:rPr sz="2200" b="0" dirty="0">
                <a:latin typeface="Calibri Light"/>
                <a:cs typeface="Calibri Light"/>
              </a:rPr>
              <a:t>declared</a:t>
            </a:r>
            <a:r>
              <a:rPr sz="2200" b="0" spc="-95" dirty="0">
                <a:latin typeface="Calibri Light"/>
                <a:cs typeface="Calibri Light"/>
              </a:rPr>
              <a:t> </a:t>
            </a:r>
            <a:r>
              <a:rPr sz="2200" b="0" spc="-20" dirty="0">
                <a:latin typeface="Calibri Light"/>
                <a:cs typeface="Calibri Light"/>
              </a:rPr>
              <a:t>here.</a:t>
            </a:r>
            <a:endParaRPr sz="2200">
              <a:latin typeface="Calibri Light"/>
              <a:cs typeface="Calibri Light"/>
            </a:endParaRPr>
          </a:p>
          <a:p>
            <a:pPr marL="1155700" lvl="1" indent="-228600">
              <a:lnSpc>
                <a:spcPct val="100000"/>
              </a:lnSpc>
              <a:spcBef>
                <a:spcPts val="175"/>
              </a:spcBef>
              <a:buFont typeface="Arial"/>
              <a:buChar char="•"/>
              <a:tabLst>
                <a:tab pos="1155700" algn="l"/>
              </a:tabLst>
            </a:pPr>
            <a:r>
              <a:rPr sz="2200" b="0" dirty="0">
                <a:latin typeface="Calibri Light"/>
                <a:cs typeface="Calibri Light"/>
              </a:rPr>
              <a:t>Refund</a:t>
            </a:r>
            <a:r>
              <a:rPr sz="2200" b="0" spc="-75" dirty="0">
                <a:latin typeface="Calibri Light"/>
                <a:cs typeface="Calibri Light"/>
              </a:rPr>
              <a:t> </a:t>
            </a:r>
            <a:r>
              <a:rPr sz="2200" b="0" dirty="0">
                <a:latin typeface="Calibri Light"/>
                <a:cs typeface="Calibri Light"/>
              </a:rPr>
              <a:t>claimed</a:t>
            </a:r>
            <a:r>
              <a:rPr sz="2200" b="0" spc="-30" dirty="0">
                <a:latin typeface="Calibri Light"/>
                <a:cs typeface="Calibri Light"/>
              </a:rPr>
              <a:t> </a:t>
            </a:r>
            <a:r>
              <a:rPr sz="2200" b="0" dirty="0">
                <a:latin typeface="Calibri Light"/>
                <a:cs typeface="Calibri Light"/>
              </a:rPr>
              <a:t>means</a:t>
            </a:r>
            <a:r>
              <a:rPr sz="2200" b="0" spc="-45" dirty="0">
                <a:latin typeface="Calibri Light"/>
                <a:cs typeface="Calibri Light"/>
              </a:rPr>
              <a:t> </a:t>
            </a:r>
            <a:r>
              <a:rPr sz="2200" b="0" dirty="0">
                <a:latin typeface="Calibri Light"/>
                <a:cs typeface="Calibri Light"/>
              </a:rPr>
              <a:t>refund</a:t>
            </a:r>
            <a:r>
              <a:rPr sz="2200" b="0" spc="-85" dirty="0">
                <a:latin typeface="Calibri Light"/>
                <a:cs typeface="Calibri Light"/>
              </a:rPr>
              <a:t> </a:t>
            </a:r>
            <a:r>
              <a:rPr sz="2200" b="0" dirty="0">
                <a:latin typeface="Calibri Light"/>
                <a:cs typeface="Calibri Light"/>
              </a:rPr>
              <a:t>claims</a:t>
            </a:r>
            <a:r>
              <a:rPr sz="2200" b="0" spc="-15" dirty="0">
                <a:latin typeface="Calibri Light"/>
                <a:cs typeface="Calibri Light"/>
              </a:rPr>
              <a:t> </a:t>
            </a:r>
            <a:r>
              <a:rPr sz="2200" b="0" spc="-10" dirty="0">
                <a:latin typeface="Calibri Light"/>
                <a:cs typeface="Calibri Light"/>
              </a:rPr>
              <a:t>filed</a:t>
            </a:r>
            <a:r>
              <a:rPr sz="2200" b="0" spc="-114" dirty="0">
                <a:latin typeface="Calibri Light"/>
                <a:cs typeface="Calibri Light"/>
              </a:rPr>
              <a:t> </a:t>
            </a:r>
            <a:r>
              <a:rPr sz="2200" b="0" dirty="0">
                <a:latin typeface="Calibri Light"/>
                <a:cs typeface="Calibri Light"/>
              </a:rPr>
              <a:t>in</a:t>
            </a:r>
            <a:r>
              <a:rPr sz="2200" b="0" spc="-25" dirty="0">
                <a:latin typeface="Calibri Light"/>
                <a:cs typeface="Calibri Light"/>
              </a:rPr>
              <a:t> </a:t>
            </a:r>
            <a:r>
              <a:rPr sz="2200" b="0" dirty="0">
                <a:latin typeface="Calibri Light"/>
                <a:cs typeface="Calibri Light"/>
              </a:rPr>
              <a:t>the</a:t>
            </a:r>
            <a:r>
              <a:rPr sz="2200" b="0" spc="-35" dirty="0">
                <a:latin typeface="Calibri Light"/>
                <a:cs typeface="Calibri Light"/>
              </a:rPr>
              <a:t> </a:t>
            </a:r>
            <a:r>
              <a:rPr sz="2200" b="0" dirty="0">
                <a:latin typeface="Calibri Light"/>
                <a:cs typeface="Calibri Light"/>
              </a:rPr>
              <a:t>financial</a:t>
            </a:r>
            <a:r>
              <a:rPr sz="2200" b="0" spc="-50" dirty="0">
                <a:latin typeface="Calibri Light"/>
                <a:cs typeface="Calibri Light"/>
              </a:rPr>
              <a:t> </a:t>
            </a:r>
            <a:r>
              <a:rPr sz="2200" b="0" spc="-10" dirty="0">
                <a:latin typeface="Calibri Light"/>
                <a:cs typeface="Calibri Light"/>
              </a:rPr>
              <a:t>year.</a:t>
            </a:r>
            <a:endParaRPr sz="2200">
              <a:latin typeface="Calibri Light"/>
              <a:cs typeface="Calibri Light"/>
            </a:endParaRPr>
          </a:p>
          <a:p>
            <a:pPr marL="1155700" lvl="1" indent="-228600">
              <a:lnSpc>
                <a:spcPct val="100000"/>
              </a:lnSpc>
              <a:spcBef>
                <a:spcPts val="240"/>
              </a:spcBef>
              <a:buFont typeface="Arial"/>
              <a:buChar char="•"/>
              <a:tabLst>
                <a:tab pos="1155700" algn="l"/>
              </a:tabLst>
            </a:pPr>
            <a:r>
              <a:rPr sz="2200" b="0" dirty="0">
                <a:latin typeface="Calibri Light"/>
                <a:cs typeface="Calibri Light"/>
              </a:rPr>
              <a:t>Refund</a:t>
            </a:r>
            <a:r>
              <a:rPr sz="2200" b="0" spc="-95" dirty="0">
                <a:latin typeface="Calibri Light"/>
                <a:cs typeface="Calibri Light"/>
              </a:rPr>
              <a:t> </a:t>
            </a:r>
            <a:r>
              <a:rPr sz="2200" b="0" dirty="0">
                <a:latin typeface="Calibri Light"/>
                <a:cs typeface="Calibri Light"/>
              </a:rPr>
              <a:t>sanctioned</a:t>
            </a:r>
            <a:r>
              <a:rPr sz="2200" b="0" spc="-45" dirty="0">
                <a:latin typeface="Calibri Light"/>
                <a:cs typeface="Calibri Light"/>
              </a:rPr>
              <a:t> </a:t>
            </a:r>
            <a:r>
              <a:rPr sz="2200" b="0" dirty="0">
                <a:latin typeface="Calibri Light"/>
                <a:cs typeface="Calibri Light"/>
              </a:rPr>
              <a:t>means</a:t>
            </a:r>
            <a:r>
              <a:rPr sz="2200" b="0" spc="-55" dirty="0">
                <a:latin typeface="Calibri Light"/>
                <a:cs typeface="Calibri Light"/>
              </a:rPr>
              <a:t> </a:t>
            </a:r>
            <a:r>
              <a:rPr sz="2200" b="0" dirty="0">
                <a:latin typeface="Calibri Light"/>
                <a:cs typeface="Calibri Light"/>
              </a:rPr>
              <a:t>the</a:t>
            </a:r>
            <a:r>
              <a:rPr sz="2200" b="0" spc="-30" dirty="0">
                <a:latin typeface="Calibri Light"/>
                <a:cs typeface="Calibri Light"/>
              </a:rPr>
              <a:t> </a:t>
            </a:r>
            <a:r>
              <a:rPr sz="2200" b="0" spc="-10" dirty="0">
                <a:latin typeface="Calibri Light"/>
                <a:cs typeface="Calibri Light"/>
              </a:rPr>
              <a:t>aggregate</a:t>
            </a:r>
            <a:r>
              <a:rPr sz="2200" b="0" spc="10" dirty="0">
                <a:latin typeface="Calibri Light"/>
                <a:cs typeface="Calibri Light"/>
              </a:rPr>
              <a:t> </a:t>
            </a:r>
            <a:r>
              <a:rPr sz="2200" b="0" dirty="0">
                <a:latin typeface="Calibri Light"/>
                <a:cs typeface="Calibri Light"/>
              </a:rPr>
              <a:t>value</a:t>
            </a:r>
            <a:r>
              <a:rPr sz="2200" b="0" spc="-50" dirty="0">
                <a:latin typeface="Calibri Light"/>
                <a:cs typeface="Calibri Light"/>
              </a:rPr>
              <a:t> </a:t>
            </a:r>
            <a:r>
              <a:rPr sz="2200" b="0" dirty="0">
                <a:latin typeface="Calibri Light"/>
                <a:cs typeface="Calibri Light"/>
              </a:rPr>
              <a:t>of</a:t>
            </a:r>
            <a:r>
              <a:rPr sz="2200" b="0" spc="-10" dirty="0">
                <a:latin typeface="Calibri Light"/>
                <a:cs typeface="Calibri Light"/>
              </a:rPr>
              <a:t> </a:t>
            </a:r>
            <a:r>
              <a:rPr sz="2200" b="0" dirty="0">
                <a:latin typeface="Calibri Light"/>
                <a:cs typeface="Calibri Light"/>
              </a:rPr>
              <a:t>all</a:t>
            </a:r>
            <a:r>
              <a:rPr sz="2200" b="0" spc="-30" dirty="0">
                <a:latin typeface="Calibri Light"/>
                <a:cs typeface="Calibri Light"/>
              </a:rPr>
              <a:t> </a:t>
            </a:r>
            <a:r>
              <a:rPr sz="2200" b="0" spc="-20" dirty="0">
                <a:latin typeface="Calibri Light"/>
                <a:cs typeface="Calibri Light"/>
              </a:rPr>
              <a:t>refund</a:t>
            </a:r>
            <a:r>
              <a:rPr sz="2200" b="0" spc="-110" dirty="0">
                <a:latin typeface="Calibri Light"/>
                <a:cs typeface="Calibri Light"/>
              </a:rPr>
              <a:t> </a:t>
            </a:r>
            <a:r>
              <a:rPr sz="2200" b="0" spc="-20" dirty="0">
                <a:latin typeface="Calibri Light"/>
                <a:cs typeface="Calibri Light"/>
              </a:rPr>
              <a:t>sanction</a:t>
            </a:r>
            <a:r>
              <a:rPr sz="2200" b="0" spc="-105" dirty="0">
                <a:latin typeface="Calibri Light"/>
                <a:cs typeface="Calibri Light"/>
              </a:rPr>
              <a:t> </a:t>
            </a:r>
            <a:r>
              <a:rPr sz="2200" b="0" spc="-10" dirty="0">
                <a:latin typeface="Calibri Light"/>
                <a:cs typeface="Calibri Light"/>
              </a:rPr>
              <a:t>orders.</a:t>
            </a:r>
            <a:endParaRPr sz="2200">
              <a:latin typeface="Calibri Light"/>
              <a:cs typeface="Calibri Light"/>
            </a:endParaRPr>
          </a:p>
          <a:p>
            <a:pPr marL="1155700" marR="8890" lvl="1" indent="-228600">
              <a:lnSpc>
                <a:spcPts val="2380"/>
              </a:lnSpc>
              <a:spcBef>
                <a:spcPts val="540"/>
              </a:spcBef>
              <a:buFont typeface="Arial"/>
              <a:buChar char="•"/>
              <a:tabLst>
                <a:tab pos="1155700" algn="l"/>
                <a:tab pos="2103755" algn="l"/>
                <a:tab pos="3164840" algn="l"/>
                <a:tab pos="3691890" algn="l"/>
                <a:tab pos="4124960" algn="l"/>
                <a:tab pos="4646295" algn="l"/>
                <a:tab pos="5902325" algn="l"/>
                <a:tab pos="6932930" algn="l"/>
                <a:tab pos="7286625" algn="l"/>
                <a:tab pos="7689215" algn="l"/>
                <a:tab pos="8588375" algn="l"/>
                <a:tab pos="9969500" algn="l"/>
                <a:tab pos="10438765" algn="l"/>
              </a:tabLst>
            </a:pPr>
            <a:r>
              <a:rPr sz="2200" b="0" spc="-10" dirty="0">
                <a:latin typeface="Calibri Light"/>
                <a:cs typeface="Calibri Light"/>
              </a:rPr>
              <a:t>Refund</a:t>
            </a:r>
            <a:r>
              <a:rPr sz="2200" b="0" dirty="0">
                <a:latin typeface="Calibri Light"/>
                <a:cs typeface="Calibri Light"/>
              </a:rPr>
              <a:t>	</a:t>
            </a:r>
            <a:r>
              <a:rPr sz="2200" b="0" spc="-10" dirty="0">
                <a:latin typeface="Calibri Light"/>
                <a:cs typeface="Calibri Light"/>
              </a:rPr>
              <a:t>pending</a:t>
            </a:r>
            <a:r>
              <a:rPr sz="2200" b="0" dirty="0">
                <a:latin typeface="Calibri Light"/>
                <a:cs typeface="Calibri Light"/>
              </a:rPr>
              <a:t>	</a:t>
            </a:r>
            <a:r>
              <a:rPr sz="2200" b="0" spc="-20" dirty="0">
                <a:latin typeface="Calibri Light"/>
                <a:cs typeface="Calibri Light"/>
              </a:rPr>
              <a:t>will</a:t>
            </a:r>
            <a:r>
              <a:rPr sz="2200" b="0" dirty="0">
                <a:latin typeface="Calibri Light"/>
                <a:cs typeface="Calibri Light"/>
              </a:rPr>
              <a:t>	</a:t>
            </a:r>
            <a:r>
              <a:rPr sz="2200" b="0" spc="-25" dirty="0">
                <a:latin typeface="Calibri Light"/>
                <a:cs typeface="Calibri Light"/>
              </a:rPr>
              <a:t>be</a:t>
            </a:r>
            <a:r>
              <a:rPr sz="2200" b="0" dirty="0">
                <a:latin typeface="Calibri Light"/>
                <a:cs typeface="Calibri Light"/>
              </a:rPr>
              <a:t>	</a:t>
            </a:r>
            <a:r>
              <a:rPr sz="2200" b="0" spc="-25" dirty="0">
                <a:latin typeface="Calibri Light"/>
                <a:cs typeface="Calibri Light"/>
              </a:rPr>
              <a:t>the</a:t>
            </a:r>
            <a:r>
              <a:rPr sz="2200" b="0" dirty="0">
                <a:latin typeface="Calibri Light"/>
                <a:cs typeface="Calibri Light"/>
              </a:rPr>
              <a:t>	</a:t>
            </a:r>
            <a:r>
              <a:rPr sz="2200" b="0" spc="-10" dirty="0">
                <a:latin typeface="Calibri Light"/>
                <a:cs typeface="Calibri Light"/>
              </a:rPr>
              <a:t>aggregate</a:t>
            </a:r>
            <a:r>
              <a:rPr sz="2200" b="0" dirty="0">
                <a:latin typeface="Calibri Light"/>
                <a:cs typeface="Calibri Light"/>
              </a:rPr>
              <a:t>	</a:t>
            </a:r>
            <a:r>
              <a:rPr sz="2200" b="0" spc="-10" dirty="0">
                <a:latin typeface="Calibri Light"/>
                <a:cs typeface="Calibri Light"/>
              </a:rPr>
              <a:t>amount</a:t>
            </a:r>
            <a:r>
              <a:rPr sz="2200" b="0" dirty="0">
                <a:latin typeface="Calibri Light"/>
                <a:cs typeface="Calibri Light"/>
              </a:rPr>
              <a:t>	</a:t>
            </a:r>
            <a:r>
              <a:rPr sz="2200" b="0" spc="-25" dirty="0">
                <a:latin typeface="Calibri Light"/>
                <a:cs typeface="Calibri Light"/>
              </a:rPr>
              <a:t>in</a:t>
            </a:r>
            <a:r>
              <a:rPr sz="2200" b="0" dirty="0">
                <a:latin typeface="Calibri Light"/>
                <a:cs typeface="Calibri Light"/>
              </a:rPr>
              <a:t>	</a:t>
            </a:r>
            <a:r>
              <a:rPr sz="2200" b="0" spc="-25" dirty="0">
                <a:latin typeface="Calibri Light"/>
                <a:cs typeface="Calibri Light"/>
              </a:rPr>
              <a:t>all</a:t>
            </a:r>
            <a:r>
              <a:rPr sz="2200" b="0" dirty="0">
                <a:latin typeface="Calibri Light"/>
                <a:cs typeface="Calibri Light"/>
              </a:rPr>
              <a:t>	</a:t>
            </a:r>
            <a:r>
              <a:rPr sz="2200" b="0" spc="-10" dirty="0">
                <a:latin typeface="Calibri Light"/>
                <a:cs typeface="Calibri Light"/>
              </a:rPr>
              <a:t>refund</a:t>
            </a:r>
            <a:r>
              <a:rPr sz="2200" b="0" dirty="0">
                <a:latin typeface="Calibri Light"/>
                <a:cs typeface="Calibri Light"/>
              </a:rPr>
              <a:t>	</a:t>
            </a:r>
            <a:r>
              <a:rPr sz="2200" b="0" spc="-10" dirty="0">
                <a:latin typeface="Calibri Light"/>
                <a:cs typeface="Calibri Light"/>
              </a:rPr>
              <a:t>application</a:t>
            </a:r>
            <a:r>
              <a:rPr sz="2200" b="0" dirty="0">
                <a:latin typeface="Calibri Light"/>
                <a:cs typeface="Calibri Light"/>
              </a:rPr>
              <a:t>	</a:t>
            </a:r>
            <a:r>
              <a:rPr sz="2200" b="0" spc="-25" dirty="0">
                <a:latin typeface="Calibri Light"/>
                <a:cs typeface="Calibri Light"/>
              </a:rPr>
              <a:t>for</a:t>
            </a:r>
            <a:r>
              <a:rPr sz="2200" b="0" dirty="0">
                <a:latin typeface="Calibri Light"/>
                <a:cs typeface="Calibri Light"/>
              </a:rPr>
              <a:t>	</a:t>
            </a:r>
            <a:r>
              <a:rPr sz="2200" b="0" spc="-10" dirty="0">
                <a:latin typeface="Calibri Light"/>
                <a:cs typeface="Calibri Light"/>
              </a:rPr>
              <a:t>which </a:t>
            </a:r>
            <a:r>
              <a:rPr sz="2200" b="0" dirty="0">
                <a:latin typeface="Calibri Light"/>
                <a:cs typeface="Calibri Light"/>
              </a:rPr>
              <a:t>acknowledgement</a:t>
            </a:r>
            <a:r>
              <a:rPr sz="2200" b="0" spc="-75" dirty="0">
                <a:latin typeface="Calibri Light"/>
                <a:cs typeface="Calibri Light"/>
              </a:rPr>
              <a:t> </a:t>
            </a:r>
            <a:r>
              <a:rPr sz="2200" b="0" dirty="0">
                <a:latin typeface="Calibri Light"/>
                <a:cs typeface="Calibri Light"/>
              </a:rPr>
              <a:t>has</a:t>
            </a:r>
            <a:r>
              <a:rPr sz="2200" b="0" spc="-70" dirty="0">
                <a:latin typeface="Calibri Light"/>
                <a:cs typeface="Calibri Light"/>
              </a:rPr>
              <a:t> </a:t>
            </a:r>
            <a:r>
              <a:rPr sz="2200" b="0" dirty="0">
                <a:latin typeface="Calibri Light"/>
                <a:cs typeface="Calibri Light"/>
              </a:rPr>
              <a:t>been</a:t>
            </a:r>
            <a:r>
              <a:rPr sz="2200" b="0" spc="-60" dirty="0">
                <a:latin typeface="Calibri Light"/>
                <a:cs typeface="Calibri Light"/>
              </a:rPr>
              <a:t> </a:t>
            </a:r>
            <a:r>
              <a:rPr sz="2200" b="0" dirty="0">
                <a:latin typeface="Calibri Light"/>
                <a:cs typeface="Calibri Light"/>
              </a:rPr>
              <a:t>received</a:t>
            </a:r>
            <a:r>
              <a:rPr sz="2200" b="0" spc="-45" dirty="0">
                <a:latin typeface="Calibri Light"/>
                <a:cs typeface="Calibri Light"/>
              </a:rPr>
              <a:t> </a:t>
            </a:r>
            <a:r>
              <a:rPr sz="2200" b="0" dirty="0">
                <a:latin typeface="Calibri Light"/>
                <a:cs typeface="Calibri Light"/>
              </a:rPr>
              <a:t>and</a:t>
            </a:r>
            <a:r>
              <a:rPr sz="2200" b="0" spc="-60" dirty="0">
                <a:latin typeface="Calibri Light"/>
                <a:cs typeface="Calibri Light"/>
              </a:rPr>
              <a:t> </a:t>
            </a:r>
            <a:r>
              <a:rPr sz="2200" b="0" dirty="0">
                <a:latin typeface="Calibri Light"/>
                <a:cs typeface="Calibri Light"/>
              </a:rPr>
              <a:t>will</a:t>
            </a:r>
            <a:r>
              <a:rPr sz="2200" b="0" spc="-35" dirty="0">
                <a:latin typeface="Calibri Light"/>
                <a:cs typeface="Calibri Light"/>
              </a:rPr>
              <a:t> </a:t>
            </a:r>
            <a:r>
              <a:rPr sz="2200" b="0" dirty="0">
                <a:latin typeface="Calibri Light"/>
                <a:cs typeface="Calibri Light"/>
              </a:rPr>
              <a:t>exclude</a:t>
            </a:r>
            <a:r>
              <a:rPr sz="2200" b="0" spc="-75" dirty="0">
                <a:latin typeface="Calibri Light"/>
                <a:cs typeface="Calibri Light"/>
              </a:rPr>
              <a:t> </a:t>
            </a:r>
            <a:r>
              <a:rPr sz="2200" b="0" dirty="0">
                <a:latin typeface="Calibri Light"/>
                <a:cs typeface="Calibri Light"/>
              </a:rPr>
              <a:t>provisional</a:t>
            </a:r>
            <a:r>
              <a:rPr sz="2200" b="0" spc="-80" dirty="0">
                <a:latin typeface="Calibri Light"/>
                <a:cs typeface="Calibri Light"/>
              </a:rPr>
              <a:t> </a:t>
            </a:r>
            <a:r>
              <a:rPr sz="2200" b="0" spc="-10" dirty="0">
                <a:latin typeface="Calibri Light"/>
                <a:cs typeface="Calibri Light"/>
              </a:rPr>
              <a:t>refunds</a:t>
            </a:r>
            <a:r>
              <a:rPr sz="2200" b="0" spc="-114" dirty="0">
                <a:latin typeface="Calibri Light"/>
                <a:cs typeface="Calibri Light"/>
              </a:rPr>
              <a:t> </a:t>
            </a:r>
            <a:r>
              <a:rPr sz="2200" b="0" spc="-10" dirty="0">
                <a:latin typeface="Calibri Light"/>
                <a:cs typeface="Calibri Light"/>
              </a:rPr>
              <a:t>received.</a:t>
            </a:r>
            <a:endParaRPr sz="2200">
              <a:latin typeface="Calibri Light"/>
              <a:cs typeface="Calibri Light"/>
            </a:endParaRPr>
          </a:p>
          <a:p>
            <a:pPr marL="698500" indent="-228600">
              <a:lnSpc>
                <a:spcPct val="100000"/>
              </a:lnSpc>
              <a:spcBef>
                <a:spcPts val="204"/>
              </a:spcBef>
              <a:buFont typeface="Arial"/>
              <a:buChar char="•"/>
              <a:tabLst>
                <a:tab pos="698500" algn="l"/>
              </a:tabLst>
            </a:pPr>
            <a:r>
              <a:rPr sz="2200" b="0" dirty="0">
                <a:latin typeface="Calibri Light"/>
                <a:cs typeface="Calibri Light"/>
              </a:rPr>
              <a:t>These</a:t>
            </a:r>
            <a:r>
              <a:rPr sz="2200" b="0" spc="-35" dirty="0">
                <a:latin typeface="Calibri Light"/>
                <a:cs typeface="Calibri Light"/>
              </a:rPr>
              <a:t> </a:t>
            </a:r>
            <a:r>
              <a:rPr sz="2200" b="0" dirty="0">
                <a:latin typeface="Calibri Light"/>
                <a:cs typeface="Calibri Light"/>
              </a:rPr>
              <a:t>will</a:t>
            </a:r>
            <a:r>
              <a:rPr sz="2200" b="0" spc="-35" dirty="0">
                <a:latin typeface="Calibri Light"/>
                <a:cs typeface="Calibri Light"/>
              </a:rPr>
              <a:t> </a:t>
            </a:r>
            <a:r>
              <a:rPr sz="2200" b="0" dirty="0">
                <a:latin typeface="Calibri Light"/>
                <a:cs typeface="Calibri Light"/>
              </a:rPr>
              <a:t>not</a:t>
            </a:r>
            <a:r>
              <a:rPr sz="2200" b="0" spc="-30" dirty="0">
                <a:latin typeface="Calibri Light"/>
                <a:cs typeface="Calibri Light"/>
              </a:rPr>
              <a:t> </a:t>
            </a:r>
            <a:r>
              <a:rPr sz="2200" b="0" dirty="0">
                <a:latin typeface="Calibri Light"/>
                <a:cs typeface="Calibri Light"/>
              </a:rPr>
              <a:t>include</a:t>
            </a:r>
            <a:r>
              <a:rPr sz="2200" b="0" spc="-55" dirty="0">
                <a:latin typeface="Calibri Light"/>
                <a:cs typeface="Calibri Light"/>
              </a:rPr>
              <a:t> </a:t>
            </a:r>
            <a:r>
              <a:rPr sz="2200" b="0" dirty="0">
                <a:latin typeface="Calibri Light"/>
                <a:cs typeface="Calibri Light"/>
              </a:rPr>
              <a:t>details</a:t>
            </a:r>
            <a:r>
              <a:rPr sz="2200" b="0" spc="-35" dirty="0">
                <a:latin typeface="Calibri Light"/>
                <a:cs typeface="Calibri Light"/>
              </a:rPr>
              <a:t> </a:t>
            </a:r>
            <a:r>
              <a:rPr sz="2200" b="0" dirty="0">
                <a:latin typeface="Calibri Light"/>
                <a:cs typeface="Calibri Light"/>
              </a:rPr>
              <a:t>of</a:t>
            </a:r>
            <a:r>
              <a:rPr sz="2200" b="0" spc="-45" dirty="0">
                <a:latin typeface="Calibri Light"/>
                <a:cs typeface="Calibri Light"/>
              </a:rPr>
              <a:t> </a:t>
            </a:r>
            <a:r>
              <a:rPr sz="2200" b="0" dirty="0">
                <a:latin typeface="Calibri Light"/>
                <a:cs typeface="Calibri Light"/>
              </a:rPr>
              <a:t>non-GST</a:t>
            </a:r>
            <a:r>
              <a:rPr sz="2200" b="0" spc="-85" dirty="0">
                <a:latin typeface="Calibri Light"/>
                <a:cs typeface="Calibri Light"/>
              </a:rPr>
              <a:t> </a:t>
            </a:r>
            <a:r>
              <a:rPr sz="2200" b="0" dirty="0">
                <a:latin typeface="Calibri Light"/>
                <a:cs typeface="Calibri Light"/>
              </a:rPr>
              <a:t>refund</a:t>
            </a:r>
            <a:r>
              <a:rPr sz="2200" b="0" spc="-85" dirty="0">
                <a:latin typeface="Calibri Light"/>
                <a:cs typeface="Calibri Light"/>
              </a:rPr>
              <a:t> </a:t>
            </a:r>
            <a:r>
              <a:rPr sz="2200" b="0" spc="-10" dirty="0">
                <a:latin typeface="Calibri Light"/>
                <a:cs typeface="Calibri Light"/>
              </a:rPr>
              <a:t>claims.</a:t>
            </a:r>
            <a:endParaRPr sz="2200">
              <a:latin typeface="Calibri Light"/>
              <a:cs typeface="Calibri Light"/>
            </a:endParaRPr>
          </a:p>
          <a:p>
            <a:pPr marL="12700">
              <a:lnSpc>
                <a:spcPct val="100000"/>
              </a:lnSpc>
              <a:spcBef>
                <a:spcPts val="740"/>
              </a:spcBef>
            </a:pPr>
            <a:r>
              <a:rPr sz="2200" b="0" spc="-10" dirty="0">
                <a:latin typeface="Calibri Light"/>
                <a:cs typeface="Calibri Light"/>
              </a:rPr>
              <a:t>Demand</a:t>
            </a:r>
            <a:endParaRPr sz="2200">
              <a:latin typeface="Calibri Light"/>
              <a:cs typeface="Calibri Light"/>
            </a:endParaRPr>
          </a:p>
          <a:p>
            <a:pPr marL="698500" marR="7620" indent="-228600">
              <a:lnSpc>
                <a:spcPts val="2380"/>
              </a:lnSpc>
              <a:spcBef>
                <a:spcPts val="515"/>
              </a:spcBef>
              <a:buFont typeface="Arial"/>
              <a:buChar char="•"/>
              <a:tabLst>
                <a:tab pos="698500" algn="l"/>
              </a:tabLst>
            </a:pPr>
            <a:r>
              <a:rPr sz="2200" b="0" dirty="0">
                <a:latin typeface="Calibri Light"/>
                <a:cs typeface="Calibri Light"/>
              </a:rPr>
              <a:t>Aggregate</a:t>
            </a:r>
            <a:r>
              <a:rPr sz="2200" b="0" spc="150" dirty="0">
                <a:latin typeface="Calibri Light"/>
                <a:cs typeface="Calibri Light"/>
              </a:rPr>
              <a:t> </a:t>
            </a:r>
            <a:r>
              <a:rPr sz="2200" b="0" dirty="0">
                <a:latin typeface="Calibri Light"/>
                <a:cs typeface="Calibri Light"/>
              </a:rPr>
              <a:t>value</a:t>
            </a:r>
            <a:r>
              <a:rPr sz="2200" b="0" spc="160" dirty="0">
                <a:latin typeface="Calibri Light"/>
                <a:cs typeface="Calibri Light"/>
              </a:rPr>
              <a:t> </a:t>
            </a:r>
            <a:r>
              <a:rPr sz="2200" b="0" dirty="0">
                <a:latin typeface="Calibri Light"/>
                <a:cs typeface="Calibri Light"/>
              </a:rPr>
              <a:t>of</a:t>
            </a:r>
            <a:r>
              <a:rPr sz="2200" b="0" spc="175" dirty="0">
                <a:latin typeface="Calibri Light"/>
                <a:cs typeface="Calibri Light"/>
              </a:rPr>
              <a:t> </a:t>
            </a:r>
            <a:r>
              <a:rPr sz="2200" b="0" dirty="0">
                <a:latin typeface="Calibri Light"/>
                <a:cs typeface="Calibri Light"/>
              </a:rPr>
              <a:t>demands</a:t>
            </a:r>
            <a:r>
              <a:rPr sz="2200" b="0" spc="165" dirty="0">
                <a:latin typeface="Calibri Light"/>
                <a:cs typeface="Calibri Light"/>
              </a:rPr>
              <a:t> </a:t>
            </a:r>
            <a:r>
              <a:rPr sz="2200" b="0" dirty="0">
                <a:latin typeface="Calibri Light"/>
                <a:cs typeface="Calibri Light"/>
              </a:rPr>
              <a:t>of</a:t>
            </a:r>
            <a:r>
              <a:rPr sz="2200" b="0" spc="180" dirty="0">
                <a:latin typeface="Calibri Light"/>
                <a:cs typeface="Calibri Light"/>
              </a:rPr>
              <a:t> </a:t>
            </a:r>
            <a:r>
              <a:rPr sz="2200" b="0" dirty="0">
                <a:latin typeface="Calibri Light"/>
                <a:cs typeface="Calibri Light"/>
              </a:rPr>
              <a:t>taxes</a:t>
            </a:r>
            <a:r>
              <a:rPr sz="2200" b="0" spc="150" dirty="0">
                <a:latin typeface="Calibri Light"/>
                <a:cs typeface="Calibri Light"/>
              </a:rPr>
              <a:t> </a:t>
            </a:r>
            <a:r>
              <a:rPr sz="2200" b="0" dirty="0">
                <a:latin typeface="Calibri Light"/>
                <a:cs typeface="Calibri Light"/>
              </a:rPr>
              <a:t>for</a:t>
            </a:r>
            <a:r>
              <a:rPr sz="2200" b="0" spc="165" dirty="0">
                <a:latin typeface="Calibri Light"/>
                <a:cs typeface="Calibri Light"/>
              </a:rPr>
              <a:t> </a:t>
            </a:r>
            <a:r>
              <a:rPr sz="2200" b="0" dirty="0">
                <a:latin typeface="Calibri Light"/>
                <a:cs typeface="Calibri Light"/>
              </a:rPr>
              <a:t>which</a:t>
            </a:r>
            <a:r>
              <a:rPr sz="2200" b="0" spc="160" dirty="0">
                <a:latin typeface="Calibri Light"/>
                <a:cs typeface="Calibri Light"/>
              </a:rPr>
              <a:t> </a:t>
            </a:r>
            <a:r>
              <a:rPr sz="2200" b="0" dirty="0">
                <a:latin typeface="Calibri Light"/>
                <a:cs typeface="Calibri Light"/>
              </a:rPr>
              <a:t>an</a:t>
            </a:r>
            <a:r>
              <a:rPr sz="2200" b="0" spc="145" dirty="0">
                <a:latin typeface="Calibri Light"/>
                <a:cs typeface="Calibri Light"/>
              </a:rPr>
              <a:t> </a:t>
            </a:r>
            <a:r>
              <a:rPr sz="2200" b="0" dirty="0">
                <a:latin typeface="Calibri Light"/>
                <a:cs typeface="Calibri Light"/>
              </a:rPr>
              <a:t>order</a:t>
            </a:r>
            <a:r>
              <a:rPr sz="2200" b="0" spc="170" dirty="0">
                <a:latin typeface="Calibri Light"/>
                <a:cs typeface="Calibri Light"/>
              </a:rPr>
              <a:t> </a:t>
            </a:r>
            <a:r>
              <a:rPr sz="2200" b="0" dirty="0">
                <a:latin typeface="Calibri Light"/>
                <a:cs typeface="Calibri Light"/>
              </a:rPr>
              <a:t>confirming</a:t>
            </a:r>
            <a:r>
              <a:rPr sz="2200" b="0" spc="170" dirty="0">
                <a:latin typeface="Calibri Light"/>
                <a:cs typeface="Calibri Light"/>
              </a:rPr>
              <a:t> </a:t>
            </a:r>
            <a:r>
              <a:rPr sz="2200" b="0" dirty="0">
                <a:latin typeface="Calibri Light"/>
                <a:cs typeface="Calibri Light"/>
              </a:rPr>
              <a:t>the</a:t>
            </a:r>
            <a:r>
              <a:rPr sz="2200" b="0" spc="130" dirty="0">
                <a:latin typeface="Calibri Light"/>
                <a:cs typeface="Calibri Light"/>
              </a:rPr>
              <a:t> </a:t>
            </a:r>
            <a:r>
              <a:rPr sz="2200" b="0" dirty="0">
                <a:latin typeface="Calibri Light"/>
                <a:cs typeface="Calibri Light"/>
              </a:rPr>
              <a:t>demand</a:t>
            </a:r>
            <a:r>
              <a:rPr sz="2200" b="0" spc="170" dirty="0">
                <a:latin typeface="Calibri Light"/>
                <a:cs typeface="Calibri Light"/>
              </a:rPr>
              <a:t> </a:t>
            </a:r>
            <a:r>
              <a:rPr sz="2200" b="0" dirty="0">
                <a:latin typeface="Calibri Light"/>
                <a:cs typeface="Calibri Light"/>
              </a:rPr>
              <a:t>has</a:t>
            </a:r>
            <a:r>
              <a:rPr sz="2200" b="0" spc="170" dirty="0">
                <a:latin typeface="Calibri Light"/>
                <a:cs typeface="Calibri Light"/>
              </a:rPr>
              <a:t> </a:t>
            </a:r>
            <a:r>
              <a:rPr sz="2200" b="0" spc="-20" dirty="0">
                <a:latin typeface="Calibri Light"/>
                <a:cs typeface="Calibri Light"/>
              </a:rPr>
              <a:t>been </a:t>
            </a:r>
            <a:r>
              <a:rPr sz="2200" b="0" dirty="0">
                <a:latin typeface="Calibri Light"/>
                <a:cs typeface="Calibri Light"/>
              </a:rPr>
              <a:t>issued</a:t>
            </a:r>
            <a:r>
              <a:rPr sz="2200" b="0" spc="-65" dirty="0">
                <a:latin typeface="Calibri Light"/>
                <a:cs typeface="Calibri Light"/>
              </a:rPr>
              <a:t> </a:t>
            </a:r>
            <a:r>
              <a:rPr sz="2200" b="0" dirty="0">
                <a:latin typeface="Calibri Light"/>
                <a:cs typeface="Calibri Light"/>
              </a:rPr>
              <a:t>by</a:t>
            </a:r>
            <a:r>
              <a:rPr sz="2200" b="0" spc="-40" dirty="0">
                <a:latin typeface="Calibri Light"/>
                <a:cs typeface="Calibri Light"/>
              </a:rPr>
              <a:t> </a:t>
            </a:r>
            <a:r>
              <a:rPr sz="2200" b="0" dirty="0">
                <a:latin typeface="Calibri Light"/>
                <a:cs typeface="Calibri Light"/>
              </a:rPr>
              <a:t>the</a:t>
            </a:r>
            <a:r>
              <a:rPr sz="2200" b="0" spc="-60" dirty="0">
                <a:latin typeface="Calibri Light"/>
                <a:cs typeface="Calibri Light"/>
              </a:rPr>
              <a:t> </a:t>
            </a:r>
            <a:r>
              <a:rPr sz="2200" b="0" dirty="0">
                <a:latin typeface="Calibri Light"/>
                <a:cs typeface="Calibri Light"/>
              </a:rPr>
              <a:t>adjudicating</a:t>
            </a:r>
            <a:r>
              <a:rPr sz="2200" b="0" spc="-45" dirty="0">
                <a:latin typeface="Calibri Light"/>
                <a:cs typeface="Calibri Light"/>
              </a:rPr>
              <a:t> </a:t>
            </a:r>
            <a:r>
              <a:rPr sz="2200" b="0" dirty="0">
                <a:latin typeface="Calibri Light"/>
                <a:cs typeface="Calibri Light"/>
              </a:rPr>
              <a:t>authority</a:t>
            </a:r>
            <a:r>
              <a:rPr sz="2200" b="0" spc="-40" dirty="0">
                <a:latin typeface="Calibri Light"/>
                <a:cs typeface="Calibri Light"/>
              </a:rPr>
              <a:t> </a:t>
            </a:r>
            <a:r>
              <a:rPr sz="2200" b="0" dirty="0">
                <a:latin typeface="Calibri Light"/>
                <a:cs typeface="Calibri Light"/>
              </a:rPr>
              <a:t>shall</a:t>
            </a:r>
            <a:r>
              <a:rPr sz="2200" b="0" spc="-35" dirty="0">
                <a:latin typeface="Calibri Light"/>
                <a:cs typeface="Calibri Light"/>
              </a:rPr>
              <a:t> </a:t>
            </a:r>
            <a:r>
              <a:rPr sz="2200" b="0" dirty="0">
                <a:latin typeface="Calibri Light"/>
                <a:cs typeface="Calibri Light"/>
              </a:rPr>
              <a:t>be</a:t>
            </a:r>
            <a:r>
              <a:rPr sz="2200" b="0" spc="-55" dirty="0">
                <a:latin typeface="Calibri Light"/>
                <a:cs typeface="Calibri Light"/>
              </a:rPr>
              <a:t> </a:t>
            </a:r>
            <a:r>
              <a:rPr sz="2200" b="0" dirty="0">
                <a:latin typeface="Calibri Light"/>
                <a:cs typeface="Calibri Light"/>
              </a:rPr>
              <a:t>declared</a:t>
            </a:r>
            <a:r>
              <a:rPr sz="2200" b="0" spc="-25" dirty="0">
                <a:latin typeface="Calibri Light"/>
                <a:cs typeface="Calibri Light"/>
              </a:rPr>
              <a:t> </a:t>
            </a:r>
            <a:r>
              <a:rPr sz="2200" b="0" spc="-10" dirty="0">
                <a:latin typeface="Calibri Light"/>
                <a:cs typeface="Calibri Light"/>
              </a:rPr>
              <a:t>here.</a:t>
            </a:r>
            <a:endParaRPr sz="2200">
              <a:latin typeface="Calibri Light"/>
              <a:cs typeface="Calibri Light"/>
            </a:endParaRPr>
          </a:p>
          <a:p>
            <a:pPr marL="698500" marR="6350" indent="-228600">
              <a:lnSpc>
                <a:spcPts val="2380"/>
              </a:lnSpc>
              <a:spcBef>
                <a:spcPts val="500"/>
              </a:spcBef>
              <a:buFont typeface="Arial"/>
              <a:buChar char="•"/>
              <a:tabLst>
                <a:tab pos="698500" algn="l"/>
              </a:tabLst>
            </a:pPr>
            <a:r>
              <a:rPr sz="2200" b="0" dirty="0">
                <a:latin typeface="Calibri Light"/>
                <a:cs typeface="Calibri Light"/>
              </a:rPr>
              <a:t>Aggregate</a:t>
            </a:r>
            <a:r>
              <a:rPr sz="2200" b="0" spc="15" dirty="0">
                <a:latin typeface="Calibri Light"/>
                <a:cs typeface="Calibri Light"/>
              </a:rPr>
              <a:t> </a:t>
            </a:r>
            <a:r>
              <a:rPr sz="2200" b="0" dirty="0">
                <a:latin typeface="Calibri Light"/>
                <a:cs typeface="Calibri Light"/>
              </a:rPr>
              <a:t>value</a:t>
            </a:r>
            <a:r>
              <a:rPr sz="2200" b="0" spc="15" dirty="0">
                <a:latin typeface="Calibri Light"/>
                <a:cs typeface="Calibri Light"/>
              </a:rPr>
              <a:t> </a:t>
            </a:r>
            <a:r>
              <a:rPr sz="2200" b="0" dirty="0">
                <a:latin typeface="Calibri Light"/>
                <a:cs typeface="Calibri Light"/>
              </a:rPr>
              <a:t>of</a:t>
            </a:r>
            <a:r>
              <a:rPr sz="2200" b="0" spc="30" dirty="0">
                <a:latin typeface="Calibri Light"/>
                <a:cs typeface="Calibri Light"/>
              </a:rPr>
              <a:t> </a:t>
            </a:r>
            <a:r>
              <a:rPr sz="2200" b="0" dirty="0">
                <a:latin typeface="Calibri Light"/>
                <a:cs typeface="Calibri Light"/>
              </a:rPr>
              <a:t>taxes</a:t>
            </a:r>
            <a:r>
              <a:rPr sz="2200" b="0" spc="5" dirty="0">
                <a:latin typeface="Calibri Light"/>
                <a:cs typeface="Calibri Light"/>
              </a:rPr>
              <a:t> </a:t>
            </a:r>
            <a:r>
              <a:rPr sz="2200" b="0" dirty="0">
                <a:latin typeface="Calibri Light"/>
                <a:cs typeface="Calibri Light"/>
              </a:rPr>
              <a:t>paid</a:t>
            </a:r>
            <a:r>
              <a:rPr sz="2200" b="0" spc="30" dirty="0">
                <a:latin typeface="Calibri Light"/>
                <a:cs typeface="Calibri Light"/>
              </a:rPr>
              <a:t> </a:t>
            </a:r>
            <a:r>
              <a:rPr sz="2200" b="0" dirty="0">
                <a:latin typeface="Calibri Light"/>
                <a:cs typeface="Calibri Light"/>
              </a:rPr>
              <a:t>out of</a:t>
            </a:r>
            <a:r>
              <a:rPr sz="2200" b="0" spc="10" dirty="0">
                <a:latin typeface="Calibri Light"/>
                <a:cs typeface="Calibri Light"/>
              </a:rPr>
              <a:t> </a:t>
            </a:r>
            <a:r>
              <a:rPr sz="2200" b="0" dirty="0">
                <a:latin typeface="Calibri Light"/>
                <a:cs typeface="Calibri Light"/>
              </a:rPr>
              <a:t>the</a:t>
            </a:r>
            <a:r>
              <a:rPr sz="2200" b="0" spc="10" dirty="0">
                <a:latin typeface="Calibri Light"/>
                <a:cs typeface="Calibri Light"/>
              </a:rPr>
              <a:t> </a:t>
            </a:r>
            <a:r>
              <a:rPr sz="2200" b="0" dirty="0">
                <a:latin typeface="Calibri Light"/>
                <a:cs typeface="Calibri Light"/>
              </a:rPr>
              <a:t>total</a:t>
            </a:r>
            <a:r>
              <a:rPr sz="2200" b="0" spc="20" dirty="0">
                <a:latin typeface="Calibri Light"/>
                <a:cs typeface="Calibri Light"/>
              </a:rPr>
              <a:t> </a:t>
            </a:r>
            <a:r>
              <a:rPr sz="2200" b="0" dirty="0">
                <a:latin typeface="Calibri Light"/>
                <a:cs typeface="Calibri Light"/>
              </a:rPr>
              <a:t>value</a:t>
            </a:r>
            <a:r>
              <a:rPr sz="2200" b="0" spc="15" dirty="0">
                <a:latin typeface="Calibri Light"/>
                <a:cs typeface="Calibri Light"/>
              </a:rPr>
              <a:t> </a:t>
            </a:r>
            <a:r>
              <a:rPr sz="2200" b="0" dirty="0">
                <a:latin typeface="Calibri Light"/>
                <a:cs typeface="Calibri Light"/>
              </a:rPr>
              <a:t>of</a:t>
            </a:r>
            <a:r>
              <a:rPr sz="2200" b="0" spc="10" dirty="0">
                <a:latin typeface="Calibri Light"/>
                <a:cs typeface="Calibri Light"/>
              </a:rPr>
              <a:t> </a:t>
            </a:r>
            <a:r>
              <a:rPr sz="2200" b="0" dirty="0">
                <a:latin typeface="Calibri Light"/>
                <a:cs typeface="Calibri Light"/>
              </a:rPr>
              <a:t>confirmed</a:t>
            </a:r>
            <a:r>
              <a:rPr sz="2200" b="0" spc="-5" dirty="0">
                <a:latin typeface="Calibri Light"/>
                <a:cs typeface="Calibri Light"/>
              </a:rPr>
              <a:t> </a:t>
            </a:r>
            <a:r>
              <a:rPr sz="2200" b="0" dirty="0">
                <a:latin typeface="Calibri Light"/>
                <a:cs typeface="Calibri Light"/>
              </a:rPr>
              <a:t>demand</a:t>
            </a:r>
            <a:r>
              <a:rPr sz="2200" b="0" spc="-5" dirty="0">
                <a:latin typeface="Calibri Light"/>
                <a:cs typeface="Calibri Light"/>
              </a:rPr>
              <a:t> </a:t>
            </a:r>
            <a:r>
              <a:rPr sz="2200" b="0" dirty="0">
                <a:latin typeface="Calibri Light"/>
                <a:cs typeface="Calibri Light"/>
              </a:rPr>
              <a:t>as</a:t>
            </a:r>
            <a:r>
              <a:rPr sz="2200" b="0" spc="10" dirty="0">
                <a:latin typeface="Calibri Light"/>
                <a:cs typeface="Calibri Light"/>
              </a:rPr>
              <a:t> </a:t>
            </a:r>
            <a:r>
              <a:rPr sz="2200" b="0" dirty="0">
                <a:latin typeface="Calibri Light"/>
                <a:cs typeface="Calibri Light"/>
              </a:rPr>
              <a:t>declared</a:t>
            </a:r>
            <a:r>
              <a:rPr sz="2200" b="0" spc="20" dirty="0">
                <a:latin typeface="Calibri Light"/>
                <a:cs typeface="Calibri Light"/>
              </a:rPr>
              <a:t> </a:t>
            </a:r>
            <a:r>
              <a:rPr sz="2200" b="0" dirty="0">
                <a:latin typeface="Calibri Light"/>
                <a:cs typeface="Calibri Light"/>
              </a:rPr>
              <a:t>in </a:t>
            </a:r>
            <a:r>
              <a:rPr sz="2200" b="0" spc="-25" dirty="0">
                <a:latin typeface="Calibri Light"/>
                <a:cs typeface="Calibri Light"/>
              </a:rPr>
              <a:t>15E </a:t>
            </a:r>
            <a:r>
              <a:rPr sz="2200" b="0" dirty="0">
                <a:latin typeface="Calibri Light"/>
                <a:cs typeface="Calibri Light"/>
              </a:rPr>
              <a:t>above</a:t>
            </a:r>
            <a:r>
              <a:rPr sz="2200" b="0" spc="-65" dirty="0">
                <a:latin typeface="Calibri Light"/>
                <a:cs typeface="Calibri Light"/>
              </a:rPr>
              <a:t> </a:t>
            </a:r>
            <a:r>
              <a:rPr sz="2200" b="0" dirty="0">
                <a:latin typeface="Calibri Light"/>
                <a:cs typeface="Calibri Light"/>
              </a:rPr>
              <a:t>shall</a:t>
            </a:r>
            <a:r>
              <a:rPr sz="2200" b="0" spc="-40" dirty="0">
                <a:latin typeface="Calibri Light"/>
                <a:cs typeface="Calibri Light"/>
              </a:rPr>
              <a:t> </a:t>
            </a:r>
            <a:r>
              <a:rPr sz="2200" b="0" dirty="0">
                <a:latin typeface="Calibri Light"/>
                <a:cs typeface="Calibri Light"/>
              </a:rPr>
              <a:t>be</a:t>
            </a:r>
            <a:r>
              <a:rPr sz="2200" b="0" spc="-40" dirty="0">
                <a:latin typeface="Calibri Light"/>
                <a:cs typeface="Calibri Light"/>
              </a:rPr>
              <a:t> </a:t>
            </a:r>
            <a:r>
              <a:rPr sz="2200" b="0" dirty="0">
                <a:latin typeface="Calibri Light"/>
                <a:cs typeface="Calibri Light"/>
              </a:rPr>
              <a:t>declared</a:t>
            </a:r>
            <a:r>
              <a:rPr sz="2200" b="0" spc="-45" dirty="0">
                <a:latin typeface="Calibri Light"/>
                <a:cs typeface="Calibri Light"/>
              </a:rPr>
              <a:t> </a:t>
            </a:r>
            <a:r>
              <a:rPr sz="2200" b="0" spc="-10" dirty="0">
                <a:latin typeface="Calibri Light"/>
                <a:cs typeface="Calibri Light"/>
              </a:rPr>
              <a:t>here.</a:t>
            </a:r>
            <a:endParaRPr sz="2200">
              <a:latin typeface="Calibri Light"/>
              <a:cs typeface="Calibri Light"/>
            </a:endParaRPr>
          </a:p>
          <a:p>
            <a:pPr marL="698500" indent="-228600">
              <a:lnSpc>
                <a:spcPct val="100000"/>
              </a:lnSpc>
              <a:spcBef>
                <a:spcPts val="200"/>
              </a:spcBef>
              <a:buFont typeface="Arial"/>
              <a:buChar char="•"/>
              <a:tabLst>
                <a:tab pos="698500" algn="l"/>
              </a:tabLst>
            </a:pPr>
            <a:r>
              <a:rPr sz="2200" b="0" spc="-10" dirty="0">
                <a:latin typeface="Calibri Light"/>
                <a:cs typeface="Calibri Light"/>
              </a:rPr>
              <a:t>Aggregate</a:t>
            </a:r>
            <a:r>
              <a:rPr sz="2200" b="0" spc="-15" dirty="0">
                <a:latin typeface="Calibri Light"/>
                <a:cs typeface="Calibri Light"/>
              </a:rPr>
              <a:t> </a:t>
            </a:r>
            <a:r>
              <a:rPr sz="2200" b="0" dirty="0">
                <a:latin typeface="Calibri Light"/>
                <a:cs typeface="Calibri Light"/>
              </a:rPr>
              <a:t>value</a:t>
            </a:r>
            <a:r>
              <a:rPr sz="2200" b="0" spc="-35" dirty="0">
                <a:latin typeface="Calibri Light"/>
                <a:cs typeface="Calibri Light"/>
              </a:rPr>
              <a:t> </a:t>
            </a:r>
            <a:r>
              <a:rPr sz="2200" b="0" dirty="0">
                <a:latin typeface="Calibri Light"/>
                <a:cs typeface="Calibri Light"/>
              </a:rPr>
              <a:t>of</a:t>
            </a:r>
            <a:r>
              <a:rPr sz="2200" b="0" spc="-40" dirty="0">
                <a:latin typeface="Calibri Light"/>
                <a:cs typeface="Calibri Light"/>
              </a:rPr>
              <a:t> </a:t>
            </a:r>
            <a:r>
              <a:rPr sz="2200" b="0" dirty="0">
                <a:latin typeface="Calibri Light"/>
                <a:cs typeface="Calibri Light"/>
              </a:rPr>
              <a:t>demands</a:t>
            </a:r>
            <a:r>
              <a:rPr sz="2200" b="0" spc="-80" dirty="0">
                <a:latin typeface="Calibri Light"/>
                <a:cs typeface="Calibri Light"/>
              </a:rPr>
              <a:t> </a:t>
            </a:r>
            <a:r>
              <a:rPr sz="2200" b="0" dirty="0">
                <a:latin typeface="Calibri Light"/>
                <a:cs typeface="Calibri Light"/>
              </a:rPr>
              <a:t>pending</a:t>
            </a:r>
            <a:r>
              <a:rPr sz="2200" b="0" spc="-45" dirty="0">
                <a:latin typeface="Calibri Light"/>
                <a:cs typeface="Calibri Light"/>
              </a:rPr>
              <a:t> </a:t>
            </a:r>
            <a:r>
              <a:rPr sz="2200" b="0" spc="-10" dirty="0">
                <a:latin typeface="Calibri Light"/>
                <a:cs typeface="Calibri Light"/>
              </a:rPr>
              <a:t>recovery</a:t>
            </a:r>
            <a:r>
              <a:rPr sz="2200" b="0" spc="-30" dirty="0">
                <a:latin typeface="Calibri Light"/>
                <a:cs typeface="Calibri Light"/>
              </a:rPr>
              <a:t> </a:t>
            </a:r>
            <a:r>
              <a:rPr sz="2200" b="0" dirty="0">
                <a:latin typeface="Calibri Light"/>
                <a:cs typeface="Calibri Light"/>
              </a:rPr>
              <a:t>out</a:t>
            </a:r>
            <a:r>
              <a:rPr sz="2200" b="0" spc="-35" dirty="0">
                <a:latin typeface="Calibri Light"/>
                <a:cs typeface="Calibri Light"/>
              </a:rPr>
              <a:t> </a:t>
            </a:r>
            <a:r>
              <a:rPr sz="2200" b="0" dirty="0">
                <a:latin typeface="Calibri Light"/>
                <a:cs typeface="Calibri Light"/>
              </a:rPr>
              <a:t>of</a:t>
            </a:r>
            <a:r>
              <a:rPr sz="2200" b="0" spc="-40" dirty="0">
                <a:latin typeface="Calibri Light"/>
                <a:cs typeface="Calibri Light"/>
              </a:rPr>
              <a:t> </a:t>
            </a:r>
            <a:r>
              <a:rPr sz="2200" b="0" dirty="0">
                <a:latin typeface="Calibri Light"/>
                <a:cs typeface="Calibri Light"/>
              </a:rPr>
              <a:t>15E</a:t>
            </a:r>
            <a:r>
              <a:rPr sz="2200" b="0" spc="-75" dirty="0">
                <a:latin typeface="Calibri Light"/>
                <a:cs typeface="Calibri Light"/>
              </a:rPr>
              <a:t> </a:t>
            </a:r>
            <a:r>
              <a:rPr sz="2200" b="0" dirty="0">
                <a:latin typeface="Calibri Light"/>
                <a:cs typeface="Calibri Light"/>
              </a:rPr>
              <a:t>above</a:t>
            </a:r>
            <a:r>
              <a:rPr sz="2200" b="0" spc="-40" dirty="0">
                <a:latin typeface="Calibri Light"/>
                <a:cs typeface="Calibri Light"/>
              </a:rPr>
              <a:t> </a:t>
            </a:r>
            <a:r>
              <a:rPr sz="2200" b="0" dirty="0">
                <a:latin typeface="Calibri Light"/>
                <a:cs typeface="Calibri Light"/>
              </a:rPr>
              <a:t>shall</a:t>
            </a:r>
            <a:r>
              <a:rPr sz="2200" b="0" spc="-55" dirty="0">
                <a:latin typeface="Calibri Light"/>
                <a:cs typeface="Calibri Light"/>
              </a:rPr>
              <a:t> </a:t>
            </a:r>
            <a:r>
              <a:rPr sz="2200" b="0" dirty="0">
                <a:latin typeface="Calibri Light"/>
                <a:cs typeface="Calibri Light"/>
              </a:rPr>
              <a:t>be</a:t>
            </a:r>
            <a:r>
              <a:rPr sz="2200" b="0" spc="-35" dirty="0">
                <a:latin typeface="Calibri Light"/>
                <a:cs typeface="Calibri Light"/>
              </a:rPr>
              <a:t> </a:t>
            </a:r>
            <a:r>
              <a:rPr sz="2200" b="0" dirty="0">
                <a:latin typeface="Calibri Light"/>
                <a:cs typeface="Calibri Light"/>
              </a:rPr>
              <a:t>declared</a:t>
            </a:r>
            <a:r>
              <a:rPr sz="2200" b="0" spc="-45" dirty="0">
                <a:latin typeface="Calibri Light"/>
                <a:cs typeface="Calibri Light"/>
              </a:rPr>
              <a:t> </a:t>
            </a:r>
            <a:r>
              <a:rPr sz="2200" b="0" spc="-20" dirty="0">
                <a:latin typeface="Calibri Light"/>
                <a:cs typeface="Calibri Light"/>
              </a:rPr>
              <a:t>here</a:t>
            </a:r>
            <a:endParaRPr sz="2200">
              <a:latin typeface="Calibri Light"/>
              <a:cs typeface="Calibri Light"/>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marL="948690">
              <a:lnSpc>
                <a:spcPts val="4210"/>
              </a:lnSpc>
            </a:pPr>
            <a:r>
              <a:rPr sz="4000" b="0" spc="-30" dirty="0">
                <a:solidFill>
                  <a:srgbClr val="FFFFFF"/>
                </a:solidFill>
                <a:latin typeface="Calibri"/>
                <a:cs typeface="Calibri"/>
              </a:rPr>
              <a:t>Table</a:t>
            </a:r>
            <a:r>
              <a:rPr sz="4000" b="0" spc="-70" dirty="0">
                <a:solidFill>
                  <a:srgbClr val="FFFFFF"/>
                </a:solidFill>
                <a:latin typeface="Calibri"/>
                <a:cs typeface="Calibri"/>
              </a:rPr>
              <a:t> </a:t>
            </a:r>
            <a:r>
              <a:rPr sz="4000" b="0" dirty="0">
                <a:solidFill>
                  <a:srgbClr val="FFFFFF"/>
                </a:solidFill>
                <a:latin typeface="Calibri"/>
                <a:cs typeface="Calibri"/>
              </a:rPr>
              <a:t>15</a:t>
            </a:r>
            <a:r>
              <a:rPr sz="4000" b="0" spc="-75" dirty="0">
                <a:solidFill>
                  <a:srgbClr val="FFFFFF"/>
                </a:solidFill>
                <a:latin typeface="Calibri"/>
                <a:cs typeface="Calibri"/>
              </a:rPr>
              <a:t> </a:t>
            </a:r>
            <a:r>
              <a:rPr sz="4000" b="0" dirty="0">
                <a:solidFill>
                  <a:srgbClr val="FFFFFF"/>
                </a:solidFill>
                <a:latin typeface="Calibri"/>
                <a:cs typeface="Calibri"/>
              </a:rPr>
              <a:t>:</a:t>
            </a:r>
            <a:r>
              <a:rPr sz="4000" b="0" spc="-55" dirty="0">
                <a:solidFill>
                  <a:srgbClr val="FFFFFF"/>
                </a:solidFill>
                <a:latin typeface="Calibri"/>
                <a:cs typeface="Calibri"/>
              </a:rPr>
              <a:t> </a:t>
            </a:r>
            <a:r>
              <a:rPr sz="4000" b="0" dirty="0">
                <a:solidFill>
                  <a:srgbClr val="FFFFFF"/>
                </a:solidFill>
                <a:latin typeface="Calibri"/>
                <a:cs typeface="Calibri"/>
              </a:rPr>
              <a:t>Refunds</a:t>
            </a:r>
            <a:r>
              <a:rPr sz="4000" b="0" spc="-120" dirty="0">
                <a:solidFill>
                  <a:srgbClr val="FFFFFF"/>
                </a:solidFill>
                <a:latin typeface="Calibri"/>
                <a:cs typeface="Calibri"/>
              </a:rPr>
              <a:t> </a:t>
            </a:r>
            <a:r>
              <a:rPr sz="4000" b="0" dirty="0">
                <a:solidFill>
                  <a:srgbClr val="FFFFFF"/>
                </a:solidFill>
                <a:latin typeface="Calibri"/>
                <a:cs typeface="Calibri"/>
              </a:rPr>
              <a:t>:</a:t>
            </a:r>
            <a:r>
              <a:rPr sz="4000" b="0" spc="-40" dirty="0">
                <a:solidFill>
                  <a:srgbClr val="FFFFFF"/>
                </a:solidFill>
                <a:latin typeface="Calibri"/>
                <a:cs typeface="Calibri"/>
              </a:rPr>
              <a:t> </a:t>
            </a:r>
            <a:r>
              <a:rPr sz="4000" b="0" dirty="0">
                <a:solidFill>
                  <a:srgbClr val="FFFFFF"/>
                </a:solidFill>
                <a:latin typeface="Calibri"/>
                <a:cs typeface="Calibri"/>
              </a:rPr>
              <a:t>Source</a:t>
            </a:r>
            <a:r>
              <a:rPr sz="4000" b="0" spc="-105" dirty="0">
                <a:solidFill>
                  <a:srgbClr val="FFFFFF"/>
                </a:solidFill>
                <a:latin typeface="Calibri"/>
                <a:cs typeface="Calibri"/>
              </a:rPr>
              <a:t> </a:t>
            </a:r>
            <a:r>
              <a:rPr sz="4000" b="0" dirty="0">
                <a:solidFill>
                  <a:srgbClr val="FFFFFF"/>
                </a:solidFill>
                <a:latin typeface="Calibri"/>
                <a:cs typeface="Calibri"/>
              </a:rPr>
              <a:t>of</a:t>
            </a:r>
            <a:r>
              <a:rPr sz="4000" b="0" spc="-50" dirty="0">
                <a:solidFill>
                  <a:srgbClr val="FFFFFF"/>
                </a:solidFill>
                <a:latin typeface="Calibri"/>
                <a:cs typeface="Calibri"/>
              </a:rPr>
              <a:t> </a:t>
            </a:r>
            <a:r>
              <a:rPr sz="4000" b="0" spc="-10" dirty="0">
                <a:solidFill>
                  <a:srgbClr val="FFFFFF"/>
                </a:solidFill>
                <a:latin typeface="Calibri"/>
                <a:cs typeface="Calibri"/>
              </a:rPr>
              <a:t>Information</a:t>
            </a:r>
            <a:endParaRPr sz="4000">
              <a:latin typeface="Calibri"/>
              <a:cs typeface="Calibri"/>
            </a:endParaRPr>
          </a:p>
        </p:txBody>
      </p:sp>
      <p:sp>
        <p:nvSpPr>
          <p:cNvPr id="66" name="object 66"/>
          <p:cNvSpPr txBox="1">
            <a:spLocks noGrp="1"/>
          </p:cNvSpPr>
          <p:nvPr>
            <p:ph type="ftr" sz="quarter" idx="11"/>
          </p:nvPr>
        </p:nvSpPr>
        <p:spPr>
          <a:xfrm>
            <a:off x="4038600" y="6423496"/>
            <a:ext cx="4114800" cy="230832"/>
          </a:xfrm>
          <a:prstGeom prst="rect">
            <a:avLst/>
          </a:prstGeom>
        </p:spPr>
        <p:txBody>
          <a:bodyPr vert="horz" wrap="square" lIns="0" tIns="0" rIns="0" bIns="0" rtlCol="0">
            <a:spAutoFit/>
          </a:bodyPr>
          <a:lstStyle/>
          <a:p>
            <a:pPr marL="12700">
              <a:lnSpc>
                <a:spcPts val="1810"/>
              </a:lnSpc>
            </a:pPr>
            <a:endParaRPr spc="-20" dirty="0"/>
          </a:p>
        </p:txBody>
      </p:sp>
      <p:grpSp>
        <p:nvGrpSpPr>
          <p:cNvPr id="4" name="object 4"/>
          <p:cNvGrpSpPr/>
          <p:nvPr/>
        </p:nvGrpSpPr>
        <p:grpSpPr>
          <a:xfrm>
            <a:off x="2514345" y="1334769"/>
            <a:ext cx="6804659" cy="3441065"/>
            <a:chOff x="2514345" y="1334769"/>
            <a:chExt cx="6804659" cy="3441065"/>
          </a:xfrm>
        </p:grpSpPr>
        <p:sp>
          <p:nvSpPr>
            <p:cNvPr id="5" name="object 5"/>
            <p:cNvSpPr/>
            <p:nvPr/>
          </p:nvSpPr>
          <p:spPr>
            <a:xfrm>
              <a:off x="9311639" y="4230624"/>
              <a:ext cx="0" cy="539115"/>
            </a:xfrm>
            <a:custGeom>
              <a:avLst/>
              <a:gdLst/>
              <a:ahLst/>
              <a:cxnLst/>
              <a:rect l="l" t="t" r="r" b="b"/>
              <a:pathLst>
                <a:path h="539114">
                  <a:moveTo>
                    <a:pt x="0" y="0"/>
                  </a:moveTo>
                  <a:lnTo>
                    <a:pt x="0" y="538733"/>
                  </a:lnTo>
                </a:path>
              </a:pathLst>
            </a:custGeom>
            <a:ln w="12192">
              <a:solidFill>
                <a:srgbClr val="A4A4A4"/>
              </a:solidFill>
            </a:ln>
          </p:spPr>
          <p:txBody>
            <a:bodyPr wrap="square" lIns="0" tIns="0" rIns="0" bIns="0" rtlCol="0"/>
            <a:lstStyle/>
            <a:p>
              <a:endParaRPr/>
            </a:p>
          </p:txBody>
        </p:sp>
        <p:sp>
          <p:nvSpPr>
            <p:cNvPr id="6" name="object 6"/>
            <p:cNvSpPr/>
            <p:nvPr/>
          </p:nvSpPr>
          <p:spPr>
            <a:xfrm>
              <a:off x="5916167" y="2517647"/>
              <a:ext cx="3395979" cy="539115"/>
            </a:xfrm>
            <a:custGeom>
              <a:avLst/>
              <a:gdLst/>
              <a:ahLst/>
              <a:cxnLst/>
              <a:rect l="l" t="t" r="r" b="b"/>
              <a:pathLst>
                <a:path w="3395979" h="539114">
                  <a:moveTo>
                    <a:pt x="0" y="0"/>
                  </a:moveTo>
                  <a:lnTo>
                    <a:pt x="0" y="367156"/>
                  </a:lnTo>
                  <a:lnTo>
                    <a:pt x="3395980" y="367156"/>
                  </a:lnTo>
                  <a:lnTo>
                    <a:pt x="3395980" y="538734"/>
                  </a:lnTo>
                </a:path>
              </a:pathLst>
            </a:custGeom>
            <a:ln w="12192">
              <a:solidFill>
                <a:srgbClr val="EC7C30"/>
              </a:solidFill>
            </a:ln>
          </p:spPr>
          <p:txBody>
            <a:bodyPr wrap="square" lIns="0" tIns="0" rIns="0" bIns="0" rtlCol="0"/>
            <a:lstStyle/>
            <a:p>
              <a:endParaRPr/>
            </a:p>
          </p:txBody>
        </p:sp>
        <p:sp>
          <p:nvSpPr>
            <p:cNvPr id="7" name="object 7"/>
            <p:cNvSpPr/>
            <p:nvPr/>
          </p:nvSpPr>
          <p:spPr>
            <a:xfrm>
              <a:off x="7046975" y="4230624"/>
              <a:ext cx="0" cy="539115"/>
            </a:xfrm>
            <a:custGeom>
              <a:avLst/>
              <a:gdLst/>
              <a:ahLst/>
              <a:cxnLst/>
              <a:rect l="l" t="t" r="r" b="b"/>
              <a:pathLst>
                <a:path h="539114">
                  <a:moveTo>
                    <a:pt x="0" y="0"/>
                  </a:moveTo>
                  <a:lnTo>
                    <a:pt x="0" y="538733"/>
                  </a:lnTo>
                </a:path>
              </a:pathLst>
            </a:custGeom>
            <a:ln w="12192">
              <a:solidFill>
                <a:srgbClr val="A4A4A4"/>
              </a:solidFill>
            </a:ln>
          </p:spPr>
          <p:txBody>
            <a:bodyPr wrap="square" lIns="0" tIns="0" rIns="0" bIns="0" rtlCol="0"/>
            <a:lstStyle/>
            <a:p>
              <a:endParaRPr/>
            </a:p>
          </p:txBody>
        </p:sp>
        <p:sp>
          <p:nvSpPr>
            <p:cNvPr id="8" name="object 8"/>
            <p:cNvSpPr/>
            <p:nvPr/>
          </p:nvSpPr>
          <p:spPr>
            <a:xfrm>
              <a:off x="5916167" y="2517647"/>
              <a:ext cx="1132205" cy="539115"/>
            </a:xfrm>
            <a:custGeom>
              <a:avLst/>
              <a:gdLst/>
              <a:ahLst/>
              <a:cxnLst/>
              <a:rect l="l" t="t" r="r" b="b"/>
              <a:pathLst>
                <a:path w="1132204" h="539114">
                  <a:moveTo>
                    <a:pt x="0" y="0"/>
                  </a:moveTo>
                  <a:lnTo>
                    <a:pt x="0" y="367156"/>
                  </a:lnTo>
                  <a:lnTo>
                    <a:pt x="1131951" y="367156"/>
                  </a:lnTo>
                  <a:lnTo>
                    <a:pt x="1131951" y="538734"/>
                  </a:lnTo>
                </a:path>
              </a:pathLst>
            </a:custGeom>
            <a:ln w="12192">
              <a:solidFill>
                <a:srgbClr val="EC7C30"/>
              </a:solidFill>
            </a:ln>
          </p:spPr>
          <p:txBody>
            <a:bodyPr wrap="square" lIns="0" tIns="0" rIns="0" bIns="0" rtlCol="0"/>
            <a:lstStyle/>
            <a:p>
              <a:endParaRPr/>
            </a:p>
          </p:txBody>
        </p:sp>
        <p:sp>
          <p:nvSpPr>
            <p:cNvPr id="9" name="object 9"/>
            <p:cNvSpPr/>
            <p:nvPr/>
          </p:nvSpPr>
          <p:spPr>
            <a:xfrm>
              <a:off x="4785360" y="4230624"/>
              <a:ext cx="0" cy="539115"/>
            </a:xfrm>
            <a:custGeom>
              <a:avLst/>
              <a:gdLst/>
              <a:ahLst/>
              <a:cxnLst/>
              <a:rect l="l" t="t" r="r" b="b"/>
              <a:pathLst>
                <a:path h="539114">
                  <a:moveTo>
                    <a:pt x="0" y="0"/>
                  </a:moveTo>
                  <a:lnTo>
                    <a:pt x="0" y="538733"/>
                  </a:lnTo>
                </a:path>
              </a:pathLst>
            </a:custGeom>
            <a:ln w="12192">
              <a:solidFill>
                <a:srgbClr val="A4A4A4"/>
              </a:solidFill>
            </a:ln>
          </p:spPr>
          <p:txBody>
            <a:bodyPr wrap="square" lIns="0" tIns="0" rIns="0" bIns="0" rtlCol="0"/>
            <a:lstStyle/>
            <a:p>
              <a:endParaRPr/>
            </a:p>
          </p:txBody>
        </p:sp>
        <p:sp>
          <p:nvSpPr>
            <p:cNvPr id="10" name="object 10"/>
            <p:cNvSpPr/>
            <p:nvPr/>
          </p:nvSpPr>
          <p:spPr>
            <a:xfrm>
              <a:off x="4785360" y="2517647"/>
              <a:ext cx="1132205" cy="539115"/>
            </a:xfrm>
            <a:custGeom>
              <a:avLst/>
              <a:gdLst/>
              <a:ahLst/>
              <a:cxnLst/>
              <a:rect l="l" t="t" r="r" b="b"/>
              <a:pathLst>
                <a:path w="1132204" h="539114">
                  <a:moveTo>
                    <a:pt x="1131951" y="0"/>
                  </a:moveTo>
                  <a:lnTo>
                    <a:pt x="1131951" y="367156"/>
                  </a:lnTo>
                  <a:lnTo>
                    <a:pt x="0" y="367156"/>
                  </a:lnTo>
                  <a:lnTo>
                    <a:pt x="0" y="538734"/>
                  </a:lnTo>
                </a:path>
              </a:pathLst>
            </a:custGeom>
            <a:ln w="12192">
              <a:solidFill>
                <a:srgbClr val="EC7C30"/>
              </a:solidFill>
            </a:ln>
          </p:spPr>
          <p:txBody>
            <a:bodyPr wrap="square" lIns="0" tIns="0" rIns="0" bIns="0" rtlCol="0"/>
            <a:lstStyle/>
            <a:p>
              <a:endParaRPr/>
            </a:p>
          </p:txBody>
        </p:sp>
        <p:sp>
          <p:nvSpPr>
            <p:cNvPr id="11" name="object 11"/>
            <p:cNvSpPr/>
            <p:nvPr/>
          </p:nvSpPr>
          <p:spPr>
            <a:xfrm>
              <a:off x="2520695" y="4230624"/>
              <a:ext cx="0" cy="539115"/>
            </a:xfrm>
            <a:custGeom>
              <a:avLst/>
              <a:gdLst/>
              <a:ahLst/>
              <a:cxnLst/>
              <a:rect l="l" t="t" r="r" b="b"/>
              <a:pathLst>
                <a:path h="539114">
                  <a:moveTo>
                    <a:pt x="0" y="0"/>
                  </a:moveTo>
                  <a:lnTo>
                    <a:pt x="0" y="538733"/>
                  </a:lnTo>
                </a:path>
              </a:pathLst>
            </a:custGeom>
            <a:ln w="12192">
              <a:solidFill>
                <a:srgbClr val="A4A4A4"/>
              </a:solidFill>
            </a:ln>
          </p:spPr>
          <p:txBody>
            <a:bodyPr wrap="square" lIns="0" tIns="0" rIns="0" bIns="0" rtlCol="0"/>
            <a:lstStyle/>
            <a:p>
              <a:endParaRPr/>
            </a:p>
          </p:txBody>
        </p:sp>
        <p:sp>
          <p:nvSpPr>
            <p:cNvPr id="12" name="object 12"/>
            <p:cNvSpPr/>
            <p:nvPr/>
          </p:nvSpPr>
          <p:spPr>
            <a:xfrm>
              <a:off x="2520695" y="2517647"/>
              <a:ext cx="3395979" cy="539115"/>
            </a:xfrm>
            <a:custGeom>
              <a:avLst/>
              <a:gdLst/>
              <a:ahLst/>
              <a:cxnLst/>
              <a:rect l="l" t="t" r="r" b="b"/>
              <a:pathLst>
                <a:path w="3395979" h="539114">
                  <a:moveTo>
                    <a:pt x="3395979" y="0"/>
                  </a:moveTo>
                  <a:lnTo>
                    <a:pt x="3395979" y="367156"/>
                  </a:lnTo>
                  <a:lnTo>
                    <a:pt x="0" y="367156"/>
                  </a:lnTo>
                  <a:lnTo>
                    <a:pt x="0" y="538734"/>
                  </a:lnTo>
                </a:path>
              </a:pathLst>
            </a:custGeom>
            <a:ln w="12192">
              <a:solidFill>
                <a:srgbClr val="EC7C30"/>
              </a:solidFill>
            </a:ln>
          </p:spPr>
          <p:txBody>
            <a:bodyPr wrap="square" lIns="0" tIns="0" rIns="0" bIns="0" rtlCol="0"/>
            <a:lstStyle/>
            <a:p>
              <a:endParaRPr/>
            </a:p>
          </p:txBody>
        </p:sp>
        <p:sp>
          <p:nvSpPr>
            <p:cNvPr id="13" name="object 13"/>
            <p:cNvSpPr/>
            <p:nvPr/>
          </p:nvSpPr>
          <p:spPr>
            <a:xfrm>
              <a:off x="4989575" y="1341119"/>
              <a:ext cx="1853564" cy="1176655"/>
            </a:xfrm>
            <a:custGeom>
              <a:avLst/>
              <a:gdLst/>
              <a:ahLst/>
              <a:cxnLst/>
              <a:rect l="l" t="t" r="r" b="b"/>
              <a:pathLst>
                <a:path w="1853565" h="1176655">
                  <a:moveTo>
                    <a:pt x="1735581" y="0"/>
                  </a:moveTo>
                  <a:lnTo>
                    <a:pt x="117601" y="0"/>
                  </a:lnTo>
                  <a:lnTo>
                    <a:pt x="71848" y="9249"/>
                  </a:lnTo>
                  <a:lnTo>
                    <a:pt x="34464" y="34464"/>
                  </a:lnTo>
                  <a:lnTo>
                    <a:pt x="9249" y="71848"/>
                  </a:lnTo>
                  <a:lnTo>
                    <a:pt x="0" y="117601"/>
                  </a:lnTo>
                  <a:lnTo>
                    <a:pt x="0" y="1058926"/>
                  </a:lnTo>
                  <a:lnTo>
                    <a:pt x="9249" y="1104679"/>
                  </a:lnTo>
                  <a:lnTo>
                    <a:pt x="34464" y="1142063"/>
                  </a:lnTo>
                  <a:lnTo>
                    <a:pt x="71848" y="1167278"/>
                  </a:lnTo>
                  <a:lnTo>
                    <a:pt x="117601" y="1176527"/>
                  </a:lnTo>
                  <a:lnTo>
                    <a:pt x="1735581" y="1176527"/>
                  </a:lnTo>
                  <a:lnTo>
                    <a:pt x="1781335" y="1167278"/>
                  </a:lnTo>
                  <a:lnTo>
                    <a:pt x="1818719" y="1142063"/>
                  </a:lnTo>
                  <a:lnTo>
                    <a:pt x="1843934" y="1104679"/>
                  </a:lnTo>
                  <a:lnTo>
                    <a:pt x="1853183" y="1058926"/>
                  </a:lnTo>
                  <a:lnTo>
                    <a:pt x="1853183" y="117601"/>
                  </a:lnTo>
                  <a:lnTo>
                    <a:pt x="1843934" y="71848"/>
                  </a:lnTo>
                  <a:lnTo>
                    <a:pt x="1818719" y="34464"/>
                  </a:lnTo>
                  <a:lnTo>
                    <a:pt x="1781335" y="9249"/>
                  </a:lnTo>
                  <a:lnTo>
                    <a:pt x="1735581" y="0"/>
                  </a:lnTo>
                  <a:close/>
                </a:path>
              </a:pathLst>
            </a:custGeom>
            <a:solidFill>
              <a:srgbClr val="5B9BD4"/>
            </a:solidFill>
          </p:spPr>
          <p:txBody>
            <a:bodyPr wrap="square" lIns="0" tIns="0" rIns="0" bIns="0" rtlCol="0"/>
            <a:lstStyle/>
            <a:p>
              <a:endParaRPr/>
            </a:p>
          </p:txBody>
        </p:sp>
        <p:sp>
          <p:nvSpPr>
            <p:cNvPr id="14" name="object 14"/>
            <p:cNvSpPr/>
            <p:nvPr/>
          </p:nvSpPr>
          <p:spPr>
            <a:xfrm>
              <a:off x="4989575" y="1341119"/>
              <a:ext cx="1853564" cy="1176655"/>
            </a:xfrm>
            <a:custGeom>
              <a:avLst/>
              <a:gdLst/>
              <a:ahLst/>
              <a:cxnLst/>
              <a:rect l="l" t="t" r="r" b="b"/>
              <a:pathLst>
                <a:path w="1853565" h="1176655">
                  <a:moveTo>
                    <a:pt x="0" y="117601"/>
                  </a:moveTo>
                  <a:lnTo>
                    <a:pt x="9249" y="71848"/>
                  </a:lnTo>
                  <a:lnTo>
                    <a:pt x="34464" y="34464"/>
                  </a:lnTo>
                  <a:lnTo>
                    <a:pt x="71848" y="9249"/>
                  </a:lnTo>
                  <a:lnTo>
                    <a:pt x="117601" y="0"/>
                  </a:lnTo>
                  <a:lnTo>
                    <a:pt x="1735581" y="0"/>
                  </a:lnTo>
                  <a:lnTo>
                    <a:pt x="1781335" y="9249"/>
                  </a:lnTo>
                  <a:lnTo>
                    <a:pt x="1818719" y="34464"/>
                  </a:lnTo>
                  <a:lnTo>
                    <a:pt x="1843934" y="71848"/>
                  </a:lnTo>
                  <a:lnTo>
                    <a:pt x="1853183" y="117601"/>
                  </a:lnTo>
                  <a:lnTo>
                    <a:pt x="1853183" y="1058926"/>
                  </a:lnTo>
                  <a:lnTo>
                    <a:pt x="1843934" y="1104679"/>
                  </a:lnTo>
                  <a:lnTo>
                    <a:pt x="1818719" y="1142063"/>
                  </a:lnTo>
                  <a:lnTo>
                    <a:pt x="1781335" y="1167278"/>
                  </a:lnTo>
                  <a:lnTo>
                    <a:pt x="1735581" y="1176527"/>
                  </a:lnTo>
                  <a:lnTo>
                    <a:pt x="117601" y="1176527"/>
                  </a:lnTo>
                  <a:lnTo>
                    <a:pt x="71848" y="1167278"/>
                  </a:lnTo>
                  <a:lnTo>
                    <a:pt x="34464" y="1142063"/>
                  </a:lnTo>
                  <a:lnTo>
                    <a:pt x="9249" y="1104679"/>
                  </a:lnTo>
                  <a:lnTo>
                    <a:pt x="0" y="1058926"/>
                  </a:lnTo>
                  <a:lnTo>
                    <a:pt x="0" y="117601"/>
                  </a:lnTo>
                  <a:close/>
                </a:path>
              </a:pathLst>
            </a:custGeom>
            <a:ln w="12192">
              <a:solidFill>
                <a:srgbClr val="FFFFFF"/>
              </a:solidFill>
            </a:ln>
          </p:spPr>
          <p:txBody>
            <a:bodyPr wrap="square" lIns="0" tIns="0" rIns="0" bIns="0" rtlCol="0"/>
            <a:lstStyle/>
            <a:p>
              <a:endParaRPr/>
            </a:p>
          </p:txBody>
        </p:sp>
        <p:sp>
          <p:nvSpPr>
            <p:cNvPr id="15" name="object 15"/>
            <p:cNvSpPr/>
            <p:nvPr/>
          </p:nvSpPr>
          <p:spPr>
            <a:xfrm>
              <a:off x="5196839" y="1536191"/>
              <a:ext cx="1850389" cy="1176655"/>
            </a:xfrm>
            <a:custGeom>
              <a:avLst/>
              <a:gdLst/>
              <a:ahLst/>
              <a:cxnLst/>
              <a:rect l="l" t="t" r="r" b="b"/>
              <a:pathLst>
                <a:path w="1850390" h="1176655">
                  <a:moveTo>
                    <a:pt x="1732534" y="0"/>
                  </a:moveTo>
                  <a:lnTo>
                    <a:pt x="117601" y="0"/>
                  </a:lnTo>
                  <a:lnTo>
                    <a:pt x="71848" y="9249"/>
                  </a:lnTo>
                  <a:lnTo>
                    <a:pt x="34464" y="34464"/>
                  </a:lnTo>
                  <a:lnTo>
                    <a:pt x="9249" y="71848"/>
                  </a:lnTo>
                  <a:lnTo>
                    <a:pt x="0" y="117602"/>
                  </a:lnTo>
                  <a:lnTo>
                    <a:pt x="0" y="1058926"/>
                  </a:lnTo>
                  <a:lnTo>
                    <a:pt x="9249" y="1104679"/>
                  </a:lnTo>
                  <a:lnTo>
                    <a:pt x="34464" y="1142063"/>
                  </a:lnTo>
                  <a:lnTo>
                    <a:pt x="71848" y="1167278"/>
                  </a:lnTo>
                  <a:lnTo>
                    <a:pt x="117601" y="1176528"/>
                  </a:lnTo>
                  <a:lnTo>
                    <a:pt x="1732534" y="1176528"/>
                  </a:lnTo>
                  <a:lnTo>
                    <a:pt x="1778287" y="1167278"/>
                  </a:lnTo>
                  <a:lnTo>
                    <a:pt x="1815671" y="1142063"/>
                  </a:lnTo>
                  <a:lnTo>
                    <a:pt x="1840886" y="1104679"/>
                  </a:lnTo>
                  <a:lnTo>
                    <a:pt x="1850136" y="1058926"/>
                  </a:lnTo>
                  <a:lnTo>
                    <a:pt x="1850136" y="117602"/>
                  </a:lnTo>
                  <a:lnTo>
                    <a:pt x="1840886" y="71848"/>
                  </a:lnTo>
                  <a:lnTo>
                    <a:pt x="1815671" y="34464"/>
                  </a:lnTo>
                  <a:lnTo>
                    <a:pt x="1778287" y="9249"/>
                  </a:lnTo>
                  <a:lnTo>
                    <a:pt x="1732534" y="0"/>
                  </a:lnTo>
                  <a:close/>
                </a:path>
              </a:pathLst>
            </a:custGeom>
            <a:solidFill>
              <a:srgbClr val="FFFFFF">
                <a:alpha val="90194"/>
              </a:srgbClr>
            </a:solidFill>
          </p:spPr>
          <p:txBody>
            <a:bodyPr wrap="square" lIns="0" tIns="0" rIns="0" bIns="0" rtlCol="0"/>
            <a:lstStyle/>
            <a:p>
              <a:endParaRPr/>
            </a:p>
          </p:txBody>
        </p:sp>
        <p:sp>
          <p:nvSpPr>
            <p:cNvPr id="16" name="object 16"/>
            <p:cNvSpPr/>
            <p:nvPr/>
          </p:nvSpPr>
          <p:spPr>
            <a:xfrm>
              <a:off x="5196839" y="1536191"/>
              <a:ext cx="1850389" cy="1176655"/>
            </a:xfrm>
            <a:custGeom>
              <a:avLst/>
              <a:gdLst/>
              <a:ahLst/>
              <a:cxnLst/>
              <a:rect l="l" t="t" r="r" b="b"/>
              <a:pathLst>
                <a:path w="1850390" h="1176655">
                  <a:moveTo>
                    <a:pt x="0" y="117602"/>
                  </a:moveTo>
                  <a:lnTo>
                    <a:pt x="9249" y="71848"/>
                  </a:lnTo>
                  <a:lnTo>
                    <a:pt x="34464" y="34464"/>
                  </a:lnTo>
                  <a:lnTo>
                    <a:pt x="71848" y="9249"/>
                  </a:lnTo>
                  <a:lnTo>
                    <a:pt x="117601" y="0"/>
                  </a:lnTo>
                  <a:lnTo>
                    <a:pt x="1732534" y="0"/>
                  </a:lnTo>
                  <a:lnTo>
                    <a:pt x="1778287" y="9249"/>
                  </a:lnTo>
                  <a:lnTo>
                    <a:pt x="1815671" y="34464"/>
                  </a:lnTo>
                  <a:lnTo>
                    <a:pt x="1840886" y="71848"/>
                  </a:lnTo>
                  <a:lnTo>
                    <a:pt x="1850136" y="117602"/>
                  </a:lnTo>
                  <a:lnTo>
                    <a:pt x="1850136" y="1058926"/>
                  </a:lnTo>
                  <a:lnTo>
                    <a:pt x="1840886" y="1104679"/>
                  </a:lnTo>
                  <a:lnTo>
                    <a:pt x="1815671" y="1142063"/>
                  </a:lnTo>
                  <a:lnTo>
                    <a:pt x="1778287" y="1167278"/>
                  </a:lnTo>
                  <a:lnTo>
                    <a:pt x="1732534" y="1176528"/>
                  </a:lnTo>
                  <a:lnTo>
                    <a:pt x="117601" y="1176528"/>
                  </a:lnTo>
                  <a:lnTo>
                    <a:pt x="71848" y="1167278"/>
                  </a:lnTo>
                  <a:lnTo>
                    <a:pt x="34464" y="1142063"/>
                  </a:lnTo>
                  <a:lnTo>
                    <a:pt x="9249" y="1104679"/>
                  </a:lnTo>
                  <a:lnTo>
                    <a:pt x="0" y="1058926"/>
                  </a:lnTo>
                  <a:lnTo>
                    <a:pt x="0" y="117602"/>
                  </a:lnTo>
                  <a:close/>
                </a:path>
              </a:pathLst>
            </a:custGeom>
            <a:ln w="12192">
              <a:solidFill>
                <a:srgbClr val="5B9BD4"/>
              </a:solidFill>
            </a:ln>
          </p:spPr>
          <p:txBody>
            <a:bodyPr wrap="square" lIns="0" tIns="0" rIns="0" bIns="0" rtlCol="0"/>
            <a:lstStyle/>
            <a:p>
              <a:endParaRPr/>
            </a:p>
          </p:txBody>
        </p:sp>
      </p:grpSp>
      <p:sp>
        <p:nvSpPr>
          <p:cNvPr id="17" name="object 17"/>
          <p:cNvSpPr txBox="1"/>
          <p:nvPr/>
        </p:nvSpPr>
        <p:spPr>
          <a:xfrm>
            <a:off x="5738621" y="1946909"/>
            <a:ext cx="766445" cy="299720"/>
          </a:xfrm>
          <a:prstGeom prst="rect">
            <a:avLst/>
          </a:prstGeom>
        </p:spPr>
        <p:txBody>
          <a:bodyPr vert="horz" wrap="square" lIns="0" tIns="12700" rIns="0" bIns="0" rtlCol="0">
            <a:spAutoFit/>
          </a:bodyPr>
          <a:lstStyle/>
          <a:p>
            <a:pPr marL="12700">
              <a:lnSpc>
                <a:spcPct val="100000"/>
              </a:lnSpc>
              <a:spcBef>
                <a:spcPts val="100"/>
              </a:spcBef>
            </a:pPr>
            <a:r>
              <a:rPr sz="1800" b="0" spc="-10" dirty="0">
                <a:latin typeface="Calibri Light"/>
                <a:cs typeface="Calibri Light"/>
              </a:rPr>
              <a:t>Refunds</a:t>
            </a:r>
            <a:endParaRPr sz="1800">
              <a:latin typeface="Calibri Light"/>
              <a:cs typeface="Calibri Light"/>
            </a:endParaRPr>
          </a:p>
        </p:txBody>
      </p:sp>
      <p:grpSp>
        <p:nvGrpSpPr>
          <p:cNvPr id="18" name="object 18"/>
          <p:cNvGrpSpPr/>
          <p:nvPr/>
        </p:nvGrpSpPr>
        <p:grpSpPr>
          <a:xfrm>
            <a:off x="1587753" y="3047745"/>
            <a:ext cx="2070100" cy="1384300"/>
            <a:chOff x="1587753" y="3047745"/>
            <a:chExt cx="2070100" cy="1384300"/>
          </a:xfrm>
        </p:grpSpPr>
        <p:sp>
          <p:nvSpPr>
            <p:cNvPr id="19" name="object 19"/>
            <p:cNvSpPr/>
            <p:nvPr/>
          </p:nvSpPr>
          <p:spPr>
            <a:xfrm>
              <a:off x="1594103" y="3054095"/>
              <a:ext cx="1853564" cy="1176655"/>
            </a:xfrm>
            <a:custGeom>
              <a:avLst/>
              <a:gdLst/>
              <a:ahLst/>
              <a:cxnLst/>
              <a:rect l="l" t="t" r="r" b="b"/>
              <a:pathLst>
                <a:path w="1853564" h="1176654">
                  <a:moveTo>
                    <a:pt x="1735582" y="0"/>
                  </a:moveTo>
                  <a:lnTo>
                    <a:pt x="117602" y="0"/>
                  </a:lnTo>
                  <a:lnTo>
                    <a:pt x="71848" y="9249"/>
                  </a:lnTo>
                  <a:lnTo>
                    <a:pt x="34464" y="34464"/>
                  </a:lnTo>
                  <a:lnTo>
                    <a:pt x="9249" y="71848"/>
                  </a:lnTo>
                  <a:lnTo>
                    <a:pt x="0" y="117601"/>
                  </a:lnTo>
                  <a:lnTo>
                    <a:pt x="0" y="1058926"/>
                  </a:lnTo>
                  <a:lnTo>
                    <a:pt x="9249" y="1104679"/>
                  </a:lnTo>
                  <a:lnTo>
                    <a:pt x="34464" y="1142063"/>
                  </a:lnTo>
                  <a:lnTo>
                    <a:pt x="71848" y="1167278"/>
                  </a:lnTo>
                  <a:lnTo>
                    <a:pt x="117602" y="1176527"/>
                  </a:lnTo>
                  <a:lnTo>
                    <a:pt x="1735582" y="1176527"/>
                  </a:lnTo>
                  <a:lnTo>
                    <a:pt x="1781335" y="1167278"/>
                  </a:lnTo>
                  <a:lnTo>
                    <a:pt x="1818719" y="1142063"/>
                  </a:lnTo>
                  <a:lnTo>
                    <a:pt x="1843934" y="1104679"/>
                  </a:lnTo>
                  <a:lnTo>
                    <a:pt x="1853184" y="1058926"/>
                  </a:lnTo>
                  <a:lnTo>
                    <a:pt x="1853184" y="117601"/>
                  </a:lnTo>
                  <a:lnTo>
                    <a:pt x="1843934" y="71848"/>
                  </a:lnTo>
                  <a:lnTo>
                    <a:pt x="1818719" y="34464"/>
                  </a:lnTo>
                  <a:lnTo>
                    <a:pt x="1781335" y="9249"/>
                  </a:lnTo>
                  <a:lnTo>
                    <a:pt x="1735582" y="0"/>
                  </a:lnTo>
                  <a:close/>
                </a:path>
              </a:pathLst>
            </a:custGeom>
            <a:solidFill>
              <a:srgbClr val="EC7C30"/>
            </a:solidFill>
          </p:spPr>
          <p:txBody>
            <a:bodyPr wrap="square" lIns="0" tIns="0" rIns="0" bIns="0" rtlCol="0"/>
            <a:lstStyle/>
            <a:p>
              <a:endParaRPr/>
            </a:p>
          </p:txBody>
        </p:sp>
        <p:sp>
          <p:nvSpPr>
            <p:cNvPr id="20" name="object 20"/>
            <p:cNvSpPr/>
            <p:nvPr/>
          </p:nvSpPr>
          <p:spPr>
            <a:xfrm>
              <a:off x="1594103" y="3054095"/>
              <a:ext cx="1853564" cy="1176655"/>
            </a:xfrm>
            <a:custGeom>
              <a:avLst/>
              <a:gdLst/>
              <a:ahLst/>
              <a:cxnLst/>
              <a:rect l="l" t="t" r="r" b="b"/>
              <a:pathLst>
                <a:path w="1853564" h="1176654">
                  <a:moveTo>
                    <a:pt x="0" y="117601"/>
                  </a:moveTo>
                  <a:lnTo>
                    <a:pt x="9249" y="71848"/>
                  </a:lnTo>
                  <a:lnTo>
                    <a:pt x="34464" y="34464"/>
                  </a:lnTo>
                  <a:lnTo>
                    <a:pt x="71848" y="9249"/>
                  </a:lnTo>
                  <a:lnTo>
                    <a:pt x="117602" y="0"/>
                  </a:lnTo>
                  <a:lnTo>
                    <a:pt x="1735582" y="0"/>
                  </a:lnTo>
                  <a:lnTo>
                    <a:pt x="1781335" y="9249"/>
                  </a:lnTo>
                  <a:lnTo>
                    <a:pt x="1818719" y="34464"/>
                  </a:lnTo>
                  <a:lnTo>
                    <a:pt x="1843934" y="71848"/>
                  </a:lnTo>
                  <a:lnTo>
                    <a:pt x="1853184" y="117601"/>
                  </a:lnTo>
                  <a:lnTo>
                    <a:pt x="1853184" y="1058926"/>
                  </a:lnTo>
                  <a:lnTo>
                    <a:pt x="1843934" y="1104679"/>
                  </a:lnTo>
                  <a:lnTo>
                    <a:pt x="1818719" y="1142063"/>
                  </a:lnTo>
                  <a:lnTo>
                    <a:pt x="1781335" y="1167278"/>
                  </a:lnTo>
                  <a:lnTo>
                    <a:pt x="1735582" y="1176527"/>
                  </a:lnTo>
                  <a:lnTo>
                    <a:pt x="117602" y="1176527"/>
                  </a:lnTo>
                  <a:lnTo>
                    <a:pt x="71848" y="1167278"/>
                  </a:lnTo>
                  <a:lnTo>
                    <a:pt x="34464" y="1142063"/>
                  </a:lnTo>
                  <a:lnTo>
                    <a:pt x="9249" y="1104679"/>
                  </a:lnTo>
                  <a:lnTo>
                    <a:pt x="0" y="1058926"/>
                  </a:lnTo>
                  <a:lnTo>
                    <a:pt x="0" y="117601"/>
                  </a:lnTo>
                  <a:close/>
                </a:path>
              </a:pathLst>
            </a:custGeom>
            <a:ln w="12192">
              <a:solidFill>
                <a:srgbClr val="FFFFFF"/>
              </a:solidFill>
            </a:ln>
          </p:spPr>
          <p:txBody>
            <a:bodyPr wrap="square" lIns="0" tIns="0" rIns="0" bIns="0" rtlCol="0"/>
            <a:lstStyle/>
            <a:p>
              <a:endParaRPr/>
            </a:p>
          </p:txBody>
        </p:sp>
        <p:sp>
          <p:nvSpPr>
            <p:cNvPr id="21" name="object 21"/>
            <p:cNvSpPr/>
            <p:nvPr/>
          </p:nvSpPr>
          <p:spPr>
            <a:xfrm>
              <a:off x="1798319" y="3249167"/>
              <a:ext cx="1853564" cy="1176655"/>
            </a:xfrm>
            <a:custGeom>
              <a:avLst/>
              <a:gdLst/>
              <a:ahLst/>
              <a:cxnLst/>
              <a:rect l="l" t="t" r="r" b="b"/>
              <a:pathLst>
                <a:path w="1853564" h="1176654">
                  <a:moveTo>
                    <a:pt x="1735582" y="0"/>
                  </a:moveTo>
                  <a:lnTo>
                    <a:pt x="117602" y="0"/>
                  </a:lnTo>
                  <a:lnTo>
                    <a:pt x="71848" y="9249"/>
                  </a:lnTo>
                  <a:lnTo>
                    <a:pt x="34464" y="34464"/>
                  </a:lnTo>
                  <a:lnTo>
                    <a:pt x="9249" y="71848"/>
                  </a:lnTo>
                  <a:lnTo>
                    <a:pt x="0" y="117602"/>
                  </a:lnTo>
                  <a:lnTo>
                    <a:pt x="0" y="1058926"/>
                  </a:lnTo>
                  <a:lnTo>
                    <a:pt x="9249" y="1104679"/>
                  </a:lnTo>
                  <a:lnTo>
                    <a:pt x="34464" y="1142063"/>
                  </a:lnTo>
                  <a:lnTo>
                    <a:pt x="71848" y="1167278"/>
                  </a:lnTo>
                  <a:lnTo>
                    <a:pt x="117602" y="1176528"/>
                  </a:lnTo>
                  <a:lnTo>
                    <a:pt x="1735582" y="1176528"/>
                  </a:lnTo>
                  <a:lnTo>
                    <a:pt x="1781335" y="1167278"/>
                  </a:lnTo>
                  <a:lnTo>
                    <a:pt x="1818719" y="1142063"/>
                  </a:lnTo>
                  <a:lnTo>
                    <a:pt x="1843934" y="1104679"/>
                  </a:lnTo>
                  <a:lnTo>
                    <a:pt x="1853183" y="1058926"/>
                  </a:lnTo>
                  <a:lnTo>
                    <a:pt x="1853183" y="117602"/>
                  </a:lnTo>
                  <a:lnTo>
                    <a:pt x="1843934" y="71848"/>
                  </a:lnTo>
                  <a:lnTo>
                    <a:pt x="1818719" y="34464"/>
                  </a:lnTo>
                  <a:lnTo>
                    <a:pt x="1781335" y="9249"/>
                  </a:lnTo>
                  <a:lnTo>
                    <a:pt x="1735582" y="0"/>
                  </a:lnTo>
                  <a:close/>
                </a:path>
              </a:pathLst>
            </a:custGeom>
            <a:solidFill>
              <a:srgbClr val="FFFFFF">
                <a:alpha val="90194"/>
              </a:srgbClr>
            </a:solidFill>
          </p:spPr>
          <p:txBody>
            <a:bodyPr wrap="square" lIns="0" tIns="0" rIns="0" bIns="0" rtlCol="0"/>
            <a:lstStyle/>
            <a:p>
              <a:endParaRPr/>
            </a:p>
          </p:txBody>
        </p:sp>
        <p:sp>
          <p:nvSpPr>
            <p:cNvPr id="22" name="object 22"/>
            <p:cNvSpPr/>
            <p:nvPr/>
          </p:nvSpPr>
          <p:spPr>
            <a:xfrm>
              <a:off x="1798319" y="3249167"/>
              <a:ext cx="1853564" cy="1176655"/>
            </a:xfrm>
            <a:custGeom>
              <a:avLst/>
              <a:gdLst/>
              <a:ahLst/>
              <a:cxnLst/>
              <a:rect l="l" t="t" r="r" b="b"/>
              <a:pathLst>
                <a:path w="1853564" h="1176654">
                  <a:moveTo>
                    <a:pt x="0" y="117602"/>
                  </a:moveTo>
                  <a:lnTo>
                    <a:pt x="9249" y="71848"/>
                  </a:lnTo>
                  <a:lnTo>
                    <a:pt x="34464" y="34464"/>
                  </a:lnTo>
                  <a:lnTo>
                    <a:pt x="71848" y="9249"/>
                  </a:lnTo>
                  <a:lnTo>
                    <a:pt x="117602" y="0"/>
                  </a:lnTo>
                  <a:lnTo>
                    <a:pt x="1735582" y="0"/>
                  </a:lnTo>
                  <a:lnTo>
                    <a:pt x="1781335" y="9249"/>
                  </a:lnTo>
                  <a:lnTo>
                    <a:pt x="1818719" y="34464"/>
                  </a:lnTo>
                  <a:lnTo>
                    <a:pt x="1843934" y="71848"/>
                  </a:lnTo>
                  <a:lnTo>
                    <a:pt x="1853183" y="117602"/>
                  </a:lnTo>
                  <a:lnTo>
                    <a:pt x="1853183" y="1058926"/>
                  </a:lnTo>
                  <a:lnTo>
                    <a:pt x="1843934" y="1104679"/>
                  </a:lnTo>
                  <a:lnTo>
                    <a:pt x="1818719" y="1142063"/>
                  </a:lnTo>
                  <a:lnTo>
                    <a:pt x="1781335" y="1167278"/>
                  </a:lnTo>
                  <a:lnTo>
                    <a:pt x="1735582" y="1176528"/>
                  </a:lnTo>
                  <a:lnTo>
                    <a:pt x="117602" y="1176528"/>
                  </a:lnTo>
                  <a:lnTo>
                    <a:pt x="71848" y="1167278"/>
                  </a:lnTo>
                  <a:lnTo>
                    <a:pt x="34464" y="1142063"/>
                  </a:lnTo>
                  <a:lnTo>
                    <a:pt x="9249" y="1104679"/>
                  </a:lnTo>
                  <a:lnTo>
                    <a:pt x="0" y="1058926"/>
                  </a:lnTo>
                  <a:lnTo>
                    <a:pt x="0" y="117602"/>
                  </a:lnTo>
                  <a:close/>
                </a:path>
              </a:pathLst>
            </a:custGeom>
            <a:ln w="12192">
              <a:solidFill>
                <a:srgbClr val="EC7C30"/>
              </a:solidFill>
            </a:ln>
          </p:spPr>
          <p:txBody>
            <a:bodyPr wrap="square" lIns="0" tIns="0" rIns="0" bIns="0" rtlCol="0"/>
            <a:lstStyle/>
            <a:p>
              <a:endParaRPr/>
            </a:p>
          </p:txBody>
        </p:sp>
      </p:grpSp>
      <p:sp>
        <p:nvSpPr>
          <p:cNvPr id="23" name="object 23"/>
          <p:cNvSpPr txBox="1"/>
          <p:nvPr/>
        </p:nvSpPr>
        <p:spPr>
          <a:xfrm>
            <a:off x="2341626" y="3662553"/>
            <a:ext cx="770890" cy="299720"/>
          </a:xfrm>
          <a:prstGeom prst="rect">
            <a:avLst/>
          </a:prstGeom>
        </p:spPr>
        <p:txBody>
          <a:bodyPr vert="horz" wrap="square" lIns="0" tIns="12700" rIns="0" bIns="0" rtlCol="0">
            <a:spAutoFit/>
          </a:bodyPr>
          <a:lstStyle/>
          <a:p>
            <a:pPr marL="12700">
              <a:lnSpc>
                <a:spcPct val="100000"/>
              </a:lnSpc>
              <a:spcBef>
                <a:spcPts val="100"/>
              </a:spcBef>
            </a:pPr>
            <a:r>
              <a:rPr sz="1800" b="0" spc="-10" dirty="0">
                <a:latin typeface="Calibri Light"/>
                <a:cs typeface="Calibri Light"/>
              </a:rPr>
              <a:t>Claimed</a:t>
            </a:r>
            <a:endParaRPr sz="1800">
              <a:latin typeface="Calibri Light"/>
              <a:cs typeface="Calibri Light"/>
            </a:endParaRPr>
          </a:p>
        </p:txBody>
      </p:sp>
      <p:grpSp>
        <p:nvGrpSpPr>
          <p:cNvPr id="24" name="object 24"/>
          <p:cNvGrpSpPr/>
          <p:nvPr/>
        </p:nvGrpSpPr>
        <p:grpSpPr>
          <a:xfrm>
            <a:off x="1587753" y="4763770"/>
            <a:ext cx="2070100" cy="1384300"/>
            <a:chOff x="1587753" y="4763770"/>
            <a:chExt cx="2070100" cy="1384300"/>
          </a:xfrm>
        </p:grpSpPr>
        <p:sp>
          <p:nvSpPr>
            <p:cNvPr id="25" name="object 25"/>
            <p:cNvSpPr/>
            <p:nvPr/>
          </p:nvSpPr>
          <p:spPr>
            <a:xfrm>
              <a:off x="1594103" y="4770120"/>
              <a:ext cx="1853564" cy="1176655"/>
            </a:xfrm>
            <a:custGeom>
              <a:avLst/>
              <a:gdLst/>
              <a:ahLst/>
              <a:cxnLst/>
              <a:rect l="l" t="t" r="r" b="b"/>
              <a:pathLst>
                <a:path w="1853564" h="1176654">
                  <a:moveTo>
                    <a:pt x="1735582" y="0"/>
                  </a:moveTo>
                  <a:lnTo>
                    <a:pt x="117602" y="0"/>
                  </a:lnTo>
                  <a:lnTo>
                    <a:pt x="71848" y="9249"/>
                  </a:lnTo>
                  <a:lnTo>
                    <a:pt x="34464" y="34464"/>
                  </a:lnTo>
                  <a:lnTo>
                    <a:pt x="9249" y="71848"/>
                  </a:lnTo>
                  <a:lnTo>
                    <a:pt x="0" y="117601"/>
                  </a:lnTo>
                  <a:lnTo>
                    <a:pt x="0" y="1058862"/>
                  </a:lnTo>
                  <a:lnTo>
                    <a:pt x="9249" y="1104661"/>
                  </a:lnTo>
                  <a:lnTo>
                    <a:pt x="34464" y="1142058"/>
                  </a:lnTo>
                  <a:lnTo>
                    <a:pt x="71848" y="1167270"/>
                  </a:lnTo>
                  <a:lnTo>
                    <a:pt x="117602" y="1176515"/>
                  </a:lnTo>
                  <a:lnTo>
                    <a:pt x="1735582" y="1176515"/>
                  </a:lnTo>
                  <a:lnTo>
                    <a:pt x="1781335" y="1167270"/>
                  </a:lnTo>
                  <a:lnTo>
                    <a:pt x="1818719" y="1142058"/>
                  </a:lnTo>
                  <a:lnTo>
                    <a:pt x="1843934" y="1104661"/>
                  </a:lnTo>
                  <a:lnTo>
                    <a:pt x="1853184" y="1058862"/>
                  </a:lnTo>
                  <a:lnTo>
                    <a:pt x="1853184" y="117601"/>
                  </a:lnTo>
                  <a:lnTo>
                    <a:pt x="1843934" y="71848"/>
                  </a:lnTo>
                  <a:lnTo>
                    <a:pt x="1818719" y="34464"/>
                  </a:lnTo>
                  <a:lnTo>
                    <a:pt x="1781335" y="9249"/>
                  </a:lnTo>
                  <a:lnTo>
                    <a:pt x="1735582" y="0"/>
                  </a:lnTo>
                  <a:close/>
                </a:path>
              </a:pathLst>
            </a:custGeom>
            <a:solidFill>
              <a:srgbClr val="A4A4A4"/>
            </a:solidFill>
          </p:spPr>
          <p:txBody>
            <a:bodyPr wrap="square" lIns="0" tIns="0" rIns="0" bIns="0" rtlCol="0"/>
            <a:lstStyle/>
            <a:p>
              <a:endParaRPr/>
            </a:p>
          </p:txBody>
        </p:sp>
        <p:sp>
          <p:nvSpPr>
            <p:cNvPr id="26" name="object 26"/>
            <p:cNvSpPr/>
            <p:nvPr/>
          </p:nvSpPr>
          <p:spPr>
            <a:xfrm>
              <a:off x="1594103" y="4770120"/>
              <a:ext cx="1853564" cy="1176655"/>
            </a:xfrm>
            <a:custGeom>
              <a:avLst/>
              <a:gdLst/>
              <a:ahLst/>
              <a:cxnLst/>
              <a:rect l="l" t="t" r="r" b="b"/>
              <a:pathLst>
                <a:path w="1853564" h="1176654">
                  <a:moveTo>
                    <a:pt x="0" y="117601"/>
                  </a:moveTo>
                  <a:lnTo>
                    <a:pt x="9249" y="71848"/>
                  </a:lnTo>
                  <a:lnTo>
                    <a:pt x="34464" y="34464"/>
                  </a:lnTo>
                  <a:lnTo>
                    <a:pt x="71848" y="9249"/>
                  </a:lnTo>
                  <a:lnTo>
                    <a:pt x="117602" y="0"/>
                  </a:lnTo>
                  <a:lnTo>
                    <a:pt x="1735582" y="0"/>
                  </a:lnTo>
                  <a:lnTo>
                    <a:pt x="1781335" y="9249"/>
                  </a:lnTo>
                  <a:lnTo>
                    <a:pt x="1818719" y="34464"/>
                  </a:lnTo>
                  <a:lnTo>
                    <a:pt x="1843934" y="71848"/>
                  </a:lnTo>
                  <a:lnTo>
                    <a:pt x="1853184" y="117601"/>
                  </a:lnTo>
                  <a:lnTo>
                    <a:pt x="1853184" y="1058862"/>
                  </a:lnTo>
                  <a:lnTo>
                    <a:pt x="1843934" y="1104661"/>
                  </a:lnTo>
                  <a:lnTo>
                    <a:pt x="1818719" y="1142058"/>
                  </a:lnTo>
                  <a:lnTo>
                    <a:pt x="1781335" y="1167270"/>
                  </a:lnTo>
                  <a:lnTo>
                    <a:pt x="1735582" y="1176515"/>
                  </a:lnTo>
                  <a:lnTo>
                    <a:pt x="117602" y="1176515"/>
                  </a:lnTo>
                  <a:lnTo>
                    <a:pt x="71848" y="1167270"/>
                  </a:lnTo>
                  <a:lnTo>
                    <a:pt x="34464" y="1142058"/>
                  </a:lnTo>
                  <a:lnTo>
                    <a:pt x="9249" y="1104661"/>
                  </a:lnTo>
                  <a:lnTo>
                    <a:pt x="0" y="1058862"/>
                  </a:lnTo>
                  <a:lnTo>
                    <a:pt x="0" y="117601"/>
                  </a:lnTo>
                  <a:close/>
                </a:path>
              </a:pathLst>
            </a:custGeom>
            <a:ln w="12192">
              <a:solidFill>
                <a:srgbClr val="FFFFFF"/>
              </a:solidFill>
            </a:ln>
          </p:spPr>
          <p:txBody>
            <a:bodyPr wrap="square" lIns="0" tIns="0" rIns="0" bIns="0" rtlCol="0"/>
            <a:lstStyle/>
            <a:p>
              <a:endParaRPr/>
            </a:p>
          </p:txBody>
        </p:sp>
        <p:sp>
          <p:nvSpPr>
            <p:cNvPr id="27" name="object 27"/>
            <p:cNvSpPr/>
            <p:nvPr/>
          </p:nvSpPr>
          <p:spPr>
            <a:xfrm>
              <a:off x="1798319" y="4965192"/>
              <a:ext cx="1853564" cy="1176655"/>
            </a:xfrm>
            <a:custGeom>
              <a:avLst/>
              <a:gdLst/>
              <a:ahLst/>
              <a:cxnLst/>
              <a:rect l="l" t="t" r="r" b="b"/>
              <a:pathLst>
                <a:path w="1853564" h="1176654">
                  <a:moveTo>
                    <a:pt x="1735582" y="0"/>
                  </a:moveTo>
                  <a:lnTo>
                    <a:pt x="117602" y="0"/>
                  </a:lnTo>
                  <a:lnTo>
                    <a:pt x="71848" y="9249"/>
                  </a:lnTo>
                  <a:lnTo>
                    <a:pt x="34464" y="34464"/>
                  </a:lnTo>
                  <a:lnTo>
                    <a:pt x="9249" y="71848"/>
                  </a:lnTo>
                  <a:lnTo>
                    <a:pt x="0" y="117601"/>
                  </a:lnTo>
                  <a:lnTo>
                    <a:pt x="0" y="1058862"/>
                  </a:lnTo>
                  <a:lnTo>
                    <a:pt x="9249" y="1104661"/>
                  </a:lnTo>
                  <a:lnTo>
                    <a:pt x="34464" y="1142058"/>
                  </a:lnTo>
                  <a:lnTo>
                    <a:pt x="71848" y="1167270"/>
                  </a:lnTo>
                  <a:lnTo>
                    <a:pt x="117602" y="1176515"/>
                  </a:lnTo>
                  <a:lnTo>
                    <a:pt x="1735582" y="1176515"/>
                  </a:lnTo>
                  <a:lnTo>
                    <a:pt x="1781335" y="1167270"/>
                  </a:lnTo>
                  <a:lnTo>
                    <a:pt x="1818719" y="1142058"/>
                  </a:lnTo>
                  <a:lnTo>
                    <a:pt x="1843934" y="1104661"/>
                  </a:lnTo>
                  <a:lnTo>
                    <a:pt x="1853183" y="1058862"/>
                  </a:lnTo>
                  <a:lnTo>
                    <a:pt x="1853183" y="117601"/>
                  </a:lnTo>
                  <a:lnTo>
                    <a:pt x="1843934" y="71848"/>
                  </a:lnTo>
                  <a:lnTo>
                    <a:pt x="1818719" y="34464"/>
                  </a:lnTo>
                  <a:lnTo>
                    <a:pt x="1781335" y="9249"/>
                  </a:lnTo>
                  <a:lnTo>
                    <a:pt x="1735582" y="0"/>
                  </a:lnTo>
                  <a:close/>
                </a:path>
              </a:pathLst>
            </a:custGeom>
            <a:solidFill>
              <a:srgbClr val="FFFFFF">
                <a:alpha val="90194"/>
              </a:srgbClr>
            </a:solidFill>
          </p:spPr>
          <p:txBody>
            <a:bodyPr wrap="square" lIns="0" tIns="0" rIns="0" bIns="0" rtlCol="0"/>
            <a:lstStyle/>
            <a:p>
              <a:endParaRPr/>
            </a:p>
          </p:txBody>
        </p:sp>
        <p:sp>
          <p:nvSpPr>
            <p:cNvPr id="28" name="object 28"/>
            <p:cNvSpPr/>
            <p:nvPr/>
          </p:nvSpPr>
          <p:spPr>
            <a:xfrm>
              <a:off x="1798319" y="4965192"/>
              <a:ext cx="1853564" cy="1176655"/>
            </a:xfrm>
            <a:custGeom>
              <a:avLst/>
              <a:gdLst/>
              <a:ahLst/>
              <a:cxnLst/>
              <a:rect l="l" t="t" r="r" b="b"/>
              <a:pathLst>
                <a:path w="1853564" h="1176654">
                  <a:moveTo>
                    <a:pt x="0" y="117601"/>
                  </a:moveTo>
                  <a:lnTo>
                    <a:pt x="9249" y="71848"/>
                  </a:lnTo>
                  <a:lnTo>
                    <a:pt x="34464" y="34464"/>
                  </a:lnTo>
                  <a:lnTo>
                    <a:pt x="71848" y="9249"/>
                  </a:lnTo>
                  <a:lnTo>
                    <a:pt x="117602" y="0"/>
                  </a:lnTo>
                  <a:lnTo>
                    <a:pt x="1735582" y="0"/>
                  </a:lnTo>
                  <a:lnTo>
                    <a:pt x="1781335" y="9249"/>
                  </a:lnTo>
                  <a:lnTo>
                    <a:pt x="1818719" y="34464"/>
                  </a:lnTo>
                  <a:lnTo>
                    <a:pt x="1843934" y="71848"/>
                  </a:lnTo>
                  <a:lnTo>
                    <a:pt x="1853183" y="117601"/>
                  </a:lnTo>
                  <a:lnTo>
                    <a:pt x="1853183" y="1058862"/>
                  </a:lnTo>
                  <a:lnTo>
                    <a:pt x="1843934" y="1104661"/>
                  </a:lnTo>
                  <a:lnTo>
                    <a:pt x="1818719" y="1142058"/>
                  </a:lnTo>
                  <a:lnTo>
                    <a:pt x="1781335" y="1167270"/>
                  </a:lnTo>
                  <a:lnTo>
                    <a:pt x="1735582" y="1176515"/>
                  </a:lnTo>
                  <a:lnTo>
                    <a:pt x="117602" y="1176515"/>
                  </a:lnTo>
                  <a:lnTo>
                    <a:pt x="71848" y="1167270"/>
                  </a:lnTo>
                  <a:lnTo>
                    <a:pt x="34464" y="1142058"/>
                  </a:lnTo>
                  <a:lnTo>
                    <a:pt x="9249" y="1104661"/>
                  </a:lnTo>
                  <a:lnTo>
                    <a:pt x="0" y="1058862"/>
                  </a:lnTo>
                  <a:lnTo>
                    <a:pt x="0" y="117601"/>
                  </a:lnTo>
                  <a:close/>
                </a:path>
              </a:pathLst>
            </a:custGeom>
            <a:ln w="12192">
              <a:solidFill>
                <a:srgbClr val="A4A4A4"/>
              </a:solidFill>
            </a:ln>
          </p:spPr>
          <p:txBody>
            <a:bodyPr wrap="square" lIns="0" tIns="0" rIns="0" bIns="0" rtlCol="0"/>
            <a:lstStyle/>
            <a:p>
              <a:endParaRPr/>
            </a:p>
          </p:txBody>
        </p:sp>
      </p:grpSp>
      <p:sp>
        <p:nvSpPr>
          <p:cNvPr id="29" name="object 29"/>
          <p:cNvSpPr txBox="1"/>
          <p:nvPr/>
        </p:nvSpPr>
        <p:spPr>
          <a:xfrm>
            <a:off x="2265426" y="5378297"/>
            <a:ext cx="919480" cy="299720"/>
          </a:xfrm>
          <a:prstGeom prst="rect">
            <a:avLst/>
          </a:prstGeom>
        </p:spPr>
        <p:txBody>
          <a:bodyPr vert="horz" wrap="square" lIns="0" tIns="12700" rIns="0" bIns="0" rtlCol="0">
            <a:spAutoFit/>
          </a:bodyPr>
          <a:lstStyle/>
          <a:p>
            <a:pPr marL="12700">
              <a:lnSpc>
                <a:spcPct val="100000"/>
              </a:lnSpc>
              <a:spcBef>
                <a:spcPts val="100"/>
              </a:spcBef>
            </a:pPr>
            <a:r>
              <a:rPr sz="1800" b="0" spc="-25" dirty="0">
                <a:latin typeface="Calibri Light"/>
                <a:cs typeface="Calibri Light"/>
              </a:rPr>
              <a:t>Table</a:t>
            </a:r>
            <a:r>
              <a:rPr sz="1800" b="0" spc="-75" dirty="0">
                <a:latin typeface="Calibri Light"/>
                <a:cs typeface="Calibri Light"/>
              </a:rPr>
              <a:t> </a:t>
            </a:r>
            <a:r>
              <a:rPr sz="1800" b="0" spc="-25" dirty="0">
                <a:latin typeface="Calibri Light"/>
                <a:cs typeface="Calibri Light"/>
              </a:rPr>
              <a:t>15A</a:t>
            </a:r>
            <a:endParaRPr sz="1800">
              <a:latin typeface="Calibri Light"/>
              <a:cs typeface="Calibri Light"/>
            </a:endParaRPr>
          </a:p>
        </p:txBody>
      </p:sp>
      <p:grpSp>
        <p:nvGrpSpPr>
          <p:cNvPr id="30" name="object 30"/>
          <p:cNvGrpSpPr/>
          <p:nvPr/>
        </p:nvGrpSpPr>
        <p:grpSpPr>
          <a:xfrm>
            <a:off x="3852417" y="3047745"/>
            <a:ext cx="2070100" cy="1384300"/>
            <a:chOff x="3852417" y="3047745"/>
            <a:chExt cx="2070100" cy="1384300"/>
          </a:xfrm>
        </p:grpSpPr>
        <p:sp>
          <p:nvSpPr>
            <p:cNvPr id="31" name="object 31"/>
            <p:cNvSpPr/>
            <p:nvPr/>
          </p:nvSpPr>
          <p:spPr>
            <a:xfrm>
              <a:off x="3858767" y="3054095"/>
              <a:ext cx="1850389" cy="1176655"/>
            </a:xfrm>
            <a:custGeom>
              <a:avLst/>
              <a:gdLst/>
              <a:ahLst/>
              <a:cxnLst/>
              <a:rect l="l" t="t" r="r" b="b"/>
              <a:pathLst>
                <a:path w="1850389" h="1176654">
                  <a:moveTo>
                    <a:pt x="1732534" y="0"/>
                  </a:moveTo>
                  <a:lnTo>
                    <a:pt x="117602" y="0"/>
                  </a:lnTo>
                  <a:lnTo>
                    <a:pt x="71848" y="9249"/>
                  </a:lnTo>
                  <a:lnTo>
                    <a:pt x="34464" y="34464"/>
                  </a:lnTo>
                  <a:lnTo>
                    <a:pt x="9249" y="71848"/>
                  </a:lnTo>
                  <a:lnTo>
                    <a:pt x="0" y="117601"/>
                  </a:lnTo>
                  <a:lnTo>
                    <a:pt x="0" y="1058926"/>
                  </a:lnTo>
                  <a:lnTo>
                    <a:pt x="9249" y="1104679"/>
                  </a:lnTo>
                  <a:lnTo>
                    <a:pt x="34464" y="1142063"/>
                  </a:lnTo>
                  <a:lnTo>
                    <a:pt x="71848" y="1167278"/>
                  </a:lnTo>
                  <a:lnTo>
                    <a:pt x="117602" y="1176527"/>
                  </a:lnTo>
                  <a:lnTo>
                    <a:pt x="1732534" y="1176527"/>
                  </a:lnTo>
                  <a:lnTo>
                    <a:pt x="1778287" y="1167278"/>
                  </a:lnTo>
                  <a:lnTo>
                    <a:pt x="1815671" y="1142063"/>
                  </a:lnTo>
                  <a:lnTo>
                    <a:pt x="1840886" y="1104679"/>
                  </a:lnTo>
                  <a:lnTo>
                    <a:pt x="1850136" y="1058926"/>
                  </a:lnTo>
                  <a:lnTo>
                    <a:pt x="1850136" y="117601"/>
                  </a:lnTo>
                  <a:lnTo>
                    <a:pt x="1840886" y="71848"/>
                  </a:lnTo>
                  <a:lnTo>
                    <a:pt x="1815671" y="34464"/>
                  </a:lnTo>
                  <a:lnTo>
                    <a:pt x="1778287" y="9249"/>
                  </a:lnTo>
                  <a:lnTo>
                    <a:pt x="1732534" y="0"/>
                  </a:lnTo>
                  <a:close/>
                </a:path>
              </a:pathLst>
            </a:custGeom>
            <a:solidFill>
              <a:srgbClr val="EC7C30"/>
            </a:solidFill>
          </p:spPr>
          <p:txBody>
            <a:bodyPr wrap="square" lIns="0" tIns="0" rIns="0" bIns="0" rtlCol="0"/>
            <a:lstStyle/>
            <a:p>
              <a:endParaRPr/>
            </a:p>
          </p:txBody>
        </p:sp>
        <p:sp>
          <p:nvSpPr>
            <p:cNvPr id="32" name="object 32"/>
            <p:cNvSpPr/>
            <p:nvPr/>
          </p:nvSpPr>
          <p:spPr>
            <a:xfrm>
              <a:off x="3858767" y="3054095"/>
              <a:ext cx="1850389" cy="1176655"/>
            </a:xfrm>
            <a:custGeom>
              <a:avLst/>
              <a:gdLst/>
              <a:ahLst/>
              <a:cxnLst/>
              <a:rect l="l" t="t" r="r" b="b"/>
              <a:pathLst>
                <a:path w="1850389" h="1176654">
                  <a:moveTo>
                    <a:pt x="0" y="117601"/>
                  </a:moveTo>
                  <a:lnTo>
                    <a:pt x="9249" y="71848"/>
                  </a:lnTo>
                  <a:lnTo>
                    <a:pt x="34464" y="34464"/>
                  </a:lnTo>
                  <a:lnTo>
                    <a:pt x="71848" y="9249"/>
                  </a:lnTo>
                  <a:lnTo>
                    <a:pt x="117602" y="0"/>
                  </a:lnTo>
                  <a:lnTo>
                    <a:pt x="1732534" y="0"/>
                  </a:lnTo>
                  <a:lnTo>
                    <a:pt x="1778287" y="9249"/>
                  </a:lnTo>
                  <a:lnTo>
                    <a:pt x="1815671" y="34464"/>
                  </a:lnTo>
                  <a:lnTo>
                    <a:pt x="1840886" y="71848"/>
                  </a:lnTo>
                  <a:lnTo>
                    <a:pt x="1850136" y="117601"/>
                  </a:lnTo>
                  <a:lnTo>
                    <a:pt x="1850136" y="1058926"/>
                  </a:lnTo>
                  <a:lnTo>
                    <a:pt x="1840886" y="1104679"/>
                  </a:lnTo>
                  <a:lnTo>
                    <a:pt x="1815671" y="1142063"/>
                  </a:lnTo>
                  <a:lnTo>
                    <a:pt x="1778287" y="1167278"/>
                  </a:lnTo>
                  <a:lnTo>
                    <a:pt x="1732534" y="1176527"/>
                  </a:lnTo>
                  <a:lnTo>
                    <a:pt x="117602" y="1176527"/>
                  </a:lnTo>
                  <a:lnTo>
                    <a:pt x="71848" y="1167278"/>
                  </a:lnTo>
                  <a:lnTo>
                    <a:pt x="34464" y="1142063"/>
                  </a:lnTo>
                  <a:lnTo>
                    <a:pt x="9249" y="1104679"/>
                  </a:lnTo>
                  <a:lnTo>
                    <a:pt x="0" y="1058926"/>
                  </a:lnTo>
                  <a:lnTo>
                    <a:pt x="0" y="117601"/>
                  </a:lnTo>
                  <a:close/>
                </a:path>
              </a:pathLst>
            </a:custGeom>
            <a:ln w="12192">
              <a:solidFill>
                <a:srgbClr val="FFFFFF"/>
              </a:solidFill>
            </a:ln>
          </p:spPr>
          <p:txBody>
            <a:bodyPr wrap="square" lIns="0" tIns="0" rIns="0" bIns="0" rtlCol="0"/>
            <a:lstStyle/>
            <a:p>
              <a:endParaRPr/>
            </a:p>
          </p:txBody>
        </p:sp>
        <p:sp>
          <p:nvSpPr>
            <p:cNvPr id="33" name="object 33"/>
            <p:cNvSpPr/>
            <p:nvPr/>
          </p:nvSpPr>
          <p:spPr>
            <a:xfrm>
              <a:off x="4062983" y="3249167"/>
              <a:ext cx="1853564" cy="1176655"/>
            </a:xfrm>
            <a:custGeom>
              <a:avLst/>
              <a:gdLst/>
              <a:ahLst/>
              <a:cxnLst/>
              <a:rect l="l" t="t" r="r" b="b"/>
              <a:pathLst>
                <a:path w="1853564" h="1176654">
                  <a:moveTo>
                    <a:pt x="1735581" y="0"/>
                  </a:moveTo>
                  <a:lnTo>
                    <a:pt x="117601" y="0"/>
                  </a:lnTo>
                  <a:lnTo>
                    <a:pt x="71848" y="9249"/>
                  </a:lnTo>
                  <a:lnTo>
                    <a:pt x="34464" y="34464"/>
                  </a:lnTo>
                  <a:lnTo>
                    <a:pt x="9249" y="71848"/>
                  </a:lnTo>
                  <a:lnTo>
                    <a:pt x="0" y="117602"/>
                  </a:lnTo>
                  <a:lnTo>
                    <a:pt x="0" y="1058926"/>
                  </a:lnTo>
                  <a:lnTo>
                    <a:pt x="9249" y="1104679"/>
                  </a:lnTo>
                  <a:lnTo>
                    <a:pt x="34464" y="1142063"/>
                  </a:lnTo>
                  <a:lnTo>
                    <a:pt x="71848" y="1167278"/>
                  </a:lnTo>
                  <a:lnTo>
                    <a:pt x="117601" y="1176528"/>
                  </a:lnTo>
                  <a:lnTo>
                    <a:pt x="1735581" y="1176528"/>
                  </a:lnTo>
                  <a:lnTo>
                    <a:pt x="1781335" y="1167278"/>
                  </a:lnTo>
                  <a:lnTo>
                    <a:pt x="1818719" y="1142063"/>
                  </a:lnTo>
                  <a:lnTo>
                    <a:pt x="1843934" y="1104679"/>
                  </a:lnTo>
                  <a:lnTo>
                    <a:pt x="1853183" y="1058926"/>
                  </a:lnTo>
                  <a:lnTo>
                    <a:pt x="1853183" y="117602"/>
                  </a:lnTo>
                  <a:lnTo>
                    <a:pt x="1843934" y="71848"/>
                  </a:lnTo>
                  <a:lnTo>
                    <a:pt x="1818719" y="34464"/>
                  </a:lnTo>
                  <a:lnTo>
                    <a:pt x="1781335" y="9249"/>
                  </a:lnTo>
                  <a:lnTo>
                    <a:pt x="1735581" y="0"/>
                  </a:lnTo>
                  <a:close/>
                </a:path>
              </a:pathLst>
            </a:custGeom>
            <a:solidFill>
              <a:srgbClr val="FFFFFF">
                <a:alpha val="90194"/>
              </a:srgbClr>
            </a:solidFill>
          </p:spPr>
          <p:txBody>
            <a:bodyPr wrap="square" lIns="0" tIns="0" rIns="0" bIns="0" rtlCol="0"/>
            <a:lstStyle/>
            <a:p>
              <a:endParaRPr/>
            </a:p>
          </p:txBody>
        </p:sp>
        <p:sp>
          <p:nvSpPr>
            <p:cNvPr id="34" name="object 34"/>
            <p:cNvSpPr/>
            <p:nvPr/>
          </p:nvSpPr>
          <p:spPr>
            <a:xfrm>
              <a:off x="4062983" y="3249167"/>
              <a:ext cx="1853564" cy="1176655"/>
            </a:xfrm>
            <a:custGeom>
              <a:avLst/>
              <a:gdLst/>
              <a:ahLst/>
              <a:cxnLst/>
              <a:rect l="l" t="t" r="r" b="b"/>
              <a:pathLst>
                <a:path w="1853564" h="1176654">
                  <a:moveTo>
                    <a:pt x="0" y="117602"/>
                  </a:moveTo>
                  <a:lnTo>
                    <a:pt x="9249" y="71848"/>
                  </a:lnTo>
                  <a:lnTo>
                    <a:pt x="34464" y="34464"/>
                  </a:lnTo>
                  <a:lnTo>
                    <a:pt x="71848" y="9249"/>
                  </a:lnTo>
                  <a:lnTo>
                    <a:pt x="117601" y="0"/>
                  </a:lnTo>
                  <a:lnTo>
                    <a:pt x="1735581" y="0"/>
                  </a:lnTo>
                  <a:lnTo>
                    <a:pt x="1781335" y="9249"/>
                  </a:lnTo>
                  <a:lnTo>
                    <a:pt x="1818719" y="34464"/>
                  </a:lnTo>
                  <a:lnTo>
                    <a:pt x="1843934" y="71848"/>
                  </a:lnTo>
                  <a:lnTo>
                    <a:pt x="1853183" y="117602"/>
                  </a:lnTo>
                  <a:lnTo>
                    <a:pt x="1853183" y="1058926"/>
                  </a:lnTo>
                  <a:lnTo>
                    <a:pt x="1843934" y="1104679"/>
                  </a:lnTo>
                  <a:lnTo>
                    <a:pt x="1818719" y="1142063"/>
                  </a:lnTo>
                  <a:lnTo>
                    <a:pt x="1781335" y="1167278"/>
                  </a:lnTo>
                  <a:lnTo>
                    <a:pt x="1735581" y="1176528"/>
                  </a:lnTo>
                  <a:lnTo>
                    <a:pt x="117601" y="1176528"/>
                  </a:lnTo>
                  <a:lnTo>
                    <a:pt x="71848" y="1167278"/>
                  </a:lnTo>
                  <a:lnTo>
                    <a:pt x="34464" y="1142063"/>
                  </a:lnTo>
                  <a:lnTo>
                    <a:pt x="9249" y="1104679"/>
                  </a:lnTo>
                  <a:lnTo>
                    <a:pt x="0" y="1058926"/>
                  </a:lnTo>
                  <a:lnTo>
                    <a:pt x="0" y="117602"/>
                  </a:lnTo>
                  <a:close/>
                </a:path>
              </a:pathLst>
            </a:custGeom>
            <a:ln w="12192">
              <a:solidFill>
                <a:srgbClr val="EC7C30"/>
              </a:solidFill>
            </a:ln>
          </p:spPr>
          <p:txBody>
            <a:bodyPr wrap="square" lIns="0" tIns="0" rIns="0" bIns="0" rtlCol="0"/>
            <a:lstStyle/>
            <a:p>
              <a:endParaRPr/>
            </a:p>
          </p:txBody>
        </p:sp>
      </p:grpSp>
      <p:sp>
        <p:nvSpPr>
          <p:cNvPr id="35" name="object 35"/>
          <p:cNvSpPr txBox="1"/>
          <p:nvPr/>
        </p:nvSpPr>
        <p:spPr>
          <a:xfrm>
            <a:off x="4466082" y="3662553"/>
            <a:ext cx="1050290" cy="299720"/>
          </a:xfrm>
          <a:prstGeom prst="rect">
            <a:avLst/>
          </a:prstGeom>
        </p:spPr>
        <p:txBody>
          <a:bodyPr vert="horz" wrap="square" lIns="0" tIns="12700" rIns="0" bIns="0" rtlCol="0">
            <a:spAutoFit/>
          </a:bodyPr>
          <a:lstStyle/>
          <a:p>
            <a:pPr marL="12700">
              <a:lnSpc>
                <a:spcPct val="100000"/>
              </a:lnSpc>
              <a:spcBef>
                <a:spcPts val="100"/>
              </a:spcBef>
            </a:pPr>
            <a:r>
              <a:rPr sz="1800" b="0" spc="-10" dirty="0">
                <a:latin typeface="Calibri Light"/>
                <a:cs typeface="Calibri Light"/>
              </a:rPr>
              <a:t>Sanctioned</a:t>
            </a:r>
            <a:endParaRPr sz="1800">
              <a:latin typeface="Calibri Light"/>
              <a:cs typeface="Calibri Light"/>
            </a:endParaRPr>
          </a:p>
        </p:txBody>
      </p:sp>
      <p:grpSp>
        <p:nvGrpSpPr>
          <p:cNvPr id="36" name="object 36"/>
          <p:cNvGrpSpPr/>
          <p:nvPr/>
        </p:nvGrpSpPr>
        <p:grpSpPr>
          <a:xfrm>
            <a:off x="3852417" y="4763770"/>
            <a:ext cx="2070100" cy="1384300"/>
            <a:chOff x="3852417" y="4763770"/>
            <a:chExt cx="2070100" cy="1384300"/>
          </a:xfrm>
        </p:grpSpPr>
        <p:sp>
          <p:nvSpPr>
            <p:cNvPr id="37" name="object 37"/>
            <p:cNvSpPr/>
            <p:nvPr/>
          </p:nvSpPr>
          <p:spPr>
            <a:xfrm>
              <a:off x="3858767" y="4770120"/>
              <a:ext cx="1850389" cy="1176655"/>
            </a:xfrm>
            <a:custGeom>
              <a:avLst/>
              <a:gdLst/>
              <a:ahLst/>
              <a:cxnLst/>
              <a:rect l="l" t="t" r="r" b="b"/>
              <a:pathLst>
                <a:path w="1850389" h="1176654">
                  <a:moveTo>
                    <a:pt x="1732534" y="0"/>
                  </a:moveTo>
                  <a:lnTo>
                    <a:pt x="117602" y="0"/>
                  </a:lnTo>
                  <a:lnTo>
                    <a:pt x="71848" y="9249"/>
                  </a:lnTo>
                  <a:lnTo>
                    <a:pt x="34464" y="34464"/>
                  </a:lnTo>
                  <a:lnTo>
                    <a:pt x="9249" y="71848"/>
                  </a:lnTo>
                  <a:lnTo>
                    <a:pt x="0" y="117601"/>
                  </a:lnTo>
                  <a:lnTo>
                    <a:pt x="0" y="1058875"/>
                  </a:lnTo>
                  <a:lnTo>
                    <a:pt x="9249" y="1104669"/>
                  </a:lnTo>
                  <a:lnTo>
                    <a:pt x="34464" y="1142066"/>
                  </a:lnTo>
                  <a:lnTo>
                    <a:pt x="71848" y="1167281"/>
                  </a:lnTo>
                  <a:lnTo>
                    <a:pt x="117602" y="1176527"/>
                  </a:lnTo>
                  <a:lnTo>
                    <a:pt x="1732534" y="1176527"/>
                  </a:lnTo>
                  <a:lnTo>
                    <a:pt x="1778287" y="1167281"/>
                  </a:lnTo>
                  <a:lnTo>
                    <a:pt x="1815671" y="1142066"/>
                  </a:lnTo>
                  <a:lnTo>
                    <a:pt x="1840886" y="1104669"/>
                  </a:lnTo>
                  <a:lnTo>
                    <a:pt x="1850136" y="1058875"/>
                  </a:lnTo>
                  <a:lnTo>
                    <a:pt x="1850136" y="117601"/>
                  </a:lnTo>
                  <a:lnTo>
                    <a:pt x="1840886" y="71848"/>
                  </a:lnTo>
                  <a:lnTo>
                    <a:pt x="1815671" y="34464"/>
                  </a:lnTo>
                  <a:lnTo>
                    <a:pt x="1778287" y="9249"/>
                  </a:lnTo>
                  <a:lnTo>
                    <a:pt x="1732534" y="0"/>
                  </a:lnTo>
                  <a:close/>
                </a:path>
              </a:pathLst>
            </a:custGeom>
            <a:solidFill>
              <a:srgbClr val="A4A4A4"/>
            </a:solidFill>
          </p:spPr>
          <p:txBody>
            <a:bodyPr wrap="square" lIns="0" tIns="0" rIns="0" bIns="0" rtlCol="0"/>
            <a:lstStyle/>
            <a:p>
              <a:endParaRPr/>
            </a:p>
          </p:txBody>
        </p:sp>
        <p:sp>
          <p:nvSpPr>
            <p:cNvPr id="38" name="object 38"/>
            <p:cNvSpPr/>
            <p:nvPr/>
          </p:nvSpPr>
          <p:spPr>
            <a:xfrm>
              <a:off x="3858767" y="4770120"/>
              <a:ext cx="1850389" cy="1176655"/>
            </a:xfrm>
            <a:custGeom>
              <a:avLst/>
              <a:gdLst/>
              <a:ahLst/>
              <a:cxnLst/>
              <a:rect l="l" t="t" r="r" b="b"/>
              <a:pathLst>
                <a:path w="1850389" h="1176654">
                  <a:moveTo>
                    <a:pt x="0" y="117601"/>
                  </a:moveTo>
                  <a:lnTo>
                    <a:pt x="9249" y="71848"/>
                  </a:lnTo>
                  <a:lnTo>
                    <a:pt x="34464" y="34464"/>
                  </a:lnTo>
                  <a:lnTo>
                    <a:pt x="71848" y="9249"/>
                  </a:lnTo>
                  <a:lnTo>
                    <a:pt x="117602" y="0"/>
                  </a:lnTo>
                  <a:lnTo>
                    <a:pt x="1732534" y="0"/>
                  </a:lnTo>
                  <a:lnTo>
                    <a:pt x="1778287" y="9249"/>
                  </a:lnTo>
                  <a:lnTo>
                    <a:pt x="1815671" y="34464"/>
                  </a:lnTo>
                  <a:lnTo>
                    <a:pt x="1840886" y="71848"/>
                  </a:lnTo>
                  <a:lnTo>
                    <a:pt x="1850136" y="117601"/>
                  </a:lnTo>
                  <a:lnTo>
                    <a:pt x="1850136" y="1058875"/>
                  </a:lnTo>
                  <a:lnTo>
                    <a:pt x="1840886" y="1104669"/>
                  </a:lnTo>
                  <a:lnTo>
                    <a:pt x="1815671" y="1142066"/>
                  </a:lnTo>
                  <a:lnTo>
                    <a:pt x="1778287" y="1167281"/>
                  </a:lnTo>
                  <a:lnTo>
                    <a:pt x="1732534" y="1176527"/>
                  </a:lnTo>
                  <a:lnTo>
                    <a:pt x="117602" y="1176527"/>
                  </a:lnTo>
                  <a:lnTo>
                    <a:pt x="71848" y="1167281"/>
                  </a:lnTo>
                  <a:lnTo>
                    <a:pt x="34464" y="1142066"/>
                  </a:lnTo>
                  <a:lnTo>
                    <a:pt x="9249" y="1104669"/>
                  </a:lnTo>
                  <a:lnTo>
                    <a:pt x="0" y="1058875"/>
                  </a:lnTo>
                  <a:lnTo>
                    <a:pt x="0" y="117601"/>
                  </a:lnTo>
                  <a:close/>
                </a:path>
              </a:pathLst>
            </a:custGeom>
            <a:ln w="12191">
              <a:solidFill>
                <a:srgbClr val="FFFFFF"/>
              </a:solidFill>
            </a:ln>
          </p:spPr>
          <p:txBody>
            <a:bodyPr wrap="square" lIns="0" tIns="0" rIns="0" bIns="0" rtlCol="0"/>
            <a:lstStyle/>
            <a:p>
              <a:endParaRPr/>
            </a:p>
          </p:txBody>
        </p:sp>
        <p:sp>
          <p:nvSpPr>
            <p:cNvPr id="39" name="object 39"/>
            <p:cNvSpPr/>
            <p:nvPr/>
          </p:nvSpPr>
          <p:spPr>
            <a:xfrm>
              <a:off x="4062983" y="4965192"/>
              <a:ext cx="1853564" cy="1176655"/>
            </a:xfrm>
            <a:custGeom>
              <a:avLst/>
              <a:gdLst/>
              <a:ahLst/>
              <a:cxnLst/>
              <a:rect l="l" t="t" r="r" b="b"/>
              <a:pathLst>
                <a:path w="1853564" h="1176654">
                  <a:moveTo>
                    <a:pt x="1735581" y="0"/>
                  </a:moveTo>
                  <a:lnTo>
                    <a:pt x="117601" y="0"/>
                  </a:lnTo>
                  <a:lnTo>
                    <a:pt x="71848" y="9249"/>
                  </a:lnTo>
                  <a:lnTo>
                    <a:pt x="34464" y="34464"/>
                  </a:lnTo>
                  <a:lnTo>
                    <a:pt x="9249" y="71848"/>
                  </a:lnTo>
                  <a:lnTo>
                    <a:pt x="0" y="117601"/>
                  </a:lnTo>
                  <a:lnTo>
                    <a:pt x="0" y="1058862"/>
                  </a:lnTo>
                  <a:lnTo>
                    <a:pt x="9249" y="1104661"/>
                  </a:lnTo>
                  <a:lnTo>
                    <a:pt x="34464" y="1142058"/>
                  </a:lnTo>
                  <a:lnTo>
                    <a:pt x="71848" y="1167270"/>
                  </a:lnTo>
                  <a:lnTo>
                    <a:pt x="117601" y="1176515"/>
                  </a:lnTo>
                  <a:lnTo>
                    <a:pt x="1735581" y="1176515"/>
                  </a:lnTo>
                  <a:lnTo>
                    <a:pt x="1781335" y="1167270"/>
                  </a:lnTo>
                  <a:lnTo>
                    <a:pt x="1818719" y="1142058"/>
                  </a:lnTo>
                  <a:lnTo>
                    <a:pt x="1843934" y="1104661"/>
                  </a:lnTo>
                  <a:lnTo>
                    <a:pt x="1853183" y="1058862"/>
                  </a:lnTo>
                  <a:lnTo>
                    <a:pt x="1853183" y="117601"/>
                  </a:lnTo>
                  <a:lnTo>
                    <a:pt x="1843934" y="71848"/>
                  </a:lnTo>
                  <a:lnTo>
                    <a:pt x="1818719" y="34464"/>
                  </a:lnTo>
                  <a:lnTo>
                    <a:pt x="1781335" y="9249"/>
                  </a:lnTo>
                  <a:lnTo>
                    <a:pt x="1735581" y="0"/>
                  </a:lnTo>
                  <a:close/>
                </a:path>
              </a:pathLst>
            </a:custGeom>
            <a:solidFill>
              <a:srgbClr val="FFFFFF">
                <a:alpha val="90194"/>
              </a:srgbClr>
            </a:solidFill>
          </p:spPr>
          <p:txBody>
            <a:bodyPr wrap="square" lIns="0" tIns="0" rIns="0" bIns="0" rtlCol="0"/>
            <a:lstStyle/>
            <a:p>
              <a:endParaRPr/>
            </a:p>
          </p:txBody>
        </p:sp>
        <p:sp>
          <p:nvSpPr>
            <p:cNvPr id="40" name="object 40"/>
            <p:cNvSpPr/>
            <p:nvPr/>
          </p:nvSpPr>
          <p:spPr>
            <a:xfrm>
              <a:off x="4062983" y="4965192"/>
              <a:ext cx="1853564" cy="1176655"/>
            </a:xfrm>
            <a:custGeom>
              <a:avLst/>
              <a:gdLst/>
              <a:ahLst/>
              <a:cxnLst/>
              <a:rect l="l" t="t" r="r" b="b"/>
              <a:pathLst>
                <a:path w="1853564" h="1176654">
                  <a:moveTo>
                    <a:pt x="0" y="117601"/>
                  </a:moveTo>
                  <a:lnTo>
                    <a:pt x="9249" y="71848"/>
                  </a:lnTo>
                  <a:lnTo>
                    <a:pt x="34464" y="34464"/>
                  </a:lnTo>
                  <a:lnTo>
                    <a:pt x="71848" y="9249"/>
                  </a:lnTo>
                  <a:lnTo>
                    <a:pt x="117601" y="0"/>
                  </a:lnTo>
                  <a:lnTo>
                    <a:pt x="1735581" y="0"/>
                  </a:lnTo>
                  <a:lnTo>
                    <a:pt x="1781335" y="9249"/>
                  </a:lnTo>
                  <a:lnTo>
                    <a:pt x="1818719" y="34464"/>
                  </a:lnTo>
                  <a:lnTo>
                    <a:pt x="1843934" y="71848"/>
                  </a:lnTo>
                  <a:lnTo>
                    <a:pt x="1853183" y="117601"/>
                  </a:lnTo>
                  <a:lnTo>
                    <a:pt x="1853183" y="1058862"/>
                  </a:lnTo>
                  <a:lnTo>
                    <a:pt x="1843934" y="1104661"/>
                  </a:lnTo>
                  <a:lnTo>
                    <a:pt x="1818719" y="1142058"/>
                  </a:lnTo>
                  <a:lnTo>
                    <a:pt x="1781335" y="1167270"/>
                  </a:lnTo>
                  <a:lnTo>
                    <a:pt x="1735581" y="1176515"/>
                  </a:lnTo>
                  <a:lnTo>
                    <a:pt x="117601" y="1176515"/>
                  </a:lnTo>
                  <a:lnTo>
                    <a:pt x="71848" y="1167270"/>
                  </a:lnTo>
                  <a:lnTo>
                    <a:pt x="34464" y="1142058"/>
                  </a:lnTo>
                  <a:lnTo>
                    <a:pt x="9249" y="1104661"/>
                  </a:lnTo>
                  <a:lnTo>
                    <a:pt x="0" y="1058862"/>
                  </a:lnTo>
                  <a:lnTo>
                    <a:pt x="0" y="117601"/>
                  </a:lnTo>
                  <a:close/>
                </a:path>
              </a:pathLst>
            </a:custGeom>
            <a:ln w="12192">
              <a:solidFill>
                <a:srgbClr val="A4A4A4"/>
              </a:solidFill>
            </a:ln>
          </p:spPr>
          <p:txBody>
            <a:bodyPr wrap="square" lIns="0" tIns="0" rIns="0" bIns="0" rtlCol="0"/>
            <a:lstStyle/>
            <a:p>
              <a:endParaRPr/>
            </a:p>
          </p:txBody>
        </p:sp>
      </p:grpSp>
      <p:sp>
        <p:nvSpPr>
          <p:cNvPr id="41" name="object 41"/>
          <p:cNvSpPr txBox="1"/>
          <p:nvPr/>
        </p:nvSpPr>
        <p:spPr>
          <a:xfrm>
            <a:off x="4533138" y="5378297"/>
            <a:ext cx="913130" cy="299720"/>
          </a:xfrm>
          <a:prstGeom prst="rect">
            <a:avLst/>
          </a:prstGeom>
        </p:spPr>
        <p:txBody>
          <a:bodyPr vert="horz" wrap="square" lIns="0" tIns="12700" rIns="0" bIns="0" rtlCol="0">
            <a:spAutoFit/>
          </a:bodyPr>
          <a:lstStyle/>
          <a:p>
            <a:pPr marL="12700">
              <a:lnSpc>
                <a:spcPct val="100000"/>
              </a:lnSpc>
              <a:spcBef>
                <a:spcPts val="100"/>
              </a:spcBef>
            </a:pPr>
            <a:r>
              <a:rPr sz="1800" b="0" spc="-25" dirty="0">
                <a:latin typeface="Calibri Light"/>
                <a:cs typeface="Calibri Light"/>
              </a:rPr>
              <a:t>Table</a:t>
            </a:r>
            <a:r>
              <a:rPr sz="1800" b="0" spc="-75" dirty="0">
                <a:latin typeface="Calibri Light"/>
                <a:cs typeface="Calibri Light"/>
              </a:rPr>
              <a:t> </a:t>
            </a:r>
            <a:r>
              <a:rPr sz="1800" b="0" spc="-25" dirty="0">
                <a:latin typeface="Calibri Light"/>
                <a:cs typeface="Calibri Light"/>
              </a:rPr>
              <a:t>15B</a:t>
            </a:r>
            <a:endParaRPr sz="1800">
              <a:latin typeface="Calibri Light"/>
              <a:cs typeface="Calibri Light"/>
            </a:endParaRPr>
          </a:p>
        </p:txBody>
      </p:sp>
      <p:grpSp>
        <p:nvGrpSpPr>
          <p:cNvPr id="42" name="object 42"/>
          <p:cNvGrpSpPr/>
          <p:nvPr/>
        </p:nvGrpSpPr>
        <p:grpSpPr>
          <a:xfrm>
            <a:off x="6117082" y="3047745"/>
            <a:ext cx="2070100" cy="1384300"/>
            <a:chOff x="6117082" y="3047745"/>
            <a:chExt cx="2070100" cy="1384300"/>
          </a:xfrm>
        </p:grpSpPr>
        <p:sp>
          <p:nvSpPr>
            <p:cNvPr id="43" name="object 43"/>
            <p:cNvSpPr/>
            <p:nvPr/>
          </p:nvSpPr>
          <p:spPr>
            <a:xfrm>
              <a:off x="6123432" y="3054095"/>
              <a:ext cx="1850389" cy="1176655"/>
            </a:xfrm>
            <a:custGeom>
              <a:avLst/>
              <a:gdLst/>
              <a:ahLst/>
              <a:cxnLst/>
              <a:rect l="l" t="t" r="r" b="b"/>
              <a:pathLst>
                <a:path w="1850390" h="1176654">
                  <a:moveTo>
                    <a:pt x="1732534" y="0"/>
                  </a:moveTo>
                  <a:lnTo>
                    <a:pt x="117601" y="0"/>
                  </a:lnTo>
                  <a:lnTo>
                    <a:pt x="71848" y="9249"/>
                  </a:lnTo>
                  <a:lnTo>
                    <a:pt x="34464" y="34464"/>
                  </a:lnTo>
                  <a:lnTo>
                    <a:pt x="9249" y="71848"/>
                  </a:lnTo>
                  <a:lnTo>
                    <a:pt x="0" y="117601"/>
                  </a:lnTo>
                  <a:lnTo>
                    <a:pt x="0" y="1058926"/>
                  </a:lnTo>
                  <a:lnTo>
                    <a:pt x="9249" y="1104679"/>
                  </a:lnTo>
                  <a:lnTo>
                    <a:pt x="34464" y="1142063"/>
                  </a:lnTo>
                  <a:lnTo>
                    <a:pt x="71848" y="1167278"/>
                  </a:lnTo>
                  <a:lnTo>
                    <a:pt x="117601" y="1176527"/>
                  </a:lnTo>
                  <a:lnTo>
                    <a:pt x="1732534" y="1176527"/>
                  </a:lnTo>
                  <a:lnTo>
                    <a:pt x="1778287" y="1167278"/>
                  </a:lnTo>
                  <a:lnTo>
                    <a:pt x="1815671" y="1142063"/>
                  </a:lnTo>
                  <a:lnTo>
                    <a:pt x="1840886" y="1104679"/>
                  </a:lnTo>
                  <a:lnTo>
                    <a:pt x="1850136" y="1058926"/>
                  </a:lnTo>
                  <a:lnTo>
                    <a:pt x="1850136" y="117601"/>
                  </a:lnTo>
                  <a:lnTo>
                    <a:pt x="1840886" y="71848"/>
                  </a:lnTo>
                  <a:lnTo>
                    <a:pt x="1815671" y="34464"/>
                  </a:lnTo>
                  <a:lnTo>
                    <a:pt x="1778287" y="9249"/>
                  </a:lnTo>
                  <a:lnTo>
                    <a:pt x="1732534" y="0"/>
                  </a:lnTo>
                  <a:close/>
                </a:path>
              </a:pathLst>
            </a:custGeom>
            <a:solidFill>
              <a:srgbClr val="EC7C30"/>
            </a:solidFill>
          </p:spPr>
          <p:txBody>
            <a:bodyPr wrap="square" lIns="0" tIns="0" rIns="0" bIns="0" rtlCol="0"/>
            <a:lstStyle/>
            <a:p>
              <a:endParaRPr/>
            </a:p>
          </p:txBody>
        </p:sp>
        <p:sp>
          <p:nvSpPr>
            <p:cNvPr id="44" name="object 44"/>
            <p:cNvSpPr/>
            <p:nvPr/>
          </p:nvSpPr>
          <p:spPr>
            <a:xfrm>
              <a:off x="6123432" y="3054095"/>
              <a:ext cx="1850389" cy="1176655"/>
            </a:xfrm>
            <a:custGeom>
              <a:avLst/>
              <a:gdLst/>
              <a:ahLst/>
              <a:cxnLst/>
              <a:rect l="l" t="t" r="r" b="b"/>
              <a:pathLst>
                <a:path w="1850390" h="1176654">
                  <a:moveTo>
                    <a:pt x="0" y="117601"/>
                  </a:moveTo>
                  <a:lnTo>
                    <a:pt x="9249" y="71848"/>
                  </a:lnTo>
                  <a:lnTo>
                    <a:pt x="34464" y="34464"/>
                  </a:lnTo>
                  <a:lnTo>
                    <a:pt x="71848" y="9249"/>
                  </a:lnTo>
                  <a:lnTo>
                    <a:pt x="117601" y="0"/>
                  </a:lnTo>
                  <a:lnTo>
                    <a:pt x="1732534" y="0"/>
                  </a:lnTo>
                  <a:lnTo>
                    <a:pt x="1778287" y="9249"/>
                  </a:lnTo>
                  <a:lnTo>
                    <a:pt x="1815671" y="34464"/>
                  </a:lnTo>
                  <a:lnTo>
                    <a:pt x="1840886" y="71848"/>
                  </a:lnTo>
                  <a:lnTo>
                    <a:pt x="1850136" y="117601"/>
                  </a:lnTo>
                  <a:lnTo>
                    <a:pt x="1850136" y="1058926"/>
                  </a:lnTo>
                  <a:lnTo>
                    <a:pt x="1840886" y="1104679"/>
                  </a:lnTo>
                  <a:lnTo>
                    <a:pt x="1815671" y="1142063"/>
                  </a:lnTo>
                  <a:lnTo>
                    <a:pt x="1778287" y="1167278"/>
                  </a:lnTo>
                  <a:lnTo>
                    <a:pt x="1732534" y="1176527"/>
                  </a:lnTo>
                  <a:lnTo>
                    <a:pt x="117601" y="1176527"/>
                  </a:lnTo>
                  <a:lnTo>
                    <a:pt x="71848" y="1167278"/>
                  </a:lnTo>
                  <a:lnTo>
                    <a:pt x="34464" y="1142063"/>
                  </a:lnTo>
                  <a:lnTo>
                    <a:pt x="9249" y="1104679"/>
                  </a:lnTo>
                  <a:lnTo>
                    <a:pt x="0" y="1058926"/>
                  </a:lnTo>
                  <a:lnTo>
                    <a:pt x="0" y="117601"/>
                  </a:lnTo>
                  <a:close/>
                </a:path>
              </a:pathLst>
            </a:custGeom>
            <a:ln w="12192">
              <a:solidFill>
                <a:srgbClr val="FFFFFF"/>
              </a:solidFill>
            </a:ln>
          </p:spPr>
          <p:txBody>
            <a:bodyPr wrap="square" lIns="0" tIns="0" rIns="0" bIns="0" rtlCol="0"/>
            <a:lstStyle/>
            <a:p>
              <a:endParaRPr/>
            </a:p>
          </p:txBody>
        </p:sp>
        <p:sp>
          <p:nvSpPr>
            <p:cNvPr id="45" name="object 45"/>
            <p:cNvSpPr/>
            <p:nvPr/>
          </p:nvSpPr>
          <p:spPr>
            <a:xfrm>
              <a:off x="6327648" y="3249167"/>
              <a:ext cx="1853564" cy="1176655"/>
            </a:xfrm>
            <a:custGeom>
              <a:avLst/>
              <a:gdLst/>
              <a:ahLst/>
              <a:cxnLst/>
              <a:rect l="l" t="t" r="r" b="b"/>
              <a:pathLst>
                <a:path w="1853565" h="1176654">
                  <a:moveTo>
                    <a:pt x="1735581" y="0"/>
                  </a:moveTo>
                  <a:lnTo>
                    <a:pt x="117601" y="0"/>
                  </a:lnTo>
                  <a:lnTo>
                    <a:pt x="71848" y="9249"/>
                  </a:lnTo>
                  <a:lnTo>
                    <a:pt x="34464" y="34464"/>
                  </a:lnTo>
                  <a:lnTo>
                    <a:pt x="9249" y="71848"/>
                  </a:lnTo>
                  <a:lnTo>
                    <a:pt x="0" y="117602"/>
                  </a:lnTo>
                  <a:lnTo>
                    <a:pt x="0" y="1058926"/>
                  </a:lnTo>
                  <a:lnTo>
                    <a:pt x="9249" y="1104679"/>
                  </a:lnTo>
                  <a:lnTo>
                    <a:pt x="34464" y="1142063"/>
                  </a:lnTo>
                  <a:lnTo>
                    <a:pt x="71848" y="1167278"/>
                  </a:lnTo>
                  <a:lnTo>
                    <a:pt x="117601" y="1176528"/>
                  </a:lnTo>
                  <a:lnTo>
                    <a:pt x="1735581" y="1176528"/>
                  </a:lnTo>
                  <a:lnTo>
                    <a:pt x="1781335" y="1167278"/>
                  </a:lnTo>
                  <a:lnTo>
                    <a:pt x="1818719" y="1142063"/>
                  </a:lnTo>
                  <a:lnTo>
                    <a:pt x="1843934" y="1104679"/>
                  </a:lnTo>
                  <a:lnTo>
                    <a:pt x="1853183" y="1058926"/>
                  </a:lnTo>
                  <a:lnTo>
                    <a:pt x="1853183" y="117602"/>
                  </a:lnTo>
                  <a:lnTo>
                    <a:pt x="1843934" y="71848"/>
                  </a:lnTo>
                  <a:lnTo>
                    <a:pt x="1818719" y="34464"/>
                  </a:lnTo>
                  <a:lnTo>
                    <a:pt x="1781335" y="9249"/>
                  </a:lnTo>
                  <a:lnTo>
                    <a:pt x="1735581" y="0"/>
                  </a:lnTo>
                  <a:close/>
                </a:path>
              </a:pathLst>
            </a:custGeom>
            <a:solidFill>
              <a:srgbClr val="FFFFFF">
                <a:alpha val="90194"/>
              </a:srgbClr>
            </a:solidFill>
          </p:spPr>
          <p:txBody>
            <a:bodyPr wrap="square" lIns="0" tIns="0" rIns="0" bIns="0" rtlCol="0"/>
            <a:lstStyle/>
            <a:p>
              <a:endParaRPr/>
            </a:p>
          </p:txBody>
        </p:sp>
        <p:sp>
          <p:nvSpPr>
            <p:cNvPr id="46" name="object 46"/>
            <p:cNvSpPr/>
            <p:nvPr/>
          </p:nvSpPr>
          <p:spPr>
            <a:xfrm>
              <a:off x="6327648" y="3249167"/>
              <a:ext cx="1853564" cy="1176655"/>
            </a:xfrm>
            <a:custGeom>
              <a:avLst/>
              <a:gdLst/>
              <a:ahLst/>
              <a:cxnLst/>
              <a:rect l="l" t="t" r="r" b="b"/>
              <a:pathLst>
                <a:path w="1853565" h="1176654">
                  <a:moveTo>
                    <a:pt x="0" y="117602"/>
                  </a:moveTo>
                  <a:lnTo>
                    <a:pt x="9249" y="71848"/>
                  </a:lnTo>
                  <a:lnTo>
                    <a:pt x="34464" y="34464"/>
                  </a:lnTo>
                  <a:lnTo>
                    <a:pt x="71848" y="9249"/>
                  </a:lnTo>
                  <a:lnTo>
                    <a:pt x="117601" y="0"/>
                  </a:lnTo>
                  <a:lnTo>
                    <a:pt x="1735581" y="0"/>
                  </a:lnTo>
                  <a:lnTo>
                    <a:pt x="1781335" y="9249"/>
                  </a:lnTo>
                  <a:lnTo>
                    <a:pt x="1818719" y="34464"/>
                  </a:lnTo>
                  <a:lnTo>
                    <a:pt x="1843934" y="71848"/>
                  </a:lnTo>
                  <a:lnTo>
                    <a:pt x="1853183" y="117602"/>
                  </a:lnTo>
                  <a:lnTo>
                    <a:pt x="1853183" y="1058926"/>
                  </a:lnTo>
                  <a:lnTo>
                    <a:pt x="1843934" y="1104679"/>
                  </a:lnTo>
                  <a:lnTo>
                    <a:pt x="1818719" y="1142063"/>
                  </a:lnTo>
                  <a:lnTo>
                    <a:pt x="1781335" y="1167278"/>
                  </a:lnTo>
                  <a:lnTo>
                    <a:pt x="1735581" y="1176528"/>
                  </a:lnTo>
                  <a:lnTo>
                    <a:pt x="117601" y="1176528"/>
                  </a:lnTo>
                  <a:lnTo>
                    <a:pt x="71848" y="1167278"/>
                  </a:lnTo>
                  <a:lnTo>
                    <a:pt x="34464" y="1142063"/>
                  </a:lnTo>
                  <a:lnTo>
                    <a:pt x="9249" y="1104679"/>
                  </a:lnTo>
                  <a:lnTo>
                    <a:pt x="0" y="1058926"/>
                  </a:lnTo>
                  <a:lnTo>
                    <a:pt x="0" y="117602"/>
                  </a:lnTo>
                  <a:close/>
                </a:path>
              </a:pathLst>
            </a:custGeom>
            <a:ln w="12192">
              <a:solidFill>
                <a:srgbClr val="EC7C30"/>
              </a:solidFill>
            </a:ln>
          </p:spPr>
          <p:txBody>
            <a:bodyPr wrap="square" lIns="0" tIns="0" rIns="0" bIns="0" rtlCol="0"/>
            <a:lstStyle/>
            <a:p>
              <a:endParaRPr/>
            </a:p>
          </p:txBody>
        </p:sp>
      </p:grpSp>
      <p:sp>
        <p:nvSpPr>
          <p:cNvPr id="47" name="object 47"/>
          <p:cNvSpPr txBox="1"/>
          <p:nvPr/>
        </p:nvSpPr>
        <p:spPr>
          <a:xfrm>
            <a:off x="6843521" y="3662553"/>
            <a:ext cx="824865" cy="299720"/>
          </a:xfrm>
          <a:prstGeom prst="rect">
            <a:avLst/>
          </a:prstGeom>
        </p:spPr>
        <p:txBody>
          <a:bodyPr vert="horz" wrap="square" lIns="0" tIns="12700" rIns="0" bIns="0" rtlCol="0">
            <a:spAutoFit/>
          </a:bodyPr>
          <a:lstStyle/>
          <a:p>
            <a:pPr marL="12700">
              <a:lnSpc>
                <a:spcPct val="100000"/>
              </a:lnSpc>
              <a:spcBef>
                <a:spcPts val="100"/>
              </a:spcBef>
            </a:pPr>
            <a:r>
              <a:rPr sz="1800" b="0" spc="-10" dirty="0">
                <a:latin typeface="Calibri Light"/>
                <a:cs typeface="Calibri Light"/>
              </a:rPr>
              <a:t>Rejected</a:t>
            </a:r>
            <a:endParaRPr sz="1800">
              <a:latin typeface="Calibri Light"/>
              <a:cs typeface="Calibri Light"/>
            </a:endParaRPr>
          </a:p>
        </p:txBody>
      </p:sp>
      <p:grpSp>
        <p:nvGrpSpPr>
          <p:cNvPr id="48" name="object 48"/>
          <p:cNvGrpSpPr/>
          <p:nvPr/>
        </p:nvGrpSpPr>
        <p:grpSpPr>
          <a:xfrm>
            <a:off x="6117082" y="4763770"/>
            <a:ext cx="2070100" cy="1384300"/>
            <a:chOff x="6117082" y="4763770"/>
            <a:chExt cx="2070100" cy="1384300"/>
          </a:xfrm>
        </p:grpSpPr>
        <p:sp>
          <p:nvSpPr>
            <p:cNvPr id="49" name="object 49"/>
            <p:cNvSpPr/>
            <p:nvPr/>
          </p:nvSpPr>
          <p:spPr>
            <a:xfrm>
              <a:off x="6123432" y="4770120"/>
              <a:ext cx="1850389" cy="1176655"/>
            </a:xfrm>
            <a:custGeom>
              <a:avLst/>
              <a:gdLst/>
              <a:ahLst/>
              <a:cxnLst/>
              <a:rect l="l" t="t" r="r" b="b"/>
              <a:pathLst>
                <a:path w="1850390" h="1176654">
                  <a:moveTo>
                    <a:pt x="1732534" y="0"/>
                  </a:moveTo>
                  <a:lnTo>
                    <a:pt x="117601" y="0"/>
                  </a:lnTo>
                  <a:lnTo>
                    <a:pt x="71848" y="9249"/>
                  </a:lnTo>
                  <a:lnTo>
                    <a:pt x="34464" y="34464"/>
                  </a:lnTo>
                  <a:lnTo>
                    <a:pt x="9249" y="71848"/>
                  </a:lnTo>
                  <a:lnTo>
                    <a:pt x="0" y="117601"/>
                  </a:lnTo>
                  <a:lnTo>
                    <a:pt x="0" y="1058875"/>
                  </a:lnTo>
                  <a:lnTo>
                    <a:pt x="9249" y="1104669"/>
                  </a:lnTo>
                  <a:lnTo>
                    <a:pt x="34464" y="1142066"/>
                  </a:lnTo>
                  <a:lnTo>
                    <a:pt x="71848" y="1167281"/>
                  </a:lnTo>
                  <a:lnTo>
                    <a:pt x="117601" y="1176527"/>
                  </a:lnTo>
                  <a:lnTo>
                    <a:pt x="1732534" y="1176527"/>
                  </a:lnTo>
                  <a:lnTo>
                    <a:pt x="1778287" y="1167281"/>
                  </a:lnTo>
                  <a:lnTo>
                    <a:pt x="1815671" y="1142066"/>
                  </a:lnTo>
                  <a:lnTo>
                    <a:pt x="1840886" y="1104669"/>
                  </a:lnTo>
                  <a:lnTo>
                    <a:pt x="1850136" y="1058875"/>
                  </a:lnTo>
                  <a:lnTo>
                    <a:pt x="1850136" y="117601"/>
                  </a:lnTo>
                  <a:lnTo>
                    <a:pt x="1840886" y="71848"/>
                  </a:lnTo>
                  <a:lnTo>
                    <a:pt x="1815671" y="34464"/>
                  </a:lnTo>
                  <a:lnTo>
                    <a:pt x="1778287" y="9249"/>
                  </a:lnTo>
                  <a:lnTo>
                    <a:pt x="1732534" y="0"/>
                  </a:lnTo>
                  <a:close/>
                </a:path>
              </a:pathLst>
            </a:custGeom>
            <a:solidFill>
              <a:srgbClr val="A4A4A4"/>
            </a:solidFill>
          </p:spPr>
          <p:txBody>
            <a:bodyPr wrap="square" lIns="0" tIns="0" rIns="0" bIns="0" rtlCol="0"/>
            <a:lstStyle/>
            <a:p>
              <a:endParaRPr/>
            </a:p>
          </p:txBody>
        </p:sp>
        <p:sp>
          <p:nvSpPr>
            <p:cNvPr id="50" name="object 50"/>
            <p:cNvSpPr/>
            <p:nvPr/>
          </p:nvSpPr>
          <p:spPr>
            <a:xfrm>
              <a:off x="6123432" y="4770120"/>
              <a:ext cx="1850389" cy="1176655"/>
            </a:xfrm>
            <a:custGeom>
              <a:avLst/>
              <a:gdLst/>
              <a:ahLst/>
              <a:cxnLst/>
              <a:rect l="l" t="t" r="r" b="b"/>
              <a:pathLst>
                <a:path w="1850390" h="1176654">
                  <a:moveTo>
                    <a:pt x="0" y="117601"/>
                  </a:moveTo>
                  <a:lnTo>
                    <a:pt x="9249" y="71848"/>
                  </a:lnTo>
                  <a:lnTo>
                    <a:pt x="34464" y="34464"/>
                  </a:lnTo>
                  <a:lnTo>
                    <a:pt x="71848" y="9249"/>
                  </a:lnTo>
                  <a:lnTo>
                    <a:pt x="117601" y="0"/>
                  </a:lnTo>
                  <a:lnTo>
                    <a:pt x="1732534" y="0"/>
                  </a:lnTo>
                  <a:lnTo>
                    <a:pt x="1778287" y="9249"/>
                  </a:lnTo>
                  <a:lnTo>
                    <a:pt x="1815671" y="34464"/>
                  </a:lnTo>
                  <a:lnTo>
                    <a:pt x="1840886" y="71848"/>
                  </a:lnTo>
                  <a:lnTo>
                    <a:pt x="1850136" y="117601"/>
                  </a:lnTo>
                  <a:lnTo>
                    <a:pt x="1850136" y="1058875"/>
                  </a:lnTo>
                  <a:lnTo>
                    <a:pt x="1840886" y="1104669"/>
                  </a:lnTo>
                  <a:lnTo>
                    <a:pt x="1815671" y="1142066"/>
                  </a:lnTo>
                  <a:lnTo>
                    <a:pt x="1778287" y="1167281"/>
                  </a:lnTo>
                  <a:lnTo>
                    <a:pt x="1732534" y="1176527"/>
                  </a:lnTo>
                  <a:lnTo>
                    <a:pt x="117601" y="1176527"/>
                  </a:lnTo>
                  <a:lnTo>
                    <a:pt x="71848" y="1167281"/>
                  </a:lnTo>
                  <a:lnTo>
                    <a:pt x="34464" y="1142066"/>
                  </a:lnTo>
                  <a:lnTo>
                    <a:pt x="9249" y="1104669"/>
                  </a:lnTo>
                  <a:lnTo>
                    <a:pt x="0" y="1058875"/>
                  </a:lnTo>
                  <a:lnTo>
                    <a:pt x="0" y="117601"/>
                  </a:lnTo>
                  <a:close/>
                </a:path>
              </a:pathLst>
            </a:custGeom>
            <a:ln w="12191">
              <a:solidFill>
                <a:srgbClr val="FFFFFF"/>
              </a:solidFill>
            </a:ln>
          </p:spPr>
          <p:txBody>
            <a:bodyPr wrap="square" lIns="0" tIns="0" rIns="0" bIns="0" rtlCol="0"/>
            <a:lstStyle/>
            <a:p>
              <a:endParaRPr/>
            </a:p>
          </p:txBody>
        </p:sp>
        <p:sp>
          <p:nvSpPr>
            <p:cNvPr id="51" name="object 51"/>
            <p:cNvSpPr/>
            <p:nvPr/>
          </p:nvSpPr>
          <p:spPr>
            <a:xfrm>
              <a:off x="6327648" y="4965192"/>
              <a:ext cx="1853564" cy="1176655"/>
            </a:xfrm>
            <a:custGeom>
              <a:avLst/>
              <a:gdLst/>
              <a:ahLst/>
              <a:cxnLst/>
              <a:rect l="l" t="t" r="r" b="b"/>
              <a:pathLst>
                <a:path w="1853565" h="1176654">
                  <a:moveTo>
                    <a:pt x="1735581" y="0"/>
                  </a:moveTo>
                  <a:lnTo>
                    <a:pt x="117601" y="0"/>
                  </a:lnTo>
                  <a:lnTo>
                    <a:pt x="71848" y="9249"/>
                  </a:lnTo>
                  <a:lnTo>
                    <a:pt x="34464" y="34464"/>
                  </a:lnTo>
                  <a:lnTo>
                    <a:pt x="9249" y="71848"/>
                  </a:lnTo>
                  <a:lnTo>
                    <a:pt x="0" y="117601"/>
                  </a:lnTo>
                  <a:lnTo>
                    <a:pt x="0" y="1058862"/>
                  </a:lnTo>
                  <a:lnTo>
                    <a:pt x="9249" y="1104661"/>
                  </a:lnTo>
                  <a:lnTo>
                    <a:pt x="34464" y="1142058"/>
                  </a:lnTo>
                  <a:lnTo>
                    <a:pt x="71848" y="1167270"/>
                  </a:lnTo>
                  <a:lnTo>
                    <a:pt x="117601" y="1176515"/>
                  </a:lnTo>
                  <a:lnTo>
                    <a:pt x="1735581" y="1176515"/>
                  </a:lnTo>
                  <a:lnTo>
                    <a:pt x="1781335" y="1167270"/>
                  </a:lnTo>
                  <a:lnTo>
                    <a:pt x="1818719" y="1142058"/>
                  </a:lnTo>
                  <a:lnTo>
                    <a:pt x="1843934" y="1104661"/>
                  </a:lnTo>
                  <a:lnTo>
                    <a:pt x="1853183" y="1058862"/>
                  </a:lnTo>
                  <a:lnTo>
                    <a:pt x="1853183" y="117601"/>
                  </a:lnTo>
                  <a:lnTo>
                    <a:pt x="1843934" y="71848"/>
                  </a:lnTo>
                  <a:lnTo>
                    <a:pt x="1818719" y="34464"/>
                  </a:lnTo>
                  <a:lnTo>
                    <a:pt x="1781335" y="9249"/>
                  </a:lnTo>
                  <a:lnTo>
                    <a:pt x="1735581" y="0"/>
                  </a:lnTo>
                  <a:close/>
                </a:path>
              </a:pathLst>
            </a:custGeom>
            <a:solidFill>
              <a:srgbClr val="FFFFFF">
                <a:alpha val="90194"/>
              </a:srgbClr>
            </a:solidFill>
          </p:spPr>
          <p:txBody>
            <a:bodyPr wrap="square" lIns="0" tIns="0" rIns="0" bIns="0" rtlCol="0"/>
            <a:lstStyle/>
            <a:p>
              <a:endParaRPr/>
            </a:p>
          </p:txBody>
        </p:sp>
        <p:sp>
          <p:nvSpPr>
            <p:cNvPr id="52" name="object 52"/>
            <p:cNvSpPr/>
            <p:nvPr/>
          </p:nvSpPr>
          <p:spPr>
            <a:xfrm>
              <a:off x="6327648" y="4965192"/>
              <a:ext cx="1853564" cy="1176655"/>
            </a:xfrm>
            <a:custGeom>
              <a:avLst/>
              <a:gdLst/>
              <a:ahLst/>
              <a:cxnLst/>
              <a:rect l="l" t="t" r="r" b="b"/>
              <a:pathLst>
                <a:path w="1853565" h="1176654">
                  <a:moveTo>
                    <a:pt x="0" y="117601"/>
                  </a:moveTo>
                  <a:lnTo>
                    <a:pt x="9249" y="71848"/>
                  </a:lnTo>
                  <a:lnTo>
                    <a:pt x="34464" y="34464"/>
                  </a:lnTo>
                  <a:lnTo>
                    <a:pt x="71848" y="9249"/>
                  </a:lnTo>
                  <a:lnTo>
                    <a:pt x="117601" y="0"/>
                  </a:lnTo>
                  <a:lnTo>
                    <a:pt x="1735581" y="0"/>
                  </a:lnTo>
                  <a:lnTo>
                    <a:pt x="1781335" y="9249"/>
                  </a:lnTo>
                  <a:lnTo>
                    <a:pt x="1818719" y="34464"/>
                  </a:lnTo>
                  <a:lnTo>
                    <a:pt x="1843934" y="71848"/>
                  </a:lnTo>
                  <a:lnTo>
                    <a:pt x="1853183" y="117601"/>
                  </a:lnTo>
                  <a:lnTo>
                    <a:pt x="1853183" y="1058862"/>
                  </a:lnTo>
                  <a:lnTo>
                    <a:pt x="1843934" y="1104661"/>
                  </a:lnTo>
                  <a:lnTo>
                    <a:pt x="1818719" y="1142058"/>
                  </a:lnTo>
                  <a:lnTo>
                    <a:pt x="1781335" y="1167270"/>
                  </a:lnTo>
                  <a:lnTo>
                    <a:pt x="1735581" y="1176515"/>
                  </a:lnTo>
                  <a:lnTo>
                    <a:pt x="117601" y="1176515"/>
                  </a:lnTo>
                  <a:lnTo>
                    <a:pt x="71848" y="1167270"/>
                  </a:lnTo>
                  <a:lnTo>
                    <a:pt x="34464" y="1142058"/>
                  </a:lnTo>
                  <a:lnTo>
                    <a:pt x="9249" y="1104661"/>
                  </a:lnTo>
                  <a:lnTo>
                    <a:pt x="0" y="1058862"/>
                  </a:lnTo>
                  <a:lnTo>
                    <a:pt x="0" y="117601"/>
                  </a:lnTo>
                  <a:close/>
                </a:path>
              </a:pathLst>
            </a:custGeom>
            <a:ln w="12192">
              <a:solidFill>
                <a:srgbClr val="A4A4A4"/>
              </a:solidFill>
            </a:ln>
          </p:spPr>
          <p:txBody>
            <a:bodyPr wrap="square" lIns="0" tIns="0" rIns="0" bIns="0" rtlCol="0"/>
            <a:lstStyle/>
            <a:p>
              <a:endParaRPr/>
            </a:p>
          </p:txBody>
        </p:sp>
      </p:grpSp>
      <p:sp>
        <p:nvSpPr>
          <p:cNvPr id="53" name="object 53"/>
          <p:cNvSpPr txBox="1"/>
          <p:nvPr/>
        </p:nvSpPr>
        <p:spPr>
          <a:xfrm>
            <a:off x="6797802" y="5378297"/>
            <a:ext cx="913130" cy="299720"/>
          </a:xfrm>
          <a:prstGeom prst="rect">
            <a:avLst/>
          </a:prstGeom>
        </p:spPr>
        <p:txBody>
          <a:bodyPr vert="horz" wrap="square" lIns="0" tIns="12700" rIns="0" bIns="0" rtlCol="0">
            <a:spAutoFit/>
          </a:bodyPr>
          <a:lstStyle/>
          <a:p>
            <a:pPr marL="12700">
              <a:lnSpc>
                <a:spcPct val="100000"/>
              </a:lnSpc>
              <a:spcBef>
                <a:spcPts val="100"/>
              </a:spcBef>
            </a:pPr>
            <a:r>
              <a:rPr sz="1800" b="0" spc="-25" dirty="0">
                <a:latin typeface="Calibri Light"/>
                <a:cs typeface="Calibri Light"/>
              </a:rPr>
              <a:t>Table</a:t>
            </a:r>
            <a:r>
              <a:rPr sz="1800" b="0" spc="-75" dirty="0">
                <a:latin typeface="Calibri Light"/>
                <a:cs typeface="Calibri Light"/>
              </a:rPr>
              <a:t> </a:t>
            </a:r>
            <a:r>
              <a:rPr sz="1800" b="0" spc="-25" dirty="0">
                <a:latin typeface="Calibri Light"/>
                <a:cs typeface="Calibri Light"/>
              </a:rPr>
              <a:t>15C</a:t>
            </a:r>
            <a:endParaRPr sz="1800">
              <a:latin typeface="Calibri Light"/>
              <a:cs typeface="Calibri Light"/>
            </a:endParaRPr>
          </a:p>
        </p:txBody>
      </p:sp>
      <p:grpSp>
        <p:nvGrpSpPr>
          <p:cNvPr id="54" name="object 54"/>
          <p:cNvGrpSpPr/>
          <p:nvPr/>
        </p:nvGrpSpPr>
        <p:grpSpPr>
          <a:xfrm>
            <a:off x="8378697" y="3047745"/>
            <a:ext cx="2073275" cy="1384300"/>
            <a:chOff x="8378697" y="3047745"/>
            <a:chExt cx="2073275" cy="1384300"/>
          </a:xfrm>
        </p:grpSpPr>
        <p:sp>
          <p:nvSpPr>
            <p:cNvPr id="55" name="object 55"/>
            <p:cNvSpPr/>
            <p:nvPr/>
          </p:nvSpPr>
          <p:spPr>
            <a:xfrm>
              <a:off x="8385047" y="3054095"/>
              <a:ext cx="1853564" cy="1176655"/>
            </a:xfrm>
            <a:custGeom>
              <a:avLst/>
              <a:gdLst/>
              <a:ahLst/>
              <a:cxnLst/>
              <a:rect l="l" t="t" r="r" b="b"/>
              <a:pathLst>
                <a:path w="1853565" h="1176654">
                  <a:moveTo>
                    <a:pt x="1735581" y="0"/>
                  </a:moveTo>
                  <a:lnTo>
                    <a:pt x="117601" y="0"/>
                  </a:lnTo>
                  <a:lnTo>
                    <a:pt x="71848" y="9249"/>
                  </a:lnTo>
                  <a:lnTo>
                    <a:pt x="34464" y="34464"/>
                  </a:lnTo>
                  <a:lnTo>
                    <a:pt x="9249" y="71848"/>
                  </a:lnTo>
                  <a:lnTo>
                    <a:pt x="0" y="117601"/>
                  </a:lnTo>
                  <a:lnTo>
                    <a:pt x="0" y="1058926"/>
                  </a:lnTo>
                  <a:lnTo>
                    <a:pt x="9249" y="1104679"/>
                  </a:lnTo>
                  <a:lnTo>
                    <a:pt x="34464" y="1142063"/>
                  </a:lnTo>
                  <a:lnTo>
                    <a:pt x="71848" y="1167278"/>
                  </a:lnTo>
                  <a:lnTo>
                    <a:pt x="117601" y="1176527"/>
                  </a:lnTo>
                  <a:lnTo>
                    <a:pt x="1735581" y="1176527"/>
                  </a:lnTo>
                  <a:lnTo>
                    <a:pt x="1781335" y="1167278"/>
                  </a:lnTo>
                  <a:lnTo>
                    <a:pt x="1818719" y="1142063"/>
                  </a:lnTo>
                  <a:lnTo>
                    <a:pt x="1843934" y="1104679"/>
                  </a:lnTo>
                  <a:lnTo>
                    <a:pt x="1853183" y="1058926"/>
                  </a:lnTo>
                  <a:lnTo>
                    <a:pt x="1853183" y="117601"/>
                  </a:lnTo>
                  <a:lnTo>
                    <a:pt x="1843934" y="71848"/>
                  </a:lnTo>
                  <a:lnTo>
                    <a:pt x="1818719" y="34464"/>
                  </a:lnTo>
                  <a:lnTo>
                    <a:pt x="1781335" y="9249"/>
                  </a:lnTo>
                  <a:lnTo>
                    <a:pt x="1735581" y="0"/>
                  </a:lnTo>
                  <a:close/>
                </a:path>
              </a:pathLst>
            </a:custGeom>
            <a:solidFill>
              <a:srgbClr val="EC7C30"/>
            </a:solidFill>
          </p:spPr>
          <p:txBody>
            <a:bodyPr wrap="square" lIns="0" tIns="0" rIns="0" bIns="0" rtlCol="0"/>
            <a:lstStyle/>
            <a:p>
              <a:endParaRPr/>
            </a:p>
          </p:txBody>
        </p:sp>
        <p:sp>
          <p:nvSpPr>
            <p:cNvPr id="56" name="object 56"/>
            <p:cNvSpPr/>
            <p:nvPr/>
          </p:nvSpPr>
          <p:spPr>
            <a:xfrm>
              <a:off x="8385047" y="3054095"/>
              <a:ext cx="1853564" cy="1176655"/>
            </a:xfrm>
            <a:custGeom>
              <a:avLst/>
              <a:gdLst/>
              <a:ahLst/>
              <a:cxnLst/>
              <a:rect l="l" t="t" r="r" b="b"/>
              <a:pathLst>
                <a:path w="1853565" h="1176654">
                  <a:moveTo>
                    <a:pt x="0" y="117601"/>
                  </a:moveTo>
                  <a:lnTo>
                    <a:pt x="9249" y="71848"/>
                  </a:lnTo>
                  <a:lnTo>
                    <a:pt x="34464" y="34464"/>
                  </a:lnTo>
                  <a:lnTo>
                    <a:pt x="71848" y="9249"/>
                  </a:lnTo>
                  <a:lnTo>
                    <a:pt x="117601" y="0"/>
                  </a:lnTo>
                  <a:lnTo>
                    <a:pt x="1735581" y="0"/>
                  </a:lnTo>
                  <a:lnTo>
                    <a:pt x="1781335" y="9249"/>
                  </a:lnTo>
                  <a:lnTo>
                    <a:pt x="1818719" y="34464"/>
                  </a:lnTo>
                  <a:lnTo>
                    <a:pt x="1843934" y="71848"/>
                  </a:lnTo>
                  <a:lnTo>
                    <a:pt x="1853183" y="117601"/>
                  </a:lnTo>
                  <a:lnTo>
                    <a:pt x="1853183" y="1058926"/>
                  </a:lnTo>
                  <a:lnTo>
                    <a:pt x="1843934" y="1104679"/>
                  </a:lnTo>
                  <a:lnTo>
                    <a:pt x="1818719" y="1142063"/>
                  </a:lnTo>
                  <a:lnTo>
                    <a:pt x="1781335" y="1167278"/>
                  </a:lnTo>
                  <a:lnTo>
                    <a:pt x="1735581" y="1176527"/>
                  </a:lnTo>
                  <a:lnTo>
                    <a:pt x="117601" y="1176527"/>
                  </a:lnTo>
                  <a:lnTo>
                    <a:pt x="71848" y="1167278"/>
                  </a:lnTo>
                  <a:lnTo>
                    <a:pt x="34464" y="1142063"/>
                  </a:lnTo>
                  <a:lnTo>
                    <a:pt x="9249" y="1104679"/>
                  </a:lnTo>
                  <a:lnTo>
                    <a:pt x="0" y="1058926"/>
                  </a:lnTo>
                  <a:lnTo>
                    <a:pt x="0" y="117601"/>
                  </a:lnTo>
                  <a:close/>
                </a:path>
              </a:pathLst>
            </a:custGeom>
            <a:ln w="12192">
              <a:solidFill>
                <a:srgbClr val="FFFFFF"/>
              </a:solidFill>
            </a:ln>
          </p:spPr>
          <p:txBody>
            <a:bodyPr wrap="square" lIns="0" tIns="0" rIns="0" bIns="0" rtlCol="0"/>
            <a:lstStyle/>
            <a:p>
              <a:endParaRPr/>
            </a:p>
          </p:txBody>
        </p:sp>
        <p:sp>
          <p:nvSpPr>
            <p:cNvPr id="57" name="object 57"/>
            <p:cNvSpPr/>
            <p:nvPr/>
          </p:nvSpPr>
          <p:spPr>
            <a:xfrm>
              <a:off x="8592311" y="3249167"/>
              <a:ext cx="1853564" cy="1176655"/>
            </a:xfrm>
            <a:custGeom>
              <a:avLst/>
              <a:gdLst/>
              <a:ahLst/>
              <a:cxnLst/>
              <a:rect l="l" t="t" r="r" b="b"/>
              <a:pathLst>
                <a:path w="1853565" h="1176654">
                  <a:moveTo>
                    <a:pt x="1735582" y="0"/>
                  </a:moveTo>
                  <a:lnTo>
                    <a:pt x="117602" y="0"/>
                  </a:lnTo>
                  <a:lnTo>
                    <a:pt x="71848" y="9249"/>
                  </a:lnTo>
                  <a:lnTo>
                    <a:pt x="34464" y="34464"/>
                  </a:lnTo>
                  <a:lnTo>
                    <a:pt x="9249" y="71848"/>
                  </a:lnTo>
                  <a:lnTo>
                    <a:pt x="0" y="117602"/>
                  </a:lnTo>
                  <a:lnTo>
                    <a:pt x="0" y="1058926"/>
                  </a:lnTo>
                  <a:lnTo>
                    <a:pt x="9249" y="1104679"/>
                  </a:lnTo>
                  <a:lnTo>
                    <a:pt x="34464" y="1142063"/>
                  </a:lnTo>
                  <a:lnTo>
                    <a:pt x="71848" y="1167278"/>
                  </a:lnTo>
                  <a:lnTo>
                    <a:pt x="117602" y="1176528"/>
                  </a:lnTo>
                  <a:lnTo>
                    <a:pt x="1735582" y="1176528"/>
                  </a:lnTo>
                  <a:lnTo>
                    <a:pt x="1781335" y="1167278"/>
                  </a:lnTo>
                  <a:lnTo>
                    <a:pt x="1818719" y="1142063"/>
                  </a:lnTo>
                  <a:lnTo>
                    <a:pt x="1843934" y="1104679"/>
                  </a:lnTo>
                  <a:lnTo>
                    <a:pt x="1853184" y="1058926"/>
                  </a:lnTo>
                  <a:lnTo>
                    <a:pt x="1853184" y="117602"/>
                  </a:lnTo>
                  <a:lnTo>
                    <a:pt x="1843934" y="71848"/>
                  </a:lnTo>
                  <a:lnTo>
                    <a:pt x="1818719" y="34464"/>
                  </a:lnTo>
                  <a:lnTo>
                    <a:pt x="1781335" y="9249"/>
                  </a:lnTo>
                  <a:lnTo>
                    <a:pt x="1735582" y="0"/>
                  </a:lnTo>
                  <a:close/>
                </a:path>
              </a:pathLst>
            </a:custGeom>
            <a:solidFill>
              <a:srgbClr val="FFFFFF">
                <a:alpha val="90194"/>
              </a:srgbClr>
            </a:solidFill>
          </p:spPr>
          <p:txBody>
            <a:bodyPr wrap="square" lIns="0" tIns="0" rIns="0" bIns="0" rtlCol="0"/>
            <a:lstStyle/>
            <a:p>
              <a:endParaRPr/>
            </a:p>
          </p:txBody>
        </p:sp>
        <p:sp>
          <p:nvSpPr>
            <p:cNvPr id="58" name="object 58"/>
            <p:cNvSpPr/>
            <p:nvPr/>
          </p:nvSpPr>
          <p:spPr>
            <a:xfrm>
              <a:off x="8592311" y="3249167"/>
              <a:ext cx="1853564" cy="1176655"/>
            </a:xfrm>
            <a:custGeom>
              <a:avLst/>
              <a:gdLst/>
              <a:ahLst/>
              <a:cxnLst/>
              <a:rect l="l" t="t" r="r" b="b"/>
              <a:pathLst>
                <a:path w="1853565" h="1176654">
                  <a:moveTo>
                    <a:pt x="0" y="117602"/>
                  </a:moveTo>
                  <a:lnTo>
                    <a:pt x="9249" y="71848"/>
                  </a:lnTo>
                  <a:lnTo>
                    <a:pt x="34464" y="34464"/>
                  </a:lnTo>
                  <a:lnTo>
                    <a:pt x="71848" y="9249"/>
                  </a:lnTo>
                  <a:lnTo>
                    <a:pt x="117602" y="0"/>
                  </a:lnTo>
                  <a:lnTo>
                    <a:pt x="1735582" y="0"/>
                  </a:lnTo>
                  <a:lnTo>
                    <a:pt x="1781335" y="9249"/>
                  </a:lnTo>
                  <a:lnTo>
                    <a:pt x="1818719" y="34464"/>
                  </a:lnTo>
                  <a:lnTo>
                    <a:pt x="1843934" y="71848"/>
                  </a:lnTo>
                  <a:lnTo>
                    <a:pt x="1853184" y="117602"/>
                  </a:lnTo>
                  <a:lnTo>
                    <a:pt x="1853184" y="1058926"/>
                  </a:lnTo>
                  <a:lnTo>
                    <a:pt x="1843934" y="1104679"/>
                  </a:lnTo>
                  <a:lnTo>
                    <a:pt x="1818719" y="1142063"/>
                  </a:lnTo>
                  <a:lnTo>
                    <a:pt x="1781335" y="1167278"/>
                  </a:lnTo>
                  <a:lnTo>
                    <a:pt x="1735582" y="1176528"/>
                  </a:lnTo>
                  <a:lnTo>
                    <a:pt x="117602" y="1176528"/>
                  </a:lnTo>
                  <a:lnTo>
                    <a:pt x="71848" y="1167278"/>
                  </a:lnTo>
                  <a:lnTo>
                    <a:pt x="34464" y="1142063"/>
                  </a:lnTo>
                  <a:lnTo>
                    <a:pt x="9249" y="1104679"/>
                  </a:lnTo>
                  <a:lnTo>
                    <a:pt x="0" y="1058926"/>
                  </a:lnTo>
                  <a:lnTo>
                    <a:pt x="0" y="117602"/>
                  </a:lnTo>
                  <a:close/>
                </a:path>
              </a:pathLst>
            </a:custGeom>
            <a:ln w="12192">
              <a:solidFill>
                <a:srgbClr val="EC7C30"/>
              </a:solidFill>
            </a:ln>
          </p:spPr>
          <p:txBody>
            <a:bodyPr wrap="square" lIns="0" tIns="0" rIns="0" bIns="0" rtlCol="0"/>
            <a:lstStyle/>
            <a:p>
              <a:endParaRPr/>
            </a:p>
          </p:txBody>
        </p:sp>
      </p:grpSp>
      <p:sp>
        <p:nvSpPr>
          <p:cNvPr id="59" name="object 59"/>
          <p:cNvSpPr txBox="1"/>
          <p:nvPr/>
        </p:nvSpPr>
        <p:spPr>
          <a:xfrm>
            <a:off x="9138284" y="3662553"/>
            <a:ext cx="765175" cy="299720"/>
          </a:xfrm>
          <a:prstGeom prst="rect">
            <a:avLst/>
          </a:prstGeom>
        </p:spPr>
        <p:txBody>
          <a:bodyPr vert="horz" wrap="square" lIns="0" tIns="12700" rIns="0" bIns="0" rtlCol="0">
            <a:spAutoFit/>
          </a:bodyPr>
          <a:lstStyle/>
          <a:p>
            <a:pPr marL="12700">
              <a:lnSpc>
                <a:spcPct val="100000"/>
              </a:lnSpc>
              <a:spcBef>
                <a:spcPts val="100"/>
              </a:spcBef>
            </a:pPr>
            <a:r>
              <a:rPr sz="1800" b="0" spc="-10" dirty="0">
                <a:latin typeface="Calibri Light"/>
                <a:cs typeface="Calibri Light"/>
              </a:rPr>
              <a:t>Pending</a:t>
            </a:r>
            <a:endParaRPr sz="1800">
              <a:latin typeface="Calibri Light"/>
              <a:cs typeface="Calibri Light"/>
            </a:endParaRPr>
          </a:p>
        </p:txBody>
      </p:sp>
      <p:grpSp>
        <p:nvGrpSpPr>
          <p:cNvPr id="60" name="object 60"/>
          <p:cNvGrpSpPr/>
          <p:nvPr/>
        </p:nvGrpSpPr>
        <p:grpSpPr>
          <a:xfrm>
            <a:off x="8378952" y="4764023"/>
            <a:ext cx="2072639" cy="1384300"/>
            <a:chOff x="8378952" y="4764023"/>
            <a:chExt cx="2072639" cy="1384300"/>
          </a:xfrm>
        </p:grpSpPr>
        <p:sp>
          <p:nvSpPr>
            <p:cNvPr id="61" name="object 61"/>
            <p:cNvSpPr/>
            <p:nvPr/>
          </p:nvSpPr>
          <p:spPr>
            <a:xfrm>
              <a:off x="8385048" y="4770119"/>
              <a:ext cx="1853564" cy="1176655"/>
            </a:xfrm>
            <a:custGeom>
              <a:avLst/>
              <a:gdLst/>
              <a:ahLst/>
              <a:cxnLst/>
              <a:rect l="l" t="t" r="r" b="b"/>
              <a:pathLst>
                <a:path w="1853565" h="1176654">
                  <a:moveTo>
                    <a:pt x="1735581" y="0"/>
                  </a:moveTo>
                  <a:lnTo>
                    <a:pt x="117601" y="0"/>
                  </a:lnTo>
                  <a:lnTo>
                    <a:pt x="71848" y="9249"/>
                  </a:lnTo>
                  <a:lnTo>
                    <a:pt x="34464" y="34464"/>
                  </a:lnTo>
                  <a:lnTo>
                    <a:pt x="9249" y="71848"/>
                  </a:lnTo>
                  <a:lnTo>
                    <a:pt x="0" y="117601"/>
                  </a:lnTo>
                  <a:lnTo>
                    <a:pt x="0" y="1058862"/>
                  </a:lnTo>
                  <a:lnTo>
                    <a:pt x="9249" y="1104661"/>
                  </a:lnTo>
                  <a:lnTo>
                    <a:pt x="34464" y="1142058"/>
                  </a:lnTo>
                  <a:lnTo>
                    <a:pt x="71848" y="1167270"/>
                  </a:lnTo>
                  <a:lnTo>
                    <a:pt x="117601" y="1176515"/>
                  </a:lnTo>
                  <a:lnTo>
                    <a:pt x="1735581" y="1176515"/>
                  </a:lnTo>
                  <a:lnTo>
                    <a:pt x="1781335" y="1167270"/>
                  </a:lnTo>
                  <a:lnTo>
                    <a:pt x="1818719" y="1142058"/>
                  </a:lnTo>
                  <a:lnTo>
                    <a:pt x="1843934" y="1104661"/>
                  </a:lnTo>
                  <a:lnTo>
                    <a:pt x="1853183" y="1058862"/>
                  </a:lnTo>
                  <a:lnTo>
                    <a:pt x="1853183" y="117601"/>
                  </a:lnTo>
                  <a:lnTo>
                    <a:pt x="1843934" y="71848"/>
                  </a:lnTo>
                  <a:lnTo>
                    <a:pt x="1818719" y="34464"/>
                  </a:lnTo>
                  <a:lnTo>
                    <a:pt x="1781335" y="9249"/>
                  </a:lnTo>
                  <a:lnTo>
                    <a:pt x="1735581" y="0"/>
                  </a:lnTo>
                  <a:close/>
                </a:path>
              </a:pathLst>
            </a:custGeom>
            <a:solidFill>
              <a:srgbClr val="A4A4A4"/>
            </a:solidFill>
          </p:spPr>
          <p:txBody>
            <a:bodyPr wrap="square" lIns="0" tIns="0" rIns="0" bIns="0" rtlCol="0"/>
            <a:lstStyle/>
            <a:p>
              <a:endParaRPr/>
            </a:p>
          </p:txBody>
        </p:sp>
        <p:sp>
          <p:nvSpPr>
            <p:cNvPr id="62" name="object 62"/>
            <p:cNvSpPr/>
            <p:nvPr/>
          </p:nvSpPr>
          <p:spPr>
            <a:xfrm>
              <a:off x="8385048" y="4770119"/>
              <a:ext cx="1853564" cy="1176655"/>
            </a:xfrm>
            <a:custGeom>
              <a:avLst/>
              <a:gdLst/>
              <a:ahLst/>
              <a:cxnLst/>
              <a:rect l="l" t="t" r="r" b="b"/>
              <a:pathLst>
                <a:path w="1853565" h="1176654">
                  <a:moveTo>
                    <a:pt x="0" y="117601"/>
                  </a:moveTo>
                  <a:lnTo>
                    <a:pt x="9249" y="71848"/>
                  </a:lnTo>
                  <a:lnTo>
                    <a:pt x="34464" y="34464"/>
                  </a:lnTo>
                  <a:lnTo>
                    <a:pt x="71848" y="9249"/>
                  </a:lnTo>
                  <a:lnTo>
                    <a:pt x="117601" y="0"/>
                  </a:lnTo>
                  <a:lnTo>
                    <a:pt x="1735581" y="0"/>
                  </a:lnTo>
                  <a:lnTo>
                    <a:pt x="1781335" y="9249"/>
                  </a:lnTo>
                  <a:lnTo>
                    <a:pt x="1818719" y="34464"/>
                  </a:lnTo>
                  <a:lnTo>
                    <a:pt x="1843934" y="71848"/>
                  </a:lnTo>
                  <a:lnTo>
                    <a:pt x="1853183" y="117601"/>
                  </a:lnTo>
                  <a:lnTo>
                    <a:pt x="1853183" y="1058862"/>
                  </a:lnTo>
                  <a:lnTo>
                    <a:pt x="1843934" y="1104661"/>
                  </a:lnTo>
                  <a:lnTo>
                    <a:pt x="1818719" y="1142058"/>
                  </a:lnTo>
                  <a:lnTo>
                    <a:pt x="1781335" y="1167270"/>
                  </a:lnTo>
                  <a:lnTo>
                    <a:pt x="1735581" y="1176515"/>
                  </a:lnTo>
                  <a:lnTo>
                    <a:pt x="117601" y="1176515"/>
                  </a:lnTo>
                  <a:lnTo>
                    <a:pt x="71848" y="1167270"/>
                  </a:lnTo>
                  <a:lnTo>
                    <a:pt x="34464" y="1142058"/>
                  </a:lnTo>
                  <a:lnTo>
                    <a:pt x="9249" y="1104661"/>
                  </a:lnTo>
                  <a:lnTo>
                    <a:pt x="0" y="1058862"/>
                  </a:lnTo>
                  <a:lnTo>
                    <a:pt x="0" y="117601"/>
                  </a:lnTo>
                  <a:close/>
                </a:path>
              </a:pathLst>
            </a:custGeom>
            <a:ln w="12192">
              <a:solidFill>
                <a:srgbClr val="FFFFFF"/>
              </a:solidFill>
            </a:ln>
          </p:spPr>
          <p:txBody>
            <a:bodyPr wrap="square" lIns="0" tIns="0" rIns="0" bIns="0" rtlCol="0"/>
            <a:lstStyle/>
            <a:p>
              <a:endParaRPr/>
            </a:p>
          </p:txBody>
        </p:sp>
        <p:sp>
          <p:nvSpPr>
            <p:cNvPr id="63" name="object 63"/>
            <p:cNvSpPr/>
            <p:nvPr/>
          </p:nvSpPr>
          <p:spPr>
            <a:xfrm>
              <a:off x="8592312" y="4965191"/>
              <a:ext cx="1853564" cy="1176655"/>
            </a:xfrm>
            <a:custGeom>
              <a:avLst/>
              <a:gdLst/>
              <a:ahLst/>
              <a:cxnLst/>
              <a:rect l="l" t="t" r="r" b="b"/>
              <a:pathLst>
                <a:path w="1853565" h="1176654">
                  <a:moveTo>
                    <a:pt x="1735582" y="0"/>
                  </a:moveTo>
                  <a:lnTo>
                    <a:pt x="117602" y="0"/>
                  </a:lnTo>
                  <a:lnTo>
                    <a:pt x="71848" y="9249"/>
                  </a:lnTo>
                  <a:lnTo>
                    <a:pt x="34464" y="34464"/>
                  </a:lnTo>
                  <a:lnTo>
                    <a:pt x="9249" y="71848"/>
                  </a:lnTo>
                  <a:lnTo>
                    <a:pt x="0" y="117601"/>
                  </a:lnTo>
                  <a:lnTo>
                    <a:pt x="0" y="1058862"/>
                  </a:lnTo>
                  <a:lnTo>
                    <a:pt x="9249" y="1104661"/>
                  </a:lnTo>
                  <a:lnTo>
                    <a:pt x="34464" y="1142058"/>
                  </a:lnTo>
                  <a:lnTo>
                    <a:pt x="71848" y="1167270"/>
                  </a:lnTo>
                  <a:lnTo>
                    <a:pt x="117602" y="1176515"/>
                  </a:lnTo>
                  <a:lnTo>
                    <a:pt x="1735582" y="1176515"/>
                  </a:lnTo>
                  <a:lnTo>
                    <a:pt x="1781335" y="1167270"/>
                  </a:lnTo>
                  <a:lnTo>
                    <a:pt x="1818719" y="1142058"/>
                  </a:lnTo>
                  <a:lnTo>
                    <a:pt x="1843934" y="1104661"/>
                  </a:lnTo>
                  <a:lnTo>
                    <a:pt x="1853184" y="1058862"/>
                  </a:lnTo>
                  <a:lnTo>
                    <a:pt x="1853184" y="117601"/>
                  </a:lnTo>
                  <a:lnTo>
                    <a:pt x="1843934" y="71848"/>
                  </a:lnTo>
                  <a:lnTo>
                    <a:pt x="1818719" y="34464"/>
                  </a:lnTo>
                  <a:lnTo>
                    <a:pt x="1781335" y="9249"/>
                  </a:lnTo>
                  <a:lnTo>
                    <a:pt x="1735582" y="0"/>
                  </a:lnTo>
                  <a:close/>
                </a:path>
              </a:pathLst>
            </a:custGeom>
            <a:solidFill>
              <a:srgbClr val="FFFFFF">
                <a:alpha val="90194"/>
              </a:srgbClr>
            </a:solidFill>
          </p:spPr>
          <p:txBody>
            <a:bodyPr wrap="square" lIns="0" tIns="0" rIns="0" bIns="0" rtlCol="0"/>
            <a:lstStyle/>
            <a:p>
              <a:endParaRPr/>
            </a:p>
          </p:txBody>
        </p:sp>
        <p:sp>
          <p:nvSpPr>
            <p:cNvPr id="64" name="object 64"/>
            <p:cNvSpPr/>
            <p:nvPr/>
          </p:nvSpPr>
          <p:spPr>
            <a:xfrm>
              <a:off x="8592312" y="4965191"/>
              <a:ext cx="1853564" cy="1176655"/>
            </a:xfrm>
            <a:custGeom>
              <a:avLst/>
              <a:gdLst/>
              <a:ahLst/>
              <a:cxnLst/>
              <a:rect l="l" t="t" r="r" b="b"/>
              <a:pathLst>
                <a:path w="1853565" h="1176654">
                  <a:moveTo>
                    <a:pt x="0" y="117601"/>
                  </a:moveTo>
                  <a:lnTo>
                    <a:pt x="9249" y="71848"/>
                  </a:lnTo>
                  <a:lnTo>
                    <a:pt x="34464" y="34464"/>
                  </a:lnTo>
                  <a:lnTo>
                    <a:pt x="71848" y="9249"/>
                  </a:lnTo>
                  <a:lnTo>
                    <a:pt x="117602" y="0"/>
                  </a:lnTo>
                  <a:lnTo>
                    <a:pt x="1735582" y="0"/>
                  </a:lnTo>
                  <a:lnTo>
                    <a:pt x="1781335" y="9249"/>
                  </a:lnTo>
                  <a:lnTo>
                    <a:pt x="1818719" y="34464"/>
                  </a:lnTo>
                  <a:lnTo>
                    <a:pt x="1843934" y="71848"/>
                  </a:lnTo>
                  <a:lnTo>
                    <a:pt x="1853184" y="117601"/>
                  </a:lnTo>
                  <a:lnTo>
                    <a:pt x="1853184" y="1058862"/>
                  </a:lnTo>
                  <a:lnTo>
                    <a:pt x="1843934" y="1104661"/>
                  </a:lnTo>
                  <a:lnTo>
                    <a:pt x="1818719" y="1142058"/>
                  </a:lnTo>
                  <a:lnTo>
                    <a:pt x="1781335" y="1167270"/>
                  </a:lnTo>
                  <a:lnTo>
                    <a:pt x="1735582" y="1176515"/>
                  </a:lnTo>
                  <a:lnTo>
                    <a:pt x="117602" y="1176515"/>
                  </a:lnTo>
                  <a:lnTo>
                    <a:pt x="71848" y="1167270"/>
                  </a:lnTo>
                  <a:lnTo>
                    <a:pt x="34464" y="1142058"/>
                  </a:lnTo>
                  <a:lnTo>
                    <a:pt x="9249" y="1104661"/>
                  </a:lnTo>
                  <a:lnTo>
                    <a:pt x="0" y="1058862"/>
                  </a:lnTo>
                  <a:lnTo>
                    <a:pt x="0" y="117601"/>
                  </a:lnTo>
                  <a:close/>
                </a:path>
              </a:pathLst>
            </a:custGeom>
            <a:ln w="12192">
              <a:solidFill>
                <a:srgbClr val="A4A4A4"/>
              </a:solidFill>
            </a:ln>
          </p:spPr>
          <p:txBody>
            <a:bodyPr wrap="square" lIns="0" tIns="0" rIns="0" bIns="0" rtlCol="0"/>
            <a:lstStyle/>
            <a:p>
              <a:endParaRPr/>
            </a:p>
          </p:txBody>
        </p:sp>
      </p:grpSp>
      <p:sp>
        <p:nvSpPr>
          <p:cNvPr id="65" name="object 65"/>
          <p:cNvSpPr txBox="1"/>
          <p:nvPr/>
        </p:nvSpPr>
        <p:spPr>
          <a:xfrm>
            <a:off x="9052941" y="5378297"/>
            <a:ext cx="929640" cy="299720"/>
          </a:xfrm>
          <a:prstGeom prst="rect">
            <a:avLst/>
          </a:prstGeom>
        </p:spPr>
        <p:txBody>
          <a:bodyPr vert="horz" wrap="square" lIns="0" tIns="12700" rIns="0" bIns="0" rtlCol="0">
            <a:spAutoFit/>
          </a:bodyPr>
          <a:lstStyle/>
          <a:p>
            <a:pPr marL="12700">
              <a:lnSpc>
                <a:spcPct val="100000"/>
              </a:lnSpc>
              <a:spcBef>
                <a:spcPts val="100"/>
              </a:spcBef>
            </a:pPr>
            <a:r>
              <a:rPr sz="1800" b="0" spc="-25" dirty="0">
                <a:latin typeface="Calibri Light"/>
                <a:cs typeface="Calibri Light"/>
              </a:rPr>
              <a:t>Table</a:t>
            </a:r>
            <a:r>
              <a:rPr sz="1800" b="0" spc="-75" dirty="0">
                <a:latin typeface="Calibri Light"/>
                <a:cs typeface="Calibri Light"/>
              </a:rPr>
              <a:t> </a:t>
            </a:r>
            <a:r>
              <a:rPr sz="1800" b="0" spc="-25" dirty="0">
                <a:latin typeface="Calibri Light"/>
                <a:cs typeface="Calibri Light"/>
              </a:rPr>
              <a:t>15D</a:t>
            </a:r>
            <a:endParaRPr sz="1800">
              <a:latin typeface="Calibri Light"/>
              <a:cs typeface="Calibri Light"/>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marL="866775">
              <a:lnSpc>
                <a:spcPts val="4210"/>
              </a:lnSpc>
            </a:pPr>
            <a:r>
              <a:rPr sz="4000" b="0" spc="-35" dirty="0">
                <a:solidFill>
                  <a:srgbClr val="FFFFFF"/>
                </a:solidFill>
                <a:latin typeface="Calibri"/>
                <a:cs typeface="Calibri"/>
              </a:rPr>
              <a:t>Table</a:t>
            </a:r>
            <a:r>
              <a:rPr sz="4000" b="0" spc="-70" dirty="0">
                <a:solidFill>
                  <a:srgbClr val="FFFFFF"/>
                </a:solidFill>
                <a:latin typeface="Calibri"/>
                <a:cs typeface="Calibri"/>
              </a:rPr>
              <a:t> </a:t>
            </a:r>
            <a:r>
              <a:rPr sz="4000" b="0" dirty="0">
                <a:solidFill>
                  <a:srgbClr val="FFFFFF"/>
                </a:solidFill>
                <a:latin typeface="Calibri"/>
                <a:cs typeface="Calibri"/>
              </a:rPr>
              <a:t>15</a:t>
            </a:r>
            <a:r>
              <a:rPr sz="4000" b="0" spc="-75" dirty="0">
                <a:solidFill>
                  <a:srgbClr val="FFFFFF"/>
                </a:solidFill>
                <a:latin typeface="Calibri"/>
                <a:cs typeface="Calibri"/>
              </a:rPr>
              <a:t> </a:t>
            </a:r>
            <a:r>
              <a:rPr sz="4000" b="0" dirty="0">
                <a:solidFill>
                  <a:srgbClr val="FFFFFF"/>
                </a:solidFill>
                <a:latin typeface="Calibri"/>
                <a:cs typeface="Calibri"/>
              </a:rPr>
              <a:t>:</a:t>
            </a:r>
            <a:r>
              <a:rPr sz="4000" b="0" spc="-55" dirty="0">
                <a:solidFill>
                  <a:srgbClr val="FFFFFF"/>
                </a:solidFill>
                <a:latin typeface="Calibri"/>
                <a:cs typeface="Calibri"/>
              </a:rPr>
              <a:t> </a:t>
            </a:r>
            <a:r>
              <a:rPr sz="4000" b="0" dirty="0">
                <a:solidFill>
                  <a:srgbClr val="FFFFFF"/>
                </a:solidFill>
                <a:latin typeface="Calibri"/>
                <a:cs typeface="Calibri"/>
              </a:rPr>
              <a:t>Demands:</a:t>
            </a:r>
            <a:r>
              <a:rPr sz="4000" b="0" spc="-85" dirty="0">
                <a:solidFill>
                  <a:srgbClr val="FFFFFF"/>
                </a:solidFill>
                <a:latin typeface="Calibri"/>
                <a:cs typeface="Calibri"/>
              </a:rPr>
              <a:t> </a:t>
            </a:r>
            <a:r>
              <a:rPr sz="4000" b="0" dirty="0">
                <a:solidFill>
                  <a:srgbClr val="FFFFFF"/>
                </a:solidFill>
                <a:latin typeface="Calibri"/>
                <a:cs typeface="Calibri"/>
              </a:rPr>
              <a:t>Source</a:t>
            </a:r>
            <a:r>
              <a:rPr sz="4000" b="0" spc="-85" dirty="0">
                <a:solidFill>
                  <a:srgbClr val="FFFFFF"/>
                </a:solidFill>
                <a:latin typeface="Calibri"/>
                <a:cs typeface="Calibri"/>
              </a:rPr>
              <a:t> </a:t>
            </a:r>
            <a:r>
              <a:rPr sz="4000" b="0" dirty="0">
                <a:solidFill>
                  <a:srgbClr val="FFFFFF"/>
                </a:solidFill>
                <a:latin typeface="Calibri"/>
                <a:cs typeface="Calibri"/>
              </a:rPr>
              <a:t>of</a:t>
            </a:r>
            <a:r>
              <a:rPr sz="4000" b="0" spc="-60" dirty="0">
                <a:solidFill>
                  <a:srgbClr val="FFFFFF"/>
                </a:solidFill>
                <a:latin typeface="Calibri"/>
                <a:cs typeface="Calibri"/>
              </a:rPr>
              <a:t> </a:t>
            </a:r>
            <a:r>
              <a:rPr sz="4000" b="0" spc="-10" dirty="0">
                <a:solidFill>
                  <a:srgbClr val="FFFFFF"/>
                </a:solidFill>
                <a:latin typeface="Calibri"/>
                <a:cs typeface="Calibri"/>
              </a:rPr>
              <a:t>Information</a:t>
            </a:r>
            <a:endParaRPr sz="4000">
              <a:latin typeface="Calibri"/>
              <a:cs typeface="Calibri"/>
            </a:endParaRPr>
          </a:p>
        </p:txBody>
      </p:sp>
      <p:sp>
        <p:nvSpPr>
          <p:cNvPr id="38" name="object 38"/>
          <p:cNvSpPr txBox="1">
            <a:spLocks noGrp="1"/>
          </p:cNvSpPr>
          <p:nvPr>
            <p:ph type="ftr" sz="quarter" idx="11"/>
          </p:nvPr>
        </p:nvSpPr>
        <p:spPr>
          <a:xfrm>
            <a:off x="4038600" y="6423496"/>
            <a:ext cx="4114800" cy="230832"/>
          </a:xfrm>
          <a:prstGeom prst="rect">
            <a:avLst/>
          </a:prstGeom>
        </p:spPr>
        <p:txBody>
          <a:bodyPr vert="horz" wrap="square" lIns="0" tIns="0" rIns="0" bIns="0" rtlCol="0">
            <a:spAutoFit/>
          </a:bodyPr>
          <a:lstStyle/>
          <a:p>
            <a:pPr marL="12700">
              <a:lnSpc>
                <a:spcPts val="1810"/>
              </a:lnSpc>
            </a:pPr>
            <a:endParaRPr spc="-20" dirty="0"/>
          </a:p>
        </p:txBody>
      </p:sp>
      <p:grpSp>
        <p:nvGrpSpPr>
          <p:cNvPr id="4" name="object 4"/>
          <p:cNvGrpSpPr/>
          <p:nvPr/>
        </p:nvGrpSpPr>
        <p:grpSpPr>
          <a:xfrm>
            <a:off x="4245609" y="1334769"/>
            <a:ext cx="3341370" cy="3441065"/>
            <a:chOff x="4245609" y="1334769"/>
            <a:chExt cx="3341370" cy="3441065"/>
          </a:xfrm>
        </p:grpSpPr>
        <p:sp>
          <p:nvSpPr>
            <p:cNvPr id="5" name="object 5"/>
            <p:cNvSpPr/>
            <p:nvPr/>
          </p:nvSpPr>
          <p:spPr>
            <a:xfrm>
              <a:off x="7580375" y="4230624"/>
              <a:ext cx="0" cy="539115"/>
            </a:xfrm>
            <a:custGeom>
              <a:avLst/>
              <a:gdLst/>
              <a:ahLst/>
              <a:cxnLst/>
              <a:rect l="l" t="t" r="r" b="b"/>
              <a:pathLst>
                <a:path h="539114">
                  <a:moveTo>
                    <a:pt x="0" y="0"/>
                  </a:moveTo>
                  <a:lnTo>
                    <a:pt x="0" y="538733"/>
                  </a:lnTo>
                </a:path>
              </a:pathLst>
            </a:custGeom>
            <a:ln w="12192">
              <a:solidFill>
                <a:srgbClr val="A4A4A4"/>
              </a:solidFill>
            </a:ln>
          </p:spPr>
          <p:txBody>
            <a:bodyPr wrap="square" lIns="0" tIns="0" rIns="0" bIns="0" rtlCol="0"/>
            <a:lstStyle/>
            <a:p>
              <a:endParaRPr/>
            </a:p>
          </p:txBody>
        </p:sp>
        <p:sp>
          <p:nvSpPr>
            <p:cNvPr id="6" name="object 6"/>
            <p:cNvSpPr/>
            <p:nvPr/>
          </p:nvSpPr>
          <p:spPr>
            <a:xfrm>
              <a:off x="5916167" y="2517647"/>
              <a:ext cx="1664335" cy="539115"/>
            </a:xfrm>
            <a:custGeom>
              <a:avLst/>
              <a:gdLst/>
              <a:ahLst/>
              <a:cxnLst/>
              <a:rect l="l" t="t" r="r" b="b"/>
              <a:pathLst>
                <a:path w="1664334" h="539114">
                  <a:moveTo>
                    <a:pt x="0" y="0"/>
                  </a:moveTo>
                  <a:lnTo>
                    <a:pt x="0" y="367156"/>
                  </a:lnTo>
                  <a:lnTo>
                    <a:pt x="1664335" y="367156"/>
                  </a:lnTo>
                  <a:lnTo>
                    <a:pt x="1664335" y="538734"/>
                  </a:lnTo>
                </a:path>
              </a:pathLst>
            </a:custGeom>
            <a:ln w="12191">
              <a:solidFill>
                <a:srgbClr val="EC7C30"/>
              </a:solidFill>
            </a:ln>
          </p:spPr>
          <p:txBody>
            <a:bodyPr wrap="square" lIns="0" tIns="0" rIns="0" bIns="0" rtlCol="0"/>
            <a:lstStyle/>
            <a:p>
              <a:endParaRPr/>
            </a:p>
          </p:txBody>
        </p:sp>
        <p:sp>
          <p:nvSpPr>
            <p:cNvPr id="7" name="object 7"/>
            <p:cNvSpPr/>
            <p:nvPr/>
          </p:nvSpPr>
          <p:spPr>
            <a:xfrm>
              <a:off x="4251959" y="4230624"/>
              <a:ext cx="0" cy="539115"/>
            </a:xfrm>
            <a:custGeom>
              <a:avLst/>
              <a:gdLst/>
              <a:ahLst/>
              <a:cxnLst/>
              <a:rect l="l" t="t" r="r" b="b"/>
              <a:pathLst>
                <a:path h="539114">
                  <a:moveTo>
                    <a:pt x="0" y="0"/>
                  </a:moveTo>
                  <a:lnTo>
                    <a:pt x="0" y="538733"/>
                  </a:lnTo>
                </a:path>
              </a:pathLst>
            </a:custGeom>
            <a:ln w="12192">
              <a:solidFill>
                <a:srgbClr val="A4A4A4"/>
              </a:solidFill>
            </a:ln>
          </p:spPr>
          <p:txBody>
            <a:bodyPr wrap="square" lIns="0" tIns="0" rIns="0" bIns="0" rtlCol="0"/>
            <a:lstStyle/>
            <a:p>
              <a:endParaRPr/>
            </a:p>
          </p:txBody>
        </p:sp>
        <p:sp>
          <p:nvSpPr>
            <p:cNvPr id="8" name="object 8"/>
            <p:cNvSpPr/>
            <p:nvPr/>
          </p:nvSpPr>
          <p:spPr>
            <a:xfrm>
              <a:off x="4251959" y="2517647"/>
              <a:ext cx="1664335" cy="539115"/>
            </a:xfrm>
            <a:custGeom>
              <a:avLst/>
              <a:gdLst/>
              <a:ahLst/>
              <a:cxnLst/>
              <a:rect l="l" t="t" r="r" b="b"/>
              <a:pathLst>
                <a:path w="1664335" h="539114">
                  <a:moveTo>
                    <a:pt x="1664335" y="0"/>
                  </a:moveTo>
                  <a:lnTo>
                    <a:pt x="1664335" y="367156"/>
                  </a:lnTo>
                  <a:lnTo>
                    <a:pt x="0" y="367156"/>
                  </a:lnTo>
                  <a:lnTo>
                    <a:pt x="0" y="538734"/>
                  </a:lnTo>
                </a:path>
              </a:pathLst>
            </a:custGeom>
            <a:ln w="12191">
              <a:solidFill>
                <a:srgbClr val="EC7C30"/>
              </a:solidFill>
            </a:ln>
          </p:spPr>
          <p:txBody>
            <a:bodyPr wrap="square" lIns="0" tIns="0" rIns="0" bIns="0" rtlCol="0"/>
            <a:lstStyle/>
            <a:p>
              <a:endParaRPr/>
            </a:p>
          </p:txBody>
        </p:sp>
        <p:sp>
          <p:nvSpPr>
            <p:cNvPr id="9" name="object 9"/>
            <p:cNvSpPr/>
            <p:nvPr/>
          </p:nvSpPr>
          <p:spPr>
            <a:xfrm>
              <a:off x="4456175" y="1341119"/>
              <a:ext cx="2920365" cy="1176655"/>
            </a:xfrm>
            <a:custGeom>
              <a:avLst/>
              <a:gdLst/>
              <a:ahLst/>
              <a:cxnLst/>
              <a:rect l="l" t="t" r="r" b="b"/>
              <a:pathLst>
                <a:path w="2920365" h="1176655">
                  <a:moveTo>
                    <a:pt x="2802381" y="0"/>
                  </a:moveTo>
                  <a:lnTo>
                    <a:pt x="117601" y="0"/>
                  </a:lnTo>
                  <a:lnTo>
                    <a:pt x="71848" y="9249"/>
                  </a:lnTo>
                  <a:lnTo>
                    <a:pt x="34464" y="34464"/>
                  </a:lnTo>
                  <a:lnTo>
                    <a:pt x="9249" y="71848"/>
                  </a:lnTo>
                  <a:lnTo>
                    <a:pt x="0" y="117601"/>
                  </a:lnTo>
                  <a:lnTo>
                    <a:pt x="0" y="1058926"/>
                  </a:lnTo>
                  <a:lnTo>
                    <a:pt x="9249" y="1104679"/>
                  </a:lnTo>
                  <a:lnTo>
                    <a:pt x="34464" y="1142063"/>
                  </a:lnTo>
                  <a:lnTo>
                    <a:pt x="71848" y="1167278"/>
                  </a:lnTo>
                  <a:lnTo>
                    <a:pt x="117601" y="1176527"/>
                  </a:lnTo>
                  <a:lnTo>
                    <a:pt x="2802381" y="1176527"/>
                  </a:lnTo>
                  <a:lnTo>
                    <a:pt x="2848135" y="1167278"/>
                  </a:lnTo>
                  <a:lnTo>
                    <a:pt x="2885519" y="1142063"/>
                  </a:lnTo>
                  <a:lnTo>
                    <a:pt x="2910734" y="1104679"/>
                  </a:lnTo>
                  <a:lnTo>
                    <a:pt x="2919983" y="1058926"/>
                  </a:lnTo>
                  <a:lnTo>
                    <a:pt x="2919983" y="117601"/>
                  </a:lnTo>
                  <a:lnTo>
                    <a:pt x="2910734" y="71848"/>
                  </a:lnTo>
                  <a:lnTo>
                    <a:pt x="2885519" y="34464"/>
                  </a:lnTo>
                  <a:lnTo>
                    <a:pt x="2848135" y="9249"/>
                  </a:lnTo>
                  <a:lnTo>
                    <a:pt x="2802381" y="0"/>
                  </a:lnTo>
                  <a:close/>
                </a:path>
              </a:pathLst>
            </a:custGeom>
            <a:solidFill>
              <a:srgbClr val="5B9BD4"/>
            </a:solidFill>
          </p:spPr>
          <p:txBody>
            <a:bodyPr wrap="square" lIns="0" tIns="0" rIns="0" bIns="0" rtlCol="0"/>
            <a:lstStyle/>
            <a:p>
              <a:endParaRPr/>
            </a:p>
          </p:txBody>
        </p:sp>
        <p:sp>
          <p:nvSpPr>
            <p:cNvPr id="10" name="object 10"/>
            <p:cNvSpPr/>
            <p:nvPr/>
          </p:nvSpPr>
          <p:spPr>
            <a:xfrm>
              <a:off x="4456175" y="1341119"/>
              <a:ext cx="2920365" cy="1176655"/>
            </a:xfrm>
            <a:custGeom>
              <a:avLst/>
              <a:gdLst/>
              <a:ahLst/>
              <a:cxnLst/>
              <a:rect l="l" t="t" r="r" b="b"/>
              <a:pathLst>
                <a:path w="2920365" h="1176655">
                  <a:moveTo>
                    <a:pt x="0" y="117601"/>
                  </a:moveTo>
                  <a:lnTo>
                    <a:pt x="9249" y="71848"/>
                  </a:lnTo>
                  <a:lnTo>
                    <a:pt x="34464" y="34464"/>
                  </a:lnTo>
                  <a:lnTo>
                    <a:pt x="71848" y="9249"/>
                  </a:lnTo>
                  <a:lnTo>
                    <a:pt x="117601" y="0"/>
                  </a:lnTo>
                  <a:lnTo>
                    <a:pt x="2802381" y="0"/>
                  </a:lnTo>
                  <a:lnTo>
                    <a:pt x="2848135" y="9249"/>
                  </a:lnTo>
                  <a:lnTo>
                    <a:pt x="2885519" y="34464"/>
                  </a:lnTo>
                  <a:lnTo>
                    <a:pt x="2910734" y="71848"/>
                  </a:lnTo>
                  <a:lnTo>
                    <a:pt x="2919983" y="117601"/>
                  </a:lnTo>
                  <a:lnTo>
                    <a:pt x="2919983" y="1058926"/>
                  </a:lnTo>
                  <a:lnTo>
                    <a:pt x="2910734" y="1104679"/>
                  </a:lnTo>
                  <a:lnTo>
                    <a:pt x="2885519" y="1142063"/>
                  </a:lnTo>
                  <a:lnTo>
                    <a:pt x="2848135" y="1167278"/>
                  </a:lnTo>
                  <a:lnTo>
                    <a:pt x="2802381" y="1176527"/>
                  </a:lnTo>
                  <a:lnTo>
                    <a:pt x="117601" y="1176527"/>
                  </a:lnTo>
                  <a:lnTo>
                    <a:pt x="71848" y="1167278"/>
                  </a:lnTo>
                  <a:lnTo>
                    <a:pt x="34464" y="1142063"/>
                  </a:lnTo>
                  <a:lnTo>
                    <a:pt x="9249" y="1104679"/>
                  </a:lnTo>
                  <a:lnTo>
                    <a:pt x="0" y="1058926"/>
                  </a:lnTo>
                  <a:lnTo>
                    <a:pt x="0" y="117601"/>
                  </a:lnTo>
                  <a:close/>
                </a:path>
              </a:pathLst>
            </a:custGeom>
            <a:ln w="12192">
              <a:solidFill>
                <a:srgbClr val="FFFFFF"/>
              </a:solidFill>
            </a:ln>
          </p:spPr>
          <p:txBody>
            <a:bodyPr wrap="square" lIns="0" tIns="0" rIns="0" bIns="0" rtlCol="0"/>
            <a:lstStyle/>
            <a:p>
              <a:endParaRPr/>
            </a:p>
          </p:txBody>
        </p:sp>
        <p:sp>
          <p:nvSpPr>
            <p:cNvPr id="11" name="object 11"/>
            <p:cNvSpPr/>
            <p:nvPr/>
          </p:nvSpPr>
          <p:spPr>
            <a:xfrm>
              <a:off x="4663439" y="1536191"/>
              <a:ext cx="2917190" cy="1176655"/>
            </a:xfrm>
            <a:custGeom>
              <a:avLst/>
              <a:gdLst/>
              <a:ahLst/>
              <a:cxnLst/>
              <a:rect l="l" t="t" r="r" b="b"/>
              <a:pathLst>
                <a:path w="2917190" h="1176655">
                  <a:moveTo>
                    <a:pt x="2799334" y="0"/>
                  </a:moveTo>
                  <a:lnTo>
                    <a:pt x="117601" y="0"/>
                  </a:lnTo>
                  <a:lnTo>
                    <a:pt x="71848" y="9249"/>
                  </a:lnTo>
                  <a:lnTo>
                    <a:pt x="34464" y="34464"/>
                  </a:lnTo>
                  <a:lnTo>
                    <a:pt x="9249" y="71848"/>
                  </a:lnTo>
                  <a:lnTo>
                    <a:pt x="0" y="117602"/>
                  </a:lnTo>
                  <a:lnTo>
                    <a:pt x="0" y="1058926"/>
                  </a:lnTo>
                  <a:lnTo>
                    <a:pt x="9249" y="1104679"/>
                  </a:lnTo>
                  <a:lnTo>
                    <a:pt x="34464" y="1142063"/>
                  </a:lnTo>
                  <a:lnTo>
                    <a:pt x="71848" y="1167278"/>
                  </a:lnTo>
                  <a:lnTo>
                    <a:pt x="117601" y="1176528"/>
                  </a:lnTo>
                  <a:lnTo>
                    <a:pt x="2799334" y="1176528"/>
                  </a:lnTo>
                  <a:lnTo>
                    <a:pt x="2845087" y="1167278"/>
                  </a:lnTo>
                  <a:lnTo>
                    <a:pt x="2882471" y="1142063"/>
                  </a:lnTo>
                  <a:lnTo>
                    <a:pt x="2907686" y="1104679"/>
                  </a:lnTo>
                  <a:lnTo>
                    <a:pt x="2916936" y="1058926"/>
                  </a:lnTo>
                  <a:lnTo>
                    <a:pt x="2916936" y="117602"/>
                  </a:lnTo>
                  <a:lnTo>
                    <a:pt x="2907686" y="71848"/>
                  </a:lnTo>
                  <a:lnTo>
                    <a:pt x="2882471" y="34464"/>
                  </a:lnTo>
                  <a:lnTo>
                    <a:pt x="2845087" y="9249"/>
                  </a:lnTo>
                  <a:lnTo>
                    <a:pt x="2799334" y="0"/>
                  </a:lnTo>
                  <a:close/>
                </a:path>
              </a:pathLst>
            </a:custGeom>
            <a:solidFill>
              <a:srgbClr val="FFFFFF">
                <a:alpha val="90194"/>
              </a:srgbClr>
            </a:solidFill>
          </p:spPr>
          <p:txBody>
            <a:bodyPr wrap="square" lIns="0" tIns="0" rIns="0" bIns="0" rtlCol="0"/>
            <a:lstStyle/>
            <a:p>
              <a:endParaRPr/>
            </a:p>
          </p:txBody>
        </p:sp>
        <p:sp>
          <p:nvSpPr>
            <p:cNvPr id="12" name="object 12"/>
            <p:cNvSpPr/>
            <p:nvPr/>
          </p:nvSpPr>
          <p:spPr>
            <a:xfrm>
              <a:off x="4663439" y="1536191"/>
              <a:ext cx="2917190" cy="1176655"/>
            </a:xfrm>
            <a:custGeom>
              <a:avLst/>
              <a:gdLst/>
              <a:ahLst/>
              <a:cxnLst/>
              <a:rect l="l" t="t" r="r" b="b"/>
              <a:pathLst>
                <a:path w="2917190" h="1176655">
                  <a:moveTo>
                    <a:pt x="0" y="117602"/>
                  </a:moveTo>
                  <a:lnTo>
                    <a:pt x="9249" y="71848"/>
                  </a:lnTo>
                  <a:lnTo>
                    <a:pt x="34464" y="34464"/>
                  </a:lnTo>
                  <a:lnTo>
                    <a:pt x="71848" y="9249"/>
                  </a:lnTo>
                  <a:lnTo>
                    <a:pt x="117601" y="0"/>
                  </a:lnTo>
                  <a:lnTo>
                    <a:pt x="2799334" y="0"/>
                  </a:lnTo>
                  <a:lnTo>
                    <a:pt x="2845087" y="9249"/>
                  </a:lnTo>
                  <a:lnTo>
                    <a:pt x="2882471" y="34464"/>
                  </a:lnTo>
                  <a:lnTo>
                    <a:pt x="2907686" y="71848"/>
                  </a:lnTo>
                  <a:lnTo>
                    <a:pt x="2916936" y="117602"/>
                  </a:lnTo>
                  <a:lnTo>
                    <a:pt x="2916936" y="1058926"/>
                  </a:lnTo>
                  <a:lnTo>
                    <a:pt x="2907686" y="1104679"/>
                  </a:lnTo>
                  <a:lnTo>
                    <a:pt x="2882471" y="1142063"/>
                  </a:lnTo>
                  <a:lnTo>
                    <a:pt x="2845087" y="1167278"/>
                  </a:lnTo>
                  <a:lnTo>
                    <a:pt x="2799334" y="1176528"/>
                  </a:lnTo>
                  <a:lnTo>
                    <a:pt x="117601" y="1176528"/>
                  </a:lnTo>
                  <a:lnTo>
                    <a:pt x="71848" y="1167278"/>
                  </a:lnTo>
                  <a:lnTo>
                    <a:pt x="34464" y="1142063"/>
                  </a:lnTo>
                  <a:lnTo>
                    <a:pt x="9249" y="1104679"/>
                  </a:lnTo>
                  <a:lnTo>
                    <a:pt x="0" y="1058926"/>
                  </a:lnTo>
                  <a:lnTo>
                    <a:pt x="0" y="117602"/>
                  </a:lnTo>
                  <a:close/>
                </a:path>
              </a:pathLst>
            </a:custGeom>
            <a:ln w="12192">
              <a:solidFill>
                <a:srgbClr val="5B9BD4"/>
              </a:solidFill>
            </a:ln>
          </p:spPr>
          <p:txBody>
            <a:bodyPr wrap="square" lIns="0" tIns="0" rIns="0" bIns="0" rtlCol="0"/>
            <a:lstStyle/>
            <a:p>
              <a:endParaRPr/>
            </a:p>
          </p:txBody>
        </p:sp>
      </p:grpSp>
      <p:sp>
        <p:nvSpPr>
          <p:cNvPr id="13" name="object 13"/>
          <p:cNvSpPr txBox="1"/>
          <p:nvPr/>
        </p:nvSpPr>
        <p:spPr>
          <a:xfrm>
            <a:off x="4840351" y="1820621"/>
            <a:ext cx="2564765" cy="553720"/>
          </a:xfrm>
          <a:prstGeom prst="rect">
            <a:avLst/>
          </a:prstGeom>
        </p:spPr>
        <p:txBody>
          <a:bodyPr vert="horz" wrap="square" lIns="0" tIns="12700" rIns="0" bIns="0" rtlCol="0">
            <a:spAutoFit/>
          </a:bodyPr>
          <a:lstStyle/>
          <a:p>
            <a:pPr algn="ctr">
              <a:lnSpc>
                <a:spcPts val="2075"/>
              </a:lnSpc>
              <a:spcBef>
                <a:spcPts val="100"/>
              </a:spcBef>
            </a:pPr>
            <a:r>
              <a:rPr sz="1800" b="0" spc="-40" dirty="0">
                <a:latin typeface="Calibri Light"/>
                <a:cs typeface="Calibri Light"/>
              </a:rPr>
              <a:t>Total</a:t>
            </a:r>
            <a:r>
              <a:rPr sz="1800" b="0" spc="-35" dirty="0">
                <a:latin typeface="Calibri Light"/>
                <a:cs typeface="Calibri Light"/>
              </a:rPr>
              <a:t> </a:t>
            </a:r>
            <a:r>
              <a:rPr sz="1800" b="0" dirty="0">
                <a:latin typeface="Calibri Light"/>
                <a:cs typeface="Calibri Light"/>
              </a:rPr>
              <a:t>demand</a:t>
            </a:r>
            <a:r>
              <a:rPr sz="1800" b="0" spc="-25" dirty="0">
                <a:latin typeface="Calibri Light"/>
                <a:cs typeface="Calibri Light"/>
              </a:rPr>
              <a:t> </a:t>
            </a:r>
            <a:r>
              <a:rPr sz="1800" b="0" dirty="0">
                <a:latin typeface="Calibri Light"/>
                <a:cs typeface="Calibri Light"/>
              </a:rPr>
              <a:t>of</a:t>
            </a:r>
            <a:r>
              <a:rPr sz="1800" b="0" spc="-50" dirty="0">
                <a:latin typeface="Calibri Light"/>
                <a:cs typeface="Calibri Light"/>
              </a:rPr>
              <a:t> </a:t>
            </a:r>
            <a:r>
              <a:rPr sz="1800" b="0" spc="-10" dirty="0">
                <a:latin typeface="Calibri Light"/>
                <a:cs typeface="Calibri Light"/>
              </a:rPr>
              <a:t>taxes</a:t>
            </a:r>
            <a:r>
              <a:rPr sz="1800" b="0" spc="-40" dirty="0">
                <a:latin typeface="Calibri Light"/>
                <a:cs typeface="Calibri Light"/>
              </a:rPr>
              <a:t> </a:t>
            </a:r>
            <a:r>
              <a:rPr sz="1800" b="0" spc="-20" dirty="0">
                <a:latin typeface="Calibri Light"/>
                <a:cs typeface="Calibri Light"/>
              </a:rPr>
              <a:t>Table</a:t>
            </a:r>
            <a:endParaRPr sz="1800">
              <a:latin typeface="Calibri Light"/>
              <a:cs typeface="Calibri Light"/>
            </a:endParaRPr>
          </a:p>
          <a:p>
            <a:pPr algn="ctr">
              <a:lnSpc>
                <a:spcPts val="2075"/>
              </a:lnSpc>
            </a:pPr>
            <a:r>
              <a:rPr sz="1800" b="0" spc="-25" dirty="0">
                <a:latin typeface="Calibri Light"/>
                <a:cs typeface="Calibri Light"/>
              </a:rPr>
              <a:t>15E</a:t>
            </a:r>
            <a:endParaRPr sz="1800">
              <a:latin typeface="Calibri Light"/>
              <a:cs typeface="Calibri Light"/>
            </a:endParaRPr>
          </a:p>
        </p:txBody>
      </p:sp>
      <p:grpSp>
        <p:nvGrpSpPr>
          <p:cNvPr id="14" name="object 14"/>
          <p:cNvGrpSpPr/>
          <p:nvPr/>
        </p:nvGrpSpPr>
        <p:grpSpPr>
          <a:xfrm>
            <a:off x="2785617" y="3047745"/>
            <a:ext cx="3136900" cy="1384300"/>
            <a:chOff x="2785617" y="3047745"/>
            <a:chExt cx="3136900" cy="1384300"/>
          </a:xfrm>
        </p:grpSpPr>
        <p:sp>
          <p:nvSpPr>
            <p:cNvPr id="15" name="object 15"/>
            <p:cNvSpPr/>
            <p:nvPr/>
          </p:nvSpPr>
          <p:spPr>
            <a:xfrm>
              <a:off x="2791967" y="3054095"/>
              <a:ext cx="2917190" cy="1176655"/>
            </a:xfrm>
            <a:custGeom>
              <a:avLst/>
              <a:gdLst/>
              <a:ahLst/>
              <a:cxnLst/>
              <a:rect l="l" t="t" r="r" b="b"/>
              <a:pathLst>
                <a:path w="2917190" h="1176654">
                  <a:moveTo>
                    <a:pt x="2799334" y="0"/>
                  </a:moveTo>
                  <a:lnTo>
                    <a:pt x="117601" y="0"/>
                  </a:lnTo>
                  <a:lnTo>
                    <a:pt x="71848" y="9249"/>
                  </a:lnTo>
                  <a:lnTo>
                    <a:pt x="34464" y="34464"/>
                  </a:lnTo>
                  <a:lnTo>
                    <a:pt x="9249" y="71848"/>
                  </a:lnTo>
                  <a:lnTo>
                    <a:pt x="0" y="117601"/>
                  </a:lnTo>
                  <a:lnTo>
                    <a:pt x="0" y="1058926"/>
                  </a:lnTo>
                  <a:lnTo>
                    <a:pt x="9249" y="1104679"/>
                  </a:lnTo>
                  <a:lnTo>
                    <a:pt x="34464" y="1142063"/>
                  </a:lnTo>
                  <a:lnTo>
                    <a:pt x="71848" y="1167278"/>
                  </a:lnTo>
                  <a:lnTo>
                    <a:pt x="117601" y="1176527"/>
                  </a:lnTo>
                  <a:lnTo>
                    <a:pt x="2799334" y="1176527"/>
                  </a:lnTo>
                  <a:lnTo>
                    <a:pt x="2845087" y="1167278"/>
                  </a:lnTo>
                  <a:lnTo>
                    <a:pt x="2882471" y="1142063"/>
                  </a:lnTo>
                  <a:lnTo>
                    <a:pt x="2907686" y="1104679"/>
                  </a:lnTo>
                  <a:lnTo>
                    <a:pt x="2916935" y="1058926"/>
                  </a:lnTo>
                  <a:lnTo>
                    <a:pt x="2916935" y="117601"/>
                  </a:lnTo>
                  <a:lnTo>
                    <a:pt x="2907686" y="71848"/>
                  </a:lnTo>
                  <a:lnTo>
                    <a:pt x="2882471" y="34464"/>
                  </a:lnTo>
                  <a:lnTo>
                    <a:pt x="2845087" y="9249"/>
                  </a:lnTo>
                  <a:lnTo>
                    <a:pt x="2799334" y="0"/>
                  </a:lnTo>
                  <a:close/>
                </a:path>
              </a:pathLst>
            </a:custGeom>
            <a:solidFill>
              <a:srgbClr val="EC7C30"/>
            </a:solidFill>
          </p:spPr>
          <p:txBody>
            <a:bodyPr wrap="square" lIns="0" tIns="0" rIns="0" bIns="0" rtlCol="0"/>
            <a:lstStyle/>
            <a:p>
              <a:endParaRPr/>
            </a:p>
          </p:txBody>
        </p:sp>
        <p:sp>
          <p:nvSpPr>
            <p:cNvPr id="16" name="object 16"/>
            <p:cNvSpPr/>
            <p:nvPr/>
          </p:nvSpPr>
          <p:spPr>
            <a:xfrm>
              <a:off x="2791967" y="3054095"/>
              <a:ext cx="2917190" cy="1176655"/>
            </a:xfrm>
            <a:custGeom>
              <a:avLst/>
              <a:gdLst/>
              <a:ahLst/>
              <a:cxnLst/>
              <a:rect l="l" t="t" r="r" b="b"/>
              <a:pathLst>
                <a:path w="2917190" h="1176654">
                  <a:moveTo>
                    <a:pt x="0" y="117601"/>
                  </a:moveTo>
                  <a:lnTo>
                    <a:pt x="9249" y="71848"/>
                  </a:lnTo>
                  <a:lnTo>
                    <a:pt x="34464" y="34464"/>
                  </a:lnTo>
                  <a:lnTo>
                    <a:pt x="71848" y="9249"/>
                  </a:lnTo>
                  <a:lnTo>
                    <a:pt x="117601" y="0"/>
                  </a:lnTo>
                  <a:lnTo>
                    <a:pt x="2799334" y="0"/>
                  </a:lnTo>
                  <a:lnTo>
                    <a:pt x="2845087" y="9249"/>
                  </a:lnTo>
                  <a:lnTo>
                    <a:pt x="2882471" y="34464"/>
                  </a:lnTo>
                  <a:lnTo>
                    <a:pt x="2907686" y="71848"/>
                  </a:lnTo>
                  <a:lnTo>
                    <a:pt x="2916935" y="117601"/>
                  </a:lnTo>
                  <a:lnTo>
                    <a:pt x="2916935" y="1058926"/>
                  </a:lnTo>
                  <a:lnTo>
                    <a:pt x="2907686" y="1104679"/>
                  </a:lnTo>
                  <a:lnTo>
                    <a:pt x="2882471" y="1142063"/>
                  </a:lnTo>
                  <a:lnTo>
                    <a:pt x="2845087" y="1167278"/>
                  </a:lnTo>
                  <a:lnTo>
                    <a:pt x="2799334" y="1176527"/>
                  </a:lnTo>
                  <a:lnTo>
                    <a:pt x="117601" y="1176527"/>
                  </a:lnTo>
                  <a:lnTo>
                    <a:pt x="71848" y="1167278"/>
                  </a:lnTo>
                  <a:lnTo>
                    <a:pt x="34464" y="1142063"/>
                  </a:lnTo>
                  <a:lnTo>
                    <a:pt x="9249" y="1104679"/>
                  </a:lnTo>
                  <a:lnTo>
                    <a:pt x="0" y="1058926"/>
                  </a:lnTo>
                  <a:lnTo>
                    <a:pt x="0" y="117601"/>
                  </a:lnTo>
                  <a:close/>
                </a:path>
              </a:pathLst>
            </a:custGeom>
            <a:ln w="12192">
              <a:solidFill>
                <a:srgbClr val="FFFFFF"/>
              </a:solidFill>
            </a:ln>
          </p:spPr>
          <p:txBody>
            <a:bodyPr wrap="square" lIns="0" tIns="0" rIns="0" bIns="0" rtlCol="0"/>
            <a:lstStyle/>
            <a:p>
              <a:endParaRPr/>
            </a:p>
          </p:txBody>
        </p:sp>
        <p:sp>
          <p:nvSpPr>
            <p:cNvPr id="17" name="object 17"/>
            <p:cNvSpPr/>
            <p:nvPr/>
          </p:nvSpPr>
          <p:spPr>
            <a:xfrm>
              <a:off x="2999231" y="3249167"/>
              <a:ext cx="2917190" cy="1176655"/>
            </a:xfrm>
            <a:custGeom>
              <a:avLst/>
              <a:gdLst/>
              <a:ahLst/>
              <a:cxnLst/>
              <a:rect l="l" t="t" r="r" b="b"/>
              <a:pathLst>
                <a:path w="2917190" h="1176654">
                  <a:moveTo>
                    <a:pt x="2799334" y="0"/>
                  </a:moveTo>
                  <a:lnTo>
                    <a:pt x="117601" y="0"/>
                  </a:lnTo>
                  <a:lnTo>
                    <a:pt x="71848" y="9249"/>
                  </a:lnTo>
                  <a:lnTo>
                    <a:pt x="34464" y="34464"/>
                  </a:lnTo>
                  <a:lnTo>
                    <a:pt x="9249" y="71848"/>
                  </a:lnTo>
                  <a:lnTo>
                    <a:pt x="0" y="117602"/>
                  </a:lnTo>
                  <a:lnTo>
                    <a:pt x="0" y="1058926"/>
                  </a:lnTo>
                  <a:lnTo>
                    <a:pt x="9249" y="1104679"/>
                  </a:lnTo>
                  <a:lnTo>
                    <a:pt x="34464" y="1142063"/>
                  </a:lnTo>
                  <a:lnTo>
                    <a:pt x="71848" y="1167278"/>
                  </a:lnTo>
                  <a:lnTo>
                    <a:pt x="117601" y="1176528"/>
                  </a:lnTo>
                  <a:lnTo>
                    <a:pt x="2799334" y="1176528"/>
                  </a:lnTo>
                  <a:lnTo>
                    <a:pt x="2845087" y="1167278"/>
                  </a:lnTo>
                  <a:lnTo>
                    <a:pt x="2882471" y="1142063"/>
                  </a:lnTo>
                  <a:lnTo>
                    <a:pt x="2907686" y="1104679"/>
                  </a:lnTo>
                  <a:lnTo>
                    <a:pt x="2916935" y="1058926"/>
                  </a:lnTo>
                  <a:lnTo>
                    <a:pt x="2916935" y="117602"/>
                  </a:lnTo>
                  <a:lnTo>
                    <a:pt x="2907686" y="71848"/>
                  </a:lnTo>
                  <a:lnTo>
                    <a:pt x="2882471" y="34464"/>
                  </a:lnTo>
                  <a:lnTo>
                    <a:pt x="2845087" y="9249"/>
                  </a:lnTo>
                  <a:lnTo>
                    <a:pt x="2799334" y="0"/>
                  </a:lnTo>
                  <a:close/>
                </a:path>
              </a:pathLst>
            </a:custGeom>
            <a:solidFill>
              <a:srgbClr val="FFFFFF">
                <a:alpha val="90194"/>
              </a:srgbClr>
            </a:solidFill>
          </p:spPr>
          <p:txBody>
            <a:bodyPr wrap="square" lIns="0" tIns="0" rIns="0" bIns="0" rtlCol="0"/>
            <a:lstStyle/>
            <a:p>
              <a:endParaRPr/>
            </a:p>
          </p:txBody>
        </p:sp>
        <p:sp>
          <p:nvSpPr>
            <p:cNvPr id="18" name="object 18"/>
            <p:cNvSpPr/>
            <p:nvPr/>
          </p:nvSpPr>
          <p:spPr>
            <a:xfrm>
              <a:off x="2999231" y="3249167"/>
              <a:ext cx="2917190" cy="1176655"/>
            </a:xfrm>
            <a:custGeom>
              <a:avLst/>
              <a:gdLst/>
              <a:ahLst/>
              <a:cxnLst/>
              <a:rect l="l" t="t" r="r" b="b"/>
              <a:pathLst>
                <a:path w="2917190" h="1176654">
                  <a:moveTo>
                    <a:pt x="0" y="117602"/>
                  </a:moveTo>
                  <a:lnTo>
                    <a:pt x="9249" y="71848"/>
                  </a:lnTo>
                  <a:lnTo>
                    <a:pt x="34464" y="34464"/>
                  </a:lnTo>
                  <a:lnTo>
                    <a:pt x="71848" y="9249"/>
                  </a:lnTo>
                  <a:lnTo>
                    <a:pt x="117601" y="0"/>
                  </a:lnTo>
                  <a:lnTo>
                    <a:pt x="2799334" y="0"/>
                  </a:lnTo>
                  <a:lnTo>
                    <a:pt x="2845087" y="9249"/>
                  </a:lnTo>
                  <a:lnTo>
                    <a:pt x="2882471" y="34464"/>
                  </a:lnTo>
                  <a:lnTo>
                    <a:pt x="2907686" y="71848"/>
                  </a:lnTo>
                  <a:lnTo>
                    <a:pt x="2916935" y="117602"/>
                  </a:lnTo>
                  <a:lnTo>
                    <a:pt x="2916935" y="1058926"/>
                  </a:lnTo>
                  <a:lnTo>
                    <a:pt x="2907686" y="1104679"/>
                  </a:lnTo>
                  <a:lnTo>
                    <a:pt x="2882471" y="1142063"/>
                  </a:lnTo>
                  <a:lnTo>
                    <a:pt x="2845087" y="1167278"/>
                  </a:lnTo>
                  <a:lnTo>
                    <a:pt x="2799334" y="1176528"/>
                  </a:lnTo>
                  <a:lnTo>
                    <a:pt x="117601" y="1176528"/>
                  </a:lnTo>
                  <a:lnTo>
                    <a:pt x="71848" y="1167278"/>
                  </a:lnTo>
                  <a:lnTo>
                    <a:pt x="34464" y="1142063"/>
                  </a:lnTo>
                  <a:lnTo>
                    <a:pt x="9249" y="1104679"/>
                  </a:lnTo>
                  <a:lnTo>
                    <a:pt x="0" y="1058926"/>
                  </a:lnTo>
                  <a:lnTo>
                    <a:pt x="0" y="117602"/>
                  </a:lnTo>
                  <a:close/>
                </a:path>
              </a:pathLst>
            </a:custGeom>
            <a:ln w="12192">
              <a:solidFill>
                <a:srgbClr val="EC7C30"/>
              </a:solidFill>
            </a:ln>
          </p:spPr>
          <p:txBody>
            <a:bodyPr wrap="square" lIns="0" tIns="0" rIns="0" bIns="0" rtlCol="0"/>
            <a:lstStyle/>
            <a:p>
              <a:endParaRPr/>
            </a:p>
          </p:txBody>
        </p:sp>
      </p:grpSp>
      <p:sp>
        <p:nvSpPr>
          <p:cNvPr id="19" name="object 19"/>
          <p:cNvSpPr txBox="1"/>
          <p:nvPr/>
        </p:nvSpPr>
        <p:spPr>
          <a:xfrm>
            <a:off x="3145027" y="3536391"/>
            <a:ext cx="2623820" cy="553720"/>
          </a:xfrm>
          <a:prstGeom prst="rect">
            <a:avLst/>
          </a:prstGeom>
        </p:spPr>
        <p:txBody>
          <a:bodyPr vert="horz" wrap="square" lIns="0" tIns="12700" rIns="0" bIns="0" rtlCol="0">
            <a:spAutoFit/>
          </a:bodyPr>
          <a:lstStyle/>
          <a:p>
            <a:pPr algn="ctr">
              <a:lnSpc>
                <a:spcPts val="2075"/>
              </a:lnSpc>
              <a:spcBef>
                <a:spcPts val="100"/>
              </a:spcBef>
            </a:pPr>
            <a:r>
              <a:rPr sz="1800" b="0" spc="-40" dirty="0">
                <a:latin typeface="Calibri Light"/>
                <a:cs typeface="Calibri Light"/>
              </a:rPr>
              <a:t>Total </a:t>
            </a:r>
            <a:r>
              <a:rPr sz="1800" b="0" spc="-10" dirty="0">
                <a:latin typeface="Calibri Light"/>
                <a:cs typeface="Calibri Light"/>
              </a:rPr>
              <a:t>taxes</a:t>
            </a:r>
            <a:r>
              <a:rPr sz="1800" b="0" spc="-45" dirty="0">
                <a:latin typeface="Calibri Light"/>
                <a:cs typeface="Calibri Light"/>
              </a:rPr>
              <a:t> </a:t>
            </a:r>
            <a:r>
              <a:rPr sz="1800" b="0" dirty="0">
                <a:latin typeface="Calibri Light"/>
                <a:cs typeface="Calibri Light"/>
              </a:rPr>
              <a:t>paid</a:t>
            </a:r>
            <a:r>
              <a:rPr sz="1800" b="0" spc="-40" dirty="0">
                <a:latin typeface="Calibri Light"/>
                <a:cs typeface="Calibri Light"/>
              </a:rPr>
              <a:t> </a:t>
            </a:r>
            <a:r>
              <a:rPr sz="1800" b="0" dirty="0">
                <a:latin typeface="Calibri Light"/>
                <a:cs typeface="Calibri Light"/>
              </a:rPr>
              <a:t>in</a:t>
            </a:r>
            <a:r>
              <a:rPr sz="1800" b="0" spc="-45" dirty="0">
                <a:latin typeface="Calibri Light"/>
                <a:cs typeface="Calibri Light"/>
              </a:rPr>
              <a:t> </a:t>
            </a:r>
            <a:r>
              <a:rPr sz="1800" b="0" dirty="0">
                <a:latin typeface="Calibri Light"/>
                <a:cs typeface="Calibri Light"/>
              </a:rPr>
              <a:t>respect</a:t>
            </a:r>
            <a:r>
              <a:rPr sz="1800" b="0" spc="-60" dirty="0">
                <a:latin typeface="Calibri Light"/>
                <a:cs typeface="Calibri Light"/>
              </a:rPr>
              <a:t> </a:t>
            </a:r>
            <a:r>
              <a:rPr sz="1800" b="0" spc="-25" dirty="0">
                <a:latin typeface="Calibri Light"/>
                <a:cs typeface="Calibri Light"/>
              </a:rPr>
              <a:t>of</a:t>
            </a:r>
            <a:endParaRPr sz="1800">
              <a:latin typeface="Calibri Light"/>
              <a:cs typeface="Calibri Light"/>
            </a:endParaRPr>
          </a:p>
          <a:p>
            <a:pPr algn="ctr">
              <a:lnSpc>
                <a:spcPts val="2075"/>
              </a:lnSpc>
            </a:pPr>
            <a:r>
              <a:rPr sz="1800" b="0" dirty="0">
                <a:latin typeface="Calibri Light"/>
                <a:cs typeface="Calibri Light"/>
              </a:rPr>
              <a:t>E</a:t>
            </a:r>
            <a:r>
              <a:rPr sz="1800" b="0" spc="5" dirty="0">
                <a:latin typeface="Calibri Light"/>
                <a:cs typeface="Calibri Light"/>
              </a:rPr>
              <a:t> </a:t>
            </a:r>
            <a:r>
              <a:rPr sz="1800" b="0" spc="-10" dirty="0">
                <a:latin typeface="Calibri Light"/>
                <a:cs typeface="Calibri Light"/>
              </a:rPr>
              <a:t>above</a:t>
            </a:r>
            <a:endParaRPr sz="1800">
              <a:latin typeface="Calibri Light"/>
              <a:cs typeface="Calibri Light"/>
            </a:endParaRPr>
          </a:p>
        </p:txBody>
      </p:sp>
      <p:grpSp>
        <p:nvGrpSpPr>
          <p:cNvPr id="20" name="object 20"/>
          <p:cNvGrpSpPr/>
          <p:nvPr/>
        </p:nvGrpSpPr>
        <p:grpSpPr>
          <a:xfrm>
            <a:off x="2785617" y="4763770"/>
            <a:ext cx="3136900" cy="1384300"/>
            <a:chOff x="2785617" y="4763770"/>
            <a:chExt cx="3136900" cy="1384300"/>
          </a:xfrm>
        </p:grpSpPr>
        <p:sp>
          <p:nvSpPr>
            <p:cNvPr id="21" name="object 21"/>
            <p:cNvSpPr/>
            <p:nvPr/>
          </p:nvSpPr>
          <p:spPr>
            <a:xfrm>
              <a:off x="2791967" y="4770120"/>
              <a:ext cx="2917190" cy="1176655"/>
            </a:xfrm>
            <a:custGeom>
              <a:avLst/>
              <a:gdLst/>
              <a:ahLst/>
              <a:cxnLst/>
              <a:rect l="l" t="t" r="r" b="b"/>
              <a:pathLst>
                <a:path w="2917190" h="1176654">
                  <a:moveTo>
                    <a:pt x="2799334" y="0"/>
                  </a:moveTo>
                  <a:lnTo>
                    <a:pt x="117601" y="0"/>
                  </a:lnTo>
                  <a:lnTo>
                    <a:pt x="71848" y="9249"/>
                  </a:lnTo>
                  <a:lnTo>
                    <a:pt x="34464" y="34464"/>
                  </a:lnTo>
                  <a:lnTo>
                    <a:pt x="9249" y="71848"/>
                  </a:lnTo>
                  <a:lnTo>
                    <a:pt x="0" y="117601"/>
                  </a:lnTo>
                  <a:lnTo>
                    <a:pt x="0" y="1058875"/>
                  </a:lnTo>
                  <a:lnTo>
                    <a:pt x="9249" y="1104669"/>
                  </a:lnTo>
                  <a:lnTo>
                    <a:pt x="34464" y="1142066"/>
                  </a:lnTo>
                  <a:lnTo>
                    <a:pt x="71848" y="1167281"/>
                  </a:lnTo>
                  <a:lnTo>
                    <a:pt x="117601" y="1176527"/>
                  </a:lnTo>
                  <a:lnTo>
                    <a:pt x="2799334" y="1176527"/>
                  </a:lnTo>
                  <a:lnTo>
                    <a:pt x="2845087" y="1167281"/>
                  </a:lnTo>
                  <a:lnTo>
                    <a:pt x="2882471" y="1142066"/>
                  </a:lnTo>
                  <a:lnTo>
                    <a:pt x="2907686" y="1104669"/>
                  </a:lnTo>
                  <a:lnTo>
                    <a:pt x="2916935" y="1058875"/>
                  </a:lnTo>
                  <a:lnTo>
                    <a:pt x="2916935" y="117601"/>
                  </a:lnTo>
                  <a:lnTo>
                    <a:pt x="2907686" y="71848"/>
                  </a:lnTo>
                  <a:lnTo>
                    <a:pt x="2882471" y="34464"/>
                  </a:lnTo>
                  <a:lnTo>
                    <a:pt x="2845087" y="9249"/>
                  </a:lnTo>
                  <a:lnTo>
                    <a:pt x="2799334" y="0"/>
                  </a:lnTo>
                  <a:close/>
                </a:path>
              </a:pathLst>
            </a:custGeom>
            <a:solidFill>
              <a:srgbClr val="A4A4A4"/>
            </a:solidFill>
          </p:spPr>
          <p:txBody>
            <a:bodyPr wrap="square" lIns="0" tIns="0" rIns="0" bIns="0" rtlCol="0"/>
            <a:lstStyle/>
            <a:p>
              <a:endParaRPr/>
            </a:p>
          </p:txBody>
        </p:sp>
        <p:sp>
          <p:nvSpPr>
            <p:cNvPr id="22" name="object 22"/>
            <p:cNvSpPr/>
            <p:nvPr/>
          </p:nvSpPr>
          <p:spPr>
            <a:xfrm>
              <a:off x="2791967" y="4770120"/>
              <a:ext cx="2917190" cy="1176655"/>
            </a:xfrm>
            <a:custGeom>
              <a:avLst/>
              <a:gdLst/>
              <a:ahLst/>
              <a:cxnLst/>
              <a:rect l="l" t="t" r="r" b="b"/>
              <a:pathLst>
                <a:path w="2917190" h="1176654">
                  <a:moveTo>
                    <a:pt x="0" y="117601"/>
                  </a:moveTo>
                  <a:lnTo>
                    <a:pt x="9249" y="71848"/>
                  </a:lnTo>
                  <a:lnTo>
                    <a:pt x="34464" y="34464"/>
                  </a:lnTo>
                  <a:lnTo>
                    <a:pt x="71848" y="9249"/>
                  </a:lnTo>
                  <a:lnTo>
                    <a:pt x="117601" y="0"/>
                  </a:lnTo>
                  <a:lnTo>
                    <a:pt x="2799334" y="0"/>
                  </a:lnTo>
                  <a:lnTo>
                    <a:pt x="2845087" y="9249"/>
                  </a:lnTo>
                  <a:lnTo>
                    <a:pt x="2882471" y="34464"/>
                  </a:lnTo>
                  <a:lnTo>
                    <a:pt x="2907686" y="71848"/>
                  </a:lnTo>
                  <a:lnTo>
                    <a:pt x="2916935" y="117601"/>
                  </a:lnTo>
                  <a:lnTo>
                    <a:pt x="2916935" y="1058875"/>
                  </a:lnTo>
                  <a:lnTo>
                    <a:pt x="2907686" y="1104669"/>
                  </a:lnTo>
                  <a:lnTo>
                    <a:pt x="2882471" y="1142066"/>
                  </a:lnTo>
                  <a:lnTo>
                    <a:pt x="2845087" y="1167281"/>
                  </a:lnTo>
                  <a:lnTo>
                    <a:pt x="2799334" y="1176527"/>
                  </a:lnTo>
                  <a:lnTo>
                    <a:pt x="117601" y="1176527"/>
                  </a:lnTo>
                  <a:lnTo>
                    <a:pt x="71848" y="1167281"/>
                  </a:lnTo>
                  <a:lnTo>
                    <a:pt x="34464" y="1142066"/>
                  </a:lnTo>
                  <a:lnTo>
                    <a:pt x="9249" y="1104669"/>
                  </a:lnTo>
                  <a:lnTo>
                    <a:pt x="0" y="1058875"/>
                  </a:lnTo>
                  <a:lnTo>
                    <a:pt x="0" y="117601"/>
                  </a:lnTo>
                  <a:close/>
                </a:path>
              </a:pathLst>
            </a:custGeom>
            <a:ln w="12192">
              <a:solidFill>
                <a:srgbClr val="FFFFFF"/>
              </a:solidFill>
            </a:ln>
          </p:spPr>
          <p:txBody>
            <a:bodyPr wrap="square" lIns="0" tIns="0" rIns="0" bIns="0" rtlCol="0"/>
            <a:lstStyle/>
            <a:p>
              <a:endParaRPr/>
            </a:p>
          </p:txBody>
        </p:sp>
        <p:sp>
          <p:nvSpPr>
            <p:cNvPr id="23" name="object 23"/>
            <p:cNvSpPr/>
            <p:nvPr/>
          </p:nvSpPr>
          <p:spPr>
            <a:xfrm>
              <a:off x="2999231" y="4965192"/>
              <a:ext cx="2917190" cy="1176655"/>
            </a:xfrm>
            <a:custGeom>
              <a:avLst/>
              <a:gdLst/>
              <a:ahLst/>
              <a:cxnLst/>
              <a:rect l="l" t="t" r="r" b="b"/>
              <a:pathLst>
                <a:path w="2917190" h="1176654">
                  <a:moveTo>
                    <a:pt x="2799334" y="0"/>
                  </a:moveTo>
                  <a:lnTo>
                    <a:pt x="117601" y="0"/>
                  </a:lnTo>
                  <a:lnTo>
                    <a:pt x="71848" y="9249"/>
                  </a:lnTo>
                  <a:lnTo>
                    <a:pt x="34464" y="34464"/>
                  </a:lnTo>
                  <a:lnTo>
                    <a:pt x="9249" y="71848"/>
                  </a:lnTo>
                  <a:lnTo>
                    <a:pt x="0" y="117601"/>
                  </a:lnTo>
                  <a:lnTo>
                    <a:pt x="0" y="1058875"/>
                  </a:lnTo>
                  <a:lnTo>
                    <a:pt x="9249" y="1104669"/>
                  </a:lnTo>
                  <a:lnTo>
                    <a:pt x="34464" y="1142066"/>
                  </a:lnTo>
                  <a:lnTo>
                    <a:pt x="71848" y="1167281"/>
                  </a:lnTo>
                  <a:lnTo>
                    <a:pt x="117601" y="1176527"/>
                  </a:lnTo>
                  <a:lnTo>
                    <a:pt x="2799334" y="1176527"/>
                  </a:lnTo>
                  <a:lnTo>
                    <a:pt x="2845087" y="1167281"/>
                  </a:lnTo>
                  <a:lnTo>
                    <a:pt x="2882471" y="1142066"/>
                  </a:lnTo>
                  <a:lnTo>
                    <a:pt x="2907686" y="1104669"/>
                  </a:lnTo>
                  <a:lnTo>
                    <a:pt x="2916935" y="1058875"/>
                  </a:lnTo>
                  <a:lnTo>
                    <a:pt x="2916935" y="117601"/>
                  </a:lnTo>
                  <a:lnTo>
                    <a:pt x="2907686" y="71848"/>
                  </a:lnTo>
                  <a:lnTo>
                    <a:pt x="2882471" y="34464"/>
                  </a:lnTo>
                  <a:lnTo>
                    <a:pt x="2845087" y="9249"/>
                  </a:lnTo>
                  <a:lnTo>
                    <a:pt x="2799334" y="0"/>
                  </a:lnTo>
                  <a:close/>
                </a:path>
              </a:pathLst>
            </a:custGeom>
            <a:solidFill>
              <a:srgbClr val="FFFFFF">
                <a:alpha val="90194"/>
              </a:srgbClr>
            </a:solidFill>
          </p:spPr>
          <p:txBody>
            <a:bodyPr wrap="square" lIns="0" tIns="0" rIns="0" bIns="0" rtlCol="0"/>
            <a:lstStyle/>
            <a:p>
              <a:endParaRPr/>
            </a:p>
          </p:txBody>
        </p:sp>
        <p:sp>
          <p:nvSpPr>
            <p:cNvPr id="24" name="object 24"/>
            <p:cNvSpPr/>
            <p:nvPr/>
          </p:nvSpPr>
          <p:spPr>
            <a:xfrm>
              <a:off x="2999231" y="4965192"/>
              <a:ext cx="2917190" cy="1176655"/>
            </a:xfrm>
            <a:custGeom>
              <a:avLst/>
              <a:gdLst/>
              <a:ahLst/>
              <a:cxnLst/>
              <a:rect l="l" t="t" r="r" b="b"/>
              <a:pathLst>
                <a:path w="2917190" h="1176654">
                  <a:moveTo>
                    <a:pt x="0" y="117601"/>
                  </a:moveTo>
                  <a:lnTo>
                    <a:pt x="9249" y="71848"/>
                  </a:lnTo>
                  <a:lnTo>
                    <a:pt x="34464" y="34464"/>
                  </a:lnTo>
                  <a:lnTo>
                    <a:pt x="71848" y="9249"/>
                  </a:lnTo>
                  <a:lnTo>
                    <a:pt x="117601" y="0"/>
                  </a:lnTo>
                  <a:lnTo>
                    <a:pt x="2799334" y="0"/>
                  </a:lnTo>
                  <a:lnTo>
                    <a:pt x="2845087" y="9249"/>
                  </a:lnTo>
                  <a:lnTo>
                    <a:pt x="2882471" y="34464"/>
                  </a:lnTo>
                  <a:lnTo>
                    <a:pt x="2907686" y="71848"/>
                  </a:lnTo>
                  <a:lnTo>
                    <a:pt x="2916935" y="117601"/>
                  </a:lnTo>
                  <a:lnTo>
                    <a:pt x="2916935" y="1058875"/>
                  </a:lnTo>
                  <a:lnTo>
                    <a:pt x="2907686" y="1104669"/>
                  </a:lnTo>
                  <a:lnTo>
                    <a:pt x="2882471" y="1142066"/>
                  </a:lnTo>
                  <a:lnTo>
                    <a:pt x="2845087" y="1167281"/>
                  </a:lnTo>
                  <a:lnTo>
                    <a:pt x="2799334" y="1176527"/>
                  </a:lnTo>
                  <a:lnTo>
                    <a:pt x="117601" y="1176527"/>
                  </a:lnTo>
                  <a:lnTo>
                    <a:pt x="71848" y="1167281"/>
                  </a:lnTo>
                  <a:lnTo>
                    <a:pt x="34464" y="1142066"/>
                  </a:lnTo>
                  <a:lnTo>
                    <a:pt x="9249" y="1104669"/>
                  </a:lnTo>
                  <a:lnTo>
                    <a:pt x="0" y="1058875"/>
                  </a:lnTo>
                  <a:lnTo>
                    <a:pt x="0" y="117601"/>
                  </a:lnTo>
                  <a:close/>
                </a:path>
              </a:pathLst>
            </a:custGeom>
            <a:ln w="12192">
              <a:solidFill>
                <a:srgbClr val="A4A4A4"/>
              </a:solidFill>
            </a:ln>
          </p:spPr>
          <p:txBody>
            <a:bodyPr wrap="square" lIns="0" tIns="0" rIns="0" bIns="0" rtlCol="0"/>
            <a:lstStyle/>
            <a:p>
              <a:endParaRPr/>
            </a:p>
          </p:txBody>
        </p:sp>
      </p:grpSp>
      <p:sp>
        <p:nvSpPr>
          <p:cNvPr id="25" name="object 25"/>
          <p:cNvSpPr txBox="1"/>
          <p:nvPr/>
        </p:nvSpPr>
        <p:spPr>
          <a:xfrm>
            <a:off x="3989323" y="5378297"/>
            <a:ext cx="934085" cy="299720"/>
          </a:xfrm>
          <a:prstGeom prst="rect">
            <a:avLst/>
          </a:prstGeom>
        </p:spPr>
        <p:txBody>
          <a:bodyPr vert="horz" wrap="square" lIns="0" tIns="12700" rIns="0" bIns="0" rtlCol="0">
            <a:spAutoFit/>
          </a:bodyPr>
          <a:lstStyle/>
          <a:p>
            <a:pPr marL="12700">
              <a:lnSpc>
                <a:spcPct val="100000"/>
              </a:lnSpc>
              <a:spcBef>
                <a:spcPts val="100"/>
              </a:spcBef>
            </a:pPr>
            <a:r>
              <a:rPr sz="1800" b="0" spc="-25" dirty="0">
                <a:latin typeface="Calibri Light"/>
                <a:cs typeface="Calibri Light"/>
              </a:rPr>
              <a:t>Table</a:t>
            </a:r>
            <a:r>
              <a:rPr sz="1800" b="0" spc="-75" dirty="0">
                <a:latin typeface="Calibri Light"/>
                <a:cs typeface="Calibri Light"/>
              </a:rPr>
              <a:t> </a:t>
            </a:r>
            <a:r>
              <a:rPr sz="1800" b="0" spc="-25" dirty="0">
                <a:latin typeface="Calibri Light"/>
                <a:cs typeface="Calibri Light"/>
              </a:rPr>
              <a:t>15G</a:t>
            </a:r>
            <a:endParaRPr sz="1800">
              <a:latin typeface="Calibri Light"/>
              <a:cs typeface="Calibri Light"/>
            </a:endParaRPr>
          </a:p>
        </p:txBody>
      </p:sp>
      <p:grpSp>
        <p:nvGrpSpPr>
          <p:cNvPr id="26" name="object 26"/>
          <p:cNvGrpSpPr/>
          <p:nvPr/>
        </p:nvGrpSpPr>
        <p:grpSpPr>
          <a:xfrm>
            <a:off x="6117082" y="3047745"/>
            <a:ext cx="3134360" cy="1384300"/>
            <a:chOff x="6117082" y="3047745"/>
            <a:chExt cx="3134360" cy="1384300"/>
          </a:xfrm>
        </p:grpSpPr>
        <p:sp>
          <p:nvSpPr>
            <p:cNvPr id="27" name="object 27"/>
            <p:cNvSpPr/>
            <p:nvPr/>
          </p:nvSpPr>
          <p:spPr>
            <a:xfrm>
              <a:off x="6123432" y="3054095"/>
              <a:ext cx="2917190" cy="1176655"/>
            </a:xfrm>
            <a:custGeom>
              <a:avLst/>
              <a:gdLst/>
              <a:ahLst/>
              <a:cxnLst/>
              <a:rect l="l" t="t" r="r" b="b"/>
              <a:pathLst>
                <a:path w="2917190" h="1176654">
                  <a:moveTo>
                    <a:pt x="2799334" y="0"/>
                  </a:moveTo>
                  <a:lnTo>
                    <a:pt x="117601" y="0"/>
                  </a:lnTo>
                  <a:lnTo>
                    <a:pt x="71848" y="9249"/>
                  </a:lnTo>
                  <a:lnTo>
                    <a:pt x="34464" y="34464"/>
                  </a:lnTo>
                  <a:lnTo>
                    <a:pt x="9249" y="71848"/>
                  </a:lnTo>
                  <a:lnTo>
                    <a:pt x="0" y="117601"/>
                  </a:lnTo>
                  <a:lnTo>
                    <a:pt x="0" y="1058926"/>
                  </a:lnTo>
                  <a:lnTo>
                    <a:pt x="9249" y="1104679"/>
                  </a:lnTo>
                  <a:lnTo>
                    <a:pt x="34464" y="1142063"/>
                  </a:lnTo>
                  <a:lnTo>
                    <a:pt x="71848" y="1167278"/>
                  </a:lnTo>
                  <a:lnTo>
                    <a:pt x="117601" y="1176527"/>
                  </a:lnTo>
                  <a:lnTo>
                    <a:pt x="2799334" y="1176527"/>
                  </a:lnTo>
                  <a:lnTo>
                    <a:pt x="2845087" y="1167278"/>
                  </a:lnTo>
                  <a:lnTo>
                    <a:pt x="2882471" y="1142063"/>
                  </a:lnTo>
                  <a:lnTo>
                    <a:pt x="2907686" y="1104679"/>
                  </a:lnTo>
                  <a:lnTo>
                    <a:pt x="2916936" y="1058926"/>
                  </a:lnTo>
                  <a:lnTo>
                    <a:pt x="2916936" y="117601"/>
                  </a:lnTo>
                  <a:lnTo>
                    <a:pt x="2907686" y="71848"/>
                  </a:lnTo>
                  <a:lnTo>
                    <a:pt x="2882471" y="34464"/>
                  </a:lnTo>
                  <a:lnTo>
                    <a:pt x="2845087" y="9249"/>
                  </a:lnTo>
                  <a:lnTo>
                    <a:pt x="2799334" y="0"/>
                  </a:lnTo>
                  <a:close/>
                </a:path>
              </a:pathLst>
            </a:custGeom>
            <a:solidFill>
              <a:srgbClr val="EC7C30"/>
            </a:solidFill>
          </p:spPr>
          <p:txBody>
            <a:bodyPr wrap="square" lIns="0" tIns="0" rIns="0" bIns="0" rtlCol="0"/>
            <a:lstStyle/>
            <a:p>
              <a:endParaRPr/>
            </a:p>
          </p:txBody>
        </p:sp>
        <p:sp>
          <p:nvSpPr>
            <p:cNvPr id="28" name="object 28"/>
            <p:cNvSpPr/>
            <p:nvPr/>
          </p:nvSpPr>
          <p:spPr>
            <a:xfrm>
              <a:off x="6123432" y="3054095"/>
              <a:ext cx="2917190" cy="1176655"/>
            </a:xfrm>
            <a:custGeom>
              <a:avLst/>
              <a:gdLst/>
              <a:ahLst/>
              <a:cxnLst/>
              <a:rect l="l" t="t" r="r" b="b"/>
              <a:pathLst>
                <a:path w="2917190" h="1176654">
                  <a:moveTo>
                    <a:pt x="0" y="117601"/>
                  </a:moveTo>
                  <a:lnTo>
                    <a:pt x="9249" y="71848"/>
                  </a:lnTo>
                  <a:lnTo>
                    <a:pt x="34464" y="34464"/>
                  </a:lnTo>
                  <a:lnTo>
                    <a:pt x="71848" y="9249"/>
                  </a:lnTo>
                  <a:lnTo>
                    <a:pt x="117601" y="0"/>
                  </a:lnTo>
                  <a:lnTo>
                    <a:pt x="2799334" y="0"/>
                  </a:lnTo>
                  <a:lnTo>
                    <a:pt x="2845087" y="9249"/>
                  </a:lnTo>
                  <a:lnTo>
                    <a:pt x="2882471" y="34464"/>
                  </a:lnTo>
                  <a:lnTo>
                    <a:pt x="2907686" y="71848"/>
                  </a:lnTo>
                  <a:lnTo>
                    <a:pt x="2916936" y="117601"/>
                  </a:lnTo>
                  <a:lnTo>
                    <a:pt x="2916936" y="1058926"/>
                  </a:lnTo>
                  <a:lnTo>
                    <a:pt x="2907686" y="1104679"/>
                  </a:lnTo>
                  <a:lnTo>
                    <a:pt x="2882471" y="1142063"/>
                  </a:lnTo>
                  <a:lnTo>
                    <a:pt x="2845087" y="1167278"/>
                  </a:lnTo>
                  <a:lnTo>
                    <a:pt x="2799334" y="1176527"/>
                  </a:lnTo>
                  <a:lnTo>
                    <a:pt x="117601" y="1176527"/>
                  </a:lnTo>
                  <a:lnTo>
                    <a:pt x="71848" y="1167278"/>
                  </a:lnTo>
                  <a:lnTo>
                    <a:pt x="34464" y="1142063"/>
                  </a:lnTo>
                  <a:lnTo>
                    <a:pt x="9249" y="1104679"/>
                  </a:lnTo>
                  <a:lnTo>
                    <a:pt x="0" y="1058926"/>
                  </a:lnTo>
                  <a:lnTo>
                    <a:pt x="0" y="117601"/>
                  </a:lnTo>
                  <a:close/>
                </a:path>
              </a:pathLst>
            </a:custGeom>
            <a:ln w="12192">
              <a:solidFill>
                <a:srgbClr val="FFFFFF"/>
              </a:solidFill>
            </a:ln>
          </p:spPr>
          <p:txBody>
            <a:bodyPr wrap="square" lIns="0" tIns="0" rIns="0" bIns="0" rtlCol="0"/>
            <a:lstStyle/>
            <a:p>
              <a:endParaRPr/>
            </a:p>
          </p:txBody>
        </p:sp>
        <p:sp>
          <p:nvSpPr>
            <p:cNvPr id="29" name="object 29"/>
            <p:cNvSpPr/>
            <p:nvPr/>
          </p:nvSpPr>
          <p:spPr>
            <a:xfrm>
              <a:off x="6327648" y="3249167"/>
              <a:ext cx="2917190" cy="1176655"/>
            </a:xfrm>
            <a:custGeom>
              <a:avLst/>
              <a:gdLst/>
              <a:ahLst/>
              <a:cxnLst/>
              <a:rect l="l" t="t" r="r" b="b"/>
              <a:pathLst>
                <a:path w="2917190" h="1176654">
                  <a:moveTo>
                    <a:pt x="2799333" y="0"/>
                  </a:moveTo>
                  <a:lnTo>
                    <a:pt x="117601" y="0"/>
                  </a:lnTo>
                  <a:lnTo>
                    <a:pt x="71848" y="9249"/>
                  </a:lnTo>
                  <a:lnTo>
                    <a:pt x="34464" y="34464"/>
                  </a:lnTo>
                  <a:lnTo>
                    <a:pt x="9249" y="71848"/>
                  </a:lnTo>
                  <a:lnTo>
                    <a:pt x="0" y="117602"/>
                  </a:lnTo>
                  <a:lnTo>
                    <a:pt x="0" y="1058926"/>
                  </a:lnTo>
                  <a:lnTo>
                    <a:pt x="9249" y="1104679"/>
                  </a:lnTo>
                  <a:lnTo>
                    <a:pt x="34464" y="1142063"/>
                  </a:lnTo>
                  <a:lnTo>
                    <a:pt x="71848" y="1167278"/>
                  </a:lnTo>
                  <a:lnTo>
                    <a:pt x="117601" y="1176528"/>
                  </a:lnTo>
                  <a:lnTo>
                    <a:pt x="2799333" y="1176528"/>
                  </a:lnTo>
                  <a:lnTo>
                    <a:pt x="2845087" y="1167278"/>
                  </a:lnTo>
                  <a:lnTo>
                    <a:pt x="2882471" y="1142063"/>
                  </a:lnTo>
                  <a:lnTo>
                    <a:pt x="2907686" y="1104679"/>
                  </a:lnTo>
                  <a:lnTo>
                    <a:pt x="2916935" y="1058926"/>
                  </a:lnTo>
                  <a:lnTo>
                    <a:pt x="2916935" y="117602"/>
                  </a:lnTo>
                  <a:lnTo>
                    <a:pt x="2907686" y="71848"/>
                  </a:lnTo>
                  <a:lnTo>
                    <a:pt x="2882471" y="34464"/>
                  </a:lnTo>
                  <a:lnTo>
                    <a:pt x="2845087" y="9249"/>
                  </a:lnTo>
                  <a:lnTo>
                    <a:pt x="2799333" y="0"/>
                  </a:lnTo>
                  <a:close/>
                </a:path>
              </a:pathLst>
            </a:custGeom>
            <a:solidFill>
              <a:srgbClr val="FFFFFF">
                <a:alpha val="90194"/>
              </a:srgbClr>
            </a:solidFill>
          </p:spPr>
          <p:txBody>
            <a:bodyPr wrap="square" lIns="0" tIns="0" rIns="0" bIns="0" rtlCol="0"/>
            <a:lstStyle/>
            <a:p>
              <a:endParaRPr/>
            </a:p>
          </p:txBody>
        </p:sp>
        <p:sp>
          <p:nvSpPr>
            <p:cNvPr id="30" name="object 30"/>
            <p:cNvSpPr/>
            <p:nvPr/>
          </p:nvSpPr>
          <p:spPr>
            <a:xfrm>
              <a:off x="6327648" y="3249167"/>
              <a:ext cx="2917190" cy="1176655"/>
            </a:xfrm>
            <a:custGeom>
              <a:avLst/>
              <a:gdLst/>
              <a:ahLst/>
              <a:cxnLst/>
              <a:rect l="l" t="t" r="r" b="b"/>
              <a:pathLst>
                <a:path w="2917190" h="1176654">
                  <a:moveTo>
                    <a:pt x="0" y="117602"/>
                  </a:moveTo>
                  <a:lnTo>
                    <a:pt x="9249" y="71848"/>
                  </a:lnTo>
                  <a:lnTo>
                    <a:pt x="34464" y="34464"/>
                  </a:lnTo>
                  <a:lnTo>
                    <a:pt x="71848" y="9249"/>
                  </a:lnTo>
                  <a:lnTo>
                    <a:pt x="117601" y="0"/>
                  </a:lnTo>
                  <a:lnTo>
                    <a:pt x="2799333" y="0"/>
                  </a:lnTo>
                  <a:lnTo>
                    <a:pt x="2845087" y="9249"/>
                  </a:lnTo>
                  <a:lnTo>
                    <a:pt x="2882471" y="34464"/>
                  </a:lnTo>
                  <a:lnTo>
                    <a:pt x="2907686" y="71848"/>
                  </a:lnTo>
                  <a:lnTo>
                    <a:pt x="2916935" y="117602"/>
                  </a:lnTo>
                  <a:lnTo>
                    <a:pt x="2916935" y="1058926"/>
                  </a:lnTo>
                  <a:lnTo>
                    <a:pt x="2907686" y="1104679"/>
                  </a:lnTo>
                  <a:lnTo>
                    <a:pt x="2882471" y="1142063"/>
                  </a:lnTo>
                  <a:lnTo>
                    <a:pt x="2845087" y="1167278"/>
                  </a:lnTo>
                  <a:lnTo>
                    <a:pt x="2799333" y="1176528"/>
                  </a:lnTo>
                  <a:lnTo>
                    <a:pt x="117601" y="1176528"/>
                  </a:lnTo>
                  <a:lnTo>
                    <a:pt x="71848" y="1167278"/>
                  </a:lnTo>
                  <a:lnTo>
                    <a:pt x="34464" y="1142063"/>
                  </a:lnTo>
                  <a:lnTo>
                    <a:pt x="9249" y="1104679"/>
                  </a:lnTo>
                  <a:lnTo>
                    <a:pt x="0" y="1058926"/>
                  </a:lnTo>
                  <a:lnTo>
                    <a:pt x="0" y="117602"/>
                  </a:lnTo>
                  <a:close/>
                </a:path>
              </a:pathLst>
            </a:custGeom>
            <a:ln w="12192">
              <a:solidFill>
                <a:srgbClr val="EC7C30"/>
              </a:solidFill>
            </a:ln>
          </p:spPr>
          <p:txBody>
            <a:bodyPr wrap="square" lIns="0" tIns="0" rIns="0" bIns="0" rtlCol="0"/>
            <a:lstStyle/>
            <a:p>
              <a:endParaRPr/>
            </a:p>
          </p:txBody>
        </p:sp>
      </p:grpSp>
      <p:sp>
        <p:nvSpPr>
          <p:cNvPr id="31" name="object 31"/>
          <p:cNvSpPr txBox="1"/>
          <p:nvPr/>
        </p:nvSpPr>
        <p:spPr>
          <a:xfrm>
            <a:off x="6523101" y="3536391"/>
            <a:ext cx="2524125" cy="553720"/>
          </a:xfrm>
          <a:prstGeom prst="rect">
            <a:avLst/>
          </a:prstGeom>
        </p:spPr>
        <p:txBody>
          <a:bodyPr vert="horz" wrap="square" lIns="0" tIns="12700" rIns="0" bIns="0" rtlCol="0">
            <a:spAutoFit/>
          </a:bodyPr>
          <a:lstStyle/>
          <a:p>
            <a:pPr algn="ctr">
              <a:lnSpc>
                <a:spcPts val="2075"/>
              </a:lnSpc>
              <a:spcBef>
                <a:spcPts val="100"/>
              </a:spcBef>
            </a:pPr>
            <a:r>
              <a:rPr sz="1800" b="0" spc="-40" dirty="0">
                <a:latin typeface="Calibri Light"/>
                <a:cs typeface="Calibri Light"/>
              </a:rPr>
              <a:t>Total</a:t>
            </a:r>
            <a:r>
              <a:rPr sz="1800" b="0" spc="-35" dirty="0">
                <a:latin typeface="Calibri Light"/>
                <a:cs typeface="Calibri Light"/>
              </a:rPr>
              <a:t> </a:t>
            </a:r>
            <a:r>
              <a:rPr sz="1800" b="0" dirty="0">
                <a:latin typeface="Calibri Light"/>
                <a:cs typeface="Calibri Light"/>
              </a:rPr>
              <a:t>demands</a:t>
            </a:r>
            <a:r>
              <a:rPr sz="1800" b="0" spc="-25" dirty="0">
                <a:latin typeface="Calibri Light"/>
                <a:cs typeface="Calibri Light"/>
              </a:rPr>
              <a:t> </a:t>
            </a:r>
            <a:r>
              <a:rPr sz="1800" b="0" dirty="0">
                <a:latin typeface="Calibri Light"/>
                <a:cs typeface="Calibri Light"/>
              </a:rPr>
              <a:t>pending</a:t>
            </a:r>
            <a:r>
              <a:rPr sz="1800" b="0" spc="-65" dirty="0">
                <a:latin typeface="Calibri Light"/>
                <a:cs typeface="Calibri Light"/>
              </a:rPr>
              <a:t> </a:t>
            </a:r>
            <a:r>
              <a:rPr sz="1800" b="0" spc="-25" dirty="0">
                <a:latin typeface="Calibri Light"/>
                <a:cs typeface="Calibri Light"/>
              </a:rPr>
              <a:t>out</a:t>
            </a:r>
            <a:endParaRPr sz="1800">
              <a:latin typeface="Calibri Light"/>
              <a:cs typeface="Calibri Light"/>
            </a:endParaRPr>
          </a:p>
          <a:p>
            <a:pPr marL="1270" algn="ctr">
              <a:lnSpc>
                <a:spcPts val="2075"/>
              </a:lnSpc>
            </a:pPr>
            <a:r>
              <a:rPr sz="1800" b="0" dirty="0">
                <a:latin typeface="Calibri Light"/>
                <a:cs typeface="Calibri Light"/>
              </a:rPr>
              <a:t>of</a:t>
            </a:r>
            <a:r>
              <a:rPr sz="1800" b="0" spc="-15" dirty="0">
                <a:latin typeface="Calibri Light"/>
                <a:cs typeface="Calibri Light"/>
              </a:rPr>
              <a:t> </a:t>
            </a:r>
            <a:r>
              <a:rPr sz="1800" b="0" dirty="0">
                <a:latin typeface="Calibri Light"/>
                <a:cs typeface="Calibri Light"/>
              </a:rPr>
              <a:t>E</a:t>
            </a:r>
            <a:r>
              <a:rPr sz="1800" b="0" spc="5" dirty="0">
                <a:latin typeface="Calibri Light"/>
                <a:cs typeface="Calibri Light"/>
              </a:rPr>
              <a:t> </a:t>
            </a:r>
            <a:r>
              <a:rPr sz="1800" b="0" spc="-10" dirty="0">
                <a:latin typeface="Calibri Light"/>
                <a:cs typeface="Calibri Light"/>
              </a:rPr>
              <a:t>above</a:t>
            </a:r>
            <a:endParaRPr sz="1800">
              <a:latin typeface="Calibri Light"/>
              <a:cs typeface="Calibri Light"/>
            </a:endParaRPr>
          </a:p>
        </p:txBody>
      </p:sp>
      <p:grpSp>
        <p:nvGrpSpPr>
          <p:cNvPr id="32" name="object 32"/>
          <p:cNvGrpSpPr/>
          <p:nvPr/>
        </p:nvGrpSpPr>
        <p:grpSpPr>
          <a:xfrm>
            <a:off x="6117335" y="4764023"/>
            <a:ext cx="3133725" cy="1384300"/>
            <a:chOff x="6117335" y="4764023"/>
            <a:chExt cx="3133725" cy="1384300"/>
          </a:xfrm>
        </p:grpSpPr>
        <p:sp>
          <p:nvSpPr>
            <p:cNvPr id="33" name="object 33"/>
            <p:cNvSpPr/>
            <p:nvPr/>
          </p:nvSpPr>
          <p:spPr>
            <a:xfrm>
              <a:off x="6123431" y="4770119"/>
              <a:ext cx="2917190" cy="1176655"/>
            </a:xfrm>
            <a:custGeom>
              <a:avLst/>
              <a:gdLst/>
              <a:ahLst/>
              <a:cxnLst/>
              <a:rect l="l" t="t" r="r" b="b"/>
              <a:pathLst>
                <a:path w="2917190" h="1176654">
                  <a:moveTo>
                    <a:pt x="2799334" y="0"/>
                  </a:moveTo>
                  <a:lnTo>
                    <a:pt x="117601" y="0"/>
                  </a:lnTo>
                  <a:lnTo>
                    <a:pt x="71848" y="9249"/>
                  </a:lnTo>
                  <a:lnTo>
                    <a:pt x="34464" y="34464"/>
                  </a:lnTo>
                  <a:lnTo>
                    <a:pt x="9249" y="71848"/>
                  </a:lnTo>
                  <a:lnTo>
                    <a:pt x="0" y="117601"/>
                  </a:lnTo>
                  <a:lnTo>
                    <a:pt x="0" y="1058875"/>
                  </a:lnTo>
                  <a:lnTo>
                    <a:pt x="9249" y="1104669"/>
                  </a:lnTo>
                  <a:lnTo>
                    <a:pt x="34464" y="1142066"/>
                  </a:lnTo>
                  <a:lnTo>
                    <a:pt x="71848" y="1167281"/>
                  </a:lnTo>
                  <a:lnTo>
                    <a:pt x="117601" y="1176527"/>
                  </a:lnTo>
                  <a:lnTo>
                    <a:pt x="2799334" y="1176527"/>
                  </a:lnTo>
                  <a:lnTo>
                    <a:pt x="2845087" y="1167281"/>
                  </a:lnTo>
                  <a:lnTo>
                    <a:pt x="2882471" y="1142066"/>
                  </a:lnTo>
                  <a:lnTo>
                    <a:pt x="2907686" y="1104669"/>
                  </a:lnTo>
                  <a:lnTo>
                    <a:pt x="2916936" y="1058875"/>
                  </a:lnTo>
                  <a:lnTo>
                    <a:pt x="2916936" y="117601"/>
                  </a:lnTo>
                  <a:lnTo>
                    <a:pt x="2907686" y="71848"/>
                  </a:lnTo>
                  <a:lnTo>
                    <a:pt x="2882471" y="34464"/>
                  </a:lnTo>
                  <a:lnTo>
                    <a:pt x="2845087" y="9249"/>
                  </a:lnTo>
                  <a:lnTo>
                    <a:pt x="2799334" y="0"/>
                  </a:lnTo>
                  <a:close/>
                </a:path>
              </a:pathLst>
            </a:custGeom>
            <a:solidFill>
              <a:srgbClr val="A4A4A4"/>
            </a:solidFill>
          </p:spPr>
          <p:txBody>
            <a:bodyPr wrap="square" lIns="0" tIns="0" rIns="0" bIns="0" rtlCol="0"/>
            <a:lstStyle/>
            <a:p>
              <a:endParaRPr/>
            </a:p>
          </p:txBody>
        </p:sp>
        <p:sp>
          <p:nvSpPr>
            <p:cNvPr id="34" name="object 34"/>
            <p:cNvSpPr/>
            <p:nvPr/>
          </p:nvSpPr>
          <p:spPr>
            <a:xfrm>
              <a:off x="6123431" y="4770119"/>
              <a:ext cx="2917190" cy="1176655"/>
            </a:xfrm>
            <a:custGeom>
              <a:avLst/>
              <a:gdLst/>
              <a:ahLst/>
              <a:cxnLst/>
              <a:rect l="l" t="t" r="r" b="b"/>
              <a:pathLst>
                <a:path w="2917190" h="1176654">
                  <a:moveTo>
                    <a:pt x="0" y="117601"/>
                  </a:moveTo>
                  <a:lnTo>
                    <a:pt x="9249" y="71848"/>
                  </a:lnTo>
                  <a:lnTo>
                    <a:pt x="34464" y="34464"/>
                  </a:lnTo>
                  <a:lnTo>
                    <a:pt x="71848" y="9249"/>
                  </a:lnTo>
                  <a:lnTo>
                    <a:pt x="117601" y="0"/>
                  </a:lnTo>
                  <a:lnTo>
                    <a:pt x="2799334" y="0"/>
                  </a:lnTo>
                  <a:lnTo>
                    <a:pt x="2845087" y="9249"/>
                  </a:lnTo>
                  <a:lnTo>
                    <a:pt x="2882471" y="34464"/>
                  </a:lnTo>
                  <a:lnTo>
                    <a:pt x="2907686" y="71848"/>
                  </a:lnTo>
                  <a:lnTo>
                    <a:pt x="2916936" y="117601"/>
                  </a:lnTo>
                  <a:lnTo>
                    <a:pt x="2916936" y="1058875"/>
                  </a:lnTo>
                  <a:lnTo>
                    <a:pt x="2907686" y="1104669"/>
                  </a:lnTo>
                  <a:lnTo>
                    <a:pt x="2882471" y="1142066"/>
                  </a:lnTo>
                  <a:lnTo>
                    <a:pt x="2845087" y="1167281"/>
                  </a:lnTo>
                  <a:lnTo>
                    <a:pt x="2799334" y="1176527"/>
                  </a:lnTo>
                  <a:lnTo>
                    <a:pt x="117601" y="1176527"/>
                  </a:lnTo>
                  <a:lnTo>
                    <a:pt x="71848" y="1167281"/>
                  </a:lnTo>
                  <a:lnTo>
                    <a:pt x="34464" y="1142066"/>
                  </a:lnTo>
                  <a:lnTo>
                    <a:pt x="9249" y="1104669"/>
                  </a:lnTo>
                  <a:lnTo>
                    <a:pt x="0" y="1058875"/>
                  </a:lnTo>
                  <a:lnTo>
                    <a:pt x="0" y="117601"/>
                  </a:lnTo>
                  <a:close/>
                </a:path>
              </a:pathLst>
            </a:custGeom>
            <a:ln w="12192">
              <a:solidFill>
                <a:srgbClr val="FFFFFF"/>
              </a:solidFill>
            </a:ln>
          </p:spPr>
          <p:txBody>
            <a:bodyPr wrap="square" lIns="0" tIns="0" rIns="0" bIns="0" rtlCol="0"/>
            <a:lstStyle/>
            <a:p>
              <a:endParaRPr/>
            </a:p>
          </p:txBody>
        </p:sp>
        <p:sp>
          <p:nvSpPr>
            <p:cNvPr id="35" name="object 35"/>
            <p:cNvSpPr/>
            <p:nvPr/>
          </p:nvSpPr>
          <p:spPr>
            <a:xfrm>
              <a:off x="6327647" y="4965191"/>
              <a:ext cx="2917190" cy="1176655"/>
            </a:xfrm>
            <a:custGeom>
              <a:avLst/>
              <a:gdLst/>
              <a:ahLst/>
              <a:cxnLst/>
              <a:rect l="l" t="t" r="r" b="b"/>
              <a:pathLst>
                <a:path w="2917190" h="1176654">
                  <a:moveTo>
                    <a:pt x="2799333" y="0"/>
                  </a:moveTo>
                  <a:lnTo>
                    <a:pt x="117601" y="0"/>
                  </a:lnTo>
                  <a:lnTo>
                    <a:pt x="71848" y="9249"/>
                  </a:lnTo>
                  <a:lnTo>
                    <a:pt x="34464" y="34464"/>
                  </a:lnTo>
                  <a:lnTo>
                    <a:pt x="9249" y="71848"/>
                  </a:lnTo>
                  <a:lnTo>
                    <a:pt x="0" y="117601"/>
                  </a:lnTo>
                  <a:lnTo>
                    <a:pt x="0" y="1058875"/>
                  </a:lnTo>
                  <a:lnTo>
                    <a:pt x="9249" y="1104669"/>
                  </a:lnTo>
                  <a:lnTo>
                    <a:pt x="34464" y="1142066"/>
                  </a:lnTo>
                  <a:lnTo>
                    <a:pt x="71848" y="1167281"/>
                  </a:lnTo>
                  <a:lnTo>
                    <a:pt x="117601" y="1176527"/>
                  </a:lnTo>
                  <a:lnTo>
                    <a:pt x="2799333" y="1176527"/>
                  </a:lnTo>
                  <a:lnTo>
                    <a:pt x="2845087" y="1167281"/>
                  </a:lnTo>
                  <a:lnTo>
                    <a:pt x="2882471" y="1142066"/>
                  </a:lnTo>
                  <a:lnTo>
                    <a:pt x="2907686" y="1104669"/>
                  </a:lnTo>
                  <a:lnTo>
                    <a:pt x="2916935" y="1058875"/>
                  </a:lnTo>
                  <a:lnTo>
                    <a:pt x="2916935" y="117601"/>
                  </a:lnTo>
                  <a:lnTo>
                    <a:pt x="2907686" y="71848"/>
                  </a:lnTo>
                  <a:lnTo>
                    <a:pt x="2882471" y="34464"/>
                  </a:lnTo>
                  <a:lnTo>
                    <a:pt x="2845087" y="9249"/>
                  </a:lnTo>
                  <a:lnTo>
                    <a:pt x="2799333" y="0"/>
                  </a:lnTo>
                  <a:close/>
                </a:path>
              </a:pathLst>
            </a:custGeom>
            <a:solidFill>
              <a:srgbClr val="FFFFFF">
                <a:alpha val="90194"/>
              </a:srgbClr>
            </a:solidFill>
          </p:spPr>
          <p:txBody>
            <a:bodyPr wrap="square" lIns="0" tIns="0" rIns="0" bIns="0" rtlCol="0"/>
            <a:lstStyle/>
            <a:p>
              <a:endParaRPr/>
            </a:p>
          </p:txBody>
        </p:sp>
        <p:sp>
          <p:nvSpPr>
            <p:cNvPr id="36" name="object 36"/>
            <p:cNvSpPr/>
            <p:nvPr/>
          </p:nvSpPr>
          <p:spPr>
            <a:xfrm>
              <a:off x="6327647" y="4965191"/>
              <a:ext cx="2917190" cy="1176655"/>
            </a:xfrm>
            <a:custGeom>
              <a:avLst/>
              <a:gdLst/>
              <a:ahLst/>
              <a:cxnLst/>
              <a:rect l="l" t="t" r="r" b="b"/>
              <a:pathLst>
                <a:path w="2917190" h="1176654">
                  <a:moveTo>
                    <a:pt x="0" y="117601"/>
                  </a:moveTo>
                  <a:lnTo>
                    <a:pt x="9249" y="71848"/>
                  </a:lnTo>
                  <a:lnTo>
                    <a:pt x="34464" y="34464"/>
                  </a:lnTo>
                  <a:lnTo>
                    <a:pt x="71848" y="9249"/>
                  </a:lnTo>
                  <a:lnTo>
                    <a:pt x="117601" y="0"/>
                  </a:lnTo>
                  <a:lnTo>
                    <a:pt x="2799333" y="0"/>
                  </a:lnTo>
                  <a:lnTo>
                    <a:pt x="2845087" y="9249"/>
                  </a:lnTo>
                  <a:lnTo>
                    <a:pt x="2882471" y="34464"/>
                  </a:lnTo>
                  <a:lnTo>
                    <a:pt x="2907686" y="71848"/>
                  </a:lnTo>
                  <a:lnTo>
                    <a:pt x="2916935" y="117601"/>
                  </a:lnTo>
                  <a:lnTo>
                    <a:pt x="2916935" y="1058875"/>
                  </a:lnTo>
                  <a:lnTo>
                    <a:pt x="2907686" y="1104669"/>
                  </a:lnTo>
                  <a:lnTo>
                    <a:pt x="2882471" y="1142066"/>
                  </a:lnTo>
                  <a:lnTo>
                    <a:pt x="2845087" y="1167281"/>
                  </a:lnTo>
                  <a:lnTo>
                    <a:pt x="2799333" y="1176527"/>
                  </a:lnTo>
                  <a:lnTo>
                    <a:pt x="117601" y="1176527"/>
                  </a:lnTo>
                  <a:lnTo>
                    <a:pt x="71848" y="1167281"/>
                  </a:lnTo>
                  <a:lnTo>
                    <a:pt x="34464" y="1142066"/>
                  </a:lnTo>
                  <a:lnTo>
                    <a:pt x="9249" y="1104669"/>
                  </a:lnTo>
                  <a:lnTo>
                    <a:pt x="0" y="1058875"/>
                  </a:lnTo>
                  <a:lnTo>
                    <a:pt x="0" y="117601"/>
                  </a:lnTo>
                  <a:close/>
                </a:path>
              </a:pathLst>
            </a:custGeom>
            <a:ln w="12192">
              <a:solidFill>
                <a:srgbClr val="A4A4A4"/>
              </a:solidFill>
            </a:ln>
          </p:spPr>
          <p:txBody>
            <a:bodyPr wrap="square" lIns="0" tIns="0" rIns="0" bIns="0" rtlCol="0"/>
            <a:lstStyle/>
            <a:p>
              <a:endParaRPr/>
            </a:p>
          </p:txBody>
        </p:sp>
      </p:grpSp>
      <p:sp>
        <p:nvSpPr>
          <p:cNvPr id="37" name="object 37"/>
          <p:cNvSpPr txBox="1"/>
          <p:nvPr/>
        </p:nvSpPr>
        <p:spPr>
          <a:xfrm>
            <a:off x="7322057" y="5378297"/>
            <a:ext cx="932180" cy="299720"/>
          </a:xfrm>
          <a:prstGeom prst="rect">
            <a:avLst/>
          </a:prstGeom>
        </p:spPr>
        <p:txBody>
          <a:bodyPr vert="horz" wrap="square" lIns="0" tIns="12700" rIns="0" bIns="0" rtlCol="0">
            <a:spAutoFit/>
          </a:bodyPr>
          <a:lstStyle/>
          <a:p>
            <a:pPr marL="12700">
              <a:lnSpc>
                <a:spcPct val="100000"/>
              </a:lnSpc>
              <a:spcBef>
                <a:spcPts val="100"/>
              </a:spcBef>
            </a:pPr>
            <a:r>
              <a:rPr sz="1800" b="0" spc="-25" dirty="0">
                <a:latin typeface="Calibri Light"/>
                <a:cs typeface="Calibri Light"/>
              </a:rPr>
              <a:t>Table</a:t>
            </a:r>
            <a:r>
              <a:rPr sz="1800" b="0" spc="-75" dirty="0">
                <a:latin typeface="Calibri Light"/>
                <a:cs typeface="Calibri Light"/>
              </a:rPr>
              <a:t> </a:t>
            </a:r>
            <a:r>
              <a:rPr sz="1800" b="0" spc="-25" dirty="0">
                <a:latin typeface="Calibri Light"/>
                <a:cs typeface="Calibri Light"/>
              </a:rPr>
              <a:t>15H</a:t>
            </a:r>
            <a:endParaRPr sz="1800">
              <a:latin typeface="Calibri Light"/>
              <a:cs typeface="Calibri Light"/>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88805"/>
            <a:ext cx="10515600" cy="539378"/>
          </a:xfrm>
          <a:prstGeom prst="rect">
            <a:avLst/>
          </a:prstGeom>
          <a:solidFill>
            <a:srgbClr val="4471C4"/>
          </a:solidFill>
        </p:spPr>
        <p:txBody>
          <a:bodyPr vert="horz" wrap="square" lIns="0" tIns="0" rIns="0" bIns="0" rtlCol="0">
            <a:spAutoFit/>
          </a:bodyPr>
          <a:lstStyle/>
          <a:p>
            <a:pPr marL="3810" algn="ctr">
              <a:lnSpc>
                <a:spcPts val="4210"/>
              </a:lnSpc>
            </a:pPr>
            <a:r>
              <a:rPr lang="en-US" sz="4000" dirty="0" smtClean="0">
                <a:solidFill>
                  <a:srgbClr val="FFFFFF"/>
                </a:solidFill>
              </a:rPr>
              <a:t>Changes</a:t>
            </a:r>
            <a:endParaRPr sz="4000" dirty="0"/>
          </a:p>
        </p:txBody>
      </p:sp>
      <p:sp>
        <p:nvSpPr>
          <p:cNvPr id="5" name="object 5"/>
          <p:cNvSpPr txBox="1">
            <a:spLocks noGrp="1"/>
          </p:cNvSpPr>
          <p:nvPr>
            <p:ph type="ftr" sz="quarter" idx="11"/>
          </p:nvPr>
        </p:nvSpPr>
        <p:spPr>
          <a:xfrm>
            <a:off x="4038600" y="6423496"/>
            <a:ext cx="4114800" cy="230832"/>
          </a:xfrm>
          <a:prstGeom prst="rect">
            <a:avLst/>
          </a:prstGeom>
        </p:spPr>
        <p:txBody>
          <a:bodyPr vert="horz" wrap="square" lIns="0" tIns="0" rIns="0" bIns="0" rtlCol="0">
            <a:spAutoFit/>
          </a:bodyPr>
          <a:lstStyle/>
          <a:p>
            <a:pPr marL="12700">
              <a:lnSpc>
                <a:spcPts val="1810"/>
              </a:lnSpc>
            </a:pPr>
            <a:endParaRPr spc="-20" dirty="0"/>
          </a:p>
        </p:txBody>
      </p:sp>
      <p:graphicFrame>
        <p:nvGraphicFramePr>
          <p:cNvPr id="4" name="object 4"/>
          <p:cNvGraphicFramePr>
            <a:graphicFrameLocks noGrp="1"/>
          </p:cNvGraphicFramePr>
          <p:nvPr>
            <p:extLst>
              <p:ext uri="{D42A27DB-BD31-4B8C-83A1-F6EECF244321}">
                <p14:modId xmlns:p14="http://schemas.microsoft.com/office/powerpoint/2010/main" val="1819789310"/>
              </p:ext>
            </p:extLst>
          </p:nvPr>
        </p:nvGraphicFramePr>
        <p:xfrm>
          <a:off x="831850" y="1088516"/>
          <a:ext cx="10293350" cy="4832709"/>
        </p:xfrm>
        <a:graphic>
          <a:graphicData uri="http://schemas.openxmlformats.org/drawingml/2006/table">
            <a:tbl>
              <a:tblPr firstRow="1" bandRow="1">
                <a:tableStyleId>{2D5ABB26-0587-4C30-8999-92F81FD0307C}</a:tableStyleId>
              </a:tblPr>
              <a:tblGrid>
                <a:gridCol w="3155136"/>
                <a:gridCol w="7138214"/>
              </a:tblGrid>
              <a:tr h="464124">
                <a:tc>
                  <a:txBody>
                    <a:bodyPr/>
                    <a:lstStyle/>
                    <a:p>
                      <a:pPr marL="91440">
                        <a:lnSpc>
                          <a:spcPct val="100000"/>
                        </a:lnSpc>
                        <a:spcBef>
                          <a:spcPts val="220"/>
                        </a:spcBef>
                      </a:pPr>
                      <a:r>
                        <a:rPr sz="2400" b="0" spc="-10" dirty="0">
                          <a:solidFill>
                            <a:srgbClr val="FFFFFF"/>
                          </a:solidFill>
                          <a:latin typeface="Calibri Light"/>
                          <a:cs typeface="Calibri Light"/>
                        </a:rPr>
                        <a:t>Table</a:t>
                      </a:r>
                      <a:endParaRPr sz="2400" dirty="0">
                        <a:latin typeface="Calibri Light"/>
                        <a:cs typeface="Calibri Light"/>
                      </a:endParaRPr>
                    </a:p>
                  </a:txBody>
                  <a:tcPr marL="0" marR="0" marT="2794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92075">
                        <a:lnSpc>
                          <a:spcPct val="100000"/>
                        </a:lnSpc>
                        <a:spcBef>
                          <a:spcPts val="220"/>
                        </a:spcBef>
                      </a:pPr>
                      <a:r>
                        <a:rPr sz="2400" b="0" spc="-10" dirty="0">
                          <a:solidFill>
                            <a:srgbClr val="FFFFFF"/>
                          </a:solidFill>
                          <a:latin typeface="Calibri Light"/>
                          <a:cs typeface="Calibri Light"/>
                        </a:rPr>
                        <a:t>Particulars</a:t>
                      </a:r>
                      <a:endParaRPr sz="2400">
                        <a:latin typeface="Calibri Light"/>
                        <a:cs typeface="Calibri Light"/>
                      </a:endParaRPr>
                    </a:p>
                  </a:txBody>
                  <a:tcPr marL="0" marR="0" marT="2794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r>
              <a:tr h="1187806">
                <a:tc>
                  <a:txBody>
                    <a:bodyPr/>
                    <a:lstStyle/>
                    <a:p>
                      <a:pPr marL="68580">
                        <a:lnSpc>
                          <a:spcPts val="2745"/>
                        </a:lnSpc>
                      </a:pPr>
                      <a:r>
                        <a:rPr lang="en-US" sz="2400" b="0" dirty="0" smtClean="0">
                          <a:latin typeface="Calibri Light"/>
                          <a:cs typeface="Calibri Light"/>
                        </a:rPr>
                        <a:t>4</a:t>
                      </a:r>
                      <a:endParaRPr sz="2400" dirty="0">
                        <a:latin typeface="Calibri Light"/>
                        <a:cs typeface="Calibri Light"/>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marL="69215">
                        <a:lnSpc>
                          <a:spcPts val="2745"/>
                        </a:lnSpc>
                      </a:pPr>
                      <a:r>
                        <a:rPr lang="en-US" sz="2400" dirty="0" smtClean="0">
                          <a:latin typeface="+mj-lt"/>
                        </a:rPr>
                        <a:t>Amendments, credit notes and debit notes cannot be shown as net figures in B2B, B2C, etc. now. Table 4I to 4L to be disclosed separately from FY 21-22</a:t>
                      </a:r>
                      <a:endParaRPr sz="2400" dirty="0">
                        <a:latin typeface="+mj-lt"/>
                        <a:cs typeface="Calibri Light"/>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r>
              <a:tr h="376139">
                <a:tc>
                  <a:txBody>
                    <a:bodyPr/>
                    <a:lstStyle/>
                    <a:p>
                      <a:pPr marL="68580">
                        <a:lnSpc>
                          <a:spcPts val="2745"/>
                        </a:lnSpc>
                      </a:pPr>
                      <a:r>
                        <a:rPr lang="en-US" sz="2400" b="0" dirty="0" smtClean="0">
                          <a:latin typeface="Calibri Light"/>
                          <a:cs typeface="Calibri Light"/>
                        </a:rPr>
                        <a:t>5</a:t>
                      </a:r>
                      <a:endParaRPr sz="2400" dirty="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69215">
                        <a:lnSpc>
                          <a:spcPts val="2745"/>
                        </a:lnSpc>
                      </a:pPr>
                      <a:r>
                        <a:rPr lang="en-US" sz="2400" b="0" dirty="0" smtClean="0">
                          <a:latin typeface="Calibri Light"/>
                          <a:cs typeface="Calibri Light"/>
                        </a:rPr>
                        <a:t>Table 5 - Exempted &amp; Nil-rated can be consolidated in ‘Exempted’ column or shown separately. Table 5F - Non-GST to be shown separately from FY 21-22 onwards</a:t>
                      </a:r>
                    </a:p>
                    <a:p>
                      <a:pPr marL="69215">
                        <a:lnSpc>
                          <a:spcPts val="2745"/>
                        </a:lnSpc>
                      </a:pPr>
                      <a:endParaRPr sz="2400" dirty="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742379">
                <a:tc>
                  <a:txBody>
                    <a:bodyPr/>
                    <a:lstStyle/>
                    <a:p>
                      <a:pPr marL="68580">
                        <a:lnSpc>
                          <a:spcPts val="2745"/>
                        </a:lnSpc>
                      </a:pPr>
                      <a:r>
                        <a:rPr lang="en-US" sz="2400" b="0" spc="-25" dirty="0" smtClean="0">
                          <a:latin typeface="Calibri Light"/>
                          <a:cs typeface="Calibri Light"/>
                        </a:rPr>
                        <a:t>5</a:t>
                      </a:r>
                      <a:endParaRPr sz="2400" dirty="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69215">
                        <a:lnSpc>
                          <a:spcPts val="2745"/>
                        </a:lnSpc>
                      </a:pPr>
                      <a:r>
                        <a:rPr lang="en-US" sz="2400" dirty="0" smtClean="0">
                          <a:latin typeface="Calibri Light"/>
                          <a:cs typeface="Calibri Light"/>
                        </a:rPr>
                        <a:t>Amendments, credit notes and debit notes can be shown as net figures in table 5.</a:t>
                      </a:r>
                      <a:endParaRPr sz="2400" dirty="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r>
              <a:tr h="742379">
                <a:tc>
                  <a:txBody>
                    <a:bodyPr/>
                    <a:lstStyle/>
                    <a:p>
                      <a:pPr marL="68580">
                        <a:lnSpc>
                          <a:spcPts val="2750"/>
                        </a:lnSpc>
                      </a:pPr>
                      <a:r>
                        <a:rPr lang="en-US" sz="2400" b="0" spc="-25" dirty="0" smtClean="0">
                          <a:latin typeface="Calibri Light"/>
                          <a:cs typeface="Calibri Light"/>
                        </a:rPr>
                        <a:t>6</a:t>
                      </a:r>
                      <a:endParaRPr sz="2400" dirty="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69215">
                        <a:lnSpc>
                          <a:spcPts val="2750"/>
                        </a:lnSpc>
                      </a:pPr>
                      <a:r>
                        <a:rPr lang="en-US" sz="2400" b="0" dirty="0" smtClean="0">
                          <a:latin typeface="Calibri Light"/>
                          <a:cs typeface="Calibri Light"/>
                        </a:rPr>
                        <a:t>ITC bifurcation into ‘inputs’/’input services’ not mandatory, total value can be consolidated under ‘Inputs’. From FY 2019-20 - under ‘Inputs’ &amp; ‘Capital Goods’</a:t>
                      </a:r>
                      <a:endParaRPr sz="2400" dirty="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bl>
          </a:graphicData>
        </a:graphic>
      </p:graphicFrame>
    </p:spTree>
    <p:extLst>
      <p:ext uri="{BB962C8B-B14F-4D97-AF65-F5344CB8AC3E}">
        <p14:creationId xmlns:p14="http://schemas.microsoft.com/office/powerpoint/2010/main" val="2577391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1D513B72-54B9-4DEC-B0B7-C382787061DD}"/>
              </a:ext>
            </a:extLst>
          </p:cNvPr>
          <p:cNvSpPr txBox="1">
            <a:spLocks/>
          </p:cNvSpPr>
          <p:nvPr/>
        </p:nvSpPr>
        <p:spPr>
          <a:xfrm>
            <a:off x="623392" y="332656"/>
            <a:ext cx="10515600" cy="5327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2800" dirty="0">
                <a:latin typeface="Times New Roman" pitchFamily="18" charset="0"/>
                <a:cs typeface="Times New Roman" pitchFamily="18" charset="0"/>
              </a:rPr>
              <a:t>Annual Return Extension</a:t>
            </a:r>
            <a:r>
              <a:rPr lang="en-IN" sz="3200" dirty="0">
                <a:latin typeface="Times New Roman" pitchFamily="18" charset="0"/>
                <a:cs typeface="Times New Roman" pitchFamily="18" charset="0"/>
              </a:rPr>
              <a:t>	</a:t>
            </a:r>
          </a:p>
        </p:txBody>
      </p:sp>
      <p:sp>
        <p:nvSpPr>
          <p:cNvPr id="5" name="Content Placeholder 4">
            <a:extLst>
              <a:ext uri="{FF2B5EF4-FFF2-40B4-BE49-F238E27FC236}">
                <a16:creationId xmlns="" xmlns:a16="http://schemas.microsoft.com/office/drawing/2014/main" id="{426A6533-FEFB-425B-B747-67E38D0CAD51}"/>
              </a:ext>
            </a:extLst>
          </p:cNvPr>
          <p:cNvSpPr txBox="1">
            <a:spLocks/>
          </p:cNvSpPr>
          <p:nvPr/>
        </p:nvSpPr>
        <p:spPr>
          <a:xfrm>
            <a:off x="767408" y="1081787"/>
            <a:ext cx="10515600" cy="513777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latin typeface="+mj-lt"/>
                <a:cs typeface="Times New Roman" pitchFamily="18" charset="0"/>
              </a:rPr>
              <a:t>73(</a:t>
            </a:r>
            <a:r>
              <a:rPr lang="en-US" sz="2000" i="1" dirty="0">
                <a:latin typeface="+mj-lt"/>
                <a:cs typeface="Times New Roman" pitchFamily="18" charset="0"/>
              </a:rPr>
              <a:t>10</a:t>
            </a:r>
            <a:r>
              <a:rPr lang="en-US" sz="2000" dirty="0">
                <a:latin typeface="+mj-lt"/>
                <a:cs typeface="Times New Roman" pitchFamily="18" charset="0"/>
              </a:rPr>
              <a:t>) The proper officer shall issue the order under sub-section (</a:t>
            </a:r>
            <a:r>
              <a:rPr lang="en-US" sz="2000" i="1" dirty="0">
                <a:latin typeface="+mj-lt"/>
                <a:cs typeface="Times New Roman" pitchFamily="18" charset="0"/>
              </a:rPr>
              <a:t>9</a:t>
            </a:r>
            <a:r>
              <a:rPr lang="en-US" sz="2000" dirty="0">
                <a:latin typeface="+mj-lt"/>
                <a:cs typeface="Times New Roman" pitchFamily="18" charset="0"/>
              </a:rPr>
              <a:t>) </a:t>
            </a:r>
            <a:r>
              <a:rPr lang="en-US" sz="2000" b="1" dirty="0">
                <a:latin typeface="+mj-lt"/>
                <a:cs typeface="Times New Roman" pitchFamily="18" charset="0"/>
              </a:rPr>
              <a:t>within three years from the due date for furnishing of annual return </a:t>
            </a:r>
            <a:r>
              <a:rPr lang="en-US" sz="2000" dirty="0">
                <a:latin typeface="+mj-lt"/>
                <a:cs typeface="Times New Roman" pitchFamily="18" charset="0"/>
              </a:rPr>
              <a:t>for the financial year to which the tax not paid or short paid or input tax credit wrongly availed or </a:t>
            </a:r>
            <a:r>
              <a:rPr lang="en-US" sz="2000" dirty="0" err="1">
                <a:latin typeface="+mj-lt"/>
                <a:cs typeface="Times New Roman" pitchFamily="18" charset="0"/>
              </a:rPr>
              <a:t>utilised</a:t>
            </a:r>
            <a:r>
              <a:rPr lang="en-US" sz="2000" dirty="0">
                <a:latin typeface="+mj-lt"/>
                <a:cs typeface="Times New Roman" pitchFamily="18" charset="0"/>
              </a:rPr>
              <a:t> relates to or within three years from the date of erroneous refund.</a:t>
            </a:r>
          </a:p>
          <a:p>
            <a:pPr marL="0" indent="0">
              <a:buNone/>
            </a:pPr>
            <a:endParaRPr lang="en-US" sz="2000" dirty="0">
              <a:latin typeface="+mj-lt"/>
              <a:cs typeface="Times New Roman" pitchFamily="18" charset="0"/>
            </a:endParaRPr>
          </a:p>
          <a:p>
            <a:pPr marL="0" indent="0">
              <a:buNone/>
            </a:pPr>
            <a:r>
              <a:rPr lang="en-US" sz="2000" dirty="0">
                <a:latin typeface="+mj-lt"/>
                <a:cs typeface="Times New Roman" pitchFamily="18" charset="0"/>
              </a:rPr>
              <a:t>74 (</a:t>
            </a:r>
            <a:r>
              <a:rPr lang="en-US" sz="2000" i="1" dirty="0">
                <a:latin typeface="+mj-lt"/>
                <a:cs typeface="Times New Roman" pitchFamily="18" charset="0"/>
              </a:rPr>
              <a:t>10</a:t>
            </a:r>
            <a:r>
              <a:rPr lang="en-US" sz="2000" dirty="0">
                <a:latin typeface="+mj-lt"/>
                <a:cs typeface="Times New Roman" pitchFamily="18" charset="0"/>
              </a:rPr>
              <a:t>) The proper officer shall issue the order under sub-section (</a:t>
            </a:r>
            <a:r>
              <a:rPr lang="en-US" sz="2000" i="1" dirty="0">
                <a:latin typeface="+mj-lt"/>
                <a:cs typeface="Times New Roman" pitchFamily="18" charset="0"/>
              </a:rPr>
              <a:t>9</a:t>
            </a:r>
            <a:r>
              <a:rPr lang="en-US" sz="2000" dirty="0">
                <a:latin typeface="+mj-lt"/>
                <a:cs typeface="Times New Roman" pitchFamily="18" charset="0"/>
              </a:rPr>
              <a:t>) </a:t>
            </a:r>
            <a:r>
              <a:rPr lang="en-US" sz="2000" b="1" dirty="0">
                <a:latin typeface="+mj-lt"/>
                <a:cs typeface="Times New Roman" pitchFamily="18" charset="0"/>
              </a:rPr>
              <a:t>within a period of five years from the due date for furnishing of annual return </a:t>
            </a:r>
            <a:r>
              <a:rPr lang="en-US" sz="2000" dirty="0">
                <a:latin typeface="+mj-lt"/>
                <a:cs typeface="Times New Roman" pitchFamily="18" charset="0"/>
              </a:rPr>
              <a:t>for the financial year to which the tax not paid or short paid or input tax credit wrongly availed or </a:t>
            </a:r>
            <a:r>
              <a:rPr lang="en-US" sz="2000" dirty="0" err="1">
                <a:latin typeface="+mj-lt"/>
                <a:cs typeface="Times New Roman" pitchFamily="18" charset="0"/>
              </a:rPr>
              <a:t>utilised</a:t>
            </a:r>
            <a:r>
              <a:rPr lang="en-US" sz="2000" dirty="0">
                <a:latin typeface="+mj-lt"/>
                <a:cs typeface="Times New Roman" pitchFamily="18" charset="0"/>
              </a:rPr>
              <a:t> relates to or within five years from the date of erroneous refund.</a:t>
            </a:r>
            <a:endParaRPr lang="en-IN" sz="2000" dirty="0">
              <a:latin typeface="+mj-lt"/>
              <a:cs typeface="Times New Roman" pitchFamily="18" charset="0"/>
            </a:endParaRPr>
          </a:p>
        </p:txBody>
      </p:sp>
      <p:sp>
        <p:nvSpPr>
          <p:cNvPr id="6"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Tree>
    <p:extLst>
      <p:ext uri="{BB962C8B-B14F-4D97-AF65-F5344CB8AC3E}">
        <p14:creationId xmlns:p14="http://schemas.microsoft.com/office/powerpoint/2010/main" val="7144169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88805"/>
            <a:ext cx="10515600" cy="539378"/>
          </a:xfrm>
          <a:prstGeom prst="rect">
            <a:avLst/>
          </a:prstGeom>
          <a:solidFill>
            <a:srgbClr val="4471C4"/>
          </a:solidFill>
        </p:spPr>
        <p:txBody>
          <a:bodyPr vert="horz" wrap="square" lIns="0" tIns="0" rIns="0" bIns="0" rtlCol="0">
            <a:spAutoFit/>
          </a:bodyPr>
          <a:lstStyle/>
          <a:p>
            <a:pPr marL="3810" algn="ctr">
              <a:lnSpc>
                <a:spcPts val="4210"/>
              </a:lnSpc>
            </a:pPr>
            <a:r>
              <a:rPr lang="en-US" sz="4000" dirty="0" smtClean="0">
                <a:solidFill>
                  <a:srgbClr val="FFFFFF"/>
                </a:solidFill>
              </a:rPr>
              <a:t>Changes</a:t>
            </a:r>
            <a:endParaRPr sz="4000" dirty="0"/>
          </a:p>
        </p:txBody>
      </p:sp>
      <p:sp>
        <p:nvSpPr>
          <p:cNvPr id="5" name="object 5"/>
          <p:cNvSpPr txBox="1">
            <a:spLocks noGrp="1"/>
          </p:cNvSpPr>
          <p:nvPr>
            <p:ph type="ftr" sz="quarter" idx="11"/>
          </p:nvPr>
        </p:nvSpPr>
        <p:spPr>
          <a:xfrm>
            <a:off x="4038600" y="6423496"/>
            <a:ext cx="4114800" cy="230832"/>
          </a:xfrm>
          <a:prstGeom prst="rect">
            <a:avLst/>
          </a:prstGeom>
        </p:spPr>
        <p:txBody>
          <a:bodyPr vert="horz" wrap="square" lIns="0" tIns="0" rIns="0" bIns="0" rtlCol="0">
            <a:spAutoFit/>
          </a:bodyPr>
          <a:lstStyle/>
          <a:p>
            <a:pPr marL="12700">
              <a:lnSpc>
                <a:spcPts val="1810"/>
              </a:lnSpc>
            </a:pPr>
            <a:endParaRPr spc="-20" dirty="0"/>
          </a:p>
        </p:txBody>
      </p:sp>
      <p:graphicFrame>
        <p:nvGraphicFramePr>
          <p:cNvPr id="4" name="object 4"/>
          <p:cNvGraphicFramePr>
            <a:graphicFrameLocks noGrp="1"/>
          </p:cNvGraphicFramePr>
          <p:nvPr>
            <p:extLst>
              <p:ext uri="{D42A27DB-BD31-4B8C-83A1-F6EECF244321}">
                <p14:modId xmlns:p14="http://schemas.microsoft.com/office/powerpoint/2010/main" val="867109022"/>
              </p:ext>
            </p:extLst>
          </p:nvPr>
        </p:nvGraphicFramePr>
        <p:xfrm>
          <a:off x="831850" y="1088516"/>
          <a:ext cx="10515600" cy="4845050"/>
        </p:xfrm>
        <a:graphic>
          <a:graphicData uri="http://schemas.openxmlformats.org/drawingml/2006/table">
            <a:tbl>
              <a:tblPr firstRow="1" bandRow="1">
                <a:tableStyleId>{2D5ABB26-0587-4C30-8999-92F81FD0307C}</a:tableStyleId>
              </a:tblPr>
              <a:tblGrid>
                <a:gridCol w="2148840"/>
                <a:gridCol w="4861560"/>
                <a:gridCol w="3505200"/>
              </a:tblGrid>
              <a:tr h="535940">
                <a:tc>
                  <a:txBody>
                    <a:bodyPr/>
                    <a:lstStyle/>
                    <a:p>
                      <a:pPr marL="91440">
                        <a:lnSpc>
                          <a:spcPct val="100000"/>
                        </a:lnSpc>
                        <a:spcBef>
                          <a:spcPts val="220"/>
                        </a:spcBef>
                      </a:pPr>
                      <a:r>
                        <a:rPr sz="2400" b="0" spc="-10" dirty="0">
                          <a:solidFill>
                            <a:srgbClr val="FFFFFF"/>
                          </a:solidFill>
                          <a:latin typeface="Calibri Light"/>
                          <a:cs typeface="Calibri Light"/>
                        </a:rPr>
                        <a:t>Table</a:t>
                      </a:r>
                      <a:endParaRPr sz="2400" dirty="0">
                        <a:latin typeface="Calibri Light"/>
                        <a:cs typeface="Calibri Light"/>
                      </a:endParaRPr>
                    </a:p>
                  </a:txBody>
                  <a:tcPr marL="0" marR="0" marT="2794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92075">
                        <a:lnSpc>
                          <a:spcPct val="100000"/>
                        </a:lnSpc>
                        <a:spcBef>
                          <a:spcPts val="220"/>
                        </a:spcBef>
                      </a:pPr>
                      <a:r>
                        <a:rPr sz="2400" b="0" spc="-10" dirty="0">
                          <a:solidFill>
                            <a:srgbClr val="FFFFFF"/>
                          </a:solidFill>
                          <a:latin typeface="Calibri Light"/>
                          <a:cs typeface="Calibri Light"/>
                        </a:rPr>
                        <a:t>Particulars</a:t>
                      </a:r>
                      <a:endParaRPr sz="2400">
                        <a:latin typeface="Calibri Light"/>
                        <a:cs typeface="Calibri Light"/>
                      </a:endParaRPr>
                    </a:p>
                  </a:txBody>
                  <a:tcPr marL="0" marR="0" marT="2794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a:txBody>
                    <a:bodyPr/>
                    <a:lstStyle/>
                    <a:p>
                      <a:pPr marL="92710">
                        <a:lnSpc>
                          <a:spcPct val="100000"/>
                        </a:lnSpc>
                        <a:spcBef>
                          <a:spcPts val="220"/>
                        </a:spcBef>
                      </a:pPr>
                      <a:r>
                        <a:rPr sz="2400" b="0" spc="-10" dirty="0">
                          <a:solidFill>
                            <a:srgbClr val="FFFFFF"/>
                          </a:solidFill>
                          <a:latin typeface="Calibri Light"/>
                          <a:cs typeface="Calibri Light"/>
                        </a:rPr>
                        <a:t>Relaxation</a:t>
                      </a:r>
                      <a:endParaRPr sz="2400">
                        <a:latin typeface="Calibri Light"/>
                        <a:cs typeface="Calibri Light"/>
                      </a:endParaRPr>
                    </a:p>
                  </a:txBody>
                  <a:tcPr marL="0" marR="0" marT="2794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r>
              <a:tr h="434340">
                <a:tc>
                  <a:txBody>
                    <a:bodyPr/>
                    <a:lstStyle/>
                    <a:p>
                      <a:pPr marL="68580">
                        <a:lnSpc>
                          <a:spcPts val="2745"/>
                        </a:lnSpc>
                      </a:pPr>
                      <a:r>
                        <a:rPr sz="2400" b="0" dirty="0">
                          <a:latin typeface="Calibri Light"/>
                          <a:cs typeface="Calibri Light"/>
                        </a:rPr>
                        <a:t>15A</a:t>
                      </a:r>
                      <a:r>
                        <a:rPr sz="2400" b="0" spc="-35" dirty="0">
                          <a:latin typeface="Calibri Light"/>
                          <a:cs typeface="Calibri Light"/>
                        </a:rPr>
                        <a:t> </a:t>
                      </a:r>
                      <a:r>
                        <a:rPr sz="2400" b="0" dirty="0">
                          <a:latin typeface="Calibri Light"/>
                          <a:cs typeface="Calibri Light"/>
                        </a:rPr>
                        <a:t>to</a:t>
                      </a:r>
                      <a:r>
                        <a:rPr sz="2400" b="0" spc="-25" dirty="0">
                          <a:latin typeface="Calibri Light"/>
                          <a:cs typeface="Calibri Light"/>
                        </a:rPr>
                        <a:t> 15D</a:t>
                      </a:r>
                      <a:endParaRPr sz="2400">
                        <a:latin typeface="Calibri Light"/>
                        <a:cs typeface="Calibri Light"/>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marL="69215">
                        <a:lnSpc>
                          <a:spcPts val="2745"/>
                        </a:lnSpc>
                      </a:pPr>
                      <a:r>
                        <a:rPr sz="2400" b="0" dirty="0">
                          <a:latin typeface="Calibri Light"/>
                          <a:cs typeface="Calibri Light"/>
                        </a:rPr>
                        <a:t>Details</a:t>
                      </a:r>
                      <a:r>
                        <a:rPr sz="2400" b="0" spc="-70" dirty="0">
                          <a:latin typeface="Calibri Light"/>
                          <a:cs typeface="Calibri Light"/>
                        </a:rPr>
                        <a:t> </a:t>
                      </a:r>
                      <a:r>
                        <a:rPr sz="2400" b="0" dirty="0">
                          <a:latin typeface="Calibri Light"/>
                          <a:cs typeface="Calibri Light"/>
                        </a:rPr>
                        <a:t>of</a:t>
                      </a:r>
                      <a:r>
                        <a:rPr sz="2400" b="0" spc="-50" dirty="0">
                          <a:latin typeface="Calibri Light"/>
                          <a:cs typeface="Calibri Light"/>
                        </a:rPr>
                        <a:t> </a:t>
                      </a:r>
                      <a:r>
                        <a:rPr sz="2400" b="0" spc="-10" dirty="0">
                          <a:latin typeface="Calibri Light"/>
                          <a:cs typeface="Calibri Light"/>
                        </a:rPr>
                        <a:t>refund</a:t>
                      </a:r>
                      <a:endParaRPr sz="2400">
                        <a:latin typeface="Calibri Light"/>
                        <a:cs typeface="Calibri Light"/>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marL="69850">
                        <a:lnSpc>
                          <a:spcPts val="2745"/>
                        </a:lnSpc>
                      </a:pPr>
                      <a:r>
                        <a:rPr sz="2400" b="0" spc="-10" dirty="0">
                          <a:latin typeface="Calibri Light"/>
                          <a:cs typeface="Calibri Light"/>
                        </a:rPr>
                        <a:t>Optional</a:t>
                      </a:r>
                      <a:endParaRPr sz="2400">
                        <a:latin typeface="Calibri Light"/>
                        <a:cs typeface="Calibri Light"/>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r>
              <a:tr h="434340">
                <a:tc>
                  <a:txBody>
                    <a:bodyPr/>
                    <a:lstStyle/>
                    <a:p>
                      <a:pPr marL="68580">
                        <a:lnSpc>
                          <a:spcPts val="2745"/>
                        </a:lnSpc>
                      </a:pPr>
                      <a:r>
                        <a:rPr sz="2400" b="0" dirty="0">
                          <a:latin typeface="Calibri Light"/>
                          <a:cs typeface="Calibri Light"/>
                        </a:rPr>
                        <a:t>15E</a:t>
                      </a:r>
                      <a:r>
                        <a:rPr sz="2400" b="0" spc="-55" dirty="0">
                          <a:latin typeface="Calibri Light"/>
                          <a:cs typeface="Calibri Light"/>
                        </a:rPr>
                        <a:t> </a:t>
                      </a:r>
                      <a:r>
                        <a:rPr sz="2400" b="0" dirty="0">
                          <a:latin typeface="Calibri Light"/>
                          <a:cs typeface="Calibri Light"/>
                        </a:rPr>
                        <a:t>to</a:t>
                      </a:r>
                      <a:r>
                        <a:rPr sz="2400" b="0" spc="-20" dirty="0">
                          <a:latin typeface="Calibri Light"/>
                          <a:cs typeface="Calibri Light"/>
                        </a:rPr>
                        <a:t> </a:t>
                      </a:r>
                      <a:r>
                        <a:rPr sz="2400" b="0" spc="-25" dirty="0">
                          <a:latin typeface="Calibri Light"/>
                          <a:cs typeface="Calibri Light"/>
                        </a:rPr>
                        <a:t>15G</a:t>
                      </a:r>
                      <a:endParaRPr sz="2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69215">
                        <a:lnSpc>
                          <a:spcPts val="2745"/>
                        </a:lnSpc>
                      </a:pPr>
                      <a:r>
                        <a:rPr sz="2400" b="0" dirty="0">
                          <a:latin typeface="Calibri Light"/>
                          <a:cs typeface="Calibri Light"/>
                        </a:rPr>
                        <a:t>Details</a:t>
                      </a:r>
                      <a:r>
                        <a:rPr sz="2400" b="0" spc="-70" dirty="0">
                          <a:latin typeface="Calibri Light"/>
                          <a:cs typeface="Calibri Light"/>
                        </a:rPr>
                        <a:t> </a:t>
                      </a:r>
                      <a:r>
                        <a:rPr sz="2400" b="0" dirty="0">
                          <a:latin typeface="Calibri Light"/>
                          <a:cs typeface="Calibri Light"/>
                        </a:rPr>
                        <a:t>of</a:t>
                      </a:r>
                      <a:r>
                        <a:rPr sz="2400" b="0" spc="-50" dirty="0">
                          <a:latin typeface="Calibri Light"/>
                          <a:cs typeface="Calibri Light"/>
                        </a:rPr>
                        <a:t> </a:t>
                      </a:r>
                      <a:r>
                        <a:rPr sz="2400" b="0" spc="-10" dirty="0">
                          <a:latin typeface="Calibri Light"/>
                          <a:cs typeface="Calibri Light"/>
                        </a:rPr>
                        <a:t>demand</a:t>
                      </a:r>
                      <a:endParaRPr sz="2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69850">
                        <a:lnSpc>
                          <a:spcPts val="2745"/>
                        </a:lnSpc>
                      </a:pPr>
                      <a:r>
                        <a:rPr sz="2400" b="0" spc="-10" dirty="0">
                          <a:latin typeface="Calibri Light"/>
                          <a:cs typeface="Calibri Light"/>
                        </a:rPr>
                        <a:t>Optional</a:t>
                      </a:r>
                      <a:endParaRPr sz="2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857250">
                <a:tc>
                  <a:txBody>
                    <a:bodyPr/>
                    <a:lstStyle/>
                    <a:p>
                      <a:pPr marL="68580">
                        <a:lnSpc>
                          <a:spcPts val="2745"/>
                        </a:lnSpc>
                      </a:pPr>
                      <a:r>
                        <a:rPr sz="2400" b="0" spc="-25" dirty="0">
                          <a:latin typeface="Calibri Light"/>
                          <a:cs typeface="Calibri Light"/>
                        </a:rPr>
                        <a:t>16A</a:t>
                      </a:r>
                      <a:endParaRPr sz="2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69215">
                        <a:lnSpc>
                          <a:spcPts val="2745"/>
                        </a:lnSpc>
                      </a:pPr>
                      <a:r>
                        <a:rPr sz="2400" b="0" dirty="0">
                          <a:latin typeface="Calibri Light"/>
                          <a:cs typeface="Calibri Light"/>
                        </a:rPr>
                        <a:t>Supplies</a:t>
                      </a:r>
                      <a:r>
                        <a:rPr sz="2400" b="0" spc="-55" dirty="0">
                          <a:latin typeface="Calibri Light"/>
                          <a:cs typeface="Calibri Light"/>
                        </a:rPr>
                        <a:t> </a:t>
                      </a:r>
                      <a:r>
                        <a:rPr sz="2400" b="0" spc="-10" dirty="0">
                          <a:latin typeface="Calibri Light"/>
                          <a:cs typeface="Calibri Light"/>
                        </a:rPr>
                        <a:t>received</a:t>
                      </a:r>
                      <a:r>
                        <a:rPr sz="2400" b="0" spc="-55" dirty="0">
                          <a:latin typeface="Calibri Light"/>
                          <a:cs typeface="Calibri Light"/>
                        </a:rPr>
                        <a:t> </a:t>
                      </a:r>
                      <a:r>
                        <a:rPr sz="2400" b="0" dirty="0">
                          <a:latin typeface="Calibri Light"/>
                          <a:cs typeface="Calibri Light"/>
                        </a:rPr>
                        <a:t>from</a:t>
                      </a:r>
                      <a:r>
                        <a:rPr sz="2400" b="0" spc="-65" dirty="0">
                          <a:latin typeface="Calibri Light"/>
                          <a:cs typeface="Calibri Light"/>
                        </a:rPr>
                        <a:t> </a:t>
                      </a:r>
                      <a:r>
                        <a:rPr sz="2400" b="0" spc="-10" dirty="0">
                          <a:latin typeface="Calibri Light"/>
                          <a:cs typeface="Calibri Light"/>
                        </a:rPr>
                        <a:t>composition</a:t>
                      </a:r>
                      <a:endParaRPr sz="2400">
                        <a:latin typeface="Calibri Light"/>
                        <a:cs typeface="Calibri Light"/>
                      </a:endParaRPr>
                    </a:p>
                    <a:p>
                      <a:pPr marL="69215">
                        <a:lnSpc>
                          <a:spcPct val="100000"/>
                        </a:lnSpc>
                      </a:pPr>
                      <a:r>
                        <a:rPr sz="2400" b="0" spc="-10" dirty="0">
                          <a:latin typeface="Calibri Light"/>
                          <a:cs typeface="Calibri Light"/>
                        </a:rPr>
                        <a:t>taxpayer</a:t>
                      </a:r>
                      <a:endParaRPr sz="2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69850">
                        <a:lnSpc>
                          <a:spcPts val="2745"/>
                        </a:lnSpc>
                      </a:pPr>
                      <a:r>
                        <a:rPr sz="2400" b="0" spc="-10" dirty="0">
                          <a:latin typeface="Calibri Light"/>
                          <a:cs typeface="Calibri Light"/>
                        </a:rPr>
                        <a:t>Optional</a:t>
                      </a:r>
                      <a:endParaRPr sz="2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r>
              <a:tr h="857250">
                <a:tc>
                  <a:txBody>
                    <a:bodyPr/>
                    <a:lstStyle/>
                    <a:p>
                      <a:pPr marL="68580">
                        <a:lnSpc>
                          <a:spcPts val="2750"/>
                        </a:lnSpc>
                      </a:pPr>
                      <a:r>
                        <a:rPr sz="2400" b="0" spc="-25" dirty="0">
                          <a:latin typeface="Calibri Light"/>
                          <a:cs typeface="Calibri Light"/>
                        </a:rPr>
                        <a:t>16B</a:t>
                      </a:r>
                      <a:endParaRPr sz="2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69215">
                        <a:lnSpc>
                          <a:spcPts val="2750"/>
                        </a:lnSpc>
                      </a:pPr>
                      <a:r>
                        <a:rPr sz="2400" b="0" dirty="0">
                          <a:latin typeface="Calibri Light"/>
                          <a:cs typeface="Calibri Light"/>
                        </a:rPr>
                        <a:t>Deemed</a:t>
                      </a:r>
                      <a:r>
                        <a:rPr sz="2400" b="0" spc="-35" dirty="0">
                          <a:latin typeface="Calibri Light"/>
                          <a:cs typeface="Calibri Light"/>
                        </a:rPr>
                        <a:t> </a:t>
                      </a:r>
                      <a:r>
                        <a:rPr sz="2400" b="0" dirty="0">
                          <a:latin typeface="Calibri Light"/>
                          <a:cs typeface="Calibri Light"/>
                        </a:rPr>
                        <a:t>supplies</a:t>
                      </a:r>
                      <a:r>
                        <a:rPr sz="2400" b="0" spc="-70" dirty="0">
                          <a:latin typeface="Calibri Light"/>
                          <a:cs typeface="Calibri Light"/>
                        </a:rPr>
                        <a:t> </a:t>
                      </a:r>
                      <a:r>
                        <a:rPr sz="2400" b="0" dirty="0">
                          <a:latin typeface="Calibri Light"/>
                          <a:cs typeface="Calibri Light"/>
                        </a:rPr>
                        <a:t>from</a:t>
                      </a:r>
                      <a:r>
                        <a:rPr sz="2400" b="0" spc="-65" dirty="0">
                          <a:latin typeface="Calibri Light"/>
                          <a:cs typeface="Calibri Light"/>
                        </a:rPr>
                        <a:t> </a:t>
                      </a:r>
                      <a:r>
                        <a:rPr sz="2400" b="0" dirty="0">
                          <a:latin typeface="Calibri Light"/>
                          <a:cs typeface="Calibri Light"/>
                        </a:rPr>
                        <a:t>principal</a:t>
                      </a:r>
                      <a:r>
                        <a:rPr sz="2400" b="0" spc="-80" dirty="0">
                          <a:latin typeface="Calibri Light"/>
                          <a:cs typeface="Calibri Light"/>
                        </a:rPr>
                        <a:t> </a:t>
                      </a:r>
                      <a:r>
                        <a:rPr sz="2400" b="0" dirty="0">
                          <a:latin typeface="Calibri Light"/>
                          <a:cs typeface="Calibri Light"/>
                        </a:rPr>
                        <a:t>to</a:t>
                      </a:r>
                      <a:r>
                        <a:rPr sz="2400" b="0" spc="-80" dirty="0">
                          <a:latin typeface="Calibri Light"/>
                          <a:cs typeface="Calibri Light"/>
                        </a:rPr>
                        <a:t> </a:t>
                      </a:r>
                      <a:r>
                        <a:rPr sz="2400" b="0" spc="-25" dirty="0">
                          <a:latin typeface="Calibri Light"/>
                          <a:cs typeface="Calibri Light"/>
                        </a:rPr>
                        <a:t>job</a:t>
                      </a:r>
                      <a:endParaRPr sz="2400">
                        <a:latin typeface="Calibri Light"/>
                        <a:cs typeface="Calibri Light"/>
                      </a:endParaRPr>
                    </a:p>
                    <a:p>
                      <a:pPr marL="69215">
                        <a:lnSpc>
                          <a:spcPct val="100000"/>
                        </a:lnSpc>
                      </a:pPr>
                      <a:r>
                        <a:rPr sz="2400" b="0" spc="-10" dirty="0">
                          <a:latin typeface="Calibri Light"/>
                          <a:cs typeface="Calibri Light"/>
                        </a:rPr>
                        <a:t>worker</a:t>
                      </a:r>
                      <a:endParaRPr sz="2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69850">
                        <a:lnSpc>
                          <a:spcPts val="2750"/>
                        </a:lnSpc>
                      </a:pPr>
                      <a:r>
                        <a:rPr sz="2400" b="0" spc="-10" dirty="0">
                          <a:latin typeface="Calibri Light"/>
                          <a:cs typeface="Calibri Light"/>
                        </a:rPr>
                        <a:t>Optional</a:t>
                      </a:r>
                      <a:endParaRPr sz="2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857250">
                <a:tc>
                  <a:txBody>
                    <a:bodyPr/>
                    <a:lstStyle/>
                    <a:p>
                      <a:pPr marL="68580">
                        <a:lnSpc>
                          <a:spcPts val="2750"/>
                        </a:lnSpc>
                      </a:pPr>
                      <a:r>
                        <a:rPr sz="2400" b="0" spc="-25" dirty="0">
                          <a:latin typeface="Calibri Light"/>
                          <a:cs typeface="Calibri Light"/>
                        </a:rPr>
                        <a:t>16C</a:t>
                      </a:r>
                      <a:endParaRPr sz="2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69215">
                        <a:lnSpc>
                          <a:spcPts val="2750"/>
                        </a:lnSpc>
                      </a:pPr>
                      <a:r>
                        <a:rPr sz="2400" b="0" dirty="0">
                          <a:latin typeface="Calibri Light"/>
                          <a:cs typeface="Calibri Light"/>
                        </a:rPr>
                        <a:t>Deemed</a:t>
                      </a:r>
                      <a:r>
                        <a:rPr sz="2400" b="0" spc="-25" dirty="0">
                          <a:latin typeface="Calibri Light"/>
                          <a:cs typeface="Calibri Light"/>
                        </a:rPr>
                        <a:t> </a:t>
                      </a:r>
                      <a:r>
                        <a:rPr sz="2400" b="0" dirty="0">
                          <a:latin typeface="Calibri Light"/>
                          <a:cs typeface="Calibri Light"/>
                        </a:rPr>
                        <a:t>supplies</a:t>
                      </a:r>
                      <a:r>
                        <a:rPr sz="2400" b="0" spc="-60" dirty="0">
                          <a:latin typeface="Calibri Light"/>
                          <a:cs typeface="Calibri Light"/>
                        </a:rPr>
                        <a:t> </a:t>
                      </a:r>
                      <a:r>
                        <a:rPr sz="2400" b="0" dirty="0">
                          <a:latin typeface="Calibri Light"/>
                          <a:cs typeface="Calibri Light"/>
                        </a:rPr>
                        <a:t>for</a:t>
                      </a:r>
                      <a:r>
                        <a:rPr sz="2400" b="0" spc="-75" dirty="0">
                          <a:latin typeface="Calibri Light"/>
                          <a:cs typeface="Calibri Light"/>
                        </a:rPr>
                        <a:t> </a:t>
                      </a:r>
                      <a:r>
                        <a:rPr sz="2400" b="0" dirty="0">
                          <a:latin typeface="Calibri Light"/>
                          <a:cs typeface="Calibri Light"/>
                        </a:rPr>
                        <a:t>goods</a:t>
                      </a:r>
                      <a:r>
                        <a:rPr sz="2400" b="0" spc="-60" dirty="0">
                          <a:latin typeface="Calibri Light"/>
                          <a:cs typeface="Calibri Light"/>
                        </a:rPr>
                        <a:t> </a:t>
                      </a:r>
                      <a:r>
                        <a:rPr sz="2400" b="0" spc="-10" dirty="0">
                          <a:latin typeface="Calibri Light"/>
                          <a:cs typeface="Calibri Light"/>
                        </a:rPr>
                        <a:t>which</a:t>
                      </a:r>
                      <a:endParaRPr sz="2400" dirty="0">
                        <a:latin typeface="Calibri Light"/>
                        <a:cs typeface="Calibri Light"/>
                      </a:endParaRPr>
                    </a:p>
                    <a:p>
                      <a:pPr marL="69215">
                        <a:lnSpc>
                          <a:spcPct val="100000"/>
                        </a:lnSpc>
                      </a:pPr>
                      <a:r>
                        <a:rPr sz="2400" b="0" dirty="0">
                          <a:latin typeface="Calibri Light"/>
                          <a:cs typeface="Calibri Light"/>
                        </a:rPr>
                        <a:t>were</a:t>
                      </a:r>
                      <a:r>
                        <a:rPr sz="2400" b="0" spc="-60" dirty="0">
                          <a:latin typeface="Calibri Light"/>
                          <a:cs typeface="Calibri Light"/>
                        </a:rPr>
                        <a:t> </a:t>
                      </a:r>
                      <a:r>
                        <a:rPr sz="2400" b="0" dirty="0">
                          <a:latin typeface="Calibri Light"/>
                          <a:cs typeface="Calibri Light"/>
                        </a:rPr>
                        <a:t>sent</a:t>
                      </a:r>
                      <a:r>
                        <a:rPr sz="2400" b="0" spc="-65" dirty="0">
                          <a:latin typeface="Calibri Light"/>
                          <a:cs typeface="Calibri Light"/>
                        </a:rPr>
                        <a:t> </a:t>
                      </a:r>
                      <a:r>
                        <a:rPr sz="2400" b="0" dirty="0">
                          <a:latin typeface="Calibri Light"/>
                          <a:cs typeface="Calibri Light"/>
                        </a:rPr>
                        <a:t>on</a:t>
                      </a:r>
                      <a:r>
                        <a:rPr sz="2400" b="0" spc="-45" dirty="0">
                          <a:latin typeface="Calibri Light"/>
                          <a:cs typeface="Calibri Light"/>
                        </a:rPr>
                        <a:t> </a:t>
                      </a:r>
                      <a:r>
                        <a:rPr sz="2400" b="0" spc="-10" dirty="0">
                          <a:latin typeface="Calibri Light"/>
                          <a:cs typeface="Calibri Light"/>
                        </a:rPr>
                        <a:t>approval</a:t>
                      </a:r>
                      <a:r>
                        <a:rPr sz="2400" b="0" spc="-95" dirty="0">
                          <a:latin typeface="Calibri Light"/>
                          <a:cs typeface="Calibri Light"/>
                        </a:rPr>
                        <a:t> </a:t>
                      </a:r>
                      <a:r>
                        <a:rPr sz="2400" b="0" spc="-10" dirty="0">
                          <a:latin typeface="Calibri Light"/>
                          <a:cs typeface="Calibri Light"/>
                        </a:rPr>
                        <a:t>basis</a:t>
                      </a:r>
                      <a:endParaRPr sz="2400" dirty="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69850">
                        <a:lnSpc>
                          <a:spcPts val="2750"/>
                        </a:lnSpc>
                      </a:pPr>
                      <a:r>
                        <a:rPr sz="2400" b="0" spc="-10" dirty="0">
                          <a:latin typeface="Calibri Light"/>
                          <a:cs typeface="Calibri Light"/>
                        </a:rPr>
                        <a:t>Optional</a:t>
                      </a:r>
                      <a:endParaRPr sz="2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r>
              <a:tr h="434340">
                <a:tc>
                  <a:txBody>
                    <a:bodyPr/>
                    <a:lstStyle/>
                    <a:p>
                      <a:pPr marL="68580">
                        <a:lnSpc>
                          <a:spcPts val="2755"/>
                        </a:lnSpc>
                      </a:pPr>
                      <a:r>
                        <a:rPr sz="2400" b="0" spc="-25" dirty="0">
                          <a:latin typeface="Calibri Light"/>
                          <a:cs typeface="Calibri Light"/>
                        </a:rPr>
                        <a:t>17</a:t>
                      </a:r>
                      <a:endParaRPr sz="2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69215">
                        <a:lnSpc>
                          <a:spcPts val="2755"/>
                        </a:lnSpc>
                      </a:pPr>
                      <a:r>
                        <a:rPr sz="2400" b="0" dirty="0">
                          <a:latin typeface="Calibri Light"/>
                          <a:cs typeface="Calibri Light"/>
                        </a:rPr>
                        <a:t>HSN</a:t>
                      </a:r>
                      <a:r>
                        <a:rPr sz="2400" b="0" spc="-45" dirty="0">
                          <a:latin typeface="Calibri Light"/>
                          <a:cs typeface="Calibri Light"/>
                        </a:rPr>
                        <a:t> </a:t>
                      </a:r>
                      <a:r>
                        <a:rPr sz="2400" b="0" dirty="0">
                          <a:latin typeface="Calibri Light"/>
                          <a:cs typeface="Calibri Light"/>
                        </a:rPr>
                        <a:t>wise</a:t>
                      </a:r>
                      <a:r>
                        <a:rPr sz="2400" b="0" spc="-70" dirty="0">
                          <a:latin typeface="Calibri Light"/>
                          <a:cs typeface="Calibri Light"/>
                        </a:rPr>
                        <a:t> </a:t>
                      </a:r>
                      <a:r>
                        <a:rPr sz="2400" b="0" dirty="0">
                          <a:latin typeface="Calibri Light"/>
                          <a:cs typeface="Calibri Light"/>
                        </a:rPr>
                        <a:t>details</a:t>
                      </a:r>
                      <a:r>
                        <a:rPr sz="2400" b="0" spc="-80" dirty="0">
                          <a:latin typeface="Calibri Light"/>
                          <a:cs typeface="Calibri Light"/>
                        </a:rPr>
                        <a:t> </a:t>
                      </a:r>
                      <a:r>
                        <a:rPr sz="2400" b="0" dirty="0">
                          <a:latin typeface="Calibri Light"/>
                          <a:cs typeface="Calibri Light"/>
                        </a:rPr>
                        <a:t>of</a:t>
                      </a:r>
                      <a:r>
                        <a:rPr sz="2400" b="0" spc="-70" dirty="0">
                          <a:latin typeface="Calibri Light"/>
                          <a:cs typeface="Calibri Light"/>
                        </a:rPr>
                        <a:t> </a:t>
                      </a:r>
                      <a:r>
                        <a:rPr sz="2400" b="0" dirty="0">
                          <a:latin typeface="Calibri Light"/>
                          <a:cs typeface="Calibri Light"/>
                        </a:rPr>
                        <a:t>outward</a:t>
                      </a:r>
                      <a:r>
                        <a:rPr sz="2400" b="0" spc="-65" dirty="0">
                          <a:latin typeface="Calibri Light"/>
                          <a:cs typeface="Calibri Light"/>
                        </a:rPr>
                        <a:t> </a:t>
                      </a:r>
                      <a:r>
                        <a:rPr sz="2400" b="0" spc="-10" dirty="0">
                          <a:latin typeface="Calibri Light"/>
                          <a:cs typeface="Calibri Light"/>
                        </a:rPr>
                        <a:t>supplies</a:t>
                      </a:r>
                      <a:endParaRPr sz="2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69850">
                        <a:lnSpc>
                          <a:spcPts val="2755"/>
                        </a:lnSpc>
                      </a:pPr>
                      <a:r>
                        <a:rPr lang="en-US" sz="2400" b="0" spc="-10" dirty="0" smtClean="0">
                          <a:latin typeface="Calibri Light"/>
                          <a:cs typeface="Calibri Light"/>
                        </a:rPr>
                        <a:t>Mandatory</a:t>
                      </a:r>
                      <a:endParaRPr sz="2400" dirty="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434340">
                <a:tc>
                  <a:txBody>
                    <a:bodyPr/>
                    <a:lstStyle/>
                    <a:p>
                      <a:pPr marL="68580">
                        <a:lnSpc>
                          <a:spcPts val="2755"/>
                        </a:lnSpc>
                      </a:pPr>
                      <a:r>
                        <a:rPr sz="2400" b="0" spc="-25" dirty="0">
                          <a:latin typeface="Calibri Light"/>
                          <a:cs typeface="Calibri Light"/>
                        </a:rPr>
                        <a:t>18</a:t>
                      </a:r>
                      <a:endParaRPr sz="2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69215">
                        <a:lnSpc>
                          <a:spcPts val="2755"/>
                        </a:lnSpc>
                      </a:pPr>
                      <a:r>
                        <a:rPr sz="2400" b="0" dirty="0">
                          <a:latin typeface="Calibri Light"/>
                          <a:cs typeface="Calibri Light"/>
                        </a:rPr>
                        <a:t>HSN</a:t>
                      </a:r>
                      <a:r>
                        <a:rPr sz="2400" b="0" spc="-40" dirty="0">
                          <a:latin typeface="Calibri Light"/>
                          <a:cs typeface="Calibri Light"/>
                        </a:rPr>
                        <a:t> </a:t>
                      </a:r>
                      <a:r>
                        <a:rPr sz="2400" b="0" dirty="0">
                          <a:latin typeface="Calibri Light"/>
                          <a:cs typeface="Calibri Light"/>
                        </a:rPr>
                        <a:t>wise</a:t>
                      </a:r>
                      <a:r>
                        <a:rPr sz="2400" b="0" spc="-60" dirty="0">
                          <a:latin typeface="Calibri Light"/>
                          <a:cs typeface="Calibri Light"/>
                        </a:rPr>
                        <a:t> </a:t>
                      </a:r>
                      <a:r>
                        <a:rPr sz="2400" b="0" dirty="0">
                          <a:latin typeface="Calibri Light"/>
                          <a:cs typeface="Calibri Light"/>
                        </a:rPr>
                        <a:t>details</a:t>
                      </a:r>
                      <a:r>
                        <a:rPr sz="2400" b="0" spc="-75" dirty="0">
                          <a:latin typeface="Calibri Light"/>
                          <a:cs typeface="Calibri Light"/>
                        </a:rPr>
                        <a:t> </a:t>
                      </a:r>
                      <a:r>
                        <a:rPr sz="2400" b="0" dirty="0">
                          <a:latin typeface="Calibri Light"/>
                          <a:cs typeface="Calibri Light"/>
                        </a:rPr>
                        <a:t>of</a:t>
                      </a:r>
                      <a:r>
                        <a:rPr sz="2400" b="0" spc="-55" dirty="0">
                          <a:latin typeface="Calibri Light"/>
                          <a:cs typeface="Calibri Light"/>
                        </a:rPr>
                        <a:t> </a:t>
                      </a:r>
                      <a:r>
                        <a:rPr sz="2400" b="0" spc="-10" dirty="0">
                          <a:latin typeface="Calibri Light"/>
                          <a:cs typeface="Calibri Light"/>
                        </a:rPr>
                        <a:t>Inward</a:t>
                      </a:r>
                      <a:r>
                        <a:rPr sz="2400" b="0" spc="-55" dirty="0">
                          <a:latin typeface="Calibri Light"/>
                          <a:cs typeface="Calibri Light"/>
                        </a:rPr>
                        <a:t> </a:t>
                      </a:r>
                      <a:r>
                        <a:rPr sz="2400" b="0" spc="-10" dirty="0">
                          <a:latin typeface="Calibri Light"/>
                          <a:cs typeface="Calibri Light"/>
                        </a:rPr>
                        <a:t>supplies</a:t>
                      </a:r>
                      <a:endParaRPr sz="2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69850">
                        <a:lnSpc>
                          <a:spcPts val="2755"/>
                        </a:lnSpc>
                      </a:pPr>
                      <a:r>
                        <a:rPr sz="2400" b="0" spc="-10" dirty="0">
                          <a:latin typeface="Calibri Light"/>
                          <a:cs typeface="Calibri Light"/>
                        </a:rPr>
                        <a:t>Optional</a:t>
                      </a:r>
                      <a:endParaRPr sz="2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marL="635" algn="ctr">
              <a:lnSpc>
                <a:spcPts val="4210"/>
              </a:lnSpc>
            </a:pPr>
            <a:r>
              <a:rPr sz="4000" b="0" spc="-20" dirty="0">
                <a:solidFill>
                  <a:srgbClr val="FFFFFF"/>
                </a:solidFill>
                <a:latin typeface="Calibri"/>
                <a:cs typeface="Calibri"/>
              </a:rPr>
              <a:t>Validation</a:t>
            </a:r>
            <a:r>
              <a:rPr sz="4000" b="0" spc="-95" dirty="0">
                <a:solidFill>
                  <a:srgbClr val="FFFFFF"/>
                </a:solidFill>
                <a:latin typeface="Calibri"/>
                <a:cs typeface="Calibri"/>
              </a:rPr>
              <a:t> </a:t>
            </a:r>
            <a:r>
              <a:rPr sz="4000" b="0" dirty="0">
                <a:solidFill>
                  <a:srgbClr val="FFFFFF"/>
                </a:solidFill>
                <a:latin typeface="Calibri"/>
                <a:cs typeface="Calibri"/>
              </a:rPr>
              <a:t>with</a:t>
            </a:r>
            <a:r>
              <a:rPr sz="4000" b="0" spc="-35" dirty="0">
                <a:solidFill>
                  <a:srgbClr val="FFFFFF"/>
                </a:solidFill>
                <a:latin typeface="Calibri"/>
                <a:cs typeface="Calibri"/>
              </a:rPr>
              <a:t> </a:t>
            </a:r>
            <a:r>
              <a:rPr sz="4000" b="0" dirty="0">
                <a:solidFill>
                  <a:srgbClr val="FFFFFF"/>
                </a:solidFill>
                <a:latin typeface="Calibri"/>
                <a:cs typeface="Calibri"/>
              </a:rPr>
              <a:t>HSN</a:t>
            </a:r>
            <a:r>
              <a:rPr sz="4000" b="0" spc="-65" dirty="0">
                <a:solidFill>
                  <a:srgbClr val="FFFFFF"/>
                </a:solidFill>
                <a:latin typeface="Calibri"/>
                <a:cs typeface="Calibri"/>
              </a:rPr>
              <a:t> </a:t>
            </a:r>
            <a:r>
              <a:rPr sz="4000" b="0" dirty="0">
                <a:solidFill>
                  <a:srgbClr val="FFFFFF"/>
                </a:solidFill>
                <a:latin typeface="Calibri"/>
                <a:cs typeface="Calibri"/>
              </a:rPr>
              <a:t>Wise</a:t>
            </a:r>
            <a:r>
              <a:rPr sz="4000" b="0" spc="-65" dirty="0">
                <a:solidFill>
                  <a:srgbClr val="FFFFFF"/>
                </a:solidFill>
                <a:latin typeface="Calibri"/>
                <a:cs typeface="Calibri"/>
              </a:rPr>
              <a:t> </a:t>
            </a:r>
            <a:r>
              <a:rPr sz="4000" b="0" spc="-10" dirty="0">
                <a:solidFill>
                  <a:srgbClr val="FFFFFF"/>
                </a:solidFill>
                <a:latin typeface="Calibri"/>
                <a:cs typeface="Calibri"/>
              </a:rPr>
              <a:t>Reporting</a:t>
            </a:r>
            <a:endParaRPr sz="4000">
              <a:latin typeface="Calibri"/>
              <a:cs typeface="Calibri"/>
            </a:endParaRPr>
          </a:p>
        </p:txBody>
      </p:sp>
      <p:sp>
        <p:nvSpPr>
          <p:cNvPr id="36" name="object 36"/>
          <p:cNvSpPr txBox="1">
            <a:spLocks noGrp="1"/>
          </p:cNvSpPr>
          <p:nvPr>
            <p:ph type="ftr" sz="quarter" idx="11"/>
          </p:nvPr>
        </p:nvSpPr>
        <p:spPr>
          <a:xfrm>
            <a:off x="4038600" y="6423496"/>
            <a:ext cx="4114800" cy="230832"/>
          </a:xfrm>
          <a:prstGeom prst="rect">
            <a:avLst/>
          </a:prstGeom>
        </p:spPr>
        <p:txBody>
          <a:bodyPr vert="horz" wrap="square" lIns="0" tIns="0" rIns="0" bIns="0" rtlCol="0">
            <a:spAutoFit/>
          </a:bodyPr>
          <a:lstStyle/>
          <a:p>
            <a:pPr marL="12700">
              <a:lnSpc>
                <a:spcPts val="1810"/>
              </a:lnSpc>
            </a:pPr>
            <a:endParaRPr spc="-20" dirty="0"/>
          </a:p>
        </p:txBody>
      </p:sp>
      <p:sp>
        <p:nvSpPr>
          <p:cNvPr id="4" name="object 4"/>
          <p:cNvSpPr/>
          <p:nvPr/>
        </p:nvSpPr>
        <p:spPr>
          <a:xfrm>
            <a:off x="5654040" y="1249680"/>
            <a:ext cx="1765300" cy="1176655"/>
          </a:xfrm>
          <a:custGeom>
            <a:avLst/>
            <a:gdLst/>
            <a:ahLst/>
            <a:cxnLst/>
            <a:rect l="l" t="t" r="r" b="b"/>
            <a:pathLst>
              <a:path w="1765300" h="1176655">
                <a:moveTo>
                  <a:pt x="0" y="117602"/>
                </a:moveTo>
                <a:lnTo>
                  <a:pt x="9249" y="71848"/>
                </a:lnTo>
                <a:lnTo>
                  <a:pt x="34464" y="34464"/>
                </a:lnTo>
                <a:lnTo>
                  <a:pt x="71848" y="9249"/>
                </a:lnTo>
                <a:lnTo>
                  <a:pt x="117601" y="0"/>
                </a:lnTo>
                <a:lnTo>
                  <a:pt x="1647189" y="0"/>
                </a:lnTo>
                <a:lnTo>
                  <a:pt x="1692943" y="9249"/>
                </a:lnTo>
                <a:lnTo>
                  <a:pt x="1730327" y="34464"/>
                </a:lnTo>
                <a:lnTo>
                  <a:pt x="1755542" y="71848"/>
                </a:lnTo>
                <a:lnTo>
                  <a:pt x="1764791" y="117602"/>
                </a:lnTo>
                <a:lnTo>
                  <a:pt x="1764791" y="1058926"/>
                </a:lnTo>
                <a:lnTo>
                  <a:pt x="1755542" y="1104679"/>
                </a:lnTo>
                <a:lnTo>
                  <a:pt x="1730327" y="1142063"/>
                </a:lnTo>
                <a:lnTo>
                  <a:pt x="1692943" y="1167278"/>
                </a:lnTo>
                <a:lnTo>
                  <a:pt x="1647189" y="1176528"/>
                </a:lnTo>
                <a:lnTo>
                  <a:pt x="117601" y="1176528"/>
                </a:lnTo>
                <a:lnTo>
                  <a:pt x="71848" y="1167278"/>
                </a:lnTo>
                <a:lnTo>
                  <a:pt x="34464" y="1142063"/>
                </a:lnTo>
                <a:lnTo>
                  <a:pt x="9249" y="1104679"/>
                </a:lnTo>
                <a:lnTo>
                  <a:pt x="0" y="1058926"/>
                </a:lnTo>
                <a:lnTo>
                  <a:pt x="0" y="117602"/>
                </a:lnTo>
                <a:close/>
              </a:path>
            </a:pathLst>
          </a:custGeom>
          <a:ln w="12192">
            <a:solidFill>
              <a:srgbClr val="D6702B"/>
            </a:solidFill>
          </a:ln>
        </p:spPr>
        <p:txBody>
          <a:bodyPr wrap="square" lIns="0" tIns="0" rIns="0" bIns="0" rtlCol="0"/>
          <a:lstStyle/>
          <a:p>
            <a:endParaRPr/>
          </a:p>
        </p:txBody>
      </p:sp>
      <p:sp>
        <p:nvSpPr>
          <p:cNvPr id="5" name="object 5"/>
          <p:cNvSpPr txBox="1"/>
          <p:nvPr/>
        </p:nvSpPr>
        <p:spPr>
          <a:xfrm>
            <a:off x="5945885" y="1388110"/>
            <a:ext cx="1185545" cy="817244"/>
          </a:xfrm>
          <a:prstGeom prst="rect">
            <a:avLst/>
          </a:prstGeom>
        </p:spPr>
        <p:txBody>
          <a:bodyPr vert="horz" wrap="square" lIns="0" tIns="53975" rIns="0" bIns="0" rtlCol="0">
            <a:spAutoFit/>
          </a:bodyPr>
          <a:lstStyle/>
          <a:p>
            <a:pPr marL="295910" marR="5080" indent="-283845">
              <a:lnSpc>
                <a:spcPts val="2980"/>
              </a:lnSpc>
              <a:spcBef>
                <a:spcPts val="425"/>
              </a:spcBef>
            </a:pPr>
            <a:r>
              <a:rPr sz="2700" spc="-30" dirty="0">
                <a:latin typeface="Calibri"/>
                <a:cs typeface="Calibri"/>
              </a:rPr>
              <a:t>Table</a:t>
            </a:r>
            <a:r>
              <a:rPr sz="2700" spc="-110" dirty="0">
                <a:latin typeface="Calibri"/>
                <a:cs typeface="Calibri"/>
              </a:rPr>
              <a:t> </a:t>
            </a:r>
            <a:r>
              <a:rPr sz="2700" spc="-25" dirty="0">
                <a:latin typeface="Calibri"/>
                <a:cs typeface="Calibri"/>
              </a:rPr>
              <a:t>17 HSN</a:t>
            </a:r>
            <a:endParaRPr sz="2700">
              <a:latin typeface="Calibri"/>
              <a:cs typeface="Calibri"/>
            </a:endParaRPr>
          </a:p>
        </p:txBody>
      </p:sp>
      <p:grpSp>
        <p:nvGrpSpPr>
          <p:cNvPr id="6" name="object 6"/>
          <p:cNvGrpSpPr/>
          <p:nvPr/>
        </p:nvGrpSpPr>
        <p:grpSpPr>
          <a:xfrm>
            <a:off x="1633473" y="2419857"/>
            <a:ext cx="4912360" cy="1658620"/>
            <a:chOff x="1633473" y="2419857"/>
            <a:chExt cx="4912360" cy="1658620"/>
          </a:xfrm>
        </p:grpSpPr>
        <p:sp>
          <p:nvSpPr>
            <p:cNvPr id="7" name="object 7"/>
            <p:cNvSpPr/>
            <p:nvPr/>
          </p:nvSpPr>
          <p:spPr>
            <a:xfrm>
              <a:off x="2523743" y="2426207"/>
              <a:ext cx="4015740" cy="471170"/>
            </a:xfrm>
            <a:custGeom>
              <a:avLst/>
              <a:gdLst/>
              <a:ahLst/>
              <a:cxnLst/>
              <a:rect l="l" t="t" r="r" b="b"/>
              <a:pathLst>
                <a:path w="4015740" h="471169">
                  <a:moveTo>
                    <a:pt x="4015485" y="0"/>
                  </a:moveTo>
                  <a:lnTo>
                    <a:pt x="4015485" y="235330"/>
                  </a:lnTo>
                  <a:lnTo>
                    <a:pt x="0" y="235330"/>
                  </a:lnTo>
                  <a:lnTo>
                    <a:pt x="0" y="470662"/>
                  </a:lnTo>
                </a:path>
              </a:pathLst>
            </a:custGeom>
            <a:ln w="12192">
              <a:solidFill>
                <a:srgbClr val="BC6124"/>
              </a:solidFill>
            </a:ln>
          </p:spPr>
          <p:txBody>
            <a:bodyPr wrap="square" lIns="0" tIns="0" rIns="0" bIns="0" rtlCol="0"/>
            <a:lstStyle/>
            <a:p>
              <a:endParaRPr/>
            </a:p>
          </p:txBody>
        </p:sp>
        <p:sp>
          <p:nvSpPr>
            <p:cNvPr id="8" name="object 8"/>
            <p:cNvSpPr/>
            <p:nvPr/>
          </p:nvSpPr>
          <p:spPr>
            <a:xfrm>
              <a:off x="1639823" y="2895599"/>
              <a:ext cx="1765300" cy="1176655"/>
            </a:xfrm>
            <a:custGeom>
              <a:avLst/>
              <a:gdLst/>
              <a:ahLst/>
              <a:cxnLst/>
              <a:rect l="l" t="t" r="r" b="b"/>
              <a:pathLst>
                <a:path w="1765300" h="1176654">
                  <a:moveTo>
                    <a:pt x="0" y="117601"/>
                  </a:moveTo>
                  <a:lnTo>
                    <a:pt x="9249" y="71848"/>
                  </a:lnTo>
                  <a:lnTo>
                    <a:pt x="34464" y="34464"/>
                  </a:lnTo>
                  <a:lnTo>
                    <a:pt x="71848" y="9249"/>
                  </a:lnTo>
                  <a:lnTo>
                    <a:pt x="117601" y="0"/>
                  </a:lnTo>
                  <a:lnTo>
                    <a:pt x="1647189" y="0"/>
                  </a:lnTo>
                  <a:lnTo>
                    <a:pt x="1692943" y="9249"/>
                  </a:lnTo>
                  <a:lnTo>
                    <a:pt x="1730327" y="34464"/>
                  </a:lnTo>
                  <a:lnTo>
                    <a:pt x="1755542" y="71848"/>
                  </a:lnTo>
                  <a:lnTo>
                    <a:pt x="1764791" y="117601"/>
                  </a:lnTo>
                  <a:lnTo>
                    <a:pt x="1764791" y="1058926"/>
                  </a:lnTo>
                  <a:lnTo>
                    <a:pt x="1755542" y="1104679"/>
                  </a:lnTo>
                  <a:lnTo>
                    <a:pt x="1730327" y="1142063"/>
                  </a:lnTo>
                  <a:lnTo>
                    <a:pt x="1692943" y="1167278"/>
                  </a:lnTo>
                  <a:lnTo>
                    <a:pt x="1647189" y="1176527"/>
                  </a:lnTo>
                  <a:lnTo>
                    <a:pt x="117601" y="1176527"/>
                  </a:lnTo>
                  <a:lnTo>
                    <a:pt x="71848" y="1167278"/>
                  </a:lnTo>
                  <a:lnTo>
                    <a:pt x="34464" y="1142063"/>
                  </a:lnTo>
                  <a:lnTo>
                    <a:pt x="9249" y="1104679"/>
                  </a:lnTo>
                  <a:lnTo>
                    <a:pt x="0" y="1058926"/>
                  </a:lnTo>
                  <a:lnTo>
                    <a:pt x="0" y="117601"/>
                  </a:lnTo>
                  <a:close/>
                </a:path>
              </a:pathLst>
            </a:custGeom>
            <a:ln w="12192">
              <a:solidFill>
                <a:srgbClr val="D6702B"/>
              </a:solidFill>
            </a:ln>
          </p:spPr>
          <p:txBody>
            <a:bodyPr wrap="square" lIns="0" tIns="0" rIns="0" bIns="0" rtlCol="0"/>
            <a:lstStyle/>
            <a:p>
              <a:endParaRPr/>
            </a:p>
          </p:txBody>
        </p:sp>
      </p:grpSp>
      <p:sp>
        <p:nvSpPr>
          <p:cNvPr id="9" name="object 9"/>
          <p:cNvSpPr txBox="1"/>
          <p:nvPr/>
        </p:nvSpPr>
        <p:spPr>
          <a:xfrm>
            <a:off x="2017902" y="3224225"/>
            <a:ext cx="1010919" cy="439420"/>
          </a:xfrm>
          <a:prstGeom prst="rect">
            <a:avLst/>
          </a:prstGeom>
        </p:spPr>
        <p:txBody>
          <a:bodyPr vert="horz" wrap="square" lIns="0" tIns="14605" rIns="0" bIns="0" rtlCol="0">
            <a:spAutoFit/>
          </a:bodyPr>
          <a:lstStyle/>
          <a:p>
            <a:pPr marL="12700">
              <a:lnSpc>
                <a:spcPct val="100000"/>
              </a:lnSpc>
              <a:spcBef>
                <a:spcPts val="115"/>
              </a:spcBef>
            </a:pPr>
            <a:r>
              <a:rPr sz="2700" spc="-30" dirty="0">
                <a:latin typeface="Calibri"/>
                <a:cs typeface="Calibri"/>
              </a:rPr>
              <a:t>Table</a:t>
            </a:r>
            <a:r>
              <a:rPr sz="2700" spc="-110" dirty="0">
                <a:latin typeface="Calibri"/>
                <a:cs typeface="Calibri"/>
              </a:rPr>
              <a:t> </a:t>
            </a:r>
            <a:r>
              <a:rPr sz="2700" spc="-50" dirty="0">
                <a:latin typeface="Calibri"/>
                <a:cs typeface="Calibri"/>
              </a:rPr>
              <a:t>4</a:t>
            </a:r>
            <a:endParaRPr sz="2700">
              <a:latin typeface="Calibri"/>
              <a:cs typeface="Calibri"/>
            </a:endParaRPr>
          </a:p>
        </p:txBody>
      </p:sp>
      <p:sp>
        <p:nvSpPr>
          <p:cNvPr id="10" name="object 10"/>
          <p:cNvSpPr/>
          <p:nvPr/>
        </p:nvSpPr>
        <p:spPr>
          <a:xfrm>
            <a:off x="493776" y="4072128"/>
            <a:ext cx="2028189" cy="1649095"/>
          </a:xfrm>
          <a:custGeom>
            <a:avLst/>
            <a:gdLst/>
            <a:ahLst/>
            <a:cxnLst/>
            <a:rect l="l" t="t" r="r" b="b"/>
            <a:pathLst>
              <a:path w="2028189" h="1649095">
                <a:moveTo>
                  <a:pt x="2028190" y="0"/>
                </a:moveTo>
                <a:lnTo>
                  <a:pt x="2028190" y="235331"/>
                </a:lnTo>
                <a:lnTo>
                  <a:pt x="880871" y="235331"/>
                </a:lnTo>
                <a:lnTo>
                  <a:pt x="880871" y="470662"/>
                </a:lnTo>
              </a:path>
              <a:path w="2028189" h="1649095">
                <a:moveTo>
                  <a:pt x="0" y="590042"/>
                </a:moveTo>
                <a:lnTo>
                  <a:pt x="9246" y="544288"/>
                </a:lnTo>
                <a:lnTo>
                  <a:pt x="34461" y="506904"/>
                </a:lnTo>
                <a:lnTo>
                  <a:pt x="71858" y="481689"/>
                </a:lnTo>
                <a:lnTo>
                  <a:pt x="117652" y="472440"/>
                </a:lnTo>
                <a:lnTo>
                  <a:pt x="1647190" y="472440"/>
                </a:lnTo>
                <a:lnTo>
                  <a:pt x="1692943" y="481689"/>
                </a:lnTo>
                <a:lnTo>
                  <a:pt x="1730327" y="506904"/>
                </a:lnTo>
                <a:lnTo>
                  <a:pt x="1755542" y="544288"/>
                </a:lnTo>
                <a:lnTo>
                  <a:pt x="1764792" y="590042"/>
                </a:lnTo>
                <a:lnTo>
                  <a:pt x="1764792" y="1531315"/>
                </a:lnTo>
                <a:lnTo>
                  <a:pt x="1755542" y="1577109"/>
                </a:lnTo>
                <a:lnTo>
                  <a:pt x="1730327" y="1614506"/>
                </a:lnTo>
                <a:lnTo>
                  <a:pt x="1692943" y="1639721"/>
                </a:lnTo>
                <a:lnTo>
                  <a:pt x="1647190" y="1648968"/>
                </a:lnTo>
                <a:lnTo>
                  <a:pt x="117652" y="1648968"/>
                </a:lnTo>
                <a:lnTo>
                  <a:pt x="71858" y="1639721"/>
                </a:lnTo>
                <a:lnTo>
                  <a:pt x="34461" y="1614506"/>
                </a:lnTo>
                <a:lnTo>
                  <a:pt x="9246" y="1577109"/>
                </a:lnTo>
                <a:lnTo>
                  <a:pt x="0" y="1531315"/>
                </a:lnTo>
                <a:lnTo>
                  <a:pt x="0" y="590042"/>
                </a:lnTo>
                <a:close/>
              </a:path>
            </a:pathLst>
          </a:custGeom>
          <a:ln w="12192">
            <a:solidFill>
              <a:srgbClr val="D6702B"/>
            </a:solidFill>
          </a:ln>
        </p:spPr>
        <p:txBody>
          <a:bodyPr wrap="square" lIns="0" tIns="0" rIns="0" bIns="0" rtlCol="0"/>
          <a:lstStyle/>
          <a:p>
            <a:endParaRPr/>
          </a:p>
        </p:txBody>
      </p:sp>
      <p:sp>
        <p:nvSpPr>
          <p:cNvPr id="11" name="object 11"/>
          <p:cNvSpPr txBox="1"/>
          <p:nvPr/>
        </p:nvSpPr>
        <p:spPr>
          <a:xfrm>
            <a:off x="699617" y="4580413"/>
            <a:ext cx="1349375" cy="982344"/>
          </a:xfrm>
          <a:prstGeom prst="rect">
            <a:avLst/>
          </a:prstGeom>
        </p:spPr>
        <p:txBody>
          <a:bodyPr vert="horz" wrap="square" lIns="0" tIns="78740" rIns="0" bIns="0" rtlCol="0">
            <a:spAutoFit/>
          </a:bodyPr>
          <a:lstStyle/>
          <a:p>
            <a:pPr algn="ctr">
              <a:lnSpc>
                <a:spcPct val="100000"/>
              </a:lnSpc>
              <a:spcBef>
                <a:spcPts val="620"/>
              </a:spcBef>
            </a:pPr>
            <a:r>
              <a:rPr sz="2700" spc="-10" dirty="0">
                <a:latin typeface="Calibri"/>
                <a:cs typeface="Calibri"/>
              </a:rPr>
              <a:t>Advances</a:t>
            </a:r>
            <a:endParaRPr sz="2700">
              <a:latin typeface="Calibri"/>
              <a:cs typeface="Calibri"/>
            </a:endParaRPr>
          </a:p>
          <a:p>
            <a:pPr marL="2540" algn="ctr">
              <a:lnSpc>
                <a:spcPct val="100000"/>
              </a:lnSpc>
              <a:spcBef>
                <a:spcPts val="530"/>
              </a:spcBef>
            </a:pPr>
            <a:r>
              <a:rPr sz="2700" spc="850" dirty="0">
                <a:solidFill>
                  <a:srgbClr val="FF0000"/>
                </a:solidFill>
                <a:latin typeface="Arial"/>
                <a:cs typeface="Arial"/>
              </a:rPr>
              <a:t>X</a:t>
            </a:r>
            <a:endParaRPr sz="2700">
              <a:latin typeface="Arial"/>
              <a:cs typeface="Arial"/>
            </a:endParaRPr>
          </a:p>
        </p:txBody>
      </p:sp>
      <p:sp>
        <p:nvSpPr>
          <p:cNvPr id="12" name="object 12"/>
          <p:cNvSpPr/>
          <p:nvPr/>
        </p:nvSpPr>
        <p:spPr>
          <a:xfrm>
            <a:off x="2523744" y="4072128"/>
            <a:ext cx="2026920" cy="1649095"/>
          </a:xfrm>
          <a:custGeom>
            <a:avLst/>
            <a:gdLst/>
            <a:ahLst/>
            <a:cxnLst/>
            <a:rect l="l" t="t" r="r" b="b"/>
            <a:pathLst>
              <a:path w="2026920" h="1649095">
                <a:moveTo>
                  <a:pt x="0" y="0"/>
                </a:moveTo>
                <a:lnTo>
                  <a:pt x="0" y="235331"/>
                </a:lnTo>
                <a:lnTo>
                  <a:pt x="1147318" y="235331"/>
                </a:lnTo>
                <a:lnTo>
                  <a:pt x="1147318" y="470662"/>
                </a:lnTo>
              </a:path>
              <a:path w="2026920" h="1649095">
                <a:moveTo>
                  <a:pt x="262128" y="590042"/>
                </a:moveTo>
                <a:lnTo>
                  <a:pt x="271377" y="544288"/>
                </a:lnTo>
                <a:lnTo>
                  <a:pt x="296592" y="506904"/>
                </a:lnTo>
                <a:lnTo>
                  <a:pt x="333976" y="481689"/>
                </a:lnTo>
                <a:lnTo>
                  <a:pt x="379730" y="472440"/>
                </a:lnTo>
                <a:lnTo>
                  <a:pt x="1909318" y="472440"/>
                </a:lnTo>
                <a:lnTo>
                  <a:pt x="1955071" y="481689"/>
                </a:lnTo>
                <a:lnTo>
                  <a:pt x="1992455" y="506904"/>
                </a:lnTo>
                <a:lnTo>
                  <a:pt x="2017670" y="544288"/>
                </a:lnTo>
                <a:lnTo>
                  <a:pt x="2026920" y="590042"/>
                </a:lnTo>
                <a:lnTo>
                  <a:pt x="2026920" y="1531315"/>
                </a:lnTo>
                <a:lnTo>
                  <a:pt x="2017670" y="1577109"/>
                </a:lnTo>
                <a:lnTo>
                  <a:pt x="1992455" y="1614506"/>
                </a:lnTo>
                <a:lnTo>
                  <a:pt x="1955071" y="1639721"/>
                </a:lnTo>
                <a:lnTo>
                  <a:pt x="1909318" y="1648968"/>
                </a:lnTo>
                <a:lnTo>
                  <a:pt x="379730" y="1648968"/>
                </a:lnTo>
                <a:lnTo>
                  <a:pt x="333976" y="1639721"/>
                </a:lnTo>
                <a:lnTo>
                  <a:pt x="296592" y="1614506"/>
                </a:lnTo>
                <a:lnTo>
                  <a:pt x="271377" y="1577109"/>
                </a:lnTo>
                <a:lnTo>
                  <a:pt x="262128" y="1531315"/>
                </a:lnTo>
                <a:lnTo>
                  <a:pt x="262128" y="590042"/>
                </a:lnTo>
                <a:close/>
              </a:path>
            </a:pathLst>
          </a:custGeom>
          <a:ln w="12192">
            <a:solidFill>
              <a:srgbClr val="D6702B"/>
            </a:solidFill>
          </a:ln>
        </p:spPr>
        <p:txBody>
          <a:bodyPr wrap="square" lIns="0" tIns="0" rIns="0" bIns="0" rtlCol="0"/>
          <a:lstStyle/>
          <a:p>
            <a:endParaRPr/>
          </a:p>
        </p:txBody>
      </p:sp>
      <p:sp>
        <p:nvSpPr>
          <p:cNvPr id="13" name="object 13"/>
          <p:cNvSpPr txBox="1"/>
          <p:nvPr/>
        </p:nvSpPr>
        <p:spPr>
          <a:xfrm>
            <a:off x="3327019" y="4499914"/>
            <a:ext cx="686435" cy="1074420"/>
          </a:xfrm>
          <a:prstGeom prst="rect">
            <a:avLst/>
          </a:prstGeom>
        </p:spPr>
        <p:txBody>
          <a:bodyPr vert="horz" wrap="square" lIns="0" tIns="125095" rIns="0" bIns="0" rtlCol="0">
            <a:spAutoFit/>
          </a:bodyPr>
          <a:lstStyle/>
          <a:p>
            <a:pPr marL="12700">
              <a:lnSpc>
                <a:spcPct val="100000"/>
              </a:lnSpc>
              <a:spcBef>
                <a:spcPts val="985"/>
              </a:spcBef>
            </a:pPr>
            <a:r>
              <a:rPr sz="2700" spc="-25" dirty="0">
                <a:latin typeface="Calibri"/>
                <a:cs typeface="Calibri"/>
              </a:rPr>
              <a:t>RCM</a:t>
            </a:r>
            <a:endParaRPr sz="2700">
              <a:latin typeface="Calibri"/>
              <a:cs typeface="Calibri"/>
            </a:endParaRPr>
          </a:p>
          <a:p>
            <a:pPr marL="170815">
              <a:lnSpc>
                <a:spcPct val="100000"/>
              </a:lnSpc>
              <a:spcBef>
                <a:spcPts val="890"/>
              </a:spcBef>
            </a:pPr>
            <a:r>
              <a:rPr sz="2700" spc="850" dirty="0">
                <a:solidFill>
                  <a:srgbClr val="FF0000"/>
                </a:solidFill>
                <a:latin typeface="Arial"/>
                <a:cs typeface="Arial"/>
              </a:rPr>
              <a:t>X</a:t>
            </a:r>
            <a:endParaRPr sz="2700">
              <a:latin typeface="Arial"/>
              <a:cs typeface="Arial"/>
            </a:endParaRPr>
          </a:p>
        </p:txBody>
      </p:sp>
      <p:grpSp>
        <p:nvGrpSpPr>
          <p:cNvPr id="14" name="object 14"/>
          <p:cNvGrpSpPr/>
          <p:nvPr/>
        </p:nvGrpSpPr>
        <p:grpSpPr>
          <a:xfrm>
            <a:off x="5074665" y="2419857"/>
            <a:ext cx="1778000" cy="1658620"/>
            <a:chOff x="5074665" y="2419857"/>
            <a:chExt cx="1778000" cy="1658620"/>
          </a:xfrm>
        </p:grpSpPr>
        <p:sp>
          <p:nvSpPr>
            <p:cNvPr id="15" name="object 15"/>
            <p:cNvSpPr/>
            <p:nvPr/>
          </p:nvSpPr>
          <p:spPr>
            <a:xfrm>
              <a:off x="5964935" y="2426207"/>
              <a:ext cx="574040" cy="471170"/>
            </a:xfrm>
            <a:custGeom>
              <a:avLst/>
              <a:gdLst/>
              <a:ahLst/>
              <a:cxnLst/>
              <a:rect l="l" t="t" r="r" b="b"/>
              <a:pathLst>
                <a:path w="574040" h="471169">
                  <a:moveTo>
                    <a:pt x="573659" y="0"/>
                  </a:moveTo>
                  <a:lnTo>
                    <a:pt x="573659" y="235330"/>
                  </a:lnTo>
                  <a:lnTo>
                    <a:pt x="0" y="235330"/>
                  </a:lnTo>
                  <a:lnTo>
                    <a:pt x="0" y="470662"/>
                  </a:lnTo>
                </a:path>
              </a:pathLst>
            </a:custGeom>
            <a:ln w="12192">
              <a:solidFill>
                <a:srgbClr val="BC6124"/>
              </a:solidFill>
            </a:ln>
          </p:spPr>
          <p:txBody>
            <a:bodyPr wrap="square" lIns="0" tIns="0" rIns="0" bIns="0" rtlCol="0"/>
            <a:lstStyle/>
            <a:p>
              <a:endParaRPr/>
            </a:p>
          </p:txBody>
        </p:sp>
        <p:sp>
          <p:nvSpPr>
            <p:cNvPr id="16" name="object 16"/>
            <p:cNvSpPr/>
            <p:nvPr/>
          </p:nvSpPr>
          <p:spPr>
            <a:xfrm>
              <a:off x="5081015" y="2895599"/>
              <a:ext cx="1765300" cy="1176655"/>
            </a:xfrm>
            <a:custGeom>
              <a:avLst/>
              <a:gdLst/>
              <a:ahLst/>
              <a:cxnLst/>
              <a:rect l="l" t="t" r="r" b="b"/>
              <a:pathLst>
                <a:path w="1765300" h="1176654">
                  <a:moveTo>
                    <a:pt x="0" y="117601"/>
                  </a:moveTo>
                  <a:lnTo>
                    <a:pt x="9249" y="71848"/>
                  </a:lnTo>
                  <a:lnTo>
                    <a:pt x="34464" y="34464"/>
                  </a:lnTo>
                  <a:lnTo>
                    <a:pt x="71848" y="9249"/>
                  </a:lnTo>
                  <a:lnTo>
                    <a:pt x="117601" y="0"/>
                  </a:lnTo>
                  <a:lnTo>
                    <a:pt x="1647189" y="0"/>
                  </a:lnTo>
                  <a:lnTo>
                    <a:pt x="1692943" y="9249"/>
                  </a:lnTo>
                  <a:lnTo>
                    <a:pt x="1730327" y="34464"/>
                  </a:lnTo>
                  <a:lnTo>
                    <a:pt x="1755542" y="71848"/>
                  </a:lnTo>
                  <a:lnTo>
                    <a:pt x="1764791" y="117601"/>
                  </a:lnTo>
                  <a:lnTo>
                    <a:pt x="1764791" y="1058926"/>
                  </a:lnTo>
                  <a:lnTo>
                    <a:pt x="1755542" y="1104679"/>
                  </a:lnTo>
                  <a:lnTo>
                    <a:pt x="1730327" y="1142063"/>
                  </a:lnTo>
                  <a:lnTo>
                    <a:pt x="1692943" y="1167278"/>
                  </a:lnTo>
                  <a:lnTo>
                    <a:pt x="1647189" y="1176527"/>
                  </a:lnTo>
                  <a:lnTo>
                    <a:pt x="117601" y="1176527"/>
                  </a:lnTo>
                  <a:lnTo>
                    <a:pt x="71848" y="1167278"/>
                  </a:lnTo>
                  <a:lnTo>
                    <a:pt x="34464" y="1142063"/>
                  </a:lnTo>
                  <a:lnTo>
                    <a:pt x="9249" y="1104679"/>
                  </a:lnTo>
                  <a:lnTo>
                    <a:pt x="0" y="1058926"/>
                  </a:lnTo>
                  <a:lnTo>
                    <a:pt x="0" y="117601"/>
                  </a:lnTo>
                  <a:close/>
                </a:path>
              </a:pathLst>
            </a:custGeom>
            <a:ln w="12192">
              <a:solidFill>
                <a:srgbClr val="D6702B"/>
              </a:solidFill>
            </a:ln>
          </p:spPr>
          <p:txBody>
            <a:bodyPr wrap="square" lIns="0" tIns="0" rIns="0" bIns="0" rtlCol="0"/>
            <a:lstStyle/>
            <a:p>
              <a:endParaRPr/>
            </a:p>
          </p:txBody>
        </p:sp>
      </p:grpSp>
      <p:sp>
        <p:nvSpPr>
          <p:cNvPr id="17" name="object 17"/>
          <p:cNvSpPr txBox="1"/>
          <p:nvPr/>
        </p:nvSpPr>
        <p:spPr>
          <a:xfrm>
            <a:off x="5460619" y="3224225"/>
            <a:ext cx="1010919" cy="439420"/>
          </a:xfrm>
          <a:prstGeom prst="rect">
            <a:avLst/>
          </a:prstGeom>
        </p:spPr>
        <p:txBody>
          <a:bodyPr vert="horz" wrap="square" lIns="0" tIns="14605" rIns="0" bIns="0" rtlCol="0">
            <a:spAutoFit/>
          </a:bodyPr>
          <a:lstStyle/>
          <a:p>
            <a:pPr marL="12700">
              <a:lnSpc>
                <a:spcPct val="100000"/>
              </a:lnSpc>
              <a:spcBef>
                <a:spcPts val="115"/>
              </a:spcBef>
            </a:pPr>
            <a:r>
              <a:rPr sz="2700" spc="-30" dirty="0">
                <a:latin typeface="Calibri"/>
                <a:cs typeface="Calibri"/>
              </a:rPr>
              <a:t>Table</a:t>
            </a:r>
            <a:r>
              <a:rPr sz="2700" spc="-110" dirty="0">
                <a:latin typeface="Calibri"/>
                <a:cs typeface="Calibri"/>
              </a:rPr>
              <a:t> </a:t>
            </a:r>
            <a:r>
              <a:rPr sz="2700" spc="-50" dirty="0">
                <a:latin typeface="Calibri"/>
                <a:cs typeface="Calibri"/>
              </a:rPr>
              <a:t>5</a:t>
            </a:r>
            <a:endParaRPr sz="2700">
              <a:latin typeface="Calibri"/>
              <a:cs typeface="Calibri"/>
            </a:endParaRPr>
          </a:p>
        </p:txBody>
      </p:sp>
      <p:sp>
        <p:nvSpPr>
          <p:cNvPr id="18" name="object 18"/>
          <p:cNvSpPr/>
          <p:nvPr/>
        </p:nvSpPr>
        <p:spPr>
          <a:xfrm>
            <a:off x="5081015" y="4072128"/>
            <a:ext cx="1765300" cy="1649095"/>
          </a:xfrm>
          <a:custGeom>
            <a:avLst/>
            <a:gdLst/>
            <a:ahLst/>
            <a:cxnLst/>
            <a:rect l="l" t="t" r="r" b="b"/>
            <a:pathLst>
              <a:path w="1765300" h="1649095">
                <a:moveTo>
                  <a:pt x="883920" y="0"/>
                </a:moveTo>
                <a:lnTo>
                  <a:pt x="883920" y="470662"/>
                </a:lnTo>
              </a:path>
              <a:path w="1765300" h="1649095">
                <a:moveTo>
                  <a:pt x="0" y="590042"/>
                </a:moveTo>
                <a:lnTo>
                  <a:pt x="9249" y="544288"/>
                </a:lnTo>
                <a:lnTo>
                  <a:pt x="34464" y="506904"/>
                </a:lnTo>
                <a:lnTo>
                  <a:pt x="71848" y="481689"/>
                </a:lnTo>
                <a:lnTo>
                  <a:pt x="117601" y="472440"/>
                </a:lnTo>
                <a:lnTo>
                  <a:pt x="1647189" y="472440"/>
                </a:lnTo>
                <a:lnTo>
                  <a:pt x="1692943" y="481689"/>
                </a:lnTo>
                <a:lnTo>
                  <a:pt x="1730327" y="506904"/>
                </a:lnTo>
                <a:lnTo>
                  <a:pt x="1755542" y="544288"/>
                </a:lnTo>
                <a:lnTo>
                  <a:pt x="1764791" y="590042"/>
                </a:lnTo>
                <a:lnTo>
                  <a:pt x="1764791" y="1531315"/>
                </a:lnTo>
                <a:lnTo>
                  <a:pt x="1755542" y="1577109"/>
                </a:lnTo>
                <a:lnTo>
                  <a:pt x="1730327" y="1614506"/>
                </a:lnTo>
                <a:lnTo>
                  <a:pt x="1692943" y="1639721"/>
                </a:lnTo>
                <a:lnTo>
                  <a:pt x="1647189" y="1648968"/>
                </a:lnTo>
                <a:lnTo>
                  <a:pt x="117601" y="1648968"/>
                </a:lnTo>
                <a:lnTo>
                  <a:pt x="71848" y="1639721"/>
                </a:lnTo>
                <a:lnTo>
                  <a:pt x="34464" y="1614506"/>
                </a:lnTo>
                <a:lnTo>
                  <a:pt x="9249" y="1577109"/>
                </a:lnTo>
                <a:lnTo>
                  <a:pt x="0" y="1531315"/>
                </a:lnTo>
                <a:lnTo>
                  <a:pt x="0" y="590042"/>
                </a:lnTo>
                <a:close/>
              </a:path>
            </a:pathLst>
          </a:custGeom>
          <a:ln w="12192">
            <a:solidFill>
              <a:srgbClr val="D6702B"/>
            </a:solidFill>
          </a:ln>
        </p:spPr>
        <p:txBody>
          <a:bodyPr wrap="square" lIns="0" tIns="0" rIns="0" bIns="0" rtlCol="0"/>
          <a:lstStyle/>
          <a:p>
            <a:endParaRPr/>
          </a:p>
        </p:txBody>
      </p:sp>
      <p:sp>
        <p:nvSpPr>
          <p:cNvPr id="19" name="object 19"/>
          <p:cNvSpPr txBox="1"/>
          <p:nvPr/>
        </p:nvSpPr>
        <p:spPr>
          <a:xfrm>
            <a:off x="5350890" y="4499914"/>
            <a:ext cx="1226185" cy="1074420"/>
          </a:xfrm>
          <a:prstGeom prst="rect">
            <a:avLst/>
          </a:prstGeom>
        </p:spPr>
        <p:txBody>
          <a:bodyPr vert="horz" wrap="square" lIns="0" tIns="125095" rIns="0" bIns="0" rtlCol="0">
            <a:spAutoFit/>
          </a:bodyPr>
          <a:lstStyle/>
          <a:p>
            <a:pPr algn="ctr">
              <a:lnSpc>
                <a:spcPct val="100000"/>
              </a:lnSpc>
              <a:spcBef>
                <a:spcPts val="985"/>
              </a:spcBef>
            </a:pPr>
            <a:r>
              <a:rPr sz="2700" dirty="0">
                <a:latin typeface="Calibri"/>
                <a:cs typeface="Calibri"/>
              </a:rPr>
              <a:t>Non</a:t>
            </a:r>
            <a:r>
              <a:rPr sz="2700" spc="-25" dirty="0">
                <a:latin typeface="Calibri"/>
                <a:cs typeface="Calibri"/>
              </a:rPr>
              <a:t> GST</a:t>
            </a:r>
            <a:endParaRPr sz="2700">
              <a:latin typeface="Calibri"/>
              <a:cs typeface="Calibri"/>
            </a:endParaRPr>
          </a:p>
          <a:p>
            <a:pPr marL="3175" algn="ctr">
              <a:lnSpc>
                <a:spcPct val="100000"/>
              </a:lnSpc>
              <a:spcBef>
                <a:spcPts val="890"/>
              </a:spcBef>
            </a:pPr>
            <a:r>
              <a:rPr sz="2700" spc="850" dirty="0">
                <a:solidFill>
                  <a:srgbClr val="FF0000"/>
                </a:solidFill>
                <a:latin typeface="Arial"/>
                <a:cs typeface="Arial"/>
              </a:rPr>
              <a:t>X</a:t>
            </a:r>
            <a:endParaRPr sz="2700">
              <a:latin typeface="Arial"/>
              <a:cs typeface="Arial"/>
            </a:endParaRPr>
          </a:p>
        </p:txBody>
      </p:sp>
      <p:grpSp>
        <p:nvGrpSpPr>
          <p:cNvPr id="20" name="object 20"/>
          <p:cNvGrpSpPr/>
          <p:nvPr/>
        </p:nvGrpSpPr>
        <p:grpSpPr>
          <a:xfrm>
            <a:off x="6531609" y="2419857"/>
            <a:ext cx="2616200" cy="1658620"/>
            <a:chOff x="6531609" y="2419857"/>
            <a:chExt cx="2616200" cy="1658620"/>
          </a:xfrm>
        </p:grpSpPr>
        <p:sp>
          <p:nvSpPr>
            <p:cNvPr id="21" name="object 21"/>
            <p:cNvSpPr/>
            <p:nvPr/>
          </p:nvSpPr>
          <p:spPr>
            <a:xfrm>
              <a:off x="6537959" y="2426207"/>
              <a:ext cx="1721485" cy="471170"/>
            </a:xfrm>
            <a:custGeom>
              <a:avLst/>
              <a:gdLst/>
              <a:ahLst/>
              <a:cxnLst/>
              <a:rect l="l" t="t" r="r" b="b"/>
              <a:pathLst>
                <a:path w="1721484" h="471169">
                  <a:moveTo>
                    <a:pt x="0" y="0"/>
                  </a:moveTo>
                  <a:lnTo>
                    <a:pt x="0" y="235330"/>
                  </a:lnTo>
                  <a:lnTo>
                    <a:pt x="1720977" y="235330"/>
                  </a:lnTo>
                  <a:lnTo>
                    <a:pt x="1720977" y="470662"/>
                  </a:lnTo>
                </a:path>
              </a:pathLst>
            </a:custGeom>
            <a:ln w="12192">
              <a:solidFill>
                <a:srgbClr val="BC6124"/>
              </a:solidFill>
            </a:ln>
          </p:spPr>
          <p:txBody>
            <a:bodyPr wrap="square" lIns="0" tIns="0" rIns="0" bIns="0" rtlCol="0"/>
            <a:lstStyle/>
            <a:p>
              <a:endParaRPr/>
            </a:p>
          </p:txBody>
        </p:sp>
        <p:sp>
          <p:nvSpPr>
            <p:cNvPr id="22" name="object 22"/>
            <p:cNvSpPr/>
            <p:nvPr/>
          </p:nvSpPr>
          <p:spPr>
            <a:xfrm>
              <a:off x="7376159" y="2895599"/>
              <a:ext cx="1765300" cy="1176655"/>
            </a:xfrm>
            <a:custGeom>
              <a:avLst/>
              <a:gdLst/>
              <a:ahLst/>
              <a:cxnLst/>
              <a:rect l="l" t="t" r="r" b="b"/>
              <a:pathLst>
                <a:path w="1765300" h="1176654">
                  <a:moveTo>
                    <a:pt x="0" y="117601"/>
                  </a:moveTo>
                  <a:lnTo>
                    <a:pt x="9249" y="71848"/>
                  </a:lnTo>
                  <a:lnTo>
                    <a:pt x="34464" y="34464"/>
                  </a:lnTo>
                  <a:lnTo>
                    <a:pt x="71848" y="9249"/>
                  </a:lnTo>
                  <a:lnTo>
                    <a:pt x="117601" y="0"/>
                  </a:lnTo>
                  <a:lnTo>
                    <a:pt x="1647190" y="0"/>
                  </a:lnTo>
                  <a:lnTo>
                    <a:pt x="1692943" y="9249"/>
                  </a:lnTo>
                  <a:lnTo>
                    <a:pt x="1730327" y="34464"/>
                  </a:lnTo>
                  <a:lnTo>
                    <a:pt x="1755542" y="71848"/>
                  </a:lnTo>
                  <a:lnTo>
                    <a:pt x="1764792" y="117601"/>
                  </a:lnTo>
                  <a:lnTo>
                    <a:pt x="1764792" y="1058926"/>
                  </a:lnTo>
                  <a:lnTo>
                    <a:pt x="1755542" y="1104679"/>
                  </a:lnTo>
                  <a:lnTo>
                    <a:pt x="1730327" y="1142063"/>
                  </a:lnTo>
                  <a:lnTo>
                    <a:pt x="1692943" y="1167278"/>
                  </a:lnTo>
                  <a:lnTo>
                    <a:pt x="1647190" y="1176527"/>
                  </a:lnTo>
                  <a:lnTo>
                    <a:pt x="117601" y="1176527"/>
                  </a:lnTo>
                  <a:lnTo>
                    <a:pt x="71848" y="1167278"/>
                  </a:lnTo>
                  <a:lnTo>
                    <a:pt x="34464" y="1142063"/>
                  </a:lnTo>
                  <a:lnTo>
                    <a:pt x="9249" y="1104679"/>
                  </a:lnTo>
                  <a:lnTo>
                    <a:pt x="0" y="1058926"/>
                  </a:lnTo>
                  <a:lnTo>
                    <a:pt x="0" y="117601"/>
                  </a:lnTo>
                  <a:close/>
                </a:path>
              </a:pathLst>
            </a:custGeom>
            <a:ln w="12192">
              <a:solidFill>
                <a:srgbClr val="D6702B"/>
              </a:solidFill>
            </a:ln>
          </p:spPr>
          <p:txBody>
            <a:bodyPr wrap="square" lIns="0" tIns="0" rIns="0" bIns="0" rtlCol="0"/>
            <a:lstStyle/>
            <a:p>
              <a:endParaRPr/>
            </a:p>
          </p:txBody>
        </p:sp>
      </p:grpSp>
      <p:sp>
        <p:nvSpPr>
          <p:cNvPr id="23" name="object 23"/>
          <p:cNvSpPr txBox="1"/>
          <p:nvPr/>
        </p:nvSpPr>
        <p:spPr>
          <a:xfrm>
            <a:off x="7667370" y="3224225"/>
            <a:ext cx="1184910" cy="439420"/>
          </a:xfrm>
          <a:prstGeom prst="rect">
            <a:avLst/>
          </a:prstGeom>
        </p:spPr>
        <p:txBody>
          <a:bodyPr vert="horz" wrap="square" lIns="0" tIns="14605" rIns="0" bIns="0" rtlCol="0">
            <a:spAutoFit/>
          </a:bodyPr>
          <a:lstStyle/>
          <a:p>
            <a:pPr marL="12700">
              <a:lnSpc>
                <a:spcPct val="100000"/>
              </a:lnSpc>
              <a:spcBef>
                <a:spcPts val="115"/>
              </a:spcBef>
            </a:pPr>
            <a:r>
              <a:rPr sz="2700" spc="-30" dirty="0">
                <a:latin typeface="Calibri"/>
                <a:cs typeface="Calibri"/>
              </a:rPr>
              <a:t>Table</a:t>
            </a:r>
            <a:r>
              <a:rPr sz="2700" spc="-110" dirty="0">
                <a:latin typeface="Calibri"/>
                <a:cs typeface="Calibri"/>
              </a:rPr>
              <a:t> </a:t>
            </a:r>
            <a:r>
              <a:rPr sz="2700" spc="-25" dirty="0">
                <a:latin typeface="Calibri"/>
                <a:cs typeface="Calibri"/>
              </a:rPr>
              <a:t>10</a:t>
            </a:r>
            <a:endParaRPr sz="2700">
              <a:latin typeface="Calibri"/>
              <a:cs typeface="Calibri"/>
            </a:endParaRPr>
          </a:p>
        </p:txBody>
      </p:sp>
      <p:grpSp>
        <p:nvGrpSpPr>
          <p:cNvPr id="24" name="object 24"/>
          <p:cNvGrpSpPr/>
          <p:nvPr/>
        </p:nvGrpSpPr>
        <p:grpSpPr>
          <a:xfrm>
            <a:off x="6531609" y="2419857"/>
            <a:ext cx="4911090" cy="1658620"/>
            <a:chOff x="6531609" y="2419857"/>
            <a:chExt cx="4911090" cy="1658620"/>
          </a:xfrm>
        </p:grpSpPr>
        <p:sp>
          <p:nvSpPr>
            <p:cNvPr id="25" name="object 25"/>
            <p:cNvSpPr/>
            <p:nvPr/>
          </p:nvSpPr>
          <p:spPr>
            <a:xfrm>
              <a:off x="6537959" y="2426207"/>
              <a:ext cx="4015740" cy="471170"/>
            </a:xfrm>
            <a:custGeom>
              <a:avLst/>
              <a:gdLst/>
              <a:ahLst/>
              <a:cxnLst/>
              <a:rect l="l" t="t" r="r" b="b"/>
              <a:pathLst>
                <a:path w="4015740" h="471169">
                  <a:moveTo>
                    <a:pt x="0" y="0"/>
                  </a:moveTo>
                  <a:lnTo>
                    <a:pt x="0" y="235330"/>
                  </a:lnTo>
                  <a:lnTo>
                    <a:pt x="4015486" y="235330"/>
                  </a:lnTo>
                  <a:lnTo>
                    <a:pt x="4015486" y="470662"/>
                  </a:lnTo>
                </a:path>
              </a:pathLst>
            </a:custGeom>
            <a:ln w="12192">
              <a:solidFill>
                <a:srgbClr val="BC6124"/>
              </a:solidFill>
            </a:ln>
          </p:spPr>
          <p:txBody>
            <a:bodyPr wrap="square" lIns="0" tIns="0" rIns="0" bIns="0" rtlCol="0"/>
            <a:lstStyle/>
            <a:p>
              <a:endParaRPr/>
            </a:p>
          </p:txBody>
        </p:sp>
        <p:sp>
          <p:nvSpPr>
            <p:cNvPr id="26" name="object 26"/>
            <p:cNvSpPr/>
            <p:nvPr/>
          </p:nvSpPr>
          <p:spPr>
            <a:xfrm>
              <a:off x="9671303" y="2895599"/>
              <a:ext cx="1765300" cy="1176655"/>
            </a:xfrm>
            <a:custGeom>
              <a:avLst/>
              <a:gdLst/>
              <a:ahLst/>
              <a:cxnLst/>
              <a:rect l="l" t="t" r="r" b="b"/>
              <a:pathLst>
                <a:path w="1765300" h="1176654">
                  <a:moveTo>
                    <a:pt x="0" y="117601"/>
                  </a:moveTo>
                  <a:lnTo>
                    <a:pt x="9249" y="71848"/>
                  </a:lnTo>
                  <a:lnTo>
                    <a:pt x="34464" y="34464"/>
                  </a:lnTo>
                  <a:lnTo>
                    <a:pt x="71848" y="9249"/>
                  </a:lnTo>
                  <a:lnTo>
                    <a:pt x="117601" y="0"/>
                  </a:lnTo>
                  <a:lnTo>
                    <a:pt x="1647190" y="0"/>
                  </a:lnTo>
                  <a:lnTo>
                    <a:pt x="1692943" y="9249"/>
                  </a:lnTo>
                  <a:lnTo>
                    <a:pt x="1730327" y="34464"/>
                  </a:lnTo>
                  <a:lnTo>
                    <a:pt x="1755542" y="71848"/>
                  </a:lnTo>
                  <a:lnTo>
                    <a:pt x="1764792" y="117601"/>
                  </a:lnTo>
                  <a:lnTo>
                    <a:pt x="1764792" y="1058926"/>
                  </a:lnTo>
                  <a:lnTo>
                    <a:pt x="1755542" y="1104679"/>
                  </a:lnTo>
                  <a:lnTo>
                    <a:pt x="1730327" y="1142063"/>
                  </a:lnTo>
                  <a:lnTo>
                    <a:pt x="1692943" y="1167278"/>
                  </a:lnTo>
                  <a:lnTo>
                    <a:pt x="1647190" y="1176527"/>
                  </a:lnTo>
                  <a:lnTo>
                    <a:pt x="117601" y="1176527"/>
                  </a:lnTo>
                  <a:lnTo>
                    <a:pt x="71848" y="1167278"/>
                  </a:lnTo>
                  <a:lnTo>
                    <a:pt x="34464" y="1142063"/>
                  </a:lnTo>
                  <a:lnTo>
                    <a:pt x="9249" y="1104679"/>
                  </a:lnTo>
                  <a:lnTo>
                    <a:pt x="0" y="1058926"/>
                  </a:lnTo>
                  <a:lnTo>
                    <a:pt x="0" y="117601"/>
                  </a:lnTo>
                  <a:close/>
                </a:path>
              </a:pathLst>
            </a:custGeom>
            <a:ln w="12192">
              <a:solidFill>
                <a:srgbClr val="D6702B"/>
              </a:solidFill>
            </a:ln>
          </p:spPr>
          <p:txBody>
            <a:bodyPr wrap="square" lIns="0" tIns="0" rIns="0" bIns="0" rtlCol="0"/>
            <a:lstStyle/>
            <a:p>
              <a:endParaRPr/>
            </a:p>
          </p:txBody>
        </p:sp>
      </p:grpSp>
      <p:sp>
        <p:nvSpPr>
          <p:cNvPr id="27" name="object 27"/>
          <p:cNvSpPr txBox="1"/>
          <p:nvPr/>
        </p:nvSpPr>
        <p:spPr>
          <a:xfrm>
            <a:off x="9962133" y="3224225"/>
            <a:ext cx="1187450" cy="439420"/>
          </a:xfrm>
          <a:prstGeom prst="rect">
            <a:avLst/>
          </a:prstGeom>
        </p:spPr>
        <p:txBody>
          <a:bodyPr vert="horz" wrap="square" lIns="0" tIns="14605" rIns="0" bIns="0" rtlCol="0">
            <a:spAutoFit/>
          </a:bodyPr>
          <a:lstStyle/>
          <a:p>
            <a:pPr marL="12700">
              <a:lnSpc>
                <a:spcPct val="100000"/>
              </a:lnSpc>
              <a:spcBef>
                <a:spcPts val="115"/>
              </a:spcBef>
            </a:pPr>
            <a:r>
              <a:rPr sz="2700" spc="-25" dirty="0">
                <a:latin typeface="Calibri"/>
                <a:cs typeface="Calibri"/>
              </a:rPr>
              <a:t>Table</a:t>
            </a:r>
            <a:r>
              <a:rPr sz="2700" spc="-125" dirty="0">
                <a:latin typeface="Calibri"/>
                <a:cs typeface="Calibri"/>
              </a:rPr>
              <a:t> </a:t>
            </a:r>
            <a:r>
              <a:rPr sz="2700" spc="-25" dirty="0">
                <a:latin typeface="Calibri"/>
                <a:cs typeface="Calibri"/>
              </a:rPr>
              <a:t>11</a:t>
            </a:r>
            <a:endParaRPr sz="2700">
              <a:latin typeface="Calibri"/>
              <a:cs typeface="Calibri"/>
            </a:endParaRPr>
          </a:p>
        </p:txBody>
      </p:sp>
      <p:grpSp>
        <p:nvGrpSpPr>
          <p:cNvPr id="28" name="object 28"/>
          <p:cNvGrpSpPr/>
          <p:nvPr/>
        </p:nvGrpSpPr>
        <p:grpSpPr>
          <a:xfrm>
            <a:off x="4149597" y="3376929"/>
            <a:ext cx="5465445" cy="518159"/>
            <a:chOff x="4149597" y="3376929"/>
            <a:chExt cx="5465445" cy="518159"/>
          </a:xfrm>
        </p:grpSpPr>
        <p:sp>
          <p:nvSpPr>
            <p:cNvPr id="29" name="object 29"/>
            <p:cNvSpPr/>
            <p:nvPr/>
          </p:nvSpPr>
          <p:spPr>
            <a:xfrm>
              <a:off x="9176257" y="3552266"/>
              <a:ext cx="432434" cy="128905"/>
            </a:xfrm>
            <a:custGeom>
              <a:avLst/>
              <a:gdLst/>
              <a:ahLst/>
              <a:cxnLst/>
              <a:rect l="l" t="t" r="r" b="b"/>
              <a:pathLst>
                <a:path w="432434" h="128904">
                  <a:moveTo>
                    <a:pt x="432320" y="0"/>
                  </a:moveTo>
                  <a:lnTo>
                    <a:pt x="0" y="0"/>
                  </a:lnTo>
                  <a:lnTo>
                    <a:pt x="0" y="128320"/>
                  </a:lnTo>
                  <a:lnTo>
                    <a:pt x="432320" y="128320"/>
                  </a:lnTo>
                  <a:lnTo>
                    <a:pt x="432320" y="0"/>
                  </a:lnTo>
                  <a:close/>
                </a:path>
              </a:pathLst>
            </a:custGeom>
            <a:solidFill>
              <a:srgbClr val="EC7C30"/>
            </a:solidFill>
          </p:spPr>
          <p:txBody>
            <a:bodyPr wrap="square" lIns="0" tIns="0" rIns="0" bIns="0" rtlCol="0"/>
            <a:lstStyle/>
            <a:p>
              <a:endParaRPr/>
            </a:p>
          </p:txBody>
        </p:sp>
        <p:sp>
          <p:nvSpPr>
            <p:cNvPr id="30" name="object 30"/>
            <p:cNvSpPr/>
            <p:nvPr/>
          </p:nvSpPr>
          <p:spPr>
            <a:xfrm>
              <a:off x="9176257" y="3552266"/>
              <a:ext cx="432434" cy="128905"/>
            </a:xfrm>
            <a:custGeom>
              <a:avLst/>
              <a:gdLst/>
              <a:ahLst/>
              <a:cxnLst/>
              <a:rect l="l" t="t" r="r" b="b"/>
              <a:pathLst>
                <a:path w="432434" h="128904">
                  <a:moveTo>
                    <a:pt x="0" y="128320"/>
                  </a:moveTo>
                  <a:lnTo>
                    <a:pt x="432320" y="128320"/>
                  </a:lnTo>
                  <a:lnTo>
                    <a:pt x="432320" y="0"/>
                  </a:lnTo>
                  <a:lnTo>
                    <a:pt x="0" y="0"/>
                  </a:lnTo>
                  <a:lnTo>
                    <a:pt x="0" y="128320"/>
                  </a:lnTo>
                  <a:close/>
                </a:path>
              </a:pathLst>
            </a:custGeom>
            <a:ln w="12192">
              <a:solidFill>
                <a:srgbClr val="AD5A20"/>
              </a:solidFill>
            </a:ln>
          </p:spPr>
          <p:txBody>
            <a:bodyPr wrap="square" lIns="0" tIns="0" rIns="0" bIns="0" rtlCol="0"/>
            <a:lstStyle/>
            <a:p>
              <a:endParaRPr/>
            </a:p>
          </p:txBody>
        </p:sp>
        <p:sp>
          <p:nvSpPr>
            <p:cNvPr id="31" name="object 31"/>
            <p:cNvSpPr/>
            <p:nvPr/>
          </p:nvSpPr>
          <p:spPr>
            <a:xfrm>
              <a:off x="4155694" y="3395979"/>
              <a:ext cx="530860" cy="492759"/>
            </a:xfrm>
            <a:custGeom>
              <a:avLst/>
              <a:gdLst/>
              <a:ahLst/>
              <a:cxnLst/>
              <a:rect l="l" t="t" r="r" b="b"/>
              <a:pathLst>
                <a:path w="530860" h="492760">
                  <a:moveTo>
                    <a:pt x="530860" y="167640"/>
                  </a:moveTo>
                  <a:lnTo>
                    <a:pt x="344297" y="167640"/>
                  </a:lnTo>
                  <a:lnTo>
                    <a:pt x="344297" y="0"/>
                  </a:lnTo>
                  <a:lnTo>
                    <a:pt x="186563" y="0"/>
                  </a:lnTo>
                  <a:lnTo>
                    <a:pt x="186563" y="167640"/>
                  </a:lnTo>
                  <a:lnTo>
                    <a:pt x="0" y="167640"/>
                  </a:lnTo>
                  <a:lnTo>
                    <a:pt x="0" y="325120"/>
                  </a:lnTo>
                  <a:lnTo>
                    <a:pt x="186563" y="325120"/>
                  </a:lnTo>
                  <a:lnTo>
                    <a:pt x="186563" y="492760"/>
                  </a:lnTo>
                  <a:lnTo>
                    <a:pt x="344297" y="492760"/>
                  </a:lnTo>
                  <a:lnTo>
                    <a:pt x="344297" y="325120"/>
                  </a:lnTo>
                  <a:lnTo>
                    <a:pt x="530860" y="325120"/>
                  </a:lnTo>
                  <a:lnTo>
                    <a:pt x="530860" y="167640"/>
                  </a:lnTo>
                  <a:close/>
                </a:path>
              </a:pathLst>
            </a:custGeom>
            <a:solidFill>
              <a:srgbClr val="EC7C30"/>
            </a:solidFill>
          </p:spPr>
          <p:txBody>
            <a:bodyPr wrap="square" lIns="0" tIns="0" rIns="0" bIns="0" rtlCol="0"/>
            <a:lstStyle/>
            <a:p>
              <a:endParaRPr/>
            </a:p>
          </p:txBody>
        </p:sp>
        <p:sp>
          <p:nvSpPr>
            <p:cNvPr id="32" name="object 32"/>
            <p:cNvSpPr/>
            <p:nvPr/>
          </p:nvSpPr>
          <p:spPr>
            <a:xfrm>
              <a:off x="4155693" y="3395979"/>
              <a:ext cx="530860" cy="492759"/>
            </a:xfrm>
            <a:custGeom>
              <a:avLst/>
              <a:gdLst/>
              <a:ahLst/>
              <a:cxnLst/>
              <a:rect l="l" t="t" r="r" b="b"/>
              <a:pathLst>
                <a:path w="530860" h="492760">
                  <a:moveTo>
                    <a:pt x="0" y="167512"/>
                  </a:moveTo>
                  <a:lnTo>
                    <a:pt x="186562" y="167512"/>
                  </a:lnTo>
                  <a:lnTo>
                    <a:pt x="186562" y="0"/>
                  </a:lnTo>
                  <a:lnTo>
                    <a:pt x="344296" y="0"/>
                  </a:lnTo>
                  <a:lnTo>
                    <a:pt x="344296" y="167512"/>
                  </a:lnTo>
                  <a:lnTo>
                    <a:pt x="530859" y="167512"/>
                  </a:lnTo>
                  <a:lnTo>
                    <a:pt x="530859" y="325247"/>
                  </a:lnTo>
                  <a:lnTo>
                    <a:pt x="344296" y="325247"/>
                  </a:lnTo>
                  <a:lnTo>
                    <a:pt x="344296" y="492760"/>
                  </a:lnTo>
                  <a:lnTo>
                    <a:pt x="186562" y="492760"/>
                  </a:lnTo>
                  <a:lnTo>
                    <a:pt x="186562" y="325247"/>
                  </a:lnTo>
                  <a:lnTo>
                    <a:pt x="0" y="325247"/>
                  </a:lnTo>
                  <a:lnTo>
                    <a:pt x="0" y="167512"/>
                  </a:lnTo>
                  <a:close/>
                </a:path>
              </a:pathLst>
            </a:custGeom>
            <a:ln w="12192">
              <a:solidFill>
                <a:srgbClr val="AD5A20"/>
              </a:solidFill>
            </a:ln>
          </p:spPr>
          <p:txBody>
            <a:bodyPr wrap="square" lIns="0" tIns="0" rIns="0" bIns="0" rtlCol="0"/>
            <a:lstStyle/>
            <a:p>
              <a:endParaRPr/>
            </a:p>
          </p:txBody>
        </p:sp>
        <p:sp>
          <p:nvSpPr>
            <p:cNvPr id="33" name="object 33"/>
            <p:cNvSpPr/>
            <p:nvPr/>
          </p:nvSpPr>
          <p:spPr>
            <a:xfrm>
              <a:off x="6899402" y="3383279"/>
              <a:ext cx="432434" cy="420370"/>
            </a:xfrm>
            <a:custGeom>
              <a:avLst/>
              <a:gdLst/>
              <a:ahLst/>
              <a:cxnLst/>
              <a:rect l="l" t="t" r="r" b="b"/>
              <a:pathLst>
                <a:path w="432434" h="420370">
                  <a:moveTo>
                    <a:pt x="432308" y="143510"/>
                  </a:moveTo>
                  <a:lnTo>
                    <a:pt x="283591" y="143510"/>
                  </a:lnTo>
                  <a:lnTo>
                    <a:pt x="283591" y="0"/>
                  </a:lnTo>
                  <a:lnTo>
                    <a:pt x="148717" y="0"/>
                  </a:lnTo>
                  <a:lnTo>
                    <a:pt x="148717" y="143510"/>
                  </a:lnTo>
                  <a:lnTo>
                    <a:pt x="0" y="143510"/>
                  </a:lnTo>
                  <a:lnTo>
                    <a:pt x="0" y="278130"/>
                  </a:lnTo>
                  <a:lnTo>
                    <a:pt x="148717" y="278130"/>
                  </a:lnTo>
                  <a:lnTo>
                    <a:pt x="148717" y="420370"/>
                  </a:lnTo>
                  <a:lnTo>
                    <a:pt x="283591" y="420370"/>
                  </a:lnTo>
                  <a:lnTo>
                    <a:pt x="283591" y="278130"/>
                  </a:lnTo>
                  <a:lnTo>
                    <a:pt x="432308" y="278130"/>
                  </a:lnTo>
                  <a:lnTo>
                    <a:pt x="432308" y="143510"/>
                  </a:lnTo>
                  <a:close/>
                </a:path>
              </a:pathLst>
            </a:custGeom>
            <a:solidFill>
              <a:srgbClr val="EC7C30"/>
            </a:solidFill>
          </p:spPr>
          <p:txBody>
            <a:bodyPr wrap="square" lIns="0" tIns="0" rIns="0" bIns="0" rtlCol="0"/>
            <a:lstStyle/>
            <a:p>
              <a:endParaRPr/>
            </a:p>
          </p:txBody>
        </p:sp>
        <p:sp>
          <p:nvSpPr>
            <p:cNvPr id="34" name="object 34"/>
            <p:cNvSpPr/>
            <p:nvPr/>
          </p:nvSpPr>
          <p:spPr>
            <a:xfrm>
              <a:off x="6899401" y="3383025"/>
              <a:ext cx="432434" cy="421640"/>
            </a:xfrm>
            <a:custGeom>
              <a:avLst/>
              <a:gdLst/>
              <a:ahLst/>
              <a:cxnLst/>
              <a:rect l="l" t="t" r="r" b="b"/>
              <a:pathLst>
                <a:path w="432434" h="421639">
                  <a:moveTo>
                    <a:pt x="0" y="143128"/>
                  </a:moveTo>
                  <a:lnTo>
                    <a:pt x="148717" y="143128"/>
                  </a:lnTo>
                  <a:lnTo>
                    <a:pt x="148717" y="0"/>
                  </a:lnTo>
                  <a:lnTo>
                    <a:pt x="283591" y="0"/>
                  </a:lnTo>
                  <a:lnTo>
                    <a:pt x="283591" y="143128"/>
                  </a:lnTo>
                  <a:lnTo>
                    <a:pt x="432307" y="143128"/>
                  </a:lnTo>
                  <a:lnTo>
                    <a:pt x="432307" y="278003"/>
                  </a:lnTo>
                  <a:lnTo>
                    <a:pt x="283591" y="278003"/>
                  </a:lnTo>
                  <a:lnTo>
                    <a:pt x="283591" y="421131"/>
                  </a:lnTo>
                  <a:lnTo>
                    <a:pt x="148717" y="421131"/>
                  </a:lnTo>
                  <a:lnTo>
                    <a:pt x="148717" y="278003"/>
                  </a:lnTo>
                  <a:lnTo>
                    <a:pt x="0" y="278003"/>
                  </a:lnTo>
                  <a:lnTo>
                    <a:pt x="0" y="143128"/>
                  </a:lnTo>
                  <a:close/>
                </a:path>
              </a:pathLst>
            </a:custGeom>
            <a:ln w="12192">
              <a:solidFill>
                <a:srgbClr val="AD5A20"/>
              </a:solidFill>
            </a:ln>
          </p:spPr>
          <p:txBody>
            <a:bodyPr wrap="square" lIns="0" tIns="0" rIns="0" bIns="0" rtlCol="0"/>
            <a:lstStyle/>
            <a:p>
              <a:endParaRPr/>
            </a:p>
          </p:txBody>
        </p:sp>
      </p:grpSp>
      <p:sp>
        <p:nvSpPr>
          <p:cNvPr id="35" name="object 35"/>
          <p:cNvSpPr txBox="1"/>
          <p:nvPr/>
        </p:nvSpPr>
        <p:spPr>
          <a:xfrm>
            <a:off x="7397242" y="4892116"/>
            <a:ext cx="3905885" cy="362585"/>
          </a:xfrm>
          <a:prstGeom prst="rect">
            <a:avLst/>
          </a:prstGeom>
        </p:spPr>
        <p:txBody>
          <a:bodyPr vert="horz" wrap="square" lIns="0" tIns="13970" rIns="0" bIns="0" rtlCol="0">
            <a:spAutoFit/>
          </a:bodyPr>
          <a:lstStyle/>
          <a:p>
            <a:pPr marL="12700">
              <a:lnSpc>
                <a:spcPct val="100000"/>
              </a:lnSpc>
              <a:spcBef>
                <a:spcPts val="110"/>
              </a:spcBef>
            </a:pPr>
            <a:r>
              <a:rPr sz="2200" b="0" dirty="0">
                <a:solidFill>
                  <a:srgbClr val="FF0000"/>
                </a:solidFill>
                <a:latin typeface="Calibri Light"/>
                <a:cs typeface="Calibri Light"/>
              </a:rPr>
              <a:t>&lt;&lt;&lt;&lt;</a:t>
            </a:r>
            <a:r>
              <a:rPr sz="2200" b="0" spc="-55" dirty="0">
                <a:solidFill>
                  <a:srgbClr val="FF0000"/>
                </a:solidFill>
                <a:latin typeface="Calibri Light"/>
                <a:cs typeface="Calibri Light"/>
              </a:rPr>
              <a:t> </a:t>
            </a:r>
            <a:r>
              <a:rPr sz="2200" b="0" dirty="0">
                <a:solidFill>
                  <a:srgbClr val="FF0000"/>
                </a:solidFill>
                <a:latin typeface="Calibri Light"/>
                <a:cs typeface="Calibri Light"/>
              </a:rPr>
              <a:t>Items</a:t>
            </a:r>
            <a:r>
              <a:rPr sz="2200" b="0" spc="-30" dirty="0">
                <a:solidFill>
                  <a:srgbClr val="FF0000"/>
                </a:solidFill>
                <a:latin typeface="Calibri Light"/>
                <a:cs typeface="Calibri Light"/>
              </a:rPr>
              <a:t> </a:t>
            </a:r>
            <a:r>
              <a:rPr sz="2200" b="0" dirty="0">
                <a:solidFill>
                  <a:srgbClr val="FF0000"/>
                </a:solidFill>
                <a:latin typeface="Calibri Light"/>
                <a:cs typeface="Calibri Light"/>
              </a:rPr>
              <a:t>to</a:t>
            </a:r>
            <a:r>
              <a:rPr sz="2200" b="0" spc="-35" dirty="0">
                <a:solidFill>
                  <a:srgbClr val="FF0000"/>
                </a:solidFill>
                <a:latin typeface="Calibri Light"/>
                <a:cs typeface="Calibri Light"/>
              </a:rPr>
              <a:t> </a:t>
            </a:r>
            <a:r>
              <a:rPr sz="2200" b="0" dirty="0">
                <a:solidFill>
                  <a:srgbClr val="FF0000"/>
                </a:solidFill>
                <a:latin typeface="Calibri Light"/>
                <a:cs typeface="Calibri Light"/>
              </a:rPr>
              <a:t>be</a:t>
            </a:r>
            <a:r>
              <a:rPr sz="2200" b="0" spc="-65" dirty="0">
                <a:solidFill>
                  <a:srgbClr val="FF0000"/>
                </a:solidFill>
                <a:latin typeface="Calibri Light"/>
                <a:cs typeface="Calibri Light"/>
              </a:rPr>
              <a:t> </a:t>
            </a:r>
            <a:r>
              <a:rPr sz="2200" b="0" dirty="0">
                <a:solidFill>
                  <a:srgbClr val="FF0000"/>
                </a:solidFill>
                <a:latin typeface="Calibri Light"/>
                <a:cs typeface="Calibri Light"/>
              </a:rPr>
              <a:t>Excluded</a:t>
            </a:r>
            <a:r>
              <a:rPr sz="2200" b="0" spc="-75" dirty="0">
                <a:solidFill>
                  <a:srgbClr val="FF0000"/>
                </a:solidFill>
                <a:latin typeface="Calibri Light"/>
                <a:cs typeface="Calibri Light"/>
              </a:rPr>
              <a:t> </a:t>
            </a:r>
            <a:r>
              <a:rPr sz="2200" b="0" dirty="0">
                <a:solidFill>
                  <a:srgbClr val="FF0000"/>
                </a:solidFill>
                <a:latin typeface="Calibri Light"/>
                <a:cs typeface="Calibri Light"/>
              </a:rPr>
              <a:t>for</a:t>
            </a:r>
            <a:r>
              <a:rPr sz="2200" b="0" spc="-55" dirty="0">
                <a:solidFill>
                  <a:srgbClr val="FF0000"/>
                </a:solidFill>
                <a:latin typeface="Calibri Light"/>
                <a:cs typeface="Calibri Light"/>
              </a:rPr>
              <a:t> </a:t>
            </a:r>
            <a:r>
              <a:rPr sz="2200" b="0" spc="-25" dirty="0">
                <a:solidFill>
                  <a:srgbClr val="FF0000"/>
                </a:solidFill>
                <a:latin typeface="Calibri Light"/>
                <a:cs typeface="Calibri Light"/>
              </a:rPr>
              <a:t>HSN</a:t>
            </a:r>
            <a:endParaRPr sz="2200">
              <a:latin typeface="Calibri Light"/>
              <a:cs typeface="Calibri Light"/>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algn="ctr">
              <a:lnSpc>
                <a:spcPts val="4210"/>
              </a:lnSpc>
            </a:pPr>
            <a:r>
              <a:rPr sz="4000" b="0" spc="-20" dirty="0">
                <a:solidFill>
                  <a:srgbClr val="FFFFFF"/>
                </a:solidFill>
                <a:latin typeface="Calibri"/>
                <a:cs typeface="Calibri"/>
              </a:rPr>
              <a:t>Values</a:t>
            </a:r>
            <a:r>
              <a:rPr sz="4000" b="0" spc="-155" dirty="0">
                <a:solidFill>
                  <a:srgbClr val="FFFFFF"/>
                </a:solidFill>
                <a:latin typeface="Calibri"/>
                <a:cs typeface="Calibri"/>
              </a:rPr>
              <a:t> </a:t>
            </a:r>
            <a:r>
              <a:rPr sz="4000" b="0" dirty="0">
                <a:solidFill>
                  <a:srgbClr val="FFFFFF"/>
                </a:solidFill>
                <a:latin typeface="Calibri"/>
                <a:cs typeface="Calibri"/>
              </a:rPr>
              <a:t>to</a:t>
            </a:r>
            <a:r>
              <a:rPr sz="4000" b="0" spc="-90" dirty="0">
                <a:solidFill>
                  <a:srgbClr val="FFFFFF"/>
                </a:solidFill>
                <a:latin typeface="Calibri"/>
                <a:cs typeface="Calibri"/>
              </a:rPr>
              <a:t> </a:t>
            </a:r>
            <a:r>
              <a:rPr sz="4000" b="0" dirty="0">
                <a:solidFill>
                  <a:srgbClr val="FFFFFF"/>
                </a:solidFill>
                <a:latin typeface="Calibri"/>
                <a:cs typeface="Calibri"/>
              </a:rPr>
              <a:t>check</a:t>
            </a:r>
            <a:r>
              <a:rPr sz="4000" b="0" spc="-150" dirty="0">
                <a:solidFill>
                  <a:srgbClr val="FFFFFF"/>
                </a:solidFill>
                <a:latin typeface="Calibri"/>
                <a:cs typeface="Calibri"/>
              </a:rPr>
              <a:t> </a:t>
            </a:r>
            <a:r>
              <a:rPr sz="4000" b="0" dirty="0">
                <a:solidFill>
                  <a:srgbClr val="FFFFFF"/>
                </a:solidFill>
                <a:latin typeface="Calibri"/>
                <a:cs typeface="Calibri"/>
              </a:rPr>
              <a:t>before</a:t>
            </a:r>
            <a:r>
              <a:rPr sz="4000" b="0" spc="-114" dirty="0">
                <a:solidFill>
                  <a:srgbClr val="FFFFFF"/>
                </a:solidFill>
                <a:latin typeface="Calibri"/>
                <a:cs typeface="Calibri"/>
              </a:rPr>
              <a:t> </a:t>
            </a:r>
            <a:r>
              <a:rPr sz="4000" b="0" spc="-10" dirty="0">
                <a:solidFill>
                  <a:srgbClr val="FFFFFF"/>
                </a:solidFill>
                <a:latin typeface="Calibri"/>
                <a:cs typeface="Calibri"/>
              </a:rPr>
              <a:t>filing</a:t>
            </a:r>
            <a:endParaRPr sz="4000">
              <a:latin typeface="Calibri"/>
              <a:cs typeface="Calibri"/>
            </a:endParaRPr>
          </a:p>
        </p:txBody>
      </p:sp>
      <p:sp>
        <p:nvSpPr>
          <p:cNvPr id="5" name="object 5"/>
          <p:cNvSpPr txBox="1">
            <a:spLocks noGrp="1"/>
          </p:cNvSpPr>
          <p:nvPr>
            <p:ph type="ftr" sz="quarter" idx="11"/>
          </p:nvPr>
        </p:nvSpPr>
        <p:spPr>
          <a:xfrm>
            <a:off x="4038600" y="6423496"/>
            <a:ext cx="4114800" cy="230832"/>
          </a:xfrm>
          <a:prstGeom prst="rect">
            <a:avLst/>
          </a:prstGeom>
        </p:spPr>
        <p:txBody>
          <a:bodyPr vert="horz" wrap="square" lIns="0" tIns="0" rIns="0" bIns="0" rtlCol="0">
            <a:spAutoFit/>
          </a:bodyPr>
          <a:lstStyle/>
          <a:p>
            <a:pPr marL="12700">
              <a:lnSpc>
                <a:spcPts val="1810"/>
              </a:lnSpc>
            </a:pPr>
            <a:endParaRPr spc="-20" dirty="0"/>
          </a:p>
        </p:txBody>
      </p:sp>
      <p:sp>
        <p:nvSpPr>
          <p:cNvPr id="4" name="object 4"/>
          <p:cNvSpPr txBox="1"/>
          <p:nvPr/>
        </p:nvSpPr>
        <p:spPr>
          <a:xfrm>
            <a:off x="917244" y="883738"/>
            <a:ext cx="10041890" cy="4629150"/>
          </a:xfrm>
          <a:prstGeom prst="rect">
            <a:avLst/>
          </a:prstGeom>
        </p:spPr>
        <p:txBody>
          <a:bodyPr vert="horz" wrap="square" lIns="0" tIns="97155" rIns="0" bIns="0" rtlCol="0">
            <a:spAutoFit/>
          </a:bodyPr>
          <a:lstStyle/>
          <a:p>
            <a:pPr marL="295910" indent="-285750">
              <a:lnSpc>
                <a:spcPct val="100000"/>
              </a:lnSpc>
              <a:spcBef>
                <a:spcPts val="765"/>
              </a:spcBef>
              <a:buSzPct val="96428"/>
              <a:buFont typeface="Wingdings"/>
              <a:buChar char=""/>
              <a:tabLst>
                <a:tab pos="295910" algn="l"/>
              </a:tabLst>
            </a:pPr>
            <a:r>
              <a:rPr sz="2800" b="0" dirty="0">
                <a:latin typeface="Calibri Light"/>
                <a:cs typeface="Calibri Light"/>
              </a:rPr>
              <a:t>4</a:t>
            </a:r>
            <a:r>
              <a:rPr sz="2800" b="0" spc="-20" dirty="0">
                <a:latin typeface="Calibri Light"/>
                <a:cs typeface="Calibri Light"/>
              </a:rPr>
              <a:t> </a:t>
            </a:r>
            <a:r>
              <a:rPr sz="2800" b="0" dirty="0">
                <a:latin typeface="Calibri Light"/>
                <a:cs typeface="Calibri Light"/>
              </a:rPr>
              <a:t>N</a:t>
            </a:r>
            <a:r>
              <a:rPr sz="2800" b="0" spc="-15" dirty="0">
                <a:latin typeface="Calibri Light"/>
                <a:cs typeface="Calibri Light"/>
              </a:rPr>
              <a:t> </a:t>
            </a:r>
            <a:r>
              <a:rPr sz="2800" b="0" dirty="0">
                <a:latin typeface="Calibri Light"/>
                <a:cs typeface="Calibri Light"/>
              </a:rPr>
              <a:t>:</a:t>
            </a:r>
            <a:r>
              <a:rPr sz="2800" b="0" spc="-15" dirty="0">
                <a:latin typeface="Calibri Light"/>
                <a:cs typeface="Calibri Light"/>
              </a:rPr>
              <a:t> </a:t>
            </a:r>
            <a:r>
              <a:rPr sz="2800" b="0" dirty="0">
                <a:latin typeface="Calibri Light"/>
                <a:cs typeface="Calibri Light"/>
              </a:rPr>
              <a:t>Supplies</a:t>
            </a:r>
            <a:r>
              <a:rPr sz="2800" b="0" spc="-70" dirty="0">
                <a:latin typeface="Calibri Light"/>
                <a:cs typeface="Calibri Light"/>
              </a:rPr>
              <a:t> </a:t>
            </a:r>
            <a:r>
              <a:rPr sz="2800" b="0" dirty="0">
                <a:latin typeface="Calibri Light"/>
                <a:cs typeface="Calibri Light"/>
              </a:rPr>
              <a:t>and</a:t>
            </a:r>
            <a:r>
              <a:rPr sz="2800" b="0" spc="-45" dirty="0">
                <a:latin typeface="Calibri Light"/>
                <a:cs typeface="Calibri Light"/>
              </a:rPr>
              <a:t> </a:t>
            </a:r>
            <a:r>
              <a:rPr sz="2800" b="0" dirty="0">
                <a:latin typeface="Calibri Light"/>
                <a:cs typeface="Calibri Light"/>
              </a:rPr>
              <a:t>advances</a:t>
            </a:r>
            <a:r>
              <a:rPr sz="2800" b="0" spc="-55" dirty="0">
                <a:latin typeface="Calibri Light"/>
                <a:cs typeface="Calibri Light"/>
              </a:rPr>
              <a:t> </a:t>
            </a:r>
            <a:r>
              <a:rPr sz="2800" b="0" dirty="0">
                <a:latin typeface="Calibri Light"/>
                <a:cs typeface="Calibri Light"/>
              </a:rPr>
              <a:t>on</a:t>
            </a:r>
            <a:r>
              <a:rPr sz="2800" b="0" spc="-15" dirty="0">
                <a:latin typeface="Calibri Light"/>
                <a:cs typeface="Calibri Light"/>
              </a:rPr>
              <a:t> </a:t>
            </a:r>
            <a:r>
              <a:rPr sz="2800" b="0" dirty="0">
                <a:latin typeface="Calibri Light"/>
                <a:cs typeface="Calibri Light"/>
              </a:rPr>
              <a:t>which</a:t>
            </a:r>
            <a:r>
              <a:rPr sz="2800" b="0" spc="-70" dirty="0">
                <a:latin typeface="Calibri Light"/>
                <a:cs typeface="Calibri Light"/>
              </a:rPr>
              <a:t> </a:t>
            </a:r>
            <a:r>
              <a:rPr sz="2800" b="0" dirty="0">
                <a:latin typeface="Calibri Light"/>
                <a:cs typeface="Calibri Light"/>
              </a:rPr>
              <a:t>tax</a:t>
            </a:r>
            <a:r>
              <a:rPr sz="2800" b="0" spc="-10" dirty="0">
                <a:latin typeface="Calibri Light"/>
                <a:cs typeface="Calibri Light"/>
              </a:rPr>
              <a:t> </a:t>
            </a:r>
            <a:r>
              <a:rPr sz="2800" b="0" dirty="0">
                <a:latin typeface="Calibri Light"/>
                <a:cs typeface="Calibri Light"/>
              </a:rPr>
              <a:t>is</a:t>
            </a:r>
            <a:r>
              <a:rPr sz="2800" b="0" spc="-5" dirty="0">
                <a:latin typeface="Calibri Light"/>
                <a:cs typeface="Calibri Light"/>
              </a:rPr>
              <a:t> </a:t>
            </a:r>
            <a:r>
              <a:rPr sz="2800" b="0" dirty="0">
                <a:latin typeface="Calibri Light"/>
                <a:cs typeface="Calibri Light"/>
              </a:rPr>
              <a:t>to</a:t>
            </a:r>
            <a:r>
              <a:rPr sz="2800" b="0" spc="-25" dirty="0">
                <a:latin typeface="Calibri Light"/>
                <a:cs typeface="Calibri Light"/>
              </a:rPr>
              <a:t> </a:t>
            </a:r>
            <a:r>
              <a:rPr sz="2800" b="0" dirty="0">
                <a:latin typeface="Calibri Light"/>
                <a:cs typeface="Calibri Light"/>
              </a:rPr>
              <a:t>be</a:t>
            </a:r>
            <a:r>
              <a:rPr sz="2800" b="0" spc="-20" dirty="0">
                <a:latin typeface="Calibri Light"/>
                <a:cs typeface="Calibri Light"/>
              </a:rPr>
              <a:t> </a:t>
            </a:r>
            <a:r>
              <a:rPr sz="2800" b="0" dirty="0">
                <a:latin typeface="Calibri Light"/>
                <a:cs typeface="Calibri Light"/>
              </a:rPr>
              <a:t>paid</a:t>
            </a:r>
            <a:r>
              <a:rPr sz="2800" b="0" spc="-45" dirty="0">
                <a:latin typeface="Calibri Light"/>
                <a:cs typeface="Calibri Light"/>
              </a:rPr>
              <a:t> </a:t>
            </a:r>
            <a:r>
              <a:rPr sz="2800" b="0" dirty="0">
                <a:latin typeface="Calibri Light"/>
                <a:cs typeface="Calibri Light"/>
              </a:rPr>
              <a:t>(H</a:t>
            </a:r>
            <a:r>
              <a:rPr sz="2800" b="0" spc="-20" dirty="0">
                <a:latin typeface="Calibri Light"/>
                <a:cs typeface="Calibri Light"/>
              </a:rPr>
              <a:t> </a:t>
            </a:r>
            <a:r>
              <a:rPr sz="2800" b="0" dirty="0">
                <a:latin typeface="Calibri Light"/>
                <a:cs typeface="Calibri Light"/>
              </a:rPr>
              <a:t>+</a:t>
            </a:r>
            <a:r>
              <a:rPr sz="2800" b="0" spc="-15" dirty="0">
                <a:latin typeface="Calibri Light"/>
                <a:cs typeface="Calibri Light"/>
              </a:rPr>
              <a:t> </a:t>
            </a:r>
            <a:r>
              <a:rPr sz="2800" b="0" dirty="0">
                <a:latin typeface="Calibri Light"/>
                <a:cs typeface="Calibri Light"/>
              </a:rPr>
              <a:t>M)</a:t>
            </a:r>
            <a:r>
              <a:rPr sz="2800" b="0" spc="-50" dirty="0">
                <a:latin typeface="Calibri Light"/>
                <a:cs typeface="Calibri Light"/>
              </a:rPr>
              <a:t> </a:t>
            </a:r>
            <a:r>
              <a:rPr sz="2800" b="0" spc="-10" dirty="0">
                <a:latin typeface="Calibri Light"/>
                <a:cs typeface="Calibri Light"/>
              </a:rPr>
              <a:t>above</a:t>
            </a:r>
            <a:endParaRPr sz="2800" dirty="0">
              <a:latin typeface="Calibri Light"/>
              <a:cs typeface="Calibri Light"/>
            </a:endParaRPr>
          </a:p>
          <a:p>
            <a:pPr marL="295275" indent="-285750">
              <a:lnSpc>
                <a:spcPct val="100000"/>
              </a:lnSpc>
              <a:spcBef>
                <a:spcPts val="675"/>
              </a:spcBef>
              <a:buSzPct val="96428"/>
              <a:buFont typeface="Wingdings"/>
              <a:buChar char=""/>
              <a:tabLst>
                <a:tab pos="295275" algn="l"/>
              </a:tabLst>
            </a:pPr>
            <a:r>
              <a:rPr sz="2800" b="0" dirty="0">
                <a:latin typeface="Calibri Light"/>
                <a:cs typeface="Calibri Light"/>
              </a:rPr>
              <a:t>5</a:t>
            </a:r>
            <a:r>
              <a:rPr sz="2800" b="0" spc="-20" dirty="0">
                <a:latin typeface="Calibri Light"/>
                <a:cs typeface="Calibri Light"/>
              </a:rPr>
              <a:t> </a:t>
            </a:r>
            <a:r>
              <a:rPr sz="2800" b="0" dirty="0">
                <a:latin typeface="Calibri Light"/>
                <a:cs typeface="Calibri Light"/>
              </a:rPr>
              <a:t>N</a:t>
            </a:r>
            <a:r>
              <a:rPr sz="2800" b="0" spc="-25" dirty="0">
                <a:latin typeface="Calibri Light"/>
                <a:cs typeface="Calibri Light"/>
              </a:rPr>
              <a:t> </a:t>
            </a:r>
            <a:r>
              <a:rPr sz="2800" b="0" dirty="0">
                <a:latin typeface="Calibri Light"/>
                <a:cs typeface="Calibri Light"/>
              </a:rPr>
              <a:t>:</a:t>
            </a:r>
            <a:r>
              <a:rPr sz="2800" b="0" spc="-35" dirty="0">
                <a:latin typeface="Calibri Light"/>
                <a:cs typeface="Calibri Light"/>
              </a:rPr>
              <a:t> </a:t>
            </a:r>
            <a:r>
              <a:rPr sz="2800" b="0" spc="-40" dirty="0">
                <a:latin typeface="Calibri Light"/>
                <a:cs typeface="Calibri Light"/>
              </a:rPr>
              <a:t>Total</a:t>
            </a:r>
            <a:r>
              <a:rPr sz="2800" b="0" spc="-15" dirty="0">
                <a:latin typeface="Calibri Light"/>
                <a:cs typeface="Calibri Light"/>
              </a:rPr>
              <a:t> </a:t>
            </a:r>
            <a:r>
              <a:rPr sz="2800" b="0" spc="-30" dirty="0">
                <a:latin typeface="Calibri Light"/>
                <a:cs typeface="Calibri Light"/>
              </a:rPr>
              <a:t>Turnover</a:t>
            </a:r>
            <a:r>
              <a:rPr sz="2800" b="0" spc="-65" dirty="0">
                <a:latin typeface="Calibri Light"/>
                <a:cs typeface="Calibri Light"/>
              </a:rPr>
              <a:t> </a:t>
            </a:r>
            <a:r>
              <a:rPr sz="2800" b="0" dirty="0">
                <a:latin typeface="Calibri Light"/>
                <a:cs typeface="Calibri Light"/>
              </a:rPr>
              <a:t>(including</a:t>
            </a:r>
            <a:r>
              <a:rPr sz="2800" b="0" spc="-55" dirty="0">
                <a:latin typeface="Calibri Light"/>
                <a:cs typeface="Calibri Light"/>
              </a:rPr>
              <a:t> </a:t>
            </a:r>
            <a:r>
              <a:rPr sz="2800" b="0" spc="-10" dirty="0">
                <a:latin typeface="Calibri Light"/>
                <a:cs typeface="Calibri Light"/>
              </a:rPr>
              <a:t>advances)</a:t>
            </a:r>
            <a:r>
              <a:rPr sz="2800" b="0" spc="-85" dirty="0">
                <a:latin typeface="Calibri Light"/>
                <a:cs typeface="Calibri Light"/>
              </a:rPr>
              <a:t> </a:t>
            </a:r>
            <a:r>
              <a:rPr sz="2800" b="0" dirty="0">
                <a:latin typeface="Calibri Light"/>
                <a:cs typeface="Calibri Light"/>
              </a:rPr>
              <a:t>(4N</a:t>
            </a:r>
            <a:r>
              <a:rPr sz="2800" b="0" spc="-25" dirty="0">
                <a:latin typeface="Calibri Light"/>
                <a:cs typeface="Calibri Light"/>
              </a:rPr>
              <a:t> </a:t>
            </a:r>
            <a:r>
              <a:rPr sz="2800" b="0" dirty="0">
                <a:latin typeface="Calibri Light"/>
                <a:cs typeface="Calibri Light"/>
              </a:rPr>
              <a:t>+</a:t>
            </a:r>
            <a:r>
              <a:rPr sz="2800" b="0" spc="-25" dirty="0">
                <a:latin typeface="Calibri Light"/>
                <a:cs typeface="Calibri Light"/>
              </a:rPr>
              <a:t> </a:t>
            </a:r>
            <a:r>
              <a:rPr sz="2800" b="0" dirty="0">
                <a:latin typeface="Calibri Light"/>
                <a:cs typeface="Calibri Light"/>
              </a:rPr>
              <a:t>5M</a:t>
            </a:r>
            <a:r>
              <a:rPr sz="2800" b="0" spc="35" dirty="0">
                <a:latin typeface="Calibri Light"/>
                <a:cs typeface="Calibri Light"/>
              </a:rPr>
              <a:t> </a:t>
            </a:r>
            <a:r>
              <a:rPr sz="2800" b="0" dirty="0">
                <a:latin typeface="Calibri Light"/>
                <a:cs typeface="Calibri Light"/>
              </a:rPr>
              <a:t>-</a:t>
            </a:r>
            <a:r>
              <a:rPr sz="2800" b="0" spc="-35" dirty="0">
                <a:latin typeface="Calibri Light"/>
                <a:cs typeface="Calibri Light"/>
              </a:rPr>
              <a:t> </a:t>
            </a:r>
            <a:r>
              <a:rPr sz="2800" b="0" dirty="0">
                <a:latin typeface="Calibri Light"/>
                <a:cs typeface="Calibri Light"/>
              </a:rPr>
              <a:t>4G</a:t>
            </a:r>
            <a:r>
              <a:rPr sz="2800" b="0" spc="-25" dirty="0">
                <a:latin typeface="Calibri Light"/>
                <a:cs typeface="Calibri Light"/>
              </a:rPr>
              <a:t> </a:t>
            </a:r>
            <a:r>
              <a:rPr sz="2800" b="0" spc="-10" dirty="0">
                <a:latin typeface="Calibri Light"/>
                <a:cs typeface="Calibri Light"/>
              </a:rPr>
              <a:t>above)</a:t>
            </a:r>
            <a:endParaRPr sz="2800" dirty="0">
              <a:latin typeface="Calibri Light"/>
              <a:cs typeface="Calibri Light"/>
            </a:endParaRPr>
          </a:p>
          <a:p>
            <a:pPr marL="295910" indent="-285750">
              <a:lnSpc>
                <a:spcPct val="100000"/>
              </a:lnSpc>
              <a:spcBef>
                <a:spcPts val="675"/>
              </a:spcBef>
              <a:buSzPct val="96428"/>
              <a:buFont typeface="Wingdings"/>
              <a:buChar char=""/>
              <a:tabLst>
                <a:tab pos="295910" algn="l"/>
                <a:tab pos="953135" algn="l"/>
                <a:tab pos="4100829" algn="l"/>
              </a:tabLst>
            </a:pPr>
            <a:r>
              <a:rPr sz="2800" b="0" dirty="0">
                <a:latin typeface="Calibri Light"/>
                <a:cs typeface="Calibri Light"/>
              </a:rPr>
              <a:t>6</a:t>
            </a:r>
            <a:r>
              <a:rPr sz="2800" b="0" spc="-15" dirty="0">
                <a:latin typeface="Calibri Light"/>
                <a:cs typeface="Calibri Light"/>
              </a:rPr>
              <a:t> </a:t>
            </a:r>
            <a:r>
              <a:rPr sz="2800" b="0" spc="-50" dirty="0">
                <a:latin typeface="Calibri Light"/>
                <a:cs typeface="Calibri Light"/>
              </a:rPr>
              <a:t>O</a:t>
            </a:r>
            <a:r>
              <a:rPr sz="2800" b="0" dirty="0">
                <a:latin typeface="Calibri Light"/>
                <a:cs typeface="Calibri Light"/>
              </a:rPr>
              <a:t>	:</a:t>
            </a:r>
            <a:r>
              <a:rPr sz="2800" b="0" spc="-40" dirty="0">
                <a:latin typeface="Calibri Light"/>
                <a:cs typeface="Calibri Light"/>
              </a:rPr>
              <a:t> </a:t>
            </a:r>
            <a:r>
              <a:rPr sz="2800" b="0" spc="-55" dirty="0">
                <a:latin typeface="Calibri Light"/>
                <a:cs typeface="Calibri Light"/>
              </a:rPr>
              <a:t>Total</a:t>
            </a:r>
            <a:r>
              <a:rPr sz="2800" b="0" spc="-50" dirty="0">
                <a:latin typeface="Calibri Light"/>
                <a:cs typeface="Calibri Light"/>
              </a:rPr>
              <a:t> </a:t>
            </a:r>
            <a:r>
              <a:rPr sz="2800" b="0" dirty="0">
                <a:latin typeface="Calibri Light"/>
                <a:cs typeface="Calibri Light"/>
              </a:rPr>
              <a:t>ITC</a:t>
            </a:r>
            <a:r>
              <a:rPr sz="2800" b="0" spc="-70" dirty="0">
                <a:latin typeface="Calibri Light"/>
                <a:cs typeface="Calibri Light"/>
              </a:rPr>
              <a:t> </a:t>
            </a:r>
            <a:r>
              <a:rPr sz="2800" b="0" spc="-10" dirty="0">
                <a:latin typeface="Calibri Light"/>
                <a:cs typeface="Calibri Light"/>
              </a:rPr>
              <a:t>availed</a:t>
            </a:r>
            <a:r>
              <a:rPr sz="2800" b="0" spc="-65" dirty="0">
                <a:latin typeface="Calibri Light"/>
                <a:cs typeface="Calibri Light"/>
              </a:rPr>
              <a:t> </a:t>
            </a:r>
            <a:r>
              <a:rPr sz="2800" b="0" dirty="0">
                <a:latin typeface="Calibri Light"/>
                <a:cs typeface="Calibri Light"/>
              </a:rPr>
              <a:t>(I</a:t>
            </a:r>
            <a:r>
              <a:rPr sz="2800" b="0" spc="-45" dirty="0">
                <a:latin typeface="Calibri Light"/>
                <a:cs typeface="Calibri Light"/>
              </a:rPr>
              <a:t> </a:t>
            </a:r>
            <a:r>
              <a:rPr sz="2800" b="0" spc="-50" dirty="0">
                <a:latin typeface="Calibri Light"/>
                <a:cs typeface="Calibri Light"/>
              </a:rPr>
              <a:t>+</a:t>
            </a:r>
            <a:r>
              <a:rPr sz="2800" b="0" dirty="0">
                <a:latin typeface="Calibri Light"/>
                <a:cs typeface="Calibri Light"/>
              </a:rPr>
              <a:t>	N</a:t>
            </a:r>
            <a:r>
              <a:rPr sz="2800" b="0" spc="5" dirty="0">
                <a:latin typeface="Calibri Light"/>
                <a:cs typeface="Calibri Light"/>
              </a:rPr>
              <a:t> </a:t>
            </a:r>
            <a:r>
              <a:rPr sz="2800" b="0" spc="-10" dirty="0">
                <a:latin typeface="Calibri Light"/>
                <a:cs typeface="Calibri Light"/>
              </a:rPr>
              <a:t>above)</a:t>
            </a:r>
            <a:endParaRPr sz="2800" dirty="0">
              <a:latin typeface="Calibri Light"/>
              <a:cs typeface="Calibri Light"/>
            </a:endParaRPr>
          </a:p>
          <a:p>
            <a:pPr marL="295910" indent="-285750">
              <a:lnSpc>
                <a:spcPct val="100000"/>
              </a:lnSpc>
              <a:spcBef>
                <a:spcPts val="650"/>
              </a:spcBef>
              <a:buSzPct val="96428"/>
              <a:buFont typeface="Wingdings"/>
              <a:buChar char=""/>
              <a:tabLst>
                <a:tab pos="295910" algn="l"/>
              </a:tabLst>
            </a:pPr>
            <a:r>
              <a:rPr sz="2800" b="0" dirty="0">
                <a:latin typeface="Calibri Light"/>
                <a:cs typeface="Calibri Light"/>
              </a:rPr>
              <a:t>7</a:t>
            </a:r>
            <a:r>
              <a:rPr sz="2800" b="0" spc="-35" dirty="0">
                <a:latin typeface="Calibri Light"/>
                <a:cs typeface="Calibri Light"/>
              </a:rPr>
              <a:t> </a:t>
            </a:r>
            <a:r>
              <a:rPr sz="2800" b="0" dirty="0">
                <a:latin typeface="Calibri Light"/>
                <a:cs typeface="Calibri Light"/>
              </a:rPr>
              <a:t>J</a:t>
            </a:r>
            <a:r>
              <a:rPr sz="2800" b="0" spc="-35" dirty="0">
                <a:latin typeface="Calibri Light"/>
                <a:cs typeface="Calibri Light"/>
              </a:rPr>
              <a:t> </a:t>
            </a:r>
            <a:r>
              <a:rPr sz="2800" b="0" dirty="0">
                <a:latin typeface="Calibri Light"/>
                <a:cs typeface="Calibri Light"/>
              </a:rPr>
              <a:t>:</a:t>
            </a:r>
            <a:r>
              <a:rPr sz="2800" b="0" spc="-35" dirty="0">
                <a:latin typeface="Calibri Light"/>
                <a:cs typeface="Calibri Light"/>
              </a:rPr>
              <a:t> </a:t>
            </a:r>
            <a:r>
              <a:rPr sz="2800" b="0" dirty="0">
                <a:latin typeface="Calibri Light"/>
                <a:cs typeface="Calibri Light"/>
              </a:rPr>
              <a:t>Net</a:t>
            </a:r>
            <a:r>
              <a:rPr sz="2800" b="0" spc="-35" dirty="0">
                <a:latin typeface="Calibri Light"/>
                <a:cs typeface="Calibri Light"/>
              </a:rPr>
              <a:t> </a:t>
            </a:r>
            <a:r>
              <a:rPr sz="2800" b="0" dirty="0">
                <a:latin typeface="Calibri Light"/>
                <a:cs typeface="Calibri Light"/>
              </a:rPr>
              <a:t>ITC</a:t>
            </a:r>
            <a:r>
              <a:rPr sz="2800" b="0" spc="-65" dirty="0">
                <a:latin typeface="Calibri Light"/>
                <a:cs typeface="Calibri Light"/>
              </a:rPr>
              <a:t> </a:t>
            </a:r>
            <a:r>
              <a:rPr sz="2800" b="0" spc="-10" dirty="0">
                <a:latin typeface="Calibri Light"/>
                <a:cs typeface="Calibri Light"/>
              </a:rPr>
              <a:t>Available</a:t>
            </a:r>
            <a:r>
              <a:rPr sz="2800" b="0" spc="-85" dirty="0">
                <a:latin typeface="Calibri Light"/>
                <a:cs typeface="Calibri Light"/>
              </a:rPr>
              <a:t> </a:t>
            </a:r>
            <a:r>
              <a:rPr sz="2800" b="0" dirty="0">
                <a:latin typeface="Calibri Light"/>
                <a:cs typeface="Calibri Light"/>
              </a:rPr>
              <a:t>for</a:t>
            </a:r>
            <a:r>
              <a:rPr sz="2800" b="0" spc="-35" dirty="0">
                <a:latin typeface="Calibri Light"/>
                <a:cs typeface="Calibri Light"/>
              </a:rPr>
              <a:t> </a:t>
            </a:r>
            <a:r>
              <a:rPr sz="2800" b="0" dirty="0">
                <a:latin typeface="Calibri Light"/>
                <a:cs typeface="Calibri Light"/>
              </a:rPr>
              <a:t>Utilization</a:t>
            </a:r>
            <a:r>
              <a:rPr sz="2800" b="0" spc="-85" dirty="0">
                <a:latin typeface="Calibri Light"/>
                <a:cs typeface="Calibri Light"/>
              </a:rPr>
              <a:t> </a:t>
            </a:r>
            <a:r>
              <a:rPr sz="2800" b="0" dirty="0">
                <a:latin typeface="Calibri Light"/>
                <a:cs typeface="Calibri Light"/>
              </a:rPr>
              <a:t>(6O</a:t>
            </a:r>
            <a:r>
              <a:rPr sz="2800" b="0" spc="-20" dirty="0">
                <a:latin typeface="Calibri Light"/>
                <a:cs typeface="Calibri Light"/>
              </a:rPr>
              <a:t> </a:t>
            </a:r>
            <a:r>
              <a:rPr sz="2800" b="0" dirty="0">
                <a:latin typeface="Calibri Light"/>
                <a:cs typeface="Calibri Light"/>
              </a:rPr>
              <a:t>-</a:t>
            </a:r>
            <a:r>
              <a:rPr sz="2800" b="0" spc="-15" dirty="0">
                <a:latin typeface="Calibri Light"/>
                <a:cs typeface="Calibri Light"/>
              </a:rPr>
              <a:t> </a:t>
            </a:r>
            <a:r>
              <a:rPr sz="2800" b="0" spc="-25" dirty="0">
                <a:latin typeface="Calibri Light"/>
                <a:cs typeface="Calibri Light"/>
              </a:rPr>
              <a:t>7I)</a:t>
            </a:r>
            <a:endParaRPr sz="2800" dirty="0">
              <a:latin typeface="Calibri Light"/>
              <a:cs typeface="Calibri Light"/>
            </a:endParaRPr>
          </a:p>
          <a:p>
            <a:pPr marL="295275" indent="-285750">
              <a:lnSpc>
                <a:spcPct val="100000"/>
              </a:lnSpc>
              <a:spcBef>
                <a:spcPts val="670"/>
              </a:spcBef>
              <a:buSzPct val="96428"/>
              <a:buFont typeface="Wingdings"/>
              <a:buChar char=""/>
              <a:tabLst>
                <a:tab pos="295275" algn="l"/>
              </a:tabLst>
            </a:pPr>
            <a:r>
              <a:rPr sz="2800" b="0" dirty="0">
                <a:latin typeface="Calibri Light"/>
                <a:cs typeface="Calibri Light"/>
              </a:rPr>
              <a:t>8</a:t>
            </a:r>
            <a:r>
              <a:rPr sz="2800" b="0" spc="-30" dirty="0">
                <a:latin typeface="Calibri Light"/>
                <a:cs typeface="Calibri Light"/>
              </a:rPr>
              <a:t> </a:t>
            </a:r>
            <a:r>
              <a:rPr sz="2800" b="0" dirty="0">
                <a:latin typeface="Calibri Light"/>
                <a:cs typeface="Calibri Light"/>
              </a:rPr>
              <a:t>D</a:t>
            </a:r>
            <a:r>
              <a:rPr sz="2800" b="0" spc="-40" dirty="0">
                <a:latin typeface="Calibri Light"/>
                <a:cs typeface="Calibri Light"/>
              </a:rPr>
              <a:t> </a:t>
            </a:r>
            <a:r>
              <a:rPr sz="2800" b="0" dirty="0">
                <a:latin typeface="Calibri Light"/>
                <a:cs typeface="Calibri Light"/>
              </a:rPr>
              <a:t>:</a:t>
            </a:r>
            <a:r>
              <a:rPr sz="2800" b="0" spc="-20" dirty="0">
                <a:latin typeface="Calibri Light"/>
                <a:cs typeface="Calibri Light"/>
              </a:rPr>
              <a:t> </a:t>
            </a:r>
            <a:r>
              <a:rPr sz="2800" b="0" spc="-10" dirty="0">
                <a:latin typeface="Calibri Light"/>
                <a:cs typeface="Calibri Light"/>
              </a:rPr>
              <a:t>Difference</a:t>
            </a:r>
            <a:r>
              <a:rPr sz="2800" b="0" spc="-80" dirty="0">
                <a:latin typeface="Calibri Light"/>
                <a:cs typeface="Calibri Light"/>
              </a:rPr>
              <a:t> </a:t>
            </a:r>
            <a:r>
              <a:rPr sz="2800" b="0" dirty="0">
                <a:latin typeface="Calibri Light"/>
                <a:cs typeface="Calibri Light"/>
              </a:rPr>
              <a:t>[A-(B+C)]</a:t>
            </a:r>
            <a:r>
              <a:rPr sz="2800" b="0" spc="-60" dirty="0">
                <a:latin typeface="Calibri Light"/>
                <a:cs typeface="Calibri Light"/>
              </a:rPr>
              <a:t> </a:t>
            </a:r>
            <a:r>
              <a:rPr sz="2800" b="0" dirty="0">
                <a:latin typeface="Calibri Light"/>
                <a:cs typeface="Calibri Light"/>
              </a:rPr>
              <a:t>2A</a:t>
            </a:r>
            <a:r>
              <a:rPr sz="2800" b="0" spc="-20" dirty="0">
                <a:latin typeface="Calibri Light"/>
                <a:cs typeface="Calibri Light"/>
              </a:rPr>
              <a:t> </a:t>
            </a:r>
            <a:r>
              <a:rPr sz="2800" b="0" dirty="0">
                <a:latin typeface="Calibri Light"/>
                <a:cs typeface="Calibri Light"/>
              </a:rPr>
              <a:t>vs</a:t>
            </a:r>
            <a:r>
              <a:rPr sz="2800" b="0" spc="-30" dirty="0">
                <a:latin typeface="Calibri Light"/>
                <a:cs typeface="Calibri Light"/>
              </a:rPr>
              <a:t> </a:t>
            </a:r>
            <a:r>
              <a:rPr sz="2800" b="0" spc="-25" dirty="0">
                <a:latin typeface="Calibri Light"/>
                <a:cs typeface="Calibri Light"/>
              </a:rPr>
              <a:t>3B</a:t>
            </a:r>
            <a:endParaRPr sz="2800" dirty="0">
              <a:latin typeface="Calibri Light"/>
              <a:cs typeface="Calibri Light"/>
            </a:endParaRPr>
          </a:p>
          <a:p>
            <a:pPr marL="295275" indent="-285750">
              <a:lnSpc>
                <a:spcPct val="100000"/>
              </a:lnSpc>
              <a:spcBef>
                <a:spcPts val="675"/>
              </a:spcBef>
              <a:buSzPct val="96428"/>
              <a:buFont typeface="Wingdings"/>
              <a:buChar char=""/>
              <a:tabLst>
                <a:tab pos="295275" algn="l"/>
                <a:tab pos="1755139" algn="l"/>
              </a:tabLst>
            </a:pPr>
            <a:r>
              <a:rPr sz="2800" b="0" dirty="0">
                <a:latin typeface="Calibri Light"/>
                <a:cs typeface="Calibri Light"/>
              </a:rPr>
              <a:t>10</a:t>
            </a:r>
            <a:r>
              <a:rPr sz="2800" b="0" spc="-25" dirty="0">
                <a:latin typeface="Calibri Light"/>
                <a:cs typeface="Calibri Light"/>
              </a:rPr>
              <a:t> </a:t>
            </a:r>
            <a:r>
              <a:rPr sz="2800" b="0" dirty="0">
                <a:latin typeface="Calibri Light"/>
                <a:cs typeface="Calibri Light"/>
              </a:rPr>
              <a:t>&amp;</a:t>
            </a:r>
            <a:r>
              <a:rPr sz="2800" b="0" spc="-25" dirty="0">
                <a:latin typeface="Calibri Light"/>
                <a:cs typeface="Calibri Light"/>
              </a:rPr>
              <a:t> </a:t>
            </a:r>
            <a:r>
              <a:rPr sz="2800" b="0" dirty="0">
                <a:latin typeface="Calibri Light"/>
                <a:cs typeface="Calibri Light"/>
              </a:rPr>
              <a:t>11</a:t>
            </a:r>
            <a:r>
              <a:rPr sz="2800" b="0" spc="-20" dirty="0">
                <a:latin typeface="Calibri Light"/>
                <a:cs typeface="Calibri Light"/>
              </a:rPr>
              <a:t> </a:t>
            </a:r>
            <a:r>
              <a:rPr sz="2800" b="0" spc="-50" dirty="0">
                <a:latin typeface="Calibri Light"/>
                <a:cs typeface="Calibri Light"/>
              </a:rPr>
              <a:t>:</a:t>
            </a:r>
            <a:r>
              <a:rPr sz="2800" b="0" dirty="0">
                <a:latin typeface="Calibri Light"/>
                <a:cs typeface="Calibri Light"/>
              </a:rPr>
              <a:t>	Supplies</a:t>
            </a:r>
            <a:r>
              <a:rPr sz="2800" b="0" spc="-110" dirty="0">
                <a:latin typeface="Calibri Light"/>
                <a:cs typeface="Calibri Light"/>
              </a:rPr>
              <a:t> </a:t>
            </a:r>
            <a:r>
              <a:rPr sz="2800" b="0" dirty="0">
                <a:latin typeface="Calibri Light"/>
                <a:cs typeface="Calibri Light"/>
              </a:rPr>
              <a:t>/</a:t>
            </a:r>
            <a:r>
              <a:rPr sz="2800" b="0" spc="-50" dirty="0">
                <a:latin typeface="Calibri Light"/>
                <a:cs typeface="Calibri Light"/>
              </a:rPr>
              <a:t> </a:t>
            </a:r>
            <a:r>
              <a:rPr sz="2800" b="0" dirty="0">
                <a:latin typeface="Calibri Light"/>
                <a:cs typeface="Calibri Light"/>
              </a:rPr>
              <a:t>tax</a:t>
            </a:r>
            <a:r>
              <a:rPr sz="2800" b="0" spc="-70" dirty="0">
                <a:latin typeface="Calibri Light"/>
                <a:cs typeface="Calibri Light"/>
              </a:rPr>
              <a:t> </a:t>
            </a:r>
            <a:r>
              <a:rPr sz="2800" b="0" dirty="0">
                <a:latin typeface="Calibri Light"/>
                <a:cs typeface="Calibri Light"/>
              </a:rPr>
              <a:t>declared</a:t>
            </a:r>
            <a:r>
              <a:rPr sz="2800" b="0" spc="-75" dirty="0">
                <a:latin typeface="Calibri Light"/>
                <a:cs typeface="Calibri Light"/>
              </a:rPr>
              <a:t> </a:t>
            </a:r>
            <a:r>
              <a:rPr sz="2800" b="0" dirty="0">
                <a:latin typeface="Calibri Light"/>
                <a:cs typeface="Calibri Light"/>
              </a:rPr>
              <a:t>through</a:t>
            </a:r>
            <a:r>
              <a:rPr sz="2800" b="0" spc="-95" dirty="0">
                <a:latin typeface="Calibri Light"/>
                <a:cs typeface="Calibri Light"/>
              </a:rPr>
              <a:t> </a:t>
            </a:r>
            <a:r>
              <a:rPr sz="2800" b="0" spc="-10" dirty="0">
                <a:latin typeface="Calibri Light"/>
                <a:cs typeface="Calibri Light"/>
              </a:rPr>
              <a:t>Amendments</a:t>
            </a:r>
            <a:endParaRPr sz="2800">
              <a:latin typeface="Calibri Light"/>
              <a:cs typeface="Calibri Light"/>
            </a:endParaRPr>
          </a:p>
          <a:p>
            <a:pPr marL="295910" indent="-285750">
              <a:lnSpc>
                <a:spcPct val="100000"/>
              </a:lnSpc>
              <a:spcBef>
                <a:spcPts val="650"/>
              </a:spcBef>
              <a:buSzPct val="96428"/>
              <a:buFont typeface="Wingdings"/>
              <a:buChar char=""/>
              <a:tabLst>
                <a:tab pos="295910" algn="l"/>
              </a:tabLst>
            </a:pPr>
            <a:r>
              <a:rPr sz="2800" b="0" dirty="0">
                <a:latin typeface="Calibri Light"/>
                <a:cs typeface="Calibri Light"/>
              </a:rPr>
              <a:t>12</a:t>
            </a:r>
            <a:r>
              <a:rPr sz="2800" b="0" spc="-45" dirty="0">
                <a:latin typeface="Calibri Light"/>
                <a:cs typeface="Calibri Light"/>
              </a:rPr>
              <a:t> </a:t>
            </a:r>
            <a:r>
              <a:rPr sz="2800" b="0" dirty="0">
                <a:latin typeface="Calibri Light"/>
                <a:cs typeface="Calibri Light"/>
              </a:rPr>
              <a:t>:</a:t>
            </a:r>
            <a:r>
              <a:rPr sz="2800" b="0" spc="-25" dirty="0">
                <a:latin typeface="Calibri Light"/>
                <a:cs typeface="Calibri Light"/>
              </a:rPr>
              <a:t> </a:t>
            </a:r>
            <a:r>
              <a:rPr sz="2800" b="0" spc="-10" dirty="0">
                <a:latin typeface="Calibri Light"/>
                <a:cs typeface="Calibri Light"/>
              </a:rPr>
              <a:t>Reversal</a:t>
            </a:r>
            <a:r>
              <a:rPr sz="2800" b="0" spc="-40" dirty="0">
                <a:latin typeface="Calibri Light"/>
                <a:cs typeface="Calibri Light"/>
              </a:rPr>
              <a:t> </a:t>
            </a:r>
            <a:r>
              <a:rPr sz="2800" b="0" dirty="0">
                <a:latin typeface="Calibri Light"/>
                <a:cs typeface="Calibri Light"/>
              </a:rPr>
              <a:t>of</a:t>
            </a:r>
            <a:r>
              <a:rPr sz="2800" b="0" spc="-50" dirty="0">
                <a:latin typeface="Calibri Light"/>
                <a:cs typeface="Calibri Light"/>
              </a:rPr>
              <a:t> </a:t>
            </a:r>
            <a:r>
              <a:rPr sz="2800" b="0" dirty="0">
                <a:latin typeface="Calibri Light"/>
                <a:cs typeface="Calibri Light"/>
              </a:rPr>
              <a:t>ITC</a:t>
            </a:r>
            <a:r>
              <a:rPr sz="2800" b="0" spc="-70" dirty="0">
                <a:latin typeface="Calibri Light"/>
                <a:cs typeface="Calibri Light"/>
              </a:rPr>
              <a:t> </a:t>
            </a:r>
            <a:r>
              <a:rPr sz="2800" b="0" spc="-10" dirty="0">
                <a:latin typeface="Calibri Light"/>
                <a:cs typeface="Calibri Light"/>
              </a:rPr>
              <a:t>availed</a:t>
            </a:r>
            <a:r>
              <a:rPr sz="2800" b="0" spc="-65" dirty="0">
                <a:latin typeface="Calibri Light"/>
                <a:cs typeface="Calibri Light"/>
              </a:rPr>
              <a:t> </a:t>
            </a:r>
            <a:r>
              <a:rPr sz="2800" b="0" dirty="0">
                <a:latin typeface="Calibri Light"/>
                <a:cs typeface="Calibri Light"/>
              </a:rPr>
              <a:t>during</a:t>
            </a:r>
            <a:r>
              <a:rPr sz="2800" b="0" spc="-90" dirty="0">
                <a:latin typeface="Calibri Light"/>
                <a:cs typeface="Calibri Light"/>
              </a:rPr>
              <a:t> </a:t>
            </a:r>
            <a:r>
              <a:rPr sz="2800" b="0" dirty="0">
                <a:latin typeface="Calibri Light"/>
                <a:cs typeface="Calibri Light"/>
              </a:rPr>
              <a:t>previous</a:t>
            </a:r>
            <a:r>
              <a:rPr sz="2800" b="0" spc="-50" dirty="0">
                <a:latin typeface="Calibri Light"/>
                <a:cs typeface="Calibri Light"/>
              </a:rPr>
              <a:t> </a:t>
            </a:r>
            <a:r>
              <a:rPr sz="2800" b="0" dirty="0">
                <a:latin typeface="Calibri Light"/>
                <a:cs typeface="Calibri Light"/>
              </a:rPr>
              <a:t>financial</a:t>
            </a:r>
            <a:r>
              <a:rPr sz="2800" b="0" spc="-114" dirty="0">
                <a:latin typeface="Calibri Light"/>
                <a:cs typeface="Calibri Light"/>
              </a:rPr>
              <a:t> </a:t>
            </a:r>
            <a:r>
              <a:rPr sz="2800" b="0" spc="-20" dirty="0">
                <a:latin typeface="Calibri Light"/>
                <a:cs typeface="Calibri Light"/>
              </a:rPr>
              <a:t>year</a:t>
            </a:r>
            <a:endParaRPr sz="2800" dirty="0">
              <a:latin typeface="Calibri Light"/>
              <a:cs typeface="Calibri Light"/>
            </a:endParaRPr>
          </a:p>
          <a:p>
            <a:pPr marL="295910" indent="-285750">
              <a:lnSpc>
                <a:spcPct val="100000"/>
              </a:lnSpc>
              <a:spcBef>
                <a:spcPts val="675"/>
              </a:spcBef>
              <a:buSzPct val="96428"/>
              <a:buFont typeface="Wingdings"/>
              <a:buChar char=""/>
              <a:tabLst>
                <a:tab pos="295910" algn="l"/>
              </a:tabLst>
            </a:pPr>
            <a:r>
              <a:rPr sz="2800" b="0" dirty="0">
                <a:latin typeface="Calibri Light"/>
                <a:cs typeface="Calibri Light"/>
              </a:rPr>
              <a:t>13</a:t>
            </a:r>
            <a:r>
              <a:rPr sz="2800" b="0" spc="-50" dirty="0">
                <a:latin typeface="Calibri Light"/>
                <a:cs typeface="Calibri Light"/>
              </a:rPr>
              <a:t> </a:t>
            </a:r>
            <a:r>
              <a:rPr sz="2800" b="0" dirty="0">
                <a:latin typeface="Calibri Light"/>
                <a:cs typeface="Calibri Light"/>
              </a:rPr>
              <a:t>:</a:t>
            </a:r>
            <a:r>
              <a:rPr sz="2800" b="0" spc="-30" dirty="0">
                <a:latin typeface="Calibri Light"/>
                <a:cs typeface="Calibri Light"/>
              </a:rPr>
              <a:t> </a:t>
            </a:r>
            <a:r>
              <a:rPr sz="2800" b="0" dirty="0">
                <a:latin typeface="Calibri Light"/>
                <a:cs typeface="Calibri Light"/>
              </a:rPr>
              <a:t>ITC</a:t>
            </a:r>
            <a:r>
              <a:rPr sz="2800" b="0" spc="-95" dirty="0">
                <a:latin typeface="Calibri Light"/>
                <a:cs typeface="Calibri Light"/>
              </a:rPr>
              <a:t> </a:t>
            </a:r>
            <a:r>
              <a:rPr sz="2800" b="0" spc="-10" dirty="0">
                <a:latin typeface="Calibri Light"/>
                <a:cs typeface="Calibri Light"/>
              </a:rPr>
              <a:t>availed</a:t>
            </a:r>
            <a:r>
              <a:rPr sz="2800" b="0" spc="-70" dirty="0">
                <a:latin typeface="Calibri Light"/>
                <a:cs typeface="Calibri Light"/>
              </a:rPr>
              <a:t> </a:t>
            </a:r>
            <a:r>
              <a:rPr sz="2800" b="0" dirty="0">
                <a:latin typeface="Calibri Light"/>
                <a:cs typeface="Calibri Light"/>
              </a:rPr>
              <a:t>for</a:t>
            </a:r>
            <a:r>
              <a:rPr sz="2800" b="0" spc="-45" dirty="0">
                <a:latin typeface="Calibri Light"/>
                <a:cs typeface="Calibri Light"/>
              </a:rPr>
              <a:t> </a:t>
            </a:r>
            <a:r>
              <a:rPr sz="2800" b="0" dirty="0">
                <a:latin typeface="Calibri Light"/>
                <a:cs typeface="Calibri Light"/>
              </a:rPr>
              <a:t>the</a:t>
            </a:r>
            <a:r>
              <a:rPr sz="2800" b="0" spc="-45" dirty="0">
                <a:latin typeface="Calibri Light"/>
                <a:cs typeface="Calibri Light"/>
              </a:rPr>
              <a:t> </a:t>
            </a:r>
            <a:r>
              <a:rPr sz="2800" b="0" dirty="0">
                <a:latin typeface="Calibri Light"/>
                <a:cs typeface="Calibri Light"/>
              </a:rPr>
              <a:t>previous</a:t>
            </a:r>
            <a:r>
              <a:rPr sz="2800" b="0" spc="-35" dirty="0">
                <a:latin typeface="Calibri Light"/>
                <a:cs typeface="Calibri Light"/>
              </a:rPr>
              <a:t> </a:t>
            </a:r>
            <a:r>
              <a:rPr sz="2800" b="0" dirty="0">
                <a:latin typeface="Calibri Light"/>
                <a:cs typeface="Calibri Light"/>
              </a:rPr>
              <a:t>financial</a:t>
            </a:r>
            <a:r>
              <a:rPr sz="2800" b="0" spc="-114" dirty="0">
                <a:latin typeface="Calibri Light"/>
                <a:cs typeface="Calibri Light"/>
              </a:rPr>
              <a:t> </a:t>
            </a:r>
            <a:r>
              <a:rPr sz="2800" b="0" spc="-20" dirty="0">
                <a:latin typeface="Calibri Light"/>
                <a:cs typeface="Calibri Light"/>
              </a:rPr>
              <a:t>year</a:t>
            </a:r>
            <a:endParaRPr sz="2800" dirty="0">
              <a:latin typeface="Calibri Light"/>
              <a:cs typeface="Calibri Light"/>
            </a:endParaRPr>
          </a:p>
          <a:p>
            <a:pPr marL="295275" indent="-285750">
              <a:lnSpc>
                <a:spcPct val="100000"/>
              </a:lnSpc>
              <a:spcBef>
                <a:spcPts val="670"/>
              </a:spcBef>
              <a:buSzPct val="96428"/>
              <a:buFont typeface="Wingdings"/>
              <a:buChar char=""/>
              <a:tabLst>
                <a:tab pos="295275" algn="l"/>
              </a:tabLst>
            </a:pPr>
            <a:r>
              <a:rPr sz="2800" b="0" dirty="0">
                <a:latin typeface="Calibri Light"/>
                <a:cs typeface="Calibri Light"/>
              </a:rPr>
              <a:t>14</a:t>
            </a:r>
            <a:r>
              <a:rPr sz="2800" b="0" spc="-25" dirty="0">
                <a:latin typeface="Calibri Light"/>
                <a:cs typeface="Calibri Light"/>
              </a:rPr>
              <a:t> </a:t>
            </a:r>
            <a:r>
              <a:rPr sz="2800" b="0" dirty="0">
                <a:latin typeface="Calibri Light"/>
                <a:cs typeface="Calibri Light"/>
              </a:rPr>
              <a:t>:</a:t>
            </a:r>
            <a:r>
              <a:rPr sz="2800" b="0" spc="-15" dirty="0">
                <a:latin typeface="Calibri Light"/>
                <a:cs typeface="Calibri Light"/>
              </a:rPr>
              <a:t> </a:t>
            </a:r>
            <a:r>
              <a:rPr sz="2800" b="0" spc="-10" dirty="0">
                <a:latin typeface="Calibri Light"/>
                <a:cs typeface="Calibri Light"/>
              </a:rPr>
              <a:t>Differential</a:t>
            </a:r>
            <a:r>
              <a:rPr sz="2800" b="0" spc="-85" dirty="0">
                <a:latin typeface="Calibri Light"/>
                <a:cs typeface="Calibri Light"/>
              </a:rPr>
              <a:t> </a:t>
            </a:r>
            <a:r>
              <a:rPr sz="2800" b="0" dirty="0">
                <a:latin typeface="Calibri Light"/>
                <a:cs typeface="Calibri Light"/>
              </a:rPr>
              <a:t>tax</a:t>
            </a:r>
            <a:r>
              <a:rPr sz="2800" b="0" spc="-20" dirty="0">
                <a:latin typeface="Calibri Light"/>
                <a:cs typeface="Calibri Light"/>
              </a:rPr>
              <a:t> </a:t>
            </a:r>
            <a:r>
              <a:rPr sz="2800" b="0" dirty="0">
                <a:latin typeface="Calibri Light"/>
                <a:cs typeface="Calibri Light"/>
              </a:rPr>
              <a:t>paid</a:t>
            </a:r>
            <a:r>
              <a:rPr sz="2800" b="0" spc="-75" dirty="0">
                <a:latin typeface="Calibri Light"/>
                <a:cs typeface="Calibri Light"/>
              </a:rPr>
              <a:t> </a:t>
            </a:r>
            <a:r>
              <a:rPr sz="2800" b="0" dirty="0">
                <a:latin typeface="Calibri Light"/>
                <a:cs typeface="Calibri Light"/>
              </a:rPr>
              <a:t>on</a:t>
            </a:r>
            <a:r>
              <a:rPr sz="2800" b="0" spc="-35" dirty="0">
                <a:latin typeface="Calibri Light"/>
                <a:cs typeface="Calibri Light"/>
              </a:rPr>
              <a:t> </a:t>
            </a:r>
            <a:r>
              <a:rPr sz="2800" b="0" dirty="0">
                <a:latin typeface="Calibri Light"/>
                <a:cs typeface="Calibri Light"/>
              </a:rPr>
              <a:t>account</a:t>
            </a:r>
            <a:r>
              <a:rPr sz="2800" b="0" spc="-95" dirty="0">
                <a:latin typeface="Calibri Light"/>
                <a:cs typeface="Calibri Light"/>
              </a:rPr>
              <a:t> </a:t>
            </a:r>
            <a:r>
              <a:rPr sz="2800" b="0" dirty="0">
                <a:latin typeface="Calibri Light"/>
                <a:cs typeface="Calibri Light"/>
              </a:rPr>
              <a:t>of</a:t>
            </a:r>
            <a:r>
              <a:rPr sz="2800" b="0" spc="-20" dirty="0">
                <a:latin typeface="Calibri Light"/>
                <a:cs typeface="Calibri Light"/>
              </a:rPr>
              <a:t> </a:t>
            </a:r>
            <a:r>
              <a:rPr sz="2800" b="0" spc="-10" dirty="0">
                <a:latin typeface="Calibri Light"/>
                <a:cs typeface="Calibri Light"/>
              </a:rPr>
              <a:t>declaration</a:t>
            </a:r>
            <a:r>
              <a:rPr sz="2800" b="0" spc="-105" dirty="0">
                <a:latin typeface="Calibri Light"/>
                <a:cs typeface="Calibri Light"/>
              </a:rPr>
              <a:t> </a:t>
            </a:r>
            <a:r>
              <a:rPr sz="2800" b="0" dirty="0">
                <a:latin typeface="Calibri Light"/>
                <a:cs typeface="Calibri Light"/>
              </a:rPr>
              <a:t>in</a:t>
            </a:r>
            <a:r>
              <a:rPr sz="2800" b="0" spc="-30" dirty="0">
                <a:latin typeface="Calibri Light"/>
                <a:cs typeface="Calibri Light"/>
              </a:rPr>
              <a:t> </a:t>
            </a:r>
            <a:r>
              <a:rPr sz="2800" b="0" dirty="0">
                <a:latin typeface="Calibri Light"/>
                <a:cs typeface="Calibri Light"/>
              </a:rPr>
              <a:t>10</a:t>
            </a:r>
            <a:r>
              <a:rPr sz="2800" b="0" spc="-25" dirty="0">
                <a:latin typeface="Calibri Light"/>
                <a:cs typeface="Calibri Light"/>
              </a:rPr>
              <a:t> </a:t>
            </a:r>
            <a:r>
              <a:rPr sz="2800" b="0" dirty="0">
                <a:latin typeface="Calibri Light"/>
                <a:cs typeface="Calibri Light"/>
              </a:rPr>
              <a:t>&amp;</a:t>
            </a:r>
            <a:r>
              <a:rPr sz="2800" b="0" spc="-30" dirty="0">
                <a:latin typeface="Calibri Light"/>
                <a:cs typeface="Calibri Light"/>
              </a:rPr>
              <a:t> </a:t>
            </a:r>
            <a:r>
              <a:rPr sz="2800" b="0" dirty="0">
                <a:latin typeface="Calibri Light"/>
                <a:cs typeface="Calibri Light"/>
              </a:rPr>
              <a:t>11</a:t>
            </a:r>
            <a:r>
              <a:rPr sz="2800" b="0" spc="-25" dirty="0">
                <a:latin typeface="Calibri Light"/>
                <a:cs typeface="Calibri Light"/>
              </a:rPr>
              <a:t> </a:t>
            </a:r>
            <a:r>
              <a:rPr sz="2800" b="0" spc="-10" dirty="0">
                <a:latin typeface="Calibri Light"/>
                <a:cs typeface="Calibri Light"/>
              </a:rPr>
              <a:t>above</a:t>
            </a:r>
            <a:endParaRPr sz="2800" dirty="0">
              <a:latin typeface="Calibri Light"/>
              <a:cs typeface="Calibri Light"/>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10896600" cy="5948363"/>
          </a:xfrm>
        </p:spPr>
        <p:txBody>
          <a:bodyPr/>
          <a:lstStyle/>
          <a:p>
            <a:pPr marL="0" indent="0" algn="ctr">
              <a:buNone/>
            </a:pPr>
            <a:endParaRPr lang="en-US" sz="4400" dirty="0" smtClean="0"/>
          </a:p>
          <a:p>
            <a:pPr marL="0" indent="0" algn="ctr">
              <a:buNone/>
            </a:pPr>
            <a:r>
              <a:rPr lang="en-US" sz="4400" dirty="0" smtClean="0"/>
              <a:t>Thank You</a:t>
            </a:r>
          </a:p>
          <a:p>
            <a:pPr marL="0" indent="0" algn="ctr">
              <a:buNone/>
            </a:pPr>
            <a:endParaRPr lang="en-US" sz="4400" dirty="0"/>
          </a:p>
          <a:p>
            <a:pPr marL="0" indent="0" algn="ctr">
              <a:buNone/>
            </a:pPr>
            <a:r>
              <a:rPr lang="en-US" sz="4400" dirty="0" smtClean="0"/>
              <a:t>E: sriram@tavasya.in</a:t>
            </a:r>
            <a:endParaRPr lang="en-IN" dirty="0"/>
          </a:p>
        </p:txBody>
      </p:sp>
    </p:spTree>
    <p:extLst>
      <p:ext uri="{BB962C8B-B14F-4D97-AF65-F5344CB8AC3E}">
        <p14:creationId xmlns:p14="http://schemas.microsoft.com/office/powerpoint/2010/main" val="199715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88805"/>
            <a:ext cx="10515600" cy="539378"/>
          </a:xfrm>
          <a:prstGeom prst="rect">
            <a:avLst/>
          </a:prstGeom>
          <a:solidFill>
            <a:srgbClr val="4471C4"/>
          </a:solidFill>
        </p:spPr>
        <p:txBody>
          <a:bodyPr vert="horz" wrap="square" lIns="0" tIns="0" rIns="0" bIns="0" rtlCol="0">
            <a:spAutoFit/>
          </a:bodyPr>
          <a:lstStyle/>
          <a:p>
            <a:pPr algn="ctr">
              <a:lnSpc>
                <a:spcPts val="4210"/>
              </a:lnSpc>
            </a:pPr>
            <a:r>
              <a:rPr sz="4000" b="0" dirty="0">
                <a:solidFill>
                  <a:srgbClr val="FFFFFF"/>
                </a:solidFill>
                <a:latin typeface="Calibri"/>
                <a:cs typeface="Calibri"/>
              </a:rPr>
              <a:t>Threshold</a:t>
            </a:r>
            <a:r>
              <a:rPr sz="4000" b="0" spc="-85" dirty="0">
                <a:solidFill>
                  <a:srgbClr val="FFFFFF"/>
                </a:solidFill>
                <a:latin typeface="Calibri"/>
                <a:cs typeface="Calibri"/>
              </a:rPr>
              <a:t> </a:t>
            </a:r>
            <a:r>
              <a:rPr sz="4000" b="0" dirty="0" smtClean="0">
                <a:solidFill>
                  <a:srgbClr val="FFFFFF"/>
                </a:solidFill>
                <a:latin typeface="Calibri"/>
                <a:cs typeface="Calibri"/>
              </a:rPr>
              <a:t>limit</a:t>
            </a:r>
            <a:endParaRPr sz="4000" dirty="0">
              <a:latin typeface="Calibri"/>
              <a:cs typeface="Calibri"/>
            </a:endParaRPr>
          </a:p>
        </p:txBody>
      </p:sp>
      <p:graphicFrame>
        <p:nvGraphicFramePr>
          <p:cNvPr id="4" name="object 4"/>
          <p:cNvGraphicFramePr>
            <a:graphicFrameLocks noGrp="1"/>
          </p:cNvGraphicFramePr>
          <p:nvPr>
            <p:extLst>
              <p:ext uri="{D42A27DB-BD31-4B8C-83A1-F6EECF244321}">
                <p14:modId xmlns:p14="http://schemas.microsoft.com/office/powerpoint/2010/main" val="355024030"/>
              </p:ext>
            </p:extLst>
          </p:nvPr>
        </p:nvGraphicFramePr>
        <p:xfrm>
          <a:off x="1828800" y="1219200"/>
          <a:ext cx="7960360" cy="5200650"/>
        </p:xfrm>
        <a:graphic>
          <a:graphicData uri="http://schemas.openxmlformats.org/drawingml/2006/table">
            <a:tbl>
              <a:tblPr firstRow="1" bandRow="1">
                <a:tableStyleId>{2D5ABB26-0587-4C30-8999-92F81FD0307C}</a:tableStyleId>
              </a:tblPr>
              <a:tblGrid>
                <a:gridCol w="1645920"/>
                <a:gridCol w="3241040"/>
                <a:gridCol w="3073400"/>
              </a:tblGrid>
              <a:tr h="667385">
                <a:tc>
                  <a:txBody>
                    <a:bodyPr/>
                    <a:lstStyle/>
                    <a:p>
                      <a:pPr marL="290830">
                        <a:lnSpc>
                          <a:spcPct val="100000"/>
                        </a:lnSpc>
                        <a:spcBef>
                          <a:spcPts val="335"/>
                        </a:spcBef>
                      </a:pPr>
                      <a:r>
                        <a:rPr sz="2000" b="1" spc="-10" dirty="0">
                          <a:latin typeface="Calibri"/>
                          <a:cs typeface="Calibri"/>
                        </a:rPr>
                        <a:t>Aggregate</a:t>
                      </a:r>
                      <a:endParaRPr sz="2000" dirty="0">
                        <a:latin typeface="Calibri"/>
                        <a:cs typeface="Calibri"/>
                      </a:endParaRPr>
                    </a:p>
                    <a:p>
                      <a:pPr marL="345440">
                        <a:lnSpc>
                          <a:spcPct val="100000"/>
                        </a:lnSpc>
                      </a:pPr>
                      <a:r>
                        <a:rPr sz="2000" b="1" spc="-10" dirty="0">
                          <a:latin typeface="Calibri"/>
                          <a:cs typeface="Calibri"/>
                        </a:rPr>
                        <a:t>Turnover</a:t>
                      </a:r>
                      <a:endParaRPr sz="2000" dirty="0">
                        <a:latin typeface="Calibri"/>
                        <a:cs typeface="Calibri"/>
                      </a:endParaRPr>
                    </a:p>
                  </a:txBody>
                  <a:tcPr marL="0" marR="0" marT="42545" marB="0">
                    <a:lnL w="12700">
                      <a:solidFill>
                        <a:srgbClr val="4471C4"/>
                      </a:solidFill>
                      <a:prstDash val="solid"/>
                    </a:lnL>
                    <a:lnR w="12700">
                      <a:solidFill>
                        <a:srgbClr val="4471C4"/>
                      </a:solidFill>
                      <a:prstDash val="solid"/>
                    </a:lnR>
                    <a:lnT w="12700">
                      <a:solidFill>
                        <a:srgbClr val="4471C4"/>
                      </a:solidFill>
                      <a:prstDash val="solid"/>
                    </a:lnT>
                    <a:lnB w="12700">
                      <a:solidFill>
                        <a:srgbClr val="4471C4"/>
                      </a:solidFill>
                      <a:prstDash val="solid"/>
                    </a:lnB>
                    <a:solidFill>
                      <a:srgbClr val="BCD6ED"/>
                    </a:solidFill>
                  </a:tcPr>
                </a:tc>
                <a:tc>
                  <a:txBody>
                    <a:bodyPr/>
                    <a:lstStyle/>
                    <a:p>
                      <a:pPr>
                        <a:lnSpc>
                          <a:spcPct val="100000"/>
                        </a:lnSpc>
                        <a:spcBef>
                          <a:spcPts val="434"/>
                        </a:spcBef>
                      </a:pPr>
                      <a:endParaRPr sz="2000" dirty="0">
                        <a:latin typeface="Times New Roman"/>
                        <a:cs typeface="Times New Roman"/>
                      </a:endParaRPr>
                    </a:p>
                    <a:p>
                      <a:pPr marL="635" algn="ctr">
                        <a:lnSpc>
                          <a:spcPct val="100000"/>
                        </a:lnSpc>
                      </a:pPr>
                      <a:r>
                        <a:rPr sz="2000" b="1" dirty="0">
                          <a:latin typeface="Calibri"/>
                          <a:cs typeface="Calibri"/>
                        </a:rPr>
                        <a:t>GSTR</a:t>
                      </a:r>
                      <a:r>
                        <a:rPr sz="2000" b="1" spc="-50" dirty="0">
                          <a:latin typeface="Calibri"/>
                          <a:cs typeface="Calibri"/>
                        </a:rPr>
                        <a:t> 9</a:t>
                      </a:r>
                      <a:endParaRPr sz="2000" dirty="0">
                        <a:latin typeface="Calibri"/>
                        <a:cs typeface="Calibri"/>
                      </a:endParaRPr>
                    </a:p>
                  </a:txBody>
                  <a:tcPr marL="0" marR="0" marT="55244" marB="0">
                    <a:lnL w="12700">
                      <a:solidFill>
                        <a:srgbClr val="4471C4"/>
                      </a:solidFill>
                      <a:prstDash val="solid"/>
                    </a:lnL>
                    <a:lnR w="12700">
                      <a:solidFill>
                        <a:srgbClr val="4471C4"/>
                      </a:solidFill>
                      <a:prstDash val="solid"/>
                    </a:lnR>
                    <a:lnT w="12700">
                      <a:solidFill>
                        <a:srgbClr val="4471C4"/>
                      </a:solidFill>
                      <a:prstDash val="solid"/>
                    </a:lnT>
                    <a:lnB w="12700">
                      <a:solidFill>
                        <a:srgbClr val="4471C4"/>
                      </a:solidFill>
                      <a:prstDash val="solid"/>
                    </a:lnB>
                    <a:solidFill>
                      <a:srgbClr val="BCD6ED"/>
                    </a:solidFill>
                  </a:tcPr>
                </a:tc>
                <a:tc>
                  <a:txBody>
                    <a:bodyPr/>
                    <a:lstStyle/>
                    <a:p>
                      <a:pPr>
                        <a:lnSpc>
                          <a:spcPct val="100000"/>
                        </a:lnSpc>
                        <a:spcBef>
                          <a:spcPts val="434"/>
                        </a:spcBef>
                      </a:pPr>
                      <a:endParaRPr sz="2000">
                        <a:latin typeface="Times New Roman"/>
                        <a:cs typeface="Times New Roman"/>
                      </a:endParaRPr>
                    </a:p>
                    <a:p>
                      <a:pPr algn="ctr">
                        <a:lnSpc>
                          <a:spcPct val="100000"/>
                        </a:lnSpc>
                      </a:pPr>
                      <a:r>
                        <a:rPr sz="2000" b="1" dirty="0">
                          <a:latin typeface="Calibri"/>
                          <a:cs typeface="Calibri"/>
                        </a:rPr>
                        <a:t>GSTR</a:t>
                      </a:r>
                      <a:r>
                        <a:rPr sz="2000" b="1" spc="-50" dirty="0">
                          <a:latin typeface="Calibri"/>
                          <a:cs typeface="Calibri"/>
                        </a:rPr>
                        <a:t> </a:t>
                      </a:r>
                      <a:r>
                        <a:rPr sz="2000" b="1" spc="-25" dirty="0">
                          <a:latin typeface="Calibri"/>
                          <a:cs typeface="Calibri"/>
                        </a:rPr>
                        <a:t>9C</a:t>
                      </a:r>
                      <a:endParaRPr sz="2000">
                        <a:latin typeface="Calibri"/>
                        <a:cs typeface="Calibri"/>
                      </a:endParaRPr>
                    </a:p>
                  </a:txBody>
                  <a:tcPr marL="0" marR="0" marT="55244" marB="0">
                    <a:lnL w="12700" cap="flat" cmpd="sng" algn="ctr">
                      <a:solidFill>
                        <a:srgbClr val="4471C4"/>
                      </a:solidFill>
                      <a:prstDash val="solid"/>
                      <a:round/>
                      <a:headEnd type="none" w="med" len="med"/>
                      <a:tailEnd type="none" w="med" len="med"/>
                    </a:lnL>
                    <a:lnR w="12700">
                      <a:solidFill>
                        <a:srgbClr val="4471C4"/>
                      </a:solidFill>
                      <a:prstDash val="solid"/>
                    </a:lnR>
                    <a:lnT w="12700">
                      <a:solidFill>
                        <a:srgbClr val="4471C4"/>
                      </a:solidFill>
                      <a:prstDash val="solid"/>
                    </a:lnT>
                    <a:lnB w="12700" cap="flat" cmpd="sng" algn="ctr">
                      <a:solidFill>
                        <a:srgbClr val="4471C4"/>
                      </a:solidFill>
                      <a:prstDash val="solid"/>
                      <a:round/>
                      <a:headEnd type="none" w="med" len="med"/>
                      <a:tailEnd type="none" w="med" len="med"/>
                    </a:lnB>
                    <a:solidFill>
                      <a:srgbClr val="BCD6ED"/>
                    </a:solidFill>
                  </a:tcPr>
                </a:tc>
              </a:tr>
              <a:tr h="342265">
                <a:tc>
                  <a:txBody>
                    <a:bodyPr/>
                    <a:lstStyle/>
                    <a:p>
                      <a:pPr algn="ctr">
                        <a:lnSpc>
                          <a:spcPct val="100000"/>
                        </a:lnSpc>
                        <a:spcBef>
                          <a:spcPts val="175"/>
                        </a:spcBef>
                      </a:pPr>
                      <a:r>
                        <a:rPr sz="2000" b="1" dirty="0">
                          <a:latin typeface="Calibri"/>
                          <a:cs typeface="Calibri"/>
                        </a:rPr>
                        <a:t>(Rs.</a:t>
                      </a:r>
                      <a:r>
                        <a:rPr sz="2000" b="1" spc="-40" dirty="0">
                          <a:latin typeface="Calibri"/>
                          <a:cs typeface="Calibri"/>
                        </a:rPr>
                        <a:t> </a:t>
                      </a:r>
                      <a:r>
                        <a:rPr sz="2000" b="1" dirty="0">
                          <a:latin typeface="Calibri"/>
                          <a:cs typeface="Calibri"/>
                        </a:rPr>
                        <a:t>In</a:t>
                      </a:r>
                      <a:r>
                        <a:rPr sz="2000" b="1" spc="-20" dirty="0">
                          <a:latin typeface="Calibri"/>
                          <a:cs typeface="Calibri"/>
                        </a:rPr>
                        <a:t> </a:t>
                      </a:r>
                      <a:r>
                        <a:rPr sz="2000" b="1" spc="-10" dirty="0">
                          <a:latin typeface="Calibri"/>
                          <a:cs typeface="Calibri"/>
                        </a:rPr>
                        <a:t>crores)</a:t>
                      </a:r>
                      <a:endParaRPr sz="2000" dirty="0">
                        <a:latin typeface="Calibri"/>
                        <a:cs typeface="Calibri"/>
                      </a:endParaRPr>
                    </a:p>
                  </a:txBody>
                  <a:tcPr marL="0" marR="0" marT="22225" marB="0">
                    <a:lnL w="12700">
                      <a:solidFill>
                        <a:srgbClr val="4471C4"/>
                      </a:solidFill>
                      <a:prstDash val="solid"/>
                    </a:lnL>
                    <a:lnR w="12700">
                      <a:solidFill>
                        <a:srgbClr val="4471C4"/>
                      </a:solidFill>
                      <a:prstDash val="solid"/>
                    </a:lnR>
                    <a:lnT w="12700">
                      <a:solidFill>
                        <a:srgbClr val="4471C4"/>
                      </a:solidFill>
                      <a:prstDash val="solid"/>
                    </a:lnT>
                    <a:lnB w="12700">
                      <a:solidFill>
                        <a:srgbClr val="4471C4"/>
                      </a:solidFill>
                      <a:prstDash val="solid"/>
                    </a:lnB>
                    <a:solidFill>
                      <a:srgbClr val="BCD6ED"/>
                    </a:solidFill>
                  </a:tcPr>
                </a:tc>
                <a:tc>
                  <a:txBody>
                    <a:bodyPr/>
                    <a:lstStyle/>
                    <a:p>
                      <a:pPr marL="409575">
                        <a:lnSpc>
                          <a:spcPct val="100000"/>
                        </a:lnSpc>
                        <a:spcBef>
                          <a:spcPts val="175"/>
                        </a:spcBef>
                      </a:pPr>
                      <a:endParaRPr sz="2000" dirty="0">
                        <a:latin typeface="Calibri"/>
                        <a:cs typeface="Calibri"/>
                      </a:endParaRPr>
                    </a:p>
                  </a:txBody>
                  <a:tcPr marL="0" marR="0" marT="22225" marB="0">
                    <a:lnL w="12700">
                      <a:solidFill>
                        <a:srgbClr val="4471C4"/>
                      </a:solidFill>
                      <a:prstDash val="solid"/>
                    </a:lnL>
                    <a:lnR w="12700" cap="flat" cmpd="sng" algn="ctr">
                      <a:solidFill>
                        <a:srgbClr val="4471C4"/>
                      </a:solidFill>
                      <a:prstDash val="solid"/>
                      <a:round/>
                      <a:headEnd type="none" w="med" len="med"/>
                      <a:tailEnd type="none" w="med" len="med"/>
                    </a:lnR>
                    <a:lnT w="12700">
                      <a:solidFill>
                        <a:srgbClr val="4471C4"/>
                      </a:solidFill>
                      <a:prstDash val="solid"/>
                    </a:lnT>
                    <a:lnB w="12700" cap="flat" cmpd="sng" algn="ctr">
                      <a:solidFill>
                        <a:srgbClr val="4471C4"/>
                      </a:solidFill>
                      <a:prstDash val="solid"/>
                      <a:round/>
                      <a:headEnd type="none" w="med" len="med"/>
                      <a:tailEnd type="none" w="med" len="med"/>
                    </a:lnB>
                    <a:solidFill>
                      <a:srgbClr val="BCD6ED"/>
                    </a:solidFill>
                  </a:tcPr>
                </a:tc>
                <a:tc>
                  <a:txBody>
                    <a:bodyPr/>
                    <a:lstStyle/>
                    <a:p>
                      <a:pPr marL="367665">
                        <a:lnSpc>
                          <a:spcPct val="100000"/>
                        </a:lnSpc>
                        <a:spcBef>
                          <a:spcPts val="175"/>
                        </a:spcBef>
                      </a:pPr>
                      <a:endParaRPr sz="2000" dirty="0">
                        <a:latin typeface="Calibri"/>
                        <a:cs typeface="Calibri"/>
                      </a:endParaRPr>
                    </a:p>
                  </a:txBody>
                  <a:tcPr marL="0" marR="0" marT="22225" marB="0">
                    <a:lnL w="12700" cap="flat" cmpd="sng" algn="ctr">
                      <a:solidFill>
                        <a:srgbClr val="4471C4"/>
                      </a:solidFill>
                      <a:prstDash val="solid"/>
                      <a:round/>
                      <a:headEnd type="none" w="med" len="med"/>
                      <a:tailEnd type="none" w="med" len="med"/>
                    </a:lnL>
                    <a:lnR w="12700" cap="flat" cmpd="sng" algn="ctr">
                      <a:solidFill>
                        <a:srgbClr val="4471C4"/>
                      </a:solidFill>
                      <a:prstDash val="solid"/>
                      <a:round/>
                      <a:headEnd type="none" w="med" len="med"/>
                      <a:tailEnd type="none" w="med" len="med"/>
                    </a:lnR>
                    <a:lnT w="12700" cap="flat" cmpd="sng" algn="ctr">
                      <a:solidFill>
                        <a:srgbClr val="4471C4"/>
                      </a:solidFill>
                      <a:prstDash val="solid"/>
                      <a:round/>
                      <a:headEnd type="none" w="med" len="med"/>
                      <a:tailEnd type="none" w="med" len="med"/>
                    </a:lnT>
                    <a:lnB w="12700" cap="flat" cmpd="sng" algn="ctr">
                      <a:solidFill>
                        <a:srgbClr val="4471C4"/>
                      </a:solidFill>
                      <a:prstDash val="solid"/>
                      <a:round/>
                      <a:headEnd type="none" w="med" len="med"/>
                      <a:tailEnd type="none" w="med" len="med"/>
                    </a:lnB>
                    <a:solidFill>
                      <a:srgbClr val="BCD6ED"/>
                    </a:solidFill>
                  </a:tcPr>
                </a:tc>
              </a:tr>
              <a:tr h="1463675">
                <a:tc>
                  <a:txBody>
                    <a:bodyPr/>
                    <a:lstStyle/>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spcBef>
                          <a:spcPts val="2110"/>
                        </a:spcBef>
                      </a:pPr>
                      <a:endParaRPr sz="2000" dirty="0">
                        <a:latin typeface="Times New Roman"/>
                        <a:cs typeface="Times New Roman"/>
                      </a:endParaRPr>
                    </a:p>
                    <a:p>
                      <a:pPr algn="ctr">
                        <a:lnSpc>
                          <a:spcPct val="100000"/>
                        </a:lnSpc>
                      </a:pPr>
                      <a:r>
                        <a:rPr sz="2000" dirty="0">
                          <a:latin typeface="Calibri"/>
                          <a:cs typeface="Calibri"/>
                        </a:rPr>
                        <a:t>Upto</a:t>
                      </a:r>
                      <a:r>
                        <a:rPr sz="2000" spc="-35" dirty="0">
                          <a:latin typeface="Calibri"/>
                          <a:cs typeface="Calibri"/>
                        </a:rPr>
                        <a:t> </a:t>
                      </a:r>
                      <a:r>
                        <a:rPr sz="2000" dirty="0">
                          <a:latin typeface="Calibri"/>
                          <a:cs typeface="Calibri"/>
                        </a:rPr>
                        <a:t>2</a:t>
                      </a:r>
                      <a:r>
                        <a:rPr sz="2000" spc="-40" dirty="0">
                          <a:latin typeface="Calibri"/>
                          <a:cs typeface="Calibri"/>
                        </a:rPr>
                        <a:t> </a:t>
                      </a:r>
                      <a:r>
                        <a:rPr sz="2000" spc="-10" dirty="0">
                          <a:latin typeface="Calibri"/>
                          <a:cs typeface="Calibri"/>
                        </a:rPr>
                        <a:t>crores</a:t>
                      </a:r>
                      <a:endParaRPr sz="2000" dirty="0">
                        <a:latin typeface="Calibri"/>
                        <a:cs typeface="Calibri"/>
                      </a:endParaRPr>
                    </a:p>
                  </a:txBody>
                  <a:tcPr marL="0" marR="0" marT="0" marB="0">
                    <a:lnL w="12700">
                      <a:solidFill>
                        <a:srgbClr val="4471C4"/>
                      </a:solidFill>
                      <a:prstDash val="solid"/>
                    </a:lnL>
                    <a:lnR w="12700">
                      <a:solidFill>
                        <a:srgbClr val="4471C4"/>
                      </a:solidFill>
                      <a:prstDash val="solid"/>
                    </a:lnR>
                    <a:lnT w="12700">
                      <a:solidFill>
                        <a:srgbClr val="4471C4"/>
                      </a:solidFill>
                      <a:prstDash val="solid"/>
                    </a:lnT>
                    <a:lnB w="12700">
                      <a:solidFill>
                        <a:srgbClr val="4471C4"/>
                      </a:solidFill>
                      <a:prstDash val="solid"/>
                    </a:lnB>
                  </a:tcPr>
                </a:tc>
                <a:tc rowSpan="5">
                  <a:txBody>
                    <a:bodyPr/>
                    <a:lstStyle/>
                    <a:p>
                      <a:pPr>
                        <a:lnSpc>
                          <a:spcPct val="100000"/>
                        </a:lnSpc>
                      </a:pPr>
                      <a:endParaRPr sz="2000" dirty="0">
                        <a:latin typeface="Times New Roman"/>
                        <a:cs typeface="Times New Roman"/>
                      </a:endParaRPr>
                    </a:p>
                    <a:p>
                      <a:pPr>
                        <a:lnSpc>
                          <a:spcPct val="100000"/>
                        </a:lnSpc>
                        <a:spcBef>
                          <a:spcPts val="1530"/>
                        </a:spcBef>
                      </a:pPr>
                      <a:endParaRPr sz="2000" dirty="0">
                        <a:latin typeface="Times New Roman"/>
                        <a:cs typeface="Times New Roman"/>
                      </a:endParaRPr>
                    </a:p>
                    <a:p>
                      <a:pPr marL="1905" algn="ctr">
                        <a:lnSpc>
                          <a:spcPct val="100000"/>
                        </a:lnSpc>
                      </a:pPr>
                      <a:r>
                        <a:rPr sz="2000" b="1" spc="-10" dirty="0">
                          <a:latin typeface="Calibri"/>
                          <a:cs typeface="Calibri"/>
                        </a:rPr>
                        <a:t>Optional</a:t>
                      </a:r>
                      <a:endParaRPr sz="2000" dirty="0">
                        <a:latin typeface="Calibri"/>
                        <a:cs typeface="Calibri"/>
                      </a:endParaRPr>
                    </a:p>
                    <a:p>
                      <a:pPr marL="50165" marR="40005" algn="ctr">
                        <a:lnSpc>
                          <a:spcPct val="100000"/>
                        </a:lnSpc>
                        <a:spcBef>
                          <a:spcPts val="15"/>
                        </a:spcBef>
                      </a:pPr>
                      <a:endParaRPr sz="1200" dirty="0">
                        <a:latin typeface="Calibri"/>
                        <a:cs typeface="Calibri"/>
                      </a:endParaRPr>
                    </a:p>
                    <a:p>
                      <a:pPr>
                        <a:lnSpc>
                          <a:spcPct val="100000"/>
                        </a:lnSpc>
                      </a:pPr>
                      <a:endParaRPr sz="2000" dirty="0">
                        <a:latin typeface="Times New Roman"/>
                        <a:cs typeface="Times New Roman"/>
                      </a:endParaRPr>
                    </a:p>
                    <a:p>
                      <a:pPr>
                        <a:lnSpc>
                          <a:spcPct val="100000"/>
                        </a:lnSpc>
                        <a:spcBef>
                          <a:spcPts val="1910"/>
                        </a:spcBef>
                      </a:pPr>
                      <a:endParaRPr sz="2000" dirty="0">
                        <a:latin typeface="Times New Roman"/>
                        <a:cs typeface="Times New Roman"/>
                      </a:endParaRPr>
                    </a:p>
                    <a:p>
                      <a:pPr algn="ctr">
                        <a:lnSpc>
                          <a:spcPct val="100000"/>
                        </a:lnSpc>
                        <a:spcBef>
                          <a:spcPts val="5"/>
                        </a:spcBef>
                      </a:pPr>
                      <a:r>
                        <a:rPr sz="2000" b="1" spc="-10" dirty="0" smtClean="0">
                          <a:latin typeface="Calibri"/>
                          <a:cs typeface="Calibri"/>
                        </a:rPr>
                        <a:t>Compulsory</a:t>
                      </a:r>
                      <a:endParaRPr sz="2000" dirty="0">
                        <a:latin typeface="Calibri"/>
                        <a:cs typeface="Calibri"/>
                      </a:endParaRPr>
                    </a:p>
                    <a:p>
                      <a:pPr>
                        <a:lnSpc>
                          <a:spcPct val="100000"/>
                        </a:lnSpc>
                        <a:spcBef>
                          <a:spcPts val="1839"/>
                        </a:spcBef>
                      </a:pPr>
                      <a:endParaRPr lang="en-IN" sz="2000" dirty="0" smtClean="0">
                        <a:latin typeface="Times New Roman"/>
                        <a:cs typeface="Times New Roman"/>
                      </a:endParaRPr>
                    </a:p>
                    <a:p>
                      <a:pPr>
                        <a:lnSpc>
                          <a:spcPct val="100000"/>
                        </a:lnSpc>
                        <a:spcBef>
                          <a:spcPts val="1839"/>
                        </a:spcBef>
                      </a:pPr>
                      <a:endParaRPr sz="2000" dirty="0">
                        <a:latin typeface="Times New Roman"/>
                        <a:cs typeface="Times New Roman"/>
                      </a:endParaRPr>
                    </a:p>
                    <a:p>
                      <a:pPr algn="ctr">
                        <a:lnSpc>
                          <a:spcPct val="100000"/>
                        </a:lnSpc>
                        <a:spcBef>
                          <a:spcPts val="5"/>
                        </a:spcBef>
                      </a:pPr>
                      <a:r>
                        <a:rPr sz="2000" b="1" spc="-10" dirty="0" smtClean="0">
                          <a:latin typeface="Calibri"/>
                          <a:cs typeface="Calibri"/>
                        </a:rPr>
                        <a:t>Compulsory</a:t>
                      </a:r>
                      <a:endParaRPr sz="2000" dirty="0">
                        <a:latin typeface="Calibri"/>
                        <a:cs typeface="Calibri"/>
                      </a:endParaRPr>
                    </a:p>
                  </a:txBody>
                  <a:tcPr marL="0" marR="0" marT="0" marB="0">
                    <a:lnL w="12700">
                      <a:solidFill>
                        <a:srgbClr val="4471C4"/>
                      </a:solidFill>
                      <a:prstDash val="solid"/>
                    </a:lnL>
                    <a:lnR w="12700" cap="flat" cmpd="sng" algn="ctr">
                      <a:solidFill>
                        <a:srgbClr val="4471C4"/>
                      </a:solidFill>
                      <a:prstDash val="solid"/>
                      <a:round/>
                      <a:headEnd type="none" w="med" len="med"/>
                      <a:tailEnd type="none" w="med" len="med"/>
                    </a:lnR>
                    <a:lnT w="12700">
                      <a:solidFill>
                        <a:srgbClr val="4471C4"/>
                      </a:solidFill>
                      <a:prstDash val="solid"/>
                    </a:lnT>
                    <a:lnB w="12700" cap="flat" cmpd="sng" algn="ctr">
                      <a:solidFill>
                        <a:srgbClr val="4471C4"/>
                      </a:solidFill>
                      <a:prstDash val="solid"/>
                      <a:round/>
                      <a:headEnd type="none" w="med" len="med"/>
                      <a:tailEnd type="none" w="med" len="med"/>
                    </a:lnB>
                  </a:tcPr>
                </a:tc>
                <a:tc>
                  <a:txBody>
                    <a:bodyPr/>
                    <a:lstStyle/>
                    <a:p>
                      <a:pPr>
                        <a:lnSpc>
                          <a:spcPct val="100000"/>
                        </a:lnSpc>
                      </a:pPr>
                      <a:endParaRPr sz="2000" dirty="0">
                        <a:latin typeface="Times New Roman"/>
                        <a:cs typeface="Times New Roman"/>
                      </a:endParaRPr>
                    </a:p>
                    <a:p>
                      <a:pPr>
                        <a:lnSpc>
                          <a:spcPct val="100000"/>
                        </a:lnSpc>
                      </a:pPr>
                      <a:endParaRPr sz="2000" dirty="0">
                        <a:latin typeface="Times New Roman"/>
                        <a:cs typeface="Times New Roman"/>
                      </a:endParaRPr>
                    </a:p>
                    <a:p>
                      <a:pPr>
                        <a:lnSpc>
                          <a:spcPct val="100000"/>
                        </a:lnSpc>
                        <a:spcBef>
                          <a:spcPts val="670"/>
                        </a:spcBef>
                      </a:pPr>
                      <a:endParaRPr sz="2000" dirty="0">
                        <a:latin typeface="Times New Roman"/>
                        <a:cs typeface="Times New Roman"/>
                      </a:endParaRPr>
                    </a:p>
                    <a:p>
                      <a:pPr marL="86995">
                        <a:lnSpc>
                          <a:spcPct val="100000"/>
                        </a:lnSpc>
                      </a:pPr>
                      <a:r>
                        <a:rPr sz="2000" b="1" dirty="0">
                          <a:latin typeface="Calibri"/>
                          <a:cs typeface="Calibri"/>
                        </a:rPr>
                        <a:t>Not</a:t>
                      </a:r>
                      <a:r>
                        <a:rPr sz="2000" b="1" spc="-35" dirty="0">
                          <a:latin typeface="Calibri"/>
                          <a:cs typeface="Calibri"/>
                        </a:rPr>
                        <a:t> </a:t>
                      </a:r>
                      <a:r>
                        <a:rPr sz="2000" b="1" spc="-10" dirty="0">
                          <a:latin typeface="Calibri"/>
                          <a:cs typeface="Calibri"/>
                        </a:rPr>
                        <a:t>Required</a:t>
                      </a:r>
                      <a:endParaRPr sz="2000" dirty="0">
                        <a:latin typeface="Calibri"/>
                        <a:cs typeface="Calibri"/>
                      </a:endParaRPr>
                    </a:p>
                    <a:p>
                      <a:pPr marL="126364">
                        <a:lnSpc>
                          <a:spcPts val="1400"/>
                        </a:lnSpc>
                        <a:spcBef>
                          <a:spcPts val="55"/>
                        </a:spcBef>
                      </a:pPr>
                      <a:r>
                        <a:rPr sz="1200" dirty="0">
                          <a:latin typeface="Calibri"/>
                          <a:cs typeface="Calibri"/>
                        </a:rPr>
                        <a:t>(Sec</a:t>
                      </a:r>
                      <a:r>
                        <a:rPr sz="1200" spc="-30" dirty="0">
                          <a:latin typeface="Calibri"/>
                          <a:cs typeface="Calibri"/>
                        </a:rPr>
                        <a:t> </a:t>
                      </a:r>
                      <a:r>
                        <a:rPr sz="1200" dirty="0">
                          <a:latin typeface="Calibri"/>
                          <a:cs typeface="Calibri"/>
                        </a:rPr>
                        <a:t>35(5)</a:t>
                      </a:r>
                      <a:r>
                        <a:rPr sz="1200" spc="-5" dirty="0">
                          <a:latin typeface="Calibri"/>
                          <a:cs typeface="Calibri"/>
                        </a:rPr>
                        <a:t> </a:t>
                      </a:r>
                      <a:r>
                        <a:rPr sz="1200" dirty="0">
                          <a:latin typeface="Calibri"/>
                          <a:cs typeface="Calibri"/>
                        </a:rPr>
                        <a:t>Rule</a:t>
                      </a:r>
                      <a:r>
                        <a:rPr sz="1200" spc="-25" dirty="0">
                          <a:latin typeface="Calibri"/>
                          <a:cs typeface="Calibri"/>
                        </a:rPr>
                        <a:t> </a:t>
                      </a:r>
                      <a:r>
                        <a:rPr sz="1200" spc="-10" dirty="0">
                          <a:latin typeface="Calibri"/>
                          <a:cs typeface="Calibri"/>
                        </a:rPr>
                        <a:t>80(3))</a:t>
                      </a:r>
                      <a:endParaRPr sz="1200" dirty="0">
                        <a:latin typeface="Calibri"/>
                        <a:cs typeface="Calibri"/>
                      </a:endParaRPr>
                    </a:p>
                    <a:p>
                      <a:pPr>
                        <a:lnSpc>
                          <a:spcPct val="100000"/>
                        </a:lnSpc>
                      </a:pPr>
                      <a:endParaRPr sz="2000" dirty="0">
                        <a:latin typeface="Times New Roman"/>
                        <a:cs typeface="Times New Roman"/>
                      </a:endParaRPr>
                    </a:p>
                  </a:txBody>
                  <a:tcPr marL="0" marR="0" marT="0" marB="0">
                    <a:lnL w="12700" cap="flat" cmpd="sng" algn="ctr">
                      <a:solidFill>
                        <a:srgbClr val="4471C4"/>
                      </a:solidFill>
                      <a:prstDash val="solid"/>
                      <a:round/>
                      <a:headEnd type="none" w="med" len="med"/>
                      <a:tailEnd type="none" w="med" len="med"/>
                    </a:lnL>
                    <a:lnR w="12700" cap="flat" cmpd="sng" algn="ctr">
                      <a:solidFill>
                        <a:srgbClr val="4471C4"/>
                      </a:solidFill>
                      <a:prstDash val="solid"/>
                      <a:round/>
                      <a:headEnd type="none" w="med" len="med"/>
                      <a:tailEnd type="none" w="med" len="med"/>
                    </a:lnR>
                    <a:lnT w="12700" cap="flat" cmpd="sng" algn="ctr">
                      <a:solidFill>
                        <a:srgbClr val="4471C4"/>
                      </a:solidFill>
                      <a:prstDash val="solid"/>
                      <a:round/>
                      <a:headEnd type="none" w="med" len="med"/>
                      <a:tailEnd type="none" w="med" len="med"/>
                    </a:lnT>
                    <a:lnB w="12700" cap="flat" cmpd="sng" algn="ctr">
                      <a:solidFill>
                        <a:srgbClr val="4471C4"/>
                      </a:solidFill>
                      <a:prstDash val="solid"/>
                      <a:round/>
                      <a:headEnd type="none" w="med" len="med"/>
                      <a:tailEnd type="none" w="med" len="med"/>
                    </a:lnB>
                  </a:tcPr>
                </a:tc>
              </a:tr>
              <a:tr h="247015">
                <a:tc>
                  <a:txBody>
                    <a:bodyPr/>
                    <a:lstStyle/>
                    <a:p>
                      <a:pPr>
                        <a:lnSpc>
                          <a:spcPct val="100000"/>
                        </a:lnSpc>
                      </a:pPr>
                      <a:endParaRPr sz="1500" dirty="0">
                        <a:latin typeface="Times New Roman"/>
                        <a:cs typeface="Times New Roman"/>
                      </a:endParaRPr>
                    </a:p>
                  </a:txBody>
                  <a:tcPr marL="0" marR="0" marT="0" marB="0">
                    <a:lnL w="12700">
                      <a:solidFill>
                        <a:srgbClr val="4471C4"/>
                      </a:solidFill>
                      <a:prstDash val="solid"/>
                    </a:lnL>
                    <a:lnR w="12700">
                      <a:solidFill>
                        <a:srgbClr val="4471C4"/>
                      </a:solidFill>
                      <a:prstDash val="solid"/>
                    </a:lnR>
                    <a:lnT w="12700">
                      <a:solidFill>
                        <a:srgbClr val="4471C4"/>
                      </a:solidFill>
                      <a:prstDash val="solid"/>
                    </a:lnT>
                  </a:tcPr>
                </a:tc>
                <a:tc vMerge="1">
                  <a:txBody>
                    <a:bodyPr/>
                    <a:lstStyle/>
                    <a:p>
                      <a:pPr>
                        <a:lnSpc>
                          <a:spcPct val="100000"/>
                        </a:lnSpc>
                      </a:pPr>
                      <a:endParaRPr sz="2000" dirty="0">
                        <a:latin typeface="Calibri"/>
                        <a:cs typeface="Calibri"/>
                      </a:endParaRPr>
                    </a:p>
                  </a:txBody>
                  <a:tcPr marL="0" marR="0" marT="0" marB="0">
                    <a:lnL w="12700">
                      <a:solidFill>
                        <a:srgbClr val="4471C4"/>
                      </a:solidFill>
                      <a:prstDash val="solid"/>
                    </a:lnL>
                    <a:lnR w="12700">
                      <a:solidFill>
                        <a:srgbClr val="4471C4"/>
                      </a:solidFill>
                      <a:prstDash val="solid"/>
                    </a:lnR>
                    <a:lnT w="12700">
                      <a:solidFill>
                        <a:srgbClr val="4471C4"/>
                      </a:solidFill>
                      <a:prstDash val="solid"/>
                    </a:lnT>
                    <a:lnB w="12700">
                      <a:solidFill>
                        <a:srgbClr val="4471C4"/>
                      </a:solidFill>
                      <a:prstDash val="solid"/>
                    </a:lnB>
                  </a:tcPr>
                </a:tc>
                <a:tc rowSpan="3">
                  <a:txBody>
                    <a:bodyPr/>
                    <a:lstStyle/>
                    <a:p>
                      <a:pPr>
                        <a:lnSpc>
                          <a:spcPct val="100000"/>
                        </a:lnSpc>
                      </a:pPr>
                      <a:endParaRPr sz="2000" dirty="0">
                        <a:latin typeface="Times New Roman"/>
                        <a:cs typeface="Times New Roman"/>
                      </a:endParaRPr>
                    </a:p>
                    <a:p>
                      <a:pPr>
                        <a:lnSpc>
                          <a:spcPct val="100000"/>
                        </a:lnSpc>
                        <a:spcBef>
                          <a:spcPts val="1910"/>
                        </a:spcBef>
                      </a:pPr>
                      <a:endParaRPr sz="2000" dirty="0">
                        <a:latin typeface="Times New Roman"/>
                        <a:cs typeface="Times New Roman"/>
                      </a:endParaRPr>
                    </a:p>
                    <a:p>
                      <a:pPr marL="44450">
                        <a:lnSpc>
                          <a:spcPct val="100000"/>
                        </a:lnSpc>
                        <a:spcBef>
                          <a:spcPts val="5"/>
                        </a:spcBef>
                      </a:pPr>
                      <a:r>
                        <a:rPr sz="2000" b="1" dirty="0" smtClean="0">
                          <a:latin typeface="Calibri"/>
                          <a:cs typeface="Calibri"/>
                        </a:rPr>
                        <a:t>Not</a:t>
                      </a:r>
                      <a:r>
                        <a:rPr sz="2000" b="1" spc="-35" dirty="0" smtClean="0">
                          <a:latin typeface="Calibri"/>
                          <a:cs typeface="Calibri"/>
                        </a:rPr>
                        <a:t> </a:t>
                      </a:r>
                      <a:r>
                        <a:rPr sz="2000" b="1" spc="-10" dirty="0">
                          <a:latin typeface="Calibri"/>
                          <a:cs typeface="Calibri"/>
                        </a:rPr>
                        <a:t>Required</a:t>
                      </a:r>
                      <a:endParaRPr sz="2000" dirty="0">
                        <a:latin typeface="Calibri"/>
                        <a:cs typeface="Calibri"/>
                      </a:endParaRPr>
                    </a:p>
                    <a:p>
                      <a:pPr marL="59690">
                        <a:lnSpc>
                          <a:spcPts val="1395"/>
                        </a:lnSpc>
                        <a:spcBef>
                          <a:spcPts val="55"/>
                        </a:spcBef>
                      </a:pPr>
                      <a:r>
                        <a:rPr sz="1200" dirty="0">
                          <a:latin typeface="Calibri"/>
                          <a:cs typeface="Calibri"/>
                        </a:rPr>
                        <a:t>(Proviso</a:t>
                      </a:r>
                      <a:r>
                        <a:rPr sz="1200" spc="-15" dirty="0">
                          <a:latin typeface="Calibri"/>
                          <a:cs typeface="Calibri"/>
                        </a:rPr>
                        <a:t> </a:t>
                      </a:r>
                      <a:r>
                        <a:rPr sz="1200" dirty="0">
                          <a:latin typeface="Calibri"/>
                          <a:cs typeface="Calibri"/>
                        </a:rPr>
                        <a:t>to</a:t>
                      </a:r>
                      <a:r>
                        <a:rPr sz="1200" spc="-55" dirty="0">
                          <a:latin typeface="Calibri"/>
                          <a:cs typeface="Calibri"/>
                        </a:rPr>
                        <a:t> </a:t>
                      </a:r>
                      <a:r>
                        <a:rPr sz="1200" dirty="0">
                          <a:latin typeface="Calibri"/>
                          <a:cs typeface="Calibri"/>
                        </a:rPr>
                        <a:t>Rule</a:t>
                      </a:r>
                      <a:r>
                        <a:rPr sz="1200" spc="-25" dirty="0">
                          <a:latin typeface="Calibri"/>
                          <a:cs typeface="Calibri"/>
                        </a:rPr>
                        <a:t> </a:t>
                      </a:r>
                      <a:r>
                        <a:rPr sz="1200" spc="-10" dirty="0">
                          <a:latin typeface="Calibri"/>
                          <a:cs typeface="Calibri"/>
                        </a:rPr>
                        <a:t>80(3))</a:t>
                      </a:r>
                      <a:endParaRPr sz="1200" dirty="0">
                        <a:latin typeface="Calibri"/>
                        <a:cs typeface="Calibri"/>
                      </a:endParaRPr>
                    </a:p>
                  </a:txBody>
                  <a:tcPr marL="0" marR="0" marT="0" marB="0">
                    <a:lnL w="12700">
                      <a:solidFill>
                        <a:srgbClr val="4471C4"/>
                      </a:solidFill>
                      <a:prstDash val="solid"/>
                    </a:lnL>
                    <a:lnR w="12700" cap="flat" cmpd="sng" algn="ctr">
                      <a:solidFill>
                        <a:srgbClr val="4471C4"/>
                      </a:solidFill>
                      <a:prstDash val="solid"/>
                      <a:round/>
                      <a:headEnd type="none" w="med" len="med"/>
                      <a:tailEnd type="none" w="med" len="med"/>
                    </a:lnR>
                    <a:lnT w="12700" cap="flat" cmpd="sng" algn="ctr">
                      <a:solidFill>
                        <a:srgbClr val="4471C4"/>
                      </a:solidFill>
                      <a:prstDash val="solid"/>
                      <a:round/>
                      <a:headEnd type="none" w="med" len="med"/>
                      <a:tailEnd type="none" w="med" len="med"/>
                    </a:lnT>
                    <a:lnB w="12700" cap="flat" cmpd="sng" algn="ctr">
                      <a:solidFill>
                        <a:srgbClr val="4471C4"/>
                      </a:solidFill>
                      <a:prstDash val="solid"/>
                      <a:round/>
                      <a:headEnd type="none" w="med" len="med"/>
                      <a:tailEnd type="none" w="med" len="med"/>
                    </a:lnB>
                  </a:tcPr>
                </a:tc>
              </a:tr>
              <a:tr h="304800">
                <a:tc>
                  <a:txBody>
                    <a:bodyPr/>
                    <a:lstStyle/>
                    <a:p>
                      <a:pPr>
                        <a:lnSpc>
                          <a:spcPct val="100000"/>
                        </a:lnSpc>
                      </a:pPr>
                      <a:endParaRPr sz="1700" dirty="0">
                        <a:latin typeface="Times New Roman"/>
                        <a:cs typeface="Times New Roman"/>
                      </a:endParaRPr>
                    </a:p>
                  </a:txBody>
                  <a:tcPr marL="0" marR="0" marT="0" marB="0">
                    <a:lnL w="12700">
                      <a:solidFill>
                        <a:srgbClr val="4471C4"/>
                      </a:solidFill>
                      <a:prstDash val="solid"/>
                    </a:lnL>
                    <a:lnR w="12700">
                      <a:solidFill>
                        <a:srgbClr val="4471C4"/>
                      </a:solidFill>
                      <a:prstDash val="solid"/>
                    </a:lnR>
                  </a:tcPr>
                </a:tc>
                <a:tc vMerge="1">
                  <a:txBody>
                    <a:bodyPr/>
                    <a:lstStyle/>
                    <a:p>
                      <a:endParaRPr/>
                    </a:p>
                  </a:txBody>
                  <a:tcPr marL="0" marR="0" marT="0" marB="0">
                    <a:lnL w="12700">
                      <a:solidFill>
                        <a:srgbClr val="4471C4"/>
                      </a:solidFill>
                      <a:prstDash val="solid"/>
                    </a:lnL>
                    <a:lnR w="12700">
                      <a:solidFill>
                        <a:srgbClr val="4471C4"/>
                      </a:solidFill>
                      <a:prstDash val="solid"/>
                    </a:lnR>
                    <a:lnT w="12700">
                      <a:solidFill>
                        <a:srgbClr val="4471C4"/>
                      </a:solidFill>
                      <a:prstDash val="solid"/>
                    </a:lnT>
                    <a:lnB w="12700">
                      <a:solidFill>
                        <a:srgbClr val="4471C4"/>
                      </a:solidFill>
                      <a:prstDash val="solid"/>
                    </a:lnB>
                  </a:tcPr>
                </a:tc>
                <a:tc vMerge="1">
                  <a:txBody>
                    <a:bodyPr/>
                    <a:lstStyle/>
                    <a:p>
                      <a:endParaRPr/>
                    </a:p>
                  </a:txBody>
                  <a:tcPr marL="0" marR="0" marT="0" marB="0">
                    <a:lnL w="12700">
                      <a:solidFill>
                        <a:srgbClr val="4471C4"/>
                      </a:solidFill>
                      <a:prstDash val="solid"/>
                    </a:lnL>
                    <a:lnR w="12700">
                      <a:solidFill>
                        <a:srgbClr val="4471C4"/>
                      </a:solidFill>
                      <a:prstDash val="solid"/>
                    </a:lnR>
                    <a:lnT w="12700">
                      <a:solidFill>
                        <a:srgbClr val="4471C4"/>
                      </a:solidFill>
                      <a:prstDash val="solid"/>
                    </a:lnT>
                    <a:lnB w="12700">
                      <a:solidFill>
                        <a:srgbClr val="4471C4"/>
                      </a:solidFill>
                      <a:prstDash val="solid"/>
                    </a:lnB>
                  </a:tcPr>
                </a:tc>
              </a:tr>
              <a:tr h="776605">
                <a:tc>
                  <a:txBody>
                    <a:bodyPr/>
                    <a:lstStyle/>
                    <a:p>
                      <a:pPr algn="ctr">
                        <a:lnSpc>
                          <a:spcPct val="100000"/>
                        </a:lnSpc>
                        <a:spcBef>
                          <a:spcPts val="1205"/>
                        </a:spcBef>
                      </a:pPr>
                      <a:r>
                        <a:rPr sz="2000" dirty="0">
                          <a:latin typeface="Calibri"/>
                          <a:cs typeface="Calibri"/>
                        </a:rPr>
                        <a:t>&gt;</a:t>
                      </a:r>
                      <a:r>
                        <a:rPr sz="2000" spc="-60" dirty="0">
                          <a:latin typeface="Calibri"/>
                          <a:cs typeface="Calibri"/>
                        </a:rPr>
                        <a:t> </a:t>
                      </a:r>
                      <a:r>
                        <a:rPr sz="2000" dirty="0">
                          <a:latin typeface="Calibri"/>
                          <a:cs typeface="Calibri"/>
                        </a:rPr>
                        <a:t>2</a:t>
                      </a:r>
                      <a:r>
                        <a:rPr sz="2000" spc="-40" dirty="0">
                          <a:latin typeface="Calibri"/>
                          <a:cs typeface="Calibri"/>
                        </a:rPr>
                        <a:t> </a:t>
                      </a:r>
                      <a:r>
                        <a:rPr sz="2000" dirty="0">
                          <a:latin typeface="Calibri"/>
                          <a:cs typeface="Calibri"/>
                        </a:rPr>
                        <a:t>crores</a:t>
                      </a:r>
                      <a:r>
                        <a:rPr sz="2000" spc="-15" dirty="0">
                          <a:latin typeface="Calibri"/>
                          <a:cs typeface="Calibri"/>
                        </a:rPr>
                        <a:t> </a:t>
                      </a:r>
                      <a:r>
                        <a:rPr sz="2000" spc="-20" dirty="0">
                          <a:latin typeface="Calibri"/>
                          <a:cs typeface="Calibri"/>
                        </a:rPr>
                        <a:t>till</a:t>
                      </a:r>
                      <a:endParaRPr sz="2000" dirty="0">
                        <a:latin typeface="Calibri"/>
                        <a:cs typeface="Calibri"/>
                      </a:endParaRPr>
                    </a:p>
                    <a:p>
                      <a:pPr algn="ctr">
                        <a:lnSpc>
                          <a:spcPct val="100000"/>
                        </a:lnSpc>
                      </a:pPr>
                      <a:r>
                        <a:rPr sz="2000" spc="-10" dirty="0">
                          <a:latin typeface="Calibri"/>
                          <a:cs typeface="Calibri"/>
                        </a:rPr>
                        <a:t>5crores</a:t>
                      </a:r>
                      <a:endParaRPr sz="2000" dirty="0">
                        <a:latin typeface="Calibri"/>
                        <a:cs typeface="Calibri"/>
                      </a:endParaRPr>
                    </a:p>
                  </a:txBody>
                  <a:tcPr marL="0" marR="0" marT="153035" marB="0">
                    <a:lnL w="12700">
                      <a:solidFill>
                        <a:srgbClr val="4471C4"/>
                      </a:solidFill>
                      <a:prstDash val="solid"/>
                    </a:lnL>
                    <a:lnR w="12700">
                      <a:solidFill>
                        <a:srgbClr val="4471C4"/>
                      </a:solidFill>
                      <a:prstDash val="solid"/>
                    </a:lnR>
                    <a:lnB w="12700">
                      <a:solidFill>
                        <a:srgbClr val="4471C4"/>
                      </a:solidFill>
                      <a:prstDash val="solid"/>
                    </a:lnB>
                  </a:tcPr>
                </a:tc>
                <a:tc vMerge="1">
                  <a:txBody>
                    <a:bodyPr/>
                    <a:lstStyle/>
                    <a:p>
                      <a:endParaRPr/>
                    </a:p>
                  </a:txBody>
                  <a:tcPr marL="0" marR="0" marT="0" marB="0">
                    <a:lnL w="12700">
                      <a:solidFill>
                        <a:srgbClr val="4471C4"/>
                      </a:solidFill>
                      <a:prstDash val="solid"/>
                    </a:lnL>
                    <a:lnR w="12700">
                      <a:solidFill>
                        <a:srgbClr val="4471C4"/>
                      </a:solidFill>
                      <a:prstDash val="solid"/>
                    </a:lnR>
                    <a:lnT w="12700">
                      <a:solidFill>
                        <a:srgbClr val="4471C4"/>
                      </a:solidFill>
                      <a:prstDash val="solid"/>
                    </a:lnT>
                    <a:lnB w="12700">
                      <a:solidFill>
                        <a:srgbClr val="4471C4"/>
                      </a:solidFill>
                      <a:prstDash val="solid"/>
                    </a:lnB>
                  </a:tcPr>
                </a:tc>
                <a:tc vMerge="1">
                  <a:txBody>
                    <a:bodyPr/>
                    <a:lstStyle/>
                    <a:p>
                      <a:endParaRPr/>
                    </a:p>
                  </a:txBody>
                  <a:tcPr marL="0" marR="0" marT="0" marB="0">
                    <a:lnL w="12700">
                      <a:solidFill>
                        <a:srgbClr val="4471C4"/>
                      </a:solidFill>
                      <a:prstDash val="solid"/>
                    </a:lnL>
                    <a:lnR w="12700">
                      <a:solidFill>
                        <a:srgbClr val="4471C4"/>
                      </a:solidFill>
                      <a:prstDash val="solid"/>
                    </a:lnR>
                    <a:lnT w="12700">
                      <a:solidFill>
                        <a:srgbClr val="4471C4"/>
                      </a:solidFill>
                      <a:prstDash val="solid"/>
                    </a:lnT>
                    <a:lnB w="12700">
                      <a:solidFill>
                        <a:srgbClr val="4471C4"/>
                      </a:solidFill>
                      <a:prstDash val="solid"/>
                    </a:lnB>
                  </a:tcPr>
                </a:tc>
              </a:tr>
              <a:tr h="889635">
                <a:tc>
                  <a:txBody>
                    <a:bodyPr/>
                    <a:lstStyle/>
                    <a:p>
                      <a:pPr>
                        <a:lnSpc>
                          <a:spcPct val="100000"/>
                        </a:lnSpc>
                      </a:pPr>
                      <a:endParaRPr sz="2000" dirty="0">
                        <a:latin typeface="Times New Roman"/>
                        <a:cs typeface="Times New Roman"/>
                      </a:endParaRPr>
                    </a:p>
                    <a:p>
                      <a:pPr>
                        <a:lnSpc>
                          <a:spcPct val="100000"/>
                        </a:lnSpc>
                        <a:spcBef>
                          <a:spcPts val="980"/>
                        </a:spcBef>
                      </a:pPr>
                      <a:endParaRPr sz="2000" dirty="0">
                        <a:latin typeface="Times New Roman"/>
                        <a:cs typeface="Times New Roman"/>
                      </a:endParaRPr>
                    </a:p>
                    <a:p>
                      <a:pPr marL="348615">
                        <a:lnSpc>
                          <a:spcPct val="100000"/>
                        </a:lnSpc>
                        <a:spcBef>
                          <a:spcPts val="5"/>
                        </a:spcBef>
                      </a:pPr>
                      <a:r>
                        <a:rPr sz="2000" dirty="0">
                          <a:latin typeface="Calibri"/>
                          <a:cs typeface="Calibri"/>
                        </a:rPr>
                        <a:t>&gt;</a:t>
                      </a:r>
                      <a:r>
                        <a:rPr sz="2000" spc="-25" dirty="0">
                          <a:latin typeface="Calibri"/>
                          <a:cs typeface="Calibri"/>
                        </a:rPr>
                        <a:t> </a:t>
                      </a:r>
                      <a:r>
                        <a:rPr sz="2000" spc="-10" dirty="0">
                          <a:latin typeface="Calibri"/>
                          <a:cs typeface="Calibri"/>
                        </a:rPr>
                        <a:t>5crores</a:t>
                      </a:r>
                      <a:endParaRPr sz="2000" dirty="0">
                        <a:latin typeface="Calibri"/>
                        <a:cs typeface="Calibri"/>
                      </a:endParaRPr>
                    </a:p>
                  </a:txBody>
                  <a:tcPr marL="0" marR="0" marT="0" marB="0">
                    <a:lnL w="12700">
                      <a:solidFill>
                        <a:srgbClr val="4471C4"/>
                      </a:solidFill>
                      <a:prstDash val="solid"/>
                    </a:lnL>
                    <a:lnR w="12700">
                      <a:solidFill>
                        <a:srgbClr val="4471C4"/>
                      </a:solidFill>
                      <a:prstDash val="solid"/>
                    </a:lnR>
                    <a:lnT w="12700">
                      <a:solidFill>
                        <a:srgbClr val="4471C4"/>
                      </a:solidFill>
                      <a:prstDash val="solid"/>
                    </a:lnT>
                    <a:lnB w="12700">
                      <a:solidFill>
                        <a:srgbClr val="4471C4"/>
                      </a:solidFill>
                      <a:prstDash val="solid"/>
                    </a:lnB>
                  </a:tcPr>
                </a:tc>
                <a:tc vMerge="1">
                  <a:txBody>
                    <a:bodyPr/>
                    <a:lstStyle/>
                    <a:p>
                      <a:pPr>
                        <a:lnSpc>
                          <a:spcPct val="100000"/>
                        </a:lnSpc>
                        <a:spcBef>
                          <a:spcPts val="1839"/>
                        </a:spcBef>
                      </a:pPr>
                      <a:endParaRPr sz="2000" dirty="0">
                        <a:latin typeface="Calibri"/>
                        <a:cs typeface="Calibri"/>
                      </a:endParaRPr>
                    </a:p>
                  </a:txBody>
                  <a:tcPr marL="0" marR="0" marT="233679" marB="0">
                    <a:lnL w="12700">
                      <a:solidFill>
                        <a:srgbClr val="4471C4"/>
                      </a:solidFill>
                      <a:prstDash val="solid"/>
                    </a:lnL>
                    <a:lnR w="12700">
                      <a:solidFill>
                        <a:srgbClr val="4471C4"/>
                      </a:solidFill>
                      <a:prstDash val="solid"/>
                    </a:lnR>
                    <a:lnT w="12700">
                      <a:solidFill>
                        <a:srgbClr val="4471C4"/>
                      </a:solidFill>
                      <a:prstDash val="solid"/>
                    </a:lnT>
                    <a:lnB w="12700">
                      <a:solidFill>
                        <a:srgbClr val="4471C4"/>
                      </a:solidFill>
                      <a:prstDash val="solid"/>
                    </a:lnB>
                  </a:tcPr>
                </a:tc>
                <a:tc>
                  <a:txBody>
                    <a:bodyPr/>
                    <a:lstStyle/>
                    <a:p>
                      <a:pPr marL="2540" algn="l">
                        <a:lnSpc>
                          <a:spcPct val="100000"/>
                        </a:lnSpc>
                        <a:spcBef>
                          <a:spcPts val="5"/>
                        </a:spcBef>
                      </a:pPr>
                      <a:r>
                        <a:rPr sz="2000" b="1" spc="-10" dirty="0" smtClean="0">
                          <a:latin typeface="Calibri"/>
                          <a:cs typeface="Calibri"/>
                        </a:rPr>
                        <a:t>Compulsory</a:t>
                      </a:r>
                      <a:endParaRPr sz="2000" dirty="0">
                        <a:latin typeface="Calibri"/>
                        <a:cs typeface="Calibri"/>
                      </a:endParaRPr>
                    </a:p>
                    <a:p>
                      <a:pPr marL="4445" algn="l">
                        <a:lnSpc>
                          <a:spcPts val="1390"/>
                        </a:lnSpc>
                        <a:spcBef>
                          <a:spcPts val="55"/>
                        </a:spcBef>
                      </a:pPr>
                      <a:r>
                        <a:rPr sz="1200" dirty="0">
                          <a:latin typeface="Calibri"/>
                          <a:cs typeface="Calibri"/>
                        </a:rPr>
                        <a:t>(Rule</a:t>
                      </a:r>
                      <a:r>
                        <a:rPr sz="1200" spc="-30" dirty="0">
                          <a:latin typeface="Calibri"/>
                          <a:cs typeface="Calibri"/>
                        </a:rPr>
                        <a:t> </a:t>
                      </a:r>
                      <a:r>
                        <a:rPr sz="1200" spc="-10" dirty="0">
                          <a:latin typeface="Calibri"/>
                          <a:cs typeface="Calibri"/>
                        </a:rPr>
                        <a:t>80(3))</a:t>
                      </a:r>
                      <a:endParaRPr sz="1200" dirty="0">
                        <a:latin typeface="Calibri"/>
                        <a:cs typeface="Calibri"/>
                      </a:endParaRPr>
                    </a:p>
                  </a:txBody>
                  <a:tcPr marL="0" marR="0" marT="233679" marB="0">
                    <a:lnL w="12700">
                      <a:solidFill>
                        <a:srgbClr val="4471C4"/>
                      </a:solidFill>
                      <a:prstDash val="solid"/>
                    </a:lnL>
                    <a:lnR w="12700" cap="flat" cmpd="sng" algn="ctr">
                      <a:solidFill>
                        <a:srgbClr val="4471C4"/>
                      </a:solidFill>
                      <a:prstDash val="solid"/>
                      <a:round/>
                      <a:headEnd type="none" w="med" len="med"/>
                      <a:tailEnd type="none" w="med" len="med"/>
                    </a:lnR>
                    <a:lnT w="12700" cap="flat" cmpd="sng" algn="ctr">
                      <a:solidFill>
                        <a:srgbClr val="4471C4"/>
                      </a:solidFill>
                      <a:prstDash val="solid"/>
                      <a:round/>
                      <a:headEnd type="none" w="med" len="med"/>
                      <a:tailEnd type="none" w="med" len="med"/>
                    </a:lnT>
                    <a:lnB w="12700" cap="flat" cmpd="sng" algn="ctr">
                      <a:solidFill>
                        <a:srgbClr val="4471C4"/>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marL="6350" algn="ctr">
              <a:lnSpc>
                <a:spcPts val="4210"/>
              </a:lnSpc>
            </a:pPr>
            <a:r>
              <a:rPr sz="4000" b="0" spc="-10" dirty="0">
                <a:solidFill>
                  <a:srgbClr val="FFFFFF"/>
                </a:solidFill>
                <a:latin typeface="Calibri"/>
                <a:cs typeface="Calibri"/>
              </a:rPr>
              <a:t>Aggregate</a:t>
            </a:r>
            <a:r>
              <a:rPr sz="4000" b="0" spc="-165" dirty="0">
                <a:solidFill>
                  <a:srgbClr val="FFFFFF"/>
                </a:solidFill>
                <a:latin typeface="Calibri"/>
                <a:cs typeface="Calibri"/>
              </a:rPr>
              <a:t> </a:t>
            </a:r>
            <a:r>
              <a:rPr sz="4000" b="0" spc="-10" dirty="0">
                <a:solidFill>
                  <a:srgbClr val="FFFFFF"/>
                </a:solidFill>
                <a:latin typeface="Calibri"/>
                <a:cs typeface="Calibri"/>
              </a:rPr>
              <a:t>Turnover</a:t>
            </a:r>
            <a:endParaRPr sz="4000">
              <a:latin typeface="Calibri"/>
              <a:cs typeface="Calibri"/>
            </a:endParaRPr>
          </a:p>
        </p:txBody>
      </p:sp>
      <p:sp>
        <p:nvSpPr>
          <p:cNvPr id="4" name="object 4"/>
          <p:cNvSpPr txBox="1"/>
          <p:nvPr/>
        </p:nvSpPr>
        <p:spPr>
          <a:xfrm>
            <a:off x="917244" y="936118"/>
            <a:ext cx="10357485" cy="4666615"/>
          </a:xfrm>
          <a:prstGeom prst="rect">
            <a:avLst/>
          </a:prstGeom>
        </p:spPr>
        <p:txBody>
          <a:bodyPr vert="horz" wrap="square" lIns="0" tIns="36830" rIns="0" bIns="0" rtlCol="0">
            <a:spAutoFit/>
          </a:bodyPr>
          <a:lstStyle/>
          <a:p>
            <a:pPr marL="240665" indent="-227965">
              <a:lnSpc>
                <a:spcPct val="100000"/>
              </a:lnSpc>
              <a:spcBef>
                <a:spcPts val="290"/>
              </a:spcBef>
              <a:buFont typeface="Arial"/>
              <a:buChar char="•"/>
              <a:tabLst>
                <a:tab pos="240665" algn="l"/>
              </a:tabLst>
            </a:pPr>
            <a:r>
              <a:rPr sz="3200" b="0" spc="-20" dirty="0">
                <a:latin typeface="Calibri Light"/>
                <a:cs typeface="Calibri Light"/>
              </a:rPr>
              <a:t>“aggregate</a:t>
            </a:r>
            <a:r>
              <a:rPr sz="3200" b="0" spc="-30" dirty="0">
                <a:latin typeface="Calibri Light"/>
                <a:cs typeface="Calibri Light"/>
              </a:rPr>
              <a:t> </a:t>
            </a:r>
            <a:r>
              <a:rPr sz="3200" b="0" dirty="0">
                <a:latin typeface="Calibri Light"/>
                <a:cs typeface="Calibri Light"/>
              </a:rPr>
              <a:t>turnover”</a:t>
            </a:r>
            <a:r>
              <a:rPr sz="3200" b="0" spc="-90" dirty="0">
                <a:latin typeface="Calibri Light"/>
                <a:cs typeface="Calibri Light"/>
              </a:rPr>
              <a:t> </a:t>
            </a:r>
            <a:r>
              <a:rPr sz="3200" b="0" dirty="0">
                <a:latin typeface="Calibri Light"/>
                <a:cs typeface="Calibri Light"/>
              </a:rPr>
              <a:t>means</a:t>
            </a:r>
            <a:r>
              <a:rPr sz="3200" b="0" spc="-65" dirty="0">
                <a:latin typeface="Calibri Light"/>
                <a:cs typeface="Calibri Light"/>
              </a:rPr>
              <a:t> </a:t>
            </a:r>
            <a:r>
              <a:rPr sz="3200" b="0" dirty="0">
                <a:latin typeface="Calibri Light"/>
                <a:cs typeface="Calibri Light"/>
              </a:rPr>
              <a:t>the</a:t>
            </a:r>
            <a:r>
              <a:rPr sz="3200" b="0" spc="-95" dirty="0">
                <a:latin typeface="Calibri Light"/>
                <a:cs typeface="Calibri Light"/>
              </a:rPr>
              <a:t> </a:t>
            </a:r>
            <a:r>
              <a:rPr sz="3200" b="0" spc="-10" dirty="0">
                <a:latin typeface="Calibri Light"/>
                <a:cs typeface="Calibri Light"/>
              </a:rPr>
              <a:t>aggregate</a:t>
            </a:r>
            <a:r>
              <a:rPr sz="3200" b="0" spc="-50" dirty="0">
                <a:latin typeface="Calibri Light"/>
                <a:cs typeface="Calibri Light"/>
              </a:rPr>
              <a:t> </a:t>
            </a:r>
            <a:r>
              <a:rPr sz="3200" b="0" dirty="0">
                <a:latin typeface="Calibri Light"/>
                <a:cs typeface="Calibri Light"/>
              </a:rPr>
              <a:t>value</a:t>
            </a:r>
            <a:r>
              <a:rPr sz="3200" b="0" spc="-80" dirty="0">
                <a:latin typeface="Calibri Light"/>
                <a:cs typeface="Calibri Light"/>
              </a:rPr>
              <a:t> </a:t>
            </a:r>
            <a:r>
              <a:rPr sz="3200" b="0" dirty="0">
                <a:latin typeface="Calibri Light"/>
                <a:cs typeface="Calibri Light"/>
              </a:rPr>
              <a:t>of</a:t>
            </a:r>
            <a:r>
              <a:rPr sz="3200" b="0" spc="-75" dirty="0">
                <a:latin typeface="Calibri Light"/>
                <a:cs typeface="Calibri Light"/>
              </a:rPr>
              <a:t> </a:t>
            </a:r>
            <a:r>
              <a:rPr sz="3200" b="0" spc="-25" dirty="0">
                <a:latin typeface="Calibri Light"/>
                <a:cs typeface="Calibri Light"/>
              </a:rPr>
              <a:t>all</a:t>
            </a:r>
            <a:endParaRPr sz="3200" dirty="0">
              <a:latin typeface="Calibri Light"/>
              <a:cs typeface="Calibri Light"/>
            </a:endParaRPr>
          </a:p>
          <a:p>
            <a:pPr marL="696595" marR="418465" lvl="1" indent="-227329">
              <a:lnSpc>
                <a:spcPts val="3030"/>
              </a:lnSpc>
              <a:spcBef>
                <a:spcPts val="560"/>
              </a:spcBef>
              <a:buFont typeface="Arial"/>
              <a:buChar char="•"/>
              <a:tabLst>
                <a:tab pos="697865" algn="l"/>
              </a:tabLst>
            </a:pPr>
            <a:r>
              <a:rPr sz="2800" b="0" spc="-10" dirty="0">
                <a:latin typeface="Calibri Light"/>
                <a:cs typeface="Calibri Light"/>
              </a:rPr>
              <a:t>taxable</a:t>
            </a:r>
            <a:r>
              <a:rPr sz="2800" b="0" spc="-80" dirty="0">
                <a:latin typeface="Calibri Light"/>
                <a:cs typeface="Calibri Light"/>
              </a:rPr>
              <a:t> </a:t>
            </a:r>
            <a:r>
              <a:rPr sz="2800" b="0" dirty="0">
                <a:latin typeface="Calibri Light"/>
                <a:cs typeface="Calibri Light"/>
              </a:rPr>
              <a:t>supplies</a:t>
            </a:r>
            <a:r>
              <a:rPr sz="2800" b="0" spc="-110" dirty="0">
                <a:latin typeface="Calibri Light"/>
                <a:cs typeface="Calibri Light"/>
              </a:rPr>
              <a:t> </a:t>
            </a:r>
            <a:r>
              <a:rPr sz="2800" b="0" spc="-10" dirty="0">
                <a:latin typeface="Calibri Light"/>
                <a:cs typeface="Calibri Light"/>
              </a:rPr>
              <a:t>(excluding</a:t>
            </a:r>
            <a:r>
              <a:rPr sz="2800" b="0" spc="-95" dirty="0">
                <a:latin typeface="Calibri Light"/>
                <a:cs typeface="Calibri Light"/>
              </a:rPr>
              <a:t> </a:t>
            </a:r>
            <a:r>
              <a:rPr sz="2800" b="0" dirty="0">
                <a:latin typeface="Calibri Light"/>
                <a:cs typeface="Calibri Light"/>
              </a:rPr>
              <a:t>the</a:t>
            </a:r>
            <a:r>
              <a:rPr sz="2800" b="0" spc="-50" dirty="0">
                <a:latin typeface="Calibri Light"/>
                <a:cs typeface="Calibri Light"/>
              </a:rPr>
              <a:t> </a:t>
            </a:r>
            <a:r>
              <a:rPr sz="2800" b="0" dirty="0">
                <a:latin typeface="Calibri Light"/>
                <a:cs typeface="Calibri Light"/>
              </a:rPr>
              <a:t>value</a:t>
            </a:r>
            <a:r>
              <a:rPr sz="2800" b="0" spc="-50" dirty="0">
                <a:latin typeface="Calibri Light"/>
                <a:cs typeface="Calibri Light"/>
              </a:rPr>
              <a:t> </a:t>
            </a:r>
            <a:r>
              <a:rPr sz="2800" b="0" dirty="0">
                <a:latin typeface="Calibri Light"/>
                <a:cs typeface="Calibri Light"/>
              </a:rPr>
              <a:t>of</a:t>
            </a:r>
            <a:r>
              <a:rPr sz="2800" b="0" spc="-60" dirty="0">
                <a:latin typeface="Calibri Light"/>
                <a:cs typeface="Calibri Light"/>
              </a:rPr>
              <a:t> </a:t>
            </a:r>
            <a:r>
              <a:rPr sz="2800" b="0" dirty="0">
                <a:latin typeface="Calibri Light"/>
                <a:cs typeface="Calibri Light"/>
              </a:rPr>
              <a:t>inward</a:t>
            </a:r>
            <a:r>
              <a:rPr sz="2800" b="0" spc="-85" dirty="0">
                <a:latin typeface="Calibri Light"/>
                <a:cs typeface="Calibri Light"/>
              </a:rPr>
              <a:t> </a:t>
            </a:r>
            <a:r>
              <a:rPr sz="2800" b="0" dirty="0">
                <a:latin typeface="Calibri Light"/>
                <a:cs typeface="Calibri Light"/>
              </a:rPr>
              <a:t>supplies</a:t>
            </a:r>
            <a:r>
              <a:rPr sz="2800" b="0" spc="-105" dirty="0">
                <a:latin typeface="Calibri Light"/>
                <a:cs typeface="Calibri Light"/>
              </a:rPr>
              <a:t> </a:t>
            </a:r>
            <a:r>
              <a:rPr sz="2800" b="0" dirty="0">
                <a:latin typeface="Calibri Light"/>
                <a:cs typeface="Calibri Light"/>
              </a:rPr>
              <a:t>on</a:t>
            </a:r>
            <a:r>
              <a:rPr sz="2800" b="0" spc="-55" dirty="0">
                <a:latin typeface="Calibri Light"/>
                <a:cs typeface="Calibri Light"/>
              </a:rPr>
              <a:t> </a:t>
            </a:r>
            <a:r>
              <a:rPr sz="2800" b="0" spc="-10" dirty="0">
                <a:latin typeface="Calibri Light"/>
                <a:cs typeface="Calibri Light"/>
              </a:rPr>
              <a:t>which 	</a:t>
            </a:r>
            <a:r>
              <a:rPr sz="2800" b="0" dirty="0">
                <a:latin typeface="Calibri Light"/>
                <a:cs typeface="Calibri Light"/>
              </a:rPr>
              <a:t>tax</a:t>
            </a:r>
            <a:r>
              <a:rPr sz="2800" b="0" spc="-40" dirty="0">
                <a:latin typeface="Calibri Light"/>
                <a:cs typeface="Calibri Light"/>
              </a:rPr>
              <a:t> </a:t>
            </a:r>
            <a:r>
              <a:rPr sz="2800" b="0" dirty="0">
                <a:latin typeface="Calibri Light"/>
                <a:cs typeface="Calibri Light"/>
              </a:rPr>
              <a:t>is</a:t>
            </a:r>
            <a:r>
              <a:rPr sz="2800" b="0" spc="-65" dirty="0">
                <a:latin typeface="Calibri Light"/>
                <a:cs typeface="Calibri Light"/>
              </a:rPr>
              <a:t> </a:t>
            </a:r>
            <a:r>
              <a:rPr sz="2800" b="0" spc="-10" dirty="0">
                <a:latin typeface="Calibri Light"/>
                <a:cs typeface="Calibri Light"/>
              </a:rPr>
              <a:t>payable</a:t>
            </a:r>
            <a:r>
              <a:rPr sz="2800" b="0" spc="-100" dirty="0">
                <a:latin typeface="Calibri Light"/>
                <a:cs typeface="Calibri Light"/>
              </a:rPr>
              <a:t> </a:t>
            </a:r>
            <a:r>
              <a:rPr sz="2800" b="0" dirty="0">
                <a:latin typeface="Calibri Light"/>
                <a:cs typeface="Calibri Light"/>
              </a:rPr>
              <a:t>by</a:t>
            </a:r>
            <a:r>
              <a:rPr sz="2800" b="0" spc="-55" dirty="0">
                <a:latin typeface="Calibri Light"/>
                <a:cs typeface="Calibri Light"/>
              </a:rPr>
              <a:t> </a:t>
            </a:r>
            <a:r>
              <a:rPr sz="2800" b="0" dirty="0">
                <a:latin typeface="Calibri Light"/>
                <a:cs typeface="Calibri Light"/>
              </a:rPr>
              <a:t>a</a:t>
            </a:r>
            <a:r>
              <a:rPr sz="2800" b="0" spc="-60" dirty="0">
                <a:latin typeface="Calibri Light"/>
                <a:cs typeface="Calibri Light"/>
              </a:rPr>
              <a:t> </a:t>
            </a:r>
            <a:r>
              <a:rPr sz="2800" b="0" dirty="0">
                <a:latin typeface="Calibri Light"/>
                <a:cs typeface="Calibri Light"/>
              </a:rPr>
              <a:t>person</a:t>
            </a:r>
            <a:r>
              <a:rPr sz="2800" b="0" spc="-60" dirty="0">
                <a:latin typeface="Calibri Light"/>
                <a:cs typeface="Calibri Light"/>
              </a:rPr>
              <a:t> </a:t>
            </a:r>
            <a:r>
              <a:rPr sz="2800" b="0" dirty="0">
                <a:latin typeface="Calibri Light"/>
                <a:cs typeface="Calibri Light"/>
              </a:rPr>
              <a:t>on</a:t>
            </a:r>
            <a:r>
              <a:rPr sz="2800" b="0" spc="-75" dirty="0">
                <a:latin typeface="Calibri Light"/>
                <a:cs typeface="Calibri Light"/>
              </a:rPr>
              <a:t> </a:t>
            </a:r>
            <a:r>
              <a:rPr sz="2800" b="0" spc="-10" dirty="0">
                <a:latin typeface="Calibri Light"/>
                <a:cs typeface="Calibri Light"/>
              </a:rPr>
              <a:t>reverse</a:t>
            </a:r>
            <a:r>
              <a:rPr sz="2800" b="0" spc="-20" dirty="0">
                <a:latin typeface="Calibri Light"/>
                <a:cs typeface="Calibri Light"/>
              </a:rPr>
              <a:t> </a:t>
            </a:r>
            <a:r>
              <a:rPr sz="2800" b="0" dirty="0">
                <a:latin typeface="Calibri Light"/>
                <a:cs typeface="Calibri Light"/>
              </a:rPr>
              <a:t>charge</a:t>
            </a:r>
            <a:r>
              <a:rPr sz="2800" b="0" spc="-80" dirty="0">
                <a:latin typeface="Calibri Light"/>
                <a:cs typeface="Calibri Light"/>
              </a:rPr>
              <a:t> </a:t>
            </a:r>
            <a:r>
              <a:rPr sz="2800" b="0" spc="-10" dirty="0">
                <a:latin typeface="Calibri Light"/>
                <a:cs typeface="Calibri Light"/>
              </a:rPr>
              <a:t>basis),</a:t>
            </a:r>
            <a:endParaRPr sz="2800" dirty="0">
              <a:latin typeface="Calibri Light"/>
              <a:cs typeface="Calibri Light"/>
            </a:endParaRPr>
          </a:p>
          <a:p>
            <a:pPr marL="696595" lvl="1" indent="-227329">
              <a:lnSpc>
                <a:spcPct val="100000"/>
              </a:lnSpc>
              <a:spcBef>
                <a:spcPts val="120"/>
              </a:spcBef>
              <a:buFont typeface="Arial"/>
              <a:buChar char="•"/>
              <a:tabLst>
                <a:tab pos="696595" algn="l"/>
              </a:tabLst>
            </a:pPr>
            <a:r>
              <a:rPr sz="2800" b="0" spc="-10" dirty="0">
                <a:latin typeface="Calibri Light"/>
                <a:cs typeface="Calibri Light"/>
              </a:rPr>
              <a:t>exempt</a:t>
            </a:r>
            <a:r>
              <a:rPr sz="2800" b="0" spc="-110" dirty="0">
                <a:latin typeface="Calibri Light"/>
                <a:cs typeface="Calibri Light"/>
              </a:rPr>
              <a:t> </a:t>
            </a:r>
            <a:r>
              <a:rPr sz="2800" b="0" spc="-10" dirty="0">
                <a:latin typeface="Calibri Light"/>
                <a:cs typeface="Calibri Light"/>
              </a:rPr>
              <a:t>supplies,</a:t>
            </a:r>
            <a:endParaRPr sz="2800" dirty="0">
              <a:latin typeface="Calibri Light"/>
              <a:cs typeface="Calibri Light"/>
            </a:endParaRPr>
          </a:p>
          <a:p>
            <a:pPr marL="696595" lvl="1" indent="-227329">
              <a:lnSpc>
                <a:spcPct val="100000"/>
              </a:lnSpc>
              <a:spcBef>
                <a:spcPts val="170"/>
              </a:spcBef>
              <a:buFont typeface="Arial"/>
              <a:buChar char="•"/>
              <a:tabLst>
                <a:tab pos="696595" algn="l"/>
              </a:tabLst>
            </a:pPr>
            <a:r>
              <a:rPr sz="2800" b="0" dirty="0">
                <a:latin typeface="Calibri Light"/>
                <a:cs typeface="Calibri Light"/>
              </a:rPr>
              <a:t>exports</a:t>
            </a:r>
            <a:r>
              <a:rPr sz="2800" b="0" spc="-25" dirty="0">
                <a:latin typeface="Calibri Light"/>
                <a:cs typeface="Calibri Light"/>
              </a:rPr>
              <a:t> </a:t>
            </a:r>
            <a:r>
              <a:rPr sz="2800" b="0" dirty="0">
                <a:latin typeface="Calibri Light"/>
                <a:cs typeface="Calibri Light"/>
              </a:rPr>
              <a:t>of</a:t>
            </a:r>
            <a:r>
              <a:rPr sz="2800" b="0" spc="-20" dirty="0">
                <a:latin typeface="Calibri Light"/>
                <a:cs typeface="Calibri Light"/>
              </a:rPr>
              <a:t> </a:t>
            </a:r>
            <a:r>
              <a:rPr sz="2800" b="0" dirty="0">
                <a:latin typeface="Calibri Light"/>
                <a:cs typeface="Calibri Light"/>
              </a:rPr>
              <a:t>goods</a:t>
            </a:r>
            <a:r>
              <a:rPr sz="2800" b="0" spc="-25" dirty="0">
                <a:latin typeface="Calibri Light"/>
                <a:cs typeface="Calibri Light"/>
              </a:rPr>
              <a:t> </a:t>
            </a:r>
            <a:r>
              <a:rPr sz="2800" b="0" dirty="0">
                <a:latin typeface="Calibri Light"/>
                <a:cs typeface="Calibri Light"/>
              </a:rPr>
              <a:t>or</a:t>
            </a:r>
            <a:r>
              <a:rPr sz="2800" b="0" spc="-35" dirty="0">
                <a:latin typeface="Calibri Light"/>
                <a:cs typeface="Calibri Light"/>
              </a:rPr>
              <a:t> </a:t>
            </a:r>
            <a:r>
              <a:rPr sz="2800" b="0" dirty="0">
                <a:latin typeface="Calibri Light"/>
                <a:cs typeface="Calibri Light"/>
              </a:rPr>
              <a:t>services</a:t>
            </a:r>
            <a:r>
              <a:rPr sz="2800" b="0" spc="-15" dirty="0">
                <a:latin typeface="Calibri Light"/>
                <a:cs typeface="Calibri Light"/>
              </a:rPr>
              <a:t> </a:t>
            </a:r>
            <a:r>
              <a:rPr sz="2800" b="0" dirty="0">
                <a:latin typeface="Calibri Light"/>
                <a:cs typeface="Calibri Light"/>
              </a:rPr>
              <a:t>or</a:t>
            </a:r>
            <a:r>
              <a:rPr sz="2800" b="0" spc="-45" dirty="0">
                <a:latin typeface="Calibri Light"/>
                <a:cs typeface="Calibri Light"/>
              </a:rPr>
              <a:t> </a:t>
            </a:r>
            <a:r>
              <a:rPr sz="2800" b="0" dirty="0">
                <a:latin typeface="Calibri Light"/>
                <a:cs typeface="Calibri Light"/>
              </a:rPr>
              <a:t>both</a:t>
            </a:r>
            <a:r>
              <a:rPr sz="2800" b="0" spc="-25" dirty="0">
                <a:latin typeface="Calibri Light"/>
                <a:cs typeface="Calibri Light"/>
              </a:rPr>
              <a:t> and</a:t>
            </a:r>
            <a:endParaRPr sz="2800" dirty="0">
              <a:latin typeface="Calibri Light"/>
              <a:cs typeface="Calibri Light"/>
            </a:endParaRPr>
          </a:p>
          <a:p>
            <a:pPr marL="696595" marR="5080" lvl="1" indent="-227329">
              <a:lnSpc>
                <a:spcPts val="3020"/>
              </a:lnSpc>
              <a:spcBef>
                <a:spcPts val="555"/>
              </a:spcBef>
              <a:buFont typeface="Arial"/>
              <a:buChar char="•"/>
              <a:tabLst>
                <a:tab pos="697865" algn="l"/>
              </a:tabLst>
            </a:pPr>
            <a:r>
              <a:rPr sz="2800" b="0" spc="-20" dirty="0">
                <a:latin typeface="Calibri Light"/>
                <a:cs typeface="Calibri Light"/>
              </a:rPr>
              <a:t>inter-</a:t>
            </a:r>
            <a:r>
              <a:rPr sz="2800" b="0" dirty="0">
                <a:latin typeface="Calibri Light"/>
                <a:cs typeface="Calibri Light"/>
              </a:rPr>
              <a:t>State</a:t>
            </a:r>
            <a:r>
              <a:rPr sz="2800" b="0" spc="-50" dirty="0">
                <a:latin typeface="Calibri Light"/>
                <a:cs typeface="Calibri Light"/>
              </a:rPr>
              <a:t> </a:t>
            </a:r>
            <a:r>
              <a:rPr sz="2800" b="0" dirty="0">
                <a:latin typeface="Calibri Light"/>
                <a:cs typeface="Calibri Light"/>
              </a:rPr>
              <a:t>supplies</a:t>
            </a:r>
            <a:r>
              <a:rPr sz="2800" b="0" spc="-105" dirty="0">
                <a:latin typeface="Calibri Light"/>
                <a:cs typeface="Calibri Light"/>
              </a:rPr>
              <a:t> </a:t>
            </a:r>
            <a:r>
              <a:rPr sz="2800" b="0" dirty="0">
                <a:latin typeface="Calibri Light"/>
                <a:cs typeface="Calibri Light"/>
              </a:rPr>
              <a:t>of</a:t>
            </a:r>
            <a:r>
              <a:rPr sz="2800" b="0" spc="-55" dirty="0">
                <a:latin typeface="Calibri Light"/>
                <a:cs typeface="Calibri Light"/>
              </a:rPr>
              <a:t> </a:t>
            </a:r>
            <a:r>
              <a:rPr sz="2800" b="0" dirty="0">
                <a:latin typeface="Calibri Light"/>
                <a:cs typeface="Calibri Light"/>
              </a:rPr>
              <a:t>persons</a:t>
            </a:r>
            <a:r>
              <a:rPr sz="2800" b="0" spc="-60" dirty="0">
                <a:latin typeface="Calibri Light"/>
                <a:cs typeface="Calibri Light"/>
              </a:rPr>
              <a:t> </a:t>
            </a:r>
            <a:r>
              <a:rPr sz="2800" b="0" dirty="0">
                <a:latin typeface="Calibri Light"/>
                <a:cs typeface="Calibri Light"/>
              </a:rPr>
              <a:t>having</a:t>
            </a:r>
            <a:r>
              <a:rPr sz="2800" b="0" spc="-70" dirty="0">
                <a:latin typeface="Calibri Light"/>
                <a:cs typeface="Calibri Light"/>
              </a:rPr>
              <a:t> </a:t>
            </a:r>
            <a:r>
              <a:rPr sz="2800" b="0" dirty="0">
                <a:latin typeface="Calibri Light"/>
                <a:cs typeface="Calibri Light"/>
              </a:rPr>
              <a:t>the</a:t>
            </a:r>
            <a:r>
              <a:rPr sz="2800" b="0" spc="-50" dirty="0">
                <a:latin typeface="Calibri Light"/>
                <a:cs typeface="Calibri Light"/>
              </a:rPr>
              <a:t> </a:t>
            </a:r>
            <a:r>
              <a:rPr sz="2800" b="1" dirty="0">
                <a:latin typeface="Calibri Light"/>
                <a:cs typeface="Calibri Light"/>
              </a:rPr>
              <a:t>same</a:t>
            </a:r>
            <a:r>
              <a:rPr sz="2800" b="1" spc="-45" dirty="0">
                <a:latin typeface="Calibri Light"/>
                <a:cs typeface="Calibri Light"/>
              </a:rPr>
              <a:t> </a:t>
            </a:r>
            <a:r>
              <a:rPr sz="2800" b="1" spc="-10" dirty="0">
                <a:latin typeface="Calibri Light"/>
                <a:cs typeface="Calibri Light"/>
              </a:rPr>
              <a:t>Permanent</a:t>
            </a:r>
            <a:r>
              <a:rPr sz="2800" b="1" spc="-85" dirty="0">
                <a:latin typeface="Calibri Light"/>
                <a:cs typeface="Calibri Light"/>
              </a:rPr>
              <a:t> </a:t>
            </a:r>
            <a:r>
              <a:rPr sz="2800" b="1" spc="-10" dirty="0">
                <a:latin typeface="Calibri Light"/>
                <a:cs typeface="Calibri Light"/>
              </a:rPr>
              <a:t>Account 	Number</a:t>
            </a:r>
            <a:r>
              <a:rPr sz="2800" b="0" spc="-10" dirty="0">
                <a:latin typeface="Calibri Light"/>
                <a:cs typeface="Calibri Light"/>
              </a:rPr>
              <a:t>,</a:t>
            </a:r>
            <a:endParaRPr sz="2800" dirty="0">
              <a:latin typeface="Calibri Light"/>
              <a:cs typeface="Calibri Light"/>
            </a:endParaRPr>
          </a:p>
          <a:p>
            <a:pPr marL="240665" indent="-227965">
              <a:lnSpc>
                <a:spcPct val="100000"/>
              </a:lnSpc>
              <a:spcBef>
                <a:spcPts val="545"/>
              </a:spcBef>
              <a:buFont typeface="Arial"/>
              <a:buChar char="•"/>
              <a:tabLst>
                <a:tab pos="240665" algn="l"/>
              </a:tabLst>
            </a:pPr>
            <a:r>
              <a:rPr sz="3200" b="0" dirty="0">
                <a:latin typeface="Calibri Light"/>
                <a:cs typeface="Calibri Light"/>
              </a:rPr>
              <a:t>to</a:t>
            </a:r>
            <a:r>
              <a:rPr sz="3200" b="0" spc="-90" dirty="0">
                <a:latin typeface="Calibri Light"/>
                <a:cs typeface="Calibri Light"/>
              </a:rPr>
              <a:t> </a:t>
            </a:r>
            <a:r>
              <a:rPr sz="3200" b="0" dirty="0">
                <a:latin typeface="Calibri Light"/>
                <a:cs typeface="Calibri Light"/>
              </a:rPr>
              <a:t>be</a:t>
            </a:r>
            <a:r>
              <a:rPr sz="3200" b="0" spc="-65" dirty="0">
                <a:latin typeface="Calibri Light"/>
                <a:cs typeface="Calibri Light"/>
              </a:rPr>
              <a:t> </a:t>
            </a:r>
            <a:r>
              <a:rPr sz="3200" b="0" dirty="0">
                <a:latin typeface="Calibri Light"/>
                <a:cs typeface="Calibri Light"/>
              </a:rPr>
              <a:t>computed</a:t>
            </a:r>
            <a:r>
              <a:rPr sz="3200" b="0" spc="-40" dirty="0">
                <a:latin typeface="Calibri Light"/>
                <a:cs typeface="Calibri Light"/>
              </a:rPr>
              <a:t> </a:t>
            </a:r>
            <a:r>
              <a:rPr sz="3200" b="0" dirty="0">
                <a:latin typeface="Calibri Light"/>
                <a:cs typeface="Calibri Light"/>
              </a:rPr>
              <a:t>on</a:t>
            </a:r>
            <a:r>
              <a:rPr sz="3200" b="0" spc="-70" dirty="0">
                <a:latin typeface="Calibri Light"/>
                <a:cs typeface="Calibri Light"/>
              </a:rPr>
              <a:t> </a:t>
            </a:r>
            <a:r>
              <a:rPr sz="3200" b="1" dirty="0">
                <a:latin typeface="Calibri Light"/>
                <a:cs typeface="Calibri Light"/>
              </a:rPr>
              <a:t>all</a:t>
            </a:r>
            <a:r>
              <a:rPr sz="3200" b="1" spc="-55" dirty="0">
                <a:latin typeface="Calibri Light"/>
                <a:cs typeface="Calibri Light"/>
              </a:rPr>
              <a:t> </a:t>
            </a:r>
            <a:r>
              <a:rPr sz="3200" b="1" dirty="0">
                <a:latin typeface="Calibri Light"/>
                <a:cs typeface="Calibri Light"/>
              </a:rPr>
              <a:t>India</a:t>
            </a:r>
            <a:r>
              <a:rPr sz="3200" b="1" spc="-30" dirty="0">
                <a:latin typeface="Calibri Light"/>
                <a:cs typeface="Calibri Light"/>
              </a:rPr>
              <a:t> </a:t>
            </a:r>
            <a:r>
              <a:rPr sz="3200" b="1" dirty="0">
                <a:latin typeface="Calibri Light"/>
                <a:cs typeface="Calibri Light"/>
              </a:rPr>
              <a:t>basis</a:t>
            </a:r>
            <a:r>
              <a:rPr sz="3200" b="1" spc="-55" dirty="0">
                <a:latin typeface="Calibri Light"/>
                <a:cs typeface="Calibri Light"/>
              </a:rPr>
              <a:t> </a:t>
            </a:r>
            <a:r>
              <a:rPr sz="3200" b="0" spc="-25" dirty="0">
                <a:latin typeface="Calibri Light"/>
                <a:cs typeface="Calibri Light"/>
              </a:rPr>
              <a:t>but</a:t>
            </a:r>
            <a:endParaRPr sz="3200" dirty="0">
              <a:latin typeface="Calibri Light"/>
              <a:cs typeface="Calibri Light"/>
            </a:endParaRPr>
          </a:p>
          <a:p>
            <a:pPr marL="241300" marR="231140" indent="-228600">
              <a:lnSpc>
                <a:spcPts val="3460"/>
              </a:lnSpc>
              <a:spcBef>
                <a:spcPts val="1035"/>
              </a:spcBef>
              <a:buFont typeface="Arial"/>
              <a:buChar char="•"/>
              <a:tabLst>
                <a:tab pos="241300" algn="l"/>
              </a:tabLst>
            </a:pPr>
            <a:r>
              <a:rPr sz="3200" b="0" spc="-10" dirty="0">
                <a:latin typeface="Calibri Light"/>
                <a:cs typeface="Calibri Light"/>
              </a:rPr>
              <a:t>excludes</a:t>
            </a:r>
            <a:r>
              <a:rPr sz="3200" b="0" spc="-100" dirty="0">
                <a:latin typeface="Calibri Light"/>
                <a:cs typeface="Calibri Light"/>
              </a:rPr>
              <a:t> </a:t>
            </a:r>
            <a:r>
              <a:rPr sz="3200" b="0" dirty="0">
                <a:latin typeface="Calibri Light"/>
                <a:cs typeface="Calibri Light"/>
              </a:rPr>
              <a:t>central</a:t>
            </a:r>
            <a:r>
              <a:rPr sz="3200" b="0" spc="-114" dirty="0">
                <a:latin typeface="Calibri Light"/>
                <a:cs typeface="Calibri Light"/>
              </a:rPr>
              <a:t> </a:t>
            </a:r>
            <a:r>
              <a:rPr sz="3200" b="0" dirty="0">
                <a:latin typeface="Calibri Light"/>
                <a:cs typeface="Calibri Light"/>
              </a:rPr>
              <a:t>tax,</a:t>
            </a:r>
            <a:r>
              <a:rPr sz="3200" b="0" spc="-140" dirty="0">
                <a:latin typeface="Calibri Light"/>
                <a:cs typeface="Calibri Light"/>
              </a:rPr>
              <a:t> </a:t>
            </a:r>
            <a:r>
              <a:rPr sz="3200" b="0" dirty="0">
                <a:latin typeface="Calibri Light"/>
                <a:cs typeface="Calibri Light"/>
              </a:rPr>
              <a:t>State</a:t>
            </a:r>
            <a:r>
              <a:rPr sz="3200" b="0" spc="-130" dirty="0">
                <a:latin typeface="Calibri Light"/>
                <a:cs typeface="Calibri Light"/>
              </a:rPr>
              <a:t> </a:t>
            </a:r>
            <a:r>
              <a:rPr sz="3200" b="0" dirty="0">
                <a:latin typeface="Calibri Light"/>
                <a:cs typeface="Calibri Light"/>
              </a:rPr>
              <a:t>tax,</a:t>
            </a:r>
            <a:r>
              <a:rPr sz="3200" b="0" spc="-140" dirty="0">
                <a:latin typeface="Calibri Light"/>
                <a:cs typeface="Calibri Light"/>
              </a:rPr>
              <a:t> </a:t>
            </a:r>
            <a:r>
              <a:rPr sz="3200" b="0" dirty="0">
                <a:latin typeface="Calibri Light"/>
                <a:cs typeface="Calibri Light"/>
              </a:rPr>
              <a:t>Union</a:t>
            </a:r>
            <a:r>
              <a:rPr sz="3200" b="0" spc="-100" dirty="0">
                <a:latin typeface="Calibri Light"/>
                <a:cs typeface="Calibri Light"/>
              </a:rPr>
              <a:t> </a:t>
            </a:r>
            <a:r>
              <a:rPr sz="3200" b="0" dirty="0">
                <a:latin typeface="Calibri Light"/>
                <a:cs typeface="Calibri Light"/>
              </a:rPr>
              <a:t>territory</a:t>
            </a:r>
            <a:r>
              <a:rPr sz="3200" b="0" spc="-130" dirty="0">
                <a:latin typeface="Calibri Light"/>
                <a:cs typeface="Calibri Light"/>
              </a:rPr>
              <a:t> </a:t>
            </a:r>
            <a:r>
              <a:rPr sz="3200" b="0" dirty="0">
                <a:latin typeface="Calibri Light"/>
                <a:cs typeface="Calibri Light"/>
              </a:rPr>
              <a:t>tax,</a:t>
            </a:r>
            <a:r>
              <a:rPr sz="3200" b="0" spc="-140" dirty="0">
                <a:latin typeface="Calibri Light"/>
                <a:cs typeface="Calibri Light"/>
              </a:rPr>
              <a:t> </a:t>
            </a:r>
            <a:r>
              <a:rPr sz="3200" b="0" spc="-10" dirty="0">
                <a:latin typeface="Calibri Light"/>
                <a:cs typeface="Calibri Light"/>
              </a:rPr>
              <a:t>integrated </a:t>
            </a:r>
            <a:r>
              <a:rPr sz="3200" b="0" dirty="0">
                <a:latin typeface="Calibri Light"/>
                <a:cs typeface="Calibri Light"/>
              </a:rPr>
              <a:t>tax</a:t>
            </a:r>
            <a:r>
              <a:rPr sz="3200" b="0" spc="-100" dirty="0">
                <a:latin typeface="Calibri Light"/>
                <a:cs typeface="Calibri Light"/>
              </a:rPr>
              <a:t> </a:t>
            </a:r>
            <a:r>
              <a:rPr sz="3200" b="0" dirty="0">
                <a:latin typeface="Calibri Light"/>
                <a:cs typeface="Calibri Light"/>
              </a:rPr>
              <a:t>and</a:t>
            </a:r>
            <a:r>
              <a:rPr sz="3200" b="0" spc="-50" dirty="0">
                <a:latin typeface="Calibri Light"/>
                <a:cs typeface="Calibri Light"/>
              </a:rPr>
              <a:t> </a:t>
            </a:r>
            <a:r>
              <a:rPr sz="3200" b="0" spc="-10" dirty="0">
                <a:latin typeface="Calibri Light"/>
                <a:cs typeface="Calibri Light"/>
              </a:rPr>
              <a:t>cess;</a:t>
            </a:r>
            <a:endParaRPr sz="3200" dirty="0">
              <a:latin typeface="Calibri Light"/>
              <a:cs typeface="Calibri Ligh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38200" y="365759"/>
            <a:ext cx="10515600" cy="585470"/>
          </a:xfrm>
          <a:custGeom>
            <a:avLst/>
            <a:gdLst/>
            <a:ahLst/>
            <a:cxnLst/>
            <a:rect l="l" t="t" r="r" b="b"/>
            <a:pathLst>
              <a:path w="10515600" h="585469">
                <a:moveTo>
                  <a:pt x="0" y="585215"/>
                </a:moveTo>
                <a:lnTo>
                  <a:pt x="10515600" y="585215"/>
                </a:lnTo>
                <a:lnTo>
                  <a:pt x="10515600" y="0"/>
                </a:lnTo>
                <a:lnTo>
                  <a:pt x="0" y="0"/>
                </a:lnTo>
                <a:lnTo>
                  <a:pt x="0" y="585215"/>
                </a:lnTo>
                <a:close/>
              </a:path>
            </a:pathLst>
          </a:custGeom>
          <a:ln w="12192">
            <a:solidFill>
              <a:srgbClr val="2E528F"/>
            </a:solidFill>
          </a:ln>
        </p:spPr>
        <p:txBody>
          <a:bodyPr wrap="square" lIns="0" tIns="0" rIns="0" bIns="0" rtlCol="0"/>
          <a:lstStyle/>
          <a:p>
            <a:endParaRPr/>
          </a:p>
        </p:txBody>
      </p:sp>
      <p:sp>
        <p:nvSpPr>
          <p:cNvPr id="3" name="object 3"/>
          <p:cNvSpPr txBox="1">
            <a:spLocks noGrp="1"/>
          </p:cNvSpPr>
          <p:nvPr>
            <p:ph type="title"/>
          </p:nvPr>
        </p:nvSpPr>
        <p:spPr>
          <a:xfrm>
            <a:off x="838200" y="365759"/>
            <a:ext cx="10515600" cy="585470"/>
          </a:xfrm>
          <a:prstGeom prst="rect">
            <a:avLst/>
          </a:prstGeom>
          <a:solidFill>
            <a:srgbClr val="4471C4"/>
          </a:solidFill>
        </p:spPr>
        <p:txBody>
          <a:bodyPr vert="horz" wrap="square" lIns="0" tIns="0" rIns="0" bIns="0" rtlCol="0">
            <a:spAutoFit/>
          </a:bodyPr>
          <a:lstStyle/>
          <a:p>
            <a:pPr marL="5715" algn="ctr">
              <a:lnSpc>
                <a:spcPts val="4210"/>
              </a:lnSpc>
            </a:pPr>
            <a:r>
              <a:rPr sz="4000" b="0" dirty="0">
                <a:solidFill>
                  <a:srgbClr val="FFFFFF"/>
                </a:solidFill>
                <a:latin typeface="Calibri"/>
                <a:cs typeface="Calibri"/>
              </a:rPr>
              <a:t>Important</a:t>
            </a:r>
            <a:r>
              <a:rPr sz="4000" b="0" spc="-150" dirty="0">
                <a:solidFill>
                  <a:srgbClr val="FFFFFF"/>
                </a:solidFill>
                <a:latin typeface="Calibri"/>
                <a:cs typeface="Calibri"/>
              </a:rPr>
              <a:t> </a:t>
            </a:r>
            <a:r>
              <a:rPr sz="4000" b="0" spc="-10" dirty="0">
                <a:solidFill>
                  <a:srgbClr val="FFFFFF"/>
                </a:solidFill>
                <a:latin typeface="Calibri"/>
                <a:cs typeface="Calibri"/>
              </a:rPr>
              <a:t>Notifications</a:t>
            </a:r>
            <a:endParaRPr sz="4000">
              <a:latin typeface="Calibri"/>
              <a:cs typeface="Calibri"/>
            </a:endParaRPr>
          </a:p>
        </p:txBody>
      </p:sp>
      <p:sp>
        <p:nvSpPr>
          <p:cNvPr id="4" name="object 4"/>
          <p:cNvSpPr txBox="1"/>
          <p:nvPr/>
        </p:nvSpPr>
        <p:spPr>
          <a:xfrm>
            <a:off x="917244" y="881583"/>
            <a:ext cx="5771515" cy="941705"/>
          </a:xfrm>
          <a:prstGeom prst="rect">
            <a:avLst/>
          </a:prstGeom>
        </p:spPr>
        <p:txBody>
          <a:bodyPr vert="horz" wrap="square" lIns="0" tIns="15875" rIns="0" bIns="0" rtlCol="0">
            <a:spAutoFit/>
          </a:bodyPr>
          <a:lstStyle/>
          <a:p>
            <a:pPr marL="3261995">
              <a:lnSpc>
                <a:spcPts val="1500"/>
              </a:lnSpc>
              <a:spcBef>
                <a:spcPts val="125"/>
              </a:spcBef>
              <a:tabLst>
                <a:tab pos="5558155" algn="l"/>
              </a:tabLst>
            </a:pPr>
            <a:r>
              <a:rPr sz="1850" b="0" spc="-25" dirty="0">
                <a:latin typeface="Calibri Light"/>
                <a:cs typeface="Calibri Light"/>
              </a:rPr>
              <a:t>th</a:t>
            </a:r>
            <a:r>
              <a:rPr sz="1850" b="0" dirty="0">
                <a:latin typeface="Calibri Light"/>
                <a:cs typeface="Calibri Light"/>
              </a:rPr>
              <a:t>	</a:t>
            </a:r>
            <a:r>
              <a:rPr sz="1850" b="0" spc="-25" dirty="0">
                <a:latin typeface="Calibri Light"/>
                <a:cs typeface="Calibri Light"/>
              </a:rPr>
              <a:t>rd</a:t>
            </a:r>
            <a:endParaRPr sz="1850" dirty="0">
              <a:latin typeface="Calibri Light"/>
              <a:cs typeface="Calibri Light"/>
            </a:endParaRPr>
          </a:p>
          <a:p>
            <a:pPr marL="240029" indent="-227329">
              <a:lnSpc>
                <a:spcPts val="2485"/>
              </a:lnSpc>
              <a:buFont typeface="Arial"/>
              <a:buChar char="•"/>
              <a:tabLst>
                <a:tab pos="240029" algn="l"/>
                <a:tab pos="3517900" algn="l"/>
              </a:tabLst>
            </a:pPr>
            <a:r>
              <a:rPr sz="2800" b="0" dirty="0">
                <a:latin typeface="Calibri Light"/>
                <a:cs typeface="Calibri Light"/>
              </a:rPr>
              <a:t>Press</a:t>
            </a:r>
            <a:r>
              <a:rPr sz="2800" b="0" spc="-70" dirty="0">
                <a:latin typeface="Calibri Light"/>
                <a:cs typeface="Calibri Light"/>
              </a:rPr>
              <a:t> </a:t>
            </a:r>
            <a:r>
              <a:rPr sz="2800" b="0" dirty="0">
                <a:latin typeface="Calibri Light"/>
                <a:cs typeface="Calibri Light"/>
              </a:rPr>
              <a:t>release</a:t>
            </a:r>
            <a:r>
              <a:rPr sz="2800" b="0" spc="-90" dirty="0">
                <a:latin typeface="Calibri Light"/>
                <a:cs typeface="Calibri Light"/>
              </a:rPr>
              <a:t> </a:t>
            </a:r>
            <a:r>
              <a:rPr sz="2800" b="0" dirty="0">
                <a:latin typeface="Calibri Light"/>
                <a:cs typeface="Calibri Light"/>
              </a:rPr>
              <a:t>dated</a:t>
            </a:r>
            <a:r>
              <a:rPr sz="2800" b="0" spc="-105" dirty="0">
                <a:latin typeface="Calibri Light"/>
                <a:cs typeface="Calibri Light"/>
              </a:rPr>
              <a:t> </a:t>
            </a:r>
            <a:r>
              <a:rPr sz="2800" b="0" spc="-50" dirty="0">
                <a:latin typeface="Calibri Light"/>
                <a:cs typeface="Calibri Light"/>
              </a:rPr>
              <a:t>4</a:t>
            </a:r>
            <a:r>
              <a:rPr sz="2800" b="0" dirty="0">
                <a:latin typeface="Calibri Light"/>
                <a:cs typeface="Calibri Light"/>
              </a:rPr>
              <a:t>	June</a:t>
            </a:r>
            <a:r>
              <a:rPr sz="2800" b="0" spc="-45" dirty="0">
                <a:latin typeface="Calibri Light"/>
                <a:cs typeface="Calibri Light"/>
              </a:rPr>
              <a:t> </a:t>
            </a:r>
            <a:r>
              <a:rPr sz="2800" b="0" dirty="0">
                <a:latin typeface="Calibri Light"/>
                <a:cs typeface="Calibri Light"/>
              </a:rPr>
              <a:t>2019 &amp;</a:t>
            </a:r>
            <a:r>
              <a:rPr sz="2800" b="0" spc="-35" dirty="0">
                <a:latin typeface="Calibri Light"/>
                <a:cs typeface="Calibri Light"/>
              </a:rPr>
              <a:t> </a:t>
            </a:r>
            <a:r>
              <a:rPr sz="2800" b="0" spc="-50" dirty="0">
                <a:latin typeface="Calibri Light"/>
                <a:cs typeface="Calibri Light"/>
              </a:rPr>
              <a:t>3</a:t>
            </a:r>
            <a:endParaRPr sz="2800" dirty="0">
              <a:latin typeface="Calibri Light"/>
              <a:cs typeface="Calibri Light"/>
            </a:endParaRPr>
          </a:p>
          <a:p>
            <a:pPr marL="241300">
              <a:lnSpc>
                <a:spcPts val="3204"/>
              </a:lnSpc>
            </a:pPr>
            <a:r>
              <a:rPr sz="2800" b="0" dirty="0">
                <a:latin typeface="Calibri Light"/>
                <a:cs typeface="Calibri Light"/>
              </a:rPr>
              <a:t>Annual</a:t>
            </a:r>
            <a:r>
              <a:rPr sz="2800" b="0" spc="-55" dirty="0">
                <a:latin typeface="Calibri Light"/>
                <a:cs typeface="Calibri Light"/>
              </a:rPr>
              <a:t> </a:t>
            </a:r>
            <a:r>
              <a:rPr sz="2800" b="0" spc="-10" dirty="0">
                <a:latin typeface="Calibri Light"/>
                <a:cs typeface="Calibri Light"/>
              </a:rPr>
              <a:t>returns</a:t>
            </a:r>
            <a:endParaRPr sz="2800" dirty="0">
              <a:latin typeface="Calibri Light"/>
              <a:cs typeface="Calibri Light"/>
            </a:endParaRPr>
          </a:p>
        </p:txBody>
      </p:sp>
      <p:sp>
        <p:nvSpPr>
          <p:cNvPr id="5" name="object 5"/>
          <p:cNvSpPr txBox="1"/>
          <p:nvPr/>
        </p:nvSpPr>
        <p:spPr>
          <a:xfrm>
            <a:off x="6828535" y="982725"/>
            <a:ext cx="3723004" cy="453390"/>
          </a:xfrm>
          <a:prstGeom prst="rect">
            <a:avLst/>
          </a:prstGeom>
        </p:spPr>
        <p:txBody>
          <a:bodyPr vert="horz" wrap="square" lIns="0" tIns="13335" rIns="0" bIns="0" rtlCol="0">
            <a:spAutoFit/>
          </a:bodyPr>
          <a:lstStyle/>
          <a:p>
            <a:pPr marL="12700">
              <a:lnSpc>
                <a:spcPct val="100000"/>
              </a:lnSpc>
              <a:spcBef>
                <a:spcPts val="105"/>
              </a:spcBef>
            </a:pPr>
            <a:r>
              <a:rPr sz="2800" b="0" dirty="0">
                <a:latin typeface="Calibri Light"/>
                <a:cs typeface="Calibri Light"/>
              </a:rPr>
              <a:t>July</a:t>
            </a:r>
            <a:r>
              <a:rPr sz="2800" b="0" spc="-55" dirty="0">
                <a:latin typeface="Calibri Light"/>
                <a:cs typeface="Calibri Light"/>
              </a:rPr>
              <a:t> </a:t>
            </a:r>
            <a:r>
              <a:rPr sz="2800" b="0" dirty="0">
                <a:latin typeface="Calibri Light"/>
                <a:cs typeface="Calibri Light"/>
              </a:rPr>
              <a:t>2019</a:t>
            </a:r>
            <a:r>
              <a:rPr sz="2800" b="0" spc="15" dirty="0">
                <a:latin typeface="Calibri Light"/>
                <a:cs typeface="Calibri Light"/>
              </a:rPr>
              <a:t> </a:t>
            </a:r>
            <a:r>
              <a:rPr sz="2800" b="0" spc="-10" dirty="0">
                <a:latin typeface="Calibri Light"/>
                <a:cs typeface="Calibri Light"/>
              </a:rPr>
              <a:t>Clarifications</a:t>
            </a:r>
            <a:r>
              <a:rPr sz="2800" b="0" spc="-90" dirty="0">
                <a:latin typeface="Calibri Light"/>
                <a:cs typeface="Calibri Light"/>
              </a:rPr>
              <a:t> </a:t>
            </a:r>
            <a:r>
              <a:rPr sz="2800" b="0" spc="-25" dirty="0">
                <a:latin typeface="Calibri Light"/>
                <a:cs typeface="Calibri Light"/>
              </a:rPr>
              <a:t>on</a:t>
            </a:r>
            <a:endParaRPr sz="2800">
              <a:latin typeface="Calibri Light"/>
              <a:cs typeface="Calibri Light"/>
            </a:endParaRPr>
          </a:p>
        </p:txBody>
      </p:sp>
      <p:sp>
        <p:nvSpPr>
          <p:cNvPr id="6" name="object 6"/>
          <p:cNvSpPr txBox="1"/>
          <p:nvPr/>
        </p:nvSpPr>
        <p:spPr>
          <a:xfrm>
            <a:off x="879144" y="2290394"/>
            <a:ext cx="10317480" cy="2344420"/>
          </a:xfrm>
          <a:prstGeom prst="rect">
            <a:avLst/>
          </a:prstGeom>
        </p:spPr>
        <p:txBody>
          <a:bodyPr vert="horz" wrap="square" lIns="0" tIns="15875" rIns="0" bIns="0" rtlCol="0">
            <a:spAutoFit/>
          </a:bodyPr>
          <a:lstStyle/>
          <a:p>
            <a:pPr marL="542925" algn="ctr">
              <a:lnSpc>
                <a:spcPts val="1500"/>
              </a:lnSpc>
              <a:spcBef>
                <a:spcPts val="125"/>
              </a:spcBef>
            </a:pPr>
            <a:r>
              <a:rPr sz="1850" b="0" spc="-25" dirty="0">
                <a:latin typeface="Calibri Light"/>
                <a:cs typeface="Calibri Light"/>
              </a:rPr>
              <a:t>th</a:t>
            </a:r>
            <a:endParaRPr sz="1850">
              <a:latin typeface="Calibri Light"/>
              <a:cs typeface="Calibri Light"/>
            </a:endParaRPr>
          </a:p>
          <a:p>
            <a:pPr marL="278130" indent="-227329">
              <a:lnSpc>
                <a:spcPts val="2470"/>
              </a:lnSpc>
              <a:buFont typeface="Arial"/>
              <a:buChar char="•"/>
              <a:tabLst>
                <a:tab pos="278130" algn="l"/>
                <a:tab pos="5611495" algn="l"/>
              </a:tabLst>
            </a:pPr>
            <a:r>
              <a:rPr sz="2800" b="0" dirty="0">
                <a:latin typeface="Calibri Light"/>
                <a:cs typeface="Calibri Light"/>
              </a:rPr>
              <a:t>56/2019</a:t>
            </a:r>
            <a:r>
              <a:rPr sz="2800" b="0" spc="-45" dirty="0">
                <a:latin typeface="Calibri Light"/>
                <a:cs typeface="Calibri Light"/>
              </a:rPr>
              <a:t> </a:t>
            </a:r>
            <a:r>
              <a:rPr sz="2800" b="0" dirty="0">
                <a:latin typeface="Calibri Light"/>
                <a:cs typeface="Calibri Light"/>
              </a:rPr>
              <a:t>Central</a:t>
            </a:r>
            <a:r>
              <a:rPr sz="2800" b="0" spc="-114" dirty="0">
                <a:latin typeface="Calibri Light"/>
                <a:cs typeface="Calibri Light"/>
              </a:rPr>
              <a:t> </a:t>
            </a:r>
            <a:r>
              <a:rPr sz="2800" b="0" spc="-50" dirty="0">
                <a:latin typeface="Calibri Light"/>
                <a:cs typeface="Calibri Light"/>
              </a:rPr>
              <a:t>Tax</a:t>
            </a:r>
            <a:r>
              <a:rPr sz="2800" b="0" spc="-95" dirty="0">
                <a:latin typeface="Calibri Light"/>
                <a:cs typeface="Calibri Light"/>
              </a:rPr>
              <a:t> </a:t>
            </a:r>
            <a:r>
              <a:rPr sz="2800" b="0" spc="-10" dirty="0">
                <a:latin typeface="Calibri Light"/>
                <a:cs typeface="Calibri Light"/>
              </a:rPr>
              <a:t>Notification</a:t>
            </a:r>
            <a:r>
              <a:rPr sz="2800" b="0" spc="-130" dirty="0">
                <a:latin typeface="Calibri Light"/>
                <a:cs typeface="Calibri Light"/>
              </a:rPr>
              <a:t> </a:t>
            </a:r>
            <a:r>
              <a:rPr sz="2800" b="0" spc="-25" dirty="0">
                <a:latin typeface="Calibri Light"/>
                <a:cs typeface="Calibri Light"/>
              </a:rPr>
              <a:t>14</a:t>
            </a:r>
            <a:r>
              <a:rPr sz="2800" b="0" dirty="0">
                <a:latin typeface="Calibri Light"/>
                <a:cs typeface="Calibri Light"/>
              </a:rPr>
              <a:t>	November</a:t>
            </a:r>
            <a:r>
              <a:rPr sz="2800" b="0" spc="-75" dirty="0">
                <a:latin typeface="Calibri Light"/>
                <a:cs typeface="Calibri Light"/>
              </a:rPr>
              <a:t> </a:t>
            </a:r>
            <a:r>
              <a:rPr sz="2800" b="0" dirty="0">
                <a:latin typeface="Calibri Light"/>
                <a:cs typeface="Calibri Light"/>
              </a:rPr>
              <a:t>2019</a:t>
            </a:r>
            <a:r>
              <a:rPr sz="2800" b="0" spc="-20" dirty="0">
                <a:latin typeface="Calibri Light"/>
                <a:cs typeface="Calibri Light"/>
              </a:rPr>
              <a:t> </a:t>
            </a:r>
            <a:r>
              <a:rPr sz="2800" b="0" spc="-10" dirty="0">
                <a:latin typeface="Calibri Light"/>
                <a:cs typeface="Calibri Light"/>
              </a:rPr>
              <a:t>Simplification</a:t>
            </a:r>
            <a:r>
              <a:rPr sz="2800" b="0" spc="-105" dirty="0">
                <a:latin typeface="Calibri Light"/>
                <a:cs typeface="Calibri Light"/>
              </a:rPr>
              <a:t> </a:t>
            </a:r>
            <a:r>
              <a:rPr sz="2800" b="0" spc="-25" dirty="0">
                <a:latin typeface="Calibri Light"/>
                <a:cs typeface="Calibri Light"/>
              </a:rPr>
              <a:t>of</a:t>
            </a:r>
            <a:endParaRPr sz="2800">
              <a:latin typeface="Calibri Light"/>
              <a:cs typeface="Calibri Light"/>
            </a:endParaRPr>
          </a:p>
          <a:p>
            <a:pPr marL="279400">
              <a:lnSpc>
                <a:spcPts val="3190"/>
              </a:lnSpc>
            </a:pPr>
            <a:r>
              <a:rPr sz="2800" b="0" spc="-10" dirty="0">
                <a:latin typeface="Calibri Light"/>
                <a:cs typeface="Calibri Light"/>
              </a:rPr>
              <a:t>reporting</a:t>
            </a:r>
            <a:endParaRPr sz="2800">
              <a:latin typeface="Calibri Light"/>
              <a:cs typeface="Calibri Light"/>
            </a:endParaRPr>
          </a:p>
          <a:p>
            <a:pPr>
              <a:lnSpc>
                <a:spcPct val="100000"/>
              </a:lnSpc>
              <a:spcBef>
                <a:spcPts val="1650"/>
              </a:spcBef>
            </a:pPr>
            <a:endParaRPr sz="2800">
              <a:latin typeface="Calibri Light"/>
              <a:cs typeface="Calibri Light"/>
            </a:endParaRPr>
          </a:p>
          <a:p>
            <a:pPr marL="278130" marR="753745" indent="-227329">
              <a:lnSpc>
                <a:spcPts val="3020"/>
              </a:lnSpc>
              <a:buFont typeface="Arial"/>
              <a:buChar char="•"/>
              <a:tabLst>
                <a:tab pos="279400" algn="l"/>
                <a:tab pos="3493770" algn="l"/>
              </a:tabLst>
            </a:pPr>
            <a:r>
              <a:rPr sz="2800" b="0" spc="-10" dirty="0">
                <a:latin typeface="Calibri Light"/>
                <a:cs typeface="Calibri Light"/>
              </a:rPr>
              <a:t>129/48/2019</a:t>
            </a:r>
            <a:r>
              <a:rPr sz="2800" b="0" spc="-65" dirty="0">
                <a:latin typeface="Calibri Light"/>
                <a:cs typeface="Calibri Light"/>
              </a:rPr>
              <a:t> </a:t>
            </a:r>
            <a:r>
              <a:rPr sz="2800" b="0" spc="-10" dirty="0">
                <a:latin typeface="Calibri Light"/>
                <a:cs typeface="Calibri Light"/>
              </a:rPr>
              <a:t>Circular</a:t>
            </a:r>
            <a:r>
              <a:rPr sz="2800" b="0" dirty="0">
                <a:latin typeface="Calibri Light"/>
                <a:cs typeface="Calibri Light"/>
              </a:rPr>
              <a:t>	24</a:t>
            </a:r>
            <a:r>
              <a:rPr sz="2775" b="0" baseline="52552" dirty="0">
                <a:latin typeface="Calibri Light"/>
                <a:cs typeface="Calibri Light"/>
              </a:rPr>
              <a:t>th</a:t>
            </a:r>
            <a:r>
              <a:rPr sz="2775" b="0" spc="262" baseline="52552" dirty="0">
                <a:latin typeface="Calibri Light"/>
                <a:cs typeface="Calibri Light"/>
              </a:rPr>
              <a:t> </a:t>
            </a:r>
            <a:r>
              <a:rPr sz="2800" b="0" dirty="0">
                <a:latin typeface="Calibri Light"/>
                <a:cs typeface="Calibri Light"/>
              </a:rPr>
              <a:t>December</a:t>
            </a:r>
            <a:r>
              <a:rPr sz="2800" b="0" spc="-110" dirty="0">
                <a:latin typeface="Calibri Light"/>
                <a:cs typeface="Calibri Light"/>
              </a:rPr>
              <a:t> </a:t>
            </a:r>
            <a:r>
              <a:rPr sz="2800" b="0" dirty="0">
                <a:latin typeface="Calibri Light"/>
                <a:cs typeface="Calibri Light"/>
              </a:rPr>
              <a:t>2019</a:t>
            </a:r>
            <a:r>
              <a:rPr sz="2800" b="0" spc="-30" dirty="0">
                <a:latin typeface="Calibri Light"/>
                <a:cs typeface="Calibri Light"/>
              </a:rPr>
              <a:t> </a:t>
            </a:r>
            <a:r>
              <a:rPr sz="2800" b="0" dirty="0">
                <a:latin typeface="Calibri Light"/>
                <a:cs typeface="Calibri Light"/>
              </a:rPr>
              <a:t>SOPs</a:t>
            </a:r>
            <a:r>
              <a:rPr sz="2800" b="0" spc="-65" dirty="0">
                <a:latin typeface="Calibri Light"/>
                <a:cs typeface="Calibri Light"/>
              </a:rPr>
              <a:t> </a:t>
            </a:r>
            <a:r>
              <a:rPr sz="2800" b="0" dirty="0">
                <a:latin typeface="Calibri Light"/>
                <a:cs typeface="Calibri Light"/>
              </a:rPr>
              <a:t>for</a:t>
            </a:r>
            <a:r>
              <a:rPr sz="2800" b="0" spc="-70" dirty="0">
                <a:latin typeface="Calibri Light"/>
                <a:cs typeface="Calibri Light"/>
              </a:rPr>
              <a:t> </a:t>
            </a:r>
            <a:r>
              <a:rPr sz="2800" b="0" dirty="0">
                <a:latin typeface="Calibri Light"/>
                <a:cs typeface="Calibri Light"/>
              </a:rPr>
              <a:t>Non-filers</a:t>
            </a:r>
            <a:r>
              <a:rPr sz="2800" b="0" spc="-90" dirty="0">
                <a:latin typeface="Calibri Light"/>
                <a:cs typeface="Calibri Light"/>
              </a:rPr>
              <a:t> </a:t>
            </a:r>
            <a:r>
              <a:rPr sz="2800" b="0" spc="-25" dirty="0">
                <a:latin typeface="Calibri Light"/>
                <a:cs typeface="Calibri Light"/>
              </a:rPr>
              <a:t>of 	</a:t>
            </a:r>
            <a:r>
              <a:rPr sz="2800" b="0" dirty="0">
                <a:latin typeface="Calibri Light"/>
                <a:cs typeface="Calibri Light"/>
              </a:rPr>
              <a:t>Annual</a:t>
            </a:r>
            <a:r>
              <a:rPr sz="2800" b="0" spc="-110" dirty="0">
                <a:latin typeface="Calibri Light"/>
                <a:cs typeface="Calibri Light"/>
              </a:rPr>
              <a:t> </a:t>
            </a:r>
            <a:r>
              <a:rPr sz="2800" b="0" dirty="0">
                <a:latin typeface="Calibri Light"/>
                <a:cs typeface="Calibri Light"/>
              </a:rPr>
              <a:t>returns</a:t>
            </a:r>
            <a:r>
              <a:rPr sz="2800" b="0" spc="-55" dirty="0">
                <a:latin typeface="Calibri Light"/>
                <a:cs typeface="Calibri Light"/>
              </a:rPr>
              <a:t> </a:t>
            </a:r>
            <a:r>
              <a:rPr sz="2800" b="0" spc="-20" dirty="0">
                <a:latin typeface="Calibri Light"/>
                <a:cs typeface="Calibri Light"/>
              </a:rPr>
              <a:t>etc.</a:t>
            </a:r>
            <a:endParaRPr sz="2800">
              <a:latin typeface="Calibri Light"/>
              <a:cs typeface="Calibri Ligh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400811" y="6534454"/>
            <a:ext cx="1812925" cy="218008"/>
          </a:xfrm>
          <a:prstGeom prst="rect">
            <a:avLst/>
          </a:prstGeom>
        </p:spPr>
        <p:txBody>
          <a:bodyPr vert="horz" wrap="square" lIns="0" tIns="0" rIns="0" bIns="0" rtlCol="0">
            <a:spAutoFit/>
          </a:bodyPr>
          <a:lstStyle/>
          <a:p>
            <a:pPr>
              <a:lnSpc>
                <a:spcPts val="1710"/>
              </a:lnSpc>
            </a:pPr>
            <a:endParaRPr sz="1800" dirty="0">
              <a:latin typeface="Calibri"/>
              <a:cs typeface="Calibri"/>
            </a:endParaRPr>
          </a:p>
        </p:txBody>
      </p:sp>
      <p:sp>
        <p:nvSpPr>
          <p:cNvPr id="11" name="object 11"/>
          <p:cNvSpPr/>
          <p:nvPr/>
        </p:nvSpPr>
        <p:spPr>
          <a:xfrm>
            <a:off x="512063" y="393191"/>
            <a:ext cx="11277600" cy="579120"/>
          </a:xfrm>
          <a:custGeom>
            <a:avLst/>
            <a:gdLst/>
            <a:ahLst/>
            <a:cxnLst/>
            <a:rect l="l" t="t" r="r" b="b"/>
            <a:pathLst>
              <a:path w="11277600" h="579119">
                <a:moveTo>
                  <a:pt x="0" y="579120"/>
                </a:moveTo>
                <a:lnTo>
                  <a:pt x="11277600" y="579120"/>
                </a:lnTo>
                <a:lnTo>
                  <a:pt x="11277600" y="0"/>
                </a:lnTo>
                <a:lnTo>
                  <a:pt x="0" y="0"/>
                </a:lnTo>
                <a:lnTo>
                  <a:pt x="0" y="579120"/>
                </a:lnTo>
                <a:close/>
              </a:path>
            </a:pathLst>
          </a:custGeom>
          <a:ln w="12192">
            <a:solidFill>
              <a:srgbClr val="2E528F"/>
            </a:solidFill>
          </a:ln>
        </p:spPr>
        <p:txBody>
          <a:bodyPr wrap="square" lIns="0" tIns="0" rIns="0" bIns="0" rtlCol="0"/>
          <a:lstStyle/>
          <a:p>
            <a:endParaRPr/>
          </a:p>
        </p:txBody>
      </p:sp>
      <p:sp>
        <p:nvSpPr>
          <p:cNvPr id="12" name="object 12"/>
          <p:cNvSpPr txBox="1">
            <a:spLocks noGrp="1"/>
          </p:cNvSpPr>
          <p:nvPr>
            <p:ph type="title"/>
          </p:nvPr>
        </p:nvSpPr>
        <p:spPr>
          <a:xfrm>
            <a:off x="512063" y="393191"/>
            <a:ext cx="11277600" cy="579120"/>
          </a:xfrm>
          <a:prstGeom prst="rect">
            <a:avLst/>
          </a:prstGeom>
          <a:solidFill>
            <a:srgbClr val="4471C4"/>
          </a:solidFill>
        </p:spPr>
        <p:txBody>
          <a:bodyPr vert="horz" wrap="square" lIns="0" tIns="0" rIns="0" bIns="0" rtlCol="0">
            <a:spAutoFit/>
          </a:bodyPr>
          <a:lstStyle/>
          <a:p>
            <a:pPr marL="1270" algn="ctr">
              <a:lnSpc>
                <a:spcPts val="4020"/>
              </a:lnSpc>
            </a:pPr>
            <a:r>
              <a:rPr sz="3600" spc="-10" dirty="0">
                <a:solidFill>
                  <a:srgbClr val="FFFFFF"/>
                </a:solidFill>
              </a:rPr>
              <a:t>Preamble</a:t>
            </a:r>
            <a:r>
              <a:rPr sz="3600" spc="-110" dirty="0">
                <a:solidFill>
                  <a:srgbClr val="FFFFFF"/>
                </a:solidFill>
              </a:rPr>
              <a:t> </a:t>
            </a:r>
            <a:r>
              <a:rPr sz="3600" dirty="0">
                <a:solidFill>
                  <a:srgbClr val="FFFFFF"/>
                </a:solidFill>
              </a:rPr>
              <a:t>for</a:t>
            </a:r>
            <a:r>
              <a:rPr sz="3600" spc="-105" dirty="0">
                <a:solidFill>
                  <a:srgbClr val="FFFFFF"/>
                </a:solidFill>
              </a:rPr>
              <a:t> </a:t>
            </a:r>
            <a:r>
              <a:rPr sz="3600" dirty="0">
                <a:solidFill>
                  <a:srgbClr val="FFFFFF"/>
                </a:solidFill>
              </a:rPr>
              <a:t>GSTR</a:t>
            </a:r>
            <a:r>
              <a:rPr sz="3600" spc="-85" dirty="0">
                <a:solidFill>
                  <a:srgbClr val="FFFFFF"/>
                </a:solidFill>
              </a:rPr>
              <a:t> </a:t>
            </a:r>
            <a:r>
              <a:rPr sz="3600" spc="-50" dirty="0">
                <a:solidFill>
                  <a:srgbClr val="FFFFFF"/>
                </a:solidFill>
              </a:rPr>
              <a:t>9</a:t>
            </a:r>
            <a:endParaRPr sz="3600"/>
          </a:p>
        </p:txBody>
      </p:sp>
      <p:sp>
        <p:nvSpPr>
          <p:cNvPr id="13" name="object 13"/>
          <p:cNvSpPr txBox="1"/>
          <p:nvPr/>
        </p:nvSpPr>
        <p:spPr>
          <a:xfrm>
            <a:off x="592023" y="1056513"/>
            <a:ext cx="6234430" cy="4306564"/>
          </a:xfrm>
          <a:prstGeom prst="rect">
            <a:avLst/>
          </a:prstGeom>
        </p:spPr>
        <p:txBody>
          <a:bodyPr vert="horz" wrap="square" lIns="0" tIns="85090" rIns="0" bIns="0" rtlCol="0">
            <a:spAutoFit/>
          </a:bodyPr>
          <a:lstStyle/>
          <a:p>
            <a:pPr marL="12700" marR="5080">
              <a:lnSpc>
                <a:spcPct val="80100"/>
              </a:lnSpc>
              <a:spcBef>
                <a:spcPts val="670"/>
              </a:spcBef>
            </a:pPr>
            <a:r>
              <a:rPr sz="2400" b="0" dirty="0">
                <a:latin typeface="Calibri Light"/>
                <a:cs typeface="Calibri Light"/>
              </a:rPr>
              <a:t>The</a:t>
            </a:r>
            <a:r>
              <a:rPr sz="2400" b="0" spc="-20" dirty="0">
                <a:latin typeface="Calibri Light"/>
                <a:cs typeface="Calibri Light"/>
              </a:rPr>
              <a:t> </a:t>
            </a:r>
            <a:r>
              <a:rPr sz="2400" b="0" dirty="0">
                <a:latin typeface="Calibri Light"/>
                <a:cs typeface="Calibri Light"/>
              </a:rPr>
              <a:t>Annual</a:t>
            </a:r>
            <a:r>
              <a:rPr sz="2400" b="0" spc="-10" dirty="0">
                <a:latin typeface="Calibri Light"/>
                <a:cs typeface="Calibri Light"/>
              </a:rPr>
              <a:t> </a:t>
            </a:r>
            <a:r>
              <a:rPr sz="2400" b="0" dirty="0">
                <a:latin typeface="Calibri Light"/>
                <a:cs typeface="Calibri Light"/>
              </a:rPr>
              <a:t>return</a:t>
            </a:r>
            <a:r>
              <a:rPr sz="2400" b="0" spc="-5" dirty="0">
                <a:latin typeface="Calibri Light"/>
                <a:cs typeface="Calibri Light"/>
              </a:rPr>
              <a:t> </a:t>
            </a:r>
            <a:r>
              <a:rPr sz="2400" b="0" dirty="0">
                <a:latin typeface="Calibri Light"/>
                <a:cs typeface="Calibri Light"/>
              </a:rPr>
              <a:t>is</a:t>
            </a:r>
            <a:r>
              <a:rPr sz="2400" b="0" spc="-15" dirty="0">
                <a:latin typeface="Calibri Light"/>
                <a:cs typeface="Calibri Light"/>
              </a:rPr>
              <a:t> </a:t>
            </a:r>
            <a:r>
              <a:rPr sz="2400" b="0" dirty="0">
                <a:latin typeface="Calibri Light"/>
                <a:cs typeface="Calibri Light"/>
              </a:rPr>
              <a:t>an</a:t>
            </a:r>
            <a:r>
              <a:rPr sz="2400" b="0" spc="-15" dirty="0">
                <a:latin typeface="Calibri Light"/>
                <a:cs typeface="Calibri Light"/>
              </a:rPr>
              <a:t> </a:t>
            </a:r>
            <a:r>
              <a:rPr sz="2400" b="0" spc="-30" dirty="0">
                <a:latin typeface="Calibri Light"/>
                <a:cs typeface="Calibri Light"/>
              </a:rPr>
              <a:t>informative</a:t>
            </a:r>
            <a:r>
              <a:rPr sz="2400" b="0" spc="-105" dirty="0">
                <a:latin typeface="Calibri Light"/>
                <a:cs typeface="Calibri Light"/>
              </a:rPr>
              <a:t> </a:t>
            </a:r>
            <a:r>
              <a:rPr sz="2400" b="0" spc="-25" dirty="0">
                <a:latin typeface="Calibri Light"/>
                <a:cs typeface="Calibri Light"/>
              </a:rPr>
              <a:t>return</a:t>
            </a:r>
            <a:r>
              <a:rPr sz="2400" b="0" spc="-125" dirty="0">
                <a:latin typeface="Calibri Light"/>
                <a:cs typeface="Calibri Light"/>
              </a:rPr>
              <a:t> </a:t>
            </a:r>
            <a:r>
              <a:rPr sz="2400" b="0" dirty="0">
                <a:latin typeface="Calibri Light"/>
                <a:cs typeface="Calibri Light"/>
              </a:rPr>
              <a:t>in</a:t>
            </a:r>
            <a:r>
              <a:rPr sz="2400" b="0" spc="-5" dirty="0">
                <a:latin typeface="Calibri Light"/>
                <a:cs typeface="Calibri Light"/>
              </a:rPr>
              <a:t> </a:t>
            </a:r>
            <a:r>
              <a:rPr sz="2400" b="0" spc="-10" dirty="0">
                <a:latin typeface="Calibri Light"/>
                <a:cs typeface="Calibri Light"/>
              </a:rPr>
              <a:t>which </a:t>
            </a:r>
            <a:r>
              <a:rPr sz="2400" b="0" dirty="0">
                <a:latin typeface="Calibri Light"/>
                <a:cs typeface="Calibri Light"/>
              </a:rPr>
              <a:t>one</a:t>
            </a:r>
            <a:r>
              <a:rPr sz="2400" b="0" spc="-55" dirty="0">
                <a:latin typeface="Calibri Light"/>
                <a:cs typeface="Calibri Light"/>
              </a:rPr>
              <a:t> </a:t>
            </a:r>
            <a:r>
              <a:rPr sz="2400" b="0" dirty="0">
                <a:latin typeface="Calibri Light"/>
                <a:cs typeface="Calibri Light"/>
              </a:rPr>
              <a:t>has</a:t>
            </a:r>
            <a:r>
              <a:rPr sz="2400" b="0" spc="-60" dirty="0">
                <a:latin typeface="Calibri Light"/>
                <a:cs typeface="Calibri Light"/>
              </a:rPr>
              <a:t> </a:t>
            </a:r>
            <a:r>
              <a:rPr sz="2400" b="0" dirty="0">
                <a:latin typeface="Calibri Light"/>
                <a:cs typeface="Calibri Light"/>
              </a:rPr>
              <a:t>to</a:t>
            </a:r>
            <a:r>
              <a:rPr sz="2400" b="0" spc="-65" dirty="0">
                <a:latin typeface="Calibri Light"/>
                <a:cs typeface="Calibri Light"/>
              </a:rPr>
              <a:t> </a:t>
            </a:r>
            <a:r>
              <a:rPr sz="2400" b="0" dirty="0">
                <a:latin typeface="Calibri Light"/>
                <a:cs typeface="Calibri Light"/>
              </a:rPr>
              <a:t>furnish</a:t>
            </a:r>
            <a:r>
              <a:rPr sz="2400" b="0" spc="-60" dirty="0">
                <a:latin typeface="Calibri Light"/>
                <a:cs typeface="Calibri Light"/>
              </a:rPr>
              <a:t> </a:t>
            </a:r>
            <a:r>
              <a:rPr sz="2400" b="0" dirty="0">
                <a:latin typeface="Calibri Light"/>
                <a:cs typeface="Calibri Light"/>
              </a:rPr>
              <a:t>information</a:t>
            </a:r>
            <a:r>
              <a:rPr sz="2400" b="0" spc="-65" dirty="0">
                <a:latin typeface="Calibri Light"/>
                <a:cs typeface="Calibri Light"/>
              </a:rPr>
              <a:t> </a:t>
            </a:r>
            <a:r>
              <a:rPr sz="2400" b="0" dirty="0">
                <a:latin typeface="Calibri Light"/>
                <a:cs typeface="Calibri Light"/>
              </a:rPr>
              <a:t>for</a:t>
            </a:r>
            <a:r>
              <a:rPr sz="2400" b="0" spc="-80" dirty="0">
                <a:latin typeface="Calibri Light"/>
                <a:cs typeface="Calibri Light"/>
              </a:rPr>
              <a:t> </a:t>
            </a:r>
            <a:r>
              <a:rPr sz="2400" b="0" dirty="0">
                <a:latin typeface="Calibri Light"/>
                <a:cs typeface="Calibri Light"/>
              </a:rPr>
              <a:t>Reporting</a:t>
            </a:r>
            <a:r>
              <a:rPr sz="2400" b="0" spc="-40" dirty="0">
                <a:latin typeface="Calibri Light"/>
                <a:cs typeface="Calibri Light"/>
              </a:rPr>
              <a:t> </a:t>
            </a:r>
            <a:r>
              <a:rPr sz="2400" b="0" spc="-25" dirty="0">
                <a:latin typeface="Calibri Light"/>
                <a:cs typeface="Calibri Light"/>
              </a:rPr>
              <a:t>and </a:t>
            </a:r>
            <a:r>
              <a:rPr sz="2400" b="0" spc="-20" dirty="0">
                <a:solidFill>
                  <a:srgbClr val="FF0000"/>
                </a:solidFill>
                <a:latin typeface="Calibri Light"/>
                <a:cs typeface="Calibri Light"/>
              </a:rPr>
              <a:t>cannot</a:t>
            </a:r>
            <a:r>
              <a:rPr sz="2400" b="0" spc="-105" dirty="0">
                <a:solidFill>
                  <a:srgbClr val="FF0000"/>
                </a:solidFill>
                <a:latin typeface="Calibri Light"/>
                <a:cs typeface="Calibri Light"/>
              </a:rPr>
              <a:t> </a:t>
            </a:r>
            <a:r>
              <a:rPr sz="2400" b="0" dirty="0">
                <a:latin typeface="Calibri Light"/>
                <a:cs typeface="Calibri Light"/>
              </a:rPr>
              <a:t>be</a:t>
            </a:r>
            <a:r>
              <a:rPr sz="2400" b="0" spc="-35" dirty="0">
                <a:latin typeface="Calibri Light"/>
                <a:cs typeface="Calibri Light"/>
              </a:rPr>
              <a:t> </a:t>
            </a:r>
            <a:r>
              <a:rPr sz="2400" b="0" dirty="0">
                <a:latin typeface="Calibri Light"/>
                <a:cs typeface="Calibri Light"/>
              </a:rPr>
              <a:t>used</a:t>
            </a:r>
            <a:r>
              <a:rPr sz="2400" b="0" spc="-40" dirty="0">
                <a:latin typeface="Calibri Light"/>
                <a:cs typeface="Calibri Light"/>
              </a:rPr>
              <a:t> </a:t>
            </a:r>
            <a:r>
              <a:rPr sz="2400" b="0" dirty="0">
                <a:latin typeface="Calibri Light"/>
                <a:cs typeface="Calibri Light"/>
              </a:rPr>
              <a:t>for</a:t>
            </a:r>
            <a:r>
              <a:rPr sz="2400" b="0" spc="-35" dirty="0">
                <a:latin typeface="Calibri Light"/>
                <a:cs typeface="Calibri Light"/>
              </a:rPr>
              <a:t> </a:t>
            </a:r>
            <a:r>
              <a:rPr sz="2400" b="0" spc="-25" dirty="0">
                <a:latin typeface="Calibri Light"/>
                <a:cs typeface="Calibri Light"/>
              </a:rPr>
              <a:t>:-</a:t>
            </a:r>
            <a:endParaRPr sz="2400" dirty="0">
              <a:latin typeface="Calibri Light"/>
              <a:cs typeface="Calibri Light"/>
            </a:endParaRPr>
          </a:p>
          <a:p>
            <a:pPr marL="927100" indent="-457200">
              <a:lnSpc>
                <a:spcPts val="2775"/>
              </a:lnSpc>
              <a:buAutoNum type="alphaLcParenR"/>
              <a:tabLst>
                <a:tab pos="927100" algn="l"/>
              </a:tabLst>
            </a:pPr>
            <a:r>
              <a:rPr sz="2400" b="0" spc="-20" dirty="0">
                <a:latin typeface="Calibri Light"/>
                <a:cs typeface="Calibri Light"/>
              </a:rPr>
              <a:t>Payment</a:t>
            </a:r>
            <a:r>
              <a:rPr sz="2400" b="0" spc="-35" dirty="0">
                <a:latin typeface="Calibri Light"/>
                <a:cs typeface="Calibri Light"/>
              </a:rPr>
              <a:t> </a:t>
            </a:r>
            <a:r>
              <a:rPr sz="2400" b="0" dirty="0">
                <a:latin typeface="Calibri Light"/>
                <a:cs typeface="Calibri Light"/>
              </a:rPr>
              <a:t>of</a:t>
            </a:r>
            <a:r>
              <a:rPr sz="2400" b="0" spc="-55" dirty="0">
                <a:latin typeface="Calibri Light"/>
                <a:cs typeface="Calibri Light"/>
              </a:rPr>
              <a:t> </a:t>
            </a:r>
            <a:r>
              <a:rPr sz="2400" b="0" spc="-10" dirty="0">
                <a:latin typeface="Calibri Light"/>
                <a:cs typeface="Calibri Light"/>
              </a:rPr>
              <a:t>Taxes</a:t>
            </a:r>
            <a:endParaRPr sz="2400" dirty="0">
              <a:latin typeface="Calibri Light"/>
              <a:cs typeface="Calibri Light"/>
            </a:endParaRPr>
          </a:p>
          <a:p>
            <a:pPr marL="927100" indent="-457200">
              <a:lnSpc>
                <a:spcPts val="2810"/>
              </a:lnSpc>
              <a:buAutoNum type="alphaLcParenR"/>
              <a:tabLst>
                <a:tab pos="927100" algn="l"/>
              </a:tabLst>
            </a:pPr>
            <a:r>
              <a:rPr sz="2400" b="0" dirty="0">
                <a:latin typeface="Calibri Light"/>
                <a:cs typeface="Calibri Light"/>
              </a:rPr>
              <a:t>Claiming</a:t>
            </a:r>
            <a:r>
              <a:rPr sz="2400" b="0" spc="-30" dirty="0">
                <a:latin typeface="Calibri Light"/>
                <a:cs typeface="Calibri Light"/>
              </a:rPr>
              <a:t> </a:t>
            </a:r>
            <a:r>
              <a:rPr sz="2400" b="0" dirty="0">
                <a:latin typeface="Calibri Light"/>
                <a:cs typeface="Calibri Light"/>
              </a:rPr>
              <a:t>of</a:t>
            </a:r>
            <a:r>
              <a:rPr sz="2400" b="0" spc="-25" dirty="0">
                <a:latin typeface="Calibri Light"/>
                <a:cs typeface="Calibri Light"/>
              </a:rPr>
              <a:t> </a:t>
            </a:r>
            <a:r>
              <a:rPr sz="2400" b="0" spc="-10" dirty="0">
                <a:latin typeface="Calibri Light"/>
                <a:cs typeface="Calibri Light"/>
              </a:rPr>
              <a:t>Refunds</a:t>
            </a:r>
            <a:endParaRPr sz="2400" dirty="0">
              <a:latin typeface="Calibri Light"/>
              <a:cs typeface="Calibri Light"/>
            </a:endParaRPr>
          </a:p>
          <a:p>
            <a:pPr marL="927100" indent="-457200">
              <a:lnSpc>
                <a:spcPts val="2795"/>
              </a:lnSpc>
              <a:buAutoNum type="alphaLcParenR"/>
              <a:tabLst>
                <a:tab pos="927100" algn="l"/>
              </a:tabLst>
            </a:pPr>
            <a:r>
              <a:rPr sz="2400" b="0" spc="-10" dirty="0">
                <a:latin typeface="Calibri Light"/>
                <a:cs typeface="Calibri Light"/>
              </a:rPr>
              <a:t>Availment</a:t>
            </a:r>
            <a:r>
              <a:rPr sz="2400" b="0" spc="-55" dirty="0">
                <a:latin typeface="Calibri Light"/>
                <a:cs typeface="Calibri Light"/>
              </a:rPr>
              <a:t> </a:t>
            </a:r>
            <a:r>
              <a:rPr sz="2400" b="0" dirty="0">
                <a:latin typeface="Calibri Light"/>
                <a:cs typeface="Calibri Light"/>
              </a:rPr>
              <a:t>of</a:t>
            </a:r>
            <a:r>
              <a:rPr sz="2400" b="0" spc="-55" dirty="0">
                <a:latin typeface="Calibri Light"/>
                <a:cs typeface="Calibri Light"/>
              </a:rPr>
              <a:t> </a:t>
            </a:r>
            <a:r>
              <a:rPr sz="2400" b="0" spc="-25" dirty="0">
                <a:latin typeface="Calibri Light"/>
                <a:cs typeface="Calibri Light"/>
              </a:rPr>
              <a:t>ITC</a:t>
            </a:r>
            <a:endParaRPr sz="2400" dirty="0">
              <a:latin typeface="Calibri Light"/>
              <a:cs typeface="Calibri Light"/>
            </a:endParaRPr>
          </a:p>
          <a:p>
            <a:pPr marL="927100" indent="-457200">
              <a:lnSpc>
                <a:spcPts val="2835"/>
              </a:lnSpc>
              <a:buAutoNum type="alphaLcParenR"/>
              <a:tabLst>
                <a:tab pos="927100" algn="l"/>
              </a:tabLst>
            </a:pPr>
            <a:r>
              <a:rPr sz="2400" b="0" spc="-10" dirty="0">
                <a:latin typeface="Calibri Light"/>
                <a:cs typeface="Calibri Light"/>
              </a:rPr>
              <a:t>Reversal</a:t>
            </a:r>
            <a:r>
              <a:rPr sz="2400" b="0" spc="-45" dirty="0">
                <a:latin typeface="Calibri Light"/>
                <a:cs typeface="Calibri Light"/>
              </a:rPr>
              <a:t> </a:t>
            </a:r>
            <a:r>
              <a:rPr sz="2400" b="0" dirty="0">
                <a:latin typeface="Calibri Light"/>
                <a:cs typeface="Calibri Light"/>
              </a:rPr>
              <a:t>of</a:t>
            </a:r>
            <a:r>
              <a:rPr sz="2400" b="0" spc="-65" dirty="0">
                <a:latin typeface="Calibri Light"/>
                <a:cs typeface="Calibri Light"/>
              </a:rPr>
              <a:t> </a:t>
            </a:r>
            <a:r>
              <a:rPr sz="2400" b="0" spc="-25" dirty="0">
                <a:latin typeface="Calibri Light"/>
                <a:cs typeface="Calibri Light"/>
              </a:rPr>
              <a:t>ITC</a:t>
            </a:r>
            <a:endParaRPr sz="2400" dirty="0">
              <a:latin typeface="Calibri Light"/>
              <a:cs typeface="Calibri Light"/>
            </a:endParaRPr>
          </a:p>
          <a:p>
            <a:pPr marL="240029" indent="-227329">
              <a:lnSpc>
                <a:spcPts val="2845"/>
              </a:lnSpc>
              <a:spcBef>
                <a:spcPts val="434"/>
              </a:spcBef>
              <a:buFont typeface="Arial"/>
              <a:buChar char="•"/>
              <a:tabLst>
                <a:tab pos="240029" algn="l"/>
              </a:tabLst>
            </a:pPr>
            <a:r>
              <a:rPr sz="2400" b="0" dirty="0">
                <a:latin typeface="Calibri Light"/>
                <a:cs typeface="Calibri Light"/>
              </a:rPr>
              <a:t>What</a:t>
            </a:r>
            <a:r>
              <a:rPr sz="2400" b="0" spc="-45" dirty="0">
                <a:latin typeface="Calibri Light"/>
                <a:cs typeface="Calibri Light"/>
              </a:rPr>
              <a:t> </a:t>
            </a:r>
            <a:r>
              <a:rPr sz="2400" b="0" dirty="0">
                <a:latin typeface="Calibri Light"/>
                <a:cs typeface="Calibri Light"/>
              </a:rPr>
              <a:t>to</a:t>
            </a:r>
            <a:r>
              <a:rPr sz="2400" b="0" spc="-30" dirty="0">
                <a:latin typeface="Calibri Light"/>
                <a:cs typeface="Calibri Light"/>
              </a:rPr>
              <a:t> </a:t>
            </a:r>
            <a:r>
              <a:rPr sz="2400" b="0" spc="-10" dirty="0">
                <a:latin typeface="Calibri Light"/>
                <a:cs typeface="Calibri Light"/>
              </a:rPr>
              <a:t>Report</a:t>
            </a:r>
            <a:endParaRPr sz="2400" dirty="0">
              <a:latin typeface="Calibri Light"/>
              <a:cs typeface="Calibri Light"/>
            </a:endParaRPr>
          </a:p>
          <a:p>
            <a:pPr marL="927100" lvl="1" indent="-457200">
              <a:lnSpc>
                <a:spcPts val="2810"/>
              </a:lnSpc>
              <a:buAutoNum type="alphaLcParenR"/>
              <a:tabLst>
                <a:tab pos="927100" algn="l"/>
              </a:tabLst>
            </a:pPr>
            <a:r>
              <a:rPr sz="2400" b="0" spc="-55" dirty="0">
                <a:latin typeface="Calibri Light"/>
                <a:cs typeface="Calibri Light"/>
              </a:rPr>
              <a:t>Taxes</a:t>
            </a:r>
            <a:r>
              <a:rPr sz="2400" b="0" spc="-45" dirty="0">
                <a:latin typeface="Calibri Light"/>
                <a:cs typeface="Calibri Light"/>
              </a:rPr>
              <a:t> </a:t>
            </a:r>
            <a:r>
              <a:rPr sz="2400" b="0" dirty="0">
                <a:latin typeface="Calibri Light"/>
                <a:cs typeface="Calibri Light"/>
              </a:rPr>
              <a:t>Paid</a:t>
            </a:r>
            <a:r>
              <a:rPr sz="2400" b="0" spc="-70" dirty="0">
                <a:latin typeface="Calibri Light"/>
                <a:cs typeface="Calibri Light"/>
              </a:rPr>
              <a:t> </a:t>
            </a:r>
            <a:r>
              <a:rPr sz="2400" b="0" dirty="0">
                <a:latin typeface="Calibri Light"/>
                <a:cs typeface="Calibri Light"/>
              </a:rPr>
              <a:t>&amp;</a:t>
            </a:r>
            <a:r>
              <a:rPr sz="2400" b="0" spc="-50" dirty="0">
                <a:latin typeface="Calibri Light"/>
                <a:cs typeface="Calibri Light"/>
              </a:rPr>
              <a:t> </a:t>
            </a:r>
            <a:r>
              <a:rPr sz="2400" b="0" spc="-10" dirty="0">
                <a:latin typeface="Calibri Light"/>
                <a:cs typeface="Calibri Light"/>
              </a:rPr>
              <a:t>Relevant</a:t>
            </a:r>
            <a:r>
              <a:rPr sz="2400" b="0" spc="-65" dirty="0">
                <a:latin typeface="Calibri Light"/>
                <a:cs typeface="Calibri Light"/>
              </a:rPr>
              <a:t> </a:t>
            </a:r>
            <a:r>
              <a:rPr sz="2400" b="0" spc="-10" dirty="0">
                <a:latin typeface="Calibri Light"/>
                <a:cs typeface="Calibri Light"/>
              </a:rPr>
              <a:t>Turnover</a:t>
            </a:r>
            <a:endParaRPr sz="2400" dirty="0">
              <a:latin typeface="Calibri Light"/>
              <a:cs typeface="Calibri Light"/>
            </a:endParaRPr>
          </a:p>
          <a:p>
            <a:pPr marL="927100" lvl="1" indent="-457200">
              <a:lnSpc>
                <a:spcPts val="2845"/>
              </a:lnSpc>
              <a:buAutoNum type="alphaLcParenR"/>
              <a:tabLst>
                <a:tab pos="927100" algn="l"/>
              </a:tabLst>
            </a:pPr>
            <a:r>
              <a:rPr sz="2400" b="0" dirty="0">
                <a:latin typeface="Calibri Light"/>
                <a:cs typeface="Calibri Light"/>
              </a:rPr>
              <a:t>Input</a:t>
            </a:r>
            <a:r>
              <a:rPr sz="2400" b="0" spc="-40" dirty="0">
                <a:latin typeface="Calibri Light"/>
                <a:cs typeface="Calibri Light"/>
              </a:rPr>
              <a:t> </a:t>
            </a:r>
            <a:r>
              <a:rPr sz="2400" b="0" dirty="0">
                <a:latin typeface="Calibri Light"/>
                <a:cs typeface="Calibri Light"/>
              </a:rPr>
              <a:t>tax</a:t>
            </a:r>
            <a:r>
              <a:rPr sz="2400" b="0" spc="-80" dirty="0">
                <a:latin typeface="Calibri Light"/>
                <a:cs typeface="Calibri Light"/>
              </a:rPr>
              <a:t> </a:t>
            </a:r>
            <a:r>
              <a:rPr sz="2400" b="0" dirty="0">
                <a:latin typeface="Calibri Light"/>
                <a:cs typeface="Calibri Light"/>
              </a:rPr>
              <a:t>credit</a:t>
            </a:r>
            <a:r>
              <a:rPr sz="2400" b="0" spc="-45" dirty="0">
                <a:latin typeface="Calibri Light"/>
                <a:cs typeface="Calibri Light"/>
              </a:rPr>
              <a:t> </a:t>
            </a:r>
            <a:r>
              <a:rPr sz="2400" b="0" spc="-10" dirty="0">
                <a:latin typeface="Calibri Light"/>
                <a:cs typeface="Calibri Light"/>
              </a:rPr>
              <a:t>Availed</a:t>
            </a:r>
            <a:r>
              <a:rPr sz="2400" b="0" spc="-85" dirty="0">
                <a:latin typeface="Calibri Light"/>
                <a:cs typeface="Calibri Light"/>
              </a:rPr>
              <a:t> </a:t>
            </a:r>
            <a:r>
              <a:rPr sz="2400" b="0" dirty="0">
                <a:latin typeface="Calibri Light"/>
                <a:cs typeface="Calibri Light"/>
              </a:rPr>
              <a:t>&amp;</a:t>
            </a:r>
            <a:r>
              <a:rPr sz="2400" b="0" spc="-40" dirty="0">
                <a:latin typeface="Calibri Light"/>
                <a:cs typeface="Calibri Light"/>
              </a:rPr>
              <a:t> </a:t>
            </a:r>
            <a:r>
              <a:rPr sz="2400" b="0" spc="-10" dirty="0">
                <a:latin typeface="Calibri Light"/>
                <a:cs typeface="Calibri Light"/>
              </a:rPr>
              <a:t>Reversed</a:t>
            </a:r>
            <a:endParaRPr sz="2400" dirty="0">
              <a:latin typeface="Calibri Light"/>
              <a:cs typeface="Calibri Light"/>
            </a:endParaRPr>
          </a:p>
          <a:p>
            <a:pPr marL="240029" indent="-227329">
              <a:lnSpc>
                <a:spcPts val="2845"/>
              </a:lnSpc>
              <a:spcBef>
                <a:spcPts val="409"/>
              </a:spcBef>
              <a:buFont typeface="Arial"/>
              <a:buChar char="•"/>
              <a:tabLst>
                <a:tab pos="240029" algn="l"/>
              </a:tabLst>
            </a:pPr>
            <a:r>
              <a:rPr sz="2400" b="0" dirty="0">
                <a:latin typeface="Calibri Light"/>
                <a:cs typeface="Calibri Light"/>
              </a:rPr>
              <a:t>Do</a:t>
            </a:r>
            <a:r>
              <a:rPr sz="2400" b="0" spc="-35" dirty="0">
                <a:latin typeface="Calibri Light"/>
                <a:cs typeface="Calibri Light"/>
              </a:rPr>
              <a:t> </a:t>
            </a:r>
            <a:r>
              <a:rPr sz="2400" b="0" dirty="0">
                <a:latin typeface="Calibri Light"/>
                <a:cs typeface="Calibri Light"/>
              </a:rPr>
              <a:t>Not</a:t>
            </a:r>
            <a:r>
              <a:rPr sz="2400" b="0" spc="-10" dirty="0">
                <a:latin typeface="Calibri Light"/>
                <a:cs typeface="Calibri Light"/>
              </a:rPr>
              <a:t> Report</a:t>
            </a:r>
            <a:endParaRPr sz="2400" dirty="0">
              <a:latin typeface="Calibri Light"/>
              <a:cs typeface="Calibri Light"/>
            </a:endParaRPr>
          </a:p>
          <a:p>
            <a:pPr marL="927100" lvl="1" indent="-457200">
              <a:lnSpc>
                <a:spcPts val="2845"/>
              </a:lnSpc>
              <a:buAutoNum type="alphaLcParenR"/>
              <a:tabLst>
                <a:tab pos="927100" algn="l"/>
              </a:tabLst>
            </a:pPr>
            <a:r>
              <a:rPr sz="2400" b="0" dirty="0" smtClean="0">
                <a:latin typeface="Calibri Light"/>
                <a:cs typeface="Calibri Light"/>
              </a:rPr>
              <a:t>ITC</a:t>
            </a:r>
            <a:r>
              <a:rPr sz="2400" b="0" spc="-65" dirty="0" smtClean="0">
                <a:latin typeface="Calibri Light"/>
                <a:cs typeface="Calibri Light"/>
              </a:rPr>
              <a:t> </a:t>
            </a:r>
            <a:r>
              <a:rPr sz="2400" b="0" dirty="0">
                <a:latin typeface="Calibri Light"/>
                <a:cs typeface="Calibri Light"/>
              </a:rPr>
              <a:t>NOT</a:t>
            </a:r>
            <a:r>
              <a:rPr sz="2400" b="0" spc="-50" dirty="0">
                <a:latin typeface="Calibri Light"/>
                <a:cs typeface="Calibri Light"/>
              </a:rPr>
              <a:t> </a:t>
            </a:r>
            <a:r>
              <a:rPr sz="2400" b="0" spc="-10" dirty="0">
                <a:latin typeface="Calibri Light"/>
                <a:cs typeface="Calibri Light"/>
              </a:rPr>
              <a:t>Availed</a:t>
            </a:r>
            <a:r>
              <a:rPr sz="2400" b="0" spc="-105" dirty="0">
                <a:latin typeface="Calibri Light"/>
                <a:cs typeface="Calibri Light"/>
              </a:rPr>
              <a:t> </a:t>
            </a:r>
            <a:r>
              <a:rPr sz="2400" b="0" dirty="0">
                <a:latin typeface="Calibri Light"/>
                <a:cs typeface="Calibri Light"/>
              </a:rPr>
              <a:t>&amp;</a:t>
            </a:r>
            <a:r>
              <a:rPr sz="2400" b="0" spc="-65" dirty="0">
                <a:latin typeface="Calibri Light"/>
                <a:cs typeface="Calibri Light"/>
              </a:rPr>
              <a:t> </a:t>
            </a:r>
            <a:r>
              <a:rPr sz="2400" b="0" spc="-10" dirty="0">
                <a:latin typeface="Calibri Light"/>
                <a:cs typeface="Calibri Light"/>
              </a:rPr>
              <a:t>Reversed</a:t>
            </a:r>
            <a:endParaRPr sz="2400" dirty="0">
              <a:latin typeface="Calibri Light"/>
              <a:cs typeface="Calibri Light"/>
            </a:endParaRPr>
          </a:p>
        </p:txBody>
      </p:sp>
      <p:sp>
        <p:nvSpPr>
          <p:cNvPr id="14" name="object 14"/>
          <p:cNvSpPr txBox="1"/>
          <p:nvPr/>
        </p:nvSpPr>
        <p:spPr>
          <a:xfrm>
            <a:off x="7348728" y="1109472"/>
            <a:ext cx="4441190" cy="5111750"/>
          </a:xfrm>
          <a:prstGeom prst="rect">
            <a:avLst/>
          </a:prstGeom>
          <a:ln w="12192">
            <a:solidFill>
              <a:srgbClr val="D9D9D9"/>
            </a:solidFill>
          </a:ln>
        </p:spPr>
        <p:txBody>
          <a:bodyPr vert="horz" wrap="square" lIns="0" tIns="0" rIns="0" bIns="0" rtlCol="0">
            <a:spAutoFit/>
          </a:bodyPr>
          <a:lstStyle/>
          <a:p>
            <a:pPr marL="92075">
              <a:lnSpc>
                <a:spcPts val="2805"/>
              </a:lnSpc>
            </a:pPr>
            <a:r>
              <a:rPr sz="2400" b="0" u="heavy" spc="-40" dirty="0">
                <a:uFill>
                  <a:solidFill>
                    <a:srgbClr val="000000"/>
                  </a:solidFill>
                </a:uFill>
                <a:latin typeface="Calibri Light"/>
                <a:cs typeface="Calibri Light"/>
              </a:rPr>
              <a:t>Very</a:t>
            </a:r>
            <a:r>
              <a:rPr sz="2400" b="0" u="heavy" spc="-65" dirty="0">
                <a:uFill>
                  <a:solidFill>
                    <a:srgbClr val="000000"/>
                  </a:solidFill>
                </a:uFill>
                <a:latin typeface="Calibri Light"/>
                <a:cs typeface="Calibri Light"/>
              </a:rPr>
              <a:t> </a:t>
            </a:r>
            <a:r>
              <a:rPr sz="2400" b="0" u="heavy" spc="-30" dirty="0">
                <a:uFill>
                  <a:solidFill>
                    <a:srgbClr val="000000"/>
                  </a:solidFill>
                </a:uFill>
                <a:latin typeface="Calibri Light"/>
                <a:cs typeface="Calibri Light"/>
              </a:rPr>
              <a:t>Important</a:t>
            </a:r>
            <a:r>
              <a:rPr sz="2400" b="0" u="heavy" spc="-65" dirty="0">
                <a:uFill>
                  <a:solidFill>
                    <a:srgbClr val="000000"/>
                  </a:solidFill>
                </a:uFill>
                <a:latin typeface="Calibri Light"/>
                <a:cs typeface="Calibri Light"/>
              </a:rPr>
              <a:t> </a:t>
            </a:r>
            <a:r>
              <a:rPr sz="2400" b="0" u="heavy" spc="-10" dirty="0">
                <a:uFill>
                  <a:solidFill>
                    <a:srgbClr val="000000"/>
                  </a:solidFill>
                </a:uFill>
                <a:latin typeface="Calibri Light"/>
                <a:cs typeface="Calibri Light"/>
              </a:rPr>
              <a:t>Points</a:t>
            </a:r>
            <a:endParaRPr sz="2400">
              <a:latin typeface="Calibri Light"/>
              <a:cs typeface="Calibri Light"/>
            </a:endParaRPr>
          </a:p>
          <a:p>
            <a:pPr marL="549275" marR="598805" indent="-457200">
              <a:lnSpc>
                <a:spcPts val="2590"/>
              </a:lnSpc>
              <a:spcBef>
                <a:spcPts val="1025"/>
              </a:spcBef>
              <a:buAutoNum type="arabicPeriod"/>
              <a:tabLst>
                <a:tab pos="549275" algn="l"/>
              </a:tabLst>
            </a:pPr>
            <a:r>
              <a:rPr sz="2400" b="0" dirty="0">
                <a:latin typeface="Calibri Light"/>
                <a:cs typeface="Calibri Light"/>
              </a:rPr>
              <a:t>NIL</a:t>
            </a:r>
            <a:r>
              <a:rPr sz="2400" b="0" spc="-40" dirty="0">
                <a:latin typeface="Calibri Light"/>
                <a:cs typeface="Calibri Light"/>
              </a:rPr>
              <a:t> </a:t>
            </a:r>
            <a:r>
              <a:rPr sz="2400" b="0" dirty="0">
                <a:latin typeface="Calibri Light"/>
                <a:cs typeface="Calibri Light"/>
              </a:rPr>
              <a:t>returns</a:t>
            </a:r>
            <a:r>
              <a:rPr sz="2400" b="0" spc="-40" dirty="0">
                <a:latin typeface="Calibri Light"/>
                <a:cs typeface="Calibri Light"/>
              </a:rPr>
              <a:t> </a:t>
            </a:r>
            <a:r>
              <a:rPr sz="2400" b="0" dirty="0">
                <a:latin typeface="Calibri Light"/>
                <a:cs typeface="Calibri Light"/>
              </a:rPr>
              <a:t>also</a:t>
            </a:r>
            <a:r>
              <a:rPr sz="2400" b="0" spc="-55" dirty="0">
                <a:latin typeface="Calibri Light"/>
                <a:cs typeface="Calibri Light"/>
              </a:rPr>
              <a:t> </a:t>
            </a:r>
            <a:r>
              <a:rPr sz="2400" b="0" dirty="0">
                <a:latin typeface="Calibri Light"/>
                <a:cs typeface="Calibri Light"/>
              </a:rPr>
              <a:t>to</a:t>
            </a:r>
            <a:r>
              <a:rPr sz="2400" b="0" spc="-55" dirty="0">
                <a:latin typeface="Calibri Light"/>
                <a:cs typeface="Calibri Light"/>
              </a:rPr>
              <a:t> </a:t>
            </a:r>
            <a:r>
              <a:rPr sz="2400" b="0" dirty="0">
                <a:latin typeface="Calibri Light"/>
                <a:cs typeface="Calibri Light"/>
              </a:rPr>
              <a:t>be</a:t>
            </a:r>
            <a:r>
              <a:rPr sz="2400" b="0" spc="-40" dirty="0">
                <a:latin typeface="Calibri Light"/>
                <a:cs typeface="Calibri Light"/>
              </a:rPr>
              <a:t> </a:t>
            </a:r>
            <a:r>
              <a:rPr sz="2400" b="0" spc="-10" dirty="0">
                <a:latin typeface="Calibri Light"/>
                <a:cs typeface="Calibri Light"/>
              </a:rPr>
              <a:t>filed. </a:t>
            </a:r>
            <a:r>
              <a:rPr sz="2400" b="0" dirty="0">
                <a:latin typeface="Calibri Light"/>
                <a:cs typeface="Calibri Light"/>
              </a:rPr>
              <a:t>Cases</a:t>
            </a:r>
            <a:r>
              <a:rPr sz="2400" b="0" spc="-85" dirty="0">
                <a:latin typeface="Calibri Light"/>
                <a:cs typeface="Calibri Light"/>
              </a:rPr>
              <a:t> </a:t>
            </a:r>
            <a:r>
              <a:rPr sz="2400" b="0" dirty="0">
                <a:latin typeface="Calibri Light"/>
                <a:cs typeface="Calibri Light"/>
              </a:rPr>
              <a:t>TO</a:t>
            </a:r>
            <a:r>
              <a:rPr sz="2400" b="0" spc="-40" dirty="0">
                <a:latin typeface="Calibri Light"/>
                <a:cs typeface="Calibri Light"/>
              </a:rPr>
              <a:t> </a:t>
            </a:r>
            <a:r>
              <a:rPr sz="2400" b="0" dirty="0">
                <a:latin typeface="Calibri Light"/>
                <a:cs typeface="Calibri Light"/>
              </a:rPr>
              <a:t>&gt;</a:t>
            </a:r>
            <a:r>
              <a:rPr sz="2400" b="0" spc="-65" dirty="0">
                <a:latin typeface="Calibri Light"/>
                <a:cs typeface="Calibri Light"/>
              </a:rPr>
              <a:t> </a:t>
            </a:r>
            <a:r>
              <a:rPr sz="2400" b="0" spc="-25" dirty="0">
                <a:latin typeface="Calibri Light"/>
                <a:cs typeface="Calibri Light"/>
              </a:rPr>
              <a:t>5cr</a:t>
            </a:r>
            <a:endParaRPr sz="2400">
              <a:latin typeface="Calibri Light"/>
              <a:cs typeface="Calibri Light"/>
            </a:endParaRPr>
          </a:p>
          <a:p>
            <a:pPr marL="549275" marR="603885" indent="-457200">
              <a:lnSpc>
                <a:spcPts val="2590"/>
              </a:lnSpc>
              <a:spcBef>
                <a:spcPts val="1015"/>
              </a:spcBef>
              <a:buAutoNum type="arabicPeriod"/>
              <a:tabLst>
                <a:tab pos="549275" algn="l"/>
              </a:tabLst>
            </a:pPr>
            <a:r>
              <a:rPr sz="2400" b="0" spc="-45" dirty="0">
                <a:latin typeface="Calibri Light"/>
                <a:cs typeface="Calibri Light"/>
              </a:rPr>
              <a:t>You</a:t>
            </a:r>
            <a:r>
              <a:rPr sz="2400" b="0" spc="-65" dirty="0">
                <a:latin typeface="Calibri Light"/>
                <a:cs typeface="Calibri Light"/>
              </a:rPr>
              <a:t> </a:t>
            </a:r>
            <a:r>
              <a:rPr sz="2400" b="0" dirty="0">
                <a:latin typeface="Calibri Light"/>
                <a:cs typeface="Calibri Light"/>
              </a:rPr>
              <a:t>cannot</a:t>
            </a:r>
            <a:r>
              <a:rPr sz="2400" b="0" spc="-60" dirty="0">
                <a:latin typeface="Calibri Light"/>
                <a:cs typeface="Calibri Light"/>
              </a:rPr>
              <a:t> </a:t>
            </a:r>
            <a:r>
              <a:rPr sz="2400" b="0" dirty="0">
                <a:latin typeface="Calibri Light"/>
                <a:cs typeface="Calibri Light"/>
              </a:rPr>
              <a:t>correct</a:t>
            </a:r>
            <a:r>
              <a:rPr sz="2400" b="0" spc="-35" dirty="0">
                <a:latin typeface="Calibri Light"/>
                <a:cs typeface="Calibri Light"/>
              </a:rPr>
              <a:t> </a:t>
            </a:r>
            <a:r>
              <a:rPr sz="2400" b="0" dirty="0">
                <a:latin typeface="Calibri Light"/>
                <a:cs typeface="Calibri Light"/>
              </a:rPr>
              <a:t>or</a:t>
            </a:r>
            <a:r>
              <a:rPr sz="2400" b="0" spc="-50" dirty="0">
                <a:latin typeface="Calibri Light"/>
                <a:cs typeface="Calibri Light"/>
              </a:rPr>
              <a:t> </a:t>
            </a:r>
            <a:r>
              <a:rPr sz="2400" b="0" dirty="0">
                <a:latin typeface="Calibri Light"/>
                <a:cs typeface="Calibri Light"/>
              </a:rPr>
              <a:t>file</a:t>
            </a:r>
            <a:r>
              <a:rPr sz="2400" b="0" spc="-70" dirty="0">
                <a:latin typeface="Calibri Light"/>
                <a:cs typeface="Calibri Light"/>
              </a:rPr>
              <a:t> </a:t>
            </a:r>
            <a:r>
              <a:rPr sz="2400" b="0" spc="-50" dirty="0">
                <a:latin typeface="Calibri Light"/>
                <a:cs typeface="Calibri Light"/>
              </a:rPr>
              <a:t>a </a:t>
            </a:r>
            <a:r>
              <a:rPr sz="2400" b="0" spc="-10" dirty="0">
                <a:latin typeface="Calibri Light"/>
                <a:cs typeface="Calibri Light"/>
              </a:rPr>
              <a:t>Revised</a:t>
            </a:r>
            <a:r>
              <a:rPr sz="2400" b="0" spc="-70" dirty="0">
                <a:latin typeface="Calibri Light"/>
                <a:cs typeface="Calibri Light"/>
              </a:rPr>
              <a:t> </a:t>
            </a:r>
            <a:r>
              <a:rPr sz="2400" b="0" spc="-10" dirty="0">
                <a:latin typeface="Calibri Light"/>
                <a:cs typeface="Calibri Light"/>
              </a:rPr>
              <a:t>Returns</a:t>
            </a:r>
            <a:endParaRPr sz="2400">
              <a:latin typeface="Calibri Light"/>
              <a:cs typeface="Calibri Light"/>
            </a:endParaRPr>
          </a:p>
          <a:p>
            <a:pPr marL="549275" marR="96520" indent="-457200">
              <a:lnSpc>
                <a:spcPts val="2590"/>
              </a:lnSpc>
              <a:spcBef>
                <a:spcPts val="1015"/>
              </a:spcBef>
              <a:buAutoNum type="arabicPeriod"/>
              <a:tabLst>
                <a:tab pos="549275" algn="l"/>
              </a:tabLst>
            </a:pPr>
            <a:r>
              <a:rPr sz="2400" b="0" dirty="0">
                <a:latin typeface="Calibri Light"/>
                <a:cs typeface="Calibri Light"/>
              </a:rPr>
              <a:t>Post</a:t>
            </a:r>
            <a:r>
              <a:rPr sz="2400" b="0" spc="-85" dirty="0">
                <a:latin typeface="Calibri Light"/>
                <a:cs typeface="Calibri Light"/>
              </a:rPr>
              <a:t> </a:t>
            </a:r>
            <a:r>
              <a:rPr sz="2400" b="0" dirty="0">
                <a:latin typeface="Calibri Light"/>
                <a:cs typeface="Calibri Light"/>
              </a:rPr>
              <a:t>GSTR</a:t>
            </a:r>
            <a:r>
              <a:rPr sz="2400" b="0" spc="-55" dirty="0">
                <a:latin typeface="Calibri Light"/>
                <a:cs typeface="Calibri Light"/>
              </a:rPr>
              <a:t> </a:t>
            </a:r>
            <a:r>
              <a:rPr sz="2400" b="0" dirty="0">
                <a:latin typeface="Calibri Light"/>
                <a:cs typeface="Calibri Light"/>
              </a:rPr>
              <a:t>9</a:t>
            </a:r>
            <a:r>
              <a:rPr sz="2400" b="0" spc="-50" dirty="0">
                <a:latin typeface="Calibri Light"/>
                <a:cs typeface="Calibri Light"/>
              </a:rPr>
              <a:t> </a:t>
            </a:r>
            <a:r>
              <a:rPr sz="2400" b="0" dirty="0">
                <a:latin typeface="Calibri Light"/>
                <a:cs typeface="Calibri Light"/>
              </a:rPr>
              <a:t>Filing</a:t>
            </a:r>
            <a:r>
              <a:rPr sz="2400" b="0" spc="-85" dirty="0">
                <a:latin typeface="Calibri Light"/>
                <a:cs typeface="Calibri Light"/>
              </a:rPr>
              <a:t> </a:t>
            </a:r>
            <a:r>
              <a:rPr sz="2400" b="0" dirty="0">
                <a:latin typeface="Calibri Light"/>
                <a:cs typeface="Calibri Light"/>
              </a:rPr>
              <a:t>no</a:t>
            </a:r>
            <a:r>
              <a:rPr sz="2400" b="0" spc="-50" dirty="0">
                <a:latin typeface="Calibri Light"/>
                <a:cs typeface="Calibri Light"/>
              </a:rPr>
              <a:t> </a:t>
            </a:r>
            <a:r>
              <a:rPr sz="2400" b="0" dirty="0">
                <a:latin typeface="Calibri Light"/>
                <a:cs typeface="Calibri Light"/>
              </a:rPr>
              <a:t>change</a:t>
            </a:r>
            <a:r>
              <a:rPr sz="2400" b="0" spc="-50" dirty="0">
                <a:latin typeface="Calibri Light"/>
                <a:cs typeface="Calibri Light"/>
              </a:rPr>
              <a:t> </a:t>
            </a:r>
            <a:r>
              <a:rPr sz="2400" b="0" spc="-25" dirty="0">
                <a:latin typeface="Calibri Light"/>
                <a:cs typeface="Calibri Light"/>
              </a:rPr>
              <a:t>in </a:t>
            </a:r>
            <a:r>
              <a:rPr sz="2400" b="0" dirty="0">
                <a:latin typeface="Calibri Light"/>
                <a:cs typeface="Calibri Light"/>
              </a:rPr>
              <a:t>Credit</a:t>
            </a:r>
            <a:r>
              <a:rPr sz="2400" b="0" spc="-50" dirty="0">
                <a:latin typeface="Calibri Light"/>
                <a:cs typeface="Calibri Light"/>
              </a:rPr>
              <a:t> </a:t>
            </a:r>
            <a:r>
              <a:rPr sz="2400" b="0" dirty="0">
                <a:latin typeface="Calibri Light"/>
                <a:cs typeface="Calibri Light"/>
              </a:rPr>
              <a:t>or</a:t>
            </a:r>
            <a:r>
              <a:rPr sz="2400" b="0" spc="-35" dirty="0">
                <a:latin typeface="Calibri Light"/>
                <a:cs typeface="Calibri Light"/>
              </a:rPr>
              <a:t> </a:t>
            </a:r>
            <a:r>
              <a:rPr sz="2400" b="0" dirty="0">
                <a:latin typeface="Calibri Light"/>
                <a:cs typeface="Calibri Light"/>
              </a:rPr>
              <a:t>Liability</a:t>
            </a:r>
            <a:r>
              <a:rPr sz="2400" b="0" spc="-50" dirty="0">
                <a:latin typeface="Calibri Light"/>
                <a:cs typeface="Calibri Light"/>
              </a:rPr>
              <a:t> </a:t>
            </a:r>
            <a:r>
              <a:rPr sz="2400" b="0" spc="-10" dirty="0">
                <a:latin typeface="Calibri Light"/>
                <a:cs typeface="Calibri Light"/>
              </a:rPr>
              <a:t>Ledger</a:t>
            </a:r>
            <a:endParaRPr sz="2400">
              <a:latin typeface="Calibri Light"/>
              <a:cs typeface="Calibri Light"/>
            </a:endParaRPr>
          </a:p>
          <a:p>
            <a:pPr marL="548640" indent="-456565">
              <a:lnSpc>
                <a:spcPts val="2735"/>
              </a:lnSpc>
              <a:spcBef>
                <a:spcPts val="660"/>
              </a:spcBef>
              <a:buAutoNum type="arabicPeriod"/>
              <a:tabLst>
                <a:tab pos="548640" algn="l"/>
              </a:tabLst>
            </a:pPr>
            <a:r>
              <a:rPr sz="2400" b="0" dirty="0">
                <a:latin typeface="Calibri Light"/>
                <a:cs typeface="Calibri Light"/>
              </a:rPr>
              <a:t>GSTR</a:t>
            </a:r>
            <a:r>
              <a:rPr sz="2400" b="0" spc="-45" dirty="0">
                <a:latin typeface="Calibri Light"/>
                <a:cs typeface="Calibri Light"/>
              </a:rPr>
              <a:t> </a:t>
            </a:r>
            <a:r>
              <a:rPr sz="2400" b="0" dirty="0">
                <a:latin typeface="Calibri Light"/>
                <a:cs typeface="Calibri Light"/>
              </a:rPr>
              <a:t>1</a:t>
            </a:r>
            <a:r>
              <a:rPr sz="2400" b="0" spc="-35" dirty="0">
                <a:latin typeface="Calibri Light"/>
                <a:cs typeface="Calibri Light"/>
              </a:rPr>
              <a:t> </a:t>
            </a:r>
            <a:r>
              <a:rPr sz="2400" b="0" dirty="0">
                <a:latin typeface="Calibri Light"/>
                <a:cs typeface="Calibri Light"/>
              </a:rPr>
              <a:t>&amp;</a:t>
            </a:r>
            <a:r>
              <a:rPr sz="2400" b="0" spc="-15" dirty="0">
                <a:latin typeface="Calibri Light"/>
                <a:cs typeface="Calibri Light"/>
              </a:rPr>
              <a:t> </a:t>
            </a:r>
            <a:r>
              <a:rPr sz="2400" b="0" dirty="0">
                <a:latin typeface="Calibri Light"/>
                <a:cs typeface="Calibri Light"/>
              </a:rPr>
              <a:t>3B</a:t>
            </a:r>
            <a:r>
              <a:rPr sz="2400" b="0" spc="-45" dirty="0">
                <a:latin typeface="Calibri Light"/>
                <a:cs typeface="Calibri Light"/>
              </a:rPr>
              <a:t> </a:t>
            </a:r>
            <a:r>
              <a:rPr sz="2400" b="0" dirty="0">
                <a:latin typeface="Calibri Light"/>
                <a:cs typeface="Calibri Light"/>
              </a:rPr>
              <a:t>to</a:t>
            </a:r>
            <a:r>
              <a:rPr sz="2400" b="0" spc="-25" dirty="0">
                <a:latin typeface="Calibri Light"/>
                <a:cs typeface="Calibri Light"/>
              </a:rPr>
              <a:t> </a:t>
            </a:r>
            <a:r>
              <a:rPr sz="2400" b="0" dirty="0">
                <a:latin typeface="Calibri Light"/>
                <a:cs typeface="Calibri Light"/>
              </a:rPr>
              <a:t>be</a:t>
            </a:r>
            <a:r>
              <a:rPr sz="2400" b="0" spc="-20" dirty="0">
                <a:latin typeface="Calibri Light"/>
                <a:cs typeface="Calibri Light"/>
              </a:rPr>
              <a:t> </a:t>
            </a:r>
            <a:r>
              <a:rPr sz="2400" b="0" dirty="0">
                <a:latin typeface="Calibri Light"/>
                <a:cs typeface="Calibri Light"/>
              </a:rPr>
              <a:t>filed</a:t>
            </a:r>
            <a:r>
              <a:rPr sz="2400" b="0" spc="-40" dirty="0">
                <a:latin typeface="Calibri Light"/>
                <a:cs typeface="Calibri Light"/>
              </a:rPr>
              <a:t> </a:t>
            </a:r>
            <a:r>
              <a:rPr sz="2400" b="0" spc="-10" dirty="0">
                <a:latin typeface="Calibri Light"/>
                <a:cs typeface="Calibri Light"/>
              </a:rPr>
              <a:t>before</a:t>
            </a:r>
            <a:endParaRPr sz="2400">
              <a:latin typeface="Calibri Light"/>
              <a:cs typeface="Calibri Light"/>
            </a:endParaRPr>
          </a:p>
          <a:p>
            <a:pPr marL="549275">
              <a:lnSpc>
                <a:spcPts val="2735"/>
              </a:lnSpc>
            </a:pPr>
            <a:r>
              <a:rPr sz="2400" b="0" dirty="0">
                <a:latin typeface="Calibri Light"/>
                <a:cs typeface="Calibri Light"/>
              </a:rPr>
              <a:t>GSTR</a:t>
            </a:r>
            <a:r>
              <a:rPr sz="2400" b="0" spc="-45" dirty="0">
                <a:latin typeface="Calibri Light"/>
                <a:cs typeface="Calibri Light"/>
              </a:rPr>
              <a:t> </a:t>
            </a:r>
            <a:r>
              <a:rPr sz="2400" b="0" dirty="0">
                <a:latin typeface="Calibri Light"/>
                <a:cs typeface="Calibri Light"/>
              </a:rPr>
              <a:t>9</a:t>
            </a:r>
            <a:r>
              <a:rPr sz="2400" b="0" spc="-35" dirty="0">
                <a:latin typeface="Calibri Light"/>
                <a:cs typeface="Calibri Light"/>
              </a:rPr>
              <a:t> </a:t>
            </a:r>
            <a:r>
              <a:rPr sz="2400" b="0" spc="-10" dirty="0">
                <a:latin typeface="Calibri Light"/>
                <a:cs typeface="Calibri Light"/>
              </a:rPr>
              <a:t>Filing</a:t>
            </a:r>
            <a:endParaRPr sz="2400">
              <a:latin typeface="Calibri Light"/>
              <a:cs typeface="Calibri Light"/>
            </a:endParaRPr>
          </a:p>
          <a:p>
            <a:pPr marL="549275" marR="445134" indent="-457200">
              <a:lnSpc>
                <a:spcPct val="90000"/>
              </a:lnSpc>
              <a:spcBef>
                <a:spcPts val="1010"/>
              </a:spcBef>
              <a:buAutoNum type="arabicPeriod" startAt="5"/>
              <a:tabLst>
                <a:tab pos="549275" algn="l"/>
              </a:tabLst>
            </a:pPr>
            <a:r>
              <a:rPr sz="2400" b="0" dirty="0">
                <a:latin typeface="Calibri Light"/>
                <a:cs typeface="Calibri Light"/>
              </a:rPr>
              <a:t>Additional</a:t>
            </a:r>
            <a:r>
              <a:rPr sz="2400" b="0" spc="-55" dirty="0">
                <a:latin typeface="Calibri Light"/>
                <a:cs typeface="Calibri Light"/>
              </a:rPr>
              <a:t> </a:t>
            </a:r>
            <a:r>
              <a:rPr sz="2400" b="0" dirty="0">
                <a:latin typeface="Calibri Light"/>
                <a:cs typeface="Calibri Light"/>
              </a:rPr>
              <a:t>Liability</a:t>
            </a:r>
            <a:r>
              <a:rPr sz="2400" b="0" spc="-55" dirty="0">
                <a:latin typeface="Calibri Light"/>
                <a:cs typeface="Calibri Light"/>
              </a:rPr>
              <a:t> </a:t>
            </a:r>
            <a:r>
              <a:rPr sz="2400" b="0" dirty="0">
                <a:latin typeface="Calibri Light"/>
                <a:cs typeface="Calibri Light"/>
              </a:rPr>
              <a:t>to</a:t>
            </a:r>
            <a:r>
              <a:rPr sz="2400" b="0" spc="-50" dirty="0">
                <a:latin typeface="Calibri Light"/>
                <a:cs typeface="Calibri Light"/>
              </a:rPr>
              <a:t> </a:t>
            </a:r>
            <a:r>
              <a:rPr sz="2400" b="0" spc="-25" dirty="0">
                <a:latin typeface="Calibri Light"/>
                <a:cs typeface="Calibri Light"/>
              </a:rPr>
              <a:t>be </a:t>
            </a:r>
            <a:r>
              <a:rPr sz="2400" b="0" dirty="0">
                <a:latin typeface="Calibri Light"/>
                <a:cs typeface="Calibri Light"/>
              </a:rPr>
              <a:t>discharged</a:t>
            </a:r>
            <a:r>
              <a:rPr sz="2400" b="0" spc="-50" dirty="0">
                <a:latin typeface="Calibri Light"/>
                <a:cs typeface="Calibri Light"/>
              </a:rPr>
              <a:t> </a:t>
            </a:r>
            <a:r>
              <a:rPr sz="2400" b="0" dirty="0">
                <a:latin typeface="Calibri Light"/>
                <a:cs typeface="Calibri Light"/>
              </a:rPr>
              <a:t>in</a:t>
            </a:r>
            <a:r>
              <a:rPr sz="2400" b="0" spc="-35" dirty="0">
                <a:latin typeface="Calibri Light"/>
                <a:cs typeface="Calibri Light"/>
              </a:rPr>
              <a:t> </a:t>
            </a:r>
            <a:r>
              <a:rPr sz="2400" b="0" dirty="0">
                <a:latin typeface="Calibri Light"/>
                <a:cs typeface="Calibri Light"/>
              </a:rPr>
              <a:t>cash</a:t>
            </a:r>
            <a:r>
              <a:rPr sz="2400" b="0" spc="-75" dirty="0">
                <a:latin typeface="Calibri Light"/>
                <a:cs typeface="Calibri Light"/>
              </a:rPr>
              <a:t> </a:t>
            </a:r>
            <a:r>
              <a:rPr sz="2400" b="0" dirty="0">
                <a:latin typeface="Calibri Light"/>
                <a:cs typeface="Calibri Light"/>
              </a:rPr>
              <a:t>if</a:t>
            </a:r>
            <a:r>
              <a:rPr sz="2400" b="0" spc="-45" dirty="0">
                <a:latin typeface="Calibri Light"/>
                <a:cs typeface="Calibri Light"/>
              </a:rPr>
              <a:t> </a:t>
            </a:r>
            <a:r>
              <a:rPr sz="2400" b="0" dirty="0">
                <a:latin typeface="Calibri Light"/>
                <a:cs typeface="Calibri Light"/>
              </a:rPr>
              <a:t>you</a:t>
            </a:r>
            <a:r>
              <a:rPr sz="2400" b="0" spc="-30" dirty="0">
                <a:latin typeface="Calibri Light"/>
                <a:cs typeface="Calibri Light"/>
              </a:rPr>
              <a:t> </a:t>
            </a:r>
            <a:r>
              <a:rPr sz="2400" b="0" spc="-25" dirty="0">
                <a:latin typeface="Calibri Light"/>
                <a:cs typeface="Calibri Light"/>
              </a:rPr>
              <a:t>are </a:t>
            </a:r>
            <a:r>
              <a:rPr sz="2400" b="0" dirty="0">
                <a:latin typeface="Calibri Light"/>
                <a:cs typeface="Calibri Light"/>
              </a:rPr>
              <a:t>using</a:t>
            </a:r>
            <a:r>
              <a:rPr sz="2400" b="0" spc="-25" dirty="0">
                <a:latin typeface="Calibri Light"/>
                <a:cs typeface="Calibri Light"/>
              </a:rPr>
              <a:t> </a:t>
            </a:r>
            <a:r>
              <a:rPr sz="2400" b="0" spc="-20" dirty="0">
                <a:latin typeface="Calibri Light"/>
                <a:cs typeface="Calibri Light"/>
              </a:rPr>
              <a:t>DRC03</a:t>
            </a:r>
            <a:endParaRPr sz="2400">
              <a:latin typeface="Calibri Light"/>
              <a:cs typeface="Calibri Ligh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197</TotalTime>
  <Words>3017</Words>
  <Application>Microsoft Office PowerPoint</Application>
  <PresentationFormat>Widescreen</PresentationFormat>
  <Paragraphs>681</Paragraphs>
  <Slides>53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Arial</vt:lpstr>
      <vt:lpstr>Arial Black</vt:lpstr>
      <vt:lpstr>Calibri</vt:lpstr>
      <vt:lpstr>Calibri Light</vt:lpstr>
      <vt:lpstr>Times New Roman</vt:lpstr>
      <vt:lpstr>Wingdings</vt:lpstr>
      <vt:lpstr>Office Theme</vt:lpstr>
      <vt:lpstr>PowerPoint Presentation</vt:lpstr>
      <vt:lpstr>Legal Background</vt:lpstr>
      <vt:lpstr>Annual Returns</vt:lpstr>
      <vt:lpstr>Annual Return – GSTR-9ABC</vt:lpstr>
      <vt:lpstr>PowerPoint Presentation</vt:lpstr>
      <vt:lpstr>Threshold limit</vt:lpstr>
      <vt:lpstr>Aggregate Turnover</vt:lpstr>
      <vt:lpstr>Important Notifications</vt:lpstr>
      <vt:lpstr>Preamble for GSTR 9</vt:lpstr>
      <vt:lpstr>NIL GSTR 9</vt:lpstr>
      <vt:lpstr>Consequences of Non -Filing</vt:lpstr>
      <vt:lpstr>Circular 129 -Summary</vt:lpstr>
      <vt:lpstr>Annual Return – GSTR 9 :: 6 Parts 19 Tables</vt:lpstr>
      <vt:lpstr>Source of Information – Liability &amp; ITC</vt:lpstr>
      <vt:lpstr>Turnover Reporting</vt:lpstr>
      <vt:lpstr>Tables for Turnover</vt:lpstr>
      <vt:lpstr>Source of the data for Reporting Turnover</vt:lpstr>
      <vt:lpstr>Turnover Reporting- Based on Nature</vt:lpstr>
      <vt:lpstr>PowerPoint Presentation</vt:lpstr>
      <vt:lpstr>Reporting</vt:lpstr>
      <vt:lpstr>Turnover Reporting- Based on payment of Tax</vt:lpstr>
      <vt:lpstr>Services &gt;&gt; My Application&gt;&gt; DRC 03</vt:lpstr>
      <vt:lpstr>Cause of Payment &gt;&gt; Annual Return</vt:lpstr>
      <vt:lpstr>Payment through DRC 03 – Annual Returns</vt:lpstr>
      <vt:lpstr>PowerPoint Presentation</vt:lpstr>
      <vt:lpstr>PowerPoint Presentation</vt:lpstr>
      <vt:lpstr>Data Flow of Input Tax Credit</vt:lpstr>
      <vt:lpstr>Premise for Reporting of ITC</vt:lpstr>
      <vt:lpstr>Credit flow</vt:lpstr>
      <vt:lpstr>Total Reporting of INPUT TAX CREDIT</vt:lpstr>
      <vt:lpstr>Credit Flow of GSTR 3B into GSTR 9</vt:lpstr>
      <vt:lpstr>ITC Reconciliation with Books &amp; GSTR 9</vt:lpstr>
      <vt:lpstr>Reconciliation of RCM liability with RCM ITC</vt:lpstr>
      <vt:lpstr>Control Check for RCM from Registered Person</vt:lpstr>
      <vt:lpstr>Table 8D : Un reported GSTR 2A Line Items</vt:lpstr>
      <vt:lpstr>Check between Table 8C and Table 13</vt:lpstr>
      <vt:lpstr>Summary Points for Discussion</vt:lpstr>
      <vt:lpstr>GSTR 2A</vt:lpstr>
      <vt:lpstr>Deriving Table 8A</vt:lpstr>
      <vt:lpstr>8B, 8E, 8F</vt:lpstr>
      <vt:lpstr>Credits</vt:lpstr>
      <vt:lpstr>Issues</vt:lpstr>
      <vt:lpstr>Liability Matching</vt:lpstr>
      <vt:lpstr>Liability &amp; Tax Payments Data flow</vt:lpstr>
      <vt:lpstr>Other Areas</vt:lpstr>
      <vt:lpstr>Source of Information – Refund &amp; Demand</vt:lpstr>
      <vt:lpstr>Table 15 : Refunds : Source of Information</vt:lpstr>
      <vt:lpstr>Table 15 : Demands: Source of Information</vt:lpstr>
      <vt:lpstr>Changes</vt:lpstr>
      <vt:lpstr>Changes</vt:lpstr>
      <vt:lpstr>Validation with HSN Wise Reporting</vt:lpstr>
      <vt:lpstr>Values to check before filing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Venugopa Gella</dc:creator>
  <cp:lastModifiedBy>KVR4</cp:lastModifiedBy>
  <cp:revision>90</cp:revision>
  <dcterms:created xsi:type="dcterms:W3CDTF">2023-11-14T15:01:38Z</dcterms:created>
  <dcterms:modified xsi:type="dcterms:W3CDTF">2023-11-15T10:31:34Z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2020-08-29T00:00:00Z</vt:filetime>
  </property>
  <property fmtid="{D5CDD505-2E9C-101B-9397-08002B2CF9AE}" pid="3" name="Creator">
    <vt:lpwstr>Microsoft® PowerPoint® for Microsoft 365</vt:lpwstr>
  </property>
  <property fmtid="{D5CDD505-2E9C-101B-9397-08002B2CF9AE}" pid="4" name="LastSaved">
    <vt:filetime>2023-11-14T00:00:00Z</vt:filetime>
  </property>
  <property fmtid="{D5CDD505-2E9C-101B-9397-08002B2CF9AE}" pid="5" name="Producer">
    <vt:lpwstr>Microsoft® PowerPoint® for Microsoft 365</vt:lpwstr>
  </property>
</Properties>
</file>