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5" r:id="rId6"/>
    <p:sldId id="260" r:id="rId7"/>
    <p:sldId id="266" r:id="rId8"/>
    <p:sldId id="261" r:id="rId9"/>
    <p:sldId id="262" r:id="rId10"/>
    <p:sldId id="263" r:id="rId11"/>
    <p:sldId id="268" r:id="rId12"/>
    <p:sldId id="270" r:id="rId13"/>
    <p:sldId id="271" r:id="rId14"/>
    <p:sldId id="269"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3" d="100"/>
          <a:sy n="83" d="100"/>
        </p:scale>
        <p:origin x="-22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3"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2"/>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7"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4"/>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7"/>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22-Apr-25</a:t>
            </a:fld>
            <a:endParaRPr lang="en-US" dirty="0"/>
          </a:p>
        </p:txBody>
      </p:sp>
      <p:sp>
        <p:nvSpPr>
          <p:cNvPr id="21" name="Footer Placeholder 20"/>
          <p:cNvSpPr>
            <a:spLocks noGrp="1"/>
          </p:cNvSpPr>
          <p:nvPr>
            <p:ph type="ftr" sz="quarter" idx="11"/>
          </p:nvPr>
        </p:nvSpPr>
        <p:spPr>
          <a:xfrm>
            <a:off x="1453897"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21"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22-Apr-25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22-Apr-25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22-Apr-25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3"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2"/>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22-Apr-25</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22-Apr-25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22-Apr-25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22-Apr-25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22-Apr-25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7"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1"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1"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D0B8D63-E026-4E54-B301-C824E1BD14F3}" type="datetimeFigureOut">
              <a:rPr lang="en-US" dirty="0"/>
              <a:t>22-Apr-25</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7"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7"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22-Apr-25</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7"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22-Apr-25</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latin typeface="Verdana" panose="020B0604030504040204" pitchFamily="34" charset="0"/>
                <a:ea typeface="Verdana" panose="020B0604030504040204" pitchFamily="34" charset="0"/>
              </a:rPr>
              <a:t>Compliance with framework of Quality Control[general and specific]</a:t>
            </a:r>
            <a:endParaRPr lang="en-IN" sz="4000" dirty="0">
              <a:latin typeface="Verdana" panose="020B0604030504040204" pitchFamily="34" charset="0"/>
              <a:ea typeface="Verdana" panose="020B0604030504040204" pitchFamily="34" charset="0"/>
            </a:endParaRPr>
          </a:p>
        </p:txBody>
      </p:sp>
      <p:sp>
        <p:nvSpPr>
          <p:cNvPr id="3" name="Subtitle 2"/>
          <p:cNvSpPr>
            <a:spLocks noGrp="1"/>
          </p:cNvSpPr>
          <p:nvPr>
            <p:ph type="subTitle" idx="1"/>
          </p:nvPr>
        </p:nvSpPr>
        <p:spPr/>
        <p:txBody>
          <a:bodyPr/>
          <a:lstStyle/>
          <a:p>
            <a:r>
              <a:rPr lang="en-US" dirty="0" smtClean="0">
                <a:latin typeface="Verdana" panose="020B0604030504040204" pitchFamily="34" charset="0"/>
                <a:ea typeface="Verdana" panose="020B0604030504040204" pitchFamily="34" charset="0"/>
              </a:rPr>
              <a:t>Presented by: CA. D </a:t>
            </a:r>
            <a:r>
              <a:rPr lang="en-US" dirty="0" err="1" smtClean="0">
                <a:latin typeface="Verdana" panose="020B0604030504040204" pitchFamily="34" charset="0"/>
                <a:ea typeface="Verdana" panose="020B0604030504040204" pitchFamily="34" charset="0"/>
              </a:rPr>
              <a:t>Venkata</a:t>
            </a:r>
            <a:r>
              <a:rPr lang="en-US" dirty="0" smtClean="0">
                <a:latin typeface="Verdana" panose="020B0604030504040204" pitchFamily="34" charset="0"/>
                <a:ea typeface="Verdana" panose="020B0604030504040204" pitchFamily="34" charset="0"/>
              </a:rPr>
              <a:t> </a:t>
            </a:r>
            <a:r>
              <a:rPr lang="en-US" dirty="0">
                <a:latin typeface="Verdana" panose="020B0604030504040204" pitchFamily="34" charset="0"/>
                <a:ea typeface="Verdana" panose="020B0604030504040204" pitchFamily="34" charset="0"/>
              </a:rPr>
              <a:t>J</a:t>
            </a:r>
            <a:r>
              <a:rPr lang="en-US" dirty="0" smtClean="0">
                <a:latin typeface="Verdana" panose="020B0604030504040204" pitchFamily="34" charset="0"/>
                <a:ea typeface="Verdana" panose="020B0604030504040204" pitchFamily="34" charset="0"/>
              </a:rPr>
              <a:t>ankinath</a:t>
            </a:r>
          </a:p>
          <a:p>
            <a:endParaRPr lang="en-IN"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01850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Verdana" panose="020B0604030504040204" pitchFamily="34" charset="0"/>
                <a:ea typeface="Verdana" panose="020B0604030504040204" pitchFamily="34" charset="0"/>
              </a:rPr>
              <a:t>Specific controls(Contd.)</a:t>
            </a:r>
            <a:endParaRPr lang="en-IN"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p:txBody>
          <a:bodyPr>
            <a:normAutofit/>
          </a:bodyPr>
          <a:lstStyle/>
          <a:p>
            <a:pPr algn="just"/>
            <a:r>
              <a:rPr lang="en-US" b="1" dirty="0" smtClean="0">
                <a:latin typeface="Verdana" panose="020B0604030504040204" pitchFamily="34" charset="0"/>
                <a:ea typeface="Verdana" panose="020B0604030504040204" pitchFamily="34" charset="0"/>
              </a:rPr>
              <a:t>Reporting; </a:t>
            </a:r>
            <a:r>
              <a:rPr lang="en-US" dirty="0" smtClean="0">
                <a:latin typeface="Verdana" panose="020B0604030504040204" pitchFamily="34" charset="0"/>
                <a:ea typeface="Verdana" panose="020B0604030504040204" pitchFamily="34" charset="0"/>
              </a:rPr>
              <a:t>(a)Ensuring </a:t>
            </a:r>
            <a:r>
              <a:rPr lang="en-US" dirty="0">
                <a:latin typeface="Verdana" panose="020B0604030504040204" pitchFamily="34" charset="0"/>
                <a:ea typeface="Verdana" panose="020B0604030504040204" pitchFamily="34" charset="0"/>
              </a:rPr>
              <a:t>clarity, accuracy, and completeness of auditor’s report</a:t>
            </a:r>
            <a:r>
              <a:rPr lang="en-US" dirty="0" smtClean="0">
                <a:latin typeface="Verdana" panose="020B0604030504040204" pitchFamily="34" charset="0"/>
                <a:ea typeface="Verdana" panose="020B0604030504040204" pitchFamily="34" charset="0"/>
              </a:rPr>
              <a:t>.              (b)Disclosure </a:t>
            </a:r>
            <a:r>
              <a:rPr lang="en-US" dirty="0">
                <a:latin typeface="Verdana" panose="020B0604030504040204" pitchFamily="34" charset="0"/>
                <a:ea typeface="Verdana" panose="020B0604030504040204" pitchFamily="34" charset="0"/>
              </a:rPr>
              <a:t>of Key Audit Matters (KAM) as applicable (d) Proper drafting of audit reports as per SA 700 series</a:t>
            </a:r>
            <a:r>
              <a:rPr lang="en-US" dirty="0" smtClean="0">
                <a:latin typeface="Verdana" panose="020B0604030504040204" pitchFamily="34" charset="0"/>
                <a:ea typeface="Verdana" panose="020B0604030504040204" pitchFamily="34" charset="0"/>
              </a:rPr>
              <a:t>.(e)Review </a:t>
            </a:r>
            <a:r>
              <a:rPr lang="en-US" dirty="0">
                <a:latin typeface="Verdana" panose="020B0604030504040204" pitchFamily="34" charset="0"/>
                <a:ea typeface="Verdana" panose="020B0604030504040204" pitchFamily="34" charset="0"/>
              </a:rPr>
              <a:t>of report by </a:t>
            </a:r>
            <a:r>
              <a:rPr lang="en-US" dirty="0" smtClean="0">
                <a:latin typeface="Verdana" panose="020B0604030504040204" pitchFamily="34" charset="0"/>
                <a:ea typeface="Verdana" panose="020B0604030504040204" pitchFamily="34" charset="0"/>
              </a:rPr>
              <a:t>Engagement Partner/Engagement Quality control Reviewer(where applicable)</a:t>
            </a:r>
          </a:p>
          <a:p>
            <a:pPr algn="just"/>
            <a:r>
              <a:rPr lang="en-US" b="1" dirty="0">
                <a:latin typeface="Verdana" panose="020B0604030504040204" pitchFamily="34" charset="0"/>
                <a:ea typeface="Verdana" panose="020B0604030504040204" pitchFamily="34" charset="0"/>
              </a:rPr>
              <a:t>Audit Quality Maturity Model (AQMM</a:t>
            </a:r>
            <a:r>
              <a:rPr lang="en-US" b="1" dirty="0" smtClean="0">
                <a:latin typeface="Verdana" panose="020B0604030504040204" pitchFamily="34" charset="0"/>
                <a:ea typeface="Verdana" panose="020B0604030504040204" pitchFamily="34" charset="0"/>
              </a:rPr>
              <a:t>); </a:t>
            </a:r>
            <a:r>
              <a:rPr lang="en-US" dirty="0" smtClean="0">
                <a:latin typeface="Verdana" panose="020B0604030504040204" pitchFamily="34" charset="0"/>
                <a:ea typeface="Verdana" panose="020B0604030504040204" pitchFamily="34" charset="0"/>
              </a:rPr>
              <a:t>(a)Mandatory </a:t>
            </a:r>
            <a:r>
              <a:rPr lang="en-US" dirty="0">
                <a:latin typeface="Verdana" panose="020B0604030504040204" pitchFamily="34" charset="0"/>
                <a:ea typeface="Verdana" panose="020B0604030504040204" pitchFamily="34" charset="0"/>
              </a:rPr>
              <a:t>for statutory audits of listed entities (</a:t>
            </a:r>
            <a:r>
              <a:rPr lang="en-US" dirty="0" err="1">
                <a:latin typeface="Verdana" panose="020B0604030504040204" pitchFamily="34" charset="0"/>
                <a:ea typeface="Verdana" panose="020B0604030504040204" pitchFamily="34" charset="0"/>
              </a:rPr>
              <a:t>w.e.f</a:t>
            </a:r>
            <a:r>
              <a:rPr lang="en-US" dirty="0">
                <a:latin typeface="Verdana" panose="020B0604030504040204" pitchFamily="34" charset="0"/>
                <a:ea typeface="Verdana" panose="020B0604030504040204" pitchFamily="34" charset="0"/>
              </a:rPr>
              <a:t>. 1st April 2023</a:t>
            </a:r>
            <a:r>
              <a:rPr lang="en-US" dirty="0" smtClean="0">
                <a:latin typeface="Verdana" panose="020B0604030504040204" pitchFamily="34" charset="0"/>
                <a:ea typeface="Verdana" panose="020B0604030504040204" pitchFamily="34" charset="0"/>
              </a:rPr>
              <a:t>). (b)Self-evaluation </a:t>
            </a:r>
            <a:r>
              <a:rPr lang="en-US" dirty="0">
                <a:latin typeface="Verdana" panose="020B0604030504040204" pitchFamily="34" charset="0"/>
                <a:ea typeface="Verdana" panose="020B0604030504040204" pitchFamily="34" charset="0"/>
              </a:rPr>
              <a:t>and reviewer evaluation across quality control components</a:t>
            </a:r>
            <a:r>
              <a:rPr lang="en-US" dirty="0" smtClean="0">
                <a:latin typeface="Verdana" panose="020B0604030504040204" pitchFamily="34" charset="0"/>
                <a:ea typeface="Verdana" panose="020B0604030504040204" pitchFamily="34" charset="0"/>
              </a:rPr>
              <a:t>. (</a:t>
            </a:r>
            <a:r>
              <a:rPr lang="en-US" dirty="0">
                <a:latin typeface="Verdana" panose="020B0604030504040204" pitchFamily="34" charset="0"/>
                <a:ea typeface="Verdana" panose="020B0604030504040204" pitchFamily="34" charset="0"/>
              </a:rPr>
              <a:t>c) Evidence-based scoring and documentation</a:t>
            </a:r>
            <a:r>
              <a:rPr lang="en-US" dirty="0" smtClean="0">
                <a:latin typeface="Verdana" panose="020B0604030504040204" pitchFamily="34" charset="0"/>
                <a:ea typeface="Verdana" panose="020B0604030504040204" pitchFamily="34" charset="0"/>
              </a:rPr>
              <a:t>.(d) </a:t>
            </a:r>
            <a:r>
              <a:rPr lang="en-US" dirty="0">
                <a:latin typeface="Verdana" panose="020B0604030504040204" pitchFamily="34" charset="0"/>
                <a:ea typeface="Verdana" panose="020B0604030504040204" pitchFamily="34" charset="0"/>
              </a:rPr>
              <a:t>Reviewer’s verification and scoring during peer review</a:t>
            </a:r>
            <a:r>
              <a:rPr lang="en-US" dirty="0" smtClean="0">
                <a:latin typeface="Verdana" panose="020B0604030504040204" pitchFamily="34" charset="0"/>
                <a:ea typeface="Verdana" panose="020B0604030504040204" pitchFamily="34" charset="0"/>
              </a:rPr>
              <a:t>.</a:t>
            </a:r>
          </a:p>
          <a:p>
            <a:pPr algn="just"/>
            <a:r>
              <a:rPr lang="en-US" b="1" dirty="0">
                <a:latin typeface="Verdana" panose="020B0604030504040204" pitchFamily="34" charset="0"/>
                <a:ea typeface="Verdana" panose="020B0604030504040204" pitchFamily="34" charset="0"/>
              </a:rPr>
              <a:t>Compliance with SEBI LODR (for listed entities</a:t>
            </a:r>
            <a:r>
              <a:rPr lang="en-US" b="1" dirty="0" smtClean="0">
                <a:latin typeface="Verdana" panose="020B0604030504040204" pitchFamily="34" charset="0"/>
                <a:ea typeface="Verdana" panose="020B0604030504040204" pitchFamily="34" charset="0"/>
              </a:rPr>
              <a:t>): </a:t>
            </a:r>
            <a:r>
              <a:rPr lang="en-US" dirty="0" smtClean="0">
                <a:latin typeface="Verdana" panose="020B0604030504040204" pitchFamily="34" charset="0"/>
                <a:ea typeface="Verdana" panose="020B0604030504040204" pitchFamily="34" charset="0"/>
              </a:rPr>
              <a:t>(a)Reviewing </a:t>
            </a:r>
            <a:r>
              <a:rPr lang="en-US" dirty="0">
                <a:latin typeface="Verdana" panose="020B0604030504040204" pitchFamily="34" charset="0"/>
                <a:ea typeface="Verdana" panose="020B0604030504040204" pitchFamily="34" charset="0"/>
              </a:rPr>
              <a:t>Audit Committees, </a:t>
            </a:r>
            <a:r>
              <a:rPr lang="en-US" dirty="0" smtClean="0">
                <a:latin typeface="Verdana" panose="020B0604030504040204" pitchFamily="34" charset="0"/>
                <a:ea typeface="Verdana" panose="020B0604030504040204" pitchFamily="34" charset="0"/>
              </a:rPr>
              <a:t>disclosures</a:t>
            </a:r>
            <a:r>
              <a:rPr lang="en-US" dirty="0">
                <a:latin typeface="Verdana" panose="020B0604030504040204" pitchFamily="34" charset="0"/>
                <a:ea typeface="Verdana" panose="020B0604030504040204" pitchFamily="34" charset="0"/>
              </a:rPr>
              <a:t>, financial reporting, and other statutory </a:t>
            </a:r>
            <a:r>
              <a:rPr lang="en-US" dirty="0" smtClean="0">
                <a:latin typeface="Verdana" panose="020B0604030504040204" pitchFamily="34" charset="0"/>
                <a:ea typeface="Verdana" panose="020B0604030504040204" pitchFamily="34" charset="0"/>
              </a:rPr>
              <a:t>compliances                  (</a:t>
            </a:r>
            <a:r>
              <a:rPr lang="en-US" dirty="0">
                <a:latin typeface="Verdana" panose="020B0604030504040204" pitchFamily="34" charset="0"/>
                <a:ea typeface="Verdana" panose="020B0604030504040204" pitchFamily="34" charset="0"/>
              </a:rPr>
              <a:t>c) Review of compliance with SEBI (LODR) Regulations</a:t>
            </a:r>
            <a:r>
              <a:rPr lang="en-US" dirty="0" smtClean="0">
                <a:latin typeface="Verdana" panose="020B0604030504040204" pitchFamily="34" charset="0"/>
                <a:ea typeface="Verdana" panose="020B0604030504040204" pitchFamily="34" charset="0"/>
              </a:rPr>
              <a:t>. (d) </a:t>
            </a:r>
            <a:r>
              <a:rPr lang="en-US" dirty="0">
                <a:latin typeface="Verdana" panose="020B0604030504040204" pitchFamily="34" charset="0"/>
                <a:ea typeface="Verdana" panose="020B0604030504040204" pitchFamily="34" charset="0"/>
              </a:rPr>
              <a:t>Audit </a:t>
            </a:r>
            <a:r>
              <a:rPr lang="en-US" dirty="0" smtClean="0">
                <a:latin typeface="Verdana" panose="020B0604030504040204" pitchFamily="34" charset="0"/>
                <a:ea typeface="Verdana" panose="020B0604030504040204" pitchFamily="34" charset="0"/>
              </a:rPr>
              <a:t>Committee constitution </a:t>
            </a:r>
            <a:r>
              <a:rPr lang="en-US" dirty="0">
                <a:latin typeface="Verdana" panose="020B0604030504040204" pitchFamily="34" charset="0"/>
                <a:ea typeface="Verdana" panose="020B0604030504040204" pitchFamily="34" charset="0"/>
              </a:rPr>
              <a:t>and functioning</a:t>
            </a:r>
            <a:r>
              <a:rPr lang="en-US" dirty="0" smtClean="0">
                <a:latin typeface="Verdana" panose="020B0604030504040204" pitchFamily="34" charset="0"/>
                <a:ea typeface="Verdana" panose="020B0604030504040204" pitchFamily="34" charset="0"/>
              </a:rPr>
              <a:t>. (e) </a:t>
            </a:r>
            <a:r>
              <a:rPr lang="en-US" dirty="0">
                <a:latin typeface="Verdana" panose="020B0604030504040204" pitchFamily="34" charset="0"/>
                <a:ea typeface="Verdana" panose="020B0604030504040204" pitchFamily="34" charset="0"/>
              </a:rPr>
              <a:t>Related party transactions, financial disclosures, AGMs.</a:t>
            </a: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IN"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12066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Verdana" panose="020B0604030504040204" pitchFamily="34" charset="0"/>
                <a:ea typeface="Verdana" panose="020B0604030504040204" pitchFamily="34" charset="0"/>
              </a:rPr>
              <a:t>Specific controls(contd.)</a:t>
            </a:r>
            <a:endParaRPr lang="en-IN"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p:txBody>
          <a:bodyPr>
            <a:normAutofit/>
          </a:bodyPr>
          <a:lstStyle/>
          <a:p>
            <a:pPr algn="just"/>
            <a:r>
              <a:rPr lang="en-US" b="1" dirty="0">
                <a:latin typeface="Verdana" panose="020B0604030504040204" pitchFamily="34" charset="0"/>
                <a:ea typeface="Verdana" panose="020B0604030504040204" pitchFamily="34" charset="0"/>
              </a:rPr>
              <a:t>Engagement Performance</a:t>
            </a:r>
            <a:r>
              <a:rPr lang="en-US" dirty="0">
                <a:latin typeface="Verdana" panose="020B0604030504040204" pitchFamily="34" charset="0"/>
                <a:ea typeface="Verdana" panose="020B0604030504040204" pitchFamily="34" charset="0"/>
              </a:rPr>
              <a:t>: The firm should establish policies and procedures designed to provide it with reasonable assurance that engagements are performed in accordance with professional standards and regulatory and legal requirements, and that the firm or the engagement partner issues reports that are appropriate in </a:t>
            </a:r>
            <a:r>
              <a:rPr lang="en-US" dirty="0" smtClean="0">
                <a:latin typeface="Verdana" panose="020B0604030504040204" pitchFamily="34" charset="0"/>
                <a:ea typeface="Verdana" panose="020B0604030504040204" pitchFamily="34" charset="0"/>
              </a:rPr>
              <a:t>the circumstances</a:t>
            </a:r>
          </a:p>
          <a:p>
            <a:pPr algn="just"/>
            <a:r>
              <a:rPr lang="en-US" b="1" dirty="0">
                <a:latin typeface="Verdana" panose="020B0604030504040204" pitchFamily="34" charset="0"/>
                <a:ea typeface="Verdana" panose="020B0604030504040204" pitchFamily="34" charset="0"/>
              </a:rPr>
              <a:t>Consultation: </a:t>
            </a:r>
            <a:r>
              <a:rPr lang="en-US" dirty="0">
                <a:latin typeface="Verdana" panose="020B0604030504040204" pitchFamily="34" charset="0"/>
                <a:ea typeface="Verdana" panose="020B0604030504040204" pitchFamily="34" charset="0"/>
              </a:rPr>
              <a:t>The firm should establish policies and procedures designed to </a:t>
            </a:r>
            <a:r>
              <a:rPr lang="en-US" dirty="0" smtClean="0">
                <a:latin typeface="Verdana" panose="020B0604030504040204" pitchFamily="34" charset="0"/>
                <a:ea typeface="Verdana" panose="020B0604030504040204" pitchFamily="34" charset="0"/>
              </a:rPr>
              <a:t>provide </a:t>
            </a:r>
            <a:r>
              <a:rPr lang="en-US" dirty="0">
                <a:latin typeface="Verdana" panose="020B0604030504040204" pitchFamily="34" charset="0"/>
                <a:ea typeface="Verdana" panose="020B0604030504040204" pitchFamily="34" charset="0"/>
              </a:rPr>
              <a:t>it with reasonable assurance that</a:t>
            </a:r>
            <a:r>
              <a:rPr lang="en-US" dirty="0" smtClean="0">
                <a:latin typeface="Verdana" panose="020B0604030504040204" pitchFamily="34" charset="0"/>
                <a:ea typeface="Verdana" panose="020B0604030504040204" pitchFamily="34" charset="0"/>
              </a:rPr>
              <a:t>: (</a:t>
            </a:r>
            <a:r>
              <a:rPr lang="en-US" dirty="0">
                <a:latin typeface="Verdana" panose="020B0604030504040204" pitchFamily="34" charset="0"/>
                <a:ea typeface="Verdana" panose="020B0604030504040204" pitchFamily="34" charset="0"/>
              </a:rPr>
              <a:t>a) Appropriate consultation takes place on difficult or contentious </a:t>
            </a:r>
            <a:r>
              <a:rPr lang="en-US" dirty="0" smtClean="0">
                <a:latin typeface="Verdana" panose="020B0604030504040204" pitchFamily="34" charset="0"/>
                <a:ea typeface="Verdana" panose="020B0604030504040204" pitchFamily="34" charset="0"/>
              </a:rPr>
              <a:t>matters; (</a:t>
            </a:r>
            <a:r>
              <a:rPr lang="en-US" dirty="0">
                <a:latin typeface="Verdana" panose="020B0604030504040204" pitchFamily="34" charset="0"/>
                <a:ea typeface="Verdana" panose="020B0604030504040204" pitchFamily="34" charset="0"/>
              </a:rPr>
              <a:t>b) Sufficient resources are available to enable appropriate </a:t>
            </a:r>
            <a:r>
              <a:rPr lang="en-US" dirty="0" smtClean="0">
                <a:latin typeface="Verdana" panose="020B0604030504040204" pitchFamily="34" charset="0"/>
                <a:ea typeface="Verdana" panose="020B0604030504040204" pitchFamily="34" charset="0"/>
              </a:rPr>
              <a:t>consultation to </a:t>
            </a:r>
            <a:r>
              <a:rPr lang="en-US" dirty="0">
                <a:latin typeface="Verdana" panose="020B0604030504040204" pitchFamily="34" charset="0"/>
                <a:ea typeface="Verdana" panose="020B0604030504040204" pitchFamily="34" charset="0"/>
              </a:rPr>
              <a:t>take place</a:t>
            </a:r>
            <a:r>
              <a:rPr lang="en-US" dirty="0" smtClean="0">
                <a:latin typeface="Verdana" panose="020B0604030504040204" pitchFamily="34" charset="0"/>
                <a:ea typeface="Verdana" panose="020B0604030504040204" pitchFamily="34" charset="0"/>
              </a:rPr>
              <a:t>;(</a:t>
            </a:r>
            <a:r>
              <a:rPr lang="en-US" dirty="0">
                <a:latin typeface="Verdana" panose="020B0604030504040204" pitchFamily="34" charset="0"/>
                <a:ea typeface="Verdana" panose="020B0604030504040204" pitchFamily="34" charset="0"/>
              </a:rPr>
              <a:t>c) The nature and scope of such consultations are documented; </a:t>
            </a:r>
            <a:r>
              <a:rPr lang="en-US" dirty="0" smtClean="0">
                <a:latin typeface="Verdana" panose="020B0604030504040204" pitchFamily="34" charset="0"/>
                <a:ea typeface="Verdana" panose="020B0604030504040204" pitchFamily="34" charset="0"/>
              </a:rPr>
              <a:t>and (d</a:t>
            </a:r>
            <a:r>
              <a:rPr lang="en-US" dirty="0">
                <a:latin typeface="Verdana" panose="020B0604030504040204" pitchFamily="34" charset="0"/>
                <a:ea typeface="Verdana" panose="020B0604030504040204" pitchFamily="34" charset="0"/>
              </a:rPr>
              <a:t>) Conclusions resulting from consultations are documented and </a:t>
            </a:r>
            <a:r>
              <a:rPr lang="en-US" dirty="0" smtClean="0">
                <a:latin typeface="Verdana" panose="020B0604030504040204" pitchFamily="34" charset="0"/>
                <a:ea typeface="Verdana" panose="020B0604030504040204" pitchFamily="34" charset="0"/>
              </a:rPr>
              <a:t>implemented</a:t>
            </a:r>
            <a:r>
              <a:rPr lang="en-US" dirty="0">
                <a:latin typeface="Verdana" panose="020B0604030504040204" pitchFamily="34" charset="0"/>
                <a:ea typeface="Verdana" panose="020B0604030504040204" pitchFamily="34" charset="0"/>
              </a:rPr>
              <a:t>.</a:t>
            </a:r>
          </a:p>
          <a:p>
            <a:pPr algn="just"/>
            <a:endParaRPr lang="en-US" dirty="0" smtClean="0">
              <a:latin typeface="Verdana" panose="020B0604030504040204" pitchFamily="34" charset="0"/>
              <a:ea typeface="Verdana" panose="020B0604030504040204" pitchFamily="34" charset="0"/>
            </a:endParaRPr>
          </a:p>
          <a:p>
            <a:pPr algn="just"/>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264812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Verdana" panose="020B0604030504040204" pitchFamily="34" charset="0"/>
                <a:ea typeface="Verdana" panose="020B0604030504040204" pitchFamily="34" charset="0"/>
              </a:rPr>
              <a:t>Specific Controls(Contd.)</a:t>
            </a:r>
            <a:endParaRPr lang="en-IN"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p:txBody>
          <a:bodyPr>
            <a:normAutofit/>
          </a:bodyPr>
          <a:lstStyle/>
          <a:p>
            <a:pPr algn="just"/>
            <a:r>
              <a:rPr lang="en-IN" b="1" dirty="0">
                <a:latin typeface="Verdana" panose="020B0604030504040204" pitchFamily="34" charset="0"/>
                <a:ea typeface="Verdana" panose="020B0604030504040204" pitchFamily="34" charset="0"/>
              </a:rPr>
              <a:t>Engagement Quality Control </a:t>
            </a:r>
            <a:r>
              <a:rPr lang="en-IN" b="1" dirty="0" smtClean="0">
                <a:latin typeface="Verdana" panose="020B0604030504040204" pitchFamily="34" charset="0"/>
                <a:ea typeface="Verdana" panose="020B0604030504040204" pitchFamily="34" charset="0"/>
              </a:rPr>
              <a:t>Review: </a:t>
            </a:r>
            <a:r>
              <a:rPr lang="en-US" dirty="0">
                <a:latin typeface="Verdana" panose="020B0604030504040204" pitchFamily="34" charset="0"/>
                <a:ea typeface="Verdana" panose="020B0604030504040204" pitchFamily="34" charset="0"/>
              </a:rPr>
              <a:t>The firm should establish policies and procedures requiring, for </a:t>
            </a:r>
            <a:r>
              <a:rPr lang="en-US" dirty="0" smtClean="0">
                <a:latin typeface="Verdana" panose="020B0604030504040204" pitchFamily="34" charset="0"/>
                <a:ea typeface="Verdana" panose="020B0604030504040204" pitchFamily="34" charset="0"/>
              </a:rPr>
              <a:t>appropriate </a:t>
            </a:r>
            <a:r>
              <a:rPr lang="en-US" dirty="0">
                <a:latin typeface="Verdana" panose="020B0604030504040204" pitchFamily="34" charset="0"/>
                <a:ea typeface="Verdana" panose="020B0604030504040204" pitchFamily="34" charset="0"/>
              </a:rPr>
              <a:t>engagements, an engagement quality control review that </a:t>
            </a:r>
            <a:r>
              <a:rPr lang="en-US" dirty="0" smtClean="0">
                <a:latin typeface="Verdana" panose="020B0604030504040204" pitchFamily="34" charset="0"/>
                <a:ea typeface="Verdana" panose="020B0604030504040204" pitchFamily="34" charset="0"/>
              </a:rPr>
              <a:t>provides </a:t>
            </a:r>
            <a:r>
              <a:rPr lang="en-US" dirty="0">
                <a:latin typeface="Verdana" panose="020B0604030504040204" pitchFamily="34" charset="0"/>
                <a:ea typeface="Verdana" panose="020B0604030504040204" pitchFamily="34" charset="0"/>
              </a:rPr>
              <a:t>an objective evaluation of the significant judgments made by the </a:t>
            </a:r>
            <a:r>
              <a:rPr lang="en-US" dirty="0" smtClean="0">
                <a:latin typeface="Verdana" panose="020B0604030504040204" pitchFamily="34" charset="0"/>
                <a:ea typeface="Verdana" panose="020B0604030504040204" pitchFamily="34" charset="0"/>
              </a:rPr>
              <a:t>engagement </a:t>
            </a:r>
            <a:r>
              <a:rPr lang="en-US" dirty="0">
                <a:latin typeface="Verdana" panose="020B0604030504040204" pitchFamily="34" charset="0"/>
                <a:ea typeface="Verdana" panose="020B0604030504040204" pitchFamily="34" charset="0"/>
              </a:rPr>
              <a:t>team and the conclusions reached in formulating the report</a:t>
            </a:r>
            <a:r>
              <a:rPr lang="en-US" b="1" dirty="0">
                <a:latin typeface="Verdana" panose="020B0604030504040204" pitchFamily="34" charset="0"/>
                <a:ea typeface="Verdana" panose="020B0604030504040204" pitchFamily="34" charset="0"/>
              </a:rPr>
              <a:t>. </a:t>
            </a:r>
            <a:r>
              <a:rPr lang="en-US" b="1" dirty="0" smtClean="0">
                <a:latin typeface="Verdana" panose="020B0604030504040204" pitchFamily="34" charset="0"/>
                <a:ea typeface="Verdana" panose="020B0604030504040204" pitchFamily="34" charset="0"/>
              </a:rPr>
              <a:t> </a:t>
            </a:r>
          </a:p>
          <a:p>
            <a:pPr algn="just"/>
            <a:r>
              <a:rPr lang="en-US" dirty="0">
                <a:latin typeface="Verdana" panose="020B0604030504040204" pitchFamily="34" charset="0"/>
                <a:ea typeface="Verdana" panose="020B0604030504040204" pitchFamily="34" charset="0"/>
              </a:rPr>
              <a:t>Such policies and procedures should</a:t>
            </a:r>
            <a:r>
              <a:rPr lang="en-US" dirty="0" smtClean="0">
                <a:latin typeface="Verdana" panose="020B0604030504040204" pitchFamily="34" charset="0"/>
                <a:ea typeface="Verdana" panose="020B0604030504040204" pitchFamily="34" charset="0"/>
              </a:rPr>
              <a:t>:(</a:t>
            </a:r>
            <a:r>
              <a:rPr lang="en-US" dirty="0">
                <a:latin typeface="Verdana" panose="020B0604030504040204" pitchFamily="34" charset="0"/>
                <a:ea typeface="Verdana" panose="020B0604030504040204" pitchFamily="34" charset="0"/>
              </a:rPr>
              <a:t>a) Require an engagement quality control review for all audits of </a:t>
            </a:r>
            <a:r>
              <a:rPr lang="en-US" dirty="0" smtClean="0">
                <a:latin typeface="Verdana" panose="020B0604030504040204" pitchFamily="34" charset="0"/>
                <a:ea typeface="Verdana" panose="020B0604030504040204" pitchFamily="34" charset="0"/>
              </a:rPr>
              <a:t>financial </a:t>
            </a:r>
            <a:r>
              <a:rPr lang="en-US" dirty="0">
                <a:latin typeface="Verdana" panose="020B0604030504040204" pitchFamily="34" charset="0"/>
                <a:ea typeface="Verdana" panose="020B0604030504040204" pitchFamily="34" charset="0"/>
              </a:rPr>
              <a:t>statements of listed entities; (b) Set out criteria against which all other audits and reviews of historical </a:t>
            </a:r>
            <a:r>
              <a:rPr lang="en-US" dirty="0" smtClean="0">
                <a:latin typeface="Verdana" panose="020B0604030504040204" pitchFamily="34" charset="0"/>
                <a:ea typeface="Verdana" panose="020B0604030504040204" pitchFamily="34" charset="0"/>
              </a:rPr>
              <a:t>financial </a:t>
            </a:r>
            <a:r>
              <a:rPr lang="en-US" dirty="0">
                <a:latin typeface="Verdana" panose="020B0604030504040204" pitchFamily="34" charset="0"/>
                <a:ea typeface="Verdana" panose="020B0604030504040204" pitchFamily="34" charset="0"/>
              </a:rPr>
              <a:t>information, and other assurance and related services </a:t>
            </a:r>
            <a:r>
              <a:rPr lang="en-US" dirty="0" smtClean="0">
                <a:latin typeface="Verdana" panose="020B0604030504040204" pitchFamily="34" charset="0"/>
                <a:ea typeface="Verdana" panose="020B0604030504040204" pitchFamily="34" charset="0"/>
              </a:rPr>
              <a:t>engagements </a:t>
            </a:r>
            <a:r>
              <a:rPr lang="en-US" dirty="0">
                <a:latin typeface="Verdana" panose="020B0604030504040204" pitchFamily="34" charset="0"/>
                <a:ea typeface="Verdana" panose="020B0604030504040204" pitchFamily="34" charset="0"/>
              </a:rPr>
              <a:t>should be evaluated to determine whether </a:t>
            </a:r>
            <a:r>
              <a:rPr lang="en-US" dirty="0" smtClean="0">
                <a:latin typeface="Verdana" panose="020B0604030504040204" pitchFamily="34" charset="0"/>
                <a:ea typeface="Verdana" panose="020B0604030504040204" pitchFamily="34" charset="0"/>
              </a:rPr>
              <a:t>an engagement </a:t>
            </a:r>
            <a:r>
              <a:rPr lang="en-US" dirty="0">
                <a:latin typeface="Verdana" panose="020B0604030504040204" pitchFamily="34" charset="0"/>
                <a:ea typeface="Verdana" panose="020B0604030504040204" pitchFamily="34" charset="0"/>
              </a:rPr>
              <a:t>quality control review should be performed; </a:t>
            </a:r>
            <a:r>
              <a:rPr lang="en-US" dirty="0" smtClean="0">
                <a:latin typeface="Verdana" panose="020B0604030504040204" pitchFamily="34" charset="0"/>
                <a:ea typeface="Verdana" panose="020B0604030504040204" pitchFamily="34" charset="0"/>
              </a:rPr>
              <a:t>and (c</a:t>
            </a:r>
            <a:r>
              <a:rPr lang="en-US" dirty="0">
                <a:latin typeface="Verdana" panose="020B0604030504040204" pitchFamily="34" charset="0"/>
                <a:ea typeface="Verdana" panose="020B0604030504040204" pitchFamily="34" charset="0"/>
              </a:rPr>
              <a:t>) Require an engagement quality control review for </a:t>
            </a:r>
            <a:r>
              <a:rPr lang="en-US">
                <a:latin typeface="Verdana" panose="020B0604030504040204" pitchFamily="34" charset="0"/>
                <a:ea typeface="Verdana" panose="020B0604030504040204" pitchFamily="34" charset="0"/>
              </a:rPr>
              <a:t>all </a:t>
            </a:r>
            <a:r>
              <a:rPr lang="en-US" smtClean="0">
                <a:latin typeface="Verdana" panose="020B0604030504040204" pitchFamily="34" charset="0"/>
                <a:ea typeface="Verdana" panose="020B0604030504040204" pitchFamily="34" charset="0"/>
              </a:rPr>
              <a:t>engagements meeting </a:t>
            </a:r>
            <a:r>
              <a:rPr lang="en-US" dirty="0">
                <a:latin typeface="Verdana" panose="020B0604030504040204" pitchFamily="34" charset="0"/>
                <a:ea typeface="Verdana" panose="020B0604030504040204" pitchFamily="34" charset="0"/>
              </a:rPr>
              <a:t>the criteria established in compliance with subparagraph (b)</a:t>
            </a:r>
          </a:p>
          <a:p>
            <a:pPr algn="just"/>
            <a:endParaRPr lang="en-IN"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19232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Verdana" panose="020B0604030504040204" pitchFamily="34" charset="0"/>
                <a:ea typeface="Verdana" panose="020B0604030504040204" pitchFamily="34" charset="0"/>
              </a:rPr>
              <a:t>EQCR(Contd.)</a:t>
            </a:r>
            <a:endParaRPr lang="en-IN"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p:txBody>
          <a:bodyPr>
            <a:normAutofit/>
          </a:bodyPr>
          <a:lstStyle/>
          <a:p>
            <a:pPr algn="just"/>
            <a:r>
              <a:rPr lang="en-US" dirty="0">
                <a:latin typeface="Verdana" panose="020B0604030504040204" pitchFamily="34" charset="0"/>
                <a:ea typeface="Verdana" panose="020B0604030504040204" pitchFamily="34" charset="0"/>
              </a:rPr>
              <a:t>The firm’s policies and procedures should require the completion of </a:t>
            </a:r>
            <a:r>
              <a:rPr lang="en-US" dirty="0" smtClean="0">
                <a:latin typeface="Verdana" panose="020B0604030504040204" pitchFamily="34" charset="0"/>
                <a:ea typeface="Verdana" panose="020B0604030504040204" pitchFamily="34" charset="0"/>
              </a:rPr>
              <a:t>the </a:t>
            </a:r>
            <a:r>
              <a:rPr lang="en-US" dirty="0">
                <a:latin typeface="Verdana" panose="020B0604030504040204" pitchFamily="34" charset="0"/>
                <a:ea typeface="Verdana" panose="020B0604030504040204" pitchFamily="34" charset="0"/>
              </a:rPr>
              <a:t>engagement quality control review before the report is </a:t>
            </a:r>
            <a:r>
              <a:rPr lang="en-US" dirty="0" smtClean="0">
                <a:latin typeface="Verdana" panose="020B0604030504040204" pitchFamily="34" charset="0"/>
                <a:ea typeface="Verdana" panose="020B0604030504040204" pitchFamily="34" charset="0"/>
              </a:rPr>
              <a:t>issued</a:t>
            </a:r>
          </a:p>
          <a:p>
            <a:pPr algn="just"/>
            <a:r>
              <a:rPr lang="en-US" dirty="0">
                <a:latin typeface="Verdana" panose="020B0604030504040204" pitchFamily="34" charset="0"/>
                <a:ea typeface="Verdana" panose="020B0604030504040204" pitchFamily="34" charset="0"/>
              </a:rPr>
              <a:t>The firm should establish policies and procedures setting out</a:t>
            </a:r>
            <a:r>
              <a:rPr lang="en-US" dirty="0" smtClean="0">
                <a:latin typeface="Verdana" panose="020B0604030504040204" pitchFamily="34" charset="0"/>
                <a:ea typeface="Verdana" panose="020B0604030504040204" pitchFamily="34" charset="0"/>
              </a:rPr>
              <a:t>:(</a:t>
            </a:r>
            <a:r>
              <a:rPr lang="en-US" dirty="0">
                <a:latin typeface="Verdana" panose="020B0604030504040204" pitchFamily="34" charset="0"/>
                <a:ea typeface="Verdana" panose="020B0604030504040204" pitchFamily="34" charset="0"/>
              </a:rPr>
              <a:t>a) The nature, timing and extent of an engagement quality control </a:t>
            </a:r>
            <a:r>
              <a:rPr lang="en-US" dirty="0" smtClean="0">
                <a:latin typeface="Verdana" panose="020B0604030504040204" pitchFamily="34" charset="0"/>
                <a:ea typeface="Verdana" panose="020B0604030504040204" pitchFamily="34" charset="0"/>
              </a:rPr>
              <a:t>review;(</a:t>
            </a:r>
            <a:r>
              <a:rPr lang="en-US" dirty="0">
                <a:latin typeface="Verdana" panose="020B0604030504040204" pitchFamily="34" charset="0"/>
                <a:ea typeface="Verdana" panose="020B0604030504040204" pitchFamily="34" charset="0"/>
              </a:rPr>
              <a:t>b) Criteria for the eligibility of engagement quality control reviewers; </a:t>
            </a:r>
            <a:r>
              <a:rPr lang="en-US" dirty="0" smtClean="0">
                <a:latin typeface="Verdana" panose="020B0604030504040204" pitchFamily="34" charset="0"/>
                <a:ea typeface="Verdana" panose="020B0604030504040204" pitchFamily="34" charset="0"/>
              </a:rPr>
              <a:t>and(c</a:t>
            </a:r>
            <a:r>
              <a:rPr lang="en-US" dirty="0">
                <a:latin typeface="Verdana" panose="020B0604030504040204" pitchFamily="34" charset="0"/>
                <a:ea typeface="Verdana" panose="020B0604030504040204" pitchFamily="34" charset="0"/>
              </a:rPr>
              <a:t>) Documentation requirements for an engagement quality control </a:t>
            </a:r>
            <a:r>
              <a:rPr lang="en-US" dirty="0" smtClean="0">
                <a:latin typeface="Verdana" panose="020B0604030504040204" pitchFamily="34" charset="0"/>
                <a:ea typeface="Verdana" panose="020B0604030504040204" pitchFamily="34" charset="0"/>
              </a:rPr>
              <a:t>review.</a:t>
            </a:r>
          </a:p>
          <a:p>
            <a:pPr algn="just"/>
            <a:r>
              <a:rPr lang="en-US" dirty="0">
                <a:latin typeface="Verdana" panose="020B0604030504040204" pitchFamily="34" charset="0"/>
                <a:ea typeface="Verdana" panose="020B0604030504040204" pitchFamily="34" charset="0"/>
              </a:rPr>
              <a:t>Policies and procedures on documentation of the engagement quality </a:t>
            </a:r>
            <a:r>
              <a:rPr lang="en-US" dirty="0" smtClean="0">
                <a:latin typeface="Verdana" panose="020B0604030504040204" pitchFamily="34" charset="0"/>
                <a:ea typeface="Verdana" panose="020B0604030504040204" pitchFamily="34" charset="0"/>
              </a:rPr>
              <a:t>control </a:t>
            </a:r>
            <a:r>
              <a:rPr lang="en-US" dirty="0">
                <a:latin typeface="Verdana" panose="020B0604030504040204" pitchFamily="34" charset="0"/>
                <a:ea typeface="Verdana" panose="020B0604030504040204" pitchFamily="34" charset="0"/>
              </a:rPr>
              <a:t>review should </a:t>
            </a:r>
            <a:r>
              <a:rPr lang="en-US">
                <a:latin typeface="Verdana" panose="020B0604030504040204" pitchFamily="34" charset="0"/>
                <a:ea typeface="Verdana" panose="020B0604030504040204" pitchFamily="34" charset="0"/>
              </a:rPr>
              <a:t>require </a:t>
            </a:r>
            <a:r>
              <a:rPr lang="en-US" smtClean="0">
                <a:latin typeface="Verdana" panose="020B0604030504040204" pitchFamily="34" charset="0"/>
                <a:ea typeface="Verdana" panose="020B0604030504040204" pitchFamily="34" charset="0"/>
              </a:rPr>
              <a:t>that</a:t>
            </a:r>
            <a:r>
              <a:rPr lang="en-US" dirty="0">
                <a:latin typeface="Verdana" panose="020B0604030504040204" pitchFamily="34" charset="0"/>
                <a:ea typeface="Verdana" panose="020B0604030504040204" pitchFamily="34" charset="0"/>
              </a:rPr>
              <a:t>:(a) The procedures required by the firm’s policies on engagement quality </a:t>
            </a:r>
            <a:r>
              <a:rPr lang="en-US" dirty="0" smtClean="0">
                <a:latin typeface="Verdana" panose="020B0604030504040204" pitchFamily="34" charset="0"/>
                <a:ea typeface="Verdana" panose="020B0604030504040204" pitchFamily="34" charset="0"/>
              </a:rPr>
              <a:t>control </a:t>
            </a:r>
            <a:r>
              <a:rPr lang="en-US" dirty="0">
                <a:latin typeface="Verdana" panose="020B0604030504040204" pitchFamily="34" charset="0"/>
                <a:ea typeface="Verdana" panose="020B0604030504040204" pitchFamily="34" charset="0"/>
              </a:rPr>
              <a:t>review have been performed; </a:t>
            </a:r>
            <a:r>
              <a:rPr lang="en-US" dirty="0" smtClean="0">
                <a:latin typeface="Verdana" panose="020B0604030504040204" pitchFamily="34" charset="0"/>
                <a:ea typeface="Verdana" panose="020B0604030504040204" pitchFamily="34" charset="0"/>
              </a:rPr>
              <a:t>(</a:t>
            </a:r>
            <a:r>
              <a:rPr lang="en-US" dirty="0">
                <a:latin typeface="Verdana" panose="020B0604030504040204" pitchFamily="34" charset="0"/>
                <a:ea typeface="Verdana" panose="020B0604030504040204" pitchFamily="34" charset="0"/>
              </a:rPr>
              <a:t>b) The engagement quality control review has been completed before the </a:t>
            </a:r>
            <a:r>
              <a:rPr lang="en-US" dirty="0" smtClean="0">
                <a:latin typeface="Verdana" panose="020B0604030504040204" pitchFamily="34" charset="0"/>
                <a:ea typeface="Verdana" panose="020B0604030504040204" pitchFamily="34" charset="0"/>
              </a:rPr>
              <a:t>report </a:t>
            </a:r>
            <a:r>
              <a:rPr lang="en-US" dirty="0">
                <a:latin typeface="Verdana" panose="020B0604030504040204" pitchFamily="34" charset="0"/>
                <a:ea typeface="Verdana" panose="020B0604030504040204" pitchFamily="34" charset="0"/>
              </a:rPr>
              <a:t>is issued; and </a:t>
            </a:r>
            <a:r>
              <a:rPr lang="en-US" dirty="0" smtClean="0">
                <a:latin typeface="Verdana" panose="020B0604030504040204" pitchFamily="34" charset="0"/>
                <a:ea typeface="Verdana" panose="020B0604030504040204" pitchFamily="34" charset="0"/>
              </a:rPr>
              <a:t>(</a:t>
            </a:r>
            <a:r>
              <a:rPr lang="en-US" dirty="0">
                <a:latin typeface="Verdana" panose="020B0604030504040204" pitchFamily="34" charset="0"/>
                <a:ea typeface="Verdana" panose="020B0604030504040204" pitchFamily="34" charset="0"/>
              </a:rPr>
              <a:t>c) The reviewer is not aware of any unresolved matters that would cause </a:t>
            </a:r>
            <a:r>
              <a:rPr lang="en-US" dirty="0" smtClean="0">
                <a:latin typeface="Verdana" panose="020B0604030504040204" pitchFamily="34" charset="0"/>
                <a:ea typeface="Verdana" panose="020B0604030504040204" pitchFamily="34" charset="0"/>
              </a:rPr>
              <a:t>the </a:t>
            </a:r>
            <a:r>
              <a:rPr lang="en-US" dirty="0">
                <a:latin typeface="Verdana" panose="020B0604030504040204" pitchFamily="34" charset="0"/>
                <a:ea typeface="Verdana" panose="020B0604030504040204" pitchFamily="34" charset="0"/>
              </a:rPr>
              <a:t>reviewer to believe that the significant judgments the engagement </a:t>
            </a:r>
            <a:r>
              <a:rPr lang="en-US" dirty="0" smtClean="0">
                <a:latin typeface="Verdana" panose="020B0604030504040204" pitchFamily="34" charset="0"/>
                <a:ea typeface="Verdana" panose="020B0604030504040204" pitchFamily="34" charset="0"/>
              </a:rPr>
              <a:t>team </a:t>
            </a:r>
            <a:r>
              <a:rPr lang="en-US" dirty="0">
                <a:latin typeface="Verdana" panose="020B0604030504040204" pitchFamily="34" charset="0"/>
                <a:ea typeface="Verdana" panose="020B0604030504040204" pitchFamily="34" charset="0"/>
              </a:rPr>
              <a:t>made and the conclusions they reached were not appropriate.</a:t>
            </a:r>
          </a:p>
          <a:p>
            <a:pPr algn="just"/>
            <a:endParaRPr lang="en-IN"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7471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Verdana" panose="020B0604030504040204" pitchFamily="34" charset="0"/>
                <a:ea typeface="Verdana" panose="020B0604030504040204" pitchFamily="34" charset="0"/>
              </a:rPr>
              <a:t>Specific controls (contd.)</a:t>
            </a:r>
          </a:p>
        </p:txBody>
      </p:sp>
      <p:sp>
        <p:nvSpPr>
          <p:cNvPr id="3" name="Content Placeholder 2"/>
          <p:cNvSpPr>
            <a:spLocks noGrp="1"/>
          </p:cNvSpPr>
          <p:nvPr>
            <p:ph idx="1"/>
          </p:nvPr>
        </p:nvSpPr>
        <p:spPr/>
        <p:txBody>
          <a:bodyPr/>
          <a:lstStyle/>
          <a:p>
            <a:r>
              <a:rPr lang="en-US" dirty="0">
                <a:latin typeface="Verdana" panose="020B0604030504040204" pitchFamily="34" charset="0"/>
                <a:ea typeface="Verdana" panose="020B0604030504040204" pitchFamily="34" charset="0"/>
              </a:rPr>
              <a:t>If the Office is automated, then ; INFRASTRUCTURE &amp; ADMINISTRATION CONTROLS (a)Adequate office infrastructure and IT systems.(b) Policies on data security, confidentiality, and retention.(c) System for backup and disaster recovery</a:t>
            </a:r>
            <a:endParaRPr lang="en-IN"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5831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ctr"/>
            <a:endParaRPr lang="en-US" dirty="0" smtClean="0"/>
          </a:p>
          <a:p>
            <a:pPr algn="ctr"/>
            <a:endParaRPr lang="en-US" dirty="0"/>
          </a:p>
          <a:p>
            <a:pPr algn="ctr"/>
            <a:endParaRPr lang="en-US" dirty="0" smtClean="0"/>
          </a:p>
          <a:p>
            <a:pPr marL="0" indent="0" algn="ctr">
              <a:buNone/>
            </a:pPr>
            <a:r>
              <a:rPr lang="en-US" sz="4800" dirty="0" smtClean="0">
                <a:latin typeface="Verdana" panose="020B0604030504040204" pitchFamily="34" charset="0"/>
                <a:ea typeface="Verdana" panose="020B0604030504040204" pitchFamily="34" charset="0"/>
              </a:rPr>
              <a:t>THANK YOU</a:t>
            </a:r>
            <a:endParaRPr lang="en-IN" sz="4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01784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Verdana" panose="020B0604030504040204" pitchFamily="34" charset="0"/>
                <a:ea typeface="Verdana" panose="020B0604030504040204" pitchFamily="34" charset="0"/>
              </a:rPr>
              <a:t>Standards of Quality Control- SQC1</a:t>
            </a:r>
            <a:endParaRPr lang="en-IN"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p:txBody>
          <a:bodyPr/>
          <a:lstStyle/>
          <a:p>
            <a:r>
              <a:rPr lang="en-US" dirty="0" smtClean="0">
                <a:latin typeface="Verdana" panose="020B0604030504040204" pitchFamily="34" charset="0"/>
                <a:ea typeface="Verdana" panose="020B0604030504040204" pitchFamily="34" charset="0"/>
              </a:rPr>
              <a:t>Applicable </a:t>
            </a:r>
            <a:r>
              <a:rPr lang="en-US" dirty="0">
                <a:latin typeface="Verdana" panose="020B0604030504040204" pitchFamily="34" charset="0"/>
                <a:ea typeface="Verdana" panose="020B0604030504040204" pitchFamily="34" charset="0"/>
              </a:rPr>
              <a:t>to  Firms that Perform </a:t>
            </a:r>
            <a:r>
              <a:rPr lang="en-US" dirty="0" smtClean="0">
                <a:latin typeface="Verdana" panose="020B0604030504040204" pitchFamily="34" charset="0"/>
                <a:ea typeface="Verdana" panose="020B0604030504040204" pitchFamily="34" charset="0"/>
              </a:rPr>
              <a:t>Audits </a:t>
            </a:r>
            <a:r>
              <a:rPr lang="en-US" dirty="0">
                <a:latin typeface="Verdana" panose="020B0604030504040204" pitchFamily="34" charset="0"/>
                <a:ea typeface="Verdana" panose="020B0604030504040204" pitchFamily="34" charset="0"/>
              </a:rPr>
              <a:t>and Reviews of Historical </a:t>
            </a:r>
            <a:r>
              <a:rPr lang="en-US" dirty="0" smtClean="0">
                <a:latin typeface="Verdana" panose="020B0604030504040204" pitchFamily="34" charset="0"/>
                <a:ea typeface="Verdana" panose="020B0604030504040204" pitchFamily="34" charset="0"/>
              </a:rPr>
              <a:t>Financial </a:t>
            </a:r>
            <a:r>
              <a:rPr lang="en-US" dirty="0">
                <a:latin typeface="Verdana" panose="020B0604030504040204" pitchFamily="34" charset="0"/>
                <a:ea typeface="Verdana" panose="020B0604030504040204" pitchFamily="34" charset="0"/>
              </a:rPr>
              <a:t>Information, and Other </a:t>
            </a:r>
            <a:r>
              <a:rPr lang="en-US" dirty="0" smtClean="0">
                <a:latin typeface="Verdana" panose="020B0604030504040204" pitchFamily="34" charset="0"/>
                <a:ea typeface="Verdana" panose="020B0604030504040204" pitchFamily="34" charset="0"/>
              </a:rPr>
              <a:t>Assurance </a:t>
            </a:r>
            <a:r>
              <a:rPr lang="en-US" dirty="0">
                <a:latin typeface="Verdana" panose="020B0604030504040204" pitchFamily="34" charset="0"/>
                <a:ea typeface="Verdana" panose="020B0604030504040204" pitchFamily="34" charset="0"/>
              </a:rPr>
              <a:t>and Related </a:t>
            </a:r>
            <a:r>
              <a:rPr lang="en-US" dirty="0" smtClean="0">
                <a:latin typeface="Verdana" panose="020B0604030504040204" pitchFamily="34" charset="0"/>
                <a:ea typeface="Verdana" panose="020B0604030504040204" pitchFamily="34" charset="0"/>
              </a:rPr>
              <a:t>Services Engagements</a:t>
            </a:r>
          </a:p>
          <a:p>
            <a:r>
              <a:rPr lang="en-US" dirty="0">
                <a:latin typeface="Verdana" panose="020B0604030504040204" pitchFamily="34" charset="0"/>
                <a:ea typeface="Verdana" panose="020B0604030504040204" pitchFamily="34" charset="0"/>
              </a:rPr>
              <a:t>It ensures that the firm: (a) Complies with professional standards and regulatory/legal requirements, (b) Issues reports that are appropriate under the </a:t>
            </a:r>
            <a:r>
              <a:rPr lang="en-US" dirty="0" smtClean="0">
                <a:latin typeface="Verdana" panose="020B0604030504040204" pitchFamily="34" charset="0"/>
                <a:ea typeface="Verdana" panose="020B0604030504040204" pitchFamily="34" charset="0"/>
              </a:rPr>
              <a:t>circumstances</a:t>
            </a:r>
          </a:p>
          <a:p>
            <a:r>
              <a:rPr lang="en-US" dirty="0">
                <a:latin typeface="Verdana" panose="020B0604030504040204" pitchFamily="34" charset="0"/>
                <a:ea typeface="Verdana" panose="020B0604030504040204" pitchFamily="34" charset="0"/>
              </a:rPr>
              <a:t>This standard is foundational to maintaining and improving the quality of services provided by practitioners and is subject to review during </a:t>
            </a:r>
            <a:r>
              <a:rPr lang="en-US" dirty="0" smtClean="0">
                <a:latin typeface="Verdana" panose="020B0604030504040204" pitchFamily="34" charset="0"/>
                <a:ea typeface="Verdana" panose="020B0604030504040204" pitchFamily="34" charset="0"/>
              </a:rPr>
              <a:t>Peer review/ Quality review</a:t>
            </a:r>
            <a:endParaRPr lang="en-IN"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5443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Verdana" panose="020B0604030504040204" pitchFamily="34" charset="0"/>
                <a:ea typeface="Verdana" panose="020B0604030504040204" pitchFamily="34" charset="0"/>
              </a:rPr>
              <a:t>Elements of Framework for quality</a:t>
            </a:r>
            <a:endParaRPr lang="en-IN"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p:txBody>
          <a:bodyPr/>
          <a:lstStyle/>
          <a:p>
            <a:pPr algn="just"/>
            <a:r>
              <a:rPr lang="en-IN" dirty="0">
                <a:latin typeface="Verdana" panose="020B0604030504040204" pitchFamily="34" charset="0"/>
                <a:ea typeface="Verdana" panose="020B0604030504040204" pitchFamily="34" charset="0"/>
              </a:rPr>
              <a:t>Compliance with </a:t>
            </a:r>
            <a:r>
              <a:rPr lang="en-IN" dirty="0" smtClean="0">
                <a:latin typeface="Verdana" panose="020B0604030504040204" pitchFamily="34" charset="0"/>
                <a:ea typeface="Verdana" panose="020B0604030504040204" pitchFamily="34" charset="0"/>
              </a:rPr>
              <a:t>Standards</a:t>
            </a:r>
          </a:p>
          <a:p>
            <a:pPr algn="just"/>
            <a:r>
              <a:rPr lang="en-US" dirty="0">
                <a:latin typeface="Verdana" panose="020B0604030504040204" pitchFamily="34" charset="0"/>
                <a:ea typeface="Verdana" panose="020B0604030504040204" pitchFamily="34" charset="0"/>
              </a:rPr>
              <a:t>Adherence to Technical, Professional, and Ethical Standards is a key pillar. This </a:t>
            </a:r>
            <a:r>
              <a:rPr lang="en-US" dirty="0" smtClean="0">
                <a:latin typeface="Verdana" panose="020B0604030504040204" pitchFamily="34" charset="0"/>
                <a:ea typeface="Verdana" panose="020B0604030504040204" pitchFamily="34" charset="0"/>
              </a:rPr>
              <a:t>includes:(</a:t>
            </a:r>
            <a:r>
              <a:rPr lang="en-US" dirty="0">
                <a:latin typeface="Verdana" panose="020B0604030504040204" pitchFamily="34" charset="0"/>
                <a:ea typeface="Verdana" panose="020B0604030504040204" pitchFamily="34" charset="0"/>
              </a:rPr>
              <a:t>a) Accounting Standards, (b) Engagement and Quality Control Standards (e.g., SQC 1</a:t>
            </a:r>
            <a:r>
              <a:rPr lang="en-US" dirty="0" smtClean="0">
                <a:latin typeface="Verdana" panose="020B0604030504040204" pitchFamily="34" charset="0"/>
                <a:ea typeface="Verdana" panose="020B0604030504040204" pitchFamily="34" charset="0"/>
              </a:rPr>
              <a:t>), (</a:t>
            </a:r>
            <a:r>
              <a:rPr lang="en-US" dirty="0">
                <a:latin typeface="Verdana" panose="020B0604030504040204" pitchFamily="34" charset="0"/>
                <a:ea typeface="Verdana" panose="020B0604030504040204" pitchFamily="34" charset="0"/>
              </a:rPr>
              <a:t>c) Standards on Auditing (SAs), (d) Ethical </a:t>
            </a:r>
            <a:r>
              <a:rPr lang="en-US" dirty="0" smtClean="0">
                <a:latin typeface="Verdana" panose="020B0604030504040204" pitchFamily="34" charset="0"/>
                <a:ea typeface="Verdana" panose="020B0604030504040204" pitchFamily="34" charset="0"/>
              </a:rPr>
              <a:t>Standards,                          (</a:t>
            </a:r>
            <a:r>
              <a:rPr lang="en-US" dirty="0">
                <a:latin typeface="Verdana" panose="020B0604030504040204" pitchFamily="34" charset="0"/>
                <a:ea typeface="Verdana" panose="020B0604030504040204" pitchFamily="34" charset="0"/>
              </a:rPr>
              <a:t>e) Regulatory requirements such as Companies Act, SEBI, etc</a:t>
            </a:r>
            <a:r>
              <a:rPr lang="en-US" dirty="0" smtClean="0">
                <a:latin typeface="Verdana" panose="020B0604030504040204" pitchFamily="34" charset="0"/>
                <a:ea typeface="Verdana" panose="020B0604030504040204" pitchFamily="34" charset="0"/>
              </a:rPr>
              <a:t>.</a:t>
            </a:r>
          </a:p>
          <a:p>
            <a:pPr algn="just"/>
            <a:r>
              <a:rPr lang="en-US" dirty="0" smtClean="0">
                <a:latin typeface="Verdana" panose="020B0604030504040204" pitchFamily="34" charset="0"/>
                <a:ea typeface="Verdana" panose="020B0604030504040204" pitchFamily="34" charset="0"/>
              </a:rPr>
              <a:t>Audit quality maturity Model(AQMM</a:t>
            </a:r>
            <a:r>
              <a:rPr lang="en-US" dirty="0">
                <a:latin typeface="Verdana" panose="020B0604030504040204" pitchFamily="34" charset="0"/>
                <a:ea typeface="Verdana" panose="020B0604030504040204" pitchFamily="34" charset="0"/>
              </a:rPr>
              <a:t>) –applicable to Practice Units conducting statutory audits of listed entities. This model enables a self-evaluation of the audit firm's maturity in terms of quality control, governance, and engagement </a:t>
            </a:r>
            <a:r>
              <a:rPr lang="en-US" dirty="0" smtClean="0">
                <a:latin typeface="Verdana" panose="020B0604030504040204" pitchFamily="34" charset="0"/>
                <a:ea typeface="Verdana" panose="020B0604030504040204" pitchFamily="34" charset="0"/>
              </a:rPr>
              <a:t>performance</a:t>
            </a:r>
          </a:p>
          <a:p>
            <a:pPr algn="just"/>
            <a:endParaRPr lang="en-IN"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71195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Verdana" panose="020B0604030504040204" pitchFamily="34" charset="0"/>
                <a:ea typeface="Verdana" panose="020B0604030504040204" pitchFamily="34" charset="0"/>
              </a:rPr>
              <a:t>General Controls</a:t>
            </a:r>
            <a:endParaRPr lang="en-IN"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p:txBody>
          <a:bodyPr>
            <a:normAutofit fontScale="92500" lnSpcReduction="20000"/>
          </a:bodyPr>
          <a:lstStyle/>
          <a:p>
            <a:pPr lvl="0" algn="just"/>
            <a:r>
              <a:rPr lang="en-US" b="1" dirty="0">
                <a:latin typeface="Verdana" panose="020B0604030504040204" pitchFamily="34" charset="0"/>
                <a:ea typeface="Verdana" panose="020B0604030504040204" pitchFamily="34" charset="0"/>
              </a:rPr>
              <a:t>The quality control policies and procedures should be documented </a:t>
            </a:r>
            <a:r>
              <a:rPr lang="en-US" b="1" dirty="0" smtClean="0">
                <a:latin typeface="Verdana" panose="020B0604030504040204" pitchFamily="34" charset="0"/>
                <a:ea typeface="Verdana" panose="020B0604030504040204" pitchFamily="34" charset="0"/>
              </a:rPr>
              <a:t>and </a:t>
            </a:r>
            <a:r>
              <a:rPr lang="en-US" b="1" dirty="0">
                <a:latin typeface="Verdana" panose="020B0604030504040204" pitchFamily="34" charset="0"/>
                <a:ea typeface="Verdana" panose="020B0604030504040204" pitchFamily="34" charset="0"/>
              </a:rPr>
              <a:t>communicated to the firm’s personnel.</a:t>
            </a:r>
            <a:endParaRPr lang="en-IN" b="1" dirty="0" smtClean="0">
              <a:latin typeface="Verdana" panose="020B0604030504040204" pitchFamily="34" charset="0"/>
              <a:ea typeface="Verdana" panose="020B0604030504040204" pitchFamily="34" charset="0"/>
            </a:endParaRPr>
          </a:p>
          <a:p>
            <a:pPr lvl="0" algn="just"/>
            <a:r>
              <a:rPr lang="en-IN" b="1" dirty="0" smtClean="0">
                <a:latin typeface="Verdana" panose="020B0604030504040204" pitchFamily="34" charset="0"/>
                <a:ea typeface="Verdana" panose="020B0604030504040204" pitchFamily="34" charset="0"/>
              </a:rPr>
              <a:t>Leadership Responsibilities- </a:t>
            </a:r>
            <a:r>
              <a:rPr lang="en-IN" dirty="0" smtClean="0">
                <a:latin typeface="Verdana" panose="020B0604030504040204" pitchFamily="34" charset="0"/>
                <a:ea typeface="Verdana" panose="020B0604030504040204" pitchFamily="34" charset="0"/>
              </a:rPr>
              <a:t>(a)Emphasis </a:t>
            </a:r>
            <a:r>
              <a:rPr lang="en-IN" dirty="0">
                <a:latin typeface="Verdana" panose="020B0604030504040204" pitchFamily="34" charset="0"/>
                <a:ea typeface="Verdana" panose="020B0604030504040204" pitchFamily="34" charset="0"/>
              </a:rPr>
              <a:t>on the firm’s leadership for promoting quality in all assurance engagements</a:t>
            </a:r>
            <a:r>
              <a:rPr lang="en-IN" dirty="0" smtClean="0">
                <a:latin typeface="Verdana" panose="020B0604030504040204" pitchFamily="34" charset="0"/>
                <a:ea typeface="Verdana" panose="020B0604030504040204" pitchFamily="34" charset="0"/>
              </a:rPr>
              <a:t>. (b)</a:t>
            </a:r>
            <a:r>
              <a:rPr lang="en-US" dirty="0">
                <a:latin typeface="Verdana" panose="020B0604030504040204" pitchFamily="34" charset="0"/>
                <a:ea typeface="Verdana" panose="020B0604030504040204" pitchFamily="34" charset="0"/>
              </a:rPr>
              <a:t> </a:t>
            </a:r>
            <a:r>
              <a:rPr lang="en-US" dirty="0" smtClean="0">
                <a:latin typeface="Verdana" panose="020B0604030504040204" pitchFamily="34" charset="0"/>
                <a:ea typeface="Verdana" panose="020B0604030504040204" pitchFamily="34" charset="0"/>
              </a:rPr>
              <a:t>Policies </a:t>
            </a:r>
            <a:r>
              <a:rPr lang="en-US" dirty="0">
                <a:latin typeface="Verdana" panose="020B0604030504040204" pitchFamily="34" charset="0"/>
                <a:ea typeface="Verdana" panose="020B0604030504040204" pitchFamily="34" charset="0"/>
              </a:rPr>
              <a:t>and </a:t>
            </a:r>
            <a:r>
              <a:rPr lang="en-US" dirty="0" smtClean="0">
                <a:latin typeface="Verdana" panose="020B0604030504040204" pitchFamily="34" charset="0"/>
                <a:ea typeface="Verdana" panose="020B0604030504040204" pitchFamily="34" charset="0"/>
              </a:rPr>
              <a:t>procedures should be </a:t>
            </a:r>
            <a:r>
              <a:rPr lang="en-US" dirty="0">
                <a:latin typeface="Verdana" panose="020B0604030504040204" pitchFamily="34" charset="0"/>
                <a:ea typeface="Verdana" panose="020B0604030504040204" pitchFamily="34" charset="0"/>
              </a:rPr>
              <a:t>designed to </a:t>
            </a:r>
            <a:r>
              <a:rPr lang="en-US" dirty="0" smtClean="0">
                <a:latin typeface="Verdana" panose="020B0604030504040204" pitchFamily="34" charset="0"/>
                <a:ea typeface="Verdana" panose="020B0604030504040204" pitchFamily="34" charset="0"/>
              </a:rPr>
              <a:t>promote </a:t>
            </a:r>
            <a:r>
              <a:rPr lang="en-US" dirty="0">
                <a:latin typeface="Verdana" panose="020B0604030504040204" pitchFamily="34" charset="0"/>
                <a:ea typeface="Verdana" panose="020B0604030504040204" pitchFamily="34" charset="0"/>
              </a:rPr>
              <a:t>an internal culture based on the recognition that quality </a:t>
            </a:r>
            <a:r>
              <a:rPr lang="en-US" dirty="0" smtClean="0">
                <a:latin typeface="Verdana" panose="020B0604030504040204" pitchFamily="34" charset="0"/>
                <a:ea typeface="Verdana" panose="020B0604030504040204" pitchFamily="34" charset="0"/>
              </a:rPr>
              <a:t>is essential </a:t>
            </a:r>
            <a:r>
              <a:rPr lang="en-US" dirty="0">
                <a:latin typeface="Verdana" panose="020B0604030504040204" pitchFamily="34" charset="0"/>
                <a:ea typeface="Verdana" panose="020B0604030504040204" pitchFamily="34" charset="0"/>
              </a:rPr>
              <a:t>in performing </a:t>
            </a:r>
            <a:r>
              <a:rPr lang="en-US" dirty="0" smtClean="0">
                <a:latin typeface="Verdana" panose="020B0604030504040204" pitchFamily="34" charset="0"/>
                <a:ea typeface="Verdana" panose="020B0604030504040204" pitchFamily="34" charset="0"/>
              </a:rPr>
              <a:t>engagements (</a:t>
            </a:r>
            <a:r>
              <a:rPr lang="en-US" dirty="0">
                <a:latin typeface="Verdana" panose="020B0604030504040204" pitchFamily="34" charset="0"/>
                <a:ea typeface="Verdana" panose="020B0604030504040204" pitchFamily="34" charset="0"/>
              </a:rPr>
              <a:t>c) Such policies and procedures </a:t>
            </a:r>
            <a:r>
              <a:rPr lang="en-US" dirty="0" smtClean="0">
                <a:latin typeface="Verdana" panose="020B0604030504040204" pitchFamily="34" charset="0"/>
                <a:ea typeface="Verdana" panose="020B0604030504040204" pitchFamily="34" charset="0"/>
              </a:rPr>
              <a:t>should </a:t>
            </a:r>
            <a:r>
              <a:rPr lang="en-US" dirty="0">
                <a:latin typeface="Verdana" panose="020B0604030504040204" pitchFamily="34" charset="0"/>
                <a:ea typeface="Verdana" panose="020B0604030504040204" pitchFamily="34" charset="0"/>
              </a:rPr>
              <a:t>require the firm’s chief executive officer (or equivalent) or, if </a:t>
            </a:r>
            <a:r>
              <a:rPr lang="en-US" dirty="0" smtClean="0">
                <a:latin typeface="Verdana" panose="020B0604030504040204" pitchFamily="34" charset="0"/>
                <a:ea typeface="Verdana" panose="020B0604030504040204" pitchFamily="34" charset="0"/>
              </a:rPr>
              <a:t>appropriate</a:t>
            </a:r>
            <a:r>
              <a:rPr lang="en-US" dirty="0">
                <a:latin typeface="Verdana" panose="020B0604030504040204" pitchFamily="34" charset="0"/>
                <a:ea typeface="Verdana" panose="020B0604030504040204" pitchFamily="34" charset="0"/>
              </a:rPr>
              <a:t>, the firm’s managing partners (or equivalent), to assume </a:t>
            </a:r>
            <a:r>
              <a:rPr lang="en-US" dirty="0" smtClean="0">
                <a:latin typeface="Verdana" panose="020B0604030504040204" pitchFamily="34" charset="0"/>
                <a:ea typeface="Verdana" panose="020B0604030504040204" pitchFamily="34" charset="0"/>
              </a:rPr>
              <a:t>ultimate responsibility for the firm’s system of quality control</a:t>
            </a:r>
            <a:r>
              <a:rPr lang="en-IN" dirty="0" smtClean="0">
                <a:latin typeface="Verdana" panose="020B0604030504040204" pitchFamily="34" charset="0"/>
                <a:ea typeface="Verdana" panose="020B0604030504040204" pitchFamily="34" charset="0"/>
              </a:rPr>
              <a:t> (d) </a:t>
            </a:r>
            <a:r>
              <a:rPr lang="en-US" dirty="0" smtClean="0">
                <a:latin typeface="Verdana" panose="020B0604030504040204" pitchFamily="34" charset="0"/>
                <a:ea typeface="Verdana" panose="020B0604030504040204" pitchFamily="34" charset="0"/>
              </a:rPr>
              <a:t>The </a:t>
            </a:r>
            <a:r>
              <a:rPr lang="en-US" dirty="0">
                <a:latin typeface="Verdana" panose="020B0604030504040204" pitchFamily="34" charset="0"/>
                <a:ea typeface="Verdana" panose="020B0604030504040204" pitchFamily="34" charset="0"/>
              </a:rPr>
              <a:t>firm assigns its management responsibilities so that commercial </a:t>
            </a:r>
            <a:r>
              <a:rPr lang="en-US" dirty="0" smtClean="0">
                <a:latin typeface="Verdana" panose="020B0604030504040204" pitchFamily="34" charset="0"/>
                <a:ea typeface="Verdana" panose="020B0604030504040204" pitchFamily="34" charset="0"/>
              </a:rPr>
              <a:t>considerations </a:t>
            </a:r>
            <a:r>
              <a:rPr lang="en-US" dirty="0">
                <a:latin typeface="Verdana" panose="020B0604030504040204" pitchFamily="34" charset="0"/>
                <a:ea typeface="Verdana" panose="020B0604030504040204" pitchFamily="34" charset="0"/>
              </a:rPr>
              <a:t>do not override the quality of work performed; </a:t>
            </a:r>
            <a:r>
              <a:rPr lang="en-US" dirty="0" smtClean="0">
                <a:latin typeface="Verdana" panose="020B0604030504040204" pitchFamily="34" charset="0"/>
                <a:ea typeface="Verdana" panose="020B0604030504040204" pitchFamily="34" charset="0"/>
              </a:rPr>
              <a:t>(e) </a:t>
            </a:r>
            <a:r>
              <a:rPr lang="en-US" dirty="0">
                <a:latin typeface="Verdana" panose="020B0604030504040204" pitchFamily="34" charset="0"/>
                <a:ea typeface="Verdana" panose="020B0604030504040204" pitchFamily="34" charset="0"/>
              </a:rPr>
              <a:t>The firm’s policies and procedures addressing performance evaluation, </a:t>
            </a:r>
            <a:r>
              <a:rPr lang="en-US" dirty="0" smtClean="0">
                <a:latin typeface="Verdana" panose="020B0604030504040204" pitchFamily="34" charset="0"/>
                <a:ea typeface="Verdana" panose="020B0604030504040204" pitchFamily="34" charset="0"/>
              </a:rPr>
              <a:t>compensation</a:t>
            </a:r>
            <a:r>
              <a:rPr lang="en-US" dirty="0">
                <a:latin typeface="Verdana" panose="020B0604030504040204" pitchFamily="34" charset="0"/>
                <a:ea typeface="Verdana" panose="020B0604030504040204" pitchFamily="34" charset="0"/>
              </a:rPr>
              <a:t>, and promotion (including incentive systems) with regard to </a:t>
            </a:r>
            <a:r>
              <a:rPr lang="en-US" dirty="0" smtClean="0">
                <a:latin typeface="Verdana" panose="020B0604030504040204" pitchFamily="34" charset="0"/>
                <a:ea typeface="Verdana" panose="020B0604030504040204" pitchFamily="34" charset="0"/>
              </a:rPr>
              <a:t>its </a:t>
            </a:r>
            <a:r>
              <a:rPr lang="en-US" dirty="0">
                <a:latin typeface="Verdana" panose="020B0604030504040204" pitchFamily="34" charset="0"/>
                <a:ea typeface="Verdana" panose="020B0604030504040204" pitchFamily="34" charset="0"/>
              </a:rPr>
              <a:t>personnel, are designed to demonstrate the firm’s overriding </a:t>
            </a:r>
            <a:r>
              <a:rPr lang="en-US" dirty="0" smtClean="0">
                <a:latin typeface="Verdana" panose="020B0604030504040204" pitchFamily="34" charset="0"/>
                <a:ea typeface="Verdana" panose="020B0604030504040204" pitchFamily="34" charset="0"/>
              </a:rPr>
              <a:t>commitment </a:t>
            </a:r>
            <a:r>
              <a:rPr lang="en-US" dirty="0">
                <a:latin typeface="Verdana" panose="020B0604030504040204" pitchFamily="34" charset="0"/>
                <a:ea typeface="Verdana" panose="020B0604030504040204" pitchFamily="34" charset="0"/>
              </a:rPr>
              <a:t>to quality; and </a:t>
            </a:r>
            <a:r>
              <a:rPr lang="en-US" dirty="0" smtClean="0">
                <a:latin typeface="Verdana" panose="020B0604030504040204" pitchFamily="34" charset="0"/>
                <a:ea typeface="Verdana" panose="020B0604030504040204" pitchFamily="34" charset="0"/>
              </a:rPr>
              <a:t>(f) </a:t>
            </a:r>
            <a:r>
              <a:rPr lang="en-US" dirty="0">
                <a:latin typeface="Verdana" panose="020B0604030504040204" pitchFamily="34" charset="0"/>
                <a:ea typeface="Verdana" panose="020B0604030504040204" pitchFamily="34" charset="0"/>
              </a:rPr>
              <a:t>The firm devotes sufficient resources for the development, </a:t>
            </a:r>
            <a:r>
              <a:rPr lang="en-US" dirty="0" smtClean="0">
                <a:latin typeface="Verdana" panose="020B0604030504040204" pitchFamily="34" charset="0"/>
                <a:ea typeface="Verdana" panose="020B0604030504040204" pitchFamily="34" charset="0"/>
              </a:rPr>
              <a:t>documentation and </a:t>
            </a:r>
            <a:r>
              <a:rPr lang="en-US" dirty="0">
                <a:latin typeface="Verdana" panose="020B0604030504040204" pitchFamily="34" charset="0"/>
                <a:ea typeface="Verdana" panose="020B0604030504040204" pitchFamily="34" charset="0"/>
              </a:rPr>
              <a:t>support of its quality control policies and procedures</a:t>
            </a:r>
            <a:endParaRPr lang="en-IN" dirty="0" smtClean="0">
              <a:latin typeface="Verdana" panose="020B0604030504040204" pitchFamily="34" charset="0"/>
              <a:ea typeface="Verdana" panose="020B0604030504040204" pitchFamily="34" charset="0"/>
            </a:endParaRPr>
          </a:p>
          <a:p>
            <a:pPr lvl="0" algn="just"/>
            <a:endParaRPr lang="en-US" dirty="0">
              <a:latin typeface="Verdana" panose="020B0604030504040204" pitchFamily="34" charset="0"/>
              <a:ea typeface="Verdana" panose="020B0604030504040204" pitchFamily="34" charset="0"/>
            </a:endParaRPr>
          </a:p>
          <a:p>
            <a:pPr lvl="0" algn="just"/>
            <a:r>
              <a:rPr lang="en-US" dirty="0" smtClean="0">
                <a:latin typeface="Verdana" panose="020B0604030504040204" pitchFamily="34" charset="0"/>
                <a:ea typeface="Verdana" panose="020B0604030504040204" pitchFamily="34" charset="0"/>
              </a:rPr>
              <a:t>.</a:t>
            </a:r>
            <a:endParaRPr lang="en-IN"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12222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Controls(Contd.)</a:t>
            </a:r>
            <a:endParaRPr lang="en-IN" dirty="0"/>
          </a:p>
        </p:txBody>
      </p:sp>
      <p:sp>
        <p:nvSpPr>
          <p:cNvPr id="3" name="Content Placeholder 2"/>
          <p:cNvSpPr>
            <a:spLocks noGrp="1"/>
          </p:cNvSpPr>
          <p:nvPr>
            <p:ph idx="1"/>
          </p:nvPr>
        </p:nvSpPr>
        <p:spPr/>
        <p:txBody>
          <a:bodyPr>
            <a:normAutofit lnSpcReduction="10000"/>
          </a:bodyPr>
          <a:lstStyle/>
          <a:p>
            <a:pPr algn="just"/>
            <a:r>
              <a:rPr lang="en-US" b="1" dirty="0">
                <a:latin typeface="Verdana" panose="020B0604030504040204" pitchFamily="34" charset="0"/>
                <a:ea typeface="Verdana" panose="020B0604030504040204" pitchFamily="34" charset="0"/>
              </a:rPr>
              <a:t>Ethical Requirements: </a:t>
            </a:r>
            <a:r>
              <a:rPr lang="en-US" dirty="0" smtClean="0">
                <a:latin typeface="Verdana" panose="020B0604030504040204" pitchFamily="34" charset="0"/>
                <a:ea typeface="Verdana" panose="020B0604030504040204" pitchFamily="34" charset="0"/>
              </a:rPr>
              <a:t>(</a:t>
            </a:r>
            <a:r>
              <a:rPr lang="en-US" dirty="0">
                <a:latin typeface="Verdana" panose="020B0604030504040204" pitchFamily="34" charset="0"/>
                <a:ea typeface="Verdana" panose="020B0604030504040204" pitchFamily="34" charset="0"/>
              </a:rPr>
              <a:t>a)Compliance with ICAI’s Code of Ethics including integrity, objectivity, professional competence, confidentiality, and professional behavior. (b) At least annually, the firm should obtain written confirmation of </a:t>
            </a:r>
            <a:r>
              <a:rPr lang="en-US" dirty="0" smtClean="0">
                <a:latin typeface="Verdana" panose="020B0604030504040204" pitchFamily="34" charset="0"/>
                <a:ea typeface="Verdana" panose="020B0604030504040204" pitchFamily="34" charset="0"/>
              </a:rPr>
              <a:t>compliance </a:t>
            </a:r>
            <a:r>
              <a:rPr lang="en-US" dirty="0">
                <a:latin typeface="Verdana" panose="020B0604030504040204" pitchFamily="34" charset="0"/>
                <a:ea typeface="Verdana" panose="020B0604030504040204" pitchFamily="34" charset="0"/>
              </a:rPr>
              <a:t>with its policies and procedures on independence from all firm </a:t>
            </a:r>
            <a:r>
              <a:rPr lang="en-US" dirty="0" smtClean="0">
                <a:latin typeface="Verdana" panose="020B0604030504040204" pitchFamily="34" charset="0"/>
                <a:ea typeface="Verdana" panose="020B0604030504040204" pitchFamily="34" charset="0"/>
              </a:rPr>
              <a:t>personnel </a:t>
            </a:r>
            <a:r>
              <a:rPr lang="en-US" dirty="0">
                <a:latin typeface="Verdana" panose="020B0604030504040204" pitchFamily="34" charset="0"/>
                <a:ea typeface="Verdana" panose="020B0604030504040204" pitchFamily="34" charset="0"/>
              </a:rPr>
              <a:t>required to be independent in terms of the requirements of the </a:t>
            </a:r>
            <a:r>
              <a:rPr lang="en-US" dirty="0" smtClean="0">
                <a:latin typeface="Verdana" panose="020B0604030504040204" pitchFamily="34" charset="0"/>
                <a:ea typeface="Verdana" panose="020B0604030504040204" pitchFamily="34" charset="0"/>
              </a:rPr>
              <a:t>Code</a:t>
            </a:r>
            <a:r>
              <a:rPr lang="en-US" dirty="0">
                <a:latin typeface="Verdana" panose="020B0604030504040204" pitchFamily="34" charset="0"/>
                <a:ea typeface="Verdana" panose="020B0604030504040204" pitchFamily="34" charset="0"/>
              </a:rPr>
              <a:t>., </a:t>
            </a:r>
            <a:r>
              <a:rPr lang="en-US" dirty="0" smtClean="0">
                <a:latin typeface="Verdana" panose="020B0604030504040204" pitchFamily="34" charset="0"/>
                <a:ea typeface="Verdana" panose="020B0604030504040204" pitchFamily="34" charset="0"/>
              </a:rPr>
              <a:t>(</a:t>
            </a:r>
            <a:r>
              <a:rPr lang="en-US" dirty="0">
                <a:latin typeface="Verdana" panose="020B0604030504040204" pitchFamily="34" charset="0"/>
                <a:ea typeface="Verdana" panose="020B0604030504040204" pitchFamily="34" charset="0"/>
              </a:rPr>
              <a:t>c) The policies and procedures should include </a:t>
            </a:r>
            <a:r>
              <a:rPr lang="en-US" dirty="0" smtClean="0">
                <a:latin typeface="Verdana" panose="020B0604030504040204" pitchFamily="34" charset="0"/>
                <a:ea typeface="Verdana" panose="020B0604030504040204" pitchFamily="34" charset="0"/>
              </a:rPr>
              <a:t>requirements </a:t>
            </a:r>
            <a:r>
              <a:rPr lang="en-US" dirty="0">
                <a:latin typeface="Verdana" panose="020B0604030504040204" pitchFamily="34" charset="0"/>
                <a:ea typeface="Verdana" panose="020B0604030504040204" pitchFamily="34" charset="0"/>
              </a:rPr>
              <a:t>for</a:t>
            </a:r>
            <a:r>
              <a:rPr lang="en-US" dirty="0" smtClean="0">
                <a:latin typeface="Verdana" panose="020B0604030504040204" pitchFamily="34" charset="0"/>
                <a:ea typeface="Verdana" panose="020B0604030504040204" pitchFamily="34" charset="0"/>
              </a:rPr>
              <a:t>:(</a:t>
            </a:r>
            <a:r>
              <a:rPr lang="en-US" dirty="0" err="1" smtClean="0">
                <a:latin typeface="Verdana" panose="020B0604030504040204" pitchFamily="34" charset="0"/>
                <a:ea typeface="Verdana" panose="020B0604030504040204" pitchFamily="34" charset="0"/>
              </a:rPr>
              <a:t>i</a:t>
            </a:r>
            <a:r>
              <a:rPr lang="en-US" dirty="0" smtClean="0">
                <a:latin typeface="Verdana" panose="020B0604030504040204" pitchFamily="34" charset="0"/>
                <a:ea typeface="Verdana" panose="020B0604030504040204" pitchFamily="34" charset="0"/>
              </a:rPr>
              <a:t>) </a:t>
            </a:r>
            <a:r>
              <a:rPr lang="en-US" dirty="0">
                <a:latin typeface="Verdana" panose="020B0604030504040204" pitchFamily="34" charset="0"/>
                <a:ea typeface="Verdana" panose="020B0604030504040204" pitchFamily="34" charset="0"/>
              </a:rPr>
              <a:t>All who are subject to independence requirements to promptly </a:t>
            </a:r>
            <a:r>
              <a:rPr lang="en-US" dirty="0" smtClean="0">
                <a:latin typeface="Verdana" panose="020B0604030504040204" pitchFamily="34" charset="0"/>
                <a:ea typeface="Verdana" panose="020B0604030504040204" pitchFamily="34" charset="0"/>
              </a:rPr>
              <a:t>notify the </a:t>
            </a:r>
            <a:r>
              <a:rPr lang="en-US" dirty="0">
                <a:latin typeface="Verdana" panose="020B0604030504040204" pitchFamily="34" charset="0"/>
                <a:ea typeface="Verdana" panose="020B0604030504040204" pitchFamily="34" charset="0"/>
              </a:rPr>
              <a:t>firm of independence breaches of which they become aware; </a:t>
            </a:r>
            <a:r>
              <a:rPr lang="en-US" dirty="0" smtClean="0">
                <a:latin typeface="Verdana" panose="020B0604030504040204" pitchFamily="34" charset="0"/>
                <a:ea typeface="Verdana" panose="020B0604030504040204" pitchFamily="34" charset="0"/>
              </a:rPr>
              <a:t>(ii) </a:t>
            </a:r>
            <a:r>
              <a:rPr lang="en-US" dirty="0">
                <a:latin typeface="Verdana" panose="020B0604030504040204" pitchFamily="34" charset="0"/>
                <a:ea typeface="Verdana" panose="020B0604030504040204" pitchFamily="34" charset="0"/>
              </a:rPr>
              <a:t>The firm to promptly communicate identified breaches of these </a:t>
            </a:r>
            <a:r>
              <a:rPr lang="en-US" dirty="0" smtClean="0">
                <a:latin typeface="Verdana" panose="020B0604030504040204" pitchFamily="34" charset="0"/>
                <a:ea typeface="Verdana" panose="020B0604030504040204" pitchFamily="34" charset="0"/>
              </a:rPr>
              <a:t>policies </a:t>
            </a:r>
            <a:r>
              <a:rPr lang="en-US" dirty="0">
                <a:latin typeface="Verdana" panose="020B0604030504040204" pitchFamily="34" charset="0"/>
                <a:ea typeface="Verdana" panose="020B0604030504040204" pitchFamily="34" charset="0"/>
              </a:rPr>
              <a:t>and procedures to: </a:t>
            </a:r>
            <a:r>
              <a:rPr lang="en-US" dirty="0" smtClean="0">
                <a:latin typeface="Verdana" panose="020B0604030504040204" pitchFamily="34" charset="0"/>
                <a:ea typeface="Verdana" panose="020B0604030504040204" pitchFamily="34" charset="0"/>
              </a:rPr>
              <a:t>(A) </a:t>
            </a:r>
            <a:r>
              <a:rPr lang="en-US" dirty="0">
                <a:latin typeface="Verdana" panose="020B0604030504040204" pitchFamily="34" charset="0"/>
                <a:ea typeface="Verdana" panose="020B0604030504040204" pitchFamily="34" charset="0"/>
              </a:rPr>
              <a:t>The engagement partner who, with the firm, needs to address </a:t>
            </a:r>
            <a:r>
              <a:rPr lang="en-US" dirty="0" smtClean="0">
                <a:latin typeface="Verdana" panose="020B0604030504040204" pitchFamily="34" charset="0"/>
                <a:ea typeface="Verdana" panose="020B0604030504040204" pitchFamily="34" charset="0"/>
              </a:rPr>
              <a:t>the breach</a:t>
            </a:r>
            <a:r>
              <a:rPr lang="en-US" dirty="0">
                <a:latin typeface="Verdana" panose="020B0604030504040204" pitchFamily="34" charset="0"/>
                <a:ea typeface="Verdana" panose="020B0604030504040204" pitchFamily="34" charset="0"/>
              </a:rPr>
              <a:t>; </a:t>
            </a:r>
            <a:r>
              <a:rPr lang="en-US" dirty="0" smtClean="0">
                <a:latin typeface="Verdana" panose="020B0604030504040204" pitchFamily="34" charset="0"/>
                <a:ea typeface="Verdana" panose="020B0604030504040204" pitchFamily="34" charset="0"/>
              </a:rPr>
              <a:t>and(B) </a:t>
            </a:r>
            <a:r>
              <a:rPr lang="en-US" dirty="0">
                <a:latin typeface="Verdana" panose="020B0604030504040204" pitchFamily="34" charset="0"/>
                <a:ea typeface="Verdana" panose="020B0604030504040204" pitchFamily="34" charset="0"/>
              </a:rPr>
              <a:t>Other relevant personnel in the firm and those subject to the </a:t>
            </a:r>
            <a:r>
              <a:rPr lang="en-US" dirty="0" smtClean="0">
                <a:latin typeface="Verdana" panose="020B0604030504040204" pitchFamily="34" charset="0"/>
                <a:ea typeface="Verdana" panose="020B0604030504040204" pitchFamily="34" charset="0"/>
              </a:rPr>
              <a:t>independence </a:t>
            </a:r>
            <a:r>
              <a:rPr lang="en-US" dirty="0">
                <a:latin typeface="Verdana" panose="020B0604030504040204" pitchFamily="34" charset="0"/>
                <a:ea typeface="Verdana" panose="020B0604030504040204" pitchFamily="34" charset="0"/>
              </a:rPr>
              <a:t>requirements who need to take appropriate action; </a:t>
            </a:r>
            <a:r>
              <a:rPr lang="en-US" dirty="0" smtClean="0">
                <a:latin typeface="Verdana" panose="020B0604030504040204" pitchFamily="34" charset="0"/>
                <a:ea typeface="Verdana" panose="020B0604030504040204" pitchFamily="34" charset="0"/>
              </a:rPr>
              <a:t>and (iii) </a:t>
            </a:r>
            <a:r>
              <a:rPr lang="en-US" dirty="0">
                <a:latin typeface="Verdana" panose="020B0604030504040204" pitchFamily="34" charset="0"/>
                <a:ea typeface="Verdana" panose="020B0604030504040204" pitchFamily="34" charset="0"/>
              </a:rPr>
              <a:t>Prompt communication to the firm, if necessary, by the </a:t>
            </a:r>
            <a:r>
              <a:rPr lang="en-US" dirty="0" smtClean="0">
                <a:latin typeface="Verdana" panose="020B0604030504040204" pitchFamily="34" charset="0"/>
                <a:ea typeface="Verdana" panose="020B0604030504040204" pitchFamily="34" charset="0"/>
              </a:rPr>
              <a:t>engagement partner </a:t>
            </a:r>
            <a:r>
              <a:rPr lang="en-US" dirty="0">
                <a:latin typeface="Verdana" panose="020B0604030504040204" pitchFamily="34" charset="0"/>
                <a:ea typeface="Verdana" panose="020B0604030504040204" pitchFamily="34" charset="0"/>
              </a:rPr>
              <a:t>and the other individuals </a:t>
            </a:r>
            <a:r>
              <a:rPr lang="en-US" dirty="0" smtClean="0">
                <a:latin typeface="Verdana" panose="020B0604030504040204" pitchFamily="34" charset="0"/>
                <a:ea typeface="Verdana" panose="020B0604030504040204" pitchFamily="34" charset="0"/>
              </a:rPr>
              <a:t>of the </a:t>
            </a:r>
            <a:r>
              <a:rPr lang="en-US" dirty="0">
                <a:latin typeface="Verdana" panose="020B0604030504040204" pitchFamily="34" charset="0"/>
                <a:ea typeface="Verdana" panose="020B0604030504040204" pitchFamily="34" charset="0"/>
              </a:rPr>
              <a:t>actions taken to resolve the matter, so that the firm can determine </a:t>
            </a:r>
            <a:r>
              <a:rPr lang="en-US" dirty="0" smtClean="0">
                <a:latin typeface="Verdana" panose="020B0604030504040204" pitchFamily="34" charset="0"/>
                <a:ea typeface="Verdana" panose="020B0604030504040204" pitchFamily="34" charset="0"/>
              </a:rPr>
              <a:t>whether </a:t>
            </a:r>
            <a:r>
              <a:rPr lang="en-US" dirty="0">
                <a:latin typeface="Verdana" panose="020B0604030504040204" pitchFamily="34" charset="0"/>
                <a:ea typeface="Verdana" panose="020B0604030504040204" pitchFamily="34" charset="0"/>
              </a:rPr>
              <a:t>it should take further action. (</a:t>
            </a:r>
            <a:r>
              <a:rPr lang="en-US" dirty="0" smtClean="0">
                <a:latin typeface="Verdana" panose="020B0604030504040204" pitchFamily="34" charset="0"/>
                <a:ea typeface="Verdana" panose="020B0604030504040204" pitchFamily="34" charset="0"/>
              </a:rPr>
              <a:t>d) </a:t>
            </a:r>
            <a:r>
              <a:rPr lang="en-US" dirty="0">
                <a:latin typeface="Verdana" panose="020B0604030504040204" pitchFamily="34" charset="0"/>
                <a:ea typeface="Verdana" panose="020B0604030504040204" pitchFamily="34" charset="0"/>
              </a:rPr>
              <a:t>Conflict of interest checks and </a:t>
            </a:r>
            <a:r>
              <a:rPr lang="en-US" dirty="0" smtClean="0">
                <a:latin typeface="Verdana" panose="020B0604030504040204" pitchFamily="34" charset="0"/>
                <a:ea typeface="Verdana" panose="020B0604030504040204" pitchFamily="34" charset="0"/>
              </a:rPr>
              <a:t>documentation </a:t>
            </a:r>
            <a:endParaRPr lang="en-IN"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19020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Verdana" panose="020B0604030504040204" pitchFamily="34" charset="0"/>
                <a:ea typeface="Verdana" panose="020B0604030504040204" pitchFamily="34" charset="0"/>
              </a:rPr>
              <a:t>General controls(contd.)</a:t>
            </a:r>
            <a:endParaRPr lang="en-IN"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p:txBody>
          <a:bodyPr>
            <a:normAutofit lnSpcReduction="10000"/>
          </a:bodyPr>
          <a:lstStyle/>
          <a:p>
            <a:pPr algn="just"/>
            <a:r>
              <a:rPr lang="en-US" b="1" dirty="0">
                <a:latin typeface="Verdana" panose="020B0604030504040204" pitchFamily="34" charset="0"/>
                <a:ea typeface="Verdana" panose="020B0604030504040204" pitchFamily="34" charset="0"/>
              </a:rPr>
              <a:t>Acceptance and Continuance of Client </a:t>
            </a:r>
            <a:r>
              <a:rPr lang="en-US" b="1" dirty="0" smtClean="0">
                <a:latin typeface="Verdana" panose="020B0604030504040204" pitchFamily="34" charset="0"/>
                <a:ea typeface="Verdana" panose="020B0604030504040204" pitchFamily="34" charset="0"/>
              </a:rPr>
              <a:t>Relationships: </a:t>
            </a:r>
            <a:r>
              <a:rPr lang="en-US" dirty="0">
                <a:latin typeface="Verdana" panose="020B0604030504040204" pitchFamily="34" charset="0"/>
                <a:ea typeface="Verdana" panose="020B0604030504040204" pitchFamily="34" charset="0"/>
              </a:rPr>
              <a:t>(</a:t>
            </a:r>
            <a:r>
              <a:rPr lang="en-US" dirty="0" smtClean="0">
                <a:latin typeface="Verdana" panose="020B0604030504040204" pitchFamily="34" charset="0"/>
                <a:ea typeface="Verdana" panose="020B0604030504040204" pitchFamily="34" charset="0"/>
              </a:rPr>
              <a:t>a)Procedures </a:t>
            </a:r>
            <a:r>
              <a:rPr lang="en-US" dirty="0">
                <a:latin typeface="Verdana" panose="020B0604030504040204" pitchFamily="34" charset="0"/>
                <a:ea typeface="Verdana" panose="020B0604030504040204" pitchFamily="34" charset="0"/>
              </a:rPr>
              <a:t>for evaluating prospective clients and engagements</a:t>
            </a:r>
            <a:r>
              <a:rPr lang="en-US" dirty="0" smtClean="0">
                <a:latin typeface="Verdana" panose="020B0604030504040204" pitchFamily="34" charset="0"/>
                <a:ea typeface="Verdana" panose="020B0604030504040204" pitchFamily="34" charset="0"/>
              </a:rPr>
              <a:t>. - • </a:t>
            </a:r>
            <a:r>
              <a:rPr lang="en-US" dirty="0">
                <a:latin typeface="Verdana" panose="020B0604030504040204" pitchFamily="34" charset="0"/>
                <a:ea typeface="Verdana" panose="020B0604030504040204" pitchFamily="34" charset="0"/>
              </a:rPr>
              <a:t>Background and risk checks of prospective clients</a:t>
            </a:r>
            <a:r>
              <a:rPr lang="en-US" dirty="0" smtClean="0">
                <a:latin typeface="Verdana" panose="020B0604030504040204" pitchFamily="34" charset="0"/>
                <a:ea typeface="Verdana" panose="020B0604030504040204" pitchFamily="34" charset="0"/>
              </a:rPr>
              <a:t>.•</a:t>
            </a:r>
            <a:r>
              <a:rPr lang="en-US" dirty="0">
                <a:latin typeface="Verdana" panose="020B0604030504040204" pitchFamily="34" charset="0"/>
                <a:ea typeface="Verdana" panose="020B0604030504040204" pitchFamily="34" charset="0"/>
              </a:rPr>
              <a:t>	 Evaluation of competence and resources for the engagement</a:t>
            </a:r>
            <a:r>
              <a:rPr lang="en-US" dirty="0" smtClean="0">
                <a:latin typeface="Verdana" panose="020B0604030504040204" pitchFamily="34" charset="0"/>
                <a:ea typeface="Verdana" panose="020B0604030504040204" pitchFamily="34" charset="0"/>
              </a:rPr>
              <a:t>.• </a:t>
            </a:r>
            <a:r>
              <a:rPr lang="en-US" dirty="0">
                <a:latin typeface="Verdana" panose="020B0604030504040204" pitchFamily="34" charset="0"/>
                <a:ea typeface="Verdana" panose="020B0604030504040204" pitchFamily="34" charset="0"/>
              </a:rPr>
              <a:t>Documented review for continuing clients</a:t>
            </a:r>
            <a:r>
              <a:rPr lang="en-US" dirty="0" smtClean="0">
                <a:latin typeface="Verdana" panose="020B0604030504040204" pitchFamily="34" charset="0"/>
                <a:ea typeface="Verdana" panose="020B0604030504040204" pitchFamily="34" charset="0"/>
              </a:rPr>
              <a:t>.                                    (b) </a:t>
            </a:r>
            <a:r>
              <a:rPr lang="en-US" dirty="0">
                <a:latin typeface="Verdana" panose="020B0604030504040204" pitchFamily="34" charset="0"/>
                <a:ea typeface="Verdana" panose="020B0604030504040204" pitchFamily="34" charset="0"/>
              </a:rPr>
              <a:t>Periodic reassessment of existing clients</a:t>
            </a:r>
          </a:p>
          <a:p>
            <a:endParaRPr lang="en-US" dirty="0" smtClean="0">
              <a:latin typeface="Verdana" panose="020B0604030504040204" pitchFamily="34" charset="0"/>
              <a:ea typeface="Verdana" panose="020B0604030504040204" pitchFamily="34" charset="0"/>
            </a:endParaRPr>
          </a:p>
          <a:p>
            <a:pPr algn="just"/>
            <a:r>
              <a:rPr lang="en-IN" b="1" dirty="0">
                <a:latin typeface="Verdana" panose="020B0604030504040204" pitchFamily="34" charset="0"/>
                <a:ea typeface="Verdana" panose="020B0604030504040204" pitchFamily="34" charset="0"/>
              </a:rPr>
              <a:t>Human </a:t>
            </a:r>
            <a:r>
              <a:rPr lang="en-IN" b="1" dirty="0" smtClean="0">
                <a:latin typeface="Verdana" panose="020B0604030504040204" pitchFamily="34" charset="0"/>
                <a:ea typeface="Verdana" panose="020B0604030504040204" pitchFamily="34" charset="0"/>
              </a:rPr>
              <a:t>Resources : </a:t>
            </a:r>
            <a:r>
              <a:rPr lang="en-US" dirty="0" smtClean="0">
                <a:latin typeface="Verdana" panose="020B0604030504040204" pitchFamily="34" charset="0"/>
                <a:ea typeface="Verdana" panose="020B0604030504040204" pitchFamily="34" charset="0"/>
              </a:rPr>
              <a:t>(a)Adequacy </a:t>
            </a:r>
            <a:r>
              <a:rPr lang="en-US" dirty="0">
                <a:latin typeface="Verdana" panose="020B0604030504040204" pitchFamily="34" charset="0"/>
                <a:ea typeface="Verdana" panose="020B0604030504040204" pitchFamily="34" charset="0"/>
              </a:rPr>
              <a:t>of personnel with competence, capabilities, and commitment to ethical principles</a:t>
            </a:r>
            <a:r>
              <a:rPr lang="en-US" dirty="0" smtClean="0">
                <a:latin typeface="Verdana" panose="020B0604030504040204" pitchFamily="34" charset="0"/>
                <a:ea typeface="Verdana" panose="020B0604030504040204" pitchFamily="34" charset="0"/>
              </a:rPr>
              <a:t>. (b) Hiring</a:t>
            </a:r>
            <a:r>
              <a:rPr lang="en-US" dirty="0">
                <a:latin typeface="Verdana" panose="020B0604030504040204" pitchFamily="34" charset="0"/>
                <a:ea typeface="Verdana" panose="020B0604030504040204" pitchFamily="34" charset="0"/>
              </a:rPr>
              <a:t>, training, and professional development </a:t>
            </a:r>
            <a:r>
              <a:rPr lang="en-US" dirty="0" smtClean="0">
                <a:latin typeface="Verdana" panose="020B0604030504040204" pitchFamily="34" charset="0"/>
                <a:ea typeface="Verdana" panose="020B0604030504040204" pitchFamily="34" charset="0"/>
              </a:rPr>
              <a:t>policies-(</a:t>
            </a:r>
            <a:r>
              <a:rPr lang="en-US" dirty="0" err="1" smtClean="0">
                <a:latin typeface="Verdana" panose="020B0604030504040204" pitchFamily="34" charset="0"/>
                <a:ea typeface="Verdana" panose="020B0604030504040204" pitchFamily="34" charset="0"/>
              </a:rPr>
              <a:t>i</a:t>
            </a:r>
            <a:r>
              <a:rPr lang="en-US" dirty="0" smtClean="0">
                <a:latin typeface="Verdana" panose="020B0604030504040204" pitchFamily="34" charset="0"/>
                <a:ea typeface="Verdana" panose="020B0604030504040204" pitchFamily="34" charset="0"/>
              </a:rPr>
              <a:t>) </a:t>
            </a:r>
            <a:r>
              <a:rPr lang="en-US" dirty="0">
                <a:latin typeface="Verdana" panose="020B0604030504040204" pitchFamily="34" charset="0"/>
                <a:ea typeface="Verdana" panose="020B0604030504040204" pitchFamily="34" charset="0"/>
              </a:rPr>
              <a:t>Defined recruitment policies and job descriptions</a:t>
            </a:r>
            <a:r>
              <a:rPr lang="en-US" dirty="0" smtClean="0">
                <a:latin typeface="Verdana" panose="020B0604030504040204" pitchFamily="34" charset="0"/>
                <a:ea typeface="Verdana" panose="020B0604030504040204" pitchFamily="34" charset="0"/>
              </a:rPr>
              <a:t>.</a:t>
            </a:r>
            <a:r>
              <a:rPr lang="en-US" dirty="0">
                <a:latin typeface="Verdana" panose="020B0604030504040204" pitchFamily="34" charset="0"/>
                <a:ea typeface="Verdana" panose="020B0604030504040204" pitchFamily="34" charset="0"/>
              </a:rPr>
              <a:t>	 </a:t>
            </a:r>
            <a:r>
              <a:rPr lang="en-US" dirty="0" smtClean="0">
                <a:latin typeface="Verdana" panose="020B0604030504040204" pitchFamily="34" charset="0"/>
                <a:ea typeface="Verdana" panose="020B0604030504040204" pitchFamily="34" charset="0"/>
              </a:rPr>
              <a:t>(ii)Regular </a:t>
            </a:r>
            <a:r>
              <a:rPr lang="en-US" dirty="0">
                <a:latin typeface="Verdana" panose="020B0604030504040204" pitchFamily="34" charset="0"/>
                <a:ea typeface="Verdana" panose="020B0604030504040204" pitchFamily="34" charset="0"/>
              </a:rPr>
              <a:t>professional development and training sessions</a:t>
            </a:r>
            <a:r>
              <a:rPr lang="en-US" dirty="0" smtClean="0">
                <a:latin typeface="Verdana" panose="020B0604030504040204" pitchFamily="34" charset="0"/>
                <a:ea typeface="Verdana" panose="020B0604030504040204" pitchFamily="34" charset="0"/>
              </a:rPr>
              <a:t>. (iii) </a:t>
            </a:r>
            <a:r>
              <a:rPr lang="en-US" dirty="0">
                <a:latin typeface="Verdana" panose="020B0604030504040204" pitchFamily="34" charset="0"/>
                <a:ea typeface="Verdana" panose="020B0604030504040204" pitchFamily="34" charset="0"/>
              </a:rPr>
              <a:t>Staff performance evaluations and promotion criteria</a:t>
            </a:r>
            <a:r>
              <a:rPr lang="en-US" dirty="0" smtClean="0">
                <a:latin typeface="Verdana" panose="020B0604030504040204" pitchFamily="34" charset="0"/>
                <a:ea typeface="Verdana" panose="020B0604030504040204" pitchFamily="34" charset="0"/>
              </a:rPr>
              <a:t>.(iv) whether the policies and procedures address the </a:t>
            </a:r>
            <a:r>
              <a:rPr lang="en-US" dirty="0">
                <a:latin typeface="Verdana" panose="020B0604030504040204" pitchFamily="34" charset="0"/>
                <a:ea typeface="Verdana" panose="020B0604030504040204" pitchFamily="34" charset="0"/>
              </a:rPr>
              <a:t>following- (a) Recruitment; </a:t>
            </a:r>
            <a:r>
              <a:rPr lang="en-US" dirty="0" smtClean="0">
                <a:latin typeface="Verdana" panose="020B0604030504040204" pitchFamily="34" charset="0"/>
                <a:ea typeface="Verdana" panose="020B0604030504040204" pitchFamily="34" charset="0"/>
              </a:rPr>
              <a:t>(</a:t>
            </a:r>
            <a:r>
              <a:rPr lang="en-US" dirty="0">
                <a:latin typeface="Verdana" panose="020B0604030504040204" pitchFamily="34" charset="0"/>
                <a:ea typeface="Verdana" panose="020B0604030504040204" pitchFamily="34" charset="0"/>
              </a:rPr>
              <a:t>b) Performance evaluation</a:t>
            </a:r>
            <a:r>
              <a:rPr lang="en-US" dirty="0" smtClean="0">
                <a:latin typeface="Verdana" panose="020B0604030504040204" pitchFamily="34" charset="0"/>
                <a:ea typeface="Verdana" panose="020B0604030504040204" pitchFamily="34" charset="0"/>
              </a:rPr>
              <a:t>;(</a:t>
            </a:r>
            <a:r>
              <a:rPr lang="en-US" dirty="0">
                <a:latin typeface="Verdana" panose="020B0604030504040204" pitchFamily="34" charset="0"/>
                <a:ea typeface="Verdana" panose="020B0604030504040204" pitchFamily="34" charset="0"/>
              </a:rPr>
              <a:t>c) Capabilities</a:t>
            </a:r>
            <a:r>
              <a:rPr lang="en-US" dirty="0" smtClean="0">
                <a:latin typeface="Verdana" panose="020B0604030504040204" pitchFamily="34" charset="0"/>
                <a:ea typeface="Verdana" panose="020B0604030504040204" pitchFamily="34" charset="0"/>
              </a:rPr>
              <a:t>;(</a:t>
            </a:r>
            <a:r>
              <a:rPr lang="en-US" dirty="0">
                <a:latin typeface="Verdana" panose="020B0604030504040204" pitchFamily="34" charset="0"/>
                <a:ea typeface="Verdana" panose="020B0604030504040204" pitchFamily="34" charset="0"/>
              </a:rPr>
              <a:t>d) Competence</a:t>
            </a:r>
            <a:r>
              <a:rPr lang="en-US" dirty="0" smtClean="0">
                <a:latin typeface="Verdana" panose="020B0604030504040204" pitchFamily="34" charset="0"/>
                <a:ea typeface="Verdana" panose="020B0604030504040204" pitchFamily="34" charset="0"/>
              </a:rPr>
              <a:t>;(</a:t>
            </a:r>
            <a:r>
              <a:rPr lang="en-US" dirty="0">
                <a:latin typeface="Verdana" panose="020B0604030504040204" pitchFamily="34" charset="0"/>
                <a:ea typeface="Verdana" panose="020B0604030504040204" pitchFamily="34" charset="0"/>
              </a:rPr>
              <a:t>e) Career development</a:t>
            </a:r>
            <a:r>
              <a:rPr lang="en-US" dirty="0" smtClean="0">
                <a:latin typeface="Verdana" panose="020B0604030504040204" pitchFamily="34" charset="0"/>
                <a:ea typeface="Verdana" panose="020B0604030504040204" pitchFamily="34" charset="0"/>
              </a:rPr>
              <a:t>;(</a:t>
            </a:r>
            <a:r>
              <a:rPr lang="en-US" dirty="0">
                <a:latin typeface="Verdana" panose="020B0604030504040204" pitchFamily="34" charset="0"/>
                <a:ea typeface="Verdana" panose="020B0604030504040204" pitchFamily="34" charset="0"/>
              </a:rPr>
              <a:t>f) Promotion</a:t>
            </a:r>
            <a:r>
              <a:rPr lang="en-US" dirty="0" smtClean="0">
                <a:latin typeface="Verdana" panose="020B0604030504040204" pitchFamily="34" charset="0"/>
                <a:ea typeface="Verdana" panose="020B0604030504040204" pitchFamily="34" charset="0"/>
              </a:rPr>
              <a:t>;(</a:t>
            </a:r>
            <a:r>
              <a:rPr lang="en-US" dirty="0">
                <a:latin typeface="Verdana" panose="020B0604030504040204" pitchFamily="34" charset="0"/>
                <a:ea typeface="Verdana" panose="020B0604030504040204" pitchFamily="34" charset="0"/>
              </a:rPr>
              <a:t>g) Compensation; </a:t>
            </a:r>
            <a:r>
              <a:rPr lang="en-US" dirty="0" smtClean="0">
                <a:latin typeface="Verdana" panose="020B0604030504040204" pitchFamily="34" charset="0"/>
                <a:ea typeface="Verdana" panose="020B0604030504040204" pitchFamily="34" charset="0"/>
              </a:rPr>
              <a:t>and (h</a:t>
            </a:r>
            <a:r>
              <a:rPr lang="en-US" dirty="0">
                <a:latin typeface="Verdana" panose="020B0604030504040204" pitchFamily="34" charset="0"/>
                <a:ea typeface="Verdana" panose="020B0604030504040204" pitchFamily="34" charset="0"/>
              </a:rPr>
              <a:t>) Estimation of personnel needs</a:t>
            </a:r>
            <a:endParaRPr lang="en-US" dirty="0" smtClean="0">
              <a:latin typeface="Verdana" panose="020B0604030504040204" pitchFamily="34" charset="0"/>
              <a:ea typeface="Verdana" panose="020B0604030504040204" pitchFamily="34" charset="0"/>
            </a:endParaRPr>
          </a:p>
          <a:p>
            <a:pPr algn="just"/>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IN"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68897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Verdana" panose="020B0604030504040204" pitchFamily="34" charset="0"/>
                <a:ea typeface="Verdana" panose="020B0604030504040204" pitchFamily="34" charset="0"/>
              </a:rPr>
              <a:t>General controls(Contd.)</a:t>
            </a:r>
            <a:endParaRPr lang="en-IN"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p:txBody>
          <a:bodyPr>
            <a:normAutofit/>
          </a:bodyPr>
          <a:lstStyle/>
          <a:p>
            <a:pPr algn="just"/>
            <a:r>
              <a:rPr lang="en-IN" b="1" dirty="0">
                <a:latin typeface="Verdana" panose="020B0604030504040204" pitchFamily="34" charset="0"/>
                <a:ea typeface="Verdana" panose="020B0604030504040204" pitchFamily="34" charset="0"/>
              </a:rPr>
              <a:t>Assignment of Engagement </a:t>
            </a:r>
            <a:r>
              <a:rPr lang="en-IN" b="1" dirty="0" smtClean="0">
                <a:latin typeface="Verdana" panose="020B0604030504040204" pitchFamily="34" charset="0"/>
                <a:ea typeface="Verdana" panose="020B0604030504040204" pitchFamily="34" charset="0"/>
              </a:rPr>
              <a:t>Teams- </a:t>
            </a:r>
            <a:r>
              <a:rPr lang="en-IN" dirty="0" smtClean="0">
                <a:latin typeface="Verdana" panose="020B0604030504040204" pitchFamily="34" charset="0"/>
                <a:ea typeface="Verdana" panose="020B0604030504040204" pitchFamily="34" charset="0"/>
              </a:rPr>
              <a:t>(a)</a:t>
            </a:r>
            <a:r>
              <a:rPr lang="en-US" dirty="0" smtClean="0">
                <a:latin typeface="Verdana" panose="020B0604030504040204" pitchFamily="34" charset="0"/>
                <a:ea typeface="Verdana" panose="020B0604030504040204" pitchFamily="34" charset="0"/>
              </a:rPr>
              <a:t>The </a:t>
            </a:r>
            <a:r>
              <a:rPr lang="en-US" dirty="0">
                <a:latin typeface="Verdana" panose="020B0604030504040204" pitchFamily="34" charset="0"/>
                <a:ea typeface="Verdana" panose="020B0604030504040204" pitchFamily="34" charset="0"/>
              </a:rPr>
              <a:t>firm should assign responsibility for each engagement to an </a:t>
            </a:r>
            <a:r>
              <a:rPr lang="en-US" dirty="0" smtClean="0">
                <a:latin typeface="Verdana" panose="020B0604030504040204" pitchFamily="34" charset="0"/>
                <a:ea typeface="Verdana" panose="020B0604030504040204" pitchFamily="34" charset="0"/>
              </a:rPr>
              <a:t>engagement </a:t>
            </a:r>
            <a:r>
              <a:rPr lang="en-US" dirty="0">
                <a:latin typeface="Verdana" panose="020B0604030504040204" pitchFamily="34" charset="0"/>
                <a:ea typeface="Verdana" panose="020B0604030504040204" pitchFamily="34" charset="0"/>
              </a:rPr>
              <a:t>partner. The firm should establish policies and procedures </a:t>
            </a:r>
            <a:r>
              <a:rPr lang="en-US" dirty="0" smtClean="0">
                <a:latin typeface="Verdana" panose="020B0604030504040204" pitchFamily="34" charset="0"/>
                <a:ea typeface="Verdana" panose="020B0604030504040204" pitchFamily="34" charset="0"/>
              </a:rPr>
              <a:t>requiring </a:t>
            </a:r>
            <a:r>
              <a:rPr lang="en-US" dirty="0">
                <a:latin typeface="Verdana" panose="020B0604030504040204" pitchFamily="34" charset="0"/>
                <a:ea typeface="Verdana" panose="020B0604030504040204" pitchFamily="34" charset="0"/>
              </a:rPr>
              <a:t>that</a:t>
            </a:r>
            <a:r>
              <a:rPr lang="en-US" dirty="0" smtClean="0">
                <a:latin typeface="Verdana" panose="020B0604030504040204" pitchFamily="34" charset="0"/>
                <a:ea typeface="Verdana" panose="020B0604030504040204" pitchFamily="34" charset="0"/>
              </a:rPr>
              <a:t>:(i) </a:t>
            </a:r>
            <a:r>
              <a:rPr lang="en-US" dirty="0">
                <a:latin typeface="Verdana" panose="020B0604030504040204" pitchFamily="34" charset="0"/>
                <a:ea typeface="Verdana" panose="020B0604030504040204" pitchFamily="34" charset="0"/>
              </a:rPr>
              <a:t>The identity and role of the engagement partner are communicated to </a:t>
            </a:r>
            <a:r>
              <a:rPr lang="en-US" dirty="0" smtClean="0">
                <a:latin typeface="Verdana" panose="020B0604030504040204" pitchFamily="34" charset="0"/>
                <a:ea typeface="Verdana" panose="020B0604030504040204" pitchFamily="34" charset="0"/>
              </a:rPr>
              <a:t>key </a:t>
            </a:r>
            <a:r>
              <a:rPr lang="en-US" dirty="0">
                <a:latin typeface="Verdana" panose="020B0604030504040204" pitchFamily="34" charset="0"/>
                <a:ea typeface="Verdana" panose="020B0604030504040204" pitchFamily="34" charset="0"/>
              </a:rPr>
              <a:t>members of the client’s management and those charged </a:t>
            </a:r>
            <a:r>
              <a:rPr lang="en-US" dirty="0" smtClean="0">
                <a:latin typeface="Verdana" panose="020B0604030504040204" pitchFamily="34" charset="0"/>
                <a:ea typeface="Verdana" panose="020B0604030504040204" pitchFamily="34" charset="0"/>
              </a:rPr>
              <a:t>with governance;(ii) </a:t>
            </a:r>
            <a:r>
              <a:rPr lang="en-US" dirty="0">
                <a:latin typeface="Verdana" panose="020B0604030504040204" pitchFamily="34" charset="0"/>
                <a:ea typeface="Verdana" panose="020B0604030504040204" pitchFamily="34" charset="0"/>
              </a:rPr>
              <a:t>The engagement partner has the appropriate capabilities, </a:t>
            </a:r>
            <a:r>
              <a:rPr lang="en-US" dirty="0" smtClean="0">
                <a:latin typeface="Verdana" panose="020B0604030504040204" pitchFamily="34" charset="0"/>
                <a:ea typeface="Verdana" panose="020B0604030504040204" pitchFamily="34" charset="0"/>
              </a:rPr>
              <a:t>competence</a:t>
            </a:r>
            <a:r>
              <a:rPr lang="en-US" dirty="0">
                <a:latin typeface="Verdana" panose="020B0604030504040204" pitchFamily="34" charset="0"/>
                <a:ea typeface="Verdana" panose="020B0604030504040204" pitchFamily="34" charset="0"/>
              </a:rPr>
              <a:t>, authority and time to perform the role; and </a:t>
            </a:r>
            <a:r>
              <a:rPr lang="en-US" dirty="0" smtClean="0">
                <a:latin typeface="Verdana" panose="020B0604030504040204" pitchFamily="34" charset="0"/>
                <a:ea typeface="Verdana" panose="020B0604030504040204" pitchFamily="34" charset="0"/>
              </a:rPr>
              <a:t>(iii) </a:t>
            </a:r>
            <a:r>
              <a:rPr lang="en-US" dirty="0">
                <a:latin typeface="Verdana" panose="020B0604030504040204" pitchFamily="34" charset="0"/>
                <a:ea typeface="Verdana" panose="020B0604030504040204" pitchFamily="34" charset="0"/>
              </a:rPr>
              <a:t>The responsibilities of the engagement partner are clearly defined and </a:t>
            </a:r>
            <a:r>
              <a:rPr lang="en-US" dirty="0" smtClean="0">
                <a:latin typeface="Verdana" panose="020B0604030504040204" pitchFamily="34" charset="0"/>
                <a:ea typeface="Verdana" panose="020B0604030504040204" pitchFamily="34" charset="0"/>
              </a:rPr>
              <a:t>communicated </a:t>
            </a:r>
            <a:r>
              <a:rPr lang="en-US" dirty="0">
                <a:latin typeface="Verdana" panose="020B0604030504040204" pitchFamily="34" charset="0"/>
                <a:ea typeface="Verdana" panose="020B0604030504040204" pitchFamily="34" charset="0"/>
              </a:rPr>
              <a:t>to that partner              (b) The firm should also assign appropriate staff with the necessary </a:t>
            </a:r>
            <a:r>
              <a:rPr lang="en-US" dirty="0" smtClean="0">
                <a:latin typeface="Verdana" panose="020B0604030504040204" pitchFamily="34" charset="0"/>
                <a:ea typeface="Verdana" panose="020B0604030504040204" pitchFamily="34" charset="0"/>
              </a:rPr>
              <a:t>capabilities</a:t>
            </a:r>
            <a:r>
              <a:rPr lang="en-US" dirty="0">
                <a:latin typeface="Verdana" panose="020B0604030504040204" pitchFamily="34" charset="0"/>
                <a:ea typeface="Verdana" panose="020B0604030504040204" pitchFamily="34" charset="0"/>
              </a:rPr>
              <a:t>, competence and time to perform engagements in accordance </a:t>
            </a:r>
            <a:r>
              <a:rPr lang="en-US" dirty="0" smtClean="0">
                <a:latin typeface="Verdana" panose="020B0604030504040204" pitchFamily="34" charset="0"/>
                <a:ea typeface="Verdana" panose="020B0604030504040204" pitchFamily="34" charset="0"/>
              </a:rPr>
              <a:t>with </a:t>
            </a:r>
            <a:r>
              <a:rPr lang="en-US" dirty="0">
                <a:latin typeface="Verdana" panose="020B0604030504040204" pitchFamily="34" charset="0"/>
                <a:ea typeface="Verdana" panose="020B0604030504040204" pitchFamily="34" charset="0"/>
              </a:rPr>
              <a:t>professional standards and regulatory and legal requirements, and to </a:t>
            </a:r>
            <a:r>
              <a:rPr lang="en-US" dirty="0" smtClean="0">
                <a:latin typeface="Verdana" panose="020B0604030504040204" pitchFamily="34" charset="0"/>
                <a:ea typeface="Verdana" panose="020B0604030504040204" pitchFamily="34" charset="0"/>
              </a:rPr>
              <a:t>enable </a:t>
            </a:r>
            <a:r>
              <a:rPr lang="en-US" dirty="0">
                <a:latin typeface="Verdana" panose="020B0604030504040204" pitchFamily="34" charset="0"/>
                <a:ea typeface="Verdana" panose="020B0604030504040204" pitchFamily="34" charset="0"/>
              </a:rPr>
              <a:t>the firm or engagement partners to issue reports that are </a:t>
            </a:r>
            <a:r>
              <a:rPr lang="en-US" dirty="0" smtClean="0">
                <a:latin typeface="Verdana" panose="020B0604030504040204" pitchFamily="34" charset="0"/>
                <a:ea typeface="Verdana" panose="020B0604030504040204" pitchFamily="34" charset="0"/>
              </a:rPr>
              <a:t>appropriate </a:t>
            </a:r>
            <a:r>
              <a:rPr lang="en-US" dirty="0">
                <a:latin typeface="Verdana" panose="020B0604030504040204" pitchFamily="34" charset="0"/>
                <a:ea typeface="Verdana" panose="020B0604030504040204" pitchFamily="34" charset="0"/>
              </a:rPr>
              <a:t>in the circumstances.</a:t>
            </a:r>
            <a:endParaRPr lang="en-IN"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52839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Verdana" panose="020B0604030504040204" pitchFamily="34" charset="0"/>
                <a:ea typeface="Verdana" panose="020B0604030504040204" pitchFamily="34" charset="0"/>
              </a:rPr>
              <a:t>General controls(Contd.)</a:t>
            </a:r>
            <a:endParaRPr lang="en-IN"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p:txBody>
          <a:bodyPr>
            <a:normAutofit fontScale="92500"/>
          </a:bodyPr>
          <a:lstStyle/>
          <a:p>
            <a:pPr algn="just"/>
            <a:r>
              <a:rPr lang="en-IN" b="1" dirty="0">
                <a:latin typeface="Verdana" panose="020B0604030504040204" pitchFamily="34" charset="0"/>
                <a:ea typeface="Verdana" panose="020B0604030504040204" pitchFamily="34" charset="0"/>
              </a:rPr>
              <a:t>Engagement </a:t>
            </a:r>
            <a:r>
              <a:rPr lang="en-IN" b="1" dirty="0" smtClean="0">
                <a:latin typeface="Verdana" panose="020B0604030504040204" pitchFamily="34" charset="0"/>
                <a:ea typeface="Verdana" panose="020B0604030504040204" pitchFamily="34" charset="0"/>
              </a:rPr>
              <a:t>Performance: </a:t>
            </a:r>
            <a:r>
              <a:rPr lang="en-US" dirty="0" smtClean="0">
                <a:latin typeface="Verdana" panose="020B0604030504040204" pitchFamily="34" charset="0"/>
                <a:ea typeface="Verdana" panose="020B0604030504040204" pitchFamily="34" charset="0"/>
              </a:rPr>
              <a:t>(a)Supervision </a:t>
            </a:r>
            <a:r>
              <a:rPr lang="en-US" dirty="0">
                <a:latin typeface="Verdana" panose="020B0604030504040204" pitchFamily="34" charset="0"/>
                <a:ea typeface="Verdana" panose="020B0604030504040204" pitchFamily="34" charset="0"/>
              </a:rPr>
              <a:t>and review of audit work</a:t>
            </a:r>
            <a:r>
              <a:rPr lang="en-US" dirty="0" smtClean="0">
                <a:latin typeface="Verdana" panose="020B0604030504040204" pitchFamily="34" charset="0"/>
                <a:ea typeface="Verdana" panose="020B0604030504040204" pitchFamily="34" charset="0"/>
              </a:rPr>
              <a:t>.(b)Consultation </a:t>
            </a:r>
            <a:r>
              <a:rPr lang="en-US" dirty="0">
                <a:latin typeface="Verdana" panose="020B0604030504040204" pitchFamily="34" charset="0"/>
                <a:ea typeface="Verdana" panose="020B0604030504040204" pitchFamily="34" charset="0"/>
              </a:rPr>
              <a:t>mechanisms within the firm and documentation of conclusions</a:t>
            </a:r>
            <a:r>
              <a:rPr lang="en-US" dirty="0" smtClean="0">
                <a:latin typeface="Verdana" panose="020B0604030504040204" pitchFamily="34" charset="0"/>
                <a:ea typeface="Verdana" panose="020B0604030504040204" pitchFamily="34" charset="0"/>
              </a:rPr>
              <a:t>.• Use </a:t>
            </a:r>
            <a:r>
              <a:rPr lang="en-US" dirty="0">
                <a:latin typeface="Verdana" panose="020B0604030504040204" pitchFamily="34" charset="0"/>
                <a:ea typeface="Verdana" panose="020B0604030504040204" pitchFamily="34" charset="0"/>
              </a:rPr>
              <a:t>of checklists and manuals to ensure </a:t>
            </a:r>
            <a:r>
              <a:rPr lang="en-US" dirty="0" smtClean="0">
                <a:latin typeface="Verdana" panose="020B0604030504040204" pitchFamily="34" charset="0"/>
                <a:ea typeface="Verdana" panose="020B0604030504040204" pitchFamily="34" charset="0"/>
              </a:rPr>
              <a:t>quality- (</a:t>
            </a:r>
            <a:r>
              <a:rPr lang="en-US" dirty="0" err="1" smtClean="0">
                <a:latin typeface="Verdana" panose="020B0604030504040204" pitchFamily="34" charset="0"/>
                <a:ea typeface="Verdana" panose="020B0604030504040204" pitchFamily="34" charset="0"/>
              </a:rPr>
              <a:t>i</a:t>
            </a:r>
            <a:r>
              <a:rPr lang="en-US" dirty="0" smtClean="0">
                <a:latin typeface="Verdana" panose="020B0604030504040204" pitchFamily="34" charset="0"/>
                <a:ea typeface="Verdana" panose="020B0604030504040204" pitchFamily="34" charset="0"/>
              </a:rPr>
              <a:t>)Audit </a:t>
            </a:r>
            <a:r>
              <a:rPr lang="en-US" dirty="0">
                <a:latin typeface="Verdana" panose="020B0604030504040204" pitchFamily="34" charset="0"/>
                <a:ea typeface="Verdana" panose="020B0604030504040204" pitchFamily="34" charset="0"/>
              </a:rPr>
              <a:t>manuals and checklists for standardization</a:t>
            </a:r>
            <a:r>
              <a:rPr lang="en-US" dirty="0" smtClean="0">
                <a:latin typeface="Verdana" panose="020B0604030504040204" pitchFamily="34" charset="0"/>
                <a:ea typeface="Verdana" panose="020B0604030504040204" pitchFamily="34" charset="0"/>
              </a:rPr>
              <a:t>. (ii) </a:t>
            </a:r>
            <a:r>
              <a:rPr lang="en-US" dirty="0">
                <a:latin typeface="Verdana" panose="020B0604030504040204" pitchFamily="34" charset="0"/>
                <a:ea typeface="Verdana" panose="020B0604030504040204" pitchFamily="34" charset="0"/>
              </a:rPr>
              <a:t>Documentation of planning, risk assessment, and audit strategy</a:t>
            </a:r>
            <a:r>
              <a:rPr lang="en-US" dirty="0" smtClean="0">
                <a:latin typeface="Verdana" panose="020B0604030504040204" pitchFamily="34" charset="0"/>
                <a:ea typeface="Verdana" panose="020B0604030504040204" pitchFamily="34" charset="0"/>
              </a:rPr>
              <a:t>. (iii) Engagement </a:t>
            </a:r>
            <a:r>
              <a:rPr lang="en-US" dirty="0">
                <a:latin typeface="Verdana" panose="020B0604030504040204" pitchFamily="34" charset="0"/>
                <a:ea typeface="Verdana" panose="020B0604030504040204" pitchFamily="34" charset="0"/>
              </a:rPr>
              <a:t>quality control review (EQCR) for listed/critical entities</a:t>
            </a:r>
            <a:r>
              <a:rPr lang="en-US" dirty="0" smtClean="0">
                <a:latin typeface="Verdana" panose="020B0604030504040204" pitchFamily="34" charset="0"/>
                <a:ea typeface="Verdana" panose="020B0604030504040204" pitchFamily="34" charset="0"/>
              </a:rPr>
              <a:t>.(iv) </a:t>
            </a:r>
            <a:r>
              <a:rPr lang="en-US" dirty="0">
                <a:latin typeface="Verdana" panose="020B0604030504040204" pitchFamily="34" charset="0"/>
                <a:ea typeface="Verdana" panose="020B0604030504040204" pitchFamily="34" charset="0"/>
              </a:rPr>
              <a:t>Clear delegation, supervision, and review of work</a:t>
            </a:r>
            <a:r>
              <a:rPr lang="en-US" dirty="0" smtClean="0">
                <a:latin typeface="Verdana" panose="020B0604030504040204" pitchFamily="34" charset="0"/>
                <a:ea typeface="Verdana" panose="020B0604030504040204" pitchFamily="34" charset="0"/>
              </a:rPr>
              <a:t>.</a:t>
            </a:r>
          </a:p>
          <a:p>
            <a:pPr algn="just"/>
            <a:r>
              <a:rPr lang="en-US" b="1" dirty="0" smtClean="0">
                <a:latin typeface="Verdana" panose="020B0604030504040204" pitchFamily="34" charset="0"/>
                <a:ea typeface="Verdana" panose="020B0604030504040204" pitchFamily="34" charset="0"/>
              </a:rPr>
              <a:t>Monitoring</a:t>
            </a:r>
            <a:r>
              <a:rPr lang="en-US" b="1" dirty="0" smtClean="0">
                <a:latin typeface="Verdana" panose="020B0604030504040204" pitchFamily="34" charset="0"/>
                <a:ea typeface="Verdana" panose="020B0604030504040204" pitchFamily="34" charset="0"/>
                <a:sym typeface="Wingdings" panose="05000000000000000000" pitchFamily="2" charset="2"/>
              </a:rPr>
              <a:t>: </a:t>
            </a:r>
            <a:r>
              <a:rPr lang="en-US" dirty="0" smtClean="0">
                <a:latin typeface="Verdana" panose="020B0604030504040204" pitchFamily="34" charset="0"/>
                <a:ea typeface="Verdana" panose="020B0604030504040204" pitchFamily="34" charset="0"/>
                <a:sym typeface="Wingdings" panose="05000000000000000000" pitchFamily="2" charset="2"/>
              </a:rPr>
              <a:t>(a)</a:t>
            </a:r>
            <a:r>
              <a:rPr lang="en-US" dirty="0" smtClean="0">
                <a:latin typeface="Verdana" panose="020B0604030504040204" pitchFamily="34" charset="0"/>
                <a:ea typeface="Verdana" panose="020B0604030504040204" pitchFamily="34" charset="0"/>
              </a:rPr>
              <a:t>Ongoing </a:t>
            </a:r>
            <a:r>
              <a:rPr lang="en-US" dirty="0">
                <a:latin typeface="Verdana" panose="020B0604030504040204" pitchFamily="34" charset="0"/>
                <a:ea typeface="Verdana" panose="020B0604030504040204" pitchFamily="34" charset="0"/>
              </a:rPr>
              <a:t>monitoring of quality control systems</a:t>
            </a:r>
            <a:r>
              <a:rPr lang="en-US" dirty="0" smtClean="0">
                <a:latin typeface="Verdana" panose="020B0604030504040204" pitchFamily="34" charset="0"/>
                <a:ea typeface="Verdana" panose="020B0604030504040204" pitchFamily="34" charset="0"/>
              </a:rPr>
              <a:t>. (b)Periodic </a:t>
            </a:r>
            <a:r>
              <a:rPr lang="en-US" dirty="0">
                <a:latin typeface="Verdana" panose="020B0604030504040204" pitchFamily="34" charset="0"/>
                <a:ea typeface="Verdana" panose="020B0604030504040204" pitchFamily="34" charset="0"/>
              </a:rPr>
              <a:t>inspections and reviews of completed engagements</a:t>
            </a:r>
            <a:r>
              <a:rPr lang="en-US" dirty="0" smtClean="0">
                <a:latin typeface="Verdana" panose="020B0604030504040204" pitchFamily="34" charset="0"/>
                <a:ea typeface="Verdana" panose="020B0604030504040204" pitchFamily="34" charset="0"/>
              </a:rPr>
              <a:t>.(c)Root </a:t>
            </a:r>
            <a:r>
              <a:rPr lang="en-US" dirty="0">
                <a:latin typeface="Verdana" panose="020B0604030504040204" pitchFamily="34" charset="0"/>
                <a:ea typeface="Verdana" panose="020B0604030504040204" pitchFamily="34" charset="0"/>
              </a:rPr>
              <a:t>cause analysis of deficiencies and corrective </a:t>
            </a:r>
            <a:r>
              <a:rPr lang="en-US" dirty="0" smtClean="0">
                <a:latin typeface="Verdana" panose="020B0604030504040204" pitchFamily="34" charset="0"/>
                <a:ea typeface="Verdana" panose="020B0604030504040204" pitchFamily="34" charset="0"/>
              </a:rPr>
              <a:t>actions-</a:t>
            </a:r>
            <a:r>
              <a:rPr lang="en-US" dirty="0">
                <a:latin typeface="Verdana" panose="020B0604030504040204" pitchFamily="34" charset="0"/>
                <a:ea typeface="Verdana" panose="020B0604030504040204" pitchFamily="34" charset="0"/>
              </a:rPr>
              <a:t> </a:t>
            </a:r>
            <a:r>
              <a:rPr lang="en-US" dirty="0" smtClean="0">
                <a:latin typeface="Verdana" panose="020B0604030504040204" pitchFamily="34" charset="0"/>
                <a:ea typeface="Verdana" panose="020B0604030504040204" pitchFamily="34" charset="0"/>
              </a:rPr>
              <a:t>(</a:t>
            </a:r>
            <a:r>
              <a:rPr lang="en-US" dirty="0" err="1" smtClean="0">
                <a:latin typeface="Verdana" panose="020B0604030504040204" pitchFamily="34" charset="0"/>
                <a:ea typeface="Verdana" panose="020B0604030504040204" pitchFamily="34" charset="0"/>
              </a:rPr>
              <a:t>i</a:t>
            </a:r>
            <a:r>
              <a:rPr lang="en-US" dirty="0" smtClean="0">
                <a:latin typeface="Verdana" panose="020B0604030504040204" pitchFamily="34" charset="0"/>
                <a:ea typeface="Verdana" panose="020B0604030504040204" pitchFamily="34" charset="0"/>
              </a:rPr>
              <a:t>) </a:t>
            </a:r>
            <a:r>
              <a:rPr lang="en-US" dirty="0">
                <a:latin typeface="Verdana" panose="020B0604030504040204" pitchFamily="34" charset="0"/>
                <a:ea typeface="Verdana" panose="020B0604030504040204" pitchFamily="34" charset="0"/>
              </a:rPr>
              <a:t>Periodic internal inspections or peer reviews</a:t>
            </a:r>
            <a:r>
              <a:rPr lang="en-US" dirty="0" smtClean="0">
                <a:latin typeface="Verdana" panose="020B0604030504040204" pitchFamily="34" charset="0"/>
                <a:ea typeface="Verdana" panose="020B0604030504040204" pitchFamily="34" charset="0"/>
              </a:rPr>
              <a:t>. (ii) </a:t>
            </a:r>
            <a:r>
              <a:rPr lang="en-US" dirty="0">
                <a:latin typeface="Verdana" panose="020B0604030504040204" pitchFamily="34" charset="0"/>
                <a:ea typeface="Verdana" panose="020B0604030504040204" pitchFamily="34" charset="0"/>
              </a:rPr>
              <a:t>Maintenance of monitoring and corrective action logs</a:t>
            </a:r>
            <a:r>
              <a:rPr lang="en-US" dirty="0" smtClean="0">
                <a:latin typeface="Verdana" panose="020B0604030504040204" pitchFamily="34" charset="0"/>
                <a:ea typeface="Verdana" panose="020B0604030504040204" pitchFamily="34" charset="0"/>
              </a:rPr>
              <a:t>.(iii) </a:t>
            </a:r>
            <a:r>
              <a:rPr lang="en-US" dirty="0">
                <a:latin typeface="Verdana" panose="020B0604030504040204" pitchFamily="34" charset="0"/>
                <a:ea typeface="Verdana" panose="020B0604030504040204" pitchFamily="34" charset="0"/>
              </a:rPr>
              <a:t>Annual review of quality control policies.</a:t>
            </a:r>
          </a:p>
          <a:p>
            <a:pPr algn="just"/>
            <a:r>
              <a:rPr lang="en-US" dirty="0" smtClean="0">
                <a:latin typeface="Verdana" panose="020B0604030504040204" pitchFamily="34" charset="0"/>
                <a:ea typeface="Verdana" panose="020B0604030504040204" pitchFamily="34" charset="0"/>
              </a:rPr>
              <a:t> </a:t>
            </a:r>
            <a:endParaRPr lang="en-US" dirty="0">
              <a:latin typeface="Verdana" panose="020B0604030504040204" pitchFamily="34" charset="0"/>
              <a:ea typeface="Verdana" panose="020B0604030504040204" pitchFamily="34" charset="0"/>
            </a:endParaRPr>
          </a:p>
          <a:p>
            <a:pPr algn="just"/>
            <a:endParaRPr lang="en-US" dirty="0">
              <a:latin typeface="Verdana" panose="020B0604030504040204" pitchFamily="34" charset="0"/>
              <a:ea typeface="Verdana" panose="020B0604030504040204" pitchFamily="34" charset="0"/>
            </a:endParaRPr>
          </a:p>
          <a:p>
            <a:r>
              <a:rPr lang="en-US" dirty="0" smtClean="0">
                <a:latin typeface="Verdana" panose="020B0604030504040204" pitchFamily="34" charset="0"/>
                <a:ea typeface="Verdana" panose="020B0604030504040204" pitchFamily="34" charset="0"/>
              </a:rPr>
              <a:t> </a:t>
            </a:r>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14671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Verdana" panose="020B0604030504040204" pitchFamily="34" charset="0"/>
                <a:ea typeface="Verdana" panose="020B0604030504040204" pitchFamily="34" charset="0"/>
              </a:rPr>
              <a:t>Specific Controls </a:t>
            </a:r>
            <a:endParaRPr lang="en-IN"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p:txBody>
          <a:bodyPr>
            <a:normAutofit/>
          </a:bodyPr>
          <a:lstStyle/>
          <a:p>
            <a:pPr algn="just"/>
            <a:r>
              <a:rPr lang="en-US" b="1" dirty="0">
                <a:latin typeface="Verdana" panose="020B0604030504040204" pitchFamily="34" charset="0"/>
                <a:ea typeface="Verdana" panose="020B0604030504040204" pitchFamily="34" charset="0"/>
              </a:rPr>
              <a:t>Compliance with Technical, Professional &amp; Ethical Standards: </a:t>
            </a:r>
            <a:r>
              <a:rPr lang="en-US" dirty="0" smtClean="0">
                <a:latin typeface="Verdana" panose="020B0604030504040204" pitchFamily="34" charset="0"/>
                <a:ea typeface="Verdana" panose="020B0604030504040204" pitchFamily="34" charset="0"/>
              </a:rPr>
              <a:t>Adherence </a:t>
            </a:r>
            <a:r>
              <a:rPr lang="en-US" dirty="0">
                <a:latin typeface="Verdana" panose="020B0604030504040204" pitchFamily="34" charset="0"/>
                <a:ea typeface="Verdana" panose="020B0604030504040204" pitchFamily="34" charset="0"/>
              </a:rPr>
              <a:t>to Accounting and Auditing </a:t>
            </a:r>
            <a:r>
              <a:rPr lang="en-US" dirty="0" smtClean="0">
                <a:latin typeface="Verdana" panose="020B0604030504040204" pitchFamily="34" charset="0"/>
                <a:ea typeface="Verdana" panose="020B0604030504040204" pitchFamily="34" charset="0"/>
              </a:rPr>
              <a:t>Standards</a:t>
            </a:r>
            <a:r>
              <a:rPr lang="en-US" dirty="0">
                <a:latin typeface="Verdana" panose="020B0604030504040204" pitchFamily="34" charset="0"/>
                <a:ea typeface="Verdana" panose="020B0604030504040204" pitchFamily="34" charset="0"/>
              </a:rPr>
              <a:t>, Guidance Notes, and regulatory </a:t>
            </a:r>
            <a:r>
              <a:rPr lang="en-US" dirty="0" smtClean="0">
                <a:latin typeface="Verdana" panose="020B0604030504040204" pitchFamily="34" charset="0"/>
                <a:ea typeface="Verdana" panose="020B0604030504040204" pitchFamily="34" charset="0"/>
              </a:rPr>
              <a:t>requirements</a:t>
            </a:r>
            <a:endParaRPr lang="en-IN" dirty="0">
              <a:latin typeface="Verdana" panose="020B0604030504040204" pitchFamily="34" charset="0"/>
              <a:ea typeface="Verdana" panose="020B0604030504040204" pitchFamily="34" charset="0"/>
            </a:endParaRPr>
          </a:p>
          <a:p>
            <a:pPr algn="just"/>
            <a:endParaRPr lang="en-US" dirty="0" smtClean="0">
              <a:latin typeface="Verdana" panose="020B0604030504040204" pitchFamily="34" charset="0"/>
              <a:ea typeface="Verdana" panose="020B0604030504040204" pitchFamily="34" charset="0"/>
            </a:endParaRPr>
          </a:p>
          <a:p>
            <a:pPr algn="just"/>
            <a:r>
              <a:rPr lang="en-IN" b="1" dirty="0">
                <a:latin typeface="Verdana" panose="020B0604030504040204" pitchFamily="34" charset="0"/>
                <a:ea typeface="Verdana" panose="020B0604030504040204" pitchFamily="34" charset="0"/>
              </a:rPr>
              <a:t>Audit </a:t>
            </a:r>
            <a:r>
              <a:rPr lang="en-IN" b="1" dirty="0" smtClean="0">
                <a:latin typeface="Verdana" panose="020B0604030504040204" pitchFamily="34" charset="0"/>
                <a:ea typeface="Verdana" panose="020B0604030504040204" pitchFamily="34" charset="0"/>
              </a:rPr>
              <a:t>Documentation: </a:t>
            </a:r>
            <a:r>
              <a:rPr lang="en-IN" dirty="0" smtClean="0">
                <a:latin typeface="Verdana" panose="020B0604030504040204" pitchFamily="34" charset="0"/>
                <a:ea typeface="Verdana" panose="020B0604030504040204" pitchFamily="34" charset="0"/>
              </a:rPr>
              <a:t>(a)Proper </a:t>
            </a:r>
            <a:r>
              <a:rPr lang="en-IN" dirty="0">
                <a:latin typeface="Verdana" panose="020B0604030504040204" pitchFamily="34" charset="0"/>
                <a:ea typeface="Verdana" panose="020B0604030504040204" pitchFamily="34" charset="0"/>
              </a:rPr>
              <a:t>and timely documentation as per SA 230</a:t>
            </a:r>
            <a:r>
              <a:rPr lang="en-IN" dirty="0" smtClean="0">
                <a:latin typeface="Verdana" panose="020B0604030504040204" pitchFamily="34" charset="0"/>
                <a:ea typeface="Verdana" panose="020B0604030504040204" pitchFamily="34" charset="0"/>
              </a:rPr>
              <a:t>.             (b) Maintenance </a:t>
            </a:r>
            <a:r>
              <a:rPr lang="en-IN" dirty="0">
                <a:latin typeface="Verdana" panose="020B0604030504040204" pitchFamily="34" charset="0"/>
                <a:ea typeface="Verdana" panose="020B0604030504040204" pitchFamily="34" charset="0"/>
              </a:rPr>
              <a:t>of permanent and current audit </a:t>
            </a:r>
            <a:r>
              <a:rPr lang="en-IN" dirty="0" smtClean="0">
                <a:latin typeface="Verdana" panose="020B0604030504040204" pitchFamily="34" charset="0"/>
                <a:ea typeface="Verdana" panose="020B0604030504040204" pitchFamily="34" charset="0"/>
              </a:rPr>
              <a:t>files (c)</a:t>
            </a:r>
            <a:r>
              <a:rPr lang="en-US" dirty="0">
                <a:latin typeface="Verdana" panose="020B0604030504040204" pitchFamily="34" charset="0"/>
                <a:ea typeface="Verdana" panose="020B0604030504040204" pitchFamily="34" charset="0"/>
              </a:rPr>
              <a:t> Document work performed, evidence obtained, and </a:t>
            </a:r>
            <a:r>
              <a:rPr lang="en-US" dirty="0" smtClean="0">
                <a:latin typeface="Verdana" panose="020B0604030504040204" pitchFamily="34" charset="0"/>
                <a:ea typeface="Verdana" panose="020B0604030504040204" pitchFamily="34" charset="0"/>
              </a:rPr>
              <a:t>conclusions</a:t>
            </a:r>
          </a:p>
          <a:p>
            <a:pPr algn="just"/>
            <a:endParaRPr lang="en-US" dirty="0">
              <a:latin typeface="Verdana" panose="020B0604030504040204" pitchFamily="34" charset="0"/>
              <a:ea typeface="Verdana" panose="020B0604030504040204" pitchFamily="34" charset="0"/>
            </a:endParaRPr>
          </a:p>
          <a:p>
            <a:pPr algn="just"/>
            <a:r>
              <a:rPr lang="en-IN" dirty="0" smtClean="0">
                <a:latin typeface="Verdana" panose="020B0604030504040204" pitchFamily="34" charset="0"/>
                <a:ea typeface="Verdana" panose="020B0604030504040204" pitchFamily="34" charset="0"/>
              </a:rPr>
              <a:t> </a:t>
            </a:r>
            <a:r>
              <a:rPr lang="en-US" b="1" dirty="0">
                <a:latin typeface="Verdana" panose="020B0604030504040204" pitchFamily="34" charset="0"/>
                <a:ea typeface="Verdana" panose="020B0604030504040204" pitchFamily="34" charset="0"/>
              </a:rPr>
              <a:t>Audit Planning and </a:t>
            </a:r>
            <a:r>
              <a:rPr lang="en-US" b="1" dirty="0" smtClean="0">
                <a:latin typeface="Verdana" panose="020B0604030504040204" pitchFamily="34" charset="0"/>
                <a:ea typeface="Verdana" panose="020B0604030504040204" pitchFamily="34" charset="0"/>
              </a:rPr>
              <a:t>Execution : </a:t>
            </a:r>
            <a:r>
              <a:rPr lang="en-US" dirty="0" smtClean="0">
                <a:latin typeface="Verdana" panose="020B0604030504040204" pitchFamily="34" charset="0"/>
                <a:ea typeface="Verdana" panose="020B0604030504040204" pitchFamily="34" charset="0"/>
              </a:rPr>
              <a:t>(a)Use </a:t>
            </a:r>
            <a:r>
              <a:rPr lang="en-US" dirty="0">
                <a:latin typeface="Verdana" panose="020B0604030504040204" pitchFamily="34" charset="0"/>
                <a:ea typeface="Verdana" panose="020B0604030504040204" pitchFamily="34" charset="0"/>
              </a:rPr>
              <a:t>of audit programs tailored to engagement</a:t>
            </a:r>
            <a:r>
              <a:rPr lang="en-US" dirty="0" smtClean="0">
                <a:latin typeface="Verdana" panose="020B0604030504040204" pitchFamily="34" charset="0"/>
                <a:ea typeface="Verdana" panose="020B0604030504040204" pitchFamily="34" charset="0"/>
              </a:rPr>
              <a:t>. (b)Assessment </a:t>
            </a:r>
            <a:r>
              <a:rPr lang="en-US" dirty="0">
                <a:latin typeface="Verdana" panose="020B0604030504040204" pitchFamily="34" charset="0"/>
                <a:ea typeface="Verdana" panose="020B0604030504040204" pitchFamily="34" charset="0"/>
              </a:rPr>
              <a:t>of risk and internal controls</a:t>
            </a:r>
            <a:r>
              <a:rPr lang="en-US" dirty="0" smtClean="0">
                <a:latin typeface="Verdana" panose="020B0604030504040204" pitchFamily="34" charset="0"/>
                <a:ea typeface="Verdana" panose="020B0604030504040204" pitchFamily="34" charset="0"/>
              </a:rPr>
              <a:t>.(c)Analytical </a:t>
            </a:r>
            <a:r>
              <a:rPr lang="en-US" dirty="0">
                <a:latin typeface="Verdana" panose="020B0604030504040204" pitchFamily="34" charset="0"/>
                <a:ea typeface="Verdana" panose="020B0604030504040204" pitchFamily="34" charset="0"/>
              </a:rPr>
              <a:t>procedures and tests of details. </a:t>
            </a:r>
            <a:r>
              <a:rPr lang="en-US" dirty="0" smtClean="0">
                <a:latin typeface="Verdana" panose="020B0604030504040204" pitchFamily="34" charset="0"/>
                <a:ea typeface="Verdana" panose="020B0604030504040204" pitchFamily="34" charset="0"/>
              </a:rPr>
              <a:t>(d)Proper </a:t>
            </a:r>
            <a:r>
              <a:rPr lang="en-US" dirty="0">
                <a:latin typeface="Verdana" panose="020B0604030504040204" pitchFamily="34" charset="0"/>
                <a:ea typeface="Verdana" panose="020B0604030504040204" pitchFamily="34" charset="0"/>
              </a:rPr>
              <a:t>planning and audit risk assessment</a:t>
            </a:r>
            <a:r>
              <a:rPr lang="en-US" dirty="0" smtClean="0">
                <a:latin typeface="Verdana" panose="020B0604030504040204" pitchFamily="34" charset="0"/>
                <a:ea typeface="Verdana" panose="020B0604030504040204" pitchFamily="34" charset="0"/>
              </a:rPr>
              <a:t>.                                                (e) </a:t>
            </a:r>
            <a:r>
              <a:rPr lang="en-US" dirty="0">
                <a:latin typeface="Verdana" panose="020B0604030504040204" pitchFamily="34" charset="0"/>
                <a:ea typeface="Verdana" panose="020B0604030504040204" pitchFamily="34" charset="0"/>
              </a:rPr>
              <a:t>Execution of procedures to obtain sufficient appropriate evidence</a:t>
            </a:r>
            <a:r>
              <a:rPr lang="en-US" dirty="0" smtClean="0">
                <a:latin typeface="Verdana" panose="020B0604030504040204" pitchFamily="34" charset="0"/>
                <a:ea typeface="Verdana" panose="020B0604030504040204" pitchFamily="34" charset="0"/>
              </a:rPr>
              <a:t>.                              (f) </a:t>
            </a:r>
            <a:r>
              <a:rPr lang="en-US" dirty="0">
                <a:latin typeface="Verdana" panose="020B0604030504040204" pitchFamily="34" charset="0"/>
                <a:ea typeface="Verdana" panose="020B0604030504040204" pitchFamily="34" charset="0"/>
              </a:rPr>
              <a:t>Compliance with SAs in all aspects (sampling, confirmations, etc.).</a:t>
            </a:r>
          </a:p>
          <a:p>
            <a:endParaRPr lang="en-IN" dirty="0" smtClean="0">
              <a:latin typeface="Verdana" panose="020B0604030504040204" pitchFamily="34" charset="0"/>
              <a:ea typeface="Verdana" panose="020B0604030504040204" pitchFamily="34" charset="0"/>
            </a:endParaRPr>
          </a:p>
          <a:p>
            <a:endParaRPr lang="en-IN" dirty="0">
              <a:latin typeface="Verdana" panose="020B0604030504040204" pitchFamily="34" charset="0"/>
              <a:ea typeface="Verdana" panose="020B0604030504040204" pitchFamily="34" charset="0"/>
            </a:endParaRPr>
          </a:p>
          <a:p>
            <a:endParaRPr lang="en-IN"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123215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xmlns=""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TM03457510[[fn=Savon]]</Template>
  <TotalTime>394</TotalTime>
  <Words>1663</Words>
  <Application>Microsoft Office PowerPoint</Application>
  <PresentationFormat>Custom</PresentationFormat>
  <Paragraphs>59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Savon</vt:lpstr>
      <vt:lpstr>Compliance with framework of Quality Control[general and specific]</vt:lpstr>
      <vt:lpstr>Standards of Quality Control- SQC1</vt:lpstr>
      <vt:lpstr>Elements of Framework for quality</vt:lpstr>
      <vt:lpstr>General Controls</vt:lpstr>
      <vt:lpstr>General Controls(Contd.)</vt:lpstr>
      <vt:lpstr>General controls(contd.)</vt:lpstr>
      <vt:lpstr>General controls(Contd.)</vt:lpstr>
      <vt:lpstr>General controls(Contd.)</vt:lpstr>
      <vt:lpstr>Specific Controls </vt:lpstr>
      <vt:lpstr>Specific controls(Contd.)</vt:lpstr>
      <vt:lpstr>Specific controls(contd.)</vt:lpstr>
      <vt:lpstr>Specific Controls(Contd.)</vt:lpstr>
      <vt:lpstr>EQCR(Contd.)</vt:lpstr>
      <vt:lpstr>Specific controls (contd.)</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Compliance with Audit Quality</dc:title>
  <dc:creator>Jankinath D. V.</dc:creator>
  <cp:lastModifiedBy>Administrator</cp:lastModifiedBy>
  <cp:revision>30</cp:revision>
  <dcterms:created xsi:type="dcterms:W3CDTF">2025-04-14T10:56:33Z</dcterms:created>
  <dcterms:modified xsi:type="dcterms:W3CDTF">2025-04-22T04:41:38Z</dcterms:modified>
</cp:coreProperties>
</file>