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
  </p:notesMasterIdLst>
  <p:sldIdLst>
    <p:sldId id="256" r:id="rId3"/>
    <p:sldId id="307" r:id="rId5"/>
    <p:sldId id="283" r:id="rId6"/>
    <p:sldId id="274" r:id="rId7"/>
    <p:sldId id="275" r:id="rId8"/>
    <p:sldId id="276" r:id="rId9"/>
    <p:sldId id="277" r:id="rId10"/>
    <p:sldId id="278" r:id="rId11"/>
    <p:sldId id="279" r:id="rId12"/>
    <p:sldId id="280" r:id="rId13"/>
    <p:sldId id="281" r:id="rId14"/>
    <p:sldId id="298" r:id="rId15"/>
    <p:sldId id="299" r:id="rId16"/>
    <p:sldId id="288" r:id="rId17"/>
    <p:sldId id="289" r:id="rId18"/>
    <p:sldId id="296" r:id="rId19"/>
    <p:sldId id="297" r:id="rId20"/>
    <p:sldId id="282" r:id="rId21"/>
    <p:sldId id="284" r:id="rId22"/>
    <p:sldId id="294" r:id="rId23"/>
    <p:sldId id="295" r:id="rId24"/>
    <p:sldId id="286" r:id="rId25"/>
    <p:sldId id="287" r:id="rId26"/>
    <p:sldId id="300" r:id="rId27"/>
    <p:sldId id="290" r:id="rId28"/>
    <p:sldId id="313" r:id="rId29"/>
    <p:sldId id="291" r:id="rId30"/>
    <p:sldId id="292" r:id="rId31"/>
    <p:sldId id="301" r:id="rId32"/>
    <p:sldId id="312" r:id="rId33"/>
    <p:sldId id="293" r:id="rId34"/>
    <p:sldId id="302" r:id="rId35"/>
    <p:sldId id="303" r:id="rId36"/>
    <p:sldId id="304" r:id="rId37"/>
    <p:sldId id="305" r:id="rId38"/>
    <p:sldId id="306" r:id="rId39"/>
    <p:sldId id="308" r:id="rId40"/>
    <p:sldId id="309" r:id="rId41"/>
    <p:sldId id="310" r:id="rId42"/>
    <p:sldId id="311" r:id="rId43"/>
    <p:sldId id="272" r:id="rId44"/>
    <p:sldId id="273" r:id="rId45"/>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c" initials="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568" autoAdjust="0"/>
    <p:restoredTop sz="94610"/>
  </p:normalViewPr>
  <p:slideViewPr>
    <p:cSldViewPr snapToGrid="0" snapToObjects="1">
      <p:cViewPr varScale="1">
        <p:scale>
          <a:sx n="148" d="100"/>
          <a:sy n="148" d="100"/>
        </p:scale>
        <p:origin x="132"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9" Type="http://schemas.openxmlformats.org/officeDocument/2006/relationships/commentAuthors" Target="commentAuthors.xml"/><Relationship Id="rId48" Type="http://schemas.openxmlformats.org/officeDocument/2006/relationships/tableStyles" Target="tableStyles.xml"/><Relationship Id="rId47" Type="http://schemas.openxmlformats.org/officeDocument/2006/relationships/viewProps" Target="viewProps.xml"/><Relationship Id="rId46" Type="http://schemas.openxmlformats.org/officeDocument/2006/relationships/presProps" Target="presProps.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notesMaster" Target="notesMasters/notesMaster1.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2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2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2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7.xml"/></Relationships>
</file>

<file path=ppt/notesSlides/_rels/notesSlide2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_rels/notesSlide2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9.xml"/></Relationships>
</file>

<file path=ppt/notesSlides/_rels/notesSlide2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0.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3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1.xml"/></Relationships>
</file>

<file path=ppt/notesSlides/_rels/notesSlide3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2.xml"/></Relationships>
</file>

<file path=ppt/notesSlides/_rels/notesSlide3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3.xml"/></Relationships>
</file>

<file path=ppt/notesSlides/_rels/notesSlide3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4.xml"/></Relationships>
</file>

<file path=ppt/notesSlides/_rels/notesSlide3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5.xml"/></Relationships>
</file>

<file path=ppt/notesSlides/_rels/notesSlide3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6.xml"/></Relationships>
</file>

<file path=ppt/notesSlides/_rels/notesSlide3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7.xml"/></Relationships>
</file>

<file path=ppt/notesSlides/_rels/notesSlide3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8.xml"/></Relationships>
</file>

<file path=ppt/notesSlides/_rels/notesSlide3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9.xml"/></Relationships>
</file>

<file path=ppt/notesSlides/_rels/notesSlide3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0.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4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1.xml"/></Relationships>
</file>

<file path=ppt/notesSlides/_rels/notesSlide4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2.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the senior CAs. This presentation covers all TDS provisions for F.Y. 2026-27 under the newly enacted Income Tax Act, 2025. Emphasize landmark judicial pronouncements and practical pitfalls.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section highlighting the 'Key Change' column - these are new additions/modifications under ITA 2025. Pause at 194Q and 194R as these are practically complex.</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section highlighting the 'Key Change' column - these are new additions/modifications under ITA 2025. Pause at 194Q and 194R as these are practically complex.</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section highlighting the 'Key Change' column - these are new additions/modifications under ITA 2025. Pause at 194Q and 194R as these are practically complex.</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section highlighting the 'Key Change' column - these are new additions/modifications under ITA 2025. Pause at 194Q and 194R as these are practically complex.</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section highlighting the 'Key Change' column - these are new additions/modifications under ITA 2025. Pause at 194Q and 194R as these are practically complex.</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section highlighting the 'Key Change' column - these are new additions/modifications under ITA 2025. Pause at 194Q and 194R as these are practically complex.</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section highlighting the 'Key Change' column - these are new additions/modifications under ITA 2025. Pause at 194Q and 194R as these are practically complex.</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section highlighting the 'Key Change' column - these are new additions/modifications under ITA 2025. Pause at 194Q and 194R as these are practically complex.</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section highlighting the 'Key Change' column - these are new additions/modifications under ITA 2025. Pause at 194Q and 194R as these are practically complex.</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section highlighting the 'Key Change' column - these are new additions/modifications under ITA 2025. Pause at 194Q and 194R as these are practically complex.</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section highlighting the 'Key Change' column - these are new additions/modifications under ITA 2025. Pause at 194Q and 194R as these are practically complex.</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section highlighting the 'Key Change' column - these are new additions/modifications under ITA 2025. Pause at 194Q and 194R as these are practically complex.</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section highlighting the 'Key Change' column - these are new additions/modifications under ITA 2025. Pause at 194Q and 194R as these are practically complex.</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section highlighting the 'Key Change' column - these are new additions/modifications under ITA 2025. Pause at 194Q and 194R as these are practically complex.</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section highlighting the 'Key Change' column - these are new additions/modifications under ITA 2025. Pause at 194Q and 194R as these are practically complex.</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section highlighting the 'Key Change' column - these are new additions/modifications under ITA 2025. Pause at 194Q and 194R as these are practically complex.</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section highlighting the 'Key Change' column - these are new additions/modifications under ITA 2025. Pause at 194Q and 194R as these are practically complex.</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section highlighting the 'Key Change' column - these are new additions/modifications under ITA 2025. Pause at 194Q and 194R as these are practically complex.</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section highlighting the 'Key Change' column - these are new additions/modifications under ITA 2025. Pause at 194Q and 194R as these are practically complex.</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section highlighting the 'Key Change' column - these are new additions/modifications under ITA 2025. Pause at 194Q and 194R as these are practically complex.</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section highlighting the 'Key Change' column - these are new additions/modifications under ITA 2025. Pause at 194Q and 194R as these are practically complex.</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section highlighting the 'Key Change' column - these are new additions/modifications under ITA 2025. Pause at 194Q and 194R as these are practically complex.</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section highlighting the 'Key Change' column - these are new additions/modifications under ITA 2025. Pause at 194Q and 194R as these are practically complex.</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section highlighting the 'Key Change' column - these are new additions/modifications under ITA 2025. Pause at 194Q and 194R as these are practically complex.</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section highlighting the 'Key Change' column - these are new additions/modifications under ITA 2025. Pause at 194Q and 194R as these are practically complex.</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section highlighting the 'Key Change' column - these are new additions/modifications under ITA 2025. Pause at 194Q and 194R as these are practically complex.</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section highlighting the 'Key Change' column - these are new additions/modifications under ITA 2025. Pause at 194Q and 194R as these are practically complex.</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section highlighting the 'Key Change' column - these are new additions/modifications under ITA 2025. Pause at 194Q and 194R as these are practically complex.</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section highlighting the 'Key Change' column - these are new additions/modifications under ITA 2025. Pause at 194Q and 194R as these are practically complex.</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section highlighting the 'Key Change' column - these are new additions/modifications under ITA 2025. Pause at 194Q and 194R as these are practically complex.</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section highlighting the 'Key Change' column - these are new additions/modifications under ITA 2025. Pause at 194Q and 194R as these are practically complex.</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section highlighting the 'Key Change' column - these are new additions/modifications under ITA 2025. Pause at 194Q and 194R as these are practically complex.</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section highlighting the 'Key Change' column - these are new additions/modifications under ITA 2025. Pause at 194Q and 194R as these are practically complex.</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section highlighting the 'Key Change' column - these are new additions/modifications under ITA 2025. Pause at 194Q and 194R as these are practically complex.</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section highlighting the 'Key Change' column - these are new additions/modifications under ITA 2025. Pause at 194Q and 194R as these are practically complex.</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section highlighting the 'Key Change' column - these are new additions/modifications under ITA 2025. Pause at 194Q and 194R as these are practically complex.</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section highlighting the 'Key Change' column - these are new additions/modifications under ITA 2025. Pause at 194Q and 194R as these are practically complex.</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section highlighting the 'Key Change' column - these are new additions/modifications under ITA 2025. Pause at 194Q and 194R as these are practically complex.</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F1C3F"/>
        </a:solidFill>
        <a:effectLst/>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C9941A"/>
          </a:solidFill>
          <a:ln w="12700">
            <a:solidFill>
              <a:srgbClr val="C9941A"/>
            </a:solidFill>
            <a:prstDash val="solid"/>
          </a:ln>
        </p:spPr>
      </p:sp>
      <p:sp>
        <p:nvSpPr>
          <p:cNvPr id="5" name="Shape 3"/>
          <p:cNvSpPr/>
          <p:nvPr/>
        </p:nvSpPr>
        <p:spPr>
          <a:xfrm>
            <a:off x="457200" y="1280160"/>
            <a:ext cx="54864" cy="2560320"/>
          </a:xfrm>
          <a:prstGeom prst="rect">
            <a:avLst/>
          </a:prstGeom>
          <a:solidFill>
            <a:srgbClr val="C9941A"/>
          </a:solidFill>
          <a:ln w="12700">
            <a:solidFill>
              <a:srgbClr val="C9941A"/>
            </a:solidFill>
            <a:prstDash val="solid"/>
          </a:ln>
        </p:spPr>
      </p:sp>
      <p:sp>
        <p:nvSpPr>
          <p:cNvPr id="6" name="Text 4"/>
          <p:cNvSpPr/>
          <p:nvPr/>
        </p:nvSpPr>
        <p:spPr>
          <a:xfrm>
            <a:off x="685800" y="1188720"/>
            <a:ext cx="7772400" cy="777240"/>
          </a:xfrm>
          <a:prstGeom prst="rect">
            <a:avLst/>
          </a:prstGeom>
          <a:noFill/>
        </p:spPr>
        <p:txBody>
          <a:bodyPr wrap="square" lIns="0" tIns="0" rIns="0" bIns="0" rtlCol="0" anchor="ctr"/>
          <a:lstStyle/>
          <a:p>
            <a:pPr marL="0" indent="0" algn="l">
              <a:buNone/>
            </a:pPr>
            <a:r>
              <a:rPr lang="en-US" sz="4000" b="1" dirty="0">
                <a:solidFill>
                  <a:srgbClr val="FFFFFF"/>
                </a:solidFill>
                <a:latin typeface="Cambria" panose="02040503050406030204" pitchFamily="34" charset="0"/>
                <a:ea typeface="Cambria" panose="02040503050406030204" pitchFamily="34" charset="-122"/>
                <a:cs typeface="Cambria" panose="02040503050406030204" pitchFamily="34" charset="-120"/>
              </a:rPr>
              <a:t>TDS PROVISIONS</a:t>
            </a:r>
            <a:endParaRPr lang="en-US" sz="4000" dirty="0"/>
          </a:p>
        </p:txBody>
      </p:sp>
      <p:sp>
        <p:nvSpPr>
          <p:cNvPr id="7" name="Text 5"/>
          <p:cNvSpPr/>
          <p:nvPr/>
        </p:nvSpPr>
        <p:spPr>
          <a:xfrm>
            <a:off x="685800" y="1920240"/>
            <a:ext cx="7772400" cy="502920"/>
          </a:xfrm>
          <a:prstGeom prst="rect">
            <a:avLst/>
          </a:prstGeom>
          <a:noFill/>
        </p:spPr>
        <p:txBody>
          <a:bodyPr wrap="square" lIns="0" tIns="0" rIns="0" bIns="0" rtlCol="0" anchor="ctr"/>
          <a:lstStyle/>
          <a:p>
            <a:pPr marL="0" indent="0" algn="l">
              <a:buNone/>
            </a:pPr>
            <a:r>
              <a:rPr lang="en-US" sz="2000" dirty="0">
                <a:solidFill>
                  <a:srgbClr val="E8B94A"/>
                </a:solidFill>
                <a:latin typeface="Calibri" panose="020F0502020204030204" pitchFamily="34" charset="0"/>
                <a:ea typeface="Calibri" panose="020F0502020204030204" pitchFamily="34" charset="-122"/>
                <a:cs typeface="Calibri" panose="020F0502020204030204" pitchFamily="34" charset="-120"/>
              </a:rPr>
              <a:t>F.Y. 2026–27 | Income Tax Act, 2025</a:t>
            </a:r>
            <a:endParaRPr lang="en-US" sz="2000" dirty="0"/>
          </a:p>
        </p:txBody>
      </p:sp>
      <p:sp>
        <p:nvSpPr>
          <p:cNvPr id="8" name="Text 6"/>
          <p:cNvSpPr/>
          <p:nvPr/>
        </p:nvSpPr>
        <p:spPr>
          <a:xfrm>
            <a:off x="685800" y="2423160"/>
            <a:ext cx="7772400" cy="411480"/>
          </a:xfrm>
          <a:prstGeom prst="rect">
            <a:avLst/>
          </a:prstGeom>
          <a:noFill/>
        </p:spPr>
        <p:txBody>
          <a:bodyPr wrap="square" lIns="0" tIns="0" rIns="0" bIns="0" rtlCol="0" anchor="ctr"/>
          <a:lstStyle/>
          <a:p>
            <a:pPr marL="0" indent="0" algn="l">
              <a:buNone/>
            </a:pPr>
            <a:r>
              <a:rPr lang="en-US" sz="1400" dirty="0">
                <a:solidFill>
                  <a:srgbClr val="AABDD6"/>
                </a:solidFill>
                <a:latin typeface="Calibri" panose="020F0502020204030204" pitchFamily="34" charset="0"/>
                <a:ea typeface="Calibri" panose="020F0502020204030204" pitchFamily="34" charset="-122"/>
                <a:cs typeface="Calibri" panose="020F0502020204030204" pitchFamily="34" charset="-120"/>
              </a:rPr>
              <a:t>Key Provisions • Intricacies • Litigation &amp; Judicial Pronouncements</a:t>
            </a:r>
            <a:endParaRPr lang="en-US" sz="1400" dirty="0"/>
          </a:p>
        </p:txBody>
      </p:sp>
      <p:sp>
        <p:nvSpPr>
          <p:cNvPr id="9" name="Shape 7"/>
          <p:cNvSpPr/>
          <p:nvPr/>
        </p:nvSpPr>
        <p:spPr>
          <a:xfrm>
            <a:off x="457200" y="3108960"/>
            <a:ext cx="8229600" cy="27432"/>
          </a:xfrm>
          <a:prstGeom prst="rect">
            <a:avLst/>
          </a:prstGeom>
          <a:solidFill>
            <a:srgbClr val="2B3F7A"/>
          </a:solidFill>
          <a:ln w="12700">
            <a:solidFill>
              <a:srgbClr val="2B3F7A"/>
            </a:solidFill>
            <a:prstDash val="solid"/>
          </a:ln>
        </p:spPr>
      </p:sp>
      <p:sp>
        <p:nvSpPr>
          <p:cNvPr id="11" name="Text 9"/>
          <p:cNvSpPr/>
          <p:nvPr/>
        </p:nvSpPr>
        <p:spPr>
          <a:xfrm>
            <a:off x="685800" y="3611880"/>
            <a:ext cx="5486400" cy="320040"/>
          </a:xfrm>
          <a:prstGeom prst="rect">
            <a:avLst/>
          </a:prstGeom>
          <a:noFill/>
        </p:spPr>
        <p:txBody>
          <a:bodyPr wrap="square" lIns="0" tIns="0" rIns="0" bIns="0" rtlCol="0" anchor="ctr"/>
          <a:lstStyle/>
          <a:p>
            <a:pPr marL="0" indent="0" algn="l">
              <a:buNone/>
            </a:pPr>
            <a:r>
              <a:rPr lang="en-US" sz="1200" dirty="0">
                <a:solidFill>
                  <a:srgbClr val="8FA3C4"/>
                </a:solidFill>
                <a:latin typeface="Calibri" panose="020F0502020204030204" pitchFamily="34" charset="0"/>
                <a:ea typeface="Calibri" panose="020F0502020204030204" pitchFamily="34" charset="-122"/>
                <a:cs typeface="Calibri" panose="020F0502020204030204" pitchFamily="34" charset="-120"/>
              </a:rPr>
              <a:t>Presented by a FCA Pankaj Kumar Agarwal  </a:t>
            </a:r>
            <a:endParaRPr lang="en-US" sz="1200" dirty="0">
              <a:solidFill>
                <a:srgbClr val="8FA3C4"/>
              </a:solidFill>
              <a:latin typeface="Calibri" panose="020F0502020204030204" pitchFamily="34" charset="0"/>
              <a:ea typeface="Calibri" panose="020F0502020204030204" pitchFamily="34" charset="-122"/>
              <a:cs typeface="Calibri" panose="020F0502020204030204" pitchFamily="34" charset="-120"/>
            </a:endParaRPr>
          </a:p>
          <a:p>
            <a:pPr marL="0" indent="0" algn="l">
              <a:buNone/>
            </a:pPr>
            <a:r>
              <a:rPr lang="en-US" sz="1200" dirty="0">
                <a:solidFill>
                  <a:srgbClr val="8FA3C4"/>
                </a:solidFill>
                <a:latin typeface="Calibri" panose="020F0502020204030204" pitchFamily="34" charset="0"/>
                <a:ea typeface="Calibri" panose="020F0502020204030204" pitchFamily="34" charset="-122"/>
                <a:cs typeface="Calibri" panose="020F0502020204030204" pitchFamily="34" charset="-120"/>
              </a:rPr>
              <a:t>    pankajca@rediffmail.com</a:t>
            </a:r>
            <a:endParaRPr lang="en-US" sz="1200" dirty="0">
              <a:solidFill>
                <a:srgbClr val="8FA3C4"/>
              </a:solidFill>
              <a:latin typeface="Calibri" panose="020F0502020204030204" pitchFamily="34" charset="0"/>
              <a:ea typeface="Calibri" panose="020F0502020204030204" pitchFamily="34" charset="-122"/>
              <a:cs typeface="Calibri" panose="020F0502020204030204" pitchFamily="34" charset="-120"/>
            </a:endParaRPr>
          </a:p>
          <a:p>
            <a:pPr marL="0" indent="0" algn="l">
              <a:buNone/>
            </a:pPr>
            <a:endParaRPr lang="en-US" sz="1200" dirty="0"/>
          </a:p>
        </p:txBody>
      </p:sp>
      <p:sp>
        <p:nvSpPr>
          <p:cNvPr id="12" name="Shape 10"/>
          <p:cNvSpPr/>
          <p:nvPr/>
        </p:nvSpPr>
        <p:spPr>
          <a:xfrm>
            <a:off x="0" y="5029200"/>
            <a:ext cx="9144000" cy="114300"/>
          </a:xfrm>
          <a:prstGeom prst="rect">
            <a:avLst/>
          </a:prstGeom>
          <a:solidFill>
            <a:srgbClr val="C9941A"/>
          </a:solidFill>
          <a:ln w="12700">
            <a:solidFill>
              <a:srgbClr val="C9941A"/>
            </a:solidFill>
            <a:prstDash val="solid"/>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4F6FB"/>
        </a:solidFill>
        <a:effectLst/>
      </p:bgPr>
    </p:bg>
    <p:spTree>
      <p:nvGrpSpPr>
        <p:cNvPr id="1" name=""/>
        <p:cNvGrpSpPr/>
        <p:nvPr/>
      </p:nvGrpSpPr>
      <p:grpSpPr>
        <a:xfrm>
          <a:off x="0" y="0"/>
          <a:ext cx="0" cy="0"/>
          <a:chOff x="0" y="0"/>
          <a:chExt cx="0" cy="0"/>
        </a:xfrm>
      </p:grpSpPr>
      <p:sp>
        <p:nvSpPr>
          <p:cNvPr id="2" name="Shape 0"/>
          <p:cNvSpPr/>
          <p:nvPr/>
        </p:nvSpPr>
        <p:spPr>
          <a:xfrm>
            <a:off x="0" y="13252"/>
            <a:ext cx="9144000" cy="914400"/>
          </a:xfrm>
          <a:prstGeom prst="rect">
            <a:avLst/>
          </a:prstGeom>
          <a:solidFill>
            <a:srgbClr val="1A2B5E"/>
          </a:solidFill>
          <a:ln w="12700">
            <a:solidFill>
              <a:srgbClr val="1A2B5E"/>
            </a:solidFill>
            <a:prstDash val="solid"/>
          </a:ln>
        </p:spPr>
      </p:sp>
      <p:sp>
        <p:nvSpPr>
          <p:cNvPr id="3" name="Text 1"/>
          <p:cNvSpPr/>
          <p:nvPr/>
        </p:nvSpPr>
        <p:spPr>
          <a:xfrm>
            <a:off x="487016" y="137160"/>
            <a:ext cx="8382664" cy="640080"/>
          </a:xfrm>
          <a:prstGeom prst="rect">
            <a:avLst/>
          </a:prstGeom>
          <a:noFill/>
        </p:spPr>
        <p:txBody>
          <a:bodyPr wrap="square" lIns="0" tIns="0" rIns="0" bIns="0" rtlCol="0" anchor="ctr"/>
          <a:lstStyle/>
          <a:p>
            <a:r>
              <a:rPr lang="en-US" sz="2300" b="1" dirty="0">
                <a:solidFill>
                  <a:srgbClr val="FFFFFF"/>
                </a:solidFill>
                <a:latin typeface="Arial" panose="020B0604020202020204" pitchFamily="34" charset="0"/>
                <a:ea typeface="Cambria" panose="02040503050406030204" pitchFamily="34" charset="-122"/>
                <a:cs typeface="Arial" panose="020B0604020202020204" pitchFamily="34" charset="0"/>
              </a:rPr>
              <a:t>Important Interpretations – Sec. 402 Income Tax Act, 2025</a:t>
            </a:r>
            <a:endParaRPr lang="en-US" sz="2300" dirty="0">
              <a:latin typeface="Arial" panose="020B0604020202020204" pitchFamily="34" charset="0"/>
              <a:cs typeface="Arial" panose="020B0604020202020204" pitchFamily="34" charset="0"/>
            </a:endParaRPr>
          </a:p>
        </p:txBody>
      </p:sp>
      <p:graphicFrame>
        <p:nvGraphicFramePr>
          <p:cNvPr id="5" name="Table 0"/>
          <p:cNvGraphicFramePr>
            <a:graphicFrameLocks noGrp="1"/>
          </p:cNvGraphicFramePr>
          <p:nvPr/>
        </p:nvGraphicFramePr>
        <p:xfrm>
          <a:off x="219675" y="1419159"/>
          <a:ext cx="8704649" cy="3200400"/>
        </p:xfrm>
        <a:graphic>
          <a:graphicData uri="http://schemas.openxmlformats.org/drawingml/2006/table">
            <a:tbl>
              <a:tblPr/>
              <a:tblGrid>
                <a:gridCol w="8704649"/>
              </a:tblGrid>
              <a:tr h="2563999">
                <a:tc>
                  <a:txBody>
                    <a:bodyPr/>
                    <a:lstStyle/>
                    <a:p>
                      <a:pPr marL="171450" indent="-171450">
                        <a:buFont typeface="Wingdings" panose="05000000000000000000" pitchFamily="2" charset="2"/>
                        <a:buChar char="Ø"/>
                      </a:pPr>
                      <a:r>
                        <a:rPr lang="en-US" sz="1200" b="1" dirty="0"/>
                        <a:t>Fees for Technical Services (FTS):</a:t>
                      </a:r>
                      <a:r>
                        <a:rPr lang="en-US" sz="1200" dirty="0"/>
                        <a:t> Any payment (including a lump-sum amount) made for managerial, technical, or consultancy services, including the provision of technical personnel.</a:t>
                      </a:r>
                      <a:endParaRPr lang="en-US" sz="1200" dirty="0"/>
                    </a:p>
                    <a:p>
                      <a:pPr marL="0" indent="0">
                        <a:buFont typeface="Wingdings" panose="05000000000000000000" pitchFamily="2" charset="2"/>
                        <a:buNone/>
                      </a:pPr>
                      <a:endParaRPr lang="en-US" sz="1200" dirty="0"/>
                    </a:p>
                    <a:p>
                      <a:pPr marL="171450" indent="-171450">
                        <a:buFont typeface="Arial" panose="020B0604020202020204" pitchFamily="34" charset="0"/>
                        <a:buChar char="•"/>
                      </a:pPr>
                      <a:r>
                        <a:rPr lang="en-US" sz="1200" b="1" dirty="0"/>
                        <a:t>Exclusions:</a:t>
                      </a:r>
                      <a:endParaRPr lang="en-US" sz="1200" dirty="0"/>
                    </a:p>
                    <a:p>
                      <a:pPr marL="171450" indent="-171450">
                        <a:buFont typeface="Arial" panose="020B0604020202020204" pitchFamily="34" charset="0"/>
                        <a:buChar char="•"/>
                      </a:pPr>
                      <a:r>
                        <a:rPr lang="en-US" sz="1200" dirty="0"/>
                        <a:t>Payments for construction, assembly, mining, or similar projects undertaken by the recipient. </a:t>
                      </a:r>
                      <a:endParaRPr lang="en-US" sz="1200" dirty="0"/>
                    </a:p>
                    <a:p>
                      <a:pPr marL="171450" indent="-171450">
                        <a:buFont typeface="Arial" panose="020B0604020202020204" pitchFamily="34" charset="0"/>
                        <a:buChar char="•"/>
                      </a:pPr>
                      <a:r>
                        <a:rPr lang="en-US" sz="1200" dirty="0"/>
                        <a:t>Payments that are taxable as </a:t>
                      </a:r>
                      <a:r>
                        <a:rPr lang="en-US" sz="1200" b="1" dirty="0"/>
                        <a:t>salary income</a:t>
                      </a:r>
                      <a:r>
                        <a:rPr lang="en-US" sz="1200" dirty="0"/>
                        <a:t> in the hands of the recipient.</a:t>
                      </a:r>
                      <a:endParaRPr lang="en-US" sz="1200" dirty="0"/>
                    </a:p>
                    <a:p>
                      <a:pPr marL="0" marR="0" lvl="0" indent="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None/>
                        <a:defRPr/>
                      </a:pPr>
                      <a:endParaRPr lang="en-US" sz="1200" b="1" dirty="0">
                        <a:latin typeface="Arial" panose="020B0604020202020204" pitchFamily="34" charset="0"/>
                        <a:cs typeface="Arial" panose="020B0604020202020204" pitchFamily="34" charset="0"/>
                      </a:endParaRPr>
                    </a:p>
                    <a:p>
                      <a:pPr marL="171450" marR="0" lvl="0" indent="-17145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Char char="Ø"/>
                        <a:defRPr/>
                      </a:pPr>
                      <a:r>
                        <a:rPr lang="en-US" sz="1200" b="1" dirty="0">
                          <a:latin typeface="Arial" panose="020B0604020202020204" pitchFamily="34" charset="0"/>
                          <a:cs typeface="Arial" panose="020B0604020202020204" pitchFamily="34" charset="0"/>
                        </a:rPr>
                        <a:t>“Rent”</a:t>
                      </a:r>
                      <a:r>
                        <a:rPr lang="en-US" sz="1200" dirty="0">
                          <a:latin typeface="Arial" panose="020B0604020202020204" pitchFamily="34" charset="0"/>
                          <a:cs typeface="Arial" panose="020B0604020202020204" pitchFamily="34" charset="0"/>
                        </a:rPr>
                        <a:t> means any payment, by whatever name called, under any lease, sub-lease, tenancy or any other agreement or </a:t>
                      </a:r>
                      <a:endParaRPr lang="en-US" sz="1200" dirty="0">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None/>
                        <a:defRPr/>
                      </a:pPr>
                      <a:r>
                        <a:rPr lang="en-US" sz="1200" dirty="0">
                          <a:latin typeface="Arial" panose="020B0604020202020204" pitchFamily="34" charset="0"/>
                          <a:cs typeface="Arial" panose="020B0604020202020204" pitchFamily="34" charset="0"/>
                        </a:rPr>
                        <a:t>    arrangement for the use of (either separately or together) any—</a:t>
                      </a:r>
                      <a:endParaRPr lang="en-US" sz="1200" dirty="0">
                        <a:latin typeface="Arial" panose="020B0604020202020204" pitchFamily="34" charset="0"/>
                        <a:cs typeface="Arial" panose="020B0604020202020204" pitchFamily="34" charset="0"/>
                      </a:endParaRPr>
                    </a:p>
                    <a:p>
                      <a:pPr marL="228600" marR="0" lvl="0" indent="-22860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AutoNum type="alphaUcParenBoth"/>
                        <a:defRPr/>
                      </a:pPr>
                      <a:r>
                        <a:rPr lang="en-IN" sz="1200" dirty="0">
                          <a:latin typeface="Arial" panose="020B0604020202020204" pitchFamily="34" charset="0"/>
                          <a:cs typeface="Arial" panose="020B0604020202020204" pitchFamily="34" charset="0"/>
                        </a:rPr>
                        <a:t>Land; or</a:t>
                      </a:r>
                      <a:endParaRPr lang="en-IN" sz="1200" dirty="0">
                        <a:latin typeface="Arial" panose="020B0604020202020204" pitchFamily="34" charset="0"/>
                        <a:cs typeface="Arial" panose="020B0604020202020204" pitchFamily="34" charset="0"/>
                      </a:endParaRPr>
                    </a:p>
                    <a:p>
                      <a:pPr marL="228600" marR="0" lvl="0" indent="-22860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AutoNum type="alphaUcParenBoth"/>
                        <a:defRPr/>
                      </a:pPr>
                      <a:r>
                        <a:rPr lang="en-US" sz="1200" dirty="0">
                          <a:latin typeface="Arial" panose="020B0604020202020204" pitchFamily="34" charset="0"/>
                          <a:cs typeface="Arial" panose="020B0604020202020204" pitchFamily="34" charset="0"/>
                        </a:rPr>
                        <a:t>Building (including factory building); or</a:t>
                      </a:r>
                      <a:endParaRPr lang="en-US" sz="1200" dirty="0">
                        <a:latin typeface="Arial" panose="020B0604020202020204" pitchFamily="34" charset="0"/>
                        <a:cs typeface="Arial" panose="020B0604020202020204" pitchFamily="34" charset="0"/>
                      </a:endParaRPr>
                    </a:p>
                    <a:p>
                      <a:pPr marL="228600" marR="0" lvl="0" indent="-22860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AutoNum type="alphaUcParenBoth"/>
                        <a:defRPr/>
                      </a:pPr>
                      <a:r>
                        <a:rPr lang="en-US" sz="1200" dirty="0">
                          <a:latin typeface="Arial" panose="020B0604020202020204" pitchFamily="34" charset="0"/>
                          <a:cs typeface="Arial" panose="020B0604020202020204" pitchFamily="34" charset="0"/>
                        </a:rPr>
                        <a:t>Land appurtenant to a building (including factory building); or</a:t>
                      </a:r>
                      <a:endParaRPr lang="en-US" sz="1200" dirty="0">
                        <a:latin typeface="Arial" panose="020B0604020202020204" pitchFamily="34" charset="0"/>
                        <a:cs typeface="Arial" panose="020B0604020202020204" pitchFamily="34" charset="0"/>
                      </a:endParaRPr>
                    </a:p>
                    <a:p>
                      <a:pPr marL="228600" marR="0" lvl="0" indent="-22860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AutoNum type="alphaUcParenBoth"/>
                        <a:defRPr/>
                      </a:pPr>
                      <a:r>
                        <a:rPr lang="en-IN" sz="1200" dirty="0">
                          <a:latin typeface="Arial" panose="020B0604020202020204" pitchFamily="34" charset="0"/>
                          <a:cs typeface="Arial" panose="020B0604020202020204" pitchFamily="34" charset="0"/>
                        </a:rPr>
                        <a:t>Machinery; or</a:t>
                      </a:r>
                      <a:endParaRPr lang="en-IN" sz="1200" dirty="0">
                        <a:latin typeface="Arial" panose="020B0604020202020204" pitchFamily="34" charset="0"/>
                        <a:cs typeface="Arial" panose="020B0604020202020204" pitchFamily="34" charset="0"/>
                      </a:endParaRPr>
                    </a:p>
                    <a:p>
                      <a:pPr marL="228600" marR="0" lvl="0" indent="-22860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AutoNum type="alphaUcParenBoth"/>
                        <a:defRPr/>
                      </a:pPr>
                      <a:r>
                        <a:rPr lang="en-IN" sz="1200" dirty="0">
                          <a:latin typeface="Arial" panose="020B0604020202020204" pitchFamily="34" charset="0"/>
                          <a:cs typeface="Arial" panose="020B0604020202020204" pitchFamily="34" charset="0"/>
                        </a:rPr>
                        <a:t>Plant; or</a:t>
                      </a:r>
                      <a:endParaRPr lang="en-IN" sz="1200" dirty="0">
                        <a:latin typeface="Arial" panose="020B0604020202020204" pitchFamily="34" charset="0"/>
                        <a:cs typeface="Arial" panose="020B0604020202020204" pitchFamily="34" charset="0"/>
                      </a:endParaRPr>
                    </a:p>
                    <a:p>
                      <a:pPr marL="228600" marR="0" lvl="0" indent="-22860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AutoNum type="alphaUcParenBoth"/>
                        <a:defRPr/>
                      </a:pPr>
                      <a:r>
                        <a:rPr lang="en-IN" sz="1200" dirty="0">
                          <a:latin typeface="Arial" panose="020B0604020202020204" pitchFamily="34" charset="0"/>
                          <a:cs typeface="Arial" panose="020B0604020202020204" pitchFamily="34" charset="0"/>
                        </a:rPr>
                        <a:t>Equipment; or</a:t>
                      </a:r>
                      <a:endParaRPr lang="en-IN" sz="1200" dirty="0">
                        <a:latin typeface="Arial" panose="020B0604020202020204" pitchFamily="34" charset="0"/>
                        <a:cs typeface="Arial" panose="020B0604020202020204" pitchFamily="34" charset="0"/>
                      </a:endParaRPr>
                    </a:p>
                    <a:p>
                      <a:pPr marL="228600" marR="0" lvl="0" indent="-22860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AutoNum type="alphaUcParenBoth"/>
                        <a:defRPr/>
                      </a:pPr>
                      <a:r>
                        <a:rPr lang="en-IN" sz="1200" dirty="0">
                          <a:latin typeface="Arial" panose="020B0604020202020204" pitchFamily="34" charset="0"/>
                          <a:cs typeface="Arial" panose="020B0604020202020204" pitchFamily="34" charset="0"/>
                        </a:rPr>
                        <a:t>Furniture; or</a:t>
                      </a:r>
                      <a:endParaRPr lang="en-IN" sz="1200" dirty="0">
                        <a:latin typeface="Arial" panose="020B0604020202020204" pitchFamily="34" charset="0"/>
                        <a:cs typeface="Arial" panose="020B0604020202020204" pitchFamily="34" charset="0"/>
                      </a:endParaRPr>
                    </a:p>
                    <a:p>
                      <a:pPr marL="228600" marR="0" lvl="0" indent="-22860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AutoNum type="alphaUcParenBoth"/>
                        <a:defRPr/>
                      </a:pPr>
                      <a:r>
                        <a:rPr lang="en-IN" sz="1200" dirty="0">
                          <a:latin typeface="Arial" panose="020B0604020202020204" pitchFamily="34" charset="0"/>
                          <a:cs typeface="Arial" panose="020B0604020202020204" pitchFamily="34" charset="0"/>
                        </a:rPr>
                        <a:t>Fittings,</a:t>
                      </a:r>
                      <a:endParaRPr lang="en-IN"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r>
            </a:tbl>
          </a:graphicData>
        </a:graphic>
      </p:graphicFrame>
      <p:sp>
        <p:nvSpPr>
          <p:cNvPr id="4" name="Shape 2"/>
          <p:cNvSpPr/>
          <p:nvPr/>
        </p:nvSpPr>
        <p:spPr>
          <a:xfrm>
            <a:off x="0" y="5029200"/>
            <a:ext cx="9144000" cy="114300"/>
          </a:xfrm>
          <a:prstGeom prst="rect">
            <a:avLst/>
          </a:prstGeom>
          <a:solidFill>
            <a:srgbClr val="C9941A"/>
          </a:solidFill>
          <a:ln w="12700">
            <a:solidFill>
              <a:srgbClr val="C9941A"/>
            </a:solidFill>
            <a:prstDash val="solid"/>
          </a:ln>
        </p:spPr>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4F6FB"/>
        </a:solidFill>
        <a:effectLst/>
      </p:bgPr>
    </p:bg>
    <p:spTree>
      <p:nvGrpSpPr>
        <p:cNvPr id="1" name=""/>
        <p:cNvGrpSpPr/>
        <p:nvPr/>
      </p:nvGrpSpPr>
      <p:grpSpPr>
        <a:xfrm>
          <a:off x="0" y="0"/>
          <a:ext cx="0" cy="0"/>
          <a:chOff x="0" y="0"/>
          <a:chExt cx="0" cy="0"/>
        </a:xfrm>
      </p:grpSpPr>
      <p:sp>
        <p:nvSpPr>
          <p:cNvPr id="2" name="Shape 0"/>
          <p:cNvSpPr/>
          <p:nvPr/>
        </p:nvSpPr>
        <p:spPr>
          <a:xfrm>
            <a:off x="0" y="13252"/>
            <a:ext cx="9144000" cy="914400"/>
          </a:xfrm>
          <a:prstGeom prst="rect">
            <a:avLst/>
          </a:prstGeom>
          <a:solidFill>
            <a:srgbClr val="1A2B5E"/>
          </a:solidFill>
          <a:ln w="12700">
            <a:solidFill>
              <a:srgbClr val="1A2B5E"/>
            </a:solidFill>
            <a:prstDash val="solid"/>
          </a:ln>
        </p:spPr>
      </p:sp>
      <p:sp>
        <p:nvSpPr>
          <p:cNvPr id="3" name="Text 1"/>
          <p:cNvSpPr/>
          <p:nvPr/>
        </p:nvSpPr>
        <p:spPr>
          <a:xfrm>
            <a:off x="487016" y="137160"/>
            <a:ext cx="8382664" cy="640080"/>
          </a:xfrm>
          <a:prstGeom prst="rect">
            <a:avLst/>
          </a:prstGeom>
          <a:noFill/>
        </p:spPr>
        <p:txBody>
          <a:bodyPr wrap="square" lIns="0" tIns="0" rIns="0" bIns="0" rtlCol="0" anchor="ctr"/>
          <a:lstStyle/>
          <a:p>
            <a:r>
              <a:rPr lang="en-US" sz="2300" b="1" dirty="0">
                <a:solidFill>
                  <a:srgbClr val="FFFFFF"/>
                </a:solidFill>
                <a:latin typeface="Arial" panose="020B0604020202020204" pitchFamily="34" charset="0"/>
                <a:ea typeface="Cambria" panose="02040503050406030204" pitchFamily="34" charset="-122"/>
                <a:cs typeface="Arial" panose="020B0604020202020204" pitchFamily="34" charset="0"/>
              </a:rPr>
              <a:t>Important Interpretations – Sec. 402 Income Tax Act, 2025</a:t>
            </a:r>
            <a:endParaRPr lang="en-US" sz="2300" dirty="0">
              <a:latin typeface="Arial" panose="020B0604020202020204" pitchFamily="34" charset="0"/>
              <a:cs typeface="Arial" panose="020B0604020202020204" pitchFamily="34" charset="0"/>
            </a:endParaRPr>
          </a:p>
        </p:txBody>
      </p:sp>
      <p:graphicFrame>
        <p:nvGraphicFramePr>
          <p:cNvPr id="5" name="Table 0"/>
          <p:cNvGraphicFramePr>
            <a:graphicFrameLocks noGrp="1"/>
          </p:cNvGraphicFramePr>
          <p:nvPr/>
        </p:nvGraphicFramePr>
        <p:xfrm>
          <a:off x="219675" y="1062596"/>
          <a:ext cx="8650005" cy="3635528"/>
        </p:xfrm>
        <a:graphic>
          <a:graphicData uri="http://schemas.openxmlformats.org/drawingml/2006/table">
            <a:tbl>
              <a:tblPr/>
              <a:tblGrid>
                <a:gridCol w="8650005"/>
              </a:tblGrid>
              <a:tr h="3635528">
                <a:tc>
                  <a:txBody>
                    <a:bodyPr/>
                    <a:lstStyle/>
                    <a:p>
                      <a:pPr marL="171450" marR="0" lvl="0" indent="-17145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Char char="Ø"/>
                        <a:defRPr/>
                      </a:pPr>
                      <a:r>
                        <a:rPr lang="en-IN" sz="1200" b="1" dirty="0">
                          <a:latin typeface="Arial" panose="020B0604020202020204" pitchFamily="34" charset="0"/>
                          <a:cs typeface="Arial" panose="020B0604020202020204" pitchFamily="34" charset="0"/>
                        </a:rPr>
                        <a:t>“Seller”</a:t>
                      </a:r>
                      <a:r>
                        <a:rPr lang="en-IN" sz="1200" dirty="0">
                          <a:latin typeface="Arial" panose="020B0604020202020204" pitchFamily="34" charset="0"/>
                          <a:cs typeface="Arial" panose="020B0604020202020204" pitchFamily="34" charset="0"/>
                        </a:rPr>
                        <a:t> means—</a:t>
                      </a:r>
                      <a:endParaRPr lang="en-IN" sz="1200" dirty="0">
                        <a:latin typeface="Arial" panose="020B0604020202020204" pitchFamily="34" charset="0"/>
                        <a:cs typeface="Arial" panose="020B0604020202020204" pitchFamily="34" charset="0"/>
                      </a:endParaRPr>
                    </a:p>
                    <a:p>
                      <a:pPr marL="228600" marR="0" lvl="0" indent="-22860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AutoNum type="alphaLcParenBoth"/>
                        <a:defRPr/>
                      </a:pPr>
                      <a:r>
                        <a:rPr lang="en-US" sz="1200" dirty="0">
                          <a:latin typeface="Arial" panose="020B0604020202020204" pitchFamily="34" charset="0"/>
                          <a:cs typeface="Arial" panose="020B0604020202020204" pitchFamily="34" charset="0"/>
                        </a:rPr>
                        <a:t>For the purposes of section 394(1)</a:t>
                      </a:r>
                      <a:r>
                        <a:rPr lang="en-IN" sz="1200" dirty="0">
                          <a:latin typeface="Arial" panose="020B0604020202020204" pitchFamily="34" charset="0"/>
                          <a:cs typeface="Arial" panose="020B0604020202020204" pitchFamily="34" charset="0"/>
                        </a:rPr>
                        <a:t> —</a:t>
                      </a:r>
                      <a:endParaRPr lang="en-US" sz="1200" dirty="0">
                        <a:latin typeface="Arial" panose="020B0604020202020204" pitchFamily="34" charset="0"/>
                        <a:cs typeface="Arial" panose="020B0604020202020204" pitchFamily="34" charset="0"/>
                      </a:endParaRPr>
                    </a:p>
                    <a:p>
                      <a:pPr algn="just"/>
                      <a:r>
                        <a:rPr lang="en-US" sz="1200" dirty="0">
                          <a:latin typeface="Arial" panose="020B0604020202020204" pitchFamily="34" charset="0"/>
                          <a:cs typeface="Arial" panose="020B0604020202020204" pitchFamily="34" charset="0"/>
                        </a:rPr>
                        <a:t>(</a:t>
                      </a:r>
                      <a:r>
                        <a:rPr lang="en-US" sz="1200" dirty="0" err="1">
                          <a:latin typeface="Arial" panose="020B0604020202020204" pitchFamily="34" charset="0"/>
                          <a:cs typeface="Arial" panose="020B0604020202020204" pitchFamily="34" charset="0"/>
                        </a:rPr>
                        <a:t>i</a:t>
                      </a:r>
                      <a:r>
                        <a:rPr lang="en-US" sz="1200" dirty="0">
                          <a:latin typeface="Arial" panose="020B0604020202020204" pitchFamily="34" charset="0"/>
                          <a:cs typeface="Arial" panose="020B0604020202020204" pitchFamily="34" charset="0"/>
                        </a:rPr>
                        <a:t>) The central government; or</a:t>
                      </a:r>
                      <a:endParaRPr lang="en-US" sz="1200" dirty="0">
                        <a:latin typeface="Arial" panose="020B0604020202020204" pitchFamily="34" charset="0"/>
                        <a:cs typeface="Arial" panose="020B0604020202020204" pitchFamily="34" charset="0"/>
                      </a:endParaRPr>
                    </a:p>
                    <a:p>
                      <a:pPr algn="just"/>
                      <a:r>
                        <a:rPr lang="en-US" sz="1200" dirty="0">
                          <a:latin typeface="Arial" panose="020B0604020202020204" pitchFamily="34" charset="0"/>
                          <a:cs typeface="Arial" panose="020B0604020202020204" pitchFamily="34" charset="0"/>
                        </a:rPr>
                        <a:t>(ii) A state government; or</a:t>
                      </a:r>
                      <a:endParaRPr lang="en-US" sz="1200" dirty="0">
                        <a:latin typeface="Arial" panose="020B0604020202020204" pitchFamily="34" charset="0"/>
                        <a:cs typeface="Arial" panose="020B0604020202020204" pitchFamily="34" charset="0"/>
                      </a:endParaRPr>
                    </a:p>
                    <a:p>
                      <a:pPr algn="just"/>
                      <a:r>
                        <a:rPr lang="en-US" sz="1200" dirty="0">
                          <a:latin typeface="Arial" panose="020B0604020202020204" pitchFamily="34" charset="0"/>
                          <a:cs typeface="Arial" panose="020B0604020202020204" pitchFamily="34" charset="0"/>
                        </a:rPr>
                        <a:t>(iii) Any local authority or corporation or authority established by or under a Central Act or State Act or Provincial Act; or</a:t>
                      </a:r>
                      <a:endParaRPr lang="en-US" sz="1200" dirty="0">
                        <a:latin typeface="Arial" panose="020B0604020202020204" pitchFamily="34" charset="0"/>
                        <a:cs typeface="Arial" panose="020B0604020202020204" pitchFamily="34" charset="0"/>
                      </a:endParaRPr>
                    </a:p>
                    <a:p>
                      <a:pPr algn="just"/>
                      <a:r>
                        <a:rPr lang="en-US" sz="1200" dirty="0">
                          <a:latin typeface="Arial" panose="020B0604020202020204" pitchFamily="34" charset="0"/>
                          <a:cs typeface="Arial" panose="020B0604020202020204" pitchFamily="34" charset="0"/>
                        </a:rPr>
                        <a:t>(iv) Any company or firm or co-operative society; or</a:t>
                      </a:r>
                      <a:endParaRPr lang="en-US" sz="1200" dirty="0">
                        <a:latin typeface="Arial" panose="020B0604020202020204" pitchFamily="34" charset="0"/>
                        <a:cs typeface="Arial" panose="020B0604020202020204" pitchFamily="34" charset="0"/>
                      </a:endParaRPr>
                    </a:p>
                    <a:p>
                      <a:pPr algn="just"/>
                      <a:r>
                        <a:rPr lang="en-US" sz="1200" dirty="0">
                          <a:latin typeface="Arial" panose="020B0604020202020204" pitchFamily="34" charset="0"/>
                          <a:cs typeface="Arial" panose="020B0604020202020204" pitchFamily="34" charset="0"/>
                        </a:rPr>
                        <a:t>(v) An individual or a Hindu undivided family, whose total sales, gross receipts or turnover from the business or profession carried on by him exceed one crore rupees in case of business or fifty lakh rupees in case of profession during the tax year immediately preceding the tax year in which the goods of the nature specified in such serial numbers are sold;</a:t>
                      </a:r>
                      <a:endParaRPr lang="en-US" sz="1200" dirty="0">
                        <a:latin typeface="Arial" panose="020B0604020202020204" pitchFamily="34" charset="0"/>
                        <a:cs typeface="Arial" panose="020B0604020202020204" pitchFamily="34" charset="0"/>
                      </a:endParaRPr>
                    </a:p>
                    <a:p>
                      <a:pPr algn="just"/>
                      <a:endParaRPr lang="en-US" sz="1200" dirty="0">
                        <a:latin typeface="Arial" panose="020B0604020202020204" pitchFamily="34" charset="0"/>
                        <a:cs typeface="Arial" panose="020B0604020202020204" pitchFamily="34" charset="0"/>
                      </a:endParaRPr>
                    </a:p>
                    <a:p>
                      <a:pPr algn="just"/>
                      <a:r>
                        <a:rPr lang="en-US" sz="1200" dirty="0">
                          <a:latin typeface="Arial" panose="020B0604020202020204" pitchFamily="34" charset="0"/>
                          <a:cs typeface="Arial" panose="020B0604020202020204" pitchFamily="34" charset="0"/>
                        </a:rPr>
                        <a:t>(b) </a:t>
                      </a:r>
                      <a:r>
                        <a:rPr lang="en-US" sz="1200" u="sng" dirty="0">
                          <a:latin typeface="Arial" panose="020B0604020202020204" pitchFamily="34" charset="0"/>
                          <a:cs typeface="Arial" panose="020B0604020202020204" pitchFamily="34" charset="0"/>
                        </a:rPr>
                        <a:t>For the purposes of section 394(1)</a:t>
                      </a:r>
                      <a:r>
                        <a:rPr lang="en-IN" sz="1200" u="sng" dirty="0">
                          <a:latin typeface="Arial" panose="020B0604020202020204" pitchFamily="34" charset="0"/>
                          <a:cs typeface="Arial" panose="020B0604020202020204" pitchFamily="34" charset="0"/>
                        </a:rPr>
                        <a:t>, a person who sells overseas tour program package</a:t>
                      </a:r>
                      <a:r>
                        <a:rPr lang="en-IN" sz="1200" dirty="0">
                          <a:latin typeface="Arial" panose="020B0604020202020204" pitchFamily="34" charset="0"/>
                          <a:cs typeface="Arial" panose="020B0604020202020204" pitchFamily="34" charset="0"/>
                        </a:rPr>
                        <a:t>.</a:t>
                      </a:r>
                      <a:endParaRPr lang="en-US" sz="1200" dirty="0">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None/>
                        <a:defRPr/>
                      </a:pPr>
                      <a:endParaRPr lang="en-US" sz="1200" b="0" dirty="0">
                        <a:solidFill>
                          <a:schemeClr val="tx1"/>
                        </a:solidFill>
                        <a:latin typeface="Arial" panose="020B0604020202020204" pitchFamily="34" charset="0"/>
                        <a:cs typeface="Arial" panose="020B0604020202020204" pitchFamily="34" charset="0"/>
                      </a:endParaRPr>
                    </a:p>
                    <a:p>
                      <a:pPr marL="171450" marR="0" lvl="0" indent="-17145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Char char="Ø"/>
                        <a:defRPr/>
                      </a:pPr>
                      <a:r>
                        <a:rPr lang="en-IN" sz="1200" b="1" dirty="0">
                          <a:latin typeface="Arial" panose="020B0604020202020204" pitchFamily="34" charset="0"/>
                          <a:cs typeface="Arial" panose="020B0604020202020204" pitchFamily="34" charset="0"/>
                        </a:rPr>
                        <a:t>“Specified person”</a:t>
                      </a:r>
                      <a:r>
                        <a:rPr lang="en-IN" sz="1200" dirty="0">
                          <a:latin typeface="Arial" panose="020B0604020202020204" pitchFamily="34" charset="0"/>
                          <a:cs typeface="Arial" panose="020B0604020202020204" pitchFamily="34" charset="0"/>
                        </a:rPr>
                        <a:t> means—</a:t>
                      </a:r>
                      <a:endParaRPr lang="en-IN" sz="1200" dirty="0">
                        <a:latin typeface="Arial" panose="020B0604020202020204" pitchFamily="34" charset="0"/>
                        <a:cs typeface="Arial" panose="020B0604020202020204" pitchFamily="34" charset="0"/>
                      </a:endParaRPr>
                    </a:p>
                    <a:p>
                      <a:pPr marL="228600" marR="0" lvl="0" indent="-22860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AutoNum type="alphaLcParenBoth"/>
                        <a:defRPr/>
                      </a:pPr>
                      <a:r>
                        <a:rPr lang="en-US" sz="1200" dirty="0">
                          <a:latin typeface="Arial" panose="020B0604020202020204" pitchFamily="34" charset="0"/>
                          <a:cs typeface="Arial" panose="020B0604020202020204" pitchFamily="34" charset="0"/>
                        </a:rPr>
                        <a:t>Any person, not being an individual or Hindu undivided family; or</a:t>
                      </a:r>
                      <a:endParaRPr lang="en-US" sz="1200" dirty="0">
                        <a:latin typeface="Arial" panose="020B0604020202020204" pitchFamily="34" charset="0"/>
                        <a:cs typeface="Arial" panose="020B0604020202020204" pitchFamily="34" charset="0"/>
                      </a:endParaRPr>
                    </a:p>
                    <a:p>
                      <a:pPr marL="228600" marR="0" lvl="0" indent="-22860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AutoNum type="alphaLcParenBoth"/>
                        <a:defRPr/>
                      </a:pPr>
                      <a:r>
                        <a:rPr lang="en-US" sz="1200" dirty="0">
                          <a:latin typeface="Arial" panose="020B0604020202020204" pitchFamily="34" charset="0"/>
                          <a:cs typeface="Arial" panose="020B0604020202020204" pitchFamily="34" charset="0"/>
                        </a:rPr>
                        <a:t>An individual or a Hindu undivided family, whose total sales, gross receipts or turnover from the business or profession carried on by him exceed </a:t>
                      </a:r>
                      <a:r>
                        <a:rPr lang="en-US" sz="1200" b="1" dirty="0">
                          <a:latin typeface="Arial" panose="020B0604020202020204" pitchFamily="34" charset="0"/>
                          <a:cs typeface="Arial" panose="020B0604020202020204" pitchFamily="34" charset="0"/>
                        </a:rPr>
                        <a:t>one crore rupees </a:t>
                      </a:r>
                      <a:r>
                        <a:rPr lang="en-US" sz="1200" dirty="0">
                          <a:latin typeface="Arial" panose="020B0604020202020204" pitchFamily="34" charset="0"/>
                          <a:cs typeface="Arial" panose="020B0604020202020204" pitchFamily="34" charset="0"/>
                        </a:rPr>
                        <a:t>in case of </a:t>
                      </a:r>
                      <a:r>
                        <a:rPr lang="en-US" sz="1200" b="1" dirty="0">
                          <a:latin typeface="Arial" panose="020B0604020202020204" pitchFamily="34" charset="0"/>
                          <a:cs typeface="Arial" panose="020B0604020202020204" pitchFamily="34" charset="0"/>
                        </a:rPr>
                        <a:t>business</a:t>
                      </a:r>
                      <a:r>
                        <a:rPr lang="en-US" sz="1200" dirty="0">
                          <a:latin typeface="Arial" panose="020B0604020202020204" pitchFamily="34" charset="0"/>
                          <a:cs typeface="Arial" panose="020B0604020202020204" pitchFamily="34" charset="0"/>
                        </a:rPr>
                        <a:t> or </a:t>
                      </a:r>
                      <a:r>
                        <a:rPr lang="en-US" sz="1200" b="1" dirty="0">
                          <a:latin typeface="Arial" panose="020B0604020202020204" pitchFamily="34" charset="0"/>
                          <a:cs typeface="Arial" panose="020B0604020202020204" pitchFamily="34" charset="0"/>
                        </a:rPr>
                        <a:t>fifty lakh rupees </a:t>
                      </a:r>
                      <a:r>
                        <a:rPr lang="en-US" sz="1200" dirty="0">
                          <a:latin typeface="Arial" panose="020B0604020202020204" pitchFamily="34" charset="0"/>
                          <a:cs typeface="Arial" panose="020B0604020202020204" pitchFamily="34" charset="0"/>
                        </a:rPr>
                        <a:t>in case of </a:t>
                      </a:r>
                      <a:r>
                        <a:rPr lang="en-US" sz="1200" b="1" dirty="0">
                          <a:latin typeface="Arial" panose="020B0604020202020204" pitchFamily="34" charset="0"/>
                          <a:cs typeface="Arial" panose="020B0604020202020204" pitchFamily="34" charset="0"/>
                        </a:rPr>
                        <a:t>profession</a:t>
                      </a:r>
                      <a:r>
                        <a:rPr lang="en-US" sz="1200" dirty="0">
                          <a:latin typeface="Arial" panose="020B0604020202020204" pitchFamily="34" charset="0"/>
                          <a:cs typeface="Arial" panose="020B0604020202020204" pitchFamily="34" charset="0"/>
                        </a:rPr>
                        <a:t> during the tax year immediately preceding the tax year in which such income or sum is credited or paid:</a:t>
                      </a:r>
                      <a:endParaRPr lang="en-US" sz="1200" b="0" dirty="0">
                        <a:solidFill>
                          <a:schemeClr val="tx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accent1">
                        <a:lumMod val="20000"/>
                        <a:lumOff val="80000"/>
                      </a:schemeClr>
                    </a:solidFill>
                  </a:tcPr>
                </a:tc>
              </a:tr>
            </a:tbl>
          </a:graphicData>
        </a:graphic>
      </p:graphicFrame>
      <p:sp>
        <p:nvSpPr>
          <p:cNvPr id="4" name="Shape 2"/>
          <p:cNvSpPr/>
          <p:nvPr/>
        </p:nvSpPr>
        <p:spPr>
          <a:xfrm>
            <a:off x="0" y="5029200"/>
            <a:ext cx="9144000" cy="114300"/>
          </a:xfrm>
          <a:prstGeom prst="rect">
            <a:avLst/>
          </a:prstGeom>
          <a:solidFill>
            <a:srgbClr val="C9941A"/>
          </a:solidFill>
          <a:ln w="12700">
            <a:solidFill>
              <a:srgbClr val="C9941A"/>
            </a:solidFill>
            <a:prstDash val="solid"/>
          </a:ln>
        </p:spPr>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4F6FB"/>
        </a:solidFill>
        <a:effectLst/>
      </p:bgPr>
    </p:bg>
    <p:spTree>
      <p:nvGrpSpPr>
        <p:cNvPr id="1" name=""/>
        <p:cNvGrpSpPr/>
        <p:nvPr/>
      </p:nvGrpSpPr>
      <p:grpSpPr>
        <a:xfrm>
          <a:off x="0" y="0"/>
          <a:ext cx="0" cy="0"/>
          <a:chOff x="0" y="0"/>
          <a:chExt cx="0" cy="0"/>
        </a:xfrm>
      </p:grpSpPr>
      <p:sp>
        <p:nvSpPr>
          <p:cNvPr id="2" name="Shape 0"/>
          <p:cNvSpPr/>
          <p:nvPr/>
        </p:nvSpPr>
        <p:spPr>
          <a:xfrm>
            <a:off x="0" y="13252"/>
            <a:ext cx="9144000" cy="1037782"/>
          </a:xfrm>
          <a:prstGeom prst="rect">
            <a:avLst/>
          </a:prstGeom>
          <a:solidFill>
            <a:srgbClr val="1A2B5E"/>
          </a:solidFill>
          <a:ln w="12700">
            <a:solidFill>
              <a:srgbClr val="1A2B5E"/>
            </a:solidFill>
            <a:prstDash val="solid"/>
          </a:ln>
        </p:spPr>
      </p:sp>
      <p:sp>
        <p:nvSpPr>
          <p:cNvPr id="3" name="Text 1"/>
          <p:cNvSpPr/>
          <p:nvPr/>
        </p:nvSpPr>
        <p:spPr>
          <a:xfrm>
            <a:off x="487016" y="137160"/>
            <a:ext cx="8382664" cy="640080"/>
          </a:xfrm>
          <a:prstGeom prst="rect">
            <a:avLst/>
          </a:prstGeom>
          <a:noFill/>
        </p:spPr>
        <p:txBody>
          <a:bodyPr wrap="square" lIns="0" tIns="0" rIns="0" bIns="0" rtlCol="0" anchor="ctr"/>
          <a:lstStyle/>
          <a:p>
            <a:pPr algn="ctr"/>
            <a:r>
              <a:rPr lang="en-IN" sz="2400" b="1" dirty="0">
                <a:solidFill>
                  <a:schemeClr val="bg1"/>
                </a:solidFill>
              </a:rPr>
              <a:t>Section 192 (ITA 1961) vs Section 392 (ITA 2025)</a:t>
            </a:r>
            <a:endParaRPr lang="en-US" sz="2300" b="1" dirty="0">
              <a:solidFill>
                <a:schemeClr val="bg1"/>
              </a:solidFill>
              <a:latin typeface="Arial" panose="020B0604020202020204" pitchFamily="34" charset="0"/>
              <a:cs typeface="Arial" panose="020B0604020202020204" pitchFamily="34" charset="0"/>
            </a:endParaRPr>
          </a:p>
        </p:txBody>
      </p:sp>
      <p:graphicFrame>
        <p:nvGraphicFramePr>
          <p:cNvPr id="5" name="Table 0"/>
          <p:cNvGraphicFramePr>
            <a:graphicFrameLocks noGrp="1"/>
          </p:cNvGraphicFramePr>
          <p:nvPr/>
        </p:nvGraphicFramePr>
        <p:xfrm>
          <a:off x="203008" y="1135117"/>
          <a:ext cx="8666672" cy="3758988"/>
        </p:xfrm>
        <a:graphic>
          <a:graphicData uri="http://schemas.openxmlformats.org/drawingml/2006/table">
            <a:tbl>
              <a:tblPr/>
              <a:tblGrid>
                <a:gridCol w="1215889"/>
                <a:gridCol w="2459420"/>
                <a:gridCol w="2722180"/>
                <a:gridCol w="2269183"/>
              </a:tblGrid>
              <a:tr h="296314">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IN" sz="1200" dirty="0">
                          <a:solidFill>
                            <a:schemeClr val="bg1"/>
                          </a:solidFill>
                          <a:latin typeface="Arial" panose="020B0604020202020204" pitchFamily="34" charset="0"/>
                          <a:cs typeface="Arial" panose="020B0604020202020204" pitchFamily="34" charset="0"/>
                        </a:rPr>
                        <a:t>Aspect</a:t>
                      </a:r>
                      <a:endParaRPr lang="en-US" sz="1200" b="1" dirty="0">
                        <a:solidFill>
                          <a:schemeClr val="bg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1A2B5E"/>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IN" sz="1200" dirty="0">
                          <a:solidFill>
                            <a:schemeClr val="bg1"/>
                          </a:solidFill>
                          <a:latin typeface="Arial" panose="020B0604020202020204" pitchFamily="34" charset="0"/>
                          <a:cs typeface="Arial" panose="020B0604020202020204" pitchFamily="34" charset="0"/>
                        </a:rPr>
                        <a:t>Section 192, ITA 1961</a:t>
                      </a:r>
                      <a:endParaRPr lang="en-US" sz="1200" b="1" dirty="0">
                        <a:solidFill>
                          <a:schemeClr val="bg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1A2B5E"/>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IN" sz="1200" dirty="0">
                          <a:solidFill>
                            <a:schemeClr val="bg1"/>
                          </a:solidFill>
                          <a:latin typeface="Arial" panose="020B0604020202020204" pitchFamily="34" charset="0"/>
                          <a:cs typeface="Arial" panose="020B0604020202020204" pitchFamily="34" charset="0"/>
                        </a:rPr>
                        <a:t>Section 392, ITA 2025</a:t>
                      </a:r>
                      <a:endParaRPr lang="en-US" sz="1200" b="1" dirty="0">
                        <a:solidFill>
                          <a:schemeClr val="bg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1A2B5E"/>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IN" sz="1200" dirty="0">
                          <a:solidFill>
                            <a:schemeClr val="bg1"/>
                          </a:solidFill>
                          <a:latin typeface="Arial" panose="020B0604020202020204" pitchFamily="34" charset="0"/>
                          <a:cs typeface="Arial" panose="020B0604020202020204" pitchFamily="34" charset="0"/>
                        </a:rPr>
                        <a:t>Interpretation / Impact</a:t>
                      </a:r>
                      <a:endParaRPr lang="en-US" sz="1200" b="1" dirty="0">
                        <a:solidFill>
                          <a:schemeClr val="bg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1A2B5E"/>
                    </a:solidFill>
                  </a:tcPr>
                </a:tc>
              </a:tr>
              <a:tr h="766301">
                <a:tc>
                  <a:txBody>
                    <a:bodyPr/>
                    <a:lstStyle/>
                    <a:p>
                      <a:pPr marL="0" indent="0" algn="l">
                        <a:buNone/>
                      </a:pPr>
                      <a:r>
                        <a:rPr lang="en-IN" sz="1200" dirty="0">
                          <a:latin typeface="Arial" panose="020B0604020202020204" pitchFamily="34" charset="0"/>
                          <a:cs typeface="Arial" panose="020B0604020202020204" pitchFamily="34" charset="0"/>
                        </a:rPr>
                        <a:t>Subject Matter</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IN" sz="1200" dirty="0">
                          <a:latin typeface="Arial" panose="020B0604020202020204" pitchFamily="34" charset="0"/>
                          <a:cs typeface="Arial" panose="020B0604020202020204" pitchFamily="34" charset="0"/>
                        </a:rPr>
                        <a:t>TDS on salary income.</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FFFFFF"/>
                    </a:solidFill>
                  </a:tcPr>
                </a:tc>
                <a:tc>
                  <a:txBody>
                    <a:bodyPr/>
                    <a:lstStyle/>
                    <a:p>
                      <a:pPr marL="0" indent="0" algn="l">
                        <a:buNone/>
                      </a:pPr>
                      <a:r>
                        <a:rPr lang="en-US" sz="1200" dirty="0">
                          <a:latin typeface="Arial" panose="020B0604020202020204" pitchFamily="34" charset="0"/>
                          <a:cs typeface="Arial" panose="020B0604020202020204" pitchFamily="34" charset="0"/>
                        </a:rPr>
                        <a:t>TDS on salary income and certain employee-related payments such as PF balances and ESOP-related provisions.</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sz="1200" dirty="0">
                          <a:latin typeface="Arial" panose="020B0604020202020204" pitchFamily="34" charset="0"/>
                          <a:cs typeface="Arial" panose="020B0604020202020204" pitchFamily="34" charset="0"/>
                        </a:rPr>
                        <a:t>Broader and more comprehensive provision.</a:t>
                      </a:r>
                      <a:endParaRPr lang="en-US" sz="1200" i="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FFFFFF"/>
                    </a:solidFill>
                  </a:tcPr>
                </a:tc>
              </a:tr>
              <a:tr h="766301">
                <a:tc>
                  <a:txBody>
                    <a:bodyPr/>
                    <a:lstStyle/>
                    <a:p>
                      <a:pPr marL="0" indent="0" algn="l">
                        <a:buNone/>
                      </a:pPr>
                      <a:r>
                        <a:rPr lang="en-IN" sz="1200" dirty="0">
                          <a:latin typeface="Arial" panose="020B0604020202020204" pitchFamily="34" charset="0"/>
                          <a:cs typeface="Arial" panose="020B0604020202020204" pitchFamily="34" charset="0"/>
                        </a:rPr>
                        <a:t>Legislative Structure</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sz="1200" dirty="0">
                          <a:latin typeface="Arial" panose="020B0604020202020204" pitchFamily="34" charset="0"/>
                          <a:cs typeface="Arial" panose="020B0604020202020204" pitchFamily="34" charset="0"/>
                        </a:rPr>
                        <a:t>Multiple sub-sections and separate provisions such as Sections 192, 192(1A), 192(1B), 192(2A), 192(2B), and 192A.</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0" indent="0" algn="l">
                        <a:buNone/>
                      </a:pPr>
                      <a:r>
                        <a:rPr lang="en-US" sz="1200" dirty="0">
                          <a:latin typeface="Arial" panose="020B0604020202020204" pitchFamily="34" charset="0"/>
                          <a:cs typeface="Arial" panose="020B0604020202020204" pitchFamily="34" charset="0"/>
                        </a:rPr>
                        <a:t>Consolidated into a single section with multiple sub-sections.</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0" indent="0" algn="l">
                        <a:buNone/>
                      </a:pPr>
                      <a:r>
                        <a:rPr lang="en-IN" sz="1200" dirty="0">
                          <a:latin typeface="Arial" panose="020B0604020202020204" pitchFamily="34" charset="0"/>
                          <a:cs typeface="Arial" panose="020B0604020202020204" pitchFamily="34" charset="0"/>
                        </a:rPr>
                        <a:t>Major drafting simplification.</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r>
              <a:tr h="431819">
                <a:tc>
                  <a:txBody>
                    <a:bodyPr/>
                    <a:lstStyle/>
                    <a:p>
                      <a:pPr marL="0" indent="0" algn="l">
                        <a:buNone/>
                      </a:pPr>
                      <a:r>
                        <a:rPr lang="en-IN" sz="1200" dirty="0">
                          <a:latin typeface="Arial" panose="020B0604020202020204" pitchFamily="34" charset="0"/>
                          <a:cs typeface="Arial" panose="020B0604020202020204" pitchFamily="34" charset="0"/>
                        </a:rPr>
                        <a:t>Basis of Deduction</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sz="1200" dirty="0">
                          <a:latin typeface="Arial" panose="020B0604020202020204" pitchFamily="34" charset="0"/>
                          <a:cs typeface="Arial" panose="020B0604020202020204" pitchFamily="34" charset="0"/>
                        </a:rPr>
                        <a:t>Average rate of income tax on estimated annual salary.</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c>
                  <a:txBody>
                    <a:bodyPr/>
                    <a:lstStyle/>
                    <a:p>
                      <a:pPr marL="0" indent="0" algn="l">
                        <a:buNone/>
                      </a:pPr>
                      <a:r>
                        <a:rPr lang="en-IN" sz="1200" dirty="0">
                          <a:latin typeface="Arial" panose="020B0604020202020204" pitchFamily="34" charset="0"/>
                          <a:cs typeface="Arial" panose="020B0604020202020204" pitchFamily="34" charset="0"/>
                        </a:rPr>
                        <a:t>Same principle retained.</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IN" sz="1200" dirty="0">
                          <a:latin typeface="Arial" panose="020B0604020202020204" pitchFamily="34" charset="0"/>
                          <a:cs typeface="Arial" panose="020B0604020202020204" pitchFamily="34" charset="0"/>
                        </a:rPr>
                        <a:t>Existing salary-TDS methodology continues.</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r>
              <a:tr h="679777">
                <a:tc>
                  <a:txBody>
                    <a:bodyPr/>
                    <a:lstStyle/>
                    <a:p>
                      <a:pPr marL="0" indent="0" algn="l">
                        <a:buNone/>
                      </a:pPr>
                      <a:r>
                        <a:rPr lang="en-IN" sz="1200" dirty="0">
                          <a:latin typeface="Arial" panose="020B0604020202020204" pitchFamily="34" charset="0"/>
                          <a:cs typeface="Arial" panose="020B0604020202020204" pitchFamily="34" charset="0"/>
                        </a:rPr>
                        <a:t>Employer-Employee Relationship</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IN" sz="1200" dirty="0">
                          <a:latin typeface="Arial" panose="020B0604020202020204" pitchFamily="34" charset="0"/>
                          <a:cs typeface="Arial" panose="020B0604020202020204" pitchFamily="34" charset="0"/>
                        </a:rPr>
                        <a:t>Essential condition for applicability.</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0" indent="0" algn="l">
                        <a:buNone/>
                      </a:pPr>
                      <a:r>
                        <a:rPr lang="en-IN" sz="1200" dirty="0">
                          <a:latin typeface="Arial" panose="020B0604020202020204" pitchFamily="34" charset="0"/>
                          <a:cs typeface="Arial" panose="020B0604020202020204" pitchFamily="34" charset="0"/>
                        </a:rPr>
                        <a:t>Retained without modification.</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IN" sz="1200" dirty="0">
                          <a:latin typeface="Arial" panose="020B0604020202020204" pitchFamily="34" charset="0"/>
                          <a:cs typeface="Arial" panose="020B0604020202020204" pitchFamily="34" charset="0"/>
                        </a:rPr>
                        <a:t>Existing judicial precedents remain relevant.</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r>
              <a:tr h="679777">
                <a:tc>
                  <a:txBody>
                    <a:bodyPr/>
                    <a:lstStyle/>
                    <a:p>
                      <a:pPr marL="0" indent="0" algn="l">
                        <a:buNone/>
                      </a:pPr>
                      <a:r>
                        <a:rPr lang="en-IN" sz="1200" dirty="0">
                          <a:latin typeface="Arial" panose="020B0604020202020204" pitchFamily="34" charset="0"/>
                          <a:cs typeface="Arial" panose="020B0604020202020204" pitchFamily="34" charset="0"/>
                        </a:rPr>
                        <a:t>Non-Monetary Perquisites</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sz="1200" dirty="0">
                          <a:latin typeface="Arial" panose="020B0604020202020204" pitchFamily="34" charset="0"/>
                          <a:cs typeface="Arial" panose="020B0604020202020204" pitchFamily="34" charset="0"/>
                        </a:rPr>
                        <a:t>Covered through Sections 192(1A) and 192(1B).</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c>
                  <a:txBody>
                    <a:bodyPr/>
                    <a:lstStyle/>
                    <a:p>
                      <a:pPr marL="0" indent="0" algn="l">
                        <a:buNone/>
                      </a:pPr>
                      <a:r>
                        <a:rPr lang="en-US" sz="1200" dirty="0">
                          <a:latin typeface="Arial" panose="020B0604020202020204" pitchFamily="34" charset="0"/>
                          <a:cs typeface="Arial" panose="020B0604020202020204" pitchFamily="34" charset="0"/>
                        </a:rPr>
                        <a:t>Specifically consolidated under Section 392(2).</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IN" sz="1200" dirty="0">
                          <a:latin typeface="Arial" panose="020B0604020202020204" pitchFamily="34" charset="0"/>
                          <a:cs typeface="Arial" panose="020B0604020202020204" pitchFamily="34" charset="0"/>
                        </a:rPr>
                        <a:t>Easier reference and compliance</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r>
            </a:tbl>
          </a:graphicData>
        </a:graphic>
      </p:graphicFrame>
      <p:sp>
        <p:nvSpPr>
          <p:cNvPr id="4" name="Shape 2"/>
          <p:cNvSpPr/>
          <p:nvPr/>
        </p:nvSpPr>
        <p:spPr>
          <a:xfrm>
            <a:off x="0" y="5029200"/>
            <a:ext cx="9144000" cy="114300"/>
          </a:xfrm>
          <a:prstGeom prst="rect">
            <a:avLst/>
          </a:prstGeom>
          <a:solidFill>
            <a:srgbClr val="C9941A"/>
          </a:solidFill>
          <a:ln w="12700">
            <a:solidFill>
              <a:srgbClr val="C9941A"/>
            </a:solidFill>
            <a:prstDash val="solid"/>
          </a:ln>
        </p:spPr>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4F6FB"/>
        </a:solidFill>
        <a:effectLst/>
      </p:bgPr>
    </p:bg>
    <p:spTree>
      <p:nvGrpSpPr>
        <p:cNvPr id="1" name=""/>
        <p:cNvGrpSpPr/>
        <p:nvPr/>
      </p:nvGrpSpPr>
      <p:grpSpPr>
        <a:xfrm>
          <a:off x="0" y="0"/>
          <a:ext cx="0" cy="0"/>
          <a:chOff x="0" y="0"/>
          <a:chExt cx="0" cy="0"/>
        </a:xfrm>
      </p:grpSpPr>
      <p:sp>
        <p:nvSpPr>
          <p:cNvPr id="2" name="Shape 0"/>
          <p:cNvSpPr/>
          <p:nvPr/>
        </p:nvSpPr>
        <p:spPr>
          <a:xfrm>
            <a:off x="0" y="13252"/>
            <a:ext cx="9144000" cy="1037782"/>
          </a:xfrm>
          <a:prstGeom prst="rect">
            <a:avLst/>
          </a:prstGeom>
          <a:solidFill>
            <a:srgbClr val="1A2B5E"/>
          </a:solidFill>
          <a:ln w="12700">
            <a:solidFill>
              <a:srgbClr val="1A2B5E"/>
            </a:solidFill>
            <a:prstDash val="solid"/>
          </a:ln>
        </p:spPr>
      </p:sp>
      <p:sp>
        <p:nvSpPr>
          <p:cNvPr id="3" name="Text 1"/>
          <p:cNvSpPr/>
          <p:nvPr/>
        </p:nvSpPr>
        <p:spPr>
          <a:xfrm>
            <a:off x="487016" y="137160"/>
            <a:ext cx="8382664" cy="640080"/>
          </a:xfrm>
          <a:prstGeom prst="rect">
            <a:avLst/>
          </a:prstGeom>
          <a:noFill/>
        </p:spPr>
        <p:txBody>
          <a:bodyPr wrap="square" lIns="0" tIns="0" rIns="0" bIns="0" rtlCol="0" anchor="ctr"/>
          <a:lstStyle/>
          <a:p>
            <a:pPr algn="ctr"/>
            <a:r>
              <a:rPr lang="en-IN" sz="2400" b="1" dirty="0">
                <a:solidFill>
                  <a:schemeClr val="bg1"/>
                </a:solidFill>
              </a:rPr>
              <a:t>Section 192 (ITA 1961) vs Section 392 (ITA 2025)</a:t>
            </a:r>
            <a:endParaRPr lang="en-US" sz="2300" b="1" dirty="0">
              <a:solidFill>
                <a:schemeClr val="bg1"/>
              </a:solidFill>
              <a:latin typeface="Arial" panose="020B0604020202020204" pitchFamily="34" charset="0"/>
              <a:cs typeface="Arial" panose="020B0604020202020204" pitchFamily="34" charset="0"/>
            </a:endParaRPr>
          </a:p>
        </p:txBody>
      </p:sp>
      <p:graphicFrame>
        <p:nvGraphicFramePr>
          <p:cNvPr id="5" name="Table 0"/>
          <p:cNvGraphicFramePr>
            <a:graphicFrameLocks noGrp="1"/>
          </p:cNvGraphicFramePr>
          <p:nvPr/>
        </p:nvGraphicFramePr>
        <p:xfrm>
          <a:off x="203008" y="1135117"/>
          <a:ext cx="8666672" cy="1702676"/>
        </p:xfrm>
        <a:graphic>
          <a:graphicData uri="http://schemas.openxmlformats.org/drawingml/2006/table">
            <a:tbl>
              <a:tblPr/>
              <a:tblGrid>
                <a:gridCol w="1215889"/>
                <a:gridCol w="2459420"/>
                <a:gridCol w="2722180"/>
                <a:gridCol w="2269183"/>
              </a:tblGrid>
              <a:tr h="318223">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IN" sz="1200" dirty="0">
                          <a:solidFill>
                            <a:schemeClr val="bg1"/>
                          </a:solidFill>
                          <a:latin typeface="Arial" panose="020B0604020202020204" pitchFamily="34" charset="0"/>
                          <a:cs typeface="Arial" panose="020B0604020202020204" pitchFamily="34" charset="0"/>
                        </a:rPr>
                        <a:t>Aspect</a:t>
                      </a:r>
                      <a:endParaRPr lang="en-US" sz="1200" b="1" dirty="0">
                        <a:solidFill>
                          <a:schemeClr val="bg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1A2B5E"/>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IN" sz="1200" dirty="0">
                          <a:solidFill>
                            <a:schemeClr val="bg1"/>
                          </a:solidFill>
                          <a:latin typeface="Arial" panose="020B0604020202020204" pitchFamily="34" charset="0"/>
                          <a:cs typeface="Arial" panose="020B0604020202020204" pitchFamily="34" charset="0"/>
                        </a:rPr>
                        <a:t>Section 192, ITA 1961</a:t>
                      </a:r>
                      <a:endParaRPr lang="en-US" sz="1200" b="1" dirty="0">
                        <a:solidFill>
                          <a:schemeClr val="bg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1A2B5E"/>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IN" sz="1200" dirty="0">
                          <a:solidFill>
                            <a:schemeClr val="bg1"/>
                          </a:solidFill>
                          <a:latin typeface="Arial" panose="020B0604020202020204" pitchFamily="34" charset="0"/>
                          <a:cs typeface="Arial" panose="020B0604020202020204" pitchFamily="34" charset="0"/>
                        </a:rPr>
                        <a:t>Section 392, ITA 2025</a:t>
                      </a:r>
                      <a:endParaRPr lang="en-US" sz="1200" b="1" dirty="0">
                        <a:solidFill>
                          <a:schemeClr val="bg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1A2B5E"/>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IN" sz="1200" dirty="0">
                          <a:solidFill>
                            <a:schemeClr val="bg1"/>
                          </a:solidFill>
                          <a:latin typeface="Arial" panose="020B0604020202020204" pitchFamily="34" charset="0"/>
                          <a:cs typeface="Arial" panose="020B0604020202020204" pitchFamily="34" charset="0"/>
                        </a:rPr>
                        <a:t>Interpretation / Impact</a:t>
                      </a:r>
                      <a:endParaRPr lang="en-US" sz="1200" b="1" dirty="0">
                        <a:solidFill>
                          <a:schemeClr val="bg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1A2B5E"/>
                    </a:solidFill>
                  </a:tcPr>
                </a:tc>
              </a:tr>
              <a:tr h="680260">
                <a:tc>
                  <a:txBody>
                    <a:bodyPr/>
                    <a:lstStyle/>
                    <a:p>
                      <a:pPr marL="0" indent="0" algn="l">
                        <a:buNone/>
                      </a:pPr>
                      <a:r>
                        <a:rPr lang="en-US" sz="1200" dirty="0">
                          <a:latin typeface="Arial" panose="020B0604020202020204" pitchFamily="34" charset="0"/>
                          <a:cs typeface="Arial" panose="020B0604020202020204" pitchFamily="34" charset="0"/>
                        </a:rPr>
                        <a:t>Employee Declaration of Other Income</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sz="1200" dirty="0">
                          <a:latin typeface="Arial" panose="020B0604020202020204" pitchFamily="34" charset="0"/>
                          <a:cs typeface="Arial" panose="020B0604020202020204" pitchFamily="34" charset="0"/>
                        </a:rPr>
                        <a:t>Covered under Sections 192(2A) and 192(2B).</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FFFFFF"/>
                    </a:solidFill>
                  </a:tcPr>
                </a:tc>
                <a:tc>
                  <a:txBody>
                    <a:bodyPr/>
                    <a:lstStyle/>
                    <a:p>
                      <a:pPr marL="0" indent="0" algn="l">
                        <a:buNone/>
                      </a:pPr>
                      <a:r>
                        <a:rPr lang="en-US" sz="1200" dirty="0">
                          <a:latin typeface="Arial" panose="020B0604020202020204" pitchFamily="34" charset="0"/>
                          <a:cs typeface="Arial" panose="020B0604020202020204" pitchFamily="34" charset="0"/>
                        </a:rPr>
                        <a:t>Consolidated under Sections 392(4) and 392(5).</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sz="1200" dirty="0">
                          <a:latin typeface="Arial" panose="020B0604020202020204" pitchFamily="34" charset="0"/>
                          <a:cs typeface="Arial" panose="020B0604020202020204" pitchFamily="34" charset="0"/>
                        </a:rPr>
                        <a:t>Simplified drafting with no substantive change.</a:t>
                      </a:r>
                      <a:endParaRPr lang="en-US" sz="1200" i="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FFFFFF"/>
                    </a:solidFill>
                  </a:tcPr>
                </a:tc>
              </a:tr>
              <a:tr h="704193">
                <a:tc>
                  <a:txBody>
                    <a:bodyPr/>
                    <a:lstStyle/>
                    <a:p>
                      <a:pPr marL="0" indent="0" algn="l">
                        <a:buNone/>
                      </a:pPr>
                      <a:r>
                        <a:rPr lang="en-IN" sz="1200" dirty="0">
                          <a:latin typeface="Arial" panose="020B0604020202020204" pitchFamily="34" charset="0"/>
                          <a:cs typeface="Arial" panose="020B0604020202020204" pitchFamily="34" charset="0"/>
                        </a:rPr>
                        <a:t>Provident Fund Withdrawal</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sz="1200" dirty="0">
                          <a:latin typeface="Arial" panose="020B0604020202020204" pitchFamily="34" charset="0"/>
                          <a:cs typeface="Arial" panose="020B0604020202020204" pitchFamily="34" charset="0"/>
                        </a:rPr>
                        <a:t>Governed separately under Section 192A.</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0" indent="0" algn="l">
                        <a:buNone/>
                      </a:pPr>
                      <a:r>
                        <a:rPr lang="en-IN" sz="1200" dirty="0">
                          <a:latin typeface="Arial" panose="020B0604020202020204" pitchFamily="34" charset="0"/>
                          <a:cs typeface="Arial" panose="020B0604020202020204" pitchFamily="34" charset="0"/>
                        </a:rPr>
                        <a:t>Integrated into Section 392(7).</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0" indent="0" algn="l">
                        <a:buNone/>
                      </a:pPr>
                      <a:r>
                        <a:rPr lang="en-IN" sz="1200" dirty="0">
                          <a:latin typeface="Arial" panose="020B0604020202020204" pitchFamily="34" charset="0"/>
                          <a:cs typeface="Arial" panose="020B0604020202020204" pitchFamily="34" charset="0"/>
                        </a:rPr>
                        <a:t>Significant consolidation under one section.</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r>
            </a:tbl>
          </a:graphicData>
        </a:graphic>
      </p:graphicFrame>
      <p:sp>
        <p:nvSpPr>
          <p:cNvPr id="4" name="Shape 2"/>
          <p:cNvSpPr/>
          <p:nvPr/>
        </p:nvSpPr>
        <p:spPr>
          <a:xfrm>
            <a:off x="0" y="5029200"/>
            <a:ext cx="9144000" cy="114300"/>
          </a:xfrm>
          <a:prstGeom prst="rect">
            <a:avLst/>
          </a:prstGeom>
          <a:solidFill>
            <a:srgbClr val="C9941A"/>
          </a:solidFill>
          <a:ln w="12700">
            <a:solidFill>
              <a:srgbClr val="C9941A"/>
            </a:solidFill>
            <a:prstDash val="solid"/>
          </a:ln>
        </p:spPr>
      </p:sp>
      <p:sp>
        <p:nvSpPr>
          <p:cNvPr id="6" name="TextBox 5"/>
          <p:cNvSpPr txBox="1"/>
          <p:nvPr/>
        </p:nvSpPr>
        <p:spPr>
          <a:xfrm>
            <a:off x="203008" y="3105807"/>
            <a:ext cx="8666672" cy="1092607"/>
          </a:xfrm>
          <a:prstGeom prst="rect">
            <a:avLst/>
          </a:prstGeom>
          <a:noFill/>
        </p:spPr>
        <p:txBody>
          <a:bodyPr wrap="square" rtlCol="0">
            <a:spAutoFit/>
          </a:bodyPr>
          <a:lstStyle/>
          <a:p>
            <a:pPr marL="171450" indent="-171450" algn="just">
              <a:buFont typeface="Wingdings" panose="05000000000000000000" pitchFamily="2" charset="2"/>
              <a:buChar char="Ø"/>
            </a:pPr>
            <a:r>
              <a:rPr lang="en-US" sz="1300" dirty="0">
                <a:latin typeface="Arial" panose="020B0604020202020204" pitchFamily="34" charset="0"/>
                <a:cs typeface="Arial" panose="020B0604020202020204" pitchFamily="34" charset="0"/>
              </a:rPr>
              <a:t>Section 392 of the Income-tax Act, 2025 preserves the fundamental principles governing TDS on salary under Section 192 of the Income-tax Act, 1961. However, unlike a simple renumbering exercise, it consolidates salary-related withholding provisions, including PF withdrawals, perquisites, and employee declarations, into a unified framework. The provision therefore reflects legislative simplification and codification while maintaining continuity in tax treatment and established judicial interpretations.</a:t>
            </a:r>
            <a:endParaRPr lang="en-IN" sz="1300" dirty="0">
              <a:latin typeface="Arial" panose="020B0604020202020204" pitchFamily="34" charset="0"/>
              <a:cs typeface="Arial" panose="020B060402020202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4F6FB"/>
        </a:solidFill>
        <a:effectLst/>
      </p:bgPr>
    </p:bg>
    <p:spTree>
      <p:nvGrpSpPr>
        <p:cNvPr id="1" name=""/>
        <p:cNvGrpSpPr/>
        <p:nvPr/>
      </p:nvGrpSpPr>
      <p:grpSpPr>
        <a:xfrm>
          <a:off x="0" y="0"/>
          <a:ext cx="0" cy="0"/>
          <a:chOff x="0" y="0"/>
          <a:chExt cx="0" cy="0"/>
        </a:xfrm>
      </p:grpSpPr>
      <p:sp>
        <p:nvSpPr>
          <p:cNvPr id="2" name="Shape 0"/>
          <p:cNvSpPr/>
          <p:nvPr/>
        </p:nvSpPr>
        <p:spPr>
          <a:xfrm>
            <a:off x="0" y="13251"/>
            <a:ext cx="9144000" cy="659411"/>
          </a:xfrm>
          <a:prstGeom prst="rect">
            <a:avLst/>
          </a:prstGeom>
          <a:solidFill>
            <a:srgbClr val="1A2B5E"/>
          </a:solidFill>
          <a:ln w="12700">
            <a:solidFill>
              <a:srgbClr val="1A2B5E"/>
            </a:solidFill>
            <a:prstDash val="solid"/>
          </a:ln>
        </p:spPr>
        <p:txBody>
          <a:bodyPr anchor="ctr"/>
          <a:lstStyle/>
          <a:p>
            <a:pPr algn="ctr"/>
            <a:r>
              <a:rPr lang="en-IN" sz="2300" b="1" dirty="0">
                <a:solidFill>
                  <a:schemeClr val="bg1"/>
                </a:solidFill>
                <a:latin typeface="Arial" panose="020B0604020202020204" pitchFamily="34" charset="0"/>
                <a:cs typeface="Arial" panose="020B0604020202020204" pitchFamily="34" charset="0"/>
              </a:rPr>
              <a:t>Case laws regarding Sec. 192 (392 of ITA 2025)</a:t>
            </a:r>
            <a:endParaRPr lang="en-IN" sz="2300" dirty="0">
              <a:solidFill>
                <a:schemeClr val="bg1"/>
              </a:solidFill>
              <a:latin typeface="Arial" panose="020B0604020202020204" pitchFamily="34" charset="0"/>
              <a:cs typeface="Arial" panose="020B0604020202020204" pitchFamily="34" charset="0"/>
            </a:endParaRPr>
          </a:p>
        </p:txBody>
      </p:sp>
      <p:sp>
        <p:nvSpPr>
          <p:cNvPr id="3" name="Text 1"/>
          <p:cNvSpPr/>
          <p:nvPr/>
        </p:nvSpPr>
        <p:spPr>
          <a:xfrm>
            <a:off x="487016" y="264712"/>
            <a:ext cx="8382664" cy="576116"/>
          </a:xfrm>
          <a:prstGeom prst="rect">
            <a:avLst/>
          </a:prstGeom>
          <a:noFill/>
        </p:spPr>
        <p:txBody>
          <a:bodyPr wrap="square" lIns="0" tIns="0" rIns="0" bIns="0" rtlCol="0" anchor="ctr"/>
          <a:lstStyle/>
          <a:p>
            <a:pPr algn="ctr"/>
            <a:endParaRPr lang="en-US" sz="2300" b="1" dirty="0">
              <a:solidFill>
                <a:schemeClr val="bg1"/>
              </a:solidFill>
              <a:latin typeface="Arial" panose="020B0604020202020204" pitchFamily="34" charset="0"/>
              <a:cs typeface="Arial" panose="020B0604020202020204" pitchFamily="34" charset="0"/>
            </a:endParaRPr>
          </a:p>
        </p:txBody>
      </p:sp>
      <p:graphicFrame>
        <p:nvGraphicFramePr>
          <p:cNvPr id="5" name="Table 0"/>
          <p:cNvGraphicFramePr>
            <a:graphicFrameLocks noGrp="1"/>
          </p:cNvGraphicFramePr>
          <p:nvPr/>
        </p:nvGraphicFramePr>
        <p:xfrm>
          <a:off x="147145" y="1108789"/>
          <a:ext cx="8849710" cy="3931920"/>
        </p:xfrm>
        <a:graphic>
          <a:graphicData uri="http://schemas.openxmlformats.org/drawingml/2006/table">
            <a:tbl>
              <a:tblPr/>
              <a:tblGrid>
                <a:gridCol w="8849710"/>
              </a:tblGrid>
              <a:tr h="3920411">
                <a:tc>
                  <a:txBody>
                    <a:bodyPr/>
                    <a:lstStyle/>
                    <a:p>
                      <a:pPr marL="171450" indent="-171450" algn="just">
                        <a:buFont typeface="Wingdings" panose="05000000000000000000" pitchFamily="2" charset="2"/>
                        <a:buChar char="Ø"/>
                      </a:pPr>
                      <a:r>
                        <a:rPr lang="en-US" sz="1200" b="1" dirty="0">
                          <a:latin typeface="Arial" panose="020B0604020202020204" pitchFamily="34" charset="0"/>
                          <a:cs typeface="Arial" panose="020B0604020202020204" pitchFamily="34" charset="0"/>
                        </a:rPr>
                        <a:t>Issue</a:t>
                      </a:r>
                      <a:endParaRPr lang="en-US" sz="1200" b="1" dirty="0">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r>
                        <a:rPr lang="en-US" sz="1200" dirty="0">
                          <a:latin typeface="Arial" panose="020B0604020202020204" pitchFamily="34" charset="0"/>
                          <a:cs typeface="Arial" panose="020B0604020202020204" pitchFamily="34" charset="0"/>
                        </a:rPr>
                        <a:t>Whether consultancy charges paid to doctors are liable for TDS under:</a:t>
                      </a:r>
                      <a:endParaRPr lang="en-US" sz="1200" dirty="0">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r>
                        <a:rPr lang="en-US" sz="1200" dirty="0">
                          <a:latin typeface="Arial" panose="020B0604020202020204" pitchFamily="34" charset="0"/>
                          <a:cs typeface="Arial" panose="020B0604020202020204" pitchFamily="34" charset="0"/>
                        </a:rPr>
                        <a:t>Section 192 (Salary), or </a:t>
                      </a:r>
                      <a:endParaRPr lang="en-US" sz="1200" dirty="0">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r>
                        <a:rPr lang="en-US" sz="1200" dirty="0">
                          <a:latin typeface="Arial" panose="020B0604020202020204" pitchFamily="34" charset="0"/>
                          <a:cs typeface="Arial" panose="020B0604020202020204" pitchFamily="34" charset="0"/>
                        </a:rPr>
                        <a:t>Section 194J (Professional Services)</a:t>
                      </a:r>
                      <a:endParaRPr lang="en-US" sz="1200" dirty="0">
                        <a:latin typeface="Arial" panose="020B0604020202020204" pitchFamily="34" charset="0"/>
                        <a:cs typeface="Arial" panose="020B0604020202020204" pitchFamily="34" charset="0"/>
                      </a:endParaRPr>
                    </a:p>
                    <a:p>
                      <a:pPr algn="just"/>
                      <a:r>
                        <a:rPr lang="en-US" sz="1200" dirty="0">
                          <a:latin typeface="Arial" panose="020B0604020202020204" pitchFamily="34" charset="0"/>
                          <a:cs typeface="Arial" panose="020B0604020202020204" pitchFamily="34" charset="0"/>
                        </a:rPr>
                        <a:t> </a:t>
                      </a:r>
                      <a:endParaRPr lang="en-US" sz="1200" dirty="0">
                        <a:latin typeface="Arial" panose="020B0604020202020204" pitchFamily="34" charset="0"/>
                        <a:cs typeface="Arial" panose="020B0604020202020204" pitchFamily="34" charset="0"/>
                      </a:endParaRPr>
                    </a:p>
                    <a:p>
                      <a:pPr marL="171450" indent="-171450" algn="just">
                        <a:buFont typeface="Wingdings" panose="05000000000000000000" pitchFamily="2" charset="2"/>
                        <a:buChar char="Ø"/>
                      </a:pPr>
                      <a:r>
                        <a:rPr lang="en-IN" sz="1200" b="1" dirty="0">
                          <a:latin typeface="Arial" panose="020B0604020202020204" pitchFamily="34" charset="0"/>
                          <a:cs typeface="Arial" panose="020B0604020202020204" pitchFamily="34" charset="0"/>
                        </a:rPr>
                        <a:t>Held</a:t>
                      </a:r>
                      <a:endParaRPr lang="en-US" sz="1200" b="1" dirty="0">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r>
                        <a:rPr lang="en-US" sz="1200" dirty="0">
                          <a:latin typeface="Arial" panose="020B0604020202020204" pitchFamily="34" charset="0"/>
                          <a:cs typeface="Arial" panose="020B0604020202020204" pitchFamily="34" charset="0"/>
                        </a:rPr>
                        <a:t>Doctors were engaged in a professional capacity.</a:t>
                      </a:r>
                      <a:endParaRPr lang="en-US" sz="1200" dirty="0">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r>
                        <a:rPr lang="en-US" sz="1200" dirty="0">
                          <a:latin typeface="Arial" panose="020B0604020202020204" pitchFamily="34" charset="0"/>
                          <a:cs typeface="Arial" panose="020B0604020202020204" pitchFamily="34" charset="0"/>
                        </a:rPr>
                        <a:t>Payments represented consultancy/professional fees.</a:t>
                      </a:r>
                      <a:endParaRPr lang="en-US" sz="1200" dirty="0">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r>
                        <a:rPr lang="en-US" sz="1200" dirty="0">
                          <a:latin typeface="Arial" panose="020B0604020202020204" pitchFamily="34" charset="0"/>
                          <a:cs typeface="Arial" panose="020B0604020202020204" pitchFamily="34" charset="0"/>
                        </a:rPr>
                        <a:t>No employer-employee relationship was established.</a:t>
                      </a:r>
                      <a:endParaRPr lang="en-US" sz="1200" dirty="0">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r>
                        <a:rPr lang="en-US" sz="1200" dirty="0">
                          <a:latin typeface="Arial" panose="020B0604020202020204" pitchFamily="34" charset="0"/>
                          <a:cs typeface="Arial" panose="020B0604020202020204" pitchFamily="34" charset="0"/>
                        </a:rPr>
                        <a:t>TDS was correctly deducted under </a:t>
                      </a:r>
                      <a:r>
                        <a:rPr lang="en-US" sz="1200" b="1" dirty="0">
                          <a:latin typeface="Arial" panose="020B0604020202020204" pitchFamily="34" charset="0"/>
                          <a:cs typeface="Arial" panose="020B0604020202020204" pitchFamily="34" charset="0"/>
                        </a:rPr>
                        <a:t>Section 194J</a:t>
                      </a:r>
                      <a:r>
                        <a:rPr lang="en-US" sz="1200" dirty="0">
                          <a:latin typeface="Arial" panose="020B0604020202020204" pitchFamily="34" charset="0"/>
                          <a:cs typeface="Arial" panose="020B0604020202020204" pitchFamily="34" charset="0"/>
                        </a:rPr>
                        <a:t>.</a:t>
                      </a:r>
                      <a:endParaRPr lang="en-US" sz="1200" dirty="0">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r>
                        <a:rPr lang="en-US" sz="1200" dirty="0">
                          <a:latin typeface="Arial" panose="020B0604020202020204" pitchFamily="34" charset="0"/>
                          <a:cs typeface="Arial" panose="020B0604020202020204" pitchFamily="34" charset="0"/>
                        </a:rPr>
                        <a:t>Proceedings under Sections </a:t>
                      </a:r>
                      <a:r>
                        <a:rPr lang="en-US" sz="1200" b="1" dirty="0">
                          <a:latin typeface="Arial" panose="020B0604020202020204" pitchFamily="34" charset="0"/>
                          <a:cs typeface="Arial" panose="020B0604020202020204" pitchFamily="34" charset="0"/>
                        </a:rPr>
                        <a:t>201(1) and 201(1A)</a:t>
                      </a:r>
                      <a:r>
                        <a:rPr lang="en-US" sz="1200" dirty="0">
                          <a:latin typeface="Arial" panose="020B0604020202020204" pitchFamily="34" charset="0"/>
                          <a:cs typeface="Arial" panose="020B0604020202020204" pitchFamily="34" charset="0"/>
                        </a:rPr>
                        <a:t> were set aside.</a:t>
                      </a:r>
                      <a:endParaRPr lang="en-US" sz="1200" dirty="0">
                        <a:latin typeface="Arial" panose="020B0604020202020204" pitchFamily="34" charset="0"/>
                        <a:cs typeface="Arial" panose="020B0604020202020204" pitchFamily="34" charset="0"/>
                      </a:endParaRPr>
                    </a:p>
                    <a:p>
                      <a:pPr algn="just"/>
                      <a:endParaRPr lang="en-US" sz="1200" dirty="0">
                        <a:latin typeface="Arial" panose="020B0604020202020204" pitchFamily="34" charset="0"/>
                        <a:cs typeface="Arial" panose="020B0604020202020204" pitchFamily="34" charset="0"/>
                      </a:endParaRPr>
                    </a:p>
                    <a:p>
                      <a:pPr marL="171450" indent="-171450" algn="just">
                        <a:buFont typeface="Wingdings" panose="05000000000000000000" pitchFamily="2" charset="2"/>
                        <a:buChar char="Ø"/>
                      </a:pPr>
                      <a:r>
                        <a:rPr lang="en-US" sz="1200" b="1" dirty="0">
                          <a:latin typeface="Arial" panose="020B0604020202020204" pitchFamily="34" charset="0"/>
                          <a:cs typeface="Arial" panose="020B0604020202020204" pitchFamily="34" charset="0"/>
                        </a:rPr>
                        <a:t>Key Principle</a:t>
                      </a:r>
                      <a:endParaRPr lang="en-US" sz="1200" b="1" dirty="0">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r>
                        <a:rPr lang="en-US" sz="1200" b="1" dirty="0">
                          <a:latin typeface="Arial" panose="020B0604020202020204" pitchFamily="34" charset="0"/>
                          <a:cs typeface="Arial" panose="020B0604020202020204" pitchFamily="34" charset="0"/>
                        </a:rPr>
                        <a:t>The existence of an employer-employee relationship is the determining factor for Section 192.</a:t>
                      </a:r>
                      <a:endParaRPr lang="en-US" sz="1200" dirty="0">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r>
                        <a:rPr lang="en-US" sz="1200" dirty="0">
                          <a:latin typeface="Arial" panose="020B0604020202020204" pitchFamily="34" charset="0"/>
                          <a:cs typeface="Arial" panose="020B0604020202020204" pitchFamily="34" charset="0"/>
                        </a:rPr>
                        <a:t>Where doctors render services as independent professionals, payments are covered under </a:t>
                      </a:r>
                      <a:r>
                        <a:rPr lang="en-US" sz="1200" b="1" dirty="0">
                          <a:latin typeface="Arial" panose="020B0604020202020204" pitchFamily="34" charset="0"/>
                          <a:cs typeface="Arial" panose="020B0604020202020204" pitchFamily="34" charset="0"/>
                        </a:rPr>
                        <a:t>Section 194J</a:t>
                      </a:r>
                      <a:r>
                        <a:rPr lang="en-US" sz="1200" dirty="0">
                          <a:latin typeface="Arial" panose="020B0604020202020204" pitchFamily="34" charset="0"/>
                          <a:cs typeface="Arial" panose="020B0604020202020204" pitchFamily="34" charset="0"/>
                        </a:rPr>
                        <a:t>, irrespective of the regularity or quantum of payment.</a:t>
                      </a:r>
                      <a:endParaRPr lang="en-US" sz="1200" dirty="0">
                        <a:latin typeface="Arial" panose="020B0604020202020204" pitchFamily="34" charset="0"/>
                        <a:cs typeface="Arial" panose="020B0604020202020204" pitchFamily="34" charset="0"/>
                      </a:endParaRPr>
                    </a:p>
                    <a:p>
                      <a:pPr algn="just"/>
                      <a:endParaRPr lang="en-US" sz="1200" dirty="0">
                        <a:latin typeface="Arial" panose="020B0604020202020204" pitchFamily="34" charset="0"/>
                        <a:cs typeface="Arial" panose="020B0604020202020204" pitchFamily="34" charset="0"/>
                      </a:endParaRPr>
                    </a:p>
                    <a:p>
                      <a:pPr marL="171450" indent="-171450" algn="just">
                        <a:buFont typeface="Wingdings" panose="05000000000000000000" pitchFamily="2" charset="2"/>
                        <a:buChar char="Ø"/>
                      </a:pPr>
                      <a:r>
                        <a:rPr lang="en-US" sz="1200" b="1" dirty="0">
                          <a:latin typeface="Arial" panose="020B0604020202020204" pitchFamily="34" charset="0"/>
                          <a:cs typeface="Arial" panose="020B0604020202020204" pitchFamily="34" charset="0"/>
                        </a:rPr>
                        <a:t>Practical Takeaway</a:t>
                      </a:r>
                      <a:endParaRPr lang="en-US" sz="1200" b="1" dirty="0">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r>
                        <a:rPr lang="en-US" sz="1200" dirty="0">
                          <a:latin typeface="Arial" panose="020B0604020202020204" pitchFamily="34" charset="0"/>
                          <a:cs typeface="Arial" panose="020B0604020202020204" pitchFamily="34" charset="0"/>
                        </a:rPr>
                        <a:t>Review the nature of engagement, not merely the designation.</a:t>
                      </a:r>
                      <a:endParaRPr lang="en-US" sz="1200" dirty="0">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r>
                        <a:rPr lang="en-US" sz="1200" dirty="0">
                          <a:latin typeface="Arial" panose="020B0604020202020204" pitchFamily="34" charset="0"/>
                          <a:cs typeface="Arial" panose="020B0604020202020204" pitchFamily="34" charset="0"/>
                        </a:rPr>
                        <a:t> Maintain robust consultancy agreements and supporting documentation.</a:t>
                      </a:r>
                      <a:endParaRPr lang="en-US" sz="1200" dirty="0">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r>
                        <a:rPr lang="en-US" sz="1200" dirty="0">
                          <a:latin typeface="Arial" panose="020B0604020202020204" pitchFamily="34" charset="0"/>
                          <a:cs typeface="Arial" panose="020B0604020202020204" pitchFamily="34" charset="0"/>
                        </a:rPr>
                        <a:t> Independent professional arrangements with doctors generally attract </a:t>
                      </a:r>
                      <a:r>
                        <a:rPr lang="en-US" sz="1200" b="1" dirty="0">
                          <a:latin typeface="Arial" panose="020B0604020202020204" pitchFamily="34" charset="0"/>
                          <a:cs typeface="Arial" panose="020B0604020202020204" pitchFamily="34" charset="0"/>
                        </a:rPr>
                        <a:t>TDS under Section 194J</a:t>
                      </a:r>
                      <a:r>
                        <a:rPr lang="en-US" sz="1200" dirty="0">
                          <a:latin typeface="Arial" panose="020B0604020202020204" pitchFamily="34" charset="0"/>
                          <a:cs typeface="Arial" panose="020B0604020202020204" pitchFamily="34" charset="0"/>
                        </a:rPr>
                        <a:t>.</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r>
            </a:tbl>
          </a:graphicData>
        </a:graphic>
      </p:graphicFrame>
      <p:sp>
        <p:nvSpPr>
          <p:cNvPr id="4" name="Shape 2"/>
          <p:cNvSpPr/>
          <p:nvPr/>
        </p:nvSpPr>
        <p:spPr>
          <a:xfrm>
            <a:off x="0" y="5029200"/>
            <a:ext cx="9144000" cy="114300"/>
          </a:xfrm>
          <a:prstGeom prst="rect">
            <a:avLst/>
          </a:prstGeom>
          <a:solidFill>
            <a:srgbClr val="C9941A"/>
          </a:solidFill>
          <a:ln w="12700">
            <a:solidFill>
              <a:srgbClr val="C9941A"/>
            </a:solidFill>
            <a:prstDash val="solid"/>
          </a:ln>
        </p:spPr>
      </p:sp>
      <p:sp>
        <p:nvSpPr>
          <p:cNvPr id="7" name="TextBox 6"/>
          <p:cNvSpPr txBox="1"/>
          <p:nvPr/>
        </p:nvSpPr>
        <p:spPr>
          <a:xfrm>
            <a:off x="430924" y="739457"/>
            <a:ext cx="8282152" cy="369332"/>
          </a:xfrm>
          <a:prstGeom prst="rect">
            <a:avLst/>
          </a:prstGeom>
          <a:noFill/>
        </p:spPr>
        <p:txBody>
          <a:bodyPr wrap="square" rtlCol="0">
            <a:spAutoFit/>
          </a:bodyPr>
          <a:lstStyle/>
          <a:p>
            <a:pPr algn="ctr"/>
            <a:r>
              <a:rPr lang="en-IN" b="1" dirty="0">
                <a:latin typeface="Arial" panose="020B0604020202020204" pitchFamily="34" charset="0"/>
                <a:cs typeface="Arial" panose="020B0604020202020204" pitchFamily="34" charset="0"/>
              </a:rPr>
              <a:t>Case 1 : </a:t>
            </a:r>
            <a:r>
              <a:rPr lang="en-IN" b="1" dirty="0" err="1">
                <a:latin typeface="Arial" panose="020B0604020202020204" pitchFamily="34" charset="0"/>
                <a:cs typeface="Arial" panose="020B0604020202020204" pitchFamily="34" charset="0"/>
              </a:rPr>
              <a:t>Asstt</a:t>
            </a:r>
            <a:r>
              <a:rPr lang="en-IN" b="1" dirty="0">
                <a:latin typeface="Arial" panose="020B0604020202020204" pitchFamily="34" charset="0"/>
                <a:cs typeface="Arial" panose="020B0604020202020204" pitchFamily="34" charset="0"/>
              </a:rPr>
              <a:t>. CIT v. Artemis Medicare Services Ltd</a:t>
            </a:r>
            <a:r>
              <a:rPr lang="en-IN" dirty="0">
                <a:latin typeface="Arial" panose="020B0604020202020204" pitchFamily="34" charset="0"/>
                <a:cs typeface="Arial" panose="020B0604020202020204" pitchFamily="34" charset="0"/>
              </a:rPr>
              <a:t>.</a:t>
            </a:r>
            <a:endParaRPr lang="en-IN" dirty="0">
              <a:latin typeface="Arial" panose="020B0604020202020204" pitchFamily="34" charset="0"/>
              <a:cs typeface="Arial" panose="020B060402020202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4F6FB"/>
        </a:solidFill>
        <a:effectLst/>
      </p:bgPr>
    </p:bg>
    <p:spTree>
      <p:nvGrpSpPr>
        <p:cNvPr id="1" name=""/>
        <p:cNvGrpSpPr/>
        <p:nvPr/>
      </p:nvGrpSpPr>
      <p:grpSpPr>
        <a:xfrm>
          <a:off x="0" y="0"/>
          <a:ext cx="0" cy="0"/>
          <a:chOff x="0" y="0"/>
          <a:chExt cx="0" cy="0"/>
        </a:xfrm>
      </p:grpSpPr>
      <p:sp>
        <p:nvSpPr>
          <p:cNvPr id="2" name="Shape 0"/>
          <p:cNvSpPr/>
          <p:nvPr/>
        </p:nvSpPr>
        <p:spPr>
          <a:xfrm>
            <a:off x="0" y="13251"/>
            <a:ext cx="9144000" cy="659411"/>
          </a:xfrm>
          <a:prstGeom prst="rect">
            <a:avLst/>
          </a:prstGeom>
          <a:solidFill>
            <a:srgbClr val="1A2B5E"/>
          </a:solidFill>
          <a:ln w="12700">
            <a:solidFill>
              <a:srgbClr val="1A2B5E"/>
            </a:solidFill>
            <a:prstDash val="solid"/>
          </a:ln>
        </p:spPr>
        <p:txBody>
          <a:bodyPr anchor="ctr"/>
          <a:lstStyle/>
          <a:p>
            <a:pPr algn="ctr"/>
            <a:r>
              <a:rPr lang="en-IN" sz="2300" b="1" dirty="0">
                <a:solidFill>
                  <a:schemeClr val="bg1"/>
                </a:solidFill>
                <a:latin typeface="Arial" panose="020B0604020202020204" pitchFamily="34" charset="0"/>
                <a:cs typeface="Arial" panose="020B0604020202020204" pitchFamily="34" charset="0"/>
              </a:rPr>
              <a:t>Case laws regarding Sec. 192 (392 of ITA 2025)</a:t>
            </a:r>
            <a:endParaRPr lang="en-IN" sz="2300" dirty="0">
              <a:solidFill>
                <a:schemeClr val="bg1"/>
              </a:solidFill>
              <a:latin typeface="Arial" panose="020B0604020202020204" pitchFamily="34" charset="0"/>
              <a:cs typeface="Arial" panose="020B0604020202020204" pitchFamily="34" charset="0"/>
            </a:endParaRPr>
          </a:p>
        </p:txBody>
      </p:sp>
      <p:sp>
        <p:nvSpPr>
          <p:cNvPr id="3" name="Text 1"/>
          <p:cNvSpPr/>
          <p:nvPr/>
        </p:nvSpPr>
        <p:spPr>
          <a:xfrm>
            <a:off x="487016" y="264712"/>
            <a:ext cx="8382664" cy="576116"/>
          </a:xfrm>
          <a:prstGeom prst="rect">
            <a:avLst/>
          </a:prstGeom>
          <a:noFill/>
        </p:spPr>
        <p:txBody>
          <a:bodyPr wrap="square" lIns="0" tIns="0" rIns="0" bIns="0" rtlCol="0" anchor="ctr"/>
          <a:lstStyle/>
          <a:p>
            <a:pPr algn="ctr"/>
            <a:endParaRPr lang="en-US" sz="2300" b="1" dirty="0">
              <a:solidFill>
                <a:schemeClr val="bg1"/>
              </a:solidFill>
              <a:latin typeface="Arial" panose="020B0604020202020204" pitchFamily="34" charset="0"/>
              <a:cs typeface="Arial" panose="020B0604020202020204" pitchFamily="34" charset="0"/>
            </a:endParaRPr>
          </a:p>
        </p:txBody>
      </p:sp>
      <p:graphicFrame>
        <p:nvGraphicFramePr>
          <p:cNvPr id="5" name="Table 0"/>
          <p:cNvGraphicFramePr>
            <a:graphicFrameLocks noGrp="1"/>
          </p:cNvGraphicFramePr>
          <p:nvPr/>
        </p:nvGraphicFramePr>
        <p:xfrm>
          <a:off x="231228" y="1108789"/>
          <a:ext cx="8638452" cy="3806111"/>
        </p:xfrm>
        <a:graphic>
          <a:graphicData uri="http://schemas.openxmlformats.org/drawingml/2006/table">
            <a:tbl>
              <a:tblPr/>
              <a:tblGrid>
                <a:gridCol w="8638452"/>
              </a:tblGrid>
              <a:tr h="3806111">
                <a:tc>
                  <a:txBody>
                    <a:bodyPr/>
                    <a:lstStyle/>
                    <a:p>
                      <a:pPr marL="171450" indent="-171450" algn="just">
                        <a:buFont typeface="Wingdings" panose="05000000000000000000" pitchFamily="2" charset="2"/>
                        <a:buChar char="Ø"/>
                      </a:pPr>
                      <a:r>
                        <a:rPr lang="en-US" sz="1200" b="1" dirty="0">
                          <a:latin typeface="Arial" panose="020B0604020202020204" pitchFamily="34" charset="0"/>
                          <a:cs typeface="Arial" panose="020B0604020202020204" pitchFamily="34" charset="0"/>
                        </a:rPr>
                        <a:t>Issue</a:t>
                      </a:r>
                      <a:endParaRPr lang="en-US" sz="1200" b="1" dirty="0">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r>
                        <a:rPr lang="en-US" sz="1200" dirty="0">
                          <a:latin typeface="Arial" panose="020B0604020202020204" pitchFamily="34" charset="0"/>
                          <a:cs typeface="Arial" panose="020B0604020202020204" pitchFamily="34" charset="0"/>
                        </a:rPr>
                        <a:t>Whether commission paid to whole-time directors is liable for TDS under </a:t>
                      </a:r>
                      <a:r>
                        <a:rPr lang="en-US" sz="1200" b="1" dirty="0">
                          <a:latin typeface="Arial" panose="020B0604020202020204" pitchFamily="34" charset="0"/>
                          <a:cs typeface="Arial" panose="020B0604020202020204" pitchFamily="34" charset="0"/>
                        </a:rPr>
                        <a:t>Section 192 (Salary)</a:t>
                      </a:r>
                      <a:r>
                        <a:rPr lang="en-US" sz="1200" dirty="0">
                          <a:latin typeface="Arial" panose="020B0604020202020204" pitchFamily="34" charset="0"/>
                          <a:cs typeface="Arial" panose="020B0604020202020204" pitchFamily="34" charset="0"/>
                        </a:rPr>
                        <a:t> or </a:t>
                      </a:r>
                      <a:r>
                        <a:rPr lang="en-US" sz="1200" b="1" dirty="0">
                          <a:latin typeface="Arial" panose="020B0604020202020204" pitchFamily="34" charset="0"/>
                          <a:cs typeface="Arial" panose="020B0604020202020204" pitchFamily="34" charset="0"/>
                        </a:rPr>
                        <a:t>Section 194H (Commission/Brokerage)</a:t>
                      </a:r>
                      <a:r>
                        <a:rPr lang="en-US" sz="1200" dirty="0">
                          <a:latin typeface="Arial" panose="020B0604020202020204" pitchFamily="34" charset="0"/>
                          <a:cs typeface="Arial" panose="020B0604020202020204" pitchFamily="34" charset="0"/>
                        </a:rPr>
                        <a:t>.</a:t>
                      </a:r>
                      <a:endParaRPr lang="en-US" sz="1200" dirty="0">
                        <a:latin typeface="Arial" panose="020B0604020202020204" pitchFamily="34" charset="0"/>
                        <a:cs typeface="Arial" panose="020B0604020202020204" pitchFamily="34" charset="0"/>
                      </a:endParaRPr>
                    </a:p>
                    <a:p>
                      <a:pPr marL="0" indent="0" algn="just">
                        <a:buFont typeface="Arial" panose="020B0604020202020204" pitchFamily="34" charset="0"/>
                        <a:buNone/>
                      </a:pPr>
                      <a:r>
                        <a:rPr lang="en-US" sz="1200" dirty="0">
                          <a:latin typeface="Arial" panose="020B0604020202020204" pitchFamily="34" charset="0"/>
                          <a:cs typeface="Arial" panose="020B0604020202020204" pitchFamily="34" charset="0"/>
                        </a:rPr>
                        <a:t> </a:t>
                      </a:r>
                      <a:endParaRPr lang="en-US" sz="1200" dirty="0">
                        <a:latin typeface="Arial" panose="020B0604020202020204" pitchFamily="34" charset="0"/>
                        <a:cs typeface="Arial" panose="020B0604020202020204" pitchFamily="34" charset="0"/>
                      </a:endParaRPr>
                    </a:p>
                    <a:p>
                      <a:pPr marL="171450" indent="-171450" algn="just">
                        <a:buFont typeface="Wingdings" panose="05000000000000000000" pitchFamily="2" charset="2"/>
                        <a:buChar char="Ø"/>
                      </a:pPr>
                      <a:r>
                        <a:rPr lang="en-IN" sz="1200" b="1" dirty="0">
                          <a:latin typeface="Arial" panose="020B0604020202020204" pitchFamily="34" charset="0"/>
                          <a:cs typeface="Arial" panose="020B0604020202020204" pitchFamily="34" charset="0"/>
                        </a:rPr>
                        <a:t>Held</a:t>
                      </a:r>
                      <a:endParaRPr lang="en-US" sz="1200" b="1" dirty="0">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r>
                        <a:rPr lang="en-US" sz="1200" dirty="0">
                          <a:latin typeface="Arial" panose="020B0604020202020204" pitchFamily="34" charset="0"/>
                          <a:cs typeface="Arial" panose="020B0604020202020204" pitchFamily="34" charset="0"/>
                        </a:rPr>
                        <a:t>Whole-time directors were in an employer-employee relationship with the company.</a:t>
                      </a:r>
                      <a:endParaRPr lang="en-US" sz="1200" dirty="0">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r>
                        <a:rPr lang="en-US" sz="1200" dirty="0">
                          <a:latin typeface="Arial" panose="020B0604020202020204" pitchFamily="34" charset="0"/>
                          <a:cs typeface="Arial" panose="020B0604020202020204" pitchFamily="34" charset="0"/>
                        </a:rPr>
                        <a:t>Commission paid formed part of their overall remuneration package.</a:t>
                      </a:r>
                      <a:endParaRPr lang="en-US" sz="1200" dirty="0">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r>
                        <a:rPr lang="en-US" sz="1200" dirty="0">
                          <a:latin typeface="Arial" panose="020B0604020202020204" pitchFamily="34" charset="0"/>
                          <a:cs typeface="Arial" panose="020B0604020202020204" pitchFamily="34" charset="0"/>
                        </a:rPr>
                        <a:t>Such commission assumed the character of salary.</a:t>
                      </a:r>
                      <a:endParaRPr lang="en-US" sz="1200" dirty="0">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r>
                        <a:rPr lang="en-US" sz="1200" dirty="0">
                          <a:latin typeface="Arial" panose="020B0604020202020204" pitchFamily="34" charset="0"/>
                          <a:cs typeface="Arial" panose="020B0604020202020204" pitchFamily="34" charset="0"/>
                        </a:rPr>
                        <a:t>TDS was correctly deducted under </a:t>
                      </a:r>
                      <a:r>
                        <a:rPr lang="en-US" sz="1200" b="1" dirty="0">
                          <a:latin typeface="Arial" panose="020B0604020202020204" pitchFamily="34" charset="0"/>
                          <a:cs typeface="Arial" panose="020B0604020202020204" pitchFamily="34" charset="0"/>
                        </a:rPr>
                        <a:t>Section 192</a:t>
                      </a:r>
                      <a:r>
                        <a:rPr lang="en-US" sz="1200" dirty="0">
                          <a:latin typeface="Arial" panose="020B0604020202020204" pitchFamily="34" charset="0"/>
                          <a:cs typeface="Arial" panose="020B0604020202020204" pitchFamily="34" charset="0"/>
                        </a:rPr>
                        <a:t>.</a:t>
                      </a:r>
                      <a:endParaRPr lang="en-US" sz="1200" dirty="0">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r>
                        <a:rPr lang="en-US" sz="1200" dirty="0">
                          <a:latin typeface="Arial" panose="020B0604020202020204" pitchFamily="34" charset="0"/>
                          <a:cs typeface="Arial" panose="020B0604020202020204" pitchFamily="34" charset="0"/>
                        </a:rPr>
                        <a:t>Disallowance made by the Assessing Officer was rightly deleted.</a:t>
                      </a:r>
                      <a:endParaRPr lang="en-US" sz="1200" dirty="0">
                        <a:latin typeface="Arial" panose="020B0604020202020204" pitchFamily="34" charset="0"/>
                        <a:cs typeface="Arial" panose="020B0604020202020204" pitchFamily="34" charset="0"/>
                      </a:endParaRPr>
                    </a:p>
                    <a:p>
                      <a:pPr algn="just"/>
                      <a:endParaRPr lang="en-US" sz="1200" dirty="0">
                        <a:latin typeface="Arial" panose="020B0604020202020204" pitchFamily="34" charset="0"/>
                        <a:cs typeface="Arial" panose="020B0604020202020204" pitchFamily="34" charset="0"/>
                      </a:endParaRPr>
                    </a:p>
                    <a:p>
                      <a:pPr marL="171450" indent="-171450" algn="just">
                        <a:buFont typeface="Wingdings" panose="05000000000000000000" pitchFamily="2" charset="2"/>
                        <a:buChar char="Ø"/>
                      </a:pPr>
                      <a:r>
                        <a:rPr lang="en-US" sz="1200" b="1" dirty="0">
                          <a:latin typeface="Arial" panose="020B0604020202020204" pitchFamily="34" charset="0"/>
                          <a:cs typeface="Arial" panose="020B0604020202020204" pitchFamily="34" charset="0"/>
                        </a:rPr>
                        <a:t>Key Principle</a:t>
                      </a:r>
                      <a:endParaRPr lang="en-US" sz="1200" b="1" dirty="0">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r>
                        <a:rPr lang="en-US" sz="1200" b="1" dirty="0">
                          <a:latin typeface="Arial" panose="020B0604020202020204" pitchFamily="34" charset="0"/>
                          <a:cs typeface="Arial" panose="020B0604020202020204" pitchFamily="34" charset="0"/>
                        </a:rPr>
                        <a:t>Commission paid to a whole-time director as part of employment remuneration is taxable as salary and attracts TDS under Section 192.</a:t>
                      </a:r>
                      <a:endParaRPr lang="en-US" sz="1200" dirty="0">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r>
                        <a:rPr lang="en-US" sz="1200" dirty="0">
                          <a:latin typeface="Arial" panose="020B0604020202020204" pitchFamily="34" charset="0"/>
                          <a:cs typeface="Arial" panose="020B0604020202020204" pitchFamily="34" charset="0"/>
                        </a:rPr>
                        <a:t>The true nature of the payment and the underlying relationship determine the applicable TDS provision.</a:t>
                      </a:r>
                      <a:endParaRPr lang="en-US" sz="1200" dirty="0">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endParaRPr lang="en-US" sz="1200" dirty="0">
                        <a:latin typeface="Arial" panose="020B0604020202020204" pitchFamily="34" charset="0"/>
                        <a:cs typeface="Arial" panose="020B0604020202020204" pitchFamily="34" charset="0"/>
                      </a:endParaRPr>
                    </a:p>
                    <a:p>
                      <a:pPr marL="171450" indent="-171450" algn="just">
                        <a:buFont typeface="Wingdings" panose="05000000000000000000" pitchFamily="2" charset="2"/>
                        <a:buChar char="Ø"/>
                      </a:pPr>
                      <a:r>
                        <a:rPr lang="en-US" sz="1200" b="1" dirty="0">
                          <a:latin typeface="Arial" panose="020B0604020202020204" pitchFamily="34" charset="0"/>
                          <a:cs typeface="Arial" panose="020B0604020202020204" pitchFamily="34" charset="0"/>
                        </a:rPr>
                        <a:t>Practical Takeaway</a:t>
                      </a:r>
                      <a:endParaRPr lang="en-US" sz="1200" b="1" dirty="0">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r>
                        <a:rPr lang="en-US" sz="1200" dirty="0">
                          <a:latin typeface="Arial" panose="020B0604020202020204" pitchFamily="34" charset="0"/>
                          <a:cs typeface="Arial" panose="020B0604020202020204" pitchFamily="34" charset="0"/>
                        </a:rPr>
                        <a:t>Examine whether the director is a whole-time director and an employee of the company. </a:t>
                      </a:r>
                      <a:endParaRPr lang="en-US" sz="1200" dirty="0">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r>
                        <a:rPr lang="en-US" sz="1200" dirty="0">
                          <a:latin typeface="Arial" panose="020B0604020202020204" pitchFamily="34" charset="0"/>
                          <a:cs typeface="Arial" panose="020B0604020202020204" pitchFamily="34" charset="0"/>
                        </a:rPr>
                        <a:t>Review appointment letters, service contracts, and remuneration structure. </a:t>
                      </a:r>
                      <a:endParaRPr lang="en-US" sz="1200" dirty="0">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r>
                        <a:rPr lang="en-US" sz="1200" dirty="0">
                          <a:latin typeface="Arial" panose="020B0604020202020204" pitchFamily="34" charset="0"/>
                          <a:cs typeface="Arial" panose="020B0604020202020204" pitchFamily="34" charset="0"/>
                        </a:rPr>
                        <a:t>If commission forms part of the salary package, deduct TDS under </a:t>
                      </a:r>
                      <a:r>
                        <a:rPr lang="en-US" sz="1200" b="1" dirty="0">
                          <a:latin typeface="Arial" panose="020B0604020202020204" pitchFamily="34" charset="0"/>
                          <a:cs typeface="Arial" panose="020B0604020202020204" pitchFamily="34" charset="0"/>
                        </a:rPr>
                        <a:t>Section 192</a:t>
                      </a:r>
                      <a:r>
                        <a:rPr lang="en-US" sz="1200" dirty="0">
                          <a:latin typeface="Arial" panose="020B0604020202020204" pitchFamily="34" charset="0"/>
                          <a:cs typeface="Arial" panose="020B0604020202020204" pitchFamily="34" charset="0"/>
                        </a:rPr>
                        <a:t> and not under </a:t>
                      </a:r>
                      <a:r>
                        <a:rPr lang="en-US" sz="1200" b="1" dirty="0">
                          <a:latin typeface="Arial" panose="020B0604020202020204" pitchFamily="34" charset="0"/>
                          <a:cs typeface="Arial" panose="020B0604020202020204" pitchFamily="34" charset="0"/>
                        </a:rPr>
                        <a:t>Section 194H</a:t>
                      </a:r>
                      <a:r>
                        <a:rPr lang="en-US" sz="1200" dirty="0">
                          <a:latin typeface="Arial" panose="020B0604020202020204" pitchFamily="34" charset="0"/>
                          <a:cs typeface="Arial" panose="020B0604020202020204" pitchFamily="34" charset="0"/>
                        </a:rPr>
                        <a:t>.</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r>
            </a:tbl>
          </a:graphicData>
        </a:graphic>
      </p:graphicFrame>
      <p:sp>
        <p:nvSpPr>
          <p:cNvPr id="4" name="Shape 2"/>
          <p:cNvSpPr/>
          <p:nvPr/>
        </p:nvSpPr>
        <p:spPr>
          <a:xfrm>
            <a:off x="0" y="5029200"/>
            <a:ext cx="9144000" cy="114300"/>
          </a:xfrm>
          <a:prstGeom prst="rect">
            <a:avLst/>
          </a:prstGeom>
          <a:solidFill>
            <a:srgbClr val="C9941A"/>
          </a:solidFill>
          <a:ln w="12700">
            <a:solidFill>
              <a:srgbClr val="C9941A"/>
            </a:solidFill>
            <a:prstDash val="solid"/>
          </a:ln>
        </p:spPr>
      </p:sp>
      <p:sp>
        <p:nvSpPr>
          <p:cNvPr id="7" name="TextBox 6"/>
          <p:cNvSpPr txBox="1"/>
          <p:nvPr/>
        </p:nvSpPr>
        <p:spPr>
          <a:xfrm>
            <a:off x="537272" y="722957"/>
            <a:ext cx="8282152" cy="369332"/>
          </a:xfrm>
          <a:prstGeom prst="rect">
            <a:avLst/>
          </a:prstGeom>
          <a:noFill/>
        </p:spPr>
        <p:txBody>
          <a:bodyPr wrap="square" rtlCol="0">
            <a:spAutoFit/>
          </a:bodyPr>
          <a:lstStyle/>
          <a:p>
            <a:pPr algn="ctr"/>
            <a:r>
              <a:rPr lang="en-US" b="1" dirty="0">
                <a:latin typeface="Arial" panose="020B0604020202020204" pitchFamily="34" charset="0"/>
                <a:cs typeface="Arial" panose="020B0604020202020204" pitchFamily="34" charset="0"/>
              </a:rPr>
              <a:t>Dy. CIT v. </a:t>
            </a:r>
            <a:r>
              <a:rPr lang="en-US" b="1" dirty="0" err="1">
                <a:latin typeface="Arial" panose="020B0604020202020204" pitchFamily="34" charset="0"/>
                <a:cs typeface="Arial" panose="020B0604020202020204" pitchFamily="34" charset="0"/>
              </a:rPr>
              <a:t>Indofil</a:t>
            </a:r>
            <a:r>
              <a:rPr lang="en-US" b="1" dirty="0">
                <a:latin typeface="Arial" panose="020B0604020202020204" pitchFamily="34" charset="0"/>
                <a:cs typeface="Arial" panose="020B0604020202020204" pitchFamily="34" charset="0"/>
              </a:rPr>
              <a:t> Industrial Ltd. (2024)</a:t>
            </a:r>
            <a:endParaRPr lang="en-IN" b="1" dirty="0">
              <a:latin typeface="Arial" panose="020B0604020202020204" pitchFamily="34" charset="0"/>
              <a:cs typeface="Arial" panose="020B060402020202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4F6FB"/>
        </a:solidFill>
        <a:effectLst/>
      </p:bgPr>
    </p:bg>
    <p:spTree>
      <p:nvGrpSpPr>
        <p:cNvPr id="1" name=""/>
        <p:cNvGrpSpPr/>
        <p:nvPr/>
      </p:nvGrpSpPr>
      <p:grpSpPr>
        <a:xfrm>
          <a:off x="0" y="0"/>
          <a:ext cx="0" cy="0"/>
          <a:chOff x="0" y="0"/>
          <a:chExt cx="0" cy="0"/>
        </a:xfrm>
      </p:grpSpPr>
      <p:sp>
        <p:nvSpPr>
          <p:cNvPr id="2" name="Shape 0"/>
          <p:cNvSpPr/>
          <p:nvPr/>
        </p:nvSpPr>
        <p:spPr>
          <a:xfrm>
            <a:off x="0" y="13252"/>
            <a:ext cx="9144000" cy="1037782"/>
          </a:xfrm>
          <a:prstGeom prst="rect">
            <a:avLst/>
          </a:prstGeom>
          <a:solidFill>
            <a:srgbClr val="1A2B5E"/>
          </a:solidFill>
          <a:ln w="12700">
            <a:solidFill>
              <a:srgbClr val="1A2B5E"/>
            </a:solidFill>
            <a:prstDash val="solid"/>
          </a:ln>
        </p:spPr>
      </p:sp>
      <p:sp>
        <p:nvSpPr>
          <p:cNvPr id="3" name="Text 1"/>
          <p:cNvSpPr/>
          <p:nvPr/>
        </p:nvSpPr>
        <p:spPr>
          <a:xfrm>
            <a:off x="487016" y="137160"/>
            <a:ext cx="8382664" cy="640080"/>
          </a:xfrm>
          <a:prstGeom prst="rect">
            <a:avLst/>
          </a:prstGeom>
          <a:noFill/>
        </p:spPr>
        <p:txBody>
          <a:bodyPr wrap="square" lIns="0" tIns="0" rIns="0" bIns="0" rtlCol="0" anchor="ctr"/>
          <a:lstStyle/>
          <a:p>
            <a:pPr algn="ctr"/>
            <a:r>
              <a:rPr lang="en-IN" sz="2400" dirty="0">
                <a:solidFill>
                  <a:schemeClr val="bg1"/>
                </a:solidFill>
              </a:rPr>
              <a:t>Section 194C (ITA 1961) vs Section 393(1) Table Sl. No. 6(</a:t>
            </a:r>
            <a:r>
              <a:rPr lang="en-IN" sz="2400" dirty="0" err="1">
                <a:solidFill>
                  <a:schemeClr val="bg1"/>
                </a:solidFill>
              </a:rPr>
              <a:t>i</a:t>
            </a:r>
            <a:r>
              <a:rPr lang="en-IN" sz="2400" dirty="0">
                <a:solidFill>
                  <a:schemeClr val="bg1"/>
                </a:solidFill>
              </a:rPr>
              <a:t>)/(ii) (ITA 2025)</a:t>
            </a:r>
            <a:endParaRPr lang="en-US" sz="2300" dirty="0">
              <a:solidFill>
                <a:schemeClr val="bg1"/>
              </a:solidFill>
              <a:latin typeface="Arial" panose="020B0604020202020204" pitchFamily="34" charset="0"/>
              <a:cs typeface="Arial" panose="020B0604020202020204" pitchFamily="34" charset="0"/>
            </a:endParaRPr>
          </a:p>
        </p:txBody>
      </p:sp>
      <p:graphicFrame>
        <p:nvGraphicFramePr>
          <p:cNvPr id="5" name="Table 0"/>
          <p:cNvGraphicFramePr>
            <a:graphicFrameLocks noGrp="1"/>
          </p:cNvGraphicFramePr>
          <p:nvPr/>
        </p:nvGraphicFramePr>
        <p:xfrm>
          <a:off x="203008" y="1135117"/>
          <a:ext cx="8666672" cy="3517142"/>
        </p:xfrm>
        <a:graphic>
          <a:graphicData uri="http://schemas.openxmlformats.org/drawingml/2006/table">
            <a:tbl>
              <a:tblPr/>
              <a:tblGrid>
                <a:gridCol w="1005682"/>
                <a:gridCol w="1870841"/>
                <a:gridCol w="2631346"/>
                <a:gridCol w="3158803"/>
              </a:tblGrid>
              <a:tr h="318223">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en-IN" sz="1200" dirty="0">
                          <a:solidFill>
                            <a:schemeClr val="bg1"/>
                          </a:solidFill>
                        </a:rPr>
                        <a:t>Aspect</a:t>
                      </a:r>
                      <a:endParaRPr lang="en-US" sz="1200" b="1" dirty="0">
                        <a:solidFill>
                          <a:schemeClr val="bg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1A2B5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en-IN" sz="1200" dirty="0">
                          <a:solidFill>
                            <a:schemeClr val="bg1"/>
                          </a:solidFill>
                        </a:rPr>
                        <a:t>Section 194C, ITA 1961</a:t>
                      </a:r>
                      <a:endParaRPr lang="en-US" sz="1200" b="1" dirty="0">
                        <a:solidFill>
                          <a:schemeClr val="bg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1A2B5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en-IN" sz="1200" dirty="0">
                          <a:solidFill>
                            <a:schemeClr val="bg1"/>
                          </a:solidFill>
                        </a:rPr>
                        <a:t>Section 393(1), ITA 2025</a:t>
                      </a:r>
                      <a:endParaRPr lang="en-US" sz="1200" b="1" dirty="0">
                        <a:solidFill>
                          <a:schemeClr val="bg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1A2B5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en-IN" sz="1200" dirty="0">
                          <a:solidFill>
                            <a:schemeClr val="bg1"/>
                          </a:solidFill>
                        </a:rPr>
                        <a:t>Interpretation / Impact</a:t>
                      </a:r>
                      <a:endParaRPr lang="en-US" sz="1200" b="1" dirty="0">
                        <a:solidFill>
                          <a:schemeClr val="bg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1A2B5E"/>
                    </a:solidFill>
                  </a:tcPr>
                </a:tc>
              </a:tr>
              <a:tr h="680260">
                <a:tc>
                  <a:txBody>
                    <a:bodyPr/>
                    <a:lstStyle/>
                    <a:p>
                      <a:pPr marL="0" indent="0" algn="just">
                        <a:buNone/>
                      </a:pPr>
                      <a:r>
                        <a:rPr lang="en-IN" sz="1200" dirty="0"/>
                        <a:t>Legislative Design</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FFFFFF"/>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defRPr/>
                      </a:pPr>
                      <a:r>
                        <a:rPr lang="en-US" sz="1200" dirty="0"/>
                        <a:t>Stand-alone provision dealing exclusively with TDS on contractor payments.</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FFFFFF"/>
                    </a:solidFill>
                  </a:tcPr>
                </a:tc>
                <a:tc>
                  <a:txBody>
                    <a:bodyPr/>
                    <a:lstStyle/>
                    <a:p>
                      <a:pPr marL="0" indent="0" algn="just">
                        <a:buNone/>
                      </a:pPr>
                      <a:r>
                        <a:rPr lang="en-US" sz="1200" dirty="0"/>
                        <a:t>Incorporated within a unified TDS framework under Section 393 through a tabular format.</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FFFFFF"/>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defRPr/>
                      </a:pPr>
                      <a:r>
                        <a:rPr lang="en-US" sz="1200" dirty="0"/>
                        <a:t>Represents a structural </a:t>
                      </a:r>
                      <a:r>
                        <a:rPr lang="en-US" sz="1200" dirty="0" err="1"/>
                        <a:t>reorganisation</a:t>
                      </a:r>
                      <a:r>
                        <a:rPr lang="en-US" sz="1200" dirty="0"/>
                        <a:t> rather than a substantive amendment.</a:t>
                      </a:r>
                      <a:endParaRPr lang="en-US" sz="1200" i="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FFFFFF"/>
                    </a:solidFill>
                  </a:tcPr>
                </a:tc>
              </a:tr>
              <a:tr h="704193">
                <a:tc>
                  <a:txBody>
                    <a:bodyPr/>
                    <a:lstStyle/>
                    <a:p>
                      <a:pPr marL="0" indent="0" algn="just">
                        <a:buNone/>
                      </a:pPr>
                      <a:r>
                        <a:rPr lang="en-IN" sz="1200" dirty="0"/>
                        <a:t>Drafting Style</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defRPr/>
                      </a:pPr>
                      <a:r>
                        <a:rPr lang="en-US" sz="1200" dirty="0"/>
                        <a:t>Narrative and section-specific drafting with multiple provisos and explanations.</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0" indent="0" algn="just">
                        <a:buNone/>
                      </a:pPr>
                      <a:r>
                        <a:rPr lang="en-US" sz="1200" dirty="0"/>
                        <a:t>Concise, table-driven drafting supported by common provisions applicable across TDS categories.</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0" indent="0" algn="just">
                        <a:buNone/>
                      </a:pPr>
                      <a:r>
                        <a:rPr lang="en-US" sz="1200" dirty="0"/>
                        <a:t>Enhances readability and reduces repetitive language throughout the Act.</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r>
              <a:tr h="730039">
                <a:tc>
                  <a:txBody>
                    <a:bodyPr/>
                    <a:lstStyle/>
                    <a:p>
                      <a:pPr marL="0" indent="0" algn="just">
                        <a:buNone/>
                      </a:pPr>
                      <a:r>
                        <a:rPr lang="en-IN" sz="1200" dirty="0"/>
                        <a:t>Charging Mechanism</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defRPr/>
                      </a:pPr>
                      <a:r>
                        <a:rPr lang="en-IN" sz="1200" dirty="0"/>
                        <a:t>Obligation imposed on "any person responsible for paying".</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c>
                  <a:txBody>
                    <a:bodyPr/>
                    <a:lstStyle/>
                    <a:p>
                      <a:pPr marL="0" indent="0" algn="just">
                        <a:buNone/>
                      </a:pPr>
                      <a:r>
                        <a:rPr lang="en-US" sz="1200" dirty="0"/>
                        <a:t>Obligation linked to the payer and nature of payment through prescribed table entries.</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defRPr/>
                      </a:pPr>
                      <a:r>
                        <a:rPr lang="en-US" sz="1200" dirty="0"/>
                        <a:t>Change in form rather than substance; deductor responsibility remains unchanged.</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r>
              <a:tr h="730039">
                <a:tc>
                  <a:txBody>
                    <a:bodyPr/>
                    <a:lstStyle/>
                    <a:p>
                      <a:pPr marL="0" indent="0" algn="just">
                        <a:buNone/>
                      </a:pPr>
                      <a:r>
                        <a:rPr lang="en-IN" sz="1200" dirty="0"/>
                        <a:t>Scope of Coverage</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defRPr/>
                      </a:pPr>
                      <a:r>
                        <a:rPr lang="en-US" sz="1200" dirty="0"/>
                        <a:t>Payments to resident contractors for carrying out any work, including supply of </a:t>
                      </a:r>
                      <a:r>
                        <a:rPr lang="en-US" sz="1200" dirty="0" err="1"/>
                        <a:t>labour</a:t>
                      </a:r>
                      <a:r>
                        <a:rPr lang="en-US" sz="1200" dirty="0"/>
                        <a:t>.</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0" indent="0" algn="just">
                        <a:buNone/>
                      </a:pPr>
                      <a:r>
                        <a:rPr lang="en-US" sz="1200" dirty="0"/>
                        <a:t>Corresponding coverage retained under contractor-payment category.</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defRPr/>
                      </a:pPr>
                      <a:r>
                        <a:rPr lang="en-US" sz="1200" dirty="0"/>
                        <a:t>Existing jurisprudence on the meaning of "work" is expected to continue to apply.</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r>
            </a:tbl>
          </a:graphicData>
        </a:graphic>
      </p:graphicFrame>
      <p:sp>
        <p:nvSpPr>
          <p:cNvPr id="4" name="Shape 2"/>
          <p:cNvSpPr/>
          <p:nvPr/>
        </p:nvSpPr>
        <p:spPr>
          <a:xfrm>
            <a:off x="0" y="5029200"/>
            <a:ext cx="9144000" cy="114300"/>
          </a:xfrm>
          <a:prstGeom prst="rect">
            <a:avLst/>
          </a:prstGeom>
          <a:solidFill>
            <a:srgbClr val="C9941A"/>
          </a:solidFill>
          <a:ln w="12700">
            <a:solidFill>
              <a:srgbClr val="C9941A"/>
            </a:solidFill>
            <a:prstDash val="solid"/>
          </a:ln>
        </p:spPr>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4F6FB"/>
        </a:solidFill>
        <a:effectLst/>
      </p:bgPr>
    </p:bg>
    <p:spTree>
      <p:nvGrpSpPr>
        <p:cNvPr id="1" name=""/>
        <p:cNvGrpSpPr/>
        <p:nvPr/>
      </p:nvGrpSpPr>
      <p:grpSpPr>
        <a:xfrm>
          <a:off x="0" y="0"/>
          <a:ext cx="0" cy="0"/>
          <a:chOff x="0" y="0"/>
          <a:chExt cx="0" cy="0"/>
        </a:xfrm>
      </p:grpSpPr>
      <p:sp>
        <p:nvSpPr>
          <p:cNvPr id="2" name="Shape 0"/>
          <p:cNvSpPr/>
          <p:nvPr/>
        </p:nvSpPr>
        <p:spPr>
          <a:xfrm>
            <a:off x="0" y="13252"/>
            <a:ext cx="9144000" cy="1037782"/>
          </a:xfrm>
          <a:prstGeom prst="rect">
            <a:avLst/>
          </a:prstGeom>
          <a:solidFill>
            <a:srgbClr val="1A2B5E"/>
          </a:solidFill>
          <a:ln w="12700">
            <a:solidFill>
              <a:srgbClr val="1A2B5E"/>
            </a:solidFill>
            <a:prstDash val="solid"/>
          </a:ln>
        </p:spPr>
      </p:sp>
      <p:sp>
        <p:nvSpPr>
          <p:cNvPr id="3" name="Text 1"/>
          <p:cNvSpPr/>
          <p:nvPr/>
        </p:nvSpPr>
        <p:spPr>
          <a:xfrm>
            <a:off x="487016" y="137160"/>
            <a:ext cx="8382664" cy="640080"/>
          </a:xfrm>
          <a:prstGeom prst="rect">
            <a:avLst/>
          </a:prstGeom>
          <a:noFill/>
        </p:spPr>
        <p:txBody>
          <a:bodyPr wrap="square" lIns="0" tIns="0" rIns="0" bIns="0" rtlCol="0" anchor="ctr"/>
          <a:lstStyle/>
          <a:p>
            <a:pPr algn="ctr"/>
            <a:r>
              <a:rPr lang="en-IN" sz="2400" dirty="0">
                <a:solidFill>
                  <a:schemeClr val="bg1"/>
                </a:solidFill>
              </a:rPr>
              <a:t>Section 194C (ITA 1961) vs Section 393(1) Table Sl. No. 6(</a:t>
            </a:r>
            <a:r>
              <a:rPr lang="en-IN" sz="2400" dirty="0" err="1">
                <a:solidFill>
                  <a:schemeClr val="bg1"/>
                </a:solidFill>
              </a:rPr>
              <a:t>i</a:t>
            </a:r>
            <a:r>
              <a:rPr lang="en-IN" sz="2400" dirty="0">
                <a:solidFill>
                  <a:schemeClr val="bg1"/>
                </a:solidFill>
              </a:rPr>
              <a:t>)/(ii) (ITA 2025)</a:t>
            </a:r>
            <a:endParaRPr lang="en-US" sz="2300" dirty="0">
              <a:solidFill>
                <a:schemeClr val="bg1"/>
              </a:solidFill>
              <a:latin typeface="Arial" panose="020B0604020202020204" pitchFamily="34" charset="0"/>
              <a:cs typeface="Arial" panose="020B0604020202020204" pitchFamily="34" charset="0"/>
            </a:endParaRPr>
          </a:p>
        </p:txBody>
      </p:sp>
      <p:graphicFrame>
        <p:nvGraphicFramePr>
          <p:cNvPr id="5" name="Table 0"/>
          <p:cNvGraphicFramePr>
            <a:graphicFrameLocks noGrp="1"/>
          </p:cNvGraphicFramePr>
          <p:nvPr/>
        </p:nvGraphicFramePr>
        <p:xfrm>
          <a:off x="203008" y="1135117"/>
          <a:ext cx="8666672" cy="3162754"/>
        </p:xfrm>
        <a:graphic>
          <a:graphicData uri="http://schemas.openxmlformats.org/drawingml/2006/table">
            <a:tbl>
              <a:tblPr/>
              <a:tblGrid>
                <a:gridCol w="1005682"/>
                <a:gridCol w="1870841"/>
                <a:gridCol w="2631346"/>
                <a:gridCol w="3158803"/>
              </a:tblGrid>
              <a:tr h="318223">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en-IN" sz="1200" dirty="0">
                          <a:solidFill>
                            <a:schemeClr val="bg1"/>
                          </a:solidFill>
                        </a:rPr>
                        <a:t>Aspect</a:t>
                      </a:r>
                      <a:endParaRPr lang="en-US" sz="1200" b="1" dirty="0">
                        <a:solidFill>
                          <a:schemeClr val="bg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1A2B5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en-IN" sz="1200" dirty="0">
                          <a:solidFill>
                            <a:schemeClr val="bg1"/>
                          </a:solidFill>
                        </a:rPr>
                        <a:t>Section 194C, ITA 1961</a:t>
                      </a:r>
                      <a:endParaRPr lang="en-US" sz="1200" b="1" dirty="0">
                        <a:solidFill>
                          <a:schemeClr val="bg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1A2B5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en-IN" sz="1200" dirty="0">
                          <a:solidFill>
                            <a:schemeClr val="bg1"/>
                          </a:solidFill>
                        </a:rPr>
                        <a:t>Section 393(1), ITA 2025</a:t>
                      </a:r>
                      <a:endParaRPr lang="en-US" sz="1200" b="1" dirty="0">
                        <a:solidFill>
                          <a:schemeClr val="bg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1A2B5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en-IN" sz="1200" dirty="0">
                          <a:solidFill>
                            <a:schemeClr val="bg1"/>
                          </a:solidFill>
                        </a:rPr>
                        <a:t>Interpretation / Impact</a:t>
                      </a:r>
                      <a:endParaRPr lang="en-US" sz="1200" b="1" dirty="0">
                        <a:solidFill>
                          <a:schemeClr val="bg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1A2B5E"/>
                    </a:solidFill>
                  </a:tcPr>
                </a:tc>
              </a:tr>
              <a:tr h="680260">
                <a:tc>
                  <a:txBody>
                    <a:bodyPr/>
                    <a:lstStyle/>
                    <a:p>
                      <a:pPr marL="0" indent="0" algn="just">
                        <a:buNone/>
                      </a:pPr>
                      <a:r>
                        <a:rPr lang="en-IN" sz="1200" dirty="0"/>
                        <a:t>Resident Status Requirement</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FFFFFF"/>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defRPr/>
                      </a:pPr>
                      <a:r>
                        <a:rPr lang="en-US" sz="1200" dirty="0"/>
                        <a:t>Applicable only where payment is made to a resident contractor.</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FFFFFF"/>
                    </a:solidFill>
                  </a:tcPr>
                </a:tc>
                <a:tc>
                  <a:txBody>
                    <a:bodyPr/>
                    <a:lstStyle/>
                    <a:p>
                      <a:pPr marL="0" indent="0" algn="just">
                        <a:buNone/>
                      </a:pPr>
                      <a:r>
                        <a:rPr lang="en-IN" sz="1200" dirty="0"/>
                        <a:t>Retained without material modification.</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FFFFFF"/>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defRPr/>
                      </a:pPr>
                      <a:r>
                        <a:rPr lang="en-US" sz="1200" dirty="0"/>
                        <a:t>No change in tax incidence or applicability.</a:t>
                      </a:r>
                      <a:endParaRPr lang="en-US" sz="1200" i="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FFFFFF"/>
                    </a:solidFill>
                  </a:tcPr>
                </a:tc>
              </a:tr>
              <a:tr h="704193">
                <a:tc>
                  <a:txBody>
                    <a:bodyPr/>
                    <a:lstStyle/>
                    <a:p>
                      <a:pPr marL="0" indent="0" algn="just">
                        <a:buNone/>
                      </a:pPr>
                      <a:r>
                        <a:rPr lang="en-IN" sz="1200" dirty="0"/>
                        <a:t>Timing of Deduction</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defRPr/>
                      </a:pPr>
                      <a:r>
                        <a:rPr lang="en-US" sz="1200" dirty="0"/>
                        <a:t>Earlier of credit or payment.</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0" indent="0" algn="just">
                        <a:buNone/>
                      </a:pPr>
                      <a:r>
                        <a:rPr lang="en-US" sz="1200" dirty="0"/>
                        <a:t>Same principle retained through general TDS provisions.</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0" indent="0" algn="just">
                        <a:buNone/>
                      </a:pPr>
                      <a:r>
                        <a:rPr lang="en-IN" sz="1200" dirty="0"/>
                        <a:t>No interpretational shift.</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r>
              <a:tr h="730039">
                <a:tc>
                  <a:txBody>
                    <a:bodyPr/>
                    <a:lstStyle/>
                    <a:p>
                      <a:pPr marL="0" indent="0" algn="just">
                        <a:buNone/>
                      </a:pPr>
                      <a:r>
                        <a:rPr lang="en-IN" sz="1200" dirty="0"/>
                        <a:t>Definition of "Work"</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defRPr/>
                      </a:pPr>
                      <a:r>
                        <a:rPr lang="en-US" sz="1200" dirty="0"/>
                        <a:t>Explicitly defined through Explanation to Section 194C.</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c>
                  <a:txBody>
                    <a:bodyPr/>
                    <a:lstStyle/>
                    <a:p>
                      <a:pPr marL="0" indent="0" algn="just">
                        <a:buNone/>
                      </a:pPr>
                      <a:r>
                        <a:rPr lang="en-US" sz="1200" dirty="0"/>
                        <a:t>Concept retained through corresponding provisions and definitions.</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defRPr/>
                      </a:pPr>
                      <a:r>
                        <a:rPr lang="en-US" sz="1200" dirty="0"/>
                        <a:t>Judicial precedents interpreting "work contracts" remain relevant.</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r>
              <a:tr h="730039">
                <a:tc>
                  <a:txBody>
                    <a:bodyPr/>
                    <a:lstStyle/>
                    <a:p>
                      <a:pPr marL="0" indent="0" algn="just">
                        <a:buNone/>
                      </a:pPr>
                      <a:r>
                        <a:rPr lang="en-IN" sz="1200" dirty="0"/>
                        <a:t>Compliance Framework</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defRPr/>
                      </a:pPr>
                      <a:r>
                        <a:rPr lang="en-US" sz="1200" dirty="0"/>
                        <a:t>Section-specific rules scattered across multiple provisions.</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0" indent="0" algn="just">
                        <a:buNone/>
                      </a:pPr>
                      <a:r>
                        <a:rPr lang="en-US" sz="1200" dirty="0"/>
                        <a:t>Common procedural provisions consolidated in one location.</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defRPr/>
                      </a:pPr>
                      <a:r>
                        <a:rPr lang="en-US" sz="1200" dirty="0"/>
                        <a:t>Simplifies navigation and interpretation of TDS provisions.</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r>
            </a:tbl>
          </a:graphicData>
        </a:graphic>
      </p:graphicFrame>
      <p:sp>
        <p:nvSpPr>
          <p:cNvPr id="4" name="Shape 2"/>
          <p:cNvSpPr/>
          <p:nvPr/>
        </p:nvSpPr>
        <p:spPr>
          <a:xfrm>
            <a:off x="0" y="5029200"/>
            <a:ext cx="9144000" cy="114300"/>
          </a:xfrm>
          <a:prstGeom prst="rect">
            <a:avLst/>
          </a:prstGeom>
          <a:solidFill>
            <a:srgbClr val="C9941A"/>
          </a:solidFill>
          <a:ln w="12700">
            <a:solidFill>
              <a:srgbClr val="C9941A"/>
            </a:solidFill>
            <a:prstDash val="solid"/>
          </a:ln>
        </p:spPr>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4F6FB"/>
        </a:solidFill>
        <a:effectLst/>
      </p:bgPr>
    </p:bg>
    <p:spTree>
      <p:nvGrpSpPr>
        <p:cNvPr id="1" name=""/>
        <p:cNvGrpSpPr/>
        <p:nvPr/>
      </p:nvGrpSpPr>
      <p:grpSpPr>
        <a:xfrm>
          <a:off x="0" y="0"/>
          <a:ext cx="0" cy="0"/>
          <a:chOff x="0" y="0"/>
          <a:chExt cx="0" cy="0"/>
        </a:xfrm>
      </p:grpSpPr>
      <p:sp>
        <p:nvSpPr>
          <p:cNvPr id="2" name="Shape 0"/>
          <p:cNvSpPr/>
          <p:nvPr/>
        </p:nvSpPr>
        <p:spPr>
          <a:xfrm>
            <a:off x="0" y="13252"/>
            <a:ext cx="9144000" cy="914400"/>
          </a:xfrm>
          <a:prstGeom prst="rect">
            <a:avLst/>
          </a:prstGeom>
          <a:solidFill>
            <a:srgbClr val="1A2B5E"/>
          </a:solidFill>
          <a:ln w="12700">
            <a:solidFill>
              <a:srgbClr val="1A2B5E"/>
            </a:solidFill>
            <a:prstDash val="solid"/>
          </a:ln>
        </p:spPr>
      </p:sp>
      <p:sp>
        <p:nvSpPr>
          <p:cNvPr id="3" name="Text 1"/>
          <p:cNvSpPr/>
          <p:nvPr/>
        </p:nvSpPr>
        <p:spPr>
          <a:xfrm>
            <a:off x="487016" y="137160"/>
            <a:ext cx="8382664" cy="640080"/>
          </a:xfrm>
          <a:prstGeom prst="rect">
            <a:avLst/>
          </a:prstGeom>
          <a:noFill/>
        </p:spPr>
        <p:txBody>
          <a:bodyPr wrap="square" lIns="0" tIns="0" rIns="0" bIns="0" rtlCol="0" anchor="ctr"/>
          <a:lstStyle/>
          <a:p>
            <a:pPr algn="ctr"/>
            <a:r>
              <a:rPr lang="en-US" sz="2300" b="1" dirty="0">
                <a:solidFill>
                  <a:srgbClr val="FFFFFF"/>
                </a:solidFill>
                <a:latin typeface="Arial" panose="020B0604020202020204" pitchFamily="34" charset="0"/>
                <a:ea typeface="Cambria" panose="02040503050406030204" pitchFamily="34" charset="-122"/>
                <a:cs typeface="Arial" panose="020B0604020202020204" pitchFamily="34" charset="0"/>
              </a:rPr>
              <a:t>Meaning of Work</a:t>
            </a:r>
            <a:endParaRPr lang="en-US" sz="2300" dirty="0">
              <a:latin typeface="Arial" panose="020B0604020202020204" pitchFamily="34" charset="0"/>
              <a:cs typeface="Arial" panose="020B0604020202020204" pitchFamily="34" charset="0"/>
            </a:endParaRPr>
          </a:p>
        </p:txBody>
      </p:sp>
      <p:graphicFrame>
        <p:nvGraphicFramePr>
          <p:cNvPr id="5" name="Table 0"/>
          <p:cNvGraphicFramePr>
            <a:graphicFrameLocks noGrp="1"/>
          </p:cNvGraphicFramePr>
          <p:nvPr/>
        </p:nvGraphicFramePr>
        <p:xfrm>
          <a:off x="219675" y="1062596"/>
          <a:ext cx="8650005" cy="3635528"/>
        </p:xfrm>
        <a:graphic>
          <a:graphicData uri="http://schemas.openxmlformats.org/drawingml/2006/table">
            <a:tbl>
              <a:tblPr/>
              <a:tblGrid>
                <a:gridCol w="8650005"/>
              </a:tblGrid>
              <a:tr h="3635528">
                <a:tc>
                  <a:txBody>
                    <a:bodyPr/>
                    <a:lstStyle/>
                    <a:p>
                      <a:pPr marL="171450" marR="0" lvl="0" indent="-17145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Char char="Ø"/>
                        <a:defRPr/>
                      </a:pPr>
                      <a:r>
                        <a:rPr lang="en-IN" sz="1200" b="1" dirty="0">
                          <a:latin typeface="Arial" panose="020B0604020202020204" pitchFamily="34" charset="0"/>
                          <a:cs typeface="Arial" panose="020B0604020202020204" pitchFamily="34" charset="0"/>
                        </a:rPr>
                        <a:t>“Work” </a:t>
                      </a:r>
                      <a:r>
                        <a:rPr lang="en-IN" sz="1200" dirty="0">
                          <a:latin typeface="Arial" panose="020B0604020202020204" pitchFamily="34" charset="0"/>
                          <a:cs typeface="Arial" panose="020B0604020202020204" pitchFamily="34" charset="0"/>
                        </a:rPr>
                        <a:t>shall include—</a:t>
                      </a:r>
                      <a:endParaRPr lang="en-IN" sz="1200" dirty="0">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None/>
                        <a:defRPr/>
                      </a:pPr>
                      <a:endParaRPr lang="en-IN" sz="1200" dirty="0">
                        <a:latin typeface="Arial" panose="020B0604020202020204" pitchFamily="34" charset="0"/>
                        <a:cs typeface="Arial" panose="020B0604020202020204" pitchFamily="34" charset="0"/>
                      </a:endParaRPr>
                    </a:p>
                    <a:p>
                      <a:pPr marL="228600" marR="0" lvl="0" indent="-228600" algn="just" defTabSz="914400" rtl="0" eaLnBrk="1" fontAlgn="auto" latinLnBrk="0" hangingPunct="1">
                        <a:lnSpc>
                          <a:spcPct val="100000"/>
                        </a:lnSpc>
                        <a:spcBef>
                          <a:spcPts val="0"/>
                        </a:spcBef>
                        <a:spcAft>
                          <a:spcPts val="0"/>
                        </a:spcAft>
                        <a:buClr>
                          <a:schemeClr val="tx1"/>
                        </a:buClr>
                        <a:buSzTx/>
                        <a:buFont typeface="+mj-lt"/>
                        <a:buAutoNum type="alphaUcPeriod"/>
                        <a:defRPr/>
                      </a:pPr>
                      <a:r>
                        <a:rPr lang="en-IN" sz="1200" dirty="0">
                          <a:latin typeface="Arial" panose="020B0604020202020204" pitchFamily="34" charset="0"/>
                          <a:cs typeface="Arial" panose="020B0604020202020204" pitchFamily="34" charset="0"/>
                        </a:rPr>
                        <a:t>Advertising;</a:t>
                      </a:r>
                      <a:endParaRPr lang="en-IN" sz="1200" dirty="0">
                        <a:latin typeface="Arial" panose="020B0604020202020204" pitchFamily="34" charset="0"/>
                        <a:cs typeface="Arial" panose="020B0604020202020204" pitchFamily="34" charset="0"/>
                      </a:endParaRPr>
                    </a:p>
                    <a:p>
                      <a:pPr marL="228600" marR="0" lvl="0" indent="-228600" algn="just" defTabSz="914400" rtl="0" eaLnBrk="1" fontAlgn="auto" latinLnBrk="0" hangingPunct="1">
                        <a:lnSpc>
                          <a:spcPct val="100000"/>
                        </a:lnSpc>
                        <a:spcBef>
                          <a:spcPts val="0"/>
                        </a:spcBef>
                        <a:spcAft>
                          <a:spcPts val="0"/>
                        </a:spcAft>
                        <a:buClr>
                          <a:schemeClr val="tx1"/>
                        </a:buClr>
                        <a:buSzTx/>
                        <a:buFont typeface="+mj-lt"/>
                        <a:buAutoNum type="alphaUcPeriod"/>
                        <a:defRPr/>
                      </a:pPr>
                      <a:r>
                        <a:rPr lang="en-US" sz="1200" dirty="0">
                          <a:latin typeface="Arial" panose="020B0604020202020204" pitchFamily="34" charset="0"/>
                          <a:cs typeface="Arial" panose="020B0604020202020204" pitchFamily="34" charset="0"/>
                        </a:rPr>
                        <a:t>Broadcasting and telecasting including production of programmes for such broadcasting or telecasting;</a:t>
                      </a:r>
                      <a:endParaRPr lang="en-US" sz="1200" dirty="0">
                        <a:latin typeface="Arial" panose="020B0604020202020204" pitchFamily="34" charset="0"/>
                        <a:cs typeface="Arial" panose="020B0604020202020204" pitchFamily="34" charset="0"/>
                      </a:endParaRPr>
                    </a:p>
                    <a:p>
                      <a:pPr marL="228600" marR="0" lvl="0" indent="-228600" algn="just" defTabSz="914400" rtl="0" eaLnBrk="1" fontAlgn="auto" latinLnBrk="0" hangingPunct="1">
                        <a:lnSpc>
                          <a:spcPct val="100000"/>
                        </a:lnSpc>
                        <a:spcBef>
                          <a:spcPts val="0"/>
                        </a:spcBef>
                        <a:spcAft>
                          <a:spcPts val="0"/>
                        </a:spcAft>
                        <a:buClr>
                          <a:schemeClr val="tx1"/>
                        </a:buClr>
                        <a:buSzTx/>
                        <a:buFont typeface="+mj-lt"/>
                        <a:buAutoNum type="alphaUcPeriod"/>
                        <a:defRPr/>
                      </a:pPr>
                      <a:r>
                        <a:rPr lang="en-US" sz="1200" dirty="0">
                          <a:latin typeface="Arial" panose="020B0604020202020204" pitchFamily="34" charset="0"/>
                          <a:cs typeface="Arial" panose="020B0604020202020204" pitchFamily="34" charset="0"/>
                        </a:rPr>
                        <a:t>Carriage of goods or passengers by any mode of transport other than by railways;</a:t>
                      </a:r>
                      <a:endParaRPr lang="en-US" sz="1200" dirty="0">
                        <a:latin typeface="Arial" panose="020B0604020202020204" pitchFamily="34" charset="0"/>
                        <a:cs typeface="Arial" panose="020B0604020202020204" pitchFamily="34" charset="0"/>
                      </a:endParaRPr>
                    </a:p>
                    <a:p>
                      <a:pPr marL="228600" marR="0" lvl="0" indent="-228600" algn="just" defTabSz="914400" rtl="0" eaLnBrk="1" fontAlgn="auto" latinLnBrk="0" hangingPunct="1">
                        <a:lnSpc>
                          <a:spcPct val="100000"/>
                        </a:lnSpc>
                        <a:spcBef>
                          <a:spcPts val="0"/>
                        </a:spcBef>
                        <a:spcAft>
                          <a:spcPts val="0"/>
                        </a:spcAft>
                        <a:buClr>
                          <a:schemeClr val="tx1"/>
                        </a:buClr>
                        <a:buSzTx/>
                        <a:buFont typeface="+mj-lt"/>
                        <a:buAutoNum type="alphaUcPeriod"/>
                        <a:defRPr/>
                      </a:pPr>
                      <a:r>
                        <a:rPr lang="en-IN" sz="1200" dirty="0">
                          <a:latin typeface="Arial" panose="020B0604020202020204" pitchFamily="34" charset="0"/>
                          <a:cs typeface="Arial" panose="020B0604020202020204" pitchFamily="34" charset="0"/>
                        </a:rPr>
                        <a:t>Catering;</a:t>
                      </a:r>
                      <a:endParaRPr lang="en-IN" sz="1200" dirty="0">
                        <a:latin typeface="Arial" panose="020B0604020202020204" pitchFamily="34" charset="0"/>
                        <a:cs typeface="Arial" panose="020B0604020202020204" pitchFamily="34" charset="0"/>
                      </a:endParaRPr>
                    </a:p>
                    <a:p>
                      <a:pPr marL="228600" marR="0" lvl="0" indent="-228600" algn="just" defTabSz="914400" rtl="0" eaLnBrk="1" fontAlgn="auto" latinLnBrk="0" hangingPunct="1">
                        <a:lnSpc>
                          <a:spcPct val="100000"/>
                        </a:lnSpc>
                        <a:spcBef>
                          <a:spcPts val="0"/>
                        </a:spcBef>
                        <a:spcAft>
                          <a:spcPts val="0"/>
                        </a:spcAft>
                        <a:buClr>
                          <a:schemeClr val="tx1"/>
                        </a:buClr>
                        <a:buSzTx/>
                        <a:buFont typeface="+mj-lt"/>
                        <a:buAutoNum type="alphaUcPeriod"/>
                        <a:defRPr/>
                      </a:pPr>
                      <a:r>
                        <a:rPr lang="en-US" sz="1200" dirty="0">
                          <a:latin typeface="Arial" panose="020B0604020202020204" pitchFamily="34" charset="0"/>
                          <a:cs typeface="Arial" panose="020B0604020202020204" pitchFamily="34" charset="0"/>
                        </a:rPr>
                        <a:t>Manufacturing or supplying a product according to the requirement or specification of a customer by using material purchased from—</a:t>
                      </a:r>
                      <a:endParaRPr lang="en-US" sz="1200" dirty="0">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
                          <a:schemeClr val="tx1"/>
                        </a:buClr>
                        <a:buSzTx/>
                        <a:buFont typeface="+mj-lt"/>
                        <a:buNone/>
                        <a:defRPr/>
                      </a:pPr>
                      <a:endParaRPr lang="en-US" sz="1200" dirty="0">
                        <a:latin typeface="Arial" panose="020B0604020202020204" pitchFamily="34" charset="0"/>
                        <a:cs typeface="Arial" panose="020B0604020202020204" pitchFamily="34" charset="0"/>
                      </a:endParaRPr>
                    </a:p>
                    <a:p>
                      <a:pPr marL="228600" marR="0" lvl="0" indent="-228600" algn="just" defTabSz="914400" rtl="0" eaLnBrk="1" fontAlgn="auto" latinLnBrk="0" hangingPunct="1">
                        <a:lnSpc>
                          <a:spcPct val="100000"/>
                        </a:lnSpc>
                        <a:spcBef>
                          <a:spcPts val="0"/>
                        </a:spcBef>
                        <a:spcAft>
                          <a:spcPts val="0"/>
                        </a:spcAft>
                        <a:buClr>
                          <a:schemeClr val="tx1"/>
                        </a:buClr>
                        <a:buSzTx/>
                        <a:buFont typeface="Arial" panose="020B0604020202020204" pitchFamily="34" charset="0"/>
                        <a:buChar char="•"/>
                        <a:defRPr/>
                      </a:pPr>
                      <a:r>
                        <a:rPr lang="en-IN" sz="1200" dirty="0">
                          <a:latin typeface="Arial" panose="020B0604020202020204" pitchFamily="34" charset="0"/>
                          <a:cs typeface="Arial" panose="020B0604020202020204" pitchFamily="34" charset="0"/>
                        </a:rPr>
                        <a:t>Such customer; or </a:t>
                      </a:r>
                      <a:endParaRPr lang="en-IN" sz="1200" dirty="0">
                        <a:latin typeface="Arial" panose="020B0604020202020204" pitchFamily="34" charset="0"/>
                        <a:cs typeface="Arial" panose="020B0604020202020204" pitchFamily="34" charset="0"/>
                      </a:endParaRPr>
                    </a:p>
                    <a:p>
                      <a:pPr marL="228600" marR="0" lvl="0" indent="-228600" algn="just" defTabSz="914400" rtl="0" eaLnBrk="1" fontAlgn="auto" latinLnBrk="0" hangingPunct="1">
                        <a:lnSpc>
                          <a:spcPct val="100000"/>
                        </a:lnSpc>
                        <a:spcBef>
                          <a:spcPts val="0"/>
                        </a:spcBef>
                        <a:spcAft>
                          <a:spcPts val="0"/>
                        </a:spcAft>
                        <a:buClr>
                          <a:schemeClr val="tx1"/>
                        </a:buClr>
                        <a:buSzTx/>
                        <a:buFont typeface="Arial" panose="020B0604020202020204" pitchFamily="34" charset="0"/>
                        <a:buChar char="•"/>
                        <a:defRPr/>
                      </a:pPr>
                      <a:r>
                        <a:rPr lang="en-US" sz="1200" dirty="0">
                          <a:latin typeface="Arial" panose="020B0604020202020204" pitchFamily="34" charset="0"/>
                          <a:cs typeface="Arial" panose="020B0604020202020204" pitchFamily="34" charset="0"/>
                        </a:rPr>
                        <a:t>Its associate, being a person placed similarly in relation to such customer as is the person placed in relation to the assessee under the provisions contained in section 36(3),</a:t>
                      </a:r>
                      <a:endParaRPr lang="en-US" sz="1200" dirty="0">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
                          <a:schemeClr val="tx1"/>
                        </a:buClr>
                        <a:buSzTx/>
                        <a:buFont typeface="Arial" panose="020B0604020202020204" pitchFamily="34" charset="0"/>
                        <a:buNone/>
                        <a:defRPr/>
                      </a:pPr>
                      <a:endParaRPr lang="en-US" sz="1200" b="0" dirty="0">
                        <a:solidFill>
                          <a:schemeClr val="tx1"/>
                        </a:solidFill>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None/>
                        <a:defRPr/>
                      </a:pPr>
                      <a:r>
                        <a:rPr lang="en-US" sz="1200" dirty="0">
                          <a:latin typeface="Arial" panose="020B0604020202020204" pitchFamily="34" charset="0"/>
                          <a:cs typeface="Arial" panose="020B0604020202020204" pitchFamily="34" charset="0"/>
                        </a:rPr>
                        <a:t>(F) </a:t>
                      </a:r>
                      <a:r>
                        <a:rPr lang="en-US" sz="1200" b="1" dirty="0">
                          <a:latin typeface="Arial" panose="020B0604020202020204" pitchFamily="34" charset="0"/>
                          <a:cs typeface="Arial" panose="020B0604020202020204" pitchFamily="34" charset="0"/>
                        </a:rPr>
                        <a:t>Supply of manpower to a person to work under his supervision, control or direction. </a:t>
                      </a:r>
                      <a:r>
                        <a:rPr lang="en-IN" sz="1200" b="1" dirty="0">
                          <a:latin typeface="Arial" panose="020B0604020202020204" pitchFamily="34" charset="0"/>
                          <a:cs typeface="Arial" panose="020B0604020202020204" pitchFamily="34" charset="0"/>
                        </a:rPr>
                        <a:t>but does not include</a:t>
                      </a:r>
                      <a:r>
                        <a:rPr lang="en-IN" sz="1200" dirty="0">
                          <a:latin typeface="Arial" panose="020B0604020202020204" pitchFamily="34" charset="0"/>
                          <a:cs typeface="Arial" panose="020B0604020202020204" pitchFamily="34" charset="0"/>
                        </a:rPr>
                        <a:t>—</a:t>
                      </a:r>
                      <a:endParaRPr lang="en-IN" sz="1200" dirty="0">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None/>
                        <a:defRPr/>
                      </a:pPr>
                      <a:endParaRPr lang="en-IN" sz="1200" dirty="0">
                        <a:latin typeface="Arial" panose="020B0604020202020204" pitchFamily="34" charset="0"/>
                        <a:cs typeface="Arial" panose="020B0604020202020204" pitchFamily="34" charset="0"/>
                      </a:endParaRPr>
                    </a:p>
                    <a:p>
                      <a:pPr marL="171450" marR="0" lvl="0" indent="-171450" algn="just" defTabSz="914400" rtl="0" eaLnBrk="1" fontAlgn="auto" latinLnBrk="0" hangingPunct="1">
                        <a:lnSpc>
                          <a:spcPct val="100000"/>
                        </a:lnSpc>
                        <a:spcBef>
                          <a:spcPts val="0"/>
                        </a:spcBef>
                        <a:spcAft>
                          <a:spcPts val="0"/>
                        </a:spcAft>
                        <a:buClr>
                          <a:schemeClr val="tx1"/>
                        </a:buClr>
                        <a:buSzTx/>
                        <a:buFont typeface="Arial" panose="020B0604020202020204" pitchFamily="34" charset="0"/>
                        <a:buChar char="•"/>
                        <a:defRPr/>
                      </a:pPr>
                      <a:r>
                        <a:rPr lang="en-US" sz="1200" dirty="0">
                          <a:latin typeface="Arial" panose="020B0604020202020204" pitchFamily="34" charset="0"/>
                          <a:cs typeface="Arial" panose="020B0604020202020204" pitchFamily="34" charset="0"/>
                        </a:rPr>
                        <a:t>Manufacturing or supplying a product according to the requirement or specification of a customer by using material purchased from a person, other than such customer or associate of such customer; or</a:t>
                      </a:r>
                      <a:endParaRPr lang="en-US" sz="1200" dirty="0">
                        <a:latin typeface="Arial" panose="020B0604020202020204" pitchFamily="34" charset="0"/>
                        <a:cs typeface="Arial" panose="020B0604020202020204" pitchFamily="34" charset="0"/>
                      </a:endParaRPr>
                    </a:p>
                    <a:p>
                      <a:pPr marL="171450" marR="0" lvl="0" indent="-171450" algn="just" defTabSz="914400" rtl="0" eaLnBrk="1" fontAlgn="auto" latinLnBrk="0" hangingPunct="1">
                        <a:lnSpc>
                          <a:spcPct val="100000"/>
                        </a:lnSpc>
                        <a:spcBef>
                          <a:spcPts val="0"/>
                        </a:spcBef>
                        <a:spcAft>
                          <a:spcPts val="0"/>
                        </a:spcAft>
                        <a:buClr>
                          <a:schemeClr val="tx1"/>
                        </a:buClr>
                        <a:buSzTx/>
                        <a:buFont typeface="Arial" panose="020B0604020202020204" pitchFamily="34" charset="0"/>
                        <a:buChar char="•"/>
                        <a:defRPr/>
                      </a:pPr>
                      <a:r>
                        <a:rPr lang="en-US" sz="1200" dirty="0">
                          <a:latin typeface="Arial" panose="020B0604020202020204" pitchFamily="34" charset="0"/>
                          <a:cs typeface="Arial" panose="020B0604020202020204" pitchFamily="34" charset="0"/>
                        </a:rPr>
                        <a:t>Any sum referred to in section 393(1)</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r>
            </a:tbl>
          </a:graphicData>
        </a:graphic>
      </p:graphicFrame>
      <p:sp>
        <p:nvSpPr>
          <p:cNvPr id="4" name="Shape 2"/>
          <p:cNvSpPr/>
          <p:nvPr/>
        </p:nvSpPr>
        <p:spPr>
          <a:xfrm>
            <a:off x="0" y="5029200"/>
            <a:ext cx="9144000" cy="114300"/>
          </a:xfrm>
          <a:prstGeom prst="rect">
            <a:avLst/>
          </a:prstGeom>
          <a:solidFill>
            <a:srgbClr val="C9941A"/>
          </a:solidFill>
          <a:ln w="12700">
            <a:solidFill>
              <a:srgbClr val="C9941A"/>
            </a:solidFill>
            <a:prstDash val="solid"/>
          </a:ln>
        </p:spPr>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4F6FB"/>
        </a:solidFill>
        <a:effectLst/>
      </p:bgPr>
    </p:bg>
    <p:spTree>
      <p:nvGrpSpPr>
        <p:cNvPr id="1" name=""/>
        <p:cNvGrpSpPr/>
        <p:nvPr/>
      </p:nvGrpSpPr>
      <p:grpSpPr>
        <a:xfrm>
          <a:off x="0" y="0"/>
          <a:ext cx="0" cy="0"/>
          <a:chOff x="0" y="0"/>
          <a:chExt cx="0" cy="0"/>
        </a:xfrm>
      </p:grpSpPr>
      <p:sp>
        <p:nvSpPr>
          <p:cNvPr id="2" name="Shape 0"/>
          <p:cNvSpPr/>
          <p:nvPr/>
        </p:nvSpPr>
        <p:spPr>
          <a:xfrm>
            <a:off x="0" y="13252"/>
            <a:ext cx="9144000" cy="914400"/>
          </a:xfrm>
          <a:prstGeom prst="rect">
            <a:avLst/>
          </a:prstGeom>
          <a:solidFill>
            <a:srgbClr val="1A2B5E"/>
          </a:solidFill>
          <a:ln w="12700">
            <a:solidFill>
              <a:srgbClr val="1A2B5E"/>
            </a:solidFill>
            <a:prstDash val="solid"/>
          </a:ln>
        </p:spPr>
      </p:sp>
      <p:sp>
        <p:nvSpPr>
          <p:cNvPr id="3" name="Text 1"/>
          <p:cNvSpPr/>
          <p:nvPr/>
        </p:nvSpPr>
        <p:spPr>
          <a:xfrm>
            <a:off x="487016" y="137160"/>
            <a:ext cx="8382664" cy="640080"/>
          </a:xfrm>
          <a:prstGeom prst="rect">
            <a:avLst/>
          </a:prstGeom>
          <a:noFill/>
        </p:spPr>
        <p:txBody>
          <a:bodyPr wrap="square" lIns="0" tIns="0" rIns="0" bIns="0" rtlCol="0" anchor="ctr"/>
          <a:lstStyle/>
          <a:p>
            <a:pPr marL="0" indent="0" algn="ctr">
              <a:buNone/>
            </a:pPr>
            <a:r>
              <a:rPr lang="en-US" sz="2300" b="1" dirty="0">
                <a:solidFill>
                  <a:srgbClr val="FFFFFF"/>
                </a:solidFill>
                <a:latin typeface="Arial" panose="020B0604020202020204" pitchFamily="34" charset="0"/>
                <a:ea typeface="Cambria" panose="02040503050406030204" pitchFamily="34" charset="-122"/>
                <a:cs typeface="Arial" panose="020B0604020202020204" pitchFamily="34" charset="0"/>
              </a:rPr>
              <a:t>Circular No 715 Dated 08.08.1995</a:t>
            </a:r>
            <a:endParaRPr lang="en-US" sz="2300" dirty="0">
              <a:latin typeface="Arial" panose="020B0604020202020204" pitchFamily="34" charset="0"/>
              <a:cs typeface="Arial" panose="020B0604020202020204" pitchFamily="34" charset="0"/>
            </a:endParaRPr>
          </a:p>
        </p:txBody>
      </p:sp>
      <p:graphicFrame>
        <p:nvGraphicFramePr>
          <p:cNvPr id="5" name="Table 0"/>
          <p:cNvGraphicFramePr>
            <a:graphicFrameLocks noGrp="1"/>
          </p:cNvGraphicFramePr>
          <p:nvPr/>
        </p:nvGraphicFramePr>
        <p:xfrm>
          <a:off x="367862" y="1797269"/>
          <a:ext cx="8282152" cy="2651760"/>
        </p:xfrm>
        <a:graphic>
          <a:graphicData uri="http://schemas.openxmlformats.org/drawingml/2006/table">
            <a:tbl>
              <a:tblPr/>
              <a:tblGrid>
                <a:gridCol w="8282152"/>
              </a:tblGrid>
              <a:tr h="2617075">
                <a:tc>
                  <a:txBody>
                    <a:bodyPr/>
                    <a:lstStyle/>
                    <a:p>
                      <a:pPr marL="285750" indent="-285750">
                        <a:buFont typeface="Wingdings" panose="05000000000000000000" pitchFamily="2" charset="2"/>
                        <a:buChar char="Ø"/>
                      </a:pPr>
                      <a:r>
                        <a:rPr lang="en-US" sz="1400" b="1" dirty="0">
                          <a:latin typeface="Arial" panose="020B0604020202020204" pitchFamily="34" charset="0"/>
                          <a:cs typeface="Arial" panose="020B0604020202020204" pitchFamily="34" charset="0"/>
                        </a:rPr>
                        <a:t>Question:</a:t>
                      </a:r>
                      <a:br>
                        <a:rPr lang="en-US" sz="1400" dirty="0">
                          <a:latin typeface="Arial" panose="020B0604020202020204" pitchFamily="34" charset="0"/>
                          <a:cs typeface="Arial" panose="020B0604020202020204" pitchFamily="34" charset="0"/>
                        </a:rPr>
                      </a:br>
                      <a:r>
                        <a:rPr lang="en-US" sz="1400" dirty="0">
                          <a:latin typeface="Arial" panose="020B0604020202020204" pitchFamily="34" charset="0"/>
                          <a:cs typeface="Arial" panose="020B0604020202020204" pitchFamily="34" charset="0"/>
                        </a:rPr>
                        <a:t>At what rate is tax to be deducted if advertising agencies issue a consolidated bill that includes charges for artwork, related services, and payments made to media?</a:t>
                      </a:r>
                      <a:endParaRPr lang="en-US" sz="1400" dirty="0">
                        <a:latin typeface="Arial" panose="020B0604020202020204" pitchFamily="34" charset="0"/>
                        <a:cs typeface="Arial" panose="020B0604020202020204" pitchFamily="34" charset="0"/>
                      </a:endParaRPr>
                    </a:p>
                    <a:p>
                      <a:endParaRPr lang="en-US" sz="1400" b="1"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sz="1400" b="1" dirty="0">
                          <a:latin typeface="Arial" panose="020B0604020202020204" pitchFamily="34" charset="0"/>
                          <a:cs typeface="Arial" panose="020B0604020202020204" pitchFamily="34" charset="0"/>
                        </a:rPr>
                        <a:t>Answer:</a:t>
                      </a:r>
                      <a:br>
                        <a:rPr lang="en-US" sz="1400" dirty="0">
                          <a:latin typeface="Arial" panose="020B0604020202020204" pitchFamily="34" charset="0"/>
                          <a:cs typeface="Arial" panose="020B0604020202020204" pitchFamily="34" charset="0"/>
                        </a:rPr>
                      </a:br>
                      <a:r>
                        <a:rPr lang="en-US" sz="1400" dirty="0">
                          <a:latin typeface="Arial" panose="020B0604020202020204" pitchFamily="34" charset="0"/>
                          <a:cs typeface="Arial" panose="020B0604020202020204" pitchFamily="34" charset="0"/>
                        </a:rPr>
                        <a:t>Tax is required to be deducted under Section 194C at the rate of </a:t>
                      </a:r>
                      <a:r>
                        <a:rPr lang="en-US" sz="1400" b="1"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 on the consolidated bill. Advertising agencies must deduct tax at source at the rate of 10</a:t>
                      </a:r>
                      <a:r>
                        <a:rPr lang="en-US" sz="1400" b="1" dirty="0">
                          <a:latin typeface="Arial" panose="020B0604020202020204" pitchFamily="34" charset="0"/>
                          <a:cs typeface="Arial" panose="020B0604020202020204" pitchFamily="34" charset="0"/>
                        </a:rPr>
                        <a:t>% under Section 194J</a:t>
                      </a:r>
                      <a:r>
                        <a:rPr lang="en-US" sz="1400" dirty="0">
                          <a:latin typeface="Arial" panose="020B0604020202020204" pitchFamily="34" charset="0"/>
                          <a:cs typeface="Arial" panose="020B0604020202020204" pitchFamily="34" charset="0"/>
                        </a:rPr>
                        <a:t> when making payments to artists, actors, models, and similar professionals. Payments made for the production of programmes for broadcasting or telecasting are subject to </a:t>
                      </a:r>
                      <a:r>
                        <a:rPr lang="en-US" sz="1400" b="1" dirty="0">
                          <a:latin typeface="Arial" panose="020B0604020202020204" pitchFamily="34" charset="0"/>
                          <a:cs typeface="Arial" panose="020B0604020202020204" pitchFamily="34" charset="0"/>
                        </a:rPr>
                        <a:t>TDS at 2%</a:t>
                      </a:r>
                      <a:r>
                        <a:rPr lang="en-US" sz="1400" dirty="0">
                          <a:latin typeface="Arial" panose="020B0604020202020204" pitchFamily="34" charset="0"/>
                          <a:cs typeface="Arial" panose="020B0604020202020204" pitchFamily="34" charset="0"/>
                        </a:rPr>
                        <a:t>, even when such programmes are produced for preparing advertising material and not for immediate advertising purposes.</a:t>
                      </a:r>
                      <a:endParaRPr lang="en-US" sz="1400"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
                          <a:schemeClr val="tx1"/>
                        </a:buClr>
                        <a:buSzTx/>
                        <a:buFont typeface="Wingdings" panose="05000000000000000000" pitchFamily="2" charset="2"/>
                        <a:buNone/>
                        <a:defRPr/>
                      </a:pPr>
                      <a:endParaRPr lang="en-US" sz="14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accent1">
                        <a:lumMod val="20000"/>
                        <a:lumOff val="80000"/>
                      </a:schemeClr>
                    </a:solidFill>
                  </a:tcPr>
                </a:tc>
              </a:tr>
            </a:tbl>
          </a:graphicData>
        </a:graphic>
      </p:graphicFrame>
      <p:sp>
        <p:nvSpPr>
          <p:cNvPr id="4" name="Shape 2"/>
          <p:cNvSpPr/>
          <p:nvPr/>
        </p:nvSpPr>
        <p:spPr>
          <a:xfrm>
            <a:off x="0" y="5029200"/>
            <a:ext cx="9144000" cy="114300"/>
          </a:xfrm>
          <a:prstGeom prst="rect">
            <a:avLst/>
          </a:prstGeom>
          <a:solidFill>
            <a:srgbClr val="C9941A"/>
          </a:solidFill>
          <a:ln w="12700">
            <a:solidFill>
              <a:srgbClr val="C9941A"/>
            </a:solidFill>
            <a:prstDash val="solid"/>
          </a:ln>
        </p:spPr>
      </p:sp>
      <p:sp>
        <p:nvSpPr>
          <p:cNvPr id="6" name="TextBox 5"/>
          <p:cNvSpPr txBox="1"/>
          <p:nvPr/>
        </p:nvSpPr>
        <p:spPr>
          <a:xfrm>
            <a:off x="367863" y="1034534"/>
            <a:ext cx="8282152" cy="369332"/>
          </a:xfrm>
          <a:prstGeom prst="rect">
            <a:avLst/>
          </a:prstGeom>
          <a:noFill/>
        </p:spPr>
        <p:txBody>
          <a:bodyPr wrap="square" rtlCol="0">
            <a:spAutoFit/>
          </a:bodyPr>
          <a:lstStyle/>
          <a:p>
            <a:pPr algn="ctr"/>
            <a:r>
              <a:rPr lang="en-US" b="1" dirty="0"/>
              <a:t>Rate of TDS on Consolidated Advertising Bills</a:t>
            </a:r>
            <a:endParaRPr lang="en-IN"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1"/>
          <a:stretch>
            <a:fillRect/>
          </a:stretch>
        </p:blipFill>
        <p:spPr>
          <a:xfrm>
            <a:off x="866775" y="1328767"/>
            <a:ext cx="7096125" cy="3300383"/>
          </a:xfrm>
          <a:prstGeom prst="rect">
            <a:avLst/>
          </a:prstGeom>
        </p:spPr>
      </p:pic>
      <p:sp>
        <p:nvSpPr>
          <p:cNvPr id="4" name="TextBox 3"/>
          <p:cNvSpPr txBox="1"/>
          <p:nvPr/>
        </p:nvSpPr>
        <p:spPr>
          <a:xfrm>
            <a:off x="283779" y="378372"/>
            <a:ext cx="8681545" cy="369332"/>
          </a:xfrm>
          <a:prstGeom prst="rect">
            <a:avLst/>
          </a:prstGeom>
          <a:noFill/>
        </p:spPr>
        <p:txBody>
          <a:bodyPr wrap="square" rtlCol="0">
            <a:spAutoFit/>
          </a:bodyPr>
          <a:lstStyle/>
          <a:p>
            <a:pPr algn="ctr"/>
            <a:r>
              <a:rPr lang="en-US" b="1" dirty="0"/>
              <a:t>Welcome to TDS provisions</a:t>
            </a:r>
            <a:endParaRPr lang="en-IN" b="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4F6FB"/>
        </a:solidFill>
        <a:effectLst/>
      </p:bgPr>
    </p:bg>
    <p:spTree>
      <p:nvGrpSpPr>
        <p:cNvPr id="1" name=""/>
        <p:cNvGrpSpPr/>
        <p:nvPr/>
      </p:nvGrpSpPr>
      <p:grpSpPr>
        <a:xfrm>
          <a:off x="0" y="0"/>
          <a:ext cx="0" cy="0"/>
          <a:chOff x="0" y="0"/>
          <a:chExt cx="0" cy="0"/>
        </a:xfrm>
      </p:grpSpPr>
      <p:sp>
        <p:nvSpPr>
          <p:cNvPr id="2" name="Shape 0"/>
          <p:cNvSpPr/>
          <p:nvPr/>
        </p:nvSpPr>
        <p:spPr>
          <a:xfrm>
            <a:off x="0" y="13252"/>
            <a:ext cx="9144000" cy="914400"/>
          </a:xfrm>
          <a:prstGeom prst="rect">
            <a:avLst/>
          </a:prstGeom>
          <a:solidFill>
            <a:srgbClr val="1A2B5E"/>
          </a:solidFill>
          <a:ln w="12700">
            <a:solidFill>
              <a:srgbClr val="1A2B5E"/>
            </a:solidFill>
            <a:prstDash val="solid"/>
          </a:ln>
        </p:spPr>
      </p:sp>
      <p:sp>
        <p:nvSpPr>
          <p:cNvPr id="3" name="Text 1"/>
          <p:cNvSpPr/>
          <p:nvPr/>
        </p:nvSpPr>
        <p:spPr>
          <a:xfrm>
            <a:off x="487016" y="137160"/>
            <a:ext cx="8382664" cy="640080"/>
          </a:xfrm>
          <a:prstGeom prst="rect">
            <a:avLst/>
          </a:prstGeom>
          <a:noFill/>
        </p:spPr>
        <p:txBody>
          <a:bodyPr wrap="square" lIns="0" tIns="0" rIns="0" bIns="0" rtlCol="0" anchor="ctr"/>
          <a:lstStyle/>
          <a:p>
            <a:pPr marL="0" indent="0" algn="ctr">
              <a:buNone/>
            </a:pPr>
            <a:r>
              <a:rPr lang="en-US" sz="2300" b="1" dirty="0">
                <a:solidFill>
                  <a:srgbClr val="FFFFFF"/>
                </a:solidFill>
                <a:latin typeface="Arial" panose="020B0604020202020204" pitchFamily="34" charset="0"/>
                <a:ea typeface="Cambria" panose="02040503050406030204" pitchFamily="34" charset="-122"/>
                <a:cs typeface="Arial" panose="020B0604020202020204" pitchFamily="34" charset="0"/>
              </a:rPr>
              <a:t>Circular No 715 Dated 08.08.1995</a:t>
            </a:r>
            <a:endParaRPr lang="en-US" sz="2300" dirty="0">
              <a:latin typeface="Arial" panose="020B0604020202020204" pitchFamily="34" charset="0"/>
              <a:cs typeface="Arial" panose="020B0604020202020204" pitchFamily="34" charset="0"/>
            </a:endParaRPr>
          </a:p>
        </p:txBody>
      </p:sp>
      <p:graphicFrame>
        <p:nvGraphicFramePr>
          <p:cNvPr id="5" name="Table 0"/>
          <p:cNvGraphicFramePr>
            <a:graphicFrameLocks noGrp="1"/>
          </p:cNvGraphicFramePr>
          <p:nvPr/>
        </p:nvGraphicFramePr>
        <p:xfrm>
          <a:off x="367862" y="1797269"/>
          <a:ext cx="8282152" cy="2617075"/>
        </p:xfrm>
        <a:graphic>
          <a:graphicData uri="http://schemas.openxmlformats.org/drawingml/2006/table">
            <a:tbl>
              <a:tblPr/>
              <a:tblGrid>
                <a:gridCol w="8282152"/>
              </a:tblGrid>
              <a:tr h="2617075">
                <a:tc>
                  <a:txBody>
                    <a:bodyPr/>
                    <a:lstStyle/>
                    <a:p>
                      <a:pPr marL="285750" indent="-285750">
                        <a:buFont typeface="Wingdings" panose="05000000000000000000" pitchFamily="2" charset="2"/>
                        <a:buChar char="Ø"/>
                      </a:pPr>
                      <a:r>
                        <a:rPr lang="en-US" sz="1400" b="1" dirty="0">
                          <a:latin typeface="Arial" panose="020B0604020202020204" pitchFamily="34" charset="0"/>
                          <a:cs typeface="Arial" panose="020B0604020202020204" pitchFamily="34" charset="0"/>
                        </a:rPr>
                        <a:t>Question:</a:t>
                      </a:r>
                      <a:br>
                        <a:rPr lang="en-US" sz="1400" dirty="0">
                          <a:latin typeface="Arial" panose="020B0604020202020204" pitchFamily="34" charset="0"/>
                          <a:cs typeface="Arial" panose="020B0604020202020204" pitchFamily="34" charset="0"/>
                        </a:rPr>
                      </a:br>
                      <a:r>
                        <a:rPr lang="en-US" sz="1400" dirty="0">
                          <a:latin typeface="Arial" panose="020B0604020202020204" pitchFamily="34" charset="0"/>
                          <a:cs typeface="Arial" panose="020B0604020202020204" pitchFamily="34" charset="0"/>
                        </a:rPr>
                        <a:t>Whether a contract for putting up a hoarding is covered under Section 194C or Section 194-I of the Income-tax Act?</a:t>
                      </a:r>
                      <a:endParaRPr lang="en-US" sz="1400" dirty="0">
                        <a:latin typeface="Arial" panose="020B0604020202020204" pitchFamily="34" charset="0"/>
                        <a:cs typeface="Arial" panose="020B0604020202020204" pitchFamily="34" charset="0"/>
                      </a:endParaRPr>
                    </a:p>
                    <a:p>
                      <a:endParaRPr lang="en-US" sz="1400" b="1"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sz="1400" b="1" dirty="0">
                          <a:latin typeface="Arial" panose="020B0604020202020204" pitchFamily="34" charset="0"/>
                          <a:cs typeface="Arial" panose="020B0604020202020204" pitchFamily="34" charset="0"/>
                        </a:rPr>
                        <a:t>Answer:</a:t>
                      </a:r>
                      <a:br>
                        <a:rPr lang="en-US" sz="1400" dirty="0">
                          <a:latin typeface="Arial" panose="020B0604020202020204" pitchFamily="34" charset="0"/>
                          <a:cs typeface="Arial" panose="020B0604020202020204" pitchFamily="34" charset="0"/>
                        </a:rPr>
                      </a:br>
                      <a:r>
                        <a:rPr lang="en-US" sz="1400" dirty="0">
                          <a:latin typeface="Arial" panose="020B0604020202020204" pitchFamily="34" charset="0"/>
                          <a:cs typeface="Arial" panose="020B0604020202020204" pitchFamily="34" charset="0"/>
                        </a:rPr>
                        <a:t>A contract for putting up a hoarding is considered an </a:t>
                      </a:r>
                      <a:r>
                        <a:rPr lang="en-US" sz="1400" b="1" dirty="0">
                          <a:latin typeface="Arial" panose="020B0604020202020204" pitchFamily="34" charset="0"/>
                          <a:cs typeface="Arial" panose="020B0604020202020204" pitchFamily="34" charset="0"/>
                        </a:rPr>
                        <a:t>advertising contract</a:t>
                      </a:r>
                      <a:r>
                        <a:rPr lang="en-US" sz="1400" dirty="0">
                          <a:latin typeface="Arial" panose="020B0604020202020204" pitchFamily="34" charset="0"/>
                          <a:cs typeface="Arial" panose="020B0604020202020204" pitchFamily="34" charset="0"/>
                        </a:rPr>
                        <a:t>, and therefore the provisions of </a:t>
                      </a:r>
                      <a:r>
                        <a:rPr lang="en-US" sz="1400" b="1" dirty="0">
                          <a:latin typeface="Arial" panose="020B0604020202020204" pitchFamily="34" charset="0"/>
                          <a:cs typeface="Arial" panose="020B0604020202020204" pitchFamily="34" charset="0"/>
                        </a:rPr>
                        <a:t>Section 194C</a:t>
                      </a:r>
                      <a:r>
                        <a:rPr lang="en-US" sz="1400" dirty="0">
                          <a:latin typeface="Arial" panose="020B0604020202020204" pitchFamily="34" charset="0"/>
                          <a:cs typeface="Arial" panose="020B0604020202020204" pitchFamily="34" charset="0"/>
                        </a:rPr>
                        <a:t> apply. However, if a person takes a space on rent and subsequently sublets it, either wholly or partly, for displaying a hoarding, the payment is treated as </a:t>
                      </a:r>
                      <a:r>
                        <a:rPr lang="en-US" sz="1400" b="1" dirty="0">
                          <a:latin typeface="Arial" panose="020B0604020202020204" pitchFamily="34" charset="0"/>
                          <a:cs typeface="Arial" panose="020B0604020202020204" pitchFamily="34" charset="0"/>
                        </a:rPr>
                        <a:t>rent</a:t>
                      </a:r>
                      <a:r>
                        <a:rPr lang="en-US" sz="1400" dirty="0">
                          <a:latin typeface="Arial" panose="020B0604020202020204" pitchFamily="34" charset="0"/>
                          <a:cs typeface="Arial" panose="020B0604020202020204" pitchFamily="34" charset="0"/>
                        </a:rPr>
                        <a:t> and will be subject to </a:t>
                      </a:r>
                      <a:r>
                        <a:rPr lang="en-US" sz="1400" b="1" dirty="0">
                          <a:latin typeface="Arial" panose="020B0604020202020204" pitchFamily="34" charset="0"/>
                          <a:cs typeface="Arial" panose="020B0604020202020204" pitchFamily="34" charset="0"/>
                        </a:rPr>
                        <a:t>TDS under Section 194-I</a:t>
                      </a:r>
                      <a:r>
                        <a:rPr lang="en-US" sz="1400" dirty="0">
                          <a:latin typeface="Arial" panose="020B0604020202020204" pitchFamily="34" charset="0"/>
                          <a:cs typeface="Arial" panose="020B0604020202020204" pitchFamily="34" charset="0"/>
                        </a:rPr>
                        <a:t>, not Section 194C. </a:t>
                      </a:r>
                      <a:endParaRPr lang="en-US" sz="1400"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
                          <a:schemeClr val="tx1"/>
                        </a:buClr>
                        <a:buSzTx/>
                        <a:buFont typeface="Wingdings" panose="05000000000000000000" pitchFamily="2" charset="2"/>
                        <a:buNone/>
                        <a:defRPr/>
                      </a:pPr>
                      <a:endParaRPr lang="en-US" sz="14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accent1">
                        <a:lumMod val="20000"/>
                        <a:lumOff val="80000"/>
                      </a:schemeClr>
                    </a:solidFill>
                  </a:tcPr>
                </a:tc>
              </a:tr>
            </a:tbl>
          </a:graphicData>
        </a:graphic>
      </p:graphicFrame>
      <p:sp>
        <p:nvSpPr>
          <p:cNvPr id="4" name="Shape 2"/>
          <p:cNvSpPr/>
          <p:nvPr/>
        </p:nvSpPr>
        <p:spPr>
          <a:xfrm>
            <a:off x="0" y="5029200"/>
            <a:ext cx="9144000" cy="114300"/>
          </a:xfrm>
          <a:prstGeom prst="rect">
            <a:avLst/>
          </a:prstGeom>
          <a:solidFill>
            <a:srgbClr val="C9941A"/>
          </a:solidFill>
          <a:ln w="12700">
            <a:solidFill>
              <a:srgbClr val="C9941A"/>
            </a:solidFill>
            <a:prstDash val="solid"/>
          </a:ln>
        </p:spPr>
      </p:sp>
      <p:sp>
        <p:nvSpPr>
          <p:cNvPr id="6" name="TextBox 5"/>
          <p:cNvSpPr txBox="1"/>
          <p:nvPr/>
        </p:nvSpPr>
        <p:spPr>
          <a:xfrm>
            <a:off x="367863" y="1034534"/>
            <a:ext cx="8282152" cy="369332"/>
          </a:xfrm>
          <a:prstGeom prst="rect">
            <a:avLst/>
          </a:prstGeom>
          <a:noFill/>
        </p:spPr>
        <p:txBody>
          <a:bodyPr wrap="square" rtlCol="0">
            <a:spAutoFit/>
          </a:bodyPr>
          <a:lstStyle/>
          <a:p>
            <a:pPr algn="ctr"/>
            <a:r>
              <a:rPr lang="en-IN" b="1" dirty="0">
                <a:latin typeface="Arial" panose="020B0604020202020204" pitchFamily="34" charset="0"/>
                <a:cs typeface="Arial" panose="020B0604020202020204" pitchFamily="34" charset="0"/>
              </a:rPr>
              <a:t>TDS on Hoarding Contracts</a:t>
            </a:r>
            <a:endParaRPr lang="en-IN" b="1" dirty="0">
              <a:latin typeface="Arial" panose="020B0604020202020204" pitchFamily="34" charset="0"/>
              <a:cs typeface="Arial" panose="020B0604020202020204"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4F6FB"/>
        </a:solidFill>
        <a:effectLst/>
      </p:bgPr>
    </p:bg>
    <p:spTree>
      <p:nvGrpSpPr>
        <p:cNvPr id="1" name=""/>
        <p:cNvGrpSpPr/>
        <p:nvPr/>
      </p:nvGrpSpPr>
      <p:grpSpPr>
        <a:xfrm>
          <a:off x="0" y="0"/>
          <a:ext cx="0" cy="0"/>
          <a:chOff x="0" y="0"/>
          <a:chExt cx="0" cy="0"/>
        </a:xfrm>
      </p:grpSpPr>
      <p:sp>
        <p:nvSpPr>
          <p:cNvPr id="2" name="Shape 0"/>
          <p:cNvSpPr/>
          <p:nvPr/>
        </p:nvSpPr>
        <p:spPr>
          <a:xfrm>
            <a:off x="0" y="13252"/>
            <a:ext cx="9144000" cy="914400"/>
          </a:xfrm>
          <a:prstGeom prst="rect">
            <a:avLst/>
          </a:prstGeom>
          <a:solidFill>
            <a:srgbClr val="1A2B5E"/>
          </a:solidFill>
          <a:ln w="12700">
            <a:solidFill>
              <a:srgbClr val="1A2B5E"/>
            </a:solidFill>
            <a:prstDash val="solid"/>
          </a:ln>
        </p:spPr>
      </p:sp>
      <p:sp>
        <p:nvSpPr>
          <p:cNvPr id="3" name="Text 1"/>
          <p:cNvSpPr/>
          <p:nvPr/>
        </p:nvSpPr>
        <p:spPr>
          <a:xfrm>
            <a:off x="487016" y="137160"/>
            <a:ext cx="8382664" cy="640080"/>
          </a:xfrm>
          <a:prstGeom prst="rect">
            <a:avLst/>
          </a:prstGeom>
          <a:noFill/>
        </p:spPr>
        <p:txBody>
          <a:bodyPr wrap="square" lIns="0" tIns="0" rIns="0" bIns="0" rtlCol="0" anchor="ctr"/>
          <a:lstStyle/>
          <a:p>
            <a:pPr marL="0" indent="0" algn="ctr">
              <a:buNone/>
            </a:pPr>
            <a:r>
              <a:rPr lang="en-US" sz="2300" b="1" dirty="0">
                <a:solidFill>
                  <a:srgbClr val="FFFFFF"/>
                </a:solidFill>
                <a:latin typeface="Arial" panose="020B0604020202020204" pitchFamily="34" charset="0"/>
                <a:ea typeface="Cambria" panose="02040503050406030204" pitchFamily="34" charset="-122"/>
                <a:cs typeface="Arial" panose="020B0604020202020204" pitchFamily="34" charset="0"/>
              </a:rPr>
              <a:t>Circular No 715 Dated 08.08.1995</a:t>
            </a:r>
            <a:endParaRPr lang="en-US" sz="2300" dirty="0">
              <a:latin typeface="Arial" panose="020B0604020202020204" pitchFamily="34" charset="0"/>
              <a:cs typeface="Arial" panose="020B0604020202020204" pitchFamily="34" charset="0"/>
            </a:endParaRPr>
          </a:p>
        </p:txBody>
      </p:sp>
      <p:graphicFrame>
        <p:nvGraphicFramePr>
          <p:cNvPr id="5" name="Table 0"/>
          <p:cNvGraphicFramePr>
            <a:graphicFrameLocks noGrp="1"/>
          </p:cNvGraphicFramePr>
          <p:nvPr/>
        </p:nvGraphicFramePr>
        <p:xfrm>
          <a:off x="367862" y="1797269"/>
          <a:ext cx="8282152" cy="2323467"/>
        </p:xfrm>
        <a:graphic>
          <a:graphicData uri="http://schemas.openxmlformats.org/drawingml/2006/table">
            <a:tbl>
              <a:tblPr/>
              <a:tblGrid>
                <a:gridCol w="8282152"/>
              </a:tblGrid>
              <a:tr h="2323467">
                <a:tc>
                  <a:txBody>
                    <a:bodyPr/>
                    <a:lstStyle/>
                    <a:p>
                      <a:pPr marL="285750" indent="-285750">
                        <a:buFont typeface="Wingdings" panose="05000000000000000000" pitchFamily="2" charset="2"/>
                        <a:buChar char="Ø"/>
                      </a:pPr>
                      <a:r>
                        <a:rPr lang="en-US" sz="1400" b="1" dirty="0">
                          <a:latin typeface="Arial" panose="020B0604020202020204" pitchFamily="34" charset="0"/>
                          <a:cs typeface="Arial" panose="020B0604020202020204" pitchFamily="34" charset="0"/>
                        </a:rPr>
                        <a:t>Question:</a:t>
                      </a:r>
                      <a:br>
                        <a:rPr lang="en-US" sz="1400" dirty="0">
                          <a:latin typeface="Arial" panose="020B0604020202020204" pitchFamily="34" charset="0"/>
                          <a:cs typeface="Arial" panose="020B0604020202020204" pitchFamily="34" charset="0"/>
                        </a:rPr>
                      </a:br>
                      <a:r>
                        <a:rPr lang="en-US" sz="1400" dirty="0">
                          <a:latin typeface="Arial" panose="020B0604020202020204" pitchFamily="34" charset="0"/>
                          <a:cs typeface="Arial" panose="020B0604020202020204" pitchFamily="34" charset="0"/>
                        </a:rPr>
                        <a:t>Whether payments made to a hotel for rooms hired during the year are considered rent?</a:t>
                      </a:r>
                      <a:endParaRPr lang="en-US" sz="1400" dirty="0">
                        <a:latin typeface="Arial" panose="020B0604020202020204" pitchFamily="34" charset="0"/>
                        <a:cs typeface="Arial" panose="020B0604020202020204" pitchFamily="34" charset="0"/>
                      </a:endParaRPr>
                    </a:p>
                    <a:p>
                      <a:endParaRPr lang="en-US" sz="1400" b="1"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sz="1400" b="1" dirty="0">
                          <a:latin typeface="Arial" panose="020B0604020202020204" pitchFamily="34" charset="0"/>
                          <a:cs typeface="Arial" panose="020B0604020202020204" pitchFamily="34" charset="0"/>
                        </a:rPr>
                        <a:t>Answer:</a:t>
                      </a:r>
                      <a:br>
                        <a:rPr lang="en-US" sz="1400" dirty="0">
                          <a:latin typeface="Arial" panose="020B0604020202020204" pitchFamily="34" charset="0"/>
                          <a:cs typeface="Arial" panose="020B0604020202020204" pitchFamily="34" charset="0"/>
                        </a:rPr>
                      </a:br>
                      <a:r>
                        <a:rPr lang="en-US" sz="1400" dirty="0">
                          <a:latin typeface="Arial" panose="020B0604020202020204" pitchFamily="34" charset="0"/>
                          <a:cs typeface="Arial" panose="020B0604020202020204" pitchFamily="34" charset="0"/>
                        </a:rPr>
                        <a:t>Payments made by persons other than individuals and Hindu Undivided Families (HUFs) for hotel accommodation taken on a </a:t>
                      </a:r>
                      <a:r>
                        <a:rPr lang="en-US" sz="1400" b="1" dirty="0">
                          <a:latin typeface="Arial" panose="020B0604020202020204" pitchFamily="34" charset="0"/>
                          <a:cs typeface="Arial" panose="020B0604020202020204" pitchFamily="34" charset="0"/>
                        </a:rPr>
                        <a:t>regular basis</a:t>
                      </a:r>
                      <a:r>
                        <a:rPr lang="en-US" sz="1400" dirty="0">
                          <a:latin typeface="Arial" panose="020B0604020202020204" pitchFamily="34" charset="0"/>
                          <a:cs typeface="Arial" panose="020B0604020202020204" pitchFamily="34" charset="0"/>
                        </a:rPr>
                        <a:t> are regarded as </a:t>
                      </a:r>
                      <a:r>
                        <a:rPr lang="en-US" sz="1400" b="1" dirty="0">
                          <a:latin typeface="Arial" panose="020B0604020202020204" pitchFamily="34" charset="0"/>
                          <a:cs typeface="Arial" panose="020B0604020202020204" pitchFamily="34" charset="0"/>
                        </a:rPr>
                        <a:t>rent</a:t>
                      </a:r>
                      <a:r>
                        <a:rPr lang="en-US" sz="1400" dirty="0">
                          <a:latin typeface="Arial" panose="020B0604020202020204" pitchFamily="34" charset="0"/>
                          <a:cs typeface="Arial" panose="020B0604020202020204" pitchFamily="34" charset="0"/>
                        </a:rPr>
                        <a:t> and are therefore subject to </a:t>
                      </a:r>
                      <a:r>
                        <a:rPr lang="en-US" sz="1400" b="1" dirty="0">
                          <a:latin typeface="Arial" panose="020B0604020202020204" pitchFamily="34" charset="0"/>
                          <a:cs typeface="Arial" panose="020B0604020202020204" pitchFamily="34" charset="0"/>
                        </a:rPr>
                        <a:t>TDS under Section 194-I</a:t>
                      </a:r>
                      <a:r>
                        <a:rPr lang="en-US" sz="1400" dirty="0">
                          <a:latin typeface="Arial" panose="020B0604020202020204" pitchFamily="34" charset="0"/>
                          <a:cs typeface="Arial" panose="020B0604020202020204" pitchFamily="34" charset="0"/>
                        </a:rPr>
                        <a:t> (Section 393of the Income-tax Act.</a:t>
                      </a:r>
                      <a:endParaRPr lang="en-US" sz="14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accent1">
                        <a:lumMod val="20000"/>
                        <a:lumOff val="80000"/>
                      </a:schemeClr>
                    </a:solidFill>
                  </a:tcPr>
                </a:tc>
              </a:tr>
            </a:tbl>
          </a:graphicData>
        </a:graphic>
      </p:graphicFrame>
      <p:sp>
        <p:nvSpPr>
          <p:cNvPr id="4" name="Shape 2"/>
          <p:cNvSpPr/>
          <p:nvPr/>
        </p:nvSpPr>
        <p:spPr>
          <a:xfrm>
            <a:off x="0" y="5029200"/>
            <a:ext cx="9144000" cy="114300"/>
          </a:xfrm>
          <a:prstGeom prst="rect">
            <a:avLst/>
          </a:prstGeom>
          <a:solidFill>
            <a:srgbClr val="C9941A"/>
          </a:solidFill>
          <a:ln w="12700">
            <a:solidFill>
              <a:srgbClr val="C9941A"/>
            </a:solidFill>
            <a:prstDash val="solid"/>
          </a:ln>
        </p:spPr>
      </p:sp>
      <p:sp>
        <p:nvSpPr>
          <p:cNvPr id="6" name="TextBox 5"/>
          <p:cNvSpPr txBox="1"/>
          <p:nvPr/>
        </p:nvSpPr>
        <p:spPr>
          <a:xfrm>
            <a:off x="367863" y="1022764"/>
            <a:ext cx="8282152" cy="369332"/>
          </a:xfrm>
          <a:prstGeom prst="rect">
            <a:avLst/>
          </a:prstGeom>
          <a:noFill/>
        </p:spPr>
        <p:txBody>
          <a:bodyPr wrap="square" rtlCol="0">
            <a:spAutoFit/>
          </a:bodyPr>
          <a:lstStyle/>
          <a:p>
            <a:pPr algn="ctr"/>
            <a:r>
              <a:rPr lang="en-IN" b="1" dirty="0">
                <a:latin typeface="Arial" panose="020B0604020202020204" pitchFamily="34" charset="0"/>
                <a:cs typeface="Arial" panose="020B0604020202020204" pitchFamily="34" charset="0"/>
              </a:rPr>
              <a:t>Hotel Accommodation as Rent</a:t>
            </a:r>
            <a:endParaRPr lang="en-IN" b="1" dirty="0">
              <a:latin typeface="Arial" panose="020B0604020202020204" pitchFamily="34" charset="0"/>
              <a:cs typeface="Arial" panose="020B0604020202020204"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4F6FB"/>
        </a:solidFill>
        <a:effectLst/>
      </p:bgPr>
    </p:bg>
    <p:spTree>
      <p:nvGrpSpPr>
        <p:cNvPr id="1" name=""/>
        <p:cNvGrpSpPr/>
        <p:nvPr/>
      </p:nvGrpSpPr>
      <p:grpSpPr>
        <a:xfrm>
          <a:off x="0" y="0"/>
          <a:ext cx="0" cy="0"/>
          <a:chOff x="0" y="0"/>
          <a:chExt cx="0" cy="0"/>
        </a:xfrm>
      </p:grpSpPr>
      <p:sp>
        <p:nvSpPr>
          <p:cNvPr id="2" name="Shape 0"/>
          <p:cNvSpPr/>
          <p:nvPr/>
        </p:nvSpPr>
        <p:spPr>
          <a:xfrm>
            <a:off x="0" y="13252"/>
            <a:ext cx="9144000" cy="732982"/>
          </a:xfrm>
          <a:prstGeom prst="rect">
            <a:avLst/>
          </a:prstGeom>
          <a:solidFill>
            <a:srgbClr val="1A2B5E"/>
          </a:solidFill>
          <a:ln w="12700">
            <a:solidFill>
              <a:srgbClr val="1A2B5E"/>
            </a:solidFill>
            <a:prstDash val="solid"/>
          </a:ln>
        </p:spPr>
      </p:sp>
      <p:sp>
        <p:nvSpPr>
          <p:cNvPr id="3" name="Text 1"/>
          <p:cNvSpPr/>
          <p:nvPr/>
        </p:nvSpPr>
        <p:spPr>
          <a:xfrm>
            <a:off x="487016" y="137160"/>
            <a:ext cx="8382664" cy="524992"/>
          </a:xfrm>
          <a:prstGeom prst="rect">
            <a:avLst/>
          </a:prstGeom>
          <a:noFill/>
        </p:spPr>
        <p:txBody>
          <a:bodyPr wrap="square" lIns="0" tIns="0" rIns="0" bIns="0" rtlCol="0" anchor="ctr"/>
          <a:lstStyle/>
          <a:p>
            <a:pPr algn="ctr"/>
            <a:r>
              <a:rPr lang="en-US" sz="2300" b="1" dirty="0">
                <a:solidFill>
                  <a:schemeClr val="bg1"/>
                </a:solidFill>
                <a:latin typeface="Arial" panose="020B0604020202020204" pitchFamily="34" charset="0"/>
                <a:cs typeface="Arial" panose="020B0604020202020204" pitchFamily="34" charset="0"/>
              </a:rPr>
              <a:t>Section 194C (Corresponding to 393 (1) of ITA 2025)</a:t>
            </a:r>
            <a:endParaRPr lang="en-US" sz="2300" b="1" dirty="0">
              <a:solidFill>
                <a:schemeClr val="bg1"/>
              </a:solidFill>
              <a:latin typeface="Arial" panose="020B0604020202020204" pitchFamily="34" charset="0"/>
              <a:cs typeface="Arial" panose="020B0604020202020204" pitchFamily="34" charset="0"/>
            </a:endParaRPr>
          </a:p>
        </p:txBody>
      </p:sp>
      <p:graphicFrame>
        <p:nvGraphicFramePr>
          <p:cNvPr id="5" name="Table 0"/>
          <p:cNvGraphicFramePr>
            <a:graphicFrameLocks noGrp="1"/>
          </p:cNvGraphicFramePr>
          <p:nvPr/>
        </p:nvGraphicFramePr>
        <p:xfrm>
          <a:off x="283779" y="1484290"/>
          <a:ext cx="8585901" cy="3444240"/>
        </p:xfrm>
        <a:graphic>
          <a:graphicData uri="http://schemas.openxmlformats.org/drawingml/2006/table">
            <a:tbl>
              <a:tblPr/>
              <a:tblGrid>
                <a:gridCol w="8585901"/>
              </a:tblGrid>
              <a:tr h="3397992">
                <a:tc>
                  <a:txBody>
                    <a:bodyPr/>
                    <a:lstStyle/>
                    <a:p>
                      <a:pPr marL="171450" indent="-171450">
                        <a:buFont typeface="Wingdings" panose="05000000000000000000" pitchFamily="2" charset="2"/>
                        <a:buChar char="Ø"/>
                      </a:pPr>
                      <a:r>
                        <a:rPr lang="en-US" sz="1300" b="1" dirty="0">
                          <a:latin typeface="Arial" panose="020B0604020202020204" pitchFamily="34" charset="0"/>
                          <a:cs typeface="Arial" panose="020B0604020202020204" pitchFamily="34" charset="0"/>
                        </a:rPr>
                        <a:t>Issue</a:t>
                      </a:r>
                      <a:endParaRPr lang="en-US" sz="1300" b="1" dirty="0">
                        <a:latin typeface="Arial" panose="020B0604020202020204" pitchFamily="34" charset="0"/>
                        <a:cs typeface="Arial" panose="020B0604020202020204" pitchFamily="34" charset="0"/>
                      </a:endParaRPr>
                    </a:p>
                    <a:p>
                      <a:r>
                        <a:rPr lang="en-US" sz="1300" dirty="0">
                          <a:latin typeface="Arial" panose="020B0604020202020204" pitchFamily="34" charset="0"/>
                          <a:cs typeface="Arial" panose="020B0604020202020204" pitchFamily="34" charset="0"/>
                        </a:rPr>
                        <a:t>Whether TDS under </a:t>
                      </a:r>
                      <a:r>
                        <a:rPr lang="en-US" sz="1300" b="1" dirty="0">
                          <a:latin typeface="Arial" panose="020B0604020202020204" pitchFamily="34" charset="0"/>
                          <a:cs typeface="Arial" panose="020B0604020202020204" pitchFamily="34" charset="0"/>
                        </a:rPr>
                        <a:t>Section 194C</a:t>
                      </a:r>
                      <a:r>
                        <a:rPr lang="en-US" sz="1300" dirty="0">
                          <a:latin typeface="Arial" panose="020B0604020202020204" pitchFamily="34" charset="0"/>
                          <a:cs typeface="Arial" panose="020B0604020202020204" pitchFamily="34" charset="0"/>
                        </a:rPr>
                        <a:t> is required on payments made for the purchase of packing material when the transaction is subject to VAT.</a:t>
                      </a:r>
                      <a:endParaRPr lang="en-US" sz="1300" dirty="0">
                        <a:latin typeface="Arial" panose="020B0604020202020204" pitchFamily="34" charset="0"/>
                        <a:cs typeface="Arial" panose="020B0604020202020204" pitchFamily="34" charset="0"/>
                      </a:endParaRPr>
                    </a:p>
                    <a:p>
                      <a:endParaRPr lang="en-US" sz="1300" b="1" dirty="0">
                        <a:latin typeface="Arial" panose="020B0604020202020204" pitchFamily="34" charset="0"/>
                        <a:cs typeface="Arial" panose="020B0604020202020204" pitchFamily="34" charset="0"/>
                      </a:endParaRPr>
                    </a:p>
                    <a:p>
                      <a:pPr marL="171450" indent="-171450">
                        <a:buFont typeface="Wingdings" panose="05000000000000000000" pitchFamily="2" charset="2"/>
                        <a:buChar char="Ø"/>
                      </a:pPr>
                      <a:r>
                        <a:rPr lang="en-US" sz="1300" b="1" dirty="0">
                          <a:latin typeface="Arial" panose="020B0604020202020204" pitchFamily="34" charset="0"/>
                          <a:cs typeface="Arial" panose="020B0604020202020204" pitchFamily="34" charset="0"/>
                        </a:rPr>
                        <a:t>Held</a:t>
                      </a:r>
                      <a:endParaRPr lang="en-US" sz="1300" b="1" dirty="0">
                        <a:latin typeface="Arial" panose="020B0604020202020204" pitchFamily="34" charset="0"/>
                        <a:cs typeface="Arial" panose="020B0604020202020204" pitchFamily="34" charset="0"/>
                      </a:endParaRPr>
                    </a:p>
                    <a:p>
                      <a:r>
                        <a:rPr lang="en-US" sz="1300" dirty="0">
                          <a:latin typeface="Arial" panose="020B0604020202020204" pitchFamily="34" charset="0"/>
                          <a:cs typeface="Arial" panose="020B0604020202020204" pitchFamily="34" charset="0"/>
                        </a:rPr>
                        <a:t>The Tribunal held that the transaction was a </a:t>
                      </a:r>
                      <a:r>
                        <a:rPr lang="en-US" sz="1300" b="1" dirty="0">
                          <a:latin typeface="Arial" panose="020B0604020202020204" pitchFamily="34" charset="0"/>
                          <a:cs typeface="Arial" panose="020B0604020202020204" pitchFamily="34" charset="0"/>
                        </a:rPr>
                        <a:t>sale/purchase of goods</a:t>
                      </a:r>
                      <a:r>
                        <a:rPr lang="en-US" sz="1300" dirty="0">
                          <a:latin typeface="Arial" panose="020B0604020202020204" pitchFamily="34" charset="0"/>
                          <a:cs typeface="Arial" panose="020B0604020202020204" pitchFamily="34" charset="0"/>
                        </a:rPr>
                        <a:t> and not a </a:t>
                      </a:r>
                      <a:r>
                        <a:rPr lang="en-US" sz="1300" b="1" dirty="0">
                          <a:latin typeface="Arial" panose="020B0604020202020204" pitchFamily="34" charset="0"/>
                          <a:cs typeface="Arial" panose="020B0604020202020204" pitchFamily="34" charset="0"/>
                        </a:rPr>
                        <a:t>works contract</a:t>
                      </a:r>
                      <a:r>
                        <a:rPr lang="en-US" sz="1300" dirty="0">
                          <a:latin typeface="Arial" panose="020B0604020202020204" pitchFamily="34" charset="0"/>
                          <a:cs typeface="Arial" panose="020B0604020202020204" pitchFamily="34" charset="0"/>
                        </a:rPr>
                        <a:t>. Since VAT was levied on the supply of packing material, the payment represented consideration for goods and not for carrying out any work.</a:t>
                      </a:r>
                      <a:endParaRPr lang="en-US" sz="1300" dirty="0">
                        <a:latin typeface="Arial" panose="020B0604020202020204" pitchFamily="34" charset="0"/>
                        <a:cs typeface="Arial" panose="020B0604020202020204" pitchFamily="34" charset="0"/>
                      </a:endParaRPr>
                    </a:p>
                    <a:p>
                      <a:endParaRPr lang="en-US" sz="1300" b="1" dirty="0">
                        <a:latin typeface="Arial" panose="020B0604020202020204" pitchFamily="34" charset="0"/>
                        <a:cs typeface="Arial" panose="020B0604020202020204" pitchFamily="34" charset="0"/>
                      </a:endParaRPr>
                    </a:p>
                    <a:p>
                      <a:pPr marL="171450" indent="-171450">
                        <a:buFont typeface="Wingdings" panose="05000000000000000000" pitchFamily="2" charset="2"/>
                        <a:buChar char="Ø"/>
                      </a:pPr>
                      <a:r>
                        <a:rPr lang="en-US" sz="1300" b="1" dirty="0">
                          <a:latin typeface="Arial" panose="020B0604020202020204" pitchFamily="34" charset="0"/>
                          <a:cs typeface="Arial" panose="020B0604020202020204" pitchFamily="34" charset="0"/>
                        </a:rPr>
                        <a:t>Key Principle</a:t>
                      </a:r>
                      <a:endParaRPr lang="en-US" sz="1300" b="1" dirty="0">
                        <a:latin typeface="Arial" panose="020B0604020202020204" pitchFamily="34" charset="0"/>
                        <a:cs typeface="Arial" panose="020B0604020202020204" pitchFamily="34" charset="0"/>
                      </a:endParaRPr>
                    </a:p>
                    <a:p>
                      <a:r>
                        <a:rPr lang="en-US" sz="1300" b="1" dirty="0">
                          <a:latin typeface="Arial" panose="020B0604020202020204" pitchFamily="34" charset="0"/>
                          <a:cs typeface="Arial" panose="020B0604020202020204" pitchFamily="34" charset="0"/>
                        </a:rPr>
                        <a:t>Section 194C applies to works contracts, not to pure purchase transactions.</a:t>
                      </a:r>
                      <a:r>
                        <a:rPr lang="en-US" sz="1300" dirty="0">
                          <a:latin typeface="Arial" panose="020B0604020202020204" pitchFamily="34" charset="0"/>
                          <a:cs typeface="Arial" panose="020B0604020202020204" pitchFamily="34" charset="0"/>
                        </a:rPr>
                        <a:t> Where packing material is purchased as goods and VAT/GST is charged, no TDS is deductible under Section 194C.</a:t>
                      </a:r>
                      <a:endParaRPr lang="en-US" sz="1300" dirty="0">
                        <a:latin typeface="Arial" panose="020B0604020202020204" pitchFamily="34" charset="0"/>
                        <a:cs typeface="Arial" panose="020B0604020202020204" pitchFamily="34" charset="0"/>
                      </a:endParaRPr>
                    </a:p>
                    <a:p>
                      <a:endParaRPr lang="en-US" sz="1300" b="1" dirty="0">
                        <a:latin typeface="Arial" panose="020B0604020202020204" pitchFamily="34" charset="0"/>
                        <a:cs typeface="Arial" panose="020B0604020202020204" pitchFamily="34" charset="0"/>
                      </a:endParaRPr>
                    </a:p>
                    <a:p>
                      <a:pPr marL="171450" indent="-171450">
                        <a:buFont typeface="Wingdings" panose="05000000000000000000" pitchFamily="2" charset="2"/>
                        <a:buChar char="Ø"/>
                      </a:pPr>
                      <a:r>
                        <a:rPr lang="en-US" sz="1300" b="1" dirty="0">
                          <a:latin typeface="Arial" panose="020B0604020202020204" pitchFamily="34" charset="0"/>
                          <a:cs typeface="Arial" panose="020B0604020202020204" pitchFamily="34" charset="0"/>
                        </a:rPr>
                        <a:t>Practical Takeaway</a:t>
                      </a:r>
                      <a:endParaRPr lang="en-US" sz="1300" b="1" dirty="0">
                        <a:latin typeface="Arial" panose="020B0604020202020204" pitchFamily="34" charset="0"/>
                        <a:cs typeface="Arial" panose="020B0604020202020204" pitchFamily="34" charset="0"/>
                      </a:endParaRPr>
                    </a:p>
                    <a:p>
                      <a:r>
                        <a:rPr lang="en-US" sz="1300" dirty="0">
                          <a:latin typeface="Arial" panose="020B0604020202020204" pitchFamily="34" charset="0"/>
                          <a:cs typeface="Arial" panose="020B0604020202020204" pitchFamily="34" charset="0"/>
                        </a:rPr>
                        <a:t>A genuine purchase of goods, evidenced by indirect tax levy and transfer of ownership, does not attract TDS under Section 194C merely because the goods are customized or used in business operations.</a:t>
                      </a:r>
                      <a:endParaRPr lang="en-US" sz="1300"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
                          <a:schemeClr val="tx1"/>
                        </a:buClr>
                        <a:buSzTx/>
                        <a:buFont typeface="Wingdings" panose="05000000000000000000" pitchFamily="2" charset="2"/>
                        <a:buNone/>
                        <a:defRPr/>
                      </a:pP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r>
            </a:tbl>
          </a:graphicData>
        </a:graphic>
      </p:graphicFrame>
      <p:sp>
        <p:nvSpPr>
          <p:cNvPr id="4" name="Shape 2"/>
          <p:cNvSpPr/>
          <p:nvPr/>
        </p:nvSpPr>
        <p:spPr>
          <a:xfrm>
            <a:off x="0" y="5029200"/>
            <a:ext cx="9144000" cy="114300"/>
          </a:xfrm>
          <a:prstGeom prst="rect">
            <a:avLst/>
          </a:prstGeom>
          <a:solidFill>
            <a:srgbClr val="C9941A"/>
          </a:solidFill>
          <a:ln w="12700">
            <a:solidFill>
              <a:srgbClr val="C9941A"/>
            </a:solidFill>
            <a:prstDash val="solid"/>
          </a:ln>
        </p:spPr>
      </p:sp>
      <p:sp>
        <p:nvSpPr>
          <p:cNvPr id="6" name="TextBox 5"/>
          <p:cNvSpPr txBox="1"/>
          <p:nvPr/>
        </p:nvSpPr>
        <p:spPr>
          <a:xfrm>
            <a:off x="283779" y="896647"/>
            <a:ext cx="8369720" cy="646331"/>
          </a:xfrm>
          <a:prstGeom prst="rect">
            <a:avLst/>
          </a:prstGeom>
          <a:noFill/>
        </p:spPr>
        <p:txBody>
          <a:bodyPr wrap="square" rtlCol="0">
            <a:spAutoFit/>
          </a:bodyPr>
          <a:lstStyle/>
          <a:p>
            <a:pPr algn="ctr"/>
            <a:r>
              <a:rPr lang="en-IN" b="1" dirty="0" err="1">
                <a:latin typeface="Arial" panose="020B0604020202020204" pitchFamily="34" charset="0"/>
                <a:cs typeface="Arial" panose="020B0604020202020204" pitchFamily="34" charset="0"/>
              </a:rPr>
              <a:t>Bharpur</a:t>
            </a:r>
            <a:r>
              <a:rPr lang="en-IN" b="1" dirty="0">
                <a:latin typeface="Arial" panose="020B0604020202020204" pitchFamily="34" charset="0"/>
                <a:cs typeface="Arial" panose="020B0604020202020204" pitchFamily="34" charset="0"/>
              </a:rPr>
              <a:t> </a:t>
            </a:r>
            <a:r>
              <a:rPr lang="en-IN" b="1" dirty="0" err="1">
                <a:latin typeface="Arial" panose="020B0604020202020204" pitchFamily="34" charset="0"/>
                <a:cs typeface="Arial" panose="020B0604020202020204" pitchFamily="34" charset="0"/>
              </a:rPr>
              <a:t>Dugdha</a:t>
            </a:r>
            <a:r>
              <a:rPr lang="en-IN" b="1" dirty="0">
                <a:latin typeface="Arial" panose="020B0604020202020204" pitchFamily="34" charset="0"/>
                <a:cs typeface="Arial" panose="020B0604020202020204" pitchFamily="34" charset="0"/>
              </a:rPr>
              <a:t> </a:t>
            </a:r>
            <a:r>
              <a:rPr lang="en-IN" b="1" dirty="0" err="1">
                <a:latin typeface="Arial" panose="020B0604020202020204" pitchFamily="34" charset="0"/>
                <a:cs typeface="Arial" panose="020B0604020202020204" pitchFamily="34" charset="0"/>
              </a:rPr>
              <a:t>Utpadak</a:t>
            </a:r>
            <a:r>
              <a:rPr lang="en-IN" b="1" dirty="0">
                <a:latin typeface="Arial" panose="020B0604020202020204" pitchFamily="34" charset="0"/>
                <a:cs typeface="Arial" panose="020B0604020202020204" pitchFamily="34" charset="0"/>
              </a:rPr>
              <a:t> </a:t>
            </a:r>
            <a:r>
              <a:rPr lang="en-IN" b="1" dirty="0" err="1">
                <a:latin typeface="Arial" panose="020B0604020202020204" pitchFamily="34" charset="0"/>
                <a:cs typeface="Arial" panose="020B0604020202020204" pitchFamily="34" charset="0"/>
              </a:rPr>
              <a:t>Sahkari</a:t>
            </a:r>
            <a:r>
              <a:rPr lang="en-IN" b="1" dirty="0">
                <a:latin typeface="Arial" panose="020B0604020202020204" pitchFamily="34" charset="0"/>
                <a:cs typeface="Arial" panose="020B0604020202020204" pitchFamily="34" charset="0"/>
              </a:rPr>
              <a:t> Sangh Ltd. v. ITO (2023) </a:t>
            </a:r>
            <a:r>
              <a:rPr lang="en-IN" b="1" dirty="0" err="1">
                <a:latin typeface="Arial" panose="020B0604020202020204" pitchFamily="34" charset="0"/>
                <a:cs typeface="Arial" panose="020B0604020202020204" pitchFamily="34" charset="0"/>
              </a:rPr>
              <a:t>TaxPub</a:t>
            </a:r>
            <a:r>
              <a:rPr lang="en-IN" b="1" dirty="0">
                <a:latin typeface="Arial" panose="020B0604020202020204" pitchFamily="34" charset="0"/>
                <a:cs typeface="Arial" panose="020B0604020202020204" pitchFamily="34" charset="0"/>
              </a:rPr>
              <a:t>(DT) 5797 (</a:t>
            </a:r>
            <a:r>
              <a:rPr lang="en-IN" b="1" dirty="0" err="1">
                <a:latin typeface="Arial" panose="020B0604020202020204" pitchFamily="34" charset="0"/>
                <a:cs typeface="Arial" panose="020B0604020202020204" pitchFamily="34" charset="0"/>
              </a:rPr>
              <a:t>Jp</a:t>
            </a:r>
            <a:r>
              <a:rPr lang="en-IN" b="1" dirty="0">
                <a:latin typeface="Arial" panose="020B0604020202020204" pitchFamily="34" charset="0"/>
                <a:cs typeface="Arial" panose="020B0604020202020204" pitchFamily="34" charset="0"/>
              </a:rPr>
              <a:t>- </a:t>
            </a:r>
            <a:r>
              <a:rPr lang="en-IN" b="1" dirty="0" err="1">
                <a:latin typeface="Arial" panose="020B0604020202020204" pitchFamily="34" charset="0"/>
                <a:cs typeface="Arial" panose="020B0604020202020204" pitchFamily="34" charset="0"/>
              </a:rPr>
              <a:t>Trib</a:t>
            </a:r>
            <a:r>
              <a:rPr lang="en-IN" b="1" dirty="0">
                <a:latin typeface="Arial" panose="020B0604020202020204" pitchFamily="34" charset="0"/>
                <a:cs typeface="Arial" panose="020B0604020202020204" pitchFamily="34" charset="0"/>
              </a:rPr>
              <a:t>)</a:t>
            </a:r>
            <a:endParaRPr lang="en-IN" b="1" dirty="0">
              <a:latin typeface="Arial" panose="020B0604020202020204" pitchFamily="34" charset="0"/>
              <a:cs typeface="Arial" panose="020B0604020202020204"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4F6FB"/>
        </a:solidFill>
        <a:effectLst/>
      </p:bgPr>
    </p:bg>
    <p:spTree>
      <p:nvGrpSpPr>
        <p:cNvPr id="1" name=""/>
        <p:cNvGrpSpPr/>
        <p:nvPr/>
      </p:nvGrpSpPr>
      <p:grpSpPr>
        <a:xfrm>
          <a:off x="0" y="0"/>
          <a:ext cx="0" cy="0"/>
          <a:chOff x="0" y="0"/>
          <a:chExt cx="0" cy="0"/>
        </a:xfrm>
      </p:grpSpPr>
      <p:sp>
        <p:nvSpPr>
          <p:cNvPr id="2" name="Shape 0"/>
          <p:cNvSpPr/>
          <p:nvPr/>
        </p:nvSpPr>
        <p:spPr>
          <a:xfrm>
            <a:off x="0" y="13251"/>
            <a:ext cx="9144000" cy="1131959"/>
          </a:xfrm>
          <a:prstGeom prst="rect">
            <a:avLst/>
          </a:prstGeom>
          <a:solidFill>
            <a:srgbClr val="1A2B5E"/>
          </a:solidFill>
          <a:ln w="12700">
            <a:solidFill>
              <a:srgbClr val="1A2B5E"/>
            </a:solidFill>
            <a:prstDash val="solid"/>
          </a:ln>
        </p:spPr>
      </p:sp>
      <p:sp>
        <p:nvSpPr>
          <p:cNvPr id="3" name="Text 1"/>
          <p:cNvSpPr/>
          <p:nvPr/>
        </p:nvSpPr>
        <p:spPr>
          <a:xfrm>
            <a:off x="487016" y="137160"/>
            <a:ext cx="8382664" cy="857638"/>
          </a:xfrm>
          <a:prstGeom prst="rect">
            <a:avLst/>
          </a:prstGeom>
          <a:noFill/>
        </p:spPr>
        <p:txBody>
          <a:bodyPr wrap="square" lIns="0" tIns="0" rIns="0" bIns="0" rtlCol="0" anchor="ctr"/>
          <a:lstStyle/>
          <a:p>
            <a:pPr algn="ctr"/>
            <a:r>
              <a:rPr lang="en-US" sz="2300" b="1" dirty="0">
                <a:solidFill>
                  <a:schemeClr val="bg1"/>
                </a:solidFill>
                <a:latin typeface="Arial" panose="020B0604020202020204" pitchFamily="34" charset="0"/>
                <a:cs typeface="Arial" panose="020B0604020202020204" pitchFamily="34" charset="0"/>
              </a:rPr>
              <a:t>Section 194C (Corresponding to 393 of ITA 2025) – Judicial Distinction Between Sale of Goods, Job Work and Technical Services</a:t>
            </a:r>
            <a:endParaRPr lang="en-US" sz="2300" b="1" dirty="0">
              <a:solidFill>
                <a:schemeClr val="bg1"/>
              </a:solidFill>
              <a:latin typeface="Arial" panose="020B0604020202020204" pitchFamily="34" charset="0"/>
              <a:cs typeface="Arial" panose="020B0604020202020204" pitchFamily="34" charset="0"/>
            </a:endParaRPr>
          </a:p>
        </p:txBody>
      </p:sp>
      <p:graphicFrame>
        <p:nvGraphicFramePr>
          <p:cNvPr id="5" name="Table 0"/>
          <p:cNvGraphicFramePr>
            <a:graphicFrameLocks noGrp="1"/>
          </p:cNvGraphicFramePr>
          <p:nvPr/>
        </p:nvGraphicFramePr>
        <p:xfrm>
          <a:off x="220717" y="1629104"/>
          <a:ext cx="8648963" cy="3261360"/>
        </p:xfrm>
        <a:graphic>
          <a:graphicData uri="http://schemas.openxmlformats.org/drawingml/2006/table">
            <a:tbl>
              <a:tblPr/>
              <a:tblGrid>
                <a:gridCol w="8648963"/>
              </a:tblGrid>
              <a:tr h="3249684">
                <a:tc>
                  <a:txBody>
                    <a:bodyPr/>
                    <a:lstStyle/>
                    <a:p>
                      <a:pPr marL="171450" indent="-171450">
                        <a:buFont typeface="Wingdings" panose="05000000000000000000" pitchFamily="2" charset="2"/>
                        <a:buChar char="Ø"/>
                      </a:pPr>
                      <a:r>
                        <a:rPr lang="en-US" sz="1300" b="1" dirty="0">
                          <a:latin typeface="Arial" panose="020B0604020202020204" pitchFamily="34" charset="0"/>
                          <a:cs typeface="Arial" panose="020B0604020202020204" pitchFamily="34" charset="0"/>
                        </a:rPr>
                        <a:t>Issue</a:t>
                      </a:r>
                      <a:endParaRPr lang="en-US" sz="1300" b="1" dirty="0">
                        <a:latin typeface="Arial" panose="020B0604020202020204" pitchFamily="34" charset="0"/>
                        <a:cs typeface="Arial" panose="020B0604020202020204" pitchFamily="34" charset="0"/>
                      </a:endParaRPr>
                    </a:p>
                    <a:p>
                      <a:r>
                        <a:rPr lang="en-US" sz="1300" dirty="0">
                          <a:latin typeface="Arial" panose="020B0604020202020204" pitchFamily="34" charset="0"/>
                          <a:cs typeface="Arial" panose="020B0604020202020204" pitchFamily="34" charset="0"/>
                        </a:rPr>
                        <a:t>Whether payments made to dairies for converting raw milk into processed milk and milk products attract TDS under </a:t>
                      </a:r>
                      <a:r>
                        <a:rPr lang="en-US" sz="1300" b="1" dirty="0">
                          <a:latin typeface="Arial" panose="020B0604020202020204" pitchFamily="34" charset="0"/>
                          <a:cs typeface="Arial" panose="020B0604020202020204" pitchFamily="34" charset="0"/>
                        </a:rPr>
                        <a:t>Section 194J (technical services)</a:t>
                      </a:r>
                      <a:r>
                        <a:rPr lang="en-US" sz="1300" dirty="0">
                          <a:latin typeface="Arial" panose="020B0604020202020204" pitchFamily="34" charset="0"/>
                          <a:cs typeface="Arial" panose="020B0604020202020204" pitchFamily="34" charset="0"/>
                        </a:rPr>
                        <a:t> instead of </a:t>
                      </a:r>
                      <a:r>
                        <a:rPr lang="en-US" sz="1300" b="1" dirty="0">
                          <a:latin typeface="Arial" panose="020B0604020202020204" pitchFamily="34" charset="0"/>
                          <a:cs typeface="Arial" panose="020B0604020202020204" pitchFamily="34" charset="0"/>
                        </a:rPr>
                        <a:t>Section 194C (contract work).</a:t>
                      </a:r>
                      <a:endParaRPr lang="en-US" sz="1300" b="1" dirty="0">
                        <a:latin typeface="Arial" panose="020B0604020202020204" pitchFamily="34" charset="0"/>
                        <a:cs typeface="Arial" panose="020B0604020202020204" pitchFamily="34" charset="0"/>
                      </a:endParaRPr>
                    </a:p>
                    <a:p>
                      <a:endParaRPr lang="en-US" sz="1300" dirty="0">
                        <a:latin typeface="Arial" panose="020B0604020202020204" pitchFamily="34" charset="0"/>
                        <a:cs typeface="Arial" panose="020B0604020202020204" pitchFamily="34" charset="0"/>
                      </a:endParaRPr>
                    </a:p>
                    <a:p>
                      <a:pPr marL="171450" indent="-171450">
                        <a:buFont typeface="Wingdings" panose="05000000000000000000" pitchFamily="2" charset="2"/>
                        <a:buChar char="Ø"/>
                      </a:pPr>
                      <a:r>
                        <a:rPr lang="en-US" sz="1300" b="1" dirty="0">
                          <a:latin typeface="Arial" panose="020B0604020202020204" pitchFamily="34" charset="0"/>
                          <a:cs typeface="Arial" panose="020B0604020202020204" pitchFamily="34" charset="0"/>
                        </a:rPr>
                        <a:t>Held</a:t>
                      </a:r>
                      <a:endParaRPr lang="en-US" sz="1300" b="1" dirty="0">
                        <a:latin typeface="Arial" panose="020B0604020202020204" pitchFamily="34" charset="0"/>
                        <a:cs typeface="Arial" panose="020B0604020202020204" pitchFamily="34" charset="0"/>
                      </a:endParaRPr>
                    </a:p>
                    <a:p>
                      <a:r>
                        <a:rPr lang="en-US" sz="1300" dirty="0">
                          <a:latin typeface="Arial" panose="020B0604020202020204" pitchFamily="34" charset="0"/>
                          <a:cs typeface="Arial" panose="020B0604020202020204" pitchFamily="34" charset="0"/>
                        </a:rPr>
                        <a:t>The Gujarat High Court held that milk processing undertaken by dairies was a </a:t>
                      </a:r>
                      <a:r>
                        <a:rPr lang="en-US" sz="1300" b="1" dirty="0">
                          <a:latin typeface="Arial" panose="020B0604020202020204" pitchFamily="34" charset="0"/>
                          <a:cs typeface="Arial" panose="020B0604020202020204" pitchFamily="34" charset="0"/>
                        </a:rPr>
                        <a:t>job-work/contract activity</a:t>
                      </a:r>
                      <a:r>
                        <a:rPr lang="en-US" sz="1300" dirty="0">
                          <a:latin typeface="Arial" panose="020B0604020202020204" pitchFamily="34" charset="0"/>
                          <a:cs typeface="Arial" panose="020B0604020202020204" pitchFamily="34" charset="0"/>
                        </a:rPr>
                        <a:t> covered by Section 194C. The dairies were not rendering technical, managerial, or consultancy services to the assessee.</a:t>
                      </a:r>
                      <a:endParaRPr lang="en-US" sz="1300" dirty="0">
                        <a:latin typeface="Arial" panose="020B0604020202020204" pitchFamily="34" charset="0"/>
                        <a:cs typeface="Arial" panose="020B0604020202020204" pitchFamily="34" charset="0"/>
                      </a:endParaRPr>
                    </a:p>
                    <a:p>
                      <a:endParaRPr lang="en-US" sz="1300" dirty="0">
                        <a:latin typeface="Arial" panose="020B0604020202020204" pitchFamily="34" charset="0"/>
                        <a:cs typeface="Arial" panose="020B0604020202020204" pitchFamily="34" charset="0"/>
                      </a:endParaRPr>
                    </a:p>
                    <a:p>
                      <a:pPr marL="171450" indent="-171450">
                        <a:buFont typeface="Wingdings" panose="05000000000000000000" pitchFamily="2" charset="2"/>
                        <a:buChar char="Ø"/>
                      </a:pPr>
                      <a:r>
                        <a:rPr lang="en-US" sz="1300" b="1" dirty="0">
                          <a:latin typeface="Arial" panose="020B0604020202020204" pitchFamily="34" charset="0"/>
                          <a:cs typeface="Arial" panose="020B0604020202020204" pitchFamily="34" charset="0"/>
                        </a:rPr>
                        <a:t>Key Principle</a:t>
                      </a:r>
                      <a:endParaRPr lang="en-US" sz="1300" b="1" dirty="0">
                        <a:latin typeface="Arial" panose="020B0604020202020204" pitchFamily="34" charset="0"/>
                        <a:cs typeface="Arial" panose="020B0604020202020204" pitchFamily="34" charset="0"/>
                      </a:endParaRPr>
                    </a:p>
                    <a:p>
                      <a:r>
                        <a:rPr lang="en-US" sz="1300" dirty="0">
                          <a:latin typeface="Arial" panose="020B0604020202020204" pitchFamily="34" charset="0"/>
                          <a:cs typeface="Arial" panose="020B0604020202020204" pitchFamily="34" charset="0"/>
                        </a:rPr>
                        <a:t>A service does not become "technical" merely because technical expertise or machinery is used by the service provider. For Section 194J to apply, there must be rendering of </a:t>
                      </a:r>
                      <a:r>
                        <a:rPr lang="en-US" sz="1300" b="1" dirty="0">
                          <a:latin typeface="Arial" panose="020B0604020202020204" pitchFamily="34" charset="0"/>
                          <a:cs typeface="Arial" panose="020B0604020202020204" pitchFamily="34" charset="0"/>
                        </a:rPr>
                        <a:t>technical, managerial, or consultancy services</a:t>
                      </a:r>
                      <a:r>
                        <a:rPr lang="en-US" sz="1300" dirty="0">
                          <a:latin typeface="Arial" panose="020B0604020202020204" pitchFamily="34" charset="0"/>
                          <a:cs typeface="Arial" panose="020B0604020202020204" pitchFamily="34" charset="0"/>
                        </a:rPr>
                        <a:t> to the payer.</a:t>
                      </a:r>
                      <a:endParaRPr lang="en-US" sz="1300" dirty="0">
                        <a:latin typeface="Arial" panose="020B0604020202020204" pitchFamily="34" charset="0"/>
                        <a:cs typeface="Arial" panose="020B0604020202020204" pitchFamily="34" charset="0"/>
                      </a:endParaRPr>
                    </a:p>
                    <a:p>
                      <a:r>
                        <a:rPr lang="en-US" sz="1300" dirty="0">
                          <a:latin typeface="Arial" panose="020B0604020202020204" pitchFamily="34" charset="0"/>
                          <a:cs typeface="Arial" panose="020B0604020202020204" pitchFamily="34" charset="0"/>
                        </a:rPr>
                        <a:t>.</a:t>
                      </a:r>
                      <a:endParaRPr lang="en-US" sz="1300" dirty="0">
                        <a:latin typeface="Arial" panose="020B0604020202020204" pitchFamily="34" charset="0"/>
                        <a:cs typeface="Arial" panose="020B0604020202020204" pitchFamily="34" charset="0"/>
                      </a:endParaRPr>
                    </a:p>
                    <a:p>
                      <a:pPr marL="171450" indent="-171450">
                        <a:buFont typeface="Wingdings" panose="05000000000000000000" pitchFamily="2" charset="2"/>
                        <a:buChar char="Ø"/>
                      </a:pPr>
                      <a:r>
                        <a:rPr lang="en-US" sz="1300" b="1" dirty="0">
                          <a:latin typeface="Arial" panose="020B0604020202020204" pitchFamily="34" charset="0"/>
                          <a:cs typeface="Arial" panose="020B0604020202020204" pitchFamily="34" charset="0"/>
                        </a:rPr>
                        <a:t>Practical Takeaway</a:t>
                      </a:r>
                      <a:endParaRPr lang="en-US" sz="1300" b="1" dirty="0">
                        <a:latin typeface="Arial" panose="020B0604020202020204" pitchFamily="34" charset="0"/>
                        <a:cs typeface="Arial" panose="020B0604020202020204" pitchFamily="34" charset="0"/>
                      </a:endParaRPr>
                    </a:p>
                    <a:p>
                      <a:r>
                        <a:rPr lang="en-US" sz="1300" dirty="0">
                          <a:latin typeface="Arial" panose="020B0604020202020204" pitchFamily="34" charset="0"/>
                          <a:cs typeface="Arial" panose="020B0604020202020204" pitchFamily="34" charset="0"/>
                        </a:rPr>
                        <a:t>Where a processor simply performs manufacturing or processing work on a principal-to-principal/job-work basis, TDS is generally deductible under Section 194C and not under Section 194J.</a:t>
                      </a:r>
                      <a:endParaRPr lang="en-US" sz="13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r>
            </a:tbl>
          </a:graphicData>
        </a:graphic>
      </p:graphicFrame>
      <p:sp>
        <p:nvSpPr>
          <p:cNvPr id="4" name="Shape 2"/>
          <p:cNvSpPr/>
          <p:nvPr/>
        </p:nvSpPr>
        <p:spPr>
          <a:xfrm>
            <a:off x="0" y="5029200"/>
            <a:ext cx="9144000" cy="114300"/>
          </a:xfrm>
          <a:prstGeom prst="rect">
            <a:avLst/>
          </a:prstGeom>
          <a:solidFill>
            <a:srgbClr val="C9941A"/>
          </a:solidFill>
          <a:ln w="12700">
            <a:solidFill>
              <a:srgbClr val="C9941A"/>
            </a:solidFill>
            <a:prstDash val="solid"/>
          </a:ln>
        </p:spPr>
      </p:sp>
      <p:sp>
        <p:nvSpPr>
          <p:cNvPr id="6" name="TextBox 5"/>
          <p:cNvSpPr txBox="1"/>
          <p:nvPr/>
        </p:nvSpPr>
        <p:spPr>
          <a:xfrm>
            <a:off x="367862" y="1145210"/>
            <a:ext cx="8162998" cy="369332"/>
          </a:xfrm>
          <a:prstGeom prst="rect">
            <a:avLst/>
          </a:prstGeom>
          <a:noFill/>
        </p:spPr>
        <p:txBody>
          <a:bodyPr wrap="square" rtlCol="0">
            <a:spAutoFit/>
          </a:bodyPr>
          <a:lstStyle/>
          <a:p>
            <a:pPr algn="ctr"/>
            <a:r>
              <a:rPr lang="en-IN" b="1" dirty="0">
                <a:latin typeface="Arial" panose="020B0604020202020204" pitchFamily="34" charset="0"/>
                <a:cs typeface="Arial" panose="020B0604020202020204" pitchFamily="34" charset="0"/>
              </a:rPr>
              <a:t>Pr. CIT v. </a:t>
            </a:r>
            <a:r>
              <a:rPr lang="en-IN" b="1" dirty="0" err="1">
                <a:latin typeface="Arial" panose="020B0604020202020204" pitchFamily="34" charset="0"/>
                <a:cs typeface="Arial" panose="020B0604020202020204" pitchFamily="34" charset="0"/>
              </a:rPr>
              <a:t>Maahi</a:t>
            </a:r>
            <a:r>
              <a:rPr lang="en-IN" b="1" dirty="0">
                <a:latin typeface="Arial" panose="020B0604020202020204" pitchFamily="34" charset="0"/>
                <a:cs typeface="Arial" panose="020B0604020202020204" pitchFamily="34" charset="0"/>
              </a:rPr>
              <a:t> Milk Producer Co. Ltd. (2023)</a:t>
            </a:r>
            <a:endParaRPr lang="en-IN" b="1" dirty="0">
              <a:latin typeface="Arial" panose="020B0604020202020204" pitchFamily="34" charset="0"/>
              <a:cs typeface="Arial" panose="020B0604020202020204"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4F6FB"/>
        </a:solidFill>
        <a:effectLst/>
      </p:bgPr>
    </p:bg>
    <p:spTree>
      <p:nvGrpSpPr>
        <p:cNvPr id="1" name=""/>
        <p:cNvGrpSpPr/>
        <p:nvPr/>
      </p:nvGrpSpPr>
      <p:grpSpPr>
        <a:xfrm>
          <a:off x="0" y="0"/>
          <a:ext cx="0" cy="0"/>
          <a:chOff x="0" y="0"/>
          <a:chExt cx="0" cy="0"/>
        </a:xfrm>
      </p:grpSpPr>
      <p:sp>
        <p:nvSpPr>
          <p:cNvPr id="2" name="Shape 0"/>
          <p:cNvSpPr/>
          <p:nvPr/>
        </p:nvSpPr>
        <p:spPr>
          <a:xfrm>
            <a:off x="0" y="13252"/>
            <a:ext cx="9144000" cy="1037782"/>
          </a:xfrm>
          <a:prstGeom prst="rect">
            <a:avLst/>
          </a:prstGeom>
          <a:solidFill>
            <a:srgbClr val="1A2B5E"/>
          </a:solidFill>
          <a:ln w="12700">
            <a:solidFill>
              <a:srgbClr val="1A2B5E"/>
            </a:solidFill>
            <a:prstDash val="solid"/>
          </a:ln>
        </p:spPr>
      </p:sp>
      <p:sp>
        <p:nvSpPr>
          <p:cNvPr id="3" name="Text 1"/>
          <p:cNvSpPr/>
          <p:nvPr/>
        </p:nvSpPr>
        <p:spPr>
          <a:xfrm>
            <a:off x="487016" y="137160"/>
            <a:ext cx="8382664" cy="640080"/>
          </a:xfrm>
          <a:prstGeom prst="rect">
            <a:avLst/>
          </a:prstGeom>
          <a:noFill/>
        </p:spPr>
        <p:txBody>
          <a:bodyPr wrap="square" lIns="0" tIns="0" rIns="0" bIns="0" rtlCol="0" anchor="ctr"/>
          <a:lstStyle/>
          <a:p>
            <a:pPr algn="ctr"/>
            <a:r>
              <a:rPr lang="en-IN" sz="2400" b="1" dirty="0">
                <a:solidFill>
                  <a:schemeClr val="bg1"/>
                </a:solidFill>
              </a:rPr>
              <a:t>Section 194H (ITA 1961) vs Section 393(1) Table </a:t>
            </a:r>
            <a:r>
              <a:rPr lang="en-IN" sz="2400" b="1" dirty="0">
                <a:solidFill>
                  <a:schemeClr val="bg1"/>
                </a:solidFill>
                <a:latin typeface="Arial" panose="020B0604020202020204" pitchFamily="34" charset="0"/>
                <a:cs typeface="Arial" panose="020B0604020202020204" pitchFamily="34" charset="0"/>
              </a:rPr>
              <a:t>Sl. No. 1(ii) </a:t>
            </a:r>
            <a:r>
              <a:rPr lang="en-IN" sz="2400" b="1" dirty="0">
                <a:solidFill>
                  <a:schemeClr val="bg1"/>
                </a:solidFill>
              </a:rPr>
              <a:t>(ITA 2025)</a:t>
            </a:r>
            <a:endParaRPr lang="en-US" sz="2400" b="1" dirty="0">
              <a:solidFill>
                <a:schemeClr val="bg1"/>
              </a:solidFill>
              <a:latin typeface="Arial" panose="020B0604020202020204" pitchFamily="34" charset="0"/>
              <a:cs typeface="Arial" panose="020B0604020202020204" pitchFamily="34" charset="0"/>
            </a:endParaRPr>
          </a:p>
        </p:txBody>
      </p:sp>
      <p:graphicFrame>
        <p:nvGraphicFramePr>
          <p:cNvPr id="5" name="Table 0"/>
          <p:cNvGraphicFramePr>
            <a:graphicFrameLocks noGrp="1"/>
          </p:cNvGraphicFramePr>
          <p:nvPr/>
        </p:nvGraphicFramePr>
        <p:xfrm>
          <a:off x="203008" y="1135118"/>
          <a:ext cx="8666672" cy="3839702"/>
        </p:xfrm>
        <a:graphic>
          <a:graphicData uri="http://schemas.openxmlformats.org/drawingml/2006/table">
            <a:tbl>
              <a:tblPr/>
              <a:tblGrid>
                <a:gridCol w="1215889"/>
                <a:gridCol w="2564524"/>
                <a:gridCol w="2617076"/>
                <a:gridCol w="2269183"/>
              </a:tblGrid>
              <a:tr h="280719">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IN" sz="1200" dirty="0">
                          <a:solidFill>
                            <a:schemeClr val="bg1"/>
                          </a:solidFill>
                          <a:latin typeface="Arial" panose="020B0604020202020204" pitchFamily="34" charset="0"/>
                          <a:cs typeface="Arial" panose="020B0604020202020204" pitchFamily="34" charset="0"/>
                        </a:rPr>
                        <a:t>Aspect</a:t>
                      </a:r>
                      <a:endParaRPr lang="en-US" sz="1200" b="1" dirty="0">
                        <a:solidFill>
                          <a:schemeClr val="bg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1A2B5E"/>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IN" sz="1200" dirty="0">
                          <a:solidFill>
                            <a:schemeClr val="bg1"/>
                          </a:solidFill>
                          <a:latin typeface="Arial" panose="020B0604020202020204" pitchFamily="34" charset="0"/>
                          <a:cs typeface="Arial" panose="020B0604020202020204" pitchFamily="34" charset="0"/>
                        </a:rPr>
                        <a:t>Section 194H, ITA 1961</a:t>
                      </a:r>
                      <a:endParaRPr lang="en-US" sz="1200" b="1" dirty="0">
                        <a:solidFill>
                          <a:schemeClr val="bg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1A2B5E"/>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IN" sz="1200" dirty="0">
                          <a:solidFill>
                            <a:schemeClr val="bg1"/>
                          </a:solidFill>
                          <a:latin typeface="Arial" panose="020B0604020202020204" pitchFamily="34" charset="0"/>
                          <a:cs typeface="Arial" panose="020B0604020202020204" pitchFamily="34" charset="0"/>
                        </a:rPr>
                        <a:t>Section 393(1), ITA 2025</a:t>
                      </a:r>
                      <a:endParaRPr lang="en-US" sz="1200" b="1" dirty="0">
                        <a:solidFill>
                          <a:schemeClr val="bg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1A2B5E"/>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IN" sz="1200" dirty="0">
                          <a:solidFill>
                            <a:schemeClr val="bg1"/>
                          </a:solidFill>
                          <a:latin typeface="Arial" panose="020B0604020202020204" pitchFamily="34" charset="0"/>
                          <a:cs typeface="Arial" panose="020B0604020202020204" pitchFamily="34" charset="0"/>
                        </a:rPr>
                        <a:t>Interpretation / Impact</a:t>
                      </a:r>
                      <a:endParaRPr lang="en-US" sz="1200" b="1" dirty="0">
                        <a:solidFill>
                          <a:schemeClr val="bg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1A2B5E"/>
                    </a:solidFill>
                  </a:tcPr>
                </a:tc>
              </a:tr>
              <a:tr h="725971">
                <a:tc>
                  <a:txBody>
                    <a:bodyPr/>
                    <a:lstStyle/>
                    <a:p>
                      <a:pPr marL="0" indent="0" algn="l">
                        <a:buNone/>
                      </a:pPr>
                      <a:r>
                        <a:rPr lang="en-IN" sz="1200" dirty="0">
                          <a:latin typeface="Arial" panose="020B0604020202020204" pitchFamily="34" charset="0"/>
                          <a:cs typeface="Arial" panose="020B0604020202020204" pitchFamily="34" charset="0"/>
                        </a:rPr>
                        <a:t>Subject Matter</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sz="1200" dirty="0">
                          <a:latin typeface="Arial" panose="020B0604020202020204" pitchFamily="34" charset="0"/>
                          <a:cs typeface="Arial" panose="020B0604020202020204" pitchFamily="34" charset="0"/>
                        </a:rPr>
                        <a:t>TDS on commission or brokerage paid to residents.</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FFFFFF"/>
                    </a:solidFill>
                  </a:tcPr>
                </a:tc>
                <a:tc>
                  <a:txBody>
                    <a:bodyPr/>
                    <a:lstStyle/>
                    <a:p>
                      <a:pPr marL="0" indent="0" algn="l">
                        <a:buNone/>
                      </a:pPr>
                      <a:r>
                        <a:rPr lang="en-US" sz="1200" dirty="0">
                          <a:latin typeface="Arial" panose="020B0604020202020204" pitchFamily="34" charset="0"/>
                          <a:cs typeface="Arial" panose="020B0604020202020204" pitchFamily="34" charset="0"/>
                        </a:rPr>
                        <a:t>TDS on commission or brokerage paid to residents.</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sz="1200" dirty="0">
                          <a:latin typeface="Arial" panose="020B0604020202020204" pitchFamily="34" charset="0"/>
                          <a:cs typeface="Arial" panose="020B0604020202020204" pitchFamily="34" charset="0"/>
                        </a:rPr>
                        <a:t>No substantive change in coverage.</a:t>
                      </a:r>
                      <a:endParaRPr lang="en-US" sz="1200" i="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FFFFFF"/>
                    </a:solidFill>
                  </a:tcPr>
                </a:tc>
              </a:tr>
              <a:tr h="725971">
                <a:tc>
                  <a:txBody>
                    <a:bodyPr/>
                    <a:lstStyle/>
                    <a:p>
                      <a:pPr marL="0" indent="0" algn="l">
                        <a:buNone/>
                      </a:pPr>
                      <a:r>
                        <a:rPr lang="en-IN" sz="1200" dirty="0">
                          <a:latin typeface="Arial" panose="020B0604020202020204" pitchFamily="34" charset="0"/>
                          <a:cs typeface="Arial" panose="020B0604020202020204" pitchFamily="34" charset="0"/>
                        </a:rPr>
                        <a:t>Charging Language</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sz="1200" dirty="0">
                          <a:latin typeface="Arial" panose="020B0604020202020204" pitchFamily="34" charset="0"/>
                          <a:cs typeface="Arial" panose="020B0604020202020204" pitchFamily="34" charset="0"/>
                        </a:rPr>
                        <a:t>"Any person responsible for paying..."</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0" indent="0" algn="l">
                        <a:buNone/>
                      </a:pPr>
                      <a:r>
                        <a:rPr lang="en-US" sz="1200" dirty="0">
                          <a:latin typeface="Arial" panose="020B0604020202020204" pitchFamily="34" charset="0"/>
                          <a:cs typeface="Arial" panose="020B0604020202020204" pitchFamily="34" charset="0"/>
                        </a:rPr>
                        <a:t>"Any income by way of commission or brokerage" specified in Column B of the Table.</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0" indent="0" algn="l">
                        <a:buNone/>
                      </a:pPr>
                      <a:r>
                        <a:rPr lang="en-US" sz="1200" dirty="0">
                          <a:latin typeface="Arial" panose="020B0604020202020204" pitchFamily="34" charset="0"/>
                          <a:cs typeface="Arial" panose="020B0604020202020204" pitchFamily="34" charset="0"/>
                        </a:rPr>
                        <a:t>Drafting has shifted from narrative style to tabular presentation.</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r>
              <a:tr h="606393">
                <a:tc>
                  <a:txBody>
                    <a:bodyPr/>
                    <a:lstStyle/>
                    <a:p>
                      <a:pPr marL="0" indent="0" algn="l">
                        <a:buNone/>
                      </a:pPr>
                      <a:r>
                        <a:rPr lang="en-IN" sz="1200" dirty="0">
                          <a:latin typeface="Arial" panose="020B0604020202020204" pitchFamily="34" charset="0"/>
                          <a:cs typeface="Arial" panose="020B0604020202020204" pitchFamily="34" charset="0"/>
                        </a:rPr>
                        <a:t>Deductor</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sz="1200" dirty="0">
                          <a:latin typeface="Arial" panose="020B0604020202020204" pitchFamily="34" charset="0"/>
                          <a:cs typeface="Arial" panose="020B0604020202020204" pitchFamily="34" charset="0"/>
                        </a:rPr>
                        <a:t>Any specified payer including companies, firms, LLPs and certain individuals/HUFs.</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c>
                  <a:txBody>
                    <a:bodyPr/>
                    <a:lstStyle/>
                    <a:p>
                      <a:pPr marL="0" indent="0" algn="l">
                        <a:buNone/>
                      </a:pPr>
                      <a:r>
                        <a:rPr lang="en-US" sz="1200" dirty="0">
                          <a:latin typeface="Arial" panose="020B0604020202020204" pitchFamily="34" charset="0"/>
                          <a:cs typeface="Arial" panose="020B0604020202020204" pitchFamily="34" charset="0"/>
                        </a:rPr>
                        <a:t>"Specified Person" mentioned in Column C.</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sz="1200" dirty="0">
                          <a:latin typeface="Arial" panose="020B0604020202020204" pitchFamily="34" charset="0"/>
                          <a:cs typeface="Arial" panose="020B0604020202020204" pitchFamily="34" charset="0"/>
                        </a:rPr>
                        <a:t>Common defined term reduces repetitive drafting.</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r>
              <a:tr h="779648">
                <a:tc>
                  <a:txBody>
                    <a:bodyPr/>
                    <a:lstStyle/>
                    <a:p>
                      <a:pPr marL="0" indent="0" algn="l">
                        <a:buNone/>
                      </a:pPr>
                      <a:r>
                        <a:rPr lang="en-IN" sz="1200" dirty="0">
                          <a:latin typeface="Arial" panose="020B0604020202020204" pitchFamily="34" charset="0"/>
                          <a:cs typeface="Arial" panose="020B0604020202020204" pitchFamily="34" charset="0"/>
                        </a:rPr>
                        <a:t>Scope of "Brokerage"</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sz="1200" dirty="0">
                          <a:latin typeface="Arial" panose="020B0604020202020204" pitchFamily="34" charset="0"/>
                          <a:cs typeface="Arial" panose="020B0604020202020204" pitchFamily="34" charset="0"/>
                        </a:rPr>
                        <a:t>Includes remuneration received for services in the course of buying or selling goods or transactions relating to assets.</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0" indent="0" algn="l">
                        <a:buNone/>
                      </a:pPr>
                      <a:r>
                        <a:rPr lang="en-US" sz="1200" dirty="0">
                          <a:latin typeface="Arial" panose="020B0604020202020204" pitchFamily="34" charset="0"/>
                          <a:cs typeface="Arial" panose="020B0604020202020204" pitchFamily="34" charset="0"/>
                        </a:rPr>
                        <a:t>Concept retained through corresponding entry.</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sz="1200" dirty="0">
                          <a:latin typeface="Arial" panose="020B0604020202020204" pitchFamily="34" charset="0"/>
                          <a:cs typeface="Arial" panose="020B0604020202020204" pitchFamily="34" charset="0"/>
                        </a:rPr>
                        <a:t>Existing case law remains relevant.</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r>
              <a:tr h="644001">
                <a:tc>
                  <a:txBody>
                    <a:bodyPr/>
                    <a:lstStyle/>
                    <a:p>
                      <a:pPr marL="0" indent="0" algn="l">
                        <a:buNone/>
                      </a:pPr>
                      <a:r>
                        <a:rPr lang="en-IN" sz="1200" dirty="0">
                          <a:latin typeface="Arial" panose="020B0604020202020204" pitchFamily="34" charset="0"/>
                          <a:cs typeface="Arial" panose="020B0604020202020204" pitchFamily="34" charset="0"/>
                        </a:rPr>
                        <a:t>Non-Monetary Perquisites</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sz="1200" dirty="0">
                          <a:latin typeface="Arial" panose="020B0604020202020204" pitchFamily="34" charset="0"/>
                          <a:cs typeface="Arial" panose="020B0604020202020204" pitchFamily="34" charset="0"/>
                        </a:rPr>
                        <a:t>Covered through Sections 192(1A) and 192(1B).</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c>
                  <a:txBody>
                    <a:bodyPr/>
                    <a:lstStyle/>
                    <a:p>
                      <a:pPr marL="0" indent="0" algn="l">
                        <a:buNone/>
                      </a:pPr>
                      <a:r>
                        <a:rPr lang="en-US" sz="1200" dirty="0">
                          <a:latin typeface="Arial" panose="020B0604020202020204" pitchFamily="34" charset="0"/>
                          <a:cs typeface="Arial" panose="020B0604020202020204" pitchFamily="34" charset="0"/>
                        </a:rPr>
                        <a:t>Specifically consolidated under Section 392(2).</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IN" sz="1200" dirty="0">
                          <a:latin typeface="Arial" panose="020B0604020202020204" pitchFamily="34" charset="0"/>
                          <a:cs typeface="Arial" panose="020B0604020202020204" pitchFamily="34" charset="0"/>
                        </a:rPr>
                        <a:t>Easier reference and compliance</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r>
            </a:tbl>
          </a:graphicData>
        </a:graphic>
      </p:graphicFrame>
      <p:sp>
        <p:nvSpPr>
          <p:cNvPr id="4" name="Shape 2"/>
          <p:cNvSpPr/>
          <p:nvPr/>
        </p:nvSpPr>
        <p:spPr>
          <a:xfrm>
            <a:off x="0" y="5029200"/>
            <a:ext cx="9144000" cy="114300"/>
          </a:xfrm>
          <a:prstGeom prst="rect">
            <a:avLst/>
          </a:prstGeom>
          <a:solidFill>
            <a:srgbClr val="C9941A"/>
          </a:solidFill>
          <a:ln w="12700">
            <a:solidFill>
              <a:srgbClr val="C9941A"/>
            </a:solidFill>
            <a:prstDash val="solid"/>
          </a:ln>
        </p:spPr>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F4F6FB"/>
        </a:solidFill>
        <a:effectLst/>
      </p:bgPr>
    </p:bg>
    <p:spTree>
      <p:nvGrpSpPr>
        <p:cNvPr id="1" name=""/>
        <p:cNvGrpSpPr/>
        <p:nvPr/>
      </p:nvGrpSpPr>
      <p:grpSpPr>
        <a:xfrm>
          <a:off x="0" y="0"/>
          <a:ext cx="0" cy="0"/>
          <a:chOff x="0" y="0"/>
          <a:chExt cx="0" cy="0"/>
        </a:xfrm>
      </p:grpSpPr>
      <p:sp>
        <p:nvSpPr>
          <p:cNvPr id="2" name="Shape 0"/>
          <p:cNvSpPr/>
          <p:nvPr/>
        </p:nvSpPr>
        <p:spPr>
          <a:xfrm>
            <a:off x="0" y="13251"/>
            <a:ext cx="9144000" cy="659411"/>
          </a:xfrm>
          <a:prstGeom prst="rect">
            <a:avLst/>
          </a:prstGeom>
          <a:solidFill>
            <a:srgbClr val="1A2B5E"/>
          </a:solidFill>
          <a:ln w="12700">
            <a:solidFill>
              <a:srgbClr val="1A2B5E"/>
            </a:solidFill>
            <a:prstDash val="solid"/>
          </a:ln>
        </p:spPr>
        <p:txBody>
          <a:bodyPr anchor="ctr"/>
          <a:lstStyle/>
          <a:p>
            <a:pPr algn="ctr"/>
            <a:r>
              <a:rPr lang="en-IN" sz="2300" b="1" dirty="0">
                <a:solidFill>
                  <a:schemeClr val="bg1"/>
                </a:solidFill>
                <a:latin typeface="Arial" panose="020B0604020202020204" pitchFamily="34" charset="0"/>
                <a:cs typeface="Arial" panose="020B0604020202020204" pitchFamily="34" charset="0"/>
              </a:rPr>
              <a:t>Meaning of Commission Or Brokerage</a:t>
            </a:r>
            <a:endParaRPr lang="en-IN" sz="2300" dirty="0">
              <a:solidFill>
                <a:schemeClr val="bg1"/>
              </a:solidFill>
              <a:latin typeface="Arial" panose="020B0604020202020204" pitchFamily="34" charset="0"/>
              <a:cs typeface="Arial" panose="020B0604020202020204" pitchFamily="34" charset="0"/>
            </a:endParaRPr>
          </a:p>
        </p:txBody>
      </p:sp>
      <p:sp>
        <p:nvSpPr>
          <p:cNvPr id="3" name="Text 1"/>
          <p:cNvSpPr/>
          <p:nvPr/>
        </p:nvSpPr>
        <p:spPr>
          <a:xfrm>
            <a:off x="487016" y="264712"/>
            <a:ext cx="8382664" cy="576116"/>
          </a:xfrm>
          <a:prstGeom prst="rect">
            <a:avLst/>
          </a:prstGeom>
          <a:noFill/>
        </p:spPr>
        <p:txBody>
          <a:bodyPr wrap="square" lIns="0" tIns="0" rIns="0" bIns="0" rtlCol="0" anchor="ctr"/>
          <a:lstStyle/>
          <a:p>
            <a:pPr algn="ctr"/>
            <a:endParaRPr lang="en-US" sz="2300" b="1" dirty="0">
              <a:solidFill>
                <a:schemeClr val="bg1"/>
              </a:solidFill>
              <a:latin typeface="Arial" panose="020B0604020202020204" pitchFamily="34" charset="0"/>
              <a:cs typeface="Arial" panose="020B0604020202020204" pitchFamily="34" charset="0"/>
            </a:endParaRPr>
          </a:p>
        </p:txBody>
      </p:sp>
      <p:graphicFrame>
        <p:nvGraphicFramePr>
          <p:cNvPr id="5" name="Table 0"/>
          <p:cNvGraphicFramePr>
            <a:graphicFrameLocks noGrp="1"/>
          </p:cNvGraphicFramePr>
          <p:nvPr/>
        </p:nvGraphicFramePr>
        <p:xfrm>
          <a:off x="110358" y="1649796"/>
          <a:ext cx="8923283" cy="1483929"/>
        </p:xfrm>
        <a:graphic>
          <a:graphicData uri="http://schemas.openxmlformats.org/drawingml/2006/table">
            <a:tbl>
              <a:tblPr/>
              <a:tblGrid>
                <a:gridCol w="8923283"/>
              </a:tblGrid>
              <a:tr h="1483929">
                <a:tc>
                  <a:txBody>
                    <a:bodyPr/>
                    <a:lstStyle/>
                    <a:p>
                      <a:pPr marL="285750" indent="-285750" algn="just">
                        <a:buFont typeface="Wingdings" panose="05000000000000000000" pitchFamily="2" charset="2"/>
                        <a:buChar char="Ø"/>
                      </a:pPr>
                      <a:r>
                        <a:rPr lang="en-US" sz="1400" b="1" dirty="0">
                          <a:latin typeface="Arial" panose="020B0604020202020204" pitchFamily="34" charset="0"/>
                          <a:cs typeface="Arial" panose="020B0604020202020204" pitchFamily="34" charset="0"/>
                        </a:rPr>
                        <a:t>Commission or brokerage” </a:t>
                      </a:r>
                      <a:r>
                        <a:rPr lang="en-US" sz="1400" b="0" dirty="0">
                          <a:latin typeface="Arial" panose="020B0604020202020204" pitchFamily="34" charset="0"/>
                          <a:cs typeface="Arial" panose="020B0604020202020204" pitchFamily="34" charset="0"/>
                        </a:rPr>
                        <a:t>includes any payment received or receivable, directly or indirectly, by a person acting on behalf of another person,-</a:t>
                      </a:r>
                      <a:endParaRPr lang="en-US" sz="1400" b="0" dirty="0">
                        <a:latin typeface="Arial" panose="020B0604020202020204" pitchFamily="34" charset="0"/>
                        <a:cs typeface="Arial" panose="020B0604020202020204" pitchFamily="34" charset="0"/>
                      </a:endParaRPr>
                    </a:p>
                    <a:p>
                      <a:pPr marL="228600" indent="-228600" algn="just">
                        <a:buAutoNum type="alphaLcParenBoth"/>
                      </a:pPr>
                      <a:r>
                        <a:rPr lang="en-US" sz="1400" b="0" dirty="0">
                          <a:latin typeface="Arial" panose="020B0604020202020204" pitchFamily="34" charset="0"/>
                          <a:cs typeface="Arial" panose="020B0604020202020204" pitchFamily="34" charset="0"/>
                        </a:rPr>
                        <a:t>For services rendered ( not being professional services); or</a:t>
                      </a:r>
                      <a:endParaRPr lang="en-US" sz="1400" b="0" dirty="0">
                        <a:latin typeface="Arial" panose="020B0604020202020204" pitchFamily="34" charset="0"/>
                        <a:cs typeface="Arial" panose="020B0604020202020204" pitchFamily="34" charset="0"/>
                      </a:endParaRPr>
                    </a:p>
                    <a:p>
                      <a:pPr marL="228600" indent="-228600" algn="just">
                        <a:buAutoNum type="alphaLcParenBoth"/>
                      </a:pPr>
                      <a:r>
                        <a:rPr lang="en-US" sz="1400" b="0" dirty="0">
                          <a:latin typeface="Arial" panose="020B0604020202020204" pitchFamily="34" charset="0"/>
                          <a:cs typeface="Arial" panose="020B0604020202020204" pitchFamily="34" charset="0"/>
                        </a:rPr>
                        <a:t>For any services in the course of buying or selling of goods; or</a:t>
                      </a:r>
                      <a:endParaRPr lang="en-US" sz="1400" b="0" dirty="0">
                        <a:latin typeface="Arial" panose="020B0604020202020204" pitchFamily="34" charset="0"/>
                        <a:cs typeface="Arial" panose="020B0604020202020204" pitchFamily="34" charset="0"/>
                      </a:endParaRPr>
                    </a:p>
                    <a:p>
                      <a:pPr marL="228600" indent="-228600" algn="just">
                        <a:buAutoNum type="alphaLcParenBoth"/>
                      </a:pPr>
                      <a:r>
                        <a:rPr lang="en-US" sz="1400" b="0" dirty="0">
                          <a:latin typeface="Arial" panose="020B0604020202020204" pitchFamily="34" charset="0"/>
                          <a:cs typeface="Arial" panose="020B0604020202020204" pitchFamily="34" charset="0"/>
                        </a:rPr>
                        <a:t>In relation to any transaction relating to any asset, valuable article or thing, not being securities;</a:t>
                      </a:r>
                      <a:endParaRPr lang="en-US" sz="1400" b="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r>
            </a:tbl>
          </a:graphicData>
        </a:graphic>
      </p:graphicFrame>
      <p:sp>
        <p:nvSpPr>
          <p:cNvPr id="4" name="Shape 2"/>
          <p:cNvSpPr/>
          <p:nvPr/>
        </p:nvSpPr>
        <p:spPr>
          <a:xfrm>
            <a:off x="0" y="5029200"/>
            <a:ext cx="9144000" cy="114300"/>
          </a:xfrm>
          <a:prstGeom prst="rect">
            <a:avLst/>
          </a:prstGeom>
          <a:solidFill>
            <a:srgbClr val="C9941A"/>
          </a:solidFill>
          <a:ln w="12700">
            <a:solidFill>
              <a:srgbClr val="C9941A"/>
            </a:solidFill>
            <a:prstDash val="solid"/>
          </a:ln>
        </p:spPr>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F4F6FB"/>
        </a:solidFill>
        <a:effectLst/>
      </p:bgPr>
    </p:bg>
    <p:spTree>
      <p:nvGrpSpPr>
        <p:cNvPr id="1" name=""/>
        <p:cNvGrpSpPr/>
        <p:nvPr/>
      </p:nvGrpSpPr>
      <p:grpSpPr>
        <a:xfrm>
          <a:off x="0" y="0"/>
          <a:ext cx="0" cy="0"/>
          <a:chOff x="0" y="0"/>
          <a:chExt cx="0" cy="0"/>
        </a:xfrm>
      </p:grpSpPr>
      <p:sp>
        <p:nvSpPr>
          <p:cNvPr id="2" name="Shape 0"/>
          <p:cNvSpPr/>
          <p:nvPr/>
        </p:nvSpPr>
        <p:spPr>
          <a:xfrm>
            <a:off x="0" y="13251"/>
            <a:ext cx="9144000" cy="659411"/>
          </a:xfrm>
          <a:prstGeom prst="rect">
            <a:avLst/>
          </a:prstGeom>
          <a:solidFill>
            <a:srgbClr val="1A2B5E"/>
          </a:solidFill>
          <a:ln w="12700">
            <a:solidFill>
              <a:srgbClr val="1A2B5E"/>
            </a:solidFill>
            <a:prstDash val="solid"/>
          </a:ln>
        </p:spPr>
        <p:txBody>
          <a:bodyPr anchor="ctr"/>
          <a:lstStyle/>
          <a:p>
            <a:pPr algn="ctr"/>
            <a:r>
              <a:rPr lang="en-IN" sz="2300" b="1" dirty="0">
                <a:solidFill>
                  <a:schemeClr val="bg1"/>
                </a:solidFill>
                <a:latin typeface="Arial" panose="020B0604020202020204" pitchFamily="34" charset="0"/>
                <a:cs typeface="Arial" panose="020B0604020202020204" pitchFamily="34" charset="0"/>
              </a:rPr>
              <a:t>Case laws regarding Sec. 194H (393 of ITA 2025)</a:t>
            </a:r>
            <a:endParaRPr lang="en-IN" sz="2300" dirty="0">
              <a:solidFill>
                <a:schemeClr val="bg1"/>
              </a:solidFill>
              <a:latin typeface="Arial" panose="020B0604020202020204" pitchFamily="34" charset="0"/>
              <a:cs typeface="Arial" panose="020B0604020202020204" pitchFamily="34" charset="0"/>
            </a:endParaRPr>
          </a:p>
        </p:txBody>
      </p:sp>
      <p:sp>
        <p:nvSpPr>
          <p:cNvPr id="3" name="Text 1"/>
          <p:cNvSpPr/>
          <p:nvPr/>
        </p:nvSpPr>
        <p:spPr>
          <a:xfrm>
            <a:off x="487016" y="264712"/>
            <a:ext cx="8382664" cy="576116"/>
          </a:xfrm>
          <a:prstGeom prst="rect">
            <a:avLst/>
          </a:prstGeom>
          <a:noFill/>
        </p:spPr>
        <p:txBody>
          <a:bodyPr wrap="square" lIns="0" tIns="0" rIns="0" bIns="0" rtlCol="0" anchor="ctr"/>
          <a:lstStyle/>
          <a:p>
            <a:pPr algn="ctr"/>
            <a:endParaRPr lang="en-US" sz="2300" b="1" dirty="0">
              <a:solidFill>
                <a:schemeClr val="bg1"/>
              </a:solidFill>
              <a:latin typeface="Arial" panose="020B0604020202020204" pitchFamily="34" charset="0"/>
              <a:cs typeface="Arial" panose="020B0604020202020204" pitchFamily="34" charset="0"/>
            </a:endParaRPr>
          </a:p>
        </p:txBody>
      </p:sp>
      <p:graphicFrame>
        <p:nvGraphicFramePr>
          <p:cNvPr id="5" name="Table 0"/>
          <p:cNvGraphicFramePr>
            <a:graphicFrameLocks noGrp="1"/>
          </p:cNvGraphicFramePr>
          <p:nvPr/>
        </p:nvGraphicFramePr>
        <p:xfrm>
          <a:off x="126123" y="1240221"/>
          <a:ext cx="8923283" cy="3674679"/>
        </p:xfrm>
        <a:graphic>
          <a:graphicData uri="http://schemas.openxmlformats.org/drawingml/2006/table">
            <a:tbl>
              <a:tblPr/>
              <a:tblGrid>
                <a:gridCol w="8923283"/>
              </a:tblGrid>
              <a:tr h="3674679">
                <a:tc>
                  <a:txBody>
                    <a:bodyPr/>
                    <a:lstStyle/>
                    <a:p>
                      <a:pPr marL="171450" indent="-171450" algn="just">
                        <a:buFont typeface="Wingdings" panose="05000000000000000000" pitchFamily="2" charset="2"/>
                        <a:buChar char="Ø"/>
                      </a:pPr>
                      <a:r>
                        <a:rPr lang="en-US" sz="1300" b="1" dirty="0">
                          <a:latin typeface="Arial" panose="020B0604020202020204" pitchFamily="34" charset="0"/>
                          <a:cs typeface="Arial" panose="020B0604020202020204" pitchFamily="34" charset="0"/>
                        </a:rPr>
                        <a:t>Issue</a:t>
                      </a:r>
                      <a:endParaRPr lang="en-US" sz="1300" b="1" dirty="0">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r>
                        <a:rPr lang="en-US" sz="1300" dirty="0">
                          <a:latin typeface="Arial" panose="020B0604020202020204" pitchFamily="34" charset="0"/>
                          <a:cs typeface="Arial" panose="020B0604020202020204" pitchFamily="34" charset="0"/>
                        </a:rPr>
                        <a:t>Whether bill discounting charges are subject to TDS under Section 194H.</a:t>
                      </a:r>
                      <a:endParaRPr lang="en-US" sz="1300" dirty="0">
                        <a:latin typeface="Arial" panose="020B0604020202020204" pitchFamily="34" charset="0"/>
                        <a:cs typeface="Arial" panose="020B0604020202020204" pitchFamily="34" charset="0"/>
                      </a:endParaRPr>
                    </a:p>
                    <a:p>
                      <a:pPr marL="0" indent="0" algn="just">
                        <a:buFont typeface="Arial" panose="020B0604020202020204" pitchFamily="34" charset="0"/>
                        <a:buNone/>
                      </a:pPr>
                      <a:r>
                        <a:rPr lang="en-US" sz="1300" dirty="0">
                          <a:latin typeface="Arial" panose="020B0604020202020204" pitchFamily="34" charset="0"/>
                          <a:cs typeface="Arial" panose="020B0604020202020204" pitchFamily="34" charset="0"/>
                        </a:rPr>
                        <a:t> </a:t>
                      </a:r>
                      <a:endParaRPr lang="en-US" sz="1300" dirty="0">
                        <a:latin typeface="Arial" panose="020B0604020202020204" pitchFamily="34" charset="0"/>
                        <a:cs typeface="Arial" panose="020B0604020202020204" pitchFamily="34" charset="0"/>
                      </a:endParaRPr>
                    </a:p>
                    <a:p>
                      <a:pPr marL="171450" indent="-171450" algn="just">
                        <a:buFont typeface="Wingdings" panose="05000000000000000000" pitchFamily="2" charset="2"/>
                        <a:buChar char="Ø"/>
                      </a:pPr>
                      <a:r>
                        <a:rPr lang="en-IN" sz="1300" b="1" dirty="0">
                          <a:latin typeface="Arial" panose="020B0604020202020204" pitchFamily="34" charset="0"/>
                          <a:cs typeface="Arial" panose="020B0604020202020204" pitchFamily="34" charset="0"/>
                        </a:rPr>
                        <a:t>Held</a:t>
                      </a:r>
                      <a:endParaRPr lang="en-US" sz="1300" b="1" dirty="0">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r>
                        <a:rPr lang="en-US" sz="1300" dirty="0">
                          <a:latin typeface="Arial" panose="020B0604020202020204" pitchFamily="34" charset="0"/>
                          <a:cs typeface="Arial" panose="020B0604020202020204" pitchFamily="34" charset="0"/>
                        </a:rPr>
                        <a:t>No. Bill discounting charges are not commission or brokerage; hence, TDS under Section 194H is not applicable.</a:t>
                      </a:r>
                      <a:endParaRPr lang="en-US" sz="1300" dirty="0">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endParaRPr lang="en-US" sz="1300" dirty="0">
                        <a:latin typeface="Arial" panose="020B0604020202020204" pitchFamily="34" charset="0"/>
                        <a:cs typeface="Arial" panose="020B0604020202020204" pitchFamily="34" charset="0"/>
                      </a:endParaRPr>
                    </a:p>
                    <a:p>
                      <a:pPr marL="171450" indent="-171450" algn="just">
                        <a:buFont typeface="Wingdings" panose="05000000000000000000" pitchFamily="2" charset="2"/>
                        <a:buChar char="Ø"/>
                      </a:pPr>
                      <a:r>
                        <a:rPr lang="en-US" sz="1300" b="1" dirty="0">
                          <a:latin typeface="Arial" panose="020B0604020202020204" pitchFamily="34" charset="0"/>
                          <a:cs typeface="Arial" panose="020B0604020202020204" pitchFamily="34" charset="0"/>
                        </a:rPr>
                        <a:t>Key Principle</a:t>
                      </a:r>
                      <a:endParaRPr lang="en-US" sz="1300" b="1" dirty="0">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r>
                        <a:rPr lang="en-US" sz="1300" dirty="0">
                          <a:latin typeface="Arial" panose="020B0604020202020204" pitchFamily="34" charset="0"/>
                          <a:cs typeface="Arial" panose="020B0604020202020204" pitchFamily="34" charset="0"/>
                        </a:rPr>
                        <a:t>For Section 194H to apply, the payment must arise from a </a:t>
                      </a:r>
                      <a:r>
                        <a:rPr lang="en-US" sz="1300" b="1" dirty="0">
                          <a:latin typeface="Arial" panose="020B0604020202020204" pitchFamily="34" charset="0"/>
                          <a:cs typeface="Arial" panose="020B0604020202020204" pitchFamily="34" charset="0"/>
                        </a:rPr>
                        <a:t>principal–agent relationship</a:t>
                      </a:r>
                      <a:r>
                        <a:rPr lang="en-US" sz="1300" dirty="0">
                          <a:latin typeface="Arial" panose="020B0604020202020204" pitchFamily="34" charset="0"/>
                          <a:cs typeface="Arial" panose="020B0604020202020204" pitchFamily="34" charset="0"/>
                        </a:rPr>
                        <a:t>. In bill discounting transactions, the factor acts </a:t>
                      </a:r>
                      <a:r>
                        <a:rPr lang="en-US" sz="1300" b="1" dirty="0">
                          <a:latin typeface="Arial" panose="020B0604020202020204" pitchFamily="34" charset="0"/>
                          <a:cs typeface="Arial" panose="020B0604020202020204" pitchFamily="34" charset="0"/>
                        </a:rPr>
                        <a:t>in its own independent capacity</a:t>
                      </a:r>
                      <a:r>
                        <a:rPr lang="en-US" sz="1300" dirty="0">
                          <a:latin typeface="Arial" panose="020B0604020202020204" pitchFamily="34" charset="0"/>
                          <a:cs typeface="Arial" panose="020B0604020202020204" pitchFamily="34" charset="0"/>
                        </a:rPr>
                        <a:t>, bears the risks and rewards of the transaction, and does not act on behalf of the assessee. Hence, the charges cannot be treated as commission.</a:t>
                      </a:r>
                      <a:endParaRPr lang="en-US" sz="1300" dirty="0">
                        <a:latin typeface="Arial" panose="020B0604020202020204" pitchFamily="34" charset="0"/>
                        <a:cs typeface="Arial" panose="020B0604020202020204" pitchFamily="34" charset="0"/>
                      </a:endParaRPr>
                    </a:p>
                    <a:p>
                      <a:pPr marL="0" indent="0" algn="just">
                        <a:buFont typeface="Arial" panose="020B0604020202020204" pitchFamily="34" charset="0"/>
                        <a:buNone/>
                      </a:pPr>
                      <a:endParaRPr lang="en-US" sz="1300" dirty="0">
                        <a:latin typeface="Arial" panose="020B0604020202020204" pitchFamily="34" charset="0"/>
                        <a:cs typeface="Arial" panose="020B0604020202020204" pitchFamily="34" charset="0"/>
                      </a:endParaRPr>
                    </a:p>
                    <a:p>
                      <a:pPr marL="171450" indent="-171450" algn="just">
                        <a:buFont typeface="Wingdings" panose="05000000000000000000" pitchFamily="2" charset="2"/>
                        <a:buChar char="Ø"/>
                      </a:pPr>
                      <a:r>
                        <a:rPr lang="en-US" sz="1300" b="1" dirty="0">
                          <a:latin typeface="Arial" panose="020B0604020202020204" pitchFamily="34" charset="0"/>
                          <a:cs typeface="Arial" panose="020B0604020202020204" pitchFamily="34" charset="0"/>
                        </a:rPr>
                        <a:t>Practical Takeaway</a:t>
                      </a:r>
                      <a:endParaRPr lang="en-US" sz="1300" b="1" dirty="0">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r>
                        <a:rPr lang="en-US" sz="1300" dirty="0">
                          <a:latin typeface="Arial" panose="020B0604020202020204" pitchFamily="34" charset="0"/>
                          <a:cs typeface="Arial" panose="020B0604020202020204" pitchFamily="34" charset="0"/>
                        </a:rPr>
                        <a:t>Bill discounting charges are not commission; hence, TDS under Section 194H is not applicable where no principal–agent relationship exists.</a:t>
                      </a:r>
                      <a:endParaRPr lang="en-US" sz="13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r>
            </a:tbl>
          </a:graphicData>
        </a:graphic>
      </p:graphicFrame>
      <p:sp>
        <p:nvSpPr>
          <p:cNvPr id="4" name="Shape 2"/>
          <p:cNvSpPr/>
          <p:nvPr/>
        </p:nvSpPr>
        <p:spPr>
          <a:xfrm>
            <a:off x="0" y="5029200"/>
            <a:ext cx="9144000" cy="114300"/>
          </a:xfrm>
          <a:prstGeom prst="rect">
            <a:avLst/>
          </a:prstGeom>
          <a:solidFill>
            <a:srgbClr val="C9941A"/>
          </a:solidFill>
          <a:ln w="12700">
            <a:solidFill>
              <a:srgbClr val="C9941A"/>
            </a:solidFill>
            <a:prstDash val="solid"/>
          </a:ln>
        </p:spPr>
      </p:sp>
      <p:sp>
        <p:nvSpPr>
          <p:cNvPr id="7" name="TextBox 6"/>
          <p:cNvSpPr txBox="1"/>
          <p:nvPr/>
        </p:nvSpPr>
        <p:spPr>
          <a:xfrm>
            <a:off x="537272" y="722957"/>
            <a:ext cx="8282152" cy="369332"/>
          </a:xfrm>
          <a:prstGeom prst="rect">
            <a:avLst/>
          </a:prstGeom>
          <a:noFill/>
        </p:spPr>
        <p:txBody>
          <a:bodyPr wrap="square" rtlCol="0">
            <a:spAutoFit/>
          </a:bodyPr>
          <a:lstStyle/>
          <a:p>
            <a:pPr algn="ctr"/>
            <a:r>
              <a:rPr lang="en-IN" b="1" dirty="0">
                <a:latin typeface="Arial" panose="020B0604020202020204" pitchFamily="34" charset="0"/>
                <a:cs typeface="Arial" panose="020B0604020202020204" pitchFamily="34" charset="0"/>
              </a:rPr>
              <a:t>ER Auto (P) Ltd. v. ITO (2023)</a:t>
            </a:r>
            <a:endParaRPr lang="en-IN" b="1" dirty="0">
              <a:latin typeface="Arial" panose="020B0604020202020204" pitchFamily="34" charset="0"/>
              <a:cs typeface="Arial" panose="020B0604020202020204"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4F6FB"/>
        </a:solidFill>
        <a:effectLst/>
      </p:bgPr>
    </p:bg>
    <p:spTree>
      <p:nvGrpSpPr>
        <p:cNvPr id="1" name=""/>
        <p:cNvGrpSpPr/>
        <p:nvPr/>
      </p:nvGrpSpPr>
      <p:grpSpPr>
        <a:xfrm>
          <a:off x="0" y="0"/>
          <a:ext cx="0" cy="0"/>
          <a:chOff x="0" y="0"/>
          <a:chExt cx="0" cy="0"/>
        </a:xfrm>
      </p:grpSpPr>
      <p:sp>
        <p:nvSpPr>
          <p:cNvPr id="2" name="Shape 0"/>
          <p:cNvSpPr/>
          <p:nvPr/>
        </p:nvSpPr>
        <p:spPr>
          <a:xfrm>
            <a:off x="0" y="13251"/>
            <a:ext cx="9144000" cy="659411"/>
          </a:xfrm>
          <a:prstGeom prst="rect">
            <a:avLst/>
          </a:prstGeom>
          <a:solidFill>
            <a:srgbClr val="1A2B5E"/>
          </a:solidFill>
          <a:ln w="12700">
            <a:solidFill>
              <a:srgbClr val="1A2B5E"/>
            </a:solidFill>
            <a:prstDash val="solid"/>
          </a:ln>
        </p:spPr>
        <p:txBody>
          <a:bodyPr anchor="ctr"/>
          <a:lstStyle/>
          <a:p>
            <a:pPr algn="ctr"/>
            <a:r>
              <a:rPr lang="en-IN" sz="2300" b="1" dirty="0">
                <a:solidFill>
                  <a:schemeClr val="bg1"/>
                </a:solidFill>
                <a:latin typeface="Arial" panose="020B0604020202020204" pitchFamily="34" charset="0"/>
                <a:cs typeface="Arial" panose="020B0604020202020204" pitchFamily="34" charset="0"/>
              </a:rPr>
              <a:t>Case laws regarding Sec. 194H (393 of ITA 2025)</a:t>
            </a:r>
            <a:endParaRPr lang="en-IN" sz="2300" dirty="0">
              <a:solidFill>
                <a:schemeClr val="bg1"/>
              </a:solidFill>
              <a:latin typeface="Arial" panose="020B0604020202020204" pitchFamily="34" charset="0"/>
              <a:cs typeface="Arial" panose="020B0604020202020204" pitchFamily="34" charset="0"/>
            </a:endParaRPr>
          </a:p>
        </p:txBody>
      </p:sp>
      <p:sp>
        <p:nvSpPr>
          <p:cNvPr id="3" name="Text 1"/>
          <p:cNvSpPr/>
          <p:nvPr/>
        </p:nvSpPr>
        <p:spPr>
          <a:xfrm>
            <a:off x="487016" y="264712"/>
            <a:ext cx="8382664" cy="576116"/>
          </a:xfrm>
          <a:prstGeom prst="rect">
            <a:avLst/>
          </a:prstGeom>
          <a:noFill/>
        </p:spPr>
        <p:txBody>
          <a:bodyPr wrap="square" lIns="0" tIns="0" rIns="0" bIns="0" rtlCol="0" anchor="ctr"/>
          <a:lstStyle/>
          <a:p>
            <a:pPr algn="ctr"/>
            <a:endParaRPr lang="en-US" sz="2300" b="1" dirty="0">
              <a:solidFill>
                <a:schemeClr val="bg1"/>
              </a:solidFill>
              <a:latin typeface="Arial" panose="020B0604020202020204" pitchFamily="34" charset="0"/>
              <a:cs typeface="Arial" panose="020B0604020202020204" pitchFamily="34" charset="0"/>
            </a:endParaRPr>
          </a:p>
        </p:txBody>
      </p:sp>
      <p:graphicFrame>
        <p:nvGraphicFramePr>
          <p:cNvPr id="5" name="Table 0"/>
          <p:cNvGraphicFramePr>
            <a:graphicFrameLocks noGrp="1"/>
          </p:cNvGraphicFramePr>
          <p:nvPr/>
        </p:nvGraphicFramePr>
        <p:xfrm>
          <a:off x="231228" y="1092289"/>
          <a:ext cx="8638452" cy="3799336"/>
        </p:xfrm>
        <a:graphic>
          <a:graphicData uri="http://schemas.openxmlformats.org/drawingml/2006/table">
            <a:tbl>
              <a:tblPr/>
              <a:tblGrid>
                <a:gridCol w="8638452"/>
              </a:tblGrid>
              <a:tr h="3799336">
                <a:tc>
                  <a:txBody>
                    <a:bodyPr/>
                    <a:lstStyle/>
                    <a:p>
                      <a:pPr marL="171450" indent="-171450">
                        <a:buFont typeface="Wingdings" panose="05000000000000000000" pitchFamily="2" charset="2"/>
                        <a:buChar char="Ø"/>
                      </a:pPr>
                      <a:r>
                        <a:rPr lang="en-US" sz="1200" b="1" dirty="0">
                          <a:latin typeface="Arial" panose="020B0604020202020204" pitchFamily="34" charset="0"/>
                          <a:cs typeface="Arial" panose="020B0604020202020204" pitchFamily="34" charset="0"/>
                        </a:rPr>
                        <a:t>Issue:</a:t>
                      </a:r>
                      <a:br>
                        <a:rPr lang="en-US" sz="1200" dirty="0">
                          <a:latin typeface="Arial" panose="020B0604020202020204" pitchFamily="34" charset="0"/>
                          <a:cs typeface="Arial" panose="020B0604020202020204" pitchFamily="34" charset="0"/>
                        </a:rPr>
                      </a:br>
                      <a:r>
                        <a:rPr lang="en-US" sz="1200" dirty="0">
                          <a:latin typeface="Arial" panose="020B0604020202020204" pitchFamily="34" charset="0"/>
                          <a:cs typeface="Arial" panose="020B0604020202020204" pitchFamily="34" charset="0"/>
                        </a:rPr>
                        <a:t>Whether the discount given on sale of start-up kits and recharge vouchers to franchisees/distributors constitutes commission and attracts TDS under Section 194H.</a:t>
                      </a:r>
                      <a:endParaRPr lang="en-US" sz="1200" dirty="0">
                        <a:latin typeface="Arial" panose="020B0604020202020204" pitchFamily="34" charset="0"/>
                        <a:cs typeface="Arial" panose="020B0604020202020204" pitchFamily="34" charset="0"/>
                      </a:endParaRPr>
                    </a:p>
                    <a:p>
                      <a:pPr marL="171450" indent="-171450">
                        <a:buFont typeface="Wingdings" panose="05000000000000000000" pitchFamily="2" charset="2"/>
                        <a:buChar char="Ø"/>
                      </a:pPr>
                      <a:endParaRPr lang="en-US" sz="1200" b="1" dirty="0">
                        <a:latin typeface="Arial" panose="020B0604020202020204" pitchFamily="34" charset="0"/>
                        <a:cs typeface="Arial" panose="020B0604020202020204" pitchFamily="34" charset="0"/>
                      </a:endParaRPr>
                    </a:p>
                    <a:p>
                      <a:pPr marL="171450" indent="-171450">
                        <a:buFont typeface="Wingdings" panose="05000000000000000000" pitchFamily="2" charset="2"/>
                        <a:buChar char="Ø"/>
                      </a:pPr>
                      <a:r>
                        <a:rPr lang="en-US" sz="1200" b="1" dirty="0">
                          <a:latin typeface="Arial" panose="020B0604020202020204" pitchFamily="34" charset="0"/>
                          <a:cs typeface="Arial" panose="020B0604020202020204" pitchFamily="34" charset="0"/>
                        </a:rPr>
                        <a:t>Held:</a:t>
                      </a:r>
                      <a:br>
                        <a:rPr lang="en-US" sz="1200" dirty="0">
                          <a:latin typeface="Arial" panose="020B0604020202020204" pitchFamily="34" charset="0"/>
                          <a:cs typeface="Arial" panose="020B0604020202020204" pitchFamily="34" charset="0"/>
                        </a:rPr>
                      </a:br>
                      <a:r>
                        <a:rPr lang="en-US" sz="1200" dirty="0">
                          <a:latin typeface="Arial" panose="020B0604020202020204" pitchFamily="34" charset="0"/>
                          <a:cs typeface="Arial" panose="020B0604020202020204" pitchFamily="34" charset="0"/>
                        </a:rPr>
                        <a:t>The Supreme Court held that the discount margin retained by franchisees/distributors is </a:t>
                      </a:r>
                      <a:r>
                        <a:rPr lang="en-US" sz="1200" b="1" dirty="0">
                          <a:latin typeface="Arial" panose="020B0604020202020204" pitchFamily="34" charset="0"/>
                          <a:cs typeface="Arial" panose="020B0604020202020204" pitchFamily="34" charset="0"/>
                        </a:rPr>
                        <a:t>not in the nature of commission or brokerage</a:t>
                      </a:r>
                      <a:r>
                        <a:rPr lang="en-US" sz="1200" dirty="0">
                          <a:latin typeface="Arial" panose="020B0604020202020204" pitchFamily="34" charset="0"/>
                          <a:cs typeface="Arial" panose="020B0604020202020204" pitchFamily="34" charset="0"/>
                        </a:rPr>
                        <a:t>. The distributors purchased the products at a discounted price and sold them further at a price determined by them. Since they acted on their own account and not on behalf of the assessee, the difference between the discounted purchase price and the resale price could not be treated as commission. Therefore, </a:t>
                      </a:r>
                      <a:r>
                        <a:rPr lang="en-US" sz="1200" b="1" dirty="0">
                          <a:latin typeface="Arial" panose="020B0604020202020204" pitchFamily="34" charset="0"/>
                          <a:cs typeface="Arial" panose="020B0604020202020204" pitchFamily="34" charset="0"/>
                        </a:rPr>
                        <a:t>no TDS was deductible under Section 194H</a:t>
                      </a:r>
                      <a:r>
                        <a:rPr lang="en-US" sz="1200" dirty="0">
                          <a:latin typeface="Arial" panose="020B0604020202020204" pitchFamily="34" charset="0"/>
                          <a:cs typeface="Arial" panose="020B0604020202020204" pitchFamily="34" charset="0"/>
                        </a:rPr>
                        <a:t>.</a:t>
                      </a:r>
                      <a:endParaRPr lang="en-US" sz="1200" dirty="0">
                        <a:latin typeface="Arial" panose="020B0604020202020204" pitchFamily="34" charset="0"/>
                        <a:cs typeface="Arial" panose="020B0604020202020204" pitchFamily="34" charset="0"/>
                      </a:endParaRPr>
                    </a:p>
                    <a:p>
                      <a:pPr marL="171450" indent="-171450">
                        <a:buFont typeface="Wingdings" panose="05000000000000000000" pitchFamily="2" charset="2"/>
                        <a:buChar char="Ø"/>
                      </a:pPr>
                      <a:endParaRPr lang="en-US" sz="1200" b="1" dirty="0">
                        <a:latin typeface="Arial" panose="020B0604020202020204" pitchFamily="34" charset="0"/>
                        <a:cs typeface="Arial" panose="020B0604020202020204" pitchFamily="34" charset="0"/>
                      </a:endParaRPr>
                    </a:p>
                    <a:p>
                      <a:pPr marL="171450" indent="-171450">
                        <a:buFont typeface="Wingdings" panose="05000000000000000000" pitchFamily="2" charset="2"/>
                        <a:buChar char="Ø"/>
                      </a:pPr>
                      <a:r>
                        <a:rPr lang="en-US" sz="1200" b="1" dirty="0">
                          <a:latin typeface="Arial" panose="020B0604020202020204" pitchFamily="34" charset="0"/>
                          <a:cs typeface="Arial" panose="020B0604020202020204" pitchFamily="34" charset="0"/>
                        </a:rPr>
                        <a:t>Principle:</a:t>
                      </a:r>
                      <a:br>
                        <a:rPr lang="en-US" sz="1200" dirty="0">
                          <a:latin typeface="Arial" panose="020B0604020202020204" pitchFamily="34" charset="0"/>
                          <a:cs typeface="Arial" panose="020B0604020202020204" pitchFamily="34" charset="0"/>
                        </a:rPr>
                      </a:br>
                      <a:r>
                        <a:rPr lang="en-US" sz="1200" dirty="0">
                          <a:latin typeface="Arial" panose="020B0604020202020204" pitchFamily="34" charset="0"/>
                          <a:cs typeface="Arial" panose="020B0604020202020204" pitchFamily="34" charset="0"/>
                        </a:rPr>
                        <a:t>Section 194H applies only where there exists a </a:t>
                      </a:r>
                      <a:r>
                        <a:rPr lang="en-US" sz="1200" b="1" dirty="0">
                          <a:latin typeface="Arial" panose="020B0604020202020204" pitchFamily="34" charset="0"/>
                          <a:cs typeface="Arial" panose="020B0604020202020204" pitchFamily="34" charset="0"/>
                        </a:rPr>
                        <a:t>principal–agent relationship</a:t>
                      </a:r>
                      <a:r>
                        <a:rPr lang="en-US" sz="1200" dirty="0">
                          <a:latin typeface="Arial" panose="020B0604020202020204" pitchFamily="34" charset="0"/>
                          <a:cs typeface="Arial" panose="020B0604020202020204" pitchFamily="34" charset="0"/>
                        </a:rPr>
                        <a:t> and income is paid as commission. A distributor who purchases goods independently and earns profit from resale acts as an </a:t>
                      </a:r>
                      <a:r>
                        <a:rPr lang="en-US" sz="1200" b="1" dirty="0">
                          <a:latin typeface="Arial" panose="020B0604020202020204" pitchFamily="34" charset="0"/>
                          <a:cs typeface="Arial" panose="020B0604020202020204" pitchFamily="34" charset="0"/>
                        </a:rPr>
                        <a:t>independent contractor</a:t>
                      </a:r>
                      <a:r>
                        <a:rPr lang="en-US" sz="1200" dirty="0">
                          <a:latin typeface="Arial" panose="020B0604020202020204" pitchFamily="34" charset="0"/>
                          <a:cs typeface="Arial" panose="020B0604020202020204" pitchFamily="34" charset="0"/>
                        </a:rPr>
                        <a:t>, not as an agent.</a:t>
                      </a:r>
                      <a:endParaRPr lang="en-US" sz="1200" dirty="0">
                        <a:latin typeface="Arial" panose="020B0604020202020204" pitchFamily="34" charset="0"/>
                        <a:cs typeface="Arial" panose="020B0604020202020204" pitchFamily="34" charset="0"/>
                      </a:endParaRPr>
                    </a:p>
                    <a:p>
                      <a:pPr marL="171450" indent="-171450">
                        <a:buFont typeface="Wingdings" panose="05000000000000000000" pitchFamily="2" charset="2"/>
                        <a:buChar char="Ø"/>
                      </a:pPr>
                      <a:endParaRPr lang="en-US" sz="1200" dirty="0">
                        <a:latin typeface="Arial" panose="020B0604020202020204" pitchFamily="34" charset="0"/>
                        <a:cs typeface="Arial" panose="020B0604020202020204" pitchFamily="34" charset="0"/>
                      </a:endParaRPr>
                    </a:p>
                    <a:p>
                      <a:pPr marL="171450" indent="-171450">
                        <a:buFont typeface="Wingdings" panose="05000000000000000000" pitchFamily="2" charset="2"/>
                        <a:buChar char="Ø"/>
                      </a:pPr>
                      <a:r>
                        <a:rPr lang="en-US" sz="1200" b="1" dirty="0">
                          <a:latin typeface="Arial" panose="020B0604020202020204" pitchFamily="34" charset="0"/>
                          <a:cs typeface="Arial" panose="020B0604020202020204" pitchFamily="34" charset="0"/>
                        </a:rPr>
                        <a:t>Key Takeaway:</a:t>
                      </a:r>
                      <a:br>
                        <a:rPr lang="en-US" sz="1200" dirty="0">
                          <a:latin typeface="Arial" panose="020B0604020202020204" pitchFamily="34" charset="0"/>
                          <a:cs typeface="Arial" panose="020B0604020202020204" pitchFamily="34" charset="0"/>
                        </a:rPr>
                      </a:br>
                      <a:r>
                        <a:rPr lang="en-US" sz="1200" dirty="0">
                          <a:latin typeface="Arial" panose="020B0604020202020204" pitchFamily="34" charset="0"/>
                          <a:cs typeface="Arial" panose="020B0604020202020204" pitchFamily="34" charset="0"/>
                        </a:rPr>
                        <a:t>Where franchisees/distributors buy products at a discounted price and earn income through their own resale efforts, the profit margin belongs to them and is not commission paid by the company. In the absence of a principal–agent relationship, </a:t>
                      </a:r>
                      <a:r>
                        <a:rPr lang="en-US" sz="1200" b="1" dirty="0">
                          <a:latin typeface="Arial" panose="020B0604020202020204" pitchFamily="34" charset="0"/>
                          <a:cs typeface="Arial" panose="020B0604020202020204" pitchFamily="34" charset="0"/>
                        </a:rPr>
                        <a:t>Section 194H does not apply and no TDS is required to be deducted on such discount margins.</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r>
            </a:tbl>
          </a:graphicData>
        </a:graphic>
      </p:graphicFrame>
      <p:sp>
        <p:nvSpPr>
          <p:cNvPr id="4" name="Shape 2"/>
          <p:cNvSpPr/>
          <p:nvPr/>
        </p:nvSpPr>
        <p:spPr>
          <a:xfrm>
            <a:off x="0" y="5029200"/>
            <a:ext cx="9144000" cy="114300"/>
          </a:xfrm>
          <a:prstGeom prst="rect">
            <a:avLst/>
          </a:prstGeom>
          <a:solidFill>
            <a:srgbClr val="C9941A"/>
          </a:solidFill>
          <a:ln w="12700">
            <a:solidFill>
              <a:srgbClr val="C9941A"/>
            </a:solidFill>
            <a:prstDash val="solid"/>
          </a:ln>
        </p:spPr>
      </p:sp>
      <p:sp>
        <p:nvSpPr>
          <p:cNvPr id="7" name="TextBox 6"/>
          <p:cNvSpPr txBox="1"/>
          <p:nvPr/>
        </p:nvSpPr>
        <p:spPr>
          <a:xfrm>
            <a:off x="537272" y="722957"/>
            <a:ext cx="8282152" cy="369332"/>
          </a:xfrm>
          <a:prstGeom prst="rect">
            <a:avLst/>
          </a:prstGeom>
          <a:noFill/>
        </p:spPr>
        <p:txBody>
          <a:bodyPr wrap="square" rtlCol="0">
            <a:spAutoFit/>
          </a:bodyPr>
          <a:lstStyle/>
          <a:p>
            <a:pPr algn="ctr"/>
            <a:r>
              <a:rPr lang="en-IN" b="1" dirty="0"/>
              <a:t>Bharti Cellular Ltd. v. </a:t>
            </a:r>
            <a:r>
              <a:rPr lang="en-IN" b="1" dirty="0" err="1"/>
              <a:t>Asstt</a:t>
            </a:r>
            <a:r>
              <a:rPr lang="en-IN" b="1" dirty="0"/>
              <a:t>. CIT (2024) (SC)</a:t>
            </a:r>
            <a:endParaRPr lang="en-IN" b="1" dirty="0">
              <a:latin typeface="Arial" panose="020B0604020202020204" pitchFamily="34" charset="0"/>
              <a:cs typeface="Arial" panose="020B0604020202020204"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F4F6FB"/>
        </a:solidFill>
        <a:effectLst/>
      </p:bgPr>
    </p:bg>
    <p:spTree>
      <p:nvGrpSpPr>
        <p:cNvPr id="1" name=""/>
        <p:cNvGrpSpPr/>
        <p:nvPr/>
      </p:nvGrpSpPr>
      <p:grpSpPr>
        <a:xfrm>
          <a:off x="0" y="0"/>
          <a:ext cx="0" cy="0"/>
          <a:chOff x="0" y="0"/>
          <a:chExt cx="0" cy="0"/>
        </a:xfrm>
      </p:grpSpPr>
      <p:sp>
        <p:nvSpPr>
          <p:cNvPr id="2" name="Shape 0"/>
          <p:cNvSpPr/>
          <p:nvPr/>
        </p:nvSpPr>
        <p:spPr>
          <a:xfrm>
            <a:off x="0" y="13251"/>
            <a:ext cx="9144000" cy="659411"/>
          </a:xfrm>
          <a:prstGeom prst="rect">
            <a:avLst/>
          </a:prstGeom>
          <a:solidFill>
            <a:srgbClr val="1A2B5E"/>
          </a:solidFill>
          <a:ln w="12700">
            <a:solidFill>
              <a:srgbClr val="1A2B5E"/>
            </a:solidFill>
            <a:prstDash val="solid"/>
          </a:ln>
        </p:spPr>
        <p:txBody>
          <a:bodyPr anchor="ctr"/>
          <a:lstStyle/>
          <a:p>
            <a:pPr algn="ctr"/>
            <a:r>
              <a:rPr lang="en-IN" sz="2300" b="1" dirty="0">
                <a:solidFill>
                  <a:schemeClr val="bg1"/>
                </a:solidFill>
                <a:latin typeface="Arial" panose="020B0604020202020204" pitchFamily="34" charset="0"/>
                <a:cs typeface="Arial" panose="020B0604020202020204" pitchFamily="34" charset="0"/>
              </a:rPr>
              <a:t>Case laws regarding Sec. 194H (393 of ITA 2025)</a:t>
            </a:r>
            <a:endParaRPr lang="en-IN" sz="2300" dirty="0">
              <a:solidFill>
                <a:schemeClr val="bg1"/>
              </a:solidFill>
              <a:latin typeface="Arial" panose="020B0604020202020204" pitchFamily="34" charset="0"/>
              <a:cs typeface="Arial" panose="020B0604020202020204" pitchFamily="34" charset="0"/>
            </a:endParaRPr>
          </a:p>
        </p:txBody>
      </p:sp>
      <p:sp>
        <p:nvSpPr>
          <p:cNvPr id="3" name="Text 1"/>
          <p:cNvSpPr/>
          <p:nvPr/>
        </p:nvSpPr>
        <p:spPr>
          <a:xfrm>
            <a:off x="487016" y="264712"/>
            <a:ext cx="8382664" cy="576116"/>
          </a:xfrm>
          <a:prstGeom prst="rect">
            <a:avLst/>
          </a:prstGeom>
          <a:noFill/>
        </p:spPr>
        <p:txBody>
          <a:bodyPr wrap="square" lIns="0" tIns="0" rIns="0" bIns="0" rtlCol="0" anchor="ctr"/>
          <a:lstStyle/>
          <a:p>
            <a:pPr algn="ctr"/>
            <a:endParaRPr lang="en-US" sz="2300" b="1" dirty="0">
              <a:solidFill>
                <a:schemeClr val="bg1"/>
              </a:solidFill>
              <a:latin typeface="Arial" panose="020B0604020202020204" pitchFamily="34" charset="0"/>
              <a:cs typeface="Arial" panose="020B0604020202020204" pitchFamily="34" charset="0"/>
            </a:endParaRPr>
          </a:p>
        </p:txBody>
      </p:sp>
      <p:graphicFrame>
        <p:nvGraphicFramePr>
          <p:cNvPr id="5" name="Table 0"/>
          <p:cNvGraphicFramePr>
            <a:graphicFrameLocks noGrp="1"/>
          </p:cNvGraphicFramePr>
          <p:nvPr/>
        </p:nvGraphicFramePr>
        <p:xfrm>
          <a:off x="115613" y="1142585"/>
          <a:ext cx="8933793" cy="3736203"/>
        </p:xfrm>
        <a:graphic>
          <a:graphicData uri="http://schemas.openxmlformats.org/drawingml/2006/table">
            <a:tbl>
              <a:tblPr/>
              <a:tblGrid>
                <a:gridCol w="8933793"/>
              </a:tblGrid>
              <a:tr h="3736203">
                <a:tc>
                  <a:txBody>
                    <a:bodyPr/>
                    <a:lstStyle/>
                    <a:p>
                      <a:pPr marL="171450" indent="-171450" algn="just">
                        <a:buFont typeface="Wingdings" panose="05000000000000000000" pitchFamily="2" charset="2"/>
                        <a:buChar char="Ø"/>
                      </a:pPr>
                      <a:r>
                        <a:rPr lang="en-US" sz="1250" b="1" dirty="0">
                          <a:latin typeface="Arial" panose="020B0604020202020204" pitchFamily="34" charset="0"/>
                          <a:cs typeface="Arial" panose="020B0604020202020204" pitchFamily="34" charset="0"/>
                        </a:rPr>
                        <a:t>Issue</a:t>
                      </a:r>
                      <a:endParaRPr lang="en-US" sz="1250" b="1" dirty="0">
                        <a:latin typeface="Arial" panose="020B0604020202020204" pitchFamily="34" charset="0"/>
                        <a:cs typeface="Arial" panose="020B0604020202020204" pitchFamily="34" charset="0"/>
                      </a:endParaRPr>
                    </a:p>
                    <a:p>
                      <a:pPr algn="just"/>
                      <a:r>
                        <a:rPr lang="en-US" sz="1250" dirty="0">
                          <a:latin typeface="Arial" panose="020B0604020202020204" pitchFamily="34" charset="0"/>
                          <a:cs typeface="Arial" panose="020B0604020202020204" pitchFamily="34" charset="0"/>
                        </a:rPr>
                        <a:t>    Whether the margin retained by franchisees/channel partners on sale of goods amounts to </a:t>
                      </a:r>
                      <a:r>
                        <a:rPr lang="en-US" sz="1250" b="1" dirty="0">
                          <a:latin typeface="Arial" panose="020B0604020202020204" pitchFamily="34" charset="0"/>
                          <a:cs typeface="Arial" panose="020B0604020202020204" pitchFamily="34" charset="0"/>
                        </a:rPr>
                        <a:t>commission</a:t>
                      </a:r>
                      <a:r>
                        <a:rPr lang="en-US" sz="1250" dirty="0">
                          <a:latin typeface="Arial" panose="020B0604020202020204" pitchFamily="34" charset="0"/>
                          <a:cs typeface="Arial" panose="020B0604020202020204" pitchFamily="34" charset="0"/>
                        </a:rPr>
                        <a:t> liable for TDS </a:t>
                      </a:r>
                      <a:endParaRPr lang="en-US" sz="1250" dirty="0">
                        <a:latin typeface="Arial" panose="020B0604020202020204" pitchFamily="34" charset="0"/>
                        <a:cs typeface="Arial" panose="020B0604020202020204" pitchFamily="34" charset="0"/>
                      </a:endParaRPr>
                    </a:p>
                    <a:p>
                      <a:pPr algn="just"/>
                      <a:r>
                        <a:rPr lang="en-US" sz="1250" dirty="0">
                          <a:latin typeface="Arial" panose="020B0604020202020204" pitchFamily="34" charset="0"/>
                          <a:cs typeface="Arial" panose="020B0604020202020204" pitchFamily="34" charset="0"/>
                        </a:rPr>
                        <a:t>    under </a:t>
                      </a:r>
                      <a:r>
                        <a:rPr lang="en-US" sz="1250" b="1" dirty="0">
                          <a:latin typeface="Arial" panose="020B0604020202020204" pitchFamily="34" charset="0"/>
                          <a:cs typeface="Arial" panose="020B0604020202020204" pitchFamily="34" charset="0"/>
                        </a:rPr>
                        <a:t>Section 194H</a:t>
                      </a:r>
                      <a:r>
                        <a:rPr lang="en-US" sz="1250" dirty="0">
                          <a:latin typeface="Arial" panose="020B0604020202020204" pitchFamily="34" charset="0"/>
                          <a:cs typeface="Arial" panose="020B0604020202020204" pitchFamily="34" charset="0"/>
                        </a:rPr>
                        <a:t>.</a:t>
                      </a:r>
                      <a:endParaRPr lang="en-US" sz="1250" dirty="0">
                        <a:latin typeface="Arial" panose="020B0604020202020204" pitchFamily="34" charset="0"/>
                        <a:cs typeface="Arial" panose="020B0604020202020204" pitchFamily="34" charset="0"/>
                      </a:endParaRPr>
                    </a:p>
                    <a:p>
                      <a:pPr algn="just"/>
                      <a:endParaRPr lang="en-US" sz="1250" b="1" dirty="0">
                        <a:latin typeface="Arial" panose="020B0604020202020204" pitchFamily="34" charset="0"/>
                        <a:cs typeface="Arial" panose="020B0604020202020204" pitchFamily="34" charset="0"/>
                      </a:endParaRPr>
                    </a:p>
                    <a:p>
                      <a:pPr marL="171450" indent="-171450" algn="just">
                        <a:buFont typeface="Wingdings" panose="05000000000000000000" pitchFamily="2" charset="2"/>
                        <a:buChar char="Ø"/>
                      </a:pPr>
                      <a:r>
                        <a:rPr lang="en-US" sz="1250" b="1" dirty="0">
                          <a:latin typeface="Arial" panose="020B0604020202020204" pitchFamily="34" charset="0"/>
                          <a:cs typeface="Arial" panose="020B0604020202020204" pitchFamily="34" charset="0"/>
                        </a:rPr>
                        <a:t>Held</a:t>
                      </a:r>
                      <a:endParaRPr lang="en-US" sz="1250" b="1" dirty="0">
                        <a:latin typeface="Arial" panose="020B0604020202020204" pitchFamily="34" charset="0"/>
                        <a:cs typeface="Arial" panose="020B0604020202020204" pitchFamily="34" charset="0"/>
                      </a:endParaRPr>
                    </a:p>
                    <a:p>
                      <a:pPr algn="just"/>
                      <a:r>
                        <a:rPr lang="en-US" sz="1250" dirty="0">
                          <a:latin typeface="Arial" panose="020B0604020202020204" pitchFamily="34" charset="0"/>
                          <a:cs typeface="Arial" panose="020B0604020202020204" pitchFamily="34" charset="0"/>
                        </a:rPr>
                        <a:t>    The Tribunal held that the relationship between the assessee and channel partners was </a:t>
                      </a:r>
                      <a:r>
                        <a:rPr lang="en-US" sz="1250" b="1" dirty="0">
                          <a:latin typeface="Arial" panose="020B0604020202020204" pitchFamily="34" charset="0"/>
                          <a:cs typeface="Arial" panose="020B0604020202020204" pitchFamily="34" charset="0"/>
                        </a:rPr>
                        <a:t>principal-to-principal</a:t>
                      </a:r>
                      <a:r>
                        <a:rPr lang="en-US" sz="1250" dirty="0">
                          <a:latin typeface="Arial" panose="020B0604020202020204" pitchFamily="34" charset="0"/>
                          <a:cs typeface="Arial" panose="020B0604020202020204" pitchFamily="34" charset="0"/>
                        </a:rPr>
                        <a:t>, not </a:t>
                      </a:r>
                      <a:endParaRPr lang="en-US" sz="1250" dirty="0">
                        <a:latin typeface="Arial" panose="020B0604020202020204" pitchFamily="34" charset="0"/>
                        <a:cs typeface="Arial" panose="020B0604020202020204" pitchFamily="34" charset="0"/>
                      </a:endParaRPr>
                    </a:p>
                    <a:p>
                      <a:pPr algn="just"/>
                      <a:r>
                        <a:rPr lang="en-US" sz="1250" dirty="0">
                          <a:latin typeface="Arial" panose="020B0604020202020204" pitchFamily="34" charset="0"/>
                          <a:cs typeface="Arial" panose="020B0604020202020204" pitchFamily="34" charset="0"/>
                        </a:rPr>
                        <a:t>    principal-agent. Therefore, the retained margin was </a:t>
                      </a:r>
                      <a:r>
                        <a:rPr lang="en-US" sz="1250" b="1" dirty="0">
                          <a:latin typeface="Arial" panose="020B0604020202020204" pitchFamily="34" charset="0"/>
                          <a:cs typeface="Arial" panose="020B0604020202020204" pitchFamily="34" charset="0"/>
                        </a:rPr>
                        <a:t>not commission</a:t>
                      </a:r>
                      <a:r>
                        <a:rPr lang="en-US" sz="1250" dirty="0">
                          <a:latin typeface="Arial" panose="020B0604020202020204" pitchFamily="34" charset="0"/>
                          <a:cs typeface="Arial" panose="020B0604020202020204" pitchFamily="34" charset="0"/>
                        </a:rPr>
                        <a:t>, and </a:t>
                      </a:r>
                      <a:r>
                        <a:rPr lang="en-US" sz="1250" b="1" dirty="0">
                          <a:latin typeface="Arial" panose="020B0604020202020204" pitchFamily="34" charset="0"/>
                          <a:cs typeface="Arial" panose="020B0604020202020204" pitchFamily="34" charset="0"/>
                        </a:rPr>
                        <a:t>Section 194H was not applicable</a:t>
                      </a:r>
                      <a:r>
                        <a:rPr lang="en-US" sz="1250" dirty="0">
                          <a:latin typeface="Arial" panose="020B0604020202020204" pitchFamily="34" charset="0"/>
                          <a:cs typeface="Arial" panose="020B0604020202020204" pitchFamily="34" charset="0"/>
                        </a:rPr>
                        <a:t>.</a:t>
                      </a:r>
                      <a:endParaRPr lang="en-US" sz="1250" dirty="0">
                        <a:latin typeface="Arial" panose="020B0604020202020204" pitchFamily="34" charset="0"/>
                        <a:cs typeface="Arial" panose="020B0604020202020204" pitchFamily="34" charset="0"/>
                      </a:endParaRPr>
                    </a:p>
                    <a:p>
                      <a:pPr algn="just"/>
                      <a:endParaRPr lang="en-US" sz="1250" b="1" dirty="0">
                        <a:latin typeface="Arial" panose="020B0604020202020204" pitchFamily="34" charset="0"/>
                        <a:cs typeface="Arial" panose="020B0604020202020204" pitchFamily="34" charset="0"/>
                      </a:endParaRPr>
                    </a:p>
                    <a:p>
                      <a:pPr marL="171450" indent="-171450" algn="just">
                        <a:buFont typeface="Wingdings" panose="05000000000000000000" pitchFamily="2" charset="2"/>
                        <a:buChar char="Ø"/>
                      </a:pPr>
                      <a:r>
                        <a:rPr lang="en-US" sz="1250" b="1" dirty="0">
                          <a:latin typeface="Arial" panose="020B0604020202020204" pitchFamily="34" charset="0"/>
                          <a:cs typeface="Arial" panose="020B0604020202020204" pitchFamily="34" charset="0"/>
                        </a:rPr>
                        <a:t>Principle</a:t>
                      </a:r>
                      <a:endParaRPr lang="en-US" sz="1250" b="1" dirty="0">
                        <a:latin typeface="Arial" panose="020B0604020202020204" pitchFamily="34" charset="0"/>
                        <a:cs typeface="Arial" panose="020B0604020202020204" pitchFamily="34" charset="0"/>
                      </a:endParaRPr>
                    </a:p>
                    <a:p>
                      <a:pPr marL="0" indent="0" algn="just">
                        <a:buFont typeface="Arial" panose="020B0604020202020204" pitchFamily="34" charset="0"/>
                        <a:buNone/>
                      </a:pPr>
                      <a:r>
                        <a:rPr lang="en-US" sz="1250" dirty="0">
                          <a:latin typeface="Arial" panose="020B0604020202020204" pitchFamily="34" charset="0"/>
                          <a:cs typeface="Arial" panose="020B0604020202020204" pitchFamily="34" charset="0"/>
                        </a:rPr>
                        <a:t>    A transaction attracts Section 194H only when there is a </a:t>
                      </a:r>
                      <a:r>
                        <a:rPr lang="en-US" sz="1250" b="1" dirty="0">
                          <a:latin typeface="Arial" panose="020B0604020202020204" pitchFamily="34" charset="0"/>
                          <a:cs typeface="Arial" panose="020B0604020202020204" pitchFamily="34" charset="0"/>
                        </a:rPr>
                        <a:t>principal-agent relationship</a:t>
                      </a:r>
                      <a:r>
                        <a:rPr lang="en-US" sz="1250" dirty="0">
                          <a:latin typeface="Arial" panose="020B0604020202020204" pitchFamily="34" charset="0"/>
                          <a:cs typeface="Arial" panose="020B0604020202020204" pitchFamily="34" charset="0"/>
                        </a:rPr>
                        <a:t> and payment of commission. </a:t>
                      </a:r>
                      <a:endParaRPr lang="en-US" sz="1250"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US" sz="1250" dirty="0">
                          <a:latin typeface="Arial" panose="020B0604020202020204" pitchFamily="34" charset="0"/>
                          <a:cs typeface="Arial" panose="020B0604020202020204" pitchFamily="34" charset="0"/>
                        </a:rPr>
                        <a:t>Here, </a:t>
                      </a:r>
                      <a:endParaRPr lang="en-US" sz="1250" dirty="0">
                        <a:latin typeface="Arial" panose="020B0604020202020204" pitchFamily="34" charset="0"/>
                        <a:cs typeface="Arial" panose="020B0604020202020204" pitchFamily="34" charset="0"/>
                      </a:endParaRPr>
                    </a:p>
                    <a:p>
                      <a:pPr algn="just"/>
                      <a:r>
                        <a:rPr lang="en-US" sz="1250" dirty="0">
                          <a:latin typeface="Arial" panose="020B0604020202020204" pitchFamily="34" charset="0"/>
                          <a:cs typeface="Arial" panose="020B0604020202020204" pitchFamily="34" charset="0"/>
                        </a:rPr>
                        <a:t>      goods were sold through tax invoices, GST was charged, ownership and risk passed to the channel partners, and they </a:t>
                      </a:r>
                      <a:endParaRPr lang="en-US" sz="1250" dirty="0">
                        <a:latin typeface="Arial" panose="020B0604020202020204" pitchFamily="34" charset="0"/>
                        <a:cs typeface="Arial" panose="020B0604020202020204" pitchFamily="34" charset="0"/>
                      </a:endParaRPr>
                    </a:p>
                    <a:p>
                      <a:pPr algn="just"/>
                      <a:r>
                        <a:rPr lang="en-US" sz="1250" dirty="0">
                          <a:latin typeface="Arial" panose="020B0604020202020204" pitchFamily="34" charset="0"/>
                          <a:cs typeface="Arial" panose="020B0604020202020204" pitchFamily="34" charset="0"/>
                        </a:rPr>
                        <a:t>      resold the goods in their own name.</a:t>
                      </a:r>
                      <a:endParaRPr lang="en-US" sz="1250" dirty="0">
                        <a:latin typeface="Arial" panose="020B0604020202020204" pitchFamily="34" charset="0"/>
                        <a:cs typeface="Arial" panose="020B0604020202020204" pitchFamily="34" charset="0"/>
                      </a:endParaRPr>
                    </a:p>
                    <a:p>
                      <a:pPr algn="just"/>
                      <a:endParaRPr lang="en-US" sz="1250" b="1" dirty="0">
                        <a:latin typeface="Arial" panose="020B0604020202020204" pitchFamily="34" charset="0"/>
                        <a:cs typeface="Arial" panose="020B0604020202020204" pitchFamily="34" charset="0"/>
                      </a:endParaRPr>
                    </a:p>
                    <a:p>
                      <a:pPr marL="171450" indent="-171450" algn="just">
                        <a:buFont typeface="Wingdings" panose="05000000000000000000" pitchFamily="2" charset="2"/>
                        <a:buChar char="Ø"/>
                      </a:pPr>
                      <a:r>
                        <a:rPr lang="en-US" sz="1250" b="1" dirty="0">
                          <a:latin typeface="Arial" panose="020B0604020202020204" pitchFamily="34" charset="0"/>
                          <a:cs typeface="Arial" panose="020B0604020202020204" pitchFamily="34" charset="0"/>
                        </a:rPr>
                        <a:t>Key Takeaway</a:t>
                      </a:r>
                      <a:endParaRPr lang="en-US" sz="1250" b="1" dirty="0">
                        <a:latin typeface="Arial" panose="020B0604020202020204" pitchFamily="34" charset="0"/>
                        <a:cs typeface="Arial" panose="020B0604020202020204" pitchFamily="34" charset="0"/>
                      </a:endParaRPr>
                    </a:p>
                    <a:p>
                      <a:pPr algn="just"/>
                      <a:r>
                        <a:rPr lang="en-US" sz="1250" dirty="0">
                          <a:latin typeface="Arial" panose="020B0604020202020204" pitchFamily="34" charset="0"/>
                          <a:cs typeface="Arial" panose="020B0604020202020204" pitchFamily="34" charset="0"/>
                        </a:rPr>
                        <a:t>    Margin retained by channel partners was a </a:t>
                      </a:r>
                      <a:r>
                        <a:rPr lang="en-US" sz="1250" b="1" dirty="0">
                          <a:latin typeface="Arial" panose="020B0604020202020204" pitchFamily="34" charset="0"/>
                          <a:cs typeface="Arial" panose="020B0604020202020204" pitchFamily="34" charset="0"/>
                        </a:rPr>
                        <a:t>trade discount</a:t>
                      </a:r>
                      <a:r>
                        <a:rPr lang="en-US" sz="1250" dirty="0">
                          <a:latin typeface="Arial" panose="020B0604020202020204" pitchFamily="34" charset="0"/>
                          <a:cs typeface="Arial" panose="020B0604020202020204" pitchFamily="34" charset="0"/>
                        </a:rPr>
                        <a:t>, not commission. </a:t>
                      </a:r>
                      <a:endParaRPr lang="en-US" sz="1250" dirty="0">
                        <a:latin typeface="Arial" panose="020B0604020202020204" pitchFamily="34" charset="0"/>
                        <a:cs typeface="Arial" panose="020B0604020202020204" pitchFamily="34" charset="0"/>
                      </a:endParaRPr>
                    </a:p>
                    <a:p>
                      <a:pPr algn="just"/>
                      <a:r>
                        <a:rPr lang="en-US" sz="1250" dirty="0">
                          <a:latin typeface="Arial" panose="020B0604020202020204" pitchFamily="34" charset="0"/>
                          <a:cs typeface="Arial" panose="020B0604020202020204" pitchFamily="34" charset="0"/>
                        </a:rPr>
                        <a:t>    GST payment and transfer of ownership indicated an </a:t>
                      </a:r>
                      <a:r>
                        <a:rPr lang="en-US" sz="1250" b="1" dirty="0">
                          <a:latin typeface="Arial" panose="020B0604020202020204" pitchFamily="34" charset="0"/>
                          <a:cs typeface="Arial" panose="020B0604020202020204" pitchFamily="34" charset="0"/>
                        </a:rPr>
                        <a:t>outright sale</a:t>
                      </a:r>
                      <a:r>
                        <a:rPr lang="en-US" sz="1250" dirty="0">
                          <a:latin typeface="Arial" panose="020B0604020202020204" pitchFamily="34" charset="0"/>
                          <a:cs typeface="Arial" panose="020B0604020202020204" pitchFamily="34" charset="0"/>
                        </a:rPr>
                        <a:t>. </a:t>
                      </a:r>
                      <a:endParaRPr lang="en-US" sz="1250" dirty="0">
                        <a:latin typeface="Arial" panose="020B0604020202020204" pitchFamily="34" charset="0"/>
                        <a:cs typeface="Arial" panose="020B0604020202020204" pitchFamily="34" charset="0"/>
                      </a:endParaRPr>
                    </a:p>
                    <a:p>
                      <a:pPr algn="just"/>
                      <a:r>
                        <a:rPr lang="en-US" sz="1250" dirty="0">
                          <a:latin typeface="Arial" panose="020B0604020202020204" pitchFamily="34" charset="0"/>
                          <a:cs typeface="Arial" panose="020B0604020202020204" pitchFamily="34" charset="0"/>
                        </a:rPr>
                        <a:t>    Since no commission was paid or credited by the assessee, </a:t>
                      </a:r>
                      <a:r>
                        <a:rPr lang="en-US" sz="1250" b="1" dirty="0">
                          <a:latin typeface="Arial" panose="020B0604020202020204" pitchFamily="34" charset="0"/>
                          <a:cs typeface="Arial" panose="020B0604020202020204" pitchFamily="34" charset="0"/>
                        </a:rPr>
                        <a:t>no TDS was required under Section 194H</a:t>
                      </a:r>
                      <a:r>
                        <a:rPr lang="en-US" sz="1250" dirty="0">
                          <a:latin typeface="Arial" panose="020B0604020202020204" pitchFamily="34" charset="0"/>
                          <a:cs typeface="Arial" panose="020B0604020202020204" pitchFamily="34" charset="0"/>
                        </a:rPr>
                        <a:t>.</a:t>
                      </a:r>
                      <a:endParaRPr lang="en-US" sz="125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r>
            </a:tbl>
          </a:graphicData>
        </a:graphic>
      </p:graphicFrame>
      <p:sp>
        <p:nvSpPr>
          <p:cNvPr id="4" name="Shape 2"/>
          <p:cNvSpPr/>
          <p:nvPr/>
        </p:nvSpPr>
        <p:spPr>
          <a:xfrm>
            <a:off x="0" y="5029200"/>
            <a:ext cx="9144000" cy="114300"/>
          </a:xfrm>
          <a:prstGeom prst="rect">
            <a:avLst/>
          </a:prstGeom>
          <a:solidFill>
            <a:srgbClr val="C9941A"/>
          </a:solidFill>
          <a:ln w="12700">
            <a:solidFill>
              <a:srgbClr val="C9941A"/>
            </a:solidFill>
            <a:prstDash val="solid"/>
          </a:ln>
        </p:spPr>
      </p:sp>
      <p:sp>
        <p:nvSpPr>
          <p:cNvPr id="7" name="TextBox 6"/>
          <p:cNvSpPr txBox="1"/>
          <p:nvPr/>
        </p:nvSpPr>
        <p:spPr>
          <a:xfrm>
            <a:off x="537272" y="722957"/>
            <a:ext cx="8282152" cy="369332"/>
          </a:xfrm>
          <a:prstGeom prst="rect">
            <a:avLst/>
          </a:prstGeom>
          <a:noFill/>
        </p:spPr>
        <p:txBody>
          <a:bodyPr wrap="square" rtlCol="0">
            <a:spAutoFit/>
          </a:bodyPr>
          <a:lstStyle/>
          <a:p>
            <a:pPr algn="ctr"/>
            <a:r>
              <a:rPr lang="en-US" b="1" dirty="0"/>
              <a:t>Dy. CIT v. House of Anita </a:t>
            </a:r>
            <a:r>
              <a:rPr lang="en-US" b="1" dirty="0" err="1"/>
              <a:t>Dongre</a:t>
            </a:r>
            <a:r>
              <a:rPr lang="en-US" b="1" dirty="0"/>
              <a:t> (P) Ltd. (2025)</a:t>
            </a:r>
            <a:endParaRPr lang="en-IN" b="1" dirty="0">
              <a:latin typeface="Arial" panose="020B0604020202020204" pitchFamily="34" charset="0"/>
              <a:cs typeface="Arial" panose="020B0604020202020204"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F4F6FB"/>
        </a:solidFill>
        <a:effectLst/>
      </p:bgPr>
    </p:bg>
    <p:spTree>
      <p:nvGrpSpPr>
        <p:cNvPr id="1" name=""/>
        <p:cNvGrpSpPr/>
        <p:nvPr/>
      </p:nvGrpSpPr>
      <p:grpSpPr>
        <a:xfrm>
          <a:off x="0" y="0"/>
          <a:ext cx="0" cy="0"/>
          <a:chOff x="0" y="0"/>
          <a:chExt cx="0" cy="0"/>
        </a:xfrm>
      </p:grpSpPr>
      <p:sp>
        <p:nvSpPr>
          <p:cNvPr id="2" name="Shape 0"/>
          <p:cNvSpPr/>
          <p:nvPr/>
        </p:nvSpPr>
        <p:spPr>
          <a:xfrm>
            <a:off x="0" y="13252"/>
            <a:ext cx="9144000" cy="1037782"/>
          </a:xfrm>
          <a:prstGeom prst="rect">
            <a:avLst/>
          </a:prstGeom>
          <a:solidFill>
            <a:srgbClr val="1A2B5E"/>
          </a:solidFill>
          <a:ln w="12700">
            <a:solidFill>
              <a:srgbClr val="1A2B5E"/>
            </a:solidFill>
            <a:prstDash val="solid"/>
          </a:ln>
        </p:spPr>
      </p:sp>
      <p:sp>
        <p:nvSpPr>
          <p:cNvPr id="3" name="Text 1"/>
          <p:cNvSpPr/>
          <p:nvPr/>
        </p:nvSpPr>
        <p:spPr>
          <a:xfrm>
            <a:off x="487016" y="137160"/>
            <a:ext cx="8382664" cy="640080"/>
          </a:xfrm>
          <a:prstGeom prst="rect">
            <a:avLst/>
          </a:prstGeom>
          <a:noFill/>
        </p:spPr>
        <p:txBody>
          <a:bodyPr wrap="square" lIns="0" tIns="0" rIns="0" bIns="0" rtlCol="0" anchor="ctr"/>
          <a:lstStyle/>
          <a:p>
            <a:pPr algn="ctr"/>
            <a:r>
              <a:rPr lang="en-IN" sz="2400" b="1" dirty="0">
                <a:solidFill>
                  <a:schemeClr val="bg1"/>
                </a:solidFill>
              </a:rPr>
              <a:t>Section 194J (ITA 1961) vs Section 393(1) Table </a:t>
            </a:r>
            <a:r>
              <a:rPr lang="en-IN" sz="2400" b="1" dirty="0">
                <a:solidFill>
                  <a:schemeClr val="bg1"/>
                </a:solidFill>
                <a:latin typeface="Arial" panose="020B0604020202020204" pitchFamily="34" charset="0"/>
                <a:cs typeface="Arial" panose="020B0604020202020204" pitchFamily="34" charset="0"/>
              </a:rPr>
              <a:t>Sl. No. 6(iii) </a:t>
            </a:r>
            <a:r>
              <a:rPr lang="en-IN" sz="2400" b="1" dirty="0">
                <a:solidFill>
                  <a:schemeClr val="bg1"/>
                </a:solidFill>
              </a:rPr>
              <a:t>(ITA 2025)</a:t>
            </a:r>
            <a:endParaRPr lang="en-US" sz="2400" b="1" dirty="0">
              <a:solidFill>
                <a:schemeClr val="bg1"/>
              </a:solidFill>
              <a:latin typeface="Arial" panose="020B0604020202020204" pitchFamily="34" charset="0"/>
              <a:cs typeface="Arial" panose="020B0604020202020204" pitchFamily="34" charset="0"/>
            </a:endParaRPr>
          </a:p>
        </p:txBody>
      </p:sp>
      <p:graphicFrame>
        <p:nvGraphicFramePr>
          <p:cNvPr id="5" name="Table 0"/>
          <p:cNvGraphicFramePr>
            <a:graphicFrameLocks noGrp="1"/>
          </p:cNvGraphicFramePr>
          <p:nvPr/>
        </p:nvGraphicFramePr>
        <p:xfrm>
          <a:off x="203008" y="1135118"/>
          <a:ext cx="8666672" cy="3817069"/>
        </p:xfrm>
        <a:graphic>
          <a:graphicData uri="http://schemas.openxmlformats.org/drawingml/2006/table">
            <a:tbl>
              <a:tblPr/>
              <a:tblGrid>
                <a:gridCol w="1215889"/>
                <a:gridCol w="2564524"/>
                <a:gridCol w="2617076"/>
                <a:gridCol w="2269183"/>
              </a:tblGrid>
              <a:tr h="329765">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IN" sz="1300" dirty="0">
                          <a:solidFill>
                            <a:schemeClr val="bg1"/>
                          </a:solidFill>
                          <a:latin typeface="Arial" panose="020B0604020202020204" pitchFamily="34" charset="0"/>
                          <a:cs typeface="Arial" panose="020B0604020202020204" pitchFamily="34" charset="0"/>
                        </a:rPr>
                        <a:t>Aspect</a:t>
                      </a:r>
                      <a:endParaRPr lang="en-US" sz="1300" b="1" dirty="0">
                        <a:solidFill>
                          <a:schemeClr val="bg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1A2B5E"/>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IN" sz="1300" dirty="0">
                          <a:solidFill>
                            <a:schemeClr val="bg1"/>
                          </a:solidFill>
                          <a:latin typeface="Arial" panose="020B0604020202020204" pitchFamily="34" charset="0"/>
                          <a:cs typeface="Arial" panose="020B0604020202020204" pitchFamily="34" charset="0"/>
                        </a:rPr>
                        <a:t>Section 194J, ITA 1961</a:t>
                      </a:r>
                      <a:endParaRPr lang="en-US" sz="1300" b="1" dirty="0">
                        <a:solidFill>
                          <a:schemeClr val="bg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1A2B5E"/>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IN" sz="1300" dirty="0">
                          <a:solidFill>
                            <a:schemeClr val="bg1"/>
                          </a:solidFill>
                          <a:latin typeface="Arial" panose="020B0604020202020204" pitchFamily="34" charset="0"/>
                          <a:cs typeface="Arial" panose="020B0604020202020204" pitchFamily="34" charset="0"/>
                        </a:rPr>
                        <a:t>Section 393(1), ITA 2025</a:t>
                      </a:r>
                      <a:endParaRPr lang="en-US" sz="1300" b="1" dirty="0">
                        <a:solidFill>
                          <a:schemeClr val="bg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1A2B5E"/>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IN" sz="1300" dirty="0">
                          <a:solidFill>
                            <a:schemeClr val="bg1"/>
                          </a:solidFill>
                          <a:latin typeface="Arial" panose="020B0604020202020204" pitchFamily="34" charset="0"/>
                          <a:cs typeface="Arial" panose="020B0604020202020204" pitchFamily="34" charset="0"/>
                        </a:rPr>
                        <a:t>Interpretation / Impact</a:t>
                      </a:r>
                      <a:endParaRPr lang="en-US" sz="1300" b="1" dirty="0">
                        <a:solidFill>
                          <a:schemeClr val="bg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1A2B5E"/>
                    </a:solidFill>
                  </a:tcPr>
                </a:tc>
              </a:tr>
              <a:tr h="1006652">
                <a:tc>
                  <a:txBody>
                    <a:bodyPr/>
                    <a:lstStyle/>
                    <a:p>
                      <a:pPr marL="0" indent="0" algn="l">
                        <a:buNone/>
                      </a:pPr>
                      <a:r>
                        <a:rPr lang="en-IN" sz="1300" dirty="0">
                          <a:latin typeface="Arial" panose="020B0604020202020204" pitchFamily="34" charset="0"/>
                          <a:cs typeface="Arial" panose="020B0604020202020204" pitchFamily="34" charset="0"/>
                        </a:rPr>
                        <a:t>Subject Matter</a:t>
                      </a:r>
                      <a:endParaRPr lang="en-US" sz="13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sz="1300" dirty="0">
                          <a:latin typeface="Arial" panose="020B0604020202020204" pitchFamily="34" charset="0"/>
                          <a:cs typeface="Arial" panose="020B0604020202020204" pitchFamily="34" charset="0"/>
                        </a:rPr>
                        <a:t>TDS on professional fees, technical fees, royalty, director's remuneration(other than salary covered under Sec.192) and non-compete fees.</a:t>
                      </a:r>
                      <a:endParaRPr lang="en-US" sz="13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FFFFFF"/>
                    </a:solidFill>
                  </a:tcPr>
                </a:tc>
                <a:tc>
                  <a:txBody>
                    <a:bodyPr/>
                    <a:lstStyle/>
                    <a:p>
                      <a:pPr marL="0" indent="0" algn="l">
                        <a:buNone/>
                      </a:pPr>
                      <a:r>
                        <a:rPr lang="en-US" sz="1300" dirty="0">
                          <a:latin typeface="Arial" panose="020B0604020202020204" pitchFamily="34" charset="0"/>
                          <a:cs typeface="Arial" panose="020B0604020202020204" pitchFamily="34" charset="0"/>
                        </a:rPr>
                        <a:t>Same categories of payments retained under a consolidated TDS table.</a:t>
                      </a:r>
                      <a:endParaRPr lang="en-US" sz="13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sz="1300" dirty="0">
                          <a:latin typeface="Arial" panose="020B0604020202020204" pitchFamily="34" charset="0"/>
                          <a:cs typeface="Arial" panose="020B0604020202020204" pitchFamily="34" charset="0"/>
                        </a:rPr>
                        <a:t>No substantive change in coverage. </a:t>
                      </a:r>
                      <a:endParaRPr lang="en-US" sz="1300" i="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FFFFFF"/>
                    </a:solidFill>
                  </a:tcPr>
                </a:tc>
              </a:tr>
              <a:tr h="826772">
                <a:tc>
                  <a:txBody>
                    <a:bodyPr/>
                    <a:lstStyle/>
                    <a:p>
                      <a:pPr marL="0" indent="0" algn="l">
                        <a:buNone/>
                      </a:pPr>
                      <a:r>
                        <a:rPr lang="en-IN" sz="1300" dirty="0">
                          <a:latin typeface="Arial" panose="020B0604020202020204" pitchFamily="34" charset="0"/>
                          <a:cs typeface="Arial" panose="020B0604020202020204" pitchFamily="34" charset="0"/>
                        </a:rPr>
                        <a:t>Legislative Structure</a:t>
                      </a:r>
                      <a:endParaRPr lang="en-US" sz="13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sz="1300" dirty="0">
                          <a:latin typeface="Arial" panose="020B0604020202020204" pitchFamily="34" charset="0"/>
                          <a:cs typeface="Arial" panose="020B0604020202020204" pitchFamily="34" charset="0"/>
                        </a:rPr>
                        <a:t>"Any person responsible for paying..."</a:t>
                      </a:r>
                      <a:endParaRPr lang="en-US" sz="13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0" indent="0" algn="l">
                        <a:buNone/>
                      </a:pPr>
                      <a:r>
                        <a:rPr lang="en-US" sz="1300" dirty="0">
                          <a:latin typeface="Arial" panose="020B0604020202020204" pitchFamily="34" charset="0"/>
                          <a:cs typeface="Arial" panose="020B0604020202020204" pitchFamily="34" charset="0"/>
                        </a:rPr>
                        <a:t>Incorporated within Section 393's unified TDS framework.</a:t>
                      </a:r>
                      <a:endParaRPr lang="en-US" sz="13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0" indent="0" algn="l">
                        <a:buNone/>
                      </a:pPr>
                      <a:r>
                        <a:rPr lang="en-IN" sz="1300" dirty="0">
                          <a:latin typeface="Arial" panose="020B0604020202020204" pitchFamily="34" charset="0"/>
                          <a:cs typeface="Arial" panose="020B0604020202020204" pitchFamily="34" charset="0"/>
                        </a:rPr>
                        <a:t>Major drafting simplification.</a:t>
                      </a:r>
                      <a:endParaRPr lang="en-US" sz="13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r>
              <a:tr h="690591">
                <a:tc>
                  <a:txBody>
                    <a:bodyPr/>
                    <a:lstStyle/>
                    <a:p>
                      <a:pPr marL="0" indent="0" algn="l">
                        <a:buNone/>
                      </a:pPr>
                      <a:r>
                        <a:rPr lang="en-IN" sz="1300" dirty="0">
                          <a:latin typeface="Arial" panose="020B0604020202020204" pitchFamily="34" charset="0"/>
                          <a:cs typeface="Arial" panose="020B0604020202020204" pitchFamily="34" charset="0"/>
                        </a:rPr>
                        <a:t>Drafting Style</a:t>
                      </a:r>
                      <a:endParaRPr lang="en-US" sz="13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sz="1300" dirty="0">
                          <a:latin typeface="Arial" panose="020B0604020202020204" pitchFamily="34" charset="0"/>
                          <a:cs typeface="Arial" panose="020B0604020202020204" pitchFamily="34" charset="0"/>
                        </a:rPr>
                        <a:t>Narrative provision with clauses (a) to (d).</a:t>
                      </a:r>
                      <a:endParaRPr lang="en-US" sz="13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c>
                  <a:txBody>
                    <a:bodyPr/>
                    <a:lstStyle/>
                    <a:p>
                      <a:pPr marL="0" indent="0" algn="l">
                        <a:buNone/>
                      </a:pPr>
                      <a:r>
                        <a:rPr lang="en-US" sz="1300" dirty="0">
                          <a:latin typeface="Arial" panose="020B0604020202020204" pitchFamily="34" charset="0"/>
                          <a:cs typeface="Arial" panose="020B0604020202020204" pitchFamily="34" charset="0"/>
                        </a:rPr>
                        <a:t>Table-based presentation with payment categories and rates.</a:t>
                      </a:r>
                      <a:endParaRPr lang="en-US" sz="13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sz="1300" dirty="0">
                          <a:latin typeface="Arial" panose="020B0604020202020204" pitchFamily="34" charset="0"/>
                          <a:cs typeface="Arial" panose="020B0604020202020204" pitchFamily="34" charset="0"/>
                        </a:rPr>
                        <a:t>Easier statutory navigation and compliance.</a:t>
                      </a:r>
                      <a:endParaRPr lang="en-US" sz="13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r>
              <a:tr h="887901">
                <a:tc>
                  <a:txBody>
                    <a:bodyPr/>
                    <a:lstStyle/>
                    <a:p>
                      <a:pPr marL="0" indent="0" algn="l">
                        <a:buNone/>
                      </a:pPr>
                      <a:r>
                        <a:rPr lang="en-IN" sz="1300" dirty="0">
                          <a:latin typeface="Arial" panose="020B0604020202020204" pitchFamily="34" charset="0"/>
                          <a:cs typeface="Arial" panose="020B0604020202020204" pitchFamily="34" charset="0"/>
                        </a:rPr>
                        <a:t>Deductor</a:t>
                      </a:r>
                      <a:endParaRPr lang="en-US" sz="13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sz="1300" dirty="0">
                          <a:latin typeface="Arial" panose="020B0604020202020204" pitchFamily="34" charset="0"/>
                          <a:cs typeface="Arial" panose="020B0604020202020204" pitchFamily="34" charset="0"/>
                        </a:rPr>
                        <a:t>Any specified payer other than exempt individuals/HUFs.</a:t>
                      </a:r>
                      <a:endParaRPr lang="en-US" sz="13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0" indent="0" algn="l">
                        <a:buNone/>
                      </a:pPr>
                      <a:r>
                        <a:rPr lang="en-US" sz="1300" dirty="0">
                          <a:latin typeface="Arial" panose="020B0604020202020204" pitchFamily="34" charset="0"/>
                          <a:cs typeface="Arial" panose="020B0604020202020204" pitchFamily="34" charset="0"/>
                        </a:rPr>
                        <a:t>Covered through the common concept of "Specified Person".</a:t>
                      </a:r>
                      <a:endParaRPr lang="en-US" sz="13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sz="1300" dirty="0">
                          <a:latin typeface="Arial" panose="020B0604020202020204" pitchFamily="34" charset="0"/>
                          <a:cs typeface="Arial" panose="020B0604020202020204" pitchFamily="34" charset="0"/>
                        </a:rPr>
                        <a:t>Simplified drafting and consistency across TDS provisions. </a:t>
                      </a:r>
                      <a:endParaRPr lang="en-US" sz="13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r>
            </a:tbl>
          </a:graphicData>
        </a:graphic>
      </p:graphicFrame>
      <p:sp>
        <p:nvSpPr>
          <p:cNvPr id="4" name="Shape 2"/>
          <p:cNvSpPr/>
          <p:nvPr/>
        </p:nvSpPr>
        <p:spPr>
          <a:xfrm>
            <a:off x="0" y="5029200"/>
            <a:ext cx="9144000" cy="114300"/>
          </a:xfrm>
          <a:prstGeom prst="rect">
            <a:avLst/>
          </a:prstGeom>
          <a:solidFill>
            <a:srgbClr val="C9941A"/>
          </a:solidFill>
          <a:ln w="12700">
            <a:solidFill>
              <a:srgbClr val="C9941A"/>
            </a:solidFill>
            <a:prstDash val="solid"/>
          </a:ln>
        </p:spPr>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4F6FB"/>
        </a:solidFill>
        <a:effectLst/>
      </p:bgPr>
    </p:bg>
    <p:spTree>
      <p:nvGrpSpPr>
        <p:cNvPr id="1" name=""/>
        <p:cNvGrpSpPr/>
        <p:nvPr/>
      </p:nvGrpSpPr>
      <p:grpSpPr>
        <a:xfrm>
          <a:off x="0" y="0"/>
          <a:ext cx="0" cy="0"/>
          <a:chOff x="0" y="0"/>
          <a:chExt cx="0" cy="0"/>
        </a:xfrm>
      </p:grpSpPr>
      <p:sp>
        <p:nvSpPr>
          <p:cNvPr id="2" name="Shape 0"/>
          <p:cNvSpPr/>
          <p:nvPr/>
        </p:nvSpPr>
        <p:spPr>
          <a:xfrm>
            <a:off x="0" y="13252"/>
            <a:ext cx="9144000" cy="914400"/>
          </a:xfrm>
          <a:prstGeom prst="rect">
            <a:avLst/>
          </a:prstGeom>
          <a:solidFill>
            <a:srgbClr val="1A2B5E"/>
          </a:solidFill>
          <a:ln w="12700">
            <a:solidFill>
              <a:srgbClr val="1A2B5E"/>
            </a:solidFill>
            <a:prstDash val="solid"/>
          </a:ln>
        </p:spPr>
      </p:sp>
      <p:sp>
        <p:nvSpPr>
          <p:cNvPr id="3" name="Text 1"/>
          <p:cNvSpPr/>
          <p:nvPr/>
        </p:nvSpPr>
        <p:spPr>
          <a:xfrm>
            <a:off x="487016" y="137160"/>
            <a:ext cx="8382664" cy="640080"/>
          </a:xfrm>
          <a:prstGeom prst="rect">
            <a:avLst/>
          </a:prstGeom>
          <a:noFill/>
        </p:spPr>
        <p:txBody>
          <a:bodyPr wrap="square" lIns="0" tIns="0" rIns="0" bIns="0" rtlCol="0" anchor="ctr"/>
          <a:lstStyle/>
          <a:p>
            <a:pPr marL="0" indent="0" algn="ctr">
              <a:buNone/>
            </a:pPr>
            <a:r>
              <a:rPr lang="en-US" sz="2300" b="1" dirty="0">
                <a:solidFill>
                  <a:srgbClr val="FFFFFF"/>
                </a:solidFill>
                <a:latin typeface="Arial" panose="020B0604020202020204" pitchFamily="34" charset="0"/>
                <a:ea typeface="Cambria" panose="02040503050406030204" pitchFamily="34" charset="-122"/>
                <a:cs typeface="Arial" panose="020B0604020202020204" pitchFamily="34" charset="0"/>
              </a:rPr>
              <a:t>Repeal and Savings-Sec 536 of Income Tax Act, 2025</a:t>
            </a:r>
            <a:endParaRPr lang="en-US" sz="2300" dirty="0">
              <a:latin typeface="Arial" panose="020B0604020202020204" pitchFamily="34" charset="0"/>
              <a:cs typeface="Arial" panose="020B0604020202020204" pitchFamily="34" charset="0"/>
            </a:endParaRPr>
          </a:p>
        </p:txBody>
      </p:sp>
      <p:graphicFrame>
        <p:nvGraphicFramePr>
          <p:cNvPr id="5" name="Table 0"/>
          <p:cNvGraphicFramePr>
            <a:graphicFrameLocks noGrp="1"/>
          </p:cNvGraphicFramePr>
          <p:nvPr/>
        </p:nvGraphicFramePr>
        <p:xfrm>
          <a:off x="219675" y="1371131"/>
          <a:ext cx="8704649" cy="3152578"/>
        </p:xfrm>
        <a:graphic>
          <a:graphicData uri="http://schemas.openxmlformats.org/drawingml/2006/table">
            <a:tbl>
              <a:tblPr/>
              <a:tblGrid>
                <a:gridCol w="8704649"/>
              </a:tblGrid>
              <a:tr h="3152578">
                <a:tc>
                  <a:txBody>
                    <a:bodyPr/>
                    <a:lstStyle/>
                    <a:p>
                      <a:pPr marL="171450" indent="-171450" algn="just">
                        <a:buFont typeface="Wingdings" panose="05000000000000000000" pitchFamily="2" charset="2"/>
                        <a:buChar char="Ø"/>
                      </a:pPr>
                      <a:r>
                        <a:rPr lang="en-US" sz="1200" dirty="0">
                          <a:latin typeface="Arial" panose="020B0604020202020204" pitchFamily="34" charset="0"/>
                          <a:cs typeface="Arial" panose="020B0604020202020204" pitchFamily="34" charset="0"/>
                        </a:rPr>
                        <a:t>The Income-tax Act, 1961 stands repealed with effect from the commencement of the Income-tax Act, 2025.</a:t>
                      </a:r>
                      <a:endParaRPr lang="en-US" sz="1200" dirty="0">
                        <a:latin typeface="Arial" panose="020B0604020202020204" pitchFamily="34" charset="0"/>
                        <a:cs typeface="Arial" panose="020B0604020202020204" pitchFamily="34" charset="0"/>
                      </a:endParaRPr>
                    </a:p>
                    <a:p>
                      <a:pPr marL="171450" indent="-171450" algn="just">
                        <a:buFont typeface="Wingdings" panose="05000000000000000000" pitchFamily="2" charset="2"/>
                        <a:buChar char="Ø"/>
                      </a:pPr>
                      <a:endParaRPr lang="en-US" sz="1200" dirty="0">
                        <a:latin typeface="Arial" panose="020B0604020202020204" pitchFamily="34" charset="0"/>
                        <a:cs typeface="Arial" panose="020B0604020202020204" pitchFamily="34" charset="0"/>
                      </a:endParaRPr>
                    </a:p>
                    <a:p>
                      <a:pPr marL="171450" indent="-171450" algn="just">
                        <a:buFont typeface="Wingdings" panose="05000000000000000000" pitchFamily="2" charset="2"/>
                        <a:buChar char="Ø"/>
                      </a:pPr>
                      <a:r>
                        <a:rPr lang="en-US" sz="1200" dirty="0">
                          <a:latin typeface="Arial" panose="020B0604020202020204" pitchFamily="34" charset="0"/>
                          <a:cs typeface="Arial" panose="020B0604020202020204" pitchFamily="34" charset="0"/>
                        </a:rPr>
                        <a:t>Any action taken, order issued, or proceeding initiated under the repealed Act shall remain valid and enforceable.</a:t>
                      </a:r>
                      <a:endParaRPr lang="en-US" sz="1200" dirty="0">
                        <a:latin typeface="Arial" panose="020B0604020202020204" pitchFamily="34" charset="0"/>
                        <a:cs typeface="Arial" panose="020B0604020202020204" pitchFamily="34" charset="0"/>
                      </a:endParaRPr>
                    </a:p>
                    <a:p>
                      <a:pPr marL="171450" indent="-171450" algn="just">
                        <a:buFont typeface="Wingdings" panose="05000000000000000000" pitchFamily="2" charset="2"/>
                        <a:buChar char="Ø"/>
                      </a:pPr>
                      <a:endParaRPr lang="en-US" sz="1200" dirty="0">
                        <a:latin typeface="Arial" panose="020B0604020202020204" pitchFamily="34" charset="0"/>
                        <a:cs typeface="Arial" panose="020B0604020202020204" pitchFamily="34" charset="0"/>
                      </a:endParaRPr>
                    </a:p>
                    <a:p>
                      <a:pPr marL="171450" indent="-171450" algn="just">
                        <a:buFont typeface="Wingdings" panose="05000000000000000000" pitchFamily="2" charset="2"/>
                        <a:buChar char="Ø"/>
                      </a:pPr>
                      <a:r>
                        <a:rPr lang="en-US" sz="1200" dirty="0">
                          <a:latin typeface="Arial" panose="020B0604020202020204" pitchFamily="34" charset="0"/>
                          <a:cs typeface="Arial" panose="020B0604020202020204" pitchFamily="34" charset="0"/>
                        </a:rPr>
                        <a:t>Rights, privileges, obligations and liabilities accrued under the repealed Act shall continue to have effect.</a:t>
                      </a:r>
                      <a:endParaRPr lang="en-US" sz="1200" dirty="0">
                        <a:latin typeface="Arial" panose="020B0604020202020204" pitchFamily="34" charset="0"/>
                        <a:cs typeface="Arial" panose="020B0604020202020204" pitchFamily="34" charset="0"/>
                      </a:endParaRPr>
                    </a:p>
                    <a:p>
                      <a:pPr marL="171450" indent="-171450" algn="just">
                        <a:buFont typeface="Wingdings" panose="05000000000000000000" pitchFamily="2" charset="2"/>
                        <a:buChar char="Ø"/>
                      </a:pPr>
                      <a:endParaRPr lang="en-US" sz="1200" dirty="0">
                        <a:latin typeface="Arial" panose="020B0604020202020204" pitchFamily="34" charset="0"/>
                        <a:cs typeface="Arial" panose="020B0604020202020204" pitchFamily="34" charset="0"/>
                      </a:endParaRPr>
                    </a:p>
                    <a:p>
                      <a:pPr marL="171450" indent="-171450" algn="just">
                        <a:buFont typeface="Wingdings" panose="05000000000000000000" pitchFamily="2" charset="2"/>
                        <a:buChar char="Ø"/>
                      </a:pPr>
                      <a:r>
                        <a:rPr lang="en-US" sz="1200" dirty="0">
                          <a:latin typeface="Arial" panose="020B0604020202020204" pitchFamily="34" charset="0"/>
                          <a:cs typeface="Arial" panose="020B0604020202020204" pitchFamily="34" charset="0"/>
                        </a:rPr>
                        <a:t>Agreements, appointments, </a:t>
                      </a:r>
                      <a:r>
                        <a:rPr lang="en-US" sz="1200" b="1" dirty="0">
                          <a:latin typeface="Arial" panose="020B0604020202020204" pitchFamily="34" charset="0"/>
                          <a:cs typeface="Arial" panose="020B0604020202020204" pitchFamily="34" charset="0"/>
                        </a:rPr>
                        <a:t>notifications, circulars, directions, instructions, rules</a:t>
                      </a:r>
                      <a:r>
                        <a:rPr lang="en-US" sz="1200" dirty="0">
                          <a:latin typeface="Arial" panose="020B0604020202020204" pitchFamily="34" charset="0"/>
                          <a:cs typeface="Arial" panose="020B0604020202020204" pitchFamily="34" charset="0"/>
                        </a:rPr>
                        <a:t>, and schemes issued under the repealed Act shall be deemed to have been issued under the corresponding provisions of the Income-tax Act, 2025 and shall continue in force, to the extent not inconsistent with the new Act.</a:t>
                      </a:r>
                      <a:endParaRPr lang="en-US" sz="1200" dirty="0">
                        <a:latin typeface="Arial" panose="020B0604020202020204" pitchFamily="34" charset="0"/>
                        <a:cs typeface="Arial" panose="020B0604020202020204" pitchFamily="34" charset="0"/>
                      </a:endParaRPr>
                    </a:p>
                    <a:p>
                      <a:pPr marL="171450" indent="-171450" algn="just">
                        <a:buFont typeface="Wingdings" panose="05000000000000000000" pitchFamily="2" charset="2"/>
                        <a:buChar char="Ø"/>
                      </a:pPr>
                      <a:endParaRPr lang="en-US" sz="1200" dirty="0">
                        <a:latin typeface="Arial" panose="020B0604020202020204" pitchFamily="34" charset="0"/>
                        <a:cs typeface="Arial" panose="020B0604020202020204" pitchFamily="34" charset="0"/>
                      </a:endParaRPr>
                    </a:p>
                    <a:p>
                      <a:pPr marL="171450" indent="-171450" algn="just">
                        <a:buFont typeface="Wingdings" panose="05000000000000000000" pitchFamily="2" charset="2"/>
                        <a:buChar char="Ø"/>
                      </a:pPr>
                      <a:r>
                        <a:rPr lang="en-US" sz="1200" dirty="0">
                          <a:latin typeface="Arial" panose="020B0604020202020204" pitchFamily="34" charset="0"/>
                          <a:cs typeface="Arial" panose="020B0604020202020204" pitchFamily="34" charset="0"/>
                        </a:rPr>
                        <a:t>Proceedings relating to tax years prior to 1 April 2026 shall continue to be governed by the repealed Act.</a:t>
                      </a:r>
                      <a:endParaRPr lang="en-US" sz="1200" dirty="0">
                        <a:latin typeface="Arial" panose="020B0604020202020204" pitchFamily="34" charset="0"/>
                        <a:cs typeface="Arial" panose="020B0604020202020204" pitchFamily="34" charset="0"/>
                      </a:endParaRPr>
                    </a:p>
                    <a:p>
                      <a:pPr marL="0" indent="0" algn="just">
                        <a:buFont typeface="Wingdings" panose="05000000000000000000" pitchFamily="2" charset="2"/>
                        <a:buNone/>
                      </a:pPr>
                      <a:endParaRPr lang="en-IN"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r>
            </a:tbl>
          </a:graphicData>
        </a:graphic>
      </p:graphicFrame>
      <p:sp>
        <p:nvSpPr>
          <p:cNvPr id="4" name="Shape 2"/>
          <p:cNvSpPr/>
          <p:nvPr/>
        </p:nvSpPr>
        <p:spPr>
          <a:xfrm>
            <a:off x="0" y="5029200"/>
            <a:ext cx="9144000" cy="114300"/>
          </a:xfrm>
          <a:prstGeom prst="rect">
            <a:avLst/>
          </a:prstGeom>
          <a:solidFill>
            <a:srgbClr val="C9941A"/>
          </a:solidFill>
          <a:ln w="12700">
            <a:solidFill>
              <a:srgbClr val="C9941A"/>
            </a:solidFill>
            <a:prstDash val="solid"/>
          </a:ln>
        </p:spPr>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4F6FB"/>
        </a:solidFill>
        <a:effectLst/>
      </p:bgPr>
    </p:bg>
    <p:spTree>
      <p:nvGrpSpPr>
        <p:cNvPr id="1" name=""/>
        <p:cNvGrpSpPr/>
        <p:nvPr/>
      </p:nvGrpSpPr>
      <p:grpSpPr>
        <a:xfrm>
          <a:off x="0" y="0"/>
          <a:ext cx="0" cy="0"/>
          <a:chOff x="0" y="0"/>
          <a:chExt cx="0" cy="0"/>
        </a:xfrm>
      </p:grpSpPr>
      <p:sp>
        <p:nvSpPr>
          <p:cNvPr id="2" name="Shape 0"/>
          <p:cNvSpPr/>
          <p:nvPr/>
        </p:nvSpPr>
        <p:spPr>
          <a:xfrm>
            <a:off x="0" y="13251"/>
            <a:ext cx="9144000" cy="659411"/>
          </a:xfrm>
          <a:prstGeom prst="rect">
            <a:avLst/>
          </a:prstGeom>
          <a:solidFill>
            <a:srgbClr val="1A2B5E"/>
          </a:solidFill>
          <a:ln w="12700">
            <a:solidFill>
              <a:srgbClr val="1A2B5E"/>
            </a:solidFill>
            <a:prstDash val="solid"/>
          </a:ln>
        </p:spPr>
        <p:txBody>
          <a:bodyPr anchor="ctr"/>
          <a:lstStyle/>
          <a:p>
            <a:pPr algn="ctr"/>
            <a:r>
              <a:rPr lang="en-IN" sz="2300" b="1" dirty="0">
                <a:solidFill>
                  <a:schemeClr val="bg1"/>
                </a:solidFill>
                <a:latin typeface="Arial" panose="020B0604020202020204" pitchFamily="34" charset="0"/>
                <a:cs typeface="Arial" panose="020B0604020202020204" pitchFamily="34" charset="0"/>
              </a:rPr>
              <a:t>Meaning of Professional Services</a:t>
            </a:r>
            <a:endParaRPr lang="en-IN" sz="2300" dirty="0">
              <a:solidFill>
                <a:schemeClr val="bg1"/>
              </a:solidFill>
              <a:latin typeface="Arial" panose="020B0604020202020204" pitchFamily="34" charset="0"/>
              <a:cs typeface="Arial" panose="020B0604020202020204" pitchFamily="34" charset="0"/>
            </a:endParaRPr>
          </a:p>
        </p:txBody>
      </p:sp>
      <p:sp>
        <p:nvSpPr>
          <p:cNvPr id="3" name="Text 1"/>
          <p:cNvSpPr/>
          <p:nvPr/>
        </p:nvSpPr>
        <p:spPr>
          <a:xfrm>
            <a:off x="487016" y="264712"/>
            <a:ext cx="8382664" cy="576116"/>
          </a:xfrm>
          <a:prstGeom prst="rect">
            <a:avLst/>
          </a:prstGeom>
          <a:noFill/>
        </p:spPr>
        <p:txBody>
          <a:bodyPr wrap="square" lIns="0" tIns="0" rIns="0" bIns="0" rtlCol="0" anchor="ctr"/>
          <a:lstStyle/>
          <a:p>
            <a:pPr algn="ctr"/>
            <a:endParaRPr lang="en-US" sz="2300" b="1" dirty="0">
              <a:solidFill>
                <a:schemeClr val="bg1"/>
              </a:solidFill>
              <a:latin typeface="Arial" panose="020B0604020202020204" pitchFamily="34" charset="0"/>
              <a:cs typeface="Arial" panose="020B0604020202020204" pitchFamily="34" charset="0"/>
            </a:endParaRPr>
          </a:p>
        </p:txBody>
      </p:sp>
      <p:graphicFrame>
        <p:nvGraphicFramePr>
          <p:cNvPr id="5" name="Table 0"/>
          <p:cNvGraphicFramePr>
            <a:graphicFrameLocks noGrp="1"/>
          </p:cNvGraphicFramePr>
          <p:nvPr/>
        </p:nvGraphicFramePr>
        <p:xfrm>
          <a:off x="105103" y="2023856"/>
          <a:ext cx="8881242" cy="1762540"/>
        </p:xfrm>
        <a:graphic>
          <a:graphicData uri="http://schemas.openxmlformats.org/drawingml/2006/table">
            <a:tbl>
              <a:tblPr/>
              <a:tblGrid>
                <a:gridCol w="8881242"/>
              </a:tblGrid>
              <a:tr h="1762540">
                <a:tc>
                  <a:txBody>
                    <a:bodyPr/>
                    <a:lstStyle/>
                    <a:p>
                      <a:pPr marL="171450" marR="0" lvl="0" indent="-17145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Char char="Ø"/>
                        <a:defRPr/>
                      </a:pPr>
                      <a:r>
                        <a:rPr lang="en-US" sz="1400" b="1" dirty="0">
                          <a:latin typeface="Arial" panose="020B0604020202020204" pitchFamily="34" charset="0"/>
                          <a:cs typeface="Arial" panose="020B0604020202020204" pitchFamily="34" charset="0"/>
                        </a:rPr>
                        <a:t>“Professional services”</a:t>
                      </a:r>
                      <a:r>
                        <a:rPr lang="en-US" sz="1400" dirty="0">
                          <a:latin typeface="Arial" panose="020B0604020202020204" pitchFamily="34" charset="0"/>
                          <a:cs typeface="Arial" panose="020B0604020202020204" pitchFamily="34" charset="0"/>
                        </a:rPr>
                        <a:t> means services rendered by a </a:t>
                      </a:r>
                      <a:r>
                        <a:rPr lang="en-US" sz="1400" dirty="0">
                          <a:solidFill>
                            <a:srgbClr val="FF0000"/>
                          </a:solidFill>
                          <a:latin typeface="Arial" panose="020B0604020202020204" pitchFamily="34" charset="0"/>
                          <a:cs typeface="Arial" panose="020B0604020202020204" pitchFamily="34" charset="0"/>
                        </a:rPr>
                        <a:t>person</a:t>
                      </a:r>
                      <a:r>
                        <a:rPr lang="en-US" sz="1400" dirty="0">
                          <a:latin typeface="Arial" panose="020B0604020202020204" pitchFamily="34" charset="0"/>
                          <a:cs typeface="Arial" panose="020B0604020202020204" pitchFamily="34" charset="0"/>
                        </a:rPr>
                        <a:t> in the course of carrying on legal, medical, engineering or architectural profession or the profession of accountancy or technical consultancy or interior decoration or </a:t>
                      </a:r>
                      <a:r>
                        <a:rPr lang="en-US" sz="1400" b="0" dirty="0">
                          <a:solidFill>
                            <a:srgbClr val="FF0000"/>
                          </a:solidFill>
                          <a:latin typeface="Arial" panose="020B0604020202020204" pitchFamily="34" charset="0"/>
                          <a:cs typeface="Arial" panose="020B0604020202020204" pitchFamily="34" charset="0"/>
                        </a:rPr>
                        <a:t>advertising</a:t>
                      </a:r>
                      <a:r>
                        <a:rPr lang="en-US" sz="1400" dirty="0">
                          <a:latin typeface="Arial" panose="020B0604020202020204" pitchFamily="34" charset="0"/>
                          <a:cs typeface="Arial" panose="020B0604020202020204" pitchFamily="34" charset="0"/>
                        </a:rPr>
                        <a:t> or such other profession as may be notified by the Board for the purposes of this section, or of section 62;</a:t>
                      </a:r>
                      <a:endParaRPr lang="en-US" sz="14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r>
            </a:tbl>
          </a:graphicData>
        </a:graphic>
      </p:graphicFrame>
      <p:sp>
        <p:nvSpPr>
          <p:cNvPr id="4" name="Shape 2"/>
          <p:cNvSpPr/>
          <p:nvPr/>
        </p:nvSpPr>
        <p:spPr>
          <a:xfrm>
            <a:off x="0" y="5029200"/>
            <a:ext cx="9144000" cy="114300"/>
          </a:xfrm>
          <a:prstGeom prst="rect">
            <a:avLst/>
          </a:prstGeom>
          <a:solidFill>
            <a:srgbClr val="C9941A"/>
          </a:solidFill>
          <a:ln w="12700">
            <a:solidFill>
              <a:srgbClr val="C9941A"/>
            </a:solidFill>
            <a:prstDash val="solid"/>
          </a:ln>
        </p:spPr>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F4F6FB"/>
        </a:solidFill>
        <a:effectLst/>
      </p:bgPr>
    </p:bg>
    <p:spTree>
      <p:nvGrpSpPr>
        <p:cNvPr id="1" name=""/>
        <p:cNvGrpSpPr/>
        <p:nvPr/>
      </p:nvGrpSpPr>
      <p:grpSpPr>
        <a:xfrm>
          <a:off x="0" y="0"/>
          <a:ext cx="0" cy="0"/>
          <a:chOff x="0" y="0"/>
          <a:chExt cx="0" cy="0"/>
        </a:xfrm>
      </p:grpSpPr>
      <p:sp>
        <p:nvSpPr>
          <p:cNvPr id="2" name="Shape 0"/>
          <p:cNvSpPr/>
          <p:nvPr/>
        </p:nvSpPr>
        <p:spPr>
          <a:xfrm>
            <a:off x="0" y="13251"/>
            <a:ext cx="9144000" cy="659411"/>
          </a:xfrm>
          <a:prstGeom prst="rect">
            <a:avLst/>
          </a:prstGeom>
          <a:solidFill>
            <a:srgbClr val="1A2B5E"/>
          </a:solidFill>
          <a:ln w="12700">
            <a:solidFill>
              <a:srgbClr val="1A2B5E"/>
            </a:solidFill>
            <a:prstDash val="solid"/>
          </a:ln>
        </p:spPr>
        <p:txBody>
          <a:bodyPr anchor="ctr"/>
          <a:lstStyle/>
          <a:p>
            <a:pPr algn="ctr"/>
            <a:r>
              <a:rPr lang="en-IN" sz="2300" b="1" dirty="0">
                <a:solidFill>
                  <a:schemeClr val="bg1"/>
                </a:solidFill>
                <a:latin typeface="Arial" panose="020B0604020202020204" pitchFamily="34" charset="0"/>
                <a:cs typeface="Arial" panose="020B0604020202020204" pitchFamily="34" charset="0"/>
              </a:rPr>
              <a:t>Case laws regarding Sec. 194J (393 of ITA 2025)</a:t>
            </a:r>
            <a:endParaRPr lang="en-IN" sz="2300" dirty="0">
              <a:solidFill>
                <a:schemeClr val="bg1"/>
              </a:solidFill>
              <a:latin typeface="Arial" panose="020B0604020202020204" pitchFamily="34" charset="0"/>
              <a:cs typeface="Arial" panose="020B0604020202020204" pitchFamily="34" charset="0"/>
            </a:endParaRPr>
          </a:p>
        </p:txBody>
      </p:sp>
      <p:sp>
        <p:nvSpPr>
          <p:cNvPr id="3" name="Text 1"/>
          <p:cNvSpPr/>
          <p:nvPr/>
        </p:nvSpPr>
        <p:spPr>
          <a:xfrm>
            <a:off x="487016" y="264712"/>
            <a:ext cx="8382664" cy="576116"/>
          </a:xfrm>
          <a:prstGeom prst="rect">
            <a:avLst/>
          </a:prstGeom>
          <a:noFill/>
        </p:spPr>
        <p:txBody>
          <a:bodyPr wrap="square" lIns="0" tIns="0" rIns="0" bIns="0" rtlCol="0" anchor="ctr"/>
          <a:lstStyle/>
          <a:p>
            <a:pPr algn="ctr"/>
            <a:endParaRPr lang="en-US" sz="2300" b="1" dirty="0">
              <a:solidFill>
                <a:schemeClr val="bg1"/>
              </a:solidFill>
              <a:latin typeface="Arial" panose="020B0604020202020204" pitchFamily="34" charset="0"/>
              <a:cs typeface="Arial" panose="020B0604020202020204" pitchFamily="34" charset="0"/>
            </a:endParaRPr>
          </a:p>
        </p:txBody>
      </p:sp>
      <p:graphicFrame>
        <p:nvGraphicFramePr>
          <p:cNvPr id="5" name="Table 0"/>
          <p:cNvGraphicFramePr>
            <a:graphicFrameLocks noGrp="1"/>
          </p:cNvGraphicFramePr>
          <p:nvPr/>
        </p:nvGraphicFramePr>
        <p:xfrm>
          <a:off x="105103" y="1142585"/>
          <a:ext cx="8881242" cy="3736203"/>
        </p:xfrm>
        <a:graphic>
          <a:graphicData uri="http://schemas.openxmlformats.org/drawingml/2006/table">
            <a:tbl>
              <a:tblPr/>
              <a:tblGrid>
                <a:gridCol w="8881242"/>
              </a:tblGrid>
              <a:tr h="3736203">
                <a:tc>
                  <a:txBody>
                    <a:bodyPr/>
                    <a:lstStyle/>
                    <a:p>
                      <a:pPr marL="171450" indent="-171450" algn="just">
                        <a:buFont typeface="Wingdings" panose="05000000000000000000" pitchFamily="2" charset="2"/>
                        <a:buChar char="Ø"/>
                      </a:pPr>
                      <a:r>
                        <a:rPr lang="en-US" sz="1250" b="1" dirty="0">
                          <a:latin typeface="Arial" panose="020B0604020202020204" pitchFamily="34" charset="0"/>
                          <a:cs typeface="Arial" panose="020B0604020202020204" pitchFamily="34" charset="0"/>
                        </a:rPr>
                        <a:t>Issue</a:t>
                      </a:r>
                      <a:endParaRPr lang="en-US" sz="1250" b="1" dirty="0">
                        <a:latin typeface="Arial" panose="020B0604020202020204" pitchFamily="34" charset="0"/>
                        <a:cs typeface="Arial" panose="020B0604020202020204" pitchFamily="34" charset="0"/>
                      </a:endParaRPr>
                    </a:p>
                    <a:p>
                      <a:pPr algn="just"/>
                      <a:r>
                        <a:rPr lang="en-US" sz="1250" dirty="0">
                          <a:latin typeface="Arial" panose="020B0604020202020204" pitchFamily="34" charset="0"/>
                          <a:cs typeface="Arial" panose="020B0604020202020204" pitchFamily="34" charset="0"/>
                        </a:rPr>
                        <a:t>    Whether </a:t>
                      </a:r>
                      <a:r>
                        <a:rPr lang="en-US" sz="1250" b="1" dirty="0">
                          <a:latin typeface="Arial" panose="020B0604020202020204" pitchFamily="34" charset="0"/>
                          <a:cs typeface="Arial" panose="020B0604020202020204" pitchFamily="34" charset="0"/>
                        </a:rPr>
                        <a:t>Interconnect Usage Charges (IUC)/roaming charges</a:t>
                      </a:r>
                      <a:r>
                        <a:rPr lang="en-US" sz="1250" dirty="0">
                          <a:latin typeface="Arial" panose="020B0604020202020204" pitchFamily="34" charset="0"/>
                          <a:cs typeface="Arial" panose="020B0604020202020204" pitchFamily="34" charset="0"/>
                        </a:rPr>
                        <a:t> paid by a telecom operator to other telecom operators </a:t>
                      </a:r>
                      <a:endParaRPr lang="en-US" sz="1250" dirty="0">
                        <a:latin typeface="Arial" panose="020B0604020202020204" pitchFamily="34" charset="0"/>
                        <a:cs typeface="Arial" panose="020B0604020202020204" pitchFamily="34" charset="0"/>
                      </a:endParaRPr>
                    </a:p>
                    <a:p>
                      <a:pPr algn="just"/>
                      <a:r>
                        <a:rPr lang="en-US" sz="1250" dirty="0">
                          <a:latin typeface="Arial" panose="020B0604020202020204" pitchFamily="34" charset="0"/>
                          <a:cs typeface="Arial" panose="020B0604020202020204" pitchFamily="34" charset="0"/>
                        </a:rPr>
                        <a:t>    constitute </a:t>
                      </a:r>
                      <a:r>
                        <a:rPr lang="en-US" sz="1250" b="1" dirty="0">
                          <a:latin typeface="Arial" panose="020B0604020202020204" pitchFamily="34" charset="0"/>
                          <a:cs typeface="Arial" panose="020B0604020202020204" pitchFamily="34" charset="0"/>
                        </a:rPr>
                        <a:t>fees for technical services</a:t>
                      </a:r>
                      <a:r>
                        <a:rPr lang="en-US" sz="1250" dirty="0">
                          <a:latin typeface="Arial" panose="020B0604020202020204" pitchFamily="34" charset="0"/>
                          <a:cs typeface="Arial" panose="020B0604020202020204" pitchFamily="34" charset="0"/>
                        </a:rPr>
                        <a:t> requiring TDS deduction under </a:t>
                      </a:r>
                      <a:r>
                        <a:rPr lang="en-US" sz="1250" b="1" dirty="0">
                          <a:latin typeface="Arial" panose="020B0604020202020204" pitchFamily="34" charset="0"/>
                          <a:cs typeface="Arial" panose="020B0604020202020204" pitchFamily="34" charset="0"/>
                        </a:rPr>
                        <a:t>Section 194J</a:t>
                      </a:r>
                      <a:r>
                        <a:rPr lang="en-US" sz="1250" dirty="0">
                          <a:latin typeface="Arial" panose="020B0604020202020204" pitchFamily="34" charset="0"/>
                          <a:cs typeface="Arial" panose="020B0604020202020204" pitchFamily="34" charset="0"/>
                        </a:rPr>
                        <a:t>.</a:t>
                      </a:r>
                      <a:endParaRPr lang="en-US" sz="1250" dirty="0">
                        <a:latin typeface="Arial" panose="020B0604020202020204" pitchFamily="34" charset="0"/>
                        <a:cs typeface="Arial" panose="020B0604020202020204" pitchFamily="34" charset="0"/>
                      </a:endParaRPr>
                    </a:p>
                    <a:p>
                      <a:pPr algn="just"/>
                      <a:endParaRPr lang="en-US" sz="1250" dirty="0">
                        <a:latin typeface="Arial" panose="020B0604020202020204" pitchFamily="34" charset="0"/>
                        <a:cs typeface="Arial" panose="020B0604020202020204" pitchFamily="34" charset="0"/>
                      </a:endParaRPr>
                    </a:p>
                    <a:p>
                      <a:pPr marL="171450" indent="-171450" algn="just">
                        <a:buFont typeface="Wingdings" panose="05000000000000000000" pitchFamily="2" charset="2"/>
                        <a:buChar char="Ø"/>
                      </a:pPr>
                      <a:r>
                        <a:rPr lang="en-US" sz="1250" b="1" dirty="0">
                          <a:latin typeface="Arial" panose="020B0604020202020204" pitchFamily="34" charset="0"/>
                          <a:cs typeface="Arial" panose="020B0604020202020204" pitchFamily="34" charset="0"/>
                        </a:rPr>
                        <a:t>Held</a:t>
                      </a:r>
                      <a:endParaRPr lang="en-US" sz="1250" b="1" dirty="0">
                        <a:latin typeface="Arial" panose="020B0604020202020204" pitchFamily="34" charset="0"/>
                        <a:cs typeface="Arial" panose="020B0604020202020204" pitchFamily="34" charset="0"/>
                      </a:endParaRPr>
                    </a:p>
                    <a:p>
                      <a:pPr algn="just"/>
                      <a:r>
                        <a:rPr lang="en-US" sz="1250" dirty="0">
                          <a:latin typeface="Arial" panose="020B0604020202020204" pitchFamily="34" charset="0"/>
                          <a:cs typeface="Arial" panose="020B0604020202020204" pitchFamily="34" charset="0"/>
                        </a:rPr>
                        <a:t>    The Tribunal held that roaming/IUC services were </a:t>
                      </a:r>
                      <a:r>
                        <a:rPr lang="en-US" sz="1250" b="1" dirty="0">
                          <a:latin typeface="Arial" panose="020B0604020202020204" pitchFamily="34" charset="0"/>
                          <a:cs typeface="Arial" panose="020B0604020202020204" pitchFamily="34" charset="0"/>
                        </a:rPr>
                        <a:t>fully automated</a:t>
                      </a:r>
                      <a:r>
                        <a:rPr lang="en-US" sz="1250" dirty="0">
                          <a:latin typeface="Arial" panose="020B0604020202020204" pitchFamily="34" charset="0"/>
                          <a:cs typeface="Arial" panose="020B0604020202020204" pitchFamily="34" charset="0"/>
                        </a:rPr>
                        <a:t> and did not involve </a:t>
                      </a:r>
                      <a:r>
                        <a:rPr lang="en-US" sz="1250" b="1" dirty="0">
                          <a:latin typeface="Arial" panose="020B0604020202020204" pitchFamily="34" charset="0"/>
                          <a:cs typeface="Arial" panose="020B0604020202020204" pitchFamily="34" charset="0"/>
                        </a:rPr>
                        <a:t>human intervention</a:t>
                      </a:r>
                      <a:r>
                        <a:rPr lang="en-US" sz="1250" dirty="0">
                          <a:latin typeface="Arial" panose="020B0604020202020204" pitchFamily="34" charset="0"/>
                          <a:cs typeface="Arial" panose="020B0604020202020204" pitchFamily="34" charset="0"/>
                        </a:rPr>
                        <a:t>. Therefore, </a:t>
                      </a:r>
                      <a:endParaRPr lang="en-US" sz="1250" dirty="0">
                        <a:latin typeface="Arial" panose="020B0604020202020204" pitchFamily="34" charset="0"/>
                        <a:cs typeface="Arial" panose="020B0604020202020204" pitchFamily="34" charset="0"/>
                      </a:endParaRPr>
                    </a:p>
                    <a:p>
                      <a:pPr algn="just"/>
                      <a:r>
                        <a:rPr lang="en-US" sz="1250" dirty="0">
                          <a:latin typeface="Arial" panose="020B0604020202020204" pitchFamily="34" charset="0"/>
                          <a:cs typeface="Arial" panose="020B0604020202020204" pitchFamily="34" charset="0"/>
                        </a:rPr>
                        <a:t>    such payments could not be treated as fees for technical services, and </a:t>
                      </a:r>
                      <a:r>
                        <a:rPr lang="en-US" sz="1250" b="1" dirty="0">
                          <a:latin typeface="Arial" panose="020B0604020202020204" pitchFamily="34" charset="0"/>
                          <a:cs typeface="Arial" panose="020B0604020202020204" pitchFamily="34" charset="0"/>
                        </a:rPr>
                        <a:t>Section 194J was not applicable</a:t>
                      </a:r>
                      <a:r>
                        <a:rPr lang="en-US" sz="1250" dirty="0">
                          <a:latin typeface="Arial" panose="020B0604020202020204" pitchFamily="34" charset="0"/>
                          <a:cs typeface="Arial" panose="020B0604020202020204" pitchFamily="34" charset="0"/>
                        </a:rPr>
                        <a:t>.</a:t>
                      </a:r>
                      <a:endParaRPr lang="en-US" sz="1250" dirty="0">
                        <a:latin typeface="Arial" panose="020B0604020202020204" pitchFamily="34" charset="0"/>
                        <a:cs typeface="Arial" panose="020B0604020202020204" pitchFamily="34" charset="0"/>
                      </a:endParaRPr>
                    </a:p>
                    <a:p>
                      <a:pPr algn="just"/>
                      <a:endParaRPr lang="en-US" sz="1250" b="1" dirty="0">
                        <a:latin typeface="Arial" panose="020B0604020202020204" pitchFamily="34" charset="0"/>
                        <a:cs typeface="Arial" panose="020B0604020202020204" pitchFamily="34" charset="0"/>
                      </a:endParaRPr>
                    </a:p>
                    <a:p>
                      <a:pPr marL="171450" indent="-171450" algn="just">
                        <a:buFont typeface="Wingdings" panose="05000000000000000000" pitchFamily="2" charset="2"/>
                        <a:buChar char="Ø"/>
                      </a:pPr>
                      <a:r>
                        <a:rPr lang="en-US" sz="1250" b="1" dirty="0">
                          <a:latin typeface="Arial" panose="020B0604020202020204" pitchFamily="34" charset="0"/>
                          <a:cs typeface="Arial" panose="020B0604020202020204" pitchFamily="34" charset="0"/>
                        </a:rPr>
                        <a:t>Principle</a:t>
                      </a:r>
                      <a:endParaRPr lang="en-US" sz="1250" b="1" dirty="0">
                        <a:latin typeface="Arial" panose="020B0604020202020204" pitchFamily="34" charset="0"/>
                        <a:cs typeface="Arial" panose="020B0604020202020204" pitchFamily="34" charset="0"/>
                      </a:endParaRPr>
                    </a:p>
                    <a:p>
                      <a:pPr algn="just"/>
                      <a:r>
                        <a:rPr lang="en-US" sz="1250" dirty="0">
                          <a:latin typeface="Arial" panose="020B0604020202020204" pitchFamily="34" charset="0"/>
                          <a:cs typeface="Arial" panose="020B0604020202020204" pitchFamily="34" charset="0"/>
                        </a:rPr>
                        <a:t>    For a payment to qualify as </a:t>
                      </a:r>
                      <a:r>
                        <a:rPr lang="en-US" sz="1250" b="1" dirty="0">
                          <a:latin typeface="Arial" panose="020B0604020202020204" pitchFamily="34" charset="0"/>
                          <a:cs typeface="Arial" panose="020B0604020202020204" pitchFamily="34" charset="0"/>
                        </a:rPr>
                        <a:t>fees for technical services</a:t>
                      </a:r>
                      <a:r>
                        <a:rPr lang="en-US" sz="1250" dirty="0">
                          <a:latin typeface="Arial" panose="020B0604020202020204" pitchFamily="34" charset="0"/>
                          <a:cs typeface="Arial" panose="020B0604020202020204" pitchFamily="34" charset="0"/>
                        </a:rPr>
                        <a:t> under Section 194J, it must involve the rendering of technical </a:t>
                      </a:r>
                      <a:endParaRPr lang="en-US" sz="1250" dirty="0">
                        <a:latin typeface="Arial" panose="020B0604020202020204" pitchFamily="34" charset="0"/>
                        <a:cs typeface="Arial" panose="020B0604020202020204" pitchFamily="34" charset="0"/>
                      </a:endParaRPr>
                    </a:p>
                    <a:p>
                      <a:pPr algn="just"/>
                      <a:r>
                        <a:rPr lang="en-US" sz="1250" dirty="0">
                          <a:latin typeface="Arial" panose="020B0604020202020204" pitchFamily="34" charset="0"/>
                          <a:cs typeface="Arial" panose="020B0604020202020204" pitchFamily="34" charset="0"/>
                        </a:rPr>
                        <a:t>    services, generally requiring human involvement. Automated telecom interconnection and roaming services do not satisfy </a:t>
                      </a:r>
                      <a:endParaRPr lang="en-US" sz="1250" dirty="0">
                        <a:latin typeface="Arial" panose="020B0604020202020204" pitchFamily="34" charset="0"/>
                        <a:cs typeface="Arial" panose="020B0604020202020204" pitchFamily="34" charset="0"/>
                      </a:endParaRPr>
                    </a:p>
                    <a:p>
                      <a:pPr algn="just"/>
                      <a:r>
                        <a:rPr lang="en-US" sz="1250" dirty="0">
                          <a:latin typeface="Arial" panose="020B0604020202020204" pitchFamily="34" charset="0"/>
                          <a:cs typeface="Arial" panose="020B0604020202020204" pitchFamily="34" charset="0"/>
                        </a:rPr>
                        <a:t>    this requirement.</a:t>
                      </a:r>
                      <a:endParaRPr lang="en-US" sz="1250" dirty="0">
                        <a:latin typeface="Arial" panose="020B0604020202020204" pitchFamily="34" charset="0"/>
                        <a:cs typeface="Arial" panose="020B0604020202020204" pitchFamily="34" charset="0"/>
                      </a:endParaRPr>
                    </a:p>
                    <a:p>
                      <a:pPr algn="just"/>
                      <a:endParaRPr lang="en-US" sz="1250" b="1" dirty="0">
                        <a:latin typeface="Arial" panose="020B0604020202020204" pitchFamily="34" charset="0"/>
                        <a:cs typeface="Arial" panose="020B0604020202020204" pitchFamily="34" charset="0"/>
                      </a:endParaRPr>
                    </a:p>
                    <a:p>
                      <a:pPr marL="171450" indent="-171450" algn="just">
                        <a:buFont typeface="Wingdings" panose="05000000000000000000" pitchFamily="2" charset="2"/>
                        <a:buChar char="Ø"/>
                      </a:pPr>
                      <a:r>
                        <a:rPr lang="en-US" sz="1250" b="1" dirty="0">
                          <a:latin typeface="Arial" panose="020B0604020202020204" pitchFamily="34" charset="0"/>
                          <a:cs typeface="Arial" panose="020B0604020202020204" pitchFamily="34" charset="0"/>
                        </a:rPr>
                        <a:t>Key Takeaway</a:t>
                      </a:r>
                      <a:endParaRPr lang="en-US" sz="1250" b="1" dirty="0">
                        <a:latin typeface="Arial" panose="020B0604020202020204" pitchFamily="34" charset="0"/>
                        <a:cs typeface="Arial" panose="020B0604020202020204" pitchFamily="34" charset="0"/>
                      </a:endParaRPr>
                    </a:p>
                    <a:p>
                      <a:pPr algn="just"/>
                      <a:r>
                        <a:rPr lang="en-US" sz="1250" dirty="0">
                          <a:latin typeface="Arial" panose="020B0604020202020204" pitchFamily="34" charset="0"/>
                          <a:cs typeface="Arial" panose="020B0604020202020204" pitchFamily="34" charset="0"/>
                        </a:rPr>
                        <a:t>    Interconnect Usage Charges (IUC) and roaming charges are generated through </a:t>
                      </a:r>
                      <a:r>
                        <a:rPr lang="en-US" sz="1250" b="1" dirty="0">
                          <a:latin typeface="Arial" panose="020B0604020202020204" pitchFamily="34" charset="0"/>
                          <a:cs typeface="Arial" panose="020B0604020202020204" pitchFamily="34" charset="0"/>
                        </a:rPr>
                        <a:t>automated telecom networks</a:t>
                      </a:r>
                      <a:r>
                        <a:rPr lang="en-US" sz="1250" dirty="0">
                          <a:latin typeface="Arial" panose="020B0604020202020204" pitchFamily="34" charset="0"/>
                          <a:cs typeface="Arial" panose="020B0604020202020204" pitchFamily="34" charset="0"/>
                        </a:rPr>
                        <a:t>. </a:t>
                      </a:r>
                      <a:endParaRPr lang="en-US" sz="1250" dirty="0">
                        <a:latin typeface="Arial" panose="020B0604020202020204" pitchFamily="34" charset="0"/>
                        <a:cs typeface="Arial" panose="020B0604020202020204" pitchFamily="34" charset="0"/>
                      </a:endParaRPr>
                    </a:p>
                    <a:p>
                      <a:pPr algn="just"/>
                      <a:r>
                        <a:rPr lang="en-US" sz="1250" dirty="0">
                          <a:latin typeface="Arial" panose="020B0604020202020204" pitchFamily="34" charset="0"/>
                          <a:cs typeface="Arial" panose="020B0604020202020204" pitchFamily="34" charset="0"/>
                        </a:rPr>
                        <a:t>    Absence of human intervention means the services are </a:t>
                      </a:r>
                      <a:r>
                        <a:rPr lang="en-US" sz="1250" b="1" dirty="0">
                          <a:latin typeface="Arial" panose="020B0604020202020204" pitchFamily="34" charset="0"/>
                          <a:cs typeface="Arial" panose="020B0604020202020204" pitchFamily="34" charset="0"/>
                        </a:rPr>
                        <a:t>not technical services</a:t>
                      </a:r>
                      <a:r>
                        <a:rPr lang="en-US" sz="1250" dirty="0">
                          <a:latin typeface="Arial" panose="020B0604020202020204" pitchFamily="34" charset="0"/>
                          <a:cs typeface="Arial" panose="020B0604020202020204" pitchFamily="34" charset="0"/>
                        </a:rPr>
                        <a:t> for the purpose of Section 194J. </a:t>
                      </a:r>
                      <a:endParaRPr lang="en-US" sz="1250" dirty="0">
                        <a:latin typeface="Arial" panose="020B0604020202020204" pitchFamily="34" charset="0"/>
                        <a:cs typeface="Arial" panose="020B0604020202020204" pitchFamily="34" charset="0"/>
                      </a:endParaRPr>
                    </a:p>
                    <a:p>
                      <a:pPr algn="just"/>
                      <a:r>
                        <a:rPr lang="en-US" sz="1250" dirty="0">
                          <a:latin typeface="Arial" panose="020B0604020202020204" pitchFamily="34" charset="0"/>
                          <a:cs typeface="Arial" panose="020B0604020202020204" pitchFamily="34" charset="0"/>
                        </a:rPr>
                        <a:t>    Consequently, </a:t>
                      </a:r>
                      <a:r>
                        <a:rPr lang="en-US" sz="1250" b="1" dirty="0">
                          <a:latin typeface="Arial" panose="020B0604020202020204" pitchFamily="34" charset="0"/>
                          <a:cs typeface="Arial" panose="020B0604020202020204" pitchFamily="34" charset="0"/>
                        </a:rPr>
                        <a:t>no TDS is required to be deducted</a:t>
                      </a:r>
                      <a:r>
                        <a:rPr lang="en-US" sz="1250" dirty="0">
                          <a:latin typeface="Arial" panose="020B0604020202020204" pitchFamily="34" charset="0"/>
                          <a:cs typeface="Arial" panose="020B0604020202020204" pitchFamily="34" charset="0"/>
                        </a:rPr>
                        <a:t> on such payments under Section 194J.</a:t>
                      </a:r>
                      <a:endParaRPr lang="en-US" sz="125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r>
            </a:tbl>
          </a:graphicData>
        </a:graphic>
      </p:graphicFrame>
      <p:sp>
        <p:nvSpPr>
          <p:cNvPr id="4" name="Shape 2"/>
          <p:cNvSpPr/>
          <p:nvPr/>
        </p:nvSpPr>
        <p:spPr>
          <a:xfrm>
            <a:off x="0" y="5029200"/>
            <a:ext cx="9144000" cy="114300"/>
          </a:xfrm>
          <a:prstGeom prst="rect">
            <a:avLst/>
          </a:prstGeom>
          <a:solidFill>
            <a:srgbClr val="C9941A"/>
          </a:solidFill>
          <a:ln w="12700">
            <a:solidFill>
              <a:srgbClr val="C9941A"/>
            </a:solidFill>
            <a:prstDash val="solid"/>
          </a:ln>
        </p:spPr>
      </p:sp>
      <p:sp>
        <p:nvSpPr>
          <p:cNvPr id="7" name="TextBox 6"/>
          <p:cNvSpPr txBox="1"/>
          <p:nvPr/>
        </p:nvSpPr>
        <p:spPr>
          <a:xfrm>
            <a:off x="537272" y="722957"/>
            <a:ext cx="8282152" cy="369332"/>
          </a:xfrm>
          <a:prstGeom prst="rect">
            <a:avLst/>
          </a:prstGeom>
          <a:noFill/>
        </p:spPr>
        <p:txBody>
          <a:bodyPr wrap="square" rtlCol="0">
            <a:spAutoFit/>
          </a:bodyPr>
          <a:lstStyle/>
          <a:p>
            <a:pPr algn="ctr"/>
            <a:r>
              <a:rPr lang="it-IT" b="1" dirty="0">
                <a:latin typeface="Arial" panose="020B0604020202020204" pitchFamily="34" charset="0"/>
                <a:cs typeface="Arial" panose="020B0604020202020204" pitchFamily="34" charset="0"/>
              </a:rPr>
              <a:t>Tata Teleservices Ltd. v. Asstt. CIT (2025)</a:t>
            </a:r>
            <a:endParaRPr lang="en-IN" b="1" dirty="0">
              <a:latin typeface="Arial" panose="020B0604020202020204" pitchFamily="34" charset="0"/>
              <a:cs typeface="Arial" panose="020B0604020202020204"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F4F6FB"/>
        </a:solidFill>
        <a:effectLst/>
      </p:bgPr>
    </p:bg>
    <p:spTree>
      <p:nvGrpSpPr>
        <p:cNvPr id="1" name=""/>
        <p:cNvGrpSpPr/>
        <p:nvPr/>
      </p:nvGrpSpPr>
      <p:grpSpPr>
        <a:xfrm>
          <a:off x="0" y="0"/>
          <a:ext cx="0" cy="0"/>
          <a:chOff x="0" y="0"/>
          <a:chExt cx="0" cy="0"/>
        </a:xfrm>
      </p:grpSpPr>
      <p:sp>
        <p:nvSpPr>
          <p:cNvPr id="2" name="Shape 0"/>
          <p:cNvSpPr/>
          <p:nvPr/>
        </p:nvSpPr>
        <p:spPr>
          <a:xfrm>
            <a:off x="0" y="13251"/>
            <a:ext cx="9144000" cy="659411"/>
          </a:xfrm>
          <a:prstGeom prst="rect">
            <a:avLst/>
          </a:prstGeom>
          <a:solidFill>
            <a:srgbClr val="C00000"/>
          </a:solidFill>
          <a:ln w="12700">
            <a:solidFill>
              <a:srgbClr val="1A2B5E"/>
            </a:solidFill>
            <a:prstDash val="solid"/>
          </a:ln>
        </p:spPr>
        <p:txBody>
          <a:bodyPr anchor="ctr"/>
          <a:lstStyle/>
          <a:p>
            <a:pPr algn="ctr"/>
            <a:r>
              <a:rPr lang="en-US" sz="2300" b="1" dirty="0">
                <a:latin typeface="Arial" panose="020B0604020202020204" pitchFamily="34" charset="0"/>
                <a:ea typeface="Cambria" panose="02040503050406030204" pitchFamily="34" charset="-122"/>
                <a:cs typeface="Arial" panose="020B0604020202020204" pitchFamily="34" charset="0"/>
              </a:rPr>
              <a:t>Landmark Judicial Pronouncements </a:t>
            </a:r>
            <a:endParaRPr lang="en-US" sz="2300" dirty="0">
              <a:latin typeface="Arial" panose="020B0604020202020204" pitchFamily="34" charset="0"/>
              <a:cs typeface="Arial" panose="020B0604020202020204" pitchFamily="34" charset="0"/>
            </a:endParaRPr>
          </a:p>
        </p:txBody>
      </p:sp>
      <p:sp>
        <p:nvSpPr>
          <p:cNvPr id="3" name="Text 1"/>
          <p:cNvSpPr/>
          <p:nvPr/>
        </p:nvSpPr>
        <p:spPr>
          <a:xfrm>
            <a:off x="487016" y="264712"/>
            <a:ext cx="8382664" cy="576116"/>
          </a:xfrm>
          <a:prstGeom prst="rect">
            <a:avLst/>
          </a:prstGeom>
          <a:noFill/>
        </p:spPr>
        <p:txBody>
          <a:bodyPr wrap="square" lIns="0" tIns="0" rIns="0" bIns="0" rtlCol="0" anchor="ctr"/>
          <a:lstStyle/>
          <a:p>
            <a:pPr algn="ctr"/>
            <a:endParaRPr lang="en-US" sz="2300" b="1" dirty="0">
              <a:solidFill>
                <a:schemeClr val="bg1"/>
              </a:solidFill>
              <a:latin typeface="Arial" panose="020B0604020202020204" pitchFamily="34" charset="0"/>
              <a:cs typeface="Arial" panose="020B0604020202020204" pitchFamily="34" charset="0"/>
            </a:endParaRPr>
          </a:p>
        </p:txBody>
      </p:sp>
      <p:graphicFrame>
        <p:nvGraphicFramePr>
          <p:cNvPr id="5" name="Table 0"/>
          <p:cNvGraphicFramePr>
            <a:graphicFrameLocks noGrp="1"/>
          </p:cNvGraphicFramePr>
          <p:nvPr/>
        </p:nvGraphicFramePr>
        <p:xfrm>
          <a:off x="105103" y="1142585"/>
          <a:ext cx="8881242" cy="3736203"/>
        </p:xfrm>
        <a:graphic>
          <a:graphicData uri="http://schemas.openxmlformats.org/drawingml/2006/table">
            <a:tbl>
              <a:tblPr/>
              <a:tblGrid>
                <a:gridCol w="8881242"/>
              </a:tblGrid>
              <a:tr h="3736203">
                <a:tc>
                  <a:txBody>
                    <a:bodyPr/>
                    <a:lstStyle/>
                    <a:p>
                      <a:pPr marL="285750" indent="-285750">
                        <a:buFont typeface="Wingdings" panose="05000000000000000000" pitchFamily="2" charset="2"/>
                        <a:buChar char="Ø"/>
                      </a:pPr>
                      <a:r>
                        <a:rPr lang="en-US" sz="1450" b="1" dirty="0">
                          <a:latin typeface="Arial" panose="020B0604020202020204" pitchFamily="34" charset="0"/>
                          <a:cs typeface="Arial" panose="020B0604020202020204" pitchFamily="34" charset="0"/>
                        </a:rPr>
                        <a:t>Background</a:t>
                      </a:r>
                      <a:endParaRPr lang="en-US" sz="1450" b="1" dirty="0">
                        <a:latin typeface="Arial" panose="020B0604020202020204" pitchFamily="34" charset="0"/>
                        <a:cs typeface="Arial" panose="020B0604020202020204" pitchFamily="34" charset="0"/>
                      </a:endParaRPr>
                    </a:p>
                    <a:p>
                      <a:r>
                        <a:rPr lang="en-US" sz="1450" dirty="0">
                          <a:latin typeface="Arial" panose="020B0604020202020204" pitchFamily="34" charset="0"/>
                          <a:cs typeface="Arial" panose="020B0604020202020204" pitchFamily="34" charset="0"/>
                        </a:rPr>
                        <a:t>     The decision in GE India Technology Centre Pvt. Ltd. v. CIT is a landmark ruling on the scope </a:t>
                      </a:r>
                      <a:endParaRPr lang="en-US" sz="1450" dirty="0">
                        <a:latin typeface="Arial" panose="020B0604020202020204" pitchFamily="34" charset="0"/>
                        <a:cs typeface="Arial" panose="020B0604020202020204" pitchFamily="34" charset="0"/>
                      </a:endParaRPr>
                    </a:p>
                    <a:p>
                      <a:r>
                        <a:rPr lang="en-US" sz="1450" dirty="0">
                          <a:latin typeface="Arial" panose="020B0604020202020204" pitchFamily="34" charset="0"/>
                          <a:cs typeface="Arial" panose="020B0604020202020204" pitchFamily="34" charset="0"/>
                        </a:rPr>
                        <a:t>     of tax deduction at source (TDS) under Section 195 of the Income-tax Act, 1961. The case </a:t>
                      </a:r>
                      <a:endParaRPr lang="en-US" sz="1450" dirty="0">
                        <a:latin typeface="Arial" panose="020B0604020202020204" pitchFamily="34" charset="0"/>
                        <a:cs typeface="Arial" panose="020B0604020202020204" pitchFamily="34" charset="0"/>
                      </a:endParaRPr>
                    </a:p>
                    <a:p>
                      <a:r>
                        <a:rPr lang="en-US" sz="1450" dirty="0">
                          <a:latin typeface="Arial" panose="020B0604020202020204" pitchFamily="34" charset="0"/>
                          <a:cs typeface="Arial" panose="020B0604020202020204" pitchFamily="34" charset="0"/>
                        </a:rPr>
                        <a:t>     clarified the circumstances in which an Indian payer is required to deduct tax while making </a:t>
                      </a:r>
                      <a:endParaRPr lang="en-US" sz="1450" dirty="0">
                        <a:latin typeface="Arial" panose="020B0604020202020204" pitchFamily="34" charset="0"/>
                        <a:cs typeface="Arial" panose="020B0604020202020204" pitchFamily="34" charset="0"/>
                      </a:endParaRPr>
                    </a:p>
                    <a:p>
                      <a:r>
                        <a:rPr lang="en-US" sz="1450" dirty="0">
                          <a:latin typeface="Arial" panose="020B0604020202020204" pitchFamily="34" charset="0"/>
                          <a:cs typeface="Arial" panose="020B0604020202020204" pitchFamily="34" charset="0"/>
                        </a:rPr>
                        <a:t>     payments to a non-resident.</a:t>
                      </a:r>
                      <a:endParaRPr lang="en-US" sz="1450" dirty="0">
                        <a:latin typeface="Arial" panose="020B0604020202020204" pitchFamily="34" charset="0"/>
                        <a:cs typeface="Arial" panose="020B0604020202020204" pitchFamily="34" charset="0"/>
                      </a:endParaRPr>
                    </a:p>
                    <a:p>
                      <a:endParaRPr lang="en-US" sz="1450" b="1"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sz="1450" b="1" dirty="0">
                          <a:latin typeface="Arial" panose="020B0604020202020204" pitchFamily="34" charset="0"/>
                          <a:cs typeface="Arial" panose="020B0604020202020204" pitchFamily="34" charset="0"/>
                        </a:rPr>
                        <a:t>Issue</a:t>
                      </a:r>
                      <a:endParaRPr lang="en-US" sz="1450" b="1" dirty="0">
                        <a:latin typeface="Arial" panose="020B0604020202020204" pitchFamily="34" charset="0"/>
                        <a:cs typeface="Arial" panose="020B0604020202020204" pitchFamily="34" charset="0"/>
                      </a:endParaRPr>
                    </a:p>
                    <a:p>
                      <a:r>
                        <a:rPr lang="en-US" sz="1450" dirty="0">
                          <a:latin typeface="Arial" panose="020B0604020202020204" pitchFamily="34" charset="0"/>
                          <a:cs typeface="Arial" panose="020B0604020202020204" pitchFamily="34" charset="0"/>
                        </a:rPr>
                        <a:t>     The principal issue before the Supreme Court was whether Section 195 mandates deduction </a:t>
                      </a:r>
                      <a:endParaRPr lang="en-US" sz="1450" dirty="0">
                        <a:latin typeface="Arial" panose="020B0604020202020204" pitchFamily="34" charset="0"/>
                        <a:cs typeface="Arial" panose="020B0604020202020204" pitchFamily="34" charset="0"/>
                      </a:endParaRPr>
                    </a:p>
                    <a:p>
                      <a:r>
                        <a:rPr lang="en-US" sz="1450" dirty="0">
                          <a:latin typeface="Arial" panose="020B0604020202020204" pitchFamily="34" charset="0"/>
                          <a:cs typeface="Arial" panose="020B0604020202020204" pitchFamily="34" charset="0"/>
                        </a:rPr>
                        <a:t>     of tax at source on </a:t>
                      </a:r>
                      <a:r>
                        <a:rPr lang="en-US" sz="1450" b="1" dirty="0">
                          <a:latin typeface="Arial" panose="020B0604020202020204" pitchFamily="34" charset="0"/>
                          <a:cs typeface="Arial" panose="020B0604020202020204" pitchFamily="34" charset="0"/>
                        </a:rPr>
                        <a:t>every payment made to a non-resident</a:t>
                      </a:r>
                      <a:r>
                        <a:rPr lang="en-US" sz="1450" dirty="0">
                          <a:latin typeface="Arial" panose="020B0604020202020204" pitchFamily="34" charset="0"/>
                          <a:cs typeface="Arial" panose="020B0604020202020204" pitchFamily="34" charset="0"/>
                        </a:rPr>
                        <a:t>, or only on payments that are </a:t>
                      </a:r>
                      <a:endParaRPr lang="en-US" sz="1450" dirty="0">
                        <a:latin typeface="Arial" panose="020B0604020202020204" pitchFamily="34" charset="0"/>
                        <a:cs typeface="Arial" panose="020B0604020202020204" pitchFamily="34" charset="0"/>
                      </a:endParaRPr>
                    </a:p>
                    <a:p>
                      <a:r>
                        <a:rPr lang="en-US" sz="1450" b="1" dirty="0">
                          <a:latin typeface="Arial" panose="020B0604020202020204" pitchFamily="34" charset="0"/>
                          <a:cs typeface="Arial" panose="020B0604020202020204" pitchFamily="34" charset="0"/>
                        </a:rPr>
                        <a:t>     chargeable to tax in India</a:t>
                      </a:r>
                      <a:r>
                        <a:rPr lang="en-US" sz="1450" dirty="0">
                          <a:latin typeface="Arial" panose="020B0604020202020204" pitchFamily="34" charset="0"/>
                          <a:cs typeface="Arial" panose="020B0604020202020204" pitchFamily="34" charset="0"/>
                        </a:rPr>
                        <a:t> under the Income-tax Act.</a:t>
                      </a:r>
                      <a:endParaRPr lang="en-US" sz="1450" dirty="0">
                        <a:latin typeface="Arial" panose="020B0604020202020204" pitchFamily="34" charset="0"/>
                        <a:cs typeface="Arial" panose="020B0604020202020204" pitchFamily="34" charset="0"/>
                      </a:endParaRPr>
                    </a:p>
                    <a:p>
                      <a:endParaRPr lang="en-US" sz="145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sz="1450" dirty="0">
                          <a:latin typeface="Arial" panose="020B0604020202020204" pitchFamily="34" charset="0"/>
                          <a:cs typeface="Arial" panose="020B0604020202020204" pitchFamily="34" charset="0"/>
                        </a:rPr>
                        <a:t>The Revenue contended that any remittance to a non-resident attracts TDS and that the payer must approach the Assessing Officer under Section 195(2) if it believes that the payment is not taxable. GE India, on the other hand, argued that the obligation to deduct tax arises only when the payment contains income that is taxable in India.</a:t>
                      </a:r>
                      <a:endParaRPr lang="en-US" sz="145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r>
            </a:tbl>
          </a:graphicData>
        </a:graphic>
      </p:graphicFrame>
      <p:sp>
        <p:nvSpPr>
          <p:cNvPr id="4" name="Shape 2"/>
          <p:cNvSpPr/>
          <p:nvPr/>
        </p:nvSpPr>
        <p:spPr>
          <a:xfrm>
            <a:off x="0" y="5029200"/>
            <a:ext cx="9144000" cy="114300"/>
          </a:xfrm>
          <a:prstGeom prst="rect">
            <a:avLst/>
          </a:prstGeom>
          <a:solidFill>
            <a:srgbClr val="C9941A"/>
          </a:solidFill>
          <a:ln w="12700">
            <a:solidFill>
              <a:srgbClr val="C9941A"/>
            </a:solidFill>
            <a:prstDash val="solid"/>
          </a:ln>
        </p:spPr>
      </p:sp>
      <p:sp>
        <p:nvSpPr>
          <p:cNvPr id="7" name="TextBox 6"/>
          <p:cNvSpPr txBox="1"/>
          <p:nvPr/>
        </p:nvSpPr>
        <p:spPr>
          <a:xfrm>
            <a:off x="537272" y="722957"/>
            <a:ext cx="8282152" cy="369332"/>
          </a:xfrm>
          <a:prstGeom prst="rect">
            <a:avLst/>
          </a:prstGeom>
          <a:noFill/>
        </p:spPr>
        <p:txBody>
          <a:bodyPr wrap="square" rtlCol="0">
            <a:spAutoFit/>
          </a:bodyPr>
          <a:lstStyle/>
          <a:p>
            <a:pPr algn="ctr"/>
            <a:r>
              <a:rPr lang="en-US" b="1" dirty="0">
                <a:solidFill>
                  <a:srgbClr val="0F1C3F"/>
                </a:solidFill>
                <a:latin typeface="Cambria" panose="02040503050406030204" pitchFamily="34" charset="0"/>
                <a:ea typeface="Cambria" panose="02040503050406030204" pitchFamily="34" charset="-122"/>
                <a:cs typeface="Cambria" panose="02040503050406030204" pitchFamily="34" charset="-120"/>
              </a:rPr>
              <a:t>GE India Technology vs. CIT (SC 2010)</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F4F6FB"/>
        </a:solidFill>
        <a:effectLst/>
      </p:bgPr>
    </p:bg>
    <p:spTree>
      <p:nvGrpSpPr>
        <p:cNvPr id="1" name=""/>
        <p:cNvGrpSpPr/>
        <p:nvPr/>
      </p:nvGrpSpPr>
      <p:grpSpPr>
        <a:xfrm>
          <a:off x="0" y="0"/>
          <a:ext cx="0" cy="0"/>
          <a:chOff x="0" y="0"/>
          <a:chExt cx="0" cy="0"/>
        </a:xfrm>
      </p:grpSpPr>
      <p:sp>
        <p:nvSpPr>
          <p:cNvPr id="2" name="Shape 0"/>
          <p:cNvSpPr/>
          <p:nvPr/>
        </p:nvSpPr>
        <p:spPr>
          <a:xfrm>
            <a:off x="0" y="13251"/>
            <a:ext cx="9144000" cy="659411"/>
          </a:xfrm>
          <a:prstGeom prst="rect">
            <a:avLst/>
          </a:prstGeom>
          <a:solidFill>
            <a:srgbClr val="C00000"/>
          </a:solidFill>
          <a:ln w="12700">
            <a:solidFill>
              <a:srgbClr val="1A2B5E"/>
            </a:solidFill>
            <a:prstDash val="solid"/>
          </a:ln>
        </p:spPr>
        <p:txBody>
          <a:bodyPr anchor="ctr"/>
          <a:lstStyle/>
          <a:p>
            <a:pPr algn="ctr"/>
            <a:r>
              <a:rPr lang="en-US" sz="2300" b="1" dirty="0">
                <a:latin typeface="Arial" panose="020B0604020202020204" pitchFamily="34" charset="0"/>
                <a:ea typeface="Cambria" panose="02040503050406030204" pitchFamily="34" charset="-122"/>
                <a:cs typeface="Arial" panose="020B0604020202020204" pitchFamily="34" charset="0"/>
              </a:rPr>
              <a:t>Landmark Judicial Pronouncements </a:t>
            </a:r>
            <a:endParaRPr lang="en-US" sz="2300" dirty="0">
              <a:latin typeface="Arial" panose="020B0604020202020204" pitchFamily="34" charset="0"/>
              <a:cs typeface="Arial" panose="020B0604020202020204" pitchFamily="34" charset="0"/>
            </a:endParaRPr>
          </a:p>
        </p:txBody>
      </p:sp>
      <p:sp>
        <p:nvSpPr>
          <p:cNvPr id="3" name="Text 1"/>
          <p:cNvSpPr/>
          <p:nvPr/>
        </p:nvSpPr>
        <p:spPr>
          <a:xfrm>
            <a:off x="487016" y="264712"/>
            <a:ext cx="8382664" cy="576116"/>
          </a:xfrm>
          <a:prstGeom prst="rect">
            <a:avLst/>
          </a:prstGeom>
          <a:noFill/>
        </p:spPr>
        <p:txBody>
          <a:bodyPr wrap="square" lIns="0" tIns="0" rIns="0" bIns="0" rtlCol="0" anchor="ctr"/>
          <a:lstStyle/>
          <a:p>
            <a:pPr algn="ctr"/>
            <a:endParaRPr lang="en-US" sz="2300" b="1" dirty="0">
              <a:solidFill>
                <a:schemeClr val="bg1"/>
              </a:solidFill>
              <a:latin typeface="Arial" panose="020B0604020202020204" pitchFamily="34" charset="0"/>
              <a:cs typeface="Arial" panose="020B0604020202020204" pitchFamily="34" charset="0"/>
            </a:endParaRPr>
          </a:p>
        </p:txBody>
      </p:sp>
      <p:graphicFrame>
        <p:nvGraphicFramePr>
          <p:cNvPr id="5" name="Table 0"/>
          <p:cNvGraphicFramePr>
            <a:graphicFrameLocks noGrp="1"/>
          </p:cNvGraphicFramePr>
          <p:nvPr/>
        </p:nvGraphicFramePr>
        <p:xfrm>
          <a:off x="105103" y="1092289"/>
          <a:ext cx="8881242" cy="4027936"/>
        </p:xfrm>
        <a:graphic>
          <a:graphicData uri="http://schemas.openxmlformats.org/drawingml/2006/table">
            <a:tbl>
              <a:tblPr/>
              <a:tblGrid>
                <a:gridCol w="8881242"/>
              </a:tblGrid>
              <a:tr h="4027936">
                <a:tc>
                  <a:txBody>
                    <a:bodyPr/>
                    <a:lstStyle/>
                    <a:p>
                      <a:pPr marL="285750" indent="-285750">
                        <a:buFont typeface="Wingdings" panose="05000000000000000000" pitchFamily="2" charset="2"/>
                        <a:buChar char="Ø"/>
                      </a:pPr>
                      <a:r>
                        <a:rPr lang="en-US" sz="1450" b="1" dirty="0">
                          <a:latin typeface="Arial" panose="020B0604020202020204" pitchFamily="34" charset="0"/>
                          <a:cs typeface="Arial" panose="020B0604020202020204" pitchFamily="34" charset="0"/>
                        </a:rPr>
                        <a:t>Decision of the Supreme Court</a:t>
                      </a:r>
                      <a:endParaRPr lang="en-US" sz="1450" b="1" dirty="0">
                        <a:latin typeface="Arial" panose="020B0604020202020204" pitchFamily="34" charset="0"/>
                        <a:cs typeface="Arial" panose="020B0604020202020204" pitchFamily="34" charset="0"/>
                      </a:endParaRPr>
                    </a:p>
                    <a:p>
                      <a:r>
                        <a:rPr lang="en-US" sz="1450" dirty="0">
                          <a:latin typeface="Arial" panose="020B0604020202020204" pitchFamily="34" charset="0"/>
                          <a:cs typeface="Arial" panose="020B0604020202020204" pitchFamily="34" charset="0"/>
                        </a:rPr>
                        <a:t>     The Supreme Court ruled in favor of GE India and held that the obligation to deduct tax under </a:t>
                      </a:r>
                      <a:endParaRPr lang="en-US" sz="1450" dirty="0">
                        <a:latin typeface="Arial" panose="020B0604020202020204" pitchFamily="34" charset="0"/>
                        <a:cs typeface="Arial" panose="020B0604020202020204" pitchFamily="34" charset="0"/>
                      </a:endParaRPr>
                    </a:p>
                    <a:p>
                      <a:r>
                        <a:rPr lang="en-US" sz="1450" dirty="0">
                          <a:latin typeface="Arial" panose="020B0604020202020204" pitchFamily="34" charset="0"/>
                          <a:cs typeface="Arial" panose="020B0604020202020204" pitchFamily="34" charset="0"/>
                        </a:rPr>
                        <a:t>     Section 195(1) arises </a:t>
                      </a:r>
                      <a:r>
                        <a:rPr lang="en-US" sz="1450" b="1" dirty="0">
                          <a:latin typeface="Arial" panose="020B0604020202020204" pitchFamily="34" charset="0"/>
                          <a:cs typeface="Arial" panose="020B0604020202020204" pitchFamily="34" charset="0"/>
                        </a:rPr>
                        <a:t>only when the payment made to a non-resident is chargeable to </a:t>
                      </a:r>
                      <a:endParaRPr lang="en-US" sz="1450" b="1" dirty="0">
                        <a:latin typeface="Arial" panose="020B0604020202020204" pitchFamily="34" charset="0"/>
                        <a:cs typeface="Arial" panose="020B0604020202020204" pitchFamily="34" charset="0"/>
                      </a:endParaRPr>
                    </a:p>
                    <a:p>
                      <a:r>
                        <a:rPr lang="en-US" sz="1450" b="1" dirty="0">
                          <a:latin typeface="Arial" panose="020B0604020202020204" pitchFamily="34" charset="0"/>
                          <a:cs typeface="Arial" panose="020B0604020202020204" pitchFamily="34" charset="0"/>
                        </a:rPr>
                        <a:t>     tax under the provisions of the Income-tax Act</a:t>
                      </a:r>
                      <a:r>
                        <a:rPr lang="en-US" sz="1450" dirty="0">
                          <a:latin typeface="Arial" panose="020B0604020202020204" pitchFamily="34" charset="0"/>
                          <a:cs typeface="Arial" panose="020B0604020202020204" pitchFamily="34" charset="0"/>
                        </a:rPr>
                        <a:t>.</a:t>
                      </a:r>
                      <a:endParaRPr lang="en-US" sz="1450" dirty="0">
                        <a:latin typeface="Arial" panose="020B0604020202020204" pitchFamily="34" charset="0"/>
                        <a:cs typeface="Arial" panose="020B0604020202020204" pitchFamily="34" charset="0"/>
                      </a:endParaRPr>
                    </a:p>
                    <a:p>
                      <a:endParaRPr lang="en-US" sz="145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sz="1450" dirty="0">
                          <a:latin typeface="Arial" panose="020B0604020202020204" pitchFamily="34" charset="0"/>
                          <a:cs typeface="Arial" panose="020B0604020202020204" pitchFamily="34" charset="0"/>
                        </a:rPr>
                        <a:t>The Court emphasized that the phrase </a:t>
                      </a:r>
                      <a:r>
                        <a:rPr lang="en-US" sz="1450" b="1" dirty="0">
                          <a:latin typeface="Arial" panose="020B0604020202020204" pitchFamily="34" charset="0"/>
                          <a:cs typeface="Arial" panose="020B0604020202020204" pitchFamily="34" charset="0"/>
                        </a:rPr>
                        <a:t>“sum chargeable under the provisions of the Act”</a:t>
                      </a:r>
                      <a:r>
                        <a:rPr lang="en-US" sz="1450" dirty="0">
                          <a:latin typeface="Arial" panose="020B0604020202020204" pitchFamily="34" charset="0"/>
                          <a:cs typeface="Arial" panose="020B0604020202020204" pitchFamily="34" charset="0"/>
                        </a:rPr>
                        <a:t> in Section 195(1) is of fundamental importance and cannot be disregarded. Therefore, a payment that is not chargeable to tax in India does not trigger a TDS obligation.</a:t>
                      </a:r>
                      <a:endParaRPr lang="en-US" sz="145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endParaRPr lang="en-US" sz="145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sz="1450" b="1" dirty="0">
                          <a:latin typeface="Arial" panose="020B0604020202020204" pitchFamily="34" charset="0"/>
                          <a:cs typeface="Arial" panose="020B0604020202020204" pitchFamily="34" charset="0"/>
                        </a:rPr>
                        <a:t>Principle Established</a:t>
                      </a:r>
                      <a:endParaRPr lang="en-US" sz="1450" b="1" dirty="0">
                        <a:latin typeface="Arial" panose="020B0604020202020204" pitchFamily="34" charset="0"/>
                        <a:cs typeface="Arial" panose="020B0604020202020204" pitchFamily="34" charset="0"/>
                      </a:endParaRPr>
                    </a:p>
                    <a:p>
                      <a:r>
                        <a:rPr lang="en-US" sz="1450" dirty="0">
                          <a:latin typeface="Arial" panose="020B0604020202020204" pitchFamily="34" charset="0"/>
                          <a:cs typeface="Arial" panose="020B0604020202020204" pitchFamily="34" charset="0"/>
                        </a:rPr>
                        <a:t>     The Supreme Court held that Section 195 applies only when the payment made to a non-resident is </a:t>
                      </a:r>
                      <a:endParaRPr lang="en-US" sz="1450" dirty="0">
                        <a:latin typeface="Arial" panose="020B0604020202020204" pitchFamily="34" charset="0"/>
                        <a:cs typeface="Arial" panose="020B0604020202020204" pitchFamily="34" charset="0"/>
                      </a:endParaRPr>
                    </a:p>
                    <a:p>
                      <a:r>
                        <a:rPr lang="en-US" sz="1450" dirty="0">
                          <a:latin typeface="Arial" panose="020B0604020202020204" pitchFamily="34" charset="0"/>
                          <a:cs typeface="Arial" panose="020B0604020202020204" pitchFamily="34" charset="0"/>
                        </a:rPr>
                        <a:t>     chargeable to tax in India. Mere remittance to a non-resident does not automatically attract TDS. </a:t>
                      </a:r>
                      <a:endParaRPr lang="en-US" sz="145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sz="1450" dirty="0">
                          <a:latin typeface="Arial" panose="020B0604020202020204" pitchFamily="34" charset="0"/>
                          <a:cs typeface="Arial" panose="020B0604020202020204" pitchFamily="34" charset="0"/>
                        </a:rPr>
                        <a:t>The Court emphasized that the phrase “sum chargeable under the provisions of the Act” limits the scope of Section 195. It further clarified that Section 195(2) is not mandatory for every foreign remittance. The provision serves only as a mechanism where there is uncertainty regarding the taxable portion of the payment. Therefore, no application under Section 195(2) is required if the payment is not taxable in India.</a:t>
                      </a:r>
                      <a:endParaRPr lang="en-US" sz="145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r>
            </a:tbl>
          </a:graphicData>
        </a:graphic>
      </p:graphicFrame>
      <p:sp>
        <p:nvSpPr>
          <p:cNvPr id="4" name="Shape 2"/>
          <p:cNvSpPr/>
          <p:nvPr/>
        </p:nvSpPr>
        <p:spPr>
          <a:xfrm>
            <a:off x="0" y="5029200"/>
            <a:ext cx="9144000" cy="114300"/>
          </a:xfrm>
          <a:prstGeom prst="rect">
            <a:avLst/>
          </a:prstGeom>
          <a:solidFill>
            <a:srgbClr val="C9941A"/>
          </a:solidFill>
          <a:ln w="12700">
            <a:solidFill>
              <a:srgbClr val="C9941A"/>
            </a:solidFill>
            <a:prstDash val="solid"/>
          </a:ln>
        </p:spPr>
      </p:sp>
      <p:sp>
        <p:nvSpPr>
          <p:cNvPr id="7" name="TextBox 6"/>
          <p:cNvSpPr txBox="1"/>
          <p:nvPr/>
        </p:nvSpPr>
        <p:spPr>
          <a:xfrm>
            <a:off x="537272" y="722957"/>
            <a:ext cx="8282152" cy="369332"/>
          </a:xfrm>
          <a:prstGeom prst="rect">
            <a:avLst/>
          </a:prstGeom>
          <a:noFill/>
        </p:spPr>
        <p:txBody>
          <a:bodyPr wrap="square" rtlCol="0">
            <a:spAutoFit/>
          </a:bodyPr>
          <a:lstStyle/>
          <a:p>
            <a:pPr algn="ctr"/>
            <a:r>
              <a:rPr lang="en-US" b="1" dirty="0">
                <a:solidFill>
                  <a:srgbClr val="0F1C3F"/>
                </a:solidFill>
                <a:latin typeface="Cambria" panose="02040503050406030204" pitchFamily="34" charset="0"/>
                <a:ea typeface="Cambria" panose="02040503050406030204" pitchFamily="34" charset="-122"/>
                <a:cs typeface="Cambria" panose="02040503050406030204" pitchFamily="34" charset="-120"/>
              </a:rPr>
              <a:t>GE India Technology vs. CIT (SC 2010)</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F4F6FB"/>
        </a:solidFill>
        <a:effectLst/>
      </p:bgPr>
    </p:bg>
    <p:spTree>
      <p:nvGrpSpPr>
        <p:cNvPr id="1" name=""/>
        <p:cNvGrpSpPr/>
        <p:nvPr/>
      </p:nvGrpSpPr>
      <p:grpSpPr>
        <a:xfrm>
          <a:off x="0" y="0"/>
          <a:ext cx="0" cy="0"/>
          <a:chOff x="0" y="0"/>
          <a:chExt cx="0" cy="0"/>
        </a:xfrm>
      </p:grpSpPr>
      <p:sp>
        <p:nvSpPr>
          <p:cNvPr id="2" name="Shape 0"/>
          <p:cNvSpPr/>
          <p:nvPr/>
        </p:nvSpPr>
        <p:spPr>
          <a:xfrm>
            <a:off x="0" y="13251"/>
            <a:ext cx="9144000" cy="659411"/>
          </a:xfrm>
          <a:prstGeom prst="rect">
            <a:avLst/>
          </a:prstGeom>
          <a:solidFill>
            <a:srgbClr val="C00000"/>
          </a:solidFill>
          <a:ln w="12700">
            <a:solidFill>
              <a:srgbClr val="1A2B5E"/>
            </a:solidFill>
            <a:prstDash val="solid"/>
          </a:ln>
        </p:spPr>
        <p:txBody>
          <a:bodyPr anchor="ctr"/>
          <a:lstStyle/>
          <a:p>
            <a:pPr algn="ctr"/>
            <a:r>
              <a:rPr lang="en-US" sz="2300" b="1" dirty="0">
                <a:latin typeface="Arial" panose="020B0604020202020204" pitchFamily="34" charset="0"/>
                <a:ea typeface="Cambria" panose="02040503050406030204" pitchFamily="34" charset="-122"/>
                <a:cs typeface="Arial" panose="020B0604020202020204" pitchFamily="34" charset="0"/>
              </a:rPr>
              <a:t>Landmark Judicial Pronouncements </a:t>
            </a:r>
            <a:endParaRPr lang="en-US" sz="2300" b="1" dirty="0">
              <a:latin typeface="Arial" panose="020B0604020202020204" pitchFamily="34" charset="0"/>
              <a:cs typeface="Arial" panose="020B0604020202020204" pitchFamily="34" charset="0"/>
            </a:endParaRPr>
          </a:p>
        </p:txBody>
      </p:sp>
      <p:sp>
        <p:nvSpPr>
          <p:cNvPr id="3" name="Text 1"/>
          <p:cNvSpPr/>
          <p:nvPr/>
        </p:nvSpPr>
        <p:spPr>
          <a:xfrm>
            <a:off x="487016" y="264712"/>
            <a:ext cx="8382664" cy="576116"/>
          </a:xfrm>
          <a:prstGeom prst="rect">
            <a:avLst/>
          </a:prstGeom>
          <a:noFill/>
        </p:spPr>
        <p:txBody>
          <a:bodyPr wrap="square" lIns="0" tIns="0" rIns="0" bIns="0" rtlCol="0" anchor="ctr"/>
          <a:lstStyle/>
          <a:p>
            <a:pPr algn="ctr"/>
            <a:endParaRPr lang="en-US" sz="2300" b="1" dirty="0">
              <a:solidFill>
                <a:schemeClr val="bg1"/>
              </a:solidFill>
              <a:latin typeface="Arial" panose="020B0604020202020204" pitchFamily="34" charset="0"/>
              <a:cs typeface="Arial" panose="020B0604020202020204" pitchFamily="34" charset="0"/>
            </a:endParaRPr>
          </a:p>
        </p:txBody>
      </p:sp>
      <p:graphicFrame>
        <p:nvGraphicFramePr>
          <p:cNvPr id="5" name="Table 0"/>
          <p:cNvGraphicFramePr>
            <a:graphicFrameLocks noGrp="1"/>
          </p:cNvGraphicFramePr>
          <p:nvPr/>
        </p:nvGraphicFramePr>
        <p:xfrm>
          <a:off x="105103" y="1092289"/>
          <a:ext cx="8881242" cy="4027936"/>
        </p:xfrm>
        <a:graphic>
          <a:graphicData uri="http://schemas.openxmlformats.org/drawingml/2006/table">
            <a:tbl>
              <a:tblPr/>
              <a:tblGrid>
                <a:gridCol w="8881242"/>
              </a:tblGrid>
              <a:tr h="4027936">
                <a:tc>
                  <a:txBody>
                    <a:bodyPr/>
                    <a:lstStyle/>
                    <a:p>
                      <a:pPr marL="285750" indent="-285750">
                        <a:buFont typeface="Wingdings" panose="05000000000000000000" pitchFamily="2" charset="2"/>
                        <a:buChar char="Ø"/>
                      </a:pPr>
                      <a:r>
                        <a:rPr lang="en-US" sz="1450" b="1" dirty="0">
                          <a:latin typeface="Arial" panose="020B0604020202020204" pitchFamily="34" charset="0"/>
                          <a:cs typeface="Arial" panose="020B0604020202020204" pitchFamily="34" charset="0"/>
                        </a:rPr>
                        <a:t>Key Takeaways</a:t>
                      </a:r>
                      <a:endParaRPr lang="en-US" sz="1450" b="1" dirty="0">
                        <a:latin typeface="Arial" panose="020B0604020202020204" pitchFamily="34" charset="0"/>
                        <a:cs typeface="Arial" panose="020B0604020202020204" pitchFamily="34" charset="0"/>
                      </a:endParaRPr>
                    </a:p>
                    <a:p>
                      <a:endParaRPr lang="en-US" sz="145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50" dirty="0">
                          <a:latin typeface="Arial" panose="020B0604020202020204" pitchFamily="34" charset="0"/>
                          <a:cs typeface="Arial" panose="020B0604020202020204" pitchFamily="34" charset="0"/>
                        </a:rPr>
                        <a:t>TDS under Section 195 is required only when the payment to a non-resident is chargeable to tax in India.</a:t>
                      </a:r>
                      <a:endParaRPr lang="en-US" sz="1450" dirty="0">
                        <a:latin typeface="Arial" panose="020B0604020202020204" pitchFamily="34" charset="0"/>
                        <a:cs typeface="Arial" panose="020B0604020202020204" pitchFamily="34" charset="0"/>
                      </a:endParaRPr>
                    </a:p>
                    <a:p>
                      <a:pPr marL="0" indent="0">
                        <a:buFont typeface="Arial" panose="020B0604020202020204" pitchFamily="34" charset="0"/>
                        <a:buNone/>
                      </a:pPr>
                      <a:r>
                        <a:rPr lang="en-US" sz="1450" dirty="0">
                          <a:latin typeface="Arial" panose="020B0604020202020204" pitchFamily="34" charset="0"/>
                          <a:cs typeface="Arial" panose="020B0604020202020204" pitchFamily="34" charset="0"/>
                        </a:rPr>
                        <a:t> </a:t>
                      </a:r>
                      <a:endParaRPr lang="en-US" sz="145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50" dirty="0">
                          <a:latin typeface="Arial" panose="020B0604020202020204" pitchFamily="34" charset="0"/>
                          <a:cs typeface="Arial" panose="020B0604020202020204" pitchFamily="34" charset="0"/>
                        </a:rPr>
                        <a:t>The phrase </a:t>
                      </a:r>
                      <a:r>
                        <a:rPr lang="en-US" sz="1450" b="1" dirty="0">
                          <a:latin typeface="Arial" panose="020B0604020202020204" pitchFamily="34" charset="0"/>
                          <a:cs typeface="Arial" panose="020B0604020202020204" pitchFamily="34" charset="0"/>
                        </a:rPr>
                        <a:t>“sum chargeable under the provisions of the Act”</a:t>
                      </a:r>
                      <a:r>
                        <a:rPr lang="en-US" sz="1450" dirty="0">
                          <a:latin typeface="Arial" panose="020B0604020202020204" pitchFamily="34" charset="0"/>
                          <a:cs typeface="Arial" panose="020B0604020202020204" pitchFamily="34" charset="0"/>
                        </a:rPr>
                        <a:t> limits the scope of Section 195.</a:t>
                      </a:r>
                      <a:endParaRPr lang="en-US" sz="1450" dirty="0">
                        <a:latin typeface="Arial" panose="020B0604020202020204" pitchFamily="34" charset="0"/>
                        <a:cs typeface="Arial" panose="020B0604020202020204" pitchFamily="34" charset="0"/>
                      </a:endParaRPr>
                    </a:p>
                    <a:p>
                      <a:pPr marL="0" indent="0">
                        <a:buFont typeface="Arial" panose="020B0604020202020204" pitchFamily="34" charset="0"/>
                        <a:buNone/>
                      </a:pPr>
                      <a:r>
                        <a:rPr lang="en-US" sz="1450" dirty="0">
                          <a:latin typeface="Arial" panose="020B0604020202020204" pitchFamily="34" charset="0"/>
                          <a:cs typeface="Arial" panose="020B0604020202020204" pitchFamily="34" charset="0"/>
                        </a:rPr>
                        <a:t> </a:t>
                      </a:r>
                      <a:endParaRPr lang="en-US" sz="145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50" dirty="0">
                          <a:latin typeface="Arial" panose="020B0604020202020204" pitchFamily="34" charset="0"/>
                          <a:cs typeface="Arial" panose="020B0604020202020204" pitchFamily="34" charset="0"/>
                        </a:rPr>
                        <a:t>Not every foreign remittance attracts a withholding tax obligation. </a:t>
                      </a:r>
                      <a:endParaRPr lang="en-US" sz="145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sz="145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50" dirty="0">
                          <a:latin typeface="Arial" panose="020B0604020202020204" pitchFamily="34" charset="0"/>
                          <a:cs typeface="Arial" panose="020B0604020202020204" pitchFamily="34" charset="0"/>
                        </a:rPr>
                        <a:t>Section 195(2) is a facilitative provision and is not mandatory in every case. </a:t>
                      </a:r>
                      <a:endParaRPr lang="en-US" sz="145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sz="145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50" dirty="0">
                          <a:latin typeface="Arial" panose="020B0604020202020204" pitchFamily="34" charset="0"/>
                          <a:cs typeface="Arial" panose="020B0604020202020204" pitchFamily="34" charset="0"/>
                        </a:rPr>
                        <a:t>The payer must first determine whether the payment is taxable in India before considering its TDS obligations.</a:t>
                      </a:r>
                      <a:endParaRPr lang="en-US" sz="145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r>
            </a:tbl>
          </a:graphicData>
        </a:graphic>
      </p:graphicFrame>
      <p:sp>
        <p:nvSpPr>
          <p:cNvPr id="4" name="Shape 2"/>
          <p:cNvSpPr/>
          <p:nvPr/>
        </p:nvSpPr>
        <p:spPr>
          <a:xfrm>
            <a:off x="0" y="5029200"/>
            <a:ext cx="9144000" cy="114300"/>
          </a:xfrm>
          <a:prstGeom prst="rect">
            <a:avLst/>
          </a:prstGeom>
          <a:solidFill>
            <a:srgbClr val="C9941A"/>
          </a:solidFill>
          <a:ln w="12700">
            <a:solidFill>
              <a:srgbClr val="C9941A"/>
            </a:solidFill>
            <a:prstDash val="solid"/>
          </a:ln>
        </p:spPr>
      </p:sp>
      <p:sp>
        <p:nvSpPr>
          <p:cNvPr id="7" name="TextBox 6"/>
          <p:cNvSpPr txBox="1"/>
          <p:nvPr/>
        </p:nvSpPr>
        <p:spPr>
          <a:xfrm>
            <a:off x="537272" y="722957"/>
            <a:ext cx="8282152" cy="369332"/>
          </a:xfrm>
          <a:prstGeom prst="rect">
            <a:avLst/>
          </a:prstGeom>
          <a:noFill/>
        </p:spPr>
        <p:txBody>
          <a:bodyPr wrap="square" rtlCol="0">
            <a:spAutoFit/>
          </a:bodyPr>
          <a:lstStyle/>
          <a:p>
            <a:pPr algn="ctr"/>
            <a:r>
              <a:rPr lang="en-US" b="1" dirty="0">
                <a:solidFill>
                  <a:srgbClr val="0F1C3F"/>
                </a:solidFill>
                <a:latin typeface="Cambria" panose="02040503050406030204" pitchFamily="34" charset="0"/>
                <a:ea typeface="Cambria" panose="02040503050406030204" pitchFamily="34" charset="-122"/>
                <a:cs typeface="Cambria" panose="02040503050406030204" pitchFamily="34" charset="-120"/>
              </a:rPr>
              <a:t>GE India Technology vs. CIT (SC 2010)</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F4F6FB"/>
        </a:solidFill>
        <a:effectLst/>
      </p:bgPr>
    </p:bg>
    <p:spTree>
      <p:nvGrpSpPr>
        <p:cNvPr id="1" name=""/>
        <p:cNvGrpSpPr/>
        <p:nvPr/>
      </p:nvGrpSpPr>
      <p:grpSpPr>
        <a:xfrm>
          <a:off x="0" y="0"/>
          <a:ext cx="0" cy="0"/>
          <a:chOff x="0" y="0"/>
          <a:chExt cx="0" cy="0"/>
        </a:xfrm>
      </p:grpSpPr>
      <p:sp>
        <p:nvSpPr>
          <p:cNvPr id="2" name="Shape 0"/>
          <p:cNvSpPr/>
          <p:nvPr/>
        </p:nvSpPr>
        <p:spPr>
          <a:xfrm>
            <a:off x="0" y="13251"/>
            <a:ext cx="9144000" cy="659411"/>
          </a:xfrm>
          <a:prstGeom prst="rect">
            <a:avLst/>
          </a:prstGeom>
          <a:solidFill>
            <a:srgbClr val="C00000"/>
          </a:solidFill>
          <a:ln w="12700">
            <a:solidFill>
              <a:srgbClr val="1A2B5E"/>
            </a:solidFill>
            <a:prstDash val="solid"/>
          </a:ln>
        </p:spPr>
        <p:txBody>
          <a:bodyPr anchor="ctr"/>
          <a:lstStyle/>
          <a:p>
            <a:pPr algn="ctr"/>
            <a:r>
              <a:rPr lang="en-US" sz="2300" b="1" dirty="0">
                <a:latin typeface="Arial" panose="020B0604020202020204" pitchFamily="34" charset="0"/>
                <a:ea typeface="Cambria" panose="02040503050406030204" pitchFamily="34" charset="-122"/>
                <a:cs typeface="Arial" panose="020B0604020202020204" pitchFamily="34" charset="0"/>
              </a:rPr>
              <a:t>Landmark Judicial Pronouncements </a:t>
            </a:r>
            <a:endParaRPr lang="en-US" sz="2300" dirty="0">
              <a:latin typeface="Arial" panose="020B0604020202020204" pitchFamily="34" charset="0"/>
              <a:cs typeface="Arial" panose="020B0604020202020204" pitchFamily="34" charset="0"/>
            </a:endParaRPr>
          </a:p>
        </p:txBody>
      </p:sp>
      <p:sp>
        <p:nvSpPr>
          <p:cNvPr id="3" name="Text 1"/>
          <p:cNvSpPr/>
          <p:nvPr/>
        </p:nvSpPr>
        <p:spPr>
          <a:xfrm>
            <a:off x="487016" y="264712"/>
            <a:ext cx="8382664" cy="576116"/>
          </a:xfrm>
          <a:prstGeom prst="rect">
            <a:avLst/>
          </a:prstGeom>
          <a:noFill/>
        </p:spPr>
        <p:txBody>
          <a:bodyPr wrap="square" lIns="0" tIns="0" rIns="0" bIns="0" rtlCol="0" anchor="ctr"/>
          <a:lstStyle/>
          <a:p>
            <a:pPr algn="ctr"/>
            <a:endParaRPr lang="en-US" sz="2300" b="1" dirty="0">
              <a:solidFill>
                <a:schemeClr val="bg1"/>
              </a:solidFill>
              <a:latin typeface="Arial" panose="020B0604020202020204" pitchFamily="34" charset="0"/>
              <a:cs typeface="Arial" panose="020B0604020202020204" pitchFamily="34" charset="0"/>
            </a:endParaRPr>
          </a:p>
        </p:txBody>
      </p:sp>
      <p:graphicFrame>
        <p:nvGraphicFramePr>
          <p:cNvPr id="5" name="Table 0"/>
          <p:cNvGraphicFramePr>
            <a:graphicFrameLocks noGrp="1"/>
          </p:cNvGraphicFramePr>
          <p:nvPr/>
        </p:nvGraphicFramePr>
        <p:xfrm>
          <a:off x="105103" y="1544233"/>
          <a:ext cx="8881242" cy="2985725"/>
        </p:xfrm>
        <a:graphic>
          <a:graphicData uri="http://schemas.openxmlformats.org/drawingml/2006/table">
            <a:tbl>
              <a:tblPr/>
              <a:tblGrid>
                <a:gridCol w="8881242"/>
              </a:tblGrid>
              <a:tr h="2985725">
                <a:tc>
                  <a:txBody>
                    <a:bodyPr/>
                    <a:lstStyle/>
                    <a:p>
                      <a:pPr marL="285750" indent="-285750">
                        <a:buFont typeface="Wingdings" panose="05000000000000000000" pitchFamily="2" charset="2"/>
                        <a:buChar char="Ø"/>
                      </a:pPr>
                      <a:r>
                        <a:rPr lang="en-US" sz="1400" b="1" dirty="0">
                          <a:latin typeface="Arial" panose="020B0604020202020204" pitchFamily="34" charset="0"/>
                          <a:cs typeface="Arial" panose="020B0604020202020204" pitchFamily="34" charset="0"/>
                        </a:rPr>
                        <a:t>Issue</a:t>
                      </a:r>
                      <a:endParaRPr lang="en-US" sz="1400" b="1"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      The principal issue before the Supreme Court was whether India could tax gains arising from the offshore </a:t>
                      </a:r>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      transfer of shares of a foreign company when those shares indirectly derived substantial value from assets </a:t>
                      </a:r>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      located in India. The case arose from Vodafone's acquisition of a Cayman Islands company that indirectly </a:t>
                      </a:r>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      held a controlling interest in an Indian telecom business.</a:t>
                      </a:r>
                      <a:endParaRPr lang="en-US" sz="1400" dirty="0">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sz="1400" b="1" dirty="0">
                          <a:latin typeface="Arial" panose="020B0604020202020204" pitchFamily="34" charset="0"/>
                          <a:cs typeface="Arial" panose="020B0604020202020204" pitchFamily="34" charset="0"/>
                        </a:rPr>
                        <a:t>Held</a:t>
                      </a:r>
                      <a:endParaRPr lang="en-US" sz="1400" b="1"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      The Supreme Court ruled in favor of Vodafone and held that the transaction involved the transfer of shares </a:t>
                      </a:r>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      of a foreign company between two non-resident entities outside India. Since the Income-tax Act, as it then </a:t>
                      </a:r>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      stood, did not expressly provide for taxation of indirect transfers of Indian assets, the capital gains arising </a:t>
                      </a:r>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      from the transaction were not taxable in India. Consequently, Vodafone had no obligation to withhold tax </a:t>
                      </a:r>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      under Section 195.</a:t>
                      </a:r>
                      <a:endParaRPr lang="en-US" sz="1400" dirty="0">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r>
            </a:tbl>
          </a:graphicData>
        </a:graphic>
      </p:graphicFrame>
      <p:sp>
        <p:nvSpPr>
          <p:cNvPr id="4" name="Shape 2"/>
          <p:cNvSpPr/>
          <p:nvPr/>
        </p:nvSpPr>
        <p:spPr>
          <a:xfrm>
            <a:off x="0" y="5029200"/>
            <a:ext cx="9144000" cy="114300"/>
          </a:xfrm>
          <a:prstGeom prst="rect">
            <a:avLst/>
          </a:prstGeom>
          <a:solidFill>
            <a:srgbClr val="C9941A"/>
          </a:solidFill>
          <a:ln w="12700">
            <a:solidFill>
              <a:srgbClr val="C9941A"/>
            </a:solidFill>
            <a:prstDash val="solid"/>
          </a:ln>
        </p:spPr>
      </p:sp>
      <p:sp>
        <p:nvSpPr>
          <p:cNvPr id="7" name="TextBox 6"/>
          <p:cNvSpPr txBox="1"/>
          <p:nvPr/>
        </p:nvSpPr>
        <p:spPr>
          <a:xfrm>
            <a:off x="537272" y="722957"/>
            <a:ext cx="8282152" cy="369332"/>
          </a:xfrm>
          <a:prstGeom prst="rect">
            <a:avLst/>
          </a:prstGeom>
          <a:noFill/>
        </p:spPr>
        <p:txBody>
          <a:bodyPr wrap="square" rtlCol="0">
            <a:spAutoFit/>
          </a:bodyPr>
          <a:lstStyle/>
          <a:p>
            <a:pPr algn="ctr"/>
            <a:r>
              <a:rPr lang="en-US" b="1" dirty="0">
                <a:solidFill>
                  <a:srgbClr val="0F1C3F"/>
                </a:solidFill>
                <a:latin typeface="Cambria" panose="02040503050406030204" pitchFamily="34" charset="0"/>
                <a:ea typeface="Cambria" panose="02040503050406030204" pitchFamily="34" charset="-122"/>
                <a:cs typeface="Cambria" panose="02040503050406030204" pitchFamily="34" charset="-120"/>
              </a:rPr>
              <a:t>Vodafone International vs. UOI (SC 2012)</a:t>
            </a: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F4F6FB"/>
        </a:solidFill>
        <a:effectLst/>
      </p:bgPr>
    </p:bg>
    <p:spTree>
      <p:nvGrpSpPr>
        <p:cNvPr id="1" name=""/>
        <p:cNvGrpSpPr/>
        <p:nvPr/>
      </p:nvGrpSpPr>
      <p:grpSpPr>
        <a:xfrm>
          <a:off x="0" y="0"/>
          <a:ext cx="0" cy="0"/>
          <a:chOff x="0" y="0"/>
          <a:chExt cx="0" cy="0"/>
        </a:xfrm>
      </p:grpSpPr>
      <p:sp>
        <p:nvSpPr>
          <p:cNvPr id="2" name="Shape 0"/>
          <p:cNvSpPr/>
          <p:nvPr/>
        </p:nvSpPr>
        <p:spPr>
          <a:xfrm>
            <a:off x="0" y="13251"/>
            <a:ext cx="9144000" cy="659411"/>
          </a:xfrm>
          <a:prstGeom prst="rect">
            <a:avLst/>
          </a:prstGeom>
          <a:solidFill>
            <a:srgbClr val="C00000"/>
          </a:solidFill>
          <a:ln w="12700">
            <a:solidFill>
              <a:srgbClr val="1A2B5E"/>
            </a:solidFill>
            <a:prstDash val="solid"/>
          </a:ln>
        </p:spPr>
        <p:txBody>
          <a:bodyPr anchor="ctr"/>
          <a:lstStyle/>
          <a:p>
            <a:pPr algn="ctr"/>
            <a:r>
              <a:rPr lang="en-US" sz="2300" b="1" dirty="0">
                <a:latin typeface="Arial" panose="020B0604020202020204" pitchFamily="34" charset="0"/>
                <a:ea typeface="Cambria" panose="02040503050406030204" pitchFamily="34" charset="-122"/>
                <a:cs typeface="Arial" panose="020B0604020202020204" pitchFamily="34" charset="0"/>
              </a:rPr>
              <a:t>Landmark Judicial Pronouncements </a:t>
            </a:r>
            <a:endParaRPr lang="en-US" sz="2300" dirty="0">
              <a:latin typeface="Arial" panose="020B0604020202020204" pitchFamily="34" charset="0"/>
              <a:cs typeface="Arial" panose="020B0604020202020204" pitchFamily="34" charset="0"/>
            </a:endParaRPr>
          </a:p>
        </p:txBody>
      </p:sp>
      <p:sp>
        <p:nvSpPr>
          <p:cNvPr id="3" name="Text 1"/>
          <p:cNvSpPr/>
          <p:nvPr/>
        </p:nvSpPr>
        <p:spPr>
          <a:xfrm>
            <a:off x="487016" y="264712"/>
            <a:ext cx="8382664" cy="576116"/>
          </a:xfrm>
          <a:prstGeom prst="rect">
            <a:avLst/>
          </a:prstGeom>
          <a:noFill/>
        </p:spPr>
        <p:txBody>
          <a:bodyPr wrap="square" lIns="0" tIns="0" rIns="0" bIns="0" rtlCol="0" anchor="ctr"/>
          <a:lstStyle/>
          <a:p>
            <a:pPr algn="ctr"/>
            <a:endParaRPr lang="en-US" sz="2300" b="1" dirty="0">
              <a:solidFill>
                <a:schemeClr val="bg1"/>
              </a:solidFill>
              <a:latin typeface="Arial" panose="020B0604020202020204" pitchFamily="34" charset="0"/>
              <a:cs typeface="Arial" panose="020B0604020202020204" pitchFamily="34" charset="0"/>
            </a:endParaRPr>
          </a:p>
        </p:txBody>
      </p:sp>
      <p:graphicFrame>
        <p:nvGraphicFramePr>
          <p:cNvPr id="5" name="Table 0"/>
          <p:cNvGraphicFramePr>
            <a:graphicFrameLocks noGrp="1"/>
          </p:cNvGraphicFramePr>
          <p:nvPr/>
        </p:nvGraphicFramePr>
        <p:xfrm>
          <a:off x="105103" y="1261241"/>
          <a:ext cx="8881242" cy="3931920"/>
        </p:xfrm>
        <a:graphic>
          <a:graphicData uri="http://schemas.openxmlformats.org/drawingml/2006/table">
            <a:tbl>
              <a:tblPr/>
              <a:tblGrid>
                <a:gridCol w="8881242"/>
              </a:tblGrid>
              <a:tr h="3599793">
                <a:tc>
                  <a:txBody>
                    <a:bodyPr/>
                    <a:lstStyle/>
                    <a:p>
                      <a:pPr marL="285750" indent="-285750">
                        <a:buFont typeface="Wingdings" panose="05000000000000000000" pitchFamily="2" charset="2"/>
                        <a:buChar char="Ø"/>
                      </a:pPr>
                      <a:r>
                        <a:rPr lang="en-US" sz="1400" b="1" dirty="0">
                          <a:latin typeface="Arial" panose="020B0604020202020204" pitchFamily="34" charset="0"/>
                          <a:cs typeface="Arial" panose="020B0604020202020204" pitchFamily="34" charset="0"/>
                        </a:rPr>
                        <a:t>Principle Established</a:t>
                      </a:r>
                      <a:endParaRPr lang="en-US" sz="14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The Court reaffirmed the principle that tax liability must be based on clear statutory provisions and cannot be imposed through expansive interpretation. It adopted the “look at” approach, holding that a transaction should be examined in its entirety and according to its legal form unless it is shown to be a sham or colorable device. The Court also emphasized that indirect transfers could not be taxed unless specifically authorized by legislation.</a:t>
                      </a:r>
                      <a:endParaRPr lang="en-US" sz="1400" dirty="0">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sz="1400" b="1" dirty="0">
                          <a:latin typeface="Arial" panose="020B0604020202020204" pitchFamily="34" charset="0"/>
                          <a:cs typeface="Arial" panose="020B0604020202020204" pitchFamily="34" charset="0"/>
                        </a:rPr>
                        <a:t>Key Takeaways</a:t>
                      </a:r>
                      <a:endParaRPr lang="en-US" sz="14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An offshore transfer between non-residents was not taxable in India under the law as it existed at the time. </a:t>
                      </a:r>
                      <a:endParaRPr lang="en-US"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00" dirty="0">
                          <a:highlight>
                            <a:srgbClr val="FFFF00"/>
                          </a:highlight>
                          <a:latin typeface="Arial" panose="020B0604020202020204" pitchFamily="34" charset="0"/>
                          <a:cs typeface="Arial" panose="020B0604020202020204" pitchFamily="34" charset="0"/>
                        </a:rPr>
                        <a:t>Over ruled by the </a:t>
                      </a:r>
                      <a:r>
                        <a:rPr lang="en-US" sz="1400" b="1" dirty="0">
                          <a:highlight>
                            <a:srgbClr val="FFFF00"/>
                          </a:highlight>
                          <a:latin typeface="Arial" panose="020B0604020202020204" pitchFamily="34" charset="0"/>
                          <a:cs typeface="Arial" panose="020B0604020202020204" pitchFamily="34" charset="0"/>
                        </a:rPr>
                        <a:t>Finance Act, 2012</a:t>
                      </a:r>
                      <a:r>
                        <a:rPr lang="en-US" sz="1400" dirty="0">
                          <a:highlight>
                            <a:srgbClr val="FFFF00"/>
                          </a:highlight>
                          <a:latin typeface="Arial" panose="020B0604020202020204" pitchFamily="34" charset="0"/>
                          <a:cs typeface="Arial" panose="020B0604020202020204" pitchFamily="34" charset="0"/>
                        </a:rPr>
                        <a:t> </a:t>
                      </a:r>
                      <a:r>
                        <a:rPr lang="en-US" sz="1400" b="1" dirty="0">
                          <a:highlight>
                            <a:srgbClr val="FFFF00"/>
                          </a:highlight>
                          <a:latin typeface="Arial" panose="020B0604020202020204" pitchFamily="34" charset="0"/>
                          <a:cs typeface="Arial" panose="020B0604020202020204" pitchFamily="34" charset="0"/>
                        </a:rPr>
                        <a:t>Explanation 5 to Section 9(1)(</a:t>
                      </a:r>
                      <a:r>
                        <a:rPr lang="en-US" sz="1400" b="1" dirty="0" err="1">
                          <a:highlight>
                            <a:srgbClr val="FFFF00"/>
                          </a:highlight>
                          <a:latin typeface="Arial" panose="020B0604020202020204" pitchFamily="34" charset="0"/>
                          <a:cs typeface="Arial" panose="020B0604020202020204" pitchFamily="34" charset="0"/>
                        </a:rPr>
                        <a:t>i</a:t>
                      </a:r>
                      <a:r>
                        <a:rPr lang="en-US" sz="1400" b="1" dirty="0">
                          <a:highlight>
                            <a:srgbClr val="FFFF00"/>
                          </a:highlight>
                          <a:latin typeface="Arial" panose="020B0604020202020204" pitchFamily="34" charset="0"/>
                          <a:cs typeface="Arial" panose="020B0604020202020204" pitchFamily="34" charset="0"/>
                        </a:rPr>
                        <a:t>)</a:t>
                      </a:r>
                      <a:r>
                        <a:rPr lang="en-US" sz="1400" dirty="0">
                          <a:highlight>
                            <a:srgbClr val="FFFF00"/>
                          </a:highlight>
                          <a:latin typeface="Arial" panose="020B0604020202020204" pitchFamily="34" charset="0"/>
                          <a:cs typeface="Arial" panose="020B0604020202020204" pitchFamily="34" charset="0"/>
                        </a:rPr>
                        <a:t> Provided that shares or interests in a foreign company/entity shall be deemed to be situated in India if they derive substantial value from assets located in India, thereby bringing </a:t>
                      </a:r>
                      <a:r>
                        <a:rPr lang="en-US" sz="1400" b="1" dirty="0">
                          <a:highlight>
                            <a:srgbClr val="FFFF00"/>
                          </a:highlight>
                          <a:latin typeface="Arial" panose="020B0604020202020204" pitchFamily="34" charset="0"/>
                          <a:cs typeface="Arial" panose="020B0604020202020204" pitchFamily="34" charset="0"/>
                        </a:rPr>
                        <a:t>indirect transfers</a:t>
                      </a:r>
                      <a:r>
                        <a:rPr lang="en-US" sz="1400" dirty="0">
                          <a:highlight>
                            <a:srgbClr val="FFFF00"/>
                          </a:highlight>
                          <a:latin typeface="Arial" panose="020B0604020202020204" pitchFamily="34" charset="0"/>
                          <a:cs typeface="Arial" panose="020B0604020202020204" pitchFamily="34" charset="0"/>
                        </a:rPr>
                        <a:t> within the tax net. </a:t>
                      </a:r>
                      <a:endParaRPr lang="en-US" sz="1400" dirty="0">
                        <a:highlight>
                          <a:srgbClr val="FFFF00"/>
                        </a:highlight>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Taxation requires clear legislative authority and cannot be based on implied provisions. </a:t>
                      </a:r>
                      <a:endParaRPr lang="en-US" sz="1400" dirty="0">
                        <a:latin typeface="Arial" panose="020B0604020202020204" pitchFamily="34" charset="0"/>
                        <a:cs typeface="Arial" panose="020B0604020202020204" pitchFamily="34" charset="0"/>
                      </a:endParaRPr>
                    </a:p>
                    <a:p>
                      <a:pPr marL="0" indent="0">
                        <a:buFont typeface="Arial" panose="020B0604020202020204" pitchFamily="34" charset="0"/>
                        <a:buNone/>
                      </a:pPr>
                      <a:r>
                        <a:rPr lang="en-US" sz="1400" dirty="0">
                          <a:latin typeface="Arial" panose="020B0604020202020204" pitchFamily="34" charset="0"/>
                          <a:cs typeface="Arial" panose="020B0604020202020204" pitchFamily="34" charset="0"/>
                        </a:rPr>
                        <a:t> </a:t>
                      </a:r>
                      <a:endParaRPr lang="en-US"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Legitimate tax planning is permissible unless the transaction is a sham. </a:t>
                      </a:r>
                      <a:endParaRPr lang="en-US"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00" dirty="0">
                          <a:latin typeface="Arial" panose="020B0604020202020204" pitchFamily="34" charset="0"/>
                          <a:cs typeface="Arial" panose="020B0604020202020204" pitchFamily="34" charset="0"/>
                        </a:rPr>
                        <a:t>The judgment led to the enactment of retrospective amendments in the Income-tax Act to tax certain indirect transfers of Indian assets.</a:t>
                      </a:r>
                      <a:endParaRPr lang="en-US" sz="1400" dirty="0">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r>
            </a:tbl>
          </a:graphicData>
        </a:graphic>
      </p:graphicFrame>
      <p:sp>
        <p:nvSpPr>
          <p:cNvPr id="4" name="Shape 2"/>
          <p:cNvSpPr/>
          <p:nvPr/>
        </p:nvSpPr>
        <p:spPr>
          <a:xfrm>
            <a:off x="0" y="5029200"/>
            <a:ext cx="9144000" cy="114300"/>
          </a:xfrm>
          <a:prstGeom prst="rect">
            <a:avLst/>
          </a:prstGeom>
          <a:solidFill>
            <a:srgbClr val="C9941A"/>
          </a:solidFill>
          <a:ln w="12700">
            <a:solidFill>
              <a:srgbClr val="C9941A"/>
            </a:solidFill>
            <a:prstDash val="solid"/>
          </a:ln>
        </p:spPr>
      </p:sp>
      <p:sp>
        <p:nvSpPr>
          <p:cNvPr id="7" name="TextBox 6"/>
          <p:cNvSpPr txBox="1"/>
          <p:nvPr/>
        </p:nvSpPr>
        <p:spPr>
          <a:xfrm>
            <a:off x="537272" y="722957"/>
            <a:ext cx="8282152" cy="369332"/>
          </a:xfrm>
          <a:prstGeom prst="rect">
            <a:avLst/>
          </a:prstGeom>
          <a:noFill/>
        </p:spPr>
        <p:txBody>
          <a:bodyPr wrap="square" rtlCol="0">
            <a:spAutoFit/>
          </a:bodyPr>
          <a:lstStyle/>
          <a:p>
            <a:pPr algn="ctr"/>
            <a:r>
              <a:rPr lang="en-US" b="1" dirty="0">
                <a:solidFill>
                  <a:srgbClr val="0F1C3F"/>
                </a:solidFill>
                <a:latin typeface="Cambria" panose="02040503050406030204" pitchFamily="34" charset="0"/>
                <a:ea typeface="Cambria" panose="02040503050406030204" pitchFamily="34" charset="-122"/>
                <a:cs typeface="Cambria" panose="02040503050406030204" pitchFamily="34" charset="-120"/>
              </a:rPr>
              <a:t>Vodafone International vs. UOI (SC 2012)</a:t>
            </a: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F4F6FB"/>
        </a:solidFill>
        <a:effectLst/>
      </p:bgPr>
    </p:bg>
    <p:spTree>
      <p:nvGrpSpPr>
        <p:cNvPr id="1" name=""/>
        <p:cNvGrpSpPr/>
        <p:nvPr/>
      </p:nvGrpSpPr>
      <p:grpSpPr>
        <a:xfrm>
          <a:off x="0" y="0"/>
          <a:ext cx="0" cy="0"/>
          <a:chOff x="0" y="0"/>
          <a:chExt cx="0" cy="0"/>
        </a:xfrm>
      </p:grpSpPr>
      <p:sp>
        <p:nvSpPr>
          <p:cNvPr id="2" name="Shape 0"/>
          <p:cNvSpPr/>
          <p:nvPr/>
        </p:nvSpPr>
        <p:spPr>
          <a:xfrm>
            <a:off x="0" y="13252"/>
            <a:ext cx="9144000" cy="859107"/>
          </a:xfrm>
          <a:prstGeom prst="rect">
            <a:avLst/>
          </a:prstGeom>
          <a:solidFill>
            <a:srgbClr val="1A2B5E"/>
          </a:solidFill>
          <a:ln w="12700">
            <a:solidFill>
              <a:srgbClr val="1A2B5E"/>
            </a:solidFill>
            <a:prstDash val="solid"/>
          </a:ln>
        </p:spPr>
      </p:sp>
      <p:sp>
        <p:nvSpPr>
          <p:cNvPr id="3" name="Text 1"/>
          <p:cNvSpPr/>
          <p:nvPr/>
        </p:nvSpPr>
        <p:spPr>
          <a:xfrm>
            <a:off x="487016" y="137160"/>
            <a:ext cx="8382664" cy="640080"/>
          </a:xfrm>
          <a:prstGeom prst="rect">
            <a:avLst/>
          </a:prstGeom>
          <a:noFill/>
        </p:spPr>
        <p:txBody>
          <a:bodyPr wrap="square" lIns="0" tIns="0" rIns="0" bIns="0" rtlCol="0" anchor="ctr"/>
          <a:lstStyle/>
          <a:p>
            <a:pPr algn="ctr"/>
            <a:r>
              <a:rPr lang="en-US" sz="2400" dirty="0">
                <a:solidFill>
                  <a:schemeClr val="bg1"/>
                </a:solidFill>
                <a:latin typeface="Arial" panose="020B0604020202020204" pitchFamily="34" charset="0"/>
                <a:cs typeface="Arial" panose="020B0604020202020204" pitchFamily="34" charset="0"/>
              </a:rPr>
              <a:t>Form 121 – Replacement of Forms 15G and 15H</a:t>
            </a:r>
            <a:endParaRPr lang="en-US" sz="2400" b="1" dirty="0">
              <a:solidFill>
                <a:schemeClr val="bg1"/>
              </a:solidFill>
              <a:latin typeface="Arial" panose="020B0604020202020204" pitchFamily="34" charset="0"/>
              <a:cs typeface="Arial" panose="020B0604020202020204" pitchFamily="34" charset="0"/>
            </a:endParaRPr>
          </a:p>
        </p:txBody>
      </p:sp>
      <p:graphicFrame>
        <p:nvGraphicFramePr>
          <p:cNvPr id="5" name="Table 0"/>
          <p:cNvGraphicFramePr>
            <a:graphicFrameLocks noGrp="1"/>
          </p:cNvGraphicFramePr>
          <p:nvPr/>
        </p:nvGraphicFramePr>
        <p:xfrm>
          <a:off x="203008" y="1135118"/>
          <a:ext cx="8666672" cy="3149845"/>
        </p:xfrm>
        <a:graphic>
          <a:graphicData uri="http://schemas.openxmlformats.org/drawingml/2006/table">
            <a:tbl>
              <a:tblPr/>
              <a:tblGrid>
                <a:gridCol w="1215889"/>
                <a:gridCol w="2564524"/>
                <a:gridCol w="2617076"/>
                <a:gridCol w="2269183"/>
              </a:tblGrid>
              <a:tr h="280719">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IN" sz="1300" dirty="0">
                          <a:solidFill>
                            <a:schemeClr val="bg1"/>
                          </a:solidFill>
                          <a:latin typeface="Arial" panose="020B0604020202020204" pitchFamily="34" charset="0"/>
                          <a:cs typeface="Arial" panose="020B0604020202020204" pitchFamily="34" charset="0"/>
                        </a:rPr>
                        <a:t>Particulars</a:t>
                      </a:r>
                      <a:endParaRPr lang="en-US" sz="1300" b="1" dirty="0">
                        <a:solidFill>
                          <a:schemeClr val="bg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1A2B5E"/>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IN" sz="1300" dirty="0">
                          <a:solidFill>
                            <a:schemeClr val="bg1"/>
                          </a:solidFill>
                          <a:latin typeface="Arial" panose="020B0604020202020204" pitchFamily="34" charset="0"/>
                          <a:cs typeface="Arial" panose="020B0604020202020204" pitchFamily="34" charset="0"/>
                        </a:rPr>
                        <a:t>Form 15G (Old Act)</a:t>
                      </a:r>
                      <a:endParaRPr lang="en-US" sz="1300" b="1" dirty="0">
                        <a:solidFill>
                          <a:schemeClr val="bg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1A2B5E"/>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IN" sz="1300" dirty="0">
                          <a:solidFill>
                            <a:schemeClr val="bg1"/>
                          </a:solidFill>
                          <a:latin typeface="Arial" panose="020B0604020202020204" pitchFamily="34" charset="0"/>
                          <a:cs typeface="Arial" panose="020B0604020202020204" pitchFamily="34" charset="0"/>
                        </a:rPr>
                        <a:t>Form 15H (Old Act)</a:t>
                      </a:r>
                      <a:endParaRPr lang="en-US" sz="1300" b="1" dirty="0">
                        <a:solidFill>
                          <a:schemeClr val="bg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1A2B5E"/>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sz="1300" dirty="0">
                          <a:solidFill>
                            <a:schemeClr val="bg1"/>
                          </a:solidFill>
                          <a:latin typeface="Arial" panose="020B0604020202020204" pitchFamily="34" charset="0"/>
                          <a:cs typeface="Arial" panose="020B0604020202020204" pitchFamily="34" charset="0"/>
                        </a:rPr>
                        <a:t>Form 121 (Income-tax Act, 2025)</a:t>
                      </a:r>
                      <a:endParaRPr lang="en-US" sz="1300" b="1" dirty="0">
                        <a:solidFill>
                          <a:schemeClr val="bg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1A2B5E"/>
                    </a:solidFill>
                  </a:tcPr>
                </a:tc>
              </a:tr>
              <a:tr h="725971">
                <a:tc>
                  <a:txBody>
                    <a:bodyPr/>
                    <a:lstStyle/>
                    <a:p>
                      <a:pPr marL="0" indent="0" algn="l">
                        <a:buNone/>
                      </a:pPr>
                      <a:r>
                        <a:rPr lang="en-IN" sz="1300" dirty="0">
                          <a:latin typeface="Arial" panose="020B0604020202020204" pitchFamily="34" charset="0"/>
                          <a:cs typeface="Arial" panose="020B0604020202020204" pitchFamily="34" charset="0"/>
                        </a:rPr>
                        <a:t>Eligible Person</a:t>
                      </a:r>
                      <a:endParaRPr lang="en-US" sz="13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sz="1300" dirty="0">
                          <a:latin typeface="Arial" panose="020B0604020202020204" pitchFamily="34" charset="0"/>
                          <a:cs typeface="Arial" panose="020B0604020202020204" pitchFamily="34" charset="0"/>
                        </a:rPr>
                        <a:t>Resident individual (&lt; 60 years) / HUF / certain entities</a:t>
                      </a:r>
                      <a:endParaRPr lang="en-US" sz="13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FFFFFF"/>
                    </a:solidFill>
                  </a:tcPr>
                </a:tc>
                <a:tc>
                  <a:txBody>
                    <a:bodyPr/>
                    <a:lstStyle/>
                    <a:p>
                      <a:pPr marL="0" indent="0" algn="l">
                        <a:buNone/>
                      </a:pPr>
                      <a:r>
                        <a:rPr lang="en-US" sz="1300" dirty="0">
                          <a:latin typeface="Arial" panose="020B0604020202020204" pitchFamily="34" charset="0"/>
                          <a:cs typeface="Arial" panose="020B0604020202020204" pitchFamily="34" charset="0"/>
                        </a:rPr>
                        <a:t>Resident senior citizen (60 years or more)</a:t>
                      </a:r>
                      <a:endParaRPr lang="en-US" sz="13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FFFF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sz="1300" dirty="0">
                          <a:latin typeface="Arial" panose="020B0604020202020204" pitchFamily="34" charset="0"/>
                          <a:cs typeface="Arial" panose="020B0604020202020204" pitchFamily="34" charset="0"/>
                        </a:rPr>
                        <a:t>Resident taxpayer eligible to declare nil tax liability</a:t>
                      </a:r>
                      <a:endParaRPr lang="en-US" sz="1300" i="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FFFFFF"/>
                    </a:solidFill>
                  </a:tcPr>
                </a:tc>
              </a:tr>
              <a:tr h="559351">
                <a:tc>
                  <a:txBody>
                    <a:bodyPr/>
                    <a:lstStyle/>
                    <a:p>
                      <a:pPr marL="0" indent="0" algn="l">
                        <a:buNone/>
                      </a:pPr>
                      <a:r>
                        <a:rPr lang="en-IN" sz="1300" dirty="0">
                          <a:latin typeface="Arial" panose="020B0604020202020204" pitchFamily="34" charset="0"/>
                          <a:cs typeface="Arial" panose="020B0604020202020204" pitchFamily="34" charset="0"/>
                        </a:rPr>
                        <a:t>Condition</a:t>
                      </a:r>
                      <a:endParaRPr lang="en-US" sz="13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sz="1300" dirty="0">
                          <a:latin typeface="Arial" panose="020B0604020202020204" pitchFamily="34" charset="0"/>
                          <a:cs typeface="Arial" panose="020B0604020202020204" pitchFamily="34" charset="0"/>
                        </a:rPr>
                        <a:t>Tax liability should be Nil and total income subject to prescribed limits.</a:t>
                      </a:r>
                      <a:endParaRPr lang="en-US" sz="13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0" indent="0" algn="l">
                        <a:buNone/>
                      </a:pPr>
                      <a:r>
                        <a:rPr lang="en-US" sz="1300" dirty="0">
                          <a:latin typeface="Arial" panose="020B0604020202020204" pitchFamily="34" charset="0"/>
                          <a:cs typeface="Arial" panose="020B0604020202020204" pitchFamily="34" charset="0"/>
                        </a:rPr>
                        <a:t>Tax liability should be Nil.</a:t>
                      </a:r>
                      <a:endParaRPr lang="en-US" sz="13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0" indent="0" algn="l">
                        <a:buNone/>
                      </a:pPr>
                      <a:r>
                        <a:rPr lang="en-US" sz="1300" dirty="0">
                          <a:latin typeface="Arial" panose="020B0604020202020204" pitchFamily="34" charset="0"/>
                          <a:cs typeface="Arial" panose="020B0604020202020204" pitchFamily="34" charset="0"/>
                        </a:rPr>
                        <a:t>Tax liability should be Nil.</a:t>
                      </a:r>
                      <a:endParaRPr lang="en-US" sz="13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r>
              <a:tr h="606393">
                <a:tc>
                  <a:txBody>
                    <a:bodyPr/>
                    <a:lstStyle/>
                    <a:p>
                      <a:pPr marL="0" indent="0" algn="l" defTabSz="914400" rtl="0" eaLnBrk="1" latinLnBrk="0" hangingPunct="1">
                        <a:buNone/>
                      </a:pPr>
                      <a:r>
                        <a:rPr lang="en-IN" sz="1300" kern="1200" dirty="0">
                          <a:solidFill>
                            <a:schemeClr val="tx1"/>
                          </a:solidFill>
                          <a:latin typeface="Arial" panose="020B0604020202020204" pitchFamily="34" charset="0"/>
                          <a:ea typeface="+mn-ea"/>
                          <a:cs typeface="Arial" panose="020B0604020202020204" pitchFamily="34" charset="0"/>
                        </a:rPr>
                        <a:t>Purpose</a:t>
                      </a:r>
                      <a:endParaRPr lang="en-US" sz="1300" kern="1200" dirty="0">
                        <a:solidFill>
                          <a:schemeClr val="tx1"/>
                        </a:solidFill>
                        <a:latin typeface="Arial" panose="020B0604020202020204" pitchFamily="34" charset="0"/>
                        <a:ea typeface="+mn-ea"/>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IN" sz="1300" kern="1200" dirty="0">
                          <a:solidFill>
                            <a:schemeClr val="tx1"/>
                          </a:solidFill>
                          <a:latin typeface="Arial" panose="020B0604020202020204" pitchFamily="34" charset="0"/>
                          <a:ea typeface="+mn-ea"/>
                          <a:cs typeface="Arial" panose="020B0604020202020204" pitchFamily="34" charset="0"/>
                        </a:rPr>
                        <a:t>Non-deduction of TDS</a:t>
                      </a:r>
                      <a:endParaRPr lang="en-US" sz="1300" kern="1200" dirty="0">
                        <a:solidFill>
                          <a:schemeClr val="tx1"/>
                        </a:solidFill>
                        <a:latin typeface="Arial" panose="020B0604020202020204" pitchFamily="34" charset="0"/>
                        <a:ea typeface="+mn-ea"/>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c>
                  <a:txBody>
                    <a:bodyPr/>
                    <a:lstStyle/>
                    <a:p>
                      <a:pPr marL="0" indent="0" algn="l">
                        <a:buNone/>
                      </a:pPr>
                      <a:r>
                        <a:rPr lang="en-IN" sz="1300" dirty="0">
                          <a:latin typeface="Arial" panose="020B0604020202020204" pitchFamily="34" charset="0"/>
                          <a:cs typeface="Arial" panose="020B0604020202020204" pitchFamily="34" charset="0"/>
                        </a:rPr>
                        <a:t>Non-deduction of TDS</a:t>
                      </a:r>
                      <a:endParaRPr lang="en-US" sz="13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IN" sz="1300" dirty="0">
                          <a:latin typeface="Arial" panose="020B0604020202020204" pitchFamily="34" charset="0"/>
                          <a:cs typeface="Arial" panose="020B0604020202020204" pitchFamily="34" charset="0"/>
                        </a:rPr>
                        <a:t>Non-deduction of TDS</a:t>
                      </a:r>
                      <a:endParaRPr lang="en-US" sz="13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r>
              <a:tr h="644001">
                <a:tc>
                  <a:txBody>
                    <a:bodyPr/>
                    <a:lstStyle/>
                    <a:p>
                      <a:pPr marL="0" indent="0" algn="l">
                        <a:buNone/>
                      </a:pPr>
                      <a:r>
                        <a:rPr lang="en-IN" sz="1300" dirty="0">
                          <a:latin typeface="Arial" panose="020B0604020202020204" pitchFamily="34" charset="0"/>
                          <a:cs typeface="Arial" panose="020B0604020202020204" pitchFamily="34" charset="0"/>
                        </a:rPr>
                        <a:t>New Provision</a:t>
                      </a:r>
                      <a:endParaRPr lang="en-US" sz="13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tx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IN" sz="1300" dirty="0">
                          <a:latin typeface="Arial" panose="020B0604020202020204" pitchFamily="34" charset="0"/>
                          <a:cs typeface="Arial" panose="020B0604020202020204" pitchFamily="34" charset="0"/>
                        </a:rPr>
                        <a:t>Section 197A</a:t>
                      </a:r>
                      <a:endParaRPr lang="en-US" sz="13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tx2">
                        <a:lumMod val="20000"/>
                        <a:lumOff val="80000"/>
                      </a:schemeClr>
                    </a:solidFill>
                  </a:tcPr>
                </a:tc>
                <a:tc>
                  <a:txBody>
                    <a:bodyPr/>
                    <a:lstStyle/>
                    <a:p>
                      <a:pPr marL="0" indent="0" algn="l">
                        <a:buNone/>
                      </a:pPr>
                      <a:r>
                        <a:rPr lang="en-IN" sz="1300" dirty="0">
                          <a:latin typeface="Arial" panose="020B0604020202020204" pitchFamily="34" charset="0"/>
                          <a:cs typeface="Arial" panose="020B0604020202020204" pitchFamily="34" charset="0"/>
                        </a:rPr>
                        <a:t>Section 197A</a:t>
                      </a:r>
                      <a:endParaRPr lang="en-US" sz="13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tx2">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IN" sz="1300" dirty="0">
                          <a:latin typeface="Arial" panose="020B0604020202020204" pitchFamily="34" charset="0"/>
                          <a:cs typeface="Arial" panose="020B0604020202020204" pitchFamily="34" charset="0"/>
                        </a:rPr>
                        <a:t>Section 393(6) &amp; 393(7)</a:t>
                      </a:r>
                      <a:endParaRPr lang="en-US" sz="13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tx2">
                        <a:lumMod val="20000"/>
                        <a:lumOff val="80000"/>
                      </a:schemeClr>
                    </a:solidFill>
                  </a:tcPr>
                </a:tc>
              </a:tr>
            </a:tbl>
          </a:graphicData>
        </a:graphic>
      </p:graphicFrame>
      <p:sp>
        <p:nvSpPr>
          <p:cNvPr id="4" name="Shape 2"/>
          <p:cNvSpPr/>
          <p:nvPr/>
        </p:nvSpPr>
        <p:spPr>
          <a:xfrm>
            <a:off x="0" y="5029200"/>
            <a:ext cx="9144000" cy="114300"/>
          </a:xfrm>
          <a:prstGeom prst="rect">
            <a:avLst/>
          </a:prstGeom>
          <a:solidFill>
            <a:srgbClr val="C9941A"/>
          </a:solidFill>
          <a:ln w="12700">
            <a:solidFill>
              <a:srgbClr val="C9941A"/>
            </a:solidFill>
            <a:prstDash val="solid"/>
          </a:ln>
        </p:spPr>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F4F6FB"/>
        </a:solidFill>
        <a:effectLst/>
      </p:bgPr>
    </p:bg>
    <p:spTree>
      <p:nvGrpSpPr>
        <p:cNvPr id="1" name=""/>
        <p:cNvGrpSpPr/>
        <p:nvPr/>
      </p:nvGrpSpPr>
      <p:grpSpPr>
        <a:xfrm>
          <a:off x="0" y="0"/>
          <a:ext cx="0" cy="0"/>
          <a:chOff x="0" y="0"/>
          <a:chExt cx="0" cy="0"/>
        </a:xfrm>
      </p:grpSpPr>
      <p:sp>
        <p:nvSpPr>
          <p:cNvPr id="2" name="Shape 0"/>
          <p:cNvSpPr/>
          <p:nvPr/>
        </p:nvSpPr>
        <p:spPr>
          <a:xfrm>
            <a:off x="0" y="13251"/>
            <a:ext cx="9144000" cy="901149"/>
          </a:xfrm>
          <a:prstGeom prst="rect">
            <a:avLst/>
          </a:prstGeom>
          <a:solidFill>
            <a:srgbClr val="C00000"/>
          </a:solidFill>
          <a:ln w="12700">
            <a:solidFill>
              <a:srgbClr val="1A2B5E"/>
            </a:solidFill>
            <a:prstDash val="solid"/>
          </a:ln>
        </p:spPr>
        <p:txBody>
          <a:bodyPr anchor="ctr"/>
          <a:lstStyle/>
          <a:p>
            <a:pPr algn="ctr"/>
            <a:r>
              <a:rPr lang="en-US" sz="2300" b="1" dirty="0">
                <a:latin typeface="Arial" panose="020B0604020202020204" pitchFamily="34" charset="0"/>
                <a:cs typeface="Arial" panose="020B0604020202020204" pitchFamily="34" charset="0"/>
              </a:rPr>
              <a:t>Practical Case Study – Section 44AD vs TDS on Rent</a:t>
            </a:r>
            <a:endParaRPr lang="en-US" sz="2300" b="1" dirty="0">
              <a:latin typeface="Arial" panose="020B0604020202020204" pitchFamily="34" charset="0"/>
              <a:cs typeface="Arial" panose="020B0604020202020204" pitchFamily="34" charset="0"/>
            </a:endParaRPr>
          </a:p>
        </p:txBody>
      </p:sp>
      <p:sp>
        <p:nvSpPr>
          <p:cNvPr id="3" name="Text 1"/>
          <p:cNvSpPr/>
          <p:nvPr/>
        </p:nvSpPr>
        <p:spPr>
          <a:xfrm>
            <a:off x="487016" y="264712"/>
            <a:ext cx="8382664" cy="576116"/>
          </a:xfrm>
          <a:prstGeom prst="rect">
            <a:avLst/>
          </a:prstGeom>
          <a:noFill/>
        </p:spPr>
        <p:txBody>
          <a:bodyPr wrap="square" lIns="0" tIns="0" rIns="0" bIns="0" rtlCol="0" anchor="ctr"/>
          <a:lstStyle/>
          <a:p>
            <a:pPr algn="ctr"/>
            <a:endParaRPr lang="en-US" sz="2300" b="1" dirty="0">
              <a:solidFill>
                <a:schemeClr val="bg1"/>
              </a:solidFill>
              <a:latin typeface="Arial" panose="020B0604020202020204" pitchFamily="34" charset="0"/>
              <a:cs typeface="Arial" panose="020B0604020202020204" pitchFamily="34" charset="0"/>
            </a:endParaRPr>
          </a:p>
        </p:txBody>
      </p:sp>
      <p:graphicFrame>
        <p:nvGraphicFramePr>
          <p:cNvPr id="5" name="Table 0"/>
          <p:cNvGraphicFramePr>
            <a:graphicFrameLocks noGrp="1"/>
          </p:cNvGraphicFramePr>
          <p:nvPr/>
        </p:nvGraphicFramePr>
        <p:xfrm>
          <a:off x="105103" y="1092289"/>
          <a:ext cx="8881242" cy="3936911"/>
        </p:xfrm>
        <a:graphic>
          <a:graphicData uri="http://schemas.openxmlformats.org/drawingml/2006/table">
            <a:tbl>
              <a:tblPr/>
              <a:tblGrid>
                <a:gridCol w="8881242"/>
              </a:tblGrid>
              <a:tr h="3936911">
                <a:tc>
                  <a:txBody>
                    <a:bodyPr/>
                    <a:lstStyle/>
                    <a:p>
                      <a:pPr marL="285750" indent="-285750">
                        <a:buFont typeface="Wingdings" panose="05000000000000000000" pitchFamily="2" charset="2"/>
                        <a:buChar char="Ø"/>
                      </a:pPr>
                      <a:r>
                        <a:rPr lang="en-US" sz="1300" b="1" dirty="0">
                          <a:latin typeface="Arial" panose="020B0604020202020204" pitchFamily="34" charset="0"/>
                          <a:cs typeface="Arial" panose="020B0604020202020204" pitchFamily="34" charset="0"/>
                        </a:rPr>
                        <a:t>Facts:</a:t>
                      </a:r>
                      <a:endParaRPr lang="en-US" sz="13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300" dirty="0">
                          <a:latin typeface="Arial" panose="020B0604020202020204" pitchFamily="34" charset="0"/>
                          <a:cs typeface="Arial" panose="020B0604020202020204" pitchFamily="34" charset="0"/>
                        </a:rPr>
                        <a:t>Proprietor opting for Section 44AD. </a:t>
                      </a:r>
                      <a:endParaRPr lang="en-US" sz="13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300" dirty="0">
                          <a:latin typeface="Arial" panose="020B0604020202020204" pitchFamily="34" charset="0"/>
                          <a:cs typeface="Arial" panose="020B0604020202020204" pitchFamily="34" charset="0"/>
                        </a:rPr>
                        <a:t>Turnover: ₹1.20 Crore. </a:t>
                      </a:r>
                      <a:endParaRPr lang="en-US" sz="13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300" dirty="0">
                          <a:latin typeface="Arial" panose="020B0604020202020204" pitchFamily="34" charset="0"/>
                          <a:cs typeface="Arial" panose="020B0604020202020204" pitchFamily="34" charset="0"/>
                        </a:rPr>
                        <a:t>Profit declared: More than 8%. </a:t>
                      </a:r>
                      <a:endParaRPr lang="en-US" sz="13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300" dirty="0">
                          <a:latin typeface="Arial" panose="020B0604020202020204" pitchFamily="34" charset="0"/>
                          <a:cs typeface="Arial" panose="020B0604020202020204" pitchFamily="34" charset="0"/>
                        </a:rPr>
                        <a:t>Shop rent paid: ₹1,20,000 per month. </a:t>
                      </a:r>
                      <a:endParaRPr lang="en-US" sz="13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300" dirty="0">
                          <a:latin typeface="Arial" panose="020B0604020202020204" pitchFamily="34" charset="0"/>
                          <a:cs typeface="Arial" panose="020B0604020202020204" pitchFamily="34" charset="0"/>
                        </a:rPr>
                        <a:t>No tax audit applicable.</a:t>
                      </a:r>
                      <a:endParaRPr lang="en-US" sz="1300" dirty="0">
                        <a:latin typeface="Arial" panose="020B0604020202020204" pitchFamily="34" charset="0"/>
                        <a:cs typeface="Arial" panose="020B0604020202020204" pitchFamily="34" charset="0"/>
                      </a:endParaRPr>
                    </a:p>
                    <a:p>
                      <a:endParaRPr lang="en-US" sz="1300" b="1"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sz="1300" b="1" dirty="0">
                          <a:latin typeface="Arial" panose="020B0604020202020204" pitchFamily="34" charset="0"/>
                          <a:cs typeface="Arial" panose="020B0604020202020204" pitchFamily="34" charset="0"/>
                        </a:rPr>
                        <a:t>Issue:</a:t>
                      </a:r>
                      <a:endParaRPr lang="en-US" sz="13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300" dirty="0">
                          <a:latin typeface="Arial" panose="020B0604020202020204" pitchFamily="34" charset="0"/>
                          <a:cs typeface="Arial" panose="020B0604020202020204" pitchFamily="34" charset="0"/>
                        </a:rPr>
                        <a:t>Whether TDS is required to be deducted on shop rent?</a:t>
                      </a:r>
                      <a:endParaRPr lang="en-US" sz="1300" dirty="0">
                        <a:latin typeface="Arial" panose="020B0604020202020204" pitchFamily="34" charset="0"/>
                        <a:cs typeface="Arial" panose="020B0604020202020204" pitchFamily="34" charset="0"/>
                      </a:endParaRPr>
                    </a:p>
                    <a:p>
                      <a:endParaRPr lang="en-US" sz="1300" b="1"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sz="1300" b="1" dirty="0">
                          <a:latin typeface="Arial" panose="020B0604020202020204" pitchFamily="34" charset="0"/>
                          <a:cs typeface="Arial" panose="020B0604020202020204" pitchFamily="34" charset="0"/>
                        </a:rPr>
                        <a:t>Answer: YES.</a:t>
                      </a:r>
                      <a:endParaRPr lang="en-US" sz="13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300" dirty="0">
                          <a:latin typeface="Arial" panose="020B0604020202020204" pitchFamily="34" charset="0"/>
                          <a:cs typeface="Arial" panose="020B0604020202020204" pitchFamily="34" charset="0"/>
                        </a:rPr>
                        <a:t>Many taxpayers assume that since they are covered under Section 44AD and are not subject to tax audit, TDS provisions do not apply. This is incorrect.</a:t>
                      </a:r>
                      <a:endParaRPr lang="en-US" sz="13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300" dirty="0">
                          <a:latin typeface="Arial" panose="020B0604020202020204" pitchFamily="34" charset="0"/>
                          <a:cs typeface="Arial" panose="020B0604020202020204" pitchFamily="34" charset="0"/>
                        </a:rPr>
                        <a:t>While Section 194I may not apply to a non-audit assessee, </a:t>
                      </a:r>
                      <a:r>
                        <a:rPr lang="en-US" sz="1300" b="1" dirty="0">
                          <a:latin typeface="Arial" panose="020B0604020202020204" pitchFamily="34" charset="0"/>
                          <a:cs typeface="Arial" panose="020B0604020202020204" pitchFamily="34" charset="0"/>
                        </a:rPr>
                        <a:t>Section 194IB specifically requires deduction of TDS where rent paid by an Individual or HUF exceeds ₹50,000 per month.</a:t>
                      </a:r>
                      <a:endParaRPr lang="en-US" sz="13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300" dirty="0">
                          <a:latin typeface="Arial" panose="020B0604020202020204" pitchFamily="34" charset="0"/>
                          <a:cs typeface="Arial" panose="020B0604020202020204" pitchFamily="34" charset="0"/>
                        </a:rPr>
                        <a:t>Since the monthly rent is ₹1,20,000, TDS is required to be deducted.</a:t>
                      </a:r>
                      <a:endParaRPr lang="en-US" sz="1300" dirty="0">
                        <a:latin typeface="Arial" panose="020B0604020202020204" pitchFamily="34" charset="0"/>
                        <a:cs typeface="Arial" panose="020B0604020202020204" pitchFamily="34" charset="0"/>
                      </a:endParaRPr>
                    </a:p>
                    <a:p>
                      <a:pPr marL="0" indent="0">
                        <a:buFont typeface="Arial" panose="020B0604020202020204" pitchFamily="34" charset="0"/>
                        <a:buNone/>
                      </a:pPr>
                      <a:endParaRPr lang="en-US" sz="1300" dirty="0">
                        <a:latin typeface="Arial" panose="020B0604020202020204" pitchFamily="34" charset="0"/>
                        <a:cs typeface="Arial" panose="020B0604020202020204" pitchFamily="34" charset="0"/>
                      </a:endParaRPr>
                    </a:p>
                    <a:p>
                      <a:r>
                        <a:rPr lang="en-US" sz="1300" b="1" dirty="0">
                          <a:latin typeface="Arial" panose="020B0604020202020204" pitchFamily="34" charset="0"/>
                          <a:cs typeface="Arial" panose="020B0604020202020204" pitchFamily="34" charset="0"/>
                        </a:rPr>
                        <a:t>"Presumptive taxation simplifies income computation, not tax deduction obligations. Every Section 44AD assessee must separately evaluate TDS applicability."</a:t>
                      </a:r>
                      <a:endParaRPr lang="en-US" sz="1300" b="1"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r>
            </a:tbl>
          </a:graphicData>
        </a:graphic>
      </p:graphicFrame>
      <p:sp>
        <p:nvSpPr>
          <p:cNvPr id="4" name="Shape 2"/>
          <p:cNvSpPr/>
          <p:nvPr/>
        </p:nvSpPr>
        <p:spPr>
          <a:xfrm>
            <a:off x="0" y="5029200"/>
            <a:ext cx="9144000" cy="114300"/>
          </a:xfrm>
          <a:prstGeom prst="rect">
            <a:avLst/>
          </a:prstGeom>
          <a:solidFill>
            <a:srgbClr val="C9941A"/>
          </a:solidFill>
          <a:ln w="12700">
            <a:solidFill>
              <a:srgbClr val="C9941A"/>
            </a:solidFill>
            <a:prstDash val="solid"/>
          </a:ln>
        </p:spPr>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F4F6FB"/>
        </a:solidFill>
        <a:effectLst/>
      </p:bgPr>
    </p:bg>
    <p:spTree>
      <p:nvGrpSpPr>
        <p:cNvPr id="1" name=""/>
        <p:cNvGrpSpPr/>
        <p:nvPr/>
      </p:nvGrpSpPr>
      <p:grpSpPr>
        <a:xfrm>
          <a:off x="0" y="0"/>
          <a:ext cx="0" cy="0"/>
          <a:chOff x="0" y="0"/>
          <a:chExt cx="0" cy="0"/>
        </a:xfrm>
      </p:grpSpPr>
      <p:sp>
        <p:nvSpPr>
          <p:cNvPr id="2" name="Shape 0"/>
          <p:cNvSpPr/>
          <p:nvPr/>
        </p:nvSpPr>
        <p:spPr>
          <a:xfrm>
            <a:off x="0" y="13251"/>
            <a:ext cx="9144000" cy="901149"/>
          </a:xfrm>
          <a:prstGeom prst="rect">
            <a:avLst/>
          </a:prstGeom>
          <a:solidFill>
            <a:srgbClr val="C00000"/>
          </a:solidFill>
          <a:ln w="12700">
            <a:solidFill>
              <a:srgbClr val="1A2B5E"/>
            </a:solidFill>
            <a:prstDash val="solid"/>
          </a:ln>
        </p:spPr>
        <p:txBody>
          <a:bodyPr anchor="ctr"/>
          <a:lstStyle/>
          <a:p>
            <a:pPr algn="ctr"/>
            <a:r>
              <a:rPr lang="en-US" sz="2300" b="1" dirty="0">
                <a:latin typeface="Arial" panose="020B0604020202020204" pitchFamily="34" charset="0"/>
                <a:cs typeface="Arial" panose="020B0604020202020204" pitchFamily="34" charset="0"/>
              </a:rPr>
              <a:t>Consequences of Non-Deduction of TDS on Purchase of Goods under Income-tax Act, 2025</a:t>
            </a:r>
            <a:endParaRPr lang="en-US" sz="2300" b="1" dirty="0">
              <a:solidFill>
                <a:schemeClr val="bg1"/>
              </a:solidFill>
              <a:latin typeface="Arial" panose="020B0604020202020204" pitchFamily="34" charset="0"/>
              <a:cs typeface="Arial" panose="020B0604020202020204" pitchFamily="34" charset="0"/>
            </a:endParaRPr>
          </a:p>
        </p:txBody>
      </p:sp>
      <p:sp>
        <p:nvSpPr>
          <p:cNvPr id="3" name="Text 1"/>
          <p:cNvSpPr/>
          <p:nvPr/>
        </p:nvSpPr>
        <p:spPr>
          <a:xfrm>
            <a:off x="487016" y="264712"/>
            <a:ext cx="8382664" cy="576116"/>
          </a:xfrm>
          <a:prstGeom prst="rect">
            <a:avLst/>
          </a:prstGeom>
          <a:noFill/>
        </p:spPr>
        <p:txBody>
          <a:bodyPr wrap="square" lIns="0" tIns="0" rIns="0" bIns="0" rtlCol="0" anchor="ctr"/>
          <a:lstStyle/>
          <a:p>
            <a:pPr algn="ctr"/>
            <a:endParaRPr lang="en-US" sz="2300" b="1" dirty="0">
              <a:solidFill>
                <a:schemeClr val="bg1"/>
              </a:solidFill>
              <a:latin typeface="Arial" panose="020B0604020202020204" pitchFamily="34" charset="0"/>
              <a:cs typeface="Arial" panose="020B0604020202020204" pitchFamily="34" charset="0"/>
            </a:endParaRPr>
          </a:p>
        </p:txBody>
      </p:sp>
      <p:graphicFrame>
        <p:nvGraphicFramePr>
          <p:cNvPr id="5" name="Table 0"/>
          <p:cNvGraphicFramePr>
            <a:graphicFrameLocks noGrp="1"/>
          </p:cNvGraphicFramePr>
          <p:nvPr/>
        </p:nvGraphicFramePr>
        <p:xfrm>
          <a:off x="105103" y="1092289"/>
          <a:ext cx="8881242" cy="3936911"/>
        </p:xfrm>
        <a:graphic>
          <a:graphicData uri="http://schemas.openxmlformats.org/drawingml/2006/table">
            <a:tbl>
              <a:tblPr/>
              <a:tblGrid>
                <a:gridCol w="8881242"/>
              </a:tblGrid>
              <a:tr h="3936911">
                <a:tc>
                  <a:txBody>
                    <a:bodyPr/>
                    <a:lstStyle/>
                    <a:p>
                      <a:pPr marL="285750" indent="-285750">
                        <a:buFont typeface="Wingdings" panose="05000000000000000000" pitchFamily="2" charset="2"/>
                        <a:buChar char="Ø"/>
                      </a:pPr>
                      <a:r>
                        <a:rPr lang="en-US" sz="1250" dirty="0">
                          <a:latin typeface="Arial" panose="020B0604020202020204" pitchFamily="34" charset="0"/>
                          <a:cs typeface="Arial" panose="020B0604020202020204" pitchFamily="34" charset="0"/>
                        </a:rPr>
                        <a:t>TDS on purchase of goods (corresponding to old section 194Q) is covered under </a:t>
                      </a:r>
                      <a:r>
                        <a:rPr lang="en-US" sz="1250" b="1" dirty="0">
                          <a:latin typeface="Arial" panose="020B0604020202020204" pitchFamily="34" charset="0"/>
                          <a:cs typeface="Arial" panose="020B0604020202020204" pitchFamily="34" charset="0"/>
                        </a:rPr>
                        <a:t>Section 393(1), Table Sl. No. 8(ii)</a:t>
                      </a:r>
                      <a:r>
                        <a:rPr lang="en-US" sz="1250" dirty="0">
                          <a:latin typeface="Arial" panose="020B0604020202020204" pitchFamily="34" charset="0"/>
                          <a:cs typeface="Arial" panose="020B0604020202020204" pitchFamily="34" charset="0"/>
                        </a:rPr>
                        <a:t> of the Income-tax Act, 2025.</a:t>
                      </a:r>
                      <a:endParaRPr lang="en-US" sz="125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endParaRPr lang="en-US" sz="1250" b="1"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sz="1250" b="1" dirty="0">
                          <a:latin typeface="Arial" panose="020B0604020202020204" pitchFamily="34" charset="0"/>
                          <a:cs typeface="Arial" panose="020B0604020202020204" pitchFamily="34" charset="0"/>
                        </a:rPr>
                        <a:t>Assessee-in-Default:</a:t>
                      </a:r>
                      <a:r>
                        <a:rPr lang="en-US" sz="1250" dirty="0">
                          <a:latin typeface="Arial" panose="020B0604020202020204" pitchFamily="34" charset="0"/>
                          <a:cs typeface="Arial" panose="020B0604020202020204" pitchFamily="34" charset="0"/>
                        </a:rPr>
                        <a:t> The buyer may be treated as an </a:t>
                      </a:r>
                      <a:r>
                        <a:rPr lang="en-US" sz="1250" b="1" dirty="0">
                          <a:latin typeface="Arial" panose="020B0604020202020204" pitchFamily="34" charset="0"/>
                          <a:cs typeface="Arial" panose="020B0604020202020204" pitchFamily="34" charset="0"/>
                        </a:rPr>
                        <a:t>assessee-in-default</a:t>
                      </a:r>
                      <a:r>
                        <a:rPr lang="en-US" sz="1250" dirty="0">
                          <a:latin typeface="Arial" panose="020B0604020202020204" pitchFamily="34" charset="0"/>
                          <a:cs typeface="Arial" panose="020B0604020202020204" pitchFamily="34" charset="0"/>
                        </a:rPr>
                        <a:t> for failure to deduct TDS under Section 398. </a:t>
                      </a:r>
                      <a:endParaRPr lang="en-US" sz="125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endParaRPr lang="en-US" sz="125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sz="1250" b="1" dirty="0">
                          <a:latin typeface="Arial" panose="020B0604020202020204" pitchFamily="34" charset="0"/>
                          <a:cs typeface="Arial" panose="020B0604020202020204" pitchFamily="34" charset="0"/>
                        </a:rPr>
                        <a:t>Interest for Non-Deduction:</a:t>
                      </a:r>
                      <a:r>
                        <a:rPr lang="en-US" sz="1250" dirty="0">
                          <a:latin typeface="Arial" panose="020B0604020202020204" pitchFamily="34" charset="0"/>
                          <a:cs typeface="Arial" panose="020B0604020202020204" pitchFamily="34" charset="0"/>
                        </a:rPr>
                        <a:t> Interest at </a:t>
                      </a:r>
                      <a:r>
                        <a:rPr lang="en-US" sz="1250" b="1" dirty="0">
                          <a:latin typeface="Arial" panose="020B0604020202020204" pitchFamily="34" charset="0"/>
                          <a:cs typeface="Arial" panose="020B0604020202020204" pitchFamily="34" charset="0"/>
                        </a:rPr>
                        <a:t>1% per month or part thereof</a:t>
                      </a:r>
                      <a:r>
                        <a:rPr lang="en-US" sz="1250" dirty="0">
                          <a:latin typeface="Arial" panose="020B0604020202020204" pitchFamily="34" charset="0"/>
                          <a:cs typeface="Arial" panose="020B0604020202020204" pitchFamily="34" charset="0"/>
                        </a:rPr>
                        <a:t> is payable from the date on which tax was deductible up to the date of actual deduction. </a:t>
                      </a:r>
                      <a:r>
                        <a:rPr lang="en-US" sz="1250" b="1" dirty="0">
                          <a:latin typeface="Arial" panose="020B0604020202020204" pitchFamily="34" charset="0"/>
                          <a:cs typeface="Arial" panose="020B0604020202020204" pitchFamily="34" charset="0"/>
                        </a:rPr>
                        <a:t>Interest for Non-Payment after Deduction:</a:t>
                      </a:r>
                      <a:r>
                        <a:rPr lang="en-US" sz="1250" dirty="0">
                          <a:latin typeface="Arial" panose="020B0604020202020204" pitchFamily="34" charset="0"/>
                          <a:cs typeface="Arial" panose="020B0604020202020204" pitchFamily="34" charset="0"/>
                        </a:rPr>
                        <a:t> Where TDS is deducted but not deposited with the Government, interest at </a:t>
                      </a:r>
                      <a:r>
                        <a:rPr lang="en-US" sz="1250" b="1" dirty="0">
                          <a:latin typeface="Arial" panose="020B0604020202020204" pitchFamily="34" charset="0"/>
                          <a:cs typeface="Arial" panose="020B0604020202020204" pitchFamily="34" charset="0"/>
                        </a:rPr>
                        <a:t>1.5% per month or part thereof</a:t>
                      </a:r>
                      <a:r>
                        <a:rPr lang="en-US" sz="1250" dirty="0">
                          <a:latin typeface="Arial" panose="020B0604020202020204" pitchFamily="34" charset="0"/>
                          <a:cs typeface="Arial" panose="020B0604020202020204" pitchFamily="34" charset="0"/>
                        </a:rPr>
                        <a:t> is payable from the date of deduction to the date of payment. </a:t>
                      </a:r>
                      <a:endParaRPr lang="en-US" sz="125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endParaRPr lang="en-US" sz="125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sz="1250" b="1" dirty="0">
                          <a:latin typeface="Arial" panose="020B0604020202020204" pitchFamily="34" charset="0"/>
                          <a:cs typeface="Arial" panose="020B0604020202020204" pitchFamily="34" charset="0"/>
                        </a:rPr>
                        <a:t>Recovery Proceedings:</a:t>
                      </a:r>
                      <a:r>
                        <a:rPr lang="en-US" sz="1250" dirty="0">
                          <a:latin typeface="Arial" panose="020B0604020202020204" pitchFamily="34" charset="0"/>
                          <a:cs typeface="Arial" panose="020B0604020202020204" pitchFamily="34" charset="0"/>
                        </a:rPr>
                        <a:t> The tax authorities may initiate recovery proceedings for the unpaid TDS, along with applicable interest and other dues. </a:t>
                      </a:r>
                      <a:endParaRPr lang="en-US" sz="125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endParaRPr lang="en-US" sz="125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sz="1250" b="1" dirty="0">
                          <a:latin typeface="Arial" panose="020B0604020202020204" pitchFamily="34" charset="0"/>
                          <a:cs typeface="Arial" panose="020B0604020202020204" pitchFamily="34" charset="0"/>
                        </a:rPr>
                        <a:t>Penalty Exposure:</a:t>
                      </a:r>
                      <a:r>
                        <a:rPr lang="en-US" sz="1250" dirty="0">
                          <a:latin typeface="Arial" panose="020B0604020202020204" pitchFamily="34" charset="0"/>
                          <a:cs typeface="Arial" panose="020B0604020202020204" pitchFamily="34" charset="0"/>
                        </a:rPr>
                        <a:t> Failure to deduct or deposit TDS may attract penalties under the Act, subject to the facts of the case and availability of reasonable cause.</a:t>
                      </a:r>
                      <a:endParaRPr lang="en-US" sz="1250" dirty="0">
                        <a:latin typeface="Arial" panose="020B0604020202020204" pitchFamily="34" charset="0"/>
                        <a:cs typeface="Arial" panose="020B0604020202020204" pitchFamily="34" charset="0"/>
                      </a:endParaRPr>
                    </a:p>
                    <a:p>
                      <a:pPr marL="0" indent="0">
                        <a:buFont typeface="Wingdings" panose="05000000000000000000" pitchFamily="2" charset="2"/>
                        <a:buNone/>
                      </a:pPr>
                      <a:r>
                        <a:rPr lang="en-US" sz="1250" dirty="0">
                          <a:latin typeface="Arial" panose="020B0604020202020204" pitchFamily="34" charset="0"/>
                          <a:cs typeface="Arial" panose="020B0604020202020204" pitchFamily="34" charset="0"/>
                        </a:rPr>
                        <a:t> </a:t>
                      </a:r>
                      <a:endParaRPr lang="en-US" sz="125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sz="1250" b="1" dirty="0">
                          <a:latin typeface="Arial" panose="020B0604020202020204" pitchFamily="34" charset="0"/>
                          <a:cs typeface="Arial" panose="020B0604020202020204" pitchFamily="34" charset="0"/>
                        </a:rPr>
                        <a:t>Charge on Assets:</a:t>
                      </a:r>
                      <a:r>
                        <a:rPr lang="en-US" sz="1250" dirty="0">
                          <a:latin typeface="Arial" panose="020B0604020202020204" pitchFamily="34" charset="0"/>
                          <a:cs typeface="Arial" panose="020B0604020202020204" pitchFamily="34" charset="0"/>
                        </a:rPr>
                        <a:t> Any unpaid TDS liability, together with interest, may constitute a charge on the assets of the deductor.</a:t>
                      </a:r>
                      <a:endParaRPr lang="en-US" sz="1250" b="1"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r>
            </a:tbl>
          </a:graphicData>
        </a:graphic>
      </p:graphicFrame>
      <p:sp>
        <p:nvSpPr>
          <p:cNvPr id="4" name="Shape 2"/>
          <p:cNvSpPr/>
          <p:nvPr/>
        </p:nvSpPr>
        <p:spPr>
          <a:xfrm>
            <a:off x="0" y="5029200"/>
            <a:ext cx="9144000" cy="114300"/>
          </a:xfrm>
          <a:prstGeom prst="rect">
            <a:avLst/>
          </a:prstGeom>
          <a:solidFill>
            <a:srgbClr val="C9941A"/>
          </a:solidFill>
          <a:ln w="12700">
            <a:solidFill>
              <a:srgbClr val="C9941A"/>
            </a:solidFill>
            <a:prstDash val="solid"/>
          </a:ln>
        </p:spPr>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4F6FB"/>
        </a:solidFill>
        <a:effectLst/>
      </p:bgPr>
    </p:bg>
    <p:spTree>
      <p:nvGrpSpPr>
        <p:cNvPr id="1" name=""/>
        <p:cNvGrpSpPr/>
        <p:nvPr/>
      </p:nvGrpSpPr>
      <p:grpSpPr>
        <a:xfrm>
          <a:off x="0" y="0"/>
          <a:ext cx="0" cy="0"/>
          <a:chOff x="0" y="0"/>
          <a:chExt cx="0" cy="0"/>
        </a:xfrm>
      </p:grpSpPr>
      <p:sp>
        <p:nvSpPr>
          <p:cNvPr id="2" name="Shape 0"/>
          <p:cNvSpPr/>
          <p:nvPr/>
        </p:nvSpPr>
        <p:spPr>
          <a:xfrm>
            <a:off x="0" y="13252"/>
            <a:ext cx="9144000" cy="914400"/>
          </a:xfrm>
          <a:prstGeom prst="rect">
            <a:avLst/>
          </a:prstGeom>
          <a:solidFill>
            <a:srgbClr val="1A2B5E"/>
          </a:solidFill>
          <a:ln w="12700">
            <a:solidFill>
              <a:srgbClr val="1A2B5E"/>
            </a:solidFill>
            <a:prstDash val="solid"/>
          </a:ln>
        </p:spPr>
      </p:sp>
      <p:sp>
        <p:nvSpPr>
          <p:cNvPr id="3" name="Text 1"/>
          <p:cNvSpPr/>
          <p:nvPr/>
        </p:nvSpPr>
        <p:spPr>
          <a:xfrm>
            <a:off x="487016" y="137160"/>
            <a:ext cx="8382664" cy="640080"/>
          </a:xfrm>
          <a:prstGeom prst="rect">
            <a:avLst/>
          </a:prstGeom>
          <a:noFill/>
        </p:spPr>
        <p:txBody>
          <a:bodyPr wrap="square" lIns="0" tIns="0" rIns="0" bIns="0" rtlCol="0" anchor="ctr"/>
          <a:lstStyle/>
          <a:p>
            <a:pPr marL="0" indent="0">
              <a:buNone/>
            </a:pPr>
            <a:r>
              <a:rPr lang="en-US" sz="2300" b="1" dirty="0">
                <a:solidFill>
                  <a:srgbClr val="FFFFFF"/>
                </a:solidFill>
                <a:latin typeface="Arial" panose="020B0604020202020204" pitchFamily="34" charset="0"/>
                <a:ea typeface="Cambria" panose="02040503050406030204" pitchFamily="34" charset="-122"/>
                <a:cs typeface="Arial" panose="020B0604020202020204" pitchFamily="34" charset="0"/>
              </a:rPr>
              <a:t>Important Interpretations – Sec. 402 Income Tax Act, 2025</a:t>
            </a:r>
            <a:endParaRPr lang="en-US" sz="2300" dirty="0">
              <a:latin typeface="Arial" panose="020B0604020202020204" pitchFamily="34" charset="0"/>
              <a:cs typeface="Arial" panose="020B0604020202020204" pitchFamily="34" charset="0"/>
            </a:endParaRPr>
          </a:p>
        </p:txBody>
      </p:sp>
      <p:graphicFrame>
        <p:nvGraphicFramePr>
          <p:cNvPr id="5" name="Table 0"/>
          <p:cNvGraphicFramePr>
            <a:graphicFrameLocks noGrp="1"/>
          </p:cNvGraphicFramePr>
          <p:nvPr/>
        </p:nvGraphicFramePr>
        <p:xfrm>
          <a:off x="157654" y="1561090"/>
          <a:ext cx="8912772" cy="3352451"/>
        </p:xfrm>
        <a:graphic>
          <a:graphicData uri="http://schemas.openxmlformats.org/drawingml/2006/table">
            <a:tbl>
              <a:tblPr/>
              <a:tblGrid>
                <a:gridCol w="599091"/>
                <a:gridCol w="1902372"/>
                <a:gridCol w="3005959"/>
                <a:gridCol w="3405350"/>
              </a:tblGrid>
              <a:tr h="267710">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en-US" sz="1200" b="1" dirty="0">
                          <a:solidFill>
                            <a:schemeClr val="bg1"/>
                          </a:solidFill>
                          <a:latin typeface="Arial" panose="020B0604020202020204" pitchFamily="34" charset="0"/>
                          <a:cs typeface="Arial" panose="020B0604020202020204" pitchFamily="34" charset="0"/>
                        </a:rPr>
                        <a:t>SI.No</a:t>
                      </a:r>
                      <a:endParaRPr lang="en-US" sz="1200" b="1" dirty="0">
                        <a:solidFill>
                          <a:schemeClr val="bg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1A2B5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en-US" sz="1200" b="1" dirty="0">
                          <a:solidFill>
                            <a:schemeClr val="bg1"/>
                          </a:solidFill>
                          <a:latin typeface="Arial" panose="020B0604020202020204" pitchFamily="34" charset="0"/>
                          <a:cs typeface="Arial" panose="020B0604020202020204" pitchFamily="34" charset="0"/>
                        </a:rPr>
                        <a:t>Provisions</a:t>
                      </a:r>
                      <a:endParaRPr lang="en-US" sz="1200" b="1" dirty="0">
                        <a:solidFill>
                          <a:schemeClr val="bg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1A2B5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en-US" sz="1200" b="1" dirty="0">
                          <a:solidFill>
                            <a:schemeClr val="bg1"/>
                          </a:solidFill>
                          <a:latin typeface="Arial" panose="020B0604020202020204" pitchFamily="34" charset="0"/>
                          <a:cs typeface="Arial" panose="020B0604020202020204" pitchFamily="34" charset="0"/>
                        </a:rPr>
                        <a:t>Person</a:t>
                      </a:r>
                      <a:endParaRPr lang="en-US" sz="1200" b="1" dirty="0">
                        <a:solidFill>
                          <a:schemeClr val="bg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1A2B5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en-US" sz="1200" b="1" dirty="0">
                          <a:solidFill>
                            <a:schemeClr val="bg1"/>
                          </a:solidFill>
                          <a:latin typeface="Arial" panose="020B0604020202020204" pitchFamily="34" charset="0"/>
                          <a:cs typeface="Arial" panose="020B0604020202020204" pitchFamily="34" charset="0"/>
                        </a:rPr>
                        <a:t>Person not to be included</a:t>
                      </a:r>
                      <a:endParaRPr lang="en-US" sz="1200" b="1" dirty="0">
                        <a:solidFill>
                          <a:schemeClr val="bg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1A2B5E"/>
                    </a:solidFill>
                  </a:tcPr>
                </a:tc>
              </a:tr>
              <a:tr h="261491">
                <a:tc>
                  <a:txBody>
                    <a:bodyPr/>
                    <a:lstStyle/>
                    <a:p>
                      <a:pPr marL="0" indent="0" algn="ctr">
                        <a:buNone/>
                      </a:pPr>
                      <a:r>
                        <a:rPr lang="en-US" sz="1200" b="1" dirty="0">
                          <a:solidFill>
                            <a:schemeClr val="bg1"/>
                          </a:solidFill>
                          <a:latin typeface="Arial" panose="020B0604020202020204" pitchFamily="34" charset="0"/>
                          <a:cs typeface="Arial" panose="020B0604020202020204" pitchFamily="34" charset="0"/>
                        </a:rPr>
                        <a:t>A</a:t>
                      </a:r>
                      <a:endParaRPr lang="en-US" sz="1200" b="1" dirty="0">
                        <a:solidFill>
                          <a:schemeClr val="bg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1A2B5E"/>
                    </a:solidFill>
                  </a:tcPr>
                </a:tc>
                <a:tc>
                  <a:txBody>
                    <a:bodyPr/>
                    <a:lstStyle/>
                    <a:p>
                      <a:pPr marL="0" indent="0" algn="ctr">
                        <a:buNone/>
                      </a:pPr>
                      <a:r>
                        <a:rPr lang="en-US" sz="1200" b="1" dirty="0">
                          <a:solidFill>
                            <a:schemeClr val="bg1"/>
                          </a:solidFill>
                          <a:latin typeface="Arial" panose="020B0604020202020204" pitchFamily="34" charset="0"/>
                          <a:cs typeface="Arial" panose="020B0604020202020204" pitchFamily="34" charset="0"/>
                        </a:rPr>
                        <a:t>B</a:t>
                      </a:r>
                      <a:endParaRPr lang="en-US" sz="1200" b="1" dirty="0">
                        <a:solidFill>
                          <a:schemeClr val="bg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1A2B5E"/>
                    </a:solidFill>
                  </a:tcPr>
                </a:tc>
                <a:tc>
                  <a:txBody>
                    <a:bodyPr/>
                    <a:lstStyle/>
                    <a:p>
                      <a:pPr marL="0" indent="0" algn="ctr">
                        <a:buNone/>
                      </a:pPr>
                      <a:r>
                        <a:rPr lang="en-US" sz="1200" b="1" dirty="0">
                          <a:solidFill>
                            <a:schemeClr val="bg1"/>
                          </a:solidFill>
                          <a:latin typeface="Arial" panose="020B0604020202020204" pitchFamily="34" charset="0"/>
                          <a:cs typeface="Arial" panose="020B0604020202020204" pitchFamily="34" charset="0"/>
                        </a:rPr>
                        <a:t>C</a:t>
                      </a:r>
                      <a:endParaRPr lang="en-US" sz="1200" b="1" dirty="0">
                        <a:solidFill>
                          <a:schemeClr val="bg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1A2B5E"/>
                    </a:solidFill>
                  </a:tcPr>
                </a:tc>
                <a:tc>
                  <a:txBody>
                    <a:bodyPr/>
                    <a:lstStyle/>
                    <a:p>
                      <a:pPr marL="0" indent="0" algn="ctr">
                        <a:buNone/>
                      </a:pPr>
                      <a:r>
                        <a:rPr lang="en-US" sz="1200" b="1" dirty="0">
                          <a:solidFill>
                            <a:schemeClr val="bg1"/>
                          </a:solidFill>
                          <a:latin typeface="Arial" panose="020B0604020202020204" pitchFamily="34" charset="0"/>
                          <a:cs typeface="Arial" panose="020B0604020202020204" pitchFamily="34" charset="0"/>
                        </a:rPr>
                        <a:t>D</a:t>
                      </a:r>
                      <a:endParaRPr lang="en-US" sz="1200" b="1" dirty="0">
                        <a:solidFill>
                          <a:schemeClr val="bg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1A2B5E"/>
                    </a:solidFill>
                  </a:tcPr>
                </a:tc>
              </a:tr>
              <a:tr h="1107491">
                <a:tc>
                  <a:txBody>
                    <a:bodyPr/>
                    <a:lstStyle/>
                    <a:p>
                      <a:pPr marL="0" indent="0" algn="just">
                        <a:buNone/>
                      </a:pPr>
                      <a:r>
                        <a:rPr lang="en-US" sz="1200" dirty="0">
                          <a:latin typeface="Arial" panose="020B0604020202020204" pitchFamily="34" charset="0"/>
                          <a:cs typeface="Arial" panose="020B0604020202020204" pitchFamily="34" charset="0"/>
                        </a:rPr>
                        <a:t>1</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FFFFFF"/>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defRPr/>
                      </a:pPr>
                      <a:r>
                        <a:rPr lang="en-US" sz="1200" dirty="0">
                          <a:latin typeface="Arial" panose="020B0604020202020204" pitchFamily="34" charset="0"/>
                          <a:cs typeface="Arial" panose="020B0604020202020204" pitchFamily="34" charset="0"/>
                        </a:rPr>
                        <a:t>Purchase of goods referred to in Sec. 393(1)</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FFFFFF"/>
                    </a:solidFill>
                  </a:tcPr>
                </a:tc>
                <a:tc>
                  <a:txBody>
                    <a:bodyPr/>
                    <a:lstStyle/>
                    <a:p>
                      <a:pPr marL="0" indent="0" algn="just">
                        <a:buNone/>
                      </a:pPr>
                      <a:r>
                        <a:rPr lang="en-US" sz="1200" dirty="0">
                          <a:latin typeface="Arial" panose="020B0604020202020204" pitchFamily="34" charset="0"/>
                          <a:cs typeface="Arial" panose="020B0604020202020204" pitchFamily="34" charset="0"/>
                        </a:rPr>
                        <a:t>A person whose total sales, gross receipts or turnover from the business carried on by him exceeds </a:t>
                      </a:r>
                      <a:r>
                        <a:rPr lang="en-US" sz="1200" b="1" dirty="0">
                          <a:latin typeface="Arial" panose="020B0604020202020204" pitchFamily="34" charset="0"/>
                          <a:cs typeface="Arial" panose="020B0604020202020204" pitchFamily="34" charset="0"/>
                        </a:rPr>
                        <a:t>ten crore</a:t>
                      </a:r>
                      <a:r>
                        <a:rPr lang="en-US" sz="1200" b="0" dirty="0">
                          <a:latin typeface="Arial" panose="020B0604020202020204" pitchFamily="34" charset="0"/>
                          <a:cs typeface="Arial" panose="020B0604020202020204" pitchFamily="34" charset="0"/>
                        </a:rPr>
                        <a:t> rupees during the tax year immediately preceding the tax year in which the purchase of goods is carried out.</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FFFFFF"/>
                    </a:solidFill>
                  </a:tcPr>
                </a:tc>
                <a:tc>
                  <a:txBody>
                    <a:bodyPr/>
                    <a:lstStyle/>
                    <a:p>
                      <a:pPr marL="0" indent="0" algn="just">
                        <a:buNone/>
                      </a:pPr>
                      <a:r>
                        <a:rPr lang="en-US" sz="1200" dirty="0">
                          <a:latin typeface="Arial" panose="020B0604020202020204" pitchFamily="34" charset="0"/>
                          <a:cs typeface="Arial" panose="020B0604020202020204" pitchFamily="34" charset="0"/>
                        </a:rPr>
                        <a:t>Any person, as the central Government may notify for this purpose, subject to conditions as may be specified therein.</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FFFFFF"/>
                    </a:solidFill>
                  </a:tcPr>
                </a:tc>
              </a:tr>
              <a:tr h="1615091">
                <a:tc>
                  <a:txBody>
                    <a:bodyPr/>
                    <a:lstStyle/>
                    <a:p>
                      <a:pPr marL="0" indent="0" algn="just">
                        <a:buNone/>
                      </a:pPr>
                      <a:r>
                        <a:rPr lang="en-US" sz="1200" dirty="0">
                          <a:latin typeface="Arial" panose="020B0604020202020204" pitchFamily="34" charset="0"/>
                          <a:cs typeface="Arial" panose="020B0604020202020204" pitchFamily="34" charset="0"/>
                        </a:rPr>
                        <a:t>2.</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defRPr/>
                      </a:pPr>
                      <a:r>
                        <a:rPr lang="en-US" sz="1200" dirty="0">
                          <a:latin typeface="Arial" panose="020B0604020202020204" pitchFamily="34" charset="0"/>
                          <a:cs typeface="Arial" panose="020B0604020202020204" pitchFamily="34" charset="0"/>
                        </a:rPr>
                        <a:t>Sale of goods referred to in Sec. 394(1)</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0" indent="0" algn="just">
                        <a:buNone/>
                      </a:pPr>
                      <a:r>
                        <a:rPr lang="en-US" sz="1200" dirty="0">
                          <a:latin typeface="Arial" panose="020B0604020202020204" pitchFamily="34" charset="0"/>
                          <a:cs typeface="Arial" panose="020B0604020202020204" pitchFamily="34" charset="0"/>
                        </a:rPr>
                        <a:t>A person who obtains in any sale, by way of auction, tender or any other mode, goods of the nature specified in Sec. 394(1) or the right to receive any such goods</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228600" indent="-228600" algn="just">
                        <a:buAutoNum type="alphaLcParenBoth"/>
                      </a:pPr>
                      <a:r>
                        <a:rPr lang="en-US" sz="1200" i="0" dirty="0">
                          <a:latin typeface="Arial" panose="020B0604020202020204" pitchFamily="34" charset="0"/>
                          <a:cs typeface="Arial" panose="020B0604020202020204" pitchFamily="34" charset="0"/>
                        </a:rPr>
                        <a:t>A public sector company; or</a:t>
                      </a:r>
                      <a:endParaRPr lang="en-US" sz="1200" i="0" dirty="0">
                        <a:latin typeface="Arial" panose="020B0604020202020204" pitchFamily="34" charset="0"/>
                        <a:cs typeface="Arial" panose="020B0604020202020204" pitchFamily="34" charset="0"/>
                      </a:endParaRPr>
                    </a:p>
                    <a:p>
                      <a:pPr marL="228600" indent="-228600" algn="just">
                        <a:buAutoNum type="alphaLcParenBoth"/>
                      </a:pPr>
                      <a:r>
                        <a:rPr lang="en-US" sz="1200" i="0" dirty="0">
                          <a:latin typeface="Arial" panose="020B0604020202020204" pitchFamily="34" charset="0"/>
                          <a:cs typeface="Arial" panose="020B0604020202020204" pitchFamily="34" charset="0"/>
                        </a:rPr>
                        <a:t>The Central or a State Government, and an embassy, a High Commission, legation, commission, consulate and the trade representation, of a foreign State; or</a:t>
                      </a:r>
                      <a:endParaRPr lang="en-US" sz="1200" i="0" dirty="0">
                        <a:latin typeface="Arial" panose="020B0604020202020204" pitchFamily="34" charset="0"/>
                        <a:cs typeface="Arial" panose="020B0604020202020204" pitchFamily="34" charset="0"/>
                      </a:endParaRPr>
                    </a:p>
                    <a:p>
                      <a:pPr marL="228600" indent="-228600" algn="just">
                        <a:buAutoNum type="alphaLcParenBoth"/>
                      </a:pPr>
                      <a:r>
                        <a:rPr lang="en-US" sz="1200" i="0" dirty="0">
                          <a:latin typeface="Arial" panose="020B0604020202020204" pitchFamily="34" charset="0"/>
                          <a:cs typeface="Arial" panose="020B0604020202020204" pitchFamily="34" charset="0"/>
                        </a:rPr>
                        <a:t>A club; or</a:t>
                      </a:r>
                      <a:endParaRPr lang="en-US" sz="1200" i="0" dirty="0">
                        <a:latin typeface="Arial" panose="020B0604020202020204" pitchFamily="34" charset="0"/>
                        <a:cs typeface="Arial" panose="020B0604020202020204" pitchFamily="34" charset="0"/>
                      </a:endParaRPr>
                    </a:p>
                    <a:p>
                      <a:pPr marL="228600" indent="-228600" algn="just">
                        <a:buAutoNum type="alphaLcParenBoth"/>
                      </a:pPr>
                      <a:r>
                        <a:rPr lang="en-US" sz="1200" i="0" dirty="0">
                          <a:latin typeface="Arial" panose="020B0604020202020204" pitchFamily="34" charset="0"/>
                          <a:cs typeface="Arial" panose="020B0604020202020204" pitchFamily="34" charset="0"/>
                        </a:rPr>
                        <a:t>A buyer in the retail of such goods purchased by him for personal consumption.</a:t>
                      </a:r>
                      <a:endParaRPr lang="en-US" sz="1200" i="1"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r>
            </a:tbl>
          </a:graphicData>
        </a:graphic>
      </p:graphicFrame>
      <p:sp>
        <p:nvSpPr>
          <p:cNvPr id="4" name="Shape 2"/>
          <p:cNvSpPr/>
          <p:nvPr/>
        </p:nvSpPr>
        <p:spPr>
          <a:xfrm>
            <a:off x="0" y="5029200"/>
            <a:ext cx="9144000" cy="114300"/>
          </a:xfrm>
          <a:prstGeom prst="rect">
            <a:avLst/>
          </a:prstGeom>
          <a:solidFill>
            <a:srgbClr val="C9941A"/>
          </a:solidFill>
          <a:ln w="12700">
            <a:solidFill>
              <a:srgbClr val="C9941A"/>
            </a:solidFill>
            <a:prstDash val="solid"/>
          </a:ln>
        </p:spPr>
      </p:sp>
      <p:sp>
        <p:nvSpPr>
          <p:cNvPr id="7" name="TextBox 6"/>
          <p:cNvSpPr txBox="1"/>
          <p:nvPr/>
        </p:nvSpPr>
        <p:spPr>
          <a:xfrm>
            <a:off x="461313" y="1005844"/>
            <a:ext cx="8195671" cy="477054"/>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Meaning of</a:t>
            </a:r>
            <a:r>
              <a:rPr lang="en-US" sz="1200" b="1" dirty="0">
                <a:latin typeface="Arial" panose="020B0604020202020204" pitchFamily="34" charset="0"/>
                <a:cs typeface="Arial" panose="020B0604020202020204" pitchFamily="34" charset="0"/>
              </a:rPr>
              <a:t> “Buyer” </a:t>
            </a:r>
            <a:r>
              <a:rPr lang="en-US" sz="1200" dirty="0">
                <a:latin typeface="Arial" panose="020B0604020202020204" pitchFamily="34" charset="0"/>
                <a:cs typeface="Arial" panose="020B0604020202020204" pitchFamily="34" charset="0"/>
              </a:rPr>
              <a:t>for the purposes of provisions in column B of the Table as mentioned below means any person as specified in column C but does not include any person as specified in column D</a:t>
            </a:r>
            <a:endParaRPr lang="en-IN" sz="1200" b="1" dirty="0">
              <a:latin typeface="Arial" panose="020B0604020202020204" pitchFamily="34" charset="0"/>
              <a:cs typeface="Arial" panose="020B0604020202020204"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rgbClr val="F4F6FB"/>
        </a:solidFill>
        <a:effectLst/>
      </p:bgPr>
    </p:bg>
    <p:spTree>
      <p:nvGrpSpPr>
        <p:cNvPr id="1" name=""/>
        <p:cNvGrpSpPr/>
        <p:nvPr/>
      </p:nvGrpSpPr>
      <p:grpSpPr>
        <a:xfrm>
          <a:off x="0" y="0"/>
          <a:ext cx="0" cy="0"/>
          <a:chOff x="0" y="0"/>
          <a:chExt cx="0" cy="0"/>
        </a:xfrm>
      </p:grpSpPr>
      <p:sp>
        <p:nvSpPr>
          <p:cNvPr id="2" name="Shape 0"/>
          <p:cNvSpPr/>
          <p:nvPr/>
        </p:nvSpPr>
        <p:spPr>
          <a:xfrm>
            <a:off x="0" y="13251"/>
            <a:ext cx="9144000" cy="901149"/>
          </a:xfrm>
          <a:prstGeom prst="rect">
            <a:avLst/>
          </a:prstGeom>
          <a:solidFill>
            <a:srgbClr val="C00000"/>
          </a:solidFill>
          <a:ln w="12700">
            <a:solidFill>
              <a:srgbClr val="1A2B5E"/>
            </a:solidFill>
            <a:prstDash val="solid"/>
          </a:ln>
        </p:spPr>
        <p:txBody>
          <a:bodyPr anchor="ctr"/>
          <a:lstStyle/>
          <a:p>
            <a:pPr algn="ctr"/>
            <a:r>
              <a:rPr lang="en-US" sz="2300" b="1" dirty="0">
                <a:latin typeface="Arial" panose="020B0604020202020204" pitchFamily="34" charset="0"/>
                <a:cs typeface="Arial" panose="020B0604020202020204" pitchFamily="34" charset="0"/>
              </a:rPr>
              <a:t>Consequences of Non-Deduction of TDS on Purchase of Property under the Income-tax Act, 2025</a:t>
            </a:r>
            <a:endParaRPr lang="en-US" sz="2300" b="1" dirty="0">
              <a:solidFill>
                <a:schemeClr val="bg1"/>
              </a:solidFill>
              <a:latin typeface="Arial" panose="020B0604020202020204" pitchFamily="34" charset="0"/>
              <a:cs typeface="Arial" panose="020B0604020202020204" pitchFamily="34" charset="0"/>
            </a:endParaRPr>
          </a:p>
        </p:txBody>
      </p:sp>
      <p:sp>
        <p:nvSpPr>
          <p:cNvPr id="3" name="Text 1"/>
          <p:cNvSpPr/>
          <p:nvPr/>
        </p:nvSpPr>
        <p:spPr>
          <a:xfrm>
            <a:off x="487016" y="264712"/>
            <a:ext cx="8382664" cy="576116"/>
          </a:xfrm>
          <a:prstGeom prst="rect">
            <a:avLst/>
          </a:prstGeom>
          <a:noFill/>
        </p:spPr>
        <p:txBody>
          <a:bodyPr wrap="square" lIns="0" tIns="0" rIns="0" bIns="0" rtlCol="0" anchor="ctr"/>
          <a:lstStyle/>
          <a:p>
            <a:pPr algn="ctr"/>
            <a:endParaRPr lang="en-US" sz="2300" b="1" dirty="0">
              <a:solidFill>
                <a:schemeClr val="bg1"/>
              </a:solidFill>
              <a:latin typeface="Arial" panose="020B0604020202020204" pitchFamily="34" charset="0"/>
              <a:cs typeface="Arial" panose="020B0604020202020204" pitchFamily="34" charset="0"/>
            </a:endParaRPr>
          </a:p>
        </p:txBody>
      </p:sp>
      <p:graphicFrame>
        <p:nvGraphicFramePr>
          <p:cNvPr id="5" name="Table 0"/>
          <p:cNvGraphicFramePr>
            <a:graphicFrameLocks noGrp="1"/>
          </p:cNvGraphicFramePr>
          <p:nvPr/>
        </p:nvGraphicFramePr>
        <p:xfrm>
          <a:off x="105103" y="1092289"/>
          <a:ext cx="8881242" cy="3936911"/>
        </p:xfrm>
        <a:graphic>
          <a:graphicData uri="http://schemas.openxmlformats.org/drawingml/2006/table">
            <a:tbl>
              <a:tblPr/>
              <a:tblGrid>
                <a:gridCol w="8881242"/>
              </a:tblGrid>
              <a:tr h="3936911">
                <a:tc>
                  <a:txBody>
                    <a:bodyPr/>
                    <a:lstStyle/>
                    <a:p>
                      <a:pPr marL="285750" indent="-285750">
                        <a:buFont typeface="Wingdings" panose="05000000000000000000" pitchFamily="2" charset="2"/>
                        <a:buChar char="Ø"/>
                      </a:pPr>
                      <a:r>
                        <a:rPr lang="en-US" sz="1250" dirty="0">
                          <a:latin typeface="Arial" panose="020B0604020202020204" pitchFamily="34" charset="0"/>
                          <a:cs typeface="Arial" panose="020B0604020202020204" pitchFamily="34" charset="0"/>
                        </a:rPr>
                        <a:t>Under the Income-tax Act, 2025, TDS on purchase of immovable property from a resident seller (corresponding to old section 194-IA) is covered under Section 393(1), Table Sl. No. 3(</a:t>
                      </a:r>
                      <a:r>
                        <a:rPr lang="en-US" sz="1250" dirty="0" err="1">
                          <a:latin typeface="Arial" panose="020B0604020202020204" pitchFamily="34" charset="0"/>
                          <a:cs typeface="Arial" panose="020B0604020202020204" pitchFamily="34" charset="0"/>
                        </a:rPr>
                        <a:t>i</a:t>
                      </a:r>
                      <a:r>
                        <a:rPr lang="en-US" sz="1250" dirty="0">
                          <a:latin typeface="Arial" panose="020B0604020202020204" pitchFamily="34" charset="0"/>
                          <a:cs typeface="Arial" panose="020B0604020202020204" pitchFamily="34" charset="0"/>
                        </a:rPr>
                        <a:t>).</a:t>
                      </a:r>
                      <a:endParaRPr lang="en-US" sz="1250" b="1" dirty="0">
                        <a:latin typeface="Arial" panose="020B0604020202020204" pitchFamily="34" charset="0"/>
                        <a:cs typeface="Arial" panose="020B0604020202020204" pitchFamily="34" charset="0"/>
                      </a:endParaRPr>
                    </a:p>
                    <a:p>
                      <a:endParaRPr lang="en-US" sz="1250" dirty="0">
                        <a:latin typeface="Arial" panose="020B0604020202020204" pitchFamily="34" charset="0"/>
                        <a:cs typeface="Arial" panose="020B0604020202020204" pitchFamily="34" charset="0"/>
                      </a:endParaRPr>
                    </a:p>
                    <a:p>
                      <a:pPr marL="171450" indent="-171450">
                        <a:buFont typeface="Wingdings" panose="05000000000000000000" pitchFamily="2" charset="2"/>
                        <a:buChar char="Ø"/>
                      </a:pPr>
                      <a:r>
                        <a:rPr lang="en-US" sz="1250" dirty="0">
                          <a:latin typeface="Arial" panose="020B0604020202020204" pitchFamily="34" charset="0"/>
                          <a:cs typeface="Arial" panose="020B0604020202020204" pitchFamily="34" charset="0"/>
                        </a:rPr>
                        <a:t>If the buyer fails to deduct TDS, the following consequences may arise:</a:t>
                      </a:r>
                      <a:endParaRPr lang="en-US" sz="1250" dirty="0">
                        <a:latin typeface="Arial" panose="020B0604020202020204" pitchFamily="34" charset="0"/>
                        <a:cs typeface="Arial" panose="020B0604020202020204" pitchFamily="34" charset="0"/>
                      </a:endParaRPr>
                    </a:p>
                    <a:p>
                      <a:endParaRPr lang="en-US" sz="1250" b="1"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250" b="1" dirty="0">
                          <a:latin typeface="Arial" panose="020B0604020202020204" pitchFamily="34" charset="0"/>
                          <a:cs typeface="Arial" panose="020B0604020202020204" pitchFamily="34" charset="0"/>
                        </a:rPr>
                        <a:t>Assessee-in-Default:</a:t>
                      </a:r>
                      <a:r>
                        <a:rPr lang="en-US" sz="1250" dirty="0">
                          <a:latin typeface="Arial" panose="020B0604020202020204" pitchFamily="34" charset="0"/>
                          <a:cs typeface="Arial" panose="020B0604020202020204" pitchFamily="34" charset="0"/>
                        </a:rPr>
                        <a:t> The buyer may be treated as an assessee-in-default for failure to deduct tax. </a:t>
                      </a:r>
                      <a:endParaRPr lang="en-US" sz="125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250" b="1" dirty="0">
                          <a:latin typeface="Arial" panose="020B0604020202020204" pitchFamily="34" charset="0"/>
                          <a:cs typeface="Arial" panose="020B0604020202020204" pitchFamily="34" charset="0"/>
                        </a:rPr>
                        <a:t>Interest for Non-Deduction:</a:t>
                      </a:r>
                      <a:r>
                        <a:rPr lang="en-US" sz="1250" dirty="0">
                          <a:latin typeface="Arial" panose="020B0604020202020204" pitchFamily="34" charset="0"/>
                          <a:cs typeface="Arial" panose="020B0604020202020204" pitchFamily="34" charset="0"/>
                        </a:rPr>
                        <a:t> Interest at </a:t>
                      </a:r>
                      <a:r>
                        <a:rPr lang="en-US" sz="1250" b="1" dirty="0">
                          <a:latin typeface="Arial" panose="020B0604020202020204" pitchFamily="34" charset="0"/>
                          <a:cs typeface="Arial" panose="020B0604020202020204" pitchFamily="34" charset="0"/>
                        </a:rPr>
                        <a:t>1% per month or part thereof</a:t>
                      </a:r>
                      <a:r>
                        <a:rPr lang="en-US" sz="1250" dirty="0">
                          <a:latin typeface="Arial" panose="020B0604020202020204" pitchFamily="34" charset="0"/>
                          <a:cs typeface="Arial" panose="020B0604020202020204" pitchFamily="34" charset="0"/>
                        </a:rPr>
                        <a:t> is payable from the date on which tax was deductible until the date it is actually deducted. </a:t>
                      </a:r>
                      <a:endParaRPr lang="en-US" sz="125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250" b="1" dirty="0">
                          <a:latin typeface="Arial" panose="020B0604020202020204" pitchFamily="34" charset="0"/>
                          <a:cs typeface="Arial" panose="020B0604020202020204" pitchFamily="34" charset="0"/>
                        </a:rPr>
                        <a:t>Interest for Non-Payment after Deduction:</a:t>
                      </a:r>
                      <a:r>
                        <a:rPr lang="en-US" sz="1250" dirty="0">
                          <a:latin typeface="Arial" panose="020B0604020202020204" pitchFamily="34" charset="0"/>
                          <a:cs typeface="Arial" panose="020B0604020202020204" pitchFamily="34" charset="0"/>
                        </a:rPr>
                        <a:t> If TDS is deducted but not deposited with the Government, interest at </a:t>
                      </a:r>
                      <a:r>
                        <a:rPr lang="en-US" sz="1250" b="1" dirty="0">
                          <a:latin typeface="Arial" panose="020B0604020202020204" pitchFamily="34" charset="0"/>
                          <a:cs typeface="Arial" panose="020B0604020202020204" pitchFamily="34" charset="0"/>
                        </a:rPr>
                        <a:t>1.5% per month or part thereof</a:t>
                      </a:r>
                      <a:r>
                        <a:rPr lang="en-US" sz="1250" dirty="0">
                          <a:latin typeface="Arial" panose="020B0604020202020204" pitchFamily="34" charset="0"/>
                          <a:cs typeface="Arial" panose="020B0604020202020204" pitchFamily="34" charset="0"/>
                        </a:rPr>
                        <a:t> is payable from the date of deduction until the date of payment. </a:t>
                      </a:r>
                      <a:endParaRPr lang="en-US" sz="125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250" b="1" dirty="0">
                          <a:latin typeface="Arial" panose="020B0604020202020204" pitchFamily="34" charset="0"/>
                          <a:cs typeface="Arial" panose="020B0604020202020204" pitchFamily="34" charset="0"/>
                        </a:rPr>
                        <a:t>Penalty for Failure to Deduct TDS:</a:t>
                      </a:r>
                      <a:r>
                        <a:rPr lang="en-US" sz="1250" dirty="0">
                          <a:latin typeface="Arial" panose="020B0604020202020204" pitchFamily="34" charset="0"/>
                          <a:cs typeface="Arial" panose="020B0604020202020204" pitchFamily="34" charset="0"/>
                        </a:rPr>
                        <a:t> Penalty may be levied under the relevant penalty provisions, which can extend up to the amount of tax not deducted. </a:t>
                      </a:r>
                      <a:endParaRPr lang="en-US" sz="125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250" b="1" dirty="0">
                          <a:latin typeface="Arial" panose="020B0604020202020204" pitchFamily="34" charset="0"/>
                          <a:cs typeface="Arial" panose="020B0604020202020204" pitchFamily="34" charset="0"/>
                        </a:rPr>
                        <a:t>Penalty and Prosecution for Failure to Deposit TDS:</a:t>
                      </a:r>
                      <a:r>
                        <a:rPr lang="en-US" sz="1250" dirty="0">
                          <a:latin typeface="Arial" panose="020B0604020202020204" pitchFamily="34" charset="0"/>
                          <a:cs typeface="Arial" panose="020B0604020202020204" pitchFamily="34" charset="0"/>
                        </a:rPr>
                        <a:t> Where tax is deducted but not deposited, penalty and prosecution proceedings may be initiated. </a:t>
                      </a:r>
                      <a:endParaRPr lang="en-US" sz="125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250" b="1" dirty="0">
                          <a:latin typeface="Arial" panose="020B0604020202020204" pitchFamily="34" charset="0"/>
                          <a:cs typeface="Arial" panose="020B0604020202020204" pitchFamily="34" charset="0"/>
                        </a:rPr>
                        <a:t>Late Filing Fee for TDS Statement:</a:t>
                      </a:r>
                      <a:r>
                        <a:rPr lang="en-US" sz="1250" dirty="0">
                          <a:latin typeface="Arial" panose="020B0604020202020204" pitchFamily="34" charset="0"/>
                          <a:cs typeface="Arial" panose="020B0604020202020204" pitchFamily="34" charset="0"/>
                        </a:rPr>
                        <a:t> Failure to file the prescribed TDS statement/challan-cum-statement may attract a fee of </a:t>
                      </a:r>
                      <a:r>
                        <a:rPr lang="en-US" sz="1250" b="1" dirty="0">
                          <a:latin typeface="Arial" panose="020B0604020202020204" pitchFamily="34" charset="0"/>
                          <a:cs typeface="Arial" panose="020B0604020202020204" pitchFamily="34" charset="0"/>
                        </a:rPr>
                        <a:t>₹200 per day</a:t>
                      </a:r>
                      <a:r>
                        <a:rPr lang="en-US" sz="1250" dirty="0">
                          <a:latin typeface="Arial" panose="020B0604020202020204" pitchFamily="34" charset="0"/>
                          <a:cs typeface="Arial" panose="020B0604020202020204" pitchFamily="34" charset="0"/>
                        </a:rPr>
                        <a:t>, subject to the amount of TDS. </a:t>
                      </a:r>
                      <a:endParaRPr lang="en-US" sz="125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250" b="1" dirty="0">
                          <a:latin typeface="Arial" panose="020B0604020202020204" pitchFamily="34" charset="0"/>
                          <a:cs typeface="Arial" panose="020B0604020202020204" pitchFamily="34" charset="0"/>
                        </a:rPr>
                        <a:t>Additional Penalty for Non-Filing or Incorrect Filing:</a:t>
                      </a:r>
                      <a:r>
                        <a:rPr lang="en-US" sz="1250" dirty="0">
                          <a:latin typeface="Arial" panose="020B0604020202020204" pitchFamily="34" charset="0"/>
                          <a:cs typeface="Arial" panose="020B0604020202020204" pitchFamily="34" charset="0"/>
                        </a:rPr>
                        <a:t> A penalty ranging from </a:t>
                      </a:r>
                      <a:r>
                        <a:rPr lang="en-US" sz="1250" b="1" dirty="0">
                          <a:latin typeface="Arial" panose="020B0604020202020204" pitchFamily="34" charset="0"/>
                          <a:cs typeface="Arial" panose="020B0604020202020204" pitchFamily="34" charset="0"/>
                        </a:rPr>
                        <a:t>₹10,000 to ₹1,00,000</a:t>
                      </a:r>
                      <a:r>
                        <a:rPr lang="en-US" sz="1250" dirty="0">
                          <a:latin typeface="Arial" panose="020B0604020202020204" pitchFamily="34" charset="0"/>
                          <a:cs typeface="Arial" panose="020B0604020202020204" pitchFamily="34" charset="0"/>
                        </a:rPr>
                        <a:t> may be levied for failure to furnish or for furnishing incorrect TDS statements.</a:t>
                      </a:r>
                      <a:endParaRPr lang="en-US" sz="125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r>
            </a:tbl>
          </a:graphicData>
        </a:graphic>
      </p:graphicFrame>
      <p:sp>
        <p:nvSpPr>
          <p:cNvPr id="4" name="Shape 2"/>
          <p:cNvSpPr/>
          <p:nvPr/>
        </p:nvSpPr>
        <p:spPr>
          <a:xfrm>
            <a:off x="0" y="5029200"/>
            <a:ext cx="9144000" cy="114300"/>
          </a:xfrm>
          <a:prstGeom prst="rect">
            <a:avLst/>
          </a:prstGeom>
          <a:solidFill>
            <a:srgbClr val="C9941A"/>
          </a:solidFill>
          <a:ln w="12700">
            <a:solidFill>
              <a:srgbClr val="C9941A"/>
            </a:solidFill>
            <a:prstDash val="solid"/>
          </a:ln>
        </p:spPr>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rgbClr val="0F1C3F"/>
        </a:solidFill>
        <a:effectLst/>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C9941A"/>
          </a:solidFill>
          <a:ln w="12700">
            <a:solidFill>
              <a:srgbClr val="C9941A"/>
            </a:solidFill>
            <a:prstDash val="solid"/>
          </a:ln>
        </p:spPr>
      </p:sp>
      <p:sp>
        <p:nvSpPr>
          <p:cNvPr id="3" name="Text 1"/>
          <p:cNvSpPr/>
          <p:nvPr/>
        </p:nvSpPr>
        <p:spPr>
          <a:xfrm>
            <a:off x="457200" y="228600"/>
            <a:ext cx="8229600" cy="594360"/>
          </a:xfrm>
          <a:prstGeom prst="rect">
            <a:avLst/>
          </a:prstGeom>
          <a:noFill/>
        </p:spPr>
        <p:txBody>
          <a:bodyPr wrap="square" lIns="0" tIns="0" rIns="0" bIns="0" rtlCol="0" anchor="ctr"/>
          <a:lstStyle/>
          <a:p>
            <a:pPr marL="0" indent="0">
              <a:buNone/>
            </a:pPr>
            <a:r>
              <a:rPr lang="en-US" sz="3200" b="1" dirty="0">
                <a:solidFill>
                  <a:srgbClr val="FFFFFF"/>
                </a:solidFill>
                <a:latin typeface="Cambria" panose="02040503050406030204" pitchFamily="34" charset="0"/>
                <a:ea typeface="Cambria" panose="02040503050406030204" pitchFamily="34" charset="-122"/>
                <a:cs typeface="Cambria" panose="02040503050406030204" pitchFamily="34" charset="-120"/>
              </a:rPr>
              <a:t>Key Takeaways</a:t>
            </a:r>
            <a:endParaRPr lang="en-US" sz="3200" dirty="0"/>
          </a:p>
        </p:txBody>
      </p:sp>
      <p:sp>
        <p:nvSpPr>
          <p:cNvPr id="4" name="Text 2"/>
          <p:cNvSpPr/>
          <p:nvPr/>
        </p:nvSpPr>
        <p:spPr>
          <a:xfrm>
            <a:off x="457200" y="804672"/>
            <a:ext cx="8229600" cy="320040"/>
          </a:xfrm>
          <a:prstGeom prst="rect">
            <a:avLst/>
          </a:prstGeom>
          <a:noFill/>
        </p:spPr>
        <p:txBody>
          <a:bodyPr wrap="square" lIns="0" tIns="0" rIns="0" bIns="0" rtlCol="0" anchor="ctr"/>
          <a:lstStyle/>
          <a:p>
            <a:pPr marL="0" indent="0">
              <a:buNone/>
            </a:pPr>
            <a:r>
              <a:rPr lang="en-US" sz="1400" i="1" dirty="0">
                <a:solidFill>
                  <a:srgbClr val="E8B94A"/>
                </a:solidFill>
                <a:latin typeface="Calibri" panose="020F0502020204030204" pitchFamily="34" charset="0"/>
                <a:ea typeface="Calibri" panose="020F0502020204030204" pitchFamily="34" charset="-122"/>
                <a:cs typeface="Calibri" panose="020F0502020204030204" pitchFamily="34" charset="-120"/>
              </a:rPr>
              <a:t>Action Points for Senior CAs – F.Y. 2026-27</a:t>
            </a:r>
            <a:endParaRPr lang="en-US" sz="1400" dirty="0"/>
          </a:p>
        </p:txBody>
      </p:sp>
      <p:sp>
        <p:nvSpPr>
          <p:cNvPr id="5" name="Shape 3"/>
          <p:cNvSpPr/>
          <p:nvPr/>
        </p:nvSpPr>
        <p:spPr>
          <a:xfrm>
            <a:off x="365760" y="1252728"/>
            <a:ext cx="365760" cy="365760"/>
          </a:xfrm>
          <a:prstGeom prst="ellipse">
            <a:avLst/>
          </a:prstGeom>
          <a:solidFill>
            <a:srgbClr val="C9941A"/>
          </a:solidFill>
          <a:ln w="12700">
            <a:solidFill>
              <a:srgbClr val="C9941A"/>
            </a:solidFill>
            <a:prstDash val="solid"/>
          </a:ln>
        </p:spPr>
      </p:sp>
      <p:sp>
        <p:nvSpPr>
          <p:cNvPr id="6" name="Text 4"/>
          <p:cNvSpPr/>
          <p:nvPr/>
        </p:nvSpPr>
        <p:spPr>
          <a:xfrm>
            <a:off x="365760" y="1252728"/>
            <a:ext cx="365760" cy="365760"/>
          </a:xfrm>
          <a:prstGeom prst="rect">
            <a:avLst/>
          </a:prstGeom>
          <a:noFill/>
        </p:spPr>
        <p:txBody>
          <a:bodyPr wrap="square" lIns="0" tIns="0" rIns="0" bIns="0" rtlCol="0" anchor="ctr"/>
          <a:lstStyle/>
          <a:p>
            <a:pPr marL="0" indent="0" algn="ctr">
              <a:buNone/>
            </a:pPr>
            <a:r>
              <a:rPr lang="en-US" sz="1000" b="1" dirty="0">
                <a:solidFill>
                  <a:srgbClr val="0F1C3F"/>
                </a:solidFill>
              </a:rPr>
              <a:t>01</a:t>
            </a:r>
            <a:endParaRPr lang="en-US" sz="1000" dirty="0"/>
          </a:p>
        </p:txBody>
      </p:sp>
      <p:sp>
        <p:nvSpPr>
          <p:cNvPr id="7" name="Text 5"/>
          <p:cNvSpPr/>
          <p:nvPr/>
        </p:nvSpPr>
        <p:spPr>
          <a:xfrm>
            <a:off x="868680" y="1207008"/>
            <a:ext cx="7955280" cy="475488"/>
          </a:xfrm>
          <a:prstGeom prst="rect">
            <a:avLst/>
          </a:prstGeom>
          <a:noFill/>
        </p:spPr>
        <p:txBody>
          <a:bodyPr wrap="square" lIns="0" tIns="0" rIns="0" bIns="0" rtlCol="0" anchor="ctr"/>
          <a:lstStyle/>
          <a:p>
            <a:pPr marL="0" indent="0">
              <a:buNone/>
            </a:pPr>
            <a:r>
              <a:rPr lang="en-US" sz="1100" dirty="0">
                <a:solidFill>
                  <a:srgbClr val="D0DCF0"/>
                </a:solidFill>
                <a:latin typeface="Calibri" panose="020F0502020204030204" pitchFamily="34" charset="0"/>
                <a:ea typeface="Calibri" panose="020F0502020204030204" pitchFamily="34" charset="-122"/>
                <a:cs typeface="Calibri" panose="020F0502020204030204" pitchFamily="34" charset="-120"/>
              </a:rPr>
              <a:t>ITA 2025 renumbers sections but key TDS principles remain. Map old sections to new ones using CBDT Mapping Table (Circular 6/2025).</a:t>
            </a:r>
            <a:endParaRPr lang="en-US" sz="1100" dirty="0"/>
          </a:p>
        </p:txBody>
      </p:sp>
      <p:sp>
        <p:nvSpPr>
          <p:cNvPr id="8" name="Shape 6"/>
          <p:cNvSpPr/>
          <p:nvPr/>
        </p:nvSpPr>
        <p:spPr>
          <a:xfrm>
            <a:off x="365760" y="1783080"/>
            <a:ext cx="365760" cy="365760"/>
          </a:xfrm>
          <a:prstGeom prst="ellipse">
            <a:avLst/>
          </a:prstGeom>
          <a:solidFill>
            <a:srgbClr val="C9941A"/>
          </a:solidFill>
          <a:ln w="12700">
            <a:solidFill>
              <a:srgbClr val="C9941A"/>
            </a:solidFill>
            <a:prstDash val="solid"/>
          </a:ln>
        </p:spPr>
      </p:sp>
      <p:sp>
        <p:nvSpPr>
          <p:cNvPr id="9" name="Text 7"/>
          <p:cNvSpPr/>
          <p:nvPr/>
        </p:nvSpPr>
        <p:spPr>
          <a:xfrm>
            <a:off x="365760" y="1783080"/>
            <a:ext cx="365760" cy="365760"/>
          </a:xfrm>
          <a:prstGeom prst="rect">
            <a:avLst/>
          </a:prstGeom>
          <a:noFill/>
        </p:spPr>
        <p:txBody>
          <a:bodyPr wrap="square" lIns="0" tIns="0" rIns="0" bIns="0" rtlCol="0" anchor="ctr"/>
          <a:lstStyle/>
          <a:p>
            <a:pPr marL="0" indent="0" algn="ctr">
              <a:buNone/>
            </a:pPr>
            <a:r>
              <a:rPr lang="en-US" sz="1000" b="1" dirty="0">
                <a:solidFill>
                  <a:srgbClr val="0F1C3F"/>
                </a:solidFill>
              </a:rPr>
              <a:t>02</a:t>
            </a:r>
            <a:endParaRPr lang="en-US" sz="1000" dirty="0"/>
          </a:p>
        </p:txBody>
      </p:sp>
      <p:sp>
        <p:nvSpPr>
          <p:cNvPr id="10" name="Text 8"/>
          <p:cNvSpPr/>
          <p:nvPr/>
        </p:nvSpPr>
        <p:spPr>
          <a:xfrm>
            <a:off x="868680" y="1737360"/>
            <a:ext cx="7955280" cy="475488"/>
          </a:xfrm>
          <a:prstGeom prst="rect">
            <a:avLst/>
          </a:prstGeom>
          <a:noFill/>
        </p:spPr>
        <p:txBody>
          <a:bodyPr wrap="square" lIns="0" tIns="0" rIns="0" bIns="0" rtlCol="0" anchor="ctr"/>
          <a:lstStyle/>
          <a:p>
            <a:pPr marL="0" indent="0">
              <a:buNone/>
            </a:pPr>
            <a:r>
              <a:rPr lang="en-US" sz="1100" dirty="0">
                <a:solidFill>
                  <a:srgbClr val="D0DCF0"/>
                </a:solidFill>
                <a:latin typeface="Calibri" panose="020F0502020204030204" pitchFamily="34" charset="0"/>
                <a:ea typeface="Calibri" panose="020F0502020204030204" pitchFamily="34" charset="-122"/>
                <a:cs typeface="Calibri" panose="020F0502020204030204" pitchFamily="34" charset="-120"/>
              </a:rPr>
              <a:t>New regime is DEFAULT for salary TDS. Obtain Form 10IE/12B proactively. Missing declaration = employer's risk.</a:t>
            </a:r>
            <a:endParaRPr lang="en-US" sz="1100" dirty="0"/>
          </a:p>
        </p:txBody>
      </p:sp>
      <p:sp>
        <p:nvSpPr>
          <p:cNvPr id="11" name="Shape 9"/>
          <p:cNvSpPr/>
          <p:nvPr/>
        </p:nvSpPr>
        <p:spPr>
          <a:xfrm>
            <a:off x="365760" y="2313432"/>
            <a:ext cx="365760" cy="365760"/>
          </a:xfrm>
          <a:prstGeom prst="ellipse">
            <a:avLst/>
          </a:prstGeom>
          <a:solidFill>
            <a:srgbClr val="C9941A"/>
          </a:solidFill>
          <a:ln w="12700">
            <a:solidFill>
              <a:srgbClr val="C9941A"/>
            </a:solidFill>
            <a:prstDash val="solid"/>
          </a:ln>
        </p:spPr>
      </p:sp>
      <p:sp>
        <p:nvSpPr>
          <p:cNvPr id="12" name="Text 10"/>
          <p:cNvSpPr/>
          <p:nvPr/>
        </p:nvSpPr>
        <p:spPr>
          <a:xfrm>
            <a:off x="365760" y="2313432"/>
            <a:ext cx="365760" cy="365760"/>
          </a:xfrm>
          <a:prstGeom prst="rect">
            <a:avLst/>
          </a:prstGeom>
          <a:noFill/>
        </p:spPr>
        <p:txBody>
          <a:bodyPr wrap="square" lIns="0" tIns="0" rIns="0" bIns="0" rtlCol="0" anchor="ctr"/>
          <a:lstStyle/>
          <a:p>
            <a:pPr marL="0" indent="0" algn="ctr">
              <a:buNone/>
            </a:pPr>
            <a:r>
              <a:rPr lang="en-US" sz="1000" b="1" dirty="0">
                <a:solidFill>
                  <a:srgbClr val="0F1C3F"/>
                </a:solidFill>
              </a:rPr>
              <a:t>03</a:t>
            </a:r>
            <a:endParaRPr lang="en-US" sz="1000" dirty="0"/>
          </a:p>
        </p:txBody>
      </p:sp>
      <p:sp>
        <p:nvSpPr>
          <p:cNvPr id="13" name="Text 11"/>
          <p:cNvSpPr/>
          <p:nvPr/>
        </p:nvSpPr>
        <p:spPr>
          <a:xfrm>
            <a:off x="868680" y="2267712"/>
            <a:ext cx="7955280" cy="475488"/>
          </a:xfrm>
          <a:prstGeom prst="rect">
            <a:avLst/>
          </a:prstGeom>
          <a:noFill/>
        </p:spPr>
        <p:txBody>
          <a:bodyPr wrap="square" lIns="0" tIns="0" rIns="0" bIns="0" rtlCol="0" anchor="ctr"/>
          <a:lstStyle/>
          <a:p>
            <a:pPr marL="0" indent="0">
              <a:buNone/>
            </a:pPr>
            <a:r>
              <a:rPr lang="en-US" sz="1100" dirty="0">
                <a:solidFill>
                  <a:srgbClr val="D0DCF0"/>
                </a:solidFill>
                <a:latin typeface="Calibri" panose="020F0502020204030204" pitchFamily="34" charset="0"/>
                <a:ea typeface="Calibri" panose="020F0502020204030204" pitchFamily="34" charset="-122"/>
                <a:cs typeface="Calibri" panose="020F0502020204030204" pitchFamily="34" charset="-120"/>
              </a:rPr>
              <a:t>194Q, 194R, 194S are active enforcement areas. CBDT &amp; field formations have been specifically directed to scrutinize.</a:t>
            </a:r>
            <a:endParaRPr lang="en-US" sz="1100" dirty="0"/>
          </a:p>
        </p:txBody>
      </p:sp>
      <p:sp>
        <p:nvSpPr>
          <p:cNvPr id="14" name="Shape 12"/>
          <p:cNvSpPr/>
          <p:nvPr/>
        </p:nvSpPr>
        <p:spPr>
          <a:xfrm>
            <a:off x="365760" y="2843784"/>
            <a:ext cx="365760" cy="365760"/>
          </a:xfrm>
          <a:prstGeom prst="ellipse">
            <a:avLst/>
          </a:prstGeom>
          <a:solidFill>
            <a:srgbClr val="C9941A"/>
          </a:solidFill>
          <a:ln w="12700">
            <a:solidFill>
              <a:srgbClr val="C9941A"/>
            </a:solidFill>
            <a:prstDash val="solid"/>
          </a:ln>
        </p:spPr>
      </p:sp>
      <p:sp>
        <p:nvSpPr>
          <p:cNvPr id="15" name="Text 13"/>
          <p:cNvSpPr/>
          <p:nvPr/>
        </p:nvSpPr>
        <p:spPr>
          <a:xfrm>
            <a:off x="365760" y="2843784"/>
            <a:ext cx="365760" cy="365760"/>
          </a:xfrm>
          <a:prstGeom prst="rect">
            <a:avLst/>
          </a:prstGeom>
          <a:noFill/>
        </p:spPr>
        <p:txBody>
          <a:bodyPr wrap="square" lIns="0" tIns="0" rIns="0" bIns="0" rtlCol="0" anchor="ctr"/>
          <a:lstStyle/>
          <a:p>
            <a:pPr marL="0" indent="0" algn="ctr">
              <a:buNone/>
            </a:pPr>
            <a:r>
              <a:rPr lang="en-US" sz="1000" b="1" dirty="0">
                <a:solidFill>
                  <a:srgbClr val="0F1C3F"/>
                </a:solidFill>
              </a:rPr>
              <a:t>04</a:t>
            </a:r>
            <a:endParaRPr lang="en-US" sz="1000" dirty="0"/>
          </a:p>
        </p:txBody>
      </p:sp>
      <p:sp>
        <p:nvSpPr>
          <p:cNvPr id="16" name="Text 14"/>
          <p:cNvSpPr/>
          <p:nvPr/>
        </p:nvSpPr>
        <p:spPr>
          <a:xfrm>
            <a:off x="868680" y="2798064"/>
            <a:ext cx="7955280" cy="475488"/>
          </a:xfrm>
          <a:prstGeom prst="rect">
            <a:avLst/>
          </a:prstGeom>
          <a:noFill/>
        </p:spPr>
        <p:txBody>
          <a:bodyPr wrap="square" lIns="0" tIns="0" rIns="0" bIns="0" rtlCol="0" anchor="ctr"/>
          <a:lstStyle/>
          <a:p>
            <a:pPr marL="0" indent="0">
              <a:buNone/>
            </a:pPr>
            <a:r>
              <a:rPr lang="en-US" sz="1100" dirty="0">
                <a:solidFill>
                  <a:srgbClr val="D0DCF0"/>
                </a:solidFill>
                <a:latin typeface="Calibri" panose="020F0502020204030204" pitchFamily="34" charset="0"/>
                <a:ea typeface="Calibri" panose="020F0502020204030204" pitchFamily="34" charset="-122"/>
                <a:cs typeface="Calibri" panose="020F0502020204030204" pitchFamily="34" charset="-120"/>
              </a:rPr>
              <a:t>NRI TDS: Always determine chargeability first (GE India). Certificate u/s 426 is the only safe harbour for buyers.</a:t>
            </a:r>
            <a:endParaRPr lang="en-US" sz="1100" dirty="0"/>
          </a:p>
        </p:txBody>
      </p:sp>
      <p:sp>
        <p:nvSpPr>
          <p:cNvPr id="17" name="Shape 15"/>
          <p:cNvSpPr/>
          <p:nvPr/>
        </p:nvSpPr>
        <p:spPr>
          <a:xfrm>
            <a:off x="365760" y="3374136"/>
            <a:ext cx="365760" cy="365760"/>
          </a:xfrm>
          <a:prstGeom prst="ellipse">
            <a:avLst/>
          </a:prstGeom>
          <a:solidFill>
            <a:srgbClr val="C9941A"/>
          </a:solidFill>
          <a:ln w="12700">
            <a:solidFill>
              <a:srgbClr val="C9941A"/>
            </a:solidFill>
            <a:prstDash val="solid"/>
          </a:ln>
        </p:spPr>
      </p:sp>
      <p:sp>
        <p:nvSpPr>
          <p:cNvPr id="18" name="Text 16"/>
          <p:cNvSpPr/>
          <p:nvPr/>
        </p:nvSpPr>
        <p:spPr>
          <a:xfrm>
            <a:off x="365760" y="3374136"/>
            <a:ext cx="365760" cy="365760"/>
          </a:xfrm>
          <a:prstGeom prst="rect">
            <a:avLst/>
          </a:prstGeom>
          <a:noFill/>
        </p:spPr>
        <p:txBody>
          <a:bodyPr wrap="square" lIns="0" tIns="0" rIns="0" bIns="0" rtlCol="0" anchor="ctr"/>
          <a:lstStyle/>
          <a:p>
            <a:pPr marL="0" indent="0" algn="ctr">
              <a:buNone/>
            </a:pPr>
            <a:r>
              <a:rPr lang="en-US" sz="1000" b="1" dirty="0">
                <a:solidFill>
                  <a:srgbClr val="0F1C3F"/>
                </a:solidFill>
              </a:rPr>
              <a:t>05</a:t>
            </a:r>
            <a:endParaRPr lang="en-US" sz="1000" dirty="0"/>
          </a:p>
        </p:txBody>
      </p:sp>
      <p:sp>
        <p:nvSpPr>
          <p:cNvPr id="19" name="Text 17"/>
          <p:cNvSpPr/>
          <p:nvPr/>
        </p:nvSpPr>
        <p:spPr>
          <a:xfrm>
            <a:off x="868680" y="3328416"/>
            <a:ext cx="7955280" cy="475488"/>
          </a:xfrm>
          <a:prstGeom prst="rect">
            <a:avLst/>
          </a:prstGeom>
          <a:noFill/>
        </p:spPr>
        <p:txBody>
          <a:bodyPr wrap="square" lIns="0" tIns="0" rIns="0" bIns="0" rtlCol="0" anchor="ctr"/>
          <a:lstStyle/>
          <a:p>
            <a:pPr marL="0" indent="0">
              <a:buNone/>
            </a:pPr>
            <a:r>
              <a:rPr lang="en-US" sz="1100" dirty="0">
                <a:solidFill>
                  <a:srgbClr val="D0DCF0"/>
                </a:solidFill>
                <a:latin typeface="Calibri" panose="020F0502020204030204" pitchFamily="34" charset="0"/>
                <a:ea typeface="Calibri" panose="020F0502020204030204" pitchFamily="34" charset="-122"/>
                <a:cs typeface="Calibri" panose="020F0502020204030204" pitchFamily="34" charset="-120"/>
              </a:rPr>
              <a:t>206AB/206AA: Implement TRACES API-based PAN validation in client payroll/ERP systems immediately.</a:t>
            </a:r>
            <a:endParaRPr lang="en-US" sz="1100" dirty="0"/>
          </a:p>
        </p:txBody>
      </p:sp>
      <p:sp>
        <p:nvSpPr>
          <p:cNvPr id="20" name="Shape 18"/>
          <p:cNvSpPr/>
          <p:nvPr/>
        </p:nvSpPr>
        <p:spPr>
          <a:xfrm>
            <a:off x="365760" y="3904488"/>
            <a:ext cx="365760" cy="365760"/>
          </a:xfrm>
          <a:prstGeom prst="ellipse">
            <a:avLst/>
          </a:prstGeom>
          <a:solidFill>
            <a:srgbClr val="C9941A"/>
          </a:solidFill>
          <a:ln w="12700">
            <a:solidFill>
              <a:srgbClr val="C9941A"/>
            </a:solidFill>
            <a:prstDash val="solid"/>
          </a:ln>
        </p:spPr>
      </p:sp>
      <p:sp>
        <p:nvSpPr>
          <p:cNvPr id="21" name="Text 19"/>
          <p:cNvSpPr/>
          <p:nvPr/>
        </p:nvSpPr>
        <p:spPr>
          <a:xfrm>
            <a:off x="365760" y="3904488"/>
            <a:ext cx="365760" cy="365760"/>
          </a:xfrm>
          <a:prstGeom prst="rect">
            <a:avLst/>
          </a:prstGeom>
          <a:noFill/>
        </p:spPr>
        <p:txBody>
          <a:bodyPr wrap="square" lIns="0" tIns="0" rIns="0" bIns="0" rtlCol="0" anchor="ctr"/>
          <a:lstStyle/>
          <a:p>
            <a:pPr marL="0" indent="0" algn="ctr">
              <a:buNone/>
            </a:pPr>
            <a:r>
              <a:rPr lang="en-US" sz="1000" b="1" dirty="0">
                <a:solidFill>
                  <a:srgbClr val="0F1C3F"/>
                </a:solidFill>
              </a:rPr>
              <a:t>06</a:t>
            </a:r>
            <a:endParaRPr lang="en-US" sz="1000" dirty="0"/>
          </a:p>
        </p:txBody>
      </p:sp>
      <p:sp>
        <p:nvSpPr>
          <p:cNvPr id="22" name="Text 20"/>
          <p:cNvSpPr/>
          <p:nvPr/>
        </p:nvSpPr>
        <p:spPr>
          <a:xfrm>
            <a:off x="868680" y="3858768"/>
            <a:ext cx="7955280" cy="475488"/>
          </a:xfrm>
          <a:prstGeom prst="rect">
            <a:avLst/>
          </a:prstGeom>
          <a:noFill/>
        </p:spPr>
        <p:txBody>
          <a:bodyPr wrap="square" lIns="0" tIns="0" rIns="0" bIns="0" rtlCol="0" anchor="ctr"/>
          <a:lstStyle/>
          <a:p>
            <a:pPr marL="0" indent="0">
              <a:buNone/>
            </a:pPr>
            <a:r>
              <a:rPr lang="en-US" sz="1100" dirty="0">
                <a:solidFill>
                  <a:srgbClr val="D0DCF0"/>
                </a:solidFill>
                <a:latin typeface="Calibri" panose="020F0502020204030204" pitchFamily="34" charset="0"/>
                <a:ea typeface="Calibri" panose="020F0502020204030204" pitchFamily="34" charset="-122"/>
                <a:cs typeface="Calibri" panose="020F0502020204030204" pitchFamily="34" charset="-120"/>
              </a:rPr>
              <a:t>For 40(a)(ia) disallowance defence: gather payee ITR and tax payment proofs. Second Proviso is a powerful shield.</a:t>
            </a:r>
            <a:endParaRPr lang="en-US" sz="1100" dirty="0"/>
          </a:p>
        </p:txBody>
      </p:sp>
      <p:sp>
        <p:nvSpPr>
          <p:cNvPr id="23" name="Shape 21"/>
          <p:cNvSpPr/>
          <p:nvPr/>
        </p:nvSpPr>
        <p:spPr>
          <a:xfrm>
            <a:off x="365760" y="4434840"/>
            <a:ext cx="365760" cy="365760"/>
          </a:xfrm>
          <a:prstGeom prst="ellipse">
            <a:avLst/>
          </a:prstGeom>
          <a:solidFill>
            <a:srgbClr val="C9941A"/>
          </a:solidFill>
          <a:ln w="12700">
            <a:solidFill>
              <a:srgbClr val="C9941A"/>
            </a:solidFill>
            <a:prstDash val="solid"/>
          </a:ln>
        </p:spPr>
      </p:sp>
      <p:sp>
        <p:nvSpPr>
          <p:cNvPr id="24" name="Text 22"/>
          <p:cNvSpPr/>
          <p:nvPr/>
        </p:nvSpPr>
        <p:spPr>
          <a:xfrm>
            <a:off x="365760" y="4434840"/>
            <a:ext cx="365760" cy="365760"/>
          </a:xfrm>
          <a:prstGeom prst="rect">
            <a:avLst/>
          </a:prstGeom>
          <a:noFill/>
        </p:spPr>
        <p:txBody>
          <a:bodyPr wrap="square" lIns="0" tIns="0" rIns="0" bIns="0" rtlCol="0" anchor="ctr"/>
          <a:lstStyle/>
          <a:p>
            <a:pPr marL="0" indent="0" algn="ctr">
              <a:buNone/>
            </a:pPr>
            <a:r>
              <a:rPr lang="en-US" sz="1000" b="1" dirty="0">
                <a:solidFill>
                  <a:srgbClr val="0F1C3F"/>
                </a:solidFill>
              </a:rPr>
              <a:t>07</a:t>
            </a:r>
            <a:endParaRPr lang="en-US" sz="1000" dirty="0"/>
          </a:p>
        </p:txBody>
      </p:sp>
      <p:sp>
        <p:nvSpPr>
          <p:cNvPr id="25" name="Text 23"/>
          <p:cNvSpPr/>
          <p:nvPr/>
        </p:nvSpPr>
        <p:spPr>
          <a:xfrm>
            <a:off x="868680" y="4389120"/>
            <a:ext cx="7955280" cy="475488"/>
          </a:xfrm>
          <a:prstGeom prst="rect">
            <a:avLst/>
          </a:prstGeom>
          <a:noFill/>
        </p:spPr>
        <p:txBody>
          <a:bodyPr wrap="square" lIns="0" tIns="0" rIns="0" bIns="0" rtlCol="0" anchor="ctr"/>
          <a:lstStyle/>
          <a:p>
            <a:pPr marL="0" indent="0">
              <a:buNone/>
            </a:pPr>
            <a:r>
              <a:rPr lang="en-US" sz="1100" dirty="0">
                <a:solidFill>
                  <a:srgbClr val="D0DCF0"/>
                </a:solidFill>
                <a:latin typeface="Calibri" panose="020F0502020204030204" pitchFamily="34" charset="0"/>
                <a:ea typeface="Calibri" panose="020F0502020204030204" pitchFamily="34" charset="-122"/>
                <a:cs typeface="Calibri" panose="020F0502020204030204" pitchFamily="34" charset="-120"/>
              </a:rPr>
              <a:t>Faceless TDS proceedings: ensure ITBA portal access, prompt responses within statutory time limits.</a:t>
            </a:r>
            <a:endParaRPr lang="en-US" sz="1100" dirty="0"/>
          </a:p>
        </p:txBody>
      </p:sp>
      <p:sp>
        <p:nvSpPr>
          <p:cNvPr id="26" name="Shape 24"/>
          <p:cNvSpPr/>
          <p:nvPr/>
        </p:nvSpPr>
        <p:spPr>
          <a:xfrm>
            <a:off x="0" y="5029200"/>
            <a:ext cx="9144000" cy="114300"/>
          </a:xfrm>
          <a:prstGeom prst="rect">
            <a:avLst/>
          </a:prstGeom>
          <a:solidFill>
            <a:srgbClr val="C9941A"/>
          </a:solidFill>
          <a:ln w="12700">
            <a:solidFill>
              <a:srgbClr val="C9941A"/>
            </a:solidFill>
            <a:prstDash val="solid"/>
          </a:ln>
        </p:spPr>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rgbClr val="0F1C3F"/>
        </a:solidFill>
        <a:effectLst/>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C9941A"/>
          </a:solidFill>
          <a:ln w="12700">
            <a:solidFill>
              <a:srgbClr val="C9941A"/>
            </a:solidFill>
            <a:prstDash val="solid"/>
          </a:ln>
        </p:spPr>
      </p:sp>
      <p:sp>
        <p:nvSpPr>
          <p:cNvPr id="3" name="Shape 1"/>
          <p:cNvSpPr/>
          <p:nvPr/>
        </p:nvSpPr>
        <p:spPr>
          <a:xfrm>
            <a:off x="3200400" y="731520"/>
            <a:ext cx="2743200" cy="2743200"/>
          </a:xfrm>
          <a:prstGeom prst="ellipse">
            <a:avLst/>
          </a:prstGeom>
          <a:solidFill>
            <a:srgbClr val="2B3F7A">
              <a:alpha val="40000"/>
            </a:srgbClr>
          </a:solidFill>
          <a:ln w="12700">
            <a:solidFill>
              <a:srgbClr val="2B3F7A">
                <a:alpha val="40000"/>
              </a:srgbClr>
            </a:solidFill>
            <a:prstDash val="solid"/>
          </a:ln>
        </p:spPr>
        <p:txBody>
          <a:bodyPr/>
          <a:lstStyle/>
          <a:p>
            <a:endParaRPr lang="en-IN"/>
          </a:p>
        </p:txBody>
      </p:sp>
      <p:sp>
        <p:nvSpPr>
          <p:cNvPr id="4" name="Text 2"/>
          <p:cNvSpPr/>
          <p:nvPr/>
        </p:nvSpPr>
        <p:spPr>
          <a:xfrm>
            <a:off x="457200" y="1188720"/>
            <a:ext cx="8229600" cy="914400"/>
          </a:xfrm>
          <a:prstGeom prst="rect">
            <a:avLst/>
          </a:prstGeom>
          <a:noFill/>
        </p:spPr>
        <p:txBody>
          <a:bodyPr wrap="square" lIns="0" tIns="0" rIns="0" bIns="0" rtlCol="0" anchor="ctr"/>
          <a:lstStyle/>
          <a:p>
            <a:pPr marL="0" indent="0" algn="ctr">
              <a:buNone/>
            </a:pPr>
            <a:r>
              <a:rPr lang="en-US" sz="5200" b="1" dirty="0">
                <a:solidFill>
                  <a:srgbClr val="FFFFFF"/>
                </a:solidFill>
                <a:latin typeface="Cambria" panose="02040503050406030204" pitchFamily="34" charset="0"/>
                <a:ea typeface="Cambria" panose="02040503050406030204" pitchFamily="34" charset="-122"/>
                <a:cs typeface="Cambria" panose="02040503050406030204" pitchFamily="34" charset="-120"/>
              </a:rPr>
              <a:t>Thank You</a:t>
            </a:r>
            <a:endParaRPr lang="en-US" sz="5200" dirty="0"/>
          </a:p>
        </p:txBody>
      </p:sp>
      <p:sp>
        <p:nvSpPr>
          <p:cNvPr id="5" name="Text 3"/>
          <p:cNvSpPr/>
          <p:nvPr/>
        </p:nvSpPr>
        <p:spPr>
          <a:xfrm>
            <a:off x="457200" y="2148840"/>
            <a:ext cx="8229600" cy="502920"/>
          </a:xfrm>
          <a:prstGeom prst="rect">
            <a:avLst/>
          </a:prstGeom>
          <a:noFill/>
        </p:spPr>
        <p:txBody>
          <a:bodyPr wrap="square" lIns="0" tIns="0" rIns="0" bIns="0" rtlCol="0" anchor="ctr"/>
          <a:lstStyle/>
          <a:p>
            <a:pPr marL="0" indent="0" algn="ctr">
              <a:buNone/>
            </a:pPr>
            <a:r>
              <a:rPr lang="en-US" sz="2200" i="1" dirty="0">
                <a:solidFill>
                  <a:srgbClr val="E8B94A"/>
                </a:solidFill>
                <a:latin typeface="Calibri" panose="020F0502020204030204" pitchFamily="34" charset="0"/>
                <a:ea typeface="Calibri" panose="020F0502020204030204" pitchFamily="34" charset="-122"/>
                <a:cs typeface="Calibri" panose="020F0502020204030204" pitchFamily="34" charset="-120"/>
              </a:rPr>
              <a:t>Questions &amp; Open Discussion</a:t>
            </a:r>
            <a:endParaRPr lang="en-US" sz="2200" dirty="0"/>
          </a:p>
        </p:txBody>
      </p:sp>
      <p:sp>
        <p:nvSpPr>
          <p:cNvPr id="6" name="Shape 4"/>
          <p:cNvSpPr/>
          <p:nvPr/>
        </p:nvSpPr>
        <p:spPr>
          <a:xfrm>
            <a:off x="2286000" y="2834640"/>
            <a:ext cx="4572000" cy="36576"/>
          </a:xfrm>
          <a:prstGeom prst="rect">
            <a:avLst/>
          </a:prstGeom>
          <a:solidFill>
            <a:srgbClr val="2B3F7A"/>
          </a:solidFill>
          <a:ln w="12700">
            <a:solidFill>
              <a:srgbClr val="2B3F7A"/>
            </a:solidFill>
            <a:prstDash val="solid"/>
          </a:ln>
        </p:spPr>
      </p:sp>
      <p:sp>
        <p:nvSpPr>
          <p:cNvPr id="7" name="Text 5"/>
          <p:cNvSpPr/>
          <p:nvPr/>
        </p:nvSpPr>
        <p:spPr>
          <a:xfrm>
            <a:off x="1371600" y="2971800"/>
            <a:ext cx="6400800" cy="347472"/>
          </a:xfrm>
          <a:prstGeom prst="rect">
            <a:avLst/>
          </a:prstGeom>
          <a:noFill/>
        </p:spPr>
        <p:txBody>
          <a:bodyPr wrap="square" lIns="0" tIns="0" rIns="0" bIns="0" rtlCol="0" anchor="ctr"/>
          <a:lstStyle/>
          <a:p>
            <a:pPr marL="0" indent="0" algn="ctr">
              <a:buNone/>
            </a:pPr>
            <a:r>
              <a:rPr lang="en-US" sz="1300" b="1" dirty="0">
                <a:solidFill>
                  <a:srgbClr val="E8B94A"/>
                </a:solidFill>
                <a:latin typeface="Cambria" panose="02040503050406030204" pitchFamily="34" charset="0"/>
                <a:ea typeface="Cambria" panose="02040503050406030204" pitchFamily="34" charset="-122"/>
                <a:cs typeface="Cambria" panose="02040503050406030204" pitchFamily="34" charset="-120"/>
              </a:rPr>
              <a:t>References &amp; Resources:</a:t>
            </a:r>
            <a:endParaRPr lang="en-US" sz="1300" dirty="0"/>
          </a:p>
        </p:txBody>
      </p:sp>
      <p:sp>
        <p:nvSpPr>
          <p:cNvPr id="8" name="Text 6"/>
          <p:cNvSpPr/>
          <p:nvPr/>
        </p:nvSpPr>
        <p:spPr>
          <a:xfrm>
            <a:off x="2286000" y="3310128"/>
            <a:ext cx="4572000" cy="1371600"/>
          </a:xfrm>
          <a:prstGeom prst="rect">
            <a:avLst/>
          </a:prstGeom>
          <a:noFill/>
        </p:spPr>
        <p:txBody>
          <a:bodyPr wrap="square" lIns="0" tIns="0" rIns="0" bIns="0" rtlCol="0" anchor="ctr"/>
          <a:lstStyle/>
          <a:p>
            <a:pPr marL="342900" indent="-342900" algn="l">
              <a:buSzPct val="100000"/>
              <a:buChar char="•"/>
            </a:pPr>
            <a:r>
              <a:rPr lang="en-US" sz="1050" dirty="0">
                <a:solidFill>
                  <a:srgbClr val="AABDD6"/>
                </a:solidFill>
                <a:latin typeface="Calibri" panose="020F0502020204030204" pitchFamily="34" charset="0"/>
                <a:ea typeface="Calibri" panose="020F0502020204030204" pitchFamily="34" charset="-122"/>
                <a:cs typeface="Calibri" panose="020F0502020204030204" pitchFamily="34" charset="-120"/>
              </a:rPr>
              <a:t>Income Tax Act, 2025 (as passed by Parliament)</a:t>
            </a:r>
            <a:endParaRPr lang="en-US" sz="1050" dirty="0"/>
          </a:p>
          <a:p>
            <a:pPr marL="342900" indent="-342900" algn="l">
              <a:buSzPct val="100000"/>
              <a:buChar char="•"/>
            </a:pPr>
            <a:r>
              <a:rPr lang="en-US" sz="1050" dirty="0">
                <a:solidFill>
                  <a:srgbClr val="AABDD6"/>
                </a:solidFill>
                <a:latin typeface="Calibri" panose="020F0502020204030204" pitchFamily="34" charset="0"/>
                <a:ea typeface="Calibri" panose="020F0502020204030204" pitchFamily="34" charset="-122"/>
                <a:cs typeface="Calibri" panose="020F0502020204030204" pitchFamily="34" charset="-120"/>
              </a:rPr>
              <a:t>CBDT Circulars 1–6/2025 and 1–5/2024</a:t>
            </a:r>
            <a:endParaRPr lang="en-US" sz="1050" dirty="0"/>
          </a:p>
          <a:p>
            <a:pPr marL="342900" indent="-342900" algn="l">
              <a:buSzPct val="100000"/>
              <a:buChar char="•"/>
            </a:pPr>
            <a:r>
              <a:rPr lang="en-US" sz="1050" dirty="0">
                <a:solidFill>
                  <a:srgbClr val="AABDD6"/>
                </a:solidFill>
                <a:latin typeface="Calibri" panose="020F0502020204030204" pitchFamily="34" charset="0"/>
                <a:ea typeface="Calibri" panose="020F0502020204030204" pitchFamily="34" charset="-122"/>
                <a:cs typeface="Calibri" panose="020F0502020204030204" pitchFamily="34" charset="-120"/>
              </a:rPr>
              <a:t>ITA 2025 Mapping Table issued by CBDT</a:t>
            </a:r>
            <a:endParaRPr lang="en-US" sz="1050" dirty="0"/>
          </a:p>
          <a:p>
            <a:pPr marL="342900" indent="-342900" algn="l">
              <a:buSzPct val="100000"/>
              <a:buChar char="•"/>
            </a:pPr>
            <a:r>
              <a:rPr lang="en-US" sz="1050" dirty="0">
                <a:solidFill>
                  <a:srgbClr val="AABDD6"/>
                </a:solidFill>
                <a:latin typeface="Calibri" panose="020F0502020204030204" pitchFamily="34" charset="0"/>
                <a:ea typeface="Calibri" panose="020F0502020204030204" pitchFamily="34" charset="-122"/>
                <a:cs typeface="Calibri" panose="020F0502020204030204" pitchFamily="34" charset="-120"/>
              </a:rPr>
              <a:t>TRACES Portal: traces.gov.in</a:t>
            </a:r>
            <a:endParaRPr lang="en-US" sz="1050" dirty="0"/>
          </a:p>
          <a:p>
            <a:pPr marL="342900" indent="-342900" algn="l">
              <a:buSzPct val="100000"/>
              <a:buChar char="•"/>
            </a:pPr>
            <a:r>
              <a:rPr lang="en-US" sz="1050" dirty="0">
                <a:solidFill>
                  <a:srgbClr val="AABDD6"/>
                </a:solidFill>
                <a:latin typeface="Calibri" panose="020F0502020204030204" pitchFamily="34" charset="0"/>
                <a:ea typeface="Calibri" panose="020F0502020204030204" pitchFamily="34" charset="-122"/>
                <a:cs typeface="Calibri" panose="020F0502020204030204" pitchFamily="34" charset="-120"/>
              </a:rPr>
              <a:t>Key Cases: GE India (SC 2010), Kanchanganga (SC 2010), Bharti Airtel (Del ITAT 2019), TCS/Wipro (Kar HC 2024)</a:t>
            </a:r>
            <a:endParaRPr lang="en-US" sz="1050" dirty="0"/>
          </a:p>
        </p:txBody>
      </p:sp>
      <p:sp>
        <p:nvSpPr>
          <p:cNvPr id="9" name="Shape 7"/>
          <p:cNvSpPr/>
          <p:nvPr/>
        </p:nvSpPr>
        <p:spPr>
          <a:xfrm>
            <a:off x="0" y="5029200"/>
            <a:ext cx="9144000" cy="114300"/>
          </a:xfrm>
          <a:prstGeom prst="rect">
            <a:avLst/>
          </a:prstGeom>
          <a:solidFill>
            <a:srgbClr val="C9941A"/>
          </a:solidFill>
          <a:ln w="12700">
            <a:solidFill>
              <a:srgbClr val="C9941A"/>
            </a:solidFill>
            <a:prstDash val="solid"/>
          </a:ln>
        </p:spPr>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4F6FB"/>
        </a:solidFill>
        <a:effectLst/>
      </p:bgPr>
    </p:bg>
    <p:spTree>
      <p:nvGrpSpPr>
        <p:cNvPr id="1" name=""/>
        <p:cNvGrpSpPr/>
        <p:nvPr/>
      </p:nvGrpSpPr>
      <p:grpSpPr>
        <a:xfrm>
          <a:off x="0" y="0"/>
          <a:ext cx="0" cy="0"/>
          <a:chOff x="0" y="0"/>
          <a:chExt cx="0" cy="0"/>
        </a:xfrm>
      </p:grpSpPr>
      <p:sp>
        <p:nvSpPr>
          <p:cNvPr id="2" name="Shape 0"/>
          <p:cNvSpPr/>
          <p:nvPr/>
        </p:nvSpPr>
        <p:spPr>
          <a:xfrm>
            <a:off x="0" y="13252"/>
            <a:ext cx="9144000" cy="914400"/>
          </a:xfrm>
          <a:prstGeom prst="rect">
            <a:avLst/>
          </a:prstGeom>
          <a:solidFill>
            <a:srgbClr val="1A2B5E"/>
          </a:solidFill>
          <a:ln w="12700">
            <a:solidFill>
              <a:srgbClr val="1A2B5E"/>
            </a:solidFill>
            <a:prstDash val="solid"/>
          </a:ln>
        </p:spPr>
      </p:sp>
      <p:sp>
        <p:nvSpPr>
          <p:cNvPr id="3" name="Text 1"/>
          <p:cNvSpPr/>
          <p:nvPr/>
        </p:nvSpPr>
        <p:spPr>
          <a:xfrm>
            <a:off x="487016" y="137160"/>
            <a:ext cx="8382664" cy="640080"/>
          </a:xfrm>
          <a:prstGeom prst="rect">
            <a:avLst/>
          </a:prstGeom>
          <a:noFill/>
        </p:spPr>
        <p:txBody>
          <a:bodyPr wrap="square" lIns="0" tIns="0" rIns="0" bIns="0" rtlCol="0" anchor="ctr"/>
          <a:lstStyle/>
          <a:p>
            <a:r>
              <a:rPr lang="en-US" sz="2300" b="1" dirty="0">
                <a:solidFill>
                  <a:srgbClr val="FFFFFF"/>
                </a:solidFill>
                <a:latin typeface="Arial" panose="020B0604020202020204" pitchFamily="34" charset="0"/>
                <a:ea typeface="Cambria" panose="02040503050406030204" pitchFamily="34" charset="-122"/>
                <a:cs typeface="Arial" panose="020B0604020202020204" pitchFamily="34" charset="0"/>
              </a:rPr>
              <a:t>Important Interpretations – Sec. 402 Income Tax Act, 2025</a:t>
            </a:r>
            <a:endParaRPr lang="en-US" sz="2300" dirty="0">
              <a:latin typeface="Arial" panose="020B0604020202020204" pitchFamily="34" charset="0"/>
              <a:cs typeface="Arial" panose="020B0604020202020204" pitchFamily="34" charset="0"/>
            </a:endParaRPr>
          </a:p>
        </p:txBody>
      </p:sp>
      <p:graphicFrame>
        <p:nvGraphicFramePr>
          <p:cNvPr id="5" name="Table 0"/>
          <p:cNvGraphicFramePr>
            <a:graphicFrameLocks noGrp="1"/>
          </p:cNvGraphicFramePr>
          <p:nvPr/>
        </p:nvGraphicFramePr>
        <p:xfrm>
          <a:off x="215900" y="1135117"/>
          <a:ext cx="8653780" cy="3626069"/>
        </p:xfrm>
        <a:graphic>
          <a:graphicData uri="http://schemas.openxmlformats.org/drawingml/2006/table">
            <a:tbl>
              <a:tblPr/>
              <a:tblGrid>
                <a:gridCol w="590200"/>
                <a:gridCol w="2274154"/>
                <a:gridCol w="2630623"/>
                <a:gridCol w="3158803"/>
              </a:tblGrid>
              <a:tr h="318223">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en-US" sz="1200" b="1" dirty="0" err="1">
                          <a:solidFill>
                            <a:schemeClr val="bg1"/>
                          </a:solidFill>
                          <a:latin typeface="Arial" panose="020B0604020202020204" pitchFamily="34" charset="0"/>
                          <a:cs typeface="Arial" panose="020B0604020202020204" pitchFamily="34" charset="0"/>
                        </a:rPr>
                        <a:t>SI.No</a:t>
                      </a:r>
                      <a:endParaRPr lang="en-US" sz="1200" b="1" dirty="0">
                        <a:solidFill>
                          <a:schemeClr val="bg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1A2B5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en-US" sz="1200" b="1" dirty="0">
                          <a:solidFill>
                            <a:schemeClr val="bg1"/>
                          </a:solidFill>
                          <a:latin typeface="Arial" panose="020B0604020202020204" pitchFamily="34" charset="0"/>
                          <a:cs typeface="Arial" panose="020B0604020202020204" pitchFamily="34" charset="0"/>
                        </a:rPr>
                        <a:t>Provisions</a:t>
                      </a:r>
                      <a:endParaRPr lang="en-US" sz="1200" b="1" dirty="0">
                        <a:solidFill>
                          <a:schemeClr val="bg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1A2B5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en-US" sz="1200" b="1" dirty="0">
                          <a:solidFill>
                            <a:schemeClr val="bg1"/>
                          </a:solidFill>
                          <a:latin typeface="Arial" panose="020B0604020202020204" pitchFamily="34" charset="0"/>
                          <a:cs typeface="Arial" panose="020B0604020202020204" pitchFamily="34" charset="0"/>
                        </a:rPr>
                        <a:t>Person</a:t>
                      </a:r>
                      <a:endParaRPr lang="en-US" sz="1200" b="1" dirty="0">
                        <a:solidFill>
                          <a:schemeClr val="bg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1A2B5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en-US" sz="1200" b="1" dirty="0">
                          <a:solidFill>
                            <a:schemeClr val="bg1"/>
                          </a:solidFill>
                          <a:latin typeface="Arial" panose="020B0604020202020204" pitchFamily="34" charset="0"/>
                          <a:cs typeface="Arial" panose="020B0604020202020204" pitchFamily="34" charset="0"/>
                        </a:rPr>
                        <a:t>Person not to be included</a:t>
                      </a:r>
                      <a:endParaRPr lang="en-US" sz="1200" b="1" dirty="0">
                        <a:solidFill>
                          <a:schemeClr val="bg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1A2B5E"/>
                    </a:solidFill>
                  </a:tcPr>
                </a:tc>
              </a:tr>
              <a:tr h="318223">
                <a:tc>
                  <a:txBody>
                    <a:bodyPr/>
                    <a:lstStyle/>
                    <a:p>
                      <a:pPr marL="0" indent="0" algn="ctr">
                        <a:buNone/>
                      </a:pPr>
                      <a:r>
                        <a:rPr lang="en-US" sz="1200" b="1" dirty="0">
                          <a:solidFill>
                            <a:schemeClr val="bg1"/>
                          </a:solidFill>
                          <a:latin typeface="Arial" panose="020B0604020202020204" pitchFamily="34" charset="0"/>
                          <a:cs typeface="Arial" panose="020B0604020202020204" pitchFamily="34" charset="0"/>
                        </a:rPr>
                        <a:t>A</a:t>
                      </a:r>
                      <a:endParaRPr lang="en-US" sz="1200" b="1" dirty="0">
                        <a:solidFill>
                          <a:schemeClr val="bg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1A2B5E"/>
                    </a:solidFill>
                  </a:tcPr>
                </a:tc>
                <a:tc>
                  <a:txBody>
                    <a:bodyPr/>
                    <a:lstStyle/>
                    <a:p>
                      <a:pPr marL="0" indent="0" algn="ctr">
                        <a:buNone/>
                      </a:pPr>
                      <a:r>
                        <a:rPr lang="en-US" sz="1200" b="1" dirty="0">
                          <a:solidFill>
                            <a:schemeClr val="bg1"/>
                          </a:solidFill>
                          <a:latin typeface="Arial" panose="020B0604020202020204" pitchFamily="34" charset="0"/>
                          <a:cs typeface="Arial" panose="020B0604020202020204" pitchFamily="34" charset="0"/>
                        </a:rPr>
                        <a:t>B</a:t>
                      </a:r>
                      <a:endParaRPr lang="en-US" sz="1200" b="1" dirty="0">
                        <a:solidFill>
                          <a:schemeClr val="bg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1A2B5E"/>
                    </a:solidFill>
                  </a:tcPr>
                </a:tc>
                <a:tc>
                  <a:txBody>
                    <a:bodyPr/>
                    <a:lstStyle/>
                    <a:p>
                      <a:pPr marL="0" indent="0" algn="ctr">
                        <a:buNone/>
                      </a:pPr>
                      <a:r>
                        <a:rPr lang="en-US" sz="1200" b="1" dirty="0">
                          <a:solidFill>
                            <a:schemeClr val="bg1"/>
                          </a:solidFill>
                          <a:latin typeface="Arial" panose="020B0604020202020204" pitchFamily="34" charset="0"/>
                          <a:cs typeface="Arial" panose="020B0604020202020204" pitchFamily="34" charset="0"/>
                        </a:rPr>
                        <a:t>C</a:t>
                      </a:r>
                      <a:endParaRPr lang="en-US" sz="1200" b="1" dirty="0">
                        <a:solidFill>
                          <a:schemeClr val="bg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1A2B5E"/>
                    </a:solidFill>
                  </a:tcPr>
                </a:tc>
                <a:tc>
                  <a:txBody>
                    <a:bodyPr/>
                    <a:lstStyle/>
                    <a:p>
                      <a:pPr marL="0" indent="0" algn="ctr">
                        <a:buNone/>
                      </a:pPr>
                      <a:r>
                        <a:rPr lang="en-US" sz="1200" b="1" dirty="0">
                          <a:solidFill>
                            <a:schemeClr val="bg1"/>
                          </a:solidFill>
                          <a:latin typeface="Arial" panose="020B0604020202020204" pitchFamily="34" charset="0"/>
                          <a:cs typeface="Arial" panose="020B0604020202020204" pitchFamily="34" charset="0"/>
                        </a:rPr>
                        <a:t>D</a:t>
                      </a:r>
                      <a:endParaRPr lang="en-US" sz="1200" b="1" dirty="0">
                        <a:solidFill>
                          <a:schemeClr val="bg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1A2B5E"/>
                    </a:solidFill>
                  </a:tcPr>
                </a:tc>
              </a:tr>
              <a:tr h="1223941">
                <a:tc>
                  <a:txBody>
                    <a:bodyPr/>
                    <a:lstStyle/>
                    <a:p>
                      <a:pPr marL="0" indent="0" algn="just">
                        <a:buNone/>
                      </a:pPr>
                      <a:r>
                        <a:rPr lang="en-US" sz="1200" dirty="0">
                          <a:latin typeface="Arial" panose="020B0604020202020204" pitchFamily="34" charset="0"/>
                          <a:cs typeface="Arial" panose="020B0604020202020204" pitchFamily="34" charset="0"/>
                        </a:rPr>
                        <a:t>3.</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FFFFFF"/>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defRPr/>
                      </a:pPr>
                      <a:r>
                        <a:rPr lang="en-US" sz="1200" dirty="0">
                          <a:latin typeface="Arial" panose="020B0604020202020204" pitchFamily="34" charset="0"/>
                          <a:cs typeface="Arial" panose="020B0604020202020204" pitchFamily="34" charset="0"/>
                        </a:rPr>
                        <a:t>Sale of motor vehicle or any other goods referred to in Sec. 394(1)</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FFFFFF"/>
                    </a:solidFill>
                  </a:tcPr>
                </a:tc>
                <a:tc>
                  <a:txBody>
                    <a:bodyPr/>
                    <a:lstStyle/>
                    <a:p>
                      <a:pPr marL="0" indent="0" algn="just">
                        <a:buNone/>
                      </a:pPr>
                      <a:r>
                        <a:rPr lang="en-US" sz="1200" dirty="0">
                          <a:latin typeface="Arial" panose="020B0604020202020204" pitchFamily="34" charset="0"/>
                          <a:cs typeface="Arial" panose="020B0604020202020204" pitchFamily="34" charset="0"/>
                        </a:rPr>
                        <a:t>A person who obtains in any sale, goods of the nature specified in Sec. 394(1).</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FFFFFF"/>
                    </a:solidFill>
                  </a:tcPr>
                </a:tc>
                <a:tc>
                  <a:txBody>
                    <a:bodyPr/>
                    <a:lstStyle/>
                    <a:p>
                      <a:pPr marL="228600" marR="0" lvl="0" indent="-228600" algn="just" defTabSz="914400" rtl="0" eaLnBrk="1" fontAlgn="auto" latinLnBrk="0" hangingPunct="1">
                        <a:lnSpc>
                          <a:spcPct val="100000"/>
                        </a:lnSpc>
                        <a:spcBef>
                          <a:spcPts val="0"/>
                        </a:spcBef>
                        <a:spcAft>
                          <a:spcPts val="0"/>
                        </a:spcAft>
                        <a:buClrTx/>
                        <a:buSzTx/>
                        <a:buFontTx/>
                        <a:buAutoNum type="alphaLcParenBoth"/>
                        <a:defRPr/>
                      </a:pPr>
                      <a:r>
                        <a:rPr lang="en-US" sz="1200" i="0" dirty="0">
                          <a:latin typeface="Arial" panose="020B0604020202020204" pitchFamily="34" charset="0"/>
                          <a:cs typeface="Arial" panose="020B0604020202020204" pitchFamily="34" charset="0"/>
                        </a:rPr>
                        <a:t>A person as specified in SI. No. 2.D(b); or</a:t>
                      </a:r>
                      <a:endParaRPr lang="en-US" sz="1200" i="0" dirty="0">
                        <a:latin typeface="Arial" panose="020B0604020202020204" pitchFamily="34" charset="0"/>
                        <a:cs typeface="Arial" panose="020B0604020202020204" pitchFamily="34" charset="0"/>
                      </a:endParaRPr>
                    </a:p>
                    <a:p>
                      <a:pPr marL="228600" marR="0" lvl="0" indent="-228600" algn="just" defTabSz="914400" rtl="0" eaLnBrk="1" fontAlgn="auto" latinLnBrk="0" hangingPunct="1">
                        <a:lnSpc>
                          <a:spcPct val="100000"/>
                        </a:lnSpc>
                        <a:spcBef>
                          <a:spcPts val="0"/>
                        </a:spcBef>
                        <a:spcAft>
                          <a:spcPts val="0"/>
                        </a:spcAft>
                        <a:buClrTx/>
                        <a:buSzTx/>
                        <a:buFontTx/>
                        <a:buAutoNum type="alphaLcParenBoth"/>
                        <a:defRPr/>
                      </a:pPr>
                      <a:r>
                        <a:rPr lang="en-US" sz="1200" i="0" dirty="0">
                          <a:latin typeface="Arial" panose="020B0604020202020204" pitchFamily="34" charset="0"/>
                          <a:cs typeface="Arial" panose="020B0604020202020204" pitchFamily="34" charset="0"/>
                        </a:rPr>
                        <a:t>A local authority; or</a:t>
                      </a:r>
                      <a:endParaRPr lang="en-US" sz="1200" i="0" dirty="0">
                        <a:latin typeface="Arial" panose="020B0604020202020204" pitchFamily="34" charset="0"/>
                        <a:cs typeface="Arial" panose="020B0604020202020204" pitchFamily="34" charset="0"/>
                      </a:endParaRPr>
                    </a:p>
                    <a:p>
                      <a:pPr marL="228600" marR="0" lvl="0" indent="-228600" algn="just" defTabSz="914400" rtl="0" eaLnBrk="1" fontAlgn="auto" latinLnBrk="0" hangingPunct="1">
                        <a:lnSpc>
                          <a:spcPct val="100000"/>
                        </a:lnSpc>
                        <a:spcBef>
                          <a:spcPts val="0"/>
                        </a:spcBef>
                        <a:spcAft>
                          <a:spcPts val="0"/>
                        </a:spcAft>
                        <a:buClrTx/>
                        <a:buSzTx/>
                        <a:buFontTx/>
                        <a:buAutoNum type="alphaLcParenBoth"/>
                        <a:defRPr/>
                      </a:pPr>
                      <a:r>
                        <a:rPr lang="en-US" sz="1200" i="0" dirty="0">
                          <a:latin typeface="Arial" panose="020B0604020202020204" pitchFamily="34" charset="0"/>
                          <a:cs typeface="Arial" panose="020B0604020202020204" pitchFamily="34" charset="0"/>
                        </a:rPr>
                        <a:t>A public sector company which is engaged in the business of carrying passengers. </a:t>
                      </a:r>
                      <a:endParaRPr lang="en-US" sz="1200" i="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FFFFFF"/>
                    </a:solidFill>
                  </a:tcPr>
                </a:tc>
              </a:tr>
              <a:tr h="1035643">
                <a:tc>
                  <a:txBody>
                    <a:bodyPr/>
                    <a:lstStyle/>
                    <a:p>
                      <a:pPr marL="0" indent="0" algn="just">
                        <a:buNone/>
                      </a:pPr>
                      <a:r>
                        <a:rPr lang="en-US" sz="1200" dirty="0">
                          <a:latin typeface="Arial" panose="020B0604020202020204" pitchFamily="34" charset="0"/>
                          <a:cs typeface="Arial" panose="020B0604020202020204" pitchFamily="34" charset="0"/>
                        </a:rPr>
                        <a:t>4.</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defRPr/>
                      </a:pPr>
                      <a:r>
                        <a:rPr lang="en-US" sz="1200" dirty="0">
                          <a:latin typeface="Arial" panose="020B0604020202020204" pitchFamily="34" charset="0"/>
                          <a:cs typeface="Arial" panose="020B0604020202020204" pitchFamily="34" charset="0"/>
                        </a:rPr>
                        <a:t>Remittance under Liberalized Remittance Scheme referred to in Sec. 394(1)</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0" indent="0" algn="just">
                        <a:buNone/>
                      </a:pPr>
                      <a:r>
                        <a:rPr lang="en-US" sz="1200" dirty="0">
                          <a:latin typeface="Arial" panose="020B0604020202020204" pitchFamily="34" charset="0"/>
                          <a:cs typeface="Arial" panose="020B0604020202020204" pitchFamily="34" charset="0"/>
                        </a:rPr>
                        <a:t>A person remitting amount under the Liberalized Scheme of Reserve Bank of India.</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228600" indent="-228600" algn="just">
                        <a:buAutoNum type="alphaLcParenBoth"/>
                      </a:pPr>
                      <a:r>
                        <a:rPr lang="en-US" sz="1200" i="0" dirty="0">
                          <a:latin typeface="Arial" panose="020B0604020202020204" pitchFamily="34" charset="0"/>
                          <a:cs typeface="Arial" panose="020B0604020202020204" pitchFamily="34" charset="0"/>
                        </a:rPr>
                        <a:t>A person as per SI. No 2.D(a) or SI. No 3.D(b);</a:t>
                      </a:r>
                      <a:endParaRPr lang="en-US" sz="1200" i="0" dirty="0">
                        <a:latin typeface="Arial" panose="020B0604020202020204" pitchFamily="34" charset="0"/>
                        <a:cs typeface="Arial" panose="020B0604020202020204" pitchFamily="34" charset="0"/>
                      </a:endParaRPr>
                    </a:p>
                    <a:p>
                      <a:pPr marL="228600" marR="0" lvl="0" indent="-228600" algn="just" defTabSz="914400" rtl="0" eaLnBrk="1" fontAlgn="auto" latinLnBrk="0" hangingPunct="1">
                        <a:lnSpc>
                          <a:spcPct val="100000"/>
                        </a:lnSpc>
                        <a:spcBef>
                          <a:spcPts val="0"/>
                        </a:spcBef>
                        <a:spcAft>
                          <a:spcPts val="0"/>
                        </a:spcAft>
                        <a:buClrTx/>
                        <a:buSzTx/>
                        <a:buFontTx/>
                        <a:buAutoNum type="alphaLcParenBoth"/>
                        <a:defRPr/>
                      </a:pPr>
                      <a:r>
                        <a:rPr lang="en-US" sz="1200" dirty="0">
                          <a:latin typeface="Arial" panose="020B0604020202020204" pitchFamily="34" charset="0"/>
                          <a:cs typeface="Arial" panose="020B0604020202020204" pitchFamily="34" charset="0"/>
                        </a:rPr>
                        <a:t>Any person, as the central Government may notify for this purpose, subject to conditions as may be specified therein.</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r>
              <a:tr h="730039">
                <a:tc>
                  <a:txBody>
                    <a:bodyPr/>
                    <a:lstStyle/>
                    <a:p>
                      <a:pPr marL="0" indent="0" algn="just">
                        <a:buNone/>
                      </a:pPr>
                      <a:r>
                        <a:rPr lang="en-US" sz="1200" dirty="0">
                          <a:latin typeface="Arial" panose="020B0604020202020204" pitchFamily="34" charset="0"/>
                          <a:cs typeface="Arial" panose="020B0604020202020204" pitchFamily="34" charset="0"/>
                        </a:rPr>
                        <a:t>5.</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defRPr/>
                      </a:pPr>
                      <a:r>
                        <a:rPr lang="en-US" sz="1200" dirty="0">
                          <a:latin typeface="Arial" panose="020B0604020202020204" pitchFamily="34" charset="0"/>
                          <a:cs typeface="Arial" panose="020B0604020202020204" pitchFamily="34" charset="0"/>
                        </a:rPr>
                        <a:t>Sale of overseas tour programme package referred to in section 394(1)</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0" indent="0" algn="just">
                        <a:buNone/>
                      </a:pPr>
                      <a:r>
                        <a:rPr lang="en-US" sz="1200" dirty="0">
                          <a:latin typeface="Arial" panose="020B0604020202020204" pitchFamily="34" charset="0"/>
                          <a:cs typeface="Arial" panose="020B0604020202020204" pitchFamily="34" charset="0"/>
                        </a:rPr>
                        <a:t>A person who purchases overseas tour programme package.</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defRPr/>
                      </a:pPr>
                      <a:r>
                        <a:rPr lang="en-US" sz="1200" dirty="0">
                          <a:latin typeface="Arial" panose="020B0604020202020204" pitchFamily="34" charset="0"/>
                          <a:cs typeface="Arial" panose="020B0604020202020204" pitchFamily="34" charset="0"/>
                        </a:rPr>
                        <a:t>A person as per SI. No. 4.D.</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r>
            </a:tbl>
          </a:graphicData>
        </a:graphic>
      </p:graphicFrame>
      <p:sp>
        <p:nvSpPr>
          <p:cNvPr id="4" name="Shape 2"/>
          <p:cNvSpPr/>
          <p:nvPr/>
        </p:nvSpPr>
        <p:spPr>
          <a:xfrm>
            <a:off x="0" y="5029200"/>
            <a:ext cx="9144000" cy="114300"/>
          </a:xfrm>
          <a:prstGeom prst="rect">
            <a:avLst/>
          </a:prstGeom>
          <a:solidFill>
            <a:srgbClr val="C9941A"/>
          </a:solidFill>
          <a:ln w="12700">
            <a:solidFill>
              <a:srgbClr val="C9941A"/>
            </a:solidFill>
            <a:prstDash val="solid"/>
          </a:ln>
        </p:spPr>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4F6FB"/>
        </a:solidFill>
        <a:effectLst/>
      </p:bgPr>
    </p:bg>
    <p:spTree>
      <p:nvGrpSpPr>
        <p:cNvPr id="1" name=""/>
        <p:cNvGrpSpPr/>
        <p:nvPr/>
      </p:nvGrpSpPr>
      <p:grpSpPr>
        <a:xfrm>
          <a:off x="0" y="0"/>
          <a:ext cx="0" cy="0"/>
          <a:chOff x="0" y="0"/>
          <a:chExt cx="0" cy="0"/>
        </a:xfrm>
      </p:grpSpPr>
      <p:sp>
        <p:nvSpPr>
          <p:cNvPr id="2" name="Shape 0"/>
          <p:cNvSpPr/>
          <p:nvPr/>
        </p:nvSpPr>
        <p:spPr>
          <a:xfrm>
            <a:off x="0" y="13252"/>
            <a:ext cx="9144000" cy="914400"/>
          </a:xfrm>
          <a:prstGeom prst="rect">
            <a:avLst/>
          </a:prstGeom>
          <a:solidFill>
            <a:srgbClr val="1A2B5E"/>
          </a:solidFill>
          <a:ln w="12700">
            <a:solidFill>
              <a:srgbClr val="1A2B5E"/>
            </a:solidFill>
            <a:prstDash val="solid"/>
          </a:ln>
        </p:spPr>
      </p:sp>
      <p:sp>
        <p:nvSpPr>
          <p:cNvPr id="3" name="Text 1"/>
          <p:cNvSpPr/>
          <p:nvPr/>
        </p:nvSpPr>
        <p:spPr>
          <a:xfrm>
            <a:off x="487016" y="137160"/>
            <a:ext cx="8382664" cy="640080"/>
          </a:xfrm>
          <a:prstGeom prst="rect">
            <a:avLst/>
          </a:prstGeom>
          <a:noFill/>
        </p:spPr>
        <p:txBody>
          <a:bodyPr wrap="square" lIns="0" tIns="0" rIns="0" bIns="0" rtlCol="0" anchor="ctr"/>
          <a:lstStyle/>
          <a:p>
            <a:r>
              <a:rPr lang="en-US" sz="2300" b="1" dirty="0">
                <a:solidFill>
                  <a:srgbClr val="FFFFFF"/>
                </a:solidFill>
                <a:latin typeface="Arial" panose="020B0604020202020204" pitchFamily="34" charset="0"/>
                <a:ea typeface="Cambria" panose="02040503050406030204" pitchFamily="34" charset="-122"/>
                <a:cs typeface="Arial" panose="020B0604020202020204" pitchFamily="34" charset="0"/>
              </a:rPr>
              <a:t>Important Interpretations – Sec. 402 Income Tax Act, 2025</a:t>
            </a:r>
            <a:endParaRPr lang="en-US" sz="2300" dirty="0">
              <a:latin typeface="Arial" panose="020B0604020202020204" pitchFamily="34" charset="0"/>
              <a:cs typeface="Arial" panose="020B0604020202020204" pitchFamily="34" charset="0"/>
            </a:endParaRPr>
          </a:p>
        </p:txBody>
      </p:sp>
      <p:graphicFrame>
        <p:nvGraphicFramePr>
          <p:cNvPr id="5" name="Table 0"/>
          <p:cNvGraphicFramePr>
            <a:graphicFrameLocks noGrp="1"/>
          </p:cNvGraphicFramePr>
          <p:nvPr/>
        </p:nvGraphicFramePr>
        <p:xfrm>
          <a:off x="104361" y="1270635"/>
          <a:ext cx="8935278" cy="3063240"/>
        </p:xfrm>
        <a:graphic>
          <a:graphicData uri="http://schemas.openxmlformats.org/drawingml/2006/table">
            <a:tbl>
              <a:tblPr/>
              <a:tblGrid>
                <a:gridCol w="8935278"/>
              </a:tblGrid>
              <a:tr h="830417">
                <a:tc>
                  <a:txBody>
                    <a:bodyPr/>
                    <a:lstStyle/>
                    <a:p>
                      <a:pPr marL="0" indent="0" algn="just">
                        <a:buNone/>
                      </a:pPr>
                      <a:r>
                        <a:rPr lang="en-US" sz="1300" dirty="0">
                          <a:latin typeface="Arial" panose="020B0604020202020204" pitchFamily="34" charset="0"/>
                          <a:cs typeface="Arial" panose="020B0604020202020204" pitchFamily="34" charset="0"/>
                        </a:rPr>
                        <a:t>4. </a:t>
                      </a:r>
                      <a:r>
                        <a:rPr lang="en-US" sz="1300" b="1" dirty="0">
                          <a:latin typeface="Arial" panose="020B0604020202020204" pitchFamily="34" charset="0"/>
                          <a:cs typeface="Arial" panose="020B0604020202020204" pitchFamily="34" charset="0"/>
                        </a:rPr>
                        <a:t>“Designated person”</a:t>
                      </a:r>
                      <a:r>
                        <a:rPr lang="en-US" sz="1300" b="0" dirty="0">
                          <a:latin typeface="Arial" panose="020B0604020202020204" pitchFamily="34" charset="0"/>
                          <a:cs typeface="Arial" panose="020B0604020202020204" pitchFamily="34" charset="0"/>
                        </a:rPr>
                        <a:t>, for the purposes of Sec. 393(1) means, -</a:t>
                      </a:r>
                      <a:endParaRPr lang="en-US" sz="1300" b="0" dirty="0">
                        <a:latin typeface="Arial" panose="020B0604020202020204" pitchFamily="34" charset="0"/>
                        <a:cs typeface="Arial" panose="020B0604020202020204" pitchFamily="34" charset="0"/>
                      </a:endParaRPr>
                    </a:p>
                    <a:p>
                      <a:pPr marL="0" indent="0" algn="just">
                        <a:buNone/>
                      </a:pPr>
                      <a:endParaRPr lang="en-US" sz="1300" b="0" dirty="0">
                        <a:latin typeface="Arial" panose="020B0604020202020204" pitchFamily="34" charset="0"/>
                        <a:cs typeface="Arial" panose="020B0604020202020204" pitchFamily="34" charset="0"/>
                      </a:endParaRPr>
                    </a:p>
                    <a:p>
                      <a:pPr marL="228600" indent="-228600" algn="just">
                        <a:buAutoNum type="alphaLcParenBoth"/>
                      </a:pPr>
                      <a:r>
                        <a:rPr lang="en-US" sz="1300" dirty="0">
                          <a:latin typeface="Arial" panose="020B0604020202020204" pitchFamily="34" charset="0"/>
                          <a:cs typeface="Arial" panose="020B0604020202020204" pitchFamily="34" charset="0"/>
                        </a:rPr>
                        <a:t>The Central Government or any State Government; or</a:t>
                      </a:r>
                      <a:endParaRPr lang="en-US" sz="1300" dirty="0">
                        <a:latin typeface="Arial" panose="020B0604020202020204" pitchFamily="34" charset="0"/>
                        <a:cs typeface="Arial" panose="020B0604020202020204" pitchFamily="34" charset="0"/>
                      </a:endParaRPr>
                    </a:p>
                    <a:p>
                      <a:pPr marL="0" indent="0" algn="just">
                        <a:buNone/>
                      </a:pPr>
                      <a:endParaRPr lang="en-US" sz="1300" dirty="0">
                        <a:latin typeface="Arial" panose="020B0604020202020204" pitchFamily="34" charset="0"/>
                        <a:cs typeface="Arial" panose="020B0604020202020204" pitchFamily="34" charset="0"/>
                      </a:endParaRPr>
                    </a:p>
                    <a:p>
                      <a:pPr algn="just"/>
                      <a:r>
                        <a:rPr lang="en-US" sz="1300" dirty="0">
                          <a:latin typeface="Arial" panose="020B0604020202020204" pitchFamily="34" charset="0"/>
                          <a:cs typeface="Arial" panose="020B0604020202020204" pitchFamily="34" charset="0"/>
                        </a:rPr>
                        <a:t>(b)  Any local authority; or</a:t>
                      </a:r>
                      <a:endParaRPr lang="en-US" sz="1300" dirty="0">
                        <a:latin typeface="Arial" panose="020B0604020202020204" pitchFamily="34" charset="0"/>
                        <a:cs typeface="Arial" panose="020B0604020202020204" pitchFamily="34" charset="0"/>
                      </a:endParaRPr>
                    </a:p>
                    <a:p>
                      <a:pPr algn="just"/>
                      <a:endParaRPr lang="en-US" sz="1300" dirty="0">
                        <a:latin typeface="Arial" panose="020B0604020202020204" pitchFamily="34" charset="0"/>
                        <a:cs typeface="Arial" panose="020B0604020202020204" pitchFamily="34" charset="0"/>
                      </a:endParaRPr>
                    </a:p>
                    <a:p>
                      <a:pPr algn="just"/>
                      <a:r>
                        <a:rPr lang="en-US" sz="1300" dirty="0">
                          <a:latin typeface="Arial" panose="020B0604020202020204" pitchFamily="34" charset="0"/>
                          <a:cs typeface="Arial" panose="020B0604020202020204" pitchFamily="34" charset="0"/>
                        </a:rPr>
                        <a:t>(c)  Any corporation established by or under a Central Act or State Act or Provincial Act; or</a:t>
                      </a:r>
                      <a:endParaRPr lang="en-US" sz="1300" dirty="0">
                        <a:latin typeface="Arial" panose="020B0604020202020204" pitchFamily="34" charset="0"/>
                        <a:cs typeface="Arial" panose="020B0604020202020204" pitchFamily="34" charset="0"/>
                      </a:endParaRPr>
                    </a:p>
                    <a:p>
                      <a:pPr algn="just"/>
                      <a:endParaRPr lang="en-US" sz="1300" dirty="0">
                        <a:latin typeface="Arial" panose="020B0604020202020204" pitchFamily="34" charset="0"/>
                        <a:cs typeface="Arial" panose="020B0604020202020204" pitchFamily="34" charset="0"/>
                      </a:endParaRPr>
                    </a:p>
                    <a:p>
                      <a:pPr algn="just"/>
                      <a:r>
                        <a:rPr lang="en-US" sz="1300" dirty="0">
                          <a:latin typeface="Arial" panose="020B0604020202020204" pitchFamily="34" charset="0"/>
                          <a:cs typeface="Arial" panose="020B0604020202020204" pitchFamily="34" charset="0"/>
                        </a:rPr>
                        <a:t>(d)  Any company; or</a:t>
                      </a:r>
                      <a:endParaRPr lang="en-US" sz="1300" dirty="0">
                        <a:latin typeface="Arial" panose="020B0604020202020204" pitchFamily="34" charset="0"/>
                        <a:cs typeface="Arial" panose="020B0604020202020204" pitchFamily="34" charset="0"/>
                      </a:endParaRPr>
                    </a:p>
                    <a:p>
                      <a:pPr algn="just"/>
                      <a:endParaRPr lang="en-US" sz="1300" dirty="0">
                        <a:latin typeface="Arial" panose="020B0604020202020204" pitchFamily="34" charset="0"/>
                        <a:cs typeface="Arial" panose="020B0604020202020204" pitchFamily="34" charset="0"/>
                      </a:endParaRPr>
                    </a:p>
                    <a:p>
                      <a:pPr algn="just"/>
                      <a:r>
                        <a:rPr lang="en-US" sz="1300" dirty="0">
                          <a:latin typeface="Arial" panose="020B0604020202020204" pitchFamily="34" charset="0"/>
                          <a:cs typeface="Arial" panose="020B0604020202020204" pitchFamily="34" charset="0"/>
                        </a:rPr>
                        <a:t>(e)  Any co-operative society; or</a:t>
                      </a:r>
                      <a:endParaRPr lang="en-US" sz="1300" dirty="0">
                        <a:latin typeface="Arial" panose="020B0604020202020204" pitchFamily="34" charset="0"/>
                        <a:cs typeface="Arial" panose="020B0604020202020204" pitchFamily="34" charset="0"/>
                      </a:endParaRPr>
                    </a:p>
                    <a:p>
                      <a:pPr algn="just"/>
                      <a:endParaRPr lang="en-US" sz="1300" dirty="0">
                        <a:latin typeface="Arial" panose="020B0604020202020204" pitchFamily="34" charset="0"/>
                        <a:cs typeface="Arial" panose="020B0604020202020204" pitchFamily="34" charset="0"/>
                      </a:endParaRPr>
                    </a:p>
                    <a:p>
                      <a:pPr marL="228600" indent="-228600" algn="just">
                        <a:buAutoNum type="alphaLcParenBoth" startAt="6"/>
                      </a:pPr>
                      <a:r>
                        <a:rPr lang="en-US" sz="1300" dirty="0">
                          <a:latin typeface="Arial" panose="020B0604020202020204" pitchFamily="34" charset="0"/>
                          <a:cs typeface="Arial" panose="020B0604020202020204" pitchFamily="34" charset="0"/>
                        </a:rPr>
                        <a:t>Any authority, constituted in India by or under any law, engaged either for the purpose of dealing with and satisfying the need for housing accommodation or for the purpose of planning, development or improvement of cities, towns and villages, or for both; or;</a:t>
                      </a:r>
                      <a:endParaRPr lang="en-US" sz="13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rgbClr val="E8EDF5"/>
                    </a:solidFill>
                  </a:tcPr>
                </a:tc>
              </a:tr>
            </a:tbl>
          </a:graphicData>
        </a:graphic>
      </p:graphicFrame>
      <p:sp>
        <p:nvSpPr>
          <p:cNvPr id="4" name="Shape 2"/>
          <p:cNvSpPr/>
          <p:nvPr/>
        </p:nvSpPr>
        <p:spPr>
          <a:xfrm>
            <a:off x="0" y="5029200"/>
            <a:ext cx="9144000" cy="114300"/>
          </a:xfrm>
          <a:prstGeom prst="rect">
            <a:avLst/>
          </a:prstGeom>
          <a:solidFill>
            <a:srgbClr val="C9941A"/>
          </a:solidFill>
          <a:ln w="12700">
            <a:solidFill>
              <a:srgbClr val="C9941A"/>
            </a:solidFill>
            <a:prstDash val="solid"/>
          </a:ln>
        </p:spPr>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4F6FB"/>
        </a:solidFill>
        <a:effectLst/>
      </p:bgPr>
    </p:bg>
    <p:spTree>
      <p:nvGrpSpPr>
        <p:cNvPr id="1" name=""/>
        <p:cNvGrpSpPr/>
        <p:nvPr/>
      </p:nvGrpSpPr>
      <p:grpSpPr>
        <a:xfrm>
          <a:off x="0" y="0"/>
          <a:ext cx="0" cy="0"/>
          <a:chOff x="0" y="0"/>
          <a:chExt cx="0" cy="0"/>
        </a:xfrm>
      </p:grpSpPr>
      <p:sp>
        <p:nvSpPr>
          <p:cNvPr id="2" name="Shape 0"/>
          <p:cNvSpPr/>
          <p:nvPr/>
        </p:nvSpPr>
        <p:spPr>
          <a:xfrm>
            <a:off x="0" y="13252"/>
            <a:ext cx="9144000" cy="914400"/>
          </a:xfrm>
          <a:prstGeom prst="rect">
            <a:avLst/>
          </a:prstGeom>
          <a:solidFill>
            <a:srgbClr val="1A2B5E"/>
          </a:solidFill>
          <a:ln w="12700">
            <a:solidFill>
              <a:srgbClr val="1A2B5E"/>
            </a:solidFill>
            <a:prstDash val="solid"/>
          </a:ln>
        </p:spPr>
      </p:sp>
      <p:sp>
        <p:nvSpPr>
          <p:cNvPr id="3" name="Text 1"/>
          <p:cNvSpPr/>
          <p:nvPr/>
        </p:nvSpPr>
        <p:spPr>
          <a:xfrm>
            <a:off x="487016" y="137160"/>
            <a:ext cx="8382664" cy="640080"/>
          </a:xfrm>
          <a:prstGeom prst="rect">
            <a:avLst/>
          </a:prstGeom>
          <a:noFill/>
        </p:spPr>
        <p:txBody>
          <a:bodyPr wrap="square" lIns="0" tIns="0" rIns="0" bIns="0" rtlCol="0" anchor="ctr"/>
          <a:lstStyle/>
          <a:p>
            <a:r>
              <a:rPr lang="en-US" sz="2300" b="1" dirty="0">
                <a:solidFill>
                  <a:srgbClr val="FFFFFF"/>
                </a:solidFill>
                <a:latin typeface="Arial" panose="020B0604020202020204" pitchFamily="34" charset="0"/>
                <a:ea typeface="Cambria" panose="02040503050406030204" pitchFamily="34" charset="-122"/>
                <a:cs typeface="Arial" panose="020B0604020202020204" pitchFamily="34" charset="0"/>
              </a:rPr>
              <a:t>Important Interpretations – Sec. 402 Income Tax Act, 2025</a:t>
            </a:r>
            <a:endParaRPr lang="en-US" sz="2300" dirty="0">
              <a:latin typeface="Arial" panose="020B0604020202020204" pitchFamily="34" charset="0"/>
              <a:cs typeface="Arial" panose="020B0604020202020204" pitchFamily="34" charset="0"/>
            </a:endParaRPr>
          </a:p>
        </p:txBody>
      </p:sp>
      <p:graphicFrame>
        <p:nvGraphicFramePr>
          <p:cNvPr id="5" name="Table 0"/>
          <p:cNvGraphicFramePr>
            <a:graphicFrameLocks noGrp="1"/>
          </p:cNvGraphicFramePr>
          <p:nvPr/>
        </p:nvGraphicFramePr>
        <p:xfrm>
          <a:off x="219675" y="1322521"/>
          <a:ext cx="8704649" cy="3383280"/>
        </p:xfrm>
        <a:graphic>
          <a:graphicData uri="http://schemas.openxmlformats.org/drawingml/2006/table">
            <a:tbl>
              <a:tblPr/>
              <a:tblGrid>
                <a:gridCol w="8704649"/>
              </a:tblGrid>
              <a:tr h="2794883">
                <a:tc>
                  <a:txBody>
                    <a:bodyPr/>
                    <a:lstStyle/>
                    <a:p>
                      <a:pPr marL="228600" indent="-228600" algn="just">
                        <a:buAutoNum type="alphaLcParenBoth" startAt="7"/>
                      </a:pPr>
                      <a:r>
                        <a:rPr lang="en-US" sz="1200" dirty="0">
                          <a:latin typeface="Arial" panose="020B0604020202020204" pitchFamily="34" charset="0"/>
                          <a:cs typeface="Arial" panose="020B0604020202020204" pitchFamily="34" charset="0"/>
                        </a:rPr>
                        <a:t>Any society registered under the Societies Registration Act, 1860 (21 of 1860) or under any law corresponding to that Act in force in any part of    India; or</a:t>
                      </a:r>
                      <a:endParaRPr lang="en-US" sz="1200" dirty="0">
                        <a:latin typeface="Arial" panose="020B0604020202020204" pitchFamily="34" charset="0"/>
                        <a:cs typeface="Arial" panose="020B0604020202020204" pitchFamily="34" charset="0"/>
                      </a:endParaRPr>
                    </a:p>
                    <a:p>
                      <a:pPr marL="228600" indent="-228600" algn="just">
                        <a:lnSpc>
                          <a:spcPct val="150000"/>
                        </a:lnSpc>
                        <a:buAutoNum type="alphaLcParenBoth" startAt="7"/>
                      </a:pPr>
                      <a:r>
                        <a:rPr lang="en-IN" sz="1200" dirty="0">
                          <a:latin typeface="Arial" panose="020B0604020202020204" pitchFamily="34" charset="0"/>
                          <a:cs typeface="Arial" panose="020B0604020202020204" pitchFamily="34" charset="0"/>
                        </a:rPr>
                        <a:t>Any trust; or</a:t>
                      </a:r>
                      <a:endParaRPr lang="en-IN" sz="1200" dirty="0">
                        <a:latin typeface="Arial" panose="020B0604020202020204" pitchFamily="34" charset="0"/>
                        <a:cs typeface="Arial" panose="020B0604020202020204" pitchFamily="34" charset="0"/>
                      </a:endParaRPr>
                    </a:p>
                    <a:p>
                      <a:pPr marL="228600" indent="-228600" algn="just">
                        <a:lnSpc>
                          <a:spcPct val="100000"/>
                        </a:lnSpc>
                        <a:buAutoNum type="alphaLcParenBoth" startAt="7"/>
                      </a:pPr>
                      <a:r>
                        <a:rPr lang="en-US" sz="1200" dirty="0">
                          <a:latin typeface="Arial" panose="020B0604020202020204" pitchFamily="34" charset="0"/>
                          <a:cs typeface="Arial" panose="020B0604020202020204" pitchFamily="34" charset="0"/>
                        </a:rPr>
                        <a:t>Any University established or incorporated by or under a Central Act or State Act or Provincial Act and an institution declared to be a university under section 3 of the University Grants Commission Act, 1956 (3 of 1956); or</a:t>
                      </a:r>
                      <a:endParaRPr lang="en-US" sz="1200" dirty="0">
                        <a:latin typeface="Arial" panose="020B0604020202020204" pitchFamily="34" charset="0"/>
                        <a:cs typeface="Arial" panose="020B0604020202020204" pitchFamily="34" charset="0"/>
                      </a:endParaRPr>
                    </a:p>
                    <a:p>
                      <a:pPr marL="228600" indent="-228600" algn="just">
                        <a:lnSpc>
                          <a:spcPct val="150000"/>
                        </a:lnSpc>
                        <a:buAutoNum type="alphaLcParenBoth" startAt="7"/>
                      </a:pPr>
                      <a:r>
                        <a:rPr lang="en-US" sz="1200" dirty="0">
                          <a:latin typeface="Arial" panose="020B0604020202020204" pitchFamily="34" charset="0"/>
                          <a:cs typeface="Arial" panose="020B0604020202020204" pitchFamily="34" charset="0"/>
                        </a:rPr>
                        <a:t>Any Government of a foreign State or a foreign enterprise or any association or body established outside India; or</a:t>
                      </a:r>
                      <a:endParaRPr lang="en-US" sz="1200" dirty="0">
                        <a:latin typeface="Arial" panose="020B0604020202020204" pitchFamily="34" charset="0"/>
                        <a:cs typeface="Arial" panose="020B0604020202020204" pitchFamily="34" charset="0"/>
                      </a:endParaRPr>
                    </a:p>
                    <a:p>
                      <a:pPr marL="228600" indent="-228600" algn="just">
                        <a:lnSpc>
                          <a:spcPct val="150000"/>
                        </a:lnSpc>
                        <a:buAutoNum type="alphaLcParenBoth" startAt="7"/>
                      </a:pPr>
                      <a:r>
                        <a:rPr lang="en-IN" sz="1200" dirty="0">
                          <a:latin typeface="Arial" panose="020B0604020202020204" pitchFamily="34" charset="0"/>
                          <a:cs typeface="Arial" panose="020B0604020202020204" pitchFamily="34" charset="0"/>
                        </a:rPr>
                        <a:t>Any firm; or</a:t>
                      </a:r>
                      <a:endParaRPr lang="en-IN" sz="1200" dirty="0">
                        <a:latin typeface="Arial" panose="020B0604020202020204" pitchFamily="34" charset="0"/>
                        <a:cs typeface="Arial" panose="020B0604020202020204" pitchFamily="34" charset="0"/>
                      </a:endParaRPr>
                    </a:p>
                    <a:p>
                      <a:pPr marL="228600" indent="-228600" algn="just">
                        <a:lnSpc>
                          <a:spcPct val="150000"/>
                        </a:lnSpc>
                        <a:buAutoNum type="alphaLcParenBoth" startAt="7"/>
                      </a:pPr>
                      <a:endParaRPr lang="en-IN" sz="1200" dirty="0">
                        <a:latin typeface="Arial" panose="020B0604020202020204" pitchFamily="34" charset="0"/>
                        <a:cs typeface="Arial" panose="020B0604020202020204" pitchFamily="34" charset="0"/>
                      </a:endParaRPr>
                    </a:p>
                    <a:p>
                      <a:pPr marL="228600" indent="-228600" algn="just">
                        <a:lnSpc>
                          <a:spcPct val="100000"/>
                        </a:lnSpc>
                        <a:buAutoNum type="alphaLcParenBoth" startAt="7"/>
                      </a:pPr>
                      <a:r>
                        <a:rPr lang="en-US" sz="1200" dirty="0">
                          <a:latin typeface="Arial" panose="020B0604020202020204" pitchFamily="34" charset="0"/>
                          <a:cs typeface="Arial" panose="020B0604020202020204" pitchFamily="34" charset="0"/>
                        </a:rPr>
                        <a:t>Any person, being an individual or a Hindu undivided family or an association of persons or a body of individuals, if such person—</a:t>
                      </a:r>
                      <a:endParaRPr lang="en-US" sz="1200" dirty="0">
                        <a:latin typeface="Arial" panose="020B0604020202020204" pitchFamily="34" charset="0"/>
                        <a:cs typeface="Arial" panose="020B0604020202020204" pitchFamily="34" charset="0"/>
                      </a:endParaRPr>
                    </a:p>
                    <a:p>
                      <a:pPr marL="0" indent="0" algn="just">
                        <a:lnSpc>
                          <a:spcPct val="100000"/>
                        </a:lnSpc>
                        <a:buNone/>
                      </a:pPr>
                      <a:r>
                        <a:rPr lang="en-US" sz="1200" dirty="0">
                          <a:latin typeface="Arial" panose="020B0604020202020204" pitchFamily="34" charset="0"/>
                          <a:cs typeface="Arial" panose="020B0604020202020204" pitchFamily="34" charset="0"/>
                        </a:rPr>
                        <a:t>          (</a:t>
                      </a:r>
                      <a:r>
                        <a:rPr lang="en-US" sz="1200" dirty="0" err="1">
                          <a:latin typeface="Arial" panose="020B0604020202020204" pitchFamily="34" charset="0"/>
                          <a:cs typeface="Arial" panose="020B0604020202020204" pitchFamily="34" charset="0"/>
                        </a:rPr>
                        <a:t>i</a:t>
                      </a:r>
                      <a:r>
                        <a:rPr lang="en-US" sz="1200" dirty="0">
                          <a:latin typeface="Arial" panose="020B0604020202020204" pitchFamily="34" charset="0"/>
                          <a:cs typeface="Arial" panose="020B0604020202020204" pitchFamily="34" charset="0"/>
                        </a:rPr>
                        <a:t>) Does not fall under any of the preceding sub-clauses; and</a:t>
                      </a:r>
                      <a:endParaRPr lang="en-US" sz="1200" dirty="0">
                        <a:latin typeface="Arial" panose="020B0604020202020204" pitchFamily="34" charset="0"/>
                        <a:cs typeface="Arial" panose="020B0604020202020204" pitchFamily="34" charset="0"/>
                      </a:endParaRPr>
                    </a:p>
                    <a:p>
                      <a:pPr marL="0" indent="0" algn="just">
                        <a:lnSpc>
                          <a:spcPct val="100000"/>
                        </a:lnSpc>
                        <a:buNone/>
                      </a:pPr>
                      <a:r>
                        <a:rPr lang="en-US" sz="1200" dirty="0">
                          <a:latin typeface="Arial" panose="020B0604020202020204" pitchFamily="34" charset="0"/>
                          <a:cs typeface="Arial" panose="020B0604020202020204" pitchFamily="34" charset="0"/>
                        </a:rPr>
                        <a:t>          (ii) Has total sales, gross receipts or turnover from business or profession carried on by him </a:t>
                      </a:r>
                      <a:r>
                        <a:rPr lang="en-IN" sz="1200" dirty="0">
                          <a:latin typeface="Arial" panose="020B0604020202020204" pitchFamily="34" charset="0"/>
                          <a:cs typeface="Arial" panose="020B0604020202020204" pitchFamily="34" charset="0"/>
                        </a:rPr>
                        <a:t>exceeding </a:t>
                      </a:r>
                      <a:r>
                        <a:rPr lang="en-IN" sz="1200" b="1" dirty="0">
                          <a:latin typeface="Arial" panose="020B0604020202020204" pitchFamily="34" charset="0"/>
                          <a:cs typeface="Arial" panose="020B0604020202020204" pitchFamily="34" charset="0"/>
                        </a:rPr>
                        <a:t>one crore rupees in case of business </a:t>
                      </a:r>
                      <a:r>
                        <a:rPr lang="en-US" sz="1200" b="1" dirty="0">
                          <a:latin typeface="Arial" panose="020B0604020202020204" pitchFamily="34" charset="0"/>
                          <a:cs typeface="Arial" panose="020B0604020202020204" pitchFamily="34" charset="0"/>
                        </a:rPr>
                        <a:t>or fifty lakh rupees in case of profession during the tax year immediately </a:t>
                      </a:r>
                      <a:r>
                        <a:rPr lang="en-US" sz="1200" dirty="0">
                          <a:latin typeface="Arial" panose="020B0604020202020204" pitchFamily="34" charset="0"/>
                          <a:cs typeface="Arial" panose="020B0604020202020204" pitchFamily="34" charset="0"/>
                        </a:rPr>
                        <a:t>preceding the tax year in which such sum is credited or </a:t>
                      </a:r>
                      <a:r>
                        <a:rPr lang="en-IN" sz="1200" dirty="0">
                          <a:latin typeface="Arial" panose="020B0604020202020204" pitchFamily="34" charset="0"/>
                          <a:cs typeface="Arial" panose="020B0604020202020204" pitchFamily="34" charset="0"/>
                        </a:rPr>
                        <a:t>paid to </a:t>
                      </a:r>
                      <a:r>
                        <a:rPr lang="en-US" sz="1200" dirty="0">
                          <a:latin typeface="Arial" panose="020B0604020202020204" pitchFamily="34" charset="0"/>
                          <a:cs typeface="Arial" panose="020B0604020202020204" pitchFamily="34" charset="0"/>
                        </a:rPr>
                        <a:t>the account of the contractor.</a:t>
                      </a:r>
                      <a:endParaRPr lang="en-US" sz="1200"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defRPr/>
                      </a:pPr>
                      <a:endParaRPr lang="en-IN" sz="1200" dirty="0"/>
                    </a:p>
                    <a:p>
                      <a:pPr marL="0" indent="0">
                        <a:buNone/>
                      </a:pPr>
                      <a:endParaRPr lang="en-IN" sz="1200" dirty="0"/>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accent1">
                        <a:lumMod val="20000"/>
                        <a:lumOff val="80000"/>
                      </a:schemeClr>
                    </a:solidFill>
                  </a:tcPr>
                </a:tc>
              </a:tr>
            </a:tbl>
          </a:graphicData>
        </a:graphic>
      </p:graphicFrame>
      <p:sp>
        <p:nvSpPr>
          <p:cNvPr id="4" name="Shape 2"/>
          <p:cNvSpPr/>
          <p:nvPr/>
        </p:nvSpPr>
        <p:spPr>
          <a:xfrm>
            <a:off x="0" y="5029200"/>
            <a:ext cx="9144000" cy="114300"/>
          </a:xfrm>
          <a:prstGeom prst="rect">
            <a:avLst/>
          </a:prstGeom>
          <a:solidFill>
            <a:srgbClr val="C9941A"/>
          </a:solidFill>
          <a:ln w="12700">
            <a:solidFill>
              <a:srgbClr val="C9941A"/>
            </a:solidFill>
            <a:prstDash val="solid"/>
          </a:ln>
        </p:spPr>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4F6FB"/>
        </a:solidFill>
        <a:effectLst/>
      </p:bgPr>
    </p:bg>
    <p:spTree>
      <p:nvGrpSpPr>
        <p:cNvPr id="1" name=""/>
        <p:cNvGrpSpPr/>
        <p:nvPr/>
      </p:nvGrpSpPr>
      <p:grpSpPr>
        <a:xfrm>
          <a:off x="0" y="0"/>
          <a:ext cx="0" cy="0"/>
          <a:chOff x="0" y="0"/>
          <a:chExt cx="0" cy="0"/>
        </a:xfrm>
      </p:grpSpPr>
      <p:sp>
        <p:nvSpPr>
          <p:cNvPr id="2" name="Shape 0"/>
          <p:cNvSpPr/>
          <p:nvPr/>
        </p:nvSpPr>
        <p:spPr>
          <a:xfrm>
            <a:off x="0" y="13252"/>
            <a:ext cx="9144000" cy="914400"/>
          </a:xfrm>
          <a:prstGeom prst="rect">
            <a:avLst/>
          </a:prstGeom>
          <a:solidFill>
            <a:srgbClr val="1A2B5E"/>
          </a:solidFill>
          <a:ln w="12700">
            <a:solidFill>
              <a:srgbClr val="1A2B5E"/>
            </a:solidFill>
            <a:prstDash val="solid"/>
          </a:ln>
        </p:spPr>
      </p:sp>
      <p:sp>
        <p:nvSpPr>
          <p:cNvPr id="3" name="Text 1"/>
          <p:cNvSpPr/>
          <p:nvPr/>
        </p:nvSpPr>
        <p:spPr>
          <a:xfrm>
            <a:off x="487016" y="137160"/>
            <a:ext cx="8382664" cy="640080"/>
          </a:xfrm>
          <a:prstGeom prst="rect">
            <a:avLst/>
          </a:prstGeom>
          <a:noFill/>
        </p:spPr>
        <p:txBody>
          <a:bodyPr wrap="square" lIns="0" tIns="0" rIns="0" bIns="0" rtlCol="0" anchor="ctr"/>
          <a:lstStyle/>
          <a:p>
            <a:r>
              <a:rPr lang="en-US" sz="2300" b="1" dirty="0">
                <a:solidFill>
                  <a:srgbClr val="FFFFFF"/>
                </a:solidFill>
                <a:latin typeface="Arial" panose="020B0604020202020204" pitchFamily="34" charset="0"/>
                <a:ea typeface="Cambria" panose="02040503050406030204" pitchFamily="34" charset="-122"/>
                <a:cs typeface="Arial" panose="020B0604020202020204" pitchFamily="34" charset="0"/>
              </a:rPr>
              <a:t>Important Interpretations – Sec. 402 Income Tax Act, 2025</a:t>
            </a:r>
            <a:endParaRPr lang="en-US" sz="2300" dirty="0">
              <a:latin typeface="Arial" panose="020B0604020202020204" pitchFamily="34" charset="0"/>
              <a:cs typeface="Arial" panose="020B0604020202020204" pitchFamily="34" charset="0"/>
            </a:endParaRPr>
          </a:p>
        </p:txBody>
      </p:sp>
      <p:graphicFrame>
        <p:nvGraphicFramePr>
          <p:cNvPr id="5" name="Table 0"/>
          <p:cNvGraphicFramePr>
            <a:graphicFrameLocks noGrp="1"/>
          </p:cNvGraphicFramePr>
          <p:nvPr/>
        </p:nvGraphicFramePr>
        <p:xfrm>
          <a:off x="94593" y="1041952"/>
          <a:ext cx="8849710" cy="3836836"/>
        </p:xfrm>
        <a:graphic>
          <a:graphicData uri="http://schemas.openxmlformats.org/drawingml/2006/table">
            <a:tbl>
              <a:tblPr/>
              <a:tblGrid>
                <a:gridCol w="8849710"/>
              </a:tblGrid>
              <a:tr h="3836836">
                <a:tc>
                  <a:txBody>
                    <a:bodyPr/>
                    <a:lstStyle/>
                    <a:p>
                      <a:pPr marL="171450" marR="0" lvl="0" indent="-17145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Char char="Ø"/>
                        <a:defRPr/>
                      </a:pPr>
                      <a:r>
                        <a:rPr lang="en-US" sz="1200" b="1" dirty="0">
                          <a:solidFill>
                            <a:schemeClr val="tx1"/>
                          </a:solidFill>
                          <a:latin typeface="Arial" panose="020B0604020202020204" pitchFamily="34" charset="0"/>
                          <a:cs typeface="Arial" panose="020B0604020202020204" pitchFamily="34" charset="0"/>
                        </a:rPr>
                        <a:t>“Person responsible for paying” </a:t>
                      </a:r>
                      <a:r>
                        <a:rPr lang="en-US" sz="1200" b="0" dirty="0">
                          <a:solidFill>
                            <a:schemeClr val="tx1"/>
                          </a:solidFill>
                          <a:latin typeface="Arial" panose="020B0604020202020204" pitchFamily="34" charset="0"/>
                          <a:cs typeface="Arial" panose="020B0604020202020204" pitchFamily="34" charset="0"/>
                        </a:rPr>
                        <a:t>means-</a:t>
                      </a:r>
                      <a:endParaRPr lang="en-US" sz="1200" b="0" dirty="0">
                        <a:solidFill>
                          <a:schemeClr val="tx1"/>
                        </a:solidFill>
                        <a:latin typeface="Arial" panose="020B0604020202020204" pitchFamily="34" charset="0"/>
                        <a:cs typeface="Arial" panose="020B0604020202020204" pitchFamily="34" charset="0"/>
                      </a:endParaRPr>
                    </a:p>
                    <a:p>
                      <a:pPr marL="228600" marR="0" lvl="0" indent="-22860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AutoNum type="alphaUcParenBoth"/>
                        <a:defRPr/>
                      </a:pPr>
                      <a:r>
                        <a:rPr lang="en-US" sz="1200" dirty="0">
                          <a:latin typeface="Arial" panose="020B0604020202020204" pitchFamily="34" charset="0"/>
                          <a:cs typeface="Arial" panose="020B0604020202020204" pitchFamily="34" charset="0"/>
                        </a:rPr>
                        <a:t>In the case of payments of income chargeable under the head </a:t>
                      </a:r>
                      <a:r>
                        <a:rPr lang="en-US" sz="1200" b="1" dirty="0">
                          <a:latin typeface="Arial" panose="020B0604020202020204" pitchFamily="34" charset="0"/>
                          <a:cs typeface="Arial" panose="020B0604020202020204" pitchFamily="34" charset="0"/>
                        </a:rPr>
                        <a:t>“Salaries”</a:t>
                      </a:r>
                      <a:r>
                        <a:rPr lang="en-US" sz="1200" dirty="0">
                          <a:latin typeface="Arial" panose="020B0604020202020204" pitchFamily="34" charset="0"/>
                          <a:cs typeface="Arial" panose="020B0604020202020204" pitchFamily="34" charset="0"/>
                        </a:rPr>
                        <a:t>, other than payments by the Central Government </a:t>
                      </a:r>
                      <a:endParaRPr lang="en-US" sz="1200" dirty="0">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None/>
                        <a:defRPr/>
                      </a:pPr>
                      <a:r>
                        <a:rPr lang="en-US" sz="1200" dirty="0">
                          <a:latin typeface="Arial" panose="020B0604020202020204" pitchFamily="34" charset="0"/>
                          <a:cs typeface="Arial" panose="020B0604020202020204" pitchFamily="34" charset="0"/>
                        </a:rPr>
                        <a:t>     or the State Government—</a:t>
                      </a:r>
                      <a:endParaRPr lang="en-US" sz="1200" dirty="0">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None/>
                        <a:defRPr/>
                      </a:pPr>
                      <a:r>
                        <a:rPr lang="en-US" sz="1200" b="0" dirty="0">
                          <a:solidFill>
                            <a:schemeClr val="tx1"/>
                          </a:solidFill>
                          <a:latin typeface="Arial" panose="020B0604020202020204" pitchFamily="34" charset="0"/>
                          <a:cs typeface="Arial" panose="020B0604020202020204" pitchFamily="34" charset="0"/>
                        </a:rPr>
                        <a:t>      (</a:t>
                      </a:r>
                      <a:r>
                        <a:rPr lang="en-US" sz="1200" b="0" dirty="0" err="1">
                          <a:solidFill>
                            <a:schemeClr val="tx1"/>
                          </a:solidFill>
                          <a:latin typeface="Arial" panose="020B0604020202020204" pitchFamily="34" charset="0"/>
                          <a:cs typeface="Arial" panose="020B0604020202020204" pitchFamily="34" charset="0"/>
                        </a:rPr>
                        <a:t>i</a:t>
                      </a:r>
                      <a:r>
                        <a:rPr lang="en-US" sz="1200" b="0" dirty="0">
                          <a:solidFill>
                            <a:schemeClr val="tx1"/>
                          </a:solidFill>
                          <a:latin typeface="Arial" panose="020B0604020202020204" pitchFamily="34" charset="0"/>
                          <a:cs typeface="Arial" panose="020B0604020202020204" pitchFamily="34" charset="0"/>
                        </a:rPr>
                        <a:t>) </a:t>
                      </a:r>
                      <a:r>
                        <a:rPr lang="en-IN" sz="1200" dirty="0">
                          <a:latin typeface="Arial" panose="020B0604020202020204" pitchFamily="34" charset="0"/>
                          <a:cs typeface="Arial" panose="020B0604020202020204" pitchFamily="34" charset="0"/>
                        </a:rPr>
                        <a:t>The employer himself; or</a:t>
                      </a:r>
                      <a:endParaRPr lang="en-IN" sz="1200" dirty="0">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None/>
                        <a:defRPr/>
                      </a:pPr>
                      <a:r>
                        <a:rPr lang="en-IN" sz="1200" b="0" dirty="0">
                          <a:solidFill>
                            <a:schemeClr val="tx1"/>
                          </a:solidFill>
                          <a:latin typeface="Arial" panose="020B0604020202020204" pitchFamily="34" charset="0"/>
                          <a:cs typeface="Arial" panose="020B0604020202020204" pitchFamily="34" charset="0"/>
                        </a:rPr>
                        <a:t>      (ii) </a:t>
                      </a:r>
                      <a:r>
                        <a:rPr lang="en-US" sz="1200" dirty="0">
                          <a:latin typeface="Arial" panose="020B0604020202020204" pitchFamily="34" charset="0"/>
                          <a:cs typeface="Arial" panose="020B0604020202020204" pitchFamily="34" charset="0"/>
                        </a:rPr>
                        <a:t>If the employer is a company, the company itself, including the principal officer thereof;</a:t>
                      </a:r>
                      <a:endParaRPr lang="en-US" sz="1200" dirty="0">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None/>
                        <a:defRPr/>
                      </a:pPr>
                      <a:endParaRPr lang="en-US" sz="1200" dirty="0">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None/>
                        <a:defRPr/>
                      </a:pPr>
                      <a:r>
                        <a:rPr lang="en-US" sz="1200" b="0" dirty="0">
                          <a:solidFill>
                            <a:schemeClr val="tx1"/>
                          </a:solidFill>
                          <a:latin typeface="Arial" panose="020B0604020202020204" pitchFamily="34" charset="0"/>
                          <a:cs typeface="Arial" panose="020B0604020202020204" pitchFamily="34" charset="0"/>
                        </a:rPr>
                        <a:t>(B) I</a:t>
                      </a:r>
                      <a:r>
                        <a:rPr lang="en-US" sz="1200" dirty="0">
                          <a:latin typeface="Arial" panose="020B0604020202020204" pitchFamily="34" charset="0"/>
                          <a:cs typeface="Arial" panose="020B0604020202020204" pitchFamily="34" charset="0"/>
                        </a:rPr>
                        <a:t>n the case of payments of income chargeable under the head </a:t>
                      </a:r>
                      <a:r>
                        <a:rPr lang="en-US" sz="1200" b="1" dirty="0">
                          <a:latin typeface="Arial" panose="020B0604020202020204" pitchFamily="34" charset="0"/>
                          <a:cs typeface="Arial" panose="020B0604020202020204" pitchFamily="34" charset="0"/>
                        </a:rPr>
                        <a:t>“Interest on securities”</a:t>
                      </a:r>
                      <a:r>
                        <a:rPr lang="en-US" sz="1200" dirty="0">
                          <a:latin typeface="Arial" panose="020B0604020202020204" pitchFamily="34" charset="0"/>
                          <a:cs typeface="Arial" panose="020B0604020202020204" pitchFamily="34" charset="0"/>
                        </a:rPr>
                        <a:t>, other than payments made by or on</a:t>
                      </a:r>
                      <a:endParaRPr lang="en-US" sz="1200" dirty="0">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None/>
                        <a:defRPr/>
                      </a:pPr>
                      <a:r>
                        <a:rPr lang="en-US" sz="1200" dirty="0">
                          <a:latin typeface="Arial" panose="020B0604020202020204" pitchFamily="34" charset="0"/>
                          <a:cs typeface="Arial" panose="020B0604020202020204" pitchFamily="34" charset="0"/>
                        </a:rPr>
                        <a:t>     behalf of the Central Government or State Government, local authority, corporation or company, including the principal officer</a:t>
                      </a:r>
                      <a:endParaRPr lang="en-US" sz="1200" dirty="0">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None/>
                        <a:defRPr/>
                      </a:pPr>
                      <a:r>
                        <a:rPr lang="en-US" sz="1200" dirty="0">
                          <a:latin typeface="Arial" panose="020B0604020202020204" pitchFamily="34" charset="0"/>
                          <a:cs typeface="Arial" panose="020B0604020202020204" pitchFamily="34" charset="0"/>
                        </a:rPr>
                        <a:t>     thereof;</a:t>
                      </a:r>
                      <a:endParaRPr lang="en-US" sz="1200" dirty="0">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None/>
                        <a:defRPr/>
                      </a:pPr>
                      <a:endParaRPr lang="en-US" sz="1200" dirty="0">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None/>
                        <a:defRPr/>
                      </a:pPr>
                      <a:r>
                        <a:rPr lang="en-US" sz="1200" dirty="0">
                          <a:latin typeface="Arial" panose="020B0604020202020204" pitchFamily="34" charset="0"/>
                          <a:cs typeface="Arial" panose="020B0604020202020204" pitchFamily="34" charset="0"/>
                        </a:rPr>
                        <a:t>(C) </a:t>
                      </a:r>
                      <a:r>
                        <a:rPr lang="en-US" sz="1200" b="0" dirty="0">
                          <a:solidFill>
                            <a:schemeClr val="tx1"/>
                          </a:solidFill>
                          <a:latin typeface="Arial" panose="020B0604020202020204" pitchFamily="34" charset="0"/>
                          <a:cs typeface="Arial" panose="020B0604020202020204" pitchFamily="34" charset="0"/>
                        </a:rPr>
                        <a:t>I</a:t>
                      </a:r>
                      <a:r>
                        <a:rPr lang="en-US" sz="1200" dirty="0">
                          <a:latin typeface="Arial" panose="020B0604020202020204" pitchFamily="34" charset="0"/>
                          <a:cs typeface="Arial" panose="020B0604020202020204" pitchFamily="34" charset="0"/>
                        </a:rPr>
                        <a:t>n the case of furnishing of information relating to payment to a non-resident, not being a company, or to a foreign </a:t>
                      </a:r>
                      <a:endParaRPr lang="en-US" sz="1200" dirty="0">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None/>
                        <a:defRPr/>
                      </a:pPr>
                      <a:r>
                        <a:rPr lang="en-US" sz="1200" dirty="0">
                          <a:latin typeface="Arial" panose="020B0604020202020204" pitchFamily="34" charset="0"/>
                          <a:cs typeface="Arial" panose="020B0604020202020204" pitchFamily="34" charset="0"/>
                        </a:rPr>
                        <a:t>      company, of any</a:t>
                      </a:r>
                      <a:endParaRPr lang="en-US" sz="1200" dirty="0">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None/>
                        <a:defRPr/>
                      </a:pPr>
                      <a:r>
                        <a:rPr lang="en-US" sz="1200" b="1" dirty="0">
                          <a:solidFill>
                            <a:schemeClr val="tx1"/>
                          </a:solidFill>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Sum, whether or not chargeable under the provisions of this act—</a:t>
                      </a:r>
                      <a:r>
                        <a:rPr lang="en-US" sz="1200" b="1" dirty="0">
                          <a:solidFill>
                            <a:schemeClr val="tx1"/>
                          </a:solidFill>
                          <a:latin typeface="Arial" panose="020B0604020202020204" pitchFamily="34" charset="0"/>
                          <a:cs typeface="Arial" panose="020B0604020202020204" pitchFamily="34" charset="0"/>
                        </a:rPr>
                        <a:t> </a:t>
                      </a:r>
                      <a:endParaRPr lang="en-US" sz="1200" b="1" dirty="0">
                        <a:solidFill>
                          <a:schemeClr val="tx1"/>
                        </a:solidFill>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None/>
                        <a:defRPr/>
                      </a:pPr>
                      <a:r>
                        <a:rPr lang="en-US" sz="1200" b="1" dirty="0">
                          <a:solidFill>
                            <a:schemeClr val="tx1"/>
                          </a:solidFill>
                          <a:latin typeface="Arial" panose="020B0604020202020204" pitchFamily="34" charset="0"/>
                          <a:cs typeface="Arial" panose="020B0604020202020204" pitchFamily="34" charset="0"/>
                        </a:rPr>
                        <a:t>      </a:t>
                      </a:r>
                      <a:r>
                        <a:rPr lang="en-US" sz="1200" b="0" dirty="0">
                          <a:solidFill>
                            <a:schemeClr val="tx1"/>
                          </a:solidFill>
                          <a:latin typeface="Arial" panose="020B0604020202020204" pitchFamily="34" charset="0"/>
                          <a:cs typeface="Arial" panose="020B0604020202020204" pitchFamily="34" charset="0"/>
                        </a:rPr>
                        <a:t>(</a:t>
                      </a:r>
                      <a:r>
                        <a:rPr lang="en-US" sz="1200" b="0" dirty="0" err="1">
                          <a:solidFill>
                            <a:schemeClr val="tx1"/>
                          </a:solidFill>
                          <a:latin typeface="Arial" panose="020B0604020202020204" pitchFamily="34" charset="0"/>
                          <a:cs typeface="Arial" panose="020B0604020202020204" pitchFamily="34" charset="0"/>
                        </a:rPr>
                        <a:t>i</a:t>
                      </a:r>
                      <a:r>
                        <a:rPr lang="en-US" sz="1200" b="0" dirty="0">
                          <a:solidFill>
                            <a:schemeClr val="tx1"/>
                          </a:solidFill>
                          <a:latin typeface="Arial" panose="020B0604020202020204" pitchFamily="34" charset="0"/>
                          <a:cs typeface="Arial" panose="020B0604020202020204" pitchFamily="34" charset="0"/>
                        </a:rPr>
                        <a:t>) </a:t>
                      </a:r>
                      <a:r>
                        <a:rPr lang="en-IN" sz="1200" dirty="0">
                          <a:latin typeface="Arial" panose="020B0604020202020204" pitchFamily="34" charset="0"/>
                          <a:cs typeface="Arial" panose="020B0604020202020204" pitchFamily="34" charset="0"/>
                        </a:rPr>
                        <a:t>The payer himself; or</a:t>
                      </a:r>
                      <a:endParaRPr lang="en-IN" sz="1200" dirty="0">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None/>
                        <a:defRPr/>
                      </a:pPr>
                      <a:r>
                        <a:rPr lang="en-US" sz="1200" b="0" dirty="0">
                          <a:solidFill>
                            <a:schemeClr val="tx1"/>
                          </a:solidFill>
                          <a:latin typeface="Arial" panose="020B0604020202020204" pitchFamily="34" charset="0"/>
                          <a:cs typeface="Arial" panose="020B0604020202020204" pitchFamily="34" charset="0"/>
                        </a:rPr>
                        <a:t> </a:t>
                      </a:r>
                      <a:r>
                        <a:rPr lang="en-IN" sz="1200" b="0" dirty="0">
                          <a:solidFill>
                            <a:schemeClr val="tx1"/>
                          </a:solidFill>
                          <a:latin typeface="Arial" panose="020B0604020202020204" pitchFamily="34" charset="0"/>
                          <a:cs typeface="Arial" panose="020B0604020202020204" pitchFamily="34" charset="0"/>
                        </a:rPr>
                        <a:t>     (Ii) </a:t>
                      </a:r>
                      <a:r>
                        <a:rPr lang="en-US" sz="1200" dirty="0">
                          <a:latin typeface="Arial" panose="020B0604020202020204" pitchFamily="34" charset="0"/>
                          <a:cs typeface="Arial" panose="020B0604020202020204" pitchFamily="34" charset="0"/>
                        </a:rPr>
                        <a:t>If the payer is a company, the company itself </a:t>
                      </a:r>
                      <a:r>
                        <a:rPr lang="en-US" sz="1200" b="1" dirty="0">
                          <a:latin typeface="Arial" panose="020B0604020202020204" pitchFamily="34" charset="0"/>
                          <a:cs typeface="Arial" panose="020B0604020202020204" pitchFamily="34" charset="0"/>
                        </a:rPr>
                        <a:t>including the principal officer thereof</a:t>
                      </a:r>
                      <a:r>
                        <a:rPr lang="en-US" sz="1200" dirty="0">
                          <a:latin typeface="Arial" panose="020B0604020202020204" pitchFamily="34" charset="0"/>
                          <a:cs typeface="Arial" panose="020B0604020202020204" pitchFamily="34" charset="0"/>
                        </a:rPr>
                        <a:t>;</a:t>
                      </a:r>
                      <a:endParaRPr lang="en-US" sz="1200" dirty="0">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None/>
                        <a:defRPr/>
                      </a:pPr>
                      <a:endParaRPr lang="en-US" sz="1200" dirty="0">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None/>
                        <a:defRPr/>
                      </a:pPr>
                      <a:r>
                        <a:rPr lang="en-US" sz="1200" dirty="0">
                          <a:latin typeface="Arial" panose="020B0604020202020204" pitchFamily="34" charset="0"/>
                          <a:cs typeface="Arial" panose="020B0604020202020204" pitchFamily="34" charset="0"/>
                        </a:rPr>
                        <a:t>(D) In the case of credit, or, as the case may be, payment of any other sum chargeable under the provisions of this act—</a:t>
                      </a:r>
                      <a:endParaRPr lang="en-US" sz="1200" dirty="0">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None/>
                        <a:defRPr/>
                      </a:pPr>
                      <a:r>
                        <a:rPr lang="en-IN" sz="1200" b="0" dirty="0">
                          <a:solidFill>
                            <a:schemeClr val="tx1"/>
                          </a:solidFill>
                          <a:latin typeface="Arial" panose="020B0604020202020204" pitchFamily="34" charset="0"/>
                          <a:cs typeface="Arial" panose="020B0604020202020204" pitchFamily="34" charset="0"/>
                        </a:rPr>
                        <a:t>       </a:t>
                      </a:r>
                      <a:r>
                        <a:rPr lang="en-US" sz="1200" b="0" dirty="0">
                          <a:solidFill>
                            <a:schemeClr val="tx1"/>
                          </a:solidFill>
                          <a:latin typeface="Arial" panose="020B0604020202020204" pitchFamily="34" charset="0"/>
                          <a:cs typeface="Arial" panose="020B0604020202020204" pitchFamily="34" charset="0"/>
                        </a:rPr>
                        <a:t>(I) </a:t>
                      </a:r>
                      <a:r>
                        <a:rPr lang="en-IN" sz="1200" dirty="0">
                          <a:latin typeface="Arial" panose="020B0604020202020204" pitchFamily="34" charset="0"/>
                          <a:cs typeface="Arial" panose="020B0604020202020204" pitchFamily="34" charset="0"/>
                        </a:rPr>
                        <a:t>The payer himself; or</a:t>
                      </a:r>
                      <a:endParaRPr lang="en-IN" sz="1200" dirty="0">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None/>
                        <a:defRPr/>
                      </a:pPr>
                      <a:r>
                        <a:rPr lang="en-US" sz="1200" b="0" dirty="0">
                          <a:solidFill>
                            <a:schemeClr val="tx1"/>
                          </a:solidFill>
                          <a:latin typeface="Arial" panose="020B0604020202020204" pitchFamily="34" charset="0"/>
                          <a:cs typeface="Arial" panose="020B0604020202020204" pitchFamily="34" charset="0"/>
                        </a:rPr>
                        <a:t> </a:t>
                      </a:r>
                      <a:r>
                        <a:rPr lang="en-IN" sz="1200" b="0" dirty="0">
                          <a:solidFill>
                            <a:schemeClr val="tx1"/>
                          </a:solidFill>
                          <a:latin typeface="Arial" panose="020B0604020202020204" pitchFamily="34" charset="0"/>
                          <a:cs typeface="Arial" panose="020B0604020202020204" pitchFamily="34" charset="0"/>
                        </a:rPr>
                        <a:t>      (Ii) </a:t>
                      </a:r>
                      <a:r>
                        <a:rPr lang="en-US" sz="1200" dirty="0">
                          <a:latin typeface="Arial" panose="020B0604020202020204" pitchFamily="34" charset="0"/>
                          <a:cs typeface="Arial" panose="020B0604020202020204" pitchFamily="34" charset="0"/>
                        </a:rPr>
                        <a:t>If the payer is a company, the company itself </a:t>
                      </a:r>
                      <a:r>
                        <a:rPr lang="en-US" sz="1200" b="1" dirty="0">
                          <a:latin typeface="Arial" panose="020B0604020202020204" pitchFamily="34" charset="0"/>
                          <a:cs typeface="Arial" panose="020B0604020202020204" pitchFamily="34" charset="0"/>
                        </a:rPr>
                        <a:t>including the principal officer thereof</a:t>
                      </a:r>
                      <a:r>
                        <a:rPr lang="en-US" sz="1200" dirty="0">
                          <a:latin typeface="Arial" panose="020B0604020202020204" pitchFamily="34" charset="0"/>
                          <a:cs typeface="Arial" panose="020B0604020202020204" pitchFamily="34" charset="0"/>
                        </a:rPr>
                        <a:t>;</a:t>
                      </a:r>
                      <a:endParaRPr lang="en-US" sz="1200" dirty="0">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bg1"/>
                    </a:solidFill>
                  </a:tcPr>
                </a:tc>
              </a:tr>
            </a:tbl>
          </a:graphicData>
        </a:graphic>
      </p:graphicFrame>
      <p:sp>
        <p:nvSpPr>
          <p:cNvPr id="4" name="Shape 2"/>
          <p:cNvSpPr/>
          <p:nvPr/>
        </p:nvSpPr>
        <p:spPr>
          <a:xfrm>
            <a:off x="0" y="5029200"/>
            <a:ext cx="9144000" cy="114300"/>
          </a:xfrm>
          <a:prstGeom prst="rect">
            <a:avLst/>
          </a:prstGeom>
          <a:solidFill>
            <a:srgbClr val="C9941A"/>
          </a:solidFill>
          <a:ln w="12700">
            <a:solidFill>
              <a:srgbClr val="C9941A"/>
            </a:solidFill>
            <a:prstDash val="solid"/>
          </a:ln>
        </p:spPr>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4F6FB"/>
        </a:solidFill>
        <a:effectLst/>
      </p:bgPr>
    </p:bg>
    <p:spTree>
      <p:nvGrpSpPr>
        <p:cNvPr id="1" name=""/>
        <p:cNvGrpSpPr/>
        <p:nvPr/>
      </p:nvGrpSpPr>
      <p:grpSpPr>
        <a:xfrm>
          <a:off x="0" y="0"/>
          <a:ext cx="0" cy="0"/>
          <a:chOff x="0" y="0"/>
          <a:chExt cx="0" cy="0"/>
        </a:xfrm>
      </p:grpSpPr>
      <p:sp>
        <p:nvSpPr>
          <p:cNvPr id="2" name="Shape 0"/>
          <p:cNvSpPr/>
          <p:nvPr/>
        </p:nvSpPr>
        <p:spPr>
          <a:xfrm>
            <a:off x="0" y="13252"/>
            <a:ext cx="9144000" cy="914400"/>
          </a:xfrm>
          <a:prstGeom prst="rect">
            <a:avLst/>
          </a:prstGeom>
          <a:solidFill>
            <a:srgbClr val="1A2B5E"/>
          </a:solidFill>
          <a:ln w="12700">
            <a:solidFill>
              <a:srgbClr val="1A2B5E"/>
            </a:solidFill>
            <a:prstDash val="solid"/>
          </a:ln>
        </p:spPr>
      </p:sp>
      <p:sp>
        <p:nvSpPr>
          <p:cNvPr id="3" name="Text 1"/>
          <p:cNvSpPr/>
          <p:nvPr/>
        </p:nvSpPr>
        <p:spPr>
          <a:xfrm>
            <a:off x="487016" y="137160"/>
            <a:ext cx="8382664" cy="640080"/>
          </a:xfrm>
          <a:prstGeom prst="rect">
            <a:avLst/>
          </a:prstGeom>
          <a:noFill/>
        </p:spPr>
        <p:txBody>
          <a:bodyPr wrap="square" lIns="0" tIns="0" rIns="0" bIns="0" rtlCol="0" anchor="ctr"/>
          <a:lstStyle/>
          <a:p>
            <a:r>
              <a:rPr lang="en-US" sz="2300" b="1" dirty="0">
                <a:solidFill>
                  <a:srgbClr val="FFFFFF"/>
                </a:solidFill>
                <a:latin typeface="Arial" panose="020B0604020202020204" pitchFamily="34" charset="0"/>
                <a:ea typeface="Cambria" panose="02040503050406030204" pitchFamily="34" charset="-122"/>
                <a:cs typeface="Arial" panose="020B0604020202020204" pitchFamily="34" charset="0"/>
              </a:rPr>
              <a:t>Important Interpretations – Sec. 402 Income Tax Act, 2025</a:t>
            </a:r>
            <a:endParaRPr lang="en-US" sz="2300" dirty="0">
              <a:latin typeface="Arial" panose="020B0604020202020204" pitchFamily="34" charset="0"/>
              <a:cs typeface="Arial" panose="020B0604020202020204" pitchFamily="34" charset="0"/>
            </a:endParaRPr>
          </a:p>
        </p:txBody>
      </p:sp>
      <p:graphicFrame>
        <p:nvGraphicFramePr>
          <p:cNvPr id="5" name="Table 0"/>
          <p:cNvGraphicFramePr>
            <a:graphicFrameLocks noGrp="1"/>
          </p:cNvGraphicFramePr>
          <p:nvPr/>
        </p:nvGraphicFramePr>
        <p:xfrm>
          <a:off x="165031" y="1556385"/>
          <a:ext cx="8704649" cy="2651760"/>
        </p:xfrm>
        <a:graphic>
          <a:graphicData uri="http://schemas.openxmlformats.org/drawingml/2006/table">
            <a:tbl>
              <a:tblPr/>
              <a:tblGrid>
                <a:gridCol w="8704649"/>
              </a:tblGrid>
              <a:tr h="2626995">
                <a:tc>
                  <a:txBody>
                    <a:bodyPr/>
                    <a:lstStyle/>
                    <a:p>
                      <a:pPr marL="0" marR="0" lvl="0" indent="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None/>
                        <a:defRPr/>
                      </a:pPr>
                      <a:r>
                        <a:rPr lang="en-US" sz="1200" dirty="0">
                          <a:latin typeface="Arial" panose="020B0604020202020204" pitchFamily="34" charset="0"/>
                          <a:cs typeface="Arial" panose="020B0604020202020204" pitchFamily="34" charset="0"/>
                        </a:rPr>
                        <a:t>(E) In the case of credit, or as the case may be, payment of any sum chargeable under the provisions of this act made by or </a:t>
                      </a:r>
                      <a:endParaRPr lang="en-US" sz="1200" dirty="0">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None/>
                        <a:defRPr/>
                      </a:pPr>
                      <a:r>
                        <a:rPr lang="en-US" sz="1200" dirty="0">
                          <a:latin typeface="Arial" panose="020B0604020202020204" pitchFamily="34" charset="0"/>
                          <a:cs typeface="Arial" panose="020B0604020202020204" pitchFamily="34" charset="0"/>
                        </a:rPr>
                        <a:t>      on behalf of-</a:t>
                      </a:r>
                      <a:endParaRPr lang="en-US" sz="1200" dirty="0">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None/>
                        <a:defRPr/>
                      </a:pPr>
                      <a:r>
                        <a:rPr lang="en-US" sz="1200" dirty="0">
                          <a:latin typeface="Arial" panose="020B0604020202020204" pitchFamily="34" charset="0"/>
                          <a:cs typeface="Arial" panose="020B0604020202020204" pitchFamily="34" charset="0"/>
                        </a:rPr>
                        <a:t>     The central government or the state government—</a:t>
                      </a:r>
                      <a:endParaRPr lang="en-US" sz="1200" dirty="0">
                        <a:latin typeface="Arial" panose="020B0604020202020204" pitchFamily="34" charset="0"/>
                        <a:cs typeface="Arial" panose="020B0604020202020204" pitchFamily="34" charset="0"/>
                      </a:endParaRPr>
                    </a:p>
                    <a:p>
                      <a:pPr algn="just"/>
                      <a:r>
                        <a:rPr lang="en-US" sz="1200" dirty="0">
                          <a:latin typeface="Arial" panose="020B0604020202020204" pitchFamily="34" charset="0"/>
                          <a:cs typeface="Arial" panose="020B0604020202020204" pitchFamily="34" charset="0"/>
                        </a:rPr>
                        <a:t>     </a:t>
                      </a:r>
                      <a:r>
                        <a:rPr lang="en-US" sz="1200" b="0" dirty="0">
                          <a:latin typeface="Arial" panose="020B0604020202020204" pitchFamily="34" charset="0"/>
                          <a:cs typeface="Arial" panose="020B0604020202020204" pitchFamily="34" charset="0"/>
                        </a:rPr>
                        <a:t>(I) The drawing and disbursing officer; or</a:t>
                      </a:r>
                      <a:endParaRPr lang="en-US" sz="1200" b="0" dirty="0">
                        <a:latin typeface="Arial" panose="020B0604020202020204" pitchFamily="34" charset="0"/>
                        <a:cs typeface="Arial" panose="020B0604020202020204" pitchFamily="34" charset="0"/>
                      </a:endParaRPr>
                    </a:p>
                    <a:p>
                      <a:pPr algn="just"/>
                      <a:r>
                        <a:rPr lang="en-US" sz="1200" b="0" dirty="0">
                          <a:latin typeface="Arial" panose="020B0604020202020204" pitchFamily="34" charset="0"/>
                          <a:cs typeface="Arial" panose="020B0604020202020204" pitchFamily="34" charset="0"/>
                        </a:rPr>
                        <a:t>     (Ii)</a:t>
                      </a:r>
                      <a:r>
                        <a:rPr lang="en-US" sz="1200" dirty="0">
                          <a:latin typeface="Arial" panose="020B0604020202020204" pitchFamily="34" charset="0"/>
                          <a:cs typeface="Arial" panose="020B0604020202020204" pitchFamily="34" charset="0"/>
                        </a:rPr>
                        <a:t> Any other person, by whatever name called, responsible for crediting, or paying such sum;</a:t>
                      </a:r>
                      <a:endParaRPr lang="en-US" sz="1200" dirty="0">
                        <a:latin typeface="Arial" panose="020B0604020202020204" pitchFamily="34" charset="0"/>
                        <a:cs typeface="Arial" panose="020B0604020202020204" pitchFamily="34" charset="0"/>
                      </a:endParaRPr>
                    </a:p>
                    <a:p>
                      <a:pPr algn="just"/>
                      <a:endParaRPr lang="en-US" sz="1200" dirty="0">
                        <a:latin typeface="Arial" panose="020B0604020202020204" pitchFamily="34" charset="0"/>
                        <a:cs typeface="Arial" panose="020B0604020202020204" pitchFamily="34" charset="0"/>
                      </a:endParaRPr>
                    </a:p>
                    <a:p>
                      <a:pPr algn="just"/>
                      <a:r>
                        <a:rPr lang="en-US" sz="1200" dirty="0">
                          <a:latin typeface="Arial" panose="020B0604020202020204" pitchFamily="34" charset="0"/>
                          <a:cs typeface="Arial" panose="020B0604020202020204" pitchFamily="34" charset="0"/>
                        </a:rPr>
                        <a:t>(F) In the case of a person </a:t>
                      </a:r>
                      <a:r>
                        <a:rPr lang="en-US" sz="1200" b="1" u="sng" dirty="0">
                          <a:latin typeface="Arial" panose="020B0604020202020204" pitchFamily="34" charset="0"/>
                          <a:cs typeface="Arial" panose="020B0604020202020204" pitchFamily="34" charset="0"/>
                        </a:rPr>
                        <a:t>not resident in India</a:t>
                      </a:r>
                      <a:r>
                        <a:rPr lang="en-US" sz="1200" dirty="0">
                          <a:latin typeface="Arial" panose="020B0604020202020204" pitchFamily="34" charset="0"/>
                          <a:cs typeface="Arial" panose="020B0604020202020204" pitchFamily="34" charset="0"/>
                        </a:rPr>
                        <a:t>—</a:t>
                      </a:r>
                      <a:endParaRPr lang="en-US" sz="1200" dirty="0">
                        <a:latin typeface="Arial" panose="020B0604020202020204" pitchFamily="34" charset="0"/>
                        <a:cs typeface="Arial" panose="020B0604020202020204" pitchFamily="34" charset="0"/>
                      </a:endParaRPr>
                    </a:p>
                    <a:p>
                      <a:pPr algn="just"/>
                      <a:r>
                        <a:rPr lang="en-US" sz="1200" dirty="0">
                          <a:latin typeface="Arial" panose="020B0604020202020204" pitchFamily="34" charset="0"/>
                          <a:cs typeface="Arial" panose="020B0604020202020204" pitchFamily="34" charset="0"/>
                        </a:rPr>
                        <a:t>      </a:t>
                      </a:r>
                      <a:r>
                        <a:rPr lang="en-US" sz="1200" b="0" dirty="0">
                          <a:latin typeface="Arial" panose="020B0604020202020204" pitchFamily="34" charset="0"/>
                          <a:cs typeface="Arial" panose="020B0604020202020204" pitchFamily="34" charset="0"/>
                        </a:rPr>
                        <a:t>(I)</a:t>
                      </a:r>
                      <a:r>
                        <a:rPr lang="en-US" sz="1200" dirty="0">
                          <a:latin typeface="Arial" panose="020B0604020202020204" pitchFamily="34" charset="0"/>
                          <a:cs typeface="Arial" panose="020B0604020202020204" pitchFamily="34" charset="0"/>
                        </a:rPr>
                        <a:t> The person himself; or  </a:t>
                      </a:r>
                      <a:endParaRPr lang="en-US" sz="1200" dirty="0">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None/>
                        <a:defRPr/>
                      </a:pPr>
                      <a:r>
                        <a:rPr lang="en-US" sz="1200" dirty="0">
                          <a:latin typeface="Arial" panose="020B0604020202020204" pitchFamily="34" charset="0"/>
                          <a:cs typeface="Arial" panose="020B0604020202020204" pitchFamily="34" charset="0"/>
                        </a:rPr>
                        <a:t>      (ii) Any person authorized by such person</a:t>
                      </a:r>
                      <a:endParaRPr lang="en-US" sz="1200" dirty="0">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None/>
                        <a:defRPr/>
                      </a:pPr>
                      <a:r>
                        <a:rPr lang="en-US" sz="1200" b="0" dirty="0">
                          <a:solidFill>
                            <a:schemeClr val="tx1"/>
                          </a:solidFill>
                          <a:latin typeface="Arial" panose="020B0604020202020204" pitchFamily="34" charset="0"/>
                          <a:cs typeface="Arial" panose="020B0604020202020204" pitchFamily="34" charset="0"/>
                        </a:rPr>
                        <a:t>      (Iii) The agent of such person in India including any person treated as an acting agent under sec. 306.</a:t>
                      </a:r>
                      <a:endParaRPr lang="en-US" sz="1200" b="0" dirty="0">
                        <a:solidFill>
                          <a:schemeClr val="tx1"/>
                        </a:solidFill>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None/>
                        <a:defRPr/>
                      </a:pPr>
                      <a:endParaRPr lang="en-US" sz="1200" b="1" dirty="0">
                        <a:latin typeface="Arial" panose="020B0604020202020204" pitchFamily="34" charset="0"/>
                        <a:cs typeface="Arial" panose="020B0604020202020204" pitchFamily="34" charset="0"/>
                      </a:endParaRPr>
                    </a:p>
                    <a:p>
                      <a:pPr marL="171450" marR="0" lvl="0" indent="-17145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Char char="Ø"/>
                        <a:defRPr/>
                      </a:pPr>
                      <a:r>
                        <a:rPr lang="en-US" sz="1200" b="1" dirty="0">
                          <a:latin typeface="Arial" panose="020B0604020202020204" pitchFamily="34" charset="0"/>
                          <a:cs typeface="Arial" panose="020B0604020202020204" pitchFamily="34" charset="0"/>
                        </a:rPr>
                        <a:t>“Services”</a:t>
                      </a:r>
                      <a:r>
                        <a:rPr lang="en-US" sz="1200" dirty="0">
                          <a:latin typeface="Arial" panose="020B0604020202020204" pitchFamily="34" charset="0"/>
                          <a:cs typeface="Arial" panose="020B0604020202020204" pitchFamily="34" charset="0"/>
                        </a:rPr>
                        <a:t> for the purposes of section 393(1), includes “fees for technical services” and fees for “professional services”.</a:t>
                      </a:r>
                      <a:endParaRPr lang="en-US" sz="1200" dirty="0">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None/>
                        <a:defRPr/>
                      </a:pPr>
                      <a:endParaRPr lang="en-US" sz="1200" dirty="0">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
                          <a:schemeClr val="tx1"/>
                        </a:buClr>
                        <a:buSzTx/>
                        <a:buFont typeface="Wingdings" panose="05000000000000000000" pitchFamily="2" charset="2"/>
                        <a:buNone/>
                        <a:defRPr/>
                      </a:pPr>
                      <a:endParaRPr lang="en-US" sz="1200" b="0" dirty="0">
                        <a:solidFill>
                          <a:schemeClr val="tx1"/>
                        </a:solidFill>
                        <a:latin typeface="Arial" panose="020B0604020202020204" pitchFamily="34" charset="0"/>
                        <a:cs typeface="Arial" panose="020B0604020202020204" pitchFamily="34" charset="0"/>
                      </a:endParaRPr>
                    </a:p>
                  </a:txBody>
                  <a:tcPr>
                    <a:lnL w="6350" cap="flat" cmpd="sng" algn="ctr">
                      <a:solidFill>
                        <a:srgbClr val="D0D8E8"/>
                      </a:solidFill>
                      <a:prstDash val="solid"/>
                      <a:round/>
                      <a:headEnd type="none" w="med" len="med"/>
                      <a:tailEnd type="none" w="med" len="med"/>
                    </a:lnL>
                    <a:lnR w="6350" cap="flat" cmpd="sng" algn="ctr">
                      <a:solidFill>
                        <a:srgbClr val="D0D8E8"/>
                      </a:solidFill>
                      <a:prstDash val="solid"/>
                      <a:round/>
                      <a:headEnd type="none" w="med" len="med"/>
                      <a:tailEnd type="none" w="med" len="med"/>
                    </a:lnR>
                    <a:lnT w="6350" cap="flat" cmpd="sng" algn="ctr">
                      <a:solidFill>
                        <a:srgbClr val="D0D8E8"/>
                      </a:solidFill>
                      <a:prstDash val="solid"/>
                      <a:round/>
                      <a:headEnd type="none" w="med" len="med"/>
                      <a:tailEnd type="none" w="med" len="med"/>
                    </a:lnT>
                    <a:lnB w="6350" cap="flat" cmpd="sng" algn="ctr">
                      <a:solidFill>
                        <a:srgbClr val="D0D8E8"/>
                      </a:solidFill>
                      <a:prstDash val="solid"/>
                      <a:round/>
                      <a:headEnd type="none" w="med" len="med"/>
                      <a:tailEnd type="none" w="med" len="med"/>
                    </a:lnB>
                    <a:solidFill>
                      <a:schemeClr val="accent1">
                        <a:lumMod val="20000"/>
                        <a:lumOff val="80000"/>
                      </a:schemeClr>
                    </a:solidFill>
                  </a:tcPr>
                </a:tc>
              </a:tr>
            </a:tbl>
          </a:graphicData>
        </a:graphic>
      </p:graphicFrame>
      <p:sp>
        <p:nvSpPr>
          <p:cNvPr id="4" name="Shape 2"/>
          <p:cNvSpPr/>
          <p:nvPr/>
        </p:nvSpPr>
        <p:spPr>
          <a:xfrm>
            <a:off x="0" y="5029200"/>
            <a:ext cx="9144000" cy="114300"/>
          </a:xfrm>
          <a:prstGeom prst="rect">
            <a:avLst/>
          </a:prstGeom>
          <a:solidFill>
            <a:srgbClr val="C9941A"/>
          </a:solidFill>
          <a:ln w="12700">
            <a:solidFill>
              <a:srgbClr val="C9941A"/>
            </a:solidFill>
            <a:prstDash val="solid"/>
          </a:ln>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36282</Words>
  <Application>WPS Presentation</Application>
  <PresentationFormat>On-screen Show (16:9)</PresentationFormat>
  <Paragraphs>892</Paragraphs>
  <Slides>42</Slides>
  <Notes>41</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42</vt:i4>
      </vt:variant>
    </vt:vector>
  </HeadingPairs>
  <TitlesOfParts>
    <vt:vector size="54" baseType="lpstr">
      <vt:lpstr>Arial</vt:lpstr>
      <vt:lpstr>SimSun</vt:lpstr>
      <vt:lpstr>Wingdings</vt:lpstr>
      <vt:lpstr>Cambria</vt:lpstr>
      <vt:lpstr>Cambria</vt:lpstr>
      <vt:lpstr>Cambria</vt:lpstr>
      <vt:lpstr>Calibri</vt:lpstr>
      <vt:lpstr>Calibri</vt:lpstr>
      <vt:lpstr>Calibri</vt:lpstr>
      <vt:lpstr>Microsoft YaHei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PptxGenJS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TDS Provisions F.Y. 2026-27 – Income Tax Act 2025</dc:title>
  <dc:creator>Chartered Accountant</dc:creator>
  <dc:subject>PptxGenJS Presentation</dc:subject>
  <cp:lastModifiedBy>Admin</cp:lastModifiedBy>
  <cp:revision>142</cp:revision>
  <dcterms:created xsi:type="dcterms:W3CDTF">2026-06-10T08:24:00Z</dcterms:created>
  <dcterms:modified xsi:type="dcterms:W3CDTF">2026-06-12T15:19:50Z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E7A7AC5A7A9B47C1A14CC5B8ECB558DE_13</vt:lpwstr>
  </property>
  <property fmtid="{D5CDD505-2E9C-101B-9397-08002B2CF9AE}" pid="3" name="KSOProductBuildVer">
    <vt:lpwstr>1033-12.1.0.26880</vt:lpwstr>
  </property>
</Properties>
</file>