
<file path=[Content_Types].xml><?xml version="1.0" encoding="utf-8"?>
<Types xmlns="http://schemas.openxmlformats.org/package/2006/content-types">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41.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50.xml"/>
  <Override ContentType="application/vnd.openxmlformats-officedocument.presentationml.notesSlide+xml" PartName="/ppt/notesSlides/notesSlide24.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7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58.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62.xml"/>
  <Override ContentType="application/vnd.openxmlformats-officedocument.presentationml.notesSlide+xml" PartName="/ppt/notesSlides/notesSlide37.xml"/>
  <Override ContentType="application/vnd.openxmlformats-officedocument.presentationml.notesSlide+xml" PartName="/ppt/notesSlides/notesSlide54.xml"/>
  <Override ContentType="application/vnd.openxmlformats-officedocument.presentationml.notesSlide+xml" PartName="/ppt/notesSlides/notesSlide29.xml"/>
  <Override ContentType="application/vnd.openxmlformats-officedocument.presentationml.notesSlide+xml" PartName="/ppt/notesSlides/notesSlide70.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63.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60.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52.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6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slideMaster+xml" PartName="/ppt/slideMasters/slideMaster1.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60.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54.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73.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56.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7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46.xml"/>
  <Override ContentType="application/vnd.openxmlformats-officedocument.presentationml.slide+xml" PartName="/ppt/slides/slide38.xml"/>
  <Override ContentType="application/vnd.openxmlformats-officedocument.presentationml.slide+xml" PartName="/ppt/slides/slide64.xml"/>
  <Override ContentType="application/vnd.openxmlformats-officedocument.presentationml.slide+xml" PartName="/ppt/slides/slide55.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62.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63.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57.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1.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 id="321" r:id="rId70"/>
    <p:sldId id="322" r:id="rId71"/>
    <p:sldId id="323" r:id="rId72"/>
    <p:sldId id="324" r:id="rId73"/>
    <p:sldId id="325" r:id="rId74"/>
    <p:sldId id="326" r:id="rId75"/>
    <p:sldId id="327" r:id="rId76"/>
    <p:sldId id="328" r:id="rId77"/>
  </p:sldIdLst>
  <p:sldSz cy="6858000" cx="12192000"/>
  <p:notesSz cx="6858000" cy="12192000"/>
  <p:defaultTextStyle>
    <a:defPPr lvl="0"/>
    <a:lvl1pPr defTabSz="914400" eaLnBrk="1" hangingPunct="1" latinLnBrk="0" lvl="0" marL="0" rtl="0" algn="l">
      <a:defRPr kern="1200" sz="1800">
        <a:solidFill>
          <a:schemeClr val="tx1"/>
        </a:solidFill>
        <a:latin typeface="+mn-lt"/>
        <a:ea typeface="+mn-ea"/>
        <a:cs typeface="+mn-cs"/>
      </a:defRPr>
    </a:lvl1pPr>
    <a:lvl2pPr defTabSz="914400" eaLnBrk="1" hangingPunct="1" latinLnBrk="0" lvl="1" marL="457200" rtl="0" algn="l">
      <a:defRPr kern="1200" sz="1800">
        <a:solidFill>
          <a:schemeClr val="tx1"/>
        </a:solidFill>
        <a:latin typeface="+mn-lt"/>
        <a:ea typeface="+mn-ea"/>
        <a:cs typeface="+mn-cs"/>
      </a:defRPr>
    </a:lvl2pPr>
    <a:lvl3pPr defTabSz="914400" eaLnBrk="1" hangingPunct="1" latinLnBrk="0" lvl="2" marL="914400" rtl="0" algn="l">
      <a:defRPr kern="1200" sz="1800">
        <a:solidFill>
          <a:schemeClr val="tx1"/>
        </a:solidFill>
        <a:latin typeface="+mn-lt"/>
        <a:ea typeface="+mn-ea"/>
        <a:cs typeface="+mn-cs"/>
      </a:defRPr>
    </a:lvl3pPr>
    <a:lvl4pPr defTabSz="914400" eaLnBrk="1" hangingPunct="1" latinLnBrk="0" lvl="3" marL="1371600" rtl="0" algn="l">
      <a:defRPr kern="1200" sz="1800">
        <a:solidFill>
          <a:schemeClr val="tx1"/>
        </a:solidFill>
        <a:latin typeface="+mn-lt"/>
        <a:ea typeface="+mn-ea"/>
        <a:cs typeface="+mn-cs"/>
      </a:defRPr>
    </a:lvl4pPr>
    <a:lvl5pPr defTabSz="914400" eaLnBrk="1" hangingPunct="1" latinLnBrk="0" lvl="4" marL="1828800" rtl="0" algn="l">
      <a:defRPr kern="1200" sz="1800">
        <a:solidFill>
          <a:schemeClr val="tx1"/>
        </a:solidFill>
        <a:latin typeface="+mn-lt"/>
        <a:ea typeface="+mn-ea"/>
        <a:cs typeface="+mn-cs"/>
      </a:defRPr>
    </a:lvl5pPr>
    <a:lvl6pPr defTabSz="914400" eaLnBrk="1" hangingPunct="1" latinLnBrk="0" lvl="5" marL="2286000" rtl="0" algn="l">
      <a:defRPr kern="1200" sz="1800">
        <a:solidFill>
          <a:schemeClr val="tx1"/>
        </a:solidFill>
        <a:latin typeface="+mn-lt"/>
        <a:ea typeface="+mn-ea"/>
        <a:cs typeface="+mn-cs"/>
      </a:defRPr>
    </a:lvl6pPr>
    <a:lvl7pPr defTabSz="914400" eaLnBrk="1" hangingPunct="1" latinLnBrk="0" lvl="6" marL="2743200" rtl="0" algn="l">
      <a:defRPr kern="1200" sz="1800">
        <a:solidFill>
          <a:schemeClr val="tx1"/>
        </a:solidFill>
        <a:latin typeface="+mn-lt"/>
        <a:ea typeface="+mn-ea"/>
        <a:cs typeface="+mn-cs"/>
      </a:defRPr>
    </a:lvl7pPr>
    <a:lvl8pPr defTabSz="914400" eaLnBrk="1" hangingPunct="1" latinLnBrk="0" lvl="7" marL="3200400" rtl="0" algn="l">
      <a:defRPr kern="1200" sz="1800">
        <a:solidFill>
          <a:schemeClr val="tx1"/>
        </a:solidFill>
        <a:latin typeface="+mn-lt"/>
        <a:ea typeface="+mn-ea"/>
        <a:cs typeface="+mn-cs"/>
      </a:defRPr>
    </a:lvl8pPr>
    <a:lvl9pPr defTabSz="914400" eaLnBrk="1" hangingPunct="1" latinLnBrk="0" lvl="8" marL="3657600" rtl="0" algn="l">
      <a:defRPr kern="1200" sz="1800">
        <a:solidFill>
          <a:schemeClr val="tx1"/>
        </a:solidFill>
        <a:latin typeface="+mn-lt"/>
        <a:ea typeface="+mn-ea"/>
        <a:cs typeface="+mn-cs"/>
      </a:defRPr>
    </a:lvl9pPr>
  </p:defaultTextStyle>
</p:presentation>
</file>

<file path=ppt/presProps1.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1" Type="http://schemas.openxmlformats.org/officeDocument/2006/relationships/theme" Target="theme/theme1.xml"/><Relationship Id="rId2" Type="http://schemas.openxmlformats.org/officeDocument/2006/relationships/presProps" Target="presProps1.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73" Type="http://schemas.openxmlformats.org/officeDocument/2006/relationships/slide" Target="slides/slide69.xml"/><Relationship Id="rId72" Type="http://schemas.openxmlformats.org/officeDocument/2006/relationships/slide" Target="slides/slide68.xml"/><Relationship Id="rId31" Type="http://schemas.openxmlformats.org/officeDocument/2006/relationships/slide" Target="slides/slide27.xml"/><Relationship Id="rId75" Type="http://schemas.openxmlformats.org/officeDocument/2006/relationships/slide" Target="slides/slide71.xml"/><Relationship Id="rId30" Type="http://schemas.openxmlformats.org/officeDocument/2006/relationships/slide" Target="slides/slide26.xml"/><Relationship Id="rId74" Type="http://schemas.openxmlformats.org/officeDocument/2006/relationships/slide" Target="slides/slide70.xml"/><Relationship Id="rId33" Type="http://schemas.openxmlformats.org/officeDocument/2006/relationships/slide" Target="slides/slide29.xml"/><Relationship Id="rId77" Type="http://schemas.openxmlformats.org/officeDocument/2006/relationships/slide" Target="slides/slide73.xml"/><Relationship Id="rId32" Type="http://schemas.openxmlformats.org/officeDocument/2006/relationships/slide" Target="slides/slide28.xml"/><Relationship Id="rId76" Type="http://schemas.openxmlformats.org/officeDocument/2006/relationships/slide" Target="slides/slide72.xml"/><Relationship Id="rId35" Type="http://schemas.openxmlformats.org/officeDocument/2006/relationships/slide" Target="slides/slide31.xml"/><Relationship Id="rId34" Type="http://schemas.openxmlformats.org/officeDocument/2006/relationships/slide" Target="slides/slide30.xml"/><Relationship Id="rId71" Type="http://schemas.openxmlformats.org/officeDocument/2006/relationships/slide" Target="slides/slide67.xml"/><Relationship Id="rId70" Type="http://schemas.openxmlformats.org/officeDocument/2006/relationships/slide" Target="slides/slide66.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62" Type="http://schemas.openxmlformats.org/officeDocument/2006/relationships/slide" Target="slides/slide58.xml"/><Relationship Id="rId61" Type="http://schemas.openxmlformats.org/officeDocument/2006/relationships/slide" Target="slides/slide57.xml"/><Relationship Id="rId20" Type="http://schemas.openxmlformats.org/officeDocument/2006/relationships/slide" Target="slides/slide16.xml"/><Relationship Id="rId64" Type="http://schemas.openxmlformats.org/officeDocument/2006/relationships/slide" Target="slides/slide60.xml"/><Relationship Id="rId63" Type="http://schemas.openxmlformats.org/officeDocument/2006/relationships/slide" Target="slides/slide59.xml"/><Relationship Id="rId22" Type="http://schemas.openxmlformats.org/officeDocument/2006/relationships/slide" Target="slides/slide18.xml"/><Relationship Id="rId66" Type="http://schemas.openxmlformats.org/officeDocument/2006/relationships/slide" Target="slides/slide62.xml"/><Relationship Id="rId21" Type="http://schemas.openxmlformats.org/officeDocument/2006/relationships/slide" Target="slides/slide17.xml"/><Relationship Id="rId65" Type="http://schemas.openxmlformats.org/officeDocument/2006/relationships/slide" Target="slides/slide61.xml"/><Relationship Id="rId24" Type="http://schemas.openxmlformats.org/officeDocument/2006/relationships/slide" Target="slides/slide20.xml"/><Relationship Id="rId68" Type="http://schemas.openxmlformats.org/officeDocument/2006/relationships/slide" Target="slides/slide64.xml"/><Relationship Id="rId23" Type="http://schemas.openxmlformats.org/officeDocument/2006/relationships/slide" Target="slides/slide19.xml"/><Relationship Id="rId67" Type="http://schemas.openxmlformats.org/officeDocument/2006/relationships/slide" Target="slides/slide63.xml"/><Relationship Id="rId60" Type="http://schemas.openxmlformats.org/officeDocument/2006/relationships/slide" Target="slides/slide56.xml"/><Relationship Id="rId26" Type="http://schemas.openxmlformats.org/officeDocument/2006/relationships/slide" Target="slides/slide22.xml"/><Relationship Id="rId25" Type="http://schemas.openxmlformats.org/officeDocument/2006/relationships/slide" Target="slides/slide21.xml"/><Relationship Id="rId69" Type="http://schemas.openxmlformats.org/officeDocument/2006/relationships/slide" Target="slides/slide65.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slide" Target="slides/slide47.xml"/><Relationship Id="rId50" Type="http://schemas.openxmlformats.org/officeDocument/2006/relationships/slide" Target="slides/slide46.xml"/><Relationship Id="rId53" Type="http://schemas.openxmlformats.org/officeDocument/2006/relationships/slide" Target="slides/slide49.xml"/><Relationship Id="rId52" Type="http://schemas.openxmlformats.org/officeDocument/2006/relationships/slide" Target="slides/slide48.xml"/><Relationship Id="rId11" Type="http://schemas.openxmlformats.org/officeDocument/2006/relationships/slide" Target="slides/slide7.xml"/><Relationship Id="rId55" Type="http://schemas.openxmlformats.org/officeDocument/2006/relationships/slide" Target="slides/slide51.xml"/><Relationship Id="rId10" Type="http://schemas.openxmlformats.org/officeDocument/2006/relationships/slide" Target="slides/slide6.xml"/><Relationship Id="rId54" Type="http://schemas.openxmlformats.org/officeDocument/2006/relationships/slide" Target="slides/slide50.xml"/><Relationship Id="rId13" Type="http://schemas.openxmlformats.org/officeDocument/2006/relationships/slide" Target="slides/slide9.xml"/><Relationship Id="rId57" Type="http://schemas.openxmlformats.org/officeDocument/2006/relationships/slide" Target="slides/slide53.xml"/><Relationship Id="rId12" Type="http://schemas.openxmlformats.org/officeDocument/2006/relationships/slide" Target="slides/slide8.xml"/><Relationship Id="rId56" Type="http://schemas.openxmlformats.org/officeDocument/2006/relationships/slide" Target="slides/slide52.xml"/><Relationship Id="rId15" Type="http://schemas.openxmlformats.org/officeDocument/2006/relationships/slide" Target="slides/slide11.xml"/><Relationship Id="rId59" Type="http://schemas.openxmlformats.org/officeDocument/2006/relationships/slide" Target="slides/slide55.xml"/><Relationship Id="rId14" Type="http://schemas.openxmlformats.org/officeDocument/2006/relationships/slide" Target="slides/slide10.xml"/><Relationship Id="rId58" Type="http://schemas.openxmlformats.org/officeDocument/2006/relationships/slide" Target="slides/slide54.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2354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24</a:t>
            </a:fld>
            <a:endParaRPr lang="en-US"/>
          </a:p>
        </p:txBody>
      </p:sp>
    </p:spTree>
    <p:extLst>
      <p:ext uri="{BB962C8B-B14F-4D97-AF65-F5344CB8AC3E}">
        <p14:creationId xmlns:p14="http://schemas.microsoft.com/office/powerpoint/2010/main" val="25953509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69</a:t>
            </a:fld>
            <a:endParaRPr lang="en-US"/>
          </a:p>
        </p:txBody>
      </p:sp>
    </p:spTree>
    <p:extLst>
      <p:ext uri="{BB962C8B-B14F-4D97-AF65-F5344CB8AC3E}">
        <p14:creationId xmlns:p14="http://schemas.microsoft.com/office/powerpoint/2010/main" val="41398884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71</a:t>
            </a:fld>
            <a:endParaRPr lang="en-US"/>
          </a:p>
        </p:txBody>
      </p:sp>
    </p:spTree>
    <p:extLst>
      <p:ext uri="{BB962C8B-B14F-4D97-AF65-F5344CB8AC3E}">
        <p14:creationId xmlns:p14="http://schemas.microsoft.com/office/powerpoint/2010/main" val="265707169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Slide 20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2192000" cy="6858000"/>
          </a:xfrm>
          <a:prstGeom prst="rect">
            <a:avLst/>
          </a:prstGeom>
          <a:solidFill>
            <a:srgbClr val="F0F0F1"/>
          </a:solidFill>
          <a:ln/>
        </p:spPr>
      </p:sp>
      <p:sp>
        <p:nvSpPr>
          <p:cNvPr id="3" name="Shape 1"/>
          <p:cNvSpPr/>
          <p:nvPr/>
        </p:nvSpPr>
        <p:spPr>
          <a:xfrm>
            <a:off x="0" y="0"/>
            <a:ext cx="12192000" cy="6858000"/>
          </a:xfrm>
          <a:prstGeom prst="rect">
            <a:avLst/>
          </a:prstGeom>
          <a:solidFill>
            <a:srgbClr val="FFFFFF"/>
          </a:solidFill>
          <a:ln/>
        </p:spPr>
      </p:sp>
    </p:spTree>
    <p:extLst>
      <p:ext uri="{BB962C8B-B14F-4D97-AF65-F5344CB8AC3E}">
        <p14:creationId xmlns:p14="http://schemas.microsoft.com/office/powerpoint/2010/main" val="1585388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7.png"/><Relationship Id="rId7"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38.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7.png"/><Relationship Id="rId7"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3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7.png"/></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5.pn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5.png"/><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36.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7.png"/><Relationship Id="rId7" Type="http://schemas.openxmlformats.org/officeDocument/2006/relationships/image" Target="../media/image25.png"/><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26.png"/></Relationships>
</file>

<file path=ppt/slides/_rels/slide37.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7.png"/><Relationship Id="rId7" Type="http://schemas.openxmlformats.org/officeDocument/2006/relationships/image" Target="../media/image32.png"/><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38.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7.png"/><Relationship Id="rId7" Type="http://schemas.openxmlformats.org/officeDocument/2006/relationships/image" Target="../media/image25.png"/><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9.png"/></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5.png"/><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5.png"/><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4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7.png"/></Relationships>
</file>

<file path=ppt/slides/_rels/slide4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notesSlide" Target="../notesSlides/notesSlide42.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7.png"/></Relationships>
</file>

<file path=ppt/slides/_rels/slide4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notesSlide" Target="../notesSlides/notesSlide43.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7.png"/></Relationships>
</file>

<file path=ppt/slides/_rels/slide4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notesSlide" Target="../notesSlides/notesSlide44.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7.png"/></Relationships>
</file>

<file path=ppt/slides/_rels/slide4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5.png"/><Relationship Id="rId2" Type="http://schemas.openxmlformats.org/officeDocument/2006/relationships/notesSlide" Target="../notesSlides/notesSlide45.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4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46.png"/><Relationship Id="rId2" Type="http://schemas.openxmlformats.org/officeDocument/2006/relationships/notesSlide" Target="../notesSlides/notesSlide46.xm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47.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47.png"/><Relationship Id="rId7" Type="http://schemas.openxmlformats.org/officeDocument/2006/relationships/image" Target="../media/image32.png"/><Relationship Id="rId2" Type="http://schemas.openxmlformats.org/officeDocument/2006/relationships/notesSlide" Target="../notesSlides/notesSlide47.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48.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7.png"/><Relationship Id="rId7" Type="http://schemas.openxmlformats.org/officeDocument/2006/relationships/image" Target="../media/image25.png"/><Relationship Id="rId2" Type="http://schemas.openxmlformats.org/officeDocument/2006/relationships/notesSlide" Target="../notesSlides/notesSlide48.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6.png"/></Relationships>
</file>

<file path=ppt/slides/_rels/slide4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5.png"/><Relationship Id="rId2" Type="http://schemas.openxmlformats.org/officeDocument/2006/relationships/notesSlide" Target="../notesSlides/notesSlide49.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5.png"/><Relationship Id="rId2" Type="http://schemas.openxmlformats.org/officeDocument/2006/relationships/notesSlide" Target="../notesSlides/notesSlide50.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51.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7.png"/><Relationship Id="rId7" Type="http://schemas.openxmlformats.org/officeDocument/2006/relationships/image" Target="../media/image25.png"/><Relationship Id="rId2" Type="http://schemas.openxmlformats.org/officeDocument/2006/relationships/notesSlide" Target="../notesSlides/notesSlide51.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6.png"/></Relationships>
</file>

<file path=ppt/slides/_rels/slide5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5.png"/><Relationship Id="rId2" Type="http://schemas.openxmlformats.org/officeDocument/2006/relationships/notesSlide" Target="../notesSlides/notesSlide52.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5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notesSlide" Target="../notesSlides/notesSlide53.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7.png"/></Relationships>
</file>

<file path=ppt/slides/_rels/slide5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5.png"/><Relationship Id="rId2" Type="http://schemas.openxmlformats.org/officeDocument/2006/relationships/notesSlide" Target="../notesSlides/notesSlide54.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5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5.png"/><Relationship Id="rId2" Type="http://schemas.openxmlformats.org/officeDocument/2006/relationships/notesSlide" Target="../notesSlides/notesSlide55.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5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5.png"/><Relationship Id="rId2" Type="http://schemas.openxmlformats.org/officeDocument/2006/relationships/notesSlide" Target="../notesSlides/notesSlide56.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5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5.png"/><Relationship Id="rId2" Type="http://schemas.openxmlformats.org/officeDocument/2006/relationships/notesSlide" Target="../notesSlides/notesSlide57.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58.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7.png"/><Relationship Id="rId7" Type="http://schemas.openxmlformats.org/officeDocument/2006/relationships/image" Target="../media/image32.png"/><Relationship Id="rId2" Type="http://schemas.openxmlformats.org/officeDocument/2006/relationships/notesSlide" Target="../notesSlides/notesSlide58.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59.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51.png"/><Relationship Id="rId7" Type="http://schemas.openxmlformats.org/officeDocument/2006/relationships/image" Target="../media/image25.png"/><Relationship Id="rId2" Type="http://schemas.openxmlformats.org/officeDocument/2006/relationships/notesSlide" Target="../notesSlides/notesSlide59.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png"/></Relationships>
</file>

<file path=ppt/slides/_rels/slide60.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7.png"/><Relationship Id="rId7" Type="http://schemas.openxmlformats.org/officeDocument/2006/relationships/image" Target="../media/image32.png"/><Relationship Id="rId2" Type="http://schemas.openxmlformats.org/officeDocument/2006/relationships/notesSlide" Target="../notesSlides/notesSlide60.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53.png"/></Relationships>
</file>

<file path=ppt/slides/_rels/slide61.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55.png"/><Relationship Id="rId7" Type="http://schemas.openxmlformats.org/officeDocument/2006/relationships/image" Target="../media/image25.png"/><Relationship Id="rId2" Type="http://schemas.openxmlformats.org/officeDocument/2006/relationships/notesSlide" Target="../notesSlides/notesSlide61.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9.png"/></Relationships>
</file>

<file path=ppt/slides/_rels/slide62.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7.png"/><Relationship Id="rId7" Type="http://schemas.openxmlformats.org/officeDocument/2006/relationships/image" Target="../media/image59.png"/><Relationship Id="rId2" Type="http://schemas.openxmlformats.org/officeDocument/2006/relationships/notesSlide" Target="../notesSlides/notesSlide62.xml"/><Relationship Id="rId1" Type="http://schemas.openxmlformats.org/officeDocument/2006/relationships/slideLayout" Target="../slideLayouts/slideLayout1.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63.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7.png"/><Relationship Id="rId7" Type="http://schemas.openxmlformats.org/officeDocument/2006/relationships/image" Target="../media/image32.png"/><Relationship Id="rId2" Type="http://schemas.openxmlformats.org/officeDocument/2006/relationships/notesSlide" Target="../notesSlides/notesSlide63.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56.png"/></Relationships>
</file>

<file path=ppt/slides/_rels/slide64.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7.png"/><Relationship Id="rId7" Type="http://schemas.openxmlformats.org/officeDocument/2006/relationships/image" Target="../media/image32.png"/><Relationship Id="rId2" Type="http://schemas.openxmlformats.org/officeDocument/2006/relationships/notesSlide" Target="../notesSlides/notesSlide64.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56.png"/></Relationships>
</file>

<file path=ppt/slides/_rels/slide65.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7.png"/><Relationship Id="rId7" Type="http://schemas.openxmlformats.org/officeDocument/2006/relationships/image" Target="../media/image59.png"/><Relationship Id="rId2" Type="http://schemas.openxmlformats.org/officeDocument/2006/relationships/notesSlide" Target="../notesSlides/notesSlide65.xml"/><Relationship Id="rId1" Type="http://schemas.openxmlformats.org/officeDocument/2006/relationships/slideLayout" Target="../slideLayouts/slideLayout1.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6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3.png"/><Relationship Id="rId7" Type="http://schemas.openxmlformats.org/officeDocument/2006/relationships/image" Target="../media/image67.png"/><Relationship Id="rId2" Type="http://schemas.openxmlformats.org/officeDocument/2006/relationships/notesSlide" Target="../notesSlides/notesSlide67.xml"/><Relationship Id="rId1" Type="http://schemas.openxmlformats.org/officeDocument/2006/relationships/slideLayout" Target="../slideLayouts/slideLayout1.xml"/><Relationship Id="rId6" Type="http://schemas.openxmlformats.org/officeDocument/2006/relationships/image" Target="../media/image66.png"/><Relationship Id="rId5" Type="http://schemas.openxmlformats.org/officeDocument/2006/relationships/image" Target="../media/image65.png"/><Relationship Id="rId10" Type="http://schemas.openxmlformats.org/officeDocument/2006/relationships/image" Target="../media/image70.png"/><Relationship Id="rId4" Type="http://schemas.openxmlformats.org/officeDocument/2006/relationships/image" Target="../media/image64.png"/><Relationship Id="rId9" Type="http://schemas.openxmlformats.org/officeDocument/2006/relationships/image" Target="../media/image69.png"/></Relationships>
</file>

<file path=ppt/slides/_rels/slide6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8.xml"/><Relationship Id="rId1" Type="http://schemas.openxmlformats.org/officeDocument/2006/relationships/slideLayout" Target="../slideLayouts/slideLayout1.xml"/><Relationship Id="rId5" Type="http://schemas.openxmlformats.org/officeDocument/2006/relationships/image" Target="../media/image72.png"/><Relationship Id="rId4" Type="http://schemas.openxmlformats.org/officeDocument/2006/relationships/image" Target="../media/image71.png"/></Relationships>
</file>

<file path=ppt/slides/_rels/slide69.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7.png"/><Relationship Id="rId7" Type="http://schemas.openxmlformats.org/officeDocument/2006/relationships/image" Target="../media/image32.png"/><Relationship Id="rId2" Type="http://schemas.openxmlformats.org/officeDocument/2006/relationships/notesSlide" Target="../notesSlides/notesSlide69.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56.png"/></Relationships>
</file>

<file path=ppt/slides/_rels/slide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7.png"/></Relationships>
</file>

<file path=ppt/slides/_rels/slide70.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7.png"/><Relationship Id="rId7" Type="http://schemas.openxmlformats.org/officeDocument/2006/relationships/image" Target="../media/image32.png"/><Relationship Id="rId2" Type="http://schemas.openxmlformats.org/officeDocument/2006/relationships/notesSlide" Target="../notesSlides/notesSlide70.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56.png"/></Relationships>
</file>

<file path=ppt/slides/_rels/slide7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33.png"/><Relationship Id="rId2" Type="http://schemas.openxmlformats.org/officeDocument/2006/relationships/notesSlide" Target="../notesSlides/notesSlide71.xm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56.png"/></Relationships>
</file>

<file path=ppt/slides/_rels/slide72.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image" Target="../media/image73.png"/><Relationship Id="rId7" Type="http://schemas.openxmlformats.org/officeDocument/2006/relationships/image" Target="../media/image77.png"/><Relationship Id="rId2" Type="http://schemas.openxmlformats.org/officeDocument/2006/relationships/notesSlide" Target="../notesSlides/notesSlide72.xml"/><Relationship Id="rId1" Type="http://schemas.openxmlformats.org/officeDocument/2006/relationships/slideLayout" Target="../slideLayouts/slideLayout1.xml"/><Relationship Id="rId6" Type="http://schemas.openxmlformats.org/officeDocument/2006/relationships/image" Target="../media/image76.png"/><Relationship Id="rId11" Type="http://schemas.openxmlformats.org/officeDocument/2006/relationships/image" Target="../media/image81.png"/><Relationship Id="rId5" Type="http://schemas.openxmlformats.org/officeDocument/2006/relationships/image" Target="../media/image75.png"/><Relationship Id="rId10" Type="http://schemas.openxmlformats.org/officeDocument/2006/relationships/image" Target="../media/image80.png"/><Relationship Id="rId4" Type="http://schemas.openxmlformats.org/officeDocument/2006/relationships/image" Target="../media/image74.png"/><Relationship Id="rId9" Type="http://schemas.openxmlformats.org/officeDocument/2006/relationships/image" Target="../media/image79.png"/></Relationships>
</file>

<file path=ppt/slides/_rels/slide73.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73.xml"/><Relationship Id="rId1" Type="http://schemas.openxmlformats.org/officeDocument/2006/relationships/slideLayout" Target="../slideLayouts/slideLayout1.xml"/><Relationship Id="rId5" Type="http://schemas.openxmlformats.org/officeDocument/2006/relationships/image" Target="../media/image84.png"/><Relationship Id="rId4" Type="http://schemas.openxmlformats.org/officeDocument/2006/relationships/image" Target="../media/image83.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7.png"/><Relationship Id="rId7"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F0F0F0"/>
          </a:solidFill>
          <a:ln w="12700">
            <a:solidFill>
              <a:srgbClr val="FFFFFF">
                <a:alpha val="0"/>
              </a:srgbClr>
            </a:solidFill>
            <a:prstDash val="solid"/>
          </a:ln>
        </p:spPr>
      </p:sp>
      <p:sp>
        <p:nvSpPr>
          <p:cNvPr id="3" name="Shape 1"/>
          <p:cNvSpPr/>
          <p:nvPr/>
        </p:nvSpPr>
        <p:spPr>
          <a:xfrm>
            <a:off x="0" y="0"/>
            <a:ext cx="12191695" cy="6858000"/>
          </a:xfrm>
          <a:prstGeom prst="rect">
            <a:avLst/>
          </a:prstGeom>
          <a:solidFill>
            <a:srgbClr val="003580"/>
          </a:solidFill>
          <a:ln w="12700">
            <a:solidFill>
              <a:srgbClr val="FFFFFF">
                <a:alpha val="0"/>
              </a:srgbClr>
            </a:solidFill>
            <a:prstDash val="solid"/>
          </a:ln>
        </p:spPr>
      </p:sp>
      <p:sp>
        <p:nvSpPr>
          <p:cNvPr id="4" name="Shape 2"/>
          <p:cNvSpPr/>
          <p:nvPr/>
        </p:nvSpPr>
        <p:spPr>
          <a:xfrm>
            <a:off x="7429500" y="0"/>
            <a:ext cx="4762195" cy="6858000"/>
          </a:xfrm>
          <a:custGeom>
            <a:avLst/>
            <a:gdLst/>
            <a:ahLst/>
            <a:cxnLst/>
            <a:rect l="l" t="t" r="r" b="b"/>
            <a:pathLst>
              <a:path w="4762195" h="6858000">
                <a:moveTo>
                  <a:pt x="1904878" y="0"/>
                </a:moveTo>
                <a:lnTo>
                  <a:pt x="4762195" y="0"/>
                </a:lnTo>
                <a:lnTo>
                  <a:pt x="4762195" y="6858000"/>
                </a:lnTo>
                <a:lnTo>
                  <a:pt x="0" y="6858000"/>
                </a:lnTo>
                <a:close/>
              </a:path>
            </a:pathLst>
          </a:custGeom>
          <a:solidFill>
            <a:srgbClr val="0072CE"/>
          </a:solidFill>
          <a:ln/>
        </p:spPr>
      </p:sp>
      <p:sp>
        <p:nvSpPr>
          <p:cNvPr id="5" name="Shape 3"/>
          <p:cNvSpPr/>
          <p:nvPr/>
        </p:nvSpPr>
        <p:spPr>
          <a:xfrm>
            <a:off x="10287000" y="4953305"/>
            <a:ext cx="1429207" cy="1429207"/>
          </a:xfrm>
          <a:prstGeom prst="ellipse">
            <a:avLst/>
          </a:prstGeom>
          <a:noFill/>
          <a:ln w="127000">
            <a:solidFill>
              <a:srgbClr val="FFFFFF">
                <a:alpha val="10000"/>
              </a:srgbClr>
            </a:solidFill>
            <a:prstDash val="solid"/>
          </a:ln>
        </p:spPr>
      </p:sp>
      <p:sp>
        <p:nvSpPr>
          <p:cNvPr id="6" name="Shape 4"/>
          <p:cNvSpPr/>
          <p:nvPr/>
        </p:nvSpPr>
        <p:spPr>
          <a:xfrm>
            <a:off x="10287000" y="0"/>
            <a:ext cx="1904695" cy="3810305"/>
          </a:xfrm>
          <a:custGeom>
            <a:avLst/>
            <a:gdLst/>
            <a:ahLst/>
            <a:cxnLst/>
            <a:rect l="l" t="t" r="r" b="b"/>
            <a:pathLst>
              <a:path w="1904695" h="3810305">
                <a:moveTo>
                  <a:pt x="1904695" y="0"/>
                </a:moveTo>
                <a:lnTo>
                  <a:pt x="1904695" y="3810305"/>
                </a:lnTo>
                <a:lnTo>
                  <a:pt x="0" y="0"/>
                </a:lnTo>
                <a:close/>
              </a:path>
            </a:pathLst>
          </a:custGeom>
          <a:solidFill>
            <a:srgbClr val="E8F4FD"/>
          </a:solidFill>
          <a:ln/>
        </p:spPr>
      </p:sp>
      <p:pic>
        <p:nvPicPr>
          <p:cNvPr id="7" name="Image 0" descr="preencoded.png"/>
          <p:cNvPicPr>
            <a:picLocks noChangeAspect="1"/>
          </p:cNvPicPr>
          <p:nvPr/>
        </p:nvPicPr>
        <p:blipFill>
          <a:blip r:embed="rId3"/>
          <a:srcRect t="-8" b="-8"/>
          <a:stretch/>
        </p:blipFill>
        <p:spPr>
          <a:xfrm>
            <a:off x="609905" y="457200"/>
            <a:ext cx="1570025" cy="342900"/>
          </a:xfrm>
          <a:prstGeom prst="rect">
            <a:avLst/>
          </a:prstGeom>
        </p:spPr>
      </p:pic>
      <p:sp>
        <p:nvSpPr>
          <p:cNvPr id="8" name="Text 5"/>
          <p:cNvSpPr txBox="1"/>
          <p:nvPr/>
        </p:nvSpPr>
        <p:spPr>
          <a:xfrm>
            <a:off x="685800" y="533095"/>
            <a:ext cx="1495958" cy="191110"/>
          </a:xfrm>
          <a:prstGeom prst="rect">
            <a:avLst/>
          </a:prstGeom>
          <a:noFill/>
          <a:ln/>
        </p:spPr>
        <p:txBody>
          <a:bodyPr wrap="square" lIns="0" tIns="0" rIns="0" bIns="0" rtlCol="0" anchor="ctr"/>
          <a:lstStyle/>
          <a:p>
            <a:pPr marL="0" indent="0" algn="l">
              <a:buNone/>
            </a:pPr>
            <a:r>
              <a:rPr lang="en-US" sz="1000" b="1" kern="0" spc="105" dirty="0">
                <a:solidFill>
                  <a:srgbClr val="1E3A8A"/>
                </a:solidFill>
                <a:latin typeface="Montserrat" pitchFamily="34" charset="0"/>
                <a:ea typeface="Montserrat" pitchFamily="34" charset="-122"/>
                <a:cs typeface="Montserrat" pitchFamily="34" charset="-120"/>
              </a:rPr>
              <a:t>ICAI HYDERABAD</a:t>
            </a:r>
            <a:endParaRPr lang="en-US" sz="1000" dirty="0"/>
          </a:p>
        </p:txBody>
      </p:sp>
      <p:pic>
        <p:nvPicPr>
          <p:cNvPr id="9" name="Image 1" descr="preencoded.png"/>
          <p:cNvPicPr>
            <a:picLocks noChangeAspect="1"/>
          </p:cNvPicPr>
          <p:nvPr/>
        </p:nvPicPr>
        <p:blipFill>
          <a:blip r:embed="rId4"/>
          <a:srcRect t="-2083" b="-2083"/>
          <a:stretch/>
        </p:blipFill>
        <p:spPr>
          <a:xfrm>
            <a:off x="2332634" y="514807"/>
            <a:ext cx="9144" cy="228600"/>
          </a:xfrm>
          <a:prstGeom prst="rect">
            <a:avLst/>
          </a:prstGeom>
        </p:spPr>
      </p:pic>
      <p:sp>
        <p:nvSpPr>
          <p:cNvPr id="10" name="Text 6"/>
          <p:cNvSpPr txBox="1"/>
          <p:nvPr/>
        </p:nvSpPr>
        <p:spPr>
          <a:xfrm>
            <a:off x="2494483" y="533094"/>
            <a:ext cx="2140270" cy="324611"/>
          </a:xfrm>
          <a:prstGeom prst="rect">
            <a:avLst/>
          </a:prstGeom>
          <a:noFill/>
          <a:ln/>
        </p:spPr>
        <p:txBody>
          <a:bodyPr wrap="square" lIns="0" tIns="0" rIns="0" bIns="0" rtlCol="0" anchor="ctr"/>
          <a:lstStyle/>
          <a:p>
            <a:pPr marL="0" indent="0" algn="l">
              <a:buNone/>
            </a:pPr>
            <a:r>
              <a:rPr lang="en-US" sz="1000" b="1" kern="0" spc="26" dirty="0">
                <a:solidFill>
                  <a:srgbClr val="BFDBFE"/>
                </a:solidFill>
                <a:latin typeface="Open Sans" pitchFamily="34" charset="0"/>
                <a:ea typeface="Open Sans" pitchFamily="34" charset="-122"/>
                <a:cs typeface="Open Sans" pitchFamily="34" charset="-120"/>
              </a:rPr>
              <a:t>SEMINAR SERIES 2026</a:t>
            </a:r>
            <a:endParaRPr lang="en-US" sz="1000" dirty="0"/>
          </a:p>
        </p:txBody>
      </p:sp>
      <p:sp>
        <p:nvSpPr>
          <p:cNvPr id="11" name="Text 7"/>
          <p:cNvSpPr txBox="1"/>
          <p:nvPr/>
        </p:nvSpPr>
        <p:spPr>
          <a:xfrm>
            <a:off x="609905" y="933602"/>
            <a:ext cx="8097012" cy="1714500"/>
          </a:xfrm>
          <a:prstGeom prst="rect">
            <a:avLst/>
          </a:prstGeom>
          <a:noFill/>
          <a:ln/>
        </p:spPr>
        <p:txBody>
          <a:bodyPr wrap="square" lIns="0" tIns="0" rIns="0" bIns="0" rtlCol="0" anchor="ctr"/>
          <a:lstStyle/>
          <a:p>
            <a:pPr marL="0" indent="0" algn="l">
              <a:buNone/>
            </a:pPr>
            <a:r>
              <a:rPr lang="en-US" sz="5400" b="1" dirty="0">
                <a:solidFill>
                  <a:srgbClr val="FFFFFF"/>
                </a:solidFill>
                <a:latin typeface="Montserrat" pitchFamily="34" charset="0"/>
                <a:ea typeface="Montserrat" pitchFamily="34" charset="-122"/>
                <a:cs typeface="Montserrat" pitchFamily="34" charset="-120"/>
              </a:rPr>
              <a:t> Long Form Audit Report </a:t>
            </a:r>
            <a:endParaRPr lang="en-US" sz="5400" dirty="0"/>
          </a:p>
        </p:txBody>
      </p:sp>
      <p:pic>
        <p:nvPicPr>
          <p:cNvPr id="12" name="Image 2" descr="preencoded.png"/>
          <p:cNvPicPr>
            <a:picLocks noChangeAspect="1"/>
          </p:cNvPicPr>
          <p:nvPr/>
        </p:nvPicPr>
        <p:blipFill>
          <a:blip r:embed="rId5"/>
          <a:srcRect t="-400" b="-400"/>
          <a:stretch/>
        </p:blipFill>
        <p:spPr>
          <a:xfrm>
            <a:off x="609905" y="3886200"/>
            <a:ext cx="1143000" cy="57607"/>
          </a:xfrm>
          <a:prstGeom prst="rect">
            <a:avLst/>
          </a:prstGeom>
        </p:spPr>
      </p:pic>
      <p:sp>
        <p:nvSpPr>
          <p:cNvPr id="13" name="Text 8"/>
          <p:cNvSpPr txBox="1"/>
          <p:nvPr/>
        </p:nvSpPr>
        <p:spPr>
          <a:xfrm>
            <a:off x="609905" y="4248302"/>
            <a:ext cx="7086600" cy="342900"/>
          </a:xfrm>
          <a:prstGeom prst="rect">
            <a:avLst/>
          </a:prstGeom>
          <a:noFill/>
          <a:ln/>
        </p:spPr>
        <p:txBody>
          <a:bodyPr wrap="square" lIns="0" tIns="0" rIns="0" bIns="0" rtlCol="0" anchor="ctr"/>
          <a:lstStyle/>
          <a:p>
            <a:pPr marL="0" indent="0" algn="l">
              <a:buNone/>
            </a:pPr>
            <a:r>
              <a:rPr lang="en-US" sz="2200" b="1" dirty="0">
                <a:solidFill>
                  <a:srgbClr val="FFFFFF"/>
                </a:solidFill>
                <a:latin typeface="Montserrat" pitchFamily="34" charset="0"/>
                <a:ea typeface="Montserrat" pitchFamily="34" charset="-122"/>
                <a:cs typeface="Montserrat" pitchFamily="34" charset="-120"/>
              </a:rPr>
              <a:t> Practical Approach for Bank Branch Audits</a:t>
            </a:r>
            <a:endParaRPr lang="en-US" sz="2200" dirty="0"/>
          </a:p>
        </p:txBody>
      </p:sp>
      <p:sp>
        <p:nvSpPr>
          <p:cNvPr id="17" name="Text 11"/>
          <p:cNvSpPr txBox="1"/>
          <p:nvPr/>
        </p:nvSpPr>
        <p:spPr>
          <a:xfrm>
            <a:off x="609905" y="2723998"/>
            <a:ext cx="2742286" cy="857707"/>
          </a:xfrm>
          <a:prstGeom prst="rect">
            <a:avLst/>
          </a:prstGeom>
          <a:noFill/>
          <a:ln/>
        </p:spPr>
        <p:txBody>
          <a:bodyPr wrap="square" lIns="0" tIns="0" rIns="0" bIns="0" rtlCol="0" anchor="ctr"/>
          <a:lstStyle/>
          <a:p>
            <a:pPr marL="0" indent="0" algn="l">
              <a:buNone/>
            </a:pPr>
            <a:r>
              <a:rPr lang="en-US" sz="5400" b="1" dirty="0">
                <a:solidFill>
                  <a:srgbClr val="93C5FD">
                    <a:alpha val="50000"/>
                  </a:srgbClr>
                </a:solidFill>
                <a:latin typeface="Montserrat" pitchFamily="34" charset="0"/>
                <a:ea typeface="Montserrat" pitchFamily="34" charset="-122"/>
                <a:cs typeface="Montserrat" pitchFamily="34" charset="-120"/>
              </a:rPr>
              <a:t>(LFAR)</a:t>
            </a:r>
            <a:endParaRPr lang="en-US" sz="5400" dirty="0"/>
          </a:p>
        </p:txBody>
      </p:sp>
      <p:pic>
        <p:nvPicPr>
          <p:cNvPr id="18" name="Image 4" descr="preencoded.png"/>
          <p:cNvPicPr>
            <a:picLocks noChangeAspect="1"/>
          </p:cNvPicPr>
          <p:nvPr/>
        </p:nvPicPr>
        <p:blipFill>
          <a:blip r:embed="rId6">
            <a:alphaModFix amt="20000"/>
          </a:blip>
          <a:srcRect l="-13" r="-13"/>
          <a:stretch/>
        </p:blipFill>
        <p:spPr>
          <a:xfrm>
            <a:off x="10362895" y="2819095"/>
            <a:ext cx="914400" cy="121889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F0F0F0"/>
          </a:solidFill>
          <a:ln w="12700">
            <a:solidFill>
              <a:srgbClr val="FFFFFF">
                <a:alpha val="0"/>
              </a:srgbClr>
            </a:solidFill>
            <a:prstDash val="solid"/>
          </a:ln>
        </p:spPr>
      </p:sp>
      <p:sp>
        <p:nvSpPr>
          <p:cNvPr id="3" name="Shape 1"/>
          <p:cNvSpPr/>
          <p:nvPr/>
        </p:nvSpPr>
        <p:spPr>
          <a:xfrm>
            <a:off x="0" y="0"/>
            <a:ext cx="12191695" cy="6858000"/>
          </a:xfrm>
          <a:prstGeom prst="rect">
            <a:avLst/>
          </a:prstGeom>
          <a:solidFill>
            <a:srgbClr val="FFFFFF"/>
          </a:solidFill>
          <a:ln w="12700">
            <a:solidFill>
              <a:srgbClr val="FFFFFF">
                <a:alpha val="0"/>
              </a:srgbClr>
            </a:solidFill>
            <a:prstDash val="solid"/>
          </a:ln>
        </p:spPr>
      </p:sp>
      <p:sp>
        <p:nvSpPr>
          <p:cNvPr id="4" name="Shape 2"/>
          <p:cNvSpPr/>
          <p:nvPr/>
        </p:nvSpPr>
        <p:spPr>
          <a:xfrm>
            <a:off x="0" y="0"/>
            <a:ext cx="12191695" cy="952805"/>
          </a:xfrm>
          <a:prstGeom prst="rect">
            <a:avLst/>
          </a:prstGeom>
          <a:solidFill>
            <a:srgbClr val="003580"/>
          </a:solidFill>
          <a:ln w="12700">
            <a:solidFill>
              <a:srgbClr val="FFFFFF">
                <a:alpha val="0"/>
              </a:srgbClr>
            </a:solidFill>
            <a:prstDash val="solid"/>
          </a:ln>
        </p:spPr>
      </p:sp>
      <p:sp>
        <p:nvSpPr>
          <p:cNvPr id="5" name="Text 3"/>
          <p:cNvSpPr txBox="1"/>
          <p:nvPr/>
        </p:nvSpPr>
        <p:spPr>
          <a:xfrm>
            <a:off x="476402" y="219456"/>
            <a:ext cx="7229246" cy="514807"/>
          </a:xfrm>
          <a:prstGeom prst="rect">
            <a:avLst/>
          </a:prstGeom>
          <a:noFill/>
          <a:ln/>
        </p:spPr>
        <p:txBody>
          <a:bodyPr wrap="square" lIns="0" tIns="0" rIns="0" bIns="0" rtlCol="0" anchor="ctr"/>
          <a:lstStyle/>
          <a:p>
            <a:pPr marL="0" indent="0" algn="l">
              <a:buNone/>
            </a:pPr>
            <a:r>
              <a:rPr lang="en-US" sz="2700" b="1" kern="0" spc="75" dirty="0">
                <a:solidFill>
                  <a:srgbClr val="FFFFFF"/>
                </a:solidFill>
                <a:latin typeface="Montserrat" pitchFamily="34" charset="0"/>
                <a:ea typeface="Montserrat" pitchFamily="34" charset="-122"/>
                <a:cs typeface="Montserrat" pitchFamily="34" charset="-120"/>
              </a:rPr>
              <a:t>I. Assets - Cash - Q(d)- Insurance Coverage </a:t>
            </a:r>
            <a:endParaRPr lang="en-US" sz="2700" dirty="0"/>
          </a:p>
        </p:txBody>
      </p:sp>
      <p:pic>
        <p:nvPicPr>
          <p:cNvPr id="6" name="Image 0" descr="preencoded.png"/>
          <p:cNvPicPr>
            <a:picLocks noChangeAspect="1"/>
          </p:cNvPicPr>
          <p:nvPr/>
        </p:nvPicPr>
        <p:blipFill>
          <a:blip r:embed="rId3"/>
          <a:srcRect t="-401" b="-401"/>
          <a:stretch/>
        </p:blipFill>
        <p:spPr>
          <a:xfrm>
            <a:off x="0" y="952805"/>
            <a:ext cx="12191695" cy="57607"/>
          </a:xfrm>
          <a:prstGeom prst="rect">
            <a:avLst/>
          </a:prstGeom>
        </p:spPr>
      </p:pic>
      <p:sp>
        <p:nvSpPr>
          <p:cNvPr id="7" name="Shape 4"/>
          <p:cNvSpPr/>
          <p:nvPr/>
        </p:nvSpPr>
        <p:spPr>
          <a:xfrm>
            <a:off x="476402" y="1295705"/>
            <a:ext cx="11239805" cy="1218895"/>
          </a:xfrm>
          <a:prstGeom prst="roundRect">
            <a:avLst>
              <a:gd name="adj" fmla="val 9377"/>
            </a:avLst>
          </a:prstGeom>
          <a:solidFill>
            <a:srgbClr val="E8F4FD"/>
          </a:solidFill>
          <a:ln/>
          <a:effectLst>
            <a:outerShdw blurRad="63500" dist="38100" dir="16200000" algn="bl" rotWithShape="0">
              <a:srgbClr val="000000">
                <a:alpha val="5000"/>
              </a:srgbClr>
            </a:outerShdw>
          </a:effectLst>
        </p:spPr>
      </p:sp>
      <p:sp>
        <p:nvSpPr>
          <p:cNvPr id="8" name="Shape 5"/>
          <p:cNvSpPr/>
          <p:nvPr/>
        </p:nvSpPr>
        <p:spPr>
          <a:xfrm>
            <a:off x="476402" y="1295705"/>
            <a:ext cx="75895" cy="1218895"/>
          </a:xfrm>
          <a:prstGeom prst="roundRect">
            <a:avLst>
              <a:gd name="adj" fmla="val 150603"/>
            </a:avLst>
          </a:prstGeom>
          <a:solidFill>
            <a:srgbClr val="003580"/>
          </a:solidFill>
          <a:ln w="12700">
            <a:solidFill>
              <a:srgbClr val="003580">
                <a:alpha val="0"/>
              </a:srgbClr>
            </a:solidFill>
            <a:prstDash val="solid"/>
          </a:ln>
        </p:spPr>
      </p:sp>
      <p:pic>
        <p:nvPicPr>
          <p:cNvPr id="9" name="Image 1" descr="preencoded.png"/>
          <p:cNvPicPr>
            <a:picLocks noChangeAspect="1"/>
          </p:cNvPicPr>
          <p:nvPr/>
        </p:nvPicPr>
        <p:blipFill>
          <a:blip r:embed="rId4"/>
          <a:srcRect t="-43" b="-43"/>
          <a:stretch/>
        </p:blipFill>
        <p:spPr>
          <a:xfrm>
            <a:off x="743407" y="1524305"/>
            <a:ext cx="133502" cy="152705"/>
          </a:xfrm>
          <a:prstGeom prst="rect">
            <a:avLst/>
          </a:prstGeom>
        </p:spPr>
      </p:pic>
      <p:sp>
        <p:nvSpPr>
          <p:cNvPr id="10" name="Text 6"/>
          <p:cNvSpPr txBox="1"/>
          <p:nvPr/>
        </p:nvSpPr>
        <p:spPr>
          <a:xfrm>
            <a:off x="952805" y="1485900"/>
            <a:ext cx="2981858" cy="228600"/>
          </a:xfrm>
          <a:prstGeom prst="rect">
            <a:avLst/>
          </a:prstGeom>
          <a:noFill/>
          <a:ln/>
        </p:spPr>
        <p:txBody>
          <a:bodyPr wrap="square" lIns="0" tIns="0" rIns="0" bIns="0" rtlCol="0" anchor="ctr"/>
          <a:lstStyle/>
          <a:p>
            <a:pPr marL="0" indent="0" algn="l">
              <a:buNone/>
            </a:pPr>
            <a:r>
              <a:rPr lang="en-US" sz="1200" b="1" dirty="0">
                <a:solidFill>
                  <a:srgbClr val="003580"/>
                </a:solidFill>
                <a:latin typeface="Montserrat" pitchFamily="34" charset="0"/>
                <a:ea typeface="Montserrat" pitchFamily="34" charset="-122"/>
                <a:cs typeface="Montserrat" pitchFamily="34" charset="-120"/>
              </a:rPr>
              <a:t>Exact LFAR Question (Verbatim)</a:t>
            </a:r>
            <a:endParaRPr lang="en-US" sz="1200" dirty="0"/>
          </a:p>
        </p:txBody>
      </p:sp>
      <p:sp>
        <p:nvSpPr>
          <p:cNvPr id="11" name="Text 7"/>
          <p:cNvSpPr txBox="1"/>
          <p:nvPr/>
        </p:nvSpPr>
        <p:spPr>
          <a:xfrm>
            <a:off x="743407" y="1790395"/>
            <a:ext cx="10858500" cy="534010"/>
          </a:xfrm>
          <a:prstGeom prst="rect">
            <a:avLst/>
          </a:prstGeom>
          <a:noFill/>
          <a:ln/>
        </p:spPr>
        <p:txBody>
          <a:bodyPr wrap="square" lIns="0" tIns="0" rIns="0" bIns="0" rtlCol="0" anchor="ctr"/>
          <a:lstStyle/>
          <a:p>
            <a:pPr marL="0" indent="0" algn="l">
              <a:buNone/>
            </a:pPr>
            <a:r>
              <a:rPr lang="en-US" sz="1500" b="1" i="1" dirty="0">
                <a:solidFill>
                  <a:srgbClr val="1E293B"/>
                </a:solidFill>
                <a:latin typeface="Open Sans" pitchFamily="34" charset="0"/>
                <a:ea typeface="Open Sans" pitchFamily="34" charset="-122"/>
                <a:cs typeface="Open Sans" pitchFamily="34" charset="-120"/>
              </a:rPr>
              <a:t>"Whether the insurance cover available with the branch adequately meets the requirement to cover the cash-in hand and cash-in transit?"</a:t>
            </a:r>
            <a:endParaRPr lang="en-US" sz="1500" dirty="0"/>
          </a:p>
        </p:txBody>
      </p:sp>
      <p:sp>
        <p:nvSpPr>
          <p:cNvPr id="12" name="Shape 8"/>
          <p:cNvSpPr/>
          <p:nvPr/>
        </p:nvSpPr>
        <p:spPr>
          <a:xfrm>
            <a:off x="476402" y="2704795"/>
            <a:ext cx="3619195" cy="3486607"/>
          </a:xfrm>
          <a:prstGeom prst="roundRect">
            <a:avLst>
              <a:gd name="adj" fmla="val 1720"/>
            </a:avLst>
          </a:prstGeom>
          <a:solidFill>
            <a:srgbClr val="FFFFFF"/>
          </a:solidFill>
          <a:ln w="12700">
            <a:solidFill>
              <a:srgbClr val="E2E8F0"/>
            </a:solidFill>
            <a:prstDash val="solid"/>
          </a:ln>
        </p:spPr>
      </p:sp>
      <p:sp>
        <p:nvSpPr>
          <p:cNvPr id="13" name="Shape 9"/>
          <p:cNvSpPr/>
          <p:nvPr/>
        </p:nvSpPr>
        <p:spPr>
          <a:xfrm>
            <a:off x="676656" y="3343046"/>
            <a:ext cx="3219602" cy="19202"/>
          </a:xfrm>
          <a:prstGeom prst="rect">
            <a:avLst/>
          </a:prstGeom>
          <a:solidFill>
            <a:srgbClr val="F1F5F9"/>
          </a:solidFill>
          <a:ln w="12700">
            <a:solidFill>
              <a:srgbClr val="F1F5F9">
                <a:alpha val="0"/>
              </a:srgbClr>
            </a:solidFill>
            <a:prstDash val="solid"/>
          </a:ln>
        </p:spPr>
      </p:sp>
      <p:sp>
        <p:nvSpPr>
          <p:cNvPr id="14" name="Shape 10"/>
          <p:cNvSpPr/>
          <p:nvPr/>
        </p:nvSpPr>
        <p:spPr>
          <a:xfrm>
            <a:off x="676656" y="2905049"/>
            <a:ext cx="342900" cy="342900"/>
          </a:xfrm>
          <a:prstGeom prst="ellipse">
            <a:avLst/>
          </a:prstGeom>
          <a:solidFill>
            <a:srgbClr val="0072CE"/>
          </a:solidFill>
          <a:ln w="12700">
            <a:solidFill>
              <a:srgbClr val="FFFFFF">
                <a:alpha val="0"/>
              </a:srgbClr>
            </a:solidFill>
            <a:prstDash val="solid"/>
          </a:ln>
        </p:spPr>
      </p:sp>
      <p:pic>
        <p:nvPicPr>
          <p:cNvPr id="15" name="Image 2" descr="preencoded.png"/>
          <p:cNvPicPr>
            <a:picLocks noChangeAspect="1"/>
          </p:cNvPicPr>
          <p:nvPr/>
        </p:nvPicPr>
        <p:blipFill>
          <a:blip r:embed="rId5"/>
          <a:srcRect/>
          <a:stretch/>
        </p:blipFill>
        <p:spPr>
          <a:xfrm>
            <a:off x="771754" y="3000146"/>
            <a:ext cx="152705" cy="152705"/>
          </a:xfrm>
          <a:prstGeom prst="rect">
            <a:avLst/>
          </a:prstGeom>
        </p:spPr>
      </p:pic>
      <p:sp>
        <p:nvSpPr>
          <p:cNvPr id="16" name="Text 11"/>
          <p:cNvSpPr txBox="1"/>
          <p:nvPr/>
        </p:nvSpPr>
        <p:spPr>
          <a:xfrm>
            <a:off x="1114654" y="2948026"/>
            <a:ext cx="1540764" cy="257861"/>
          </a:xfrm>
          <a:prstGeom prst="rect">
            <a:avLst/>
          </a:prstGeom>
          <a:noFill/>
          <a:ln/>
        </p:spPr>
        <p:txBody>
          <a:bodyPr wrap="square" lIns="0" tIns="0" rIns="0" bIns="0" rtlCol="0" anchor="ctr"/>
          <a:lstStyle/>
          <a:p>
            <a:pPr marL="0" indent="0" algn="l">
              <a:buNone/>
            </a:pPr>
            <a:r>
              <a:rPr lang="en-US" sz="1300" b="1" dirty="0">
                <a:solidFill>
                  <a:srgbClr val="334155"/>
                </a:solidFill>
                <a:latin typeface="Montserrat" pitchFamily="34" charset="0"/>
                <a:ea typeface="Montserrat" pitchFamily="34" charset="-122"/>
                <a:cs typeface="Montserrat" pitchFamily="34" charset="-120"/>
              </a:rPr>
              <a:t>What to Verify</a:t>
            </a:r>
            <a:endParaRPr lang="en-US" sz="1300" dirty="0"/>
          </a:p>
        </p:txBody>
      </p:sp>
      <p:sp>
        <p:nvSpPr>
          <p:cNvPr id="17" name="Shape 12"/>
          <p:cNvSpPr/>
          <p:nvPr/>
        </p:nvSpPr>
        <p:spPr>
          <a:xfrm>
            <a:off x="676656" y="3581705"/>
            <a:ext cx="57607" cy="57607"/>
          </a:xfrm>
          <a:prstGeom prst="ellipse">
            <a:avLst/>
          </a:prstGeom>
          <a:solidFill>
            <a:srgbClr val="CBD5E1"/>
          </a:solidFill>
          <a:ln w="12700">
            <a:solidFill>
              <a:srgbClr val="FFFFFF">
                <a:alpha val="0"/>
              </a:srgbClr>
            </a:solidFill>
            <a:prstDash val="solid"/>
          </a:ln>
        </p:spPr>
      </p:sp>
      <p:sp>
        <p:nvSpPr>
          <p:cNvPr id="18" name="Text 13"/>
          <p:cNvSpPr txBox="1"/>
          <p:nvPr/>
        </p:nvSpPr>
        <p:spPr>
          <a:xfrm>
            <a:off x="828446" y="3504895"/>
            <a:ext cx="3143707" cy="400507"/>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Compare actual cash retention with insurance coverage limits.</a:t>
            </a:r>
            <a:endParaRPr lang="en-US" sz="1100" dirty="0"/>
          </a:p>
        </p:txBody>
      </p:sp>
      <p:sp>
        <p:nvSpPr>
          <p:cNvPr id="19" name="Shape 14"/>
          <p:cNvSpPr/>
          <p:nvPr/>
        </p:nvSpPr>
        <p:spPr>
          <a:xfrm>
            <a:off x="676656" y="4076395"/>
            <a:ext cx="57607" cy="57607"/>
          </a:xfrm>
          <a:prstGeom prst="ellipse">
            <a:avLst/>
          </a:prstGeom>
          <a:solidFill>
            <a:srgbClr val="CBD5E1"/>
          </a:solidFill>
          <a:ln w="12700">
            <a:solidFill>
              <a:srgbClr val="FFFFFF">
                <a:alpha val="0"/>
              </a:srgbClr>
            </a:solidFill>
            <a:prstDash val="solid"/>
          </a:ln>
        </p:spPr>
      </p:sp>
      <p:sp>
        <p:nvSpPr>
          <p:cNvPr id="20" name="Text 15"/>
          <p:cNvSpPr txBox="1"/>
          <p:nvPr/>
        </p:nvSpPr>
        <p:spPr>
          <a:xfrm>
            <a:off x="828446" y="4000500"/>
            <a:ext cx="3143707" cy="400507"/>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Verify if cash-in-transit (CIT) limits are adequate for remittances.</a:t>
            </a:r>
            <a:endParaRPr lang="en-US" sz="1100" dirty="0"/>
          </a:p>
        </p:txBody>
      </p:sp>
      <p:sp>
        <p:nvSpPr>
          <p:cNvPr id="21" name="Shape 16"/>
          <p:cNvSpPr/>
          <p:nvPr/>
        </p:nvSpPr>
        <p:spPr>
          <a:xfrm>
            <a:off x="676656" y="4572000"/>
            <a:ext cx="57607" cy="57607"/>
          </a:xfrm>
          <a:prstGeom prst="ellipse">
            <a:avLst/>
          </a:prstGeom>
          <a:solidFill>
            <a:srgbClr val="CBD5E1"/>
          </a:solidFill>
          <a:ln w="12700">
            <a:solidFill>
              <a:srgbClr val="FFFFFF">
                <a:alpha val="0"/>
              </a:srgbClr>
            </a:solidFill>
            <a:prstDash val="solid"/>
          </a:ln>
        </p:spPr>
      </p:sp>
      <p:sp>
        <p:nvSpPr>
          <p:cNvPr id="22" name="Text 17"/>
          <p:cNvSpPr txBox="1"/>
          <p:nvPr/>
        </p:nvSpPr>
        <p:spPr>
          <a:xfrm>
            <a:off x="828446" y="4496105"/>
            <a:ext cx="3143707" cy="400507"/>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Check if insurance policy is valid and premium paid.</a:t>
            </a:r>
            <a:endParaRPr lang="en-US" sz="1100" dirty="0"/>
          </a:p>
        </p:txBody>
      </p:sp>
      <p:sp>
        <p:nvSpPr>
          <p:cNvPr id="23" name="Shape 18"/>
          <p:cNvSpPr/>
          <p:nvPr/>
        </p:nvSpPr>
        <p:spPr>
          <a:xfrm>
            <a:off x="676656" y="5067605"/>
            <a:ext cx="57607" cy="57607"/>
          </a:xfrm>
          <a:prstGeom prst="ellipse">
            <a:avLst/>
          </a:prstGeom>
          <a:solidFill>
            <a:srgbClr val="CBD5E1"/>
          </a:solidFill>
          <a:ln w="12700">
            <a:solidFill>
              <a:srgbClr val="FFFFFF">
                <a:alpha val="0"/>
              </a:srgbClr>
            </a:solidFill>
            <a:prstDash val="solid"/>
          </a:ln>
        </p:spPr>
      </p:sp>
      <p:sp>
        <p:nvSpPr>
          <p:cNvPr id="24" name="Text 19"/>
          <p:cNvSpPr txBox="1"/>
          <p:nvPr/>
        </p:nvSpPr>
        <p:spPr>
          <a:xfrm>
            <a:off x="828446" y="4990795"/>
            <a:ext cx="3143707" cy="400507"/>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Ensure coverage includes ATM cash and counter cash.</a:t>
            </a:r>
            <a:endParaRPr lang="en-US" sz="1100" dirty="0"/>
          </a:p>
        </p:txBody>
      </p:sp>
      <p:sp>
        <p:nvSpPr>
          <p:cNvPr id="25" name="Shape 20"/>
          <p:cNvSpPr/>
          <p:nvPr/>
        </p:nvSpPr>
        <p:spPr>
          <a:xfrm>
            <a:off x="4286707" y="2704795"/>
            <a:ext cx="3619195" cy="3486607"/>
          </a:xfrm>
          <a:prstGeom prst="roundRect">
            <a:avLst>
              <a:gd name="adj" fmla="val 1720"/>
            </a:avLst>
          </a:prstGeom>
          <a:solidFill>
            <a:srgbClr val="FFFFFF"/>
          </a:solidFill>
          <a:ln w="12700">
            <a:solidFill>
              <a:srgbClr val="E2E8F0"/>
            </a:solidFill>
            <a:prstDash val="solid"/>
          </a:ln>
        </p:spPr>
      </p:sp>
      <p:sp>
        <p:nvSpPr>
          <p:cNvPr id="26" name="Shape 21"/>
          <p:cNvSpPr/>
          <p:nvPr/>
        </p:nvSpPr>
        <p:spPr>
          <a:xfrm>
            <a:off x="4486046" y="3343046"/>
            <a:ext cx="3219602" cy="19202"/>
          </a:xfrm>
          <a:prstGeom prst="rect">
            <a:avLst/>
          </a:prstGeom>
          <a:solidFill>
            <a:srgbClr val="F1F5F9"/>
          </a:solidFill>
          <a:ln w="12700">
            <a:solidFill>
              <a:srgbClr val="F1F5F9">
                <a:alpha val="0"/>
              </a:srgbClr>
            </a:solidFill>
            <a:prstDash val="solid"/>
          </a:ln>
        </p:spPr>
      </p:sp>
      <p:sp>
        <p:nvSpPr>
          <p:cNvPr id="27" name="Shape 22"/>
          <p:cNvSpPr/>
          <p:nvPr/>
        </p:nvSpPr>
        <p:spPr>
          <a:xfrm>
            <a:off x="4486046" y="2905049"/>
            <a:ext cx="342900" cy="342900"/>
          </a:xfrm>
          <a:prstGeom prst="ellipse">
            <a:avLst/>
          </a:prstGeom>
          <a:solidFill>
            <a:srgbClr val="10B981"/>
          </a:solidFill>
          <a:ln w="12700">
            <a:solidFill>
              <a:srgbClr val="FFFFFF">
                <a:alpha val="0"/>
              </a:srgbClr>
            </a:solidFill>
            <a:prstDash val="solid"/>
          </a:ln>
        </p:spPr>
      </p:sp>
      <p:pic>
        <p:nvPicPr>
          <p:cNvPr id="28" name="Image 3" descr="preencoded.png"/>
          <p:cNvPicPr>
            <a:picLocks noChangeAspect="1"/>
          </p:cNvPicPr>
          <p:nvPr/>
        </p:nvPicPr>
        <p:blipFill>
          <a:blip r:embed="rId6"/>
          <a:srcRect t="-100" b="-100"/>
          <a:stretch/>
        </p:blipFill>
        <p:spPr>
          <a:xfrm>
            <a:off x="4600346" y="3000146"/>
            <a:ext cx="114300" cy="152705"/>
          </a:xfrm>
          <a:prstGeom prst="rect">
            <a:avLst/>
          </a:prstGeom>
        </p:spPr>
      </p:pic>
      <p:sp>
        <p:nvSpPr>
          <p:cNvPr id="29" name="Text 23"/>
          <p:cNvSpPr txBox="1"/>
          <p:nvPr/>
        </p:nvSpPr>
        <p:spPr>
          <a:xfrm>
            <a:off x="4924044" y="2948026"/>
            <a:ext cx="2211019" cy="257861"/>
          </a:xfrm>
          <a:prstGeom prst="rect">
            <a:avLst/>
          </a:prstGeom>
          <a:noFill/>
          <a:ln/>
        </p:spPr>
        <p:txBody>
          <a:bodyPr wrap="square" lIns="0" tIns="0" rIns="0" bIns="0" rtlCol="0" anchor="ctr"/>
          <a:lstStyle/>
          <a:p>
            <a:pPr marL="0" indent="0" algn="l">
              <a:buNone/>
            </a:pPr>
            <a:r>
              <a:rPr lang="en-US" sz="1300" b="1" dirty="0">
                <a:solidFill>
                  <a:srgbClr val="334155"/>
                </a:solidFill>
                <a:latin typeface="Montserrat" pitchFamily="34" charset="0"/>
                <a:ea typeface="Montserrat" pitchFamily="34" charset="-122"/>
                <a:cs typeface="Montserrat" pitchFamily="34" charset="-120"/>
              </a:rPr>
              <a:t>Documents to Examine</a:t>
            </a:r>
            <a:endParaRPr lang="en-US" sz="1300" dirty="0"/>
          </a:p>
        </p:txBody>
      </p:sp>
      <p:sp>
        <p:nvSpPr>
          <p:cNvPr id="30" name="Shape 24"/>
          <p:cNvSpPr/>
          <p:nvPr/>
        </p:nvSpPr>
        <p:spPr>
          <a:xfrm>
            <a:off x="4486046" y="3581705"/>
            <a:ext cx="57607" cy="57607"/>
          </a:xfrm>
          <a:prstGeom prst="ellipse">
            <a:avLst/>
          </a:prstGeom>
          <a:solidFill>
            <a:srgbClr val="CBD5E1"/>
          </a:solidFill>
          <a:ln w="12700">
            <a:solidFill>
              <a:srgbClr val="FFFFFF">
                <a:alpha val="0"/>
              </a:srgbClr>
            </a:solidFill>
            <a:prstDash val="solid"/>
          </a:ln>
        </p:spPr>
      </p:sp>
      <p:sp>
        <p:nvSpPr>
          <p:cNvPr id="31" name="Text 25"/>
          <p:cNvSpPr txBox="1"/>
          <p:nvPr/>
        </p:nvSpPr>
        <p:spPr>
          <a:xfrm>
            <a:off x="4638751" y="3504895"/>
            <a:ext cx="3143707" cy="400507"/>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Banker's Indemnity Policy / Insurance Policy document.</a:t>
            </a:r>
            <a:endParaRPr lang="en-US" sz="1100" dirty="0"/>
          </a:p>
        </p:txBody>
      </p:sp>
      <p:sp>
        <p:nvSpPr>
          <p:cNvPr id="32" name="Shape 26"/>
          <p:cNvSpPr/>
          <p:nvPr/>
        </p:nvSpPr>
        <p:spPr>
          <a:xfrm>
            <a:off x="4486046" y="4076395"/>
            <a:ext cx="57607" cy="57607"/>
          </a:xfrm>
          <a:prstGeom prst="ellipse">
            <a:avLst/>
          </a:prstGeom>
          <a:solidFill>
            <a:srgbClr val="CBD5E1"/>
          </a:solidFill>
          <a:ln w="12700">
            <a:solidFill>
              <a:srgbClr val="FFFFFF">
                <a:alpha val="0"/>
              </a:srgbClr>
            </a:solidFill>
            <a:prstDash val="solid"/>
          </a:ln>
        </p:spPr>
      </p:sp>
      <p:sp>
        <p:nvSpPr>
          <p:cNvPr id="33" name="Text 27"/>
          <p:cNvSpPr txBox="1"/>
          <p:nvPr/>
        </p:nvSpPr>
        <p:spPr>
          <a:xfrm>
            <a:off x="4638751" y="4000500"/>
            <a:ext cx="2199132" cy="200254"/>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Premium payment receipts.</a:t>
            </a:r>
            <a:endParaRPr lang="en-US" sz="1100" dirty="0"/>
          </a:p>
        </p:txBody>
      </p:sp>
      <p:sp>
        <p:nvSpPr>
          <p:cNvPr id="34" name="Shape 28"/>
          <p:cNvSpPr/>
          <p:nvPr/>
        </p:nvSpPr>
        <p:spPr>
          <a:xfrm>
            <a:off x="4486046" y="4371746"/>
            <a:ext cx="57607" cy="57607"/>
          </a:xfrm>
          <a:prstGeom prst="ellipse">
            <a:avLst/>
          </a:prstGeom>
          <a:solidFill>
            <a:srgbClr val="CBD5E1"/>
          </a:solidFill>
          <a:ln w="12700">
            <a:solidFill>
              <a:srgbClr val="FFFFFF">
                <a:alpha val="0"/>
              </a:srgbClr>
            </a:solidFill>
            <a:prstDash val="solid"/>
          </a:ln>
        </p:spPr>
      </p:sp>
      <p:sp>
        <p:nvSpPr>
          <p:cNvPr id="35" name="Text 29"/>
          <p:cNvSpPr txBox="1"/>
          <p:nvPr/>
        </p:nvSpPr>
        <p:spPr>
          <a:xfrm>
            <a:off x="4638751" y="4295851"/>
            <a:ext cx="3143707" cy="400507"/>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Daily cash balance register (highest balance day).</a:t>
            </a:r>
            <a:endParaRPr lang="en-US" sz="1100" dirty="0"/>
          </a:p>
        </p:txBody>
      </p:sp>
      <p:sp>
        <p:nvSpPr>
          <p:cNvPr id="36" name="Shape 30"/>
          <p:cNvSpPr/>
          <p:nvPr/>
        </p:nvSpPr>
        <p:spPr>
          <a:xfrm>
            <a:off x="4486046" y="4867351"/>
            <a:ext cx="57607" cy="57607"/>
          </a:xfrm>
          <a:prstGeom prst="ellipse">
            <a:avLst/>
          </a:prstGeom>
          <a:solidFill>
            <a:srgbClr val="CBD5E1"/>
          </a:solidFill>
          <a:ln w="12700">
            <a:solidFill>
              <a:srgbClr val="FFFFFF">
                <a:alpha val="0"/>
              </a:srgbClr>
            </a:solidFill>
            <a:prstDash val="solid"/>
          </a:ln>
        </p:spPr>
      </p:sp>
      <p:sp>
        <p:nvSpPr>
          <p:cNvPr id="37" name="Text 31"/>
          <p:cNvSpPr txBox="1"/>
          <p:nvPr/>
        </p:nvSpPr>
        <p:spPr>
          <a:xfrm>
            <a:off x="4638751" y="4791456"/>
            <a:ext cx="2709367" cy="200254"/>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Cash remittance slips vs CIT limits.</a:t>
            </a:r>
            <a:endParaRPr lang="en-US" sz="1100" dirty="0"/>
          </a:p>
        </p:txBody>
      </p:sp>
      <p:sp>
        <p:nvSpPr>
          <p:cNvPr id="38" name="Shape 32"/>
          <p:cNvSpPr/>
          <p:nvPr/>
        </p:nvSpPr>
        <p:spPr>
          <a:xfrm>
            <a:off x="8096098" y="2704795"/>
            <a:ext cx="3619195" cy="3486607"/>
          </a:xfrm>
          <a:prstGeom prst="roundRect">
            <a:avLst>
              <a:gd name="adj" fmla="val 1720"/>
            </a:avLst>
          </a:prstGeom>
          <a:solidFill>
            <a:srgbClr val="FFFFFF"/>
          </a:solidFill>
          <a:ln w="12700">
            <a:solidFill>
              <a:srgbClr val="E2E8F0"/>
            </a:solidFill>
            <a:prstDash val="solid"/>
          </a:ln>
        </p:spPr>
      </p:sp>
      <p:sp>
        <p:nvSpPr>
          <p:cNvPr id="39" name="Shape 33"/>
          <p:cNvSpPr/>
          <p:nvPr/>
        </p:nvSpPr>
        <p:spPr>
          <a:xfrm>
            <a:off x="8296351" y="3343046"/>
            <a:ext cx="3219602" cy="19202"/>
          </a:xfrm>
          <a:prstGeom prst="rect">
            <a:avLst/>
          </a:prstGeom>
          <a:solidFill>
            <a:srgbClr val="F1F5F9"/>
          </a:solidFill>
          <a:ln w="12700">
            <a:solidFill>
              <a:srgbClr val="F1F5F9">
                <a:alpha val="0"/>
              </a:srgbClr>
            </a:solidFill>
            <a:prstDash val="solid"/>
          </a:ln>
        </p:spPr>
      </p:sp>
      <p:sp>
        <p:nvSpPr>
          <p:cNvPr id="40" name="Shape 34"/>
          <p:cNvSpPr/>
          <p:nvPr/>
        </p:nvSpPr>
        <p:spPr>
          <a:xfrm>
            <a:off x="8296351" y="2905049"/>
            <a:ext cx="342900" cy="342900"/>
          </a:xfrm>
          <a:prstGeom prst="ellipse">
            <a:avLst/>
          </a:prstGeom>
          <a:solidFill>
            <a:srgbClr val="EF4444"/>
          </a:solidFill>
          <a:ln w="12700">
            <a:solidFill>
              <a:srgbClr val="FFFFFF">
                <a:alpha val="0"/>
              </a:srgbClr>
            </a:solidFill>
            <a:prstDash val="solid"/>
          </a:ln>
        </p:spPr>
      </p:sp>
      <p:pic>
        <p:nvPicPr>
          <p:cNvPr id="41" name="Image 4" descr="preencoded.png"/>
          <p:cNvPicPr>
            <a:picLocks noChangeAspect="1"/>
          </p:cNvPicPr>
          <p:nvPr/>
        </p:nvPicPr>
        <p:blipFill>
          <a:blip r:embed="rId7"/>
          <a:srcRect/>
          <a:stretch/>
        </p:blipFill>
        <p:spPr>
          <a:xfrm>
            <a:off x="8391449" y="3000146"/>
            <a:ext cx="152705" cy="152705"/>
          </a:xfrm>
          <a:prstGeom prst="rect">
            <a:avLst/>
          </a:prstGeom>
        </p:spPr>
      </p:pic>
      <p:sp>
        <p:nvSpPr>
          <p:cNvPr id="42" name="Text 35"/>
          <p:cNvSpPr txBox="1"/>
          <p:nvPr/>
        </p:nvSpPr>
        <p:spPr>
          <a:xfrm>
            <a:off x="8734349" y="2948026"/>
            <a:ext cx="1507846" cy="257861"/>
          </a:xfrm>
          <a:prstGeom prst="rect">
            <a:avLst/>
          </a:prstGeom>
          <a:noFill/>
          <a:ln/>
        </p:spPr>
        <p:txBody>
          <a:bodyPr wrap="square" lIns="0" tIns="0" rIns="0" bIns="0" rtlCol="0" anchor="ctr"/>
          <a:lstStyle/>
          <a:p>
            <a:pPr marL="0" indent="0" algn="l">
              <a:buNone/>
            </a:pPr>
            <a:r>
              <a:rPr lang="en-US" sz="1300" b="1" dirty="0">
                <a:solidFill>
                  <a:srgbClr val="334155"/>
                </a:solidFill>
                <a:latin typeface="Montserrat" pitchFamily="34" charset="0"/>
                <a:ea typeface="Montserrat" pitchFamily="34" charset="-122"/>
                <a:cs typeface="Montserrat" pitchFamily="34" charset="-120"/>
              </a:rPr>
              <a:t>Possible Risks</a:t>
            </a:r>
            <a:endParaRPr lang="en-US" sz="1300" dirty="0"/>
          </a:p>
        </p:txBody>
      </p:sp>
      <p:sp>
        <p:nvSpPr>
          <p:cNvPr id="43" name="Shape 36"/>
          <p:cNvSpPr/>
          <p:nvPr/>
        </p:nvSpPr>
        <p:spPr>
          <a:xfrm>
            <a:off x="8296351" y="3581705"/>
            <a:ext cx="57607" cy="57607"/>
          </a:xfrm>
          <a:prstGeom prst="ellipse">
            <a:avLst/>
          </a:prstGeom>
          <a:solidFill>
            <a:srgbClr val="CBD5E1"/>
          </a:solidFill>
          <a:ln w="12700">
            <a:solidFill>
              <a:srgbClr val="FFFFFF">
                <a:alpha val="0"/>
              </a:srgbClr>
            </a:solidFill>
            <a:prstDash val="solid"/>
          </a:ln>
        </p:spPr>
      </p:sp>
      <p:sp>
        <p:nvSpPr>
          <p:cNvPr id="44" name="Text 37"/>
          <p:cNvSpPr txBox="1"/>
          <p:nvPr/>
        </p:nvSpPr>
        <p:spPr>
          <a:xfrm>
            <a:off x="8449056" y="3504895"/>
            <a:ext cx="3143707" cy="400507"/>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Financial loss in case of theft/robbery due to under-insurance.</a:t>
            </a:r>
            <a:endParaRPr lang="en-US" sz="1100" dirty="0"/>
          </a:p>
        </p:txBody>
      </p:sp>
      <p:sp>
        <p:nvSpPr>
          <p:cNvPr id="45" name="Shape 38"/>
          <p:cNvSpPr/>
          <p:nvPr/>
        </p:nvSpPr>
        <p:spPr>
          <a:xfrm>
            <a:off x="8296351" y="4076395"/>
            <a:ext cx="57607" cy="57607"/>
          </a:xfrm>
          <a:prstGeom prst="ellipse">
            <a:avLst/>
          </a:prstGeom>
          <a:solidFill>
            <a:srgbClr val="CBD5E1"/>
          </a:solidFill>
          <a:ln w="12700">
            <a:solidFill>
              <a:srgbClr val="FFFFFF">
                <a:alpha val="0"/>
              </a:srgbClr>
            </a:solidFill>
            <a:prstDash val="solid"/>
          </a:ln>
        </p:spPr>
      </p:sp>
      <p:sp>
        <p:nvSpPr>
          <p:cNvPr id="46" name="Text 39"/>
          <p:cNvSpPr txBox="1"/>
          <p:nvPr/>
        </p:nvSpPr>
        <p:spPr>
          <a:xfrm>
            <a:off x="8449056" y="4000500"/>
            <a:ext cx="3143707" cy="400507"/>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Claim rejection if cash limits consistently exceeded.</a:t>
            </a:r>
            <a:endParaRPr lang="en-US" sz="1100" dirty="0"/>
          </a:p>
        </p:txBody>
      </p:sp>
      <p:sp>
        <p:nvSpPr>
          <p:cNvPr id="47" name="Shape 40"/>
          <p:cNvSpPr/>
          <p:nvPr/>
        </p:nvSpPr>
        <p:spPr>
          <a:xfrm>
            <a:off x="8296351" y="4572000"/>
            <a:ext cx="57607" cy="57607"/>
          </a:xfrm>
          <a:prstGeom prst="ellipse">
            <a:avLst/>
          </a:prstGeom>
          <a:solidFill>
            <a:srgbClr val="CBD5E1"/>
          </a:solidFill>
          <a:ln w="12700">
            <a:solidFill>
              <a:srgbClr val="FFFFFF">
                <a:alpha val="0"/>
              </a:srgbClr>
            </a:solidFill>
            <a:prstDash val="solid"/>
          </a:ln>
        </p:spPr>
      </p:sp>
      <p:sp>
        <p:nvSpPr>
          <p:cNvPr id="48" name="Text 41"/>
          <p:cNvSpPr txBox="1"/>
          <p:nvPr/>
        </p:nvSpPr>
        <p:spPr>
          <a:xfrm>
            <a:off x="8449056" y="4496105"/>
            <a:ext cx="3143707" cy="400507"/>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Lapsed policy due to non-payment of premium.</a:t>
            </a:r>
            <a:endParaRPr lang="en-US" sz="1100" dirty="0"/>
          </a:p>
        </p:txBody>
      </p:sp>
      <p:sp>
        <p:nvSpPr>
          <p:cNvPr id="49" name="Shape 42"/>
          <p:cNvSpPr/>
          <p:nvPr/>
        </p:nvSpPr>
        <p:spPr>
          <a:xfrm>
            <a:off x="8296351" y="5067605"/>
            <a:ext cx="57607" cy="57607"/>
          </a:xfrm>
          <a:prstGeom prst="ellipse">
            <a:avLst/>
          </a:prstGeom>
          <a:solidFill>
            <a:srgbClr val="CBD5E1"/>
          </a:solidFill>
          <a:ln w="12700">
            <a:solidFill>
              <a:srgbClr val="FFFFFF">
                <a:alpha val="0"/>
              </a:srgbClr>
            </a:solidFill>
            <a:prstDash val="solid"/>
          </a:ln>
        </p:spPr>
      </p:sp>
      <p:sp>
        <p:nvSpPr>
          <p:cNvPr id="50" name="Text 43"/>
          <p:cNvSpPr txBox="1"/>
          <p:nvPr/>
        </p:nvSpPr>
        <p:spPr>
          <a:xfrm>
            <a:off x="8449056" y="4990795"/>
            <a:ext cx="3143707" cy="400507"/>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Fidelity guarantee gaps for staff handling cash.</a:t>
            </a:r>
            <a:endParaRPr lang="en-US" sz="1100" dirty="0"/>
          </a:p>
        </p:txBody>
      </p:sp>
      <p:sp>
        <p:nvSpPr>
          <p:cNvPr id="51" name="Shape 44"/>
          <p:cNvSpPr/>
          <p:nvPr/>
        </p:nvSpPr>
        <p:spPr>
          <a:xfrm>
            <a:off x="0" y="6476695"/>
            <a:ext cx="12191695" cy="381305"/>
          </a:xfrm>
          <a:prstGeom prst="rect">
            <a:avLst/>
          </a:prstGeom>
          <a:solidFill>
            <a:srgbClr val="F8FAFC"/>
          </a:solidFill>
          <a:ln/>
        </p:spPr>
      </p:sp>
      <p:sp>
        <p:nvSpPr>
          <p:cNvPr id="52" name="Shape 45"/>
          <p:cNvSpPr/>
          <p:nvPr/>
        </p:nvSpPr>
        <p:spPr>
          <a:xfrm>
            <a:off x="0" y="6476695"/>
            <a:ext cx="12191695" cy="9144"/>
          </a:xfrm>
          <a:prstGeom prst="rect">
            <a:avLst/>
          </a:prstGeom>
          <a:solidFill>
            <a:srgbClr val="E2E8F0"/>
          </a:solidFill>
          <a:ln w="12700">
            <a:solidFill>
              <a:srgbClr val="E2E8F0">
                <a:alpha val="0"/>
              </a:srgbClr>
            </a:solidFill>
            <a:prstDash val="solid"/>
          </a:ln>
        </p:spPr>
      </p:sp>
      <p:sp>
        <p:nvSpPr>
          <p:cNvPr id="53" name="Text 46"/>
          <p:cNvSpPr txBox="1"/>
          <p:nvPr/>
        </p:nvSpPr>
        <p:spPr>
          <a:xfrm>
            <a:off x="476402" y="6586423"/>
            <a:ext cx="3276295" cy="171907"/>
          </a:xfrm>
          <a:prstGeom prst="rect">
            <a:avLst/>
          </a:prstGeom>
          <a:noFill/>
          <a:ln/>
        </p:spPr>
        <p:txBody>
          <a:bodyPr wrap="square" lIns="0" tIns="0" rIns="0" bIns="0" rtlCol="0" anchor="ctr"/>
          <a:lstStyle/>
          <a:p>
            <a:pPr marL="0" indent="0" algn="l">
              <a:buNone/>
            </a:pPr>
            <a:r>
              <a:rPr lang="en-US" sz="900" dirty="0">
                <a:solidFill>
                  <a:srgbClr val="94A3B8"/>
                </a:solidFill>
                <a:latin typeface="Open Sans" pitchFamily="34" charset="0"/>
                <a:ea typeface="Open Sans" pitchFamily="34" charset="-122"/>
                <a:cs typeface="Open Sans" pitchFamily="34" charset="-120"/>
              </a:rPr>
              <a:t>Long Form Audit Report (LFAR) – Practical Approach</a:t>
            </a:r>
            <a:endParaRPr lang="en-US" sz="900" dirty="0"/>
          </a:p>
        </p:txBody>
      </p:sp>
      <p:sp>
        <p:nvSpPr>
          <p:cNvPr id="54" name="Text 47"/>
          <p:cNvSpPr txBox="1"/>
          <p:nvPr/>
        </p:nvSpPr>
        <p:spPr>
          <a:xfrm>
            <a:off x="10416845" y="6586423"/>
            <a:ext cx="1553566" cy="171907"/>
          </a:xfrm>
          <a:prstGeom prst="rect">
            <a:avLst/>
          </a:prstGeom>
          <a:noFill/>
          <a:ln/>
        </p:spPr>
        <p:txBody>
          <a:bodyPr wrap="square" lIns="0" tIns="0" rIns="0" bIns="0" rtlCol="0" anchor="ctr"/>
          <a:lstStyle/>
          <a:p>
            <a:pPr marL="0" indent="0" algn="l">
              <a:buNone/>
            </a:pPr>
            <a:r>
              <a:rPr lang="en-US" sz="900" dirty="0">
                <a:solidFill>
                  <a:srgbClr val="94A3B8"/>
                </a:solidFill>
                <a:latin typeface="Open Sans" pitchFamily="34" charset="0"/>
                <a:ea typeface="Open Sans" pitchFamily="34" charset="-122"/>
                <a:cs typeface="Open Sans" pitchFamily="34" charset="-120"/>
              </a:rPr>
              <a:t>ICAI Hyderabad Seminar</a:t>
            </a:r>
            <a:endParaRPr lang="en-US" sz="9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F0F0F0"/>
          </a:solidFill>
          <a:ln w="12700">
            <a:solidFill>
              <a:srgbClr val="FFFFFF">
                <a:alpha val="0"/>
              </a:srgbClr>
            </a:solidFill>
            <a:prstDash val="solid"/>
          </a:ln>
        </p:spPr>
      </p:sp>
      <p:sp>
        <p:nvSpPr>
          <p:cNvPr id="3" name="Shape 1"/>
          <p:cNvSpPr/>
          <p:nvPr/>
        </p:nvSpPr>
        <p:spPr>
          <a:xfrm>
            <a:off x="0" y="0"/>
            <a:ext cx="12191695" cy="6858000"/>
          </a:xfrm>
          <a:prstGeom prst="rect">
            <a:avLst/>
          </a:prstGeom>
          <a:solidFill>
            <a:srgbClr val="FFFFFF"/>
          </a:solidFill>
          <a:ln w="12700">
            <a:solidFill>
              <a:srgbClr val="FFFFFF">
                <a:alpha val="0"/>
              </a:srgbClr>
            </a:solidFill>
            <a:prstDash val="solid"/>
          </a:ln>
        </p:spPr>
      </p:sp>
      <p:sp>
        <p:nvSpPr>
          <p:cNvPr id="4" name="Shape 2"/>
          <p:cNvSpPr/>
          <p:nvPr/>
        </p:nvSpPr>
        <p:spPr>
          <a:xfrm>
            <a:off x="0" y="14630"/>
            <a:ext cx="12191695" cy="952805"/>
          </a:xfrm>
          <a:prstGeom prst="rect">
            <a:avLst/>
          </a:prstGeom>
          <a:solidFill>
            <a:srgbClr val="003580"/>
          </a:solidFill>
          <a:ln w="12700">
            <a:solidFill>
              <a:srgbClr val="FFFFFF">
                <a:alpha val="0"/>
              </a:srgbClr>
            </a:solidFill>
            <a:prstDash val="solid"/>
          </a:ln>
        </p:spPr>
      </p:sp>
      <p:sp>
        <p:nvSpPr>
          <p:cNvPr id="5" name="Text 3"/>
          <p:cNvSpPr txBox="1"/>
          <p:nvPr/>
        </p:nvSpPr>
        <p:spPr>
          <a:xfrm>
            <a:off x="476401" y="219456"/>
            <a:ext cx="11116361" cy="514807"/>
          </a:xfrm>
          <a:prstGeom prst="rect">
            <a:avLst/>
          </a:prstGeom>
          <a:noFill/>
          <a:ln/>
        </p:spPr>
        <p:txBody>
          <a:bodyPr wrap="square" lIns="0" tIns="0" rIns="0" bIns="0" rtlCol="0" anchor="ctr"/>
          <a:lstStyle/>
          <a:p>
            <a:pPr marL="0" indent="0" algn="l">
              <a:buNone/>
            </a:pPr>
            <a:r>
              <a:rPr lang="en-US" sz="2700" b="1" kern="0" spc="75" dirty="0">
                <a:solidFill>
                  <a:srgbClr val="FFFFFF"/>
                </a:solidFill>
                <a:latin typeface="Montserrat" pitchFamily="34" charset="0"/>
                <a:ea typeface="Montserrat" pitchFamily="34" charset="-122"/>
                <a:cs typeface="Montserrat" pitchFamily="34" charset="-120"/>
              </a:rPr>
              <a:t>I. Assets - Balances with Banks - Q(a)- Balance Confirmations </a:t>
            </a:r>
            <a:endParaRPr lang="en-US" sz="2700" dirty="0"/>
          </a:p>
        </p:txBody>
      </p:sp>
      <p:pic>
        <p:nvPicPr>
          <p:cNvPr id="6" name="Image 0" descr="preencoded.png"/>
          <p:cNvPicPr>
            <a:picLocks noChangeAspect="1"/>
          </p:cNvPicPr>
          <p:nvPr/>
        </p:nvPicPr>
        <p:blipFill>
          <a:blip r:embed="rId3"/>
          <a:srcRect t="-401" b="-401"/>
          <a:stretch/>
        </p:blipFill>
        <p:spPr>
          <a:xfrm>
            <a:off x="0" y="952805"/>
            <a:ext cx="12191695" cy="57607"/>
          </a:xfrm>
          <a:prstGeom prst="rect">
            <a:avLst/>
          </a:prstGeom>
        </p:spPr>
      </p:pic>
      <p:sp>
        <p:nvSpPr>
          <p:cNvPr id="7" name="Shape 4"/>
          <p:cNvSpPr/>
          <p:nvPr/>
        </p:nvSpPr>
        <p:spPr>
          <a:xfrm>
            <a:off x="476402" y="1295705"/>
            <a:ext cx="11239805" cy="1218895"/>
          </a:xfrm>
          <a:prstGeom prst="roundRect">
            <a:avLst>
              <a:gd name="adj" fmla="val 9377"/>
            </a:avLst>
          </a:prstGeom>
          <a:solidFill>
            <a:srgbClr val="E8F4FD"/>
          </a:solidFill>
          <a:ln/>
          <a:effectLst>
            <a:outerShdw blurRad="63500" dist="38100" dir="16200000" algn="bl" rotWithShape="0">
              <a:srgbClr val="000000">
                <a:alpha val="5000"/>
              </a:srgbClr>
            </a:outerShdw>
          </a:effectLst>
        </p:spPr>
      </p:sp>
      <p:sp>
        <p:nvSpPr>
          <p:cNvPr id="8" name="Shape 5"/>
          <p:cNvSpPr/>
          <p:nvPr/>
        </p:nvSpPr>
        <p:spPr>
          <a:xfrm>
            <a:off x="476402" y="1295705"/>
            <a:ext cx="75895" cy="1218895"/>
          </a:xfrm>
          <a:prstGeom prst="roundRect">
            <a:avLst>
              <a:gd name="adj" fmla="val 150603"/>
            </a:avLst>
          </a:prstGeom>
          <a:solidFill>
            <a:srgbClr val="003580"/>
          </a:solidFill>
          <a:ln w="12700">
            <a:solidFill>
              <a:srgbClr val="003580">
                <a:alpha val="0"/>
              </a:srgbClr>
            </a:solidFill>
            <a:prstDash val="solid"/>
          </a:ln>
        </p:spPr>
      </p:sp>
      <p:pic>
        <p:nvPicPr>
          <p:cNvPr id="9" name="Image 1" descr="preencoded.png"/>
          <p:cNvPicPr>
            <a:picLocks noChangeAspect="1"/>
          </p:cNvPicPr>
          <p:nvPr/>
        </p:nvPicPr>
        <p:blipFill>
          <a:blip r:embed="rId4"/>
          <a:srcRect t="-43" b="-43"/>
          <a:stretch/>
        </p:blipFill>
        <p:spPr>
          <a:xfrm>
            <a:off x="743407" y="1524305"/>
            <a:ext cx="133502" cy="152705"/>
          </a:xfrm>
          <a:prstGeom prst="rect">
            <a:avLst/>
          </a:prstGeom>
        </p:spPr>
      </p:pic>
      <p:sp>
        <p:nvSpPr>
          <p:cNvPr id="10" name="Text 6"/>
          <p:cNvSpPr txBox="1"/>
          <p:nvPr/>
        </p:nvSpPr>
        <p:spPr>
          <a:xfrm>
            <a:off x="952805" y="1485900"/>
            <a:ext cx="2981858" cy="228600"/>
          </a:xfrm>
          <a:prstGeom prst="rect">
            <a:avLst/>
          </a:prstGeom>
          <a:noFill/>
          <a:ln/>
        </p:spPr>
        <p:txBody>
          <a:bodyPr wrap="square" lIns="0" tIns="0" rIns="0" bIns="0" rtlCol="0" anchor="ctr"/>
          <a:lstStyle/>
          <a:p>
            <a:pPr marL="0" indent="0" algn="l">
              <a:buNone/>
            </a:pPr>
            <a:r>
              <a:rPr lang="en-US" sz="1200" b="1" dirty="0">
                <a:solidFill>
                  <a:srgbClr val="003580"/>
                </a:solidFill>
                <a:latin typeface="Montserrat" pitchFamily="34" charset="0"/>
                <a:ea typeface="Montserrat" pitchFamily="34" charset="-122"/>
                <a:cs typeface="Montserrat" pitchFamily="34" charset="-120"/>
              </a:rPr>
              <a:t>Exact LFAR Question (Verbatim)</a:t>
            </a:r>
            <a:endParaRPr lang="en-US" sz="1200" dirty="0"/>
          </a:p>
        </p:txBody>
      </p:sp>
      <p:sp>
        <p:nvSpPr>
          <p:cNvPr id="11" name="Text 7"/>
          <p:cNvSpPr txBox="1"/>
          <p:nvPr/>
        </p:nvSpPr>
        <p:spPr>
          <a:xfrm>
            <a:off x="743407" y="1790395"/>
            <a:ext cx="10858500" cy="534010"/>
          </a:xfrm>
          <a:prstGeom prst="rect">
            <a:avLst/>
          </a:prstGeom>
          <a:noFill/>
          <a:ln/>
        </p:spPr>
        <p:txBody>
          <a:bodyPr wrap="square" lIns="0" tIns="0" rIns="0" bIns="0" rtlCol="0" anchor="ctr"/>
          <a:lstStyle/>
          <a:p>
            <a:pPr marL="0" indent="0" algn="l">
              <a:buNone/>
            </a:pPr>
            <a:r>
              <a:rPr lang="en-US" sz="1500" b="1" i="1" dirty="0">
                <a:solidFill>
                  <a:srgbClr val="1E293B"/>
                </a:solidFill>
                <a:latin typeface="Open Sans" pitchFamily="34" charset="0"/>
                <a:ea typeface="Open Sans" pitchFamily="34" charset="-122"/>
                <a:cs typeface="Open Sans" pitchFamily="34" charset="-120"/>
              </a:rPr>
              <a:t>"Were balance confirmation certificates obtained in respect of outstanding balances as at the year-end and whether the aforesaid balances have been reconciled? The nature and extent of differences should be reported."</a:t>
            </a:r>
            <a:endParaRPr lang="en-US" sz="1500" dirty="0"/>
          </a:p>
        </p:txBody>
      </p:sp>
      <p:sp>
        <p:nvSpPr>
          <p:cNvPr id="12" name="Shape 8"/>
          <p:cNvSpPr/>
          <p:nvPr/>
        </p:nvSpPr>
        <p:spPr>
          <a:xfrm>
            <a:off x="476402" y="2704795"/>
            <a:ext cx="3619195" cy="3486607"/>
          </a:xfrm>
          <a:prstGeom prst="roundRect">
            <a:avLst>
              <a:gd name="adj" fmla="val 1720"/>
            </a:avLst>
          </a:prstGeom>
          <a:solidFill>
            <a:srgbClr val="FFFFFF"/>
          </a:solidFill>
          <a:ln w="12700">
            <a:solidFill>
              <a:srgbClr val="E2E8F0"/>
            </a:solidFill>
            <a:prstDash val="solid"/>
          </a:ln>
        </p:spPr>
      </p:sp>
      <p:sp>
        <p:nvSpPr>
          <p:cNvPr id="13" name="Shape 9"/>
          <p:cNvSpPr/>
          <p:nvPr/>
        </p:nvSpPr>
        <p:spPr>
          <a:xfrm>
            <a:off x="676656" y="3343046"/>
            <a:ext cx="3219602" cy="19202"/>
          </a:xfrm>
          <a:prstGeom prst="rect">
            <a:avLst/>
          </a:prstGeom>
          <a:solidFill>
            <a:srgbClr val="F1F5F9"/>
          </a:solidFill>
          <a:ln w="12700">
            <a:solidFill>
              <a:srgbClr val="F1F5F9">
                <a:alpha val="0"/>
              </a:srgbClr>
            </a:solidFill>
            <a:prstDash val="solid"/>
          </a:ln>
        </p:spPr>
      </p:sp>
      <p:sp>
        <p:nvSpPr>
          <p:cNvPr id="14" name="Shape 10"/>
          <p:cNvSpPr/>
          <p:nvPr/>
        </p:nvSpPr>
        <p:spPr>
          <a:xfrm>
            <a:off x="676656" y="2905049"/>
            <a:ext cx="342900" cy="342900"/>
          </a:xfrm>
          <a:prstGeom prst="ellipse">
            <a:avLst/>
          </a:prstGeom>
          <a:solidFill>
            <a:srgbClr val="0072CE"/>
          </a:solidFill>
          <a:ln w="12700">
            <a:solidFill>
              <a:srgbClr val="FFFFFF">
                <a:alpha val="0"/>
              </a:srgbClr>
            </a:solidFill>
            <a:prstDash val="solid"/>
          </a:ln>
        </p:spPr>
      </p:sp>
      <p:pic>
        <p:nvPicPr>
          <p:cNvPr id="15" name="Image 2" descr="preencoded.png"/>
          <p:cNvPicPr>
            <a:picLocks noChangeAspect="1"/>
          </p:cNvPicPr>
          <p:nvPr/>
        </p:nvPicPr>
        <p:blipFill>
          <a:blip r:embed="rId5"/>
          <a:srcRect/>
          <a:stretch/>
        </p:blipFill>
        <p:spPr>
          <a:xfrm>
            <a:off x="771754" y="3000146"/>
            <a:ext cx="152705" cy="152705"/>
          </a:xfrm>
          <a:prstGeom prst="rect">
            <a:avLst/>
          </a:prstGeom>
        </p:spPr>
      </p:pic>
      <p:sp>
        <p:nvSpPr>
          <p:cNvPr id="16" name="Text 11"/>
          <p:cNvSpPr txBox="1"/>
          <p:nvPr/>
        </p:nvSpPr>
        <p:spPr>
          <a:xfrm>
            <a:off x="1114654" y="2948026"/>
            <a:ext cx="1540764" cy="257861"/>
          </a:xfrm>
          <a:prstGeom prst="rect">
            <a:avLst/>
          </a:prstGeom>
          <a:noFill/>
          <a:ln/>
        </p:spPr>
        <p:txBody>
          <a:bodyPr wrap="square" lIns="0" tIns="0" rIns="0" bIns="0" rtlCol="0" anchor="ctr"/>
          <a:lstStyle/>
          <a:p>
            <a:pPr marL="0" indent="0" algn="l">
              <a:buNone/>
            </a:pPr>
            <a:r>
              <a:rPr lang="en-US" sz="1300" b="1" dirty="0">
                <a:solidFill>
                  <a:srgbClr val="334155"/>
                </a:solidFill>
                <a:latin typeface="Montserrat" pitchFamily="34" charset="0"/>
                <a:ea typeface="Montserrat" pitchFamily="34" charset="-122"/>
                <a:cs typeface="Montserrat" pitchFamily="34" charset="-120"/>
              </a:rPr>
              <a:t>What to Verify</a:t>
            </a:r>
            <a:endParaRPr lang="en-US" sz="1300" dirty="0"/>
          </a:p>
        </p:txBody>
      </p:sp>
      <p:sp>
        <p:nvSpPr>
          <p:cNvPr id="17" name="Shape 12"/>
          <p:cNvSpPr/>
          <p:nvPr/>
        </p:nvSpPr>
        <p:spPr>
          <a:xfrm>
            <a:off x="676656" y="3581705"/>
            <a:ext cx="57607" cy="57607"/>
          </a:xfrm>
          <a:prstGeom prst="ellipse">
            <a:avLst/>
          </a:prstGeom>
          <a:solidFill>
            <a:srgbClr val="CBD5E1"/>
          </a:solidFill>
          <a:ln w="12700">
            <a:solidFill>
              <a:srgbClr val="FFFFFF">
                <a:alpha val="0"/>
              </a:srgbClr>
            </a:solidFill>
            <a:prstDash val="solid"/>
          </a:ln>
        </p:spPr>
      </p:sp>
      <p:sp>
        <p:nvSpPr>
          <p:cNvPr id="18" name="Text 13"/>
          <p:cNvSpPr txBox="1"/>
          <p:nvPr/>
        </p:nvSpPr>
        <p:spPr>
          <a:xfrm>
            <a:off x="828446" y="3504895"/>
            <a:ext cx="3143707" cy="600761"/>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Ensure confirmations are obtained for all balances with RBI, SBI, and other banks as of 31st March.</a:t>
            </a:r>
            <a:endParaRPr lang="en-US" sz="1100" dirty="0"/>
          </a:p>
        </p:txBody>
      </p:sp>
      <p:sp>
        <p:nvSpPr>
          <p:cNvPr id="19" name="Shape 14"/>
          <p:cNvSpPr/>
          <p:nvPr/>
        </p:nvSpPr>
        <p:spPr>
          <a:xfrm>
            <a:off x="676656" y="4276649"/>
            <a:ext cx="57607" cy="57607"/>
          </a:xfrm>
          <a:prstGeom prst="ellipse">
            <a:avLst/>
          </a:prstGeom>
          <a:solidFill>
            <a:srgbClr val="CBD5E1"/>
          </a:solidFill>
          <a:ln w="12700">
            <a:solidFill>
              <a:srgbClr val="FFFFFF">
                <a:alpha val="0"/>
              </a:srgbClr>
            </a:solidFill>
            <a:prstDash val="solid"/>
          </a:ln>
        </p:spPr>
      </p:sp>
      <p:sp>
        <p:nvSpPr>
          <p:cNvPr id="20" name="Text 15"/>
          <p:cNvSpPr txBox="1"/>
          <p:nvPr/>
        </p:nvSpPr>
        <p:spPr>
          <a:xfrm>
            <a:off x="828446" y="4200754"/>
            <a:ext cx="3143707" cy="400507"/>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Verify bank reconciliation statements (BRS) for all accounts.</a:t>
            </a:r>
            <a:endParaRPr lang="en-US" sz="1100" dirty="0"/>
          </a:p>
        </p:txBody>
      </p:sp>
      <p:sp>
        <p:nvSpPr>
          <p:cNvPr id="21" name="Shape 16"/>
          <p:cNvSpPr/>
          <p:nvPr/>
        </p:nvSpPr>
        <p:spPr>
          <a:xfrm>
            <a:off x="676656" y="4772254"/>
            <a:ext cx="57607" cy="57607"/>
          </a:xfrm>
          <a:prstGeom prst="ellipse">
            <a:avLst/>
          </a:prstGeom>
          <a:solidFill>
            <a:srgbClr val="CBD5E1"/>
          </a:solidFill>
          <a:ln w="12700">
            <a:solidFill>
              <a:srgbClr val="FFFFFF">
                <a:alpha val="0"/>
              </a:srgbClr>
            </a:solidFill>
            <a:prstDash val="solid"/>
          </a:ln>
        </p:spPr>
      </p:sp>
      <p:sp>
        <p:nvSpPr>
          <p:cNvPr id="22" name="Text 17"/>
          <p:cNvSpPr txBox="1"/>
          <p:nvPr/>
        </p:nvSpPr>
        <p:spPr>
          <a:xfrm>
            <a:off x="828446" y="4695444"/>
            <a:ext cx="3143707" cy="400507"/>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Check for long-outstanding unreconciled entries, especially debits in BRS.</a:t>
            </a:r>
            <a:endParaRPr lang="en-US" sz="1100" dirty="0"/>
          </a:p>
        </p:txBody>
      </p:sp>
      <p:sp>
        <p:nvSpPr>
          <p:cNvPr id="23" name="Shape 18"/>
          <p:cNvSpPr/>
          <p:nvPr/>
        </p:nvSpPr>
        <p:spPr>
          <a:xfrm>
            <a:off x="676656" y="5266944"/>
            <a:ext cx="57607" cy="57607"/>
          </a:xfrm>
          <a:prstGeom prst="ellipse">
            <a:avLst/>
          </a:prstGeom>
          <a:solidFill>
            <a:srgbClr val="CBD5E1"/>
          </a:solidFill>
          <a:ln w="12700">
            <a:solidFill>
              <a:srgbClr val="FFFFFF">
                <a:alpha val="0"/>
              </a:srgbClr>
            </a:solidFill>
            <a:prstDash val="solid"/>
          </a:ln>
        </p:spPr>
      </p:sp>
      <p:sp>
        <p:nvSpPr>
          <p:cNvPr id="24" name="Text 19"/>
          <p:cNvSpPr txBox="1"/>
          <p:nvPr/>
        </p:nvSpPr>
        <p:spPr>
          <a:xfrm>
            <a:off x="828446" y="5191049"/>
            <a:ext cx="3143707" cy="600761"/>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Confirm if balance confirmation requests were sent directly by auditors (external confirmation).</a:t>
            </a:r>
            <a:endParaRPr lang="en-US" sz="1100" dirty="0"/>
          </a:p>
        </p:txBody>
      </p:sp>
      <p:sp>
        <p:nvSpPr>
          <p:cNvPr id="25" name="Shape 20"/>
          <p:cNvSpPr/>
          <p:nvPr/>
        </p:nvSpPr>
        <p:spPr>
          <a:xfrm>
            <a:off x="4286707" y="2704795"/>
            <a:ext cx="3619195" cy="3486607"/>
          </a:xfrm>
          <a:prstGeom prst="roundRect">
            <a:avLst>
              <a:gd name="adj" fmla="val 1720"/>
            </a:avLst>
          </a:prstGeom>
          <a:solidFill>
            <a:srgbClr val="FFFFFF"/>
          </a:solidFill>
          <a:ln w="12700">
            <a:solidFill>
              <a:srgbClr val="E2E8F0"/>
            </a:solidFill>
            <a:prstDash val="solid"/>
          </a:ln>
        </p:spPr>
      </p:sp>
      <p:sp>
        <p:nvSpPr>
          <p:cNvPr id="26" name="Shape 21"/>
          <p:cNvSpPr/>
          <p:nvPr/>
        </p:nvSpPr>
        <p:spPr>
          <a:xfrm>
            <a:off x="4486046" y="3343046"/>
            <a:ext cx="3219602" cy="19202"/>
          </a:xfrm>
          <a:prstGeom prst="rect">
            <a:avLst/>
          </a:prstGeom>
          <a:solidFill>
            <a:srgbClr val="F1F5F9"/>
          </a:solidFill>
          <a:ln w="12700">
            <a:solidFill>
              <a:srgbClr val="F1F5F9">
                <a:alpha val="0"/>
              </a:srgbClr>
            </a:solidFill>
            <a:prstDash val="solid"/>
          </a:ln>
        </p:spPr>
      </p:sp>
      <p:sp>
        <p:nvSpPr>
          <p:cNvPr id="27" name="Shape 22"/>
          <p:cNvSpPr/>
          <p:nvPr/>
        </p:nvSpPr>
        <p:spPr>
          <a:xfrm>
            <a:off x="4486046" y="2905049"/>
            <a:ext cx="342900" cy="342900"/>
          </a:xfrm>
          <a:prstGeom prst="ellipse">
            <a:avLst/>
          </a:prstGeom>
          <a:solidFill>
            <a:srgbClr val="10B981"/>
          </a:solidFill>
          <a:ln w="12700">
            <a:solidFill>
              <a:srgbClr val="FFFFFF">
                <a:alpha val="0"/>
              </a:srgbClr>
            </a:solidFill>
            <a:prstDash val="solid"/>
          </a:ln>
        </p:spPr>
      </p:sp>
      <p:pic>
        <p:nvPicPr>
          <p:cNvPr id="28" name="Image 3" descr="preencoded.png"/>
          <p:cNvPicPr>
            <a:picLocks noChangeAspect="1"/>
          </p:cNvPicPr>
          <p:nvPr/>
        </p:nvPicPr>
        <p:blipFill>
          <a:blip r:embed="rId6"/>
          <a:srcRect t="-100" b="-100"/>
          <a:stretch/>
        </p:blipFill>
        <p:spPr>
          <a:xfrm>
            <a:off x="4600346" y="3000146"/>
            <a:ext cx="114300" cy="152705"/>
          </a:xfrm>
          <a:prstGeom prst="rect">
            <a:avLst/>
          </a:prstGeom>
        </p:spPr>
      </p:pic>
      <p:sp>
        <p:nvSpPr>
          <p:cNvPr id="29" name="Text 23"/>
          <p:cNvSpPr txBox="1"/>
          <p:nvPr/>
        </p:nvSpPr>
        <p:spPr>
          <a:xfrm>
            <a:off x="4924044" y="2948026"/>
            <a:ext cx="2211019" cy="257861"/>
          </a:xfrm>
          <a:prstGeom prst="rect">
            <a:avLst/>
          </a:prstGeom>
          <a:noFill/>
          <a:ln/>
        </p:spPr>
        <p:txBody>
          <a:bodyPr wrap="square" lIns="0" tIns="0" rIns="0" bIns="0" rtlCol="0" anchor="ctr"/>
          <a:lstStyle/>
          <a:p>
            <a:pPr marL="0" indent="0" algn="l">
              <a:buNone/>
            </a:pPr>
            <a:r>
              <a:rPr lang="en-US" sz="1300" b="1" dirty="0">
                <a:solidFill>
                  <a:srgbClr val="334155"/>
                </a:solidFill>
                <a:latin typeface="Montserrat" pitchFamily="34" charset="0"/>
                <a:ea typeface="Montserrat" pitchFamily="34" charset="-122"/>
                <a:cs typeface="Montserrat" pitchFamily="34" charset="-120"/>
              </a:rPr>
              <a:t>Documents to Examine</a:t>
            </a:r>
            <a:endParaRPr lang="en-US" sz="1300" dirty="0"/>
          </a:p>
        </p:txBody>
      </p:sp>
      <p:sp>
        <p:nvSpPr>
          <p:cNvPr id="30" name="Shape 24"/>
          <p:cNvSpPr/>
          <p:nvPr/>
        </p:nvSpPr>
        <p:spPr>
          <a:xfrm>
            <a:off x="4486046" y="3581705"/>
            <a:ext cx="57607" cy="57607"/>
          </a:xfrm>
          <a:prstGeom prst="ellipse">
            <a:avLst/>
          </a:prstGeom>
          <a:solidFill>
            <a:srgbClr val="CBD5E1"/>
          </a:solidFill>
          <a:ln w="12700">
            <a:solidFill>
              <a:srgbClr val="FFFFFF">
                <a:alpha val="0"/>
              </a:srgbClr>
            </a:solidFill>
            <a:prstDash val="solid"/>
          </a:ln>
        </p:spPr>
      </p:sp>
      <p:sp>
        <p:nvSpPr>
          <p:cNvPr id="31" name="Text 25"/>
          <p:cNvSpPr txBox="1"/>
          <p:nvPr/>
        </p:nvSpPr>
        <p:spPr>
          <a:xfrm>
            <a:off x="4638751" y="3504895"/>
            <a:ext cx="3143707" cy="400507"/>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Balance Confirmation Certificates from RBI/SBI/Other Banks.</a:t>
            </a:r>
            <a:endParaRPr lang="en-US" sz="1100" dirty="0"/>
          </a:p>
        </p:txBody>
      </p:sp>
      <p:sp>
        <p:nvSpPr>
          <p:cNvPr id="32" name="Shape 26"/>
          <p:cNvSpPr/>
          <p:nvPr/>
        </p:nvSpPr>
        <p:spPr>
          <a:xfrm>
            <a:off x="4486046" y="4076395"/>
            <a:ext cx="57607" cy="57607"/>
          </a:xfrm>
          <a:prstGeom prst="ellipse">
            <a:avLst/>
          </a:prstGeom>
          <a:solidFill>
            <a:srgbClr val="CBD5E1"/>
          </a:solidFill>
          <a:ln w="12700">
            <a:solidFill>
              <a:srgbClr val="FFFFFF">
                <a:alpha val="0"/>
              </a:srgbClr>
            </a:solidFill>
            <a:prstDash val="solid"/>
          </a:ln>
        </p:spPr>
      </p:sp>
      <p:sp>
        <p:nvSpPr>
          <p:cNvPr id="33" name="Text 27"/>
          <p:cNvSpPr txBox="1"/>
          <p:nvPr/>
        </p:nvSpPr>
        <p:spPr>
          <a:xfrm>
            <a:off x="4638751" y="4000500"/>
            <a:ext cx="3143707" cy="400507"/>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Bank Reconciliation Statements (BRS) as of year-end.</a:t>
            </a:r>
            <a:endParaRPr lang="en-US" sz="1100" dirty="0"/>
          </a:p>
        </p:txBody>
      </p:sp>
      <p:sp>
        <p:nvSpPr>
          <p:cNvPr id="34" name="Shape 28"/>
          <p:cNvSpPr/>
          <p:nvPr/>
        </p:nvSpPr>
        <p:spPr>
          <a:xfrm>
            <a:off x="4486046" y="4572000"/>
            <a:ext cx="57607" cy="57607"/>
          </a:xfrm>
          <a:prstGeom prst="ellipse">
            <a:avLst/>
          </a:prstGeom>
          <a:solidFill>
            <a:srgbClr val="CBD5E1"/>
          </a:solidFill>
          <a:ln w="12700">
            <a:solidFill>
              <a:srgbClr val="FFFFFF">
                <a:alpha val="0"/>
              </a:srgbClr>
            </a:solidFill>
            <a:prstDash val="solid"/>
          </a:ln>
        </p:spPr>
      </p:sp>
      <p:sp>
        <p:nvSpPr>
          <p:cNvPr id="35" name="Text 29"/>
          <p:cNvSpPr txBox="1"/>
          <p:nvPr/>
        </p:nvSpPr>
        <p:spPr>
          <a:xfrm>
            <a:off x="4638751" y="4496105"/>
            <a:ext cx="3143707" cy="400507"/>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General Ledger (GL) abstract for bank balances.</a:t>
            </a:r>
            <a:endParaRPr lang="en-US" sz="1100" dirty="0"/>
          </a:p>
        </p:txBody>
      </p:sp>
      <p:sp>
        <p:nvSpPr>
          <p:cNvPr id="36" name="Shape 30"/>
          <p:cNvSpPr/>
          <p:nvPr/>
        </p:nvSpPr>
        <p:spPr>
          <a:xfrm>
            <a:off x="4486046" y="5067605"/>
            <a:ext cx="57607" cy="57607"/>
          </a:xfrm>
          <a:prstGeom prst="ellipse">
            <a:avLst/>
          </a:prstGeom>
          <a:solidFill>
            <a:srgbClr val="CBD5E1"/>
          </a:solidFill>
          <a:ln w="12700">
            <a:solidFill>
              <a:srgbClr val="FFFFFF">
                <a:alpha val="0"/>
              </a:srgbClr>
            </a:solidFill>
            <a:prstDash val="solid"/>
          </a:ln>
        </p:spPr>
      </p:sp>
      <p:sp>
        <p:nvSpPr>
          <p:cNvPr id="37" name="Text 31"/>
          <p:cNvSpPr txBox="1"/>
          <p:nvPr/>
        </p:nvSpPr>
        <p:spPr>
          <a:xfrm>
            <a:off x="4638751" y="4990795"/>
            <a:ext cx="3143707" cy="400507"/>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Correspondence files regarding discrepancies/non-confirmation.</a:t>
            </a:r>
            <a:endParaRPr lang="en-US" sz="1100" dirty="0"/>
          </a:p>
        </p:txBody>
      </p:sp>
      <p:sp>
        <p:nvSpPr>
          <p:cNvPr id="38" name="Shape 32"/>
          <p:cNvSpPr/>
          <p:nvPr/>
        </p:nvSpPr>
        <p:spPr>
          <a:xfrm>
            <a:off x="8096098" y="2704795"/>
            <a:ext cx="3619195" cy="3486607"/>
          </a:xfrm>
          <a:prstGeom prst="roundRect">
            <a:avLst>
              <a:gd name="adj" fmla="val 1720"/>
            </a:avLst>
          </a:prstGeom>
          <a:solidFill>
            <a:srgbClr val="FFFFFF"/>
          </a:solidFill>
          <a:ln w="12700">
            <a:solidFill>
              <a:srgbClr val="E2E8F0"/>
            </a:solidFill>
            <a:prstDash val="solid"/>
          </a:ln>
        </p:spPr>
      </p:sp>
      <p:sp>
        <p:nvSpPr>
          <p:cNvPr id="39" name="Shape 33"/>
          <p:cNvSpPr/>
          <p:nvPr/>
        </p:nvSpPr>
        <p:spPr>
          <a:xfrm>
            <a:off x="8296351" y="3343046"/>
            <a:ext cx="3219602" cy="19202"/>
          </a:xfrm>
          <a:prstGeom prst="rect">
            <a:avLst/>
          </a:prstGeom>
          <a:solidFill>
            <a:srgbClr val="F1F5F9"/>
          </a:solidFill>
          <a:ln w="12700">
            <a:solidFill>
              <a:srgbClr val="F1F5F9">
                <a:alpha val="0"/>
              </a:srgbClr>
            </a:solidFill>
            <a:prstDash val="solid"/>
          </a:ln>
        </p:spPr>
      </p:sp>
      <p:sp>
        <p:nvSpPr>
          <p:cNvPr id="40" name="Shape 34"/>
          <p:cNvSpPr/>
          <p:nvPr/>
        </p:nvSpPr>
        <p:spPr>
          <a:xfrm>
            <a:off x="8296351" y="2905049"/>
            <a:ext cx="342900" cy="342900"/>
          </a:xfrm>
          <a:prstGeom prst="ellipse">
            <a:avLst/>
          </a:prstGeom>
          <a:solidFill>
            <a:srgbClr val="EF4444"/>
          </a:solidFill>
          <a:ln w="12700">
            <a:solidFill>
              <a:srgbClr val="FFFFFF">
                <a:alpha val="0"/>
              </a:srgbClr>
            </a:solidFill>
            <a:prstDash val="solid"/>
          </a:ln>
        </p:spPr>
      </p:sp>
      <p:pic>
        <p:nvPicPr>
          <p:cNvPr id="41" name="Image 4" descr="preencoded.png"/>
          <p:cNvPicPr>
            <a:picLocks noChangeAspect="1"/>
          </p:cNvPicPr>
          <p:nvPr/>
        </p:nvPicPr>
        <p:blipFill>
          <a:blip r:embed="rId7"/>
          <a:srcRect/>
          <a:stretch/>
        </p:blipFill>
        <p:spPr>
          <a:xfrm>
            <a:off x="8391449" y="3000146"/>
            <a:ext cx="152705" cy="152705"/>
          </a:xfrm>
          <a:prstGeom prst="rect">
            <a:avLst/>
          </a:prstGeom>
        </p:spPr>
      </p:pic>
      <p:sp>
        <p:nvSpPr>
          <p:cNvPr id="42" name="Text 35"/>
          <p:cNvSpPr txBox="1"/>
          <p:nvPr/>
        </p:nvSpPr>
        <p:spPr>
          <a:xfrm>
            <a:off x="8734349" y="2948026"/>
            <a:ext cx="1507846" cy="257861"/>
          </a:xfrm>
          <a:prstGeom prst="rect">
            <a:avLst/>
          </a:prstGeom>
          <a:noFill/>
          <a:ln/>
        </p:spPr>
        <p:txBody>
          <a:bodyPr wrap="square" lIns="0" tIns="0" rIns="0" bIns="0" rtlCol="0" anchor="ctr"/>
          <a:lstStyle/>
          <a:p>
            <a:pPr marL="0" indent="0" algn="l">
              <a:buNone/>
            </a:pPr>
            <a:r>
              <a:rPr lang="en-US" sz="1300" b="1" dirty="0">
                <a:solidFill>
                  <a:srgbClr val="334155"/>
                </a:solidFill>
                <a:latin typeface="Montserrat" pitchFamily="34" charset="0"/>
                <a:ea typeface="Montserrat" pitchFamily="34" charset="-122"/>
                <a:cs typeface="Montserrat" pitchFamily="34" charset="-120"/>
              </a:rPr>
              <a:t>Possible Risks</a:t>
            </a:r>
            <a:endParaRPr lang="en-US" sz="1300" dirty="0"/>
          </a:p>
        </p:txBody>
      </p:sp>
      <p:sp>
        <p:nvSpPr>
          <p:cNvPr id="43" name="Shape 36"/>
          <p:cNvSpPr/>
          <p:nvPr/>
        </p:nvSpPr>
        <p:spPr>
          <a:xfrm>
            <a:off x="8296351" y="3581705"/>
            <a:ext cx="57607" cy="57607"/>
          </a:xfrm>
          <a:prstGeom prst="ellipse">
            <a:avLst/>
          </a:prstGeom>
          <a:solidFill>
            <a:srgbClr val="CBD5E1"/>
          </a:solidFill>
          <a:ln w="12700">
            <a:solidFill>
              <a:srgbClr val="FFFFFF">
                <a:alpha val="0"/>
              </a:srgbClr>
            </a:solidFill>
            <a:prstDash val="solid"/>
          </a:ln>
        </p:spPr>
      </p:sp>
      <p:sp>
        <p:nvSpPr>
          <p:cNvPr id="44" name="Text 37"/>
          <p:cNvSpPr txBox="1"/>
          <p:nvPr/>
        </p:nvSpPr>
        <p:spPr>
          <a:xfrm>
            <a:off x="8449056" y="3504895"/>
            <a:ext cx="3143707" cy="400507"/>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Unconfirmed balances may hide misappropriation or fraud.</a:t>
            </a:r>
            <a:endParaRPr lang="en-US" sz="1100" dirty="0"/>
          </a:p>
        </p:txBody>
      </p:sp>
      <p:sp>
        <p:nvSpPr>
          <p:cNvPr id="45" name="Shape 38"/>
          <p:cNvSpPr/>
          <p:nvPr/>
        </p:nvSpPr>
        <p:spPr>
          <a:xfrm>
            <a:off x="8296351" y="4076395"/>
            <a:ext cx="57607" cy="57607"/>
          </a:xfrm>
          <a:prstGeom prst="ellipse">
            <a:avLst/>
          </a:prstGeom>
          <a:solidFill>
            <a:srgbClr val="CBD5E1"/>
          </a:solidFill>
          <a:ln w="12700">
            <a:solidFill>
              <a:srgbClr val="FFFFFF">
                <a:alpha val="0"/>
              </a:srgbClr>
            </a:solidFill>
            <a:prstDash val="solid"/>
          </a:ln>
        </p:spPr>
      </p:sp>
      <p:sp>
        <p:nvSpPr>
          <p:cNvPr id="46" name="Text 39"/>
          <p:cNvSpPr txBox="1"/>
          <p:nvPr/>
        </p:nvSpPr>
        <p:spPr>
          <a:xfrm>
            <a:off x="8449056" y="4000500"/>
            <a:ext cx="3143707" cy="600761"/>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Old unreconciled debit entries might represent non-existent assets or losses not booked.</a:t>
            </a:r>
            <a:endParaRPr lang="en-US" sz="1100" dirty="0"/>
          </a:p>
        </p:txBody>
      </p:sp>
      <p:sp>
        <p:nvSpPr>
          <p:cNvPr id="47" name="Shape 40"/>
          <p:cNvSpPr/>
          <p:nvPr/>
        </p:nvSpPr>
        <p:spPr>
          <a:xfrm>
            <a:off x="8296351" y="4772254"/>
            <a:ext cx="57607" cy="57607"/>
          </a:xfrm>
          <a:prstGeom prst="ellipse">
            <a:avLst/>
          </a:prstGeom>
          <a:solidFill>
            <a:srgbClr val="CBD5E1"/>
          </a:solidFill>
          <a:ln w="12700">
            <a:solidFill>
              <a:srgbClr val="FFFFFF">
                <a:alpha val="0"/>
              </a:srgbClr>
            </a:solidFill>
            <a:prstDash val="solid"/>
          </a:ln>
        </p:spPr>
      </p:sp>
      <p:sp>
        <p:nvSpPr>
          <p:cNvPr id="48" name="Text 41"/>
          <p:cNvSpPr txBox="1"/>
          <p:nvPr/>
        </p:nvSpPr>
        <p:spPr>
          <a:xfrm>
            <a:off x="8449056" y="4695444"/>
            <a:ext cx="3143707" cy="400507"/>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Revenue leakage through un-responded bank charges/debits.</a:t>
            </a:r>
            <a:endParaRPr lang="en-US" sz="1100" dirty="0"/>
          </a:p>
        </p:txBody>
      </p:sp>
      <p:sp>
        <p:nvSpPr>
          <p:cNvPr id="49" name="Shape 42"/>
          <p:cNvSpPr/>
          <p:nvPr/>
        </p:nvSpPr>
        <p:spPr>
          <a:xfrm>
            <a:off x="8296351" y="5266944"/>
            <a:ext cx="57607" cy="57607"/>
          </a:xfrm>
          <a:prstGeom prst="ellipse">
            <a:avLst/>
          </a:prstGeom>
          <a:solidFill>
            <a:srgbClr val="CBD5E1"/>
          </a:solidFill>
          <a:ln w="12700">
            <a:solidFill>
              <a:srgbClr val="FFFFFF">
                <a:alpha val="0"/>
              </a:srgbClr>
            </a:solidFill>
            <a:prstDash val="solid"/>
          </a:ln>
        </p:spPr>
      </p:sp>
      <p:sp>
        <p:nvSpPr>
          <p:cNvPr id="50" name="Text 43"/>
          <p:cNvSpPr txBox="1"/>
          <p:nvPr/>
        </p:nvSpPr>
        <p:spPr>
          <a:xfrm>
            <a:off x="8449056" y="5191049"/>
            <a:ext cx="3143707" cy="400507"/>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Window dressing by booking entries not reflected in bank statement.</a:t>
            </a:r>
            <a:endParaRPr lang="en-US" sz="1100" dirty="0"/>
          </a:p>
        </p:txBody>
      </p:sp>
      <p:sp>
        <p:nvSpPr>
          <p:cNvPr id="51" name="Shape 44"/>
          <p:cNvSpPr/>
          <p:nvPr/>
        </p:nvSpPr>
        <p:spPr>
          <a:xfrm>
            <a:off x="0" y="6476695"/>
            <a:ext cx="12191695" cy="381305"/>
          </a:xfrm>
          <a:prstGeom prst="rect">
            <a:avLst/>
          </a:prstGeom>
          <a:solidFill>
            <a:srgbClr val="F8FAFC"/>
          </a:solidFill>
          <a:ln/>
        </p:spPr>
      </p:sp>
      <p:sp>
        <p:nvSpPr>
          <p:cNvPr id="52" name="Shape 45"/>
          <p:cNvSpPr/>
          <p:nvPr/>
        </p:nvSpPr>
        <p:spPr>
          <a:xfrm>
            <a:off x="0" y="6476695"/>
            <a:ext cx="12191695" cy="9144"/>
          </a:xfrm>
          <a:prstGeom prst="rect">
            <a:avLst/>
          </a:prstGeom>
          <a:solidFill>
            <a:srgbClr val="E2E8F0"/>
          </a:solidFill>
          <a:ln w="12700">
            <a:solidFill>
              <a:srgbClr val="E2E8F0">
                <a:alpha val="0"/>
              </a:srgbClr>
            </a:solidFill>
            <a:prstDash val="solid"/>
          </a:ln>
        </p:spPr>
      </p:sp>
      <p:sp>
        <p:nvSpPr>
          <p:cNvPr id="53" name="Text 46"/>
          <p:cNvSpPr txBox="1"/>
          <p:nvPr/>
        </p:nvSpPr>
        <p:spPr>
          <a:xfrm>
            <a:off x="476402" y="6586423"/>
            <a:ext cx="3276295" cy="171907"/>
          </a:xfrm>
          <a:prstGeom prst="rect">
            <a:avLst/>
          </a:prstGeom>
          <a:noFill/>
          <a:ln/>
        </p:spPr>
        <p:txBody>
          <a:bodyPr wrap="square" lIns="0" tIns="0" rIns="0" bIns="0" rtlCol="0" anchor="ctr"/>
          <a:lstStyle/>
          <a:p>
            <a:pPr marL="0" indent="0" algn="l">
              <a:buNone/>
            </a:pPr>
            <a:r>
              <a:rPr lang="en-US" sz="900" dirty="0">
                <a:solidFill>
                  <a:srgbClr val="94A3B8"/>
                </a:solidFill>
                <a:latin typeface="Open Sans" pitchFamily="34" charset="0"/>
                <a:ea typeface="Open Sans" pitchFamily="34" charset="-122"/>
                <a:cs typeface="Open Sans" pitchFamily="34" charset="-120"/>
              </a:rPr>
              <a:t>Long Form Audit Report (LFAR) – Practical Approach</a:t>
            </a:r>
            <a:endParaRPr lang="en-US" sz="900" dirty="0"/>
          </a:p>
        </p:txBody>
      </p:sp>
      <p:sp>
        <p:nvSpPr>
          <p:cNvPr id="54" name="Text 47"/>
          <p:cNvSpPr txBox="1"/>
          <p:nvPr/>
        </p:nvSpPr>
        <p:spPr>
          <a:xfrm>
            <a:off x="10416845" y="6586423"/>
            <a:ext cx="1553566" cy="171907"/>
          </a:xfrm>
          <a:prstGeom prst="rect">
            <a:avLst/>
          </a:prstGeom>
          <a:noFill/>
          <a:ln/>
        </p:spPr>
        <p:txBody>
          <a:bodyPr wrap="square" lIns="0" tIns="0" rIns="0" bIns="0" rtlCol="0" anchor="ctr"/>
          <a:lstStyle/>
          <a:p>
            <a:pPr marL="0" indent="0" algn="l">
              <a:buNone/>
            </a:pPr>
            <a:r>
              <a:rPr lang="en-US" sz="900" dirty="0">
                <a:solidFill>
                  <a:srgbClr val="94A3B8"/>
                </a:solidFill>
                <a:latin typeface="Open Sans" pitchFamily="34" charset="0"/>
                <a:ea typeface="Open Sans" pitchFamily="34" charset="-122"/>
                <a:cs typeface="Open Sans" pitchFamily="34" charset="-120"/>
              </a:rPr>
              <a:t>ICAI Hyderabad Seminar</a:t>
            </a:r>
            <a:endParaRPr lang="en-US" sz="9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F0F0F0"/>
          </a:solidFill>
          <a:ln w="12700">
            <a:solidFill>
              <a:srgbClr val="FFFFFF">
                <a:alpha val="0"/>
              </a:srgbClr>
            </a:solidFill>
            <a:prstDash val="solid"/>
          </a:ln>
        </p:spPr>
      </p:sp>
      <p:sp>
        <p:nvSpPr>
          <p:cNvPr id="3" name="Shape 1"/>
          <p:cNvSpPr/>
          <p:nvPr/>
        </p:nvSpPr>
        <p:spPr>
          <a:xfrm>
            <a:off x="0" y="0"/>
            <a:ext cx="12191695" cy="6858000"/>
          </a:xfrm>
          <a:prstGeom prst="rect">
            <a:avLst/>
          </a:prstGeom>
          <a:solidFill>
            <a:srgbClr val="FFFFFF"/>
          </a:solidFill>
          <a:ln w="12700">
            <a:solidFill>
              <a:srgbClr val="FFFFFF">
                <a:alpha val="0"/>
              </a:srgbClr>
            </a:solidFill>
            <a:prstDash val="solid"/>
          </a:ln>
        </p:spPr>
      </p:sp>
      <p:sp>
        <p:nvSpPr>
          <p:cNvPr id="4" name="Shape 2"/>
          <p:cNvSpPr/>
          <p:nvPr/>
        </p:nvSpPr>
        <p:spPr>
          <a:xfrm>
            <a:off x="0" y="0"/>
            <a:ext cx="12191695" cy="543154"/>
          </a:xfrm>
          <a:prstGeom prst="rect">
            <a:avLst/>
          </a:prstGeom>
          <a:solidFill>
            <a:srgbClr val="003580"/>
          </a:solidFill>
          <a:ln w="12700">
            <a:solidFill>
              <a:srgbClr val="FFFFFF">
                <a:alpha val="0"/>
              </a:srgbClr>
            </a:solidFill>
            <a:prstDash val="solid"/>
          </a:ln>
        </p:spPr>
      </p:sp>
      <p:pic>
        <p:nvPicPr>
          <p:cNvPr id="6" name="Image 0" descr="preencoded.png"/>
          <p:cNvPicPr>
            <a:picLocks noChangeAspect="1"/>
          </p:cNvPicPr>
          <p:nvPr/>
        </p:nvPicPr>
        <p:blipFill>
          <a:blip r:embed="rId3"/>
          <a:srcRect l="-1370" r="-1370"/>
          <a:stretch/>
        </p:blipFill>
        <p:spPr>
          <a:xfrm>
            <a:off x="0" y="251460"/>
            <a:ext cx="12191695" cy="14630"/>
          </a:xfrm>
          <a:prstGeom prst="rect">
            <a:avLst/>
          </a:prstGeom>
        </p:spPr>
      </p:pic>
      <p:sp>
        <p:nvSpPr>
          <p:cNvPr id="7" name="Shape 4"/>
          <p:cNvSpPr/>
          <p:nvPr/>
        </p:nvSpPr>
        <p:spPr>
          <a:xfrm>
            <a:off x="0" y="267005"/>
            <a:ext cx="12191695" cy="6409944"/>
          </a:xfrm>
          <a:prstGeom prst="rect">
            <a:avLst/>
          </a:prstGeom>
          <a:solidFill>
            <a:srgbClr val="F8FAFC"/>
          </a:solidFill>
          <a:ln w="12700">
            <a:solidFill>
              <a:srgbClr val="FFFFFF">
                <a:alpha val="0"/>
              </a:srgbClr>
            </a:solidFill>
            <a:prstDash val="solid"/>
          </a:ln>
        </p:spPr>
      </p:sp>
      <p:sp>
        <p:nvSpPr>
          <p:cNvPr id="8" name="Shape 5"/>
          <p:cNvSpPr/>
          <p:nvPr/>
        </p:nvSpPr>
        <p:spPr>
          <a:xfrm>
            <a:off x="476402" y="552298"/>
            <a:ext cx="11239805" cy="705002"/>
          </a:xfrm>
          <a:prstGeom prst="roundRect">
            <a:avLst>
              <a:gd name="adj" fmla="val 28044"/>
            </a:avLst>
          </a:prstGeom>
          <a:solidFill>
            <a:srgbClr val="FFFFFF"/>
          </a:solidFill>
          <a:ln/>
        </p:spPr>
      </p:sp>
      <p:sp>
        <p:nvSpPr>
          <p:cNvPr id="9" name="Shape 6"/>
          <p:cNvSpPr/>
          <p:nvPr/>
        </p:nvSpPr>
        <p:spPr>
          <a:xfrm>
            <a:off x="476402" y="552298"/>
            <a:ext cx="57607" cy="705002"/>
          </a:xfrm>
          <a:prstGeom prst="roundRect">
            <a:avLst>
              <a:gd name="adj" fmla="val 343202"/>
            </a:avLst>
          </a:prstGeom>
          <a:solidFill>
            <a:srgbClr val="0072CE"/>
          </a:solidFill>
          <a:ln w="12700">
            <a:solidFill>
              <a:srgbClr val="0072CE">
                <a:alpha val="0"/>
              </a:srgbClr>
            </a:solidFill>
            <a:prstDash val="solid"/>
          </a:ln>
        </p:spPr>
      </p:sp>
      <p:sp>
        <p:nvSpPr>
          <p:cNvPr id="10" name="Shape 7"/>
          <p:cNvSpPr/>
          <p:nvPr/>
        </p:nvSpPr>
        <p:spPr>
          <a:xfrm>
            <a:off x="724205" y="705002"/>
            <a:ext cx="828446" cy="200254"/>
          </a:xfrm>
          <a:prstGeom prst="roundRect">
            <a:avLst>
              <a:gd name="adj" fmla="val 173951"/>
            </a:avLst>
          </a:prstGeom>
          <a:solidFill>
            <a:srgbClr val="E8F4FD"/>
          </a:solidFill>
          <a:ln w="12700">
            <a:solidFill>
              <a:srgbClr val="FFFFFF">
                <a:alpha val="0"/>
              </a:srgbClr>
            </a:solidFill>
            <a:prstDash val="solid"/>
          </a:ln>
        </p:spPr>
      </p:sp>
      <p:sp>
        <p:nvSpPr>
          <p:cNvPr id="11" name="Text 8"/>
          <p:cNvSpPr txBox="1"/>
          <p:nvPr/>
        </p:nvSpPr>
        <p:spPr>
          <a:xfrm>
            <a:off x="724205" y="705002"/>
            <a:ext cx="942746" cy="200254"/>
          </a:xfrm>
          <a:prstGeom prst="rect">
            <a:avLst/>
          </a:prstGeom>
          <a:solidFill>
            <a:srgbClr val="FFFFFF">
              <a:alpha val="0"/>
            </a:srgbClr>
          </a:solidFill>
          <a:ln>
            <a:solidFill>
              <a:srgbClr val="FFFFFF">
                <a:alpha val="0"/>
              </a:srgbClr>
            </a:solidFill>
          </a:ln>
        </p:spPr>
        <p:txBody>
          <a:bodyPr wrap="square" lIns="76200" tIns="25400" rIns="76200" bIns="25400" rtlCol="0" anchor="ctr"/>
          <a:lstStyle/>
          <a:p>
            <a:pPr marL="0" indent="0" algn="l">
              <a:buNone/>
            </a:pPr>
            <a:r>
              <a:rPr lang="en-US" sz="800" b="1" dirty="0">
                <a:solidFill>
                  <a:srgbClr val="003580"/>
                </a:solidFill>
                <a:latin typeface="Open Sans" pitchFamily="34" charset="0"/>
                <a:ea typeface="Open Sans" pitchFamily="34" charset="-122"/>
                <a:cs typeface="Open Sans" pitchFamily="34" charset="-120"/>
              </a:rPr>
              <a:t>Clause 2(b)(i)</a:t>
            </a:r>
            <a:endParaRPr lang="en-US" sz="800" dirty="0"/>
          </a:p>
        </p:txBody>
      </p:sp>
      <p:pic>
        <p:nvPicPr>
          <p:cNvPr id="12" name="Image 1" descr="preencoded.png"/>
          <p:cNvPicPr>
            <a:picLocks noChangeAspect="1"/>
          </p:cNvPicPr>
          <p:nvPr/>
        </p:nvPicPr>
        <p:blipFill>
          <a:blip r:embed="rId4"/>
          <a:srcRect l="-1648" r="-1648"/>
          <a:stretch/>
        </p:blipFill>
        <p:spPr>
          <a:xfrm>
            <a:off x="11401654" y="647395"/>
            <a:ext cx="171907" cy="190195"/>
          </a:xfrm>
          <a:prstGeom prst="rect">
            <a:avLst/>
          </a:prstGeom>
        </p:spPr>
      </p:pic>
      <p:sp>
        <p:nvSpPr>
          <p:cNvPr id="13" name="Text 9"/>
          <p:cNvSpPr txBox="1"/>
          <p:nvPr/>
        </p:nvSpPr>
        <p:spPr>
          <a:xfrm>
            <a:off x="724205" y="948233"/>
            <a:ext cx="11487607" cy="191110"/>
          </a:xfrm>
          <a:prstGeom prst="rect">
            <a:avLst/>
          </a:prstGeom>
          <a:noFill/>
          <a:ln/>
        </p:spPr>
        <p:txBody>
          <a:bodyPr wrap="square" lIns="0" tIns="0" rIns="0" bIns="0" rtlCol="0" anchor="ctr"/>
          <a:lstStyle/>
          <a:p>
            <a:pPr marL="0" indent="0" algn="l">
              <a:buNone/>
            </a:pPr>
            <a:r>
              <a:rPr lang="en-US" sz="1400" b="1" i="1" dirty="0">
                <a:solidFill>
                  <a:srgbClr val="1E293B"/>
                </a:solidFill>
                <a:latin typeface="Montserrat" pitchFamily="34" charset="0"/>
                <a:ea typeface="Montserrat" pitchFamily="34" charset="-122"/>
                <a:cs typeface="Montserrat" pitchFamily="34" charset="-120"/>
              </a:rPr>
              <a:t>"Observations on the reconciliation statements may be reported in the following manner: (i) Cash transactions remaining un-responded (give details)"</a:t>
            </a:r>
            <a:endParaRPr lang="en-US" sz="1400" dirty="0"/>
          </a:p>
        </p:txBody>
      </p:sp>
      <p:sp>
        <p:nvSpPr>
          <p:cNvPr id="14" name="Shape 10"/>
          <p:cNvSpPr/>
          <p:nvPr/>
        </p:nvSpPr>
        <p:spPr>
          <a:xfrm>
            <a:off x="476402" y="1399587"/>
            <a:ext cx="11239805" cy="705002"/>
          </a:xfrm>
          <a:prstGeom prst="roundRect">
            <a:avLst>
              <a:gd name="adj" fmla="val 28044"/>
            </a:avLst>
          </a:prstGeom>
          <a:solidFill>
            <a:srgbClr val="FFFFFF"/>
          </a:solidFill>
          <a:ln/>
        </p:spPr>
      </p:sp>
      <p:sp>
        <p:nvSpPr>
          <p:cNvPr id="15" name="Shape 11"/>
          <p:cNvSpPr/>
          <p:nvPr/>
        </p:nvSpPr>
        <p:spPr>
          <a:xfrm>
            <a:off x="476402" y="1344168"/>
            <a:ext cx="57607" cy="705002"/>
          </a:xfrm>
          <a:prstGeom prst="roundRect">
            <a:avLst>
              <a:gd name="adj" fmla="val 343202"/>
            </a:avLst>
          </a:prstGeom>
          <a:solidFill>
            <a:srgbClr val="0072CE"/>
          </a:solidFill>
          <a:ln w="12700">
            <a:solidFill>
              <a:srgbClr val="0072CE">
                <a:alpha val="0"/>
              </a:srgbClr>
            </a:solidFill>
            <a:prstDash val="solid"/>
          </a:ln>
        </p:spPr>
      </p:sp>
      <p:sp>
        <p:nvSpPr>
          <p:cNvPr id="16" name="Shape 12"/>
          <p:cNvSpPr/>
          <p:nvPr/>
        </p:nvSpPr>
        <p:spPr>
          <a:xfrm>
            <a:off x="724205" y="1496873"/>
            <a:ext cx="857707" cy="200254"/>
          </a:xfrm>
          <a:prstGeom prst="roundRect">
            <a:avLst>
              <a:gd name="adj" fmla="val 173951"/>
            </a:avLst>
          </a:prstGeom>
          <a:solidFill>
            <a:srgbClr val="E8F4FD"/>
          </a:solidFill>
          <a:ln w="12700">
            <a:solidFill>
              <a:srgbClr val="FFFFFF">
                <a:alpha val="0"/>
              </a:srgbClr>
            </a:solidFill>
            <a:prstDash val="solid"/>
          </a:ln>
        </p:spPr>
      </p:sp>
      <p:sp>
        <p:nvSpPr>
          <p:cNvPr id="17" name="Text 13"/>
          <p:cNvSpPr txBox="1"/>
          <p:nvPr/>
        </p:nvSpPr>
        <p:spPr>
          <a:xfrm>
            <a:off x="724205" y="1496873"/>
            <a:ext cx="1009498" cy="200254"/>
          </a:xfrm>
          <a:prstGeom prst="rect">
            <a:avLst/>
          </a:prstGeom>
          <a:solidFill>
            <a:srgbClr val="FFFFFF">
              <a:alpha val="0"/>
            </a:srgbClr>
          </a:solidFill>
          <a:ln>
            <a:solidFill>
              <a:srgbClr val="FFFFFF">
                <a:alpha val="0"/>
              </a:srgbClr>
            </a:solidFill>
          </a:ln>
        </p:spPr>
        <p:txBody>
          <a:bodyPr wrap="square" lIns="76200" tIns="25400" rIns="76200" bIns="25400" rtlCol="0" anchor="ctr"/>
          <a:lstStyle/>
          <a:p>
            <a:pPr marL="0" indent="0" algn="l">
              <a:buNone/>
            </a:pPr>
            <a:r>
              <a:rPr lang="en-US" sz="800" b="1" dirty="0">
                <a:solidFill>
                  <a:srgbClr val="003580"/>
                </a:solidFill>
                <a:latin typeface="Open Sans" pitchFamily="34" charset="0"/>
                <a:ea typeface="Open Sans" pitchFamily="34" charset="-122"/>
                <a:cs typeface="Open Sans" pitchFamily="34" charset="-120"/>
              </a:rPr>
              <a:t>Clause 2(b)(ii)</a:t>
            </a:r>
            <a:endParaRPr lang="en-US" sz="800" dirty="0"/>
          </a:p>
        </p:txBody>
      </p:sp>
      <p:pic>
        <p:nvPicPr>
          <p:cNvPr id="18" name="Image 2" descr="preencoded.png"/>
          <p:cNvPicPr>
            <a:picLocks noChangeAspect="1"/>
          </p:cNvPicPr>
          <p:nvPr/>
        </p:nvPicPr>
        <p:blipFill>
          <a:blip r:embed="rId4"/>
          <a:srcRect l="-1648" r="-1648"/>
          <a:stretch/>
        </p:blipFill>
        <p:spPr>
          <a:xfrm>
            <a:off x="11401654" y="1439266"/>
            <a:ext cx="171907" cy="190195"/>
          </a:xfrm>
          <a:prstGeom prst="rect">
            <a:avLst/>
          </a:prstGeom>
        </p:spPr>
      </p:pic>
      <p:sp>
        <p:nvSpPr>
          <p:cNvPr id="19" name="Text 14"/>
          <p:cNvSpPr txBox="1"/>
          <p:nvPr/>
        </p:nvSpPr>
        <p:spPr>
          <a:xfrm>
            <a:off x="724205" y="1739189"/>
            <a:ext cx="10916107" cy="191110"/>
          </a:xfrm>
          <a:prstGeom prst="rect">
            <a:avLst/>
          </a:prstGeom>
          <a:noFill/>
          <a:ln/>
        </p:spPr>
        <p:txBody>
          <a:bodyPr wrap="square" lIns="0" tIns="0" rIns="0" bIns="0" rtlCol="0" anchor="ctr"/>
          <a:lstStyle/>
          <a:p>
            <a:pPr marL="0" indent="0" algn="l">
              <a:buNone/>
            </a:pPr>
            <a:r>
              <a:rPr lang="en-US" sz="1400" b="1" i="1" dirty="0">
                <a:solidFill>
                  <a:srgbClr val="1E293B"/>
                </a:solidFill>
                <a:latin typeface="Montserrat" pitchFamily="34" charset="0"/>
                <a:ea typeface="Montserrat" pitchFamily="34" charset="-122"/>
                <a:cs typeface="Montserrat" pitchFamily="34" charset="-120"/>
              </a:rPr>
              <a:t>"(ii) Revenue items requiring adjustments / write-off (give details)"</a:t>
            </a:r>
            <a:endParaRPr lang="en-US" sz="1400" dirty="0"/>
          </a:p>
        </p:txBody>
      </p:sp>
      <p:sp>
        <p:nvSpPr>
          <p:cNvPr id="20" name="Shape 15"/>
          <p:cNvSpPr/>
          <p:nvPr/>
        </p:nvSpPr>
        <p:spPr>
          <a:xfrm>
            <a:off x="476402" y="2135124"/>
            <a:ext cx="11239805" cy="705002"/>
          </a:xfrm>
          <a:prstGeom prst="roundRect">
            <a:avLst>
              <a:gd name="adj" fmla="val 28044"/>
            </a:avLst>
          </a:prstGeom>
          <a:solidFill>
            <a:srgbClr val="FFFFFF"/>
          </a:solidFill>
          <a:ln/>
        </p:spPr>
      </p:sp>
      <p:sp>
        <p:nvSpPr>
          <p:cNvPr id="21" name="Shape 16"/>
          <p:cNvSpPr/>
          <p:nvPr/>
        </p:nvSpPr>
        <p:spPr>
          <a:xfrm>
            <a:off x="476402" y="2135124"/>
            <a:ext cx="57607" cy="705002"/>
          </a:xfrm>
          <a:prstGeom prst="roundRect">
            <a:avLst>
              <a:gd name="adj" fmla="val 343202"/>
            </a:avLst>
          </a:prstGeom>
          <a:solidFill>
            <a:srgbClr val="0072CE"/>
          </a:solidFill>
          <a:ln w="12700">
            <a:solidFill>
              <a:srgbClr val="0072CE">
                <a:alpha val="0"/>
              </a:srgbClr>
            </a:solidFill>
            <a:prstDash val="solid"/>
          </a:ln>
        </p:spPr>
      </p:sp>
      <p:sp>
        <p:nvSpPr>
          <p:cNvPr id="22" name="Shape 17"/>
          <p:cNvSpPr/>
          <p:nvPr/>
        </p:nvSpPr>
        <p:spPr>
          <a:xfrm>
            <a:off x="724205" y="2287829"/>
            <a:ext cx="895198" cy="200254"/>
          </a:xfrm>
          <a:prstGeom prst="roundRect">
            <a:avLst>
              <a:gd name="adj" fmla="val 173951"/>
            </a:avLst>
          </a:prstGeom>
          <a:solidFill>
            <a:srgbClr val="E8F4FD"/>
          </a:solidFill>
          <a:ln w="12700">
            <a:solidFill>
              <a:srgbClr val="FFFFFF">
                <a:alpha val="0"/>
              </a:srgbClr>
            </a:solidFill>
            <a:prstDash val="solid"/>
          </a:ln>
        </p:spPr>
      </p:sp>
      <p:sp>
        <p:nvSpPr>
          <p:cNvPr id="23" name="Text 18"/>
          <p:cNvSpPr txBox="1"/>
          <p:nvPr/>
        </p:nvSpPr>
        <p:spPr>
          <a:xfrm>
            <a:off x="724205" y="2287829"/>
            <a:ext cx="1066190" cy="200254"/>
          </a:xfrm>
          <a:prstGeom prst="rect">
            <a:avLst/>
          </a:prstGeom>
          <a:solidFill>
            <a:srgbClr val="FFFFFF">
              <a:alpha val="0"/>
            </a:srgbClr>
          </a:solidFill>
          <a:ln>
            <a:solidFill>
              <a:srgbClr val="FFFFFF">
                <a:alpha val="0"/>
              </a:srgbClr>
            </a:solidFill>
          </a:ln>
        </p:spPr>
        <p:txBody>
          <a:bodyPr wrap="square" lIns="76200" tIns="25400" rIns="76200" bIns="25400" rtlCol="0" anchor="ctr"/>
          <a:lstStyle/>
          <a:p>
            <a:pPr marL="0" indent="0" algn="l">
              <a:buNone/>
            </a:pPr>
            <a:r>
              <a:rPr lang="en-US" sz="800" b="1" dirty="0">
                <a:solidFill>
                  <a:srgbClr val="003580"/>
                </a:solidFill>
                <a:latin typeface="Open Sans" pitchFamily="34" charset="0"/>
                <a:ea typeface="Open Sans" pitchFamily="34" charset="-122"/>
                <a:cs typeface="Open Sans" pitchFamily="34" charset="-120"/>
              </a:rPr>
              <a:t>Clause 2(b)(iii)</a:t>
            </a:r>
            <a:endParaRPr lang="en-US" sz="800" dirty="0"/>
          </a:p>
        </p:txBody>
      </p:sp>
      <p:pic>
        <p:nvPicPr>
          <p:cNvPr id="24" name="Image 3" descr="preencoded.png"/>
          <p:cNvPicPr>
            <a:picLocks noChangeAspect="1"/>
          </p:cNvPicPr>
          <p:nvPr/>
        </p:nvPicPr>
        <p:blipFill>
          <a:blip r:embed="rId4"/>
          <a:srcRect l="-1648" r="-1648"/>
          <a:stretch/>
        </p:blipFill>
        <p:spPr>
          <a:xfrm>
            <a:off x="11401654" y="2231136"/>
            <a:ext cx="171907" cy="190195"/>
          </a:xfrm>
          <a:prstGeom prst="rect">
            <a:avLst/>
          </a:prstGeom>
        </p:spPr>
      </p:pic>
      <p:sp>
        <p:nvSpPr>
          <p:cNvPr id="25" name="Text 19"/>
          <p:cNvSpPr txBox="1"/>
          <p:nvPr/>
        </p:nvSpPr>
        <p:spPr>
          <a:xfrm>
            <a:off x="724205" y="2531059"/>
            <a:ext cx="11487607" cy="191110"/>
          </a:xfrm>
          <a:prstGeom prst="rect">
            <a:avLst/>
          </a:prstGeom>
          <a:noFill/>
          <a:ln/>
        </p:spPr>
        <p:txBody>
          <a:bodyPr wrap="square" lIns="0" tIns="0" rIns="0" bIns="0" rtlCol="0" anchor="ctr"/>
          <a:lstStyle/>
          <a:p>
            <a:pPr marL="0" indent="0" algn="l">
              <a:buNone/>
            </a:pPr>
            <a:r>
              <a:rPr lang="en-US" sz="1200" b="1" i="1" dirty="0">
                <a:solidFill>
                  <a:srgbClr val="1E293B"/>
                </a:solidFill>
                <a:latin typeface="Montserrat" pitchFamily="34" charset="0"/>
                <a:ea typeface="Montserrat" pitchFamily="34" charset="-122"/>
                <a:cs typeface="Montserrat" pitchFamily="34" charset="-120"/>
              </a:rPr>
              <a:t>"(iii) Other credit and debit entries originated in the statements provided by RBI/other banks, remaining un-responded for more than 15 days:"</a:t>
            </a:r>
            <a:endParaRPr lang="en-US" sz="1200" dirty="0"/>
          </a:p>
        </p:txBody>
      </p:sp>
      <p:sp>
        <p:nvSpPr>
          <p:cNvPr id="26" name="Shape 20"/>
          <p:cNvSpPr/>
          <p:nvPr/>
        </p:nvSpPr>
        <p:spPr>
          <a:xfrm>
            <a:off x="476402" y="2926994"/>
            <a:ext cx="11239805" cy="1076249"/>
          </a:xfrm>
          <a:prstGeom prst="roundRect">
            <a:avLst>
              <a:gd name="adj" fmla="val 12030"/>
            </a:avLst>
          </a:prstGeom>
          <a:solidFill>
            <a:srgbClr val="FFFFFF"/>
          </a:solidFill>
          <a:ln/>
        </p:spPr>
      </p:sp>
      <p:sp>
        <p:nvSpPr>
          <p:cNvPr id="27" name="Shape 21"/>
          <p:cNvSpPr/>
          <p:nvPr/>
        </p:nvSpPr>
        <p:spPr>
          <a:xfrm>
            <a:off x="476402" y="2926994"/>
            <a:ext cx="57607" cy="1076249"/>
          </a:xfrm>
          <a:prstGeom prst="roundRect">
            <a:avLst>
              <a:gd name="adj" fmla="val 224751"/>
            </a:avLst>
          </a:prstGeom>
          <a:solidFill>
            <a:srgbClr val="0072CE"/>
          </a:solidFill>
          <a:ln w="12700">
            <a:solidFill>
              <a:srgbClr val="0072CE">
                <a:alpha val="0"/>
              </a:srgbClr>
            </a:solidFill>
            <a:prstDash val="solid"/>
          </a:ln>
        </p:spPr>
      </p:sp>
      <p:sp>
        <p:nvSpPr>
          <p:cNvPr id="28" name="Shape 22"/>
          <p:cNvSpPr/>
          <p:nvPr/>
        </p:nvSpPr>
        <p:spPr>
          <a:xfrm>
            <a:off x="724205" y="3079699"/>
            <a:ext cx="886054" cy="200254"/>
          </a:xfrm>
          <a:prstGeom prst="roundRect">
            <a:avLst>
              <a:gd name="adj" fmla="val 173951"/>
            </a:avLst>
          </a:prstGeom>
          <a:solidFill>
            <a:srgbClr val="E8F4FD"/>
          </a:solidFill>
          <a:ln w="12700">
            <a:solidFill>
              <a:srgbClr val="FFFFFF">
                <a:alpha val="0"/>
              </a:srgbClr>
            </a:solidFill>
            <a:prstDash val="solid"/>
          </a:ln>
        </p:spPr>
      </p:sp>
      <p:sp>
        <p:nvSpPr>
          <p:cNvPr id="29" name="Text 23"/>
          <p:cNvSpPr txBox="1"/>
          <p:nvPr/>
        </p:nvSpPr>
        <p:spPr>
          <a:xfrm>
            <a:off x="724205" y="3079699"/>
            <a:ext cx="1010412" cy="200254"/>
          </a:xfrm>
          <a:prstGeom prst="rect">
            <a:avLst/>
          </a:prstGeom>
          <a:solidFill>
            <a:srgbClr val="FFFFFF">
              <a:alpha val="0"/>
            </a:srgbClr>
          </a:solidFill>
          <a:ln>
            <a:solidFill>
              <a:srgbClr val="FFFFFF">
                <a:alpha val="0"/>
              </a:srgbClr>
            </a:solidFill>
          </a:ln>
        </p:spPr>
        <p:txBody>
          <a:bodyPr wrap="square" lIns="76200" tIns="25400" rIns="76200" bIns="25400" rtlCol="0" anchor="ctr"/>
          <a:lstStyle/>
          <a:p>
            <a:pPr marL="0" indent="0" algn="l">
              <a:buNone/>
            </a:pPr>
            <a:r>
              <a:rPr lang="en-US" sz="800" b="1" dirty="0">
                <a:solidFill>
                  <a:srgbClr val="003580"/>
                </a:solidFill>
                <a:latin typeface="Open Sans" pitchFamily="34" charset="0"/>
                <a:ea typeface="Open Sans" pitchFamily="34" charset="-122"/>
                <a:cs typeface="Open Sans" pitchFamily="34" charset="-120"/>
              </a:rPr>
              <a:t>Clause 2(b)(iv)</a:t>
            </a:r>
            <a:endParaRPr lang="en-US" sz="800" dirty="0"/>
          </a:p>
        </p:txBody>
      </p:sp>
      <p:pic>
        <p:nvPicPr>
          <p:cNvPr id="30" name="Image 4" descr="preencoded.png"/>
          <p:cNvPicPr>
            <a:picLocks noChangeAspect="1"/>
          </p:cNvPicPr>
          <p:nvPr/>
        </p:nvPicPr>
        <p:blipFill>
          <a:blip r:embed="rId4"/>
          <a:srcRect l="-1648" r="-1648"/>
          <a:stretch/>
        </p:blipFill>
        <p:spPr>
          <a:xfrm>
            <a:off x="11401654" y="3022092"/>
            <a:ext cx="171907" cy="190195"/>
          </a:xfrm>
          <a:prstGeom prst="rect">
            <a:avLst/>
          </a:prstGeom>
        </p:spPr>
      </p:pic>
      <p:sp>
        <p:nvSpPr>
          <p:cNvPr id="31" name="Text 24"/>
          <p:cNvSpPr txBox="1"/>
          <p:nvPr/>
        </p:nvSpPr>
        <p:spPr>
          <a:xfrm>
            <a:off x="724205" y="3322015"/>
            <a:ext cx="10877702" cy="562356"/>
          </a:xfrm>
          <a:prstGeom prst="rect">
            <a:avLst/>
          </a:prstGeom>
          <a:noFill/>
          <a:ln/>
        </p:spPr>
        <p:txBody>
          <a:bodyPr wrap="square" lIns="0" tIns="0" rIns="0" bIns="0" rtlCol="0" anchor="ctr"/>
          <a:lstStyle/>
          <a:p>
            <a:pPr marL="0" indent="0" algn="l">
              <a:buNone/>
            </a:pPr>
            <a:r>
              <a:rPr lang="en-US" sz="1200" b="1" i="1" dirty="0">
                <a:solidFill>
                  <a:srgbClr val="1E293B"/>
                </a:solidFill>
                <a:latin typeface="Montserrat" pitchFamily="34" charset="0"/>
                <a:ea typeface="Montserrat" pitchFamily="34" charset="-122"/>
                <a:cs typeface="Montserrat" pitchFamily="34" charset="-120"/>
              </a:rPr>
              <a:t>"(iv) Where the branch maintains an account with RBI, the following additional matter may be reported: Entries originated prior to, but communicated / recorded after the year end in relation to currency chest operations at the branch/other link branches, involving deposits into/withdrawals from the currency chest attached to such branches (Give details)"</a:t>
            </a:r>
            <a:endParaRPr lang="en-US" sz="1200" dirty="0"/>
          </a:p>
        </p:txBody>
      </p:sp>
      <p:sp>
        <p:nvSpPr>
          <p:cNvPr id="32" name="Shape 25"/>
          <p:cNvSpPr/>
          <p:nvPr/>
        </p:nvSpPr>
        <p:spPr>
          <a:xfrm>
            <a:off x="476402" y="4187038"/>
            <a:ext cx="3619195" cy="2210105"/>
          </a:xfrm>
          <a:prstGeom prst="roundRect">
            <a:avLst>
              <a:gd name="adj" fmla="val 3567"/>
            </a:avLst>
          </a:prstGeom>
          <a:solidFill>
            <a:srgbClr val="FFFFFF"/>
          </a:solidFill>
          <a:ln w="12700">
            <a:solidFill>
              <a:srgbClr val="FFFFFF">
                <a:alpha val="0"/>
              </a:srgbClr>
            </a:solidFill>
            <a:prstDash val="solid"/>
          </a:ln>
          <a:effectLst>
            <a:outerShdw blurRad="63500" dist="38100" dir="16200000" algn="bl" rotWithShape="0">
              <a:srgbClr val="000000">
                <a:alpha val="5000"/>
              </a:srgbClr>
            </a:outerShdw>
          </a:effectLst>
        </p:spPr>
      </p:sp>
      <p:sp>
        <p:nvSpPr>
          <p:cNvPr id="33" name="Shape 26"/>
          <p:cNvSpPr/>
          <p:nvPr/>
        </p:nvSpPr>
        <p:spPr>
          <a:xfrm>
            <a:off x="619049" y="4691786"/>
            <a:ext cx="3333902" cy="19202"/>
          </a:xfrm>
          <a:prstGeom prst="rect">
            <a:avLst/>
          </a:prstGeom>
          <a:solidFill>
            <a:srgbClr val="F1F5F9"/>
          </a:solidFill>
          <a:ln w="12700">
            <a:solidFill>
              <a:srgbClr val="F1F5F9">
                <a:alpha val="0"/>
              </a:srgbClr>
            </a:solidFill>
            <a:prstDash val="solid"/>
          </a:ln>
        </p:spPr>
      </p:sp>
      <p:sp>
        <p:nvSpPr>
          <p:cNvPr id="34" name="Shape 27"/>
          <p:cNvSpPr/>
          <p:nvPr/>
        </p:nvSpPr>
        <p:spPr>
          <a:xfrm>
            <a:off x="619049" y="4329684"/>
            <a:ext cx="286207" cy="286207"/>
          </a:xfrm>
          <a:prstGeom prst="ellipse">
            <a:avLst/>
          </a:prstGeom>
          <a:solidFill>
            <a:srgbClr val="0072CE"/>
          </a:solidFill>
          <a:ln w="12700">
            <a:solidFill>
              <a:srgbClr val="FFFFFF">
                <a:alpha val="0"/>
              </a:srgbClr>
            </a:solidFill>
            <a:prstDash val="solid"/>
          </a:ln>
        </p:spPr>
      </p:sp>
      <p:pic>
        <p:nvPicPr>
          <p:cNvPr id="35" name="Image 5" descr="preencoded.png"/>
          <p:cNvPicPr>
            <a:picLocks noChangeAspect="1"/>
          </p:cNvPicPr>
          <p:nvPr/>
        </p:nvPicPr>
        <p:blipFill>
          <a:blip r:embed="rId5"/>
          <a:srcRect/>
          <a:stretch/>
        </p:blipFill>
        <p:spPr>
          <a:xfrm>
            <a:off x="694944" y="4406494"/>
            <a:ext cx="133502" cy="133502"/>
          </a:xfrm>
          <a:prstGeom prst="rect">
            <a:avLst/>
          </a:prstGeom>
        </p:spPr>
      </p:pic>
      <p:sp>
        <p:nvSpPr>
          <p:cNvPr id="36" name="Text 28"/>
          <p:cNvSpPr txBox="1"/>
          <p:nvPr/>
        </p:nvSpPr>
        <p:spPr>
          <a:xfrm>
            <a:off x="1000354" y="4372661"/>
            <a:ext cx="1295705" cy="200254"/>
          </a:xfrm>
          <a:prstGeom prst="rect">
            <a:avLst/>
          </a:prstGeom>
          <a:noFill/>
          <a:ln/>
        </p:spPr>
        <p:txBody>
          <a:bodyPr wrap="square" lIns="0" tIns="0" rIns="0" bIns="0" rtlCol="0" anchor="ctr"/>
          <a:lstStyle/>
          <a:p>
            <a:pPr marL="0" indent="0" algn="l">
              <a:buNone/>
            </a:pPr>
            <a:r>
              <a:rPr lang="en-US" sz="1000" b="1" dirty="0">
                <a:solidFill>
                  <a:srgbClr val="334155"/>
                </a:solidFill>
                <a:latin typeface="Montserrat" pitchFamily="34" charset="0"/>
                <a:ea typeface="Montserrat" pitchFamily="34" charset="-122"/>
                <a:cs typeface="Montserrat" pitchFamily="34" charset="-120"/>
              </a:rPr>
              <a:t>What to Verify</a:t>
            </a:r>
            <a:endParaRPr lang="en-US" sz="1000" dirty="0"/>
          </a:p>
        </p:txBody>
      </p:sp>
      <p:sp>
        <p:nvSpPr>
          <p:cNvPr id="37" name="Text 29"/>
          <p:cNvSpPr txBox="1"/>
          <p:nvPr/>
        </p:nvSpPr>
        <p:spPr>
          <a:xfrm>
            <a:off x="752551" y="4806086"/>
            <a:ext cx="3277210" cy="352958"/>
          </a:xfrm>
          <a:prstGeom prst="rect">
            <a:avLst/>
          </a:prstGeom>
          <a:noFill/>
          <a:ln/>
        </p:spPr>
        <p:txBody>
          <a:bodyPr wrap="square" lIns="0" tIns="0" rIns="0" bIns="0" rtlCol="0" anchor="ctr"/>
          <a:lstStyle/>
          <a:p>
            <a:pPr marL="0" indent="0" algn="l">
              <a:buNone/>
            </a:pPr>
            <a:r>
              <a:rPr lang="en-US" sz="900" dirty="0">
                <a:solidFill>
                  <a:srgbClr val="475569"/>
                </a:solidFill>
                <a:latin typeface="Open Sans" pitchFamily="34" charset="0"/>
                <a:ea typeface="Open Sans" pitchFamily="34" charset="-122"/>
                <a:cs typeface="Open Sans" pitchFamily="34" charset="-120"/>
              </a:rPr>
              <a:t>Ageing of all un-responded entries in reconciliation statements</a:t>
            </a:r>
            <a:endParaRPr lang="en-US" sz="900" dirty="0"/>
          </a:p>
        </p:txBody>
      </p:sp>
      <p:sp>
        <p:nvSpPr>
          <p:cNvPr id="38" name="Text 30"/>
          <p:cNvSpPr txBox="1"/>
          <p:nvPr/>
        </p:nvSpPr>
        <p:spPr>
          <a:xfrm>
            <a:off x="752551" y="5229454"/>
            <a:ext cx="3277210" cy="352958"/>
          </a:xfrm>
          <a:prstGeom prst="rect">
            <a:avLst/>
          </a:prstGeom>
          <a:noFill/>
          <a:ln/>
        </p:spPr>
        <p:txBody>
          <a:bodyPr wrap="square" lIns="0" tIns="0" rIns="0" bIns="0" rtlCol="0" anchor="ctr"/>
          <a:lstStyle/>
          <a:p>
            <a:pPr marL="0" indent="0" algn="l">
              <a:buNone/>
            </a:pPr>
            <a:r>
              <a:rPr lang="en-US" sz="900" dirty="0">
                <a:solidFill>
                  <a:srgbClr val="475569"/>
                </a:solidFill>
                <a:latin typeface="Open Sans" pitchFamily="34" charset="0"/>
                <a:ea typeface="Open Sans" pitchFamily="34" charset="-122"/>
                <a:cs typeface="Open Sans" pitchFamily="34" charset="-120"/>
              </a:rPr>
              <a:t>Nature of 'revenue items' (charges/interest) not booked by branch</a:t>
            </a:r>
            <a:endParaRPr lang="en-US" sz="900" dirty="0"/>
          </a:p>
        </p:txBody>
      </p:sp>
      <p:sp>
        <p:nvSpPr>
          <p:cNvPr id="39" name="Text 31"/>
          <p:cNvSpPr txBox="1"/>
          <p:nvPr/>
        </p:nvSpPr>
        <p:spPr>
          <a:xfrm>
            <a:off x="752551" y="5651906"/>
            <a:ext cx="3277210" cy="352958"/>
          </a:xfrm>
          <a:prstGeom prst="rect">
            <a:avLst/>
          </a:prstGeom>
          <a:noFill/>
          <a:ln/>
        </p:spPr>
        <p:txBody>
          <a:bodyPr wrap="square" lIns="0" tIns="0" rIns="0" bIns="0" rtlCol="0" anchor="ctr"/>
          <a:lstStyle/>
          <a:p>
            <a:pPr marL="0" indent="0" algn="l">
              <a:buNone/>
            </a:pPr>
            <a:r>
              <a:rPr lang="en-US" sz="900" dirty="0">
                <a:solidFill>
                  <a:srgbClr val="475569"/>
                </a:solidFill>
                <a:latin typeface="Open Sans" pitchFamily="34" charset="0"/>
                <a:ea typeface="Open Sans" pitchFamily="34" charset="-122"/>
                <a:cs typeface="Open Sans" pitchFamily="34" charset="-120"/>
              </a:rPr>
              <a:t>Currency chest transactions (Link Office vs Branch books)</a:t>
            </a:r>
            <a:endParaRPr lang="en-US" sz="900" dirty="0"/>
          </a:p>
        </p:txBody>
      </p:sp>
      <p:sp>
        <p:nvSpPr>
          <p:cNvPr id="40" name="Text 32"/>
          <p:cNvSpPr txBox="1"/>
          <p:nvPr/>
        </p:nvSpPr>
        <p:spPr>
          <a:xfrm>
            <a:off x="752551" y="6075274"/>
            <a:ext cx="2833726" cy="181051"/>
          </a:xfrm>
          <a:prstGeom prst="rect">
            <a:avLst/>
          </a:prstGeom>
          <a:noFill/>
          <a:ln/>
        </p:spPr>
        <p:txBody>
          <a:bodyPr wrap="square" lIns="0" tIns="0" rIns="0" bIns="0" rtlCol="0" anchor="ctr"/>
          <a:lstStyle/>
          <a:p>
            <a:pPr marL="0" indent="0" algn="l">
              <a:buNone/>
            </a:pPr>
            <a:r>
              <a:rPr lang="en-US" sz="900" dirty="0">
                <a:solidFill>
                  <a:srgbClr val="475569"/>
                </a:solidFill>
                <a:latin typeface="Open Sans" pitchFamily="34" charset="0"/>
                <a:ea typeface="Open Sans" pitchFamily="34" charset="-122"/>
                <a:cs typeface="Open Sans" pitchFamily="34" charset="-120"/>
              </a:rPr>
              <a:t>Large debit entries outstanding &gt; 15 days</a:t>
            </a:r>
            <a:endParaRPr lang="en-US" sz="900" dirty="0"/>
          </a:p>
        </p:txBody>
      </p:sp>
      <p:sp>
        <p:nvSpPr>
          <p:cNvPr id="41" name="Shape 33"/>
          <p:cNvSpPr/>
          <p:nvPr/>
        </p:nvSpPr>
        <p:spPr>
          <a:xfrm>
            <a:off x="4286707" y="4187038"/>
            <a:ext cx="3619195" cy="2210105"/>
          </a:xfrm>
          <a:prstGeom prst="roundRect">
            <a:avLst>
              <a:gd name="adj" fmla="val 3567"/>
            </a:avLst>
          </a:prstGeom>
          <a:solidFill>
            <a:srgbClr val="FFFFFF"/>
          </a:solidFill>
          <a:ln w="12700">
            <a:solidFill>
              <a:srgbClr val="FFFFFF">
                <a:alpha val="0"/>
              </a:srgbClr>
            </a:solidFill>
            <a:prstDash val="solid"/>
          </a:ln>
          <a:effectLst>
            <a:outerShdw blurRad="63500" dist="38100" dir="16200000" algn="bl" rotWithShape="0">
              <a:srgbClr val="000000">
                <a:alpha val="5000"/>
              </a:srgbClr>
            </a:outerShdw>
          </a:effectLst>
        </p:spPr>
      </p:sp>
      <p:sp>
        <p:nvSpPr>
          <p:cNvPr id="42" name="Shape 34"/>
          <p:cNvSpPr/>
          <p:nvPr/>
        </p:nvSpPr>
        <p:spPr>
          <a:xfrm>
            <a:off x="4429354" y="4691786"/>
            <a:ext cx="3333902" cy="19202"/>
          </a:xfrm>
          <a:prstGeom prst="rect">
            <a:avLst/>
          </a:prstGeom>
          <a:solidFill>
            <a:srgbClr val="F1F5F9"/>
          </a:solidFill>
          <a:ln w="12700">
            <a:solidFill>
              <a:srgbClr val="F1F5F9">
                <a:alpha val="0"/>
              </a:srgbClr>
            </a:solidFill>
            <a:prstDash val="solid"/>
          </a:ln>
        </p:spPr>
      </p:sp>
      <p:sp>
        <p:nvSpPr>
          <p:cNvPr id="43" name="Shape 35"/>
          <p:cNvSpPr/>
          <p:nvPr/>
        </p:nvSpPr>
        <p:spPr>
          <a:xfrm>
            <a:off x="4429354" y="4329684"/>
            <a:ext cx="286207" cy="286207"/>
          </a:xfrm>
          <a:prstGeom prst="ellipse">
            <a:avLst/>
          </a:prstGeom>
          <a:solidFill>
            <a:srgbClr val="0D9488"/>
          </a:solidFill>
          <a:ln w="12700">
            <a:solidFill>
              <a:srgbClr val="FFFFFF">
                <a:alpha val="0"/>
              </a:srgbClr>
            </a:solidFill>
            <a:prstDash val="solid"/>
          </a:ln>
        </p:spPr>
      </p:sp>
      <p:pic>
        <p:nvPicPr>
          <p:cNvPr id="44" name="Image 6" descr="preencoded.png"/>
          <p:cNvPicPr>
            <a:picLocks noChangeAspect="1"/>
          </p:cNvPicPr>
          <p:nvPr/>
        </p:nvPicPr>
        <p:blipFill>
          <a:blip r:embed="rId6"/>
          <a:srcRect l="-2512" r="-2512"/>
          <a:stretch/>
        </p:blipFill>
        <p:spPr>
          <a:xfrm>
            <a:off x="4519879" y="4406494"/>
            <a:ext cx="105156" cy="133502"/>
          </a:xfrm>
          <a:prstGeom prst="rect">
            <a:avLst/>
          </a:prstGeom>
        </p:spPr>
      </p:pic>
      <p:sp>
        <p:nvSpPr>
          <p:cNvPr id="45" name="Text 36"/>
          <p:cNvSpPr txBox="1"/>
          <p:nvPr/>
        </p:nvSpPr>
        <p:spPr>
          <a:xfrm>
            <a:off x="4809744" y="4372661"/>
            <a:ext cx="1914754" cy="200254"/>
          </a:xfrm>
          <a:prstGeom prst="rect">
            <a:avLst/>
          </a:prstGeom>
          <a:noFill/>
          <a:ln/>
        </p:spPr>
        <p:txBody>
          <a:bodyPr wrap="square" lIns="0" tIns="0" rIns="0" bIns="0" rtlCol="0" anchor="ctr"/>
          <a:lstStyle/>
          <a:p>
            <a:pPr marL="0" indent="0" algn="l">
              <a:buNone/>
            </a:pPr>
            <a:r>
              <a:rPr lang="en-US" sz="1000" b="1" dirty="0">
                <a:solidFill>
                  <a:srgbClr val="334155"/>
                </a:solidFill>
                <a:latin typeface="Montserrat" pitchFamily="34" charset="0"/>
                <a:ea typeface="Montserrat" pitchFamily="34" charset="-122"/>
                <a:cs typeface="Montserrat" pitchFamily="34" charset="-120"/>
              </a:rPr>
              <a:t>Documents to Examine</a:t>
            </a:r>
            <a:endParaRPr lang="en-US" sz="1000" dirty="0"/>
          </a:p>
        </p:txBody>
      </p:sp>
      <p:sp>
        <p:nvSpPr>
          <p:cNvPr id="46" name="Text 37"/>
          <p:cNvSpPr txBox="1"/>
          <p:nvPr/>
        </p:nvSpPr>
        <p:spPr>
          <a:xfrm>
            <a:off x="4562856" y="4806086"/>
            <a:ext cx="3718865" cy="181051"/>
          </a:xfrm>
          <a:prstGeom prst="rect">
            <a:avLst/>
          </a:prstGeom>
          <a:noFill/>
          <a:ln/>
        </p:spPr>
        <p:txBody>
          <a:bodyPr wrap="square" lIns="0" tIns="0" rIns="0" bIns="0" rtlCol="0" anchor="ctr"/>
          <a:lstStyle/>
          <a:p>
            <a:pPr marL="0" indent="0" algn="l">
              <a:buNone/>
            </a:pPr>
            <a:r>
              <a:rPr lang="en-US" sz="900" dirty="0">
                <a:solidFill>
                  <a:srgbClr val="475569"/>
                </a:solidFill>
                <a:latin typeface="Open Sans" pitchFamily="34" charset="0"/>
                <a:ea typeface="Open Sans" pitchFamily="34" charset="-122"/>
                <a:cs typeface="Open Sans" pitchFamily="34" charset="-120"/>
              </a:rPr>
              <a:t>Bank Reconciliation Statements (BRS) as of 31st March</a:t>
            </a:r>
            <a:endParaRPr lang="en-US" sz="900" dirty="0"/>
          </a:p>
        </p:txBody>
      </p:sp>
      <p:sp>
        <p:nvSpPr>
          <p:cNvPr id="47" name="Text 38"/>
          <p:cNvSpPr txBox="1"/>
          <p:nvPr/>
        </p:nvSpPr>
        <p:spPr>
          <a:xfrm>
            <a:off x="4562856" y="5055718"/>
            <a:ext cx="2312518" cy="181051"/>
          </a:xfrm>
          <a:prstGeom prst="rect">
            <a:avLst/>
          </a:prstGeom>
          <a:noFill/>
          <a:ln/>
        </p:spPr>
        <p:txBody>
          <a:bodyPr wrap="square" lIns="0" tIns="0" rIns="0" bIns="0" rtlCol="0" anchor="ctr"/>
          <a:lstStyle/>
          <a:p>
            <a:pPr marL="0" indent="0" algn="l">
              <a:buNone/>
            </a:pPr>
            <a:r>
              <a:rPr lang="en-US" sz="900" dirty="0">
                <a:solidFill>
                  <a:srgbClr val="475569"/>
                </a:solidFill>
                <a:latin typeface="Open Sans" pitchFamily="34" charset="0"/>
                <a:ea typeface="Open Sans" pitchFamily="34" charset="-122"/>
                <a:cs typeface="Open Sans" pitchFamily="34" charset="-120"/>
              </a:rPr>
              <a:t>RBI / SBI / Other Bank Statements</a:t>
            </a:r>
            <a:endParaRPr lang="en-US" sz="900" dirty="0"/>
          </a:p>
        </p:txBody>
      </p:sp>
      <p:sp>
        <p:nvSpPr>
          <p:cNvPr id="48" name="Text 39"/>
          <p:cNvSpPr txBox="1"/>
          <p:nvPr/>
        </p:nvSpPr>
        <p:spPr>
          <a:xfrm>
            <a:off x="4562856" y="5305349"/>
            <a:ext cx="3794760" cy="181051"/>
          </a:xfrm>
          <a:prstGeom prst="rect">
            <a:avLst/>
          </a:prstGeom>
          <a:noFill/>
          <a:ln/>
        </p:spPr>
        <p:txBody>
          <a:bodyPr wrap="square" lIns="0" tIns="0" rIns="0" bIns="0" rtlCol="0" anchor="ctr"/>
          <a:lstStyle/>
          <a:p>
            <a:pPr marL="0" indent="0" algn="l">
              <a:buNone/>
            </a:pPr>
            <a:r>
              <a:rPr lang="en-US" sz="900" dirty="0">
                <a:solidFill>
                  <a:srgbClr val="475569"/>
                </a:solidFill>
                <a:latin typeface="Open Sans" pitchFamily="34" charset="0"/>
                <a:ea typeface="Open Sans" pitchFamily="34" charset="-122"/>
                <a:cs typeface="Open Sans" pitchFamily="34" charset="-120"/>
              </a:rPr>
              <a:t>Currency Chest Transaction Reports / Link Office Advice</a:t>
            </a:r>
            <a:endParaRPr lang="en-US" sz="900" dirty="0"/>
          </a:p>
        </p:txBody>
      </p:sp>
      <p:sp>
        <p:nvSpPr>
          <p:cNvPr id="49" name="Text 40"/>
          <p:cNvSpPr txBox="1"/>
          <p:nvPr/>
        </p:nvSpPr>
        <p:spPr>
          <a:xfrm>
            <a:off x="4562856" y="5554980"/>
            <a:ext cx="3129077" cy="181051"/>
          </a:xfrm>
          <a:prstGeom prst="rect">
            <a:avLst/>
          </a:prstGeom>
          <a:noFill/>
          <a:ln/>
        </p:spPr>
        <p:txBody>
          <a:bodyPr wrap="square" lIns="0" tIns="0" rIns="0" bIns="0" rtlCol="0" anchor="ctr"/>
          <a:lstStyle/>
          <a:p>
            <a:pPr marL="0" indent="0" algn="l">
              <a:buNone/>
            </a:pPr>
            <a:r>
              <a:rPr lang="en-US" sz="900" dirty="0">
                <a:solidFill>
                  <a:srgbClr val="475569"/>
                </a:solidFill>
                <a:latin typeface="Open Sans" pitchFamily="34" charset="0"/>
                <a:ea typeface="Open Sans" pitchFamily="34" charset="-122"/>
                <a:cs typeface="Open Sans" pitchFamily="34" charset="-120"/>
              </a:rPr>
              <a:t>Correspondence for reversal of wrong entries</a:t>
            </a:r>
            <a:endParaRPr lang="en-US" sz="900" dirty="0"/>
          </a:p>
        </p:txBody>
      </p:sp>
      <p:sp>
        <p:nvSpPr>
          <p:cNvPr id="50" name="Shape 41"/>
          <p:cNvSpPr/>
          <p:nvPr/>
        </p:nvSpPr>
        <p:spPr>
          <a:xfrm>
            <a:off x="8096098" y="4187038"/>
            <a:ext cx="3619195" cy="2210105"/>
          </a:xfrm>
          <a:prstGeom prst="roundRect">
            <a:avLst>
              <a:gd name="adj" fmla="val 3567"/>
            </a:avLst>
          </a:prstGeom>
          <a:solidFill>
            <a:srgbClr val="FFFFFF"/>
          </a:solidFill>
          <a:ln w="12700">
            <a:solidFill>
              <a:srgbClr val="FFFFFF">
                <a:alpha val="0"/>
              </a:srgbClr>
            </a:solidFill>
            <a:prstDash val="solid"/>
          </a:ln>
          <a:effectLst>
            <a:outerShdw blurRad="63500" dist="38100" dir="16200000" algn="bl" rotWithShape="0">
              <a:srgbClr val="000000">
                <a:alpha val="5000"/>
              </a:srgbClr>
            </a:outerShdw>
          </a:effectLst>
        </p:spPr>
      </p:sp>
      <p:sp>
        <p:nvSpPr>
          <p:cNvPr id="51" name="Shape 42"/>
          <p:cNvSpPr/>
          <p:nvPr/>
        </p:nvSpPr>
        <p:spPr>
          <a:xfrm>
            <a:off x="8238744" y="4691786"/>
            <a:ext cx="3333902" cy="19202"/>
          </a:xfrm>
          <a:prstGeom prst="rect">
            <a:avLst/>
          </a:prstGeom>
          <a:solidFill>
            <a:srgbClr val="F1F5F9"/>
          </a:solidFill>
          <a:ln w="12700">
            <a:solidFill>
              <a:srgbClr val="F1F5F9">
                <a:alpha val="0"/>
              </a:srgbClr>
            </a:solidFill>
            <a:prstDash val="solid"/>
          </a:ln>
        </p:spPr>
      </p:sp>
      <p:sp>
        <p:nvSpPr>
          <p:cNvPr id="52" name="Shape 43"/>
          <p:cNvSpPr/>
          <p:nvPr/>
        </p:nvSpPr>
        <p:spPr>
          <a:xfrm>
            <a:off x="8238744" y="4329684"/>
            <a:ext cx="286207" cy="286207"/>
          </a:xfrm>
          <a:prstGeom prst="ellipse">
            <a:avLst/>
          </a:prstGeom>
          <a:solidFill>
            <a:srgbClr val="EF4444"/>
          </a:solidFill>
          <a:ln w="12700">
            <a:solidFill>
              <a:srgbClr val="FFFFFF">
                <a:alpha val="0"/>
              </a:srgbClr>
            </a:solidFill>
            <a:prstDash val="solid"/>
          </a:ln>
        </p:spPr>
      </p:sp>
      <p:pic>
        <p:nvPicPr>
          <p:cNvPr id="53" name="Image 7" descr="preencoded.png"/>
          <p:cNvPicPr>
            <a:picLocks noChangeAspect="1"/>
          </p:cNvPicPr>
          <p:nvPr/>
        </p:nvPicPr>
        <p:blipFill>
          <a:blip r:embed="rId7"/>
          <a:srcRect/>
          <a:stretch/>
        </p:blipFill>
        <p:spPr>
          <a:xfrm>
            <a:off x="8315554" y="4406494"/>
            <a:ext cx="133502" cy="133502"/>
          </a:xfrm>
          <a:prstGeom prst="rect">
            <a:avLst/>
          </a:prstGeom>
        </p:spPr>
      </p:pic>
      <p:sp>
        <p:nvSpPr>
          <p:cNvPr id="54" name="Text 44"/>
          <p:cNvSpPr txBox="1"/>
          <p:nvPr/>
        </p:nvSpPr>
        <p:spPr>
          <a:xfrm>
            <a:off x="8620049" y="4372661"/>
            <a:ext cx="1459382" cy="200254"/>
          </a:xfrm>
          <a:prstGeom prst="rect">
            <a:avLst/>
          </a:prstGeom>
          <a:noFill/>
          <a:ln/>
        </p:spPr>
        <p:txBody>
          <a:bodyPr wrap="square" lIns="0" tIns="0" rIns="0" bIns="0" rtlCol="0" anchor="ctr"/>
          <a:lstStyle/>
          <a:p>
            <a:pPr marL="0" indent="0" algn="l">
              <a:buNone/>
            </a:pPr>
            <a:r>
              <a:rPr lang="en-US" sz="1000" b="1" dirty="0">
                <a:solidFill>
                  <a:srgbClr val="334155"/>
                </a:solidFill>
                <a:latin typeface="Montserrat" pitchFamily="34" charset="0"/>
                <a:ea typeface="Montserrat" pitchFamily="34" charset="-122"/>
                <a:cs typeface="Montserrat" pitchFamily="34" charset="-120"/>
              </a:rPr>
              <a:t>Risks / Red Flags</a:t>
            </a:r>
            <a:endParaRPr lang="en-US" sz="1000" dirty="0"/>
          </a:p>
        </p:txBody>
      </p:sp>
      <p:sp>
        <p:nvSpPr>
          <p:cNvPr id="55" name="Text 45"/>
          <p:cNvSpPr txBox="1"/>
          <p:nvPr/>
        </p:nvSpPr>
        <p:spPr>
          <a:xfrm>
            <a:off x="8372246" y="4806086"/>
            <a:ext cx="3277210" cy="352958"/>
          </a:xfrm>
          <a:prstGeom prst="rect">
            <a:avLst/>
          </a:prstGeom>
          <a:noFill/>
          <a:ln/>
        </p:spPr>
        <p:txBody>
          <a:bodyPr wrap="square" lIns="0" tIns="0" rIns="0" bIns="0" rtlCol="0" anchor="ctr"/>
          <a:lstStyle/>
          <a:p>
            <a:pPr marL="0" indent="0" algn="l">
              <a:buNone/>
            </a:pPr>
            <a:r>
              <a:rPr lang="en-US" sz="900" dirty="0">
                <a:solidFill>
                  <a:srgbClr val="475569"/>
                </a:solidFill>
                <a:latin typeface="Open Sans" pitchFamily="34" charset="0"/>
                <a:ea typeface="Open Sans" pitchFamily="34" charset="-122"/>
                <a:cs typeface="Open Sans" pitchFamily="34" charset="-120"/>
              </a:rPr>
              <a:t>Un-responded debits masking fraud or misappropriation</a:t>
            </a:r>
            <a:endParaRPr lang="en-US" sz="900" dirty="0"/>
          </a:p>
        </p:txBody>
      </p:sp>
      <p:sp>
        <p:nvSpPr>
          <p:cNvPr id="56" name="Text 46"/>
          <p:cNvSpPr txBox="1"/>
          <p:nvPr/>
        </p:nvSpPr>
        <p:spPr>
          <a:xfrm>
            <a:off x="8372246" y="5229454"/>
            <a:ext cx="3532327" cy="181051"/>
          </a:xfrm>
          <a:prstGeom prst="rect">
            <a:avLst/>
          </a:prstGeom>
          <a:noFill/>
          <a:ln/>
        </p:spPr>
        <p:txBody>
          <a:bodyPr wrap="square" lIns="0" tIns="0" rIns="0" bIns="0" rtlCol="0" anchor="ctr"/>
          <a:lstStyle/>
          <a:p>
            <a:pPr marL="0" indent="0" algn="l">
              <a:buNone/>
            </a:pPr>
            <a:r>
              <a:rPr lang="en-US" sz="900" dirty="0">
                <a:solidFill>
                  <a:srgbClr val="475569"/>
                </a:solidFill>
                <a:latin typeface="Open Sans" pitchFamily="34" charset="0"/>
                <a:ea typeface="Open Sans" pitchFamily="34" charset="-122"/>
                <a:cs typeface="Open Sans" pitchFamily="34" charset="-120"/>
              </a:rPr>
              <a:t>Revenue leakage due to unbooked charges/interest</a:t>
            </a:r>
            <a:endParaRPr lang="en-US" sz="900" dirty="0"/>
          </a:p>
        </p:txBody>
      </p:sp>
      <p:sp>
        <p:nvSpPr>
          <p:cNvPr id="57" name="Text 47"/>
          <p:cNvSpPr txBox="1"/>
          <p:nvPr/>
        </p:nvSpPr>
        <p:spPr>
          <a:xfrm>
            <a:off x="8372246" y="5479085"/>
            <a:ext cx="3277210" cy="352958"/>
          </a:xfrm>
          <a:prstGeom prst="rect">
            <a:avLst/>
          </a:prstGeom>
          <a:noFill/>
          <a:ln/>
        </p:spPr>
        <p:txBody>
          <a:bodyPr wrap="square" lIns="0" tIns="0" rIns="0" bIns="0" rtlCol="0" anchor="ctr"/>
          <a:lstStyle/>
          <a:p>
            <a:pPr marL="0" indent="0" algn="l">
              <a:buNone/>
            </a:pPr>
            <a:r>
              <a:rPr lang="en-US" sz="900" dirty="0">
                <a:solidFill>
                  <a:srgbClr val="475569"/>
                </a:solidFill>
                <a:latin typeface="Open Sans" pitchFamily="34" charset="0"/>
                <a:ea typeface="Open Sans" pitchFamily="34" charset="-122"/>
                <a:cs typeface="Open Sans" pitchFamily="34" charset="-120"/>
              </a:rPr>
              <a:t>Old outstanding entries being carried forward without resolution</a:t>
            </a:r>
            <a:endParaRPr lang="en-US" sz="900" dirty="0"/>
          </a:p>
        </p:txBody>
      </p:sp>
      <p:sp>
        <p:nvSpPr>
          <p:cNvPr id="58" name="Text 48"/>
          <p:cNvSpPr txBox="1"/>
          <p:nvPr/>
        </p:nvSpPr>
        <p:spPr>
          <a:xfrm>
            <a:off x="8372246" y="5901538"/>
            <a:ext cx="3642055" cy="181051"/>
          </a:xfrm>
          <a:prstGeom prst="rect">
            <a:avLst/>
          </a:prstGeom>
          <a:noFill/>
          <a:ln/>
        </p:spPr>
        <p:txBody>
          <a:bodyPr wrap="square" lIns="0" tIns="0" rIns="0" bIns="0" rtlCol="0" anchor="ctr"/>
          <a:lstStyle/>
          <a:p>
            <a:pPr marL="0" indent="0" algn="l">
              <a:buNone/>
            </a:pPr>
            <a:r>
              <a:rPr lang="en-US" sz="900" dirty="0">
                <a:solidFill>
                  <a:srgbClr val="475569"/>
                </a:solidFill>
                <a:latin typeface="Open Sans" pitchFamily="34" charset="0"/>
                <a:ea typeface="Open Sans" pitchFamily="34" charset="-122"/>
                <a:cs typeface="Open Sans" pitchFamily="34" charset="-120"/>
              </a:rPr>
              <a:t>Currency chest discrepancies leading to RBI penalties</a:t>
            </a:r>
            <a:endParaRPr lang="en-US" sz="900" dirty="0"/>
          </a:p>
        </p:txBody>
      </p:sp>
      <p:sp>
        <p:nvSpPr>
          <p:cNvPr id="59" name="Shape 49"/>
          <p:cNvSpPr/>
          <p:nvPr/>
        </p:nvSpPr>
        <p:spPr>
          <a:xfrm>
            <a:off x="0" y="6676949"/>
            <a:ext cx="12191695" cy="181051"/>
          </a:xfrm>
          <a:prstGeom prst="rect">
            <a:avLst/>
          </a:prstGeom>
          <a:solidFill>
            <a:srgbClr val="F1F5F9"/>
          </a:solidFill>
          <a:ln/>
        </p:spPr>
      </p:sp>
      <p:sp>
        <p:nvSpPr>
          <p:cNvPr id="60" name="Shape 50"/>
          <p:cNvSpPr/>
          <p:nvPr/>
        </p:nvSpPr>
        <p:spPr>
          <a:xfrm>
            <a:off x="0" y="6676949"/>
            <a:ext cx="12191695" cy="9144"/>
          </a:xfrm>
          <a:prstGeom prst="rect">
            <a:avLst/>
          </a:prstGeom>
          <a:solidFill>
            <a:srgbClr val="E2E8F0"/>
          </a:solidFill>
          <a:ln w="12700">
            <a:solidFill>
              <a:srgbClr val="E2E8F0">
                <a:alpha val="0"/>
              </a:srgbClr>
            </a:solidFill>
            <a:prstDash val="solid"/>
          </a:ln>
        </p:spPr>
      </p:sp>
      <p:sp>
        <p:nvSpPr>
          <p:cNvPr id="61" name="Text 51"/>
          <p:cNvSpPr txBox="1"/>
          <p:nvPr/>
        </p:nvSpPr>
        <p:spPr>
          <a:xfrm>
            <a:off x="476402" y="6687007"/>
            <a:ext cx="3276295" cy="171907"/>
          </a:xfrm>
          <a:prstGeom prst="rect">
            <a:avLst/>
          </a:prstGeom>
          <a:noFill/>
          <a:ln/>
        </p:spPr>
        <p:txBody>
          <a:bodyPr wrap="square" lIns="0" tIns="0" rIns="0" bIns="0" rtlCol="0" anchor="ctr"/>
          <a:lstStyle/>
          <a:p>
            <a:pPr marL="0" indent="0" algn="l">
              <a:buNone/>
            </a:pPr>
            <a:r>
              <a:rPr lang="en-US" sz="900" dirty="0">
                <a:solidFill>
                  <a:srgbClr val="64748B"/>
                </a:solidFill>
                <a:latin typeface="Open Sans" pitchFamily="34" charset="0"/>
                <a:ea typeface="Open Sans" pitchFamily="34" charset="-122"/>
                <a:cs typeface="Open Sans" pitchFamily="34" charset="-120"/>
              </a:rPr>
              <a:t>Long Form Audit Report (LFAR) – Practical Approach</a:t>
            </a:r>
            <a:endParaRPr lang="en-US" sz="900" dirty="0"/>
          </a:p>
        </p:txBody>
      </p:sp>
      <p:sp>
        <p:nvSpPr>
          <p:cNvPr id="62" name="Text 52"/>
          <p:cNvSpPr txBox="1"/>
          <p:nvPr/>
        </p:nvSpPr>
        <p:spPr>
          <a:xfrm>
            <a:off x="10416845" y="6687007"/>
            <a:ext cx="1553566" cy="171907"/>
          </a:xfrm>
          <a:prstGeom prst="rect">
            <a:avLst/>
          </a:prstGeom>
          <a:noFill/>
          <a:ln/>
        </p:spPr>
        <p:txBody>
          <a:bodyPr wrap="square" lIns="0" tIns="0" rIns="0" bIns="0" rtlCol="0" anchor="ctr"/>
          <a:lstStyle/>
          <a:p>
            <a:pPr marL="0" indent="0" algn="l">
              <a:buNone/>
            </a:pPr>
            <a:r>
              <a:rPr lang="en-US" sz="900" dirty="0">
                <a:solidFill>
                  <a:srgbClr val="64748B"/>
                </a:solidFill>
                <a:latin typeface="Open Sans" pitchFamily="34" charset="0"/>
                <a:ea typeface="Open Sans" pitchFamily="34" charset="-122"/>
                <a:cs typeface="Open Sans" pitchFamily="34" charset="-120"/>
              </a:rPr>
              <a:t>ICAI Hyderabad Seminar</a:t>
            </a:r>
            <a:endParaRPr lang="en-US" sz="900" dirty="0"/>
          </a:p>
        </p:txBody>
      </p:sp>
      <p:pic>
        <p:nvPicPr>
          <p:cNvPr id="63" name="Image 8" descr="preencoded.png"/>
          <p:cNvPicPr>
            <a:picLocks noChangeAspect="1"/>
          </p:cNvPicPr>
          <p:nvPr/>
        </p:nvPicPr>
        <p:blipFill>
          <a:blip r:embed="rId8"/>
          <a:srcRect l="-1712" r="-1712"/>
          <a:stretch/>
        </p:blipFill>
        <p:spPr>
          <a:xfrm>
            <a:off x="476402" y="-7315"/>
            <a:ext cx="276149" cy="267005"/>
          </a:xfrm>
          <a:prstGeom prst="rect">
            <a:avLst/>
          </a:prstGeom>
        </p:spPr>
      </p:pic>
      <p:sp>
        <p:nvSpPr>
          <p:cNvPr id="64" name="Text 53"/>
          <p:cNvSpPr txBox="1"/>
          <p:nvPr/>
        </p:nvSpPr>
        <p:spPr>
          <a:xfrm>
            <a:off x="895198" y="-157832"/>
            <a:ext cx="6259068" cy="457200"/>
          </a:xfrm>
          <a:prstGeom prst="rect">
            <a:avLst/>
          </a:prstGeom>
          <a:noFill/>
          <a:ln/>
        </p:spPr>
        <p:txBody>
          <a:bodyPr wrap="square" lIns="0" tIns="0" rIns="0" bIns="0" rtlCol="0" anchor="ctr"/>
          <a:lstStyle/>
          <a:p>
            <a:pPr marL="0" indent="0" algn="l">
              <a:buNone/>
            </a:pPr>
            <a:r>
              <a:rPr lang="en-US" sz="2400" b="1" kern="0" spc="75" dirty="0">
                <a:solidFill>
                  <a:srgbClr val="FFFFFF"/>
                </a:solidFill>
                <a:latin typeface="Montserrat" pitchFamily="34" charset="0"/>
                <a:ea typeface="Montserrat" pitchFamily="34" charset="-122"/>
                <a:cs typeface="Montserrat" pitchFamily="34" charset="-120"/>
              </a:rPr>
              <a:t>I. Assets - Balances with Banks</a:t>
            </a:r>
            <a:endParaRPr lang="en-US" sz="2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F0F0F0"/>
          </a:solidFill>
          <a:ln w="12700">
            <a:solidFill>
              <a:srgbClr val="FFFFFF">
                <a:alpha val="0"/>
              </a:srgbClr>
            </a:solidFill>
            <a:prstDash val="solid"/>
          </a:ln>
        </p:spPr>
      </p:sp>
      <p:sp>
        <p:nvSpPr>
          <p:cNvPr id="3" name="Shape 1"/>
          <p:cNvSpPr/>
          <p:nvPr/>
        </p:nvSpPr>
        <p:spPr>
          <a:xfrm>
            <a:off x="0" y="0"/>
            <a:ext cx="12191695" cy="6858000"/>
          </a:xfrm>
          <a:prstGeom prst="rect">
            <a:avLst/>
          </a:prstGeom>
          <a:solidFill>
            <a:srgbClr val="FFFFFF"/>
          </a:solidFill>
          <a:ln w="12700">
            <a:solidFill>
              <a:srgbClr val="FFFFFF">
                <a:alpha val="0"/>
              </a:srgbClr>
            </a:solidFill>
            <a:prstDash val="solid"/>
          </a:ln>
        </p:spPr>
      </p:sp>
      <p:sp>
        <p:nvSpPr>
          <p:cNvPr id="4" name="Shape 2"/>
          <p:cNvSpPr/>
          <p:nvPr/>
        </p:nvSpPr>
        <p:spPr>
          <a:xfrm>
            <a:off x="0" y="0"/>
            <a:ext cx="12191695" cy="952805"/>
          </a:xfrm>
          <a:prstGeom prst="rect">
            <a:avLst/>
          </a:prstGeom>
          <a:solidFill>
            <a:srgbClr val="003580"/>
          </a:solidFill>
          <a:ln w="12700">
            <a:solidFill>
              <a:srgbClr val="FFFFFF">
                <a:alpha val="0"/>
              </a:srgbClr>
            </a:solidFill>
            <a:prstDash val="solid"/>
          </a:ln>
        </p:spPr>
      </p:sp>
      <p:sp>
        <p:nvSpPr>
          <p:cNvPr id="5" name="Text 3"/>
          <p:cNvSpPr txBox="1"/>
          <p:nvPr/>
        </p:nvSpPr>
        <p:spPr>
          <a:xfrm>
            <a:off x="476402" y="219456"/>
            <a:ext cx="8621878" cy="514807"/>
          </a:xfrm>
          <a:prstGeom prst="rect">
            <a:avLst/>
          </a:prstGeom>
          <a:noFill/>
          <a:ln/>
        </p:spPr>
        <p:txBody>
          <a:bodyPr wrap="square" lIns="0" tIns="0" rIns="0" bIns="0" rtlCol="0" anchor="ctr"/>
          <a:lstStyle/>
          <a:p>
            <a:pPr marL="0" indent="0" algn="l">
              <a:buNone/>
            </a:pPr>
            <a:r>
              <a:rPr lang="en-US" sz="2700" b="1" kern="0" spc="75" dirty="0">
                <a:solidFill>
                  <a:srgbClr val="FFFFFF"/>
                </a:solidFill>
                <a:latin typeface="Montserrat" pitchFamily="34" charset="0"/>
                <a:ea typeface="Montserrat" pitchFamily="34" charset="-122"/>
                <a:cs typeface="Montserrat" pitchFamily="34" charset="-120"/>
              </a:rPr>
              <a:t>I. Assets - Balances with Banks - Q(c)</a:t>
            </a:r>
            <a:endParaRPr lang="en-US" sz="2700" dirty="0"/>
          </a:p>
        </p:txBody>
      </p:sp>
      <p:pic>
        <p:nvPicPr>
          <p:cNvPr id="6" name="Image 0" descr="preencoded.png"/>
          <p:cNvPicPr>
            <a:picLocks noChangeAspect="1"/>
          </p:cNvPicPr>
          <p:nvPr/>
        </p:nvPicPr>
        <p:blipFill>
          <a:blip r:embed="rId3"/>
          <a:srcRect t="-401" b="-401"/>
          <a:stretch/>
        </p:blipFill>
        <p:spPr>
          <a:xfrm>
            <a:off x="0" y="952805"/>
            <a:ext cx="12191695" cy="57607"/>
          </a:xfrm>
          <a:prstGeom prst="rect">
            <a:avLst/>
          </a:prstGeom>
        </p:spPr>
      </p:pic>
      <p:sp>
        <p:nvSpPr>
          <p:cNvPr id="7" name="Shape 4"/>
          <p:cNvSpPr/>
          <p:nvPr/>
        </p:nvSpPr>
        <p:spPr>
          <a:xfrm>
            <a:off x="476402" y="1295705"/>
            <a:ext cx="11239805" cy="952805"/>
          </a:xfrm>
          <a:prstGeom prst="roundRect">
            <a:avLst>
              <a:gd name="adj" fmla="val 15355"/>
            </a:avLst>
          </a:prstGeom>
          <a:solidFill>
            <a:srgbClr val="E8F4FD"/>
          </a:solidFill>
          <a:ln/>
          <a:effectLst>
            <a:outerShdw blurRad="63500" dist="38100" dir="16200000" algn="bl" rotWithShape="0">
              <a:srgbClr val="000000">
                <a:alpha val="5000"/>
              </a:srgbClr>
            </a:outerShdw>
          </a:effectLst>
        </p:spPr>
      </p:sp>
      <p:sp>
        <p:nvSpPr>
          <p:cNvPr id="8" name="Shape 5"/>
          <p:cNvSpPr/>
          <p:nvPr/>
        </p:nvSpPr>
        <p:spPr>
          <a:xfrm>
            <a:off x="476402" y="1295705"/>
            <a:ext cx="75895" cy="952805"/>
          </a:xfrm>
          <a:prstGeom prst="roundRect">
            <a:avLst>
              <a:gd name="adj" fmla="val 192772"/>
            </a:avLst>
          </a:prstGeom>
          <a:solidFill>
            <a:srgbClr val="003580"/>
          </a:solidFill>
          <a:ln w="12700">
            <a:solidFill>
              <a:srgbClr val="003580">
                <a:alpha val="0"/>
              </a:srgbClr>
            </a:solidFill>
            <a:prstDash val="solid"/>
          </a:ln>
        </p:spPr>
      </p:sp>
      <p:pic>
        <p:nvPicPr>
          <p:cNvPr id="9" name="Image 1" descr="preencoded.png"/>
          <p:cNvPicPr>
            <a:picLocks noChangeAspect="1"/>
          </p:cNvPicPr>
          <p:nvPr/>
        </p:nvPicPr>
        <p:blipFill>
          <a:blip r:embed="rId4"/>
          <a:srcRect t="-43" b="-43"/>
          <a:stretch/>
        </p:blipFill>
        <p:spPr>
          <a:xfrm>
            <a:off x="743407" y="1524305"/>
            <a:ext cx="133502" cy="152705"/>
          </a:xfrm>
          <a:prstGeom prst="rect">
            <a:avLst/>
          </a:prstGeom>
        </p:spPr>
      </p:pic>
      <p:sp>
        <p:nvSpPr>
          <p:cNvPr id="10" name="Text 6"/>
          <p:cNvSpPr txBox="1"/>
          <p:nvPr/>
        </p:nvSpPr>
        <p:spPr>
          <a:xfrm>
            <a:off x="952805" y="1485900"/>
            <a:ext cx="2981858" cy="228600"/>
          </a:xfrm>
          <a:prstGeom prst="rect">
            <a:avLst/>
          </a:prstGeom>
          <a:noFill/>
          <a:ln/>
        </p:spPr>
        <p:txBody>
          <a:bodyPr wrap="square" lIns="0" tIns="0" rIns="0" bIns="0" rtlCol="0" anchor="ctr"/>
          <a:lstStyle/>
          <a:p>
            <a:pPr marL="0" indent="0" algn="l">
              <a:buNone/>
            </a:pPr>
            <a:r>
              <a:rPr lang="en-US" sz="1200" b="1" dirty="0">
                <a:solidFill>
                  <a:srgbClr val="003580"/>
                </a:solidFill>
                <a:latin typeface="Montserrat" pitchFamily="34" charset="0"/>
                <a:ea typeface="Montserrat" pitchFamily="34" charset="-122"/>
                <a:cs typeface="Montserrat" pitchFamily="34" charset="-120"/>
              </a:rPr>
              <a:t>Exact LFAR Question (Verbatim)</a:t>
            </a:r>
            <a:endParaRPr lang="en-US" sz="1200" dirty="0"/>
          </a:p>
        </p:txBody>
      </p:sp>
      <p:sp>
        <p:nvSpPr>
          <p:cNvPr id="11" name="Text 7"/>
          <p:cNvSpPr txBox="1"/>
          <p:nvPr/>
        </p:nvSpPr>
        <p:spPr>
          <a:xfrm>
            <a:off x="743407" y="1790395"/>
            <a:ext cx="11468405" cy="267005"/>
          </a:xfrm>
          <a:prstGeom prst="rect">
            <a:avLst/>
          </a:prstGeom>
          <a:noFill/>
          <a:ln/>
        </p:spPr>
        <p:txBody>
          <a:bodyPr wrap="square" lIns="0" tIns="0" rIns="0" bIns="0" rtlCol="0" anchor="ctr"/>
          <a:lstStyle/>
          <a:p>
            <a:pPr marL="0" indent="0" algn="l">
              <a:buNone/>
            </a:pPr>
            <a:r>
              <a:rPr lang="en-US" sz="1500" b="1" i="1" dirty="0">
                <a:solidFill>
                  <a:srgbClr val="1E293B"/>
                </a:solidFill>
                <a:latin typeface="Open Sans" pitchFamily="34" charset="0"/>
                <a:ea typeface="Open Sans" pitchFamily="34" charset="-122"/>
                <a:cs typeface="Open Sans" pitchFamily="34" charset="-120"/>
              </a:rPr>
              <a:t>"(c) In case, any matter deserves special attention of the management, the same may be reported."</a:t>
            </a:r>
            <a:endParaRPr lang="en-US" sz="1500" dirty="0"/>
          </a:p>
        </p:txBody>
      </p:sp>
      <p:sp>
        <p:nvSpPr>
          <p:cNvPr id="12" name="Shape 8"/>
          <p:cNvSpPr/>
          <p:nvPr/>
        </p:nvSpPr>
        <p:spPr>
          <a:xfrm>
            <a:off x="476402" y="2438705"/>
            <a:ext cx="3619195" cy="3752698"/>
          </a:xfrm>
          <a:prstGeom prst="roundRect">
            <a:avLst>
              <a:gd name="adj" fmla="val 1596"/>
            </a:avLst>
          </a:prstGeom>
          <a:solidFill>
            <a:srgbClr val="FFFFFF"/>
          </a:solidFill>
          <a:ln w="12700">
            <a:solidFill>
              <a:srgbClr val="E2E8F0"/>
            </a:solidFill>
            <a:prstDash val="solid"/>
          </a:ln>
        </p:spPr>
      </p:sp>
      <p:sp>
        <p:nvSpPr>
          <p:cNvPr id="13" name="Shape 9"/>
          <p:cNvSpPr/>
          <p:nvPr/>
        </p:nvSpPr>
        <p:spPr>
          <a:xfrm>
            <a:off x="676656" y="3076042"/>
            <a:ext cx="3219602" cy="19202"/>
          </a:xfrm>
          <a:prstGeom prst="rect">
            <a:avLst/>
          </a:prstGeom>
          <a:solidFill>
            <a:srgbClr val="F1F5F9"/>
          </a:solidFill>
          <a:ln w="12700">
            <a:solidFill>
              <a:srgbClr val="F1F5F9">
                <a:alpha val="0"/>
              </a:srgbClr>
            </a:solidFill>
            <a:prstDash val="solid"/>
          </a:ln>
        </p:spPr>
      </p:sp>
      <p:sp>
        <p:nvSpPr>
          <p:cNvPr id="14" name="Shape 10"/>
          <p:cNvSpPr/>
          <p:nvPr/>
        </p:nvSpPr>
        <p:spPr>
          <a:xfrm>
            <a:off x="676656" y="2638044"/>
            <a:ext cx="342900" cy="342900"/>
          </a:xfrm>
          <a:prstGeom prst="ellipse">
            <a:avLst/>
          </a:prstGeom>
          <a:solidFill>
            <a:srgbClr val="0072CE"/>
          </a:solidFill>
          <a:ln w="12700">
            <a:solidFill>
              <a:srgbClr val="FFFFFF">
                <a:alpha val="0"/>
              </a:srgbClr>
            </a:solidFill>
            <a:prstDash val="solid"/>
          </a:ln>
        </p:spPr>
      </p:sp>
      <p:pic>
        <p:nvPicPr>
          <p:cNvPr id="15" name="Image 2" descr="preencoded.png"/>
          <p:cNvPicPr>
            <a:picLocks noChangeAspect="1"/>
          </p:cNvPicPr>
          <p:nvPr/>
        </p:nvPicPr>
        <p:blipFill>
          <a:blip r:embed="rId5"/>
          <a:srcRect/>
          <a:stretch/>
        </p:blipFill>
        <p:spPr>
          <a:xfrm>
            <a:off x="771754" y="2734056"/>
            <a:ext cx="152705" cy="152705"/>
          </a:xfrm>
          <a:prstGeom prst="rect">
            <a:avLst/>
          </a:prstGeom>
        </p:spPr>
      </p:pic>
      <p:sp>
        <p:nvSpPr>
          <p:cNvPr id="16" name="Text 11"/>
          <p:cNvSpPr txBox="1"/>
          <p:nvPr/>
        </p:nvSpPr>
        <p:spPr>
          <a:xfrm>
            <a:off x="1114654" y="2681021"/>
            <a:ext cx="1540764" cy="257861"/>
          </a:xfrm>
          <a:prstGeom prst="rect">
            <a:avLst/>
          </a:prstGeom>
          <a:noFill/>
          <a:ln/>
        </p:spPr>
        <p:txBody>
          <a:bodyPr wrap="square" lIns="0" tIns="0" rIns="0" bIns="0" rtlCol="0" anchor="ctr"/>
          <a:lstStyle/>
          <a:p>
            <a:pPr marL="0" indent="0" algn="l">
              <a:buNone/>
            </a:pPr>
            <a:r>
              <a:rPr lang="en-US" sz="1300" b="1" dirty="0">
                <a:solidFill>
                  <a:srgbClr val="334155"/>
                </a:solidFill>
                <a:latin typeface="Montserrat" pitchFamily="34" charset="0"/>
                <a:ea typeface="Montserrat" pitchFamily="34" charset="-122"/>
                <a:cs typeface="Montserrat" pitchFamily="34" charset="-120"/>
              </a:rPr>
              <a:t>What to Verify</a:t>
            </a:r>
            <a:endParaRPr lang="en-US" sz="1300" dirty="0"/>
          </a:p>
        </p:txBody>
      </p:sp>
      <p:sp>
        <p:nvSpPr>
          <p:cNvPr id="17" name="Shape 12"/>
          <p:cNvSpPr/>
          <p:nvPr/>
        </p:nvSpPr>
        <p:spPr>
          <a:xfrm>
            <a:off x="676656" y="3314700"/>
            <a:ext cx="57607" cy="57607"/>
          </a:xfrm>
          <a:prstGeom prst="ellipse">
            <a:avLst/>
          </a:prstGeom>
          <a:solidFill>
            <a:srgbClr val="CBD5E1"/>
          </a:solidFill>
          <a:ln w="12700">
            <a:solidFill>
              <a:srgbClr val="FFFFFF">
                <a:alpha val="0"/>
              </a:srgbClr>
            </a:solidFill>
            <a:prstDash val="solid"/>
          </a:ln>
        </p:spPr>
      </p:sp>
      <p:sp>
        <p:nvSpPr>
          <p:cNvPr id="18" name="Text 13"/>
          <p:cNvSpPr txBox="1"/>
          <p:nvPr/>
        </p:nvSpPr>
        <p:spPr>
          <a:xfrm>
            <a:off x="828446" y="3238805"/>
            <a:ext cx="3143707" cy="400507"/>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Verify unusual large debit/credit entries routed through bank accounts.</a:t>
            </a:r>
            <a:endParaRPr lang="en-US" sz="1100" dirty="0"/>
          </a:p>
        </p:txBody>
      </p:sp>
      <p:sp>
        <p:nvSpPr>
          <p:cNvPr id="19" name="Shape 14"/>
          <p:cNvSpPr/>
          <p:nvPr/>
        </p:nvSpPr>
        <p:spPr>
          <a:xfrm>
            <a:off x="676656" y="3810305"/>
            <a:ext cx="57607" cy="57607"/>
          </a:xfrm>
          <a:prstGeom prst="ellipse">
            <a:avLst/>
          </a:prstGeom>
          <a:solidFill>
            <a:srgbClr val="CBD5E1"/>
          </a:solidFill>
          <a:ln w="12700">
            <a:solidFill>
              <a:srgbClr val="FFFFFF">
                <a:alpha val="0"/>
              </a:srgbClr>
            </a:solidFill>
            <a:prstDash val="solid"/>
          </a:ln>
        </p:spPr>
      </p:sp>
      <p:sp>
        <p:nvSpPr>
          <p:cNvPr id="20" name="Text 15"/>
          <p:cNvSpPr txBox="1"/>
          <p:nvPr/>
        </p:nvSpPr>
        <p:spPr>
          <a:xfrm>
            <a:off x="828446" y="3733495"/>
            <a:ext cx="3143707" cy="400507"/>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Check for entries involving round-tripping of funds.</a:t>
            </a:r>
            <a:endParaRPr lang="en-US" sz="1100" dirty="0"/>
          </a:p>
        </p:txBody>
      </p:sp>
      <p:sp>
        <p:nvSpPr>
          <p:cNvPr id="21" name="Shape 16"/>
          <p:cNvSpPr/>
          <p:nvPr/>
        </p:nvSpPr>
        <p:spPr>
          <a:xfrm>
            <a:off x="676656" y="4304995"/>
            <a:ext cx="57607" cy="57607"/>
          </a:xfrm>
          <a:prstGeom prst="ellipse">
            <a:avLst/>
          </a:prstGeom>
          <a:solidFill>
            <a:srgbClr val="CBD5E1"/>
          </a:solidFill>
          <a:ln w="12700">
            <a:solidFill>
              <a:srgbClr val="FFFFFF">
                <a:alpha val="0"/>
              </a:srgbClr>
            </a:solidFill>
            <a:prstDash val="solid"/>
          </a:ln>
        </p:spPr>
      </p:sp>
      <p:sp>
        <p:nvSpPr>
          <p:cNvPr id="22" name="Text 17"/>
          <p:cNvSpPr txBox="1"/>
          <p:nvPr/>
        </p:nvSpPr>
        <p:spPr>
          <a:xfrm>
            <a:off x="828446" y="4229100"/>
            <a:ext cx="3143707" cy="400507"/>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Verify prolonged parking of funds in current accounts with other banks.</a:t>
            </a:r>
            <a:endParaRPr lang="en-US" sz="1100" dirty="0"/>
          </a:p>
        </p:txBody>
      </p:sp>
      <p:sp>
        <p:nvSpPr>
          <p:cNvPr id="23" name="Shape 18"/>
          <p:cNvSpPr/>
          <p:nvPr/>
        </p:nvSpPr>
        <p:spPr>
          <a:xfrm>
            <a:off x="676656" y="4800600"/>
            <a:ext cx="57607" cy="57607"/>
          </a:xfrm>
          <a:prstGeom prst="ellipse">
            <a:avLst/>
          </a:prstGeom>
          <a:solidFill>
            <a:srgbClr val="CBD5E1"/>
          </a:solidFill>
          <a:ln w="12700">
            <a:solidFill>
              <a:srgbClr val="FFFFFF">
                <a:alpha val="0"/>
              </a:srgbClr>
            </a:solidFill>
            <a:prstDash val="solid"/>
          </a:ln>
        </p:spPr>
      </p:sp>
      <p:sp>
        <p:nvSpPr>
          <p:cNvPr id="24" name="Text 19"/>
          <p:cNvSpPr txBox="1"/>
          <p:nvPr/>
        </p:nvSpPr>
        <p:spPr>
          <a:xfrm>
            <a:off x="828446" y="4724705"/>
            <a:ext cx="3143707" cy="600761"/>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Investigate frequent transfer of funds between branch and other bank accounts without business justification.</a:t>
            </a:r>
            <a:endParaRPr lang="en-US" sz="1100" dirty="0"/>
          </a:p>
        </p:txBody>
      </p:sp>
      <p:sp>
        <p:nvSpPr>
          <p:cNvPr id="25" name="Shape 20"/>
          <p:cNvSpPr/>
          <p:nvPr/>
        </p:nvSpPr>
        <p:spPr>
          <a:xfrm>
            <a:off x="4286707" y="2438705"/>
            <a:ext cx="3619195" cy="3752698"/>
          </a:xfrm>
          <a:prstGeom prst="roundRect">
            <a:avLst>
              <a:gd name="adj" fmla="val 1596"/>
            </a:avLst>
          </a:prstGeom>
          <a:solidFill>
            <a:srgbClr val="FFFFFF"/>
          </a:solidFill>
          <a:ln w="12700">
            <a:solidFill>
              <a:srgbClr val="E2E8F0"/>
            </a:solidFill>
            <a:prstDash val="solid"/>
          </a:ln>
        </p:spPr>
      </p:sp>
      <p:sp>
        <p:nvSpPr>
          <p:cNvPr id="26" name="Shape 21"/>
          <p:cNvSpPr/>
          <p:nvPr/>
        </p:nvSpPr>
        <p:spPr>
          <a:xfrm>
            <a:off x="4486046" y="3076042"/>
            <a:ext cx="3219602" cy="19202"/>
          </a:xfrm>
          <a:prstGeom prst="rect">
            <a:avLst/>
          </a:prstGeom>
          <a:solidFill>
            <a:srgbClr val="F1F5F9"/>
          </a:solidFill>
          <a:ln w="12700">
            <a:solidFill>
              <a:srgbClr val="F1F5F9">
                <a:alpha val="0"/>
              </a:srgbClr>
            </a:solidFill>
            <a:prstDash val="solid"/>
          </a:ln>
        </p:spPr>
      </p:sp>
      <p:sp>
        <p:nvSpPr>
          <p:cNvPr id="27" name="Shape 22"/>
          <p:cNvSpPr/>
          <p:nvPr/>
        </p:nvSpPr>
        <p:spPr>
          <a:xfrm>
            <a:off x="4486046" y="2638044"/>
            <a:ext cx="342900" cy="342900"/>
          </a:xfrm>
          <a:prstGeom prst="ellipse">
            <a:avLst/>
          </a:prstGeom>
          <a:solidFill>
            <a:srgbClr val="10B981"/>
          </a:solidFill>
          <a:ln w="12700">
            <a:solidFill>
              <a:srgbClr val="FFFFFF">
                <a:alpha val="0"/>
              </a:srgbClr>
            </a:solidFill>
            <a:prstDash val="solid"/>
          </a:ln>
        </p:spPr>
      </p:sp>
      <p:pic>
        <p:nvPicPr>
          <p:cNvPr id="28" name="Image 3" descr="preencoded.png"/>
          <p:cNvPicPr>
            <a:picLocks noChangeAspect="1"/>
          </p:cNvPicPr>
          <p:nvPr/>
        </p:nvPicPr>
        <p:blipFill>
          <a:blip r:embed="rId6"/>
          <a:srcRect t="-100" b="-100"/>
          <a:stretch/>
        </p:blipFill>
        <p:spPr>
          <a:xfrm>
            <a:off x="4600346" y="2734056"/>
            <a:ext cx="114300" cy="152705"/>
          </a:xfrm>
          <a:prstGeom prst="rect">
            <a:avLst/>
          </a:prstGeom>
        </p:spPr>
      </p:pic>
      <p:sp>
        <p:nvSpPr>
          <p:cNvPr id="29" name="Text 23"/>
          <p:cNvSpPr txBox="1"/>
          <p:nvPr/>
        </p:nvSpPr>
        <p:spPr>
          <a:xfrm>
            <a:off x="4924044" y="2681021"/>
            <a:ext cx="2211019" cy="257861"/>
          </a:xfrm>
          <a:prstGeom prst="rect">
            <a:avLst/>
          </a:prstGeom>
          <a:noFill/>
          <a:ln/>
        </p:spPr>
        <p:txBody>
          <a:bodyPr wrap="square" lIns="0" tIns="0" rIns="0" bIns="0" rtlCol="0" anchor="ctr"/>
          <a:lstStyle/>
          <a:p>
            <a:pPr marL="0" indent="0" algn="l">
              <a:buNone/>
            </a:pPr>
            <a:r>
              <a:rPr lang="en-US" sz="1300" b="1" dirty="0">
                <a:solidFill>
                  <a:srgbClr val="334155"/>
                </a:solidFill>
                <a:latin typeface="Montserrat" pitchFamily="34" charset="0"/>
                <a:ea typeface="Montserrat" pitchFamily="34" charset="-122"/>
                <a:cs typeface="Montserrat" pitchFamily="34" charset="-120"/>
              </a:rPr>
              <a:t>Documents to Examine</a:t>
            </a:r>
            <a:endParaRPr lang="en-US" sz="1300" dirty="0"/>
          </a:p>
        </p:txBody>
      </p:sp>
      <p:sp>
        <p:nvSpPr>
          <p:cNvPr id="30" name="Shape 24"/>
          <p:cNvSpPr/>
          <p:nvPr/>
        </p:nvSpPr>
        <p:spPr>
          <a:xfrm>
            <a:off x="4486046" y="3314700"/>
            <a:ext cx="57607" cy="57607"/>
          </a:xfrm>
          <a:prstGeom prst="ellipse">
            <a:avLst/>
          </a:prstGeom>
          <a:solidFill>
            <a:srgbClr val="CBD5E1"/>
          </a:solidFill>
          <a:ln w="12700">
            <a:solidFill>
              <a:srgbClr val="FFFFFF">
                <a:alpha val="0"/>
              </a:srgbClr>
            </a:solidFill>
            <a:prstDash val="solid"/>
          </a:ln>
        </p:spPr>
      </p:sp>
      <p:sp>
        <p:nvSpPr>
          <p:cNvPr id="31" name="Text 25"/>
          <p:cNvSpPr txBox="1"/>
          <p:nvPr/>
        </p:nvSpPr>
        <p:spPr>
          <a:xfrm>
            <a:off x="4638751" y="3238805"/>
            <a:ext cx="2085746" cy="200254"/>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Bank Account Statements.</a:t>
            </a:r>
            <a:endParaRPr lang="en-US" sz="1100" dirty="0"/>
          </a:p>
        </p:txBody>
      </p:sp>
      <p:sp>
        <p:nvSpPr>
          <p:cNvPr id="32" name="Shape 26"/>
          <p:cNvSpPr/>
          <p:nvPr/>
        </p:nvSpPr>
        <p:spPr>
          <a:xfrm>
            <a:off x="4486046" y="3610051"/>
            <a:ext cx="57607" cy="57607"/>
          </a:xfrm>
          <a:prstGeom prst="ellipse">
            <a:avLst/>
          </a:prstGeom>
          <a:solidFill>
            <a:srgbClr val="CBD5E1"/>
          </a:solidFill>
          <a:ln w="12700">
            <a:solidFill>
              <a:srgbClr val="FFFFFF">
                <a:alpha val="0"/>
              </a:srgbClr>
            </a:solidFill>
            <a:prstDash val="solid"/>
          </a:ln>
        </p:spPr>
      </p:sp>
      <p:sp>
        <p:nvSpPr>
          <p:cNvPr id="33" name="Text 27"/>
          <p:cNvSpPr txBox="1"/>
          <p:nvPr/>
        </p:nvSpPr>
        <p:spPr>
          <a:xfrm>
            <a:off x="4638751" y="3534156"/>
            <a:ext cx="3143707" cy="400507"/>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Internal Audit / Concurrent Audit Reports highlighting unusual transactions.</a:t>
            </a:r>
            <a:endParaRPr lang="en-US" sz="1100" dirty="0"/>
          </a:p>
        </p:txBody>
      </p:sp>
      <p:sp>
        <p:nvSpPr>
          <p:cNvPr id="34" name="Shape 28"/>
          <p:cNvSpPr/>
          <p:nvPr/>
        </p:nvSpPr>
        <p:spPr>
          <a:xfrm>
            <a:off x="4486046" y="4105656"/>
            <a:ext cx="57607" cy="57607"/>
          </a:xfrm>
          <a:prstGeom prst="ellipse">
            <a:avLst/>
          </a:prstGeom>
          <a:solidFill>
            <a:srgbClr val="CBD5E1"/>
          </a:solidFill>
          <a:ln w="12700">
            <a:solidFill>
              <a:srgbClr val="FFFFFF">
                <a:alpha val="0"/>
              </a:srgbClr>
            </a:solidFill>
            <a:prstDash val="solid"/>
          </a:ln>
        </p:spPr>
      </p:sp>
      <p:sp>
        <p:nvSpPr>
          <p:cNvPr id="35" name="Text 29"/>
          <p:cNvSpPr txBox="1"/>
          <p:nvPr/>
        </p:nvSpPr>
        <p:spPr>
          <a:xfrm>
            <a:off x="4638751" y="4028846"/>
            <a:ext cx="3143707" cy="400507"/>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Exception Reports related to bank account operations.</a:t>
            </a:r>
            <a:endParaRPr lang="en-US" sz="1100" dirty="0"/>
          </a:p>
        </p:txBody>
      </p:sp>
      <p:sp>
        <p:nvSpPr>
          <p:cNvPr id="36" name="Shape 30"/>
          <p:cNvSpPr/>
          <p:nvPr/>
        </p:nvSpPr>
        <p:spPr>
          <a:xfrm>
            <a:off x="4486046" y="4600346"/>
            <a:ext cx="57607" cy="57607"/>
          </a:xfrm>
          <a:prstGeom prst="ellipse">
            <a:avLst/>
          </a:prstGeom>
          <a:solidFill>
            <a:srgbClr val="CBD5E1"/>
          </a:solidFill>
          <a:ln w="12700">
            <a:solidFill>
              <a:srgbClr val="FFFFFF">
                <a:alpha val="0"/>
              </a:srgbClr>
            </a:solidFill>
            <a:prstDash val="solid"/>
          </a:ln>
        </p:spPr>
      </p:sp>
      <p:sp>
        <p:nvSpPr>
          <p:cNvPr id="37" name="Text 31"/>
          <p:cNvSpPr txBox="1"/>
          <p:nvPr/>
        </p:nvSpPr>
        <p:spPr>
          <a:xfrm>
            <a:off x="4638751" y="4524451"/>
            <a:ext cx="3554273" cy="200254"/>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Transaction journals for high-value transfers.</a:t>
            </a:r>
            <a:endParaRPr lang="en-US" sz="1100" dirty="0"/>
          </a:p>
        </p:txBody>
      </p:sp>
      <p:sp>
        <p:nvSpPr>
          <p:cNvPr id="38" name="Shape 32"/>
          <p:cNvSpPr/>
          <p:nvPr/>
        </p:nvSpPr>
        <p:spPr>
          <a:xfrm>
            <a:off x="8096098" y="2438705"/>
            <a:ext cx="3619195" cy="3752698"/>
          </a:xfrm>
          <a:prstGeom prst="roundRect">
            <a:avLst>
              <a:gd name="adj" fmla="val 1596"/>
            </a:avLst>
          </a:prstGeom>
          <a:solidFill>
            <a:srgbClr val="FFFFFF"/>
          </a:solidFill>
          <a:ln w="12700">
            <a:solidFill>
              <a:srgbClr val="E2E8F0"/>
            </a:solidFill>
            <a:prstDash val="solid"/>
          </a:ln>
        </p:spPr>
      </p:sp>
      <p:sp>
        <p:nvSpPr>
          <p:cNvPr id="39" name="Shape 33"/>
          <p:cNvSpPr/>
          <p:nvPr/>
        </p:nvSpPr>
        <p:spPr>
          <a:xfrm>
            <a:off x="8296351" y="3076042"/>
            <a:ext cx="3219602" cy="19202"/>
          </a:xfrm>
          <a:prstGeom prst="rect">
            <a:avLst/>
          </a:prstGeom>
          <a:solidFill>
            <a:srgbClr val="F1F5F9"/>
          </a:solidFill>
          <a:ln w="12700">
            <a:solidFill>
              <a:srgbClr val="F1F5F9">
                <a:alpha val="0"/>
              </a:srgbClr>
            </a:solidFill>
            <a:prstDash val="solid"/>
          </a:ln>
        </p:spPr>
      </p:sp>
      <p:sp>
        <p:nvSpPr>
          <p:cNvPr id="40" name="Shape 34"/>
          <p:cNvSpPr/>
          <p:nvPr/>
        </p:nvSpPr>
        <p:spPr>
          <a:xfrm>
            <a:off x="8296351" y="2638044"/>
            <a:ext cx="342900" cy="342900"/>
          </a:xfrm>
          <a:prstGeom prst="ellipse">
            <a:avLst/>
          </a:prstGeom>
          <a:solidFill>
            <a:srgbClr val="EF4444"/>
          </a:solidFill>
          <a:ln w="12700">
            <a:solidFill>
              <a:srgbClr val="FFFFFF">
                <a:alpha val="0"/>
              </a:srgbClr>
            </a:solidFill>
            <a:prstDash val="solid"/>
          </a:ln>
        </p:spPr>
      </p:sp>
      <p:pic>
        <p:nvPicPr>
          <p:cNvPr id="41" name="Image 4" descr="preencoded.png"/>
          <p:cNvPicPr>
            <a:picLocks noChangeAspect="1"/>
          </p:cNvPicPr>
          <p:nvPr/>
        </p:nvPicPr>
        <p:blipFill>
          <a:blip r:embed="rId7"/>
          <a:srcRect/>
          <a:stretch/>
        </p:blipFill>
        <p:spPr>
          <a:xfrm>
            <a:off x="8391449" y="2734056"/>
            <a:ext cx="152705" cy="152705"/>
          </a:xfrm>
          <a:prstGeom prst="rect">
            <a:avLst/>
          </a:prstGeom>
        </p:spPr>
      </p:pic>
      <p:sp>
        <p:nvSpPr>
          <p:cNvPr id="42" name="Text 35"/>
          <p:cNvSpPr txBox="1"/>
          <p:nvPr/>
        </p:nvSpPr>
        <p:spPr>
          <a:xfrm>
            <a:off x="8734349" y="2681021"/>
            <a:ext cx="1507846" cy="257861"/>
          </a:xfrm>
          <a:prstGeom prst="rect">
            <a:avLst/>
          </a:prstGeom>
          <a:noFill/>
          <a:ln/>
        </p:spPr>
        <p:txBody>
          <a:bodyPr wrap="square" lIns="0" tIns="0" rIns="0" bIns="0" rtlCol="0" anchor="ctr"/>
          <a:lstStyle/>
          <a:p>
            <a:pPr marL="0" indent="0" algn="l">
              <a:buNone/>
            </a:pPr>
            <a:r>
              <a:rPr lang="en-US" sz="1300" b="1" dirty="0">
                <a:solidFill>
                  <a:srgbClr val="334155"/>
                </a:solidFill>
                <a:latin typeface="Montserrat" pitchFamily="34" charset="0"/>
                <a:ea typeface="Montserrat" pitchFamily="34" charset="-122"/>
                <a:cs typeface="Montserrat" pitchFamily="34" charset="-120"/>
              </a:rPr>
              <a:t>Possible Risks</a:t>
            </a:r>
            <a:endParaRPr lang="en-US" sz="1300" dirty="0"/>
          </a:p>
        </p:txBody>
      </p:sp>
      <p:sp>
        <p:nvSpPr>
          <p:cNvPr id="43" name="Shape 36"/>
          <p:cNvSpPr/>
          <p:nvPr/>
        </p:nvSpPr>
        <p:spPr>
          <a:xfrm>
            <a:off x="8296351" y="3314700"/>
            <a:ext cx="57607" cy="57607"/>
          </a:xfrm>
          <a:prstGeom prst="ellipse">
            <a:avLst/>
          </a:prstGeom>
          <a:solidFill>
            <a:srgbClr val="CBD5E1"/>
          </a:solidFill>
          <a:ln w="12700">
            <a:solidFill>
              <a:srgbClr val="FFFFFF">
                <a:alpha val="0"/>
              </a:srgbClr>
            </a:solidFill>
            <a:prstDash val="solid"/>
          </a:ln>
        </p:spPr>
      </p:sp>
      <p:sp>
        <p:nvSpPr>
          <p:cNvPr id="44" name="Text 37"/>
          <p:cNvSpPr txBox="1"/>
          <p:nvPr/>
        </p:nvSpPr>
        <p:spPr>
          <a:xfrm>
            <a:off x="8449056" y="3238805"/>
            <a:ext cx="3143707" cy="400507"/>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Fund diversion or siphoning through unauthorized accounts.</a:t>
            </a:r>
            <a:endParaRPr lang="en-US" sz="1100" dirty="0"/>
          </a:p>
        </p:txBody>
      </p:sp>
      <p:sp>
        <p:nvSpPr>
          <p:cNvPr id="45" name="Shape 38"/>
          <p:cNvSpPr/>
          <p:nvPr/>
        </p:nvSpPr>
        <p:spPr>
          <a:xfrm>
            <a:off x="8296351" y="3810305"/>
            <a:ext cx="57607" cy="57607"/>
          </a:xfrm>
          <a:prstGeom prst="ellipse">
            <a:avLst/>
          </a:prstGeom>
          <a:solidFill>
            <a:srgbClr val="CBD5E1"/>
          </a:solidFill>
          <a:ln w="12700">
            <a:solidFill>
              <a:srgbClr val="FFFFFF">
                <a:alpha val="0"/>
              </a:srgbClr>
            </a:solidFill>
            <a:prstDash val="solid"/>
          </a:ln>
        </p:spPr>
      </p:sp>
      <p:sp>
        <p:nvSpPr>
          <p:cNvPr id="46" name="Text 39"/>
          <p:cNvSpPr txBox="1"/>
          <p:nvPr/>
        </p:nvSpPr>
        <p:spPr>
          <a:xfrm>
            <a:off x="8449056" y="3733495"/>
            <a:ext cx="3143707" cy="400507"/>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Accommodation entries to inflate turnover or manage liquidity.</a:t>
            </a:r>
            <a:endParaRPr lang="en-US" sz="1100" dirty="0"/>
          </a:p>
        </p:txBody>
      </p:sp>
      <p:sp>
        <p:nvSpPr>
          <p:cNvPr id="47" name="Shape 40"/>
          <p:cNvSpPr/>
          <p:nvPr/>
        </p:nvSpPr>
        <p:spPr>
          <a:xfrm>
            <a:off x="8296351" y="4304995"/>
            <a:ext cx="57607" cy="57607"/>
          </a:xfrm>
          <a:prstGeom prst="ellipse">
            <a:avLst/>
          </a:prstGeom>
          <a:solidFill>
            <a:srgbClr val="CBD5E1"/>
          </a:solidFill>
          <a:ln w="12700">
            <a:solidFill>
              <a:srgbClr val="FFFFFF">
                <a:alpha val="0"/>
              </a:srgbClr>
            </a:solidFill>
            <a:prstDash val="solid"/>
          </a:ln>
        </p:spPr>
      </p:sp>
      <p:sp>
        <p:nvSpPr>
          <p:cNvPr id="48" name="Text 41"/>
          <p:cNvSpPr txBox="1"/>
          <p:nvPr/>
        </p:nvSpPr>
        <p:spPr>
          <a:xfrm>
            <a:off x="8449056" y="4229100"/>
            <a:ext cx="3143707" cy="400507"/>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Money laundering activities through complex transaction layers.</a:t>
            </a:r>
            <a:endParaRPr lang="en-US" sz="1100" dirty="0"/>
          </a:p>
        </p:txBody>
      </p:sp>
      <p:sp>
        <p:nvSpPr>
          <p:cNvPr id="49" name="Shape 42"/>
          <p:cNvSpPr/>
          <p:nvPr/>
        </p:nvSpPr>
        <p:spPr>
          <a:xfrm>
            <a:off x="8296351" y="4800600"/>
            <a:ext cx="57607" cy="57607"/>
          </a:xfrm>
          <a:prstGeom prst="ellipse">
            <a:avLst/>
          </a:prstGeom>
          <a:solidFill>
            <a:srgbClr val="CBD5E1"/>
          </a:solidFill>
          <a:ln w="12700">
            <a:solidFill>
              <a:srgbClr val="FFFFFF">
                <a:alpha val="0"/>
              </a:srgbClr>
            </a:solidFill>
            <a:prstDash val="solid"/>
          </a:ln>
        </p:spPr>
      </p:sp>
      <p:sp>
        <p:nvSpPr>
          <p:cNvPr id="50" name="Text 43"/>
          <p:cNvSpPr txBox="1"/>
          <p:nvPr/>
        </p:nvSpPr>
        <p:spPr>
          <a:xfrm>
            <a:off x="8449056" y="4724705"/>
            <a:ext cx="3143707" cy="400507"/>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Operational lapses leading to financial loss or regulatory non-compliance.</a:t>
            </a:r>
            <a:endParaRPr lang="en-US" sz="1100" dirty="0"/>
          </a:p>
        </p:txBody>
      </p:sp>
      <p:sp>
        <p:nvSpPr>
          <p:cNvPr id="51" name="Shape 44"/>
          <p:cNvSpPr/>
          <p:nvPr/>
        </p:nvSpPr>
        <p:spPr>
          <a:xfrm>
            <a:off x="0" y="6476695"/>
            <a:ext cx="12191695" cy="381305"/>
          </a:xfrm>
          <a:prstGeom prst="rect">
            <a:avLst/>
          </a:prstGeom>
          <a:solidFill>
            <a:srgbClr val="F8FAFC"/>
          </a:solidFill>
          <a:ln/>
        </p:spPr>
      </p:sp>
      <p:sp>
        <p:nvSpPr>
          <p:cNvPr id="52" name="Shape 45"/>
          <p:cNvSpPr/>
          <p:nvPr/>
        </p:nvSpPr>
        <p:spPr>
          <a:xfrm>
            <a:off x="0" y="6476695"/>
            <a:ext cx="12191695" cy="9144"/>
          </a:xfrm>
          <a:prstGeom prst="rect">
            <a:avLst/>
          </a:prstGeom>
          <a:solidFill>
            <a:srgbClr val="E2E8F0"/>
          </a:solidFill>
          <a:ln w="12700">
            <a:solidFill>
              <a:srgbClr val="E2E8F0">
                <a:alpha val="0"/>
              </a:srgbClr>
            </a:solidFill>
            <a:prstDash val="solid"/>
          </a:ln>
        </p:spPr>
      </p:sp>
      <p:sp>
        <p:nvSpPr>
          <p:cNvPr id="53" name="Text 46"/>
          <p:cNvSpPr txBox="1"/>
          <p:nvPr/>
        </p:nvSpPr>
        <p:spPr>
          <a:xfrm>
            <a:off x="476402" y="6586423"/>
            <a:ext cx="3276295" cy="171907"/>
          </a:xfrm>
          <a:prstGeom prst="rect">
            <a:avLst/>
          </a:prstGeom>
          <a:noFill/>
          <a:ln/>
        </p:spPr>
        <p:txBody>
          <a:bodyPr wrap="square" lIns="0" tIns="0" rIns="0" bIns="0" rtlCol="0" anchor="ctr"/>
          <a:lstStyle/>
          <a:p>
            <a:pPr marL="0" indent="0" algn="l">
              <a:buNone/>
            </a:pPr>
            <a:r>
              <a:rPr lang="en-US" sz="900" dirty="0">
                <a:solidFill>
                  <a:srgbClr val="94A3B8"/>
                </a:solidFill>
                <a:latin typeface="Open Sans" pitchFamily="34" charset="0"/>
                <a:ea typeface="Open Sans" pitchFamily="34" charset="-122"/>
                <a:cs typeface="Open Sans" pitchFamily="34" charset="-120"/>
              </a:rPr>
              <a:t>Long Form Audit Report (LFAR) – Practical Approach</a:t>
            </a:r>
            <a:endParaRPr lang="en-US" sz="900" dirty="0"/>
          </a:p>
        </p:txBody>
      </p:sp>
      <p:sp>
        <p:nvSpPr>
          <p:cNvPr id="54" name="Text 47"/>
          <p:cNvSpPr txBox="1"/>
          <p:nvPr/>
        </p:nvSpPr>
        <p:spPr>
          <a:xfrm>
            <a:off x="10416845" y="6586423"/>
            <a:ext cx="1553566" cy="171907"/>
          </a:xfrm>
          <a:prstGeom prst="rect">
            <a:avLst/>
          </a:prstGeom>
          <a:noFill/>
          <a:ln/>
        </p:spPr>
        <p:txBody>
          <a:bodyPr wrap="square" lIns="0" tIns="0" rIns="0" bIns="0" rtlCol="0" anchor="ctr"/>
          <a:lstStyle/>
          <a:p>
            <a:pPr marL="0" indent="0" algn="l">
              <a:buNone/>
            </a:pPr>
            <a:r>
              <a:rPr lang="en-US" sz="900" dirty="0">
                <a:solidFill>
                  <a:srgbClr val="94A3B8"/>
                </a:solidFill>
                <a:latin typeface="Open Sans" pitchFamily="34" charset="0"/>
                <a:ea typeface="Open Sans" pitchFamily="34" charset="-122"/>
                <a:cs typeface="Open Sans" pitchFamily="34" charset="-120"/>
              </a:rPr>
              <a:t>ICAI Hyderabad Seminar</a:t>
            </a:r>
            <a:endParaRPr lang="en-US" sz="9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F0F0F0"/>
          </a:solidFill>
          <a:ln w="12700">
            <a:solidFill>
              <a:srgbClr val="FFFFFF">
                <a:alpha val="0"/>
              </a:srgbClr>
            </a:solidFill>
            <a:prstDash val="solid"/>
          </a:ln>
        </p:spPr>
      </p:sp>
      <p:sp>
        <p:nvSpPr>
          <p:cNvPr id="3" name="Shape 1"/>
          <p:cNvSpPr/>
          <p:nvPr/>
        </p:nvSpPr>
        <p:spPr>
          <a:xfrm>
            <a:off x="0" y="0"/>
            <a:ext cx="12191695" cy="6858000"/>
          </a:xfrm>
          <a:prstGeom prst="rect">
            <a:avLst/>
          </a:prstGeom>
          <a:solidFill>
            <a:srgbClr val="FFFFFF"/>
          </a:solidFill>
          <a:ln w="12700">
            <a:solidFill>
              <a:srgbClr val="FFFFFF">
                <a:alpha val="0"/>
              </a:srgbClr>
            </a:solidFill>
            <a:prstDash val="solid"/>
          </a:ln>
        </p:spPr>
      </p:sp>
      <p:sp>
        <p:nvSpPr>
          <p:cNvPr id="4" name="Shape 2"/>
          <p:cNvSpPr/>
          <p:nvPr/>
        </p:nvSpPr>
        <p:spPr>
          <a:xfrm>
            <a:off x="0" y="0"/>
            <a:ext cx="12191695" cy="952805"/>
          </a:xfrm>
          <a:prstGeom prst="rect">
            <a:avLst/>
          </a:prstGeom>
          <a:solidFill>
            <a:srgbClr val="003580"/>
          </a:solidFill>
          <a:ln w="12700">
            <a:solidFill>
              <a:srgbClr val="FFFFFF">
                <a:alpha val="0"/>
              </a:srgbClr>
            </a:solidFill>
            <a:prstDash val="solid"/>
          </a:ln>
        </p:spPr>
      </p:sp>
      <p:sp>
        <p:nvSpPr>
          <p:cNvPr id="5" name="Text 3"/>
          <p:cNvSpPr txBox="1"/>
          <p:nvPr/>
        </p:nvSpPr>
        <p:spPr>
          <a:xfrm>
            <a:off x="476402" y="247802"/>
            <a:ext cx="6363310" cy="457200"/>
          </a:xfrm>
          <a:prstGeom prst="rect">
            <a:avLst/>
          </a:prstGeom>
          <a:noFill/>
          <a:ln/>
        </p:spPr>
        <p:txBody>
          <a:bodyPr wrap="square" lIns="0" tIns="0" rIns="0" bIns="0" rtlCol="0" anchor="ctr"/>
          <a:lstStyle/>
          <a:p>
            <a:pPr marL="0" indent="0" algn="l">
              <a:buNone/>
            </a:pPr>
            <a:r>
              <a:rPr lang="en-US" sz="2400" b="1" kern="0" spc="75" dirty="0">
                <a:solidFill>
                  <a:srgbClr val="FFFFFF"/>
                </a:solidFill>
                <a:latin typeface="Montserrat" pitchFamily="34" charset="0"/>
                <a:ea typeface="Montserrat" pitchFamily="34" charset="-122"/>
                <a:cs typeface="Montserrat" pitchFamily="34" charset="-120"/>
              </a:rPr>
              <a:t>I. Assets - Money at Call - Q(a)</a:t>
            </a:r>
            <a:endParaRPr lang="en-US" sz="2400" dirty="0"/>
          </a:p>
        </p:txBody>
      </p:sp>
      <p:pic>
        <p:nvPicPr>
          <p:cNvPr id="6" name="Image 0" descr="preencoded.png"/>
          <p:cNvPicPr>
            <a:picLocks noChangeAspect="1"/>
          </p:cNvPicPr>
          <p:nvPr/>
        </p:nvPicPr>
        <p:blipFill>
          <a:blip r:embed="rId3"/>
          <a:srcRect t="-401" b="-401"/>
          <a:stretch/>
        </p:blipFill>
        <p:spPr>
          <a:xfrm>
            <a:off x="0" y="952805"/>
            <a:ext cx="12191695" cy="57607"/>
          </a:xfrm>
          <a:prstGeom prst="rect">
            <a:avLst/>
          </a:prstGeom>
        </p:spPr>
      </p:pic>
      <p:sp>
        <p:nvSpPr>
          <p:cNvPr id="7" name="Shape 4"/>
          <p:cNvSpPr/>
          <p:nvPr/>
        </p:nvSpPr>
        <p:spPr>
          <a:xfrm>
            <a:off x="476402" y="1295705"/>
            <a:ext cx="11239805" cy="952805"/>
          </a:xfrm>
          <a:prstGeom prst="roundRect">
            <a:avLst>
              <a:gd name="adj" fmla="val 15355"/>
            </a:avLst>
          </a:prstGeom>
          <a:solidFill>
            <a:srgbClr val="E8F4FD"/>
          </a:solidFill>
          <a:ln/>
          <a:effectLst>
            <a:outerShdw blurRad="63500" dist="38100" dir="16200000" algn="bl" rotWithShape="0">
              <a:srgbClr val="000000">
                <a:alpha val="5000"/>
              </a:srgbClr>
            </a:outerShdw>
          </a:effectLst>
        </p:spPr>
      </p:sp>
      <p:sp>
        <p:nvSpPr>
          <p:cNvPr id="8" name="Shape 5"/>
          <p:cNvSpPr/>
          <p:nvPr/>
        </p:nvSpPr>
        <p:spPr>
          <a:xfrm>
            <a:off x="476402" y="1295705"/>
            <a:ext cx="75895" cy="952805"/>
          </a:xfrm>
          <a:prstGeom prst="roundRect">
            <a:avLst>
              <a:gd name="adj" fmla="val 192772"/>
            </a:avLst>
          </a:prstGeom>
          <a:solidFill>
            <a:srgbClr val="003580"/>
          </a:solidFill>
          <a:ln w="12700">
            <a:solidFill>
              <a:srgbClr val="003580">
                <a:alpha val="0"/>
              </a:srgbClr>
            </a:solidFill>
            <a:prstDash val="solid"/>
          </a:ln>
        </p:spPr>
      </p:sp>
      <p:pic>
        <p:nvPicPr>
          <p:cNvPr id="9" name="Image 1" descr="preencoded.png"/>
          <p:cNvPicPr>
            <a:picLocks noChangeAspect="1"/>
          </p:cNvPicPr>
          <p:nvPr/>
        </p:nvPicPr>
        <p:blipFill>
          <a:blip r:embed="rId4"/>
          <a:srcRect t="-43" b="-43"/>
          <a:stretch/>
        </p:blipFill>
        <p:spPr>
          <a:xfrm>
            <a:off x="743407" y="1524305"/>
            <a:ext cx="133502" cy="152705"/>
          </a:xfrm>
          <a:prstGeom prst="rect">
            <a:avLst/>
          </a:prstGeom>
        </p:spPr>
      </p:pic>
      <p:sp>
        <p:nvSpPr>
          <p:cNvPr id="10" name="Text 6"/>
          <p:cNvSpPr txBox="1"/>
          <p:nvPr/>
        </p:nvSpPr>
        <p:spPr>
          <a:xfrm>
            <a:off x="952805" y="1485900"/>
            <a:ext cx="2981858" cy="228600"/>
          </a:xfrm>
          <a:prstGeom prst="rect">
            <a:avLst/>
          </a:prstGeom>
          <a:noFill/>
          <a:ln/>
        </p:spPr>
        <p:txBody>
          <a:bodyPr wrap="square" lIns="0" tIns="0" rIns="0" bIns="0" rtlCol="0" anchor="ctr"/>
          <a:lstStyle/>
          <a:p>
            <a:pPr marL="0" indent="0" algn="l">
              <a:buNone/>
            </a:pPr>
            <a:r>
              <a:rPr lang="en-US" sz="1200" b="1" dirty="0">
                <a:solidFill>
                  <a:srgbClr val="003580"/>
                </a:solidFill>
                <a:latin typeface="Montserrat" pitchFamily="34" charset="0"/>
                <a:ea typeface="Montserrat" pitchFamily="34" charset="-122"/>
                <a:cs typeface="Montserrat" pitchFamily="34" charset="-120"/>
              </a:rPr>
              <a:t>Exact LFAR Question (Verbatim)</a:t>
            </a:r>
            <a:endParaRPr lang="en-US" sz="1200" dirty="0"/>
          </a:p>
        </p:txBody>
      </p:sp>
      <p:sp>
        <p:nvSpPr>
          <p:cNvPr id="11" name="Text 7"/>
          <p:cNvSpPr txBox="1"/>
          <p:nvPr/>
        </p:nvSpPr>
        <p:spPr>
          <a:xfrm>
            <a:off x="743407" y="1790395"/>
            <a:ext cx="10896905" cy="267005"/>
          </a:xfrm>
          <a:prstGeom prst="rect">
            <a:avLst/>
          </a:prstGeom>
          <a:noFill/>
          <a:ln/>
        </p:spPr>
        <p:txBody>
          <a:bodyPr wrap="square" lIns="0" tIns="0" rIns="0" bIns="0" rtlCol="0" anchor="ctr"/>
          <a:lstStyle/>
          <a:p>
            <a:pPr marL="0" indent="0" algn="l">
              <a:buNone/>
            </a:pPr>
            <a:r>
              <a:rPr lang="en-US" sz="1500" b="1" i="1" dirty="0">
                <a:solidFill>
                  <a:srgbClr val="1E293B"/>
                </a:solidFill>
                <a:latin typeface="Open Sans" pitchFamily="34" charset="0"/>
                <a:ea typeface="Open Sans" pitchFamily="34" charset="-122"/>
                <a:cs typeface="Open Sans" pitchFamily="34" charset="-120"/>
              </a:rPr>
              <a:t>"Has the branch kept money-at-call and short notice during the year?"</a:t>
            </a:r>
            <a:endParaRPr lang="en-US" sz="1500" dirty="0"/>
          </a:p>
        </p:txBody>
      </p:sp>
      <p:sp>
        <p:nvSpPr>
          <p:cNvPr id="12" name="Shape 8"/>
          <p:cNvSpPr/>
          <p:nvPr/>
        </p:nvSpPr>
        <p:spPr>
          <a:xfrm>
            <a:off x="476402" y="2438705"/>
            <a:ext cx="3619195" cy="3752698"/>
          </a:xfrm>
          <a:prstGeom prst="roundRect">
            <a:avLst>
              <a:gd name="adj" fmla="val 1596"/>
            </a:avLst>
          </a:prstGeom>
          <a:solidFill>
            <a:srgbClr val="FFFFFF"/>
          </a:solidFill>
          <a:ln w="12700">
            <a:solidFill>
              <a:srgbClr val="E2E8F0"/>
            </a:solidFill>
            <a:prstDash val="solid"/>
          </a:ln>
        </p:spPr>
      </p:sp>
      <p:sp>
        <p:nvSpPr>
          <p:cNvPr id="13" name="Shape 9"/>
          <p:cNvSpPr/>
          <p:nvPr/>
        </p:nvSpPr>
        <p:spPr>
          <a:xfrm>
            <a:off x="676656" y="3076042"/>
            <a:ext cx="3219602" cy="19202"/>
          </a:xfrm>
          <a:prstGeom prst="rect">
            <a:avLst/>
          </a:prstGeom>
          <a:solidFill>
            <a:srgbClr val="F1F5F9"/>
          </a:solidFill>
          <a:ln w="12700">
            <a:solidFill>
              <a:srgbClr val="F1F5F9">
                <a:alpha val="0"/>
              </a:srgbClr>
            </a:solidFill>
            <a:prstDash val="solid"/>
          </a:ln>
        </p:spPr>
      </p:sp>
      <p:sp>
        <p:nvSpPr>
          <p:cNvPr id="14" name="Shape 10"/>
          <p:cNvSpPr/>
          <p:nvPr/>
        </p:nvSpPr>
        <p:spPr>
          <a:xfrm>
            <a:off x="676656" y="2638044"/>
            <a:ext cx="342900" cy="342900"/>
          </a:xfrm>
          <a:prstGeom prst="ellipse">
            <a:avLst/>
          </a:prstGeom>
          <a:solidFill>
            <a:srgbClr val="0072CE"/>
          </a:solidFill>
          <a:ln w="12700">
            <a:solidFill>
              <a:srgbClr val="FFFFFF">
                <a:alpha val="0"/>
              </a:srgbClr>
            </a:solidFill>
            <a:prstDash val="solid"/>
          </a:ln>
        </p:spPr>
      </p:sp>
      <p:pic>
        <p:nvPicPr>
          <p:cNvPr id="15" name="Image 2" descr="preencoded.png"/>
          <p:cNvPicPr>
            <a:picLocks noChangeAspect="1"/>
          </p:cNvPicPr>
          <p:nvPr/>
        </p:nvPicPr>
        <p:blipFill>
          <a:blip r:embed="rId5"/>
          <a:srcRect/>
          <a:stretch/>
        </p:blipFill>
        <p:spPr>
          <a:xfrm>
            <a:off x="771754" y="2734056"/>
            <a:ext cx="152705" cy="152705"/>
          </a:xfrm>
          <a:prstGeom prst="rect">
            <a:avLst/>
          </a:prstGeom>
        </p:spPr>
      </p:pic>
      <p:sp>
        <p:nvSpPr>
          <p:cNvPr id="16" name="Text 11"/>
          <p:cNvSpPr txBox="1"/>
          <p:nvPr/>
        </p:nvSpPr>
        <p:spPr>
          <a:xfrm>
            <a:off x="1114654" y="2681021"/>
            <a:ext cx="1540764" cy="257861"/>
          </a:xfrm>
          <a:prstGeom prst="rect">
            <a:avLst/>
          </a:prstGeom>
          <a:noFill/>
          <a:ln/>
        </p:spPr>
        <p:txBody>
          <a:bodyPr wrap="square" lIns="0" tIns="0" rIns="0" bIns="0" rtlCol="0" anchor="ctr"/>
          <a:lstStyle/>
          <a:p>
            <a:pPr marL="0" indent="0" algn="l">
              <a:buNone/>
            </a:pPr>
            <a:r>
              <a:rPr lang="en-US" sz="1300" b="1" dirty="0">
                <a:solidFill>
                  <a:srgbClr val="334155"/>
                </a:solidFill>
                <a:latin typeface="Montserrat" pitchFamily="34" charset="0"/>
                <a:ea typeface="Montserrat" pitchFamily="34" charset="-122"/>
                <a:cs typeface="Montserrat" pitchFamily="34" charset="-120"/>
              </a:rPr>
              <a:t>What to Verify</a:t>
            </a:r>
            <a:endParaRPr lang="en-US" sz="1300" dirty="0"/>
          </a:p>
        </p:txBody>
      </p:sp>
      <p:sp>
        <p:nvSpPr>
          <p:cNvPr id="17" name="Shape 12"/>
          <p:cNvSpPr/>
          <p:nvPr/>
        </p:nvSpPr>
        <p:spPr>
          <a:xfrm>
            <a:off x="676656" y="3314700"/>
            <a:ext cx="57607" cy="57607"/>
          </a:xfrm>
          <a:prstGeom prst="ellipse">
            <a:avLst/>
          </a:prstGeom>
          <a:solidFill>
            <a:srgbClr val="CBD5E1"/>
          </a:solidFill>
          <a:ln w="12700">
            <a:solidFill>
              <a:srgbClr val="FFFFFF">
                <a:alpha val="0"/>
              </a:srgbClr>
            </a:solidFill>
            <a:prstDash val="solid"/>
          </a:ln>
        </p:spPr>
      </p:sp>
      <p:sp>
        <p:nvSpPr>
          <p:cNvPr id="18" name="Text 13"/>
          <p:cNvSpPr txBox="1"/>
          <p:nvPr/>
        </p:nvSpPr>
        <p:spPr>
          <a:xfrm>
            <a:off x="828446" y="3238805"/>
            <a:ext cx="3143707" cy="600761"/>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Verify whether the branch has engaged in money market operations (call/notice money placements/borrowings).</a:t>
            </a:r>
            <a:endParaRPr lang="en-US" sz="1100" dirty="0"/>
          </a:p>
        </p:txBody>
      </p:sp>
      <p:sp>
        <p:nvSpPr>
          <p:cNvPr id="19" name="Shape 14"/>
          <p:cNvSpPr/>
          <p:nvPr/>
        </p:nvSpPr>
        <p:spPr>
          <a:xfrm>
            <a:off x="676656" y="4009644"/>
            <a:ext cx="57607" cy="57607"/>
          </a:xfrm>
          <a:prstGeom prst="ellipse">
            <a:avLst/>
          </a:prstGeom>
          <a:solidFill>
            <a:srgbClr val="CBD5E1"/>
          </a:solidFill>
          <a:ln w="12700">
            <a:solidFill>
              <a:srgbClr val="FFFFFF">
                <a:alpha val="0"/>
              </a:srgbClr>
            </a:solidFill>
            <a:prstDash val="solid"/>
          </a:ln>
        </p:spPr>
      </p:sp>
      <p:sp>
        <p:nvSpPr>
          <p:cNvPr id="20" name="Text 15"/>
          <p:cNvSpPr txBox="1"/>
          <p:nvPr/>
        </p:nvSpPr>
        <p:spPr>
          <a:xfrm>
            <a:off x="828446" y="3933749"/>
            <a:ext cx="3143707" cy="600761"/>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Check if such operations are permitted for the branch as per the bank's investment policy.</a:t>
            </a:r>
            <a:endParaRPr lang="en-US" sz="1100" dirty="0"/>
          </a:p>
        </p:txBody>
      </p:sp>
      <p:sp>
        <p:nvSpPr>
          <p:cNvPr id="21" name="Shape 16"/>
          <p:cNvSpPr/>
          <p:nvPr/>
        </p:nvSpPr>
        <p:spPr>
          <a:xfrm>
            <a:off x="676656" y="4705502"/>
            <a:ext cx="57607" cy="57607"/>
          </a:xfrm>
          <a:prstGeom prst="ellipse">
            <a:avLst/>
          </a:prstGeom>
          <a:solidFill>
            <a:srgbClr val="CBD5E1"/>
          </a:solidFill>
          <a:ln w="12700">
            <a:solidFill>
              <a:srgbClr val="FFFFFF">
                <a:alpha val="0"/>
              </a:srgbClr>
            </a:solidFill>
            <a:prstDash val="solid"/>
          </a:ln>
        </p:spPr>
      </p:sp>
      <p:sp>
        <p:nvSpPr>
          <p:cNvPr id="22" name="Text 17"/>
          <p:cNvSpPr txBox="1"/>
          <p:nvPr/>
        </p:nvSpPr>
        <p:spPr>
          <a:xfrm>
            <a:off x="828446" y="4629607"/>
            <a:ext cx="3143707" cy="600761"/>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Ensure that all transactions were conducted through the bank's designated treasury platform or approved systems.</a:t>
            </a:r>
            <a:endParaRPr lang="en-US" sz="1100" dirty="0"/>
          </a:p>
        </p:txBody>
      </p:sp>
      <p:sp>
        <p:nvSpPr>
          <p:cNvPr id="23" name="Shape 18"/>
          <p:cNvSpPr/>
          <p:nvPr/>
        </p:nvSpPr>
        <p:spPr>
          <a:xfrm>
            <a:off x="4286707" y="2438705"/>
            <a:ext cx="3619195" cy="3752698"/>
          </a:xfrm>
          <a:prstGeom prst="roundRect">
            <a:avLst>
              <a:gd name="adj" fmla="val 1596"/>
            </a:avLst>
          </a:prstGeom>
          <a:solidFill>
            <a:srgbClr val="FFFFFF"/>
          </a:solidFill>
          <a:ln w="12700">
            <a:solidFill>
              <a:srgbClr val="E2E8F0"/>
            </a:solidFill>
            <a:prstDash val="solid"/>
          </a:ln>
        </p:spPr>
      </p:sp>
      <p:sp>
        <p:nvSpPr>
          <p:cNvPr id="24" name="Shape 19"/>
          <p:cNvSpPr/>
          <p:nvPr/>
        </p:nvSpPr>
        <p:spPr>
          <a:xfrm>
            <a:off x="4486046" y="3076042"/>
            <a:ext cx="3219602" cy="19202"/>
          </a:xfrm>
          <a:prstGeom prst="rect">
            <a:avLst/>
          </a:prstGeom>
          <a:solidFill>
            <a:srgbClr val="F1F5F9"/>
          </a:solidFill>
          <a:ln w="12700">
            <a:solidFill>
              <a:srgbClr val="F1F5F9">
                <a:alpha val="0"/>
              </a:srgbClr>
            </a:solidFill>
            <a:prstDash val="solid"/>
          </a:ln>
        </p:spPr>
      </p:sp>
      <p:sp>
        <p:nvSpPr>
          <p:cNvPr id="25" name="Shape 20"/>
          <p:cNvSpPr/>
          <p:nvPr/>
        </p:nvSpPr>
        <p:spPr>
          <a:xfrm>
            <a:off x="4486046" y="2638044"/>
            <a:ext cx="342900" cy="342900"/>
          </a:xfrm>
          <a:prstGeom prst="ellipse">
            <a:avLst/>
          </a:prstGeom>
          <a:solidFill>
            <a:srgbClr val="10B981"/>
          </a:solidFill>
          <a:ln w="12700">
            <a:solidFill>
              <a:srgbClr val="FFFFFF">
                <a:alpha val="0"/>
              </a:srgbClr>
            </a:solidFill>
            <a:prstDash val="solid"/>
          </a:ln>
        </p:spPr>
      </p:sp>
      <p:pic>
        <p:nvPicPr>
          <p:cNvPr id="26" name="Image 3" descr="preencoded.png"/>
          <p:cNvPicPr>
            <a:picLocks noChangeAspect="1"/>
          </p:cNvPicPr>
          <p:nvPr/>
        </p:nvPicPr>
        <p:blipFill>
          <a:blip r:embed="rId6"/>
          <a:srcRect t="-100" b="-100"/>
          <a:stretch/>
        </p:blipFill>
        <p:spPr>
          <a:xfrm>
            <a:off x="4600346" y="2734056"/>
            <a:ext cx="114300" cy="152705"/>
          </a:xfrm>
          <a:prstGeom prst="rect">
            <a:avLst/>
          </a:prstGeom>
        </p:spPr>
      </p:pic>
      <p:sp>
        <p:nvSpPr>
          <p:cNvPr id="27" name="Text 21"/>
          <p:cNvSpPr txBox="1"/>
          <p:nvPr/>
        </p:nvSpPr>
        <p:spPr>
          <a:xfrm>
            <a:off x="4924044" y="2681021"/>
            <a:ext cx="2211019" cy="257861"/>
          </a:xfrm>
          <a:prstGeom prst="rect">
            <a:avLst/>
          </a:prstGeom>
          <a:noFill/>
          <a:ln/>
        </p:spPr>
        <p:txBody>
          <a:bodyPr wrap="square" lIns="0" tIns="0" rIns="0" bIns="0" rtlCol="0" anchor="ctr"/>
          <a:lstStyle/>
          <a:p>
            <a:pPr marL="0" indent="0" algn="l">
              <a:buNone/>
            </a:pPr>
            <a:r>
              <a:rPr lang="en-US" sz="1300" b="1" dirty="0">
                <a:solidFill>
                  <a:srgbClr val="334155"/>
                </a:solidFill>
                <a:latin typeface="Montserrat" pitchFamily="34" charset="0"/>
                <a:ea typeface="Montserrat" pitchFamily="34" charset="-122"/>
                <a:cs typeface="Montserrat" pitchFamily="34" charset="-120"/>
              </a:rPr>
              <a:t>Documents to Examine</a:t>
            </a:r>
            <a:endParaRPr lang="en-US" sz="1300" dirty="0"/>
          </a:p>
        </p:txBody>
      </p:sp>
      <p:sp>
        <p:nvSpPr>
          <p:cNvPr id="28" name="Shape 22"/>
          <p:cNvSpPr/>
          <p:nvPr/>
        </p:nvSpPr>
        <p:spPr>
          <a:xfrm>
            <a:off x="4486046" y="3314700"/>
            <a:ext cx="57607" cy="57607"/>
          </a:xfrm>
          <a:prstGeom prst="ellipse">
            <a:avLst/>
          </a:prstGeom>
          <a:solidFill>
            <a:srgbClr val="CBD5E1"/>
          </a:solidFill>
          <a:ln w="12700">
            <a:solidFill>
              <a:srgbClr val="FFFFFF">
                <a:alpha val="0"/>
              </a:srgbClr>
            </a:solidFill>
            <a:prstDash val="solid"/>
          </a:ln>
        </p:spPr>
      </p:sp>
      <p:sp>
        <p:nvSpPr>
          <p:cNvPr id="29" name="Text 23"/>
          <p:cNvSpPr txBox="1"/>
          <p:nvPr/>
        </p:nvSpPr>
        <p:spPr>
          <a:xfrm>
            <a:off x="4638751" y="3238805"/>
            <a:ext cx="3143707" cy="400507"/>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General Ledger (Money at Call/Short Notice accounts).</a:t>
            </a:r>
            <a:endParaRPr lang="en-US" sz="1100" dirty="0"/>
          </a:p>
        </p:txBody>
      </p:sp>
      <p:sp>
        <p:nvSpPr>
          <p:cNvPr id="30" name="Shape 24"/>
          <p:cNvSpPr/>
          <p:nvPr/>
        </p:nvSpPr>
        <p:spPr>
          <a:xfrm>
            <a:off x="4486046" y="3810305"/>
            <a:ext cx="57607" cy="57607"/>
          </a:xfrm>
          <a:prstGeom prst="ellipse">
            <a:avLst/>
          </a:prstGeom>
          <a:solidFill>
            <a:srgbClr val="CBD5E1"/>
          </a:solidFill>
          <a:ln w="12700">
            <a:solidFill>
              <a:srgbClr val="FFFFFF">
                <a:alpha val="0"/>
              </a:srgbClr>
            </a:solidFill>
            <a:prstDash val="solid"/>
          </a:ln>
        </p:spPr>
      </p:sp>
      <p:sp>
        <p:nvSpPr>
          <p:cNvPr id="31" name="Text 25"/>
          <p:cNvSpPr txBox="1"/>
          <p:nvPr/>
        </p:nvSpPr>
        <p:spPr>
          <a:xfrm>
            <a:off x="4638751" y="3733495"/>
            <a:ext cx="2992831" cy="200254"/>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Daily Transaction Reports / Deal Slips.</a:t>
            </a:r>
            <a:endParaRPr lang="en-US" sz="1100" dirty="0"/>
          </a:p>
        </p:txBody>
      </p:sp>
      <p:sp>
        <p:nvSpPr>
          <p:cNvPr id="32" name="Shape 26"/>
          <p:cNvSpPr/>
          <p:nvPr/>
        </p:nvSpPr>
        <p:spPr>
          <a:xfrm>
            <a:off x="4486046" y="4105656"/>
            <a:ext cx="57607" cy="57607"/>
          </a:xfrm>
          <a:prstGeom prst="ellipse">
            <a:avLst/>
          </a:prstGeom>
          <a:solidFill>
            <a:srgbClr val="CBD5E1"/>
          </a:solidFill>
          <a:ln w="12700">
            <a:solidFill>
              <a:srgbClr val="FFFFFF">
                <a:alpha val="0"/>
              </a:srgbClr>
            </a:solidFill>
            <a:prstDash val="solid"/>
          </a:ln>
        </p:spPr>
      </p:sp>
      <p:sp>
        <p:nvSpPr>
          <p:cNvPr id="33" name="Text 27"/>
          <p:cNvSpPr txBox="1"/>
          <p:nvPr/>
        </p:nvSpPr>
        <p:spPr>
          <a:xfrm>
            <a:off x="4638751" y="4028846"/>
            <a:ext cx="3143707" cy="400507"/>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Authorization/Delegation of Power for treasury operations.</a:t>
            </a:r>
            <a:endParaRPr lang="en-US" sz="1100" dirty="0"/>
          </a:p>
        </p:txBody>
      </p:sp>
      <p:sp>
        <p:nvSpPr>
          <p:cNvPr id="34" name="Shape 28"/>
          <p:cNvSpPr/>
          <p:nvPr/>
        </p:nvSpPr>
        <p:spPr>
          <a:xfrm>
            <a:off x="4486046" y="4600346"/>
            <a:ext cx="57607" cy="57607"/>
          </a:xfrm>
          <a:prstGeom prst="ellipse">
            <a:avLst/>
          </a:prstGeom>
          <a:solidFill>
            <a:srgbClr val="CBD5E1"/>
          </a:solidFill>
          <a:ln w="12700">
            <a:solidFill>
              <a:srgbClr val="FFFFFF">
                <a:alpha val="0"/>
              </a:srgbClr>
            </a:solidFill>
            <a:prstDash val="solid"/>
          </a:ln>
        </p:spPr>
      </p:sp>
      <p:sp>
        <p:nvSpPr>
          <p:cNvPr id="35" name="Text 29"/>
          <p:cNvSpPr txBox="1"/>
          <p:nvPr/>
        </p:nvSpPr>
        <p:spPr>
          <a:xfrm>
            <a:off x="4638751" y="4524451"/>
            <a:ext cx="3143707" cy="400507"/>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Correspondence with Treasury/Head Office regarding limits.</a:t>
            </a:r>
            <a:endParaRPr lang="en-US" sz="1100" dirty="0"/>
          </a:p>
        </p:txBody>
      </p:sp>
      <p:sp>
        <p:nvSpPr>
          <p:cNvPr id="36" name="Shape 30"/>
          <p:cNvSpPr/>
          <p:nvPr/>
        </p:nvSpPr>
        <p:spPr>
          <a:xfrm>
            <a:off x="8096098" y="2438705"/>
            <a:ext cx="3619195" cy="3752698"/>
          </a:xfrm>
          <a:prstGeom prst="roundRect">
            <a:avLst>
              <a:gd name="adj" fmla="val 1596"/>
            </a:avLst>
          </a:prstGeom>
          <a:solidFill>
            <a:srgbClr val="FFFFFF"/>
          </a:solidFill>
          <a:ln w="12700">
            <a:solidFill>
              <a:srgbClr val="E2E8F0"/>
            </a:solidFill>
            <a:prstDash val="solid"/>
          </a:ln>
        </p:spPr>
      </p:sp>
      <p:sp>
        <p:nvSpPr>
          <p:cNvPr id="37" name="Shape 31"/>
          <p:cNvSpPr/>
          <p:nvPr/>
        </p:nvSpPr>
        <p:spPr>
          <a:xfrm>
            <a:off x="8296351" y="3076042"/>
            <a:ext cx="3219602" cy="19202"/>
          </a:xfrm>
          <a:prstGeom prst="rect">
            <a:avLst/>
          </a:prstGeom>
          <a:solidFill>
            <a:srgbClr val="F1F5F9"/>
          </a:solidFill>
          <a:ln w="12700">
            <a:solidFill>
              <a:srgbClr val="F1F5F9">
                <a:alpha val="0"/>
              </a:srgbClr>
            </a:solidFill>
            <a:prstDash val="solid"/>
          </a:ln>
        </p:spPr>
      </p:sp>
      <p:sp>
        <p:nvSpPr>
          <p:cNvPr id="38" name="Shape 32"/>
          <p:cNvSpPr/>
          <p:nvPr/>
        </p:nvSpPr>
        <p:spPr>
          <a:xfrm>
            <a:off x="8296351" y="2638044"/>
            <a:ext cx="342900" cy="342900"/>
          </a:xfrm>
          <a:prstGeom prst="ellipse">
            <a:avLst/>
          </a:prstGeom>
          <a:solidFill>
            <a:srgbClr val="EF4444"/>
          </a:solidFill>
          <a:ln w="12700">
            <a:solidFill>
              <a:srgbClr val="FFFFFF">
                <a:alpha val="0"/>
              </a:srgbClr>
            </a:solidFill>
            <a:prstDash val="solid"/>
          </a:ln>
        </p:spPr>
      </p:sp>
      <p:pic>
        <p:nvPicPr>
          <p:cNvPr id="39" name="Image 4" descr="preencoded.png"/>
          <p:cNvPicPr>
            <a:picLocks noChangeAspect="1"/>
          </p:cNvPicPr>
          <p:nvPr/>
        </p:nvPicPr>
        <p:blipFill>
          <a:blip r:embed="rId7"/>
          <a:srcRect/>
          <a:stretch/>
        </p:blipFill>
        <p:spPr>
          <a:xfrm>
            <a:off x="8391449" y="2734056"/>
            <a:ext cx="152705" cy="152705"/>
          </a:xfrm>
          <a:prstGeom prst="rect">
            <a:avLst/>
          </a:prstGeom>
        </p:spPr>
      </p:pic>
      <p:sp>
        <p:nvSpPr>
          <p:cNvPr id="40" name="Text 33"/>
          <p:cNvSpPr txBox="1"/>
          <p:nvPr/>
        </p:nvSpPr>
        <p:spPr>
          <a:xfrm>
            <a:off x="8734349" y="2681021"/>
            <a:ext cx="1507846" cy="257861"/>
          </a:xfrm>
          <a:prstGeom prst="rect">
            <a:avLst/>
          </a:prstGeom>
          <a:noFill/>
          <a:ln/>
        </p:spPr>
        <p:txBody>
          <a:bodyPr wrap="square" lIns="0" tIns="0" rIns="0" bIns="0" rtlCol="0" anchor="ctr"/>
          <a:lstStyle/>
          <a:p>
            <a:pPr marL="0" indent="0" algn="l">
              <a:buNone/>
            </a:pPr>
            <a:r>
              <a:rPr lang="en-US" sz="1300" b="1" dirty="0">
                <a:solidFill>
                  <a:srgbClr val="334155"/>
                </a:solidFill>
                <a:latin typeface="Montserrat" pitchFamily="34" charset="0"/>
                <a:ea typeface="Montserrat" pitchFamily="34" charset="-122"/>
                <a:cs typeface="Montserrat" pitchFamily="34" charset="-120"/>
              </a:rPr>
              <a:t>Possible Risks</a:t>
            </a:r>
            <a:endParaRPr lang="en-US" sz="1300" dirty="0"/>
          </a:p>
        </p:txBody>
      </p:sp>
      <p:sp>
        <p:nvSpPr>
          <p:cNvPr id="41" name="Shape 34"/>
          <p:cNvSpPr/>
          <p:nvPr/>
        </p:nvSpPr>
        <p:spPr>
          <a:xfrm>
            <a:off x="8296351" y="3314700"/>
            <a:ext cx="57607" cy="57607"/>
          </a:xfrm>
          <a:prstGeom prst="ellipse">
            <a:avLst/>
          </a:prstGeom>
          <a:solidFill>
            <a:srgbClr val="CBD5E1"/>
          </a:solidFill>
          <a:ln w="12700">
            <a:solidFill>
              <a:srgbClr val="FFFFFF">
                <a:alpha val="0"/>
              </a:srgbClr>
            </a:solidFill>
            <a:prstDash val="solid"/>
          </a:ln>
        </p:spPr>
      </p:sp>
      <p:sp>
        <p:nvSpPr>
          <p:cNvPr id="42" name="Text 35"/>
          <p:cNvSpPr txBox="1"/>
          <p:nvPr/>
        </p:nvSpPr>
        <p:spPr>
          <a:xfrm>
            <a:off x="8449056" y="3238805"/>
            <a:ext cx="3143707" cy="400507"/>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Unauthorized treasury operations at the branch level bypassing central treasury.</a:t>
            </a:r>
            <a:endParaRPr lang="en-US" sz="1100" dirty="0"/>
          </a:p>
        </p:txBody>
      </p:sp>
      <p:sp>
        <p:nvSpPr>
          <p:cNvPr id="43" name="Shape 36"/>
          <p:cNvSpPr/>
          <p:nvPr/>
        </p:nvSpPr>
        <p:spPr>
          <a:xfrm>
            <a:off x="8296351" y="3810305"/>
            <a:ext cx="57607" cy="57607"/>
          </a:xfrm>
          <a:prstGeom prst="ellipse">
            <a:avLst/>
          </a:prstGeom>
          <a:solidFill>
            <a:srgbClr val="CBD5E1"/>
          </a:solidFill>
          <a:ln w="12700">
            <a:solidFill>
              <a:srgbClr val="FFFFFF">
                <a:alpha val="0"/>
              </a:srgbClr>
            </a:solidFill>
            <a:prstDash val="solid"/>
          </a:ln>
        </p:spPr>
      </p:sp>
      <p:sp>
        <p:nvSpPr>
          <p:cNvPr id="44" name="Text 37"/>
          <p:cNvSpPr txBox="1"/>
          <p:nvPr/>
        </p:nvSpPr>
        <p:spPr>
          <a:xfrm>
            <a:off x="8449056" y="3733495"/>
            <a:ext cx="3143707" cy="400507"/>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Placements with unapproved counterparties increasing credit risk.</a:t>
            </a:r>
            <a:endParaRPr lang="en-US" sz="1100" dirty="0"/>
          </a:p>
        </p:txBody>
      </p:sp>
      <p:sp>
        <p:nvSpPr>
          <p:cNvPr id="45" name="Shape 38"/>
          <p:cNvSpPr/>
          <p:nvPr/>
        </p:nvSpPr>
        <p:spPr>
          <a:xfrm>
            <a:off x="8296351" y="4304995"/>
            <a:ext cx="57607" cy="57607"/>
          </a:xfrm>
          <a:prstGeom prst="ellipse">
            <a:avLst/>
          </a:prstGeom>
          <a:solidFill>
            <a:srgbClr val="CBD5E1"/>
          </a:solidFill>
          <a:ln w="12700">
            <a:solidFill>
              <a:srgbClr val="FFFFFF">
                <a:alpha val="0"/>
              </a:srgbClr>
            </a:solidFill>
            <a:prstDash val="solid"/>
          </a:ln>
        </p:spPr>
      </p:sp>
      <p:sp>
        <p:nvSpPr>
          <p:cNvPr id="46" name="Text 39"/>
          <p:cNvSpPr txBox="1"/>
          <p:nvPr/>
        </p:nvSpPr>
        <p:spPr>
          <a:xfrm>
            <a:off x="8449056" y="4229100"/>
            <a:ext cx="3143707" cy="400507"/>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Non-compliance with RBI prudential limits for inter-bank liabilities.</a:t>
            </a:r>
            <a:endParaRPr lang="en-US" sz="1100" dirty="0"/>
          </a:p>
        </p:txBody>
      </p:sp>
      <p:sp>
        <p:nvSpPr>
          <p:cNvPr id="47" name="Shape 40"/>
          <p:cNvSpPr/>
          <p:nvPr/>
        </p:nvSpPr>
        <p:spPr>
          <a:xfrm>
            <a:off x="0" y="6476695"/>
            <a:ext cx="12191695" cy="381305"/>
          </a:xfrm>
          <a:prstGeom prst="rect">
            <a:avLst/>
          </a:prstGeom>
          <a:solidFill>
            <a:srgbClr val="F8FAFC"/>
          </a:solidFill>
          <a:ln/>
        </p:spPr>
      </p:sp>
      <p:sp>
        <p:nvSpPr>
          <p:cNvPr id="48" name="Shape 41"/>
          <p:cNvSpPr/>
          <p:nvPr/>
        </p:nvSpPr>
        <p:spPr>
          <a:xfrm>
            <a:off x="0" y="6476695"/>
            <a:ext cx="12191695" cy="9144"/>
          </a:xfrm>
          <a:prstGeom prst="rect">
            <a:avLst/>
          </a:prstGeom>
          <a:solidFill>
            <a:srgbClr val="E2E8F0"/>
          </a:solidFill>
          <a:ln w="12700">
            <a:solidFill>
              <a:srgbClr val="E2E8F0">
                <a:alpha val="0"/>
              </a:srgbClr>
            </a:solidFill>
            <a:prstDash val="solid"/>
          </a:ln>
        </p:spPr>
      </p:sp>
      <p:sp>
        <p:nvSpPr>
          <p:cNvPr id="49" name="Text 42"/>
          <p:cNvSpPr txBox="1"/>
          <p:nvPr/>
        </p:nvSpPr>
        <p:spPr>
          <a:xfrm>
            <a:off x="476402" y="6586423"/>
            <a:ext cx="3276295" cy="171907"/>
          </a:xfrm>
          <a:prstGeom prst="rect">
            <a:avLst/>
          </a:prstGeom>
          <a:noFill/>
          <a:ln/>
        </p:spPr>
        <p:txBody>
          <a:bodyPr wrap="square" lIns="0" tIns="0" rIns="0" bIns="0" rtlCol="0" anchor="ctr"/>
          <a:lstStyle/>
          <a:p>
            <a:pPr marL="0" indent="0" algn="l">
              <a:buNone/>
            </a:pPr>
            <a:r>
              <a:rPr lang="en-US" sz="900" dirty="0">
                <a:solidFill>
                  <a:srgbClr val="94A3B8"/>
                </a:solidFill>
                <a:latin typeface="Open Sans" pitchFamily="34" charset="0"/>
                <a:ea typeface="Open Sans" pitchFamily="34" charset="-122"/>
                <a:cs typeface="Open Sans" pitchFamily="34" charset="-120"/>
              </a:rPr>
              <a:t>Long Form Audit Report (LFAR) – Practical Approach</a:t>
            </a:r>
            <a:endParaRPr lang="en-US" sz="900" dirty="0"/>
          </a:p>
        </p:txBody>
      </p:sp>
      <p:sp>
        <p:nvSpPr>
          <p:cNvPr id="50" name="Text 43"/>
          <p:cNvSpPr txBox="1"/>
          <p:nvPr/>
        </p:nvSpPr>
        <p:spPr>
          <a:xfrm>
            <a:off x="10416845" y="6586423"/>
            <a:ext cx="1553566" cy="171907"/>
          </a:xfrm>
          <a:prstGeom prst="rect">
            <a:avLst/>
          </a:prstGeom>
          <a:noFill/>
          <a:ln/>
        </p:spPr>
        <p:txBody>
          <a:bodyPr wrap="square" lIns="0" tIns="0" rIns="0" bIns="0" rtlCol="0" anchor="ctr"/>
          <a:lstStyle/>
          <a:p>
            <a:pPr marL="0" indent="0" algn="l">
              <a:buNone/>
            </a:pPr>
            <a:r>
              <a:rPr lang="en-US" sz="900" dirty="0">
                <a:solidFill>
                  <a:srgbClr val="94A3B8"/>
                </a:solidFill>
                <a:latin typeface="Open Sans" pitchFamily="34" charset="0"/>
                <a:ea typeface="Open Sans" pitchFamily="34" charset="-122"/>
                <a:cs typeface="Open Sans" pitchFamily="34" charset="-120"/>
              </a:rPr>
              <a:t>ICAI Hyderabad Seminar</a:t>
            </a:r>
            <a:endParaRPr lang="en-US" sz="9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6">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F0F0F0"/>
          </a:solidFill>
          <a:ln w="12700">
            <a:solidFill>
              <a:srgbClr val="FFFFFF">
                <a:alpha val="0"/>
              </a:srgbClr>
            </a:solidFill>
            <a:prstDash val="solid"/>
          </a:ln>
        </p:spPr>
      </p:sp>
      <p:sp>
        <p:nvSpPr>
          <p:cNvPr id="3" name="Shape 1"/>
          <p:cNvSpPr/>
          <p:nvPr/>
        </p:nvSpPr>
        <p:spPr>
          <a:xfrm>
            <a:off x="0" y="0"/>
            <a:ext cx="12191695" cy="6858000"/>
          </a:xfrm>
          <a:prstGeom prst="rect">
            <a:avLst/>
          </a:prstGeom>
          <a:solidFill>
            <a:srgbClr val="FFFFFF"/>
          </a:solidFill>
          <a:ln w="12700">
            <a:solidFill>
              <a:srgbClr val="FFFFFF">
                <a:alpha val="0"/>
              </a:srgbClr>
            </a:solidFill>
            <a:prstDash val="solid"/>
          </a:ln>
        </p:spPr>
      </p:sp>
      <p:sp>
        <p:nvSpPr>
          <p:cNvPr id="4" name="Shape 2"/>
          <p:cNvSpPr/>
          <p:nvPr/>
        </p:nvSpPr>
        <p:spPr>
          <a:xfrm>
            <a:off x="0" y="0"/>
            <a:ext cx="12191695" cy="952805"/>
          </a:xfrm>
          <a:prstGeom prst="rect">
            <a:avLst/>
          </a:prstGeom>
          <a:solidFill>
            <a:srgbClr val="003580"/>
          </a:solidFill>
          <a:ln w="12700">
            <a:solidFill>
              <a:srgbClr val="FFFFFF">
                <a:alpha val="0"/>
              </a:srgbClr>
            </a:solidFill>
            <a:prstDash val="solid"/>
          </a:ln>
        </p:spPr>
      </p:sp>
      <p:sp>
        <p:nvSpPr>
          <p:cNvPr id="5" name="Text 3"/>
          <p:cNvSpPr txBox="1"/>
          <p:nvPr/>
        </p:nvSpPr>
        <p:spPr>
          <a:xfrm>
            <a:off x="476401" y="192562"/>
            <a:ext cx="11116361" cy="514807"/>
          </a:xfrm>
          <a:prstGeom prst="rect">
            <a:avLst/>
          </a:prstGeom>
          <a:noFill/>
          <a:ln/>
        </p:spPr>
        <p:txBody>
          <a:bodyPr wrap="square" lIns="0" tIns="0" rIns="0" bIns="0" rtlCol="0" anchor="ctr"/>
          <a:lstStyle/>
          <a:p>
            <a:pPr marL="0" indent="0" algn="l">
              <a:buNone/>
            </a:pPr>
            <a:r>
              <a:rPr lang="en-US" sz="2700" b="1" kern="0" spc="75" dirty="0">
                <a:solidFill>
                  <a:srgbClr val="FFFFFF"/>
                </a:solidFill>
                <a:latin typeface="Montserrat" pitchFamily="34" charset="0"/>
                <a:ea typeface="Montserrat" pitchFamily="34" charset="-122"/>
                <a:cs typeface="Montserrat" pitchFamily="34" charset="-120"/>
              </a:rPr>
              <a:t>I. Assets - Money at Call - Q(b)- Confirmation and Reconciliations</a:t>
            </a:r>
            <a:endParaRPr lang="en-US" sz="2700" dirty="0"/>
          </a:p>
        </p:txBody>
      </p:sp>
      <p:pic>
        <p:nvPicPr>
          <p:cNvPr id="6" name="Image 0" descr="preencoded.png"/>
          <p:cNvPicPr>
            <a:picLocks noChangeAspect="1"/>
          </p:cNvPicPr>
          <p:nvPr/>
        </p:nvPicPr>
        <p:blipFill>
          <a:blip r:embed="rId3"/>
          <a:srcRect t="-401" b="-401"/>
          <a:stretch/>
        </p:blipFill>
        <p:spPr>
          <a:xfrm>
            <a:off x="0" y="952805"/>
            <a:ext cx="12191695" cy="57607"/>
          </a:xfrm>
          <a:prstGeom prst="rect">
            <a:avLst/>
          </a:prstGeom>
        </p:spPr>
      </p:pic>
      <p:sp>
        <p:nvSpPr>
          <p:cNvPr id="7" name="Shape 4"/>
          <p:cNvSpPr/>
          <p:nvPr/>
        </p:nvSpPr>
        <p:spPr>
          <a:xfrm>
            <a:off x="476402" y="1295705"/>
            <a:ext cx="11239805" cy="952805"/>
          </a:xfrm>
          <a:prstGeom prst="roundRect">
            <a:avLst>
              <a:gd name="adj" fmla="val 15355"/>
            </a:avLst>
          </a:prstGeom>
          <a:solidFill>
            <a:srgbClr val="E8F4FD"/>
          </a:solidFill>
          <a:ln/>
          <a:effectLst>
            <a:outerShdw blurRad="63500" dist="38100" dir="16200000" algn="bl" rotWithShape="0">
              <a:srgbClr val="000000">
                <a:alpha val="5000"/>
              </a:srgbClr>
            </a:outerShdw>
          </a:effectLst>
        </p:spPr>
      </p:sp>
      <p:sp>
        <p:nvSpPr>
          <p:cNvPr id="8" name="Shape 5"/>
          <p:cNvSpPr/>
          <p:nvPr/>
        </p:nvSpPr>
        <p:spPr>
          <a:xfrm>
            <a:off x="476402" y="1295705"/>
            <a:ext cx="75895" cy="952805"/>
          </a:xfrm>
          <a:prstGeom prst="roundRect">
            <a:avLst>
              <a:gd name="adj" fmla="val 192772"/>
            </a:avLst>
          </a:prstGeom>
          <a:solidFill>
            <a:srgbClr val="003580"/>
          </a:solidFill>
          <a:ln w="12700">
            <a:solidFill>
              <a:srgbClr val="003580">
                <a:alpha val="0"/>
              </a:srgbClr>
            </a:solidFill>
            <a:prstDash val="solid"/>
          </a:ln>
        </p:spPr>
      </p:sp>
      <p:pic>
        <p:nvPicPr>
          <p:cNvPr id="9" name="Image 1" descr="preencoded.png"/>
          <p:cNvPicPr>
            <a:picLocks noChangeAspect="1"/>
          </p:cNvPicPr>
          <p:nvPr/>
        </p:nvPicPr>
        <p:blipFill>
          <a:blip r:embed="rId4"/>
          <a:srcRect t="-43" b="-43"/>
          <a:stretch/>
        </p:blipFill>
        <p:spPr>
          <a:xfrm>
            <a:off x="743407" y="1524305"/>
            <a:ext cx="133502" cy="152705"/>
          </a:xfrm>
          <a:prstGeom prst="rect">
            <a:avLst/>
          </a:prstGeom>
        </p:spPr>
      </p:pic>
      <p:sp>
        <p:nvSpPr>
          <p:cNvPr id="10" name="Text 6"/>
          <p:cNvSpPr txBox="1"/>
          <p:nvPr/>
        </p:nvSpPr>
        <p:spPr>
          <a:xfrm>
            <a:off x="952805" y="1485900"/>
            <a:ext cx="2981858" cy="228600"/>
          </a:xfrm>
          <a:prstGeom prst="rect">
            <a:avLst/>
          </a:prstGeom>
          <a:noFill/>
          <a:ln/>
        </p:spPr>
        <p:txBody>
          <a:bodyPr wrap="square" lIns="0" tIns="0" rIns="0" bIns="0" rtlCol="0" anchor="ctr"/>
          <a:lstStyle/>
          <a:p>
            <a:pPr marL="0" indent="0" algn="l">
              <a:buNone/>
            </a:pPr>
            <a:r>
              <a:rPr lang="en-US" sz="1200" b="1" dirty="0">
                <a:solidFill>
                  <a:srgbClr val="003580"/>
                </a:solidFill>
                <a:latin typeface="Montserrat" pitchFamily="34" charset="0"/>
                <a:ea typeface="Montserrat" pitchFamily="34" charset="-122"/>
                <a:cs typeface="Montserrat" pitchFamily="34" charset="-120"/>
              </a:rPr>
              <a:t>Exact LFAR Question (Verbatim)</a:t>
            </a:r>
            <a:endParaRPr lang="en-US" sz="1200" dirty="0"/>
          </a:p>
        </p:txBody>
      </p:sp>
      <p:sp>
        <p:nvSpPr>
          <p:cNvPr id="11" name="Text 7"/>
          <p:cNvSpPr txBox="1"/>
          <p:nvPr/>
        </p:nvSpPr>
        <p:spPr>
          <a:xfrm>
            <a:off x="743407" y="1790395"/>
            <a:ext cx="10896905" cy="267005"/>
          </a:xfrm>
          <a:prstGeom prst="rect">
            <a:avLst/>
          </a:prstGeom>
          <a:noFill/>
          <a:ln/>
        </p:spPr>
        <p:txBody>
          <a:bodyPr wrap="square" lIns="0" tIns="0" rIns="0" bIns="0" rtlCol="0" anchor="ctr"/>
          <a:lstStyle/>
          <a:p>
            <a:pPr marL="0" indent="0" algn="l">
              <a:buNone/>
            </a:pPr>
            <a:r>
              <a:rPr lang="en-US" sz="1500" b="1" i="1" dirty="0">
                <a:solidFill>
                  <a:srgbClr val="1E293B"/>
                </a:solidFill>
                <a:latin typeface="Open Sans" pitchFamily="34" charset="0"/>
                <a:ea typeface="Open Sans" pitchFamily="34" charset="-122"/>
                <a:cs typeface="Open Sans" pitchFamily="34" charset="-120"/>
              </a:rPr>
              <a:t>"Has the year-end balance been duly confirmed and reconciled?"</a:t>
            </a:r>
            <a:endParaRPr lang="en-US" sz="1500" dirty="0"/>
          </a:p>
        </p:txBody>
      </p:sp>
      <p:sp>
        <p:nvSpPr>
          <p:cNvPr id="12" name="Shape 8"/>
          <p:cNvSpPr/>
          <p:nvPr/>
        </p:nvSpPr>
        <p:spPr>
          <a:xfrm>
            <a:off x="476402" y="2438705"/>
            <a:ext cx="3619195" cy="3752698"/>
          </a:xfrm>
          <a:prstGeom prst="roundRect">
            <a:avLst>
              <a:gd name="adj" fmla="val 1596"/>
            </a:avLst>
          </a:prstGeom>
          <a:solidFill>
            <a:srgbClr val="FFFFFF"/>
          </a:solidFill>
          <a:ln w="12700">
            <a:solidFill>
              <a:srgbClr val="E2E8F0"/>
            </a:solidFill>
            <a:prstDash val="solid"/>
          </a:ln>
        </p:spPr>
      </p:sp>
      <p:sp>
        <p:nvSpPr>
          <p:cNvPr id="13" name="Shape 9"/>
          <p:cNvSpPr/>
          <p:nvPr/>
        </p:nvSpPr>
        <p:spPr>
          <a:xfrm>
            <a:off x="676656" y="3076042"/>
            <a:ext cx="3219602" cy="19202"/>
          </a:xfrm>
          <a:prstGeom prst="rect">
            <a:avLst/>
          </a:prstGeom>
          <a:solidFill>
            <a:srgbClr val="F1F5F9"/>
          </a:solidFill>
          <a:ln w="12700">
            <a:solidFill>
              <a:srgbClr val="F1F5F9">
                <a:alpha val="0"/>
              </a:srgbClr>
            </a:solidFill>
            <a:prstDash val="solid"/>
          </a:ln>
        </p:spPr>
      </p:sp>
      <p:sp>
        <p:nvSpPr>
          <p:cNvPr id="14" name="Shape 10"/>
          <p:cNvSpPr/>
          <p:nvPr/>
        </p:nvSpPr>
        <p:spPr>
          <a:xfrm>
            <a:off x="676656" y="2638044"/>
            <a:ext cx="342900" cy="342900"/>
          </a:xfrm>
          <a:prstGeom prst="ellipse">
            <a:avLst/>
          </a:prstGeom>
          <a:solidFill>
            <a:srgbClr val="0072CE"/>
          </a:solidFill>
          <a:ln w="12700">
            <a:solidFill>
              <a:srgbClr val="FFFFFF">
                <a:alpha val="0"/>
              </a:srgbClr>
            </a:solidFill>
            <a:prstDash val="solid"/>
          </a:ln>
        </p:spPr>
      </p:sp>
      <p:pic>
        <p:nvPicPr>
          <p:cNvPr id="15" name="Image 2" descr="preencoded.png"/>
          <p:cNvPicPr>
            <a:picLocks noChangeAspect="1"/>
          </p:cNvPicPr>
          <p:nvPr/>
        </p:nvPicPr>
        <p:blipFill>
          <a:blip r:embed="rId5"/>
          <a:srcRect/>
          <a:stretch/>
        </p:blipFill>
        <p:spPr>
          <a:xfrm>
            <a:off x="771754" y="2734056"/>
            <a:ext cx="152705" cy="152705"/>
          </a:xfrm>
          <a:prstGeom prst="rect">
            <a:avLst/>
          </a:prstGeom>
        </p:spPr>
      </p:pic>
      <p:sp>
        <p:nvSpPr>
          <p:cNvPr id="16" name="Text 11"/>
          <p:cNvSpPr txBox="1"/>
          <p:nvPr/>
        </p:nvSpPr>
        <p:spPr>
          <a:xfrm>
            <a:off x="1114654" y="2681021"/>
            <a:ext cx="1540764" cy="257861"/>
          </a:xfrm>
          <a:prstGeom prst="rect">
            <a:avLst/>
          </a:prstGeom>
          <a:noFill/>
          <a:ln/>
        </p:spPr>
        <p:txBody>
          <a:bodyPr wrap="square" lIns="0" tIns="0" rIns="0" bIns="0" rtlCol="0" anchor="ctr"/>
          <a:lstStyle/>
          <a:p>
            <a:pPr marL="0" indent="0" algn="l">
              <a:buNone/>
            </a:pPr>
            <a:r>
              <a:rPr lang="en-US" sz="1300" b="1" dirty="0">
                <a:solidFill>
                  <a:srgbClr val="334155"/>
                </a:solidFill>
                <a:latin typeface="Montserrat" pitchFamily="34" charset="0"/>
                <a:ea typeface="Montserrat" pitchFamily="34" charset="-122"/>
                <a:cs typeface="Montserrat" pitchFamily="34" charset="-120"/>
              </a:rPr>
              <a:t>What to Verify</a:t>
            </a:r>
            <a:endParaRPr lang="en-US" sz="1300" dirty="0"/>
          </a:p>
        </p:txBody>
      </p:sp>
      <p:sp>
        <p:nvSpPr>
          <p:cNvPr id="17" name="Shape 12"/>
          <p:cNvSpPr/>
          <p:nvPr/>
        </p:nvSpPr>
        <p:spPr>
          <a:xfrm>
            <a:off x="676656" y="3314700"/>
            <a:ext cx="57607" cy="57607"/>
          </a:xfrm>
          <a:prstGeom prst="ellipse">
            <a:avLst/>
          </a:prstGeom>
          <a:solidFill>
            <a:srgbClr val="CBD5E1"/>
          </a:solidFill>
          <a:ln w="12700">
            <a:solidFill>
              <a:srgbClr val="FFFFFF">
                <a:alpha val="0"/>
              </a:srgbClr>
            </a:solidFill>
            <a:prstDash val="solid"/>
          </a:ln>
        </p:spPr>
      </p:sp>
      <p:sp>
        <p:nvSpPr>
          <p:cNvPr id="18" name="Text 13"/>
          <p:cNvSpPr txBox="1"/>
          <p:nvPr/>
        </p:nvSpPr>
        <p:spPr>
          <a:xfrm>
            <a:off x="828446" y="3238805"/>
            <a:ext cx="3143707" cy="600761"/>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Verify balance confirmation certificates from counter-party banks/institutions as of 31st March.</a:t>
            </a:r>
            <a:endParaRPr lang="en-US" sz="1100" dirty="0"/>
          </a:p>
        </p:txBody>
      </p:sp>
      <p:sp>
        <p:nvSpPr>
          <p:cNvPr id="19" name="Shape 14"/>
          <p:cNvSpPr/>
          <p:nvPr/>
        </p:nvSpPr>
        <p:spPr>
          <a:xfrm>
            <a:off x="676656" y="4009644"/>
            <a:ext cx="57607" cy="57607"/>
          </a:xfrm>
          <a:prstGeom prst="ellipse">
            <a:avLst/>
          </a:prstGeom>
          <a:solidFill>
            <a:srgbClr val="CBD5E1"/>
          </a:solidFill>
          <a:ln w="12700">
            <a:solidFill>
              <a:srgbClr val="FFFFFF">
                <a:alpha val="0"/>
              </a:srgbClr>
            </a:solidFill>
            <a:prstDash val="solid"/>
          </a:ln>
        </p:spPr>
      </p:sp>
      <p:sp>
        <p:nvSpPr>
          <p:cNvPr id="20" name="Text 15"/>
          <p:cNvSpPr txBox="1"/>
          <p:nvPr/>
        </p:nvSpPr>
        <p:spPr>
          <a:xfrm>
            <a:off x="828446" y="3933749"/>
            <a:ext cx="3143707" cy="400507"/>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Ensure written reconciliation statement is prepared for any differences.</a:t>
            </a:r>
            <a:endParaRPr lang="en-US" sz="1100" dirty="0"/>
          </a:p>
        </p:txBody>
      </p:sp>
      <p:sp>
        <p:nvSpPr>
          <p:cNvPr id="21" name="Shape 16"/>
          <p:cNvSpPr/>
          <p:nvPr/>
        </p:nvSpPr>
        <p:spPr>
          <a:xfrm>
            <a:off x="676656" y="4505249"/>
            <a:ext cx="57607" cy="57607"/>
          </a:xfrm>
          <a:prstGeom prst="ellipse">
            <a:avLst/>
          </a:prstGeom>
          <a:solidFill>
            <a:srgbClr val="CBD5E1"/>
          </a:solidFill>
          <a:ln w="12700">
            <a:solidFill>
              <a:srgbClr val="FFFFFF">
                <a:alpha val="0"/>
              </a:srgbClr>
            </a:solidFill>
            <a:prstDash val="solid"/>
          </a:ln>
        </p:spPr>
      </p:sp>
      <p:sp>
        <p:nvSpPr>
          <p:cNvPr id="22" name="Text 17"/>
          <p:cNvSpPr txBox="1"/>
          <p:nvPr/>
        </p:nvSpPr>
        <p:spPr>
          <a:xfrm>
            <a:off x="828446" y="4429354"/>
            <a:ext cx="3143707" cy="400507"/>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Check if confirmation covers both principal and accrued interest.</a:t>
            </a:r>
            <a:endParaRPr lang="en-US" sz="1100" dirty="0"/>
          </a:p>
        </p:txBody>
      </p:sp>
      <p:sp>
        <p:nvSpPr>
          <p:cNvPr id="23" name="Shape 18"/>
          <p:cNvSpPr/>
          <p:nvPr/>
        </p:nvSpPr>
        <p:spPr>
          <a:xfrm>
            <a:off x="676656" y="5000854"/>
            <a:ext cx="57607" cy="57607"/>
          </a:xfrm>
          <a:prstGeom prst="ellipse">
            <a:avLst/>
          </a:prstGeom>
          <a:solidFill>
            <a:srgbClr val="CBD5E1"/>
          </a:solidFill>
          <a:ln w="12700">
            <a:solidFill>
              <a:srgbClr val="FFFFFF">
                <a:alpha val="0"/>
              </a:srgbClr>
            </a:solidFill>
            <a:prstDash val="solid"/>
          </a:ln>
        </p:spPr>
      </p:sp>
      <p:sp>
        <p:nvSpPr>
          <p:cNvPr id="24" name="Text 19"/>
          <p:cNvSpPr txBox="1"/>
          <p:nvPr/>
        </p:nvSpPr>
        <p:spPr>
          <a:xfrm>
            <a:off x="828446" y="4924044"/>
            <a:ext cx="3143707" cy="400507"/>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Verify subsequent clearance of outstanding reconciliation items.</a:t>
            </a:r>
            <a:endParaRPr lang="en-US" sz="1100" dirty="0"/>
          </a:p>
        </p:txBody>
      </p:sp>
      <p:sp>
        <p:nvSpPr>
          <p:cNvPr id="25" name="Shape 20"/>
          <p:cNvSpPr/>
          <p:nvPr/>
        </p:nvSpPr>
        <p:spPr>
          <a:xfrm>
            <a:off x="4286707" y="2438705"/>
            <a:ext cx="3619195" cy="3752698"/>
          </a:xfrm>
          <a:prstGeom prst="roundRect">
            <a:avLst>
              <a:gd name="adj" fmla="val 1596"/>
            </a:avLst>
          </a:prstGeom>
          <a:solidFill>
            <a:srgbClr val="FFFFFF"/>
          </a:solidFill>
          <a:ln w="12700">
            <a:solidFill>
              <a:srgbClr val="E2E8F0"/>
            </a:solidFill>
            <a:prstDash val="solid"/>
          </a:ln>
        </p:spPr>
      </p:sp>
      <p:sp>
        <p:nvSpPr>
          <p:cNvPr id="26" name="Shape 21"/>
          <p:cNvSpPr/>
          <p:nvPr/>
        </p:nvSpPr>
        <p:spPr>
          <a:xfrm>
            <a:off x="4486046" y="3076042"/>
            <a:ext cx="3219602" cy="19202"/>
          </a:xfrm>
          <a:prstGeom prst="rect">
            <a:avLst/>
          </a:prstGeom>
          <a:solidFill>
            <a:srgbClr val="F1F5F9"/>
          </a:solidFill>
          <a:ln w="12700">
            <a:solidFill>
              <a:srgbClr val="F1F5F9">
                <a:alpha val="0"/>
              </a:srgbClr>
            </a:solidFill>
            <a:prstDash val="solid"/>
          </a:ln>
        </p:spPr>
      </p:sp>
      <p:sp>
        <p:nvSpPr>
          <p:cNvPr id="27" name="Shape 22"/>
          <p:cNvSpPr/>
          <p:nvPr/>
        </p:nvSpPr>
        <p:spPr>
          <a:xfrm>
            <a:off x="4486046" y="2638044"/>
            <a:ext cx="342900" cy="342900"/>
          </a:xfrm>
          <a:prstGeom prst="ellipse">
            <a:avLst/>
          </a:prstGeom>
          <a:solidFill>
            <a:srgbClr val="10B981"/>
          </a:solidFill>
          <a:ln w="12700">
            <a:solidFill>
              <a:srgbClr val="FFFFFF">
                <a:alpha val="0"/>
              </a:srgbClr>
            </a:solidFill>
            <a:prstDash val="solid"/>
          </a:ln>
        </p:spPr>
      </p:sp>
      <p:pic>
        <p:nvPicPr>
          <p:cNvPr id="28" name="Image 3" descr="preencoded.png"/>
          <p:cNvPicPr>
            <a:picLocks noChangeAspect="1"/>
          </p:cNvPicPr>
          <p:nvPr/>
        </p:nvPicPr>
        <p:blipFill>
          <a:blip r:embed="rId6"/>
          <a:srcRect t="-100" b="-100"/>
          <a:stretch/>
        </p:blipFill>
        <p:spPr>
          <a:xfrm>
            <a:off x="4600346" y="2734056"/>
            <a:ext cx="114300" cy="152705"/>
          </a:xfrm>
          <a:prstGeom prst="rect">
            <a:avLst/>
          </a:prstGeom>
        </p:spPr>
      </p:pic>
      <p:sp>
        <p:nvSpPr>
          <p:cNvPr id="29" name="Text 23"/>
          <p:cNvSpPr txBox="1"/>
          <p:nvPr/>
        </p:nvSpPr>
        <p:spPr>
          <a:xfrm>
            <a:off x="4924044" y="2681021"/>
            <a:ext cx="2211019" cy="257861"/>
          </a:xfrm>
          <a:prstGeom prst="rect">
            <a:avLst/>
          </a:prstGeom>
          <a:noFill/>
          <a:ln/>
        </p:spPr>
        <p:txBody>
          <a:bodyPr wrap="square" lIns="0" tIns="0" rIns="0" bIns="0" rtlCol="0" anchor="ctr"/>
          <a:lstStyle/>
          <a:p>
            <a:pPr marL="0" indent="0" algn="l">
              <a:buNone/>
            </a:pPr>
            <a:r>
              <a:rPr lang="en-US" sz="1300" b="1" dirty="0">
                <a:solidFill>
                  <a:srgbClr val="334155"/>
                </a:solidFill>
                <a:latin typeface="Montserrat" pitchFamily="34" charset="0"/>
                <a:ea typeface="Montserrat" pitchFamily="34" charset="-122"/>
                <a:cs typeface="Montserrat" pitchFamily="34" charset="-120"/>
              </a:rPr>
              <a:t>Documents to Examine</a:t>
            </a:r>
            <a:endParaRPr lang="en-US" sz="1300" dirty="0"/>
          </a:p>
        </p:txBody>
      </p:sp>
      <p:sp>
        <p:nvSpPr>
          <p:cNvPr id="30" name="Shape 24"/>
          <p:cNvSpPr/>
          <p:nvPr/>
        </p:nvSpPr>
        <p:spPr>
          <a:xfrm>
            <a:off x="4486046" y="3314700"/>
            <a:ext cx="57607" cy="57607"/>
          </a:xfrm>
          <a:prstGeom prst="ellipse">
            <a:avLst/>
          </a:prstGeom>
          <a:solidFill>
            <a:srgbClr val="CBD5E1"/>
          </a:solidFill>
          <a:ln w="12700">
            <a:solidFill>
              <a:srgbClr val="FFFFFF">
                <a:alpha val="0"/>
              </a:srgbClr>
            </a:solidFill>
            <a:prstDash val="solid"/>
          </a:ln>
        </p:spPr>
      </p:sp>
      <p:sp>
        <p:nvSpPr>
          <p:cNvPr id="31" name="Text 25"/>
          <p:cNvSpPr txBox="1"/>
          <p:nvPr/>
        </p:nvSpPr>
        <p:spPr>
          <a:xfrm>
            <a:off x="4638751" y="3238805"/>
            <a:ext cx="3543300" cy="200254"/>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Balance Confirmation Certificates (Originals).</a:t>
            </a:r>
            <a:endParaRPr lang="en-US" sz="1100" dirty="0"/>
          </a:p>
        </p:txBody>
      </p:sp>
      <p:sp>
        <p:nvSpPr>
          <p:cNvPr id="32" name="Shape 26"/>
          <p:cNvSpPr/>
          <p:nvPr/>
        </p:nvSpPr>
        <p:spPr>
          <a:xfrm>
            <a:off x="4486046" y="3610051"/>
            <a:ext cx="57607" cy="57607"/>
          </a:xfrm>
          <a:prstGeom prst="ellipse">
            <a:avLst/>
          </a:prstGeom>
          <a:solidFill>
            <a:srgbClr val="CBD5E1"/>
          </a:solidFill>
          <a:ln w="12700">
            <a:solidFill>
              <a:srgbClr val="FFFFFF">
                <a:alpha val="0"/>
              </a:srgbClr>
            </a:solidFill>
            <a:prstDash val="solid"/>
          </a:ln>
        </p:spPr>
      </p:sp>
      <p:sp>
        <p:nvSpPr>
          <p:cNvPr id="33" name="Text 27"/>
          <p:cNvSpPr txBox="1"/>
          <p:nvPr/>
        </p:nvSpPr>
        <p:spPr>
          <a:xfrm>
            <a:off x="4638751" y="3534156"/>
            <a:ext cx="3143707" cy="400507"/>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Reconciliation Statements for Money at Call accounts.</a:t>
            </a:r>
            <a:endParaRPr lang="en-US" sz="1100" dirty="0"/>
          </a:p>
        </p:txBody>
      </p:sp>
      <p:sp>
        <p:nvSpPr>
          <p:cNvPr id="34" name="Shape 28"/>
          <p:cNvSpPr/>
          <p:nvPr/>
        </p:nvSpPr>
        <p:spPr>
          <a:xfrm>
            <a:off x="4486046" y="4105656"/>
            <a:ext cx="57607" cy="57607"/>
          </a:xfrm>
          <a:prstGeom prst="ellipse">
            <a:avLst/>
          </a:prstGeom>
          <a:solidFill>
            <a:srgbClr val="CBD5E1"/>
          </a:solidFill>
          <a:ln w="12700">
            <a:solidFill>
              <a:srgbClr val="FFFFFF">
                <a:alpha val="0"/>
              </a:srgbClr>
            </a:solidFill>
            <a:prstDash val="solid"/>
          </a:ln>
        </p:spPr>
      </p:sp>
      <p:sp>
        <p:nvSpPr>
          <p:cNvPr id="35" name="Text 29"/>
          <p:cNvSpPr txBox="1"/>
          <p:nvPr/>
        </p:nvSpPr>
        <p:spPr>
          <a:xfrm>
            <a:off x="4638751" y="4028846"/>
            <a:ext cx="3422599" cy="200254"/>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Deal tickets/slips for year-end transactions.</a:t>
            </a:r>
            <a:endParaRPr lang="en-US" sz="1100" dirty="0"/>
          </a:p>
        </p:txBody>
      </p:sp>
      <p:sp>
        <p:nvSpPr>
          <p:cNvPr id="36" name="Shape 30"/>
          <p:cNvSpPr/>
          <p:nvPr/>
        </p:nvSpPr>
        <p:spPr>
          <a:xfrm>
            <a:off x="4486046" y="4401007"/>
            <a:ext cx="57607" cy="57607"/>
          </a:xfrm>
          <a:prstGeom prst="ellipse">
            <a:avLst/>
          </a:prstGeom>
          <a:solidFill>
            <a:srgbClr val="CBD5E1"/>
          </a:solidFill>
          <a:ln w="12700">
            <a:solidFill>
              <a:srgbClr val="FFFFFF">
                <a:alpha val="0"/>
              </a:srgbClr>
            </a:solidFill>
            <a:prstDash val="solid"/>
          </a:ln>
        </p:spPr>
      </p:sp>
      <p:sp>
        <p:nvSpPr>
          <p:cNvPr id="37" name="Text 31"/>
          <p:cNvSpPr txBox="1"/>
          <p:nvPr/>
        </p:nvSpPr>
        <p:spPr>
          <a:xfrm>
            <a:off x="4638751" y="4324198"/>
            <a:ext cx="3143707" cy="400507"/>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General Ledger abstract for relevant GL heads.</a:t>
            </a:r>
            <a:endParaRPr lang="en-US" sz="1100" dirty="0"/>
          </a:p>
        </p:txBody>
      </p:sp>
      <p:sp>
        <p:nvSpPr>
          <p:cNvPr id="38" name="Shape 32"/>
          <p:cNvSpPr/>
          <p:nvPr/>
        </p:nvSpPr>
        <p:spPr>
          <a:xfrm>
            <a:off x="8096098" y="2438705"/>
            <a:ext cx="3619195" cy="3752698"/>
          </a:xfrm>
          <a:prstGeom prst="roundRect">
            <a:avLst>
              <a:gd name="adj" fmla="val 1596"/>
            </a:avLst>
          </a:prstGeom>
          <a:solidFill>
            <a:srgbClr val="FFFFFF"/>
          </a:solidFill>
          <a:ln w="12700">
            <a:solidFill>
              <a:srgbClr val="E2E8F0"/>
            </a:solidFill>
            <a:prstDash val="solid"/>
          </a:ln>
        </p:spPr>
      </p:sp>
      <p:sp>
        <p:nvSpPr>
          <p:cNvPr id="39" name="Shape 33"/>
          <p:cNvSpPr/>
          <p:nvPr/>
        </p:nvSpPr>
        <p:spPr>
          <a:xfrm>
            <a:off x="8296351" y="3076042"/>
            <a:ext cx="3219602" cy="19202"/>
          </a:xfrm>
          <a:prstGeom prst="rect">
            <a:avLst/>
          </a:prstGeom>
          <a:solidFill>
            <a:srgbClr val="F1F5F9"/>
          </a:solidFill>
          <a:ln w="12700">
            <a:solidFill>
              <a:srgbClr val="F1F5F9">
                <a:alpha val="0"/>
              </a:srgbClr>
            </a:solidFill>
            <a:prstDash val="solid"/>
          </a:ln>
        </p:spPr>
      </p:sp>
      <p:sp>
        <p:nvSpPr>
          <p:cNvPr id="40" name="Shape 34"/>
          <p:cNvSpPr/>
          <p:nvPr/>
        </p:nvSpPr>
        <p:spPr>
          <a:xfrm>
            <a:off x="8296351" y="2638044"/>
            <a:ext cx="342900" cy="342900"/>
          </a:xfrm>
          <a:prstGeom prst="ellipse">
            <a:avLst/>
          </a:prstGeom>
          <a:solidFill>
            <a:srgbClr val="EF4444"/>
          </a:solidFill>
          <a:ln w="12700">
            <a:solidFill>
              <a:srgbClr val="FFFFFF">
                <a:alpha val="0"/>
              </a:srgbClr>
            </a:solidFill>
            <a:prstDash val="solid"/>
          </a:ln>
        </p:spPr>
      </p:sp>
      <p:pic>
        <p:nvPicPr>
          <p:cNvPr id="41" name="Image 4" descr="preencoded.png"/>
          <p:cNvPicPr>
            <a:picLocks noChangeAspect="1"/>
          </p:cNvPicPr>
          <p:nvPr/>
        </p:nvPicPr>
        <p:blipFill>
          <a:blip r:embed="rId7"/>
          <a:srcRect/>
          <a:stretch/>
        </p:blipFill>
        <p:spPr>
          <a:xfrm>
            <a:off x="8391449" y="2734056"/>
            <a:ext cx="152705" cy="152705"/>
          </a:xfrm>
          <a:prstGeom prst="rect">
            <a:avLst/>
          </a:prstGeom>
        </p:spPr>
      </p:pic>
      <p:sp>
        <p:nvSpPr>
          <p:cNvPr id="42" name="Text 35"/>
          <p:cNvSpPr txBox="1"/>
          <p:nvPr/>
        </p:nvSpPr>
        <p:spPr>
          <a:xfrm>
            <a:off x="8734349" y="2681021"/>
            <a:ext cx="1507846" cy="257861"/>
          </a:xfrm>
          <a:prstGeom prst="rect">
            <a:avLst/>
          </a:prstGeom>
          <a:noFill/>
          <a:ln/>
        </p:spPr>
        <p:txBody>
          <a:bodyPr wrap="square" lIns="0" tIns="0" rIns="0" bIns="0" rtlCol="0" anchor="ctr"/>
          <a:lstStyle/>
          <a:p>
            <a:pPr marL="0" indent="0" algn="l">
              <a:buNone/>
            </a:pPr>
            <a:r>
              <a:rPr lang="en-US" sz="1300" b="1" dirty="0">
                <a:solidFill>
                  <a:srgbClr val="334155"/>
                </a:solidFill>
                <a:latin typeface="Montserrat" pitchFamily="34" charset="0"/>
                <a:ea typeface="Montserrat" pitchFamily="34" charset="-122"/>
                <a:cs typeface="Montserrat" pitchFamily="34" charset="-120"/>
              </a:rPr>
              <a:t>Possible Risks</a:t>
            </a:r>
            <a:endParaRPr lang="en-US" sz="1300" dirty="0"/>
          </a:p>
        </p:txBody>
      </p:sp>
      <p:sp>
        <p:nvSpPr>
          <p:cNvPr id="43" name="Shape 36"/>
          <p:cNvSpPr/>
          <p:nvPr/>
        </p:nvSpPr>
        <p:spPr>
          <a:xfrm>
            <a:off x="8296351" y="3314700"/>
            <a:ext cx="57607" cy="57607"/>
          </a:xfrm>
          <a:prstGeom prst="ellipse">
            <a:avLst/>
          </a:prstGeom>
          <a:solidFill>
            <a:srgbClr val="CBD5E1"/>
          </a:solidFill>
          <a:ln w="12700">
            <a:solidFill>
              <a:srgbClr val="FFFFFF">
                <a:alpha val="0"/>
              </a:srgbClr>
            </a:solidFill>
            <a:prstDash val="solid"/>
          </a:ln>
        </p:spPr>
      </p:sp>
      <p:sp>
        <p:nvSpPr>
          <p:cNvPr id="44" name="Text 37"/>
          <p:cNvSpPr txBox="1"/>
          <p:nvPr/>
        </p:nvSpPr>
        <p:spPr>
          <a:xfrm>
            <a:off x="8449056" y="3238805"/>
            <a:ext cx="3143707" cy="600761"/>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Unconfirmed balances may hide unauthorized placements or misappropriation.</a:t>
            </a:r>
            <a:endParaRPr lang="en-US" sz="1100" dirty="0"/>
          </a:p>
        </p:txBody>
      </p:sp>
      <p:sp>
        <p:nvSpPr>
          <p:cNvPr id="45" name="Shape 38"/>
          <p:cNvSpPr/>
          <p:nvPr/>
        </p:nvSpPr>
        <p:spPr>
          <a:xfrm>
            <a:off x="8296351" y="4009644"/>
            <a:ext cx="57607" cy="57607"/>
          </a:xfrm>
          <a:prstGeom prst="ellipse">
            <a:avLst/>
          </a:prstGeom>
          <a:solidFill>
            <a:srgbClr val="CBD5E1"/>
          </a:solidFill>
          <a:ln w="12700">
            <a:solidFill>
              <a:srgbClr val="FFFFFF">
                <a:alpha val="0"/>
              </a:srgbClr>
            </a:solidFill>
            <a:prstDash val="solid"/>
          </a:ln>
        </p:spPr>
      </p:sp>
      <p:sp>
        <p:nvSpPr>
          <p:cNvPr id="46" name="Text 39"/>
          <p:cNvSpPr txBox="1"/>
          <p:nvPr/>
        </p:nvSpPr>
        <p:spPr>
          <a:xfrm>
            <a:off x="8449056" y="3933749"/>
            <a:ext cx="3143707" cy="400507"/>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Reconciliation differences may represent unrecorded transactions or errors.</a:t>
            </a:r>
            <a:endParaRPr lang="en-US" sz="1100" dirty="0"/>
          </a:p>
        </p:txBody>
      </p:sp>
      <p:sp>
        <p:nvSpPr>
          <p:cNvPr id="47" name="Shape 40"/>
          <p:cNvSpPr/>
          <p:nvPr/>
        </p:nvSpPr>
        <p:spPr>
          <a:xfrm>
            <a:off x="8296351" y="4505249"/>
            <a:ext cx="57607" cy="57607"/>
          </a:xfrm>
          <a:prstGeom prst="ellipse">
            <a:avLst/>
          </a:prstGeom>
          <a:solidFill>
            <a:srgbClr val="CBD5E1"/>
          </a:solidFill>
          <a:ln w="12700">
            <a:solidFill>
              <a:srgbClr val="FFFFFF">
                <a:alpha val="0"/>
              </a:srgbClr>
            </a:solidFill>
            <a:prstDash val="solid"/>
          </a:ln>
        </p:spPr>
      </p:sp>
      <p:sp>
        <p:nvSpPr>
          <p:cNvPr id="48" name="Text 41"/>
          <p:cNvSpPr txBox="1"/>
          <p:nvPr/>
        </p:nvSpPr>
        <p:spPr>
          <a:xfrm>
            <a:off x="8449056" y="4429354"/>
            <a:ext cx="3143707" cy="400507"/>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Disputes with counter-parties regarding principal or interest amounts.</a:t>
            </a:r>
            <a:endParaRPr lang="en-US" sz="1100" dirty="0"/>
          </a:p>
        </p:txBody>
      </p:sp>
      <p:sp>
        <p:nvSpPr>
          <p:cNvPr id="49" name="Shape 42"/>
          <p:cNvSpPr/>
          <p:nvPr/>
        </p:nvSpPr>
        <p:spPr>
          <a:xfrm>
            <a:off x="8296351" y="5000854"/>
            <a:ext cx="57607" cy="57607"/>
          </a:xfrm>
          <a:prstGeom prst="ellipse">
            <a:avLst/>
          </a:prstGeom>
          <a:solidFill>
            <a:srgbClr val="CBD5E1"/>
          </a:solidFill>
          <a:ln w="12700">
            <a:solidFill>
              <a:srgbClr val="FFFFFF">
                <a:alpha val="0"/>
              </a:srgbClr>
            </a:solidFill>
            <a:prstDash val="solid"/>
          </a:ln>
        </p:spPr>
      </p:sp>
      <p:sp>
        <p:nvSpPr>
          <p:cNvPr id="50" name="Text 43"/>
          <p:cNvSpPr txBox="1"/>
          <p:nvPr/>
        </p:nvSpPr>
        <p:spPr>
          <a:xfrm>
            <a:off x="8449056" y="4924044"/>
            <a:ext cx="3143707" cy="400507"/>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Stale outstanding entries masking non-existent assets.</a:t>
            </a:r>
            <a:endParaRPr lang="en-US" sz="1100" dirty="0"/>
          </a:p>
        </p:txBody>
      </p:sp>
      <p:sp>
        <p:nvSpPr>
          <p:cNvPr id="51" name="Shape 44"/>
          <p:cNvSpPr/>
          <p:nvPr/>
        </p:nvSpPr>
        <p:spPr>
          <a:xfrm>
            <a:off x="0" y="6476695"/>
            <a:ext cx="12191695" cy="381305"/>
          </a:xfrm>
          <a:prstGeom prst="rect">
            <a:avLst/>
          </a:prstGeom>
          <a:solidFill>
            <a:srgbClr val="F8FAFC"/>
          </a:solidFill>
          <a:ln/>
        </p:spPr>
      </p:sp>
      <p:sp>
        <p:nvSpPr>
          <p:cNvPr id="52" name="Shape 45"/>
          <p:cNvSpPr/>
          <p:nvPr/>
        </p:nvSpPr>
        <p:spPr>
          <a:xfrm>
            <a:off x="0" y="6476695"/>
            <a:ext cx="12191695" cy="9144"/>
          </a:xfrm>
          <a:prstGeom prst="rect">
            <a:avLst/>
          </a:prstGeom>
          <a:solidFill>
            <a:srgbClr val="E2E8F0"/>
          </a:solidFill>
          <a:ln w="12700">
            <a:solidFill>
              <a:srgbClr val="E2E8F0">
                <a:alpha val="0"/>
              </a:srgbClr>
            </a:solidFill>
            <a:prstDash val="solid"/>
          </a:ln>
        </p:spPr>
      </p:sp>
      <p:sp>
        <p:nvSpPr>
          <p:cNvPr id="53" name="Text 46"/>
          <p:cNvSpPr txBox="1"/>
          <p:nvPr/>
        </p:nvSpPr>
        <p:spPr>
          <a:xfrm>
            <a:off x="476402" y="6586423"/>
            <a:ext cx="3276295" cy="171907"/>
          </a:xfrm>
          <a:prstGeom prst="rect">
            <a:avLst/>
          </a:prstGeom>
          <a:noFill/>
          <a:ln/>
        </p:spPr>
        <p:txBody>
          <a:bodyPr wrap="square" lIns="0" tIns="0" rIns="0" bIns="0" rtlCol="0" anchor="ctr"/>
          <a:lstStyle/>
          <a:p>
            <a:pPr marL="0" indent="0" algn="l">
              <a:buNone/>
            </a:pPr>
            <a:r>
              <a:rPr lang="en-US" sz="900" dirty="0">
                <a:solidFill>
                  <a:srgbClr val="94A3B8"/>
                </a:solidFill>
                <a:latin typeface="Open Sans" pitchFamily="34" charset="0"/>
                <a:ea typeface="Open Sans" pitchFamily="34" charset="-122"/>
                <a:cs typeface="Open Sans" pitchFamily="34" charset="-120"/>
              </a:rPr>
              <a:t>Long Form Audit Report (LFAR) – Practical Approach</a:t>
            </a:r>
            <a:endParaRPr lang="en-US" sz="900" dirty="0"/>
          </a:p>
        </p:txBody>
      </p:sp>
      <p:sp>
        <p:nvSpPr>
          <p:cNvPr id="54" name="Text 47"/>
          <p:cNvSpPr txBox="1"/>
          <p:nvPr/>
        </p:nvSpPr>
        <p:spPr>
          <a:xfrm>
            <a:off x="10416845" y="6586423"/>
            <a:ext cx="1553566" cy="171907"/>
          </a:xfrm>
          <a:prstGeom prst="rect">
            <a:avLst/>
          </a:prstGeom>
          <a:noFill/>
          <a:ln/>
        </p:spPr>
        <p:txBody>
          <a:bodyPr wrap="square" lIns="0" tIns="0" rIns="0" bIns="0" rtlCol="0" anchor="ctr"/>
          <a:lstStyle/>
          <a:p>
            <a:pPr marL="0" indent="0" algn="l">
              <a:buNone/>
            </a:pPr>
            <a:r>
              <a:rPr lang="en-US" sz="900" dirty="0">
                <a:solidFill>
                  <a:srgbClr val="94A3B8"/>
                </a:solidFill>
                <a:latin typeface="Open Sans" pitchFamily="34" charset="0"/>
                <a:ea typeface="Open Sans" pitchFamily="34" charset="-122"/>
                <a:cs typeface="Open Sans" pitchFamily="34" charset="-120"/>
              </a:rPr>
              <a:t>ICAI Hyderabad Seminar</a:t>
            </a:r>
            <a:endParaRPr lang="en-US" sz="9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7">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F0F0F0"/>
          </a:solidFill>
          <a:ln w="12700">
            <a:solidFill>
              <a:srgbClr val="FFFFFF">
                <a:alpha val="0"/>
              </a:srgbClr>
            </a:solidFill>
            <a:prstDash val="solid"/>
          </a:ln>
        </p:spPr>
      </p:sp>
      <p:sp>
        <p:nvSpPr>
          <p:cNvPr id="3" name="Shape 1"/>
          <p:cNvSpPr/>
          <p:nvPr/>
        </p:nvSpPr>
        <p:spPr>
          <a:xfrm>
            <a:off x="0" y="0"/>
            <a:ext cx="12191695" cy="6858000"/>
          </a:xfrm>
          <a:prstGeom prst="rect">
            <a:avLst/>
          </a:prstGeom>
          <a:solidFill>
            <a:srgbClr val="FFFFFF"/>
          </a:solidFill>
          <a:ln w="12700">
            <a:solidFill>
              <a:srgbClr val="FFFFFF">
                <a:alpha val="0"/>
              </a:srgbClr>
            </a:solidFill>
            <a:prstDash val="solid"/>
          </a:ln>
        </p:spPr>
      </p:sp>
      <p:pic>
        <p:nvPicPr>
          <p:cNvPr id="4" name="Image 0" descr="preencoded.png"/>
          <p:cNvPicPr>
            <a:picLocks noChangeAspect="1"/>
          </p:cNvPicPr>
          <p:nvPr/>
        </p:nvPicPr>
        <p:blipFill>
          <a:blip r:embed="rId3"/>
          <a:srcRect t="-17" b="-17"/>
          <a:stretch/>
        </p:blipFill>
        <p:spPr>
          <a:xfrm>
            <a:off x="0" y="0"/>
            <a:ext cx="12191695" cy="952805"/>
          </a:xfrm>
          <a:prstGeom prst="rect">
            <a:avLst/>
          </a:prstGeom>
        </p:spPr>
      </p:pic>
      <p:sp>
        <p:nvSpPr>
          <p:cNvPr id="5" name="Text 2"/>
          <p:cNvSpPr txBox="1"/>
          <p:nvPr/>
        </p:nvSpPr>
        <p:spPr>
          <a:xfrm>
            <a:off x="485367" y="192562"/>
            <a:ext cx="7915047" cy="514807"/>
          </a:xfrm>
          <a:prstGeom prst="rect">
            <a:avLst/>
          </a:prstGeom>
          <a:noFill/>
          <a:ln/>
        </p:spPr>
        <p:txBody>
          <a:bodyPr wrap="square" lIns="0" tIns="0" rIns="0" bIns="0" rtlCol="0" anchor="ctr"/>
          <a:lstStyle/>
          <a:p>
            <a:pPr marL="0" indent="0" algn="l">
              <a:buNone/>
            </a:pPr>
            <a:r>
              <a:rPr lang="en-US" sz="2700" b="1" kern="0" spc="75" dirty="0">
                <a:solidFill>
                  <a:srgbClr val="FFFFFF"/>
                </a:solidFill>
                <a:latin typeface="Montserrat" pitchFamily="34" charset="0"/>
                <a:ea typeface="Montserrat" pitchFamily="34" charset="-122"/>
                <a:cs typeface="Montserrat" pitchFamily="34" charset="-120"/>
              </a:rPr>
              <a:t>I. Assets - Money at Call - Q(c)_ interest Accrual</a:t>
            </a:r>
            <a:endParaRPr lang="en-US" sz="2700" dirty="0"/>
          </a:p>
        </p:txBody>
      </p:sp>
      <p:pic>
        <p:nvPicPr>
          <p:cNvPr id="6" name="Image 1" descr="preencoded.png"/>
          <p:cNvPicPr>
            <a:picLocks noChangeAspect="1"/>
          </p:cNvPicPr>
          <p:nvPr/>
        </p:nvPicPr>
        <p:blipFill>
          <a:blip r:embed="rId4"/>
          <a:srcRect t="-401" b="-401"/>
          <a:stretch/>
        </p:blipFill>
        <p:spPr>
          <a:xfrm>
            <a:off x="0" y="952805"/>
            <a:ext cx="12191695" cy="57607"/>
          </a:xfrm>
          <a:prstGeom prst="rect">
            <a:avLst/>
          </a:prstGeom>
        </p:spPr>
      </p:pic>
      <p:sp>
        <p:nvSpPr>
          <p:cNvPr id="7" name="Shape 3"/>
          <p:cNvSpPr/>
          <p:nvPr/>
        </p:nvSpPr>
        <p:spPr>
          <a:xfrm>
            <a:off x="476402" y="1295705"/>
            <a:ext cx="11239805" cy="952805"/>
          </a:xfrm>
          <a:prstGeom prst="roundRect">
            <a:avLst>
              <a:gd name="adj" fmla="val 15355"/>
            </a:avLst>
          </a:prstGeom>
          <a:solidFill>
            <a:srgbClr val="E8F4FD"/>
          </a:solidFill>
          <a:ln/>
          <a:effectLst>
            <a:outerShdw blurRad="63500" dist="38100" dir="16200000" algn="bl" rotWithShape="0">
              <a:srgbClr val="000000">
                <a:alpha val="5000"/>
              </a:srgbClr>
            </a:outerShdw>
          </a:effectLst>
        </p:spPr>
      </p:sp>
      <p:sp>
        <p:nvSpPr>
          <p:cNvPr id="8" name="Shape 4"/>
          <p:cNvSpPr/>
          <p:nvPr/>
        </p:nvSpPr>
        <p:spPr>
          <a:xfrm>
            <a:off x="476402" y="1295705"/>
            <a:ext cx="75895" cy="952805"/>
          </a:xfrm>
          <a:prstGeom prst="roundRect">
            <a:avLst>
              <a:gd name="adj" fmla="val 192772"/>
            </a:avLst>
          </a:prstGeom>
          <a:solidFill>
            <a:srgbClr val="003580"/>
          </a:solidFill>
          <a:ln w="12700">
            <a:solidFill>
              <a:srgbClr val="003580">
                <a:alpha val="0"/>
              </a:srgbClr>
            </a:solidFill>
            <a:prstDash val="solid"/>
          </a:ln>
        </p:spPr>
      </p:sp>
      <p:pic>
        <p:nvPicPr>
          <p:cNvPr id="9" name="Image 2" descr="preencoded.png"/>
          <p:cNvPicPr>
            <a:picLocks noChangeAspect="1"/>
          </p:cNvPicPr>
          <p:nvPr/>
        </p:nvPicPr>
        <p:blipFill>
          <a:blip r:embed="rId5"/>
          <a:srcRect t="-43" b="-43"/>
          <a:stretch/>
        </p:blipFill>
        <p:spPr>
          <a:xfrm>
            <a:off x="743407" y="1524305"/>
            <a:ext cx="133502" cy="152705"/>
          </a:xfrm>
          <a:prstGeom prst="rect">
            <a:avLst/>
          </a:prstGeom>
        </p:spPr>
      </p:pic>
      <p:sp>
        <p:nvSpPr>
          <p:cNvPr id="10" name="Text 5"/>
          <p:cNvSpPr txBox="1"/>
          <p:nvPr/>
        </p:nvSpPr>
        <p:spPr>
          <a:xfrm>
            <a:off x="952805" y="1485900"/>
            <a:ext cx="2981858" cy="228600"/>
          </a:xfrm>
          <a:prstGeom prst="rect">
            <a:avLst/>
          </a:prstGeom>
          <a:noFill/>
          <a:ln/>
        </p:spPr>
        <p:txBody>
          <a:bodyPr wrap="square" lIns="0" tIns="0" rIns="0" bIns="0" rtlCol="0" anchor="ctr"/>
          <a:lstStyle/>
          <a:p>
            <a:pPr marL="0" indent="0" algn="l">
              <a:buNone/>
            </a:pPr>
            <a:r>
              <a:rPr lang="en-US" sz="1200" b="1" dirty="0">
                <a:solidFill>
                  <a:srgbClr val="003580"/>
                </a:solidFill>
                <a:latin typeface="Montserrat" pitchFamily="34" charset="0"/>
                <a:ea typeface="Montserrat" pitchFamily="34" charset="-122"/>
                <a:cs typeface="Montserrat" pitchFamily="34" charset="-120"/>
              </a:rPr>
              <a:t>Exact LFAR Question (Verbatim)</a:t>
            </a:r>
            <a:endParaRPr lang="en-US" sz="1200" dirty="0"/>
          </a:p>
        </p:txBody>
      </p:sp>
      <p:sp>
        <p:nvSpPr>
          <p:cNvPr id="11" name="Text 6"/>
          <p:cNvSpPr txBox="1"/>
          <p:nvPr/>
        </p:nvSpPr>
        <p:spPr>
          <a:xfrm>
            <a:off x="743407" y="1790395"/>
            <a:ext cx="10896905" cy="267005"/>
          </a:xfrm>
          <a:prstGeom prst="rect">
            <a:avLst/>
          </a:prstGeom>
          <a:noFill/>
          <a:ln/>
        </p:spPr>
        <p:txBody>
          <a:bodyPr wrap="square" lIns="0" tIns="0" rIns="0" bIns="0" rtlCol="0" anchor="ctr"/>
          <a:lstStyle/>
          <a:p>
            <a:pPr marL="0" indent="0" algn="l">
              <a:buNone/>
            </a:pPr>
            <a:r>
              <a:rPr lang="en-US" sz="1500" b="1" i="1" dirty="0">
                <a:solidFill>
                  <a:srgbClr val="1E293B"/>
                </a:solidFill>
                <a:latin typeface="Open Sans" pitchFamily="34" charset="0"/>
                <a:ea typeface="Open Sans" pitchFamily="34" charset="-122"/>
                <a:cs typeface="Open Sans" pitchFamily="34" charset="-120"/>
              </a:rPr>
              <a:t>"Has interest accrued up to the year-end been properly recorded?"</a:t>
            </a:r>
            <a:endParaRPr lang="en-US" sz="1500" dirty="0"/>
          </a:p>
        </p:txBody>
      </p:sp>
      <p:sp>
        <p:nvSpPr>
          <p:cNvPr id="12" name="Shape 7"/>
          <p:cNvSpPr/>
          <p:nvPr/>
        </p:nvSpPr>
        <p:spPr>
          <a:xfrm>
            <a:off x="476402" y="2438705"/>
            <a:ext cx="3619195" cy="3752698"/>
          </a:xfrm>
          <a:prstGeom prst="roundRect">
            <a:avLst>
              <a:gd name="adj" fmla="val 1596"/>
            </a:avLst>
          </a:prstGeom>
          <a:solidFill>
            <a:srgbClr val="FFFFFF"/>
          </a:solidFill>
          <a:ln w="12700">
            <a:solidFill>
              <a:srgbClr val="E2E8F0"/>
            </a:solidFill>
            <a:prstDash val="solid"/>
          </a:ln>
        </p:spPr>
      </p:sp>
      <p:sp>
        <p:nvSpPr>
          <p:cNvPr id="13" name="Shape 8"/>
          <p:cNvSpPr/>
          <p:nvPr/>
        </p:nvSpPr>
        <p:spPr>
          <a:xfrm>
            <a:off x="676656" y="3076042"/>
            <a:ext cx="3219602" cy="19202"/>
          </a:xfrm>
          <a:prstGeom prst="rect">
            <a:avLst/>
          </a:prstGeom>
          <a:solidFill>
            <a:srgbClr val="F1F5F9"/>
          </a:solidFill>
          <a:ln w="12700">
            <a:solidFill>
              <a:srgbClr val="F1F5F9">
                <a:alpha val="0"/>
              </a:srgbClr>
            </a:solidFill>
            <a:prstDash val="solid"/>
          </a:ln>
        </p:spPr>
      </p:sp>
      <p:sp>
        <p:nvSpPr>
          <p:cNvPr id="14" name="Shape 9"/>
          <p:cNvSpPr/>
          <p:nvPr/>
        </p:nvSpPr>
        <p:spPr>
          <a:xfrm>
            <a:off x="676656" y="2638044"/>
            <a:ext cx="342900" cy="342900"/>
          </a:xfrm>
          <a:prstGeom prst="ellipse">
            <a:avLst/>
          </a:prstGeom>
          <a:solidFill>
            <a:srgbClr val="0072CE"/>
          </a:solidFill>
          <a:ln w="12700">
            <a:solidFill>
              <a:srgbClr val="FFFFFF">
                <a:alpha val="0"/>
              </a:srgbClr>
            </a:solidFill>
            <a:prstDash val="solid"/>
          </a:ln>
        </p:spPr>
      </p:sp>
      <p:pic>
        <p:nvPicPr>
          <p:cNvPr id="15" name="Image 3" descr="preencoded.png"/>
          <p:cNvPicPr>
            <a:picLocks noChangeAspect="1"/>
          </p:cNvPicPr>
          <p:nvPr/>
        </p:nvPicPr>
        <p:blipFill>
          <a:blip r:embed="rId6"/>
          <a:srcRect/>
          <a:stretch/>
        </p:blipFill>
        <p:spPr>
          <a:xfrm>
            <a:off x="771754" y="2734056"/>
            <a:ext cx="152705" cy="152705"/>
          </a:xfrm>
          <a:prstGeom prst="rect">
            <a:avLst/>
          </a:prstGeom>
        </p:spPr>
      </p:pic>
      <p:sp>
        <p:nvSpPr>
          <p:cNvPr id="16" name="Text 10"/>
          <p:cNvSpPr txBox="1"/>
          <p:nvPr/>
        </p:nvSpPr>
        <p:spPr>
          <a:xfrm>
            <a:off x="1114654" y="2681021"/>
            <a:ext cx="1540764" cy="257861"/>
          </a:xfrm>
          <a:prstGeom prst="rect">
            <a:avLst/>
          </a:prstGeom>
          <a:noFill/>
          <a:ln/>
        </p:spPr>
        <p:txBody>
          <a:bodyPr wrap="square" lIns="0" tIns="0" rIns="0" bIns="0" rtlCol="0" anchor="ctr"/>
          <a:lstStyle/>
          <a:p>
            <a:pPr marL="0" indent="0" algn="l">
              <a:buNone/>
            </a:pPr>
            <a:r>
              <a:rPr lang="en-US" sz="1300" b="1" dirty="0">
                <a:solidFill>
                  <a:srgbClr val="334155"/>
                </a:solidFill>
                <a:latin typeface="Montserrat" pitchFamily="34" charset="0"/>
                <a:ea typeface="Montserrat" pitchFamily="34" charset="-122"/>
                <a:cs typeface="Montserrat" pitchFamily="34" charset="-120"/>
              </a:rPr>
              <a:t>What to Verify</a:t>
            </a:r>
            <a:endParaRPr lang="en-US" sz="1300" dirty="0"/>
          </a:p>
        </p:txBody>
      </p:sp>
      <p:sp>
        <p:nvSpPr>
          <p:cNvPr id="17" name="Shape 11"/>
          <p:cNvSpPr/>
          <p:nvPr/>
        </p:nvSpPr>
        <p:spPr>
          <a:xfrm>
            <a:off x="676656" y="3314700"/>
            <a:ext cx="57607" cy="57607"/>
          </a:xfrm>
          <a:prstGeom prst="ellipse">
            <a:avLst/>
          </a:prstGeom>
          <a:solidFill>
            <a:srgbClr val="CBD5E1"/>
          </a:solidFill>
          <a:ln w="12700">
            <a:solidFill>
              <a:srgbClr val="FFFFFF">
                <a:alpha val="0"/>
              </a:srgbClr>
            </a:solidFill>
            <a:prstDash val="solid"/>
          </a:ln>
        </p:spPr>
      </p:sp>
      <p:sp>
        <p:nvSpPr>
          <p:cNvPr id="18" name="Text 12"/>
          <p:cNvSpPr txBox="1"/>
          <p:nvPr/>
        </p:nvSpPr>
        <p:spPr>
          <a:xfrm>
            <a:off x="828446" y="3238805"/>
            <a:ext cx="3143707" cy="400507"/>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Verify accurate calculation of interest accrued on outstanding placements as of March 31st.</a:t>
            </a:r>
            <a:endParaRPr lang="en-US" sz="1100" dirty="0"/>
          </a:p>
        </p:txBody>
      </p:sp>
      <p:sp>
        <p:nvSpPr>
          <p:cNvPr id="19" name="Shape 13"/>
          <p:cNvSpPr/>
          <p:nvPr/>
        </p:nvSpPr>
        <p:spPr>
          <a:xfrm>
            <a:off x="676656" y="3810305"/>
            <a:ext cx="57607" cy="57607"/>
          </a:xfrm>
          <a:prstGeom prst="ellipse">
            <a:avLst/>
          </a:prstGeom>
          <a:solidFill>
            <a:srgbClr val="CBD5E1"/>
          </a:solidFill>
          <a:ln w="12700">
            <a:solidFill>
              <a:srgbClr val="FFFFFF">
                <a:alpha val="0"/>
              </a:srgbClr>
            </a:solidFill>
            <a:prstDash val="solid"/>
          </a:ln>
        </p:spPr>
      </p:sp>
      <p:sp>
        <p:nvSpPr>
          <p:cNvPr id="20" name="Text 14"/>
          <p:cNvSpPr txBox="1"/>
          <p:nvPr/>
        </p:nvSpPr>
        <p:spPr>
          <a:xfrm>
            <a:off x="828446" y="3733495"/>
            <a:ext cx="3143707" cy="400507"/>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Check if interest income has been recognized on accrual basis as per accounting policy.</a:t>
            </a:r>
            <a:endParaRPr lang="en-US" sz="1100" dirty="0"/>
          </a:p>
        </p:txBody>
      </p:sp>
      <p:sp>
        <p:nvSpPr>
          <p:cNvPr id="21" name="Shape 15"/>
          <p:cNvSpPr/>
          <p:nvPr/>
        </p:nvSpPr>
        <p:spPr>
          <a:xfrm>
            <a:off x="676656" y="4304995"/>
            <a:ext cx="57607" cy="57607"/>
          </a:xfrm>
          <a:prstGeom prst="ellipse">
            <a:avLst/>
          </a:prstGeom>
          <a:solidFill>
            <a:srgbClr val="CBD5E1"/>
          </a:solidFill>
          <a:ln w="12700">
            <a:solidFill>
              <a:srgbClr val="FFFFFF">
                <a:alpha val="0"/>
              </a:srgbClr>
            </a:solidFill>
            <a:prstDash val="solid"/>
          </a:ln>
        </p:spPr>
      </p:sp>
      <p:sp>
        <p:nvSpPr>
          <p:cNvPr id="22" name="Text 16"/>
          <p:cNvSpPr txBox="1"/>
          <p:nvPr/>
        </p:nvSpPr>
        <p:spPr>
          <a:xfrm>
            <a:off x="828446" y="4229100"/>
            <a:ext cx="3143707" cy="400507"/>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Ensure TDS certificates are obtained where applicable on interest received.</a:t>
            </a:r>
            <a:endParaRPr lang="en-US" sz="1100" dirty="0"/>
          </a:p>
        </p:txBody>
      </p:sp>
      <p:sp>
        <p:nvSpPr>
          <p:cNvPr id="23" name="Shape 17"/>
          <p:cNvSpPr/>
          <p:nvPr/>
        </p:nvSpPr>
        <p:spPr>
          <a:xfrm>
            <a:off x="4286707" y="2438705"/>
            <a:ext cx="3619195" cy="3752698"/>
          </a:xfrm>
          <a:prstGeom prst="roundRect">
            <a:avLst>
              <a:gd name="adj" fmla="val 1596"/>
            </a:avLst>
          </a:prstGeom>
          <a:solidFill>
            <a:srgbClr val="FFFFFF"/>
          </a:solidFill>
          <a:ln w="12700">
            <a:solidFill>
              <a:srgbClr val="E2E8F0"/>
            </a:solidFill>
            <a:prstDash val="solid"/>
          </a:ln>
        </p:spPr>
      </p:sp>
      <p:sp>
        <p:nvSpPr>
          <p:cNvPr id="24" name="Shape 18"/>
          <p:cNvSpPr/>
          <p:nvPr/>
        </p:nvSpPr>
        <p:spPr>
          <a:xfrm>
            <a:off x="4486046" y="3076042"/>
            <a:ext cx="3219602" cy="19202"/>
          </a:xfrm>
          <a:prstGeom prst="rect">
            <a:avLst/>
          </a:prstGeom>
          <a:solidFill>
            <a:srgbClr val="F1F5F9"/>
          </a:solidFill>
          <a:ln w="12700">
            <a:solidFill>
              <a:srgbClr val="F1F5F9">
                <a:alpha val="0"/>
              </a:srgbClr>
            </a:solidFill>
            <a:prstDash val="solid"/>
          </a:ln>
        </p:spPr>
      </p:sp>
      <p:sp>
        <p:nvSpPr>
          <p:cNvPr id="25" name="Shape 19"/>
          <p:cNvSpPr/>
          <p:nvPr/>
        </p:nvSpPr>
        <p:spPr>
          <a:xfrm>
            <a:off x="4486046" y="2638044"/>
            <a:ext cx="342900" cy="342900"/>
          </a:xfrm>
          <a:prstGeom prst="ellipse">
            <a:avLst/>
          </a:prstGeom>
          <a:solidFill>
            <a:srgbClr val="10B981"/>
          </a:solidFill>
          <a:ln w="12700">
            <a:solidFill>
              <a:srgbClr val="FFFFFF">
                <a:alpha val="0"/>
              </a:srgbClr>
            </a:solidFill>
            <a:prstDash val="solid"/>
          </a:ln>
        </p:spPr>
      </p:sp>
      <p:pic>
        <p:nvPicPr>
          <p:cNvPr id="26" name="Image 4" descr="preencoded.png"/>
          <p:cNvPicPr>
            <a:picLocks noChangeAspect="1"/>
          </p:cNvPicPr>
          <p:nvPr/>
        </p:nvPicPr>
        <p:blipFill>
          <a:blip r:embed="rId7"/>
          <a:srcRect t="-100" b="-100"/>
          <a:stretch/>
        </p:blipFill>
        <p:spPr>
          <a:xfrm>
            <a:off x="4600346" y="2734056"/>
            <a:ext cx="114300" cy="152705"/>
          </a:xfrm>
          <a:prstGeom prst="rect">
            <a:avLst/>
          </a:prstGeom>
        </p:spPr>
      </p:pic>
      <p:sp>
        <p:nvSpPr>
          <p:cNvPr id="27" name="Text 20"/>
          <p:cNvSpPr txBox="1"/>
          <p:nvPr/>
        </p:nvSpPr>
        <p:spPr>
          <a:xfrm>
            <a:off x="4924044" y="2681021"/>
            <a:ext cx="2211019" cy="257861"/>
          </a:xfrm>
          <a:prstGeom prst="rect">
            <a:avLst/>
          </a:prstGeom>
          <a:noFill/>
          <a:ln/>
        </p:spPr>
        <p:txBody>
          <a:bodyPr wrap="square" lIns="0" tIns="0" rIns="0" bIns="0" rtlCol="0" anchor="ctr"/>
          <a:lstStyle/>
          <a:p>
            <a:pPr marL="0" indent="0" algn="l">
              <a:buNone/>
            </a:pPr>
            <a:r>
              <a:rPr lang="en-US" sz="1300" b="1" dirty="0">
                <a:solidFill>
                  <a:srgbClr val="334155"/>
                </a:solidFill>
                <a:latin typeface="Montserrat" pitchFamily="34" charset="0"/>
                <a:ea typeface="Montserrat" pitchFamily="34" charset="-122"/>
                <a:cs typeface="Montserrat" pitchFamily="34" charset="-120"/>
              </a:rPr>
              <a:t>Documents to Examine</a:t>
            </a:r>
            <a:endParaRPr lang="en-US" sz="1300" dirty="0"/>
          </a:p>
        </p:txBody>
      </p:sp>
      <p:sp>
        <p:nvSpPr>
          <p:cNvPr id="28" name="Shape 21"/>
          <p:cNvSpPr/>
          <p:nvPr/>
        </p:nvSpPr>
        <p:spPr>
          <a:xfrm>
            <a:off x="4486046" y="3314700"/>
            <a:ext cx="57607" cy="57607"/>
          </a:xfrm>
          <a:prstGeom prst="ellipse">
            <a:avLst/>
          </a:prstGeom>
          <a:solidFill>
            <a:srgbClr val="CBD5E1"/>
          </a:solidFill>
          <a:ln w="12700">
            <a:solidFill>
              <a:srgbClr val="FFFFFF">
                <a:alpha val="0"/>
              </a:srgbClr>
            </a:solidFill>
            <a:prstDash val="solid"/>
          </a:ln>
        </p:spPr>
      </p:sp>
      <p:sp>
        <p:nvSpPr>
          <p:cNvPr id="29" name="Text 22"/>
          <p:cNvSpPr txBox="1"/>
          <p:nvPr/>
        </p:nvSpPr>
        <p:spPr>
          <a:xfrm>
            <a:off x="4638751" y="3238805"/>
            <a:ext cx="3143707" cy="400507"/>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Interest calculation work sheets and deal confirmations.</a:t>
            </a:r>
            <a:endParaRPr lang="en-US" sz="1100" dirty="0"/>
          </a:p>
        </p:txBody>
      </p:sp>
      <p:sp>
        <p:nvSpPr>
          <p:cNvPr id="30" name="Shape 23"/>
          <p:cNvSpPr/>
          <p:nvPr/>
        </p:nvSpPr>
        <p:spPr>
          <a:xfrm>
            <a:off x="4486046" y="3810305"/>
            <a:ext cx="57607" cy="57607"/>
          </a:xfrm>
          <a:prstGeom prst="ellipse">
            <a:avLst/>
          </a:prstGeom>
          <a:solidFill>
            <a:srgbClr val="CBD5E1"/>
          </a:solidFill>
          <a:ln w="12700">
            <a:solidFill>
              <a:srgbClr val="FFFFFF">
                <a:alpha val="0"/>
              </a:srgbClr>
            </a:solidFill>
            <a:prstDash val="solid"/>
          </a:ln>
        </p:spPr>
      </p:sp>
      <p:sp>
        <p:nvSpPr>
          <p:cNvPr id="31" name="Text 24"/>
          <p:cNvSpPr txBox="1"/>
          <p:nvPr/>
        </p:nvSpPr>
        <p:spPr>
          <a:xfrm>
            <a:off x="4638751" y="3733495"/>
            <a:ext cx="3143707" cy="400507"/>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GL abstract for 'Interest Accrued on Balances with Banks/Money at Call'.</a:t>
            </a:r>
            <a:endParaRPr lang="en-US" sz="1100" dirty="0"/>
          </a:p>
        </p:txBody>
      </p:sp>
      <p:sp>
        <p:nvSpPr>
          <p:cNvPr id="32" name="Shape 25"/>
          <p:cNvSpPr/>
          <p:nvPr/>
        </p:nvSpPr>
        <p:spPr>
          <a:xfrm>
            <a:off x="4486046" y="4304995"/>
            <a:ext cx="57607" cy="57607"/>
          </a:xfrm>
          <a:prstGeom prst="ellipse">
            <a:avLst/>
          </a:prstGeom>
          <a:solidFill>
            <a:srgbClr val="CBD5E1"/>
          </a:solidFill>
          <a:ln w="12700">
            <a:solidFill>
              <a:srgbClr val="FFFFFF">
                <a:alpha val="0"/>
              </a:srgbClr>
            </a:solidFill>
            <a:prstDash val="solid"/>
          </a:ln>
        </p:spPr>
      </p:sp>
      <p:sp>
        <p:nvSpPr>
          <p:cNvPr id="33" name="Text 26"/>
          <p:cNvSpPr txBox="1"/>
          <p:nvPr/>
        </p:nvSpPr>
        <p:spPr>
          <a:xfrm>
            <a:off x="4638751" y="4229100"/>
            <a:ext cx="3143707" cy="400507"/>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Bank statements reflecting interest credits for realized amounts.</a:t>
            </a:r>
            <a:endParaRPr lang="en-US" sz="1100" dirty="0"/>
          </a:p>
        </p:txBody>
      </p:sp>
      <p:sp>
        <p:nvSpPr>
          <p:cNvPr id="34" name="Shape 27"/>
          <p:cNvSpPr/>
          <p:nvPr/>
        </p:nvSpPr>
        <p:spPr>
          <a:xfrm>
            <a:off x="8096098" y="2438705"/>
            <a:ext cx="3619195" cy="3752698"/>
          </a:xfrm>
          <a:prstGeom prst="roundRect">
            <a:avLst>
              <a:gd name="adj" fmla="val 1596"/>
            </a:avLst>
          </a:prstGeom>
          <a:solidFill>
            <a:srgbClr val="FFFFFF"/>
          </a:solidFill>
          <a:ln w="12700">
            <a:solidFill>
              <a:srgbClr val="E2E8F0"/>
            </a:solidFill>
            <a:prstDash val="solid"/>
          </a:ln>
        </p:spPr>
      </p:sp>
      <p:sp>
        <p:nvSpPr>
          <p:cNvPr id="35" name="Shape 28"/>
          <p:cNvSpPr/>
          <p:nvPr/>
        </p:nvSpPr>
        <p:spPr>
          <a:xfrm>
            <a:off x="8296351" y="3076042"/>
            <a:ext cx="3219602" cy="19202"/>
          </a:xfrm>
          <a:prstGeom prst="rect">
            <a:avLst/>
          </a:prstGeom>
          <a:solidFill>
            <a:srgbClr val="F1F5F9"/>
          </a:solidFill>
          <a:ln w="12700">
            <a:solidFill>
              <a:srgbClr val="F1F5F9">
                <a:alpha val="0"/>
              </a:srgbClr>
            </a:solidFill>
            <a:prstDash val="solid"/>
          </a:ln>
        </p:spPr>
      </p:sp>
      <p:sp>
        <p:nvSpPr>
          <p:cNvPr id="36" name="Shape 29"/>
          <p:cNvSpPr/>
          <p:nvPr/>
        </p:nvSpPr>
        <p:spPr>
          <a:xfrm>
            <a:off x="8296351" y="2638044"/>
            <a:ext cx="342900" cy="342900"/>
          </a:xfrm>
          <a:prstGeom prst="ellipse">
            <a:avLst/>
          </a:prstGeom>
          <a:solidFill>
            <a:srgbClr val="EF4444"/>
          </a:solidFill>
          <a:ln w="12700">
            <a:solidFill>
              <a:srgbClr val="FFFFFF">
                <a:alpha val="0"/>
              </a:srgbClr>
            </a:solidFill>
            <a:prstDash val="solid"/>
          </a:ln>
        </p:spPr>
      </p:sp>
      <p:pic>
        <p:nvPicPr>
          <p:cNvPr id="37" name="Image 5" descr="preencoded.png"/>
          <p:cNvPicPr>
            <a:picLocks noChangeAspect="1"/>
          </p:cNvPicPr>
          <p:nvPr/>
        </p:nvPicPr>
        <p:blipFill>
          <a:blip r:embed="rId8"/>
          <a:srcRect/>
          <a:stretch/>
        </p:blipFill>
        <p:spPr>
          <a:xfrm>
            <a:off x="8391449" y="2734056"/>
            <a:ext cx="152705" cy="152705"/>
          </a:xfrm>
          <a:prstGeom prst="rect">
            <a:avLst/>
          </a:prstGeom>
        </p:spPr>
      </p:pic>
      <p:sp>
        <p:nvSpPr>
          <p:cNvPr id="38" name="Text 30"/>
          <p:cNvSpPr txBox="1"/>
          <p:nvPr/>
        </p:nvSpPr>
        <p:spPr>
          <a:xfrm>
            <a:off x="8734349" y="2681021"/>
            <a:ext cx="1507846" cy="257861"/>
          </a:xfrm>
          <a:prstGeom prst="rect">
            <a:avLst/>
          </a:prstGeom>
          <a:noFill/>
          <a:ln/>
        </p:spPr>
        <p:txBody>
          <a:bodyPr wrap="square" lIns="0" tIns="0" rIns="0" bIns="0" rtlCol="0" anchor="ctr"/>
          <a:lstStyle/>
          <a:p>
            <a:pPr marL="0" indent="0" algn="l">
              <a:buNone/>
            </a:pPr>
            <a:r>
              <a:rPr lang="en-US" sz="1300" b="1" dirty="0">
                <a:solidFill>
                  <a:srgbClr val="334155"/>
                </a:solidFill>
                <a:latin typeface="Montserrat" pitchFamily="34" charset="0"/>
                <a:ea typeface="Montserrat" pitchFamily="34" charset="-122"/>
                <a:cs typeface="Montserrat" pitchFamily="34" charset="-120"/>
              </a:rPr>
              <a:t>Possible Risks</a:t>
            </a:r>
            <a:endParaRPr lang="en-US" sz="1300" dirty="0"/>
          </a:p>
        </p:txBody>
      </p:sp>
      <p:sp>
        <p:nvSpPr>
          <p:cNvPr id="39" name="Shape 31"/>
          <p:cNvSpPr/>
          <p:nvPr/>
        </p:nvSpPr>
        <p:spPr>
          <a:xfrm>
            <a:off x="8296351" y="3314700"/>
            <a:ext cx="57607" cy="57607"/>
          </a:xfrm>
          <a:prstGeom prst="ellipse">
            <a:avLst/>
          </a:prstGeom>
          <a:solidFill>
            <a:srgbClr val="CBD5E1"/>
          </a:solidFill>
          <a:ln w="12700">
            <a:solidFill>
              <a:srgbClr val="FFFFFF">
                <a:alpha val="0"/>
              </a:srgbClr>
            </a:solidFill>
            <a:prstDash val="solid"/>
          </a:ln>
        </p:spPr>
      </p:sp>
      <p:sp>
        <p:nvSpPr>
          <p:cNvPr id="40" name="Text 32"/>
          <p:cNvSpPr txBox="1"/>
          <p:nvPr/>
        </p:nvSpPr>
        <p:spPr>
          <a:xfrm>
            <a:off x="8449056" y="3238805"/>
            <a:ext cx="3143707" cy="400507"/>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Understatement of income if year-end accruals are missed.</a:t>
            </a:r>
            <a:endParaRPr lang="en-US" sz="1100" dirty="0"/>
          </a:p>
        </p:txBody>
      </p:sp>
      <p:sp>
        <p:nvSpPr>
          <p:cNvPr id="41" name="Shape 33"/>
          <p:cNvSpPr/>
          <p:nvPr/>
        </p:nvSpPr>
        <p:spPr>
          <a:xfrm>
            <a:off x="8296351" y="3810305"/>
            <a:ext cx="57607" cy="57607"/>
          </a:xfrm>
          <a:prstGeom prst="ellipse">
            <a:avLst/>
          </a:prstGeom>
          <a:solidFill>
            <a:srgbClr val="CBD5E1"/>
          </a:solidFill>
          <a:ln w="12700">
            <a:solidFill>
              <a:srgbClr val="FFFFFF">
                <a:alpha val="0"/>
              </a:srgbClr>
            </a:solidFill>
            <a:prstDash val="solid"/>
          </a:ln>
        </p:spPr>
      </p:sp>
      <p:sp>
        <p:nvSpPr>
          <p:cNvPr id="42" name="Text 34"/>
          <p:cNvSpPr txBox="1"/>
          <p:nvPr/>
        </p:nvSpPr>
        <p:spPr>
          <a:xfrm>
            <a:off x="8449056" y="3733495"/>
            <a:ext cx="3143707" cy="400507"/>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Incorrect rate application leading to revenue leakage.</a:t>
            </a:r>
            <a:endParaRPr lang="en-US" sz="1100" dirty="0"/>
          </a:p>
        </p:txBody>
      </p:sp>
      <p:sp>
        <p:nvSpPr>
          <p:cNvPr id="43" name="Shape 35"/>
          <p:cNvSpPr/>
          <p:nvPr/>
        </p:nvSpPr>
        <p:spPr>
          <a:xfrm>
            <a:off x="8296351" y="4304995"/>
            <a:ext cx="57607" cy="57607"/>
          </a:xfrm>
          <a:prstGeom prst="ellipse">
            <a:avLst/>
          </a:prstGeom>
          <a:solidFill>
            <a:srgbClr val="CBD5E1"/>
          </a:solidFill>
          <a:ln w="12700">
            <a:solidFill>
              <a:srgbClr val="FFFFFF">
                <a:alpha val="0"/>
              </a:srgbClr>
            </a:solidFill>
            <a:prstDash val="solid"/>
          </a:ln>
        </p:spPr>
      </p:sp>
      <p:sp>
        <p:nvSpPr>
          <p:cNvPr id="44" name="Text 36"/>
          <p:cNvSpPr txBox="1"/>
          <p:nvPr/>
        </p:nvSpPr>
        <p:spPr>
          <a:xfrm>
            <a:off x="8449056" y="4229100"/>
            <a:ext cx="3143707" cy="400507"/>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Accounting mismatch between GL and calculation sheets.</a:t>
            </a:r>
            <a:endParaRPr lang="en-US" sz="1100" dirty="0"/>
          </a:p>
        </p:txBody>
      </p:sp>
      <p:sp>
        <p:nvSpPr>
          <p:cNvPr id="45" name="Shape 37"/>
          <p:cNvSpPr/>
          <p:nvPr/>
        </p:nvSpPr>
        <p:spPr>
          <a:xfrm>
            <a:off x="0" y="6476695"/>
            <a:ext cx="12191695" cy="381305"/>
          </a:xfrm>
          <a:prstGeom prst="rect">
            <a:avLst/>
          </a:prstGeom>
          <a:solidFill>
            <a:srgbClr val="F8FAFC"/>
          </a:solidFill>
          <a:ln/>
        </p:spPr>
      </p:sp>
      <p:sp>
        <p:nvSpPr>
          <p:cNvPr id="46" name="Shape 38"/>
          <p:cNvSpPr/>
          <p:nvPr/>
        </p:nvSpPr>
        <p:spPr>
          <a:xfrm>
            <a:off x="0" y="6476695"/>
            <a:ext cx="12191695" cy="9144"/>
          </a:xfrm>
          <a:prstGeom prst="rect">
            <a:avLst/>
          </a:prstGeom>
          <a:solidFill>
            <a:srgbClr val="E2E8F0"/>
          </a:solidFill>
          <a:ln w="12700">
            <a:solidFill>
              <a:srgbClr val="E2E8F0">
                <a:alpha val="0"/>
              </a:srgbClr>
            </a:solidFill>
            <a:prstDash val="solid"/>
          </a:ln>
        </p:spPr>
      </p:sp>
      <p:sp>
        <p:nvSpPr>
          <p:cNvPr id="47" name="Text 39"/>
          <p:cNvSpPr txBox="1"/>
          <p:nvPr/>
        </p:nvSpPr>
        <p:spPr>
          <a:xfrm>
            <a:off x="476402" y="6586423"/>
            <a:ext cx="3276295" cy="171907"/>
          </a:xfrm>
          <a:prstGeom prst="rect">
            <a:avLst/>
          </a:prstGeom>
          <a:noFill/>
          <a:ln/>
        </p:spPr>
        <p:txBody>
          <a:bodyPr wrap="square" lIns="0" tIns="0" rIns="0" bIns="0" rtlCol="0" anchor="ctr"/>
          <a:lstStyle/>
          <a:p>
            <a:pPr marL="0" indent="0" algn="l">
              <a:buNone/>
            </a:pPr>
            <a:r>
              <a:rPr lang="en-US" sz="900" dirty="0">
                <a:solidFill>
                  <a:srgbClr val="94A3B8"/>
                </a:solidFill>
                <a:latin typeface="Open Sans" pitchFamily="34" charset="0"/>
                <a:ea typeface="Open Sans" pitchFamily="34" charset="-122"/>
                <a:cs typeface="Open Sans" pitchFamily="34" charset="-120"/>
              </a:rPr>
              <a:t>Long Form Audit Report (LFAR) – Practical Approach</a:t>
            </a:r>
            <a:endParaRPr lang="en-US" sz="900" dirty="0"/>
          </a:p>
        </p:txBody>
      </p:sp>
      <p:sp>
        <p:nvSpPr>
          <p:cNvPr id="48" name="Text 40"/>
          <p:cNvSpPr txBox="1"/>
          <p:nvPr/>
        </p:nvSpPr>
        <p:spPr>
          <a:xfrm>
            <a:off x="10416845" y="6586423"/>
            <a:ext cx="1553566" cy="171907"/>
          </a:xfrm>
          <a:prstGeom prst="rect">
            <a:avLst/>
          </a:prstGeom>
          <a:noFill/>
          <a:ln/>
        </p:spPr>
        <p:txBody>
          <a:bodyPr wrap="square" lIns="0" tIns="0" rIns="0" bIns="0" rtlCol="0" anchor="ctr"/>
          <a:lstStyle/>
          <a:p>
            <a:pPr marL="0" indent="0" algn="l">
              <a:buNone/>
            </a:pPr>
            <a:r>
              <a:rPr lang="en-US" sz="900" dirty="0">
                <a:solidFill>
                  <a:srgbClr val="94A3B8"/>
                </a:solidFill>
                <a:latin typeface="Open Sans" pitchFamily="34" charset="0"/>
                <a:ea typeface="Open Sans" pitchFamily="34" charset="-122"/>
                <a:cs typeface="Open Sans" pitchFamily="34" charset="-120"/>
              </a:rPr>
              <a:t>ICAI Hyderabad Seminar</a:t>
            </a:r>
            <a:endParaRPr lang="en-US" sz="9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8">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F0F0F0"/>
          </a:solidFill>
          <a:ln w="12700">
            <a:solidFill>
              <a:srgbClr val="FFFFFF">
                <a:alpha val="0"/>
              </a:srgbClr>
            </a:solidFill>
            <a:prstDash val="solid"/>
          </a:ln>
        </p:spPr>
      </p:sp>
      <p:sp>
        <p:nvSpPr>
          <p:cNvPr id="3" name="Shape 1"/>
          <p:cNvSpPr/>
          <p:nvPr/>
        </p:nvSpPr>
        <p:spPr>
          <a:xfrm>
            <a:off x="0" y="0"/>
            <a:ext cx="12191695" cy="6858000"/>
          </a:xfrm>
          <a:prstGeom prst="rect">
            <a:avLst/>
          </a:prstGeom>
          <a:solidFill>
            <a:srgbClr val="FFFFFF"/>
          </a:solidFill>
          <a:ln w="12700">
            <a:solidFill>
              <a:srgbClr val="FFFFFF">
                <a:alpha val="0"/>
              </a:srgbClr>
            </a:solidFill>
            <a:prstDash val="solid"/>
          </a:ln>
        </p:spPr>
      </p:sp>
      <p:sp>
        <p:nvSpPr>
          <p:cNvPr id="4" name="Shape 2"/>
          <p:cNvSpPr/>
          <p:nvPr/>
        </p:nvSpPr>
        <p:spPr>
          <a:xfrm>
            <a:off x="0" y="0"/>
            <a:ext cx="12191695" cy="952805"/>
          </a:xfrm>
          <a:prstGeom prst="rect">
            <a:avLst/>
          </a:prstGeom>
          <a:solidFill>
            <a:srgbClr val="003580"/>
          </a:solidFill>
          <a:ln w="12700">
            <a:solidFill>
              <a:srgbClr val="FFFFFF">
                <a:alpha val="0"/>
              </a:srgbClr>
            </a:solidFill>
            <a:prstDash val="solid"/>
          </a:ln>
        </p:spPr>
      </p:sp>
      <p:sp>
        <p:nvSpPr>
          <p:cNvPr id="5" name="Text 3"/>
          <p:cNvSpPr txBox="1"/>
          <p:nvPr/>
        </p:nvSpPr>
        <p:spPr>
          <a:xfrm>
            <a:off x="476402" y="219456"/>
            <a:ext cx="7289597" cy="514807"/>
          </a:xfrm>
          <a:prstGeom prst="rect">
            <a:avLst/>
          </a:prstGeom>
          <a:noFill/>
          <a:ln/>
        </p:spPr>
        <p:txBody>
          <a:bodyPr wrap="square" lIns="0" tIns="0" rIns="0" bIns="0" rtlCol="0" anchor="ctr"/>
          <a:lstStyle/>
          <a:p>
            <a:pPr marL="0" indent="0" algn="l">
              <a:buNone/>
            </a:pPr>
            <a:r>
              <a:rPr lang="en-US" sz="2700" b="1" kern="0" spc="75" dirty="0">
                <a:solidFill>
                  <a:srgbClr val="FFFFFF"/>
                </a:solidFill>
                <a:latin typeface="Montserrat" pitchFamily="34" charset="0"/>
                <a:ea typeface="Montserrat" pitchFamily="34" charset="-122"/>
                <a:cs typeface="Montserrat" pitchFamily="34" charset="-120"/>
              </a:rPr>
              <a:t>I. Assets - Money at Call - Q(d)</a:t>
            </a:r>
            <a:endParaRPr lang="en-US" sz="2700" dirty="0"/>
          </a:p>
        </p:txBody>
      </p:sp>
      <p:pic>
        <p:nvPicPr>
          <p:cNvPr id="6" name="Image 0" descr="preencoded.png"/>
          <p:cNvPicPr>
            <a:picLocks noChangeAspect="1"/>
          </p:cNvPicPr>
          <p:nvPr/>
        </p:nvPicPr>
        <p:blipFill>
          <a:blip r:embed="rId3"/>
          <a:srcRect t="-401" b="-401"/>
          <a:stretch/>
        </p:blipFill>
        <p:spPr>
          <a:xfrm>
            <a:off x="0" y="952805"/>
            <a:ext cx="12191695" cy="57607"/>
          </a:xfrm>
          <a:prstGeom prst="rect">
            <a:avLst/>
          </a:prstGeom>
        </p:spPr>
      </p:pic>
      <p:sp>
        <p:nvSpPr>
          <p:cNvPr id="7" name="Shape 4"/>
          <p:cNvSpPr/>
          <p:nvPr/>
        </p:nvSpPr>
        <p:spPr>
          <a:xfrm>
            <a:off x="476402" y="1295705"/>
            <a:ext cx="11239805" cy="1218895"/>
          </a:xfrm>
          <a:prstGeom prst="roundRect">
            <a:avLst>
              <a:gd name="adj" fmla="val 9377"/>
            </a:avLst>
          </a:prstGeom>
          <a:solidFill>
            <a:srgbClr val="E8F4FD"/>
          </a:solidFill>
          <a:ln/>
          <a:effectLst>
            <a:outerShdw blurRad="63500" dist="38100" dir="16200000" algn="bl" rotWithShape="0">
              <a:srgbClr val="000000">
                <a:alpha val="5000"/>
              </a:srgbClr>
            </a:outerShdw>
          </a:effectLst>
        </p:spPr>
      </p:sp>
      <p:sp>
        <p:nvSpPr>
          <p:cNvPr id="8" name="Shape 5"/>
          <p:cNvSpPr/>
          <p:nvPr/>
        </p:nvSpPr>
        <p:spPr>
          <a:xfrm>
            <a:off x="476402" y="1295705"/>
            <a:ext cx="75895" cy="1218895"/>
          </a:xfrm>
          <a:prstGeom prst="roundRect">
            <a:avLst>
              <a:gd name="adj" fmla="val 150603"/>
            </a:avLst>
          </a:prstGeom>
          <a:solidFill>
            <a:srgbClr val="003580"/>
          </a:solidFill>
          <a:ln w="12700">
            <a:solidFill>
              <a:srgbClr val="003580">
                <a:alpha val="0"/>
              </a:srgbClr>
            </a:solidFill>
            <a:prstDash val="solid"/>
          </a:ln>
        </p:spPr>
      </p:sp>
      <p:pic>
        <p:nvPicPr>
          <p:cNvPr id="9" name="Image 1" descr="preencoded.png"/>
          <p:cNvPicPr>
            <a:picLocks noChangeAspect="1"/>
          </p:cNvPicPr>
          <p:nvPr/>
        </p:nvPicPr>
        <p:blipFill>
          <a:blip r:embed="rId4"/>
          <a:srcRect t="-43" b="-43"/>
          <a:stretch/>
        </p:blipFill>
        <p:spPr>
          <a:xfrm>
            <a:off x="743407" y="1524305"/>
            <a:ext cx="133502" cy="152705"/>
          </a:xfrm>
          <a:prstGeom prst="rect">
            <a:avLst/>
          </a:prstGeom>
        </p:spPr>
      </p:pic>
      <p:sp>
        <p:nvSpPr>
          <p:cNvPr id="10" name="Text 6"/>
          <p:cNvSpPr txBox="1"/>
          <p:nvPr/>
        </p:nvSpPr>
        <p:spPr>
          <a:xfrm>
            <a:off x="952805" y="1485900"/>
            <a:ext cx="2981858" cy="228600"/>
          </a:xfrm>
          <a:prstGeom prst="rect">
            <a:avLst/>
          </a:prstGeom>
          <a:noFill/>
          <a:ln/>
        </p:spPr>
        <p:txBody>
          <a:bodyPr wrap="square" lIns="0" tIns="0" rIns="0" bIns="0" rtlCol="0" anchor="ctr"/>
          <a:lstStyle/>
          <a:p>
            <a:pPr marL="0" indent="0" algn="l">
              <a:buNone/>
            </a:pPr>
            <a:r>
              <a:rPr lang="en-US" sz="1200" b="1" dirty="0">
                <a:solidFill>
                  <a:srgbClr val="003580"/>
                </a:solidFill>
                <a:latin typeface="Montserrat" pitchFamily="34" charset="0"/>
                <a:ea typeface="Montserrat" pitchFamily="34" charset="-122"/>
                <a:cs typeface="Montserrat" pitchFamily="34" charset="-120"/>
              </a:rPr>
              <a:t>Exact LFAR Question (Verbatim)</a:t>
            </a:r>
            <a:endParaRPr lang="en-US" sz="1200" dirty="0"/>
          </a:p>
        </p:txBody>
      </p:sp>
      <p:sp>
        <p:nvSpPr>
          <p:cNvPr id="11" name="Text 7"/>
          <p:cNvSpPr txBox="1"/>
          <p:nvPr/>
        </p:nvSpPr>
        <p:spPr>
          <a:xfrm>
            <a:off x="743407" y="1790395"/>
            <a:ext cx="10858500" cy="534010"/>
          </a:xfrm>
          <a:prstGeom prst="rect">
            <a:avLst/>
          </a:prstGeom>
          <a:noFill/>
          <a:ln/>
        </p:spPr>
        <p:txBody>
          <a:bodyPr wrap="square" lIns="0" tIns="0" rIns="0" bIns="0" rtlCol="0" anchor="ctr"/>
          <a:lstStyle/>
          <a:p>
            <a:pPr marL="0" indent="0" algn="l">
              <a:buNone/>
            </a:pPr>
            <a:r>
              <a:rPr lang="en-US" sz="1500" b="1" i="1" dirty="0">
                <a:solidFill>
                  <a:srgbClr val="1E293B"/>
                </a:solidFill>
                <a:latin typeface="Open Sans" pitchFamily="34" charset="0"/>
                <a:ea typeface="Open Sans" pitchFamily="34" charset="-122"/>
                <a:cs typeface="Open Sans" pitchFamily="34" charset="-120"/>
              </a:rPr>
              <a:t>"Whether instructions/guidelines, if any, laid down by the controlling authorities of the bank have been complied with?"</a:t>
            </a:r>
            <a:endParaRPr lang="en-US" sz="1500" dirty="0"/>
          </a:p>
        </p:txBody>
      </p:sp>
      <p:sp>
        <p:nvSpPr>
          <p:cNvPr id="12" name="Shape 8"/>
          <p:cNvSpPr/>
          <p:nvPr/>
        </p:nvSpPr>
        <p:spPr>
          <a:xfrm>
            <a:off x="476402" y="2704795"/>
            <a:ext cx="3619195" cy="3486607"/>
          </a:xfrm>
          <a:prstGeom prst="roundRect">
            <a:avLst>
              <a:gd name="adj" fmla="val 1720"/>
            </a:avLst>
          </a:prstGeom>
          <a:solidFill>
            <a:srgbClr val="FFFFFF"/>
          </a:solidFill>
          <a:ln w="12700">
            <a:solidFill>
              <a:srgbClr val="E2E8F0"/>
            </a:solidFill>
            <a:prstDash val="solid"/>
          </a:ln>
        </p:spPr>
      </p:sp>
      <p:sp>
        <p:nvSpPr>
          <p:cNvPr id="13" name="Shape 9"/>
          <p:cNvSpPr/>
          <p:nvPr/>
        </p:nvSpPr>
        <p:spPr>
          <a:xfrm>
            <a:off x="676656" y="3343046"/>
            <a:ext cx="3219602" cy="19202"/>
          </a:xfrm>
          <a:prstGeom prst="rect">
            <a:avLst/>
          </a:prstGeom>
          <a:solidFill>
            <a:srgbClr val="F1F5F9"/>
          </a:solidFill>
          <a:ln w="12700">
            <a:solidFill>
              <a:srgbClr val="F1F5F9">
                <a:alpha val="0"/>
              </a:srgbClr>
            </a:solidFill>
            <a:prstDash val="solid"/>
          </a:ln>
        </p:spPr>
      </p:sp>
      <p:sp>
        <p:nvSpPr>
          <p:cNvPr id="14" name="Shape 10"/>
          <p:cNvSpPr/>
          <p:nvPr/>
        </p:nvSpPr>
        <p:spPr>
          <a:xfrm>
            <a:off x="676656" y="2905049"/>
            <a:ext cx="342900" cy="342900"/>
          </a:xfrm>
          <a:prstGeom prst="ellipse">
            <a:avLst/>
          </a:prstGeom>
          <a:solidFill>
            <a:srgbClr val="0072CE"/>
          </a:solidFill>
          <a:ln w="12700">
            <a:solidFill>
              <a:srgbClr val="FFFFFF">
                <a:alpha val="0"/>
              </a:srgbClr>
            </a:solidFill>
            <a:prstDash val="solid"/>
          </a:ln>
        </p:spPr>
      </p:sp>
      <p:pic>
        <p:nvPicPr>
          <p:cNvPr id="15" name="Image 2" descr="preencoded.png"/>
          <p:cNvPicPr>
            <a:picLocks noChangeAspect="1"/>
          </p:cNvPicPr>
          <p:nvPr/>
        </p:nvPicPr>
        <p:blipFill>
          <a:blip r:embed="rId5"/>
          <a:srcRect/>
          <a:stretch/>
        </p:blipFill>
        <p:spPr>
          <a:xfrm>
            <a:off x="771754" y="3000146"/>
            <a:ext cx="152705" cy="152705"/>
          </a:xfrm>
          <a:prstGeom prst="rect">
            <a:avLst/>
          </a:prstGeom>
        </p:spPr>
      </p:pic>
      <p:sp>
        <p:nvSpPr>
          <p:cNvPr id="16" name="Text 11"/>
          <p:cNvSpPr txBox="1"/>
          <p:nvPr/>
        </p:nvSpPr>
        <p:spPr>
          <a:xfrm>
            <a:off x="1114654" y="2948026"/>
            <a:ext cx="1540764" cy="257861"/>
          </a:xfrm>
          <a:prstGeom prst="rect">
            <a:avLst/>
          </a:prstGeom>
          <a:noFill/>
          <a:ln/>
        </p:spPr>
        <p:txBody>
          <a:bodyPr wrap="square" lIns="0" tIns="0" rIns="0" bIns="0" rtlCol="0" anchor="ctr"/>
          <a:lstStyle/>
          <a:p>
            <a:pPr marL="0" indent="0" algn="l">
              <a:buNone/>
            </a:pPr>
            <a:r>
              <a:rPr lang="en-US" sz="1300" b="1" dirty="0">
                <a:solidFill>
                  <a:srgbClr val="334155"/>
                </a:solidFill>
                <a:latin typeface="Montserrat" pitchFamily="34" charset="0"/>
                <a:ea typeface="Montserrat" pitchFamily="34" charset="-122"/>
                <a:cs typeface="Montserrat" pitchFamily="34" charset="-120"/>
              </a:rPr>
              <a:t>What to Verify</a:t>
            </a:r>
            <a:endParaRPr lang="en-US" sz="1300" dirty="0"/>
          </a:p>
        </p:txBody>
      </p:sp>
      <p:sp>
        <p:nvSpPr>
          <p:cNvPr id="17" name="Shape 12"/>
          <p:cNvSpPr/>
          <p:nvPr/>
        </p:nvSpPr>
        <p:spPr>
          <a:xfrm>
            <a:off x="676656" y="3581705"/>
            <a:ext cx="57607" cy="57607"/>
          </a:xfrm>
          <a:prstGeom prst="ellipse">
            <a:avLst/>
          </a:prstGeom>
          <a:solidFill>
            <a:srgbClr val="CBD5E1"/>
          </a:solidFill>
          <a:ln w="12700">
            <a:solidFill>
              <a:srgbClr val="FFFFFF">
                <a:alpha val="0"/>
              </a:srgbClr>
            </a:solidFill>
            <a:prstDash val="solid"/>
          </a:ln>
        </p:spPr>
      </p:sp>
      <p:sp>
        <p:nvSpPr>
          <p:cNvPr id="18" name="Text 13"/>
          <p:cNvSpPr txBox="1"/>
          <p:nvPr/>
        </p:nvSpPr>
        <p:spPr>
          <a:xfrm>
            <a:off x="828446" y="3504895"/>
            <a:ext cx="3143707" cy="600761"/>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Verify compliance with internal circulars regarding exposure limits for money market operations.</a:t>
            </a:r>
            <a:endParaRPr lang="en-US" sz="1100" dirty="0"/>
          </a:p>
        </p:txBody>
      </p:sp>
      <p:sp>
        <p:nvSpPr>
          <p:cNvPr id="19" name="Shape 14"/>
          <p:cNvSpPr/>
          <p:nvPr/>
        </p:nvSpPr>
        <p:spPr>
          <a:xfrm>
            <a:off x="676656" y="4276649"/>
            <a:ext cx="57607" cy="57607"/>
          </a:xfrm>
          <a:prstGeom prst="ellipse">
            <a:avLst/>
          </a:prstGeom>
          <a:solidFill>
            <a:srgbClr val="CBD5E1"/>
          </a:solidFill>
          <a:ln w="12700">
            <a:solidFill>
              <a:srgbClr val="FFFFFF">
                <a:alpha val="0"/>
              </a:srgbClr>
            </a:solidFill>
            <a:prstDash val="solid"/>
          </a:ln>
        </p:spPr>
      </p:sp>
      <p:sp>
        <p:nvSpPr>
          <p:cNvPr id="20" name="Text 15"/>
          <p:cNvSpPr txBox="1"/>
          <p:nvPr/>
        </p:nvSpPr>
        <p:spPr>
          <a:xfrm>
            <a:off x="828446" y="4200754"/>
            <a:ext cx="3143707" cy="400507"/>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Check if placements were made only with approved counterparties/banks.</a:t>
            </a:r>
            <a:endParaRPr lang="en-US" sz="1100" dirty="0"/>
          </a:p>
        </p:txBody>
      </p:sp>
      <p:sp>
        <p:nvSpPr>
          <p:cNvPr id="21" name="Shape 16"/>
          <p:cNvSpPr/>
          <p:nvPr/>
        </p:nvSpPr>
        <p:spPr>
          <a:xfrm>
            <a:off x="676656" y="4772254"/>
            <a:ext cx="57607" cy="57607"/>
          </a:xfrm>
          <a:prstGeom prst="ellipse">
            <a:avLst/>
          </a:prstGeom>
          <a:solidFill>
            <a:srgbClr val="CBD5E1"/>
          </a:solidFill>
          <a:ln w="12700">
            <a:solidFill>
              <a:srgbClr val="FFFFFF">
                <a:alpha val="0"/>
              </a:srgbClr>
            </a:solidFill>
            <a:prstDash val="solid"/>
          </a:ln>
        </p:spPr>
      </p:sp>
      <p:sp>
        <p:nvSpPr>
          <p:cNvPr id="22" name="Text 17"/>
          <p:cNvSpPr txBox="1"/>
          <p:nvPr/>
        </p:nvSpPr>
        <p:spPr>
          <a:xfrm>
            <a:off x="828446" y="4695444"/>
            <a:ext cx="3143707" cy="400507"/>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Verify adherence to delegated authority limits for deal execution.</a:t>
            </a:r>
            <a:endParaRPr lang="en-US" sz="1100" dirty="0"/>
          </a:p>
        </p:txBody>
      </p:sp>
      <p:sp>
        <p:nvSpPr>
          <p:cNvPr id="23" name="Shape 18"/>
          <p:cNvSpPr/>
          <p:nvPr/>
        </p:nvSpPr>
        <p:spPr>
          <a:xfrm>
            <a:off x="676656" y="5266944"/>
            <a:ext cx="57607" cy="57607"/>
          </a:xfrm>
          <a:prstGeom prst="ellipse">
            <a:avLst/>
          </a:prstGeom>
          <a:solidFill>
            <a:srgbClr val="CBD5E1"/>
          </a:solidFill>
          <a:ln w="12700">
            <a:solidFill>
              <a:srgbClr val="FFFFFF">
                <a:alpha val="0"/>
              </a:srgbClr>
            </a:solidFill>
            <a:prstDash val="solid"/>
          </a:ln>
        </p:spPr>
      </p:sp>
      <p:sp>
        <p:nvSpPr>
          <p:cNvPr id="24" name="Text 19"/>
          <p:cNvSpPr txBox="1"/>
          <p:nvPr/>
        </p:nvSpPr>
        <p:spPr>
          <a:xfrm>
            <a:off x="828446" y="5191049"/>
            <a:ext cx="3143707" cy="400507"/>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Confirm timely reporting of deals to Treasury/HO as per guidelines.</a:t>
            </a:r>
            <a:endParaRPr lang="en-US" sz="1100" dirty="0"/>
          </a:p>
        </p:txBody>
      </p:sp>
      <p:sp>
        <p:nvSpPr>
          <p:cNvPr id="25" name="Shape 20"/>
          <p:cNvSpPr/>
          <p:nvPr/>
        </p:nvSpPr>
        <p:spPr>
          <a:xfrm>
            <a:off x="4286707" y="2704795"/>
            <a:ext cx="3619195" cy="3486607"/>
          </a:xfrm>
          <a:prstGeom prst="roundRect">
            <a:avLst>
              <a:gd name="adj" fmla="val 1720"/>
            </a:avLst>
          </a:prstGeom>
          <a:solidFill>
            <a:srgbClr val="FFFFFF"/>
          </a:solidFill>
          <a:ln w="12700">
            <a:solidFill>
              <a:srgbClr val="E2E8F0"/>
            </a:solidFill>
            <a:prstDash val="solid"/>
          </a:ln>
        </p:spPr>
      </p:sp>
      <p:sp>
        <p:nvSpPr>
          <p:cNvPr id="26" name="Shape 21"/>
          <p:cNvSpPr/>
          <p:nvPr/>
        </p:nvSpPr>
        <p:spPr>
          <a:xfrm>
            <a:off x="4486046" y="3343046"/>
            <a:ext cx="3219602" cy="19202"/>
          </a:xfrm>
          <a:prstGeom prst="rect">
            <a:avLst/>
          </a:prstGeom>
          <a:solidFill>
            <a:srgbClr val="F1F5F9"/>
          </a:solidFill>
          <a:ln w="12700">
            <a:solidFill>
              <a:srgbClr val="F1F5F9">
                <a:alpha val="0"/>
              </a:srgbClr>
            </a:solidFill>
            <a:prstDash val="solid"/>
          </a:ln>
        </p:spPr>
      </p:sp>
      <p:sp>
        <p:nvSpPr>
          <p:cNvPr id="27" name="Shape 22"/>
          <p:cNvSpPr/>
          <p:nvPr/>
        </p:nvSpPr>
        <p:spPr>
          <a:xfrm>
            <a:off x="4486046" y="2905049"/>
            <a:ext cx="342900" cy="342900"/>
          </a:xfrm>
          <a:prstGeom prst="ellipse">
            <a:avLst/>
          </a:prstGeom>
          <a:solidFill>
            <a:srgbClr val="10B981"/>
          </a:solidFill>
          <a:ln w="12700">
            <a:solidFill>
              <a:srgbClr val="FFFFFF">
                <a:alpha val="0"/>
              </a:srgbClr>
            </a:solidFill>
            <a:prstDash val="solid"/>
          </a:ln>
        </p:spPr>
      </p:sp>
      <p:pic>
        <p:nvPicPr>
          <p:cNvPr id="28" name="Image 3" descr="preencoded.png"/>
          <p:cNvPicPr>
            <a:picLocks noChangeAspect="1"/>
          </p:cNvPicPr>
          <p:nvPr/>
        </p:nvPicPr>
        <p:blipFill>
          <a:blip r:embed="rId6"/>
          <a:srcRect t="-100" b="-100"/>
          <a:stretch/>
        </p:blipFill>
        <p:spPr>
          <a:xfrm>
            <a:off x="4600346" y="3000146"/>
            <a:ext cx="114300" cy="152705"/>
          </a:xfrm>
          <a:prstGeom prst="rect">
            <a:avLst/>
          </a:prstGeom>
        </p:spPr>
      </p:pic>
      <p:sp>
        <p:nvSpPr>
          <p:cNvPr id="29" name="Text 23"/>
          <p:cNvSpPr txBox="1"/>
          <p:nvPr/>
        </p:nvSpPr>
        <p:spPr>
          <a:xfrm>
            <a:off x="4924044" y="2948026"/>
            <a:ext cx="2211019" cy="257861"/>
          </a:xfrm>
          <a:prstGeom prst="rect">
            <a:avLst/>
          </a:prstGeom>
          <a:noFill/>
          <a:ln/>
        </p:spPr>
        <p:txBody>
          <a:bodyPr wrap="square" lIns="0" tIns="0" rIns="0" bIns="0" rtlCol="0" anchor="ctr"/>
          <a:lstStyle/>
          <a:p>
            <a:pPr marL="0" indent="0" algn="l">
              <a:buNone/>
            </a:pPr>
            <a:r>
              <a:rPr lang="en-US" sz="1300" b="1" dirty="0">
                <a:solidFill>
                  <a:srgbClr val="334155"/>
                </a:solidFill>
                <a:latin typeface="Montserrat" pitchFamily="34" charset="0"/>
                <a:ea typeface="Montserrat" pitchFamily="34" charset="-122"/>
                <a:cs typeface="Montserrat" pitchFamily="34" charset="-120"/>
              </a:rPr>
              <a:t>Documents to Examine</a:t>
            </a:r>
            <a:endParaRPr lang="en-US" sz="1300" dirty="0"/>
          </a:p>
        </p:txBody>
      </p:sp>
      <p:sp>
        <p:nvSpPr>
          <p:cNvPr id="30" name="Shape 24"/>
          <p:cNvSpPr/>
          <p:nvPr/>
        </p:nvSpPr>
        <p:spPr>
          <a:xfrm>
            <a:off x="4486046" y="3581705"/>
            <a:ext cx="57607" cy="57607"/>
          </a:xfrm>
          <a:prstGeom prst="ellipse">
            <a:avLst/>
          </a:prstGeom>
          <a:solidFill>
            <a:srgbClr val="CBD5E1"/>
          </a:solidFill>
          <a:ln w="12700">
            <a:solidFill>
              <a:srgbClr val="FFFFFF">
                <a:alpha val="0"/>
              </a:srgbClr>
            </a:solidFill>
            <a:prstDash val="solid"/>
          </a:ln>
        </p:spPr>
      </p:sp>
      <p:sp>
        <p:nvSpPr>
          <p:cNvPr id="31" name="Text 25"/>
          <p:cNvSpPr txBox="1"/>
          <p:nvPr/>
        </p:nvSpPr>
        <p:spPr>
          <a:xfrm>
            <a:off x="4638751" y="3504895"/>
            <a:ext cx="3143707" cy="400507"/>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Bank's Investment/Treasury Policy and relevant circulars.</a:t>
            </a:r>
            <a:endParaRPr lang="en-US" sz="1100" dirty="0"/>
          </a:p>
        </p:txBody>
      </p:sp>
      <p:sp>
        <p:nvSpPr>
          <p:cNvPr id="32" name="Shape 26"/>
          <p:cNvSpPr/>
          <p:nvPr/>
        </p:nvSpPr>
        <p:spPr>
          <a:xfrm>
            <a:off x="4486046" y="4076395"/>
            <a:ext cx="57607" cy="57607"/>
          </a:xfrm>
          <a:prstGeom prst="ellipse">
            <a:avLst/>
          </a:prstGeom>
          <a:solidFill>
            <a:srgbClr val="CBD5E1"/>
          </a:solidFill>
          <a:ln w="12700">
            <a:solidFill>
              <a:srgbClr val="FFFFFF">
                <a:alpha val="0"/>
              </a:srgbClr>
            </a:solidFill>
            <a:prstDash val="solid"/>
          </a:ln>
        </p:spPr>
      </p:sp>
      <p:sp>
        <p:nvSpPr>
          <p:cNvPr id="33" name="Text 27"/>
          <p:cNvSpPr txBox="1"/>
          <p:nvPr/>
        </p:nvSpPr>
        <p:spPr>
          <a:xfrm>
            <a:off x="4638751" y="4000500"/>
            <a:ext cx="3143707" cy="400507"/>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Delegation of Powers (DOP) chart for money market operations.</a:t>
            </a:r>
            <a:endParaRPr lang="en-US" sz="1100" dirty="0"/>
          </a:p>
        </p:txBody>
      </p:sp>
      <p:sp>
        <p:nvSpPr>
          <p:cNvPr id="34" name="Shape 28"/>
          <p:cNvSpPr/>
          <p:nvPr/>
        </p:nvSpPr>
        <p:spPr>
          <a:xfrm>
            <a:off x="4486046" y="4572000"/>
            <a:ext cx="57607" cy="57607"/>
          </a:xfrm>
          <a:prstGeom prst="ellipse">
            <a:avLst/>
          </a:prstGeom>
          <a:solidFill>
            <a:srgbClr val="CBD5E1"/>
          </a:solidFill>
          <a:ln w="12700">
            <a:solidFill>
              <a:srgbClr val="FFFFFF">
                <a:alpha val="0"/>
              </a:srgbClr>
            </a:solidFill>
            <a:prstDash val="solid"/>
          </a:ln>
        </p:spPr>
      </p:sp>
      <p:sp>
        <p:nvSpPr>
          <p:cNvPr id="35" name="Text 29"/>
          <p:cNvSpPr txBox="1"/>
          <p:nvPr/>
        </p:nvSpPr>
        <p:spPr>
          <a:xfrm>
            <a:off x="4638751" y="4496105"/>
            <a:ext cx="2788920" cy="200254"/>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Daily deal tickets and broker notes.</a:t>
            </a:r>
            <a:endParaRPr lang="en-US" sz="1100" dirty="0"/>
          </a:p>
        </p:txBody>
      </p:sp>
      <p:sp>
        <p:nvSpPr>
          <p:cNvPr id="36" name="Shape 30"/>
          <p:cNvSpPr/>
          <p:nvPr/>
        </p:nvSpPr>
        <p:spPr>
          <a:xfrm>
            <a:off x="4486046" y="4867351"/>
            <a:ext cx="57607" cy="57607"/>
          </a:xfrm>
          <a:prstGeom prst="ellipse">
            <a:avLst/>
          </a:prstGeom>
          <a:solidFill>
            <a:srgbClr val="CBD5E1"/>
          </a:solidFill>
          <a:ln w="12700">
            <a:solidFill>
              <a:srgbClr val="FFFFFF">
                <a:alpha val="0"/>
              </a:srgbClr>
            </a:solidFill>
            <a:prstDash val="solid"/>
          </a:ln>
        </p:spPr>
      </p:sp>
      <p:sp>
        <p:nvSpPr>
          <p:cNvPr id="37" name="Text 31"/>
          <p:cNvSpPr txBox="1"/>
          <p:nvPr/>
        </p:nvSpPr>
        <p:spPr>
          <a:xfrm>
            <a:off x="4638751" y="4791456"/>
            <a:ext cx="3143707" cy="400507"/>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Exception reports or deviation approvals if limits exceeded.</a:t>
            </a:r>
            <a:endParaRPr lang="en-US" sz="1100" dirty="0"/>
          </a:p>
        </p:txBody>
      </p:sp>
      <p:sp>
        <p:nvSpPr>
          <p:cNvPr id="38" name="Shape 32"/>
          <p:cNvSpPr/>
          <p:nvPr/>
        </p:nvSpPr>
        <p:spPr>
          <a:xfrm>
            <a:off x="8096098" y="2704795"/>
            <a:ext cx="3619195" cy="3486607"/>
          </a:xfrm>
          <a:prstGeom prst="roundRect">
            <a:avLst>
              <a:gd name="adj" fmla="val 1720"/>
            </a:avLst>
          </a:prstGeom>
          <a:solidFill>
            <a:srgbClr val="FFFFFF"/>
          </a:solidFill>
          <a:ln w="12700">
            <a:solidFill>
              <a:srgbClr val="E2E8F0"/>
            </a:solidFill>
            <a:prstDash val="solid"/>
          </a:ln>
        </p:spPr>
      </p:sp>
      <p:sp>
        <p:nvSpPr>
          <p:cNvPr id="39" name="Shape 33"/>
          <p:cNvSpPr/>
          <p:nvPr/>
        </p:nvSpPr>
        <p:spPr>
          <a:xfrm>
            <a:off x="8296351" y="3343046"/>
            <a:ext cx="3219602" cy="19202"/>
          </a:xfrm>
          <a:prstGeom prst="rect">
            <a:avLst/>
          </a:prstGeom>
          <a:solidFill>
            <a:srgbClr val="F1F5F9"/>
          </a:solidFill>
          <a:ln w="12700">
            <a:solidFill>
              <a:srgbClr val="F1F5F9">
                <a:alpha val="0"/>
              </a:srgbClr>
            </a:solidFill>
            <a:prstDash val="solid"/>
          </a:ln>
        </p:spPr>
      </p:sp>
      <p:sp>
        <p:nvSpPr>
          <p:cNvPr id="40" name="Shape 34"/>
          <p:cNvSpPr/>
          <p:nvPr/>
        </p:nvSpPr>
        <p:spPr>
          <a:xfrm>
            <a:off x="8296351" y="2905049"/>
            <a:ext cx="342900" cy="342900"/>
          </a:xfrm>
          <a:prstGeom prst="ellipse">
            <a:avLst/>
          </a:prstGeom>
          <a:solidFill>
            <a:srgbClr val="EF4444"/>
          </a:solidFill>
          <a:ln w="12700">
            <a:solidFill>
              <a:srgbClr val="FFFFFF">
                <a:alpha val="0"/>
              </a:srgbClr>
            </a:solidFill>
            <a:prstDash val="solid"/>
          </a:ln>
        </p:spPr>
      </p:sp>
      <p:pic>
        <p:nvPicPr>
          <p:cNvPr id="41" name="Image 4" descr="preencoded.png"/>
          <p:cNvPicPr>
            <a:picLocks noChangeAspect="1"/>
          </p:cNvPicPr>
          <p:nvPr/>
        </p:nvPicPr>
        <p:blipFill>
          <a:blip r:embed="rId7"/>
          <a:srcRect/>
          <a:stretch/>
        </p:blipFill>
        <p:spPr>
          <a:xfrm>
            <a:off x="8391449" y="3000146"/>
            <a:ext cx="152705" cy="152705"/>
          </a:xfrm>
          <a:prstGeom prst="rect">
            <a:avLst/>
          </a:prstGeom>
        </p:spPr>
      </p:pic>
      <p:sp>
        <p:nvSpPr>
          <p:cNvPr id="42" name="Text 35"/>
          <p:cNvSpPr txBox="1"/>
          <p:nvPr/>
        </p:nvSpPr>
        <p:spPr>
          <a:xfrm>
            <a:off x="8734349" y="2948026"/>
            <a:ext cx="1507846" cy="257861"/>
          </a:xfrm>
          <a:prstGeom prst="rect">
            <a:avLst/>
          </a:prstGeom>
          <a:noFill/>
          <a:ln/>
        </p:spPr>
        <p:txBody>
          <a:bodyPr wrap="square" lIns="0" tIns="0" rIns="0" bIns="0" rtlCol="0" anchor="ctr"/>
          <a:lstStyle/>
          <a:p>
            <a:pPr marL="0" indent="0" algn="l">
              <a:buNone/>
            </a:pPr>
            <a:r>
              <a:rPr lang="en-US" sz="1300" b="1" dirty="0">
                <a:solidFill>
                  <a:srgbClr val="334155"/>
                </a:solidFill>
                <a:latin typeface="Montserrat" pitchFamily="34" charset="0"/>
                <a:ea typeface="Montserrat" pitchFamily="34" charset="-122"/>
                <a:cs typeface="Montserrat" pitchFamily="34" charset="-120"/>
              </a:rPr>
              <a:t>Possible Risks</a:t>
            </a:r>
            <a:endParaRPr lang="en-US" sz="1300" dirty="0"/>
          </a:p>
        </p:txBody>
      </p:sp>
      <p:sp>
        <p:nvSpPr>
          <p:cNvPr id="43" name="Shape 36"/>
          <p:cNvSpPr/>
          <p:nvPr/>
        </p:nvSpPr>
        <p:spPr>
          <a:xfrm>
            <a:off x="8296351" y="3581705"/>
            <a:ext cx="57607" cy="57607"/>
          </a:xfrm>
          <a:prstGeom prst="ellipse">
            <a:avLst/>
          </a:prstGeom>
          <a:solidFill>
            <a:srgbClr val="CBD5E1"/>
          </a:solidFill>
          <a:ln w="12700">
            <a:solidFill>
              <a:srgbClr val="FFFFFF">
                <a:alpha val="0"/>
              </a:srgbClr>
            </a:solidFill>
            <a:prstDash val="solid"/>
          </a:ln>
        </p:spPr>
      </p:sp>
      <p:sp>
        <p:nvSpPr>
          <p:cNvPr id="44" name="Text 37"/>
          <p:cNvSpPr txBox="1"/>
          <p:nvPr/>
        </p:nvSpPr>
        <p:spPr>
          <a:xfrm>
            <a:off x="8449056" y="3504895"/>
            <a:ext cx="3143707" cy="400507"/>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Unauthorized exposure leading to counterparty credit risk.</a:t>
            </a:r>
            <a:endParaRPr lang="en-US" sz="1100" dirty="0"/>
          </a:p>
        </p:txBody>
      </p:sp>
      <p:sp>
        <p:nvSpPr>
          <p:cNvPr id="45" name="Shape 38"/>
          <p:cNvSpPr/>
          <p:nvPr/>
        </p:nvSpPr>
        <p:spPr>
          <a:xfrm>
            <a:off x="8296351" y="4076395"/>
            <a:ext cx="57607" cy="57607"/>
          </a:xfrm>
          <a:prstGeom prst="ellipse">
            <a:avLst/>
          </a:prstGeom>
          <a:solidFill>
            <a:srgbClr val="CBD5E1"/>
          </a:solidFill>
          <a:ln w="12700">
            <a:solidFill>
              <a:srgbClr val="FFFFFF">
                <a:alpha val="0"/>
              </a:srgbClr>
            </a:solidFill>
            <a:prstDash val="solid"/>
          </a:ln>
        </p:spPr>
      </p:sp>
      <p:sp>
        <p:nvSpPr>
          <p:cNvPr id="46" name="Text 39"/>
          <p:cNvSpPr txBox="1"/>
          <p:nvPr/>
        </p:nvSpPr>
        <p:spPr>
          <a:xfrm>
            <a:off x="8449056" y="4000500"/>
            <a:ext cx="3143707" cy="400507"/>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Breach of regulatory or internal prudential limits.</a:t>
            </a:r>
            <a:endParaRPr lang="en-US" sz="1100" dirty="0"/>
          </a:p>
        </p:txBody>
      </p:sp>
      <p:sp>
        <p:nvSpPr>
          <p:cNvPr id="47" name="Shape 40"/>
          <p:cNvSpPr/>
          <p:nvPr/>
        </p:nvSpPr>
        <p:spPr>
          <a:xfrm>
            <a:off x="8296351" y="4572000"/>
            <a:ext cx="57607" cy="57607"/>
          </a:xfrm>
          <a:prstGeom prst="ellipse">
            <a:avLst/>
          </a:prstGeom>
          <a:solidFill>
            <a:srgbClr val="CBD5E1"/>
          </a:solidFill>
          <a:ln w="12700">
            <a:solidFill>
              <a:srgbClr val="FFFFFF">
                <a:alpha val="0"/>
              </a:srgbClr>
            </a:solidFill>
            <a:prstDash val="solid"/>
          </a:ln>
        </p:spPr>
      </p:sp>
      <p:sp>
        <p:nvSpPr>
          <p:cNvPr id="48" name="Text 41"/>
          <p:cNvSpPr txBox="1"/>
          <p:nvPr/>
        </p:nvSpPr>
        <p:spPr>
          <a:xfrm>
            <a:off x="8449056" y="4496105"/>
            <a:ext cx="3143707" cy="400507"/>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Lack of accountability due to non-reporting of deals.</a:t>
            </a:r>
            <a:endParaRPr lang="en-US" sz="1100" dirty="0"/>
          </a:p>
        </p:txBody>
      </p:sp>
      <p:sp>
        <p:nvSpPr>
          <p:cNvPr id="49" name="Shape 42"/>
          <p:cNvSpPr/>
          <p:nvPr/>
        </p:nvSpPr>
        <p:spPr>
          <a:xfrm>
            <a:off x="8296351" y="5067605"/>
            <a:ext cx="57607" cy="57607"/>
          </a:xfrm>
          <a:prstGeom prst="ellipse">
            <a:avLst/>
          </a:prstGeom>
          <a:solidFill>
            <a:srgbClr val="CBD5E1"/>
          </a:solidFill>
          <a:ln w="12700">
            <a:solidFill>
              <a:srgbClr val="FFFFFF">
                <a:alpha val="0"/>
              </a:srgbClr>
            </a:solidFill>
            <a:prstDash val="solid"/>
          </a:ln>
        </p:spPr>
      </p:sp>
      <p:sp>
        <p:nvSpPr>
          <p:cNvPr id="50" name="Text 43"/>
          <p:cNvSpPr txBox="1"/>
          <p:nvPr/>
        </p:nvSpPr>
        <p:spPr>
          <a:xfrm>
            <a:off x="8449056" y="4990795"/>
            <a:ext cx="3143707" cy="400507"/>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Operational losses from deals executed at off-market rates.</a:t>
            </a:r>
            <a:endParaRPr lang="en-US" sz="1100" dirty="0"/>
          </a:p>
        </p:txBody>
      </p:sp>
      <p:sp>
        <p:nvSpPr>
          <p:cNvPr id="51" name="Shape 44"/>
          <p:cNvSpPr/>
          <p:nvPr/>
        </p:nvSpPr>
        <p:spPr>
          <a:xfrm>
            <a:off x="0" y="6476695"/>
            <a:ext cx="12191695" cy="381305"/>
          </a:xfrm>
          <a:prstGeom prst="rect">
            <a:avLst/>
          </a:prstGeom>
          <a:solidFill>
            <a:srgbClr val="F8FAFC"/>
          </a:solidFill>
          <a:ln/>
        </p:spPr>
      </p:sp>
      <p:sp>
        <p:nvSpPr>
          <p:cNvPr id="52" name="Shape 45"/>
          <p:cNvSpPr/>
          <p:nvPr/>
        </p:nvSpPr>
        <p:spPr>
          <a:xfrm>
            <a:off x="0" y="6476695"/>
            <a:ext cx="12191695" cy="9144"/>
          </a:xfrm>
          <a:prstGeom prst="rect">
            <a:avLst/>
          </a:prstGeom>
          <a:solidFill>
            <a:srgbClr val="E2E8F0"/>
          </a:solidFill>
          <a:ln w="12700">
            <a:solidFill>
              <a:srgbClr val="E2E8F0">
                <a:alpha val="0"/>
              </a:srgbClr>
            </a:solidFill>
            <a:prstDash val="solid"/>
          </a:ln>
        </p:spPr>
      </p:sp>
      <p:sp>
        <p:nvSpPr>
          <p:cNvPr id="53" name="Text 46"/>
          <p:cNvSpPr txBox="1"/>
          <p:nvPr/>
        </p:nvSpPr>
        <p:spPr>
          <a:xfrm>
            <a:off x="476402" y="6586423"/>
            <a:ext cx="3276295" cy="171907"/>
          </a:xfrm>
          <a:prstGeom prst="rect">
            <a:avLst/>
          </a:prstGeom>
          <a:noFill/>
          <a:ln/>
        </p:spPr>
        <p:txBody>
          <a:bodyPr wrap="square" lIns="0" tIns="0" rIns="0" bIns="0" rtlCol="0" anchor="ctr"/>
          <a:lstStyle/>
          <a:p>
            <a:pPr marL="0" indent="0" algn="l">
              <a:buNone/>
            </a:pPr>
            <a:r>
              <a:rPr lang="en-US" sz="900" dirty="0">
                <a:solidFill>
                  <a:srgbClr val="94A3B8"/>
                </a:solidFill>
                <a:latin typeface="Open Sans" pitchFamily="34" charset="0"/>
                <a:ea typeface="Open Sans" pitchFamily="34" charset="-122"/>
                <a:cs typeface="Open Sans" pitchFamily="34" charset="-120"/>
              </a:rPr>
              <a:t>Long Form Audit Report (LFAR) – Practical Approach</a:t>
            </a:r>
            <a:endParaRPr lang="en-US" sz="900" dirty="0"/>
          </a:p>
        </p:txBody>
      </p:sp>
      <p:sp>
        <p:nvSpPr>
          <p:cNvPr id="54" name="Text 47"/>
          <p:cNvSpPr txBox="1"/>
          <p:nvPr/>
        </p:nvSpPr>
        <p:spPr>
          <a:xfrm>
            <a:off x="10416845" y="6586423"/>
            <a:ext cx="1553566" cy="171907"/>
          </a:xfrm>
          <a:prstGeom prst="rect">
            <a:avLst/>
          </a:prstGeom>
          <a:noFill/>
          <a:ln/>
        </p:spPr>
        <p:txBody>
          <a:bodyPr wrap="square" lIns="0" tIns="0" rIns="0" bIns="0" rtlCol="0" anchor="ctr"/>
          <a:lstStyle/>
          <a:p>
            <a:pPr marL="0" indent="0" algn="l">
              <a:buNone/>
            </a:pPr>
            <a:r>
              <a:rPr lang="en-US" sz="900" dirty="0">
                <a:solidFill>
                  <a:srgbClr val="94A3B8"/>
                </a:solidFill>
                <a:latin typeface="Open Sans" pitchFamily="34" charset="0"/>
                <a:ea typeface="Open Sans" pitchFamily="34" charset="-122"/>
                <a:cs typeface="Open Sans" pitchFamily="34" charset="-120"/>
              </a:rPr>
              <a:t>ICAI Hyderabad Seminar</a:t>
            </a:r>
            <a:endParaRPr lang="en-US" sz="9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9">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F0F0F0"/>
          </a:solidFill>
          <a:ln w="12700">
            <a:solidFill>
              <a:srgbClr val="FFFFFF">
                <a:alpha val="0"/>
              </a:srgbClr>
            </a:solidFill>
            <a:prstDash val="solid"/>
          </a:ln>
        </p:spPr>
      </p:sp>
      <p:sp>
        <p:nvSpPr>
          <p:cNvPr id="3" name="Shape 1"/>
          <p:cNvSpPr/>
          <p:nvPr/>
        </p:nvSpPr>
        <p:spPr>
          <a:xfrm>
            <a:off x="0" y="0"/>
            <a:ext cx="12191695" cy="6858000"/>
          </a:xfrm>
          <a:prstGeom prst="rect">
            <a:avLst/>
          </a:prstGeom>
          <a:solidFill>
            <a:srgbClr val="FFFFFF"/>
          </a:solidFill>
          <a:ln w="12700">
            <a:solidFill>
              <a:srgbClr val="FFFFFF">
                <a:alpha val="0"/>
              </a:srgbClr>
            </a:solidFill>
            <a:prstDash val="solid"/>
          </a:ln>
        </p:spPr>
      </p:sp>
      <p:sp>
        <p:nvSpPr>
          <p:cNvPr id="4" name="Shape 2"/>
          <p:cNvSpPr/>
          <p:nvPr/>
        </p:nvSpPr>
        <p:spPr>
          <a:xfrm>
            <a:off x="0" y="0"/>
            <a:ext cx="12191695" cy="952805"/>
          </a:xfrm>
          <a:prstGeom prst="rect">
            <a:avLst/>
          </a:prstGeom>
          <a:solidFill>
            <a:srgbClr val="003580"/>
          </a:solidFill>
          <a:ln w="12700">
            <a:solidFill>
              <a:srgbClr val="FFFFFF">
                <a:alpha val="0"/>
              </a:srgbClr>
            </a:solidFill>
            <a:prstDash val="solid"/>
          </a:ln>
        </p:spPr>
      </p:sp>
      <p:sp>
        <p:nvSpPr>
          <p:cNvPr id="5" name="Text 3"/>
          <p:cNvSpPr txBox="1"/>
          <p:nvPr/>
        </p:nvSpPr>
        <p:spPr>
          <a:xfrm>
            <a:off x="476402" y="247802"/>
            <a:ext cx="6010351" cy="457200"/>
          </a:xfrm>
          <a:prstGeom prst="rect">
            <a:avLst/>
          </a:prstGeom>
          <a:noFill/>
          <a:ln/>
        </p:spPr>
        <p:txBody>
          <a:bodyPr wrap="square" lIns="0" tIns="0" rIns="0" bIns="0" rtlCol="0" anchor="ctr"/>
          <a:lstStyle/>
          <a:p>
            <a:pPr marL="0" indent="0" algn="l">
              <a:buNone/>
            </a:pPr>
            <a:r>
              <a:rPr lang="en-US" sz="2400" b="1" kern="0" spc="75" dirty="0">
                <a:solidFill>
                  <a:srgbClr val="FFFFFF"/>
                </a:solidFill>
                <a:latin typeface="Montserrat" pitchFamily="34" charset="0"/>
                <a:ea typeface="Montserrat" pitchFamily="34" charset="-122"/>
                <a:cs typeface="Montserrat" pitchFamily="34" charset="-120"/>
              </a:rPr>
              <a:t>I. Assets - Investments - Q(a)</a:t>
            </a:r>
            <a:endParaRPr lang="en-US" sz="2400" dirty="0"/>
          </a:p>
        </p:txBody>
      </p:sp>
      <p:pic>
        <p:nvPicPr>
          <p:cNvPr id="6" name="Image 0" descr="preencoded.png"/>
          <p:cNvPicPr>
            <a:picLocks noChangeAspect="1"/>
          </p:cNvPicPr>
          <p:nvPr/>
        </p:nvPicPr>
        <p:blipFill>
          <a:blip r:embed="rId3"/>
          <a:srcRect t="-401" b="-401"/>
          <a:stretch/>
        </p:blipFill>
        <p:spPr>
          <a:xfrm>
            <a:off x="0" y="952805"/>
            <a:ext cx="12191695" cy="57607"/>
          </a:xfrm>
          <a:prstGeom prst="rect">
            <a:avLst/>
          </a:prstGeom>
        </p:spPr>
      </p:pic>
      <p:sp>
        <p:nvSpPr>
          <p:cNvPr id="7" name="Shape 4"/>
          <p:cNvSpPr/>
          <p:nvPr/>
        </p:nvSpPr>
        <p:spPr>
          <a:xfrm>
            <a:off x="476402" y="1295705"/>
            <a:ext cx="11239805" cy="1218895"/>
          </a:xfrm>
          <a:prstGeom prst="roundRect">
            <a:avLst>
              <a:gd name="adj" fmla="val 9377"/>
            </a:avLst>
          </a:prstGeom>
          <a:solidFill>
            <a:srgbClr val="E8F4FD"/>
          </a:solidFill>
          <a:ln/>
          <a:effectLst>
            <a:outerShdw blurRad="63500" dist="38100" dir="16200000" algn="bl" rotWithShape="0">
              <a:srgbClr val="000000">
                <a:alpha val="5000"/>
              </a:srgbClr>
            </a:outerShdw>
          </a:effectLst>
        </p:spPr>
      </p:sp>
      <p:sp>
        <p:nvSpPr>
          <p:cNvPr id="8" name="Shape 5"/>
          <p:cNvSpPr/>
          <p:nvPr/>
        </p:nvSpPr>
        <p:spPr>
          <a:xfrm>
            <a:off x="476402" y="1295705"/>
            <a:ext cx="75895" cy="1218895"/>
          </a:xfrm>
          <a:prstGeom prst="roundRect">
            <a:avLst>
              <a:gd name="adj" fmla="val 150603"/>
            </a:avLst>
          </a:prstGeom>
          <a:solidFill>
            <a:srgbClr val="003580"/>
          </a:solidFill>
          <a:ln w="12700">
            <a:solidFill>
              <a:srgbClr val="003580">
                <a:alpha val="0"/>
              </a:srgbClr>
            </a:solidFill>
            <a:prstDash val="solid"/>
          </a:ln>
        </p:spPr>
      </p:sp>
      <p:pic>
        <p:nvPicPr>
          <p:cNvPr id="9" name="Image 1" descr="preencoded.png"/>
          <p:cNvPicPr>
            <a:picLocks noChangeAspect="1"/>
          </p:cNvPicPr>
          <p:nvPr/>
        </p:nvPicPr>
        <p:blipFill>
          <a:blip r:embed="rId4"/>
          <a:srcRect t="-43" b="-43"/>
          <a:stretch/>
        </p:blipFill>
        <p:spPr>
          <a:xfrm>
            <a:off x="743407" y="1524305"/>
            <a:ext cx="133502" cy="152705"/>
          </a:xfrm>
          <a:prstGeom prst="rect">
            <a:avLst/>
          </a:prstGeom>
        </p:spPr>
      </p:pic>
      <p:sp>
        <p:nvSpPr>
          <p:cNvPr id="10" name="Text 6"/>
          <p:cNvSpPr txBox="1"/>
          <p:nvPr/>
        </p:nvSpPr>
        <p:spPr>
          <a:xfrm>
            <a:off x="952805" y="1485900"/>
            <a:ext cx="2981858" cy="228600"/>
          </a:xfrm>
          <a:prstGeom prst="rect">
            <a:avLst/>
          </a:prstGeom>
          <a:noFill/>
          <a:ln/>
        </p:spPr>
        <p:txBody>
          <a:bodyPr wrap="square" lIns="0" tIns="0" rIns="0" bIns="0" rtlCol="0" anchor="ctr"/>
          <a:lstStyle/>
          <a:p>
            <a:pPr marL="0" indent="0" algn="l">
              <a:buNone/>
            </a:pPr>
            <a:r>
              <a:rPr lang="en-US" sz="1200" b="1" dirty="0">
                <a:solidFill>
                  <a:srgbClr val="003580"/>
                </a:solidFill>
                <a:latin typeface="Montserrat" pitchFamily="34" charset="0"/>
                <a:ea typeface="Montserrat" pitchFamily="34" charset="-122"/>
                <a:cs typeface="Montserrat" pitchFamily="34" charset="-120"/>
              </a:rPr>
              <a:t>Exact LFAR Question (Verbatim)</a:t>
            </a:r>
            <a:endParaRPr lang="en-US" sz="1200" dirty="0"/>
          </a:p>
        </p:txBody>
      </p:sp>
      <p:sp>
        <p:nvSpPr>
          <p:cNvPr id="11" name="Text 7"/>
          <p:cNvSpPr txBox="1"/>
          <p:nvPr/>
        </p:nvSpPr>
        <p:spPr>
          <a:xfrm>
            <a:off x="743407" y="1790395"/>
            <a:ext cx="10858500" cy="534010"/>
          </a:xfrm>
          <a:prstGeom prst="rect">
            <a:avLst/>
          </a:prstGeom>
          <a:noFill/>
          <a:ln/>
        </p:spPr>
        <p:txBody>
          <a:bodyPr wrap="square" lIns="0" tIns="0" rIns="0" bIns="0" rtlCol="0" anchor="ctr"/>
          <a:lstStyle/>
          <a:p>
            <a:pPr marL="0" indent="0" algn="l">
              <a:buNone/>
            </a:pPr>
            <a:r>
              <a:rPr lang="en-US" sz="1500" b="1" i="1" dirty="0">
                <a:solidFill>
                  <a:srgbClr val="1E293B"/>
                </a:solidFill>
                <a:latin typeface="Open Sans" pitchFamily="34" charset="0"/>
                <a:ea typeface="Open Sans" pitchFamily="34" charset="-122"/>
                <a:cs typeface="Open Sans" pitchFamily="34" charset="-120"/>
              </a:rPr>
              <a:t>"In respect of purchase and sale of investments, has the branch acted within its delegated authority, having regard to the instructions/ guidelines in this behalf issued by controlling authorities of the bank?"</a:t>
            </a:r>
            <a:endParaRPr lang="en-US" sz="1500" dirty="0"/>
          </a:p>
        </p:txBody>
      </p:sp>
      <p:sp>
        <p:nvSpPr>
          <p:cNvPr id="12" name="Shape 8"/>
          <p:cNvSpPr/>
          <p:nvPr/>
        </p:nvSpPr>
        <p:spPr>
          <a:xfrm>
            <a:off x="476402" y="2704795"/>
            <a:ext cx="3619195" cy="3486607"/>
          </a:xfrm>
          <a:prstGeom prst="roundRect">
            <a:avLst>
              <a:gd name="adj" fmla="val 1720"/>
            </a:avLst>
          </a:prstGeom>
          <a:solidFill>
            <a:srgbClr val="FFFFFF"/>
          </a:solidFill>
          <a:ln w="12700">
            <a:solidFill>
              <a:srgbClr val="E2E8F0"/>
            </a:solidFill>
            <a:prstDash val="solid"/>
          </a:ln>
        </p:spPr>
      </p:sp>
      <p:sp>
        <p:nvSpPr>
          <p:cNvPr id="13" name="Shape 9"/>
          <p:cNvSpPr/>
          <p:nvPr/>
        </p:nvSpPr>
        <p:spPr>
          <a:xfrm>
            <a:off x="676656" y="3343046"/>
            <a:ext cx="3219602" cy="19202"/>
          </a:xfrm>
          <a:prstGeom prst="rect">
            <a:avLst/>
          </a:prstGeom>
          <a:solidFill>
            <a:srgbClr val="F1F5F9"/>
          </a:solidFill>
          <a:ln w="12700">
            <a:solidFill>
              <a:srgbClr val="F1F5F9">
                <a:alpha val="0"/>
              </a:srgbClr>
            </a:solidFill>
            <a:prstDash val="solid"/>
          </a:ln>
        </p:spPr>
      </p:sp>
      <p:sp>
        <p:nvSpPr>
          <p:cNvPr id="14" name="Shape 10"/>
          <p:cNvSpPr/>
          <p:nvPr/>
        </p:nvSpPr>
        <p:spPr>
          <a:xfrm>
            <a:off x="676656" y="2905049"/>
            <a:ext cx="342900" cy="342900"/>
          </a:xfrm>
          <a:prstGeom prst="ellipse">
            <a:avLst/>
          </a:prstGeom>
          <a:solidFill>
            <a:srgbClr val="0072CE"/>
          </a:solidFill>
          <a:ln w="12700">
            <a:solidFill>
              <a:srgbClr val="FFFFFF">
                <a:alpha val="0"/>
              </a:srgbClr>
            </a:solidFill>
            <a:prstDash val="solid"/>
          </a:ln>
        </p:spPr>
      </p:sp>
      <p:pic>
        <p:nvPicPr>
          <p:cNvPr id="15" name="Image 2" descr="preencoded.png"/>
          <p:cNvPicPr>
            <a:picLocks noChangeAspect="1"/>
          </p:cNvPicPr>
          <p:nvPr/>
        </p:nvPicPr>
        <p:blipFill>
          <a:blip r:embed="rId5"/>
          <a:srcRect/>
          <a:stretch/>
        </p:blipFill>
        <p:spPr>
          <a:xfrm>
            <a:off x="771754" y="3000146"/>
            <a:ext cx="152705" cy="152705"/>
          </a:xfrm>
          <a:prstGeom prst="rect">
            <a:avLst/>
          </a:prstGeom>
        </p:spPr>
      </p:pic>
      <p:sp>
        <p:nvSpPr>
          <p:cNvPr id="16" name="Text 11"/>
          <p:cNvSpPr txBox="1"/>
          <p:nvPr/>
        </p:nvSpPr>
        <p:spPr>
          <a:xfrm>
            <a:off x="1114654" y="2948026"/>
            <a:ext cx="1540764" cy="257861"/>
          </a:xfrm>
          <a:prstGeom prst="rect">
            <a:avLst/>
          </a:prstGeom>
          <a:noFill/>
          <a:ln/>
        </p:spPr>
        <p:txBody>
          <a:bodyPr wrap="square" lIns="0" tIns="0" rIns="0" bIns="0" rtlCol="0" anchor="ctr"/>
          <a:lstStyle/>
          <a:p>
            <a:pPr marL="0" indent="0" algn="l">
              <a:buNone/>
            </a:pPr>
            <a:r>
              <a:rPr lang="en-US" sz="1300" b="1" dirty="0">
                <a:solidFill>
                  <a:srgbClr val="334155"/>
                </a:solidFill>
                <a:latin typeface="Montserrat" pitchFamily="34" charset="0"/>
                <a:ea typeface="Montserrat" pitchFamily="34" charset="-122"/>
                <a:cs typeface="Montserrat" pitchFamily="34" charset="-120"/>
              </a:rPr>
              <a:t>What to Verify</a:t>
            </a:r>
            <a:endParaRPr lang="en-US" sz="1300" dirty="0"/>
          </a:p>
        </p:txBody>
      </p:sp>
      <p:sp>
        <p:nvSpPr>
          <p:cNvPr id="17" name="Shape 12"/>
          <p:cNvSpPr/>
          <p:nvPr/>
        </p:nvSpPr>
        <p:spPr>
          <a:xfrm>
            <a:off x="676656" y="3581705"/>
            <a:ext cx="57607" cy="57607"/>
          </a:xfrm>
          <a:prstGeom prst="ellipse">
            <a:avLst/>
          </a:prstGeom>
          <a:solidFill>
            <a:srgbClr val="CBD5E1"/>
          </a:solidFill>
          <a:ln w="12700">
            <a:solidFill>
              <a:srgbClr val="FFFFFF">
                <a:alpha val="0"/>
              </a:srgbClr>
            </a:solidFill>
            <a:prstDash val="solid"/>
          </a:ln>
        </p:spPr>
      </p:sp>
      <p:sp>
        <p:nvSpPr>
          <p:cNvPr id="18" name="Text 13"/>
          <p:cNvSpPr txBox="1"/>
          <p:nvPr/>
        </p:nvSpPr>
        <p:spPr>
          <a:xfrm>
            <a:off x="828446" y="3504895"/>
            <a:ext cx="3143707" cy="600761"/>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Verify if the branch is authorized to trade or hold investments (usually restricted to Forex or Treasury branches).</a:t>
            </a:r>
            <a:endParaRPr lang="en-US" sz="1100" dirty="0"/>
          </a:p>
        </p:txBody>
      </p:sp>
      <p:sp>
        <p:nvSpPr>
          <p:cNvPr id="19" name="Shape 14"/>
          <p:cNvSpPr/>
          <p:nvPr/>
        </p:nvSpPr>
        <p:spPr>
          <a:xfrm>
            <a:off x="676656" y="4276649"/>
            <a:ext cx="57607" cy="57607"/>
          </a:xfrm>
          <a:prstGeom prst="ellipse">
            <a:avLst/>
          </a:prstGeom>
          <a:solidFill>
            <a:srgbClr val="CBD5E1"/>
          </a:solidFill>
          <a:ln w="12700">
            <a:solidFill>
              <a:srgbClr val="FFFFFF">
                <a:alpha val="0"/>
              </a:srgbClr>
            </a:solidFill>
            <a:prstDash val="solid"/>
          </a:ln>
        </p:spPr>
      </p:sp>
      <p:sp>
        <p:nvSpPr>
          <p:cNvPr id="20" name="Text 15"/>
          <p:cNvSpPr txBox="1"/>
          <p:nvPr/>
        </p:nvSpPr>
        <p:spPr>
          <a:xfrm>
            <a:off x="828446" y="4200754"/>
            <a:ext cx="3143707" cy="400507"/>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Check adherence to delegated authority limits for purchase/sale transactions.</a:t>
            </a:r>
            <a:endParaRPr lang="en-US" sz="1100" dirty="0"/>
          </a:p>
        </p:txBody>
      </p:sp>
      <p:sp>
        <p:nvSpPr>
          <p:cNvPr id="21" name="Shape 16"/>
          <p:cNvSpPr/>
          <p:nvPr/>
        </p:nvSpPr>
        <p:spPr>
          <a:xfrm>
            <a:off x="676656" y="4772254"/>
            <a:ext cx="57607" cy="57607"/>
          </a:xfrm>
          <a:prstGeom prst="ellipse">
            <a:avLst/>
          </a:prstGeom>
          <a:solidFill>
            <a:srgbClr val="CBD5E1"/>
          </a:solidFill>
          <a:ln w="12700">
            <a:solidFill>
              <a:srgbClr val="FFFFFF">
                <a:alpha val="0"/>
              </a:srgbClr>
            </a:solidFill>
            <a:prstDash val="solid"/>
          </a:ln>
        </p:spPr>
      </p:sp>
      <p:sp>
        <p:nvSpPr>
          <p:cNvPr id="22" name="Text 17"/>
          <p:cNvSpPr txBox="1"/>
          <p:nvPr/>
        </p:nvSpPr>
        <p:spPr>
          <a:xfrm>
            <a:off x="828446" y="4695444"/>
            <a:ext cx="3143707" cy="400507"/>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Ensure transactions align with HO instructions and investment policy guidelines.</a:t>
            </a:r>
            <a:endParaRPr lang="en-US" sz="1100" dirty="0"/>
          </a:p>
        </p:txBody>
      </p:sp>
      <p:sp>
        <p:nvSpPr>
          <p:cNvPr id="23" name="Shape 18"/>
          <p:cNvSpPr/>
          <p:nvPr/>
        </p:nvSpPr>
        <p:spPr>
          <a:xfrm>
            <a:off x="4286707" y="2704795"/>
            <a:ext cx="3619195" cy="3486607"/>
          </a:xfrm>
          <a:prstGeom prst="roundRect">
            <a:avLst>
              <a:gd name="adj" fmla="val 1720"/>
            </a:avLst>
          </a:prstGeom>
          <a:solidFill>
            <a:srgbClr val="FFFFFF"/>
          </a:solidFill>
          <a:ln w="12700">
            <a:solidFill>
              <a:srgbClr val="E2E8F0"/>
            </a:solidFill>
            <a:prstDash val="solid"/>
          </a:ln>
        </p:spPr>
      </p:sp>
      <p:sp>
        <p:nvSpPr>
          <p:cNvPr id="24" name="Shape 19"/>
          <p:cNvSpPr/>
          <p:nvPr/>
        </p:nvSpPr>
        <p:spPr>
          <a:xfrm>
            <a:off x="4486046" y="3343046"/>
            <a:ext cx="3219602" cy="19202"/>
          </a:xfrm>
          <a:prstGeom prst="rect">
            <a:avLst/>
          </a:prstGeom>
          <a:solidFill>
            <a:srgbClr val="F1F5F9"/>
          </a:solidFill>
          <a:ln w="12700">
            <a:solidFill>
              <a:srgbClr val="F1F5F9">
                <a:alpha val="0"/>
              </a:srgbClr>
            </a:solidFill>
            <a:prstDash val="solid"/>
          </a:ln>
        </p:spPr>
      </p:sp>
      <p:sp>
        <p:nvSpPr>
          <p:cNvPr id="25" name="Shape 20"/>
          <p:cNvSpPr/>
          <p:nvPr/>
        </p:nvSpPr>
        <p:spPr>
          <a:xfrm>
            <a:off x="4486046" y="2905049"/>
            <a:ext cx="342900" cy="342900"/>
          </a:xfrm>
          <a:prstGeom prst="ellipse">
            <a:avLst/>
          </a:prstGeom>
          <a:solidFill>
            <a:srgbClr val="10B981"/>
          </a:solidFill>
          <a:ln w="12700">
            <a:solidFill>
              <a:srgbClr val="FFFFFF">
                <a:alpha val="0"/>
              </a:srgbClr>
            </a:solidFill>
            <a:prstDash val="solid"/>
          </a:ln>
        </p:spPr>
      </p:sp>
      <p:pic>
        <p:nvPicPr>
          <p:cNvPr id="26" name="Image 3" descr="preencoded.png"/>
          <p:cNvPicPr>
            <a:picLocks noChangeAspect="1"/>
          </p:cNvPicPr>
          <p:nvPr/>
        </p:nvPicPr>
        <p:blipFill>
          <a:blip r:embed="rId6"/>
          <a:srcRect t="-100" b="-100"/>
          <a:stretch/>
        </p:blipFill>
        <p:spPr>
          <a:xfrm>
            <a:off x="4600346" y="3000146"/>
            <a:ext cx="114300" cy="152705"/>
          </a:xfrm>
          <a:prstGeom prst="rect">
            <a:avLst/>
          </a:prstGeom>
        </p:spPr>
      </p:pic>
      <p:sp>
        <p:nvSpPr>
          <p:cNvPr id="27" name="Text 21"/>
          <p:cNvSpPr txBox="1"/>
          <p:nvPr/>
        </p:nvSpPr>
        <p:spPr>
          <a:xfrm>
            <a:off x="4924044" y="2948026"/>
            <a:ext cx="2211019" cy="257861"/>
          </a:xfrm>
          <a:prstGeom prst="rect">
            <a:avLst/>
          </a:prstGeom>
          <a:noFill/>
          <a:ln/>
        </p:spPr>
        <p:txBody>
          <a:bodyPr wrap="square" lIns="0" tIns="0" rIns="0" bIns="0" rtlCol="0" anchor="ctr"/>
          <a:lstStyle/>
          <a:p>
            <a:pPr marL="0" indent="0" algn="l">
              <a:buNone/>
            </a:pPr>
            <a:r>
              <a:rPr lang="en-US" sz="1300" b="1" dirty="0">
                <a:solidFill>
                  <a:srgbClr val="334155"/>
                </a:solidFill>
                <a:latin typeface="Montserrat" pitchFamily="34" charset="0"/>
                <a:ea typeface="Montserrat" pitchFamily="34" charset="-122"/>
                <a:cs typeface="Montserrat" pitchFamily="34" charset="-120"/>
              </a:rPr>
              <a:t>Documents to Examine</a:t>
            </a:r>
            <a:endParaRPr lang="en-US" sz="1300" dirty="0"/>
          </a:p>
        </p:txBody>
      </p:sp>
      <p:sp>
        <p:nvSpPr>
          <p:cNvPr id="28" name="Shape 22"/>
          <p:cNvSpPr/>
          <p:nvPr/>
        </p:nvSpPr>
        <p:spPr>
          <a:xfrm>
            <a:off x="4486046" y="3581705"/>
            <a:ext cx="57607" cy="57607"/>
          </a:xfrm>
          <a:prstGeom prst="ellipse">
            <a:avLst/>
          </a:prstGeom>
          <a:solidFill>
            <a:srgbClr val="CBD5E1"/>
          </a:solidFill>
          <a:ln w="12700">
            <a:solidFill>
              <a:srgbClr val="FFFFFF">
                <a:alpha val="0"/>
              </a:srgbClr>
            </a:solidFill>
            <a:prstDash val="solid"/>
          </a:ln>
        </p:spPr>
      </p:sp>
      <p:sp>
        <p:nvSpPr>
          <p:cNvPr id="29" name="Text 23"/>
          <p:cNvSpPr txBox="1"/>
          <p:nvPr/>
        </p:nvSpPr>
        <p:spPr>
          <a:xfrm>
            <a:off x="4638751" y="3504895"/>
            <a:ext cx="3143707" cy="400507"/>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Delegation of Power (DOP) circular regarding investments.</a:t>
            </a:r>
            <a:endParaRPr lang="en-US" sz="1100" dirty="0"/>
          </a:p>
        </p:txBody>
      </p:sp>
      <p:sp>
        <p:nvSpPr>
          <p:cNvPr id="30" name="Shape 24"/>
          <p:cNvSpPr/>
          <p:nvPr/>
        </p:nvSpPr>
        <p:spPr>
          <a:xfrm>
            <a:off x="4486046" y="4076395"/>
            <a:ext cx="57607" cy="57607"/>
          </a:xfrm>
          <a:prstGeom prst="ellipse">
            <a:avLst/>
          </a:prstGeom>
          <a:solidFill>
            <a:srgbClr val="CBD5E1"/>
          </a:solidFill>
          <a:ln w="12700">
            <a:solidFill>
              <a:srgbClr val="FFFFFF">
                <a:alpha val="0"/>
              </a:srgbClr>
            </a:solidFill>
            <a:prstDash val="solid"/>
          </a:ln>
        </p:spPr>
      </p:sp>
      <p:sp>
        <p:nvSpPr>
          <p:cNvPr id="31" name="Text 25"/>
          <p:cNvSpPr txBox="1"/>
          <p:nvPr/>
        </p:nvSpPr>
        <p:spPr>
          <a:xfrm>
            <a:off x="4638751" y="4000500"/>
            <a:ext cx="2799893" cy="200254"/>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Investment Policy and HO circulars.</a:t>
            </a:r>
            <a:endParaRPr lang="en-US" sz="1100" dirty="0"/>
          </a:p>
        </p:txBody>
      </p:sp>
      <p:sp>
        <p:nvSpPr>
          <p:cNvPr id="32" name="Shape 26"/>
          <p:cNvSpPr/>
          <p:nvPr/>
        </p:nvSpPr>
        <p:spPr>
          <a:xfrm>
            <a:off x="4486046" y="4371746"/>
            <a:ext cx="57607" cy="57607"/>
          </a:xfrm>
          <a:prstGeom prst="ellipse">
            <a:avLst/>
          </a:prstGeom>
          <a:solidFill>
            <a:srgbClr val="CBD5E1"/>
          </a:solidFill>
          <a:ln w="12700">
            <a:solidFill>
              <a:srgbClr val="FFFFFF">
                <a:alpha val="0"/>
              </a:srgbClr>
            </a:solidFill>
            <a:prstDash val="solid"/>
          </a:ln>
        </p:spPr>
      </p:sp>
      <p:sp>
        <p:nvSpPr>
          <p:cNvPr id="33" name="Text 27"/>
          <p:cNvSpPr txBox="1"/>
          <p:nvPr/>
        </p:nvSpPr>
        <p:spPr>
          <a:xfrm>
            <a:off x="4638751" y="4295851"/>
            <a:ext cx="3143707" cy="400507"/>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Transaction slips / deal confirmations for purchase/sale.</a:t>
            </a:r>
            <a:endParaRPr lang="en-US" sz="1100" dirty="0"/>
          </a:p>
        </p:txBody>
      </p:sp>
      <p:sp>
        <p:nvSpPr>
          <p:cNvPr id="34" name="Shape 28"/>
          <p:cNvSpPr/>
          <p:nvPr/>
        </p:nvSpPr>
        <p:spPr>
          <a:xfrm>
            <a:off x="4486046" y="4867351"/>
            <a:ext cx="57607" cy="57607"/>
          </a:xfrm>
          <a:prstGeom prst="ellipse">
            <a:avLst/>
          </a:prstGeom>
          <a:solidFill>
            <a:srgbClr val="CBD5E1"/>
          </a:solidFill>
          <a:ln w="12700">
            <a:solidFill>
              <a:srgbClr val="FFFFFF">
                <a:alpha val="0"/>
              </a:srgbClr>
            </a:solidFill>
            <a:prstDash val="solid"/>
          </a:ln>
        </p:spPr>
      </p:sp>
      <p:sp>
        <p:nvSpPr>
          <p:cNvPr id="35" name="Text 29"/>
          <p:cNvSpPr txBox="1"/>
          <p:nvPr/>
        </p:nvSpPr>
        <p:spPr>
          <a:xfrm>
            <a:off x="4638751" y="4791456"/>
            <a:ext cx="2232965" cy="200254"/>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Branch Investment Register.</a:t>
            </a:r>
            <a:endParaRPr lang="en-US" sz="1100" dirty="0"/>
          </a:p>
        </p:txBody>
      </p:sp>
      <p:sp>
        <p:nvSpPr>
          <p:cNvPr id="36" name="Shape 30"/>
          <p:cNvSpPr/>
          <p:nvPr/>
        </p:nvSpPr>
        <p:spPr>
          <a:xfrm>
            <a:off x="8096098" y="2704795"/>
            <a:ext cx="3619195" cy="3486607"/>
          </a:xfrm>
          <a:prstGeom prst="roundRect">
            <a:avLst>
              <a:gd name="adj" fmla="val 1720"/>
            </a:avLst>
          </a:prstGeom>
          <a:solidFill>
            <a:srgbClr val="FFFFFF"/>
          </a:solidFill>
          <a:ln w="12700">
            <a:solidFill>
              <a:srgbClr val="E2E8F0"/>
            </a:solidFill>
            <a:prstDash val="solid"/>
          </a:ln>
        </p:spPr>
      </p:sp>
      <p:sp>
        <p:nvSpPr>
          <p:cNvPr id="37" name="Shape 31"/>
          <p:cNvSpPr/>
          <p:nvPr/>
        </p:nvSpPr>
        <p:spPr>
          <a:xfrm>
            <a:off x="8296351" y="3343046"/>
            <a:ext cx="3219602" cy="19202"/>
          </a:xfrm>
          <a:prstGeom prst="rect">
            <a:avLst/>
          </a:prstGeom>
          <a:solidFill>
            <a:srgbClr val="F1F5F9"/>
          </a:solidFill>
          <a:ln w="12700">
            <a:solidFill>
              <a:srgbClr val="F1F5F9">
                <a:alpha val="0"/>
              </a:srgbClr>
            </a:solidFill>
            <a:prstDash val="solid"/>
          </a:ln>
        </p:spPr>
      </p:sp>
      <p:sp>
        <p:nvSpPr>
          <p:cNvPr id="38" name="Shape 32"/>
          <p:cNvSpPr/>
          <p:nvPr/>
        </p:nvSpPr>
        <p:spPr>
          <a:xfrm>
            <a:off x="8296351" y="2905049"/>
            <a:ext cx="342900" cy="342900"/>
          </a:xfrm>
          <a:prstGeom prst="ellipse">
            <a:avLst/>
          </a:prstGeom>
          <a:solidFill>
            <a:srgbClr val="EF4444"/>
          </a:solidFill>
          <a:ln w="12700">
            <a:solidFill>
              <a:srgbClr val="FFFFFF">
                <a:alpha val="0"/>
              </a:srgbClr>
            </a:solidFill>
            <a:prstDash val="solid"/>
          </a:ln>
        </p:spPr>
      </p:sp>
      <p:pic>
        <p:nvPicPr>
          <p:cNvPr id="39" name="Image 4" descr="preencoded.png"/>
          <p:cNvPicPr>
            <a:picLocks noChangeAspect="1"/>
          </p:cNvPicPr>
          <p:nvPr/>
        </p:nvPicPr>
        <p:blipFill>
          <a:blip r:embed="rId7"/>
          <a:srcRect/>
          <a:stretch/>
        </p:blipFill>
        <p:spPr>
          <a:xfrm>
            <a:off x="8391449" y="3000146"/>
            <a:ext cx="152705" cy="152705"/>
          </a:xfrm>
          <a:prstGeom prst="rect">
            <a:avLst/>
          </a:prstGeom>
        </p:spPr>
      </p:pic>
      <p:sp>
        <p:nvSpPr>
          <p:cNvPr id="40" name="Text 33"/>
          <p:cNvSpPr txBox="1"/>
          <p:nvPr/>
        </p:nvSpPr>
        <p:spPr>
          <a:xfrm>
            <a:off x="8734349" y="2948026"/>
            <a:ext cx="1507846" cy="257861"/>
          </a:xfrm>
          <a:prstGeom prst="rect">
            <a:avLst/>
          </a:prstGeom>
          <a:noFill/>
          <a:ln/>
        </p:spPr>
        <p:txBody>
          <a:bodyPr wrap="square" lIns="0" tIns="0" rIns="0" bIns="0" rtlCol="0" anchor="ctr"/>
          <a:lstStyle/>
          <a:p>
            <a:pPr marL="0" indent="0" algn="l">
              <a:buNone/>
            </a:pPr>
            <a:r>
              <a:rPr lang="en-US" sz="1300" b="1" dirty="0">
                <a:solidFill>
                  <a:srgbClr val="334155"/>
                </a:solidFill>
                <a:latin typeface="Montserrat" pitchFamily="34" charset="0"/>
                <a:ea typeface="Montserrat" pitchFamily="34" charset="-122"/>
                <a:cs typeface="Montserrat" pitchFamily="34" charset="-120"/>
              </a:rPr>
              <a:t>Possible Risks</a:t>
            </a:r>
            <a:endParaRPr lang="en-US" sz="1300" dirty="0"/>
          </a:p>
        </p:txBody>
      </p:sp>
      <p:sp>
        <p:nvSpPr>
          <p:cNvPr id="41" name="Shape 34"/>
          <p:cNvSpPr/>
          <p:nvPr/>
        </p:nvSpPr>
        <p:spPr>
          <a:xfrm>
            <a:off x="8296351" y="3581705"/>
            <a:ext cx="57607" cy="57607"/>
          </a:xfrm>
          <a:prstGeom prst="ellipse">
            <a:avLst/>
          </a:prstGeom>
          <a:solidFill>
            <a:srgbClr val="CBD5E1"/>
          </a:solidFill>
          <a:ln w="12700">
            <a:solidFill>
              <a:srgbClr val="FFFFFF">
                <a:alpha val="0"/>
              </a:srgbClr>
            </a:solidFill>
            <a:prstDash val="solid"/>
          </a:ln>
        </p:spPr>
      </p:sp>
      <p:sp>
        <p:nvSpPr>
          <p:cNvPr id="42" name="Text 35"/>
          <p:cNvSpPr txBox="1"/>
          <p:nvPr/>
        </p:nvSpPr>
        <p:spPr>
          <a:xfrm>
            <a:off x="8449056" y="3504895"/>
            <a:ext cx="3143707" cy="400507"/>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Unauthorized trading leading to potential losses.</a:t>
            </a:r>
            <a:endParaRPr lang="en-US" sz="1100" dirty="0"/>
          </a:p>
        </p:txBody>
      </p:sp>
      <p:sp>
        <p:nvSpPr>
          <p:cNvPr id="43" name="Shape 36"/>
          <p:cNvSpPr/>
          <p:nvPr/>
        </p:nvSpPr>
        <p:spPr>
          <a:xfrm>
            <a:off x="8296351" y="4076395"/>
            <a:ext cx="57607" cy="57607"/>
          </a:xfrm>
          <a:prstGeom prst="ellipse">
            <a:avLst/>
          </a:prstGeom>
          <a:solidFill>
            <a:srgbClr val="CBD5E1"/>
          </a:solidFill>
          <a:ln w="12700">
            <a:solidFill>
              <a:srgbClr val="FFFFFF">
                <a:alpha val="0"/>
              </a:srgbClr>
            </a:solidFill>
            <a:prstDash val="solid"/>
          </a:ln>
        </p:spPr>
      </p:sp>
      <p:sp>
        <p:nvSpPr>
          <p:cNvPr id="44" name="Text 37"/>
          <p:cNvSpPr txBox="1"/>
          <p:nvPr/>
        </p:nvSpPr>
        <p:spPr>
          <a:xfrm>
            <a:off x="8449056" y="4000500"/>
            <a:ext cx="3143707" cy="400507"/>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Exceeding exposure limits or trading in prohibited securities.</a:t>
            </a:r>
            <a:endParaRPr lang="en-US" sz="1100" dirty="0"/>
          </a:p>
        </p:txBody>
      </p:sp>
      <p:sp>
        <p:nvSpPr>
          <p:cNvPr id="45" name="Shape 38"/>
          <p:cNvSpPr/>
          <p:nvPr/>
        </p:nvSpPr>
        <p:spPr>
          <a:xfrm>
            <a:off x="8296351" y="4572000"/>
            <a:ext cx="57607" cy="57607"/>
          </a:xfrm>
          <a:prstGeom prst="ellipse">
            <a:avLst/>
          </a:prstGeom>
          <a:solidFill>
            <a:srgbClr val="CBD5E1"/>
          </a:solidFill>
          <a:ln w="12700">
            <a:solidFill>
              <a:srgbClr val="FFFFFF">
                <a:alpha val="0"/>
              </a:srgbClr>
            </a:solidFill>
            <a:prstDash val="solid"/>
          </a:ln>
        </p:spPr>
      </p:sp>
      <p:sp>
        <p:nvSpPr>
          <p:cNvPr id="46" name="Text 39"/>
          <p:cNvSpPr txBox="1"/>
          <p:nvPr/>
        </p:nvSpPr>
        <p:spPr>
          <a:xfrm>
            <a:off x="8449056" y="4496105"/>
            <a:ext cx="3143707" cy="400507"/>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Lack of accountability for investment decisions at branch level.</a:t>
            </a:r>
            <a:endParaRPr lang="en-US" sz="1100" dirty="0"/>
          </a:p>
        </p:txBody>
      </p:sp>
      <p:sp>
        <p:nvSpPr>
          <p:cNvPr id="47" name="Shape 40"/>
          <p:cNvSpPr/>
          <p:nvPr/>
        </p:nvSpPr>
        <p:spPr>
          <a:xfrm>
            <a:off x="0" y="6476695"/>
            <a:ext cx="12191695" cy="381305"/>
          </a:xfrm>
          <a:prstGeom prst="rect">
            <a:avLst/>
          </a:prstGeom>
          <a:solidFill>
            <a:srgbClr val="F8FAFC"/>
          </a:solidFill>
          <a:ln/>
        </p:spPr>
      </p:sp>
      <p:sp>
        <p:nvSpPr>
          <p:cNvPr id="48" name="Shape 41"/>
          <p:cNvSpPr/>
          <p:nvPr/>
        </p:nvSpPr>
        <p:spPr>
          <a:xfrm>
            <a:off x="0" y="6476695"/>
            <a:ext cx="12191695" cy="9144"/>
          </a:xfrm>
          <a:prstGeom prst="rect">
            <a:avLst/>
          </a:prstGeom>
          <a:solidFill>
            <a:srgbClr val="E2E8F0"/>
          </a:solidFill>
          <a:ln w="12700">
            <a:solidFill>
              <a:srgbClr val="E2E8F0">
                <a:alpha val="0"/>
              </a:srgbClr>
            </a:solidFill>
            <a:prstDash val="solid"/>
          </a:ln>
        </p:spPr>
      </p:sp>
      <p:sp>
        <p:nvSpPr>
          <p:cNvPr id="49" name="Text 42"/>
          <p:cNvSpPr txBox="1"/>
          <p:nvPr/>
        </p:nvSpPr>
        <p:spPr>
          <a:xfrm>
            <a:off x="476402" y="6586423"/>
            <a:ext cx="3276295" cy="171907"/>
          </a:xfrm>
          <a:prstGeom prst="rect">
            <a:avLst/>
          </a:prstGeom>
          <a:noFill/>
          <a:ln/>
        </p:spPr>
        <p:txBody>
          <a:bodyPr wrap="square" lIns="0" tIns="0" rIns="0" bIns="0" rtlCol="0" anchor="ctr"/>
          <a:lstStyle/>
          <a:p>
            <a:pPr marL="0" indent="0" algn="l">
              <a:buNone/>
            </a:pPr>
            <a:r>
              <a:rPr lang="en-US" sz="900" dirty="0">
                <a:solidFill>
                  <a:srgbClr val="94A3B8"/>
                </a:solidFill>
                <a:latin typeface="Open Sans" pitchFamily="34" charset="0"/>
                <a:ea typeface="Open Sans" pitchFamily="34" charset="-122"/>
                <a:cs typeface="Open Sans" pitchFamily="34" charset="-120"/>
              </a:rPr>
              <a:t>Long Form Audit Report (LFAR) – Practical Approach</a:t>
            </a:r>
            <a:endParaRPr lang="en-US" sz="900" dirty="0"/>
          </a:p>
        </p:txBody>
      </p:sp>
      <p:sp>
        <p:nvSpPr>
          <p:cNvPr id="50" name="Text 43"/>
          <p:cNvSpPr txBox="1"/>
          <p:nvPr/>
        </p:nvSpPr>
        <p:spPr>
          <a:xfrm>
            <a:off x="10416845" y="6586423"/>
            <a:ext cx="1553566" cy="171907"/>
          </a:xfrm>
          <a:prstGeom prst="rect">
            <a:avLst/>
          </a:prstGeom>
          <a:noFill/>
          <a:ln/>
        </p:spPr>
        <p:txBody>
          <a:bodyPr wrap="square" lIns="0" tIns="0" rIns="0" bIns="0" rtlCol="0" anchor="ctr"/>
          <a:lstStyle/>
          <a:p>
            <a:pPr marL="0" indent="0" algn="l">
              <a:buNone/>
            </a:pPr>
            <a:r>
              <a:rPr lang="en-US" sz="900" dirty="0">
                <a:solidFill>
                  <a:srgbClr val="94A3B8"/>
                </a:solidFill>
                <a:latin typeface="Open Sans" pitchFamily="34" charset="0"/>
                <a:ea typeface="Open Sans" pitchFamily="34" charset="-122"/>
                <a:cs typeface="Open Sans" pitchFamily="34" charset="-120"/>
              </a:rPr>
              <a:t>ICAI Hyderabad Seminar</a:t>
            </a:r>
            <a:endParaRPr lang="en-US" sz="9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20">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F0F0F0"/>
          </a:solidFill>
          <a:ln w="12700">
            <a:solidFill>
              <a:srgbClr val="FFFFFF">
                <a:alpha val="0"/>
              </a:srgbClr>
            </a:solidFill>
            <a:prstDash val="solid"/>
          </a:ln>
        </p:spPr>
      </p:sp>
      <p:sp>
        <p:nvSpPr>
          <p:cNvPr id="3" name="Shape 1"/>
          <p:cNvSpPr/>
          <p:nvPr/>
        </p:nvSpPr>
        <p:spPr>
          <a:xfrm>
            <a:off x="0" y="0"/>
            <a:ext cx="12191695" cy="6858000"/>
          </a:xfrm>
          <a:prstGeom prst="rect">
            <a:avLst/>
          </a:prstGeom>
          <a:solidFill>
            <a:srgbClr val="FFFFFF"/>
          </a:solidFill>
          <a:ln w="12700">
            <a:solidFill>
              <a:srgbClr val="FFFFFF">
                <a:alpha val="0"/>
              </a:srgbClr>
            </a:solidFill>
            <a:prstDash val="solid"/>
          </a:ln>
        </p:spPr>
      </p:sp>
      <p:sp>
        <p:nvSpPr>
          <p:cNvPr id="4" name="Shape 2"/>
          <p:cNvSpPr/>
          <p:nvPr/>
        </p:nvSpPr>
        <p:spPr>
          <a:xfrm>
            <a:off x="0" y="0"/>
            <a:ext cx="12191695" cy="952805"/>
          </a:xfrm>
          <a:prstGeom prst="rect">
            <a:avLst/>
          </a:prstGeom>
          <a:solidFill>
            <a:srgbClr val="003580"/>
          </a:solidFill>
          <a:ln w="12700">
            <a:solidFill>
              <a:srgbClr val="FFFFFF">
                <a:alpha val="0"/>
              </a:srgbClr>
            </a:solidFill>
            <a:prstDash val="solid"/>
          </a:ln>
        </p:spPr>
      </p:sp>
      <p:sp>
        <p:nvSpPr>
          <p:cNvPr id="5" name="Text 3"/>
          <p:cNvSpPr txBox="1"/>
          <p:nvPr/>
        </p:nvSpPr>
        <p:spPr>
          <a:xfrm>
            <a:off x="476402" y="219456"/>
            <a:ext cx="6845198" cy="514807"/>
          </a:xfrm>
          <a:prstGeom prst="rect">
            <a:avLst/>
          </a:prstGeom>
          <a:noFill/>
          <a:ln/>
        </p:spPr>
        <p:txBody>
          <a:bodyPr wrap="square" lIns="0" tIns="0" rIns="0" bIns="0" rtlCol="0" anchor="ctr"/>
          <a:lstStyle/>
          <a:p>
            <a:pPr marL="0" indent="0" algn="l">
              <a:buNone/>
            </a:pPr>
            <a:r>
              <a:rPr lang="en-US" sz="2700" b="1" kern="0" spc="75" dirty="0">
                <a:solidFill>
                  <a:srgbClr val="FFFFFF"/>
                </a:solidFill>
                <a:latin typeface="Montserrat" pitchFamily="34" charset="0"/>
                <a:ea typeface="Montserrat" pitchFamily="34" charset="-122"/>
                <a:cs typeface="Montserrat" pitchFamily="34" charset="-120"/>
              </a:rPr>
              <a:t>I. Assets - Investments - Q(b)</a:t>
            </a:r>
            <a:endParaRPr lang="en-US" sz="2700" dirty="0"/>
          </a:p>
        </p:txBody>
      </p:sp>
      <p:pic>
        <p:nvPicPr>
          <p:cNvPr id="6" name="Image 0" descr="preencoded.png"/>
          <p:cNvPicPr>
            <a:picLocks noChangeAspect="1"/>
          </p:cNvPicPr>
          <p:nvPr/>
        </p:nvPicPr>
        <p:blipFill>
          <a:blip r:embed="rId3"/>
          <a:srcRect t="-401" b="-401"/>
          <a:stretch/>
        </p:blipFill>
        <p:spPr>
          <a:xfrm>
            <a:off x="0" y="952805"/>
            <a:ext cx="12191695" cy="57607"/>
          </a:xfrm>
          <a:prstGeom prst="rect">
            <a:avLst/>
          </a:prstGeom>
        </p:spPr>
      </p:pic>
      <p:sp>
        <p:nvSpPr>
          <p:cNvPr id="7" name="Shape 4"/>
          <p:cNvSpPr/>
          <p:nvPr/>
        </p:nvSpPr>
        <p:spPr>
          <a:xfrm>
            <a:off x="476402" y="1295705"/>
            <a:ext cx="11239805" cy="1485900"/>
          </a:xfrm>
          <a:prstGeom prst="roundRect">
            <a:avLst>
              <a:gd name="adj" fmla="val 6312"/>
            </a:avLst>
          </a:prstGeom>
          <a:solidFill>
            <a:srgbClr val="E8F4FD"/>
          </a:solidFill>
          <a:ln/>
          <a:effectLst>
            <a:outerShdw blurRad="63500" dist="38100" dir="16200000" algn="bl" rotWithShape="0">
              <a:srgbClr val="000000">
                <a:alpha val="5000"/>
              </a:srgbClr>
            </a:outerShdw>
          </a:effectLst>
        </p:spPr>
      </p:sp>
      <p:sp>
        <p:nvSpPr>
          <p:cNvPr id="8" name="Shape 5"/>
          <p:cNvSpPr/>
          <p:nvPr/>
        </p:nvSpPr>
        <p:spPr>
          <a:xfrm>
            <a:off x="476402" y="1295705"/>
            <a:ext cx="75895" cy="1485900"/>
          </a:xfrm>
          <a:prstGeom prst="roundRect">
            <a:avLst>
              <a:gd name="adj" fmla="val 123572"/>
            </a:avLst>
          </a:prstGeom>
          <a:solidFill>
            <a:srgbClr val="003580"/>
          </a:solidFill>
          <a:ln w="12700">
            <a:solidFill>
              <a:srgbClr val="003580">
                <a:alpha val="0"/>
              </a:srgbClr>
            </a:solidFill>
            <a:prstDash val="solid"/>
          </a:ln>
        </p:spPr>
      </p:sp>
      <p:pic>
        <p:nvPicPr>
          <p:cNvPr id="9" name="Image 1" descr="preencoded.png"/>
          <p:cNvPicPr>
            <a:picLocks noChangeAspect="1"/>
          </p:cNvPicPr>
          <p:nvPr/>
        </p:nvPicPr>
        <p:blipFill>
          <a:blip r:embed="rId4"/>
          <a:srcRect t="-43" b="-43"/>
          <a:stretch/>
        </p:blipFill>
        <p:spPr>
          <a:xfrm>
            <a:off x="743407" y="1524305"/>
            <a:ext cx="133502" cy="152705"/>
          </a:xfrm>
          <a:prstGeom prst="rect">
            <a:avLst/>
          </a:prstGeom>
        </p:spPr>
      </p:pic>
      <p:sp>
        <p:nvSpPr>
          <p:cNvPr id="10" name="Text 6"/>
          <p:cNvSpPr txBox="1"/>
          <p:nvPr/>
        </p:nvSpPr>
        <p:spPr>
          <a:xfrm>
            <a:off x="952805" y="1485900"/>
            <a:ext cx="2981858" cy="228600"/>
          </a:xfrm>
          <a:prstGeom prst="rect">
            <a:avLst/>
          </a:prstGeom>
          <a:noFill/>
          <a:ln/>
        </p:spPr>
        <p:txBody>
          <a:bodyPr wrap="square" lIns="0" tIns="0" rIns="0" bIns="0" rtlCol="0" anchor="ctr"/>
          <a:lstStyle/>
          <a:p>
            <a:pPr marL="0" indent="0" algn="l">
              <a:buNone/>
            </a:pPr>
            <a:r>
              <a:rPr lang="en-US" sz="1200" b="1" dirty="0">
                <a:solidFill>
                  <a:srgbClr val="003580"/>
                </a:solidFill>
                <a:latin typeface="Montserrat" pitchFamily="34" charset="0"/>
                <a:ea typeface="Montserrat" pitchFamily="34" charset="-122"/>
                <a:cs typeface="Montserrat" pitchFamily="34" charset="-120"/>
              </a:rPr>
              <a:t>Exact LFAR Question (Verbatim)</a:t>
            </a:r>
            <a:endParaRPr lang="en-US" sz="1200" dirty="0"/>
          </a:p>
        </p:txBody>
      </p:sp>
      <p:sp>
        <p:nvSpPr>
          <p:cNvPr id="11" name="Text 7"/>
          <p:cNvSpPr txBox="1"/>
          <p:nvPr/>
        </p:nvSpPr>
        <p:spPr>
          <a:xfrm>
            <a:off x="743407" y="1790395"/>
            <a:ext cx="10858500" cy="800100"/>
          </a:xfrm>
          <a:prstGeom prst="rect">
            <a:avLst/>
          </a:prstGeom>
          <a:noFill/>
          <a:ln/>
        </p:spPr>
        <p:txBody>
          <a:bodyPr wrap="square" lIns="0" tIns="0" rIns="0" bIns="0" rtlCol="0" anchor="ctr"/>
          <a:lstStyle/>
          <a:p>
            <a:pPr marL="0" indent="0" algn="l">
              <a:buNone/>
            </a:pPr>
            <a:r>
              <a:rPr lang="en-US" sz="1500" b="1" i="1" dirty="0">
                <a:solidFill>
                  <a:srgbClr val="1E293B"/>
                </a:solidFill>
                <a:latin typeface="Open Sans" pitchFamily="34" charset="0"/>
                <a:ea typeface="Open Sans" pitchFamily="34" charset="-122"/>
                <a:cs typeface="Open Sans" pitchFamily="34" charset="-120"/>
              </a:rPr>
              <a:t>"Have the investments held by the branch whether on its own account or on behalf of the Head Office/other branches been made available for physical verification? Where the investments are not in the possession of the branch, whether evidences with regard to their physical verification have been produced?"</a:t>
            </a:r>
            <a:endParaRPr lang="en-US" sz="1500" dirty="0"/>
          </a:p>
        </p:txBody>
      </p:sp>
      <p:sp>
        <p:nvSpPr>
          <p:cNvPr id="12" name="Shape 8"/>
          <p:cNvSpPr/>
          <p:nvPr/>
        </p:nvSpPr>
        <p:spPr>
          <a:xfrm>
            <a:off x="476402" y="2971800"/>
            <a:ext cx="3619195" cy="3219602"/>
          </a:xfrm>
          <a:prstGeom prst="roundRect">
            <a:avLst>
              <a:gd name="adj" fmla="val 2017"/>
            </a:avLst>
          </a:prstGeom>
          <a:solidFill>
            <a:srgbClr val="FFFFFF"/>
          </a:solidFill>
          <a:ln w="12700">
            <a:solidFill>
              <a:srgbClr val="E2E8F0"/>
            </a:solidFill>
            <a:prstDash val="solid"/>
          </a:ln>
        </p:spPr>
      </p:sp>
      <p:sp>
        <p:nvSpPr>
          <p:cNvPr id="13" name="Shape 9"/>
          <p:cNvSpPr/>
          <p:nvPr/>
        </p:nvSpPr>
        <p:spPr>
          <a:xfrm>
            <a:off x="676656" y="3610051"/>
            <a:ext cx="3219602" cy="19202"/>
          </a:xfrm>
          <a:prstGeom prst="rect">
            <a:avLst/>
          </a:prstGeom>
          <a:solidFill>
            <a:srgbClr val="F1F5F9"/>
          </a:solidFill>
          <a:ln w="12700">
            <a:solidFill>
              <a:srgbClr val="F1F5F9">
                <a:alpha val="0"/>
              </a:srgbClr>
            </a:solidFill>
            <a:prstDash val="solid"/>
          </a:ln>
        </p:spPr>
      </p:sp>
      <p:sp>
        <p:nvSpPr>
          <p:cNvPr id="14" name="Shape 10"/>
          <p:cNvSpPr/>
          <p:nvPr/>
        </p:nvSpPr>
        <p:spPr>
          <a:xfrm>
            <a:off x="676656" y="3172054"/>
            <a:ext cx="342900" cy="342900"/>
          </a:xfrm>
          <a:prstGeom prst="ellipse">
            <a:avLst/>
          </a:prstGeom>
          <a:solidFill>
            <a:srgbClr val="0072CE"/>
          </a:solidFill>
          <a:ln w="12700">
            <a:solidFill>
              <a:srgbClr val="FFFFFF">
                <a:alpha val="0"/>
              </a:srgbClr>
            </a:solidFill>
            <a:prstDash val="solid"/>
          </a:ln>
        </p:spPr>
      </p:sp>
      <p:pic>
        <p:nvPicPr>
          <p:cNvPr id="15" name="Image 2" descr="preencoded.png"/>
          <p:cNvPicPr>
            <a:picLocks noChangeAspect="1"/>
          </p:cNvPicPr>
          <p:nvPr/>
        </p:nvPicPr>
        <p:blipFill>
          <a:blip r:embed="rId5"/>
          <a:srcRect/>
          <a:stretch/>
        </p:blipFill>
        <p:spPr>
          <a:xfrm>
            <a:off x="771754" y="3267151"/>
            <a:ext cx="152705" cy="152705"/>
          </a:xfrm>
          <a:prstGeom prst="rect">
            <a:avLst/>
          </a:prstGeom>
        </p:spPr>
      </p:pic>
      <p:sp>
        <p:nvSpPr>
          <p:cNvPr id="16" name="Text 11"/>
          <p:cNvSpPr txBox="1"/>
          <p:nvPr/>
        </p:nvSpPr>
        <p:spPr>
          <a:xfrm>
            <a:off x="1114654" y="3215030"/>
            <a:ext cx="1540764" cy="257861"/>
          </a:xfrm>
          <a:prstGeom prst="rect">
            <a:avLst/>
          </a:prstGeom>
          <a:noFill/>
          <a:ln/>
        </p:spPr>
        <p:txBody>
          <a:bodyPr wrap="square" lIns="0" tIns="0" rIns="0" bIns="0" rtlCol="0" anchor="ctr"/>
          <a:lstStyle/>
          <a:p>
            <a:pPr marL="0" indent="0" algn="l">
              <a:buNone/>
            </a:pPr>
            <a:r>
              <a:rPr lang="en-US" sz="1300" b="1" dirty="0">
                <a:solidFill>
                  <a:srgbClr val="334155"/>
                </a:solidFill>
                <a:latin typeface="Montserrat" pitchFamily="34" charset="0"/>
                <a:ea typeface="Montserrat" pitchFamily="34" charset="-122"/>
                <a:cs typeface="Montserrat" pitchFamily="34" charset="-120"/>
              </a:rPr>
              <a:t>What to Verify</a:t>
            </a:r>
            <a:endParaRPr lang="en-US" sz="1300" dirty="0"/>
          </a:p>
        </p:txBody>
      </p:sp>
      <p:sp>
        <p:nvSpPr>
          <p:cNvPr id="17" name="Shape 12"/>
          <p:cNvSpPr/>
          <p:nvPr/>
        </p:nvSpPr>
        <p:spPr>
          <a:xfrm>
            <a:off x="676656" y="3847795"/>
            <a:ext cx="57607" cy="57607"/>
          </a:xfrm>
          <a:prstGeom prst="ellipse">
            <a:avLst/>
          </a:prstGeom>
          <a:solidFill>
            <a:srgbClr val="CBD5E1"/>
          </a:solidFill>
          <a:ln w="12700">
            <a:solidFill>
              <a:srgbClr val="FFFFFF">
                <a:alpha val="0"/>
              </a:srgbClr>
            </a:solidFill>
            <a:prstDash val="solid"/>
          </a:ln>
        </p:spPr>
      </p:sp>
      <p:sp>
        <p:nvSpPr>
          <p:cNvPr id="18" name="Text 13"/>
          <p:cNvSpPr txBox="1"/>
          <p:nvPr/>
        </p:nvSpPr>
        <p:spPr>
          <a:xfrm>
            <a:off x="828446" y="3771900"/>
            <a:ext cx="3143707" cy="400507"/>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Verify physical existence of investment scrips held at the branch (if any).</a:t>
            </a:r>
            <a:endParaRPr lang="en-US" sz="1100" dirty="0"/>
          </a:p>
        </p:txBody>
      </p:sp>
      <p:sp>
        <p:nvSpPr>
          <p:cNvPr id="19" name="Shape 14"/>
          <p:cNvSpPr/>
          <p:nvPr/>
        </p:nvSpPr>
        <p:spPr>
          <a:xfrm>
            <a:off x="676656" y="4343400"/>
            <a:ext cx="57607" cy="57607"/>
          </a:xfrm>
          <a:prstGeom prst="ellipse">
            <a:avLst/>
          </a:prstGeom>
          <a:solidFill>
            <a:srgbClr val="CBD5E1"/>
          </a:solidFill>
          <a:ln w="12700">
            <a:solidFill>
              <a:srgbClr val="FFFFFF">
                <a:alpha val="0"/>
              </a:srgbClr>
            </a:solidFill>
            <a:prstDash val="solid"/>
          </a:ln>
        </p:spPr>
      </p:sp>
      <p:sp>
        <p:nvSpPr>
          <p:cNvPr id="20" name="Text 15"/>
          <p:cNvSpPr txBox="1"/>
          <p:nvPr/>
        </p:nvSpPr>
        <p:spPr>
          <a:xfrm>
            <a:off x="828446" y="4267505"/>
            <a:ext cx="3143707" cy="600761"/>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For scrips held at HO/other locations, obtain physical verification certificates from custodians/auditors.</a:t>
            </a:r>
            <a:endParaRPr lang="en-US" sz="1100" dirty="0"/>
          </a:p>
        </p:txBody>
      </p:sp>
      <p:sp>
        <p:nvSpPr>
          <p:cNvPr id="21" name="Shape 16"/>
          <p:cNvSpPr/>
          <p:nvPr/>
        </p:nvSpPr>
        <p:spPr>
          <a:xfrm>
            <a:off x="676656" y="5038344"/>
            <a:ext cx="57607" cy="57607"/>
          </a:xfrm>
          <a:prstGeom prst="ellipse">
            <a:avLst/>
          </a:prstGeom>
          <a:solidFill>
            <a:srgbClr val="CBD5E1"/>
          </a:solidFill>
          <a:ln w="12700">
            <a:solidFill>
              <a:srgbClr val="FFFFFF">
                <a:alpha val="0"/>
              </a:srgbClr>
            </a:solidFill>
            <a:prstDash val="solid"/>
          </a:ln>
        </p:spPr>
      </p:sp>
      <p:sp>
        <p:nvSpPr>
          <p:cNvPr id="22" name="Text 17"/>
          <p:cNvSpPr txBox="1"/>
          <p:nvPr/>
        </p:nvSpPr>
        <p:spPr>
          <a:xfrm>
            <a:off x="828446" y="4962449"/>
            <a:ext cx="3143707" cy="400507"/>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Check demat account statements for investments held in electronic form.</a:t>
            </a:r>
            <a:endParaRPr lang="en-US" sz="1100" dirty="0"/>
          </a:p>
        </p:txBody>
      </p:sp>
      <p:sp>
        <p:nvSpPr>
          <p:cNvPr id="23" name="Shape 18"/>
          <p:cNvSpPr/>
          <p:nvPr/>
        </p:nvSpPr>
        <p:spPr>
          <a:xfrm>
            <a:off x="676656" y="5533949"/>
            <a:ext cx="57607" cy="57607"/>
          </a:xfrm>
          <a:prstGeom prst="ellipse">
            <a:avLst/>
          </a:prstGeom>
          <a:solidFill>
            <a:srgbClr val="CBD5E1"/>
          </a:solidFill>
          <a:ln w="12700">
            <a:solidFill>
              <a:srgbClr val="FFFFFF">
                <a:alpha val="0"/>
              </a:srgbClr>
            </a:solidFill>
            <a:prstDash val="solid"/>
          </a:ln>
        </p:spPr>
      </p:sp>
      <p:sp>
        <p:nvSpPr>
          <p:cNvPr id="24" name="Text 19"/>
          <p:cNvSpPr txBox="1"/>
          <p:nvPr/>
        </p:nvSpPr>
        <p:spPr>
          <a:xfrm>
            <a:off x="828446" y="5458054"/>
            <a:ext cx="3143707" cy="400507"/>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Reconcile physical counts/confirmations with branch General Ledger.</a:t>
            </a:r>
            <a:endParaRPr lang="en-US" sz="1100" dirty="0"/>
          </a:p>
        </p:txBody>
      </p:sp>
      <p:sp>
        <p:nvSpPr>
          <p:cNvPr id="25" name="Shape 20"/>
          <p:cNvSpPr/>
          <p:nvPr/>
        </p:nvSpPr>
        <p:spPr>
          <a:xfrm>
            <a:off x="4286707" y="2971800"/>
            <a:ext cx="3619195" cy="3219602"/>
          </a:xfrm>
          <a:prstGeom prst="roundRect">
            <a:avLst>
              <a:gd name="adj" fmla="val 2017"/>
            </a:avLst>
          </a:prstGeom>
          <a:solidFill>
            <a:srgbClr val="FFFFFF"/>
          </a:solidFill>
          <a:ln w="12700">
            <a:solidFill>
              <a:srgbClr val="E2E8F0"/>
            </a:solidFill>
            <a:prstDash val="solid"/>
          </a:ln>
        </p:spPr>
      </p:sp>
      <p:sp>
        <p:nvSpPr>
          <p:cNvPr id="26" name="Shape 21"/>
          <p:cNvSpPr/>
          <p:nvPr/>
        </p:nvSpPr>
        <p:spPr>
          <a:xfrm>
            <a:off x="4486046" y="3610051"/>
            <a:ext cx="3219602" cy="19202"/>
          </a:xfrm>
          <a:prstGeom prst="rect">
            <a:avLst/>
          </a:prstGeom>
          <a:solidFill>
            <a:srgbClr val="F1F5F9"/>
          </a:solidFill>
          <a:ln w="12700">
            <a:solidFill>
              <a:srgbClr val="F1F5F9">
                <a:alpha val="0"/>
              </a:srgbClr>
            </a:solidFill>
            <a:prstDash val="solid"/>
          </a:ln>
        </p:spPr>
      </p:sp>
      <p:sp>
        <p:nvSpPr>
          <p:cNvPr id="27" name="Shape 22"/>
          <p:cNvSpPr/>
          <p:nvPr/>
        </p:nvSpPr>
        <p:spPr>
          <a:xfrm>
            <a:off x="4486046" y="3172054"/>
            <a:ext cx="342900" cy="342900"/>
          </a:xfrm>
          <a:prstGeom prst="ellipse">
            <a:avLst/>
          </a:prstGeom>
          <a:solidFill>
            <a:srgbClr val="10B981"/>
          </a:solidFill>
          <a:ln w="12700">
            <a:solidFill>
              <a:srgbClr val="FFFFFF">
                <a:alpha val="0"/>
              </a:srgbClr>
            </a:solidFill>
            <a:prstDash val="solid"/>
          </a:ln>
        </p:spPr>
      </p:sp>
      <p:pic>
        <p:nvPicPr>
          <p:cNvPr id="28" name="Image 3" descr="preencoded.png"/>
          <p:cNvPicPr>
            <a:picLocks noChangeAspect="1"/>
          </p:cNvPicPr>
          <p:nvPr/>
        </p:nvPicPr>
        <p:blipFill>
          <a:blip r:embed="rId6"/>
          <a:srcRect t="-100" b="-100"/>
          <a:stretch/>
        </p:blipFill>
        <p:spPr>
          <a:xfrm>
            <a:off x="4600346" y="3267151"/>
            <a:ext cx="114300" cy="152705"/>
          </a:xfrm>
          <a:prstGeom prst="rect">
            <a:avLst/>
          </a:prstGeom>
        </p:spPr>
      </p:pic>
      <p:sp>
        <p:nvSpPr>
          <p:cNvPr id="29" name="Text 23"/>
          <p:cNvSpPr txBox="1"/>
          <p:nvPr/>
        </p:nvSpPr>
        <p:spPr>
          <a:xfrm>
            <a:off x="4924044" y="3215030"/>
            <a:ext cx="2211019" cy="257861"/>
          </a:xfrm>
          <a:prstGeom prst="rect">
            <a:avLst/>
          </a:prstGeom>
          <a:noFill/>
          <a:ln/>
        </p:spPr>
        <p:txBody>
          <a:bodyPr wrap="square" lIns="0" tIns="0" rIns="0" bIns="0" rtlCol="0" anchor="ctr"/>
          <a:lstStyle/>
          <a:p>
            <a:pPr marL="0" indent="0" algn="l">
              <a:buNone/>
            </a:pPr>
            <a:r>
              <a:rPr lang="en-US" sz="1300" b="1" dirty="0">
                <a:solidFill>
                  <a:srgbClr val="334155"/>
                </a:solidFill>
                <a:latin typeface="Montserrat" pitchFamily="34" charset="0"/>
                <a:ea typeface="Montserrat" pitchFamily="34" charset="-122"/>
                <a:cs typeface="Montserrat" pitchFamily="34" charset="-120"/>
              </a:rPr>
              <a:t>Documents to Examine</a:t>
            </a:r>
            <a:endParaRPr lang="en-US" sz="1300" dirty="0"/>
          </a:p>
        </p:txBody>
      </p:sp>
      <p:sp>
        <p:nvSpPr>
          <p:cNvPr id="30" name="Shape 24"/>
          <p:cNvSpPr/>
          <p:nvPr/>
        </p:nvSpPr>
        <p:spPr>
          <a:xfrm>
            <a:off x="4486046" y="3847795"/>
            <a:ext cx="57607" cy="57607"/>
          </a:xfrm>
          <a:prstGeom prst="ellipse">
            <a:avLst/>
          </a:prstGeom>
          <a:solidFill>
            <a:srgbClr val="CBD5E1"/>
          </a:solidFill>
          <a:ln w="12700">
            <a:solidFill>
              <a:srgbClr val="FFFFFF">
                <a:alpha val="0"/>
              </a:srgbClr>
            </a:solidFill>
            <a:prstDash val="solid"/>
          </a:ln>
        </p:spPr>
      </p:sp>
      <p:sp>
        <p:nvSpPr>
          <p:cNvPr id="31" name="Text 25"/>
          <p:cNvSpPr txBox="1"/>
          <p:nvPr/>
        </p:nvSpPr>
        <p:spPr>
          <a:xfrm>
            <a:off x="4638751" y="3771900"/>
            <a:ext cx="2856586" cy="200254"/>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Investment Register / Scrip Register.</a:t>
            </a:r>
            <a:endParaRPr lang="en-US" sz="1100" dirty="0"/>
          </a:p>
        </p:txBody>
      </p:sp>
      <p:sp>
        <p:nvSpPr>
          <p:cNvPr id="32" name="Shape 26"/>
          <p:cNvSpPr/>
          <p:nvPr/>
        </p:nvSpPr>
        <p:spPr>
          <a:xfrm>
            <a:off x="4486046" y="4143146"/>
            <a:ext cx="57607" cy="57607"/>
          </a:xfrm>
          <a:prstGeom prst="ellipse">
            <a:avLst/>
          </a:prstGeom>
          <a:solidFill>
            <a:srgbClr val="CBD5E1"/>
          </a:solidFill>
          <a:ln w="12700">
            <a:solidFill>
              <a:srgbClr val="FFFFFF">
                <a:alpha val="0"/>
              </a:srgbClr>
            </a:solidFill>
            <a:prstDash val="solid"/>
          </a:ln>
        </p:spPr>
      </p:sp>
      <p:sp>
        <p:nvSpPr>
          <p:cNvPr id="33" name="Text 27"/>
          <p:cNvSpPr txBox="1"/>
          <p:nvPr/>
        </p:nvSpPr>
        <p:spPr>
          <a:xfrm>
            <a:off x="4638751" y="4067251"/>
            <a:ext cx="3554273" cy="200254"/>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Physical Verification Report (dated year-end).</a:t>
            </a:r>
            <a:endParaRPr lang="en-US" sz="1100" dirty="0"/>
          </a:p>
        </p:txBody>
      </p:sp>
      <p:sp>
        <p:nvSpPr>
          <p:cNvPr id="34" name="Shape 28"/>
          <p:cNvSpPr/>
          <p:nvPr/>
        </p:nvSpPr>
        <p:spPr>
          <a:xfrm>
            <a:off x="4486046" y="4438498"/>
            <a:ext cx="57607" cy="57607"/>
          </a:xfrm>
          <a:prstGeom prst="ellipse">
            <a:avLst/>
          </a:prstGeom>
          <a:solidFill>
            <a:srgbClr val="CBD5E1"/>
          </a:solidFill>
          <a:ln w="12700">
            <a:solidFill>
              <a:srgbClr val="FFFFFF">
                <a:alpha val="0"/>
              </a:srgbClr>
            </a:solidFill>
            <a:prstDash val="solid"/>
          </a:ln>
        </p:spPr>
      </p:sp>
      <p:sp>
        <p:nvSpPr>
          <p:cNvPr id="35" name="Text 29"/>
          <p:cNvSpPr txBox="1"/>
          <p:nvPr/>
        </p:nvSpPr>
        <p:spPr>
          <a:xfrm>
            <a:off x="4638751" y="4362602"/>
            <a:ext cx="3143707" cy="400507"/>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Safe Custody Receipts (SCR) / Holding Certificates from custodians.</a:t>
            </a:r>
            <a:endParaRPr lang="en-US" sz="1100" dirty="0"/>
          </a:p>
        </p:txBody>
      </p:sp>
      <p:sp>
        <p:nvSpPr>
          <p:cNvPr id="36" name="Shape 30"/>
          <p:cNvSpPr/>
          <p:nvPr/>
        </p:nvSpPr>
        <p:spPr>
          <a:xfrm>
            <a:off x="4486046" y="4934102"/>
            <a:ext cx="57607" cy="57607"/>
          </a:xfrm>
          <a:prstGeom prst="ellipse">
            <a:avLst/>
          </a:prstGeom>
          <a:solidFill>
            <a:srgbClr val="CBD5E1"/>
          </a:solidFill>
          <a:ln w="12700">
            <a:solidFill>
              <a:srgbClr val="FFFFFF">
                <a:alpha val="0"/>
              </a:srgbClr>
            </a:solidFill>
            <a:prstDash val="solid"/>
          </a:ln>
        </p:spPr>
      </p:sp>
      <p:sp>
        <p:nvSpPr>
          <p:cNvPr id="37" name="Text 31"/>
          <p:cNvSpPr txBox="1"/>
          <p:nvPr/>
        </p:nvSpPr>
        <p:spPr>
          <a:xfrm>
            <a:off x="4638751" y="4858207"/>
            <a:ext cx="3488436" cy="200254"/>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SGL / Demat Statements / CSGL Statements.</a:t>
            </a:r>
            <a:endParaRPr lang="en-US" sz="1100" dirty="0"/>
          </a:p>
        </p:txBody>
      </p:sp>
      <p:sp>
        <p:nvSpPr>
          <p:cNvPr id="38" name="Shape 32"/>
          <p:cNvSpPr/>
          <p:nvPr/>
        </p:nvSpPr>
        <p:spPr>
          <a:xfrm>
            <a:off x="8096098" y="2971800"/>
            <a:ext cx="3619195" cy="3219602"/>
          </a:xfrm>
          <a:prstGeom prst="roundRect">
            <a:avLst>
              <a:gd name="adj" fmla="val 2017"/>
            </a:avLst>
          </a:prstGeom>
          <a:solidFill>
            <a:srgbClr val="FFFFFF"/>
          </a:solidFill>
          <a:ln w="12700">
            <a:solidFill>
              <a:srgbClr val="E2E8F0"/>
            </a:solidFill>
            <a:prstDash val="solid"/>
          </a:ln>
        </p:spPr>
      </p:sp>
      <p:sp>
        <p:nvSpPr>
          <p:cNvPr id="39" name="Shape 33"/>
          <p:cNvSpPr/>
          <p:nvPr/>
        </p:nvSpPr>
        <p:spPr>
          <a:xfrm>
            <a:off x="8296351" y="3610051"/>
            <a:ext cx="3219602" cy="19202"/>
          </a:xfrm>
          <a:prstGeom prst="rect">
            <a:avLst/>
          </a:prstGeom>
          <a:solidFill>
            <a:srgbClr val="F1F5F9"/>
          </a:solidFill>
          <a:ln w="12700">
            <a:solidFill>
              <a:srgbClr val="F1F5F9">
                <a:alpha val="0"/>
              </a:srgbClr>
            </a:solidFill>
            <a:prstDash val="solid"/>
          </a:ln>
        </p:spPr>
      </p:sp>
      <p:sp>
        <p:nvSpPr>
          <p:cNvPr id="40" name="Shape 34"/>
          <p:cNvSpPr/>
          <p:nvPr/>
        </p:nvSpPr>
        <p:spPr>
          <a:xfrm>
            <a:off x="8296351" y="3172054"/>
            <a:ext cx="342900" cy="342900"/>
          </a:xfrm>
          <a:prstGeom prst="ellipse">
            <a:avLst/>
          </a:prstGeom>
          <a:solidFill>
            <a:srgbClr val="EF4444"/>
          </a:solidFill>
          <a:ln w="12700">
            <a:solidFill>
              <a:srgbClr val="FFFFFF">
                <a:alpha val="0"/>
              </a:srgbClr>
            </a:solidFill>
            <a:prstDash val="solid"/>
          </a:ln>
        </p:spPr>
      </p:sp>
      <p:pic>
        <p:nvPicPr>
          <p:cNvPr id="41" name="Image 4" descr="preencoded.png"/>
          <p:cNvPicPr>
            <a:picLocks noChangeAspect="1"/>
          </p:cNvPicPr>
          <p:nvPr/>
        </p:nvPicPr>
        <p:blipFill>
          <a:blip r:embed="rId7"/>
          <a:srcRect/>
          <a:stretch/>
        </p:blipFill>
        <p:spPr>
          <a:xfrm>
            <a:off x="8391449" y="3267151"/>
            <a:ext cx="152705" cy="152705"/>
          </a:xfrm>
          <a:prstGeom prst="rect">
            <a:avLst/>
          </a:prstGeom>
        </p:spPr>
      </p:pic>
      <p:sp>
        <p:nvSpPr>
          <p:cNvPr id="42" name="Text 35"/>
          <p:cNvSpPr txBox="1"/>
          <p:nvPr/>
        </p:nvSpPr>
        <p:spPr>
          <a:xfrm>
            <a:off x="8734349" y="3215030"/>
            <a:ext cx="1507846" cy="257861"/>
          </a:xfrm>
          <a:prstGeom prst="rect">
            <a:avLst/>
          </a:prstGeom>
          <a:noFill/>
          <a:ln/>
        </p:spPr>
        <p:txBody>
          <a:bodyPr wrap="square" lIns="0" tIns="0" rIns="0" bIns="0" rtlCol="0" anchor="ctr"/>
          <a:lstStyle/>
          <a:p>
            <a:pPr marL="0" indent="0" algn="l">
              <a:buNone/>
            </a:pPr>
            <a:r>
              <a:rPr lang="en-US" sz="1300" b="1" dirty="0">
                <a:solidFill>
                  <a:srgbClr val="334155"/>
                </a:solidFill>
                <a:latin typeface="Montserrat" pitchFamily="34" charset="0"/>
                <a:ea typeface="Montserrat" pitchFamily="34" charset="-122"/>
                <a:cs typeface="Montserrat" pitchFamily="34" charset="-120"/>
              </a:rPr>
              <a:t>Possible Risks</a:t>
            </a:r>
            <a:endParaRPr lang="en-US" sz="1300" dirty="0"/>
          </a:p>
        </p:txBody>
      </p:sp>
      <p:sp>
        <p:nvSpPr>
          <p:cNvPr id="43" name="Shape 36"/>
          <p:cNvSpPr/>
          <p:nvPr/>
        </p:nvSpPr>
        <p:spPr>
          <a:xfrm>
            <a:off x="8296351" y="3847795"/>
            <a:ext cx="57607" cy="57607"/>
          </a:xfrm>
          <a:prstGeom prst="ellipse">
            <a:avLst/>
          </a:prstGeom>
          <a:solidFill>
            <a:srgbClr val="CBD5E1"/>
          </a:solidFill>
          <a:ln w="12700">
            <a:solidFill>
              <a:srgbClr val="FFFFFF">
                <a:alpha val="0"/>
              </a:srgbClr>
            </a:solidFill>
            <a:prstDash val="solid"/>
          </a:ln>
        </p:spPr>
      </p:sp>
      <p:sp>
        <p:nvSpPr>
          <p:cNvPr id="44" name="Text 37"/>
          <p:cNvSpPr txBox="1"/>
          <p:nvPr/>
        </p:nvSpPr>
        <p:spPr>
          <a:xfrm>
            <a:off x="8449056" y="3771900"/>
            <a:ext cx="3151937" cy="200254"/>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Missing or misplaced investment scrips.</a:t>
            </a:r>
            <a:endParaRPr lang="en-US" sz="1100" dirty="0"/>
          </a:p>
        </p:txBody>
      </p:sp>
      <p:sp>
        <p:nvSpPr>
          <p:cNvPr id="45" name="Shape 38"/>
          <p:cNvSpPr/>
          <p:nvPr/>
        </p:nvSpPr>
        <p:spPr>
          <a:xfrm>
            <a:off x="8296351" y="4143146"/>
            <a:ext cx="57607" cy="57607"/>
          </a:xfrm>
          <a:prstGeom prst="ellipse">
            <a:avLst/>
          </a:prstGeom>
          <a:solidFill>
            <a:srgbClr val="CBD5E1"/>
          </a:solidFill>
          <a:ln w="12700">
            <a:solidFill>
              <a:srgbClr val="FFFFFF">
                <a:alpha val="0"/>
              </a:srgbClr>
            </a:solidFill>
            <a:prstDash val="solid"/>
          </a:ln>
        </p:spPr>
      </p:sp>
      <p:sp>
        <p:nvSpPr>
          <p:cNvPr id="46" name="Text 39"/>
          <p:cNvSpPr txBox="1"/>
          <p:nvPr/>
        </p:nvSpPr>
        <p:spPr>
          <a:xfrm>
            <a:off x="8449056" y="4067251"/>
            <a:ext cx="3143707" cy="400507"/>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Investments pledged or encumbered without authorization.</a:t>
            </a:r>
            <a:endParaRPr lang="en-US" sz="1100" dirty="0"/>
          </a:p>
        </p:txBody>
      </p:sp>
      <p:sp>
        <p:nvSpPr>
          <p:cNvPr id="47" name="Shape 40"/>
          <p:cNvSpPr/>
          <p:nvPr/>
        </p:nvSpPr>
        <p:spPr>
          <a:xfrm>
            <a:off x="8296351" y="4638751"/>
            <a:ext cx="57607" cy="57607"/>
          </a:xfrm>
          <a:prstGeom prst="ellipse">
            <a:avLst/>
          </a:prstGeom>
          <a:solidFill>
            <a:srgbClr val="CBD5E1"/>
          </a:solidFill>
          <a:ln w="12700">
            <a:solidFill>
              <a:srgbClr val="FFFFFF">
                <a:alpha val="0"/>
              </a:srgbClr>
            </a:solidFill>
            <a:prstDash val="solid"/>
          </a:ln>
        </p:spPr>
      </p:sp>
      <p:sp>
        <p:nvSpPr>
          <p:cNvPr id="48" name="Text 41"/>
          <p:cNvSpPr txBox="1"/>
          <p:nvPr/>
        </p:nvSpPr>
        <p:spPr>
          <a:xfrm>
            <a:off x="8449056" y="4562856"/>
            <a:ext cx="3143707" cy="400507"/>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Discrepancies between book balance and physical holdings.</a:t>
            </a:r>
            <a:endParaRPr lang="en-US" sz="1100" dirty="0"/>
          </a:p>
        </p:txBody>
      </p:sp>
      <p:sp>
        <p:nvSpPr>
          <p:cNvPr id="49" name="Shape 42"/>
          <p:cNvSpPr/>
          <p:nvPr/>
        </p:nvSpPr>
        <p:spPr>
          <a:xfrm>
            <a:off x="8296351" y="5134356"/>
            <a:ext cx="57607" cy="57607"/>
          </a:xfrm>
          <a:prstGeom prst="ellipse">
            <a:avLst/>
          </a:prstGeom>
          <a:solidFill>
            <a:srgbClr val="CBD5E1"/>
          </a:solidFill>
          <a:ln w="12700">
            <a:solidFill>
              <a:srgbClr val="FFFFFF">
                <a:alpha val="0"/>
              </a:srgbClr>
            </a:solidFill>
            <a:prstDash val="solid"/>
          </a:ln>
        </p:spPr>
      </p:sp>
      <p:sp>
        <p:nvSpPr>
          <p:cNvPr id="50" name="Text 43"/>
          <p:cNvSpPr txBox="1"/>
          <p:nvPr/>
        </p:nvSpPr>
        <p:spPr>
          <a:xfrm>
            <a:off x="8449056" y="5057546"/>
            <a:ext cx="3143707" cy="400507"/>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Lack of confirmation for investments held with third parties.</a:t>
            </a:r>
            <a:endParaRPr lang="en-US" sz="1100" dirty="0"/>
          </a:p>
        </p:txBody>
      </p:sp>
      <p:sp>
        <p:nvSpPr>
          <p:cNvPr id="51" name="Shape 44"/>
          <p:cNvSpPr/>
          <p:nvPr/>
        </p:nvSpPr>
        <p:spPr>
          <a:xfrm>
            <a:off x="0" y="6476695"/>
            <a:ext cx="12191695" cy="381305"/>
          </a:xfrm>
          <a:prstGeom prst="rect">
            <a:avLst/>
          </a:prstGeom>
          <a:solidFill>
            <a:srgbClr val="F8FAFC"/>
          </a:solidFill>
          <a:ln/>
        </p:spPr>
      </p:sp>
      <p:sp>
        <p:nvSpPr>
          <p:cNvPr id="52" name="Shape 45"/>
          <p:cNvSpPr/>
          <p:nvPr/>
        </p:nvSpPr>
        <p:spPr>
          <a:xfrm>
            <a:off x="0" y="6476695"/>
            <a:ext cx="12191695" cy="9144"/>
          </a:xfrm>
          <a:prstGeom prst="rect">
            <a:avLst/>
          </a:prstGeom>
          <a:solidFill>
            <a:srgbClr val="E2E8F0"/>
          </a:solidFill>
          <a:ln w="12700">
            <a:solidFill>
              <a:srgbClr val="E2E8F0">
                <a:alpha val="0"/>
              </a:srgbClr>
            </a:solidFill>
            <a:prstDash val="solid"/>
          </a:ln>
        </p:spPr>
      </p:sp>
      <p:sp>
        <p:nvSpPr>
          <p:cNvPr id="53" name="Text 46"/>
          <p:cNvSpPr txBox="1"/>
          <p:nvPr/>
        </p:nvSpPr>
        <p:spPr>
          <a:xfrm>
            <a:off x="476402" y="6586423"/>
            <a:ext cx="3276295" cy="171907"/>
          </a:xfrm>
          <a:prstGeom prst="rect">
            <a:avLst/>
          </a:prstGeom>
          <a:noFill/>
          <a:ln/>
        </p:spPr>
        <p:txBody>
          <a:bodyPr wrap="square" lIns="0" tIns="0" rIns="0" bIns="0" rtlCol="0" anchor="ctr"/>
          <a:lstStyle/>
          <a:p>
            <a:pPr marL="0" indent="0" algn="l">
              <a:buNone/>
            </a:pPr>
            <a:r>
              <a:rPr lang="en-US" sz="900" dirty="0">
                <a:solidFill>
                  <a:srgbClr val="94A3B8"/>
                </a:solidFill>
                <a:latin typeface="Open Sans" pitchFamily="34" charset="0"/>
                <a:ea typeface="Open Sans" pitchFamily="34" charset="-122"/>
                <a:cs typeface="Open Sans" pitchFamily="34" charset="-120"/>
              </a:rPr>
              <a:t>Long Form Audit Report (LFAR) – Practical Approach</a:t>
            </a:r>
            <a:endParaRPr lang="en-US" sz="900" dirty="0"/>
          </a:p>
        </p:txBody>
      </p:sp>
      <p:sp>
        <p:nvSpPr>
          <p:cNvPr id="54" name="Text 47"/>
          <p:cNvSpPr txBox="1"/>
          <p:nvPr/>
        </p:nvSpPr>
        <p:spPr>
          <a:xfrm>
            <a:off x="10416845" y="6586423"/>
            <a:ext cx="1553566" cy="171907"/>
          </a:xfrm>
          <a:prstGeom prst="rect">
            <a:avLst/>
          </a:prstGeom>
          <a:noFill/>
          <a:ln/>
        </p:spPr>
        <p:txBody>
          <a:bodyPr wrap="square" lIns="0" tIns="0" rIns="0" bIns="0" rtlCol="0" anchor="ctr"/>
          <a:lstStyle/>
          <a:p>
            <a:pPr marL="0" indent="0" algn="l">
              <a:buNone/>
            </a:pPr>
            <a:r>
              <a:rPr lang="en-US" sz="900" dirty="0">
                <a:solidFill>
                  <a:srgbClr val="94A3B8"/>
                </a:solidFill>
                <a:latin typeface="Open Sans" pitchFamily="34" charset="0"/>
                <a:ea typeface="Open Sans" pitchFamily="34" charset="-122"/>
                <a:cs typeface="Open Sans" pitchFamily="34" charset="-120"/>
              </a:rPr>
              <a:t>ICAI Hyderabad Seminar</a:t>
            </a:r>
            <a:endParaRPr lang="en-US" sz="9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F0F0F0"/>
          </a:solidFill>
          <a:ln w="12700">
            <a:solidFill>
              <a:srgbClr val="FFFFFF">
                <a:alpha val="0"/>
              </a:srgbClr>
            </a:solidFill>
            <a:prstDash val="solid"/>
          </a:ln>
        </p:spPr>
      </p:sp>
      <p:sp>
        <p:nvSpPr>
          <p:cNvPr id="3" name="Shape 1"/>
          <p:cNvSpPr/>
          <p:nvPr/>
        </p:nvSpPr>
        <p:spPr>
          <a:xfrm>
            <a:off x="0" y="0"/>
            <a:ext cx="12191695" cy="6858000"/>
          </a:xfrm>
          <a:prstGeom prst="rect">
            <a:avLst/>
          </a:prstGeom>
          <a:solidFill>
            <a:srgbClr val="FFFFFF"/>
          </a:solidFill>
          <a:ln w="12700">
            <a:solidFill>
              <a:srgbClr val="FFFFFF">
                <a:alpha val="0"/>
              </a:srgbClr>
            </a:solidFill>
            <a:prstDash val="solid"/>
          </a:ln>
        </p:spPr>
      </p:sp>
      <p:sp>
        <p:nvSpPr>
          <p:cNvPr id="4" name="Shape 2"/>
          <p:cNvSpPr/>
          <p:nvPr/>
        </p:nvSpPr>
        <p:spPr>
          <a:xfrm>
            <a:off x="0" y="0"/>
            <a:ext cx="12191695" cy="1143000"/>
          </a:xfrm>
          <a:prstGeom prst="rect">
            <a:avLst/>
          </a:prstGeom>
          <a:solidFill>
            <a:srgbClr val="003580"/>
          </a:solidFill>
          <a:ln w="12700">
            <a:solidFill>
              <a:srgbClr val="FFFFFF">
                <a:alpha val="0"/>
              </a:srgbClr>
            </a:solidFill>
            <a:prstDash val="solid"/>
          </a:ln>
        </p:spPr>
      </p:sp>
      <p:sp>
        <p:nvSpPr>
          <p:cNvPr id="5" name="Shape 3"/>
          <p:cNvSpPr/>
          <p:nvPr/>
        </p:nvSpPr>
        <p:spPr>
          <a:xfrm>
            <a:off x="9334195" y="0"/>
            <a:ext cx="2857500" cy="1143000"/>
          </a:xfrm>
          <a:prstGeom prst="rect">
            <a:avLst/>
          </a:prstGeom>
          <a:solidFill>
            <a:srgbClr val="FFFFFF">
              <a:alpha val="10000"/>
            </a:srgbClr>
          </a:solidFill>
          <a:ln w="12700">
            <a:solidFill>
              <a:srgbClr val="FFFFFF">
                <a:alpha val="0"/>
              </a:srgbClr>
            </a:solidFill>
            <a:prstDash val="solid"/>
          </a:ln>
        </p:spPr>
      </p:sp>
      <p:pic>
        <p:nvPicPr>
          <p:cNvPr id="6" name="Image 0" descr="preencoded.png"/>
          <p:cNvPicPr>
            <a:picLocks noChangeAspect="1"/>
          </p:cNvPicPr>
          <p:nvPr/>
        </p:nvPicPr>
        <p:blipFill>
          <a:blip r:embed="rId3"/>
          <a:srcRect l="-200" r="-200"/>
          <a:stretch/>
        </p:blipFill>
        <p:spPr>
          <a:xfrm>
            <a:off x="0" y="1143000"/>
            <a:ext cx="12191695" cy="75895"/>
          </a:xfrm>
          <a:prstGeom prst="rect">
            <a:avLst/>
          </a:prstGeom>
        </p:spPr>
      </p:pic>
      <p:sp>
        <p:nvSpPr>
          <p:cNvPr id="7" name="Shape 4"/>
          <p:cNvSpPr/>
          <p:nvPr/>
        </p:nvSpPr>
        <p:spPr>
          <a:xfrm>
            <a:off x="9334195" y="3524098"/>
            <a:ext cx="3810305" cy="3810305"/>
          </a:xfrm>
          <a:prstGeom prst="ellipse">
            <a:avLst/>
          </a:prstGeom>
          <a:solidFill>
            <a:srgbClr val="0072CE">
              <a:alpha val="5000"/>
            </a:srgbClr>
          </a:solidFill>
          <a:ln w="12700">
            <a:solidFill>
              <a:srgbClr val="FFFFFF">
                <a:alpha val="0"/>
              </a:srgbClr>
            </a:solidFill>
            <a:prstDash val="solid"/>
          </a:ln>
        </p:spPr>
      </p:sp>
      <p:sp>
        <p:nvSpPr>
          <p:cNvPr id="8" name="Shape 5"/>
          <p:cNvSpPr/>
          <p:nvPr/>
        </p:nvSpPr>
        <p:spPr>
          <a:xfrm>
            <a:off x="9905695" y="1600200"/>
            <a:ext cx="1904695" cy="1904695"/>
          </a:xfrm>
          <a:prstGeom prst="ellipse">
            <a:avLst/>
          </a:prstGeom>
          <a:solidFill>
            <a:srgbClr val="FFD700">
              <a:alpha val="5000"/>
            </a:srgbClr>
          </a:solidFill>
          <a:ln w="12700">
            <a:solidFill>
              <a:srgbClr val="FFFFFF">
                <a:alpha val="0"/>
              </a:srgbClr>
            </a:solidFill>
            <a:prstDash val="solid"/>
          </a:ln>
        </p:spPr>
      </p:sp>
      <p:sp>
        <p:nvSpPr>
          <p:cNvPr id="9" name="Shape 6"/>
          <p:cNvSpPr/>
          <p:nvPr/>
        </p:nvSpPr>
        <p:spPr>
          <a:xfrm>
            <a:off x="0" y="6381598"/>
            <a:ext cx="12191695" cy="476402"/>
          </a:xfrm>
          <a:prstGeom prst="rect">
            <a:avLst/>
          </a:prstGeom>
          <a:solidFill>
            <a:srgbClr val="F1F5F9"/>
          </a:solidFill>
          <a:ln/>
        </p:spPr>
      </p:sp>
      <p:sp>
        <p:nvSpPr>
          <p:cNvPr id="10" name="Shape 7"/>
          <p:cNvSpPr/>
          <p:nvPr/>
        </p:nvSpPr>
        <p:spPr>
          <a:xfrm>
            <a:off x="0" y="6381598"/>
            <a:ext cx="12191695" cy="9144"/>
          </a:xfrm>
          <a:prstGeom prst="rect">
            <a:avLst/>
          </a:prstGeom>
          <a:solidFill>
            <a:srgbClr val="E2E8F0"/>
          </a:solidFill>
          <a:ln w="12700">
            <a:solidFill>
              <a:srgbClr val="E2E8F0">
                <a:alpha val="0"/>
              </a:srgbClr>
            </a:solidFill>
            <a:prstDash val="solid"/>
          </a:ln>
        </p:spPr>
      </p:sp>
      <p:sp>
        <p:nvSpPr>
          <p:cNvPr id="11" name="Text 8"/>
          <p:cNvSpPr txBox="1"/>
          <p:nvPr/>
        </p:nvSpPr>
        <p:spPr>
          <a:xfrm>
            <a:off x="571500" y="6524244"/>
            <a:ext cx="3805733" cy="200254"/>
          </a:xfrm>
          <a:prstGeom prst="rect">
            <a:avLst/>
          </a:prstGeom>
          <a:noFill/>
          <a:ln/>
        </p:spPr>
        <p:txBody>
          <a:bodyPr wrap="square" lIns="0" tIns="0" rIns="0" bIns="0" rtlCol="0" anchor="ctr"/>
          <a:lstStyle/>
          <a:p>
            <a:pPr marL="0" indent="0" algn="l">
              <a:buNone/>
            </a:pPr>
            <a:r>
              <a:rPr lang="en-US" sz="1000" dirty="0">
                <a:solidFill>
                  <a:srgbClr val="64748B"/>
                </a:solidFill>
                <a:latin typeface="Open Sans" pitchFamily="34" charset="0"/>
                <a:ea typeface="Open Sans" pitchFamily="34" charset="-122"/>
                <a:cs typeface="Open Sans" pitchFamily="34" charset="-120"/>
              </a:rPr>
              <a:t>Long Form Audit Report (LFAR) – Practical Approach</a:t>
            </a:r>
            <a:endParaRPr lang="en-US" sz="1000" dirty="0"/>
          </a:p>
        </p:txBody>
      </p:sp>
      <p:sp>
        <p:nvSpPr>
          <p:cNvPr id="12" name="Text 9"/>
          <p:cNvSpPr txBox="1"/>
          <p:nvPr/>
        </p:nvSpPr>
        <p:spPr>
          <a:xfrm>
            <a:off x="10105034" y="6524244"/>
            <a:ext cx="1814170" cy="200254"/>
          </a:xfrm>
          <a:prstGeom prst="rect">
            <a:avLst/>
          </a:prstGeom>
          <a:noFill/>
          <a:ln/>
        </p:spPr>
        <p:txBody>
          <a:bodyPr wrap="square" lIns="0" tIns="0" rIns="0" bIns="0" rtlCol="0" anchor="ctr"/>
          <a:lstStyle/>
          <a:p>
            <a:pPr marL="0" indent="0" algn="l">
              <a:buNone/>
            </a:pPr>
            <a:r>
              <a:rPr lang="en-US" sz="1000" dirty="0">
                <a:solidFill>
                  <a:srgbClr val="64748B"/>
                </a:solidFill>
                <a:latin typeface="Open Sans" pitchFamily="34" charset="0"/>
                <a:ea typeface="Open Sans" pitchFamily="34" charset="-122"/>
                <a:cs typeface="Open Sans" pitchFamily="34" charset="-120"/>
              </a:rPr>
              <a:t>ICAI Hyderabad Seminar</a:t>
            </a:r>
            <a:endParaRPr lang="en-US" sz="1000" dirty="0"/>
          </a:p>
        </p:txBody>
      </p:sp>
      <p:sp>
        <p:nvSpPr>
          <p:cNvPr id="13" name="Text 10"/>
          <p:cNvSpPr txBox="1"/>
          <p:nvPr/>
        </p:nvSpPr>
        <p:spPr>
          <a:xfrm>
            <a:off x="571500" y="271577"/>
            <a:ext cx="6762902" cy="600761"/>
          </a:xfrm>
          <a:prstGeom prst="rect">
            <a:avLst/>
          </a:prstGeom>
          <a:noFill/>
          <a:ln/>
        </p:spPr>
        <p:txBody>
          <a:bodyPr wrap="square" lIns="0" tIns="0" rIns="0" bIns="0" rtlCol="0" anchor="ctr"/>
          <a:lstStyle/>
          <a:p>
            <a:pPr marL="0" indent="0" algn="l">
              <a:buNone/>
            </a:pPr>
            <a:r>
              <a:rPr lang="en-US" sz="3100" b="1" kern="0" spc="75" dirty="0">
                <a:solidFill>
                  <a:srgbClr val="FFFFFF"/>
                </a:solidFill>
                <a:latin typeface="Montserrat" pitchFamily="34" charset="0"/>
                <a:ea typeface="Montserrat" pitchFamily="34" charset="-122"/>
                <a:cs typeface="Montserrat" pitchFamily="34" charset="-120"/>
              </a:rPr>
              <a:t>LFAR Structure &amp; Sections</a:t>
            </a:r>
            <a:endParaRPr lang="en-US" sz="3100" dirty="0"/>
          </a:p>
        </p:txBody>
      </p:sp>
      <p:sp>
        <p:nvSpPr>
          <p:cNvPr id="14" name="Shape 11"/>
          <p:cNvSpPr/>
          <p:nvPr/>
        </p:nvSpPr>
        <p:spPr>
          <a:xfrm>
            <a:off x="761695" y="1600200"/>
            <a:ext cx="5191049" cy="1333195"/>
          </a:xfrm>
          <a:prstGeom prst="roundRect">
            <a:avLst>
              <a:gd name="adj" fmla="val 11758"/>
            </a:avLst>
          </a:prstGeom>
          <a:solidFill>
            <a:srgbClr val="F8FAFC"/>
          </a:solidFill>
          <a:ln/>
          <a:effectLst>
            <a:outerShdw blurRad="63500" dist="38100" dir="16200000" algn="bl" rotWithShape="0">
              <a:srgbClr val="000000">
                <a:alpha val="5000"/>
              </a:srgbClr>
            </a:outerShdw>
          </a:effectLst>
        </p:spPr>
      </p:sp>
      <p:sp>
        <p:nvSpPr>
          <p:cNvPr id="15" name="Shape 12"/>
          <p:cNvSpPr/>
          <p:nvPr/>
        </p:nvSpPr>
        <p:spPr>
          <a:xfrm>
            <a:off x="761695" y="1600200"/>
            <a:ext cx="57607" cy="1333195"/>
          </a:xfrm>
          <a:prstGeom prst="roundRect">
            <a:avLst>
              <a:gd name="adj" fmla="val 272110"/>
            </a:avLst>
          </a:prstGeom>
          <a:solidFill>
            <a:srgbClr val="0072CE"/>
          </a:solidFill>
          <a:ln w="12700">
            <a:solidFill>
              <a:srgbClr val="0072CE">
                <a:alpha val="0"/>
              </a:srgbClr>
            </a:solidFill>
            <a:prstDash val="solid"/>
          </a:ln>
        </p:spPr>
      </p:sp>
      <p:sp>
        <p:nvSpPr>
          <p:cNvPr id="16" name="Text 13"/>
          <p:cNvSpPr txBox="1"/>
          <p:nvPr/>
        </p:nvSpPr>
        <p:spPr>
          <a:xfrm>
            <a:off x="1019556" y="1772107"/>
            <a:ext cx="457200" cy="342900"/>
          </a:xfrm>
          <a:prstGeom prst="rect">
            <a:avLst/>
          </a:prstGeom>
          <a:noFill/>
          <a:ln/>
        </p:spPr>
        <p:txBody>
          <a:bodyPr wrap="square" lIns="0" tIns="0" rIns="0" bIns="0" rtlCol="0" anchor="ctr"/>
          <a:lstStyle/>
          <a:p>
            <a:pPr marL="0" indent="0" algn="ctr">
              <a:buNone/>
            </a:pPr>
            <a:r>
              <a:rPr lang="en-US" sz="1800" b="1" dirty="0">
                <a:solidFill>
                  <a:srgbClr val="003580"/>
                </a:solidFill>
                <a:latin typeface="Montserrat" pitchFamily="34" charset="0"/>
                <a:ea typeface="Montserrat" pitchFamily="34" charset="-122"/>
                <a:cs typeface="Montserrat" pitchFamily="34" charset="-120"/>
              </a:rPr>
              <a:t>I</a:t>
            </a:r>
            <a:endParaRPr lang="en-US" sz="1800" dirty="0"/>
          </a:p>
        </p:txBody>
      </p:sp>
      <p:sp>
        <p:nvSpPr>
          <p:cNvPr id="17" name="Text 14"/>
          <p:cNvSpPr txBox="1"/>
          <p:nvPr/>
        </p:nvSpPr>
        <p:spPr>
          <a:xfrm>
            <a:off x="1628546" y="1772107"/>
            <a:ext cx="4248302" cy="286207"/>
          </a:xfrm>
          <a:prstGeom prst="rect">
            <a:avLst/>
          </a:prstGeom>
          <a:noFill/>
          <a:ln/>
        </p:spPr>
        <p:txBody>
          <a:bodyPr wrap="square" lIns="0" tIns="0" rIns="0" bIns="0" rtlCol="0" anchor="ctr"/>
          <a:lstStyle/>
          <a:p>
            <a:pPr marL="0" indent="0" algn="l">
              <a:buNone/>
            </a:pPr>
            <a:r>
              <a:rPr lang="en-US" sz="1500" b="1" dirty="0">
                <a:solidFill>
                  <a:srgbClr val="1E293B"/>
                </a:solidFill>
                <a:latin typeface="Montserrat" pitchFamily="34" charset="0"/>
                <a:ea typeface="Montserrat" pitchFamily="34" charset="-122"/>
                <a:cs typeface="Montserrat" pitchFamily="34" charset="-120"/>
              </a:rPr>
              <a:t>Annex I: Statutory Central Auditors</a:t>
            </a:r>
            <a:endParaRPr lang="en-US" sz="1500" dirty="0"/>
          </a:p>
        </p:txBody>
      </p:sp>
      <p:sp>
        <p:nvSpPr>
          <p:cNvPr id="18" name="Text 15"/>
          <p:cNvSpPr txBox="1"/>
          <p:nvPr/>
        </p:nvSpPr>
        <p:spPr>
          <a:xfrm>
            <a:off x="1628546" y="2115007"/>
            <a:ext cx="4163263" cy="648310"/>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Reporting format for SCAs covering Credit Risk, Market Risk, Governance, Capital Adequacy, Liquidity, and Information Systems at the bank level.</a:t>
            </a:r>
            <a:endParaRPr lang="en-US" sz="1100" dirty="0"/>
          </a:p>
        </p:txBody>
      </p:sp>
      <p:sp>
        <p:nvSpPr>
          <p:cNvPr id="19" name="Shape 16"/>
          <p:cNvSpPr/>
          <p:nvPr/>
        </p:nvSpPr>
        <p:spPr>
          <a:xfrm>
            <a:off x="761695" y="3119018"/>
            <a:ext cx="5191049" cy="1333195"/>
          </a:xfrm>
          <a:prstGeom prst="roundRect">
            <a:avLst>
              <a:gd name="adj" fmla="val 11758"/>
            </a:avLst>
          </a:prstGeom>
          <a:solidFill>
            <a:srgbClr val="FFFDF0"/>
          </a:solidFill>
          <a:ln/>
          <a:effectLst>
            <a:outerShdw blurRad="63500" dist="38100" dir="16200000" algn="bl" rotWithShape="0">
              <a:srgbClr val="000000">
                <a:alpha val="5000"/>
              </a:srgbClr>
            </a:outerShdw>
          </a:effectLst>
        </p:spPr>
      </p:sp>
      <p:sp>
        <p:nvSpPr>
          <p:cNvPr id="20" name="Shape 17"/>
          <p:cNvSpPr/>
          <p:nvPr/>
        </p:nvSpPr>
        <p:spPr>
          <a:xfrm>
            <a:off x="761695" y="3119018"/>
            <a:ext cx="57607" cy="1333195"/>
          </a:xfrm>
          <a:prstGeom prst="roundRect">
            <a:avLst>
              <a:gd name="adj" fmla="val 272110"/>
            </a:avLst>
          </a:prstGeom>
          <a:solidFill>
            <a:srgbClr val="FFD700"/>
          </a:solidFill>
          <a:ln w="12700">
            <a:solidFill>
              <a:srgbClr val="FFD700">
                <a:alpha val="0"/>
              </a:srgbClr>
            </a:solidFill>
            <a:prstDash val="solid"/>
          </a:ln>
        </p:spPr>
      </p:sp>
      <p:sp>
        <p:nvSpPr>
          <p:cNvPr id="21" name="Text 18"/>
          <p:cNvSpPr txBox="1"/>
          <p:nvPr/>
        </p:nvSpPr>
        <p:spPr>
          <a:xfrm>
            <a:off x="1019556" y="3290926"/>
            <a:ext cx="457200" cy="342900"/>
          </a:xfrm>
          <a:prstGeom prst="rect">
            <a:avLst/>
          </a:prstGeom>
          <a:noFill/>
          <a:ln/>
        </p:spPr>
        <p:txBody>
          <a:bodyPr wrap="square" lIns="0" tIns="0" rIns="0" bIns="0" rtlCol="0" anchor="ctr"/>
          <a:lstStyle/>
          <a:p>
            <a:pPr marL="0" indent="0" algn="ctr">
              <a:buNone/>
            </a:pPr>
            <a:r>
              <a:rPr lang="en-US" sz="1800" b="1" dirty="0">
                <a:solidFill>
                  <a:srgbClr val="B45309"/>
                </a:solidFill>
                <a:latin typeface="Montserrat" pitchFamily="34" charset="0"/>
                <a:ea typeface="Montserrat" pitchFamily="34" charset="-122"/>
                <a:cs typeface="Montserrat" pitchFamily="34" charset="-120"/>
              </a:rPr>
              <a:t>II</a:t>
            </a:r>
            <a:endParaRPr lang="en-US" sz="1800" dirty="0"/>
          </a:p>
        </p:txBody>
      </p:sp>
      <p:sp>
        <p:nvSpPr>
          <p:cNvPr id="22" name="Text 19"/>
          <p:cNvSpPr txBox="1"/>
          <p:nvPr/>
        </p:nvSpPr>
        <p:spPr>
          <a:xfrm>
            <a:off x="1628546" y="3290926"/>
            <a:ext cx="4200754" cy="286207"/>
          </a:xfrm>
          <a:prstGeom prst="rect">
            <a:avLst/>
          </a:prstGeom>
          <a:noFill/>
          <a:ln/>
        </p:spPr>
        <p:txBody>
          <a:bodyPr wrap="square" lIns="0" tIns="0" rIns="0" bIns="0" rtlCol="0" anchor="ctr"/>
          <a:lstStyle/>
          <a:p>
            <a:pPr marL="0" indent="0" algn="l">
              <a:buNone/>
            </a:pPr>
            <a:r>
              <a:rPr lang="en-US" sz="1500" b="1" dirty="0">
                <a:solidFill>
                  <a:srgbClr val="1E293B"/>
                </a:solidFill>
                <a:latin typeface="Montserrat" pitchFamily="34" charset="0"/>
                <a:ea typeface="Montserrat" pitchFamily="34" charset="-122"/>
                <a:cs typeface="Montserrat" pitchFamily="34" charset="-120"/>
              </a:rPr>
              <a:t>Annex II: Branch Auditors</a:t>
            </a:r>
            <a:endParaRPr lang="en-US" sz="1500" dirty="0"/>
          </a:p>
        </p:txBody>
      </p:sp>
      <p:sp>
        <p:nvSpPr>
          <p:cNvPr id="23" name="Text 20"/>
          <p:cNvSpPr txBox="1"/>
          <p:nvPr/>
        </p:nvSpPr>
        <p:spPr>
          <a:xfrm>
            <a:off x="1628546" y="3633826"/>
            <a:ext cx="4163263" cy="648310"/>
          </a:xfrm>
          <a:prstGeom prst="rect">
            <a:avLst/>
          </a:prstGeom>
          <a:noFill/>
          <a:ln/>
        </p:spPr>
        <p:txBody>
          <a:bodyPr wrap="square" lIns="0" tIns="0" rIns="0" bIns="0" rtlCol="0" anchor="ctr"/>
          <a:lstStyle/>
          <a:p>
            <a:pPr marL="0" indent="0" algn="l">
              <a:buNone/>
            </a:pPr>
            <a:r>
              <a:rPr lang="en-US" sz="1100" b="1" dirty="0">
                <a:solidFill>
                  <a:srgbClr val="475569"/>
                </a:solidFill>
                <a:latin typeface="Open Sans" pitchFamily="34" charset="0"/>
                <a:ea typeface="Open Sans" pitchFamily="34" charset="-122"/>
                <a:cs typeface="Open Sans" pitchFamily="34" charset="-120"/>
              </a:rPr>
              <a:t>Main focus of this presentation.</a:t>
            </a:r>
            <a:r>
              <a:rPr lang="en-US" sz="1100" dirty="0">
                <a:solidFill>
                  <a:srgbClr val="475569"/>
                </a:solidFill>
                <a:latin typeface="Open Sans" pitchFamily="34" charset="0"/>
                <a:ea typeface="Open Sans" pitchFamily="34" charset="-122"/>
                <a:cs typeface="Open Sans" pitchFamily="34" charset="-120"/>
              </a:rPr>
              <a:t> Detailed questionnaire for branches covering Assets, Liabilities, Profit &amp; Loss, and General matters.</a:t>
            </a:r>
            <a:endParaRPr lang="en-US" sz="1100" dirty="0"/>
          </a:p>
        </p:txBody>
      </p:sp>
      <p:sp>
        <p:nvSpPr>
          <p:cNvPr id="24" name="Shape 21"/>
          <p:cNvSpPr/>
          <p:nvPr/>
        </p:nvSpPr>
        <p:spPr>
          <a:xfrm>
            <a:off x="6238951" y="1600200"/>
            <a:ext cx="5191049" cy="1333195"/>
          </a:xfrm>
          <a:prstGeom prst="roundRect">
            <a:avLst>
              <a:gd name="adj" fmla="val 11758"/>
            </a:avLst>
          </a:prstGeom>
          <a:solidFill>
            <a:srgbClr val="F8FAFC"/>
          </a:solidFill>
          <a:ln/>
          <a:effectLst>
            <a:outerShdw blurRad="63500" dist="38100" dir="16200000" algn="bl" rotWithShape="0">
              <a:srgbClr val="000000">
                <a:alpha val="5000"/>
              </a:srgbClr>
            </a:outerShdw>
          </a:effectLst>
        </p:spPr>
      </p:sp>
      <p:sp>
        <p:nvSpPr>
          <p:cNvPr id="25" name="Shape 22"/>
          <p:cNvSpPr/>
          <p:nvPr/>
        </p:nvSpPr>
        <p:spPr>
          <a:xfrm>
            <a:off x="6238951" y="1600200"/>
            <a:ext cx="57607" cy="1333195"/>
          </a:xfrm>
          <a:prstGeom prst="roundRect">
            <a:avLst>
              <a:gd name="adj" fmla="val 272110"/>
            </a:avLst>
          </a:prstGeom>
          <a:solidFill>
            <a:srgbClr val="0072CE"/>
          </a:solidFill>
          <a:ln w="12700">
            <a:solidFill>
              <a:srgbClr val="0072CE">
                <a:alpha val="0"/>
              </a:srgbClr>
            </a:solidFill>
            <a:prstDash val="solid"/>
          </a:ln>
        </p:spPr>
      </p:sp>
      <p:sp>
        <p:nvSpPr>
          <p:cNvPr id="26" name="Text 23"/>
          <p:cNvSpPr txBox="1"/>
          <p:nvPr/>
        </p:nvSpPr>
        <p:spPr>
          <a:xfrm>
            <a:off x="6495898" y="1772107"/>
            <a:ext cx="457200" cy="342900"/>
          </a:xfrm>
          <a:prstGeom prst="rect">
            <a:avLst/>
          </a:prstGeom>
          <a:noFill/>
          <a:ln/>
        </p:spPr>
        <p:txBody>
          <a:bodyPr wrap="square" lIns="0" tIns="0" rIns="0" bIns="0" rtlCol="0" anchor="ctr"/>
          <a:lstStyle/>
          <a:p>
            <a:pPr marL="0" indent="0" algn="ctr">
              <a:buNone/>
            </a:pPr>
            <a:r>
              <a:rPr lang="en-US" sz="1800" b="1" dirty="0">
                <a:solidFill>
                  <a:srgbClr val="003580"/>
                </a:solidFill>
                <a:latin typeface="Montserrat" pitchFamily="34" charset="0"/>
                <a:ea typeface="Montserrat" pitchFamily="34" charset="-122"/>
                <a:cs typeface="Montserrat" pitchFamily="34" charset="-120"/>
              </a:rPr>
              <a:t>III</a:t>
            </a:r>
            <a:endParaRPr lang="en-US" sz="1800" dirty="0"/>
          </a:p>
        </p:txBody>
      </p:sp>
      <p:sp>
        <p:nvSpPr>
          <p:cNvPr id="27" name="Text 24"/>
          <p:cNvSpPr txBox="1"/>
          <p:nvPr/>
        </p:nvSpPr>
        <p:spPr>
          <a:xfrm>
            <a:off x="7105802" y="1772107"/>
            <a:ext cx="4200754" cy="286207"/>
          </a:xfrm>
          <a:prstGeom prst="rect">
            <a:avLst/>
          </a:prstGeom>
          <a:noFill/>
          <a:ln/>
        </p:spPr>
        <p:txBody>
          <a:bodyPr wrap="square" lIns="0" tIns="0" rIns="0" bIns="0" rtlCol="0" anchor="ctr"/>
          <a:lstStyle/>
          <a:p>
            <a:pPr marL="0" indent="0" algn="l">
              <a:buNone/>
            </a:pPr>
            <a:r>
              <a:rPr lang="en-US" sz="1500" b="1" dirty="0">
                <a:solidFill>
                  <a:srgbClr val="1E293B"/>
                </a:solidFill>
                <a:latin typeface="Montserrat" pitchFamily="34" charset="0"/>
                <a:ea typeface="Montserrat" pitchFamily="34" charset="-122"/>
                <a:cs typeface="Montserrat" pitchFamily="34" charset="-120"/>
              </a:rPr>
              <a:t>Appendix to Annex II</a:t>
            </a:r>
            <a:endParaRPr lang="en-US" sz="1500" dirty="0"/>
          </a:p>
        </p:txBody>
      </p:sp>
      <p:sp>
        <p:nvSpPr>
          <p:cNvPr id="28" name="Text 25"/>
          <p:cNvSpPr txBox="1"/>
          <p:nvPr/>
        </p:nvSpPr>
        <p:spPr>
          <a:xfrm>
            <a:off x="7105802" y="2115007"/>
            <a:ext cx="4163263" cy="648310"/>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Additional questionnaires for Specialized Branches: Foreign Exchange, Clearing House Operations, and Asset Recovery Branches.</a:t>
            </a:r>
            <a:endParaRPr lang="en-US" sz="1100" dirty="0"/>
          </a:p>
        </p:txBody>
      </p:sp>
      <p:sp>
        <p:nvSpPr>
          <p:cNvPr id="29" name="Shape 26"/>
          <p:cNvSpPr/>
          <p:nvPr/>
        </p:nvSpPr>
        <p:spPr>
          <a:xfrm>
            <a:off x="6238951" y="3119018"/>
            <a:ext cx="5191049" cy="1333195"/>
          </a:xfrm>
          <a:prstGeom prst="roundRect">
            <a:avLst>
              <a:gd name="adj" fmla="val 11758"/>
            </a:avLst>
          </a:prstGeom>
          <a:solidFill>
            <a:srgbClr val="F8FAFC"/>
          </a:solidFill>
          <a:ln/>
          <a:effectLst>
            <a:outerShdw blurRad="63500" dist="38100" dir="16200000" algn="bl" rotWithShape="0">
              <a:srgbClr val="000000">
                <a:alpha val="5000"/>
              </a:srgbClr>
            </a:outerShdw>
          </a:effectLst>
        </p:spPr>
      </p:sp>
      <p:sp>
        <p:nvSpPr>
          <p:cNvPr id="30" name="Shape 27"/>
          <p:cNvSpPr/>
          <p:nvPr/>
        </p:nvSpPr>
        <p:spPr>
          <a:xfrm>
            <a:off x="6238951" y="3119018"/>
            <a:ext cx="57607" cy="1333195"/>
          </a:xfrm>
          <a:prstGeom prst="roundRect">
            <a:avLst>
              <a:gd name="adj" fmla="val 272110"/>
            </a:avLst>
          </a:prstGeom>
          <a:solidFill>
            <a:srgbClr val="0072CE"/>
          </a:solidFill>
          <a:ln w="12700">
            <a:solidFill>
              <a:srgbClr val="0072CE">
                <a:alpha val="0"/>
              </a:srgbClr>
            </a:solidFill>
            <a:prstDash val="solid"/>
          </a:ln>
        </p:spPr>
      </p:sp>
      <p:sp>
        <p:nvSpPr>
          <p:cNvPr id="31" name="Text 28"/>
          <p:cNvSpPr txBox="1"/>
          <p:nvPr/>
        </p:nvSpPr>
        <p:spPr>
          <a:xfrm>
            <a:off x="6495898" y="3290926"/>
            <a:ext cx="457200" cy="342900"/>
          </a:xfrm>
          <a:prstGeom prst="rect">
            <a:avLst/>
          </a:prstGeom>
          <a:noFill/>
          <a:ln/>
        </p:spPr>
        <p:txBody>
          <a:bodyPr wrap="square" lIns="0" tIns="0" rIns="0" bIns="0" rtlCol="0" anchor="ctr"/>
          <a:lstStyle/>
          <a:p>
            <a:pPr marL="0" indent="0" algn="ctr">
              <a:buNone/>
            </a:pPr>
            <a:r>
              <a:rPr lang="en-US" sz="1800" b="1" dirty="0">
                <a:solidFill>
                  <a:srgbClr val="003580"/>
                </a:solidFill>
                <a:latin typeface="Montserrat" pitchFamily="34" charset="0"/>
                <a:ea typeface="Montserrat" pitchFamily="34" charset="-122"/>
                <a:cs typeface="Montserrat" pitchFamily="34" charset="-120"/>
              </a:rPr>
              <a:t>IV</a:t>
            </a:r>
            <a:endParaRPr lang="en-US" sz="1800" dirty="0"/>
          </a:p>
        </p:txBody>
      </p:sp>
      <p:sp>
        <p:nvSpPr>
          <p:cNvPr id="32" name="Text 29"/>
          <p:cNvSpPr txBox="1"/>
          <p:nvPr/>
        </p:nvSpPr>
        <p:spPr>
          <a:xfrm>
            <a:off x="7105802" y="3290926"/>
            <a:ext cx="4248302" cy="286207"/>
          </a:xfrm>
          <a:prstGeom prst="rect">
            <a:avLst/>
          </a:prstGeom>
          <a:noFill/>
          <a:ln/>
        </p:spPr>
        <p:txBody>
          <a:bodyPr wrap="square" lIns="0" tIns="0" rIns="0" bIns="0" rtlCol="0" anchor="ctr"/>
          <a:lstStyle/>
          <a:p>
            <a:pPr marL="0" indent="0" algn="l">
              <a:buNone/>
            </a:pPr>
            <a:r>
              <a:rPr lang="en-US" sz="1500" b="1" dirty="0">
                <a:solidFill>
                  <a:srgbClr val="1E293B"/>
                </a:solidFill>
                <a:latin typeface="Montserrat" pitchFamily="34" charset="0"/>
                <a:ea typeface="Montserrat" pitchFamily="34" charset="-122"/>
                <a:cs typeface="Montserrat" pitchFamily="34" charset="-120"/>
              </a:rPr>
              <a:t>Annex III: Large/Irregular Accounts</a:t>
            </a:r>
            <a:endParaRPr lang="en-US" sz="1500" dirty="0"/>
          </a:p>
        </p:txBody>
      </p:sp>
      <p:sp>
        <p:nvSpPr>
          <p:cNvPr id="33" name="Text 30"/>
          <p:cNvSpPr txBox="1"/>
          <p:nvPr/>
        </p:nvSpPr>
        <p:spPr>
          <a:xfrm>
            <a:off x="7105802" y="3633826"/>
            <a:ext cx="4163263" cy="648310"/>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Specific reporting on Large / Irregular / Critical advance accounts (outstanding &gt;10% of branch advances or Rs. 10 Crores).</a:t>
            </a:r>
            <a:endParaRPr lang="en-US" sz="11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1">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F0F0F0"/>
          </a:solidFill>
          <a:ln w="12700">
            <a:solidFill>
              <a:srgbClr val="FFFFFF">
                <a:alpha val="0"/>
              </a:srgbClr>
            </a:solidFill>
            <a:prstDash val="solid"/>
          </a:ln>
        </p:spPr>
      </p:sp>
      <p:sp>
        <p:nvSpPr>
          <p:cNvPr id="3" name="Shape 1"/>
          <p:cNvSpPr/>
          <p:nvPr/>
        </p:nvSpPr>
        <p:spPr>
          <a:xfrm>
            <a:off x="0" y="0"/>
            <a:ext cx="12191695" cy="6858000"/>
          </a:xfrm>
          <a:prstGeom prst="rect">
            <a:avLst/>
          </a:prstGeom>
          <a:solidFill>
            <a:srgbClr val="FFFFFF"/>
          </a:solidFill>
          <a:ln w="12700">
            <a:solidFill>
              <a:srgbClr val="FFFFFF">
                <a:alpha val="0"/>
              </a:srgbClr>
            </a:solidFill>
            <a:prstDash val="solid"/>
          </a:ln>
        </p:spPr>
      </p:sp>
      <p:sp>
        <p:nvSpPr>
          <p:cNvPr id="4" name="Shape 2"/>
          <p:cNvSpPr/>
          <p:nvPr/>
        </p:nvSpPr>
        <p:spPr>
          <a:xfrm>
            <a:off x="0" y="0"/>
            <a:ext cx="12191695" cy="952805"/>
          </a:xfrm>
          <a:prstGeom prst="rect">
            <a:avLst/>
          </a:prstGeom>
          <a:solidFill>
            <a:srgbClr val="003580"/>
          </a:solidFill>
          <a:ln w="12700">
            <a:solidFill>
              <a:srgbClr val="FFFFFF">
                <a:alpha val="0"/>
              </a:srgbClr>
            </a:solidFill>
            <a:prstDash val="solid"/>
          </a:ln>
        </p:spPr>
      </p:sp>
      <p:sp>
        <p:nvSpPr>
          <p:cNvPr id="5" name="Text 3"/>
          <p:cNvSpPr txBox="1"/>
          <p:nvPr/>
        </p:nvSpPr>
        <p:spPr>
          <a:xfrm>
            <a:off x="476402" y="219456"/>
            <a:ext cx="6845198" cy="514807"/>
          </a:xfrm>
          <a:prstGeom prst="rect">
            <a:avLst/>
          </a:prstGeom>
          <a:noFill/>
          <a:ln/>
        </p:spPr>
        <p:txBody>
          <a:bodyPr wrap="square" lIns="0" tIns="0" rIns="0" bIns="0" rtlCol="0" anchor="ctr"/>
          <a:lstStyle/>
          <a:p>
            <a:pPr marL="0" indent="0" algn="l">
              <a:buNone/>
            </a:pPr>
            <a:r>
              <a:rPr lang="en-US" sz="2700" b="1" kern="0" spc="75" dirty="0">
                <a:solidFill>
                  <a:srgbClr val="FFFFFF"/>
                </a:solidFill>
                <a:latin typeface="Montserrat" pitchFamily="34" charset="0"/>
                <a:ea typeface="Montserrat" pitchFamily="34" charset="-122"/>
                <a:cs typeface="Montserrat" pitchFamily="34" charset="-120"/>
              </a:rPr>
              <a:t>I. Assets - Investments - Q(c)</a:t>
            </a:r>
            <a:endParaRPr lang="en-US" sz="2700" dirty="0"/>
          </a:p>
        </p:txBody>
      </p:sp>
      <p:pic>
        <p:nvPicPr>
          <p:cNvPr id="6" name="Image 0" descr="preencoded.png"/>
          <p:cNvPicPr>
            <a:picLocks noChangeAspect="1"/>
          </p:cNvPicPr>
          <p:nvPr/>
        </p:nvPicPr>
        <p:blipFill>
          <a:blip r:embed="rId3"/>
          <a:srcRect t="-401" b="-401"/>
          <a:stretch/>
        </p:blipFill>
        <p:spPr>
          <a:xfrm>
            <a:off x="0" y="952805"/>
            <a:ext cx="12191695" cy="57607"/>
          </a:xfrm>
          <a:prstGeom prst="rect">
            <a:avLst/>
          </a:prstGeom>
        </p:spPr>
      </p:pic>
      <p:sp>
        <p:nvSpPr>
          <p:cNvPr id="7" name="Shape 4"/>
          <p:cNvSpPr/>
          <p:nvPr/>
        </p:nvSpPr>
        <p:spPr>
          <a:xfrm>
            <a:off x="476402" y="1295705"/>
            <a:ext cx="11239805" cy="1218895"/>
          </a:xfrm>
          <a:prstGeom prst="roundRect">
            <a:avLst>
              <a:gd name="adj" fmla="val 9377"/>
            </a:avLst>
          </a:prstGeom>
          <a:solidFill>
            <a:srgbClr val="E8F4FD"/>
          </a:solidFill>
          <a:ln/>
          <a:effectLst>
            <a:outerShdw blurRad="63500" dist="38100" dir="16200000" algn="bl" rotWithShape="0">
              <a:srgbClr val="000000">
                <a:alpha val="5000"/>
              </a:srgbClr>
            </a:outerShdw>
          </a:effectLst>
        </p:spPr>
      </p:sp>
      <p:sp>
        <p:nvSpPr>
          <p:cNvPr id="8" name="Shape 5"/>
          <p:cNvSpPr/>
          <p:nvPr/>
        </p:nvSpPr>
        <p:spPr>
          <a:xfrm>
            <a:off x="476402" y="1295705"/>
            <a:ext cx="75895" cy="1218895"/>
          </a:xfrm>
          <a:prstGeom prst="roundRect">
            <a:avLst>
              <a:gd name="adj" fmla="val 150603"/>
            </a:avLst>
          </a:prstGeom>
          <a:solidFill>
            <a:srgbClr val="003580"/>
          </a:solidFill>
          <a:ln w="12700">
            <a:solidFill>
              <a:srgbClr val="003580">
                <a:alpha val="0"/>
              </a:srgbClr>
            </a:solidFill>
            <a:prstDash val="solid"/>
          </a:ln>
        </p:spPr>
      </p:sp>
      <p:pic>
        <p:nvPicPr>
          <p:cNvPr id="9" name="Image 1" descr="preencoded.png"/>
          <p:cNvPicPr>
            <a:picLocks noChangeAspect="1"/>
          </p:cNvPicPr>
          <p:nvPr/>
        </p:nvPicPr>
        <p:blipFill>
          <a:blip r:embed="rId4"/>
          <a:srcRect t="-43" b="-43"/>
          <a:stretch/>
        </p:blipFill>
        <p:spPr>
          <a:xfrm>
            <a:off x="743407" y="1524305"/>
            <a:ext cx="133502" cy="152705"/>
          </a:xfrm>
          <a:prstGeom prst="rect">
            <a:avLst/>
          </a:prstGeom>
        </p:spPr>
      </p:pic>
      <p:sp>
        <p:nvSpPr>
          <p:cNvPr id="10" name="Text 6"/>
          <p:cNvSpPr txBox="1"/>
          <p:nvPr/>
        </p:nvSpPr>
        <p:spPr>
          <a:xfrm>
            <a:off x="952805" y="1485900"/>
            <a:ext cx="2981858" cy="228600"/>
          </a:xfrm>
          <a:prstGeom prst="rect">
            <a:avLst/>
          </a:prstGeom>
          <a:noFill/>
          <a:ln/>
        </p:spPr>
        <p:txBody>
          <a:bodyPr wrap="square" lIns="0" tIns="0" rIns="0" bIns="0" rtlCol="0" anchor="ctr"/>
          <a:lstStyle/>
          <a:p>
            <a:pPr marL="0" indent="0" algn="l">
              <a:buNone/>
            </a:pPr>
            <a:r>
              <a:rPr lang="en-US" sz="1200" b="1" dirty="0">
                <a:solidFill>
                  <a:srgbClr val="003580"/>
                </a:solidFill>
                <a:latin typeface="Montserrat" pitchFamily="34" charset="0"/>
                <a:ea typeface="Montserrat" pitchFamily="34" charset="-122"/>
                <a:cs typeface="Montserrat" pitchFamily="34" charset="-120"/>
              </a:rPr>
              <a:t>Exact LFAR Question (Verbatim)</a:t>
            </a:r>
            <a:endParaRPr lang="en-US" sz="1200" dirty="0"/>
          </a:p>
        </p:txBody>
      </p:sp>
      <p:sp>
        <p:nvSpPr>
          <p:cNvPr id="11" name="Text 7"/>
          <p:cNvSpPr txBox="1"/>
          <p:nvPr/>
        </p:nvSpPr>
        <p:spPr>
          <a:xfrm>
            <a:off x="743407" y="1790395"/>
            <a:ext cx="10858500" cy="534010"/>
          </a:xfrm>
          <a:prstGeom prst="rect">
            <a:avLst/>
          </a:prstGeom>
          <a:noFill/>
          <a:ln/>
        </p:spPr>
        <p:txBody>
          <a:bodyPr wrap="square" lIns="0" tIns="0" rIns="0" bIns="0" rtlCol="0" anchor="ctr"/>
          <a:lstStyle/>
          <a:p>
            <a:pPr marL="0" indent="0" algn="l">
              <a:buNone/>
            </a:pPr>
            <a:r>
              <a:rPr lang="en-US" sz="1500" b="1" i="1" dirty="0">
                <a:solidFill>
                  <a:srgbClr val="1E293B"/>
                </a:solidFill>
                <a:latin typeface="Open Sans" pitchFamily="34" charset="0"/>
                <a:ea typeface="Open Sans" pitchFamily="34" charset="-122"/>
                <a:cs typeface="Open Sans" pitchFamily="34" charset="-120"/>
              </a:rPr>
              <a:t>"Is the mode of valuation of investments in accordance with the RBI guidelines or the norms prescribed by the relevant regulatory authority of the country in which the branch is located whichever are more stringent?"</a:t>
            </a:r>
            <a:endParaRPr lang="en-US" sz="1500" dirty="0"/>
          </a:p>
        </p:txBody>
      </p:sp>
      <p:sp>
        <p:nvSpPr>
          <p:cNvPr id="12" name="Shape 8"/>
          <p:cNvSpPr/>
          <p:nvPr/>
        </p:nvSpPr>
        <p:spPr>
          <a:xfrm>
            <a:off x="476402" y="2704795"/>
            <a:ext cx="3619195" cy="3486607"/>
          </a:xfrm>
          <a:prstGeom prst="roundRect">
            <a:avLst>
              <a:gd name="adj" fmla="val 1720"/>
            </a:avLst>
          </a:prstGeom>
          <a:solidFill>
            <a:srgbClr val="FFFFFF"/>
          </a:solidFill>
          <a:ln w="12700">
            <a:solidFill>
              <a:srgbClr val="E2E8F0"/>
            </a:solidFill>
            <a:prstDash val="solid"/>
          </a:ln>
        </p:spPr>
      </p:sp>
      <p:sp>
        <p:nvSpPr>
          <p:cNvPr id="13" name="Shape 9"/>
          <p:cNvSpPr/>
          <p:nvPr/>
        </p:nvSpPr>
        <p:spPr>
          <a:xfrm>
            <a:off x="676656" y="3343046"/>
            <a:ext cx="3219602" cy="19202"/>
          </a:xfrm>
          <a:prstGeom prst="rect">
            <a:avLst/>
          </a:prstGeom>
          <a:solidFill>
            <a:srgbClr val="F1F5F9"/>
          </a:solidFill>
          <a:ln w="12700">
            <a:solidFill>
              <a:srgbClr val="F1F5F9">
                <a:alpha val="0"/>
              </a:srgbClr>
            </a:solidFill>
            <a:prstDash val="solid"/>
          </a:ln>
        </p:spPr>
      </p:sp>
      <p:sp>
        <p:nvSpPr>
          <p:cNvPr id="14" name="Shape 10"/>
          <p:cNvSpPr/>
          <p:nvPr/>
        </p:nvSpPr>
        <p:spPr>
          <a:xfrm>
            <a:off x="676656" y="2905049"/>
            <a:ext cx="342900" cy="342900"/>
          </a:xfrm>
          <a:prstGeom prst="ellipse">
            <a:avLst/>
          </a:prstGeom>
          <a:solidFill>
            <a:srgbClr val="0072CE"/>
          </a:solidFill>
          <a:ln w="12700">
            <a:solidFill>
              <a:srgbClr val="FFFFFF">
                <a:alpha val="0"/>
              </a:srgbClr>
            </a:solidFill>
            <a:prstDash val="solid"/>
          </a:ln>
        </p:spPr>
      </p:sp>
      <p:pic>
        <p:nvPicPr>
          <p:cNvPr id="15" name="Image 2" descr="preencoded.png"/>
          <p:cNvPicPr>
            <a:picLocks noChangeAspect="1"/>
          </p:cNvPicPr>
          <p:nvPr/>
        </p:nvPicPr>
        <p:blipFill>
          <a:blip r:embed="rId5"/>
          <a:srcRect/>
          <a:stretch/>
        </p:blipFill>
        <p:spPr>
          <a:xfrm>
            <a:off x="771754" y="3000146"/>
            <a:ext cx="152705" cy="152705"/>
          </a:xfrm>
          <a:prstGeom prst="rect">
            <a:avLst/>
          </a:prstGeom>
        </p:spPr>
      </p:pic>
      <p:sp>
        <p:nvSpPr>
          <p:cNvPr id="16" name="Text 11"/>
          <p:cNvSpPr txBox="1"/>
          <p:nvPr/>
        </p:nvSpPr>
        <p:spPr>
          <a:xfrm>
            <a:off x="1114654" y="2948026"/>
            <a:ext cx="1540764" cy="257861"/>
          </a:xfrm>
          <a:prstGeom prst="rect">
            <a:avLst/>
          </a:prstGeom>
          <a:noFill/>
          <a:ln/>
        </p:spPr>
        <p:txBody>
          <a:bodyPr wrap="square" lIns="0" tIns="0" rIns="0" bIns="0" rtlCol="0" anchor="ctr"/>
          <a:lstStyle/>
          <a:p>
            <a:pPr marL="0" indent="0" algn="l">
              <a:buNone/>
            </a:pPr>
            <a:r>
              <a:rPr lang="en-US" sz="1300" b="1" dirty="0">
                <a:solidFill>
                  <a:srgbClr val="334155"/>
                </a:solidFill>
                <a:latin typeface="Montserrat" pitchFamily="34" charset="0"/>
                <a:ea typeface="Montserrat" pitchFamily="34" charset="-122"/>
                <a:cs typeface="Montserrat" pitchFamily="34" charset="-120"/>
              </a:rPr>
              <a:t>What to Verify</a:t>
            </a:r>
            <a:endParaRPr lang="en-US" sz="1300" dirty="0"/>
          </a:p>
        </p:txBody>
      </p:sp>
      <p:sp>
        <p:nvSpPr>
          <p:cNvPr id="17" name="Shape 12"/>
          <p:cNvSpPr/>
          <p:nvPr/>
        </p:nvSpPr>
        <p:spPr>
          <a:xfrm>
            <a:off x="676656" y="3581705"/>
            <a:ext cx="57607" cy="57607"/>
          </a:xfrm>
          <a:prstGeom prst="ellipse">
            <a:avLst/>
          </a:prstGeom>
          <a:solidFill>
            <a:srgbClr val="CBD5E1"/>
          </a:solidFill>
          <a:ln w="12700">
            <a:solidFill>
              <a:srgbClr val="FFFFFF">
                <a:alpha val="0"/>
              </a:srgbClr>
            </a:solidFill>
            <a:prstDash val="solid"/>
          </a:ln>
        </p:spPr>
      </p:sp>
      <p:sp>
        <p:nvSpPr>
          <p:cNvPr id="18" name="Text 13"/>
          <p:cNvSpPr txBox="1"/>
          <p:nvPr/>
        </p:nvSpPr>
        <p:spPr>
          <a:xfrm>
            <a:off x="828446" y="3504895"/>
            <a:ext cx="3143707" cy="400507"/>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Check if valuation methodology aligns with RBI norms (HTM, AFS, HFT).</a:t>
            </a:r>
            <a:endParaRPr lang="en-US" sz="1100" dirty="0"/>
          </a:p>
        </p:txBody>
      </p:sp>
      <p:sp>
        <p:nvSpPr>
          <p:cNvPr id="19" name="Shape 14"/>
          <p:cNvSpPr/>
          <p:nvPr/>
        </p:nvSpPr>
        <p:spPr>
          <a:xfrm>
            <a:off x="676656" y="4076395"/>
            <a:ext cx="57607" cy="57607"/>
          </a:xfrm>
          <a:prstGeom prst="ellipse">
            <a:avLst/>
          </a:prstGeom>
          <a:solidFill>
            <a:srgbClr val="CBD5E1"/>
          </a:solidFill>
          <a:ln w="12700">
            <a:solidFill>
              <a:srgbClr val="FFFFFF">
                <a:alpha val="0"/>
              </a:srgbClr>
            </a:solidFill>
            <a:prstDash val="solid"/>
          </a:ln>
        </p:spPr>
      </p:sp>
      <p:sp>
        <p:nvSpPr>
          <p:cNvPr id="20" name="Text 15"/>
          <p:cNvSpPr txBox="1"/>
          <p:nvPr/>
        </p:nvSpPr>
        <p:spPr>
          <a:xfrm>
            <a:off x="828446" y="4000500"/>
            <a:ext cx="3143707" cy="600761"/>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For foreign branches, compare local regulatory norms vs RBI norms and verify adoption of the stricter one.</a:t>
            </a:r>
            <a:endParaRPr lang="en-US" sz="1100" dirty="0"/>
          </a:p>
        </p:txBody>
      </p:sp>
      <p:sp>
        <p:nvSpPr>
          <p:cNvPr id="21" name="Shape 16"/>
          <p:cNvSpPr/>
          <p:nvPr/>
        </p:nvSpPr>
        <p:spPr>
          <a:xfrm>
            <a:off x="676656" y="4772254"/>
            <a:ext cx="57607" cy="57607"/>
          </a:xfrm>
          <a:prstGeom prst="ellipse">
            <a:avLst/>
          </a:prstGeom>
          <a:solidFill>
            <a:srgbClr val="CBD5E1"/>
          </a:solidFill>
          <a:ln w="12700">
            <a:solidFill>
              <a:srgbClr val="FFFFFF">
                <a:alpha val="0"/>
              </a:srgbClr>
            </a:solidFill>
            <a:prstDash val="solid"/>
          </a:ln>
        </p:spPr>
      </p:sp>
      <p:sp>
        <p:nvSpPr>
          <p:cNvPr id="22" name="Text 17"/>
          <p:cNvSpPr txBox="1"/>
          <p:nvPr/>
        </p:nvSpPr>
        <p:spPr>
          <a:xfrm>
            <a:off x="828446" y="4695444"/>
            <a:ext cx="3143707" cy="400507"/>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Verify mark-to-market (MTM) calculations for AFS and HFT portfolios.</a:t>
            </a:r>
            <a:endParaRPr lang="en-US" sz="1100" dirty="0"/>
          </a:p>
        </p:txBody>
      </p:sp>
      <p:sp>
        <p:nvSpPr>
          <p:cNvPr id="23" name="Shape 18"/>
          <p:cNvSpPr/>
          <p:nvPr/>
        </p:nvSpPr>
        <p:spPr>
          <a:xfrm>
            <a:off x="676656" y="5266944"/>
            <a:ext cx="57607" cy="57607"/>
          </a:xfrm>
          <a:prstGeom prst="ellipse">
            <a:avLst/>
          </a:prstGeom>
          <a:solidFill>
            <a:srgbClr val="CBD5E1"/>
          </a:solidFill>
          <a:ln w="12700">
            <a:solidFill>
              <a:srgbClr val="FFFFFF">
                <a:alpha val="0"/>
              </a:srgbClr>
            </a:solidFill>
            <a:prstDash val="solid"/>
          </a:ln>
        </p:spPr>
      </p:sp>
      <p:sp>
        <p:nvSpPr>
          <p:cNvPr id="24" name="Text 19"/>
          <p:cNvSpPr txBox="1"/>
          <p:nvPr/>
        </p:nvSpPr>
        <p:spPr>
          <a:xfrm>
            <a:off x="828446" y="5191049"/>
            <a:ext cx="3143707" cy="400507"/>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Ensure amortization of premium on HTM securities is correctly processed.</a:t>
            </a:r>
            <a:endParaRPr lang="en-US" sz="1100" dirty="0"/>
          </a:p>
        </p:txBody>
      </p:sp>
      <p:sp>
        <p:nvSpPr>
          <p:cNvPr id="25" name="Shape 20"/>
          <p:cNvSpPr/>
          <p:nvPr/>
        </p:nvSpPr>
        <p:spPr>
          <a:xfrm>
            <a:off x="4286707" y="2704795"/>
            <a:ext cx="3619195" cy="3486607"/>
          </a:xfrm>
          <a:prstGeom prst="roundRect">
            <a:avLst>
              <a:gd name="adj" fmla="val 1720"/>
            </a:avLst>
          </a:prstGeom>
          <a:solidFill>
            <a:srgbClr val="FFFFFF"/>
          </a:solidFill>
          <a:ln w="12700">
            <a:solidFill>
              <a:srgbClr val="E2E8F0"/>
            </a:solidFill>
            <a:prstDash val="solid"/>
          </a:ln>
        </p:spPr>
      </p:sp>
      <p:sp>
        <p:nvSpPr>
          <p:cNvPr id="26" name="Shape 21"/>
          <p:cNvSpPr/>
          <p:nvPr/>
        </p:nvSpPr>
        <p:spPr>
          <a:xfrm>
            <a:off x="4486046" y="3343046"/>
            <a:ext cx="3219602" cy="19202"/>
          </a:xfrm>
          <a:prstGeom prst="rect">
            <a:avLst/>
          </a:prstGeom>
          <a:solidFill>
            <a:srgbClr val="F1F5F9"/>
          </a:solidFill>
          <a:ln w="12700">
            <a:solidFill>
              <a:srgbClr val="F1F5F9">
                <a:alpha val="0"/>
              </a:srgbClr>
            </a:solidFill>
            <a:prstDash val="solid"/>
          </a:ln>
        </p:spPr>
      </p:sp>
      <p:sp>
        <p:nvSpPr>
          <p:cNvPr id="27" name="Shape 22"/>
          <p:cNvSpPr/>
          <p:nvPr/>
        </p:nvSpPr>
        <p:spPr>
          <a:xfrm>
            <a:off x="4486046" y="2905049"/>
            <a:ext cx="342900" cy="342900"/>
          </a:xfrm>
          <a:prstGeom prst="ellipse">
            <a:avLst/>
          </a:prstGeom>
          <a:solidFill>
            <a:srgbClr val="10B981"/>
          </a:solidFill>
          <a:ln w="12700">
            <a:solidFill>
              <a:srgbClr val="FFFFFF">
                <a:alpha val="0"/>
              </a:srgbClr>
            </a:solidFill>
            <a:prstDash val="solid"/>
          </a:ln>
        </p:spPr>
      </p:sp>
      <p:pic>
        <p:nvPicPr>
          <p:cNvPr id="28" name="Image 3" descr="preencoded.png"/>
          <p:cNvPicPr>
            <a:picLocks noChangeAspect="1"/>
          </p:cNvPicPr>
          <p:nvPr/>
        </p:nvPicPr>
        <p:blipFill>
          <a:blip r:embed="rId6"/>
          <a:srcRect t="-100" b="-100"/>
          <a:stretch/>
        </p:blipFill>
        <p:spPr>
          <a:xfrm>
            <a:off x="4600346" y="3000146"/>
            <a:ext cx="114300" cy="152705"/>
          </a:xfrm>
          <a:prstGeom prst="rect">
            <a:avLst/>
          </a:prstGeom>
        </p:spPr>
      </p:pic>
      <p:sp>
        <p:nvSpPr>
          <p:cNvPr id="29" name="Text 23"/>
          <p:cNvSpPr txBox="1"/>
          <p:nvPr/>
        </p:nvSpPr>
        <p:spPr>
          <a:xfrm>
            <a:off x="4924044" y="2948026"/>
            <a:ext cx="2211019" cy="257861"/>
          </a:xfrm>
          <a:prstGeom prst="rect">
            <a:avLst/>
          </a:prstGeom>
          <a:noFill/>
          <a:ln/>
        </p:spPr>
        <p:txBody>
          <a:bodyPr wrap="square" lIns="0" tIns="0" rIns="0" bIns="0" rtlCol="0" anchor="ctr"/>
          <a:lstStyle/>
          <a:p>
            <a:pPr marL="0" indent="0" algn="l">
              <a:buNone/>
            </a:pPr>
            <a:r>
              <a:rPr lang="en-US" sz="1300" b="1" dirty="0">
                <a:solidFill>
                  <a:srgbClr val="334155"/>
                </a:solidFill>
                <a:latin typeface="Montserrat" pitchFamily="34" charset="0"/>
                <a:ea typeface="Montserrat" pitchFamily="34" charset="-122"/>
                <a:cs typeface="Montserrat" pitchFamily="34" charset="-120"/>
              </a:rPr>
              <a:t>Documents to Examine</a:t>
            </a:r>
            <a:endParaRPr lang="en-US" sz="1300" dirty="0"/>
          </a:p>
        </p:txBody>
      </p:sp>
      <p:sp>
        <p:nvSpPr>
          <p:cNvPr id="30" name="Shape 24"/>
          <p:cNvSpPr/>
          <p:nvPr/>
        </p:nvSpPr>
        <p:spPr>
          <a:xfrm>
            <a:off x="4486046" y="3581705"/>
            <a:ext cx="57607" cy="57607"/>
          </a:xfrm>
          <a:prstGeom prst="ellipse">
            <a:avLst/>
          </a:prstGeom>
          <a:solidFill>
            <a:srgbClr val="CBD5E1"/>
          </a:solidFill>
          <a:ln w="12700">
            <a:solidFill>
              <a:srgbClr val="FFFFFF">
                <a:alpha val="0"/>
              </a:srgbClr>
            </a:solidFill>
            <a:prstDash val="solid"/>
          </a:ln>
        </p:spPr>
      </p:sp>
      <p:sp>
        <p:nvSpPr>
          <p:cNvPr id="31" name="Text 25"/>
          <p:cNvSpPr txBox="1"/>
          <p:nvPr/>
        </p:nvSpPr>
        <p:spPr>
          <a:xfrm>
            <a:off x="4638751" y="3504895"/>
            <a:ext cx="3106217" cy="200254"/>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Investment Valuation Policy (HO/Local).</a:t>
            </a:r>
            <a:endParaRPr lang="en-US" sz="1100" dirty="0"/>
          </a:p>
        </p:txBody>
      </p:sp>
      <p:sp>
        <p:nvSpPr>
          <p:cNvPr id="32" name="Shape 26"/>
          <p:cNvSpPr/>
          <p:nvPr/>
        </p:nvSpPr>
        <p:spPr>
          <a:xfrm>
            <a:off x="4486046" y="3877056"/>
            <a:ext cx="57607" cy="57607"/>
          </a:xfrm>
          <a:prstGeom prst="ellipse">
            <a:avLst/>
          </a:prstGeom>
          <a:solidFill>
            <a:srgbClr val="CBD5E1"/>
          </a:solidFill>
          <a:ln w="12700">
            <a:solidFill>
              <a:srgbClr val="FFFFFF">
                <a:alpha val="0"/>
              </a:srgbClr>
            </a:solidFill>
            <a:prstDash val="solid"/>
          </a:ln>
        </p:spPr>
      </p:sp>
      <p:sp>
        <p:nvSpPr>
          <p:cNvPr id="33" name="Text 27"/>
          <p:cNvSpPr txBox="1"/>
          <p:nvPr/>
        </p:nvSpPr>
        <p:spPr>
          <a:xfrm>
            <a:off x="4638751" y="3800246"/>
            <a:ext cx="3576218" cy="200254"/>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Year-end Investment Valuation Report/Sheet.</a:t>
            </a:r>
            <a:endParaRPr lang="en-US" sz="1100" dirty="0"/>
          </a:p>
        </p:txBody>
      </p:sp>
      <p:sp>
        <p:nvSpPr>
          <p:cNvPr id="34" name="Shape 28"/>
          <p:cNvSpPr/>
          <p:nvPr/>
        </p:nvSpPr>
        <p:spPr>
          <a:xfrm>
            <a:off x="4486046" y="4172407"/>
            <a:ext cx="57607" cy="57607"/>
          </a:xfrm>
          <a:prstGeom prst="ellipse">
            <a:avLst/>
          </a:prstGeom>
          <a:solidFill>
            <a:srgbClr val="CBD5E1"/>
          </a:solidFill>
          <a:ln w="12700">
            <a:solidFill>
              <a:srgbClr val="FFFFFF">
                <a:alpha val="0"/>
              </a:srgbClr>
            </a:solidFill>
            <a:prstDash val="solid"/>
          </a:ln>
        </p:spPr>
      </p:sp>
      <p:sp>
        <p:nvSpPr>
          <p:cNvPr id="35" name="Text 29"/>
          <p:cNvSpPr txBox="1"/>
          <p:nvPr/>
        </p:nvSpPr>
        <p:spPr>
          <a:xfrm>
            <a:off x="4638751" y="4095598"/>
            <a:ext cx="3143707" cy="600761"/>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RBI Master Circular on Prudential Norms for Classification, Valuation and Operation of Investment Portfolio.</a:t>
            </a:r>
            <a:endParaRPr lang="en-US" sz="1100" dirty="0"/>
          </a:p>
        </p:txBody>
      </p:sp>
      <p:sp>
        <p:nvSpPr>
          <p:cNvPr id="36" name="Shape 30"/>
          <p:cNvSpPr/>
          <p:nvPr/>
        </p:nvSpPr>
        <p:spPr>
          <a:xfrm>
            <a:off x="4486046" y="4867351"/>
            <a:ext cx="57607" cy="57607"/>
          </a:xfrm>
          <a:prstGeom prst="ellipse">
            <a:avLst/>
          </a:prstGeom>
          <a:solidFill>
            <a:srgbClr val="CBD5E1"/>
          </a:solidFill>
          <a:ln w="12700">
            <a:solidFill>
              <a:srgbClr val="FFFFFF">
                <a:alpha val="0"/>
              </a:srgbClr>
            </a:solidFill>
            <a:prstDash val="solid"/>
          </a:ln>
        </p:spPr>
      </p:sp>
      <p:sp>
        <p:nvSpPr>
          <p:cNvPr id="37" name="Text 31"/>
          <p:cNvSpPr txBox="1"/>
          <p:nvPr/>
        </p:nvSpPr>
        <p:spPr>
          <a:xfrm>
            <a:off x="4638751" y="4791456"/>
            <a:ext cx="3143707" cy="400507"/>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Local Regulator's guidelines (for foreign branches).</a:t>
            </a:r>
            <a:endParaRPr lang="en-US" sz="1100" dirty="0"/>
          </a:p>
        </p:txBody>
      </p:sp>
      <p:sp>
        <p:nvSpPr>
          <p:cNvPr id="38" name="Shape 32"/>
          <p:cNvSpPr/>
          <p:nvPr/>
        </p:nvSpPr>
        <p:spPr>
          <a:xfrm>
            <a:off x="8096098" y="2704795"/>
            <a:ext cx="3619195" cy="3486607"/>
          </a:xfrm>
          <a:prstGeom prst="roundRect">
            <a:avLst>
              <a:gd name="adj" fmla="val 1720"/>
            </a:avLst>
          </a:prstGeom>
          <a:solidFill>
            <a:srgbClr val="FFFFFF"/>
          </a:solidFill>
          <a:ln w="12700">
            <a:solidFill>
              <a:srgbClr val="E2E8F0"/>
            </a:solidFill>
            <a:prstDash val="solid"/>
          </a:ln>
        </p:spPr>
      </p:sp>
      <p:sp>
        <p:nvSpPr>
          <p:cNvPr id="39" name="Shape 33"/>
          <p:cNvSpPr/>
          <p:nvPr/>
        </p:nvSpPr>
        <p:spPr>
          <a:xfrm>
            <a:off x="8296351" y="3343046"/>
            <a:ext cx="3219602" cy="19202"/>
          </a:xfrm>
          <a:prstGeom prst="rect">
            <a:avLst/>
          </a:prstGeom>
          <a:solidFill>
            <a:srgbClr val="F1F5F9"/>
          </a:solidFill>
          <a:ln w="12700">
            <a:solidFill>
              <a:srgbClr val="F1F5F9">
                <a:alpha val="0"/>
              </a:srgbClr>
            </a:solidFill>
            <a:prstDash val="solid"/>
          </a:ln>
        </p:spPr>
      </p:sp>
      <p:sp>
        <p:nvSpPr>
          <p:cNvPr id="40" name="Shape 34"/>
          <p:cNvSpPr/>
          <p:nvPr/>
        </p:nvSpPr>
        <p:spPr>
          <a:xfrm>
            <a:off x="8296351" y="2905049"/>
            <a:ext cx="342900" cy="342900"/>
          </a:xfrm>
          <a:prstGeom prst="ellipse">
            <a:avLst/>
          </a:prstGeom>
          <a:solidFill>
            <a:srgbClr val="EF4444"/>
          </a:solidFill>
          <a:ln w="12700">
            <a:solidFill>
              <a:srgbClr val="FFFFFF">
                <a:alpha val="0"/>
              </a:srgbClr>
            </a:solidFill>
            <a:prstDash val="solid"/>
          </a:ln>
        </p:spPr>
      </p:sp>
      <p:pic>
        <p:nvPicPr>
          <p:cNvPr id="41" name="Image 4" descr="preencoded.png"/>
          <p:cNvPicPr>
            <a:picLocks noChangeAspect="1"/>
          </p:cNvPicPr>
          <p:nvPr/>
        </p:nvPicPr>
        <p:blipFill>
          <a:blip r:embed="rId7"/>
          <a:srcRect/>
          <a:stretch/>
        </p:blipFill>
        <p:spPr>
          <a:xfrm>
            <a:off x="8391449" y="3000146"/>
            <a:ext cx="152705" cy="152705"/>
          </a:xfrm>
          <a:prstGeom prst="rect">
            <a:avLst/>
          </a:prstGeom>
        </p:spPr>
      </p:pic>
      <p:sp>
        <p:nvSpPr>
          <p:cNvPr id="42" name="Text 35"/>
          <p:cNvSpPr txBox="1"/>
          <p:nvPr/>
        </p:nvSpPr>
        <p:spPr>
          <a:xfrm>
            <a:off x="8734349" y="2948026"/>
            <a:ext cx="1507846" cy="257861"/>
          </a:xfrm>
          <a:prstGeom prst="rect">
            <a:avLst/>
          </a:prstGeom>
          <a:noFill/>
          <a:ln/>
        </p:spPr>
        <p:txBody>
          <a:bodyPr wrap="square" lIns="0" tIns="0" rIns="0" bIns="0" rtlCol="0" anchor="ctr"/>
          <a:lstStyle/>
          <a:p>
            <a:pPr marL="0" indent="0" algn="l">
              <a:buNone/>
            </a:pPr>
            <a:r>
              <a:rPr lang="en-US" sz="1300" b="1" dirty="0">
                <a:solidFill>
                  <a:srgbClr val="334155"/>
                </a:solidFill>
                <a:latin typeface="Montserrat" pitchFamily="34" charset="0"/>
                <a:ea typeface="Montserrat" pitchFamily="34" charset="-122"/>
                <a:cs typeface="Montserrat" pitchFamily="34" charset="-120"/>
              </a:rPr>
              <a:t>Possible Risks</a:t>
            </a:r>
            <a:endParaRPr lang="en-US" sz="1300" dirty="0"/>
          </a:p>
        </p:txBody>
      </p:sp>
      <p:sp>
        <p:nvSpPr>
          <p:cNvPr id="43" name="Shape 36"/>
          <p:cNvSpPr/>
          <p:nvPr/>
        </p:nvSpPr>
        <p:spPr>
          <a:xfrm>
            <a:off x="8296351" y="3581705"/>
            <a:ext cx="57607" cy="57607"/>
          </a:xfrm>
          <a:prstGeom prst="ellipse">
            <a:avLst/>
          </a:prstGeom>
          <a:solidFill>
            <a:srgbClr val="CBD5E1"/>
          </a:solidFill>
          <a:ln w="12700">
            <a:solidFill>
              <a:srgbClr val="FFFFFF">
                <a:alpha val="0"/>
              </a:srgbClr>
            </a:solidFill>
            <a:prstDash val="solid"/>
          </a:ln>
        </p:spPr>
      </p:sp>
      <p:sp>
        <p:nvSpPr>
          <p:cNvPr id="44" name="Text 37"/>
          <p:cNvSpPr txBox="1"/>
          <p:nvPr/>
        </p:nvSpPr>
        <p:spPr>
          <a:xfrm>
            <a:off x="8449056" y="3504895"/>
            <a:ext cx="3143707" cy="400507"/>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Overvaluation of investment portfolio leading to inflated profits.</a:t>
            </a:r>
            <a:endParaRPr lang="en-US" sz="1100" dirty="0"/>
          </a:p>
        </p:txBody>
      </p:sp>
      <p:sp>
        <p:nvSpPr>
          <p:cNvPr id="45" name="Shape 38"/>
          <p:cNvSpPr/>
          <p:nvPr/>
        </p:nvSpPr>
        <p:spPr>
          <a:xfrm>
            <a:off x="8296351" y="4076395"/>
            <a:ext cx="57607" cy="57607"/>
          </a:xfrm>
          <a:prstGeom prst="ellipse">
            <a:avLst/>
          </a:prstGeom>
          <a:solidFill>
            <a:srgbClr val="CBD5E1"/>
          </a:solidFill>
          <a:ln w="12700">
            <a:solidFill>
              <a:srgbClr val="FFFFFF">
                <a:alpha val="0"/>
              </a:srgbClr>
            </a:solidFill>
            <a:prstDash val="solid"/>
          </a:ln>
        </p:spPr>
      </p:sp>
      <p:sp>
        <p:nvSpPr>
          <p:cNvPr id="46" name="Text 39"/>
          <p:cNvSpPr txBox="1"/>
          <p:nvPr/>
        </p:nvSpPr>
        <p:spPr>
          <a:xfrm>
            <a:off x="8449056" y="4000500"/>
            <a:ext cx="3143707" cy="400507"/>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Non-compliance with stricter regulatory norms (RBI vs Local) resulting in penalties.</a:t>
            </a:r>
            <a:endParaRPr lang="en-US" sz="1100" dirty="0"/>
          </a:p>
        </p:txBody>
      </p:sp>
      <p:sp>
        <p:nvSpPr>
          <p:cNvPr id="47" name="Shape 40"/>
          <p:cNvSpPr/>
          <p:nvPr/>
        </p:nvSpPr>
        <p:spPr>
          <a:xfrm>
            <a:off x="8296351" y="4572000"/>
            <a:ext cx="57607" cy="57607"/>
          </a:xfrm>
          <a:prstGeom prst="ellipse">
            <a:avLst/>
          </a:prstGeom>
          <a:solidFill>
            <a:srgbClr val="CBD5E1"/>
          </a:solidFill>
          <a:ln w="12700">
            <a:solidFill>
              <a:srgbClr val="FFFFFF">
                <a:alpha val="0"/>
              </a:srgbClr>
            </a:solidFill>
            <a:prstDash val="solid"/>
          </a:ln>
        </p:spPr>
      </p:sp>
      <p:sp>
        <p:nvSpPr>
          <p:cNvPr id="48" name="Text 41"/>
          <p:cNvSpPr txBox="1"/>
          <p:nvPr/>
        </p:nvSpPr>
        <p:spPr>
          <a:xfrm>
            <a:off x="8449056" y="4496105"/>
            <a:ext cx="3143707" cy="400507"/>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Incorrect categorization (HTM/AFS/HFT) affecting valuation outcome.</a:t>
            </a:r>
            <a:endParaRPr lang="en-US" sz="1100" dirty="0"/>
          </a:p>
        </p:txBody>
      </p:sp>
      <p:sp>
        <p:nvSpPr>
          <p:cNvPr id="49" name="Shape 42"/>
          <p:cNvSpPr/>
          <p:nvPr/>
        </p:nvSpPr>
        <p:spPr>
          <a:xfrm>
            <a:off x="8296351" y="5067605"/>
            <a:ext cx="57607" cy="57607"/>
          </a:xfrm>
          <a:prstGeom prst="ellipse">
            <a:avLst/>
          </a:prstGeom>
          <a:solidFill>
            <a:srgbClr val="CBD5E1"/>
          </a:solidFill>
          <a:ln w="12700">
            <a:solidFill>
              <a:srgbClr val="FFFFFF">
                <a:alpha val="0"/>
              </a:srgbClr>
            </a:solidFill>
            <a:prstDash val="solid"/>
          </a:ln>
        </p:spPr>
      </p:sp>
      <p:sp>
        <p:nvSpPr>
          <p:cNvPr id="50" name="Text 43"/>
          <p:cNvSpPr txBox="1"/>
          <p:nvPr/>
        </p:nvSpPr>
        <p:spPr>
          <a:xfrm>
            <a:off x="8449056" y="4990795"/>
            <a:ext cx="3143707" cy="400507"/>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Failure to provide for depreciation in investment value.</a:t>
            </a:r>
            <a:endParaRPr lang="en-US" sz="1100" dirty="0"/>
          </a:p>
        </p:txBody>
      </p:sp>
      <p:sp>
        <p:nvSpPr>
          <p:cNvPr id="51" name="Shape 44"/>
          <p:cNvSpPr/>
          <p:nvPr/>
        </p:nvSpPr>
        <p:spPr>
          <a:xfrm>
            <a:off x="0" y="6476695"/>
            <a:ext cx="12191695" cy="381305"/>
          </a:xfrm>
          <a:prstGeom prst="rect">
            <a:avLst/>
          </a:prstGeom>
          <a:solidFill>
            <a:srgbClr val="F8FAFC"/>
          </a:solidFill>
          <a:ln/>
        </p:spPr>
      </p:sp>
      <p:sp>
        <p:nvSpPr>
          <p:cNvPr id="52" name="Shape 45"/>
          <p:cNvSpPr/>
          <p:nvPr/>
        </p:nvSpPr>
        <p:spPr>
          <a:xfrm>
            <a:off x="0" y="6476695"/>
            <a:ext cx="12191695" cy="9144"/>
          </a:xfrm>
          <a:prstGeom prst="rect">
            <a:avLst/>
          </a:prstGeom>
          <a:solidFill>
            <a:srgbClr val="E2E8F0"/>
          </a:solidFill>
          <a:ln w="12700">
            <a:solidFill>
              <a:srgbClr val="E2E8F0">
                <a:alpha val="0"/>
              </a:srgbClr>
            </a:solidFill>
            <a:prstDash val="solid"/>
          </a:ln>
        </p:spPr>
      </p:sp>
      <p:sp>
        <p:nvSpPr>
          <p:cNvPr id="53" name="Text 46"/>
          <p:cNvSpPr txBox="1"/>
          <p:nvPr/>
        </p:nvSpPr>
        <p:spPr>
          <a:xfrm>
            <a:off x="476402" y="6586423"/>
            <a:ext cx="3276295" cy="171907"/>
          </a:xfrm>
          <a:prstGeom prst="rect">
            <a:avLst/>
          </a:prstGeom>
          <a:noFill/>
          <a:ln/>
        </p:spPr>
        <p:txBody>
          <a:bodyPr wrap="square" lIns="0" tIns="0" rIns="0" bIns="0" rtlCol="0" anchor="ctr"/>
          <a:lstStyle/>
          <a:p>
            <a:pPr marL="0" indent="0" algn="l">
              <a:buNone/>
            </a:pPr>
            <a:r>
              <a:rPr lang="en-US" sz="900" dirty="0">
                <a:solidFill>
                  <a:srgbClr val="94A3B8"/>
                </a:solidFill>
                <a:latin typeface="Open Sans" pitchFamily="34" charset="0"/>
                <a:ea typeface="Open Sans" pitchFamily="34" charset="-122"/>
                <a:cs typeface="Open Sans" pitchFamily="34" charset="-120"/>
              </a:rPr>
              <a:t>Long Form Audit Report (LFAR) – Practical Approach</a:t>
            </a:r>
            <a:endParaRPr lang="en-US" sz="900" dirty="0"/>
          </a:p>
        </p:txBody>
      </p:sp>
      <p:sp>
        <p:nvSpPr>
          <p:cNvPr id="54" name="Text 47"/>
          <p:cNvSpPr txBox="1"/>
          <p:nvPr/>
        </p:nvSpPr>
        <p:spPr>
          <a:xfrm>
            <a:off x="10416845" y="6586423"/>
            <a:ext cx="1553566" cy="171907"/>
          </a:xfrm>
          <a:prstGeom prst="rect">
            <a:avLst/>
          </a:prstGeom>
          <a:noFill/>
          <a:ln/>
        </p:spPr>
        <p:txBody>
          <a:bodyPr wrap="square" lIns="0" tIns="0" rIns="0" bIns="0" rtlCol="0" anchor="ctr"/>
          <a:lstStyle/>
          <a:p>
            <a:pPr marL="0" indent="0" algn="l">
              <a:buNone/>
            </a:pPr>
            <a:r>
              <a:rPr lang="en-US" sz="900" dirty="0">
                <a:solidFill>
                  <a:srgbClr val="94A3B8"/>
                </a:solidFill>
                <a:latin typeface="Open Sans" pitchFamily="34" charset="0"/>
                <a:ea typeface="Open Sans" pitchFamily="34" charset="-122"/>
                <a:cs typeface="Open Sans" pitchFamily="34" charset="-120"/>
              </a:rPr>
              <a:t>ICAI Hyderabad Seminar</a:t>
            </a:r>
            <a:endParaRPr lang="en-US" sz="9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 22">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F0F0F0"/>
          </a:solidFill>
          <a:ln w="12700">
            <a:solidFill>
              <a:srgbClr val="FFFFFF">
                <a:alpha val="0"/>
              </a:srgbClr>
            </a:solidFill>
            <a:prstDash val="solid"/>
          </a:ln>
        </p:spPr>
      </p:sp>
      <p:sp>
        <p:nvSpPr>
          <p:cNvPr id="3" name="Shape 1"/>
          <p:cNvSpPr/>
          <p:nvPr/>
        </p:nvSpPr>
        <p:spPr>
          <a:xfrm>
            <a:off x="0" y="0"/>
            <a:ext cx="12191695" cy="6858000"/>
          </a:xfrm>
          <a:prstGeom prst="rect">
            <a:avLst/>
          </a:prstGeom>
          <a:solidFill>
            <a:srgbClr val="FFFFFF"/>
          </a:solidFill>
          <a:ln w="12700">
            <a:solidFill>
              <a:srgbClr val="FFFFFF">
                <a:alpha val="0"/>
              </a:srgbClr>
            </a:solidFill>
            <a:prstDash val="solid"/>
          </a:ln>
        </p:spPr>
      </p:sp>
      <p:sp>
        <p:nvSpPr>
          <p:cNvPr id="4" name="Shape 2"/>
          <p:cNvSpPr/>
          <p:nvPr/>
        </p:nvSpPr>
        <p:spPr>
          <a:xfrm>
            <a:off x="0" y="0"/>
            <a:ext cx="12191695" cy="952805"/>
          </a:xfrm>
          <a:prstGeom prst="rect">
            <a:avLst/>
          </a:prstGeom>
          <a:solidFill>
            <a:srgbClr val="003580"/>
          </a:solidFill>
          <a:ln w="12700">
            <a:solidFill>
              <a:srgbClr val="FFFFFF">
                <a:alpha val="0"/>
              </a:srgbClr>
            </a:solidFill>
            <a:prstDash val="solid"/>
          </a:ln>
        </p:spPr>
      </p:sp>
      <p:sp>
        <p:nvSpPr>
          <p:cNvPr id="5" name="Text 3"/>
          <p:cNvSpPr txBox="1"/>
          <p:nvPr/>
        </p:nvSpPr>
        <p:spPr>
          <a:xfrm>
            <a:off x="476402" y="219456"/>
            <a:ext cx="6845198" cy="514807"/>
          </a:xfrm>
          <a:prstGeom prst="rect">
            <a:avLst/>
          </a:prstGeom>
          <a:noFill/>
          <a:ln/>
        </p:spPr>
        <p:txBody>
          <a:bodyPr wrap="square" lIns="0" tIns="0" rIns="0" bIns="0" rtlCol="0" anchor="ctr"/>
          <a:lstStyle/>
          <a:p>
            <a:pPr marL="0" indent="0" algn="l">
              <a:buNone/>
            </a:pPr>
            <a:r>
              <a:rPr lang="en-US" sz="2700" b="1" kern="0" spc="75" dirty="0">
                <a:solidFill>
                  <a:srgbClr val="FFFFFF"/>
                </a:solidFill>
                <a:latin typeface="Montserrat" pitchFamily="34" charset="0"/>
                <a:ea typeface="Montserrat" pitchFamily="34" charset="-122"/>
                <a:cs typeface="Montserrat" pitchFamily="34" charset="-120"/>
              </a:rPr>
              <a:t>I. Assets - Investments - Q(d)</a:t>
            </a:r>
            <a:endParaRPr lang="en-US" sz="2700" dirty="0"/>
          </a:p>
        </p:txBody>
      </p:sp>
      <p:pic>
        <p:nvPicPr>
          <p:cNvPr id="6" name="Image 0" descr="preencoded.png"/>
          <p:cNvPicPr>
            <a:picLocks noChangeAspect="1"/>
          </p:cNvPicPr>
          <p:nvPr/>
        </p:nvPicPr>
        <p:blipFill>
          <a:blip r:embed="rId3"/>
          <a:srcRect t="-401" b="-401"/>
          <a:stretch/>
        </p:blipFill>
        <p:spPr>
          <a:xfrm>
            <a:off x="0" y="952805"/>
            <a:ext cx="12191695" cy="57607"/>
          </a:xfrm>
          <a:prstGeom prst="rect">
            <a:avLst/>
          </a:prstGeom>
        </p:spPr>
      </p:pic>
      <p:sp>
        <p:nvSpPr>
          <p:cNvPr id="7" name="Shape 4"/>
          <p:cNvSpPr/>
          <p:nvPr/>
        </p:nvSpPr>
        <p:spPr>
          <a:xfrm>
            <a:off x="476402" y="1295705"/>
            <a:ext cx="11239805" cy="1218895"/>
          </a:xfrm>
          <a:prstGeom prst="roundRect">
            <a:avLst>
              <a:gd name="adj" fmla="val 9377"/>
            </a:avLst>
          </a:prstGeom>
          <a:solidFill>
            <a:srgbClr val="E8F4FD"/>
          </a:solidFill>
          <a:ln/>
          <a:effectLst>
            <a:outerShdw blurRad="63500" dist="38100" dir="16200000" algn="bl" rotWithShape="0">
              <a:srgbClr val="000000">
                <a:alpha val="5000"/>
              </a:srgbClr>
            </a:outerShdw>
          </a:effectLst>
        </p:spPr>
      </p:sp>
      <p:sp>
        <p:nvSpPr>
          <p:cNvPr id="8" name="Shape 5"/>
          <p:cNvSpPr/>
          <p:nvPr/>
        </p:nvSpPr>
        <p:spPr>
          <a:xfrm>
            <a:off x="476402" y="1295705"/>
            <a:ext cx="75895" cy="1218895"/>
          </a:xfrm>
          <a:prstGeom prst="roundRect">
            <a:avLst>
              <a:gd name="adj" fmla="val 150603"/>
            </a:avLst>
          </a:prstGeom>
          <a:solidFill>
            <a:srgbClr val="003580"/>
          </a:solidFill>
          <a:ln w="12700">
            <a:solidFill>
              <a:srgbClr val="003580">
                <a:alpha val="0"/>
              </a:srgbClr>
            </a:solidFill>
            <a:prstDash val="solid"/>
          </a:ln>
        </p:spPr>
      </p:sp>
      <p:pic>
        <p:nvPicPr>
          <p:cNvPr id="9" name="Image 1" descr="preencoded.png"/>
          <p:cNvPicPr>
            <a:picLocks noChangeAspect="1"/>
          </p:cNvPicPr>
          <p:nvPr/>
        </p:nvPicPr>
        <p:blipFill>
          <a:blip r:embed="rId4"/>
          <a:srcRect t="-43" b="-43"/>
          <a:stretch/>
        </p:blipFill>
        <p:spPr>
          <a:xfrm>
            <a:off x="743407" y="1524305"/>
            <a:ext cx="133502" cy="152705"/>
          </a:xfrm>
          <a:prstGeom prst="rect">
            <a:avLst/>
          </a:prstGeom>
        </p:spPr>
      </p:pic>
      <p:sp>
        <p:nvSpPr>
          <p:cNvPr id="10" name="Text 6"/>
          <p:cNvSpPr txBox="1"/>
          <p:nvPr/>
        </p:nvSpPr>
        <p:spPr>
          <a:xfrm>
            <a:off x="952805" y="1485900"/>
            <a:ext cx="2981858" cy="228600"/>
          </a:xfrm>
          <a:prstGeom prst="rect">
            <a:avLst/>
          </a:prstGeom>
          <a:noFill/>
          <a:ln/>
        </p:spPr>
        <p:txBody>
          <a:bodyPr wrap="square" lIns="0" tIns="0" rIns="0" bIns="0" rtlCol="0" anchor="ctr"/>
          <a:lstStyle/>
          <a:p>
            <a:pPr marL="0" indent="0" algn="l">
              <a:buNone/>
            </a:pPr>
            <a:r>
              <a:rPr lang="en-US" sz="1200" b="1" dirty="0">
                <a:solidFill>
                  <a:srgbClr val="003580"/>
                </a:solidFill>
                <a:latin typeface="Montserrat" pitchFamily="34" charset="0"/>
                <a:ea typeface="Montserrat" pitchFamily="34" charset="-122"/>
                <a:cs typeface="Montserrat" pitchFamily="34" charset="-120"/>
              </a:rPr>
              <a:t>Exact LFAR Question (Verbatim)</a:t>
            </a:r>
            <a:endParaRPr lang="en-US" sz="1200" dirty="0"/>
          </a:p>
        </p:txBody>
      </p:sp>
      <p:sp>
        <p:nvSpPr>
          <p:cNvPr id="11" name="Text 7"/>
          <p:cNvSpPr txBox="1"/>
          <p:nvPr/>
        </p:nvSpPr>
        <p:spPr>
          <a:xfrm>
            <a:off x="743407" y="1790395"/>
            <a:ext cx="10858500" cy="534010"/>
          </a:xfrm>
          <a:prstGeom prst="rect">
            <a:avLst/>
          </a:prstGeom>
          <a:noFill/>
          <a:ln/>
        </p:spPr>
        <p:txBody>
          <a:bodyPr wrap="square" lIns="0" tIns="0" rIns="0" bIns="0" rtlCol="0" anchor="ctr"/>
          <a:lstStyle/>
          <a:p>
            <a:pPr marL="0" indent="0" algn="l">
              <a:buNone/>
            </a:pPr>
            <a:r>
              <a:rPr lang="en-US" sz="1500" b="1" i="1" dirty="0">
                <a:solidFill>
                  <a:srgbClr val="1E293B"/>
                </a:solidFill>
                <a:latin typeface="Open Sans" pitchFamily="34" charset="0"/>
                <a:ea typeface="Open Sans" pitchFamily="34" charset="-122"/>
                <a:cs typeface="Open Sans" pitchFamily="34" charset="-120"/>
              </a:rPr>
              <a:t>"Whether there are any matured or overdue investments which have not been encashed and / or has not been serviced? If so, give details?"</a:t>
            </a:r>
            <a:endParaRPr lang="en-US" sz="1500" dirty="0"/>
          </a:p>
        </p:txBody>
      </p:sp>
      <p:sp>
        <p:nvSpPr>
          <p:cNvPr id="12" name="Shape 8"/>
          <p:cNvSpPr/>
          <p:nvPr/>
        </p:nvSpPr>
        <p:spPr>
          <a:xfrm>
            <a:off x="476402" y="2704795"/>
            <a:ext cx="3619195" cy="3486607"/>
          </a:xfrm>
          <a:prstGeom prst="roundRect">
            <a:avLst>
              <a:gd name="adj" fmla="val 1720"/>
            </a:avLst>
          </a:prstGeom>
          <a:solidFill>
            <a:srgbClr val="FFFFFF"/>
          </a:solidFill>
          <a:ln w="12700">
            <a:solidFill>
              <a:srgbClr val="E2E8F0"/>
            </a:solidFill>
            <a:prstDash val="solid"/>
          </a:ln>
        </p:spPr>
      </p:sp>
      <p:sp>
        <p:nvSpPr>
          <p:cNvPr id="13" name="Shape 9"/>
          <p:cNvSpPr/>
          <p:nvPr/>
        </p:nvSpPr>
        <p:spPr>
          <a:xfrm>
            <a:off x="676656" y="3343046"/>
            <a:ext cx="3219602" cy="19202"/>
          </a:xfrm>
          <a:prstGeom prst="rect">
            <a:avLst/>
          </a:prstGeom>
          <a:solidFill>
            <a:srgbClr val="F1F5F9"/>
          </a:solidFill>
          <a:ln w="12700">
            <a:solidFill>
              <a:srgbClr val="F1F5F9">
                <a:alpha val="0"/>
              </a:srgbClr>
            </a:solidFill>
            <a:prstDash val="solid"/>
          </a:ln>
        </p:spPr>
      </p:sp>
      <p:sp>
        <p:nvSpPr>
          <p:cNvPr id="14" name="Shape 10"/>
          <p:cNvSpPr/>
          <p:nvPr/>
        </p:nvSpPr>
        <p:spPr>
          <a:xfrm>
            <a:off x="676656" y="2905049"/>
            <a:ext cx="342900" cy="342900"/>
          </a:xfrm>
          <a:prstGeom prst="ellipse">
            <a:avLst/>
          </a:prstGeom>
          <a:solidFill>
            <a:srgbClr val="0072CE"/>
          </a:solidFill>
          <a:ln w="12700">
            <a:solidFill>
              <a:srgbClr val="FFFFFF">
                <a:alpha val="0"/>
              </a:srgbClr>
            </a:solidFill>
            <a:prstDash val="solid"/>
          </a:ln>
        </p:spPr>
      </p:sp>
      <p:pic>
        <p:nvPicPr>
          <p:cNvPr id="15" name="Image 2" descr="preencoded.png"/>
          <p:cNvPicPr>
            <a:picLocks noChangeAspect="1"/>
          </p:cNvPicPr>
          <p:nvPr/>
        </p:nvPicPr>
        <p:blipFill>
          <a:blip r:embed="rId5"/>
          <a:srcRect/>
          <a:stretch/>
        </p:blipFill>
        <p:spPr>
          <a:xfrm>
            <a:off x="771754" y="3000146"/>
            <a:ext cx="152705" cy="152705"/>
          </a:xfrm>
          <a:prstGeom prst="rect">
            <a:avLst/>
          </a:prstGeom>
        </p:spPr>
      </p:pic>
      <p:sp>
        <p:nvSpPr>
          <p:cNvPr id="16" name="Text 11"/>
          <p:cNvSpPr txBox="1"/>
          <p:nvPr/>
        </p:nvSpPr>
        <p:spPr>
          <a:xfrm>
            <a:off x="1114654" y="2948026"/>
            <a:ext cx="1540764" cy="257861"/>
          </a:xfrm>
          <a:prstGeom prst="rect">
            <a:avLst/>
          </a:prstGeom>
          <a:noFill/>
          <a:ln/>
        </p:spPr>
        <p:txBody>
          <a:bodyPr wrap="square" lIns="0" tIns="0" rIns="0" bIns="0" rtlCol="0" anchor="ctr"/>
          <a:lstStyle/>
          <a:p>
            <a:pPr marL="0" indent="0" algn="l">
              <a:buNone/>
            </a:pPr>
            <a:r>
              <a:rPr lang="en-US" sz="1300" b="1" dirty="0">
                <a:solidFill>
                  <a:srgbClr val="334155"/>
                </a:solidFill>
                <a:latin typeface="Montserrat" pitchFamily="34" charset="0"/>
                <a:ea typeface="Montserrat" pitchFamily="34" charset="-122"/>
                <a:cs typeface="Montserrat" pitchFamily="34" charset="-120"/>
              </a:rPr>
              <a:t>What to Verify</a:t>
            </a:r>
            <a:endParaRPr lang="en-US" sz="1300" dirty="0"/>
          </a:p>
        </p:txBody>
      </p:sp>
      <p:sp>
        <p:nvSpPr>
          <p:cNvPr id="17" name="Shape 12"/>
          <p:cNvSpPr/>
          <p:nvPr/>
        </p:nvSpPr>
        <p:spPr>
          <a:xfrm>
            <a:off x="676656" y="3581705"/>
            <a:ext cx="57607" cy="57607"/>
          </a:xfrm>
          <a:prstGeom prst="ellipse">
            <a:avLst/>
          </a:prstGeom>
          <a:solidFill>
            <a:srgbClr val="CBD5E1"/>
          </a:solidFill>
          <a:ln w="12700">
            <a:solidFill>
              <a:srgbClr val="FFFFFF">
                <a:alpha val="0"/>
              </a:srgbClr>
            </a:solidFill>
            <a:prstDash val="solid"/>
          </a:ln>
        </p:spPr>
      </p:sp>
      <p:sp>
        <p:nvSpPr>
          <p:cNvPr id="18" name="Text 13"/>
          <p:cNvSpPr txBox="1"/>
          <p:nvPr/>
        </p:nvSpPr>
        <p:spPr>
          <a:xfrm>
            <a:off x="828446" y="3504895"/>
            <a:ext cx="3143707" cy="600761"/>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Identify investments that have matured but proceeds have not yet been credited to the bank.</a:t>
            </a:r>
            <a:endParaRPr lang="en-US" sz="1100" dirty="0"/>
          </a:p>
        </p:txBody>
      </p:sp>
      <p:sp>
        <p:nvSpPr>
          <p:cNvPr id="19" name="Shape 14"/>
          <p:cNvSpPr/>
          <p:nvPr/>
        </p:nvSpPr>
        <p:spPr>
          <a:xfrm>
            <a:off x="676656" y="4276649"/>
            <a:ext cx="57607" cy="57607"/>
          </a:xfrm>
          <a:prstGeom prst="ellipse">
            <a:avLst/>
          </a:prstGeom>
          <a:solidFill>
            <a:srgbClr val="CBD5E1"/>
          </a:solidFill>
          <a:ln w="12700">
            <a:solidFill>
              <a:srgbClr val="FFFFFF">
                <a:alpha val="0"/>
              </a:srgbClr>
            </a:solidFill>
            <a:prstDash val="solid"/>
          </a:ln>
        </p:spPr>
      </p:sp>
      <p:sp>
        <p:nvSpPr>
          <p:cNvPr id="20" name="Text 15"/>
          <p:cNvSpPr txBox="1"/>
          <p:nvPr/>
        </p:nvSpPr>
        <p:spPr>
          <a:xfrm>
            <a:off x="828446" y="4200754"/>
            <a:ext cx="3143707" cy="400507"/>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Check for overdue interest or dividend servicing on existing investments.</a:t>
            </a:r>
            <a:endParaRPr lang="en-US" sz="1100" dirty="0"/>
          </a:p>
        </p:txBody>
      </p:sp>
      <p:sp>
        <p:nvSpPr>
          <p:cNvPr id="21" name="Shape 16"/>
          <p:cNvSpPr/>
          <p:nvPr/>
        </p:nvSpPr>
        <p:spPr>
          <a:xfrm>
            <a:off x="676656" y="4772254"/>
            <a:ext cx="57607" cy="57607"/>
          </a:xfrm>
          <a:prstGeom prst="ellipse">
            <a:avLst/>
          </a:prstGeom>
          <a:solidFill>
            <a:srgbClr val="CBD5E1"/>
          </a:solidFill>
          <a:ln w="12700">
            <a:solidFill>
              <a:srgbClr val="FFFFFF">
                <a:alpha val="0"/>
              </a:srgbClr>
            </a:solidFill>
            <a:prstDash val="solid"/>
          </a:ln>
        </p:spPr>
      </p:sp>
      <p:sp>
        <p:nvSpPr>
          <p:cNvPr id="22" name="Text 17"/>
          <p:cNvSpPr txBox="1"/>
          <p:nvPr/>
        </p:nvSpPr>
        <p:spPr>
          <a:xfrm>
            <a:off x="828446" y="4695444"/>
            <a:ext cx="3143707" cy="400507"/>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Verify reasons for non-encashment (e.g., lost certificates, issuer default, legal disputes).</a:t>
            </a:r>
            <a:endParaRPr lang="en-US" sz="1100" dirty="0"/>
          </a:p>
        </p:txBody>
      </p:sp>
      <p:sp>
        <p:nvSpPr>
          <p:cNvPr id="23" name="Shape 18"/>
          <p:cNvSpPr/>
          <p:nvPr/>
        </p:nvSpPr>
        <p:spPr>
          <a:xfrm>
            <a:off x="676656" y="5266944"/>
            <a:ext cx="57607" cy="57607"/>
          </a:xfrm>
          <a:prstGeom prst="ellipse">
            <a:avLst/>
          </a:prstGeom>
          <a:solidFill>
            <a:srgbClr val="CBD5E1"/>
          </a:solidFill>
          <a:ln w="12700">
            <a:solidFill>
              <a:srgbClr val="FFFFFF">
                <a:alpha val="0"/>
              </a:srgbClr>
            </a:solidFill>
            <a:prstDash val="solid"/>
          </a:ln>
        </p:spPr>
      </p:sp>
      <p:sp>
        <p:nvSpPr>
          <p:cNvPr id="24" name="Text 19"/>
          <p:cNvSpPr txBox="1"/>
          <p:nvPr/>
        </p:nvSpPr>
        <p:spPr>
          <a:xfrm>
            <a:off x="828446" y="5191049"/>
            <a:ext cx="3143707" cy="600761"/>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Review follow-up correspondence with issuers or custodians regarding overdue items.</a:t>
            </a:r>
            <a:endParaRPr lang="en-US" sz="1100" dirty="0"/>
          </a:p>
        </p:txBody>
      </p:sp>
      <p:sp>
        <p:nvSpPr>
          <p:cNvPr id="25" name="Shape 20"/>
          <p:cNvSpPr/>
          <p:nvPr/>
        </p:nvSpPr>
        <p:spPr>
          <a:xfrm>
            <a:off x="4286707" y="2704795"/>
            <a:ext cx="3619195" cy="3486607"/>
          </a:xfrm>
          <a:prstGeom prst="roundRect">
            <a:avLst>
              <a:gd name="adj" fmla="val 1720"/>
            </a:avLst>
          </a:prstGeom>
          <a:solidFill>
            <a:srgbClr val="FFFFFF"/>
          </a:solidFill>
          <a:ln w="12700">
            <a:solidFill>
              <a:srgbClr val="E2E8F0"/>
            </a:solidFill>
            <a:prstDash val="solid"/>
          </a:ln>
        </p:spPr>
      </p:sp>
      <p:sp>
        <p:nvSpPr>
          <p:cNvPr id="26" name="Shape 21"/>
          <p:cNvSpPr/>
          <p:nvPr/>
        </p:nvSpPr>
        <p:spPr>
          <a:xfrm>
            <a:off x="4486046" y="3343046"/>
            <a:ext cx="3219602" cy="19202"/>
          </a:xfrm>
          <a:prstGeom prst="rect">
            <a:avLst/>
          </a:prstGeom>
          <a:solidFill>
            <a:srgbClr val="F1F5F9"/>
          </a:solidFill>
          <a:ln w="12700">
            <a:solidFill>
              <a:srgbClr val="F1F5F9">
                <a:alpha val="0"/>
              </a:srgbClr>
            </a:solidFill>
            <a:prstDash val="solid"/>
          </a:ln>
        </p:spPr>
      </p:sp>
      <p:sp>
        <p:nvSpPr>
          <p:cNvPr id="27" name="Shape 22"/>
          <p:cNvSpPr/>
          <p:nvPr/>
        </p:nvSpPr>
        <p:spPr>
          <a:xfrm>
            <a:off x="4486046" y="2905049"/>
            <a:ext cx="342900" cy="342900"/>
          </a:xfrm>
          <a:prstGeom prst="ellipse">
            <a:avLst/>
          </a:prstGeom>
          <a:solidFill>
            <a:srgbClr val="10B981"/>
          </a:solidFill>
          <a:ln w="12700">
            <a:solidFill>
              <a:srgbClr val="FFFFFF">
                <a:alpha val="0"/>
              </a:srgbClr>
            </a:solidFill>
            <a:prstDash val="solid"/>
          </a:ln>
        </p:spPr>
      </p:sp>
      <p:pic>
        <p:nvPicPr>
          <p:cNvPr id="28" name="Image 3" descr="preencoded.png"/>
          <p:cNvPicPr>
            <a:picLocks noChangeAspect="1"/>
          </p:cNvPicPr>
          <p:nvPr/>
        </p:nvPicPr>
        <p:blipFill>
          <a:blip r:embed="rId6"/>
          <a:srcRect t="-100" b="-100"/>
          <a:stretch/>
        </p:blipFill>
        <p:spPr>
          <a:xfrm>
            <a:off x="4600346" y="3000146"/>
            <a:ext cx="114300" cy="152705"/>
          </a:xfrm>
          <a:prstGeom prst="rect">
            <a:avLst/>
          </a:prstGeom>
        </p:spPr>
      </p:pic>
      <p:sp>
        <p:nvSpPr>
          <p:cNvPr id="29" name="Text 23"/>
          <p:cNvSpPr txBox="1"/>
          <p:nvPr/>
        </p:nvSpPr>
        <p:spPr>
          <a:xfrm>
            <a:off x="4924044" y="2948026"/>
            <a:ext cx="2211019" cy="257861"/>
          </a:xfrm>
          <a:prstGeom prst="rect">
            <a:avLst/>
          </a:prstGeom>
          <a:noFill/>
          <a:ln/>
        </p:spPr>
        <p:txBody>
          <a:bodyPr wrap="square" lIns="0" tIns="0" rIns="0" bIns="0" rtlCol="0" anchor="ctr"/>
          <a:lstStyle/>
          <a:p>
            <a:pPr marL="0" indent="0" algn="l">
              <a:buNone/>
            </a:pPr>
            <a:r>
              <a:rPr lang="en-US" sz="1300" b="1" dirty="0">
                <a:solidFill>
                  <a:srgbClr val="334155"/>
                </a:solidFill>
                <a:latin typeface="Montserrat" pitchFamily="34" charset="0"/>
                <a:ea typeface="Montserrat" pitchFamily="34" charset="-122"/>
                <a:cs typeface="Montserrat" pitchFamily="34" charset="-120"/>
              </a:rPr>
              <a:t>Documents to Examine</a:t>
            </a:r>
            <a:endParaRPr lang="en-US" sz="1300" dirty="0"/>
          </a:p>
        </p:txBody>
      </p:sp>
      <p:sp>
        <p:nvSpPr>
          <p:cNvPr id="30" name="Shape 24"/>
          <p:cNvSpPr/>
          <p:nvPr/>
        </p:nvSpPr>
        <p:spPr>
          <a:xfrm>
            <a:off x="4486046" y="3581705"/>
            <a:ext cx="57607" cy="57607"/>
          </a:xfrm>
          <a:prstGeom prst="ellipse">
            <a:avLst/>
          </a:prstGeom>
          <a:solidFill>
            <a:srgbClr val="CBD5E1"/>
          </a:solidFill>
          <a:ln w="12700">
            <a:solidFill>
              <a:srgbClr val="FFFFFF">
                <a:alpha val="0"/>
              </a:srgbClr>
            </a:solidFill>
            <a:prstDash val="solid"/>
          </a:ln>
        </p:spPr>
      </p:sp>
      <p:sp>
        <p:nvSpPr>
          <p:cNvPr id="31" name="Text 25"/>
          <p:cNvSpPr txBox="1"/>
          <p:nvPr/>
        </p:nvSpPr>
        <p:spPr>
          <a:xfrm>
            <a:off x="4638751" y="3504895"/>
            <a:ext cx="3143707" cy="400507"/>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Investment Portfolio Register / Investment Ledger.</a:t>
            </a:r>
            <a:endParaRPr lang="en-US" sz="1100" dirty="0"/>
          </a:p>
        </p:txBody>
      </p:sp>
      <p:sp>
        <p:nvSpPr>
          <p:cNvPr id="32" name="Shape 26"/>
          <p:cNvSpPr/>
          <p:nvPr/>
        </p:nvSpPr>
        <p:spPr>
          <a:xfrm>
            <a:off x="4486046" y="4076395"/>
            <a:ext cx="57607" cy="57607"/>
          </a:xfrm>
          <a:prstGeom prst="ellipse">
            <a:avLst/>
          </a:prstGeom>
          <a:solidFill>
            <a:srgbClr val="CBD5E1"/>
          </a:solidFill>
          <a:ln w="12700">
            <a:solidFill>
              <a:srgbClr val="FFFFFF">
                <a:alpha val="0"/>
              </a:srgbClr>
            </a:solidFill>
            <a:prstDash val="solid"/>
          </a:ln>
        </p:spPr>
      </p:sp>
      <p:sp>
        <p:nvSpPr>
          <p:cNvPr id="33" name="Text 27"/>
          <p:cNvSpPr txBox="1"/>
          <p:nvPr/>
        </p:nvSpPr>
        <p:spPr>
          <a:xfrm>
            <a:off x="4638751" y="4000500"/>
            <a:ext cx="3377794" cy="200254"/>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Maturity Diary or Schedule of Investments.</a:t>
            </a:r>
            <a:endParaRPr lang="en-US" sz="1100" dirty="0"/>
          </a:p>
        </p:txBody>
      </p:sp>
      <p:sp>
        <p:nvSpPr>
          <p:cNvPr id="34" name="Shape 28"/>
          <p:cNvSpPr/>
          <p:nvPr/>
        </p:nvSpPr>
        <p:spPr>
          <a:xfrm>
            <a:off x="4486046" y="4371746"/>
            <a:ext cx="57607" cy="57607"/>
          </a:xfrm>
          <a:prstGeom prst="ellipse">
            <a:avLst/>
          </a:prstGeom>
          <a:solidFill>
            <a:srgbClr val="CBD5E1"/>
          </a:solidFill>
          <a:ln w="12700">
            <a:solidFill>
              <a:srgbClr val="FFFFFF">
                <a:alpha val="0"/>
              </a:srgbClr>
            </a:solidFill>
            <a:prstDash val="solid"/>
          </a:ln>
        </p:spPr>
      </p:sp>
      <p:sp>
        <p:nvSpPr>
          <p:cNvPr id="35" name="Text 29"/>
          <p:cNvSpPr txBox="1"/>
          <p:nvPr/>
        </p:nvSpPr>
        <p:spPr>
          <a:xfrm>
            <a:off x="4638751" y="4295851"/>
            <a:ext cx="3143707" cy="400507"/>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Bank account statements (Nostro/Vostro) for receipt of proceeds.</a:t>
            </a:r>
            <a:endParaRPr lang="en-US" sz="1100" dirty="0"/>
          </a:p>
        </p:txBody>
      </p:sp>
      <p:sp>
        <p:nvSpPr>
          <p:cNvPr id="36" name="Shape 30"/>
          <p:cNvSpPr/>
          <p:nvPr/>
        </p:nvSpPr>
        <p:spPr>
          <a:xfrm>
            <a:off x="4486046" y="4867351"/>
            <a:ext cx="57607" cy="57607"/>
          </a:xfrm>
          <a:prstGeom prst="ellipse">
            <a:avLst/>
          </a:prstGeom>
          <a:solidFill>
            <a:srgbClr val="CBD5E1"/>
          </a:solidFill>
          <a:ln w="12700">
            <a:solidFill>
              <a:srgbClr val="FFFFFF">
                <a:alpha val="0"/>
              </a:srgbClr>
            </a:solidFill>
            <a:prstDash val="solid"/>
          </a:ln>
        </p:spPr>
      </p:sp>
      <p:sp>
        <p:nvSpPr>
          <p:cNvPr id="37" name="Text 31"/>
          <p:cNvSpPr txBox="1"/>
          <p:nvPr/>
        </p:nvSpPr>
        <p:spPr>
          <a:xfrm>
            <a:off x="4638751" y="4791456"/>
            <a:ext cx="3143707" cy="400507"/>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Correspondence files with issuers, brokers, or custodians.</a:t>
            </a:r>
            <a:endParaRPr lang="en-US" sz="1100" dirty="0"/>
          </a:p>
        </p:txBody>
      </p:sp>
      <p:sp>
        <p:nvSpPr>
          <p:cNvPr id="38" name="Shape 32"/>
          <p:cNvSpPr/>
          <p:nvPr/>
        </p:nvSpPr>
        <p:spPr>
          <a:xfrm>
            <a:off x="8096098" y="2704795"/>
            <a:ext cx="3619195" cy="3486607"/>
          </a:xfrm>
          <a:prstGeom prst="roundRect">
            <a:avLst>
              <a:gd name="adj" fmla="val 1720"/>
            </a:avLst>
          </a:prstGeom>
          <a:solidFill>
            <a:srgbClr val="FFFFFF"/>
          </a:solidFill>
          <a:ln w="12700">
            <a:solidFill>
              <a:srgbClr val="E2E8F0"/>
            </a:solidFill>
            <a:prstDash val="solid"/>
          </a:ln>
        </p:spPr>
      </p:sp>
      <p:sp>
        <p:nvSpPr>
          <p:cNvPr id="39" name="Shape 33"/>
          <p:cNvSpPr/>
          <p:nvPr/>
        </p:nvSpPr>
        <p:spPr>
          <a:xfrm>
            <a:off x="8296351" y="3343046"/>
            <a:ext cx="3219602" cy="19202"/>
          </a:xfrm>
          <a:prstGeom prst="rect">
            <a:avLst/>
          </a:prstGeom>
          <a:solidFill>
            <a:srgbClr val="F1F5F9"/>
          </a:solidFill>
          <a:ln w="12700">
            <a:solidFill>
              <a:srgbClr val="F1F5F9">
                <a:alpha val="0"/>
              </a:srgbClr>
            </a:solidFill>
            <a:prstDash val="solid"/>
          </a:ln>
        </p:spPr>
      </p:sp>
      <p:sp>
        <p:nvSpPr>
          <p:cNvPr id="40" name="Shape 34"/>
          <p:cNvSpPr/>
          <p:nvPr/>
        </p:nvSpPr>
        <p:spPr>
          <a:xfrm>
            <a:off x="8296351" y="2905049"/>
            <a:ext cx="342900" cy="342900"/>
          </a:xfrm>
          <a:prstGeom prst="ellipse">
            <a:avLst/>
          </a:prstGeom>
          <a:solidFill>
            <a:srgbClr val="EF4444"/>
          </a:solidFill>
          <a:ln w="12700">
            <a:solidFill>
              <a:srgbClr val="FFFFFF">
                <a:alpha val="0"/>
              </a:srgbClr>
            </a:solidFill>
            <a:prstDash val="solid"/>
          </a:ln>
        </p:spPr>
      </p:sp>
      <p:pic>
        <p:nvPicPr>
          <p:cNvPr id="41" name="Image 4" descr="preencoded.png"/>
          <p:cNvPicPr>
            <a:picLocks noChangeAspect="1"/>
          </p:cNvPicPr>
          <p:nvPr/>
        </p:nvPicPr>
        <p:blipFill>
          <a:blip r:embed="rId7"/>
          <a:srcRect/>
          <a:stretch/>
        </p:blipFill>
        <p:spPr>
          <a:xfrm>
            <a:off x="8391449" y="3000146"/>
            <a:ext cx="152705" cy="152705"/>
          </a:xfrm>
          <a:prstGeom prst="rect">
            <a:avLst/>
          </a:prstGeom>
        </p:spPr>
      </p:pic>
      <p:sp>
        <p:nvSpPr>
          <p:cNvPr id="42" name="Text 35"/>
          <p:cNvSpPr txBox="1"/>
          <p:nvPr/>
        </p:nvSpPr>
        <p:spPr>
          <a:xfrm>
            <a:off x="8734349" y="2948026"/>
            <a:ext cx="1507846" cy="257861"/>
          </a:xfrm>
          <a:prstGeom prst="rect">
            <a:avLst/>
          </a:prstGeom>
          <a:noFill/>
          <a:ln/>
        </p:spPr>
        <p:txBody>
          <a:bodyPr wrap="square" lIns="0" tIns="0" rIns="0" bIns="0" rtlCol="0" anchor="ctr"/>
          <a:lstStyle/>
          <a:p>
            <a:pPr marL="0" indent="0" algn="l">
              <a:buNone/>
            </a:pPr>
            <a:r>
              <a:rPr lang="en-US" sz="1300" b="1" dirty="0">
                <a:solidFill>
                  <a:srgbClr val="334155"/>
                </a:solidFill>
                <a:latin typeface="Montserrat" pitchFamily="34" charset="0"/>
                <a:ea typeface="Montserrat" pitchFamily="34" charset="-122"/>
                <a:cs typeface="Montserrat" pitchFamily="34" charset="-120"/>
              </a:rPr>
              <a:t>Possible Risks</a:t>
            </a:r>
            <a:endParaRPr lang="en-US" sz="1300" dirty="0"/>
          </a:p>
        </p:txBody>
      </p:sp>
      <p:sp>
        <p:nvSpPr>
          <p:cNvPr id="43" name="Shape 36"/>
          <p:cNvSpPr/>
          <p:nvPr/>
        </p:nvSpPr>
        <p:spPr>
          <a:xfrm>
            <a:off x="8296351" y="3581705"/>
            <a:ext cx="57607" cy="57607"/>
          </a:xfrm>
          <a:prstGeom prst="ellipse">
            <a:avLst/>
          </a:prstGeom>
          <a:solidFill>
            <a:srgbClr val="CBD5E1"/>
          </a:solidFill>
          <a:ln w="12700">
            <a:solidFill>
              <a:srgbClr val="FFFFFF">
                <a:alpha val="0"/>
              </a:srgbClr>
            </a:solidFill>
            <a:prstDash val="solid"/>
          </a:ln>
        </p:spPr>
      </p:sp>
      <p:sp>
        <p:nvSpPr>
          <p:cNvPr id="44" name="Text 37"/>
          <p:cNvSpPr txBox="1"/>
          <p:nvPr/>
        </p:nvSpPr>
        <p:spPr>
          <a:xfrm>
            <a:off x="8449056" y="3504895"/>
            <a:ext cx="3143707" cy="400507"/>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Loss of income due to funds lying idle in matured investments.</a:t>
            </a:r>
            <a:endParaRPr lang="en-US" sz="1100" dirty="0"/>
          </a:p>
        </p:txBody>
      </p:sp>
      <p:sp>
        <p:nvSpPr>
          <p:cNvPr id="45" name="Shape 38"/>
          <p:cNvSpPr/>
          <p:nvPr/>
        </p:nvSpPr>
        <p:spPr>
          <a:xfrm>
            <a:off x="8296351" y="4076395"/>
            <a:ext cx="57607" cy="57607"/>
          </a:xfrm>
          <a:prstGeom prst="ellipse">
            <a:avLst/>
          </a:prstGeom>
          <a:solidFill>
            <a:srgbClr val="CBD5E1"/>
          </a:solidFill>
          <a:ln w="12700">
            <a:solidFill>
              <a:srgbClr val="FFFFFF">
                <a:alpha val="0"/>
              </a:srgbClr>
            </a:solidFill>
            <a:prstDash val="solid"/>
          </a:ln>
        </p:spPr>
      </p:sp>
      <p:sp>
        <p:nvSpPr>
          <p:cNvPr id="46" name="Text 39"/>
          <p:cNvSpPr txBox="1"/>
          <p:nvPr/>
        </p:nvSpPr>
        <p:spPr>
          <a:xfrm>
            <a:off x="8449056" y="4000500"/>
            <a:ext cx="3143707" cy="400507"/>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Principal risk if the issuer has defaulted on maturity obligations.</a:t>
            </a:r>
            <a:endParaRPr lang="en-US" sz="1100" dirty="0"/>
          </a:p>
        </p:txBody>
      </p:sp>
      <p:sp>
        <p:nvSpPr>
          <p:cNvPr id="47" name="Shape 40"/>
          <p:cNvSpPr/>
          <p:nvPr/>
        </p:nvSpPr>
        <p:spPr>
          <a:xfrm>
            <a:off x="8296351" y="4572000"/>
            <a:ext cx="57607" cy="57607"/>
          </a:xfrm>
          <a:prstGeom prst="ellipse">
            <a:avLst/>
          </a:prstGeom>
          <a:solidFill>
            <a:srgbClr val="CBD5E1"/>
          </a:solidFill>
          <a:ln w="12700">
            <a:solidFill>
              <a:srgbClr val="FFFFFF">
                <a:alpha val="0"/>
              </a:srgbClr>
            </a:solidFill>
            <a:prstDash val="solid"/>
          </a:ln>
        </p:spPr>
      </p:sp>
      <p:sp>
        <p:nvSpPr>
          <p:cNvPr id="48" name="Text 41"/>
          <p:cNvSpPr txBox="1"/>
          <p:nvPr/>
        </p:nvSpPr>
        <p:spPr>
          <a:xfrm>
            <a:off x="8449056" y="4496105"/>
            <a:ext cx="3143707" cy="400507"/>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Impact on liquidity management due to locked funds.</a:t>
            </a:r>
            <a:endParaRPr lang="en-US" sz="1100" dirty="0"/>
          </a:p>
        </p:txBody>
      </p:sp>
      <p:sp>
        <p:nvSpPr>
          <p:cNvPr id="49" name="Shape 42"/>
          <p:cNvSpPr/>
          <p:nvPr/>
        </p:nvSpPr>
        <p:spPr>
          <a:xfrm>
            <a:off x="8296351" y="5067605"/>
            <a:ext cx="57607" cy="57607"/>
          </a:xfrm>
          <a:prstGeom prst="ellipse">
            <a:avLst/>
          </a:prstGeom>
          <a:solidFill>
            <a:srgbClr val="CBD5E1"/>
          </a:solidFill>
          <a:ln w="12700">
            <a:solidFill>
              <a:srgbClr val="FFFFFF">
                <a:alpha val="0"/>
              </a:srgbClr>
            </a:solidFill>
            <a:prstDash val="solid"/>
          </a:ln>
        </p:spPr>
      </p:sp>
      <p:sp>
        <p:nvSpPr>
          <p:cNvPr id="50" name="Text 43"/>
          <p:cNvSpPr txBox="1"/>
          <p:nvPr/>
        </p:nvSpPr>
        <p:spPr>
          <a:xfrm>
            <a:off x="8449056" y="4990795"/>
            <a:ext cx="3143707" cy="400507"/>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Potential need for NPA classification and provisioning on investment portfolio.</a:t>
            </a:r>
            <a:endParaRPr lang="en-US" sz="1100" dirty="0"/>
          </a:p>
        </p:txBody>
      </p:sp>
      <p:sp>
        <p:nvSpPr>
          <p:cNvPr id="51" name="Shape 44"/>
          <p:cNvSpPr/>
          <p:nvPr/>
        </p:nvSpPr>
        <p:spPr>
          <a:xfrm>
            <a:off x="0" y="6476695"/>
            <a:ext cx="12191695" cy="381305"/>
          </a:xfrm>
          <a:prstGeom prst="rect">
            <a:avLst/>
          </a:prstGeom>
          <a:solidFill>
            <a:srgbClr val="F8FAFC"/>
          </a:solidFill>
          <a:ln/>
        </p:spPr>
      </p:sp>
      <p:sp>
        <p:nvSpPr>
          <p:cNvPr id="52" name="Shape 45"/>
          <p:cNvSpPr/>
          <p:nvPr/>
        </p:nvSpPr>
        <p:spPr>
          <a:xfrm>
            <a:off x="0" y="6476695"/>
            <a:ext cx="12191695" cy="9144"/>
          </a:xfrm>
          <a:prstGeom prst="rect">
            <a:avLst/>
          </a:prstGeom>
          <a:solidFill>
            <a:srgbClr val="E2E8F0"/>
          </a:solidFill>
          <a:ln w="12700">
            <a:solidFill>
              <a:srgbClr val="E2E8F0">
                <a:alpha val="0"/>
              </a:srgbClr>
            </a:solidFill>
            <a:prstDash val="solid"/>
          </a:ln>
        </p:spPr>
      </p:sp>
      <p:sp>
        <p:nvSpPr>
          <p:cNvPr id="53" name="Text 46"/>
          <p:cNvSpPr txBox="1"/>
          <p:nvPr/>
        </p:nvSpPr>
        <p:spPr>
          <a:xfrm>
            <a:off x="476402" y="6586423"/>
            <a:ext cx="3276295" cy="171907"/>
          </a:xfrm>
          <a:prstGeom prst="rect">
            <a:avLst/>
          </a:prstGeom>
          <a:noFill/>
          <a:ln/>
        </p:spPr>
        <p:txBody>
          <a:bodyPr wrap="square" lIns="0" tIns="0" rIns="0" bIns="0" rtlCol="0" anchor="ctr"/>
          <a:lstStyle/>
          <a:p>
            <a:pPr marL="0" indent="0" algn="l">
              <a:buNone/>
            </a:pPr>
            <a:r>
              <a:rPr lang="en-US" sz="900" dirty="0">
                <a:solidFill>
                  <a:srgbClr val="94A3B8"/>
                </a:solidFill>
                <a:latin typeface="Open Sans" pitchFamily="34" charset="0"/>
                <a:ea typeface="Open Sans" pitchFamily="34" charset="-122"/>
                <a:cs typeface="Open Sans" pitchFamily="34" charset="-120"/>
              </a:rPr>
              <a:t>Long Form Audit Report (LFAR) – Practical Approach</a:t>
            </a:r>
            <a:endParaRPr lang="en-US" sz="900" dirty="0"/>
          </a:p>
        </p:txBody>
      </p:sp>
      <p:sp>
        <p:nvSpPr>
          <p:cNvPr id="54" name="Text 47"/>
          <p:cNvSpPr txBox="1"/>
          <p:nvPr/>
        </p:nvSpPr>
        <p:spPr>
          <a:xfrm>
            <a:off x="10416845" y="6586423"/>
            <a:ext cx="1553566" cy="171907"/>
          </a:xfrm>
          <a:prstGeom prst="rect">
            <a:avLst/>
          </a:prstGeom>
          <a:noFill/>
          <a:ln/>
        </p:spPr>
        <p:txBody>
          <a:bodyPr wrap="square" lIns="0" tIns="0" rIns="0" bIns="0" rtlCol="0" anchor="ctr"/>
          <a:lstStyle/>
          <a:p>
            <a:pPr marL="0" indent="0" algn="l">
              <a:buNone/>
            </a:pPr>
            <a:r>
              <a:rPr lang="en-US" sz="900" dirty="0">
                <a:solidFill>
                  <a:srgbClr val="94A3B8"/>
                </a:solidFill>
                <a:latin typeface="Open Sans" pitchFamily="34" charset="0"/>
                <a:ea typeface="Open Sans" pitchFamily="34" charset="-122"/>
                <a:cs typeface="Open Sans" pitchFamily="34" charset="-120"/>
              </a:rPr>
              <a:t>ICAI Hyderabad Seminar</a:t>
            </a:r>
            <a:endParaRPr lang="en-US" sz="9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Slide 23">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F0F0F0"/>
          </a:solidFill>
          <a:ln w="12700">
            <a:solidFill>
              <a:srgbClr val="FFFFFF">
                <a:alpha val="0"/>
              </a:srgbClr>
            </a:solidFill>
            <a:prstDash val="solid"/>
          </a:ln>
        </p:spPr>
      </p:sp>
      <p:sp>
        <p:nvSpPr>
          <p:cNvPr id="3" name="Shape 1"/>
          <p:cNvSpPr/>
          <p:nvPr/>
        </p:nvSpPr>
        <p:spPr>
          <a:xfrm>
            <a:off x="0" y="0"/>
            <a:ext cx="12191695" cy="6858000"/>
          </a:xfrm>
          <a:prstGeom prst="rect">
            <a:avLst/>
          </a:prstGeom>
          <a:solidFill>
            <a:srgbClr val="003580"/>
          </a:solidFill>
          <a:ln w="12700">
            <a:solidFill>
              <a:srgbClr val="FFFFFF">
                <a:alpha val="0"/>
              </a:srgbClr>
            </a:solidFill>
            <a:prstDash val="solid"/>
          </a:ln>
        </p:spPr>
      </p:sp>
      <p:sp>
        <p:nvSpPr>
          <p:cNvPr id="4" name="Shape 2"/>
          <p:cNvSpPr/>
          <p:nvPr/>
        </p:nvSpPr>
        <p:spPr>
          <a:xfrm>
            <a:off x="-952805" y="-952805"/>
            <a:ext cx="4762195" cy="4762195"/>
          </a:xfrm>
          <a:prstGeom prst="ellipse">
            <a:avLst/>
          </a:prstGeom>
          <a:solidFill>
            <a:srgbClr val="0072CE">
              <a:alpha val="10000"/>
            </a:srgbClr>
          </a:solidFill>
          <a:ln w="12700">
            <a:solidFill>
              <a:srgbClr val="FFFFFF">
                <a:alpha val="0"/>
              </a:srgbClr>
            </a:solidFill>
            <a:prstDash val="solid"/>
          </a:ln>
        </p:spPr>
      </p:sp>
      <p:sp>
        <p:nvSpPr>
          <p:cNvPr id="5" name="Shape 3"/>
          <p:cNvSpPr/>
          <p:nvPr/>
        </p:nvSpPr>
        <p:spPr>
          <a:xfrm>
            <a:off x="6953098" y="2572207"/>
            <a:ext cx="5715000" cy="5715000"/>
          </a:xfrm>
          <a:custGeom>
            <a:avLst/>
            <a:gdLst/>
            <a:ahLst/>
            <a:cxnLst/>
            <a:rect l="l" t="t" r="r" b="b"/>
            <a:pathLst>
              <a:path w="5715000" h="5715000">
                <a:moveTo>
                  <a:pt x="0" y="0"/>
                </a:moveTo>
                <a:lnTo>
                  <a:pt x="5715000" y="0"/>
                </a:lnTo>
                <a:lnTo>
                  <a:pt x="5715000" y="4572000"/>
                </a:lnTo>
                <a:lnTo>
                  <a:pt x="0" y="5715000"/>
                </a:lnTo>
                <a:close/>
              </a:path>
            </a:pathLst>
          </a:custGeom>
          <a:solidFill>
            <a:srgbClr val="0072CE">
              <a:alpha val="10000"/>
            </a:srgbClr>
          </a:solidFill>
          <a:ln/>
        </p:spPr>
      </p:sp>
      <p:sp>
        <p:nvSpPr>
          <p:cNvPr id="6" name="Shape 4"/>
          <p:cNvSpPr/>
          <p:nvPr/>
        </p:nvSpPr>
        <p:spPr>
          <a:xfrm>
            <a:off x="10287000" y="476402"/>
            <a:ext cx="952805" cy="952805"/>
          </a:xfrm>
          <a:prstGeom prst="ellipse">
            <a:avLst/>
          </a:prstGeom>
          <a:noFill/>
          <a:ln w="127000">
            <a:solidFill>
              <a:srgbClr val="FFD700">
                <a:alpha val="20000"/>
              </a:srgbClr>
            </a:solidFill>
            <a:prstDash val="solid"/>
          </a:ln>
        </p:spPr>
      </p:sp>
      <p:pic>
        <p:nvPicPr>
          <p:cNvPr id="7" name="Image 0" descr="preencoded.png"/>
          <p:cNvPicPr>
            <a:picLocks noChangeAspect="1"/>
          </p:cNvPicPr>
          <p:nvPr/>
        </p:nvPicPr>
        <p:blipFill>
          <a:blip r:embed="rId3"/>
          <a:srcRect/>
          <a:stretch/>
        </p:blipFill>
        <p:spPr>
          <a:xfrm>
            <a:off x="5477256" y="286207"/>
            <a:ext cx="1238098" cy="1238098"/>
          </a:xfrm>
          <a:prstGeom prst="rect">
            <a:avLst/>
          </a:prstGeom>
        </p:spPr>
      </p:pic>
      <p:pic>
        <p:nvPicPr>
          <p:cNvPr id="8" name="Image 1" descr="preencoded.png"/>
          <p:cNvPicPr>
            <a:picLocks noChangeAspect="1"/>
          </p:cNvPicPr>
          <p:nvPr/>
        </p:nvPicPr>
        <p:blipFill>
          <a:blip r:embed="rId4"/>
          <a:srcRect/>
          <a:stretch/>
        </p:blipFill>
        <p:spPr>
          <a:xfrm>
            <a:off x="5810098" y="619049"/>
            <a:ext cx="571500" cy="571500"/>
          </a:xfrm>
          <a:prstGeom prst="rect">
            <a:avLst/>
          </a:prstGeom>
        </p:spPr>
      </p:pic>
      <p:sp>
        <p:nvSpPr>
          <p:cNvPr id="9" name="Text 5"/>
          <p:cNvSpPr txBox="1"/>
          <p:nvPr/>
        </p:nvSpPr>
        <p:spPr>
          <a:xfrm>
            <a:off x="4828032" y="1857146"/>
            <a:ext cx="2542032" cy="372161"/>
          </a:xfrm>
          <a:prstGeom prst="rect">
            <a:avLst/>
          </a:prstGeom>
          <a:noFill/>
          <a:ln/>
        </p:spPr>
        <p:txBody>
          <a:bodyPr wrap="square" lIns="0" tIns="0" rIns="0" bIns="0" rtlCol="0" anchor="ctr"/>
          <a:lstStyle/>
          <a:p>
            <a:pPr marL="0" indent="0" algn="ctr">
              <a:buNone/>
            </a:pPr>
            <a:r>
              <a:rPr lang="en-US" sz="1900" b="1" kern="0" spc="300" dirty="0">
                <a:solidFill>
                  <a:srgbClr val="FFD700"/>
                </a:solidFill>
                <a:latin typeface="Montserrat" pitchFamily="34" charset="0"/>
                <a:ea typeface="Montserrat" pitchFamily="34" charset="-122"/>
                <a:cs typeface="Montserrat" pitchFamily="34" charset="-120"/>
              </a:rPr>
              <a:t>Section I (E)</a:t>
            </a:r>
            <a:endParaRPr lang="en-US" sz="1900" dirty="0"/>
          </a:p>
        </p:txBody>
      </p:sp>
      <p:sp>
        <p:nvSpPr>
          <p:cNvPr id="10" name="Text 6"/>
          <p:cNvSpPr txBox="1"/>
          <p:nvPr/>
        </p:nvSpPr>
        <p:spPr>
          <a:xfrm>
            <a:off x="3448202" y="2229307"/>
            <a:ext cx="5306263" cy="943661"/>
          </a:xfrm>
          <a:prstGeom prst="rect">
            <a:avLst/>
          </a:prstGeom>
          <a:noFill/>
          <a:ln/>
        </p:spPr>
        <p:txBody>
          <a:bodyPr wrap="square" lIns="0" tIns="0" rIns="0" bIns="0" rtlCol="0" anchor="ctr"/>
          <a:lstStyle/>
          <a:p>
            <a:pPr marL="0" indent="0" algn="ctr">
              <a:buNone/>
            </a:pPr>
            <a:r>
              <a:rPr lang="en-US" sz="6700" b="1" dirty="0">
                <a:solidFill>
                  <a:srgbClr val="FFFFFF"/>
                </a:solidFill>
                <a:latin typeface="Montserrat" pitchFamily="34" charset="0"/>
                <a:ea typeface="Montserrat" pitchFamily="34" charset="-122"/>
                <a:cs typeface="Montserrat" pitchFamily="34" charset="-120"/>
              </a:rPr>
              <a:t>ADVANCES</a:t>
            </a:r>
            <a:endParaRPr lang="en-US" sz="6700" dirty="0"/>
          </a:p>
        </p:txBody>
      </p:sp>
      <p:pic>
        <p:nvPicPr>
          <p:cNvPr id="12" name="Image 2" descr="preencoded.png"/>
          <p:cNvPicPr>
            <a:picLocks noChangeAspect="1"/>
          </p:cNvPicPr>
          <p:nvPr/>
        </p:nvPicPr>
        <p:blipFill>
          <a:blip r:embed="rId5"/>
          <a:srcRect l="-106" r="-106"/>
          <a:stretch/>
        </p:blipFill>
        <p:spPr>
          <a:xfrm>
            <a:off x="5221224" y="3629254"/>
            <a:ext cx="1752905" cy="295351"/>
          </a:xfrm>
          <a:prstGeom prst="rect">
            <a:avLst/>
          </a:prstGeom>
        </p:spPr>
      </p:pic>
      <p:sp>
        <p:nvSpPr>
          <p:cNvPr id="13" name="Text 8"/>
          <p:cNvSpPr txBox="1"/>
          <p:nvPr/>
        </p:nvSpPr>
        <p:spPr>
          <a:xfrm>
            <a:off x="5186477" y="3629254"/>
            <a:ext cx="1823314" cy="295351"/>
          </a:xfrm>
          <a:prstGeom prst="rect">
            <a:avLst/>
          </a:prstGeom>
          <a:noFill/>
          <a:ln/>
        </p:spPr>
        <p:txBody>
          <a:bodyPr wrap="square" lIns="0" tIns="0" rIns="0" bIns="0" rtlCol="0" anchor="ctr"/>
          <a:lstStyle/>
          <a:p>
            <a:pPr marL="0" indent="0" algn="ctr">
              <a:buNone/>
            </a:pPr>
            <a:r>
              <a:rPr lang="en-US" sz="1000" b="1" kern="0" spc="75" dirty="0">
                <a:solidFill>
                  <a:srgbClr val="003580"/>
                </a:solidFill>
                <a:latin typeface="Open Sans" pitchFamily="34" charset="0"/>
                <a:ea typeface="Open Sans" pitchFamily="34" charset="-122"/>
                <a:cs typeface="Open Sans" pitchFamily="34" charset="-120"/>
              </a:rPr>
              <a:t>Major Focus Area</a:t>
            </a:r>
            <a:endParaRPr lang="en-US" sz="1000" dirty="0"/>
          </a:p>
        </p:txBody>
      </p:sp>
      <p:sp>
        <p:nvSpPr>
          <p:cNvPr id="16" name="Shape 10"/>
          <p:cNvSpPr/>
          <p:nvPr/>
        </p:nvSpPr>
        <p:spPr>
          <a:xfrm>
            <a:off x="2298802" y="5581498"/>
            <a:ext cx="1800454" cy="428854"/>
          </a:xfrm>
          <a:prstGeom prst="roundRect">
            <a:avLst>
              <a:gd name="adj" fmla="val 213219"/>
            </a:avLst>
          </a:prstGeom>
          <a:solidFill>
            <a:srgbClr val="FFFFFF">
              <a:alpha val="10000"/>
            </a:srgbClr>
          </a:solidFill>
          <a:ln w="12700">
            <a:solidFill>
              <a:srgbClr val="FFFFFF">
                <a:alpha val="20000"/>
              </a:srgbClr>
            </a:solidFill>
            <a:prstDash val="solid"/>
          </a:ln>
        </p:spPr>
      </p:sp>
      <p:sp>
        <p:nvSpPr>
          <p:cNvPr id="17" name="Text 11"/>
          <p:cNvSpPr/>
          <p:nvPr/>
        </p:nvSpPr>
        <p:spPr>
          <a:xfrm>
            <a:off x="2736799" y="5581498"/>
            <a:ext cx="1434694" cy="428854"/>
          </a:xfrm>
          <a:prstGeom prst="rect">
            <a:avLst/>
          </a:prstGeom>
          <a:solidFill>
            <a:srgbClr val="FFFFFF">
              <a:alpha val="0"/>
            </a:srgbClr>
          </a:solidFill>
          <a:ln>
            <a:solidFill>
              <a:srgbClr val="FFFFFF">
                <a:alpha val="0"/>
              </a:srgbClr>
            </a:solidFill>
          </a:ln>
        </p:spPr>
        <p:txBody>
          <a:bodyPr wrap="square" lIns="241300" tIns="101600" rIns="241300" bIns="101600" rtlCol="0" anchor="ctr"/>
          <a:lstStyle/>
          <a:p>
            <a:pPr marL="0" indent="0" algn="l">
              <a:buNone/>
            </a:pPr>
            <a:r>
              <a:rPr lang="en-US" sz="1100" b="1" dirty="0">
                <a:solidFill>
                  <a:srgbClr val="FFFFFF"/>
                </a:solidFill>
                <a:latin typeface="Open Sans" pitchFamily="34" charset="0"/>
                <a:ea typeface="Open Sans" pitchFamily="34" charset="-122"/>
                <a:cs typeface="Open Sans" pitchFamily="34" charset="-120"/>
              </a:rPr>
              <a:t> Credit Appraisal</a:t>
            </a:r>
            <a:endParaRPr lang="en-US" sz="1100" dirty="0"/>
          </a:p>
        </p:txBody>
      </p:sp>
      <p:pic>
        <p:nvPicPr>
          <p:cNvPr id="18" name="Image 4" descr="preencoded.png"/>
          <p:cNvPicPr>
            <a:picLocks noChangeAspect="1"/>
          </p:cNvPicPr>
          <p:nvPr/>
        </p:nvPicPr>
        <p:blipFill>
          <a:blip r:embed="rId6"/>
          <a:srcRect/>
          <a:stretch/>
        </p:blipFill>
        <p:spPr>
          <a:xfrm>
            <a:off x="2546604" y="5736031"/>
            <a:ext cx="114300" cy="114300"/>
          </a:xfrm>
          <a:prstGeom prst="rect">
            <a:avLst/>
          </a:prstGeom>
        </p:spPr>
      </p:pic>
      <p:sp>
        <p:nvSpPr>
          <p:cNvPr id="19" name="Shape 12"/>
          <p:cNvSpPr/>
          <p:nvPr/>
        </p:nvSpPr>
        <p:spPr>
          <a:xfrm>
            <a:off x="4233672" y="5581498"/>
            <a:ext cx="1495044" cy="428854"/>
          </a:xfrm>
          <a:prstGeom prst="roundRect">
            <a:avLst>
              <a:gd name="adj" fmla="val 213219"/>
            </a:avLst>
          </a:prstGeom>
          <a:solidFill>
            <a:srgbClr val="FFFFFF">
              <a:alpha val="10000"/>
            </a:srgbClr>
          </a:solidFill>
          <a:ln w="12700">
            <a:solidFill>
              <a:srgbClr val="FFFFFF">
                <a:alpha val="20000"/>
              </a:srgbClr>
            </a:solidFill>
            <a:prstDash val="solid"/>
          </a:ln>
        </p:spPr>
      </p:sp>
      <p:sp>
        <p:nvSpPr>
          <p:cNvPr id="20" name="Text 13"/>
          <p:cNvSpPr/>
          <p:nvPr/>
        </p:nvSpPr>
        <p:spPr>
          <a:xfrm>
            <a:off x="4480560" y="5581498"/>
            <a:ext cx="1308507" cy="428854"/>
          </a:xfrm>
          <a:prstGeom prst="rect">
            <a:avLst/>
          </a:prstGeom>
          <a:solidFill>
            <a:srgbClr val="FFFFFF">
              <a:alpha val="0"/>
            </a:srgbClr>
          </a:solidFill>
          <a:ln>
            <a:solidFill>
              <a:srgbClr val="FFFFFF">
                <a:alpha val="0"/>
              </a:srgbClr>
            </a:solidFill>
          </a:ln>
        </p:spPr>
        <p:txBody>
          <a:bodyPr wrap="square" lIns="241300" tIns="101600" rIns="241300" bIns="101600" rtlCol="0" anchor="ctr"/>
          <a:lstStyle/>
          <a:p>
            <a:pPr marL="0" indent="0" algn="l">
              <a:buNone/>
            </a:pPr>
            <a:r>
              <a:rPr lang="en-US" sz="1100" b="1" dirty="0">
                <a:solidFill>
                  <a:srgbClr val="FFFFFF"/>
                </a:solidFill>
                <a:latin typeface="Open Sans" pitchFamily="34" charset="0"/>
                <a:ea typeface="Open Sans" pitchFamily="34" charset="-122"/>
                <a:cs typeface="Open Sans" pitchFamily="34" charset="-120"/>
              </a:rPr>
              <a:t> Sanctioning</a:t>
            </a:r>
            <a:endParaRPr lang="en-US" sz="1100" dirty="0"/>
          </a:p>
        </p:txBody>
      </p:sp>
      <p:pic>
        <p:nvPicPr>
          <p:cNvPr id="21" name="Image 5" descr="preencoded.png"/>
          <p:cNvPicPr>
            <a:picLocks noChangeAspect="1"/>
          </p:cNvPicPr>
          <p:nvPr/>
        </p:nvPicPr>
        <p:blipFill>
          <a:blip r:embed="rId6"/>
          <a:srcRect/>
          <a:stretch/>
        </p:blipFill>
        <p:spPr>
          <a:xfrm>
            <a:off x="4480560" y="5736031"/>
            <a:ext cx="114300" cy="114300"/>
          </a:xfrm>
          <a:prstGeom prst="rect">
            <a:avLst/>
          </a:prstGeom>
        </p:spPr>
      </p:pic>
      <p:sp>
        <p:nvSpPr>
          <p:cNvPr id="22" name="Shape 14"/>
          <p:cNvSpPr/>
          <p:nvPr/>
        </p:nvSpPr>
        <p:spPr>
          <a:xfrm>
            <a:off x="5869534" y="5581498"/>
            <a:ext cx="1772107" cy="428854"/>
          </a:xfrm>
          <a:prstGeom prst="roundRect">
            <a:avLst>
              <a:gd name="adj" fmla="val 213219"/>
            </a:avLst>
          </a:prstGeom>
          <a:solidFill>
            <a:srgbClr val="FFFFFF">
              <a:alpha val="10000"/>
            </a:srgbClr>
          </a:solidFill>
          <a:ln w="12700">
            <a:solidFill>
              <a:srgbClr val="FFFFFF">
                <a:alpha val="20000"/>
              </a:srgbClr>
            </a:solidFill>
            <a:prstDash val="solid"/>
          </a:ln>
        </p:spPr>
      </p:sp>
      <p:sp>
        <p:nvSpPr>
          <p:cNvPr id="23" name="Text 15"/>
          <p:cNvSpPr/>
          <p:nvPr/>
        </p:nvSpPr>
        <p:spPr>
          <a:xfrm>
            <a:off x="6166713" y="5581498"/>
            <a:ext cx="1607516" cy="428854"/>
          </a:xfrm>
          <a:prstGeom prst="rect">
            <a:avLst/>
          </a:prstGeom>
          <a:solidFill>
            <a:srgbClr val="FFFFFF">
              <a:alpha val="0"/>
            </a:srgbClr>
          </a:solidFill>
          <a:ln>
            <a:solidFill>
              <a:srgbClr val="FFFFFF">
                <a:alpha val="0"/>
              </a:srgbClr>
            </a:solidFill>
          </a:ln>
        </p:spPr>
        <p:txBody>
          <a:bodyPr wrap="square" lIns="241300" tIns="101600" rIns="241300" bIns="101600" rtlCol="0" anchor="ctr"/>
          <a:lstStyle/>
          <a:p>
            <a:pPr marL="0" indent="0" algn="l">
              <a:buNone/>
            </a:pPr>
            <a:r>
              <a:rPr lang="en-US" sz="1100" b="1" dirty="0">
                <a:solidFill>
                  <a:srgbClr val="FFFFFF"/>
                </a:solidFill>
                <a:latin typeface="Open Sans" pitchFamily="34" charset="0"/>
                <a:ea typeface="Open Sans" pitchFamily="34" charset="-122"/>
                <a:cs typeface="Open Sans" pitchFamily="34" charset="-120"/>
              </a:rPr>
              <a:t> Documentation</a:t>
            </a:r>
            <a:endParaRPr lang="en-US" sz="1100" dirty="0"/>
          </a:p>
        </p:txBody>
      </p:sp>
      <p:pic>
        <p:nvPicPr>
          <p:cNvPr id="24" name="Image 6" descr="preencoded.png"/>
          <p:cNvPicPr>
            <a:picLocks noChangeAspect="1"/>
          </p:cNvPicPr>
          <p:nvPr/>
        </p:nvPicPr>
        <p:blipFill>
          <a:blip r:embed="rId6"/>
          <a:srcRect/>
          <a:stretch/>
        </p:blipFill>
        <p:spPr>
          <a:xfrm>
            <a:off x="6116422" y="5736031"/>
            <a:ext cx="114300" cy="114300"/>
          </a:xfrm>
          <a:prstGeom prst="rect">
            <a:avLst/>
          </a:prstGeom>
        </p:spPr>
      </p:pic>
      <p:sp>
        <p:nvSpPr>
          <p:cNvPr id="25" name="Shape 16"/>
          <p:cNvSpPr/>
          <p:nvPr/>
        </p:nvSpPr>
        <p:spPr>
          <a:xfrm>
            <a:off x="7774229" y="5581498"/>
            <a:ext cx="2124151" cy="428854"/>
          </a:xfrm>
          <a:prstGeom prst="roundRect">
            <a:avLst>
              <a:gd name="adj" fmla="val 213219"/>
            </a:avLst>
          </a:prstGeom>
          <a:solidFill>
            <a:srgbClr val="FFFFFF">
              <a:alpha val="10000"/>
            </a:srgbClr>
          </a:solidFill>
          <a:ln w="12700">
            <a:solidFill>
              <a:srgbClr val="FFFFFF">
                <a:alpha val="20000"/>
              </a:srgbClr>
            </a:solidFill>
            <a:prstDash val="solid"/>
          </a:ln>
        </p:spPr>
      </p:sp>
      <p:sp>
        <p:nvSpPr>
          <p:cNvPr id="26" name="Text 17"/>
          <p:cNvSpPr/>
          <p:nvPr/>
        </p:nvSpPr>
        <p:spPr>
          <a:xfrm>
            <a:off x="8212226" y="5581498"/>
            <a:ext cx="1762963" cy="428854"/>
          </a:xfrm>
          <a:prstGeom prst="rect">
            <a:avLst/>
          </a:prstGeom>
          <a:solidFill>
            <a:srgbClr val="FFFFFF">
              <a:alpha val="0"/>
            </a:srgbClr>
          </a:solidFill>
          <a:ln>
            <a:solidFill>
              <a:srgbClr val="FFFFFF">
                <a:alpha val="0"/>
              </a:srgbClr>
            </a:solidFill>
          </a:ln>
        </p:spPr>
        <p:txBody>
          <a:bodyPr wrap="square" lIns="241300" tIns="101600" rIns="241300" bIns="101600" rtlCol="0" anchor="ctr"/>
          <a:lstStyle/>
          <a:p>
            <a:pPr marL="0" indent="0" algn="l">
              <a:buNone/>
            </a:pPr>
            <a:r>
              <a:rPr lang="en-US" sz="1100" b="1" dirty="0">
                <a:solidFill>
                  <a:srgbClr val="FFFFFF"/>
                </a:solidFill>
                <a:latin typeface="Open Sans" pitchFamily="34" charset="0"/>
                <a:ea typeface="Open Sans" pitchFamily="34" charset="-122"/>
                <a:cs typeface="Open Sans" pitchFamily="34" charset="-120"/>
              </a:rPr>
              <a:t> Review &amp; Monitoring</a:t>
            </a:r>
            <a:endParaRPr lang="en-US" sz="1100" dirty="0"/>
          </a:p>
        </p:txBody>
      </p:sp>
      <p:pic>
        <p:nvPicPr>
          <p:cNvPr id="27" name="Image 7" descr="preencoded.png"/>
          <p:cNvPicPr>
            <a:picLocks noChangeAspect="1"/>
          </p:cNvPicPr>
          <p:nvPr/>
        </p:nvPicPr>
        <p:blipFill>
          <a:blip r:embed="rId6"/>
          <a:srcRect/>
          <a:stretch/>
        </p:blipFill>
        <p:spPr>
          <a:xfrm>
            <a:off x="8022031" y="5736031"/>
            <a:ext cx="114300" cy="114300"/>
          </a:xfrm>
          <a:prstGeom prst="rect">
            <a:avLst/>
          </a:prstGeom>
        </p:spPr>
      </p:pic>
      <p:sp>
        <p:nvSpPr>
          <p:cNvPr id="28" name="Shape 18"/>
          <p:cNvSpPr/>
          <p:nvPr/>
        </p:nvSpPr>
        <p:spPr>
          <a:xfrm>
            <a:off x="2067458" y="6148426"/>
            <a:ext cx="2457907" cy="428854"/>
          </a:xfrm>
          <a:prstGeom prst="roundRect">
            <a:avLst>
              <a:gd name="adj" fmla="val 213219"/>
            </a:avLst>
          </a:prstGeom>
          <a:solidFill>
            <a:srgbClr val="FFFFFF">
              <a:alpha val="10000"/>
            </a:srgbClr>
          </a:solidFill>
          <a:ln w="12700">
            <a:solidFill>
              <a:srgbClr val="FFFFFF">
                <a:alpha val="20000"/>
              </a:srgbClr>
            </a:solidFill>
            <a:prstDash val="solid"/>
          </a:ln>
        </p:spPr>
      </p:sp>
      <p:sp>
        <p:nvSpPr>
          <p:cNvPr id="29" name="Text 19"/>
          <p:cNvSpPr/>
          <p:nvPr/>
        </p:nvSpPr>
        <p:spPr>
          <a:xfrm>
            <a:off x="2505456" y="6148426"/>
            <a:ext cx="2095805" cy="428854"/>
          </a:xfrm>
          <a:prstGeom prst="rect">
            <a:avLst/>
          </a:prstGeom>
          <a:solidFill>
            <a:srgbClr val="FFFFFF">
              <a:alpha val="0"/>
            </a:srgbClr>
          </a:solidFill>
          <a:ln>
            <a:solidFill>
              <a:srgbClr val="FFFFFF">
                <a:alpha val="0"/>
              </a:srgbClr>
            </a:solidFill>
          </a:ln>
        </p:spPr>
        <p:txBody>
          <a:bodyPr wrap="square" lIns="241300" tIns="101600" rIns="241300" bIns="101600" rtlCol="0" anchor="ctr"/>
          <a:lstStyle/>
          <a:p>
            <a:pPr marL="0" indent="0" algn="l">
              <a:buNone/>
            </a:pPr>
            <a:r>
              <a:rPr lang="en-US" sz="1100" b="1" dirty="0">
                <a:solidFill>
                  <a:srgbClr val="FFFFFF"/>
                </a:solidFill>
                <a:latin typeface="Open Sans" pitchFamily="34" charset="0"/>
                <a:ea typeface="Open Sans" pitchFamily="34" charset="-122"/>
                <a:cs typeface="Open Sans" pitchFamily="34" charset="-120"/>
              </a:rPr>
              <a:t> Asset Classification (IRAC)</a:t>
            </a:r>
            <a:endParaRPr lang="en-US" sz="1100" dirty="0"/>
          </a:p>
        </p:txBody>
      </p:sp>
      <p:pic>
        <p:nvPicPr>
          <p:cNvPr id="30" name="Image 8" descr="preencoded.png"/>
          <p:cNvPicPr>
            <a:picLocks noChangeAspect="1"/>
          </p:cNvPicPr>
          <p:nvPr/>
        </p:nvPicPr>
        <p:blipFill>
          <a:blip r:embed="rId6"/>
          <a:srcRect/>
          <a:stretch/>
        </p:blipFill>
        <p:spPr>
          <a:xfrm>
            <a:off x="2315261" y="6302959"/>
            <a:ext cx="114300" cy="114300"/>
          </a:xfrm>
          <a:prstGeom prst="rect">
            <a:avLst/>
          </a:prstGeom>
        </p:spPr>
      </p:pic>
      <p:sp>
        <p:nvSpPr>
          <p:cNvPr id="31" name="Shape 20"/>
          <p:cNvSpPr/>
          <p:nvPr/>
        </p:nvSpPr>
        <p:spPr>
          <a:xfrm>
            <a:off x="4665269" y="6148426"/>
            <a:ext cx="1628546" cy="428854"/>
          </a:xfrm>
          <a:prstGeom prst="roundRect">
            <a:avLst>
              <a:gd name="adj" fmla="val 213219"/>
            </a:avLst>
          </a:prstGeom>
          <a:solidFill>
            <a:srgbClr val="FFFFFF">
              <a:alpha val="10000"/>
            </a:srgbClr>
          </a:solidFill>
          <a:ln w="12700">
            <a:solidFill>
              <a:srgbClr val="FFFFFF">
                <a:alpha val="20000"/>
              </a:srgbClr>
            </a:solidFill>
            <a:prstDash val="solid"/>
          </a:ln>
        </p:spPr>
      </p:sp>
      <p:sp>
        <p:nvSpPr>
          <p:cNvPr id="32" name="Text 21"/>
          <p:cNvSpPr/>
          <p:nvPr/>
        </p:nvSpPr>
        <p:spPr>
          <a:xfrm>
            <a:off x="4913071" y="6148426"/>
            <a:ext cx="1545335" cy="428854"/>
          </a:xfrm>
          <a:prstGeom prst="rect">
            <a:avLst/>
          </a:prstGeom>
          <a:solidFill>
            <a:srgbClr val="FFFFFF">
              <a:alpha val="0"/>
            </a:srgbClr>
          </a:solidFill>
          <a:ln>
            <a:solidFill>
              <a:srgbClr val="FFFFFF">
                <a:alpha val="0"/>
              </a:srgbClr>
            </a:solidFill>
          </a:ln>
        </p:spPr>
        <p:txBody>
          <a:bodyPr wrap="square" lIns="241300" tIns="101600" rIns="241300" bIns="101600" rtlCol="0" anchor="ctr"/>
          <a:lstStyle/>
          <a:p>
            <a:pPr marL="0" indent="0" algn="l">
              <a:buNone/>
            </a:pPr>
            <a:r>
              <a:rPr lang="en-US" sz="1100" b="1" dirty="0">
                <a:solidFill>
                  <a:srgbClr val="FFFFFF"/>
                </a:solidFill>
                <a:latin typeface="Open Sans" pitchFamily="34" charset="0"/>
                <a:ea typeface="Open Sans" pitchFamily="34" charset="-122"/>
                <a:cs typeface="Open Sans" pitchFamily="34" charset="-120"/>
              </a:rPr>
              <a:t> Restructuring</a:t>
            </a:r>
            <a:endParaRPr lang="en-US" sz="1100" dirty="0"/>
          </a:p>
        </p:txBody>
      </p:sp>
      <p:pic>
        <p:nvPicPr>
          <p:cNvPr id="33" name="Image 9" descr="preencoded.png"/>
          <p:cNvPicPr>
            <a:picLocks noChangeAspect="1"/>
          </p:cNvPicPr>
          <p:nvPr/>
        </p:nvPicPr>
        <p:blipFill>
          <a:blip r:embed="rId6"/>
          <a:srcRect/>
          <a:stretch/>
        </p:blipFill>
        <p:spPr>
          <a:xfrm>
            <a:off x="4913071" y="6302959"/>
            <a:ext cx="114300" cy="114300"/>
          </a:xfrm>
          <a:prstGeom prst="rect">
            <a:avLst/>
          </a:prstGeom>
        </p:spPr>
      </p:pic>
      <p:sp>
        <p:nvSpPr>
          <p:cNvPr id="34" name="Shape 22"/>
          <p:cNvSpPr/>
          <p:nvPr/>
        </p:nvSpPr>
        <p:spPr>
          <a:xfrm>
            <a:off x="6435547" y="6148426"/>
            <a:ext cx="1723644" cy="428854"/>
          </a:xfrm>
          <a:prstGeom prst="roundRect">
            <a:avLst>
              <a:gd name="adj" fmla="val 213219"/>
            </a:avLst>
          </a:prstGeom>
          <a:solidFill>
            <a:srgbClr val="FFFFFF">
              <a:alpha val="10000"/>
            </a:srgbClr>
          </a:solidFill>
          <a:ln w="12700">
            <a:solidFill>
              <a:srgbClr val="FFFFFF">
                <a:alpha val="20000"/>
              </a:srgbClr>
            </a:solidFill>
            <a:prstDash val="solid"/>
          </a:ln>
        </p:spPr>
      </p:sp>
      <p:sp>
        <p:nvSpPr>
          <p:cNvPr id="35" name="Text 23"/>
          <p:cNvSpPr/>
          <p:nvPr/>
        </p:nvSpPr>
        <p:spPr>
          <a:xfrm>
            <a:off x="6621171" y="6148426"/>
            <a:ext cx="1607516" cy="428854"/>
          </a:xfrm>
          <a:prstGeom prst="rect">
            <a:avLst/>
          </a:prstGeom>
          <a:solidFill>
            <a:srgbClr val="FFFFFF">
              <a:alpha val="0"/>
            </a:srgbClr>
          </a:solidFill>
          <a:ln>
            <a:solidFill>
              <a:srgbClr val="FFFFFF">
                <a:alpha val="0"/>
              </a:srgbClr>
            </a:solidFill>
          </a:ln>
        </p:spPr>
        <p:txBody>
          <a:bodyPr wrap="square" lIns="241300" tIns="101600" rIns="241300" bIns="101600" rtlCol="0" anchor="ctr"/>
          <a:lstStyle/>
          <a:p>
            <a:pPr marL="0" indent="0" algn="l">
              <a:buNone/>
            </a:pPr>
            <a:r>
              <a:rPr lang="en-US" sz="1100" b="1" dirty="0">
                <a:solidFill>
                  <a:srgbClr val="FFFFFF"/>
                </a:solidFill>
                <a:latin typeface="Open Sans" pitchFamily="34" charset="0"/>
                <a:ea typeface="Open Sans" pitchFamily="34" charset="-122"/>
                <a:cs typeface="Open Sans" pitchFamily="34" charset="-120"/>
              </a:rPr>
              <a:t> Recovery &amp; IBC</a:t>
            </a:r>
            <a:endParaRPr lang="en-US" sz="1100" dirty="0"/>
          </a:p>
        </p:txBody>
      </p:sp>
      <p:pic>
        <p:nvPicPr>
          <p:cNvPr id="36" name="Image 10" descr="preencoded.png"/>
          <p:cNvPicPr>
            <a:picLocks noChangeAspect="1"/>
          </p:cNvPicPr>
          <p:nvPr/>
        </p:nvPicPr>
        <p:blipFill>
          <a:blip r:embed="rId6"/>
          <a:srcRect/>
          <a:stretch/>
        </p:blipFill>
        <p:spPr>
          <a:xfrm>
            <a:off x="6683350" y="6302959"/>
            <a:ext cx="114300" cy="114300"/>
          </a:xfrm>
          <a:prstGeom prst="rect">
            <a:avLst/>
          </a:prstGeom>
        </p:spPr>
      </p:pic>
      <p:sp>
        <p:nvSpPr>
          <p:cNvPr id="37" name="Shape 24"/>
          <p:cNvSpPr/>
          <p:nvPr/>
        </p:nvSpPr>
        <p:spPr>
          <a:xfrm>
            <a:off x="8300923" y="6148426"/>
            <a:ext cx="1828800" cy="428854"/>
          </a:xfrm>
          <a:prstGeom prst="roundRect">
            <a:avLst>
              <a:gd name="adj" fmla="val 213219"/>
            </a:avLst>
          </a:prstGeom>
          <a:solidFill>
            <a:srgbClr val="FFFFFF">
              <a:alpha val="10000"/>
            </a:srgbClr>
          </a:solidFill>
          <a:ln w="12700">
            <a:solidFill>
              <a:srgbClr val="FFFFFF">
                <a:alpha val="20000"/>
              </a:srgbClr>
            </a:solidFill>
            <a:prstDash val="solid"/>
          </a:ln>
        </p:spPr>
      </p:sp>
      <p:sp>
        <p:nvSpPr>
          <p:cNvPr id="38" name="Text 25"/>
          <p:cNvSpPr/>
          <p:nvPr/>
        </p:nvSpPr>
        <p:spPr>
          <a:xfrm>
            <a:off x="8738921" y="6148426"/>
            <a:ext cx="1463954" cy="428854"/>
          </a:xfrm>
          <a:prstGeom prst="rect">
            <a:avLst/>
          </a:prstGeom>
          <a:solidFill>
            <a:srgbClr val="FFFFFF">
              <a:alpha val="0"/>
            </a:srgbClr>
          </a:solidFill>
          <a:ln>
            <a:solidFill>
              <a:srgbClr val="FFFFFF">
                <a:alpha val="0"/>
              </a:srgbClr>
            </a:solidFill>
          </a:ln>
        </p:spPr>
        <p:txBody>
          <a:bodyPr wrap="square" lIns="241300" tIns="101600" rIns="241300" bIns="101600" rtlCol="0" anchor="ctr"/>
          <a:lstStyle/>
          <a:p>
            <a:pPr marL="0" indent="0" algn="l">
              <a:buNone/>
            </a:pPr>
            <a:r>
              <a:rPr lang="en-US" sz="1100" b="1" dirty="0">
                <a:solidFill>
                  <a:srgbClr val="FFFFFF"/>
                </a:solidFill>
                <a:latin typeface="Open Sans" pitchFamily="34" charset="0"/>
                <a:ea typeface="Open Sans" pitchFamily="34" charset="-122"/>
                <a:cs typeface="Open Sans" pitchFamily="34" charset="-120"/>
              </a:rPr>
              <a:t> Non-Fund Based</a:t>
            </a:r>
            <a:endParaRPr lang="en-US" sz="1100" dirty="0"/>
          </a:p>
        </p:txBody>
      </p:sp>
      <p:pic>
        <p:nvPicPr>
          <p:cNvPr id="39" name="Image 11" descr="preencoded.png"/>
          <p:cNvPicPr>
            <a:picLocks noChangeAspect="1"/>
          </p:cNvPicPr>
          <p:nvPr/>
        </p:nvPicPr>
        <p:blipFill>
          <a:blip r:embed="rId6"/>
          <a:srcRect/>
          <a:stretch/>
        </p:blipFill>
        <p:spPr>
          <a:xfrm>
            <a:off x="8548726" y="6302959"/>
            <a:ext cx="114300" cy="1143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Slide 24">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F0F0F0"/>
          </a:solidFill>
          <a:ln w="12700">
            <a:solidFill>
              <a:srgbClr val="FFFFFF">
                <a:alpha val="0"/>
              </a:srgbClr>
            </a:solidFill>
            <a:prstDash val="solid"/>
          </a:ln>
        </p:spPr>
      </p:sp>
      <p:sp>
        <p:nvSpPr>
          <p:cNvPr id="3" name="Shape 1"/>
          <p:cNvSpPr/>
          <p:nvPr/>
        </p:nvSpPr>
        <p:spPr>
          <a:xfrm>
            <a:off x="0" y="0"/>
            <a:ext cx="12191695" cy="6858000"/>
          </a:xfrm>
          <a:prstGeom prst="rect">
            <a:avLst/>
          </a:prstGeom>
          <a:solidFill>
            <a:srgbClr val="FFFFFF"/>
          </a:solidFill>
          <a:ln w="12700">
            <a:solidFill>
              <a:srgbClr val="FFFFFF">
                <a:alpha val="0"/>
              </a:srgbClr>
            </a:solidFill>
            <a:prstDash val="solid"/>
          </a:ln>
        </p:spPr>
      </p:sp>
      <p:sp>
        <p:nvSpPr>
          <p:cNvPr id="4" name="Shape 2"/>
          <p:cNvSpPr/>
          <p:nvPr/>
        </p:nvSpPr>
        <p:spPr>
          <a:xfrm>
            <a:off x="0" y="0"/>
            <a:ext cx="12191695" cy="952805"/>
          </a:xfrm>
          <a:prstGeom prst="rect">
            <a:avLst/>
          </a:prstGeom>
          <a:solidFill>
            <a:srgbClr val="003580"/>
          </a:solidFill>
          <a:ln w="12700">
            <a:solidFill>
              <a:srgbClr val="FFFFFF">
                <a:alpha val="0"/>
              </a:srgbClr>
            </a:solidFill>
            <a:prstDash val="solid"/>
          </a:ln>
        </p:spPr>
      </p:sp>
      <p:sp>
        <p:nvSpPr>
          <p:cNvPr id="5" name="Text 3"/>
          <p:cNvSpPr txBox="1"/>
          <p:nvPr/>
        </p:nvSpPr>
        <p:spPr>
          <a:xfrm>
            <a:off x="476402" y="247802"/>
            <a:ext cx="6039612" cy="457200"/>
          </a:xfrm>
          <a:prstGeom prst="rect">
            <a:avLst/>
          </a:prstGeom>
          <a:noFill/>
          <a:ln/>
        </p:spPr>
        <p:txBody>
          <a:bodyPr wrap="square" lIns="0" tIns="0" rIns="0" bIns="0" rtlCol="0" anchor="ctr"/>
          <a:lstStyle/>
          <a:p>
            <a:pPr marL="0" indent="0" algn="l">
              <a:buNone/>
            </a:pPr>
            <a:r>
              <a:rPr lang="en-US" sz="2400" b="1" kern="0" spc="75" dirty="0">
                <a:solidFill>
                  <a:srgbClr val="FFFFFF"/>
                </a:solidFill>
                <a:latin typeface="Montserrat" pitchFamily="34" charset="0"/>
                <a:ea typeface="Montserrat" pitchFamily="34" charset="-122"/>
                <a:cs typeface="Montserrat" pitchFamily="34" charset="-120"/>
              </a:rPr>
              <a:t>I. Assets - Advances - Q5(b)(i)</a:t>
            </a:r>
            <a:endParaRPr lang="en-US" sz="2400" dirty="0"/>
          </a:p>
        </p:txBody>
      </p:sp>
      <p:pic>
        <p:nvPicPr>
          <p:cNvPr id="6" name="Image 0" descr="preencoded.png"/>
          <p:cNvPicPr>
            <a:picLocks noChangeAspect="1"/>
          </p:cNvPicPr>
          <p:nvPr/>
        </p:nvPicPr>
        <p:blipFill>
          <a:blip r:embed="rId3"/>
          <a:srcRect t="-401" b="-401"/>
          <a:stretch/>
        </p:blipFill>
        <p:spPr>
          <a:xfrm>
            <a:off x="0" y="952805"/>
            <a:ext cx="12191695" cy="57607"/>
          </a:xfrm>
          <a:prstGeom prst="rect">
            <a:avLst/>
          </a:prstGeom>
        </p:spPr>
      </p:pic>
      <p:sp>
        <p:nvSpPr>
          <p:cNvPr id="7" name="Shape 4"/>
          <p:cNvSpPr/>
          <p:nvPr/>
        </p:nvSpPr>
        <p:spPr>
          <a:xfrm>
            <a:off x="476402" y="1248156"/>
            <a:ext cx="11239805" cy="1181405"/>
          </a:xfrm>
          <a:prstGeom prst="roundRect">
            <a:avLst>
              <a:gd name="adj" fmla="val 9987"/>
            </a:avLst>
          </a:prstGeom>
          <a:solidFill>
            <a:srgbClr val="E8F4FD"/>
          </a:solidFill>
          <a:ln/>
          <a:effectLst>
            <a:outerShdw blurRad="63500" dist="38100" dir="16200000" algn="bl" rotWithShape="0">
              <a:srgbClr val="000000">
                <a:alpha val="5000"/>
              </a:srgbClr>
            </a:outerShdw>
          </a:effectLst>
        </p:spPr>
      </p:sp>
      <p:sp>
        <p:nvSpPr>
          <p:cNvPr id="8" name="Shape 5"/>
          <p:cNvSpPr/>
          <p:nvPr/>
        </p:nvSpPr>
        <p:spPr>
          <a:xfrm>
            <a:off x="476402" y="1248156"/>
            <a:ext cx="75895" cy="1181405"/>
          </a:xfrm>
          <a:prstGeom prst="roundRect">
            <a:avLst>
              <a:gd name="adj" fmla="val 155461"/>
            </a:avLst>
          </a:prstGeom>
          <a:solidFill>
            <a:srgbClr val="003580"/>
          </a:solidFill>
          <a:ln w="12700">
            <a:solidFill>
              <a:srgbClr val="003580">
                <a:alpha val="0"/>
              </a:srgbClr>
            </a:solidFill>
            <a:prstDash val="solid"/>
          </a:ln>
        </p:spPr>
      </p:sp>
      <p:pic>
        <p:nvPicPr>
          <p:cNvPr id="9" name="Image 1" descr="preencoded.png"/>
          <p:cNvPicPr>
            <a:picLocks noChangeAspect="1"/>
          </p:cNvPicPr>
          <p:nvPr/>
        </p:nvPicPr>
        <p:blipFill>
          <a:blip r:embed="rId4"/>
          <a:srcRect t="-1100" b="-1100"/>
          <a:stretch/>
        </p:blipFill>
        <p:spPr>
          <a:xfrm>
            <a:off x="743407" y="1423721"/>
            <a:ext cx="114300" cy="133502"/>
          </a:xfrm>
          <a:prstGeom prst="rect">
            <a:avLst/>
          </a:prstGeom>
        </p:spPr>
      </p:pic>
      <p:sp>
        <p:nvSpPr>
          <p:cNvPr id="10" name="Text 6"/>
          <p:cNvSpPr txBox="1"/>
          <p:nvPr/>
        </p:nvSpPr>
        <p:spPr>
          <a:xfrm>
            <a:off x="933602" y="1390802"/>
            <a:ext cx="2606040" cy="200254"/>
          </a:xfrm>
          <a:prstGeom prst="rect">
            <a:avLst/>
          </a:prstGeom>
          <a:noFill/>
          <a:ln/>
        </p:spPr>
        <p:txBody>
          <a:bodyPr wrap="square" lIns="0" tIns="0" rIns="0" bIns="0" rtlCol="0" anchor="ctr"/>
          <a:lstStyle/>
          <a:p>
            <a:pPr marL="0" indent="0" algn="l">
              <a:buNone/>
            </a:pPr>
            <a:r>
              <a:rPr lang="en-US" sz="1000" b="1" dirty="0">
                <a:solidFill>
                  <a:srgbClr val="003580"/>
                </a:solidFill>
                <a:latin typeface="Montserrat" pitchFamily="34" charset="0"/>
                <a:ea typeface="Montserrat" pitchFamily="34" charset="-122"/>
                <a:cs typeface="Montserrat" pitchFamily="34" charset="-120"/>
              </a:rPr>
              <a:t>Exact LFAR Question </a:t>
            </a:r>
            <a:endParaRPr lang="en-US" sz="1000" dirty="0"/>
          </a:p>
        </p:txBody>
      </p:sp>
      <p:sp>
        <p:nvSpPr>
          <p:cNvPr id="11" name="Text 7"/>
          <p:cNvSpPr txBox="1"/>
          <p:nvPr/>
        </p:nvSpPr>
        <p:spPr>
          <a:xfrm>
            <a:off x="743407" y="1638605"/>
            <a:ext cx="10858500" cy="648310"/>
          </a:xfrm>
          <a:prstGeom prst="rect">
            <a:avLst/>
          </a:prstGeom>
          <a:noFill/>
          <a:ln/>
        </p:spPr>
        <p:txBody>
          <a:bodyPr wrap="square" lIns="0" tIns="0" rIns="0" bIns="0" rtlCol="0" anchor="ctr"/>
          <a:lstStyle/>
          <a:p>
            <a:pPr marL="0" indent="0" algn="l">
              <a:buNone/>
            </a:pPr>
            <a:r>
              <a:rPr lang="en-US" sz="1200" b="1" i="1" dirty="0">
                <a:solidFill>
                  <a:srgbClr val="1E293B"/>
                </a:solidFill>
                <a:latin typeface="Open Sans" pitchFamily="34" charset="0"/>
                <a:ea typeface="Open Sans" pitchFamily="34" charset="-122"/>
                <a:cs typeface="Open Sans" pitchFamily="34" charset="-120"/>
              </a:rPr>
              <a:t>"In your opinion, has the branch generally complied with the procedures / instructions of the controlling authorities of the bank regarding loan applications, preparation of proposals for grant/ renewal of advances, enhancement of limits, etc., including adequate appraisal documentation in respect thereof. What, in your opinion, are the major shortcomings in credit appraisal, etc."</a:t>
            </a:r>
            <a:endParaRPr lang="en-US" sz="1200" dirty="0"/>
          </a:p>
        </p:txBody>
      </p:sp>
      <p:sp>
        <p:nvSpPr>
          <p:cNvPr id="12" name="Shape 8"/>
          <p:cNvSpPr/>
          <p:nvPr/>
        </p:nvSpPr>
        <p:spPr>
          <a:xfrm>
            <a:off x="476402" y="2563978"/>
            <a:ext cx="3619195" cy="3676802"/>
          </a:xfrm>
          <a:prstGeom prst="roundRect">
            <a:avLst>
              <a:gd name="adj" fmla="val 1596"/>
            </a:avLst>
          </a:prstGeom>
          <a:solidFill>
            <a:srgbClr val="FFFFFF"/>
          </a:solidFill>
          <a:ln w="12700">
            <a:solidFill>
              <a:srgbClr val="E2E8F0"/>
            </a:solidFill>
            <a:prstDash val="solid"/>
          </a:ln>
        </p:spPr>
      </p:sp>
      <p:sp>
        <p:nvSpPr>
          <p:cNvPr id="13" name="Shape 9"/>
          <p:cNvSpPr/>
          <p:nvPr/>
        </p:nvSpPr>
        <p:spPr>
          <a:xfrm>
            <a:off x="629107" y="3097987"/>
            <a:ext cx="3314700" cy="19202"/>
          </a:xfrm>
          <a:prstGeom prst="rect">
            <a:avLst/>
          </a:prstGeom>
          <a:solidFill>
            <a:srgbClr val="F1F5F9"/>
          </a:solidFill>
          <a:ln w="12700">
            <a:solidFill>
              <a:srgbClr val="F1F5F9">
                <a:alpha val="0"/>
              </a:srgbClr>
            </a:solidFill>
            <a:prstDash val="solid"/>
          </a:ln>
        </p:spPr>
      </p:sp>
      <p:sp>
        <p:nvSpPr>
          <p:cNvPr id="14" name="Shape 10"/>
          <p:cNvSpPr/>
          <p:nvPr/>
        </p:nvSpPr>
        <p:spPr>
          <a:xfrm>
            <a:off x="629107" y="2716682"/>
            <a:ext cx="304495" cy="304495"/>
          </a:xfrm>
          <a:prstGeom prst="ellipse">
            <a:avLst/>
          </a:prstGeom>
          <a:solidFill>
            <a:srgbClr val="0072CE"/>
          </a:solidFill>
          <a:ln w="12700">
            <a:solidFill>
              <a:srgbClr val="FFFFFF">
                <a:alpha val="0"/>
              </a:srgbClr>
            </a:solidFill>
            <a:prstDash val="solid"/>
          </a:ln>
        </p:spPr>
      </p:sp>
      <p:pic>
        <p:nvPicPr>
          <p:cNvPr id="15" name="Image 2" descr="preencoded.png"/>
          <p:cNvPicPr>
            <a:picLocks noChangeAspect="1"/>
          </p:cNvPicPr>
          <p:nvPr/>
        </p:nvPicPr>
        <p:blipFill>
          <a:blip r:embed="rId5"/>
          <a:srcRect/>
          <a:stretch/>
        </p:blipFill>
        <p:spPr>
          <a:xfrm>
            <a:off x="714146" y="2802636"/>
            <a:ext cx="133502" cy="133502"/>
          </a:xfrm>
          <a:prstGeom prst="rect">
            <a:avLst/>
          </a:prstGeom>
        </p:spPr>
      </p:pic>
      <p:sp>
        <p:nvSpPr>
          <p:cNvPr id="16" name="Text 11"/>
          <p:cNvSpPr txBox="1"/>
          <p:nvPr/>
        </p:nvSpPr>
        <p:spPr>
          <a:xfrm>
            <a:off x="1028700" y="2755087"/>
            <a:ext cx="1369771" cy="228600"/>
          </a:xfrm>
          <a:prstGeom prst="rect">
            <a:avLst/>
          </a:prstGeom>
          <a:noFill/>
          <a:ln/>
        </p:spPr>
        <p:txBody>
          <a:bodyPr wrap="square" lIns="0" tIns="0" rIns="0" bIns="0" rtlCol="0" anchor="ctr"/>
          <a:lstStyle/>
          <a:p>
            <a:pPr marL="0" indent="0" algn="l">
              <a:buNone/>
            </a:pPr>
            <a:r>
              <a:rPr lang="en-US" sz="1200" b="1" dirty="0">
                <a:solidFill>
                  <a:srgbClr val="334155"/>
                </a:solidFill>
                <a:latin typeface="Montserrat" pitchFamily="34" charset="0"/>
                <a:ea typeface="Montserrat" pitchFamily="34" charset="-122"/>
                <a:cs typeface="Montserrat" pitchFamily="34" charset="-120"/>
              </a:rPr>
              <a:t>What to Verify</a:t>
            </a:r>
            <a:endParaRPr lang="en-US" sz="1200" dirty="0"/>
          </a:p>
        </p:txBody>
      </p:sp>
      <p:sp>
        <p:nvSpPr>
          <p:cNvPr id="17" name="Shape 12"/>
          <p:cNvSpPr/>
          <p:nvPr/>
        </p:nvSpPr>
        <p:spPr>
          <a:xfrm>
            <a:off x="629107" y="3268980"/>
            <a:ext cx="47549" cy="47549"/>
          </a:xfrm>
          <a:prstGeom prst="ellipse">
            <a:avLst/>
          </a:prstGeom>
          <a:solidFill>
            <a:srgbClr val="CBD5E1"/>
          </a:solidFill>
          <a:ln w="12700">
            <a:solidFill>
              <a:srgbClr val="FFFFFF">
                <a:alpha val="0"/>
              </a:srgbClr>
            </a:solidFill>
            <a:prstDash val="solid"/>
          </a:ln>
        </p:spPr>
      </p:sp>
      <p:sp>
        <p:nvSpPr>
          <p:cNvPr id="18" name="Text 13"/>
          <p:cNvSpPr txBox="1"/>
          <p:nvPr/>
        </p:nvSpPr>
        <p:spPr>
          <a:xfrm>
            <a:off x="752551" y="3212287"/>
            <a:ext cx="3267151" cy="324612"/>
          </a:xfrm>
          <a:prstGeom prst="rect">
            <a:avLst/>
          </a:prstGeom>
          <a:noFill/>
          <a:ln/>
        </p:spPr>
        <p:txBody>
          <a:bodyPr wrap="square" lIns="0" tIns="0" rIns="0" bIns="0" rtlCol="0" anchor="ctr"/>
          <a:lstStyle/>
          <a:p>
            <a:pPr marL="0" indent="0" algn="l">
              <a:buNone/>
            </a:pPr>
            <a:r>
              <a:rPr lang="en-US" sz="900" dirty="0">
                <a:solidFill>
                  <a:srgbClr val="475569"/>
                </a:solidFill>
                <a:latin typeface="Open Sans" pitchFamily="34" charset="0"/>
                <a:ea typeface="Open Sans" pitchFamily="34" charset="-122"/>
                <a:cs typeface="Open Sans" pitchFamily="34" charset="-120"/>
              </a:rPr>
              <a:t>Verify loan application register for receipt date and disposal timeline.</a:t>
            </a:r>
            <a:endParaRPr lang="en-US" sz="900" dirty="0"/>
          </a:p>
        </p:txBody>
      </p:sp>
      <p:sp>
        <p:nvSpPr>
          <p:cNvPr id="19" name="Shape 14"/>
          <p:cNvSpPr/>
          <p:nvPr/>
        </p:nvSpPr>
        <p:spPr>
          <a:xfrm>
            <a:off x="629107" y="3667658"/>
            <a:ext cx="47549" cy="47549"/>
          </a:xfrm>
          <a:prstGeom prst="ellipse">
            <a:avLst/>
          </a:prstGeom>
          <a:solidFill>
            <a:srgbClr val="CBD5E1"/>
          </a:solidFill>
          <a:ln w="12700">
            <a:solidFill>
              <a:srgbClr val="FFFFFF">
                <a:alpha val="0"/>
              </a:srgbClr>
            </a:solidFill>
            <a:prstDash val="solid"/>
          </a:ln>
        </p:spPr>
      </p:sp>
      <p:sp>
        <p:nvSpPr>
          <p:cNvPr id="20" name="Text 15"/>
          <p:cNvSpPr txBox="1"/>
          <p:nvPr/>
        </p:nvSpPr>
        <p:spPr>
          <a:xfrm>
            <a:off x="752551" y="3610051"/>
            <a:ext cx="3267151" cy="324612"/>
          </a:xfrm>
          <a:prstGeom prst="rect">
            <a:avLst/>
          </a:prstGeom>
          <a:noFill/>
          <a:ln/>
        </p:spPr>
        <p:txBody>
          <a:bodyPr wrap="square" lIns="0" tIns="0" rIns="0" bIns="0" rtlCol="0" anchor="ctr"/>
          <a:lstStyle/>
          <a:p>
            <a:pPr marL="0" indent="0" algn="l">
              <a:buNone/>
            </a:pPr>
            <a:r>
              <a:rPr lang="en-US" sz="900" dirty="0">
                <a:solidFill>
                  <a:srgbClr val="475569"/>
                </a:solidFill>
                <a:latin typeface="Open Sans" pitchFamily="34" charset="0"/>
                <a:ea typeface="Open Sans" pitchFamily="34" charset="-122"/>
                <a:cs typeface="Open Sans" pitchFamily="34" charset="-120"/>
              </a:rPr>
              <a:t>Check if appraisal notes (CMA data analysis) are prepared as per bank's loan policy.</a:t>
            </a:r>
            <a:endParaRPr lang="en-US" sz="900" dirty="0"/>
          </a:p>
        </p:txBody>
      </p:sp>
      <p:sp>
        <p:nvSpPr>
          <p:cNvPr id="21" name="Shape 16"/>
          <p:cNvSpPr/>
          <p:nvPr/>
        </p:nvSpPr>
        <p:spPr>
          <a:xfrm>
            <a:off x="629107" y="4065422"/>
            <a:ext cx="47549" cy="47549"/>
          </a:xfrm>
          <a:prstGeom prst="ellipse">
            <a:avLst/>
          </a:prstGeom>
          <a:solidFill>
            <a:srgbClr val="CBD5E1"/>
          </a:solidFill>
          <a:ln w="12700">
            <a:solidFill>
              <a:srgbClr val="FFFFFF">
                <a:alpha val="0"/>
              </a:srgbClr>
            </a:solidFill>
            <a:prstDash val="solid"/>
          </a:ln>
        </p:spPr>
      </p:sp>
      <p:sp>
        <p:nvSpPr>
          <p:cNvPr id="22" name="Text 17"/>
          <p:cNvSpPr txBox="1"/>
          <p:nvPr/>
        </p:nvSpPr>
        <p:spPr>
          <a:xfrm>
            <a:off x="752551" y="4008730"/>
            <a:ext cx="3267151" cy="324612"/>
          </a:xfrm>
          <a:prstGeom prst="rect">
            <a:avLst/>
          </a:prstGeom>
          <a:noFill/>
          <a:ln/>
        </p:spPr>
        <p:txBody>
          <a:bodyPr wrap="square" lIns="0" tIns="0" rIns="0" bIns="0" rtlCol="0" anchor="ctr"/>
          <a:lstStyle/>
          <a:p>
            <a:pPr marL="0" indent="0" algn="l">
              <a:buNone/>
            </a:pPr>
            <a:r>
              <a:rPr lang="en-US" sz="900" dirty="0">
                <a:solidFill>
                  <a:srgbClr val="475569"/>
                </a:solidFill>
                <a:latin typeface="Open Sans" pitchFamily="34" charset="0"/>
                <a:ea typeface="Open Sans" pitchFamily="34" charset="-122"/>
                <a:cs typeface="Open Sans" pitchFamily="34" charset="-120"/>
              </a:rPr>
              <a:t>Ensure pre-sanction inspection reports are available and recent.</a:t>
            </a:r>
            <a:endParaRPr lang="en-US" sz="900" dirty="0"/>
          </a:p>
        </p:txBody>
      </p:sp>
      <p:sp>
        <p:nvSpPr>
          <p:cNvPr id="23" name="Shape 18"/>
          <p:cNvSpPr/>
          <p:nvPr/>
        </p:nvSpPr>
        <p:spPr>
          <a:xfrm>
            <a:off x="629107" y="4464101"/>
            <a:ext cx="47549" cy="47549"/>
          </a:xfrm>
          <a:prstGeom prst="ellipse">
            <a:avLst/>
          </a:prstGeom>
          <a:solidFill>
            <a:srgbClr val="CBD5E1"/>
          </a:solidFill>
          <a:ln w="12700">
            <a:solidFill>
              <a:srgbClr val="FFFFFF">
                <a:alpha val="0"/>
              </a:srgbClr>
            </a:solidFill>
            <a:prstDash val="solid"/>
          </a:ln>
        </p:spPr>
      </p:sp>
      <p:sp>
        <p:nvSpPr>
          <p:cNvPr id="24" name="Text 19"/>
          <p:cNvSpPr txBox="1"/>
          <p:nvPr/>
        </p:nvSpPr>
        <p:spPr>
          <a:xfrm>
            <a:off x="752551" y="4406494"/>
            <a:ext cx="3267151" cy="324612"/>
          </a:xfrm>
          <a:prstGeom prst="rect">
            <a:avLst/>
          </a:prstGeom>
          <a:noFill/>
          <a:ln/>
        </p:spPr>
        <p:txBody>
          <a:bodyPr wrap="square" lIns="0" tIns="0" rIns="0" bIns="0" rtlCol="0" anchor="ctr"/>
          <a:lstStyle/>
          <a:p>
            <a:pPr marL="0" indent="0" algn="l">
              <a:buNone/>
            </a:pPr>
            <a:r>
              <a:rPr lang="en-US" sz="900" dirty="0">
                <a:solidFill>
                  <a:srgbClr val="475569"/>
                </a:solidFill>
                <a:latin typeface="Open Sans" pitchFamily="34" charset="0"/>
                <a:ea typeface="Open Sans" pitchFamily="34" charset="-122"/>
                <a:cs typeface="Open Sans" pitchFamily="34" charset="-120"/>
              </a:rPr>
              <a:t>Verify assessment of borrower's repayment capacity and cash flows.</a:t>
            </a:r>
            <a:endParaRPr lang="en-US" sz="900" dirty="0"/>
          </a:p>
        </p:txBody>
      </p:sp>
      <p:sp>
        <p:nvSpPr>
          <p:cNvPr id="25" name="Shape 20"/>
          <p:cNvSpPr/>
          <p:nvPr/>
        </p:nvSpPr>
        <p:spPr>
          <a:xfrm>
            <a:off x="629107" y="4861865"/>
            <a:ext cx="47549" cy="47549"/>
          </a:xfrm>
          <a:prstGeom prst="ellipse">
            <a:avLst/>
          </a:prstGeom>
          <a:solidFill>
            <a:srgbClr val="CBD5E1"/>
          </a:solidFill>
          <a:ln w="12700">
            <a:solidFill>
              <a:srgbClr val="FFFFFF">
                <a:alpha val="0"/>
              </a:srgbClr>
            </a:solidFill>
            <a:prstDash val="solid"/>
          </a:ln>
        </p:spPr>
      </p:sp>
      <p:sp>
        <p:nvSpPr>
          <p:cNvPr id="26" name="Text 21"/>
          <p:cNvSpPr txBox="1"/>
          <p:nvPr/>
        </p:nvSpPr>
        <p:spPr>
          <a:xfrm>
            <a:off x="752551" y="4805172"/>
            <a:ext cx="3267151" cy="324612"/>
          </a:xfrm>
          <a:prstGeom prst="rect">
            <a:avLst/>
          </a:prstGeom>
          <a:noFill/>
          <a:ln/>
        </p:spPr>
        <p:txBody>
          <a:bodyPr wrap="square" lIns="0" tIns="0" rIns="0" bIns="0" rtlCol="0" anchor="ctr"/>
          <a:lstStyle/>
          <a:p>
            <a:pPr marL="0" indent="0" algn="l">
              <a:buNone/>
            </a:pPr>
            <a:r>
              <a:rPr lang="en-US" sz="900" dirty="0">
                <a:solidFill>
                  <a:srgbClr val="475569"/>
                </a:solidFill>
                <a:latin typeface="Open Sans" pitchFamily="34" charset="0"/>
                <a:ea typeface="Open Sans" pitchFamily="34" charset="-122"/>
                <a:cs typeface="Open Sans" pitchFamily="34" charset="-120"/>
              </a:rPr>
              <a:t>Check adherence to exposure norms and delegated authority limits.</a:t>
            </a:r>
            <a:endParaRPr lang="en-US" sz="900" dirty="0"/>
          </a:p>
        </p:txBody>
      </p:sp>
      <p:sp>
        <p:nvSpPr>
          <p:cNvPr id="27" name="Shape 22"/>
          <p:cNvSpPr/>
          <p:nvPr/>
        </p:nvSpPr>
        <p:spPr>
          <a:xfrm>
            <a:off x="4286707" y="2563978"/>
            <a:ext cx="3619195" cy="3676802"/>
          </a:xfrm>
          <a:prstGeom prst="roundRect">
            <a:avLst>
              <a:gd name="adj" fmla="val 1596"/>
            </a:avLst>
          </a:prstGeom>
          <a:solidFill>
            <a:srgbClr val="FFFFFF"/>
          </a:solidFill>
          <a:ln w="12700">
            <a:solidFill>
              <a:srgbClr val="E2E8F0"/>
            </a:solidFill>
            <a:prstDash val="solid"/>
          </a:ln>
        </p:spPr>
      </p:sp>
      <p:sp>
        <p:nvSpPr>
          <p:cNvPr id="28" name="Shape 23"/>
          <p:cNvSpPr/>
          <p:nvPr/>
        </p:nvSpPr>
        <p:spPr>
          <a:xfrm>
            <a:off x="4438498" y="3097987"/>
            <a:ext cx="3314700" cy="19202"/>
          </a:xfrm>
          <a:prstGeom prst="rect">
            <a:avLst/>
          </a:prstGeom>
          <a:solidFill>
            <a:srgbClr val="F1F5F9"/>
          </a:solidFill>
          <a:ln w="12700">
            <a:solidFill>
              <a:srgbClr val="F1F5F9">
                <a:alpha val="0"/>
              </a:srgbClr>
            </a:solidFill>
            <a:prstDash val="solid"/>
          </a:ln>
        </p:spPr>
      </p:sp>
      <p:sp>
        <p:nvSpPr>
          <p:cNvPr id="29" name="Shape 24"/>
          <p:cNvSpPr/>
          <p:nvPr/>
        </p:nvSpPr>
        <p:spPr>
          <a:xfrm>
            <a:off x="4438498" y="2716682"/>
            <a:ext cx="304495" cy="304495"/>
          </a:xfrm>
          <a:prstGeom prst="ellipse">
            <a:avLst/>
          </a:prstGeom>
          <a:solidFill>
            <a:srgbClr val="10B981"/>
          </a:solidFill>
          <a:ln w="12700">
            <a:solidFill>
              <a:srgbClr val="FFFFFF">
                <a:alpha val="0"/>
              </a:srgbClr>
            </a:solidFill>
            <a:prstDash val="solid"/>
          </a:ln>
        </p:spPr>
      </p:sp>
      <p:pic>
        <p:nvPicPr>
          <p:cNvPr id="30" name="Image 3" descr="preencoded.png"/>
          <p:cNvPicPr>
            <a:picLocks noChangeAspect="1"/>
          </p:cNvPicPr>
          <p:nvPr/>
        </p:nvPicPr>
        <p:blipFill>
          <a:blip r:embed="rId6"/>
          <a:srcRect l="-2512" r="-2512"/>
          <a:stretch/>
        </p:blipFill>
        <p:spPr>
          <a:xfrm>
            <a:off x="4539082" y="2802636"/>
            <a:ext cx="105156" cy="133502"/>
          </a:xfrm>
          <a:prstGeom prst="rect">
            <a:avLst/>
          </a:prstGeom>
        </p:spPr>
      </p:pic>
      <p:sp>
        <p:nvSpPr>
          <p:cNvPr id="31" name="Text 25"/>
          <p:cNvSpPr txBox="1"/>
          <p:nvPr/>
        </p:nvSpPr>
        <p:spPr>
          <a:xfrm>
            <a:off x="4839005" y="2755087"/>
            <a:ext cx="1965046" cy="228600"/>
          </a:xfrm>
          <a:prstGeom prst="rect">
            <a:avLst/>
          </a:prstGeom>
          <a:noFill/>
          <a:ln/>
        </p:spPr>
        <p:txBody>
          <a:bodyPr wrap="square" lIns="0" tIns="0" rIns="0" bIns="0" rtlCol="0" anchor="ctr"/>
          <a:lstStyle/>
          <a:p>
            <a:pPr marL="0" indent="0" algn="l">
              <a:buNone/>
            </a:pPr>
            <a:r>
              <a:rPr lang="en-US" sz="1200" b="1" dirty="0">
                <a:solidFill>
                  <a:srgbClr val="334155"/>
                </a:solidFill>
                <a:latin typeface="Montserrat" pitchFamily="34" charset="0"/>
                <a:ea typeface="Montserrat" pitchFamily="34" charset="-122"/>
                <a:cs typeface="Montserrat" pitchFamily="34" charset="-120"/>
              </a:rPr>
              <a:t>Documents to Examine</a:t>
            </a:r>
            <a:endParaRPr lang="en-US" sz="1200" dirty="0"/>
          </a:p>
        </p:txBody>
      </p:sp>
      <p:sp>
        <p:nvSpPr>
          <p:cNvPr id="32" name="Shape 26"/>
          <p:cNvSpPr/>
          <p:nvPr/>
        </p:nvSpPr>
        <p:spPr>
          <a:xfrm>
            <a:off x="4438498" y="3268980"/>
            <a:ext cx="47549" cy="47549"/>
          </a:xfrm>
          <a:prstGeom prst="ellipse">
            <a:avLst/>
          </a:prstGeom>
          <a:solidFill>
            <a:srgbClr val="CBD5E1"/>
          </a:solidFill>
          <a:ln w="12700">
            <a:solidFill>
              <a:srgbClr val="FFFFFF">
                <a:alpha val="0"/>
              </a:srgbClr>
            </a:solidFill>
            <a:prstDash val="solid"/>
          </a:ln>
        </p:spPr>
      </p:sp>
      <p:sp>
        <p:nvSpPr>
          <p:cNvPr id="33" name="Text 27"/>
          <p:cNvSpPr txBox="1"/>
          <p:nvPr/>
        </p:nvSpPr>
        <p:spPr>
          <a:xfrm>
            <a:off x="4562856" y="3212287"/>
            <a:ext cx="2913278" cy="162763"/>
          </a:xfrm>
          <a:prstGeom prst="rect">
            <a:avLst/>
          </a:prstGeom>
          <a:noFill/>
          <a:ln/>
        </p:spPr>
        <p:txBody>
          <a:bodyPr wrap="square" lIns="0" tIns="0" rIns="0" bIns="0" rtlCol="0" anchor="ctr"/>
          <a:lstStyle/>
          <a:p>
            <a:pPr marL="0" indent="0" algn="l">
              <a:buNone/>
            </a:pPr>
            <a:r>
              <a:rPr lang="en-US" sz="900" dirty="0">
                <a:solidFill>
                  <a:srgbClr val="475569"/>
                </a:solidFill>
                <a:latin typeface="Open Sans" pitchFamily="34" charset="0"/>
                <a:ea typeface="Open Sans" pitchFamily="34" charset="-122"/>
                <a:cs typeface="Open Sans" pitchFamily="34" charset="-120"/>
              </a:rPr>
              <a:t>Loan Application Forms (filled and signed).</a:t>
            </a:r>
            <a:endParaRPr lang="en-US" sz="900" dirty="0"/>
          </a:p>
        </p:txBody>
      </p:sp>
      <p:sp>
        <p:nvSpPr>
          <p:cNvPr id="34" name="Shape 28"/>
          <p:cNvSpPr/>
          <p:nvPr/>
        </p:nvSpPr>
        <p:spPr>
          <a:xfrm>
            <a:off x="4438498" y="3506724"/>
            <a:ext cx="47549" cy="47549"/>
          </a:xfrm>
          <a:prstGeom prst="ellipse">
            <a:avLst/>
          </a:prstGeom>
          <a:solidFill>
            <a:srgbClr val="CBD5E1"/>
          </a:solidFill>
          <a:ln w="12700">
            <a:solidFill>
              <a:srgbClr val="FFFFFF">
                <a:alpha val="0"/>
              </a:srgbClr>
            </a:solidFill>
            <a:prstDash val="solid"/>
          </a:ln>
        </p:spPr>
      </p:sp>
      <p:sp>
        <p:nvSpPr>
          <p:cNvPr id="35" name="Text 29"/>
          <p:cNvSpPr txBox="1"/>
          <p:nvPr/>
        </p:nvSpPr>
        <p:spPr>
          <a:xfrm>
            <a:off x="4562856" y="3449117"/>
            <a:ext cx="2403043" cy="162763"/>
          </a:xfrm>
          <a:prstGeom prst="rect">
            <a:avLst/>
          </a:prstGeom>
          <a:noFill/>
          <a:ln/>
        </p:spPr>
        <p:txBody>
          <a:bodyPr wrap="square" lIns="0" tIns="0" rIns="0" bIns="0" rtlCol="0" anchor="ctr"/>
          <a:lstStyle/>
          <a:p>
            <a:pPr marL="0" indent="0" algn="l">
              <a:buNone/>
            </a:pPr>
            <a:r>
              <a:rPr lang="en-US" sz="900" dirty="0">
                <a:solidFill>
                  <a:srgbClr val="475569"/>
                </a:solidFill>
                <a:latin typeface="Open Sans" pitchFamily="34" charset="0"/>
                <a:ea typeface="Open Sans" pitchFamily="34" charset="-122"/>
                <a:cs typeface="Open Sans" pitchFamily="34" charset="-120"/>
              </a:rPr>
              <a:t>Sanction Notes / Appraisal Memos.</a:t>
            </a:r>
            <a:endParaRPr lang="en-US" sz="900" dirty="0"/>
          </a:p>
        </p:txBody>
      </p:sp>
      <p:sp>
        <p:nvSpPr>
          <p:cNvPr id="36" name="Shape 30"/>
          <p:cNvSpPr/>
          <p:nvPr/>
        </p:nvSpPr>
        <p:spPr>
          <a:xfrm>
            <a:off x="4438498" y="3743554"/>
            <a:ext cx="47549" cy="47549"/>
          </a:xfrm>
          <a:prstGeom prst="ellipse">
            <a:avLst/>
          </a:prstGeom>
          <a:solidFill>
            <a:srgbClr val="CBD5E1"/>
          </a:solidFill>
          <a:ln w="12700">
            <a:solidFill>
              <a:srgbClr val="FFFFFF">
                <a:alpha val="0"/>
              </a:srgbClr>
            </a:solidFill>
            <a:prstDash val="solid"/>
          </a:ln>
        </p:spPr>
      </p:sp>
      <p:sp>
        <p:nvSpPr>
          <p:cNvPr id="37" name="Text 31"/>
          <p:cNvSpPr txBox="1"/>
          <p:nvPr/>
        </p:nvSpPr>
        <p:spPr>
          <a:xfrm>
            <a:off x="4562856" y="3686861"/>
            <a:ext cx="2969971" cy="162763"/>
          </a:xfrm>
          <a:prstGeom prst="rect">
            <a:avLst/>
          </a:prstGeom>
          <a:noFill/>
          <a:ln/>
        </p:spPr>
        <p:txBody>
          <a:bodyPr wrap="square" lIns="0" tIns="0" rIns="0" bIns="0" rtlCol="0" anchor="ctr"/>
          <a:lstStyle/>
          <a:p>
            <a:pPr marL="0" indent="0" algn="l">
              <a:buNone/>
            </a:pPr>
            <a:r>
              <a:rPr lang="en-US" sz="900" dirty="0">
                <a:solidFill>
                  <a:srgbClr val="475569"/>
                </a:solidFill>
                <a:latin typeface="Open Sans" pitchFamily="34" charset="0"/>
                <a:ea typeface="Open Sans" pitchFamily="34" charset="-122"/>
                <a:cs typeface="Open Sans" pitchFamily="34" charset="-120"/>
              </a:rPr>
              <a:t>CMA Data / Projected Financial Statements.</a:t>
            </a:r>
            <a:endParaRPr lang="en-US" sz="900" dirty="0"/>
          </a:p>
        </p:txBody>
      </p:sp>
      <p:sp>
        <p:nvSpPr>
          <p:cNvPr id="38" name="Shape 32"/>
          <p:cNvSpPr/>
          <p:nvPr/>
        </p:nvSpPr>
        <p:spPr>
          <a:xfrm>
            <a:off x="4438498" y="3981298"/>
            <a:ext cx="47549" cy="47549"/>
          </a:xfrm>
          <a:prstGeom prst="ellipse">
            <a:avLst/>
          </a:prstGeom>
          <a:solidFill>
            <a:srgbClr val="CBD5E1"/>
          </a:solidFill>
          <a:ln w="12700">
            <a:solidFill>
              <a:srgbClr val="FFFFFF">
                <a:alpha val="0"/>
              </a:srgbClr>
            </a:solidFill>
            <a:prstDash val="solid"/>
          </a:ln>
        </p:spPr>
      </p:sp>
      <p:sp>
        <p:nvSpPr>
          <p:cNvPr id="39" name="Text 33"/>
          <p:cNvSpPr txBox="1"/>
          <p:nvPr/>
        </p:nvSpPr>
        <p:spPr>
          <a:xfrm>
            <a:off x="4562856" y="3923690"/>
            <a:ext cx="1802282" cy="162763"/>
          </a:xfrm>
          <a:prstGeom prst="rect">
            <a:avLst/>
          </a:prstGeom>
          <a:noFill/>
          <a:ln/>
        </p:spPr>
        <p:txBody>
          <a:bodyPr wrap="square" lIns="0" tIns="0" rIns="0" bIns="0" rtlCol="0" anchor="ctr"/>
          <a:lstStyle/>
          <a:p>
            <a:pPr marL="0" indent="0" algn="l">
              <a:buNone/>
            </a:pPr>
            <a:r>
              <a:rPr lang="en-US" sz="900" dirty="0">
                <a:solidFill>
                  <a:srgbClr val="475569"/>
                </a:solidFill>
                <a:latin typeface="Open Sans" pitchFamily="34" charset="0"/>
                <a:ea typeface="Open Sans" pitchFamily="34" charset="-122"/>
                <a:cs typeface="Open Sans" pitchFamily="34" charset="-120"/>
              </a:rPr>
              <a:t>Pre-sanction Visit Reports.</a:t>
            </a:r>
            <a:endParaRPr lang="en-US" sz="900" dirty="0"/>
          </a:p>
        </p:txBody>
      </p:sp>
      <p:sp>
        <p:nvSpPr>
          <p:cNvPr id="40" name="Shape 34"/>
          <p:cNvSpPr/>
          <p:nvPr/>
        </p:nvSpPr>
        <p:spPr>
          <a:xfrm>
            <a:off x="4438498" y="4218127"/>
            <a:ext cx="47549" cy="47549"/>
          </a:xfrm>
          <a:prstGeom prst="ellipse">
            <a:avLst/>
          </a:prstGeom>
          <a:solidFill>
            <a:srgbClr val="CBD5E1"/>
          </a:solidFill>
          <a:ln w="12700">
            <a:solidFill>
              <a:srgbClr val="FFFFFF">
                <a:alpha val="0"/>
              </a:srgbClr>
            </a:solidFill>
            <a:prstDash val="solid"/>
          </a:ln>
        </p:spPr>
      </p:sp>
      <p:sp>
        <p:nvSpPr>
          <p:cNvPr id="41" name="Text 35"/>
          <p:cNvSpPr txBox="1"/>
          <p:nvPr/>
        </p:nvSpPr>
        <p:spPr>
          <a:xfrm>
            <a:off x="4562856" y="4160520"/>
            <a:ext cx="3267151" cy="324612"/>
          </a:xfrm>
          <a:prstGeom prst="rect">
            <a:avLst/>
          </a:prstGeom>
          <a:noFill/>
          <a:ln/>
        </p:spPr>
        <p:txBody>
          <a:bodyPr wrap="square" lIns="0" tIns="0" rIns="0" bIns="0" rtlCol="0" anchor="ctr"/>
          <a:lstStyle/>
          <a:p>
            <a:pPr marL="0" indent="0" algn="l">
              <a:buNone/>
            </a:pPr>
            <a:r>
              <a:rPr lang="en-US" sz="900" dirty="0">
                <a:solidFill>
                  <a:srgbClr val="475569"/>
                </a:solidFill>
                <a:latin typeface="Open Sans" pitchFamily="34" charset="0"/>
                <a:ea typeface="Open Sans" pitchFamily="34" charset="-122"/>
                <a:cs typeface="Open Sans" pitchFamily="34" charset="-120"/>
              </a:rPr>
              <a:t>Credit Reports (CIBIL/CRILC) and Internal Risk Rating sheets.</a:t>
            </a:r>
            <a:endParaRPr lang="en-US" sz="900" dirty="0"/>
          </a:p>
        </p:txBody>
      </p:sp>
      <p:sp>
        <p:nvSpPr>
          <p:cNvPr id="42" name="Shape 36"/>
          <p:cNvSpPr/>
          <p:nvPr/>
        </p:nvSpPr>
        <p:spPr>
          <a:xfrm>
            <a:off x="8096098" y="2563978"/>
            <a:ext cx="3619195" cy="3676802"/>
          </a:xfrm>
          <a:prstGeom prst="roundRect">
            <a:avLst>
              <a:gd name="adj" fmla="val 1596"/>
            </a:avLst>
          </a:prstGeom>
          <a:solidFill>
            <a:srgbClr val="FFFFFF"/>
          </a:solidFill>
          <a:ln w="12700">
            <a:solidFill>
              <a:srgbClr val="E2E8F0"/>
            </a:solidFill>
            <a:prstDash val="solid"/>
          </a:ln>
        </p:spPr>
      </p:sp>
      <p:sp>
        <p:nvSpPr>
          <p:cNvPr id="43" name="Shape 37"/>
          <p:cNvSpPr/>
          <p:nvPr/>
        </p:nvSpPr>
        <p:spPr>
          <a:xfrm>
            <a:off x="8248802" y="3097987"/>
            <a:ext cx="3314700" cy="19202"/>
          </a:xfrm>
          <a:prstGeom prst="rect">
            <a:avLst/>
          </a:prstGeom>
          <a:solidFill>
            <a:srgbClr val="F1F5F9"/>
          </a:solidFill>
          <a:ln w="12700">
            <a:solidFill>
              <a:srgbClr val="F1F5F9">
                <a:alpha val="0"/>
              </a:srgbClr>
            </a:solidFill>
            <a:prstDash val="solid"/>
          </a:ln>
        </p:spPr>
      </p:sp>
      <p:sp>
        <p:nvSpPr>
          <p:cNvPr id="44" name="Shape 38"/>
          <p:cNvSpPr/>
          <p:nvPr/>
        </p:nvSpPr>
        <p:spPr>
          <a:xfrm>
            <a:off x="8248802" y="2716682"/>
            <a:ext cx="304495" cy="304495"/>
          </a:xfrm>
          <a:prstGeom prst="ellipse">
            <a:avLst/>
          </a:prstGeom>
          <a:solidFill>
            <a:srgbClr val="EF4444"/>
          </a:solidFill>
          <a:ln w="12700">
            <a:solidFill>
              <a:srgbClr val="FFFFFF">
                <a:alpha val="0"/>
              </a:srgbClr>
            </a:solidFill>
            <a:prstDash val="solid"/>
          </a:ln>
        </p:spPr>
      </p:sp>
      <p:pic>
        <p:nvPicPr>
          <p:cNvPr id="45" name="Image 4" descr="preencoded.png"/>
          <p:cNvPicPr>
            <a:picLocks noChangeAspect="1"/>
          </p:cNvPicPr>
          <p:nvPr/>
        </p:nvPicPr>
        <p:blipFill>
          <a:blip r:embed="rId7"/>
          <a:srcRect/>
          <a:stretch/>
        </p:blipFill>
        <p:spPr>
          <a:xfrm>
            <a:off x="8334756" y="2802636"/>
            <a:ext cx="133502" cy="133502"/>
          </a:xfrm>
          <a:prstGeom prst="rect">
            <a:avLst/>
          </a:prstGeom>
        </p:spPr>
      </p:pic>
      <p:sp>
        <p:nvSpPr>
          <p:cNvPr id="46" name="Text 39"/>
          <p:cNvSpPr txBox="1"/>
          <p:nvPr/>
        </p:nvSpPr>
        <p:spPr>
          <a:xfrm>
            <a:off x="8648395" y="2755087"/>
            <a:ext cx="1349654" cy="228600"/>
          </a:xfrm>
          <a:prstGeom prst="rect">
            <a:avLst/>
          </a:prstGeom>
          <a:noFill/>
          <a:ln/>
        </p:spPr>
        <p:txBody>
          <a:bodyPr wrap="square" lIns="0" tIns="0" rIns="0" bIns="0" rtlCol="0" anchor="ctr"/>
          <a:lstStyle/>
          <a:p>
            <a:pPr marL="0" indent="0" algn="l">
              <a:buNone/>
            </a:pPr>
            <a:r>
              <a:rPr lang="en-US" sz="1200" b="1" dirty="0">
                <a:solidFill>
                  <a:srgbClr val="334155"/>
                </a:solidFill>
                <a:latin typeface="Montserrat" pitchFamily="34" charset="0"/>
                <a:ea typeface="Montserrat" pitchFamily="34" charset="-122"/>
                <a:cs typeface="Montserrat" pitchFamily="34" charset="-120"/>
              </a:rPr>
              <a:t>Possible Risks</a:t>
            </a:r>
            <a:endParaRPr lang="en-US" sz="1200" dirty="0"/>
          </a:p>
        </p:txBody>
      </p:sp>
      <p:sp>
        <p:nvSpPr>
          <p:cNvPr id="47" name="Shape 40"/>
          <p:cNvSpPr/>
          <p:nvPr/>
        </p:nvSpPr>
        <p:spPr>
          <a:xfrm>
            <a:off x="8248802" y="3268980"/>
            <a:ext cx="47549" cy="47549"/>
          </a:xfrm>
          <a:prstGeom prst="ellipse">
            <a:avLst/>
          </a:prstGeom>
          <a:solidFill>
            <a:srgbClr val="CBD5E1"/>
          </a:solidFill>
          <a:ln w="12700">
            <a:solidFill>
              <a:srgbClr val="FFFFFF">
                <a:alpha val="0"/>
              </a:srgbClr>
            </a:solidFill>
            <a:prstDash val="solid"/>
          </a:ln>
        </p:spPr>
      </p:sp>
      <p:sp>
        <p:nvSpPr>
          <p:cNvPr id="48" name="Text 41"/>
          <p:cNvSpPr txBox="1"/>
          <p:nvPr/>
        </p:nvSpPr>
        <p:spPr>
          <a:xfrm>
            <a:off x="8372246" y="3212287"/>
            <a:ext cx="3267151" cy="324612"/>
          </a:xfrm>
          <a:prstGeom prst="rect">
            <a:avLst/>
          </a:prstGeom>
          <a:noFill/>
          <a:ln/>
        </p:spPr>
        <p:txBody>
          <a:bodyPr wrap="square" lIns="0" tIns="0" rIns="0" bIns="0" rtlCol="0" anchor="ctr"/>
          <a:lstStyle/>
          <a:p>
            <a:pPr marL="0" indent="0" algn="l">
              <a:buNone/>
            </a:pPr>
            <a:r>
              <a:rPr lang="en-US" sz="900" dirty="0">
                <a:solidFill>
                  <a:srgbClr val="475569"/>
                </a:solidFill>
                <a:latin typeface="Open Sans" pitchFamily="34" charset="0"/>
                <a:ea typeface="Open Sans" pitchFamily="34" charset="-122"/>
                <a:cs typeface="Open Sans" pitchFamily="34" charset="-120"/>
              </a:rPr>
              <a:t>Sanctioning loans without proper due diligence leading to NPA.</a:t>
            </a:r>
            <a:endParaRPr lang="en-US" sz="900" dirty="0"/>
          </a:p>
        </p:txBody>
      </p:sp>
      <p:sp>
        <p:nvSpPr>
          <p:cNvPr id="49" name="Shape 42"/>
          <p:cNvSpPr/>
          <p:nvPr/>
        </p:nvSpPr>
        <p:spPr>
          <a:xfrm>
            <a:off x="8248802" y="3667658"/>
            <a:ext cx="47549" cy="47549"/>
          </a:xfrm>
          <a:prstGeom prst="ellipse">
            <a:avLst/>
          </a:prstGeom>
          <a:solidFill>
            <a:srgbClr val="CBD5E1"/>
          </a:solidFill>
          <a:ln w="12700">
            <a:solidFill>
              <a:srgbClr val="FFFFFF">
                <a:alpha val="0"/>
              </a:srgbClr>
            </a:solidFill>
            <a:prstDash val="solid"/>
          </a:ln>
        </p:spPr>
      </p:sp>
      <p:sp>
        <p:nvSpPr>
          <p:cNvPr id="50" name="Text 43"/>
          <p:cNvSpPr txBox="1"/>
          <p:nvPr/>
        </p:nvSpPr>
        <p:spPr>
          <a:xfrm>
            <a:off x="8372246" y="3610051"/>
            <a:ext cx="3267151" cy="324612"/>
          </a:xfrm>
          <a:prstGeom prst="rect">
            <a:avLst/>
          </a:prstGeom>
          <a:noFill/>
          <a:ln/>
        </p:spPr>
        <p:txBody>
          <a:bodyPr wrap="square" lIns="0" tIns="0" rIns="0" bIns="0" rtlCol="0" anchor="ctr"/>
          <a:lstStyle/>
          <a:p>
            <a:pPr marL="0" indent="0" algn="l">
              <a:buNone/>
            </a:pPr>
            <a:r>
              <a:rPr lang="en-US" sz="900" dirty="0">
                <a:solidFill>
                  <a:srgbClr val="475569"/>
                </a:solidFill>
                <a:latin typeface="Open Sans" pitchFamily="34" charset="0"/>
                <a:ea typeface="Open Sans" pitchFamily="34" charset="-122"/>
                <a:cs typeface="Open Sans" pitchFamily="34" charset="-120"/>
              </a:rPr>
              <a:t>Evergreening of accounts through enhancement without justification.</a:t>
            </a:r>
            <a:endParaRPr lang="en-US" sz="900" dirty="0"/>
          </a:p>
        </p:txBody>
      </p:sp>
      <p:sp>
        <p:nvSpPr>
          <p:cNvPr id="51" name="Shape 44"/>
          <p:cNvSpPr/>
          <p:nvPr/>
        </p:nvSpPr>
        <p:spPr>
          <a:xfrm>
            <a:off x="8248802" y="4065422"/>
            <a:ext cx="47549" cy="47549"/>
          </a:xfrm>
          <a:prstGeom prst="ellipse">
            <a:avLst/>
          </a:prstGeom>
          <a:solidFill>
            <a:srgbClr val="CBD5E1"/>
          </a:solidFill>
          <a:ln w="12700">
            <a:solidFill>
              <a:srgbClr val="FFFFFF">
                <a:alpha val="0"/>
              </a:srgbClr>
            </a:solidFill>
            <a:prstDash val="solid"/>
          </a:ln>
        </p:spPr>
      </p:sp>
      <p:sp>
        <p:nvSpPr>
          <p:cNvPr id="52" name="Text 45"/>
          <p:cNvSpPr txBox="1"/>
          <p:nvPr/>
        </p:nvSpPr>
        <p:spPr>
          <a:xfrm>
            <a:off x="8372246" y="4008730"/>
            <a:ext cx="3267151" cy="324612"/>
          </a:xfrm>
          <a:prstGeom prst="rect">
            <a:avLst/>
          </a:prstGeom>
          <a:noFill/>
          <a:ln/>
        </p:spPr>
        <p:txBody>
          <a:bodyPr wrap="square" lIns="0" tIns="0" rIns="0" bIns="0" rtlCol="0" anchor="ctr"/>
          <a:lstStyle/>
          <a:p>
            <a:pPr marL="0" indent="0" algn="l">
              <a:buNone/>
            </a:pPr>
            <a:r>
              <a:rPr lang="en-US" sz="900" dirty="0">
                <a:solidFill>
                  <a:srgbClr val="475569"/>
                </a:solidFill>
                <a:latin typeface="Open Sans" pitchFamily="34" charset="0"/>
                <a:ea typeface="Open Sans" pitchFamily="34" charset="-122"/>
                <a:cs typeface="Open Sans" pitchFamily="34" charset="-120"/>
              </a:rPr>
              <a:t>Inadequate security coverage due to inflated asset valuation.</a:t>
            </a:r>
            <a:endParaRPr lang="en-US" sz="900" dirty="0"/>
          </a:p>
        </p:txBody>
      </p:sp>
      <p:sp>
        <p:nvSpPr>
          <p:cNvPr id="53" name="Shape 46"/>
          <p:cNvSpPr/>
          <p:nvPr/>
        </p:nvSpPr>
        <p:spPr>
          <a:xfrm>
            <a:off x="8248802" y="4464101"/>
            <a:ext cx="47549" cy="47549"/>
          </a:xfrm>
          <a:prstGeom prst="ellipse">
            <a:avLst/>
          </a:prstGeom>
          <a:solidFill>
            <a:srgbClr val="CBD5E1"/>
          </a:solidFill>
          <a:ln w="12700">
            <a:solidFill>
              <a:srgbClr val="FFFFFF">
                <a:alpha val="0"/>
              </a:srgbClr>
            </a:solidFill>
            <a:prstDash val="solid"/>
          </a:ln>
        </p:spPr>
      </p:sp>
      <p:sp>
        <p:nvSpPr>
          <p:cNvPr id="54" name="Text 47"/>
          <p:cNvSpPr txBox="1"/>
          <p:nvPr/>
        </p:nvSpPr>
        <p:spPr>
          <a:xfrm>
            <a:off x="8372246" y="4406494"/>
            <a:ext cx="3267151" cy="324612"/>
          </a:xfrm>
          <a:prstGeom prst="rect">
            <a:avLst/>
          </a:prstGeom>
          <a:noFill/>
          <a:ln/>
        </p:spPr>
        <p:txBody>
          <a:bodyPr wrap="square" lIns="0" tIns="0" rIns="0" bIns="0" rtlCol="0" anchor="ctr"/>
          <a:lstStyle/>
          <a:p>
            <a:pPr marL="0" indent="0" algn="l">
              <a:buNone/>
            </a:pPr>
            <a:r>
              <a:rPr lang="en-US" sz="900" dirty="0">
                <a:solidFill>
                  <a:srgbClr val="475569"/>
                </a:solidFill>
                <a:latin typeface="Open Sans" pitchFamily="34" charset="0"/>
                <a:ea typeface="Open Sans" pitchFamily="34" charset="-122"/>
                <a:cs typeface="Open Sans" pitchFamily="34" charset="-120"/>
              </a:rPr>
              <a:t>Suppression of adverse credit history (CIBIL) during appraisal.</a:t>
            </a:r>
            <a:endParaRPr lang="en-US" sz="900" dirty="0"/>
          </a:p>
        </p:txBody>
      </p:sp>
      <p:sp>
        <p:nvSpPr>
          <p:cNvPr id="55" name="Shape 48"/>
          <p:cNvSpPr/>
          <p:nvPr/>
        </p:nvSpPr>
        <p:spPr>
          <a:xfrm>
            <a:off x="8248802" y="4861865"/>
            <a:ext cx="47549" cy="47549"/>
          </a:xfrm>
          <a:prstGeom prst="ellipse">
            <a:avLst/>
          </a:prstGeom>
          <a:solidFill>
            <a:srgbClr val="CBD5E1"/>
          </a:solidFill>
          <a:ln w="12700">
            <a:solidFill>
              <a:srgbClr val="FFFFFF">
                <a:alpha val="0"/>
              </a:srgbClr>
            </a:solidFill>
            <a:prstDash val="solid"/>
          </a:ln>
        </p:spPr>
      </p:sp>
      <p:sp>
        <p:nvSpPr>
          <p:cNvPr id="56" name="Text 49"/>
          <p:cNvSpPr txBox="1"/>
          <p:nvPr/>
        </p:nvSpPr>
        <p:spPr>
          <a:xfrm>
            <a:off x="8372246" y="4805172"/>
            <a:ext cx="3267151" cy="324612"/>
          </a:xfrm>
          <a:prstGeom prst="rect">
            <a:avLst/>
          </a:prstGeom>
          <a:noFill/>
          <a:ln/>
        </p:spPr>
        <p:txBody>
          <a:bodyPr wrap="square" lIns="0" tIns="0" rIns="0" bIns="0" rtlCol="0" anchor="ctr"/>
          <a:lstStyle/>
          <a:p>
            <a:pPr marL="0" indent="0" algn="l">
              <a:buNone/>
            </a:pPr>
            <a:r>
              <a:rPr lang="en-US" sz="900" dirty="0">
                <a:solidFill>
                  <a:srgbClr val="475569"/>
                </a:solidFill>
                <a:latin typeface="Open Sans" pitchFamily="34" charset="0"/>
                <a:ea typeface="Open Sans" pitchFamily="34" charset="-122"/>
                <a:cs typeface="Open Sans" pitchFamily="34" charset="-120"/>
              </a:rPr>
              <a:t>Regulatory non-compliance if sector-specific norms ignored.</a:t>
            </a:r>
            <a:endParaRPr lang="en-US" sz="900" dirty="0"/>
          </a:p>
        </p:txBody>
      </p:sp>
      <p:sp>
        <p:nvSpPr>
          <p:cNvPr id="57" name="Shape 50"/>
          <p:cNvSpPr/>
          <p:nvPr/>
        </p:nvSpPr>
        <p:spPr>
          <a:xfrm>
            <a:off x="0" y="6476695"/>
            <a:ext cx="12191695" cy="381305"/>
          </a:xfrm>
          <a:prstGeom prst="rect">
            <a:avLst/>
          </a:prstGeom>
          <a:solidFill>
            <a:srgbClr val="F8FAFC"/>
          </a:solidFill>
          <a:ln/>
        </p:spPr>
      </p:sp>
      <p:sp>
        <p:nvSpPr>
          <p:cNvPr id="58" name="Shape 51"/>
          <p:cNvSpPr/>
          <p:nvPr/>
        </p:nvSpPr>
        <p:spPr>
          <a:xfrm>
            <a:off x="0" y="6476695"/>
            <a:ext cx="12191695" cy="9144"/>
          </a:xfrm>
          <a:prstGeom prst="rect">
            <a:avLst/>
          </a:prstGeom>
          <a:solidFill>
            <a:srgbClr val="E2E8F0"/>
          </a:solidFill>
          <a:ln w="12700">
            <a:solidFill>
              <a:srgbClr val="E2E8F0">
                <a:alpha val="0"/>
              </a:srgbClr>
            </a:solidFill>
            <a:prstDash val="solid"/>
          </a:ln>
        </p:spPr>
      </p:sp>
      <p:sp>
        <p:nvSpPr>
          <p:cNvPr id="59" name="Text 52"/>
          <p:cNvSpPr txBox="1"/>
          <p:nvPr/>
        </p:nvSpPr>
        <p:spPr>
          <a:xfrm>
            <a:off x="476402" y="6586423"/>
            <a:ext cx="3276295" cy="171907"/>
          </a:xfrm>
          <a:prstGeom prst="rect">
            <a:avLst/>
          </a:prstGeom>
          <a:noFill/>
          <a:ln/>
        </p:spPr>
        <p:txBody>
          <a:bodyPr wrap="square" lIns="0" tIns="0" rIns="0" bIns="0" rtlCol="0" anchor="ctr"/>
          <a:lstStyle/>
          <a:p>
            <a:pPr marL="0" indent="0" algn="l">
              <a:buNone/>
            </a:pPr>
            <a:r>
              <a:rPr lang="en-US" sz="900" dirty="0">
                <a:solidFill>
                  <a:srgbClr val="94A3B8"/>
                </a:solidFill>
                <a:latin typeface="Open Sans" pitchFamily="34" charset="0"/>
                <a:ea typeface="Open Sans" pitchFamily="34" charset="-122"/>
                <a:cs typeface="Open Sans" pitchFamily="34" charset="-120"/>
              </a:rPr>
              <a:t>Long Form Audit Report (LFAR) – Practical Approach</a:t>
            </a:r>
            <a:endParaRPr lang="en-US" sz="900" dirty="0"/>
          </a:p>
        </p:txBody>
      </p:sp>
      <p:sp>
        <p:nvSpPr>
          <p:cNvPr id="60" name="Text 53"/>
          <p:cNvSpPr txBox="1"/>
          <p:nvPr/>
        </p:nvSpPr>
        <p:spPr>
          <a:xfrm>
            <a:off x="10416845" y="6586423"/>
            <a:ext cx="1553566" cy="171907"/>
          </a:xfrm>
          <a:prstGeom prst="rect">
            <a:avLst/>
          </a:prstGeom>
          <a:noFill/>
          <a:ln/>
        </p:spPr>
        <p:txBody>
          <a:bodyPr wrap="square" lIns="0" tIns="0" rIns="0" bIns="0" rtlCol="0" anchor="ctr"/>
          <a:lstStyle/>
          <a:p>
            <a:pPr marL="0" indent="0" algn="l">
              <a:buNone/>
            </a:pPr>
            <a:r>
              <a:rPr lang="en-US" sz="900" dirty="0">
                <a:solidFill>
                  <a:srgbClr val="94A3B8"/>
                </a:solidFill>
                <a:latin typeface="Open Sans" pitchFamily="34" charset="0"/>
                <a:ea typeface="Open Sans" pitchFamily="34" charset="-122"/>
                <a:cs typeface="Open Sans" pitchFamily="34" charset="-120"/>
              </a:rPr>
              <a:t>ICAI Hyderabad Seminar</a:t>
            </a:r>
            <a:endParaRPr lang="en-US" sz="900" dirty="0"/>
          </a:p>
        </p:txBody>
      </p:sp>
      <p:sp>
        <p:nvSpPr>
          <p:cNvPr id="61" name="Shape 1">
            <a:extLst>
              <a:ext uri="{FF2B5EF4-FFF2-40B4-BE49-F238E27FC236}">
                <a16:creationId xmlns:a16="http://schemas.microsoft.com/office/drawing/2014/main" id="{D0BB83A7-0A96-4D12-BFD3-86CE66DF6A1D}"/>
              </a:ext>
            </a:extLst>
          </p:cNvPr>
          <p:cNvSpPr/>
          <p:nvPr/>
        </p:nvSpPr>
        <p:spPr>
          <a:xfrm>
            <a:off x="0" y="-73891"/>
            <a:ext cx="12191695" cy="6858000"/>
          </a:xfrm>
          <a:prstGeom prst="rect">
            <a:avLst/>
          </a:prstGeom>
          <a:solidFill>
            <a:srgbClr val="FFFFFF"/>
          </a:solidFill>
          <a:ln w="12700">
            <a:solidFill>
              <a:srgbClr val="FFFFFF">
                <a:alpha val="0"/>
              </a:srgbClr>
            </a:solidFill>
            <a:prstDash val="solid"/>
          </a:ln>
        </p:spPr>
      </p:sp>
      <p:sp>
        <p:nvSpPr>
          <p:cNvPr id="62" name="Shape 1">
            <a:extLst>
              <a:ext uri="{FF2B5EF4-FFF2-40B4-BE49-F238E27FC236}">
                <a16:creationId xmlns:a16="http://schemas.microsoft.com/office/drawing/2014/main" id="{D81993B2-B370-4CE9-9019-D81543A8F25E}"/>
              </a:ext>
            </a:extLst>
          </p:cNvPr>
          <p:cNvSpPr/>
          <p:nvPr/>
        </p:nvSpPr>
        <p:spPr>
          <a:xfrm>
            <a:off x="305" y="-147782"/>
            <a:ext cx="12191695" cy="6858000"/>
          </a:xfrm>
          <a:prstGeom prst="rect">
            <a:avLst/>
          </a:prstGeom>
          <a:solidFill>
            <a:srgbClr val="003580"/>
          </a:solidFill>
          <a:ln w="12700">
            <a:solidFill>
              <a:srgbClr val="FFFFFF">
                <a:alpha val="0"/>
              </a:srgbClr>
            </a:solidFill>
            <a:prstDash val="solid"/>
          </a:ln>
        </p:spPr>
      </p:sp>
      <p:sp>
        <p:nvSpPr>
          <p:cNvPr id="63" name="TextBox 62">
            <a:extLst>
              <a:ext uri="{FF2B5EF4-FFF2-40B4-BE49-F238E27FC236}">
                <a16:creationId xmlns:a16="http://schemas.microsoft.com/office/drawing/2014/main" id="{FDF05C72-FE31-48B9-9C5D-442F5A0FA419}"/>
              </a:ext>
            </a:extLst>
          </p:cNvPr>
          <p:cNvSpPr txBox="1"/>
          <p:nvPr/>
        </p:nvSpPr>
        <p:spPr>
          <a:xfrm>
            <a:off x="2835564" y="705002"/>
            <a:ext cx="4697263" cy="369332"/>
          </a:xfrm>
          <a:prstGeom prst="rect">
            <a:avLst/>
          </a:prstGeom>
          <a:noFill/>
        </p:spPr>
        <p:txBody>
          <a:bodyPr wrap="square" rtlCol="0">
            <a:spAutoFit/>
          </a:bodyPr>
          <a:lstStyle/>
          <a:p>
            <a:r>
              <a:rPr lang="en-IN" dirty="0">
                <a:solidFill>
                  <a:schemeClr val="bg1"/>
                </a:solidFill>
              </a:rPr>
              <a:t>5(a) List of A/c Examined</a:t>
            </a:r>
          </a:p>
        </p:txBody>
      </p:sp>
      <p:pic>
        <p:nvPicPr>
          <p:cNvPr id="64" name="Image 0" descr="preencoded.png">
            <a:extLst>
              <a:ext uri="{FF2B5EF4-FFF2-40B4-BE49-F238E27FC236}">
                <a16:creationId xmlns:a16="http://schemas.microsoft.com/office/drawing/2014/main" id="{FF625F48-C979-49BE-A648-343AB901E795}"/>
              </a:ext>
            </a:extLst>
          </p:cNvPr>
          <p:cNvPicPr>
            <a:picLocks noChangeAspect="1"/>
          </p:cNvPicPr>
          <p:nvPr/>
        </p:nvPicPr>
        <p:blipFill>
          <a:blip r:embed="rId8"/>
          <a:stretch>
            <a:fillRect/>
          </a:stretch>
        </p:blipFill>
        <p:spPr>
          <a:xfrm>
            <a:off x="14504" y="2145316"/>
            <a:ext cx="11587404" cy="26598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F0F0F0"/>
          </a:solidFill>
          <a:ln w="12700">
            <a:solidFill>
              <a:srgbClr val="FFFFFF">
                <a:alpha val="0"/>
              </a:srgbClr>
            </a:solidFill>
            <a:prstDash val="solid"/>
          </a:ln>
        </p:spPr>
      </p:sp>
      <p:sp>
        <p:nvSpPr>
          <p:cNvPr id="3" name="Shape 1"/>
          <p:cNvSpPr/>
          <p:nvPr/>
        </p:nvSpPr>
        <p:spPr>
          <a:xfrm>
            <a:off x="0" y="0"/>
            <a:ext cx="12191695" cy="6858000"/>
          </a:xfrm>
          <a:prstGeom prst="rect">
            <a:avLst/>
          </a:prstGeom>
          <a:solidFill>
            <a:srgbClr val="FFFFFF"/>
          </a:solidFill>
          <a:ln w="12700">
            <a:solidFill>
              <a:srgbClr val="FFFFFF">
                <a:alpha val="0"/>
              </a:srgbClr>
            </a:solidFill>
            <a:prstDash val="solid"/>
          </a:ln>
        </p:spPr>
      </p:sp>
      <p:sp>
        <p:nvSpPr>
          <p:cNvPr id="4" name="Shape 2"/>
          <p:cNvSpPr/>
          <p:nvPr/>
        </p:nvSpPr>
        <p:spPr>
          <a:xfrm>
            <a:off x="0" y="0"/>
            <a:ext cx="12191695" cy="952805"/>
          </a:xfrm>
          <a:prstGeom prst="rect">
            <a:avLst/>
          </a:prstGeom>
          <a:solidFill>
            <a:srgbClr val="003580"/>
          </a:solidFill>
          <a:ln w="12700">
            <a:solidFill>
              <a:srgbClr val="FFFFFF">
                <a:alpha val="0"/>
              </a:srgbClr>
            </a:solidFill>
            <a:prstDash val="solid"/>
          </a:ln>
        </p:spPr>
      </p:sp>
      <p:sp>
        <p:nvSpPr>
          <p:cNvPr id="5" name="Text 3"/>
          <p:cNvSpPr txBox="1"/>
          <p:nvPr/>
        </p:nvSpPr>
        <p:spPr>
          <a:xfrm>
            <a:off x="476402" y="247802"/>
            <a:ext cx="6039612" cy="457200"/>
          </a:xfrm>
          <a:prstGeom prst="rect">
            <a:avLst/>
          </a:prstGeom>
          <a:noFill/>
          <a:ln/>
        </p:spPr>
        <p:txBody>
          <a:bodyPr wrap="square" lIns="0" tIns="0" rIns="0" bIns="0" rtlCol="0" anchor="ctr"/>
          <a:lstStyle/>
          <a:p>
            <a:pPr marL="0" indent="0" algn="l">
              <a:buNone/>
            </a:pPr>
            <a:r>
              <a:rPr lang="en-US" sz="2400" b="1" kern="0" spc="75" dirty="0">
                <a:solidFill>
                  <a:srgbClr val="FFFFFF"/>
                </a:solidFill>
                <a:latin typeface="Montserrat" pitchFamily="34" charset="0"/>
                <a:ea typeface="Montserrat" pitchFamily="34" charset="-122"/>
                <a:cs typeface="Montserrat" pitchFamily="34" charset="-120"/>
              </a:rPr>
              <a:t>I. Assets - Advances - Q5(b)(i)</a:t>
            </a:r>
            <a:endParaRPr lang="en-US" sz="2400" dirty="0"/>
          </a:p>
        </p:txBody>
      </p:sp>
      <p:pic>
        <p:nvPicPr>
          <p:cNvPr id="6" name="Image 0" descr="preencoded.png"/>
          <p:cNvPicPr>
            <a:picLocks noChangeAspect="1"/>
          </p:cNvPicPr>
          <p:nvPr/>
        </p:nvPicPr>
        <p:blipFill>
          <a:blip r:embed="rId3"/>
          <a:srcRect t="-401" b="-401"/>
          <a:stretch/>
        </p:blipFill>
        <p:spPr>
          <a:xfrm>
            <a:off x="0" y="952805"/>
            <a:ext cx="12191695" cy="57607"/>
          </a:xfrm>
          <a:prstGeom prst="rect">
            <a:avLst/>
          </a:prstGeom>
        </p:spPr>
      </p:pic>
      <p:sp>
        <p:nvSpPr>
          <p:cNvPr id="7" name="Shape 4"/>
          <p:cNvSpPr/>
          <p:nvPr/>
        </p:nvSpPr>
        <p:spPr>
          <a:xfrm>
            <a:off x="476402" y="1248156"/>
            <a:ext cx="11239805" cy="1181405"/>
          </a:xfrm>
          <a:prstGeom prst="roundRect">
            <a:avLst>
              <a:gd name="adj" fmla="val 9987"/>
            </a:avLst>
          </a:prstGeom>
          <a:solidFill>
            <a:srgbClr val="E8F4FD"/>
          </a:solidFill>
          <a:ln/>
          <a:effectLst>
            <a:outerShdw blurRad="63500" dist="38100" dir="16200000" algn="bl" rotWithShape="0">
              <a:srgbClr val="000000">
                <a:alpha val="5000"/>
              </a:srgbClr>
            </a:outerShdw>
          </a:effectLst>
        </p:spPr>
      </p:sp>
      <p:sp>
        <p:nvSpPr>
          <p:cNvPr id="8" name="Shape 5"/>
          <p:cNvSpPr/>
          <p:nvPr/>
        </p:nvSpPr>
        <p:spPr>
          <a:xfrm>
            <a:off x="476402" y="1248156"/>
            <a:ext cx="75895" cy="1181405"/>
          </a:xfrm>
          <a:prstGeom prst="roundRect">
            <a:avLst>
              <a:gd name="adj" fmla="val 155461"/>
            </a:avLst>
          </a:prstGeom>
          <a:solidFill>
            <a:srgbClr val="003580"/>
          </a:solidFill>
          <a:ln w="12700">
            <a:solidFill>
              <a:srgbClr val="003580">
                <a:alpha val="0"/>
              </a:srgbClr>
            </a:solidFill>
            <a:prstDash val="solid"/>
          </a:ln>
        </p:spPr>
      </p:sp>
      <p:pic>
        <p:nvPicPr>
          <p:cNvPr id="9" name="Image 1" descr="preencoded.png"/>
          <p:cNvPicPr>
            <a:picLocks noChangeAspect="1"/>
          </p:cNvPicPr>
          <p:nvPr/>
        </p:nvPicPr>
        <p:blipFill>
          <a:blip r:embed="rId4"/>
          <a:srcRect t="-1100" b="-1100"/>
          <a:stretch/>
        </p:blipFill>
        <p:spPr>
          <a:xfrm>
            <a:off x="743407" y="1423721"/>
            <a:ext cx="114300" cy="133502"/>
          </a:xfrm>
          <a:prstGeom prst="rect">
            <a:avLst/>
          </a:prstGeom>
        </p:spPr>
      </p:pic>
      <p:sp>
        <p:nvSpPr>
          <p:cNvPr id="10" name="Text 6"/>
          <p:cNvSpPr txBox="1"/>
          <p:nvPr/>
        </p:nvSpPr>
        <p:spPr>
          <a:xfrm>
            <a:off x="933602" y="1390802"/>
            <a:ext cx="2606040" cy="200254"/>
          </a:xfrm>
          <a:prstGeom prst="rect">
            <a:avLst/>
          </a:prstGeom>
          <a:noFill/>
          <a:ln/>
        </p:spPr>
        <p:txBody>
          <a:bodyPr wrap="square" lIns="0" tIns="0" rIns="0" bIns="0" rtlCol="0" anchor="ctr"/>
          <a:lstStyle/>
          <a:p>
            <a:pPr marL="0" indent="0" algn="l">
              <a:buNone/>
            </a:pPr>
            <a:r>
              <a:rPr lang="en-US" sz="1000" b="1" dirty="0">
                <a:solidFill>
                  <a:srgbClr val="003580"/>
                </a:solidFill>
                <a:latin typeface="Montserrat" pitchFamily="34" charset="0"/>
                <a:ea typeface="Montserrat" pitchFamily="34" charset="-122"/>
                <a:cs typeface="Montserrat" pitchFamily="34" charset="-120"/>
              </a:rPr>
              <a:t>Exact LFAR Question </a:t>
            </a:r>
            <a:endParaRPr lang="en-US" sz="1000" dirty="0"/>
          </a:p>
        </p:txBody>
      </p:sp>
      <p:sp>
        <p:nvSpPr>
          <p:cNvPr id="11" name="Text 7"/>
          <p:cNvSpPr txBox="1"/>
          <p:nvPr/>
        </p:nvSpPr>
        <p:spPr>
          <a:xfrm>
            <a:off x="743407" y="1638605"/>
            <a:ext cx="10858500" cy="648310"/>
          </a:xfrm>
          <a:prstGeom prst="rect">
            <a:avLst/>
          </a:prstGeom>
          <a:noFill/>
          <a:ln/>
        </p:spPr>
        <p:txBody>
          <a:bodyPr wrap="square" lIns="0" tIns="0" rIns="0" bIns="0" rtlCol="0" anchor="ctr"/>
          <a:lstStyle/>
          <a:p>
            <a:pPr marL="0" indent="0" algn="l">
              <a:buNone/>
            </a:pPr>
            <a:r>
              <a:rPr lang="en-US" sz="1200" b="1" i="1" dirty="0">
                <a:solidFill>
                  <a:srgbClr val="1E293B"/>
                </a:solidFill>
                <a:latin typeface="Open Sans" pitchFamily="34" charset="0"/>
                <a:ea typeface="Open Sans" pitchFamily="34" charset="-122"/>
                <a:cs typeface="Open Sans" pitchFamily="34" charset="-120"/>
              </a:rPr>
              <a:t>"In your opinion, has the branch generally complied with the procedures / instructions of the controlling authorities of the bank regarding loan applications, preparation of proposals for grant/ renewal of advances, enhancement of limits, etc., including adequate appraisal documentation in respect thereof. What, in your opinion, are the major shortcomings in credit appraisal, etc."</a:t>
            </a:r>
            <a:endParaRPr lang="en-US" sz="1200" dirty="0"/>
          </a:p>
        </p:txBody>
      </p:sp>
      <p:sp>
        <p:nvSpPr>
          <p:cNvPr id="12" name="Shape 8"/>
          <p:cNvSpPr/>
          <p:nvPr/>
        </p:nvSpPr>
        <p:spPr>
          <a:xfrm>
            <a:off x="476402" y="2563978"/>
            <a:ext cx="3619195" cy="3676802"/>
          </a:xfrm>
          <a:prstGeom prst="roundRect">
            <a:avLst>
              <a:gd name="adj" fmla="val 1596"/>
            </a:avLst>
          </a:prstGeom>
          <a:solidFill>
            <a:srgbClr val="FFFFFF"/>
          </a:solidFill>
          <a:ln w="12700">
            <a:solidFill>
              <a:srgbClr val="E2E8F0"/>
            </a:solidFill>
            <a:prstDash val="solid"/>
          </a:ln>
        </p:spPr>
      </p:sp>
      <p:sp>
        <p:nvSpPr>
          <p:cNvPr id="13" name="Shape 9"/>
          <p:cNvSpPr/>
          <p:nvPr/>
        </p:nvSpPr>
        <p:spPr>
          <a:xfrm>
            <a:off x="629107" y="3097987"/>
            <a:ext cx="3314700" cy="19202"/>
          </a:xfrm>
          <a:prstGeom prst="rect">
            <a:avLst/>
          </a:prstGeom>
          <a:solidFill>
            <a:srgbClr val="F1F5F9"/>
          </a:solidFill>
          <a:ln w="12700">
            <a:solidFill>
              <a:srgbClr val="F1F5F9">
                <a:alpha val="0"/>
              </a:srgbClr>
            </a:solidFill>
            <a:prstDash val="solid"/>
          </a:ln>
        </p:spPr>
      </p:sp>
      <p:sp>
        <p:nvSpPr>
          <p:cNvPr id="14" name="Shape 10"/>
          <p:cNvSpPr/>
          <p:nvPr/>
        </p:nvSpPr>
        <p:spPr>
          <a:xfrm>
            <a:off x="629107" y="2716682"/>
            <a:ext cx="304495" cy="304495"/>
          </a:xfrm>
          <a:prstGeom prst="ellipse">
            <a:avLst/>
          </a:prstGeom>
          <a:solidFill>
            <a:srgbClr val="0072CE"/>
          </a:solidFill>
          <a:ln w="12700">
            <a:solidFill>
              <a:srgbClr val="FFFFFF">
                <a:alpha val="0"/>
              </a:srgbClr>
            </a:solidFill>
            <a:prstDash val="solid"/>
          </a:ln>
        </p:spPr>
      </p:sp>
      <p:pic>
        <p:nvPicPr>
          <p:cNvPr id="15" name="Image 2" descr="preencoded.png"/>
          <p:cNvPicPr>
            <a:picLocks noChangeAspect="1"/>
          </p:cNvPicPr>
          <p:nvPr/>
        </p:nvPicPr>
        <p:blipFill>
          <a:blip r:embed="rId5"/>
          <a:srcRect/>
          <a:stretch/>
        </p:blipFill>
        <p:spPr>
          <a:xfrm>
            <a:off x="714146" y="2802636"/>
            <a:ext cx="133502" cy="133502"/>
          </a:xfrm>
          <a:prstGeom prst="rect">
            <a:avLst/>
          </a:prstGeom>
        </p:spPr>
      </p:pic>
      <p:sp>
        <p:nvSpPr>
          <p:cNvPr id="16" name="Text 11"/>
          <p:cNvSpPr txBox="1"/>
          <p:nvPr/>
        </p:nvSpPr>
        <p:spPr>
          <a:xfrm>
            <a:off x="1028700" y="2755087"/>
            <a:ext cx="1369771" cy="228600"/>
          </a:xfrm>
          <a:prstGeom prst="rect">
            <a:avLst/>
          </a:prstGeom>
          <a:noFill/>
          <a:ln/>
        </p:spPr>
        <p:txBody>
          <a:bodyPr wrap="square" lIns="0" tIns="0" rIns="0" bIns="0" rtlCol="0" anchor="ctr"/>
          <a:lstStyle/>
          <a:p>
            <a:pPr marL="0" indent="0" algn="l">
              <a:buNone/>
            </a:pPr>
            <a:r>
              <a:rPr lang="en-US" sz="1200" b="1" dirty="0">
                <a:solidFill>
                  <a:srgbClr val="334155"/>
                </a:solidFill>
                <a:latin typeface="Montserrat" pitchFamily="34" charset="0"/>
                <a:ea typeface="Montserrat" pitchFamily="34" charset="-122"/>
                <a:cs typeface="Montserrat" pitchFamily="34" charset="-120"/>
              </a:rPr>
              <a:t>What to Verify</a:t>
            </a:r>
            <a:endParaRPr lang="en-US" sz="1200" dirty="0"/>
          </a:p>
        </p:txBody>
      </p:sp>
      <p:sp>
        <p:nvSpPr>
          <p:cNvPr id="17" name="Shape 12"/>
          <p:cNvSpPr/>
          <p:nvPr/>
        </p:nvSpPr>
        <p:spPr>
          <a:xfrm>
            <a:off x="629107" y="3268980"/>
            <a:ext cx="47549" cy="47549"/>
          </a:xfrm>
          <a:prstGeom prst="ellipse">
            <a:avLst/>
          </a:prstGeom>
          <a:solidFill>
            <a:srgbClr val="CBD5E1"/>
          </a:solidFill>
          <a:ln w="12700">
            <a:solidFill>
              <a:srgbClr val="FFFFFF">
                <a:alpha val="0"/>
              </a:srgbClr>
            </a:solidFill>
            <a:prstDash val="solid"/>
          </a:ln>
        </p:spPr>
      </p:sp>
      <p:sp>
        <p:nvSpPr>
          <p:cNvPr id="18" name="Text 13"/>
          <p:cNvSpPr txBox="1"/>
          <p:nvPr/>
        </p:nvSpPr>
        <p:spPr>
          <a:xfrm>
            <a:off x="752551" y="3212287"/>
            <a:ext cx="3267151" cy="324612"/>
          </a:xfrm>
          <a:prstGeom prst="rect">
            <a:avLst/>
          </a:prstGeom>
          <a:noFill/>
          <a:ln/>
        </p:spPr>
        <p:txBody>
          <a:bodyPr wrap="square" lIns="0" tIns="0" rIns="0" bIns="0" rtlCol="0" anchor="ctr"/>
          <a:lstStyle/>
          <a:p>
            <a:pPr marL="0" indent="0" algn="l">
              <a:buNone/>
            </a:pPr>
            <a:r>
              <a:rPr lang="en-US" sz="900" dirty="0">
                <a:solidFill>
                  <a:srgbClr val="475569"/>
                </a:solidFill>
                <a:latin typeface="Open Sans" pitchFamily="34" charset="0"/>
                <a:ea typeface="Open Sans" pitchFamily="34" charset="-122"/>
                <a:cs typeface="Open Sans" pitchFamily="34" charset="-120"/>
              </a:rPr>
              <a:t>Verify loan application register for receipt date and disposal timeline.</a:t>
            </a:r>
            <a:endParaRPr lang="en-US" sz="900" dirty="0"/>
          </a:p>
        </p:txBody>
      </p:sp>
      <p:sp>
        <p:nvSpPr>
          <p:cNvPr id="19" name="Shape 14"/>
          <p:cNvSpPr/>
          <p:nvPr/>
        </p:nvSpPr>
        <p:spPr>
          <a:xfrm>
            <a:off x="629107" y="3667658"/>
            <a:ext cx="47549" cy="47549"/>
          </a:xfrm>
          <a:prstGeom prst="ellipse">
            <a:avLst/>
          </a:prstGeom>
          <a:solidFill>
            <a:srgbClr val="CBD5E1"/>
          </a:solidFill>
          <a:ln w="12700">
            <a:solidFill>
              <a:srgbClr val="FFFFFF">
                <a:alpha val="0"/>
              </a:srgbClr>
            </a:solidFill>
            <a:prstDash val="solid"/>
          </a:ln>
        </p:spPr>
      </p:sp>
      <p:sp>
        <p:nvSpPr>
          <p:cNvPr id="20" name="Text 15"/>
          <p:cNvSpPr txBox="1"/>
          <p:nvPr/>
        </p:nvSpPr>
        <p:spPr>
          <a:xfrm>
            <a:off x="752551" y="3610051"/>
            <a:ext cx="3267151" cy="324612"/>
          </a:xfrm>
          <a:prstGeom prst="rect">
            <a:avLst/>
          </a:prstGeom>
          <a:noFill/>
          <a:ln/>
        </p:spPr>
        <p:txBody>
          <a:bodyPr wrap="square" lIns="0" tIns="0" rIns="0" bIns="0" rtlCol="0" anchor="ctr"/>
          <a:lstStyle/>
          <a:p>
            <a:pPr marL="0" indent="0" algn="l">
              <a:buNone/>
            </a:pPr>
            <a:r>
              <a:rPr lang="en-US" sz="900" dirty="0">
                <a:solidFill>
                  <a:srgbClr val="475569"/>
                </a:solidFill>
                <a:latin typeface="Open Sans" pitchFamily="34" charset="0"/>
                <a:ea typeface="Open Sans" pitchFamily="34" charset="-122"/>
                <a:cs typeface="Open Sans" pitchFamily="34" charset="-120"/>
              </a:rPr>
              <a:t>Check if appraisal notes (CMA data analysis) are prepared as per bank's loan policy.</a:t>
            </a:r>
            <a:endParaRPr lang="en-US" sz="900" dirty="0"/>
          </a:p>
        </p:txBody>
      </p:sp>
      <p:sp>
        <p:nvSpPr>
          <p:cNvPr id="21" name="Shape 16"/>
          <p:cNvSpPr/>
          <p:nvPr/>
        </p:nvSpPr>
        <p:spPr>
          <a:xfrm>
            <a:off x="629107" y="4065422"/>
            <a:ext cx="47549" cy="47549"/>
          </a:xfrm>
          <a:prstGeom prst="ellipse">
            <a:avLst/>
          </a:prstGeom>
          <a:solidFill>
            <a:srgbClr val="CBD5E1"/>
          </a:solidFill>
          <a:ln w="12700">
            <a:solidFill>
              <a:srgbClr val="FFFFFF">
                <a:alpha val="0"/>
              </a:srgbClr>
            </a:solidFill>
            <a:prstDash val="solid"/>
          </a:ln>
        </p:spPr>
      </p:sp>
      <p:sp>
        <p:nvSpPr>
          <p:cNvPr id="22" name="Text 17"/>
          <p:cNvSpPr txBox="1"/>
          <p:nvPr/>
        </p:nvSpPr>
        <p:spPr>
          <a:xfrm>
            <a:off x="752551" y="4008730"/>
            <a:ext cx="3267151" cy="324612"/>
          </a:xfrm>
          <a:prstGeom prst="rect">
            <a:avLst/>
          </a:prstGeom>
          <a:noFill/>
          <a:ln/>
        </p:spPr>
        <p:txBody>
          <a:bodyPr wrap="square" lIns="0" tIns="0" rIns="0" bIns="0" rtlCol="0" anchor="ctr"/>
          <a:lstStyle/>
          <a:p>
            <a:pPr marL="0" indent="0" algn="l">
              <a:buNone/>
            </a:pPr>
            <a:r>
              <a:rPr lang="en-US" sz="900" dirty="0">
                <a:solidFill>
                  <a:srgbClr val="475569"/>
                </a:solidFill>
                <a:latin typeface="Open Sans" pitchFamily="34" charset="0"/>
                <a:ea typeface="Open Sans" pitchFamily="34" charset="-122"/>
                <a:cs typeface="Open Sans" pitchFamily="34" charset="-120"/>
              </a:rPr>
              <a:t>Ensure pre-sanction inspection reports are available and recent.</a:t>
            </a:r>
            <a:endParaRPr lang="en-US" sz="900" dirty="0"/>
          </a:p>
        </p:txBody>
      </p:sp>
      <p:sp>
        <p:nvSpPr>
          <p:cNvPr id="23" name="Shape 18"/>
          <p:cNvSpPr/>
          <p:nvPr/>
        </p:nvSpPr>
        <p:spPr>
          <a:xfrm>
            <a:off x="629107" y="4464101"/>
            <a:ext cx="47549" cy="47549"/>
          </a:xfrm>
          <a:prstGeom prst="ellipse">
            <a:avLst/>
          </a:prstGeom>
          <a:solidFill>
            <a:srgbClr val="CBD5E1"/>
          </a:solidFill>
          <a:ln w="12700">
            <a:solidFill>
              <a:srgbClr val="FFFFFF">
                <a:alpha val="0"/>
              </a:srgbClr>
            </a:solidFill>
            <a:prstDash val="solid"/>
          </a:ln>
        </p:spPr>
      </p:sp>
      <p:sp>
        <p:nvSpPr>
          <p:cNvPr id="24" name="Text 19"/>
          <p:cNvSpPr txBox="1"/>
          <p:nvPr/>
        </p:nvSpPr>
        <p:spPr>
          <a:xfrm>
            <a:off x="752551" y="4406494"/>
            <a:ext cx="3267151" cy="324612"/>
          </a:xfrm>
          <a:prstGeom prst="rect">
            <a:avLst/>
          </a:prstGeom>
          <a:noFill/>
          <a:ln/>
        </p:spPr>
        <p:txBody>
          <a:bodyPr wrap="square" lIns="0" tIns="0" rIns="0" bIns="0" rtlCol="0" anchor="ctr"/>
          <a:lstStyle/>
          <a:p>
            <a:pPr marL="0" indent="0" algn="l">
              <a:buNone/>
            </a:pPr>
            <a:r>
              <a:rPr lang="en-US" sz="900" dirty="0">
                <a:solidFill>
                  <a:srgbClr val="475569"/>
                </a:solidFill>
                <a:latin typeface="Open Sans" pitchFamily="34" charset="0"/>
                <a:ea typeface="Open Sans" pitchFamily="34" charset="-122"/>
                <a:cs typeface="Open Sans" pitchFamily="34" charset="-120"/>
              </a:rPr>
              <a:t>Verify assessment of borrower's repayment capacity and cash flows.</a:t>
            </a:r>
            <a:endParaRPr lang="en-US" sz="900" dirty="0"/>
          </a:p>
        </p:txBody>
      </p:sp>
      <p:sp>
        <p:nvSpPr>
          <p:cNvPr id="25" name="Shape 20"/>
          <p:cNvSpPr/>
          <p:nvPr/>
        </p:nvSpPr>
        <p:spPr>
          <a:xfrm>
            <a:off x="629107" y="4861865"/>
            <a:ext cx="47549" cy="47549"/>
          </a:xfrm>
          <a:prstGeom prst="ellipse">
            <a:avLst/>
          </a:prstGeom>
          <a:solidFill>
            <a:srgbClr val="CBD5E1"/>
          </a:solidFill>
          <a:ln w="12700">
            <a:solidFill>
              <a:srgbClr val="FFFFFF">
                <a:alpha val="0"/>
              </a:srgbClr>
            </a:solidFill>
            <a:prstDash val="solid"/>
          </a:ln>
        </p:spPr>
      </p:sp>
      <p:sp>
        <p:nvSpPr>
          <p:cNvPr id="26" name="Text 21"/>
          <p:cNvSpPr txBox="1"/>
          <p:nvPr/>
        </p:nvSpPr>
        <p:spPr>
          <a:xfrm>
            <a:off x="752551" y="4805172"/>
            <a:ext cx="3267151" cy="324612"/>
          </a:xfrm>
          <a:prstGeom prst="rect">
            <a:avLst/>
          </a:prstGeom>
          <a:noFill/>
          <a:ln/>
        </p:spPr>
        <p:txBody>
          <a:bodyPr wrap="square" lIns="0" tIns="0" rIns="0" bIns="0" rtlCol="0" anchor="ctr"/>
          <a:lstStyle/>
          <a:p>
            <a:pPr marL="0" indent="0" algn="l">
              <a:buNone/>
            </a:pPr>
            <a:r>
              <a:rPr lang="en-US" sz="900" dirty="0">
                <a:solidFill>
                  <a:srgbClr val="475569"/>
                </a:solidFill>
                <a:latin typeface="Open Sans" pitchFamily="34" charset="0"/>
                <a:ea typeface="Open Sans" pitchFamily="34" charset="-122"/>
                <a:cs typeface="Open Sans" pitchFamily="34" charset="-120"/>
              </a:rPr>
              <a:t>Check adherence to exposure norms and delegated authority limits.</a:t>
            </a:r>
            <a:endParaRPr lang="en-US" sz="900" dirty="0"/>
          </a:p>
        </p:txBody>
      </p:sp>
      <p:sp>
        <p:nvSpPr>
          <p:cNvPr id="27" name="Shape 22"/>
          <p:cNvSpPr/>
          <p:nvPr/>
        </p:nvSpPr>
        <p:spPr>
          <a:xfrm>
            <a:off x="4286707" y="2563978"/>
            <a:ext cx="3619195" cy="3676802"/>
          </a:xfrm>
          <a:prstGeom prst="roundRect">
            <a:avLst>
              <a:gd name="adj" fmla="val 1596"/>
            </a:avLst>
          </a:prstGeom>
          <a:solidFill>
            <a:srgbClr val="FFFFFF"/>
          </a:solidFill>
          <a:ln w="12700">
            <a:solidFill>
              <a:srgbClr val="E2E8F0"/>
            </a:solidFill>
            <a:prstDash val="solid"/>
          </a:ln>
        </p:spPr>
      </p:sp>
      <p:sp>
        <p:nvSpPr>
          <p:cNvPr id="28" name="Shape 23"/>
          <p:cNvSpPr/>
          <p:nvPr/>
        </p:nvSpPr>
        <p:spPr>
          <a:xfrm>
            <a:off x="4438498" y="3097987"/>
            <a:ext cx="3314700" cy="19202"/>
          </a:xfrm>
          <a:prstGeom prst="rect">
            <a:avLst/>
          </a:prstGeom>
          <a:solidFill>
            <a:srgbClr val="F1F5F9"/>
          </a:solidFill>
          <a:ln w="12700">
            <a:solidFill>
              <a:srgbClr val="F1F5F9">
                <a:alpha val="0"/>
              </a:srgbClr>
            </a:solidFill>
            <a:prstDash val="solid"/>
          </a:ln>
        </p:spPr>
      </p:sp>
      <p:sp>
        <p:nvSpPr>
          <p:cNvPr id="29" name="Shape 24"/>
          <p:cNvSpPr/>
          <p:nvPr/>
        </p:nvSpPr>
        <p:spPr>
          <a:xfrm>
            <a:off x="4438498" y="2716682"/>
            <a:ext cx="304495" cy="304495"/>
          </a:xfrm>
          <a:prstGeom prst="ellipse">
            <a:avLst/>
          </a:prstGeom>
          <a:solidFill>
            <a:srgbClr val="10B981"/>
          </a:solidFill>
          <a:ln w="12700">
            <a:solidFill>
              <a:srgbClr val="FFFFFF">
                <a:alpha val="0"/>
              </a:srgbClr>
            </a:solidFill>
            <a:prstDash val="solid"/>
          </a:ln>
        </p:spPr>
      </p:sp>
      <p:pic>
        <p:nvPicPr>
          <p:cNvPr id="30" name="Image 3" descr="preencoded.png"/>
          <p:cNvPicPr>
            <a:picLocks noChangeAspect="1"/>
          </p:cNvPicPr>
          <p:nvPr/>
        </p:nvPicPr>
        <p:blipFill>
          <a:blip r:embed="rId6"/>
          <a:srcRect l="-2512" r="-2512"/>
          <a:stretch/>
        </p:blipFill>
        <p:spPr>
          <a:xfrm>
            <a:off x="4539082" y="2802636"/>
            <a:ext cx="105156" cy="133502"/>
          </a:xfrm>
          <a:prstGeom prst="rect">
            <a:avLst/>
          </a:prstGeom>
        </p:spPr>
      </p:pic>
      <p:sp>
        <p:nvSpPr>
          <p:cNvPr id="31" name="Text 25"/>
          <p:cNvSpPr txBox="1"/>
          <p:nvPr/>
        </p:nvSpPr>
        <p:spPr>
          <a:xfrm>
            <a:off x="4839005" y="2755087"/>
            <a:ext cx="1965046" cy="228600"/>
          </a:xfrm>
          <a:prstGeom prst="rect">
            <a:avLst/>
          </a:prstGeom>
          <a:noFill/>
          <a:ln/>
        </p:spPr>
        <p:txBody>
          <a:bodyPr wrap="square" lIns="0" tIns="0" rIns="0" bIns="0" rtlCol="0" anchor="ctr"/>
          <a:lstStyle/>
          <a:p>
            <a:pPr marL="0" indent="0" algn="l">
              <a:buNone/>
            </a:pPr>
            <a:r>
              <a:rPr lang="en-US" sz="1200" b="1" dirty="0">
                <a:solidFill>
                  <a:srgbClr val="334155"/>
                </a:solidFill>
                <a:latin typeface="Montserrat" pitchFamily="34" charset="0"/>
                <a:ea typeface="Montserrat" pitchFamily="34" charset="-122"/>
                <a:cs typeface="Montserrat" pitchFamily="34" charset="-120"/>
              </a:rPr>
              <a:t>Documents to Examine</a:t>
            </a:r>
            <a:endParaRPr lang="en-US" sz="1200" dirty="0"/>
          </a:p>
        </p:txBody>
      </p:sp>
      <p:sp>
        <p:nvSpPr>
          <p:cNvPr id="32" name="Shape 26"/>
          <p:cNvSpPr/>
          <p:nvPr/>
        </p:nvSpPr>
        <p:spPr>
          <a:xfrm>
            <a:off x="4438498" y="3268980"/>
            <a:ext cx="47549" cy="47549"/>
          </a:xfrm>
          <a:prstGeom prst="ellipse">
            <a:avLst/>
          </a:prstGeom>
          <a:solidFill>
            <a:srgbClr val="CBD5E1"/>
          </a:solidFill>
          <a:ln w="12700">
            <a:solidFill>
              <a:srgbClr val="FFFFFF">
                <a:alpha val="0"/>
              </a:srgbClr>
            </a:solidFill>
            <a:prstDash val="solid"/>
          </a:ln>
        </p:spPr>
      </p:sp>
      <p:sp>
        <p:nvSpPr>
          <p:cNvPr id="33" name="Text 27"/>
          <p:cNvSpPr txBox="1"/>
          <p:nvPr/>
        </p:nvSpPr>
        <p:spPr>
          <a:xfrm>
            <a:off x="4562856" y="3212287"/>
            <a:ext cx="2913278" cy="162763"/>
          </a:xfrm>
          <a:prstGeom prst="rect">
            <a:avLst/>
          </a:prstGeom>
          <a:noFill/>
          <a:ln/>
        </p:spPr>
        <p:txBody>
          <a:bodyPr wrap="square" lIns="0" tIns="0" rIns="0" bIns="0" rtlCol="0" anchor="ctr"/>
          <a:lstStyle/>
          <a:p>
            <a:pPr marL="0" indent="0" algn="l">
              <a:buNone/>
            </a:pPr>
            <a:r>
              <a:rPr lang="en-US" sz="900" dirty="0">
                <a:solidFill>
                  <a:srgbClr val="475569"/>
                </a:solidFill>
                <a:latin typeface="Open Sans" pitchFamily="34" charset="0"/>
                <a:ea typeface="Open Sans" pitchFamily="34" charset="-122"/>
                <a:cs typeface="Open Sans" pitchFamily="34" charset="-120"/>
              </a:rPr>
              <a:t>Loan Application Forms (filled and signed).</a:t>
            </a:r>
            <a:endParaRPr lang="en-US" sz="900" dirty="0"/>
          </a:p>
        </p:txBody>
      </p:sp>
      <p:sp>
        <p:nvSpPr>
          <p:cNvPr id="34" name="Shape 28"/>
          <p:cNvSpPr/>
          <p:nvPr/>
        </p:nvSpPr>
        <p:spPr>
          <a:xfrm>
            <a:off x="4438498" y="3506724"/>
            <a:ext cx="47549" cy="47549"/>
          </a:xfrm>
          <a:prstGeom prst="ellipse">
            <a:avLst/>
          </a:prstGeom>
          <a:solidFill>
            <a:srgbClr val="CBD5E1"/>
          </a:solidFill>
          <a:ln w="12700">
            <a:solidFill>
              <a:srgbClr val="FFFFFF">
                <a:alpha val="0"/>
              </a:srgbClr>
            </a:solidFill>
            <a:prstDash val="solid"/>
          </a:ln>
        </p:spPr>
      </p:sp>
      <p:sp>
        <p:nvSpPr>
          <p:cNvPr id="35" name="Text 29"/>
          <p:cNvSpPr txBox="1"/>
          <p:nvPr/>
        </p:nvSpPr>
        <p:spPr>
          <a:xfrm>
            <a:off x="4562856" y="3449117"/>
            <a:ext cx="2403043" cy="162763"/>
          </a:xfrm>
          <a:prstGeom prst="rect">
            <a:avLst/>
          </a:prstGeom>
          <a:noFill/>
          <a:ln/>
        </p:spPr>
        <p:txBody>
          <a:bodyPr wrap="square" lIns="0" tIns="0" rIns="0" bIns="0" rtlCol="0" anchor="ctr"/>
          <a:lstStyle/>
          <a:p>
            <a:pPr marL="0" indent="0" algn="l">
              <a:buNone/>
            </a:pPr>
            <a:r>
              <a:rPr lang="en-US" sz="900" dirty="0">
                <a:solidFill>
                  <a:srgbClr val="475569"/>
                </a:solidFill>
                <a:latin typeface="Open Sans" pitchFamily="34" charset="0"/>
                <a:ea typeface="Open Sans" pitchFamily="34" charset="-122"/>
                <a:cs typeface="Open Sans" pitchFamily="34" charset="-120"/>
              </a:rPr>
              <a:t>Sanction Notes / Appraisal Memos.</a:t>
            </a:r>
            <a:endParaRPr lang="en-US" sz="900" dirty="0"/>
          </a:p>
        </p:txBody>
      </p:sp>
      <p:sp>
        <p:nvSpPr>
          <p:cNvPr id="36" name="Shape 30"/>
          <p:cNvSpPr/>
          <p:nvPr/>
        </p:nvSpPr>
        <p:spPr>
          <a:xfrm>
            <a:off x="4438498" y="3743554"/>
            <a:ext cx="47549" cy="47549"/>
          </a:xfrm>
          <a:prstGeom prst="ellipse">
            <a:avLst/>
          </a:prstGeom>
          <a:solidFill>
            <a:srgbClr val="CBD5E1"/>
          </a:solidFill>
          <a:ln w="12700">
            <a:solidFill>
              <a:srgbClr val="FFFFFF">
                <a:alpha val="0"/>
              </a:srgbClr>
            </a:solidFill>
            <a:prstDash val="solid"/>
          </a:ln>
        </p:spPr>
      </p:sp>
      <p:sp>
        <p:nvSpPr>
          <p:cNvPr id="37" name="Text 31"/>
          <p:cNvSpPr txBox="1"/>
          <p:nvPr/>
        </p:nvSpPr>
        <p:spPr>
          <a:xfrm>
            <a:off x="4562856" y="3686861"/>
            <a:ext cx="2969971" cy="162763"/>
          </a:xfrm>
          <a:prstGeom prst="rect">
            <a:avLst/>
          </a:prstGeom>
          <a:noFill/>
          <a:ln/>
        </p:spPr>
        <p:txBody>
          <a:bodyPr wrap="square" lIns="0" tIns="0" rIns="0" bIns="0" rtlCol="0" anchor="ctr"/>
          <a:lstStyle/>
          <a:p>
            <a:pPr marL="0" indent="0" algn="l">
              <a:buNone/>
            </a:pPr>
            <a:r>
              <a:rPr lang="en-US" sz="900" dirty="0">
                <a:solidFill>
                  <a:srgbClr val="475569"/>
                </a:solidFill>
                <a:latin typeface="Open Sans" pitchFamily="34" charset="0"/>
                <a:ea typeface="Open Sans" pitchFamily="34" charset="-122"/>
                <a:cs typeface="Open Sans" pitchFamily="34" charset="-120"/>
              </a:rPr>
              <a:t>CMA Data / Projected Financial Statements.</a:t>
            </a:r>
            <a:endParaRPr lang="en-US" sz="900" dirty="0"/>
          </a:p>
        </p:txBody>
      </p:sp>
      <p:sp>
        <p:nvSpPr>
          <p:cNvPr id="38" name="Shape 32"/>
          <p:cNvSpPr/>
          <p:nvPr/>
        </p:nvSpPr>
        <p:spPr>
          <a:xfrm>
            <a:off x="4438498" y="3981298"/>
            <a:ext cx="47549" cy="47549"/>
          </a:xfrm>
          <a:prstGeom prst="ellipse">
            <a:avLst/>
          </a:prstGeom>
          <a:solidFill>
            <a:srgbClr val="CBD5E1"/>
          </a:solidFill>
          <a:ln w="12700">
            <a:solidFill>
              <a:srgbClr val="FFFFFF">
                <a:alpha val="0"/>
              </a:srgbClr>
            </a:solidFill>
            <a:prstDash val="solid"/>
          </a:ln>
        </p:spPr>
      </p:sp>
      <p:sp>
        <p:nvSpPr>
          <p:cNvPr id="39" name="Text 33"/>
          <p:cNvSpPr txBox="1"/>
          <p:nvPr/>
        </p:nvSpPr>
        <p:spPr>
          <a:xfrm>
            <a:off x="4562856" y="3923690"/>
            <a:ext cx="1802282" cy="162763"/>
          </a:xfrm>
          <a:prstGeom prst="rect">
            <a:avLst/>
          </a:prstGeom>
          <a:noFill/>
          <a:ln/>
        </p:spPr>
        <p:txBody>
          <a:bodyPr wrap="square" lIns="0" tIns="0" rIns="0" bIns="0" rtlCol="0" anchor="ctr"/>
          <a:lstStyle/>
          <a:p>
            <a:pPr marL="0" indent="0" algn="l">
              <a:buNone/>
            </a:pPr>
            <a:r>
              <a:rPr lang="en-US" sz="900" dirty="0">
                <a:solidFill>
                  <a:srgbClr val="475569"/>
                </a:solidFill>
                <a:latin typeface="Open Sans" pitchFamily="34" charset="0"/>
                <a:ea typeface="Open Sans" pitchFamily="34" charset="-122"/>
                <a:cs typeface="Open Sans" pitchFamily="34" charset="-120"/>
              </a:rPr>
              <a:t>Pre-sanction Visit Reports.</a:t>
            </a:r>
            <a:endParaRPr lang="en-US" sz="900" dirty="0"/>
          </a:p>
        </p:txBody>
      </p:sp>
      <p:sp>
        <p:nvSpPr>
          <p:cNvPr id="40" name="Shape 34"/>
          <p:cNvSpPr/>
          <p:nvPr/>
        </p:nvSpPr>
        <p:spPr>
          <a:xfrm>
            <a:off x="4438498" y="4218127"/>
            <a:ext cx="47549" cy="47549"/>
          </a:xfrm>
          <a:prstGeom prst="ellipse">
            <a:avLst/>
          </a:prstGeom>
          <a:solidFill>
            <a:srgbClr val="CBD5E1"/>
          </a:solidFill>
          <a:ln w="12700">
            <a:solidFill>
              <a:srgbClr val="FFFFFF">
                <a:alpha val="0"/>
              </a:srgbClr>
            </a:solidFill>
            <a:prstDash val="solid"/>
          </a:ln>
        </p:spPr>
      </p:sp>
      <p:sp>
        <p:nvSpPr>
          <p:cNvPr id="41" name="Text 35"/>
          <p:cNvSpPr txBox="1"/>
          <p:nvPr/>
        </p:nvSpPr>
        <p:spPr>
          <a:xfrm>
            <a:off x="4562856" y="4160520"/>
            <a:ext cx="3267151" cy="324612"/>
          </a:xfrm>
          <a:prstGeom prst="rect">
            <a:avLst/>
          </a:prstGeom>
          <a:noFill/>
          <a:ln/>
        </p:spPr>
        <p:txBody>
          <a:bodyPr wrap="square" lIns="0" tIns="0" rIns="0" bIns="0" rtlCol="0" anchor="ctr"/>
          <a:lstStyle/>
          <a:p>
            <a:pPr marL="0" indent="0" algn="l">
              <a:buNone/>
            </a:pPr>
            <a:r>
              <a:rPr lang="en-US" sz="900" dirty="0">
                <a:solidFill>
                  <a:srgbClr val="475569"/>
                </a:solidFill>
                <a:latin typeface="Open Sans" pitchFamily="34" charset="0"/>
                <a:ea typeface="Open Sans" pitchFamily="34" charset="-122"/>
                <a:cs typeface="Open Sans" pitchFamily="34" charset="-120"/>
              </a:rPr>
              <a:t>Credit Reports (CIBIL/CRILC) and Internal Risk Rating sheets.</a:t>
            </a:r>
            <a:endParaRPr lang="en-US" sz="900" dirty="0"/>
          </a:p>
        </p:txBody>
      </p:sp>
      <p:sp>
        <p:nvSpPr>
          <p:cNvPr id="42" name="Shape 36"/>
          <p:cNvSpPr/>
          <p:nvPr/>
        </p:nvSpPr>
        <p:spPr>
          <a:xfrm>
            <a:off x="8096098" y="2563978"/>
            <a:ext cx="3619195" cy="3676802"/>
          </a:xfrm>
          <a:prstGeom prst="roundRect">
            <a:avLst>
              <a:gd name="adj" fmla="val 1596"/>
            </a:avLst>
          </a:prstGeom>
          <a:solidFill>
            <a:srgbClr val="FFFFFF"/>
          </a:solidFill>
          <a:ln w="12700">
            <a:solidFill>
              <a:srgbClr val="E2E8F0"/>
            </a:solidFill>
            <a:prstDash val="solid"/>
          </a:ln>
        </p:spPr>
      </p:sp>
      <p:sp>
        <p:nvSpPr>
          <p:cNvPr id="43" name="Shape 37"/>
          <p:cNvSpPr/>
          <p:nvPr/>
        </p:nvSpPr>
        <p:spPr>
          <a:xfrm>
            <a:off x="8248802" y="3097987"/>
            <a:ext cx="3314700" cy="19202"/>
          </a:xfrm>
          <a:prstGeom prst="rect">
            <a:avLst/>
          </a:prstGeom>
          <a:solidFill>
            <a:srgbClr val="F1F5F9"/>
          </a:solidFill>
          <a:ln w="12700">
            <a:solidFill>
              <a:srgbClr val="F1F5F9">
                <a:alpha val="0"/>
              </a:srgbClr>
            </a:solidFill>
            <a:prstDash val="solid"/>
          </a:ln>
        </p:spPr>
      </p:sp>
      <p:sp>
        <p:nvSpPr>
          <p:cNvPr id="44" name="Shape 38"/>
          <p:cNvSpPr/>
          <p:nvPr/>
        </p:nvSpPr>
        <p:spPr>
          <a:xfrm>
            <a:off x="8248802" y="2716682"/>
            <a:ext cx="304495" cy="304495"/>
          </a:xfrm>
          <a:prstGeom prst="ellipse">
            <a:avLst/>
          </a:prstGeom>
          <a:solidFill>
            <a:srgbClr val="EF4444"/>
          </a:solidFill>
          <a:ln w="12700">
            <a:solidFill>
              <a:srgbClr val="FFFFFF">
                <a:alpha val="0"/>
              </a:srgbClr>
            </a:solidFill>
            <a:prstDash val="solid"/>
          </a:ln>
        </p:spPr>
      </p:sp>
      <p:pic>
        <p:nvPicPr>
          <p:cNvPr id="45" name="Image 4" descr="preencoded.png"/>
          <p:cNvPicPr>
            <a:picLocks noChangeAspect="1"/>
          </p:cNvPicPr>
          <p:nvPr/>
        </p:nvPicPr>
        <p:blipFill>
          <a:blip r:embed="rId7"/>
          <a:srcRect/>
          <a:stretch/>
        </p:blipFill>
        <p:spPr>
          <a:xfrm>
            <a:off x="8334756" y="2802636"/>
            <a:ext cx="133502" cy="133502"/>
          </a:xfrm>
          <a:prstGeom prst="rect">
            <a:avLst/>
          </a:prstGeom>
        </p:spPr>
      </p:pic>
      <p:sp>
        <p:nvSpPr>
          <p:cNvPr id="46" name="Text 39"/>
          <p:cNvSpPr txBox="1"/>
          <p:nvPr/>
        </p:nvSpPr>
        <p:spPr>
          <a:xfrm>
            <a:off x="8648395" y="2755087"/>
            <a:ext cx="1349654" cy="228600"/>
          </a:xfrm>
          <a:prstGeom prst="rect">
            <a:avLst/>
          </a:prstGeom>
          <a:noFill/>
          <a:ln/>
        </p:spPr>
        <p:txBody>
          <a:bodyPr wrap="square" lIns="0" tIns="0" rIns="0" bIns="0" rtlCol="0" anchor="ctr"/>
          <a:lstStyle/>
          <a:p>
            <a:pPr marL="0" indent="0" algn="l">
              <a:buNone/>
            </a:pPr>
            <a:r>
              <a:rPr lang="en-US" sz="1200" b="1" dirty="0">
                <a:solidFill>
                  <a:srgbClr val="334155"/>
                </a:solidFill>
                <a:latin typeface="Montserrat" pitchFamily="34" charset="0"/>
                <a:ea typeface="Montserrat" pitchFamily="34" charset="-122"/>
                <a:cs typeface="Montserrat" pitchFamily="34" charset="-120"/>
              </a:rPr>
              <a:t>Possible Risks</a:t>
            </a:r>
            <a:endParaRPr lang="en-US" sz="1200" dirty="0"/>
          </a:p>
        </p:txBody>
      </p:sp>
      <p:sp>
        <p:nvSpPr>
          <p:cNvPr id="47" name="Shape 40"/>
          <p:cNvSpPr/>
          <p:nvPr/>
        </p:nvSpPr>
        <p:spPr>
          <a:xfrm>
            <a:off x="8248802" y="3268980"/>
            <a:ext cx="47549" cy="47549"/>
          </a:xfrm>
          <a:prstGeom prst="ellipse">
            <a:avLst/>
          </a:prstGeom>
          <a:solidFill>
            <a:srgbClr val="CBD5E1"/>
          </a:solidFill>
          <a:ln w="12700">
            <a:solidFill>
              <a:srgbClr val="FFFFFF">
                <a:alpha val="0"/>
              </a:srgbClr>
            </a:solidFill>
            <a:prstDash val="solid"/>
          </a:ln>
        </p:spPr>
      </p:sp>
      <p:sp>
        <p:nvSpPr>
          <p:cNvPr id="48" name="Text 41"/>
          <p:cNvSpPr txBox="1"/>
          <p:nvPr/>
        </p:nvSpPr>
        <p:spPr>
          <a:xfrm>
            <a:off x="8372246" y="3212287"/>
            <a:ext cx="3267151" cy="324612"/>
          </a:xfrm>
          <a:prstGeom prst="rect">
            <a:avLst/>
          </a:prstGeom>
          <a:noFill/>
          <a:ln/>
        </p:spPr>
        <p:txBody>
          <a:bodyPr wrap="square" lIns="0" tIns="0" rIns="0" bIns="0" rtlCol="0" anchor="ctr"/>
          <a:lstStyle/>
          <a:p>
            <a:pPr marL="0" indent="0" algn="l">
              <a:buNone/>
            </a:pPr>
            <a:r>
              <a:rPr lang="en-US" sz="900" dirty="0">
                <a:solidFill>
                  <a:srgbClr val="475569"/>
                </a:solidFill>
                <a:latin typeface="Open Sans" pitchFamily="34" charset="0"/>
                <a:ea typeface="Open Sans" pitchFamily="34" charset="-122"/>
                <a:cs typeface="Open Sans" pitchFamily="34" charset="-120"/>
              </a:rPr>
              <a:t>Sanctioning loans without proper due diligence leading to NPA.</a:t>
            </a:r>
            <a:endParaRPr lang="en-US" sz="900" dirty="0"/>
          </a:p>
        </p:txBody>
      </p:sp>
      <p:sp>
        <p:nvSpPr>
          <p:cNvPr id="49" name="Shape 42"/>
          <p:cNvSpPr/>
          <p:nvPr/>
        </p:nvSpPr>
        <p:spPr>
          <a:xfrm>
            <a:off x="8248802" y="3667658"/>
            <a:ext cx="47549" cy="47549"/>
          </a:xfrm>
          <a:prstGeom prst="ellipse">
            <a:avLst/>
          </a:prstGeom>
          <a:solidFill>
            <a:srgbClr val="CBD5E1"/>
          </a:solidFill>
          <a:ln w="12700">
            <a:solidFill>
              <a:srgbClr val="FFFFFF">
                <a:alpha val="0"/>
              </a:srgbClr>
            </a:solidFill>
            <a:prstDash val="solid"/>
          </a:ln>
        </p:spPr>
      </p:sp>
      <p:sp>
        <p:nvSpPr>
          <p:cNvPr id="50" name="Text 43"/>
          <p:cNvSpPr txBox="1"/>
          <p:nvPr/>
        </p:nvSpPr>
        <p:spPr>
          <a:xfrm>
            <a:off x="8372246" y="3610051"/>
            <a:ext cx="3267151" cy="324612"/>
          </a:xfrm>
          <a:prstGeom prst="rect">
            <a:avLst/>
          </a:prstGeom>
          <a:noFill/>
          <a:ln/>
        </p:spPr>
        <p:txBody>
          <a:bodyPr wrap="square" lIns="0" tIns="0" rIns="0" bIns="0" rtlCol="0" anchor="ctr"/>
          <a:lstStyle/>
          <a:p>
            <a:pPr marL="0" indent="0" algn="l">
              <a:buNone/>
            </a:pPr>
            <a:r>
              <a:rPr lang="en-US" sz="900" dirty="0">
                <a:solidFill>
                  <a:srgbClr val="475569"/>
                </a:solidFill>
                <a:latin typeface="Open Sans" pitchFamily="34" charset="0"/>
                <a:ea typeface="Open Sans" pitchFamily="34" charset="-122"/>
                <a:cs typeface="Open Sans" pitchFamily="34" charset="-120"/>
              </a:rPr>
              <a:t>Evergreening of accounts through enhancement without justification.</a:t>
            </a:r>
            <a:endParaRPr lang="en-US" sz="900" dirty="0"/>
          </a:p>
        </p:txBody>
      </p:sp>
      <p:sp>
        <p:nvSpPr>
          <p:cNvPr id="51" name="Shape 44"/>
          <p:cNvSpPr/>
          <p:nvPr/>
        </p:nvSpPr>
        <p:spPr>
          <a:xfrm>
            <a:off x="8248802" y="4065422"/>
            <a:ext cx="47549" cy="47549"/>
          </a:xfrm>
          <a:prstGeom prst="ellipse">
            <a:avLst/>
          </a:prstGeom>
          <a:solidFill>
            <a:srgbClr val="CBD5E1"/>
          </a:solidFill>
          <a:ln w="12700">
            <a:solidFill>
              <a:srgbClr val="FFFFFF">
                <a:alpha val="0"/>
              </a:srgbClr>
            </a:solidFill>
            <a:prstDash val="solid"/>
          </a:ln>
        </p:spPr>
      </p:sp>
      <p:sp>
        <p:nvSpPr>
          <p:cNvPr id="52" name="Text 45"/>
          <p:cNvSpPr txBox="1"/>
          <p:nvPr/>
        </p:nvSpPr>
        <p:spPr>
          <a:xfrm>
            <a:off x="8372246" y="4008730"/>
            <a:ext cx="3267151" cy="324612"/>
          </a:xfrm>
          <a:prstGeom prst="rect">
            <a:avLst/>
          </a:prstGeom>
          <a:noFill/>
          <a:ln/>
        </p:spPr>
        <p:txBody>
          <a:bodyPr wrap="square" lIns="0" tIns="0" rIns="0" bIns="0" rtlCol="0" anchor="ctr"/>
          <a:lstStyle/>
          <a:p>
            <a:pPr marL="0" indent="0" algn="l">
              <a:buNone/>
            </a:pPr>
            <a:r>
              <a:rPr lang="en-US" sz="900" dirty="0">
                <a:solidFill>
                  <a:srgbClr val="475569"/>
                </a:solidFill>
                <a:latin typeface="Open Sans" pitchFamily="34" charset="0"/>
                <a:ea typeface="Open Sans" pitchFamily="34" charset="-122"/>
                <a:cs typeface="Open Sans" pitchFamily="34" charset="-120"/>
              </a:rPr>
              <a:t>Inadequate security coverage due to inflated asset valuation.</a:t>
            </a:r>
            <a:endParaRPr lang="en-US" sz="900" dirty="0"/>
          </a:p>
        </p:txBody>
      </p:sp>
      <p:sp>
        <p:nvSpPr>
          <p:cNvPr id="53" name="Shape 46"/>
          <p:cNvSpPr/>
          <p:nvPr/>
        </p:nvSpPr>
        <p:spPr>
          <a:xfrm>
            <a:off x="8248802" y="4464101"/>
            <a:ext cx="47549" cy="47549"/>
          </a:xfrm>
          <a:prstGeom prst="ellipse">
            <a:avLst/>
          </a:prstGeom>
          <a:solidFill>
            <a:srgbClr val="CBD5E1"/>
          </a:solidFill>
          <a:ln w="12700">
            <a:solidFill>
              <a:srgbClr val="FFFFFF">
                <a:alpha val="0"/>
              </a:srgbClr>
            </a:solidFill>
            <a:prstDash val="solid"/>
          </a:ln>
        </p:spPr>
      </p:sp>
      <p:sp>
        <p:nvSpPr>
          <p:cNvPr id="54" name="Text 47"/>
          <p:cNvSpPr txBox="1"/>
          <p:nvPr/>
        </p:nvSpPr>
        <p:spPr>
          <a:xfrm>
            <a:off x="8372246" y="4406494"/>
            <a:ext cx="3267151" cy="324612"/>
          </a:xfrm>
          <a:prstGeom prst="rect">
            <a:avLst/>
          </a:prstGeom>
          <a:noFill/>
          <a:ln/>
        </p:spPr>
        <p:txBody>
          <a:bodyPr wrap="square" lIns="0" tIns="0" rIns="0" bIns="0" rtlCol="0" anchor="ctr"/>
          <a:lstStyle/>
          <a:p>
            <a:pPr marL="0" indent="0" algn="l">
              <a:buNone/>
            </a:pPr>
            <a:r>
              <a:rPr lang="en-US" sz="900" dirty="0">
                <a:solidFill>
                  <a:srgbClr val="475569"/>
                </a:solidFill>
                <a:latin typeface="Open Sans" pitchFamily="34" charset="0"/>
                <a:ea typeface="Open Sans" pitchFamily="34" charset="-122"/>
                <a:cs typeface="Open Sans" pitchFamily="34" charset="-120"/>
              </a:rPr>
              <a:t>Suppression of adverse credit history (CIBIL) during appraisal.</a:t>
            </a:r>
            <a:endParaRPr lang="en-US" sz="900" dirty="0"/>
          </a:p>
        </p:txBody>
      </p:sp>
      <p:sp>
        <p:nvSpPr>
          <p:cNvPr id="55" name="Shape 48"/>
          <p:cNvSpPr/>
          <p:nvPr/>
        </p:nvSpPr>
        <p:spPr>
          <a:xfrm>
            <a:off x="8248802" y="4861865"/>
            <a:ext cx="47549" cy="47549"/>
          </a:xfrm>
          <a:prstGeom prst="ellipse">
            <a:avLst/>
          </a:prstGeom>
          <a:solidFill>
            <a:srgbClr val="CBD5E1"/>
          </a:solidFill>
          <a:ln w="12700">
            <a:solidFill>
              <a:srgbClr val="FFFFFF">
                <a:alpha val="0"/>
              </a:srgbClr>
            </a:solidFill>
            <a:prstDash val="solid"/>
          </a:ln>
        </p:spPr>
      </p:sp>
      <p:sp>
        <p:nvSpPr>
          <p:cNvPr id="56" name="Text 49"/>
          <p:cNvSpPr txBox="1"/>
          <p:nvPr/>
        </p:nvSpPr>
        <p:spPr>
          <a:xfrm>
            <a:off x="8372246" y="4805172"/>
            <a:ext cx="3267151" cy="324612"/>
          </a:xfrm>
          <a:prstGeom prst="rect">
            <a:avLst/>
          </a:prstGeom>
          <a:noFill/>
          <a:ln/>
        </p:spPr>
        <p:txBody>
          <a:bodyPr wrap="square" lIns="0" tIns="0" rIns="0" bIns="0" rtlCol="0" anchor="ctr"/>
          <a:lstStyle/>
          <a:p>
            <a:pPr marL="0" indent="0" algn="l">
              <a:buNone/>
            </a:pPr>
            <a:r>
              <a:rPr lang="en-US" sz="900" dirty="0">
                <a:solidFill>
                  <a:srgbClr val="475569"/>
                </a:solidFill>
                <a:latin typeface="Open Sans" pitchFamily="34" charset="0"/>
                <a:ea typeface="Open Sans" pitchFamily="34" charset="-122"/>
                <a:cs typeface="Open Sans" pitchFamily="34" charset="-120"/>
              </a:rPr>
              <a:t>Regulatory non-compliance if sector-specific norms ignored.</a:t>
            </a:r>
            <a:endParaRPr lang="en-US" sz="900" dirty="0"/>
          </a:p>
        </p:txBody>
      </p:sp>
      <p:sp>
        <p:nvSpPr>
          <p:cNvPr id="57" name="Shape 50"/>
          <p:cNvSpPr/>
          <p:nvPr/>
        </p:nvSpPr>
        <p:spPr>
          <a:xfrm>
            <a:off x="0" y="6476695"/>
            <a:ext cx="12191695" cy="381305"/>
          </a:xfrm>
          <a:prstGeom prst="rect">
            <a:avLst/>
          </a:prstGeom>
          <a:solidFill>
            <a:srgbClr val="F8FAFC"/>
          </a:solidFill>
          <a:ln/>
        </p:spPr>
      </p:sp>
      <p:sp>
        <p:nvSpPr>
          <p:cNvPr id="58" name="Shape 51"/>
          <p:cNvSpPr/>
          <p:nvPr/>
        </p:nvSpPr>
        <p:spPr>
          <a:xfrm>
            <a:off x="0" y="6476695"/>
            <a:ext cx="12191695" cy="9144"/>
          </a:xfrm>
          <a:prstGeom prst="rect">
            <a:avLst/>
          </a:prstGeom>
          <a:solidFill>
            <a:srgbClr val="E2E8F0"/>
          </a:solidFill>
          <a:ln w="12700">
            <a:solidFill>
              <a:srgbClr val="E2E8F0">
                <a:alpha val="0"/>
              </a:srgbClr>
            </a:solidFill>
            <a:prstDash val="solid"/>
          </a:ln>
        </p:spPr>
      </p:sp>
      <p:sp>
        <p:nvSpPr>
          <p:cNvPr id="59" name="Text 52"/>
          <p:cNvSpPr txBox="1"/>
          <p:nvPr/>
        </p:nvSpPr>
        <p:spPr>
          <a:xfrm>
            <a:off x="476402" y="6586423"/>
            <a:ext cx="3276295" cy="171907"/>
          </a:xfrm>
          <a:prstGeom prst="rect">
            <a:avLst/>
          </a:prstGeom>
          <a:noFill/>
          <a:ln/>
        </p:spPr>
        <p:txBody>
          <a:bodyPr wrap="square" lIns="0" tIns="0" rIns="0" bIns="0" rtlCol="0" anchor="ctr"/>
          <a:lstStyle/>
          <a:p>
            <a:pPr marL="0" indent="0" algn="l">
              <a:buNone/>
            </a:pPr>
            <a:r>
              <a:rPr lang="en-US" sz="900" dirty="0">
                <a:solidFill>
                  <a:srgbClr val="94A3B8"/>
                </a:solidFill>
                <a:latin typeface="Open Sans" pitchFamily="34" charset="0"/>
                <a:ea typeface="Open Sans" pitchFamily="34" charset="-122"/>
                <a:cs typeface="Open Sans" pitchFamily="34" charset="-120"/>
              </a:rPr>
              <a:t>Long Form Audit Report (LFAR) – Practical Approach</a:t>
            </a:r>
            <a:endParaRPr lang="en-US" sz="900" dirty="0"/>
          </a:p>
        </p:txBody>
      </p:sp>
      <p:sp>
        <p:nvSpPr>
          <p:cNvPr id="60" name="Text 53"/>
          <p:cNvSpPr txBox="1"/>
          <p:nvPr/>
        </p:nvSpPr>
        <p:spPr>
          <a:xfrm>
            <a:off x="10416845" y="6586423"/>
            <a:ext cx="1553566" cy="171907"/>
          </a:xfrm>
          <a:prstGeom prst="rect">
            <a:avLst/>
          </a:prstGeom>
          <a:noFill/>
          <a:ln/>
        </p:spPr>
        <p:txBody>
          <a:bodyPr wrap="square" lIns="0" tIns="0" rIns="0" bIns="0" rtlCol="0" anchor="ctr"/>
          <a:lstStyle/>
          <a:p>
            <a:pPr marL="0" indent="0" algn="l">
              <a:buNone/>
            </a:pPr>
            <a:r>
              <a:rPr lang="en-US" sz="900" dirty="0">
                <a:solidFill>
                  <a:srgbClr val="94A3B8"/>
                </a:solidFill>
                <a:latin typeface="Open Sans" pitchFamily="34" charset="0"/>
                <a:ea typeface="Open Sans" pitchFamily="34" charset="-122"/>
                <a:cs typeface="Open Sans" pitchFamily="34" charset="-120"/>
              </a:rPr>
              <a:t>ICAI Hyderabad Seminar</a:t>
            </a:r>
            <a:endParaRPr lang="en-US" sz="900" dirty="0"/>
          </a:p>
        </p:txBody>
      </p:sp>
      <p:sp>
        <p:nvSpPr>
          <p:cNvPr id="61" name="Shape 1">
            <a:extLst>
              <a:ext uri="{FF2B5EF4-FFF2-40B4-BE49-F238E27FC236}">
                <a16:creationId xmlns:a16="http://schemas.microsoft.com/office/drawing/2014/main" id="{D0BB83A7-0A96-4D12-BFD3-86CE66DF6A1D}"/>
              </a:ext>
            </a:extLst>
          </p:cNvPr>
          <p:cNvSpPr/>
          <p:nvPr/>
        </p:nvSpPr>
        <p:spPr>
          <a:xfrm>
            <a:off x="0" y="-73891"/>
            <a:ext cx="12191695" cy="6858000"/>
          </a:xfrm>
          <a:prstGeom prst="rect">
            <a:avLst/>
          </a:prstGeom>
          <a:solidFill>
            <a:srgbClr val="FFFFFF"/>
          </a:solidFill>
          <a:ln w="12700">
            <a:solidFill>
              <a:srgbClr val="FFFFFF">
                <a:alpha val="0"/>
              </a:srgbClr>
            </a:solidFill>
            <a:prstDash val="solid"/>
          </a:ln>
        </p:spPr>
      </p:sp>
      <p:sp>
        <p:nvSpPr>
          <p:cNvPr id="62" name="Shape 1">
            <a:extLst>
              <a:ext uri="{FF2B5EF4-FFF2-40B4-BE49-F238E27FC236}">
                <a16:creationId xmlns:a16="http://schemas.microsoft.com/office/drawing/2014/main" id="{D81993B2-B370-4CE9-9019-D81543A8F25E}"/>
              </a:ext>
            </a:extLst>
          </p:cNvPr>
          <p:cNvSpPr/>
          <p:nvPr/>
        </p:nvSpPr>
        <p:spPr>
          <a:xfrm>
            <a:off x="100583" y="-72453"/>
            <a:ext cx="12191695" cy="6858000"/>
          </a:xfrm>
          <a:prstGeom prst="rect">
            <a:avLst/>
          </a:prstGeom>
          <a:solidFill>
            <a:srgbClr val="003580"/>
          </a:solidFill>
          <a:ln w="12700">
            <a:solidFill>
              <a:srgbClr val="FFFFFF">
                <a:alpha val="0"/>
              </a:srgbClr>
            </a:solidFill>
            <a:prstDash val="solid"/>
          </a:ln>
        </p:spPr>
      </p:sp>
      <p:sp>
        <p:nvSpPr>
          <p:cNvPr id="63" name="TextBox 62">
            <a:extLst>
              <a:ext uri="{FF2B5EF4-FFF2-40B4-BE49-F238E27FC236}">
                <a16:creationId xmlns:a16="http://schemas.microsoft.com/office/drawing/2014/main" id="{FDF05C72-FE31-48B9-9C5D-442F5A0FA419}"/>
              </a:ext>
            </a:extLst>
          </p:cNvPr>
          <p:cNvSpPr txBox="1"/>
          <p:nvPr/>
        </p:nvSpPr>
        <p:spPr>
          <a:xfrm>
            <a:off x="2835564" y="705002"/>
            <a:ext cx="4697263" cy="369332"/>
          </a:xfrm>
          <a:prstGeom prst="rect">
            <a:avLst/>
          </a:prstGeom>
          <a:noFill/>
        </p:spPr>
        <p:txBody>
          <a:bodyPr wrap="square" rtlCol="0">
            <a:spAutoFit/>
          </a:bodyPr>
          <a:lstStyle/>
          <a:p>
            <a:r>
              <a:rPr lang="en-IN" dirty="0">
                <a:solidFill>
                  <a:schemeClr val="bg1"/>
                </a:solidFill>
              </a:rPr>
              <a:t>5(b) Credit Appraisal</a:t>
            </a:r>
          </a:p>
        </p:txBody>
      </p:sp>
      <p:sp>
        <p:nvSpPr>
          <p:cNvPr id="65" name="Text 9">
            <a:extLst>
              <a:ext uri="{FF2B5EF4-FFF2-40B4-BE49-F238E27FC236}">
                <a16:creationId xmlns:a16="http://schemas.microsoft.com/office/drawing/2014/main" id="{13FC5420-A20A-4C22-A17E-0C7D1F129B09}"/>
              </a:ext>
            </a:extLst>
          </p:cNvPr>
          <p:cNvSpPr/>
          <p:nvPr/>
        </p:nvSpPr>
        <p:spPr>
          <a:xfrm>
            <a:off x="1088163" y="1597266"/>
            <a:ext cx="9466729" cy="615582"/>
          </a:xfrm>
          <a:prstGeom prst="rect">
            <a:avLst/>
          </a:prstGeom>
          <a:noFill/>
          <a:ln/>
        </p:spPr>
        <p:txBody>
          <a:bodyPr wrap="square" lIns="0" tIns="0" rIns="0" bIns="0" rtlCol="0" anchor="t"/>
          <a:lstStyle/>
          <a:p>
            <a:pPr marL="0" indent="0" algn="just">
              <a:lnSpc>
                <a:spcPts val="1650"/>
              </a:lnSpc>
              <a:buNone/>
            </a:pPr>
            <a:r>
              <a:rPr lang="en-US" i="1" dirty="0">
                <a:solidFill>
                  <a:schemeClr val="bg1"/>
                </a:solidFill>
                <a:latin typeface="Open Sans"/>
                <a:ea typeface="Open Sans"/>
                <a:cs typeface="Heebo" pitchFamily="34" charset="-120"/>
              </a:rPr>
              <a:t>In your opinion, has the branch generally complied with the procedures / instructions of the controlling authorities of the bank regarding loan applications, preparation of proposals for grant/ renewal of advances, enhancement of limits, etc., including adequate appraisal documentation in respect thereof.</a:t>
            </a:r>
          </a:p>
          <a:p>
            <a:pPr marL="0" indent="0" algn="just">
              <a:lnSpc>
                <a:spcPts val="1650"/>
              </a:lnSpc>
              <a:buNone/>
            </a:pPr>
            <a:endParaRPr lang="en-US" i="1" dirty="0">
              <a:solidFill>
                <a:schemeClr val="bg1"/>
              </a:solidFill>
              <a:latin typeface="Open Sans"/>
              <a:ea typeface="Open Sans"/>
              <a:cs typeface="Heebo" pitchFamily="34" charset="-120"/>
            </a:endParaRPr>
          </a:p>
          <a:p>
            <a:pPr marL="0" indent="0" algn="just">
              <a:lnSpc>
                <a:spcPts val="1650"/>
              </a:lnSpc>
              <a:buNone/>
            </a:pPr>
            <a:r>
              <a:rPr lang="en-US" i="1" dirty="0">
                <a:solidFill>
                  <a:schemeClr val="bg1"/>
                </a:solidFill>
                <a:latin typeface="Open Sans"/>
                <a:ea typeface="Open Sans"/>
                <a:cs typeface="Heebo" pitchFamily="34" charset="-120"/>
              </a:rPr>
              <a:t>What in your opinion are the major shortcoming</a:t>
            </a:r>
            <a:endParaRPr lang="en-US" i="1" dirty="0">
              <a:solidFill>
                <a:schemeClr val="bg1"/>
              </a:solidFill>
              <a:latin typeface="Open Sans"/>
              <a:ea typeface="Open Sans"/>
            </a:endParaRPr>
          </a:p>
        </p:txBody>
      </p:sp>
    </p:spTree>
    <p:extLst>
      <p:ext uri="{BB962C8B-B14F-4D97-AF65-F5344CB8AC3E}">
        <p14:creationId xmlns:p14="http://schemas.microsoft.com/office/powerpoint/2010/main" val="17436144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Slide 25">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F0F0F0"/>
          </a:solidFill>
          <a:ln w="12700">
            <a:solidFill>
              <a:srgbClr val="FFFFFF">
                <a:alpha val="0"/>
              </a:srgbClr>
            </a:solidFill>
            <a:prstDash val="solid"/>
          </a:ln>
        </p:spPr>
      </p:sp>
      <p:sp>
        <p:nvSpPr>
          <p:cNvPr id="3" name="Shape 1"/>
          <p:cNvSpPr/>
          <p:nvPr/>
        </p:nvSpPr>
        <p:spPr>
          <a:xfrm>
            <a:off x="0" y="0"/>
            <a:ext cx="12191695" cy="6858000"/>
          </a:xfrm>
          <a:prstGeom prst="rect">
            <a:avLst/>
          </a:prstGeom>
          <a:solidFill>
            <a:srgbClr val="FFFFFF"/>
          </a:solidFill>
          <a:ln w="12700">
            <a:solidFill>
              <a:srgbClr val="FFFFFF">
                <a:alpha val="0"/>
              </a:srgbClr>
            </a:solidFill>
            <a:prstDash val="solid"/>
          </a:ln>
        </p:spPr>
      </p:sp>
      <p:sp>
        <p:nvSpPr>
          <p:cNvPr id="4" name="Shape 2"/>
          <p:cNvSpPr/>
          <p:nvPr/>
        </p:nvSpPr>
        <p:spPr>
          <a:xfrm>
            <a:off x="0" y="0"/>
            <a:ext cx="12191695" cy="952805"/>
          </a:xfrm>
          <a:prstGeom prst="rect">
            <a:avLst/>
          </a:prstGeom>
          <a:solidFill>
            <a:srgbClr val="003580"/>
          </a:solidFill>
          <a:ln w="12700">
            <a:solidFill>
              <a:srgbClr val="FFFFFF">
                <a:alpha val="0"/>
              </a:srgbClr>
            </a:solidFill>
            <a:prstDash val="solid"/>
          </a:ln>
        </p:spPr>
      </p:sp>
      <p:sp>
        <p:nvSpPr>
          <p:cNvPr id="5" name="Text 3"/>
          <p:cNvSpPr txBox="1"/>
          <p:nvPr/>
        </p:nvSpPr>
        <p:spPr>
          <a:xfrm>
            <a:off x="476402" y="276149"/>
            <a:ext cx="7105802" cy="400507"/>
          </a:xfrm>
          <a:prstGeom prst="rect">
            <a:avLst/>
          </a:prstGeom>
          <a:noFill/>
          <a:ln/>
        </p:spPr>
        <p:txBody>
          <a:bodyPr wrap="square" lIns="0" tIns="0" rIns="0" bIns="0" rtlCol="0" anchor="ctr"/>
          <a:lstStyle/>
          <a:p>
            <a:pPr marL="0" indent="0" algn="l">
              <a:buNone/>
            </a:pPr>
            <a:r>
              <a:rPr lang="en-US" sz="2100" b="1" kern="0" spc="75" dirty="0">
                <a:solidFill>
                  <a:srgbClr val="FFFFFF"/>
                </a:solidFill>
                <a:latin typeface="Montserrat" pitchFamily="34" charset="0"/>
                <a:ea typeface="Montserrat" pitchFamily="34" charset="-122"/>
                <a:cs typeface="Montserrat" pitchFamily="34" charset="-120"/>
              </a:rPr>
              <a:t>I. Advances - Credit Appraisal - 5(b)(ii)- Quick Mortality</a:t>
            </a:r>
            <a:endParaRPr lang="en-US" sz="2100" dirty="0"/>
          </a:p>
        </p:txBody>
      </p:sp>
      <p:pic>
        <p:nvPicPr>
          <p:cNvPr id="6" name="Image 0" descr="preencoded.png"/>
          <p:cNvPicPr>
            <a:picLocks noChangeAspect="1"/>
          </p:cNvPicPr>
          <p:nvPr/>
        </p:nvPicPr>
        <p:blipFill>
          <a:blip r:embed="rId3"/>
          <a:srcRect t="-401" b="-401"/>
          <a:stretch/>
        </p:blipFill>
        <p:spPr>
          <a:xfrm>
            <a:off x="0" y="952805"/>
            <a:ext cx="12191695" cy="57607"/>
          </a:xfrm>
          <a:prstGeom prst="rect">
            <a:avLst/>
          </a:prstGeom>
        </p:spPr>
      </p:pic>
      <p:sp>
        <p:nvSpPr>
          <p:cNvPr id="7" name="Shape 4"/>
          <p:cNvSpPr/>
          <p:nvPr/>
        </p:nvSpPr>
        <p:spPr>
          <a:xfrm>
            <a:off x="476402" y="1295705"/>
            <a:ext cx="11239805" cy="1410005"/>
          </a:xfrm>
          <a:prstGeom prst="roundRect">
            <a:avLst>
              <a:gd name="adj" fmla="val 7011"/>
            </a:avLst>
          </a:prstGeom>
          <a:solidFill>
            <a:srgbClr val="E8F4FD"/>
          </a:solidFill>
          <a:ln/>
          <a:effectLst>
            <a:outerShdw blurRad="63500" dist="38100" dir="16200000" algn="bl" rotWithShape="0">
              <a:srgbClr val="000000">
                <a:alpha val="5000"/>
              </a:srgbClr>
            </a:outerShdw>
          </a:effectLst>
        </p:spPr>
      </p:sp>
      <p:sp>
        <p:nvSpPr>
          <p:cNvPr id="8" name="Shape 5"/>
          <p:cNvSpPr/>
          <p:nvPr/>
        </p:nvSpPr>
        <p:spPr>
          <a:xfrm>
            <a:off x="476402" y="1295705"/>
            <a:ext cx="75895" cy="1410005"/>
          </a:xfrm>
          <a:prstGeom prst="roundRect">
            <a:avLst>
              <a:gd name="adj" fmla="val 130251"/>
            </a:avLst>
          </a:prstGeom>
          <a:solidFill>
            <a:srgbClr val="003580"/>
          </a:solidFill>
          <a:ln w="12700">
            <a:solidFill>
              <a:srgbClr val="003580">
                <a:alpha val="0"/>
              </a:srgbClr>
            </a:solidFill>
            <a:prstDash val="solid"/>
          </a:ln>
        </p:spPr>
      </p:sp>
      <p:pic>
        <p:nvPicPr>
          <p:cNvPr id="9" name="Image 1" descr="preencoded.png"/>
          <p:cNvPicPr>
            <a:picLocks noChangeAspect="1"/>
          </p:cNvPicPr>
          <p:nvPr/>
        </p:nvPicPr>
        <p:blipFill>
          <a:blip r:embed="rId4"/>
          <a:srcRect t="-43" b="-43"/>
          <a:stretch/>
        </p:blipFill>
        <p:spPr>
          <a:xfrm>
            <a:off x="743407" y="1524305"/>
            <a:ext cx="133502" cy="152705"/>
          </a:xfrm>
          <a:prstGeom prst="rect">
            <a:avLst/>
          </a:prstGeom>
        </p:spPr>
      </p:pic>
      <p:sp>
        <p:nvSpPr>
          <p:cNvPr id="10" name="Text 6"/>
          <p:cNvSpPr txBox="1"/>
          <p:nvPr/>
        </p:nvSpPr>
        <p:spPr>
          <a:xfrm>
            <a:off x="623619" y="1504760"/>
            <a:ext cx="3663087" cy="228600"/>
          </a:xfrm>
          <a:prstGeom prst="rect">
            <a:avLst/>
          </a:prstGeom>
          <a:noFill/>
          <a:ln/>
        </p:spPr>
        <p:txBody>
          <a:bodyPr wrap="square" lIns="0" tIns="0" rIns="0" bIns="0" rtlCol="0" anchor="ctr"/>
          <a:lstStyle/>
          <a:p>
            <a:pPr marL="0" indent="0" algn="l">
              <a:buNone/>
            </a:pPr>
            <a:r>
              <a:rPr lang="en-US" sz="1200" b="1" dirty="0">
                <a:solidFill>
                  <a:srgbClr val="003580"/>
                </a:solidFill>
                <a:latin typeface="Montserrat" pitchFamily="34" charset="0"/>
                <a:ea typeface="Montserrat" pitchFamily="34" charset="-122"/>
                <a:cs typeface="Montserrat" pitchFamily="34" charset="-120"/>
              </a:rPr>
              <a:t>             Exact LFAR Question</a:t>
            </a:r>
            <a:endParaRPr lang="en-US" sz="1200" dirty="0"/>
          </a:p>
        </p:txBody>
      </p:sp>
      <p:sp>
        <p:nvSpPr>
          <p:cNvPr id="11" name="Text 7"/>
          <p:cNvSpPr txBox="1"/>
          <p:nvPr/>
        </p:nvSpPr>
        <p:spPr>
          <a:xfrm>
            <a:off x="743407" y="1790395"/>
            <a:ext cx="10858500" cy="724205"/>
          </a:xfrm>
          <a:prstGeom prst="rect">
            <a:avLst/>
          </a:prstGeom>
          <a:noFill/>
          <a:ln/>
        </p:spPr>
        <p:txBody>
          <a:bodyPr wrap="square" lIns="0" tIns="0" rIns="0" bIns="0" rtlCol="0" anchor="ctr"/>
          <a:lstStyle/>
          <a:p>
            <a:pPr marL="0" indent="0" algn="l">
              <a:buNone/>
            </a:pPr>
            <a:r>
              <a:rPr lang="en-US" sz="1300" b="1" i="1" dirty="0">
                <a:solidFill>
                  <a:srgbClr val="1E293B"/>
                </a:solidFill>
                <a:latin typeface="Open Sans" pitchFamily="34" charset="0"/>
                <a:ea typeface="Open Sans" pitchFamily="34" charset="-122"/>
                <a:cs typeface="Open Sans" pitchFamily="34" charset="-120"/>
              </a:rPr>
              <a:t>"Have you come across cases of quick mortality in accounts, where the facility became non-performing within a period of 12 months from the date of first sanction? Details of such accounts may be provided in following manner: Account No., Account Name, Balance as at year end."</a:t>
            </a:r>
            <a:endParaRPr lang="en-US" sz="1300" dirty="0"/>
          </a:p>
        </p:txBody>
      </p:sp>
      <p:sp>
        <p:nvSpPr>
          <p:cNvPr id="12" name="Shape 8"/>
          <p:cNvSpPr/>
          <p:nvPr/>
        </p:nvSpPr>
        <p:spPr>
          <a:xfrm>
            <a:off x="476402" y="2892247"/>
            <a:ext cx="3619195" cy="3305556"/>
          </a:xfrm>
          <a:prstGeom prst="roundRect">
            <a:avLst>
              <a:gd name="adj" fmla="val 1913"/>
            </a:avLst>
          </a:prstGeom>
          <a:solidFill>
            <a:srgbClr val="FFFFFF"/>
          </a:solidFill>
          <a:ln w="12700">
            <a:solidFill>
              <a:srgbClr val="E2E8F0"/>
            </a:solidFill>
            <a:prstDash val="solid"/>
          </a:ln>
        </p:spPr>
      </p:sp>
      <p:sp>
        <p:nvSpPr>
          <p:cNvPr id="13" name="Shape 9"/>
          <p:cNvSpPr/>
          <p:nvPr/>
        </p:nvSpPr>
        <p:spPr>
          <a:xfrm>
            <a:off x="676656" y="3529584"/>
            <a:ext cx="3219602" cy="19202"/>
          </a:xfrm>
          <a:prstGeom prst="rect">
            <a:avLst/>
          </a:prstGeom>
          <a:solidFill>
            <a:srgbClr val="F1F5F9"/>
          </a:solidFill>
          <a:ln w="12700">
            <a:solidFill>
              <a:srgbClr val="F1F5F9">
                <a:alpha val="0"/>
              </a:srgbClr>
            </a:solidFill>
            <a:prstDash val="solid"/>
          </a:ln>
        </p:spPr>
      </p:sp>
      <p:sp>
        <p:nvSpPr>
          <p:cNvPr id="14" name="Shape 10"/>
          <p:cNvSpPr/>
          <p:nvPr/>
        </p:nvSpPr>
        <p:spPr>
          <a:xfrm>
            <a:off x="676656" y="3091586"/>
            <a:ext cx="342900" cy="342900"/>
          </a:xfrm>
          <a:prstGeom prst="ellipse">
            <a:avLst/>
          </a:prstGeom>
          <a:solidFill>
            <a:srgbClr val="0072CE"/>
          </a:solidFill>
          <a:ln w="12700">
            <a:solidFill>
              <a:srgbClr val="FFFFFF">
                <a:alpha val="0"/>
              </a:srgbClr>
            </a:solidFill>
            <a:prstDash val="solid"/>
          </a:ln>
        </p:spPr>
      </p:sp>
      <p:pic>
        <p:nvPicPr>
          <p:cNvPr id="15" name="Image 2" descr="preencoded.png"/>
          <p:cNvPicPr>
            <a:picLocks noChangeAspect="1"/>
          </p:cNvPicPr>
          <p:nvPr/>
        </p:nvPicPr>
        <p:blipFill>
          <a:blip r:embed="rId5"/>
          <a:srcRect/>
          <a:stretch/>
        </p:blipFill>
        <p:spPr>
          <a:xfrm>
            <a:off x="771754" y="3187598"/>
            <a:ext cx="152705" cy="152705"/>
          </a:xfrm>
          <a:prstGeom prst="rect">
            <a:avLst/>
          </a:prstGeom>
        </p:spPr>
      </p:pic>
      <p:sp>
        <p:nvSpPr>
          <p:cNvPr id="16" name="Text 11"/>
          <p:cNvSpPr txBox="1"/>
          <p:nvPr/>
        </p:nvSpPr>
        <p:spPr>
          <a:xfrm>
            <a:off x="1114654" y="3134563"/>
            <a:ext cx="1540764" cy="257861"/>
          </a:xfrm>
          <a:prstGeom prst="rect">
            <a:avLst/>
          </a:prstGeom>
          <a:noFill/>
          <a:ln/>
        </p:spPr>
        <p:txBody>
          <a:bodyPr wrap="square" lIns="0" tIns="0" rIns="0" bIns="0" rtlCol="0" anchor="ctr"/>
          <a:lstStyle/>
          <a:p>
            <a:pPr marL="0" indent="0" algn="l">
              <a:buNone/>
            </a:pPr>
            <a:r>
              <a:rPr lang="en-US" sz="1300" b="1" dirty="0">
                <a:solidFill>
                  <a:srgbClr val="334155"/>
                </a:solidFill>
                <a:latin typeface="Montserrat" pitchFamily="34" charset="0"/>
                <a:ea typeface="Montserrat" pitchFamily="34" charset="-122"/>
                <a:cs typeface="Montserrat" pitchFamily="34" charset="-120"/>
              </a:rPr>
              <a:t>What to Verify</a:t>
            </a:r>
            <a:endParaRPr lang="en-US" sz="1300" dirty="0"/>
          </a:p>
        </p:txBody>
      </p:sp>
      <p:sp>
        <p:nvSpPr>
          <p:cNvPr id="17" name="Shape 12"/>
          <p:cNvSpPr/>
          <p:nvPr/>
        </p:nvSpPr>
        <p:spPr>
          <a:xfrm>
            <a:off x="676656" y="3768242"/>
            <a:ext cx="57607" cy="57607"/>
          </a:xfrm>
          <a:prstGeom prst="ellipse">
            <a:avLst/>
          </a:prstGeom>
          <a:solidFill>
            <a:srgbClr val="CBD5E1"/>
          </a:solidFill>
          <a:ln w="12700">
            <a:solidFill>
              <a:srgbClr val="FFFFFF">
                <a:alpha val="0"/>
              </a:srgbClr>
            </a:solidFill>
            <a:prstDash val="solid"/>
          </a:ln>
        </p:spPr>
      </p:sp>
      <p:sp>
        <p:nvSpPr>
          <p:cNvPr id="18" name="Text 13"/>
          <p:cNvSpPr txBox="1"/>
          <p:nvPr/>
        </p:nvSpPr>
        <p:spPr>
          <a:xfrm>
            <a:off x="828446" y="3692347"/>
            <a:ext cx="3143707" cy="381305"/>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Identify accounts sanctioned during the last 12 months that have slipped to NPA category.</a:t>
            </a:r>
            <a:endParaRPr lang="en-US" sz="1000" dirty="0"/>
          </a:p>
        </p:txBody>
      </p:sp>
      <p:sp>
        <p:nvSpPr>
          <p:cNvPr id="19" name="Shape 14"/>
          <p:cNvSpPr/>
          <p:nvPr/>
        </p:nvSpPr>
        <p:spPr>
          <a:xfrm>
            <a:off x="676656" y="4236415"/>
            <a:ext cx="57607" cy="57607"/>
          </a:xfrm>
          <a:prstGeom prst="ellipse">
            <a:avLst/>
          </a:prstGeom>
          <a:solidFill>
            <a:srgbClr val="CBD5E1"/>
          </a:solidFill>
          <a:ln w="12700">
            <a:solidFill>
              <a:srgbClr val="FFFFFF">
                <a:alpha val="0"/>
              </a:srgbClr>
            </a:solidFill>
            <a:prstDash val="solid"/>
          </a:ln>
        </p:spPr>
      </p:sp>
      <p:sp>
        <p:nvSpPr>
          <p:cNvPr id="20" name="Text 15"/>
          <p:cNvSpPr txBox="1"/>
          <p:nvPr/>
        </p:nvSpPr>
        <p:spPr>
          <a:xfrm>
            <a:off x="828446" y="4160520"/>
            <a:ext cx="3143707" cy="381305"/>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Verify the date of first sanction vs date of NPA (must be ≤ 12 months).</a:t>
            </a:r>
            <a:endParaRPr lang="en-US" sz="1000" dirty="0"/>
          </a:p>
        </p:txBody>
      </p:sp>
      <p:sp>
        <p:nvSpPr>
          <p:cNvPr id="21" name="Shape 16"/>
          <p:cNvSpPr/>
          <p:nvPr/>
        </p:nvSpPr>
        <p:spPr>
          <a:xfrm>
            <a:off x="676656" y="4705502"/>
            <a:ext cx="57607" cy="57607"/>
          </a:xfrm>
          <a:prstGeom prst="ellipse">
            <a:avLst/>
          </a:prstGeom>
          <a:solidFill>
            <a:srgbClr val="CBD5E1"/>
          </a:solidFill>
          <a:ln w="12700">
            <a:solidFill>
              <a:srgbClr val="FFFFFF">
                <a:alpha val="0"/>
              </a:srgbClr>
            </a:solidFill>
            <a:prstDash val="solid"/>
          </a:ln>
        </p:spPr>
      </p:sp>
      <p:sp>
        <p:nvSpPr>
          <p:cNvPr id="22" name="Text 17"/>
          <p:cNvSpPr txBox="1"/>
          <p:nvPr/>
        </p:nvSpPr>
        <p:spPr>
          <a:xfrm>
            <a:off x="828446" y="4628693"/>
            <a:ext cx="3143707" cy="381305"/>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Check if any accounts were regularized temporarily just to avoid NPA tagging.</a:t>
            </a:r>
            <a:endParaRPr lang="en-US" sz="1000" dirty="0"/>
          </a:p>
        </p:txBody>
      </p:sp>
      <p:sp>
        <p:nvSpPr>
          <p:cNvPr id="23" name="Shape 18"/>
          <p:cNvSpPr/>
          <p:nvPr/>
        </p:nvSpPr>
        <p:spPr>
          <a:xfrm>
            <a:off x="676656" y="5173675"/>
            <a:ext cx="57607" cy="57607"/>
          </a:xfrm>
          <a:prstGeom prst="ellipse">
            <a:avLst/>
          </a:prstGeom>
          <a:solidFill>
            <a:srgbClr val="CBD5E1"/>
          </a:solidFill>
          <a:ln w="12700">
            <a:solidFill>
              <a:srgbClr val="FFFFFF">
                <a:alpha val="0"/>
              </a:srgbClr>
            </a:solidFill>
            <a:prstDash val="solid"/>
          </a:ln>
        </p:spPr>
      </p:sp>
      <p:sp>
        <p:nvSpPr>
          <p:cNvPr id="24" name="Text 19"/>
          <p:cNvSpPr txBox="1"/>
          <p:nvPr/>
        </p:nvSpPr>
        <p:spPr>
          <a:xfrm>
            <a:off x="828446" y="5097780"/>
            <a:ext cx="3143707" cy="381305"/>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Analyze reasons for quick mortality: poor appraisal, diversion, or business failure.</a:t>
            </a:r>
            <a:endParaRPr lang="en-US" sz="1000" dirty="0"/>
          </a:p>
        </p:txBody>
      </p:sp>
      <p:sp>
        <p:nvSpPr>
          <p:cNvPr id="25" name="Shape 20"/>
          <p:cNvSpPr/>
          <p:nvPr/>
        </p:nvSpPr>
        <p:spPr>
          <a:xfrm>
            <a:off x="4286707" y="2892247"/>
            <a:ext cx="3619195" cy="3305556"/>
          </a:xfrm>
          <a:prstGeom prst="roundRect">
            <a:avLst>
              <a:gd name="adj" fmla="val 1913"/>
            </a:avLst>
          </a:prstGeom>
          <a:solidFill>
            <a:srgbClr val="FFFFFF"/>
          </a:solidFill>
          <a:ln w="12700">
            <a:solidFill>
              <a:srgbClr val="E2E8F0"/>
            </a:solidFill>
            <a:prstDash val="solid"/>
          </a:ln>
        </p:spPr>
      </p:sp>
      <p:sp>
        <p:nvSpPr>
          <p:cNvPr id="26" name="Shape 21"/>
          <p:cNvSpPr/>
          <p:nvPr/>
        </p:nvSpPr>
        <p:spPr>
          <a:xfrm>
            <a:off x="4486046" y="3529584"/>
            <a:ext cx="3219602" cy="19202"/>
          </a:xfrm>
          <a:prstGeom prst="rect">
            <a:avLst/>
          </a:prstGeom>
          <a:solidFill>
            <a:srgbClr val="F1F5F9"/>
          </a:solidFill>
          <a:ln w="12700">
            <a:solidFill>
              <a:srgbClr val="F1F5F9">
                <a:alpha val="0"/>
              </a:srgbClr>
            </a:solidFill>
            <a:prstDash val="solid"/>
          </a:ln>
        </p:spPr>
      </p:sp>
      <p:sp>
        <p:nvSpPr>
          <p:cNvPr id="27" name="Shape 22"/>
          <p:cNvSpPr/>
          <p:nvPr/>
        </p:nvSpPr>
        <p:spPr>
          <a:xfrm>
            <a:off x="4486046" y="3091586"/>
            <a:ext cx="342900" cy="342900"/>
          </a:xfrm>
          <a:prstGeom prst="ellipse">
            <a:avLst/>
          </a:prstGeom>
          <a:solidFill>
            <a:srgbClr val="10B981"/>
          </a:solidFill>
          <a:ln w="12700">
            <a:solidFill>
              <a:srgbClr val="FFFFFF">
                <a:alpha val="0"/>
              </a:srgbClr>
            </a:solidFill>
            <a:prstDash val="solid"/>
          </a:ln>
        </p:spPr>
      </p:sp>
      <p:pic>
        <p:nvPicPr>
          <p:cNvPr id="28" name="Image 3" descr="preencoded.png"/>
          <p:cNvPicPr>
            <a:picLocks noChangeAspect="1"/>
          </p:cNvPicPr>
          <p:nvPr/>
        </p:nvPicPr>
        <p:blipFill>
          <a:blip r:embed="rId6"/>
          <a:srcRect t="-100" b="-100"/>
          <a:stretch/>
        </p:blipFill>
        <p:spPr>
          <a:xfrm>
            <a:off x="4600346" y="3187598"/>
            <a:ext cx="114300" cy="152705"/>
          </a:xfrm>
          <a:prstGeom prst="rect">
            <a:avLst/>
          </a:prstGeom>
        </p:spPr>
      </p:pic>
      <p:sp>
        <p:nvSpPr>
          <p:cNvPr id="29" name="Text 23"/>
          <p:cNvSpPr txBox="1"/>
          <p:nvPr/>
        </p:nvSpPr>
        <p:spPr>
          <a:xfrm>
            <a:off x="4924044" y="3134563"/>
            <a:ext cx="2211019" cy="257861"/>
          </a:xfrm>
          <a:prstGeom prst="rect">
            <a:avLst/>
          </a:prstGeom>
          <a:noFill/>
          <a:ln/>
        </p:spPr>
        <p:txBody>
          <a:bodyPr wrap="square" lIns="0" tIns="0" rIns="0" bIns="0" rtlCol="0" anchor="ctr"/>
          <a:lstStyle/>
          <a:p>
            <a:pPr marL="0" indent="0" algn="l">
              <a:buNone/>
            </a:pPr>
            <a:r>
              <a:rPr lang="en-US" sz="1300" b="1" dirty="0">
                <a:solidFill>
                  <a:srgbClr val="334155"/>
                </a:solidFill>
                <a:latin typeface="Montserrat" pitchFamily="34" charset="0"/>
                <a:ea typeface="Montserrat" pitchFamily="34" charset="-122"/>
                <a:cs typeface="Montserrat" pitchFamily="34" charset="-120"/>
              </a:rPr>
              <a:t>Documents to Examine</a:t>
            </a:r>
            <a:endParaRPr lang="en-US" sz="1300" dirty="0"/>
          </a:p>
        </p:txBody>
      </p:sp>
      <p:sp>
        <p:nvSpPr>
          <p:cNvPr id="30" name="Shape 24"/>
          <p:cNvSpPr/>
          <p:nvPr/>
        </p:nvSpPr>
        <p:spPr>
          <a:xfrm>
            <a:off x="4486046" y="3768242"/>
            <a:ext cx="57607" cy="57607"/>
          </a:xfrm>
          <a:prstGeom prst="ellipse">
            <a:avLst/>
          </a:prstGeom>
          <a:solidFill>
            <a:srgbClr val="CBD5E1"/>
          </a:solidFill>
          <a:ln w="12700">
            <a:solidFill>
              <a:srgbClr val="FFFFFF">
                <a:alpha val="0"/>
              </a:srgbClr>
            </a:solidFill>
            <a:prstDash val="solid"/>
          </a:ln>
        </p:spPr>
      </p:sp>
      <p:sp>
        <p:nvSpPr>
          <p:cNvPr id="31" name="Text 25"/>
          <p:cNvSpPr txBox="1"/>
          <p:nvPr/>
        </p:nvSpPr>
        <p:spPr>
          <a:xfrm>
            <a:off x="4638751" y="3692347"/>
            <a:ext cx="3587191" cy="191110"/>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List of NPAs generated from CBS as on year-end.</a:t>
            </a:r>
            <a:endParaRPr lang="en-US" sz="1000" dirty="0"/>
          </a:p>
        </p:txBody>
      </p:sp>
      <p:sp>
        <p:nvSpPr>
          <p:cNvPr id="32" name="Shape 26"/>
          <p:cNvSpPr/>
          <p:nvPr/>
        </p:nvSpPr>
        <p:spPr>
          <a:xfrm>
            <a:off x="4486046" y="4049878"/>
            <a:ext cx="57607" cy="57607"/>
          </a:xfrm>
          <a:prstGeom prst="ellipse">
            <a:avLst/>
          </a:prstGeom>
          <a:solidFill>
            <a:srgbClr val="CBD5E1"/>
          </a:solidFill>
          <a:ln w="12700">
            <a:solidFill>
              <a:srgbClr val="FFFFFF">
                <a:alpha val="0"/>
              </a:srgbClr>
            </a:solidFill>
            <a:prstDash val="solid"/>
          </a:ln>
        </p:spPr>
      </p:sp>
      <p:sp>
        <p:nvSpPr>
          <p:cNvPr id="33" name="Text 27"/>
          <p:cNvSpPr txBox="1"/>
          <p:nvPr/>
        </p:nvSpPr>
        <p:spPr>
          <a:xfrm>
            <a:off x="4638751" y="3973982"/>
            <a:ext cx="3143707" cy="381305"/>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Sanction letters for new advances during the audit period.</a:t>
            </a:r>
            <a:endParaRPr lang="en-US" sz="1000" dirty="0"/>
          </a:p>
        </p:txBody>
      </p:sp>
      <p:sp>
        <p:nvSpPr>
          <p:cNvPr id="34" name="Shape 28"/>
          <p:cNvSpPr/>
          <p:nvPr/>
        </p:nvSpPr>
        <p:spPr>
          <a:xfrm>
            <a:off x="4486046" y="4518965"/>
            <a:ext cx="57607" cy="57607"/>
          </a:xfrm>
          <a:prstGeom prst="ellipse">
            <a:avLst/>
          </a:prstGeom>
          <a:solidFill>
            <a:srgbClr val="CBD5E1"/>
          </a:solidFill>
          <a:ln w="12700">
            <a:solidFill>
              <a:srgbClr val="FFFFFF">
                <a:alpha val="0"/>
              </a:srgbClr>
            </a:solidFill>
            <a:prstDash val="solid"/>
          </a:ln>
        </p:spPr>
      </p:sp>
      <p:sp>
        <p:nvSpPr>
          <p:cNvPr id="35" name="Text 29"/>
          <p:cNvSpPr txBox="1"/>
          <p:nvPr/>
        </p:nvSpPr>
        <p:spPr>
          <a:xfrm>
            <a:off x="4638751" y="4442155"/>
            <a:ext cx="3143707" cy="381305"/>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Account statements showing disbursement and repayment pattern.</a:t>
            </a:r>
            <a:endParaRPr lang="en-US" sz="1000" dirty="0"/>
          </a:p>
        </p:txBody>
      </p:sp>
      <p:sp>
        <p:nvSpPr>
          <p:cNvPr id="36" name="Shape 30"/>
          <p:cNvSpPr/>
          <p:nvPr/>
        </p:nvSpPr>
        <p:spPr>
          <a:xfrm>
            <a:off x="4486046" y="4987138"/>
            <a:ext cx="57607" cy="57607"/>
          </a:xfrm>
          <a:prstGeom prst="ellipse">
            <a:avLst/>
          </a:prstGeom>
          <a:solidFill>
            <a:srgbClr val="CBD5E1"/>
          </a:solidFill>
          <a:ln w="12700">
            <a:solidFill>
              <a:srgbClr val="FFFFFF">
                <a:alpha val="0"/>
              </a:srgbClr>
            </a:solidFill>
            <a:prstDash val="solid"/>
          </a:ln>
        </p:spPr>
      </p:sp>
      <p:sp>
        <p:nvSpPr>
          <p:cNvPr id="37" name="Text 31"/>
          <p:cNvSpPr txBox="1"/>
          <p:nvPr/>
        </p:nvSpPr>
        <p:spPr>
          <a:xfrm>
            <a:off x="4638751" y="4911242"/>
            <a:ext cx="3143707" cy="381305"/>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Inspection reports and stock audit reports for new NPAs.</a:t>
            </a:r>
            <a:endParaRPr lang="en-US" sz="1000" dirty="0"/>
          </a:p>
        </p:txBody>
      </p:sp>
      <p:sp>
        <p:nvSpPr>
          <p:cNvPr id="38" name="Shape 32"/>
          <p:cNvSpPr/>
          <p:nvPr/>
        </p:nvSpPr>
        <p:spPr>
          <a:xfrm>
            <a:off x="8096098" y="2892247"/>
            <a:ext cx="3619195" cy="3305556"/>
          </a:xfrm>
          <a:prstGeom prst="roundRect">
            <a:avLst>
              <a:gd name="adj" fmla="val 1913"/>
            </a:avLst>
          </a:prstGeom>
          <a:solidFill>
            <a:srgbClr val="FFFFFF"/>
          </a:solidFill>
          <a:ln w="12700">
            <a:solidFill>
              <a:srgbClr val="E2E8F0"/>
            </a:solidFill>
            <a:prstDash val="solid"/>
          </a:ln>
        </p:spPr>
      </p:sp>
      <p:sp>
        <p:nvSpPr>
          <p:cNvPr id="39" name="Shape 33"/>
          <p:cNvSpPr/>
          <p:nvPr/>
        </p:nvSpPr>
        <p:spPr>
          <a:xfrm>
            <a:off x="8296351" y="3529584"/>
            <a:ext cx="3219602" cy="19202"/>
          </a:xfrm>
          <a:prstGeom prst="rect">
            <a:avLst/>
          </a:prstGeom>
          <a:solidFill>
            <a:srgbClr val="F1F5F9"/>
          </a:solidFill>
          <a:ln w="12700">
            <a:solidFill>
              <a:srgbClr val="F1F5F9">
                <a:alpha val="0"/>
              </a:srgbClr>
            </a:solidFill>
            <a:prstDash val="solid"/>
          </a:ln>
        </p:spPr>
      </p:sp>
      <p:sp>
        <p:nvSpPr>
          <p:cNvPr id="40" name="Shape 34"/>
          <p:cNvSpPr/>
          <p:nvPr/>
        </p:nvSpPr>
        <p:spPr>
          <a:xfrm>
            <a:off x="8296351" y="3091586"/>
            <a:ext cx="342900" cy="342900"/>
          </a:xfrm>
          <a:prstGeom prst="ellipse">
            <a:avLst/>
          </a:prstGeom>
          <a:solidFill>
            <a:srgbClr val="EF4444"/>
          </a:solidFill>
          <a:ln w="12700">
            <a:solidFill>
              <a:srgbClr val="FFFFFF">
                <a:alpha val="0"/>
              </a:srgbClr>
            </a:solidFill>
            <a:prstDash val="solid"/>
          </a:ln>
        </p:spPr>
      </p:sp>
      <p:pic>
        <p:nvPicPr>
          <p:cNvPr id="41" name="Image 4" descr="preencoded.png"/>
          <p:cNvPicPr>
            <a:picLocks noChangeAspect="1"/>
          </p:cNvPicPr>
          <p:nvPr/>
        </p:nvPicPr>
        <p:blipFill>
          <a:blip r:embed="rId7"/>
          <a:srcRect/>
          <a:stretch/>
        </p:blipFill>
        <p:spPr>
          <a:xfrm>
            <a:off x="8391449" y="3187598"/>
            <a:ext cx="152705" cy="152705"/>
          </a:xfrm>
          <a:prstGeom prst="rect">
            <a:avLst/>
          </a:prstGeom>
        </p:spPr>
      </p:pic>
      <p:sp>
        <p:nvSpPr>
          <p:cNvPr id="42" name="Text 35"/>
          <p:cNvSpPr txBox="1"/>
          <p:nvPr/>
        </p:nvSpPr>
        <p:spPr>
          <a:xfrm>
            <a:off x="8734349" y="3134563"/>
            <a:ext cx="1507846" cy="257861"/>
          </a:xfrm>
          <a:prstGeom prst="rect">
            <a:avLst/>
          </a:prstGeom>
          <a:noFill/>
          <a:ln/>
        </p:spPr>
        <p:txBody>
          <a:bodyPr wrap="square" lIns="0" tIns="0" rIns="0" bIns="0" rtlCol="0" anchor="ctr"/>
          <a:lstStyle/>
          <a:p>
            <a:pPr marL="0" indent="0" algn="l">
              <a:buNone/>
            </a:pPr>
            <a:r>
              <a:rPr lang="en-US" sz="1300" b="1" dirty="0">
                <a:solidFill>
                  <a:srgbClr val="334155"/>
                </a:solidFill>
                <a:latin typeface="Montserrat" pitchFamily="34" charset="0"/>
                <a:ea typeface="Montserrat" pitchFamily="34" charset="-122"/>
                <a:cs typeface="Montserrat" pitchFamily="34" charset="-120"/>
              </a:rPr>
              <a:t>Possible Risks</a:t>
            </a:r>
            <a:endParaRPr lang="en-US" sz="1300" dirty="0"/>
          </a:p>
        </p:txBody>
      </p:sp>
      <p:sp>
        <p:nvSpPr>
          <p:cNvPr id="43" name="Shape 36"/>
          <p:cNvSpPr/>
          <p:nvPr/>
        </p:nvSpPr>
        <p:spPr>
          <a:xfrm>
            <a:off x="8296351" y="3768242"/>
            <a:ext cx="57607" cy="57607"/>
          </a:xfrm>
          <a:prstGeom prst="ellipse">
            <a:avLst/>
          </a:prstGeom>
          <a:solidFill>
            <a:srgbClr val="CBD5E1"/>
          </a:solidFill>
          <a:ln w="12700">
            <a:solidFill>
              <a:srgbClr val="FFFFFF">
                <a:alpha val="0"/>
              </a:srgbClr>
            </a:solidFill>
            <a:prstDash val="solid"/>
          </a:ln>
        </p:spPr>
      </p:sp>
      <p:sp>
        <p:nvSpPr>
          <p:cNvPr id="44" name="Text 37"/>
          <p:cNvSpPr txBox="1"/>
          <p:nvPr/>
        </p:nvSpPr>
        <p:spPr>
          <a:xfrm>
            <a:off x="8449056" y="3692347"/>
            <a:ext cx="3143707" cy="381305"/>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Inadequate credit appraisal or due diligence failure.</a:t>
            </a:r>
            <a:endParaRPr lang="en-US" sz="1000" dirty="0"/>
          </a:p>
        </p:txBody>
      </p:sp>
      <p:sp>
        <p:nvSpPr>
          <p:cNvPr id="45" name="Shape 38"/>
          <p:cNvSpPr/>
          <p:nvPr/>
        </p:nvSpPr>
        <p:spPr>
          <a:xfrm>
            <a:off x="8296351" y="4236415"/>
            <a:ext cx="57607" cy="57607"/>
          </a:xfrm>
          <a:prstGeom prst="ellipse">
            <a:avLst/>
          </a:prstGeom>
          <a:solidFill>
            <a:srgbClr val="CBD5E1"/>
          </a:solidFill>
          <a:ln w="12700">
            <a:solidFill>
              <a:srgbClr val="FFFFFF">
                <a:alpha val="0"/>
              </a:srgbClr>
            </a:solidFill>
            <a:prstDash val="solid"/>
          </a:ln>
        </p:spPr>
      </p:sp>
      <p:sp>
        <p:nvSpPr>
          <p:cNvPr id="46" name="Text 39"/>
          <p:cNvSpPr txBox="1"/>
          <p:nvPr/>
        </p:nvSpPr>
        <p:spPr>
          <a:xfrm>
            <a:off x="8449056" y="4160520"/>
            <a:ext cx="3143707" cy="381305"/>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Diversion of funds immediately after disbursement.</a:t>
            </a:r>
            <a:endParaRPr lang="en-US" sz="1000" dirty="0"/>
          </a:p>
        </p:txBody>
      </p:sp>
      <p:sp>
        <p:nvSpPr>
          <p:cNvPr id="47" name="Shape 40"/>
          <p:cNvSpPr/>
          <p:nvPr/>
        </p:nvSpPr>
        <p:spPr>
          <a:xfrm>
            <a:off x="8296351" y="4705502"/>
            <a:ext cx="57607" cy="57607"/>
          </a:xfrm>
          <a:prstGeom prst="ellipse">
            <a:avLst/>
          </a:prstGeom>
          <a:solidFill>
            <a:srgbClr val="CBD5E1"/>
          </a:solidFill>
          <a:ln w="12700">
            <a:solidFill>
              <a:srgbClr val="FFFFFF">
                <a:alpha val="0"/>
              </a:srgbClr>
            </a:solidFill>
            <a:prstDash val="solid"/>
          </a:ln>
        </p:spPr>
      </p:sp>
      <p:sp>
        <p:nvSpPr>
          <p:cNvPr id="48" name="Text 41"/>
          <p:cNvSpPr txBox="1"/>
          <p:nvPr/>
        </p:nvSpPr>
        <p:spPr>
          <a:xfrm>
            <a:off x="8449056" y="4628693"/>
            <a:ext cx="2664562" cy="191110"/>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Willful default or fraud by borrower.</a:t>
            </a:r>
            <a:endParaRPr lang="en-US" sz="1000" dirty="0"/>
          </a:p>
        </p:txBody>
      </p:sp>
      <p:sp>
        <p:nvSpPr>
          <p:cNvPr id="49" name="Shape 42"/>
          <p:cNvSpPr/>
          <p:nvPr/>
        </p:nvSpPr>
        <p:spPr>
          <a:xfrm>
            <a:off x="8296351" y="4987138"/>
            <a:ext cx="57607" cy="57607"/>
          </a:xfrm>
          <a:prstGeom prst="ellipse">
            <a:avLst/>
          </a:prstGeom>
          <a:solidFill>
            <a:srgbClr val="CBD5E1"/>
          </a:solidFill>
          <a:ln w="12700">
            <a:solidFill>
              <a:srgbClr val="FFFFFF">
                <a:alpha val="0"/>
              </a:srgbClr>
            </a:solidFill>
            <a:prstDash val="solid"/>
          </a:ln>
        </p:spPr>
      </p:sp>
      <p:sp>
        <p:nvSpPr>
          <p:cNvPr id="50" name="Text 43"/>
          <p:cNvSpPr txBox="1"/>
          <p:nvPr/>
        </p:nvSpPr>
        <p:spPr>
          <a:xfrm>
            <a:off x="8449056" y="4911242"/>
            <a:ext cx="3143707" cy="381305"/>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Staff accountability issues in recommendation/sanction.</a:t>
            </a:r>
            <a:endParaRPr lang="en-US" sz="1000" dirty="0"/>
          </a:p>
        </p:txBody>
      </p:sp>
      <p:sp>
        <p:nvSpPr>
          <p:cNvPr id="51" name="Shape 44"/>
          <p:cNvSpPr/>
          <p:nvPr/>
        </p:nvSpPr>
        <p:spPr>
          <a:xfrm>
            <a:off x="0" y="6476695"/>
            <a:ext cx="12191695" cy="381305"/>
          </a:xfrm>
          <a:prstGeom prst="rect">
            <a:avLst/>
          </a:prstGeom>
          <a:solidFill>
            <a:srgbClr val="F8FAFC"/>
          </a:solidFill>
          <a:ln/>
        </p:spPr>
      </p:sp>
      <p:sp>
        <p:nvSpPr>
          <p:cNvPr id="52" name="Shape 45"/>
          <p:cNvSpPr/>
          <p:nvPr/>
        </p:nvSpPr>
        <p:spPr>
          <a:xfrm>
            <a:off x="0" y="6476695"/>
            <a:ext cx="12191695" cy="9144"/>
          </a:xfrm>
          <a:prstGeom prst="rect">
            <a:avLst/>
          </a:prstGeom>
          <a:solidFill>
            <a:srgbClr val="E2E8F0"/>
          </a:solidFill>
          <a:ln w="12700">
            <a:solidFill>
              <a:srgbClr val="E2E8F0">
                <a:alpha val="0"/>
              </a:srgbClr>
            </a:solidFill>
            <a:prstDash val="solid"/>
          </a:ln>
        </p:spPr>
      </p:sp>
      <p:sp>
        <p:nvSpPr>
          <p:cNvPr id="53" name="Text 46"/>
          <p:cNvSpPr txBox="1"/>
          <p:nvPr/>
        </p:nvSpPr>
        <p:spPr>
          <a:xfrm>
            <a:off x="476402" y="6586423"/>
            <a:ext cx="3276295" cy="171907"/>
          </a:xfrm>
          <a:prstGeom prst="rect">
            <a:avLst/>
          </a:prstGeom>
          <a:noFill/>
          <a:ln/>
        </p:spPr>
        <p:txBody>
          <a:bodyPr wrap="square" lIns="0" tIns="0" rIns="0" bIns="0" rtlCol="0" anchor="ctr"/>
          <a:lstStyle/>
          <a:p>
            <a:pPr marL="0" indent="0" algn="l">
              <a:buNone/>
            </a:pPr>
            <a:r>
              <a:rPr lang="en-US" sz="900" dirty="0">
                <a:solidFill>
                  <a:srgbClr val="94A3B8"/>
                </a:solidFill>
                <a:latin typeface="Open Sans" pitchFamily="34" charset="0"/>
                <a:ea typeface="Open Sans" pitchFamily="34" charset="-122"/>
                <a:cs typeface="Open Sans" pitchFamily="34" charset="-120"/>
              </a:rPr>
              <a:t>Long Form Audit Report (LFAR) – Practical Approach</a:t>
            </a:r>
            <a:endParaRPr lang="en-US" sz="900" dirty="0"/>
          </a:p>
        </p:txBody>
      </p:sp>
      <p:sp>
        <p:nvSpPr>
          <p:cNvPr id="54" name="Text 47"/>
          <p:cNvSpPr txBox="1"/>
          <p:nvPr/>
        </p:nvSpPr>
        <p:spPr>
          <a:xfrm>
            <a:off x="10416845" y="6586423"/>
            <a:ext cx="1553566" cy="171907"/>
          </a:xfrm>
          <a:prstGeom prst="rect">
            <a:avLst/>
          </a:prstGeom>
          <a:noFill/>
          <a:ln/>
        </p:spPr>
        <p:txBody>
          <a:bodyPr wrap="square" lIns="0" tIns="0" rIns="0" bIns="0" rtlCol="0" anchor="ctr"/>
          <a:lstStyle/>
          <a:p>
            <a:pPr marL="0" indent="0" algn="l">
              <a:buNone/>
            </a:pPr>
            <a:r>
              <a:rPr lang="en-US" sz="900" dirty="0">
                <a:solidFill>
                  <a:srgbClr val="94A3B8"/>
                </a:solidFill>
                <a:latin typeface="Open Sans" pitchFamily="34" charset="0"/>
                <a:ea typeface="Open Sans" pitchFamily="34" charset="-122"/>
                <a:cs typeface="Open Sans" pitchFamily="34" charset="-120"/>
              </a:rPr>
              <a:t>ICAI Hyderabad Seminar</a:t>
            </a:r>
            <a:endParaRPr lang="en-US" sz="9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name="Slide 26">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F0F0F0"/>
          </a:solidFill>
          <a:ln w="12700">
            <a:solidFill>
              <a:srgbClr val="FFFFFF">
                <a:alpha val="0"/>
              </a:srgbClr>
            </a:solidFill>
            <a:prstDash val="solid"/>
          </a:ln>
        </p:spPr>
      </p:sp>
      <p:sp>
        <p:nvSpPr>
          <p:cNvPr id="3" name="Shape 1"/>
          <p:cNvSpPr/>
          <p:nvPr/>
        </p:nvSpPr>
        <p:spPr>
          <a:xfrm>
            <a:off x="0" y="0"/>
            <a:ext cx="12191695" cy="6858000"/>
          </a:xfrm>
          <a:prstGeom prst="rect">
            <a:avLst/>
          </a:prstGeom>
          <a:solidFill>
            <a:srgbClr val="FFFFFF"/>
          </a:solidFill>
          <a:ln w="12700">
            <a:solidFill>
              <a:srgbClr val="FFFFFF">
                <a:alpha val="0"/>
              </a:srgbClr>
            </a:solidFill>
            <a:prstDash val="solid"/>
          </a:ln>
        </p:spPr>
      </p:sp>
      <p:sp>
        <p:nvSpPr>
          <p:cNvPr id="4" name="Shape 2"/>
          <p:cNvSpPr/>
          <p:nvPr/>
        </p:nvSpPr>
        <p:spPr>
          <a:xfrm>
            <a:off x="0" y="0"/>
            <a:ext cx="12191695" cy="952805"/>
          </a:xfrm>
          <a:prstGeom prst="rect">
            <a:avLst/>
          </a:prstGeom>
          <a:solidFill>
            <a:srgbClr val="003580"/>
          </a:solidFill>
          <a:ln w="12700">
            <a:solidFill>
              <a:srgbClr val="FFFFFF">
                <a:alpha val="0"/>
              </a:srgbClr>
            </a:solidFill>
            <a:prstDash val="solid"/>
          </a:ln>
        </p:spPr>
      </p:sp>
      <p:sp>
        <p:nvSpPr>
          <p:cNvPr id="5" name="Text 3"/>
          <p:cNvSpPr txBox="1"/>
          <p:nvPr/>
        </p:nvSpPr>
        <p:spPr>
          <a:xfrm>
            <a:off x="476402" y="219456"/>
            <a:ext cx="11065154" cy="514807"/>
          </a:xfrm>
          <a:prstGeom prst="rect">
            <a:avLst/>
          </a:prstGeom>
          <a:noFill/>
          <a:ln/>
        </p:spPr>
        <p:txBody>
          <a:bodyPr wrap="square" lIns="0" tIns="0" rIns="0" bIns="0" rtlCol="0" anchor="ctr"/>
          <a:lstStyle/>
          <a:p>
            <a:pPr marL="0" indent="0" algn="l">
              <a:buNone/>
            </a:pPr>
            <a:r>
              <a:rPr lang="en-US" sz="2700" b="1" kern="0" spc="75" dirty="0">
                <a:solidFill>
                  <a:srgbClr val="FFFFFF"/>
                </a:solidFill>
                <a:latin typeface="Montserrat" pitchFamily="34" charset="0"/>
                <a:ea typeface="Montserrat" pitchFamily="34" charset="-122"/>
                <a:cs typeface="Montserrat" pitchFamily="34" charset="-120"/>
              </a:rPr>
              <a:t>I. Assets - Advances - Credit Appraisal 5(b)(iii)- Interest </a:t>
            </a:r>
            <a:r>
              <a:rPr lang="en-US" sz="2700" b="1" kern="0" spc="75" dirty="0" err="1">
                <a:solidFill>
                  <a:srgbClr val="FFFFFF"/>
                </a:solidFill>
                <a:latin typeface="Montserrat" pitchFamily="34" charset="0"/>
                <a:ea typeface="Montserrat" pitchFamily="34" charset="-122"/>
                <a:cs typeface="Montserrat" pitchFamily="34" charset="-120"/>
              </a:rPr>
              <a:t>Applicablity</a:t>
            </a:r>
            <a:endParaRPr lang="en-US" sz="2700" dirty="0"/>
          </a:p>
        </p:txBody>
      </p:sp>
      <p:pic>
        <p:nvPicPr>
          <p:cNvPr id="6" name="Image 0" descr="preencoded.png"/>
          <p:cNvPicPr>
            <a:picLocks noChangeAspect="1"/>
          </p:cNvPicPr>
          <p:nvPr/>
        </p:nvPicPr>
        <p:blipFill>
          <a:blip r:embed="rId3"/>
          <a:srcRect t="-401" b="-401"/>
          <a:stretch/>
        </p:blipFill>
        <p:spPr>
          <a:xfrm>
            <a:off x="0" y="952805"/>
            <a:ext cx="12191695" cy="57607"/>
          </a:xfrm>
          <a:prstGeom prst="rect">
            <a:avLst/>
          </a:prstGeom>
        </p:spPr>
      </p:pic>
      <p:sp>
        <p:nvSpPr>
          <p:cNvPr id="7" name="Shape 4"/>
          <p:cNvSpPr/>
          <p:nvPr/>
        </p:nvSpPr>
        <p:spPr>
          <a:xfrm>
            <a:off x="476402" y="1295705"/>
            <a:ext cx="11239805" cy="952805"/>
          </a:xfrm>
          <a:prstGeom prst="roundRect">
            <a:avLst>
              <a:gd name="adj" fmla="val 15355"/>
            </a:avLst>
          </a:prstGeom>
          <a:solidFill>
            <a:srgbClr val="E8F4FD"/>
          </a:solidFill>
          <a:ln/>
          <a:effectLst>
            <a:outerShdw blurRad="63500" dist="38100" dir="16200000" algn="bl" rotWithShape="0">
              <a:srgbClr val="000000">
                <a:alpha val="5000"/>
              </a:srgbClr>
            </a:outerShdw>
          </a:effectLst>
        </p:spPr>
      </p:sp>
      <p:sp>
        <p:nvSpPr>
          <p:cNvPr id="8" name="Shape 5"/>
          <p:cNvSpPr/>
          <p:nvPr/>
        </p:nvSpPr>
        <p:spPr>
          <a:xfrm>
            <a:off x="476402" y="1295705"/>
            <a:ext cx="75895" cy="952805"/>
          </a:xfrm>
          <a:prstGeom prst="roundRect">
            <a:avLst>
              <a:gd name="adj" fmla="val 192772"/>
            </a:avLst>
          </a:prstGeom>
          <a:solidFill>
            <a:srgbClr val="003580"/>
          </a:solidFill>
          <a:ln w="12700">
            <a:solidFill>
              <a:srgbClr val="003580">
                <a:alpha val="0"/>
              </a:srgbClr>
            </a:solidFill>
            <a:prstDash val="solid"/>
          </a:ln>
        </p:spPr>
      </p:sp>
      <p:pic>
        <p:nvPicPr>
          <p:cNvPr id="9" name="Image 1" descr="preencoded.png"/>
          <p:cNvPicPr>
            <a:picLocks noChangeAspect="1"/>
          </p:cNvPicPr>
          <p:nvPr/>
        </p:nvPicPr>
        <p:blipFill>
          <a:blip r:embed="rId4"/>
          <a:srcRect t="-43" b="-43"/>
          <a:stretch/>
        </p:blipFill>
        <p:spPr>
          <a:xfrm>
            <a:off x="743407" y="1524305"/>
            <a:ext cx="133502" cy="152705"/>
          </a:xfrm>
          <a:prstGeom prst="rect">
            <a:avLst/>
          </a:prstGeom>
        </p:spPr>
      </p:pic>
      <p:sp>
        <p:nvSpPr>
          <p:cNvPr id="10" name="Text 6"/>
          <p:cNvSpPr txBox="1"/>
          <p:nvPr/>
        </p:nvSpPr>
        <p:spPr>
          <a:xfrm>
            <a:off x="952805" y="1485900"/>
            <a:ext cx="2981858" cy="228600"/>
          </a:xfrm>
          <a:prstGeom prst="rect">
            <a:avLst/>
          </a:prstGeom>
          <a:noFill/>
          <a:ln/>
        </p:spPr>
        <p:txBody>
          <a:bodyPr wrap="square" lIns="0" tIns="0" rIns="0" bIns="0" rtlCol="0" anchor="ctr"/>
          <a:lstStyle/>
          <a:p>
            <a:pPr marL="0" indent="0" algn="l">
              <a:buNone/>
            </a:pPr>
            <a:r>
              <a:rPr lang="en-US" sz="1200" b="1" dirty="0">
                <a:solidFill>
                  <a:srgbClr val="003580"/>
                </a:solidFill>
                <a:latin typeface="Montserrat" pitchFamily="34" charset="0"/>
                <a:ea typeface="Montserrat" pitchFamily="34" charset="-122"/>
                <a:cs typeface="Montserrat" pitchFamily="34" charset="-120"/>
              </a:rPr>
              <a:t>Exact LFAR Question </a:t>
            </a:r>
            <a:endParaRPr lang="en-US" sz="1200" dirty="0"/>
          </a:p>
        </p:txBody>
      </p:sp>
      <p:sp>
        <p:nvSpPr>
          <p:cNvPr id="11" name="Text 7"/>
          <p:cNvSpPr txBox="1"/>
          <p:nvPr/>
        </p:nvSpPr>
        <p:spPr>
          <a:xfrm>
            <a:off x="743407" y="1790395"/>
            <a:ext cx="11098987" cy="267005"/>
          </a:xfrm>
          <a:prstGeom prst="rect">
            <a:avLst/>
          </a:prstGeom>
          <a:noFill/>
          <a:ln/>
        </p:spPr>
        <p:txBody>
          <a:bodyPr wrap="square" lIns="0" tIns="0" rIns="0" bIns="0" rtlCol="0" anchor="ctr"/>
          <a:lstStyle/>
          <a:p>
            <a:pPr marL="0" indent="0" algn="l">
              <a:buNone/>
            </a:pPr>
            <a:r>
              <a:rPr lang="en-US" sz="1500" b="1" i="1" dirty="0">
                <a:solidFill>
                  <a:srgbClr val="1E293B"/>
                </a:solidFill>
                <a:latin typeface="Open Sans" pitchFamily="34" charset="0"/>
                <a:ea typeface="Open Sans" pitchFamily="34" charset="-122"/>
                <a:cs typeface="Open Sans" pitchFamily="34" charset="-120"/>
              </a:rPr>
              <a:t>"Whether in borrowal accounts the applicable interest rate is correctly fed into the system?"</a:t>
            </a:r>
            <a:endParaRPr lang="en-US" sz="1500" dirty="0"/>
          </a:p>
        </p:txBody>
      </p:sp>
      <p:sp>
        <p:nvSpPr>
          <p:cNvPr id="12" name="Shape 8"/>
          <p:cNvSpPr/>
          <p:nvPr/>
        </p:nvSpPr>
        <p:spPr>
          <a:xfrm>
            <a:off x="476402" y="2438705"/>
            <a:ext cx="3619195" cy="3752698"/>
          </a:xfrm>
          <a:prstGeom prst="roundRect">
            <a:avLst>
              <a:gd name="adj" fmla="val 1596"/>
            </a:avLst>
          </a:prstGeom>
          <a:solidFill>
            <a:srgbClr val="FFFFFF"/>
          </a:solidFill>
          <a:ln w="12700">
            <a:solidFill>
              <a:srgbClr val="E2E8F0"/>
            </a:solidFill>
            <a:prstDash val="solid"/>
          </a:ln>
        </p:spPr>
      </p:sp>
      <p:sp>
        <p:nvSpPr>
          <p:cNvPr id="13" name="Shape 9"/>
          <p:cNvSpPr/>
          <p:nvPr/>
        </p:nvSpPr>
        <p:spPr>
          <a:xfrm>
            <a:off x="676656" y="3076042"/>
            <a:ext cx="3219602" cy="19202"/>
          </a:xfrm>
          <a:prstGeom prst="rect">
            <a:avLst/>
          </a:prstGeom>
          <a:solidFill>
            <a:srgbClr val="F1F5F9"/>
          </a:solidFill>
          <a:ln w="12700">
            <a:solidFill>
              <a:srgbClr val="F1F5F9">
                <a:alpha val="0"/>
              </a:srgbClr>
            </a:solidFill>
            <a:prstDash val="solid"/>
          </a:ln>
        </p:spPr>
      </p:sp>
      <p:sp>
        <p:nvSpPr>
          <p:cNvPr id="14" name="Shape 10"/>
          <p:cNvSpPr/>
          <p:nvPr/>
        </p:nvSpPr>
        <p:spPr>
          <a:xfrm>
            <a:off x="676656" y="2638044"/>
            <a:ext cx="342900" cy="342900"/>
          </a:xfrm>
          <a:prstGeom prst="ellipse">
            <a:avLst/>
          </a:prstGeom>
          <a:solidFill>
            <a:srgbClr val="0072CE"/>
          </a:solidFill>
          <a:ln w="12700">
            <a:solidFill>
              <a:srgbClr val="FFFFFF">
                <a:alpha val="0"/>
              </a:srgbClr>
            </a:solidFill>
            <a:prstDash val="solid"/>
          </a:ln>
        </p:spPr>
      </p:sp>
      <p:pic>
        <p:nvPicPr>
          <p:cNvPr id="15" name="Image 2" descr="preencoded.png"/>
          <p:cNvPicPr>
            <a:picLocks noChangeAspect="1"/>
          </p:cNvPicPr>
          <p:nvPr/>
        </p:nvPicPr>
        <p:blipFill>
          <a:blip r:embed="rId5"/>
          <a:srcRect/>
          <a:stretch/>
        </p:blipFill>
        <p:spPr>
          <a:xfrm>
            <a:off x="771754" y="2734056"/>
            <a:ext cx="152705" cy="152705"/>
          </a:xfrm>
          <a:prstGeom prst="rect">
            <a:avLst/>
          </a:prstGeom>
        </p:spPr>
      </p:pic>
      <p:sp>
        <p:nvSpPr>
          <p:cNvPr id="16" name="Text 11"/>
          <p:cNvSpPr txBox="1"/>
          <p:nvPr/>
        </p:nvSpPr>
        <p:spPr>
          <a:xfrm>
            <a:off x="1114654" y="2681021"/>
            <a:ext cx="1540764" cy="257861"/>
          </a:xfrm>
          <a:prstGeom prst="rect">
            <a:avLst/>
          </a:prstGeom>
          <a:noFill/>
          <a:ln/>
        </p:spPr>
        <p:txBody>
          <a:bodyPr wrap="square" lIns="0" tIns="0" rIns="0" bIns="0" rtlCol="0" anchor="ctr"/>
          <a:lstStyle/>
          <a:p>
            <a:pPr marL="0" indent="0" algn="l">
              <a:buNone/>
            </a:pPr>
            <a:r>
              <a:rPr lang="en-US" sz="1300" b="1" dirty="0">
                <a:solidFill>
                  <a:srgbClr val="334155"/>
                </a:solidFill>
                <a:latin typeface="Montserrat" pitchFamily="34" charset="0"/>
                <a:ea typeface="Montserrat" pitchFamily="34" charset="-122"/>
                <a:cs typeface="Montserrat" pitchFamily="34" charset="-120"/>
              </a:rPr>
              <a:t>What to Verify</a:t>
            </a:r>
            <a:endParaRPr lang="en-US" sz="1300" dirty="0"/>
          </a:p>
        </p:txBody>
      </p:sp>
      <p:sp>
        <p:nvSpPr>
          <p:cNvPr id="17" name="Shape 12"/>
          <p:cNvSpPr/>
          <p:nvPr/>
        </p:nvSpPr>
        <p:spPr>
          <a:xfrm>
            <a:off x="676656" y="3314700"/>
            <a:ext cx="57607" cy="57607"/>
          </a:xfrm>
          <a:prstGeom prst="ellipse">
            <a:avLst/>
          </a:prstGeom>
          <a:solidFill>
            <a:srgbClr val="CBD5E1"/>
          </a:solidFill>
          <a:ln w="12700">
            <a:solidFill>
              <a:srgbClr val="FFFFFF">
                <a:alpha val="0"/>
              </a:srgbClr>
            </a:solidFill>
            <a:prstDash val="solid"/>
          </a:ln>
        </p:spPr>
      </p:sp>
      <p:sp>
        <p:nvSpPr>
          <p:cNvPr id="18" name="Text 13"/>
          <p:cNvSpPr txBox="1"/>
          <p:nvPr/>
        </p:nvSpPr>
        <p:spPr>
          <a:xfrm>
            <a:off x="828446" y="3238805"/>
            <a:ext cx="3143707" cy="400507"/>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Verify interest rate in CBS master against sanction letter/terms.</a:t>
            </a:r>
            <a:endParaRPr lang="en-US" sz="1100" dirty="0"/>
          </a:p>
        </p:txBody>
      </p:sp>
      <p:sp>
        <p:nvSpPr>
          <p:cNvPr id="19" name="Shape 14"/>
          <p:cNvSpPr/>
          <p:nvPr/>
        </p:nvSpPr>
        <p:spPr>
          <a:xfrm>
            <a:off x="676656" y="3810305"/>
            <a:ext cx="57607" cy="57607"/>
          </a:xfrm>
          <a:prstGeom prst="ellipse">
            <a:avLst/>
          </a:prstGeom>
          <a:solidFill>
            <a:srgbClr val="CBD5E1"/>
          </a:solidFill>
          <a:ln w="12700">
            <a:solidFill>
              <a:srgbClr val="FFFFFF">
                <a:alpha val="0"/>
              </a:srgbClr>
            </a:solidFill>
            <a:prstDash val="solid"/>
          </a:ln>
        </p:spPr>
      </p:sp>
      <p:sp>
        <p:nvSpPr>
          <p:cNvPr id="20" name="Text 15"/>
          <p:cNvSpPr txBox="1"/>
          <p:nvPr/>
        </p:nvSpPr>
        <p:spPr>
          <a:xfrm>
            <a:off x="828446" y="3733495"/>
            <a:ext cx="3143707" cy="400507"/>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Check if rate linkage (MCLR/EBLR/RLLR) + spread is accurately captured.</a:t>
            </a:r>
            <a:endParaRPr lang="en-US" sz="1100" dirty="0"/>
          </a:p>
        </p:txBody>
      </p:sp>
      <p:sp>
        <p:nvSpPr>
          <p:cNvPr id="21" name="Shape 16"/>
          <p:cNvSpPr/>
          <p:nvPr/>
        </p:nvSpPr>
        <p:spPr>
          <a:xfrm>
            <a:off x="676656" y="4304995"/>
            <a:ext cx="57607" cy="57607"/>
          </a:xfrm>
          <a:prstGeom prst="ellipse">
            <a:avLst/>
          </a:prstGeom>
          <a:solidFill>
            <a:srgbClr val="CBD5E1"/>
          </a:solidFill>
          <a:ln w="12700">
            <a:solidFill>
              <a:srgbClr val="FFFFFF">
                <a:alpha val="0"/>
              </a:srgbClr>
            </a:solidFill>
            <a:prstDash val="solid"/>
          </a:ln>
        </p:spPr>
      </p:sp>
      <p:sp>
        <p:nvSpPr>
          <p:cNvPr id="22" name="Text 17"/>
          <p:cNvSpPr txBox="1"/>
          <p:nvPr/>
        </p:nvSpPr>
        <p:spPr>
          <a:xfrm>
            <a:off x="828446" y="4229100"/>
            <a:ext cx="3143707" cy="400507"/>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Ensure penal interest parameters are configured for overdue/non-compliance.</a:t>
            </a:r>
            <a:endParaRPr lang="en-US" sz="1100" dirty="0"/>
          </a:p>
        </p:txBody>
      </p:sp>
      <p:sp>
        <p:nvSpPr>
          <p:cNvPr id="23" name="Shape 18"/>
          <p:cNvSpPr/>
          <p:nvPr/>
        </p:nvSpPr>
        <p:spPr>
          <a:xfrm>
            <a:off x="676656" y="4800600"/>
            <a:ext cx="57607" cy="57607"/>
          </a:xfrm>
          <a:prstGeom prst="ellipse">
            <a:avLst/>
          </a:prstGeom>
          <a:solidFill>
            <a:srgbClr val="CBD5E1"/>
          </a:solidFill>
          <a:ln w="12700">
            <a:solidFill>
              <a:srgbClr val="FFFFFF">
                <a:alpha val="0"/>
              </a:srgbClr>
            </a:solidFill>
            <a:prstDash val="solid"/>
          </a:ln>
        </p:spPr>
      </p:sp>
      <p:sp>
        <p:nvSpPr>
          <p:cNvPr id="24" name="Text 19"/>
          <p:cNvSpPr txBox="1"/>
          <p:nvPr/>
        </p:nvSpPr>
        <p:spPr>
          <a:xfrm>
            <a:off x="828446" y="4724705"/>
            <a:ext cx="3143707" cy="400507"/>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Confirm rate resets are happening automatically on reset dates.</a:t>
            </a:r>
            <a:endParaRPr lang="en-US" sz="1100" dirty="0"/>
          </a:p>
        </p:txBody>
      </p:sp>
      <p:sp>
        <p:nvSpPr>
          <p:cNvPr id="25" name="Shape 20"/>
          <p:cNvSpPr/>
          <p:nvPr/>
        </p:nvSpPr>
        <p:spPr>
          <a:xfrm>
            <a:off x="4286707" y="2438705"/>
            <a:ext cx="3619195" cy="3752698"/>
          </a:xfrm>
          <a:prstGeom prst="roundRect">
            <a:avLst>
              <a:gd name="adj" fmla="val 1596"/>
            </a:avLst>
          </a:prstGeom>
          <a:solidFill>
            <a:srgbClr val="FFFFFF"/>
          </a:solidFill>
          <a:ln w="12700">
            <a:solidFill>
              <a:srgbClr val="E2E8F0"/>
            </a:solidFill>
            <a:prstDash val="solid"/>
          </a:ln>
        </p:spPr>
      </p:sp>
      <p:sp>
        <p:nvSpPr>
          <p:cNvPr id="26" name="Shape 21"/>
          <p:cNvSpPr/>
          <p:nvPr/>
        </p:nvSpPr>
        <p:spPr>
          <a:xfrm>
            <a:off x="4486046" y="3076042"/>
            <a:ext cx="3219602" cy="19202"/>
          </a:xfrm>
          <a:prstGeom prst="rect">
            <a:avLst/>
          </a:prstGeom>
          <a:solidFill>
            <a:srgbClr val="F1F5F9"/>
          </a:solidFill>
          <a:ln w="12700">
            <a:solidFill>
              <a:srgbClr val="F1F5F9">
                <a:alpha val="0"/>
              </a:srgbClr>
            </a:solidFill>
            <a:prstDash val="solid"/>
          </a:ln>
        </p:spPr>
      </p:sp>
      <p:sp>
        <p:nvSpPr>
          <p:cNvPr id="27" name="Shape 22"/>
          <p:cNvSpPr/>
          <p:nvPr/>
        </p:nvSpPr>
        <p:spPr>
          <a:xfrm>
            <a:off x="4486046" y="2638044"/>
            <a:ext cx="342900" cy="342900"/>
          </a:xfrm>
          <a:prstGeom prst="ellipse">
            <a:avLst/>
          </a:prstGeom>
          <a:solidFill>
            <a:srgbClr val="10B981"/>
          </a:solidFill>
          <a:ln w="12700">
            <a:solidFill>
              <a:srgbClr val="FFFFFF">
                <a:alpha val="0"/>
              </a:srgbClr>
            </a:solidFill>
            <a:prstDash val="solid"/>
          </a:ln>
        </p:spPr>
      </p:sp>
      <p:pic>
        <p:nvPicPr>
          <p:cNvPr id="28" name="Image 3" descr="preencoded.png"/>
          <p:cNvPicPr>
            <a:picLocks noChangeAspect="1"/>
          </p:cNvPicPr>
          <p:nvPr/>
        </p:nvPicPr>
        <p:blipFill>
          <a:blip r:embed="rId6"/>
          <a:srcRect t="-100" b="-100"/>
          <a:stretch/>
        </p:blipFill>
        <p:spPr>
          <a:xfrm>
            <a:off x="4600346" y="2734056"/>
            <a:ext cx="114300" cy="152705"/>
          </a:xfrm>
          <a:prstGeom prst="rect">
            <a:avLst/>
          </a:prstGeom>
        </p:spPr>
      </p:pic>
      <p:sp>
        <p:nvSpPr>
          <p:cNvPr id="29" name="Text 23"/>
          <p:cNvSpPr txBox="1"/>
          <p:nvPr/>
        </p:nvSpPr>
        <p:spPr>
          <a:xfrm>
            <a:off x="4924044" y="2681021"/>
            <a:ext cx="2211019" cy="257861"/>
          </a:xfrm>
          <a:prstGeom prst="rect">
            <a:avLst/>
          </a:prstGeom>
          <a:noFill/>
          <a:ln/>
        </p:spPr>
        <p:txBody>
          <a:bodyPr wrap="square" lIns="0" tIns="0" rIns="0" bIns="0" rtlCol="0" anchor="ctr"/>
          <a:lstStyle/>
          <a:p>
            <a:pPr marL="0" indent="0" algn="l">
              <a:buNone/>
            </a:pPr>
            <a:r>
              <a:rPr lang="en-US" sz="1300" b="1" dirty="0">
                <a:solidFill>
                  <a:srgbClr val="334155"/>
                </a:solidFill>
                <a:latin typeface="Montserrat" pitchFamily="34" charset="0"/>
                <a:ea typeface="Montserrat" pitchFamily="34" charset="-122"/>
                <a:cs typeface="Montserrat" pitchFamily="34" charset="-120"/>
              </a:rPr>
              <a:t>Documents to Examine</a:t>
            </a:r>
            <a:endParaRPr lang="en-US" sz="1300" dirty="0"/>
          </a:p>
        </p:txBody>
      </p:sp>
      <p:sp>
        <p:nvSpPr>
          <p:cNvPr id="30" name="Shape 24"/>
          <p:cNvSpPr/>
          <p:nvPr/>
        </p:nvSpPr>
        <p:spPr>
          <a:xfrm>
            <a:off x="4486046" y="3314700"/>
            <a:ext cx="57607" cy="57607"/>
          </a:xfrm>
          <a:prstGeom prst="ellipse">
            <a:avLst/>
          </a:prstGeom>
          <a:solidFill>
            <a:srgbClr val="CBD5E1"/>
          </a:solidFill>
          <a:ln w="12700">
            <a:solidFill>
              <a:srgbClr val="FFFFFF">
                <a:alpha val="0"/>
              </a:srgbClr>
            </a:solidFill>
            <a:prstDash val="solid"/>
          </a:ln>
        </p:spPr>
      </p:sp>
      <p:sp>
        <p:nvSpPr>
          <p:cNvPr id="31" name="Text 25"/>
          <p:cNvSpPr txBox="1"/>
          <p:nvPr/>
        </p:nvSpPr>
        <p:spPr>
          <a:xfrm>
            <a:off x="4638751" y="3238805"/>
            <a:ext cx="3143707" cy="400507"/>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Sanction letters / Loan agreements specifying interest terms.</a:t>
            </a:r>
            <a:endParaRPr lang="en-US" sz="1100" dirty="0"/>
          </a:p>
        </p:txBody>
      </p:sp>
      <p:sp>
        <p:nvSpPr>
          <p:cNvPr id="32" name="Shape 26"/>
          <p:cNvSpPr/>
          <p:nvPr/>
        </p:nvSpPr>
        <p:spPr>
          <a:xfrm>
            <a:off x="4486046" y="3810305"/>
            <a:ext cx="57607" cy="57607"/>
          </a:xfrm>
          <a:prstGeom prst="ellipse">
            <a:avLst/>
          </a:prstGeom>
          <a:solidFill>
            <a:srgbClr val="CBD5E1"/>
          </a:solidFill>
          <a:ln w="12700">
            <a:solidFill>
              <a:srgbClr val="FFFFFF">
                <a:alpha val="0"/>
              </a:srgbClr>
            </a:solidFill>
            <a:prstDash val="solid"/>
          </a:ln>
        </p:spPr>
      </p:sp>
      <p:sp>
        <p:nvSpPr>
          <p:cNvPr id="33" name="Text 27"/>
          <p:cNvSpPr txBox="1"/>
          <p:nvPr/>
        </p:nvSpPr>
        <p:spPr>
          <a:xfrm>
            <a:off x="4638751" y="3733495"/>
            <a:ext cx="3143707" cy="400507"/>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CBS Account Master / Interest Parameter Report.</a:t>
            </a:r>
            <a:endParaRPr lang="en-US" sz="1100" dirty="0"/>
          </a:p>
        </p:txBody>
      </p:sp>
      <p:sp>
        <p:nvSpPr>
          <p:cNvPr id="34" name="Shape 28"/>
          <p:cNvSpPr/>
          <p:nvPr/>
        </p:nvSpPr>
        <p:spPr>
          <a:xfrm>
            <a:off x="4486046" y="4304995"/>
            <a:ext cx="57607" cy="57607"/>
          </a:xfrm>
          <a:prstGeom prst="ellipse">
            <a:avLst/>
          </a:prstGeom>
          <a:solidFill>
            <a:srgbClr val="CBD5E1"/>
          </a:solidFill>
          <a:ln w="12700">
            <a:solidFill>
              <a:srgbClr val="FFFFFF">
                <a:alpha val="0"/>
              </a:srgbClr>
            </a:solidFill>
            <a:prstDash val="solid"/>
          </a:ln>
        </p:spPr>
      </p:sp>
      <p:sp>
        <p:nvSpPr>
          <p:cNvPr id="35" name="Text 29"/>
          <p:cNvSpPr txBox="1"/>
          <p:nvPr/>
        </p:nvSpPr>
        <p:spPr>
          <a:xfrm>
            <a:off x="4638751" y="4229100"/>
            <a:ext cx="3143707" cy="400507"/>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Bank's Interest Rate Circulars (MCLR/EBLR history).</a:t>
            </a:r>
            <a:endParaRPr lang="en-US" sz="1100" dirty="0"/>
          </a:p>
        </p:txBody>
      </p:sp>
      <p:sp>
        <p:nvSpPr>
          <p:cNvPr id="36" name="Shape 30"/>
          <p:cNvSpPr/>
          <p:nvPr/>
        </p:nvSpPr>
        <p:spPr>
          <a:xfrm>
            <a:off x="4486046" y="4800600"/>
            <a:ext cx="57607" cy="57607"/>
          </a:xfrm>
          <a:prstGeom prst="ellipse">
            <a:avLst/>
          </a:prstGeom>
          <a:solidFill>
            <a:srgbClr val="CBD5E1"/>
          </a:solidFill>
          <a:ln w="12700">
            <a:solidFill>
              <a:srgbClr val="FFFFFF">
                <a:alpha val="0"/>
              </a:srgbClr>
            </a:solidFill>
            <a:prstDash val="solid"/>
          </a:ln>
        </p:spPr>
      </p:sp>
      <p:sp>
        <p:nvSpPr>
          <p:cNvPr id="37" name="Text 31"/>
          <p:cNvSpPr txBox="1"/>
          <p:nvPr/>
        </p:nvSpPr>
        <p:spPr>
          <a:xfrm>
            <a:off x="4638751" y="4724705"/>
            <a:ext cx="3143707" cy="400507"/>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Credit Rating Reports (if spread is linked to rating).</a:t>
            </a:r>
            <a:endParaRPr lang="en-US" sz="1100" dirty="0"/>
          </a:p>
        </p:txBody>
      </p:sp>
      <p:sp>
        <p:nvSpPr>
          <p:cNvPr id="38" name="Shape 32"/>
          <p:cNvSpPr/>
          <p:nvPr/>
        </p:nvSpPr>
        <p:spPr>
          <a:xfrm>
            <a:off x="8096098" y="2438705"/>
            <a:ext cx="3619195" cy="3752698"/>
          </a:xfrm>
          <a:prstGeom prst="roundRect">
            <a:avLst>
              <a:gd name="adj" fmla="val 1596"/>
            </a:avLst>
          </a:prstGeom>
          <a:solidFill>
            <a:srgbClr val="FFFFFF"/>
          </a:solidFill>
          <a:ln w="12700">
            <a:solidFill>
              <a:srgbClr val="E2E8F0"/>
            </a:solidFill>
            <a:prstDash val="solid"/>
          </a:ln>
        </p:spPr>
      </p:sp>
      <p:sp>
        <p:nvSpPr>
          <p:cNvPr id="39" name="Shape 33"/>
          <p:cNvSpPr/>
          <p:nvPr/>
        </p:nvSpPr>
        <p:spPr>
          <a:xfrm>
            <a:off x="8296351" y="3076042"/>
            <a:ext cx="3219602" cy="19202"/>
          </a:xfrm>
          <a:prstGeom prst="rect">
            <a:avLst/>
          </a:prstGeom>
          <a:solidFill>
            <a:srgbClr val="F1F5F9"/>
          </a:solidFill>
          <a:ln w="12700">
            <a:solidFill>
              <a:srgbClr val="F1F5F9">
                <a:alpha val="0"/>
              </a:srgbClr>
            </a:solidFill>
            <a:prstDash val="solid"/>
          </a:ln>
        </p:spPr>
      </p:sp>
      <p:sp>
        <p:nvSpPr>
          <p:cNvPr id="40" name="Shape 34"/>
          <p:cNvSpPr/>
          <p:nvPr/>
        </p:nvSpPr>
        <p:spPr>
          <a:xfrm>
            <a:off x="8296351" y="2638044"/>
            <a:ext cx="342900" cy="342900"/>
          </a:xfrm>
          <a:prstGeom prst="ellipse">
            <a:avLst/>
          </a:prstGeom>
          <a:solidFill>
            <a:srgbClr val="EF4444"/>
          </a:solidFill>
          <a:ln w="12700">
            <a:solidFill>
              <a:srgbClr val="FFFFFF">
                <a:alpha val="0"/>
              </a:srgbClr>
            </a:solidFill>
            <a:prstDash val="solid"/>
          </a:ln>
        </p:spPr>
      </p:sp>
      <p:pic>
        <p:nvPicPr>
          <p:cNvPr id="41" name="Image 4" descr="preencoded.png"/>
          <p:cNvPicPr>
            <a:picLocks noChangeAspect="1"/>
          </p:cNvPicPr>
          <p:nvPr/>
        </p:nvPicPr>
        <p:blipFill>
          <a:blip r:embed="rId7"/>
          <a:srcRect/>
          <a:stretch/>
        </p:blipFill>
        <p:spPr>
          <a:xfrm>
            <a:off x="8391449" y="2734056"/>
            <a:ext cx="152705" cy="152705"/>
          </a:xfrm>
          <a:prstGeom prst="rect">
            <a:avLst/>
          </a:prstGeom>
        </p:spPr>
      </p:pic>
      <p:sp>
        <p:nvSpPr>
          <p:cNvPr id="42" name="Text 35"/>
          <p:cNvSpPr txBox="1"/>
          <p:nvPr/>
        </p:nvSpPr>
        <p:spPr>
          <a:xfrm>
            <a:off x="8734349" y="2681021"/>
            <a:ext cx="1507846" cy="257861"/>
          </a:xfrm>
          <a:prstGeom prst="rect">
            <a:avLst/>
          </a:prstGeom>
          <a:noFill/>
          <a:ln/>
        </p:spPr>
        <p:txBody>
          <a:bodyPr wrap="square" lIns="0" tIns="0" rIns="0" bIns="0" rtlCol="0" anchor="ctr"/>
          <a:lstStyle/>
          <a:p>
            <a:pPr marL="0" indent="0" algn="l">
              <a:buNone/>
            </a:pPr>
            <a:r>
              <a:rPr lang="en-US" sz="1300" b="1" dirty="0">
                <a:solidFill>
                  <a:srgbClr val="334155"/>
                </a:solidFill>
                <a:latin typeface="Montserrat" pitchFamily="34" charset="0"/>
                <a:ea typeface="Montserrat" pitchFamily="34" charset="-122"/>
                <a:cs typeface="Montserrat" pitchFamily="34" charset="-120"/>
              </a:rPr>
              <a:t>Possible Risks</a:t>
            </a:r>
            <a:endParaRPr lang="en-US" sz="1300" dirty="0"/>
          </a:p>
        </p:txBody>
      </p:sp>
      <p:sp>
        <p:nvSpPr>
          <p:cNvPr id="43" name="Shape 36"/>
          <p:cNvSpPr/>
          <p:nvPr/>
        </p:nvSpPr>
        <p:spPr>
          <a:xfrm>
            <a:off x="8296351" y="3314700"/>
            <a:ext cx="57607" cy="57607"/>
          </a:xfrm>
          <a:prstGeom prst="ellipse">
            <a:avLst/>
          </a:prstGeom>
          <a:solidFill>
            <a:srgbClr val="CBD5E1"/>
          </a:solidFill>
          <a:ln w="12700">
            <a:solidFill>
              <a:srgbClr val="FFFFFF">
                <a:alpha val="0"/>
              </a:srgbClr>
            </a:solidFill>
            <a:prstDash val="solid"/>
          </a:ln>
        </p:spPr>
      </p:sp>
      <p:sp>
        <p:nvSpPr>
          <p:cNvPr id="44" name="Text 37"/>
          <p:cNvSpPr txBox="1"/>
          <p:nvPr/>
        </p:nvSpPr>
        <p:spPr>
          <a:xfrm>
            <a:off x="8449056" y="3238805"/>
            <a:ext cx="3143707" cy="400507"/>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Revenue leakage due to lower rate application (manual entry error).</a:t>
            </a:r>
            <a:endParaRPr lang="en-US" sz="1100" dirty="0"/>
          </a:p>
        </p:txBody>
      </p:sp>
      <p:sp>
        <p:nvSpPr>
          <p:cNvPr id="45" name="Shape 38"/>
          <p:cNvSpPr/>
          <p:nvPr/>
        </p:nvSpPr>
        <p:spPr>
          <a:xfrm>
            <a:off x="8296351" y="3810305"/>
            <a:ext cx="57607" cy="57607"/>
          </a:xfrm>
          <a:prstGeom prst="ellipse">
            <a:avLst/>
          </a:prstGeom>
          <a:solidFill>
            <a:srgbClr val="CBD5E1"/>
          </a:solidFill>
          <a:ln w="12700">
            <a:solidFill>
              <a:srgbClr val="FFFFFF">
                <a:alpha val="0"/>
              </a:srgbClr>
            </a:solidFill>
            <a:prstDash val="solid"/>
          </a:ln>
        </p:spPr>
      </p:sp>
      <p:sp>
        <p:nvSpPr>
          <p:cNvPr id="46" name="Text 39"/>
          <p:cNvSpPr txBox="1"/>
          <p:nvPr/>
        </p:nvSpPr>
        <p:spPr>
          <a:xfrm>
            <a:off x="8449056" y="3733495"/>
            <a:ext cx="3143707" cy="400507"/>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Customer complaints/refunds due to excess interest charged.</a:t>
            </a:r>
            <a:endParaRPr lang="en-US" sz="1100" dirty="0"/>
          </a:p>
        </p:txBody>
      </p:sp>
      <p:sp>
        <p:nvSpPr>
          <p:cNvPr id="47" name="Shape 40"/>
          <p:cNvSpPr/>
          <p:nvPr/>
        </p:nvSpPr>
        <p:spPr>
          <a:xfrm>
            <a:off x="8296351" y="4304995"/>
            <a:ext cx="57607" cy="57607"/>
          </a:xfrm>
          <a:prstGeom prst="ellipse">
            <a:avLst/>
          </a:prstGeom>
          <a:solidFill>
            <a:srgbClr val="CBD5E1"/>
          </a:solidFill>
          <a:ln w="12700">
            <a:solidFill>
              <a:srgbClr val="FFFFFF">
                <a:alpha val="0"/>
              </a:srgbClr>
            </a:solidFill>
            <a:prstDash val="solid"/>
          </a:ln>
        </p:spPr>
      </p:sp>
      <p:sp>
        <p:nvSpPr>
          <p:cNvPr id="48" name="Text 41"/>
          <p:cNvSpPr txBox="1"/>
          <p:nvPr/>
        </p:nvSpPr>
        <p:spPr>
          <a:xfrm>
            <a:off x="8449056" y="4229100"/>
            <a:ext cx="3143707" cy="400507"/>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Failure to reset rates leads to income loss in rising rate scenarios.</a:t>
            </a:r>
            <a:endParaRPr lang="en-US" sz="1100" dirty="0"/>
          </a:p>
        </p:txBody>
      </p:sp>
      <p:sp>
        <p:nvSpPr>
          <p:cNvPr id="49" name="Shape 42"/>
          <p:cNvSpPr/>
          <p:nvPr/>
        </p:nvSpPr>
        <p:spPr>
          <a:xfrm>
            <a:off x="8296351" y="4800600"/>
            <a:ext cx="57607" cy="57607"/>
          </a:xfrm>
          <a:prstGeom prst="ellipse">
            <a:avLst/>
          </a:prstGeom>
          <a:solidFill>
            <a:srgbClr val="CBD5E1"/>
          </a:solidFill>
          <a:ln w="12700">
            <a:solidFill>
              <a:srgbClr val="FFFFFF">
                <a:alpha val="0"/>
              </a:srgbClr>
            </a:solidFill>
            <a:prstDash val="solid"/>
          </a:ln>
        </p:spPr>
      </p:sp>
      <p:sp>
        <p:nvSpPr>
          <p:cNvPr id="50" name="Text 43"/>
          <p:cNvSpPr txBox="1"/>
          <p:nvPr/>
        </p:nvSpPr>
        <p:spPr>
          <a:xfrm>
            <a:off x="8449056" y="4724705"/>
            <a:ext cx="3143707" cy="400507"/>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Incorrect penal interest application violating RBI fairness norms.</a:t>
            </a:r>
            <a:endParaRPr lang="en-US" sz="1100" dirty="0"/>
          </a:p>
        </p:txBody>
      </p:sp>
      <p:sp>
        <p:nvSpPr>
          <p:cNvPr id="51" name="Shape 44"/>
          <p:cNvSpPr/>
          <p:nvPr/>
        </p:nvSpPr>
        <p:spPr>
          <a:xfrm>
            <a:off x="0" y="6476695"/>
            <a:ext cx="12191695" cy="381305"/>
          </a:xfrm>
          <a:prstGeom prst="rect">
            <a:avLst/>
          </a:prstGeom>
          <a:solidFill>
            <a:srgbClr val="F8FAFC"/>
          </a:solidFill>
          <a:ln/>
        </p:spPr>
      </p:sp>
      <p:sp>
        <p:nvSpPr>
          <p:cNvPr id="52" name="Shape 45"/>
          <p:cNvSpPr/>
          <p:nvPr/>
        </p:nvSpPr>
        <p:spPr>
          <a:xfrm>
            <a:off x="0" y="6476695"/>
            <a:ext cx="12191695" cy="9144"/>
          </a:xfrm>
          <a:prstGeom prst="rect">
            <a:avLst/>
          </a:prstGeom>
          <a:solidFill>
            <a:srgbClr val="E2E8F0"/>
          </a:solidFill>
          <a:ln w="12700">
            <a:solidFill>
              <a:srgbClr val="E2E8F0">
                <a:alpha val="0"/>
              </a:srgbClr>
            </a:solidFill>
            <a:prstDash val="solid"/>
          </a:ln>
        </p:spPr>
      </p:sp>
      <p:sp>
        <p:nvSpPr>
          <p:cNvPr id="53" name="Text 46"/>
          <p:cNvSpPr txBox="1"/>
          <p:nvPr/>
        </p:nvSpPr>
        <p:spPr>
          <a:xfrm>
            <a:off x="476402" y="6586423"/>
            <a:ext cx="3276295" cy="171907"/>
          </a:xfrm>
          <a:prstGeom prst="rect">
            <a:avLst/>
          </a:prstGeom>
          <a:noFill/>
          <a:ln/>
        </p:spPr>
        <p:txBody>
          <a:bodyPr wrap="square" lIns="0" tIns="0" rIns="0" bIns="0" rtlCol="0" anchor="ctr"/>
          <a:lstStyle/>
          <a:p>
            <a:pPr marL="0" indent="0" algn="l">
              <a:buNone/>
            </a:pPr>
            <a:r>
              <a:rPr lang="en-US" sz="900" dirty="0">
                <a:solidFill>
                  <a:srgbClr val="94A3B8"/>
                </a:solidFill>
                <a:latin typeface="Open Sans" pitchFamily="34" charset="0"/>
                <a:ea typeface="Open Sans" pitchFamily="34" charset="-122"/>
                <a:cs typeface="Open Sans" pitchFamily="34" charset="-120"/>
              </a:rPr>
              <a:t>Long Form Audit Report (LFAR) – Practical Approach</a:t>
            </a:r>
            <a:endParaRPr lang="en-US" sz="900" dirty="0"/>
          </a:p>
        </p:txBody>
      </p:sp>
      <p:sp>
        <p:nvSpPr>
          <p:cNvPr id="54" name="Text 47"/>
          <p:cNvSpPr txBox="1"/>
          <p:nvPr/>
        </p:nvSpPr>
        <p:spPr>
          <a:xfrm>
            <a:off x="10416845" y="6586423"/>
            <a:ext cx="1553566" cy="171907"/>
          </a:xfrm>
          <a:prstGeom prst="rect">
            <a:avLst/>
          </a:prstGeom>
          <a:noFill/>
          <a:ln/>
        </p:spPr>
        <p:txBody>
          <a:bodyPr wrap="square" lIns="0" tIns="0" rIns="0" bIns="0" rtlCol="0" anchor="ctr"/>
          <a:lstStyle/>
          <a:p>
            <a:pPr marL="0" indent="0" algn="l">
              <a:buNone/>
            </a:pPr>
            <a:r>
              <a:rPr lang="en-US" sz="900" dirty="0">
                <a:solidFill>
                  <a:srgbClr val="94A3B8"/>
                </a:solidFill>
                <a:latin typeface="Open Sans" pitchFamily="34" charset="0"/>
                <a:ea typeface="Open Sans" pitchFamily="34" charset="-122"/>
                <a:cs typeface="Open Sans" pitchFamily="34" charset="-120"/>
              </a:rPr>
              <a:t>ICAI Hyderabad Seminar</a:t>
            </a:r>
            <a:endParaRPr lang="en-US" sz="9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name="Slide 27">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F0F0F0"/>
          </a:solidFill>
          <a:ln w="12700">
            <a:solidFill>
              <a:srgbClr val="FFFFFF">
                <a:alpha val="0"/>
              </a:srgbClr>
            </a:solidFill>
            <a:prstDash val="solid"/>
          </a:ln>
        </p:spPr>
      </p:sp>
      <p:sp>
        <p:nvSpPr>
          <p:cNvPr id="3" name="Shape 1"/>
          <p:cNvSpPr/>
          <p:nvPr/>
        </p:nvSpPr>
        <p:spPr>
          <a:xfrm>
            <a:off x="0" y="0"/>
            <a:ext cx="12191695" cy="6858000"/>
          </a:xfrm>
          <a:prstGeom prst="rect">
            <a:avLst/>
          </a:prstGeom>
          <a:solidFill>
            <a:srgbClr val="FFFFFF"/>
          </a:solidFill>
          <a:ln w="12700">
            <a:solidFill>
              <a:srgbClr val="FFFFFF">
                <a:alpha val="0"/>
              </a:srgbClr>
            </a:solidFill>
            <a:prstDash val="solid"/>
          </a:ln>
        </p:spPr>
      </p:sp>
      <p:sp>
        <p:nvSpPr>
          <p:cNvPr id="4" name="Shape 2"/>
          <p:cNvSpPr/>
          <p:nvPr/>
        </p:nvSpPr>
        <p:spPr>
          <a:xfrm>
            <a:off x="0" y="0"/>
            <a:ext cx="12191695" cy="952805"/>
          </a:xfrm>
          <a:prstGeom prst="rect">
            <a:avLst/>
          </a:prstGeom>
          <a:solidFill>
            <a:srgbClr val="003580"/>
          </a:solidFill>
          <a:ln w="12700">
            <a:solidFill>
              <a:srgbClr val="FFFFFF">
                <a:alpha val="0"/>
              </a:srgbClr>
            </a:solidFill>
            <a:prstDash val="solid"/>
          </a:ln>
        </p:spPr>
      </p:sp>
      <p:sp>
        <p:nvSpPr>
          <p:cNvPr id="5" name="Text 3"/>
          <p:cNvSpPr txBox="1"/>
          <p:nvPr/>
        </p:nvSpPr>
        <p:spPr>
          <a:xfrm>
            <a:off x="476401" y="219456"/>
            <a:ext cx="9868325" cy="514807"/>
          </a:xfrm>
          <a:prstGeom prst="rect">
            <a:avLst/>
          </a:prstGeom>
          <a:noFill/>
          <a:ln/>
        </p:spPr>
        <p:txBody>
          <a:bodyPr wrap="square" lIns="0" tIns="0" rIns="0" bIns="0" rtlCol="0" anchor="ctr"/>
          <a:lstStyle/>
          <a:p>
            <a:pPr marL="0" indent="0" algn="l">
              <a:buNone/>
            </a:pPr>
            <a:r>
              <a:rPr lang="en-US" sz="2700" b="1" kern="0" spc="75" dirty="0">
                <a:solidFill>
                  <a:srgbClr val="FFFFFF"/>
                </a:solidFill>
                <a:latin typeface="Montserrat" pitchFamily="34" charset="0"/>
                <a:ea typeface="Montserrat" pitchFamily="34" charset="-122"/>
                <a:cs typeface="Montserrat" pitchFamily="34" charset="-120"/>
              </a:rPr>
              <a:t>I.E Advances - Credit Appraisal 5(b)(iv)- Interest Rate Review</a:t>
            </a:r>
            <a:endParaRPr lang="en-US" sz="2700" dirty="0"/>
          </a:p>
        </p:txBody>
      </p:sp>
      <p:pic>
        <p:nvPicPr>
          <p:cNvPr id="6" name="Image 0" descr="preencoded.png"/>
          <p:cNvPicPr>
            <a:picLocks noChangeAspect="1"/>
          </p:cNvPicPr>
          <p:nvPr/>
        </p:nvPicPr>
        <p:blipFill>
          <a:blip r:embed="rId3"/>
          <a:srcRect t="-401" b="-401"/>
          <a:stretch/>
        </p:blipFill>
        <p:spPr>
          <a:xfrm>
            <a:off x="0" y="952805"/>
            <a:ext cx="12191695" cy="57607"/>
          </a:xfrm>
          <a:prstGeom prst="rect">
            <a:avLst/>
          </a:prstGeom>
        </p:spPr>
      </p:pic>
      <p:sp>
        <p:nvSpPr>
          <p:cNvPr id="7" name="Shape 4"/>
          <p:cNvSpPr/>
          <p:nvPr/>
        </p:nvSpPr>
        <p:spPr>
          <a:xfrm>
            <a:off x="476402" y="1295705"/>
            <a:ext cx="11239805" cy="1218895"/>
          </a:xfrm>
          <a:prstGeom prst="roundRect">
            <a:avLst>
              <a:gd name="adj" fmla="val 9377"/>
            </a:avLst>
          </a:prstGeom>
          <a:solidFill>
            <a:srgbClr val="E8F4FD"/>
          </a:solidFill>
          <a:ln/>
          <a:effectLst>
            <a:outerShdw blurRad="63500" dist="38100" dir="16200000" algn="bl" rotWithShape="0">
              <a:srgbClr val="000000">
                <a:alpha val="5000"/>
              </a:srgbClr>
            </a:outerShdw>
          </a:effectLst>
        </p:spPr>
      </p:sp>
      <p:sp>
        <p:nvSpPr>
          <p:cNvPr id="8" name="Shape 5"/>
          <p:cNvSpPr/>
          <p:nvPr/>
        </p:nvSpPr>
        <p:spPr>
          <a:xfrm>
            <a:off x="476402" y="1295705"/>
            <a:ext cx="75895" cy="1218895"/>
          </a:xfrm>
          <a:prstGeom prst="roundRect">
            <a:avLst>
              <a:gd name="adj" fmla="val 150603"/>
            </a:avLst>
          </a:prstGeom>
          <a:solidFill>
            <a:srgbClr val="003580"/>
          </a:solidFill>
          <a:ln w="12700">
            <a:solidFill>
              <a:srgbClr val="003580">
                <a:alpha val="0"/>
              </a:srgbClr>
            </a:solidFill>
            <a:prstDash val="solid"/>
          </a:ln>
        </p:spPr>
      </p:sp>
      <p:pic>
        <p:nvPicPr>
          <p:cNvPr id="9" name="Image 1" descr="preencoded.png"/>
          <p:cNvPicPr>
            <a:picLocks noChangeAspect="1"/>
          </p:cNvPicPr>
          <p:nvPr/>
        </p:nvPicPr>
        <p:blipFill>
          <a:blip r:embed="rId4"/>
          <a:srcRect t="-43" b="-43"/>
          <a:stretch/>
        </p:blipFill>
        <p:spPr>
          <a:xfrm>
            <a:off x="743407" y="1524305"/>
            <a:ext cx="133502" cy="152705"/>
          </a:xfrm>
          <a:prstGeom prst="rect">
            <a:avLst/>
          </a:prstGeom>
        </p:spPr>
      </p:pic>
      <p:sp>
        <p:nvSpPr>
          <p:cNvPr id="10" name="Text 6"/>
          <p:cNvSpPr txBox="1"/>
          <p:nvPr/>
        </p:nvSpPr>
        <p:spPr>
          <a:xfrm>
            <a:off x="952805" y="1485900"/>
            <a:ext cx="2981858" cy="228600"/>
          </a:xfrm>
          <a:prstGeom prst="rect">
            <a:avLst/>
          </a:prstGeom>
          <a:noFill/>
          <a:ln/>
        </p:spPr>
        <p:txBody>
          <a:bodyPr wrap="square" lIns="0" tIns="0" rIns="0" bIns="0" rtlCol="0" anchor="ctr"/>
          <a:lstStyle/>
          <a:p>
            <a:pPr marL="0" indent="0" algn="l">
              <a:buNone/>
            </a:pPr>
            <a:r>
              <a:rPr lang="en-US" sz="1200" b="1" dirty="0">
                <a:solidFill>
                  <a:srgbClr val="003580"/>
                </a:solidFill>
                <a:latin typeface="Montserrat" pitchFamily="34" charset="0"/>
                <a:ea typeface="Montserrat" pitchFamily="34" charset="-122"/>
                <a:cs typeface="Montserrat" pitchFamily="34" charset="-120"/>
              </a:rPr>
              <a:t>Exact LFAR Question </a:t>
            </a:r>
            <a:endParaRPr lang="en-US" sz="1200" dirty="0"/>
          </a:p>
        </p:txBody>
      </p:sp>
      <p:sp>
        <p:nvSpPr>
          <p:cNvPr id="11" name="Text 7"/>
          <p:cNvSpPr txBox="1"/>
          <p:nvPr/>
        </p:nvSpPr>
        <p:spPr>
          <a:xfrm>
            <a:off x="743407" y="1790395"/>
            <a:ext cx="10858500" cy="534010"/>
          </a:xfrm>
          <a:prstGeom prst="rect">
            <a:avLst/>
          </a:prstGeom>
          <a:noFill/>
          <a:ln/>
        </p:spPr>
        <p:txBody>
          <a:bodyPr wrap="square" lIns="0" tIns="0" rIns="0" bIns="0" rtlCol="0" anchor="ctr"/>
          <a:lstStyle/>
          <a:p>
            <a:pPr marL="0" indent="0" algn="l">
              <a:buNone/>
            </a:pPr>
            <a:r>
              <a:rPr lang="en-US" sz="1500" b="1" i="1" dirty="0">
                <a:solidFill>
                  <a:srgbClr val="1E293B"/>
                </a:solidFill>
                <a:latin typeface="Open Sans" pitchFamily="34" charset="0"/>
                <a:ea typeface="Open Sans" pitchFamily="34" charset="-122"/>
                <a:cs typeface="Open Sans" pitchFamily="34" charset="-120"/>
              </a:rPr>
              <a:t>"Whether the interest rate is reviewed periodically as per the guidelines applicable to floating rate loans linked to MCLR / EBLR (External Benchmark Lending Rate)?"</a:t>
            </a:r>
            <a:endParaRPr lang="en-US" sz="1500" dirty="0"/>
          </a:p>
        </p:txBody>
      </p:sp>
      <p:sp>
        <p:nvSpPr>
          <p:cNvPr id="12" name="Shape 8"/>
          <p:cNvSpPr/>
          <p:nvPr/>
        </p:nvSpPr>
        <p:spPr>
          <a:xfrm>
            <a:off x="476402" y="2704795"/>
            <a:ext cx="3619195" cy="3486607"/>
          </a:xfrm>
          <a:prstGeom prst="roundRect">
            <a:avLst>
              <a:gd name="adj" fmla="val 1720"/>
            </a:avLst>
          </a:prstGeom>
          <a:solidFill>
            <a:srgbClr val="FFFFFF"/>
          </a:solidFill>
          <a:ln w="12700">
            <a:solidFill>
              <a:srgbClr val="E2E8F0"/>
            </a:solidFill>
            <a:prstDash val="solid"/>
          </a:ln>
        </p:spPr>
      </p:sp>
      <p:sp>
        <p:nvSpPr>
          <p:cNvPr id="13" name="Shape 9"/>
          <p:cNvSpPr/>
          <p:nvPr/>
        </p:nvSpPr>
        <p:spPr>
          <a:xfrm>
            <a:off x="676656" y="3343046"/>
            <a:ext cx="3219602" cy="19202"/>
          </a:xfrm>
          <a:prstGeom prst="rect">
            <a:avLst/>
          </a:prstGeom>
          <a:solidFill>
            <a:srgbClr val="F1F5F9"/>
          </a:solidFill>
          <a:ln w="12700">
            <a:solidFill>
              <a:srgbClr val="F1F5F9">
                <a:alpha val="0"/>
              </a:srgbClr>
            </a:solidFill>
            <a:prstDash val="solid"/>
          </a:ln>
        </p:spPr>
      </p:sp>
      <p:sp>
        <p:nvSpPr>
          <p:cNvPr id="14" name="Shape 10"/>
          <p:cNvSpPr/>
          <p:nvPr/>
        </p:nvSpPr>
        <p:spPr>
          <a:xfrm>
            <a:off x="676656" y="2905049"/>
            <a:ext cx="342900" cy="342900"/>
          </a:xfrm>
          <a:prstGeom prst="ellipse">
            <a:avLst/>
          </a:prstGeom>
          <a:solidFill>
            <a:srgbClr val="0072CE"/>
          </a:solidFill>
          <a:ln w="12700">
            <a:solidFill>
              <a:srgbClr val="FFFFFF">
                <a:alpha val="0"/>
              </a:srgbClr>
            </a:solidFill>
            <a:prstDash val="solid"/>
          </a:ln>
        </p:spPr>
      </p:sp>
      <p:pic>
        <p:nvPicPr>
          <p:cNvPr id="15" name="Image 2" descr="preencoded.png"/>
          <p:cNvPicPr>
            <a:picLocks noChangeAspect="1"/>
          </p:cNvPicPr>
          <p:nvPr/>
        </p:nvPicPr>
        <p:blipFill>
          <a:blip r:embed="rId5"/>
          <a:srcRect/>
          <a:stretch/>
        </p:blipFill>
        <p:spPr>
          <a:xfrm>
            <a:off x="771754" y="3000146"/>
            <a:ext cx="152705" cy="152705"/>
          </a:xfrm>
          <a:prstGeom prst="rect">
            <a:avLst/>
          </a:prstGeom>
        </p:spPr>
      </p:pic>
      <p:sp>
        <p:nvSpPr>
          <p:cNvPr id="16" name="Text 11"/>
          <p:cNvSpPr txBox="1"/>
          <p:nvPr/>
        </p:nvSpPr>
        <p:spPr>
          <a:xfrm>
            <a:off x="1114654" y="2948026"/>
            <a:ext cx="1540764" cy="257861"/>
          </a:xfrm>
          <a:prstGeom prst="rect">
            <a:avLst/>
          </a:prstGeom>
          <a:noFill/>
          <a:ln/>
        </p:spPr>
        <p:txBody>
          <a:bodyPr wrap="square" lIns="0" tIns="0" rIns="0" bIns="0" rtlCol="0" anchor="ctr"/>
          <a:lstStyle/>
          <a:p>
            <a:pPr marL="0" indent="0" algn="l">
              <a:buNone/>
            </a:pPr>
            <a:r>
              <a:rPr lang="en-US" sz="1300" b="1" dirty="0">
                <a:solidFill>
                  <a:srgbClr val="334155"/>
                </a:solidFill>
                <a:latin typeface="Montserrat" pitchFamily="34" charset="0"/>
                <a:ea typeface="Montserrat" pitchFamily="34" charset="-122"/>
                <a:cs typeface="Montserrat" pitchFamily="34" charset="-120"/>
              </a:rPr>
              <a:t>What to Verify</a:t>
            </a:r>
            <a:endParaRPr lang="en-US" sz="1300" dirty="0"/>
          </a:p>
        </p:txBody>
      </p:sp>
      <p:sp>
        <p:nvSpPr>
          <p:cNvPr id="17" name="Shape 12"/>
          <p:cNvSpPr/>
          <p:nvPr/>
        </p:nvSpPr>
        <p:spPr>
          <a:xfrm>
            <a:off x="676656" y="3581705"/>
            <a:ext cx="57607" cy="57607"/>
          </a:xfrm>
          <a:prstGeom prst="ellipse">
            <a:avLst/>
          </a:prstGeom>
          <a:solidFill>
            <a:srgbClr val="CBD5E1"/>
          </a:solidFill>
          <a:ln w="12700">
            <a:solidFill>
              <a:srgbClr val="FFFFFF">
                <a:alpha val="0"/>
              </a:srgbClr>
            </a:solidFill>
            <a:prstDash val="solid"/>
          </a:ln>
        </p:spPr>
      </p:sp>
      <p:sp>
        <p:nvSpPr>
          <p:cNvPr id="18" name="Text 13"/>
          <p:cNvSpPr txBox="1"/>
          <p:nvPr/>
        </p:nvSpPr>
        <p:spPr>
          <a:xfrm>
            <a:off x="828446" y="3504895"/>
            <a:ext cx="3143707" cy="600761"/>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Verify if interest reset dates (typically 1 year for MCLR, 3 months for EBLR) are correctly captured in CBS.</a:t>
            </a:r>
            <a:endParaRPr lang="en-US" sz="1100" dirty="0"/>
          </a:p>
        </p:txBody>
      </p:sp>
      <p:sp>
        <p:nvSpPr>
          <p:cNvPr id="19" name="Shape 14"/>
          <p:cNvSpPr/>
          <p:nvPr/>
        </p:nvSpPr>
        <p:spPr>
          <a:xfrm>
            <a:off x="676656" y="4276649"/>
            <a:ext cx="57607" cy="57607"/>
          </a:xfrm>
          <a:prstGeom prst="ellipse">
            <a:avLst/>
          </a:prstGeom>
          <a:solidFill>
            <a:srgbClr val="CBD5E1"/>
          </a:solidFill>
          <a:ln w="12700">
            <a:solidFill>
              <a:srgbClr val="FFFFFF">
                <a:alpha val="0"/>
              </a:srgbClr>
            </a:solidFill>
            <a:prstDash val="solid"/>
          </a:ln>
        </p:spPr>
      </p:sp>
      <p:sp>
        <p:nvSpPr>
          <p:cNvPr id="20" name="Text 15"/>
          <p:cNvSpPr txBox="1"/>
          <p:nvPr/>
        </p:nvSpPr>
        <p:spPr>
          <a:xfrm>
            <a:off x="828446" y="4200754"/>
            <a:ext cx="3143707" cy="600761"/>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Check if rate changes (MCLR/Repo rate revisions) are automatically applied on reset dates without manual intervention.</a:t>
            </a:r>
            <a:endParaRPr lang="en-US" sz="1100" dirty="0"/>
          </a:p>
        </p:txBody>
      </p:sp>
      <p:sp>
        <p:nvSpPr>
          <p:cNvPr id="21" name="Shape 16"/>
          <p:cNvSpPr/>
          <p:nvPr/>
        </p:nvSpPr>
        <p:spPr>
          <a:xfrm>
            <a:off x="676656" y="4972507"/>
            <a:ext cx="57607" cy="57607"/>
          </a:xfrm>
          <a:prstGeom prst="ellipse">
            <a:avLst/>
          </a:prstGeom>
          <a:solidFill>
            <a:srgbClr val="CBD5E1"/>
          </a:solidFill>
          <a:ln w="12700">
            <a:solidFill>
              <a:srgbClr val="FFFFFF">
                <a:alpha val="0"/>
              </a:srgbClr>
            </a:solidFill>
            <a:prstDash val="solid"/>
          </a:ln>
        </p:spPr>
      </p:sp>
      <p:sp>
        <p:nvSpPr>
          <p:cNvPr id="22" name="Text 17"/>
          <p:cNvSpPr txBox="1"/>
          <p:nvPr/>
        </p:nvSpPr>
        <p:spPr>
          <a:xfrm>
            <a:off x="828446" y="4895698"/>
            <a:ext cx="3143707" cy="600761"/>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Ensure spread/mark-up remains constant unless credit risk profile changes (as per loan agreement).</a:t>
            </a:r>
            <a:endParaRPr lang="en-US" sz="1100" dirty="0"/>
          </a:p>
        </p:txBody>
      </p:sp>
      <p:sp>
        <p:nvSpPr>
          <p:cNvPr id="23" name="Shape 18"/>
          <p:cNvSpPr/>
          <p:nvPr/>
        </p:nvSpPr>
        <p:spPr>
          <a:xfrm>
            <a:off x="676656" y="5667451"/>
            <a:ext cx="57607" cy="57607"/>
          </a:xfrm>
          <a:prstGeom prst="ellipse">
            <a:avLst/>
          </a:prstGeom>
          <a:solidFill>
            <a:srgbClr val="CBD5E1"/>
          </a:solidFill>
          <a:ln w="12700">
            <a:solidFill>
              <a:srgbClr val="FFFFFF">
                <a:alpha val="0"/>
              </a:srgbClr>
            </a:solidFill>
            <a:prstDash val="solid"/>
          </a:ln>
        </p:spPr>
      </p:sp>
      <p:sp>
        <p:nvSpPr>
          <p:cNvPr id="24" name="Text 19"/>
          <p:cNvSpPr txBox="1"/>
          <p:nvPr/>
        </p:nvSpPr>
        <p:spPr>
          <a:xfrm>
            <a:off x="828446" y="5591556"/>
            <a:ext cx="3143707" cy="400507"/>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Confirm communication sent to borrower upon rate reset.</a:t>
            </a:r>
            <a:endParaRPr lang="en-US" sz="1100" dirty="0"/>
          </a:p>
        </p:txBody>
      </p:sp>
      <p:sp>
        <p:nvSpPr>
          <p:cNvPr id="25" name="Shape 20"/>
          <p:cNvSpPr/>
          <p:nvPr/>
        </p:nvSpPr>
        <p:spPr>
          <a:xfrm>
            <a:off x="4286707" y="2704795"/>
            <a:ext cx="3619195" cy="3486607"/>
          </a:xfrm>
          <a:prstGeom prst="roundRect">
            <a:avLst>
              <a:gd name="adj" fmla="val 1720"/>
            </a:avLst>
          </a:prstGeom>
          <a:solidFill>
            <a:srgbClr val="FFFFFF"/>
          </a:solidFill>
          <a:ln w="12700">
            <a:solidFill>
              <a:srgbClr val="E2E8F0"/>
            </a:solidFill>
            <a:prstDash val="solid"/>
          </a:ln>
        </p:spPr>
      </p:sp>
      <p:sp>
        <p:nvSpPr>
          <p:cNvPr id="26" name="Shape 21"/>
          <p:cNvSpPr/>
          <p:nvPr/>
        </p:nvSpPr>
        <p:spPr>
          <a:xfrm>
            <a:off x="4486046" y="3343046"/>
            <a:ext cx="3219602" cy="19202"/>
          </a:xfrm>
          <a:prstGeom prst="rect">
            <a:avLst/>
          </a:prstGeom>
          <a:solidFill>
            <a:srgbClr val="F1F5F9"/>
          </a:solidFill>
          <a:ln w="12700">
            <a:solidFill>
              <a:srgbClr val="F1F5F9">
                <a:alpha val="0"/>
              </a:srgbClr>
            </a:solidFill>
            <a:prstDash val="solid"/>
          </a:ln>
        </p:spPr>
      </p:sp>
      <p:sp>
        <p:nvSpPr>
          <p:cNvPr id="27" name="Shape 22"/>
          <p:cNvSpPr/>
          <p:nvPr/>
        </p:nvSpPr>
        <p:spPr>
          <a:xfrm>
            <a:off x="4486046" y="2905049"/>
            <a:ext cx="342900" cy="342900"/>
          </a:xfrm>
          <a:prstGeom prst="ellipse">
            <a:avLst/>
          </a:prstGeom>
          <a:solidFill>
            <a:srgbClr val="10B981"/>
          </a:solidFill>
          <a:ln w="12700">
            <a:solidFill>
              <a:srgbClr val="FFFFFF">
                <a:alpha val="0"/>
              </a:srgbClr>
            </a:solidFill>
            <a:prstDash val="solid"/>
          </a:ln>
        </p:spPr>
      </p:sp>
      <p:pic>
        <p:nvPicPr>
          <p:cNvPr id="28" name="Image 3" descr="preencoded.png"/>
          <p:cNvPicPr>
            <a:picLocks noChangeAspect="1"/>
          </p:cNvPicPr>
          <p:nvPr/>
        </p:nvPicPr>
        <p:blipFill>
          <a:blip r:embed="rId6"/>
          <a:srcRect t="-100" b="-100"/>
          <a:stretch/>
        </p:blipFill>
        <p:spPr>
          <a:xfrm>
            <a:off x="4600346" y="3000146"/>
            <a:ext cx="114300" cy="152705"/>
          </a:xfrm>
          <a:prstGeom prst="rect">
            <a:avLst/>
          </a:prstGeom>
        </p:spPr>
      </p:pic>
      <p:sp>
        <p:nvSpPr>
          <p:cNvPr id="29" name="Text 23"/>
          <p:cNvSpPr txBox="1"/>
          <p:nvPr/>
        </p:nvSpPr>
        <p:spPr>
          <a:xfrm>
            <a:off x="4924044" y="2948026"/>
            <a:ext cx="2211019" cy="257861"/>
          </a:xfrm>
          <a:prstGeom prst="rect">
            <a:avLst/>
          </a:prstGeom>
          <a:noFill/>
          <a:ln/>
        </p:spPr>
        <p:txBody>
          <a:bodyPr wrap="square" lIns="0" tIns="0" rIns="0" bIns="0" rtlCol="0" anchor="ctr"/>
          <a:lstStyle/>
          <a:p>
            <a:pPr marL="0" indent="0" algn="l">
              <a:buNone/>
            </a:pPr>
            <a:r>
              <a:rPr lang="en-US" sz="1300" b="1" dirty="0">
                <a:solidFill>
                  <a:srgbClr val="334155"/>
                </a:solidFill>
                <a:latin typeface="Montserrat" pitchFamily="34" charset="0"/>
                <a:ea typeface="Montserrat" pitchFamily="34" charset="-122"/>
                <a:cs typeface="Montserrat" pitchFamily="34" charset="-120"/>
              </a:rPr>
              <a:t>Documents to Examine</a:t>
            </a:r>
            <a:endParaRPr lang="en-US" sz="1300" dirty="0"/>
          </a:p>
        </p:txBody>
      </p:sp>
      <p:sp>
        <p:nvSpPr>
          <p:cNvPr id="30" name="Shape 24"/>
          <p:cNvSpPr/>
          <p:nvPr/>
        </p:nvSpPr>
        <p:spPr>
          <a:xfrm>
            <a:off x="4486046" y="3581705"/>
            <a:ext cx="57607" cy="57607"/>
          </a:xfrm>
          <a:prstGeom prst="ellipse">
            <a:avLst/>
          </a:prstGeom>
          <a:solidFill>
            <a:srgbClr val="CBD5E1"/>
          </a:solidFill>
          <a:ln w="12700">
            <a:solidFill>
              <a:srgbClr val="FFFFFF">
                <a:alpha val="0"/>
              </a:srgbClr>
            </a:solidFill>
            <a:prstDash val="solid"/>
          </a:ln>
        </p:spPr>
      </p:sp>
      <p:sp>
        <p:nvSpPr>
          <p:cNvPr id="31" name="Text 25"/>
          <p:cNvSpPr txBox="1"/>
          <p:nvPr/>
        </p:nvSpPr>
        <p:spPr>
          <a:xfrm>
            <a:off x="4638751" y="3504895"/>
            <a:ext cx="3060497" cy="200254"/>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Sanction Letter (Interest Reset Clause).</a:t>
            </a:r>
            <a:endParaRPr lang="en-US" sz="1100" dirty="0"/>
          </a:p>
        </p:txBody>
      </p:sp>
      <p:sp>
        <p:nvSpPr>
          <p:cNvPr id="32" name="Shape 26"/>
          <p:cNvSpPr/>
          <p:nvPr/>
        </p:nvSpPr>
        <p:spPr>
          <a:xfrm>
            <a:off x="4486046" y="3877056"/>
            <a:ext cx="57607" cy="57607"/>
          </a:xfrm>
          <a:prstGeom prst="ellipse">
            <a:avLst/>
          </a:prstGeom>
          <a:solidFill>
            <a:srgbClr val="CBD5E1"/>
          </a:solidFill>
          <a:ln w="12700">
            <a:solidFill>
              <a:srgbClr val="FFFFFF">
                <a:alpha val="0"/>
              </a:srgbClr>
            </a:solidFill>
            <a:prstDash val="solid"/>
          </a:ln>
        </p:spPr>
      </p:sp>
      <p:sp>
        <p:nvSpPr>
          <p:cNvPr id="33" name="Text 27"/>
          <p:cNvSpPr txBox="1"/>
          <p:nvPr/>
        </p:nvSpPr>
        <p:spPr>
          <a:xfrm>
            <a:off x="4638751" y="3800246"/>
            <a:ext cx="3143707" cy="400507"/>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CBS Interest History Report / Rate Modification Log.</a:t>
            </a:r>
            <a:endParaRPr lang="en-US" sz="1100" dirty="0"/>
          </a:p>
        </p:txBody>
      </p:sp>
      <p:sp>
        <p:nvSpPr>
          <p:cNvPr id="34" name="Shape 28"/>
          <p:cNvSpPr/>
          <p:nvPr/>
        </p:nvSpPr>
        <p:spPr>
          <a:xfrm>
            <a:off x="4486046" y="4371746"/>
            <a:ext cx="57607" cy="57607"/>
          </a:xfrm>
          <a:prstGeom prst="ellipse">
            <a:avLst/>
          </a:prstGeom>
          <a:solidFill>
            <a:srgbClr val="CBD5E1"/>
          </a:solidFill>
          <a:ln w="12700">
            <a:solidFill>
              <a:srgbClr val="FFFFFF">
                <a:alpha val="0"/>
              </a:srgbClr>
            </a:solidFill>
            <a:prstDash val="solid"/>
          </a:ln>
        </p:spPr>
      </p:sp>
      <p:sp>
        <p:nvSpPr>
          <p:cNvPr id="35" name="Text 29"/>
          <p:cNvSpPr txBox="1"/>
          <p:nvPr/>
        </p:nvSpPr>
        <p:spPr>
          <a:xfrm>
            <a:off x="4638751" y="4295851"/>
            <a:ext cx="3631082" cy="200254"/>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Bank's Circulars on MCLR / EBLR rates history.</a:t>
            </a:r>
            <a:endParaRPr lang="en-US" sz="1100" dirty="0"/>
          </a:p>
        </p:txBody>
      </p:sp>
      <p:sp>
        <p:nvSpPr>
          <p:cNvPr id="36" name="Shape 30"/>
          <p:cNvSpPr/>
          <p:nvPr/>
        </p:nvSpPr>
        <p:spPr>
          <a:xfrm>
            <a:off x="4486046" y="4667098"/>
            <a:ext cx="57607" cy="57607"/>
          </a:xfrm>
          <a:prstGeom prst="ellipse">
            <a:avLst/>
          </a:prstGeom>
          <a:solidFill>
            <a:srgbClr val="CBD5E1"/>
          </a:solidFill>
          <a:ln w="12700">
            <a:solidFill>
              <a:srgbClr val="FFFFFF">
                <a:alpha val="0"/>
              </a:srgbClr>
            </a:solidFill>
            <a:prstDash val="solid"/>
          </a:ln>
        </p:spPr>
      </p:sp>
      <p:sp>
        <p:nvSpPr>
          <p:cNvPr id="37" name="Text 31"/>
          <p:cNvSpPr txBox="1"/>
          <p:nvPr/>
        </p:nvSpPr>
        <p:spPr>
          <a:xfrm>
            <a:off x="4638751" y="4591202"/>
            <a:ext cx="3143707" cy="400507"/>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Account Statement showing interest application dates.</a:t>
            </a:r>
            <a:endParaRPr lang="en-US" sz="1100" dirty="0"/>
          </a:p>
        </p:txBody>
      </p:sp>
      <p:sp>
        <p:nvSpPr>
          <p:cNvPr id="38" name="Shape 32"/>
          <p:cNvSpPr/>
          <p:nvPr/>
        </p:nvSpPr>
        <p:spPr>
          <a:xfrm>
            <a:off x="8096098" y="2704795"/>
            <a:ext cx="3619195" cy="3486607"/>
          </a:xfrm>
          <a:prstGeom prst="roundRect">
            <a:avLst>
              <a:gd name="adj" fmla="val 1720"/>
            </a:avLst>
          </a:prstGeom>
          <a:solidFill>
            <a:srgbClr val="FFFFFF"/>
          </a:solidFill>
          <a:ln w="12700">
            <a:solidFill>
              <a:srgbClr val="E2E8F0"/>
            </a:solidFill>
            <a:prstDash val="solid"/>
          </a:ln>
        </p:spPr>
      </p:sp>
      <p:sp>
        <p:nvSpPr>
          <p:cNvPr id="39" name="Shape 33"/>
          <p:cNvSpPr/>
          <p:nvPr/>
        </p:nvSpPr>
        <p:spPr>
          <a:xfrm>
            <a:off x="8296351" y="3343046"/>
            <a:ext cx="3219602" cy="19202"/>
          </a:xfrm>
          <a:prstGeom prst="rect">
            <a:avLst/>
          </a:prstGeom>
          <a:solidFill>
            <a:srgbClr val="F1F5F9"/>
          </a:solidFill>
          <a:ln w="12700">
            <a:solidFill>
              <a:srgbClr val="F1F5F9">
                <a:alpha val="0"/>
              </a:srgbClr>
            </a:solidFill>
            <a:prstDash val="solid"/>
          </a:ln>
        </p:spPr>
      </p:sp>
      <p:sp>
        <p:nvSpPr>
          <p:cNvPr id="40" name="Shape 34"/>
          <p:cNvSpPr/>
          <p:nvPr/>
        </p:nvSpPr>
        <p:spPr>
          <a:xfrm>
            <a:off x="8296351" y="2905049"/>
            <a:ext cx="342900" cy="342900"/>
          </a:xfrm>
          <a:prstGeom prst="ellipse">
            <a:avLst/>
          </a:prstGeom>
          <a:solidFill>
            <a:srgbClr val="EF4444"/>
          </a:solidFill>
          <a:ln w="12700">
            <a:solidFill>
              <a:srgbClr val="FFFFFF">
                <a:alpha val="0"/>
              </a:srgbClr>
            </a:solidFill>
            <a:prstDash val="solid"/>
          </a:ln>
        </p:spPr>
      </p:sp>
      <p:pic>
        <p:nvPicPr>
          <p:cNvPr id="41" name="Image 4" descr="preencoded.png"/>
          <p:cNvPicPr>
            <a:picLocks noChangeAspect="1"/>
          </p:cNvPicPr>
          <p:nvPr/>
        </p:nvPicPr>
        <p:blipFill>
          <a:blip r:embed="rId7"/>
          <a:srcRect/>
          <a:stretch/>
        </p:blipFill>
        <p:spPr>
          <a:xfrm>
            <a:off x="8391449" y="3000146"/>
            <a:ext cx="152705" cy="152705"/>
          </a:xfrm>
          <a:prstGeom prst="rect">
            <a:avLst/>
          </a:prstGeom>
        </p:spPr>
      </p:pic>
      <p:sp>
        <p:nvSpPr>
          <p:cNvPr id="42" name="Text 35"/>
          <p:cNvSpPr txBox="1"/>
          <p:nvPr/>
        </p:nvSpPr>
        <p:spPr>
          <a:xfrm>
            <a:off x="8734349" y="2948026"/>
            <a:ext cx="1507846" cy="257861"/>
          </a:xfrm>
          <a:prstGeom prst="rect">
            <a:avLst/>
          </a:prstGeom>
          <a:noFill/>
          <a:ln/>
        </p:spPr>
        <p:txBody>
          <a:bodyPr wrap="square" lIns="0" tIns="0" rIns="0" bIns="0" rtlCol="0" anchor="ctr"/>
          <a:lstStyle/>
          <a:p>
            <a:pPr marL="0" indent="0" algn="l">
              <a:buNone/>
            </a:pPr>
            <a:r>
              <a:rPr lang="en-US" sz="1300" b="1" dirty="0">
                <a:solidFill>
                  <a:srgbClr val="334155"/>
                </a:solidFill>
                <a:latin typeface="Montserrat" pitchFamily="34" charset="0"/>
                <a:ea typeface="Montserrat" pitchFamily="34" charset="-122"/>
                <a:cs typeface="Montserrat" pitchFamily="34" charset="-120"/>
              </a:rPr>
              <a:t>Possible Risks</a:t>
            </a:r>
            <a:endParaRPr lang="en-US" sz="1300" dirty="0"/>
          </a:p>
        </p:txBody>
      </p:sp>
      <p:sp>
        <p:nvSpPr>
          <p:cNvPr id="43" name="Shape 36"/>
          <p:cNvSpPr/>
          <p:nvPr/>
        </p:nvSpPr>
        <p:spPr>
          <a:xfrm>
            <a:off x="8296351" y="3581705"/>
            <a:ext cx="57607" cy="57607"/>
          </a:xfrm>
          <a:prstGeom prst="ellipse">
            <a:avLst/>
          </a:prstGeom>
          <a:solidFill>
            <a:srgbClr val="CBD5E1"/>
          </a:solidFill>
          <a:ln w="12700">
            <a:solidFill>
              <a:srgbClr val="FFFFFF">
                <a:alpha val="0"/>
              </a:srgbClr>
            </a:solidFill>
            <a:prstDash val="solid"/>
          </a:ln>
        </p:spPr>
      </p:sp>
      <p:sp>
        <p:nvSpPr>
          <p:cNvPr id="44" name="Text 37"/>
          <p:cNvSpPr txBox="1"/>
          <p:nvPr/>
        </p:nvSpPr>
        <p:spPr>
          <a:xfrm>
            <a:off x="8449056" y="3504895"/>
            <a:ext cx="3143707" cy="400507"/>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Revenue leakage due to non-application of higher reset rates.</a:t>
            </a:r>
            <a:endParaRPr lang="en-US" sz="1100" dirty="0"/>
          </a:p>
        </p:txBody>
      </p:sp>
      <p:sp>
        <p:nvSpPr>
          <p:cNvPr id="45" name="Shape 38"/>
          <p:cNvSpPr/>
          <p:nvPr/>
        </p:nvSpPr>
        <p:spPr>
          <a:xfrm>
            <a:off x="8296351" y="4076395"/>
            <a:ext cx="57607" cy="57607"/>
          </a:xfrm>
          <a:prstGeom prst="ellipse">
            <a:avLst/>
          </a:prstGeom>
          <a:solidFill>
            <a:srgbClr val="CBD5E1"/>
          </a:solidFill>
          <a:ln w="12700">
            <a:solidFill>
              <a:srgbClr val="FFFFFF">
                <a:alpha val="0"/>
              </a:srgbClr>
            </a:solidFill>
            <a:prstDash val="solid"/>
          </a:ln>
        </p:spPr>
      </p:sp>
      <p:sp>
        <p:nvSpPr>
          <p:cNvPr id="46" name="Text 39"/>
          <p:cNvSpPr txBox="1"/>
          <p:nvPr/>
        </p:nvSpPr>
        <p:spPr>
          <a:xfrm>
            <a:off x="8449056" y="4000500"/>
            <a:ext cx="3143707" cy="400507"/>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Customer grievances/litigation if rate reduction benefit not passed on time.</a:t>
            </a:r>
            <a:endParaRPr lang="en-US" sz="1100" dirty="0"/>
          </a:p>
        </p:txBody>
      </p:sp>
      <p:sp>
        <p:nvSpPr>
          <p:cNvPr id="47" name="Shape 40"/>
          <p:cNvSpPr/>
          <p:nvPr/>
        </p:nvSpPr>
        <p:spPr>
          <a:xfrm>
            <a:off x="8296351" y="4572000"/>
            <a:ext cx="57607" cy="57607"/>
          </a:xfrm>
          <a:prstGeom prst="ellipse">
            <a:avLst/>
          </a:prstGeom>
          <a:solidFill>
            <a:srgbClr val="CBD5E1"/>
          </a:solidFill>
          <a:ln w="12700">
            <a:solidFill>
              <a:srgbClr val="FFFFFF">
                <a:alpha val="0"/>
              </a:srgbClr>
            </a:solidFill>
            <a:prstDash val="solid"/>
          </a:ln>
        </p:spPr>
      </p:sp>
      <p:sp>
        <p:nvSpPr>
          <p:cNvPr id="48" name="Text 41"/>
          <p:cNvSpPr txBox="1"/>
          <p:nvPr/>
        </p:nvSpPr>
        <p:spPr>
          <a:xfrm>
            <a:off x="8449056" y="4496105"/>
            <a:ext cx="3143707" cy="400507"/>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Regulatory non-compliance (RBI Master Direction on Interest Rate on Advances).</a:t>
            </a:r>
            <a:endParaRPr lang="en-US" sz="1100" dirty="0"/>
          </a:p>
        </p:txBody>
      </p:sp>
      <p:sp>
        <p:nvSpPr>
          <p:cNvPr id="49" name="Shape 42"/>
          <p:cNvSpPr/>
          <p:nvPr/>
        </p:nvSpPr>
        <p:spPr>
          <a:xfrm>
            <a:off x="8296351" y="5067605"/>
            <a:ext cx="57607" cy="57607"/>
          </a:xfrm>
          <a:prstGeom prst="ellipse">
            <a:avLst/>
          </a:prstGeom>
          <a:solidFill>
            <a:srgbClr val="CBD5E1"/>
          </a:solidFill>
          <a:ln w="12700">
            <a:solidFill>
              <a:srgbClr val="FFFFFF">
                <a:alpha val="0"/>
              </a:srgbClr>
            </a:solidFill>
            <a:prstDash val="solid"/>
          </a:ln>
        </p:spPr>
      </p:sp>
      <p:sp>
        <p:nvSpPr>
          <p:cNvPr id="50" name="Text 43"/>
          <p:cNvSpPr txBox="1"/>
          <p:nvPr/>
        </p:nvSpPr>
        <p:spPr>
          <a:xfrm>
            <a:off x="8449056" y="4990795"/>
            <a:ext cx="3576218" cy="200254"/>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Manual override errors in spread application.</a:t>
            </a:r>
            <a:endParaRPr lang="en-US" sz="1100" dirty="0"/>
          </a:p>
        </p:txBody>
      </p:sp>
      <p:sp>
        <p:nvSpPr>
          <p:cNvPr id="51" name="Shape 44"/>
          <p:cNvSpPr/>
          <p:nvPr/>
        </p:nvSpPr>
        <p:spPr>
          <a:xfrm>
            <a:off x="0" y="6476695"/>
            <a:ext cx="12191695" cy="381305"/>
          </a:xfrm>
          <a:prstGeom prst="rect">
            <a:avLst/>
          </a:prstGeom>
          <a:solidFill>
            <a:srgbClr val="F8FAFC"/>
          </a:solidFill>
          <a:ln/>
        </p:spPr>
      </p:sp>
      <p:sp>
        <p:nvSpPr>
          <p:cNvPr id="52" name="Shape 45"/>
          <p:cNvSpPr/>
          <p:nvPr/>
        </p:nvSpPr>
        <p:spPr>
          <a:xfrm>
            <a:off x="0" y="6476695"/>
            <a:ext cx="12191695" cy="9144"/>
          </a:xfrm>
          <a:prstGeom prst="rect">
            <a:avLst/>
          </a:prstGeom>
          <a:solidFill>
            <a:srgbClr val="E2E8F0"/>
          </a:solidFill>
          <a:ln w="12700">
            <a:solidFill>
              <a:srgbClr val="E2E8F0">
                <a:alpha val="0"/>
              </a:srgbClr>
            </a:solidFill>
            <a:prstDash val="solid"/>
          </a:ln>
        </p:spPr>
      </p:sp>
      <p:sp>
        <p:nvSpPr>
          <p:cNvPr id="53" name="Text 46"/>
          <p:cNvSpPr txBox="1"/>
          <p:nvPr/>
        </p:nvSpPr>
        <p:spPr>
          <a:xfrm>
            <a:off x="476402" y="6586423"/>
            <a:ext cx="3276295" cy="171907"/>
          </a:xfrm>
          <a:prstGeom prst="rect">
            <a:avLst/>
          </a:prstGeom>
          <a:noFill/>
          <a:ln/>
        </p:spPr>
        <p:txBody>
          <a:bodyPr wrap="square" lIns="0" tIns="0" rIns="0" bIns="0" rtlCol="0" anchor="ctr"/>
          <a:lstStyle/>
          <a:p>
            <a:pPr marL="0" indent="0" algn="l">
              <a:buNone/>
            </a:pPr>
            <a:r>
              <a:rPr lang="en-US" sz="900" dirty="0">
                <a:solidFill>
                  <a:srgbClr val="94A3B8"/>
                </a:solidFill>
                <a:latin typeface="Open Sans" pitchFamily="34" charset="0"/>
                <a:ea typeface="Open Sans" pitchFamily="34" charset="-122"/>
                <a:cs typeface="Open Sans" pitchFamily="34" charset="-120"/>
              </a:rPr>
              <a:t>Long Form Audit Report (LFAR) – Practical Approach</a:t>
            </a:r>
            <a:endParaRPr lang="en-US" sz="900" dirty="0"/>
          </a:p>
        </p:txBody>
      </p:sp>
      <p:sp>
        <p:nvSpPr>
          <p:cNvPr id="54" name="Text 47"/>
          <p:cNvSpPr txBox="1"/>
          <p:nvPr/>
        </p:nvSpPr>
        <p:spPr>
          <a:xfrm>
            <a:off x="10416845" y="6586423"/>
            <a:ext cx="1553566" cy="171907"/>
          </a:xfrm>
          <a:prstGeom prst="rect">
            <a:avLst/>
          </a:prstGeom>
          <a:noFill/>
          <a:ln/>
        </p:spPr>
        <p:txBody>
          <a:bodyPr wrap="square" lIns="0" tIns="0" rIns="0" bIns="0" rtlCol="0" anchor="ctr"/>
          <a:lstStyle/>
          <a:p>
            <a:pPr marL="0" indent="0" algn="l">
              <a:buNone/>
            </a:pPr>
            <a:r>
              <a:rPr lang="en-US" sz="900" dirty="0">
                <a:solidFill>
                  <a:srgbClr val="94A3B8"/>
                </a:solidFill>
                <a:latin typeface="Open Sans" pitchFamily="34" charset="0"/>
                <a:ea typeface="Open Sans" pitchFamily="34" charset="-122"/>
                <a:cs typeface="Open Sans" pitchFamily="34" charset="-120"/>
              </a:rPr>
              <a:t>ICAI Hyderabad Seminar</a:t>
            </a:r>
            <a:endParaRPr lang="en-US" sz="9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name="Slide 28">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F0F0F0"/>
          </a:solidFill>
          <a:ln w="12700">
            <a:solidFill>
              <a:srgbClr val="FFFFFF">
                <a:alpha val="0"/>
              </a:srgbClr>
            </a:solidFill>
            <a:prstDash val="solid"/>
          </a:ln>
        </p:spPr>
      </p:sp>
      <p:sp>
        <p:nvSpPr>
          <p:cNvPr id="3" name="Shape 1"/>
          <p:cNvSpPr/>
          <p:nvPr/>
        </p:nvSpPr>
        <p:spPr>
          <a:xfrm>
            <a:off x="0" y="0"/>
            <a:ext cx="12191695" cy="6858000"/>
          </a:xfrm>
          <a:prstGeom prst="rect">
            <a:avLst/>
          </a:prstGeom>
          <a:solidFill>
            <a:srgbClr val="FFFFFF"/>
          </a:solidFill>
          <a:ln w="12700">
            <a:solidFill>
              <a:srgbClr val="FFFFFF">
                <a:alpha val="0"/>
              </a:srgbClr>
            </a:solidFill>
            <a:prstDash val="solid"/>
          </a:ln>
        </p:spPr>
      </p:sp>
      <p:pic>
        <p:nvPicPr>
          <p:cNvPr id="4" name="Image 0" descr="preencoded.png"/>
          <p:cNvPicPr>
            <a:picLocks noChangeAspect="1"/>
          </p:cNvPicPr>
          <p:nvPr/>
        </p:nvPicPr>
        <p:blipFill>
          <a:blip r:embed="rId3"/>
          <a:srcRect t="-17" b="-17"/>
          <a:stretch/>
        </p:blipFill>
        <p:spPr>
          <a:xfrm>
            <a:off x="0" y="0"/>
            <a:ext cx="12191695" cy="952805"/>
          </a:xfrm>
          <a:prstGeom prst="rect">
            <a:avLst/>
          </a:prstGeom>
        </p:spPr>
      </p:pic>
      <p:sp>
        <p:nvSpPr>
          <p:cNvPr id="5" name="Text 2"/>
          <p:cNvSpPr txBox="1"/>
          <p:nvPr/>
        </p:nvSpPr>
        <p:spPr>
          <a:xfrm>
            <a:off x="476402" y="247802"/>
            <a:ext cx="8182051" cy="457200"/>
          </a:xfrm>
          <a:prstGeom prst="rect">
            <a:avLst/>
          </a:prstGeom>
          <a:noFill/>
          <a:ln/>
        </p:spPr>
        <p:txBody>
          <a:bodyPr wrap="square" lIns="0" tIns="0" rIns="0" bIns="0" rtlCol="0" anchor="ctr"/>
          <a:lstStyle/>
          <a:p>
            <a:pPr marL="0" indent="0" algn="l">
              <a:buNone/>
            </a:pPr>
            <a:r>
              <a:rPr lang="en-US" sz="2400" b="1" kern="0" spc="75" dirty="0">
                <a:solidFill>
                  <a:srgbClr val="FFFFFF"/>
                </a:solidFill>
                <a:latin typeface="Montserrat" pitchFamily="34" charset="0"/>
                <a:ea typeface="Montserrat" pitchFamily="34" charset="-122"/>
                <a:cs typeface="Montserrat" pitchFamily="34" charset="-120"/>
              </a:rPr>
              <a:t>I. Advances - Credit Appraisal - Q5(b)(v)- STL Roll over</a:t>
            </a:r>
            <a:endParaRPr lang="en-US" sz="2400" dirty="0"/>
          </a:p>
        </p:txBody>
      </p:sp>
      <p:pic>
        <p:nvPicPr>
          <p:cNvPr id="6" name="Image 1" descr="preencoded.png"/>
          <p:cNvPicPr>
            <a:picLocks noChangeAspect="1"/>
          </p:cNvPicPr>
          <p:nvPr/>
        </p:nvPicPr>
        <p:blipFill>
          <a:blip r:embed="rId4"/>
          <a:srcRect t="-401" b="-401"/>
          <a:stretch/>
        </p:blipFill>
        <p:spPr>
          <a:xfrm>
            <a:off x="0" y="952805"/>
            <a:ext cx="12191695" cy="57607"/>
          </a:xfrm>
          <a:prstGeom prst="rect">
            <a:avLst/>
          </a:prstGeom>
        </p:spPr>
      </p:pic>
      <p:sp>
        <p:nvSpPr>
          <p:cNvPr id="7" name="Shape 3"/>
          <p:cNvSpPr/>
          <p:nvPr/>
        </p:nvSpPr>
        <p:spPr>
          <a:xfrm>
            <a:off x="476402" y="1425014"/>
            <a:ext cx="11239805" cy="1218895"/>
          </a:xfrm>
          <a:prstGeom prst="roundRect">
            <a:avLst>
              <a:gd name="adj" fmla="val 9377"/>
            </a:avLst>
          </a:prstGeom>
          <a:solidFill>
            <a:srgbClr val="E8F4FD"/>
          </a:solidFill>
          <a:ln/>
          <a:effectLst>
            <a:outerShdw blurRad="63500" dist="38100" dir="16200000" algn="bl" rotWithShape="0">
              <a:srgbClr val="000000">
                <a:alpha val="5000"/>
              </a:srgbClr>
            </a:outerShdw>
          </a:effectLst>
        </p:spPr>
      </p:sp>
      <p:sp>
        <p:nvSpPr>
          <p:cNvPr id="8" name="Shape 4"/>
          <p:cNvSpPr/>
          <p:nvPr/>
        </p:nvSpPr>
        <p:spPr>
          <a:xfrm>
            <a:off x="476402" y="1295705"/>
            <a:ext cx="75895" cy="1218895"/>
          </a:xfrm>
          <a:prstGeom prst="roundRect">
            <a:avLst>
              <a:gd name="adj" fmla="val 150603"/>
            </a:avLst>
          </a:prstGeom>
          <a:solidFill>
            <a:srgbClr val="003580"/>
          </a:solidFill>
          <a:ln w="12700">
            <a:solidFill>
              <a:srgbClr val="003580">
                <a:alpha val="0"/>
              </a:srgbClr>
            </a:solidFill>
            <a:prstDash val="solid"/>
          </a:ln>
        </p:spPr>
      </p:sp>
      <p:pic>
        <p:nvPicPr>
          <p:cNvPr id="9" name="Image 2" descr="preencoded.png"/>
          <p:cNvPicPr>
            <a:picLocks noChangeAspect="1"/>
          </p:cNvPicPr>
          <p:nvPr/>
        </p:nvPicPr>
        <p:blipFill>
          <a:blip r:embed="rId5"/>
          <a:srcRect t="-43" b="-43"/>
          <a:stretch/>
        </p:blipFill>
        <p:spPr>
          <a:xfrm>
            <a:off x="743407" y="1524305"/>
            <a:ext cx="133502" cy="152705"/>
          </a:xfrm>
          <a:prstGeom prst="rect">
            <a:avLst/>
          </a:prstGeom>
        </p:spPr>
      </p:pic>
      <p:sp>
        <p:nvSpPr>
          <p:cNvPr id="10" name="Text 5"/>
          <p:cNvSpPr txBox="1"/>
          <p:nvPr/>
        </p:nvSpPr>
        <p:spPr>
          <a:xfrm>
            <a:off x="952805" y="1485900"/>
            <a:ext cx="2981858" cy="228600"/>
          </a:xfrm>
          <a:prstGeom prst="rect">
            <a:avLst/>
          </a:prstGeom>
          <a:noFill/>
          <a:ln/>
        </p:spPr>
        <p:txBody>
          <a:bodyPr wrap="square" lIns="0" tIns="0" rIns="0" bIns="0" rtlCol="0" anchor="ctr"/>
          <a:lstStyle/>
          <a:p>
            <a:pPr marL="0" indent="0" algn="l">
              <a:buNone/>
            </a:pPr>
            <a:r>
              <a:rPr lang="en-US" sz="1200" b="1" dirty="0">
                <a:solidFill>
                  <a:srgbClr val="003580"/>
                </a:solidFill>
                <a:latin typeface="Montserrat" pitchFamily="34" charset="0"/>
                <a:ea typeface="Montserrat" pitchFamily="34" charset="-122"/>
                <a:cs typeface="Montserrat" pitchFamily="34" charset="-120"/>
              </a:rPr>
              <a:t>Exact LFAR Question </a:t>
            </a:r>
            <a:endParaRPr lang="en-US" sz="1200" dirty="0"/>
          </a:p>
        </p:txBody>
      </p:sp>
      <p:sp>
        <p:nvSpPr>
          <p:cNvPr id="11" name="Text 6"/>
          <p:cNvSpPr txBox="1"/>
          <p:nvPr/>
        </p:nvSpPr>
        <p:spPr>
          <a:xfrm>
            <a:off x="743407" y="1790395"/>
            <a:ext cx="10858500" cy="534010"/>
          </a:xfrm>
          <a:prstGeom prst="rect">
            <a:avLst/>
          </a:prstGeom>
          <a:noFill/>
          <a:ln/>
        </p:spPr>
        <p:txBody>
          <a:bodyPr wrap="square" lIns="0" tIns="0" rIns="0" bIns="0" rtlCol="0" anchor="ctr"/>
          <a:lstStyle/>
          <a:p>
            <a:pPr marL="0" indent="0" algn="l">
              <a:buNone/>
            </a:pPr>
            <a:r>
              <a:rPr lang="en-US" sz="1500" b="1" i="1" dirty="0">
                <a:solidFill>
                  <a:srgbClr val="1E293B"/>
                </a:solidFill>
                <a:latin typeface="Open Sans" pitchFamily="34" charset="0"/>
                <a:ea typeface="Open Sans" pitchFamily="34" charset="-122"/>
                <a:cs typeface="Open Sans" pitchFamily="34" charset="-120"/>
              </a:rPr>
              <a:t>"Have you come across cases of frequent renewal / rollover of short-term loans? If yes, give the details of such accounts."</a:t>
            </a:r>
            <a:endParaRPr lang="en-US" sz="1500" dirty="0"/>
          </a:p>
        </p:txBody>
      </p:sp>
      <p:sp>
        <p:nvSpPr>
          <p:cNvPr id="12" name="Shape 7"/>
          <p:cNvSpPr/>
          <p:nvPr/>
        </p:nvSpPr>
        <p:spPr>
          <a:xfrm>
            <a:off x="476402" y="2704795"/>
            <a:ext cx="3619195" cy="3486607"/>
          </a:xfrm>
          <a:prstGeom prst="roundRect">
            <a:avLst>
              <a:gd name="adj" fmla="val 1720"/>
            </a:avLst>
          </a:prstGeom>
          <a:solidFill>
            <a:srgbClr val="FFFFFF"/>
          </a:solidFill>
          <a:ln w="12700">
            <a:solidFill>
              <a:srgbClr val="E2E8F0"/>
            </a:solidFill>
            <a:prstDash val="solid"/>
          </a:ln>
        </p:spPr>
      </p:sp>
      <p:sp>
        <p:nvSpPr>
          <p:cNvPr id="13" name="Shape 8"/>
          <p:cNvSpPr/>
          <p:nvPr/>
        </p:nvSpPr>
        <p:spPr>
          <a:xfrm>
            <a:off x="676656" y="3343046"/>
            <a:ext cx="3219602" cy="19202"/>
          </a:xfrm>
          <a:prstGeom prst="rect">
            <a:avLst/>
          </a:prstGeom>
          <a:solidFill>
            <a:srgbClr val="F1F5F9"/>
          </a:solidFill>
          <a:ln w="12700">
            <a:solidFill>
              <a:srgbClr val="F1F5F9">
                <a:alpha val="0"/>
              </a:srgbClr>
            </a:solidFill>
            <a:prstDash val="solid"/>
          </a:ln>
        </p:spPr>
      </p:sp>
      <p:sp>
        <p:nvSpPr>
          <p:cNvPr id="14" name="Shape 9"/>
          <p:cNvSpPr/>
          <p:nvPr/>
        </p:nvSpPr>
        <p:spPr>
          <a:xfrm>
            <a:off x="676656" y="2905049"/>
            <a:ext cx="342900" cy="342900"/>
          </a:xfrm>
          <a:prstGeom prst="ellipse">
            <a:avLst/>
          </a:prstGeom>
          <a:solidFill>
            <a:srgbClr val="0072CE"/>
          </a:solidFill>
          <a:ln w="12700">
            <a:solidFill>
              <a:srgbClr val="FFFFFF">
                <a:alpha val="0"/>
              </a:srgbClr>
            </a:solidFill>
            <a:prstDash val="solid"/>
          </a:ln>
        </p:spPr>
      </p:sp>
      <p:pic>
        <p:nvPicPr>
          <p:cNvPr id="15" name="Image 3" descr="preencoded.png"/>
          <p:cNvPicPr>
            <a:picLocks noChangeAspect="1"/>
          </p:cNvPicPr>
          <p:nvPr/>
        </p:nvPicPr>
        <p:blipFill>
          <a:blip r:embed="rId6"/>
          <a:srcRect/>
          <a:stretch/>
        </p:blipFill>
        <p:spPr>
          <a:xfrm>
            <a:off x="771754" y="3000146"/>
            <a:ext cx="152705" cy="152705"/>
          </a:xfrm>
          <a:prstGeom prst="rect">
            <a:avLst/>
          </a:prstGeom>
        </p:spPr>
      </p:pic>
      <p:sp>
        <p:nvSpPr>
          <p:cNvPr id="16" name="Text 10"/>
          <p:cNvSpPr txBox="1"/>
          <p:nvPr/>
        </p:nvSpPr>
        <p:spPr>
          <a:xfrm>
            <a:off x="1114654" y="2948026"/>
            <a:ext cx="1540764" cy="257861"/>
          </a:xfrm>
          <a:prstGeom prst="rect">
            <a:avLst/>
          </a:prstGeom>
          <a:noFill/>
          <a:ln/>
        </p:spPr>
        <p:txBody>
          <a:bodyPr wrap="square" lIns="0" tIns="0" rIns="0" bIns="0" rtlCol="0" anchor="ctr"/>
          <a:lstStyle/>
          <a:p>
            <a:pPr marL="0" indent="0" algn="l">
              <a:buNone/>
            </a:pPr>
            <a:r>
              <a:rPr lang="en-US" sz="1300" b="1" dirty="0">
                <a:solidFill>
                  <a:srgbClr val="334155"/>
                </a:solidFill>
                <a:latin typeface="Montserrat" pitchFamily="34" charset="0"/>
                <a:ea typeface="Montserrat" pitchFamily="34" charset="-122"/>
                <a:cs typeface="Montserrat" pitchFamily="34" charset="-120"/>
              </a:rPr>
              <a:t>What to Verify</a:t>
            </a:r>
            <a:endParaRPr lang="en-US" sz="1300" dirty="0"/>
          </a:p>
        </p:txBody>
      </p:sp>
      <p:sp>
        <p:nvSpPr>
          <p:cNvPr id="17" name="Shape 11"/>
          <p:cNvSpPr/>
          <p:nvPr/>
        </p:nvSpPr>
        <p:spPr>
          <a:xfrm>
            <a:off x="676656" y="3581705"/>
            <a:ext cx="57607" cy="57607"/>
          </a:xfrm>
          <a:prstGeom prst="ellipse">
            <a:avLst/>
          </a:prstGeom>
          <a:solidFill>
            <a:srgbClr val="CBD5E1"/>
          </a:solidFill>
          <a:ln w="12700">
            <a:solidFill>
              <a:srgbClr val="FFFFFF">
                <a:alpha val="0"/>
              </a:srgbClr>
            </a:solidFill>
            <a:prstDash val="solid"/>
          </a:ln>
        </p:spPr>
      </p:sp>
      <p:sp>
        <p:nvSpPr>
          <p:cNvPr id="18" name="Text 12"/>
          <p:cNvSpPr txBox="1"/>
          <p:nvPr/>
        </p:nvSpPr>
        <p:spPr>
          <a:xfrm>
            <a:off x="828446" y="3504895"/>
            <a:ext cx="3143707" cy="381305"/>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Identify short-term facilities (packing credit, demand loans) rolled over multiple times.</a:t>
            </a:r>
            <a:endParaRPr lang="en-US" sz="1000" dirty="0"/>
          </a:p>
        </p:txBody>
      </p:sp>
      <p:sp>
        <p:nvSpPr>
          <p:cNvPr id="19" name="Shape 13"/>
          <p:cNvSpPr/>
          <p:nvPr/>
        </p:nvSpPr>
        <p:spPr>
          <a:xfrm>
            <a:off x="676656" y="4049878"/>
            <a:ext cx="57607" cy="57607"/>
          </a:xfrm>
          <a:prstGeom prst="ellipse">
            <a:avLst/>
          </a:prstGeom>
          <a:solidFill>
            <a:srgbClr val="CBD5E1"/>
          </a:solidFill>
          <a:ln w="12700">
            <a:solidFill>
              <a:srgbClr val="FFFFFF">
                <a:alpha val="0"/>
              </a:srgbClr>
            </a:solidFill>
            <a:prstDash val="solid"/>
          </a:ln>
        </p:spPr>
      </p:sp>
      <p:sp>
        <p:nvSpPr>
          <p:cNvPr id="20" name="Text 14"/>
          <p:cNvSpPr txBox="1"/>
          <p:nvPr/>
        </p:nvSpPr>
        <p:spPr>
          <a:xfrm>
            <a:off x="828446" y="3973982"/>
            <a:ext cx="3143707" cy="381305"/>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Check if interest was serviced before rollover or funded by a new loan.</a:t>
            </a:r>
            <a:endParaRPr lang="en-US" sz="1000" dirty="0"/>
          </a:p>
        </p:txBody>
      </p:sp>
      <p:sp>
        <p:nvSpPr>
          <p:cNvPr id="21" name="Shape 15"/>
          <p:cNvSpPr/>
          <p:nvPr/>
        </p:nvSpPr>
        <p:spPr>
          <a:xfrm>
            <a:off x="676656" y="4518050"/>
            <a:ext cx="57607" cy="57607"/>
          </a:xfrm>
          <a:prstGeom prst="ellipse">
            <a:avLst/>
          </a:prstGeom>
          <a:solidFill>
            <a:srgbClr val="CBD5E1"/>
          </a:solidFill>
          <a:ln w="12700">
            <a:solidFill>
              <a:srgbClr val="FFFFFF">
                <a:alpha val="0"/>
              </a:srgbClr>
            </a:solidFill>
            <a:prstDash val="solid"/>
          </a:ln>
        </p:spPr>
      </p:sp>
      <p:sp>
        <p:nvSpPr>
          <p:cNvPr id="22" name="Text 16"/>
          <p:cNvSpPr txBox="1"/>
          <p:nvPr/>
        </p:nvSpPr>
        <p:spPr>
          <a:xfrm>
            <a:off x="828446" y="4442155"/>
            <a:ext cx="3143707" cy="381305"/>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Verify the rationale for renewal (genuine business cycle extension vs inability to pay).</a:t>
            </a:r>
            <a:endParaRPr lang="en-US" sz="1000" dirty="0"/>
          </a:p>
        </p:txBody>
      </p:sp>
      <p:sp>
        <p:nvSpPr>
          <p:cNvPr id="23" name="Shape 17"/>
          <p:cNvSpPr/>
          <p:nvPr/>
        </p:nvSpPr>
        <p:spPr>
          <a:xfrm>
            <a:off x="676656" y="4987138"/>
            <a:ext cx="57607" cy="57607"/>
          </a:xfrm>
          <a:prstGeom prst="ellipse">
            <a:avLst/>
          </a:prstGeom>
          <a:solidFill>
            <a:srgbClr val="CBD5E1"/>
          </a:solidFill>
          <a:ln w="12700">
            <a:solidFill>
              <a:srgbClr val="FFFFFF">
                <a:alpha val="0"/>
              </a:srgbClr>
            </a:solidFill>
            <a:prstDash val="solid"/>
          </a:ln>
        </p:spPr>
      </p:sp>
      <p:sp>
        <p:nvSpPr>
          <p:cNvPr id="24" name="Text 18"/>
          <p:cNvSpPr txBox="1"/>
          <p:nvPr/>
        </p:nvSpPr>
        <p:spPr>
          <a:xfrm>
            <a:off x="828446" y="4910328"/>
            <a:ext cx="3143707" cy="381305"/>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Check if rollovers are approved by competent authority as per policy.</a:t>
            </a:r>
            <a:endParaRPr lang="en-US" sz="1000" dirty="0"/>
          </a:p>
        </p:txBody>
      </p:sp>
      <p:sp>
        <p:nvSpPr>
          <p:cNvPr id="25" name="Shape 19"/>
          <p:cNvSpPr/>
          <p:nvPr/>
        </p:nvSpPr>
        <p:spPr>
          <a:xfrm>
            <a:off x="4286707" y="2704795"/>
            <a:ext cx="3619195" cy="3486607"/>
          </a:xfrm>
          <a:prstGeom prst="roundRect">
            <a:avLst>
              <a:gd name="adj" fmla="val 1720"/>
            </a:avLst>
          </a:prstGeom>
          <a:solidFill>
            <a:srgbClr val="FFFFFF"/>
          </a:solidFill>
          <a:ln w="12700">
            <a:solidFill>
              <a:srgbClr val="E2E8F0"/>
            </a:solidFill>
            <a:prstDash val="solid"/>
          </a:ln>
        </p:spPr>
      </p:sp>
      <p:sp>
        <p:nvSpPr>
          <p:cNvPr id="26" name="Shape 20"/>
          <p:cNvSpPr/>
          <p:nvPr/>
        </p:nvSpPr>
        <p:spPr>
          <a:xfrm>
            <a:off x="4486046" y="3343046"/>
            <a:ext cx="3219602" cy="19202"/>
          </a:xfrm>
          <a:prstGeom prst="rect">
            <a:avLst/>
          </a:prstGeom>
          <a:solidFill>
            <a:srgbClr val="F1F5F9"/>
          </a:solidFill>
          <a:ln w="12700">
            <a:solidFill>
              <a:srgbClr val="F1F5F9">
                <a:alpha val="0"/>
              </a:srgbClr>
            </a:solidFill>
            <a:prstDash val="solid"/>
          </a:ln>
        </p:spPr>
      </p:sp>
      <p:sp>
        <p:nvSpPr>
          <p:cNvPr id="27" name="Shape 21"/>
          <p:cNvSpPr/>
          <p:nvPr/>
        </p:nvSpPr>
        <p:spPr>
          <a:xfrm>
            <a:off x="4486046" y="2905049"/>
            <a:ext cx="342900" cy="342900"/>
          </a:xfrm>
          <a:prstGeom prst="ellipse">
            <a:avLst/>
          </a:prstGeom>
          <a:solidFill>
            <a:srgbClr val="10B981"/>
          </a:solidFill>
          <a:ln w="12700">
            <a:solidFill>
              <a:srgbClr val="FFFFFF">
                <a:alpha val="0"/>
              </a:srgbClr>
            </a:solidFill>
            <a:prstDash val="solid"/>
          </a:ln>
        </p:spPr>
      </p:sp>
      <p:pic>
        <p:nvPicPr>
          <p:cNvPr id="28" name="Image 4" descr="preencoded.png"/>
          <p:cNvPicPr>
            <a:picLocks noChangeAspect="1"/>
          </p:cNvPicPr>
          <p:nvPr/>
        </p:nvPicPr>
        <p:blipFill>
          <a:blip r:embed="rId7"/>
          <a:srcRect t="-100" b="-100"/>
          <a:stretch/>
        </p:blipFill>
        <p:spPr>
          <a:xfrm>
            <a:off x="4600346" y="3000146"/>
            <a:ext cx="114300" cy="152705"/>
          </a:xfrm>
          <a:prstGeom prst="rect">
            <a:avLst/>
          </a:prstGeom>
        </p:spPr>
      </p:pic>
      <p:sp>
        <p:nvSpPr>
          <p:cNvPr id="29" name="Text 22"/>
          <p:cNvSpPr txBox="1"/>
          <p:nvPr/>
        </p:nvSpPr>
        <p:spPr>
          <a:xfrm>
            <a:off x="4924044" y="2948026"/>
            <a:ext cx="2211019" cy="257861"/>
          </a:xfrm>
          <a:prstGeom prst="rect">
            <a:avLst/>
          </a:prstGeom>
          <a:noFill/>
          <a:ln/>
        </p:spPr>
        <p:txBody>
          <a:bodyPr wrap="square" lIns="0" tIns="0" rIns="0" bIns="0" rtlCol="0" anchor="ctr"/>
          <a:lstStyle/>
          <a:p>
            <a:pPr marL="0" indent="0" algn="l">
              <a:buNone/>
            </a:pPr>
            <a:r>
              <a:rPr lang="en-US" sz="1300" b="1" dirty="0">
                <a:solidFill>
                  <a:srgbClr val="334155"/>
                </a:solidFill>
                <a:latin typeface="Montserrat" pitchFamily="34" charset="0"/>
                <a:ea typeface="Montserrat" pitchFamily="34" charset="-122"/>
                <a:cs typeface="Montserrat" pitchFamily="34" charset="-120"/>
              </a:rPr>
              <a:t>Documents to Examine</a:t>
            </a:r>
            <a:endParaRPr lang="en-US" sz="1300" dirty="0"/>
          </a:p>
        </p:txBody>
      </p:sp>
      <p:sp>
        <p:nvSpPr>
          <p:cNvPr id="30" name="Shape 23"/>
          <p:cNvSpPr/>
          <p:nvPr/>
        </p:nvSpPr>
        <p:spPr>
          <a:xfrm>
            <a:off x="4486046" y="3581705"/>
            <a:ext cx="57607" cy="57607"/>
          </a:xfrm>
          <a:prstGeom prst="ellipse">
            <a:avLst/>
          </a:prstGeom>
          <a:solidFill>
            <a:srgbClr val="CBD5E1"/>
          </a:solidFill>
          <a:ln w="12700">
            <a:solidFill>
              <a:srgbClr val="FFFFFF">
                <a:alpha val="0"/>
              </a:srgbClr>
            </a:solidFill>
            <a:prstDash val="solid"/>
          </a:ln>
        </p:spPr>
      </p:sp>
      <p:sp>
        <p:nvSpPr>
          <p:cNvPr id="31" name="Text 24"/>
          <p:cNvSpPr txBox="1"/>
          <p:nvPr/>
        </p:nvSpPr>
        <p:spPr>
          <a:xfrm>
            <a:off x="4638751" y="3504895"/>
            <a:ext cx="3038551" cy="191110"/>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Loan sanction history and renewal notes.</a:t>
            </a:r>
            <a:endParaRPr lang="en-US" sz="1000" dirty="0"/>
          </a:p>
        </p:txBody>
      </p:sp>
      <p:sp>
        <p:nvSpPr>
          <p:cNvPr id="32" name="Shape 25"/>
          <p:cNvSpPr/>
          <p:nvPr/>
        </p:nvSpPr>
        <p:spPr>
          <a:xfrm>
            <a:off x="4486046" y="3863340"/>
            <a:ext cx="57607" cy="57607"/>
          </a:xfrm>
          <a:prstGeom prst="ellipse">
            <a:avLst/>
          </a:prstGeom>
          <a:solidFill>
            <a:srgbClr val="CBD5E1"/>
          </a:solidFill>
          <a:ln w="12700">
            <a:solidFill>
              <a:srgbClr val="FFFFFF">
                <a:alpha val="0"/>
              </a:srgbClr>
            </a:solidFill>
            <a:prstDash val="solid"/>
          </a:ln>
        </p:spPr>
      </p:sp>
      <p:sp>
        <p:nvSpPr>
          <p:cNvPr id="33" name="Text 26"/>
          <p:cNvSpPr txBox="1"/>
          <p:nvPr/>
        </p:nvSpPr>
        <p:spPr>
          <a:xfrm>
            <a:off x="4638751" y="3787445"/>
            <a:ext cx="3143707" cy="381305"/>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Account statements (to trace source of repayment/funding).</a:t>
            </a:r>
            <a:endParaRPr lang="en-US" sz="1000" dirty="0"/>
          </a:p>
        </p:txBody>
      </p:sp>
      <p:sp>
        <p:nvSpPr>
          <p:cNvPr id="34" name="Shape 27"/>
          <p:cNvSpPr/>
          <p:nvPr/>
        </p:nvSpPr>
        <p:spPr>
          <a:xfrm>
            <a:off x="4486046" y="4331513"/>
            <a:ext cx="57607" cy="57607"/>
          </a:xfrm>
          <a:prstGeom prst="ellipse">
            <a:avLst/>
          </a:prstGeom>
          <a:solidFill>
            <a:srgbClr val="CBD5E1"/>
          </a:solidFill>
          <a:ln w="12700">
            <a:solidFill>
              <a:srgbClr val="FFFFFF">
                <a:alpha val="0"/>
              </a:srgbClr>
            </a:solidFill>
            <a:prstDash val="solid"/>
          </a:ln>
        </p:spPr>
      </p:sp>
      <p:sp>
        <p:nvSpPr>
          <p:cNvPr id="35" name="Text 28"/>
          <p:cNvSpPr txBox="1"/>
          <p:nvPr/>
        </p:nvSpPr>
        <p:spPr>
          <a:xfrm>
            <a:off x="4638751" y="4255618"/>
            <a:ext cx="3143707" cy="381305"/>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Underlying trade documents (invoices, shipping bills) justifying extension.</a:t>
            </a:r>
            <a:endParaRPr lang="en-US" sz="1000" dirty="0"/>
          </a:p>
        </p:txBody>
      </p:sp>
      <p:sp>
        <p:nvSpPr>
          <p:cNvPr id="36" name="Shape 29"/>
          <p:cNvSpPr/>
          <p:nvPr/>
        </p:nvSpPr>
        <p:spPr>
          <a:xfrm>
            <a:off x="4486046" y="4800600"/>
            <a:ext cx="57607" cy="57607"/>
          </a:xfrm>
          <a:prstGeom prst="ellipse">
            <a:avLst/>
          </a:prstGeom>
          <a:solidFill>
            <a:srgbClr val="CBD5E1"/>
          </a:solidFill>
          <a:ln w="12700">
            <a:solidFill>
              <a:srgbClr val="FFFFFF">
                <a:alpha val="0"/>
              </a:srgbClr>
            </a:solidFill>
            <a:prstDash val="solid"/>
          </a:ln>
        </p:spPr>
      </p:sp>
      <p:sp>
        <p:nvSpPr>
          <p:cNvPr id="37" name="Text 30"/>
          <p:cNvSpPr txBox="1"/>
          <p:nvPr/>
        </p:nvSpPr>
        <p:spPr>
          <a:xfrm>
            <a:off x="4638751" y="4723790"/>
            <a:ext cx="3173882" cy="191110"/>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List of short-term loans renewed &gt; 2 times.</a:t>
            </a:r>
            <a:endParaRPr lang="en-US" sz="1000" dirty="0"/>
          </a:p>
        </p:txBody>
      </p:sp>
      <p:sp>
        <p:nvSpPr>
          <p:cNvPr id="38" name="Shape 31"/>
          <p:cNvSpPr/>
          <p:nvPr/>
        </p:nvSpPr>
        <p:spPr>
          <a:xfrm>
            <a:off x="8096098" y="2704795"/>
            <a:ext cx="3619195" cy="3486607"/>
          </a:xfrm>
          <a:prstGeom prst="roundRect">
            <a:avLst>
              <a:gd name="adj" fmla="val 1720"/>
            </a:avLst>
          </a:prstGeom>
          <a:solidFill>
            <a:srgbClr val="FFFFFF"/>
          </a:solidFill>
          <a:ln w="12700">
            <a:solidFill>
              <a:srgbClr val="E2E8F0"/>
            </a:solidFill>
            <a:prstDash val="solid"/>
          </a:ln>
        </p:spPr>
      </p:sp>
      <p:sp>
        <p:nvSpPr>
          <p:cNvPr id="39" name="Shape 32"/>
          <p:cNvSpPr/>
          <p:nvPr/>
        </p:nvSpPr>
        <p:spPr>
          <a:xfrm>
            <a:off x="8296351" y="3343046"/>
            <a:ext cx="3219602" cy="19202"/>
          </a:xfrm>
          <a:prstGeom prst="rect">
            <a:avLst/>
          </a:prstGeom>
          <a:solidFill>
            <a:srgbClr val="F1F5F9"/>
          </a:solidFill>
          <a:ln w="12700">
            <a:solidFill>
              <a:srgbClr val="F1F5F9">
                <a:alpha val="0"/>
              </a:srgbClr>
            </a:solidFill>
            <a:prstDash val="solid"/>
          </a:ln>
        </p:spPr>
      </p:sp>
      <p:sp>
        <p:nvSpPr>
          <p:cNvPr id="40" name="Shape 33"/>
          <p:cNvSpPr/>
          <p:nvPr/>
        </p:nvSpPr>
        <p:spPr>
          <a:xfrm>
            <a:off x="8296351" y="2905049"/>
            <a:ext cx="342900" cy="342900"/>
          </a:xfrm>
          <a:prstGeom prst="ellipse">
            <a:avLst/>
          </a:prstGeom>
          <a:solidFill>
            <a:srgbClr val="EF4444"/>
          </a:solidFill>
          <a:ln w="12700">
            <a:solidFill>
              <a:srgbClr val="FFFFFF">
                <a:alpha val="0"/>
              </a:srgbClr>
            </a:solidFill>
            <a:prstDash val="solid"/>
          </a:ln>
        </p:spPr>
      </p:sp>
      <p:pic>
        <p:nvPicPr>
          <p:cNvPr id="41" name="Image 5" descr="preencoded.png"/>
          <p:cNvPicPr>
            <a:picLocks noChangeAspect="1"/>
          </p:cNvPicPr>
          <p:nvPr/>
        </p:nvPicPr>
        <p:blipFill>
          <a:blip r:embed="rId8"/>
          <a:srcRect/>
          <a:stretch/>
        </p:blipFill>
        <p:spPr>
          <a:xfrm>
            <a:off x="8391449" y="3000146"/>
            <a:ext cx="152705" cy="152705"/>
          </a:xfrm>
          <a:prstGeom prst="rect">
            <a:avLst/>
          </a:prstGeom>
        </p:spPr>
      </p:pic>
      <p:sp>
        <p:nvSpPr>
          <p:cNvPr id="42" name="Text 34"/>
          <p:cNvSpPr txBox="1"/>
          <p:nvPr/>
        </p:nvSpPr>
        <p:spPr>
          <a:xfrm>
            <a:off x="8734349" y="2948026"/>
            <a:ext cx="1507846" cy="257861"/>
          </a:xfrm>
          <a:prstGeom prst="rect">
            <a:avLst/>
          </a:prstGeom>
          <a:noFill/>
          <a:ln/>
        </p:spPr>
        <p:txBody>
          <a:bodyPr wrap="square" lIns="0" tIns="0" rIns="0" bIns="0" rtlCol="0" anchor="ctr"/>
          <a:lstStyle/>
          <a:p>
            <a:pPr marL="0" indent="0" algn="l">
              <a:buNone/>
            </a:pPr>
            <a:r>
              <a:rPr lang="en-US" sz="1300" b="1" dirty="0">
                <a:solidFill>
                  <a:srgbClr val="334155"/>
                </a:solidFill>
                <a:latin typeface="Montserrat" pitchFamily="34" charset="0"/>
                <a:ea typeface="Montserrat" pitchFamily="34" charset="-122"/>
                <a:cs typeface="Montserrat" pitchFamily="34" charset="-120"/>
              </a:rPr>
              <a:t>Possible Risks</a:t>
            </a:r>
            <a:endParaRPr lang="en-US" sz="1300" dirty="0"/>
          </a:p>
        </p:txBody>
      </p:sp>
      <p:sp>
        <p:nvSpPr>
          <p:cNvPr id="43" name="Shape 35"/>
          <p:cNvSpPr/>
          <p:nvPr/>
        </p:nvSpPr>
        <p:spPr>
          <a:xfrm>
            <a:off x="8296351" y="3581705"/>
            <a:ext cx="57607" cy="57607"/>
          </a:xfrm>
          <a:prstGeom prst="ellipse">
            <a:avLst/>
          </a:prstGeom>
          <a:solidFill>
            <a:srgbClr val="CBD5E1"/>
          </a:solidFill>
          <a:ln w="12700">
            <a:solidFill>
              <a:srgbClr val="FFFFFF">
                <a:alpha val="0"/>
              </a:srgbClr>
            </a:solidFill>
            <a:prstDash val="solid"/>
          </a:ln>
        </p:spPr>
      </p:sp>
      <p:sp>
        <p:nvSpPr>
          <p:cNvPr id="44" name="Text 36"/>
          <p:cNvSpPr txBox="1"/>
          <p:nvPr/>
        </p:nvSpPr>
        <p:spPr>
          <a:xfrm>
            <a:off x="8449056" y="3504895"/>
            <a:ext cx="3143707" cy="381305"/>
          </a:xfrm>
          <a:prstGeom prst="rect">
            <a:avLst/>
          </a:prstGeom>
          <a:noFill/>
          <a:ln/>
        </p:spPr>
        <p:txBody>
          <a:bodyPr wrap="square" lIns="0" tIns="0" rIns="0" bIns="0" rtlCol="0" anchor="ctr"/>
          <a:lstStyle/>
          <a:p>
            <a:pPr marL="0" indent="0" algn="l">
              <a:buNone/>
            </a:pPr>
            <a:r>
              <a:rPr lang="en-US" sz="1000" b="1" dirty="0">
                <a:solidFill>
                  <a:srgbClr val="475569"/>
                </a:solidFill>
                <a:latin typeface="Open Sans" pitchFamily="34" charset="0"/>
                <a:ea typeface="Open Sans" pitchFamily="34" charset="-122"/>
                <a:cs typeface="Open Sans" pitchFamily="34" charset="-120"/>
              </a:rPr>
              <a:t>Evergreening of NPAs:</a:t>
            </a:r>
            <a:r>
              <a:rPr lang="en-US" sz="1000" dirty="0">
                <a:solidFill>
                  <a:srgbClr val="475569"/>
                </a:solidFill>
                <a:latin typeface="Open Sans" pitchFamily="34" charset="0"/>
                <a:ea typeface="Open Sans" pitchFamily="34" charset="-122"/>
                <a:cs typeface="Open Sans" pitchFamily="34" charset="-120"/>
              </a:rPr>
              <a:t> Hiding actual delinquency by artificial renewal.</a:t>
            </a:r>
            <a:endParaRPr lang="en-US" sz="1000" dirty="0"/>
          </a:p>
        </p:txBody>
      </p:sp>
      <p:sp>
        <p:nvSpPr>
          <p:cNvPr id="45" name="Shape 37"/>
          <p:cNvSpPr/>
          <p:nvPr/>
        </p:nvSpPr>
        <p:spPr>
          <a:xfrm>
            <a:off x="8296351" y="4049878"/>
            <a:ext cx="57607" cy="57607"/>
          </a:xfrm>
          <a:prstGeom prst="ellipse">
            <a:avLst/>
          </a:prstGeom>
          <a:solidFill>
            <a:srgbClr val="CBD5E1"/>
          </a:solidFill>
          <a:ln w="12700">
            <a:solidFill>
              <a:srgbClr val="FFFFFF">
                <a:alpha val="0"/>
              </a:srgbClr>
            </a:solidFill>
            <a:prstDash val="solid"/>
          </a:ln>
        </p:spPr>
      </p:sp>
      <p:sp>
        <p:nvSpPr>
          <p:cNvPr id="46" name="Text 38"/>
          <p:cNvSpPr txBox="1"/>
          <p:nvPr/>
        </p:nvSpPr>
        <p:spPr>
          <a:xfrm>
            <a:off x="8449056" y="3973982"/>
            <a:ext cx="3143707" cy="381305"/>
          </a:xfrm>
          <a:prstGeom prst="rect">
            <a:avLst/>
          </a:prstGeom>
          <a:noFill/>
          <a:ln/>
        </p:spPr>
        <p:txBody>
          <a:bodyPr wrap="square" lIns="0" tIns="0" rIns="0" bIns="0" rtlCol="0" anchor="ctr"/>
          <a:lstStyle/>
          <a:p>
            <a:pPr marL="0" indent="0" algn="l">
              <a:buNone/>
            </a:pPr>
            <a:r>
              <a:rPr lang="en-US" sz="1000" b="1" dirty="0">
                <a:solidFill>
                  <a:srgbClr val="475569"/>
                </a:solidFill>
                <a:latin typeface="Open Sans" pitchFamily="34" charset="0"/>
                <a:ea typeface="Open Sans" pitchFamily="34" charset="-122"/>
                <a:cs typeface="Open Sans" pitchFamily="34" charset="-120"/>
              </a:rPr>
              <a:t>Fund Diversion:</a:t>
            </a:r>
            <a:r>
              <a:rPr lang="en-US" sz="1000" dirty="0">
                <a:solidFill>
                  <a:srgbClr val="475569"/>
                </a:solidFill>
                <a:latin typeface="Open Sans" pitchFamily="34" charset="0"/>
                <a:ea typeface="Open Sans" pitchFamily="34" charset="-122"/>
                <a:cs typeface="Open Sans" pitchFamily="34" charset="-120"/>
              </a:rPr>
              <a:t> Short-term funds used for long-term purposes/losses.</a:t>
            </a:r>
            <a:endParaRPr lang="en-US" sz="1000" dirty="0"/>
          </a:p>
        </p:txBody>
      </p:sp>
      <p:sp>
        <p:nvSpPr>
          <p:cNvPr id="47" name="Shape 39"/>
          <p:cNvSpPr/>
          <p:nvPr/>
        </p:nvSpPr>
        <p:spPr>
          <a:xfrm>
            <a:off x="8296351" y="4518050"/>
            <a:ext cx="57607" cy="57607"/>
          </a:xfrm>
          <a:prstGeom prst="ellipse">
            <a:avLst/>
          </a:prstGeom>
          <a:solidFill>
            <a:srgbClr val="CBD5E1"/>
          </a:solidFill>
          <a:ln w="12700">
            <a:solidFill>
              <a:srgbClr val="FFFFFF">
                <a:alpha val="0"/>
              </a:srgbClr>
            </a:solidFill>
            <a:prstDash val="solid"/>
          </a:ln>
        </p:spPr>
      </p:sp>
      <p:sp>
        <p:nvSpPr>
          <p:cNvPr id="48" name="Text 40"/>
          <p:cNvSpPr txBox="1"/>
          <p:nvPr/>
        </p:nvSpPr>
        <p:spPr>
          <a:xfrm>
            <a:off x="8449056" y="4442155"/>
            <a:ext cx="3143707" cy="381305"/>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Inaccurate asset classification (Standard instead of NPA).</a:t>
            </a:r>
            <a:endParaRPr lang="en-US" sz="1000" dirty="0"/>
          </a:p>
        </p:txBody>
      </p:sp>
      <p:sp>
        <p:nvSpPr>
          <p:cNvPr id="49" name="Shape 41"/>
          <p:cNvSpPr/>
          <p:nvPr/>
        </p:nvSpPr>
        <p:spPr>
          <a:xfrm>
            <a:off x="8296351" y="4987138"/>
            <a:ext cx="57607" cy="57607"/>
          </a:xfrm>
          <a:prstGeom prst="ellipse">
            <a:avLst/>
          </a:prstGeom>
          <a:solidFill>
            <a:srgbClr val="CBD5E1"/>
          </a:solidFill>
          <a:ln w="12700">
            <a:solidFill>
              <a:srgbClr val="FFFFFF">
                <a:alpha val="0"/>
              </a:srgbClr>
            </a:solidFill>
            <a:prstDash val="solid"/>
          </a:ln>
        </p:spPr>
      </p:sp>
      <p:sp>
        <p:nvSpPr>
          <p:cNvPr id="50" name="Text 42"/>
          <p:cNvSpPr txBox="1"/>
          <p:nvPr/>
        </p:nvSpPr>
        <p:spPr>
          <a:xfrm>
            <a:off x="8449056" y="4910328"/>
            <a:ext cx="3196742" cy="191110"/>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Capital erosion due to unrecognized stress.</a:t>
            </a:r>
            <a:endParaRPr lang="en-US" sz="1000" dirty="0"/>
          </a:p>
        </p:txBody>
      </p:sp>
      <p:sp>
        <p:nvSpPr>
          <p:cNvPr id="51" name="Shape 43"/>
          <p:cNvSpPr/>
          <p:nvPr/>
        </p:nvSpPr>
        <p:spPr>
          <a:xfrm>
            <a:off x="0" y="6476695"/>
            <a:ext cx="12191695" cy="381305"/>
          </a:xfrm>
          <a:prstGeom prst="rect">
            <a:avLst/>
          </a:prstGeom>
          <a:solidFill>
            <a:srgbClr val="F8FAFC"/>
          </a:solidFill>
          <a:ln/>
        </p:spPr>
      </p:sp>
      <p:sp>
        <p:nvSpPr>
          <p:cNvPr id="52" name="Shape 44"/>
          <p:cNvSpPr/>
          <p:nvPr/>
        </p:nvSpPr>
        <p:spPr>
          <a:xfrm>
            <a:off x="0" y="6476695"/>
            <a:ext cx="12191695" cy="9144"/>
          </a:xfrm>
          <a:prstGeom prst="rect">
            <a:avLst/>
          </a:prstGeom>
          <a:solidFill>
            <a:srgbClr val="E2E8F0"/>
          </a:solidFill>
          <a:ln w="12700">
            <a:solidFill>
              <a:srgbClr val="E2E8F0">
                <a:alpha val="0"/>
              </a:srgbClr>
            </a:solidFill>
            <a:prstDash val="solid"/>
          </a:ln>
        </p:spPr>
      </p:sp>
      <p:sp>
        <p:nvSpPr>
          <p:cNvPr id="53" name="Text 45"/>
          <p:cNvSpPr txBox="1"/>
          <p:nvPr/>
        </p:nvSpPr>
        <p:spPr>
          <a:xfrm>
            <a:off x="476402" y="6586423"/>
            <a:ext cx="3276295" cy="171907"/>
          </a:xfrm>
          <a:prstGeom prst="rect">
            <a:avLst/>
          </a:prstGeom>
          <a:noFill/>
          <a:ln/>
        </p:spPr>
        <p:txBody>
          <a:bodyPr wrap="square" lIns="0" tIns="0" rIns="0" bIns="0" rtlCol="0" anchor="ctr"/>
          <a:lstStyle/>
          <a:p>
            <a:pPr marL="0" indent="0" algn="l">
              <a:buNone/>
            </a:pPr>
            <a:r>
              <a:rPr lang="en-US" sz="900" dirty="0">
                <a:solidFill>
                  <a:srgbClr val="94A3B8"/>
                </a:solidFill>
                <a:latin typeface="Open Sans" pitchFamily="34" charset="0"/>
                <a:ea typeface="Open Sans" pitchFamily="34" charset="-122"/>
                <a:cs typeface="Open Sans" pitchFamily="34" charset="-120"/>
              </a:rPr>
              <a:t>Long Form Audit Report (LFAR) – Practical Approach</a:t>
            </a:r>
            <a:endParaRPr lang="en-US" sz="900" dirty="0"/>
          </a:p>
        </p:txBody>
      </p:sp>
      <p:sp>
        <p:nvSpPr>
          <p:cNvPr id="54" name="Text 46"/>
          <p:cNvSpPr txBox="1"/>
          <p:nvPr/>
        </p:nvSpPr>
        <p:spPr>
          <a:xfrm>
            <a:off x="10416845" y="6586423"/>
            <a:ext cx="1553566" cy="171907"/>
          </a:xfrm>
          <a:prstGeom prst="rect">
            <a:avLst/>
          </a:prstGeom>
          <a:noFill/>
          <a:ln/>
        </p:spPr>
        <p:txBody>
          <a:bodyPr wrap="square" lIns="0" tIns="0" rIns="0" bIns="0" rtlCol="0" anchor="ctr"/>
          <a:lstStyle/>
          <a:p>
            <a:pPr marL="0" indent="0" algn="l">
              <a:buNone/>
            </a:pPr>
            <a:r>
              <a:rPr lang="en-US" sz="900" dirty="0">
                <a:solidFill>
                  <a:srgbClr val="94A3B8"/>
                </a:solidFill>
                <a:latin typeface="Open Sans" pitchFamily="34" charset="0"/>
                <a:ea typeface="Open Sans" pitchFamily="34" charset="-122"/>
                <a:cs typeface="Open Sans" pitchFamily="34" charset="-120"/>
              </a:rPr>
              <a:t>ICAI Hyderabad Seminar</a:t>
            </a:r>
            <a:endParaRPr lang="en-US" sz="9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name="Slide 29">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F0F0F0"/>
          </a:solidFill>
          <a:ln w="12700">
            <a:solidFill>
              <a:srgbClr val="FFFFFF">
                <a:alpha val="0"/>
              </a:srgbClr>
            </a:solidFill>
            <a:prstDash val="solid"/>
          </a:ln>
        </p:spPr>
      </p:sp>
      <p:sp>
        <p:nvSpPr>
          <p:cNvPr id="3" name="Shape 1"/>
          <p:cNvSpPr/>
          <p:nvPr/>
        </p:nvSpPr>
        <p:spPr>
          <a:xfrm>
            <a:off x="0" y="0"/>
            <a:ext cx="12191695" cy="6858000"/>
          </a:xfrm>
          <a:prstGeom prst="rect">
            <a:avLst/>
          </a:prstGeom>
          <a:solidFill>
            <a:srgbClr val="FFFFFF"/>
          </a:solidFill>
          <a:ln w="12700">
            <a:solidFill>
              <a:srgbClr val="FFFFFF">
                <a:alpha val="0"/>
              </a:srgbClr>
            </a:solidFill>
            <a:prstDash val="solid"/>
          </a:ln>
        </p:spPr>
      </p:sp>
      <p:sp>
        <p:nvSpPr>
          <p:cNvPr id="4" name="Shape 2"/>
          <p:cNvSpPr/>
          <p:nvPr/>
        </p:nvSpPr>
        <p:spPr>
          <a:xfrm>
            <a:off x="0" y="0"/>
            <a:ext cx="12191695" cy="952805"/>
          </a:xfrm>
          <a:prstGeom prst="rect">
            <a:avLst/>
          </a:prstGeom>
          <a:solidFill>
            <a:srgbClr val="003580"/>
          </a:solidFill>
          <a:ln w="12700">
            <a:solidFill>
              <a:srgbClr val="FFFFFF">
                <a:alpha val="0"/>
              </a:srgbClr>
            </a:solidFill>
            <a:prstDash val="solid"/>
          </a:ln>
        </p:spPr>
      </p:sp>
      <p:sp>
        <p:nvSpPr>
          <p:cNvPr id="5" name="Text 3"/>
          <p:cNvSpPr txBox="1"/>
          <p:nvPr/>
        </p:nvSpPr>
        <p:spPr>
          <a:xfrm>
            <a:off x="476402" y="118493"/>
            <a:ext cx="8278063" cy="457200"/>
          </a:xfrm>
          <a:prstGeom prst="rect">
            <a:avLst/>
          </a:prstGeom>
          <a:noFill/>
          <a:ln/>
        </p:spPr>
        <p:txBody>
          <a:bodyPr wrap="square" lIns="0" tIns="0" rIns="0" bIns="0" rtlCol="0" anchor="ctr"/>
          <a:lstStyle/>
          <a:p>
            <a:pPr marL="0" indent="0" algn="l">
              <a:buNone/>
            </a:pPr>
            <a:r>
              <a:rPr lang="en-US" sz="2400" b="1" kern="0" spc="75" dirty="0">
                <a:solidFill>
                  <a:srgbClr val="FFFFFF"/>
                </a:solidFill>
                <a:latin typeface="Montserrat" pitchFamily="34" charset="0"/>
                <a:ea typeface="Montserrat" pitchFamily="34" charset="-122"/>
                <a:cs typeface="Montserrat" pitchFamily="34" charset="-120"/>
              </a:rPr>
              <a:t>I. Advances - Credit Appraisal - Q5(b)(vi)- Credit Rating</a:t>
            </a:r>
            <a:endParaRPr lang="en-US" sz="2400" dirty="0"/>
          </a:p>
        </p:txBody>
      </p:sp>
      <p:pic>
        <p:nvPicPr>
          <p:cNvPr id="6" name="Image 0" descr="preencoded.png"/>
          <p:cNvPicPr>
            <a:picLocks noChangeAspect="1"/>
          </p:cNvPicPr>
          <p:nvPr/>
        </p:nvPicPr>
        <p:blipFill>
          <a:blip r:embed="rId3"/>
          <a:srcRect t="-401" b="-401"/>
          <a:stretch/>
        </p:blipFill>
        <p:spPr>
          <a:xfrm>
            <a:off x="0" y="952805"/>
            <a:ext cx="12191695" cy="57607"/>
          </a:xfrm>
          <a:prstGeom prst="rect">
            <a:avLst/>
          </a:prstGeom>
        </p:spPr>
      </p:pic>
      <p:sp>
        <p:nvSpPr>
          <p:cNvPr id="7" name="Shape 4"/>
          <p:cNvSpPr/>
          <p:nvPr/>
        </p:nvSpPr>
        <p:spPr>
          <a:xfrm>
            <a:off x="476402" y="1295705"/>
            <a:ext cx="11239805" cy="1218895"/>
          </a:xfrm>
          <a:prstGeom prst="roundRect">
            <a:avLst>
              <a:gd name="adj" fmla="val 9377"/>
            </a:avLst>
          </a:prstGeom>
          <a:solidFill>
            <a:srgbClr val="E8F4FD"/>
          </a:solidFill>
          <a:ln/>
          <a:effectLst>
            <a:outerShdw blurRad="63500" dist="38100" dir="16200000" algn="bl" rotWithShape="0">
              <a:srgbClr val="000000">
                <a:alpha val="5000"/>
              </a:srgbClr>
            </a:outerShdw>
          </a:effectLst>
        </p:spPr>
      </p:sp>
      <p:sp>
        <p:nvSpPr>
          <p:cNvPr id="8" name="Shape 5"/>
          <p:cNvSpPr/>
          <p:nvPr/>
        </p:nvSpPr>
        <p:spPr>
          <a:xfrm>
            <a:off x="476402" y="1295705"/>
            <a:ext cx="75895" cy="1218895"/>
          </a:xfrm>
          <a:prstGeom prst="roundRect">
            <a:avLst>
              <a:gd name="adj" fmla="val 150603"/>
            </a:avLst>
          </a:prstGeom>
          <a:solidFill>
            <a:srgbClr val="003580"/>
          </a:solidFill>
          <a:ln w="12700">
            <a:solidFill>
              <a:srgbClr val="003580">
                <a:alpha val="0"/>
              </a:srgbClr>
            </a:solidFill>
            <a:prstDash val="solid"/>
          </a:ln>
        </p:spPr>
      </p:sp>
      <p:pic>
        <p:nvPicPr>
          <p:cNvPr id="9" name="Image 1" descr="preencoded.png"/>
          <p:cNvPicPr>
            <a:picLocks noChangeAspect="1"/>
          </p:cNvPicPr>
          <p:nvPr/>
        </p:nvPicPr>
        <p:blipFill>
          <a:blip r:embed="rId4"/>
          <a:srcRect t="-43" b="-43"/>
          <a:stretch/>
        </p:blipFill>
        <p:spPr>
          <a:xfrm>
            <a:off x="743407" y="1524305"/>
            <a:ext cx="133502" cy="152705"/>
          </a:xfrm>
          <a:prstGeom prst="rect">
            <a:avLst/>
          </a:prstGeom>
        </p:spPr>
      </p:pic>
      <p:sp>
        <p:nvSpPr>
          <p:cNvPr id="10" name="Text 6"/>
          <p:cNvSpPr txBox="1"/>
          <p:nvPr/>
        </p:nvSpPr>
        <p:spPr>
          <a:xfrm>
            <a:off x="952805" y="1485900"/>
            <a:ext cx="2981858" cy="228600"/>
          </a:xfrm>
          <a:prstGeom prst="rect">
            <a:avLst/>
          </a:prstGeom>
          <a:noFill/>
          <a:ln/>
        </p:spPr>
        <p:txBody>
          <a:bodyPr wrap="square" lIns="0" tIns="0" rIns="0" bIns="0" rtlCol="0" anchor="ctr"/>
          <a:lstStyle/>
          <a:p>
            <a:pPr marL="0" indent="0" algn="l">
              <a:buNone/>
            </a:pPr>
            <a:r>
              <a:rPr lang="en-US" sz="1200" b="1" dirty="0">
                <a:solidFill>
                  <a:srgbClr val="003580"/>
                </a:solidFill>
                <a:latin typeface="Montserrat" pitchFamily="34" charset="0"/>
                <a:ea typeface="Montserrat" pitchFamily="34" charset="-122"/>
                <a:cs typeface="Montserrat" pitchFamily="34" charset="-120"/>
              </a:rPr>
              <a:t>Exact LFAR Question </a:t>
            </a:r>
            <a:endParaRPr lang="en-US" sz="1200" dirty="0"/>
          </a:p>
        </p:txBody>
      </p:sp>
      <p:sp>
        <p:nvSpPr>
          <p:cNvPr id="11" name="Text 7"/>
          <p:cNvSpPr txBox="1"/>
          <p:nvPr/>
        </p:nvSpPr>
        <p:spPr>
          <a:xfrm>
            <a:off x="743407" y="1790395"/>
            <a:ext cx="10858500" cy="534010"/>
          </a:xfrm>
          <a:prstGeom prst="rect">
            <a:avLst/>
          </a:prstGeom>
          <a:noFill/>
          <a:ln/>
        </p:spPr>
        <p:txBody>
          <a:bodyPr wrap="square" lIns="0" tIns="0" rIns="0" bIns="0" rtlCol="0" anchor="ctr"/>
          <a:lstStyle/>
          <a:p>
            <a:pPr marL="0" indent="0" algn="l">
              <a:buNone/>
            </a:pPr>
            <a:r>
              <a:rPr lang="en-US" sz="1500" b="1" i="1" dirty="0">
                <a:solidFill>
                  <a:srgbClr val="1E293B"/>
                </a:solidFill>
                <a:latin typeface="Open Sans" pitchFamily="34" charset="0"/>
                <a:ea typeface="Open Sans" pitchFamily="34" charset="-122"/>
                <a:cs typeface="Open Sans" pitchFamily="34" charset="-120"/>
              </a:rPr>
              <a:t>"Whether correct and valid credit rating, if available, of the credit facilities of bank's borrowers from RBI accredited Credit Rating Agencies has been fed into the system?"</a:t>
            </a:r>
            <a:endParaRPr lang="en-US" sz="1500" dirty="0"/>
          </a:p>
        </p:txBody>
      </p:sp>
      <p:sp>
        <p:nvSpPr>
          <p:cNvPr id="12" name="Shape 8"/>
          <p:cNvSpPr/>
          <p:nvPr/>
        </p:nvSpPr>
        <p:spPr>
          <a:xfrm>
            <a:off x="476402" y="2704795"/>
            <a:ext cx="3619195" cy="3486607"/>
          </a:xfrm>
          <a:prstGeom prst="roundRect">
            <a:avLst>
              <a:gd name="adj" fmla="val 1720"/>
            </a:avLst>
          </a:prstGeom>
          <a:solidFill>
            <a:srgbClr val="FFFFFF"/>
          </a:solidFill>
          <a:ln w="12700">
            <a:solidFill>
              <a:srgbClr val="E2E8F0"/>
            </a:solidFill>
            <a:prstDash val="solid"/>
          </a:ln>
        </p:spPr>
      </p:sp>
      <p:sp>
        <p:nvSpPr>
          <p:cNvPr id="13" name="Shape 9"/>
          <p:cNvSpPr/>
          <p:nvPr/>
        </p:nvSpPr>
        <p:spPr>
          <a:xfrm>
            <a:off x="676656" y="3343046"/>
            <a:ext cx="3219602" cy="19202"/>
          </a:xfrm>
          <a:prstGeom prst="rect">
            <a:avLst/>
          </a:prstGeom>
          <a:solidFill>
            <a:srgbClr val="F1F5F9"/>
          </a:solidFill>
          <a:ln w="12700">
            <a:solidFill>
              <a:srgbClr val="F1F5F9">
                <a:alpha val="0"/>
              </a:srgbClr>
            </a:solidFill>
            <a:prstDash val="solid"/>
          </a:ln>
        </p:spPr>
      </p:sp>
      <p:sp>
        <p:nvSpPr>
          <p:cNvPr id="14" name="Shape 10"/>
          <p:cNvSpPr/>
          <p:nvPr/>
        </p:nvSpPr>
        <p:spPr>
          <a:xfrm>
            <a:off x="676656" y="2905049"/>
            <a:ext cx="342900" cy="342900"/>
          </a:xfrm>
          <a:prstGeom prst="ellipse">
            <a:avLst/>
          </a:prstGeom>
          <a:solidFill>
            <a:srgbClr val="0072CE"/>
          </a:solidFill>
          <a:ln w="12700">
            <a:solidFill>
              <a:srgbClr val="FFFFFF">
                <a:alpha val="0"/>
              </a:srgbClr>
            </a:solidFill>
            <a:prstDash val="solid"/>
          </a:ln>
        </p:spPr>
      </p:sp>
      <p:pic>
        <p:nvPicPr>
          <p:cNvPr id="15" name="Image 2" descr="preencoded.png"/>
          <p:cNvPicPr>
            <a:picLocks noChangeAspect="1"/>
          </p:cNvPicPr>
          <p:nvPr/>
        </p:nvPicPr>
        <p:blipFill>
          <a:blip r:embed="rId5"/>
          <a:srcRect/>
          <a:stretch/>
        </p:blipFill>
        <p:spPr>
          <a:xfrm>
            <a:off x="771754" y="3000146"/>
            <a:ext cx="152705" cy="152705"/>
          </a:xfrm>
          <a:prstGeom prst="rect">
            <a:avLst/>
          </a:prstGeom>
        </p:spPr>
      </p:pic>
      <p:sp>
        <p:nvSpPr>
          <p:cNvPr id="16" name="Text 11"/>
          <p:cNvSpPr txBox="1"/>
          <p:nvPr/>
        </p:nvSpPr>
        <p:spPr>
          <a:xfrm>
            <a:off x="1114654" y="2948026"/>
            <a:ext cx="1540764" cy="257861"/>
          </a:xfrm>
          <a:prstGeom prst="rect">
            <a:avLst/>
          </a:prstGeom>
          <a:noFill/>
          <a:ln/>
        </p:spPr>
        <p:txBody>
          <a:bodyPr wrap="square" lIns="0" tIns="0" rIns="0" bIns="0" rtlCol="0" anchor="ctr"/>
          <a:lstStyle/>
          <a:p>
            <a:pPr marL="0" indent="0" algn="l">
              <a:buNone/>
            </a:pPr>
            <a:r>
              <a:rPr lang="en-US" sz="1300" b="1" dirty="0">
                <a:solidFill>
                  <a:srgbClr val="334155"/>
                </a:solidFill>
                <a:latin typeface="Montserrat" pitchFamily="34" charset="0"/>
                <a:ea typeface="Montserrat" pitchFamily="34" charset="-122"/>
                <a:cs typeface="Montserrat" pitchFamily="34" charset="-120"/>
              </a:rPr>
              <a:t>What to Verify</a:t>
            </a:r>
            <a:endParaRPr lang="en-US" sz="1300" dirty="0"/>
          </a:p>
        </p:txBody>
      </p:sp>
      <p:sp>
        <p:nvSpPr>
          <p:cNvPr id="17" name="Shape 12"/>
          <p:cNvSpPr/>
          <p:nvPr/>
        </p:nvSpPr>
        <p:spPr>
          <a:xfrm>
            <a:off x="676656" y="3581705"/>
            <a:ext cx="57607" cy="57607"/>
          </a:xfrm>
          <a:prstGeom prst="ellipse">
            <a:avLst/>
          </a:prstGeom>
          <a:solidFill>
            <a:srgbClr val="CBD5E1"/>
          </a:solidFill>
          <a:ln w="12700">
            <a:solidFill>
              <a:srgbClr val="FFFFFF">
                <a:alpha val="0"/>
              </a:srgbClr>
            </a:solidFill>
            <a:prstDash val="solid"/>
          </a:ln>
        </p:spPr>
      </p:sp>
      <p:sp>
        <p:nvSpPr>
          <p:cNvPr id="18" name="Text 13"/>
          <p:cNvSpPr txBox="1"/>
          <p:nvPr/>
        </p:nvSpPr>
        <p:spPr>
          <a:xfrm>
            <a:off x="828446" y="3504895"/>
            <a:ext cx="3143707" cy="381305"/>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Verify if external rating is mandatory based on exposure threshold (e.g., above ₹5 Crore).</a:t>
            </a:r>
            <a:endParaRPr lang="en-US" sz="1000" dirty="0"/>
          </a:p>
        </p:txBody>
      </p:sp>
      <p:sp>
        <p:nvSpPr>
          <p:cNvPr id="19" name="Shape 14"/>
          <p:cNvSpPr/>
          <p:nvPr/>
        </p:nvSpPr>
        <p:spPr>
          <a:xfrm>
            <a:off x="676656" y="4049878"/>
            <a:ext cx="57607" cy="57607"/>
          </a:xfrm>
          <a:prstGeom prst="ellipse">
            <a:avLst/>
          </a:prstGeom>
          <a:solidFill>
            <a:srgbClr val="CBD5E1"/>
          </a:solidFill>
          <a:ln w="12700">
            <a:solidFill>
              <a:srgbClr val="FFFFFF">
                <a:alpha val="0"/>
              </a:srgbClr>
            </a:solidFill>
            <a:prstDash val="solid"/>
          </a:ln>
        </p:spPr>
      </p:sp>
      <p:sp>
        <p:nvSpPr>
          <p:cNvPr id="20" name="Text 15"/>
          <p:cNvSpPr txBox="1"/>
          <p:nvPr/>
        </p:nvSpPr>
        <p:spPr>
          <a:xfrm>
            <a:off x="828446" y="3973982"/>
            <a:ext cx="3143707" cy="381305"/>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Check if the credit rating is from an RBI accredited agency (CRISIL, CARE, ICRA, etc.).</a:t>
            </a:r>
            <a:endParaRPr lang="en-US" sz="1000" dirty="0"/>
          </a:p>
        </p:txBody>
      </p:sp>
      <p:sp>
        <p:nvSpPr>
          <p:cNvPr id="21" name="Shape 16"/>
          <p:cNvSpPr/>
          <p:nvPr/>
        </p:nvSpPr>
        <p:spPr>
          <a:xfrm>
            <a:off x="676656" y="4518050"/>
            <a:ext cx="57607" cy="57607"/>
          </a:xfrm>
          <a:prstGeom prst="ellipse">
            <a:avLst/>
          </a:prstGeom>
          <a:solidFill>
            <a:srgbClr val="CBD5E1"/>
          </a:solidFill>
          <a:ln w="12700">
            <a:solidFill>
              <a:srgbClr val="FFFFFF">
                <a:alpha val="0"/>
              </a:srgbClr>
            </a:solidFill>
            <a:prstDash val="solid"/>
          </a:ln>
        </p:spPr>
      </p:sp>
      <p:sp>
        <p:nvSpPr>
          <p:cNvPr id="22" name="Text 17"/>
          <p:cNvSpPr txBox="1"/>
          <p:nvPr/>
        </p:nvSpPr>
        <p:spPr>
          <a:xfrm>
            <a:off x="828446" y="4442155"/>
            <a:ext cx="3143707" cy="381305"/>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Ensure the rating is valid (not older than 12 months) and pertains to the specific facility.</a:t>
            </a:r>
            <a:endParaRPr lang="en-US" sz="1000" dirty="0"/>
          </a:p>
        </p:txBody>
      </p:sp>
      <p:sp>
        <p:nvSpPr>
          <p:cNvPr id="23" name="Shape 18"/>
          <p:cNvSpPr/>
          <p:nvPr/>
        </p:nvSpPr>
        <p:spPr>
          <a:xfrm>
            <a:off x="676656" y="4987138"/>
            <a:ext cx="57607" cy="57607"/>
          </a:xfrm>
          <a:prstGeom prst="ellipse">
            <a:avLst/>
          </a:prstGeom>
          <a:solidFill>
            <a:srgbClr val="CBD5E1"/>
          </a:solidFill>
          <a:ln w="12700">
            <a:solidFill>
              <a:srgbClr val="FFFFFF">
                <a:alpha val="0"/>
              </a:srgbClr>
            </a:solidFill>
            <a:prstDash val="solid"/>
          </a:ln>
        </p:spPr>
      </p:sp>
      <p:sp>
        <p:nvSpPr>
          <p:cNvPr id="24" name="Text 19"/>
          <p:cNvSpPr txBox="1"/>
          <p:nvPr/>
        </p:nvSpPr>
        <p:spPr>
          <a:xfrm>
            <a:off x="828446" y="4910328"/>
            <a:ext cx="3143707" cy="381305"/>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Verify that the exact rating is correctly entered in the CBS to determine risk weight/pricing.</a:t>
            </a:r>
            <a:endParaRPr lang="en-US" sz="1000" dirty="0"/>
          </a:p>
        </p:txBody>
      </p:sp>
      <p:sp>
        <p:nvSpPr>
          <p:cNvPr id="25" name="Shape 20"/>
          <p:cNvSpPr/>
          <p:nvPr/>
        </p:nvSpPr>
        <p:spPr>
          <a:xfrm>
            <a:off x="4286707" y="2704795"/>
            <a:ext cx="3619195" cy="3486607"/>
          </a:xfrm>
          <a:prstGeom prst="roundRect">
            <a:avLst>
              <a:gd name="adj" fmla="val 1720"/>
            </a:avLst>
          </a:prstGeom>
          <a:solidFill>
            <a:srgbClr val="FFFFFF"/>
          </a:solidFill>
          <a:ln w="12700">
            <a:solidFill>
              <a:srgbClr val="E2E8F0"/>
            </a:solidFill>
            <a:prstDash val="solid"/>
          </a:ln>
        </p:spPr>
      </p:sp>
      <p:sp>
        <p:nvSpPr>
          <p:cNvPr id="26" name="Shape 21"/>
          <p:cNvSpPr/>
          <p:nvPr/>
        </p:nvSpPr>
        <p:spPr>
          <a:xfrm>
            <a:off x="4486046" y="3343046"/>
            <a:ext cx="3219602" cy="19202"/>
          </a:xfrm>
          <a:prstGeom prst="rect">
            <a:avLst/>
          </a:prstGeom>
          <a:solidFill>
            <a:srgbClr val="F1F5F9"/>
          </a:solidFill>
          <a:ln w="12700">
            <a:solidFill>
              <a:srgbClr val="F1F5F9">
                <a:alpha val="0"/>
              </a:srgbClr>
            </a:solidFill>
            <a:prstDash val="solid"/>
          </a:ln>
        </p:spPr>
      </p:sp>
      <p:sp>
        <p:nvSpPr>
          <p:cNvPr id="27" name="Shape 22"/>
          <p:cNvSpPr/>
          <p:nvPr/>
        </p:nvSpPr>
        <p:spPr>
          <a:xfrm>
            <a:off x="4486046" y="2905049"/>
            <a:ext cx="342900" cy="342900"/>
          </a:xfrm>
          <a:prstGeom prst="ellipse">
            <a:avLst/>
          </a:prstGeom>
          <a:solidFill>
            <a:srgbClr val="10B981"/>
          </a:solidFill>
          <a:ln w="12700">
            <a:solidFill>
              <a:srgbClr val="FFFFFF">
                <a:alpha val="0"/>
              </a:srgbClr>
            </a:solidFill>
            <a:prstDash val="solid"/>
          </a:ln>
        </p:spPr>
      </p:sp>
      <p:pic>
        <p:nvPicPr>
          <p:cNvPr id="28" name="Image 3" descr="preencoded.png"/>
          <p:cNvPicPr>
            <a:picLocks noChangeAspect="1"/>
          </p:cNvPicPr>
          <p:nvPr/>
        </p:nvPicPr>
        <p:blipFill>
          <a:blip r:embed="rId6"/>
          <a:srcRect t="-100" b="-100"/>
          <a:stretch/>
        </p:blipFill>
        <p:spPr>
          <a:xfrm>
            <a:off x="4600346" y="3000146"/>
            <a:ext cx="114300" cy="152705"/>
          </a:xfrm>
          <a:prstGeom prst="rect">
            <a:avLst/>
          </a:prstGeom>
        </p:spPr>
      </p:pic>
      <p:sp>
        <p:nvSpPr>
          <p:cNvPr id="29" name="Text 23"/>
          <p:cNvSpPr txBox="1"/>
          <p:nvPr/>
        </p:nvSpPr>
        <p:spPr>
          <a:xfrm>
            <a:off x="4924044" y="2948026"/>
            <a:ext cx="2211019" cy="257861"/>
          </a:xfrm>
          <a:prstGeom prst="rect">
            <a:avLst/>
          </a:prstGeom>
          <a:noFill/>
          <a:ln/>
        </p:spPr>
        <p:txBody>
          <a:bodyPr wrap="square" lIns="0" tIns="0" rIns="0" bIns="0" rtlCol="0" anchor="ctr"/>
          <a:lstStyle/>
          <a:p>
            <a:pPr marL="0" indent="0" algn="l">
              <a:buNone/>
            </a:pPr>
            <a:r>
              <a:rPr lang="en-US" sz="1300" b="1" dirty="0">
                <a:solidFill>
                  <a:srgbClr val="334155"/>
                </a:solidFill>
                <a:latin typeface="Montserrat" pitchFamily="34" charset="0"/>
                <a:ea typeface="Montserrat" pitchFamily="34" charset="-122"/>
                <a:cs typeface="Montserrat" pitchFamily="34" charset="-120"/>
              </a:rPr>
              <a:t>Documents to Examine</a:t>
            </a:r>
            <a:endParaRPr lang="en-US" sz="1300" dirty="0"/>
          </a:p>
        </p:txBody>
      </p:sp>
      <p:sp>
        <p:nvSpPr>
          <p:cNvPr id="30" name="Shape 24"/>
          <p:cNvSpPr/>
          <p:nvPr/>
        </p:nvSpPr>
        <p:spPr>
          <a:xfrm>
            <a:off x="4486046" y="3581705"/>
            <a:ext cx="57607" cy="57607"/>
          </a:xfrm>
          <a:prstGeom prst="ellipse">
            <a:avLst/>
          </a:prstGeom>
          <a:solidFill>
            <a:srgbClr val="CBD5E1"/>
          </a:solidFill>
          <a:ln w="12700">
            <a:solidFill>
              <a:srgbClr val="FFFFFF">
                <a:alpha val="0"/>
              </a:srgbClr>
            </a:solidFill>
            <a:prstDash val="solid"/>
          </a:ln>
        </p:spPr>
      </p:sp>
      <p:sp>
        <p:nvSpPr>
          <p:cNvPr id="31" name="Text 25"/>
          <p:cNvSpPr txBox="1"/>
          <p:nvPr/>
        </p:nvSpPr>
        <p:spPr>
          <a:xfrm>
            <a:off x="4638751" y="3504895"/>
            <a:ext cx="3143707" cy="381305"/>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External Credit Rating Reports from accredited agencies.</a:t>
            </a:r>
            <a:endParaRPr lang="en-US" sz="1000" dirty="0"/>
          </a:p>
        </p:txBody>
      </p:sp>
      <p:sp>
        <p:nvSpPr>
          <p:cNvPr id="32" name="Shape 26"/>
          <p:cNvSpPr/>
          <p:nvPr/>
        </p:nvSpPr>
        <p:spPr>
          <a:xfrm>
            <a:off x="4486046" y="4049878"/>
            <a:ext cx="57607" cy="57607"/>
          </a:xfrm>
          <a:prstGeom prst="ellipse">
            <a:avLst/>
          </a:prstGeom>
          <a:solidFill>
            <a:srgbClr val="CBD5E1"/>
          </a:solidFill>
          <a:ln w="12700">
            <a:solidFill>
              <a:srgbClr val="FFFFFF">
                <a:alpha val="0"/>
              </a:srgbClr>
            </a:solidFill>
            <a:prstDash val="solid"/>
          </a:ln>
        </p:spPr>
      </p:sp>
      <p:sp>
        <p:nvSpPr>
          <p:cNvPr id="33" name="Text 27"/>
          <p:cNvSpPr txBox="1"/>
          <p:nvPr/>
        </p:nvSpPr>
        <p:spPr>
          <a:xfrm>
            <a:off x="4638751" y="3973982"/>
            <a:ext cx="3631082" cy="191110"/>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CBS System Screenshots showing the rating field.</a:t>
            </a:r>
            <a:endParaRPr lang="en-US" sz="1000" dirty="0"/>
          </a:p>
        </p:txBody>
      </p:sp>
      <p:sp>
        <p:nvSpPr>
          <p:cNvPr id="34" name="Shape 28"/>
          <p:cNvSpPr/>
          <p:nvPr/>
        </p:nvSpPr>
        <p:spPr>
          <a:xfrm>
            <a:off x="4486046" y="4331513"/>
            <a:ext cx="57607" cy="57607"/>
          </a:xfrm>
          <a:prstGeom prst="ellipse">
            <a:avLst/>
          </a:prstGeom>
          <a:solidFill>
            <a:srgbClr val="CBD5E1"/>
          </a:solidFill>
          <a:ln w="12700">
            <a:solidFill>
              <a:srgbClr val="FFFFFF">
                <a:alpha val="0"/>
              </a:srgbClr>
            </a:solidFill>
            <a:prstDash val="solid"/>
          </a:ln>
        </p:spPr>
      </p:sp>
      <p:sp>
        <p:nvSpPr>
          <p:cNvPr id="35" name="Text 29"/>
          <p:cNvSpPr txBox="1"/>
          <p:nvPr/>
        </p:nvSpPr>
        <p:spPr>
          <a:xfrm>
            <a:off x="4638751" y="4255618"/>
            <a:ext cx="3143707" cy="381305"/>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Sanction Letter stipulations regarding external rating.</a:t>
            </a:r>
            <a:endParaRPr lang="en-US" sz="1000" dirty="0"/>
          </a:p>
        </p:txBody>
      </p:sp>
      <p:sp>
        <p:nvSpPr>
          <p:cNvPr id="36" name="Shape 30"/>
          <p:cNvSpPr/>
          <p:nvPr/>
        </p:nvSpPr>
        <p:spPr>
          <a:xfrm>
            <a:off x="4486046" y="4800600"/>
            <a:ext cx="57607" cy="57607"/>
          </a:xfrm>
          <a:prstGeom prst="ellipse">
            <a:avLst/>
          </a:prstGeom>
          <a:solidFill>
            <a:srgbClr val="CBD5E1"/>
          </a:solidFill>
          <a:ln w="12700">
            <a:solidFill>
              <a:srgbClr val="FFFFFF">
                <a:alpha val="0"/>
              </a:srgbClr>
            </a:solidFill>
            <a:prstDash val="solid"/>
          </a:ln>
        </p:spPr>
      </p:sp>
      <p:sp>
        <p:nvSpPr>
          <p:cNvPr id="37" name="Text 31"/>
          <p:cNvSpPr txBox="1"/>
          <p:nvPr/>
        </p:nvSpPr>
        <p:spPr>
          <a:xfrm>
            <a:off x="4638751" y="4723790"/>
            <a:ext cx="3143707" cy="381305"/>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List of borrowers with exposure above the rating threshold.</a:t>
            </a:r>
            <a:endParaRPr lang="en-US" sz="1000" dirty="0"/>
          </a:p>
        </p:txBody>
      </p:sp>
      <p:sp>
        <p:nvSpPr>
          <p:cNvPr id="38" name="Shape 32"/>
          <p:cNvSpPr/>
          <p:nvPr/>
        </p:nvSpPr>
        <p:spPr>
          <a:xfrm>
            <a:off x="8096098" y="2704795"/>
            <a:ext cx="3619195" cy="3486607"/>
          </a:xfrm>
          <a:prstGeom prst="roundRect">
            <a:avLst>
              <a:gd name="adj" fmla="val 1720"/>
            </a:avLst>
          </a:prstGeom>
          <a:solidFill>
            <a:srgbClr val="FFFFFF"/>
          </a:solidFill>
          <a:ln w="12700">
            <a:solidFill>
              <a:srgbClr val="E2E8F0"/>
            </a:solidFill>
            <a:prstDash val="solid"/>
          </a:ln>
        </p:spPr>
      </p:sp>
      <p:sp>
        <p:nvSpPr>
          <p:cNvPr id="39" name="Shape 33"/>
          <p:cNvSpPr/>
          <p:nvPr/>
        </p:nvSpPr>
        <p:spPr>
          <a:xfrm>
            <a:off x="8296351" y="3343046"/>
            <a:ext cx="3219602" cy="19202"/>
          </a:xfrm>
          <a:prstGeom prst="rect">
            <a:avLst/>
          </a:prstGeom>
          <a:solidFill>
            <a:srgbClr val="F1F5F9"/>
          </a:solidFill>
          <a:ln w="12700">
            <a:solidFill>
              <a:srgbClr val="F1F5F9">
                <a:alpha val="0"/>
              </a:srgbClr>
            </a:solidFill>
            <a:prstDash val="solid"/>
          </a:ln>
        </p:spPr>
      </p:sp>
      <p:sp>
        <p:nvSpPr>
          <p:cNvPr id="40" name="Shape 34"/>
          <p:cNvSpPr/>
          <p:nvPr/>
        </p:nvSpPr>
        <p:spPr>
          <a:xfrm>
            <a:off x="8296351" y="2905049"/>
            <a:ext cx="342900" cy="342900"/>
          </a:xfrm>
          <a:prstGeom prst="ellipse">
            <a:avLst/>
          </a:prstGeom>
          <a:solidFill>
            <a:srgbClr val="EF4444"/>
          </a:solidFill>
          <a:ln w="12700">
            <a:solidFill>
              <a:srgbClr val="FFFFFF">
                <a:alpha val="0"/>
              </a:srgbClr>
            </a:solidFill>
            <a:prstDash val="solid"/>
          </a:ln>
        </p:spPr>
      </p:sp>
      <p:pic>
        <p:nvPicPr>
          <p:cNvPr id="41" name="Image 4" descr="preencoded.png"/>
          <p:cNvPicPr>
            <a:picLocks noChangeAspect="1"/>
          </p:cNvPicPr>
          <p:nvPr/>
        </p:nvPicPr>
        <p:blipFill>
          <a:blip r:embed="rId7"/>
          <a:srcRect/>
          <a:stretch/>
        </p:blipFill>
        <p:spPr>
          <a:xfrm>
            <a:off x="8391449" y="3000146"/>
            <a:ext cx="152705" cy="152705"/>
          </a:xfrm>
          <a:prstGeom prst="rect">
            <a:avLst/>
          </a:prstGeom>
        </p:spPr>
      </p:pic>
      <p:sp>
        <p:nvSpPr>
          <p:cNvPr id="42" name="Text 35"/>
          <p:cNvSpPr txBox="1"/>
          <p:nvPr/>
        </p:nvSpPr>
        <p:spPr>
          <a:xfrm>
            <a:off x="8734349" y="2948026"/>
            <a:ext cx="1507846" cy="257861"/>
          </a:xfrm>
          <a:prstGeom prst="rect">
            <a:avLst/>
          </a:prstGeom>
          <a:noFill/>
          <a:ln/>
        </p:spPr>
        <p:txBody>
          <a:bodyPr wrap="square" lIns="0" tIns="0" rIns="0" bIns="0" rtlCol="0" anchor="ctr"/>
          <a:lstStyle/>
          <a:p>
            <a:pPr marL="0" indent="0" algn="l">
              <a:buNone/>
            </a:pPr>
            <a:r>
              <a:rPr lang="en-US" sz="1300" b="1" dirty="0">
                <a:solidFill>
                  <a:srgbClr val="334155"/>
                </a:solidFill>
                <a:latin typeface="Montserrat" pitchFamily="34" charset="0"/>
                <a:ea typeface="Montserrat" pitchFamily="34" charset="-122"/>
                <a:cs typeface="Montserrat" pitchFamily="34" charset="-120"/>
              </a:rPr>
              <a:t>Possible Risks</a:t>
            </a:r>
            <a:endParaRPr lang="en-US" sz="1300" dirty="0"/>
          </a:p>
        </p:txBody>
      </p:sp>
      <p:sp>
        <p:nvSpPr>
          <p:cNvPr id="43" name="Shape 36"/>
          <p:cNvSpPr/>
          <p:nvPr/>
        </p:nvSpPr>
        <p:spPr>
          <a:xfrm>
            <a:off x="8296351" y="3581705"/>
            <a:ext cx="57607" cy="57607"/>
          </a:xfrm>
          <a:prstGeom prst="ellipse">
            <a:avLst/>
          </a:prstGeom>
          <a:solidFill>
            <a:srgbClr val="CBD5E1"/>
          </a:solidFill>
          <a:ln w="12700">
            <a:solidFill>
              <a:srgbClr val="FFFFFF">
                <a:alpha val="0"/>
              </a:srgbClr>
            </a:solidFill>
            <a:prstDash val="solid"/>
          </a:ln>
        </p:spPr>
      </p:sp>
      <p:sp>
        <p:nvSpPr>
          <p:cNvPr id="44" name="Text 37"/>
          <p:cNvSpPr txBox="1"/>
          <p:nvPr/>
        </p:nvSpPr>
        <p:spPr>
          <a:xfrm>
            <a:off x="8449056" y="3504895"/>
            <a:ext cx="3143707" cy="381305"/>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Incorrect capital adequacy calculation (RWA) due to wrong risk weights.</a:t>
            </a:r>
            <a:endParaRPr lang="en-US" sz="1000" dirty="0"/>
          </a:p>
        </p:txBody>
      </p:sp>
      <p:sp>
        <p:nvSpPr>
          <p:cNvPr id="45" name="Shape 38"/>
          <p:cNvSpPr/>
          <p:nvPr/>
        </p:nvSpPr>
        <p:spPr>
          <a:xfrm>
            <a:off x="8296351" y="4049878"/>
            <a:ext cx="57607" cy="57607"/>
          </a:xfrm>
          <a:prstGeom prst="ellipse">
            <a:avLst/>
          </a:prstGeom>
          <a:solidFill>
            <a:srgbClr val="CBD5E1"/>
          </a:solidFill>
          <a:ln w="12700">
            <a:solidFill>
              <a:srgbClr val="FFFFFF">
                <a:alpha val="0"/>
              </a:srgbClr>
            </a:solidFill>
            <a:prstDash val="solid"/>
          </a:ln>
        </p:spPr>
      </p:sp>
      <p:sp>
        <p:nvSpPr>
          <p:cNvPr id="46" name="Text 39"/>
          <p:cNvSpPr txBox="1"/>
          <p:nvPr/>
        </p:nvSpPr>
        <p:spPr>
          <a:xfrm>
            <a:off x="8449056" y="3973982"/>
            <a:ext cx="3143707" cy="381305"/>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Revenue leakage if interest pricing/spread is linked to external rating.</a:t>
            </a:r>
            <a:endParaRPr lang="en-US" sz="1000" dirty="0"/>
          </a:p>
        </p:txBody>
      </p:sp>
      <p:sp>
        <p:nvSpPr>
          <p:cNvPr id="47" name="Shape 40"/>
          <p:cNvSpPr/>
          <p:nvPr/>
        </p:nvSpPr>
        <p:spPr>
          <a:xfrm>
            <a:off x="8296351" y="4518050"/>
            <a:ext cx="57607" cy="57607"/>
          </a:xfrm>
          <a:prstGeom prst="ellipse">
            <a:avLst/>
          </a:prstGeom>
          <a:solidFill>
            <a:srgbClr val="CBD5E1"/>
          </a:solidFill>
          <a:ln w="12700">
            <a:solidFill>
              <a:srgbClr val="FFFFFF">
                <a:alpha val="0"/>
              </a:srgbClr>
            </a:solidFill>
            <a:prstDash val="solid"/>
          </a:ln>
        </p:spPr>
      </p:sp>
      <p:sp>
        <p:nvSpPr>
          <p:cNvPr id="48" name="Text 41"/>
          <p:cNvSpPr txBox="1"/>
          <p:nvPr/>
        </p:nvSpPr>
        <p:spPr>
          <a:xfrm>
            <a:off x="8449056" y="4442155"/>
            <a:ext cx="3143707" cy="381305"/>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Regulatory non-compliance with Basel III capital norms.</a:t>
            </a:r>
            <a:endParaRPr lang="en-US" sz="1000" dirty="0"/>
          </a:p>
        </p:txBody>
      </p:sp>
      <p:sp>
        <p:nvSpPr>
          <p:cNvPr id="49" name="Shape 42"/>
          <p:cNvSpPr/>
          <p:nvPr/>
        </p:nvSpPr>
        <p:spPr>
          <a:xfrm>
            <a:off x="8296351" y="4987138"/>
            <a:ext cx="57607" cy="57607"/>
          </a:xfrm>
          <a:prstGeom prst="ellipse">
            <a:avLst/>
          </a:prstGeom>
          <a:solidFill>
            <a:srgbClr val="CBD5E1"/>
          </a:solidFill>
          <a:ln w="12700">
            <a:solidFill>
              <a:srgbClr val="FFFFFF">
                <a:alpha val="0"/>
              </a:srgbClr>
            </a:solidFill>
            <a:prstDash val="solid"/>
          </a:ln>
        </p:spPr>
      </p:sp>
      <p:sp>
        <p:nvSpPr>
          <p:cNvPr id="50" name="Text 43"/>
          <p:cNvSpPr txBox="1"/>
          <p:nvPr/>
        </p:nvSpPr>
        <p:spPr>
          <a:xfrm>
            <a:off x="8449056" y="4910328"/>
            <a:ext cx="3143707" cy="381305"/>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Suppression of borrower's deteriorating credit profile.</a:t>
            </a:r>
            <a:endParaRPr lang="en-US" sz="1000" dirty="0"/>
          </a:p>
        </p:txBody>
      </p:sp>
      <p:sp>
        <p:nvSpPr>
          <p:cNvPr id="51" name="Shape 44"/>
          <p:cNvSpPr/>
          <p:nvPr/>
        </p:nvSpPr>
        <p:spPr>
          <a:xfrm>
            <a:off x="0" y="6476695"/>
            <a:ext cx="12191695" cy="381305"/>
          </a:xfrm>
          <a:prstGeom prst="rect">
            <a:avLst/>
          </a:prstGeom>
          <a:solidFill>
            <a:srgbClr val="F8FAFC"/>
          </a:solidFill>
          <a:ln/>
        </p:spPr>
      </p:sp>
      <p:sp>
        <p:nvSpPr>
          <p:cNvPr id="52" name="Shape 45"/>
          <p:cNvSpPr/>
          <p:nvPr/>
        </p:nvSpPr>
        <p:spPr>
          <a:xfrm>
            <a:off x="0" y="6476695"/>
            <a:ext cx="12191695" cy="9144"/>
          </a:xfrm>
          <a:prstGeom prst="rect">
            <a:avLst/>
          </a:prstGeom>
          <a:solidFill>
            <a:srgbClr val="E2E8F0"/>
          </a:solidFill>
          <a:ln w="12700">
            <a:solidFill>
              <a:srgbClr val="E2E8F0">
                <a:alpha val="0"/>
              </a:srgbClr>
            </a:solidFill>
            <a:prstDash val="solid"/>
          </a:ln>
        </p:spPr>
      </p:sp>
      <p:sp>
        <p:nvSpPr>
          <p:cNvPr id="53" name="Text 46"/>
          <p:cNvSpPr txBox="1"/>
          <p:nvPr/>
        </p:nvSpPr>
        <p:spPr>
          <a:xfrm>
            <a:off x="476402" y="6586423"/>
            <a:ext cx="3276295" cy="171907"/>
          </a:xfrm>
          <a:prstGeom prst="rect">
            <a:avLst/>
          </a:prstGeom>
          <a:noFill/>
          <a:ln/>
        </p:spPr>
        <p:txBody>
          <a:bodyPr wrap="square" lIns="0" tIns="0" rIns="0" bIns="0" rtlCol="0" anchor="ctr"/>
          <a:lstStyle/>
          <a:p>
            <a:pPr marL="0" indent="0" algn="l">
              <a:buNone/>
            </a:pPr>
            <a:r>
              <a:rPr lang="en-US" sz="900" dirty="0">
                <a:solidFill>
                  <a:srgbClr val="94A3B8"/>
                </a:solidFill>
                <a:latin typeface="Open Sans" pitchFamily="34" charset="0"/>
                <a:ea typeface="Open Sans" pitchFamily="34" charset="-122"/>
                <a:cs typeface="Open Sans" pitchFamily="34" charset="-120"/>
              </a:rPr>
              <a:t>Long Form Audit Report (LFAR) – Practical Approach</a:t>
            </a:r>
            <a:endParaRPr lang="en-US" sz="900" dirty="0"/>
          </a:p>
        </p:txBody>
      </p:sp>
      <p:sp>
        <p:nvSpPr>
          <p:cNvPr id="54" name="Text 47"/>
          <p:cNvSpPr txBox="1"/>
          <p:nvPr/>
        </p:nvSpPr>
        <p:spPr>
          <a:xfrm>
            <a:off x="10416845" y="6586423"/>
            <a:ext cx="1553566" cy="171907"/>
          </a:xfrm>
          <a:prstGeom prst="rect">
            <a:avLst/>
          </a:prstGeom>
          <a:noFill/>
          <a:ln/>
        </p:spPr>
        <p:txBody>
          <a:bodyPr wrap="square" lIns="0" tIns="0" rIns="0" bIns="0" rtlCol="0" anchor="ctr"/>
          <a:lstStyle/>
          <a:p>
            <a:pPr marL="0" indent="0" algn="l">
              <a:buNone/>
            </a:pPr>
            <a:r>
              <a:rPr lang="en-US" sz="900" dirty="0">
                <a:solidFill>
                  <a:srgbClr val="94A3B8"/>
                </a:solidFill>
                <a:latin typeface="Open Sans" pitchFamily="34" charset="0"/>
                <a:ea typeface="Open Sans" pitchFamily="34" charset="-122"/>
                <a:cs typeface="Open Sans" pitchFamily="34" charset="-120"/>
              </a:rPr>
              <a:t>ICAI Hyderabad Seminar</a:t>
            </a:r>
            <a:endParaRPr lang="en-US" sz="9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F0F0F0"/>
          </a:solidFill>
          <a:ln w="12700">
            <a:solidFill>
              <a:srgbClr val="FFFFFF">
                <a:alpha val="0"/>
              </a:srgbClr>
            </a:solidFill>
            <a:prstDash val="solid"/>
          </a:ln>
        </p:spPr>
      </p:sp>
      <p:sp>
        <p:nvSpPr>
          <p:cNvPr id="3" name="Shape 1"/>
          <p:cNvSpPr/>
          <p:nvPr/>
        </p:nvSpPr>
        <p:spPr>
          <a:xfrm>
            <a:off x="0" y="0"/>
            <a:ext cx="12191695" cy="6858000"/>
          </a:xfrm>
          <a:prstGeom prst="rect">
            <a:avLst/>
          </a:prstGeom>
          <a:solidFill>
            <a:srgbClr val="FFFFFF"/>
          </a:solidFill>
          <a:ln w="12700">
            <a:solidFill>
              <a:srgbClr val="FFFFFF">
                <a:alpha val="0"/>
              </a:srgbClr>
            </a:solidFill>
            <a:prstDash val="solid"/>
          </a:ln>
        </p:spPr>
      </p:sp>
      <p:pic>
        <p:nvPicPr>
          <p:cNvPr id="4" name="Image 0" descr="preencoded.png"/>
          <p:cNvPicPr>
            <a:picLocks noChangeAspect="1"/>
          </p:cNvPicPr>
          <p:nvPr/>
        </p:nvPicPr>
        <p:blipFill>
          <a:blip r:embed="rId3"/>
          <a:srcRect t="-1" b="-1"/>
          <a:stretch/>
        </p:blipFill>
        <p:spPr>
          <a:xfrm>
            <a:off x="0" y="0"/>
            <a:ext cx="12191695" cy="1143000"/>
          </a:xfrm>
          <a:prstGeom prst="rect">
            <a:avLst/>
          </a:prstGeom>
        </p:spPr>
      </p:pic>
      <p:sp>
        <p:nvSpPr>
          <p:cNvPr id="5" name="Shape 2"/>
          <p:cNvSpPr/>
          <p:nvPr/>
        </p:nvSpPr>
        <p:spPr>
          <a:xfrm>
            <a:off x="9334195" y="0"/>
            <a:ext cx="2857500" cy="1143000"/>
          </a:xfrm>
          <a:prstGeom prst="rect">
            <a:avLst/>
          </a:prstGeom>
          <a:solidFill>
            <a:srgbClr val="FFFFFF">
              <a:alpha val="10000"/>
            </a:srgbClr>
          </a:solidFill>
          <a:ln w="12700">
            <a:solidFill>
              <a:srgbClr val="FFFFFF">
                <a:alpha val="0"/>
              </a:srgbClr>
            </a:solidFill>
            <a:prstDash val="solid"/>
          </a:ln>
        </p:spPr>
      </p:sp>
      <p:pic>
        <p:nvPicPr>
          <p:cNvPr id="6" name="Image 1" descr="preencoded.png"/>
          <p:cNvPicPr>
            <a:picLocks noChangeAspect="1"/>
          </p:cNvPicPr>
          <p:nvPr/>
        </p:nvPicPr>
        <p:blipFill>
          <a:blip r:embed="rId4"/>
          <a:srcRect l="-200" r="-200"/>
          <a:stretch/>
        </p:blipFill>
        <p:spPr>
          <a:xfrm>
            <a:off x="0" y="1143000"/>
            <a:ext cx="12191695" cy="75895"/>
          </a:xfrm>
          <a:prstGeom prst="rect">
            <a:avLst/>
          </a:prstGeom>
        </p:spPr>
      </p:pic>
      <p:sp>
        <p:nvSpPr>
          <p:cNvPr id="7" name="Shape 3"/>
          <p:cNvSpPr/>
          <p:nvPr/>
        </p:nvSpPr>
        <p:spPr>
          <a:xfrm>
            <a:off x="9334195" y="3524098"/>
            <a:ext cx="3810305" cy="3810305"/>
          </a:xfrm>
          <a:prstGeom prst="ellipse">
            <a:avLst/>
          </a:prstGeom>
          <a:solidFill>
            <a:srgbClr val="0072CE">
              <a:alpha val="5000"/>
            </a:srgbClr>
          </a:solidFill>
          <a:ln w="12700">
            <a:solidFill>
              <a:srgbClr val="FFFFFF">
                <a:alpha val="0"/>
              </a:srgbClr>
            </a:solidFill>
            <a:prstDash val="solid"/>
          </a:ln>
        </p:spPr>
      </p:sp>
      <p:sp>
        <p:nvSpPr>
          <p:cNvPr id="8" name="Shape 4"/>
          <p:cNvSpPr/>
          <p:nvPr/>
        </p:nvSpPr>
        <p:spPr>
          <a:xfrm>
            <a:off x="9905695" y="1600200"/>
            <a:ext cx="1904695" cy="1904695"/>
          </a:xfrm>
          <a:prstGeom prst="ellipse">
            <a:avLst/>
          </a:prstGeom>
          <a:solidFill>
            <a:srgbClr val="FFD700">
              <a:alpha val="5000"/>
            </a:srgbClr>
          </a:solidFill>
          <a:ln w="12700">
            <a:solidFill>
              <a:srgbClr val="FFFFFF">
                <a:alpha val="0"/>
              </a:srgbClr>
            </a:solidFill>
            <a:prstDash val="solid"/>
          </a:ln>
        </p:spPr>
      </p:sp>
      <p:sp>
        <p:nvSpPr>
          <p:cNvPr id="9" name="Shape 5"/>
          <p:cNvSpPr/>
          <p:nvPr/>
        </p:nvSpPr>
        <p:spPr>
          <a:xfrm>
            <a:off x="0" y="6381598"/>
            <a:ext cx="12191695" cy="476402"/>
          </a:xfrm>
          <a:prstGeom prst="rect">
            <a:avLst/>
          </a:prstGeom>
          <a:solidFill>
            <a:srgbClr val="F1F5F9"/>
          </a:solidFill>
          <a:ln/>
        </p:spPr>
      </p:sp>
      <p:sp>
        <p:nvSpPr>
          <p:cNvPr id="10" name="Shape 6"/>
          <p:cNvSpPr/>
          <p:nvPr/>
        </p:nvSpPr>
        <p:spPr>
          <a:xfrm>
            <a:off x="0" y="6381598"/>
            <a:ext cx="12191695" cy="9144"/>
          </a:xfrm>
          <a:prstGeom prst="rect">
            <a:avLst/>
          </a:prstGeom>
          <a:solidFill>
            <a:srgbClr val="E2E8F0"/>
          </a:solidFill>
          <a:ln w="12700">
            <a:solidFill>
              <a:srgbClr val="E2E8F0">
                <a:alpha val="0"/>
              </a:srgbClr>
            </a:solidFill>
            <a:prstDash val="solid"/>
          </a:ln>
        </p:spPr>
      </p:sp>
      <p:sp>
        <p:nvSpPr>
          <p:cNvPr id="11" name="Text 7"/>
          <p:cNvSpPr txBox="1"/>
          <p:nvPr/>
        </p:nvSpPr>
        <p:spPr>
          <a:xfrm>
            <a:off x="571500" y="6524244"/>
            <a:ext cx="3805733" cy="200254"/>
          </a:xfrm>
          <a:prstGeom prst="rect">
            <a:avLst/>
          </a:prstGeom>
          <a:noFill/>
          <a:ln/>
        </p:spPr>
        <p:txBody>
          <a:bodyPr wrap="square" lIns="0" tIns="0" rIns="0" bIns="0" rtlCol="0" anchor="ctr"/>
          <a:lstStyle/>
          <a:p>
            <a:pPr marL="0" indent="0" algn="l">
              <a:buNone/>
            </a:pPr>
            <a:r>
              <a:rPr lang="en-US" sz="1000" dirty="0">
                <a:solidFill>
                  <a:srgbClr val="64748B"/>
                </a:solidFill>
                <a:latin typeface="Open Sans" pitchFamily="34" charset="0"/>
                <a:ea typeface="Open Sans" pitchFamily="34" charset="-122"/>
                <a:cs typeface="Open Sans" pitchFamily="34" charset="-120"/>
              </a:rPr>
              <a:t>Long Form Audit Report (LFAR) – Practical Approach</a:t>
            </a:r>
            <a:endParaRPr lang="en-US" sz="1000" dirty="0"/>
          </a:p>
        </p:txBody>
      </p:sp>
      <p:sp>
        <p:nvSpPr>
          <p:cNvPr id="12" name="Text 8"/>
          <p:cNvSpPr txBox="1"/>
          <p:nvPr/>
        </p:nvSpPr>
        <p:spPr>
          <a:xfrm>
            <a:off x="10105034" y="6524244"/>
            <a:ext cx="1814170" cy="200254"/>
          </a:xfrm>
          <a:prstGeom prst="rect">
            <a:avLst/>
          </a:prstGeom>
          <a:noFill/>
          <a:ln/>
        </p:spPr>
        <p:txBody>
          <a:bodyPr wrap="square" lIns="0" tIns="0" rIns="0" bIns="0" rtlCol="0" anchor="ctr"/>
          <a:lstStyle/>
          <a:p>
            <a:pPr marL="0" indent="0" algn="l">
              <a:buNone/>
            </a:pPr>
            <a:r>
              <a:rPr lang="en-US" sz="1000" dirty="0">
                <a:solidFill>
                  <a:srgbClr val="64748B"/>
                </a:solidFill>
                <a:latin typeface="Open Sans" pitchFamily="34" charset="0"/>
                <a:ea typeface="Open Sans" pitchFamily="34" charset="-122"/>
                <a:cs typeface="Open Sans" pitchFamily="34" charset="-120"/>
              </a:rPr>
              <a:t>ICAI Hyderabad Seminar</a:t>
            </a:r>
            <a:endParaRPr lang="en-US" sz="1000" dirty="0"/>
          </a:p>
        </p:txBody>
      </p:sp>
      <p:sp>
        <p:nvSpPr>
          <p:cNvPr id="13" name="Text 9"/>
          <p:cNvSpPr txBox="1"/>
          <p:nvPr/>
        </p:nvSpPr>
        <p:spPr>
          <a:xfrm>
            <a:off x="571500" y="271577"/>
            <a:ext cx="5591556" cy="600761"/>
          </a:xfrm>
          <a:prstGeom prst="rect">
            <a:avLst/>
          </a:prstGeom>
          <a:noFill/>
          <a:ln/>
        </p:spPr>
        <p:txBody>
          <a:bodyPr wrap="square" lIns="0" tIns="0" rIns="0" bIns="0" rtlCol="0" anchor="ctr"/>
          <a:lstStyle/>
          <a:p>
            <a:pPr marL="0" indent="0" algn="l">
              <a:buNone/>
            </a:pPr>
            <a:r>
              <a:rPr lang="en-US" sz="3100" b="1" kern="0" spc="75" dirty="0">
                <a:solidFill>
                  <a:srgbClr val="FFFFFF"/>
                </a:solidFill>
                <a:latin typeface="Montserrat" pitchFamily="34" charset="0"/>
                <a:ea typeface="Montserrat" pitchFamily="34" charset="-122"/>
                <a:cs typeface="Montserrat" pitchFamily="34" charset="-120"/>
              </a:rPr>
              <a:t>Presentation Agenda</a:t>
            </a:r>
            <a:endParaRPr lang="en-US" sz="3100" dirty="0"/>
          </a:p>
        </p:txBody>
      </p:sp>
      <p:sp>
        <p:nvSpPr>
          <p:cNvPr id="14" name="Shape 10"/>
          <p:cNvSpPr/>
          <p:nvPr/>
        </p:nvSpPr>
        <p:spPr>
          <a:xfrm>
            <a:off x="761695" y="1695298"/>
            <a:ext cx="5191049" cy="1209751"/>
          </a:xfrm>
          <a:prstGeom prst="roundRect">
            <a:avLst>
              <a:gd name="adj" fmla="val 14284"/>
            </a:avLst>
          </a:prstGeom>
          <a:solidFill>
            <a:srgbClr val="F8FAFC"/>
          </a:solidFill>
          <a:ln/>
          <a:effectLst>
            <a:outerShdw blurRad="63500" dist="38100" dir="16200000" algn="bl" rotWithShape="0">
              <a:srgbClr val="000000">
                <a:alpha val="5000"/>
              </a:srgbClr>
            </a:outerShdw>
          </a:effectLst>
        </p:spPr>
      </p:sp>
      <p:sp>
        <p:nvSpPr>
          <p:cNvPr id="15" name="Shape 11"/>
          <p:cNvSpPr/>
          <p:nvPr/>
        </p:nvSpPr>
        <p:spPr>
          <a:xfrm>
            <a:off x="761695" y="1695298"/>
            <a:ext cx="57607" cy="1209751"/>
          </a:xfrm>
          <a:prstGeom prst="roundRect">
            <a:avLst>
              <a:gd name="adj" fmla="val 299964"/>
            </a:avLst>
          </a:prstGeom>
          <a:solidFill>
            <a:srgbClr val="0072CE"/>
          </a:solidFill>
          <a:ln w="12700">
            <a:solidFill>
              <a:srgbClr val="0072CE">
                <a:alpha val="0"/>
              </a:srgbClr>
            </a:solidFill>
            <a:prstDash val="solid"/>
          </a:ln>
        </p:spPr>
      </p:sp>
      <p:sp>
        <p:nvSpPr>
          <p:cNvPr id="16" name="Text 12"/>
          <p:cNvSpPr txBox="1"/>
          <p:nvPr/>
        </p:nvSpPr>
        <p:spPr>
          <a:xfrm>
            <a:off x="1019556" y="1886407"/>
            <a:ext cx="457200" cy="400507"/>
          </a:xfrm>
          <a:prstGeom prst="rect">
            <a:avLst/>
          </a:prstGeom>
          <a:noFill/>
          <a:ln/>
        </p:spPr>
        <p:txBody>
          <a:bodyPr wrap="square" lIns="0" tIns="0" rIns="0" bIns="0" rtlCol="0" anchor="ctr"/>
          <a:lstStyle/>
          <a:p>
            <a:pPr marL="0" indent="0" algn="ctr">
              <a:buNone/>
            </a:pPr>
            <a:r>
              <a:rPr lang="en-US" sz="2100" b="1" dirty="0">
                <a:solidFill>
                  <a:srgbClr val="003580"/>
                </a:solidFill>
                <a:latin typeface="Montserrat" pitchFamily="34" charset="0"/>
                <a:ea typeface="Montserrat" pitchFamily="34" charset="-122"/>
                <a:cs typeface="Montserrat" pitchFamily="34" charset="-120"/>
              </a:rPr>
              <a:t>01</a:t>
            </a:r>
            <a:endParaRPr lang="en-US" sz="2100" dirty="0"/>
          </a:p>
        </p:txBody>
      </p:sp>
      <p:sp>
        <p:nvSpPr>
          <p:cNvPr id="17" name="Text 13"/>
          <p:cNvSpPr txBox="1"/>
          <p:nvPr/>
        </p:nvSpPr>
        <p:spPr>
          <a:xfrm>
            <a:off x="1628546" y="1886407"/>
            <a:ext cx="4200754" cy="314554"/>
          </a:xfrm>
          <a:prstGeom prst="rect">
            <a:avLst/>
          </a:prstGeom>
          <a:noFill/>
          <a:ln/>
        </p:spPr>
        <p:txBody>
          <a:bodyPr wrap="square" lIns="0" tIns="0" rIns="0" bIns="0" rtlCol="0" anchor="ctr"/>
          <a:lstStyle/>
          <a:p>
            <a:pPr marL="0" indent="0" algn="l">
              <a:buNone/>
            </a:pPr>
            <a:r>
              <a:rPr lang="en-US" sz="1600" b="1" dirty="0">
                <a:solidFill>
                  <a:srgbClr val="1E293B"/>
                </a:solidFill>
                <a:latin typeface="Montserrat" pitchFamily="34" charset="0"/>
                <a:ea typeface="Montserrat" pitchFamily="34" charset="-122"/>
                <a:cs typeface="Montserrat" pitchFamily="34" charset="-120"/>
              </a:rPr>
              <a:t>LFAR Overview &amp; Structure</a:t>
            </a:r>
            <a:endParaRPr lang="en-US" sz="1600" dirty="0"/>
          </a:p>
        </p:txBody>
      </p:sp>
      <p:sp>
        <p:nvSpPr>
          <p:cNvPr id="18" name="Text 14"/>
          <p:cNvSpPr txBox="1"/>
          <p:nvPr/>
        </p:nvSpPr>
        <p:spPr>
          <a:xfrm>
            <a:off x="1628546" y="2257654"/>
            <a:ext cx="4163263" cy="457200"/>
          </a:xfrm>
          <a:prstGeom prst="rect">
            <a:avLst/>
          </a:prstGeom>
          <a:noFill/>
          <a:ln/>
        </p:spPr>
        <p:txBody>
          <a:bodyPr wrap="square" lIns="0" tIns="0" rIns="0" bIns="0" rtlCol="0" anchor="ctr"/>
          <a:lstStyle/>
          <a:p>
            <a:pPr marL="0" indent="0" algn="l">
              <a:buNone/>
            </a:pPr>
            <a:r>
              <a:rPr lang="en-US" sz="1200" dirty="0">
                <a:solidFill>
                  <a:srgbClr val="475569"/>
                </a:solidFill>
                <a:latin typeface="Open Sans" pitchFamily="34" charset="0"/>
                <a:ea typeface="Open Sans" pitchFamily="34" charset="-122"/>
                <a:cs typeface="Open Sans" pitchFamily="34" charset="-120"/>
              </a:rPr>
              <a:t>RBI 2020 format, Annex I/II distinction, and regulatory expectations</a:t>
            </a:r>
            <a:endParaRPr lang="en-US" sz="1200" dirty="0"/>
          </a:p>
        </p:txBody>
      </p:sp>
      <p:sp>
        <p:nvSpPr>
          <p:cNvPr id="19" name="Shape 15"/>
          <p:cNvSpPr/>
          <p:nvPr/>
        </p:nvSpPr>
        <p:spPr>
          <a:xfrm>
            <a:off x="761695" y="3143707"/>
            <a:ext cx="5191049" cy="1209751"/>
          </a:xfrm>
          <a:prstGeom prst="roundRect">
            <a:avLst>
              <a:gd name="adj" fmla="val 14284"/>
            </a:avLst>
          </a:prstGeom>
          <a:solidFill>
            <a:srgbClr val="F8FAFC"/>
          </a:solidFill>
          <a:ln/>
          <a:effectLst>
            <a:outerShdw blurRad="63500" dist="38100" dir="16200000" algn="bl" rotWithShape="0">
              <a:srgbClr val="000000">
                <a:alpha val="5000"/>
              </a:srgbClr>
            </a:outerShdw>
          </a:effectLst>
        </p:spPr>
      </p:sp>
      <p:sp>
        <p:nvSpPr>
          <p:cNvPr id="20" name="Shape 16"/>
          <p:cNvSpPr/>
          <p:nvPr/>
        </p:nvSpPr>
        <p:spPr>
          <a:xfrm>
            <a:off x="761695" y="3143707"/>
            <a:ext cx="57607" cy="1209751"/>
          </a:xfrm>
          <a:prstGeom prst="roundRect">
            <a:avLst>
              <a:gd name="adj" fmla="val 299964"/>
            </a:avLst>
          </a:prstGeom>
          <a:solidFill>
            <a:srgbClr val="0072CE"/>
          </a:solidFill>
          <a:ln w="12700">
            <a:solidFill>
              <a:srgbClr val="0072CE">
                <a:alpha val="0"/>
              </a:srgbClr>
            </a:solidFill>
            <a:prstDash val="solid"/>
          </a:ln>
        </p:spPr>
      </p:sp>
      <p:sp>
        <p:nvSpPr>
          <p:cNvPr id="21" name="Text 17"/>
          <p:cNvSpPr txBox="1"/>
          <p:nvPr/>
        </p:nvSpPr>
        <p:spPr>
          <a:xfrm>
            <a:off x="1019556" y="3333902"/>
            <a:ext cx="457200" cy="400507"/>
          </a:xfrm>
          <a:prstGeom prst="rect">
            <a:avLst/>
          </a:prstGeom>
          <a:noFill/>
          <a:ln/>
        </p:spPr>
        <p:txBody>
          <a:bodyPr wrap="square" lIns="0" tIns="0" rIns="0" bIns="0" rtlCol="0" anchor="ctr"/>
          <a:lstStyle/>
          <a:p>
            <a:pPr marL="0" indent="0" algn="ctr">
              <a:buNone/>
            </a:pPr>
            <a:r>
              <a:rPr lang="en-US" sz="2100" b="1" dirty="0">
                <a:solidFill>
                  <a:srgbClr val="003580"/>
                </a:solidFill>
                <a:latin typeface="Montserrat" pitchFamily="34" charset="0"/>
                <a:ea typeface="Montserrat" pitchFamily="34" charset="-122"/>
                <a:cs typeface="Montserrat" pitchFamily="34" charset="-120"/>
              </a:rPr>
              <a:t>02</a:t>
            </a:r>
            <a:endParaRPr lang="en-US" sz="2100" dirty="0"/>
          </a:p>
        </p:txBody>
      </p:sp>
      <p:sp>
        <p:nvSpPr>
          <p:cNvPr id="22" name="Text 18"/>
          <p:cNvSpPr txBox="1"/>
          <p:nvPr/>
        </p:nvSpPr>
        <p:spPr>
          <a:xfrm>
            <a:off x="1628546" y="3333902"/>
            <a:ext cx="4200754" cy="314554"/>
          </a:xfrm>
          <a:prstGeom prst="rect">
            <a:avLst/>
          </a:prstGeom>
          <a:noFill/>
          <a:ln/>
        </p:spPr>
        <p:txBody>
          <a:bodyPr wrap="square" lIns="0" tIns="0" rIns="0" bIns="0" rtlCol="0" anchor="ctr"/>
          <a:lstStyle/>
          <a:p>
            <a:pPr marL="0" indent="0" algn="l">
              <a:buNone/>
            </a:pPr>
            <a:r>
              <a:rPr lang="en-US" sz="1600" b="1" dirty="0">
                <a:solidFill>
                  <a:srgbClr val="1E293B"/>
                </a:solidFill>
                <a:latin typeface="Montserrat" pitchFamily="34" charset="0"/>
                <a:ea typeface="Montserrat" pitchFamily="34" charset="-122"/>
                <a:cs typeface="Montserrat" pitchFamily="34" charset="-120"/>
              </a:rPr>
              <a:t>Assets: Advances Focus</a:t>
            </a:r>
            <a:endParaRPr lang="en-US" sz="1600" dirty="0"/>
          </a:p>
        </p:txBody>
      </p:sp>
      <p:sp>
        <p:nvSpPr>
          <p:cNvPr id="23" name="Text 19"/>
          <p:cNvSpPr txBox="1"/>
          <p:nvPr/>
        </p:nvSpPr>
        <p:spPr>
          <a:xfrm>
            <a:off x="1628546" y="3705149"/>
            <a:ext cx="4163263" cy="457200"/>
          </a:xfrm>
          <a:prstGeom prst="rect">
            <a:avLst/>
          </a:prstGeom>
          <a:noFill/>
          <a:ln/>
        </p:spPr>
        <p:txBody>
          <a:bodyPr wrap="square" lIns="0" tIns="0" rIns="0" bIns="0" rtlCol="0" anchor="ctr"/>
          <a:lstStyle/>
          <a:p>
            <a:pPr marL="0" indent="0" algn="l">
              <a:buNone/>
            </a:pPr>
            <a:r>
              <a:rPr lang="en-US" sz="1200" dirty="0">
                <a:solidFill>
                  <a:srgbClr val="475569"/>
                </a:solidFill>
                <a:latin typeface="Open Sans" pitchFamily="34" charset="0"/>
                <a:ea typeface="Open Sans" pitchFamily="34" charset="-122"/>
                <a:cs typeface="Open Sans" pitchFamily="34" charset="-120"/>
              </a:rPr>
              <a:t>Detailed exact questions on Credit Appraisal, Sanctioning, Documentation, and Monitoring</a:t>
            </a:r>
            <a:endParaRPr lang="en-US" sz="1200" dirty="0"/>
          </a:p>
        </p:txBody>
      </p:sp>
      <p:sp>
        <p:nvSpPr>
          <p:cNvPr id="24" name="Shape 20"/>
          <p:cNvSpPr/>
          <p:nvPr/>
        </p:nvSpPr>
        <p:spPr>
          <a:xfrm>
            <a:off x="761695" y="4591202"/>
            <a:ext cx="5191049" cy="1209751"/>
          </a:xfrm>
          <a:prstGeom prst="roundRect">
            <a:avLst>
              <a:gd name="adj" fmla="val 14284"/>
            </a:avLst>
          </a:prstGeom>
          <a:solidFill>
            <a:srgbClr val="F8FAFC"/>
          </a:solidFill>
          <a:ln/>
          <a:effectLst>
            <a:outerShdw blurRad="63500" dist="38100" dir="16200000" algn="bl" rotWithShape="0">
              <a:srgbClr val="000000">
                <a:alpha val="5000"/>
              </a:srgbClr>
            </a:outerShdw>
          </a:effectLst>
        </p:spPr>
      </p:sp>
      <p:sp>
        <p:nvSpPr>
          <p:cNvPr id="25" name="Shape 21"/>
          <p:cNvSpPr/>
          <p:nvPr/>
        </p:nvSpPr>
        <p:spPr>
          <a:xfrm>
            <a:off x="761695" y="4591202"/>
            <a:ext cx="57607" cy="1209751"/>
          </a:xfrm>
          <a:prstGeom prst="roundRect">
            <a:avLst>
              <a:gd name="adj" fmla="val 299964"/>
            </a:avLst>
          </a:prstGeom>
          <a:solidFill>
            <a:srgbClr val="0072CE"/>
          </a:solidFill>
          <a:ln w="12700">
            <a:solidFill>
              <a:srgbClr val="0072CE">
                <a:alpha val="0"/>
              </a:srgbClr>
            </a:solidFill>
            <a:prstDash val="solid"/>
          </a:ln>
        </p:spPr>
      </p:sp>
      <p:sp>
        <p:nvSpPr>
          <p:cNvPr id="26" name="Text 22"/>
          <p:cNvSpPr txBox="1"/>
          <p:nvPr/>
        </p:nvSpPr>
        <p:spPr>
          <a:xfrm>
            <a:off x="1019556" y="4781398"/>
            <a:ext cx="457200" cy="400507"/>
          </a:xfrm>
          <a:prstGeom prst="rect">
            <a:avLst/>
          </a:prstGeom>
          <a:noFill/>
          <a:ln/>
        </p:spPr>
        <p:txBody>
          <a:bodyPr wrap="square" lIns="0" tIns="0" rIns="0" bIns="0" rtlCol="0" anchor="ctr"/>
          <a:lstStyle/>
          <a:p>
            <a:pPr marL="0" indent="0" algn="ctr">
              <a:buNone/>
            </a:pPr>
            <a:r>
              <a:rPr lang="en-US" sz="2100" b="1" dirty="0">
                <a:solidFill>
                  <a:srgbClr val="003580"/>
                </a:solidFill>
                <a:latin typeface="Montserrat" pitchFamily="34" charset="0"/>
                <a:ea typeface="Montserrat" pitchFamily="34" charset="-122"/>
                <a:cs typeface="Montserrat" pitchFamily="34" charset="-120"/>
              </a:rPr>
              <a:t>03</a:t>
            </a:r>
            <a:endParaRPr lang="en-US" sz="2100" dirty="0"/>
          </a:p>
        </p:txBody>
      </p:sp>
      <p:sp>
        <p:nvSpPr>
          <p:cNvPr id="27" name="Text 23"/>
          <p:cNvSpPr txBox="1"/>
          <p:nvPr/>
        </p:nvSpPr>
        <p:spPr>
          <a:xfrm>
            <a:off x="1628546" y="4781398"/>
            <a:ext cx="4200754" cy="314554"/>
          </a:xfrm>
          <a:prstGeom prst="rect">
            <a:avLst/>
          </a:prstGeom>
          <a:noFill/>
          <a:ln/>
        </p:spPr>
        <p:txBody>
          <a:bodyPr wrap="square" lIns="0" tIns="0" rIns="0" bIns="0" rtlCol="0" anchor="ctr"/>
          <a:lstStyle/>
          <a:p>
            <a:pPr marL="0" indent="0" algn="l">
              <a:buNone/>
            </a:pPr>
            <a:r>
              <a:rPr lang="en-US" sz="1600" b="1" dirty="0">
                <a:solidFill>
                  <a:srgbClr val="1E293B"/>
                </a:solidFill>
                <a:latin typeface="Montserrat" pitchFamily="34" charset="0"/>
                <a:ea typeface="Montserrat" pitchFamily="34" charset="-122"/>
                <a:cs typeface="Montserrat" pitchFamily="34" charset="-120"/>
              </a:rPr>
              <a:t>Assets: IRAC &amp; Recovery</a:t>
            </a:r>
            <a:endParaRPr lang="en-US" sz="1600" dirty="0"/>
          </a:p>
        </p:txBody>
      </p:sp>
      <p:sp>
        <p:nvSpPr>
          <p:cNvPr id="28" name="Text 24"/>
          <p:cNvSpPr txBox="1"/>
          <p:nvPr/>
        </p:nvSpPr>
        <p:spPr>
          <a:xfrm>
            <a:off x="1628546" y="5152644"/>
            <a:ext cx="4163263" cy="457200"/>
          </a:xfrm>
          <a:prstGeom prst="rect">
            <a:avLst/>
          </a:prstGeom>
          <a:noFill/>
          <a:ln/>
        </p:spPr>
        <p:txBody>
          <a:bodyPr wrap="square" lIns="0" tIns="0" rIns="0" bIns="0" rtlCol="0" anchor="ctr"/>
          <a:lstStyle/>
          <a:p>
            <a:pPr marL="0" indent="0" algn="l">
              <a:buNone/>
            </a:pPr>
            <a:r>
              <a:rPr lang="en-US" sz="1200" dirty="0">
                <a:solidFill>
                  <a:srgbClr val="475569"/>
                </a:solidFill>
                <a:latin typeface="Open Sans" pitchFamily="34" charset="0"/>
                <a:ea typeface="Open Sans" pitchFamily="34" charset="-122"/>
                <a:cs typeface="Open Sans" pitchFamily="34" charset="-120"/>
              </a:rPr>
              <a:t>System-driven identification, NPA date, provisioning, and resolution (IBC/Restructuring)</a:t>
            </a:r>
            <a:endParaRPr lang="en-US" sz="1200" dirty="0"/>
          </a:p>
        </p:txBody>
      </p:sp>
      <p:sp>
        <p:nvSpPr>
          <p:cNvPr id="29" name="Shape 25"/>
          <p:cNvSpPr/>
          <p:nvPr/>
        </p:nvSpPr>
        <p:spPr>
          <a:xfrm>
            <a:off x="6238951" y="1695298"/>
            <a:ext cx="5191049" cy="1209751"/>
          </a:xfrm>
          <a:prstGeom prst="roundRect">
            <a:avLst>
              <a:gd name="adj" fmla="val 14284"/>
            </a:avLst>
          </a:prstGeom>
          <a:solidFill>
            <a:srgbClr val="F8FAFC"/>
          </a:solidFill>
          <a:ln/>
          <a:effectLst>
            <a:outerShdw blurRad="63500" dist="38100" dir="16200000" algn="bl" rotWithShape="0">
              <a:srgbClr val="000000">
                <a:alpha val="5000"/>
              </a:srgbClr>
            </a:outerShdw>
          </a:effectLst>
        </p:spPr>
      </p:sp>
      <p:sp>
        <p:nvSpPr>
          <p:cNvPr id="30" name="Shape 26"/>
          <p:cNvSpPr/>
          <p:nvPr/>
        </p:nvSpPr>
        <p:spPr>
          <a:xfrm>
            <a:off x="6238951" y="1695298"/>
            <a:ext cx="57607" cy="1209751"/>
          </a:xfrm>
          <a:prstGeom prst="roundRect">
            <a:avLst>
              <a:gd name="adj" fmla="val 299964"/>
            </a:avLst>
          </a:prstGeom>
          <a:solidFill>
            <a:srgbClr val="0072CE"/>
          </a:solidFill>
          <a:ln w="12700">
            <a:solidFill>
              <a:srgbClr val="0072CE">
                <a:alpha val="0"/>
              </a:srgbClr>
            </a:solidFill>
            <a:prstDash val="solid"/>
          </a:ln>
        </p:spPr>
      </p:sp>
      <p:sp>
        <p:nvSpPr>
          <p:cNvPr id="31" name="Text 27"/>
          <p:cNvSpPr txBox="1"/>
          <p:nvPr/>
        </p:nvSpPr>
        <p:spPr>
          <a:xfrm>
            <a:off x="6495898" y="1886407"/>
            <a:ext cx="457200" cy="400507"/>
          </a:xfrm>
          <a:prstGeom prst="rect">
            <a:avLst/>
          </a:prstGeom>
          <a:noFill/>
          <a:ln/>
        </p:spPr>
        <p:txBody>
          <a:bodyPr wrap="square" lIns="0" tIns="0" rIns="0" bIns="0" rtlCol="0" anchor="ctr"/>
          <a:lstStyle/>
          <a:p>
            <a:pPr marL="0" indent="0" algn="ctr">
              <a:buNone/>
            </a:pPr>
            <a:r>
              <a:rPr lang="en-US" sz="2100" b="1" dirty="0">
                <a:solidFill>
                  <a:srgbClr val="003580"/>
                </a:solidFill>
                <a:latin typeface="Montserrat" pitchFamily="34" charset="0"/>
                <a:ea typeface="Montserrat" pitchFamily="34" charset="-122"/>
                <a:cs typeface="Montserrat" pitchFamily="34" charset="-120"/>
              </a:rPr>
              <a:t>04</a:t>
            </a:r>
            <a:endParaRPr lang="en-US" sz="2100" dirty="0"/>
          </a:p>
        </p:txBody>
      </p:sp>
      <p:sp>
        <p:nvSpPr>
          <p:cNvPr id="32" name="Text 28"/>
          <p:cNvSpPr txBox="1"/>
          <p:nvPr/>
        </p:nvSpPr>
        <p:spPr>
          <a:xfrm>
            <a:off x="7105802" y="1886407"/>
            <a:ext cx="4200754" cy="314554"/>
          </a:xfrm>
          <a:prstGeom prst="rect">
            <a:avLst/>
          </a:prstGeom>
          <a:noFill/>
          <a:ln/>
        </p:spPr>
        <p:txBody>
          <a:bodyPr wrap="square" lIns="0" tIns="0" rIns="0" bIns="0" rtlCol="0" anchor="ctr"/>
          <a:lstStyle/>
          <a:p>
            <a:pPr marL="0" indent="0" algn="l">
              <a:buNone/>
            </a:pPr>
            <a:r>
              <a:rPr lang="en-US" sz="1600" b="1" dirty="0">
                <a:solidFill>
                  <a:srgbClr val="1E293B"/>
                </a:solidFill>
                <a:latin typeface="Montserrat" pitchFamily="34" charset="0"/>
                <a:ea typeface="Montserrat" pitchFamily="34" charset="-122"/>
                <a:cs typeface="Montserrat" pitchFamily="34" charset="-120"/>
              </a:rPr>
              <a:t>Liabilities, P&amp;L &amp; General</a:t>
            </a:r>
            <a:endParaRPr lang="en-US" sz="1600" dirty="0"/>
          </a:p>
        </p:txBody>
      </p:sp>
      <p:sp>
        <p:nvSpPr>
          <p:cNvPr id="33" name="Text 29"/>
          <p:cNvSpPr txBox="1"/>
          <p:nvPr/>
        </p:nvSpPr>
        <p:spPr>
          <a:xfrm>
            <a:off x="7105802" y="2257654"/>
            <a:ext cx="4163263" cy="457200"/>
          </a:xfrm>
          <a:prstGeom prst="rect">
            <a:avLst/>
          </a:prstGeom>
          <a:noFill/>
          <a:ln/>
        </p:spPr>
        <p:txBody>
          <a:bodyPr wrap="square" lIns="0" tIns="0" rIns="0" bIns="0" rtlCol="0" anchor="ctr"/>
          <a:lstStyle/>
          <a:p>
            <a:pPr marL="0" indent="0" algn="l">
              <a:buNone/>
            </a:pPr>
            <a:r>
              <a:rPr lang="en-US" sz="1200" dirty="0">
                <a:solidFill>
                  <a:srgbClr val="475569"/>
                </a:solidFill>
                <a:latin typeface="Open Sans" pitchFamily="34" charset="0"/>
                <a:ea typeface="Open Sans" pitchFamily="34" charset="-122"/>
                <a:cs typeface="Open Sans" pitchFamily="34" charset="-120"/>
              </a:rPr>
              <a:t>Exact questions on Deposits, Income Leakage, Gold, CBS/IT, Frauds, and KYC</a:t>
            </a:r>
            <a:endParaRPr lang="en-US" sz="1200" dirty="0"/>
          </a:p>
        </p:txBody>
      </p:sp>
      <p:sp>
        <p:nvSpPr>
          <p:cNvPr id="34" name="Shape 30"/>
          <p:cNvSpPr/>
          <p:nvPr/>
        </p:nvSpPr>
        <p:spPr>
          <a:xfrm>
            <a:off x="6238951" y="3143707"/>
            <a:ext cx="5191049" cy="1209751"/>
          </a:xfrm>
          <a:prstGeom prst="roundRect">
            <a:avLst>
              <a:gd name="adj" fmla="val 14284"/>
            </a:avLst>
          </a:prstGeom>
          <a:solidFill>
            <a:srgbClr val="F8FAFC"/>
          </a:solidFill>
          <a:ln/>
          <a:effectLst>
            <a:outerShdw blurRad="63500" dist="38100" dir="16200000" algn="bl" rotWithShape="0">
              <a:srgbClr val="000000">
                <a:alpha val="5000"/>
              </a:srgbClr>
            </a:outerShdw>
          </a:effectLst>
        </p:spPr>
      </p:sp>
      <p:sp>
        <p:nvSpPr>
          <p:cNvPr id="35" name="Shape 31"/>
          <p:cNvSpPr/>
          <p:nvPr/>
        </p:nvSpPr>
        <p:spPr>
          <a:xfrm>
            <a:off x="6238951" y="3143707"/>
            <a:ext cx="57607" cy="1209751"/>
          </a:xfrm>
          <a:prstGeom prst="roundRect">
            <a:avLst>
              <a:gd name="adj" fmla="val 299964"/>
            </a:avLst>
          </a:prstGeom>
          <a:solidFill>
            <a:srgbClr val="0072CE"/>
          </a:solidFill>
          <a:ln w="12700">
            <a:solidFill>
              <a:srgbClr val="0072CE">
                <a:alpha val="0"/>
              </a:srgbClr>
            </a:solidFill>
            <a:prstDash val="solid"/>
          </a:ln>
        </p:spPr>
      </p:sp>
      <p:sp>
        <p:nvSpPr>
          <p:cNvPr id="36" name="Text 32"/>
          <p:cNvSpPr txBox="1"/>
          <p:nvPr/>
        </p:nvSpPr>
        <p:spPr>
          <a:xfrm>
            <a:off x="6495898" y="3333902"/>
            <a:ext cx="457200" cy="400507"/>
          </a:xfrm>
          <a:prstGeom prst="rect">
            <a:avLst/>
          </a:prstGeom>
          <a:noFill/>
          <a:ln/>
        </p:spPr>
        <p:txBody>
          <a:bodyPr wrap="square" lIns="0" tIns="0" rIns="0" bIns="0" rtlCol="0" anchor="ctr"/>
          <a:lstStyle/>
          <a:p>
            <a:pPr marL="0" indent="0" algn="ctr">
              <a:buNone/>
            </a:pPr>
            <a:r>
              <a:rPr lang="en-US" sz="2100" b="1" dirty="0">
                <a:solidFill>
                  <a:srgbClr val="003580"/>
                </a:solidFill>
                <a:latin typeface="Montserrat" pitchFamily="34" charset="0"/>
                <a:ea typeface="Montserrat" pitchFamily="34" charset="-122"/>
                <a:cs typeface="Montserrat" pitchFamily="34" charset="-120"/>
              </a:rPr>
              <a:t>05</a:t>
            </a:r>
            <a:endParaRPr lang="en-US" sz="2100" dirty="0"/>
          </a:p>
        </p:txBody>
      </p:sp>
      <p:sp>
        <p:nvSpPr>
          <p:cNvPr id="37" name="Text 33"/>
          <p:cNvSpPr txBox="1"/>
          <p:nvPr/>
        </p:nvSpPr>
        <p:spPr>
          <a:xfrm>
            <a:off x="7105802" y="3333902"/>
            <a:ext cx="4200754" cy="314554"/>
          </a:xfrm>
          <a:prstGeom prst="rect">
            <a:avLst/>
          </a:prstGeom>
          <a:noFill/>
          <a:ln/>
        </p:spPr>
        <p:txBody>
          <a:bodyPr wrap="square" lIns="0" tIns="0" rIns="0" bIns="0" rtlCol="0" anchor="ctr"/>
          <a:lstStyle/>
          <a:p>
            <a:pPr marL="0" indent="0" algn="l">
              <a:buNone/>
            </a:pPr>
            <a:r>
              <a:rPr lang="en-US" sz="1600" b="1" dirty="0">
                <a:solidFill>
                  <a:srgbClr val="1E293B"/>
                </a:solidFill>
                <a:latin typeface="Montserrat" pitchFamily="34" charset="0"/>
                <a:ea typeface="Montserrat" pitchFamily="34" charset="-122"/>
                <a:cs typeface="Montserrat" pitchFamily="34" charset="-120"/>
              </a:rPr>
              <a:t>Specialized Areas</a:t>
            </a:r>
            <a:endParaRPr lang="en-US" sz="1600" dirty="0"/>
          </a:p>
        </p:txBody>
      </p:sp>
      <p:sp>
        <p:nvSpPr>
          <p:cNvPr id="38" name="Text 34"/>
          <p:cNvSpPr txBox="1"/>
          <p:nvPr/>
        </p:nvSpPr>
        <p:spPr>
          <a:xfrm>
            <a:off x="7105802" y="3705149"/>
            <a:ext cx="4163263" cy="457200"/>
          </a:xfrm>
          <a:prstGeom prst="rect">
            <a:avLst/>
          </a:prstGeom>
          <a:noFill/>
          <a:ln/>
        </p:spPr>
        <p:txBody>
          <a:bodyPr wrap="square" lIns="0" tIns="0" rIns="0" bIns="0" rtlCol="0" anchor="ctr"/>
          <a:lstStyle/>
          <a:p>
            <a:pPr marL="0" indent="0" algn="l">
              <a:buNone/>
            </a:pPr>
            <a:r>
              <a:rPr lang="en-US" sz="1200" dirty="0">
                <a:solidFill>
                  <a:srgbClr val="475569"/>
                </a:solidFill>
                <a:latin typeface="Open Sans" pitchFamily="34" charset="0"/>
                <a:ea typeface="Open Sans" pitchFamily="34" charset="-122"/>
                <a:cs typeface="Open Sans" pitchFamily="34" charset="-120"/>
              </a:rPr>
              <a:t>Forex, Clearing House, and Asset Recovery Branch questionnaires</a:t>
            </a:r>
            <a:endParaRPr lang="en-US" sz="1200" dirty="0"/>
          </a:p>
        </p:txBody>
      </p:sp>
      <p:sp>
        <p:nvSpPr>
          <p:cNvPr id="39" name="Shape 35"/>
          <p:cNvSpPr/>
          <p:nvPr/>
        </p:nvSpPr>
        <p:spPr>
          <a:xfrm>
            <a:off x="6238951" y="4591202"/>
            <a:ext cx="5191049" cy="1209751"/>
          </a:xfrm>
          <a:prstGeom prst="roundRect">
            <a:avLst>
              <a:gd name="adj" fmla="val 14284"/>
            </a:avLst>
          </a:prstGeom>
          <a:solidFill>
            <a:srgbClr val="F8FAFC"/>
          </a:solidFill>
          <a:ln/>
          <a:effectLst>
            <a:outerShdw blurRad="63500" dist="38100" dir="16200000" algn="bl" rotWithShape="0">
              <a:srgbClr val="000000">
                <a:alpha val="5000"/>
              </a:srgbClr>
            </a:outerShdw>
          </a:effectLst>
        </p:spPr>
      </p:sp>
      <p:sp>
        <p:nvSpPr>
          <p:cNvPr id="40" name="Shape 36"/>
          <p:cNvSpPr/>
          <p:nvPr/>
        </p:nvSpPr>
        <p:spPr>
          <a:xfrm>
            <a:off x="6238951" y="4591202"/>
            <a:ext cx="57607" cy="1209751"/>
          </a:xfrm>
          <a:prstGeom prst="roundRect">
            <a:avLst>
              <a:gd name="adj" fmla="val 299964"/>
            </a:avLst>
          </a:prstGeom>
          <a:solidFill>
            <a:srgbClr val="0072CE"/>
          </a:solidFill>
          <a:ln w="12700">
            <a:solidFill>
              <a:srgbClr val="0072CE">
                <a:alpha val="0"/>
              </a:srgbClr>
            </a:solidFill>
            <a:prstDash val="solid"/>
          </a:ln>
        </p:spPr>
      </p:sp>
      <p:sp>
        <p:nvSpPr>
          <p:cNvPr id="41" name="Text 37"/>
          <p:cNvSpPr txBox="1"/>
          <p:nvPr/>
        </p:nvSpPr>
        <p:spPr>
          <a:xfrm>
            <a:off x="6495898" y="4781398"/>
            <a:ext cx="457200" cy="400507"/>
          </a:xfrm>
          <a:prstGeom prst="rect">
            <a:avLst/>
          </a:prstGeom>
          <a:noFill/>
          <a:ln/>
        </p:spPr>
        <p:txBody>
          <a:bodyPr wrap="square" lIns="0" tIns="0" rIns="0" bIns="0" rtlCol="0" anchor="ctr"/>
          <a:lstStyle/>
          <a:p>
            <a:pPr marL="0" indent="0" algn="ctr">
              <a:buNone/>
            </a:pPr>
            <a:r>
              <a:rPr lang="en-US" sz="2100" b="1" dirty="0">
                <a:solidFill>
                  <a:srgbClr val="003580"/>
                </a:solidFill>
                <a:latin typeface="Montserrat" pitchFamily="34" charset="0"/>
                <a:ea typeface="Montserrat" pitchFamily="34" charset="-122"/>
                <a:cs typeface="Montserrat" pitchFamily="34" charset="-120"/>
              </a:rPr>
              <a:t>06</a:t>
            </a:r>
            <a:endParaRPr lang="en-US" sz="2100" dirty="0"/>
          </a:p>
        </p:txBody>
      </p:sp>
      <p:sp>
        <p:nvSpPr>
          <p:cNvPr id="42" name="Text 38"/>
          <p:cNvSpPr txBox="1"/>
          <p:nvPr/>
        </p:nvSpPr>
        <p:spPr>
          <a:xfrm>
            <a:off x="7105802" y="4781398"/>
            <a:ext cx="4200754" cy="314554"/>
          </a:xfrm>
          <a:prstGeom prst="rect">
            <a:avLst/>
          </a:prstGeom>
          <a:noFill/>
          <a:ln/>
        </p:spPr>
        <p:txBody>
          <a:bodyPr wrap="square" lIns="0" tIns="0" rIns="0" bIns="0" rtlCol="0" anchor="ctr"/>
          <a:lstStyle/>
          <a:p>
            <a:pPr marL="0" indent="0" algn="l">
              <a:buNone/>
            </a:pPr>
            <a:r>
              <a:rPr lang="en-US" sz="1600" b="1" dirty="0">
                <a:solidFill>
                  <a:srgbClr val="1E293B"/>
                </a:solidFill>
                <a:latin typeface="Montserrat" pitchFamily="34" charset="0"/>
                <a:ea typeface="Montserrat" pitchFamily="34" charset="-122"/>
                <a:cs typeface="Montserrat" pitchFamily="34" charset="-120"/>
              </a:rPr>
              <a:t>Large Advances</a:t>
            </a:r>
            <a:endParaRPr lang="en-US" sz="1600" dirty="0"/>
          </a:p>
        </p:txBody>
      </p:sp>
      <p:sp>
        <p:nvSpPr>
          <p:cNvPr id="43" name="Text 39"/>
          <p:cNvSpPr txBox="1"/>
          <p:nvPr/>
        </p:nvSpPr>
        <p:spPr>
          <a:xfrm>
            <a:off x="7105802" y="5152644"/>
            <a:ext cx="4163263" cy="457200"/>
          </a:xfrm>
          <a:prstGeom prst="rect">
            <a:avLst/>
          </a:prstGeom>
          <a:noFill/>
          <a:ln/>
        </p:spPr>
        <p:txBody>
          <a:bodyPr wrap="square" lIns="0" tIns="0" rIns="0" bIns="0" rtlCol="0" anchor="ctr"/>
          <a:lstStyle/>
          <a:p>
            <a:pPr marL="0" indent="0" algn="l">
              <a:buNone/>
            </a:pPr>
            <a:r>
              <a:rPr lang="en-US" sz="1200" dirty="0">
                <a:solidFill>
                  <a:srgbClr val="475569"/>
                </a:solidFill>
                <a:latin typeface="Open Sans" pitchFamily="34" charset="0"/>
                <a:ea typeface="Open Sans" pitchFamily="34" charset="-122"/>
                <a:cs typeface="Open Sans" pitchFamily="34" charset="-120"/>
              </a:rPr>
              <a:t>Detail questionnaire covering 24 points </a:t>
            </a:r>
            <a:endParaRPr lang="en-US" sz="12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name="Slide 30">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F0F0F0"/>
          </a:solidFill>
          <a:ln w="12700">
            <a:solidFill>
              <a:srgbClr val="FFFFFF">
                <a:alpha val="0"/>
              </a:srgbClr>
            </a:solidFill>
            <a:prstDash val="solid"/>
          </a:ln>
        </p:spPr>
      </p:sp>
      <p:sp>
        <p:nvSpPr>
          <p:cNvPr id="3" name="Shape 1"/>
          <p:cNvSpPr/>
          <p:nvPr/>
        </p:nvSpPr>
        <p:spPr>
          <a:xfrm>
            <a:off x="0" y="0"/>
            <a:ext cx="12191695" cy="6858000"/>
          </a:xfrm>
          <a:prstGeom prst="rect">
            <a:avLst/>
          </a:prstGeom>
          <a:solidFill>
            <a:srgbClr val="FFFFFF"/>
          </a:solidFill>
          <a:ln w="12700">
            <a:solidFill>
              <a:srgbClr val="FFFFFF">
                <a:alpha val="0"/>
              </a:srgbClr>
            </a:solidFill>
            <a:prstDash val="solid"/>
          </a:ln>
        </p:spPr>
      </p:sp>
      <p:sp>
        <p:nvSpPr>
          <p:cNvPr id="4" name="Shape 2"/>
          <p:cNvSpPr/>
          <p:nvPr/>
        </p:nvSpPr>
        <p:spPr>
          <a:xfrm>
            <a:off x="0" y="0"/>
            <a:ext cx="12191695" cy="952805"/>
          </a:xfrm>
          <a:prstGeom prst="rect">
            <a:avLst/>
          </a:prstGeom>
          <a:solidFill>
            <a:srgbClr val="003580"/>
          </a:solidFill>
          <a:ln w="12700">
            <a:solidFill>
              <a:srgbClr val="FFFFFF">
                <a:alpha val="0"/>
              </a:srgbClr>
            </a:solidFill>
            <a:prstDash val="solid"/>
          </a:ln>
        </p:spPr>
      </p:sp>
      <p:pic>
        <p:nvPicPr>
          <p:cNvPr id="6" name="Image 0" descr="preencoded.png"/>
          <p:cNvPicPr>
            <a:picLocks noChangeAspect="1"/>
          </p:cNvPicPr>
          <p:nvPr/>
        </p:nvPicPr>
        <p:blipFill>
          <a:blip r:embed="rId3"/>
          <a:srcRect t="-401" b="-401"/>
          <a:stretch/>
        </p:blipFill>
        <p:spPr>
          <a:xfrm>
            <a:off x="0" y="952805"/>
            <a:ext cx="12191695" cy="57607"/>
          </a:xfrm>
          <a:prstGeom prst="rect">
            <a:avLst/>
          </a:prstGeom>
        </p:spPr>
      </p:pic>
      <p:sp>
        <p:nvSpPr>
          <p:cNvPr id="7" name="Shape 4"/>
          <p:cNvSpPr/>
          <p:nvPr/>
        </p:nvSpPr>
        <p:spPr>
          <a:xfrm>
            <a:off x="0" y="1009498"/>
            <a:ext cx="12191695" cy="5467198"/>
          </a:xfrm>
          <a:prstGeom prst="rect">
            <a:avLst/>
          </a:prstGeom>
          <a:solidFill>
            <a:srgbClr val="F8FAFC"/>
          </a:solidFill>
          <a:ln w="12700">
            <a:solidFill>
              <a:srgbClr val="FFFFFF">
                <a:alpha val="0"/>
              </a:srgbClr>
            </a:solidFill>
            <a:prstDash val="solid"/>
          </a:ln>
        </p:spPr>
      </p:sp>
      <p:sp>
        <p:nvSpPr>
          <p:cNvPr id="8" name="Shape 5"/>
          <p:cNvSpPr/>
          <p:nvPr/>
        </p:nvSpPr>
        <p:spPr>
          <a:xfrm>
            <a:off x="476402" y="1295705"/>
            <a:ext cx="11239805" cy="1000354"/>
          </a:xfrm>
          <a:prstGeom prst="roundRect">
            <a:avLst>
              <a:gd name="adj" fmla="val 13929"/>
            </a:avLst>
          </a:prstGeom>
          <a:solidFill>
            <a:srgbClr val="FFFFFF"/>
          </a:solidFill>
          <a:ln/>
        </p:spPr>
      </p:sp>
      <p:sp>
        <p:nvSpPr>
          <p:cNvPr id="9" name="Shape 6"/>
          <p:cNvSpPr/>
          <p:nvPr/>
        </p:nvSpPr>
        <p:spPr>
          <a:xfrm>
            <a:off x="476402" y="1295705"/>
            <a:ext cx="57607" cy="1000354"/>
          </a:xfrm>
          <a:prstGeom prst="roundRect">
            <a:avLst>
              <a:gd name="adj" fmla="val 241875"/>
            </a:avLst>
          </a:prstGeom>
          <a:solidFill>
            <a:srgbClr val="0072CE"/>
          </a:solidFill>
          <a:ln w="12700">
            <a:solidFill>
              <a:srgbClr val="0072CE">
                <a:alpha val="0"/>
              </a:srgbClr>
            </a:solidFill>
            <a:prstDash val="solid"/>
          </a:ln>
        </p:spPr>
      </p:sp>
      <p:sp>
        <p:nvSpPr>
          <p:cNvPr id="10" name="Shape 7"/>
          <p:cNvSpPr/>
          <p:nvPr/>
        </p:nvSpPr>
        <p:spPr>
          <a:xfrm>
            <a:off x="724205" y="1466698"/>
            <a:ext cx="875995" cy="209398"/>
          </a:xfrm>
          <a:prstGeom prst="roundRect">
            <a:avLst>
              <a:gd name="adj" fmla="val 158793"/>
            </a:avLst>
          </a:prstGeom>
          <a:solidFill>
            <a:srgbClr val="E8F4FD"/>
          </a:solidFill>
          <a:ln w="12700">
            <a:solidFill>
              <a:srgbClr val="FFFFFF">
                <a:alpha val="0"/>
              </a:srgbClr>
            </a:solidFill>
            <a:prstDash val="solid"/>
          </a:ln>
        </p:spPr>
      </p:sp>
      <p:sp>
        <p:nvSpPr>
          <p:cNvPr id="11" name="Text 8"/>
          <p:cNvSpPr txBox="1"/>
          <p:nvPr/>
        </p:nvSpPr>
        <p:spPr>
          <a:xfrm>
            <a:off x="724205" y="1466698"/>
            <a:ext cx="1027786" cy="210312"/>
          </a:xfrm>
          <a:prstGeom prst="rect">
            <a:avLst/>
          </a:prstGeom>
          <a:solidFill>
            <a:srgbClr val="FFFFFF">
              <a:alpha val="0"/>
            </a:srgbClr>
          </a:solidFill>
          <a:ln>
            <a:solidFill>
              <a:srgbClr val="FFFFFF">
                <a:alpha val="0"/>
              </a:srgbClr>
            </a:solidFill>
          </a:ln>
        </p:spPr>
        <p:txBody>
          <a:bodyPr wrap="square" lIns="76200" tIns="25400" rIns="76200" bIns="25400" rtlCol="0" anchor="ctr"/>
          <a:lstStyle/>
          <a:p>
            <a:pPr marL="0" indent="0" algn="l">
              <a:buNone/>
            </a:pPr>
            <a:r>
              <a:rPr lang="en-US" sz="900" b="1" dirty="0">
                <a:solidFill>
                  <a:srgbClr val="003580"/>
                </a:solidFill>
                <a:latin typeface="Open Sans" pitchFamily="34" charset="0"/>
                <a:ea typeface="Open Sans" pitchFamily="34" charset="-122"/>
                <a:cs typeface="Open Sans" pitchFamily="34" charset="-120"/>
              </a:rPr>
              <a:t>Clause 5(c)(i)</a:t>
            </a:r>
            <a:endParaRPr lang="en-US" sz="900" dirty="0"/>
          </a:p>
        </p:txBody>
      </p:sp>
      <p:pic>
        <p:nvPicPr>
          <p:cNvPr id="12" name="Image 1" descr="preencoded.png"/>
          <p:cNvPicPr>
            <a:picLocks noChangeAspect="1"/>
          </p:cNvPicPr>
          <p:nvPr/>
        </p:nvPicPr>
        <p:blipFill>
          <a:blip r:embed="rId4"/>
          <a:srcRect l="-57" r="-57"/>
          <a:stretch/>
        </p:blipFill>
        <p:spPr>
          <a:xfrm>
            <a:off x="11373307" y="1390802"/>
            <a:ext cx="200254" cy="228600"/>
          </a:xfrm>
          <a:prstGeom prst="rect">
            <a:avLst/>
          </a:prstGeom>
        </p:spPr>
      </p:pic>
      <p:sp>
        <p:nvSpPr>
          <p:cNvPr id="13" name="Text 9"/>
          <p:cNvSpPr txBox="1"/>
          <p:nvPr/>
        </p:nvSpPr>
        <p:spPr>
          <a:xfrm>
            <a:off x="724205" y="1723644"/>
            <a:ext cx="10877702" cy="428854"/>
          </a:xfrm>
          <a:prstGeom prst="rect">
            <a:avLst/>
          </a:prstGeom>
          <a:noFill/>
          <a:ln/>
        </p:spPr>
        <p:txBody>
          <a:bodyPr wrap="square" lIns="0" tIns="0" rIns="0" bIns="0" rtlCol="0" anchor="ctr"/>
          <a:lstStyle/>
          <a:p>
            <a:pPr marL="0" indent="0" algn="l">
              <a:buNone/>
            </a:pPr>
            <a:r>
              <a:rPr lang="en-US" sz="1600" b="1" i="1" dirty="0">
                <a:solidFill>
                  <a:srgbClr val="1E293B"/>
                </a:solidFill>
                <a:latin typeface="Montserrat" pitchFamily="34" charset="0"/>
                <a:ea typeface="Montserrat" pitchFamily="34" charset="-122"/>
                <a:cs typeface="Montserrat" pitchFamily="34" charset="-120"/>
              </a:rPr>
              <a:t>"(i) In the cases examined by you, have you come across instances of: (a) credit facilities having been sanctioned beyond the delegated authority or limit fixed for the branch? (b) Are such cases promptly reported to higher authorities?"</a:t>
            </a:r>
            <a:endParaRPr lang="en-US" sz="1600" dirty="0"/>
          </a:p>
        </p:txBody>
      </p:sp>
      <p:sp>
        <p:nvSpPr>
          <p:cNvPr id="14" name="Shape 10"/>
          <p:cNvSpPr/>
          <p:nvPr/>
        </p:nvSpPr>
        <p:spPr>
          <a:xfrm>
            <a:off x="476402" y="2484425"/>
            <a:ext cx="3619195" cy="3715207"/>
          </a:xfrm>
          <a:prstGeom prst="roundRect">
            <a:avLst>
              <a:gd name="adj" fmla="val 1330"/>
            </a:avLst>
          </a:prstGeom>
          <a:solidFill>
            <a:srgbClr val="FFFFFF"/>
          </a:solidFill>
          <a:ln w="12700">
            <a:solidFill>
              <a:srgbClr val="FFFFFF">
                <a:alpha val="0"/>
              </a:srgbClr>
            </a:solidFill>
            <a:prstDash val="solid"/>
          </a:ln>
          <a:effectLst>
            <a:outerShdw blurRad="63500" dist="38100" dir="16200000" algn="bl" rotWithShape="0">
              <a:srgbClr val="000000">
                <a:alpha val="5000"/>
              </a:srgbClr>
            </a:outerShdw>
          </a:effectLst>
        </p:spPr>
      </p:sp>
      <p:sp>
        <p:nvSpPr>
          <p:cNvPr id="15" name="Shape 11"/>
          <p:cNvSpPr/>
          <p:nvPr/>
        </p:nvSpPr>
        <p:spPr>
          <a:xfrm>
            <a:off x="666598" y="3112618"/>
            <a:ext cx="3238805" cy="19202"/>
          </a:xfrm>
          <a:prstGeom prst="rect">
            <a:avLst/>
          </a:prstGeom>
          <a:solidFill>
            <a:srgbClr val="F1F5F9"/>
          </a:solidFill>
          <a:ln w="12700">
            <a:solidFill>
              <a:srgbClr val="F1F5F9">
                <a:alpha val="0"/>
              </a:srgbClr>
            </a:solidFill>
            <a:prstDash val="solid"/>
          </a:ln>
        </p:spPr>
      </p:sp>
      <p:sp>
        <p:nvSpPr>
          <p:cNvPr id="16" name="Shape 12"/>
          <p:cNvSpPr/>
          <p:nvPr/>
        </p:nvSpPr>
        <p:spPr>
          <a:xfrm>
            <a:off x="666598" y="2674620"/>
            <a:ext cx="342900" cy="342900"/>
          </a:xfrm>
          <a:prstGeom prst="ellipse">
            <a:avLst/>
          </a:prstGeom>
          <a:solidFill>
            <a:srgbClr val="0072CE"/>
          </a:solidFill>
          <a:ln w="12700">
            <a:solidFill>
              <a:srgbClr val="FFFFFF">
                <a:alpha val="0"/>
              </a:srgbClr>
            </a:solidFill>
            <a:prstDash val="solid"/>
          </a:ln>
        </p:spPr>
      </p:sp>
      <p:pic>
        <p:nvPicPr>
          <p:cNvPr id="17" name="Image 2" descr="preencoded.png"/>
          <p:cNvPicPr>
            <a:picLocks noChangeAspect="1"/>
          </p:cNvPicPr>
          <p:nvPr/>
        </p:nvPicPr>
        <p:blipFill>
          <a:blip r:embed="rId5"/>
          <a:srcRect/>
          <a:stretch/>
        </p:blipFill>
        <p:spPr>
          <a:xfrm>
            <a:off x="761695" y="2769718"/>
            <a:ext cx="152705" cy="152705"/>
          </a:xfrm>
          <a:prstGeom prst="rect">
            <a:avLst/>
          </a:prstGeom>
        </p:spPr>
      </p:pic>
      <p:sp>
        <p:nvSpPr>
          <p:cNvPr id="18" name="Text 13"/>
          <p:cNvSpPr txBox="1"/>
          <p:nvPr/>
        </p:nvSpPr>
        <p:spPr>
          <a:xfrm>
            <a:off x="1104595" y="2732227"/>
            <a:ext cx="1467612" cy="228600"/>
          </a:xfrm>
          <a:prstGeom prst="rect">
            <a:avLst/>
          </a:prstGeom>
          <a:noFill/>
          <a:ln/>
        </p:spPr>
        <p:txBody>
          <a:bodyPr wrap="square" lIns="0" tIns="0" rIns="0" bIns="0" rtlCol="0" anchor="ctr"/>
          <a:lstStyle/>
          <a:p>
            <a:pPr marL="0" indent="0" algn="l">
              <a:buNone/>
            </a:pPr>
            <a:r>
              <a:rPr lang="en-US" sz="1200" b="1" dirty="0">
                <a:solidFill>
                  <a:srgbClr val="334155"/>
                </a:solidFill>
                <a:latin typeface="Montserrat" pitchFamily="34" charset="0"/>
                <a:ea typeface="Montserrat" pitchFamily="34" charset="-122"/>
                <a:cs typeface="Montserrat" pitchFamily="34" charset="-120"/>
              </a:rPr>
              <a:t>What to Verify</a:t>
            </a:r>
            <a:endParaRPr lang="en-US" sz="1200" dirty="0"/>
          </a:p>
        </p:txBody>
      </p:sp>
      <p:sp>
        <p:nvSpPr>
          <p:cNvPr id="19" name="Text 14"/>
          <p:cNvSpPr txBox="1"/>
          <p:nvPr/>
        </p:nvSpPr>
        <p:spPr>
          <a:xfrm>
            <a:off x="819302" y="3274466"/>
            <a:ext cx="3162910" cy="381305"/>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Compare sanction amounts against the Branch Manager's delegated authority matrix.</a:t>
            </a:r>
            <a:endParaRPr lang="en-US" sz="1000" dirty="0"/>
          </a:p>
        </p:txBody>
      </p:sp>
      <p:sp>
        <p:nvSpPr>
          <p:cNvPr id="20" name="Text 15"/>
          <p:cNvSpPr txBox="1"/>
          <p:nvPr/>
        </p:nvSpPr>
        <p:spPr>
          <a:xfrm>
            <a:off x="819302" y="3743554"/>
            <a:ext cx="3162910" cy="381305"/>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Check if ad-hoc limits or temporary excesses were sanctioned within powers.</a:t>
            </a:r>
            <a:endParaRPr lang="en-US" sz="1000" dirty="0"/>
          </a:p>
        </p:txBody>
      </p:sp>
      <p:sp>
        <p:nvSpPr>
          <p:cNvPr id="21" name="Text 16"/>
          <p:cNvSpPr txBox="1"/>
          <p:nvPr/>
        </p:nvSpPr>
        <p:spPr>
          <a:xfrm>
            <a:off x="819302" y="4211726"/>
            <a:ext cx="3162910" cy="381305"/>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Verify if deviations/excesses were reported to the controlling office immediately.</a:t>
            </a:r>
            <a:endParaRPr lang="en-US" sz="1000" dirty="0"/>
          </a:p>
        </p:txBody>
      </p:sp>
      <p:sp>
        <p:nvSpPr>
          <p:cNvPr id="22" name="Text 17"/>
          <p:cNvSpPr txBox="1"/>
          <p:nvPr/>
        </p:nvSpPr>
        <p:spPr>
          <a:xfrm>
            <a:off x="819302" y="4679899"/>
            <a:ext cx="3162910" cy="381305"/>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Check for ratification/confirmation from higher authorities for excess sanctions.</a:t>
            </a:r>
            <a:endParaRPr lang="en-US" sz="1000" dirty="0"/>
          </a:p>
        </p:txBody>
      </p:sp>
      <p:sp>
        <p:nvSpPr>
          <p:cNvPr id="23" name="Shape 18"/>
          <p:cNvSpPr/>
          <p:nvPr/>
        </p:nvSpPr>
        <p:spPr>
          <a:xfrm>
            <a:off x="4286707" y="2484425"/>
            <a:ext cx="3619195" cy="3715207"/>
          </a:xfrm>
          <a:prstGeom prst="roundRect">
            <a:avLst>
              <a:gd name="adj" fmla="val 1330"/>
            </a:avLst>
          </a:prstGeom>
          <a:solidFill>
            <a:srgbClr val="FFFFFF"/>
          </a:solidFill>
          <a:ln w="12700">
            <a:solidFill>
              <a:srgbClr val="FFFFFF">
                <a:alpha val="0"/>
              </a:srgbClr>
            </a:solidFill>
            <a:prstDash val="solid"/>
          </a:ln>
          <a:effectLst>
            <a:outerShdw blurRad="63500" dist="38100" dir="16200000" algn="bl" rotWithShape="0">
              <a:srgbClr val="000000">
                <a:alpha val="5000"/>
              </a:srgbClr>
            </a:outerShdw>
          </a:effectLst>
        </p:spPr>
      </p:sp>
      <p:sp>
        <p:nvSpPr>
          <p:cNvPr id="24" name="Shape 19"/>
          <p:cNvSpPr/>
          <p:nvPr/>
        </p:nvSpPr>
        <p:spPr>
          <a:xfrm>
            <a:off x="4476902" y="3112618"/>
            <a:ext cx="3238805" cy="19202"/>
          </a:xfrm>
          <a:prstGeom prst="rect">
            <a:avLst/>
          </a:prstGeom>
          <a:solidFill>
            <a:srgbClr val="F1F5F9"/>
          </a:solidFill>
          <a:ln w="12700">
            <a:solidFill>
              <a:srgbClr val="F1F5F9">
                <a:alpha val="0"/>
              </a:srgbClr>
            </a:solidFill>
            <a:prstDash val="solid"/>
          </a:ln>
        </p:spPr>
      </p:sp>
      <p:sp>
        <p:nvSpPr>
          <p:cNvPr id="25" name="Shape 20"/>
          <p:cNvSpPr/>
          <p:nvPr/>
        </p:nvSpPr>
        <p:spPr>
          <a:xfrm>
            <a:off x="4476902" y="2674620"/>
            <a:ext cx="342900" cy="342900"/>
          </a:xfrm>
          <a:prstGeom prst="ellipse">
            <a:avLst/>
          </a:prstGeom>
          <a:solidFill>
            <a:srgbClr val="0D9488"/>
          </a:solidFill>
          <a:ln w="12700">
            <a:solidFill>
              <a:srgbClr val="FFFFFF">
                <a:alpha val="0"/>
              </a:srgbClr>
            </a:solidFill>
            <a:prstDash val="solid"/>
          </a:ln>
        </p:spPr>
      </p:sp>
      <p:pic>
        <p:nvPicPr>
          <p:cNvPr id="26" name="Image 3" descr="preencoded.png"/>
          <p:cNvPicPr>
            <a:picLocks noChangeAspect="1"/>
          </p:cNvPicPr>
          <p:nvPr/>
        </p:nvPicPr>
        <p:blipFill>
          <a:blip r:embed="rId6"/>
          <a:srcRect t="-100" b="-100"/>
          <a:stretch/>
        </p:blipFill>
        <p:spPr>
          <a:xfrm>
            <a:off x="4591202" y="2769718"/>
            <a:ext cx="114300" cy="152705"/>
          </a:xfrm>
          <a:prstGeom prst="rect">
            <a:avLst/>
          </a:prstGeom>
        </p:spPr>
      </p:pic>
      <p:sp>
        <p:nvSpPr>
          <p:cNvPr id="27" name="Text 21"/>
          <p:cNvSpPr txBox="1"/>
          <p:nvPr/>
        </p:nvSpPr>
        <p:spPr>
          <a:xfrm>
            <a:off x="4914900" y="2732227"/>
            <a:ext cx="2189988" cy="228600"/>
          </a:xfrm>
          <a:prstGeom prst="rect">
            <a:avLst/>
          </a:prstGeom>
          <a:noFill/>
          <a:ln/>
        </p:spPr>
        <p:txBody>
          <a:bodyPr wrap="square" lIns="0" tIns="0" rIns="0" bIns="0" rtlCol="0" anchor="ctr"/>
          <a:lstStyle/>
          <a:p>
            <a:pPr marL="0" indent="0" algn="l">
              <a:buNone/>
            </a:pPr>
            <a:r>
              <a:rPr lang="en-US" sz="1200" b="1" dirty="0">
                <a:solidFill>
                  <a:srgbClr val="334155"/>
                </a:solidFill>
                <a:latin typeface="Montserrat" pitchFamily="34" charset="0"/>
                <a:ea typeface="Montserrat" pitchFamily="34" charset="-122"/>
                <a:cs typeface="Montserrat" pitchFamily="34" charset="-120"/>
              </a:rPr>
              <a:t>Documents to Examine</a:t>
            </a:r>
            <a:endParaRPr lang="en-US" sz="1200" dirty="0"/>
          </a:p>
        </p:txBody>
      </p:sp>
      <p:sp>
        <p:nvSpPr>
          <p:cNvPr id="28" name="Text 22"/>
          <p:cNvSpPr txBox="1"/>
          <p:nvPr/>
        </p:nvSpPr>
        <p:spPr>
          <a:xfrm>
            <a:off x="4629607" y="3274466"/>
            <a:ext cx="3310128" cy="191110"/>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Delegation of Powers (DOP) Circular/Manual.</a:t>
            </a:r>
            <a:endParaRPr lang="en-US" sz="1000" dirty="0"/>
          </a:p>
        </p:txBody>
      </p:sp>
      <p:sp>
        <p:nvSpPr>
          <p:cNvPr id="29" name="Text 23"/>
          <p:cNvSpPr txBox="1"/>
          <p:nvPr/>
        </p:nvSpPr>
        <p:spPr>
          <a:xfrm>
            <a:off x="4629607" y="3557016"/>
            <a:ext cx="2709367" cy="191110"/>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Sanction letters and Appraisal notes.</a:t>
            </a:r>
            <a:endParaRPr lang="en-US" sz="1000" dirty="0"/>
          </a:p>
        </p:txBody>
      </p:sp>
      <p:sp>
        <p:nvSpPr>
          <p:cNvPr id="30" name="Text 24"/>
          <p:cNvSpPr txBox="1"/>
          <p:nvPr/>
        </p:nvSpPr>
        <p:spPr>
          <a:xfrm>
            <a:off x="4629607" y="3838651"/>
            <a:ext cx="3162910" cy="381305"/>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Control returns sent to HO/ZO reporting sanctions.</a:t>
            </a:r>
            <a:endParaRPr lang="en-US" sz="1000" dirty="0"/>
          </a:p>
        </p:txBody>
      </p:sp>
      <p:sp>
        <p:nvSpPr>
          <p:cNvPr id="31" name="Text 25"/>
          <p:cNvSpPr txBox="1"/>
          <p:nvPr/>
        </p:nvSpPr>
        <p:spPr>
          <a:xfrm>
            <a:off x="4629607" y="4306824"/>
            <a:ext cx="3162910" cy="381305"/>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Correspondence/Emails regarding ratification of excesses.</a:t>
            </a:r>
            <a:endParaRPr lang="en-US" sz="1000" dirty="0"/>
          </a:p>
        </p:txBody>
      </p:sp>
      <p:sp>
        <p:nvSpPr>
          <p:cNvPr id="32" name="Shape 26"/>
          <p:cNvSpPr/>
          <p:nvPr/>
        </p:nvSpPr>
        <p:spPr>
          <a:xfrm>
            <a:off x="8096098" y="2484425"/>
            <a:ext cx="3619195" cy="3715207"/>
          </a:xfrm>
          <a:prstGeom prst="roundRect">
            <a:avLst>
              <a:gd name="adj" fmla="val 1330"/>
            </a:avLst>
          </a:prstGeom>
          <a:solidFill>
            <a:srgbClr val="FFFFFF"/>
          </a:solidFill>
          <a:ln w="12700">
            <a:solidFill>
              <a:srgbClr val="FFFFFF">
                <a:alpha val="0"/>
              </a:srgbClr>
            </a:solidFill>
            <a:prstDash val="solid"/>
          </a:ln>
          <a:effectLst>
            <a:outerShdw blurRad="63500" dist="38100" dir="16200000" algn="bl" rotWithShape="0">
              <a:srgbClr val="000000">
                <a:alpha val="5000"/>
              </a:srgbClr>
            </a:outerShdw>
          </a:effectLst>
        </p:spPr>
      </p:sp>
      <p:sp>
        <p:nvSpPr>
          <p:cNvPr id="33" name="Shape 27"/>
          <p:cNvSpPr/>
          <p:nvPr/>
        </p:nvSpPr>
        <p:spPr>
          <a:xfrm>
            <a:off x="8287207" y="3112618"/>
            <a:ext cx="3238805" cy="19202"/>
          </a:xfrm>
          <a:prstGeom prst="rect">
            <a:avLst/>
          </a:prstGeom>
          <a:solidFill>
            <a:srgbClr val="F1F5F9"/>
          </a:solidFill>
          <a:ln w="12700">
            <a:solidFill>
              <a:srgbClr val="F1F5F9">
                <a:alpha val="0"/>
              </a:srgbClr>
            </a:solidFill>
            <a:prstDash val="solid"/>
          </a:ln>
        </p:spPr>
      </p:sp>
      <p:sp>
        <p:nvSpPr>
          <p:cNvPr id="34" name="Shape 28"/>
          <p:cNvSpPr/>
          <p:nvPr/>
        </p:nvSpPr>
        <p:spPr>
          <a:xfrm>
            <a:off x="8287207" y="2674620"/>
            <a:ext cx="342900" cy="342900"/>
          </a:xfrm>
          <a:prstGeom prst="ellipse">
            <a:avLst/>
          </a:prstGeom>
          <a:solidFill>
            <a:srgbClr val="EF4444"/>
          </a:solidFill>
          <a:ln w="12700">
            <a:solidFill>
              <a:srgbClr val="FFFFFF">
                <a:alpha val="0"/>
              </a:srgbClr>
            </a:solidFill>
            <a:prstDash val="solid"/>
          </a:ln>
        </p:spPr>
      </p:sp>
      <p:pic>
        <p:nvPicPr>
          <p:cNvPr id="35" name="Image 4" descr="preencoded.png"/>
          <p:cNvPicPr>
            <a:picLocks noChangeAspect="1"/>
          </p:cNvPicPr>
          <p:nvPr/>
        </p:nvPicPr>
        <p:blipFill>
          <a:blip r:embed="rId7"/>
          <a:srcRect/>
          <a:stretch/>
        </p:blipFill>
        <p:spPr>
          <a:xfrm>
            <a:off x="8382305" y="2769718"/>
            <a:ext cx="152705" cy="152705"/>
          </a:xfrm>
          <a:prstGeom prst="rect">
            <a:avLst/>
          </a:prstGeom>
        </p:spPr>
      </p:pic>
      <p:sp>
        <p:nvSpPr>
          <p:cNvPr id="36" name="Text 29"/>
          <p:cNvSpPr txBox="1"/>
          <p:nvPr/>
        </p:nvSpPr>
        <p:spPr>
          <a:xfrm>
            <a:off x="8725205" y="2732227"/>
            <a:ext cx="1667866" cy="228600"/>
          </a:xfrm>
          <a:prstGeom prst="rect">
            <a:avLst/>
          </a:prstGeom>
          <a:noFill/>
          <a:ln/>
        </p:spPr>
        <p:txBody>
          <a:bodyPr wrap="square" lIns="0" tIns="0" rIns="0" bIns="0" rtlCol="0" anchor="ctr"/>
          <a:lstStyle/>
          <a:p>
            <a:pPr marL="0" indent="0" algn="l">
              <a:buNone/>
            </a:pPr>
            <a:r>
              <a:rPr lang="en-US" sz="1200" b="1" dirty="0">
                <a:solidFill>
                  <a:srgbClr val="334155"/>
                </a:solidFill>
                <a:latin typeface="Montserrat" pitchFamily="34" charset="0"/>
                <a:ea typeface="Montserrat" pitchFamily="34" charset="-122"/>
                <a:cs typeface="Montserrat" pitchFamily="34" charset="-120"/>
              </a:rPr>
              <a:t>Risks / Red Flags</a:t>
            </a:r>
            <a:endParaRPr lang="en-US" sz="1200" dirty="0"/>
          </a:p>
        </p:txBody>
      </p:sp>
      <p:sp>
        <p:nvSpPr>
          <p:cNvPr id="37" name="Text 30"/>
          <p:cNvSpPr txBox="1"/>
          <p:nvPr/>
        </p:nvSpPr>
        <p:spPr>
          <a:xfrm>
            <a:off x="8438998" y="3274466"/>
            <a:ext cx="3162910" cy="381305"/>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Unauthorized lending exposure beyond branch limits.</a:t>
            </a:r>
            <a:endParaRPr lang="en-US" sz="1000" dirty="0"/>
          </a:p>
        </p:txBody>
      </p:sp>
      <p:sp>
        <p:nvSpPr>
          <p:cNvPr id="38" name="Text 31"/>
          <p:cNvSpPr txBox="1"/>
          <p:nvPr/>
        </p:nvSpPr>
        <p:spPr>
          <a:xfrm>
            <a:off x="8438998" y="3743554"/>
            <a:ext cx="3162910" cy="381305"/>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Potential accountability issues if the borrower defaults.</a:t>
            </a:r>
            <a:endParaRPr lang="en-US" sz="1000" dirty="0"/>
          </a:p>
        </p:txBody>
      </p:sp>
      <p:sp>
        <p:nvSpPr>
          <p:cNvPr id="39" name="Text 32"/>
          <p:cNvSpPr txBox="1"/>
          <p:nvPr/>
        </p:nvSpPr>
        <p:spPr>
          <a:xfrm>
            <a:off x="8438998" y="4211726"/>
            <a:ext cx="3162910" cy="381305"/>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Splitting of limits to bypass higher authority sanction requirements.</a:t>
            </a:r>
            <a:endParaRPr lang="en-US" sz="1000" dirty="0"/>
          </a:p>
        </p:txBody>
      </p:sp>
      <p:sp>
        <p:nvSpPr>
          <p:cNvPr id="40" name="Text 33"/>
          <p:cNvSpPr txBox="1"/>
          <p:nvPr/>
        </p:nvSpPr>
        <p:spPr>
          <a:xfrm>
            <a:off x="8438998" y="4679899"/>
            <a:ext cx="3162910" cy="381305"/>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Lack of oversight from controlling offices on credit quality.</a:t>
            </a:r>
            <a:endParaRPr lang="en-US" sz="1000" dirty="0"/>
          </a:p>
        </p:txBody>
      </p:sp>
      <p:sp>
        <p:nvSpPr>
          <p:cNvPr id="41" name="Shape 34"/>
          <p:cNvSpPr/>
          <p:nvPr/>
        </p:nvSpPr>
        <p:spPr>
          <a:xfrm>
            <a:off x="0" y="6476695"/>
            <a:ext cx="12191695" cy="381305"/>
          </a:xfrm>
          <a:prstGeom prst="rect">
            <a:avLst/>
          </a:prstGeom>
          <a:solidFill>
            <a:srgbClr val="F1F5F9"/>
          </a:solidFill>
          <a:ln/>
        </p:spPr>
      </p:sp>
      <p:sp>
        <p:nvSpPr>
          <p:cNvPr id="42" name="Shape 35"/>
          <p:cNvSpPr/>
          <p:nvPr/>
        </p:nvSpPr>
        <p:spPr>
          <a:xfrm>
            <a:off x="0" y="6476695"/>
            <a:ext cx="12191695" cy="9144"/>
          </a:xfrm>
          <a:prstGeom prst="rect">
            <a:avLst/>
          </a:prstGeom>
          <a:solidFill>
            <a:srgbClr val="E2E8F0"/>
          </a:solidFill>
          <a:ln w="12700">
            <a:solidFill>
              <a:srgbClr val="E2E8F0">
                <a:alpha val="0"/>
              </a:srgbClr>
            </a:solidFill>
            <a:prstDash val="solid"/>
          </a:ln>
        </p:spPr>
      </p:sp>
      <p:sp>
        <p:nvSpPr>
          <p:cNvPr id="43" name="Text 36"/>
          <p:cNvSpPr txBox="1"/>
          <p:nvPr/>
        </p:nvSpPr>
        <p:spPr>
          <a:xfrm>
            <a:off x="476402" y="6586423"/>
            <a:ext cx="3276295" cy="171907"/>
          </a:xfrm>
          <a:prstGeom prst="rect">
            <a:avLst/>
          </a:prstGeom>
          <a:noFill/>
          <a:ln/>
        </p:spPr>
        <p:txBody>
          <a:bodyPr wrap="square" lIns="0" tIns="0" rIns="0" bIns="0" rtlCol="0" anchor="ctr"/>
          <a:lstStyle/>
          <a:p>
            <a:pPr marL="0" indent="0" algn="l">
              <a:buNone/>
            </a:pPr>
            <a:r>
              <a:rPr lang="en-US" sz="900" dirty="0">
                <a:solidFill>
                  <a:srgbClr val="64748B"/>
                </a:solidFill>
                <a:latin typeface="Open Sans" pitchFamily="34" charset="0"/>
                <a:ea typeface="Open Sans" pitchFamily="34" charset="-122"/>
                <a:cs typeface="Open Sans" pitchFamily="34" charset="-120"/>
              </a:rPr>
              <a:t>Long Form Audit Report (LFAR) – Practical Approach</a:t>
            </a:r>
            <a:endParaRPr lang="en-US" sz="900" dirty="0"/>
          </a:p>
        </p:txBody>
      </p:sp>
      <p:sp>
        <p:nvSpPr>
          <p:cNvPr id="44" name="Text 37"/>
          <p:cNvSpPr txBox="1"/>
          <p:nvPr/>
        </p:nvSpPr>
        <p:spPr>
          <a:xfrm>
            <a:off x="10416845" y="6586423"/>
            <a:ext cx="1553566" cy="171907"/>
          </a:xfrm>
          <a:prstGeom prst="rect">
            <a:avLst/>
          </a:prstGeom>
          <a:noFill/>
          <a:ln/>
        </p:spPr>
        <p:txBody>
          <a:bodyPr wrap="square" lIns="0" tIns="0" rIns="0" bIns="0" rtlCol="0" anchor="ctr"/>
          <a:lstStyle/>
          <a:p>
            <a:pPr marL="0" indent="0" algn="l">
              <a:buNone/>
            </a:pPr>
            <a:r>
              <a:rPr lang="en-US" sz="900" dirty="0">
                <a:solidFill>
                  <a:srgbClr val="64748B"/>
                </a:solidFill>
                <a:latin typeface="Open Sans" pitchFamily="34" charset="0"/>
                <a:ea typeface="Open Sans" pitchFamily="34" charset="-122"/>
                <a:cs typeface="Open Sans" pitchFamily="34" charset="-120"/>
              </a:rPr>
              <a:t>ICAI Hyderabad Seminar</a:t>
            </a:r>
            <a:endParaRPr lang="en-US" sz="900" dirty="0"/>
          </a:p>
        </p:txBody>
      </p:sp>
      <p:pic>
        <p:nvPicPr>
          <p:cNvPr id="45" name="Image 5" descr="preencoded.png"/>
          <p:cNvPicPr>
            <a:picLocks noChangeAspect="1"/>
          </p:cNvPicPr>
          <p:nvPr/>
        </p:nvPicPr>
        <p:blipFill>
          <a:blip r:embed="rId8"/>
          <a:srcRect l="-2359" r="-2359"/>
          <a:stretch/>
        </p:blipFill>
        <p:spPr>
          <a:xfrm>
            <a:off x="476402" y="342900"/>
            <a:ext cx="314554" cy="267005"/>
          </a:xfrm>
          <a:prstGeom prst="rect">
            <a:avLst/>
          </a:prstGeom>
        </p:spPr>
      </p:pic>
      <p:sp>
        <p:nvSpPr>
          <p:cNvPr id="46" name="Text 38"/>
          <p:cNvSpPr txBox="1"/>
          <p:nvPr/>
        </p:nvSpPr>
        <p:spPr>
          <a:xfrm>
            <a:off x="933601" y="247802"/>
            <a:ext cx="10592411" cy="457200"/>
          </a:xfrm>
          <a:prstGeom prst="rect">
            <a:avLst/>
          </a:prstGeom>
          <a:noFill/>
          <a:ln/>
        </p:spPr>
        <p:txBody>
          <a:bodyPr wrap="square" lIns="0" tIns="0" rIns="0" bIns="0" rtlCol="0" anchor="ctr"/>
          <a:lstStyle/>
          <a:p>
            <a:pPr marL="0" indent="0" algn="l">
              <a:buNone/>
            </a:pPr>
            <a:r>
              <a:rPr lang="en-US" sz="2400" b="1" kern="0" spc="75" dirty="0">
                <a:solidFill>
                  <a:srgbClr val="FFFFFF"/>
                </a:solidFill>
                <a:latin typeface="Montserrat" pitchFamily="34" charset="0"/>
                <a:ea typeface="Montserrat" pitchFamily="34" charset="-122"/>
                <a:cs typeface="Montserrat" pitchFamily="34" charset="-120"/>
              </a:rPr>
              <a:t>I. Advances - Sanctioning/Disbursement- Sanctioning Beyond Powers</a:t>
            </a:r>
            <a:endParaRPr lang="en-US" sz="24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name="Slide 31">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F0F0F0"/>
          </a:solidFill>
          <a:ln w="12700">
            <a:solidFill>
              <a:srgbClr val="FFFFFF">
                <a:alpha val="0"/>
              </a:srgbClr>
            </a:solidFill>
            <a:prstDash val="solid"/>
          </a:ln>
        </p:spPr>
      </p:sp>
      <p:sp>
        <p:nvSpPr>
          <p:cNvPr id="3" name="Shape 1"/>
          <p:cNvSpPr/>
          <p:nvPr/>
        </p:nvSpPr>
        <p:spPr>
          <a:xfrm>
            <a:off x="0" y="0"/>
            <a:ext cx="12191695" cy="6858000"/>
          </a:xfrm>
          <a:prstGeom prst="rect">
            <a:avLst/>
          </a:prstGeom>
          <a:solidFill>
            <a:srgbClr val="FFFFFF"/>
          </a:solidFill>
          <a:ln w="12700">
            <a:solidFill>
              <a:srgbClr val="FFFFFF">
                <a:alpha val="0"/>
              </a:srgbClr>
            </a:solidFill>
            <a:prstDash val="solid"/>
          </a:ln>
        </p:spPr>
      </p:sp>
      <p:pic>
        <p:nvPicPr>
          <p:cNvPr id="4" name="Image 0" descr="preencoded.png"/>
          <p:cNvPicPr>
            <a:picLocks noChangeAspect="1"/>
          </p:cNvPicPr>
          <p:nvPr/>
        </p:nvPicPr>
        <p:blipFill>
          <a:blip r:embed="rId3"/>
          <a:srcRect t="-17" b="-17"/>
          <a:stretch/>
        </p:blipFill>
        <p:spPr>
          <a:xfrm>
            <a:off x="0" y="-129310"/>
            <a:ext cx="12191695" cy="952805"/>
          </a:xfrm>
          <a:prstGeom prst="rect">
            <a:avLst/>
          </a:prstGeom>
        </p:spPr>
      </p:pic>
      <p:sp>
        <p:nvSpPr>
          <p:cNvPr id="5" name="Text 2"/>
          <p:cNvSpPr txBox="1"/>
          <p:nvPr/>
        </p:nvSpPr>
        <p:spPr>
          <a:xfrm>
            <a:off x="476402" y="303858"/>
            <a:ext cx="9765793" cy="400507"/>
          </a:xfrm>
          <a:prstGeom prst="rect">
            <a:avLst/>
          </a:prstGeom>
          <a:noFill/>
          <a:ln/>
        </p:spPr>
        <p:txBody>
          <a:bodyPr wrap="square" lIns="0" tIns="0" rIns="0" bIns="0" rtlCol="0" anchor="ctr"/>
          <a:lstStyle/>
          <a:p>
            <a:pPr marL="0" indent="0" algn="l">
              <a:buNone/>
            </a:pPr>
            <a:r>
              <a:rPr lang="en-US" sz="2100" b="1" kern="0" spc="75" dirty="0">
                <a:solidFill>
                  <a:srgbClr val="FFFFFF"/>
                </a:solidFill>
                <a:latin typeface="Montserrat" pitchFamily="34" charset="0"/>
                <a:ea typeface="Montserrat" pitchFamily="34" charset="-122"/>
                <a:cs typeface="Montserrat" pitchFamily="34" charset="-120"/>
              </a:rPr>
              <a:t>I. Advances - Sanctioning - Q5(c)(ii)- Disbursement with out Complying</a:t>
            </a:r>
            <a:endParaRPr lang="en-US" sz="2100" dirty="0"/>
          </a:p>
        </p:txBody>
      </p:sp>
      <p:pic>
        <p:nvPicPr>
          <p:cNvPr id="6" name="Image 1" descr="preencoded.png"/>
          <p:cNvPicPr>
            <a:picLocks noChangeAspect="1"/>
          </p:cNvPicPr>
          <p:nvPr/>
        </p:nvPicPr>
        <p:blipFill>
          <a:blip r:embed="rId4"/>
          <a:srcRect t="-401" b="-401"/>
          <a:stretch/>
        </p:blipFill>
        <p:spPr>
          <a:xfrm>
            <a:off x="0" y="952805"/>
            <a:ext cx="12191695" cy="57607"/>
          </a:xfrm>
          <a:prstGeom prst="rect">
            <a:avLst/>
          </a:prstGeom>
        </p:spPr>
      </p:pic>
      <p:sp>
        <p:nvSpPr>
          <p:cNvPr id="7" name="Shape 3"/>
          <p:cNvSpPr/>
          <p:nvPr/>
        </p:nvSpPr>
        <p:spPr>
          <a:xfrm>
            <a:off x="476402" y="1295705"/>
            <a:ext cx="11239805" cy="1218895"/>
          </a:xfrm>
          <a:prstGeom prst="roundRect">
            <a:avLst>
              <a:gd name="adj" fmla="val 9377"/>
            </a:avLst>
          </a:prstGeom>
          <a:solidFill>
            <a:srgbClr val="E8F4FD"/>
          </a:solidFill>
          <a:ln/>
          <a:effectLst>
            <a:outerShdw blurRad="63500" dist="38100" dir="16200000" algn="bl" rotWithShape="0">
              <a:srgbClr val="000000">
                <a:alpha val="5000"/>
              </a:srgbClr>
            </a:outerShdw>
          </a:effectLst>
        </p:spPr>
      </p:sp>
      <p:sp>
        <p:nvSpPr>
          <p:cNvPr id="8" name="Shape 4"/>
          <p:cNvSpPr/>
          <p:nvPr/>
        </p:nvSpPr>
        <p:spPr>
          <a:xfrm>
            <a:off x="476402" y="1295705"/>
            <a:ext cx="75895" cy="1218895"/>
          </a:xfrm>
          <a:prstGeom prst="roundRect">
            <a:avLst>
              <a:gd name="adj" fmla="val 150603"/>
            </a:avLst>
          </a:prstGeom>
          <a:solidFill>
            <a:srgbClr val="003580"/>
          </a:solidFill>
          <a:ln w="12700">
            <a:solidFill>
              <a:srgbClr val="003580">
                <a:alpha val="0"/>
              </a:srgbClr>
            </a:solidFill>
            <a:prstDash val="solid"/>
          </a:ln>
        </p:spPr>
      </p:sp>
      <p:pic>
        <p:nvPicPr>
          <p:cNvPr id="9" name="Image 2" descr="preencoded.png"/>
          <p:cNvPicPr>
            <a:picLocks noChangeAspect="1"/>
          </p:cNvPicPr>
          <p:nvPr/>
        </p:nvPicPr>
        <p:blipFill>
          <a:blip r:embed="rId5"/>
          <a:srcRect t="-43" b="-43"/>
          <a:stretch/>
        </p:blipFill>
        <p:spPr>
          <a:xfrm>
            <a:off x="743407" y="1524305"/>
            <a:ext cx="133502" cy="152705"/>
          </a:xfrm>
          <a:prstGeom prst="rect">
            <a:avLst/>
          </a:prstGeom>
        </p:spPr>
      </p:pic>
      <p:sp>
        <p:nvSpPr>
          <p:cNvPr id="10" name="Text 5"/>
          <p:cNvSpPr txBox="1"/>
          <p:nvPr/>
        </p:nvSpPr>
        <p:spPr>
          <a:xfrm>
            <a:off x="952805" y="1485900"/>
            <a:ext cx="2981858" cy="228600"/>
          </a:xfrm>
          <a:prstGeom prst="rect">
            <a:avLst/>
          </a:prstGeom>
          <a:noFill/>
          <a:ln/>
        </p:spPr>
        <p:txBody>
          <a:bodyPr wrap="square" lIns="0" tIns="0" rIns="0" bIns="0" rtlCol="0" anchor="ctr"/>
          <a:lstStyle/>
          <a:p>
            <a:pPr marL="0" indent="0" algn="l">
              <a:buNone/>
            </a:pPr>
            <a:r>
              <a:rPr lang="en-US" sz="1200" b="1" dirty="0">
                <a:solidFill>
                  <a:srgbClr val="003580"/>
                </a:solidFill>
                <a:latin typeface="Montserrat" pitchFamily="34" charset="0"/>
                <a:ea typeface="Montserrat" pitchFamily="34" charset="-122"/>
                <a:cs typeface="Montserrat" pitchFamily="34" charset="-120"/>
              </a:rPr>
              <a:t>Exact LFAR Question (Verbatim)</a:t>
            </a:r>
            <a:endParaRPr lang="en-US" sz="1200" dirty="0"/>
          </a:p>
        </p:txBody>
      </p:sp>
      <p:sp>
        <p:nvSpPr>
          <p:cNvPr id="11" name="Text 6"/>
          <p:cNvSpPr txBox="1"/>
          <p:nvPr/>
        </p:nvSpPr>
        <p:spPr>
          <a:xfrm>
            <a:off x="743407" y="1790395"/>
            <a:ext cx="10858500" cy="534010"/>
          </a:xfrm>
          <a:prstGeom prst="rect">
            <a:avLst/>
          </a:prstGeom>
          <a:noFill/>
          <a:ln/>
        </p:spPr>
        <p:txBody>
          <a:bodyPr wrap="square" lIns="0" tIns="0" rIns="0" bIns="0" rtlCol="0" anchor="ctr"/>
          <a:lstStyle/>
          <a:p>
            <a:pPr marL="0" indent="0" algn="l">
              <a:buNone/>
            </a:pPr>
            <a:r>
              <a:rPr lang="en-US" sz="1500" b="1" i="1" dirty="0">
                <a:solidFill>
                  <a:srgbClr val="1E293B"/>
                </a:solidFill>
                <a:latin typeface="Open Sans" pitchFamily="34" charset="0"/>
                <a:ea typeface="Open Sans" pitchFamily="34" charset="-122"/>
                <a:cs typeface="Open Sans" pitchFamily="34" charset="-120"/>
              </a:rPr>
              <a:t>"Whether advances have been disbursed without complying with the terms and conditions of the sanction? If so, give details of such cases."</a:t>
            </a:r>
            <a:endParaRPr lang="en-US" sz="1500" dirty="0"/>
          </a:p>
        </p:txBody>
      </p:sp>
      <p:sp>
        <p:nvSpPr>
          <p:cNvPr id="12" name="Shape 7"/>
          <p:cNvSpPr/>
          <p:nvPr/>
        </p:nvSpPr>
        <p:spPr>
          <a:xfrm>
            <a:off x="476402" y="2704795"/>
            <a:ext cx="3619195" cy="3486607"/>
          </a:xfrm>
          <a:prstGeom prst="roundRect">
            <a:avLst>
              <a:gd name="adj" fmla="val 1720"/>
            </a:avLst>
          </a:prstGeom>
          <a:solidFill>
            <a:srgbClr val="FFFFFF"/>
          </a:solidFill>
          <a:ln w="12700">
            <a:solidFill>
              <a:srgbClr val="E2E8F0"/>
            </a:solidFill>
            <a:prstDash val="solid"/>
          </a:ln>
        </p:spPr>
      </p:sp>
      <p:sp>
        <p:nvSpPr>
          <p:cNvPr id="13" name="Shape 8"/>
          <p:cNvSpPr/>
          <p:nvPr/>
        </p:nvSpPr>
        <p:spPr>
          <a:xfrm>
            <a:off x="676656" y="3343046"/>
            <a:ext cx="3219602" cy="19202"/>
          </a:xfrm>
          <a:prstGeom prst="rect">
            <a:avLst/>
          </a:prstGeom>
          <a:solidFill>
            <a:srgbClr val="F1F5F9"/>
          </a:solidFill>
          <a:ln w="12700">
            <a:solidFill>
              <a:srgbClr val="F1F5F9">
                <a:alpha val="0"/>
              </a:srgbClr>
            </a:solidFill>
            <a:prstDash val="solid"/>
          </a:ln>
        </p:spPr>
      </p:sp>
      <p:sp>
        <p:nvSpPr>
          <p:cNvPr id="14" name="Shape 9"/>
          <p:cNvSpPr/>
          <p:nvPr/>
        </p:nvSpPr>
        <p:spPr>
          <a:xfrm>
            <a:off x="676656" y="2905049"/>
            <a:ext cx="342900" cy="342900"/>
          </a:xfrm>
          <a:prstGeom prst="ellipse">
            <a:avLst/>
          </a:prstGeom>
          <a:solidFill>
            <a:srgbClr val="0072CE"/>
          </a:solidFill>
          <a:ln w="12700">
            <a:solidFill>
              <a:srgbClr val="FFFFFF">
                <a:alpha val="0"/>
              </a:srgbClr>
            </a:solidFill>
            <a:prstDash val="solid"/>
          </a:ln>
        </p:spPr>
      </p:sp>
      <p:pic>
        <p:nvPicPr>
          <p:cNvPr id="15" name="Image 3" descr="preencoded.png"/>
          <p:cNvPicPr>
            <a:picLocks noChangeAspect="1"/>
          </p:cNvPicPr>
          <p:nvPr/>
        </p:nvPicPr>
        <p:blipFill>
          <a:blip r:embed="rId6"/>
          <a:srcRect/>
          <a:stretch/>
        </p:blipFill>
        <p:spPr>
          <a:xfrm>
            <a:off x="771754" y="3000146"/>
            <a:ext cx="152705" cy="152705"/>
          </a:xfrm>
          <a:prstGeom prst="rect">
            <a:avLst/>
          </a:prstGeom>
        </p:spPr>
      </p:pic>
      <p:sp>
        <p:nvSpPr>
          <p:cNvPr id="16" name="Text 10"/>
          <p:cNvSpPr txBox="1"/>
          <p:nvPr/>
        </p:nvSpPr>
        <p:spPr>
          <a:xfrm>
            <a:off x="1114654" y="2948026"/>
            <a:ext cx="1540764" cy="257861"/>
          </a:xfrm>
          <a:prstGeom prst="rect">
            <a:avLst/>
          </a:prstGeom>
          <a:noFill/>
          <a:ln/>
        </p:spPr>
        <p:txBody>
          <a:bodyPr wrap="square" lIns="0" tIns="0" rIns="0" bIns="0" rtlCol="0" anchor="ctr"/>
          <a:lstStyle/>
          <a:p>
            <a:pPr marL="0" indent="0" algn="l">
              <a:buNone/>
            </a:pPr>
            <a:r>
              <a:rPr lang="en-US" sz="1300" b="1" dirty="0">
                <a:solidFill>
                  <a:srgbClr val="334155"/>
                </a:solidFill>
                <a:latin typeface="Montserrat" pitchFamily="34" charset="0"/>
                <a:ea typeface="Montserrat" pitchFamily="34" charset="-122"/>
                <a:cs typeface="Montserrat" pitchFamily="34" charset="-120"/>
              </a:rPr>
              <a:t>What to Verify</a:t>
            </a:r>
            <a:endParaRPr lang="en-US" sz="1300" dirty="0"/>
          </a:p>
        </p:txBody>
      </p:sp>
      <p:sp>
        <p:nvSpPr>
          <p:cNvPr id="17" name="Shape 11"/>
          <p:cNvSpPr/>
          <p:nvPr/>
        </p:nvSpPr>
        <p:spPr>
          <a:xfrm>
            <a:off x="676656" y="3581705"/>
            <a:ext cx="57607" cy="57607"/>
          </a:xfrm>
          <a:prstGeom prst="ellipse">
            <a:avLst/>
          </a:prstGeom>
          <a:solidFill>
            <a:srgbClr val="CBD5E1"/>
          </a:solidFill>
          <a:ln w="12700">
            <a:solidFill>
              <a:srgbClr val="FFFFFF">
                <a:alpha val="0"/>
              </a:srgbClr>
            </a:solidFill>
            <a:prstDash val="solid"/>
          </a:ln>
        </p:spPr>
      </p:sp>
      <p:sp>
        <p:nvSpPr>
          <p:cNvPr id="18" name="Text 12"/>
          <p:cNvSpPr txBox="1"/>
          <p:nvPr/>
        </p:nvSpPr>
        <p:spPr>
          <a:xfrm>
            <a:off x="828446" y="3504895"/>
            <a:ext cx="3143707" cy="600761"/>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Check compliance with pre-disbursement conditions (e.g., share capital infusion, margin money deposit).</a:t>
            </a:r>
            <a:endParaRPr lang="en-US" sz="1100" dirty="0"/>
          </a:p>
        </p:txBody>
      </p:sp>
      <p:sp>
        <p:nvSpPr>
          <p:cNvPr id="19" name="Shape 13"/>
          <p:cNvSpPr/>
          <p:nvPr/>
        </p:nvSpPr>
        <p:spPr>
          <a:xfrm>
            <a:off x="676656" y="4276649"/>
            <a:ext cx="57607" cy="57607"/>
          </a:xfrm>
          <a:prstGeom prst="ellipse">
            <a:avLst/>
          </a:prstGeom>
          <a:solidFill>
            <a:srgbClr val="CBD5E1"/>
          </a:solidFill>
          <a:ln w="12700">
            <a:solidFill>
              <a:srgbClr val="FFFFFF">
                <a:alpha val="0"/>
              </a:srgbClr>
            </a:solidFill>
            <a:prstDash val="solid"/>
          </a:ln>
        </p:spPr>
      </p:sp>
      <p:sp>
        <p:nvSpPr>
          <p:cNvPr id="20" name="Text 14"/>
          <p:cNvSpPr txBox="1"/>
          <p:nvPr/>
        </p:nvSpPr>
        <p:spPr>
          <a:xfrm>
            <a:off x="828446" y="4200754"/>
            <a:ext cx="3143707" cy="400507"/>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Verify if primary and collateral security were created/perfected before release of funds.</a:t>
            </a:r>
            <a:endParaRPr lang="en-US" sz="1100" dirty="0"/>
          </a:p>
        </p:txBody>
      </p:sp>
      <p:sp>
        <p:nvSpPr>
          <p:cNvPr id="21" name="Shape 15"/>
          <p:cNvSpPr/>
          <p:nvPr/>
        </p:nvSpPr>
        <p:spPr>
          <a:xfrm>
            <a:off x="676656" y="4772254"/>
            <a:ext cx="57607" cy="57607"/>
          </a:xfrm>
          <a:prstGeom prst="ellipse">
            <a:avLst/>
          </a:prstGeom>
          <a:solidFill>
            <a:srgbClr val="CBD5E1"/>
          </a:solidFill>
          <a:ln w="12700">
            <a:solidFill>
              <a:srgbClr val="FFFFFF">
                <a:alpha val="0"/>
              </a:srgbClr>
            </a:solidFill>
            <a:prstDash val="solid"/>
          </a:ln>
        </p:spPr>
      </p:sp>
      <p:sp>
        <p:nvSpPr>
          <p:cNvPr id="22" name="Text 16"/>
          <p:cNvSpPr txBox="1"/>
          <p:nvPr/>
        </p:nvSpPr>
        <p:spPr>
          <a:xfrm>
            <a:off x="828446" y="4695444"/>
            <a:ext cx="3143707" cy="400507"/>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Ensure borrower's acceptance of sanction terms is on record.</a:t>
            </a:r>
            <a:endParaRPr lang="en-US" sz="1100" dirty="0"/>
          </a:p>
        </p:txBody>
      </p:sp>
      <p:sp>
        <p:nvSpPr>
          <p:cNvPr id="23" name="Shape 17"/>
          <p:cNvSpPr/>
          <p:nvPr/>
        </p:nvSpPr>
        <p:spPr>
          <a:xfrm>
            <a:off x="676656" y="5266944"/>
            <a:ext cx="57607" cy="57607"/>
          </a:xfrm>
          <a:prstGeom prst="ellipse">
            <a:avLst/>
          </a:prstGeom>
          <a:solidFill>
            <a:srgbClr val="CBD5E1"/>
          </a:solidFill>
          <a:ln w="12700">
            <a:solidFill>
              <a:srgbClr val="FFFFFF">
                <a:alpha val="0"/>
              </a:srgbClr>
            </a:solidFill>
            <a:prstDash val="solid"/>
          </a:ln>
        </p:spPr>
      </p:sp>
      <p:sp>
        <p:nvSpPr>
          <p:cNvPr id="24" name="Text 18"/>
          <p:cNvSpPr txBox="1"/>
          <p:nvPr/>
        </p:nvSpPr>
        <p:spPr>
          <a:xfrm>
            <a:off x="828446" y="5191049"/>
            <a:ext cx="3143707" cy="400507"/>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Check for competent authority approval for any waivers or deferrals.</a:t>
            </a:r>
            <a:endParaRPr lang="en-US" sz="1100" dirty="0"/>
          </a:p>
        </p:txBody>
      </p:sp>
      <p:sp>
        <p:nvSpPr>
          <p:cNvPr id="25" name="Shape 19"/>
          <p:cNvSpPr/>
          <p:nvPr/>
        </p:nvSpPr>
        <p:spPr>
          <a:xfrm>
            <a:off x="4286707" y="2704795"/>
            <a:ext cx="3619195" cy="3486607"/>
          </a:xfrm>
          <a:prstGeom prst="roundRect">
            <a:avLst>
              <a:gd name="adj" fmla="val 1720"/>
            </a:avLst>
          </a:prstGeom>
          <a:solidFill>
            <a:srgbClr val="FFFFFF"/>
          </a:solidFill>
          <a:ln w="12700">
            <a:solidFill>
              <a:srgbClr val="E2E8F0"/>
            </a:solidFill>
            <a:prstDash val="solid"/>
          </a:ln>
        </p:spPr>
      </p:sp>
      <p:sp>
        <p:nvSpPr>
          <p:cNvPr id="26" name="Shape 20"/>
          <p:cNvSpPr/>
          <p:nvPr/>
        </p:nvSpPr>
        <p:spPr>
          <a:xfrm>
            <a:off x="4486046" y="3343046"/>
            <a:ext cx="3219602" cy="19202"/>
          </a:xfrm>
          <a:prstGeom prst="rect">
            <a:avLst/>
          </a:prstGeom>
          <a:solidFill>
            <a:srgbClr val="F1F5F9"/>
          </a:solidFill>
          <a:ln w="12700">
            <a:solidFill>
              <a:srgbClr val="F1F5F9">
                <a:alpha val="0"/>
              </a:srgbClr>
            </a:solidFill>
            <a:prstDash val="solid"/>
          </a:ln>
        </p:spPr>
      </p:sp>
      <p:sp>
        <p:nvSpPr>
          <p:cNvPr id="27" name="Shape 21"/>
          <p:cNvSpPr/>
          <p:nvPr/>
        </p:nvSpPr>
        <p:spPr>
          <a:xfrm>
            <a:off x="4486046" y="2905049"/>
            <a:ext cx="342900" cy="342900"/>
          </a:xfrm>
          <a:prstGeom prst="ellipse">
            <a:avLst/>
          </a:prstGeom>
          <a:solidFill>
            <a:srgbClr val="10B981"/>
          </a:solidFill>
          <a:ln w="12700">
            <a:solidFill>
              <a:srgbClr val="FFFFFF">
                <a:alpha val="0"/>
              </a:srgbClr>
            </a:solidFill>
            <a:prstDash val="solid"/>
          </a:ln>
        </p:spPr>
      </p:sp>
      <p:pic>
        <p:nvPicPr>
          <p:cNvPr id="28" name="Image 4" descr="preencoded.png"/>
          <p:cNvPicPr>
            <a:picLocks noChangeAspect="1"/>
          </p:cNvPicPr>
          <p:nvPr/>
        </p:nvPicPr>
        <p:blipFill>
          <a:blip r:embed="rId7"/>
          <a:srcRect t="-100" b="-100"/>
          <a:stretch/>
        </p:blipFill>
        <p:spPr>
          <a:xfrm>
            <a:off x="4600346" y="3000146"/>
            <a:ext cx="114300" cy="152705"/>
          </a:xfrm>
          <a:prstGeom prst="rect">
            <a:avLst/>
          </a:prstGeom>
        </p:spPr>
      </p:pic>
      <p:sp>
        <p:nvSpPr>
          <p:cNvPr id="29" name="Text 22"/>
          <p:cNvSpPr txBox="1"/>
          <p:nvPr/>
        </p:nvSpPr>
        <p:spPr>
          <a:xfrm>
            <a:off x="4924044" y="2948026"/>
            <a:ext cx="2211019" cy="257861"/>
          </a:xfrm>
          <a:prstGeom prst="rect">
            <a:avLst/>
          </a:prstGeom>
          <a:noFill/>
          <a:ln/>
        </p:spPr>
        <p:txBody>
          <a:bodyPr wrap="square" lIns="0" tIns="0" rIns="0" bIns="0" rtlCol="0" anchor="ctr"/>
          <a:lstStyle/>
          <a:p>
            <a:pPr marL="0" indent="0" algn="l">
              <a:buNone/>
            </a:pPr>
            <a:r>
              <a:rPr lang="en-US" sz="1300" b="1" dirty="0">
                <a:solidFill>
                  <a:srgbClr val="334155"/>
                </a:solidFill>
                <a:latin typeface="Montserrat" pitchFamily="34" charset="0"/>
                <a:ea typeface="Montserrat" pitchFamily="34" charset="-122"/>
                <a:cs typeface="Montserrat" pitchFamily="34" charset="-120"/>
              </a:rPr>
              <a:t>Documents to Examine</a:t>
            </a:r>
            <a:endParaRPr lang="en-US" sz="1300" dirty="0"/>
          </a:p>
        </p:txBody>
      </p:sp>
      <p:sp>
        <p:nvSpPr>
          <p:cNvPr id="30" name="Shape 23"/>
          <p:cNvSpPr/>
          <p:nvPr/>
        </p:nvSpPr>
        <p:spPr>
          <a:xfrm>
            <a:off x="4486046" y="3581705"/>
            <a:ext cx="57607" cy="57607"/>
          </a:xfrm>
          <a:prstGeom prst="ellipse">
            <a:avLst/>
          </a:prstGeom>
          <a:solidFill>
            <a:srgbClr val="CBD5E1"/>
          </a:solidFill>
          <a:ln w="12700">
            <a:solidFill>
              <a:srgbClr val="FFFFFF">
                <a:alpha val="0"/>
              </a:srgbClr>
            </a:solidFill>
            <a:prstDash val="solid"/>
          </a:ln>
        </p:spPr>
      </p:sp>
      <p:sp>
        <p:nvSpPr>
          <p:cNvPr id="31" name="Text 24"/>
          <p:cNvSpPr txBox="1"/>
          <p:nvPr/>
        </p:nvSpPr>
        <p:spPr>
          <a:xfrm>
            <a:off x="4638751" y="3504895"/>
            <a:ext cx="2981858" cy="200254"/>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Sanction Letter and Acceptance Note.</a:t>
            </a:r>
            <a:endParaRPr lang="en-US" sz="1100" dirty="0"/>
          </a:p>
        </p:txBody>
      </p:sp>
      <p:sp>
        <p:nvSpPr>
          <p:cNvPr id="32" name="Shape 25"/>
          <p:cNvSpPr/>
          <p:nvPr/>
        </p:nvSpPr>
        <p:spPr>
          <a:xfrm>
            <a:off x="4486046" y="3877056"/>
            <a:ext cx="57607" cy="57607"/>
          </a:xfrm>
          <a:prstGeom prst="ellipse">
            <a:avLst/>
          </a:prstGeom>
          <a:solidFill>
            <a:srgbClr val="CBD5E1"/>
          </a:solidFill>
          <a:ln w="12700">
            <a:solidFill>
              <a:srgbClr val="FFFFFF">
                <a:alpha val="0"/>
              </a:srgbClr>
            </a:solidFill>
            <a:prstDash val="solid"/>
          </a:ln>
        </p:spPr>
      </p:sp>
      <p:sp>
        <p:nvSpPr>
          <p:cNvPr id="33" name="Text 26"/>
          <p:cNvSpPr txBox="1"/>
          <p:nvPr/>
        </p:nvSpPr>
        <p:spPr>
          <a:xfrm>
            <a:off x="4638751" y="3800246"/>
            <a:ext cx="3143707" cy="400507"/>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Disbursement Note / Process Note / Compliance Certificate.</a:t>
            </a:r>
            <a:endParaRPr lang="en-US" sz="1100" dirty="0"/>
          </a:p>
        </p:txBody>
      </p:sp>
      <p:sp>
        <p:nvSpPr>
          <p:cNvPr id="34" name="Shape 27"/>
          <p:cNvSpPr/>
          <p:nvPr/>
        </p:nvSpPr>
        <p:spPr>
          <a:xfrm>
            <a:off x="4486046" y="4371746"/>
            <a:ext cx="57607" cy="57607"/>
          </a:xfrm>
          <a:prstGeom prst="ellipse">
            <a:avLst/>
          </a:prstGeom>
          <a:solidFill>
            <a:srgbClr val="CBD5E1"/>
          </a:solidFill>
          <a:ln w="12700">
            <a:solidFill>
              <a:srgbClr val="FFFFFF">
                <a:alpha val="0"/>
              </a:srgbClr>
            </a:solidFill>
            <a:prstDash val="solid"/>
          </a:ln>
        </p:spPr>
      </p:sp>
      <p:sp>
        <p:nvSpPr>
          <p:cNvPr id="35" name="Text 28"/>
          <p:cNvSpPr txBox="1"/>
          <p:nvPr/>
        </p:nvSpPr>
        <p:spPr>
          <a:xfrm>
            <a:off x="4638751" y="4295851"/>
            <a:ext cx="3143707" cy="600761"/>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Loan Agreement and Security Documents (Mortgage deeds, Hypothecation agreements).</a:t>
            </a:r>
            <a:endParaRPr lang="en-US" sz="1100" dirty="0"/>
          </a:p>
        </p:txBody>
      </p:sp>
      <p:sp>
        <p:nvSpPr>
          <p:cNvPr id="36" name="Shape 29"/>
          <p:cNvSpPr/>
          <p:nvPr/>
        </p:nvSpPr>
        <p:spPr>
          <a:xfrm>
            <a:off x="4486046" y="5067605"/>
            <a:ext cx="57607" cy="57607"/>
          </a:xfrm>
          <a:prstGeom prst="ellipse">
            <a:avLst/>
          </a:prstGeom>
          <a:solidFill>
            <a:srgbClr val="CBD5E1"/>
          </a:solidFill>
          <a:ln w="12700">
            <a:solidFill>
              <a:srgbClr val="FFFFFF">
                <a:alpha val="0"/>
              </a:srgbClr>
            </a:solidFill>
            <a:prstDash val="solid"/>
          </a:ln>
        </p:spPr>
      </p:sp>
      <p:sp>
        <p:nvSpPr>
          <p:cNvPr id="37" name="Text 30"/>
          <p:cNvSpPr txBox="1"/>
          <p:nvPr/>
        </p:nvSpPr>
        <p:spPr>
          <a:xfrm>
            <a:off x="4638751" y="4990795"/>
            <a:ext cx="3185770" cy="200254"/>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Approvals for deviation/waiver of terms.</a:t>
            </a:r>
            <a:endParaRPr lang="en-US" sz="1100" dirty="0"/>
          </a:p>
        </p:txBody>
      </p:sp>
      <p:sp>
        <p:nvSpPr>
          <p:cNvPr id="38" name="Shape 31"/>
          <p:cNvSpPr/>
          <p:nvPr/>
        </p:nvSpPr>
        <p:spPr>
          <a:xfrm>
            <a:off x="8096098" y="2704795"/>
            <a:ext cx="3619195" cy="3486607"/>
          </a:xfrm>
          <a:prstGeom prst="roundRect">
            <a:avLst>
              <a:gd name="adj" fmla="val 1720"/>
            </a:avLst>
          </a:prstGeom>
          <a:solidFill>
            <a:srgbClr val="FFFFFF"/>
          </a:solidFill>
          <a:ln w="12700">
            <a:solidFill>
              <a:srgbClr val="E2E8F0"/>
            </a:solidFill>
            <a:prstDash val="solid"/>
          </a:ln>
        </p:spPr>
      </p:sp>
      <p:sp>
        <p:nvSpPr>
          <p:cNvPr id="39" name="Shape 32"/>
          <p:cNvSpPr/>
          <p:nvPr/>
        </p:nvSpPr>
        <p:spPr>
          <a:xfrm>
            <a:off x="8296351" y="3343046"/>
            <a:ext cx="3219602" cy="19202"/>
          </a:xfrm>
          <a:prstGeom prst="rect">
            <a:avLst/>
          </a:prstGeom>
          <a:solidFill>
            <a:srgbClr val="F1F5F9"/>
          </a:solidFill>
          <a:ln w="12700">
            <a:solidFill>
              <a:srgbClr val="F1F5F9">
                <a:alpha val="0"/>
              </a:srgbClr>
            </a:solidFill>
            <a:prstDash val="solid"/>
          </a:ln>
        </p:spPr>
      </p:sp>
      <p:sp>
        <p:nvSpPr>
          <p:cNvPr id="40" name="Shape 33"/>
          <p:cNvSpPr/>
          <p:nvPr/>
        </p:nvSpPr>
        <p:spPr>
          <a:xfrm>
            <a:off x="8296351" y="2905049"/>
            <a:ext cx="342900" cy="342900"/>
          </a:xfrm>
          <a:prstGeom prst="ellipse">
            <a:avLst/>
          </a:prstGeom>
          <a:solidFill>
            <a:srgbClr val="EF4444"/>
          </a:solidFill>
          <a:ln w="12700">
            <a:solidFill>
              <a:srgbClr val="FFFFFF">
                <a:alpha val="0"/>
              </a:srgbClr>
            </a:solidFill>
            <a:prstDash val="solid"/>
          </a:ln>
        </p:spPr>
      </p:sp>
      <p:pic>
        <p:nvPicPr>
          <p:cNvPr id="41" name="Image 5" descr="preencoded.png"/>
          <p:cNvPicPr>
            <a:picLocks noChangeAspect="1"/>
          </p:cNvPicPr>
          <p:nvPr/>
        </p:nvPicPr>
        <p:blipFill>
          <a:blip r:embed="rId8"/>
          <a:srcRect/>
          <a:stretch/>
        </p:blipFill>
        <p:spPr>
          <a:xfrm>
            <a:off x="8391449" y="3000146"/>
            <a:ext cx="152705" cy="152705"/>
          </a:xfrm>
          <a:prstGeom prst="rect">
            <a:avLst/>
          </a:prstGeom>
        </p:spPr>
      </p:pic>
      <p:sp>
        <p:nvSpPr>
          <p:cNvPr id="42" name="Text 34"/>
          <p:cNvSpPr txBox="1"/>
          <p:nvPr/>
        </p:nvSpPr>
        <p:spPr>
          <a:xfrm>
            <a:off x="8734349" y="2948026"/>
            <a:ext cx="1507846" cy="257861"/>
          </a:xfrm>
          <a:prstGeom prst="rect">
            <a:avLst/>
          </a:prstGeom>
          <a:noFill/>
          <a:ln/>
        </p:spPr>
        <p:txBody>
          <a:bodyPr wrap="square" lIns="0" tIns="0" rIns="0" bIns="0" rtlCol="0" anchor="ctr"/>
          <a:lstStyle/>
          <a:p>
            <a:pPr marL="0" indent="0" algn="l">
              <a:buNone/>
            </a:pPr>
            <a:r>
              <a:rPr lang="en-US" sz="1300" b="1" dirty="0">
                <a:solidFill>
                  <a:srgbClr val="334155"/>
                </a:solidFill>
                <a:latin typeface="Montserrat" pitchFamily="34" charset="0"/>
                <a:ea typeface="Montserrat" pitchFamily="34" charset="-122"/>
                <a:cs typeface="Montserrat" pitchFamily="34" charset="-120"/>
              </a:rPr>
              <a:t>Possible Risks</a:t>
            </a:r>
            <a:endParaRPr lang="en-US" sz="1300" dirty="0"/>
          </a:p>
        </p:txBody>
      </p:sp>
      <p:sp>
        <p:nvSpPr>
          <p:cNvPr id="43" name="Shape 35"/>
          <p:cNvSpPr/>
          <p:nvPr/>
        </p:nvSpPr>
        <p:spPr>
          <a:xfrm>
            <a:off x="8296351" y="3581705"/>
            <a:ext cx="57607" cy="57607"/>
          </a:xfrm>
          <a:prstGeom prst="ellipse">
            <a:avLst/>
          </a:prstGeom>
          <a:solidFill>
            <a:srgbClr val="CBD5E1"/>
          </a:solidFill>
          <a:ln w="12700">
            <a:solidFill>
              <a:srgbClr val="FFFFFF">
                <a:alpha val="0"/>
              </a:srgbClr>
            </a:solidFill>
            <a:prstDash val="solid"/>
          </a:ln>
        </p:spPr>
      </p:sp>
      <p:sp>
        <p:nvSpPr>
          <p:cNvPr id="44" name="Text 36"/>
          <p:cNvSpPr txBox="1"/>
          <p:nvPr/>
        </p:nvSpPr>
        <p:spPr>
          <a:xfrm>
            <a:off x="8449056" y="3504895"/>
            <a:ext cx="3143707" cy="400507"/>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Dilution of security cover putting bank funds at risk.</a:t>
            </a:r>
            <a:endParaRPr lang="en-US" sz="1100" dirty="0"/>
          </a:p>
        </p:txBody>
      </p:sp>
      <p:sp>
        <p:nvSpPr>
          <p:cNvPr id="45" name="Shape 37"/>
          <p:cNvSpPr/>
          <p:nvPr/>
        </p:nvSpPr>
        <p:spPr>
          <a:xfrm>
            <a:off x="8296351" y="4076395"/>
            <a:ext cx="57607" cy="57607"/>
          </a:xfrm>
          <a:prstGeom prst="ellipse">
            <a:avLst/>
          </a:prstGeom>
          <a:solidFill>
            <a:srgbClr val="CBD5E1"/>
          </a:solidFill>
          <a:ln w="12700">
            <a:solidFill>
              <a:srgbClr val="FFFFFF">
                <a:alpha val="0"/>
              </a:srgbClr>
            </a:solidFill>
            <a:prstDash val="solid"/>
          </a:ln>
        </p:spPr>
      </p:sp>
      <p:sp>
        <p:nvSpPr>
          <p:cNvPr id="46" name="Text 38"/>
          <p:cNvSpPr txBox="1"/>
          <p:nvPr/>
        </p:nvSpPr>
        <p:spPr>
          <a:xfrm>
            <a:off x="8449056" y="4000500"/>
            <a:ext cx="3143707" cy="400507"/>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Disbursement against incomplete documentation makes recovery difficult.</a:t>
            </a:r>
            <a:endParaRPr lang="en-US" sz="1100" dirty="0"/>
          </a:p>
        </p:txBody>
      </p:sp>
      <p:sp>
        <p:nvSpPr>
          <p:cNvPr id="47" name="Shape 39"/>
          <p:cNvSpPr/>
          <p:nvPr/>
        </p:nvSpPr>
        <p:spPr>
          <a:xfrm>
            <a:off x="8296351" y="4572000"/>
            <a:ext cx="57607" cy="57607"/>
          </a:xfrm>
          <a:prstGeom prst="ellipse">
            <a:avLst/>
          </a:prstGeom>
          <a:solidFill>
            <a:srgbClr val="CBD5E1"/>
          </a:solidFill>
          <a:ln w="12700">
            <a:solidFill>
              <a:srgbClr val="FFFFFF">
                <a:alpha val="0"/>
              </a:srgbClr>
            </a:solidFill>
            <a:prstDash val="solid"/>
          </a:ln>
        </p:spPr>
      </p:sp>
      <p:sp>
        <p:nvSpPr>
          <p:cNvPr id="48" name="Text 40"/>
          <p:cNvSpPr txBox="1"/>
          <p:nvPr/>
        </p:nvSpPr>
        <p:spPr>
          <a:xfrm>
            <a:off x="8449056" y="4496105"/>
            <a:ext cx="3143707" cy="400507"/>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Fund diversion if end-use checks or stage-wise release terms are ignored.</a:t>
            </a:r>
            <a:endParaRPr lang="en-US" sz="1100" dirty="0"/>
          </a:p>
        </p:txBody>
      </p:sp>
      <p:sp>
        <p:nvSpPr>
          <p:cNvPr id="49" name="Shape 41"/>
          <p:cNvSpPr/>
          <p:nvPr/>
        </p:nvSpPr>
        <p:spPr>
          <a:xfrm>
            <a:off x="8296351" y="5067605"/>
            <a:ext cx="57607" cy="57607"/>
          </a:xfrm>
          <a:prstGeom prst="ellipse">
            <a:avLst/>
          </a:prstGeom>
          <a:solidFill>
            <a:srgbClr val="CBD5E1"/>
          </a:solidFill>
          <a:ln w="12700">
            <a:solidFill>
              <a:srgbClr val="FFFFFF">
                <a:alpha val="0"/>
              </a:srgbClr>
            </a:solidFill>
            <a:prstDash val="solid"/>
          </a:ln>
        </p:spPr>
      </p:sp>
      <p:sp>
        <p:nvSpPr>
          <p:cNvPr id="50" name="Text 42"/>
          <p:cNvSpPr txBox="1"/>
          <p:nvPr/>
        </p:nvSpPr>
        <p:spPr>
          <a:xfrm>
            <a:off x="8449056" y="4990795"/>
            <a:ext cx="3143707" cy="400507"/>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Staff accountability issues for unauthorized disbursement.</a:t>
            </a:r>
            <a:endParaRPr lang="en-US" sz="1100" dirty="0"/>
          </a:p>
        </p:txBody>
      </p:sp>
      <p:sp>
        <p:nvSpPr>
          <p:cNvPr id="51" name="Shape 43"/>
          <p:cNvSpPr/>
          <p:nvPr/>
        </p:nvSpPr>
        <p:spPr>
          <a:xfrm>
            <a:off x="0" y="6476695"/>
            <a:ext cx="12191695" cy="381305"/>
          </a:xfrm>
          <a:prstGeom prst="rect">
            <a:avLst/>
          </a:prstGeom>
          <a:solidFill>
            <a:srgbClr val="F8FAFC"/>
          </a:solidFill>
          <a:ln/>
        </p:spPr>
      </p:sp>
      <p:sp>
        <p:nvSpPr>
          <p:cNvPr id="52" name="Shape 44"/>
          <p:cNvSpPr/>
          <p:nvPr/>
        </p:nvSpPr>
        <p:spPr>
          <a:xfrm>
            <a:off x="0" y="6476695"/>
            <a:ext cx="12191695" cy="9144"/>
          </a:xfrm>
          <a:prstGeom prst="rect">
            <a:avLst/>
          </a:prstGeom>
          <a:solidFill>
            <a:srgbClr val="E2E8F0"/>
          </a:solidFill>
          <a:ln w="12700">
            <a:solidFill>
              <a:srgbClr val="E2E8F0">
                <a:alpha val="0"/>
              </a:srgbClr>
            </a:solidFill>
            <a:prstDash val="solid"/>
          </a:ln>
        </p:spPr>
      </p:sp>
      <p:sp>
        <p:nvSpPr>
          <p:cNvPr id="53" name="Text 45"/>
          <p:cNvSpPr txBox="1"/>
          <p:nvPr/>
        </p:nvSpPr>
        <p:spPr>
          <a:xfrm>
            <a:off x="476402" y="6586423"/>
            <a:ext cx="3276295" cy="171907"/>
          </a:xfrm>
          <a:prstGeom prst="rect">
            <a:avLst/>
          </a:prstGeom>
          <a:noFill/>
          <a:ln/>
        </p:spPr>
        <p:txBody>
          <a:bodyPr wrap="square" lIns="0" tIns="0" rIns="0" bIns="0" rtlCol="0" anchor="ctr"/>
          <a:lstStyle/>
          <a:p>
            <a:pPr marL="0" indent="0" algn="l">
              <a:buNone/>
            </a:pPr>
            <a:r>
              <a:rPr lang="en-US" sz="900" dirty="0">
                <a:solidFill>
                  <a:srgbClr val="94A3B8"/>
                </a:solidFill>
                <a:latin typeface="Open Sans" pitchFamily="34" charset="0"/>
                <a:ea typeface="Open Sans" pitchFamily="34" charset="-122"/>
                <a:cs typeface="Open Sans" pitchFamily="34" charset="-120"/>
              </a:rPr>
              <a:t>Long Form Audit Report (LFAR) – Practical Approach</a:t>
            </a:r>
            <a:endParaRPr lang="en-US" sz="900" dirty="0"/>
          </a:p>
        </p:txBody>
      </p:sp>
      <p:sp>
        <p:nvSpPr>
          <p:cNvPr id="54" name="Text 46"/>
          <p:cNvSpPr txBox="1"/>
          <p:nvPr/>
        </p:nvSpPr>
        <p:spPr>
          <a:xfrm>
            <a:off x="10416845" y="6586423"/>
            <a:ext cx="1553566" cy="171907"/>
          </a:xfrm>
          <a:prstGeom prst="rect">
            <a:avLst/>
          </a:prstGeom>
          <a:noFill/>
          <a:ln/>
        </p:spPr>
        <p:txBody>
          <a:bodyPr wrap="square" lIns="0" tIns="0" rIns="0" bIns="0" rtlCol="0" anchor="ctr"/>
          <a:lstStyle/>
          <a:p>
            <a:pPr marL="0" indent="0" algn="l">
              <a:buNone/>
            </a:pPr>
            <a:r>
              <a:rPr lang="en-US" sz="900" dirty="0">
                <a:solidFill>
                  <a:srgbClr val="94A3B8"/>
                </a:solidFill>
                <a:latin typeface="Open Sans" pitchFamily="34" charset="0"/>
                <a:ea typeface="Open Sans" pitchFamily="34" charset="-122"/>
                <a:cs typeface="Open Sans" pitchFamily="34" charset="-120"/>
              </a:rPr>
              <a:t>ICAI Hyderabad Seminar</a:t>
            </a:r>
            <a:endParaRPr lang="en-US" sz="9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name="Slide 32">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F0F0F0"/>
          </a:solidFill>
          <a:ln w="12700">
            <a:solidFill>
              <a:srgbClr val="FFFFFF">
                <a:alpha val="0"/>
              </a:srgbClr>
            </a:solidFill>
            <a:prstDash val="solid"/>
          </a:ln>
        </p:spPr>
      </p:sp>
      <p:sp>
        <p:nvSpPr>
          <p:cNvPr id="3" name="Shape 1"/>
          <p:cNvSpPr/>
          <p:nvPr/>
        </p:nvSpPr>
        <p:spPr>
          <a:xfrm>
            <a:off x="0" y="0"/>
            <a:ext cx="12191695" cy="6858000"/>
          </a:xfrm>
          <a:prstGeom prst="rect">
            <a:avLst/>
          </a:prstGeom>
          <a:solidFill>
            <a:srgbClr val="FFFFFF"/>
          </a:solidFill>
          <a:ln w="12700">
            <a:solidFill>
              <a:srgbClr val="FFFFFF">
                <a:alpha val="0"/>
              </a:srgbClr>
            </a:solidFill>
            <a:prstDash val="solid"/>
          </a:ln>
        </p:spPr>
      </p:sp>
      <p:sp>
        <p:nvSpPr>
          <p:cNvPr id="4" name="Shape 2"/>
          <p:cNvSpPr/>
          <p:nvPr/>
        </p:nvSpPr>
        <p:spPr>
          <a:xfrm>
            <a:off x="0" y="-129309"/>
            <a:ext cx="12191695" cy="952805"/>
          </a:xfrm>
          <a:prstGeom prst="rect">
            <a:avLst/>
          </a:prstGeom>
          <a:solidFill>
            <a:srgbClr val="003580"/>
          </a:solidFill>
          <a:ln w="12700">
            <a:solidFill>
              <a:srgbClr val="FFFFFF">
                <a:alpha val="0"/>
              </a:srgbClr>
            </a:solidFill>
            <a:prstDash val="solid"/>
          </a:ln>
        </p:spPr>
      </p:sp>
      <p:sp>
        <p:nvSpPr>
          <p:cNvPr id="5" name="Text 3"/>
          <p:cNvSpPr txBox="1"/>
          <p:nvPr/>
        </p:nvSpPr>
        <p:spPr>
          <a:xfrm>
            <a:off x="476402" y="247802"/>
            <a:ext cx="7353605" cy="457200"/>
          </a:xfrm>
          <a:prstGeom prst="rect">
            <a:avLst/>
          </a:prstGeom>
          <a:noFill/>
          <a:ln/>
        </p:spPr>
        <p:txBody>
          <a:bodyPr wrap="square" lIns="0" tIns="0" rIns="0" bIns="0" rtlCol="0" anchor="ctr"/>
          <a:lstStyle/>
          <a:p>
            <a:pPr marL="0" indent="0" algn="l">
              <a:buNone/>
            </a:pPr>
            <a:r>
              <a:rPr lang="en-US" sz="2400" b="1" kern="0" spc="75" dirty="0">
                <a:solidFill>
                  <a:srgbClr val="FFFFFF"/>
                </a:solidFill>
                <a:latin typeface="Montserrat" pitchFamily="34" charset="0"/>
                <a:ea typeface="Montserrat" pitchFamily="34" charset="-122"/>
                <a:cs typeface="Montserrat" pitchFamily="34" charset="-120"/>
              </a:rPr>
              <a:t>I. Advances - Sanctioning - Q5(c)(iii) – Buy Back</a:t>
            </a:r>
            <a:endParaRPr lang="en-US" sz="2400" dirty="0"/>
          </a:p>
        </p:txBody>
      </p:sp>
      <p:pic>
        <p:nvPicPr>
          <p:cNvPr id="6" name="Image 0" descr="preencoded.png"/>
          <p:cNvPicPr>
            <a:picLocks noChangeAspect="1"/>
          </p:cNvPicPr>
          <p:nvPr/>
        </p:nvPicPr>
        <p:blipFill>
          <a:blip r:embed="rId3"/>
          <a:srcRect t="-401" b="-401"/>
          <a:stretch/>
        </p:blipFill>
        <p:spPr>
          <a:xfrm>
            <a:off x="0" y="952805"/>
            <a:ext cx="12191695" cy="57607"/>
          </a:xfrm>
          <a:prstGeom prst="rect">
            <a:avLst/>
          </a:prstGeom>
        </p:spPr>
      </p:pic>
      <p:sp>
        <p:nvSpPr>
          <p:cNvPr id="7" name="Shape 4"/>
          <p:cNvSpPr/>
          <p:nvPr/>
        </p:nvSpPr>
        <p:spPr>
          <a:xfrm>
            <a:off x="476402" y="1295705"/>
            <a:ext cx="11239805" cy="952805"/>
          </a:xfrm>
          <a:prstGeom prst="roundRect">
            <a:avLst>
              <a:gd name="adj" fmla="val 15355"/>
            </a:avLst>
          </a:prstGeom>
          <a:solidFill>
            <a:srgbClr val="E8F4FD"/>
          </a:solidFill>
          <a:ln/>
          <a:effectLst>
            <a:outerShdw blurRad="63500" dist="38100" dir="16200000" algn="bl" rotWithShape="0">
              <a:srgbClr val="000000">
                <a:alpha val="5000"/>
              </a:srgbClr>
            </a:outerShdw>
          </a:effectLst>
        </p:spPr>
      </p:sp>
      <p:sp>
        <p:nvSpPr>
          <p:cNvPr id="8" name="Shape 5"/>
          <p:cNvSpPr/>
          <p:nvPr/>
        </p:nvSpPr>
        <p:spPr>
          <a:xfrm>
            <a:off x="476402" y="1295705"/>
            <a:ext cx="75895" cy="952805"/>
          </a:xfrm>
          <a:prstGeom prst="roundRect">
            <a:avLst>
              <a:gd name="adj" fmla="val 192772"/>
            </a:avLst>
          </a:prstGeom>
          <a:solidFill>
            <a:srgbClr val="003580"/>
          </a:solidFill>
          <a:ln w="12700">
            <a:solidFill>
              <a:srgbClr val="003580">
                <a:alpha val="0"/>
              </a:srgbClr>
            </a:solidFill>
            <a:prstDash val="solid"/>
          </a:ln>
        </p:spPr>
      </p:sp>
      <p:pic>
        <p:nvPicPr>
          <p:cNvPr id="9" name="Image 1" descr="preencoded.png"/>
          <p:cNvPicPr>
            <a:picLocks noChangeAspect="1"/>
          </p:cNvPicPr>
          <p:nvPr/>
        </p:nvPicPr>
        <p:blipFill>
          <a:blip r:embed="rId4"/>
          <a:srcRect t="-43" b="-43"/>
          <a:stretch/>
        </p:blipFill>
        <p:spPr>
          <a:xfrm>
            <a:off x="743407" y="1524305"/>
            <a:ext cx="133502" cy="152705"/>
          </a:xfrm>
          <a:prstGeom prst="rect">
            <a:avLst/>
          </a:prstGeom>
        </p:spPr>
      </p:pic>
      <p:sp>
        <p:nvSpPr>
          <p:cNvPr id="10" name="Text 6"/>
          <p:cNvSpPr txBox="1"/>
          <p:nvPr/>
        </p:nvSpPr>
        <p:spPr>
          <a:xfrm>
            <a:off x="952805" y="1485900"/>
            <a:ext cx="2981858" cy="228600"/>
          </a:xfrm>
          <a:prstGeom prst="rect">
            <a:avLst/>
          </a:prstGeom>
          <a:noFill/>
          <a:ln/>
        </p:spPr>
        <p:txBody>
          <a:bodyPr wrap="square" lIns="0" tIns="0" rIns="0" bIns="0" rtlCol="0" anchor="ctr"/>
          <a:lstStyle/>
          <a:p>
            <a:pPr marL="0" indent="0" algn="l">
              <a:buNone/>
            </a:pPr>
            <a:r>
              <a:rPr lang="en-US" sz="1200" b="1" dirty="0">
                <a:solidFill>
                  <a:srgbClr val="003580"/>
                </a:solidFill>
                <a:latin typeface="Montserrat" pitchFamily="34" charset="0"/>
                <a:ea typeface="Montserrat" pitchFamily="34" charset="-122"/>
                <a:cs typeface="Montserrat" pitchFamily="34" charset="-120"/>
              </a:rPr>
              <a:t>Exact LFAR Question (Verbatim)</a:t>
            </a:r>
            <a:endParaRPr lang="en-US" sz="1200" dirty="0"/>
          </a:p>
        </p:txBody>
      </p:sp>
      <p:sp>
        <p:nvSpPr>
          <p:cNvPr id="11" name="Text 7"/>
          <p:cNvSpPr txBox="1"/>
          <p:nvPr/>
        </p:nvSpPr>
        <p:spPr>
          <a:xfrm>
            <a:off x="743407" y="1790395"/>
            <a:ext cx="10896905" cy="267005"/>
          </a:xfrm>
          <a:prstGeom prst="rect">
            <a:avLst/>
          </a:prstGeom>
          <a:noFill/>
          <a:ln/>
        </p:spPr>
        <p:txBody>
          <a:bodyPr wrap="square" lIns="0" tIns="0" rIns="0" bIns="0" rtlCol="0" anchor="ctr"/>
          <a:lstStyle/>
          <a:p>
            <a:pPr marL="0" indent="0" algn="l">
              <a:buNone/>
            </a:pPr>
            <a:r>
              <a:rPr lang="en-US" sz="1500" b="1" i="1" dirty="0">
                <a:solidFill>
                  <a:srgbClr val="1E293B"/>
                </a:solidFill>
                <a:latin typeface="Open Sans" pitchFamily="34" charset="0"/>
                <a:ea typeface="Open Sans" pitchFamily="34" charset="-122"/>
                <a:cs typeface="Open Sans" pitchFamily="34" charset="-120"/>
              </a:rPr>
              <a:t>"Did the bank provide loans to companies for buy-back of shares/securities?"</a:t>
            </a:r>
            <a:endParaRPr lang="en-US" sz="1500" dirty="0"/>
          </a:p>
        </p:txBody>
      </p:sp>
      <p:sp>
        <p:nvSpPr>
          <p:cNvPr id="12" name="Shape 8"/>
          <p:cNvSpPr/>
          <p:nvPr/>
        </p:nvSpPr>
        <p:spPr>
          <a:xfrm>
            <a:off x="476402" y="2438705"/>
            <a:ext cx="3619195" cy="3752698"/>
          </a:xfrm>
          <a:prstGeom prst="roundRect">
            <a:avLst>
              <a:gd name="adj" fmla="val 1596"/>
            </a:avLst>
          </a:prstGeom>
          <a:solidFill>
            <a:srgbClr val="FFFFFF"/>
          </a:solidFill>
          <a:ln w="12700">
            <a:solidFill>
              <a:srgbClr val="E2E8F0"/>
            </a:solidFill>
            <a:prstDash val="solid"/>
          </a:ln>
        </p:spPr>
      </p:sp>
      <p:sp>
        <p:nvSpPr>
          <p:cNvPr id="13" name="Shape 9"/>
          <p:cNvSpPr/>
          <p:nvPr/>
        </p:nvSpPr>
        <p:spPr>
          <a:xfrm>
            <a:off x="676656" y="3076042"/>
            <a:ext cx="3219602" cy="19202"/>
          </a:xfrm>
          <a:prstGeom prst="rect">
            <a:avLst/>
          </a:prstGeom>
          <a:solidFill>
            <a:srgbClr val="F1F5F9"/>
          </a:solidFill>
          <a:ln w="12700">
            <a:solidFill>
              <a:srgbClr val="F1F5F9">
                <a:alpha val="0"/>
              </a:srgbClr>
            </a:solidFill>
            <a:prstDash val="solid"/>
          </a:ln>
        </p:spPr>
      </p:sp>
      <p:sp>
        <p:nvSpPr>
          <p:cNvPr id="14" name="Shape 10"/>
          <p:cNvSpPr/>
          <p:nvPr/>
        </p:nvSpPr>
        <p:spPr>
          <a:xfrm>
            <a:off x="676656" y="2638044"/>
            <a:ext cx="342900" cy="342900"/>
          </a:xfrm>
          <a:prstGeom prst="ellipse">
            <a:avLst/>
          </a:prstGeom>
          <a:solidFill>
            <a:srgbClr val="0072CE"/>
          </a:solidFill>
          <a:ln w="12700">
            <a:solidFill>
              <a:srgbClr val="FFFFFF">
                <a:alpha val="0"/>
              </a:srgbClr>
            </a:solidFill>
            <a:prstDash val="solid"/>
          </a:ln>
        </p:spPr>
      </p:sp>
      <p:pic>
        <p:nvPicPr>
          <p:cNvPr id="15" name="Image 2" descr="preencoded.png"/>
          <p:cNvPicPr>
            <a:picLocks noChangeAspect="1"/>
          </p:cNvPicPr>
          <p:nvPr/>
        </p:nvPicPr>
        <p:blipFill>
          <a:blip r:embed="rId5"/>
          <a:srcRect/>
          <a:stretch/>
        </p:blipFill>
        <p:spPr>
          <a:xfrm>
            <a:off x="771754" y="2734056"/>
            <a:ext cx="152705" cy="152705"/>
          </a:xfrm>
          <a:prstGeom prst="rect">
            <a:avLst/>
          </a:prstGeom>
        </p:spPr>
      </p:pic>
      <p:sp>
        <p:nvSpPr>
          <p:cNvPr id="16" name="Text 11"/>
          <p:cNvSpPr txBox="1"/>
          <p:nvPr/>
        </p:nvSpPr>
        <p:spPr>
          <a:xfrm>
            <a:off x="1114654" y="2681021"/>
            <a:ext cx="1540764" cy="257861"/>
          </a:xfrm>
          <a:prstGeom prst="rect">
            <a:avLst/>
          </a:prstGeom>
          <a:noFill/>
          <a:ln/>
        </p:spPr>
        <p:txBody>
          <a:bodyPr wrap="square" lIns="0" tIns="0" rIns="0" bIns="0" rtlCol="0" anchor="ctr"/>
          <a:lstStyle/>
          <a:p>
            <a:pPr marL="0" indent="0" algn="l">
              <a:buNone/>
            </a:pPr>
            <a:r>
              <a:rPr lang="en-US" sz="1300" b="1" dirty="0">
                <a:solidFill>
                  <a:srgbClr val="334155"/>
                </a:solidFill>
                <a:latin typeface="Montserrat" pitchFamily="34" charset="0"/>
                <a:ea typeface="Montserrat" pitchFamily="34" charset="-122"/>
                <a:cs typeface="Montserrat" pitchFamily="34" charset="-120"/>
              </a:rPr>
              <a:t>What to Verify</a:t>
            </a:r>
            <a:endParaRPr lang="en-US" sz="1300" dirty="0"/>
          </a:p>
        </p:txBody>
      </p:sp>
      <p:sp>
        <p:nvSpPr>
          <p:cNvPr id="17" name="Shape 12"/>
          <p:cNvSpPr/>
          <p:nvPr/>
        </p:nvSpPr>
        <p:spPr>
          <a:xfrm>
            <a:off x="676656" y="3314700"/>
            <a:ext cx="57607" cy="57607"/>
          </a:xfrm>
          <a:prstGeom prst="ellipse">
            <a:avLst/>
          </a:prstGeom>
          <a:solidFill>
            <a:srgbClr val="CBD5E1"/>
          </a:solidFill>
          <a:ln w="12700">
            <a:solidFill>
              <a:srgbClr val="FFFFFF">
                <a:alpha val="0"/>
              </a:srgbClr>
            </a:solidFill>
            <a:prstDash val="solid"/>
          </a:ln>
        </p:spPr>
      </p:sp>
      <p:sp>
        <p:nvSpPr>
          <p:cNvPr id="18" name="Text 13"/>
          <p:cNvSpPr txBox="1"/>
          <p:nvPr/>
        </p:nvSpPr>
        <p:spPr>
          <a:xfrm>
            <a:off x="828446" y="3238805"/>
            <a:ext cx="3143707" cy="600761"/>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Verify that no loans/advances have been granted for buy-back of own shares/securities (strictly prohibited by Banking Regulation Act).</a:t>
            </a:r>
            <a:endParaRPr lang="en-US" sz="1100" dirty="0"/>
          </a:p>
        </p:txBody>
      </p:sp>
      <p:sp>
        <p:nvSpPr>
          <p:cNvPr id="19" name="Shape 14"/>
          <p:cNvSpPr/>
          <p:nvPr/>
        </p:nvSpPr>
        <p:spPr>
          <a:xfrm>
            <a:off x="676656" y="4009644"/>
            <a:ext cx="57607" cy="57607"/>
          </a:xfrm>
          <a:prstGeom prst="ellipse">
            <a:avLst/>
          </a:prstGeom>
          <a:solidFill>
            <a:srgbClr val="CBD5E1"/>
          </a:solidFill>
          <a:ln w="12700">
            <a:solidFill>
              <a:srgbClr val="FFFFFF">
                <a:alpha val="0"/>
              </a:srgbClr>
            </a:solidFill>
            <a:prstDash val="solid"/>
          </a:ln>
        </p:spPr>
      </p:sp>
      <p:sp>
        <p:nvSpPr>
          <p:cNvPr id="20" name="Text 15"/>
          <p:cNvSpPr txBox="1"/>
          <p:nvPr/>
        </p:nvSpPr>
        <p:spPr>
          <a:xfrm>
            <a:off x="828446" y="3933749"/>
            <a:ext cx="3143707" cy="400507"/>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Check the purpose of loans sanctioned to corporate entities during the year.</a:t>
            </a:r>
            <a:endParaRPr lang="en-US" sz="1100" dirty="0"/>
          </a:p>
        </p:txBody>
      </p:sp>
      <p:sp>
        <p:nvSpPr>
          <p:cNvPr id="21" name="Shape 16"/>
          <p:cNvSpPr/>
          <p:nvPr/>
        </p:nvSpPr>
        <p:spPr>
          <a:xfrm>
            <a:off x="676656" y="4505249"/>
            <a:ext cx="57607" cy="57607"/>
          </a:xfrm>
          <a:prstGeom prst="ellipse">
            <a:avLst/>
          </a:prstGeom>
          <a:solidFill>
            <a:srgbClr val="CBD5E1"/>
          </a:solidFill>
          <a:ln w="12700">
            <a:solidFill>
              <a:srgbClr val="FFFFFF">
                <a:alpha val="0"/>
              </a:srgbClr>
            </a:solidFill>
            <a:prstDash val="solid"/>
          </a:ln>
        </p:spPr>
      </p:sp>
      <p:sp>
        <p:nvSpPr>
          <p:cNvPr id="22" name="Text 17"/>
          <p:cNvSpPr txBox="1"/>
          <p:nvPr/>
        </p:nvSpPr>
        <p:spPr>
          <a:xfrm>
            <a:off x="828446" y="4429354"/>
            <a:ext cx="3143707" cy="600761"/>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Review end-use of funds for corporate loans to ensure funds weren't diverted for buy-back.</a:t>
            </a:r>
            <a:endParaRPr lang="en-US" sz="1100" dirty="0"/>
          </a:p>
        </p:txBody>
      </p:sp>
      <p:sp>
        <p:nvSpPr>
          <p:cNvPr id="23" name="Shape 18"/>
          <p:cNvSpPr/>
          <p:nvPr/>
        </p:nvSpPr>
        <p:spPr>
          <a:xfrm>
            <a:off x="4286707" y="2438705"/>
            <a:ext cx="3619195" cy="3752698"/>
          </a:xfrm>
          <a:prstGeom prst="roundRect">
            <a:avLst>
              <a:gd name="adj" fmla="val 1596"/>
            </a:avLst>
          </a:prstGeom>
          <a:solidFill>
            <a:srgbClr val="FFFFFF"/>
          </a:solidFill>
          <a:ln w="12700">
            <a:solidFill>
              <a:srgbClr val="E2E8F0"/>
            </a:solidFill>
            <a:prstDash val="solid"/>
          </a:ln>
        </p:spPr>
      </p:sp>
      <p:sp>
        <p:nvSpPr>
          <p:cNvPr id="24" name="Shape 19"/>
          <p:cNvSpPr/>
          <p:nvPr/>
        </p:nvSpPr>
        <p:spPr>
          <a:xfrm>
            <a:off x="4486046" y="3076042"/>
            <a:ext cx="3219602" cy="19202"/>
          </a:xfrm>
          <a:prstGeom prst="rect">
            <a:avLst/>
          </a:prstGeom>
          <a:solidFill>
            <a:srgbClr val="F1F5F9"/>
          </a:solidFill>
          <a:ln w="12700">
            <a:solidFill>
              <a:srgbClr val="F1F5F9">
                <a:alpha val="0"/>
              </a:srgbClr>
            </a:solidFill>
            <a:prstDash val="solid"/>
          </a:ln>
        </p:spPr>
      </p:sp>
      <p:sp>
        <p:nvSpPr>
          <p:cNvPr id="25" name="Shape 20"/>
          <p:cNvSpPr/>
          <p:nvPr/>
        </p:nvSpPr>
        <p:spPr>
          <a:xfrm>
            <a:off x="4486046" y="2638044"/>
            <a:ext cx="342900" cy="342900"/>
          </a:xfrm>
          <a:prstGeom prst="ellipse">
            <a:avLst/>
          </a:prstGeom>
          <a:solidFill>
            <a:srgbClr val="10B981"/>
          </a:solidFill>
          <a:ln w="12700">
            <a:solidFill>
              <a:srgbClr val="FFFFFF">
                <a:alpha val="0"/>
              </a:srgbClr>
            </a:solidFill>
            <a:prstDash val="solid"/>
          </a:ln>
        </p:spPr>
      </p:sp>
      <p:pic>
        <p:nvPicPr>
          <p:cNvPr id="26" name="Image 3" descr="preencoded.png"/>
          <p:cNvPicPr>
            <a:picLocks noChangeAspect="1"/>
          </p:cNvPicPr>
          <p:nvPr/>
        </p:nvPicPr>
        <p:blipFill>
          <a:blip r:embed="rId6"/>
          <a:srcRect t="-100" b="-100"/>
          <a:stretch/>
        </p:blipFill>
        <p:spPr>
          <a:xfrm>
            <a:off x="4600346" y="2734056"/>
            <a:ext cx="114300" cy="152705"/>
          </a:xfrm>
          <a:prstGeom prst="rect">
            <a:avLst/>
          </a:prstGeom>
        </p:spPr>
      </p:pic>
      <p:sp>
        <p:nvSpPr>
          <p:cNvPr id="27" name="Text 21"/>
          <p:cNvSpPr txBox="1"/>
          <p:nvPr/>
        </p:nvSpPr>
        <p:spPr>
          <a:xfrm>
            <a:off x="4924044" y="2681021"/>
            <a:ext cx="2211019" cy="257861"/>
          </a:xfrm>
          <a:prstGeom prst="rect">
            <a:avLst/>
          </a:prstGeom>
          <a:noFill/>
          <a:ln/>
        </p:spPr>
        <p:txBody>
          <a:bodyPr wrap="square" lIns="0" tIns="0" rIns="0" bIns="0" rtlCol="0" anchor="ctr"/>
          <a:lstStyle/>
          <a:p>
            <a:pPr marL="0" indent="0" algn="l">
              <a:buNone/>
            </a:pPr>
            <a:r>
              <a:rPr lang="en-US" sz="1300" b="1" dirty="0">
                <a:solidFill>
                  <a:srgbClr val="334155"/>
                </a:solidFill>
                <a:latin typeface="Montserrat" pitchFamily="34" charset="0"/>
                <a:ea typeface="Montserrat" pitchFamily="34" charset="-122"/>
                <a:cs typeface="Montserrat" pitchFamily="34" charset="-120"/>
              </a:rPr>
              <a:t>Documents to Examine</a:t>
            </a:r>
            <a:endParaRPr lang="en-US" sz="1300" dirty="0"/>
          </a:p>
        </p:txBody>
      </p:sp>
      <p:sp>
        <p:nvSpPr>
          <p:cNvPr id="28" name="Shape 22"/>
          <p:cNvSpPr/>
          <p:nvPr/>
        </p:nvSpPr>
        <p:spPr>
          <a:xfrm>
            <a:off x="4486046" y="3314700"/>
            <a:ext cx="57607" cy="57607"/>
          </a:xfrm>
          <a:prstGeom prst="ellipse">
            <a:avLst/>
          </a:prstGeom>
          <a:solidFill>
            <a:srgbClr val="CBD5E1"/>
          </a:solidFill>
          <a:ln w="12700">
            <a:solidFill>
              <a:srgbClr val="FFFFFF">
                <a:alpha val="0"/>
              </a:srgbClr>
            </a:solidFill>
            <a:prstDash val="solid"/>
          </a:ln>
        </p:spPr>
      </p:sp>
      <p:sp>
        <p:nvSpPr>
          <p:cNvPr id="29" name="Text 23"/>
          <p:cNvSpPr txBox="1"/>
          <p:nvPr/>
        </p:nvSpPr>
        <p:spPr>
          <a:xfrm>
            <a:off x="4638751" y="3238805"/>
            <a:ext cx="3143707" cy="400507"/>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List of loans sanctioned to companies during the year.</a:t>
            </a:r>
            <a:endParaRPr lang="en-US" sz="1100" dirty="0"/>
          </a:p>
        </p:txBody>
      </p:sp>
      <p:sp>
        <p:nvSpPr>
          <p:cNvPr id="30" name="Shape 24"/>
          <p:cNvSpPr/>
          <p:nvPr/>
        </p:nvSpPr>
        <p:spPr>
          <a:xfrm>
            <a:off x="4486046" y="3810305"/>
            <a:ext cx="57607" cy="57607"/>
          </a:xfrm>
          <a:prstGeom prst="ellipse">
            <a:avLst/>
          </a:prstGeom>
          <a:solidFill>
            <a:srgbClr val="CBD5E1"/>
          </a:solidFill>
          <a:ln w="12700">
            <a:solidFill>
              <a:srgbClr val="FFFFFF">
                <a:alpha val="0"/>
              </a:srgbClr>
            </a:solidFill>
            <a:prstDash val="solid"/>
          </a:ln>
        </p:spPr>
      </p:sp>
      <p:sp>
        <p:nvSpPr>
          <p:cNvPr id="31" name="Text 25"/>
          <p:cNvSpPr txBox="1"/>
          <p:nvPr/>
        </p:nvSpPr>
        <p:spPr>
          <a:xfrm>
            <a:off x="4638751" y="3733495"/>
            <a:ext cx="3143707" cy="400507"/>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Sanction letters and loan agreements specifying purpose.</a:t>
            </a:r>
            <a:endParaRPr lang="en-US" sz="1100" dirty="0"/>
          </a:p>
        </p:txBody>
      </p:sp>
      <p:sp>
        <p:nvSpPr>
          <p:cNvPr id="32" name="Shape 26"/>
          <p:cNvSpPr/>
          <p:nvPr/>
        </p:nvSpPr>
        <p:spPr>
          <a:xfrm>
            <a:off x="4486046" y="4304995"/>
            <a:ext cx="57607" cy="57607"/>
          </a:xfrm>
          <a:prstGeom prst="ellipse">
            <a:avLst/>
          </a:prstGeom>
          <a:solidFill>
            <a:srgbClr val="CBD5E1"/>
          </a:solidFill>
          <a:ln w="12700">
            <a:solidFill>
              <a:srgbClr val="FFFFFF">
                <a:alpha val="0"/>
              </a:srgbClr>
            </a:solidFill>
            <a:prstDash val="solid"/>
          </a:ln>
        </p:spPr>
      </p:sp>
      <p:sp>
        <p:nvSpPr>
          <p:cNvPr id="33" name="Text 27"/>
          <p:cNvSpPr txBox="1"/>
          <p:nvPr/>
        </p:nvSpPr>
        <p:spPr>
          <a:xfrm>
            <a:off x="4638751" y="4229100"/>
            <a:ext cx="3510382" cy="200254"/>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End-use verification reports / CA certificates.</a:t>
            </a:r>
            <a:endParaRPr lang="en-US" sz="1100" dirty="0"/>
          </a:p>
        </p:txBody>
      </p:sp>
      <p:sp>
        <p:nvSpPr>
          <p:cNvPr id="34" name="Shape 28"/>
          <p:cNvSpPr/>
          <p:nvPr/>
        </p:nvSpPr>
        <p:spPr>
          <a:xfrm>
            <a:off x="4486046" y="4600346"/>
            <a:ext cx="57607" cy="57607"/>
          </a:xfrm>
          <a:prstGeom prst="ellipse">
            <a:avLst/>
          </a:prstGeom>
          <a:solidFill>
            <a:srgbClr val="CBD5E1"/>
          </a:solidFill>
          <a:ln w="12700">
            <a:solidFill>
              <a:srgbClr val="FFFFFF">
                <a:alpha val="0"/>
              </a:srgbClr>
            </a:solidFill>
            <a:prstDash val="solid"/>
          </a:ln>
        </p:spPr>
      </p:sp>
      <p:sp>
        <p:nvSpPr>
          <p:cNvPr id="35" name="Text 29"/>
          <p:cNvSpPr txBox="1"/>
          <p:nvPr/>
        </p:nvSpPr>
        <p:spPr>
          <a:xfrm>
            <a:off x="4638751" y="4524451"/>
            <a:ext cx="3143707" cy="400507"/>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Search reports or declaration from the company.</a:t>
            </a:r>
            <a:endParaRPr lang="en-US" sz="1100" dirty="0"/>
          </a:p>
        </p:txBody>
      </p:sp>
      <p:sp>
        <p:nvSpPr>
          <p:cNvPr id="36" name="Shape 30"/>
          <p:cNvSpPr/>
          <p:nvPr/>
        </p:nvSpPr>
        <p:spPr>
          <a:xfrm>
            <a:off x="8096098" y="2438705"/>
            <a:ext cx="3619195" cy="3752698"/>
          </a:xfrm>
          <a:prstGeom prst="roundRect">
            <a:avLst>
              <a:gd name="adj" fmla="val 1596"/>
            </a:avLst>
          </a:prstGeom>
          <a:solidFill>
            <a:srgbClr val="FFFFFF"/>
          </a:solidFill>
          <a:ln w="12700">
            <a:solidFill>
              <a:srgbClr val="E2E8F0"/>
            </a:solidFill>
            <a:prstDash val="solid"/>
          </a:ln>
        </p:spPr>
      </p:sp>
      <p:sp>
        <p:nvSpPr>
          <p:cNvPr id="37" name="Shape 31"/>
          <p:cNvSpPr/>
          <p:nvPr/>
        </p:nvSpPr>
        <p:spPr>
          <a:xfrm>
            <a:off x="8296351" y="3076042"/>
            <a:ext cx="3219602" cy="19202"/>
          </a:xfrm>
          <a:prstGeom prst="rect">
            <a:avLst/>
          </a:prstGeom>
          <a:solidFill>
            <a:srgbClr val="F1F5F9"/>
          </a:solidFill>
          <a:ln w="12700">
            <a:solidFill>
              <a:srgbClr val="F1F5F9">
                <a:alpha val="0"/>
              </a:srgbClr>
            </a:solidFill>
            <a:prstDash val="solid"/>
          </a:ln>
        </p:spPr>
      </p:sp>
      <p:sp>
        <p:nvSpPr>
          <p:cNvPr id="38" name="Shape 32"/>
          <p:cNvSpPr/>
          <p:nvPr/>
        </p:nvSpPr>
        <p:spPr>
          <a:xfrm>
            <a:off x="8296351" y="2638044"/>
            <a:ext cx="342900" cy="342900"/>
          </a:xfrm>
          <a:prstGeom prst="ellipse">
            <a:avLst/>
          </a:prstGeom>
          <a:solidFill>
            <a:srgbClr val="EF4444"/>
          </a:solidFill>
          <a:ln w="12700">
            <a:solidFill>
              <a:srgbClr val="FFFFFF">
                <a:alpha val="0"/>
              </a:srgbClr>
            </a:solidFill>
            <a:prstDash val="solid"/>
          </a:ln>
        </p:spPr>
      </p:sp>
      <p:pic>
        <p:nvPicPr>
          <p:cNvPr id="39" name="Image 4" descr="preencoded.png"/>
          <p:cNvPicPr>
            <a:picLocks noChangeAspect="1"/>
          </p:cNvPicPr>
          <p:nvPr/>
        </p:nvPicPr>
        <p:blipFill>
          <a:blip r:embed="rId7"/>
          <a:srcRect/>
          <a:stretch/>
        </p:blipFill>
        <p:spPr>
          <a:xfrm>
            <a:off x="8391449" y="2734056"/>
            <a:ext cx="152705" cy="152705"/>
          </a:xfrm>
          <a:prstGeom prst="rect">
            <a:avLst/>
          </a:prstGeom>
        </p:spPr>
      </p:pic>
      <p:sp>
        <p:nvSpPr>
          <p:cNvPr id="40" name="Text 33"/>
          <p:cNvSpPr txBox="1"/>
          <p:nvPr/>
        </p:nvSpPr>
        <p:spPr>
          <a:xfrm>
            <a:off x="8734349" y="2681021"/>
            <a:ext cx="1507846" cy="257861"/>
          </a:xfrm>
          <a:prstGeom prst="rect">
            <a:avLst/>
          </a:prstGeom>
          <a:noFill/>
          <a:ln/>
        </p:spPr>
        <p:txBody>
          <a:bodyPr wrap="square" lIns="0" tIns="0" rIns="0" bIns="0" rtlCol="0" anchor="ctr"/>
          <a:lstStyle/>
          <a:p>
            <a:pPr marL="0" indent="0" algn="l">
              <a:buNone/>
            </a:pPr>
            <a:r>
              <a:rPr lang="en-US" sz="1300" b="1" dirty="0">
                <a:solidFill>
                  <a:srgbClr val="334155"/>
                </a:solidFill>
                <a:latin typeface="Montserrat" pitchFamily="34" charset="0"/>
                <a:ea typeface="Montserrat" pitchFamily="34" charset="-122"/>
                <a:cs typeface="Montserrat" pitchFamily="34" charset="-120"/>
              </a:rPr>
              <a:t>Possible Risks</a:t>
            </a:r>
            <a:endParaRPr lang="en-US" sz="1300" dirty="0"/>
          </a:p>
        </p:txBody>
      </p:sp>
      <p:sp>
        <p:nvSpPr>
          <p:cNvPr id="41" name="Shape 34"/>
          <p:cNvSpPr/>
          <p:nvPr/>
        </p:nvSpPr>
        <p:spPr>
          <a:xfrm>
            <a:off x="8296351" y="3314700"/>
            <a:ext cx="57607" cy="57607"/>
          </a:xfrm>
          <a:prstGeom prst="ellipse">
            <a:avLst/>
          </a:prstGeom>
          <a:solidFill>
            <a:srgbClr val="CBD5E1"/>
          </a:solidFill>
          <a:ln w="12700">
            <a:solidFill>
              <a:srgbClr val="FFFFFF">
                <a:alpha val="0"/>
              </a:srgbClr>
            </a:solidFill>
            <a:prstDash val="solid"/>
          </a:ln>
        </p:spPr>
      </p:sp>
      <p:sp>
        <p:nvSpPr>
          <p:cNvPr id="42" name="Text 35"/>
          <p:cNvSpPr txBox="1"/>
          <p:nvPr/>
        </p:nvSpPr>
        <p:spPr>
          <a:xfrm>
            <a:off x="8449056" y="3238805"/>
            <a:ext cx="3143707" cy="400507"/>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Violation of Section 20(1) of the Banking Regulation Act, 1949.</a:t>
            </a:r>
            <a:endParaRPr lang="en-US" sz="1100" dirty="0"/>
          </a:p>
        </p:txBody>
      </p:sp>
      <p:sp>
        <p:nvSpPr>
          <p:cNvPr id="43" name="Shape 36"/>
          <p:cNvSpPr/>
          <p:nvPr/>
        </p:nvSpPr>
        <p:spPr>
          <a:xfrm>
            <a:off x="8296351" y="3810305"/>
            <a:ext cx="57607" cy="57607"/>
          </a:xfrm>
          <a:prstGeom prst="ellipse">
            <a:avLst/>
          </a:prstGeom>
          <a:solidFill>
            <a:srgbClr val="CBD5E1"/>
          </a:solidFill>
          <a:ln w="12700">
            <a:solidFill>
              <a:srgbClr val="FFFFFF">
                <a:alpha val="0"/>
              </a:srgbClr>
            </a:solidFill>
            <a:prstDash val="solid"/>
          </a:ln>
        </p:spPr>
      </p:sp>
      <p:sp>
        <p:nvSpPr>
          <p:cNvPr id="44" name="Text 37"/>
          <p:cNvSpPr txBox="1"/>
          <p:nvPr/>
        </p:nvSpPr>
        <p:spPr>
          <a:xfrm>
            <a:off x="8449056" y="3733495"/>
            <a:ext cx="3143707" cy="400507"/>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Severe regulatory penalties and strictures from RBI.</a:t>
            </a:r>
            <a:endParaRPr lang="en-US" sz="1100" dirty="0"/>
          </a:p>
        </p:txBody>
      </p:sp>
      <p:sp>
        <p:nvSpPr>
          <p:cNvPr id="45" name="Shape 38"/>
          <p:cNvSpPr/>
          <p:nvPr/>
        </p:nvSpPr>
        <p:spPr>
          <a:xfrm>
            <a:off x="8296351" y="4304995"/>
            <a:ext cx="57607" cy="57607"/>
          </a:xfrm>
          <a:prstGeom prst="ellipse">
            <a:avLst/>
          </a:prstGeom>
          <a:solidFill>
            <a:srgbClr val="CBD5E1"/>
          </a:solidFill>
          <a:ln w="12700">
            <a:solidFill>
              <a:srgbClr val="FFFFFF">
                <a:alpha val="0"/>
              </a:srgbClr>
            </a:solidFill>
            <a:prstDash val="solid"/>
          </a:ln>
        </p:spPr>
      </p:sp>
      <p:sp>
        <p:nvSpPr>
          <p:cNvPr id="46" name="Text 39"/>
          <p:cNvSpPr txBox="1"/>
          <p:nvPr/>
        </p:nvSpPr>
        <p:spPr>
          <a:xfrm>
            <a:off x="8449056" y="4229100"/>
            <a:ext cx="3477463" cy="200254"/>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Legal non-compliance and reputational risk.</a:t>
            </a:r>
            <a:endParaRPr lang="en-US" sz="1100" dirty="0"/>
          </a:p>
        </p:txBody>
      </p:sp>
      <p:sp>
        <p:nvSpPr>
          <p:cNvPr id="47" name="Shape 40"/>
          <p:cNvSpPr/>
          <p:nvPr/>
        </p:nvSpPr>
        <p:spPr>
          <a:xfrm>
            <a:off x="8296351" y="4600346"/>
            <a:ext cx="57607" cy="57607"/>
          </a:xfrm>
          <a:prstGeom prst="ellipse">
            <a:avLst/>
          </a:prstGeom>
          <a:solidFill>
            <a:srgbClr val="CBD5E1"/>
          </a:solidFill>
          <a:ln w="12700">
            <a:solidFill>
              <a:srgbClr val="FFFFFF">
                <a:alpha val="0"/>
              </a:srgbClr>
            </a:solidFill>
            <a:prstDash val="solid"/>
          </a:ln>
        </p:spPr>
      </p:sp>
      <p:sp>
        <p:nvSpPr>
          <p:cNvPr id="48" name="Text 41"/>
          <p:cNvSpPr txBox="1"/>
          <p:nvPr/>
        </p:nvSpPr>
        <p:spPr>
          <a:xfrm>
            <a:off x="8449056" y="4524451"/>
            <a:ext cx="3576218" cy="200254"/>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Diversion of bank funds for capital reduction.</a:t>
            </a:r>
            <a:endParaRPr lang="en-US" sz="1100" dirty="0"/>
          </a:p>
        </p:txBody>
      </p:sp>
      <p:sp>
        <p:nvSpPr>
          <p:cNvPr id="49" name="Shape 42"/>
          <p:cNvSpPr/>
          <p:nvPr/>
        </p:nvSpPr>
        <p:spPr>
          <a:xfrm>
            <a:off x="0" y="6476695"/>
            <a:ext cx="12191695" cy="381305"/>
          </a:xfrm>
          <a:prstGeom prst="rect">
            <a:avLst/>
          </a:prstGeom>
          <a:solidFill>
            <a:srgbClr val="F8FAFC"/>
          </a:solidFill>
          <a:ln/>
        </p:spPr>
      </p:sp>
      <p:sp>
        <p:nvSpPr>
          <p:cNvPr id="50" name="Shape 43"/>
          <p:cNvSpPr/>
          <p:nvPr/>
        </p:nvSpPr>
        <p:spPr>
          <a:xfrm>
            <a:off x="0" y="6476695"/>
            <a:ext cx="12191695" cy="9144"/>
          </a:xfrm>
          <a:prstGeom prst="rect">
            <a:avLst/>
          </a:prstGeom>
          <a:solidFill>
            <a:srgbClr val="E2E8F0"/>
          </a:solidFill>
          <a:ln w="12700">
            <a:solidFill>
              <a:srgbClr val="E2E8F0">
                <a:alpha val="0"/>
              </a:srgbClr>
            </a:solidFill>
            <a:prstDash val="solid"/>
          </a:ln>
        </p:spPr>
      </p:sp>
      <p:sp>
        <p:nvSpPr>
          <p:cNvPr id="51" name="Text 44"/>
          <p:cNvSpPr txBox="1"/>
          <p:nvPr/>
        </p:nvSpPr>
        <p:spPr>
          <a:xfrm>
            <a:off x="476402" y="6586423"/>
            <a:ext cx="3276295" cy="171907"/>
          </a:xfrm>
          <a:prstGeom prst="rect">
            <a:avLst/>
          </a:prstGeom>
          <a:noFill/>
          <a:ln/>
        </p:spPr>
        <p:txBody>
          <a:bodyPr wrap="square" lIns="0" tIns="0" rIns="0" bIns="0" rtlCol="0" anchor="ctr"/>
          <a:lstStyle/>
          <a:p>
            <a:pPr marL="0" indent="0" algn="l">
              <a:buNone/>
            </a:pPr>
            <a:r>
              <a:rPr lang="en-US" sz="900" dirty="0">
                <a:solidFill>
                  <a:srgbClr val="94A3B8"/>
                </a:solidFill>
                <a:latin typeface="Open Sans" pitchFamily="34" charset="0"/>
                <a:ea typeface="Open Sans" pitchFamily="34" charset="-122"/>
                <a:cs typeface="Open Sans" pitchFamily="34" charset="-120"/>
              </a:rPr>
              <a:t>Long Form Audit Report (LFAR) – Practical Approach</a:t>
            </a:r>
            <a:endParaRPr lang="en-US" sz="900" dirty="0"/>
          </a:p>
        </p:txBody>
      </p:sp>
      <p:sp>
        <p:nvSpPr>
          <p:cNvPr id="52" name="Text 45"/>
          <p:cNvSpPr txBox="1"/>
          <p:nvPr/>
        </p:nvSpPr>
        <p:spPr>
          <a:xfrm>
            <a:off x="10416845" y="6586423"/>
            <a:ext cx="1553566" cy="171907"/>
          </a:xfrm>
          <a:prstGeom prst="rect">
            <a:avLst/>
          </a:prstGeom>
          <a:noFill/>
          <a:ln/>
        </p:spPr>
        <p:txBody>
          <a:bodyPr wrap="square" lIns="0" tIns="0" rIns="0" bIns="0" rtlCol="0" anchor="ctr"/>
          <a:lstStyle/>
          <a:p>
            <a:pPr marL="0" indent="0" algn="l">
              <a:buNone/>
            </a:pPr>
            <a:r>
              <a:rPr lang="en-US" sz="900" dirty="0">
                <a:solidFill>
                  <a:srgbClr val="94A3B8"/>
                </a:solidFill>
                <a:latin typeface="Open Sans" pitchFamily="34" charset="0"/>
                <a:ea typeface="Open Sans" pitchFamily="34" charset="-122"/>
                <a:cs typeface="Open Sans" pitchFamily="34" charset="-120"/>
              </a:rPr>
              <a:t>ICAI Hyderabad Seminar</a:t>
            </a:r>
            <a:endParaRPr lang="en-US" sz="9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name="Slide 33">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F0F0F0"/>
          </a:solidFill>
          <a:ln w="12700">
            <a:solidFill>
              <a:srgbClr val="FFFFFF">
                <a:alpha val="0"/>
              </a:srgbClr>
            </a:solidFill>
            <a:prstDash val="solid"/>
          </a:ln>
        </p:spPr>
      </p:sp>
      <p:sp>
        <p:nvSpPr>
          <p:cNvPr id="3" name="Shape 1"/>
          <p:cNvSpPr/>
          <p:nvPr/>
        </p:nvSpPr>
        <p:spPr>
          <a:xfrm>
            <a:off x="0" y="0"/>
            <a:ext cx="12191695" cy="6858000"/>
          </a:xfrm>
          <a:prstGeom prst="rect">
            <a:avLst/>
          </a:prstGeom>
          <a:solidFill>
            <a:srgbClr val="FFFFFF"/>
          </a:solidFill>
          <a:ln w="12700">
            <a:solidFill>
              <a:srgbClr val="FFFFFF">
                <a:alpha val="0"/>
              </a:srgbClr>
            </a:solidFill>
            <a:prstDash val="solid"/>
          </a:ln>
        </p:spPr>
      </p:sp>
      <p:pic>
        <p:nvPicPr>
          <p:cNvPr id="4" name="Image 0" descr="preencoded.png"/>
          <p:cNvPicPr>
            <a:picLocks noChangeAspect="1"/>
          </p:cNvPicPr>
          <p:nvPr/>
        </p:nvPicPr>
        <p:blipFill>
          <a:blip r:embed="rId3"/>
          <a:srcRect t="-17" b="-17"/>
          <a:stretch/>
        </p:blipFill>
        <p:spPr>
          <a:xfrm>
            <a:off x="0" y="0"/>
            <a:ext cx="12191695" cy="952805"/>
          </a:xfrm>
          <a:prstGeom prst="rect">
            <a:avLst/>
          </a:prstGeom>
        </p:spPr>
      </p:pic>
      <p:sp>
        <p:nvSpPr>
          <p:cNvPr id="5" name="Text 2"/>
          <p:cNvSpPr txBox="1"/>
          <p:nvPr/>
        </p:nvSpPr>
        <p:spPr>
          <a:xfrm>
            <a:off x="476402" y="247802"/>
            <a:ext cx="10413271" cy="457200"/>
          </a:xfrm>
          <a:prstGeom prst="rect">
            <a:avLst/>
          </a:prstGeom>
          <a:noFill/>
          <a:ln/>
        </p:spPr>
        <p:txBody>
          <a:bodyPr wrap="square" lIns="0" tIns="0" rIns="0" bIns="0" rtlCol="0" anchor="ctr"/>
          <a:lstStyle/>
          <a:p>
            <a:pPr marL="0" indent="0" algn="l">
              <a:buNone/>
            </a:pPr>
            <a:r>
              <a:rPr lang="en-US" sz="2400" b="1" kern="0" spc="75" dirty="0">
                <a:solidFill>
                  <a:srgbClr val="FFFFFF"/>
                </a:solidFill>
                <a:latin typeface="Montserrat" pitchFamily="34" charset="0"/>
                <a:ea typeface="Montserrat" pitchFamily="34" charset="-122"/>
                <a:cs typeface="Montserrat" pitchFamily="34" charset="-120"/>
              </a:rPr>
              <a:t>I. Assets - Advances - Documentation 5(d)(</a:t>
            </a:r>
            <a:r>
              <a:rPr lang="en-US" sz="2400" b="1" kern="0" spc="75" dirty="0" err="1">
                <a:solidFill>
                  <a:srgbClr val="FFFFFF"/>
                </a:solidFill>
                <a:latin typeface="Montserrat" pitchFamily="34" charset="0"/>
                <a:ea typeface="Montserrat" pitchFamily="34" charset="-122"/>
                <a:cs typeface="Montserrat" pitchFamily="34" charset="-120"/>
              </a:rPr>
              <a:t>i</a:t>
            </a:r>
            <a:r>
              <a:rPr lang="en-US" sz="2400" b="1" kern="0" spc="75" dirty="0">
                <a:solidFill>
                  <a:srgbClr val="FFFFFF"/>
                </a:solidFill>
                <a:latin typeface="Montserrat" pitchFamily="34" charset="0"/>
                <a:ea typeface="Montserrat" pitchFamily="34" charset="-122"/>
                <a:cs typeface="Montserrat" pitchFamily="34" charset="-120"/>
              </a:rPr>
              <a:t>)- Released with Incomplete Documentation </a:t>
            </a:r>
            <a:endParaRPr lang="en-US" sz="2400" dirty="0"/>
          </a:p>
        </p:txBody>
      </p:sp>
      <p:pic>
        <p:nvPicPr>
          <p:cNvPr id="6" name="Image 1" descr="preencoded.png"/>
          <p:cNvPicPr>
            <a:picLocks noChangeAspect="1"/>
          </p:cNvPicPr>
          <p:nvPr/>
        </p:nvPicPr>
        <p:blipFill>
          <a:blip r:embed="rId4"/>
          <a:srcRect t="-401" b="-401"/>
          <a:stretch/>
        </p:blipFill>
        <p:spPr>
          <a:xfrm>
            <a:off x="0" y="952805"/>
            <a:ext cx="12191695" cy="57607"/>
          </a:xfrm>
          <a:prstGeom prst="rect">
            <a:avLst/>
          </a:prstGeom>
        </p:spPr>
      </p:pic>
      <p:sp>
        <p:nvSpPr>
          <p:cNvPr id="7" name="Shape 3"/>
          <p:cNvSpPr/>
          <p:nvPr/>
        </p:nvSpPr>
        <p:spPr>
          <a:xfrm>
            <a:off x="476402" y="1295705"/>
            <a:ext cx="11239805" cy="1218895"/>
          </a:xfrm>
          <a:prstGeom prst="roundRect">
            <a:avLst>
              <a:gd name="adj" fmla="val 9377"/>
            </a:avLst>
          </a:prstGeom>
          <a:solidFill>
            <a:srgbClr val="E8F4FD"/>
          </a:solidFill>
          <a:ln/>
          <a:effectLst>
            <a:outerShdw blurRad="63500" dist="38100" dir="16200000" algn="bl" rotWithShape="0">
              <a:srgbClr val="000000">
                <a:alpha val="5000"/>
              </a:srgbClr>
            </a:outerShdw>
          </a:effectLst>
        </p:spPr>
      </p:sp>
      <p:sp>
        <p:nvSpPr>
          <p:cNvPr id="8" name="Shape 4"/>
          <p:cNvSpPr/>
          <p:nvPr/>
        </p:nvSpPr>
        <p:spPr>
          <a:xfrm>
            <a:off x="476402" y="1295705"/>
            <a:ext cx="75895" cy="1218895"/>
          </a:xfrm>
          <a:prstGeom prst="roundRect">
            <a:avLst>
              <a:gd name="adj" fmla="val 150603"/>
            </a:avLst>
          </a:prstGeom>
          <a:solidFill>
            <a:srgbClr val="003580"/>
          </a:solidFill>
          <a:ln w="12700">
            <a:solidFill>
              <a:srgbClr val="003580">
                <a:alpha val="0"/>
              </a:srgbClr>
            </a:solidFill>
            <a:prstDash val="solid"/>
          </a:ln>
        </p:spPr>
      </p:sp>
      <p:pic>
        <p:nvPicPr>
          <p:cNvPr id="9" name="Image 2" descr="preencoded.png"/>
          <p:cNvPicPr>
            <a:picLocks noChangeAspect="1"/>
          </p:cNvPicPr>
          <p:nvPr/>
        </p:nvPicPr>
        <p:blipFill>
          <a:blip r:embed="rId5"/>
          <a:srcRect t="-43" b="-43"/>
          <a:stretch/>
        </p:blipFill>
        <p:spPr>
          <a:xfrm>
            <a:off x="743407" y="1524305"/>
            <a:ext cx="133502" cy="152705"/>
          </a:xfrm>
          <a:prstGeom prst="rect">
            <a:avLst/>
          </a:prstGeom>
        </p:spPr>
      </p:pic>
      <p:sp>
        <p:nvSpPr>
          <p:cNvPr id="10" name="Text 5"/>
          <p:cNvSpPr txBox="1"/>
          <p:nvPr/>
        </p:nvSpPr>
        <p:spPr>
          <a:xfrm>
            <a:off x="952805" y="1485900"/>
            <a:ext cx="2981858" cy="228600"/>
          </a:xfrm>
          <a:prstGeom prst="rect">
            <a:avLst/>
          </a:prstGeom>
          <a:noFill/>
          <a:ln/>
        </p:spPr>
        <p:txBody>
          <a:bodyPr wrap="square" lIns="0" tIns="0" rIns="0" bIns="0" rtlCol="0" anchor="ctr"/>
          <a:lstStyle/>
          <a:p>
            <a:pPr marL="0" indent="0" algn="l">
              <a:buNone/>
            </a:pPr>
            <a:r>
              <a:rPr lang="en-US" sz="1200" b="1" dirty="0">
                <a:solidFill>
                  <a:srgbClr val="003580"/>
                </a:solidFill>
                <a:latin typeface="Montserrat" pitchFamily="34" charset="0"/>
                <a:ea typeface="Montserrat" pitchFamily="34" charset="-122"/>
                <a:cs typeface="Montserrat" pitchFamily="34" charset="-120"/>
              </a:rPr>
              <a:t>Exact LFAR Question (Verbatim)</a:t>
            </a:r>
            <a:endParaRPr lang="en-US" sz="1200" dirty="0"/>
          </a:p>
        </p:txBody>
      </p:sp>
      <p:sp>
        <p:nvSpPr>
          <p:cNvPr id="11" name="Text 6"/>
          <p:cNvSpPr txBox="1"/>
          <p:nvPr/>
        </p:nvSpPr>
        <p:spPr>
          <a:xfrm>
            <a:off x="743407" y="1790395"/>
            <a:ext cx="10858500" cy="534010"/>
          </a:xfrm>
          <a:prstGeom prst="rect">
            <a:avLst/>
          </a:prstGeom>
          <a:noFill/>
          <a:ln/>
        </p:spPr>
        <p:txBody>
          <a:bodyPr wrap="square" lIns="0" tIns="0" rIns="0" bIns="0" rtlCol="0" anchor="ctr"/>
          <a:lstStyle/>
          <a:p>
            <a:pPr marL="0" indent="0" algn="l">
              <a:buNone/>
            </a:pPr>
            <a:r>
              <a:rPr lang="en-US" sz="1500" b="1" i="1" dirty="0">
                <a:solidFill>
                  <a:srgbClr val="1E293B"/>
                </a:solidFill>
                <a:latin typeface="Open Sans" pitchFamily="34" charset="0"/>
                <a:ea typeface="Open Sans" pitchFamily="34" charset="-122"/>
                <a:cs typeface="Open Sans" pitchFamily="34" charset="-120"/>
              </a:rPr>
              <a:t>"Credit facilities released by the branch without execution of all the necessary documents? If so, give details of such cases."</a:t>
            </a:r>
            <a:endParaRPr lang="en-US" sz="1500" dirty="0"/>
          </a:p>
        </p:txBody>
      </p:sp>
      <p:sp>
        <p:nvSpPr>
          <p:cNvPr id="12" name="Shape 7"/>
          <p:cNvSpPr/>
          <p:nvPr/>
        </p:nvSpPr>
        <p:spPr>
          <a:xfrm>
            <a:off x="476402" y="2704795"/>
            <a:ext cx="3619195" cy="3486607"/>
          </a:xfrm>
          <a:prstGeom prst="roundRect">
            <a:avLst>
              <a:gd name="adj" fmla="val 1720"/>
            </a:avLst>
          </a:prstGeom>
          <a:solidFill>
            <a:srgbClr val="FFFFFF"/>
          </a:solidFill>
          <a:ln w="12700">
            <a:solidFill>
              <a:srgbClr val="E2E8F0"/>
            </a:solidFill>
            <a:prstDash val="solid"/>
          </a:ln>
        </p:spPr>
      </p:sp>
      <p:sp>
        <p:nvSpPr>
          <p:cNvPr id="13" name="Shape 8"/>
          <p:cNvSpPr/>
          <p:nvPr/>
        </p:nvSpPr>
        <p:spPr>
          <a:xfrm>
            <a:off x="676656" y="3343046"/>
            <a:ext cx="3219602" cy="19202"/>
          </a:xfrm>
          <a:prstGeom prst="rect">
            <a:avLst/>
          </a:prstGeom>
          <a:solidFill>
            <a:srgbClr val="F1F5F9"/>
          </a:solidFill>
          <a:ln w="12700">
            <a:solidFill>
              <a:srgbClr val="F1F5F9">
                <a:alpha val="0"/>
              </a:srgbClr>
            </a:solidFill>
            <a:prstDash val="solid"/>
          </a:ln>
        </p:spPr>
      </p:sp>
      <p:sp>
        <p:nvSpPr>
          <p:cNvPr id="14" name="Shape 9"/>
          <p:cNvSpPr/>
          <p:nvPr/>
        </p:nvSpPr>
        <p:spPr>
          <a:xfrm>
            <a:off x="676656" y="2905049"/>
            <a:ext cx="342900" cy="342900"/>
          </a:xfrm>
          <a:prstGeom prst="ellipse">
            <a:avLst/>
          </a:prstGeom>
          <a:solidFill>
            <a:srgbClr val="0072CE"/>
          </a:solidFill>
          <a:ln w="12700">
            <a:solidFill>
              <a:srgbClr val="FFFFFF">
                <a:alpha val="0"/>
              </a:srgbClr>
            </a:solidFill>
            <a:prstDash val="solid"/>
          </a:ln>
        </p:spPr>
      </p:sp>
      <p:pic>
        <p:nvPicPr>
          <p:cNvPr id="15" name="Image 3" descr="preencoded.png"/>
          <p:cNvPicPr>
            <a:picLocks noChangeAspect="1"/>
          </p:cNvPicPr>
          <p:nvPr/>
        </p:nvPicPr>
        <p:blipFill>
          <a:blip r:embed="rId6"/>
          <a:srcRect/>
          <a:stretch/>
        </p:blipFill>
        <p:spPr>
          <a:xfrm>
            <a:off x="771754" y="3000146"/>
            <a:ext cx="152705" cy="152705"/>
          </a:xfrm>
          <a:prstGeom prst="rect">
            <a:avLst/>
          </a:prstGeom>
        </p:spPr>
      </p:pic>
      <p:sp>
        <p:nvSpPr>
          <p:cNvPr id="16" name="Text 10"/>
          <p:cNvSpPr txBox="1"/>
          <p:nvPr/>
        </p:nvSpPr>
        <p:spPr>
          <a:xfrm>
            <a:off x="1114654" y="2948026"/>
            <a:ext cx="1540764" cy="257861"/>
          </a:xfrm>
          <a:prstGeom prst="rect">
            <a:avLst/>
          </a:prstGeom>
          <a:noFill/>
          <a:ln/>
        </p:spPr>
        <p:txBody>
          <a:bodyPr wrap="square" lIns="0" tIns="0" rIns="0" bIns="0" rtlCol="0" anchor="ctr"/>
          <a:lstStyle/>
          <a:p>
            <a:pPr marL="0" indent="0" algn="l">
              <a:buNone/>
            </a:pPr>
            <a:r>
              <a:rPr lang="en-US" sz="1300" b="1" dirty="0">
                <a:solidFill>
                  <a:srgbClr val="334155"/>
                </a:solidFill>
                <a:latin typeface="Montserrat" pitchFamily="34" charset="0"/>
                <a:ea typeface="Montserrat" pitchFamily="34" charset="-122"/>
                <a:cs typeface="Montserrat" pitchFamily="34" charset="-120"/>
              </a:rPr>
              <a:t>What to Verify</a:t>
            </a:r>
            <a:endParaRPr lang="en-US" sz="1300" dirty="0"/>
          </a:p>
        </p:txBody>
      </p:sp>
      <p:sp>
        <p:nvSpPr>
          <p:cNvPr id="17" name="Shape 11"/>
          <p:cNvSpPr/>
          <p:nvPr/>
        </p:nvSpPr>
        <p:spPr>
          <a:xfrm>
            <a:off x="676656" y="3581705"/>
            <a:ext cx="57607" cy="57607"/>
          </a:xfrm>
          <a:prstGeom prst="ellipse">
            <a:avLst/>
          </a:prstGeom>
          <a:solidFill>
            <a:srgbClr val="CBD5E1"/>
          </a:solidFill>
          <a:ln w="12700">
            <a:solidFill>
              <a:srgbClr val="FFFFFF">
                <a:alpha val="0"/>
              </a:srgbClr>
            </a:solidFill>
            <a:prstDash val="solid"/>
          </a:ln>
        </p:spPr>
      </p:sp>
      <p:sp>
        <p:nvSpPr>
          <p:cNvPr id="18" name="Text 12"/>
          <p:cNvSpPr txBox="1"/>
          <p:nvPr/>
        </p:nvSpPr>
        <p:spPr>
          <a:xfrm>
            <a:off x="828446" y="3504895"/>
            <a:ext cx="3143707" cy="562356"/>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Check if all security documents (hypothecation/mortgage deeds) were signed before disbursement. Also check the </a:t>
            </a:r>
            <a:r>
              <a:rPr lang="en-US" sz="1000" dirty="0" err="1">
                <a:solidFill>
                  <a:srgbClr val="475569"/>
                </a:solidFill>
                <a:latin typeface="Open Sans" pitchFamily="34" charset="0"/>
                <a:ea typeface="Open Sans" pitchFamily="34" charset="-122"/>
                <a:cs typeface="Open Sans" pitchFamily="34" charset="-120"/>
              </a:rPr>
              <a:t>lsit</a:t>
            </a:r>
            <a:r>
              <a:rPr lang="en-US" sz="1000" dirty="0">
                <a:solidFill>
                  <a:srgbClr val="475569"/>
                </a:solidFill>
                <a:latin typeface="Open Sans" pitchFamily="34" charset="0"/>
                <a:ea typeface="Open Sans" pitchFamily="34" charset="-122"/>
                <a:cs typeface="Open Sans" pitchFamily="34" charset="-120"/>
              </a:rPr>
              <a:t> of master  documents prepare by HO</a:t>
            </a:r>
            <a:endParaRPr lang="en-US" sz="1000" dirty="0"/>
          </a:p>
        </p:txBody>
      </p:sp>
      <p:sp>
        <p:nvSpPr>
          <p:cNvPr id="19" name="Shape 13"/>
          <p:cNvSpPr/>
          <p:nvPr/>
        </p:nvSpPr>
        <p:spPr>
          <a:xfrm>
            <a:off x="676656" y="4236415"/>
            <a:ext cx="57607" cy="57607"/>
          </a:xfrm>
          <a:prstGeom prst="ellipse">
            <a:avLst/>
          </a:prstGeom>
          <a:solidFill>
            <a:srgbClr val="CBD5E1"/>
          </a:solidFill>
          <a:ln w="12700">
            <a:solidFill>
              <a:srgbClr val="FFFFFF">
                <a:alpha val="0"/>
              </a:srgbClr>
            </a:solidFill>
            <a:prstDash val="solid"/>
          </a:ln>
        </p:spPr>
      </p:sp>
      <p:sp>
        <p:nvSpPr>
          <p:cNvPr id="20" name="Text 14"/>
          <p:cNvSpPr txBox="1"/>
          <p:nvPr/>
        </p:nvSpPr>
        <p:spPr>
          <a:xfrm>
            <a:off x="828446" y="4160520"/>
            <a:ext cx="3143707" cy="381305"/>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Verify that documents are not blank or incomplete in material respects.</a:t>
            </a:r>
            <a:endParaRPr lang="en-US" sz="1000" dirty="0"/>
          </a:p>
        </p:txBody>
      </p:sp>
      <p:sp>
        <p:nvSpPr>
          <p:cNvPr id="21" name="Shape 15"/>
          <p:cNvSpPr/>
          <p:nvPr/>
        </p:nvSpPr>
        <p:spPr>
          <a:xfrm>
            <a:off x="676656" y="4705502"/>
            <a:ext cx="57607" cy="57607"/>
          </a:xfrm>
          <a:prstGeom prst="ellipse">
            <a:avLst/>
          </a:prstGeom>
          <a:solidFill>
            <a:srgbClr val="CBD5E1"/>
          </a:solidFill>
          <a:ln w="12700">
            <a:solidFill>
              <a:srgbClr val="FFFFFF">
                <a:alpha val="0"/>
              </a:srgbClr>
            </a:solidFill>
            <a:prstDash val="solid"/>
          </a:ln>
        </p:spPr>
      </p:sp>
      <p:sp>
        <p:nvSpPr>
          <p:cNvPr id="22" name="Text 16"/>
          <p:cNvSpPr txBox="1"/>
          <p:nvPr/>
        </p:nvSpPr>
        <p:spPr>
          <a:xfrm>
            <a:off x="828446" y="4628693"/>
            <a:ext cx="3143707" cy="381305"/>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Ensure date of execution matches or precedes the date of first disbursement.</a:t>
            </a:r>
            <a:endParaRPr lang="en-US" sz="1000" dirty="0"/>
          </a:p>
        </p:txBody>
      </p:sp>
      <p:sp>
        <p:nvSpPr>
          <p:cNvPr id="23" name="Shape 17"/>
          <p:cNvSpPr/>
          <p:nvPr/>
        </p:nvSpPr>
        <p:spPr>
          <a:xfrm>
            <a:off x="676656" y="5173675"/>
            <a:ext cx="57607" cy="57607"/>
          </a:xfrm>
          <a:prstGeom prst="ellipse">
            <a:avLst/>
          </a:prstGeom>
          <a:solidFill>
            <a:srgbClr val="CBD5E1"/>
          </a:solidFill>
          <a:ln w="12700">
            <a:solidFill>
              <a:srgbClr val="FFFFFF">
                <a:alpha val="0"/>
              </a:srgbClr>
            </a:solidFill>
            <a:prstDash val="solid"/>
          </a:ln>
        </p:spPr>
      </p:sp>
      <p:sp>
        <p:nvSpPr>
          <p:cNvPr id="24" name="Text 18"/>
          <p:cNvSpPr txBox="1"/>
          <p:nvPr/>
        </p:nvSpPr>
        <p:spPr>
          <a:xfrm>
            <a:off x="828446" y="5097780"/>
            <a:ext cx="3143707" cy="381305"/>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Check for proper witnessing and execution by authorized signatories.</a:t>
            </a:r>
            <a:endParaRPr lang="en-US" sz="1000" dirty="0"/>
          </a:p>
        </p:txBody>
      </p:sp>
      <p:sp>
        <p:nvSpPr>
          <p:cNvPr id="25" name="Shape 19"/>
          <p:cNvSpPr/>
          <p:nvPr/>
        </p:nvSpPr>
        <p:spPr>
          <a:xfrm>
            <a:off x="4286707" y="2704795"/>
            <a:ext cx="3619195" cy="3486607"/>
          </a:xfrm>
          <a:prstGeom prst="roundRect">
            <a:avLst>
              <a:gd name="adj" fmla="val 1720"/>
            </a:avLst>
          </a:prstGeom>
          <a:solidFill>
            <a:srgbClr val="FFFFFF"/>
          </a:solidFill>
          <a:ln w="12700">
            <a:solidFill>
              <a:srgbClr val="E2E8F0"/>
            </a:solidFill>
            <a:prstDash val="solid"/>
          </a:ln>
        </p:spPr>
      </p:sp>
      <p:sp>
        <p:nvSpPr>
          <p:cNvPr id="26" name="Shape 20"/>
          <p:cNvSpPr/>
          <p:nvPr/>
        </p:nvSpPr>
        <p:spPr>
          <a:xfrm>
            <a:off x="4486046" y="3343046"/>
            <a:ext cx="3219602" cy="19202"/>
          </a:xfrm>
          <a:prstGeom prst="rect">
            <a:avLst/>
          </a:prstGeom>
          <a:solidFill>
            <a:srgbClr val="F1F5F9"/>
          </a:solidFill>
          <a:ln w="12700">
            <a:solidFill>
              <a:srgbClr val="F1F5F9">
                <a:alpha val="0"/>
              </a:srgbClr>
            </a:solidFill>
            <a:prstDash val="solid"/>
          </a:ln>
        </p:spPr>
      </p:sp>
      <p:sp>
        <p:nvSpPr>
          <p:cNvPr id="27" name="Shape 21"/>
          <p:cNvSpPr/>
          <p:nvPr/>
        </p:nvSpPr>
        <p:spPr>
          <a:xfrm>
            <a:off x="4486046" y="2905049"/>
            <a:ext cx="342900" cy="342900"/>
          </a:xfrm>
          <a:prstGeom prst="ellipse">
            <a:avLst/>
          </a:prstGeom>
          <a:solidFill>
            <a:srgbClr val="10B981"/>
          </a:solidFill>
          <a:ln w="12700">
            <a:solidFill>
              <a:srgbClr val="FFFFFF">
                <a:alpha val="0"/>
              </a:srgbClr>
            </a:solidFill>
            <a:prstDash val="solid"/>
          </a:ln>
        </p:spPr>
      </p:sp>
      <p:pic>
        <p:nvPicPr>
          <p:cNvPr id="28" name="Image 4" descr="preencoded.png"/>
          <p:cNvPicPr>
            <a:picLocks noChangeAspect="1"/>
          </p:cNvPicPr>
          <p:nvPr/>
        </p:nvPicPr>
        <p:blipFill>
          <a:blip r:embed="rId7"/>
          <a:srcRect t="-100" b="-100"/>
          <a:stretch/>
        </p:blipFill>
        <p:spPr>
          <a:xfrm>
            <a:off x="4600346" y="3000146"/>
            <a:ext cx="114300" cy="152705"/>
          </a:xfrm>
          <a:prstGeom prst="rect">
            <a:avLst/>
          </a:prstGeom>
        </p:spPr>
      </p:pic>
      <p:sp>
        <p:nvSpPr>
          <p:cNvPr id="29" name="Text 22"/>
          <p:cNvSpPr txBox="1"/>
          <p:nvPr/>
        </p:nvSpPr>
        <p:spPr>
          <a:xfrm>
            <a:off x="4924044" y="2948026"/>
            <a:ext cx="2211019" cy="257861"/>
          </a:xfrm>
          <a:prstGeom prst="rect">
            <a:avLst/>
          </a:prstGeom>
          <a:noFill/>
          <a:ln/>
        </p:spPr>
        <p:txBody>
          <a:bodyPr wrap="square" lIns="0" tIns="0" rIns="0" bIns="0" rtlCol="0" anchor="ctr"/>
          <a:lstStyle/>
          <a:p>
            <a:pPr marL="0" indent="0" algn="l">
              <a:buNone/>
            </a:pPr>
            <a:r>
              <a:rPr lang="en-US" sz="1300" b="1" dirty="0">
                <a:solidFill>
                  <a:srgbClr val="334155"/>
                </a:solidFill>
                <a:latin typeface="Montserrat" pitchFamily="34" charset="0"/>
                <a:ea typeface="Montserrat" pitchFamily="34" charset="-122"/>
                <a:cs typeface="Montserrat" pitchFamily="34" charset="-120"/>
              </a:rPr>
              <a:t>Documents to Examine</a:t>
            </a:r>
            <a:endParaRPr lang="en-US" sz="1300" dirty="0"/>
          </a:p>
        </p:txBody>
      </p:sp>
      <p:sp>
        <p:nvSpPr>
          <p:cNvPr id="30" name="Shape 23"/>
          <p:cNvSpPr/>
          <p:nvPr/>
        </p:nvSpPr>
        <p:spPr>
          <a:xfrm>
            <a:off x="4486046" y="3581705"/>
            <a:ext cx="57607" cy="57607"/>
          </a:xfrm>
          <a:prstGeom prst="ellipse">
            <a:avLst/>
          </a:prstGeom>
          <a:solidFill>
            <a:srgbClr val="CBD5E1"/>
          </a:solidFill>
          <a:ln w="12700">
            <a:solidFill>
              <a:srgbClr val="FFFFFF">
                <a:alpha val="0"/>
              </a:srgbClr>
            </a:solidFill>
            <a:prstDash val="solid"/>
          </a:ln>
        </p:spPr>
      </p:sp>
      <p:sp>
        <p:nvSpPr>
          <p:cNvPr id="31" name="Text 24"/>
          <p:cNvSpPr txBox="1"/>
          <p:nvPr/>
        </p:nvSpPr>
        <p:spPr>
          <a:xfrm>
            <a:off x="4638751" y="3504895"/>
            <a:ext cx="1984248" cy="191110"/>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Sanction Letter (for terms).</a:t>
            </a:r>
            <a:endParaRPr lang="en-US" sz="1000" dirty="0"/>
          </a:p>
        </p:txBody>
      </p:sp>
      <p:sp>
        <p:nvSpPr>
          <p:cNvPr id="32" name="Shape 25"/>
          <p:cNvSpPr/>
          <p:nvPr/>
        </p:nvSpPr>
        <p:spPr>
          <a:xfrm>
            <a:off x="4486046" y="3863340"/>
            <a:ext cx="57607" cy="57607"/>
          </a:xfrm>
          <a:prstGeom prst="ellipse">
            <a:avLst/>
          </a:prstGeom>
          <a:solidFill>
            <a:srgbClr val="CBD5E1"/>
          </a:solidFill>
          <a:ln w="12700">
            <a:solidFill>
              <a:srgbClr val="FFFFFF">
                <a:alpha val="0"/>
              </a:srgbClr>
            </a:solidFill>
            <a:prstDash val="solid"/>
          </a:ln>
        </p:spPr>
      </p:sp>
      <p:sp>
        <p:nvSpPr>
          <p:cNvPr id="33" name="Text 26"/>
          <p:cNvSpPr txBox="1"/>
          <p:nvPr/>
        </p:nvSpPr>
        <p:spPr>
          <a:xfrm>
            <a:off x="4638751" y="3787445"/>
            <a:ext cx="2925166" cy="191110"/>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Loan Agreement / Hypothecation Deed.</a:t>
            </a:r>
            <a:endParaRPr lang="en-US" sz="1000" dirty="0"/>
          </a:p>
        </p:txBody>
      </p:sp>
      <p:sp>
        <p:nvSpPr>
          <p:cNvPr id="34" name="Shape 27"/>
          <p:cNvSpPr/>
          <p:nvPr/>
        </p:nvSpPr>
        <p:spPr>
          <a:xfrm>
            <a:off x="4486046" y="4144975"/>
            <a:ext cx="57607" cy="57607"/>
          </a:xfrm>
          <a:prstGeom prst="ellipse">
            <a:avLst/>
          </a:prstGeom>
          <a:solidFill>
            <a:srgbClr val="CBD5E1"/>
          </a:solidFill>
          <a:ln w="12700">
            <a:solidFill>
              <a:srgbClr val="FFFFFF">
                <a:alpha val="0"/>
              </a:srgbClr>
            </a:solidFill>
            <a:prstDash val="solid"/>
          </a:ln>
        </p:spPr>
      </p:sp>
      <p:sp>
        <p:nvSpPr>
          <p:cNvPr id="35" name="Text 28"/>
          <p:cNvSpPr txBox="1"/>
          <p:nvPr/>
        </p:nvSpPr>
        <p:spPr>
          <a:xfrm>
            <a:off x="4638751" y="4069080"/>
            <a:ext cx="2936138" cy="191110"/>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Guarantee Deeds (Personal/Corporate).</a:t>
            </a:r>
            <a:endParaRPr lang="en-US" sz="1000" dirty="0"/>
          </a:p>
        </p:txBody>
      </p:sp>
      <p:sp>
        <p:nvSpPr>
          <p:cNvPr id="36" name="Shape 29"/>
          <p:cNvSpPr/>
          <p:nvPr/>
        </p:nvSpPr>
        <p:spPr>
          <a:xfrm>
            <a:off x="4486046" y="4426610"/>
            <a:ext cx="57607" cy="57607"/>
          </a:xfrm>
          <a:prstGeom prst="ellipse">
            <a:avLst/>
          </a:prstGeom>
          <a:solidFill>
            <a:srgbClr val="CBD5E1"/>
          </a:solidFill>
          <a:ln w="12700">
            <a:solidFill>
              <a:srgbClr val="FFFFFF">
                <a:alpha val="0"/>
              </a:srgbClr>
            </a:solidFill>
            <a:prstDash val="solid"/>
          </a:ln>
        </p:spPr>
      </p:sp>
      <p:sp>
        <p:nvSpPr>
          <p:cNvPr id="37" name="Text 30"/>
          <p:cNvSpPr txBox="1"/>
          <p:nvPr/>
        </p:nvSpPr>
        <p:spPr>
          <a:xfrm>
            <a:off x="4638751" y="4480024"/>
            <a:ext cx="2071116" cy="191110"/>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Disbursement Note / Memo.</a:t>
            </a:r>
            <a:endParaRPr lang="en-US" sz="1000" dirty="0"/>
          </a:p>
        </p:txBody>
      </p:sp>
      <p:sp>
        <p:nvSpPr>
          <p:cNvPr id="38" name="Shape 31"/>
          <p:cNvSpPr/>
          <p:nvPr/>
        </p:nvSpPr>
        <p:spPr>
          <a:xfrm>
            <a:off x="4486046" y="4709160"/>
            <a:ext cx="57607" cy="57607"/>
          </a:xfrm>
          <a:prstGeom prst="ellipse">
            <a:avLst/>
          </a:prstGeom>
          <a:solidFill>
            <a:srgbClr val="CBD5E1"/>
          </a:solidFill>
          <a:ln w="12700">
            <a:solidFill>
              <a:srgbClr val="FFFFFF">
                <a:alpha val="0"/>
              </a:srgbClr>
            </a:solidFill>
            <a:prstDash val="solid"/>
          </a:ln>
        </p:spPr>
      </p:sp>
      <p:sp>
        <p:nvSpPr>
          <p:cNvPr id="39" name="Text 32"/>
          <p:cNvSpPr txBox="1"/>
          <p:nvPr/>
        </p:nvSpPr>
        <p:spPr>
          <a:xfrm>
            <a:off x="4638751" y="4632350"/>
            <a:ext cx="2471623" cy="191110"/>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Legal Opinion on documentation.</a:t>
            </a:r>
            <a:endParaRPr lang="en-US" sz="1000" dirty="0"/>
          </a:p>
        </p:txBody>
      </p:sp>
      <p:sp>
        <p:nvSpPr>
          <p:cNvPr id="40" name="Shape 33"/>
          <p:cNvSpPr/>
          <p:nvPr/>
        </p:nvSpPr>
        <p:spPr>
          <a:xfrm>
            <a:off x="8096098" y="2704795"/>
            <a:ext cx="3619195" cy="3486607"/>
          </a:xfrm>
          <a:prstGeom prst="roundRect">
            <a:avLst>
              <a:gd name="adj" fmla="val 1720"/>
            </a:avLst>
          </a:prstGeom>
          <a:solidFill>
            <a:srgbClr val="FFFFFF"/>
          </a:solidFill>
          <a:ln w="12700">
            <a:solidFill>
              <a:srgbClr val="E2E8F0"/>
            </a:solidFill>
            <a:prstDash val="solid"/>
          </a:ln>
        </p:spPr>
      </p:sp>
      <p:sp>
        <p:nvSpPr>
          <p:cNvPr id="41" name="Shape 34"/>
          <p:cNvSpPr/>
          <p:nvPr/>
        </p:nvSpPr>
        <p:spPr>
          <a:xfrm>
            <a:off x="8296351" y="3343046"/>
            <a:ext cx="3219602" cy="19202"/>
          </a:xfrm>
          <a:prstGeom prst="rect">
            <a:avLst/>
          </a:prstGeom>
          <a:solidFill>
            <a:srgbClr val="F1F5F9"/>
          </a:solidFill>
          <a:ln w="12700">
            <a:solidFill>
              <a:srgbClr val="F1F5F9">
                <a:alpha val="0"/>
              </a:srgbClr>
            </a:solidFill>
            <a:prstDash val="solid"/>
          </a:ln>
        </p:spPr>
      </p:sp>
      <p:sp>
        <p:nvSpPr>
          <p:cNvPr id="42" name="Shape 35"/>
          <p:cNvSpPr/>
          <p:nvPr/>
        </p:nvSpPr>
        <p:spPr>
          <a:xfrm>
            <a:off x="8296351" y="2905049"/>
            <a:ext cx="342900" cy="342900"/>
          </a:xfrm>
          <a:prstGeom prst="ellipse">
            <a:avLst/>
          </a:prstGeom>
          <a:solidFill>
            <a:srgbClr val="EF4444"/>
          </a:solidFill>
          <a:ln w="12700">
            <a:solidFill>
              <a:srgbClr val="FFFFFF">
                <a:alpha val="0"/>
              </a:srgbClr>
            </a:solidFill>
            <a:prstDash val="solid"/>
          </a:ln>
        </p:spPr>
      </p:sp>
      <p:pic>
        <p:nvPicPr>
          <p:cNvPr id="43" name="Image 5" descr="preencoded.png"/>
          <p:cNvPicPr>
            <a:picLocks noChangeAspect="1"/>
          </p:cNvPicPr>
          <p:nvPr/>
        </p:nvPicPr>
        <p:blipFill>
          <a:blip r:embed="rId8"/>
          <a:srcRect/>
          <a:stretch/>
        </p:blipFill>
        <p:spPr>
          <a:xfrm>
            <a:off x="8391449" y="3000146"/>
            <a:ext cx="152705" cy="152705"/>
          </a:xfrm>
          <a:prstGeom prst="rect">
            <a:avLst/>
          </a:prstGeom>
        </p:spPr>
      </p:pic>
      <p:sp>
        <p:nvSpPr>
          <p:cNvPr id="44" name="Text 36"/>
          <p:cNvSpPr txBox="1"/>
          <p:nvPr/>
        </p:nvSpPr>
        <p:spPr>
          <a:xfrm>
            <a:off x="8734349" y="2948026"/>
            <a:ext cx="1507846" cy="257861"/>
          </a:xfrm>
          <a:prstGeom prst="rect">
            <a:avLst/>
          </a:prstGeom>
          <a:noFill/>
          <a:ln/>
        </p:spPr>
        <p:txBody>
          <a:bodyPr wrap="square" lIns="0" tIns="0" rIns="0" bIns="0" rtlCol="0" anchor="ctr"/>
          <a:lstStyle/>
          <a:p>
            <a:pPr marL="0" indent="0" algn="l">
              <a:buNone/>
            </a:pPr>
            <a:r>
              <a:rPr lang="en-US" sz="1300" b="1" dirty="0">
                <a:solidFill>
                  <a:srgbClr val="334155"/>
                </a:solidFill>
                <a:latin typeface="Montserrat" pitchFamily="34" charset="0"/>
                <a:ea typeface="Montserrat" pitchFamily="34" charset="-122"/>
                <a:cs typeface="Montserrat" pitchFamily="34" charset="-120"/>
              </a:rPr>
              <a:t>Possible Risks</a:t>
            </a:r>
            <a:endParaRPr lang="en-US" sz="1300" dirty="0"/>
          </a:p>
        </p:txBody>
      </p:sp>
      <p:sp>
        <p:nvSpPr>
          <p:cNvPr id="45" name="Shape 37"/>
          <p:cNvSpPr/>
          <p:nvPr/>
        </p:nvSpPr>
        <p:spPr>
          <a:xfrm>
            <a:off x="8296351" y="3581705"/>
            <a:ext cx="57607" cy="57607"/>
          </a:xfrm>
          <a:prstGeom prst="ellipse">
            <a:avLst/>
          </a:prstGeom>
          <a:solidFill>
            <a:srgbClr val="CBD5E1"/>
          </a:solidFill>
          <a:ln w="12700">
            <a:solidFill>
              <a:srgbClr val="FFFFFF">
                <a:alpha val="0"/>
              </a:srgbClr>
            </a:solidFill>
            <a:prstDash val="solid"/>
          </a:ln>
        </p:spPr>
      </p:sp>
      <p:sp>
        <p:nvSpPr>
          <p:cNvPr id="46" name="Text 38"/>
          <p:cNvSpPr txBox="1"/>
          <p:nvPr/>
        </p:nvSpPr>
        <p:spPr>
          <a:xfrm>
            <a:off x="8449056" y="3504895"/>
            <a:ext cx="3143707" cy="381305"/>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Inability to enforce claims in court due to invalid or missing documents.</a:t>
            </a:r>
            <a:endParaRPr lang="en-US" sz="1000" dirty="0"/>
          </a:p>
        </p:txBody>
      </p:sp>
      <p:sp>
        <p:nvSpPr>
          <p:cNvPr id="47" name="Shape 39"/>
          <p:cNvSpPr/>
          <p:nvPr/>
        </p:nvSpPr>
        <p:spPr>
          <a:xfrm>
            <a:off x="8296351" y="4049878"/>
            <a:ext cx="57607" cy="57607"/>
          </a:xfrm>
          <a:prstGeom prst="ellipse">
            <a:avLst/>
          </a:prstGeom>
          <a:solidFill>
            <a:srgbClr val="CBD5E1"/>
          </a:solidFill>
          <a:ln w="12700">
            <a:solidFill>
              <a:srgbClr val="FFFFFF">
                <a:alpha val="0"/>
              </a:srgbClr>
            </a:solidFill>
            <a:prstDash val="solid"/>
          </a:ln>
        </p:spPr>
      </p:sp>
      <p:sp>
        <p:nvSpPr>
          <p:cNvPr id="48" name="Text 40"/>
          <p:cNvSpPr txBox="1"/>
          <p:nvPr/>
        </p:nvSpPr>
        <p:spPr>
          <a:xfrm>
            <a:off x="8449056" y="3973982"/>
            <a:ext cx="3151937" cy="191110"/>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Loss of security cover or priority of charge.</a:t>
            </a:r>
            <a:endParaRPr lang="en-US" sz="1000" dirty="0"/>
          </a:p>
        </p:txBody>
      </p:sp>
      <p:sp>
        <p:nvSpPr>
          <p:cNvPr id="49" name="Shape 41"/>
          <p:cNvSpPr/>
          <p:nvPr/>
        </p:nvSpPr>
        <p:spPr>
          <a:xfrm>
            <a:off x="8296351" y="4331513"/>
            <a:ext cx="57607" cy="57607"/>
          </a:xfrm>
          <a:prstGeom prst="ellipse">
            <a:avLst/>
          </a:prstGeom>
          <a:solidFill>
            <a:srgbClr val="CBD5E1"/>
          </a:solidFill>
          <a:ln w="12700">
            <a:solidFill>
              <a:srgbClr val="FFFFFF">
                <a:alpha val="0"/>
              </a:srgbClr>
            </a:solidFill>
            <a:prstDash val="solid"/>
          </a:ln>
        </p:spPr>
      </p:sp>
      <p:sp>
        <p:nvSpPr>
          <p:cNvPr id="50" name="Text 42"/>
          <p:cNvSpPr txBox="1"/>
          <p:nvPr/>
        </p:nvSpPr>
        <p:spPr>
          <a:xfrm>
            <a:off x="8449056" y="4255618"/>
            <a:ext cx="3143707" cy="381305"/>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Guarantors denying liability due to improper execution.</a:t>
            </a:r>
            <a:endParaRPr lang="en-US" sz="1000" dirty="0"/>
          </a:p>
        </p:txBody>
      </p:sp>
      <p:sp>
        <p:nvSpPr>
          <p:cNvPr id="51" name="Shape 43"/>
          <p:cNvSpPr/>
          <p:nvPr/>
        </p:nvSpPr>
        <p:spPr>
          <a:xfrm>
            <a:off x="8296351" y="4800600"/>
            <a:ext cx="57607" cy="57607"/>
          </a:xfrm>
          <a:prstGeom prst="ellipse">
            <a:avLst/>
          </a:prstGeom>
          <a:solidFill>
            <a:srgbClr val="CBD5E1"/>
          </a:solidFill>
          <a:ln w="12700">
            <a:solidFill>
              <a:srgbClr val="FFFFFF">
                <a:alpha val="0"/>
              </a:srgbClr>
            </a:solidFill>
            <a:prstDash val="solid"/>
          </a:ln>
        </p:spPr>
      </p:sp>
      <p:sp>
        <p:nvSpPr>
          <p:cNvPr id="52" name="Text 44"/>
          <p:cNvSpPr txBox="1"/>
          <p:nvPr/>
        </p:nvSpPr>
        <p:spPr>
          <a:xfrm>
            <a:off x="8449056" y="4723790"/>
            <a:ext cx="3230575" cy="191110"/>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Audit qualification and regulatory penalties.</a:t>
            </a:r>
            <a:endParaRPr lang="en-US" sz="1000" dirty="0"/>
          </a:p>
        </p:txBody>
      </p:sp>
      <p:sp>
        <p:nvSpPr>
          <p:cNvPr id="53" name="Shape 45"/>
          <p:cNvSpPr/>
          <p:nvPr/>
        </p:nvSpPr>
        <p:spPr>
          <a:xfrm>
            <a:off x="0" y="6476695"/>
            <a:ext cx="12191695" cy="381305"/>
          </a:xfrm>
          <a:prstGeom prst="rect">
            <a:avLst/>
          </a:prstGeom>
          <a:solidFill>
            <a:srgbClr val="F8FAFC"/>
          </a:solidFill>
          <a:ln/>
        </p:spPr>
      </p:sp>
      <p:sp>
        <p:nvSpPr>
          <p:cNvPr id="54" name="Shape 46"/>
          <p:cNvSpPr/>
          <p:nvPr/>
        </p:nvSpPr>
        <p:spPr>
          <a:xfrm>
            <a:off x="0" y="6476695"/>
            <a:ext cx="12191695" cy="9144"/>
          </a:xfrm>
          <a:prstGeom prst="rect">
            <a:avLst/>
          </a:prstGeom>
          <a:solidFill>
            <a:srgbClr val="E2E8F0"/>
          </a:solidFill>
          <a:ln w="12700">
            <a:solidFill>
              <a:srgbClr val="E2E8F0">
                <a:alpha val="0"/>
              </a:srgbClr>
            </a:solidFill>
            <a:prstDash val="solid"/>
          </a:ln>
        </p:spPr>
      </p:sp>
      <p:sp>
        <p:nvSpPr>
          <p:cNvPr id="55" name="Text 47"/>
          <p:cNvSpPr txBox="1"/>
          <p:nvPr/>
        </p:nvSpPr>
        <p:spPr>
          <a:xfrm>
            <a:off x="476402" y="6586423"/>
            <a:ext cx="3276295" cy="171907"/>
          </a:xfrm>
          <a:prstGeom prst="rect">
            <a:avLst/>
          </a:prstGeom>
          <a:noFill/>
          <a:ln/>
        </p:spPr>
        <p:txBody>
          <a:bodyPr wrap="square" lIns="0" tIns="0" rIns="0" bIns="0" rtlCol="0" anchor="ctr"/>
          <a:lstStyle/>
          <a:p>
            <a:pPr marL="0" indent="0" algn="l">
              <a:buNone/>
            </a:pPr>
            <a:r>
              <a:rPr lang="en-US" sz="900" dirty="0">
                <a:solidFill>
                  <a:srgbClr val="94A3B8"/>
                </a:solidFill>
                <a:latin typeface="Open Sans" pitchFamily="34" charset="0"/>
                <a:ea typeface="Open Sans" pitchFamily="34" charset="-122"/>
                <a:cs typeface="Open Sans" pitchFamily="34" charset="-120"/>
              </a:rPr>
              <a:t>Long Form Audit Report (LFAR) – Practical Approach</a:t>
            </a:r>
            <a:endParaRPr lang="en-US" sz="900" dirty="0"/>
          </a:p>
        </p:txBody>
      </p:sp>
      <p:sp>
        <p:nvSpPr>
          <p:cNvPr id="56" name="Text 48"/>
          <p:cNvSpPr txBox="1"/>
          <p:nvPr/>
        </p:nvSpPr>
        <p:spPr>
          <a:xfrm>
            <a:off x="10416845" y="6586423"/>
            <a:ext cx="1553566" cy="171907"/>
          </a:xfrm>
          <a:prstGeom prst="rect">
            <a:avLst/>
          </a:prstGeom>
          <a:noFill/>
          <a:ln/>
        </p:spPr>
        <p:txBody>
          <a:bodyPr wrap="square" lIns="0" tIns="0" rIns="0" bIns="0" rtlCol="0" anchor="ctr"/>
          <a:lstStyle/>
          <a:p>
            <a:pPr marL="0" indent="0" algn="l">
              <a:buNone/>
            </a:pPr>
            <a:r>
              <a:rPr lang="en-US" sz="900" dirty="0">
                <a:solidFill>
                  <a:srgbClr val="94A3B8"/>
                </a:solidFill>
                <a:latin typeface="Open Sans" pitchFamily="34" charset="0"/>
                <a:ea typeface="Open Sans" pitchFamily="34" charset="-122"/>
                <a:cs typeface="Open Sans" pitchFamily="34" charset="-120"/>
              </a:rPr>
              <a:t>ICAI Hyderabad Seminar</a:t>
            </a:r>
            <a:endParaRPr lang="en-US" sz="900" dirty="0"/>
          </a:p>
        </p:txBody>
      </p:sp>
      <p:sp>
        <p:nvSpPr>
          <p:cNvPr id="57" name="Text 32">
            <a:extLst>
              <a:ext uri="{FF2B5EF4-FFF2-40B4-BE49-F238E27FC236}">
                <a16:creationId xmlns:a16="http://schemas.microsoft.com/office/drawing/2014/main" id="{AD1015E2-0219-4007-B365-A0F0FCB35DEE}"/>
              </a:ext>
            </a:extLst>
          </p:cNvPr>
          <p:cNvSpPr txBox="1"/>
          <p:nvPr/>
        </p:nvSpPr>
        <p:spPr>
          <a:xfrm>
            <a:off x="4568840" y="4832390"/>
            <a:ext cx="2471623" cy="191110"/>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List of Documents for loan prescribed by HO</a:t>
            </a:r>
            <a:endParaRPr lang="en-US" sz="10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name="Slide 34">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F0F0F0"/>
          </a:solidFill>
          <a:ln w="12700">
            <a:solidFill>
              <a:srgbClr val="FFFFFF">
                <a:alpha val="0"/>
              </a:srgbClr>
            </a:solidFill>
            <a:prstDash val="solid"/>
          </a:ln>
        </p:spPr>
      </p:sp>
      <p:sp>
        <p:nvSpPr>
          <p:cNvPr id="3" name="Shape 1"/>
          <p:cNvSpPr/>
          <p:nvPr/>
        </p:nvSpPr>
        <p:spPr>
          <a:xfrm>
            <a:off x="0" y="0"/>
            <a:ext cx="12191695" cy="6858000"/>
          </a:xfrm>
          <a:prstGeom prst="rect">
            <a:avLst/>
          </a:prstGeom>
          <a:solidFill>
            <a:srgbClr val="FFFFFF"/>
          </a:solidFill>
          <a:ln w="12700">
            <a:solidFill>
              <a:srgbClr val="FFFFFF">
                <a:alpha val="0"/>
              </a:srgbClr>
            </a:solidFill>
            <a:prstDash val="solid"/>
          </a:ln>
        </p:spPr>
      </p:sp>
      <p:sp>
        <p:nvSpPr>
          <p:cNvPr id="4" name="Shape 2"/>
          <p:cNvSpPr/>
          <p:nvPr/>
        </p:nvSpPr>
        <p:spPr>
          <a:xfrm>
            <a:off x="0" y="0"/>
            <a:ext cx="12191695" cy="952805"/>
          </a:xfrm>
          <a:prstGeom prst="rect">
            <a:avLst/>
          </a:prstGeom>
          <a:solidFill>
            <a:srgbClr val="003580"/>
          </a:solidFill>
          <a:ln w="12700">
            <a:solidFill>
              <a:srgbClr val="FFFFFF">
                <a:alpha val="0"/>
              </a:srgbClr>
            </a:solidFill>
            <a:prstDash val="solid"/>
          </a:ln>
        </p:spPr>
      </p:sp>
      <p:sp>
        <p:nvSpPr>
          <p:cNvPr id="5" name="Text 3"/>
          <p:cNvSpPr txBox="1"/>
          <p:nvPr/>
        </p:nvSpPr>
        <p:spPr>
          <a:xfrm>
            <a:off x="476402" y="219456"/>
            <a:ext cx="8844077" cy="514807"/>
          </a:xfrm>
          <a:prstGeom prst="rect">
            <a:avLst/>
          </a:prstGeom>
          <a:noFill/>
          <a:ln/>
        </p:spPr>
        <p:txBody>
          <a:bodyPr wrap="square" lIns="0" tIns="0" rIns="0" bIns="0" rtlCol="0" anchor="ctr"/>
          <a:lstStyle/>
          <a:p>
            <a:pPr marL="0" indent="0" algn="l">
              <a:buNone/>
            </a:pPr>
            <a:r>
              <a:rPr lang="en-US" sz="2700" b="1" kern="0" spc="75" dirty="0">
                <a:solidFill>
                  <a:srgbClr val="FFFFFF"/>
                </a:solidFill>
                <a:latin typeface="Montserrat" pitchFamily="34" charset="0"/>
                <a:ea typeface="Montserrat" pitchFamily="34" charset="-122"/>
                <a:cs typeface="Montserrat" pitchFamily="34" charset="-120"/>
              </a:rPr>
              <a:t>I. Advances - Documentation - Q5(d)(ii)</a:t>
            </a:r>
            <a:endParaRPr lang="en-US" sz="2700" dirty="0"/>
          </a:p>
        </p:txBody>
      </p:sp>
      <p:pic>
        <p:nvPicPr>
          <p:cNvPr id="6" name="Image 0" descr="preencoded.png"/>
          <p:cNvPicPr>
            <a:picLocks noChangeAspect="1"/>
          </p:cNvPicPr>
          <p:nvPr/>
        </p:nvPicPr>
        <p:blipFill>
          <a:blip r:embed="rId3"/>
          <a:srcRect t="-401" b="-401"/>
          <a:stretch/>
        </p:blipFill>
        <p:spPr>
          <a:xfrm>
            <a:off x="0" y="952805"/>
            <a:ext cx="12191695" cy="57607"/>
          </a:xfrm>
          <a:prstGeom prst="rect">
            <a:avLst/>
          </a:prstGeom>
        </p:spPr>
      </p:pic>
      <p:sp>
        <p:nvSpPr>
          <p:cNvPr id="7" name="Shape 4"/>
          <p:cNvSpPr/>
          <p:nvPr/>
        </p:nvSpPr>
        <p:spPr>
          <a:xfrm>
            <a:off x="476402" y="1295705"/>
            <a:ext cx="11239805" cy="1218895"/>
          </a:xfrm>
          <a:prstGeom prst="roundRect">
            <a:avLst>
              <a:gd name="adj" fmla="val 9377"/>
            </a:avLst>
          </a:prstGeom>
          <a:solidFill>
            <a:srgbClr val="E8F4FD"/>
          </a:solidFill>
          <a:ln/>
          <a:effectLst>
            <a:outerShdw blurRad="63500" dist="38100" dir="16200000" algn="bl" rotWithShape="0">
              <a:srgbClr val="000000">
                <a:alpha val="5000"/>
              </a:srgbClr>
            </a:outerShdw>
          </a:effectLst>
        </p:spPr>
      </p:sp>
      <p:sp>
        <p:nvSpPr>
          <p:cNvPr id="8" name="Shape 5"/>
          <p:cNvSpPr/>
          <p:nvPr/>
        </p:nvSpPr>
        <p:spPr>
          <a:xfrm>
            <a:off x="476402" y="1295705"/>
            <a:ext cx="75895" cy="1218895"/>
          </a:xfrm>
          <a:prstGeom prst="roundRect">
            <a:avLst>
              <a:gd name="adj" fmla="val 150603"/>
            </a:avLst>
          </a:prstGeom>
          <a:solidFill>
            <a:srgbClr val="003580"/>
          </a:solidFill>
          <a:ln w="12700">
            <a:solidFill>
              <a:srgbClr val="003580">
                <a:alpha val="0"/>
              </a:srgbClr>
            </a:solidFill>
            <a:prstDash val="solid"/>
          </a:ln>
        </p:spPr>
      </p:sp>
      <p:pic>
        <p:nvPicPr>
          <p:cNvPr id="9" name="Image 1" descr="preencoded.png"/>
          <p:cNvPicPr>
            <a:picLocks noChangeAspect="1"/>
          </p:cNvPicPr>
          <p:nvPr/>
        </p:nvPicPr>
        <p:blipFill>
          <a:blip r:embed="rId4"/>
          <a:srcRect t="-43" b="-43"/>
          <a:stretch/>
        </p:blipFill>
        <p:spPr>
          <a:xfrm>
            <a:off x="743407" y="1524305"/>
            <a:ext cx="133502" cy="152705"/>
          </a:xfrm>
          <a:prstGeom prst="rect">
            <a:avLst/>
          </a:prstGeom>
        </p:spPr>
      </p:pic>
      <p:sp>
        <p:nvSpPr>
          <p:cNvPr id="10" name="Text 6"/>
          <p:cNvSpPr txBox="1"/>
          <p:nvPr/>
        </p:nvSpPr>
        <p:spPr>
          <a:xfrm>
            <a:off x="952805" y="1485900"/>
            <a:ext cx="2981858" cy="228600"/>
          </a:xfrm>
          <a:prstGeom prst="rect">
            <a:avLst/>
          </a:prstGeom>
          <a:noFill/>
          <a:ln/>
        </p:spPr>
        <p:txBody>
          <a:bodyPr wrap="square" lIns="0" tIns="0" rIns="0" bIns="0" rtlCol="0" anchor="ctr"/>
          <a:lstStyle/>
          <a:p>
            <a:pPr marL="0" indent="0" algn="l">
              <a:buNone/>
            </a:pPr>
            <a:r>
              <a:rPr lang="en-US" sz="1200" b="1" dirty="0">
                <a:solidFill>
                  <a:srgbClr val="003580"/>
                </a:solidFill>
                <a:latin typeface="Montserrat" pitchFamily="34" charset="0"/>
                <a:ea typeface="Montserrat" pitchFamily="34" charset="-122"/>
                <a:cs typeface="Montserrat" pitchFamily="34" charset="-120"/>
              </a:rPr>
              <a:t>Exact LFAR Question (Verbatim)</a:t>
            </a:r>
            <a:endParaRPr lang="en-US" sz="1200" dirty="0"/>
          </a:p>
        </p:txBody>
      </p:sp>
      <p:sp>
        <p:nvSpPr>
          <p:cNvPr id="11" name="Text 7"/>
          <p:cNvSpPr txBox="1"/>
          <p:nvPr/>
        </p:nvSpPr>
        <p:spPr>
          <a:xfrm>
            <a:off x="743407" y="1790395"/>
            <a:ext cx="10858500" cy="534010"/>
          </a:xfrm>
          <a:prstGeom prst="rect">
            <a:avLst/>
          </a:prstGeom>
          <a:noFill/>
          <a:ln/>
        </p:spPr>
        <p:txBody>
          <a:bodyPr wrap="square" lIns="0" tIns="0" rIns="0" bIns="0" rtlCol="0" anchor="ctr"/>
          <a:lstStyle/>
          <a:p>
            <a:pPr marL="0" indent="0" algn="l">
              <a:buNone/>
            </a:pPr>
            <a:r>
              <a:rPr lang="en-US" sz="1500" b="1" i="1" dirty="0">
                <a:solidFill>
                  <a:srgbClr val="1E293B"/>
                </a:solidFill>
                <a:latin typeface="Open Sans" pitchFamily="34" charset="0"/>
                <a:ea typeface="Open Sans" pitchFamily="34" charset="-122"/>
                <a:cs typeface="Open Sans" pitchFamily="34" charset="-120"/>
              </a:rPr>
              <a:t>"Deficiencies in documentation, including non-registration of charges, non-obtaining of guarantees, etc.? If so, give details of such cases."</a:t>
            </a:r>
            <a:endParaRPr lang="en-US" sz="1500" dirty="0"/>
          </a:p>
        </p:txBody>
      </p:sp>
      <p:sp>
        <p:nvSpPr>
          <p:cNvPr id="12" name="Shape 8"/>
          <p:cNvSpPr/>
          <p:nvPr/>
        </p:nvSpPr>
        <p:spPr>
          <a:xfrm>
            <a:off x="476402" y="2704795"/>
            <a:ext cx="3619195" cy="3486607"/>
          </a:xfrm>
          <a:prstGeom prst="roundRect">
            <a:avLst>
              <a:gd name="adj" fmla="val 1720"/>
            </a:avLst>
          </a:prstGeom>
          <a:solidFill>
            <a:srgbClr val="FFFFFF"/>
          </a:solidFill>
          <a:ln w="12700">
            <a:solidFill>
              <a:srgbClr val="E2E8F0"/>
            </a:solidFill>
            <a:prstDash val="solid"/>
          </a:ln>
        </p:spPr>
      </p:sp>
      <p:sp>
        <p:nvSpPr>
          <p:cNvPr id="13" name="Shape 9"/>
          <p:cNvSpPr/>
          <p:nvPr/>
        </p:nvSpPr>
        <p:spPr>
          <a:xfrm>
            <a:off x="676656" y="3343046"/>
            <a:ext cx="3219602" cy="19202"/>
          </a:xfrm>
          <a:prstGeom prst="rect">
            <a:avLst/>
          </a:prstGeom>
          <a:solidFill>
            <a:srgbClr val="F1F5F9"/>
          </a:solidFill>
          <a:ln w="12700">
            <a:solidFill>
              <a:srgbClr val="F1F5F9">
                <a:alpha val="0"/>
              </a:srgbClr>
            </a:solidFill>
            <a:prstDash val="solid"/>
          </a:ln>
        </p:spPr>
      </p:sp>
      <p:sp>
        <p:nvSpPr>
          <p:cNvPr id="14" name="Shape 10"/>
          <p:cNvSpPr/>
          <p:nvPr/>
        </p:nvSpPr>
        <p:spPr>
          <a:xfrm>
            <a:off x="676656" y="2905049"/>
            <a:ext cx="342900" cy="342900"/>
          </a:xfrm>
          <a:prstGeom prst="ellipse">
            <a:avLst/>
          </a:prstGeom>
          <a:solidFill>
            <a:srgbClr val="0072CE"/>
          </a:solidFill>
          <a:ln w="12700">
            <a:solidFill>
              <a:srgbClr val="FFFFFF">
                <a:alpha val="0"/>
              </a:srgbClr>
            </a:solidFill>
            <a:prstDash val="solid"/>
          </a:ln>
        </p:spPr>
      </p:sp>
      <p:pic>
        <p:nvPicPr>
          <p:cNvPr id="15" name="Image 2" descr="preencoded.png"/>
          <p:cNvPicPr>
            <a:picLocks noChangeAspect="1"/>
          </p:cNvPicPr>
          <p:nvPr/>
        </p:nvPicPr>
        <p:blipFill>
          <a:blip r:embed="rId5"/>
          <a:srcRect/>
          <a:stretch/>
        </p:blipFill>
        <p:spPr>
          <a:xfrm>
            <a:off x="771754" y="3000146"/>
            <a:ext cx="152705" cy="152705"/>
          </a:xfrm>
          <a:prstGeom prst="rect">
            <a:avLst/>
          </a:prstGeom>
        </p:spPr>
      </p:pic>
      <p:sp>
        <p:nvSpPr>
          <p:cNvPr id="16" name="Text 11"/>
          <p:cNvSpPr txBox="1"/>
          <p:nvPr/>
        </p:nvSpPr>
        <p:spPr>
          <a:xfrm>
            <a:off x="1114654" y="2948026"/>
            <a:ext cx="1540764" cy="257861"/>
          </a:xfrm>
          <a:prstGeom prst="rect">
            <a:avLst/>
          </a:prstGeom>
          <a:noFill/>
          <a:ln/>
        </p:spPr>
        <p:txBody>
          <a:bodyPr wrap="square" lIns="0" tIns="0" rIns="0" bIns="0" rtlCol="0" anchor="ctr"/>
          <a:lstStyle/>
          <a:p>
            <a:pPr marL="0" indent="0" algn="l">
              <a:buNone/>
            </a:pPr>
            <a:r>
              <a:rPr lang="en-US" sz="1300" b="1" dirty="0">
                <a:solidFill>
                  <a:srgbClr val="334155"/>
                </a:solidFill>
                <a:latin typeface="Montserrat" pitchFamily="34" charset="0"/>
                <a:ea typeface="Montserrat" pitchFamily="34" charset="-122"/>
                <a:cs typeface="Montserrat" pitchFamily="34" charset="-120"/>
              </a:rPr>
              <a:t>What to Verify</a:t>
            </a:r>
            <a:endParaRPr lang="en-US" sz="1300" dirty="0"/>
          </a:p>
        </p:txBody>
      </p:sp>
      <p:sp>
        <p:nvSpPr>
          <p:cNvPr id="17" name="Shape 12"/>
          <p:cNvSpPr/>
          <p:nvPr/>
        </p:nvSpPr>
        <p:spPr>
          <a:xfrm>
            <a:off x="676656" y="3581705"/>
            <a:ext cx="57607" cy="57607"/>
          </a:xfrm>
          <a:prstGeom prst="ellipse">
            <a:avLst/>
          </a:prstGeom>
          <a:solidFill>
            <a:srgbClr val="CBD5E1"/>
          </a:solidFill>
          <a:ln w="12700">
            <a:solidFill>
              <a:srgbClr val="FFFFFF">
                <a:alpha val="0"/>
              </a:srgbClr>
            </a:solidFill>
            <a:prstDash val="solid"/>
          </a:ln>
        </p:spPr>
      </p:sp>
      <p:sp>
        <p:nvSpPr>
          <p:cNvPr id="18" name="Text 13"/>
          <p:cNvSpPr txBox="1"/>
          <p:nvPr/>
        </p:nvSpPr>
        <p:spPr>
          <a:xfrm>
            <a:off x="828446" y="3504895"/>
            <a:ext cx="3143707" cy="400507"/>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Registration of charges with ROC within 30 days of creation/modification.</a:t>
            </a:r>
            <a:endParaRPr lang="en-US" sz="1100" dirty="0"/>
          </a:p>
        </p:txBody>
      </p:sp>
      <p:sp>
        <p:nvSpPr>
          <p:cNvPr id="19" name="Shape 14"/>
          <p:cNvSpPr/>
          <p:nvPr/>
        </p:nvSpPr>
        <p:spPr>
          <a:xfrm>
            <a:off x="676656" y="4076395"/>
            <a:ext cx="57607" cy="57607"/>
          </a:xfrm>
          <a:prstGeom prst="ellipse">
            <a:avLst/>
          </a:prstGeom>
          <a:solidFill>
            <a:srgbClr val="CBD5E1"/>
          </a:solidFill>
          <a:ln w="12700">
            <a:solidFill>
              <a:srgbClr val="FFFFFF">
                <a:alpha val="0"/>
              </a:srgbClr>
            </a:solidFill>
            <a:prstDash val="solid"/>
          </a:ln>
        </p:spPr>
      </p:sp>
      <p:sp>
        <p:nvSpPr>
          <p:cNvPr id="20" name="Text 15"/>
          <p:cNvSpPr txBox="1"/>
          <p:nvPr/>
        </p:nvSpPr>
        <p:spPr>
          <a:xfrm>
            <a:off x="828446" y="4000500"/>
            <a:ext cx="3143707" cy="400507"/>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Registration of security interest (movable/immovable) with CERSAI.</a:t>
            </a:r>
            <a:endParaRPr lang="en-US" sz="1100" dirty="0"/>
          </a:p>
        </p:txBody>
      </p:sp>
      <p:sp>
        <p:nvSpPr>
          <p:cNvPr id="21" name="Shape 16"/>
          <p:cNvSpPr/>
          <p:nvPr/>
        </p:nvSpPr>
        <p:spPr>
          <a:xfrm>
            <a:off x="676656" y="4572000"/>
            <a:ext cx="57607" cy="57607"/>
          </a:xfrm>
          <a:prstGeom prst="ellipse">
            <a:avLst/>
          </a:prstGeom>
          <a:solidFill>
            <a:srgbClr val="CBD5E1"/>
          </a:solidFill>
          <a:ln w="12700">
            <a:solidFill>
              <a:srgbClr val="FFFFFF">
                <a:alpha val="0"/>
              </a:srgbClr>
            </a:solidFill>
            <a:prstDash val="solid"/>
          </a:ln>
        </p:spPr>
      </p:sp>
      <p:sp>
        <p:nvSpPr>
          <p:cNvPr id="22" name="Text 17"/>
          <p:cNvSpPr txBox="1"/>
          <p:nvPr/>
        </p:nvSpPr>
        <p:spPr>
          <a:xfrm>
            <a:off x="828446" y="4496105"/>
            <a:ext cx="3143707" cy="400507"/>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Execution of personal/corporate guarantees as per sanction terms.</a:t>
            </a:r>
            <a:endParaRPr lang="en-US" sz="1100" dirty="0"/>
          </a:p>
        </p:txBody>
      </p:sp>
      <p:sp>
        <p:nvSpPr>
          <p:cNvPr id="23" name="Shape 18"/>
          <p:cNvSpPr/>
          <p:nvPr/>
        </p:nvSpPr>
        <p:spPr>
          <a:xfrm>
            <a:off x="676656" y="5067605"/>
            <a:ext cx="57607" cy="57607"/>
          </a:xfrm>
          <a:prstGeom prst="ellipse">
            <a:avLst/>
          </a:prstGeom>
          <a:solidFill>
            <a:srgbClr val="CBD5E1"/>
          </a:solidFill>
          <a:ln w="12700">
            <a:solidFill>
              <a:srgbClr val="FFFFFF">
                <a:alpha val="0"/>
              </a:srgbClr>
            </a:solidFill>
            <a:prstDash val="solid"/>
          </a:ln>
        </p:spPr>
      </p:sp>
      <p:sp>
        <p:nvSpPr>
          <p:cNvPr id="24" name="Text 19"/>
          <p:cNvSpPr txBox="1"/>
          <p:nvPr/>
        </p:nvSpPr>
        <p:spPr>
          <a:xfrm>
            <a:off x="828446" y="4990795"/>
            <a:ext cx="3143707" cy="400507"/>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Timely renewal of documents before expiry of limitation period (typically 3 years).</a:t>
            </a:r>
            <a:endParaRPr lang="en-US" sz="1100" dirty="0"/>
          </a:p>
        </p:txBody>
      </p:sp>
      <p:sp>
        <p:nvSpPr>
          <p:cNvPr id="25" name="Shape 20"/>
          <p:cNvSpPr/>
          <p:nvPr/>
        </p:nvSpPr>
        <p:spPr>
          <a:xfrm>
            <a:off x="4286707" y="2704795"/>
            <a:ext cx="3619195" cy="3486607"/>
          </a:xfrm>
          <a:prstGeom prst="roundRect">
            <a:avLst>
              <a:gd name="adj" fmla="val 1720"/>
            </a:avLst>
          </a:prstGeom>
          <a:solidFill>
            <a:srgbClr val="FFFFFF"/>
          </a:solidFill>
          <a:ln w="12700">
            <a:solidFill>
              <a:srgbClr val="E2E8F0"/>
            </a:solidFill>
            <a:prstDash val="solid"/>
          </a:ln>
        </p:spPr>
      </p:sp>
      <p:sp>
        <p:nvSpPr>
          <p:cNvPr id="26" name="Shape 21"/>
          <p:cNvSpPr/>
          <p:nvPr/>
        </p:nvSpPr>
        <p:spPr>
          <a:xfrm>
            <a:off x="4486046" y="3343046"/>
            <a:ext cx="3219602" cy="19202"/>
          </a:xfrm>
          <a:prstGeom prst="rect">
            <a:avLst/>
          </a:prstGeom>
          <a:solidFill>
            <a:srgbClr val="F1F5F9"/>
          </a:solidFill>
          <a:ln w="12700">
            <a:solidFill>
              <a:srgbClr val="F1F5F9">
                <a:alpha val="0"/>
              </a:srgbClr>
            </a:solidFill>
            <a:prstDash val="solid"/>
          </a:ln>
        </p:spPr>
      </p:sp>
      <p:sp>
        <p:nvSpPr>
          <p:cNvPr id="27" name="Shape 22"/>
          <p:cNvSpPr/>
          <p:nvPr/>
        </p:nvSpPr>
        <p:spPr>
          <a:xfrm>
            <a:off x="4486046" y="2905049"/>
            <a:ext cx="342900" cy="342900"/>
          </a:xfrm>
          <a:prstGeom prst="ellipse">
            <a:avLst/>
          </a:prstGeom>
          <a:solidFill>
            <a:srgbClr val="10B981"/>
          </a:solidFill>
          <a:ln w="12700">
            <a:solidFill>
              <a:srgbClr val="FFFFFF">
                <a:alpha val="0"/>
              </a:srgbClr>
            </a:solidFill>
            <a:prstDash val="solid"/>
          </a:ln>
        </p:spPr>
      </p:sp>
      <p:pic>
        <p:nvPicPr>
          <p:cNvPr id="28" name="Image 3" descr="preencoded.png"/>
          <p:cNvPicPr>
            <a:picLocks noChangeAspect="1"/>
          </p:cNvPicPr>
          <p:nvPr/>
        </p:nvPicPr>
        <p:blipFill>
          <a:blip r:embed="rId6"/>
          <a:srcRect t="-100" b="-100"/>
          <a:stretch/>
        </p:blipFill>
        <p:spPr>
          <a:xfrm>
            <a:off x="4600346" y="3000146"/>
            <a:ext cx="114300" cy="152705"/>
          </a:xfrm>
          <a:prstGeom prst="rect">
            <a:avLst/>
          </a:prstGeom>
        </p:spPr>
      </p:pic>
      <p:sp>
        <p:nvSpPr>
          <p:cNvPr id="29" name="Text 23"/>
          <p:cNvSpPr txBox="1"/>
          <p:nvPr/>
        </p:nvSpPr>
        <p:spPr>
          <a:xfrm>
            <a:off x="4924044" y="2948026"/>
            <a:ext cx="2211019" cy="257861"/>
          </a:xfrm>
          <a:prstGeom prst="rect">
            <a:avLst/>
          </a:prstGeom>
          <a:noFill/>
          <a:ln/>
        </p:spPr>
        <p:txBody>
          <a:bodyPr wrap="square" lIns="0" tIns="0" rIns="0" bIns="0" rtlCol="0" anchor="ctr"/>
          <a:lstStyle/>
          <a:p>
            <a:pPr marL="0" indent="0" algn="l">
              <a:buNone/>
            </a:pPr>
            <a:r>
              <a:rPr lang="en-US" sz="1300" b="1" dirty="0">
                <a:solidFill>
                  <a:srgbClr val="334155"/>
                </a:solidFill>
                <a:latin typeface="Montserrat" pitchFamily="34" charset="0"/>
                <a:ea typeface="Montserrat" pitchFamily="34" charset="-122"/>
                <a:cs typeface="Montserrat" pitchFamily="34" charset="-120"/>
              </a:rPr>
              <a:t>Documents to Examine</a:t>
            </a:r>
            <a:endParaRPr lang="en-US" sz="1300" dirty="0"/>
          </a:p>
        </p:txBody>
      </p:sp>
      <p:sp>
        <p:nvSpPr>
          <p:cNvPr id="30" name="Shape 24"/>
          <p:cNvSpPr/>
          <p:nvPr/>
        </p:nvSpPr>
        <p:spPr>
          <a:xfrm>
            <a:off x="4486046" y="3581705"/>
            <a:ext cx="57607" cy="57607"/>
          </a:xfrm>
          <a:prstGeom prst="ellipse">
            <a:avLst/>
          </a:prstGeom>
          <a:solidFill>
            <a:srgbClr val="CBD5E1"/>
          </a:solidFill>
          <a:ln w="12700">
            <a:solidFill>
              <a:srgbClr val="FFFFFF">
                <a:alpha val="0"/>
              </a:srgbClr>
            </a:solidFill>
            <a:prstDash val="solid"/>
          </a:ln>
        </p:spPr>
      </p:sp>
      <p:sp>
        <p:nvSpPr>
          <p:cNvPr id="31" name="Text 25"/>
          <p:cNvSpPr txBox="1"/>
          <p:nvPr/>
        </p:nvSpPr>
        <p:spPr>
          <a:xfrm>
            <a:off x="4638751" y="3504895"/>
            <a:ext cx="3143707" cy="400507"/>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ROC Search Reports / Form CHG-1 / CHG-9 filings.</a:t>
            </a:r>
            <a:endParaRPr lang="en-US" sz="1100" dirty="0"/>
          </a:p>
        </p:txBody>
      </p:sp>
      <p:sp>
        <p:nvSpPr>
          <p:cNvPr id="32" name="Shape 26"/>
          <p:cNvSpPr/>
          <p:nvPr/>
        </p:nvSpPr>
        <p:spPr>
          <a:xfrm>
            <a:off x="4486046" y="4076395"/>
            <a:ext cx="57607" cy="57607"/>
          </a:xfrm>
          <a:prstGeom prst="ellipse">
            <a:avLst/>
          </a:prstGeom>
          <a:solidFill>
            <a:srgbClr val="CBD5E1"/>
          </a:solidFill>
          <a:ln w="12700">
            <a:solidFill>
              <a:srgbClr val="FFFFFF">
                <a:alpha val="0"/>
              </a:srgbClr>
            </a:solidFill>
            <a:prstDash val="solid"/>
          </a:ln>
        </p:spPr>
      </p:sp>
      <p:sp>
        <p:nvSpPr>
          <p:cNvPr id="33" name="Text 27"/>
          <p:cNvSpPr txBox="1"/>
          <p:nvPr/>
        </p:nvSpPr>
        <p:spPr>
          <a:xfrm>
            <a:off x="4638751" y="4000500"/>
            <a:ext cx="3143707" cy="400507"/>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CERSAI Registration Certificates (Security Interest ID).</a:t>
            </a:r>
            <a:endParaRPr lang="en-US" sz="1100" dirty="0"/>
          </a:p>
        </p:txBody>
      </p:sp>
      <p:sp>
        <p:nvSpPr>
          <p:cNvPr id="34" name="Shape 28"/>
          <p:cNvSpPr/>
          <p:nvPr/>
        </p:nvSpPr>
        <p:spPr>
          <a:xfrm>
            <a:off x="4486046" y="4572000"/>
            <a:ext cx="57607" cy="57607"/>
          </a:xfrm>
          <a:prstGeom prst="ellipse">
            <a:avLst/>
          </a:prstGeom>
          <a:solidFill>
            <a:srgbClr val="CBD5E1"/>
          </a:solidFill>
          <a:ln w="12700">
            <a:solidFill>
              <a:srgbClr val="FFFFFF">
                <a:alpha val="0"/>
              </a:srgbClr>
            </a:solidFill>
            <a:prstDash val="solid"/>
          </a:ln>
        </p:spPr>
      </p:sp>
      <p:sp>
        <p:nvSpPr>
          <p:cNvPr id="35" name="Text 29"/>
          <p:cNvSpPr txBox="1"/>
          <p:nvPr/>
        </p:nvSpPr>
        <p:spPr>
          <a:xfrm>
            <a:off x="4638751" y="4496105"/>
            <a:ext cx="3143707" cy="400507"/>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Executed Guarantee Deeds (Personal / Corporate).</a:t>
            </a:r>
            <a:endParaRPr lang="en-US" sz="1100" dirty="0"/>
          </a:p>
        </p:txBody>
      </p:sp>
      <p:sp>
        <p:nvSpPr>
          <p:cNvPr id="36" name="Shape 30"/>
          <p:cNvSpPr/>
          <p:nvPr/>
        </p:nvSpPr>
        <p:spPr>
          <a:xfrm>
            <a:off x="4486046" y="5067605"/>
            <a:ext cx="57607" cy="57607"/>
          </a:xfrm>
          <a:prstGeom prst="ellipse">
            <a:avLst/>
          </a:prstGeom>
          <a:solidFill>
            <a:srgbClr val="CBD5E1"/>
          </a:solidFill>
          <a:ln w="12700">
            <a:solidFill>
              <a:srgbClr val="FFFFFF">
                <a:alpha val="0"/>
              </a:srgbClr>
            </a:solidFill>
            <a:prstDash val="solid"/>
          </a:ln>
        </p:spPr>
      </p:sp>
      <p:sp>
        <p:nvSpPr>
          <p:cNvPr id="37" name="Text 31"/>
          <p:cNvSpPr txBox="1"/>
          <p:nvPr/>
        </p:nvSpPr>
        <p:spPr>
          <a:xfrm>
            <a:off x="4638751" y="4990795"/>
            <a:ext cx="3143707" cy="400507"/>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Revival Letters / Balance Confirmation Letters (BCL) for limitation.</a:t>
            </a:r>
            <a:endParaRPr lang="en-US" sz="1100" dirty="0"/>
          </a:p>
        </p:txBody>
      </p:sp>
      <p:sp>
        <p:nvSpPr>
          <p:cNvPr id="38" name="Shape 32"/>
          <p:cNvSpPr/>
          <p:nvPr/>
        </p:nvSpPr>
        <p:spPr>
          <a:xfrm>
            <a:off x="8096098" y="2704795"/>
            <a:ext cx="3619195" cy="3486607"/>
          </a:xfrm>
          <a:prstGeom prst="roundRect">
            <a:avLst>
              <a:gd name="adj" fmla="val 1720"/>
            </a:avLst>
          </a:prstGeom>
          <a:solidFill>
            <a:srgbClr val="FFFFFF"/>
          </a:solidFill>
          <a:ln w="12700">
            <a:solidFill>
              <a:srgbClr val="E2E8F0"/>
            </a:solidFill>
            <a:prstDash val="solid"/>
          </a:ln>
        </p:spPr>
      </p:sp>
      <p:sp>
        <p:nvSpPr>
          <p:cNvPr id="39" name="Shape 33"/>
          <p:cNvSpPr/>
          <p:nvPr/>
        </p:nvSpPr>
        <p:spPr>
          <a:xfrm>
            <a:off x="8296351" y="3343046"/>
            <a:ext cx="3219602" cy="19202"/>
          </a:xfrm>
          <a:prstGeom prst="rect">
            <a:avLst/>
          </a:prstGeom>
          <a:solidFill>
            <a:srgbClr val="F1F5F9"/>
          </a:solidFill>
          <a:ln w="12700">
            <a:solidFill>
              <a:srgbClr val="F1F5F9">
                <a:alpha val="0"/>
              </a:srgbClr>
            </a:solidFill>
            <a:prstDash val="solid"/>
          </a:ln>
        </p:spPr>
      </p:sp>
      <p:sp>
        <p:nvSpPr>
          <p:cNvPr id="40" name="Shape 34"/>
          <p:cNvSpPr/>
          <p:nvPr/>
        </p:nvSpPr>
        <p:spPr>
          <a:xfrm>
            <a:off x="8296351" y="2905049"/>
            <a:ext cx="342900" cy="342900"/>
          </a:xfrm>
          <a:prstGeom prst="ellipse">
            <a:avLst/>
          </a:prstGeom>
          <a:solidFill>
            <a:srgbClr val="EF4444"/>
          </a:solidFill>
          <a:ln w="12700">
            <a:solidFill>
              <a:srgbClr val="FFFFFF">
                <a:alpha val="0"/>
              </a:srgbClr>
            </a:solidFill>
            <a:prstDash val="solid"/>
          </a:ln>
        </p:spPr>
      </p:sp>
      <p:pic>
        <p:nvPicPr>
          <p:cNvPr id="41" name="Image 4" descr="preencoded.png"/>
          <p:cNvPicPr>
            <a:picLocks noChangeAspect="1"/>
          </p:cNvPicPr>
          <p:nvPr/>
        </p:nvPicPr>
        <p:blipFill>
          <a:blip r:embed="rId7"/>
          <a:srcRect/>
          <a:stretch/>
        </p:blipFill>
        <p:spPr>
          <a:xfrm>
            <a:off x="8391449" y="3000146"/>
            <a:ext cx="152705" cy="152705"/>
          </a:xfrm>
          <a:prstGeom prst="rect">
            <a:avLst/>
          </a:prstGeom>
        </p:spPr>
      </p:pic>
      <p:sp>
        <p:nvSpPr>
          <p:cNvPr id="42" name="Text 35"/>
          <p:cNvSpPr txBox="1"/>
          <p:nvPr/>
        </p:nvSpPr>
        <p:spPr>
          <a:xfrm>
            <a:off x="8734349" y="2948026"/>
            <a:ext cx="1507846" cy="257861"/>
          </a:xfrm>
          <a:prstGeom prst="rect">
            <a:avLst/>
          </a:prstGeom>
          <a:noFill/>
          <a:ln/>
        </p:spPr>
        <p:txBody>
          <a:bodyPr wrap="square" lIns="0" tIns="0" rIns="0" bIns="0" rtlCol="0" anchor="ctr"/>
          <a:lstStyle/>
          <a:p>
            <a:pPr marL="0" indent="0" algn="l">
              <a:buNone/>
            </a:pPr>
            <a:r>
              <a:rPr lang="en-US" sz="1300" b="1" dirty="0">
                <a:solidFill>
                  <a:srgbClr val="334155"/>
                </a:solidFill>
                <a:latin typeface="Montserrat" pitchFamily="34" charset="0"/>
                <a:ea typeface="Montserrat" pitchFamily="34" charset="-122"/>
                <a:cs typeface="Montserrat" pitchFamily="34" charset="-120"/>
              </a:rPr>
              <a:t>Possible Risks</a:t>
            </a:r>
            <a:endParaRPr lang="en-US" sz="1300" dirty="0"/>
          </a:p>
        </p:txBody>
      </p:sp>
      <p:sp>
        <p:nvSpPr>
          <p:cNvPr id="43" name="Shape 36"/>
          <p:cNvSpPr/>
          <p:nvPr/>
        </p:nvSpPr>
        <p:spPr>
          <a:xfrm>
            <a:off x="8296351" y="3581705"/>
            <a:ext cx="57607" cy="57607"/>
          </a:xfrm>
          <a:prstGeom prst="ellipse">
            <a:avLst/>
          </a:prstGeom>
          <a:solidFill>
            <a:srgbClr val="CBD5E1"/>
          </a:solidFill>
          <a:ln w="12700">
            <a:solidFill>
              <a:srgbClr val="FFFFFF">
                <a:alpha val="0"/>
              </a:srgbClr>
            </a:solidFill>
            <a:prstDash val="solid"/>
          </a:ln>
        </p:spPr>
      </p:sp>
      <p:sp>
        <p:nvSpPr>
          <p:cNvPr id="44" name="Text 37"/>
          <p:cNvSpPr txBox="1"/>
          <p:nvPr/>
        </p:nvSpPr>
        <p:spPr>
          <a:xfrm>
            <a:off x="8449056" y="3504895"/>
            <a:ext cx="3143707" cy="400507"/>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Loss of priority charge against other creditors in case of liquidation.</a:t>
            </a:r>
            <a:endParaRPr lang="en-US" sz="1100" dirty="0"/>
          </a:p>
        </p:txBody>
      </p:sp>
      <p:sp>
        <p:nvSpPr>
          <p:cNvPr id="45" name="Shape 38"/>
          <p:cNvSpPr/>
          <p:nvPr/>
        </p:nvSpPr>
        <p:spPr>
          <a:xfrm>
            <a:off x="8296351" y="4076395"/>
            <a:ext cx="57607" cy="57607"/>
          </a:xfrm>
          <a:prstGeom prst="ellipse">
            <a:avLst/>
          </a:prstGeom>
          <a:solidFill>
            <a:srgbClr val="CBD5E1"/>
          </a:solidFill>
          <a:ln w="12700">
            <a:solidFill>
              <a:srgbClr val="FFFFFF">
                <a:alpha val="0"/>
              </a:srgbClr>
            </a:solidFill>
            <a:prstDash val="solid"/>
          </a:ln>
        </p:spPr>
      </p:sp>
      <p:sp>
        <p:nvSpPr>
          <p:cNvPr id="46" name="Text 39"/>
          <p:cNvSpPr txBox="1"/>
          <p:nvPr/>
        </p:nvSpPr>
        <p:spPr>
          <a:xfrm>
            <a:off x="8449056" y="4000500"/>
            <a:ext cx="3143707" cy="400507"/>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Inability to enforce security under SARFAESI Act due to non-CERSAI registration.</a:t>
            </a:r>
            <a:endParaRPr lang="en-US" sz="1100" dirty="0"/>
          </a:p>
        </p:txBody>
      </p:sp>
      <p:sp>
        <p:nvSpPr>
          <p:cNvPr id="47" name="Shape 40"/>
          <p:cNvSpPr/>
          <p:nvPr/>
        </p:nvSpPr>
        <p:spPr>
          <a:xfrm>
            <a:off x="8296351" y="4572000"/>
            <a:ext cx="57607" cy="57607"/>
          </a:xfrm>
          <a:prstGeom prst="ellipse">
            <a:avLst/>
          </a:prstGeom>
          <a:solidFill>
            <a:srgbClr val="CBD5E1"/>
          </a:solidFill>
          <a:ln w="12700">
            <a:solidFill>
              <a:srgbClr val="FFFFFF">
                <a:alpha val="0"/>
              </a:srgbClr>
            </a:solidFill>
            <a:prstDash val="solid"/>
          </a:ln>
        </p:spPr>
      </p:sp>
      <p:sp>
        <p:nvSpPr>
          <p:cNvPr id="48" name="Text 41"/>
          <p:cNvSpPr txBox="1"/>
          <p:nvPr/>
        </p:nvSpPr>
        <p:spPr>
          <a:xfrm>
            <a:off x="8449056" y="4496105"/>
            <a:ext cx="3143707" cy="400507"/>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Guarantees becoming invalid or unenforceable in court.</a:t>
            </a:r>
            <a:endParaRPr lang="en-US" sz="1100" dirty="0"/>
          </a:p>
        </p:txBody>
      </p:sp>
      <p:sp>
        <p:nvSpPr>
          <p:cNvPr id="49" name="Shape 42"/>
          <p:cNvSpPr/>
          <p:nvPr/>
        </p:nvSpPr>
        <p:spPr>
          <a:xfrm>
            <a:off x="8296351" y="5067605"/>
            <a:ext cx="57607" cy="57607"/>
          </a:xfrm>
          <a:prstGeom prst="ellipse">
            <a:avLst/>
          </a:prstGeom>
          <a:solidFill>
            <a:srgbClr val="CBD5E1"/>
          </a:solidFill>
          <a:ln w="12700">
            <a:solidFill>
              <a:srgbClr val="FFFFFF">
                <a:alpha val="0"/>
              </a:srgbClr>
            </a:solidFill>
            <a:prstDash val="solid"/>
          </a:ln>
        </p:spPr>
      </p:sp>
      <p:sp>
        <p:nvSpPr>
          <p:cNvPr id="50" name="Text 43"/>
          <p:cNvSpPr txBox="1"/>
          <p:nvPr/>
        </p:nvSpPr>
        <p:spPr>
          <a:xfrm>
            <a:off x="8449056" y="4990795"/>
            <a:ext cx="3143707" cy="400507"/>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Loan becoming time-barred, preventing legal recovery.</a:t>
            </a:r>
            <a:endParaRPr lang="en-US" sz="1100" dirty="0"/>
          </a:p>
        </p:txBody>
      </p:sp>
      <p:sp>
        <p:nvSpPr>
          <p:cNvPr id="51" name="Shape 44"/>
          <p:cNvSpPr/>
          <p:nvPr/>
        </p:nvSpPr>
        <p:spPr>
          <a:xfrm>
            <a:off x="0" y="6476695"/>
            <a:ext cx="12191695" cy="381305"/>
          </a:xfrm>
          <a:prstGeom prst="rect">
            <a:avLst/>
          </a:prstGeom>
          <a:solidFill>
            <a:srgbClr val="F8FAFC"/>
          </a:solidFill>
          <a:ln/>
        </p:spPr>
      </p:sp>
      <p:sp>
        <p:nvSpPr>
          <p:cNvPr id="52" name="Shape 45"/>
          <p:cNvSpPr/>
          <p:nvPr/>
        </p:nvSpPr>
        <p:spPr>
          <a:xfrm>
            <a:off x="0" y="6476695"/>
            <a:ext cx="12191695" cy="9144"/>
          </a:xfrm>
          <a:prstGeom prst="rect">
            <a:avLst/>
          </a:prstGeom>
          <a:solidFill>
            <a:srgbClr val="E2E8F0"/>
          </a:solidFill>
          <a:ln w="12700">
            <a:solidFill>
              <a:srgbClr val="E2E8F0">
                <a:alpha val="0"/>
              </a:srgbClr>
            </a:solidFill>
            <a:prstDash val="solid"/>
          </a:ln>
        </p:spPr>
      </p:sp>
      <p:sp>
        <p:nvSpPr>
          <p:cNvPr id="53" name="Text 46"/>
          <p:cNvSpPr txBox="1"/>
          <p:nvPr/>
        </p:nvSpPr>
        <p:spPr>
          <a:xfrm>
            <a:off x="476402" y="6586423"/>
            <a:ext cx="3276295" cy="171907"/>
          </a:xfrm>
          <a:prstGeom prst="rect">
            <a:avLst/>
          </a:prstGeom>
          <a:noFill/>
          <a:ln/>
        </p:spPr>
        <p:txBody>
          <a:bodyPr wrap="square" lIns="0" tIns="0" rIns="0" bIns="0" rtlCol="0" anchor="ctr"/>
          <a:lstStyle/>
          <a:p>
            <a:pPr marL="0" indent="0" algn="l">
              <a:buNone/>
            </a:pPr>
            <a:r>
              <a:rPr lang="en-US" sz="900" dirty="0">
                <a:solidFill>
                  <a:srgbClr val="94A3B8"/>
                </a:solidFill>
                <a:latin typeface="Open Sans" pitchFamily="34" charset="0"/>
                <a:ea typeface="Open Sans" pitchFamily="34" charset="-122"/>
                <a:cs typeface="Open Sans" pitchFamily="34" charset="-120"/>
              </a:rPr>
              <a:t>Long Form Audit Report (LFAR) – Practical Approach</a:t>
            </a:r>
            <a:endParaRPr lang="en-US" sz="900" dirty="0"/>
          </a:p>
        </p:txBody>
      </p:sp>
      <p:sp>
        <p:nvSpPr>
          <p:cNvPr id="54" name="Text 47"/>
          <p:cNvSpPr txBox="1"/>
          <p:nvPr/>
        </p:nvSpPr>
        <p:spPr>
          <a:xfrm>
            <a:off x="10416845" y="6586423"/>
            <a:ext cx="1553566" cy="171907"/>
          </a:xfrm>
          <a:prstGeom prst="rect">
            <a:avLst/>
          </a:prstGeom>
          <a:noFill/>
          <a:ln/>
        </p:spPr>
        <p:txBody>
          <a:bodyPr wrap="square" lIns="0" tIns="0" rIns="0" bIns="0" rtlCol="0" anchor="ctr"/>
          <a:lstStyle/>
          <a:p>
            <a:pPr marL="0" indent="0" algn="l">
              <a:buNone/>
            </a:pPr>
            <a:r>
              <a:rPr lang="en-US" sz="900" dirty="0">
                <a:solidFill>
                  <a:srgbClr val="94A3B8"/>
                </a:solidFill>
                <a:latin typeface="Open Sans" pitchFamily="34" charset="0"/>
                <a:ea typeface="Open Sans" pitchFamily="34" charset="-122"/>
                <a:cs typeface="Open Sans" pitchFamily="34" charset="-120"/>
              </a:rPr>
              <a:t>ICAI Hyderabad Seminar</a:t>
            </a:r>
            <a:endParaRPr lang="en-US" sz="9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name="Slide 35">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F0F0F0"/>
          </a:solidFill>
          <a:ln w="12700">
            <a:solidFill>
              <a:srgbClr val="FFFFFF">
                <a:alpha val="0"/>
              </a:srgbClr>
            </a:solidFill>
            <a:prstDash val="solid"/>
          </a:ln>
        </p:spPr>
      </p:sp>
      <p:sp>
        <p:nvSpPr>
          <p:cNvPr id="3" name="Shape 1"/>
          <p:cNvSpPr/>
          <p:nvPr/>
        </p:nvSpPr>
        <p:spPr>
          <a:xfrm>
            <a:off x="0" y="0"/>
            <a:ext cx="12191695" cy="6858000"/>
          </a:xfrm>
          <a:prstGeom prst="rect">
            <a:avLst/>
          </a:prstGeom>
          <a:solidFill>
            <a:srgbClr val="FFFFFF"/>
          </a:solidFill>
          <a:ln w="12700">
            <a:solidFill>
              <a:srgbClr val="FFFFFF">
                <a:alpha val="0"/>
              </a:srgbClr>
            </a:solidFill>
            <a:prstDash val="solid"/>
          </a:ln>
        </p:spPr>
      </p:sp>
      <p:sp>
        <p:nvSpPr>
          <p:cNvPr id="4" name="Shape 2"/>
          <p:cNvSpPr/>
          <p:nvPr/>
        </p:nvSpPr>
        <p:spPr>
          <a:xfrm>
            <a:off x="0" y="0"/>
            <a:ext cx="12191695" cy="952805"/>
          </a:xfrm>
          <a:prstGeom prst="rect">
            <a:avLst/>
          </a:prstGeom>
          <a:solidFill>
            <a:srgbClr val="003580"/>
          </a:solidFill>
          <a:ln w="12700">
            <a:solidFill>
              <a:srgbClr val="FFFFFF">
                <a:alpha val="0"/>
              </a:srgbClr>
            </a:solidFill>
            <a:prstDash val="solid"/>
          </a:ln>
        </p:spPr>
      </p:sp>
      <p:sp>
        <p:nvSpPr>
          <p:cNvPr id="5" name="Text 3"/>
          <p:cNvSpPr txBox="1"/>
          <p:nvPr/>
        </p:nvSpPr>
        <p:spPr>
          <a:xfrm>
            <a:off x="476402" y="219456"/>
            <a:ext cx="9066276" cy="514807"/>
          </a:xfrm>
          <a:prstGeom prst="rect">
            <a:avLst/>
          </a:prstGeom>
          <a:noFill/>
          <a:ln/>
        </p:spPr>
        <p:txBody>
          <a:bodyPr wrap="square" lIns="0" tIns="0" rIns="0" bIns="0" rtlCol="0" anchor="ctr"/>
          <a:lstStyle/>
          <a:p>
            <a:pPr marL="0" indent="0" algn="l">
              <a:buNone/>
            </a:pPr>
            <a:r>
              <a:rPr lang="en-US" sz="2700" b="1" kern="0" spc="75" dirty="0">
                <a:solidFill>
                  <a:srgbClr val="FFFFFF"/>
                </a:solidFill>
                <a:latin typeface="Montserrat" pitchFamily="34" charset="0"/>
                <a:ea typeface="Montserrat" pitchFamily="34" charset="-122"/>
                <a:cs typeface="Montserrat" pitchFamily="34" charset="-120"/>
              </a:rPr>
              <a:t>I. Advances - Documentation - Q5(d)(iii)- With out Lien</a:t>
            </a:r>
            <a:endParaRPr lang="en-US" sz="2700" dirty="0"/>
          </a:p>
        </p:txBody>
      </p:sp>
      <p:pic>
        <p:nvPicPr>
          <p:cNvPr id="6" name="Image 0" descr="preencoded.png"/>
          <p:cNvPicPr>
            <a:picLocks noChangeAspect="1"/>
          </p:cNvPicPr>
          <p:nvPr/>
        </p:nvPicPr>
        <p:blipFill>
          <a:blip r:embed="rId3"/>
          <a:srcRect t="-401" b="-401"/>
          <a:stretch/>
        </p:blipFill>
        <p:spPr>
          <a:xfrm>
            <a:off x="0" y="952805"/>
            <a:ext cx="12191695" cy="57607"/>
          </a:xfrm>
          <a:prstGeom prst="rect">
            <a:avLst/>
          </a:prstGeom>
        </p:spPr>
      </p:pic>
      <p:sp>
        <p:nvSpPr>
          <p:cNvPr id="7" name="Shape 4"/>
          <p:cNvSpPr/>
          <p:nvPr/>
        </p:nvSpPr>
        <p:spPr>
          <a:xfrm>
            <a:off x="476402" y="1295705"/>
            <a:ext cx="11239805" cy="1218895"/>
          </a:xfrm>
          <a:prstGeom prst="roundRect">
            <a:avLst>
              <a:gd name="adj" fmla="val 9377"/>
            </a:avLst>
          </a:prstGeom>
          <a:solidFill>
            <a:srgbClr val="E8F4FD"/>
          </a:solidFill>
          <a:ln/>
          <a:effectLst>
            <a:outerShdw blurRad="63500" dist="38100" dir="16200000" algn="bl" rotWithShape="0">
              <a:srgbClr val="000000">
                <a:alpha val="5000"/>
              </a:srgbClr>
            </a:outerShdw>
          </a:effectLst>
        </p:spPr>
      </p:sp>
      <p:sp>
        <p:nvSpPr>
          <p:cNvPr id="8" name="Shape 5"/>
          <p:cNvSpPr/>
          <p:nvPr/>
        </p:nvSpPr>
        <p:spPr>
          <a:xfrm>
            <a:off x="476402" y="1295705"/>
            <a:ext cx="75895" cy="1218895"/>
          </a:xfrm>
          <a:prstGeom prst="roundRect">
            <a:avLst>
              <a:gd name="adj" fmla="val 150603"/>
            </a:avLst>
          </a:prstGeom>
          <a:solidFill>
            <a:srgbClr val="003580"/>
          </a:solidFill>
          <a:ln w="12700">
            <a:solidFill>
              <a:srgbClr val="003580">
                <a:alpha val="0"/>
              </a:srgbClr>
            </a:solidFill>
            <a:prstDash val="solid"/>
          </a:ln>
        </p:spPr>
      </p:sp>
      <p:pic>
        <p:nvPicPr>
          <p:cNvPr id="9" name="Image 1" descr="preencoded.png"/>
          <p:cNvPicPr>
            <a:picLocks noChangeAspect="1"/>
          </p:cNvPicPr>
          <p:nvPr/>
        </p:nvPicPr>
        <p:blipFill>
          <a:blip r:embed="rId4"/>
          <a:srcRect t="-43" b="-43"/>
          <a:stretch/>
        </p:blipFill>
        <p:spPr>
          <a:xfrm>
            <a:off x="743407" y="1524305"/>
            <a:ext cx="133502" cy="152705"/>
          </a:xfrm>
          <a:prstGeom prst="rect">
            <a:avLst/>
          </a:prstGeom>
        </p:spPr>
      </p:pic>
      <p:sp>
        <p:nvSpPr>
          <p:cNvPr id="10" name="Text 6"/>
          <p:cNvSpPr txBox="1"/>
          <p:nvPr/>
        </p:nvSpPr>
        <p:spPr>
          <a:xfrm>
            <a:off x="952805" y="1485900"/>
            <a:ext cx="2981858" cy="228600"/>
          </a:xfrm>
          <a:prstGeom prst="rect">
            <a:avLst/>
          </a:prstGeom>
          <a:noFill/>
          <a:ln/>
        </p:spPr>
        <p:txBody>
          <a:bodyPr wrap="square" lIns="0" tIns="0" rIns="0" bIns="0" rtlCol="0" anchor="ctr"/>
          <a:lstStyle/>
          <a:p>
            <a:pPr marL="0" indent="0" algn="l">
              <a:buNone/>
            </a:pPr>
            <a:r>
              <a:rPr lang="en-US" sz="1200" b="1" dirty="0">
                <a:solidFill>
                  <a:srgbClr val="003580"/>
                </a:solidFill>
                <a:latin typeface="Montserrat" pitchFamily="34" charset="0"/>
                <a:ea typeface="Montserrat" pitchFamily="34" charset="-122"/>
                <a:cs typeface="Montserrat" pitchFamily="34" charset="-120"/>
              </a:rPr>
              <a:t>Exact LFAR Question (Verbatim)</a:t>
            </a:r>
            <a:endParaRPr lang="en-US" sz="1200" dirty="0"/>
          </a:p>
        </p:txBody>
      </p:sp>
      <p:sp>
        <p:nvSpPr>
          <p:cNvPr id="11" name="Text 7"/>
          <p:cNvSpPr txBox="1"/>
          <p:nvPr/>
        </p:nvSpPr>
        <p:spPr>
          <a:xfrm>
            <a:off x="743407" y="1790395"/>
            <a:ext cx="10858500" cy="534010"/>
          </a:xfrm>
          <a:prstGeom prst="rect">
            <a:avLst/>
          </a:prstGeom>
          <a:noFill/>
          <a:ln/>
        </p:spPr>
        <p:txBody>
          <a:bodyPr wrap="square" lIns="0" tIns="0" rIns="0" bIns="0" rtlCol="0" anchor="ctr"/>
          <a:lstStyle/>
          <a:p>
            <a:pPr marL="0" indent="0" algn="l">
              <a:buNone/>
            </a:pPr>
            <a:r>
              <a:rPr lang="en-US" sz="1500" b="1" i="1" dirty="0">
                <a:solidFill>
                  <a:srgbClr val="1E293B"/>
                </a:solidFill>
                <a:latin typeface="Open Sans" pitchFamily="34" charset="0"/>
                <a:ea typeface="Open Sans" pitchFamily="34" charset="-122"/>
                <a:cs typeface="Open Sans" pitchFamily="34" charset="-120"/>
              </a:rPr>
              <a:t>"Advances against lien of deposits have been granted without marking a lien on the bank's deposit receipts and the related accounts in accordance with the guidelines of the controlling authorities of the bank."</a:t>
            </a:r>
            <a:endParaRPr lang="en-US" sz="1500" dirty="0"/>
          </a:p>
        </p:txBody>
      </p:sp>
      <p:sp>
        <p:nvSpPr>
          <p:cNvPr id="12" name="Shape 8"/>
          <p:cNvSpPr/>
          <p:nvPr/>
        </p:nvSpPr>
        <p:spPr>
          <a:xfrm>
            <a:off x="476402" y="2704795"/>
            <a:ext cx="3619195" cy="3486607"/>
          </a:xfrm>
          <a:prstGeom prst="roundRect">
            <a:avLst>
              <a:gd name="adj" fmla="val 1720"/>
            </a:avLst>
          </a:prstGeom>
          <a:solidFill>
            <a:srgbClr val="FFFFFF"/>
          </a:solidFill>
          <a:ln w="12700">
            <a:solidFill>
              <a:srgbClr val="E2E8F0"/>
            </a:solidFill>
            <a:prstDash val="solid"/>
          </a:ln>
        </p:spPr>
      </p:sp>
      <p:sp>
        <p:nvSpPr>
          <p:cNvPr id="13" name="Shape 9"/>
          <p:cNvSpPr/>
          <p:nvPr/>
        </p:nvSpPr>
        <p:spPr>
          <a:xfrm>
            <a:off x="676656" y="3343046"/>
            <a:ext cx="3219602" cy="19202"/>
          </a:xfrm>
          <a:prstGeom prst="rect">
            <a:avLst/>
          </a:prstGeom>
          <a:solidFill>
            <a:srgbClr val="F1F5F9"/>
          </a:solidFill>
          <a:ln w="12700">
            <a:solidFill>
              <a:srgbClr val="F1F5F9">
                <a:alpha val="0"/>
              </a:srgbClr>
            </a:solidFill>
            <a:prstDash val="solid"/>
          </a:ln>
        </p:spPr>
      </p:sp>
      <p:sp>
        <p:nvSpPr>
          <p:cNvPr id="14" name="Shape 10"/>
          <p:cNvSpPr/>
          <p:nvPr/>
        </p:nvSpPr>
        <p:spPr>
          <a:xfrm>
            <a:off x="676656" y="2905049"/>
            <a:ext cx="342900" cy="342900"/>
          </a:xfrm>
          <a:prstGeom prst="ellipse">
            <a:avLst/>
          </a:prstGeom>
          <a:solidFill>
            <a:srgbClr val="0072CE"/>
          </a:solidFill>
          <a:ln w="12700">
            <a:solidFill>
              <a:srgbClr val="FFFFFF">
                <a:alpha val="0"/>
              </a:srgbClr>
            </a:solidFill>
            <a:prstDash val="solid"/>
          </a:ln>
        </p:spPr>
      </p:sp>
      <p:pic>
        <p:nvPicPr>
          <p:cNvPr id="15" name="Image 2" descr="preencoded.png"/>
          <p:cNvPicPr>
            <a:picLocks noChangeAspect="1"/>
          </p:cNvPicPr>
          <p:nvPr/>
        </p:nvPicPr>
        <p:blipFill>
          <a:blip r:embed="rId5"/>
          <a:srcRect/>
          <a:stretch/>
        </p:blipFill>
        <p:spPr>
          <a:xfrm>
            <a:off x="771754" y="3000146"/>
            <a:ext cx="152705" cy="152705"/>
          </a:xfrm>
          <a:prstGeom prst="rect">
            <a:avLst/>
          </a:prstGeom>
        </p:spPr>
      </p:pic>
      <p:sp>
        <p:nvSpPr>
          <p:cNvPr id="16" name="Text 11"/>
          <p:cNvSpPr txBox="1"/>
          <p:nvPr/>
        </p:nvSpPr>
        <p:spPr>
          <a:xfrm>
            <a:off x="1114654" y="2948026"/>
            <a:ext cx="1540764" cy="257861"/>
          </a:xfrm>
          <a:prstGeom prst="rect">
            <a:avLst/>
          </a:prstGeom>
          <a:noFill/>
          <a:ln/>
        </p:spPr>
        <p:txBody>
          <a:bodyPr wrap="square" lIns="0" tIns="0" rIns="0" bIns="0" rtlCol="0" anchor="ctr"/>
          <a:lstStyle/>
          <a:p>
            <a:pPr marL="0" indent="0" algn="l">
              <a:buNone/>
            </a:pPr>
            <a:r>
              <a:rPr lang="en-US" sz="1300" b="1" dirty="0">
                <a:solidFill>
                  <a:srgbClr val="334155"/>
                </a:solidFill>
                <a:latin typeface="Montserrat" pitchFamily="34" charset="0"/>
                <a:ea typeface="Montserrat" pitchFamily="34" charset="-122"/>
                <a:cs typeface="Montserrat" pitchFamily="34" charset="-120"/>
              </a:rPr>
              <a:t>What to Verify</a:t>
            </a:r>
            <a:endParaRPr lang="en-US" sz="1300" dirty="0"/>
          </a:p>
        </p:txBody>
      </p:sp>
      <p:sp>
        <p:nvSpPr>
          <p:cNvPr id="17" name="Shape 12"/>
          <p:cNvSpPr/>
          <p:nvPr/>
        </p:nvSpPr>
        <p:spPr>
          <a:xfrm>
            <a:off x="676656" y="3581705"/>
            <a:ext cx="57607" cy="57607"/>
          </a:xfrm>
          <a:prstGeom prst="ellipse">
            <a:avLst/>
          </a:prstGeom>
          <a:solidFill>
            <a:srgbClr val="CBD5E1"/>
          </a:solidFill>
          <a:ln w="12700">
            <a:solidFill>
              <a:srgbClr val="FFFFFF">
                <a:alpha val="0"/>
              </a:srgbClr>
            </a:solidFill>
            <a:prstDash val="solid"/>
          </a:ln>
        </p:spPr>
      </p:sp>
      <p:sp>
        <p:nvSpPr>
          <p:cNvPr id="18" name="Text 13"/>
          <p:cNvSpPr txBox="1"/>
          <p:nvPr/>
        </p:nvSpPr>
        <p:spPr>
          <a:xfrm>
            <a:off x="828446" y="3504895"/>
            <a:ext cx="3143707" cy="400507"/>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Verify that lien is marked in CBS on the deposit account.</a:t>
            </a:r>
            <a:endParaRPr lang="en-US" sz="1100" dirty="0"/>
          </a:p>
        </p:txBody>
      </p:sp>
      <p:sp>
        <p:nvSpPr>
          <p:cNvPr id="19" name="Shape 14"/>
          <p:cNvSpPr/>
          <p:nvPr/>
        </p:nvSpPr>
        <p:spPr>
          <a:xfrm>
            <a:off x="676656" y="4076395"/>
            <a:ext cx="57607" cy="57607"/>
          </a:xfrm>
          <a:prstGeom prst="ellipse">
            <a:avLst/>
          </a:prstGeom>
          <a:solidFill>
            <a:srgbClr val="CBD5E1"/>
          </a:solidFill>
          <a:ln w="12700">
            <a:solidFill>
              <a:srgbClr val="FFFFFF">
                <a:alpha val="0"/>
              </a:srgbClr>
            </a:solidFill>
            <a:prstDash val="solid"/>
          </a:ln>
        </p:spPr>
      </p:sp>
      <p:sp>
        <p:nvSpPr>
          <p:cNvPr id="20" name="Text 15"/>
          <p:cNvSpPr txBox="1"/>
          <p:nvPr/>
        </p:nvSpPr>
        <p:spPr>
          <a:xfrm>
            <a:off x="828446" y="4000500"/>
            <a:ext cx="3143707" cy="400507"/>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Check if physical deposit receipts (if any) are endorsed with lien.</a:t>
            </a:r>
            <a:endParaRPr lang="en-US" sz="1100" dirty="0"/>
          </a:p>
        </p:txBody>
      </p:sp>
      <p:sp>
        <p:nvSpPr>
          <p:cNvPr id="21" name="Shape 16"/>
          <p:cNvSpPr/>
          <p:nvPr/>
        </p:nvSpPr>
        <p:spPr>
          <a:xfrm>
            <a:off x="676656" y="4572000"/>
            <a:ext cx="57607" cy="57607"/>
          </a:xfrm>
          <a:prstGeom prst="ellipse">
            <a:avLst/>
          </a:prstGeom>
          <a:solidFill>
            <a:srgbClr val="CBD5E1"/>
          </a:solidFill>
          <a:ln w="12700">
            <a:solidFill>
              <a:srgbClr val="FFFFFF">
                <a:alpha val="0"/>
              </a:srgbClr>
            </a:solidFill>
            <a:prstDash val="solid"/>
          </a:ln>
        </p:spPr>
      </p:sp>
      <p:sp>
        <p:nvSpPr>
          <p:cNvPr id="22" name="Text 17"/>
          <p:cNvSpPr txBox="1"/>
          <p:nvPr/>
        </p:nvSpPr>
        <p:spPr>
          <a:xfrm>
            <a:off x="828446" y="4496105"/>
            <a:ext cx="3143707" cy="600761"/>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Ensure no premature withdrawal or loan against same deposit is allowed without clearance.</a:t>
            </a:r>
            <a:endParaRPr lang="en-US" sz="1100" dirty="0"/>
          </a:p>
        </p:txBody>
      </p:sp>
      <p:sp>
        <p:nvSpPr>
          <p:cNvPr id="23" name="Shape 18"/>
          <p:cNvSpPr/>
          <p:nvPr/>
        </p:nvSpPr>
        <p:spPr>
          <a:xfrm>
            <a:off x="676656" y="5266944"/>
            <a:ext cx="57607" cy="57607"/>
          </a:xfrm>
          <a:prstGeom prst="ellipse">
            <a:avLst/>
          </a:prstGeom>
          <a:solidFill>
            <a:srgbClr val="CBD5E1"/>
          </a:solidFill>
          <a:ln w="12700">
            <a:solidFill>
              <a:srgbClr val="FFFFFF">
                <a:alpha val="0"/>
              </a:srgbClr>
            </a:solidFill>
            <a:prstDash val="solid"/>
          </a:ln>
        </p:spPr>
      </p:sp>
      <p:sp>
        <p:nvSpPr>
          <p:cNvPr id="24" name="Text 19"/>
          <p:cNvSpPr txBox="1"/>
          <p:nvPr/>
        </p:nvSpPr>
        <p:spPr>
          <a:xfrm>
            <a:off x="828446" y="5191049"/>
            <a:ext cx="3143707" cy="400507"/>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Confirm lien covers principal plus accrued interest.</a:t>
            </a:r>
            <a:endParaRPr lang="en-US" sz="1100" dirty="0"/>
          </a:p>
        </p:txBody>
      </p:sp>
      <p:sp>
        <p:nvSpPr>
          <p:cNvPr id="25" name="Shape 20"/>
          <p:cNvSpPr/>
          <p:nvPr/>
        </p:nvSpPr>
        <p:spPr>
          <a:xfrm>
            <a:off x="4286707" y="2704795"/>
            <a:ext cx="3619195" cy="3486607"/>
          </a:xfrm>
          <a:prstGeom prst="roundRect">
            <a:avLst>
              <a:gd name="adj" fmla="val 1720"/>
            </a:avLst>
          </a:prstGeom>
          <a:solidFill>
            <a:srgbClr val="FFFFFF"/>
          </a:solidFill>
          <a:ln w="12700">
            <a:solidFill>
              <a:srgbClr val="E2E8F0"/>
            </a:solidFill>
            <a:prstDash val="solid"/>
          </a:ln>
        </p:spPr>
      </p:sp>
      <p:sp>
        <p:nvSpPr>
          <p:cNvPr id="26" name="Shape 21"/>
          <p:cNvSpPr/>
          <p:nvPr/>
        </p:nvSpPr>
        <p:spPr>
          <a:xfrm>
            <a:off x="4486046" y="3343046"/>
            <a:ext cx="3219602" cy="19202"/>
          </a:xfrm>
          <a:prstGeom prst="rect">
            <a:avLst/>
          </a:prstGeom>
          <a:solidFill>
            <a:srgbClr val="F1F5F9"/>
          </a:solidFill>
          <a:ln w="12700">
            <a:solidFill>
              <a:srgbClr val="F1F5F9">
                <a:alpha val="0"/>
              </a:srgbClr>
            </a:solidFill>
            <a:prstDash val="solid"/>
          </a:ln>
        </p:spPr>
      </p:sp>
      <p:sp>
        <p:nvSpPr>
          <p:cNvPr id="27" name="Shape 22"/>
          <p:cNvSpPr/>
          <p:nvPr/>
        </p:nvSpPr>
        <p:spPr>
          <a:xfrm>
            <a:off x="4486046" y="2905049"/>
            <a:ext cx="342900" cy="342900"/>
          </a:xfrm>
          <a:prstGeom prst="ellipse">
            <a:avLst/>
          </a:prstGeom>
          <a:solidFill>
            <a:srgbClr val="10B981"/>
          </a:solidFill>
          <a:ln w="12700">
            <a:solidFill>
              <a:srgbClr val="FFFFFF">
                <a:alpha val="0"/>
              </a:srgbClr>
            </a:solidFill>
            <a:prstDash val="solid"/>
          </a:ln>
        </p:spPr>
      </p:sp>
      <p:pic>
        <p:nvPicPr>
          <p:cNvPr id="28" name="Image 3" descr="preencoded.png"/>
          <p:cNvPicPr>
            <a:picLocks noChangeAspect="1"/>
          </p:cNvPicPr>
          <p:nvPr/>
        </p:nvPicPr>
        <p:blipFill>
          <a:blip r:embed="rId6"/>
          <a:srcRect t="-100" b="-100"/>
          <a:stretch/>
        </p:blipFill>
        <p:spPr>
          <a:xfrm>
            <a:off x="4600346" y="3000146"/>
            <a:ext cx="114300" cy="152705"/>
          </a:xfrm>
          <a:prstGeom prst="rect">
            <a:avLst/>
          </a:prstGeom>
        </p:spPr>
      </p:pic>
      <p:sp>
        <p:nvSpPr>
          <p:cNvPr id="29" name="Text 23"/>
          <p:cNvSpPr txBox="1"/>
          <p:nvPr/>
        </p:nvSpPr>
        <p:spPr>
          <a:xfrm>
            <a:off x="4924044" y="2948026"/>
            <a:ext cx="2211019" cy="257861"/>
          </a:xfrm>
          <a:prstGeom prst="rect">
            <a:avLst/>
          </a:prstGeom>
          <a:noFill/>
          <a:ln/>
        </p:spPr>
        <p:txBody>
          <a:bodyPr wrap="square" lIns="0" tIns="0" rIns="0" bIns="0" rtlCol="0" anchor="ctr"/>
          <a:lstStyle/>
          <a:p>
            <a:pPr marL="0" indent="0" algn="l">
              <a:buNone/>
            </a:pPr>
            <a:r>
              <a:rPr lang="en-US" sz="1300" b="1" dirty="0">
                <a:solidFill>
                  <a:srgbClr val="334155"/>
                </a:solidFill>
                <a:latin typeface="Montserrat" pitchFamily="34" charset="0"/>
                <a:ea typeface="Montserrat" pitchFamily="34" charset="-122"/>
                <a:cs typeface="Montserrat" pitchFamily="34" charset="-120"/>
              </a:rPr>
              <a:t>Documents to Examine</a:t>
            </a:r>
            <a:endParaRPr lang="en-US" sz="1300" dirty="0"/>
          </a:p>
        </p:txBody>
      </p:sp>
      <p:sp>
        <p:nvSpPr>
          <p:cNvPr id="30" name="Shape 24"/>
          <p:cNvSpPr/>
          <p:nvPr/>
        </p:nvSpPr>
        <p:spPr>
          <a:xfrm>
            <a:off x="4486046" y="3581705"/>
            <a:ext cx="57607" cy="57607"/>
          </a:xfrm>
          <a:prstGeom prst="ellipse">
            <a:avLst/>
          </a:prstGeom>
          <a:solidFill>
            <a:srgbClr val="CBD5E1"/>
          </a:solidFill>
          <a:ln w="12700">
            <a:solidFill>
              <a:srgbClr val="FFFFFF">
                <a:alpha val="0"/>
              </a:srgbClr>
            </a:solidFill>
            <a:prstDash val="solid"/>
          </a:ln>
        </p:spPr>
      </p:sp>
      <p:sp>
        <p:nvSpPr>
          <p:cNvPr id="31" name="Text 25"/>
          <p:cNvSpPr txBox="1"/>
          <p:nvPr/>
        </p:nvSpPr>
        <p:spPr>
          <a:xfrm>
            <a:off x="4638751" y="3504895"/>
            <a:ext cx="1757477" cy="200254"/>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Lien Marking Register.</a:t>
            </a:r>
            <a:endParaRPr lang="en-US" sz="1100" dirty="0"/>
          </a:p>
        </p:txBody>
      </p:sp>
      <p:sp>
        <p:nvSpPr>
          <p:cNvPr id="32" name="Shape 26"/>
          <p:cNvSpPr/>
          <p:nvPr/>
        </p:nvSpPr>
        <p:spPr>
          <a:xfrm>
            <a:off x="4486046" y="3877056"/>
            <a:ext cx="57607" cy="57607"/>
          </a:xfrm>
          <a:prstGeom prst="ellipse">
            <a:avLst/>
          </a:prstGeom>
          <a:solidFill>
            <a:srgbClr val="CBD5E1"/>
          </a:solidFill>
          <a:ln w="12700">
            <a:solidFill>
              <a:srgbClr val="FFFFFF">
                <a:alpha val="0"/>
              </a:srgbClr>
            </a:solidFill>
            <a:prstDash val="solid"/>
          </a:ln>
        </p:spPr>
      </p:sp>
      <p:sp>
        <p:nvSpPr>
          <p:cNvPr id="33" name="Text 27"/>
          <p:cNvSpPr txBox="1"/>
          <p:nvPr/>
        </p:nvSpPr>
        <p:spPr>
          <a:xfrm>
            <a:off x="4638751" y="3800246"/>
            <a:ext cx="3143707" cy="400507"/>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Deposit Receipts (original) held in safe custody.</a:t>
            </a:r>
            <a:endParaRPr lang="en-US" sz="1100" dirty="0"/>
          </a:p>
        </p:txBody>
      </p:sp>
      <p:sp>
        <p:nvSpPr>
          <p:cNvPr id="34" name="Shape 28"/>
          <p:cNvSpPr/>
          <p:nvPr/>
        </p:nvSpPr>
        <p:spPr>
          <a:xfrm>
            <a:off x="4486046" y="4371746"/>
            <a:ext cx="57607" cy="57607"/>
          </a:xfrm>
          <a:prstGeom prst="ellipse">
            <a:avLst/>
          </a:prstGeom>
          <a:solidFill>
            <a:srgbClr val="CBD5E1"/>
          </a:solidFill>
          <a:ln w="12700">
            <a:solidFill>
              <a:srgbClr val="FFFFFF">
                <a:alpha val="0"/>
              </a:srgbClr>
            </a:solidFill>
            <a:prstDash val="solid"/>
          </a:ln>
        </p:spPr>
      </p:sp>
      <p:sp>
        <p:nvSpPr>
          <p:cNvPr id="35" name="Text 29"/>
          <p:cNvSpPr txBox="1"/>
          <p:nvPr/>
        </p:nvSpPr>
        <p:spPr>
          <a:xfrm>
            <a:off x="4638751" y="4295851"/>
            <a:ext cx="3143707" cy="400507"/>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CBS Screenshot of deposit account showing lien flag/hold.</a:t>
            </a:r>
            <a:endParaRPr lang="en-US" sz="1100" dirty="0"/>
          </a:p>
        </p:txBody>
      </p:sp>
      <p:sp>
        <p:nvSpPr>
          <p:cNvPr id="36" name="Shape 30"/>
          <p:cNvSpPr/>
          <p:nvPr/>
        </p:nvSpPr>
        <p:spPr>
          <a:xfrm>
            <a:off x="4486046" y="4867351"/>
            <a:ext cx="57607" cy="57607"/>
          </a:xfrm>
          <a:prstGeom prst="ellipse">
            <a:avLst/>
          </a:prstGeom>
          <a:solidFill>
            <a:srgbClr val="CBD5E1"/>
          </a:solidFill>
          <a:ln w="12700">
            <a:solidFill>
              <a:srgbClr val="FFFFFF">
                <a:alpha val="0"/>
              </a:srgbClr>
            </a:solidFill>
            <a:prstDash val="solid"/>
          </a:ln>
        </p:spPr>
      </p:sp>
      <p:sp>
        <p:nvSpPr>
          <p:cNvPr id="37" name="Text 31"/>
          <p:cNvSpPr txBox="1"/>
          <p:nvPr/>
        </p:nvSpPr>
        <p:spPr>
          <a:xfrm>
            <a:off x="4638751" y="4791456"/>
            <a:ext cx="3143707" cy="400507"/>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Loan documents executed by depositor/borrower.</a:t>
            </a:r>
            <a:endParaRPr lang="en-US" sz="1100" dirty="0"/>
          </a:p>
        </p:txBody>
      </p:sp>
      <p:sp>
        <p:nvSpPr>
          <p:cNvPr id="38" name="Shape 32"/>
          <p:cNvSpPr/>
          <p:nvPr/>
        </p:nvSpPr>
        <p:spPr>
          <a:xfrm>
            <a:off x="8096098" y="2704795"/>
            <a:ext cx="3619195" cy="3486607"/>
          </a:xfrm>
          <a:prstGeom prst="roundRect">
            <a:avLst>
              <a:gd name="adj" fmla="val 1720"/>
            </a:avLst>
          </a:prstGeom>
          <a:solidFill>
            <a:srgbClr val="FFFFFF"/>
          </a:solidFill>
          <a:ln w="12700">
            <a:solidFill>
              <a:srgbClr val="E2E8F0"/>
            </a:solidFill>
            <a:prstDash val="solid"/>
          </a:ln>
        </p:spPr>
      </p:sp>
      <p:sp>
        <p:nvSpPr>
          <p:cNvPr id="39" name="Shape 33"/>
          <p:cNvSpPr/>
          <p:nvPr/>
        </p:nvSpPr>
        <p:spPr>
          <a:xfrm>
            <a:off x="8296351" y="3343046"/>
            <a:ext cx="3219602" cy="19202"/>
          </a:xfrm>
          <a:prstGeom prst="rect">
            <a:avLst/>
          </a:prstGeom>
          <a:solidFill>
            <a:srgbClr val="F1F5F9"/>
          </a:solidFill>
          <a:ln w="12700">
            <a:solidFill>
              <a:srgbClr val="F1F5F9">
                <a:alpha val="0"/>
              </a:srgbClr>
            </a:solidFill>
            <a:prstDash val="solid"/>
          </a:ln>
        </p:spPr>
      </p:sp>
      <p:sp>
        <p:nvSpPr>
          <p:cNvPr id="40" name="Shape 34"/>
          <p:cNvSpPr/>
          <p:nvPr/>
        </p:nvSpPr>
        <p:spPr>
          <a:xfrm>
            <a:off x="8296351" y="2905049"/>
            <a:ext cx="342900" cy="342900"/>
          </a:xfrm>
          <a:prstGeom prst="ellipse">
            <a:avLst/>
          </a:prstGeom>
          <a:solidFill>
            <a:srgbClr val="EF4444"/>
          </a:solidFill>
          <a:ln w="12700">
            <a:solidFill>
              <a:srgbClr val="FFFFFF">
                <a:alpha val="0"/>
              </a:srgbClr>
            </a:solidFill>
            <a:prstDash val="solid"/>
          </a:ln>
        </p:spPr>
      </p:sp>
      <p:pic>
        <p:nvPicPr>
          <p:cNvPr id="41" name="Image 4" descr="preencoded.png"/>
          <p:cNvPicPr>
            <a:picLocks noChangeAspect="1"/>
          </p:cNvPicPr>
          <p:nvPr/>
        </p:nvPicPr>
        <p:blipFill>
          <a:blip r:embed="rId7"/>
          <a:srcRect/>
          <a:stretch/>
        </p:blipFill>
        <p:spPr>
          <a:xfrm>
            <a:off x="8391449" y="3000146"/>
            <a:ext cx="152705" cy="152705"/>
          </a:xfrm>
          <a:prstGeom prst="rect">
            <a:avLst/>
          </a:prstGeom>
        </p:spPr>
      </p:pic>
      <p:sp>
        <p:nvSpPr>
          <p:cNvPr id="42" name="Text 35"/>
          <p:cNvSpPr txBox="1"/>
          <p:nvPr/>
        </p:nvSpPr>
        <p:spPr>
          <a:xfrm>
            <a:off x="8734349" y="2948026"/>
            <a:ext cx="1507846" cy="257861"/>
          </a:xfrm>
          <a:prstGeom prst="rect">
            <a:avLst/>
          </a:prstGeom>
          <a:noFill/>
          <a:ln/>
        </p:spPr>
        <p:txBody>
          <a:bodyPr wrap="square" lIns="0" tIns="0" rIns="0" bIns="0" rtlCol="0" anchor="ctr"/>
          <a:lstStyle/>
          <a:p>
            <a:pPr marL="0" indent="0" algn="l">
              <a:buNone/>
            </a:pPr>
            <a:r>
              <a:rPr lang="en-US" sz="1300" b="1" dirty="0">
                <a:solidFill>
                  <a:srgbClr val="334155"/>
                </a:solidFill>
                <a:latin typeface="Montserrat" pitchFamily="34" charset="0"/>
                <a:ea typeface="Montserrat" pitchFamily="34" charset="-122"/>
                <a:cs typeface="Montserrat" pitchFamily="34" charset="-120"/>
              </a:rPr>
              <a:t>Possible Risks</a:t>
            </a:r>
            <a:endParaRPr lang="en-US" sz="1300" dirty="0"/>
          </a:p>
        </p:txBody>
      </p:sp>
      <p:sp>
        <p:nvSpPr>
          <p:cNvPr id="43" name="Shape 36"/>
          <p:cNvSpPr/>
          <p:nvPr/>
        </p:nvSpPr>
        <p:spPr>
          <a:xfrm>
            <a:off x="8296351" y="3581705"/>
            <a:ext cx="57607" cy="57607"/>
          </a:xfrm>
          <a:prstGeom prst="ellipse">
            <a:avLst/>
          </a:prstGeom>
          <a:solidFill>
            <a:srgbClr val="CBD5E1"/>
          </a:solidFill>
          <a:ln w="12700">
            <a:solidFill>
              <a:srgbClr val="FFFFFF">
                <a:alpha val="0"/>
              </a:srgbClr>
            </a:solidFill>
            <a:prstDash val="solid"/>
          </a:ln>
        </p:spPr>
      </p:sp>
      <p:sp>
        <p:nvSpPr>
          <p:cNvPr id="44" name="Text 37"/>
          <p:cNvSpPr txBox="1"/>
          <p:nvPr/>
        </p:nvSpPr>
        <p:spPr>
          <a:xfrm>
            <a:off x="8449056" y="3504895"/>
            <a:ext cx="3143707" cy="400507"/>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Premature withdrawal of deposit leading to unsecured exposure.</a:t>
            </a:r>
            <a:endParaRPr lang="en-US" sz="1100" dirty="0"/>
          </a:p>
        </p:txBody>
      </p:sp>
      <p:sp>
        <p:nvSpPr>
          <p:cNvPr id="45" name="Shape 38"/>
          <p:cNvSpPr/>
          <p:nvPr/>
        </p:nvSpPr>
        <p:spPr>
          <a:xfrm>
            <a:off x="8296351" y="4076395"/>
            <a:ext cx="57607" cy="57607"/>
          </a:xfrm>
          <a:prstGeom prst="ellipse">
            <a:avLst/>
          </a:prstGeom>
          <a:solidFill>
            <a:srgbClr val="CBD5E1"/>
          </a:solidFill>
          <a:ln w="12700">
            <a:solidFill>
              <a:srgbClr val="FFFFFF">
                <a:alpha val="0"/>
              </a:srgbClr>
            </a:solidFill>
            <a:prstDash val="solid"/>
          </a:ln>
        </p:spPr>
      </p:sp>
      <p:sp>
        <p:nvSpPr>
          <p:cNvPr id="46" name="Text 39"/>
          <p:cNvSpPr txBox="1"/>
          <p:nvPr/>
        </p:nvSpPr>
        <p:spPr>
          <a:xfrm>
            <a:off x="8449056" y="4000500"/>
            <a:ext cx="3143707" cy="400507"/>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Double financing against the same deposit receipt.</a:t>
            </a:r>
            <a:endParaRPr lang="en-US" sz="1100" dirty="0"/>
          </a:p>
        </p:txBody>
      </p:sp>
      <p:sp>
        <p:nvSpPr>
          <p:cNvPr id="47" name="Shape 40"/>
          <p:cNvSpPr/>
          <p:nvPr/>
        </p:nvSpPr>
        <p:spPr>
          <a:xfrm>
            <a:off x="8296351" y="4572000"/>
            <a:ext cx="57607" cy="57607"/>
          </a:xfrm>
          <a:prstGeom prst="ellipse">
            <a:avLst/>
          </a:prstGeom>
          <a:solidFill>
            <a:srgbClr val="CBD5E1"/>
          </a:solidFill>
          <a:ln w="12700">
            <a:solidFill>
              <a:srgbClr val="FFFFFF">
                <a:alpha val="0"/>
              </a:srgbClr>
            </a:solidFill>
            <a:prstDash val="solid"/>
          </a:ln>
        </p:spPr>
      </p:sp>
      <p:sp>
        <p:nvSpPr>
          <p:cNvPr id="48" name="Text 41"/>
          <p:cNvSpPr txBox="1"/>
          <p:nvPr/>
        </p:nvSpPr>
        <p:spPr>
          <a:xfrm>
            <a:off x="8449056" y="4496105"/>
            <a:ext cx="3143707" cy="400507"/>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Inability to set off deposit against loan default.</a:t>
            </a:r>
            <a:endParaRPr lang="en-US" sz="1100" dirty="0"/>
          </a:p>
        </p:txBody>
      </p:sp>
      <p:sp>
        <p:nvSpPr>
          <p:cNvPr id="49" name="Shape 42"/>
          <p:cNvSpPr/>
          <p:nvPr/>
        </p:nvSpPr>
        <p:spPr>
          <a:xfrm>
            <a:off x="8296351" y="5067605"/>
            <a:ext cx="57607" cy="57607"/>
          </a:xfrm>
          <a:prstGeom prst="ellipse">
            <a:avLst/>
          </a:prstGeom>
          <a:solidFill>
            <a:srgbClr val="CBD5E1"/>
          </a:solidFill>
          <a:ln w="12700">
            <a:solidFill>
              <a:srgbClr val="FFFFFF">
                <a:alpha val="0"/>
              </a:srgbClr>
            </a:solidFill>
            <a:prstDash val="solid"/>
          </a:ln>
        </p:spPr>
      </p:sp>
      <p:sp>
        <p:nvSpPr>
          <p:cNvPr id="50" name="Text 43"/>
          <p:cNvSpPr txBox="1"/>
          <p:nvPr/>
        </p:nvSpPr>
        <p:spPr>
          <a:xfrm>
            <a:off x="8449056" y="4990795"/>
            <a:ext cx="3143707" cy="400507"/>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Legal disputes if lien is not properly documented and acknowledged.</a:t>
            </a:r>
            <a:endParaRPr lang="en-US" sz="1100" dirty="0"/>
          </a:p>
        </p:txBody>
      </p:sp>
      <p:sp>
        <p:nvSpPr>
          <p:cNvPr id="51" name="Shape 44"/>
          <p:cNvSpPr/>
          <p:nvPr/>
        </p:nvSpPr>
        <p:spPr>
          <a:xfrm>
            <a:off x="0" y="6476695"/>
            <a:ext cx="12191695" cy="381305"/>
          </a:xfrm>
          <a:prstGeom prst="rect">
            <a:avLst/>
          </a:prstGeom>
          <a:solidFill>
            <a:srgbClr val="F8FAFC"/>
          </a:solidFill>
          <a:ln/>
        </p:spPr>
      </p:sp>
      <p:sp>
        <p:nvSpPr>
          <p:cNvPr id="52" name="Shape 45"/>
          <p:cNvSpPr/>
          <p:nvPr/>
        </p:nvSpPr>
        <p:spPr>
          <a:xfrm>
            <a:off x="0" y="6476695"/>
            <a:ext cx="12191695" cy="9144"/>
          </a:xfrm>
          <a:prstGeom prst="rect">
            <a:avLst/>
          </a:prstGeom>
          <a:solidFill>
            <a:srgbClr val="E2E8F0"/>
          </a:solidFill>
          <a:ln w="12700">
            <a:solidFill>
              <a:srgbClr val="E2E8F0">
                <a:alpha val="0"/>
              </a:srgbClr>
            </a:solidFill>
            <a:prstDash val="solid"/>
          </a:ln>
        </p:spPr>
      </p:sp>
      <p:sp>
        <p:nvSpPr>
          <p:cNvPr id="53" name="Text 46"/>
          <p:cNvSpPr txBox="1"/>
          <p:nvPr/>
        </p:nvSpPr>
        <p:spPr>
          <a:xfrm>
            <a:off x="476402" y="6586423"/>
            <a:ext cx="3276295" cy="171907"/>
          </a:xfrm>
          <a:prstGeom prst="rect">
            <a:avLst/>
          </a:prstGeom>
          <a:noFill/>
          <a:ln/>
        </p:spPr>
        <p:txBody>
          <a:bodyPr wrap="square" lIns="0" tIns="0" rIns="0" bIns="0" rtlCol="0" anchor="ctr"/>
          <a:lstStyle/>
          <a:p>
            <a:pPr marL="0" indent="0" algn="l">
              <a:buNone/>
            </a:pPr>
            <a:r>
              <a:rPr lang="en-US" sz="900" dirty="0">
                <a:solidFill>
                  <a:srgbClr val="94A3B8"/>
                </a:solidFill>
                <a:latin typeface="Open Sans" pitchFamily="34" charset="0"/>
                <a:ea typeface="Open Sans" pitchFamily="34" charset="-122"/>
                <a:cs typeface="Open Sans" pitchFamily="34" charset="-120"/>
              </a:rPr>
              <a:t>Long Form Audit Report (LFAR) – Practical Approach</a:t>
            </a:r>
            <a:endParaRPr lang="en-US" sz="900" dirty="0"/>
          </a:p>
        </p:txBody>
      </p:sp>
      <p:sp>
        <p:nvSpPr>
          <p:cNvPr id="54" name="Text 47"/>
          <p:cNvSpPr txBox="1"/>
          <p:nvPr/>
        </p:nvSpPr>
        <p:spPr>
          <a:xfrm>
            <a:off x="10416845" y="6586423"/>
            <a:ext cx="1553566" cy="171907"/>
          </a:xfrm>
          <a:prstGeom prst="rect">
            <a:avLst/>
          </a:prstGeom>
          <a:noFill/>
          <a:ln/>
        </p:spPr>
        <p:txBody>
          <a:bodyPr wrap="square" lIns="0" tIns="0" rIns="0" bIns="0" rtlCol="0" anchor="ctr"/>
          <a:lstStyle/>
          <a:p>
            <a:pPr marL="0" indent="0" algn="l">
              <a:buNone/>
            </a:pPr>
            <a:r>
              <a:rPr lang="en-US" sz="900" dirty="0">
                <a:solidFill>
                  <a:srgbClr val="94A3B8"/>
                </a:solidFill>
                <a:latin typeface="Open Sans" pitchFamily="34" charset="0"/>
                <a:ea typeface="Open Sans" pitchFamily="34" charset="-122"/>
                <a:cs typeface="Open Sans" pitchFamily="34" charset="-120"/>
              </a:rPr>
              <a:t>ICAI Hyderabad Seminar</a:t>
            </a:r>
            <a:endParaRPr lang="en-US" sz="9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name="Slide 36">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F0F0F0"/>
          </a:solidFill>
          <a:ln w="12700">
            <a:solidFill>
              <a:srgbClr val="FFFFFF">
                <a:alpha val="0"/>
              </a:srgbClr>
            </a:solidFill>
            <a:prstDash val="solid"/>
          </a:ln>
        </p:spPr>
      </p:sp>
      <p:sp>
        <p:nvSpPr>
          <p:cNvPr id="3" name="Shape 1"/>
          <p:cNvSpPr/>
          <p:nvPr/>
        </p:nvSpPr>
        <p:spPr>
          <a:xfrm>
            <a:off x="0" y="0"/>
            <a:ext cx="12191695" cy="6858000"/>
          </a:xfrm>
          <a:prstGeom prst="rect">
            <a:avLst/>
          </a:prstGeom>
          <a:solidFill>
            <a:srgbClr val="FFFFFF"/>
          </a:solidFill>
          <a:ln w="12700">
            <a:solidFill>
              <a:srgbClr val="FFFFFF">
                <a:alpha val="0"/>
              </a:srgbClr>
            </a:solidFill>
            <a:prstDash val="solid"/>
          </a:ln>
        </p:spPr>
      </p:sp>
      <p:sp>
        <p:nvSpPr>
          <p:cNvPr id="4" name="Shape 2"/>
          <p:cNvSpPr/>
          <p:nvPr/>
        </p:nvSpPr>
        <p:spPr>
          <a:xfrm>
            <a:off x="0" y="0"/>
            <a:ext cx="12191695" cy="952805"/>
          </a:xfrm>
          <a:prstGeom prst="rect">
            <a:avLst/>
          </a:prstGeom>
          <a:solidFill>
            <a:srgbClr val="003580"/>
          </a:solidFill>
          <a:ln w="12700">
            <a:solidFill>
              <a:srgbClr val="FFFFFF">
                <a:alpha val="0"/>
              </a:srgbClr>
            </a:solidFill>
            <a:prstDash val="solid"/>
          </a:ln>
        </p:spPr>
      </p:sp>
      <p:pic>
        <p:nvPicPr>
          <p:cNvPr id="6" name="Image 0" descr="preencoded.png"/>
          <p:cNvPicPr>
            <a:picLocks noChangeAspect="1"/>
          </p:cNvPicPr>
          <p:nvPr/>
        </p:nvPicPr>
        <p:blipFill>
          <a:blip r:embed="rId3"/>
          <a:srcRect t="-401" b="-401"/>
          <a:stretch/>
        </p:blipFill>
        <p:spPr>
          <a:xfrm>
            <a:off x="0" y="952805"/>
            <a:ext cx="12191695" cy="57607"/>
          </a:xfrm>
          <a:prstGeom prst="rect">
            <a:avLst/>
          </a:prstGeom>
        </p:spPr>
      </p:pic>
      <p:sp>
        <p:nvSpPr>
          <p:cNvPr id="7" name="Shape 4"/>
          <p:cNvSpPr/>
          <p:nvPr/>
        </p:nvSpPr>
        <p:spPr>
          <a:xfrm>
            <a:off x="0" y="1009498"/>
            <a:ext cx="12191695" cy="5467198"/>
          </a:xfrm>
          <a:prstGeom prst="rect">
            <a:avLst/>
          </a:prstGeom>
          <a:solidFill>
            <a:srgbClr val="F8FAFC"/>
          </a:solidFill>
          <a:ln w="12700">
            <a:solidFill>
              <a:srgbClr val="FFFFFF">
                <a:alpha val="0"/>
              </a:srgbClr>
            </a:solidFill>
            <a:prstDash val="solid"/>
          </a:ln>
        </p:spPr>
      </p:sp>
      <p:sp>
        <p:nvSpPr>
          <p:cNvPr id="8" name="Shape 5"/>
          <p:cNvSpPr/>
          <p:nvPr/>
        </p:nvSpPr>
        <p:spPr>
          <a:xfrm>
            <a:off x="476402" y="1295705"/>
            <a:ext cx="11239805" cy="1218895"/>
          </a:xfrm>
          <a:prstGeom prst="roundRect">
            <a:avLst>
              <a:gd name="adj" fmla="val 9377"/>
            </a:avLst>
          </a:prstGeom>
          <a:solidFill>
            <a:srgbClr val="FFFFFF"/>
          </a:solidFill>
          <a:ln/>
        </p:spPr>
      </p:sp>
      <p:sp>
        <p:nvSpPr>
          <p:cNvPr id="9" name="Shape 6"/>
          <p:cNvSpPr/>
          <p:nvPr/>
        </p:nvSpPr>
        <p:spPr>
          <a:xfrm>
            <a:off x="476402" y="1295705"/>
            <a:ext cx="57607" cy="1218895"/>
          </a:xfrm>
          <a:prstGeom prst="roundRect">
            <a:avLst>
              <a:gd name="adj" fmla="val 198413"/>
            </a:avLst>
          </a:prstGeom>
          <a:solidFill>
            <a:srgbClr val="0072CE"/>
          </a:solidFill>
          <a:ln w="12700">
            <a:solidFill>
              <a:srgbClr val="0072CE">
                <a:alpha val="0"/>
              </a:srgbClr>
            </a:solidFill>
            <a:prstDash val="solid"/>
          </a:ln>
        </p:spPr>
      </p:sp>
      <p:sp>
        <p:nvSpPr>
          <p:cNvPr id="10" name="Shape 7"/>
          <p:cNvSpPr/>
          <p:nvPr/>
        </p:nvSpPr>
        <p:spPr>
          <a:xfrm>
            <a:off x="724205" y="1466698"/>
            <a:ext cx="886054" cy="209398"/>
          </a:xfrm>
          <a:prstGeom prst="roundRect">
            <a:avLst>
              <a:gd name="adj" fmla="val 158793"/>
            </a:avLst>
          </a:prstGeom>
          <a:solidFill>
            <a:srgbClr val="E8F4FD"/>
          </a:solidFill>
          <a:ln w="12700">
            <a:solidFill>
              <a:srgbClr val="FFFFFF">
                <a:alpha val="0"/>
              </a:srgbClr>
            </a:solidFill>
            <a:prstDash val="solid"/>
          </a:ln>
        </p:spPr>
      </p:sp>
      <p:sp>
        <p:nvSpPr>
          <p:cNvPr id="11" name="Text 8"/>
          <p:cNvSpPr txBox="1"/>
          <p:nvPr/>
        </p:nvSpPr>
        <p:spPr>
          <a:xfrm>
            <a:off x="724205" y="1466698"/>
            <a:ext cx="1027786" cy="210312"/>
          </a:xfrm>
          <a:prstGeom prst="rect">
            <a:avLst/>
          </a:prstGeom>
          <a:solidFill>
            <a:srgbClr val="FFFFFF">
              <a:alpha val="0"/>
            </a:srgbClr>
          </a:solidFill>
          <a:ln>
            <a:solidFill>
              <a:srgbClr val="FFFFFF">
                <a:alpha val="0"/>
              </a:srgbClr>
            </a:solidFill>
          </a:ln>
        </p:spPr>
        <p:txBody>
          <a:bodyPr wrap="square" lIns="76200" tIns="25400" rIns="76200" bIns="25400" rtlCol="0" anchor="ctr"/>
          <a:lstStyle/>
          <a:p>
            <a:pPr marL="0" indent="0" algn="l">
              <a:buNone/>
            </a:pPr>
            <a:r>
              <a:rPr lang="en-US" sz="900" b="1" dirty="0">
                <a:solidFill>
                  <a:srgbClr val="003580"/>
                </a:solidFill>
                <a:latin typeface="Open Sans" pitchFamily="34" charset="0"/>
                <a:ea typeface="Open Sans" pitchFamily="34" charset="-122"/>
                <a:cs typeface="Open Sans" pitchFamily="34" charset="-120"/>
              </a:rPr>
              <a:t>Clause 5(e)(i)</a:t>
            </a:r>
            <a:endParaRPr lang="en-US" sz="900" dirty="0"/>
          </a:p>
        </p:txBody>
      </p:sp>
      <p:pic>
        <p:nvPicPr>
          <p:cNvPr id="12" name="Image 1" descr="preencoded.png"/>
          <p:cNvPicPr>
            <a:picLocks noChangeAspect="1"/>
          </p:cNvPicPr>
          <p:nvPr/>
        </p:nvPicPr>
        <p:blipFill>
          <a:blip r:embed="rId4"/>
          <a:srcRect l="-57" r="-57"/>
          <a:stretch/>
        </p:blipFill>
        <p:spPr>
          <a:xfrm>
            <a:off x="11373307" y="1390802"/>
            <a:ext cx="200254" cy="228600"/>
          </a:xfrm>
          <a:prstGeom prst="rect">
            <a:avLst/>
          </a:prstGeom>
        </p:spPr>
      </p:pic>
      <p:sp>
        <p:nvSpPr>
          <p:cNvPr id="13" name="Text 9"/>
          <p:cNvSpPr txBox="1"/>
          <p:nvPr/>
        </p:nvSpPr>
        <p:spPr>
          <a:xfrm>
            <a:off x="724205" y="1723644"/>
            <a:ext cx="10877702" cy="648310"/>
          </a:xfrm>
          <a:prstGeom prst="rect">
            <a:avLst/>
          </a:prstGeom>
          <a:noFill/>
          <a:ln/>
        </p:spPr>
        <p:txBody>
          <a:bodyPr wrap="square" lIns="0" tIns="0" rIns="0" bIns="0" rtlCol="0" anchor="ctr"/>
          <a:lstStyle/>
          <a:p>
            <a:pPr marL="0" indent="0" algn="l">
              <a:buNone/>
            </a:pPr>
            <a:r>
              <a:rPr lang="en-US" sz="1200" b="1" i="1" dirty="0">
                <a:solidFill>
                  <a:srgbClr val="1E293B"/>
                </a:solidFill>
                <a:latin typeface="Montserrat" pitchFamily="34" charset="0"/>
                <a:ea typeface="Montserrat" pitchFamily="34" charset="-122"/>
                <a:cs typeface="Montserrat" pitchFamily="34" charset="-120"/>
              </a:rPr>
              <a:t>"Is the procedure laid down by the controlling authorities of the bank, for periodic review of advances, including periodic balance confirmation / acknowledgement of debts, followed by the branch? Provide analysis of the accounts overdue for review/renewal. What, in your opinion, are major shortcomings in monitoring, etc. a) between 3 to 6 months, and b) over 6 months."</a:t>
            </a:r>
            <a:endParaRPr lang="en-US" sz="1200" dirty="0"/>
          </a:p>
        </p:txBody>
      </p:sp>
      <p:sp>
        <p:nvSpPr>
          <p:cNvPr id="14" name="Shape 10"/>
          <p:cNvSpPr/>
          <p:nvPr/>
        </p:nvSpPr>
        <p:spPr>
          <a:xfrm>
            <a:off x="476402" y="2697480"/>
            <a:ext cx="3619195" cy="3495751"/>
          </a:xfrm>
          <a:prstGeom prst="roundRect">
            <a:avLst>
              <a:gd name="adj" fmla="val 1425"/>
            </a:avLst>
          </a:prstGeom>
          <a:solidFill>
            <a:srgbClr val="FFFFFF"/>
          </a:solidFill>
          <a:ln w="12700">
            <a:solidFill>
              <a:srgbClr val="FFFFFF">
                <a:alpha val="0"/>
              </a:srgbClr>
            </a:solidFill>
            <a:prstDash val="solid"/>
          </a:ln>
          <a:effectLst>
            <a:outerShdw blurRad="63500" dist="38100" dir="16200000" algn="bl" rotWithShape="0">
              <a:srgbClr val="000000">
                <a:alpha val="5000"/>
              </a:srgbClr>
            </a:outerShdw>
          </a:effectLst>
        </p:spPr>
      </p:sp>
      <p:sp>
        <p:nvSpPr>
          <p:cNvPr id="15" name="Shape 11"/>
          <p:cNvSpPr/>
          <p:nvPr/>
        </p:nvSpPr>
        <p:spPr>
          <a:xfrm>
            <a:off x="666598" y="3326587"/>
            <a:ext cx="3238805" cy="19202"/>
          </a:xfrm>
          <a:prstGeom prst="rect">
            <a:avLst/>
          </a:prstGeom>
          <a:solidFill>
            <a:srgbClr val="F1F5F9"/>
          </a:solidFill>
          <a:ln w="12700">
            <a:solidFill>
              <a:srgbClr val="F1F5F9">
                <a:alpha val="0"/>
              </a:srgbClr>
            </a:solidFill>
            <a:prstDash val="solid"/>
          </a:ln>
        </p:spPr>
      </p:sp>
      <p:sp>
        <p:nvSpPr>
          <p:cNvPr id="16" name="Shape 12"/>
          <p:cNvSpPr/>
          <p:nvPr/>
        </p:nvSpPr>
        <p:spPr>
          <a:xfrm>
            <a:off x="666598" y="2888590"/>
            <a:ext cx="342900" cy="342900"/>
          </a:xfrm>
          <a:prstGeom prst="ellipse">
            <a:avLst/>
          </a:prstGeom>
          <a:solidFill>
            <a:srgbClr val="0072CE"/>
          </a:solidFill>
          <a:ln w="12700">
            <a:solidFill>
              <a:srgbClr val="FFFFFF">
                <a:alpha val="0"/>
              </a:srgbClr>
            </a:solidFill>
            <a:prstDash val="solid"/>
          </a:ln>
        </p:spPr>
      </p:sp>
      <p:pic>
        <p:nvPicPr>
          <p:cNvPr id="17" name="Image 2" descr="preencoded.png"/>
          <p:cNvPicPr>
            <a:picLocks noChangeAspect="1"/>
          </p:cNvPicPr>
          <p:nvPr/>
        </p:nvPicPr>
        <p:blipFill>
          <a:blip r:embed="rId5"/>
          <a:srcRect t="-43" b="-43"/>
          <a:stretch/>
        </p:blipFill>
        <p:spPr>
          <a:xfrm>
            <a:off x="771754" y="2983687"/>
            <a:ext cx="133502" cy="152705"/>
          </a:xfrm>
          <a:prstGeom prst="rect">
            <a:avLst/>
          </a:prstGeom>
        </p:spPr>
      </p:pic>
      <p:sp>
        <p:nvSpPr>
          <p:cNvPr id="18" name="Text 13"/>
          <p:cNvSpPr txBox="1"/>
          <p:nvPr/>
        </p:nvSpPr>
        <p:spPr>
          <a:xfrm>
            <a:off x="1104595" y="2945282"/>
            <a:ext cx="1467612" cy="228600"/>
          </a:xfrm>
          <a:prstGeom prst="rect">
            <a:avLst/>
          </a:prstGeom>
          <a:noFill/>
          <a:ln/>
        </p:spPr>
        <p:txBody>
          <a:bodyPr wrap="square" lIns="0" tIns="0" rIns="0" bIns="0" rtlCol="0" anchor="ctr"/>
          <a:lstStyle/>
          <a:p>
            <a:pPr marL="0" indent="0" algn="l">
              <a:buNone/>
            </a:pPr>
            <a:r>
              <a:rPr lang="en-US" sz="1200" b="1" dirty="0">
                <a:solidFill>
                  <a:srgbClr val="334155"/>
                </a:solidFill>
                <a:latin typeface="Montserrat" pitchFamily="34" charset="0"/>
                <a:ea typeface="Montserrat" pitchFamily="34" charset="-122"/>
                <a:cs typeface="Montserrat" pitchFamily="34" charset="-120"/>
              </a:rPr>
              <a:t>What to Verify</a:t>
            </a:r>
            <a:endParaRPr lang="en-US" sz="1200" dirty="0"/>
          </a:p>
        </p:txBody>
      </p:sp>
      <p:sp>
        <p:nvSpPr>
          <p:cNvPr id="19" name="Text 14"/>
          <p:cNvSpPr txBox="1"/>
          <p:nvPr/>
        </p:nvSpPr>
        <p:spPr>
          <a:xfrm>
            <a:off x="819302" y="3488436"/>
            <a:ext cx="3162910" cy="381305"/>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Compliance with loan policy regarding frequency of reviews (annual/half-yearly).</a:t>
            </a:r>
            <a:endParaRPr lang="en-US" sz="1000" dirty="0"/>
          </a:p>
        </p:txBody>
      </p:sp>
      <p:sp>
        <p:nvSpPr>
          <p:cNvPr id="20" name="Text 15"/>
          <p:cNvSpPr txBox="1"/>
          <p:nvPr/>
        </p:nvSpPr>
        <p:spPr>
          <a:xfrm>
            <a:off x="819302" y="3956609"/>
            <a:ext cx="3162910" cy="381305"/>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Actual status of Balance Confirmations (BC) &amp; Acknowledgement of Debt (AOD).</a:t>
            </a:r>
            <a:endParaRPr lang="en-US" sz="1000" dirty="0"/>
          </a:p>
        </p:txBody>
      </p:sp>
      <p:sp>
        <p:nvSpPr>
          <p:cNvPr id="21" name="Text 16"/>
          <p:cNvSpPr txBox="1"/>
          <p:nvPr/>
        </p:nvSpPr>
        <p:spPr>
          <a:xfrm>
            <a:off x="819302" y="4425696"/>
            <a:ext cx="3162910" cy="381305"/>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Specific analysis of accounts overdue for review: (a) 3-6 months, (b) &gt;6 months.</a:t>
            </a:r>
            <a:endParaRPr lang="en-US" sz="1000" dirty="0"/>
          </a:p>
        </p:txBody>
      </p:sp>
      <p:sp>
        <p:nvSpPr>
          <p:cNvPr id="22" name="Text 17"/>
          <p:cNvSpPr txBox="1"/>
          <p:nvPr/>
        </p:nvSpPr>
        <p:spPr>
          <a:xfrm>
            <a:off x="819302" y="4893869"/>
            <a:ext cx="3162910" cy="381305"/>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Reasons for delays: borrower non-submission vs branch inaction.</a:t>
            </a:r>
            <a:endParaRPr lang="en-US" sz="1000" dirty="0"/>
          </a:p>
        </p:txBody>
      </p:sp>
      <p:sp>
        <p:nvSpPr>
          <p:cNvPr id="23" name="Shape 18"/>
          <p:cNvSpPr/>
          <p:nvPr/>
        </p:nvSpPr>
        <p:spPr>
          <a:xfrm>
            <a:off x="4286707" y="2697480"/>
            <a:ext cx="3619195" cy="3495751"/>
          </a:xfrm>
          <a:prstGeom prst="roundRect">
            <a:avLst>
              <a:gd name="adj" fmla="val 1425"/>
            </a:avLst>
          </a:prstGeom>
          <a:solidFill>
            <a:srgbClr val="FFFFFF"/>
          </a:solidFill>
          <a:ln w="12700">
            <a:solidFill>
              <a:srgbClr val="FFFFFF">
                <a:alpha val="0"/>
              </a:srgbClr>
            </a:solidFill>
            <a:prstDash val="solid"/>
          </a:ln>
          <a:effectLst>
            <a:outerShdw blurRad="63500" dist="38100" dir="16200000" algn="bl" rotWithShape="0">
              <a:srgbClr val="000000">
                <a:alpha val="5000"/>
              </a:srgbClr>
            </a:outerShdw>
          </a:effectLst>
        </p:spPr>
      </p:sp>
      <p:sp>
        <p:nvSpPr>
          <p:cNvPr id="24" name="Shape 19"/>
          <p:cNvSpPr/>
          <p:nvPr/>
        </p:nvSpPr>
        <p:spPr>
          <a:xfrm>
            <a:off x="4476902" y="3326587"/>
            <a:ext cx="3238805" cy="19202"/>
          </a:xfrm>
          <a:prstGeom prst="rect">
            <a:avLst/>
          </a:prstGeom>
          <a:solidFill>
            <a:srgbClr val="F1F5F9"/>
          </a:solidFill>
          <a:ln w="12700">
            <a:solidFill>
              <a:srgbClr val="F1F5F9">
                <a:alpha val="0"/>
              </a:srgbClr>
            </a:solidFill>
            <a:prstDash val="solid"/>
          </a:ln>
        </p:spPr>
      </p:sp>
      <p:sp>
        <p:nvSpPr>
          <p:cNvPr id="25" name="Shape 20"/>
          <p:cNvSpPr/>
          <p:nvPr/>
        </p:nvSpPr>
        <p:spPr>
          <a:xfrm>
            <a:off x="4476902" y="2888590"/>
            <a:ext cx="342900" cy="342900"/>
          </a:xfrm>
          <a:prstGeom prst="ellipse">
            <a:avLst/>
          </a:prstGeom>
          <a:solidFill>
            <a:srgbClr val="0D9488"/>
          </a:solidFill>
          <a:ln w="12700">
            <a:solidFill>
              <a:srgbClr val="FFFFFF">
                <a:alpha val="0"/>
              </a:srgbClr>
            </a:solidFill>
            <a:prstDash val="solid"/>
          </a:ln>
        </p:spPr>
      </p:sp>
      <p:pic>
        <p:nvPicPr>
          <p:cNvPr id="26" name="Image 3" descr="preencoded.png"/>
          <p:cNvPicPr>
            <a:picLocks noChangeAspect="1"/>
          </p:cNvPicPr>
          <p:nvPr/>
        </p:nvPicPr>
        <p:blipFill>
          <a:blip r:embed="rId6"/>
          <a:srcRect t="-100" b="-100"/>
          <a:stretch/>
        </p:blipFill>
        <p:spPr>
          <a:xfrm>
            <a:off x="4591202" y="2983687"/>
            <a:ext cx="114300" cy="152705"/>
          </a:xfrm>
          <a:prstGeom prst="rect">
            <a:avLst/>
          </a:prstGeom>
        </p:spPr>
      </p:pic>
      <p:sp>
        <p:nvSpPr>
          <p:cNvPr id="27" name="Text 21"/>
          <p:cNvSpPr txBox="1"/>
          <p:nvPr/>
        </p:nvSpPr>
        <p:spPr>
          <a:xfrm>
            <a:off x="4914900" y="2945282"/>
            <a:ext cx="2189988" cy="228600"/>
          </a:xfrm>
          <a:prstGeom prst="rect">
            <a:avLst/>
          </a:prstGeom>
          <a:noFill/>
          <a:ln/>
        </p:spPr>
        <p:txBody>
          <a:bodyPr wrap="square" lIns="0" tIns="0" rIns="0" bIns="0" rtlCol="0" anchor="ctr"/>
          <a:lstStyle/>
          <a:p>
            <a:pPr marL="0" indent="0" algn="l">
              <a:buNone/>
            </a:pPr>
            <a:r>
              <a:rPr lang="en-US" sz="1200" b="1" dirty="0">
                <a:solidFill>
                  <a:srgbClr val="334155"/>
                </a:solidFill>
                <a:latin typeface="Montserrat" pitchFamily="34" charset="0"/>
                <a:ea typeface="Montserrat" pitchFamily="34" charset="-122"/>
                <a:cs typeface="Montserrat" pitchFamily="34" charset="-120"/>
              </a:rPr>
              <a:t>Documents to Examine</a:t>
            </a:r>
            <a:endParaRPr lang="en-US" sz="1200" dirty="0"/>
          </a:p>
        </p:txBody>
      </p:sp>
      <p:sp>
        <p:nvSpPr>
          <p:cNvPr id="28" name="Text 22"/>
          <p:cNvSpPr txBox="1"/>
          <p:nvPr/>
        </p:nvSpPr>
        <p:spPr>
          <a:xfrm>
            <a:off x="4629607" y="3488436"/>
            <a:ext cx="3477463" cy="191110"/>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Credit Monitoring Policy / Loan Policy Circulars.</a:t>
            </a:r>
            <a:endParaRPr lang="en-US" sz="1000" dirty="0"/>
          </a:p>
        </p:txBody>
      </p:sp>
      <p:sp>
        <p:nvSpPr>
          <p:cNvPr id="29" name="Text 23"/>
          <p:cNvSpPr txBox="1"/>
          <p:nvPr/>
        </p:nvSpPr>
        <p:spPr>
          <a:xfrm>
            <a:off x="4629607" y="3770071"/>
            <a:ext cx="3543300" cy="191110"/>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CBS Report on limit expiry and overdue reviews.</a:t>
            </a:r>
            <a:endParaRPr lang="en-US" sz="1000" dirty="0"/>
          </a:p>
        </p:txBody>
      </p:sp>
      <p:sp>
        <p:nvSpPr>
          <p:cNvPr id="30" name="Text 24"/>
          <p:cNvSpPr txBox="1"/>
          <p:nvPr/>
        </p:nvSpPr>
        <p:spPr>
          <a:xfrm>
            <a:off x="4629607" y="4051706"/>
            <a:ext cx="3106217" cy="191110"/>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Balance Confirmation Register / AOD files.</a:t>
            </a:r>
            <a:endParaRPr lang="en-US" sz="1000" dirty="0"/>
          </a:p>
        </p:txBody>
      </p:sp>
      <p:sp>
        <p:nvSpPr>
          <p:cNvPr id="31" name="Text 25"/>
          <p:cNvSpPr txBox="1"/>
          <p:nvPr/>
        </p:nvSpPr>
        <p:spPr>
          <a:xfrm>
            <a:off x="4629607" y="4334256"/>
            <a:ext cx="2947111" cy="191110"/>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Renewal proposals and sanction letters.</a:t>
            </a:r>
            <a:endParaRPr lang="en-US" sz="1000" dirty="0"/>
          </a:p>
        </p:txBody>
      </p:sp>
      <p:sp>
        <p:nvSpPr>
          <p:cNvPr id="32" name="Shape 26"/>
          <p:cNvSpPr/>
          <p:nvPr/>
        </p:nvSpPr>
        <p:spPr>
          <a:xfrm>
            <a:off x="8096098" y="2697480"/>
            <a:ext cx="3619195" cy="3495751"/>
          </a:xfrm>
          <a:prstGeom prst="roundRect">
            <a:avLst>
              <a:gd name="adj" fmla="val 1425"/>
            </a:avLst>
          </a:prstGeom>
          <a:solidFill>
            <a:srgbClr val="FFFFFF"/>
          </a:solidFill>
          <a:ln w="12700">
            <a:solidFill>
              <a:srgbClr val="FFFFFF">
                <a:alpha val="0"/>
              </a:srgbClr>
            </a:solidFill>
            <a:prstDash val="solid"/>
          </a:ln>
          <a:effectLst>
            <a:outerShdw blurRad="63500" dist="38100" dir="16200000" algn="bl" rotWithShape="0">
              <a:srgbClr val="000000">
                <a:alpha val="5000"/>
              </a:srgbClr>
            </a:outerShdw>
          </a:effectLst>
        </p:spPr>
      </p:sp>
      <p:sp>
        <p:nvSpPr>
          <p:cNvPr id="33" name="Shape 27"/>
          <p:cNvSpPr/>
          <p:nvPr/>
        </p:nvSpPr>
        <p:spPr>
          <a:xfrm>
            <a:off x="8287207" y="3326587"/>
            <a:ext cx="3238805" cy="19202"/>
          </a:xfrm>
          <a:prstGeom prst="rect">
            <a:avLst/>
          </a:prstGeom>
          <a:solidFill>
            <a:srgbClr val="F1F5F9"/>
          </a:solidFill>
          <a:ln w="12700">
            <a:solidFill>
              <a:srgbClr val="F1F5F9">
                <a:alpha val="0"/>
              </a:srgbClr>
            </a:solidFill>
            <a:prstDash val="solid"/>
          </a:ln>
        </p:spPr>
      </p:sp>
      <p:sp>
        <p:nvSpPr>
          <p:cNvPr id="34" name="Shape 28"/>
          <p:cNvSpPr/>
          <p:nvPr/>
        </p:nvSpPr>
        <p:spPr>
          <a:xfrm>
            <a:off x="8287207" y="2888590"/>
            <a:ext cx="342900" cy="342900"/>
          </a:xfrm>
          <a:prstGeom prst="ellipse">
            <a:avLst/>
          </a:prstGeom>
          <a:solidFill>
            <a:srgbClr val="EF4444"/>
          </a:solidFill>
          <a:ln w="12700">
            <a:solidFill>
              <a:srgbClr val="FFFFFF">
                <a:alpha val="0"/>
              </a:srgbClr>
            </a:solidFill>
            <a:prstDash val="solid"/>
          </a:ln>
        </p:spPr>
      </p:sp>
      <p:pic>
        <p:nvPicPr>
          <p:cNvPr id="35" name="Image 4" descr="preencoded.png"/>
          <p:cNvPicPr>
            <a:picLocks noChangeAspect="1"/>
          </p:cNvPicPr>
          <p:nvPr/>
        </p:nvPicPr>
        <p:blipFill>
          <a:blip r:embed="rId7"/>
          <a:srcRect/>
          <a:stretch/>
        </p:blipFill>
        <p:spPr>
          <a:xfrm>
            <a:off x="8382305" y="2983687"/>
            <a:ext cx="152705" cy="152705"/>
          </a:xfrm>
          <a:prstGeom prst="rect">
            <a:avLst/>
          </a:prstGeom>
        </p:spPr>
      </p:pic>
      <p:sp>
        <p:nvSpPr>
          <p:cNvPr id="36" name="Text 29"/>
          <p:cNvSpPr txBox="1"/>
          <p:nvPr/>
        </p:nvSpPr>
        <p:spPr>
          <a:xfrm>
            <a:off x="8725205" y="2945282"/>
            <a:ext cx="1667866" cy="228600"/>
          </a:xfrm>
          <a:prstGeom prst="rect">
            <a:avLst/>
          </a:prstGeom>
          <a:noFill/>
          <a:ln/>
        </p:spPr>
        <p:txBody>
          <a:bodyPr wrap="square" lIns="0" tIns="0" rIns="0" bIns="0" rtlCol="0" anchor="ctr"/>
          <a:lstStyle/>
          <a:p>
            <a:pPr marL="0" indent="0" algn="l">
              <a:buNone/>
            </a:pPr>
            <a:r>
              <a:rPr lang="en-US" sz="1200" b="1" dirty="0">
                <a:solidFill>
                  <a:srgbClr val="334155"/>
                </a:solidFill>
                <a:latin typeface="Montserrat" pitchFamily="34" charset="0"/>
                <a:ea typeface="Montserrat" pitchFamily="34" charset="-122"/>
                <a:cs typeface="Montserrat" pitchFamily="34" charset="-120"/>
              </a:rPr>
              <a:t>Risks / Red Flags</a:t>
            </a:r>
            <a:endParaRPr lang="en-US" sz="1200" dirty="0"/>
          </a:p>
        </p:txBody>
      </p:sp>
      <p:sp>
        <p:nvSpPr>
          <p:cNvPr id="37" name="Text 30"/>
          <p:cNvSpPr txBox="1"/>
          <p:nvPr/>
        </p:nvSpPr>
        <p:spPr>
          <a:xfrm>
            <a:off x="8438998" y="3488436"/>
            <a:ext cx="3162910" cy="381305"/>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Accounts becoming Technical NPA if review overdue &gt; 180 days.</a:t>
            </a:r>
            <a:endParaRPr lang="en-US" sz="1000" dirty="0"/>
          </a:p>
        </p:txBody>
      </p:sp>
      <p:sp>
        <p:nvSpPr>
          <p:cNvPr id="38" name="Text 31"/>
          <p:cNvSpPr txBox="1"/>
          <p:nvPr/>
        </p:nvSpPr>
        <p:spPr>
          <a:xfrm>
            <a:off x="8438998" y="3956609"/>
            <a:ext cx="3162910" cy="381305"/>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Time-barred debts due to missing/invalid AOD (Limitation Act).</a:t>
            </a:r>
            <a:endParaRPr lang="en-US" sz="1000" dirty="0"/>
          </a:p>
        </p:txBody>
      </p:sp>
      <p:sp>
        <p:nvSpPr>
          <p:cNvPr id="39" name="Text 32"/>
          <p:cNvSpPr txBox="1"/>
          <p:nvPr/>
        </p:nvSpPr>
        <p:spPr>
          <a:xfrm>
            <a:off x="8438998" y="4425696"/>
            <a:ext cx="3162910" cy="381305"/>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Ad-hoc extensions without proper assessment of financial health.</a:t>
            </a:r>
            <a:endParaRPr lang="en-US" sz="1000" dirty="0"/>
          </a:p>
        </p:txBody>
      </p:sp>
      <p:sp>
        <p:nvSpPr>
          <p:cNvPr id="40" name="Text 33"/>
          <p:cNvSpPr txBox="1"/>
          <p:nvPr/>
        </p:nvSpPr>
        <p:spPr>
          <a:xfrm>
            <a:off x="8438998" y="4893869"/>
            <a:ext cx="3162910" cy="381305"/>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Holding on operations allowed despite expired limits.</a:t>
            </a:r>
            <a:endParaRPr lang="en-US" sz="1000" dirty="0"/>
          </a:p>
        </p:txBody>
      </p:sp>
      <p:sp>
        <p:nvSpPr>
          <p:cNvPr id="41" name="Shape 34"/>
          <p:cNvSpPr/>
          <p:nvPr/>
        </p:nvSpPr>
        <p:spPr>
          <a:xfrm>
            <a:off x="0" y="6476695"/>
            <a:ext cx="12191695" cy="381305"/>
          </a:xfrm>
          <a:prstGeom prst="rect">
            <a:avLst/>
          </a:prstGeom>
          <a:solidFill>
            <a:srgbClr val="F1F5F9"/>
          </a:solidFill>
          <a:ln/>
        </p:spPr>
      </p:sp>
      <p:sp>
        <p:nvSpPr>
          <p:cNvPr id="42" name="Shape 35"/>
          <p:cNvSpPr/>
          <p:nvPr/>
        </p:nvSpPr>
        <p:spPr>
          <a:xfrm>
            <a:off x="0" y="6476695"/>
            <a:ext cx="12191695" cy="9144"/>
          </a:xfrm>
          <a:prstGeom prst="rect">
            <a:avLst/>
          </a:prstGeom>
          <a:solidFill>
            <a:srgbClr val="E2E8F0"/>
          </a:solidFill>
          <a:ln w="12700">
            <a:solidFill>
              <a:srgbClr val="E2E8F0">
                <a:alpha val="0"/>
              </a:srgbClr>
            </a:solidFill>
            <a:prstDash val="solid"/>
          </a:ln>
        </p:spPr>
      </p:sp>
      <p:sp>
        <p:nvSpPr>
          <p:cNvPr id="43" name="Text 36"/>
          <p:cNvSpPr txBox="1"/>
          <p:nvPr/>
        </p:nvSpPr>
        <p:spPr>
          <a:xfrm>
            <a:off x="476402" y="6586423"/>
            <a:ext cx="3276295" cy="171907"/>
          </a:xfrm>
          <a:prstGeom prst="rect">
            <a:avLst/>
          </a:prstGeom>
          <a:noFill/>
          <a:ln/>
        </p:spPr>
        <p:txBody>
          <a:bodyPr wrap="square" lIns="0" tIns="0" rIns="0" bIns="0" rtlCol="0" anchor="ctr"/>
          <a:lstStyle/>
          <a:p>
            <a:pPr marL="0" indent="0" algn="l">
              <a:buNone/>
            </a:pPr>
            <a:r>
              <a:rPr lang="en-US" sz="900" dirty="0">
                <a:solidFill>
                  <a:srgbClr val="64748B"/>
                </a:solidFill>
                <a:latin typeface="Open Sans" pitchFamily="34" charset="0"/>
                <a:ea typeface="Open Sans" pitchFamily="34" charset="-122"/>
                <a:cs typeface="Open Sans" pitchFamily="34" charset="-120"/>
              </a:rPr>
              <a:t>Long Form Audit Report (LFAR) – Practical Approach</a:t>
            </a:r>
            <a:endParaRPr lang="en-US" sz="900" dirty="0"/>
          </a:p>
        </p:txBody>
      </p:sp>
      <p:sp>
        <p:nvSpPr>
          <p:cNvPr id="44" name="Text 37"/>
          <p:cNvSpPr txBox="1"/>
          <p:nvPr/>
        </p:nvSpPr>
        <p:spPr>
          <a:xfrm>
            <a:off x="10416845" y="6586423"/>
            <a:ext cx="1553566" cy="171907"/>
          </a:xfrm>
          <a:prstGeom prst="rect">
            <a:avLst/>
          </a:prstGeom>
          <a:noFill/>
          <a:ln/>
        </p:spPr>
        <p:txBody>
          <a:bodyPr wrap="square" lIns="0" tIns="0" rIns="0" bIns="0" rtlCol="0" anchor="ctr"/>
          <a:lstStyle/>
          <a:p>
            <a:pPr marL="0" indent="0" algn="l">
              <a:buNone/>
            </a:pPr>
            <a:r>
              <a:rPr lang="en-US" sz="900" dirty="0">
                <a:solidFill>
                  <a:srgbClr val="64748B"/>
                </a:solidFill>
                <a:latin typeface="Open Sans" pitchFamily="34" charset="0"/>
                <a:ea typeface="Open Sans" pitchFamily="34" charset="-122"/>
                <a:cs typeface="Open Sans" pitchFamily="34" charset="-120"/>
              </a:rPr>
              <a:t>ICAI Hyderabad Seminar</a:t>
            </a:r>
            <a:endParaRPr lang="en-US" sz="900" dirty="0"/>
          </a:p>
        </p:txBody>
      </p:sp>
      <p:pic>
        <p:nvPicPr>
          <p:cNvPr id="45" name="Image 5" descr="preencoded.png"/>
          <p:cNvPicPr>
            <a:picLocks noChangeAspect="1"/>
          </p:cNvPicPr>
          <p:nvPr/>
        </p:nvPicPr>
        <p:blipFill>
          <a:blip r:embed="rId8"/>
          <a:srcRect l="-1712" r="-1712"/>
          <a:stretch/>
        </p:blipFill>
        <p:spPr>
          <a:xfrm>
            <a:off x="476402" y="342900"/>
            <a:ext cx="276149" cy="267005"/>
          </a:xfrm>
          <a:prstGeom prst="rect">
            <a:avLst/>
          </a:prstGeom>
        </p:spPr>
      </p:pic>
      <p:sp>
        <p:nvSpPr>
          <p:cNvPr id="46" name="Text 38"/>
          <p:cNvSpPr txBox="1"/>
          <p:nvPr/>
        </p:nvSpPr>
        <p:spPr>
          <a:xfrm>
            <a:off x="895198" y="247802"/>
            <a:ext cx="8044891" cy="457200"/>
          </a:xfrm>
          <a:prstGeom prst="rect">
            <a:avLst/>
          </a:prstGeom>
          <a:noFill/>
          <a:ln/>
        </p:spPr>
        <p:txBody>
          <a:bodyPr wrap="square" lIns="0" tIns="0" rIns="0" bIns="0" rtlCol="0" anchor="ctr"/>
          <a:lstStyle/>
          <a:p>
            <a:pPr marL="0" indent="0" algn="l">
              <a:buNone/>
            </a:pPr>
            <a:r>
              <a:rPr lang="en-US" sz="2400" b="1" kern="0" spc="75" dirty="0">
                <a:solidFill>
                  <a:srgbClr val="FFFFFF"/>
                </a:solidFill>
                <a:latin typeface="Montserrat" pitchFamily="34" charset="0"/>
                <a:ea typeface="Montserrat" pitchFamily="34" charset="-122"/>
                <a:cs typeface="Montserrat" pitchFamily="34" charset="-120"/>
              </a:rPr>
              <a:t>I. Assets - Advances - Review/Monitoring</a:t>
            </a:r>
            <a:endParaRPr lang="en-US" sz="24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name="Slide 37">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F0F0F0"/>
          </a:solidFill>
          <a:ln w="12700">
            <a:solidFill>
              <a:srgbClr val="FFFFFF">
                <a:alpha val="0"/>
              </a:srgbClr>
            </a:solidFill>
            <a:prstDash val="solid"/>
          </a:ln>
        </p:spPr>
      </p:sp>
      <p:sp>
        <p:nvSpPr>
          <p:cNvPr id="3" name="Shape 1"/>
          <p:cNvSpPr/>
          <p:nvPr/>
        </p:nvSpPr>
        <p:spPr>
          <a:xfrm>
            <a:off x="0" y="0"/>
            <a:ext cx="12191695" cy="6858000"/>
          </a:xfrm>
          <a:prstGeom prst="rect">
            <a:avLst/>
          </a:prstGeom>
          <a:solidFill>
            <a:srgbClr val="FFFFFF"/>
          </a:solidFill>
          <a:ln w="12700">
            <a:solidFill>
              <a:srgbClr val="FFFFFF">
                <a:alpha val="0"/>
              </a:srgbClr>
            </a:solidFill>
            <a:prstDash val="solid"/>
          </a:ln>
        </p:spPr>
      </p:sp>
      <p:sp>
        <p:nvSpPr>
          <p:cNvPr id="4" name="Shape 2"/>
          <p:cNvSpPr/>
          <p:nvPr/>
        </p:nvSpPr>
        <p:spPr>
          <a:xfrm>
            <a:off x="0" y="0"/>
            <a:ext cx="12191695" cy="952805"/>
          </a:xfrm>
          <a:prstGeom prst="rect">
            <a:avLst/>
          </a:prstGeom>
          <a:solidFill>
            <a:srgbClr val="003580"/>
          </a:solidFill>
          <a:ln w="12700">
            <a:solidFill>
              <a:srgbClr val="FFFFFF">
                <a:alpha val="0"/>
              </a:srgbClr>
            </a:solidFill>
            <a:prstDash val="solid"/>
          </a:ln>
        </p:spPr>
      </p:sp>
      <p:pic>
        <p:nvPicPr>
          <p:cNvPr id="6" name="Image 0" descr="preencoded.png"/>
          <p:cNvPicPr>
            <a:picLocks noChangeAspect="1"/>
          </p:cNvPicPr>
          <p:nvPr/>
        </p:nvPicPr>
        <p:blipFill>
          <a:blip r:embed="rId3"/>
          <a:srcRect t="-401" b="-401"/>
          <a:stretch/>
        </p:blipFill>
        <p:spPr>
          <a:xfrm>
            <a:off x="0" y="952805"/>
            <a:ext cx="12191695" cy="57607"/>
          </a:xfrm>
          <a:prstGeom prst="rect">
            <a:avLst/>
          </a:prstGeom>
        </p:spPr>
      </p:pic>
      <p:sp>
        <p:nvSpPr>
          <p:cNvPr id="7" name="Shape 4"/>
          <p:cNvSpPr/>
          <p:nvPr/>
        </p:nvSpPr>
        <p:spPr>
          <a:xfrm>
            <a:off x="0" y="1009498"/>
            <a:ext cx="12191695" cy="5467198"/>
          </a:xfrm>
          <a:prstGeom prst="rect">
            <a:avLst/>
          </a:prstGeom>
          <a:solidFill>
            <a:srgbClr val="F8FAFC"/>
          </a:solidFill>
          <a:ln w="12700">
            <a:solidFill>
              <a:srgbClr val="FFFFFF">
                <a:alpha val="0"/>
              </a:srgbClr>
            </a:solidFill>
            <a:prstDash val="solid"/>
          </a:ln>
        </p:spPr>
      </p:sp>
      <p:sp>
        <p:nvSpPr>
          <p:cNvPr id="8" name="Shape 5"/>
          <p:cNvSpPr/>
          <p:nvPr/>
        </p:nvSpPr>
        <p:spPr>
          <a:xfrm>
            <a:off x="476402" y="1248156"/>
            <a:ext cx="11239805" cy="875995"/>
          </a:xfrm>
          <a:prstGeom prst="roundRect">
            <a:avLst>
              <a:gd name="adj" fmla="val 18154"/>
            </a:avLst>
          </a:prstGeom>
          <a:solidFill>
            <a:srgbClr val="FFFFFF"/>
          </a:solidFill>
          <a:ln/>
        </p:spPr>
      </p:sp>
      <p:sp>
        <p:nvSpPr>
          <p:cNvPr id="9" name="Shape 6"/>
          <p:cNvSpPr/>
          <p:nvPr/>
        </p:nvSpPr>
        <p:spPr>
          <a:xfrm>
            <a:off x="476402" y="1248156"/>
            <a:ext cx="57607" cy="875995"/>
          </a:xfrm>
          <a:prstGeom prst="roundRect">
            <a:avLst>
              <a:gd name="adj" fmla="val 276053"/>
            </a:avLst>
          </a:prstGeom>
          <a:solidFill>
            <a:srgbClr val="0072CE"/>
          </a:solidFill>
          <a:ln w="12700">
            <a:solidFill>
              <a:srgbClr val="0072CE">
                <a:alpha val="0"/>
              </a:srgbClr>
            </a:solidFill>
            <a:prstDash val="solid"/>
          </a:ln>
        </p:spPr>
      </p:sp>
      <p:sp>
        <p:nvSpPr>
          <p:cNvPr id="10" name="Shape 7"/>
          <p:cNvSpPr/>
          <p:nvPr/>
        </p:nvSpPr>
        <p:spPr>
          <a:xfrm>
            <a:off x="724205" y="1399946"/>
            <a:ext cx="990295" cy="200254"/>
          </a:xfrm>
          <a:prstGeom prst="roundRect">
            <a:avLst>
              <a:gd name="adj" fmla="val 173951"/>
            </a:avLst>
          </a:prstGeom>
          <a:solidFill>
            <a:srgbClr val="E8F4FD"/>
          </a:solidFill>
          <a:ln w="12700">
            <a:solidFill>
              <a:srgbClr val="FFFFFF">
                <a:alpha val="0"/>
              </a:srgbClr>
            </a:solidFill>
            <a:prstDash val="solid"/>
          </a:ln>
        </p:spPr>
      </p:sp>
      <p:sp>
        <p:nvSpPr>
          <p:cNvPr id="11" name="Text 8"/>
          <p:cNvSpPr txBox="1"/>
          <p:nvPr/>
        </p:nvSpPr>
        <p:spPr>
          <a:xfrm>
            <a:off x="724205" y="1399946"/>
            <a:ext cx="1179576" cy="200254"/>
          </a:xfrm>
          <a:prstGeom prst="rect">
            <a:avLst/>
          </a:prstGeom>
          <a:solidFill>
            <a:srgbClr val="FFFFFF">
              <a:alpha val="0"/>
            </a:srgbClr>
          </a:solidFill>
          <a:ln>
            <a:solidFill>
              <a:srgbClr val="FFFFFF">
                <a:alpha val="0"/>
              </a:srgbClr>
            </a:solidFill>
          </a:ln>
        </p:spPr>
        <p:txBody>
          <a:bodyPr wrap="square" lIns="76200" tIns="25400" rIns="76200" bIns="25400" rtlCol="0" anchor="ctr"/>
          <a:lstStyle/>
          <a:p>
            <a:pPr marL="0" indent="0" algn="l">
              <a:buNone/>
            </a:pPr>
            <a:r>
              <a:rPr lang="en-US" sz="800" b="1" dirty="0">
                <a:solidFill>
                  <a:srgbClr val="003580"/>
                </a:solidFill>
                <a:latin typeface="Open Sans" pitchFamily="34" charset="0"/>
                <a:ea typeface="Open Sans" pitchFamily="34" charset="-122"/>
                <a:cs typeface="Open Sans" pitchFamily="34" charset="-120"/>
              </a:rPr>
              <a:t>Clause 5(e)(ii)(a)</a:t>
            </a:r>
            <a:endParaRPr lang="en-US" sz="800" dirty="0"/>
          </a:p>
        </p:txBody>
      </p:sp>
      <p:pic>
        <p:nvPicPr>
          <p:cNvPr id="12" name="Image 1" descr="preencoded.png"/>
          <p:cNvPicPr>
            <a:picLocks noChangeAspect="1"/>
          </p:cNvPicPr>
          <p:nvPr/>
        </p:nvPicPr>
        <p:blipFill>
          <a:blip r:embed="rId4"/>
          <a:srcRect l="-1648" r="-1648"/>
          <a:stretch/>
        </p:blipFill>
        <p:spPr>
          <a:xfrm>
            <a:off x="11401654" y="1343254"/>
            <a:ext cx="171907" cy="190195"/>
          </a:xfrm>
          <a:prstGeom prst="rect">
            <a:avLst/>
          </a:prstGeom>
        </p:spPr>
      </p:pic>
      <p:sp>
        <p:nvSpPr>
          <p:cNvPr id="13" name="Text 9"/>
          <p:cNvSpPr txBox="1"/>
          <p:nvPr/>
        </p:nvSpPr>
        <p:spPr>
          <a:xfrm>
            <a:off x="724205" y="1610259"/>
            <a:ext cx="10877702" cy="533473"/>
          </a:xfrm>
          <a:prstGeom prst="rect">
            <a:avLst/>
          </a:prstGeom>
          <a:noFill/>
          <a:ln/>
        </p:spPr>
        <p:txBody>
          <a:bodyPr wrap="square" lIns="0" tIns="0" rIns="0" bIns="0" rtlCol="0" anchor="ctr"/>
          <a:lstStyle/>
          <a:p>
            <a:pPr marL="0" indent="0" algn="l">
              <a:buNone/>
            </a:pPr>
            <a:r>
              <a:rPr lang="en-US" sz="1400" b="1" i="1" dirty="0">
                <a:solidFill>
                  <a:srgbClr val="1E293B"/>
                </a:solidFill>
                <a:latin typeface="Montserrat" pitchFamily="34" charset="0"/>
                <a:ea typeface="Montserrat" pitchFamily="34" charset="-122"/>
                <a:cs typeface="Montserrat" pitchFamily="34" charset="-120"/>
              </a:rPr>
              <a:t>"a) Are the stock/book debt statements and other periodic operational data and financial statements, etc., received regularly from the borrowers and duly scrutinized? Is suitable action taken on the basis of such scrutiny in appropriate cases?"</a:t>
            </a:r>
            <a:endParaRPr lang="en-US" sz="1400" dirty="0"/>
          </a:p>
        </p:txBody>
      </p:sp>
      <p:sp>
        <p:nvSpPr>
          <p:cNvPr id="14" name="Shape 10"/>
          <p:cNvSpPr/>
          <p:nvPr/>
        </p:nvSpPr>
        <p:spPr>
          <a:xfrm>
            <a:off x="476402" y="2216506"/>
            <a:ext cx="11239805" cy="694944"/>
          </a:xfrm>
          <a:prstGeom prst="roundRect">
            <a:avLst>
              <a:gd name="adj" fmla="val 28839"/>
            </a:avLst>
          </a:prstGeom>
          <a:solidFill>
            <a:srgbClr val="FFFFFF"/>
          </a:solidFill>
          <a:ln/>
        </p:spPr>
      </p:sp>
      <p:sp>
        <p:nvSpPr>
          <p:cNvPr id="15" name="Shape 11"/>
          <p:cNvSpPr/>
          <p:nvPr/>
        </p:nvSpPr>
        <p:spPr>
          <a:xfrm>
            <a:off x="476402" y="2216506"/>
            <a:ext cx="57607" cy="694944"/>
          </a:xfrm>
          <a:prstGeom prst="roundRect">
            <a:avLst>
              <a:gd name="adj" fmla="val 347903"/>
            </a:avLst>
          </a:prstGeom>
          <a:solidFill>
            <a:srgbClr val="0072CE"/>
          </a:solidFill>
          <a:ln w="12700">
            <a:solidFill>
              <a:srgbClr val="0072CE">
                <a:alpha val="0"/>
              </a:srgbClr>
            </a:solidFill>
            <a:prstDash val="solid"/>
          </a:ln>
        </p:spPr>
      </p:sp>
      <p:sp>
        <p:nvSpPr>
          <p:cNvPr id="16" name="Shape 12"/>
          <p:cNvSpPr/>
          <p:nvPr/>
        </p:nvSpPr>
        <p:spPr>
          <a:xfrm>
            <a:off x="724205" y="2368296"/>
            <a:ext cx="990295" cy="200254"/>
          </a:xfrm>
          <a:prstGeom prst="roundRect">
            <a:avLst>
              <a:gd name="adj" fmla="val 173951"/>
            </a:avLst>
          </a:prstGeom>
          <a:solidFill>
            <a:srgbClr val="E8F4FD"/>
          </a:solidFill>
          <a:ln w="12700">
            <a:solidFill>
              <a:srgbClr val="FFFFFF">
                <a:alpha val="0"/>
              </a:srgbClr>
            </a:solidFill>
            <a:prstDash val="solid"/>
          </a:ln>
        </p:spPr>
      </p:sp>
      <p:sp>
        <p:nvSpPr>
          <p:cNvPr id="17" name="Text 13"/>
          <p:cNvSpPr txBox="1"/>
          <p:nvPr/>
        </p:nvSpPr>
        <p:spPr>
          <a:xfrm>
            <a:off x="724205" y="2368296"/>
            <a:ext cx="1179576" cy="200254"/>
          </a:xfrm>
          <a:prstGeom prst="rect">
            <a:avLst/>
          </a:prstGeom>
          <a:solidFill>
            <a:srgbClr val="FFFFFF">
              <a:alpha val="0"/>
            </a:srgbClr>
          </a:solidFill>
          <a:ln>
            <a:solidFill>
              <a:srgbClr val="FFFFFF">
                <a:alpha val="0"/>
              </a:srgbClr>
            </a:solidFill>
          </a:ln>
        </p:spPr>
        <p:txBody>
          <a:bodyPr wrap="square" lIns="76200" tIns="25400" rIns="76200" bIns="25400" rtlCol="0" anchor="ctr"/>
          <a:lstStyle/>
          <a:p>
            <a:pPr marL="0" indent="0" algn="l">
              <a:buNone/>
            </a:pPr>
            <a:r>
              <a:rPr lang="en-US" sz="800" b="1" dirty="0">
                <a:solidFill>
                  <a:srgbClr val="003580"/>
                </a:solidFill>
                <a:latin typeface="Open Sans" pitchFamily="34" charset="0"/>
                <a:ea typeface="Open Sans" pitchFamily="34" charset="-122"/>
                <a:cs typeface="Open Sans" pitchFamily="34" charset="-120"/>
              </a:rPr>
              <a:t>Clause 5(e)(ii)(b)</a:t>
            </a:r>
            <a:endParaRPr lang="en-US" sz="800" dirty="0"/>
          </a:p>
        </p:txBody>
      </p:sp>
      <p:pic>
        <p:nvPicPr>
          <p:cNvPr id="18" name="Image 2" descr="preencoded.png"/>
          <p:cNvPicPr>
            <a:picLocks noChangeAspect="1"/>
          </p:cNvPicPr>
          <p:nvPr/>
        </p:nvPicPr>
        <p:blipFill>
          <a:blip r:embed="rId4"/>
          <a:srcRect l="-1648" r="-1648"/>
          <a:stretch/>
        </p:blipFill>
        <p:spPr>
          <a:xfrm>
            <a:off x="11401654" y="2311603"/>
            <a:ext cx="171907" cy="190195"/>
          </a:xfrm>
          <a:prstGeom prst="rect">
            <a:avLst/>
          </a:prstGeom>
        </p:spPr>
      </p:pic>
      <p:sp>
        <p:nvSpPr>
          <p:cNvPr id="19" name="Text 14"/>
          <p:cNvSpPr txBox="1"/>
          <p:nvPr/>
        </p:nvSpPr>
        <p:spPr>
          <a:xfrm>
            <a:off x="724205" y="2602382"/>
            <a:ext cx="10916107" cy="191110"/>
          </a:xfrm>
          <a:prstGeom prst="rect">
            <a:avLst/>
          </a:prstGeom>
          <a:noFill/>
          <a:ln/>
        </p:spPr>
        <p:txBody>
          <a:bodyPr wrap="square" lIns="0" tIns="0" rIns="0" bIns="0" rtlCol="0" anchor="ctr"/>
          <a:lstStyle/>
          <a:p>
            <a:pPr marL="0" indent="0" algn="l">
              <a:buNone/>
            </a:pPr>
            <a:r>
              <a:rPr lang="en-US" sz="1000" b="1" i="1" dirty="0">
                <a:solidFill>
                  <a:srgbClr val="1E293B"/>
                </a:solidFill>
                <a:latin typeface="Montserrat" pitchFamily="34" charset="0"/>
                <a:ea typeface="Montserrat" pitchFamily="34" charset="-122"/>
                <a:cs typeface="Montserrat" pitchFamily="34" charset="-120"/>
              </a:rPr>
              <a:t>"</a:t>
            </a:r>
            <a:r>
              <a:rPr lang="en-US" sz="1400" b="1" i="1" dirty="0">
                <a:solidFill>
                  <a:srgbClr val="1E293B"/>
                </a:solidFill>
                <a:latin typeface="Montserrat" pitchFamily="34" charset="0"/>
                <a:ea typeface="Montserrat" pitchFamily="34" charset="-122"/>
                <a:cs typeface="Montserrat" pitchFamily="34" charset="-120"/>
              </a:rPr>
              <a:t>b) Is the DP properly computed?"</a:t>
            </a:r>
            <a:endParaRPr lang="en-US" sz="1400" dirty="0"/>
          </a:p>
        </p:txBody>
      </p:sp>
      <p:sp>
        <p:nvSpPr>
          <p:cNvPr id="20" name="Shape 15"/>
          <p:cNvSpPr/>
          <p:nvPr/>
        </p:nvSpPr>
        <p:spPr>
          <a:xfrm>
            <a:off x="476402" y="2998318"/>
            <a:ext cx="11239805" cy="694944"/>
          </a:xfrm>
          <a:prstGeom prst="roundRect">
            <a:avLst>
              <a:gd name="adj" fmla="val 28839"/>
            </a:avLst>
          </a:prstGeom>
          <a:solidFill>
            <a:srgbClr val="FFFFFF"/>
          </a:solidFill>
          <a:ln/>
        </p:spPr>
      </p:sp>
      <p:sp>
        <p:nvSpPr>
          <p:cNvPr id="21" name="Shape 16"/>
          <p:cNvSpPr/>
          <p:nvPr/>
        </p:nvSpPr>
        <p:spPr>
          <a:xfrm>
            <a:off x="476402" y="2998318"/>
            <a:ext cx="57607" cy="694944"/>
          </a:xfrm>
          <a:prstGeom prst="roundRect">
            <a:avLst>
              <a:gd name="adj" fmla="val 347903"/>
            </a:avLst>
          </a:prstGeom>
          <a:solidFill>
            <a:srgbClr val="0072CE"/>
          </a:solidFill>
          <a:ln w="12700">
            <a:solidFill>
              <a:srgbClr val="0072CE">
                <a:alpha val="0"/>
              </a:srgbClr>
            </a:solidFill>
            <a:prstDash val="solid"/>
          </a:ln>
        </p:spPr>
      </p:sp>
      <p:sp>
        <p:nvSpPr>
          <p:cNvPr id="22" name="Shape 17"/>
          <p:cNvSpPr/>
          <p:nvPr/>
        </p:nvSpPr>
        <p:spPr>
          <a:xfrm>
            <a:off x="724205" y="3151022"/>
            <a:ext cx="981151" cy="200254"/>
          </a:xfrm>
          <a:prstGeom prst="roundRect">
            <a:avLst>
              <a:gd name="adj" fmla="val 173951"/>
            </a:avLst>
          </a:prstGeom>
          <a:solidFill>
            <a:srgbClr val="E8F4FD"/>
          </a:solidFill>
          <a:ln w="12700">
            <a:solidFill>
              <a:srgbClr val="FFFFFF">
                <a:alpha val="0"/>
              </a:srgbClr>
            </a:solidFill>
            <a:prstDash val="solid"/>
          </a:ln>
        </p:spPr>
      </p:sp>
      <p:sp>
        <p:nvSpPr>
          <p:cNvPr id="23" name="Text 18"/>
          <p:cNvSpPr txBox="1"/>
          <p:nvPr/>
        </p:nvSpPr>
        <p:spPr>
          <a:xfrm>
            <a:off x="724205" y="3151022"/>
            <a:ext cx="1167689" cy="200254"/>
          </a:xfrm>
          <a:prstGeom prst="rect">
            <a:avLst/>
          </a:prstGeom>
          <a:solidFill>
            <a:srgbClr val="FFFFFF">
              <a:alpha val="0"/>
            </a:srgbClr>
          </a:solidFill>
          <a:ln>
            <a:solidFill>
              <a:srgbClr val="FFFFFF">
                <a:alpha val="0"/>
              </a:srgbClr>
            </a:solidFill>
          </a:ln>
        </p:spPr>
        <p:txBody>
          <a:bodyPr wrap="square" lIns="76200" tIns="25400" rIns="76200" bIns="25400" rtlCol="0" anchor="ctr"/>
          <a:lstStyle/>
          <a:p>
            <a:pPr marL="0" indent="0" algn="l">
              <a:buNone/>
            </a:pPr>
            <a:r>
              <a:rPr lang="en-US" sz="800" b="1" dirty="0">
                <a:solidFill>
                  <a:srgbClr val="003580"/>
                </a:solidFill>
                <a:latin typeface="Open Sans" pitchFamily="34" charset="0"/>
                <a:ea typeface="Open Sans" pitchFamily="34" charset="-122"/>
                <a:cs typeface="Open Sans" pitchFamily="34" charset="-120"/>
              </a:rPr>
              <a:t>Clause 5(e)(ii)(c)</a:t>
            </a:r>
            <a:endParaRPr lang="en-US" sz="800" dirty="0"/>
          </a:p>
        </p:txBody>
      </p:sp>
      <p:pic>
        <p:nvPicPr>
          <p:cNvPr id="24" name="Image 3" descr="preencoded.png"/>
          <p:cNvPicPr>
            <a:picLocks noChangeAspect="1"/>
          </p:cNvPicPr>
          <p:nvPr/>
        </p:nvPicPr>
        <p:blipFill>
          <a:blip r:embed="rId4"/>
          <a:srcRect l="-1648" r="-1648"/>
          <a:stretch/>
        </p:blipFill>
        <p:spPr>
          <a:xfrm>
            <a:off x="11401654" y="3093415"/>
            <a:ext cx="171907" cy="190195"/>
          </a:xfrm>
          <a:prstGeom prst="rect">
            <a:avLst/>
          </a:prstGeom>
        </p:spPr>
      </p:pic>
      <p:sp>
        <p:nvSpPr>
          <p:cNvPr id="25" name="Text 19"/>
          <p:cNvSpPr txBox="1"/>
          <p:nvPr/>
        </p:nvSpPr>
        <p:spPr>
          <a:xfrm>
            <a:off x="724205" y="3384193"/>
            <a:ext cx="10916107" cy="284379"/>
          </a:xfrm>
          <a:prstGeom prst="rect">
            <a:avLst/>
          </a:prstGeom>
          <a:noFill/>
          <a:ln/>
        </p:spPr>
        <p:txBody>
          <a:bodyPr wrap="square" lIns="0" tIns="0" rIns="0" bIns="0" rtlCol="0" anchor="ctr"/>
          <a:lstStyle/>
          <a:p>
            <a:pPr marL="0" indent="0" algn="l">
              <a:buNone/>
            </a:pPr>
            <a:r>
              <a:rPr lang="en-US" sz="1100" b="1" i="1" dirty="0">
                <a:solidFill>
                  <a:srgbClr val="1E293B"/>
                </a:solidFill>
                <a:latin typeface="Montserrat" pitchFamily="34" charset="0"/>
                <a:ea typeface="Montserrat" pitchFamily="34" charset="-122"/>
                <a:cs typeface="Montserrat" pitchFamily="34" charset="-120"/>
              </a:rPr>
              <a:t>"</a:t>
            </a:r>
            <a:r>
              <a:rPr lang="en-US" sz="1400" b="1" i="1" dirty="0">
                <a:solidFill>
                  <a:srgbClr val="1E293B"/>
                </a:solidFill>
                <a:latin typeface="Montserrat" pitchFamily="34" charset="0"/>
                <a:ea typeface="Montserrat" pitchFamily="34" charset="-122"/>
                <a:cs typeface="Montserrat" pitchFamily="34" charset="-120"/>
              </a:rPr>
              <a:t>c) Whether the latest audited financial statements are obtained for accounts reviewed / renewed during the year?"</a:t>
            </a:r>
            <a:endParaRPr lang="en-US" sz="1400" dirty="0"/>
          </a:p>
        </p:txBody>
      </p:sp>
      <p:sp>
        <p:nvSpPr>
          <p:cNvPr id="26" name="Shape 20"/>
          <p:cNvSpPr/>
          <p:nvPr/>
        </p:nvSpPr>
        <p:spPr>
          <a:xfrm>
            <a:off x="476402" y="3827678"/>
            <a:ext cx="3619195" cy="2419502"/>
          </a:xfrm>
          <a:prstGeom prst="roundRect">
            <a:avLst>
              <a:gd name="adj" fmla="val 2976"/>
            </a:avLst>
          </a:prstGeom>
          <a:solidFill>
            <a:srgbClr val="FFFFFF"/>
          </a:solidFill>
          <a:ln w="12700">
            <a:solidFill>
              <a:srgbClr val="FFFFFF">
                <a:alpha val="0"/>
              </a:srgbClr>
            </a:solidFill>
            <a:prstDash val="solid"/>
          </a:ln>
          <a:effectLst>
            <a:outerShdw blurRad="63500" dist="38100" dir="16200000" algn="bl" rotWithShape="0">
              <a:srgbClr val="000000">
                <a:alpha val="5000"/>
              </a:srgbClr>
            </a:outerShdw>
          </a:effectLst>
        </p:spPr>
      </p:sp>
      <p:sp>
        <p:nvSpPr>
          <p:cNvPr id="27" name="Shape 21"/>
          <p:cNvSpPr/>
          <p:nvPr/>
        </p:nvSpPr>
        <p:spPr>
          <a:xfrm>
            <a:off x="666598" y="4351630"/>
            <a:ext cx="3238805" cy="19202"/>
          </a:xfrm>
          <a:prstGeom prst="rect">
            <a:avLst/>
          </a:prstGeom>
          <a:solidFill>
            <a:srgbClr val="F1F5F9"/>
          </a:solidFill>
          <a:ln w="12700">
            <a:solidFill>
              <a:srgbClr val="F1F5F9">
                <a:alpha val="0"/>
              </a:srgbClr>
            </a:solidFill>
            <a:prstDash val="solid"/>
          </a:ln>
        </p:spPr>
      </p:sp>
      <p:sp>
        <p:nvSpPr>
          <p:cNvPr id="28" name="Shape 22"/>
          <p:cNvSpPr/>
          <p:nvPr/>
        </p:nvSpPr>
        <p:spPr>
          <a:xfrm>
            <a:off x="666598" y="3970325"/>
            <a:ext cx="304495" cy="304495"/>
          </a:xfrm>
          <a:prstGeom prst="ellipse">
            <a:avLst/>
          </a:prstGeom>
          <a:solidFill>
            <a:srgbClr val="0072CE"/>
          </a:solidFill>
          <a:ln w="12700">
            <a:solidFill>
              <a:srgbClr val="FFFFFF">
                <a:alpha val="0"/>
              </a:srgbClr>
            </a:solidFill>
            <a:prstDash val="solid"/>
          </a:ln>
        </p:spPr>
      </p:sp>
      <p:pic>
        <p:nvPicPr>
          <p:cNvPr id="29" name="Image 4" descr="preencoded.png"/>
          <p:cNvPicPr>
            <a:picLocks noChangeAspect="1"/>
          </p:cNvPicPr>
          <p:nvPr/>
        </p:nvPicPr>
        <p:blipFill>
          <a:blip r:embed="rId5"/>
          <a:srcRect/>
          <a:stretch/>
        </p:blipFill>
        <p:spPr>
          <a:xfrm>
            <a:off x="752551" y="4056278"/>
            <a:ext cx="133502" cy="133502"/>
          </a:xfrm>
          <a:prstGeom prst="rect">
            <a:avLst/>
          </a:prstGeom>
        </p:spPr>
      </p:pic>
      <p:sp>
        <p:nvSpPr>
          <p:cNvPr id="30" name="Text 23"/>
          <p:cNvSpPr txBox="1"/>
          <p:nvPr/>
        </p:nvSpPr>
        <p:spPr>
          <a:xfrm>
            <a:off x="1067105" y="4016045"/>
            <a:ext cx="1381658" cy="219456"/>
          </a:xfrm>
          <a:prstGeom prst="rect">
            <a:avLst/>
          </a:prstGeom>
          <a:noFill/>
          <a:ln/>
        </p:spPr>
        <p:txBody>
          <a:bodyPr wrap="square" lIns="0" tIns="0" rIns="0" bIns="0" rtlCol="0" anchor="ctr"/>
          <a:lstStyle/>
          <a:p>
            <a:pPr marL="0" indent="0" algn="l">
              <a:buNone/>
            </a:pPr>
            <a:r>
              <a:rPr lang="en-US" sz="1100" b="1" dirty="0">
                <a:solidFill>
                  <a:srgbClr val="334155"/>
                </a:solidFill>
                <a:latin typeface="Montserrat" pitchFamily="34" charset="0"/>
                <a:ea typeface="Montserrat" pitchFamily="34" charset="-122"/>
                <a:cs typeface="Montserrat" pitchFamily="34" charset="-120"/>
              </a:rPr>
              <a:t>What to Verify</a:t>
            </a:r>
            <a:endParaRPr lang="en-US" sz="1100" dirty="0"/>
          </a:p>
        </p:txBody>
      </p:sp>
      <p:sp>
        <p:nvSpPr>
          <p:cNvPr id="31" name="Text 24"/>
          <p:cNvSpPr txBox="1"/>
          <p:nvPr/>
        </p:nvSpPr>
        <p:spPr>
          <a:xfrm>
            <a:off x="800100" y="4485132"/>
            <a:ext cx="3182112" cy="352958"/>
          </a:xfrm>
          <a:prstGeom prst="rect">
            <a:avLst/>
          </a:prstGeom>
          <a:noFill/>
          <a:ln/>
        </p:spPr>
        <p:txBody>
          <a:bodyPr wrap="square" lIns="0" tIns="0" rIns="0" bIns="0" rtlCol="0" anchor="ctr"/>
          <a:lstStyle/>
          <a:p>
            <a:pPr marL="0" indent="0" algn="l">
              <a:buNone/>
            </a:pPr>
            <a:r>
              <a:rPr lang="en-US" sz="900" dirty="0">
                <a:solidFill>
                  <a:srgbClr val="475569"/>
                </a:solidFill>
                <a:latin typeface="Open Sans" pitchFamily="34" charset="0"/>
                <a:ea typeface="Open Sans" pitchFamily="34" charset="-122"/>
                <a:cs typeface="Open Sans" pitchFamily="34" charset="-120"/>
              </a:rPr>
              <a:t>Regularity of stock/book debt statement submission vs sanction terms (e.g., monthly)</a:t>
            </a:r>
            <a:endParaRPr lang="en-US" sz="900" dirty="0"/>
          </a:p>
        </p:txBody>
      </p:sp>
      <p:sp>
        <p:nvSpPr>
          <p:cNvPr id="32" name="Text 25"/>
          <p:cNvSpPr txBox="1"/>
          <p:nvPr/>
        </p:nvSpPr>
        <p:spPr>
          <a:xfrm>
            <a:off x="800100" y="4908499"/>
            <a:ext cx="3182112" cy="352958"/>
          </a:xfrm>
          <a:prstGeom prst="rect">
            <a:avLst/>
          </a:prstGeom>
          <a:noFill/>
          <a:ln/>
        </p:spPr>
        <p:txBody>
          <a:bodyPr wrap="square" lIns="0" tIns="0" rIns="0" bIns="0" rtlCol="0" anchor="ctr"/>
          <a:lstStyle/>
          <a:p>
            <a:pPr marL="0" indent="0" algn="l">
              <a:buNone/>
            </a:pPr>
            <a:r>
              <a:rPr lang="en-US" sz="900" dirty="0">
                <a:solidFill>
                  <a:srgbClr val="475569"/>
                </a:solidFill>
                <a:latin typeface="Open Sans" pitchFamily="34" charset="0"/>
                <a:ea typeface="Open Sans" pitchFamily="34" charset="-122"/>
                <a:cs typeface="Open Sans" pitchFamily="34" charset="-120"/>
              </a:rPr>
              <a:t>Evidence of scrutiny (officer initials, comments, aging analysis)</a:t>
            </a:r>
            <a:endParaRPr lang="en-US" sz="900" dirty="0"/>
          </a:p>
        </p:txBody>
      </p:sp>
      <p:sp>
        <p:nvSpPr>
          <p:cNvPr id="33" name="Text 26"/>
          <p:cNvSpPr txBox="1"/>
          <p:nvPr/>
        </p:nvSpPr>
        <p:spPr>
          <a:xfrm>
            <a:off x="800100" y="5330952"/>
            <a:ext cx="3182112" cy="352958"/>
          </a:xfrm>
          <a:prstGeom prst="rect">
            <a:avLst/>
          </a:prstGeom>
          <a:noFill/>
          <a:ln/>
        </p:spPr>
        <p:txBody>
          <a:bodyPr wrap="square" lIns="0" tIns="0" rIns="0" bIns="0" rtlCol="0" anchor="ctr"/>
          <a:lstStyle/>
          <a:p>
            <a:pPr marL="0" indent="0" algn="l">
              <a:buNone/>
            </a:pPr>
            <a:r>
              <a:rPr lang="en-US" sz="900" dirty="0">
                <a:solidFill>
                  <a:srgbClr val="475569"/>
                </a:solidFill>
                <a:latin typeface="Open Sans" pitchFamily="34" charset="0"/>
                <a:ea typeface="Open Sans" pitchFamily="34" charset="-122"/>
                <a:cs typeface="Open Sans" pitchFamily="34" charset="-120"/>
              </a:rPr>
              <a:t>DP calculation accuracy: margin application, excluding unpaid stock/old debtors</a:t>
            </a:r>
            <a:endParaRPr lang="en-US" sz="900" dirty="0"/>
          </a:p>
        </p:txBody>
      </p:sp>
      <p:sp>
        <p:nvSpPr>
          <p:cNvPr id="34" name="Text 27"/>
          <p:cNvSpPr txBox="1"/>
          <p:nvPr/>
        </p:nvSpPr>
        <p:spPr>
          <a:xfrm>
            <a:off x="800100" y="5754319"/>
            <a:ext cx="3609137" cy="181051"/>
          </a:xfrm>
          <a:prstGeom prst="rect">
            <a:avLst/>
          </a:prstGeom>
          <a:noFill/>
          <a:ln/>
        </p:spPr>
        <p:txBody>
          <a:bodyPr wrap="square" lIns="0" tIns="0" rIns="0" bIns="0" rtlCol="0" anchor="ctr"/>
          <a:lstStyle/>
          <a:p>
            <a:pPr marL="0" indent="0" algn="l">
              <a:buNone/>
            </a:pPr>
            <a:r>
              <a:rPr lang="en-US" sz="900" dirty="0">
                <a:solidFill>
                  <a:srgbClr val="475569"/>
                </a:solidFill>
                <a:latin typeface="Open Sans" pitchFamily="34" charset="0"/>
                <a:ea typeface="Open Sans" pitchFamily="34" charset="-122"/>
                <a:cs typeface="Open Sans" pitchFamily="34" charset="-120"/>
              </a:rPr>
              <a:t>Audited financials on file before renewal/review date</a:t>
            </a:r>
            <a:endParaRPr lang="en-US" sz="900" dirty="0"/>
          </a:p>
        </p:txBody>
      </p:sp>
      <p:sp>
        <p:nvSpPr>
          <p:cNvPr id="35" name="Shape 28"/>
          <p:cNvSpPr/>
          <p:nvPr/>
        </p:nvSpPr>
        <p:spPr>
          <a:xfrm>
            <a:off x="4286707" y="3827678"/>
            <a:ext cx="3619195" cy="2419502"/>
          </a:xfrm>
          <a:prstGeom prst="roundRect">
            <a:avLst>
              <a:gd name="adj" fmla="val 2976"/>
            </a:avLst>
          </a:prstGeom>
          <a:solidFill>
            <a:srgbClr val="FFFFFF"/>
          </a:solidFill>
          <a:ln w="12700">
            <a:solidFill>
              <a:srgbClr val="FFFFFF">
                <a:alpha val="0"/>
              </a:srgbClr>
            </a:solidFill>
            <a:prstDash val="solid"/>
          </a:ln>
          <a:effectLst>
            <a:outerShdw blurRad="63500" dist="38100" dir="16200000" algn="bl" rotWithShape="0">
              <a:srgbClr val="000000">
                <a:alpha val="5000"/>
              </a:srgbClr>
            </a:outerShdw>
          </a:effectLst>
        </p:spPr>
      </p:sp>
      <p:sp>
        <p:nvSpPr>
          <p:cNvPr id="36" name="Shape 29"/>
          <p:cNvSpPr/>
          <p:nvPr/>
        </p:nvSpPr>
        <p:spPr>
          <a:xfrm>
            <a:off x="4476902" y="4351630"/>
            <a:ext cx="3238805" cy="19202"/>
          </a:xfrm>
          <a:prstGeom prst="rect">
            <a:avLst/>
          </a:prstGeom>
          <a:solidFill>
            <a:srgbClr val="F1F5F9"/>
          </a:solidFill>
          <a:ln w="12700">
            <a:solidFill>
              <a:srgbClr val="F1F5F9">
                <a:alpha val="0"/>
              </a:srgbClr>
            </a:solidFill>
            <a:prstDash val="solid"/>
          </a:ln>
        </p:spPr>
      </p:sp>
      <p:sp>
        <p:nvSpPr>
          <p:cNvPr id="37" name="Shape 30"/>
          <p:cNvSpPr/>
          <p:nvPr/>
        </p:nvSpPr>
        <p:spPr>
          <a:xfrm>
            <a:off x="4476902" y="3970325"/>
            <a:ext cx="304495" cy="304495"/>
          </a:xfrm>
          <a:prstGeom prst="ellipse">
            <a:avLst/>
          </a:prstGeom>
          <a:solidFill>
            <a:srgbClr val="0D9488"/>
          </a:solidFill>
          <a:ln w="12700">
            <a:solidFill>
              <a:srgbClr val="FFFFFF">
                <a:alpha val="0"/>
              </a:srgbClr>
            </a:solidFill>
            <a:prstDash val="solid"/>
          </a:ln>
        </p:spPr>
      </p:sp>
      <p:pic>
        <p:nvPicPr>
          <p:cNvPr id="38" name="Image 5" descr="preencoded.png"/>
          <p:cNvPicPr>
            <a:picLocks noChangeAspect="1"/>
          </p:cNvPicPr>
          <p:nvPr/>
        </p:nvPicPr>
        <p:blipFill>
          <a:blip r:embed="rId6"/>
          <a:srcRect l="-2512" r="-2512"/>
          <a:stretch/>
        </p:blipFill>
        <p:spPr>
          <a:xfrm>
            <a:off x="4576572" y="4056278"/>
            <a:ext cx="105156" cy="133502"/>
          </a:xfrm>
          <a:prstGeom prst="rect">
            <a:avLst/>
          </a:prstGeom>
        </p:spPr>
      </p:pic>
      <p:sp>
        <p:nvSpPr>
          <p:cNvPr id="39" name="Text 31"/>
          <p:cNvSpPr txBox="1"/>
          <p:nvPr/>
        </p:nvSpPr>
        <p:spPr>
          <a:xfrm>
            <a:off x="4876495" y="4016045"/>
            <a:ext cx="2050999" cy="219456"/>
          </a:xfrm>
          <a:prstGeom prst="rect">
            <a:avLst/>
          </a:prstGeom>
          <a:noFill/>
          <a:ln/>
        </p:spPr>
        <p:txBody>
          <a:bodyPr wrap="square" lIns="0" tIns="0" rIns="0" bIns="0" rtlCol="0" anchor="ctr"/>
          <a:lstStyle/>
          <a:p>
            <a:pPr marL="0" indent="0" algn="l">
              <a:buNone/>
            </a:pPr>
            <a:r>
              <a:rPr lang="en-US" sz="1100" b="1" dirty="0">
                <a:solidFill>
                  <a:srgbClr val="334155"/>
                </a:solidFill>
                <a:latin typeface="Montserrat" pitchFamily="34" charset="0"/>
                <a:ea typeface="Montserrat" pitchFamily="34" charset="-122"/>
                <a:cs typeface="Montserrat" pitchFamily="34" charset="-120"/>
              </a:rPr>
              <a:t>Documents to Examine</a:t>
            </a:r>
            <a:endParaRPr lang="en-US" sz="1100" dirty="0"/>
          </a:p>
        </p:txBody>
      </p:sp>
      <p:sp>
        <p:nvSpPr>
          <p:cNvPr id="40" name="Text 32"/>
          <p:cNvSpPr txBox="1"/>
          <p:nvPr/>
        </p:nvSpPr>
        <p:spPr>
          <a:xfrm>
            <a:off x="4610405" y="4485132"/>
            <a:ext cx="3182112" cy="352958"/>
          </a:xfrm>
          <a:prstGeom prst="rect">
            <a:avLst/>
          </a:prstGeom>
          <a:noFill/>
          <a:ln/>
        </p:spPr>
        <p:txBody>
          <a:bodyPr wrap="square" lIns="0" tIns="0" rIns="0" bIns="0" rtlCol="0" anchor="ctr"/>
          <a:lstStyle/>
          <a:p>
            <a:pPr marL="0" indent="0" algn="l">
              <a:buNone/>
            </a:pPr>
            <a:r>
              <a:rPr lang="en-US" sz="900" dirty="0">
                <a:solidFill>
                  <a:srgbClr val="475569"/>
                </a:solidFill>
                <a:latin typeface="Open Sans" pitchFamily="34" charset="0"/>
                <a:ea typeface="Open Sans" pitchFamily="34" charset="-122"/>
                <a:cs typeface="Open Sans" pitchFamily="34" charset="-120"/>
              </a:rPr>
              <a:t>Stock Statement Register &amp; monthly statements on file</a:t>
            </a:r>
            <a:endParaRPr lang="en-US" sz="900" dirty="0"/>
          </a:p>
        </p:txBody>
      </p:sp>
      <p:sp>
        <p:nvSpPr>
          <p:cNvPr id="41" name="Text 33"/>
          <p:cNvSpPr txBox="1"/>
          <p:nvPr/>
        </p:nvSpPr>
        <p:spPr>
          <a:xfrm>
            <a:off x="4610405" y="4908499"/>
            <a:ext cx="2664562" cy="181051"/>
          </a:xfrm>
          <a:prstGeom prst="rect">
            <a:avLst/>
          </a:prstGeom>
          <a:noFill/>
          <a:ln/>
        </p:spPr>
        <p:txBody>
          <a:bodyPr wrap="square" lIns="0" tIns="0" rIns="0" bIns="0" rtlCol="0" anchor="ctr"/>
          <a:lstStyle/>
          <a:p>
            <a:pPr marL="0" indent="0" algn="l">
              <a:buNone/>
            </a:pPr>
            <a:r>
              <a:rPr lang="en-US" sz="900" dirty="0">
                <a:solidFill>
                  <a:srgbClr val="475569"/>
                </a:solidFill>
                <a:latin typeface="Open Sans" pitchFamily="34" charset="0"/>
                <a:ea typeface="Open Sans" pitchFamily="34" charset="-122"/>
                <a:cs typeface="Open Sans" pitchFamily="34" charset="-120"/>
              </a:rPr>
              <a:t>Drawing Power (DP) Calculation Sheets</a:t>
            </a:r>
            <a:endParaRPr lang="en-US" sz="900" dirty="0"/>
          </a:p>
        </p:txBody>
      </p:sp>
      <p:sp>
        <p:nvSpPr>
          <p:cNvPr id="42" name="Text 34"/>
          <p:cNvSpPr txBox="1"/>
          <p:nvPr/>
        </p:nvSpPr>
        <p:spPr>
          <a:xfrm>
            <a:off x="4610405" y="5157216"/>
            <a:ext cx="2629814" cy="181051"/>
          </a:xfrm>
          <a:prstGeom prst="rect">
            <a:avLst/>
          </a:prstGeom>
          <a:noFill/>
          <a:ln/>
        </p:spPr>
        <p:txBody>
          <a:bodyPr wrap="square" lIns="0" tIns="0" rIns="0" bIns="0" rtlCol="0" anchor="ctr"/>
          <a:lstStyle/>
          <a:p>
            <a:pPr marL="0" indent="0" algn="l">
              <a:buNone/>
            </a:pPr>
            <a:r>
              <a:rPr lang="en-US" sz="900" dirty="0">
                <a:solidFill>
                  <a:srgbClr val="475569"/>
                </a:solidFill>
                <a:latin typeface="Open Sans" pitchFamily="34" charset="0"/>
                <a:ea typeface="Open Sans" pitchFamily="34" charset="-122"/>
                <a:cs typeface="Open Sans" pitchFamily="34" charset="-120"/>
              </a:rPr>
              <a:t>Sanction Letter (for margin/DP norms)</a:t>
            </a:r>
            <a:endParaRPr lang="en-US" sz="900" dirty="0"/>
          </a:p>
        </p:txBody>
      </p:sp>
      <p:sp>
        <p:nvSpPr>
          <p:cNvPr id="43" name="Text 35"/>
          <p:cNvSpPr txBox="1"/>
          <p:nvPr/>
        </p:nvSpPr>
        <p:spPr>
          <a:xfrm>
            <a:off x="4610405" y="5406847"/>
            <a:ext cx="3049524" cy="181051"/>
          </a:xfrm>
          <a:prstGeom prst="rect">
            <a:avLst/>
          </a:prstGeom>
          <a:noFill/>
          <a:ln/>
        </p:spPr>
        <p:txBody>
          <a:bodyPr wrap="square" lIns="0" tIns="0" rIns="0" bIns="0" rtlCol="0" anchor="ctr"/>
          <a:lstStyle/>
          <a:p>
            <a:pPr marL="0" indent="0" algn="l">
              <a:buNone/>
            </a:pPr>
            <a:r>
              <a:rPr lang="en-US" sz="900" dirty="0">
                <a:solidFill>
                  <a:srgbClr val="475569"/>
                </a:solidFill>
                <a:latin typeface="Open Sans" pitchFamily="34" charset="0"/>
                <a:ea typeface="Open Sans" pitchFamily="34" charset="-122"/>
                <a:cs typeface="Open Sans" pitchFamily="34" charset="-120"/>
              </a:rPr>
              <a:t>Latest Audited Balance Sheet &amp; P&amp;L Account</a:t>
            </a:r>
            <a:endParaRPr lang="en-US" sz="900" dirty="0"/>
          </a:p>
        </p:txBody>
      </p:sp>
      <p:sp>
        <p:nvSpPr>
          <p:cNvPr id="44" name="Shape 36"/>
          <p:cNvSpPr/>
          <p:nvPr/>
        </p:nvSpPr>
        <p:spPr>
          <a:xfrm>
            <a:off x="8096098" y="3827678"/>
            <a:ext cx="3619195" cy="2419502"/>
          </a:xfrm>
          <a:prstGeom prst="roundRect">
            <a:avLst>
              <a:gd name="adj" fmla="val 2976"/>
            </a:avLst>
          </a:prstGeom>
          <a:solidFill>
            <a:srgbClr val="FFFFFF"/>
          </a:solidFill>
          <a:ln w="12700">
            <a:solidFill>
              <a:srgbClr val="FFFFFF">
                <a:alpha val="0"/>
              </a:srgbClr>
            </a:solidFill>
            <a:prstDash val="solid"/>
          </a:ln>
          <a:effectLst>
            <a:outerShdw blurRad="63500" dist="38100" dir="16200000" algn="bl" rotWithShape="0">
              <a:srgbClr val="000000">
                <a:alpha val="5000"/>
              </a:srgbClr>
            </a:outerShdw>
          </a:effectLst>
        </p:spPr>
      </p:sp>
      <p:sp>
        <p:nvSpPr>
          <p:cNvPr id="45" name="Shape 37"/>
          <p:cNvSpPr/>
          <p:nvPr/>
        </p:nvSpPr>
        <p:spPr>
          <a:xfrm>
            <a:off x="8287207" y="4351630"/>
            <a:ext cx="3238805" cy="19202"/>
          </a:xfrm>
          <a:prstGeom prst="rect">
            <a:avLst/>
          </a:prstGeom>
          <a:solidFill>
            <a:srgbClr val="F1F5F9"/>
          </a:solidFill>
          <a:ln w="12700">
            <a:solidFill>
              <a:srgbClr val="F1F5F9">
                <a:alpha val="0"/>
              </a:srgbClr>
            </a:solidFill>
            <a:prstDash val="solid"/>
          </a:ln>
        </p:spPr>
      </p:sp>
      <p:sp>
        <p:nvSpPr>
          <p:cNvPr id="46" name="Shape 38"/>
          <p:cNvSpPr/>
          <p:nvPr/>
        </p:nvSpPr>
        <p:spPr>
          <a:xfrm>
            <a:off x="8287207" y="3970325"/>
            <a:ext cx="304495" cy="304495"/>
          </a:xfrm>
          <a:prstGeom prst="ellipse">
            <a:avLst/>
          </a:prstGeom>
          <a:solidFill>
            <a:srgbClr val="EF4444"/>
          </a:solidFill>
          <a:ln w="12700">
            <a:solidFill>
              <a:srgbClr val="FFFFFF">
                <a:alpha val="0"/>
              </a:srgbClr>
            </a:solidFill>
            <a:prstDash val="solid"/>
          </a:ln>
        </p:spPr>
      </p:sp>
      <p:pic>
        <p:nvPicPr>
          <p:cNvPr id="47" name="Image 6" descr="preencoded.png"/>
          <p:cNvPicPr>
            <a:picLocks noChangeAspect="1"/>
          </p:cNvPicPr>
          <p:nvPr/>
        </p:nvPicPr>
        <p:blipFill>
          <a:blip r:embed="rId7"/>
          <a:srcRect/>
          <a:stretch/>
        </p:blipFill>
        <p:spPr>
          <a:xfrm>
            <a:off x="8372246" y="4056278"/>
            <a:ext cx="133502" cy="133502"/>
          </a:xfrm>
          <a:prstGeom prst="rect">
            <a:avLst/>
          </a:prstGeom>
        </p:spPr>
      </p:pic>
      <p:sp>
        <p:nvSpPr>
          <p:cNvPr id="48" name="Text 39"/>
          <p:cNvSpPr txBox="1"/>
          <p:nvPr/>
        </p:nvSpPr>
        <p:spPr>
          <a:xfrm>
            <a:off x="8686800" y="4016045"/>
            <a:ext cx="1563624" cy="219456"/>
          </a:xfrm>
          <a:prstGeom prst="rect">
            <a:avLst/>
          </a:prstGeom>
          <a:noFill/>
          <a:ln/>
        </p:spPr>
        <p:txBody>
          <a:bodyPr wrap="square" lIns="0" tIns="0" rIns="0" bIns="0" rtlCol="0" anchor="ctr"/>
          <a:lstStyle/>
          <a:p>
            <a:pPr marL="0" indent="0" algn="l">
              <a:buNone/>
            </a:pPr>
            <a:r>
              <a:rPr lang="en-US" sz="1100" b="1" dirty="0">
                <a:solidFill>
                  <a:srgbClr val="334155"/>
                </a:solidFill>
                <a:latin typeface="Montserrat" pitchFamily="34" charset="0"/>
                <a:ea typeface="Montserrat" pitchFamily="34" charset="-122"/>
                <a:cs typeface="Montserrat" pitchFamily="34" charset="-120"/>
              </a:rPr>
              <a:t>Risks / Red Flags</a:t>
            </a:r>
            <a:endParaRPr lang="en-US" sz="1100" dirty="0"/>
          </a:p>
        </p:txBody>
      </p:sp>
      <p:sp>
        <p:nvSpPr>
          <p:cNvPr id="49" name="Text 40"/>
          <p:cNvSpPr txBox="1"/>
          <p:nvPr/>
        </p:nvSpPr>
        <p:spPr>
          <a:xfrm>
            <a:off x="8419795" y="4485132"/>
            <a:ext cx="3253435" cy="181051"/>
          </a:xfrm>
          <a:prstGeom prst="rect">
            <a:avLst/>
          </a:prstGeom>
          <a:noFill/>
          <a:ln/>
        </p:spPr>
        <p:txBody>
          <a:bodyPr wrap="square" lIns="0" tIns="0" rIns="0" bIns="0" rtlCol="0" anchor="ctr"/>
          <a:lstStyle/>
          <a:p>
            <a:pPr marL="0" indent="0" algn="l">
              <a:buNone/>
            </a:pPr>
            <a:r>
              <a:rPr lang="en-US" sz="900" dirty="0">
                <a:solidFill>
                  <a:srgbClr val="475569"/>
                </a:solidFill>
                <a:latin typeface="Open Sans" pitchFamily="34" charset="0"/>
                <a:ea typeface="Open Sans" pitchFamily="34" charset="-122"/>
                <a:cs typeface="Open Sans" pitchFamily="34" charset="-120"/>
              </a:rPr>
              <a:t>Inflated DP leading to excess drawing capability</a:t>
            </a:r>
            <a:endParaRPr lang="en-US" sz="900" dirty="0"/>
          </a:p>
        </p:txBody>
      </p:sp>
      <p:sp>
        <p:nvSpPr>
          <p:cNvPr id="50" name="Text 41"/>
          <p:cNvSpPr txBox="1"/>
          <p:nvPr/>
        </p:nvSpPr>
        <p:spPr>
          <a:xfrm>
            <a:off x="8419795" y="4734763"/>
            <a:ext cx="3355848" cy="181051"/>
          </a:xfrm>
          <a:prstGeom prst="rect">
            <a:avLst/>
          </a:prstGeom>
          <a:noFill/>
          <a:ln/>
        </p:spPr>
        <p:txBody>
          <a:bodyPr wrap="square" lIns="0" tIns="0" rIns="0" bIns="0" rtlCol="0" anchor="ctr"/>
          <a:lstStyle/>
          <a:p>
            <a:pPr marL="0" indent="0" algn="l">
              <a:buNone/>
            </a:pPr>
            <a:r>
              <a:rPr lang="en-US" sz="900" dirty="0">
                <a:solidFill>
                  <a:srgbClr val="475569"/>
                </a:solidFill>
                <a:latin typeface="Open Sans" pitchFamily="34" charset="0"/>
                <a:ea typeface="Open Sans" pitchFamily="34" charset="-122"/>
                <a:cs typeface="Open Sans" pitchFamily="34" charset="-120"/>
              </a:rPr>
              <a:t>Obsolete/unpaid stock included in DP calculation</a:t>
            </a:r>
            <a:endParaRPr lang="en-US" sz="900" dirty="0"/>
          </a:p>
        </p:txBody>
      </p:sp>
      <p:sp>
        <p:nvSpPr>
          <p:cNvPr id="51" name="Text 42"/>
          <p:cNvSpPr txBox="1"/>
          <p:nvPr/>
        </p:nvSpPr>
        <p:spPr>
          <a:xfrm>
            <a:off x="8419795" y="4984394"/>
            <a:ext cx="3543300" cy="181051"/>
          </a:xfrm>
          <a:prstGeom prst="rect">
            <a:avLst/>
          </a:prstGeom>
          <a:noFill/>
          <a:ln/>
        </p:spPr>
        <p:txBody>
          <a:bodyPr wrap="square" lIns="0" tIns="0" rIns="0" bIns="0" rtlCol="0" anchor="ctr"/>
          <a:lstStyle/>
          <a:p>
            <a:pPr marL="0" indent="0" algn="l">
              <a:buNone/>
            </a:pPr>
            <a:r>
              <a:rPr lang="en-US" sz="900" dirty="0">
                <a:solidFill>
                  <a:srgbClr val="475569"/>
                </a:solidFill>
                <a:latin typeface="Open Sans" pitchFamily="34" charset="0"/>
                <a:ea typeface="Open Sans" pitchFamily="34" charset="-122"/>
                <a:cs typeface="Open Sans" pitchFamily="34" charset="-120"/>
              </a:rPr>
              <a:t>Borrower submitting same stock figures for months</a:t>
            </a:r>
            <a:endParaRPr lang="en-US" sz="900" dirty="0"/>
          </a:p>
        </p:txBody>
      </p:sp>
      <p:sp>
        <p:nvSpPr>
          <p:cNvPr id="52" name="Text 43"/>
          <p:cNvSpPr txBox="1"/>
          <p:nvPr/>
        </p:nvSpPr>
        <p:spPr>
          <a:xfrm>
            <a:off x="8419795" y="5234026"/>
            <a:ext cx="3182112" cy="352958"/>
          </a:xfrm>
          <a:prstGeom prst="rect">
            <a:avLst/>
          </a:prstGeom>
          <a:noFill/>
          <a:ln/>
        </p:spPr>
        <p:txBody>
          <a:bodyPr wrap="square" lIns="0" tIns="0" rIns="0" bIns="0" rtlCol="0" anchor="ctr"/>
          <a:lstStyle/>
          <a:p>
            <a:pPr marL="0" indent="0" algn="l">
              <a:buNone/>
            </a:pPr>
            <a:r>
              <a:rPr lang="en-US" sz="900" dirty="0">
                <a:solidFill>
                  <a:srgbClr val="475569"/>
                </a:solidFill>
                <a:latin typeface="Open Sans" pitchFamily="34" charset="0"/>
                <a:ea typeface="Open Sans" pitchFamily="34" charset="-122"/>
                <a:cs typeface="Open Sans" pitchFamily="34" charset="-120"/>
              </a:rPr>
              <a:t>Renewal based on provisional/unaudited figures concealing stress</a:t>
            </a:r>
            <a:endParaRPr lang="en-US" sz="900" dirty="0"/>
          </a:p>
        </p:txBody>
      </p:sp>
      <p:sp>
        <p:nvSpPr>
          <p:cNvPr id="53" name="Shape 44"/>
          <p:cNvSpPr/>
          <p:nvPr/>
        </p:nvSpPr>
        <p:spPr>
          <a:xfrm>
            <a:off x="0" y="6476695"/>
            <a:ext cx="12191695" cy="381305"/>
          </a:xfrm>
          <a:prstGeom prst="rect">
            <a:avLst/>
          </a:prstGeom>
          <a:solidFill>
            <a:srgbClr val="F1F5F9"/>
          </a:solidFill>
          <a:ln/>
        </p:spPr>
      </p:sp>
      <p:sp>
        <p:nvSpPr>
          <p:cNvPr id="54" name="Shape 45"/>
          <p:cNvSpPr/>
          <p:nvPr/>
        </p:nvSpPr>
        <p:spPr>
          <a:xfrm>
            <a:off x="0" y="6476695"/>
            <a:ext cx="12191695" cy="9144"/>
          </a:xfrm>
          <a:prstGeom prst="rect">
            <a:avLst/>
          </a:prstGeom>
          <a:solidFill>
            <a:srgbClr val="E2E8F0"/>
          </a:solidFill>
          <a:ln w="12700">
            <a:solidFill>
              <a:srgbClr val="E2E8F0">
                <a:alpha val="0"/>
              </a:srgbClr>
            </a:solidFill>
            <a:prstDash val="solid"/>
          </a:ln>
        </p:spPr>
      </p:sp>
      <p:sp>
        <p:nvSpPr>
          <p:cNvPr id="55" name="Text 46"/>
          <p:cNvSpPr txBox="1"/>
          <p:nvPr/>
        </p:nvSpPr>
        <p:spPr>
          <a:xfrm>
            <a:off x="476402" y="6586423"/>
            <a:ext cx="3276295" cy="171907"/>
          </a:xfrm>
          <a:prstGeom prst="rect">
            <a:avLst/>
          </a:prstGeom>
          <a:noFill/>
          <a:ln/>
        </p:spPr>
        <p:txBody>
          <a:bodyPr wrap="square" lIns="0" tIns="0" rIns="0" bIns="0" rtlCol="0" anchor="ctr"/>
          <a:lstStyle/>
          <a:p>
            <a:pPr marL="0" indent="0" algn="l">
              <a:buNone/>
            </a:pPr>
            <a:r>
              <a:rPr lang="en-US" sz="900" dirty="0">
                <a:solidFill>
                  <a:srgbClr val="64748B"/>
                </a:solidFill>
                <a:latin typeface="Open Sans" pitchFamily="34" charset="0"/>
                <a:ea typeface="Open Sans" pitchFamily="34" charset="-122"/>
                <a:cs typeface="Open Sans" pitchFamily="34" charset="-120"/>
              </a:rPr>
              <a:t>Long Form Audit Report (LFAR) – Practical Approach</a:t>
            </a:r>
            <a:endParaRPr lang="en-US" sz="900" dirty="0"/>
          </a:p>
        </p:txBody>
      </p:sp>
      <p:sp>
        <p:nvSpPr>
          <p:cNvPr id="56" name="Text 47"/>
          <p:cNvSpPr txBox="1"/>
          <p:nvPr/>
        </p:nvSpPr>
        <p:spPr>
          <a:xfrm>
            <a:off x="10416845" y="6586423"/>
            <a:ext cx="1553566" cy="171907"/>
          </a:xfrm>
          <a:prstGeom prst="rect">
            <a:avLst/>
          </a:prstGeom>
          <a:noFill/>
          <a:ln/>
        </p:spPr>
        <p:txBody>
          <a:bodyPr wrap="square" lIns="0" tIns="0" rIns="0" bIns="0" rtlCol="0" anchor="ctr"/>
          <a:lstStyle/>
          <a:p>
            <a:pPr marL="0" indent="0" algn="l">
              <a:buNone/>
            </a:pPr>
            <a:r>
              <a:rPr lang="en-US" sz="900" dirty="0">
                <a:solidFill>
                  <a:srgbClr val="64748B"/>
                </a:solidFill>
                <a:latin typeface="Open Sans" pitchFamily="34" charset="0"/>
                <a:ea typeface="Open Sans" pitchFamily="34" charset="-122"/>
                <a:cs typeface="Open Sans" pitchFamily="34" charset="-120"/>
              </a:rPr>
              <a:t>ICAI Hyderabad Seminar</a:t>
            </a:r>
            <a:endParaRPr lang="en-US" sz="900" dirty="0"/>
          </a:p>
        </p:txBody>
      </p:sp>
      <p:pic>
        <p:nvPicPr>
          <p:cNvPr id="57" name="Image 7" descr="preencoded.png"/>
          <p:cNvPicPr>
            <a:picLocks noChangeAspect="1"/>
          </p:cNvPicPr>
          <p:nvPr/>
        </p:nvPicPr>
        <p:blipFill>
          <a:blip r:embed="rId8"/>
          <a:srcRect l="-1712" r="-1712"/>
          <a:stretch/>
        </p:blipFill>
        <p:spPr>
          <a:xfrm>
            <a:off x="476402" y="342900"/>
            <a:ext cx="276149" cy="267005"/>
          </a:xfrm>
          <a:prstGeom prst="rect">
            <a:avLst/>
          </a:prstGeom>
        </p:spPr>
      </p:pic>
      <p:sp>
        <p:nvSpPr>
          <p:cNvPr id="58" name="Text 48"/>
          <p:cNvSpPr txBox="1"/>
          <p:nvPr/>
        </p:nvSpPr>
        <p:spPr>
          <a:xfrm>
            <a:off x="895197" y="247802"/>
            <a:ext cx="8174911" cy="457200"/>
          </a:xfrm>
          <a:prstGeom prst="rect">
            <a:avLst/>
          </a:prstGeom>
          <a:noFill/>
          <a:ln/>
        </p:spPr>
        <p:txBody>
          <a:bodyPr wrap="square" lIns="0" tIns="0" rIns="0" bIns="0" rtlCol="0" anchor="ctr"/>
          <a:lstStyle/>
          <a:p>
            <a:pPr marL="0" indent="0" algn="l">
              <a:buNone/>
            </a:pPr>
            <a:r>
              <a:rPr lang="en-US" sz="2400" b="1" kern="0" spc="75" dirty="0">
                <a:solidFill>
                  <a:srgbClr val="FFFFFF"/>
                </a:solidFill>
                <a:latin typeface="Montserrat" pitchFamily="34" charset="0"/>
                <a:ea typeface="Montserrat" pitchFamily="34" charset="-122"/>
                <a:cs typeface="Montserrat" pitchFamily="34" charset="-120"/>
              </a:rPr>
              <a:t>I. Assets - Advances – Analysis of Stock Statement, QIS, FS </a:t>
            </a:r>
            <a:endParaRPr lang="en-US" sz="24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name="Slide 38">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F0F0F0"/>
          </a:solidFill>
          <a:ln w="12700">
            <a:solidFill>
              <a:srgbClr val="FFFFFF">
                <a:alpha val="0"/>
              </a:srgbClr>
            </a:solidFill>
            <a:prstDash val="solid"/>
          </a:ln>
        </p:spPr>
      </p:sp>
      <p:sp>
        <p:nvSpPr>
          <p:cNvPr id="3" name="Shape 1"/>
          <p:cNvSpPr/>
          <p:nvPr/>
        </p:nvSpPr>
        <p:spPr>
          <a:xfrm>
            <a:off x="0" y="0"/>
            <a:ext cx="12191695" cy="6858000"/>
          </a:xfrm>
          <a:prstGeom prst="rect">
            <a:avLst/>
          </a:prstGeom>
          <a:solidFill>
            <a:srgbClr val="FFFFFF"/>
          </a:solidFill>
          <a:ln w="12700">
            <a:solidFill>
              <a:srgbClr val="FFFFFF">
                <a:alpha val="0"/>
              </a:srgbClr>
            </a:solidFill>
            <a:prstDash val="solid"/>
          </a:ln>
        </p:spPr>
      </p:sp>
      <p:sp>
        <p:nvSpPr>
          <p:cNvPr id="4" name="Shape 2"/>
          <p:cNvSpPr/>
          <p:nvPr/>
        </p:nvSpPr>
        <p:spPr>
          <a:xfrm>
            <a:off x="0" y="0"/>
            <a:ext cx="12191695" cy="952805"/>
          </a:xfrm>
          <a:prstGeom prst="rect">
            <a:avLst/>
          </a:prstGeom>
          <a:solidFill>
            <a:srgbClr val="003580"/>
          </a:solidFill>
          <a:ln w="12700">
            <a:solidFill>
              <a:srgbClr val="FFFFFF">
                <a:alpha val="0"/>
              </a:srgbClr>
            </a:solidFill>
            <a:prstDash val="solid"/>
          </a:ln>
        </p:spPr>
      </p:sp>
      <p:pic>
        <p:nvPicPr>
          <p:cNvPr id="6" name="Image 0" descr="preencoded.png"/>
          <p:cNvPicPr>
            <a:picLocks noChangeAspect="1"/>
          </p:cNvPicPr>
          <p:nvPr/>
        </p:nvPicPr>
        <p:blipFill>
          <a:blip r:embed="rId3"/>
          <a:srcRect t="-401" b="-401"/>
          <a:stretch/>
        </p:blipFill>
        <p:spPr>
          <a:xfrm>
            <a:off x="0" y="952805"/>
            <a:ext cx="12191695" cy="57607"/>
          </a:xfrm>
          <a:prstGeom prst="rect">
            <a:avLst/>
          </a:prstGeom>
        </p:spPr>
      </p:pic>
      <p:sp>
        <p:nvSpPr>
          <p:cNvPr id="7" name="Shape 4"/>
          <p:cNvSpPr/>
          <p:nvPr/>
        </p:nvSpPr>
        <p:spPr>
          <a:xfrm>
            <a:off x="0" y="1009498"/>
            <a:ext cx="12191695" cy="5467198"/>
          </a:xfrm>
          <a:prstGeom prst="rect">
            <a:avLst/>
          </a:prstGeom>
          <a:solidFill>
            <a:srgbClr val="F8FAFC"/>
          </a:solidFill>
          <a:ln w="12700">
            <a:solidFill>
              <a:srgbClr val="FFFFFF">
                <a:alpha val="0"/>
              </a:srgbClr>
            </a:solidFill>
            <a:prstDash val="solid"/>
          </a:ln>
        </p:spPr>
      </p:sp>
      <p:sp>
        <p:nvSpPr>
          <p:cNvPr id="8" name="Shape 5"/>
          <p:cNvSpPr/>
          <p:nvPr/>
        </p:nvSpPr>
        <p:spPr>
          <a:xfrm>
            <a:off x="476402" y="1295705"/>
            <a:ext cx="11239805" cy="705002"/>
          </a:xfrm>
          <a:prstGeom prst="roundRect">
            <a:avLst>
              <a:gd name="adj" fmla="val 28044"/>
            </a:avLst>
          </a:prstGeom>
          <a:solidFill>
            <a:srgbClr val="FFFFFF"/>
          </a:solidFill>
          <a:ln/>
        </p:spPr>
      </p:sp>
      <p:sp>
        <p:nvSpPr>
          <p:cNvPr id="9" name="Shape 6"/>
          <p:cNvSpPr/>
          <p:nvPr/>
        </p:nvSpPr>
        <p:spPr>
          <a:xfrm>
            <a:off x="476402" y="1295705"/>
            <a:ext cx="57607" cy="705002"/>
          </a:xfrm>
          <a:prstGeom prst="roundRect">
            <a:avLst>
              <a:gd name="adj" fmla="val 343202"/>
            </a:avLst>
          </a:prstGeom>
          <a:solidFill>
            <a:srgbClr val="0072CE"/>
          </a:solidFill>
          <a:ln w="12700">
            <a:solidFill>
              <a:srgbClr val="0072CE">
                <a:alpha val="0"/>
              </a:srgbClr>
            </a:solidFill>
            <a:prstDash val="solid"/>
          </a:ln>
        </p:spPr>
      </p:sp>
      <p:sp>
        <p:nvSpPr>
          <p:cNvPr id="10" name="Shape 7"/>
          <p:cNvSpPr/>
          <p:nvPr/>
        </p:nvSpPr>
        <p:spPr>
          <a:xfrm>
            <a:off x="724205" y="1447495"/>
            <a:ext cx="1238098" cy="200254"/>
          </a:xfrm>
          <a:prstGeom prst="roundRect">
            <a:avLst>
              <a:gd name="adj" fmla="val 173951"/>
            </a:avLst>
          </a:prstGeom>
          <a:solidFill>
            <a:srgbClr val="E8F4FD"/>
          </a:solidFill>
          <a:ln w="12700">
            <a:solidFill>
              <a:srgbClr val="FFFFFF">
                <a:alpha val="0"/>
              </a:srgbClr>
            </a:solidFill>
            <a:prstDash val="solid"/>
          </a:ln>
        </p:spPr>
      </p:sp>
      <p:sp>
        <p:nvSpPr>
          <p:cNvPr id="11" name="Text 8"/>
          <p:cNvSpPr txBox="1"/>
          <p:nvPr/>
        </p:nvSpPr>
        <p:spPr>
          <a:xfrm>
            <a:off x="724205" y="1447495"/>
            <a:ext cx="1474013" cy="200254"/>
          </a:xfrm>
          <a:prstGeom prst="rect">
            <a:avLst/>
          </a:prstGeom>
          <a:solidFill>
            <a:srgbClr val="FFFFFF">
              <a:alpha val="0"/>
            </a:srgbClr>
          </a:solidFill>
          <a:ln>
            <a:solidFill>
              <a:srgbClr val="FFFFFF">
                <a:alpha val="0"/>
              </a:srgbClr>
            </a:solidFill>
          </a:ln>
        </p:spPr>
        <p:txBody>
          <a:bodyPr wrap="square" lIns="76200" tIns="25400" rIns="76200" bIns="25400" rtlCol="0" anchor="ctr"/>
          <a:lstStyle/>
          <a:p>
            <a:pPr marL="0" indent="0" algn="l">
              <a:buNone/>
            </a:pPr>
            <a:r>
              <a:rPr lang="en-US" sz="800" b="1" dirty="0">
                <a:solidFill>
                  <a:srgbClr val="003580"/>
                </a:solidFill>
                <a:latin typeface="Open Sans" pitchFamily="34" charset="0"/>
                <a:ea typeface="Open Sans" pitchFamily="34" charset="-122"/>
                <a:cs typeface="Open Sans" pitchFamily="34" charset="-120"/>
              </a:rPr>
              <a:t>Clause (e)(iii)(a) &amp; (b)</a:t>
            </a:r>
            <a:endParaRPr lang="en-US" sz="800" dirty="0"/>
          </a:p>
        </p:txBody>
      </p:sp>
      <p:pic>
        <p:nvPicPr>
          <p:cNvPr id="12" name="Image 1" descr="preencoded.png"/>
          <p:cNvPicPr>
            <a:picLocks noChangeAspect="1"/>
          </p:cNvPicPr>
          <p:nvPr/>
        </p:nvPicPr>
        <p:blipFill>
          <a:blip r:embed="rId4"/>
          <a:srcRect l="-1648" r="-1648"/>
          <a:stretch/>
        </p:blipFill>
        <p:spPr>
          <a:xfrm>
            <a:off x="11401654" y="1390802"/>
            <a:ext cx="171907" cy="190195"/>
          </a:xfrm>
          <a:prstGeom prst="rect">
            <a:avLst/>
          </a:prstGeom>
        </p:spPr>
      </p:pic>
      <p:sp>
        <p:nvSpPr>
          <p:cNvPr id="13" name="Text 9"/>
          <p:cNvSpPr txBox="1"/>
          <p:nvPr/>
        </p:nvSpPr>
        <p:spPr>
          <a:xfrm>
            <a:off x="724205" y="1681582"/>
            <a:ext cx="11487607" cy="200254"/>
          </a:xfrm>
          <a:prstGeom prst="rect">
            <a:avLst/>
          </a:prstGeom>
          <a:noFill/>
          <a:ln/>
        </p:spPr>
        <p:txBody>
          <a:bodyPr wrap="square" lIns="0" tIns="0" rIns="0" bIns="0" rtlCol="0" anchor="ctr"/>
          <a:lstStyle/>
          <a:p>
            <a:pPr marL="0" indent="0" algn="l">
              <a:buNone/>
            </a:pPr>
            <a:r>
              <a:rPr lang="en-US" sz="1400" b="1" i="1" dirty="0">
                <a:solidFill>
                  <a:srgbClr val="1E293B"/>
                </a:solidFill>
                <a:latin typeface="Montserrat" pitchFamily="34" charset="0"/>
                <a:ea typeface="Montserrat" pitchFamily="34" charset="-122"/>
                <a:cs typeface="Montserrat" pitchFamily="34" charset="-120"/>
              </a:rPr>
              <a:t>"a) Whether there exists a system of obtaining reports on stock audits periodically? b) If so, whether the branch has complied with such system?"</a:t>
            </a:r>
            <a:endParaRPr lang="en-US" sz="1400" dirty="0"/>
          </a:p>
        </p:txBody>
      </p:sp>
      <p:sp>
        <p:nvSpPr>
          <p:cNvPr id="14" name="Shape 10"/>
          <p:cNvSpPr/>
          <p:nvPr/>
        </p:nvSpPr>
        <p:spPr>
          <a:xfrm>
            <a:off x="476402" y="2238830"/>
            <a:ext cx="11239805" cy="905256"/>
          </a:xfrm>
          <a:prstGeom prst="roundRect">
            <a:avLst>
              <a:gd name="adj" fmla="val 17012"/>
            </a:avLst>
          </a:prstGeom>
          <a:solidFill>
            <a:srgbClr val="FFFFFF"/>
          </a:solidFill>
          <a:ln/>
        </p:spPr>
      </p:sp>
      <p:sp>
        <p:nvSpPr>
          <p:cNvPr id="15" name="Shape 11"/>
          <p:cNvSpPr/>
          <p:nvPr/>
        </p:nvSpPr>
        <p:spPr>
          <a:xfrm>
            <a:off x="476402" y="2109521"/>
            <a:ext cx="57607" cy="905256"/>
          </a:xfrm>
          <a:prstGeom prst="roundRect">
            <a:avLst>
              <a:gd name="adj" fmla="val 267336"/>
            </a:avLst>
          </a:prstGeom>
          <a:solidFill>
            <a:srgbClr val="0072CE"/>
          </a:solidFill>
          <a:ln w="12700">
            <a:solidFill>
              <a:srgbClr val="0072CE">
                <a:alpha val="0"/>
              </a:srgbClr>
            </a:solidFill>
            <a:prstDash val="solid"/>
          </a:ln>
        </p:spPr>
      </p:sp>
      <p:sp>
        <p:nvSpPr>
          <p:cNvPr id="16" name="Shape 12"/>
          <p:cNvSpPr/>
          <p:nvPr/>
        </p:nvSpPr>
        <p:spPr>
          <a:xfrm>
            <a:off x="724205" y="2262226"/>
            <a:ext cx="952805" cy="200254"/>
          </a:xfrm>
          <a:prstGeom prst="roundRect">
            <a:avLst>
              <a:gd name="adj" fmla="val 173951"/>
            </a:avLst>
          </a:prstGeom>
          <a:solidFill>
            <a:srgbClr val="E8F4FD"/>
          </a:solidFill>
          <a:ln w="12700">
            <a:solidFill>
              <a:srgbClr val="FFFFFF">
                <a:alpha val="0"/>
              </a:srgbClr>
            </a:solidFill>
            <a:prstDash val="solid"/>
          </a:ln>
        </p:spPr>
      </p:sp>
      <p:sp>
        <p:nvSpPr>
          <p:cNvPr id="17" name="Text 13"/>
          <p:cNvSpPr txBox="1"/>
          <p:nvPr/>
        </p:nvSpPr>
        <p:spPr>
          <a:xfrm>
            <a:off x="724205" y="2262226"/>
            <a:ext cx="1133856" cy="200254"/>
          </a:xfrm>
          <a:prstGeom prst="rect">
            <a:avLst/>
          </a:prstGeom>
          <a:solidFill>
            <a:srgbClr val="FFFFFF">
              <a:alpha val="0"/>
            </a:srgbClr>
          </a:solidFill>
          <a:ln>
            <a:solidFill>
              <a:srgbClr val="FFFFFF">
                <a:alpha val="0"/>
              </a:srgbClr>
            </a:solidFill>
          </a:ln>
        </p:spPr>
        <p:txBody>
          <a:bodyPr wrap="square" lIns="76200" tIns="25400" rIns="76200" bIns="25400" rtlCol="0" anchor="ctr"/>
          <a:lstStyle/>
          <a:p>
            <a:pPr marL="0" indent="0" algn="l">
              <a:buNone/>
            </a:pPr>
            <a:r>
              <a:rPr lang="en-US" sz="800" b="1" dirty="0">
                <a:solidFill>
                  <a:srgbClr val="003580"/>
                </a:solidFill>
                <a:latin typeface="Open Sans" pitchFamily="34" charset="0"/>
                <a:ea typeface="Open Sans" pitchFamily="34" charset="-122"/>
                <a:cs typeface="Open Sans" pitchFamily="34" charset="-120"/>
              </a:rPr>
              <a:t>Clause (e)(iii)(c)</a:t>
            </a:r>
            <a:endParaRPr lang="en-US" sz="800" dirty="0"/>
          </a:p>
        </p:txBody>
      </p:sp>
      <p:pic>
        <p:nvPicPr>
          <p:cNvPr id="18" name="Image 2" descr="preencoded.png"/>
          <p:cNvPicPr>
            <a:picLocks noChangeAspect="1"/>
          </p:cNvPicPr>
          <p:nvPr/>
        </p:nvPicPr>
        <p:blipFill>
          <a:blip r:embed="rId4"/>
          <a:srcRect l="-1648" r="-1648"/>
          <a:stretch/>
        </p:blipFill>
        <p:spPr>
          <a:xfrm>
            <a:off x="11401654" y="2204618"/>
            <a:ext cx="171907" cy="190195"/>
          </a:xfrm>
          <a:prstGeom prst="rect">
            <a:avLst/>
          </a:prstGeom>
        </p:spPr>
      </p:pic>
      <p:sp>
        <p:nvSpPr>
          <p:cNvPr id="19" name="Text 14"/>
          <p:cNvSpPr txBox="1"/>
          <p:nvPr/>
        </p:nvSpPr>
        <p:spPr>
          <a:xfrm>
            <a:off x="724205" y="2495398"/>
            <a:ext cx="10877702" cy="400507"/>
          </a:xfrm>
          <a:prstGeom prst="rect">
            <a:avLst/>
          </a:prstGeom>
          <a:noFill/>
          <a:ln/>
        </p:spPr>
        <p:txBody>
          <a:bodyPr wrap="square" lIns="0" tIns="0" rIns="0" bIns="0" rtlCol="0" anchor="ctr"/>
          <a:lstStyle/>
          <a:p>
            <a:pPr marL="0" indent="0" algn="l">
              <a:buNone/>
            </a:pPr>
            <a:r>
              <a:rPr lang="en-US" sz="1100" b="1" i="1" dirty="0">
                <a:solidFill>
                  <a:srgbClr val="1E293B"/>
                </a:solidFill>
                <a:latin typeface="Montserrat" pitchFamily="34" charset="0"/>
                <a:ea typeface="Montserrat" pitchFamily="34" charset="-122"/>
                <a:cs typeface="Montserrat" pitchFamily="34" charset="-120"/>
              </a:rPr>
              <a:t>"</a:t>
            </a:r>
            <a:r>
              <a:rPr lang="en-US" sz="1400" b="1" i="1" dirty="0">
                <a:solidFill>
                  <a:srgbClr val="1E293B"/>
                </a:solidFill>
                <a:latin typeface="Montserrat" pitchFamily="34" charset="0"/>
                <a:ea typeface="Montserrat" pitchFamily="34" charset="-122"/>
                <a:cs typeface="Montserrat" pitchFamily="34" charset="-120"/>
              </a:rPr>
              <a:t>c) Details of: cases where stock audit was required but was not conducted; where stock audit was conducted but no action was taken on adverse features."</a:t>
            </a:r>
            <a:endParaRPr lang="en-US" sz="1400" dirty="0"/>
          </a:p>
        </p:txBody>
      </p:sp>
      <p:sp>
        <p:nvSpPr>
          <p:cNvPr id="20" name="Shape 15"/>
          <p:cNvSpPr/>
          <p:nvPr/>
        </p:nvSpPr>
        <p:spPr>
          <a:xfrm>
            <a:off x="476402" y="3200400"/>
            <a:ext cx="3619195" cy="2991002"/>
          </a:xfrm>
          <a:prstGeom prst="roundRect">
            <a:avLst>
              <a:gd name="adj" fmla="val 1947"/>
            </a:avLst>
          </a:prstGeom>
          <a:solidFill>
            <a:srgbClr val="FFFFFF"/>
          </a:solidFill>
          <a:ln w="12700">
            <a:solidFill>
              <a:srgbClr val="FFFFFF">
                <a:alpha val="0"/>
              </a:srgbClr>
            </a:solidFill>
            <a:prstDash val="solid"/>
          </a:ln>
          <a:effectLst>
            <a:outerShdw blurRad="63500" dist="38100" dir="16200000" algn="bl" rotWithShape="0">
              <a:srgbClr val="000000">
                <a:alpha val="5000"/>
              </a:srgbClr>
            </a:outerShdw>
          </a:effectLst>
        </p:spPr>
      </p:sp>
      <p:sp>
        <p:nvSpPr>
          <p:cNvPr id="21" name="Shape 16"/>
          <p:cNvSpPr/>
          <p:nvPr/>
        </p:nvSpPr>
        <p:spPr>
          <a:xfrm>
            <a:off x="666598" y="3828593"/>
            <a:ext cx="3238805" cy="19202"/>
          </a:xfrm>
          <a:prstGeom prst="rect">
            <a:avLst/>
          </a:prstGeom>
          <a:solidFill>
            <a:srgbClr val="F1F5F9"/>
          </a:solidFill>
          <a:ln w="12700">
            <a:solidFill>
              <a:srgbClr val="F1F5F9">
                <a:alpha val="0"/>
              </a:srgbClr>
            </a:solidFill>
            <a:prstDash val="solid"/>
          </a:ln>
        </p:spPr>
      </p:sp>
      <p:sp>
        <p:nvSpPr>
          <p:cNvPr id="22" name="Shape 17"/>
          <p:cNvSpPr/>
          <p:nvPr/>
        </p:nvSpPr>
        <p:spPr>
          <a:xfrm>
            <a:off x="666598" y="3390595"/>
            <a:ext cx="342900" cy="342900"/>
          </a:xfrm>
          <a:prstGeom prst="ellipse">
            <a:avLst/>
          </a:prstGeom>
          <a:solidFill>
            <a:srgbClr val="0072CE"/>
          </a:solidFill>
          <a:ln w="12700">
            <a:solidFill>
              <a:srgbClr val="FFFFFF">
                <a:alpha val="0"/>
              </a:srgbClr>
            </a:solidFill>
            <a:prstDash val="solid"/>
          </a:ln>
        </p:spPr>
      </p:sp>
      <p:pic>
        <p:nvPicPr>
          <p:cNvPr id="23" name="Image 3" descr="preencoded.png"/>
          <p:cNvPicPr>
            <a:picLocks noChangeAspect="1"/>
          </p:cNvPicPr>
          <p:nvPr/>
        </p:nvPicPr>
        <p:blipFill>
          <a:blip r:embed="rId5"/>
          <a:srcRect/>
          <a:stretch/>
        </p:blipFill>
        <p:spPr>
          <a:xfrm>
            <a:off x="761695" y="3486607"/>
            <a:ext cx="152705" cy="152705"/>
          </a:xfrm>
          <a:prstGeom prst="rect">
            <a:avLst/>
          </a:prstGeom>
        </p:spPr>
      </p:pic>
      <p:sp>
        <p:nvSpPr>
          <p:cNvPr id="24" name="Text 18"/>
          <p:cNvSpPr txBox="1"/>
          <p:nvPr/>
        </p:nvSpPr>
        <p:spPr>
          <a:xfrm>
            <a:off x="1104595" y="3448202"/>
            <a:ext cx="1467612" cy="228600"/>
          </a:xfrm>
          <a:prstGeom prst="rect">
            <a:avLst/>
          </a:prstGeom>
          <a:noFill/>
          <a:ln/>
        </p:spPr>
        <p:txBody>
          <a:bodyPr wrap="square" lIns="0" tIns="0" rIns="0" bIns="0" rtlCol="0" anchor="ctr"/>
          <a:lstStyle/>
          <a:p>
            <a:pPr marL="0" indent="0" algn="l">
              <a:buNone/>
            </a:pPr>
            <a:r>
              <a:rPr lang="en-US" sz="1200" b="1" dirty="0">
                <a:solidFill>
                  <a:srgbClr val="334155"/>
                </a:solidFill>
                <a:latin typeface="Montserrat" pitchFamily="34" charset="0"/>
                <a:ea typeface="Montserrat" pitchFamily="34" charset="-122"/>
                <a:cs typeface="Montserrat" pitchFamily="34" charset="-120"/>
              </a:rPr>
              <a:t>What to Verify</a:t>
            </a:r>
            <a:endParaRPr lang="en-US" sz="1200" dirty="0"/>
          </a:p>
        </p:txBody>
      </p:sp>
      <p:sp>
        <p:nvSpPr>
          <p:cNvPr id="25" name="Text 19"/>
          <p:cNvSpPr txBox="1"/>
          <p:nvPr/>
        </p:nvSpPr>
        <p:spPr>
          <a:xfrm>
            <a:off x="819302" y="3991356"/>
            <a:ext cx="3162910" cy="352958"/>
          </a:xfrm>
          <a:prstGeom prst="rect">
            <a:avLst/>
          </a:prstGeom>
          <a:noFill/>
          <a:ln/>
        </p:spPr>
        <p:txBody>
          <a:bodyPr wrap="square" lIns="0" tIns="0" rIns="0" bIns="0" rtlCol="0" anchor="ctr"/>
          <a:lstStyle/>
          <a:p>
            <a:pPr marL="0" indent="0" algn="l">
              <a:buNone/>
            </a:pPr>
            <a:r>
              <a:rPr lang="en-US" sz="900" dirty="0">
                <a:solidFill>
                  <a:srgbClr val="475569"/>
                </a:solidFill>
                <a:latin typeface="Open Sans" pitchFamily="34" charset="0"/>
                <a:ea typeface="Open Sans" pitchFamily="34" charset="-122"/>
                <a:cs typeface="Open Sans" pitchFamily="34" charset="-120"/>
              </a:rPr>
              <a:t>Bank's policy on Stock Audit (threshold limit e.g., &gt; Rs. 5 Cr).</a:t>
            </a:r>
            <a:endParaRPr lang="en-US" sz="900" dirty="0"/>
          </a:p>
        </p:txBody>
      </p:sp>
      <p:sp>
        <p:nvSpPr>
          <p:cNvPr id="26" name="Text 20"/>
          <p:cNvSpPr txBox="1"/>
          <p:nvPr/>
        </p:nvSpPr>
        <p:spPr>
          <a:xfrm>
            <a:off x="819302" y="4433011"/>
            <a:ext cx="3162910" cy="352958"/>
          </a:xfrm>
          <a:prstGeom prst="rect">
            <a:avLst/>
          </a:prstGeom>
          <a:noFill/>
          <a:ln/>
        </p:spPr>
        <p:txBody>
          <a:bodyPr wrap="square" lIns="0" tIns="0" rIns="0" bIns="0" rtlCol="0" anchor="ctr"/>
          <a:lstStyle/>
          <a:p>
            <a:pPr marL="0" indent="0" algn="l">
              <a:buNone/>
            </a:pPr>
            <a:r>
              <a:rPr lang="en-US" sz="900" dirty="0">
                <a:solidFill>
                  <a:srgbClr val="475569"/>
                </a:solidFill>
                <a:latin typeface="Open Sans" pitchFamily="34" charset="0"/>
                <a:ea typeface="Open Sans" pitchFamily="34" charset="-122"/>
                <a:cs typeface="Open Sans" pitchFamily="34" charset="-120"/>
              </a:rPr>
              <a:t>List of eligible accounts vs. actual stock audits conducted.</a:t>
            </a:r>
            <a:endParaRPr lang="en-US" sz="900" dirty="0"/>
          </a:p>
        </p:txBody>
      </p:sp>
      <p:sp>
        <p:nvSpPr>
          <p:cNvPr id="27" name="Text 21"/>
          <p:cNvSpPr txBox="1"/>
          <p:nvPr/>
        </p:nvSpPr>
        <p:spPr>
          <a:xfrm>
            <a:off x="819302" y="4874666"/>
            <a:ext cx="3162910" cy="352958"/>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Comparison of Stock Audit Report figures with Borrower's Stock Statements.</a:t>
            </a:r>
            <a:endParaRPr lang="en-US" sz="1000" dirty="0"/>
          </a:p>
        </p:txBody>
      </p:sp>
      <p:sp>
        <p:nvSpPr>
          <p:cNvPr id="28" name="Text 22"/>
          <p:cNvSpPr txBox="1"/>
          <p:nvPr/>
        </p:nvSpPr>
        <p:spPr>
          <a:xfrm>
            <a:off x="819302" y="5317236"/>
            <a:ext cx="3642055" cy="181051"/>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Closure of irregularities pointed out by Stock Auditor.</a:t>
            </a:r>
            <a:endParaRPr lang="en-US" sz="1000" dirty="0"/>
          </a:p>
        </p:txBody>
      </p:sp>
      <p:sp>
        <p:nvSpPr>
          <p:cNvPr id="29" name="Shape 23"/>
          <p:cNvSpPr/>
          <p:nvPr/>
        </p:nvSpPr>
        <p:spPr>
          <a:xfrm>
            <a:off x="4286707" y="3200400"/>
            <a:ext cx="3619195" cy="2991002"/>
          </a:xfrm>
          <a:prstGeom prst="roundRect">
            <a:avLst>
              <a:gd name="adj" fmla="val 1947"/>
            </a:avLst>
          </a:prstGeom>
          <a:solidFill>
            <a:srgbClr val="FFFFFF"/>
          </a:solidFill>
          <a:ln w="12700">
            <a:solidFill>
              <a:srgbClr val="FFFFFF">
                <a:alpha val="0"/>
              </a:srgbClr>
            </a:solidFill>
            <a:prstDash val="solid"/>
          </a:ln>
          <a:effectLst>
            <a:outerShdw blurRad="63500" dist="38100" dir="16200000" algn="bl" rotWithShape="0">
              <a:srgbClr val="000000">
                <a:alpha val="5000"/>
              </a:srgbClr>
            </a:outerShdw>
          </a:effectLst>
        </p:spPr>
      </p:sp>
      <p:sp>
        <p:nvSpPr>
          <p:cNvPr id="30" name="Shape 24"/>
          <p:cNvSpPr/>
          <p:nvPr/>
        </p:nvSpPr>
        <p:spPr>
          <a:xfrm>
            <a:off x="4476902" y="3828593"/>
            <a:ext cx="3238805" cy="19202"/>
          </a:xfrm>
          <a:prstGeom prst="rect">
            <a:avLst/>
          </a:prstGeom>
          <a:solidFill>
            <a:srgbClr val="F1F5F9"/>
          </a:solidFill>
          <a:ln w="12700">
            <a:solidFill>
              <a:srgbClr val="F1F5F9">
                <a:alpha val="0"/>
              </a:srgbClr>
            </a:solidFill>
            <a:prstDash val="solid"/>
          </a:ln>
        </p:spPr>
      </p:sp>
      <p:sp>
        <p:nvSpPr>
          <p:cNvPr id="31" name="Shape 25"/>
          <p:cNvSpPr/>
          <p:nvPr/>
        </p:nvSpPr>
        <p:spPr>
          <a:xfrm>
            <a:off x="4476902" y="3390595"/>
            <a:ext cx="342900" cy="342900"/>
          </a:xfrm>
          <a:prstGeom prst="ellipse">
            <a:avLst/>
          </a:prstGeom>
          <a:solidFill>
            <a:srgbClr val="0D9488"/>
          </a:solidFill>
          <a:ln w="12700">
            <a:solidFill>
              <a:srgbClr val="FFFFFF">
                <a:alpha val="0"/>
              </a:srgbClr>
            </a:solidFill>
            <a:prstDash val="solid"/>
          </a:ln>
        </p:spPr>
      </p:sp>
      <p:pic>
        <p:nvPicPr>
          <p:cNvPr id="32" name="Image 4" descr="preencoded.png"/>
          <p:cNvPicPr>
            <a:picLocks noChangeAspect="1"/>
          </p:cNvPicPr>
          <p:nvPr/>
        </p:nvPicPr>
        <p:blipFill>
          <a:blip r:embed="rId6"/>
          <a:srcRect t="-100" b="-100"/>
          <a:stretch/>
        </p:blipFill>
        <p:spPr>
          <a:xfrm>
            <a:off x="4591202" y="3486607"/>
            <a:ext cx="114300" cy="152705"/>
          </a:xfrm>
          <a:prstGeom prst="rect">
            <a:avLst/>
          </a:prstGeom>
        </p:spPr>
      </p:pic>
      <p:sp>
        <p:nvSpPr>
          <p:cNvPr id="33" name="Text 26"/>
          <p:cNvSpPr txBox="1"/>
          <p:nvPr/>
        </p:nvSpPr>
        <p:spPr>
          <a:xfrm>
            <a:off x="4914900" y="3448202"/>
            <a:ext cx="2189988" cy="228600"/>
          </a:xfrm>
          <a:prstGeom prst="rect">
            <a:avLst/>
          </a:prstGeom>
          <a:noFill/>
          <a:ln/>
        </p:spPr>
        <p:txBody>
          <a:bodyPr wrap="square" lIns="0" tIns="0" rIns="0" bIns="0" rtlCol="0" anchor="ctr"/>
          <a:lstStyle/>
          <a:p>
            <a:pPr marL="0" indent="0" algn="l">
              <a:buNone/>
            </a:pPr>
            <a:r>
              <a:rPr lang="en-US" sz="1200" b="1" dirty="0">
                <a:solidFill>
                  <a:srgbClr val="334155"/>
                </a:solidFill>
                <a:latin typeface="Montserrat" pitchFamily="34" charset="0"/>
                <a:ea typeface="Montserrat" pitchFamily="34" charset="-122"/>
                <a:cs typeface="Montserrat" pitchFamily="34" charset="-120"/>
              </a:rPr>
              <a:t>Documents to Examine</a:t>
            </a:r>
            <a:endParaRPr lang="en-US" sz="1200" dirty="0"/>
          </a:p>
        </p:txBody>
      </p:sp>
      <p:sp>
        <p:nvSpPr>
          <p:cNvPr id="34" name="Text 27"/>
          <p:cNvSpPr txBox="1"/>
          <p:nvPr/>
        </p:nvSpPr>
        <p:spPr>
          <a:xfrm>
            <a:off x="4629607" y="3991356"/>
            <a:ext cx="2720340" cy="181051"/>
          </a:xfrm>
          <a:prstGeom prst="rect">
            <a:avLst/>
          </a:prstGeom>
          <a:noFill/>
          <a:ln/>
        </p:spPr>
        <p:txBody>
          <a:bodyPr wrap="square" lIns="0" tIns="0" rIns="0" bIns="0" rtlCol="0" anchor="ctr"/>
          <a:lstStyle/>
          <a:p>
            <a:pPr marL="0" indent="0" algn="l">
              <a:buNone/>
            </a:pPr>
            <a:r>
              <a:rPr lang="en-US" sz="900" dirty="0">
                <a:solidFill>
                  <a:srgbClr val="475569"/>
                </a:solidFill>
                <a:latin typeface="Open Sans" pitchFamily="34" charset="0"/>
                <a:ea typeface="Open Sans" pitchFamily="34" charset="-122"/>
                <a:cs typeface="Open Sans" pitchFamily="34" charset="-120"/>
              </a:rPr>
              <a:t>Loan Policy / Stock Audit Policy Circular.</a:t>
            </a:r>
            <a:endParaRPr lang="en-US" sz="900" dirty="0"/>
          </a:p>
        </p:txBody>
      </p:sp>
      <p:sp>
        <p:nvSpPr>
          <p:cNvPr id="35" name="Text 28"/>
          <p:cNvSpPr txBox="1"/>
          <p:nvPr/>
        </p:nvSpPr>
        <p:spPr>
          <a:xfrm>
            <a:off x="4629607" y="4259275"/>
            <a:ext cx="3162910" cy="352958"/>
          </a:xfrm>
          <a:prstGeom prst="rect">
            <a:avLst/>
          </a:prstGeom>
          <a:noFill/>
          <a:ln/>
        </p:spPr>
        <p:txBody>
          <a:bodyPr wrap="square" lIns="0" tIns="0" rIns="0" bIns="0" rtlCol="0" anchor="ctr"/>
          <a:lstStyle/>
          <a:p>
            <a:pPr marL="0" indent="0" algn="l">
              <a:buNone/>
            </a:pPr>
            <a:r>
              <a:rPr lang="en-US" sz="900" dirty="0">
                <a:solidFill>
                  <a:srgbClr val="475569"/>
                </a:solidFill>
                <a:latin typeface="Open Sans" pitchFamily="34" charset="0"/>
                <a:ea typeface="Open Sans" pitchFamily="34" charset="-122"/>
                <a:cs typeface="Open Sans" pitchFamily="34" charset="-120"/>
              </a:rPr>
              <a:t>List of borrowers with Working Capital limits above threshold.</a:t>
            </a:r>
            <a:endParaRPr lang="en-US" sz="900" dirty="0"/>
          </a:p>
        </p:txBody>
      </p:sp>
      <p:sp>
        <p:nvSpPr>
          <p:cNvPr id="36" name="Text 29"/>
          <p:cNvSpPr txBox="1"/>
          <p:nvPr/>
        </p:nvSpPr>
        <p:spPr>
          <a:xfrm>
            <a:off x="4629607" y="4701845"/>
            <a:ext cx="1995221" cy="181051"/>
          </a:xfrm>
          <a:prstGeom prst="rect">
            <a:avLst/>
          </a:prstGeom>
          <a:noFill/>
          <a:ln/>
        </p:spPr>
        <p:txBody>
          <a:bodyPr wrap="square" lIns="0" tIns="0" rIns="0" bIns="0" rtlCol="0" anchor="ctr"/>
          <a:lstStyle/>
          <a:p>
            <a:pPr marL="0" indent="0" algn="l">
              <a:buNone/>
            </a:pPr>
            <a:r>
              <a:rPr lang="en-US" sz="900" dirty="0">
                <a:solidFill>
                  <a:srgbClr val="475569"/>
                </a:solidFill>
                <a:latin typeface="Open Sans" pitchFamily="34" charset="0"/>
                <a:ea typeface="Open Sans" pitchFamily="34" charset="-122"/>
                <a:cs typeface="Open Sans" pitchFamily="34" charset="-120"/>
              </a:rPr>
              <a:t>External Stock Audit Reports.</a:t>
            </a:r>
            <a:endParaRPr lang="en-US" sz="900" dirty="0"/>
          </a:p>
        </p:txBody>
      </p:sp>
      <p:sp>
        <p:nvSpPr>
          <p:cNvPr id="37" name="Text 30"/>
          <p:cNvSpPr txBox="1"/>
          <p:nvPr/>
        </p:nvSpPr>
        <p:spPr>
          <a:xfrm>
            <a:off x="4629607" y="4970678"/>
            <a:ext cx="3162910" cy="352958"/>
          </a:xfrm>
          <a:prstGeom prst="rect">
            <a:avLst/>
          </a:prstGeom>
          <a:noFill/>
          <a:ln/>
        </p:spPr>
        <p:txBody>
          <a:bodyPr wrap="square" lIns="0" tIns="0" rIns="0" bIns="0" rtlCol="0" anchor="ctr"/>
          <a:lstStyle/>
          <a:p>
            <a:pPr marL="0" indent="0" algn="l">
              <a:buNone/>
            </a:pPr>
            <a:r>
              <a:rPr lang="en-US" sz="900" dirty="0">
                <a:solidFill>
                  <a:srgbClr val="475569"/>
                </a:solidFill>
                <a:latin typeface="Open Sans" pitchFamily="34" charset="0"/>
                <a:ea typeface="Open Sans" pitchFamily="34" charset="-122"/>
                <a:cs typeface="Open Sans" pitchFamily="34" charset="-120"/>
              </a:rPr>
              <a:t>Action Taken Reports (ATR) &amp; correspondence with borrowers.</a:t>
            </a:r>
            <a:endParaRPr lang="en-US" sz="900" dirty="0"/>
          </a:p>
        </p:txBody>
      </p:sp>
      <p:sp>
        <p:nvSpPr>
          <p:cNvPr id="38" name="Shape 31"/>
          <p:cNvSpPr/>
          <p:nvPr/>
        </p:nvSpPr>
        <p:spPr>
          <a:xfrm>
            <a:off x="8096098" y="3200400"/>
            <a:ext cx="3619195" cy="2991002"/>
          </a:xfrm>
          <a:prstGeom prst="roundRect">
            <a:avLst>
              <a:gd name="adj" fmla="val 1947"/>
            </a:avLst>
          </a:prstGeom>
          <a:solidFill>
            <a:srgbClr val="FFFFFF"/>
          </a:solidFill>
          <a:ln w="12700">
            <a:solidFill>
              <a:srgbClr val="FFFFFF">
                <a:alpha val="0"/>
              </a:srgbClr>
            </a:solidFill>
            <a:prstDash val="solid"/>
          </a:ln>
          <a:effectLst>
            <a:outerShdw blurRad="63500" dist="38100" dir="16200000" algn="bl" rotWithShape="0">
              <a:srgbClr val="000000">
                <a:alpha val="5000"/>
              </a:srgbClr>
            </a:outerShdw>
          </a:effectLst>
        </p:spPr>
      </p:sp>
      <p:sp>
        <p:nvSpPr>
          <p:cNvPr id="39" name="Shape 32"/>
          <p:cNvSpPr/>
          <p:nvPr/>
        </p:nvSpPr>
        <p:spPr>
          <a:xfrm>
            <a:off x="8287207" y="3828593"/>
            <a:ext cx="3238805" cy="19202"/>
          </a:xfrm>
          <a:prstGeom prst="rect">
            <a:avLst/>
          </a:prstGeom>
          <a:solidFill>
            <a:srgbClr val="F1F5F9"/>
          </a:solidFill>
          <a:ln w="12700">
            <a:solidFill>
              <a:srgbClr val="F1F5F9">
                <a:alpha val="0"/>
              </a:srgbClr>
            </a:solidFill>
            <a:prstDash val="solid"/>
          </a:ln>
        </p:spPr>
      </p:sp>
      <p:sp>
        <p:nvSpPr>
          <p:cNvPr id="40" name="Shape 33"/>
          <p:cNvSpPr/>
          <p:nvPr/>
        </p:nvSpPr>
        <p:spPr>
          <a:xfrm>
            <a:off x="8287207" y="3390595"/>
            <a:ext cx="342900" cy="342900"/>
          </a:xfrm>
          <a:prstGeom prst="ellipse">
            <a:avLst/>
          </a:prstGeom>
          <a:solidFill>
            <a:srgbClr val="EF4444"/>
          </a:solidFill>
          <a:ln w="12700">
            <a:solidFill>
              <a:srgbClr val="FFFFFF">
                <a:alpha val="0"/>
              </a:srgbClr>
            </a:solidFill>
            <a:prstDash val="solid"/>
          </a:ln>
        </p:spPr>
      </p:sp>
      <p:pic>
        <p:nvPicPr>
          <p:cNvPr id="41" name="Image 5" descr="preencoded.png"/>
          <p:cNvPicPr>
            <a:picLocks noChangeAspect="1"/>
          </p:cNvPicPr>
          <p:nvPr/>
        </p:nvPicPr>
        <p:blipFill>
          <a:blip r:embed="rId7"/>
          <a:srcRect/>
          <a:stretch/>
        </p:blipFill>
        <p:spPr>
          <a:xfrm>
            <a:off x="8382305" y="3486607"/>
            <a:ext cx="152705" cy="152705"/>
          </a:xfrm>
          <a:prstGeom prst="rect">
            <a:avLst/>
          </a:prstGeom>
        </p:spPr>
      </p:pic>
      <p:sp>
        <p:nvSpPr>
          <p:cNvPr id="42" name="Text 34"/>
          <p:cNvSpPr txBox="1"/>
          <p:nvPr/>
        </p:nvSpPr>
        <p:spPr>
          <a:xfrm>
            <a:off x="8725205" y="3448202"/>
            <a:ext cx="1667866" cy="228600"/>
          </a:xfrm>
          <a:prstGeom prst="rect">
            <a:avLst/>
          </a:prstGeom>
          <a:noFill/>
          <a:ln/>
        </p:spPr>
        <p:txBody>
          <a:bodyPr wrap="square" lIns="0" tIns="0" rIns="0" bIns="0" rtlCol="0" anchor="ctr"/>
          <a:lstStyle/>
          <a:p>
            <a:pPr marL="0" indent="0" algn="l">
              <a:buNone/>
            </a:pPr>
            <a:r>
              <a:rPr lang="en-US" sz="1200" b="1" dirty="0">
                <a:solidFill>
                  <a:srgbClr val="334155"/>
                </a:solidFill>
                <a:latin typeface="Montserrat" pitchFamily="34" charset="0"/>
                <a:ea typeface="Montserrat" pitchFamily="34" charset="-122"/>
                <a:cs typeface="Montserrat" pitchFamily="34" charset="-120"/>
              </a:rPr>
              <a:t>Risks / Red Flags</a:t>
            </a:r>
            <a:endParaRPr lang="en-US" sz="1200" dirty="0"/>
          </a:p>
        </p:txBody>
      </p:sp>
      <p:sp>
        <p:nvSpPr>
          <p:cNvPr id="43" name="Text 35"/>
          <p:cNvSpPr txBox="1"/>
          <p:nvPr/>
        </p:nvSpPr>
        <p:spPr>
          <a:xfrm>
            <a:off x="8438998" y="3991356"/>
            <a:ext cx="3162910" cy="352958"/>
          </a:xfrm>
          <a:prstGeom prst="rect">
            <a:avLst/>
          </a:prstGeom>
          <a:noFill/>
          <a:ln/>
        </p:spPr>
        <p:txBody>
          <a:bodyPr wrap="square" lIns="0" tIns="0" rIns="0" bIns="0" rtlCol="0" anchor="ctr"/>
          <a:lstStyle/>
          <a:p>
            <a:pPr marL="0" indent="0" algn="l">
              <a:buNone/>
            </a:pPr>
            <a:r>
              <a:rPr lang="en-US" sz="900" dirty="0">
                <a:solidFill>
                  <a:srgbClr val="475569"/>
                </a:solidFill>
                <a:latin typeface="Open Sans" pitchFamily="34" charset="0"/>
                <a:ea typeface="Open Sans" pitchFamily="34" charset="-122"/>
                <a:cs typeface="Open Sans" pitchFamily="34" charset="-120"/>
              </a:rPr>
              <a:t>Inflated stock statements leading to excess Drawing Power (DP).</a:t>
            </a:r>
            <a:endParaRPr lang="en-US" sz="900" dirty="0"/>
          </a:p>
        </p:txBody>
      </p:sp>
      <p:sp>
        <p:nvSpPr>
          <p:cNvPr id="44" name="Text 36"/>
          <p:cNvSpPr txBox="1"/>
          <p:nvPr/>
        </p:nvSpPr>
        <p:spPr>
          <a:xfrm>
            <a:off x="8438998" y="4433011"/>
            <a:ext cx="3162910" cy="352958"/>
          </a:xfrm>
          <a:prstGeom prst="rect">
            <a:avLst/>
          </a:prstGeom>
          <a:noFill/>
          <a:ln/>
        </p:spPr>
        <p:txBody>
          <a:bodyPr wrap="square" lIns="0" tIns="0" rIns="0" bIns="0" rtlCol="0" anchor="ctr"/>
          <a:lstStyle/>
          <a:p>
            <a:pPr marL="0" indent="0" algn="l">
              <a:buNone/>
            </a:pPr>
            <a:r>
              <a:rPr lang="en-US" sz="900" dirty="0">
                <a:solidFill>
                  <a:srgbClr val="475569"/>
                </a:solidFill>
                <a:latin typeface="Open Sans" pitchFamily="34" charset="0"/>
                <a:ea typeface="Open Sans" pitchFamily="34" charset="-122"/>
                <a:cs typeface="Open Sans" pitchFamily="34" charset="-120"/>
              </a:rPr>
              <a:t>Deterioration in value or quality of security not captured.</a:t>
            </a:r>
            <a:endParaRPr lang="en-US" sz="900" dirty="0"/>
          </a:p>
        </p:txBody>
      </p:sp>
      <p:sp>
        <p:nvSpPr>
          <p:cNvPr id="45" name="Text 37"/>
          <p:cNvSpPr txBox="1"/>
          <p:nvPr/>
        </p:nvSpPr>
        <p:spPr>
          <a:xfrm>
            <a:off x="8438998" y="4874666"/>
            <a:ext cx="3162910" cy="352958"/>
          </a:xfrm>
          <a:prstGeom prst="rect">
            <a:avLst/>
          </a:prstGeom>
          <a:noFill/>
          <a:ln/>
        </p:spPr>
        <p:txBody>
          <a:bodyPr wrap="square" lIns="0" tIns="0" rIns="0" bIns="0" rtlCol="0" anchor="ctr"/>
          <a:lstStyle/>
          <a:p>
            <a:pPr marL="0" indent="0" algn="l">
              <a:buNone/>
            </a:pPr>
            <a:r>
              <a:rPr lang="en-US" sz="900" dirty="0">
                <a:solidFill>
                  <a:srgbClr val="475569"/>
                </a:solidFill>
                <a:latin typeface="Open Sans" pitchFamily="34" charset="0"/>
                <a:ea typeface="Open Sans" pitchFamily="34" charset="-122"/>
                <a:cs typeface="Open Sans" pitchFamily="34" charset="-120"/>
              </a:rPr>
              <a:t>Stock Auditor's adverse remarks ignored (e.g., unpaid stock, slow-moving items).</a:t>
            </a:r>
            <a:endParaRPr lang="en-US" sz="900" dirty="0"/>
          </a:p>
        </p:txBody>
      </p:sp>
      <p:sp>
        <p:nvSpPr>
          <p:cNvPr id="46" name="Text 38"/>
          <p:cNvSpPr txBox="1"/>
          <p:nvPr/>
        </p:nvSpPr>
        <p:spPr>
          <a:xfrm>
            <a:off x="8438998" y="5317236"/>
            <a:ext cx="3162910" cy="352958"/>
          </a:xfrm>
          <a:prstGeom prst="rect">
            <a:avLst/>
          </a:prstGeom>
          <a:noFill/>
          <a:ln/>
        </p:spPr>
        <p:txBody>
          <a:bodyPr wrap="square" lIns="0" tIns="0" rIns="0" bIns="0" rtlCol="0" anchor="ctr"/>
          <a:lstStyle/>
          <a:p>
            <a:pPr marL="0" indent="0" algn="l">
              <a:buNone/>
            </a:pPr>
            <a:r>
              <a:rPr lang="en-US" sz="900" dirty="0">
                <a:solidFill>
                  <a:srgbClr val="475569"/>
                </a:solidFill>
                <a:latin typeface="Open Sans" pitchFamily="34" charset="0"/>
                <a:ea typeface="Open Sans" pitchFamily="34" charset="-122"/>
                <a:cs typeface="Open Sans" pitchFamily="34" charset="-120"/>
              </a:rPr>
              <a:t>Evergreening of account by not recognizing DP erosion.</a:t>
            </a:r>
            <a:endParaRPr lang="en-US" sz="900" dirty="0"/>
          </a:p>
        </p:txBody>
      </p:sp>
      <p:sp>
        <p:nvSpPr>
          <p:cNvPr id="47" name="Shape 39"/>
          <p:cNvSpPr/>
          <p:nvPr/>
        </p:nvSpPr>
        <p:spPr>
          <a:xfrm>
            <a:off x="0" y="6476695"/>
            <a:ext cx="12191695" cy="381305"/>
          </a:xfrm>
          <a:prstGeom prst="rect">
            <a:avLst/>
          </a:prstGeom>
          <a:solidFill>
            <a:srgbClr val="F1F5F9"/>
          </a:solidFill>
          <a:ln/>
        </p:spPr>
      </p:sp>
      <p:sp>
        <p:nvSpPr>
          <p:cNvPr id="48" name="Shape 40"/>
          <p:cNvSpPr/>
          <p:nvPr/>
        </p:nvSpPr>
        <p:spPr>
          <a:xfrm>
            <a:off x="0" y="6476695"/>
            <a:ext cx="12191695" cy="9144"/>
          </a:xfrm>
          <a:prstGeom prst="rect">
            <a:avLst/>
          </a:prstGeom>
          <a:solidFill>
            <a:srgbClr val="E2E8F0"/>
          </a:solidFill>
          <a:ln w="12700">
            <a:solidFill>
              <a:srgbClr val="E2E8F0">
                <a:alpha val="0"/>
              </a:srgbClr>
            </a:solidFill>
            <a:prstDash val="solid"/>
          </a:ln>
        </p:spPr>
      </p:sp>
      <p:sp>
        <p:nvSpPr>
          <p:cNvPr id="49" name="Text 41"/>
          <p:cNvSpPr txBox="1"/>
          <p:nvPr/>
        </p:nvSpPr>
        <p:spPr>
          <a:xfrm>
            <a:off x="476402" y="6586423"/>
            <a:ext cx="3276295" cy="171907"/>
          </a:xfrm>
          <a:prstGeom prst="rect">
            <a:avLst/>
          </a:prstGeom>
          <a:noFill/>
          <a:ln/>
        </p:spPr>
        <p:txBody>
          <a:bodyPr wrap="square" lIns="0" tIns="0" rIns="0" bIns="0" rtlCol="0" anchor="ctr"/>
          <a:lstStyle/>
          <a:p>
            <a:pPr marL="0" indent="0" algn="l">
              <a:buNone/>
            </a:pPr>
            <a:r>
              <a:rPr lang="en-US" sz="900" dirty="0">
                <a:solidFill>
                  <a:srgbClr val="64748B"/>
                </a:solidFill>
                <a:latin typeface="Open Sans" pitchFamily="34" charset="0"/>
                <a:ea typeface="Open Sans" pitchFamily="34" charset="-122"/>
                <a:cs typeface="Open Sans" pitchFamily="34" charset="-120"/>
              </a:rPr>
              <a:t>Long Form Audit Report (LFAR) – Practical Approach</a:t>
            </a:r>
            <a:endParaRPr lang="en-US" sz="900" dirty="0"/>
          </a:p>
        </p:txBody>
      </p:sp>
      <p:sp>
        <p:nvSpPr>
          <p:cNvPr id="50" name="Text 42"/>
          <p:cNvSpPr txBox="1"/>
          <p:nvPr/>
        </p:nvSpPr>
        <p:spPr>
          <a:xfrm>
            <a:off x="10416845" y="6586423"/>
            <a:ext cx="1553566" cy="171907"/>
          </a:xfrm>
          <a:prstGeom prst="rect">
            <a:avLst/>
          </a:prstGeom>
          <a:noFill/>
          <a:ln/>
        </p:spPr>
        <p:txBody>
          <a:bodyPr wrap="square" lIns="0" tIns="0" rIns="0" bIns="0" rtlCol="0" anchor="ctr"/>
          <a:lstStyle/>
          <a:p>
            <a:pPr marL="0" indent="0" algn="l">
              <a:buNone/>
            </a:pPr>
            <a:r>
              <a:rPr lang="en-US" sz="900" dirty="0">
                <a:solidFill>
                  <a:srgbClr val="64748B"/>
                </a:solidFill>
                <a:latin typeface="Open Sans" pitchFamily="34" charset="0"/>
                <a:ea typeface="Open Sans" pitchFamily="34" charset="-122"/>
                <a:cs typeface="Open Sans" pitchFamily="34" charset="-120"/>
              </a:rPr>
              <a:t>ICAI Hyderabad Seminar</a:t>
            </a:r>
            <a:endParaRPr lang="en-US" sz="900" dirty="0"/>
          </a:p>
        </p:txBody>
      </p:sp>
      <p:pic>
        <p:nvPicPr>
          <p:cNvPr id="51" name="Image 6" descr="preencoded.png"/>
          <p:cNvPicPr>
            <a:picLocks noChangeAspect="1"/>
          </p:cNvPicPr>
          <p:nvPr/>
        </p:nvPicPr>
        <p:blipFill>
          <a:blip r:embed="rId8"/>
          <a:srcRect l="-2283" r="-2283"/>
          <a:stretch/>
        </p:blipFill>
        <p:spPr>
          <a:xfrm>
            <a:off x="476402" y="342900"/>
            <a:ext cx="209398" cy="267005"/>
          </a:xfrm>
          <a:prstGeom prst="rect">
            <a:avLst/>
          </a:prstGeom>
        </p:spPr>
      </p:pic>
      <p:sp>
        <p:nvSpPr>
          <p:cNvPr id="52" name="Text 43"/>
          <p:cNvSpPr txBox="1"/>
          <p:nvPr/>
        </p:nvSpPr>
        <p:spPr>
          <a:xfrm>
            <a:off x="828446" y="247802"/>
            <a:ext cx="7801661" cy="457200"/>
          </a:xfrm>
          <a:prstGeom prst="rect">
            <a:avLst/>
          </a:prstGeom>
          <a:noFill/>
          <a:ln/>
        </p:spPr>
        <p:txBody>
          <a:bodyPr wrap="square" lIns="0" tIns="0" rIns="0" bIns="0" rtlCol="0" anchor="ctr"/>
          <a:lstStyle/>
          <a:p>
            <a:pPr marL="0" indent="0" algn="l">
              <a:buNone/>
            </a:pPr>
            <a:r>
              <a:rPr lang="en-US" sz="2400" b="1" kern="0" spc="75" dirty="0">
                <a:solidFill>
                  <a:srgbClr val="FFFFFF"/>
                </a:solidFill>
                <a:latin typeface="Montserrat" pitchFamily="34" charset="0"/>
                <a:ea typeface="Montserrat" pitchFamily="34" charset="-122"/>
                <a:cs typeface="Montserrat" pitchFamily="34" charset="-120"/>
              </a:rPr>
              <a:t>I. Advances - Review/Monitoring- Stock Audits</a:t>
            </a:r>
            <a:endParaRPr lang="en-US" sz="24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name="Slide 39">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F0F0F0"/>
          </a:solidFill>
          <a:ln w="12700">
            <a:solidFill>
              <a:srgbClr val="FFFFFF">
                <a:alpha val="0"/>
              </a:srgbClr>
            </a:solidFill>
            <a:prstDash val="solid"/>
          </a:ln>
        </p:spPr>
      </p:sp>
      <p:sp>
        <p:nvSpPr>
          <p:cNvPr id="3" name="Shape 1"/>
          <p:cNvSpPr/>
          <p:nvPr/>
        </p:nvSpPr>
        <p:spPr>
          <a:xfrm>
            <a:off x="0" y="0"/>
            <a:ext cx="12191695" cy="6858000"/>
          </a:xfrm>
          <a:prstGeom prst="rect">
            <a:avLst/>
          </a:prstGeom>
          <a:solidFill>
            <a:srgbClr val="FFFFFF"/>
          </a:solidFill>
          <a:ln w="12700">
            <a:solidFill>
              <a:srgbClr val="FFFFFF">
                <a:alpha val="0"/>
              </a:srgbClr>
            </a:solidFill>
            <a:prstDash val="solid"/>
          </a:ln>
        </p:spPr>
      </p:sp>
      <p:sp>
        <p:nvSpPr>
          <p:cNvPr id="4" name="Shape 2"/>
          <p:cNvSpPr/>
          <p:nvPr/>
        </p:nvSpPr>
        <p:spPr>
          <a:xfrm>
            <a:off x="0" y="0"/>
            <a:ext cx="12191695" cy="952805"/>
          </a:xfrm>
          <a:prstGeom prst="rect">
            <a:avLst/>
          </a:prstGeom>
          <a:solidFill>
            <a:srgbClr val="003580"/>
          </a:solidFill>
          <a:ln w="12700">
            <a:solidFill>
              <a:srgbClr val="FFFFFF">
                <a:alpha val="0"/>
              </a:srgbClr>
            </a:solidFill>
            <a:prstDash val="solid"/>
          </a:ln>
        </p:spPr>
      </p:sp>
      <p:sp>
        <p:nvSpPr>
          <p:cNvPr id="5" name="Text 3"/>
          <p:cNvSpPr txBox="1"/>
          <p:nvPr/>
        </p:nvSpPr>
        <p:spPr>
          <a:xfrm>
            <a:off x="476402" y="233172"/>
            <a:ext cx="8501343" cy="486461"/>
          </a:xfrm>
          <a:prstGeom prst="rect">
            <a:avLst/>
          </a:prstGeom>
          <a:noFill/>
          <a:ln/>
        </p:spPr>
        <p:txBody>
          <a:bodyPr wrap="square" lIns="0" tIns="0" rIns="0" bIns="0" rtlCol="0" anchor="ctr"/>
          <a:lstStyle/>
          <a:p>
            <a:pPr marL="0" indent="0" algn="l">
              <a:buNone/>
            </a:pPr>
            <a:r>
              <a:rPr lang="en-US" sz="2500" b="1" kern="0" spc="75" dirty="0">
                <a:solidFill>
                  <a:srgbClr val="FFFFFF"/>
                </a:solidFill>
                <a:latin typeface="Montserrat" pitchFamily="34" charset="0"/>
                <a:ea typeface="Montserrat" pitchFamily="34" charset="-122"/>
                <a:cs typeface="Montserrat" pitchFamily="34" charset="-120"/>
              </a:rPr>
              <a:t>I. Advances - Review - Q5(e)(iv)- NCE Loans with out FS</a:t>
            </a:r>
            <a:endParaRPr lang="en-US" sz="2500" dirty="0"/>
          </a:p>
        </p:txBody>
      </p:sp>
      <p:pic>
        <p:nvPicPr>
          <p:cNvPr id="6" name="Image 0" descr="preencoded.png"/>
          <p:cNvPicPr>
            <a:picLocks noChangeAspect="1"/>
          </p:cNvPicPr>
          <p:nvPr/>
        </p:nvPicPr>
        <p:blipFill>
          <a:blip r:embed="rId3"/>
          <a:srcRect t="-401" b="-401"/>
          <a:stretch/>
        </p:blipFill>
        <p:spPr>
          <a:xfrm>
            <a:off x="0" y="952805"/>
            <a:ext cx="12191695" cy="57607"/>
          </a:xfrm>
          <a:prstGeom prst="rect">
            <a:avLst/>
          </a:prstGeom>
        </p:spPr>
      </p:pic>
      <p:sp>
        <p:nvSpPr>
          <p:cNvPr id="7" name="Shape 4"/>
          <p:cNvSpPr/>
          <p:nvPr/>
        </p:nvSpPr>
        <p:spPr>
          <a:xfrm>
            <a:off x="476402" y="1295705"/>
            <a:ext cx="11239805" cy="1218895"/>
          </a:xfrm>
          <a:prstGeom prst="roundRect">
            <a:avLst>
              <a:gd name="adj" fmla="val 9377"/>
            </a:avLst>
          </a:prstGeom>
          <a:solidFill>
            <a:srgbClr val="E8F4FD"/>
          </a:solidFill>
          <a:ln/>
          <a:effectLst>
            <a:outerShdw blurRad="63500" dist="38100" dir="16200000" algn="bl" rotWithShape="0">
              <a:srgbClr val="000000">
                <a:alpha val="5000"/>
              </a:srgbClr>
            </a:outerShdw>
          </a:effectLst>
        </p:spPr>
      </p:sp>
      <p:sp>
        <p:nvSpPr>
          <p:cNvPr id="8" name="Shape 5"/>
          <p:cNvSpPr/>
          <p:nvPr/>
        </p:nvSpPr>
        <p:spPr>
          <a:xfrm>
            <a:off x="476402" y="1295705"/>
            <a:ext cx="75895" cy="1218895"/>
          </a:xfrm>
          <a:prstGeom prst="roundRect">
            <a:avLst>
              <a:gd name="adj" fmla="val 150603"/>
            </a:avLst>
          </a:prstGeom>
          <a:solidFill>
            <a:srgbClr val="003580"/>
          </a:solidFill>
          <a:ln w="12700">
            <a:solidFill>
              <a:srgbClr val="003580">
                <a:alpha val="0"/>
              </a:srgbClr>
            </a:solidFill>
            <a:prstDash val="solid"/>
          </a:ln>
        </p:spPr>
      </p:sp>
      <p:pic>
        <p:nvPicPr>
          <p:cNvPr id="9" name="Image 1" descr="preencoded.png"/>
          <p:cNvPicPr>
            <a:picLocks noChangeAspect="1"/>
          </p:cNvPicPr>
          <p:nvPr/>
        </p:nvPicPr>
        <p:blipFill>
          <a:blip r:embed="rId4"/>
          <a:srcRect t="-43" b="-43"/>
          <a:stretch/>
        </p:blipFill>
        <p:spPr>
          <a:xfrm>
            <a:off x="743407" y="1524305"/>
            <a:ext cx="133502" cy="152705"/>
          </a:xfrm>
          <a:prstGeom prst="rect">
            <a:avLst/>
          </a:prstGeom>
        </p:spPr>
      </p:pic>
      <p:sp>
        <p:nvSpPr>
          <p:cNvPr id="10" name="Text 6"/>
          <p:cNvSpPr txBox="1"/>
          <p:nvPr/>
        </p:nvSpPr>
        <p:spPr>
          <a:xfrm>
            <a:off x="952805" y="1485900"/>
            <a:ext cx="2981858" cy="228600"/>
          </a:xfrm>
          <a:prstGeom prst="rect">
            <a:avLst/>
          </a:prstGeom>
          <a:noFill/>
          <a:ln/>
        </p:spPr>
        <p:txBody>
          <a:bodyPr wrap="square" lIns="0" tIns="0" rIns="0" bIns="0" rtlCol="0" anchor="ctr"/>
          <a:lstStyle/>
          <a:p>
            <a:pPr marL="0" indent="0" algn="l">
              <a:buNone/>
            </a:pPr>
            <a:r>
              <a:rPr lang="en-US" sz="1200" b="1" dirty="0">
                <a:solidFill>
                  <a:srgbClr val="003580"/>
                </a:solidFill>
                <a:latin typeface="Montserrat" pitchFamily="34" charset="0"/>
                <a:ea typeface="Montserrat" pitchFamily="34" charset="-122"/>
                <a:cs typeface="Montserrat" pitchFamily="34" charset="-120"/>
              </a:rPr>
              <a:t>Exact LFAR Question (Verbatim)</a:t>
            </a:r>
            <a:endParaRPr lang="en-US" sz="1200" dirty="0"/>
          </a:p>
        </p:txBody>
      </p:sp>
      <p:sp>
        <p:nvSpPr>
          <p:cNvPr id="11" name="Text 7"/>
          <p:cNvSpPr txBox="1"/>
          <p:nvPr/>
        </p:nvSpPr>
        <p:spPr>
          <a:xfrm>
            <a:off x="743407" y="1790395"/>
            <a:ext cx="10858500" cy="534010"/>
          </a:xfrm>
          <a:prstGeom prst="rect">
            <a:avLst/>
          </a:prstGeom>
          <a:noFill/>
          <a:ln/>
        </p:spPr>
        <p:txBody>
          <a:bodyPr wrap="square" lIns="0" tIns="0" rIns="0" bIns="0" rtlCol="0" anchor="ctr"/>
          <a:lstStyle/>
          <a:p>
            <a:pPr marL="0" indent="0" algn="l">
              <a:buNone/>
            </a:pPr>
            <a:r>
              <a:rPr lang="en-US" sz="1500" b="1" i="1" dirty="0">
                <a:solidFill>
                  <a:srgbClr val="1E293B"/>
                </a:solidFill>
                <a:latin typeface="Open Sans" pitchFamily="34" charset="0"/>
                <a:ea typeface="Open Sans" pitchFamily="34" charset="-122"/>
                <a:cs typeface="Open Sans" pitchFamily="34" charset="-120"/>
              </a:rPr>
              <a:t>"Indicate the cases of advances to non-corporate entities with limits beyond that is set by the bank where the branch has not obtained the duly audited accounts of borrowers."</a:t>
            </a:r>
            <a:endParaRPr lang="en-US" sz="1500" dirty="0"/>
          </a:p>
        </p:txBody>
      </p:sp>
      <p:sp>
        <p:nvSpPr>
          <p:cNvPr id="12" name="Shape 8"/>
          <p:cNvSpPr/>
          <p:nvPr/>
        </p:nvSpPr>
        <p:spPr>
          <a:xfrm>
            <a:off x="476402" y="2704795"/>
            <a:ext cx="3619195" cy="3486607"/>
          </a:xfrm>
          <a:prstGeom prst="roundRect">
            <a:avLst>
              <a:gd name="adj" fmla="val 1720"/>
            </a:avLst>
          </a:prstGeom>
          <a:solidFill>
            <a:srgbClr val="FFFFFF"/>
          </a:solidFill>
          <a:ln w="12700">
            <a:solidFill>
              <a:srgbClr val="E2E8F0"/>
            </a:solidFill>
            <a:prstDash val="solid"/>
          </a:ln>
        </p:spPr>
      </p:sp>
      <p:sp>
        <p:nvSpPr>
          <p:cNvPr id="13" name="Shape 9"/>
          <p:cNvSpPr/>
          <p:nvPr/>
        </p:nvSpPr>
        <p:spPr>
          <a:xfrm>
            <a:off x="676656" y="3343046"/>
            <a:ext cx="3219602" cy="19202"/>
          </a:xfrm>
          <a:prstGeom prst="rect">
            <a:avLst/>
          </a:prstGeom>
          <a:solidFill>
            <a:srgbClr val="F1F5F9"/>
          </a:solidFill>
          <a:ln w="12700">
            <a:solidFill>
              <a:srgbClr val="F1F5F9">
                <a:alpha val="0"/>
              </a:srgbClr>
            </a:solidFill>
            <a:prstDash val="solid"/>
          </a:ln>
        </p:spPr>
      </p:sp>
      <p:sp>
        <p:nvSpPr>
          <p:cNvPr id="14" name="Shape 10"/>
          <p:cNvSpPr/>
          <p:nvPr/>
        </p:nvSpPr>
        <p:spPr>
          <a:xfrm>
            <a:off x="676656" y="2905049"/>
            <a:ext cx="342900" cy="342900"/>
          </a:xfrm>
          <a:prstGeom prst="ellipse">
            <a:avLst/>
          </a:prstGeom>
          <a:solidFill>
            <a:srgbClr val="0072CE"/>
          </a:solidFill>
          <a:ln w="12700">
            <a:solidFill>
              <a:srgbClr val="FFFFFF">
                <a:alpha val="0"/>
              </a:srgbClr>
            </a:solidFill>
            <a:prstDash val="solid"/>
          </a:ln>
        </p:spPr>
      </p:sp>
      <p:pic>
        <p:nvPicPr>
          <p:cNvPr id="15" name="Image 2" descr="preencoded.png"/>
          <p:cNvPicPr>
            <a:picLocks noChangeAspect="1"/>
          </p:cNvPicPr>
          <p:nvPr/>
        </p:nvPicPr>
        <p:blipFill>
          <a:blip r:embed="rId5"/>
          <a:srcRect/>
          <a:stretch/>
        </p:blipFill>
        <p:spPr>
          <a:xfrm>
            <a:off x="771754" y="3000146"/>
            <a:ext cx="152705" cy="152705"/>
          </a:xfrm>
          <a:prstGeom prst="rect">
            <a:avLst/>
          </a:prstGeom>
        </p:spPr>
      </p:pic>
      <p:sp>
        <p:nvSpPr>
          <p:cNvPr id="16" name="Text 11"/>
          <p:cNvSpPr txBox="1"/>
          <p:nvPr/>
        </p:nvSpPr>
        <p:spPr>
          <a:xfrm>
            <a:off x="1114654" y="2948026"/>
            <a:ext cx="1540764" cy="257861"/>
          </a:xfrm>
          <a:prstGeom prst="rect">
            <a:avLst/>
          </a:prstGeom>
          <a:noFill/>
          <a:ln/>
        </p:spPr>
        <p:txBody>
          <a:bodyPr wrap="square" lIns="0" tIns="0" rIns="0" bIns="0" rtlCol="0" anchor="ctr"/>
          <a:lstStyle/>
          <a:p>
            <a:pPr marL="0" indent="0" algn="l">
              <a:buNone/>
            </a:pPr>
            <a:r>
              <a:rPr lang="en-US" sz="1300" b="1" dirty="0">
                <a:solidFill>
                  <a:srgbClr val="334155"/>
                </a:solidFill>
                <a:latin typeface="Montserrat" pitchFamily="34" charset="0"/>
                <a:ea typeface="Montserrat" pitchFamily="34" charset="-122"/>
                <a:cs typeface="Montserrat" pitchFamily="34" charset="-120"/>
              </a:rPr>
              <a:t>What to Verify</a:t>
            </a:r>
            <a:endParaRPr lang="en-US" sz="1300" dirty="0"/>
          </a:p>
        </p:txBody>
      </p:sp>
      <p:sp>
        <p:nvSpPr>
          <p:cNvPr id="17" name="Shape 12"/>
          <p:cNvSpPr/>
          <p:nvPr/>
        </p:nvSpPr>
        <p:spPr>
          <a:xfrm>
            <a:off x="676656" y="3581705"/>
            <a:ext cx="57607" cy="57607"/>
          </a:xfrm>
          <a:prstGeom prst="ellipse">
            <a:avLst/>
          </a:prstGeom>
          <a:solidFill>
            <a:srgbClr val="CBD5E1"/>
          </a:solidFill>
          <a:ln w="12700">
            <a:solidFill>
              <a:srgbClr val="FFFFFF">
                <a:alpha val="0"/>
              </a:srgbClr>
            </a:solidFill>
            <a:prstDash val="solid"/>
          </a:ln>
        </p:spPr>
      </p:sp>
      <p:sp>
        <p:nvSpPr>
          <p:cNvPr id="18" name="Text 13"/>
          <p:cNvSpPr txBox="1"/>
          <p:nvPr/>
        </p:nvSpPr>
        <p:spPr>
          <a:xfrm>
            <a:off x="828446" y="3504895"/>
            <a:ext cx="3143707" cy="800100"/>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Check the bank's internal policy limit for obtaining audited financials from non-corporate entities (e.g., partnerships, proprietorships).</a:t>
            </a:r>
            <a:endParaRPr lang="en-US" sz="1100" dirty="0"/>
          </a:p>
        </p:txBody>
      </p:sp>
      <p:sp>
        <p:nvSpPr>
          <p:cNvPr id="19" name="Shape 14"/>
          <p:cNvSpPr/>
          <p:nvPr/>
        </p:nvSpPr>
        <p:spPr>
          <a:xfrm>
            <a:off x="676656" y="4476902"/>
            <a:ext cx="57607" cy="57607"/>
          </a:xfrm>
          <a:prstGeom prst="ellipse">
            <a:avLst/>
          </a:prstGeom>
          <a:solidFill>
            <a:srgbClr val="CBD5E1"/>
          </a:solidFill>
          <a:ln w="12700">
            <a:solidFill>
              <a:srgbClr val="FFFFFF">
                <a:alpha val="0"/>
              </a:srgbClr>
            </a:solidFill>
            <a:prstDash val="solid"/>
          </a:ln>
        </p:spPr>
      </p:sp>
      <p:sp>
        <p:nvSpPr>
          <p:cNvPr id="20" name="Text 15"/>
          <p:cNvSpPr txBox="1"/>
          <p:nvPr/>
        </p:nvSpPr>
        <p:spPr>
          <a:xfrm>
            <a:off x="828446" y="4401007"/>
            <a:ext cx="3143707" cy="600761"/>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Identify all non-corporate borrower accounts with limits exceeding this threshold (often Rs. 25 Lakhs or Rs. 1 Crore).</a:t>
            </a:r>
            <a:endParaRPr lang="en-US" sz="1100" dirty="0"/>
          </a:p>
        </p:txBody>
      </p:sp>
      <p:sp>
        <p:nvSpPr>
          <p:cNvPr id="21" name="Shape 16"/>
          <p:cNvSpPr/>
          <p:nvPr/>
        </p:nvSpPr>
        <p:spPr>
          <a:xfrm>
            <a:off x="676656" y="5171846"/>
            <a:ext cx="57607" cy="57607"/>
          </a:xfrm>
          <a:prstGeom prst="ellipse">
            <a:avLst/>
          </a:prstGeom>
          <a:solidFill>
            <a:srgbClr val="CBD5E1"/>
          </a:solidFill>
          <a:ln w="12700">
            <a:solidFill>
              <a:srgbClr val="FFFFFF">
                <a:alpha val="0"/>
              </a:srgbClr>
            </a:solidFill>
            <a:prstDash val="solid"/>
          </a:ln>
        </p:spPr>
      </p:sp>
      <p:sp>
        <p:nvSpPr>
          <p:cNvPr id="22" name="Text 17"/>
          <p:cNvSpPr txBox="1"/>
          <p:nvPr/>
        </p:nvSpPr>
        <p:spPr>
          <a:xfrm>
            <a:off x="828446" y="5095951"/>
            <a:ext cx="3143707" cy="600761"/>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Verify if the latest audited financial statements are available on record for these accounts.</a:t>
            </a:r>
            <a:endParaRPr lang="en-US" sz="1100" dirty="0"/>
          </a:p>
        </p:txBody>
      </p:sp>
      <p:sp>
        <p:nvSpPr>
          <p:cNvPr id="23" name="Shape 18"/>
          <p:cNvSpPr/>
          <p:nvPr/>
        </p:nvSpPr>
        <p:spPr>
          <a:xfrm>
            <a:off x="4286707" y="2704795"/>
            <a:ext cx="3619195" cy="3486607"/>
          </a:xfrm>
          <a:prstGeom prst="roundRect">
            <a:avLst>
              <a:gd name="adj" fmla="val 1720"/>
            </a:avLst>
          </a:prstGeom>
          <a:solidFill>
            <a:srgbClr val="FFFFFF"/>
          </a:solidFill>
          <a:ln w="12700">
            <a:solidFill>
              <a:srgbClr val="E2E8F0"/>
            </a:solidFill>
            <a:prstDash val="solid"/>
          </a:ln>
        </p:spPr>
      </p:sp>
      <p:sp>
        <p:nvSpPr>
          <p:cNvPr id="24" name="Shape 19"/>
          <p:cNvSpPr/>
          <p:nvPr/>
        </p:nvSpPr>
        <p:spPr>
          <a:xfrm>
            <a:off x="4486046" y="3343046"/>
            <a:ext cx="3219602" cy="19202"/>
          </a:xfrm>
          <a:prstGeom prst="rect">
            <a:avLst/>
          </a:prstGeom>
          <a:solidFill>
            <a:srgbClr val="F1F5F9"/>
          </a:solidFill>
          <a:ln w="12700">
            <a:solidFill>
              <a:srgbClr val="F1F5F9">
                <a:alpha val="0"/>
              </a:srgbClr>
            </a:solidFill>
            <a:prstDash val="solid"/>
          </a:ln>
        </p:spPr>
      </p:sp>
      <p:sp>
        <p:nvSpPr>
          <p:cNvPr id="25" name="Shape 20"/>
          <p:cNvSpPr/>
          <p:nvPr/>
        </p:nvSpPr>
        <p:spPr>
          <a:xfrm>
            <a:off x="4486046" y="2905049"/>
            <a:ext cx="342900" cy="342900"/>
          </a:xfrm>
          <a:prstGeom prst="ellipse">
            <a:avLst/>
          </a:prstGeom>
          <a:solidFill>
            <a:srgbClr val="10B981"/>
          </a:solidFill>
          <a:ln w="12700">
            <a:solidFill>
              <a:srgbClr val="FFFFFF">
                <a:alpha val="0"/>
              </a:srgbClr>
            </a:solidFill>
            <a:prstDash val="solid"/>
          </a:ln>
        </p:spPr>
      </p:sp>
      <p:pic>
        <p:nvPicPr>
          <p:cNvPr id="26" name="Image 3" descr="preencoded.png"/>
          <p:cNvPicPr>
            <a:picLocks noChangeAspect="1"/>
          </p:cNvPicPr>
          <p:nvPr/>
        </p:nvPicPr>
        <p:blipFill>
          <a:blip r:embed="rId6"/>
          <a:srcRect t="-100" b="-100"/>
          <a:stretch/>
        </p:blipFill>
        <p:spPr>
          <a:xfrm>
            <a:off x="4600346" y="3000146"/>
            <a:ext cx="114300" cy="152705"/>
          </a:xfrm>
          <a:prstGeom prst="rect">
            <a:avLst/>
          </a:prstGeom>
        </p:spPr>
      </p:pic>
      <p:sp>
        <p:nvSpPr>
          <p:cNvPr id="27" name="Text 21"/>
          <p:cNvSpPr txBox="1"/>
          <p:nvPr/>
        </p:nvSpPr>
        <p:spPr>
          <a:xfrm>
            <a:off x="4924044" y="2948026"/>
            <a:ext cx="2211019" cy="257861"/>
          </a:xfrm>
          <a:prstGeom prst="rect">
            <a:avLst/>
          </a:prstGeom>
          <a:noFill/>
          <a:ln/>
        </p:spPr>
        <p:txBody>
          <a:bodyPr wrap="square" lIns="0" tIns="0" rIns="0" bIns="0" rtlCol="0" anchor="ctr"/>
          <a:lstStyle/>
          <a:p>
            <a:pPr marL="0" indent="0" algn="l">
              <a:buNone/>
            </a:pPr>
            <a:r>
              <a:rPr lang="en-US" sz="1300" b="1" dirty="0">
                <a:solidFill>
                  <a:srgbClr val="334155"/>
                </a:solidFill>
                <a:latin typeface="Montserrat" pitchFamily="34" charset="0"/>
                <a:ea typeface="Montserrat" pitchFamily="34" charset="-122"/>
                <a:cs typeface="Montserrat" pitchFamily="34" charset="-120"/>
              </a:rPr>
              <a:t>Documents to Examine</a:t>
            </a:r>
            <a:endParaRPr lang="en-US" sz="1300" dirty="0"/>
          </a:p>
        </p:txBody>
      </p:sp>
      <p:sp>
        <p:nvSpPr>
          <p:cNvPr id="28" name="Shape 22"/>
          <p:cNvSpPr/>
          <p:nvPr/>
        </p:nvSpPr>
        <p:spPr>
          <a:xfrm>
            <a:off x="4486046" y="3581705"/>
            <a:ext cx="57607" cy="57607"/>
          </a:xfrm>
          <a:prstGeom prst="ellipse">
            <a:avLst/>
          </a:prstGeom>
          <a:solidFill>
            <a:srgbClr val="CBD5E1"/>
          </a:solidFill>
          <a:ln w="12700">
            <a:solidFill>
              <a:srgbClr val="FFFFFF">
                <a:alpha val="0"/>
              </a:srgbClr>
            </a:solidFill>
            <a:prstDash val="solid"/>
          </a:ln>
        </p:spPr>
      </p:sp>
      <p:sp>
        <p:nvSpPr>
          <p:cNvPr id="29" name="Text 23"/>
          <p:cNvSpPr txBox="1"/>
          <p:nvPr/>
        </p:nvSpPr>
        <p:spPr>
          <a:xfrm>
            <a:off x="4638751" y="3504895"/>
            <a:ext cx="3143707" cy="400507"/>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Bank's Loan Policy / Credit Policy Circular specifying the limit for audited accounts.</a:t>
            </a:r>
            <a:endParaRPr lang="en-US" sz="1100" dirty="0"/>
          </a:p>
        </p:txBody>
      </p:sp>
      <p:sp>
        <p:nvSpPr>
          <p:cNvPr id="30" name="Shape 24"/>
          <p:cNvSpPr/>
          <p:nvPr/>
        </p:nvSpPr>
        <p:spPr>
          <a:xfrm>
            <a:off x="4486046" y="4076395"/>
            <a:ext cx="57607" cy="57607"/>
          </a:xfrm>
          <a:prstGeom prst="ellipse">
            <a:avLst/>
          </a:prstGeom>
          <a:solidFill>
            <a:srgbClr val="CBD5E1"/>
          </a:solidFill>
          <a:ln w="12700">
            <a:solidFill>
              <a:srgbClr val="FFFFFF">
                <a:alpha val="0"/>
              </a:srgbClr>
            </a:solidFill>
            <a:prstDash val="solid"/>
          </a:ln>
        </p:spPr>
      </p:sp>
      <p:sp>
        <p:nvSpPr>
          <p:cNvPr id="31" name="Text 25"/>
          <p:cNvSpPr txBox="1"/>
          <p:nvPr/>
        </p:nvSpPr>
        <p:spPr>
          <a:xfrm>
            <a:off x="4638751" y="4000500"/>
            <a:ext cx="3143707" cy="400507"/>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List of non-corporate borrowers with limits above the specified threshold.</a:t>
            </a:r>
            <a:endParaRPr lang="en-US" sz="1100" dirty="0"/>
          </a:p>
        </p:txBody>
      </p:sp>
      <p:sp>
        <p:nvSpPr>
          <p:cNvPr id="32" name="Shape 26"/>
          <p:cNvSpPr/>
          <p:nvPr/>
        </p:nvSpPr>
        <p:spPr>
          <a:xfrm>
            <a:off x="4486046" y="4572000"/>
            <a:ext cx="57607" cy="57607"/>
          </a:xfrm>
          <a:prstGeom prst="ellipse">
            <a:avLst/>
          </a:prstGeom>
          <a:solidFill>
            <a:srgbClr val="CBD5E1"/>
          </a:solidFill>
          <a:ln w="12700">
            <a:solidFill>
              <a:srgbClr val="FFFFFF">
                <a:alpha val="0"/>
              </a:srgbClr>
            </a:solidFill>
            <a:prstDash val="solid"/>
          </a:ln>
        </p:spPr>
      </p:sp>
      <p:sp>
        <p:nvSpPr>
          <p:cNvPr id="33" name="Text 27"/>
          <p:cNvSpPr txBox="1"/>
          <p:nvPr/>
        </p:nvSpPr>
        <p:spPr>
          <a:xfrm>
            <a:off x="4638751" y="4496105"/>
            <a:ext cx="3143707" cy="600761"/>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Borrower files to check for Audited Balance Sheet, P&amp;L, and Tax Audit Reports (Form 3CA/3CD).</a:t>
            </a:r>
            <a:endParaRPr lang="en-US" sz="1100" dirty="0"/>
          </a:p>
        </p:txBody>
      </p:sp>
      <p:sp>
        <p:nvSpPr>
          <p:cNvPr id="34" name="Shape 28"/>
          <p:cNvSpPr/>
          <p:nvPr/>
        </p:nvSpPr>
        <p:spPr>
          <a:xfrm>
            <a:off x="8096098" y="2704795"/>
            <a:ext cx="3619195" cy="3486607"/>
          </a:xfrm>
          <a:prstGeom prst="roundRect">
            <a:avLst>
              <a:gd name="adj" fmla="val 1720"/>
            </a:avLst>
          </a:prstGeom>
          <a:solidFill>
            <a:srgbClr val="FFFFFF"/>
          </a:solidFill>
          <a:ln w="12700">
            <a:solidFill>
              <a:srgbClr val="E2E8F0"/>
            </a:solidFill>
            <a:prstDash val="solid"/>
          </a:ln>
        </p:spPr>
      </p:sp>
      <p:sp>
        <p:nvSpPr>
          <p:cNvPr id="35" name="Shape 29"/>
          <p:cNvSpPr/>
          <p:nvPr/>
        </p:nvSpPr>
        <p:spPr>
          <a:xfrm>
            <a:off x="8296351" y="3343046"/>
            <a:ext cx="3219602" cy="19202"/>
          </a:xfrm>
          <a:prstGeom prst="rect">
            <a:avLst/>
          </a:prstGeom>
          <a:solidFill>
            <a:srgbClr val="F1F5F9"/>
          </a:solidFill>
          <a:ln w="12700">
            <a:solidFill>
              <a:srgbClr val="F1F5F9">
                <a:alpha val="0"/>
              </a:srgbClr>
            </a:solidFill>
            <a:prstDash val="solid"/>
          </a:ln>
        </p:spPr>
      </p:sp>
      <p:sp>
        <p:nvSpPr>
          <p:cNvPr id="36" name="Shape 30"/>
          <p:cNvSpPr/>
          <p:nvPr/>
        </p:nvSpPr>
        <p:spPr>
          <a:xfrm>
            <a:off x="8296351" y="2905049"/>
            <a:ext cx="342900" cy="342900"/>
          </a:xfrm>
          <a:prstGeom prst="ellipse">
            <a:avLst/>
          </a:prstGeom>
          <a:solidFill>
            <a:srgbClr val="EF4444"/>
          </a:solidFill>
          <a:ln w="12700">
            <a:solidFill>
              <a:srgbClr val="FFFFFF">
                <a:alpha val="0"/>
              </a:srgbClr>
            </a:solidFill>
            <a:prstDash val="solid"/>
          </a:ln>
        </p:spPr>
      </p:sp>
      <p:pic>
        <p:nvPicPr>
          <p:cNvPr id="37" name="Image 4" descr="preencoded.png"/>
          <p:cNvPicPr>
            <a:picLocks noChangeAspect="1"/>
          </p:cNvPicPr>
          <p:nvPr/>
        </p:nvPicPr>
        <p:blipFill>
          <a:blip r:embed="rId7"/>
          <a:srcRect/>
          <a:stretch/>
        </p:blipFill>
        <p:spPr>
          <a:xfrm>
            <a:off x="8391449" y="3000146"/>
            <a:ext cx="152705" cy="152705"/>
          </a:xfrm>
          <a:prstGeom prst="rect">
            <a:avLst/>
          </a:prstGeom>
        </p:spPr>
      </p:pic>
      <p:sp>
        <p:nvSpPr>
          <p:cNvPr id="38" name="Text 31"/>
          <p:cNvSpPr txBox="1"/>
          <p:nvPr/>
        </p:nvSpPr>
        <p:spPr>
          <a:xfrm>
            <a:off x="8734349" y="2948026"/>
            <a:ext cx="1507846" cy="257861"/>
          </a:xfrm>
          <a:prstGeom prst="rect">
            <a:avLst/>
          </a:prstGeom>
          <a:noFill/>
          <a:ln/>
        </p:spPr>
        <p:txBody>
          <a:bodyPr wrap="square" lIns="0" tIns="0" rIns="0" bIns="0" rtlCol="0" anchor="ctr"/>
          <a:lstStyle/>
          <a:p>
            <a:pPr marL="0" indent="0" algn="l">
              <a:buNone/>
            </a:pPr>
            <a:r>
              <a:rPr lang="en-US" sz="1300" b="1" dirty="0">
                <a:solidFill>
                  <a:srgbClr val="334155"/>
                </a:solidFill>
                <a:latin typeface="Montserrat" pitchFamily="34" charset="0"/>
                <a:ea typeface="Montserrat" pitchFamily="34" charset="-122"/>
                <a:cs typeface="Montserrat" pitchFamily="34" charset="-120"/>
              </a:rPr>
              <a:t>Possible Risks</a:t>
            </a:r>
            <a:endParaRPr lang="en-US" sz="1300" dirty="0"/>
          </a:p>
        </p:txBody>
      </p:sp>
      <p:sp>
        <p:nvSpPr>
          <p:cNvPr id="39" name="Shape 32"/>
          <p:cNvSpPr/>
          <p:nvPr/>
        </p:nvSpPr>
        <p:spPr>
          <a:xfrm>
            <a:off x="8296351" y="3581705"/>
            <a:ext cx="57607" cy="57607"/>
          </a:xfrm>
          <a:prstGeom prst="ellipse">
            <a:avLst/>
          </a:prstGeom>
          <a:solidFill>
            <a:srgbClr val="CBD5E1"/>
          </a:solidFill>
          <a:ln w="12700">
            <a:solidFill>
              <a:srgbClr val="FFFFFF">
                <a:alpha val="0"/>
              </a:srgbClr>
            </a:solidFill>
            <a:prstDash val="solid"/>
          </a:ln>
        </p:spPr>
      </p:sp>
      <p:sp>
        <p:nvSpPr>
          <p:cNvPr id="40" name="Text 33"/>
          <p:cNvSpPr txBox="1"/>
          <p:nvPr/>
        </p:nvSpPr>
        <p:spPr>
          <a:xfrm>
            <a:off x="8449056" y="3504895"/>
            <a:ext cx="3143707" cy="400507"/>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Reliance on unverified financial data leading to incorrect credit assessment.</a:t>
            </a:r>
            <a:endParaRPr lang="en-US" sz="1100" dirty="0"/>
          </a:p>
        </p:txBody>
      </p:sp>
      <p:sp>
        <p:nvSpPr>
          <p:cNvPr id="41" name="Shape 34"/>
          <p:cNvSpPr/>
          <p:nvPr/>
        </p:nvSpPr>
        <p:spPr>
          <a:xfrm>
            <a:off x="8296351" y="4076395"/>
            <a:ext cx="57607" cy="57607"/>
          </a:xfrm>
          <a:prstGeom prst="ellipse">
            <a:avLst/>
          </a:prstGeom>
          <a:solidFill>
            <a:srgbClr val="CBD5E1"/>
          </a:solidFill>
          <a:ln w="12700">
            <a:solidFill>
              <a:srgbClr val="FFFFFF">
                <a:alpha val="0"/>
              </a:srgbClr>
            </a:solidFill>
            <a:prstDash val="solid"/>
          </a:ln>
        </p:spPr>
      </p:sp>
      <p:sp>
        <p:nvSpPr>
          <p:cNvPr id="42" name="Text 35"/>
          <p:cNvSpPr txBox="1"/>
          <p:nvPr/>
        </p:nvSpPr>
        <p:spPr>
          <a:xfrm>
            <a:off x="8449056" y="4000500"/>
            <a:ext cx="3143707" cy="400507"/>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Suppression of actual turnover or profits to evade taxes or show lower margins.</a:t>
            </a:r>
            <a:endParaRPr lang="en-US" sz="1100" dirty="0"/>
          </a:p>
        </p:txBody>
      </p:sp>
      <p:sp>
        <p:nvSpPr>
          <p:cNvPr id="43" name="Shape 36"/>
          <p:cNvSpPr/>
          <p:nvPr/>
        </p:nvSpPr>
        <p:spPr>
          <a:xfrm>
            <a:off x="8296351" y="4572000"/>
            <a:ext cx="57607" cy="57607"/>
          </a:xfrm>
          <a:prstGeom prst="ellipse">
            <a:avLst/>
          </a:prstGeom>
          <a:solidFill>
            <a:srgbClr val="CBD5E1"/>
          </a:solidFill>
          <a:ln w="12700">
            <a:solidFill>
              <a:srgbClr val="FFFFFF">
                <a:alpha val="0"/>
              </a:srgbClr>
            </a:solidFill>
            <a:prstDash val="solid"/>
          </a:ln>
        </p:spPr>
      </p:sp>
      <p:sp>
        <p:nvSpPr>
          <p:cNvPr id="44" name="Text 37"/>
          <p:cNvSpPr txBox="1"/>
          <p:nvPr/>
        </p:nvSpPr>
        <p:spPr>
          <a:xfrm>
            <a:off x="8449056" y="4496105"/>
            <a:ext cx="3143707" cy="600761"/>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Regulatory non-compliance if statutory audit limits (under Income Tax Act) are breached but audited accounts not obtained.</a:t>
            </a:r>
            <a:endParaRPr lang="en-US" sz="1100" dirty="0"/>
          </a:p>
        </p:txBody>
      </p:sp>
      <p:sp>
        <p:nvSpPr>
          <p:cNvPr id="45" name="Shape 38"/>
          <p:cNvSpPr/>
          <p:nvPr/>
        </p:nvSpPr>
        <p:spPr>
          <a:xfrm>
            <a:off x="0" y="6476695"/>
            <a:ext cx="12191695" cy="381305"/>
          </a:xfrm>
          <a:prstGeom prst="rect">
            <a:avLst/>
          </a:prstGeom>
          <a:solidFill>
            <a:srgbClr val="F8FAFC"/>
          </a:solidFill>
          <a:ln/>
        </p:spPr>
      </p:sp>
      <p:sp>
        <p:nvSpPr>
          <p:cNvPr id="46" name="Shape 39"/>
          <p:cNvSpPr/>
          <p:nvPr/>
        </p:nvSpPr>
        <p:spPr>
          <a:xfrm>
            <a:off x="0" y="6476695"/>
            <a:ext cx="12191695" cy="9144"/>
          </a:xfrm>
          <a:prstGeom prst="rect">
            <a:avLst/>
          </a:prstGeom>
          <a:solidFill>
            <a:srgbClr val="E2E8F0"/>
          </a:solidFill>
          <a:ln w="12700">
            <a:solidFill>
              <a:srgbClr val="E2E8F0">
                <a:alpha val="0"/>
              </a:srgbClr>
            </a:solidFill>
            <a:prstDash val="solid"/>
          </a:ln>
        </p:spPr>
      </p:sp>
      <p:sp>
        <p:nvSpPr>
          <p:cNvPr id="47" name="Text 40"/>
          <p:cNvSpPr txBox="1"/>
          <p:nvPr/>
        </p:nvSpPr>
        <p:spPr>
          <a:xfrm>
            <a:off x="476402" y="6586423"/>
            <a:ext cx="3276295" cy="171907"/>
          </a:xfrm>
          <a:prstGeom prst="rect">
            <a:avLst/>
          </a:prstGeom>
          <a:noFill/>
          <a:ln/>
        </p:spPr>
        <p:txBody>
          <a:bodyPr wrap="square" lIns="0" tIns="0" rIns="0" bIns="0" rtlCol="0" anchor="ctr"/>
          <a:lstStyle/>
          <a:p>
            <a:pPr marL="0" indent="0" algn="l">
              <a:buNone/>
            </a:pPr>
            <a:r>
              <a:rPr lang="en-US" sz="900" dirty="0">
                <a:solidFill>
                  <a:srgbClr val="94A3B8"/>
                </a:solidFill>
                <a:latin typeface="Open Sans" pitchFamily="34" charset="0"/>
                <a:ea typeface="Open Sans" pitchFamily="34" charset="-122"/>
                <a:cs typeface="Open Sans" pitchFamily="34" charset="-120"/>
              </a:rPr>
              <a:t>Long Form Audit Report (LFAR) – Practical Approach</a:t>
            </a:r>
            <a:endParaRPr lang="en-US" sz="900" dirty="0"/>
          </a:p>
        </p:txBody>
      </p:sp>
      <p:sp>
        <p:nvSpPr>
          <p:cNvPr id="48" name="Text 41"/>
          <p:cNvSpPr txBox="1"/>
          <p:nvPr/>
        </p:nvSpPr>
        <p:spPr>
          <a:xfrm>
            <a:off x="10416845" y="6586423"/>
            <a:ext cx="1553566" cy="171907"/>
          </a:xfrm>
          <a:prstGeom prst="rect">
            <a:avLst/>
          </a:prstGeom>
          <a:noFill/>
          <a:ln/>
        </p:spPr>
        <p:txBody>
          <a:bodyPr wrap="square" lIns="0" tIns="0" rIns="0" bIns="0" rtlCol="0" anchor="ctr"/>
          <a:lstStyle/>
          <a:p>
            <a:pPr marL="0" indent="0" algn="l">
              <a:buNone/>
            </a:pPr>
            <a:r>
              <a:rPr lang="en-US" sz="900" dirty="0">
                <a:solidFill>
                  <a:srgbClr val="94A3B8"/>
                </a:solidFill>
                <a:latin typeface="Open Sans" pitchFamily="34" charset="0"/>
                <a:ea typeface="Open Sans" pitchFamily="34" charset="-122"/>
                <a:cs typeface="Open Sans" pitchFamily="34" charset="-120"/>
              </a:rPr>
              <a:t>ICAI Hyderabad Seminar</a:t>
            </a:r>
            <a:endParaRPr lang="en-US" sz="9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F0F0F0"/>
          </a:solidFill>
          <a:ln w="12700">
            <a:solidFill>
              <a:srgbClr val="FFFFFF">
                <a:alpha val="0"/>
              </a:srgbClr>
            </a:solidFill>
            <a:prstDash val="solid"/>
          </a:ln>
        </p:spPr>
      </p:sp>
      <p:sp>
        <p:nvSpPr>
          <p:cNvPr id="3" name="Shape 1"/>
          <p:cNvSpPr/>
          <p:nvPr/>
        </p:nvSpPr>
        <p:spPr>
          <a:xfrm>
            <a:off x="0" y="0"/>
            <a:ext cx="12191695" cy="6858000"/>
          </a:xfrm>
          <a:prstGeom prst="rect">
            <a:avLst/>
          </a:prstGeom>
          <a:solidFill>
            <a:srgbClr val="FFFFFF"/>
          </a:solidFill>
          <a:ln w="12700">
            <a:solidFill>
              <a:srgbClr val="FFFFFF">
                <a:alpha val="0"/>
              </a:srgbClr>
            </a:solidFill>
            <a:prstDash val="solid"/>
          </a:ln>
        </p:spPr>
      </p:sp>
      <p:pic>
        <p:nvPicPr>
          <p:cNvPr id="4" name="Image 0" descr="preencoded.png"/>
          <p:cNvPicPr>
            <a:picLocks noChangeAspect="1"/>
          </p:cNvPicPr>
          <p:nvPr/>
        </p:nvPicPr>
        <p:blipFill>
          <a:blip r:embed="rId3"/>
          <a:srcRect t="-401" b="-401"/>
          <a:stretch/>
        </p:blipFill>
        <p:spPr>
          <a:xfrm>
            <a:off x="0" y="952805"/>
            <a:ext cx="12191695" cy="57607"/>
          </a:xfrm>
          <a:prstGeom prst="rect">
            <a:avLst/>
          </a:prstGeom>
        </p:spPr>
      </p:pic>
      <p:sp>
        <p:nvSpPr>
          <p:cNvPr id="5" name="Shape 2"/>
          <p:cNvSpPr/>
          <p:nvPr/>
        </p:nvSpPr>
        <p:spPr>
          <a:xfrm>
            <a:off x="0" y="1009498"/>
            <a:ext cx="12191695" cy="5467198"/>
          </a:xfrm>
          <a:prstGeom prst="rect">
            <a:avLst/>
          </a:prstGeom>
          <a:solidFill>
            <a:srgbClr val="F8FAFC"/>
          </a:solidFill>
          <a:ln w="12700">
            <a:solidFill>
              <a:srgbClr val="FFFFFF">
                <a:alpha val="0"/>
              </a:srgbClr>
            </a:solidFill>
            <a:prstDash val="solid"/>
          </a:ln>
        </p:spPr>
      </p:sp>
      <p:pic>
        <p:nvPicPr>
          <p:cNvPr id="6" name="Image 1" descr="preencoded.png"/>
          <p:cNvPicPr>
            <a:picLocks noChangeAspect="1"/>
          </p:cNvPicPr>
          <p:nvPr/>
        </p:nvPicPr>
        <p:blipFill>
          <a:blip r:embed="rId4">
            <a:alphaModFix amt="5000"/>
          </a:blip>
          <a:srcRect l="-13" r="-13"/>
          <a:stretch/>
        </p:blipFill>
        <p:spPr>
          <a:xfrm>
            <a:off x="476402" y="1981505"/>
            <a:ext cx="2143354" cy="1904695"/>
          </a:xfrm>
          <a:prstGeom prst="rect">
            <a:avLst/>
          </a:prstGeom>
        </p:spPr>
      </p:pic>
      <p:pic>
        <p:nvPicPr>
          <p:cNvPr id="7" name="Image 2" descr="preencoded.png"/>
          <p:cNvPicPr>
            <a:picLocks noChangeAspect="1"/>
          </p:cNvPicPr>
          <p:nvPr/>
        </p:nvPicPr>
        <p:blipFill>
          <a:blip r:embed="rId5">
            <a:alphaModFix amt="5000"/>
          </a:blip>
          <a:srcRect/>
          <a:stretch/>
        </p:blipFill>
        <p:spPr>
          <a:xfrm>
            <a:off x="9810598" y="3638398"/>
            <a:ext cx="1904695" cy="1904695"/>
          </a:xfrm>
          <a:prstGeom prst="rect">
            <a:avLst/>
          </a:prstGeom>
        </p:spPr>
      </p:pic>
      <p:sp>
        <p:nvSpPr>
          <p:cNvPr id="8" name="Text 3"/>
          <p:cNvSpPr txBox="1"/>
          <p:nvPr/>
        </p:nvSpPr>
        <p:spPr>
          <a:xfrm>
            <a:off x="3314700" y="2033626"/>
            <a:ext cx="5571439" cy="400507"/>
          </a:xfrm>
          <a:prstGeom prst="rect">
            <a:avLst/>
          </a:prstGeom>
          <a:noFill/>
          <a:ln/>
        </p:spPr>
        <p:txBody>
          <a:bodyPr wrap="square" lIns="0" tIns="0" rIns="0" bIns="0" rtlCol="0" anchor="ctr"/>
          <a:lstStyle/>
          <a:p>
            <a:pPr marL="0" indent="0" algn="ctr">
              <a:buNone/>
            </a:pPr>
            <a:r>
              <a:rPr lang="en-US" sz="2100" b="1" dirty="0">
                <a:solidFill>
                  <a:srgbClr val="003580"/>
                </a:solidFill>
                <a:latin typeface="Montserrat" pitchFamily="34" charset="0"/>
                <a:ea typeface="Montserrat" pitchFamily="34" charset="-122"/>
                <a:cs typeface="Montserrat" pitchFamily="34" charset="-120"/>
              </a:rPr>
              <a:t>Systematic LFAR Execution Process</a:t>
            </a:r>
            <a:endParaRPr lang="en-US" sz="2100" dirty="0"/>
          </a:p>
        </p:txBody>
      </p:sp>
      <p:sp>
        <p:nvSpPr>
          <p:cNvPr id="9" name="Text 4"/>
          <p:cNvSpPr txBox="1"/>
          <p:nvPr/>
        </p:nvSpPr>
        <p:spPr>
          <a:xfrm>
            <a:off x="3148279" y="2529230"/>
            <a:ext cx="5906110" cy="257861"/>
          </a:xfrm>
          <a:prstGeom prst="rect">
            <a:avLst/>
          </a:prstGeom>
          <a:noFill/>
          <a:ln/>
        </p:spPr>
        <p:txBody>
          <a:bodyPr wrap="square" lIns="0" tIns="0" rIns="0" bIns="0" rtlCol="0" anchor="ctr"/>
          <a:lstStyle/>
          <a:p>
            <a:pPr marL="0" indent="0" algn="ctr">
              <a:buNone/>
            </a:pPr>
            <a:r>
              <a:rPr lang="en-US" sz="1300" dirty="0">
                <a:solidFill>
                  <a:srgbClr val="64748B"/>
                </a:solidFill>
                <a:latin typeface="Open Sans" pitchFamily="34" charset="0"/>
                <a:ea typeface="Open Sans" pitchFamily="34" charset="-122"/>
                <a:cs typeface="Open Sans" pitchFamily="34" charset="-120"/>
              </a:rPr>
              <a:t>A structured 5-step approach to ensure comprehensive reporting</a:t>
            </a:r>
            <a:endParaRPr lang="en-US" sz="1300" dirty="0"/>
          </a:p>
        </p:txBody>
      </p:sp>
      <p:sp>
        <p:nvSpPr>
          <p:cNvPr id="10" name="Shape 5"/>
          <p:cNvSpPr/>
          <p:nvPr/>
        </p:nvSpPr>
        <p:spPr>
          <a:xfrm>
            <a:off x="0" y="6476695"/>
            <a:ext cx="12191695" cy="381305"/>
          </a:xfrm>
          <a:prstGeom prst="rect">
            <a:avLst/>
          </a:prstGeom>
          <a:solidFill>
            <a:srgbClr val="F1F5F9"/>
          </a:solidFill>
          <a:ln/>
        </p:spPr>
      </p:sp>
      <p:sp>
        <p:nvSpPr>
          <p:cNvPr id="11" name="Shape 6"/>
          <p:cNvSpPr/>
          <p:nvPr/>
        </p:nvSpPr>
        <p:spPr>
          <a:xfrm>
            <a:off x="0" y="6476695"/>
            <a:ext cx="12191695" cy="9144"/>
          </a:xfrm>
          <a:prstGeom prst="rect">
            <a:avLst/>
          </a:prstGeom>
          <a:solidFill>
            <a:srgbClr val="E2E8F0"/>
          </a:solidFill>
          <a:ln w="12700">
            <a:solidFill>
              <a:srgbClr val="E2E8F0">
                <a:alpha val="0"/>
              </a:srgbClr>
            </a:solidFill>
            <a:prstDash val="solid"/>
          </a:ln>
        </p:spPr>
      </p:sp>
      <p:sp>
        <p:nvSpPr>
          <p:cNvPr id="12" name="Text 7"/>
          <p:cNvSpPr txBox="1"/>
          <p:nvPr/>
        </p:nvSpPr>
        <p:spPr>
          <a:xfrm>
            <a:off x="571500" y="6586423"/>
            <a:ext cx="3276295" cy="171907"/>
          </a:xfrm>
          <a:prstGeom prst="rect">
            <a:avLst/>
          </a:prstGeom>
          <a:noFill/>
          <a:ln/>
        </p:spPr>
        <p:txBody>
          <a:bodyPr wrap="square" lIns="0" tIns="0" rIns="0" bIns="0" rtlCol="0" anchor="ctr"/>
          <a:lstStyle/>
          <a:p>
            <a:pPr marL="0" indent="0" algn="l">
              <a:buNone/>
            </a:pPr>
            <a:r>
              <a:rPr lang="en-US" sz="900" dirty="0">
                <a:solidFill>
                  <a:srgbClr val="94A3B8"/>
                </a:solidFill>
                <a:latin typeface="Open Sans" pitchFamily="34" charset="0"/>
                <a:ea typeface="Open Sans" pitchFamily="34" charset="-122"/>
                <a:cs typeface="Open Sans" pitchFamily="34" charset="-120"/>
              </a:rPr>
              <a:t>Long Form Audit Report (LFAR) – Practical Approach</a:t>
            </a:r>
            <a:endParaRPr lang="en-US" sz="900" dirty="0"/>
          </a:p>
        </p:txBody>
      </p:sp>
      <p:sp>
        <p:nvSpPr>
          <p:cNvPr id="13" name="Text 8"/>
          <p:cNvSpPr txBox="1"/>
          <p:nvPr/>
        </p:nvSpPr>
        <p:spPr>
          <a:xfrm>
            <a:off x="10321747" y="6586423"/>
            <a:ext cx="1553566" cy="171907"/>
          </a:xfrm>
          <a:prstGeom prst="rect">
            <a:avLst/>
          </a:prstGeom>
          <a:noFill/>
          <a:ln/>
        </p:spPr>
        <p:txBody>
          <a:bodyPr wrap="square" lIns="0" tIns="0" rIns="0" bIns="0" rtlCol="0" anchor="ctr"/>
          <a:lstStyle/>
          <a:p>
            <a:pPr marL="0" indent="0" algn="l">
              <a:buNone/>
            </a:pPr>
            <a:r>
              <a:rPr lang="en-US" sz="900" dirty="0">
                <a:solidFill>
                  <a:srgbClr val="94A3B8"/>
                </a:solidFill>
                <a:latin typeface="Open Sans" pitchFamily="34" charset="0"/>
                <a:ea typeface="Open Sans" pitchFamily="34" charset="-122"/>
                <a:cs typeface="Open Sans" pitchFamily="34" charset="-120"/>
              </a:rPr>
              <a:t>ICAI Hyderabad Seminar</a:t>
            </a:r>
            <a:endParaRPr lang="en-US" sz="900" dirty="0"/>
          </a:p>
        </p:txBody>
      </p:sp>
      <p:pic>
        <p:nvPicPr>
          <p:cNvPr id="14" name="Image 3" descr="preencoded.png"/>
          <p:cNvPicPr>
            <a:picLocks noChangeAspect="1"/>
          </p:cNvPicPr>
          <p:nvPr/>
        </p:nvPicPr>
        <p:blipFill>
          <a:blip r:embed="rId6"/>
          <a:srcRect t="-7" b="-7"/>
          <a:stretch/>
        </p:blipFill>
        <p:spPr>
          <a:xfrm>
            <a:off x="571500" y="3357677"/>
            <a:ext cx="2057400" cy="2095805"/>
          </a:xfrm>
          <a:prstGeom prst="rect">
            <a:avLst/>
          </a:prstGeom>
        </p:spPr>
      </p:pic>
      <p:pic>
        <p:nvPicPr>
          <p:cNvPr id="15" name="Image 4" descr="preencoded.png"/>
          <p:cNvPicPr>
            <a:picLocks noChangeAspect="1"/>
          </p:cNvPicPr>
          <p:nvPr/>
        </p:nvPicPr>
        <p:blipFill>
          <a:blip r:embed="rId7"/>
          <a:srcRect l="-85" r="-85"/>
          <a:stretch/>
        </p:blipFill>
        <p:spPr>
          <a:xfrm>
            <a:off x="1410005" y="3642970"/>
            <a:ext cx="381305" cy="256946"/>
          </a:xfrm>
          <a:prstGeom prst="rect">
            <a:avLst/>
          </a:prstGeom>
        </p:spPr>
      </p:pic>
      <p:sp>
        <p:nvSpPr>
          <p:cNvPr id="16" name="Text 9"/>
          <p:cNvSpPr/>
          <p:nvPr/>
        </p:nvSpPr>
        <p:spPr>
          <a:xfrm>
            <a:off x="1371600" y="3642970"/>
            <a:ext cx="457200" cy="257861"/>
          </a:xfrm>
          <a:prstGeom prst="rect">
            <a:avLst/>
          </a:prstGeom>
          <a:noFill/>
          <a:ln/>
        </p:spPr>
        <p:txBody>
          <a:bodyPr wrap="square" lIns="0" tIns="0" rIns="0" bIns="0" rtlCol="0" anchor="ctr"/>
          <a:lstStyle/>
          <a:p>
            <a:pPr marL="0" indent="0" algn="ctr">
              <a:buNone/>
            </a:pPr>
            <a:r>
              <a:rPr lang="en-US" sz="1300" b="1" dirty="0">
                <a:solidFill>
                  <a:srgbClr val="FFFFFF"/>
                </a:solidFill>
                <a:latin typeface="Montserrat" pitchFamily="34" charset="0"/>
                <a:ea typeface="Montserrat" pitchFamily="34" charset="-122"/>
                <a:cs typeface="Montserrat" pitchFamily="34" charset="-120"/>
              </a:rPr>
              <a:t>1</a:t>
            </a:r>
            <a:endParaRPr lang="en-US" sz="1300" dirty="0"/>
          </a:p>
        </p:txBody>
      </p:sp>
      <p:pic>
        <p:nvPicPr>
          <p:cNvPr id="17" name="Image 5" descr="preencoded.png"/>
          <p:cNvPicPr>
            <a:picLocks noChangeAspect="1"/>
          </p:cNvPicPr>
          <p:nvPr/>
        </p:nvPicPr>
        <p:blipFill>
          <a:blip r:embed="rId8"/>
          <a:srcRect/>
          <a:stretch/>
        </p:blipFill>
        <p:spPr>
          <a:xfrm>
            <a:off x="1447495" y="4119372"/>
            <a:ext cx="304495" cy="304495"/>
          </a:xfrm>
          <a:prstGeom prst="rect">
            <a:avLst/>
          </a:prstGeom>
        </p:spPr>
      </p:pic>
      <p:sp>
        <p:nvSpPr>
          <p:cNvPr id="18" name="Text 10"/>
          <p:cNvSpPr txBox="1"/>
          <p:nvPr/>
        </p:nvSpPr>
        <p:spPr>
          <a:xfrm>
            <a:off x="728777" y="4643323"/>
            <a:ext cx="1743761" cy="419710"/>
          </a:xfrm>
          <a:prstGeom prst="rect">
            <a:avLst/>
          </a:prstGeom>
          <a:noFill/>
          <a:ln/>
        </p:spPr>
        <p:txBody>
          <a:bodyPr wrap="square" lIns="0" tIns="0" rIns="0" bIns="0" rtlCol="0" anchor="ctr"/>
          <a:lstStyle/>
          <a:p>
            <a:pPr marL="0" indent="0" algn="ctr">
              <a:buNone/>
            </a:pPr>
            <a:r>
              <a:rPr lang="en-US" sz="1300" b="1" dirty="0">
                <a:solidFill>
                  <a:srgbClr val="1E293B"/>
                </a:solidFill>
                <a:latin typeface="Montserrat" pitchFamily="34" charset="0"/>
                <a:ea typeface="Montserrat" pitchFamily="34" charset="-122"/>
                <a:cs typeface="Montserrat" pitchFamily="34" charset="-120"/>
              </a:rPr>
              <a:t>Read LFAR Verbatim</a:t>
            </a:r>
            <a:endParaRPr lang="en-US" sz="1300" dirty="0"/>
          </a:p>
        </p:txBody>
      </p:sp>
      <p:sp>
        <p:nvSpPr>
          <p:cNvPr id="19" name="Text 11"/>
          <p:cNvSpPr txBox="1"/>
          <p:nvPr/>
        </p:nvSpPr>
        <p:spPr>
          <a:xfrm>
            <a:off x="728777" y="5149901"/>
            <a:ext cx="1743761" cy="752551"/>
          </a:xfrm>
          <a:prstGeom prst="rect">
            <a:avLst/>
          </a:prstGeom>
          <a:noFill/>
          <a:ln/>
        </p:spPr>
        <p:txBody>
          <a:bodyPr wrap="square" lIns="0" tIns="0" rIns="0" bIns="0" rtlCol="0" anchor="ctr"/>
          <a:lstStyle/>
          <a:p>
            <a:pPr marL="0" indent="0" algn="ctr">
              <a:buNone/>
            </a:pPr>
            <a:r>
              <a:rPr lang="en-US" sz="1000" dirty="0">
                <a:solidFill>
                  <a:srgbClr val="64748B"/>
                </a:solidFill>
                <a:latin typeface="Open Sans" pitchFamily="34" charset="0"/>
                <a:ea typeface="Open Sans" pitchFamily="34" charset="-122"/>
                <a:cs typeface="Open Sans" pitchFamily="34" charset="-120"/>
              </a:rPr>
              <a:t>Understand exact question requirements without paraphrasing or dilution</a:t>
            </a:r>
            <a:endParaRPr lang="en-US" sz="1000" dirty="0"/>
          </a:p>
        </p:txBody>
      </p:sp>
      <p:pic>
        <p:nvPicPr>
          <p:cNvPr id="20" name="Image 6" descr="preencoded.png"/>
          <p:cNvPicPr>
            <a:picLocks noChangeAspect="1"/>
          </p:cNvPicPr>
          <p:nvPr/>
        </p:nvPicPr>
        <p:blipFill>
          <a:blip r:embed="rId9"/>
          <a:srcRect t="-80" b="-80"/>
          <a:stretch/>
        </p:blipFill>
        <p:spPr>
          <a:xfrm>
            <a:off x="2723998" y="4291279"/>
            <a:ext cx="142646" cy="228600"/>
          </a:xfrm>
          <a:prstGeom prst="rect">
            <a:avLst/>
          </a:prstGeom>
        </p:spPr>
      </p:pic>
      <p:pic>
        <p:nvPicPr>
          <p:cNvPr id="21" name="Image 7" descr="preencoded.png"/>
          <p:cNvPicPr>
            <a:picLocks noChangeAspect="1"/>
          </p:cNvPicPr>
          <p:nvPr/>
        </p:nvPicPr>
        <p:blipFill>
          <a:blip r:embed="rId6"/>
          <a:srcRect t="-7" b="-7"/>
          <a:stretch/>
        </p:blipFill>
        <p:spPr>
          <a:xfrm>
            <a:off x="2819095" y="3357677"/>
            <a:ext cx="2057400" cy="2095805"/>
          </a:xfrm>
          <a:prstGeom prst="rect">
            <a:avLst/>
          </a:prstGeom>
        </p:spPr>
      </p:pic>
      <p:pic>
        <p:nvPicPr>
          <p:cNvPr id="22" name="Image 8" descr="preencoded.png"/>
          <p:cNvPicPr>
            <a:picLocks noChangeAspect="1"/>
          </p:cNvPicPr>
          <p:nvPr/>
        </p:nvPicPr>
        <p:blipFill>
          <a:blip r:embed="rId7"/>
          <a:srcRect l="-85" r="-85"/>
          <a:stretch/>
        </p:blipFill>
        <p:spPr>
          <a:xfrm>
            <a:off x="3657600" y="3642970"/>
            <a:ext cx="381305" cy="256946"/>
          </a:xfrm>
          <a:prstGeom prst="rect">
            <a:avLst/>
          </a:prstGeom>
        </p:spPr>
      </p:pic>
      <p:sp>
        <p:nvSpPr>
          <p:cNvPr id="23" name="Text 12"/>
          <p:cNvSpPr/>
          <p:nvPr/>
        </p:nvSpPr>
        <p:spPr>
          <a:xfrm>
            <a:off x="3619195" y="3642970"/>
            <a:ext cx="457200" cy="257861"/>
          </a:xfrm>
          <a:prstGeom prst="rect">
            <a:avLst/>
          </a:prstGeom>
          <a:noFill/>
          <a:ln/>
        </p:spPr>
        <p:txBody>
          <a:bodyPr wrap="square" lIns="0" tIns="0" rIns="0" bIns="0" rtlCol="0" anchor="ctr"/>
          <a:lstStyle/>
          <a:p>
            <a:pPr marL="0" indent="0" algn="ctr">
              <a:buNone/>
            </a:pPr>
            <a:r>
              <a:rPr lang="en-US" sz="1300" b="1" dirty="0">
                <a:solidFill>
                  <a:srgbClr val="FFFFFF"/>
                </a:solidFill>
                <a:latin typeface="Montserrat" pitchFamily="34" charset="0"/>
                <a:ea typeface="Montserrat" pitchFamily="34" charset="-122"/>
                <a:cs typeface="Montserrat" pitchFamily="34" charset="-120"/>
              </a:rPr>
              <a:t>2</a:t>
            </a:r>
            <a:endParaRPr lang="en-US" sz="1300" dirty="0"/>
          </a:p>
        </p:txBody>
      </p:sp>
      <p:pic>
        <p:nvPicPr>
          <p:cNvPr id="24" name="Image 9" descr="preencoded.png"/>
          <p:cNvPicPr>
            <a:picLocks noChangeAspect="1"/>
          </p:cNvPicPr>
          <p:nvPr/>
        </p:nvPicPr>
        <p:blipFill>
          <a:blip r:embed="rId10"/>
          <a:srcRect/>
          <a:stretch/>
        </p:blipFill>
        <p:spPr>
          <a:xfrm>
            <a:off x="3696005" y="4119372"/>
            <a:ext cx="304495" cy="304495"/>
          </a:xfrm>
          <a:prstGeom prst="rect">
            <a:avLst/>
          </a:prstGeom>
        </p:spPr>
      </p:pic>
      <p:sp>
        <p:nvSpPr>
          <p:cNvPr id="25" name="Text 13"/>
          <p:cNvSpPr txBox="1"/>
          <p:nvPr/>
        </p:nvSpPr>
        <p:spPr>
          <a:xfrm>
            <a:off x="2976372" y="4643323"/>
            <a:ext cx="1743761" cy="419710"/>
          </a:xfrm>
          <a:prstGeom prst="rect">
            <a:avLst/>
          </a:prstGeom>
          <a:noFill/>
          <a:ln/>
        </p:spPr>
        <p:txBody>
          <a:bodyPr wrap="square" lIns="0" tIns="0" rIns="0" bIns="0" rtlCol="0" anchor="ctr"/>
          <a:lstStyle/>
          <a:p>
            <a:pPr marL="0" indent="0" algn="ctr">
              <a:buNone/>
            </a:pPr>
            <a:r>
              <a:rPr lang="en-US" sz="1300" b="1" dirty="0">
                <a:solidFill>
                  <a:srgbClr val="1E293B"/>
                </a:solidFill>
                <a:latin typeface="Montserrat" pitchFamily="34" charset="0"/>
                <a:ea typeface="Montserrat" pitchFamily="34" charset="-122"/>
                <a:cs typeface="Montserrat" pitchFamily="34" charset="-120"/>
              </a:rPr>
              <a:t>Perform Procedures</a:t>
            </a:r>
            <a:endParaRPr lang="en-US" sz="1300" dirty="0"/>
          </a:p>
        </p:txBody>
      </p:sp>
      <p:sp>
        <p:nvSpPr>
          <p:cNvPr id="26" name="Text 14"/>
          <p:cNvSpPr txBox="1"/>
          <p:nvPr/>
        </p:nvSpPr>
        <p:spPr>
          <a:xfrm>
            <a:off x="2976372" y="5149901"/>
            <a:ext cx="1743761" cy="562356"/>
          </a:xfrm>
          <a:prstGeom prst="rect">
            <a:avLst/>
          </a:prstGeom>
          <a:noFill/>
          <a:ln/>
        </p:spPr>
        <p:txBody>
          <a:bodyPr wrap="square" lIns="0" tIns="0" rIns="0" bIns="0" rtlCol="0" anchor="ctr"/>
          <a:lstStyle/>
          <a:p>
            <a:pPr marL="0" indent="0" algn="ctr">
              <a:buNone/>
            </a:pPr>
            <a:r>
              <a:rPr lang="en-US" sz="1000" dirty="0">
                <a:solidFill>
                  <a:srgbClr val="64748B"/>
                </a:solidFill>
                <a:latin typeface="Open Sans" pitchFamily="34" charset="0"/>
                <a:ea typeface="Open Sans" pitchFamily="34" charset="-122"/>
                <a:cs typeface="Open Sans" pitchFamily="34" charset="-120"/>
              </a:rPr>
              <a:t>Execute specific audit tests tailored to each LFAR clause requirement</a:t>
            </a:r>
            <a:endParaRPr lang="en-US" sz="1000" dirty="0"/>
          </a:p>
        </p:txBody>
      </p:sp>
      <p:pic>
        <p:nvPicPr>
          <p:cNvPr id="27" name="Image 10" descr="preencoded.png"/>
          <p:cNvPicPr>
            <a:picLocks noChangeAspect="1"/>
          </p:cNvPicPr>
          <p:nvPr/>
        </p:nvPicPr>
        <p:blipFill>
          <a:blip r:embed="rId9"/>
          <a:srcRect t="-80" b="-80"/>
          <a:stretch/>
        </p:blipFill>
        <p:spPr>
          <a:xfrm>
            <a:off x="4972507" y="4291279"/>
            <a:ext cx="142646" cy="228600"/>
          </a:xfrm>
          <a:prstGeom prst="rect">
            <a:avLst/>
          </a:prstGeom>
        </p:spPr>
      </p:pic>
      <p:pic>
        <p:nvPicPr>
          <p:cNvPr id="28" name="Image 11" descr="preencoded.png"/>
          <p:cNvPicPr>
            <a:picLocks noChangeAspect="1"/>
          </p:cNvPicPr>
          <p:nvPr/>
        </p:nvPicPr>
        <p:blipFill>
          <a:blip r:embed="rId6"/>
          <a:srcRect t="-7" b="-7"/>
          <a:stretch/>
        </p:blipFill>
        <p:spPr>
          <a:xfrm>
            <a:off x="5067605" y="3357677"/>
            <a:ext cx="2057400" cy="2095805"/>
          </a:xfrm>
          <a:prstGeom prst="rect">
            <a:avLst/>
          </a:prstGeom>
        </p:spPr>
      </p:pic>
      <p:pic>
        <p:nvPicPr>
          <p:cNvPr id="29" name="Image 12" descr="preencoded.png"/>
          <p:cNvPicPr>
            <a:picLocks noChangeAspect="1"/>
          </p:cNvPicPr>
          <p:nvPr/>
        </p:nvPicPr>
        <p:blipFill>
          <a:blip r:embed="rId7"/>
          <a:srcRect l="-85" r="-85"/>
          <a:stretch/>
        </p:blipFill>
        <p:spPr>
          <a:xfrm>
            <a:off x="5905195" y="3642970"/>
            <a:ext cx="381305" cy="256946"/>
          </a:xfrm>
          <a:prstGeom prst="rect">
            <a:avLst/>
          </a:prstGeom>
        </p:spPr>
      </p:pic>
      <p:sp>
        <p:nvSpPr>
          <p:cNvPr id="30" name="Text 15"/>
          <p:cNvSpPr/>
          <p:nvPr/>
        </p:nvSpPr>
        <p:spPr>
          <a:xfrm>
            <a:off x="5867705" y="3642970"/>
            <a:ext cx="457200" cy="257861"/>
          </a:xfrm>
          <a:prstGeom prst="rect">
            <a:avLst/>
          </a:prstGeom>
          <a:noFill/>
          <a:ln/>
        </p:spPr>
        <p:txBody>
          <a:bodyPr wrap="square" lIns="0" tIns="0" rIns="0" bIns="0" rtlCol="0" anchor="ctr"/>
          <a:lstStyle/>
          <a:p>
            <a:pPr marL="0" indent="0" algn="ctr">
              <a:buNone/>
            </a:pPr>
            <a:r>
              <a:rPr lang="en-US" sz="1300" b="1" dirty="0">
                <a:solidFill>
                  <a:srgbClr val="FFFFFF"/>
                </a:solidFill>
                <a:latin typeface="Montserrat" pitchFamily="34" charset="0"/>
                <a:ea typeface="Montserrat" pitchFamily="34" charset="-122"/>
                <a:cs typeface="Montserrat" pitchFamily="34" charset="-120"/>
              </a:rPr>
              <a:t>3</a:t>
            </a:r>
            <a:endParaRPr lang="en-US" sz="1300" dirty="0"/>
          </a:p>
        </p:txBody>
      </p:sp>
      <p:pic>
        <p:nvPicPr>
          <p:cNvPr id="31" name="Image 13" descr="preencoded.png"/>
          <p:cNvPicPr>
            <a:picLocks noChangeAspect="1"/>
          </p:cNvPicPr>
          <p:nvPr/>
        </p:nvPicPr>
        <p:blipFill>
          <a:blip r:embed="rId11"/>
          <a:srcRect l="-50" r="-50"/>
          <a:stretch/>
        </p:blipFill>
        <p:spPr>
          <a:xfrm>
            <a:off x="5982005" y="4119372"/>
            <a:ext cx="228600" cy="304495"/>
          </a:xfrm>
          <a:prstGeom prst="rect">
            <a:avLst/>
          </a:prstGeom>
        </p:spPr>
      </p:pic>
      <p:sp>
        <p:nvSpPr>
          <p:cNvPr id="32" name="Text 16"/>
          <p:cNvSpPr txBox="1"/>
          <p:nvPr/>
        </p:nvSpPr>
        <p:spPr>
          <a:xfrm>
            <a:off x="5269687" y="4643323"/>
            <a:ext cx="1654150" cy="210312"/>
          </a:xfrm>
          <a:prstGeom prst="rect">
            <a:avLst/>
          </a:prstGeom>
          <a:noFill/>
          <a:ln/>
        </p:spPr>
        <p:txBody>
          <a:bodyPr wrap="square" lIns="0" tIns="0" rIns="0" bIns="0" rtlCol="0" anchor="ctr"/>
          <a:lstStyle/>
          <a:p>
            <a:pPr marL="0" indent="0" algn="ctr">
              <a:buNone/>
            </a:pPr>
            <a:r>
              <a:rPr lang="en-US" sz="1300" b="1" dirty="0">
                <a:solidFill>
                  <a:srgbClr val="1E293B"/>
                </a:solidFill>
                <a:latin typeface="Montserrat" pitchFamily="34" charset="0"/>
                <a:ea typeface="Montserrat" pitchFamily="34" charset="-122"/>
                <a:cs typeface="Montserrat" pitchFamily="34" charset="-120"/>
              </a:rPr>
              <a:t>Gather Evidence</a:t>
            </a:r>
            <a:endParaRPr lang="en-US" sz="1300" dirty="0"/>
          </a:p>
        </p:txBody>
      </p:sp>
      <p:sp>
        <p:nvSpPr>
          <p:cNvPr id="33" name="Text 17"/>
          <p:cNvSpPr txBox="1"/>
          <p:nvPr/>
        </p:nvSpPr>
        <p:spPr>
          <a:xfrm>
            <a:off x="5223967" y="4944161"/>
            <a:ext cx="1743761" cy="752551"/>
          </a:xfrm>
          <a:prstGeom prst="rect">
            <a:avLst/>
          </a:prstGeom>
          <a:noFill/>
          <a:ln/>
        </p:spPr>
        <p:txBody>
          <a:bodyPr wrap="square" lIns="0" tIns="0" rIns="0" bIns="0" rtlCol="0" anchor="ctr"/>
          <a:lstStyle/>
          <a:p>
            <a:pPr marL="0" indent="0" algn="ctr">
              <a:buNone/>
            </a:pPr>
            <a:r>
              <a:rPr lang="en-US" sz="1000" dirty="0">
                <a:solidFill>
                  <a:srgbClr val="64748B"/>
                </a:solidFill>
                <a:latin typeface="Open Sans" pitchFamily="34" charset="0"/>
                <a:ea typeface="Open Sans" pitchFamily="34" charset="-122"/>
                <a:cs typeface="Open Sans" pitchFamily="34" charset="-120"/>
              </a:rPr>
              <a:t>Collect Sufficient Appropriate Audit Evidence (SAAE) for all observations</a:t>
            </a:r>
            <a:endParaRPr lang="en-US" sz="1000" dirty="0"/>
          </a:p>
        </p:txBody>
      </p:sp>
      <p:pic>
        <p:nvPicPr>
          <p:cNvPr id="34" name="Image 14" descr="preencoded.png"/>
          <p:cNvPicPr>
            <a:picLocks noChangeAspect="1"/>
          </p:cNvPicPr>
          <p:nvPr/>
        </p:nvPicPr>
        <p:blipFill>
          <a:blip r:embed="rId9"/>
          <a:srcRect t="-80" b="-80"/>
          <a:stretch/>
        </p:blipFill>
        <p:spPr>
          <a:xfrm>
            <a:off x="7220102" y="4291279"/>
            <a:ext cx="142646" cy="228600"/>
          </a:xfrm>
          <a:prstGeom prst="rect">
            <a:avLst/>
          </a:prstGeom>
        </p:spPr>
      </p:pic>
      <p:pic>
        <p:nvPicPr>
          <p:cNvPr id="35" name="Image 15" descr="preencoded.png"/>
          <p:cNvPicPr>
            <a:picLocks noChangeAspect="1"/>
          </p:cNvPicPr>
          <p:nvPr/>
        </p:nvPicPr>
        <p:blipFill>
          <a:blip r:embed="rId6"/>
          <a:srcRect t="-7" b="-7"/>
          <a:stretch/>
        </p:blipFill>
        <p:spPr>
          <a:xfrm>
            <a:off x="7315200" y="3357677"/>
            <a:ext cx="2057400" cy="2095805"/>
          </a:xfrm>
          <a:prstGeom prst="rect">
            <a:avLst/>
          </a:prstGeom>
        </p:spPr>
      </p:pic>
      <p:pic>
        <p:nvPicPr>
          <p:cNvPr id="36" name="Image 16" descr="preencoded.png"/>
          <p:cNvPicPr>
            <a:picLocks noChangeAspect="1"/>
          </p:cNvPicPr>
          <p:nvPr/>
        </p:nvPicPr>
        <p:blipFill>
          <a:blip r:embed="rId7"/>
          <a:srcRect l="-85" r="-85"/>
          <a:stretch/>
        </p:blipFill>
        <p:spPr>
          <a:xfrm>
            <a:off x="8153705" y="3642970"/>
            <a:ext cx="381305" cy="256946"/>
          </a:xfrm>
          <a:prstGeom prst="rect">
            <a:avLst/>
          </a:prstGeom>
        </p:spPr>
      </p:pic>
      <p:sp>
        <p:nvSpPr>
          <p:cNvPr id="37" name="Text 18"/>
          <p:cNvSpPr/>
          <p:nvPr/>
        </p:nvSpPr>
        <p:spPr>
          <a:xfrm>
            <a:off x="8115300" y="3642970"/>
            <a:ext cx="457200" cy="257861"/>
          </a:xfrm>
          <a:prstGeom prst="rect">
            <a:avLst/>
          </a:prstGeom>
          <a:noFill/>
          <a:ln/>
        </p:spPr>
        <p:txBody>
          <a:bodyPr wrap="square" lIns="0" tIns="0" rIns="0" bIns="0" rtlCol="0" anchor="ctr"/>
          <a:lstStyle/>
          <a:p>
            <a:pPr marL="0" indent="0" algn="ctr">
              <a:buNone/>
            </a:pPr>
            <a:r>
              <a:rPr lang="en-US" sz="1300" b="1" dirty="0">
                <a:solidFill>
                  <a:srgbClr val="FFFFFF"/>
                </a:solidFill>
                <a:latin typeface="Montserrat" pitchFamily="34" charset="0"/>
                <a:ea typeface="Montserrat" pitchFamily="34" charset="-122"/>
                <a:cs typeface="Montserrat" pitchFamily="34" charset="-120"/>
              </a:rPr>
              <a:t>4</a:t>
            </a:r>
            <a:endParaRPr lang="en-US" sz="1300" dirty="0"/>
          </a:p>
        </p:txBody>
      </p:sp>
      <p:pic>
        <p:nvPicPr>
          <p:cNvPr id="38" name="Image 17" descr="preencoded.png"/>
          <p:cNvPicPr>
            <a:picLocks noChangeAspect="1"/>
          </p:cNvPicPr>
          <p:nvPr/>
        </p:nvPicPr>
        <p:blipFill>
          <a:blip r:embed="rId12"/>
          <a:srcRect/>
          <a:stretch/>
        </p:blipFill>
        <p:spPr>
          <a:xfrm>
            <a:off x="8191195" y="4119372"/>
            <a:ext cx="304495" cy="304495"/>
          </a:xfrm>
          <a:prstGeom prst="rect">
            <a:avLst/>
          </a:prstGeom>
        </p:spPr>
      </p:pic>
      <p:sp>
        <p:nvSpPr>
          <p:cNvPr id="39" name="Text 19"/>
          <p:cNvSpPr txBox="1"/>
          <p:nvPr/>
        </p:nvSpPr>
        <p:spPr>
          <a:xfrm>
            <a:off x="7542886" y="4643323"/>
            <a:ext cx="1610258" cy="210312"/>
          </a:xfrm>
          <a:prstGeom prst="rect">
            <a:avLst/>
          </a:prstGeom>
          <a:noFill/>
          <a:ln/>
        </p:spPr>
        <p:txBody>
          <a:bodyPr wrap="square" lIns="0" tIns="0" rIns="0" bIns="0" rtlCol="0" anchor="ctr"/>
          <a:lstStyle/>
          <a:p>
            <a:pPr marL="0" indent="0" algn="ctr">
              <a:buNone/>
            </a:pPr>
            <a:r>
              <a:rPr lang="en-US" sz="1300" b="1" dirty="0">
                <a:solidFill>
                  <a:srgbClr val="1E293B"/>
                </a:solidFill>
                <a:latin typeface="Montserrat" pitchFamily="34" charset="0"/>
                <a:ea typeface="Montserrat" pitchFamily="34" charset="-122"/>
                <a:cs typeface="Montserrat" pitchFamily="34" charset="-120"/>
              </a:rPr>
              <a:t>Write Specifics</a:t>
            </a:r>
            <a:endParaRPr lang="en-US" sz="1300" dirty="0"/>
          </a:p>
        </p:txBody>
      </p:sp>
      <p:sp>
        <p:nvSpPr>
          <p:cNvPr id="40" name="Text 20"/>
          <p:cNvSpPr txBox="1"/>
          <p:nvPr/>
        </p:nvSpPr>
        <p:spPr>
          <a:xfrm>
            <a:off x="7472477" y="4944161"/>
            <a:ext cx="1743761" cy="752551"/>
          </a:xfrm>
          <a:prstGeom prst="rect">
            <a:avLst/>
          </a:prstGeom>
          <a:noFill/>
          <a:ln/>
        </p:spPr>
        <p:txBody>
          <a:bodyPr wrap="square" lIns="0" tIns="0" rIns="0" bIns="0" rtlCol="0" anchor="ctr"/>
          <a:lstStyle/>
          <a:p>
            <a:pPr marL="0" indent="0" algn="ctr">
              <a:buNone/>
            </a:pPr>
            <a:r>
              <a:rPr lang="en-US" sz="1000" dirty="0">
                <a:solidFill>
                  <a:srgbClr val="64748B"/>
                </a:solidFill>
                <a:latin typeface="Open Sans" pitchFamily="34" charset="0"/>
                <a:ea typeface="Open Sans" pitchFamily="34" charset="-122"/>
                <a:cs typeface="Open Sans" pitchFamily="34" charset="-120"/>
              </a:rPr>
              <a:t>Report facts, exact amounts, dates, and account numbers (No vague remarks)</a:t>
            </a:r>
            <a:endParaRPr lang="en-US" sz="1000" dirty="0"/>
          </a:p>
        </p:txBody>
      </p:sp>
      <p:pic>
        <p:nvPicPr>
          <p:cNvPr id="41" name="Image 18" descr="preencoded.png"/>
          <p:cNvPicPr>
            <a:picLocks noChangeAspect="1"/>
          </p:cNvPicPr>
          <p:nvPr/>
        </p:nvPicPr>
        <p:blipFill>
          <a:blip r:embed="rId9"/>
          <a:srcRect t="-80" b="-80"/>
          <a:stretch/>
        </p:blipFill>
        <p:spPr>
          <a:xfrm>
            <a:off x="9467698" y="4291279"/>
            <a:ext cx="142646" cy="228600"/>
          </a:xfrm>
          <a:prstGeom prst="rect">
            <a:avLst/>
          </a:prstGeom>
        </p:spPr>
      </p:pic>
      <p:pic>
        <p:nvPicPr>
          <p:cNvPr id="42" name="Image 19" descr="preencoded.png"/>
          <p:cNvPicPr>
            <a:picLocks noChangeAspect="1"/>
          </p:cNvPicPr>
          <p:nvPr/>
        </p:nvPicPr>
        <p:blipFill>
          <a:blip r:embed="rId6"/>
          <a:srcRect t="-7" b="-7"/>
          <a:stretch/>
        </p:blipFill>
        <p:spPr>
          <a:xfrm>
            <a:off x="9562795" y="3357677"/>
            <a:ext cx="2057400" cy="2095805"/>
          </a:xfrm>
          <a:prstGeom prst="rect">
            <a:avLst/>
          </a:prstGeom>
        </p:spPr>
      </p:pic>
      <p:pic>
        <p:nvPicPr>
          <p:cNvPr id="43" name="Image 20" descr="preencoded.png"/>
          <p:cNvPicPr>
            <a:picLocks noChangeAspect="1"/>
          </p:cNvPicPr>
          <p:nvPr/>
        </p:nvPicPr>
        <p:blipFill>
          <a:blip r:embed="rId7"/>
          <a:srcRect l="-85" r="-85"/>
          <a:stretch/>
        </p:blipFill>
        <p:spPr>
          <a:xfrm>
            <a:off x="10401300" y="3642970"/>
            <a:ext cx="381305" cy="256946"/>
          </a:xfrm>
          <a:prstGeom prst="rect">
            <a:avLst/>
          </a:prstGeom>
        </p:spPr>
      </p:pic>
      <p:sp>
        <p:nvSpPr>
          <p:cNvPr id="44" name="Text 21"/>
          <p:cNvSpPr/>
          <p:nvPr/>
        </p:nvSpPr>
        <p:spPr>
          <a:xfrm>
            <a:off x="10362895" y="3642970"/>
            <a:ext cx="457200" cy="257861"/>
          </a:xfrm>
          <a:prstGeom prst="rect">
            <a:avLst/>
          </a:prstGeom>
          <a:noFill/>
          <a:ln/>
        </p:spPr>
        <p:txBody>
          <a:bodyPr wrap="square" lIns="0" tIns="0" rIns="0" bIns="0" rtlCol="0" anchor="ctr"/>
          <a:lstStyle/>
          <a:p>
            <a:pPr marL="0" indent="0" algn="ctr">
              <a:buNone/>
            </a:pPr>
            <a:r>
              <a:rPr lang="en-US" sz="1300" b="1" dirty="0">
                <a:solidFill>
                  <a:srgbClr val="FFFFFF"/>
                </a:solidFill>
                <a:latin typeface="Montserrat" pitchFamily="34" charset="0"/>
                <a:ea typeface="Montserrat" pitchFamily="34" charset="-122"/>
                <a:cs typeface="Montserrat" pitchFamily="34" charset="-120"/>
              </a:rPr>
              <a:t>5</a:t>
            </a:r>
            <a:endParaRPr lang="en-US" sz="1300" dirty="0"/>
          </a:p>
        </p:txBody>
      </p:sp>
      <p:pic>
        <p:nvPicPr>
          <p:cNvPr id="45" name="Image 21" descr="preencoded.png"/>
          <p:cNvPicPr>
            <a:picLocks noChangeAspect="1"/>
          </p:cNvPicPr>
          <p:nvPr/>
        </p:nvPicPr>
        <p:blipFill>
          <a:blip r:embed="rId13"/>
          <a:srcRect l="-90" r="-90"/>
          <a:stretch/>
        </p:blipFill>
        <p:spPr>
          <a:xfrm>
            <a:off x="10401300" y="4119372"/>
            <a:ext cx="381305" cy="304495"/>
          </a:xfrm>
          <a:prstGeom prst="rect">
            <a:avLst/>
          </a:prstGeom>
        </p:spPr>
      </p:pic>
      <p:sp>
        <p:nvSpPr>
          <p:cNvPr id="46" name="Text 22"/>
          <p:cNvSpPr txBox="1"/>
          <p:nvPr/>
        </p:nvSpPr>
        <p:spPr>
          <a:xfrm>
            <a:off x="9766706" y="4643323"/>
            <a:ext cx="1654150" cy="210312"/>
          </a:xfrm>
          <a:prstGeom prst="rect">
            <a:avLst/>
          </a:prstGeom>
          <a:noFill/>
          <a:ln/>
        </p:spPr>
        <p:txBody>
          <a:bodyPr wrap="square" lIns="0" tIns="0" rIns="0" bIns="0" rtlCol="0" anchor="ctr"/>
          <a:lstStyle/>
          <a:p>
            <a:pPr marL="0" indent="0" algn="ctr">
              <a:buNone/>
            </a:pPr>
            <a:r>
              <a:rPr lang="en-US" sz="1300" b="1" dirty="0">
                <a:solidFill>
                  <a:srgbClr val="1E293B"/>
                </a:solidFill>
                <a:latin typeface="Montserrat" pitchFamily="34" charset="0"/>
                <a:ea typeface="Montserrat" pitchFamily="34" charset="-122"/>
                <a:cs typeface="Montserrat" pitchFamily="34" charset="-120"/>
              </a:rPr>
              <a:t>Cross-Reference</a:t>
            </a:r>
            <a:endParaRPr lang="en-US" sz="1300" dirty="0"/>
          </a:p>
        </p:txBody>
      </p:sp>
      <p:sp>
        <p:nvSpPr>
          <p:cNvPr id="47" name="Text 23"/>
          <p:cNvSpPr txBox="1"/>
          <p:nvPr/>
        </p:nvSpPr>
        <p:spPr>
          <a:xfrm>
            <a:off x="9720072" y="4944161"/>
            <a:ext cx="1743761" cy="562356"/>
          </a:xfrm>
          <a:prstGeom prst="rect">
            <a:avLst/>
          </a:prstGeom>
          <a:noFill/>
          <a:ln/>
        </p:spPr>
        <p:txBody>
          <a:bodyPr wrap="square" lIns="0" tIns="0" rIns="0" bIns="0" rtlCol="0" anchor="ctr"/>
          <a:lstStyle/>
          <a:p>
            <a:pPr marL="0" indent="0" algn="ctr">
              <a:buNone/>
            </a:pPr>
            <a:r>
              <a:rPr lang="en-US" sz="1000" dirty="0">
                <a:solidFill>
                  <a:srgbClr val="64748B"/>
                </a:solidFill>
                <a:latin typeface="Open Sans" pitchFamily="34" charset="0"/>
                <a:ea typeface="Open Sans" pitchFamily="34" charset="-122"/>
                <a:cs typeface="Open Sans" pitchFamily="34" charset="-120"/>
              </a:rPr>
              <a:t>Link findings to Working Papers (WPs) and other audit reports</a:t>
            </a:r>
            <a:endParaRPr lang="en-US" sz="1000" dirty="0"/>
          </a:p>
        </p:txBody>
      </p:sp>
      <p:sp>
        <p:nvSpPr>
          <p:cNvPr id="48" name="Shape 24"/>
          <p:cNvSpPr/>
          <p:nvPr/>
        </p:nvSpPr>
        <p:spPr>
          <a:xfrm>
            <a:off x="0" y="0"/>
            <a:ext cx="12191695" cy="952805"/>
          </a:xfrm>
          <a:prstGeom prst="rect">
            <a:avLst/>
          </a:prstGeom>
          <a:solidFill>
            <a:srgbClr val="003580"/>
          </a:solidFill>
          <a:ln w="12700">
            <a:solidFill>
              <a:srgbClr val="FFFFFF">
                <a:alpha val="0"/>
              </a:srgbClr>
            </a:solidFill>
            <a:prstDash val="solid"/>
          </a:ln>
        </p:spPr>
      </p:sp>
      <p:sp>
        <p:nvSpPr>
          <p:cNvPr id="49" name="Text 25"/>
          <p:cNvSpPr txBox="1"/>
          <p:nvPr/>
        </p:nvSpPr>
        <p:spPr>
          <a:xfrm>
            <a:off x="571500" y="219456"/>
            <a:ext cx="6753758" cy="514807"/>
          </a:xfrm>
          <a:prstGeom prst="rect">
            <a:avLst/>
          </a:prstGeom>
          <a:noFill/>
          <a:ln/>
        </p:spPr>
        <p:txBody>
          <a:bodyPr wrap="square" lIns="0" tIns="0" rIns="0" bIns="0" rtlCol="0" anchor="ctr"/>
          <a:lstStyle/>
          <a:p>
            <a:pPr marL="0" indent="0" algn="l">
              <a:buNone/>
            </a:pPr>
            <a:r>
              <a:rPr lang="en-US" sz="2700" b="1" kern="0" spc="75" dirty="0">
                <a:solidFill>
                  <a:srgbClr val="FFFFFF"/>
                </a:solidFill>
                <a:latin typeface="Montserrat" pitchFamily="34" charset="0"/>
                <a:ea typeface="Montserrat" pitchFamily="34" charset="-122"/>
                <a:cs typeface="Montserrat" pitchFamily="34" charset="-120"/>
              </a:rPr>
              <a:t>Audit Approach Methodology</a:t>
            </a:r>
            <a:endParaRPr lang="en-US" sz="27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name="Slide 40">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F0F0F0"/>
          </a:solidFill>
          <a:ln w="12700">
            <a:solidFill>
              <a:srgbClr val="FFFFFF">
                <a:alpha val="0"/>
              </a:srgbClr>
            </a:solidFill>
            <a:prstDash val="solid"/>
          </a:ln>
        </p:spPr>
      </p:sp>
      <p:sp>
        <p:nvSpPr>
          <p:cNvPr id="3" name="Shape 1"/>
          <p:cNvSpPr/>
          <p:nvPr/>
        </p:nvSpPr>
        <p:spPr>
          <a:xfrm>
            <a:off x="0" y="0"/>
            <a:ext cx="12191695" cy="6858000"/>
          </a:xfrm>
          <a:prstGeom prst="rect">
            <a:avLst/>
          </a:prstGeom>
          <a:solidFill>
            <a:srgbClr val="FFFFFF"/>
          </a:solidFill>
          <a:ln w="12700">
            <a:solidFill>
              <a:srgbClr val="FFFFFF">
                <a:alpha val="0"/>
              </a:srgbClr>
            </a:solidFill>
            <a:prstDash val="solid"/>
          </a:ln>
        </p:spPr>
      </p:sp>
      <p:sp>
        <p:nvSpPr>
          <p:cNvPr id="4" name="Shape 2"/>
          <p:cNvSpPr/>
          <p:nvPr/>
        </p:nvSpPr>
        <p:spPr>
          <a:xfrm>
            <a:off x="0" y="0"/>
            <a:ext cx="12191695" cy="952805"/>
          </a:xfrm>
          <a:prstGeom prst="rect">
            <a:avLst/>
          </a:prstGeom>
          <a:solidFill>
            <a:srgbClr val="003580"/>
          </a:solidFill>
          <a:ln w="12700">
            <a:solidFill>
              <a:srgbClr val="FFFFFF">
                <a:alpha val="0"/>
              </a:srgbClr>
            </a:solidFill>
            <a:prstDash val="solid"/>
          </a:ln>
        </p:spPr>
      </p:sp>
      <p:sp>
        <p:nvSpPr>
          <p:cNvPr id="5" name="Text 3"/>
          <p:cNvSpPr txBox="1"/>
          <p:nvPr/>
        </p:nvSpPr>
        <p:spPr>
          <a:xfrm>
            <a:off x="476401" y="219456"/>
            <a:ext cx="11238891" cy="514807"/>
          </a:xfrm>
          <a:prstGeom prst="rect">
            <a:avLst/>
          </a:prstGeom>
          <a:noFill/>
          <a:ln/>
        </p:spPr>
        <p:txBody>
          <a:bodyPr wrap="square" lIns="0" tIns="0" rIns="0" bIns="0" rtlCol="0" anchor="ctr"/>
          <a:lstStyle/>
          <a:p>
            <a:pPr marL="0" indent="0" algn="l">
              <a:buNone/>
            </a:pPr>
            <a:r>
              <a:rPr lang="en-US" sz="2700" b="1" kern="0" spc="75" dirty="0">
                <a:solidFill>
                  <a:srgbClr val="FFFFFF"/>
                </a:solidFill>
                <a:latin typeface="Montserrat" pitchFamily="34" charset="0"/>
                <a:ea typeface="Montserrat" pitchFamily="34" charset="-122"/>
                <a:cs typeface="Montserrat" pitchFamily="34" charset="-120"/>
              </a:rPr>
              <a:t>I. Advances - Monitoring - Q5(e)(v)- DD for consortium/MBA A/cs </a:t>
            </a:r>
            <a:endParaRPr lang="en-US" sz="2700" dirty="0"/>
          </a:p>
        </p:txBody>
      </p:sp>
      <p:pic>
        <p:nvPicPr>
          <p:cNvPr id="6" name="Image 0" descr="preencoded.png"/>
          <p:cNvPicPr>
            <a:picLocks noChangeAspect="1"/>
          </p:cNvPicPr>
          <p:nvPr/>
        </p:nvPicPr>
        <p:blipFill>
          <a:blip r:embed="rId3"/>
          <a:srcRect t="-401" b="-401"/>
          <a:stretch/>
        </p:blipFill>
        <p:spPr>
          <a:xfrm>
            <a:off x="0" y="952805"/>
            <a:ext cx="12191695" cy="57607"/>
          </a:xfrm>
          <a:prstGeom prst="rect">
            <a:avLst/>
          </a:prstGeom>
        </p:spPr>
      </p:pic>
      <p:sp>
        <p:nvSpPr>
          <p:cNvPr id="7" name="Shape 4"/>
          <p:cNvSpPr/>
          <p:nvPr/>
        </p:nvSpPr>
        <p:spPr>
          <a:xfrm>
            <a:off x="476402" y="1295705"/>
            <a:ext cx="11239805" cy="1752905"/>
          </a:xfrm>
          <a:prstGeom prst="roundRect">
            <a:avLst>
              <a:gd name="adj" fmla="val 4536"/>
            </a:avLst>
          </a:prstGeom>
          <a:solidFill>
            <a:srgbClr val="E8F4FD"/>
          </a:solidFill>
          <a:ln/>
          <a:effectLst>
            <a:outerShdw blurRad="63500" dist="38100" dir="16200000" algn="bl" rotWithShape="0">
              <a:srgbClr val="000000">
                <a:alpha val="5000"/>
              </a:srgbClr>
            </a:outerShdw>
          </a:effectLst>
        </p:spPr>
      </p:sp>
      <p:sp>
        <p:nvSpPr>
          <p:cNvPr id="8" name="Shape 5"/>
          <p:cNvSpPr/>
          <p:nvPr/>
        </p:nvSpPr>
        <p:spPr>
          <a:xfrm>
            <a:off x="476402" y="1295705"/>
            <a:ext cx="75895" cy="1752905"/>
          </a:xfrm>
          <a:prstGeom prst="roundRect">
            <a:avLst>
              <a:gd name="adj" fmla="val 104767"/>
            </a:avLst>
          </a:prstGeom>
          <a:solidFill>
            <a:srgbClr val="003580"/>
          </a:solidFill>
          <a:ln w="12700">
            <a:solidFill>
              <a:srgbClr val="003580">
                <a:alpha val="0"/>
              </a:srgbClr>
            </a:solidFill>
            <a:prstDash val="solid"/>
          </a:ln>
        </p:spPr>
      </p:sp>
      <p:pic>
        <p:nvPicPr>
          <p:cNvPr id="9" name="Image 1" descr="preencoded.png"/>
          <p:cNvPicPr>
            <a:picLocks noChangeAspect="1"/>
          </p:cNvPicPr>
          <p:nvPr/>
        </p:nvPicPr>
        <p:blipFill>
          <a:blip r:embed="rId4"/>
          <a:srcRect t="-43" b="-43"/>
          <a:stretch/>
        </p:blipFill>
        <p:spPr>
          <a:xfrm>
            <a:off x="743407" y="1524305"/>
            <a:ext cx="133502" cy="152705"/>
          </a:xfrm>
          <a:prstGeom prst="rect">
            <a:avLst/>
          </a:prstGeom>
        </p:spPr>
      </p:pic>
      <p:sp>
        <p:nvSpPr>
          <p:cNvPr id="10" name="Text 6"/>
          <p:cNvSpPr txBox="1"/>
          <p:nvPr/>
        </p:nvSpPr>
        <p:spPr>
          <a:xfrm>
            <a:off x="952805" y="1485900"/>
            <a:ext cx="2981858" cy="228600"/>
          </a:xfrm>
          <a:prstGeom prst="rect">
            <a:avLst/>
          </a:prstGeom>
          <a:noFill/>
          <a:ln/>
        </p:spPr>
        <p:txBody>
          <a:bodyPr wrap="square" lIns="0" tIns="0" rIns="0" bIns="0" rtlCol="0" anchor="ctr"/>
          <a:lstStyle/>
          <a:p>
            <a:pPr marL="0" indent="0" algn="l">
              <a:buNone/>
            </a:pPr>
            <a:r>
              <a:rPr lang="en-US" sz="1200" b="1" dirty="0">
                <a:solidFill>
                  <a:srgbClr val="003580"/>
                </a:solidFill>
                <a:latin typeface="Montserrat" pitchFamily="34" charset="0"/>
                <a:ea typeface="Montserrat" pitchFamily="34" charset="-122"/>
                <a:cs typeface="Montserrat" pitchFamily="34" charset="-120"/>
              </a:rPr>
              <a:t>Exact LFAR Question (Verbatim)</a:t>
            </a:r>
            <a:endParaRPr lang="en-US" sz="1200" dirty="0"/>
          </a:p>
        </p:txBody>
      </p:sp>
      <p:sp>
        <p:nvSpPr>
          <p:cNvPr id="11" name="Text 7"/>
          <p:cNvSpPr txBox="1"/>
          <p:nvPr/>
        </p:nvSpPr>
        <p:spPr>
          <a:xfrm>
            <a:off x="743407" y="1790395"/>
            <a:ext cx="10858500" cy="1067105"/>
          </a:xfrm>
          <a:prstGeom prst="rect">
            <a:avLst/>
          </a:prstGeom>
          <a:noFill/>
          <a:ln/>
        </p:spPr>
        <p:txBody>
          <a:bodyPr wrap="square" lIns="0" tIns="0" rIns="0" bIns="0" rtlCol="0" anchor="ctr"/>
          <a:lstStyle/>
          <a:p>
            <a:pPr marL="0" indent="0" algn="l">
              <a:buNone/>
            </a:pPr>
            <a:r>
              <a:rPr lang="en-US" sz="1500" b="1" i="1" dirty="0">
                <a:solidFill>
                  <a:srgbClr val="1E293B"/>
                </a:solidFill>
                <a:latin typeface="Open Sans" pitchFamily="34" charset="0"/>
                <a:ea typeface="Open Sans" pitchFamily="34" charset="-122"/>
                <a:cs typeface="Open Sans" pitchFamily="34" charset="-120"/>
              </a:rPr>
              <a:t>"Does the branch have on its record, a due diligence report in the form and manner required by the Reserve Bank of India in respect of advances under consortium and multiple banking arrangements. Give the list of accounts where such certificate/report is not obtained or not available on record. (In case, the branch is not the lead bank, copy of certificate/report should be obtained from lead bank for review and record)"</a:t>
            </a:r>
            <a:endParaRPr lang="en-US" sz="1500" dirty="0"/>
          </a:p>
        </p:txBody>
      </p:sp>
      <p:sp>
        <p:nvSpPr>
          <p:cNvPr id="12" name="Shape 8"/>
          <p:cNvSpPr/>
          <p:nvPr/>
        </p:nvSpPr>
        <p:spPr>
          <a:xfrm>
            <a:off x="476402" y="3238805"/>
            <a:ext cx="3619195" cy="2952598"/>
          </a:xfrm>
          <a:prstGeom prst="roundRect">
            <a:avLst>
              <a:gd name="adj" fmla="val 2398"/>
            </a:avLst>
          </a:prstGeom>
          <a:solidFill>
            <a:srgbClr val="FFFFFF"/>
          </a:solidFill>
          <a:ln w="12700">
            <a:solidFill>
              <a:srgbClr val="E2E8F0"/>
            </a:solidFill>
            <a:prstDash val="solid"/>
          </a:ln>
        </p:spPr>
      </p:sp>
      <p:sp>
        <p:nvSpPr>
          <p:cNvPr id="13" name="Shape 9"/>
          <p:cNvSpPr/>
          <p:nvPr/>
        </p:nvSpPr>
        <p:spPr>
          <a:xfrm>
            <a:off x="676656" y="3876142"/>
            <a:ext cx="3219602" cy="19202"/>
          </a:xfrm>
          <a:prstGeom prst="rect">
            <a:avLst/>
          </a:prstGeom>
          <a:solidFill>
            <a:srgbClr val="F1F5F9"/>
          </a:solidFill>
          <a:ln w="12700">
            <a:solidFill>
              <a:srgbClr val="F1F5F9">
                <a:alpha val="0"/>
              </a:srgbClr>
            </a:solidFill>
            <a:prstDash val="solid"/>
          </a:ln>
        </p:spPr>
      </p:sp>
      <p:sp>
        <p:nvSpPr>
          <p:cNvPr id="14" name="Shape 10"/>
          <p:cNvSpPr/>
          <p:nvPr/>
        </p:nvSpPr>
        <p:spPr>
          <a:xfrm>
            <a:off x="676656" y="3438144"/>
            <a:ext cx="342900" cy="342900"/>
          </a:xfrm>
          <a:prstGeom prst="ellipse">
            <a:avLst/>
          </a:prstGeom>
          <a:solidFill>
            <a:srgbClr val="0072CE"/>
          </a:solidFill>
          <a:ln w="12700">
            <a:solidFill>
              <a:srgbClr val="FFFFFF">
                <a:alpha val="0"/>
              </a:srgbClr>
            </a:solidFill>
            <a:prstDash val="solid"/>
          </a:ln>
        </p:spPr>
      </p:sp>
      <p:pic>
        <p:nvPicPr>
          <p:cNvPr id="15" name="Image 2" descr="preencoded.png"/>
          <p:cNvPicPr>
            <a:picLocks noChangeAspect="1"/>
          </p:cNvPicPr>
          <p:nvPr/>
        </p:nvPicPr>
        <p:blipFill>
          <a:blip r:embed="rId5"/>
          <a:srcRect/>
          <a:stretch/>
        </p:blipFill>
        <p:spPr>
          <a:xfrm>
            <a:off x="771754" y="3534156"/>
            <a:ext cx="152705" cy="152705"/>
          </a:xfrm>
          <a:prstGeom prst="rect">
            <a:avLst/>
          </a:prstGeom>
        </p:spPr>
      </p:pic>
      <p:sp>
        <p:nvSpPr>
          <p:cNvPr id="16" name="Text 11"/>
          <p:cNvSpPr txBox="1"/>
          <p:nvPr/>
        </p:nvSpPr>
        <p:spPr>
          <a:xfrm>
            <a:off x="1114654" y="3481121"/>
            <a:ext cx="1540764" cy="257861"/>
          </a:xfrm>
          <a:prstGeom prst="rect">
            <a:avLst/>
          </a:prstGeom>
          <a:noFill/>
          <a:ln/>
        </p:spPr>
        <p:txBody>
          <a:bodyPr wrap="square" lIns="0" tIns="0" rIns="0" bIns="0" rtlCol="0" anchor="ctr"/>
          <a:lstStyle/>
          <a:p>
            <a:pPr marL="0" indent="0" algn="l">
              <a:buNone/>
            </a:pPr>
            <a:r>
              <a:rPr lang="en-US" sz="1300" b="1" dirty="0">
                <a:solidFill>
                  <a:srgbClr val="334155"/>
                </a:solidFill>
                <a:latin typeface="Montserrat" pitchFamily="34" charset="0"/>
                <a:ea typeface="Montserrat" pitchFamily="34" charset="-122"/>
                <a:cs typeface="Montserrat" pitchFamily="34" charset="-120"/>
              </a:rPr>
              <a:t>What to Verify</a:t>
            </a:r>
            <a:endParaRPr lang="en-US" sz="1300" dirty="0"/>
          </a:p>
        </p:txBody>
      </p:sp>
      <p:sp>
        <p:nvSpPr>
          <p:cNvPr id="17" name="Shape 12"/>
          <p:cNvSpPr/>
          <p:nvPr/>
        </p:nvSpPr>
        <p:spPr>
          <a:xfrm>
            <a:off x="676656" y="4114800"/>
            <a:ext cx="57607" cy="57607"/>
          </a:xfrm>
          <a:prstGeom prst="ellipse">
            <a:avLst/>
          </a:prstGeom>
          <a:solidFill>
            <a:srgbClr val="CBD5E1"/>
          </a:solidFill>
          <a:ln w="12700">
            <a:solidFill>
              <a:srgbClr val="FFFFFF">
                <a:alpha val="0"/>
              </a:srgbClr>
            </a:solidFill>
            <a:prstDash val="solid"/>
          </a:ln>
        </p:spPr>
      </p:sp>
      <p:sp>
        <p:nvSpPr>
          <p:cNvPr id="18" name="Text 13"/>
          <p:cNvSpPr txBox="1"/>
          <p:nvPr/>
        </p:nvSpPr>
        <p:spPr>
          <a:xfrm>
            <a:off x="828446" y="4038905"/>
            <a:ext cx="3143707" cy="400507"/>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Check if borrower has accounts with other banks (Consortium/MBA).</a:t>
            </a:r>
            <a:endParaRPr lang="en-US" sz="1100" dirty="0"/>
          </a:p>
        </p:txBody>
      </p:sp>
      <p:sp>
        <p:nvSpPr>
          <p:cNvPr id="19" name="Shape 14"/>
          <p:cNvSpPr/>
          <p:nvPr/>
        </p:nvSpPr>
        <p:spPr>
          <a:xfrm>
            <a:off x="676656" y="4610405"/>
            <a:ext cx="57607" cy="57607"/>
          </a:xfrm>
          <a:prstGeom prst="ellipse">
            <a:avLst/>
          </a:prstGeom>
          <a:solidFill>
            <a:srgbClr val="CBD5E1"/>
          </a:solidFill>
          <a:ln w="12700">
            <a:solidFill>
              <a:srgbClr val="FFFFFF">
                <a:alpha val="0"/>
              </a:srgbClr>
            </a:solidFill>
            <a:prstDash val="solid"/>
          </a:ln>
        </p:spPr>
      </p:sp>
      <p:sp>
        <p:nvSpPr>
          <p:cNvPr id="20" name="Text 15"/>
          <p:cNvSpPr txBox="1"/>
          <p:nvPr/>
        </p:nvSpPr>
        <p:spPr>
          <a:xfrm>
            <a:off x="828446" y="4533595"/>
            <a:ext cx="3143707" cy="400507"/>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Verify if Due Diligence Report (DDR) has been obtained from other banks/Lead Bank.</a:t>
            </a:r>
            <a:endParaRPr lang="en-US" sz="1100" dirty="0"/>
          </a:p>
        </p:txBody>
      </p:sp>
      <p:sp>
        <p:nvSpPr>
          <p:cNvPr id="21" name="Shape 16"/>
          <p:cNvSpPr/>
          <p:nvPr/>
        </p:nvSpPr>
        <p:spPr>
          <a:xfrm>
            <a:off x="676656" y="5105095"/>
            <a:ext cx="57607" cy="57607"/>
          </a:xfrm>
          <a:prstGeom prst="ellipse">
            <a:avLst/>
          </a:prstGeom>
          <a:solidFill>
            <a:srgbClr val="CBD5E1"/>
          </a:solidFill>
          <a:ln w="12700">
            <a:solidFill>
              <a:srgbClr val="FFFFFF">
                <a:alpha val="0"/>
              </a:srgbClr>
            </a:solidFill>
            <a:prstDash val="solid"/>
          </a:ln>
        </p:spPr>
      </p:sp>
      <p:sp>
        <p:nvSpPr>
          <p:cNvPr id="22" name="Text 17"/>
          <p:cNvSpPr txBox="1"/>
          <p:nvPr/>
        </p:nvSpPr>
        <p:spPr>
          <a:xfrm>
            <a:off x="828446" y="5029200"/>
            <a:ext cx="3143707" cy="400507"/>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Ensure DDR is in prescribed RBI format and received annually/half-yearly as per policy.</a:t>
            </a:r>
            <a:endParaRPr lang="en-US" sz="1100" dirty="0"/>
          </a:p>
        </p:txBody>
      </p:sp>
      <p:sp>
        <p:nvSpPr>
          <p:cNvPr id="23" name="Shape 18"/>
          <p:cNvSpPr/>
          <p:nvPr/>
        </p:nvSpPr>
        <p:spPr>
          <a:xfrm>
            <a:off x="676656" y="5600700"/>
            <a:ext cx="57607" cy="57607"/>
          </a:xfrm>
          <a:prstGeom prst="ellipse">
            <a:avLst/>
          </a:prstGeom>
          <a:solidFill>
            <a:srgbClr val="CBD5E1"/>
          </a:solidFill>
          <a:ln w="12700">
            <a:solidFill>
              <a:srgbClr val="FFFFFF">
                <a:alpha val="0"/>
              </a:srgbClr>
            </a:solidFill>
            <a:prstDash val="solid"/>
          </a:ln>
        </p:spPr>
      </p:sp>
      <p:sp>
        <p:nvSpPr>
          <p:cNvPr id="24" name="Text 19"/>
          <p:cNvSpPr txBox="1"/>
          <p:nvPr/>
        </p:nvSpPr>
        <p:spPr>
          <a:xfrm>
            <a:off x="828446" y="5524805"/>
            <a:ext cx="3143707" cy="400507"/>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If not Lead Bank, check if copy of DDR is on record.</a:t>
            </a:r>
            <a:endParaRPr lang="en-US" sz="1100" dirty="0"/>
          </a:p>
        </p:txBody>
      </p:sp>
      <p:sp>
        <p:nvSpPr>
          <p:cNvPr id="25" name="Shape 20"/>
          <p:cNvSpPr/>
          <p:nvPr/>
        </p:nvSpPr>
        <p:spPr>
          <a:xfrm>
            <a:off x="4286707" y="3238805"/>
            <a:ext cx="3619195" cy="2952598"/>
          </a:xfrm>
          <a:prstGeom prst="roundRect">
            <a:avLst>
              <a:gd name="adj" fmla="val 2398"/>
            </a:avLst>
          </a:prstGeom>
          <a:solidFill>
            <a:srgbClr val="FFFFFF"/>
          </a:solidFill>
          <a:ln w="12700">
            <a:solidFill>
              <a:srgbClr val="E2E8F0"/>
            </a:solidFill>
            <a:prstDash val="solid"/>
          </a:ln>
        </p:spPr>
      </p:sp>
      <p:sp>
        <p:nvSpPr>
          <p:cNvPr id="26" name="Shape 21"/>
          <p:cNvSpPr/>
          <p:nvPr/>
        </p:nvSpPr>
        <p:spPr>
          <a:xfrm>
            <a:off x="4486046" y="3876142"/>
            <a:ext cx="3219602" cy="19202"/>
          </a:xfrm>
          <a:prstGeom prst="rect">
            <a:avLst/>
          </a:prstGeom>
          <a:solidFill>
            <a:srgbClr val="F1F5F9"/>
          </a:solidFill>
          <a:ln w="12700">
            <a:solidFill>
              <a:srgbClr val="F1F5F9">
                <a:alpha val="0"/>
              </a:srgbClr>
            </a:solidFill>
            <a:prstDash val="solid"/>
          </a:ln>
        </p:spPr>
      </p:sp>
      <p:sp>
        <p:nvSpPr>
          <p:cNvPr id="27" name="Shape 22"/>
          <p:cNvSpPr/>
          <p:nvPr/>
        </p:nvSpPr>
        <p:spPr>
          <a:xfrm>
            <a:off x="4486046" y="3438144"/>
            <a:ext cx="342900" cy="342900"/>
          </a:xfrm>
          <a:prstGeom prst="ellipse">
            <a:avLst/>
          </a:prstGeom>
          <a:solidFill>
            <a:srgbClr val="10B981"/>
          </a:solidFill>
          <a:ln w="12700">
            <a:solidFill>
              <a:srgbClr val="FFFFFF">
                <a:alpha val="0"/>
              </a:srgbClr>
            </a:solidFill>
            <a:prstDash val="solid"/>
          </a:ln>
        </p:spPr>
      </p:sp>
      <p:pic>
        <p:nvPicPr>
          <p:cNvPr id="28" name="Image 3" descr="preencoded.png"/>
          <p:cNvPicPr>
            <a:picLocks noChangeAspect="1"/>
          </p:cNvPicPr>
          <p:nvPr/>
        </p:nvPicPr>
        <p:blipFill>
          <a:blip r:embed="rId6"/>
          <a:srcRect t="-100" b="-100"/>
          <a:stretch/>
        </p:blipFill>
        <p:spPr>
          <a:xfrm>
            <a:off x="4600346" y="3534156"/>
            <a:ext cx="114300" cy="152705"/>
          </a:xfrm>
          <a:prstGeom prst="rect">
            <a:avLst/>
          </a:prstGeom>
        </p:spPr>
      </p:pic>
      <p:sp>
        <p:nvSpPr>
          <p:cNvPr id="29" name="Text 23"/>
          <p:cNvSpPr txBox="1"/>
          <p:nvPr/>
        </p:nvSpPr>
        <p:spPr>
          <a:xfrm>
            <a:off x="4924044" y="3481121"/>
            <a:ext cx="2211019" cy="257861"/>
          </a:xfrm>
          <a:prstGeom prst="rect">
            <a:avLst/>
          </a:prstGeom>
          <a:noFill/>
          <a:ln/>
        </p:spPr>
        <p:txBody>
          <a:bodyPr wrap="square" lIns="0" tIns="0" rIns="0" bIns="0" rtlCol="0" anchor="ctr"/>
          <a:lstStyle/>
          <a:p>
            <a:pPr marL="0" indent="0" algn="l">
              <a:buNone/>
            </a:pPr>
            <a:r>
              <a:rPr lang="en-US" sz="1300" b="1" dirty="0">
                <a:solidFill>
                  <a:srgbClr val="334155"/>
                </a:solidFill>
                <a:latin typeface="Montserrat" pitchFamily="34" charset="0"/>
                <a:ea typeface="Montserrat" pitchFamily="34" charset="-122"/>
                <a:cs typeface="Montserrat" pitchFamily="34" charset="-120"/>
              </a:rPr>
              <a:t>Documents to Examine</a:t>
            </a:r>
            <a:endParaRPr lang="en-US" sz="1300" dirty="0"/>
          </a:p>
        </p:txBody>
      </p:sp>
      <p:sp>
        <p:nvSpPr>
          <p:cNvPr id="30" name="Shape 24"/>
          <p:cNvSpPr/>
          <p:nvPr/>
        </p:nvSpPr>
        <p:spPr>
          <a:xfrm>
            <a:off x="4486046" y="4114800"/>
            <a:ext cx="57607" cy="57607"/>
          </a:xfrm>
          <a:prstGeom prst="ellipse">
            <a:avLst/>
          </a:prstGeom>
          <a:solidFill>
            <a:srgbClr val="CBD5E1"/>
          </a:solidFill>
          <a:ln w="12700">
            <a:solidFill>
              <a:srgbClr val="FFFFFF">
                <a:alpha val="0"/>
              </a:srgbClr>
            </a:solidFill>
            <a:prstDash val="solid"/>
          </a:ln>
        </p:spPr>
      </p:sp>
      <p:sp>
        <p:nvSpPr>
          <p:cNvPr id="31" name="Text 25"/>
          <p:cNvSpPr txBox="1"/>
          <p:nvPr/>
        </p:nvSpPr>
        <p:spPr>
          <a:xfrm>
            <a:off x="4638751" y="4038905"/>
            <a:ext cx="2369210" cy="200254"/>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Consortium meeting minutes.</a:t>
            </a:r>
            <a:endParaRPr lang="en-US" sz="1100" dirty="0"/>
          </a:p>
        </p:txBody>
      </p:sp>
      <p:sp>
        <p:nvSpPr>
          <p:cNvPr id="32" name="Shape 26"/>
          <p:cNvSpPr/>
          <p:nvPr/>
        </p:nvSpPr>
        <p:spPr>
          <a:xfrm>
            <a:off x="4486046" y="4410151"/>
            <a:ext cx="57607" cy="57607"/>
          </a:xfrm>
          <a:prstGeom prst="ellipse">
            <a:avLst/>
          </a:prstGeom>
          <a:solidFill>
            <a:srgbClr val="CBD5E1"/>
          </a:solidFill>
          <a:ln w="12700">
            <a:solidFill>
              <a:srgbClr val="FFFFFF">
                <a:alpha val="0"/>
              </a:srgbClr>
            </a:solidFill>
            <a:prstDash val="solid"/>
          </a:ln>
        </p:spPr>
      </p:sp>
      <p:sp>
        <p:nvSpPr>
          <p:cNvPr id="33" name="Text 27"/>
          <p:cNvSpPr txBox="1"/>
          <p:nvPr/>
        </p:nvSpPr>
        <p:spPr>
          <a:xfrm>
            <a:off x="4638751" y="4334256"/>
            <a:ext cx="3143707" cy="400507"/>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Due Diligence Reports received from other banks.</a:t>
            </a:r>
            <a:endParaRPr lang="en-US" sz="1100" dirty="0"/>
          </a:p>
        </p:txBody>
      </p:sp>
      <p:sp>
        <p:nvSpPr>
          <p:cNvPr id="34" name="Shape 28"/>
          <p:cNvSpPr/>
          <p:nvPr/>
        </p:nvSpPr>
        <p:spPr>
          <a:xfrm>
            <a:off x="4486046" y="4905756"/>
            <a:ext cx="57607" cy="57607"/>
          </a:xfrm>
          <a:prstGeom prst="ellipse">
            <a:avLst/>
          </a:prstGeom>
          <a:solidFill>
            <a:srgbClr val="CBD5E1"/>
          </a:solidFill>
          <a:ln w="12700">
            <a:solidFill>
              <a:srgbClr val="FFFFFF">
                <a:alpha val="0"/>
              </a:srgbClr>
            </a:solidFill>
            <a:prstDash val="solid"/>
          </a:ln>
        </p:spPr>
      </p:sp>
      <p:sp>
        <p:nvSpPr>
          <p:cNvPr id="35" name="Text 29"/>
          <p:cNvSpPr txBox="1"/>
          <p:nvPr/>
        </p:nvSpPr>
        <p:spPr>
          <a:xfrm>
            <a:off x="4638751" y="4828946"/>
            <a:ext cx="3143707" cy="400507"/>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Correspondence with Lead Bank regarding DDR.</a:t>
            </a:r>
            <a:endParaRPr lang="en-US" sz="1100" dirty="0"/>
          </a:p>
        </p:txBody>
      </p:sp>
      <p:sp>
        <p:nvSpPr>
          <p:cNvPr id="36" name="Shape 30"/>
          <p:cNvSpPr/>
          <p:nvPr/>
        </p:nvSpPr>
        <p:spPr>
          <a:xfrm>
            <a:off x="4486046" y="5400446"/>
            <a:ext cx="57607" cy="57607"/>
          </a:xfrm>
          <a:prstGeom prst="ellipse">
            <a:avLst/>
          </a:prstGeom>
          <a:solidFill>
            <a:srgbClr val="CBD5E1"/>
          </a:solidFill>
          <a:ln w="12700">
            <a:solidFill>
              <a:srgbClr val="FFFFFF">
                <a:alpha val="0"/>
              </a:srgbClr>
            </a:solidFill>
            <a:prstDash val="solid"/>
          </a:ln>
        </p:spPr>
      </p:sp>
      <p:sp>
        <p:nvSpPr>
          <p:cNvPr id="37" name="Text 31"/>
          <p:cNvSpPr txBox="1"/>
          <p:nvPr/>
        </p:nvSpPr>
        <p:spPr>
          <a:xfrm>
            <a:off x="4638751" y="5324551"/>
            <a:ext cx="3143707" cy="400507"/>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Declaration from borrower regarding banking arrangements.</a:t>
            </a:r>
            <a:endParaRPr lang="en-US" sz="1100" dirty="0"/>
          </a:p>
        </p:txBody>
      </p:sp>
      <p:sp>
        <p:nvSpPr>
          <p:cNvPr id="38" name="Shape 32"/>
          <p:cNvSpPr/>
          <p:nvPr/>
        </p:nvSpPr>
        <p:spPr>
          <a:xfrm>
            <a:off x="8096098" y="3238805"/>
            <a:ext cx="3619195" cy="2952598"/>
          </a:xfrm>
          <a:prstGeom prst="roundRect">
            <a:avLst>
              <a:gd name="adj" fmla="val 2398"/>
            </a:avLst>
          </a:prstGeom>
          <a:solidFill>
            <a:srgbClr val="FFFFFF"/>
          </a:solidFill>
          <a:ln w="12700">
            <a:solidFill>
              <a:srgbClr val="E2E8F0"/>
            </a:solidFill>
            <a:prstDash val="solid"/>
          </a:ln>
        </p:spPr>
      </p:sp>
      <p:sp>
        <p:nvSpPr>
          <p:cNvPr id="39" name="Shape 33"/>
          <p:cNvSpPr/>
          <p:nvPr/>
        </p:nvSpPr>
        <p:spPr>
          <a:xfrm>
            <a:off x="8296351" y="3876142"/>
            <a:ext cx="3219602" cy="19202"/>
          </a:xfrm>
          <a:prstGeom prst="rect">
            <a:avLst/>
          </a:prstGeom>
          <a:solidFill>
            <a:srgbClr val="F1F5F9"/>
          </a:solidFill>
          <a:ln w="12700">
            <a:solidFill>
              <a:srgbClr val="F1F5F9">
                <a:alpha val="0"/>
              </a:srgbClr>
            </a:solidFill>
            <a:prstDash val="solid"/>
          </a:ln>
        </p:spPr>
      </p:sp>
      <p:sp>
        <p:nvSpPr>
          <p:cNvPr id="40" name="Shape 34"/>
          <p:cNvSpPr/>
          <p:nvPr/>
        </p:nvSpPr>
        <p:spPr>
          <a:xfrm>
            <a:off x="8296351" y="3438144"/>
            <a:ext cx="342900" cy="342900"/>
          </a:xfrm>
          <a:prstGeom prst="ellipse">
            <a:avLst/>
          </a:prstGeom>
          <a:solidFill>
            <a:srgbClr val="EF4444"/>
          </a:solidFill>
          <a:ln w="12700">
            <a:solidFill>
              <a:srgbClr val="FFFFFF">
                <a:alpha val="0"/>
              </a:srgbClr>
            </a:solidFill>
            <a:prstDash val="solid"/>
          </a:ln>
        </p:spPr>
      </p:sp>
      <p:pic>
        <p:nvPicPr>
          <p:cNvPr id="41" name="Image 4" descr="preencoded.png"/>
          <p:cNvPicPr>
            <a:picLocks noChangeAspect="1"/>
          </p:cNvPicPr>
          <p:nvPr/>
        </p:nvPicPr>
        <p:blipFill>
          <a:blip r:embed="rId7"/>
          <a:srcRect/>
          <a:stretch/>
        </p:blipFill>
        <p:spPr>
          <a:xfrm>
            <a:off x="8391449" y="3534156"/>
            <a:ext cx="152705" cy="152705"/>
          </a:xfrm>
          <a:prstGeom prst="rect">
            <a:avLst/>
          </a:prstGeom>
        </p:spPr>
      </p:pic>
      <p:sp>
        <p:nvSpPr>
          <p:cNvPr id="42" name="Text 35"/>
          <p:cNvSpPr txBox="1"/>
          <p:nvPr/>
        </p:nvSpPr>
        <p:spPr>
          <a:xfrm>
            <a:off x="8734349" y="3481121"/>
            <a:ext cx="1507846" cy="257861"/>
          </a:xfrm>
          <a:prstGeom prst="rect">
            <a:avLst/>
          </a:prstGeom>
          <a:noFill/>
          <a:ln/>
        </p:spPr>
        <p:txBody>
          <a:bodyPr wrap="square" lIns="0" tIns="0" rIns="0" bIns="0" rtlCol="0" anchor="ctr"/>
          <a:lstStyle/>
          <a:p>
            <a:pPr marL="0" indent="0" algn="l">
              <a:buNone/>
            </a:pPr>
            <a:r>
              <a:rPr lang="en-US" sz="1300" b="1" dirty="0">
                <a:solidFill>
                  <a:srgbClr val="334155"/>
                </a:solidFill>
                <a:latin typeface="Montserrat" pitchFamily="34" charset="0"/>
                <a:ea typeface="Montserrat" pitchFamily="34" charset="-122"/>
                <a:cs typeface="Montserrat" pitchFamily="34" charset="-120"/>
              </a:rPr>
              <a:t>Possible Risks</a:t>
            </a:r>
            <a:endParaRPr lang="en-US" sz="1300" dirty="0"/>
          </a:p>
        </p:txBody>
      </p:sp>
      <p:sp>
        <p:nvSpPr>
          <p:cNvPr id="43" name="Shape 36"/>
          <p:cNvSpPr/>
          <p:nvPr/>
        </p:nvSpPr>
        <p:spPr>
          <a:xfrm>
            <a:off x="8296351" y="4114800"/>
            <a:ext cx="57607" cy="57607"/>
          </a:xfrm>
          <a:prstGeom prst="ellipse">
            <a:avLst/>
          </a:prstGeom>
          <a:solidFill>
            <a:srgbClr val="CBD5E1"/>
          </a:solidFill>
          <a:ln w="12700">
            <a:solidFill>
              <a:srgbClr val="FFFFFF">
                <a:alpha val="0"/>
              </a:srgbClr>
            </a:solidFill>
            <a:prstDash val="solid"/>
          </a:ln>
        </p:spPr>
      </p:sp>
      <p:sp>
        <p:nvSpPr>
          <p:cNvPr id="44" name="Text 37"/>
          <p:cNvSpPr txBox="1"/>
          <p:nvPr/>
        </p:nvSpPr>
        <p:spPr>
          <a:xfrm>
            <a:off x="8449056" y="4038905"/>
            <a:ext cx="3143707" cy="400507"/>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Double financing by multiple banks against same security.</a:t>
            </a:r>
            <a:endParaRPr lang="en-US" sz="1100" dirty="0"/>
          </a:p>
        </p:txBody>
      </p:sp>
      <p:sp>
        <p:nvSpPr>
          <p:cNvPr id="45" name="Shape 38"/>
          <p:cNvSpPr/>
          <p:nvPr/>
        </p:nvSpPr>
        <p:spPr>
          <a:xfrm>
            <a:off x="8296351" y="4610405"/>
            <a:ext cx="57607" cy="57607"/>
          </a:xfrm>
          <a:prstGeom prst="ellipse">
            <a:avLst/>
          </a:prstGeom>
          <a:solidFill>
            <a:srgbClr val="CBD5E1"/>
          </a:solidFill>
          <a:ln w="12700">
            <a:solidFill>
              <a:srgbClr val="FFFFFF">
                <a:alpha val="0"/>
              </a:srgbClr>
            </a:solidFill>
            <a:prstDash val="solid"/>
          </a:ln>
        </p:spPr>
      </p:sp>
      <p:sp>
        <p:nvSpPr>
          <p:cNvPr id="46" name="Text 39"/>
          <p:cNvSpPr txBox="1"/>
          <p:nvPr/>
        </p:nvSpPr>
        <p:spPr>
          <a:xfrm>
            <a:off x="8449056" y="4533595"/>
            <a:ext cx="3143707" cy="400507"/>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Diversion of funds through accounts with other banks.</a:t>
            </a:r>
            <a:endParaRPr lang="en-US" sz="1100" dirty="0"/>
          </a:p>
        </p:txBody>
      </p:sp>
      <p:sp>
        <p:nvSpPr>
          <p:cNvPr id="47" name="Shape 40"/>
          <p:cNvSpPr/>
          <p:nvPr/>
        </p:nvSpPr>
        <p:spPr>
          <a:xfrm>
            <a:off x="8296351" y="5105095"/>
            <a:ext cx="57607" cy="57607"/>
          </a:xfrm>
          <a:prstGeom prst="ellipse">
            <a:avLst/>
          </a:prstGeom>
          <a:solidFill>
            <a:srgbClr val="CBD5E1"/>
          </a:solidFill>
          <a:ln w="12700">
            <a:solidFill>
              <a:srgbClr val="FFFFFF">
                <a:alpha val="0"/>
              </a:srgbClr>
            </a:solidFill>
            <a:prstDash val="solid"/>
          </a:ln>
        </p:spPr>
      </p:sp>
      <p:sp>
        <p:nvSpPr>
          <p:cNvPr id="48" name="Text 41"/>
          <p:cNvSpPr txBox="1"/>
          <p:nvPr/>
        </p:nvSpPr>
        <p:spPr>
          <a:xfrm>
            <a:off x="8449056" y="5029200"/>
            <a:ext cx="3143707" cy="400507"/>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Concealment of NPA status or irregularities in other banks.</a:t>
            </a:r>
            <a:endParaRPr lang="en-US" sz="1100" dirty="0"/>
          </a:p>
        </p:txBody>
      </p:sp>
      <p:sp>
        <p:nvSpPr>
          <p:cNvPr id="49" name="Shape 42"/>
          <p:cNvSpPr/>
          <p:nvPr/>
        </p:nvSpPr>
        <p:spPr>
          <a:xfrm>
            <a:off x="8296351" y="5600700"/>
            <a:ext cx="57607" cy="57607"/>
          </a:xfrm>
          <a:prstGeom prst="ellipse">
            <a:avLst/>
          </a:prstGeom>
          <a:solidFill>
            <a:srgbClr val="CBD5E1"/>
          </a:solidFill>
          <a:ln w="12700">
            <a:solidFill>
              <a:srgbClr val="FFFFFF">
                <a:alpha val="0"/>
              </a:srgbClr>
            </a:solidFill>
            <a:prstDash val="solid"/>
          </a:ln>
        </p:spPr>
      </p:sp>
      <p:sp>
        <p:nvSpPr>
          <p:cNvPr id="50" name="Text 43"/>
          <p:cNvSpPr txBox="1"/>
          <p:nvPr/>
        </p:nvSpPr>
        <p:spPr>
          <a:xfrm>
            <a:off x="8449056" y="5524805"/>
            <a:ext cx="3143707" cy="400507"/>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Lack of information on overall indebtedness of borrower.</a:t>
            </a:r>
            <a:endParaRPr lang="en-US" sz="1100" dirty="0"/>
          </a:p>
        </p:txBody>
      </p:sp>
      <p:sp>
        <p:nvSpPr>
          <p:cNvPr id="51" name="Shape 44"/>
          <p:cNvSpPr/>
          <p:nvPr/>
        </p:nvSpPr>
        <p:spPr>
          <a:xfrm>
            <a:off x="0" y="6476695"/>
            <a:ext cx="12191695" cy="381305"/>
          </a:xfrm>
          <a:prstGeom prst="rect">
            <a:avLst/>
          </a:prstGeom>
          <a:solidFill>
            <a:srgbClr val="F8FAFC"/>
          </a:solidFill>
          <a:ln/>
        </p:spPr>
      </p:sp>
      <p:sp>
        <p:nvSpPr>
          <p:cNvPr id="52" name="Shape 45"/>
          <p:cNvSpPr/>
          <p:nvPr/>
        </p:nvSpPr>
        <p:spPr>
          <a:xfrm>
            <a:off x="0" y="6476695"/>
            <a:ext cx="12191695" cy="9144"/>
          </a:xfrm>
          <a:prstGeom prst="rect">
            <a:avLst/>
          </a:prstGeom>
          <a:solidFill>
            <a:srgbClr val="E2E8F0"/>
          </a:solidFill>
          <a:ln w="12700">
            <a:solidFill>
              <a:srgbClr val="E2E8F0">
                <a:alpha val="0"/>
              </a:srgbClr>
            </a:solidFill>
            <a:prstDash val="solid"/>
          </a:ln>
        </p:spPr>
      </p:sp>
      <p:sp>
        <p:nvSpPr>
          <p:cNvPr id="53" name="Text 46"/>
          <p:cNvSpPr txBox="1"/>
          <p:nvPr/>
        </p:nvSpPr>
        <p:spPr>
          <a:xfrm>
            <a:off x="476402" y="6586423"/>
            <a:ext cx="3276295" cy="171907"/>
          </a:xfrm>
          <a:prstGeom prst="rect">
            <a:avLst/>
          </a:prstGeom>
          <a:noFill/>
          <a:ln/>
        </p:spPr>
        <p:txBody>
          <a:bodyPr wrap="square" lIns="0" tIns="0" rIns="0" bIns="0" rtlCol="0" anchor="ctr"/>
          <a:lstStyle/>
          <a:p>
            <a:pPr marL="0" indent="0" algn="l">
              <a:buNone/>
            </a:pPr>
            <a:r>
              <a:rPr lang="en-US" sz="900" dirty="0">
                <a:solidFill>
                  <a:srgbClr val="94A3B8"/>
                </a:solidFill>
                <a:latin typeface="Open Sans" pitchFamily="34" charset="0"/>
                <a:ea typeface="Open Sans" pitchFamily="34" charset="-122"/>
                <a:cs typeface="Open Sans" pitchFamily="34" charset="-120"/>
              </a:rPr>
              <a:t>Long Form Audit Report (LFAR) – Practical Approach</a:t>
            </a:r>
            <a:endParaRPr lang="en-US" sz="900" dirty="0"/>
          </a:p>
        </p:txBody>
      </p:sp>
      <p:sp>
        <p:nvSpPr>
          <p:cNvPr id="54" name="Text 47"/>
          <p:cNvSpPr txBox="1"/>
          <p:nvPr/>
        </p:nvSpPr>
        <p:spPr>
          <a:xfrm>
            <a:off x="10416845" y="6586423"/>
            <a:ext cx="1553566" cy="171907"/>
          </a:xfrm>
          <a:prstGeom prst="rect">
            <a:avLst/>
          </a:prstGeom>
          <a:noFill/>
          <a:ln/>
        </p:spPr>
        <p:txBody>
          <a:bodyPr wrap="square" lIns="0" tIns="0" rIns="0" bIns="0" rtlCol="0" anchor="ctr"/>
          <a:lstStyle/>
          <a:p>
            <a:pPr marL="0" indent="0" algn="l">
              <a:buNone/>
            </a:pPr>
            <a:r>
              <a:rPr lang="en-US" sz="900" dirty="0">
                <a:solidFill>
                  <a:srgbClr val="94A3B8"/>
                </a:solidFill>
                <a:latin typeface="Open Sans" pitchFamily="34" charset="0"/>
                <a:ea typeface="Open Sans" pitchFamily="34" charset="-122"/>
                <a:cs typeface="Open Sans" pitchFamily="34" charset="-120"/>
              </a:rPr>
              <a:t>ICAI Hyderabad Seminar</a:t>
            </a:r>
            <a:endParaRPr lang="en-US" sz="9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name="Slide 41">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F0F0F0"/>
          </a:solidFill>
          <a:ln w="12700">
            <a:solidFill>
              <a:srgbClr val="FFFFFF">
                <a:alpha val="0"/>
              </a:srgbClr>
            </a:solidFill>
            <a:prstDash val="solid"/>
          </a:ln>
        </p:spPr>
      </p:sp>
      <p:sp>
        <p:nvSpPr>
          <p:cNvPr id="3" name="Shape 1"/>
          <p:cNvSpPr/>
          <p:nvPr/>
        </p:nvSpPr>
        <p:spPr>
          <a:xfrm>
            <a:off x="0" y="0"/>
            <a:ext cx="12191695" cy="6858000"/>
          </a:xfrm>
          <a:prstGeom prst="rect">
            <a:avLst/>
          </a:prstGeom>
          <a:solidFill>
            <a:srgbClr val="FFFFFF"/>
          </a:solidFill>
          <a:ln w="12700">
            <a:solidFill>
              <a:srgbClr val="FFFFFF">
                <a:alpha val="0"/>
              </a:srgbClr>
            </a:solidFill>
            <a:prstDash val="solid"/>
          </a:ln>
        </p:spPr>
      </p:sp>
      <p:pic>
        <p:nvPicPr>
          <p:cNvPr id="4" name="Image 0" descr="preencoded.png"/>
          <p:cNvPicPr>
            <a:picLocks noChangeAspect="1"/>
          </p:cNvPicPr>
          <p:nvPr/>
        </p:nvPicPr>
        <p:blipFill>
          <a:blip r:embed="rId3"/>
          <a:srcRect t="-17" b="-17"/>
          <a:stretch/>
        </p:blipFill>
        <p:spPr>
          <a:xfrm>
            <a:off x="0" y="0"/>
            <a:ext cx="12191695" cy="952805"/>
          </a:xfrm>
          <a:prstGeom prst="rect">
            <a:avLst/>
          </a:prstGeom>
        </p:spPr>
      </p:pic>
      <p:sp>
        <p:nvSpPr>
          <p:cNvPr id="5" name="Text 2"/>
          <p:cNvSpPr txBox="1"/>
          <p:nvPr/>
        </p:nvSpPr>
        <p:spPr>
          <a:xfrm>
            <a:off x="476402" y="247802"/>
            <a:ext cx="10274725" cy="457200"/>
          </a:xfrm>
          <a:prstGeom prst="rect">
            <a:avLst/>
          </a:prstGeom>
          <a:noFill/>
          <a:ln/>
        </p:spPr>
        <p:txBody>
          <a:bodyPr wrap="square" lIns="0" tIns="0" rIns="0" bIns="0" rtlCol="0" anchor="ctr"/>
          <a:lstStyle/>
          <a:p>
            <a:pPr marL="0" indent="0" algn="l">
              <a:buNone/>
            </a:pPr>
            <a:r>
              <a:rPr lang="en-US" sz="2400" b="1" kern="0" spc="75" dirty="0">
                <a:solidFill>
                  <a:srgbClr val="FFFFFF"/>
                </a:solidFill>
                <a:latin typeface="Montserrat" pitchFamily="34" charset="0"/>
                <a:ea typeface="Montserrat" pitchFamily="34" charset="-122"/>
                <a:cs typeface="Montserrat" pitchFamily="34" charset="-120"/>
              </a:rPr>
              <a:t>I. Advances - Review/Monitoring Q(e)(vi)- Securities Inspection</a:t>
            </a:r>
            <a:endParaRPr lang="en-US" sz="2400" dirty="0"/>
          </a:p>
        </p:txBody>
      </p:sp>
      <p:pic>
        <p:nvPicPr>
          <p:cNvPr id="6" name="Image 1" descr="preencoded.png"/>
          <p:cNvPicPr>
            <a:picLocks noChangeAspect="1"/>
          </p:cNvPicPr>
          <p:nvPr/>
        </p:nvPicPr>
        <p:blipFill>
          <a:blip r:embed="rId4"/>
          <a:srcRect t="-401" b="-401"/>
          <a:stretch/>
        </p:blipFill>
        <p:spPr>
          <a:xfrm>
            <a:off x="0" y="952805"/>
            <a:ext cx="12191695" cy="57607"/>
          </a:xfrm>
          <a:prstGeom prst="rect">
            <a:avLst/>
          </a:prstGeom>
        </p:spPr>
      </p:pic>
      <p:sp>
        <p:nvSpPr>
          <p:cNvPr id="7" name="Shape 3"/>
          <p:cNvSpPr/>
          <p:nvPr/>
        </p:nvSpPr>
        <p:spPr>
          <a:xfrm>
            <a:off x="476402" y="1295705"/>
            <a:ext cx="11239805" cy="1410005"/>
          </a:xfrm>
          <a:prstGeom prst="roundRect">
            <a:avLst>
              <a:gd name="adj" fmla="val 7011"/>
            </a:avLst>
          </a:prstGeom>
          <a:solidFill>
            <a:srgbClr val="E8F4FD"/>
          </a:solidFill>
          <a:ln/>
          <a:effectLst>
            <a:outerShdw blurRad="63500" dist="38100" dir="16200000" algn="bl" rotWithShape="0">
              <a:srgbClr val="000000">
                <a:alpha val="5000"/>
              </a:srgbClr>
            </a:outerShdw>
          </a:effectLst>
        </p:spPr>
      </p:sp>
      <p:sp>
        <p:nvSpPr>
          <p:cNvPr id="8" name="Shape 4"/>
          <p:cNvSpPr/>
          <p:nvPr/>
        </p:nvSpPr>
        <p:spPr>
          <a:xfrm>
            <a:off x="476402" y="1295705"/>
            <a:ext cx="75895" cy="1410005"/>
          </a:xfrm>
          <a:prstGeom prst="roundRect">
            <a:avLst>
              <a:gd name="adj" fmla="val 130251"/>
            </a:avLst>
          </a:prstGeom>
          <a:solidFill>
            <a:srgbClr val="003580"/>
          </a:solidFill>
          <a:ln w="12700">
            <a:solidFill>
              <a:srgbClr val="003580">
                <a:alpha val="0"/>
              </a:srgbClr>
            </a:solidFill>
            <a:prstDash val="solid"/>
          </a:ln>
        </p:spPr>
      </p:sp>
      <p:pic>
        <p:nvPicPr>
          <p:cNvPr id="9" name="Image 2" descr="preencoded.png"/>
          <p:cNvPicPr>
            <a:picLocks noChangeAspect="1"/>
          </p:cNvPicPr>
          <p:nvPr/>
        </p:nvPicPr>
        <p:blipFill>
          <a:blip r:embed="rId5"/>
          <a:srcRect t="-43" b="-43"/>
          <a:stretch/>
        </p:blipFill>
        <p:spPr>
          <a:xfrm>
            <a:off x="743407" y="1524305"/>
            <a:ext cx="133502" cy="152705"/>
          </a:xfrm>
          <a:prstGeom prst="rect">
            <a:avLst/>
          </a:prstGeom>
        </p:spPr>
      </p:pic>
      <p:sp>
        <p:nvSpPr>
          <p:cNvPr id="10" name="Text 5"/>
          <p:cNvSpPr txBox="1"/>
          <p:nvPr/>
        </p:nvSpPr>
        <p:spPr>
          <a:xfrm>
            <a:off x="952805" y="1485900"/>
            <a:ext cx="2981858" cy="228600"/>
          </a:xfrm>
          <a:prstGeom prst="rect">
            <a:avLst/>
          </a:prstGeom>
          <a:noFill/>
          <a:ln/>
        </p:spPr>
        <p:txBody>
          <a:bodyPr wrap="square" lIns="0" tIns="0" rIns="0" bIns="0" rtlCol="0" anchor="ctr"/>
          <a:lstStyle/>
          <a:p>
            <a:pPr marL="0" indent="0" algn="l">
              <a:buNone/>
            </a:pPr>
            <a:r>
              <a:rPr lang="en-US" sz="1200" b="1" dirty="0">
                <a:solidFill>
                  <a:srgbClr val="003580"/>
                </a:solidFill>
                <a:latin typeface="Montserrat" pitchFamily="34" charset="0"/>
                <a:ea typeface="Montserrat" pitchFamily="34" charset="-122"/>
                <a:cs typeface="Montserrat" pitchFamily="34" charset="-120"/>
              </a:rPr>
              <a:t>Exact LFAR Question (Verbatim)</a:t>
            </a:r>
            <a:endParaRPr lang="en-US" sz="1200" dirty="0"/>
          </a:p>
        </p:txBody>
      </p:sp>
      <p:sp>
        <p:nvSpPr>
          <p:cNvPr id="11" name="Text 6"/>
          <p:cNvSpPr txBox="1"/>
          <p:nvPr/>
        </p:nvSpPr>
        <p:spPr>
          <a:xfrm>
            <a:off x="743407" y="1790395"/>
            <a:ext cx="10858500" cy="724205"/>
          </a:xfrm>
          <a:prstGeom prst="rect">
            <a:avLst/>
          </a:prstGeom>
          <a:noFill/>
          <a:ln/>
        </p:spPr>
        <p:txBody>
          <a:bodyPr wrap="square" lIns="0" tIns="0" rIns="0" bIns="0" rtlCol="0" anchor="ctr"/>
          <a:lstStyle/>
          <a:p>
            <a:pPr marL="0" indent="0" algn="l">
              <a:buNone/>
            </a:pPr>
            <a:r>
              <a:rPr lang="en-US" sz="1300" b="1" i="1" dirty="0">
                <a:solidFill>
                  <a:srgbClr val="1E293B"/>
                </a:solidFill>
                <a:latin typeface="Open Sans" pitchFamily="34" charset="0"/>
                <a:ea typeface="Open Sans" pitchFamily="34" charset="-122"/>
                <a:cs typeface="Open Sans" pitchFamily="34" charset="-120"/>
              </a:rPr>
              <a:t>"Has the inspection or physical verification of securities charged to the bank been carried out by the branch as per the procedure laid down by the controlling authorities of the bank? Whether there is a substantial deterioration in value of security during financial year as per latest valuation report in comparison with earlier valuation report on record?"</a:t>
            </a:r>
            <a:endParaRPr lang="en-US" sz="1300" dirty="0"/>
          </a:p>
        </p:txBody>
      </p:sp>
      <p:sp>
        <p:nvSpPr>
          <p:cNvPr id="12" name="Shape 7"/>
          <p:cNvSpPr/>
          <p:nvPr/>
        </p:nvSpPr>
        <p:spPr>
          <a:xfrm>
            <a:off x="476402" y="2892247"/>
            <a:ext cx="3619195" cy="3305556"/>
          </a:xfrm>
          <a:prstGeom prst="roundRect">
            <a:avLst>
              <a:gd name="adj" fmla="val 1913"/>
            </a:avLst>
          </a:prstGeom>
          <a:solidFill>
            <a:srgbClr val="FFFFFF"/>
          </a:solidFill>
          <a:ln w="12700">
            <a:solidFill>
              <a:srgbClr val="E2E8F0"/>
            </a:solidFill>
            <a:prstDash val="solid"/>
          </a:ln>
        </p:spPr>
      </p:sp>
      <p:sp>
        <p:nvSpPr>
          <p:cNvPr id="13" name="Shape 8"/>
          <p:cNvSpPr/>
          <p:nvPr/>
        </p:nvSpPr>
        <p:spPr>
          <a:xfrm>
            <a:off x="676656" y="3529584"/>
            <a:ext cx="3219602" cy="19202"/>
          </a:xfrm>
          <a:prstGeom prst="rect">
            <a:avLst/>
          </a:prstGeom>
          <a:solidFill>
            <a:srgbClr val="F1F5F9"/>
          </a:solidFill>
          <a:ln w="12700">
            <a:solidFill>
              <a:srgbClr val="F1F5F9">
                <a:alpha val="0"/>
              </a:srgbClr>
            </a:solidFill>
            <a:prstDash val="solid"/>
          </a:ln>
        </p:spPr>
      </p:sp>
      <p:sp>
        <p:nvSpPr>
          <p:cNvPr id="14" name="Shape 9"/>
          <p:cNvSpPr/>
          <p:nvPr/>
        </p:nvSpPr>
        <p:spPr>
          <a:xfrm>
            <a:off x="676656" y="3091586"/>
            <a:ext cx="342900" cy="342900"/>
          </a:xfrm>
          <a:prstGeom prst="ellipse">
            <a:avLst/>
          </a:prstGeom>
          <a:solidFill>
            <a:srgbClr val="0072CE"/>
          </a:solidFill>
          <a:ln w="12700">
            <a:solidFill>
              <a:srgbClr val="FFFFFF">
                <a:alpha val="0"/>
              </a:srgbClr>
            </a:solidFill>
            <a:prstDash val="solid"/>
          </a:ln>
        </p:spPr>
      </p:sp>
      <p:pic>
        <p:nvPicPr>
          <p:cNvPr id="15" name="Image 3" descr="preencoded.png"/>
          <p:cNvPicPr>
            <a:picLocks noChangeAspect="1"/>
          </p:cNvPicPr>
          <p:nvPr/>
        </p:nvPicPr>
        <p:blipFill>
          <a:blip r:embed="rId6"/>
          <a:srcRect/>
          <a:stretch/>
        </p:blipFill>
        <p:spPr>
          <a:xfrm>
            <a:off x="771754" y="3187598"/>
            <a:ext cx="152705" cy="152705"/>
          </a:xfrm>
          <a:prstGeom prst="rect">
            <a:avLst/>
          </a:prstGeom>
        </p:spPr>
      </p:pic>
      <p:sp>
        <p:nvSpPr>
          <p:cNvPr id="16" name="Text 10"/>
          <p:cNvSpPr txBox="1"/>
          <p:nvPr/>
        </p:nvSpPr>
        <p:spPr>
          <a:xfrm>
            <a:off x="1114654" y="3134563"/>
            <a:ext cx="1540764" cy="257861"/>
          </a:xfrm>
          <a:prstGeom prst="rect">
            <a:avLst/>
          </a:prstGeom>
          <a:noFill/>
          <a:ln/>
        </p:spPr>
        <p:txBody>
          <a:bodyPr wrap="square" lIns="0" tIns="0" rIns="0" bIns="0" rtlCol="0" anchor="ctr"/>
          <a:lstStyle/>
          <a:p>
            <a:pPr marL="0" indent="0" algn="l">
              <a:buNone/>
            </a:pPr>
            <a:r>
              <a:rPr lang="en-US" sz="1300" b="1" dirty="0">
                <a:solidFill>
                  <a:srgbClr val="334155"/>
                </a:solidFill>
                <a:latin typeface="Montserrat" pitchFamily="34" charset="0"/>
                <a:ea typeface="Montserrat" pitchFamily="34" charset="-122"/>
                <a:cs typeface="Montserrat" pitchFamily="34" charset="-120"/>
              </a:rPr>
              <a:t>What to Verify</a:t>
            </a:r>
            <a:endParaRPr lang="en-US" sz="1300" dirty="0"/>
          </a:p>
        </p:txBody>
      </p:sp>
      <p:sp>
        <p:nvSpPr>
          <p:cNvPr id="17" name="Shape 11"/>
          <p:cNvSpPr/>
          <p:nvPr/>
        </p:nvSpPr>
        <p:spPr>
          <a:xfrm>
            <a:off x="676656" y="3768242"/>
            <a:ext cx="57607" cy="57607"/>
          </a:xfrm>
          <a:prstGeom prst="ellipse">
            <a:avLst/>
          </a:prstGeom>
          <a:solidFill>
            <a:srgbClr val="CBD5E1"/>
          </a:solidFill>
          <a:ln w="12700">
            <a:solidFill>
              <a:srgbClr val="FFFFFF">
                <a:alpha val="0"/>
              </a:srgbClr>
            </a:solidFill>
            <a:prstDash val="solid"/>
          </a:ln>
        </p:spPr>
      </p:sp>
      <p:sp>
        <p:nvSpPr>
          <p:cNvPr id="18" name="Text 12"/>
          <p:cNvSpPr txBox="1"/>
          <p:nvPr/>
        </p:nvSpPr>
        <p:spPr>
          <a:xfrm>
            <a:off x="828446" y="3692347"/>
            <a:ext cx="3143707" cy="381305"/>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Frequency of unit inspections/godown visits vs Bank policy (Quarterly/Monthly).</a:t>
            </a:r>
            <a:endParaRPr lang="en-US" sz="1000" dirty="0"/>
          </a:p>
        </p:txBody>
      </p:sp>
      <p:sp>
        <p:nvSpPr>
          <p:cNvPr id="19" name="Shape 13"/>
          <p:cNvSpPr/>
          <p:nvPr/>
        </p:nvSpPr>
        <p:spPr>
          <a:xfrm>
            <a:off x="676656" y="4236415"/>
            <a:ext cx="57607" cy="57607"/>
          </a:xfrm>
          <a:prstGeom prst="ellipse">
            <a:avLst/>
          </a:prstGeom>
          <a:solidFill>
            <a:srgbClr val="CBD5E1"/>
          </a:solidFill>
          <a:ln w="12700">
            <a:solidFill>
              <a:srgbClr val="FFFFFF">
                <a:alpha val="0"/>
              </a:srgbClr>
            </a:solidFill>
            <a:prstDash val="solid"/>
          </a:ln>
        </p:spPr>
      </p:sp>
      <p:sp>
        <p:nvSpPr>
          <p:cNvPr id="20" name="Text 14"/>
          <p:cNvSpPr txBox="1"/>
          <p:nvPr/>
        </p:nvSpPr>
        <p:spPr>
          <a:xfrm>
            <a:off x="828446" y="4160520"/>
            <a:ext cx="3143707" cy="381305"/>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Evidence of actual visit (Inspection Reports, Geo-tagged photos, signatures).</a:t>
            </a:r>
            <a:endParaRPr lang="en-US" sz="1000" dirty="0"/>
          </a:p>
        </p:txBody>
      </p:sp>
      <p:sp>
        <p:nvSpPr>
          <p:cNvPr id="21" name="Shape 15"/>
          <p:cNvSpPr/>
          <p:nvPr/>
        </p:nvSpPr>
        <p:spPr>
          <a:xfrm>
            <a:off x="676656" y="4705502"/>
            <a:ext cx="57607" cy="57607"/>
          </a:xfrm>
          <a:prstGeom prst="ellipse">
            <a:avLst/>
          </a:prstGeom>
          <a:solidFill>
            <a:srgbClr val="CBD5E1"/>
          </a:solidFill>
          <a:ln w="12700">
            <a:solidFill>
              <a:srgbClr val="FFFFFF">
                <a:alpha val="0"/>
              </a:srgbClr>
            </a:solidFill>
            <a:prstDash val="solid"/>
          </a:ln>
        </p:spPr>
      </p:sp>
      <p:sp>
        <p:nvSpPr>
          <p:cNvPr id="22" name="Text 16"/>
          <p:cNvSpPr txBox="1"/>
          <p:nvPr/>
        </p:nvSpPr>
        <p:spPr>
          <a:xfrm>
            <a:off x="828446" y="4628693"/>
            <a:ext cx="3143707" cy="381305"/>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Comparison of latest valuation vs previous valuation to identify &gt;10% erosion.</a:t>
            </a:r>
            <a:endParaRPr lang="en-US" sz="1000" dirty="0"/>
          </a:p>
        </p:txBody>
      </p:sp>
      <p:sp>
        <p:nvSpPr>
          <p:cNvPr id="23" name="Shape 17"/>
          <p:cNvSpPr/>
          <p:nvPr/>
        </p:nvSpPr>
        <p:spPr>
          <a:xfrm>
            <a:off x="676656" y="5173675"/>
            <a:ext cx="57607" cy="57607"/>
          </a:xfrm>
          <a:prstGeom prst="ellipse">
            <a:avLst/>
          </a:prstGeom>
          <a:solidFill>
            <a:srgbClr val="CBD5E1"/>
          </a:solidFill>
          <a:ln w="12700">
            <a:solidFill>
              <a:srgbClr val="FFFFFF">
                <a:alpha val="0"/>
              </a:srgbClr>
            </a:solidFill>
            <a:prstDash val="solid"/>
          </a:ln>
        </p:spPr>
      </p:sp>
      <p:sp>
        <p:nvSpPr>
          <p:cNvPr id="24" name="Text 18"/>
          <p:cNvSpPr txBox="1"/>
          <p:nvPr/>
        </p:nvSpPr>
        <p:spPr>
          <a:xfrm>
            <a:off x="828446" y="5097780"/>
            <a:ext cx="3143707" cy="381305"/>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Action taken if deterioration observed (DP reduction, margin call).</a:t>
            </a:r>
            <a:endParaRPr lang="en-US" sz="1000" dirty="0"/>
          </a:p>
        </p:txBody>
      </p:sp>
      <p:sp>
        <p:nvSpPr>
          <p:cNvPr id="25" name="Shape 19"/>
          <p:cNvSpPr/>
          <p:nvPr/>
        </p:nvSpPr>
        <p:spPr>
          <a:xfrm>
            <a:off x="4286707" y="2892247"/>
            <a:ext cx="3619195" cy="3305556"/>
          </a:xfrm>
          <a:prstGeom prst="roundRect">
            <a:avLst>
              <a:gd name="adj" fmla="val 1913"/>
            </a:avLst>
          </a:prstGeom>
          <a:solidFill>
            <a:srgbClr val="FFFFFF"/>
          </a:solidFill>
          <a:ln w="12700">
            <a:solidFill>
              <a:srgbClr val="E2E8F0"/>
            </a:solidFill>
            <a:prstDash val="solid"/>
          </a:ln>
        </p:spPr>
      </p:sp>
      <p:sp>
        <p:nvSpPr>
          <p:cNvPr id="26" name="Shape 20"/>
          <p:cNvSpPr/>
          <p:nvPr/>
        </p:nvSpPr>
        <p:spPr>
          <a:xfrm>
            <a:off x="4486046" y="3529584"/>
            <a:ext cx="3219602" cy="19202"/>
          </a:xfrm>
          <a:prstGeom prst="rect">
            <a:avLst/>
          </a:prstGeom>
          <a:solidFill>
            <a:srgbClr val="F1F5F9"/>
          </a:solidFill>
          <a:ln w="12700">
            <a:solidFill>
              <a:srgbClr val="F1F5F9">
                <a:alpha val="0"/>
              </a:srgbClr>
            </a:solidFill>
            <a:prstDash val="solid"/>
          </a:ln>
        </p:spPr>
      </p:sp>
      <p:sp>
        <p:nvSpPr>
          <p:cNvPr id="27" name="Shape 21"/>
          <p:cNvSpPr/>
          <p:nvPr/>
        </p:nvSpPr>
        <p:spPr>
          <a:xfrm>
            <a:off x="4486046" y="3091586"/>
            <a:ext cx="342900" cy="342900"/>
          </a:xfrm>
          <a:prstGeom prst="ellipse">
            <a:avLst/>
          </a:prstGeom>
          <a:solidFill>
            <a:srgbClr val="10B981"/>
          </a:solidFill>
          <a:ln w="12700">
            <a:solidFill>
              <a:srgbClr val="FFFFFF">
                <a:alpha val="0"/>
              </a:srgbClr>
            </a:solidFill>
            <a:prstDash val="solid"/>
          </a:ln>
        </p:spPr>
      </p:sp>
      <p:pic>
        <p:nvPicPr>
          <p:cNvPr id="28" name="Image 4" descr="preencoded.png"/>
          <p:cNvPicPr>
            <a:picLocks noChangeAspect="1"/>
          </p:cNvPicPr>
          <p:nvPr/>
        </p:nvPicPr>
        <p:blipFill>
          <a:blip r:embed="rId7"/>
          <a:srcRect t="-100" b="-100"/>
          <a:stretch/>
        </p:blipFill>
        <p:spPr>
          <a:xfrm>
            <a:off x="4600346" y="3187598"/>
            <a:ext cx="114300" cy="152705"/>
          </a:xfrm>
          <a:prstGeom prst="rect">
            <a:avLst/>
          </a:prstGeom>
        </p:spPr>
      </p:pic>
      <p:sp>
        <p:nvSpPr>
          <p:cNvPr id="29" name="Text 22"/>
          <p:cNvSpPr txBox="1"/>
          <p:nvPr/>
        </p:nvSpPr>
        <p:spPr>
          <a:xfrm>
            <a:off x="4924044" y="3134563"/>
            <a:ext cx="2211019" cy="257861"/>
          </a:xfrm>
          <a:prstGeom prst="rect">
            <a:avLst/>
          </a:prstGeom>
          <a:noFill/>
          <a:ln/>
        </p:spPr>
        <p:txBody>
          <a:bodyPr wrap="square" lIns="0" tIns="0" rIns="0" bIns="0" rtlCol="0" anchor="ctr"/>
          <a:lstStyle/>
          <a:p>
            <a:pPr marL="0" indent="0" algn="l">
              <a:buNone/>
            </a:pPr>
            <a:r>
              <a:rPr lang="en-US" sz="1300" b="1" dirty="0">
                <a:solidFill>
                  <a:srgbClr val="334155"/>
                </a:solidFill>
                <a:latin typeface="Montserrat" pitchFamily="34" charset="0"/>
                <a:ea typeface="Montserrat" pitchFamily="34" charset="-122"/>
                <a:cs typeface="Montserrat" pitchFamily="34" charset="-120"/>
              </a:rPr>
              <a:t>Documents to Examine</a:t>
            </a:r>
            <a:endParaRPr lang="en-US" sz="1300" dirty="0"/>
          </a:p>
        </p:txBody>
      </p:sp>
      <p:sp>
        <p:nvSpPr>
          <p:cNvPr id="30" name="Shape 23"/>
          <p:cNvSpPr/>
          <p:nvPr/>
        </p:nvSpPr>
        <p:spPr>
          <a:xfrm>
            <a:off x="4486046" y="3768242"/>
            <a:ext cx="57607" cy="57607"/>
          </a:xfrm>
          <a:prstGeom prst="ellipse">
            <a:avLst/>
          </a:prstGeom>
          <a:solidFill>
            <a:srgbClr val="CBD5E1"/>
          </a:solidFill>
          <a:ln w="12700">
            <a:solidFill>
              <a:srgbClr val="FFFFFF">
                <a:alpha val="0"/>
              </a:srgbClr>
            </a:solidFill>
            <a:prstDash val="solid"/>
          </a:ln>
        </p:spPr>
      </p:sp>
      <p:sp>
        <p:nvSpPr>
          <p:cNvPr id="31" name="Text 24"/>
          <p:cNvSpPr txBox="1"/>
          <p:nvPr/>
        </p:nvSpPr>
        <p:spPr>
          <a:xfrm>
            <a:off x="4638751" y="3692347"/>
            <a:ext cx="3609137" cy="191110"/>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Godown/Unit Inspection Register &amp; Visit Reports.</a:t>
            </a:r>
            <a:endParaRPr lang="en-US" sz="1000" dirty="0"/>
          </a:p>
        </p:txBody>
      </p:sp>
      <p:sp>
        <p:nvSpPr>
          <p:cNvPr id="32" name="Shape 25"/>
          <p:cNvSpPr/>
          <p:nvPr/>
        </p:nvSpPr>
        <p:spPr>
          <a:xfrm>
            <a:off x="4486046" y="4049878"/>
            <a:ext cx="57607" cy="57607"/>
          </a:xfrm>
          <a:prstGeom prst="ellipse">
            <a:avLst/>
          </a:prstGeom>
          <a:solidFill>
            <a:srgbClr val="CBD5E1"/>
          </a:solidFill>
          <a:ln w="12700">
            <a:solidFill>
              <a:srgbClr val="FFFFFF">
                <a:alpha val="0"/>
              </a:srgbClr>
            </a:solidFill>
            <a:prstDash val="solid"/>
          </a:ln>
        </p:spPr>
      </p:sp>
      <p:sp>
        <p:nvSpPr>
          <p:cNvPr id="33" name="Text 26"/>
          <p:cNvSpPr txBox="1"/>
          <p:nvPr/>
        </p:nvSpPr>
        <p:spPr>
          <a:xfrm>
            <a:off x="4638751" y="3973982"/>
            <a:ext cx="3620110" cy="191110"/>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Latest Valuation Reports (Immovable properties).</a:t>
            </a:r>
            <a:endParaRPr lang="en-US" sz="1000" dirty="0"/>
          </a:p>
        </p:txBody>
      </p:sp>
      <p:sp>
        <p:nvSpPr>
          <p:cNvPr id="34" name="Shape 27"/>
          <p:cNvSpPr/>
          <p:nvPr/>
        </p:nvSpPr>
        <p:spPr>
          <a:xfrm>
            <a:off x="4486046" y="4331513"/>
            <a:ext cx="57607" cy="57607"/>
          </a:xfrm>
          <a:prstGeom prst="ellipse">
            <a:avLst/>
          </a:prstGeom>
          <a:solidFill>
            <a:srgbClr val="CBD5E1"/>
          </a:solidFill>
          <a:ln w="12700">
            <a:solidFill>
              <a:srgbClr val="FFFFFF">
                <a:alpha val="0"/>
              </a:srgbClr>
            </a:solidFill>
            <a:prstDash val="solid"/>
          </a:ln>
        </p:spPr>
      </p:sp>
      <p:sp>
        <p:nvSpPr>
          <p:cNvPr id="35" name="Text 28"/>
          <p:cNvSpPr txBox="1"/>
          <p:nvPr/>
        </p:nvSpPr>
        <p:spPr>
          <a:xfrm>
            <a:off x="4638751" y="4255618"/>
            <a:ext cx="2766060" cy="191110"/>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Stock Audit Reports (Movable assets).</a:t>
            </a:r>
            <a:endParaRPr lang="en-US" sz="1000" dirty="0"/>
          </a:p>
        </p:txBody>
      </p:sp>
      <p:sp>
        <p:nvSpPr>
          <p:cNvPr id="36" name="Shape 29"/>
          <p:cNvSpPr/>
          <p:nvPr/>
        </p:nvSpPr>
        <p:spPr>
          <a:xfrm>
            <a:off x="4486046" y="4614062"/>
            <a:ext cx="57607" cy="57607"/>
          </a:xfrm>
          <a:prstGeom prst="ellipse">
            <a:avLst/>
          </a:prstGeom>
          <a:solidFill>
            <a:srgbClr val="CBD5E1"/>
          </a:solidFill>
          <a:ln w="12700">
            <a:solidFill>
              <a:srgbClr val="FFFFFF">
                <a:alpha val="0"/>
              </a:srgbClr>
            </a:solidFill>
            <a:prstDash val="solid"/>
          </a:ln>
        </p:spPr>
      </p:sp>
      <p:sp>
        <p:nvSpPr>
          <p:cNvPr id="37" name="Text 30"/>
          <p:cNvSpPr txBox="1"/>
          <p:nvPr/>
        </p:nvSpPr>
        <p:spPr>
          <a:xfrm>
            <a:off x="4638751" y="4537253"/>
            <a:ext cx="3143707" cy="381305"/>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Drawing Power (DP) Register to check impact of valuation.</a:t>
            </a:r>
            <a:endParaRPr lang="en-US" sz="1000" dirty="0"/>
          </a:p>
        </p:txBody>
      </p:sp>
      <p:sp>
        <p:nvSpPr>
          <p:cNvPr id="38" name="Shape 31"/>
          <p:cNvSpPr/>
          <p:nvPr/>
        </p:nvSpPr>
        <p:spPr>
          <a:xfrm>
            <a:off x="8096098" y="2892247"/>
            <a:ext cx="3619195" cy="3305556"/>
          </a:xfrm>
          <a:prstGeom prst="roundRect">
            <a:avLst>
              <a:gd name="adj" fmla="val 1913"/>
            </a:avLst>
          </a:prstGeom>
          <a:solidFill>
            <a:srgbClr val="FFFFFF"/>
          </a:solidFill>
          <a:ln w="12700">
            <a:solidFill>
              <a:srgbClr val="E2E8F0"/>
            </a:solidFill>
            <a:prstDash val="solid"/>
          </a:ln>
        </p:spPr>
      </p:sp>
      <p:sp>
        <p:nvSpPr>
          <p:cNvPr id="39" name="Shape 32"/>
          <p:cNvSpPr/>
          <p:nvPr/>
        </p:nvSpPr>
        <p:spPr>
          <a:xfrm>
            <a:off x="8296351" y="3529584"/>
            <a:ext cx="3219602" cy="19202"/>
          </a:xfrm>
          <a:prstGeom prst="rect">
            <a:avLst/>
          </a:prstGeom>
          <a:solidFill>
            <a:srgbClr val="F1F5F9"/>
          </a:solidFill>
          <a:ln w="12700">
            <a:solidFill>
              <a:srgbClr val="F1F5F9">
                <a:alpha val="0"/>
              </a:srgbClr>
            </a:solidFill>
            <a:prstDash val="solid"/>
          </a:ln>
        </p:spPr>
      </p:sp>
      <p:sp>
        <p:nvSpPr>
          <p:cNvPr id="40" name="Shape 33"/>
          <p:cNvSpPr/>
          <p:nvPr/>
        </p:nvSpPr>
        <p:spPr>
          <a:xfrm>
            <a:off x="8296351" y="3091586"/>
            <a:ext cx="342900" cy="342900"/>
          </a:xfrm>
          <a:prstGeom prst="ellipse">
            <a:avLst/>
          </a:prstGeom>
          <a:solidFill>
            <a:srgbClr val="EF4444"/>
          </a:solidFill>
          <a:ln w="12700">
            <a:solidFill>
              <a:srgbClr val="FFFFFF">
                <a:alpha val="0"/>
              </a:srgbClr>
            </a:solidFill>
            <a:prstDash val="solid"/>
          </a:ln>
        </p:spPr>
      </p:sp>
      <p:pic>
        <p:nvPicPr>
          <p:cNvPr id="41" name="Image 5" descr="preencoded.png"/>
          <p:cNvPicPr>
            <a:picLocks noChangeAspect="1"/>
          </p:cNvPicPr>
          <p:nvPr/>
        </p:nvPicPr>
        <p:blipFill>
          <a:blip r:embed="rId8"/>
          <a:srcRect/>
          <a:stretch/>
        </p:blipFill>
        <p:spPr>
          <a:xfrm>
            <a:off x="8391449" y="3187598"/>
            <a:ext cx="152705" cy="152705"/>
          </a:xfrm>
          <a:prstGeom prst="rect">
            <a:avLst/>
          </a:prstGeom>
        </p:spPr>
      </p:pic>
      <p:sp>
        <p:nvSpPr>
          <p:cNvPr id="42" name="Text 34"/>
          <p:cNvSpPr txBox="1"/>
          <p:nvPr/>
        </p:nvSpPr>
        <p:spPr>
          <a:xfrm>
            <a:off x="8734349" y="3134563"/>
            <a:ext cx="1507846" cy="257861"/>
          </a:xfrm>
          <a:prstGeom prst="rect">
            <a:avLst/>
          </a:prstGeom>
          <a:noFill/>
          <a:ln/>
        </p:spPr>
        <p:txBody>
          <a:bodyPr wrap="square" lIns="0" tIns="0" rIns="0" bIns="0" rtlCol="0" anchor="ctr"/>
          <a:lstStyle/>
          <a:p>
            <a:pPr marL="0" indent="0" algn="l">
              <a:buNone/>
            </a:pPr>
            <a:r>
              <a:rPr lang="en-US" sz="1300" b="1" dirty="0">
                <a:solidFill>
                  <a:srgbClr val="334155"/>
                </a:solidFill>
                <a:latin typeface="Montserrat" pitchFamily="34" charset="0"/>
                <a:ea typeface="Montserrat" pitchFamily="34" charset="-122"/>
                <a:cs typeface="Montserrat" pitchFamily="34" charset="-120"/>
              </a:rPr>
              <a:t>Possible Risks</a:t>
            </a:r>
            <a:endParaRPr lang="en-US" sz="1300" dirty="0"/>
          </a:p>
        </p:txBody>
      </p:sp>
      <p:sp>
        <p:nvSpPr>
          <p:cNvPr id="43" name="Shape 35"/>
          <p:cNvSpPr/>
          <p:nvPr/>
        </p:nvSpPr>
        <p:spPr>
          <a:xfrm>
            <a:off x="8296351" y="3768242"/>
            <a:ext cx="57607" cy="57607"/>
          </a:xfrm>
          <a:prstGeom prst="ellipse">
            <a:avLst/>
          </a:prstGeom>
          <a:solidFill>
            <a:srgbClr val="CBD5E1"/>
          </a:solidFill>
          <a:ln w="12700">
            <a:solidFill>
              <a:srgbClr val="FFFFFF">
                <a:alpha val="0"/>
              </a:srgbClr>
            </a:solidFill>
            <a:prstDash val="solid"/>
          </a:ln>
        </p:spPr>
      </p:sp>
      <p:sp>
        <p:nvSpPr>
          <p:cNvPr id="44" name="Text 36"/>
          <p:cNvSpPr txBox="1"/>
          <p:nvPr/>
        </p:nvSpPr>
        <p:spPr>
          <a:xfrm>
            <a:off x="8449056" y="3692347"/>
            <a:ext cx="3143707" cy="381305"/>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Security non-existent, disposed of, or charged to multiple lenders.</a:t>
            </a:r>
            <a:endParaRPr lang="en-US" sz="1000" dirty="0"/>
          </a:p>
        </p:txBody>
      </p:sp>
      <p:sp>
        <p:nvSpPr>
          <p:cNvPr id="45" name="Shape 37"/>
          <p:cNvSpPr/>
          <p:nvPr/>
        </p:nvSpPr>
        <p:spPr>
          <a:xfrm>
            <a:off x="8296351" y="4236415"/>
            <a:ext cx="57607" cy="57607"/>
          </a:xfrm>
          <a:prstGeom prst="ellipse">
            <a:avLst/>
          </a:prstGeom>
          <a:solidFill>
            <a:srgbClr val="CBD5E1"/>
          </a:solidFill>
          <a:ln w="12700">
            <a:solidFill>
              <a:srgbClr val="FFFFFF">
                <a:alpha val="0"/>
              </a:srgbClr>
            </a:solidFill>
            <a:prstDash val="solid"/>
          </a:ln>
        </p:spPr>
      </p:sp>
      <p:sp>
        <p:nvSpPr>
          <p:cNvPr id="46" name="Text 38"/>
          <p:cNvSpPr txBox="1"/>
          <p:nvPr/>
        </p:nvSpPr>
        <p:spPr>
          <a:xfrm>
            <a:off x="8449056" y="4160520"/>
            <a:ext cx="3143707" cy="381305"/>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Significant erosion in security value leading to under-provisioning.</a:t>
            </a:r>
            <a:endParaRPr lang="en-US" sz="1000" dirty="0"/>
          </a:p>
        </p:txBody>
      </p:sp>
      <p:sp>
        <p:nvSpPr>
          <p:cNvPr id="47" name="Shape 39"/>
          <p:cNvSpPr/>
          <p:nvPr/>
        </p:nvSpPr>
        <p:spPr>
          <a:xfrm>
            <a:off x="8296351" y="4705502"/>
            <a:ext cx="57607" cy="57607"/>
          </a:xfrm>
          <a:prstGeom prst="ellipse">
            <a:avLst/>
          </a:prstGeom>
          <a:solidFill>
            <a:srgbClr val="CBD5E1"/>
          </a:solidFill>
          <a:ln w="12700">
            <a:solidFill>
              <a:srgbClr val="FFFFFF">
                <a:alpha val="0"/>
              </a:srgbClr>
            </a:solidFill>
            <a:prstDash val="solid"/>
          </a:ln>
        </p:spPr>
      </p:sp>
      <p:sp>
        <p:nvSpPr>
          <p:cNvPr id="48" name="Text 40"/>
          <p:cNvSpPr txBox="1"/>
          <p:nvPr/>
        </p:nvSpPr>
        <p:spPr>
          <a:xfrm>
            <a:off x="8449056" y="4628693"/>
            <a:ext cx="3143707" cy="381305"/>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Inflated Drawing Power (DP) allowing excess withdrawals.</a:t>
            </a:r>
            <a:endParaRPr lang="en-US" sz="1000" dirty="0"/>
          </a:p>
        </p:txBody>
      </p:sp>
      <p:sp>
        <p:nvSpPr>
          <p:cNvPr id="49" name="Shape 41"/>
          <p:cNvSpPr/>
          <p:nvPr/>
        </p:nvSpPr>
        <p:spPr>
          <a:xfrm>
            <a:off x="8296351" y="5173675"/>
            <a:ext cx="57607" cy="57607"/>
          </a:xfrm>
          <a:prstGeom prst="ellipse">
            <a:avLst/>
          </a:prstGeom>
          <a:solidFill>
            <a:srgbClr val="CBD5E1"/>
          </a:solidFill>
          <a:ln w="12700">
            <a:solidFill>
              <a:srgbClr val="FFFFFF">
                <a:alpha val="0"/>
              </a:srgbClr>
            </a:solidFill>
            <a:prstDash val="solid"/>
          </a:ln>
        </p:spPr>
      </p:sp>
      <p:sp>
        <p:nvSpPr>
          <p:cNvPr id="50" name="Text 42"/>
          <p:cNvSpPr txBox="1"/>
          <p:nvPr/>
        </p:nvSpPr>
        <p:spPr>
          <a:xfrm>
            <a:off x="8449056" y="5097780"/>
            <a:ext cx="3143707" cy="381305"/>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Charge enforceability issues due to lack of identification/possession.</a:t>
            </a:r>
            <a:endParaRPr lang="en-US" sz="1000" dirty="0"/>
          </a:p>
        </p:txBody>
      </p:sp>
      <p:sp>
        <p:nvSpPr>
          <p:cNvPr id="51" name="Shape 43"/>
          <p:cNvSpPr/>
          <p:nvPr/>
        </p:nvSpPr>
        <p:spPr>
          <a:xfrm>
            <a:off x="0" y="6476695"/>
            <a:ext cx="12191695" cy="381305"/>
          </a:xfrm>
          <a:prstGeom prst="rect">
            <a:avLst/>
          </a:prstGeom>
          <a:solidFill>
            <a:srgbClr val="F8FAFC"/>
          </a:solidFill>
          <a:ln/>
        </p:spPr>
      </p:sp>
      <p:sp>
        <p:nvSpPr>
          <p:cNvPr id="52" name="Shape 44"/>
          <p:cNvSpPr/>
          <p:nvPr/>
        </p:nvSpPr>
        <p:spPr>
          <a:xfrm>
            <a:off x="0" y="6476695"/>
            <a:ext cx="12191695" cy="9144"/>
          </a:xfrm>
          <a:prstGeom prst="rect">
            <a:avLst/>
          </a:prstGeom>
          <a:solidFill>
            <a:srgbClr val="E2E8F0"/>
          </a:solidFill>
          <a:ln w="12700">
            <a:solidFill>
              <a:srgbClr val="E2E8F0">
                <a:alpha val="0"/>
              </a:srgbClr>
            </a:solidFill>
            <a:prstDash val="solid"/>
          </a:ln>
        </p:spPr>
      </p:sp>
      <p:sp>
        <p:nvSpPr>
          <p:cNvPr id="53" name="Text 45"/>
          <p:cNvSpPr txBox="1"/>
          <p:nvPr/>
        </p:nvSpPr>
        <p:spPr>
          <a:xfrm>
            <a:off x="476402" y="6586423"/>
            <a:ext cx="3276295" cy="171907"/>
          </a:xfrm>
          <a:prstGeom prst="rect">
            <a:avLst/>
          </a:prstGeom>
          <a:noFill/>
          <a:ln/>
        </p:spPr>
        <p:txBody>
          <a:bodyPr wrap="square" lIns="0" tIns="0" rIns="0" bIns="0" rtlCol="0" anchor="ctr"/>
          <a:lstStyle/>
          <a:p>
            <a:pPr marL="0" indent="0" algn="l">
              <a:buNone/>
            </a:pPr>
            <a:r>
              <a:rPr lang="en-US" sz="900" dirty="0">
                <a:solidFill>
                  <a:srgbClr val="94A3B8"/>
                </a:solidFill>
                <a:latin typeface="Open Sans" pitchFamily="34" charset="0"/>
                <a:ea typeface="Open Sans" pitchFamily="34" charset="-122"/>
                <a:cs typeface="Open Sans" pitchFamily="34" charset="-120"/>
              </a:rPr>
              <a:t>Long Form Audit Report (LFAR) – Practical Approach</a:t>
            </a:r>
            <a:endParaRPr lang="en-US" sz="900" dirty="0"/>
          </a:p>
        </p:txBody>
      </p:sp>
      <p:sp>
        <p:nvSpPr>
          <p:cNvPr id="54" name="Text 46"/>
          <p:cNvSpPr txBox="1"/>
          <p:nvPr/>
        </p:nvSpPr>
        <p:spPr>
          <a:xfrm>
            <a:off x="10416845" y="6586423"/>
            <a:ext cx="1553566" cy="171907"/>
          </a:xfrm>
          <a:prstGeom prst="rect">
            <a:avLst/>
          </a:prstGeom>
          <a:noFill/>
          <a:ln/>
        </p:spPr>
        <p:txBody>
          <a:bodyPr wrap="square" lIns="0" tIns="0" rIns="0" bIns="0" rtlCol="0" anchor="ctr"/>
          <a:lstStyle/>
          <a:p>
            <a:pPr marL="0" indent="0" algn="l">
              <a:buNone/>
            </a:pPr>
            <a:r>
              <a:rPr lang="en-US" sz="900" dirty="0">
                <a:solidFill>
                  <a:srgbClr val="94A3B8"/>
                </a:solidFill>
                <a:latin typeface="Open Sans" pitchFamily="34" charset="0"/>
                <a:ea typeface="Open Sans" pitchFamily="34" charset="-122"/>
                <a:cs typeface="Open Sans" pitchFamily="34" charset="-120"/>
              </a:rPr>
              <a:t>ICAI Hyderabad Seminar</a:t>
            </a:r>
            <a:endParaRPr lang="en-US" sz="9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name="Slide 42">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F0F0F0"/>
          </a:solidFill>
          <a:ln w="12700">
            <a:solidFill>
              <a:srgbClr val="FFFFFF">
                <a:alpha val="0"/>
              </a:srgbClr>
            </a:solidFill>
            <a:prstDash val="solid"/>
          </a:ln>
        </p:spPr>
      </p:sp>
      <p:sp>
        <p:nvSpPr>
          <p:cNvPr id="3" name="Shape 1"/>
          <p:cNvSpPr/>
          <p:nvPr/>
        </p:nvSpPr>
        <p:spPr>
          <a:xfrm>
            <a:off x="0" y="0"/>
            <a:ext cx="12191695" cy="6858000"/>
          </a:xfrm>
          <a:prstGeom prst="rect">
            <a:avLst/>
          </a:prstGeom>
          <a:solidFill>
            <a:srgbClr val="FFFFFF"/>
          </a:solidFill>
          <a:ln w="12700">
            <a:solidFill>
              <a:srgbClr val="FFFFFF">
                <a:alpha val="0"/>
              </a:srgbClr>
            </a:solidFill>
            <a:prstDash val="solid"/>
          </a:ln>
        </p:spPr>
      </p:sp>
      <p:pic>
        <p:nvPicPr>
          <p:cNvPr id="4" name="Image 0" descr="preencoded.png"/>
          <p:cNvPicPr>
            <a:picLocks noChangeAspect="1"/>
          </p:cNvPicPr>
          <p:nvPr/>
        </p:nvPicPr>
        <p:blipFill>
          <a:blip r:embed="rId3"/>
          <a:srcRect t="-17" b="-17"/>
          <a:stretch/>
        </p:blipFill>
        <p:spPr>
          <a:xfrm>
            <a:off x="0" y="0"/>
            <a:ext cx="12191695" cy="952805"/>
          </a:xfrm>
          <a:prstGeom prst="rect">
            <a:avLst/>
          </a:prstGeom>
        </p:spPr>
      </p:pic>
      <p:sp>
        <p:nvSpPr>
          <p:cNvPr id="5" name="Text 2"/>
          <p:cNvSpPr txBox="1"/>
          <p:nvPr/>
        </p:nvSpPr>
        <p:spPr>
          <a:xfrm>
            <a:off x="476402" y="118492"/>
            <a:ext cx="10339380" cy="457200"/>
          </a:xfrm>
          <a:prstGeom prst="rect">
            <a:avLst/>
          </a:prstGeom>
          <a:noFill/>
          <a:ln/>
        </p:spPr>
        <p:txBody>
          <a:bodyPr wrap="square" lIns="0" tIns="0" rIns="0" bIns="0" rtlCol="0" anchor="ctr"/>
          <a:lstStyle/>
          <a:p>
            <a:pPr marL="0" indent="0" algn="l">
              <a:buNone/>
            </a:pPr>
            <a:r>
              <a:rPr lang="en-US" sz="2400" b="1" kern="0" spc="75" dirty="0">
                <a:solidFill>
                  <a:srgbClr val="FFFFFF"/>
                </a:solidFill>
                <a:latin typeface="Montserrat" pitchFamily="34" charset="0"/>
                <a:ea typeface="Montserrat" pitchFamily="34" charset="-122"/>
                <a:cs typeface="Montserrat" pitchFamily="34" charset="-120"/>
              </a:rPr>
              <a:t>I. Assets - Advances - Review - Q5(e)(vii)- Securities deficiencies, Excess OD </a:t>
            </a:r>
            <a:r>
              <a:rPr lang="en-US" sz="2400" b="1" kern="0" spc="75" dirty="0" err="1">
                <a:solidFill>
                  <a:srgbClr val="FFFFFF"/>
                </a:solidFill>
                <a:latin typeface="Montserrat" pitchFamily="34" charset="0"/>
                <a:ea typeface="Montserrat" pitchFamily="34" charset="-122"/>
                <a:cs typeface="Montserrat" pitchFamily="34" charset="-120"/>
              </a:rPr>
              <a:t>etc</a:t>
            </a:r>
            <a:endParaRPr lang="en-US" sz="2400" dirty="0"/>
          </a:p>
        </p:txBody>
      </p:sp>
      <p:pic>
        <p:nvPicPr>
          <p:cNvPr id="6" name="Image 1" descr="preencoded.png"/>
          <p:cNvPicPr>
            <a:picLocks noChangeAspect="1"/>
          </p:cNvPicPr>
          <p:nvPr/>
        </p:nvPicPr>
        <p:blipFill>
          <a:blip r:embed="rId4"/>
          <a:srcRect t="-401" b="-401"/>
          <a:stretch/>
        </p:blipFill>
        <p:spPr>
          <a:xfrm>
            <a:off x="0" y="952805"/>
            <a:ext cx="12191695" cy="57607"/>
          </a:xfrm>
          <a:prstGeom prst="rect">
            <a:avLst/>
          </a:prstGeom>
        </p:spPr>
      </p:pic>
      <p:sp>
        <p:nvSpPr>
          <p:cNvPr id="7" name="Shape 3"/>
          <p:cNvSpPr/>
          <p:nvPr/>
        </p:nvSpPr>
        <p:spPr>
          <a:xfrm>
            <a:off x="476402" y="1295705"/>
            <a:ext cx="11239805" cy="1410005"/>
          </a:xfrm>
          <a:prstGeom prst="roundRect">
            <a:avLst>
              <a:gd name="adj" fmla="val 7011"/>
            </a:avLst>
          </a:prstGeom>
          <a:solidFill>
            <a:srgbClr val="E8F4FD"/>
          </a:solidFill>
          <a:ln/>
          <a:effectLst>
            <a:outerShdw blurRad="63500" dist="38100" dir="16200000" algn="bl" rotWithShape="0">
              <a:srgbClr val="000000">
                <a:alpha val="5000"/>
              </a:srgbClr>
            </a:outerShdw>
          </a:effectLst>
        </p:spPr>
      </p:sp>
      <p:sp>
        <p:nvSpPr>
          <p:cNvPr id="8" name="Shape 4"/>
          <p:cNvSpPr/>
          <p:nvPr/>
        </p:nvSpPr>
        <p:spPr>
          <a:xfrm>
            <a:off x="476402" y="1295705"/>
            <a:ext cx="75895" cy="1410005"/>
          </a:xfrm>
          <a:prstGeom prst="roundRect">
            <a:avLst>
              <a:gd name="adj" fmla="val 130251"/>
            </a:avLst>
          </a:prstGeom>
          <a:solidFill>
            <a:srgbClr val="003580"/>
          </a:solidFill>
          <a:ln w="12700">
            <a:solidFill>
              <a:srgbClr val="003580">
                <a:alpha val="0"/>
              </a:srgbClr>
            </a:solidFill>
            <a:prstDash val="solid"/>
          </a:ln>
        </p:spPr>
      </p:sp>
      <p:pic>
        <p:nvPicPr>
          <p:cNvPr id="9" name="Image 2" descr="preencoded.png"/>
          <p:cNvPicPr>
            <a:picLocks noChangeAspect="1"/>
          </p:cNvPicPr>
          <p:nvPr/>
        </p:nvPicPr>
        <p:blipFill>
          <a:blip r:embed="rId5"/>
          <a:srcRect t="-43" b="-43"/>
          <a:stretch/>
        </p:blipFill>
        <p:spPr>
          <a:xfrm>
            <a:off x="743407" y="1524305"/>
            <a:ext cx="133502" cy="152705"/>
          </a:xfrm>
          <a:prstGeom prst="rect">
            <a:avLst/>
          </a:prstGeom>
        </p:spPr>
      </p:pic>
      <p:sp>
        <p:nvSpPr>
          <p:cNvPr id="10" name="Text 5"/>
          <p:cNvSpPr txBox="1"/>
          <p:nvPr/>
        </p:nvSpPr>
        <p:spPr>
          <a:xfrm>
            <a:off x="952805" y="1485900"/>
            <a:ext cx="2981858" cy="228600"/>
          </a:xfrm>
          <a:prstGeom prst="rect">
            <a:avLst/>
          </a:prstGeom>
          <a:noFill/>
          <a:ln/>
        </p:spPr>
        <p:txBody>
          <a:bodyPr wrap="square" lIns="0" tIns="0" rIns="0" bIns="0" rtlCol="0" anchor="ctr"/>
          <a:lstStyle/>
          <a:p>
            <a:pPr marL="0" indent="0" algn="l">
              <a:buNone/>
            </a:pPr>
            <a:r>
              <a:rPr lang="en-US" sz="1200" b="1" dirty="0">
                <a:solidFill>
                  <a:srgbClr val="003580"/>
                </a:solidFill>
                <a:latin typeface="Montserrat" pitchFamily="34" charset="0"/>
                <a:ea typeface="Montserrat" pitchFamily="34" charset="-122"/>
                <a:cs typeface="Montserrat" pitchFamily="34" charset="-120"/>
              </a:rPr>
              <a:t>Exact LFAR Question (Verbatim)</a:t>
            </a:r>
            <a:endParaRPr lang="en-US" sz="1200" dirty="0"/>
          </a:p>
        </p:txBody>
      </p:sp>
      <p:sp>
        <p:nvSpPr>
          <p:cNvPr id="11" name="Text 6"/>
          <p:cNvSpPr txBox="1"/>
          <p:nvPr/>
        </p:nvSpPr>
        <p:spPr>
          <a:xfrm>
            <a:off x="743407" y="1919704"/>
            <a:ext cx="10858500" cy="724205"/>
          </a:xfrm>
          <a:prstGeom prst="rect">
            <a:avLst/>
          </a:prstGeom>
          <a:noFill/>
          <a:ln/>
        </p:spPr>
        <p:txBody>
          <a:bodyPr wrap="square" lIns="0" tIns="0" rIns="0" bIns="0" rtlCol="0" anchor="ctr"/>
          <a:lstStyle/>
          <a:p>
            <a:pPr marL="0" indent="0" algn="l">
              <a:buNone/>
            </a:pPr>
            <a:r>
              <a:rPr lang="en-US" sz="1300" b="1" i="1" dirty="0">
                <a:solidFill>
                  <a:srgbClr val="1E293B"/>
                </a:solidFill>
                <a:latin typeface="Open Sans" pitchFamily="34" charset="0"/>
                <a:ea typeface="Open Sans" pitchFamily="34" charset="-122"/>
                <a:cs typeface="Open Sans" pitchFamily="34" charset="-120"/>
              </a:rPr>
              <a:t>"In respect of advances examined by you, have you come across cases of deficiencies, including in value of securities and inspection thereof or any other adverse features such as frequent/ unauthorized overdrawing beyond limits, inadequate insurance coverage, etc.?"</a:t>
            </a:r>
            <a:endParaRPr lang="en-US" sz="1300" dirty="0"/>
          </a:p>
        </p:txBody>
      </p:sp>
      <p:sp>
        <p:nvSpPr>
          <p:cNvPr id="12" name="Shape 7"/>
          <p:cNvSpPr/>
          <p:nvPr/>
        </p:nvSpPr>
        <p:spPr>
          <a:xfrm>
            <a:off x="476402" y="2892247"/>
            <a:ext cx="3619195" cy="3305556"/>
          </a:xfrm>
          <a:prstGeom prst="roundRect">
            <a:avLst>
              <a:gd name="adj" fmla="val 1913"/>
            </a:avLst>
          </a:prstGeom>
          <a:solidFill>
            <a:srgbClr val="FFFFFF"/>
          </a:solidFill>
          <a:ln w="12700">
            <a:solidFill>
              <a:srgbClr val="E2E8F0"/>
            </a:solidFill>
            <a:prstDash val="solid"/>
          </a:ln>
        </p:spPr>
      </p:sp>
      <p:sp>
        <p:nvSpPr>
          <p:cNvPr id="13" name="Shape 8"/>
          <p:cNvSpPr/>
          <p:nvPr/>
        </p:nvSpPr>
        <p:spPr>
          <a:xfrm>
            <a:off x="676656" y="3529584"/>
            <a:ext cx="3219602" cy="19202"/>
          </a:xfrm>
          <a:prstGeom prst="rect">
            <a:avLst/>
          </a:prstGeom>
          <a:solidFill>
            <a:srgbClr val="F1F5F9"/>
          </a:solidFill>
          <a:ln w="12700">
            <a:solidFill>
              <a:srgbClr val="F1F5F9">
                <a:alpha val="0"/>
              </a:srgbClr>
            </a:solidFill>
            <a:prstDash val="solid"/>
          </a:ln>
        </p:spPr>
      </p:sp>
      <p:sp>
        <p:nvSpPr>
          <p:cNvPr id="14" name="Shape 9"/>
          <p:cNvSpPr/>
          <p:nvPr/>
        </p:nvSpPr>
        <p:spPr>
          <a:xfrm>
            <a:off x="676656" y="3091586"/>
            <a:ext cx="342900" cy="342900"/>
          </a:xfrm>
          <a:prstGeom prst="ellipse">
            <a:avLst/>
          </a:prstGeom>
          <a:solidFill>
            <a:srgbClr val="0072CE"/>
          </a:solidFill>
          <a:ln w="12700">
            <a:solidFill>
              <a:srgbClr val="FFFFFF">
                <a:alpha val="0"/>
              </a:srgbClr>
            </a:solidFill>
            <a:prstDash val="solid"/>
          </a:ln>
        </p:spPr>
      </p:sp>
      <p:pic>
        <p:nvPicPr>
          <p:cNvPr id="15" name="Image 3" descr="preencoded.png"/>
          <p:cNvPicPr>
            <a:picLocks noChangeAspect="1"/>
          </p:cNvPicPr>
          <p:nvPr/>
        </p:nvPicPr>
        <p:blipFill>
          <a:blip r:embed="rId6"/>
          <a:srcRect/>
          <a:stretch/>
        </p:blipFill>
        <p:spPr>
          <a:xfrm>
            <a:off x="771754" y="3187598"/>
            <a:ext cx="152705" cy="152705"/>
          </a:xfrm>
          <a:prstGeom prst="rect">
            <a:avLst/>
          </a:prstGeom>
        </p:spPr>
      </p:pic>
      <p:sp>
        <p:nvSpPr>
          <p:cNvPr id="16" name="Text 10"/>
          <p:cNvSpPr txBox="1"/>
          <p:nvPr/>
        </p:nvSpPr>
        <p:spPr>
          <a:xfrm>
            <a:off x="1114654" y="3134563"/>
            <a:ext cx="1540764" cy="257861"/>
          </a:xfrm>
          <a:prstGeom prst="rect">
            <a:avLst/>
          </a:prstGeom>
          <a:noFill/>
          <a:ln/>
        </p:spPr>
        <p:txBody>
          <a:bodyPr wrap="square" lIns="0" tIns="0" rIns="0" bIns="0" rtlCol="0" anchor="ctr"/>
          <a:lstStyle/>
          <a:p>
            <a:pPr marL="0" indent="0" algn="l">
              <a:buNone/>
            </a:pPr>
            <a:r>
              <a:rPr lang="en-US" sz="1300" b="1" dirty="0">
                <a:solidFill>
                  <a:srgbClr val="334155"/>
                </a:solidFill>
                <a:latin typeface="Montserrat" pitchFamily="34" charset="0"/>
                <a:ea typeface="Montserrat" pitchFamily="34" charset="-122"/>
                <a:cs typeface="Montserrat" pitchFamily="34" charset="-120"/>
              </a:rPr>
              <a:t>What to Verify</a:t>
            </a:r>
            <a:endParaRPr lang="en-US" sz="1300" dirty="0"/>
          </a:p>
        </p:txBody>
      </p:sp>
      <p:sp>
        <p:nvSpPr>
          <p:cNvPr id="17" name="Shape 11"/>
          <p:cNvSpPr/>
          <p:nvPr/>
        </p:nvSpPr>
        <p:spPr>
          <a:xfrm>
            <a:off x="676656" y="3768242"/>
            <a:ext cx="57607" cy="57607"/>
          </a:xfrm>
          <a:prstGeom prst="ellipse">
            <a:avLst/>
          </a:prstGeom>
          <a:solidFill>
            <a:srgbClr val="CBD5E1"/>
          </a:solidFill>
          <a:ln w="12700">
            <a:solidFill>
              <a:srgbClr val="FFFFFF">
                <a:alpha val="0"/>
              </a:srgbClr>
            </a:solidFill>
            <a:prstDash val="solid"/>
          </a:ln>
        </p:spPr>
      </p:sp>
      <p:sp>
        <p:nvSpPr>
          <p:cNvPr id="18" name="Text 12"/>
          <p:cNvSpPr txBox="1"/>
          <p:nvPr/>
        </p:nvSpPr>
        <p:spPr>
          <a:xfrm>
            <a:off x="828446" y="3692347"/>
            <a:ext cx="3143707" cy="562356"/>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Check for frequent overdrawals or excesses allowed without proper authorization or beyond delegated powers.</a:t>
            </a:r>
            <a:endParaRPr lang="en-US" sz="1000" dirty="0"/>
          </a:p>
        </p:txBody>
      </p:sp>
      <p:sp>
        <p:nvSpPr>
          <p:cNvPr id="19" name="Shape 13"/>
          <p:cNvSpPr/>
          <p:nvPr/>
        </p:nvSpPr>
        <p:spPr>
          <a:xfrm>
            <a:off x="676656" y="4422953"/>
            <a:ext cx="57607" cy="57607"/>
          </a:xfrm>
          <a:prstGeom prst="ellipse">
            <a:avLst/>
          </a:prstGeom>
          <a:solidFill>
            <a:srgbClr val="CBD5E1"/>
          </a:solidFill>
          <a:ln w="12700">
            <a:solidFill>
              <a:srgbClr val="FFFFFF">
                <a:alpha val="0"/>
              </a:srgbClr>
            </a:solidFill>
            <a:prstDash val="solid"/>
          </a:ln>
        </p:spPr>
      </p:sp>
      <p:sp>
        <p:nvSpPr>
          <p:cNvPr id="20" name="Text 14"/>
          <p:cNvSpPr txBox="1"/>
          <p:nvPr/>
        </p:nvSpPr>
        <p:spPr>
          <a:xfrm>
            <a:off x="828446" y="4347058"/>
            <a:ext cx="3143707" cy="562356"/>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Verify adequacy and validity of insurance coverage for primary and collateral securities (value, risks covered, bank clause).</a:t>
            </a:r>
            <a:endParaRPr lang="en-US" sz="1000" dirty="0"/>
          </a:p>
        </p:txBody>
      </p:sp>
      <p:sp>
        <p:nvSpPr>
          <p:cNvPr id="21" name="Shape 15"/>
          <p:cNvSpPr/>
          <p:nvPr/>
        </p:nvSpPr>
        <p:spPr>
          <a:xfrm>
            <a:off x="676656" y="5078578"/>
            <a:ext cx="57607" cy="57607"/>
          </a:xfrm>
          <a:prstGeom prst="ellipse">
            <a:avLst/>
          </a:prstGeom>
          <a:solidFill>
            <a:srgbClr val="CBD5E1"/>
          </a:solidFill>
          <a:ln w="12700">
            <a:solidFill>
              <a:srgbClr val="FFFFFF">
                <a:alpha val="0"/>
              </a:srgbClr>
            </a:solidFill>
            <a:prstDash val="solid"/>
          </a:ln>
        </p:spPr>
      </p:sp>
      <p:sp>
        <p:nvSpPr>
          <p:cNvPr id="22" name="Text 16"/>
          <p:cNvSpPr txBox="1"/>
          <p:nvPr/>
        </p:nvSpPr>
        <p:spPr>
          <a:xfrm>
            <a:off x="828446" y="5002682"/>
            <a:ext cx="3143707" cy="381305"/>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Examine if security value has eroded significantly affecting drawing power or asset classification.</a:t>
            </a:r>
            <a:endParaRPr lang="en-US" sz="1000" dirty="0"/>
          </a:p>
        </p:txBody>
      </p:sp>
      <p:sp>
        <p:nvSpPr>
          <p:cNvPr id="23" name="Shape 17"/>
          <p:cNvSpPr/>
          <p:nvPr/>
        </p:nvSpPr>
        <p:spPr>
          <a:xfrm>
            <a:off x="676656" y="5546750"/>
            <a:ext cx="57607" cy="57607"/>
          </a:xfrm>
          <a:prstGeom prst="ellipse">
            <a:avLst/>
          </a:prstGeom>
          <a:solidFill>
            <a:srgbClr val="CBD5E1"/>
          </a:solidFill>
          <a:ln w="12700">
            <a:solidFill>
              <a:srgbClr val="FFFFFF">
                <a:alpha val="0"/>
              </a:srgbClr>
            </a:solidFill>
            <a:prstDash val="solid"/>
          </a:ln>
        </p:spPr>
      </p:sp>
      <p:sp>
        <p:nvSpPr>
          <p:cNvPr id="24" name="Text 18"/>
          <p:cNvSpPr txBox="1"/>
          <p:nvPr/>
        </p:nvSpPr>
        <p:spPr>
          <a:xfrm>
            <a:off x="828446" y="5470855"/>
            <a:ext cx="3143707" cy="381305"/>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Review adherence to inspection schedules and rectification of irregularities pointed out.</a:t>
            </a:r>
            <a:endParaRPr lang="en-US" sz="1000" dirty="0"/>
          </a:p>
        </p:txBody>
      </p:sp>
      <p:sp>
        <p:nvSpPr>
          <p:cNvPr id="25" name="Shape 19"/>
          <p:cNvSpPr/>
          <p:nvPr/>
        </p:nvSpPr>
        <p:spPr>
          <a:xfrm>
            <a:off x="4286707" y="2892247"/>
            <a:ext cx="3619195" cy="3305556"/>
          </a:xfrm>
          <a:prstGeom prst="roundRect">
            <a:avLst>
              <a:gd name="adj" fmla="val 1913"/>
            </a:avLst>
          </a:prstGeom>
          <a:solidFill>
            <a:srgbClr val="FFFFFF"/>
          </a:solidFill>
          <a:ln w="12700">
            <a:solidFill>
              <a:srgbClr val="E2E8F0"/>
            </a:solidFill>
            <a:prstDash val="solid"/>
          </a:ln>
        </p:spPr>
      </p:sp>
      <p:sp>
        <p:nvSpPr>
          <p:cNvPr id="26" name="Shape 20"/>
          <p:cNvSpPr/>
          <p:nvPr/>
        </p:nvSpPr>
        <p:spPr>
          <a:xfrm>
            <a:off x="4486046" y="3529584"/>
            <a:ext cx="3219602" cy="19202"/>
          </a:xfrm>
          <a:prstGeom prst="rect">
            <a:avLst/>
          </a:prstGeom>
          <a:solidFill>
            <a:srgbClr val="F1F5F9"/>
          </a:solidFill>
          <a:ln w="12700">
            <a:solidFill>
              <a:srgbClr val="F1F5F9">
                <a:alpha val="0"/>
              </a:srgbClr>
            </a:solidFill>
            <a:prstDash val="solid"/>
          </a:ln>
        </p:spPr>
      </p:sp>
      <p:sp>
        <p:nvSpPr>
          <p:cNvPr id="27" name="Shape 21"/>
          <p:cNvSpPr/>
          <p:nvPr/>
        </p:nvSpPr>
        <p:spPr>
          <a:xfrm>
            <a:off x="4486046" y="3091586"/>
            <a:ext cx="342900" cy="342900"/>
          </a:xfrm>
          <a:prstGeom prst="ellipse">
            <a:avLst/>
          </a:prstGeom>
          <a:solidFill>
            <a:srgbClr val="10B981"/>
          </a:solidFill>
          <a:ln w="12700">
            <a:solidFill>
              <a:srgbClr val="FFFFFF">
                <a:alpha val="0"/>
              </a:srgbClr>
            </a:solidFill>
            <a:prstDash val="solid"/>
          </a:ln>
        </p:spPr>
      </p:sp>
      <p:pic>
        <p:nvPicPr>
          <p:cNvPr id="28" name="Image 4" descr="preencoded.png"/>
          <p:cNvPicPr>
            <a:picLocks noChangeAspect="1"/>
          </p:cNvPicPr>
          <p:nvPr/>
        </p:nvPicPr>
        <p:blipFill>
          <a:blip r:embed="rId7"/>
          <a:srcRect t="-100" b="-100"/>
          <a:stretch/>
        </p:blipFill>
        <p:spPr>
          <a:xfrm>
            <a:off x="4600346" y="3187598"/>
            <a:ext cx="114300" cy="152705"/>
          </a:xfrm>
          <a:prstGeom prst="rect">
            <a:avLst/>
          </a:prstGeom>
        </p:spPr>
      </p:pic>
      <p:sp>
        <p:nvSpPr>
          <p:cNvPr id="29" name="Text 22"/>
          <p:cNvSpPr txBox="1"/>
          <p:nvPr/>
        </p:nvSpPr>
        <p:spPr>
          <a:xfrm>
            <a:off x="4924044" y="3134563"/>
            <a:ext cx="2211019" cy="257861"/>
          </a:xfrm>
          <a:prstGeom prst="rect">
            <a:avLst/>
          </a:prstGeom>
          <a:noFill/>
          <a:ln/>
        </p:spPr>
        <p:txBody>
          <a:bodyPr wrap="square" lIns="0" tIns="0" rIns="0" bIns="0" rtlCol="0" anchor="ctr"/>
          <a:lstStyle/>
          <a:p>
            <a:pPr marL="0" indent="0" algn="l">
              <a:buNone/>
            </a:pPr>
            <a:r>
              <a:rPr lang="en-US" sz="1300" b="1" dirty="0">
                <a:solidFill>
                  <a:srgbClr val="334155"/>
                </a:solidFill>
                <a:latin typeface="Montserrat" pitchFamily="34" charset="0"/>
                <a:ea typeface="Montserrat" pitchFamily="34" charset="-122"/>
                <a:cs typeface="Montserrat" pitchFamily="34" charset="-120"/>
              </a:rPr>
              <a:t>Documents to Examine</a:t>
            </a:r>
            <a:endParaRPr lang="en-US" sz="1300" dirty="0"/>
          </a:p>
        </p:txBody>
      </p:sp>
      <p:sp>
        <p:nvSpPr>
          <p:cNvPr id="30" name="Shape 23"/>
          <p:cNvSpPr/>
          <p:nvPr/>
        </p:nvSpPr>
        <p:spPr>
          <a:xfrm>
            <a:off x="4486046" y="3768242"/>
            <a:ext cx="57607" cy="57607"/>
          </a:xfrm>
          <a:prstGeom prst="ellipse">
            <a:avLst/>
          </a:prstGeom>
          <a:solidFill>
            <a:srgbClr val="CBD5E1"/>
          </a:solidFill>
          <a:ln w="12700">
            <a:solidFill>
              <a:srgbClr val="FFFFFF">
                <a:alpha val="0"/>
              </a:srgbClr>
            </a:solidFill>
            <a:prstDash val="solid"/>
          </a:ln>
        </p:spPr>
      </p:sp>
      <p:sp>
        <p:nvSpPr>
          <p:cNvPr id="31" name="Text 24"/>
          <p:cNvSpPr txBox="1"/>
          <p:nvPr/>
        </p:nvSpPr>
        <p:spPr>
          <a:xfrm>
            <a:off x="4638751" y="3692347"/>
            <a:ext cx="3143707" cy="381305"/>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Account statements for last 12 months (for overdrawals/excesses).</a:t>
            </a:r>
            <a:endParaRPr lang="en-US" sz="1000" dirty="0"/>
          </a:p>
        </p:txBody>
      </p:sp>
      <p:sp>
        <p:nvSpPr>
          <p:cNvPr id="32" name="Shape 25"/>
          <p:cNvSpPr/>
          <p:nvPr/>
        </p:nvSpPr>
        <p:spPr>
          <a:xfrm>
            <a:off x="4486046" y="4236415"/>
            <a:ext cx="57607" cy="57607"/>
          </a:xfrm>
          <a:prstGeom prst="ellipse">
            <a:avLst/>
          </a:prstGeom>
          <a:solidFill>
            <a:srgbClr val="CBD5E1"/>
          </a:solidFill>
          <a:ln w="12700">
            <a:solidFill>
              <a:srgbClr val="FFFFFF">
                <a:alpha val="0"/>
              </a:srgbClr>
            </a:solidFill>
            <a:prstDash val="solid"/>
          </a:ln>
        </p:spPr>
      </p:sp>
      <p:sp>
        <p:nvSpPr>
          <p:cNvPr id="33" name="Text 26"/>
          <p:cNvSpPr txBox="1"/>
          <p:nvPr/>
        </p:nvSpPr>
        <p:spPr>
          <a:xfrm>
            <a:off x="4638751" y="4160520"/>
            <a:ext cx="3140050" cy="191110"/>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Insurance policy copies and expiry tracker.</a:t>
            </a:r>
            <a:endParaRPr lang="en-US" sz="1000" dirty="0"/>
          </a:p>
        </p:txBody>
      </p:sp>
      <p:sp>
        <p:nvSpPr>
          <p:cNvPr id="34" name="Shape 27"/>
          <p:cNvSpPr/>
          <p:nvPr/>
        </p:nvSpPr>
        <p:spPr>
          <a:xfrm>
            <a:off x="4486046" y="4518965"/>
            <a:ext cx="57607" cy="57607"/>
          </a:xfrm>
          <a:prstGeom prst="ellipse">
            <a:avLst/>
          </a:prstGeom>
          <a:solidFill>
            <a:srgbClr val="CBD5E1"/>
          </a:solidFill>
          <a:ln w="12700">
            <a:solidFill>
              <a:srgbClr val="FFFFFF">
                <a:alpha val="0"/>
              </a:srgbClr>
            </a:solidFill>
            <a:prstDash val="solid"/>
          </a:ln>
        </p:spPr>
      </p:sp>
      <p:sp>
        <p:nvSpPr>
          <p:cNvPr id="35" name="Text 28"/>
          <p:cNvSpPr txBox="1"/>
          <p:nvPr/>
        </p:nvSpPr>
        <p:spPr>
          <a:xfrm>
            <a:off x="4638751" y="4442155"/>
            <a:ext cx="3143707" cy="381305"/>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Latest valuation reports and stock inspection reports.</a:t>
            </a:r>
            <a:endParaRPr lang="en-US" sz="1000" dirty="0"/>
          </a:p>
        </p:txBody>
      </p:sp>
      <p:sp>
        <p:nvSpPr>
          <p:cNvPr id="36" name="Shape 29"/>
          <p:cNvSpPr/>
          <p:nvPr/>
        </p:nvSpPr>
        <p:spPr>
          <a:xfrm>
            <a:off x="4486046" y="4987138"/>
            <a:ext cx="57607" cy="57607"/>
          </a:xfrm>
          <a:prstGeom prst="ellipse">
            <a:avLst/>
          </a:prstGeom>
          <a:solidFill>
            <a:srgbClr val="CBD5E1"/>
          </a:solidFill>
          <a:ln w="12700">
            <a:solidFill>
              <a:srgbClr val="FFFFFF">
                <a:alpha val="0"/>
              </a:srgbClr>
            </a:solidFill>
            <a:prstDash val="solid"/>
          </a:ln>
        </p:spPr>
      </p:sp>
      <p:sp>
        <p:nvSpPr>
          <p:cNvPr id="37" name="Text 30"/>
          <p:cNvSpPr txBox="1"/>
          <p:nvPr/>
        </p:nvSpPr>
        <p:spPr>
          <a:xfrm>
            <a:off x="4638751" y="4911242"/>
            <a:ext cx="3143707" cy="381305"/>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Internal/Concurrent audit reports for adverse comments.</a:t>
            </a:r>
            <a:endParaRPr lang="en-US" sz="1000" dirty="0"/>
          </a:p>
        </p:txBody>
      </p:sp>
      <p:sp>
        <p:nvSpPr>
          <p:cNvPr id="38" name="Shape 31"/>
          <p:cNvSpPr/>
          <p:nvPr/>
        </p:nvSpPr>
        <p:spPr>
          <a:xfrm>
            <a:off x="8096098" y="2892247"/>
            <a:ext cx="3619195" cy="3305556"/>
          </a:xfrm>
          <a:prstGeom prst="roundRect">
            <a:avLst>
              <a:gd name="adj" fmla="val 1913"/>
            </a:avLst>
          </a:prstGeom>
          <a:solidFill>
            <a:srgbClr val="FFFFFF"/>
          </a:solidFill>
          <a:ln w="12700">
            <a:solidFill>
              <a:srgbClr val="E2E8F0"/>
            </a:solidFill>
            <a:prstDash val="solid"/>
          </a:ln>
        </p:spPr>
      </p:sp>
      <p:sp>
        <p:nvSpPr>
          <p:cNvPr id="39" name="Shape 32"/>
          <p:cNvSpPr/>
          <p:nvPr/>
        </p:nvSpPr>
        <p:spPr>
          <a:xfrm>
            <a:off x="8296351" y="3529584"/>
            <a:ext cx="3219602" cy="19202"/>
          </a:xfrm>
          <a:prstGeom prst="rect">
            <a:avLst/>
          </a:prstGeom>
          <a:solidFill>
            <a:srgbClr val="F1F5F9"/>
          </a:solidFill>
          <a:ln w="12700">
            <a:solidFill>
              <a:srgbClr val="F1F5F9">
                <a:alpha val="0"/>
              </a:srgbClr>
            </a:solidFill>
            <a:prstDash val="solid"/>
          </a:ln>
        </p:spPr>
      </p:sp>
      <p:sp>
        <p:nvSpPr>
          <p:cNvPr id="40" name="Shape 33"/>
          <p:cNvSpPr/>
          <p:nvPr/>
        </p:nvSpPr>
        <p:spPr>
          <a:xfrm>
            <a:off x="8296351" y="3091586"/>
            <a:ext cx="342900" cy="342900"/>
          </a:xfrm>
          <a:prstGeom prst="ellipse">
            <a:avLst/>
          </a:prstGeom>
          <a:solidFill>
            <a:srgbClr val="EF4444"/>
          </a:solidFill>
          <a:ln w="12700">
            <a:solidFill>
              <a:srgbClr val="FFFFFF">
                <a:alpha val="0"/>
              </a:srgbClr>
            </a:solidFill>
            <a:prstDash val="solid"/>
          </a:ln>
        </p:spPr>
      </p:sp>
      <p:pic>
        <p:nvPicPr>
          <p:cNvPr id="41" name="Image 5" descr="preencoded.png"/>
          <p:cNvPicPr>
            <a:picLocks noChangeAspect="1"/>
          </p:cNvPicPr>
          <p:nvPr/>
        </p:nvPicPr>
        <p:blipFill>
          <a:blip r:embed="rId8"/>
          <a:srcRect/>
          <a:stretch/>
        </p:blipFill>
        <p:spPr>
          <a:xfrm>
            <a:off x="8391449" y="3187598"/>
            <a:ext cx="152705" cy="152705"/>
          </a:xfrm>
          <a:prstGeom prst="rect">
            <a:avLst/>
          </a:prstGeom>
        </p:spPr>
      </p:pic>
      <p:sp>
        <p:nvSpPr>
          <p:cNvPr id="42" name="Text 34"/>
          <p:cNvSpPr txBox="1"/>
          <p:nvPr/>
        </p:nvSpPr>
        <p:spPr>
          <a:xfrm>
            <a:off x="8734349" y="3134563"/>
            <a:ext cx="1507846" cy="257861"/>
          </a:xfrm>
          <a:prstGeom prst="rect">
            <a:avLst/>
          </a:prstGeom>
          <a:noFill/>
          <a:ln/>
        </p:spPr>
        <p:txBody>
          <a:bodyPr wrap="square" lIns="0" tIns="0" rIns="0" bIns="0" rtlCol="0" anchor="ctr"/>
          <a:lstStyle/>
          <a:p>
            <a:pPr marL="0" indent="0" algn="l">
              <a:buNone/>
            </a:pPr>
            <a:r>
              <a:rPr lang="en-US" sz="1300" b="1" dirty="0">
                <a:solidFill>
                  <a:srgbClr val="334155"/>
                </a:solidFill>
                <a:latin typeface="Montserrat" pitchFamily="34" charset="0"/>
                <a:ea typeface="Montserrat" pitchFamily="34" charset="-122"/>
                <a:cs typeface="Montserrat" pitchFamily="34" charset="-120"/>
              </a:rPr>
              <a:t>Possible Risks</a:t>
            </a:r>
            <a:endParaRPr lang="en-US" sz="1300" dirty="0"/>
          </a:p>
        </p:txBody>
      </p:sp>
      <p:sp>
        <p:nvSpPr>
          <p:cNvPr id="43" name="Shape 35"/>
          <p:cNvSpPr/>
          <p:nvPr/>
        </p:nvSpPr>
        <p:spPr>
          <a:xfrm>
            <a:off x="8296351" y="3768242"/>
            <a:ext cx="57607" cy="57607"/>
          </a:xfrm>
          <a:prstGeom prst="ellipse">
            <a:avLst/>
          </a:prstGeom>
          <a:solidFill>
            <a:srgbClr val="CBD5E1"/>
          </a:solidFill>
          <a:ln w="12700">
            <a:solidFill>
              <a:srgbClr val="FFFFFF">
                <a:alpha val="0"/>
              </a:srgbClr>
            </a:solidFill>
            <a:prstDash val="solid"/>
          </a:ln>
        </p:spPr>
      </p:sp>
      <p:sp>
        <p:nvSpPr>
          <p:cNvPr id="44" name="Text 36"/>
          <p:cNvSpPr txBox="1"/>
          <p:nvPr/>
        </p:nvSpPr>
        <p:spPr>
          <a:xfrm>
            <a:off x="8449056" y="3692347"/>
            <a:ext cx="3143707" cy="381305"/>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Unsecured exposure due to inadequate insurance or security value erosion.</a:t>
            </a:r>
            <a:endParaRPr lang="en-US" sz="1000" dirty="0"/>
          </a:p>
        </p:txBody>
      </p:sp>
      <p:sp>
        <p:nvSpPr>
          <p:cNvPr id="45" name="Shape 37"/>
          <p:cNvSpPr/>
          <p:nvPr/>
        </p:nvSpPr>
        <p:spPr>
          <a:xfrm>
            <a:off x="8296351" y="4236415"/>
            <a:ext cx="57607" cy="57607"/>
          </a:xfrm>
          <a:prstGeom prst="ellipse">
            <a:avLst/>
          </a:prstGeom>
          <a:solidFill>
            <a:srgbClr val="CBD5E1"/>
          </a:solidFill>
          <a:ln w="12700">
            <a:solidFill>
              <a:srgbClr val="FFFFFF">
                <a:alpha val="0"/>
              </a:srgbClr>
            </a:solidFill>
            <a:prstDash val="solid"/>
          </a:ln>
        </p:spPr>
      </p:sp>
      <p:sp>
        <p:nvSpPr>
          <p:cNvPr id="46" name="Text 38"/>
          <p:cNvSpPr txBox="1"/>
          <p:nvPr/>
        </p:nvSpPr>
        <p:spPr>
          <a:xfrm>
            <a:off x="8449056" y="4160520"/>
            <a:ext cx="3143707" cy="381305"/>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Evergreening of accounts through unauthorized excesses.</a:t>
            </a:r>
            <a:endParaRPr lang="en-US" sz="1000" dirty="0"/>
          </a:p>
        </p:txBody>
      </p:sp>
      <p:sp>
        <p:nvSpPr>
          <p:cNvPr id="47" name="Shape 39"/>
          <p:cNvSpPr/>
          <p:nvPr/>
        </p:nvSpPr>
        <p:spPr>
          <a:xfrm>
            <a:off x="8296351" y="4705502"/>
            <a:ext cx="57607" cy="57607"/>
          </a:xfrm>
          <a:prstGeom prst="ellipse">
            <a:avLst/>
          </a:prstGeom>
          <a:solidFill>
            <a:srgbClr val="CBD5E1"/>
          </a:solidFill>
          <a:ln w="12700">
            <a:solidFill>
              <a:srgbClr val="FFFFFF">
                <a:alpha val="0"/>
              </a:srgbClr>
            </a:solidFill>
            <a:prstDash val="solid"/>
          </a:ln>
        </p:spPr>
      </p:sp>
      <p:sp>
        <p:nvSpPr>
          <p:cNvPr id="48" name="Text 40"/>
          <p:cNvSpPr txBox="1"/>
          <p:nvPr/>
        </p:nvSpPr>
        <p:spPr>
          <a:xfrm>
            <a:off x="8449056" y="4628693"/>
            <a:ext cx="3143707" cy="381305"/>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Regulatory non-compliance if insurance is expired or insufficient.</a:t>
            </a:r>
            <a:endParaRPr lang="en-US" sz="1000" dirty="0"/>
          </a:p>
        </p:txBody>
      </p:sp>
      <p:sp>
        <p:nvSpPr>
          <p:cNvPr id="49" name="Shape 41"/>
          <p:cNvSpPr/>
          <p:nvPr/>
        </p:nvSpPr>
        <p:spPr>
          <a:xfrm>
            <a:off x="8296351" y="5173675"/>
            <a:ext cx="57607" cy="57607"/>
          </a:xfrm>
          <a:prstGeom prst="ellipse">
            <a:avLst/>
          </a:prstGeom>
          <a:solidFill>
            <a:srgbClr val="CBD5E1"/>
          </a:solidFill>
          <a:ln w="12700">
            <a:solidFill>
              <a:srgbClr val="FFFFFF">
                <a:alpha val="0"/>
              </a:srgbClr>
            </a:solidFill>
            <a:prstDash val="solid"/>
          </a:ln>
        </p:spPr>
      </p:sp>
      <p:sp>
        <p:nvSpPr>
          <p:cNvPr id="50" name="Text 42"/>
          <p:cNvSpPr txBox="1"/>
          <p:nvPr/>
        </p:nvSpPr>
        <p:spPr>
          <a:xfrm>
            <a:off x="8449056" y="5097780"/>
            <a:ext cx="3143707" cy="381305"/>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Potential NPA slippage indicated by frequent irregularities.</a:t>
            </a:r>
            <a:endParaRPr lang="en-US" sz="1000" dirty="0"/>
          </a:p>
        </p:txBody>
      </p:sp>
      <p:sp>
        <p:nvSpPr>
          <p:cNvPr id="51" name="Shape 43"/>
          <p:cNvSpPr/>
          <p:nvPr/>
        </p:nvSpPr>
        <p:spPr>
          <a:xfrm>
            <a:off x="0" y="6476695"/>
            <a:ext cx="12191695" cy="381305"/>
          </a:xfrm>
          <a:prstGeom prst="rect">
            <a:avLst/>
          </a:prstGeom>
          <a:solidFill>
            <a:srgbClr val="F8FAFC"/>
          </a:solidFill>
          <a:ln/>
        </p:spPr>
      </p:sp>
      <p:sp>
        <p:nvSpPr>
          <p:cNvPr id="52" name="Shape 44"/>
          <p:cNvSpPr/>
          <p:nvPr/>
        </p:nvSpPr>
        <p:spPr>
          <a:xfrm>
            <a:off x="0" y="6476695"/>
            <a:ext cx="12191695" cy="9144"/>
          </a:xfrm>
          <a:prstGeom prst="rect">
            <a:avLst/>
          </a:prstGeom>
          <a:solidFill>
            <a:srgbClr val="E2E8F0"/>
          </a:solidFill>
          <a:ln w="12700">
            <a:solidFill>
              <a:srgbClr val="E2E8F0">
                <a:alpha val="0"/>
              </a:srgbClr>
            </a:solidFill>
            <a:prstDash val="solid"/>
          </a:ln>
        </p:spPr>
      </p:sp>
      <p:sp>
        <p:nvSpPr>
          <p:cNvPr id="53" name="Text 45"/>
          <p:cNvSpPr txBox="1"/>
          <p:nvPr/>
        </p:nvSpPr>
        <p:spPr>
          <a:xfrm>
            <a:off x="476402" y="6586423"/>
            <a:ext cx="3276295" cy="171907"/>
          </a:xfrm>
          <a:prstGeom prst="rect">
            <a:avLst/>
          </a:prstGeom>
          <a:noFill/>
          <a:ln/>
        </p:spPr>
        <p:txBody>
          <a:bodyPr wrap="square" lIns="0" tIns="0" rIns="0" bIns="0" rtlCol="0" anchor="ctr"/>
          <a:lstStyle/>
          <a:p>
            <a:pPr marL="0" indent="0" algn="l">
              <a:buNone/>
            </a:pPr>
            <a:r>
              <a:rPr lang="en-US" sz="900" dirty="0">
                <a:solidFill>
                  <a:srgbClr val="94A3B8"/>
                </a:solidFill>
                <a:latin typeface="Open Sans" pitchFamily="34" charset="0"/>
                <a:ea typeface="Open Sans" pitchFamily="34" charset="-122"/>
                <a:cs typeface="Open Sans" pitchFamily="34" charset="-120"/>
              </a:rPr>
              <a:t>Long Form Audit Report (LFAR) – Practical Approach</a:t>
            </a:r>
            <a:endParaRPr lang="en-US" sz="900" dirty="0"/>
          </a:p>
        </p:txBody>
      </p:sp>
      <p:sp>
        <p:nvSpPr>
          <p:cNvPr id="54" name="Text 46"/>
          <p:cNvSpPr txBox="1"/>
          <p:nvPr/>
        </p:nvSpPr>
        <p:spPr>
          <a:xfrm>
            <a:off x="10416845" y="6586423"/>
            <a:ext cx="1553566" cy="171907"/>
          </a:xfrm>
          <a:prstGeom prst="rect">
            <a:avLst/>
          </a:prstGeom>
          <a:noFill/>
          <a:ln/>
        </p:spPr>
        <p:txBody>
          <a:bodyPr wrap="square" lIns="0" tIns="0" rIns="0" bIns="0" rtlCol="0" anchor="ctr"/>
          <a:lstStyle/>
          <a:p>
            <a:pPr marL="0" indent="0" algn="l">
              <a:buNone/>
            </a:pPr>
            <a:r>
              <a:rPr lang="en-US" sz="900" dirty="0">
                <a:solidFill>
                  <a:srgbClr val="94A3B8"/>
                </a:solidFill>
                <a:latin typeface="Open Sans" pitchFamily="34" charset="0"/>
                <a:ea typeface="Open Sans" pitchFamily="34" charset="-122"/>
                <a:cs typeface="Open Sans" pitchFamily="34" charset="-120"/>
              </a:rPr>
              <a:t>ICAI Hyderabad Seminar</a:t>
            </a:r>
            <a:endParaRPr lang="en-US" sz="9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name="Slide 43">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F0F0F0"/>
          </a:solidFill>
          <a:ln w="12700">
            <a:solidFill>
              <a:srgbClr val="FFFFFF">
                <a:alpha val="0"/>
              </a:srgbClr>
            </a:solidFill>
            <a:prstDash val="solid"/>
          </a:ln>
        </p:spPr>
      </p:sp>
      <p:sp>
        <p:nvSpPr>
          <p:cNvPr id="3" name="Shape 1"/>
          <p:cNvSpPr/>
          <p:nvPr/>
        </p:nvSpPr>
        <p:spPr>
          <a:xfrm>
            <a:off x="0" y="0"/>
            <a:ext cx="12191695" cy="6858000"/>
          </a:xfrm>
          <a:prstGeom prst="rect">
            <a:avLst/>
          </a:prstGeom>
          <a:solidFill>
            <a:srgbClr val="FFFFFF"/>
          </a:solidFill>
          <a:ln w="12700">
            <a:solidFill>
              <a:srgbClr val="FFFFFF">
                <a:alpha val="0"/>
              </a:srgbClr>
            </a:solidFill>
            <a:prstDash val="solid"/>
          </a:ln>
        </p:spPr>
      </p:sp>
      <p:pic>
        <p:nvPicPr>
          <p:cNvPr id="4" name="Image 0" descr="preencoded.png"/>
          <p:cNvPicPr>
            <a:picLocks noChangeAspect="1"/>
          </p:cNvPicPr>
          <p:nvPr/>
        </p:nvPicPr>
        <p:blipFill>
          <a:blip r:embed="rId3"/>
          <a:srcRect t="-17" b="-17"/>
          <a:stretch/>
        </p:blipFill>
        <p:spPr>
          <a:xfrm>
            <a:off x="0" y="0"/>
            <a:ext cx="12191695" cy="952805"/>
          </a:xfrm>
          <a:prstGeom prst="rect">
            <a:avLst/>
          </a:prstGeom>
        </p:spPr>
      </p:pic>
      <p:sp>
        <p:nvSpPr>
          <p:cNvPr id="5" name="Text 2"/>
          <p:cNvSpPr txBox="1"/>
          <p:nvPr/>
        </p:nvSpPr>
        <p:spPr>
          <a:xfrm>
            <a:off x="476402" y="247802"/>
            <a:ext cx="10016107" cy="457200"/>
          </a:xfrm>
          <a:prstGeom prst="rect">
            <a:avLst/>
          </a:prstGeom>
          <a:noFill/>
          <a:ln/>
        </p:spPr>
        <p:txBody>
          <a:bodyPr wrap="square" lIns="0" tIns="0" rIns="0" bIns="0" rtlCol="0" anchor="ctr"/>
          <a:lstStyle/>
          <a:p>
            <a:pPr marL="0" indent="0" algn="l">
              <a:buNone/>
            </a:pPr>
            <a:r>
              <a:rPr lang="en-US" sz="2400" b="1" kern="0" spc="75" dirty="0">
                <a:solidFill>
                  <a:srgbClr val="FFFFFF"/>
                </a:solidFill>
                <a:latin typeface="Montserrat" pitchFamily="34" charset="0"/>
                <a:ea typeface="Montserrat" pitchFamily="34" charset="-122"/>
                <a:cs typeface="Montserrat" pitchFamily="34" charset="-120"/>
              </a:rPr>
              <a:t>I. Advances - Review - Q5(e)(viii)- Red Flags A/cs Reports &amp; Deviations</a:t>
            </a:r>
            <a:endParaRPr lang="en-US" sz="2400" dirty="0"/>
          </a:p>
        </p:txBody>
      </p:sp>
      <p:pic>
        <p:nvPicPr>
          <p:cNvPr id="6" name="Image 1" descr="preencoded.png"/>
          <p:cNvPicPr>
            <a:picLocks noChangeAspect="1"/>
          </p:cNvPicPr>
          <p:nvPr/>
        </p:nvPicPr>
        <p:blipFill>
          <a:blip r:embed="rId4"/>
          <a:srcRect t="-401" b="-401"/>
          <a:stretch/>
        </p:blipFill>
        <p:spPr>
          <a:xfrm>
            <a:off x="0" y="952805"/>
            <a:ext cx="12191695" cy="57607"/>
          </a:xfrm>
          <a:prstGeom prst="rect">
            <a:avLst/>
          </a:prstGeom>
        </p:spPr>
      </p:pic>
      <p:sp>
        <p:nvSpPr>
          <p:cNvPr id="7" name="Shape 3"/>
          <p:cNvSpPr/>
          <p:nvPr/>
        </p:nvSpPr>
        <p:spPr>
          <a:xfrm>
            <a:off x="476402" y="1295705"/>
            <a:ext cx="11239805" cy="1218895"/>
          </a:xfrm>
          <a:prstGeom prst="roundRect">
            <a:avLst>
              <a:gd name="adj" fmla="val 9377"/>
            </a:avLst>
          </a:prstGeom>
          <a:solidFill>
            <a:srgbClr val="E8F4FD"/>
          </a:solidFill>
          <a:ln/>
          <a:effectLst>
            <a:outerShdw blurRad="63500" dist="38100" dir="16200000" algn="bl" rotWithShape="0">
              <a:srgbClr val="000000">
                <a:alpha val="5000"/>
              </a:srgbClr>
            </a:outerShdw>
          </a:effectLst>
        </p:spPr>
      </p:sp>
      <p:sp>
        <p:nvSpPr>
          <p:cNvPr id="8" name="Shape 4"/>
          <p:cNvSpPr/>
          <p:nvPr/>
        </p:nvSpPr>
        <p:spPr>
          <a:xfrm>
            <a:off x="476402" y="1295705"/>
            <a:ext cx="75895" cy="1218895"/>
          </a:xfrm>
          <a:prstGeom prst="roundRect">
            <a:avLst>
              <a:gd name="adj" fmla="val 150603"/>
            </a:avLst>
          </a:prstGeom>
          <a:solidFill>
            <a:srgbClr val="003580"/>
          </a:solidFill>
          <a:ln w="12700">
            <a:solidFill>
              <a:srgbClr val="003580">
                <a:alpha val="0"/>
              </a:srgbClr>
            </a:solidFill>
            <a:prstDash val="solid"/>
          </a:ln>
        </p:spPr>
      </p:sp>
      <p:pic>
        <p:nvPicPr>
          <p:cNvPr id="9" name="Image 2" descr="preencoded.png"/>
          <p:cNvPicPr>
            <a:picLocks noChangeAspect="1"/>
          </p:cNvPicPr>
          <p:nvPr/>
        </p:nvPicPr>
        <p:blipFill>
          <a:blip r:embed="rId5"/>
          <a:srcRect t="-43" b="-43"/>
          <a:stretch/>
        </p:blipFill>
        <p:spPr>
          <a:xfrm>
            <a:off x="743407" y="1524305"/>
            <a:ext cx="133502" cy="152705"/>
          </a:xfrm>
          <a:prstGeom prst="rect">
            <a:avLst/>
          </a:prstGeom>
        </p:spPr>
      </p:pic>
      <p:sp>
        <p:nvSpPr>
          <p:cNvPr id="10" name="Text 5"/>
          <p:cNvSpPr txBox="1"/>
          <p:nvPr/>
        </p:nvSpPr>
        <p:spPr>
          <a:xfrm>
            <a:off x="952805" y="1485900"/>
            <a:ext cx="2981858" cy="228600"/>
          </a:xfrm>
          <a:prstGeom prst="rect">
            <a:avLst/>
          </a:prstGeom>
          <a:noFill/>
          <a:ln/>
        </p:spPr>
        <p:txBody>
          <a:bodyPr wrap="square" lIns="0" tIns="0" rIns="0" bIns="0" rtlCol="0" anchor="ctr"/>
          <a:lstStyle/>
          <a:p>
            <a:pPr marL="0" indent="0" algn="l">
              <a:buNone/>
            </a:pPr>
            <a:r>
              <a:rPr lang="en-US" sz="1200" b="1" dirty="0">
                <a:solidFill>
                  <a:srgbClr val="003580"/>
                </a:solidFill>
                <a:latin typeface="Montserrat" pitchFamily="34" charset="0"/>
                <a:ea typeface="Montserrat" pitchFamily="34" charset="-122"/>
                <a:cs typeface="Montserrat" pitchFamily="34" charset="-120"/>
              </a:rPr>
              <a:t>Exact LFAR Question (Verbatim)</a:t>
            </a:r>
            <a:endParaRPr lang="en-US" sz="1200" dirty="0"/>
          </a:p>
        </p:txBody>
      </p:sp>
      <p:sp>
        <p:nvSpPr>
          <p:cNvPr id="11" name="Text 6"/>
          <p:cNvSpPr txBox="1"/>
          <p:nvPr/>
        </p:nvSpPr>
        <p:spPr>
          <a:xfrm>
            <a:off x="743407" y="1790395"/>
            <a:ext cx="10858500" cy="534010"/>
          </a:xfrm>
          <a:prstGeom prst="rect">
            <a:avLst/>
          </a:prstGeom>
          <a:noFill/>
          <a:ln/>
        </p:spPr>
        <p:txBody>
          <a:bodyPr wrap="square" lIns="0" tIns="0" rIns="0" bIns="0" rtlCol="0" anchor="ctr"/>
          <a:lstStyle/>
          <a:p>
            <a:pPr marL="0" indent="0" algn="l">
              <a:buNone/>
            </a:pPr>
            <a:r>
              <a:rPr lang="en-US" sz="1500" b="1" i="1" dirty="0">
                <a:solidFill>
                  <a:srgbClr val="1E293B"/>
                </a:solidFill>
                <a:latin typeface="Open Sans" pitchFamily="34" charset="0"/>
                <a:ea typeface="Open Sans" pitchFamily="34" charset="-122"/>
                <a:cs typeface="Open Sans" pitchFamily="34" charset="-120"/>
              </a:rPr>
              <a:t>"Whether the branch has any red-flagged account? If yes, whether any deviations were observed related to compliance of bank's policy related with Red Flag Accounts?"</a:t>
            </a:r>
            <a:endParaRPr lang="en-US" sz="1500" dirty="0"/>
          </a:p>
        </p:txBody>
      </p:sp>
      <p:sp>
        <p:nvSpPr>
          <p:cNvPr id="12" name="Shape 7"/>
          <p:cNvSpPr/>
          <p:nvPr/>
        </p:nvSpPr>
        <p:spPr>
          <a:xfrm>
            <a:off x="476402" y="2704795"/>
            <a:ext cx="3619195" cy="3486607"/>
          </a:xfrm>
          <a:prstGeom prst="roundRect">
            <a:avLst>
              <a:gd name="adj" fmla="val 1720"/>
            </a:avLst>
          </a:prstGeom>
          <a:solidFill>
            <a:srgbClr val="FFFFFF"/>
          </a:solidFill>
          <a:ln w="12700">
            <a:solidFill>
              <a:srgbClr val="E2E8F0"/>
            </a:solidFill>
            <a:prstDash val="solid"/>
          </a:ln>
        </p:spPr>
      </p:sp>
      <p:sp>
        <p:nvSpPr>
          <p:cNvPr id="13" name="Shape 8"/>
          <p:cNvSpPr/>
          <p:nvPr/>
        </p:nvSpPr>
        <p:spPr>
          <a:xfrm>
            <a:off x="676656" y="3343046"/>
            <a:ext cx="3219602" cy="19202"/>
          </a:xfrm>
          <a:prstGeom prst="rect">
            <a:avLst/>
          </a:prstGeom>
          <a:solidFill>
            <a:srgbClr val="F1F5F9"/>
          </a:solidFill>
          <a:ln w="12700">
            <a:solidFill>
              <a:srgbClr val="F1F5F9">
                <a:alpha val="0"/>
              </a:srgbClr>
            </a:solidFill>
            <a:prstDash val="solid"/>
          </a:ln>
        </p:spPr>
      </p:sp>
      <p:sp>
        <p:nvSpPr>
          <p:cNvPr id="14" name="Shape 9"/>
          <p:cNvSpPr/>
          <p:nvPr/>
        </p:nvSpPr>
        <p:spPr>
          <a:xfrm>
            <a:off x="676656" y="2905049"/>
            <a:ext cx="342900" cy="342900"/>
          </a:xfrm>
          <a:prstGeom prst="ellipse">
            <a:avLst/>
          </a:prstGeom>
          <a:solidFill>
            <a:srgbClr val="0072CE"/>
          </a:solidFill>
          <a:ln w="12700">
            <a:solidFill>
              <a:srgbClr val="FFFFFF">
                <a:alpha val="0"/>
              </a:srgbClr>
            </a:solidFill>
            <a:prstDash val="solid"/>
          </a:ln>
        </p:spPr>
      </p:sp>
      <p:pic>
        <p:nvPicPr>
          <p:cNvPr id="15" name="Image 3" descr="preencoded.png"/>
          <p:cNvPicPr>
            <a:picLocks noChangeAspect="1"/>
          </p:cNvPicPr>
          <p:nvPr/>
        </p:nvPicPr>
        <p:blipFill>
          <a:blip r:embed="rId6"/>
          <a:srcRect/>
          <a:stretch/>
        </p:blipFill>
        <p:spPr>
          <a:xfrm>
            <a:off x="771754" y="3000146"/>
            <a:ext cx="152705" cy="152705"/>
          </a:xfrm>
          <a:prstGeom prst="rect">
            <a:avLst/>
          </a:prstGeom>
        </p:spPr>
      </p:pic>
      <p:sp>
        <p:nvSpPr>
          <p:cNvPr id="16" name="Text 10"/>
          <p:cNvSpPr txBox="1"/>
          <p:nvPr/>
        </p:nvSpPr>
        <p:spPr>
          <a:xfrm>
            <a:off x="1114654" y="2948026"/>
            <a:ext cx="1540764" cy="257861"/>
          </a:xfrm>
          <a:prstGeom prst="rect">
            <a:avLst/>
          </a:prstGeom>
          <a:noFill/>
          <a:ln/>
        </p:spPr>
        <p:txBody>
          <a:bodyPr wrap="square" lIns="0" tIns="0" rIns="0" bIns="0" rtlCol="0" anchor="ctr"/>
          <a:lstStyle/>
          <a:p>
            <a:pPr marL="0" indent="0" algn="l">
              <a:buNone/>
            </a:pPr>
            <a:r>
              <a:rPr lang="en-US" sz="1300" b="1" dirty="0">
                <a:solidFill>
                  <a:srgbClr val="334155"/>
                </a:solidFill>
                <a:latin typeface="Montserrat" pitchFamily="34" charset="0"/>
                <a:ea typeface="Montserrat" pitchFamily="34" charset="-122"/>
                <a:cs typeface="Montserrat" pitchFamily="34" charset="-120"/>
              </a:rPr>
              <a:t>What to Verify</a:t>
            </a:r>
            <a:endParaRPr lang="en-US" sz="1300" dirty="0"/>
          </a:p>
        </p:txBody>
      </p:sp>
      <p:sp>
        <p:nvSpPr>
          <p:cNvPr id="17" name="Shape 11"/>
          <p:cNvSpPr/>
          <p:nvPr/>
        </p:nvSpPr>
        <p:spPr>
          <a:xfrm>
            <a:off x="676656" y="3581705"/>
            <a:ext cx="57607" cy="57607"/>
          </a:xfrm>
          <a:prstGeom prst="ellipse">
            <a:avLst/>
          </a:prstGeom>
          <a:solidFill>
            <a:srgbClr val="CBD5E1"/>
          </a:solidFill>
          <a:ln w="12700">
            <a:solidFill>
              <a:srgbClr val="FFFFFF">
                <a:alpha val="0"/>
              </a:srgbClr>
            </a:solidFill>
            <a:prstDash val="solid"/>
          </a:ln>
        </p:spPr>
      </p:sp>
      <p:sp>
        <p:nvSpPr>
          <p:cNvPr id="18" name="Text 12"/>
          <p:cNvSpPr txBox="1"/>
          <p:nvPr/>
        </p:nvSpPr>
        <p:spPr>
          <a:xfrm>
            <a:off x="828446" y="3504895"/>
            <a:ext cx="3143707" cy="562356"/>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Check if Early Warning Signals (EWS) triggers are monitored and acted upon within stipulated timelines.</a:t>
            </a:r>
            <a:endParaRPr lang="en-US" sz="1000" dirty="0"/>
          </a:p>
        </p:txBody>
      </p:sp>
      <p:sp>
        <p:nvSpPr>
          <p:cNvPr id="19" name="Shape 13"/>
          <p:cNvSpPr/>
          <p:nvPr/>
        </p:nvSpPr>
        <p:spPr>
          <a:xfrm>
            <a:off x="676656" y="4236415"/>
            <a:ext cx="57607" cy="57607"/>
          </a:xfrm>
          <a:prstGeom prst="ellipse">
            <a:avLst/>
          </a:prstGeom>
          <a:solidFill>
            <a:srgbClr val="CBD5E1"/>
          </a:solidFill>
          <a:ln w="12700">
            <a:solidFill>
              <a:srgbClr val="FFFFFF">
                <a:alpha val="0"/>
              </a:srgbClr>
            </a:solidFill>
            <a:prstDash val="solid"/>
          </a:ln>
        </p:spPr>
      </p:sp>
      <p:sp>
        <p:nvSpPr>
          <p:cNvPr id="20" name="Text 14"/>
          <p:cNvSpPr txBox="1"/>
          <p:nvPr/>
        </p:nvSpPr>
        <p:spPr>
          <a:xfrm>
            <a:off x="828446" y="4160520"/>
            <a:ext cx="3143707" cy="381305"/>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Verify if accounts crossing the EWS threshold are correctly tagged as Red Flagged Accounts (RFA).</a:t>
            </a:r>
            <a:endParaRPr lang="en-US" sz="1000" dirty="0"/>
          </a:p>
        </p:txBody>
      </p:sp>
      <p:sp>
        <p:nvSpPr>
          <p:cNvPr id="21" name="Shape 15"/>
          <p:cNvSpPr/>
          <p:nvPr/>
        </p:nvSpPr>
        <p:spPr>
          <a:xfrm>
            <a:off x="676656" y="4705502"/>
            <a:ext cx="57607" cy="57607"/>
          </a:xfrm>
          <a:prstGeom prst="ellipse">
            <a:avLst/>
          </a:prstGeom>
          <a:solidFill>
            <a:srgbClr val="CBD5E1"/>
          </a:solidFill>
          <a:ln w="12700">
            <a:solidFill>
              <a:srgbClr val="FFFFFF">
                <a:alpha val="0"/>
              </a:srgbClr>
            </a:solidFill>
            <a:prstDash val="solid"/>
          </a:ln>
        </p:spPr>
      </p:sp>
      <p:sp>
        <p:nvSpPr>
          <p:cNvPr id="22" name="Text 16"/>
          <p:cNvSpPr txBox="1"/>
          <p:nvPr/>
        </p:nvSpPr>
        <p:spPr>
          <a:xfrm>
            <a:off x="828446" y="4628693"/>
            <a:ext cx="3143707" cy="381305"/>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Ensure reporting to CRILC/RBI on RFA status is done within 7 days of classification.</a:t>
            </a:r>
            <a:endParaRPr lang="en-US" sz="1000" dirty="0"/>
          </a:p>
        </p:txBody>
      </p:sp>
      <p:sp>
        <p:nvSpPr>
          <p:cNvPr id="23" name="Shape 17"/>
          <p:cNvSpPr/>
          <p:nvPr/>
        </p:nvSpPr>
        <p:spPr>
          <a:xfrm>
            <a:off x="676656" y="5173675"/>
            <a:ext cx="57607" cy="57607"/>
          </a:xfrm>
          <a:prstGeom prst="ellipse">
            <a:avLst/>
          </a:prstGeom>
          <a:solidFill>
            <a:srgbClr val="CBD5E1"/>
          </a:solidFill>
          <a:ln w="12700">
            <a:solidFill>
              <a:srgbClr val="FFFFFF">
                <a:alpha val="0"/>
              </a:srgbClr>
            </a:solidFill>
            <a:prstDash val="solid"/>
          </a:ln>
        </p:spPr>
      </p:sp>
      <p:sp>
        <p:nvSpPr>
          <p:cNvPr id="24" name="Text 18"/>
          <p:cNvSpPr txBox="1"/>
          <p:nvPr/>
        </p:nvSpPr>
        <p:spPr>
          <a:xfrm>
            <a:off x="828446" y="5097780"/>
            <a:ext cx="3143707" cy="381305"/>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Confirm if a forensic audit has been commissioned for RFA exposures &gt; ₹50 Crores.</a:t>
            </a:r>
            <a:endParaRPr lang="en-US" sz="1000" dirty="0"/>
          </a:p>
        </p:txBody>
      </p:sp>
      <p:sp>
        <p:nvSpPr>
          <p:cNvPr id="25" name="Shape 19"/>
          <p:cNvSpPr/>
          <p:nvPr/>
        </p:nvSpPr>
        <p:spPr>
          <a:xfrm>
            <a:off x="4286707" y="2704795"/>
            <a:ext cx="3619195" cy="3486607"/>
          </a:xfrm>
          <a:prstGeom prst="roundRect">
            <a:avLst>
              <a:gd name="adj" fmla="val 1720"/>
            </a:avLst>
          </a:prstGeom>
          <a:solidFill>
            <a:srgbClr val="FFFFFF"/>
          </a:solidFill>
          <a:ln w="12700">
            <a:solidFill>
              <a:srgbClr val="E2E8F0"/>
            </a:solidFill>
            <a:prstDash val="solid"/>
          </a:ln>
        </p:spPr>
      </p:sp>
      <p:sp>
        <p:nvSpPr>
          <p:cNvPr id="26" name="Shape 20"/>
          <p:cNvSpPr/>
          <p:nvPr/>
        </p:nvSpPr>
        <p:spPr>
          <a:xfrm>
            <a:off x="4486046" y="3343046"/>
            <a:ext cx="3219602" cy="19202"/>
          </a:xfrm>
          <a:prstGeom prst="rect">
            <a:avLst/>
          </a:prstGeom>
          <a:solidFill>
            <a:srgbClr val="F1F5F9"/>
          </a:solidFill>
          <a:ln w="12700">
            <a:solidFill>
              <a:srgbClr val="F1F5F9">
                <a:alpha val="0"/>
              </a:srgbClr>
            </a:solidFill>
            <a:prstDash val="solid"/>
          </a:ln>
        </p:spPr>
      </p:sp>
      <p:sp>
        <p:nvSpPr>
          <p:cNvPr id="27" name="Shape 21"/>
          <p:cNvSpPr/>
          <p:nvPr/>
        </p:nvSpPr>
        <p:spPr>
          <a:xfrm>
            <a:off x="4486046" y="2905049"/>
            <a:ext cx="342900" cy="342900"/>
          </a:xfrm>
          <a:prstGeom prst="ellipse">
            <a:avLst/>
          </a:prstGeom>
          <a:solidFill>
            <a:srgbClr val="10B981"/>
          </a:solidFill>
          <a:ln w="12700">
            <a:solidFill>
              <a:srgbClr val="FFFFFF">
                <a:alpha val="0"/>
              </a:srgbClr>
            </a:solidFill>
            <a:prstDash val="solid"/>
          </a:ln>
        </p:spPr>
      </p:sp>
      <p:pic>
        <p:nvPicPr>
          <p:cNvPr id="28" name="Image 4" descr="preencoded.png"/>
          <p:cNvPicPr>
            <a:picLocks noChangeAspect="1"/>
          </p:cNvPicPr>
          <p:nvPr/>
        </p:nvPicPr>
        <p:blipFill>
          <a:blip r:embed="rId7"/>
          <a:srcRect t="-100" b="-100"/>
          <a:stretch/>
        </p:blipFill>
        <p:spPr>
          <a:xfrm>
            <a:off x="4600346" y="3000146"/>
            <a:ext cx="114300" cy="152705"/>
          </a:xfrm>
          <a:prstGeom prst="rect">
            <a:avLst/>
          </a:prstGeom>
        </p:spPr>
      </p:pic>
      <p:sp>
        <p:nvSpPr>
          <p:cNvPr id="29" name="Text 22"/>
          <p:cNvSpPr txBox="1"/>
          <p:nvPr/>
        </p:nvSpPr>
        <p:spPr>
          <a:xfrm>
            <a:off x="4924044" y="2948026"/>
            <a:ext cx="2211019" cy="257861"/>
          </a:xfrm>
          <a:prstGeom prst="rect">
            <a:avLst/>
          </a:prstGeom>
          <a:noFill/>
          <a:ln/>
        </p:spPr>
        <p:txBody>
          <a:bodyPr wrap="square" lIns="0" tIns="0" rIns="0" bIns="0" rtlCol="0" anchor="ctr"/>
          <a:lstStyle/>
          <a:p>
            <a:pPr marL="0" indent="0" algn="l">
              <a:buNone/>
            </a:pPr>
            <a:r>
              <a:rPr lang="en-US" sz="1300" b="1" dirty="0">
                <a:solidFill>
                  <a:srgbClr val="334155"/>
                </a:solidFill>
                <a:latin typeface="Montserrat" pitchFamily="34" charset="0"/>
                <a:ea typeface="Montserrat" pitchFamily="34" charset="-122"/>
                <a:cs typeface="Montserrat" pitchFamily="34" charset="-120"/>
              </a:rPr>
              <a:t>Documents to Examine</a:t>
            </a:r>
            <a:endParaRPr lang="en-US" sz="1300" dirty="0"/>
          </a:p>
        </p:txBody>
      </p:sp>
      <p:sp>
        <p:nvSpPr>
          <p:cNvPr id="30" name="Shape 23"/>
          <p:cNvSpPr/>
          <p:nvPr/>
        </p:nvSpPr>
        <p:spPr>
          <a:xfrm>
            <a:off x="4486046" y="3581705"/>
            <a:ext cx="57607" cy="57607"/>
          </a:xfrm>
          <a:prstGeom prst="ellipse">
            <a:avLst/>
          </a:prstGeom>
          <a:solidFill>
            <a:srgbClr val="CBD5E1"/>
          </a:solidFill>
          <a:ln w="12700">
            <a:solidFill>
              <a:srgbClr val="FFFFFF">
                <a:alpha val="0"/>
              </a:srgbClr>
            </a:solidFill>
            <a:prstDash val="solid"/>
          </a:ln>
        </p:spPr>
      </p:sp>
      <p:sp>
        <p:nvSpPr>
          <p:cNvPr id="31" name="Text 24"/>
          <p:cNvSpPr txBox="1"/>
          <p:nvPr/>
        </p:nvSpPr>
        <p:spPr>
          <a:xfrm>
            <a:off x="4638751" y="3504895"/>
            <a:ext cx="3143707" cy="381305"/>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System-generated EWS / RFA Reports and Dashboard.</a:t>
            </a:r>
            <a:endParaRPr lang="en-US" sz="1000" dirty="0"/>
          </a:p>
        </p:txBody>
      </p:sp>
      <p:sp>
        <p:nvSpPr>
          <p:cNvPr id="32" name="Shape 25"/>
          <p:cNvSpPr/>
          <p:nvPr/>
        </p:nvSpPr>
        <p:spPr>
          <a:xfrm>
            <a:off x="4486046" y="4049878"/>
            <a:ext cx="57607" cy="57607"/>
          </a:xfrm>
          <a:prstGeom prst="ellipse">
            <a:avLst/>
          </a:prstGeom>
          <a:solidFill>
            <a:srgbClr val="CBD5E1"/>
          </a:solidFill>
          <a:ln w="12700">
            <a:solidFill>
              <a:srgbClr val="FFFFFF">
                <a:alpha val="0"/>
              </a:srgbClr>
            </a:solidFill>
            <a:prstDash val="solid"/>
          </a:ln>
        </p:spPr>
      </p:sp>
      <p:sp>
        <p:nvSpPr>
          <p:cNvPr id="33" name="Text 26"/>
          <p:cNvSpPr txBox="1"/>
          <p:nvPr/>
        </p:nvSpPr>
        <p:spPr>
          <a:xfrm>
            <a:off x="4638751" y="3973982"/>
            <a:ext cx="3143707" cy="381305"/>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Minutes of the Committee for Identification of Wilful Defaulters / RFA.</a:t>
            </a:r>
            <a:endParaRPr lang="en-US" sz="1000" dirty="0"/>
          </a:p>
        </p:txBody>
      </p:sp>
      <p:sp>
        <p:nvSpPr>
          <p:cNvPr id="34" name="Shape 27"/>
          <p:cNvSpPr/>
          <p:nvPr/>
        </p:nvSpPr>
        <p:spPr>
          <a:xfrm>
            <a:off x="4486046" y="4518050"/>
            <a:ext cx="57607" cy="57607"/>
          </a:xfrm>
          <a:prstGeom prst="ellipse">
            <a:avLst/>
          </a:prstGeom>
          <a:solidFill>
            <a:srgbClr val="CBD5E1"/>
          </a:solidFill>
          <a:ln w="12700">
            <a:solidFill>
              <a:srgbClr val="FFFFFF">
                <a:alpha val="0"/>
              </a:srgbClr>
            </a:solidFill>
            <a:prstDash val="solid"/>
          </a:ln>
        </p:spPr>
      </p:sp>
      <p:sp>
        <p:nvSpPr>
          <p:cNvPr id="35" name="Text 28"/>
          <p:cNvSpPr txBox="1"/>
          <p:nvPr/>
        </p:nvSpPr>
        <p:spPr>
          <a:xfrm>
            <a:off x="4638751" y="4442155"/>
            <a:ext cx="3143707" cy="381305"/>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Forensic Audit Reports (where applicable) and action taken reports.</a:t>
            </a:r>
            <a:endParaRPr lang="en-US" sz="1000" dirty="0"/>
          </a:p>
        </p:txBody>
      </p:sp>
      <p:sp>
        <p:nvSpPr>
          <p:cNvPr id="36" name="Shape 29"/>
          <p:cNvSpPr/>
          <p:nvPr/>
        </p:nvSpPr>
        <p:spPr>
          <a:xfrm>
            <a:off x="4486046" y="4987138"/>
            <a:ext cx="57607" cy="57607"/>
          </a:xfrm>
          <a:prstGeom prst="ellipse">
            <a:avLst/>
          </a:prstGeom>
          <a:solidFill>
            <a:srgbClr val="CBD5E1"/>
          </a:solidFill>
          <a:ln w="12700">
            <a:solidFill>
              <a:srgbClr val="FFFFFF">
                <a:alpha val="0"/>
              </a:srgbClr>
            </a:solidFill>
            <a:prstDash val="solid"/>
          </a:ln>
        </p:spPr>
      </p:sp>
      <p:sp>
        <p:nvSpPr>
          <p:cNvPr id="37" name="Text 30"/>
          <p:cNvSpPr txBox="1"/>
          <p:nvPr/>
        </p:nvSpPr>
        <p:spPr>
          <a:xfrm>
            <a:off x="4638751" y="4910328"/>
            <a:ext cx="3477463" cy="191110"/>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RBI CRILC reporting logs confirming RFA status.</a:t>
            </a:r>
            <a:endParaRPr lang="en-US" sz="1000" dirty="0"/>
          </a:p>
        </p:txBody>
      </p:sp>
      <p:sp>
        <p:nvSpPr>
          <p:cNvPr id="38" name="Shape 31"/>
          <p:cNvSpPr/>
          <p:nvPr/>
        </p:nvSpPr>
        <p:spPr>
          <a:xfrm>
            <a:off x="8096098" y="2704795"/>
            <a:ext cx="3619195" cy="3486607"/>
          </a:xfrm>
          <a:prstGeom prst="roundRect">
            <a:avLst>
              <a:gd name="adj" fmla="val 1720"/>
            </a:avLst>
          </a:prstGeom>
          <a:solidFill>
            <a:srgbClr val="FFFFFF"/>
          </a:solidFill>
          <a:ln w="12700">
            <a:solidFill>
              <a:srgbClr val="E2E8F0"/>
            </a:solidFill>
            <a:prstDash val="solid"/>
          </a:ln>
        </p:spPr>
      </p:sp>
      <p:sp>
        <p:nvSpPr>
          <p:cNvPr id="39" name="Shape 32"/>
          <p:cNvSpPr/>
          <p:nvPr/>
        </p:nvSpPr>
        <p:spPr>
          <a:xfrm>
            <a:off x="8296351" y="3343046"/>
            <a:ext cx="3219602" cy="19202"/>
          </a:xfrm>
          <a:prstGeom prst="rect">
            <a:avLst/>
          </a:prstGeom>
          <a:solidFill>
            <a:srgbClr val="F1F5F9"/>
          </a:solidFill>
          <a:ln w="12700">
            <a:solidFill>
              <a:srgbClr val="F1F5F9">
                <a:alpha val="0"/>
              </a:srgbClr>
            </a:solidFill>
            <a:prstDash val="solid"/>
          </a:ln>
        </p:spPr>
      </p:sp>
      <p:sp>
        <p:nvSpPr>
          <p:cNvPr id="40" name="Shape 33"/>
          <p:cNvSpPr/>
          <p:nvPr/>
        </p:nvSpPr>
        <p:spPr>
          <a:xfrm>
            <a:off x="8296351" y="2905049"/>
            <a:ext cx="342900" cy="342900"/>
          </a:xfrm>
          <a:prstGeom prst="ellipse">
            <a:avLst/>
          </a:prstGeom>
          <a:solidFill>
            <a:srgbClr val="EF4444"/>
          </a:solidFill>
          <a:ln w="12700">
            <a:solidFill>
              <a:srgbClr val="FFFFFF">
                <a:alpha val="0"/>
              </a:srgbClr>
            </a:solidFill>
            <a:prstDash val="solid"/>
          </a:ln>
        </p:spPr>
      </p:sp>
      <p:pic>
        <p:nvPicPr>
          <p:cNvPr id="41" name="Image 5" descr="preencoded.png"/>
          <p:cNvPicPr>
            <a:picLocks noChangeAspect="1"/>
          </p:cNvPicPr>
          <p:nvPr/>
        </p:nvPicPr>
        <p:blipFill>
          <a:blip r:embed="rId8"/>
          <a:srcRect/>
          <a:stretch/>
        </p:blipFill>
        <p:spPr>
          <a:xfrm>
            <a:off x="8391449" y="3000146"/>
            <a:ext cx="152705" cy="152705"/>
          </a:xfrm>
          <a:prstGeom prst="rect">
            <a:avLst/>
          </a:prstGeom>
        </p:spPr>
      </p:pic>
      <p:sp>
        <p:nvSpPr>
          <p:cNvPr id="42" name="Text 34"/>
          <p:cNvSpPr txBox="1"/>
          <p:nvPr/>
        </p:nvSpPr>
        <p:spPr>
          <a:xfrm>
            <a:off x="8734349" y="2948026"/>
            <a:ext cx="1507846" cy="257861"/>
          </a:xfrm>
          <a:prstGeom prst="rect">
            <a:avLst/>
          </a:prstGeom>
          <a:noFill/>
          <a:ln/>
        </p:spPr>
        <p:txBody>
          <a:bodyPr wrap="square" lIns="0" tIns="0" rIns="0" bIns="0" rtlCol="0" anchor="ctr"/>
          <a:lstStyle/>
          <a:p>
            <a:pPr marL="0" indent="0" algn="l">
              <a:buNone/>
            </a:pPr>
            <a:r>
              <a:rPr lang="en-US" sz="1300" b="1" dirty="0">
                <a:solidFill>
                  <a:srgbClr val="334155"/>
                </a:solidFill>
                <a:latin typeface="Montserrat" pitchFamily="34" charset="0"/>
                <a:ea typeface="Montserrat" pitchFamily="34" charset="-122"/>
                <a:cs typeface="Montserrat" pitchFamily="34" charset="-120"/>
              </a:rPr>
              <a:t>Possible Risks</a:t>
            </a:r>
            <a:endParaRPr lang="en-US" sz="1300" dirty="0"/>
          </a:p>
        </p:txBody>
      </p:sp>
      <p:sp>
        <p:nvSpPr>
          <p:cNvPr id="43" name="Shape 35"/>
          <p:cNvSpPr/>
          <p:nvPr/>
        </p:nvSpPr>
        <p:spPr>
          <a:xfrm>
            <a:off x="8296351" y="3581705"/>
            <a:ext cx="57607" cy="57607"/>
          </a:xfrm>
          <a:prstGeom prst="ellipse">
            <a:avLst/>
          </a:prstGeom>
          <a:solidFill>
            <a:srgbClr val="CBD5E1"/>
          </a:solidFill>
          <a:ln w="12700">
            <a:solidFill>
              <a:srgbClr val="FFFFFF">
                <a:alpha val="0"/>
              </a:srgbClr>
            </a:solidFill>
            <a:prstDash val="solid"/>
          </a:ln>
        </p:spPr>
      </p:sp>
      <p:sp>
        <p:nvSpPr>
          <p:cNvPr id="44" name="Text 36"/>
          <p:cNvSpPr txBox="1"/>
          <p:nvPr/>
        </p:nvSpPr>
        <p:spPr>
          <a:xfrm>
            <a:off x="8449056" y="3504895"/>
            <a:ext cx="3143707" cy="381305"/>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Delayed classification of potential fraud leading to asset stripping.</a:t>
            </a:r>
            <a:endParaRPr lang="en-US" sz="1000" dirty="0"/>
          </a:p>
        </p:txBody>
      </p:sp>
      <p:sp>
        <p:nvSpPr>
          <p:cNvPr id="45" name="Shape 37"/>
          <p:cNvSpPr/>
          <p:nvPr/>
        </p:nvSpPr>
        <p:spPr>
          <a:xfrm>
            <a:off x="8296351" y="4049878"/>
            <a:ext cx="57607" cy="57607"/>
          </a:xfrm>
          <a:prstGeom prst="ellipse">
            <a:avLst/>
          </a:prstGeom>
          <a:solidFill>
            <a:srgbClr val="CBD5E1"/>
          </a:solidFill>
          <a:ln w="12700">
            <a:solidFill>
              <a:srgbClr val="FFFFFF">
                <a:alpha val="0"/>
              </a:srgbClr>
            </a:solidFill>
            <a:prstDash val="solid"/>
          </a:ln>
        </p:spPr>
      </p:sp>
      <p:sp>
        <p:nvSpPr>
          <p:cNvPr id="46" name="Text 38"/>
          <p:cNvSpPr txBox="1"/>
          <p:nvPr/>
        </p:nvSpPr>
        <p:spPr>
          <a:xfrm>
            <a:off x="8449056" y="3973982"/>
            <a:ext cx="3143707" cy="381305"/>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Non-compliance with RBI Master Direction on Frauds (penalty risk).</a:t>
            </a:r>
            <a:endParaRPr lang="en-US" sz="1000" dirty="0"/>
          </a:p>
        </p:txBody>
      </p:sp>
      <p:sp>
        <p:nvSpPr>
          <p:cNvPr id="47" name="Shape 39"/>
          <p:cNvSpPr/>
          <p:nvPr/>
        </p:nvSpPr>
        <p:spPr>
          <a:xfrm>
            <a:off x="8296351" y="4518050"/>
            <a:ext cx="57607" cy="57607"/>
          </a:xfrm>
          <a:prstGeom prst="ellipse">
            <a:avLst/>
          </a:prstGeom>
          <a:solidFill>
            <a:srgbClr val="CBD5E1"/>
          </a:solidFill>
          <a:ln w="12700">
            <a:solidFill>
              <a:srgbClr val="FFFFFF">
                <a:alpha val="0"/>
              </a:srgbClr>
            </a:solidFill>
            <a:prstDash val="solid"/>
          </a:ln>
        </p:spPr>
      </p:sp>
      <p:sp>
        <p:nvSpPr>
          <p:cNvPr id="48" name="Text 40"/>
          <p:cNvSpPr txBox="1"/>
          <p:nvPr/>
        </p:nvSpPr>
        <p:spPr>
          <a:xfrm>
            <a:off x="8449056" y="4442155"/>
            <a:ext cx="3143707" cy="381305"/>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Continued exposure/lending to accounts already showing signs of stress/fraud.</a:t>
            </a:r>
            <a:endParaRPr lang="en-US" sz="1000" dirty="0"/>
          </a:p>
        </p:txBody>
      </p:sp>
      <p:sp>
        <p:nvSpPr>
          <p:cNvPr id="49" name="Shape 41"/>
          <p:cNvSpPr/>
          <p:nvPr/>
        </p:nvSpPr>
        <p:spPr>
          <a:xfrm>
            <a:off x="8296351" y="4987138"/>
            <a:ext cx="57607" cy="57607"/>
          </a:xfrm>
          <a:prstGeom prst="ellipse">
            <a:avLst/>
          </a:prstGeom>
          <a:solidFill>
            <a:srgbClr val="CBD5E1"/>
          </a:solidFill>
          <a:ln w="12700">
            <a:solidFill>
              <a:srgbClr val="FFFFFF">
                <a:alpha val="0"/>
              </a:srgbClr>
            </a:solidFill>
            <a:prstDash val="solid"/>
          </a:ln>
        </p:spPr>
      </p:sp>
      <p:sp>
        <p:nvSpPr>
          <p:cNvPr id="50" name="Text 42"/>
          <p:cNvSpPr txBox="1"/>
          <p:nvPr/>
        </p:nvSpPr>
        <p:spPr>
          <a:xfrm>
            <a:off x="8449056" y="4910328"/>
            <a:ext cx="3143707" cy="381305"/>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Failure to report to consortium members within timelines.</a:t>
            </a:r>
            <a:endParaRPr lang="en-US" sz="1000" dirty="0"/>
          </a:p>
        </p:txBody>
      </p:sp>
      <p:sp>
        <p:nvSpPr>
          <p:cNvPr id="51" name="Shape 43"/>
          <p:cNvSpPr/>
          <p:nvPr/>
        </p:nvSpPr>
        <p:spPr>
          <a:xfrm>
            <a:off x="0" y="6476695"/>
            <a:ext cx="12191695" cy="381305"/>
          </a:xfrm>
          <a:prstGeom prst="rect">
            <a:avLst/>
          </a:prstGeom>
          <a:solidFill>
            <a:srgbClr val="F8FAFC"/>
          </a:solidFill>
          <a:ln/>
        </p:spPr>
      </p:sp>
      <p:sp>
        <p:nvSpPr>
          <p:cNvPr id="52" name="Shape 44"/>
          <p:cNvSpPr/>
          <p:nvPr/>
        </p:nvSpPr>
        <p:spPr>
          <a:xfrm>
            <a:off x="0" y="6476695"/>
            <a:ext cx="12191695" cy="9144"/>
          </a:xfrm>
          <a:prstGeom prst="rect">
            <a:avLst/>
          </a:prstGeom>
          <a:solidFill>
            <a:srgbClr val="E2E8F0"/>
          </a:solidFill>
          <a:ln w="12700">
            <a:solidFill>
              <a:srgbClr val="E2E8F0">
                <a:alpha val="0"/>
              </a:srgbClr>
            </a:solidFill>
            <a:prstDash val="solid"/>
          </a:ln>
        </p:spPr>
      </p:sp>
      <p:sp>
        <p:nvSpPr>
          <p:cNvPr id="53" name="Text 45"/>
          <p:cNvSpPr txBox="1"/>
          <p:nvPr/>
        </p:nvSpPr>
        <p:spPr>
          <a:xfrm>
            <a:off x="476402" y="6586423"/>
            <a:ext cx="3276295" cy="171907"/>
          </a:xfrm>
          <a:prstGeom prst="rect">
            <a:avLst/>
          </a:prstGeom>
          <a:noFill/>
          <a:ln/>
        </p:spPr>
        <p:txBody>
          <a:bodyPr wrap="square" lIns="0" tIns="0" rIns="0" bIns="0" rtlCol="0" anchor="ctr"/>
          <a:lstStyle/>
          <a:p>
            <a:pPr marL="0" indent="0" algn="l">
              <a:buNone/>
            </a:pPr>
            <a:r>
              <a:rPr lang="en-US" sz="900" dirty="0">
                <a:solidFill>
                  <a:srgbClr val="94A3B8"/>
                </a:solidFill>
                <a:latin typeface="Open Sans" pitchFamily="34" charset="0"/>
                <a:ea typeface="Open Sans" pitchFamily="34" charset="-122"/>
                <a:cs typeface="Open Sans" pitchFamily="34" charset="-120"/>
              </a:rPr>
              <a:t>Long Form Audit Report (LFAR) – Practical Approach</a:t>
            </a:r>
            <a:endParaRPr lang="en-US" sz="900" dirty="0"/>
          </a:p>
        </p:txBody>
      </p:sp>
      <p:sp>
        <p:nvSpPr>
          <p:cNvPr id="54" name="Text 46"/>
          <p:cNvSpPr txBox="1"/>
          <p:nvPr/>
        </p:nvSpPr>
        <p:spPr>
          <a:xfrm>
            <a:off x="10416845" y="6586423"/>
            <a:ext cx="1553566" cy="171907"/>
          </a:xfrm>
          <a:prstGeom prst="rect">
            <a:avLst/>
          </a:prstGeom>
          <a:noFill/>
          <a:ln/>
        </p:spPr>
        <p:txBody>
          <a:bodyPr wrap="square" lIns="0" tIns="0" rIns="0" bIns="0" rtlCol="0" anchor="ctr"/>
          <a:lstStyle/>
          <a:p>
            <a:pPr marL="0" indent="0" algn="l">
              <a:buNone/>
            </a:pPr>
            <a:r>
              <a:rPr lang="en-US" sz="900" dirty="0">
                <a:solidFill>
                  <a:srgbClr val="94A3B8"/>
                </a:solidFill>
                <a:latin typeface="Open Sans" pitchFamily="34" charset="0"/>
                <a:ea typeface="Open Sans" pitchFamily="34" charset="-122"/>
                <a:cs typeface="Open Sans" pitchFamily="34" charset="-120"/>
              </a:rPr>
              <a:t>ICAI Hyderabad Seminar</a:t>
            </a:r>
            <a:endParaRPr lang="en-US" sz="9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name="Slide 44">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F0F0F0"/>
          </a:solidFill>
          <a:ln w="12700">
            <a:solidFill>
              <a:srgbClr val="FFFFFF">
                <a:alpha val="0"/>
              </a:srgbClr>
            </a:solidFill>
            <a:prstDash val="solid"/>
          </a:ln>
        </p:spPr>
      </p:sp>
      <p:sp>
        <p:nvSpPr>
          <p:cNvPr id="3" name="Shape 1"/>
          <p:cNvSpPr/>
          <p:nvPr/>
        </p:nvSpPr>
        <p:spPr>
          <a:xfrm>
            <a:off x="0" y="0"/>
            <a:ext cx="12191695" cy="6858000"/>
          </a:xfrm>
          <a:prstGeom prst="rect">
            <a:avLst/>
          </a:prstGeom>
          <a:solidFill>
            <a:srgbClr val="FFFFFF"/>
          </a:solidFill>
          <a:ln w="12700">
            <a:solidFill>
              <a:srgbClr val="FFFFFF">
                <a:alpha val="0"/>
              </a:srgbClr>
            </a:solidFill>
            <a:prstDash val="solid"/>
          </a:ln>
        </p:spPr>
      </p:sp>
      <p:pic>
        <p:nvPicPr>
          <p:cNvPr id="4" name="Image 0" descr="preencoded.png"/>
          <p:cNvPicPr>
            <a:picLocks noChangeAspect="1"/>
          </p:cNvPicPr>
          <p:nvPr/>
        </p:nvPicPr>
        <p:blipFill>
          <a:blip r:embed="rId3"/>
          <a:srcRect t="-17" b="-17"/>
          <a:stretch/>
        </p:blipFill>
        <p:spPr>
          <a:xfrm>
            <a:off x="0" y="0"/>
            <a:ext cx="12191695" cy="952805"/>
          </a:xfrm>
          <a:prstGeom prst="rect">
            <a:avLst/>
          </a:prstGeom>
        </p:spPr>
      </p:pic>
      <p:sp>
        <p:nvSpPr>
          <p:cNvPr id="5" name="Text 2"/>
          <p:cNvSpPr txBox="1"/>
          <p:nvPr/>
        </p:nvSpPr>
        <p:spPr>
          <a:xfrm>
            <a:off x="476402" y="247802"/>
            <a:ext cx="10821010" cy="457200"/>
          </a:xfrm>
          <a:prstGeom prst="rect">
            <a:avLst/>
          </a:prstGeom>
          <a:noFill/>
          <a:ln/>
        </p:spPr>
        <p:txBody>
          <a:bodyPr wrap="square" lIns="0" tIns="0" rIns="0" bIns="0" rtlCol="0" anchor="ctr"/>
          <a:lstStyle/>
          <a:p>
            <a:pPr marL="0" indent="0" algn="l">
              <a:buNone/>
            </a:pPr>
            <a:r>
              <a:rPr lang="en-US" sz="2400" b="1" kern="0" spc="75" dirty="0">
                <a:solidFill>
                  <a:srgbClr val="FFFFFF"/>
                </a:solidFill>
                <a:latin typeface="Montserrat" pitchFamily="34" charset="0"/>
                <a:ea typeface="Montserrat" pitchFamily="34" charset="-122"/>
                <a:cs typeface="Montserrat" pitchFamily="34" charset="-120"/>
              </a:rPr>
              <a:t>I. Advances - Review - Top 5 Large Advances - Q5(e)(ix)</a:t>
            </a:r>
            <a:endParaRPr lang="en-US" sz="2400" dirty="0"/>
          </a:p>
        </p:txBody>
      </p:sp>
      <p:pic>
        <p:nvPicPr>
          <p:cNvPr id="6" name="Image 1" descr="preencoded.png"/>
          <p:cNvPicPr>
            <a:picLocks noChangeAspect="1"/>
          </p:cNvPicPr>
          <p:nvPr/>
        </p:nvPicPr>
        <p:blipFill>
          <a:blip r:embed="rId4"/>
          <a:srcRect t="-401" b="-401"/>
          <a:stretch/>
        </p:blipFill>
        <p:spPr>
          <a:xfrm>
            <a:off x="0" y="952805"/>
            <a:ext cx="12191695" cy="57607"/>
          </a:xfrm>
          <a:prstGeom prst="rect">
            <a:avLst/>
          </a:prstGeom>
        </p:spPr>
      </p:pic>
      <p:sp>
        <p:nvSpPr>
          <p:cNvPr id="7" name="Shape 3"/>
          <p:cNvSpPr/>
          <p:nvPr/>
        </p:nvSpPr>
        <p:spPr>
          <a:xfrm>
            <a:off x="476402" y="1295705"/>
            <a:ext cx="11239805" cy="1218895"/>
          </a:xfrm>
          <a:prstGeom prst="roundRect">
            <a:avLst>
              <a:gd name="adj" fmla="val 9377"/>
            </a:avLst>
          </a:prstGeom>
          <a:solidFill>
            <a:srgbClr val="E8F4FD"/>
          </a:solidFill>
          <a:ln/>
          <a:effectLst>
            <a:outerShdw blurRad="63500" dist="38100" dir="16200000" algn="bl" rotWithShape="0">
              <a:srgbClr val="000000">
                <a:alpha val="5000"/>
              </a:srgbClr>
            </a:outerShdw>
          </a:effectLst>
        </p:spPr>
      </p:sp>
      <p:sp>
        <p:nvSpPr>
          <p:cNvPr id="8" name="Shape 4"/>
          <p:cNvSpPr/>
          <p:nvPr/>
        </p:nvSpPr>
        <p:spPr>
          <a:xfrm>
            <a:off x="476402" y="1295705"/>
            <a:ext cx="75895" cy="1218895"/>
          </a:xfrm>
          <a:prstGeom prst="roundRect">
            <a:avLst>
              <a:gd name="adj" fmla="val 150603"/>
            </a:avLst>
          </a:prstGeom>
          <a:solidFill>
            <a:srgbClr val="003580"/>
          </a:solidFill>
          <a:ln w="12700">
            <a:solidFill>
              <a:srgbClr val="003580">
                <a:alpha val="0"/>
              </a:srgbClr>
            </a:solidFill>
            <a:prstDash val="solid"/>
          </a:ln>
        </p:spPr>
      </p:sp>
      <p:pic>
        <p:nvPicPr>
          <p:cNvPr id="9" name="Image 2" descr="preencoded.png"/>
          <p:cNvPicPr>
            <a:picLocks noChangeAspect="1"/>
          </p:cNvPicPr>
          <p:nvPr/>
        </p:nvPicPr>
        <p:blipFill>
          <a:blip r:embed="rId5"/>
          <a:srcRect t="-43" b="-43"/>
          <a:stretch/>
        </p:blipFill>
        <p:spPr>
          <a:xfrm>
            <a:off x="743407" y="1524305"/>
            <a:ext cx="133502" cy="152705"/>
          </a:xfrm>
          <a:prstGeom prst="rect">
            <a:avLst/>
          </a:prstGeom>
        </p:spPr>
      </p:pic>
      <p:sp>
        <p:nvSpPr>
          <p:cNvPr id="10" name="Text 5"/>
          <p:cNvSpPr txBox="1"/>
          <p:nvPr/>
        </p:nvSpPr>
        <p:spPr>
          <a:xfrm>
            <a:off x="952805" y="1485900"/>
            <a:ext cx="2981858" cy="228600"/>
          </a:xfrm>
          <a:prstGeom prst="rect">
            <a:avLst/>
          </a:prstGeom>
          <a:noFill/>
          <a:ln/>
        </p:spPr>
        <p:txBody>
          <a:bodyPr wrap="square" lIns="0" tIns="0" rIns="0" bIns="0" rtlCol="0" anchor="ctr"/>
          <a:lstStyle/>
          <a:p>
            <a:pPr marL="0" indent="0" algn="l">
              <a:buNone/>
            </a:pPr>
            <a:r>
              <a:rPr lang="en-US" sz="1200" b="1" dirty="0">
                <a:solidFill>
                  <a:srgbClr val="003580"/>
                </a:solidFill>
                <a:latin typeface="Montserrat" pitchFamily="34" charset="0"/>
                <a:ea typeface="Montserrat" pitchFamily="34" charset="-122"/>
                <a:cs typeface="Montserrat" pitchFamily="34" charset="-120"/>
              </a:rPr>
              <a:t>Exact LFAR Question (Verbatim)</a:t>
            </a:r>
            <a:endParaRPr lang="en-US" sz="1200" dirty="0"/>
          </a:p>
        </p:txBody>
      </p:sp>
      <p:sp>
        <p:nvSpPr>
          <p:cNvPr id="11" name="Text 6"/>
          <p:cNvSpPr txBox="1"/>
          <p:nvPr/>
        </p:nvSpPr>
        <p:spPr>
          <a:xfrm>
            <a:off x="743407" y="1790395"/>
            <a:ext cx="10858500" cy="534010"/>
          </a:xfrm>
          <a:prstGeom prst="rect">
            <a:avLst/>
          </a:prstGeom>
          <a:noFill/>
          <a:ln/>
        </p:spPr>
        <p:txBody>
          <a:bodyPr wrap="square" lIns="0" tIns="0" rIns="0" bIns="0" rtlCol="0" anchor="ctr"/>
          <a:lstStyle/>
          <a:p>
            <a:pPr marL="0" indent="0" algn="l">
              <a:buNone/>
            </a:pPr>
            <a:r>
              <a:rPr lang="en-US" sz="1500" b="1" i="1" dirty="0">
                <a:solidFill>
                  <a:srgbClr val="1E293B"/>
                </a:solidFill>
                <a:latin typeface="Open Sans" pitchFamily="34" charset="0"/>
                <a:ea typeface="Open Sans" pitchFamily="34" charset="-122"/>
                <a:cs typeface="Open Sans" pitchFamily="34" charset="-120"/>
              </a:rPr>
              <a:t>"Comment on adverse features considered significant in top 5 standard large advances and which need management's attention."</a:t>
            </a:r>
            <a:endParaRPr lang="en-US" sz="1500" dirty="0"/>
          </a:p>
        </p:txBody>
      </p:sp>
      <p:sp>
        <p:nvSpPr>
          <p:cNvPr id="12" name="Shape 7"/>
          <p:cNvSpPr/>
          <p:nvPr/>
        </p:nvSpPr>
        <p:spPr>
          <a:xfrm>
            <a:off x="476402" y="2704795"/>
            <a:ext cx="3619195" cy="3486607"/>
          </a:xfrm>
          <a:prstGeom prst="roundRect">
            <a:avLst>
              <a:gd name="adj" fmla="val 1720"/>
            </a:avLst>
          </a:prstGeom>
          <a:solidFill>
            <a:srgbClr val="FFFFFF"/>
          </a:solidFill>
          <a:ln w="12700">
            <a:solidFill>
              <a:srgbClr val="E2E8F0"/>
            </a:solidFill>
            <a:prstDash val="solid"/>
          </a:ln>
        </p:spPr>
      </p:sp>
      <p:sp>
        <p:nvSpPr>
          <p:cNvPr id="13" name="Shape 8"/>
          <p:cNvSpPr/>
          <p:nvPr/>
        </p:nvSpPr>
        <p:spPr>
          <a:xfrm>
            <a:off x="676656" y="3343046"/>
            <a:ext cx="3219602" cy="19202"/>
          </a:xfrm>
          <a:prstGeom prst="rect">
            <a:avLst/>
          </a:prstGeom>
          <a:solidFill>
            <a:srgbClr val="F1F5F9"/>
          </a:solidFill>
          <a:ln w="12700">
            <a:solidFill>
              <a:srgbClr val="F1F5F9">
                <a:alpha val="0"/>
              </a:srgbClr>
            </a:solidFill>
            <a:prstDash val="solid"/>
          </a:ln>
        </p:spPr>
      </p:sp>
      <p:sp>
        <p:nvSpPr>
          <p:cNvPr id="14" name="Shape 9"/>
          <p:cNvSpPr/>
          <p:nvPr/>
        </p:nvSpPr>
        <p:spPr>
          <a:xfrm>
            <a:off x="676656" y="2905049"/>
            <a:ext cx="342900" cy="342900"/>
          </a:xfrm>
          <a:prstGeom prst="ellipse">
            <a:avLst/>
          </a:prstGeom>
          <a:solidFill>
            <a:srgbClr val="0072CE"/>
          </a:solidFill>
          <a:ln w="12700">
            <a:solidFill>
              <a:srgbClr val="FFFFFF">
                <a:alpha val="0"/>
              </a:srgbClr>
            </a:solidFill>
            <a:prstDash val="solid"/>
          </a:ln>
        </p:spPr>
      </p:sp>
      <p:pic>
        <p:nvPicPr>
          <p:cNvPr id="15" name="Image 3" descr="preencoded.png"/>
          <p:cNvPicPr>
            <a:picLocks noChangeAspect="1"/>
          </p:cNvPicPr>
          <p:nvPr/>
        </p:nvPicPr>
        <p:blipFill>
          <a:blip r:embed="rId6"/>
          <a:srcRect/>
          <a:stretch/>
        </p:blipFill>
        <p:spPr>
          <a:xfrm>
            <a:off x="771754" y="3000146"/>
            <a:ext cx="152705" cy="152705"/>
          </a:xfrm>
          <a:prstGeom prst="rect">
            <a:avLst/>
          </a:prstGeom>
        </p:spPr>
      </p:pic>
      <p:sp>
        <p:nvSpPr>
          <p:cNvPr id="16" name="Text 10"/>
          <p:cNvSpPr txBox="1"/>
          <p:nvPr/>
        </p:nvSpPr>
        <p:spPr>
          <a:xfrm>
            <a:off x="1114654" y="2948026"/>
            <a:ext cx="1540764" cy="257861"/>
          </a:xfrm>
          <a:prstGeom prst="rect">
            <a:avLst/>
          </a:prstGeom>
          <a:noFill/>
          <a:ln/>
        </p:spPr>
        <p:txBody>
          <a:bodyPr wrap="square" lIns="0" tIns="0" rIns="0" bIns="0" rtlCol="0" anchor="ctr"/>
          <a:lstStyle/>
          <a:p>
            <a:pPr marL="0" indent="0" algn="l">
              <a:buNone/>
            </a:pPr>
            <a:r>
              <a:rPr lang="en-US" sz="1300" b="1" dirty="0">
                <a:solidFill>
                  <a:srgbClr val="334155"/>
                </a:solidFill>
                <a:latin typeface="Montserrat" pitchFamily="34" charset="0"/>
                <a:ea typeface="Montserrat" pitchFamily="34" charset="-122"/>
                <a:cs typeface="Montserrat" pitchFamily="34" charset="-120"/>
              </a:rPr>
              <a:t>What to Verify</a:t>
            </a:r>
            <a:endParaRPr lang="en-US" sz="1300" dirty="0"/>
          </a:p>
        </p:txBody>
      </p:sp>
      <p:sp>
        <p:nvSpPr>
          <p:cNvPr id="17" name="Shape 11"/>
          <p:cNvSpPr/>
          <p:nvPr/>
        </p:nvSpPr>
        <p:spPr>
          <a:xfrm>
            <a:off x="676656" y="3581705"/>
            <a:ext cx="57607" cy="57607"/>
          </a:xfrm>
          <a:prstGeom prst="ellipse">
            <a:avLst/>
          </a:prstGeom>
          <a:solidFill>
            <a:srgbClr val="CBD5E1"/>
          </a:solidFill>
          <a:ln w="12700">
            <a:solidFill>
              <a:srgbClr val="FFFFFF">
                <a:alpha val="0"/>
              </a:srgbClr>
            </a:solidFill>
            <a:prstDash val="solid"/>
          </a:ln>
        </p:spPr>
      </p:sp>
      <p:sp>
        <p:nvSpPr>
          <p:cNvPr id="18" name="Text 12"/>
          <p:cNvSpPr txBox="1"/>
          <p:nvPr/>
        </p:nvSpPr>
        <p:spPr>
          <a:xfrm>
            <a:off x="828446" y="3504895"/>
            <a:ext cx="3143707" cy="381305"/>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Identify the top 5 standard advances based on total outstanding (funded + non-funded).</a:t>
            </a:r>
            <a:endParaRPr lang="en-US" sz="1000" dirty="0"/>
          </a:p>
        </p:txBody>
      </p:sp>
      <p:sp>
        <p:nvSpPr>
          <p:cNvPr id="19" name="Shape 13"/>
          <p:cNvSpPr/>
          <p:nvPr/>
        </p:nvSpPr>
        <p:spPr>
          <a:xfrm>
            <a:off x="676656" y="4049878"/>
            <a:ext cx="57607" cy="57607"/>
          </a:xfrm>
          <a:prstGeom prst="ellipse">
            <a:avLst/>
          </a:prstGeom>
          <a:solidFill>
            <a:srgbClr val="CBD5E1"/>
          </a:solidFill>
          <a:ln w="12700">
            <a:solidFill>
              <a:srgbClr val="FFFFFF">
                <a:alpha val="0"/>
              </a:srgbClr>
            </a:solidFill>
            <a:prstDash val="solid"/>
          </a:ln>
        </p:spPr>
      </p:sp>
      <p:sp>
        <p:nvSpPr>
          <p:cNvPr id="20" name="Text 14"/>
          <p:cNvSpPr txBox="1"/>
          <p:nvPr/>
        </p:nvSpPr>
        <p:spPr>
          <a:xfrm>
            <a:off x="828446" y="3973982"/>
            <a:ext cx="3143707" cy="381305"/>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Review account conduct, turnover in account vs. sales, and adherence to sanction terms.</a:t>
            </a:r>
            <a:endParaRPr lang="en-US" sz="1000" dirty="0"/>
          </a:p>
        </p:txBody>
      </p:sp>
      <p:sp>
        <p:nvSpPr>
          <p:cNvPr id="21" name="Shape 15"/>
          <p:cNvSpPr/>
          <p:nvPr/>
        </p:nvSpPr>
        <p:spPr>
          <a:xfrm>
            <a:off x="676656" y="4518050"/>
            <a:ext cx="57607" cy="57607"/>
          </a:xfrm>
          <a:prstGeom prst="ellipse">
            <a:avLst/>
          </a:prstGeom>
          <a:solidFill>
            <a:srgbClr val="CBD5E1"/>
          </a:solidFill>
          <a:ln w="12700">
            <a:solidFill>
              <a:srgbClr val="FFFFFF">
                <a:alpha val="0"/>
              </a:srgbClr>
            </a:solidFill>
            <a:prstDash val="solid"/>
          </a:ln>
        </p:spPr>
      </p:sp>
      <p:sp>
        <p:nvSpPr>
          <p:cNvPr id="22" name="Text 16"/>
          <p:cNvSpPr txBox="1"/>
          <p:nvPr/>
        </p:nvSpPr>
        <p:spPr>
          <a:xfrm>
            <a:off x="828446" y="4442155"/>
            <a:ext cx="3143707" cy="562356"/>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Check for potential stress signals: frequent OD, overdue stock audits, or deteriorating financial ratios.</a:t>
            </a:r>
            <a:endParaRPr lang="en-US" sz="1000" dirty="0"/>
          </a:p>
        </p:txBody>
      </p:sp>
      <p:sp>
        <p:nvSpPr>
          <p:cNvPr id="23" name="Shape 17"/>
          <p:cNvSpPr/>
          <p:nvPr/>
        </p:nvSpPr>
        <p:spPr>
          <a:xfrm>
            <a:off x="676656" y="5173675"/>
            <a:ext cx="57607" cy="57607"/>
          </a:xfrm>
          <a:prstGeom prst="ellipse">
            <a:avLst/>
          </a:prstGeom>
          <a:solidFill>
            <a:srgbClr val="CBD5E1"/>
          </a:solidFill>
          <a:ln w="12700">
            <a:solidFill>
              <a:srgbClr val="FFFFFF">
                <a:alpha val="0"/>
              </a:srgbClr>
            </a:solidFill>
            <a:prstDash val="solid"/>
          </a:ln>
        </p:spPr>
      </p:sp>
      <p:sp>
        <p:nvSpPr>
          <p:cNvPr id="24" name="Text 18"/>
          <p:cNvSpPr txBox="1"/>
          <p:nvPr/>
        </p:nvSpPr>
        <p:spPr>
          <a:xfrm>
            <a:off x="828446" y="5097780"/>
            <a:ext cx="3143707" cy="381305"/>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Verify if any adverse news or market intelligence exists regarding the borrower group.</a:t>
            </a:r>
            <a:endParaRPr lang="en-US" sz="1000" dirty="0"/>
          </a:p>
        </p:txBody>
      </p:sp>
      <p:sp>
        <p:nvSpPr>
          <p:cNvPr id="25" name="Shape 19"/>
          <p:cNvSpPr/>
          <p:nvPr/>
        </p:nvSpPr>
        <p:spPr>
          <a:xfrm>
            <a:off x="4286707" y="2704795"/>
            <a:ext cx="3619195" cy="3486607"/>
          </a:xfrm>
          <a:prstGeom prst="roundRect">
            <a:avLst>
              <a:gd name="adj" fmla="val 1720"/>
            </a:avLst>
          </a:prstGeom>
          <a:solidFill>
            <a:srgbClr val="FFFFFF"/>
          </a:solidFill>
          <a:ln w="12700">
            <a:solidFill>
              <a:srgbClr val="E2E8F0"/>
            </a:solidFill>
            <a:prstDash val="solid"/>
          </a:ln>
        </p:spPr>
      </p:sp>
      <p:sp>
        <p:nvSpPr>
          <p:cNvPr id="26" name="Shape 20"/>
          <p:cNvSpPr/>
          <p:nvPr/>
        </p:nvSpPr>
        <p:spPr>
          <a:xfrm>
            <a:off x="4486046" y="3343046"/>
            <a:ext cx="3219602" cy="19202"/>
          </a:xfrm>
          <a:prstGeom prst="rect">
            <a:avLst/>
          </a:prstGeom>
          <a:solidFill>
            <a:srgbClr val="F1F5F9"/>
          </a:solidFill>
          <a:ln w="12700">
            <a:solidFill>
              <a:srgbClr val="F1F5F9">
                <a:alpha val="0"/>
              </a:srgbClr>
            </a:solidFill>
            <a:prstDash val="solid"/>
          </a:ln>
        </p:spPr>
      </p:sp>
      <p:sp>
        <p:nvSpPr>
          <p:cNvPr id="27" name="Shape 21"/>
          <p:cNvSpPr/>
          <p:nvPr/>
        </p:nvSpPr>
        <p:spPr>
          <a:xfrm>
            <a:off x="4486046" y="2905049"/>
            <a:ext cx="342900" cy="342900"/>
          </a:xfrm>
          <a:prstGeom prst="ellipse">
            <a:avLst/>
          </a:prstGeom>
          <a:solidFill>
            <a:srgbClr val="10B981"/>
          </a:solidFill>
          <a:ln w="12700">
            <a:solidFill>
              <a:srgbClr val="FFFFFF">
                <a:alpha val="0"/>
              </a:srgbClr>
            </a:solidFill>
            <a:prstDash val="solid"/>
          </a:ln>
        </p:spPr>
      </p:sp>
      <p:pic>
        <p:nvPicPr>
          <p:cNvPr id="28" name="Image 4" descr="preencoded.png"/>
          <p:cNvPicPr>
            <a:picLocks noChangeAspect="1"/>
          </p:cNvPicPr>
          <p:nvPr/>
        </p:nvPicPr>
        <p:blipFill>
          <a:blip r:embed="rId7"/>
          <a:srcRect t="-100" b="-100"/>
          <a:stretch/>
        </p:blipFill>
        <p:spPr>
          <a:xfrm>
            <a:off x="4600346" y="3000146"/>
            <a:ext cx="114300" cy="152705"/>
          </a:xfrm>
          <a:prstGeom prst="rect">
            <a:avLst/>
          </a:prstGeom>
        </p:spPr>
      </p:pic>
      <p:sp>
        <p:nvSpPr>
          <p:cNvPr id="29" name="Text 22"/>
          <p:cNvSpPr txBox="1"/>
          <p:nvPr/>
        </p:nvSpPr>
        <p:spPr>
          <a:xfrm>
            <a:off x="4924044" y="2948026"/>
            <a:ext cx="2211019" cy="257861"/>
          </a:xfrm>
          <a:prstGeom prst="rect">
            <a:avLst/>
          </a:prstGeom>
          <a:noFill/>
          <a:ln/>
        </p:spPr>
        <p:txBody>
          <a:bodyPr wrap="square" lIns="0" tIns="0" rIns="0" bIns="0" rtlCol="0" anchor="ctr"/>
          <a:lstStyle/>
          <a:p>
            <a:pPr marL="0" indent="0" algn="l">
              <a:buNone/>
            </a:pPr>
            <a:r>
              <a:rPr lang="en-US" sz="1300" b="1" dirty="0">
                <a:solidFill>
                  <a:srgbClr val="334155"/>
                </a:solidFill>
                <a:latin typeface="Montserrat" pitchFamily="34" charset="0"/>
                <a:ea typeface="Montserrat" pitchFamily="34" charset="-122"/>
                <a:cs typeface="Montserrat" pitchFamily="34" charset="-120"/>
              </a:rPr>
              <a:t>Documents to Examine</a:t>
            </a:r>
            <a:endParaRPr lang="en-US" sz="1300" dirty="0"/>
          </a:p>
        </p:txBody>
      </p:sp>
      <p:sp>
        <p:nvSpPr>
          <p:cNvPr id="30" name="Shape 23"/>
          <p:cNvSpPr/>
          <p:nvPr/>
        </p:nvSpPr>
        <p:spPr>
          <a:xfrm>
            <a:off x="4486046" y="3581705"/>
            <a:ext cx="57607" cy="57607"/>
          </a:xfrm>
          <a:prstGeom prst="ellipse">
            <a:avLst/>
          </a:prstGeom>
          <a:solidFill>
            <a:srgbClr val="CBD5E1"/>
          </a:solidFill>
          <a:ln w="12700">
            <a:solidFill>
              <a:srgbClr val="FFFFFF">
                <a:alpha val="0"/>
              </a:srgbClr>
            </a:solidFill>
            <a:prstDash val="solid"/>
          </a:ln>
        </p:spPr>
      </p:sp>
      <p:sp>
        <p:nvSpPr>
          <p:cNvPr id="31" name="Text 24"/>
          <p:cNvSpPr txBox="1"/>
          <p:nvPr/>
        </p:nvSpPr>
        <p:spPr>
          <a:xfrm>
            <a:off x="4638751" y="3504895"/>
            <a:ext cx="3143707" cy="381305"/>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List of Top 5 Standard Advances generated from CBS.</a:t>
            </a:r>
            <a:endParaRPr lang="en-US" sz="1000" dirty="0"/>
          </a:p>
        </p:txBody>
      </p:sp>
      <p:sp>
        <p:nvSpPr>
          <p:cNvPr id="32" name="Shape 25"/>
          <p:cNvSpPr/>
          <p:nvPr/>
        </p:nvSpPr>
        <p:spPr>
          <a:xfrm>
            <a:off x="4486046" y="4049878"/>
            <a:ext cx="57607" cy="57607"/>
          </a:xfrm>
          <a:prstGeom prst="ellipse">
            <a:avLst/>
          </a:prstGeom>
          <a:solidFill>
            <a:srgbClr val="CBD5E1"/>
          </a:solidFill>
          <a:ln w="12700">
            <a:solidFill>
              <a:srgbClr val="FFFFFF">
                <a:alpha val="0"/>
              </a:srgbClr>
            </a:solidFill>
            <a:prstDash val="solid"/>
          </a:ln>
        </p:spPr>
      </p:sp>
      <p:sp>
        <p:nvSpPr>
          <p:cNvPr id="33" name="Text 26"/>
          <p:cNvSpPr txBox="1"/>
          <p:nvPr/>
        </p:nvSpPr>
        <p:spPr>
          <a:xfrm>
            <a:off x="4638751" y="3973982"/>
            <a:ext cx="3143707" cy="381305"/>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Latest Sanction Letters and Renewal/Review Notes.</a:t>
            </a:r>
            <a:endParaRPr lang="en-US" sz="1000" dirty="0"/>
          </a:p>
        </p:txBody>
      </p:sp>
      <p:sp>
        <p:nvSpPr>
          <p:cNvPr id="34" name="Shape 27"/>
          <p:cNvSpPr/>
          <p:nvPr/>
        </p:nvSpPr>
        <p:spPr>
          <a:xfrm>
            <a:off x="4486046" y="4518050"/>
            <a:ext cx="57607" cy="57607"/>
          </a:xfrm>
          <a:prstGeom prst="ellipse">
            <a:avLst/>
          </a:prstGeom>
          <a:solidFill>
            <a:srgbClr val="CBD5E1"/>
          </a:solidFill>
          <a:ln w="12700">
            <a:solidFill>
              <a:srgbClr val="FFFFFF">
                <a:alpha val="0"/>
              </a:srgbClr>
            </a:solidFill>
            <a:prstDash val="solid"/>
          </a:ln>
        </p:spPr>
      </p:sp>
      <p:sp>
        <p:nvSpPr>
          <p:cNvPr id="35" name="Text 28"/>
          <p:cNvSpPr txBox="1"/>
          <p:nvPr/>
        </p:nvSpPr>
        <p:spPr>
          <a:xfrm>
            <a:off x="4638751" y="4442155"/>
            <a:ext cx="3143707" cy="381305"/>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Stock Audit Reports, QIS/MSOD statements, and latest Audited Financials.</a:t>
            </a:r>
            <a:endParaRPr lang="en-US" sz="1000" dirty="0"/>
          </a:p>
        </p:txBody>
      </p:sp>
      <p:sp>
        <p:nvSpPr>
          <p:cNvPr id="36" name="Shape 29"/>
          <p:cNvSpPr/>
          <p:nvPr/>
        </p:nvSpPr>
        <p:spPr>
          <a:xfrm>
            <a:off x="4486046" y="4987138"/>
            <a:ext cx="57607" cy="57607"/>
          </a:xfrm>
          <a:prstGeom prst="ellipse">
            <a:avLst/>
          </a:prstGeom>
          <a:solidFill>
            <a:srgbClr val="CBD5E1"/>
          </a:solidFill>
          <a:ln w="12700">
            <a:solidFill>
              <a:srgbClr val="FFFFFF">
                <a:alpha val="0"/>
              </a:srgbClr>
            </a:solidFill>
            <a:prstDash val="solid"/>
          </a:ln>
        </p:spPr>
      </p:sp>
      <p:sp>
        <p:nvSpPr>
          <p:cNvPr id="37" name="Text 30"/>
          <p:cNvSpPr txBox="1"/>
          <p:nvPr/>
        </p:nvSpPr>
        <p:spPr>
          <a:xfrm>
            <a:off x="4638751" y="4910328"/>
            <a:ext cx="3554273" cy="191110"/>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Account statement analysis for the audit period.</a:t>
            </a:r>
            <a:endParaRPr lang="en-US" sz="1000" dirty="0"/>
          </a:p>
        </p:txBody>
      </p:sp>
      <p:sp>
        <p:nvSpPr>
          <p:cNvPr id="38" name="Shape 31"/>
          <p:cNvSpPr/>
          <p:nvPr/>
        </p:nvSpPr>
        <p:spPr>
          <a:xfrm>
            <a:off x="8096098" y="2704795"/>
            <a:ext cx="3619195" cy="3486607"/>
          </a:xfrm>
          <a:prstGeom prst="roundRect">
            <a:avLst>
              <a:gd name="adj" fmla="val 1720"/>
            </a:avLst>
          </a:prstGeom>
          <a:solidFill>
            <a:srgbClr val="FFFFFF"/>
          </a:solidFill>
          <a:ln w="12700">
            <a:solidFill>
              <a:srgbClr val="E2E8F0"/>
            </a:solidFill>
            <a:prstDash val="solid"/>
          </a:ln>
        </p:spPr>
      </p:sp>
      <p:sp>
        <p:nvSpPr>
          <p:cNvPr id="39" name="Shape 32"/>
          <p:cNvSpPr/>
          <p:nvPr/>
        </p:nvSpPr>
        <p:spPr>
          <a:xfrm>
            <a:off x="8296351" y="3343046"/>
            <a:ext cx="3219602" cy="19202"/>
          </a:xfrm>
          <a:prstGeom prst="rect">
            <a:avLst/>
          </a:prstGeom>
          <a:solidFill>
            <a:srgbClr val="F1F5F9"/>
          </a:solidFill>
          <a:ln w="12700">
            <a:solidFill>
              <a:srgbClr val="F1F5F9">
                <a:alpha val="0"/>
              </a:srgbClr>
            </a:solidFill>
            <a:prstDash val="solid"/>
          </a:ln>
        </p:spPr>
      </p:sp>
      <p:sp>
        <p:nvSpPr>
          <p:cNvPr id="40" name="Shape 33"/>
          <p:cNvSpPr/>
          <p:nvPr/>
        </p:nvSpPr>
        <p:spPr>
          <a:xfrm>
            <a:off x="8296351" y="2905049"/>
            <a:ext cx="342900" cy="342900"/>
          </a:xfrm>
          <a:prstGeom prst="ellipse">
            <a:avLst/>
          </a:prstGeom>
          <a:solidFill>
            <a:srgbClr val="EF4444"/>
          </a:solidFill>
          <a:ln w="12700">
            <a:solidFill>
              <a:srgbClr val="FFFFFF">
                <a:alpha val="0"/>
              </a:srgbClr>
            </a:solidFill>
            <a:prstDash val="solid"/>
          </a:ln>
        </p:spPr>
      </p:sp>
      <p:pic>
        <p:nvPicPr>
          <p:cNvPr id="41" name="Image 5" descr="preencoded.png"/>
          <p:cNvPicPr>
            <a:picLocks noChangeAspect="1"/>
          </p:cNvPicPr>
          <p:nvPr/>
        </p:nvPicPr>
        <p:blipFill>
          <a:blip r:embed="rId8"/>
          <a:srcRect/>
          <a:stretch/>
        </p:blipFill>
        <p:spPr>
          <a:xfrm>
            <a:off x="8391449" y="3000146"/>
            <a:ext cx="152705" cy="152705"/>
          </a:xfrm>
          <a:prstGeom prst="rect">
            <a:avLst/>
          </a:prstGeom>
        </p:spPr>
      </p:pic>
      <p:sp>
        <p:nvSpPr>
          <p:cNvPr id="42" name="Text 34"/>
          <p:cNvSpPr txBox="1"/>
          <p:nvPr/>
        </p:nvSpPr>
        <p:spPr>
          <a:xfrm>
            <a:off x="8734349" y="2948026"/>
            <a:ext cx="1507846" cy="257861"/>
          </a:xfrm>
          <a:prstGeom prst="rect">
            <a:avLst/>
          </a:prstGeom>
          <a:noFill/>
          <a:ln/>
        </p:spPr>
        <p:txBody>
          <a:bodyPr wrap="square" lIns="0" tIns="0" rIns="0" bIns="0" rtlCol="0" anchor="ctr"/>
          <a:lstStyle/>
          <a:p>
            <a:pPr marL="0" indent="0" algn="l">
              <a:buNone/>
            </a:pPr>
            <a:r>
              <a:rPr lang="en-US" sz="1300" b="1" dirty="0">
                <a:solidFill>
                  <a:srgbClr val="334155"/>
                </a:solidFill>
                <a:latin typeface="Montserrat" pitchFamily="34" charset="0"/>
                <a:ea typeface="Montserrat" pitchFamily="34" charset="-122"/>
                <a:cs typeface="Montserrat" pitchFamily="34" charset="-120"/>
              </a:rPr>
              <a:t>Possible Risks</a:t>
            </a:r>
            <a:endParaRPr lang="en-US" sz="1300" dirty="0"/>
          </a:p>
        </p:txBody>
      </p:sp>
      <p:sp>
        <p:nvSpPr>
          <p:cNvPr id="43" name="Shape 35"/>
          <p:cNvSpPr/>
          <p:nvPr/>
        </p:nvSpPr>
        <p:spPr>
          <a:xfrm>
            <a:off x="8296351" y="3581705"/>
            <a:ext cx="57607" cy="57607"/>
          </a:xfrm>
          <a:prstGeom prst="ellipse">
            <a:avLst/>
          </a:prstGeom>
          <a:solidFill>
            <a:srgbClr val="CBD5E1"/>
          </a:solidFill>
          <a:ln w="12700">
            <a:solidFill>
              <a:srgbClr val="FFFFFF">
                <a:alpha val="0"/>
              </a:srgbClr>
            </a:solidFill>
            <a:prstDash val="solid"/>
          </a:ln>
        </p:spPr>
      </p:sp>
      <p:sp>
        <p:nvSpPr>
          <p:cNvPr id="44" name="Text 36"/>
          <p:cNvSpPr txBox="1"/>
          <p:nvPr/>
        </p:nvSpPr>
        <p:spPr>
          <a:xfrm>
            <a:off x="8449056" y="3504895"/>
            <a:ext cx="3143707" cy="381305"/>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High concentration risk; failure of a large borrower significantly impacts the branch.</a:t>
            </a:r>
            <a:endParaRPr lang="en-US" sz="1000" dirty="0"/>
          </a:p>
        </p:txBody>
      </p:sp>
      <p:sp>
        <p:nvSpPr>
          <p:cNvPr id="45" name="Shape 37"/>
          <p:cNvSpPr/>
          <p:nvPr/>
        </p:nvSpPr>
        <p:spPr>
          <a:xfrm>
            <a:off x="8296351" y="4049878"/>
            <a:ext cx="57607" cy="57607"/>
          </a:xfrm>
          <a:prstGeom prst="ellipse">
            <a:avLst/>
          </a:prstGeom>
          <a:solidFill>
            <a:srgbClr val="CBD5E1"/>
          </a:solidFill>
          <a:ln w="12700">
            <a:solidFill>
              <a:srgbClr val="FFFFFF">
                <a:alpha val="0"/>
              </a:srgbClr>
            </a:solidFill>
            <a:prstDash val="solid"/>
          </a:ln>
        </p:spPr>
      </p:sp>
      <p:sp>
        <p:nvSpPr>
          <p:cNvPr id="46" name="Text 38"/>
          <p:cNvSpPr txBox="1"/>
          <p:nvPr/>
        </p:nvSpPr>
        <p:spPr>
          <a:xfrm>
            <a:off x="8449056" y="3973982"/>
            <a:ext cx="3143707" cy="381305"/>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Potential 'evergreening' where stress is masked by ad-hoc limits or fresh funding.</a:t>
            </a:r>
            <a:endParaRPr lang="en-US" sz="1000" dirty="0"/>
          </a:p>
        </p:txBody>
      </p:sp>
      <p:sp>
        <p:nvSpPr>
          <p:cNvPr id="47" name="Shape 39"/>
          <p:cNvSpPr/>
          <p:nvPr/>
        </p:nvSpPr>
        <p:spPr>
          <a:xfrm>
            <a:off x="8296351" y="4518050"/>
            <a:ext cx="57607" cy="57607"/>
          </a:xfrm>
          <a:prstGeom prst="ellipse">
            <a:avLst/>
          </a:prstGeom>
          <a:solidFill>
            <a:srgbClr val="CBD5E1"/>
          </a:solidFill>
          <a:ln w="12700">
            <a:solidFill>
              <a:srgbClr val="FFFFFF">
                <a:alpha val="0"/>
              </a:srgbClr>
            </a:solidFill>
            <a:prstDash val="solid"/>
          </a:ln>
        </p:spPr>
      </p:sp>
      <p:sp>
        <p:nvSpPr>
          <p:cNvPr id="48" name="Text 40"/>
          <p:cNvSpPr txBox="1"/>
          <p:nvPr/>
        </p:nvSpPr>
        <p:spPr>
          <a:xfrm>
            <a:off x="8449056" y="4442155"/>
            <a:ext cx="3143707" cy="381305"/>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Delayed recognition of weakness leading to sudden NPA slippage.</a:t>
            </a:r>
            <a:endParaRPr lang="en-US" sz="1000" dirty="0"/>
          </a:p>
        </p:txBody>
      </p:sp>
      <p:sp>
        <p:nvSpPr>
          <p:cNvPr id="49" name="Shape 41"/>
          <p:cNvSpPr/>
          <p:nvPr/>
        </p:nvSpPr>
        <p:spPr>
          <a:xfrm>
            <a:off x="8296351" y="4987138"/>
            <a:ext cx="57607" cy="57607"/>
          </a:xfrm>
          <a:prstGeom prst="ellipse">
            <a:avLst/>
          </a:prstGeom>
          <a:solidFill>
            <a:srgbClr val="CBD5E1"/>
          </a:solidFill>
          <a:ln w="12700">
            <a:solidFill>
              <a:srgbClr val="FFFFFF">
                <a:alpha val="0"/>
              </a:srgbClr>
            </a:solidFill>
            <a:prstDash val="solid"/>
          </a:ln>
        </p:spPr>
      </p:sp>
      <p:sp>
        <p:nvSpPr>
          <p:cNvPr id="50" name="Text 42"/>
          <p:cNvSpPr txBox="1"/>
          <p:nvPr/>
        </p:nvSpPr>
        <p:spPr>
          <a:xfrm>
            <a:off x="8449056" y="4910328"/>
            <a:ext cx="3143707" cy="381305"/>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Collateral shortfall if stock values are inflated or outdated.</a:t>
            </a:r>
            <a:endParaRPr lang="en-US" sz="1000" dirty="0"/>
          </a:p>
        </p:txBody>
      </p:sp>
      <p:sp>
        <p:nvSpPr>
          <p:cNvPr id="51" name="Shape 43"/>
          <p:cNvSpPr/>
          <p:nvPr/>
        </p:nvSpPr>
        <p:spPr>
          <a:xfrm>
            <a:off x="0" y="6476695"/>
            <a:ext cx="12191695" cy="381305"/>
          </a:xfrm>
          <a:prstGeom prst="rect">
            <a:avLst/>
          </a:prstGeom>
          <a:solidFill>
            <a:srgbClr val="F8FAFC"/>
          </a:solidFill>
          <a:ln/>
        </p:spPr>
      </p:sp>
      <p:sp>
        <p:nvSpPr>
          <p:cNvPr id="52" name="Shape 44"/>
          <p:cNvSpPr/>
          <p:nvPr/>
        </p:nvSpPr>
        <p:spPr>
          <a:xfrm>
            <a:off x="0" y="6476695"/>
            <a:ext cx="12191695" cy="9144"/>
          </a:xfrm>
          <a:prstGeom prst="rect">
            <a:avLst/>
          </a:prstGeom>
          <a:solidFill>
            <a:srgbClr val="E2E8F0"/>
          </a:solidFill>
          <a:ln w="12700">
            <a:solidFill>
              <a:srgbClr val="E2E8F0">
                <a:alpha val="0"/>
              </a:srgbClr>
            </a:solidFill>
            <a:prstDash val="solid"/>
          </a:ln>
        </p:spPr>
      </p:sp>
      <p:sp>
        <p:nvSpPr>
          <p:cNvPr id="53" name="Text 45"/>
          <p:cNvSpPr txBox="1"/>
          <p:nvPr/>
        </p:nvSpPr>
        <p:spPr>
          <a:xfrm>
            <a:off x="476402" y="6586423"/>
            <a:ext cx="3276295" cy="171907"/>
          </a:xfrm>
          <a:prstGeom prst="rect">
            <a:avLst/>
          </a:prstGeom>
          <a:noFill/>
          <a:ln/>
        </p:spPr>
        <p:txBody>
          <a:bodyPr wrap="square" lIns="0" tIns="0" rIns="0" bIns="0" rtlCol="0" anchor="ctr"/>
          <a:lstStyle/>
          <a:p>
            <a:pPr marL="0" indent="0" algn="l">
              <a:buNone/>
            </a:pPr>
            <a:r>
              <a:rPr lang="en-US" sz="900" dirty="0">
                <a:solidFill>
                  <a:srgbClr val="94A3B8"/>
                </a:solidFill>
                <a:latin typeface="Open Sans" pitchFamily="34" charset="0"/>
                <a:ea typeface="Open Sans" pitchFamily="34" charset="-122"/>
                <a:cs typeface="Open Sans" pitchFamily="34" charset="-120"/>
              </a:rPr>
              <a:t>Long Form Audit Report (LFAR) – Practical Approach</a:t>
            </a:r>
            <a:endParaRPr lang="en-US" sz="900" dirty="0"/>
          </a:p>
        </p:txBody>
      </p:sp>
      <p:sp>
        <p:nvSpPr>
          <p:cNvPr id="54" name="Text 46"/>
          <p:cNvSpPr txBox="1"/>
          <p:nvPr/>
        </p:nvSpPr>
        <p:spPr>
          <a:xfrm>
            <a:off x="10416845" y="6586423"/>
            <a:ext cx="1553566" cy="171907"/>
          </a:xfrm>
          <a:prstGeom prst="rect">
            <a:avLst/>
          </a:prstGeom>
          <a:noFill/>
          <a:ln/>
        </p:spPr>
        <p:txBody>
          <a:bodyPr wrap="square" lIns="0" tIns="0" rIns="0" bIns="0" rtlCol="0" anchor="ctr"/>
          <a:lstStyle/>
          <a:p>
            <a:pPr marL="0" indent="0" algn="l">
              <a:buNone/>
            </a:pPr>
            <a:r>
              <a:rPr lang="en-US" sz="900" dirty="0">
                <a:solidFill>
                  <a:srgbClr val="94A3B8"/>
                </a:solidFill>
                <a:latin typeface="Open Sans" pitchFamily="34" charset="0"/>
                <a:ea typeface="Open Sans" pitchFamily="34" charset="-122"/>
                <a:cs typeface="Open Sans" pitchFamily="34" charset="-120"/>
              </a:rPr>
              <a:t>ICAI Hyderabad Seminar</a:t>
            </a:r>
            <a:endParaRPr lang="en-US" sz="9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name="Slide 45">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F0F0F0"/>
          </a:solidFill>
          <a:ln w="12700">
            <a:solidFill>
              <a:srgbClr val="FFFFFF">
                <a:alpha val="0"/>
              </a:srgbClr>
            </a:solidFill>
            <a:prstDash val="solid"/>
          </a:ln>
        </p:spPr>
      </p:sp>
      <p:sp>
        <p:nvSpPr>
          <p:cNvPr id="3" name="Shape 1"/>
          <p:cNvSpPr/>
          <p:nvPr/>
        </p:nvSpPr>
        <p:spPr>
          <a:xfrm>
            <a:off x="0" y="0"/>
            <a:ext cx="12191695" cy="6858000"/>
          </a:xfrm>
          <a:prstGeom prst="rect">
            <a:avLst/>
          </a:prstGeom>
          <a:solidFill>
            <a:srgbClr val="FFFFFF"/>
          </a:solidFill>
          <a:ln w="12700">
            <a:solidFill>
              <a:srgbClr val="FFFFFF">
                <a:alpha val="0"/>
              </a:srgbClr>
            </a:solidFill>
            <a:prstDash val="solid"/>
          </a:ln>
        </p:spPr>
      </p:sp>
      <p:sp>
        <p:nvSpPr>
          <p:cNvPr id="4" name="Shape 2"/>
          <p:cNvSpPr/>
          <p:nvPr/>
        </p:nvSpPr>
        <p:spPr>
          <a:xfrm>
            <a:off x="0" y="0"/>
            <a:ext cx="12191695" cy="952805"/>
          </a:xfrm>
          <a:prstGeom prst="rect">
            <a:avLst/>
          </a:prstGeom>
          <a:solidFill>
            <a:srgbClr val="003580"/>
          </a:solidFill>
          <a:ln w="12700">
            <a:solidFill>
              <a:srgbClr val="FFFFFF">
                <a:alpha val="0"/>
              </a:srgbClr>
            </a:solidFill>
            <a:prstDash val="solid"/>
          </a:ln>
        </p:spPr>
      </p:sp>
      <p:sp>
        <p:nvSpPr>
          <p:cNvPr id="5" name="Text 3"/>
          <p:cNvSpPr txBox="1"/>
          <p:nvPr/>
        </p:nvSpPr>
        <p:spPr>
          <a:xfrm>
            <a:off x="476402" y="247802"/>
            <a:ext cx="8442655" cy="457200"/>
          </a:xfrm>
          <a:prstGeom prst="rect">
            <a:avLst/>
          </a:prstGeom>
          <a:noFill/>
          <a:ln/>
        </p:spPr>
        <p:txBody>
          <a:bodyPr wrap="square" lIns="0" tIns="0" rIns="0" bIns="0" rtlCol="0" anchor="ctr"/>
          <a:lstStyle/>
          <a:p>
            <a:pPr marL="0" indent="0" algn="l">
              <a:buNone/>
            </a:pPr>
            <a:r>
              <a:rPr lang="en-US" sz="2400" b="1" kern="0" spc="75" dirty="0">
                <a:solidFill>
                  <a:srgbClr val="FFFFFF"/>
                </a:solidFill>
                <a:latin typeface="Montserrat" pitchFamily="34" charset="0"/>
                <a:ea typeface="Montserrat" pitchFamily="34" charset="-122"/>
                <a:cs typeface="Montserrat" pitchFamily="34" charset="-120"/>
              </a:rPr>
              <a:t>I. Advances - Review/Monitoring - Q5(e)(x)</a:t>
            </a:r>
            <a:endParaRPr lang="en-US" sz="2400" dirty="0"/>
          </a:p>
        </p:txBody>
      </p:sp>
      <p:pic>
        <p:nvPicPr>
          <p:cNvPr id="6" name="Image 0" descr="preencoded.png"/>
          <p:cNvPicPr>
            <a:picLocks noChangeAspect="1"/>
          </p:cNvPicPr>
          <p:nvPr/>
        </p:nvPicPr>
        <p:blipFill>
          <a:blip r:embed="rId3"/>
          <a:srcRect t="-401" b="-401"/>
          <a:stretch/>
        </p:blipFill>
        <p:spPr>
          <a:xfrm>
            <a:off x="0" y="952805"/>
            <a:ext cx="12191695" cy="57607"/>
          </a:xfrm>
          <a:prstGeom prst="rect">
            <a:avLst/>
          </a:prstGeom>
        </p:spPr>
      </p:pic>
      <p:sp>
        <p:nvSpPr>
          <p:cNvPr id="7" name="Shape 4"/>
          <p:cNvSpPr/>
          <p:nvPr/>
        </p:nvSpPr>
        <p:spPr>
          <a:xfrm>
            <a:off x="476402" y="1295705"/>
            <a:ext cx="11239805" cy="1410005"/>
          </a:xfrm>
          <a:prstGeom prst="roundRect">
            <a:avLst>
              <a:gd name="adj" fmla="val 7011"/>
            </a:avLst>
          </a:prstGeom>
          <a:solidFill>
            <a:srgbClr val="E8F4FD"/>
          </a:solidFill>
          <a:ln/>
          <a:effectLst>
            <a:outerShdw blurRad="63500" dist="38100" dir="16200000" algn="bl" rotWithShape="0">
              <a:srgbClr val="000000">
                <a:alpha val="5000"/>
              </a:srgbClr>
            </a:outerShdw>
          </a:effectLst>
        </p:spPr>
      </p:sp>
      <p:sp>
        <p:nvSpPr>
          <p:cNvPr id="8" name="Shape 5"/>
          <p:cNvSpPr/>
          <p:nvPr/>
        </p:nvSpPr>
        <p:spPr>
          <a:xfrm>
            <a:off x="476402" y="1295705"/>
            <a:ext cx="75895" cy="1410005"/>
          </a:xfrm>
          <a:prstGeom prst="roundRect">
            <a:avLst>
              <a:gd name="adj" fmla="val 130251"/>
            </a:avLst>
          </a:prstGeom>
          <a:solidFill>
            <a:srgbClr val="003580"/>
          </a:solidFill>
          <a:ln w="12700">
            <a:solidFill>
              <a:srgbClr val="003580">
                <a:alpha val="0"/>
              </a:srgbClr>
            </a:solidFill>
            <a:prstDash val="solid"/>
          </a:ln>
        </p:spPr>
      </p:sp>
      <p:pic>
        <p:nvPicPr>
          <p:cNvPr id="9" name="Image 1" descr="preencoded.png"/>
          <p:cNvPicPr>
            <a:picLocks noChangeAspect="1"/>
          </p:cNvPicPr>
          <p:nvPr/>
        </p:nvPicPr>
        <p:blipFill>
          <a:blip r:embed="rId4"/>
          <a:srcRect t="-43" b="-43"/>
          <a:stretch/>
        </p:blipFill>
        <p:spPr>
          <a:xfrm>
            <a:off x="743407" y="1524305"/>
            <a:ext cx="133502" cy="152705"/>
          </a:xfrm>
          <a:prstGeom prst="rect">
            <a:avLst/>
          </a:prstGeom>
        </p:spPr>
      </p:pic>
      <p:sp>
        <p:nvSpPr>
          <p:cNvPr id="10" name="Text 6"/>
          <p:cNvSpPr txBox="1"/>
          <p:nvPr/>
        </p:nvSpPr>
        <p:spPr>
          <a:xfrm>
            <a:off x="952805" y="1485900"/>
            <a:ext cx="2981858" cy="228600"/>
          </a:xfrm>
          <a:prstGeom prst="rect">
            <a:avLst/>
          </a:prstGeom>
          <a:noFill/>
          <a:ln/>
        </p:spPr>
        <p:txBody>
          <a:bodyPr wrap="square" lIns="0" tIns="0" rIns="0" bIns="0" rtlCol="0" anchor="ctr"/>
          <a:lstStyle/>
          <a:p>
            <a:pPr marL="0" indent="0" algn="l">
              <a:buNone/>
            </a:pPr>
            <a:r>
              <a:rPr lang="en-US" sz="1200" b="1" dirty="0">
                <a:solidFill>
                  <a:srgbClr val="003580"/>
                </a:solidFill>
                <a:latin typeface="Montserrat" pitchFamily="34" charset="0"/>
                <a:ea typeface="Montserrat" pitchFamily="34" charset="-122"/>
                <a:cs typeface="Montserrat" pitchFamily="34" charset="-120"/>
              </a:rPr>
              <a:t>Exact LFAR Question (Verbatim)</a:t>
            </a:r>
            <a:endParaRPr lang="en-US" sz="1200" dirty="0"/>
          </a:p>
        </p:txBody>
      </p:sp>
      <p:sp>
        <p:nvSpPr>
          <p:cNvPr id="11" name="Text 7"/>
          <p:cNvSpPr txBox="1"/>
          <p:nvPr/>
        </p:nvSpPr>
        <p:spPr>
          <a:xfrm>
            <a:off x="743407" y="1790395"/>
            <a:ext cx="10858500" cy="724205"/>
          </a:xfrm>
          <a:prstGeom prst="rect">
            <a:avLst/>
          </a:prstGeom>
          <a:noFill/>
          <a:ln/>
        </p:spPr>
        <p:txBody>
          <a:bodyPr wrap="square" lIns="0" tIns="0" rIns="0" bIns="0" rtlCol="0" anchor="ctr"/>
          <a:lstStyle/>
          <a:p>
            <a:pPr marL="0" indent="0" algn="l">
              <a:buNone/>
            </a:pPr>
            <a:r>
              <a:rPr lang="en-US" sz="1300" b="1" i="1" dirty="0">
                <a:solidFill>
                  <a:srgbClr val="1E293B"/>
                </a:solidFill>
                <a:latin typeface="Open Sans" pitchFamily="34" charset="0"/>
                <a:ea typeface="Open Sans" pitchFamily="34" charset="-122"/>
                <a:cs typeface="Open Sans" pitchFamily="34" charset="-120"/>
              </a:rPr>
              <a:t>"In respect of leasing finance activities, has the branch complied with the guidelines issued by the controlling authorities of the bank relating to security creation, asset inspection, insurance, etc.? Has the branch complied with the accounting norms prescribed by the controlling authorities of the bank relating to such leasing activities?"</a:t>
            </a:r>
            <a:endParaRPr lang="en-US" sz="1300" dirty="0"/>
          </a:p>
        </p:txBody>
      </p:sp>
      <p:sp>
        <p:nvSpPr>
          <p:cNvPr id="12" name="Shape 8"/>
          <p:cNvSpPr/>
          <p:nvPr/>
        </p:nvSpPr>
        <p:spPr>
          <a:xfrm>
            <a:off x="476402" y="2892247"/>
            <a:ext cx="3619195" cy="3486607"/>
          </a:xfrm>
          <a:prstGeom prst="roundRect">
            <a:avLst>
              <a:gd name="adj" fmla="val 1720"/>
            </a:avLst>
          </a:prstGeom>
          <a:solidFill>
            <a:srgbClr val="FFFFFF"/>
          </a:solidFill>
          <a:ln w="12700">
            <a:solidFill>
              <a:srgbClr val="E2E8F0"/>
            </a:solidFill>
            <a:prstDash val="solid"/>
          </a:ln>
        </p:spPr>
      </p:sp>
      <p:sp>
        <p:nvSpPr>
          <p:cNvPr id="13" name="Shape 9"/>
          <p:cNvSpPr/>
          <p:nvPr/>
        </p:nvSpPr>
        <p:spPr>
          <a:xfrm>
            <a:off x="676656" y="3529584"/>
            <a:ext cx="3219602" cy="19202"/>
          </a:xfrm>
          <a:prstGeom prst="rect">
            <a:avLst/>
          </a:prstGeom>
          <a:solidFill>
            <a:srgbClr val="F1F5F9"/>
          </a:solidFill>
          <a:ln w="12700">
            <a:solidFill>
              <a:srgbClr val="F1F5F9">
                <a:alpha val="0"/>
              </a:srgbClr>
            </a:solidFill>
            <a:prstDash val="solid"/>
          </a:ln>
        </p:spPr>
      </p:sp>
      <p:sp>
        <p:nvSpPr>
          <p:cNvPr id="14" name="Shape 10"/>
          <p:cNvSpPr/>
          <p:nvPr/>
        </p:nvSpPr>
        <p:spPr>
          <a:xfrm>
            <a:off x="676656" y="3091586"/>
            <a:ext cx="342900" cy="342900"/>
          </a:xfrm>
          <a:prstGeom prst="ellipse">
            <a:avLst/>
          </a:prstGeom>
          <a:solidFill>
            <a:srgbClr val="0072CE"/>
          </a:solidFill>
          <a:ln w="12700">
            <a:solidFill>
              <a:srgbClr val="FFFFFF">
                <a:alpha val="0"/>
              </a:srgbClr>
            </a:solidFill>
            <a:prstDash val="solid"/>
          </a:ln>
        </p:spPr>
      </p:sp>
      <p:pic>
        <p:nvPicPr>
          <p:cNvPr id="15" name="Image 2" descr="preencoded.png"/>
          <p:cNvPicPr>
            <a:picLocks noChangeAspect="1"/>
          </p:cNvPicPr>
          <p:nvPr/>
        </p:nvPicPr>
        <p:blipFill>
          <a:blip r:embed="rId5"/>
          <a:srcRect/>
          <a:stretch/>
        </p:blipFill>
        <p:spPr>
          <a:xfrm>
            <a:off x="771754" y="3187598"/>
            <a:ext cx="152705" cy="152705"/>
          </a:xfrm>
          <a:prstGeom prst="rect">
            <a:avLst/>
          </a:prstGeom>
        </p:spPr>
      </p:pic>
      <p:sp>
        <p:nvSpPr>
          <p:cNvPr id="16" name="Text 11"/>
          <p:cNvSpPr txBox="1"/>
          <p:nvPr/>
        </p:nvSpPr>
        <p:spPr>
          <a:xfrm>
            <a:off x="1114654" y="3134563"/>
            <a:ext cx="1540764" cy="257861"/>
          </a:xfrm>
          <a:prstGeom prst="rect">
            <a:avLst/>
          </a:prstGeom>
          <a:noFill/>
          <a:ln/>
        </p:spPr>
        <p:txBody>
          <a:bodyPr wrap="square" lIns="0" tIns="0" rIns="0" bIns="0" rtlCol="0" anchor="ctr"/>
          <a:lstStyle/>
          <a:p>
            <a:pPr marL="0" indent="0" algn="l">
              <a:buNone/>
            </a:pPr>
            <a:r>
              <a:rPr lang="en-US" sz="1300" b="1" dirty="0">
                <a:solidFill>
                  <a:srgbClr val="334155"/>
                </a:solidFill>
                <a:latin typeface="Montserrat" pitchFamily="34" charset="0"/>
                <a:ea typeface="Montserrat" pitchFamily="34" charset="-122"/>
                <a:cs typeface="Montserrat" pitchFamily="34" charset="-120"/>
              </a:rPr>
              <a:t>What to Verify</a:t>
            </a:r>
            <a:endParaRPr lang="en-US" sz="1300" dirty="0"/>
          </a:p>
        </p:txBody>
      </p:sp>
      <p:sp>
        <p:nvSpPr>
          <p:cNvPr id="17" name="Shape 12"/>
          <p:cNvSpPr/>
          <p:nvPr/>
        </p:nvSpPr>
        <p:spPr>
          <a:xfrm>
            <a:off x="676656" y="3768242"/>
            <a:ext cx="57607" cy="57607"/>
          </a:xfrm>
          <a:prstGeom prst="ellipse">
            <a:avLst/>
          </a:prstGeom>
          <a:solidFill>
            <a:srgbClr val="CBD5E1"/>
          </a:solidFill>
          <a:ln w="12700">
            <a:solidFill>
              <a:srgbClr val="FFFFFF">
                <a:alpha val="0"/>
              </a:srgbClr>
            </a:solidFill>
            <a:prstDash val="solid"/>
          </a:ln>
        </p:spPr>
      </p:sp>
      <p:sp>
        <p:nvSpPr>
          <p:cNvPr id="18" name="Text 13"/>
          <p:cNvSpPr txBox="1"/>
          <p:nvPr/>
        </p:nvSpPr>
        <p:spPr>
          <a:xfrm>
            <a:off x="828446" y="3692347"/>
            <a:ext cx="3143707" cy="600761"/>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Ensure security creation, such as hypothecation of leased assets in favor of the bank.</a:t>
            </a:r>
            <a:endParaRPr lang="en-US" sz="1100" dirty="0"/>
          </a:p>
        </p:txBody>
      </p:sp>
      <p:sp>
        <p:nvSpPr>
          <p:cNvPr id="19" name="Shape 14"/>
          <p:cNvSpPr/>
          <p:nvPr/>
        </p:nvSpPr>
        <p:spPr>
          <a:xfrm>
            <a:off x="676656" y="4463186"/>
            <a:ext cx="57607" cy="57607"/>
          </a:xfrm>
          <a:prstGeom prst="ellipse">
            <a:avLst/>
          </a:prstGeom>
          <a:solidFill>
            <a:srgbClr val="CBD5E1"/>
          </a:solidFill>
          <a:ln w="12700">
            <a:solidFill>
              <a:srgbClr val="FFFFFF">
                <a:alpha val="0"/>
              </a:srgbClr>
            </a:solidFill>
            <a:prstDash val="solid"/>
          </a:ln>
        </p:spPr>
      </p:sp>
      <p:sp>
        <p:nvSpPr>
          <p:cNvPr id="20" name="Text 15"/>
          <p:cNvSpPr txBox="1"/>
          <p:nvPr/>
        </p:nvSpPr>
        <p:spPr>
          <a:xfrm>
            <a:off x="828446" y="4387291"/>
            <a:ext cx="3143707" cy="600761"/>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Check if periodic asset inspections are conducted to verify existence and condition of leased assets.</a:t>
            </a:r>
            <a:endParaRPr lang="en-US" sz="1100" dirty="0"/>
          </a:p>
        </p:txBody>
      </p:sp>
      <p:sp>
        <p:nvSpPr>
          <p:cNvPr id="21" name="Shape 16"/>
          <p:cNvSpPr/>
          <p:nvPr/>
        </p:nvSpPr>
        <p:spPr>
          <a:xfrm>
            <a:off x="676656" y="5159045"/>
            <a:ext cx="57607" cy="57607"/>
          </a:xfrm>
          <a:prstGeom prst="ellipse">
            <a:avLst/>
          </a:prstGeom>
          <a:solidFill>
            <a:srgbClr val="CBD5E1"/>
          </a:solidFill>
          <a:ln w="12700">
            <a:solidFill>
              <a:srgbClr val="FFFFFF">
                <a:alpha val="0"/>
              </a:srgbClr>
            </a:solidFill>
            <a:prstDash val="solid"/>
          </a:ln>
        </p:spPr>
      </p:sp>
      <p:sp>
        <p:nvSpPr>
          <p:cNvPr id="22" name="Text 17"/>
          <p:cNvSpPr txBox="1"/>
          <p:nvPr/>
        </p:nvSpPr>
        <p:spPr>
          <a:xfrm>
            <a:off x="828446" y="5082235"/>
            <a:ext cx="3143707" cy="400507"/>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Confirm adequate insurance coverage for leased assets, with bank clause included.</a:t>
            </a:r>
            <a:endParaRPr lang="en-US" sz="1100" dirty="0"/>
          </a:p>
        </p:txBody>
      </p:sp>
      <p:sp>
        <p:nvSpPr>
          <p:cNvPr id="23" name="Shape 18"/>
          <p:cNvSpPr/>
          <p:nvPr/>
        </p:nvSpPr>
        <p:spPr>
          <a:xfrm>
            <a:off x="676656" y="5653735"/>
            <a:ext cx="57607" cy="57607"/>
          </a:xfrm>
          <a:prstGeom prst="ellipse">
            <a:avLst/>
          </a:prstGeom>
          <a:solidFill>
            <a:srgbClr val="CBD5E1"/>
          </a:solidFill>
          <a:ln w="12700">
            <a:solidFill>
              <a:srgbClr val="FFFFFF">
                <a:alpha val="0"/>
              </a:srgbClr>
            </a:solidFill>
            <a:prstDash val="solid"/>
          </a:ln>
        </p:spPr>
      </p:sp>
      <p:sp>
        <p:nvSpPr>
          <p:cNvPr id="24" name="Text 19"/>
          <p:cNvSpPr txBox="1"/>
          <p:nvPr/>
        </p:nvSpPr>
        <p:spPr>
          <a:xfrm>
            <a:off x="828446" y="5577840"/>
            <a:ext cx="3143707" cy="600761"/>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Verify compliance with accounting norms for lease rentals, depreciation, and income recognition.</a:t>
            </a:r>
            <a:endParaRPr lang="en-US" sz="1100" dirty="0"/>
          </a:p>
        </p:txBody>
      </p:sp>
      <p:sp>
        <p:nvSpPr>
          <p:cNvPr id="25" name="Shape 20"/>
          <p:cNvSpPr/>
          <p:nvPr/>
        </p:nvSpPr>
        <p:spPr>
          <a:xfrm>
            <a:off x="4286707" y="2892247"/>
            <a:ext cx="3619195" cy="3486607"/>
          </a:xfrm>
          <a:prstGeom prst="roundRect">
            <a:avLst>
              <a:gd name="adj" fmla="val 1720"/>
            </a:avLst>
          </a:prstGeom>
          <a:solidFill>
            <a:srgbClr val="FFFFFF"/>
          </a:solidFill>
          <a:ln w="12700">
            <a:solidFill>
              <a:srgbClr val="E2E8F0"/>
            </a:solidFill>
            <a:prstDash val="solid"/>
          </a:ln>
        </p:spPr>
      </p:sp>
      <p:sp>
        <p:nvSpPr>
          <p:cNvPr id="26" name="Shape 21"/>
          <p:cNvSpPr/>
          <p:nvPr/>
        </p:nvSpPr>
        <p:spPr>
          <a:xfrm>
            <a:off x="4486046" y="3529584"/>
            <a:ext cx="3219602" cy="19202"/>
          </a:xfrm>
          <a:prstGeom prst="rect">
            <a:avLst/>
          </a:prstGeom>
          <a:solidFill>
            <a:srgbClr val="F1F5F9"/>
          </a:solidFill>
          <a:ln w="12700">
            <a:solidFill>
              <a:srgbClr val="F1F5F9">
                <a:alpha val="0"/>
              </a:srgbClr>
            </a:solidFill>
            <a:prstDash val="solid"/>
          </a:ln>
        </p:spPr>
      </p:sp>
      <p:sp>
        <p:nvSpPr>
          <p:cNvPr id="27" name="Shape 22"/>
          <p:cNvSpPr/>
          <p:nvPr/>
        </p:nvSpPr>
        <p:spPr>
          <a:xfrm>
            <a:off x="4486046" y="3091586"/>
            <a:ext cx="342900" cy="342900"/>
          </a:xfrm>
          <a:prstGeom prst="ellipse">
            <a:avLst/>
          </a:prstGeom>
          <a:solidFill>
            <a:srgbClr val="10B981"/>
          </a:solidFill>
          <a:ln w="12700">
            <a:solidFill>
              <a:srgbClr val="FFFFFF">
                <a:alpha val="0"/>
              </a:srgbClr>
            </a:solidFill>
            <a:prstDash val="solid"/>
          </a:ln>
        </p:spPr>
      </p:sp>
      <p:pic>
        <p:nvPicPr>
          <p:cNvPr id="28" name="Image 3" descr="preencoded.png"/>
          <p:cNvPicPr>
            <a:picLocks noChangeAspect="1"/>
          </p:cNvPicPr>
          <p:nvPr/>
        </p:nvPicPr>
        <p:blipFill>
          <a:blip r:embed="rId6"/>
          <a:srcRect t="-100" b="-100"/>
          <a:stretch/>
        </p:blipFill>
        <p:spPr>
          <a:xfrm>
            <a:off x="4600346" y="3187598"/>
            <a:ext cx="114300" cy="152705"/>
          </a:xfrm>
          <a:prstGeom prst="rect">
            <a:avLst/>
          </a:prstGeom>
        </p:spPr>
      </p:pic>
      <p:sp>
        <p:nvSpPr>
          <p:cNvPr id="29" name="Text 23"/>
          <p:cNvSpPr txBox="1"/>
          <p:nvPr/>
        </p:nvSpPr>
        <p:spPr>
          <a:xfrm>
            <a:off x="4924044" y="3134563"/>
            <a:ext cx="2211019" cy="257861"/>
          </a:xfrm>
          <a:prstGeom prst="rect">
            <a:avLst/>
          </a:prstGeom>
          <a:noFill/>
          <a:ln/>
        </p:spPr>
        <p:txBody>
          <a:bodyPr wrap="square" lIns="0" tIns="0" rIns="0" bIns="0" rtlCol="0" anchor="ctr"/>
          <a:lstStyle/>
          <a:p>
            <a:pPr marL="0" indent="0" algn="l">
              <a:buNone/>
            </a:pPr>
            <a:r>
              <a:rPr lang="en-US" sz="1300" b="1" dirty="0">
                <a:solidFill>
                  <a:srgbClr val="334155"/>
                </a:solidFill>
                <a:latin typeface="Montserrat" pitchFamily="34" charset="0"/>
                <a:ea typeface="Montserrat" pitchFamily="34" charset="-122"/>
                <a:cs typeface="Montserrat" pitchFamily="34" charset="-120"/>
              </a:rPr>
              <a:t>Documents to Examine</a:t>
            </a:r>
            <a:endParaRPr lang="en-US" sz="1300" dirty="0"/>
          </a:p>
        </p:txBody>
      </p:sp>
      <p:sp>
        <p:nvSpPr>
          <p:cNvPr id="30" name="Shape 24"/>
          <p:cNvSpPr/>
          <p:nvPr/>
        </p:nvSpPr>
        <p:spPr>
          <a:xfrm>
            <a:off x="4486046" y="3768242"/>
            <a:ext cx="57607" cy="57607"/>
          </a:xfrm>
          <a:prstGeom prst="ellipse">
            <a:avLst/>
          </a:prstGeom>
          <a:solidFill>
            <a:srgbClr val="CBD5E1"/>
          </a:solidFill>
          <a:ln w="12700">
            <a:solidFill>
              <a:srgbClr val="FFFFFF">
                <a:alpha val="0"/>
              </a:srgbClr>
            </a:solidFill>
            <a:prstDash val="solid"/>
          </a:ln>
        </p:spPr>
      </p:sp>
      <p:sp>
        <p:nvSpPr>
          <p:cNvPr id="31" name="Text 25"/>
          <p:cNvSpPr txBox="1"/>
          <p:nvPr/>
        </p:nvSpPr>
        <p:spPr>
          <a:xfrm>
            <a:off x="4638751" y="3692347"/>
            <a:ext cx="3444545" cy="200254"/>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Lease agreements and security documents.</a:t>
            </a:r>
            <a:endParaRPr lang="en-US" sz="1100" dirty="0"/>
          </a:p>
        </p:txBody>
      </p:sp>
      <p:sp>
        <p:nvSpPr>
          <p:cNvPr id="32" name="Shape 26"/>
          <p:cNvSpPr/>
          <p:nvPr/>
        </p:nvSpPr>
        <p:spPr>
          <a:xfrm>
            <a:off x="4486046" y="4063594"/>
            <a:ext cx="57607" cy="57607"/>
          </a:xfrm>
          <a:prstGeom prst="ellipse">
            <a:avLst/>
          </a:prstGeom>
          <a:solidFill>
            <a:srgbClr val="CBD5E1"/>
          </a:solidFill>
          <a:ln w="12700">
            <a:solidFill>
              <a:srgbClr val="FFFFFF">
                <a:alpha val="0"/>
              </a:srgbClr>
            </a:solidFill>
            <a:prstDash val="solid"/>
          </a:ln>
        </p:spPr>
      </p:sp>
      <p:sp>
        <p:nvSpPr>
          <p:cNvPr id="33" name="Text 27"/>
          <p:cNvSpPr txBox="1"/>
          <p:nvPr/>
        </p:nvSpPr>
        <p:spPr>
          <a:xfrm>
            <a:off x="4638751" y="3987698"/>
            <a:ext cx="3477463" cy="200254"/>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Asset inspection reports and site visit notes.</a:t>
            </a:r>
            <a:endParaRPr lang="en-US" sz="1100" dirty="0"/>
          </a:p>
        </p:txBody>
      </p:sp>
      <p:sp>
        <p:nvSpPr>
          <p:cNvPr id="34" name="Shape 28"/>
          <p:cNvSpPr/>
          <p:nvPr/>
        </p:nvSpPr>
        <p:spPr>
          <a:xfrm>
            <a:off x="4486046" y="4358945"/>
            <a:ext cx="57607" cy="57607"/>
          </a:xfrm>
          <a:prstGeom prst="ellipse">
            <a:avLst/>
          </a:prstGeom>
          <a:solidFill>
            <a:srgbClr val="CBD5E1"/>
          </a:solidFill>
          <a:ln w="12700">
            <a:solidFill>
              <a:srgbClr val="FFFFFF">
                <a:alpha val="0"/>
              </a:srgbClr>
            </a:solidFill>
            <a:prstDash val="solid"/>
          </a:ln>
        </p:spPr>
      </p:sp>
      <p:sp>
        <p:nvSpPr>
          <p:cNvPr id="35" name="Text 29"/>
          <p:cNvSpPr txBox="1"/>
          <p:nvPr/>
        </p:nvSpPr>
        <p:spPr>
          <a:xfrm>
            <a:off x="4638751" y="4282135"/>
            <a:ext cx="2833726" cy="200254"/>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Insurance policies for leased assets.</a:t>
            </a:r>
            <a:endParaRPr lang="en-US" sz="1100" dirty="0"/>
          </a:p>
        </p:txBody>
      </p:sp>
      <p:sp>
        <p:nvSpPr>
          <p:cNvPr id="36" name="Shape 30"/>
          <p:cNvSpPr/>
          <p:nvPr/>
        </p:nvSpPr>
        <p:spPr>
          <a:xfrm>
            <a:off x="4486046" y="4654296"/>
            <a:ext cx="57607" cy="57607"/>
          </a:xfrm>
          <a:prstGeom prst="ellipse">
            <a:avLst/>
          </a:prstGeom>
          <a:solidFill>
            <a:srgbClr val="CBD5E1"/>
          </a:solidFill>
          <a:ln w="12700">
            <a:solidFill>
              <a:srgbClr val="FFFFFF">
                <a:alpha val="0"/>
              </a:srgbClr>
            </a:solidFill>
            <a:prstDash val="solid"/>
          </a:ln>
        </p:spPr>
      </p:sp>
      <p:sp>
        <p:nvSpPr>
          <p:cNvPr id="37" name="Text 31"/>
          <p:cNvSpPr txBox="1"/>
          <p:nvPr/>
        </p:nvSpPr>
        <p:spPr>
          <a:xfrm>
            <a:off x="4638751" y="4577486"/>
            <a:ext cx="3143707" cy="400507"/>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Accounting entries for lease rentals and depreciation schedules.</a:t>
            </a:r>
            <a:endParaRPr lang="en-US" sz="1100" dirty="0"/>
          </a:p>
        </p:txBody>
      </p:sp>
      <p:sp>
        <p:nvSpPr>
          <p:cNvPr id="38" name="Shape 32"/>
          <p:cNvSpPr/>
          <p:nvPr/>
        </p:nvSpPr>
        <p:spPr>
          <a:xfrm>
            <a:off x="4486046" y="5148986"/>
            <a:ext cx="57607" cy="57607"/>
          </a:xfrm>
          <a:prstGeom prst="ellipse">
            <a:avLst/>
          </a:prstGeom>
          <a:solidFill>
            <a:srgbClr val="CBD5E1"/>
          </a:solidFill>
          <a:ln w="12700">
            <a:solidFill>
              <a:srgbClr val="FFFFFF">
                <a:alpha val="0"/>
              </a:srgbClr>
            </a:solidFill>
            <a:prstDash val="solid"/>
          </a:ln>
        </p:spPr>
      </p:sp>
      <p:sp>
        <p:nvSpPr>
          <p:cNvPr id="39" name="Text 33"/>
          <p:cNvSpPr txBox="1"/>
          <p:nvPr/>
        </p:nvSpPr>
        <p:spPr>
          <a:xfrm>
            <a:off x="4638751" y="5073091"/>
            <a:ext cx="3143707" cy="400507"/>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Bank's internal guidelines/circulars on leasing finance.</a:t>
            </a:r>
            <a:endParaRPr lang="en-US" sz="1100" dirty="0"/>
          </a:p>
        </p:txBody>
      </p:sp>
      <p:sp>
        <p:nvSpPr>
          <p:cNvPr id="40" name="Shape 34"/>
          <p:cNvSpPr/>
          <p:nvPr/>
        </p:nvSpPr>
        <p:spPr>
          <a:xfrm>
            <a:off x="8096098" y="2892247"/>
            <a:ext cx="3619195" cy="3486607"/>
          </a:xfrm>
          <a:prstGeom prst="roundRect">
            <a:avLst>
              <a:gd name="adj" fmla="val 1720"/>
            </a:avLst>
          </a:prstGeom>
          <a:solidFill>
            <a:srgbClr val="FFFFFF"/>
          </a:solidFill>
          <a:ln w="12700">
            <a:solidFill>
              <a:srgbClr val="E2E8F0"/>
            </a:solidFill>
            <a:prstDash val="solid"/>
          </a:ln>
        </p:spPr>
      </p:sp>
      <p:sp>
        <p:nvSpPr>
          <p:cNvPr id="41" name="Shape 35"/>
          <p:cNvSpPr/>
          <p:nvPr/>
        </p:nvSpPr>
        <p:spPr>
          <a:xfrm>
            <a:off x="8296351" y="3529584"/>
            <a:ext cx="3219602" cy="19202"/>
          </a:xfrm>
          <a:prstGeom prst="rect">
            <a:avLst/>
          </a:prstGeom>
          <a:solidFill>
            <a:srgbClr val="F1F5F9"/>
          </a:solidFill>
          <a:ln w="12700">
            <a:solidFill>
              <a:srgbClr val="F1F5F9">
                <a:alpha val="0"/>
              </a:srgbClr>
            </a:solidFill>
            <a:prstDash val="solid"/>
          </a:ln>
        </p:spPr>
      </p:sp>
      <p:sp>
        <p:nvSpPr>
          <p:cNvPr id="42" name="Shape 36"/>
          <p:cNvSpPr/>
          <p:nvPr/>
        </p:nvSpPr>
        <p:spPr>
          <a:xfrm>
            <a:off x="8296351" y="3091586"/>
            <a:ext cx="342900" cy="342900"/>
          </a:xfrm>
          <a:prstGeom prst="ellipse">
            <a:avLst/>
          </a:prstGeom>
          <a:solidFill>
            <a:srgbClr val="EF4444"/>
          </a:solidFill>
          <a:ln w="12700">
            <a:solidFill>
              <a:srgbClr val="FFFFFF">
                <a:alpha val="0"/>
              </a:srgbClr>
            </a:solidFill>
            <a:prstDash val="solid"/>
          </a:ln>
        </p:spPr>
      </p:sp>
      <p:pic>
        <p:nvPicPr>
          <p:cNvPr id="43" name="Image 4" descr="preencoded.png"/>
          <p:cNvPicPr>
            <a:picLocks noChangeAspect="1"/>
          </p:cNvPicPr>
          <p:nvPr/>
        </p:nvPicPr>
        <p:blipFill>
          <a:blip r:embed="rId7"/>
          <a:srcRect/>
          <a:stretch/>
        </p:blipFill>
        <p:spPr>
          <a:xfrm>
            <a:off x="8391449" y="3187598"/>
            <a:ext cx="152705" cy="152705"/>
          </a:xfrm>
          <a:prstGeom prst="rect">
            <a:avLst/>
          </a:prstGeom>
        </p:spPr>
      </p:pic>
      <p:sp>
        <p:nvSpPr>
          <p:cNvPr id="44" name="Text 37"/>
          <p:cNvSpPr txBox="1"/>
          <p:nvPr/>
        </p:nvSpPr>
        <p:spPr>
          <a:xfrm>
            <a:off x="8734349" y="3134563"/>
            <a:ext cx="1507846" cy="257861"/>
          </a:xfrm>
          <a:prstGeom prst="rect">
            <a:avLst/>
          </a:prstGeom>
          <a:noFill/>
          <a:ln/>
        </p:spPr>
        <p:txBody>
          <a:bodyPr wrap="square" lIns="0" tIns="0" rIns="0" bIns="0" rtlCol="0" anchor="ctr"/>
          <a:lstStyle/>
          <a:p>
            <a:pPr marL="0" indent="0" algn="l">
              <a:buNone/>
            </a:pPr>
            <a:r>
              <a:rPr lang="en-US" sz="1300" b="1" dirty="0">
                <a:solidFill>
                  <a:srgbClr val="334155"/>
                </a:solidFill>
                <a:latin typeface="Montserrat" pitchFamily="34" charset="0"/>
                <a:ea typeface="Montserrat" pitchFamily="34" charset="-122"/>
                <a:cs typeface="Montserrat" pitchFamily="34" charset="-120"/>
              </a:rPr>
              <a:t>Possible Risks</a:t>
            </a:r>
            <a:endParaRPr lang="en-US" sz="1300" dirty="0"/>
          </a:p>
        </p:txBody>
      </p:sp>
      <p:sp>
        <p:nvSpPr>
          <p:cNvPr id="45" name="Shape 38"/>
          <p:cNvSpPr/>
          <p:nvPr/>
        </p:nvSpPr>
        <p:spPr>
          <a:xfrm>
            <a:off x="8296351" y="3768242"/>
            <a:ext cx="57607" cy="57607"/>
          </a:xfrm>
          <a:prstGeom prst="ellipse">
            <a:avLst/>
          </a:prstGeom>
          <a:solidFill>
            <a:srgbClr val="CBD5E1"/>
          </a:solidFill>
          <a:ln w="12700">
            <a:solidFill>
              <a:srgbClr val="FFFFFF">
                <a:alpha val="0"/>
              </a:srgbClr>
            </a:solidFill>
            <a:prstDash val="solid"/>
          </a:ln>
        </p:spPr>
      </p:sp>
      <p:sp>
        <p:nvSpPr>
          <p:cNvPr id="46" name="Text 39"/>
          <p:cNvSpPr txBox="1"/>
          <p:nvPr/>
        </p:nvSpPr>
        <p:spPr>
          <a:xfrm>
            <a:off x="8449056" y="3692347"/>
            <a:ext cx="3143707" cy="600761"/>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Loss of security interest due to improper documentation or non-registration of charges.</a:t>
            </a:r>
            <a:endParaRPr lang="en-US" sz="1100" dirty="0"/>
          </a:p>
        </p:txBody>
      </p:sp>
      <p:sp>
        <p:nvSpPr>
          <p:cNvPr id="47" name="Shape 40"/>
          <p:cNvSpPr/>
          <p:nvPr/>
        </p:nvSpPr>
        <p:spPr>
          <a:xfrm>
            <a:off x="8296351" y="4463186"/>
            <a:ext cx="57607" cy="57607"/>
          </a:xfrm>
          <a:prstGeom prst="ellipse">
            <a:avLst/>
          </a:prstGeom>
          <a:solidFill>
            <a:srgbClr val="CBD5E1"/>
          </a:solidFill>
          <a:ln w="12700">
            <a:solidFill>
              <a:srgbClr val="FFFFFF">
                <a:alpha val="0"/>
              </a:srgbClr>
            </a:solidFill>
            <a:prstDash val="solid"/>
          </a:ln>
        </p:spPr>
      </p:sp>
      <p:sp>
        <p:nvSpPr>
          <p:cNvPr id="48" name="Text 41"/>
          <p:cNvSpPr txBox="1"/>
          <p:nvPr/>
        </p:nvSpPr>
        <p:spPr>
          <a:xfrm>
            <a:off x="8449056" y="4387291"/>
            <a:ext cx="3143707" cy="400507"/>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Impairment of leased assets not identified due to lack of inspection.</a:t>
            </a:r>
            <a:endParaRPr lang="en-US" sz="1100" dirty="0"/>
          </a:p>
        </p:txBody>
      </p:sp>
      <p:sp>
        <p:nvSpPr>
          <p:cNvPr id="49" name="Shape 42"/>
          <p:cNvSpPr/>
          <p:nvPr/>
        </p:nvSpPr>
        <p:spPr>
          <a:xfrm>
            <a:off x="8296351" y="4958791"/>
            <a:ext cx="57607" cy="57607"/>
          </a:xfrm>
          <a:prstGeom prst="ellipse">
            <a:avLst/>
          </a:prstGeom>
          <a:solidFill>
            <a:srgbClr val="CBD5E1"/>
          </a:solidFill>
          <a:ln w="12700">
            <a:solidFill>
              <a:srgbClr val="FFFFFF">
                <a:alpha val="0"/>
              </a:srgbClr>
            </a:solidFill>
            <a:prstDash val="solid"/>
          </a:ln>
        </p:spPr>
      </p:sp>
      <p:sp>
        <p:nvSpPr>
          <p:cNvPr id="50" name="Text 43"/>
          <p:cNvSpPr txBox="1"/>
          <p:nvPr/>
        </p:nvSpPr>
        <p:spPr>
          <a:xfrm>
            <a:off x="8449056" y="4882896"/>
            <a:ext cx="3143707" cy="400507"/>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Financial loss in case of damage/theft if assets are uninsured or underinsured.</a:t>
            </a:r>
            <a:endParaRPr lang="en-US" sz="1100" dirty="0"/>
          </a:p>
        </p:txBody>
      </p:sp>
      <p:sp>
        <p:nvSpPr>
          <p:cNvPr id="51" name="Shape 44"/>
          <p:cNvSpPr/>
          <p:nvPr/>
        </p:nvSpPr>
        <p:spPr>
          <a:xfrm>
            <a:off x="8296351" y="5454396"/>
            <a:ext cx="57607" cy="57607"/>
          </a:xfrm>
          <a:prstGeom prst="ellipse">
            <a:avLst/>
          </a:prstGeom>
          <a:solidFill>
            <a:srgbClr val="CBD5E1"/>
          </a:solidFill>
          <a:ln w="12700">
            <a:solidFill>
              <a:srgbClr val="FFFFFF">
                <a:alpha val="0"/>
              </a:srgbClr>
            </a:solidFill>
            <a:prstDash val="solid"/>
          </a:ln>
        </p:spPr>
      </p:sp>
      <p:sp>
        <p:nvSpPr>
          <p:cNvPr id="52" name="Text 45"/>
          <p:cNvSpPr txBox="1"/>
          <p:nvPr/>
        </p:nvSpPr>
        <p:spPr>
          <a:xfrm>
            <a:off x="8449056" y="5377586"/>
            <a:ext cx="3143707" cy="400507"/>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Regulatory non-compliance or misstatement of income/assets due to incorrect accounting.</a:t>
            </a:r>
            <a:endParaRPr lang="en-US" sz="1100" dirty="0"/>
          </a:p>
        </p:txBody>
      </p:sp>
      <p:sp>
        <p:nvSpPr>
          <p:cNvPr id="53" name="Shape 46"/>
          <p:cNvSpPr/>
          <p:nvPr/>
        </p:nvSpPr>
        <p:spPr>
          <a:xfrm>
            <a:off x="0" y="6476695"/>
            <a:ext cx="12191695" cy="381305"/>
          </a:xfrm>
          <a:prstGeom prst="rect">
            <a:avLst/>
          </a:prstGeom>
          <a:solidFill>
            <a:srgbClr val="F8FAFC"/>
          </a:solidFill>
          <a:ln/>
        </p:spPr>
      </p:sp>
      <p:sp>
        <p:nvSpPr>
          <p:cNvPr id="54" name="Shape 47"/>
          <p:cNvSpPr/>
          <p:nvPr/>
        </p:nvSpPr>
        <p:spPr>
          <a:xfrm>
            <a:off x="0" y="6476695"/>
            <a:ext cx="12191695" cy="9144"/>
          </a:xfrm>
          <a:prstGeom prst="rect">
            <a:avLst/>
          </a:prstGeom>
          <a:solidFill>
            <a:srgbClr val="E2E8F0"/>
          </a:solidFill>
          <a:ln w="12700">
            <a:solidFill>
              <a:srgbClr val="E2E8F0">
                <a:alpha val="0"/>
              </a:srgbClr>
            </a:solidFill>
            <a:prstDash val="solid"/>
          </a:ln>
        </p:spPr>
      </p:sp>
      <p:sp>
        <p:nvSpPr>
          <p:cNvPr id="55" name="Text 48"/>
          <p:cNvSpPr txBox="1"/>
          <p:nvPr/>
        </p:nvSpPr>
        <p:spPr>
          <a:xfrm>
            <a:off x="476402" y="6586423"/>
            <a:ext cx="3276295" cy="171907"/>
          </a:xfrm>
          <a:prstGeom prst="rect">
            <a:avLst/>
          </a:prstGeom>
          <a:noFill/>
          <a:ln/>
        </p:spPr>
        <p:txBody>
          <a:bodyPr wrap="square" lIns="0" tIns="0" rIns="0" bIns="0" rtlCol="0" anchor="ctr"/>
          <a:lstStyle/>
          <a:p>
            <a:pPr marL="0" indent="0" algn="l">
              <a:buNone/>
            </a:pPr>
            <a:r>
              <a:rPr lang="en-US" sz="900" dirty="0">
                <a:solidFill>
                  <a:srgbClr val="94A3B8"/>
                </a:solidFill>
                <a:latin typeface="Open Sans" pitchFamily="34" charset="0"/>
                <a:ea typeface="Open Sans" pitchFamily="34" charset="-122"/>
                <a:cs typeface="Open Sans" pitchFamily="34" charset="-120"/>
              </a:rPr>
              <a:t>Long Form Audit Report (LFAR) – Practical Approach</a:t>
            </a:r>
            <a:endParaRPr lang="en-US" sz="900" dirty="0"/>
          </a:p>
        </p:txBody>
      </p:sp>
      <p:sp>
        <p:nvSpPr>
          <p:cNvPr id="56" name="Text 49"/>
          <p:cNvSpPr txBox="1"/>
          <p:nvPr/>
        </p:nvSpPr>
        <p:spPr>
          <a:xfrm>
            <a:off x="10416845" y="6586423"/>
            <a:ext cx="1553566" cy="171907"/>
          </a:xfrm>
          <a:prstGeom prst="rect">
            <a:avLst/>
          </a:prstGeom>
          <a:noFill/>
          <a:ln/>
        </p:spPr>
        <p:txBody>
          <a:bodyPr wrap="square" lIns="0" tIns="0" rIns="0" bIns="0" rtlCol="0" anchor="ctr"/>
          <a:lstStyle/>
          <a:p>
            <a:pPr marL="0" indent="0" algn="l">
              <a:buNone/>
            </a:pPr>
            <a:r>
              <a:rPr lang="en-US" sz="900" dirty="0">
                <a:solidFill>
                  <a:srgbClr val="94A3B8"/>
                </a:solidFill>
                <a:latin typeface="Open Sans" pitchFamily="34" charset="0"/>
                <a:ea typeface="Open Sans" pitchFamily="34" charset="-122"/>
                <a:cs typeface="Open Sans" pitchFamily="34" charset="-120"/>
              </a:rPr>
              <a:t>ICAI Hyderabad Seminar</a:t>
            </a:r>
            <a:endParaRPr lang="en-US" sz="9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name="Slide 46">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F0F0F0"/>
          </a:solidFill>
          <a:ln w="12700">
            <a:solidFill>
              <a:srgbClr val="FFFFFF">
                <a:alpha val="0"/>
              </a:srgbClr>
            </a:solidFill>
            <a:prstDash val="solid"/>
          </a:ln>
        </p:spPr>
      </p:sp>
      <p:sp>
        <p:nvSpPr>
          <p:cNvPr id="3" name="Shape 1"/>
          <p:cNvSpPr/>
          <p:nvPr/>
        </p:nvSpPr>
        <p:spPr>
          <a:xfrm>
            <a:off x="0" y="0"/>
            <a:ext cx="12191695" cy="6858000"/>
          </a:xfrm>
          <a:prstGeom prst="rect">
            <a:avLst/>
          </a:prstGeom>
          <a:solidFill>
            <a:srgbClr val="FFFFFF"/>
          </a:solidFill>
          <a:ln w="12700">
            <a:solidFill>
              <a:srgbClr val="FFFFFF">
                <a:alpha val="0"/>
              </a:srgbClr>
            </a:solidFill>
            <a:prstDash val="solid"/>
          </a:ln>
        </p:spPr>
      </p:sp>
      <p:sp>
        <p:nvSpPr>
          <p:cNvPr id="4" name="Shape 2"/>
          <p:cNvSpPr/>
          <p:nvPr/>
        </p:nvSpPr>
        <p:spPr>
          <a:xfrm>
            <a:off x="0" y="0"/>
            <a:ext cx="12191695" cy="952805"/>
          </a:xfrm>
          <a:prstGeom prst="rect">
            <a:avLst/>
          </a:prstGeom>
          <a:solidFill>
            <a:srgbClr val="003580"/>
          </a:solidFill>
          <a:ln w="12700">
            <a:solidFill>
              <a:srgbClr val="FFFFFF">
                <a:alpha val="0"/>
              </a:srgbClr>
            </a:solidFill>
            <a:prstDash val="solid"/>
          </a:ln>
        </p:spPr>
      </p:sp>
      <p:pic>
        <p:nvPicPr>
          <p:cNvPr id="6" name="Image 0" descr="preencoded.png"/>
          <p:cNvPicPr>
            <a:picLocks noChangeAspect="1"/>
          </p:cNvPicPr>
          <p:nvPr/>
        </p:nvPicPr>
        <p:blipFill>
          <a:blip r:embed="rId3"/>
          <a:srcRect t="-401" b="-401"/>
          <a:stretch/>
        </p:blipFill>
        <p:spPr>
          <a:xfrm>
            <a:off x="0" y="952805"/>
            <a:ext cx="12191695" cy="57607"/>
          </a:xfrm>
          <a:prstGeom prst="rect">
            <a:avLst/>
          </a:prstGeom>
        </p:spPr>
      </p:pic>
      <p:sp>
        <p:nvSpPr>
          <p:cNvPr id="7" name="Shape 4"/>
          <p:cNvSpPr/>
          <p:nvPr/>
        </p:nvSpPr>
        <p:spPr>
          <a:xfrm>
            <a:off x="0" y="1009498"/>
            <a:ext cx="12191695" cy="5467198"/>
          </a:xfrm>
          <a:prstGeom prst="rect">
            <a:avLst/>
          </a:prstGeom>
          <a:solidFill>
            <a:srgbClr val="F8FAFC"/>
          </a:solidFill>
          <a:ln w="12700">
            <a:solidFill>
              <a:srgbClr val="FFFFFF">
                <a:alpha val="0"/>
              </a:srgbClr>
            </a:solidFill>
            <a:prstDash val="solid"/>
          </a:ln>
        </p:spPr>
      </p:sp>
      <p:sp>
        <p:nvSpPr>
          <p:cNvPr id="8" name="Shape 5"/>
          <p:cNvSpPr/>
          <p:nvPr/>
        </p:nvSpPr>
        <p:spPr>
          <a:xfrm>
            <a:off x="476402" y="1200607"/>
            <a:ext cx="5572354" cy="923544"/>
          </a:xfrm>
          <a:prstGeom prst="roundRect">
            <a:avLst>
              <a:gd name="adj" fmla="val 16332"/>
            </a:avLst>
          </a:prstGeom>
          <a:solidFill>
            <a:srgbClr val="FFFFFF"/>
          </a:solidFill>
          <a:ln/>
        </p:spPr>
      </p:sp>
      <p:sp>
        <p:nvSpPr>
          <p:cNvPr id="9" name="Shape 6"/>
          <p:cNvSpPr/>
          <p:nvPr/>
        </p:nvSpPr>
        <p:spPr>
          <a:xfrm>
            <a:off x="476402" y="1200607"/>
            <a:ext cx="57607" cy="923544"/>
          </a:xfrm>
          <a:prstGeom prst="roundRect">
            <a:avLst>
              <a:gd name="adj" fmla="val 261824"/>
            </a:avLst>
          </a:prstGeom>
          <a:solidFill>
            <a:srgbClr val="0072CE"/>
          </a:solidFill>
          <a:ln w="12700">
            <a:solidFill>
              <a:srgbClr val="0072CE">
                <a:alpha val="0"/>
              </a:srgbClr>
            </a:solidFill>
            <a:prstDash val="solid"/>
          </a:ln>
        </p:spPr>
      </p:sp>
      <p:sp>
        <p:nvSpPr>
          <p:cNvPr id="10" name="Shape 7"/>
          <p:cNvSpPr/>
          <p:nvPr/>
        </p:nvSpPr>
        <p:spPr>
          <a:xfrm>
            <a:off x="676656" y="1343254"/>
            <a:ext cx="580644" cy="181051"/>
          </a:xfrm>
          <a:prstGeom prst="roundRect">
            <a:avLst>
              <a:gd name="adj" fmla="val 212653"/>
            </a:avLst>
          </a:prstGeom>
          <a:solidFill>
            <a:srgbClr val="E8F4FD"/>
          </a:solidFill>
          <a:ln w="12700">
            <a:solidFill>
              <a:srgbClr val="FFFFFF">
                <a:alpha val="0"/>
              </a:srgbClr>
            </a:solidFill>
            <a:prstDash val="solid"/>
          </a:ln>
        </p:spPr>
      </p:sp>
      <p:sp>
        <p:nvSpPr>
          <p:cNvPr id="11" name="Text 8"/>
          <p:cNvSpPr txBox="1"/>
          <p:nvPr/>
        </p:nvSpPr>
        <p:spPr>
          <a:xfrm>
            <a:off x="676656" y="1343254"/>
            <a:ext cx="657454" cy="181051"/>
          </a:xfrm>
          <a:prstGeom prst="rect">
            <a:avLst/>
          </a:prstGeom>
          <a:solidFill>
            <a:srgbClr val="FFFFFF">
              <a:alpha val="0"/>
            </a:srgbClr>
          </a:solidFill>
          <a:ln>
            <a:solidFill>
              <a:srgbClr val="FFFFFF">
                <a:alpha val="0"/>
              </a:srgbClr>
            </a:solidFill>
          </a:ln>
        </p:spPr>
        <p:txBody>
          <a:bodyPr wrap="square" lIns="63500" tIns="25400" rIns="63500" bIns="25400" rtlCol="0" anchor="ctr"/>
          <a:lstStyle/>
          <a:p>
            <a:pPr marL="0" indent="0" algn="l">
              <a:buNone/>
            </a:pPr>
            <a:r>
              <a:rPr lang="en-US" sz="800" b="1" dirty="0">
                <a:solidFill>
                  <a:srgbClr val="003580"/>
                </a:solidFill>
                <a:latin typeface="Open Sans" pitchFamily="34" charset="0"/>
                <a:ea typeface="Open Sans" pitchFamily="34" charset="-122"/>
                <a:cs typeface="Open Sans" pitchFamily="34" charset="-120"/>
              </a:rPr>
              <a:t>Clause (a)</a:t>
            </a:r>
            <a:endParaRPr lang="en-US" sz="800" dirty="0"/>
          </a:p>
        </p:txBody>
      </p:sp>
      <p:sp>
        <p:nvSpPr>
          <p:cNvPr id="12" name="Text 9"/>
          <p:cNvSpPr txBox="1"/>
          <p:nvPr/>
        </p:nvSpPr>
        <p:spPr>
          <a:xfrm>
            <a:off x="676656" y="1543507"/>
            <a:ext cx="5306263" cy="486461"/>
          </a:xfrm>
          <a:prstGeom prst="rect">
            <a:avLst/>
          </a:prstGeom>
          <a:noFill/>
          <a:ln/>
        </p:spPr>
        <p:txBody>
          <a:bodyPr wrap="square" lIns="0" tIns="0" rIns="0" bIns="0" rtlCol="0" anchor="ctr"/>
          <a:lstStyle/>
          <a:p>
            <a:pPr marL="0" indent="0" algn="l">
              <a:buNone/>
            </a:pPr>
            <a:r>
              <a:rPr lang="en-US" sz="1200" b="1" i="1" dirty="0">
                <a:solidFill>
                  <a:srgbClr val="1E293B"/>
                </a:solidFill>
                <a:latin typeface="Montserrat" pitchFamily="34" charset="0"/>
                <a:ea typeface="Montserrat" pitchFamily="34" charset="-122"/>
                <a:cs typeface="Montserrat" pitchFamily="34" charset="-120"/>
              </a:rPr>
              <a:t>"Has the branch identified and classified advances into standard / substandard / doubtful / loss assets through the computer system, without manual intervention?"</a:t>
            </a:r>
            <a:endParaRPr lang="en-US" sz="1200" dirty="0"/>
          </a:p>
        </p:txBody>
      </p:sp>
      <p:sp>
        <p:nvSpPr>
          <p:cNvPr id="13" name="Shape 10"/>
          <p:cNvSpPr/>
          <p:nvPr/>
        </p:nvSpPr>
        <p:spPr>
          <a:xfrm>
            <a:off x="6143854" y="1200607"/>
            <a:ext cx="5572354" cy="923544"/>
          </a:xfrm>
          <a:prstGeom prst="roundRect">
            <a:avLst>
              <a:gd name="adj" fmla="val 16332"/>
            </a:avLst>
          </a:prstGeom>
          <a:solidFill>
            <a:srgbClr val="FFFFFF"/>
          </a:solidFill>
          <a:ln/>
        </p:spPr>
      </p:sp>
      <p:sp>
        <p:nvSpPr>
          <p:cNvPr id="14" name="Shape 11"/>
          <p:cNvSpPr/>
          <p:nvPr/>
        </p:nvSpPr>
        <p:spPr>
          <a:xfrm>
            <a:off x="6143854" y="1200607"/>
            <a:ext cx="57607" cy="923544"/>
          </a:xfrm>
          <a:prstGeom prst="roundRect">
            <a:avLst>
              <a:gd name="adj" fmla="val 261824"/>
            </a:avLst>
          </a:prstGeom>
          <a:solidFill>
            <a:srgbClr val="0072CE"/>
          </a:solidFill>
          <a:ln w="12700">
            <a:solidFill>
              <a:srgbClr val="0072CE">
                <a:alpha val="0"/>
              </a:srgbClr>
            </a:solidFill>
            <a:prstDash val="solid"/>
          </a:ln>
        </p:spPr>
      </p:sp>
      <p:sp>
        <p:nvSpPr>
          <p:cNvPr id="15" name="Shape 12"/>
          <p:cNvSpPr/>
          <p:nvPr/>
        </p:nvSpPr>
        <p:spPr>
          <a:xfrm>
            <a:off x="6344107" y="1343254"/>
            <a:ext cx="580644" cy="181051"/>
          </a:xfrm>
          <a:prstGeom prst="roundRect">
            <a:avLst>
              <a:gd name="adj" fmla="val 212653"/>
            </a:avLst>
          </a:prstGeom>
          <a:solidFill>
            <a:srgbClr val="E8F4FD"/>
          </a:solidFill>
          <a:ln w="12700">
            <a:solidFill>
              <a:srgbClr val="FFFFFF">
                <a:alpha val="0"/>
              </a:srgbClr>
            </a:solidFill>
            <a:prstDash val="solid"/>
          </a:ln>
        </p:spPr>
      </p:sp>
      <p:sp>
        <p:nvSpPr>
          <p:cNvPr id="16" name="Text 13"/>
          <p:cNvSpPr txBox="1"/>
          <p:nvPr/>
        </p:nvSpPr>
        <p:spPr>
          <a:xfrm>
            <a:off x="6344107" y="1343254"/>
            <a:ext cx="657454" cy="181051"/>
          </a:xfrm>
          <a:prstGeom prst="rect">
            <a:avLst/>
          </a:prstGeom>
          <a:solidFill>
            <a:srgbClr val="FFFFFF">
              <a:alpha val="0"/>
            </a:srgbClr>
          </a:solidFill>
          <a:ln>
            <a:solidFill>
              <a:srgbClr val="FFFFFF">
                <a:alpha val="0"/>
              </a:srgbClr>
            </a:solidFill>
          </a:ln>
        </p:spPr>
        <p:txBody>
          <a:bodyPr wrap="square" lIns="63500" tIns="25400" rIns="63500" bIns="25400" rtlCol="0" anchor="ctr"/>
          <a:lstStyle/>
          <a:p>
            <a:pPr marL="0" indent="0" algn="l">
              <a:buNone/>
            </a:pPr>
            <a:r>
              <a:rPr lang="en-US" sz="800" b="1" dirty="0">
                <a:solidFill>
                  <a:srgbClr val="003580"/>
                </a:solidFill>
                <a:latin typeface="Open Sans" pitchFamily="34" charset="0"/>
                <a:ea typeface="Open Sans" pitchFamily="34" charset="-122"/>
                <a:cs typeface="Open Sans" pitchFamily="34" charset="-120"/>
              </a:rPr>
              <a:t>Clause (b)</a:t>
            </a:r>
            <a:endParaRPr lang="en-US" sz="800" dirty="0"/>
          </a:p>
        </p:txBody>
      </p:sp>
      <p:sp>
        <p:nvSpPr>
          <p:cNvPr id="17" name="Text 14"/>
          <p:cNvSpPr txBox="1"/>
          <p:nvPr/>
        </p:nvSpPr>
        <p:spPr>
          <a:xfrm>
            <a:off x="6344107" y="1543507"/>
            <a:ext cx="5306263" cy="324612"/>
          </a:xfrm>
          <a:prstGeom prst="rect">
            <a:avLst/>
          </a:prstGeom>
          <a:noFill/>
          <a:ln/>
        </p:spPr>
        <p:txBody>
          <a:bodyPr wrap="square" lIns="0" tIns="0" rIns="0" bIns="0" rtlCol="0" anchor="ctr"/>
          <a:lstStyle/>
          <a:p>
            <a:pPr marL="0" indent="0" algn="l">
              <a:buNone/>
            </a:pPr>
            <a:r>
              <a:rPr lang="en-US" sz="1200" b="1" i="1" dirty="0">
                <a:solidFill>
                  <a:srgbClr val="1E293B"/>
                </a:solidFill>
                <a:latin typeface="Montserrat" pitchFamily="34" charset="0"/>
                <a:ea typeface="Montserrat" pitchFamily="34" charset="-122"/>
                <a:cs typeface="Montserrat" pitchFamily="34" charset="-120"/>
              </a:rPr>
              <a:t>"Is this identification &amp; classification in line with the norms prescribed by the Reserve Bank of India?"</a:t>
            </a:r>
            <a:endParaRPr lang="en-US" sz="1200" dirty="0"/>
          </a:p>
        </p:txBody>
      </p:sp>
      <p:sp>
        <p:nvSpPr>
          <p:cNvPr id="18" name="Shape 15"/>
          <p:cNvSpPr/>
          <p:nvPr/>
        </p:nvSpPr>
        <p:spPr>
          <a:xfrm>
            <a:off x="476402" y="2216506"/>
            <a:ext cx="11239805" cy="761695"/>
          </a:xfrm>
          <a:prstGeom prst="roundRect">
            <a:avLst>
              <a:gd name="adj" fmla="val 24010"/>
            </a:avLst>
          </a:prstGeom>
          <a:solidFill>
            <a:srgbClr val="FFFFFF"/>
          </a:solidFill>
          <a:ln/>
        </p:spPr>
      </p:sp>
      <p:sp>
        <p:nvSpPr>
          <p:cNvPr id="19" name="Shape 16"/>
          <p:cNvSpPr/>
          <p:nvPr/>
        </p:nvSpPr>
        <p:spPr>
          <a:xfrm>
            <a:off x="476402" y="2216506"/>
            <a:ext cx="57607" cy="761695"/>
          </a:xfrm>
          <a:prstGeom prst="roundRect">
            <a:avLst>
              <a:gd name="adj" fmla="val 317461"/>
            </a:avLst>
          </a:prstGeom>
          <a:solidFill>
            <a:srgbClr val="0072CE"/>
          </a:solidFill>
          <a:ln w="12700">
            <a:solidFill>
              <a:srgbClr val="0072CE">
                <a:alpha val="0"/>
              </a:srgbClr>
            </a:solidFill>
            <a:prstDash val="solid"/>
          </a:ln>
        </p:spPr>
      </p:sp>
      <p:sp>
        <p:nvSpPr>
          <p:cNvPr id="20" name="Shape 17"/>
          <p:cNvSpPr/>
          <p:nvPr/>
        </p:nvSpPr>
        <p:spPr>
          <a:xfrm>
            <a:off x="676656" y="2359152"/>
            <a:ext cx="571500" cy="181051"/>
          </a:xfrm>
          <a:prstGeom prst="roundRect">
            <a:avLst>
              <a:gd name="adj" fmla="val 212653"/>
            </a:avLst>
          </a:prstGeom>
          <a:solidFill>
            <a:srgbClr val="E8F4FD"/>
          </a:solidFill>
          <a:ln w="12700">
            <a:solidFill>
              <a:srgbClr val="FFFFFF">
                <a:alpha val="0"/>
              </a:srgbClr>
            </a:solidFill>
            <a:prstDash val="solid"/>
          </a:ln>
        </p:spPr>
      </p:sp>
      <p:sp>
        <p:nvSpPr>
          <p:cNvPr id="21" name="Text 18"/>
          <p:cNvSpPr txBox="1"/>
          <p:nvPr/>
        </p:nvSpPr>
        <p:spPr>
          <a:xfrm>
            <a:off x="676656" y="2359152"/>
            <a:ext cx="648310" cy="181051"/>
          </a:xfrm>
          <a:prstGeom prst="rect">
            <a:avLst/>
          </a:prstGeom>
          <a:solidFill>
            <a:srgbClr val="FFFFFF">
              <a:alpha val="0"/>
            </a:srgbClr>
          </a:solidFill>
          <a:ln>
            <a:solidFill>
              <a:srgbClr val="FFFFFF">
                <a:alpha val="0"/>
              </a:srgbClr>
            </a:solidFill>
          </a:ln>
        </p:spPr>
        <p:txBody>
          <a:bodyPr wrap="square" lIns="63500" tIns="25400" rIns="63500" bIns="25400" rtlCol="0" anchor="ctr"/>
          <a:lstStyle/>
          <a:p>
            <a:pPr marL="0" indent="0" algn="l">
              <a:buNone/>
            </a:pPr>
            <a:r>
              <a:rPr lang="en-US" sz="800" b="1" dirty="0">
                <a:solidFill>
                  <a:srgbClr val="003580"/>
                </a:solidFill>
                <a:latin typeface="Open Sans" pitchFamily="34" charset="0"/>
                <a:ea typeface="Open Sans" pitchFamily="34" charset="-122"/>
                <a:cs typeface="Open Sans" pitchFamily="34" charset="-120"/>
              </a:rPr>
              <a:t>Clause (c)</a:t>
            </a:r>
            <a:endParaRPr lang="en-US" sz="800" dirty="0"/>
          </a:p>
        </p:txBody>
      </p:sp>
      <p:sp>
        <p:nvSpPr>
          <p:cNvPr id="22" name="Text 19"/>
          <p:cNvSpPr txBox="1"/>
          <p:nvPr/>
        </p:nvSpPr>
        <p:spPr>
          <a:xfrm>
            <a:off x="676656" y="2559406"/>
            <a:ext cx="10972800" cy="324612"/>
          </a:xfrm>
          <a:prstGeom prst="rect">
            <a:avLst/>
          </a:prstGeom>
          <a:noFill/>
          <a:ln/>
        </p:spPr>
        <p:txBody>
          <a:bodyPr wrap="square" lIns="0" tIns="0" rIns="0" bIns="0" rtlCol="0" anchor="ctr"/>
          <a:lstStyle/>
          <a:p>
            <a:pPr marL="0" indent="0" algn="l">
              <a:buNone/>
            </a:pPr>
            <a:r>
              <a:rPr lang="en-US" sz="1200" b="1" i="1" dirty="0">
                <a:solidFill>
                  <a:srgbClr val="1E293B"/>
                </a:solidFill>
                <a:latin typeface="Montserrat" pitchFamily="34" charset="0"/>
                <a:ea typeface="Montserrat" pitchFamily="34" charset="-122"/>
                <a:cs typeface="Montserrat" pitchFamily="34" charset="-120"/>
              </a:rPr>
              <a:t>"Whether the branch is following the system of classifying the account into SMA-0, SMA-1, and SMA-2. Whether the auditor disagrees with the branch classification of advances into standard (Including SMA-0, SMA-1, SMA-2) / sub-standard / doubtful / loss assets, the details of such advances with reasons should be given."</a:t>
            </a:r>
            <a:endParaRPr lang="en-US" sz="1200" dirty="0"/>
          </a:p>
        </p:txBody>
      </p:sp>
      <p:sp>
        <p:nvSpPr>
          <p:cNvPr id="23" name="Shape 20"/>
          <p:cNvSpPr/>
          <p:nvPr/>
        </p:nvSpPr>
        <p:spPr>
          <a:xfrm>
            <a:off x="476402" y="3072384"/>
            <a:ext cx="11239805" cy="761695"/>
          </a:xfrm>
          <a:prstGeom prst="roundRect">
            <a:avLst>
              <a:gd name="adj" fmla="val 24010"/>
            </a:avLst>
          </a:prstGeom>
          <a:solidFill>
            <a:srgbClr val="FFFFFF"/>
          </a:solidFill>
          <a:ln/>
        </p:spPr>
      </p:sp>
      <p:sp>
        <p:nvSpPr>
          <p:cNvPr id="24" name="Shape 21"/>
          <p:cNvSpPr/>
          <p:nvPr/>
        </p:nvSpPr>
        <p:spPr>
          <a:xfrm>
            <a:off x="476402" y="3072384"/>
            <a:ext cx="57607" cy="761695"/>
          </a:xfrm>
          <a:prstGeom prst="roundRect">
            <a:avLst>
              <a:gd name="adj" fmla="val 317461"/>
            </a:avLst>
          </a:prstGeom>
          <a:solidFill>
            <a:srgbClr val="0072CE"/>
          </a:solidFill>
          <a:ln w="12700">
            <a:solidFill>
              <a:srgbClr val="0072CE">
                <a:alpha val="0"/>
              </a:srgbClr>
            </a:solidFill>
            <a:prstDash val="solid"/>
          </a:ln>
        </p:spPr>
      </p:sp>
      <p:sp>
        <p:nvSpPr>
          <p:cNvPr id="25" name="Shape 22"/>
          <p:cNvSpPr/>
          <p:nvPr/>
        </p:nvSpPr>
        <p:spPr>
          <a:xfrm>
            <a:off x="676656" y="3215030"/>
            <a:ext cx="952805" cy="181051"/>
          </a:xfrm>
          <a:prstGeom prst="roundRect">
            <a:avLst>
              <a:gd name="adj" fmla="val 212653"/>
            </a:avLst>
          </a:prstGeom>
          <a:solidFill>
            <a:srgbClr val="E8F4FD"/>
          </a:solidFill>
          <a:ln w="12700">
            <a:solidFill>
              <a:srgbClr val="FFFFFF">
                <a:alpha val="0"/>
              </a:srgbClr>
            </a:solidFill>
            <a:prstDash val="solid"/>
          </a:ln>
        </p:spPr>
      </p:sp>
      <p:sp>
        <p:nvSpPr>
          <p:cNvPr id="26" name="Text 23"/>
          <p:cNvSpPr txBox="1"/>
          <p:nvPr/>
        </p:nvSpPr>
        <p:spPr>
          <a:xfrm>
            <a:off x="676656" y="3215030"/>
            <a:ext cx="1133856" cy="181051"/>
          </a:xfrm>
          <a:prstGeom prst="rect">
            <a:avLst/>
          </a:prstGeom>
          <a:solidFill>
            <a:srgbClr val="FFFFFF">
              <a:alpha val="0"/>
            </a:srgbClr>
          </a:solidFill>
          <a:ln>
            <a:solidFill>
              <a:srgbClr val="FFFFFF">
                <a:alpha val="0"/>
              </a:srgbClr>
            </a:solidFill>
          </a:ln>
        </p:spPr>
        <p:txBody>
          <a:bodyPr wrap="square" lIns="63500" tIns="25400" rIns="63500" bIns="25400" rtlCol="0" anchor="ctr"/>
          <a:lstStyle/>
          <a:p>
            <a:pPr marL="0" indent="0" algn="l">
              <a:buNone/>
            </a:pPr>
            <a:r>
              <a:rPr lang="en-US" sz="800" b="1" dirty="0">
                <a:solidFill>
                  <a:srgbClr val="003580"/>
                </a:solidFill>
                <a:latin typeface="Open Sans" pitchFamily="34" charset="0"/>
                <a:ea typeface="Open Sans" pitchFamily="34" charset="-122"/>
                <a:cs typeface="Open Sans" pitchFamily="34" charset="-120"/>
              </a:rPr>
              <a:t>Clauses (d), (e), (f)</a:t>
            </a:r>
            <a:endParaRPr lang="en-US" sz="800" dirty="0"/>
          </a:p>
        </p:txBody>
      </p:sp>
      <p:sp>
        <p:nvSpPr>
          <p:cNvPr id="27" name="Text 24"/>
          <p:cNvSpPr txBox="1"/>
          <p:nvPr/>
        </p:nvSpPr>
        <p:spPr>
          <a:xfrm>
            <a:off x="676656" y="3415284"/>
            <a:ext cx="10972800" cy="324612"/>
          </a:xfrm>
          <a:prstGeom prst="rect">
            <a:avLst/>
          </a:prstGeom>
          <a:noFill/>
          <a:ln/>
        </p:spPr>
        <p:txBody>
          <a:bodyPr wrap="square" lIns="0" tIns="0" rIns="0" bIns="0" rtlCol="0" anchor="ctr"/>
          <a:lstStyle/>
          <a:p>
            <a:pPr marL="0" indent="0" algn="l">
              <a:buNone/>
            </a:pPr>
            <a:r>
              <a:rPr lang="en-US" sz="1200" b="1" i="1" dirty="0">
                <a:solidFill>
                  <a:srgbClr val="1E293B"/>
                </a:solidFill>
                <a:latin typeface="Montserrat" pitchFamily="34" charset="0"/>
                <a:ea typeface="Montserrat" pitchFamily="34" charset="-122"/>
                <a:cs typeface="Montserrat" pitchFamily="34" charset="-120"/>
              </a:rPr>
              <a:t>"d) Also indicate whether required changes have been incorporated/ suggested in the Memorandum of Changes. e) List the accounts (with outstanding in excess of Rs. 10.00 crore) which have either been downgraded or upgraded... f) Whether RBI guidelines on income recognition and provisioning have been followed."</a:t>
            </a:r>
            <a:endParaRPr lang="en-US" sz="1200" dirty="0"/>
          </a:p>
        </p:txBody>
      </p:sp>
      <p:sp>
        <p:nvSpPr>
          <p:cNvPr id="28" name="Shape 25"/>
          <p:cNvSpPr/>
          <p:nvPr/>
        </p:nvSpPr>
        <p:spPr>
          <a:xfrm>
            <a:off x="476402" y="3974897"/>
            <a:ext cx="3657600" cy="2314346"/>
          </a:xfrm>
          <a:prstGeom prst="roundRect">
            <a:avLst>
              <a:gd name="adj" fmla="val 3252"/>
            </a:avLst>
          </a:prstGeom>
          <a:solidFill>
            <a:srgbClr val="FFFFFF"/>
          </a:solidFill>
          <a:ln w="12700">
            <a:solidFill>
              <a:srgbClr val="FFFFFF">
                <a:alpha val="0"/>
              </a:srgbClr>
            </a:solidFill>
            <a:prstDash val="solid"/>
          </a:ln>
          <a:effectLst>
            <a:outerShdw blurRad="63500" dist="38100" dir="16200000" algn="bl" rotWithShape="0">
              <a:srgbClr val="000000">
                <a:alpha val="5000"/>
              </a:srgbClr>
            </a:outerShdw>
          </a:effectLst>
        </p:spPr>
      </p:sp>
      <p:sp>
        <p:nvSpPr>
          <p:cNvPr id="29" name="Shape 26"/>
          <p:cNvSpPr/>
          <p:nvPr/>
        </p:nvSpPr>
        <p:spPr>
          <a:xfrm>
            <a:off x="619049" y="4480560"/>
            <a:ext cx="3372307" cy="19202"/>
          </a:xfrm>
          <a:prstGeom prst="rect">
            <a:avLst/>
          </a:prstGeom>
          <a:solidFill>
            <a:srgbClr val="F1F5F9"/>
          </a:solidFill>
          <a:ln w="12700">
            <a:solidFill>
              <a:srgbClr val="F1F5F9">
                <a:alpha val="0"/>
              </a:srgbClr>
            </a:solidFill>
            <a:prstDash val="solid"/>
          </a:ln>
        </p:spPr>
      </p:sp>
      <p:sp>
        <p:nvSpPr>
          <p:cNvPr id="30" name="Shape 27"/>
          <p:cNvSpPr/>
          <p:nvPr/>
        </p:nvSpPr>
        <p:spPr>
          <a:xfrm>
            <a:off x="619049" y="4118458"/>
            <a:ext cx="286207" cy="286207"/>
          </a:xfrm>
          <a:prstGeom prst="ellipse">
            <a:avLst/>
          </a:prstGeom>
          <a:solidFill>
            <a:srgbClr val="0072CE"/>
          </a:solidFill>
          <a:ln w="12700">
            <a:solidFill>
              <a:srgbClr val="FFFFFF">
                <a:alpha val="0"/>
              </a:srgbClr>
            </a:solidFill>
            <a:prstDash val="solid"/>
          </a:ln>
        </p:spPr>
      </p:sp>
      <p:pic>
        <p:nvPicPr>
          <p:cNvPr id="31" name="Image 1" descr="preencoded.png"/>
          <p:cNvPicPr>
            <a:picLocks noChangeAspect="1"/>
          </p:cNvPicPr>
          <p:nvPr/>
        </p:nvPicPr>
        <p:blipFill>
          <a:blip r:embed="rId4"/>
          <a:srcRect/>
          <a:stretch/>
        </p:blipFill>
        <p:spPr>
          <a:xfrm>
            <a:off x="694944" y="4194353"/>
            <a:ext cx="133502" cy="133502"/>
          </a:xfrm>
          <a:prstGeom prst="rect">
            <a:avLst/>
          </a:prstGeom>
        </p:spPr>
      </p:pic>
      <p:sp>
        <p:nvSpPr>
          <p:cNvPr id="32" name="Text 28"/>
          <p:cNvSpPr txBox="1"/>
          <p:nvPr/>
        </p:nvSpPr>
        <p:spPr>
          <a:xfrm>
            <a:off x="981151" y="4160520"/>
            <a:ext cx="1295705" cy="200254"/>
          </a:xfrm>
          <a:prstGeom prst="rect">
            <a:avLst/>
          </a:prstGeom>
          <a:noFill/>
          <a:ln/>
        </p:spPr>
        <p:txBody>
          <a:bodyPr wrap="square" lIns="0" tIns="0" rIns="0" bIns="0" rtlCol="0" anchor="ctr"/>
          <a:lstStyle/>
          <a:p>
            <a:pPr marL="0" indent="0" algn="l">
              <a:buNone/>
            </a:pPr>
            <a:r>
              <a:rPr lang="en-US" sz="1000" b="1" dirty="0">
                <a:solidFill>
                  <a:srgbClr val="334155"/>
                </a:solidFill>
                <a:latin typeface="Montserrat" pitchFamily="34" charset="0"/>
                <a:ea typeface="Montserrat" pitchFamily="34" charset="-122"/>
                <a:cs typeface="Montserrat" pitchFamily="34" charset="-120"/>
              </a:rPr>
              <a:t>What to Verify</a:t>
            </a:r>
            <a:endParaRPr lang="en-US" sz="1000" dirty="0"/>
          </a:p>
        </p:txBody>
      </p:sp>
      <p:sp>
        <p:nvSpPr>
          <p:cNvPr id="33" name="Text 29"/>
          <p:cNvSpPr txBox="1"/>
          <p:nvPr/>
        </p:nvSpPr>
        <p:spPr>
          <a:xfrm>
            <a:off x="743407" y="4593946"/>
            <a:ext cx="3674974" cy="152705"/>
          </a:xfrm>
          <a:prstGeom prst="rect">
            <a:avLst/>
          </a:prstGeom>
          <a:noFill/>
          <a:ln/>
        </p:spPr>
        <p:txBody>
          <a:bodyPr wrap="square" lIns="0" tIns="0" rIns="0" bIns="0" rtlCol="0" anchor="ctr"/>
          <a:lstStyle/>
          <a:p>
            <a:pPr marL="0" indent="0" algn="l">
              <a:buNone/>
            </a:pPr>
            <a:r>
              <a:rPr lang="en-US" sz="900" dirty="0">
                <a:solidFill>
                  <a:srgbClr val="475569"/>
                </a:solidFill>
                <a:latin typeface="Open Sans" pitchFamily="34" charset="0"/>
                <a:ea typeface="Open Sans" pitchFamily="34" charset="-122"/>
                <a:cs typeface="Open Sans" pitchFamily="34" charset="-120"/>
              </a:rPr>
              <a:t>System-driven classification logic (90 days overdue norms)</a:t>
            </a:r>
            <a:endParaRPr lang="en-US" sz="900" dirty="0"/>
          </a:p>
        </p:txBody>
      </p:sp>
      <p:sp>
        <p:nvSpPr>
          <p:cNvPr id="34" name="Text 30"/>
          <p:cNvSpPr txBox="1"/>
          <p:nvPr/>
        </p:nvSpPr>
        <p:spPr>
          <a:xfrm>
            <a:off x="743407" y="4818888"/>
            <a:ext cx="3455518" cy="152705"/>
          </a:xfrm>
          <a:prstGeom prst="rect">
            <a:avLst/>
          </a:prstGeom>
          <a:noFill/>
          <a:ln/>
        </p:spPr>
        <p:txBody>
          <a:bodyPr wrap="square" lIns="0" tIns="0" rIns="0" bIns="0" rtlCol="0" anchor="ctr"/>
          <a:lstStyle/>
          <a:p>
            <a:pPr marL="0" indent="0" algn="l">
              <a:buNone/>
            </a:pPr>
            <a:r>
              <a:rPr lang="en-US" sz="900" dirty="0">
                <a:solidFill>
                  <a:srgbClr val="475569"/>
                </a:solidFill>
                <a:latin typeface="Open Sans" pitchFamily="34" charset="0"/>
                <a:ea typeface="Open Sans" pitchFamily="34" charset="-122"/>
                <a:cs typeface="Open Sans" pitchFamily="34" charset="-120"/>
              </a:rPr>
              <a:t>Manual overrides or intervention in asset classification</a:t>
            </a:r>
            <a:endParaRPr lang="en-US" sz="900" dirty="0"/>
          </a:p>
        </p:txBody>
      </p:sp>
      <p:sp>
        <p:nvSpPr>
          <p:cNvPr id="35" name="Text 31"/>
          <p:cNvSpPr txBox="1"/>
          <p:nvPr/>
        </p:nvSpPr>
        <p:spPr>
          <a:xfrm>
            <a:off x="743407" y="5043830"/>
            <a:ext cx="3324758" cy="305410"/>
          </a:xfrm>
          <a:prstGeom prst="rect">
            <a:avLst/>
          </a:prstGeom>
          <a:noFill/>
          <a:ln/>
        </p:spPr>
        <p:txBody>
          <a:bodyPr wrap="square" lIns="0" tIns="0" rIns="0" bIns="0" rtlCol="0" anchor="ctr"/>
          <a:lstStyle/>
          <a:p>
            <a:pPr marL="0" indent="0" algn="l">
              <a:buNone/>
            </a:pPr>
            <a:r>
              <a:rPr lang="en-US" sz="900" dirty="0">
                <a:solidFill>
                  <a:srgbClr val="475569"/>
                </a:solidFill>
                <a:latin typeface="Open Sans" pitchFamily="34" charset="0"/>
                <a:ea typeface="Open Sans" pitchFamily="34" charset="-122"/>
                <a:cs typeface="Open Sans" pitchFamily="34" charset="-120"/>
              </a:rPr>
              <a:t>SMA tagging accuracy (SMA-0: 1-30 days, SMA-1: 31-60 days, SMA-2: 61-90 days)</a:t>
            </a:r>
            <a:endParaRPr lang="en-US" sz="900" dirty="0"/>
          </a:p>
        </p:txBody>
      </p:sp>
      <p:sp>
        <p:nvSpPr>
          <p:cNvPr id="36" name="Text 32"/>
          <p:cNvSpPr txBox="1"/>
          <p:nvPr/>
        </p:nvSpPr>
        <p:spPr>
          <a:xfrm>
            <a:off x="743407" y="5416906"/>
            <a:ext cx="2868473" cy="152705"/>
          </a:xfrm>
          <a:prstGeom prst="rect">
            <a:avLst/>
          </a:prstGeom>
          <a:noFill/>
          <a:ln/>
        </p:spPr>
        <p:txBody>
          <a:bodyPr wrap="square" lIns="0" tIns="0" rIns="0" bIns="0" rtlCol="0" anchor="ctr"/>
          <a:lstStyle/>
          <a:p>
            <a:pPr marL="0" indent="0" algn="l">
              <a:buNone/>
            </a:pPr>
            <a:r>
              <a:rPr lang="en-US" sz="900" dirty="0">
                <a:solidFill>
                  <a:srgbClr val="475569"/>
                </a:solidFill>
                <a:latin typeface="Open Sans" pitchFamily="34" charset="0"/>
                <a:ea typeface="Open Sans" pitchFamily="34" charset="-122"/>
                <a:cs typeface="Open Sans" pitchFamily="34" charset="-120"/>
              </a:rPr>
              <a:t>Income recognition on NPAs (cash basis only)</a:t>
            </a:r>
            <a:endParaRPr lang="en-US" sz="900" dirty="0"/>
          </a:p>
        </p:txBody>
      </p:sp>
      <p:sp>
        <p:nvSpPr>
          <p:cNvPr id="37" name="Shape 33"/>
          <p:cNvSpPr/>
          <p:nvPr/>
        </p:nvSpPr>
        <p:spPr>
          <a:xfrm>
            <a:off x="4270248" y="3974897"/>
            <a:ext cx="3657600" cy="2314346"/>
          </a:xfrm>
          <a:prstGeom prst="roundRect">
            <a:avLst>
              <a:gd name="adj" fmla="val 3252"/>
            </a:avLst>
          </a:prstGeom>
          <a:solidFill>
            <a:srgbClr val="FFFFFF"/>
          </a:solidFill>
          <a:ln w="12700">
            <a:solidFill>
              <a:srgbClr val="FFFFFF">
                <a:alpha val="0"/>
              </a:srgbClr>
            </a:solidFill>
            <a:prstDash val="solid"/>
          </a:ln>
          <a:effectLst>
            <a:outerShdw blurRad="63500" dist="38100" dir="16200000" algn="bl" rotWithShape="0">
              <a:srgbClr val="000000">
                <a:alpha val="5000"/>
              </a:srgbClr>
            </a:outerShdw>
          </a:effectLst>
        </p:spPr>
      </p:sp>
      <p:sp>
        <p:nvSpPr>
          <p:cNvPr id="38" name="Shape 34"/>
          <p:cNvSpPr/>
          <p:nvPr/>
        </p:nvSpPr>
        <p:spPr>
          <a:xfrm>
            <a:off x="4412894" y="4480560"/>
            <a:ext cx="3372307" cy="19202"/>
          </a:xfrm>
          <a:prstGeom prst="rect">
            <a:avLst/>
          </a:prstGeom>
          <a:solidFill>
            <a:srgbClr val="F1F5F9"/>
          </a:solidFill>
          <a:ln w="12700">
            <a:solidFill>
              <a:srgbClr val="F1F5F9">
                <a:alpha val="0"/>
              </a:srgbClr>
            </a:solidFill>
            <a:prstDash val="solid"/>
          </a:ln>
        </p:spPr>
      </p:sp>
      <p:sp>
        <p:nvSpPr>
          <p:cNvPr id="39" name="Shape 35"/>
          <p:cNvSpPr/>
          <p:nvPr/>
        </p:nvSpPr>
        <p:spPr>
          <a:xfrm>
            <a:off x="4412894" y="4118458"/>
            <a:ext cx="286207" cy="286207"/>
          </a:xfrm>
          <a:prstGeom prst="ellipse">
            <a:avLst/>
          </a:prstGeom>
          <a:solidFill>
            <a:srgbClr val="0D9488"/>
          </a:solidFill>
          <a:ln w="12700">
            <a:solidFill>
              <a:srgbClr val="FFFFFF">
                <a:alpha val="0"/>
              </a:srgbClr>
            </a:solidFill>
            <a:prstDash val="solid"/>
          </a:ln>
        </p:spPr>
      </p:sp>
      <p:pic>
        <p:nvPicPr>
          <p:cNvPr id="40" name="Image 2" descr="preencoded.png"/>
          <p:cNvPicPr>
            <a:picLocks noChangeAspect="1"/>
          </p:cNvPicPr>
          <p:nvPr/>
        </p:nvPicPr>
        <p:blipFill>
          <a:blip r:embed="rId5"/>
          <a:srcRect l="-2512" r="-2512"/>
          <a:stretch/>
        </p:blipFill>
        <p:spPr>
          <a:xfrm>
            <a:off x="4503420" y="4194353"/>
            <a:ext cx="105156" cy="133502"/>
          </a:xfrm>
          <a:prstGeom prst="rect">
            <a:avLst/>
          </a:prstGeom>
        </p:spPr>
      </p:pic>
      <p:sp>
        <p:nvSpPr>
          <p:cNvPr id="41" name="Text 36"/>
          <p:cNvSpPr txBox="1"/>
          <p:nvPr/>
        </p:nvSpPr>
        <p:spPr>
          <a:xfrm>
            <a:off x="4774997" y="4160520"/>
            <a:ext cx="1914754" cy="200254"/>
          </a:xfrm>
          <a:prstGeom prst="rect">
            <a:avLst/>
          </a:prstGeom>
          <a:noFill/>
          <a:ln/>
        </p:spPr>
        <p:txBody>
          <a:bodyPr wrap="square" lIns="0" tIns="0" rIns="0" bIns="0" rtlCol="0" anchor="ctr"/>
          <a:lstStyle/>
          <a:p>
            <a:pPr marL="0" indent="0" algn="l">
              <a:buNone/>
            </a:pPr>
            <a:r>
              <a:rPr lang="en-US" sz="1000" b="1" dirty="0">
                <a:solidFill>
                  <a:srgbClr val="334155"/>
                </a:solidFill>
                <a:latin typeface="Montserrat" pitchFamily="34" charset="0"/>
                <a:ea typeface="Montserrat" pitchFamily="34" charset="-122"/>
                <a:cs typeface="Montserrat" pitchFamily="34" charset="-120"/>
              </a:rPr>
              <a:t>Documents to Examine</a:t>
            </a:r>
            <a:endParaRPr lang="en-US" sz="1000" dirty="0"/>
          </a:p>
        </p:txBody>
      </p:sp>
      <p:sp>
        <p:nvSpPr>
          <p:cNvPr id="42" name="Text 37"/>
          <p:cNvSpPr txBox="1"/>
          <p:nvPr/>
        </p:nvSpPr>
        <p:spPr>
          <a:xfrm>
            <a:off x="4537253" y="4593946"/>
            <a:ext cx="2555748" cy="152705"/>
          </a:xfrm>
          <a:prstGeom prst="rect">
            <a:avLst/>
          </a:prstGeom>
          <a:noFill/>
          <a:ln/>
        </p:spPr>
        <p:txBody>
          <a:bodyPr wrap="square" lIns="0" tIns="0" rIns="0" bIns="0" rtlCol="0" anchor="ctr"/>
          <a:lstStyle/>
          <a:p>
            <a:pPr marL="0" indent="0" algn="l">
              <a:buNone/>
            </a:pPr>
            <a:r>
              <a:rPr lang="en-US" sz="900" dirty="0">
                <a:solidFill>
                  <a:srgbClr val="475569"/>
                </a:solidFill>
                <a:latin typeface="Open Sans" pitchFamily="34" charset="0"/>
                <a:ea typeface="Open Sans" pitchFamily="34" charset="-122"/>
                <a:cs typeface="Open Sans" pitchFamily="34" charset="-120"/>
              </a:rPr>
              <a:t>System-generated NPA and SMA reports</a:t>
            </a:r>
            <a:endParaRPr lang="en-US" sz="900" dirty="0"/>
          </a:p>
        </p:txBody>
      </p:sp>
      <p:sp>
        <p:nvSpPr>
          <p:cNvPr id="43" name="Text 38"/>
          <p:cNvSpPr txBox="1"/>
          <p:nvPr/>
        </p:nvSpPr>
        <p:spPr>
          <a:xfrm>
            <a:off x="4537253" y="4818888"/>
            <a:ext cx="3598164" cy="152705"/>
          </a:xfrm>
          <a:prstGeom prst="rect">
            <a:avLst/>
          </a:prstGeom>
          <a:noFill/>
          <a:ln/>
        </p:spPr>
        <p:txBody>
          <a:bodyPr wrap="square" lIns="0" tIns="0" rIns="0" bIns="0" rtlCol="0" anchor="ctr"/>
          <a:lstStyle/>
          <a:p>
            <a:pPr marL="0" indent="0" algn="l">
              <a:buNone/>
            </a:pPr>
            <a:r>
              <a:rPr lang="en-US" sz="900" dirty="0">
                <a:solidFill>
                  <a:srgbClr val="475569"/>
                </a:solidFill>
                <a:latin typeface="Open Sans" pitchFamily="34" charset="0"/>
                <a:ea typeface="Open Sans" pitchFamily="34" charset="-122"/>
                <a:cs typeface="Open Sans" pitchFamily="34" charset="-120"/>
              </a:rPr>
              <a:t>Exception reports showing manual classification changes</a:t>
            </a:r>
            <a:endParaRPr lang="en-US" sz="900" dirty="0"/>
          </a:p>
        </p:txBody>
      </p:sp>
      <p:sp>
        <p:nvSpPr>
          <p:cNvPr id="44" name="Text 39"/>
          <p:cNvSpPr txBox="1"/>
          <p:nvPr/>
        </p:nvSpPr>
        <p:spPr>
          <a:xfrm>
            <a:off x="4537253" y="5043830"/>
            <a:ext cx="3324758" cy="305410"/>
          </a:xfrm>
          <a:prstGeom prst="rect">
            <a:avLst/>
          </a:prstGeom>
          <a:noFill/>
          <a:ln/>
        </p:spPr>
        <p:txBody>
          <a:bodyPr wrap="square" lIns="0" tIns="0" rIns="0" bIns="0" rtlCol="0" anchor="ctr"/>
          <a:lstStyle/>
          <a:p>
            <a:pPr marL="0" indent="0" algn="l">
              <a:buNone/>
            </a:pPr>
            <a:r>
              <a:rPr lang="en-US" sz="900" dirty="0">
                <a:solidFill>
                  <a:srgbClr val="475569"/>
                </a:solidFill>
                <a:latin typeface="Open Sans" pitchFamily="34" charset="0"/>
                <a:ea typeface="Open Sans" pitchFamily="34" charset="-122"/>
                <a:cs typeface="Open Sans" pitchFamily="34" charset="-120"/>
              </a:rPr>
              <a:t>Memorandum of Changes (MOC) from previous/current audit</a:t>
            </a:r>
            <a:endParaRPr lang="en-US" sz="900" dirty="0"/>
          </a:p>
        </p:txBody>
      </p:sp>
      <p:sp>
        <p:nvSpPr>
          <p:cNvPr id="45" name="Text 40"/>
          <p:cNvSpPr txBox="1"/>
          <p:nvPr/>
        </p:nvSpPr>
        <p:spPr>
          <a:xfrm>
            <a:off x="4537253" y="5416906"/>
            <a:ext cx="3196742" cy="152705"/>
          </a:xfrm>
          <a:prstGeom prst="rect">
            <a:avLst/>
          </a:prstGeom>
          <a:noFill/>
          <a:ln/>
        </p:spPr>
        <p:txBody>
          <a:bodyPr wrap="square" lIns="0" tIns="0" rIns="0" bIns="0" rtlCol="0" anchor="ctr"/>
          <a:lstStyle/>
          <a:p>
            <a:pPr marL="0" indent="0" algn="l">
              <a:buNone/>
            </a:pPr>
            <a:r>
              <a:rPr lang="en-US" sz="900" dirty="0">
                <a:solidFill>
                  <a:srgbClr val="475569"/>
                </a:solidFill>
                <a:latin typeface="Open Sans" pitchFamily="34" charset="0"/>
                <a:ea typeface="Open Sans" pitchFamily="34" charset="-122"/>
                <a:cs typeface="Open Sans" pitchFamily="34" charset="-120"/>
              </a:rPr>
              <a:t>List of upgraded/downgraded accounts &gt; Rs. 10 Cr</a:t>
            </a:r>
            <a:endParaRPr lang="en-US" sz="900" dirty="0"/>
          </a:p>
        </p:txBody>
      </p:sp>
      <p:sp>
        <p:nvSpPr>
          <p:cNvPr id="46" name="Shape 41"/>
          <p:cNvSpPr/>
          <p:nvPr/>
        </p:nvSpPr>
        <p:spPr>
          <a:xfrm>
            <a:off x="8064094" y="3974897"/>
            <a:ext cx="3657600" cy="2314346"/>
          </a:xfrm>
          <a:prstGeom prst="roundRect">
            <a:avLst>
              <a:gd name="adj" fmla="val 3252"/>
            </a:avLst>
          </a:prstGeom>
          <a:solidFill>
            <a:srgbClr val="FFFFFF"/>
          </a:solidFill>
          <a:ln w="12700">
            <a:solidFill>
              <a:srgbClr val="FFFFFF">
                <a:alpha val="0"/>
              </a:srgbClr>
            </a:solidFill>
            <a:prstDash val="solid"/>
          </a:ln>
          <a:effectLst>
            <a:outerShdw blurRad="63500" dist="38100" dir="16200000" algn="bl" rotWithShape="0">
              <a:srgbClr val="000000">
                <a:alpha val="5000"/>
              </a:srgbClr>
            </a:outerShdw>
          </a:effectLst>
        </p:spPr>
      </p:sp>
      <p:sp>
        <p:nvSpPr>
          <p:cNvPr id="47" name="Shape 42"/>
          <p:cNvSpPr/>
          <p:nvPr/>
        </p:nvSpPr>
        <p:spPr>
          <a:xfrm>
            <a:off x="8207654" y="4480560"/>
            <a:ext cx="3372307" cy="19202"/>
          </a:xfrm>
          <a:prstGeom prst="rect">
            <a:avLst/>
          </a:prstGeom>
          <a:solidFill>
            <a:srgbClr val="F1F5F9"/>
          </a:solidFill>
          <a:ln w="12700">
            <a:solidFill>
              <a:srgbClr val="F1F5F9">
                <a:alpha val="0"/>
              </a:srgbClr>
            </a:solidFill>
            <a:prstDash val="solid"/>
          </a:ln>
        </p:spPr>
      </p:sp>
      <p:sp>
        <p:nvSpPr>
          <p:cNvPr id="48" name="Shape 43"/>
          <p:cNvSpPr/>
          <p:nvPr/>
        </p:nvSpPr>
        <p:spPr>
          <a:xfrm>
            <a:off x="8207654" y="4118458"/>
            <a:ext cx="286207" cy="286207"/>
          </a:xfrm>
          <a:prstGeom prst="ellipse">
            <a:avLst/>
          </a:prstGeom>
          <a:solidFill>
            <a:srgbClr val="EF4444"/>
          </a:solidFill>
          <a:ln w="12700">
            <a:solidFill>
              <a:srgbClr val="FFFFFF">
                <a:alpha val="0"/>
              </a:srgbClr>
            </a:solidFill>
            <a:prstDash val="solid"/>
          </a:ln>
        </p:spPr>
      </p:sp>
      <p:pic>
        <p:nvPicPr>
          <p:cNvPr id="49" name="Image 3" descr="preencoded.png"/>
          <p:cNvPicPr>
            <a:picLocks noChangeAspect="1"/>
          </p:cNvPicPr>
          <p:nvPr/>
        </p:nvPicPr>
        <p:blipFill>
          <a:blip r:embed="rId6"/>
          <a:srcRect/>
          <a:stretch/>
        </p:blipFill>
        <p:spPr>
          <a:xfrm>
            <a:off x="8283550" y="4194353"/>
            <a:ext cx="133502" cy="133502"/>
          </a:xfrm>
          <a:prstGeom prst="rect">
            <a:avLst/>
          </a:prstGeom>
        </p:spPr>
      </p:pic>
      <p:sp>
        <p:nvSpPr>
          <p:cNvPr id="50" name="Text 44"/>
          <p:cNvSpPr txBox="1"/>
          <p:nvPr/>
        </p:nvSpPr>
        <p:spPr>
          <a:xfrm>
            <a:off x="8568842" y="4160520"/>
            <a:ext cx="1459382" cy="200254"/>
          </a:xfrm>
          <a:prstGeom prst="rect">
            <a:avLst/>
          </a:prstGeom>
          <a:noFill/>
          <a:ln/>
        </p:spPr>
        <p:txBody>
          <a:bodyPr wrap="square" lIns="0" tIns="0" rIns="0" bIns="0" rtlCol="0" anchor="ctr"/>
          <a:lstStyle/>
          <a:p>
            <a:pPr marL="0" indent="0" algn="l">
              <a:buNone/>
            </a:pPr>
            <a:r>
              <a:rPr lang="en-US" sz="1000" b="1" dirty="0">
                <a:solidFill>
                  <a:srgbClr val="334155"/>
                </a:solidFill>
                <a:latin typeface="Montserrat" pitchFamily="34" charset="0"/>
                <a:ea typeface="Montserrat" pitchFamily="34" charset="-122"/>
                <a:cs typeface="Montserrat" pitchFamily="34" charset="-120"/>
              </a:rPr>
              <a:t>Risks / Red Flags</a:t>
            </a:r>
            <a:endParaRPr lang="en-US" sz="1000" dirty="0"/>
          </a:p>
        </p:txBody>
      </p:sp>
      <p:sp>
        <p:nvSpPr>
          <p:cNvPr id="51" name="Text 45"/>
          <p:cNvSpPr txBox="1"/>
          <p:nvPr/>
        </p:nvSpPr>
        <p:spPr>
          <a:xfrm>
            <a:off x="8331098" y="4593946"/>
            <a:ext cx="3784702" cy="152705"/>
          </a:xfrm>
          <a:prstGeom prst="rect">
            <a:avLst/>
          </a:prstGeom>
          <a:noFill/>
          <a:ln/>
        </p:spPr>
        <p:txBody>
          <a:bodyPr wrap="square" lIns="0" tIns="0" rIns="0" bIns="0" rtlCol="0" anchor="ctr"/>
          <a:lstStyle/>
          <a:p>
            <a:pPr marL="0" indent="0" algn="l">
              <a:buNone/>
            </a:pPr>
            <a:r>
              <a:rPr lang="en-US" sz="900" dirty="0">
                <a:solidFill>
                  <a:srgbClr val="475569"/>
                </a:solidFill>
                <a:latin typeface="Open Sans" pitchFamily="34" charset="0"/>
                <a:ea typeface="Open Sans" pitchFamily="34" charset="-122"/>
                <a:cs typeface="Open Sans" pitchFamily="34" charset="-120"/>
              </a:rPr>
              <a:t>Manual intervention to prevent NPA slippage (evergreening)</a:t>
            </a:r>
            <a:endParaRPr lang="en-US" sz="900" dirty="0"/>
          </a:p>
        </p:txBody>
      </p:sp>
      <p:sp>
        <p:nvSpPr>
          <p:cNvPr id="52" name="Text 46"/>
          <p:cNvSpPr txBox="1"/>
          <p:nvPr/>
        </p:nvSpPr>
        <p:spPr>
          <a:xfrm>
            <a:off x="8331098" y="4818888"/>
            <a:ext cx="3324758" cy="305410"/>
          </a:xfrm>
          <a:prstGeom prst="rect">
            <a:avLst/>
          </a:prstGeom>
          <a:noFill/>
          <a:ln/>
        </p:spPr>
        <p:txBody>
          <a:bodyPr wrap="square" lIns="0" tIns="0" rIns="0" bIns="0" rtlCol="0" anchor="ctr"/>
          <a:lstStyle/>
          <a:p>
            <a:pPr marL="0" indent="0" algn="l">
              <a:buNone/>
            </a:pPr>
            <a:r>
              <a:rPr lang="en-US" sz="900" dirty="0">
                <a:solidFill>
                  <a:srgbClr val="475569"/>
                </a:solidFill>
                <a:latin typeface="Open Sans" pitchFamily="34" charset="0"/>
                <a:ea typeface="Open Sans" pitchFamily="34" charset="-122"/>
                <a:cs typeface="Open Sans" pitchFamily="34" charset="-120"/>
              </a:rPr>
              <a:t>Incorrect parameter settings in CBS leading to wrong classification</a:t>
            </a:r>
            <a:endParaRPr lang="en-US" sz="900" dirty="0"/>
          </a:p>
        </p:txBody>
      </p:sp>
      <p:sp>
        <p:nvSpPr>
          <p:cNvPr id="53" name="Text 47"/>
          <p:cNvSpPr txBox="1"/>
          <p:nvPr/>
        </p:nvSpPr>
        <p:spPr>
          <a:xfrm>
            <a:off x="8331098" y="5191963"/>
            <a:ext cx="3185770" cy="152705"/>
          </a:xfrm>
          <a:prstGeom prst="rect">
            <a:avLst/>
          </a:prstGeom>
          <a:noFill/>
          <a:ln/>
        </p:spPr>
        <p:txBody>
          <a:bodyPr wrap="square" lIns="0" tIns="0" rIns="0" bIns="0" rtlCol="0" anchor="ctr"/>
          <a:lstStyle/>
          <a:p>
            <a:pPr marL="0" indent="0" algn="l">
              <a:buNone/>
            </a:pPr>
            <a:r>
              <a:rPr lang="en-US" sz="900" dirty="0">
                <a:solidFill>
                  <a:srgbClr val="475569"/>
                </a:solidFill>
                <a:latin typeface="Open Sans" pitchFamily="34" charset="0"/>
                <a:ea typeface="Open Sans" pitchFamily="34" charset="-122"/>
                <a:cs typeface="Open Sans" pitchFamily="34" charset="-120"/>
              </a:rPr>
              <a:t>Income leakage due to accrual of interest on NPAs</a:t>
            </a:r>
            <a:endParaRPr lang="en-US" sz="900" dirty="0"/>
          </a:p>
        </p:txBody>
      </p:sp>
      <p:sp>
        <p:nvSpPr>
          <p:cNvPr id="54" name="Text 48"/>
          <p:cNvSpPr txBox="1"/>
          <p:nvPr/>
        </p:nvSpPr>
        <p:spPr>
          <a:xfrm>
            <a:off x="8331098" y="5416906"/>
            <a:ext cx="3816706" cy="152705"/>
          </a:xfrm>
          <a:prstGeom prst="rect">
            <a:avLst/>
          </a:prstGeom>
          <a:noFill/>
          <a:ln/>
        </p:spPr>
        <p:txBody>
          <a:bodyPr wrap="square" lIns="0" tIns="0" rIns="0" bIns="0" rtlCol="0" anchor="ctr"/>
          <a:lstStyle/>
          <a:p>
            <a:pPr marL="0" indent="0" algn="l">
              <a:buNone/>
            </a:pPr>
            <a:r>
              <a:rPr lang="en-US" sz="900" dirty="0">
                <a:solidFill>
                  <a:srgbClr val="475569"/>
                </a:solidFill>
                <a:latin typeface="Open Sans" pitchFamily="34" charset="0"/>
                <a:ea typeface="Open Sans" pitchFamily="34" charset="-122"/>
                <a:cs typeface="Open Sans" pitchFamily="34" charset="-120"/>
              </a:rPr>
              <a:t>Divergence in asset classification identified by RBI inspection</a:t>
            </a:r>
            <a:endParaRPr lang="en-US" sz="900" dirty="0"/>
          </a:p>
        </p:txBody>
      </p:sp>
      <p:sp>
        <p:nvSpPr>
          <p:cNvPr id="55" name="Shape 49"/>
          <p:cNvSpPr/>
          <p:nvPr/>
        </p:nvSpPr>
        <p:spPr>
          <a:xfrm>
            <a:off x="0" y="6476695"/>
            <a:ext cx="12191695" cy="381305"/>
          </a:xfrm>
          <a:prstGeom prst="rect">
            <a:avLst/>
          </a:prstGeom>
          <a:solidFill>
            <a:srgbClr val="F1F5F9"/>
          </a:solidFill>
          <a:ln/>
        </p:spPr>
      </p:sp>
      <p:sp>
        <p:nvSpPr>
          <p:cNvPr id="56" name="Shape 50"/>
          <p:cNvSpPr/>
          <p:nvPr/>
        </p:nvSpPr>
        <p:spPr>
          <a:xfrm>
            <a:off x="0" y="6476695"/>
            <a:ext cx="12191695" cy="9144"/>
          </a:xfrm>
          <a:prstGeom prst="rect">
            <a:avLst/>
          </a:prstGeom>
          <a:solidFill>
            <a:srgbClr val="E2E8F0"/>
          </a:solidFill>
          <a:ln w="12700">
            <a:solidFill>
              <a:srgbClr val="E2E8F0">
                <a:alpha val="0"/>
              </a:srgbClr>
            </a:solidFill>
            <a:prstDash val="solid"/>
          </a:ln>
        </p:spPr>
      </p:sp>
      <p:sp>
        <p:nvSpPr>
          <p:cNvPr id="57" name="Text 51"/>
          <p:cNvSpPr txBox="1"/>
          <p:nvPr/>
        </p:nvSpPr>
        <p:spPr>
          <a:xfrm>
            <a:off x="476402" y="6586423"/>
            <a:ext cx="3276295" cy="171907"/>
          </a:xfrm>
          <a:prstGeom prst="rect">
            <a:avLst/>
          </a:prstGeom>
          <a:noFill/>
          <a:ln/>
        </p:spPr>
        <p:txBody>
          <a:bodyPr wrap="square" lIns="0" tIns="0" rIns="0" bIns="0" rtlCol="0" anchor="ctr"/>
          <a:lstStyle/>
          <a:p>
            <a:pPr marL="0" indent="0" algn="l">
              <a:buNone/>
            </a:pPr>
            <a:r>
              <a:rPr lang="en-US" sz="900" dirty="0">
                <a:solidFill>
                  <a:srgbClr val="64748B"/>
                </a:solidFill>
                <a:latin typeface="Open Sans" pitchFamily="34" charset="0"/>
                <a:ea typeface="Open Sans" pitchFamily="34" charset="-122"/>
                <a:cs typeface="Open Sans" pitchFamily="34" charset="-120"/>
              </a:rPr>
              <a:t>Long Form Audit Report (LFAR) – Practical Approach</a:t>
            </a:r>
            <a:endParaRPr lang="en-US" sz="900" dirty="0"/>
          </a:p>
        </p:txBody>
      </p:sp>
      <p:sp>
        <p:nvSpPr>
          <p:cNvPr id="58" name="Text 52"/>
          <p:cNvSpPr txBox="1"/>
          <p:nvPr/>
        </p:nvSpPr>
        <p:spPr>
          <a:xfrm>
            <a:off x="10416845" y="6586423"/>
            <a:ext cx="1553566" cy="171907"/>
          </a:xfrm>
          <a:prstGeom prst="rect">
            <a:avLst/>
          </a:prstGeom>
          <a:noFill/>
          <a:ln/>
        </p:spPr>
        <p:txBody>
          <a:bodyPr wrap="square" lIns="0" tIns="0" rIns="0" bIns="0" rtlCol="0" anchor="ctr"/>
          <a:lstStyle/>
          <a:p>
            <a:pPr marL="0" indent="0" algn="l">
              <a:buNone/>
            </a:pPr>
            <a:r>
              <a:rPr lang="en-US" sz="900" dirty="0">
                <a:solidFill>
                  <a:srgbClr val="64748B"/>
                </a:solidFill>
                <a:latin typeface="Open Sans" pitchFamily="34" charset="0"/>
                <a:ea typeface="Open Sans" pitchFamily="34" charset="-122"/>
                <a:cs typeface="Open Sans" pitchFamily="34" charset="-120"/>
              </a:rPr>
              <a:t>ICAI Hyderabad Seminar</a:t>
            </a:r>
            <a:endParaRPr lang="en-US" sz="900" dirty="0"/>
          </a:p>
        </p:txBody>
      </p:sp>
      <p:pic>
        <p:nvPicPr>
          <p:cNvPr id="59" name="Image 4" descr="preencoded.png"/>
          <p:cNvPicPr>
            <a:picLocks noChangeAspect="1"/>
          </p:cNvPicPr>
          <p:nvPr/>
        </p:nvPicPr>
        <p:blipFill>
          <a:blip r:embed="rId7"/>
          <a:srcRect l="-2000" r="-2000"/>
          <a:stretch/>
        </p:blipFill>
        <p:spPr>
          <a:xfrm>
            <a:off x="476402" y="362102"/>
            <a:ext cx="237744" cy="228600"/>
          </a:xfrm>
          <a:prstGeom prst="rect">
            <a:avLst/>
          </a:prstGeom>
        </p:spPr>
      </p:pic>
      <p:sp>
        <p:nvSpPr>
          <p:cNvPr id="60" name="Text 53"/>
          <p:cNvSpPr txBox="1"/>
          <p:nvPr/>
        </p:nvSpPr>
        <p:spPr>
          <a:xfrm>
            <a:off x="857707" y="45240"/>
            <a:ext cx="9939602" cy="400507"/>
          </a:xfrm>
          <a:prstGeom prst="rect">
            <a:avLst/>
          </a:prstGeom>
          <a:noFill/>
          <a:ln/>
        </p:spPr>
        <p:txBody>
          <a:bodyPr wrap="square" lIns="0" tIns="0" rIns="0" bIns="0" rtlCol="0" anchor="ctr"/>
          <a:lstStyle/>
          <a:p>
            <a:pPr marL="0" indent="0" algn="l">
              <a:buNone/>
            </a:pPr>
            <a:r>
              <a:rPr lang="en-US" sz="2100" b="1" kern="0" spc="75" dirty="0">
                <a:solidFill>
                  <a:srgbClr val="FFFFFF"/>
                </a:solidFill>
                <a:latin typeface="Montserrat" pitchFamily="34" charset="0"/>
                <a:ea typeface="Montserrat" pitchFamily="34" charset="-122"/>
                <a:cs typeface="Montserrat" pitchFamily="34" charset="-120"/>
              </a:rPr>
              <a:t>I. Advances - Asset Classification (f)(</a:t>
            </a:r>
            <a:r>
              <a:rPr lang="en-US" sz="2100" b="1" kern="0" spc="75" dirty="0" err="1">
                <a:solidFill>
                  <a:srgbClr val="FFFFFF"/>
                </a:solidFill>
                <a:latin typeface="Montserrat" pitchFamily="34" charset="0"/>
                <a:ea typeface="Montserrat" pitchFamily="34" charset="-122"/>
                <a:cs typeface="Montserrat" pitchFamily="34" charset="-120"/>
              </a:rPr>
              <a:t>i</a:t>
            </a:r>
            <a:r>
              <a:rPr lang="en-US" sz="2100" b="1" kern="0" spc="75" dirty="0">
                <a:solidFill>
                  <a:srgbClr val="FFFFFF"/>
                </a:solidFill>
                <a:latin typeface="Montserrat" pitchFamily="34" charset="0"/>
                <a:ea typeface="Montserrat" pitchFamily="34" charset="-122"/>
                <a:cs typeface="Montserrat" pitchFamily="34" charset="-120"/>
              </a:rPr>
              <a:t>)- IRAC Norms , SMA 0-2, MOC</a:t>
            </a:r>
            <a:endParaRPr lang="en-US" sz="21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name="Slide 47">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F0F0F0"/>
          </a:solidFill>
          <a:ln w="12700">
            <a:solidFill>
              <a:srgbClr val="FFFFFF">
                <a:alpha val="0"/>
              </a:srgbClr>
            </a:solidFill>
            <a:prstDash val="solid"/>
          </a:ln>
        </p:spPr>
      </p:sp>
      <p:sp>
        <p:nvSpPr>
          <p:cNvPr id="3" name="Shape 1"/>
          <p:cNvSpPr/>
          <p:nvPr/>
        </p:nvSpPr>
        <p:spPr>
          <a:xfrm>
            <a:off x="0" y="0"/>
            <a:ext cx="12191695" cy="6858000"/>
          </a:xfrm>
          <a:prstGeom prst="rect">
            <a:avLst/>
          </a:prstGeom>
          <a:solidFill>
            <a:srgbClr val="FFFFFF"/>
          </a:solidFill>
          <a:ln w="12700">
            <a:solidFill>
              <a:srgbClr val="FFFFFF">
                <a:alpha val="0"/>
              </a:srgbClr>
            </a:solidFill>
            <a:prstDash val="solid"/>
          </a:ln>
        </p:spPr>
      </p:sp>
      <p:sp>
        <p:nvSpPr>
          <p:cNvPr id="4" name="Shape 2"/>
          <p:cNvSpPr/>
          <p:nvPr/>
        </p:nvSpPr>
        <p:spPr>
          <a:xfrm>
            <a:off x="0" y="0"/>
            <a:ext cx="12191695" cy="761695"/>
          </a:xfrm>
          <a:prstGeom prst="rect">
            <a:avLst/>
          </a:prstGeom>
          <a:solidFill>
            <a:srgbClr val="003580"/>
          </a:solidFill>
          <a:ln w="12700">
            <a:solidFill>
              <a:srgbClr val="FFFFFF">
                <a:alpha val="0"/>
              </a:srgbClr>
            </a:solidFill>
            <a:prstDash val="solid"/>
          </a:ln>
        </p:spPr>
      </p:sp>
      <p:pic>
        <p:nvPicPr>
          <p:cNvPr id="6" name="Image 0" descr="preencoded.png"/>
          <p:cNvPicPr>
            <a:picLocks noChangeAspect="1"/>
          </p:cNvPicPr>
          <p:nvPr/>
        </p:nvPicPr>
        <p:blipFill>
          <a:blip r:embed="rId3"/>
          <a:srcRect t="-362" b="-362"/>
          <a:stretch/>
        </p:blipFill>
        <p:spPr>
          <a:xfrm>
            <a:off x="0" y="757123"/>
            <a:ext cx="12191695" cy="45720"/>
          </a:xfrm>
          <a:prstGeom prst="rect">
            <a:avLst/>
          </a:prstGeom>
        </p:spPr>
      </p:pic>
      <p:sp>
        <p:nvSpPr>
          <p:cNvPr id="7" name="Shape 4"/>
          <p:cNvSpPr/>
          <p:nvPr/>
        </p:nvSpPr>
        <p:spPr>
          <a:xfrm>
            <a:off x="0" y="802843"/>
            <a:ext cx="12191695" cy="5753405"/>
          </a:xfrm>
          <a:prstGeom prst="rect">
            <a:avLst/>
          </a:prstGeom>
          <a:solidFill>
            <a:srgbClr val="F8FAFC"/>
          </a:solidFill>
          <a:ln w="12700">
            <a:solidFill>
              <a:srgbClr val="FFFFFF">
                <a:alpha val="0"/>
              </a:srgbClr>
            </a:solidFill>
            <a:prstDash val="solid"/>
          </a:ln>
        </p:spPr>
      </p:sp>
      <p:sp>
        <p:nvSpPr>
          <p:cNvPr id="8" name="Shape 5"/>
          <p:cNvSpPr/>
          <p:nvPr/>
        </p:nvSpPr>
        <p:spPr>
          <a:xfrm>
            <a:off x="476402" y="1040587"/>
            <a:ext cx="11239805" cy="705002"/>
          </a:xfrm>
          <a:prstGeom prst="roundRect">
            <a:avLst>
              <a:gd name="adj" fmla="val 28044"/>
            </a:avLst>
          </a:prstGeom>
          <a:solidFill>
            <a:srgbClr val="FFFFFF"/>
          </a:solidFill>
          <a:ln/>
        </p:spPr>
      </p:sp>
      <p:sp>
        <p:nvSpPr>
          <p:cNvPr id="9" name="Shape 6"/>
          <p:cNvSpPr/>
          <p:nvPr/>
        </p:nvSpPr>
        <p:spPr>
          <a:xfrm>
            <a:off x="476402" y="1040587"/>
            <a:ext cx="57607" cy="705002"/>
          </a:xfrm>
          <a:prstGeom prst="roundRect">
            <a:avLst>
              <a:gd name="adj" fmla="val 343202"/>
            </a:avLst>
          </a:prstGeom>
          <a:solidFill>
            <a:srgbClr val="0072CE"/>
          </a:solidFill>
          <a:ln w="12700">
            <a:solidFill>
              <a:srgbClr val="0072CE">
                <a:alpha val="0"/>
              </a:srgbClr>
            </a:solidFill>
            <a:prstDash val="solid"/>
          </a:ln>
        </p:spPr>
      </p:sp>
      <p:sp>
        <p:nvSpPr>
          <p:cNvPr id="10" name="Shape 7"/>
          <p:cNvSpPr/>
          <p:nvPr/>
        </p:nvSpPr>
        <p:spPr>
          <a:xfrm>
            <a:off x="724205" y="1193292"/>
            <a:ext cx="972007" cy="200254"/>
          </a:xfrm>
          <a:prstGeom prst="roundRect">
            <a:avLst>
              <a:gd name="adj" fmla="val 173951"/>
            </a:avLst>
          </a:prstGeom>
          <a:solidFill>
            <a:srgbClr val="E8F4FD"/>
          </a:solidFill>
          <a:ln w="12700">
            <a:solidFill>
              <a:srgbClr val="FFFFFF">
                <a:alpha val="0"/>
              </a:srgbClr>
            </a:solidFill>
            <a:prstDash val="solid"/>
          </a:ln>
        </p:spPr>
      </p:sp>
      <p:sp>
        <p:nvSpPr>
          <p:cNvPr id="11" name="Text 8"/>
          <p:cNvSpPr txBox="1"/>
          <p:nvPr/>
        </p:nvSpPr>
        <p:spPr>
          <a:xfrm>
            <a:off x="724205" y="1193292"/>
            <a:ext cx="1156716" cy="200254"/>
          </a:xfrm>
          <a:prstGeom prst="rect">
            <a:avLst/>
          </a:prstGeom>
          <a:solidFill>
            <a:srgbClr val="FFFFFF">
              <a:alpha val="0"/>
            </a:srgbClr>
          </a:solidFill>
          <a:ln>
            <a:solidFill>
              <a:srgbClr val="FFFFFF">
                <a:alpha val="0"/>
              </a:srgbClr>
            </a:solidFill>
          </a:ln>
        </p:spPr>
        <p:txBody>
          <a:bodyPr wrap="square" lIns="76200" tIns="25400" rIns="76200" bIns="25400" rtlCol="0" anchor="ctr"/>
          <a:lstStyle/>
          <a:p>
            <a:pPr marL="0" indent="0" algn="l">
              <a:buNone/>
            </a:pPr>
            <a:r>
              <a:rPr lang="en-US" sz="800" b="1" dirty="0">
                <a:solidFill>
                  <a:srgbClr val="003580"/>
                </a:solidFill>
                <a:latin typeface="Open Sans" pitchFamily="34" charset="0"/>
                <a:ea typeface="Open Sans" pitchFamily="34" charset="-122"/>
                <a:cs typeface="Open Sans" pitchFamily="34" charset="-120"/>
              </a:rPr>
              <a:t>Clause 5(f)(ii)(a)</a:t>
            </a:r>
            <a:endParaRPr lang="en-US" sz="800" dirty="0"/>
          </a:p>
        </p:txBody>
      </p:sp>
      <p:pic>
        <p:nvPicPr>
          <p:cNvPr id="12" name="Image 1" descr="preencoded.png"/>
          <p:cNvPicPr>
            <a:picLocks noChangeAspect="1"/>
          </p:cNvPicPr>
          <p:nvPr/>
        </p:nvPicPr>
        <p:blipFill>
          <a:blip r:embed="rId4"/>
          <a:srcRect l="-1648" r="-1648"/>
          <a:stretch/>
        </p:blipFill>
        <p:spPr>
          <a:xfrm>
            <a:off x="11401654" y="1136599"/>
            <a:ext cx="171907" cy="190195"/>
          </a:xfrm>
          <a:prstGeom prst="rect">
            <a:avLst/>
          </a:prstGeom>
        </p:spPr>
      </p:pic>
      <p:sp>
        <p:nvSpPr>
          <p:cNvPr id="13" name="Text 9"/>
          <p:cNvSpPr txBox="1"/>
          <p:nvPr/>
        </p:nvSpPr>
        <p:spPr>
          <a:xfrm>
            <a:off x="724205" y="1436522"/>
            <a:ext cx="10916107" cy="191110"/>
          </a:xfrm>
          <a:prstGeom prst="rect">
            <a:avLst/>
          </a:prstGeom>
          <a:noFill/>
          <a:ln/>
        </p:spPr>
        <p:txBody>
          <a:bodyPr wrap="square" lIns="0" tIns="0" rIns="0" bIns="0" rtlCol="0" anchor="ctr"/>
          <a:lstStyle/>
          <a:p>
            <a:pPr marL="0" indent="0" algn="l">
              <a:buNone/>
            </a:pPr>
            <a:r>
              <a:rPr lang="en-US" sz="1050" b="1" i="1" dirty="0">
                <a:solidFill>
                  <a:srgbClr val="1E293B"/>
                </a:solidFill>
                <a:latin typeface="Montserrat" pitchFamily="34" charset="0"/>
                <a:ea typeface="Montserrat" pitchFamily="34" charset="-122"/>
                <a:cs typeface="Montserrat" pitchFamily="34" charset="-120"/>
              </a:rPr>
              <a:t>"</a:t>
            </a:r>
            <a:r>
              <a:rPr lang="en-US" sz="1400" b="1" i="1" dirty="0">
                <a:solidFill>
                  <a:srgbClr val="1E293B"/>
                </a:solidFill>
                <a:latin typeface="Montserrat" pitchFamily="34" charset="0"/>
                <a:ea typeface="Montserrat" pitchFamily="34" charset="-122"/>
                <a:cs typeface="Montserrat" pitchFamily="34" charset="-120"/>
              </a:rPr>
              <a:t>Whether the branch has reported accounts restructured or rephased during the year to Controlling Authority of the bank?"</a:t>
            </a:r>
            <a:endParaRPr lang="en-US" sz="1400" dirty="0"/>
          </a:p>
        </p:txBody>
      </p:sp>
      <p:sp>
        <p:nvSpPr>
          <p:cNvPr id="14" name="Shape 10"/>
          <p:cNvSpPr/>
          <p:nvPr/>
        </p:nvSpPr>
        <p:spPr>
          <a:xfrm>
            <a:off x="476402" y="1832458"/>
            <a:ext cx="11239805" cy="705002"/>
          </a:xfrm>
          <a:prstGeom prst="roundRect">
            <a:avLst>
              <a:gd name="adj" fmla="val 28044"/>
            </a:avLst>
          </a:prstGeom>
          <a:solidFill>
            <a:srgbClr val="FFFFFF"/>
          </a:solidFill>
          <a:ln/>
        </p:spPr>
      </p:sp>
      <p:sp>
        <p:nvSpPr>
          <p:cNvPr id="15" name="Shape 11"/>
          <p:cNvSpPr/>
          <p:nvPr/>
        </p:nvSpPr>
        <p:spPr>
          <a:xfrm>
            <a:off x="476402" y="1832458"/>
            <a:ext cx="57607" cy="705002"/>
          </a:xfrm>
          <a:prstGeom prst="roundRect">
            <a:avLst>
              <a:gd name="adj" fmla="val 343202"/>
            </a:avLst>
          </a:prstGeom>
          <a:solidFill>
            <a:srgbClr val="0072CE"/>
          </a:solidFill>
          <a:ln w="12700">
            <a:solidFill>
              <a:srgbClr val="0072CE">
                <a:alpha val="0"/>
              </a:srgbClr>
            </a:solidFill>
            <a:prstDash val="solid"/>
          </a:ln>
        </p:spPr>
      </p:sp>
      <p:sp>
        <p:nvSpPr>
          <p:cNvPr id="16" name="Shape 12"/>
          <p:cNvSpPr/>
          <p:nvPr/>
        </p:nvSpPr>
        <p:spPr>
          <a:xfrm>
            <a:off x="724205" y="1985162"/>
            <a:ext cx="972007" cy="200254"/>
          </a:xfrm>
          <a:prstGeom prst="roundRect">
            <a:avLst>
              <a:gd name="adj" fmla="val 173951"/>
            </a:avLst>
          </a:prstGeom>
          <a:solidFill>
            <a:srgbClr val="E8F4FD"/>
          </a:solidFill>
          <a:ln w="12700">
            <a:solidFill>
              <a:srgbClr val="FFFFFF">
                <a:alpha val="0"/>
              </a:srgbClr>
            </a:solidFill>
            <a:prstDash val="solid"/>
          </a:ln>
        </p:spPr>
      </p:sp>
      <p:sp>
        <p:nvSpPr>
          <p:cNvPr id="17" name="Text 13"/>
          <p:cNvSpPr txBox="1"/>
          <p:nvPr/>
        </p:nvSpPr>
        <p:spPr>
          <a:xfrm>
            <a:off x="724205" y="1985162"/>
            <a:ext cx="1156716" cy="200254"/>
          </a:xfrm>
          <a:prstGeom prst="rect">
            <a:avLst/>
          </a:prstGeom>
          <a:solidFill>
            <a:srgbClr val="FFFFFF">
              <a:alpha val="0"/>
            </a:srgbClr>
          </a:solidFill>
          <a:ln>
            <a:solidFill>
              <a:srgbClr val="FFFFFF">
                <a:alpha val="0"/>
              </a:srgbClr>
            </a:solidFill>
          </a:ln>
        </p:spPr>
        <p:txBody>
          <a:bodyPr wrap="square" lIns="76200" tIns="25400" rIns="76200" bIns="25400" rtlCol="0" anchor="ctr"/>
          <a:lstStyle/>
          <a:p>
            <a:pPr marL="0" indent="0" algn="l">
              <a:buNone/>
            </a:pPr>
            <a:r>
              <a:rPr lang="en-US" sz="800" b="1" dirty="0">
                <a:solidFill>
                  <a:srgbClr val="003580"/>
                </a:solidFill>
                <a:latin typeface="Open Sans" pitchFamily="34" charset="0"/>
                <a:ea typeface="Open Sans" pitchFamily="34" charset="-122"/>
                <a:cs typeface="Open Sans" pitchFamily="34" charset="-120"/>
              </a:rPr>
              <a:t>Clause 5(f)(ii)(b)</a:t>
            </a:r>
            <a:endParaRPr lang="en-US" sz="800" dirty="0"/>
          </a:p>
        </p:txBody>
      </p:sp>
      <p:pic>
        <p:nvPicPr>
          <p:cNvPr id="18" name="Image 2" descr="preencoded.png"/>
          <p:cNvPicPr>
            <a:picLocks noChangeAspect="1"/>
          </p:cNvPicPr>
          <p:nvPr/>
        </p:nvPicPr>
        <p:blipFill>
          <a:blip r:embed="rId4"/>
          <a:srcRect l="-1648" r="-1648"/>
          <a:stretch/>
        </p:blipFill>
        <p:spPr>
          <a:xfrm>
            <a:off x="11401654" y="1927555"/>
            <a:ext cx="171907" cy="190195"/>
          </a:xfrm>
          <a:prstGeom prst="rect">
            <a:avLst/>
          </a:prstGeom>
        </p:spPr>
      </p:pic>
      <p:sp>
        <p:nvSpPr>
          <p:cNvPr id="19" name="Text 14"/>
          <p:cNvSpPr txBox="1"/>
          <p:nvPr/>
        </p:nvSpPr>
        <p:spPr>
          <a:xfrm>
            <a:off x="724205" y="2227478"/>
            <a:ext cx="10916107" cy="191110"/>
          </a:xfrm>
          <a:prstGeom prst="rect">
            <a:avLst/>
          </a:prstGeom>
          <a:noFill/>
          <a:ln/>
        </p:spPr>
        <p:txBody>
          <a:bodyPr wrap="square" lIns="0" tIns="0" rIns="0" bIns="0" rtlCol="0" anchor="ctr"/>
          <a:lstStyle/>
          <a:p>
            <a:pPr marL="0" indent="0" algn="l">
              <a:buNone/>
            </a:pPr>
            <a:r>
              <a:rPr lang="en-US" sz="1400" b="1" i="1" dirty="0">
                <a:solidFill>
                  <a:srgbClr val="1E293B"/>
                </a:solidFill>
                <a:latin typeface="Montserrat" pitchFamily="34" charset="0"/>
                <a:ea typeface="Montserrat" pitchFamily="34" charset="-122"/>
                <a:cs typeface="Montserrat" pitchFamily="34" charset="-120"/>
              </a:rPr>
              <a:t>"Whether the RBI Guidelines for restructuring on all such cases have been followed."</a:t>
            </a:r>
            <a:endParaRPr lang="en-US" sz="1400" dirty="0"/>
          </a:p>
        </p:txBody>
      </p:sp>
      <p:sp>
        <p:nvSpPr>
          <p:cNvPr id="20" name="Shape 15"/>
          <p:cNvSpPr/>
          <p:nvPr/>
        </p:nvSpPr>
        <p:spPr>
          <a:xfrm>
            <a:off x="476402" y="2623414"/>
            <a:ext cx="11239805" cy="886054"/>
          </a:xfrm>
          <a:prstGeom prst="roundRect">
            <a:avLst>
              <a:gd name="adj" fmla="val 17755"/>
            </a:avLst>
          </a:prstGeom>
          <a:solidFill>
            <a:srgbClr val="FFFFFF"/>
          </a:solidFill>
          <a:ln/>
        </p:spPr>
      </p:sp>
      <p:sp>
        <p:nvSpPr>
          <p:cNvPr id="21" name="Shape 16"/>
          <p:cNvSpPr/>
          <p:nvPr/>
        </p:nvSpPr>
        <p:spPr>
          <a:xfrm>
            <a:off x="476402" y="2623414"/>
            <a:ext cx="57607" cy="886054"/>
          </a:xfrm>
          <a:prstGeom prst="roundRect">
            <a:avLst>
              <a:gd name="adj" fmla="val 273085"/>
            </a:avLst>
          </a:prstGeom>
          <a:solidFill>
            <a:srgbClr val="0072CE"/>
          </a:solidFill>
          <a:ln w="12700">
            <a:solidFill>
              <a:srgbClr val="0072CE">
                <a:alpha val="0"/>
              </a:srgbClr>
            </a:solidFill>
            <a:prstDash val="solid"/>
          </a:ln>
        </p:spPr>
      </p:sp>
      <p:sp>
        <p:nvSpPr>
          <p:cNvPr id="22" name="Shape 17"/>
          <p:cNvSpPr/>
          <p:nvPr/>
        </p:nvSpPr>
        <p:spPr>
          <a:xfrm>
            <a:off x="724205" y="2776118"/>
            <a:ext cx="961949" cy="200254"/>
          </a:xfrm>
          <a:prstGeom prst="roundRect">
            <a:avLst>
              <a:gd name="adj" fmla="val 173951"/>
            </a:avLst>
          </a:prstGeom>
          <a:solidFill>
            <a:srgbClr val="E8F4FD"/>
          </a:solidFill>
          <a:ln w="12700">
            <a:solidFill>
              <a:srgbClr val="FFFFFF">
                <a:alpha val="0"/>
              </a:srgbClr>
            </a:solidFill>
            <a:prstDash val="solid"/>
          </a:ln>
        </p:spPr>
      </p:sp>
      <p:sp>
        <p:nvSpPr>
          <p:cNvPr id="23" name="Text 18"/>
          <p:cNvSpPr txBox="1"/>
          <p:nvPr/>
        </p:nvSpPr>
        <p:spPr>
          <a:xfrm>
            <a:off x="724205" y="2776118"/>
            <a:ext cx="1144829" cy="200254"/>
          </a:xfrm>
          <a:prstGeom prst="rect">
            <a:avLst/>
          </a:prstGeom>
          <a:solidFill>
            <a:srgbClr val="FFFFFF">
              <a:alpha val="0"/>
            </a:srgbClr>
          </a:solidFill>
          <a:ln>
            <a:solidFill>
              <a:srgbClr val="FFFFFF">
                <a:alpha val="0"/>
              </a:srgbClr>
            </a:solidFill>
          </a:ln>
        </p:spPr>
        <p:txBody>
          <a:bodyPr wrap="square" lIns="76200" tIns="25400" rIns="76200" bIns="25400" rtlCol="0" anchor="ctr"/>
          <a:lstStyle/>
          <a:p>
            <a:pPr marL="0" indent="0" algn="l">
              <a:buNone/>
            </a:pPr>
            <a:r>
              <a:rPr lang="en-US" sz="800" b="1" dirty="0">
                <a:solidFill>
                  <a:srgbClr val="003580"/>
                </a:solidFill>
                <a:latin typeface="Open Sans" pitchFamily="34" charset="0"/>
                <a:ea typeface="Open Sans" pitchFamily="34" charset="-122"/>
                <a:cs typeface="Open Sans" pitchFamily="34" charset="-120"/>
              </a:rPr>
              <a:t>Clause 5(f)(ii)(c)</a:t>
            </a:r>
            <a:endParaRPr lang="en-US" sz="800" dirty="0"/>
          </a:p>
        </p:txBody>
      </p:sp>
      <p:pic>
        <p:nvPicPr>
          <p:cNvPr id="24" name="Image 3" descr="preencoded.png"/>
          <p:cNvPicPr>
            <a:picLocks noChangeAspect="1"/>
          </p:cNvPicPr>
          <p:nvPr/>
        </p:nvPicPr>
        <p:blipFill>
          <a:blip r:embed="rId4"/>
          <a:srcRect l="-1648" r="-1648"/>
          <a:stretch/>
        </p:blipFill>
        <p:spPr>
          <a:xfrm>
            <a:off x="11401654" y="2719426"/>
            <a:ext cx="171907" cy="190195"/>
          </a:xfrm>
          <a:prstGeom prst="rect">
            <a:avLst/>
          </a:prstGeom>
        </p:spPr>
      </p:pic>
      <p:sp>
        <p:nvSpPr>
          <p:cNvPr id="25" name="Text 19"/>
          <p:cNvSpPr txBox="1"/>
          <p:nvPr/>
        </p:nvSpPr>
        <p:spPr>
          <a:xfrm>
            <a:off x="724205" y="3019349"/>
            <a:ext cx="10877702" cy="381305"/>
          </a:xfrm>
          <a:prstGeom prst="rect">
            <a:avLst/>
          </a:prstGeom>
          <a:noFill/>
          <a:ln/>
        </p:spPr>
        <p:txBody>
          <a:bodyPr wrap="square" lIns="0" tIns="0" rIns="0" bIns="0" rtlCol="0" anchor="ctr"/>
          <a:lstStyle/>
          <a:p>
            <a:pPr marL="0" indent="0" algn="l">
              <a:buNone/>
            </a:pPr>
            <a:r>
              <a:rPr lang="en-US" sz="1200" b="1" i="1" dirty="0">
                <a:solidFill>
                  <a:srgbClr val="1E293B"/>
                </a:solidFill>
                <a:latin typeface="Montserrat" pitchFamily="34" charset="0"/>
                <a:ea typeface="Montserrat" pitchFamily="34" charset="-122"/>
                <a:cs typeface="Montserrat" pitchFamily="34" charset="-120"/>
              </a:rPr>
              <a:t>"Whether the branch complies with the regulatory stance for resolution of stressed assets, including the compliance with board approved policies in this regard, tracking/reporting of defaults for resolution purposes among others?"</a:t>
            </a:r>
            <a:endParaRPr lang="en-US" sz="1200" dirty="0"/>
          </a:p>
        </p:txBody>
      </p:sp>
      <p:sp>
        <p:nvSpPr>
          <p:cNvPr id="26" name="Shape 20"/>
          <p:cNvSpPr/>
          <p:nvPr/>
        </p:nvSpPr>
        <p:spPr>
          <a:xfrm>
            <a:off x="476402" y="3649370"/>
            <a:ext cx="3619195" cy="2667305"/>
          </a:xfrm>
          <a:prstGeom prst="roundRect">
            <a:avLst>
              <a:gd name="adj" fmla="val 2449"/>
            </a:avLst>
          </a:prstGeom>
          <a:solidFill>
            <a:srgbClr val="FFFFFF"/>
          </a:solidFill>
          <a:ln w="12700">
            <a:solidFill>
              <a:srgbClr val="FFFFFF">
                <a:alpha val="0"/>
              </a:srgbClr>
            </a:solidFill>
            <a:prstDash val="solid"/>
          </a:ln>
          <a:effectLst>
            <a:outerShdw blurRad="63500" dist="38100" dir="16200000" algn="bl" rotWithShape="0">
              <a:srgbClr val="000000">
                <a:alpha val="5000"/>
              </a:srgbClr>
            </a:outerShdw>
          </a:effectLst>
        </p:spPr>
      </p:sp>
      <p:sp>
        <p:nvSpPr>
          <p:cNvPr id="27" name="Shape 21"/>
          <p:cNvSpPr/>
          <p:nvPr/>
        </p:nvSpPr>
        <p:spPr>
          <a:xfrm>
            <a:off x="619049" y="4173322"/>
            <a:ext cx="3333902" cy="19202"/>
          </a:xfrm>
          <a:prstGeom prst="rect">
            <a:avLst/>
          </a:prstGeom>
          <a:solidFill>
            <a:srgbClr val="F1F5F9"/>
          </a:solidFill>
          <a:ln w="12700">
            <a:solidFill>
              <a:srgbClr val="F1F5F9">
                <a:alpha val="0"/>
              </a:srgbClr>
            </a:solidFill>
            <a:prstDash val="solid"/>
          </a:ln>
        </p:spPr>
      </p:sp>
      <p:sp>
        <p:nvSpPr>
          <p:cNvPr id="28" name="Shape 22"/>
          <p:cNvSpPr/>
          <p:nvPr/>
        </p:nvSpPr>
        <p:spPr>
          <a:xfrm>
            <a:off x="619049" y="3792017"/>
            <a:ext cx="304495" cy="304495"/>
          </a:xfrm>
          <a:prstGeom prst="ellipse">
            <a:avLst/>
          </a:prstGeom>
          <a:solidFill>
            <a:srgbClr val="0072CE"/>
          </a:solidFill>
          <a:ln w="12700">
            <a:solidFill>
              <a:srgbClr val="FFFFFF">
                <a:alpha val="0"/>
              </a:srgbClr>
            </a:solidFill>
            <a:prstDash val="solid"/>
          </a:ln>
        </p:spPr>
      </p:sp>
      <p:pic>
        <p:nvPicPr>
          <p:cNvPr id="29" name="Image 4" descr="preencoded.png"/>
          <p:cNvPicPr>
            <a:picLocks noChangeAspect="1"/>
          </p:cNvPicPr>
          <p:nvPr/>
        </p:nvPicPr>
        <p:blipFill>
          <a:blip r:embed="rId5"/>
          <a:srcRect/>
          <a:stretch/>
        </p:blipFill>
        <p:spPr>
          <a:xfrm>
            <a:off x="705002" y="3877970"/>
            <a:ext cx="133502" cy="133502"/>
          </a:xfrm>
          <a:prstGeom prst="rect">
            <a:avLst/>
          </a:prstGeom>
        </p:spPr>
      </p:pic>
      <p:sp>
        <p:nvSpPr>
          <p:cNvPr id="30" name="Text 23"/>
          <p:cNvSpPr txBox="1"/>
          <p:nvPr/>
        </p:nvSpPr>
        <p:spPr>
          <a:xfrm>
            <a:off x="1019556" y="3845052"/>
            <a:ext cx="1295705" cy="200254"/>
          </a:xfrm>
          <a:prstGeom prst="rect">
            <a:avLst/>
          </a:prstGeom>
          <a:noFill/>
          <a:ln/>
        </p:spPr>
        <p:txBody>
          <a:bodyPr wrap="square" lIns="0" tIns="0" rIns="0" bIns="0" rtlCol="0" anchor="ctr"/>
          <a:lstStyle/>
          <a:p>
            <a:pPr marL="0" indent="0" algn="l">
              <a:buNone/>
            </a:pPr>
            <a:r>
              <a:rPr lang="en-US" sz="1000" b="1" dirty="0">
                <a:solidFill>
                  <a:srgbClr val="334155"/>
                </a:solidFill>
                <a:latin typeface="Montserrat" pitchFamily="34" charset="0"/>
                <a:ea typeface="Montserrat" pitchFamily="34" charset="-122"/>
                <a:cs typeface="Montserrat" pitchFamily="34" charset="-120"/>
              </a:rPr>
              <a:t>What to Verify</a:t>
            </a:r>
            <a:endParaRPr lang="en-US" sz="1000" dirty="0"/>
          </a:p>
        </p:txBody>
      </p:sp>
      <p:sp>
        <p:nvSpPr>
          <p:cNvPr id="31" name="Text 24"/>
          <p:cNvSpPr txBox="1"/>
          <p:nvPr/>
        </p:nvSpPr>
        <p:spPr>
          <a:xfrm>
            <a:off x="752551" y="4306824"/>
            <a:ext cx="3277210" cy="352958"/>
          </a:xfrm>
          <a:prstGeom prst="rect">
            <a:avLst/>
          </a:prstGeom>
          <a:noFill/>
          <a:ln/>
        </p:spPr>
        <p:txBody>
          <a:bodyPr wrap="square" lIns="0" tIns="0" rIns="0" bIns="0" rtlCol="0" anchor="ctr"/>
          <a:lstStyle/>
          <a:p>
            <a:pPr marL="0" indent="0" algn="l">
              <a:buNone/>
            </a:pPr>
            <a:r>
              <a:rPr lang="en-US" sz="900" dirty="0">
                <a:solidFill>
                  <a:srgbClr val="475569"/>
                </a:solidFill>
                <a:latin typeface="Open Sans" pitchFamily="34" charset="0"/>
                <a:ea typeface="Open Sans" pitchFamily="34" charset="-122"/>
                <a:cs typeface="Open Sans" pitchFamily="34" charset="-120"/>
              </a:rPr>
              <a:t>Identify all accounts restructured/rephased during the year and verify reporting to HO.</a:t>
            </a:r>
            <a:endParaRPr lang="en-US" sz="900" dirty="0"/>
          </a:p>
        </p:txBody>
      </p:sp>
      <p:sp>
        <p:nvSpPr>
          <p:cNvPr id="32" name="Text 25"/>
          <p:cNvSpPr txBox="1"/>
          <p:nvPr/>
        </p:nvSpPr>
        <p:spPr>
          <a:xfrm>
            <a:off x="752551" y="4730191"/>
            <a:ext cx="3277210" cy="352958"/>
          </a:xfrm>
          <a:prstGeom prst="rect">
            <a:avLst/>
          </a:prstGeom>
          <a:noFill/>
          <a:ln/>
        </p:spPr>
        <p:txBody>
          <a:bodyPr wrap="square" lIns="0" tIns="0" rIns="0" bIns="0" rtlCol="0" anchor="ctr"/>
          <a:lstStyle/>
          <a:p>
            <a:pPr marL="0" indent="0" algn="l">
              <a:buNone/>
            </a:pPr>
            <a:r>
              <a:rPr lang="en-US" sz="900" dirty="0">
                <a:solidFill>
                  <a:srgbClr val="475569"/>
                </a:solidFill>
                <a:latin typeface="Open Sans" pitchFamily="34" charset="0"/>
                <a:ea typeface="Open Sans" pitchFamily="34" charset="-122"/>
                <a:cs typeface="Open Sans" pitchFamily="34" charset="-120"/>
              </a:rPr>
              <a:t>Check adherence to RBI Prudential Framework for Resolution of Stressed Assets (June 7, 2019).</a:t>
            </a:r>
            <a:endParaRPr lang="en-US" sz="900" dirty="0"/>
          </a:p>
        </p:txBody>
      </p:sp>
      <p:sp>
        <p:nvSpPr>
          <p:cNvPr id="33" name="Text 26"/>
          <p:cNvSpPr txBox="1"/>
          <p:nvPr/>
        </p:nvSpPr>
        <p:spPr>
          <a:xfrm>
            <a:off x="752551" y="5152644"/>
            <a:ext cx="3277210" cy="352958"/>
          </a:xfrm>
          <a:prstGeom prst="rect">
            <a:avLst/>
          </a:prstGeom>
          <a:noFill/>
          <a:ln/>
        </p:spPr>
        <p:txBody>
          <a:bodyPr wrap="square" lIns="0" tIns="0" rIns="0" bIns="0" rtlCol="0" anchor="ctr"/>
          <a:lstStyle/>
          <a:p>
            <a:pPr marL="0" indent="0" algn="l">
              <a:buNone/>
            </a:pPr>
            <a:r>
              <a:rPr lang="en-US" sz="900" dirty="0">
                <a:solidFill>
                  <a:srgbClr val="475569"/>
                </a:solidFill>
                <a:latin typeface="Open Sans" pitchFamily="34" charset="0"/>
                <a:ea typeface="Open Sans" pitchFamily="34" charset="-122"/>
                <a:cs typeface="Open Sans" pitchFamily="34" charset="-120"/>
              </a:rPr>
              <a:t>Verify compliance with Board-approved Resolution Policy for eligibility and timelines.</a:t>
            </a:r>
            <a:endParaRPr lang="en-US" sz="900" dirty="0"/>
          </a:p>
        </p:txBody>
      </p:sp>
      <p:sp>
        <p:nvSpPr>
          <p:cNvPr id="34" name="Text 27"/>
          <p:cNvSpPr txBox="1"/>
          <p:nvPr/>
        </p:nvSpPr>
        <p:spPr>
          <a:xfrm>
            <a:off x="752551" y="5576011"/>
            <a:ext cx="3277210" cy="352958"/>
          </a:xfrm>
          <a:prstGeom prst="rect">
            <a:avLst/>
          </a:prstGeom>
          <a:noFill/>
          <a:ln/>
        </p:spPr>
        <p:txBody>
          <a:bodyPr wrap="square" lIns="0" tIns="0" rIns="0" bIns="0" rtlCol="0" anchor="ctr"/>
          <a:lstStyle/>
          <a:p>
            <a:pPr marL="0" indent="0" algn="l">
              <a:buNone/>
            </a:pPr>
            <a:r>
              <a:rPr lang="en-US" sz="900" dirty="0">
                <a:solidFill>
                  <a:srgbClr val="475569"/>
                </a:solidFill>
                <a:latin typeface="Open Sans" pitchFamily="34" charset="0"/>
                <a:ea typeface="Open Sans" pitchFamily="34" charset="-122"/>
                <a:cs typeface="Open Sans" pitchFamily="34" charset="-120"/>
              </a:rPr>
              <a:t>Confirm proper asset classification upon restructuring (downgrade unless specific exemption applies).</a:t>
            </a:r>
            <a:endParaRPr lang="en-US" sz="900" dirty="0"/>
          </a:p>
        </p:txBody>
      </p:sp>
      <p:sp>
        <p:nvSpPr>
          <p:cNvPr id="35" name="Shape 28"/>
          <p:cNvSpPr/>
          <p:nvPr/>
        </p:nvSpPr>
        <p:spPr>
          <a:xfrm>
            <a:off x="4286707" y="3649370"/>
            <a:ext cx="3619195" cy="2667305"/>
          </a:xfrm>
          <a:prstGeom prst="roundRect">
            <a:avLst>
              <a:gd name="adj" fmla="val 2449"/>
            </a:avLst>
          </a:prstGeom>
          <a:solidFill>
            <a:srgbClr val="FFFFFF"/>
          </a:solidFill>
          <a:ln w="12700">
            <a:solidFill>
              <a:srgbClr val="FFFFFF">
                <a:alpha val="0"/>
              </a:srgbClr>
            </a:solidFill>
            <a:prstDash val="solid"/>
          </a:ln>
          <a:effectLst>
            <a:outerShdw blurRad="63500" dist="38100" dir="16200000" algn="bl" rotWithShape="0">
              <a:srgbClr val="000000">
                <a:alpha val="5000"/>
              </a:srgbClr>
            </a:outerShdw>
          </a:effectLst>
        </p:spPr>
      </p:sp>
      <p:sp>
        <p:nvSpPr>
          <p:cNvPr id="36" name="Shape 29"/>
          <p:cNvSpPr/>
          <p:nvPr/>
        </p:nvSpPr>
        <p:spPr>
          <a:xfrm>
            <a:off x="4429354" y="4173322"/>
            <a:ext cx="3333902" cy="19202"/>
          </a:xfrm>
          <a:prstGeom prst="rect">
            <a:avLst/>
          </a:prstGeom>
          <a:solidFill>
            <a:srgbClr val="F1F5F9"/>
          </a:solidFill>
          <a:ln w="12700">
            <a:solidFill>
              <a:srgbClr val="F1F5F9">
                <a:alpha val="0"/>
              </a:srgbClr>
            </a:solidFill>
            <a:prstDash val="solid"/>
          </a:ln>
        </p:spPr>
      </p:sp>
      <p:sp>
        <p:nvSpPr>
          <p:cNvPr id="37" name="Shape 30"/>
          <p:cNvSpPr/>
          <p:nvPr/>
        </p:nvSpPr>
        <p:spPr>
          <a:xfrm>
            <a:off x="4429354" y="3792017"/>
            <a:ext cx="304495" cy="304495"/>
          </a:xfrm>
          <a:prstGeom prst="ellipse">
            <a:avLst/>
          </a:prstGeom>
          <a:solidFill>
            <a:srgbClr val="0D9488"/>
          </a:solidFill>
          <a:ln w="12700">
            <a:solidFill>
              <a:srgbClr val="FFFFFF">
                <a:alpha val="0"/>
              </a:srgbClr>
            </a:solidFill>
            <a:prstDash val="solid"/>
          </a:ln>
        </p:spPr>
      </p:sp>
      <p:pic>
        <p:nvPicPr>
          <p:cNvPr id="38" name="Image 5" descr="preencoded.png"/>
          <p:cNvPicPr>
            <a:picLocks noChangeAspect="1"/>
          </p:cNvPicPr>
          <p:nvPr/>
        </p:nvPicPr>
        <p:blipFill>
          <a:blip r:embed="rId6"/>
          <a:srcRect l="-2512" r="-2512"/>
          <a:stretch/>
        </p:blipFill>
        <p:spPr>
          <a:xfrm>
            <a:off x="4529023" y="3877970"/>
            <a:ext cx="105156" cy="133502"/>
          </a:xfrm>
          <a:prstGeom prst="rect">
            <a:avLst/>
          </a:prstGeom>
        </p:spPr>
      </p:pic>
      <p:sp>
        <p:nvSpPr>
          <p:cNvPr id="39" name="Text 31"/>
          <p:cNvSpPr txBox="1"/>
          <p:nvPr/>
        </p:nvSpPr>
        <p:spPr>
          <a:xfrm>
            <a:off x="4828946" y="3845052"/>
            <a:ext cx="1914754" cy="200254"/>
          </a:xfrm>
          <a:prstGeom prst="rect">
            <a:avLst/>
          </a:prstGeom>
          <a:noFill/>
          <a:ln/>
        </p:spPr>
        <p:txBody>
          <a:bodyPr wrap="square" lIns="0" tIns="0" rIns="0" bIns="0" rtlCol="0" anchor="ctr"/>
          <a:lstStyle/>
          <a:p>
            <a:pPr marL="0" indent="0" algn="l">
              <a:buNone/>
            </a:pPr>
            <a:r>
              <a:rPr lang="en-US" sz="1000" b="1" dirty="0">
                <a:solidFill>
                  <a:srgbClr val="334155"/>
                </a:solidFill>
                <a:latin typeface="Montserrat" pitchFamily="34" charset="0"/>
                <a:ea typeface="Montserrat" pitchFamily="34" charset="-122"/>
                <a:cs typeface="Montserrat" pitchFamily="34" charset="-120"/>
              </a:rPr>
              <a:t>Documents to Examine</a:t>
            </a:r>
            <a:endParaRPr lang="en-US" sz="1000" dirty="0"/>
          </a:p>
        </p:txBody>
      </p:sp>
      <p:sp>
        <p:nvSpPr>
          <p:cNvPr id="40" name="Text 32"/>
          <p:cNvSpPr txBox="1"/>
          <p:nvPr/>
        </p:nvSpPr>
        <p:spPr>
          <a:xfrm>
            <a:off x="4562856" y="4306824"/>
            <a:ext cx="3277210" cy="352958"/>
          </a:xfrm>
          <a:prstGeom prst="rect">
            <a:avLst/>
          </a:prstGeom>
          <a:noFill/>
          <a:ln/>
        </p:spPr>
        <p:txBody>
          <a:bodyPr wrap="square" lIns="0" tIns="0" rIns="0" bIns="0" rtlCol="0" anchor="ctr"/>
          <a:lstStyle/>
          <a:p>
            <a:pPr marL="0" indent="0" algn="l">
              <a:buNone/>
            </a:pPr>
            <a:r>
              <a:rPr lang="en-US" sz="900" dirty="0">
                <a:solidFill>
                  <a:srgbClr val="475569"/>
                </a:solidFill>
                <a:latin typeface="Open Sans" pitchFamily="34" charset="0"/>
                <a:ea typeface="Open Sans" pitchFamily="34" charset="-122"/>
                <a:cs typeface="Open Sans" pitchFamily="34" charset="-120"/>
              </a:rPr>
              <a:t>Board-approved Policy on Resolution of Stressed Assets.</a:t>
            </a:r>
            <a:endParaRPr lang="en-US" sz="900" dirty="0"/>
          </a:p>
        </p:txBody>
      </p:sp>
      <p:sp>
        <p:nvSpPr>
          <p:cNvPr id="41" name="Text 33"/>
          <p:cNvSpPr txBox="1"/>
          <p:nvPr/>
        </p:nvSpPr>
        <p:spPr>
          <a:xfrm>
            <a:off x="4562856" y="4730191"/>
            <a:ext cx="3277210" cy="352958"/>
          </a:xfrm>
          <a:prstGeom prst="rect">
            <a:avLst/>
          </a:prstGeom>
          <a:noFill/>
          <a:ln/>
        </p:spPr>
        <p:txBody>
          <a:bodyPr wrap="square" lIns="0" tIns="0" rIns="0" bIns="0" rtlCol="0" anchor="ctr"/>
          <a:lstStyle/>
          <a:p>
            <a:pPr marL="0" indent="0" algn="l">
              <a:buNone/>
            </a:pPr>
            <a:r>
              <a:rPr lang="en-US" sz="900" dirty="0">
                <a:solidFill>
                  <a:srgbClr val="475569"/>
                </a:solidFill>
                <a:latin typeface="Open Sans" pitchFamily="34" charset="0"/>
                <a:ea typeface="Open Sans" pitchFamily="34" charset="-122"/>
                <a:cs typeface="Open Sans" pitchFamily="34" charset="-120"/>
              </a:rPr>
              <a:t>Restructuring/Resolution proposals and sanction letters.</a:t>
            </a:r>
            <a:endParaRPr lang="en-US" sz="900" dirty="0"/>
          </a:p>
        </p:txBody>
      </p:sp>
      <p:sp>
        <p:nvSpPr>
          <p:cNvPr id="42" name="Text 34"/>
          <p:cNvSpPr txBox="1"/>
          <p:nvPr/>
        </p:nvSpPr>
        <p:spPr>
          <a:xfrm>
            <a:off x="4562856" y="5152644"/>
            <a:ext cx="3277210" cy="352958"/>
          </a:xfrm>
          <a:prstGeom prst="rect">
            <a:avLst/>
          </a:prstGeom>
          <a:noFill/>
          <a:ln/>
        </p:spPr>
        <p:txBody>
          <a:bodyPr wrap="square" lIns="0" tIns="0" rIns="0" bIns="0" rtlCol="0" anchor="ctr"/>
          <a:lstStyle/>
          <a:p>
            <a:pPr marL="0" indent="0" algn="l">
              <a:buNone/>
            </a:pPr>
            <a:r>
              <a:rPr lang="en-US" sz="900" dirty="0">
                <a:solidFill>
                  <a:srgbClr val="475569"/>
                </a:solidFill>
                <a:latin typeface="Open Sans" pitchFamily="34" charset="0"/>
                <a:ea typeface="Open Sans" pitchFamily="34" charset="-122"/>
                <a:cs typeface="Open Sans" pitchFamily="34" charset="-120"/>
              </a:rPr>
              <a:t>Inter-Creditor Agreement (ICA) for consortium accounts.</a:t>
            </a:r>
            <a:endParaRPr lang="en-US" sz="900" dirty="0"/>
          </a:p>
        </p:txBody>
      </p:sp>
      <p:sp>
        <p:nvSpPr>
          <p:cNvPr id="43" name="Text 35"/>
          <p:cNvSpPr txBox="1"/>
          <p:nvPr/>
        </p:nvSpPr>
        <p:spPr>
          <a:xfrm>
            <a:off x="4562856" y="5576011"/>
            <a:ext cx="2856586" cy="181051"/>
          </a:xfrm>
          <a:prstGeom prst="rect">
            <a:avLst/>
          </a:prstGeom>
          <a:noFill/>
          <a:ln/>
        </p:spPr>
        <p:txBody>
          <a:bodyPr wrap="square" lIns="0" tIns="0" rIns="0" bIns="0" rtlCol="0" anchor="ctr"/>
          <a:lstStyle/>
          <a:p>
            <a:pPr marL="0" indent="0" algn="l">
              <a:buNone/>
            </a:pPr>
            <a:r>
              <a:rPr lang="en-US" sz="900" dirty="0">
                <a:solidFill>
                  <a:srgbClr val="475569"/>
                </a:solidFill>
                <a:latin typeface="Open Sans" pitchFamily="34" charset="0"/>
                <a:ea typeface="Open Sans" pitchFamily="34" charset="-122"/>
                <a:cs typeface="Open Sans" pitchFamily="34" charset="-120"/>
              </a:rPr>
              <a:t>Report on defaults submitted to CICs/RBI.</a:t>
            </a:r>
            <a:endParaRPr lang="en-US" sz="900" dirty="0"/>
          </a:p>
        </p:txBody>
      </p:sp>
      <p:sp>
        <p:nvSpPr>
          <p:cNvPr id="44" name="Text 36"/>
          <p:cNvSpPr txBox="1"/>
          <p:nvPr/>
        </p:nvSpPr>
        <p:spPr>
          <a:xfrm>
            <a:off x="4562856" y="5825642"/>
            <a:ext cx="3277210" cy="352958"/>
          </a:xfrm>
          <a:prstGeom prst="rect">
            <a:avLst/>
          </a:prstGeom>
          <a:noFill/>
          <a:ln/>
        </p:spPr>
        <p:txBody>
          <a:bodyPr wrap="square" lIns="0" tIns="0" rIns="0" bIns="0" rtlCol="0" anchor="ctr"/>
          <a:lstStyle/>
          <a:p>
            <a:pPr marL="0" indent="0" algn="l">
              <a:buNone/>
            </a:pPr>
            <a:r>
              <a:rPr lang="en-US" sz="900" dirty="0">
                <a:solidFill>
                  <a:srgbClr val="475569"/>
                </a:solidFill>
                <a:latin typeface="Open Sans" pitchFamily="34" charset="0"/>
                <a:ea typeface="Open Sans" pitchFamily="34" charset="-122"/>
                <a:cs typeface="Open Sans" pitchFamily="34" charset="-120"/>
              </a:rPr>
              <a:t>Independent Credit Evaluation (ICE) report for large exposures.</a:t>
            </a:r>
            <a:endParaRPr lang="en-US" sz="900" dirty="0"/>
          </a:p>
        </p:txBody>
      </p:sp>
      <p:sp>
        <p:nvSpPr>
          <p:cNvPr id="45" name="Shape 37"/>
          <p:cNvSpPr/>
          <p:nvPr/>
        </p:nvSpPr>
        <p:spPr>
          <a:xfrm>
            <a:off x="8096098" y="3649370"/>
            <a:ext cx="3619195" cy="2667305"/>
          </a:xfrm>
          <a:prstGeom prst="roundRect">
            <a:avLst>
              <a:gd name="adj" fmla="val 2449"/>
            </a:avLst>
          </a:prstGeom>
          <a:solidFill>
            <a:srgbClr val="FFFFFF"/>
          </a:solidFill>
          <a:ln w="12700">
            <a:solidFill>
              <a:srgbClr val="FFFFFF">
                <a:alpha val="0"/>
              </a:srgbClr>
            </a:solidFill>
            <a:prstDash val="solid"/>
          </a:ln>
          <a:effectLst>
            <a:outerShdw blurRad="63500" dist="38100" dir="16200000" algn="bl" rotWithShape="0">
              <a:srgbClr val="000000">
                <a:alpha val="5000"/>
              </a:srgbClr>
            </a:outerShdw>
          </a:effectLst>
        </p:spPr>
      </p:sp>
      <p:sp>
        <p:nvSpPr>
          <p:cNvPr id="46" name="Shape 38"/>
          <p:cNvSpPr/>
          <p:nvPr/>
        </p:nvSpPr>
        <p:spPr>
          <a:xfrm>
            <a:off x="8238744" y="4173322"/>
            <a:ext cx="3333902" cy="19202"/>
          </a:xfrm>
          <a:prstGeom prst="rect">
            <a:avLst/>
          </a:prstGeom>
          <a:solidFill>
            <a:srgbClr val="F1F5F9"/>
          </a:solidFill>
          <a:ln w="12700">
            <a:solidFill>
              <a:srgbClr val="F1F5F9">
                <a:alpha val="0"/>
              </a:srgbClr>
            </a:solidFill>
            <a:prstDash val="solid"/>
          </a:ln>
        </p:spPr>
      </p:sp>
      <p:sp>
        <p:nvSpPr>
          <p:cNvPr id="47" name="Shape 39"/>
          <p:cNvSpPr/>
          <p:nvPr/>
        </p:nvSpPr>
        <p:spPr>
          <a:xfrm>
            <a:off x="8238744" y="3792017"/>
            <a:ext cx="304495" cy="304495"/>
          </a:xfrm>
          <a:prstGeom prst="ellipse">
            <a:avLst/>
          </a:prstGeom>
          <a:solidFill>
            <a:srgbClr val="EF4444"/>
          </a:solidFill>
          <a:ln w="12700">
            <a:solidFill>
              <a:srgbClr val="FFFFFF">
                <a:alpha val="0"/>
              </a:srgbClr>
            </a:solidFill>
            <a:prstDash val="solid"/>
          </a:ln>
        </p:spPr>
      </p:sp>
      <p:pic>
        <p:nvPicPr>
          <p:cNvPr id="48" name="Image 6" descr="preencoded.png"/>
          <p:cNvPicPr>
            <a:picLocks noChangeAspect="1"/>
          </p:cNvPicPr>
          <p:nvPr/>
        </p:nvPicPr>
        <p:blipFill>
          <a:blip r:embed="rId7"/>
          <a:srcRect/>
          <a:stretch/>
        </p:blipFill>
        <p:spPr>
          <a:xfrm>
            <a:off x="8324698" y="3877970"/>
            <a:ext cx="133502" cy="133502"/>
          </a:xfrm>
          <a:prstGeom prst="rect">
            <a:avLst/>
          </a:prstGeom>
        </p:spPr>
      </p:pic>
      <p:sp>
        <p:nvSpPr>
          <p:cNvPr id="49" name="Text 40"/>
          <p:cNvSpPr txBox="1"/>
          <p:nvPr/>
        </p:nvSpPr>
        <p:spPr>
          <a:xfrm>
            <a:off x="8639251" y="3845052"/>
            <a:ext cx="1459382" cy="200254"/>
          </a:xfrm>
          <a:prstGeom prst="rect">
            <a:avLst/>
          </a:prstGeom>
          <a:noFill/>
          <a:ln/>
        </p:spPr>
        <p:txBody>
          <a:bodyPr wrap="square" lIns="0" tIns="0" rIns="0" bIns="0" rtlCol="0" anchor="ctr"/>
          <a:lstStyle/>
          <a:p>
            <a:pPr marL="0" indent="0" algn="l">
              <a:buNone/>
            </a:pPr>
            <a:r>
              <a:rPr lang="en-US" sz="1000" b="1" dirty="0">
                <a:solidFill>
                  <a:srgbClr val="334155"/>
                </a:solidFill>
                <a:latin typeface="Montserrat" pitchFamily="34" charset="0"/>
                <a:ea typeface="Montserrat" pitchFamily="34" charset="-122"/>
                <a:cs typeface="Montserrat" pitchFamily="34" charset="-120"/>
              </a:rPr>
              <a:t>Risks / Red Flags</a:t>
            </a:r>
            <a:endParaRPr lang="en-US" sz="1000" dirty="0"/>
          </a:p>
        </p:txBody>
      </p:sp>
      <p:sp>
        <p:nvSpPr>
          <p:cNvPr id="50" name="Text 41"/>
          <p:cNvSpPr txBox="1"/>
          <p:nvPr/>
        </p:nvSpPr>
        <p:spPr>
          <a:xfrm>
            <a:off x="8372246" y="4306824"/>
            <a:ext cx="3277210" cy="352958"/>
          </a:xfrm>
          <a:prstGeom prst="rect">
            <a:avLst/>
          </a:prstGeom>
          <a:noFill/>
          <a:ln/>
        </p:spPr>
        <p:txBody>
          <a:bodyPr wrap="square" lIns="0" tIns="0" rIns="0" bIns="0" rtlCol="0" anchor="ctr"/>
          <a:lstStyle/>
          <a:p>
            <a:pPr marL="0" indent="0" algn="l">
              <a:buNone/>
            </a:pPr>
            <a:r>
              <a:rPr lang="en-US" sz="900" dirty="0">
                <a:solidFill>
                  <a:srgbClr val="475569"/>
                </a:solidFill>
                <a:latin typeface="Open Sans" pitchFamily="34" charset="0"/>
                <a:ea typeface="Open Sans" pitchFamily="34" charset="-122"/>
                <a:cs typeface="Open Sans" pitchFamily="34" charset="-120"/>
              </a:rPr>
              <a:t>Evergreening by granting fresh loans to pay off interest/principal.</a:t>
            </a:r>
            <a:endParaRPr lang="en-US" sz="900" dirty="0"/>
          </a:p>
        </p:txBody>
      </p:sp>
      <p:sp>
        <p:nvSpPr>
          <p:cNvPr id="51" name="Text 42"/>
          <p:cNvSpPr txBox="1"/>
          <p:nvPr/>
        </p:nvSpPr>
        <p:spPr>
          <a:xfrm>
            <a:off x="8372246" y="4730191"/>
            <a:ext cx="3277210" cy="352958"/>
          </a:xfrm>
          <a:prstGeom prst="rect">
            <a:avLst/>
          </a:prstGeom>
          <a:noFill/>
          <a:ln/>
        </p:spPr>
        <p:txBody>
          <a:bodyPr wrap="square" lIns="0" tIns="0" rIns="0" bIns="0" rtlCol="0" anchor="ctr"/>
          <a:lstStyle/>
          <a:p>
            <a:pPr marL="0" indent="0" algn="l">
              <a:buNone/>
            </a:pPr>
            <a:r>
              <a:rPr lang="en-US" sz="900" dirty="0">
                <a:solidFill>
                  <a:srgbClr val="475569"/>
                </a:solidFill>
                <a:latin typeface="Open Sans" pitchFamily="34" charset="0"/>
                <a:ea typeface="Open Sans" pitchFamily="34" charset="-122"/>
                <a:cs typeface="Open Sans" pitchFamily="34" charset="-120"/>
              </a:rPr>
              <a:t>Restructuring accounts that were already NPA without proper upgradation criteria.</a:t>
            </a:r>
            <a:endParaRPr lang="en-US" sz="900" dirty="0"/>
          </a:p>
        </p:txBody>
      </p:sp>
      <p:sp>
        <p:nvSpPr>
          <p:cNvPr id="52" name="Text 43"/>
          <p:cNvSpPr txBox="1"/>
          <p:nvPr/>
        </p:nvSpPr>
        <p:spPr>
          <a:xfrm>
            <a:off x="8372246" y="5152644"/>
            <a:ext cx="3277210" cy="352958"/>
          </a:xfrm>
          <a:prstGeom prst="rect">
            <a:avLst/>
          </a:prstGeom>
          <a:noFill/>
          <a:ln/>
        </p:spPr>
        <p:txBody>
          <a:bodyPr wrap="square" lIns="0" tIns="0" rIns="0" bIns="0" rtlCol="0" anchor="ctr"/>
          <a:lstStyle/>
          <a:p>
            <a:pPr marL="0" indent="0" algn="l">
              <a:buNone/>
            </a:pPr>
            <a:r>
              <a:rPr lang="en-US" sz="900" dirty="0">
                <a:solidFill>
                  <a:srgbClr val="475569"/>
                </a:solidFill>
                <a:latin typeface="Open Sans" pitchFamily="34" charset="0"/>
                <a:ea typeface="Open Sans" pitchFamily="34" charset="-122"/>
                <a:cs typeface="Open Sans" pitchFamily="34" charset="-120"/>
              </a:rPr>
              <a:t>Failure to implement resolution plan within specified timeline (180 days).</a:t>
            </a:r>
            <a:endParaRPr lang="en-US" sz="900" dirty="0"/>
          </a:p>
        </p:txBody>
      </p:sp>
      <p:sp>
        <p:nvSpPr>
          <p:cNvPr id="53" name="Text 44"/>
          <p:cNvSpPr txBox="1"/>
          <p:nvPr/>
        </p:nvSpPr>
        <p:spPr>
          <a:xfrm>
            <a:off x="8372246" y="5576011"/>
            <a:ext cx="3277210" cy="352958"/>
          </a:xfrm>
          <a:prstGeom prst="rect">
            <a:avLst/>
          </a:prstGeom>
          <a:noFill/>
          <a:ln/>
        </p:spPr>
        <p:txBody>
          <a:bodyPr wrap="square" lIns="0" tIns="0" rIns="0" bIns="0" rtlCol="0" anchor="ctr"/>
          <a:lstStyle/>
          <a:p>
            <a:pPr marL="0" indent="0" algn="l">
              <a:buNone/>
            </a:pPr>
            <a:r>
              <a:rPr lang="en-US" sz="900" dirty="0">
                <a:solidFill>
                  <a:srgbClr val="475569"/>
                </a:solidFill>
                <a:latin typeface="Open Sans" pitchFamily="34" charset="0"/>
                <a:ea typeface="Open Sans" pitchFamily="34" charset="-122"/>
                <a:cs typeface="Open Sans" pitchFamily="34" charset="-120"/>
              </a:rPr>
              <a:t>Incorrect asset classification status retained after restructuring (e.g., keeping as Standard).</a:t>
            </a:r>
            <a:endParaRPr lang="en-US" sz="900" dirty="0"/>
          </a:p>
        </p:txBody>
      </p:sp>
      <p:sp>
        <p:nvSpPr>
          <p:cNvPr id="54" name="Shape 45"/>
          <p:cNvSpPr/>
          <p:nvPr/>
        </p:nvSpPr>
        <p:spPr>
          <a:xfrm>
            <a:off x="0" y="6553505"/>
            <a:ext cx="12191695" cy="314554"/>
          </a:xfrm>
          <a:prstGeom prst="rect">
            <a:avLst/>
          </a:prstGeom>
          <a:solidFill>
            <a:srgbClr val="F1F5F9"/>
          </a:solidFill>
          <a:ln/>
        </p:spPr>
      </p:sp>
      <p:sp>
        <p:nvSpPr>
          <p:cNvPr id="55" name="Shape 46"/>
          <p:cNvSpPr/>
          <p:nvPr/>
        </p:nvSpPr>
        <p:spPr>
          <a:xfrm>
            <a:off x="0" y="6553505"/>
            <a:ext cx="12191695" cy="9144"/>
          </a:xfrm>
          <a:prstGeom prst="rect">
            <a:avLst/>
          </a:prstGeom>
          <a:solidFill>
            <a:srgbClr val="E2E8F0"/>
          </a:solidFill>
          <a:ln w="12700">
            <a:solidFill>
              <a:srgbClr val="E2E8F0">
                <a:alpha val="0"/>
              </a:srgbClr>
            </a:solidFill>
            <a:prstDash val="solid"/>
          </a:ln>
        </p:spPr>
      </p:sp>
      <p:sp>
        <p:nvSpPr>
          <p:cNvPr id="56" name="Text 47"/>
          <p:cNvSpPr txBox="1"/>
          <p:nvPr/>
        </p:nvSpPr>
        <p:spPr>
          <a:xfrm>
            <a:off x="476402" y="6624828"/>
            <a:ext cx="3276295" cy="171907"/>
          </a:xfrm>
          <a:prstGeom prst="rect">
            <a:avLst/>
          </a:prstGeom>
          <a:noFill/>
          <a:ln/>
        </p:spPr>
        <p:txBody>
          <a:bodyPr wrap="square" lIns="0" tIns="0" rIns="0" bIns="0" rtlCol="0" anchor="ctr"/>
          <a:lstStyle/>
          <a:p>
            <a:pPr marL="0" indent="0" algn="l">
              <a:buNone/>
            </a:pPr>
            <a:r>
              <a:rPr lang="en-US" sz="900" dirty="0">
                <a:solidFill>
                  <a:srgbClr val="64748B"/>
                </a:solidFill>
                <a:latin typeface="Open Sans" pitchFamily="34" charset="0"/>
                <a:ea typeface="Open Sans" pitchFamily="34" charset="-122"/>
                <a:cs typeface="Open Sans" pitchFamily="34" charset="-120"/>
              </a:rPr>
              <a:t>Long Form Audit Report (LFAR) – Practical Approach</a:t>
            </a:r>
            <a:endParaRPr lang="en-US" sz="900" dirty="0"/>
          </a:p>
        </p:txBody>
      </p:sp>
      <p:sp>
        <p:nvSpPr>
          <p:cNvPr id="57" name="Text 48"/>
          <p:cNvSpPr txBox="1"/>
          <p:nvPr/>
        </p:nvSpPr>
        <p:spPr>
          <a:xfrm>
            <a:off x="10416845" y="6624828"/>
            <a:ext cx="1553566" cy="171907"/>
          </a:xfrm>
          <a:prstGeom prst="rect">
            <a:avLst/>
          </a:prstGeom>
          <a:noFill/>
          <a:ln/>
        </p:spPr>
        <p:txBody>
          <a:bodyPr wrap="square" lIns="0" tIns="0" rIns="0" bIns="0" rtlCol="0" anchor="ctr"/>
          <a:lstStyle/>
          <a:p>
            <a:pPr marL="0" indent="0" algn="l">
              <a:buNone/>
            </a:pPr>
            <a:r>
              <a:rPr lang="en-US" sz="900" dirty="0">
                <a:solidFill>
                  <a:srgbClr val="64748B"/>
                </a:solidFill>
                <a:latin typeface="Open Sans" pitchFamily="34" charset="0"/>
                <a:ea typeface="Open Sans" pitchFamily="34" charset="-122"/>
                <a:cs typeface="Open Sans" pitchFamily="34" charset="-120"/>
              </a:rPr>
              <a:t>ICAI Hyderabad Seminar</a:t>
            </a:r>
            <a:endParaRPr lang="en-US" sz="900" dirty="0"/>
          </a:p>
        </p:txBody>
      </p:sp>
      <p:pic>
        <p:nvPicPr>
          <p:cNvPr id="58" name="Image 7" descr="preencoded.png"/>
          <p:cNvPicPr>
            <a:picLocks noChangeAspect="1"/>
          </p:cNvPicPr>
          <p:nvPr/>
        </p:nvPicPr>
        <p:blipFill>
          <a:blip r:embed="rId8"/>
          <a:srcRect l="-1712" r="-1712"/>
          <a:stretch/>
        </p:blipFill>
        <p:spPr>
          <a:xfrm>
            <a:off x="476402" y="245059"/>
            <a:ext cx="276149" cy="267005"/>
          </a:xfrm>
          <a:prstGeom prst="rect">
            <a:avLst/>
          </a:prstGeom>
        </p:spPr>
      </p:pic>
      <p:sp>
        <p:nvSpPr>
          <p:cNvPr id="59" name="Text 49"/>
          <p:cNvSpPr txBox="1"/>
          <p:nvPr/>
        </p:nvSpPr>
        <p:spPr>
          <a:xfrm>
            <a:off x="895198" y="178308"/>
            <a:ext cx="7401154" cy="400507"/>
          </a:xfrm>
          <a:prstGeom prst="rect">
            <a:avLst/>
          </a:prstGeom>
          <a:noFill/>
          <a:ln/>
        </p:spPr>
        <p:txBody>
          <a:bodyPr wrap="square" lIns="0" tIns="0" rIns="0" bIns="0" rtlCol="0" anchor="ctr"/>
          <a:lstStyle/>
          <a:p>
            <a:pPr marL="0" indent="0" algn="l">
              <a:buNone/>
            </a:pPr>
            <a:r>
              <a:rPr lang="en-US" sz="2100" b="1" kern="0" spc="75" dirty="0">
                <a:solidFill>
                  <a:srgbClr val="FFFFFF"/>
                </a:solidFill>
                <a:latin typeface="Montserrat" pitchFamily="34" charset="0"/>
                <a:ea typeface="Montserrat" pitchFamily="34" charset="-122"/>
                <a:cs typeface="Montserrat" pitchFamily="34" charset="-120"/>
              </a:rPr>
              <a:t>I. Advances - Asset Classification 5(f)(ii- Restructured A/cs reporting </a:t>
            </a:r>
            <a:endParaRPr lang="en-US" sz="21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name="Slide 48">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F0F0F0"/>
          </a:solidFill>
          <a:ln w="12700">
            <a:solidFill>
              <a:srgbClr val="FFFFFF">
                <a:alpha val="0"/>
              </a:srgbClr>
            </a:solidFill>
            <a:prstDash val="solid"/>
          </a:ln>
        </p:spPr>
      </p:sp>
      <p:sp>
        <p:nvSpPr>
          <p:cNvPr id="3" name="Shape 1"/>
          <p:cNvSpPr/>
          <p:nvPr/>
        </p:nvSpPr>
        <p:spPr>
          <a:xfrm>
            <a:off x="0" y="0"/>
            <a:ext cx="12191695" cy="6858000"/>
          </a:xfrm>
          <a:prstGeom prst="rect">
            <a:avLst/>
          </a:prstGeom>
          <a:solidFill>
            <a:srgbClr val="FFFFFF"/>
          </a:solidFill>
          <a:ln w="12700">
            <a:solidFill>
              <a:srgbClr val="FFFFFF">
                <a:alpha val="0"/>
              </a:srgbClr>
            </a:solidFill>
            <a:prstDash val="solid"/>
          </a:ln>
        </p:spPr>
      </p:sp>
      <p:sp>
        <p:nvSpPr>
          <p:cNvPr id="4" name="Shape 2"/>
          <p:cNvSpPr/>
          <p:nvPr/>
        </p:nvSpPr>
        <p:spPr>
          <a:xfrm>
            <a:off x="0" y="0"/>
            <a:ext cx="12191695" cy="952805"/>
          </a:xfrm>
          <a:prstGeom prst="rect">
            <a:avLst/>
          </a:prstGeom>
          <a:solidFill>
            <a:srgbClr val="003580"/>
          </a:solidFill>
          <a:ln w="12700">
            <a:solidFill>
              <a:srgbClr val="FFFFFF">
                <a:alpha val="0"/>
              </a:srgbClr>
            </a:solidFill>
            <a:prstDash val="solid"/>
          </a:ln>
        </p:spPr>
      </p:sp>
      <p:pic>
        <p:nvPicPr>
          <p:cNvPr id="6" name="Image 0" descr="preencoded.png"/>
          <p:cNvPicPr>
            <a:picLocks noChangeAspect="1"/>
          </p:cNvPicPr>
          <p:nvPr/>
        </p:nvPicPr>
        <p:blipFill>
          <a:blip r:embed="rId3"/>
          <a:srcRect t="-401" b="-401"/>
          <a:stretch/>
        </p:blipFill>
        <p:spPr>
          <a:xfrm>
            <a:off x="0" y="952805"/>
            <a:ext cx="12191695" cy="57607"/>
          </a:xfrm>
          <a:prstGeom prst="rect">
            <a:avLst/>
          </a:prstGeom>
        </p:spPr>
      </p:pic>
      <p:sp>
        <p:nvSpPr>
          <p:cNvPr id="7" name="Shape 4"/>
          <p:cNvSpPr/>
          <p:nvPr/>
        </p:nvSpPr>
        <p:spPr>
          <a:xfrm>
            <a:off x="0" y="1009498"/>
            <a:ext cx="12191695" cy="5467198"/>
          </a:xfrm>
          <a:prstGeom prst="rect">
            <a:avLst/>
          </a:prstGeom>
          <a:solidFill>
            <a:srgbClr val="F8FAFC"/>
          </a:solidFill>
          <a:ln w="12700">
            <a:solidFill>
              <a:srgbClr val="FFFFFF">
                <a:alpha val="0"/>
              </a:srgbClr>
            </a:solidFill>
            <a:prstDash val="solid"/>
          </a:ln>
        </p:spPr>
      </p:sp>
      <p:sp>
        <p:nvSpPr>
          <p:cNvPr id="8" name="Shape 5"/>
          <p:cNvSpPr/>
          <p:nvPr/>
        </p:nvSpPr>
        <p:spPr>
          <a:xfrm>
            <a:off x="476402" y="1295705"/>
            <a:ext cx="11239805" cy="790956"/>
          </a:xfrm>
          <a:prstGeom prst="roundRect">
            <a:avLst>
              <a:gd name="adj" fmla="val 22286"/>
            </a:avLst>
          </a:prstGeom>
          <a:solidFill>
            <a:srgbClr val="FFFFFF"/>
          </a:solidFill>
          <a:ln/>
        </p:spPr>
      </p:sp>
      <p:sp>
        <p:nvSpPr>
          <p:cNvPr id="9" name="Shape 6"/>
          <p:cNvSpPr/>
          <p:nvPr/>
        </p:nvSpPr>
        <p:spPr>
          <a:xfrm>
            <a:off x="476402" y="1295705"/>
            <a:ext cx="57607" cy="790956"/>
          </a:xfrm>
          <a:prstGeom prst="roundRect">
            <a:avLst>
              <a:gd name="adj" fmla="val 305987"/>
            </a:avLst>
          </a:prstGeom>
          <a:solidFill>
            <a:srgbClr val="0072CE"/>
          </a:solidFill>
          <a:ln w="12700">
            <a:solidFill>
              <a:srgbClr val="0072CE">
                <a:alpha val="0"/>
              </a:srgbClr>
            </a:solidFill>
            <a:prstDash val="solid"/>
          </a:ln>
        </p:spPr>
      </p:sp>
      <p:sp>
        <p:nvSpPr>
          <p:cNvPr id="10" name="Shape 7"/>
          <p:cNvSpPr/>
          <p:nvPr/>
        </p:nvSpPr>
        <p:spPr>
          <a:xfrm>
            <a:off x="724205" y="1466698"/>
            <a:ext cx="1009498" cy="209398"/>
          </a:xfrm>
          <a:prstGeom prst="roundRect">
            <a:avLst>
              <a:gd name="adj" fmla="val 158793"/>
            </a:avLst>
          </a:prstGeom>
          <a:solidFill>
            <a:srgbClr val="E8F4FD"/>
          </a:solidFill>
          <a:ln w="12700">
            <a:solidFill>
              <a:srgbClr val="FFFFFF">
                <a:alpha val="0"/>
              </a:srgbClr>
            </a:solidFill>
            <a:prstDash val="solid"/>
          </a:ln>
        </p:spPr>
      </p:sp>
      <p:sp>
        <p:nvSpPr>
          <p:cNvPr id="11" name="Text 8"/>
          <p:cNvSpPr txBox="1"/>
          <p:nvPr/>
        </p:nvSpPr>
        <p:spPr>
          <a:xfrm>
            <a:off x="724205" y="1466698"/>
            <a:ext cx="1201522" cy="210312"/>
          </a:xfrm>
          <a:prstGeom prst="rect">
            <a:avLst/>
          </a:prstGeom>
          <a:solidFill>
            <a:srgbClr val="FFFFFF">
              <a:alpha val="0"/>
            </a:srgbClr>
          </a:solidFill>
          <a:ln>
            <a:solidFill>
              <a:srgbClr val="FFFFFF">
                <a:alpha val="0"/>
              </a:srgbClr>
            </a:solidFill>
          </a:ln>
        </p:spPr>
        <p:txBody>
          <a:bodyPr wrap="square" lIns="76200" tIns="25400" rIns="76200" bIns="25400" rtlCol="0" anchor="ctr"/>
          <a:lstStyle/>
          <a:p>
            <a:pPr marL="0" indent="0" algn="l">
              <a:buNone/>
            </a:pPr>
            <a:r>
              <a:rPr lang="en-US" sz="900" b="1" dirty="0">
                <a:solidFill>
                  <a:srgbClr val="003580"/>
                </a:solidFill>
                <a:latin typeface="Open Sans" pitchFamily="34" charset="0"/>
                <a:ea typeface="Open Sans" pitchFamily="34" charset="-122"/>
                <a:cs typeface="Open Sans" pitchFamily="34" charset="-120"/>
              </a:rPr>
              <a:t>Clause (f)(iii)(a)</a:t>
            </a:r>
            <a:endParaRPr lang="en-US" sz="900" dirty="0"/>
          </a:p>
        </p:txBody>
      </p:sp>
      <p:pic>
        <p:nvPicPr>
          <p:cNvPr id="12" name="Image 1" descr="preencoded.png"/>
          <p:cNvPicPr>
            <a:picLocks noChangeAspect="1"/>
          </p:cNvPicPr>
          <p:nvPr/>
        </p:nvPicPr>
        <p:blipFill>
          <a:blip r:embed="rId4"/>
          <a:srcRect l="-57" r="-57"/>
          <a:stretch/>
        </p:blipFill>
        <p:spPr>
          <a:xfrm>
            <a:off x="11373307" y="1390802"/>
            <a:ext cx="200254" cy="228600"/>
          </a:xfrm>
          <a:prstGeom prst="rect">
            <a:avLst/>
          </a:prstGeom>
        </p:spPr>
      </p:pic>
      <p:sp>
        <p:nvSpPr>
          <p:cNvPr id="13" name="Text 9"/>
          <p:cNvSpPr txBox="1"/>
          <p:nvPr/>
        </p:nvSpPr>
        <p:spPr>
          <a:xfrm>
            <a:off x="724205" y="1723644"/>
            <a:ext cx="10916107" cy="219456"/>
          </a:xfrm>
          <a:prstGeom prst="rect">
            <a:avLst/>
          </a:prstGeom>
          <a:noFill/>
          <a:ln/>
        </p:spPr>
        <p:txBody>
          <a:bodyPr wrap="square" lIns="0" tIns="0" rIns="0" bIns="0" rtlCol="0" anchor="ctr"/>
          <a:lstStyle/>
          <a:p>
            <a:pPr marL="0" indent="0" algn="l">
              <a:buNone/>
            </a:pPr>
            <a:r>
              <a:rPr lang="en-US" sz="1400" b="1" i="1" dirty="0">
                <a:solidFill>
                  <a:srgbClr val="1E293B"/>
                </a:solidFill>
                <a:latin typeface="Montserrat" pitchFamily="34" charset="0"/>
                <a:ea typeface="Montserrat" pitchFamily="34" charset="-122"/>
                <a:cs typeface="Montserrat" pitchFamily="34" charset="-120"/>
              </a:rPr>
              <a:t>"Whether the upgradations in non-performing advances is in line with the norms of Reserve Bank of India?"</a:t>
            </a:r>
            <a:endParaRPr lang="en-US" sz="1400" dirty="0"/>
          </a:p>
        </p:txBody>
      </p:sp>
      <p:sp>
        <p:nvSpPr>
          <p:cNvPr id="14" name="Shape 10"/>
          <p:cNvSpPr/>
          <p:nvPr/>
        </p:nvSpPr>
        <p:spPr>
          <a:xfrm>
            <a:off x="476402" y="2222906"/>
            <a:ext cx="11239805" cy="790956"/>
          </a:xfrm>
          <a:prstGeom prst="roundRect">
            <a:avLst>
              <a:gd name="adj" fmla="val 22286"/>
            </a:avLst>
          </a:prstGeom>
          <a:solidFill>
            <a:srgbClr val="FFFFFF"/>
          </a:solidFill>
          <a:ln/>
        </p:spPr>
      </p:sp>
      <p:sp>
        <p:nvSpPr>
          <p:cNvPr id="15" name="Shape 11"/>
          <p:cNvSpPr/>
          <p:nvPr/>
        </p:nvSpPr>
        <p:spPr>
          <a:xfrm>
            <a:off x="476402" y="2222906"/>
            <a:ext cx="57607" cy="790956"/>
          </a:xfrm>
          <a:prstGeom prst="roundRect">
            <a:avLst>
              <a:gd name="adj" fmla="val 305987"/>
            </a:avLst>
          </a:prstGeom>
          <a:solidFill>
            <a:srgbClr val="0072CE"/>
          </a:solidFill>
          <a:ln w="12700">
            <a:solidFill>
              <a:srgbClr val="0072CE">
                <a:alpha val="0"/>
              </a:srgbClr>
            </a:solidFill>
            <a:prstDash val="solid"/>
          </a:ln>
        </p:spPr>
      </p:sp>
      <p:sp>
        <p:nvSpPr>
          <p:cNvPr id="16" name="Shape 12"/>
          <p:cNvSpPr/>
          <p:nvPr/>
        </p:nvSpPr>
        <p:spPr>
          <a:xfrm>
            <a:off x="724205" y="2394814"/>
            <a:ext cx="1019556" cy="209398"/>
          </a:xfrm>
          <a:prstGeom prst="roundRect">
            <a:avLst>
              <a:gd name="adj" fmla="val 158793"/>
            </a:avLst>
          </a:prstGeom>
          <a:solidFill>
            <a:srgbClr val="E8F4FD"/>
          </a:solidFill>
          <a:ln w="12700">
            <a:solidFill>
              <a:srgbClr val="FFFFFF">
                <a:alpha val="0"/>
              </a:srgbClr>
            </a:solidFill>
            <a:prstDash val="solid"/>
          </a:ln>
        </p:spPr>
      </p:sp>
      <p:sp>
        <p:nvSpPr>
          <p:cNvPr id="17" name="Text 13"/>
          <p:cNvSpPr txBox="1"/>
          <p:nvPr/>
        </p:nvSpPr>
        <p:spPr>
          <a:xfrm>
            <a:off x="724205" y="2394814"/>
            <a:ext cx="1213409" cy="210312"/>
          </a:xfrm>
          <a:prstGeom prst="rect">
            <a:avLst/>
          </a:prstGeom>
          <a:solidFill>
            <a:srgbClr val="FFFFFF">
              <a:alpha val="0"/>
            </a:srgbClr>
          </a:solidFill>
          <a:ln>
            <a:solidFill>
              <a:srgbClr val="FFFFFF">
                <a:alpha val="0"/>
              </a:srgbClr>
            </a:solidFill>
          </a:ln>
        </p:spPr>
        <p:txBody>
          <a:bodyPr wrap="square" lIns="76200" tIns="25400" rIns="76200" bIns="25400" rtlCol="0" anchor="ctr"/>
          <a:lstStyle/>
          <a:p>
            <a:pPr marL="0" indent="0" algn="l">
              <a:buNone/>
            </a:pPr>
            <a:r>
              <a:rPr lang="en-US" sz="900" b="1" dirty="0">
                <a:solidFill>
                  <a:srgbClr val="003580"/>
                </a:solidFill>
                <a:latin typeface="Open Sans" pitchFamily="34" charset="0"/>
                <a:ea typeface="Open Sans" pitchFamily="34" charset="-122"/>
                <a:cs typeface="Open Sans" pitchFamily="34" charset="-120"/>
              </a:rPr>
              <a:t>Clause (f)(iii)(b)</a:t>
            </a:r>
            <a:endParaRPr lang="en-US" sz="900" dirty="0"/>
          </a:p>
        </p:txBody>
      </p:sp>
      <p:pic>
        <p:nvPicPr>
          <p:cNvPr id="18" name="Image 2" descr="preencoded.png"/>
          <p:cNvPicPr>
            <a:picLocks noChangeAspect="1"/>
          </p:cNvPicPr>
          <p:nvPr/>
        </p:nvPicPr>
        <p:blipFill>
          <a:blip r:embed="rId4"/>
          <a:srcRect l="-57" r="-57"/>
          <a:stretch/>
        </p:blipFill>
        <p:spPr>
          <a:xfrm>
            <a:off x="11373307" y="2318004"/>
            <a:ext cx="200254" cy="228600"/>
          </a:xfrm>
          <a:prstGeom prst="rect">
            <a:avLst/>
          </a:prstGeom>
        </p:spPr>
      </p:pic>
      <p:sp>
        <p:nvSpPr>
          <p:cNvPr id="19" name="Text 14"/>
          <p:cNvSpPr txBox="1"/>
          <p:nvPr/>
        </p:nvSpPr>
        <p:spPr>
          <a:xfrm>
            <a:off x="724205" y="2651760"/>
            <a:ext cx="10916107" cy="219456"/>
          </a:xfrm>
          <a:prstGeom prst="rect">
            <a:avLst/>
          </a:prstGeom>
          <a:noFill/>
          <a:ln/>
        </p:spPr>
        <p:txBody>
          <a:bodyPr wrap="square" lIns="0" tIns="0" rIns="0" bIns="0" rtlCol="0" anchor="ctr"/>
          <a:lstStyle/>
          <a:p>
            <a:pPr marL="0" indent="0" algn="l">
              <a:buNone/>
            </a:pPr>
            <a:r>
              <a:rPr lang="en-US" sz="1200" b="1" i="1" dirty="0">
                <a:solidFill>
                  <a:srgbClr val="1E293B"/>
                </a:solidFill>
                <a:latin typeface="Montserrat" pitchFamily="34" charset="0"/>
                <a:ea typeface="Montserrat" pitchFamily="34" charset="-122"/>
                <a:cs typeface="Montserrat" pitchFamily="34" charset="-120"/>
              </a:rPr>
              <a:t>"Where the auditor disagrees with upgradation of accounts? If yes, give reasons thereof."</a:t>
            </a:r>
            <a:endParaRPr lang="en-US" sz="1200" dirty="0"/>
          </a:p>
        </p:txBody>
      </p:sp>
      <p:sp>
        <p:nvSpPr>
          <p:cNvPr id="20" name="Shape 15"/>
          <p:cNvSpPr/>
          <p:nvPr/>
        </p:nvSpPr>
        <p:spPr>
          <a:xfrm>
            <a:off x="476402" y="3198571"/>
            <a:ext cx="3619195" cy="3000146"/>
          </a:xfrm>
          <a:prstGeom prst="roundRect">
            <a:avLst>
              <a:gd name="adj" fmla="val 1935"/>
            </a:avLst>
          </a:prstGeom>
          <a:solidFill>
            <a:srgbClr val="FFFFFF"/>
          </a:solidFill>
          <a:ln w="12700">
            <a:solidFill>
              <a:srgbClr val="FFFFFF">
                <a:alpha val="0"/>
              </a:srgbClr>
            </a:solidFill>
            <a:prstDash val="solid"/>
          </a:ln>
          <a:effectLst>
            <a:outerShdw blurRad="63500" dist="38100" dir="16200000" algn="bl" rotWithShape="0">
              <a:srgbClr val="000000">
                <a:alpha val="5000"/>
              </a:srgbClr>
            </a:outerShdw>
          </a:effectLst>
        </p:spPr>
      </p:sp>
      <p:sp>
        <p:nvSpPr>
          <p:cNvPr id="21" name="Shape 16"/>
          <p:cNvSpPr/>
          <p:nvPr/>
        </p:nvSpPr>
        <p:spPr>
          <a:xfrm>
            <a:off x="666598" y="3826764"/>
            <a:ext cx="3238805" cy="19202"/>
          </a:xfrm>
          <a:prstGeom prst="rect">
            <a:avLst/>
          </a:prstGeom>
          <a:solidFill>
            <a:srgbClr val="F1F5F9"/>
          </a:solidFill>
          <a:ln w="12700">
            <a:solidFill>
              <a:srgbClr val="F1F5F9">
                <a:alpha val="0"/>
              </a:srgbClr>
            </a:solidFill>
            <a:prstDash val="solid"/>
          </a:ln>
        </p:spPr>
      </p:sp>
      <p:sp>
        <p:nvSpPr>
          <p:cNvPr id="22" name="Shape 17"/>
          <p:cNvSpPr/>
          <p:nvPr/>
        </p:nvSpPr>
        <p:spPr>
          <a:xfrm>
            <a:off x="666598" y="3388766"/>
            <a:ext cx="342900" cy="342900"/>
          </a:xfrm>
          <a:prstGeom prst="ellipse">
            <a:avLst/>
          </a:prstGeom>
          <a:solidFill>
            <a:srgbClr val="0072CE"/>
          </a:solidFill>
          <a:ln w="12700">
            <a:solidFill>
              <a:srgbClr val="FFFFFF">
                <a:alpha val="0"/>
              </a:srgbClr>
            </a:solidFill>
            <a:prstDash val="solid"/>
          </a:ln>
        </p:spPr>
      </p:sp>
      <p:pic>
        <p:nvPicPr>
          <p:cNvPr id="23" name="Image 3" descr="preencoded.png"/>
          <p:cNvPicPr>
            <a:picLocks noChangeAspect="1"/>
          </p:cNvPicPr>
          <p:nvPr/>
        </p:nvPicPr>
        <p:blipFill>
          <a:blip r:embed="rId5"/>
          <a:srcRect/>
          <a:stretch/>
        </p:blipFill>
        <p:spPr>
          <a:xfrm>
            <a:off x="761695" y="3484778"/>
            <a:ext cx="152705" cy="152705"/>
          </a:xfrm>
          <a:prstGeom prst="rect">
            <a:avLst/>
          </a:prstGeom>
        </p:spPr>
      </p:pic>
      <p:sp>
        <p:nvSpPr>
          <p:cNvPr id="24" name="Text 18"/>
          <p:cNvSpPr txBox="1"/>
          <p:nvPr/>
        </p:nvSpPr>
        <p:spPr>
          <a:xfrm>
            <a:off x="1104595" y="3446374"/>
            <a:ext cx="1467612" cy="228600"/>
          </a:xfrm>
          <a:prstGeom prst="rect">
            <a:avLst/>
          </a:prstGeom>
          <a:noFill/>
          <a:ln/>
        </p:spPr>
        <p:txBody>
          <a:bodyPr wrap="square" lIns="0" tIns="0" rIns="0" bIns="0" rtlCol="0" anchor="ctr"/>
          <a:lstStyle/>
          <a:p>
            <a:pPr marL="0" indent="0" algn="l">
              <a:buNone/>
            </a:pPr>
            <a:r>
              <a:rPr lang="en-US" sz="1200" b="1" dirty="0">
                <a:solidFill>
                  <a:srgbClr val="334155"/>
                </a:solidFill>
                <a:latin typeface="Montserrat" pitchFamily="34" charset="0"/>
                <a:ea typeface="Montserrat" pitchFamily="34" charset="-122"/>
                <a:cs typeface="Montserrat" pitchFamily="34" charset="-120"/>
              </a:rPr>
              <a:t>What to Verify</a:t>
            </a:r>
            <a:endParaRPr lang="en-US" sz="1200" dirty="0"/>
          </a:p>
        </p:txBody>
      </p:sp>
      <p:sp>
        <p:nvSpPr>
          <p:cNvPr id="25" name="Text 19"/>
          <p:cNvSpPr txBox="1"/>
          <p:nvPr/>
        </p:nvSpPr>
        <p:spPr>
          <a:xfrm>
            <a:off x="819302" y="3989527"/>
            <a:ext cx="3162910" cy="381305"/>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Complete clearance of all overdues (interest and principal) before upgrade</a:t>
            </a:r>
            <a:endParaRPr lang="en-US" sz="1000" dirty="0"/>
          </a:p>
        </p:txBody>
      </p:sp>
      <p:sp>
        <p:nvSpPr>
          <p:cNvPr id="26" name="Text 20"/>
          <p:cNvSpPr txBox="1"/>
          <p:nvPr/>
        </p:nvSpPr>
        <p:spPr>
          <a:xfrm>
            <a:off x="819302" y="4457700"/>
            <a:ext cx="3162910" cy="381305"/>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Genuine source of funds for repayment (not from fresh sanctions)</a:t>
            </a:r>
            <a:endParaRPr lang="en-US" sz="1000" dirty="0"/>
          </a:p>
        </p:txBody>
      </p:sp>
      <p:sp>
        <p:nvSpPr>
          <p:cNvPr id="27" name="Text 21"/>
          <p:cNvSpPr txBox="1"/>
          <p:nvPr/>
        </p:nvSpPr>
        <p:spPr>
          <a:xfrm>
            <a:off x="819302" y="4925873"/>
            <a:ext cx="3162910" cy="381305"/>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Satisfactory performance during the specified period post-restructuring (if applicable)</a:t>
            </a:r>
            <a:endParaRPr lang="en-US" sz="1000" dirty="0"/>
          </a:p>
        </p:txBody>
      </p:sp>
      <p:sp>
        <p:nvSpPr>
          <p:cNvPr id="28" name="Shape 22"/>
          <p:cNvSpPr/>
          <p:nvPr/>
        </p:nvSpPr>
        <p:spPr>
          <a:xfrm>
            <a:off x="4286707" y="3198571"/>
            <a:ext cx="3619195" cy="3000146"/>
          </a:xfrm>
          <a:prstGeom prst="roundRect">
            <a:avLst>
              <a:gd name="adj" fmla="val 1935"/>
            </a:avLst>
          </a:prstGeom>
          <a:solidFill>
            <a:srgbClr val="FFFFFF"/>
          </a:solidFill>
          <a:ln w="12700">
            <a:solidFill>
              <a:srgbClr val="FFFFFF">
                <a:alpha val="0"/>
              </a:srgbClr>
            </a:solidFill>
            <a:prstDash val="solid"/>
          </a:ln>
          <a:effectLst>
            <a:outerShdw blurRad="63500" dist="38100" dir="16200000" algn="bl" rotWithShape="0">
              <a:srgbClr val="000000">
                <a:alpha val="5000"/>
              </a:srgbClr>
            </a:outerShdw>
          </a:effectLst>
        </p:spPr>
      </p:sp>
      <p:sp>
        <p:nvSpPr>
          <p:cNvPr id="29" name="Shape 23"/>
          <p:cNvSpPr/>
          <p:nvPr/>
        </p:nvSpPr>
        <p:spPr>
          <a:xfrm>
            <a:off x="4476902" y="3826764"/>
            <a:ext cx="3238805" cy="19202"/>
          </a:xfrm>
          <a:prstGeom prst="rect">
            <a:avLst/>
          </a:prstGeom>
          <a:solidFill>
            <a:srgbClr val="F1F5F9"/>
          </a:solidFill>
          <a:ln w="12700">
            <a:solidFill>
              <a:srgbClr val="F1F5F9">
                <a:alpha val="0"/>
              </a:srgbClr>
            </a:solidFill>
            <a:prstDash val="solid"/>
          </a:ln>
        </p:spPr>
      </p:sp>
      <p:sp>
        <p:nvSpPr>
          <p:cNvPr id="30" name="Shape 24"/>
          <p:cNvSpPr/>
          <p:nvPr/>
        </p:nvSpPr>
        <p:spPr>
          <a:xfrm>
            <a:off x="4476902" y="3388766"/>
            <a:ext cx="342900" cy="342900"/>
          </a:xfrm>
          <a:prstGeom prst="ellipse">
            <a:avLst/>
          </a:prstGeom>
          <a:solidFill>
            <a:srgbClr val="0D9488"/>
          </a:solidFill>
          <a:ln w="12700">
            <a:solidFill>
              <a:srgbClr val="FFFFFF">
                <a:alpha val="0"/>
              </a:srgbClr>
            </a:solidFill>
            <a:prstDash val="solid"/>
          </a:ln>
        </p:spPr>
      </p:sp>
      <p:pic>
        <p:nvPicPr>
          <p:cNvPr id="31" name="Image 4" descr="preencoded.png"/>
          <p:cNvPicPr>
            <a:picLocks noChangeAspect="1"/>
          </p:cNvPicPr>
          <p:nvPr/>
        </p:nvPicPr>
        <p:blipFill>
          <a:blip r:embed="rId6"/>
          <a:srcRect t="-100" b="-100"/>
          <a:stretch/>
        </p:blipFill>
        <p:spPr>
          <a:xfrm>
            <a:off x="4591202" y="3484778"/>
            <a:ext cx="114300" cy="152705"/>
          </a:xfrm>
          <a:prstGeom prst="rect">
            <a:avLst/>
          </a:prstGeom>
        </p:spPr>
      </p:pic>
      <p:sp>
        <p:nvSpPr>
          <p:cNvPr id="32" name="Text 25"/>
          <p:cNvSpPr txBox="1"/>
          <p:nvPr/>
        </p:nvSpPr>
        <p:spPr>
          <a:xfrm>
            <a:off x="4914900" y="3446374"/>
            <a:ext cx="2189988" cy="228600"/>
          </a:xfrm>
          <a:prstGeom prst="rect">
            <a:avLst/>
          </a:prstGeom>
          <a:noFill/>
          <a:ln/>
        </p:spPr>
        <p:txBody>
          <a:bodyPr wrap="square" lIns="0" tIns="0" rIns="0" bIns="0" rtlCol="0" anchor="ctr"/>
          <a:lstStyle/>
          <a:p>
            <a:pPr marL="0" indent="0" algn="l">
              <a:buNone/>
            </a:pPr>
            <a:r>
              <a:rPr lang="en-US" sz="1200" b="1" dirty="0">
                <a:solidFill>
                  <a:srgbClr val="334155"/>
                </a:solidFill>
                <a:latin typeface="Montserrat" pitchFamily="34" charset="0"/>
                <a:ea typeface="Montserrat" pitchFamily="34" charset="-122"/>
                <a:cs typeface="Montserrat" pitchFamily="34" charset="-120"/>
              </a:rPr>
              <a:t>Documents to Examine</a:t>
            </a:r>
            <a:endParaRPr lang="en-US" sz="1200" dirty="0"/>
          </a:p>
        </p:txBody>
      </p:sp>
      <p:sp>
        <p:nvSpPr>
          <p:cNvPr id="33" name="Text 26"/>
          <p:cNvSpPr txBox="1"/>
          <p:nvPr/>
        </p:nvSpPr>
        <p:spPr>
          <a:xfrm>
            <a:off x="4629607" y="3989527"/>
            <a:ext cx="3162910" cy="381305"/>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Account statements showing repayment credits and zero overdue balance</a:t>
            </a:r>
            <a:endParaRPr lang="en-US" sz="1000" dirty="0"/>
          </a:p>
        </p:txBody>
      </p:sp>
      <p:sp>
        <p:nvSpPr>
          <p:cNvPr id="34" name="Text 27"/>
          <p:cNvSpPr txBox="1"/>
          <p:nvPr/>
        </p:nvSpPr>
        <p:spPr>
          <a:xfrm>
            <a:off x="4629607" y="4457700"/>
            <a:ext cx="3162910" cy="381305"/>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Upgrade proposal/note and approval from competent authority</a:t>
            </a:r>
            <a:endParaRPr lang="en-US" sz="1000" dirty="0"/>
          </a:p>
        </p:txBody>
      </p:sp>
      <p:sp>
        <p:nvSpPr>
          <p:cNvPr id="35" name="Text 28"/>
          <p:cNvSpPr txBox="1"/>
          <p:nvPr/>
        </p:nvSpPr>
        <p:spPr>
          <a:xfrm>
            <a:off x="4629607" y="4925873"/>
            <a:ext cx="3162910" cy="381305"/>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Source of funds verification documents/declarations</a:t>
            </a:r>
            <a:endParaRPr lang="en-US" sz="1000" dirty="0"/>
          </a:p>
        </p:txBody>
      </p:sp>
      <p:sp>
        <p:nvSpPr>
          <p:cNvPr id="36" name="Text 29"/>
          <p:cNvSpPr txBox="1"/>
          <p:nvPr/>
        </p:nvSpPr>
        <p:spPr>
          <a:xfrm>
            <a:off x="4629607" y="5394960"/>
            <a:ext cx="3162910" cy="381305"/>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Restructuring terms and performance monitoring reports (for restructured cases)</a:t>
            </a:r>
            <a:endParaRPr lang="en-US" sz="1000" dirty="0"/>
          </a:p>
        </p:txBody>
      </p:sp>
      <p:sp>
        <p:nvSpPr>
          <p:cNvPr id="37" name="Shape 30"/>
          <p:cNvSpPr/>
          <p:nvPr/>
        </p:nvSpPr>
        <p:spPr>
          <a:xfrm>
            <a:off x="8096098" y="3198571"/>
            <a:ext cx="3619195" cy="3000146"/>
          </a:xfrm>
          <a:prstGeom prst="roundRect">
            <a:avLst>
              <a:gd name="adj" fmla="val 1935"/>
            </a:avLst>
          </a:prstGeom>
          <a:solidFill>
            <a:srgbClr val="FFFFFF"/>
          </a:solidFill>
          <a:ln w="12700">
            <a:solidFill>
              <a:srgbClr val="FFFFFF">
                <a:alpha val="0"/>
              </a:srgbClr>
            </a:solidFill>
            <a:prstDash val="solid"/>
          </a:ln>
          <a:effectLst>
            <a:outerShdw blurRad="63500" dist="38100" dir="16200000" algn="bl" rotWithShape="0">
              <a:srgbClr val="000000">
                <a:alpha val="5000"/>
              </a:srgbClr>
            </a:outerShdw>
          </a:effectLst>
        </p:spPr>
      </p:sp>
      <p:sp>
        <p:nvSpPr>
          <p:cNvPr id="38" name="Shape 31"/>
          <p:cNvSpPr/>
          <p:nvPr/>
        </p:nvSpPr>
        <p:spPr>
          <a:xfrm>
            <a:off x="8287207" y="3826764"/>
            <a:ext cx="3238805" cy="19202"/>
          </a:xfrm>
          <a:prstGeom prst="rect">
            <a:avLst/>
          </a:prstGeom>
          <a:solidFill>
            <a:srgbClr val="F1F5F9"/>
          </a:solidFill>
          <a:ln w="12700">
            <a:solidFill>
              <a:srgbClr val="F1F5F9">
                <a:alpha val="0"/>
              </a:srgbClr>
            </a:solidFill>
            <a:prstDash val="solid"/>
          </a:ln>
        </p:spPr>
      </p:sp>
      <p:sp>
        <p:nvSpPr>
          <p:cNvPr id="39" name="Shape 32"/>
          <p:cNvSpPr/>
          <p:nvPr/>
        </p:nvSpPr>
        <p:spPr>
          <a:xfrm>
            <a:off x="8287207" y="3388766"/>
            <a:ext cx="342900" cy="342900"/>
          </a:xfrm>
          <a:prstGeom prst="ellipse">
            <a:avLst/>
          </a:prstGeom>
          <a:solidFill>
            <a:srgbClr val="EF4444"/>
          </a:solidFill>
          <a:ln w="12700">
            <a:solidFill>
              <a:srgbClr val="FFFFFF">
                <a:alpha val="0"/>
              </a:srgbClr>
            </a:solidFill>
            <a:prstDash val="solid"/>
          </a:ln>
        </p:spPr>
      </p:sp>
      <p:pic>
        <p:nvPicPr>
          <p:cNvPr id="40" name="Image 5" descr="preencoded.png"/>
          <p:cNvPicPr>
            <a:picLocks noChangeAspect="1"/>
          </p:cNvPicPr>
          <p:nvPr/>
        </p:nvPicPr>
        <p:blipFill>
          <a:blip r:embed="rId7"/>
          <a:srcRect/>
          <a:stretch/>
        </p:blipFill>
        <p:spPr>
          <a:xfrm>
            <a:off x="8382305" y="3484778"/>
            <a:ext cx="152705" cy="152705"/>
          </a:xfrm>
          <a:prstGeom prst="rect">
            <a:avLst/>
          </a:prstGeom>
        </p:spPr>
      </p:pic>
      <p:sp>
        <p:nvSpPr>
          <p:cNvPr id="41" name="Text 33"/>
          <p:cNvSpPr txBox="1"/>
          <p:nvPr/>
        </p:nvSpPr>
        <p:spPr>
          <a:xfrm>
            <a:off x="8725205" y="3446374"/>
            <a:ext cx="1667866" cy="228600"/>
          </a:xfrm>
          <a:prstGeom prst="rect">
            <a:avLst/>
          </a:prstGeom>
          <a:noFill/>
          <a:ln/>
        </p:spPr>
        <p:txBody>
          <a:bodyPr wrap="square" lIns="0" tIns="0" rIns="0" bIns="0" rtlCol="0" anchor="ctr"/>
          <a:lstStyle/>
          <a:p>
            <a:pPr marL="0" indent="0" algn="l">
              <a:buNone/>
            </a:pPr>
            <a:r>
              <a:rPr lang="en-US" sz="1200" b="1" dirty="0">
                <a:solidFill>
                  <a:srgbClr val="334155"/>
                </a:solidFill>
                <a:latin typeface="Montserrat" pitchFamily="34" charset="0"/>
                <a:ea typeface="Montserrat" pitchFamily="34" charset="-122"/>
                <a:cs typeface="Montserrat" pitchFamily="34" charset="-120"/>
              </a:rPr>
              <a:t>Risks / Red Flags</a:t>
            </a:r>
            <a:endParaRPr lang="en-US" sz="1200" dirty="0"/>
          </a:p>
        </p:txBody>
      </p:sp>
      <p:sp>
        <p:nvSpPr>
          <p:cNvPr id="42" name="Text 34"/>
          <p:cNvSpPr txBox="1"/>
          <p:nvPr/>
        </p:nvSpPr>
        <p:spPr>
          <a:xfrm>
            <a:off x="8438998" y="3989527"/>
            <a:ext cx="3162910" cy="381305"/>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Premature upgradation without full recovery of overdues (window dressing)</a:t>
            </a:r>
            <a:endParaRPr lang="en-US" sz="1000" dirty="0"/>
          </a:p>
        </p:txBody>
      </p:sp>
      <p:sp>
        <p:nvSpPr>
          <p:cNvPr id="43" name="Text 35"/>
          <p:cNvSpPr txBox="1"/>
          <p:nvPr/>
        </p:nvSpPr>
        <p:spPr>
          <a:xfrm>
            <a:off x="8438998" y="4457700"/>
            <a:ext cx="3162910" cy="381305"/>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Evergreening via fresh loans or circular transactions to clear arrears</a:t>
            </a:r>
            <a:endParaRPr lang="en-US" sz="1000" dirty="0"/>
          </a:p>
        </p:txBody>
      </p:sp>
      <p:sp>
        <p:nvSpPr>
          <p:cNvPr id="44" name="Text 36"/>
          <p:cNvSpPr txBox="1"/>
          <p:nvPr/>
        </p:nvSpPr>
        <p:spPr>
          <a:xfrm>
            <a:off x="8438998" y="4925873"/>
            <a:ext cx="3162910" cy="381305"/>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Technical upgrades (e.g., partial payment) violating IRAC norms</a:t>
            </a:r>
            <a:endParaRPr lang="en-US" sz="1000" dirty="0"/>
          </a:p>
        </p:txBody>
      </p:sp>
      <p:sp>
        <p:nvSpPr>
          <p:cNvPr id="45" name="Text 37"/>
          <p:cNvSpPr txBox="1"/>
          <p:nvPr/>
        </p:nvSpPr>
        <p:spPr>
          <a:xfrm>
            <a:off x="8438998" y="5394960"/>
            <a:ext cx="3162910" cy="381305"/>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Upgradation based on future promises rather than actual realization</a:t>
            </a:r>
            <a:endParaRPr lang="en-US" sz="1000" dirty="0"/>
          </a:p>
        </p:txBody>
      </p:sp>
      <p:sp>
        <p:nvSpPr>
          <p:cNvPr id="46" name="Shape 38"/>
          <p:cNvSpPr/>
          <p:nvPr/>
        </p:nvSpPr>
        <p:spPr>
          <a:xfrm>
            <a:off x="0" y="6476695"/>
            <a:ext cx="12191695" cy="381305"/>
          </a:xfrm>
          <a:prstGeom prst="rect">
            <a:avLst/>
          </a:prstGeom>
          <a:solidFill>
            <a:srgbClr val="F1F5F9"/>
          </a:solidFill>
          <a:ln/>
        </p:spPr>
      </p:sp>
      <p:sp>
        <p:nvSpPr>
          <p:cNvPr id="47" name="Shape 39"/>
          <p:cNvSpPr/>
          <p:nvPr/>
        </p:nvSpPr>
        <p:spPr>
          <a:xfrm>
            <a:off x="0" y="6476695"/>
            <a:ext cx="12191695" cy="9144"/>
          </a:xfrm>
          <a:prstGeom prst="rect">
            <a:avLst/>
          </a:prstGeom>
          <a:solidFill>
            <a:srgbClr val="E2E8F0"/>
          </a:solidFill>
          <a:ln w="12700">
            <a:solidFill>
              <a:srgbClr val="E2E8F0">
                <a:alpha val="0"/>
              </a:srgbClr>
            </a:solidFill>
            <a:prstDash val="solid"/>
          </a:ln>
        </p:spPr>
      </p:sp>
      <p:sp>
        <p:nvSpPr>
          <p:cNvPr id="48" name="Text 40"/>
          <p:cNvSpPr txBox="1"/>
          <p:nvPr/>
        </p:nvSpPr>
        <p:spPr>
          <a:xfrm>
            <a:off x="476402" y="6586423"/>
            <a:ext cx="3276295" cy="171907"/>
          </a:xfrm>
          <a:prstGeom prst="rect">
            <a:avLst/>
          </a:prstGeom>
          <a:noFill/>
          <a:ln/>
        </p:spPr>
        <p:txBody>
          <a:bodyPr wrap="square" lIns="0" tIns="0" rIns="0" bIns="0" rtlCol="0" anchor="ctr"/>
          <a:lstStyle/>
          <a:p>
            <a:pPr marL="0" indent="0" algn="l">
              <a:buNone/>
            </a:pPr>
            <a:r>
              <a:rPr lang="en-US" sz="900" dirty="0">
                <a:solidFill>
                  <a:srgbClr val="64748B"/>
                </a:solidFill>
                <a:latin typeface="Open Sans" pitchFamily="34" charset="0"/>
                <a:ea typeface="Open Sans" pitchFamily="34" charset="-122"/>
                <a:cs typeface="Open Sans" pitchFamily="34" charset="-120"/>
              </a:rPr>
              <a:t>Long Form Audit Report (LFAR) – Practical Approach</a:t>
            </a:r>
            <a:endParaRPr lang="en-US" sz="900" dirty="0"/>
          </a:p>
        </p:txBody>
      </p:sp>
      <p:sp>
        <p:nvSpPr>
          <p:cNvPr id="49" name="Text 41"/>
          <p:cNvSpPr txBox="1"/>
          <p:nvPr/>
        </p:nvSpPr>
        <p:spPr>
          <a:xfrm>
            <a:off x="10416845" y="6586423"/>
            <a:ext cx="1553566" cy="171907"/>
          </a:xfrm>
          <a:prstGeom prst="rect">
            <a:avLst/>
          </a:prstGeom>
          <a:noFill/>
          <a:ln/>
        </p:spPr>
        <p:txBody>
          <a:bodyPr wrap="square" lIns="0" tIns="0" rIns="0" bIns="0" rtlCol="0" anchor="ctr"/>
          <a:lstStyle/>
          <a:p>
            <a:pPr marL="0" indent="0" algn="l">
              <a:buNone/>
            </a:pPr>
            <a:r>
              <a:rPr lang="en-US" sz="900" dirty="0">
                <a:solidFill>
                  <a:srgbClr val="64748B"/>
                </a:solidFill>
                <a:latin typeface="Open Sans" pitchFamily="34" charset="0"/>
                <a:ea typeface="Open Sans" pitchFamily="34" charset="-122"/>
                <a:cs typeface="Open Sans" pitchFamily="34" charset="-120"/>
              </a:rPr>
              <a:t>ICAI Hyderabad Seminar</a:t>
            </a:r>
            <a:endParaRPr lang="en-US" sz="900" dirty="0"/>
          </a:p>
        </p:txBody>
      </p:sp>
      <p:pic>
        <p:nvPicPr>
          <p:cNvPr id="50" name="Image 6" descr="preencoded.png"/>
          <p:cNvPicPr>
            <a:picLocks noChangeAspect="1"/>
          </p:cNvPicPr>
          <p:nvPr/>
        </p:nvPicPr>
        <p:blipFill>
          <a:blip r:embed="rId8"/>
          <a:srcRect l="-2359" r="-2359"/>
          <a:stretch/>
        </p:blipFill>
        <p:spPr>
          <a:xfrm>
            <a:off x="476402" y="342900"/>
            <a:ext cx="314554" cy="267005"/>
          </a:xfrm>
          <a:prstGeom prst="rect">
            <a:avLst/>
          </a:prstGeom>
        </p:spPr>
      </p:pic>
      <p:sp>
        <p:nvSpPr>
          <p:cNvPr id="51" name="Text 42"/>
          <p:cNvSpPr txBox="1"/>
          <p:nvPr/>
        </p:nvSpPr>
        <p:spPr>
          <a:xfrm>
            <a:off x="933602" y="247802"/>
            <a:ext cx="8410651" cy="457200"/>
          </a:xfrm>
          <a:prstGeom prst="rect">
            <a:avLst/>
          </a:prstGeom>
          <a:noFill/>
          <a:ln/>
        </p:spPr>
        <p:txBody>
          <a:bodyPr wrap="square" lIns="0" tIns="0" rIns="0" bIns="0" rtlCol="0" anchor="ctr"/>
          <a:lstStyle/>
          <a:p>
            <a:pPr marL="0" indent="0" algn="l">
              <a:buNone/>
            </a:pPr>
            <a:r>
              <a:rPr lang="en-US" sz="2400" b="1" kern="0" spc="75" dirty="0">
                <a:solidFill>
                  <a:srgbClr val="FFFFFF"/>
                </a:solidFill>
                <a:latin typeface="Montserrat" pitchFamily="34" charset="0"/>
                <a:ea typeface="Montserrat" pitchFamily="34" charset="-122"/>
                <a:cs typeface="Montserrat" pitchFamily="34" charset="-120"/>
              </a:rPr>
              <a:t>I. Advances - Asset Classification 5(f)(iii)- Upgradation of NPA</a:t>
            </a:r>
            <a:endParaRPr lang="en-US" sz="24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name="Slide 49">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F0F0F0"/>
          </a:solidFill>
          <a:ln w="12700">
            <a:solidFill>
              <a:srgbClr val="FFFFFF">
                <a:alpha val="0"/>
              </a:srgbClr>
            </a:solidFill>
            <a:prstDash val="solid"/>
          </a:ln>
        </p:spPr>
      </p:sp>
      <p:sp>
        <p:nvSpPr>
          <p:cNvPr id="3" name="Shape 1"/>
          <p:cNvSpPr/>
          <p:nvPr/>
        </p:nvSpPr>
        <p:spPr>
          <a:xfrm>
            <a:off x="0" y="0"/>
            <a:ext cx="12191695" cy="6858000"/>
          </a:xfrm>
          <a:prstGeom prst="rect">
            <a:avLst/>
          </a:prstGeom>
          <a:solidFill>
            <a:srgbClr val="FFFFFF"/>
          </a:solidFill>
          <a:ln w="12700">
            <a:solidFill>
              <a:srgbClr val="FFFFFF">
                <a:alpha val="0"/>
              </a:srgbClr>
            </a:solidFill>
            <a:prstDash val="solid"/>
          </a:ln>
        </p:spPr>
      </p:sp>
      <p:sp>
        <p:nvSpPr>
          <p:cNvPr id="4" name="Shape 2"/>
          <p:cNvSpPr/>
          <p:nvPr/>
        </p:nvSpPr>
        <p:spPr>
          <a:xfrm>
            <a:off x="0" y="0"/>
            <a:ext cx="12191695" cy="952805"/>
          </a:xfrm>
          <a:prstGeom prst="rect">
            <a:avLst/>
          </a:prstGeom>
          <a:solidFill>
            <a:srgbClr val="003580"/>
          </a:solidFill>
          <a:ln w="12700">
            <a:solidFill>
              <a:srgbClr val="FFFFFF">
                <a:alpha val="0"/>
              </a:srgbClr>
            </a:solidFill>
            <a:prstDash val="solid"/>
          </a:ln>
        </p:spPr>
      </p:sp>
      <p:sp>
        <p:nvSpPr>
          <p:cNvPr id="5" name="Text 3"/>
          <p:cNvSpPr txBox="1"/>
          <p:nvPr/>
        </p:nvSpPr>
        <p:spPr>
          <a:xfrm>
            <a:off x="476402" y="247802"/>
            <a:ext cx="8915400" cy="457200"/>
          </a:xfrm>
          <a:prstGeom prst="rect">
            <a:avLst/>
          </a:prstGeom>
          <a:noFill/>
          <a:ln/>
        </p:spPr>
        <p:txBody>
          <a:bodyPr wrap="square" lIns="0" tIns="0" rIns="0" bIns="0" rtlCol="0" anchor="ctr"/>
          <a:lstStyle/>
          <a:p>
            <a:pPr marL="0" indent="0" algn="l">
              <a:buNone/>
            </a:pPr>
            <a:r>
              <a:rPr lang="en-US" sz="2400" b="1" kern="0" spc="75" dirty="0">
                <a:solidFill>
                  <a:srgbClr val="FFFFFF"/>
                </a:solidFill>
                <a:latin typeface="Montserrat" pitchFamily="34" charset="0"/>
                <a:ea typeface="Montserrat" pitchFamily="34" charset="-122"/>
                <a:cs typeface="Montserrat" pitchFamily="34" charset="-120"/>
              </a:rPr>
              <a:t>I. Advances - Asset Classification - Q5(f)(iv)</a:t>
            </a:r>
            <a:endParaRPr lang="en-US" sz="2400" dirty="0"/>
          </a:p>
        </p:txBody>
      </p:sp>
      <p:pic>
        <p:nvPicPr>
          <p:cNvPr id="6" name="Image 0" descr="preencoded.png"/>
          <p:cNvPicPr>
            <a:picLocks noChangeAspect="1"/>
          </p:cNvPicPr>
          <p:nvPr/>
        </p:nvPicPr>
        <p:blipFill>
          <a:blip r:embed="rId3"/>
          <a:srcRect t="-401" b="-401"/>
          <a:stretch/>
        </p:blipFill>
        <p:spPr>
          <a:xfrm>
            <a:off x="0" y="952805"/>
            <a:ext cx="12191695" cy="57607"/>
          </a:xfrm>
          <a:prstGeom prst="rect">
            <a:avLst/>
          </a:prstGeom>
        </p:spPr>
      </p:pic>
      <p:sp>
        <p:nvSpPr>
          <p:cNvPr id="7" name="Shape 4"/>
          <p:cNvSpPr/>
          <p:nvPr/>
        </p:nvSpPr>
        <p:spPr>
          <a:xfrm>
            <a:off x="476402" y="1295705"/>
            <a:ext cx="11239805" cy="1485900"/>
          </a:xfrm>
          <a:prstGeom prst="roundRect">
            <a:avLst>
              <a:gd name="adj" fmla="val 6312"/>
            </a:avLst>
          </a:prstGeom>
          <a:solidFill>
            <a:srgbClr val="E8F4FD"/>
          </a:solidFill>
          <a:ln/>
          <a:effectLst>
            <a:outerShdw blurRad="63500" dist="38100" dir="16200000" algn="bl" rotWithShape="0">
              <a:srgbClr val="000000">
                <a:alpha val="5000"/>
              </a:srgbClr>
            </a:outerShdw>
          </a:effectLst>
        </p:spPr>
      </p:sp>
      <p:sp>
        <p:nvSpPr>
          <p:cNvPr id="8" name="Shape 5"/>
          <p:cNvSpPr/>
          <p:nvPr/>
        </p:nvSpPr>
        <p:spPr>
          <a:xfrm>
            <a:off x="476402" y="1295705"/>
            <a:ext cx="75895" cy="1485900"/>
          </a:xfrm>
          <a:prstGeom prst="roundRect">
            <a:avLst>
              <a:gd name="adj" fmla="val 123572"/>
            </a:avLst>
          </a:prstGeom>
          <a:solidFill>
            <a:srgbClr val="003580"/>
          </a:solidFill>
          <a:ln w="12700">
            <a:solidFill>
              <a:srgbClr val="003580">
                <a:alpha val="0"/>
              </a:srgbClr>
            </a:solidFill>
            <a:prstDash val="solid"/>
          </a:ln>
        </p:spPr>
      </p:sp>
      <p:pic>
        <p:nvPicPr>
          <p:cNvPr id="9" name="Image 1" descr="preencoded.png"/>
          <p:cNvPicPr>
            <a:picLocks noChangeAspect="1"/>
          </p:cNvPicPr>
          <p:nvPr/>
        </p:nvPicPr>
        <p:blipFill>
          <a:blip r:embed="rId4"/>
          <a:srcRect t="-43" b="-43"/>
          <a:stretch/>
        </p:blipFill>
        <p:spPr>
          <a:xfrm>
            <a:off x="743407" y="1524305"/>
            <a:ext cx="133502" cy="152705"/>
          </a:xfrm>
          <a:prstGeom prst="rect">
            <a:avLst/>
          </a:prstGeom>
        </p:spPr>
      </p:pic>
      <p:sp>
        <p:nvSpPr>
          <p:cNvPr id="10" name="Text 6"/>
          <p:cNvSpPr txBox="1"/>
          <p:nvPr/>
        </p:nvSpPr>
        <p:spPr>
          <a:xfrm>
            <a:off x="952805" y="1485900"/>
            <a:ext cx="2981858" cy="228600"/>
          </a:xfrm>
          <a:prstGeom prst="rect">
            <a:avLst/>
          </a:prstGeom>
          <a:noFill/>
          <a:ln/>
        </p:spPr>
        <p:txBody>
          <a:bodyPr wrap="square" lIns="0" tIns="0" rIns="0" bIns="0" rtlCol="0" anchor="ctr"/>
          <a:lstStyle/>
          <a:p>
            <a:pPr marL="0" indent="0" algn="l">
              <a:buNone/>
            </a:pPr>
            <a:r>
              <a:rPr lang="en-US" sz="1200" b="1" dirty="0">
                <a:solidFill>
                  <a:srgbClr val="003580"/>
                </a:solidFill>
                <a:latin typeface="Montserrat" pitchFamily="34" charset="0"/>
                <a:ea typeface="Montserrat" pitchFamily="34" charset="-122"/>
                <a:cs typeface="Montserrat" pitchFamily="34" charset="-120"/>
              </a:rPr>
              <a:t>Exact LFAR Question (Verbatim)</a:t>
            </a:r>
            <a:endParaRPr lang="en-US" sz="1200" dirty="0"/>
          </a:p>
        </p:txBody>
      </p:sp>
      <p:sp>
        <p:nvSpPr>
          <p:cNvPr id="11" name="Text 7"/>
          <p:cNvSpPr txBox="1"/>
          <p:nvPr/>
        </p:nvSpPr>
        <p:spPr>
          <a:xfrm>
            <a:off x="743407" y="1790395"/>
            <a:ext cx="10858500" cy="800100"/>
          </a:xfrm>
          <a:prstGeom prst="rect">
            <a:avLst/>
          </a:prstGeom>
          <a:noFill/>
          <a:ln/>
        </p:spPr>
        <p:txBody>
          <a:bodyPr wrap="square" lIns="0" tIns="0" rIns="0" bIns="0" rtlCol="0" anchor="ctr"/>
          <a:lstStyle/>
          <a:p>
            <a:pPr marL="0" indent="0" algn="l">
              <a:buNone/>
            </a:pPr>
            <a:r>
              <a:rPr lang="en-US" sz="1500" b="1" i="1" dirty="0">
                <a:solidFill>
                  <a:srgbClr val="1E293B"/>
                </a:solidFill>
                <a:latin typeface="Open Sans" pitchFamily="34" charset="0"/>
                <a:ea typeface="Open Sans" pitchFamily="34" charset="-122"/>
                <a:cs typeface="Open Sans" pitchFamily="34" charset="-120"/>
              </a:rPr>
              <a:t>"Have you come across cases where the relevant Controlling Authority of the bank has authorized legal action for recovery of advances or recalling of advances, but no such action was taken by the branch? If so, give details of such cases."</a:t>
            </a:r>
            <a:endParaRPr lang="en-US" sz="1500" dirty="0"/>
          </a:p>
        </p:txBody>
      </p:sp>
      <p:sp>
        <p:nvSpPr>
          <p:cNvPr id="12" name="Shape 8"/>
          <p:cNvSpPr/>
          <p:nvPr/>
        </p:nvSpPr>
        <p:spPr>
          <a:xfrm>
            <a:off x="476402" y="2971800"/>
            <a:ext cx="3619195" cy="3219602"/>
          </a:xfrm>
          <a:prstGeom prst="roundRect">
            <a:avLst>
              <a:gd name="adj" fmla="val 2017"/>
            </a:avLst>
          </a:prstGeom>
          <a:solidFill>
            <a:srgbClr val="FFFFFF"/>
          </a:solidFill>
          <a:ln w="12700">
            <a:solidFill>
              <a:srgbClr val="E2E8F0"/>
            </a:solidFill>
            <a:prstDash val="solid"/>
          </a:ln>
        </p:spPr>
      </p:sp>
      <p:sp>
        <p:nvSpPr>
          <p:cNvPr id="13" name="Shape 9"/>
          <p:cNvSpPr/>
          <p:nvPr/>
        </p:nvSpPr>
        <p:spPr>
          <a:xfrm>
            <a:off x="676656" y="3610051"/>
            <a:ext cx="3219602" cy="19202"/>
          </a:xfrm>
          <a:prstGeom prst="rect">
            <a:avLst/>
          </a:prstGeom>
          <a:solidFill>
            <a:srgbClr val="F1F5F9"/>
          </a:solidFill>
          <a:ln w="12700">
            <a:solidFill>
              <a:srgbClr val="F1F5F9">
                <a:alpha val="0"/>
              </a:srgbClr>
            </a:solidFill>
            <a:prstDash val="solid"/>
          </a:ln>
        </p:spPr>
      </p:sp>
      <p:sp>
        <p:nvSpPr>
          <p:cNvPr id="14" name="Shape 10"/>
          <p:cNvSpPr/>
          <p:nvPr/>
        </p:nvSpPr>
        <p:spPr>
          <a:xfrm>
            <a:off x="676656" y="3172054"/>
            <a:ext cx="342900" cy="342900"/>
          </a:xfrm>
          <a:prstGeom prst="ellipse">
            <a:avLst/>
          </a:prstGeom>
          <a:solidFill>
            <a:srgbClr val="0072CE"/>
          </a:solidFill>
          <a:ln w="12700">
            <a:solidFill>
              <a:srgbClr val="FFFFFF">
                <a:alpha val="0"/>
              </a:srgbClr>
            </a:solidFill>
            <a:prstDash val="solid"/>
          </a:ln>
        </p:spPr>
      </p:sp>
      <p:pic>
        <p:nvPicPr>
          <p:cNvPr id="15" name="Image 2" descr="preencoded.png"/>
          <p:cNvPicPr>
            <a:picLocks noChangeAspect="1"/>
          </p:cNvPicPr>
          <p:nvPr/>
        </p:nvPicPr>
        <p:blipFill>
          <a:blip r:embed="rId5"/>
          <a:srcRect/>
          <a:stretch/>
        </p:blipFill>
        <p:spPr>
          <a:xfrm>
            <a:off x="771754" y="3267151"/>
            <a:ext cx="152705" cy="152705"/>
          </a:xfrm>
          <a:prstGeom prst="rect">
            <a:avLst/>
          </a:prstGeom>
        </p:spPr>
      </p:pic>
      <p:sp>
        <p:nvSpPr>
          <p:cNvPr id="16" name="Text 11"/>
          <p:cNvSpPr txBox="1"/>
          <p:nvPr/>
        </p:nvSpPr>
        <p:spPr>
          <a:xfrm>
            <a:off x="1114654" y="3215030"/>
            <a:ext cx="1540764" cy="257861"/>
          </a:xfrm>
          <a:prstGeom prst="rect">
            <a:avLst/>
          </a:prstGeom>
          <a:noFill/>
          <a:ln/>
        </p:spPr>
        <p:txBody>
          <a:bodyPr wrap="square" lIns="0" tIns="0" rIns="0" bIns="0" rtlCol="0" anchor="ctr"/>
          <a:lstStyle/>
          <a:p>
            <a:pPr marL="0" indent="0" algn="l">
              <a:buNone/>
            </a:pPr>
            <a:r>
              <a:rPr lang="en-US" sz="1300" b="1" dirty="0">
                <a:solidFill>
                  <a:srgbClr val="334155"/>
                </a:solidFill>
                <a:latin typeface="Montserrat" pitchFamily="34" charset="0"/>
                <a:ea typeface="Montserrat" pitchFamily="34" charset="-122"/>
                <a:cs typeface="Montserrat" pitchFamily="34" charset="-120"/>
              </a:rPr>
              <a:t>What to Verify</a:t>
            </a:r>
            <a:endParaRPr lang="en-US" sz="1300" dirty="0"/>
          </a:p>
        </p:txBody>
      </p:sp>
      <p:sp>
        <p:nvSpPr>
          <p:cNvPr id="17" name="Shape 12"/>
          <p:cNvSpPr/>
          <p:nvPr/>
        </p:nvSpPr>
        <p:spPr>
          <a:xfrm>
            <a:off x="676656" y="3847795"/>
            <a:ext cx="57607" cy="57607"/>
          </a:xfrm>
          <a:prstGeom prst="ellipse">
            <a:avLst/>
          </a:prstGeom>
          <a:solidFill>
            <a:srgbClr val="CBD5E1"/>
          </a:solidFill>
          <a:ln w="12700">
            <a:solidFill>
              <a:srgbClr val="FFFFFF">
                <a:alpha val="0"/>
              </a:srgbClr>
            </a:solidFill>
            <a:prstDash val="solid"/>
          </a:ln>
        </p:spPr>
      </p:sp>
      <p:sp>
        <p:nvSpPr>
          <p:cNvPr id="18" name="Text 13"/>
          <p:cNvSpPr txBox="1"/>
          <p:nvPr/>
        </p:nvSpPr>
        <p:spPr>
          <a:xfrm>
            <a:off x="828446" y="3771900"/>
            <a:ext cx="3143707" cy="381305"/>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Check list of accounts where legal action/recall notices have been authorized by HO/RO/ZO.</a:t>
            </a:r>
            <a:endParaRPr lang="en-US" sz="1000" dirty="0"/>
          </a:p>
        </p:txBody>
      </p:sp>
      <p:sp>
        <p:nvSpPr>
          <p:cNvPr id="19" name="Shape 14"/>
          <p:cNvSpPr/>
          <p:nvPr/>
        </p:nvSpPr>
        <p:spPr>
          <a:xfrm>
            <a:off x="676656" y="4316882"/>
            <a:ext cx="57607" cy="57607"/>
          </a:xfrm>
          <a:prstGeom prst="ellipse">
            <a:avLst/>
          </a:prstGeom>
          <a:solidFill>
            <a:srgbClr val="CBD5E1"/>
          </a:solidFill>
          <a:ln w="12700">
            <a:solidFill>
              <a:srgbClr val="FFFFFF">
                <a:alpha val="0"/>
              </a:srgbClr>
            </a:solidFill>
            <a:prstDash val="solid"/>
          </a:ln>
        </p:spPr>
      </p:sp>
      <p:sp>
        <p:nvSpPr>
          <p:cNvPr id="20" name="Text 15"/>
          <p:cNvSpPr txBox="1"/>
          <p:nvPr/>
        </p:nvSpPr>
        <p:spPr>
          <a:xfrm>
            <a:off x="828446" y="4240073"/>
            <a:ext cx="3143707" cy="381305"/>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Verify actual status of legal action (Section 13(2) notice under SARFAESI, Suit filing, etc.).</a:t>
            </a:r>
            <a:endParaRPr lang="en-US" sz="1000" dirty="0"/>
          </a:p>
        </p:txBody>
      </p:sp>
      <p:sp>
        <p:nvSpPr>
          <p:cNvPr id="21" name="Shape 16"/>
          <p:cNvSpPr/>
          <p:nvPr/>
        </p:nvSpPr>
        <p:spPr>
          <a:xfrm>
            <a:off x="676656" y="4785055"/>
            <a:ext cx="57607" cy="57607"/>
          </a:xfrm>
          <a:prstGeom prst="ellipse">
            <a:avLst/>
          </a:prstGeom>
          <a:solidFill>
            <a:srgbClr val="CBD5E1"/>
          </a:solidFill>
          <a:ln w="12700">
            <a:solidFill>
              <a:srgbClr val="FFFFFF">
                <a:alpha val="0"/>
              </a:srgbClr>
            </a:solidFill>
            <a:prstDash val="solid"/>
          </a:ln>
        </p:spPr>
      </p:sp>
      <p:sp>
        <p:nvSpPr>
          <p:cNvPr id="22" name="Text 17"/>
          <p:cNvSpPr txBox="1"/>
          <p:nvPr/>
        </p:nvSpPr>
        <p:spPr>
          <a:xfrm>
            <a:off x="828446" y="4709160"/>
            <a:ext cx="3143707" cy="381305"/>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Identify time lag between authorization date and action date.</a:t>
            </a:r>
            <a:endParaRPr lang="en-US" sz="1000" dirty="0"/>
          </a:p>
        </p:txBody>
      </p:sp>
      <p:sp>
        <p:nvSpPr>
          <p:cNvPr id="23" name="Shape 18"/>
          <p:cNvSpPr/>
          <p:nvPr/>
        </p:nvSpPr>
        <p:spPr>
          <a:xfrm>
            <a:off x="676656" y="5253228"/>
            <a:ext cx="57607" cy="57607"/>
          </a:xfrm>
          <a:prstGeom prst="ellipse">
            <a:avLst/>
          </a:prstGeom>
          <a:solidFill>
            <a:srgbClr val="CBD5E1"/>
          </a:solidFill>
          <a:ln w="12700">
            <a:solidFill>
              <a:srgbClr val="FFFFFF">
                <a:alpha val="0"/>
              </a:srgbClr>
            </a:solidFill>
            <a:prstDash val="solid"/>
          </a:ln>
        </p:spPr>
      </p:sp>
      <p:sp>
        <p:nvSpPr>
          <p:cNvPr id="24" name="Text 19"/>
          <p:cNvSpPr txBox="1"/>
          <p:nvPr/>
        </p:nvSpPr>
        <p:spPr>
          <a:xfrm>
            <a:off x="828446" y="5177333"/>
            <a:ext cx="3143707" cy="381305"/>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Investigate reasons for inaction (e.g., missing documents, staff negligence).</a:t>
            </a:r>
            <a:endParaRPr lang="en-US" sz="1000" dirty="0"/>
          </a:p>
        </p:txBody>
      </p:sp>
      <p:sp>
        <p:nvSpPr>
          <p:cNvPr id="25" name="Shape 20"/>
          <p:cNvSpPr/>
          <p:nvPr/>
        </p:nvSpPr>
        <p:spPr>
          <a:xfrm>
            <a:off x="4286707" y="2971800"/>
            <a:ext cx="3619195" cy="3219602"/>
          </a:xfrm>
          <a:prstGeom prst="roundRect">
            <a:avLst>
              <a:gd name="adj" fmla="val 2017"/>
            </a:avLst>
          </a:prstGeom>
          <a:solidFill>
            <a:srgbClr val="FFFFFF"/>
          </a:solidFill>
          <a:ln w="12700">
            <a:solidFill>
              <a:srgbClr val="E2E8F0"/>
            </a:solidFill>
            <a:prstDash val="solid"/>
          </a:ln>
        </p:spPr>
      </p:sp>
      <p:sp>
        <p:nvSpPr>
          <p:cNvPr id="26" name="Shape 21"/>
          <p:cNvSpPr/>
          <p:nvPr/>
        </p:nvSpPr>
        <p:spPr>
          <a:xfrm>
            <a:off x="4486046" y="3610051"/>
            <a:ext cx="3219602" cy="19202"/>
          </a:xfrm>
          <a:prstGeom prst="rect">
            <a:avLst/>
          </a:prstGeom>
          <a:solidFill>
            <a:srgbClr val="F1F5F9"/>
          </a:solidFill>
          <a:ln w="12700">
            <a:solidFill>
              <a:srgbClr val="F1F5F9">
                <a:alpha val="0"/>
              </a:srgbClr>
            </a:solidFill>
            <a:prstDash val="solid"/>
          </a:ln>
        </p:spPr>
      </p:sp>
      <p:sp>
        <p:nvSpPr>
          <p:cNvPr id="27" name="Shape 22"/>
          <p:cNvSpPr/>
          <p:nvPr/>
        </p:nvSpPr>
        <p:spPr>
          <a:xfrm>
            <a:off x="4486046" y="3172054"/>
            <a:ext cx="342900" cy="342900"/>
          </a:xfrm>
          <a:prstGeom prst="ellipse">
            <a:avLst/>
          </a:prstGeom>
          <a:solidFill>
            <a:srgbClr val="10B981"/>
          </a:solidFill>
          <a:ln w="12700">
            <a:solidFill>
              <a:srgbClr val="FFFFFF">
                <a:alpha val="0"/>
              </a:srgbClr>
            </a:solidFill>
            <a:prstDash val="solid"/>
          </a:ln>
        </p:spPr>
      </p:sp>
      <p:pic>
        <p:nvPicPr>
          <p:cNvPr id="28" name="Image 3" descr="preencoded.png"/>
          <p:cNvPicPr>
            <a:picLocks noChangeAspect="1"/>
          </p:cNvPicPr>
          <p:nvPr/>
        </p:nvPicPr>
        <p:blipFill>
          <a:blip r:embed="rId6"/>
          <a:srcRect t="-100" b="-100"/>
          <a:stretch/>
        </p:blipFill>
        <p:spPr>
          <a:xfrm>
            <a:off x="4600346" y="3267151"/>
            <a:ext cx="114300" cy="152705"/>
          </a:xfrm>
          <a:prstGeom prst="rect">
            <a:avLst/>
          </a:prstGeom>
        </p:spPr>
      </p:pic>
      <p:sp>
        <p:nvSpPr>
          <p:cNvPr id="29" name="Text 23"/>
          <p:cNvSpPr txBox="1"/>
          <p:nvPr/>
        </p:nvSpPr>
        <p:spPr>
          <a:xfrm>
            <a:off x="4924044" y="3215030"/>
            <a:ext cx="2211019" cy="257861"/>
          </a:xfrm>
          <a:prstGeom prst="rect">
            <a:avLst/>
          </a:prstGeom>
          <a:noFill/>
          <a:ln/>
        </p:spPr>
        <p:txBody>
          <a:bodyPr wrap="square" lIns="0" tIns="0" rIns="0" bIns="0" rtlCol="0" anchor="ctr"/>
          <a:lstStyle/>
          <a:p>
            <a:pPr marL="0" indent="0" algn="l">
              <a:buNone/>
            </a:pPr>
            <a:r>
              <a:rPr lang="en-US" sz="1300" b="1" dirty="0">
                <a:solidFill>
                  <a:srgbClr val="334155"/>
                </a:solidFill>
                <a:latin typeface="Montserrat" pitchFamily="34" charset="0"/>
                <a:ea typeface="Montserrat" pitchFamily="34" charset="-122"/>
                <a:cs typeface="Montserrat" pitchFamily="34" charset="-120"/>
              </a:rPr>
              <a:t>Documents to Examine</a:t>
            </a:r>
            <a:endParaRPr lang="en-US" sz="1300" dirty="0"/>
          </a:p>
        </p:txBody>
      </p:sp>
      <p:sp>
        <p:nvSpPr>
          <p:cNvPr id="30" name="Shape 24"/>
          <p:cNvSpPr/>
          <p:nvPr/>
        </p:nvSpPr>
        <p:spPr>
          <a:xfrm>
            <a:off x="4486046" y="3847795"/>
            <a:ext cx="57607" cy="57607"/>
          </a:xfrm>
          <a:prstGeom prst="ellipse">
            <a:avLst/>
          </a:prstGeom>
          <a:solidFill>
            <a:srgbClr val="CBD5E1"/>
          </a:solidFill>
          <a:ln w="12700">
            <a:solidFill>
              <a:srgbClr val="FFFFFF">
                <a:alpha val="0"/>
              </a:srgbClr>
            </a:solidFill>
            <a:prstDash val="solid"/>
          </a:ln>
        </p:spPr>
      </p:sp>
      <p:sp>
        <p:nvSpPr>
          <p:cNvPr id="31" name="Text 25"/>
          <p:cNvSpPr txBox="1"/>
          <p:nvPr/>
        </p:nvSpPr>
        <p:spPr>
          <a:xfrm>
            <a:off x="4638751" y="3771900"/>
            <a:ext cx="3143707" cy="381305"/>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Minutes of Credit Monitoring Committee / Recovery Committee meetings.</a:t>
            </a:r>
            <a:endParaRPr lang="en-US" sz="1000" dirty="0"/>
          </a:p>
        </p:txBody>
      </p:sp>
      <p:sp>
        <p:nvSpPr>
          <p:cNvPr id="32" name="Shape 26"/>
          <p:cNvSpPr/>
          <p:nvPr/>
        </p:nvSpPr>
        <p:spPr>
          <a:xfrm>
            <a:off x="4486046" y="4316882"/>
            <a:ext cx="57607" cy="57607"/>
          </a:xfrm>
          <a:prstGeom prst="ellipse">
            <a:avLst/>
          </a:prstGeom>
          <a:solidFill>
            <a:srgbClr val="CBD5E1"/>
          </a:solidFill>
          <a:ln w="12700">
            <a:solidFill>
              <a:srgbClr val="FFFFFF">
                <a:alpha val="0"/>
              </a:srgbClr>
            </a:solidFill>
            <a:prstDash val="solid"/>
          </a:ln>
        </p:spPr>
      </p:sp>
      <p:sp>
        <p:nvSpPr>
          <p:cNvPr id="33" name="Text 27"/>
          <p:cNvSpPr txBox="1"/>
          <p:nvPr/>
        </p:nvSpPr>
        <p:spPr>
          <a:xfrm>
            <a:off x="4638751" y="4240073"/>
            <a:ext cx="3143707" cy="381305"/>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Correspondence files with Advocates / Legal Department.</a:t>
            </a:r>
            <a:endParaRPr lang="en-US" sz="1000" dirty="0"/>
          </a:p>
        </p:txBody>
      </p:sp>
      <p:sp>
        <p:nvSpPr>
          <p:cNvPr id="34" name="Shape 28"/>
          <p:cNvSpPr/>
          <p:nvPr/>
        </p:nvSpPr>
        <p:spPr>
          <a:xfrm>
            <a:off x="4486046" y="4785055"/>
            <a:ext cx="57607" cy="57607"/>
          </a:xfrm>
          <a:prstGeom prst="ellipse">
            <a:avLst/>
          </a:prstGeom>
          <a:solidFill>
            <a:srgbClr val="CBD5E1"/>
          </a:solidFill>
          <a:ln w="12700">
            <a:solidFill>
              <a:srgbClr val="FFFFFF">
                <a:alpha val="0"/>
              </a:srgbClr>
            </a:solidFill>
            <a:prstDash val="solid"/>
          </a:ln>
        </p:spPr>
      </p:sp>
      <p:sp>
        <p:nvSpPr>
          <p:cNvPr id="35" name="Text 29"/>
          <p:cNvSpPr txBox="1"/>
          <p:nvPr/>
        </p:nvSpPr>
        <p:spPr>
          <a:xfrm>
            <a:off x="4638751" y="4709160"/>
            <a:ext cx="3389681" cy="191110"/>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Suit Filed Register &amp; SARFAESI Action Register.</a:t>
            </a:r>
            <a:endParaRPr lang="en-US" sz="1000" dirty="0"/>
          </a:p>
        </p:txBody>
      </p:sp>
      <p:sp>
        <p:nvSpPr>
          <p:cNvPr id="36" name="Shape 30"/>
          <p:cNvSpPr/>
          <p:nvPr/>
        </p:nvSpPr>
        <p:spPr>
          <a:xfrm>
            <a:off x="4486046" y="5066690"/>
            <a:ext cx="57607" cy="57607"/>
          </a:xfrm>
          <a:prstGeom prst="ellipse">
            <a:avLst/>
          </a:prstGeom>
          <a:solidFill>
            <a:srgbClr val="CBD5E1"/>
          </a:solidFill>
          <a:ln w="12700">
            <a:solidFill>
              <a:srgbClr val="FFFFFF">
                <a:alpha val="0"/>
              </a:srgbClr>
            </a:solidFill>
            <a:prstDash val="solid"/>
          </a:ln>
        </p:spPr>
      </p:sp>
      <p:sp>
        <p:nvSpPr>
          <p:cNvPr id="37" name="Text 31"/>
          <p:cNvSpPr txBox="1"/>
          <p:nvPr/>
        </p:nvSpPr>
        <p:spPr>
          <a:xfrm>
            <a:off x="4638751" y="4990795"/>
            <a:ext cx="3143707" cy="381305"/>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Sanction letters / Recall notices sent to borrowers.</a:t>
            </a:r>
            <a:endParaRPr lang="en-US" sz="1000" dirty="0"/>
          </a:p>
        </p:txBody>
      </p:sp>
      <p:sp>
        <p:nvSpPr>
          <p:cNvPr id="38" name="Shape 32"/>
          <p:cNvSpPr/>
          <p:nvPr/>
        </p:nvSpPr>
        <p:spPr>
          <a:xfrm>
            <a:off x="8096098" y="2971800"/>
            <a:ext cx="3619195" cy="3219602"/>
          </a:xfrm>
          <a:prstGeom prst="roundRect">
            <a:avLst>
              <a:gd name="adj" fmla="val 2017"/>
            </a:avLst>
          </a:prstGeom>
          <a:solidFill>
            <a:srgbClr val="FFFFFF"/>
          </a:solidFill>
          <a:ln w="12700">
            <a:solidFill>
              <a:srgbClr val="E2E8F0"/>
            </a:solidFill>
            <a:prstDash val="solid"/>
          </a:ln>
        </p:spPr>
      </p:sp>
      <p:sp>
        <p:nvSpPr>
          <p:cNvPr id="39" name="Shape 33"/>
          <p:cNvSpPr/>
          <p:nvPr/>
        </p:nvSpPr>
        <p:spPr>
          <a:xfrm>
            <a:off x="8296351" y="3610051"/>
            <a:ext cx="3219602" cy="19202"/>
          </a:xfrm>
          <a:prstGeom prst="rect">
            <a:avLst/>
          </a:prstGeom>
          <a:solidFill>
            <a:srgbClr val="F1F5F9"/>
          </a:solidFill>
          <a:ln w="12700">
            <a:solidFill>
              <a:srgbClr val="F1F5F9">
                <a:alpha val="0"/>
              </a:srgbClr>
            </a:solidFill>
            <a:prstDash val="solid"/>
          </a:ln>
        </p:spPr>
      </p:sp>
      <p:sp>
        <p:nvSpPr>
          <p:cNvPr id="40" name="Shape 34"/>
          <p:cNvSpPr/>
          <p:nvPr/>
        </p:nvSpPr>
        <p:spPr>
          <a:xfrm>
            <a:off x="8296351" y="3172054"/>
            <a:ext cx="342900" cy="342900"/>
          </a:xfrm>
          <a:prstGeom prst="ellipse">
            <a:avLst/>
          </a:prstGeom>
          <a:solidFill>
            <a:srgbClr val="EF4444"/>
          </a:solidFill>
          <a:ln w="12700">
            <a:solidFill>
              <a:srgbClr val="FFFFFF">
                <a:alpha val="0"/>
              </a:srgbClr>
            </a:solidFill>
            <a:prstDash val="solid"/>
          </a:ln>
        </p:spPr>
      </p:sp>
      <p:pic>
        <p:nvPicPr>
          <p:cNvPr id="41" name="Image 4" descr="preencoded.png"/>
          <p:cNvPicPr>
            <a:picLocks noChangeAspect="1"/>
          </p:cNvPicPr>
          <p:nvPr/>
        </p:nvPicPr>
        <p:blipFill>
          <a:blip r:embed="rId7"/>
          <a:srcRect/>
          <a:stretch/>
        </p:blipFill>
        <p:spPr>
          <a:xfrm>
            <a:off x="8391449" y="3267151"/>
            <a:ext cx="152705" cy="152705"/>
          </a:xfrm>
          <a:prstGeom prst="rect">
            <a:avLst/>
          </a:prstGeom>
        </p:spPr>
      </p:pic>
      <p:sp>
        <p:nvSpPr>
          <p:cNvPr id="42" name="Text 35"/>
          <p:cNvSpPr txBox="1"/>
          <p:nvPr/>
        </p:nvSpPr>
        <p:spPr>
          <a:xfrm>
            <a:off x="8734349" y="3215030"/>
            <a:ext cx="1507846" cy="257861"/>
          </a:xfrm>
          <a:prstGeom prst="rect">
            <a:avLst/>
          </a:prstGeom>
          <a:noFill/>
          <a:ln/>
        </p:spPr>
        <p:txBody>
          <a:bodyPr wrap="square" lIns="0" tIns="0" rIns="0" bIns="0" rtlCol="0" anchor="ctr"/>
          <a:lstStyle/>
          <a:p>
            <a:pPr marL="0" indent="0" algn="l">
              <a:buNone/>
            </a:pPr>
            <a:r>
              <a:rPr lang="en-US" sz="1300" b="1" dirty="0">
                <a:solidFill>
                  <a:srgbClr val="334155"/>
                </a:solidFill>
                <a:latin typeface="Montserrat" pitchFamily="34" charset="0"/>
                <a:ea typeface="Montserrat" pitchFamily="34" charset="-122"/>
                <a:cs typeface="Montserrat" pitchFamily="34" charset="-120"/>
              </a:rPr>
              <a:t>Possible Risks</a:t>
            </a:r>
            <a:endParaRPr lang="en-US" sz="1300" dirty="0"/>
          </a:p>
        </p:txBody>
      </p:sp>
      <p:sp>
        <p:nvSpPr>
          <p:cNvPr id="43" name="Shape 36"/>
          <p:cNvSpPr/>
          <p:nvPr/>
        </p:nvSpPr>
        <p:spPr>
          <a:xfrm>
            <a:off x="8296351" y="3847795"/>
            <a:ext cx="57607" cy="57607"/>
          </a:xfrm>
          <a:prstGeom prst="ellipse">
            <a:avLst/>
          </a:prstGeom>
          <a:solidFill>
            <a:srgbClr val="CBD5E1"/>
          </a:solidFill>
          <a:ln w="12700">
            <a:solidFill>
              <a:srgbClr val="FFFFFF">
                <a:alpha val="0"/>
              </a:srgbClr>
            </a:solidFill>
            <a:prstDash val="solid"/>
          </a:ln>
        </p:spPr>
      </p:sp>
      <p:sp>
        <p:nvSpPr>
          <p:cNvPr id="44" name="Text 37"/>
          <p:cNvSpPr txBox="1"/>
          <p:nvPr/>
        </p:nvSpPr>
        <p:spPr>
          <a:xfrm>
            <a:off x="8449056" y="3771900"/>
            <a:ext cx="3143707" cy="381305"/>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Claims becoming time-barred due to delay in filing suits.</a:t>
            </a:r>
            <a:endParaRPr lang="en-US" sz="1000" dirty="0"/>
          </a:p>
        </p:txBody>
      </p:sp>
      <p:sp>
        <p:nvSpPr>
          <p:cNvPr id="45" name="Shape 38"/>
          <p:cNvSpPr/>
          <p:nvPr/>
        </p:nvSpPr>
        <p:spPr>
          <a:xfrm>
            <a:off x="8296351" y="4316882"/>
            <a:ext cx="57607" cy="57607"/>
          </a:xfrm>
          <a:prstGeom prst="ellipse">
            <a:avLst/>
          </a:prstGeom>
          <a:solidFill>
            <a:srgbClr val="CBD5E1"/>
          </a:solidFill>
          <a:ln w="12700">
            <a:solidFill>
              <a:srgbClr val="FFFFFF">
                <a:alpha val="0"/>
              </a:srgbClr>
            </a:solidFill>
            <a:prstDash val="solid"/>
          </a:ln>
        </p:spPr>
      </p:sp>
      <p:sp>
        <p:nvSpPr>
          <p:cNvPr id="46" name="Text 39"/>
          <p:cNvSpPr txBox="1"/>
          <p:nvPr/>
        </p:nvSpPr>
        <p:spPr>
          <a:xfrm>
            <a:off x="8449056" y="4240073"/>
            <a:ext cx="3143707" cy="381305"/>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Borrower disposing of assets/security during the delay period.</a:t>
            </a:r>
            <a:endParaRPr lang="en-US" sz="1000" dirty="0"/>
          </a:p>
        </p:txBody>
      </p:sp>
      <p:sp>
        <p:nvSpPr>
          <p:cNvPr id="47" name="Shape 40"/>
          <p:cNvSpPr/>
          <p:nvPr/>
        </p:nvSpPr>
        <p:spPr>
          <a:xfrm>
            <a:off x="8296351" y="4785055"/>
            <a:ext cx="57607" cy="57607"/>
          </a:xfrm>
          <a:prstGeom prst="ellipse">
            <a:avLst/>
          </a:prstGeom>
          <a:solidFill>
            <a:srgbClr val="CBD5E1"/>
          </a:solidFill>
          <a:ln w="12700">
            <a:solidFill>
              <a:srgbClr val="FFFFFF">
                <a:alpha val="0"/>
              </a:srgbClr>
            </a:solidFill>
            <a:prstDash val="solid"/>
          </a:ln>
        </p:spPr>
      </p:sp>
      <p:sp>
        <p:nvSpPr>
          <p:cNvPr id="48" name="Text 41"/>
          <p:cNvSpPr txBox="1"/>
          <p:nvPr/>
        </p:nvSpPr>
        <p:spPr>
          <a:xfrm>
            <a:off x="8449056" y="4709160"/>
            <a:ext cx="3287268" cy="191110"/>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Loss of priority charge over security interest.</a:t>
            </a:r>
            <a:endParaRPr lang="en-US" sz="1000" dirty="0"/>
          </a:p>
        </p:txBody>
      </p:sp>
      <p:sp>
        <p:nvSpPr>
          <p:cNvPr id="49" name="Shape 42"/>
          <p:cNvSpPr/>
          <p:nvPr/>
        </p:nvSpPr>
        <p:spPr>
          <a:xfrm>
            <a:off x="8296351" y="5066690"/>
            <a:ext cx="57607" cy="57607"/>
          </a:xfrm>
          <a:prstGeom prst="ellipse">
            <a:avLst/>
          </a:prstGeom>
          <a:solidFill>
            <a:srgbClr val="CBD5E1"/>
          </a:solidFill>
          <a:ln w="12700">
            <a:solidFill>
              <a:srgbClr val="FFFFFF">
                <a:alpha val="0"/>
              </a:srgbClr>
            </a:solidFill>
            <a:prstDash val="solid"/>
          </a:ln>
        </p:spPr>
      </p:sp>
      <p:sp>
        <p:nvSpPr>
          <p:cNvPr id="50" name="Text 43"/>
          <p:cNvSpPr txBox="1"/>
          <p:nvPr/>
        </p:nvSpPr>
        <p:spPr>
          <a:xfrm>
            <a:off x="8449056" y="4990795"/>
            <a:ext cx="3143707" cy="381305"/>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Non-compliance with Recovery Policy leading to staff accountability.</a:t>
            </a:r>
            <a:endParaRPr lang="en-US" sz="1000" dirty="0"/>
          </a:p>
        </p:txBody>
      </p:sp>
      <p:sp>
        <p:nvSpPr>
          <p:cNvPr id="51" name="Shape 44"/>
          <p:cNvSpPr/>
          <p:nvPr/>
        </p:nvSpPr>
        <p:spPr>
          <a:xfrm>
            <a:off x="0" y="6476695"/>
            <a:ext cx="12191695" cy="381305"/>
          </a:xfrm>
          <a:prstGeom prst="rect">
            <a:avLst/>
          </a:prstGeom>
          <a:solidFill>
            <a:srgbClr val="F8FAFC"/>
          </a:solidFill>
          <a:ln/>
        </p:spPr>
      </p:sp>
      <p:sp>
        <p:nvSpPr>
          <p:cNvPr id="52" name="Shape 45"/>
          <p:cNvSpPr/>
          <p:nvPr/>
        </p:nvSpPr>
        <p:spPr>
          <a:xfrm>
            <a:off x="0" y="6476695"/>
            <a:ext cx="12191695" cy="9144"/>
          </a:xfrm>
          <a:prstGeom prst="rect">
            <a:avLst/>
          </a:prstGeom>
          <a:solidFill>
            <a:srgbClr val="E2E8F0"/>
          </a:solidFill>
          <a:ln w="12700">
            <a:solidFill>
              <a:srgbClr val="E2E8F0">
                <a:alpha val="0"/>
              </a:srgbClr>
            </a:solidFill>
            <a:prstDash val="solid"/>
          </a:ln>
        </p:spPr>
      </p:sp>
      <p:sp>
        <p:nvSpPr>
          <p:cNvPr id="53" name="Text 46"/>
          <p:cNvSpPr txBox="1"/>
          <p:nvPr/>
        </p:nvSpPr>
        <p:spPr>
          <a:xfrm>
            <a:off x="476402" y="6586423"/>
            <a:ext cx="3276295" cy="171907"/>
          </a:xfrm>
          <a:prstGeom prst="rect">
            <a:avLst/>
          </a:prstGeom>
          <a:noFill/>
          <a:ln/>
        </p:spPr>
        <p:txBody>
          <a:bodyPr wrap="square" lIns="0" tIns="0" rIns="0" bIns="0" rtlCol="0" anchor="ctr"/>
          <a:lstStyle/>
          <a:p>
            <a:pPr marL="0" indent="0" algn="l">
              <a:buNone/>
            </a:pPr>
            <a:r>
              <a:rPr lang="en-US" sz="900" dirty="0">
                <a:solidFill>
                  <a:srgbClr val="94A3B8"/>
                </a:solidFill>
                <a:latin typeface="Open Sans" pitchFamily="34" charset="0"/>
                <a:ea typeface="Open Sans" pitchFamily="34" charset="-122"/>
                <a:cs typeface="Open Sans" pitchFamily="34" charset="-120"/>
              </a:rPr>
              <a:t>Long Form Audit Report (LFAR) – Practical Approach</a:t>
            </a:r>
            <a:endParaRPr lang="en-US" sz="900" dirty="0"/>
          </a:p>
        </p:txBody>
      </p:sp>
      <p:sp>
        <p:nvSpPr>
          <p:cNvPr id="54" name="Text 47"/>
          <p:cNvSpPr txBox="1"/>
          <p:nvPr/>
        </p:nvSpPr>
        <p:spPr>
          <a:xfrm>
            <a:off x="10416845" y="6586423"/>
            <a:ext cx="1553566" cy="171907"/>
          </a:xfrm>
          <a:prstGeom prst="rect">
            <a:avLst/>
          </a:prstGeom>
          <a:noFill/>
          <a:ln/>
        </p:spPr>
        <p:txBody>
          <a:bodyPr wrap="square" lIns="0" tIns="0" rIns="0" bIns="0" rtlCol="0" anchor="ctr"/>
          <a:lstStyle/>
          <a:p>
            <a:pPr marL="0" indent="0" algn="l">
              <a:buNone/>
            </a:pPr>
            <a:r>
              <a:rPr lang="en-US" sz="900" dirty="0">
                <a:solidFill>
                  <a:srgbClr val="94A3B8"/>
                </a:solidFill>
                <a:latin typeface="Open Sans" pitchFamily="34" charset="0"/>
                <a:ea typeface="Open Sans" pitchFamily="34" charset="-122"/>
                <a:cs typeface="Open Sans" pitchFamily="34" charset="-120"/>
              </a:rPr>
              <a:t>ICAI Hyderabad Seminar</a:t>
            </a:r>
            <a:endParaRPr lang="en-US" sz="9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F0F0F0"/>
          </a:solidFill>
          <a:ln w="12700">
            <a:solidFill>
              <a:srgbClr val="FFFFFF">
                <a:alpha val="0"/>
              </a:srgbClr>
            </a:solidFill>
            <a:prstDash val="solid"/>
          </a:ln>
        </p:spPr>
      </p:sp>
      <p:sp>
        <p:nvSpPr>
          <p:cNvPr id="3" name="Shape 1"/>
          <p:cNvSpPr/>
          <p:nvPr/>
        </p:nvSpPr>
        <p:spPr>
          <a:xfrm>
            <a:off x="0" y="0"/>
            <a:ext cx="12191695" cy="6858000"/>
          </a:xfrm>
          <a:prstGeom prst="rect">
            <a:avLst/>
          </a:prstGeom>
          <a:solidFill>
            <a:srgbClr val="FFFFFF"/>
          </a:solidFill>
          <a:ln w="12700">
            <a:solidFill>
              <a:srgbClr val="FFFFFF">
                <a:alpha val="0"/>
              </a:srgbClr>
            </a:solidFill>
            <a:prstDash val="solid"/>
          </a:ln>
        </p:spPr>
      </p:sp>
      <p:pic>
        <p:nvPicPr>
          <p:cNvPr id="4" name="Image 0" descr="preencoded.png"/>
          <p:cNvPicPr>
            <a:picLocks noChangeAspect="1"/>
          </p:cNvPicPr>
          <p:nvPr/>
        </p:nvPicPr>
        <p:blipFill>
          <a:blip r:embed="rId3"/>
          <a:srcRect l="-161" r="-161"/>
          <a:stretch/>
        </p:blipFill>
        <p:spPr>
          <a:xfrm>
            <a:off x="0" y="932688"/>
            <a:ext cx="12191695" cy="55778"/>
          </a:xfrm>
          <a:prstGeom prst="rect">
            <a:avLst/>
          </a:prstGeom>
        </p:spPr>
      </p:pic>
      <p:sp>
        <p:nvSpPr>
          <p:cNvPr id="5" name="Shape 2"/>
          <p:cNvSpPr/>
          <p:nvPr/>
        </p:nvSpPr>
        <p:spPr>
          <a:xfrm>
            <a:off x="0" y="988466"/>
            <a:ext cx="12191695" cy="5495544"/>
          </a:xfrm>
          <a:prstGeom prst="rect">
            <a:avLst/>
          </a:prstGeom>
          <a:solidFill>
            <a:srgbClr val="F8FAFC"/>
          </a:solidFill>
          <a:ln w="12700">
            <a:solidFill>
              <a:srgbClr val="FFFFFF">
                <a:alpha val="0"/>
              </a:srgbClr>
            </a:solidFill>
            <a:prstDash val="solid"/>
          </a:ln>
        </p:spPr>
      </p:sp>
      <p:sp>
        <p:nvSpPr>
          <p:cNvPr id="6" name="Shape 3"/>
          <p:cNvSpPr/>
          <p:nvPr/>
        </p:nvSpPr>
        <p:spPr>
          <a:xfrm>
            <a:off x="9334195" y="988466"/>
            <a:ext cx="2857500" cy="5715000"/>
          </a:xfrm>
          <a:custGeom>
            <a:avLst/>
            <a:gdLst/>
            <a:ahLst/>
            <a:cxnLst/>
            <a:rect l="l" t="t" r="r" b="b"/>
            <a:pathLst>
              <a:path w="2857500" h="5715000">
                <a:moveTo>
                  <a:pt x="2857500" y="0"/>
                </a:moveTo>
                <a:lnTo>
                  <a:pt x="0" y="0"/>
                </a:lnTo>
                <a:lnTo>
                  <a:pt x="2857500" y="5715000"/>
                </a:lnTo>
                <a:close/>
              </a:path>
            </a:pathLst>
          </a:custGeom>
          <a:solidFill>
            <a:srgbClr val="E0F2FE">
              <a:alpha val="50000"/>
            </a:srgbClr>
          </a:solidFill>
          <a:ln/>
        </p:spPr>
      </p:sp>
      <p:sp>
        <p:nvSpPr>
          <p:cNvPr id="7" name="Shape 4"/>
          <p:cNvSpPr/>
          <p:nvPr/>
        </p:nvSpPr>
        <p:spPr>
          <a:xfrm>
            <a:off x="0" y="6484925"/>
            <a:ext cx="12191695" cy="381305"/>
          </a:xfrm>
          <a:prstGeom prst="rect">
            <a:avLst/>
          </a:prstGeom>
          <a:solidFill>
            <a:srgbClr val="FFFFFF"/>
          </a:solidFill>
          <a:ln/>
        </p:spPr>
      </p:sp>
      <p:sp>
        <p:nvSpPr>
          <p:cNvPr id="8" name="Shape 5"/>
          <p:cNvSpPr/>
          <p:nvPr/>
        </p:nvSpPr>
        <p:spPr>
          <a:xfrm>
            <a:off x="0" y="6484925"/>
            <a:ext cx="12191695" cy="9144"/>
          </a:xfrm>
          <a:prstGeom prst="rect">
            <a:avLst/>
          </a:prstGeom>
          <a:solidFill>
            <a:srgbClr val="E2E8F0"/>
          </a:solidFill>
          <a:ln w="12700">
            <a:solidFill>
              <a:srgbClr val="E2E8F0">
                <a:alpha val="0"/>
              </a:srgbClr>
            </a:solidFill>
            <a:prstDash val="solid"/>
          </a:ln>
        </p:spPr>
      </p:sp>
      <p:sp>
        <p:nvSpPr>
          <p:cNvPr id="9" name="Text 6"/>
          <p:cNvSpPr txBox="1"/>
          <p:nvPr/>
        </p:nvSpPr>
        <p:spPr>
          <a:xfrm>
            <a:off x="571500" y="6590081"/>
            <a:ext cx="1918411" cy="171907"/>
          </a:xfrm>
          <a:prstGeom prst="rect">
            <a:avLst/>
          </a:prstGeom>
          <a:noFill/>
          <a:ln/>
        </p:spPr>
        <p:txBody>
          <a:bodyPr wrap="square" lIns="0" tIns="0" rIns="0" bIns="0" rtlCol="0" anchor="ctr"/>
          <a:lstStyle/>
          <a:p>
            <a:pPr marL="0" indent="0" algn="l">
              <a:buNone/>
            </a:pPr>
            <a:r>
              <a:rPr lang="en-US" sz="900" dirty="0">
                <a:solidFill>
                  <a:srgbClr val="94A3B8"/>
                </a:solidFill>
                <a:latin typeface="Open Sans" pitchFamily="34" charset="0"/>
                <a:ea typeface="Open Sans" pitchFamily="34" charset="-122"/>
                <a:cs typeface="Open Sans" pitchFamily="34" charset="-120"/>
              </a:rPr>
              <a:t>Comprehensive LFAR Coverage</a:t>
            </a:r>
            <a:endParaRPr lang="en-US" sz="900" dirty="0"/>
          </a:p>
        </p:txBody>
      </p:sp>
      <p:sp>
        <p:nvSpPr>
          <p:cNvPr id="10" name="Text 7"/>
          <p:cNvSpPr txBox="1"/>
          <p:nvPr/>
        </p:nvSpPr>
        <p:spPr>
          <a:xfrm>
            <a:off x="11267237" y="6590081"/>
            <a:ext cx="438912" cy="171907"/>
          </a:xfrm>
          <a:prstGeom prst="rect">
            <a:avLst/>
          </a:prstGeom>
          <a:noFill/>
          <a:ln/>
        </p:spPr>
        <p:txBody>
          <a:bodyPr wrap="square" lIns="0" tIns="0" rIns="0" bIns="0" rtlCol="0" anchor="ctr"/>
          <a:lstStyle/>
          <a:p>
            <a:pPr marL="0" indent="0" algn="l">
              <a:buNone/>
            </a:pPr>
            <a:r>
              <a:rPr lang="en-US" sz="900" dirty="0">
                <a:solidFill>
                  <a:srgbClr val="94A3B8"/>
                </a:solidFill>
                <a:latin typeface="Open Sans" pitchFamily="34" charset="0"/>
                <a:ea typeface="Open Sans" pitchFamily="34" charset="-122"/>
                <a:cs typeface="Open Sans" pitchFamily="34" charset="-120"/>
              </a:rPr>
              <a:t>Page 6</a:t>
            </a:r>
            <a:endParaRPr lang="en-US" sz="900" dirty="0"/>
          </a:p>
        </p:txBody>
      </p:sp>
      <p:sp>
        <p:nvSpPr>
          <p:cNvPr id="11" name="Shape 8"/>
          <p:cNvSpPr/>
          <p:nvPr/>
        </p:nvSpPr>
        <p:spPr>
          <a:xfrm>
            <a:off x="571500" y="1369771"/>
            <a:ext cx="5381244" cy="2734056"/>
          </a:xfrm>
          <a:prstGeom prst="roundRect">
            <a:avLst>
              <a:gd name="adj" fmla="val 1865"/>
            </a:avLst>
          </a:prstGeom>
          <a:solidFill>
            <a:srgbClr val="FFFFFF"/>
          </a:solidFill>
          <a:ln/>
          <a:effectLst>
            <a:outerShdw blurRad="63500" dist="38100" dir="16200000" algn="bl" rotWithShape="0">
              <a:srgbClr val="000000">
                <a:alpha val="5000"/>
              </a:srgbClr>
            </a:outerShdw>
          </a:effectLst>
        </p:spPr>
      </p:sp>
      <p:sp>
        <p:nvSpPr>
          <p:cNvPr id="12" name="Shape 9"/>
          <p:cNvSpPr/>
          <p:nvPr/>
        </p:nvSpPr>
        <p:spPr>
          <a:xfrm>
            <a:off x="571500" y="1369771"/>
            <a:ext cx="47549" cy="2734056"/>
          </a:xfrm>
          <a:prstGeom prst="roundRect">
            <a:avLst>
              <a:gd name="adj" fmla="val 107209"/>
            </a:avLst>
          </a:prstGeom>
          <a:solidFill>
            <a:srgbClr val="0072CE"/>
          </a:solidFill>
          <a:ln w="12700">
            <a:solidFill>
              <a:srgbClr val="0072CE">
                <a:alpha val="0"/>
              </a:srgbClr>
            </a:solidFill>
            <a:prstDash val="solid"/>
          </a:ln>
        </p:spPr>
      </p:sp>
      <p:sp>
        <p:nvSpPr>
          <p:cNvPr id="13" name="Shape 10"/>
          <p:cNvSpPr/>
          <p:nvPr/>
        </p:nvSpPr>
        <p:spPr>
          <a:xfrm>
            <a:off x="619049" y="1369771"/>
            <a:ext cx="5333695" cy="504749"/>
          </a:xfrm>
          <a:prstGeom prst="roundRect">
            <a:avLst>
              <a:gd name="adj" fmla="val 54690"/>
            </a:avLst>
          </a:prstGeom>
          <a:solidFill>
            <a:srgbClr val="F1F5F9"/>
          </a:solidFill>
          <a:ln/>
        </p:spPr>
      </p:sp>
      <p:sp>
        <p:nvSpPr>
          <p:cNvPr id="14" name="Shape 11"/>
          <p:cNvSpPr/>
          <p:nvPr/>
        </p:nvSpPr>
        <p:spPr>
          <a:xfrm>
            <a:off x="619049" y="1865376"/>
            <a:ext cx="5333695" cy="9144"/>
          </a:xfrm>
          <a:prstGeom prst="roundRect">
            <a:avLst>
              <a:gd name="adj" fmla="val 3018868"/>
            </a:avLst>
          </a:prstGeom>
          <a:solidFill>
            <a:srgbClr val="E2E8F0"/>
          </a:solidFill>
          <a:ln w="12700">
            <a:solidFill>
              <a:srgbClr val="E2E8F0">
                <a:alpha val="0"/>
              </a:srgbClr>
            </a:solidFill>
            <a:prstDash val="solid"/>
          </a:ln>
        </p:spPr>
      </p:sp>
      <p:sp>
        <p:nvSpPr>
          <p:cNvPr id="15" name="Shape 12"/>
          <p:cNvSpPr/>
          <p:nvPr/>
        </p:nvSpPr>
        <p:spPr>
          <a:xfrm>
            <a:off x="809244" y="1484071"/>
            <a:ext cx="267005" cy="267005"/>
          </a:xfrm>
          <a:prstGeom prst="ellipse">
            <a:avLst/>
          </a:prstGeom>
          <a:solidFill>
            <a:srgbClr val="003580"/>
          </a:solidFill>
          <a:ln w="12700">
            <a:solidFill>
              <a:srgbClr val="FFFFFF">
                <a:alpha val="0"/>
              </a:srgbClr>
            </a:solidFill>
            <a:prstDash val="solid"/>
          </a:ln>
        </p:spPr>
      </p:sp>
      <p:sp>
        <p:nvSpPr>
          <p:cNvPr id="16" name="Text 13"/>
          <p:cNvSpPr/>
          <p:nvPr/>
        </p:nvSpPr>
        <p:spPr>
          <a:xfrm>
            <a:off x="771754" y="1484071"/>
            <a:ext cx="342900" cy="267005"/>
          </a:xfrm>
          <a:prstGeom prst="rect">
            <a:avLst/>
          </a:prstGeom>
          <a:solidFill>
            <a:srgbClr val="FFFFFF">
              <a:alpha val="0"/>
            </a:srgbClr>
          </a:solidFill>
          <a:ln>
            <a:solidFill>
              <a:srgbClr val="FFFFFF">
                <a:alpha val="0"/>
              </a:srgbClr>
            </a:solidFill>
          </a:ln>
        </p:spPr>
        <p:txBody>
          <a:bodyPr wrap="square" lIns="0" tIns="0" rIns="0" bIns="0" rtlCol="0" anchor="ctr"/>
          <a:lstStyle/>
          <a:p>
            <a:pPr marL="0" indent="0" algn="ctr">
              <a:buNone/>
            </a:pPr>
            <a:r>
              <a:rPr lang="en-US" sz="1000" b="1" dirty="0">
                <a:solidFill>
                  <a:srgbClr val="FFFFFF"/>
                </a:solidFill>
                <a:latin typeface="Montserrat" pitchFamily="34" charset="0"/>
                <a:ea typeface="Montserrat" pitchFamily="34" charset="-122"/>
                <a:cs typeface="Montserrat" pitchFamily="34" charset="-120"/>
              </a:rPr>
              <a:t>I</a:t>
            </a:r>
            <a:endParaRPr lang="en-US" sz="1000" dirty="0"/>
          </a:p>
        </p:txBody>
      </p:sp>
      <p:sp>
        <p:nvSpPr>
          <p:cNvPr id="17" name="Text 14"/>
          <p:cNvSpPr txBox="1"/>
          <p:nvPr/>
        </p:nvSpPr>
        <p:spPr>
          <a:xfrm>
            <a:off x="1171346" y="1562709"/>
            <a:ext cx="4362602" cy="183795"/>
          </a:xfrm>
          <a:prstGeom prst="rect">
            <a:avLst/>
          </a:prstGeom>
          <a:noFill/>
          <a:ln/>
        </p:spPr>
        <p:txBody>
          <a:bodyPr wrap="square" lIns="0" tIns="0" rIns="0" bIns="0" rtlCol="0" anchor="ctr"/>
          <a:lstStyle/>
          <a:p>
            <a:pPr marL="0" indent="0" algn="l">
              <a:buNone/>
            </a:pPr>
            <a:r>
              <a:rPr lang="en-US" sz="1300" b="1" dirty="0">
                <a:solidFill>
                  <a:srgbClr val="1E293B"/>
                </a:solidFill>
                <a:latin typeface="Montserrat" pitchFamily="34" charset="0"/>
                <a:ea typeface="Montserrat" pitchFamily="34" charset="-122"/>
                <a:cs typeface="Montserrat" pitchFamily="34" charset="-120"/>
              </a:rPr>
              <a:t>Assets (Major Focus) for reporting and also Today  Discussions </a:t>
            </a:r>
            <a:endParaRPr lang="en-US" sz="1300" dirty="0"/>
          </a:p>
        </p:txBody>
      </p:sp>
      <p:sp>
        <p:nvSpPr>
          <p:cNvPr id="18" name="Shape 15"/>
          <p:cNvSpPr/>
          <p:nvPr/>
        </p:nvSpPr>
        <p:spPr>
          <a:xfrm>
            <a:off x="809244" y="2089404"/>
            <a:ext cx="57607" cy="57607"/>
          </a:xfrm>
          <a:prstGeom prst="ellipse">
            <a:avLst/>
          </a:prstGeom>
          <a:solidFill>
            <a:srgbClr val="0072CE"/>
          </a:solidFill>
          <a:ln w="12700">
            <a:solidFill>
              <a:srgbClr val="FFFFFF">
                <a:alpha val="0"/>
              </a:srgbClr>
            </a:solidFill>
            <a:prstDash val="solid"/>
          </a:ln>
        </p:spPr>
      </p:sp>
      <p:sp>
        <p:nvSpPr>
          <p:cNvPr id="19" name="Text 16"/>
          <p:cNvSpPr txBox="1"/>
          <p:nvPr/>
        </p:nvSpPr>
        <p:spPr>
          <a:xfrm>
            <a:off x="942746" y="2017166"/>
            <a:ext cx="381305" cy="200254"/>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Cash</a:t>
            </a:r>
            <a:endParaRPr lang="en-US" sz="1000" dirty="0"/>
          </a:p>
        </p:txBody>
      </p:sp>
      <p:sp>
        <p:nvSpPr>
          <p:cNvPr id="20" name="Shape 17"/>
          <p:cNvSpPr/>
          <p:nvPr/>
        </p:nvSpPr>
        <p:spPr>
          <a:xfrm>
            <a:off x="2523744" y="2089404"/>
            <a:ext cx="57607" cy="57607"/>
          </a:xfrm>
          <a:prstGeom prst="ellipse">
            <a:avLst/>
          </a:prstGeom>
          <a:solidFill>
            <a:srgbClr val="0072CE"/>
          </a:solidFill>
          <a:ln w="12700">
            <a:solidFill>
              <a:srgbClr val="FFFFFF">
                <a:alpha val="0"/>
              </a:srgbClr>
            </a:solidFill>
            <a:prstDash val="solid"/>
          </a:ln>
        </p:spPr>
      </p:sp>
      <p:sp>
        <p:nvSpPr>
          <p:cNvPr id="21" name="Text 18"/>
          <p:cNvSpPr txBox="1"/>
          <p:nvPr/>
        </p:nvSpPr>
        <p:spPr>
          <a:xfrm>
            <a:off x="2657246" y="2017166"/>
            <a:ext cx="1507846" cy="200254"/>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Balances with Banks</a:t>
            </a:r>
            <a:endParaRPr lang="en-US" sz="1000" dirty="0"/>
          </a:p>
        </p:txBody>
      </p:sp>
      <p:sp>
        <p:nvSpPr>
          <p:cNvPr id="22" name="Shape 19"/>
          <p:cNvSpPr/>
          <p:nvPr/>
        </p:nvSpPr>
        <p:spPr>
          <a:xfrm>
            <a:off x="4238244" y="2089404"/>
            <a:ext cx="57607" cy="57607"/>
          </a:xfrm>
          <a:prstGeom prst="ellipse">
            <a:avLst/>
          </a:prstGeom>
          <a:solidFill>
            <a:srgbClr val="0072CE"/>
          </a:solidFill>
          <a:ln w="12700">
            <a:solidFill>
              <a:srgbClr val="FFFFFF">
                <a:alpha val="0"/>
              </a:srgbClr>
            </a:solidFill>
            <a:prstDash val="solid"/>
          </a:ln>
        </p:spPr>
      </p:sp>
      <p:sp>
        <p:nvSpPr>
          <p:cNvPr id="23" name="Text 20"/>
          <p:cNvSpPr txBox="1"/>
          <p:nvPr/>
        </p:nvSpPr>
        <p:spPr>
          <a:xfrm>
            <a:off x="4371746" y="2017166"/>
            <a:ext cx="1009498" cy="200254"/>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Money at Call</a:t>
            </a:r>
            <a:endParaRPr lang="en-US" sz="1000" dirty="0"/>
          </a:p>
        </p:txBody>
      </p:sp>
      <p:sp>
        <p:nvSpPr>
          <p:cNvPr id="24" name="Shape 21"/>
          <p:cNvSpPr/>
          <p:nvPr/>
        </p:nvSpPr>
        <p:spPr>
          <a:xfrm>
            <a:off x="809244" y="2365553"/>
            <a:ext cx="57607" cy="57607"/>
          </a:xfrm>
          <a:prstGeom prst="ellipse">
            <a:avLst/>
          </a:prstGeom>
          <a:solidFill>
            <a:srgbClr val="0072CE"/>
          </a:solidFill>
          <a:ln w="12700">
            <a:solidFill>
              <a:srgbClr val="FFFFFF">
                <a:alpha val="0"/>
              </a:srgbClr>
            </a:solidFill>
            <a:prstDash val="solid"/>
          </a:ln>
        </p:spPr>
      </p:sp>
      <p:sp>
        <p:nvSpPr>
          <p:cNvPr id="25" name="Text 22"/>
          <p:cNvSpPr txBox="1"/>
          <p:nvPr/>
        </p:nvSpPr>
        <p:spPr>
          <a:xfrm>
            <a:off x="942746" y="2293315"/>
            <a:ext cx="911657" cy="200254"/>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Investments</a:t>
            </a:r>
            <a:endParaRPr lang="en-US" sz="1000" dirty="0"/>
          </a:p>
        </p:txBody>
      </p:sp>
      <p:sp>
        <p:nvSpPr>
          <p:cNvPr id="26" name="Shape 23"/>
          <p:cNvSpPr/>
          <p:nvPr/>
        </p:nvSpPr>
        <p:spPr>
          <a:xfrm>
            <a:off x="2523744" y="2365553"/>
            <a:ext cx="57607" cy="57607"/>
          </a:xfrm>
          <a:prstGeom prst="ellipse">
            <a:avLst/>
          </a:prstGeom>
          <a:solidFill>
            <a:srgbClr val="0072CE"/>
          </a:solidFill>
          <a:ln w="12700">
            <a:solidFill>
              <a:srgbClr val="FFFFFF">
                <a:alpha val="0"/>
              </a:srgbClr>
            </a:solidFill>
            <a:prstDash val="solid"/>
          </a:ln>
        </p:spPr>
      </p:sp>
      <p:sp>
        <p:nvSpPr>
          <p:cNvPr id="27" name="Text 24"/>
          <p:cNvSpPr txBox="1"/>
          <p:nvPr/>
        </p:nvSpPr>
        <p:spPr>
          <a:xfrm>
            <a:off x="2657246" y="2293315"/>
            <a:ext cx="1573682" cy="200254"/>
          </a:xfrm>
          <a:prstGeom prst="rect">
            <a:avLst/>
          </a:prstGeom>
          <a:noFill/>
          <a:ln/>
        </p:spPr>
        <p:txBody>
          <a:bodyPr wrap="square" lIns="0" tIns="0" rIns="0" bIns="0" rtlCol="0" anchor="ctr"/>
          <a:lstStyle/>
          <a:p>
            <a:pPr marL="0" indent="0" algn="l">
              <a:buNone/>
            </a:pPr>
            <a:r>
              <a:rPr lang="en-US" sz="1000" b="1" dirty="0">
                <a:solidFill>
                  <a:srgbClr val="475569"/>
                </a:solidFill>
                <a:latin typeface="Open Sans" pitchFamily="34" charset="0"/>
                <a:ea typeface="Open Sans" pitchFamily="34" charset="-122"/>
                <a:cs typeface="Open Sans" pitchFamily="34" charset="-120"/>
              </a:rPr>
              <a:t>Advances (Detailed)</a:t>
            </a:r>
            <a:endParaRPr lang="en-US" sz="1000" dirty="0"/>
          </a:p>
        </p:txBody>
      </p:sp>
      <p:sp>
        <p:nvSpPr>
          <p:cNvPr id="28" name="Shape 25"/>
          <p:cNvSpPr/>
          <p:nvPr/>
        </p:nvSpPr>
        <p:spPr>
          <a:xfrm>
            <a:off x="4238244" y="2365553"/>
            <a:ext cx="57607" cy="57607"/>
          </a:xfrm>
          <a:prstGeom prst="ellipse">
            <a:avLst/>
          </a:prstGeom>
          <a:solidFill>
            <a:srgbClr val="0072CE"/>
          </a:solidFill>
          <a:ln w="12700">
            <a:solidFill>
              <a:srgbClr val="FFFFFF">
                <a:alpha val="0"/>
              </a:srgbClr>
            </a:solidFill>
            <a:prstDash val="solid"/>
          </a:ln>
        </p:spPr>
      </p:sp>
      <p:sp>
        <p:nvSpPr>
          <p:cNvPr id="29" name="Text 26"/>
          <p:cNvSpPr txBox="1"/>
          <p:nvPr/>
        </p:nvSpPr>
        <p:spPr>
          <a:xfrm>
            <a:off x="4371746" y="2293315"/>
            <a:ext cx="1162202" cy="200254"/>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Non-Fund Based</a:t>
            </a:r>
            <a:endParaRPr lang="en-US" sz="1000" dirty="0"/>
          </a:p>
        </p:txBody>
      </p:sp>
      <p:sp>
        <p:nvSpPr>
          <p:cNvPr id="30" name="Shape 27"/>
          <p:cNvSpPr/>
          <p:nvPr/>
        </p:nvSpPr>
        <p:spPr>
          <a:xfrm>
            <a:off x="809244" y="2641702"/>
            <a:ext cx="57607" cy="57607"/>
          </a:xfrm>
          <a:prstGeom prst="ellipse">
            <a:avLst/>
          </a:prstGeom>
          <a:solidFill>
            <a:srgbClr val="0072CE"/>
          </a:solidFill>
          <a:ln w="12700">
            <a:solidFill>
              <a:srgbClr val="FFFFFF">
                <a:alpha val="0"/>
              </a:srgbClr>
            </a:solidFill>
            <a:prstDash val="solid"/>
          </a:ln>
        </p:spPr>
      </p:sp>
      <p:sp>
        <p:nvSpPr>
          <p:cNvPr id="31" name="Text 28"/>
          <p:cNvSpPr txBox="1"/>
          <p:nvPr/>
        </p:nvSpPr>
        <p:spPr>
          <a:xfrm>
            <a:off x="942746" y="2570378"/>
            <a:ext cx="952805" cy="200254"/>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Other Assets</a:t>
            </a:r>
            <a:endParaRPr lang="en-US" sz="1000" dirty="0"/>
          </a:p>
        </p:txBody>
      </p:sp>
      <p:sp>
        <p:nvSpPr>
          <p:cNvPr id="32" name="Shape 29"/>
          <p:cNvSpPr/>
          <p:nvPr/>
        </p:nvSpPr>
        <p:spPr>
          <a:xfrm>
            <a:off x="2523744" y="2641702"/>
            <a:ext cx="57607" cy="57607"/>
          </a:xfrm>
          <a:prstGeom prst="ellipse">
            <a:avLst/>
          </a:prstGeom>
          <a:solidFill>
            <a:srgbClr val="0072CE"/>
          </a:solidFill>
          <a:ln w="12700">
            <a:solidFill>
              <a:srgbClr val="FFFFFF">
                <a:alpha val="0"/>
              </a:srgbClr>
            </a:solidFill>
            <a:prstDash val="solid"/>
          </a:ln>
        </p:spPr>
      </p:sp>
      <p:sp>
        <p:nvSpPr>
          <p:cNvPr id="33" name="Text 30"/>
          <p:cNvSpPr txBox="1"/>
          <p:nvPr/>
        </p:nvSpPr>
        <p:spPr>
          <a:xfrm>
            <a:off x="2657246" y="2570378"/>
            <a:ext cx="1408176" cy="200254"/>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Suspense Accounts</a:t>
            </a:r>
            <a:endParaRPr lang="en-US" sz="1000" dirty="0"/>
          </a:p>
        </p:txBody>
      </p:sp>
      <p:sp>
        <p:nvSpPr>
          <p:cNvPr id="34" name="Shape 31"/>
          <p:cNvSpPr/>
          <p:nvPr/>
        </p:nvSpPr>
        <p:spPr>
          <a:xfrm>
            <a:off x="571500" y="4286707"/>
            <a:ext cx="5381244" cy="1819656"/>
          </a:xfrm>
          <a:prstGeom prst="roundRect">
            <a:avLst>
              <a:gd name="adj" fmla="val 4210"/>
            </a:avLst>
          </a:prstGeom>
          <a:solidFill>
            <a:srgbClr val="FFFFFF"/>
          </a:solidFill>
          <a:ln/>
          <a:effectLst>
            <a:outerShdw blurRad="63500" dist="38100" dir="16200000" algn="bl" rotWithShape="0">
              <a:srgbClr val="000000">
                <a:alpha val="5000"/>
              </a:srgbClr>
            </a:outerShdw>
          </a:effectLst>
        </p:spPr>
      </p:sp>
      <p:sp>
        <p:nvSpPr>
          <p:cNvPr id="35" name="Shape 32"/>
          <p:cNvSpPr/>
          <p:nvPr/>
        </p:nvSpPr>
        <p:spPr>
          <a:xfrm>
            <a:off x="571500" y="4286707"/>
            <a:ext cx="47549" cy="1819656"/>
          </a:xfrm>
          <a:prstGeom prst="roundRect">
            <a:avLst>
              <a:gd name="adj" fmla="val 161095"/>
            </a:avLst>
          </a:prstGeom>
          <a:solidFill>
            <a:srgbClr val="0072CE"/>
          </a:solidFill>
          <a:ln w="12700">
            <a:solidFill>
              <a:srgbClr val="0072CE">
                <a:alpha val="0"/>
              </a:srgbClr>
            </a:solidFill>
            <a:prstDash val="solid"/>
          </a:ln>
        </p:spPr>
      </p:sp>
      <p:sp>
        <p:nvSpPr>
          <p:cNvPr id="36" name="Shape 33"/>
          <p:cNvSpPr/>
          <p:nvPr/>
        </p:nvSpPr>
        <p:spPr>
          <a:xfrm>
            <a:off x="619049" y="4286707"/>
            <a:ext cx="5333695" cy="504749"/>
          </a:xfrm>
          <a:prstGeom prst="roundRect">
            <a:avLst>
              <a:gd name="adj" fmla="val 54690"/>
            </a:avLst>
          </a:prstGeom>
          <a:solidFill>
            <a:srgbClr val="F1F5F9"/>
          </a:solidFill>
          <a:ln/>
        </p:spPr>
      </p:sp>
      <p:sp>
        <p:nvSpPr>
          <p:cNvPr id="37" name="Shape 34"/>
          <p:cNvSpPr/>
          <p:nvPr/>
        </p:nvSpPr>
        <p:spPr>
          <a:xfrm>
            <a:off x="619049" y="4782312"/>
            <a:ext cx="5333695" cy="9144"/>
          </a:xfrm>
          <a:prstGeom prst="roundRect">
            <a:avLst>
              <a:gd name="adj" fmla="val 3018868"/>
            </a:avLst>
          </a:prstGeom>
          <a:solidFill>
            <a:srgbClr val="E2E8F0"/>
          </a:solidFill>
          <a:ln w="12700">
            <a:solidFill>
              <a:srgbClr val="E2E8F0">
                <a:alpha val="0"/>
              </a:srgbClr>
            </a:solidFill>
            <a:prstDash val="solid"/>
          </a:ln>
        </p:spPr>
      </p:sp>
      <p:sp>
        <p:nvSpPr>
          <p:cNvPr id="38" name="Shape 35"/>
          <p:cNvSpPr/>
          <p:nvPr/>
        </p:nvSpPr>
        <p:spPr>
          <a:xfrm>
            <a:off x="809244" y="4401007"/>
            <a:ext cx="267005" cy="267005"/>
          </a:xfrm>
          <a:prstGeom prst="ellipse">
            <a:avLst/>
          </a:prstGeom>
          <a:solidFill>
            <a:srgbClr val="003580"/>
          </a:solidFill>
          <a:ln w="12700">
            <a:solidFill>
              <a:srgbClr val="FFFFFF">
                <a:alpha val="0"/>
              </a:srgbClr>
            </a:solidFill>
            <a:prstDash val="solid"/>
          </a:ln>
        </p:spPr>
      </p:sp>
      <p:sp>
        <p:nvSpPr>
          <p:cNvPr id="39" name="Text 36"/>
          <p:cNvSpPr/>
          <p:nvPr/>
        </p:nvSpPr>
        <p:spPr>
          <a:xfrm>
            <a:off x="771754" y="4401007"/>
            <a:ext cx="342900" cy="267005"/>
          </a:xfrm>
          <a:prstGeom prst="rect">
            <a:avLst/>
          </a:prstGeom>
          <a:solidFill>
            <a:srgbClr val="FFFFFF">
              <a:alpha val="0"/>
            </a:srgbClr>
          </a:solidFill>
          <a:ln>
            <a:solidFill>
              <a:srgbClr val="FFFFFF">
                <a:alpha val="0"/>
              </a:srgbClr>
            </a:solidFill>
          </a:ln>
        </p:spPr>
        <p:txBody>
          <a:bodyPr wrap="square" lIns="0" tIns="0" rIns="0" bIns="0" rtlCol="0" anchor="ctr"/>
          <a:lstStyle/>
          <a:p>
            <a:pPr marL="0" indent="0" algn="ctr">
              <a:buNone/>
            </a:pPr>
            <a:r>
              <a:rPr lang="en-US" sz="1000" b="1" dirty="0">
                <a:solidFill>
                  <a:srgbClr val="FFFFFF"/>
                </a:solidFill>
                <a:latin typeface="Montserrat" pitchFamily="34" charset="0"/>
                <a:ea typeface="Montserrat" pitchFamily="34" charset="-122"/>
                <a:cs typeface="Montserrat" pitchFamily="34" charset="-120"/>
              </a:rPr>
              <a:t>II</a:t>
            </a:r>
            <a:endParaRPr lang="en-US" sz="1000" dirty="0"/>
          </a:p>
        </p:txBody>
      </p:sp>
      <p:sp>
        <p:nvSpPr>
          <p:cNvPr id="40" name="Text 37"/>
          <p:cNvSpPr txBox="1"/>
          <p:nvPr/>
        </p:nvSpPr>
        <p:spPr>
          <a:xfrm>
            <a:off x="1171346" y="4405579"/>
            <a:ext cx="1032358" cy="257861"/>
          </a:xfrm>
          <a:prstGeom prst="rect">
            <a:avLst/>
          </a:prstGeom>
          <a:noFill/>
          <a:ln/>
        </p:spPr>
        <p:txBody>
          <a:bodyPr wrap="square" lIns="0" tIns="0" rIns="0" bIns="0" rtlCol="0" anchor="ctr"/>
          <a:lstStyle/>
          <a:p>
            <a:pPr marL="0" indent="0" algn="l">
              <a:buNone/>
            </a:pPr>
            <a:r>
              <a:rPr lang="en-US" sz="1300" b="1" dirty="0">
                <a:solidFill>
                  <a:srgbClr val="1E293B"/>
                </a:solidFill>
                <a:latin typeface="Montserrat" pitchFamily="34" charset="0"/>
                <a:ea typeface="Montserrat" pitchFamily="34" charset="-122"/>
                <a:cs typeface="Montserrat" pitchFamily="34" charset="-120"/>
              </a:rPr>
              <a:t>Liabilities</a:t>
            </a:r>
            <a:endParaRPr lang="en-US" sz="1300" dirty="0"/>
          </a:p>
        </p:txBody>
      </p:sp>
      <p:sp>
        <p:nvSpPr>
          <p:cNvPr id="41" name="Shape 38"/>
          <p:cNvSpPr/>
          <p:nvPr/>
        </p:nvSpPr>
        <p:spPr>
          <a:xfrm>
            <a:off x="809244" y="5005426"/>
            <a:ext cx="57607" cy="57607"/>
          </a:xfrm>
          <a:prstGeom prst="ellipse">
            <a:avLst/>
          </a:prstGeom>
          <a:solidFill>
            <a:srgbClr val="0072CE"/>
          </a:solidFill>
          <a:ln w="12700">
            <a:solidFill>
              <a:srgbClr val="FFFFFF">
                <a:alpha val="0"/>
              </a:srgbClr>
            </a:solidFill>
            <a:prstDash val="solid"/>
          </a:ln>
        </p:spPr>
      </p:sp>
      <p:sp>
        <p:nvSpPr>
          <p:cNvPr id="42" name="Text 39"/>
          <p:cNvSpPr txBox="1"/>
          <p:nvPr/>
        </p:nvSpPr>
        <p:spPr>
          <a:xfrm>
            <a:off x="942746" y="4934102"/>
            <a:ext cx="646481" cy="200254"/>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Deposits</a:t>
            </a:r>
            <a:endParaRPr lang="en-US" sz="1000" dirty="0"/>
          </a:p>
        </p:txBody>
      </p:sp>
      <p:sp>
        <p:nvSpPr>
          <p:cNvPr id="43" name="Shape 40"/>
          <p:cNvSpPr/>
          <p:nvPr/>
        </p:nvSpPr>
        <p:spPr>
          <a:xfrm>
            <a:off x="3381451" y="5005426"/>
            <a:ext cx="57607" cy="57607"/>
          </a:xfrm>
          <a:prstGeom prst="ellipse">
            <a:avLst/>
          </a:prstGeom>
          <a:solidFill>
            <a:srgbClr val="0072CE"/>
          </a:solidFill>
          <a:ln w="12700">
            <a:solidFill>
              <a:srgbClr val="FFFFFF">
                <a:alpha val="0"/>
              </a:srgbClr>
            </a:solidFill>
            <a:prstDash val="solid"/>
          </a:ln>
        </p:spPr>
      </p:sp>
      <p:sp>
        <p:nvSpPr>
          <p:cNvPr id="44" name="Text 41"/>
          <p:cNvSpPr txBox="1"/>
          <p:nvPr/>
        </p:nvSpPr>
        <p:spPr>
          <a:xfrm>
            <a:off x="3514954" y="4934102"/>
            <a:ext cx="1167689" cy="200254"/>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Other Liabilities</a:t>
            </a:r>
            <a:endParaRPr lang="en-US" sz="1000" dirty="0"/>
          </a:p>
        </p:txBody>
      </p:sp>
      <p:sp>
        <p:nvSpPr>
          <p:cNvPr id="45" name="Shape 42"/>
          <p:cNvSpPr/>
          <p:nvPr/>
        </p:nvSpPr>
        <p:spPr>
          <a:xfrm>
            <a:off x="809244" y="5281574"/>
            <a:ext cx="57607" cy="57607"/>
          </a:xfrm>
          <a:prstGeom prst="ellipse">
            <a:avLst/>
          </a:prstGeom>
          <a:solidFill>
            <a:srgbClr val="0072CE"/>
          </a:solidFill>
          <a:ln w="12700">
            <a:solidFill>
              <a:srgbClr val="FFFFFF">
                <a:alpha val="0"/>
              </a:srgbClr>
            </a:solidFill>
            <a:prstDash val="solid"/>
          </a:ln>
        </p:spPr>
      </p:sp>
      <p:sp>
        <p:nvSpPr>
          <p:cNvPr id="46" name="Text 43"/>
          <p:cNvSpPr txBox="1"/>
          <p:nvPr/>
        </p:nvSpPr>
        <p:spPr>
          <a:xfrm>
            <a:off x="942746" y="5210251"/>
            <a:ext cx="1553566" cy="200254"/>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Contingent Liabilities</a:t>
            </a:r>
            <a:endParaRPr lang="en-US" sz="1000" dirty="0"/>
          </a:p>
        </p:txBody>
      </p:sp>
      <p:sp>
        <p:nvSpPr>
          <p:cNvPr id="47" name="Shape 44"/>
          <p:cNvSpPr/>
          <p:nvPr/>
        </p:nvSpPr>
        <p:spPr>
          <a:xfrm>
            <a:off x="3381451" y="5281574"/>
            <a:ext cx="57607" cy="57607"/>
          </a:xfrm>
          <a:prstGeom prst="ellipse">
            <a:avLst/>
          </a:prstGeom>
          <a:solidFill>
            <a:srgbClr val="0072CE"/>
          </a:solidFill>
          <a:ln w="12700">
            <a:solidFill>
              <a:srgbClr val="FFFFFF">
                <a:alpha val="0"/>
              </a:srgbClr>
            </a:solidFill>
            <a:prstDash val="solid"/>
          </a:ln>
        </p:spPr>
      </p:sp>
      <p:sp>
        <p:nvSpPr>
          <p:cNvPr id="48" name="Text 45"/>
          <p:cNvSpPr txBox="1"/>
          <p:nvPr/>
        </p:nvSpPr>
        <p:spPr>
          <a:xfrm>
            <a:off x="3514954" y="5210251"/>
            <a:ext cx="918972" cy="200254"/>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Bills Payable</a:t>
            </a:r>
            <a:endParaRPr lang="en-US" sz="1000" dirty="0"/>
          </a:p>
        </p:txBody>
      </p:sp>
      <p:sp>
        <p:nvSpPr>
          <p:cNvPr id="49" name="Shape 46"/>
          <p:cNvSpPr/>
          <p:nvPr/>
        </p:nvSpPr>
        <p:spPr>
          <a:xfrm>
            <a:off x="6238951" y="1369771"/>
            <a:ext cx="5381244" cy="1543507"/>
          </a:xfrm>
          <a:prstGeom prst="roundRect">
            <a:avLst>
              <a:gd name="adj" fmla="val 5851"/>
            </a:avLst>
          </a:prstGeom>
          <a:solidFill>
            <a:srgbClr val="FFFFFF"/>
          </a:solidFill>
          <a:ln/>
          <a:effectLst>
            <a:outerShdw blurRad="63500" dist="38100" dir="16200000" algn="bl" rotWithShape="0">
              <a:srgbClr val="000000">
                <a:alpha val="5000"/>
              </a:srgbClr>
            </a:outerShdw>
          </a:effectLst>
        </p:spPr>
      </p:sp>
      <p:sp>
        <p:nvSpPr>
          <p:cNvPr id="50" name="Shape 47"/>
          <p:cNvSpPr/>
          <p:nvPr/>
        </p:nvSpPr>
        <p:spPr>
          <a:xfrm>
            <a:off x="6238951" y="1369771"/>
            <a:ext cx="47549" cy="1543507"/>
          </a:xfrm>
          <a:prstGeom prst="roundRect">
            <a:avLst>
              <a:gd name="adj" fmla="val 189933"/>
            </a:avLst>
          </a:prstGeom>
          <a:solidFill>
            <a:srgbClr val="0072CE"/>
          </a:solidFill>
          <a:ln w="12700">
            <a:solidFill>
              <a:srgbClr val="0072CE">
                <a:alpha val="0"/>
              </a:srgbClr>
            </a:solidFill>
            <a:prstDash val="solid"/>
          </a:ln>
        </p:spPr>
      </p:sp>
      <p:sp>
        <p:nvSpPr>
          <p:cNvPr id="51" name="Shape 48"/>
          <p:cNvSpPr/>
          <p:nvPr/>
        </p:nvSpPr>
        <p:spPr>
          <a:xfrm>
            <a:off x="6286500" y="1369771"/>
            <a:ext cx="5333695" cy="504749"/>
          </a:xfrm>
          <a:prstGeom prst="roundRect">
            <a:avLst>
              <a:gd name="adj" fmla="val 54690"/>
            </a:avLst>
          </a:prstGeom>
          <a:solidFill>
            <a:srgbClr val="F1F5F9"/>
          </a:solidFill>
          <a:ln/>
        </p:spPr>
      </p:sp>
      <p:sp>
        <p:nvSpPr>
          <p:cNvPr id="52" name="Shape 49"/>
          <p:cNvSpPr/>
          <p:nvPr/>
        </p:nvSpPr>
        <p:spPr>
          <a:xfrm>
            <a:off x="6286500" y="1865376"/>
            <a:ext cx="5333695" cy="9144"/>
          </a:xfrm>
          <a:prstGeom prst="roundRect">
            <a:avLst>
              <a:gd name="adj" fmla="val 3018868"/>
            </a:avLst>
          </a:prstGeom>
          <a:solidFill>
            <a:srgbClr val="E2E8F0"/>
          </a:solidFill>
          <a:ln w="12700">
            <a:solidFill>
              <a:srgbClr val="E2E8F0">
                <a:alpha val="0"/>
              </a:srgbClr>
            </a:solidFill>
            <a:prstDash val="solid"/>
          </a:ln>
        </p:spPr>
      </p:sp>
      <p:sp>
        <p:nvSpPr>
          <p:cNvPr id="53" name="Shape 50"/>
          <p:cNvSpPr/>
          <p:nvPr/>
        </p:nvSpPr>
        <p:spPr>
          <a:xfrm>
            <a:off x="6476695" y="1484071"/>
            <a:ext cx="267005" cy="267005"/>
          </a:xfrm>
          <a:prstGeom prst="ellipse">
            <a:avLst/>
          </a:prstGeom>
          <a:solidFill>
            <a:srgbClr val="003580"/>
          </a:solidFill>
          <a:ln w="12700">
            <a:solidFill>
              <a:srgbClr val="FFFFFF">
                <a:alpha val="0"/>
              </a:srgbClr>
            </a:solidFill>
            <a:prstDash val="solid"/>
          </a:ln>
        </p:spPr>
      </p:sp>
      <p:sp>
        <p:nvSpPr>
          <p:cNvPr id="54" name="Text 51"/>
          <p:cNvSpPr/>
          <p:nvPr/>
        </p:nvSpPr>
        <p:spPr>
          <a:xfrm>
            <a:off x="6439205" y="1484071"/>
            <a:ext cx="342900" cy="267005"/>
          </a:xfrm>
          <a:prstGeom prst="rect">
            <a:avLst/>
          </a:prstGeom>
          <a:solidFill>
            <a:srgbClr val="FFFFFF">
              <a:alpha val="0"/>
            </a:srgbClr>
          </a:solidFill>
          <a:ln>
            <a:solidFill>
              <a:srgbClr val="FFFFFF">
                <a:alpha val="0"/>
              </a:srgbClr>
            </a:solidFill>
          </a:ln>
        </p:spPr>
        <p:txBody>
          <a:bodyPr wrap="square" lIns="0" tIns="0" rIns="0" bIns="0" rtlCol="0" anchor="ctr"/>
          <a:lstStyle/>
          <a:p>
            <a:pPr marL="0" indent="0" algn="ctr">
              <a:buNone/>
            </a:pPr>
            <a:r>
              <a:rPr lang="en-US" sz="1000" b="1" dirty="0">
                <a:solidFill>
                  <a:srgbClr val="FFFFFF"/>
                </a:solidFill>
                <a:latin typeface="Montserrat" pitchFamily="34" charset="0"/>
                <a:ea typeface="Montserrat" pitchFamily="34" charset="-122"/>
                <a:cs typeface="Montserrat" pitchFamily="34" charset="-120"/>
              </a:rPr>
              <a:t>III</a:t>
            </a:r>
            <a:endParaRPr lang="en-US" sz="1000" dirty="0"/>
          </a:p>
        </p:txBody>
      </p:sp>
      <p:sp>
        <p:nvSpPr>
          <p:cNvPr id="55" name="Text 52"/>
          <p:cNvSpPr txBox="1"/>
          <p:nvPr/>
        </p:nvSpPr>
        <p:spPr>
          <a:xfrm>
            <a:off x="6838798" y="1488643"/>
            <a:ext cx="2289658" cy="257861"/>
          </a:xfrm>
          <a:prstGeom prst="rect">
            <a:avLst/>
          </a:prstGeom>
          <a:noFill/>
          <a:ln/>
        </p:spPr>
        <p:txBody>
          <a:bodyPr wrap="square" lIns="0" tIns="0" rIns="0" bIns="0" rtlCol="0" anchor="ctr"/>
          <a:lstStyle/>
          <a:p>
            <a:pPr marL="0" indent="0" algn="l">
              <a:buNone/>
            </a:pPr>
            <a:r>
              <a:rPr lang="en-US" sz="1300" b="1" dirty="0">
                <a:solidFill>
                  <a:srgbClr val="1E293B"/>
                </a:solidFill>
                <a:latin typeface="Montserrat" pitchFamily="34" charset="0"/>
                <a:ea typeface="Montserrat" pitchFamily="34" charset="-122"/>
                <a:cs typeface="Montserrat" pitchFamily="34" charset="-120"/>
              </a:rPr>
              <a:t>Profit &amp; Loss Account</a:t>
            </a:r>
            <a:endParaRPr lang="en-US" sz="1300" dirty="0"/>
          </a:p>
        </p:txBody>
      </p:sp>
      <p:sp>
        <p:nvSpPr>
          <p:cNvPr id="56" name="Shape 53"/>
          <p:cNvSpPr/>
          <p:nvPr/>
        </p:nvSpPr>
        <p:spPr>
          <a:xfrm>
            <a:off x="6476695" y="2089404"/>
            <a:ext cx="57607" cy="57607"/>
          </a:xfrm>
          <a:prstGeom prst="ellipse">
            <a:avLst/>
          </a:prstGeom>
          <a:solidFill>
            <a:srgbClr val="0072CE"/>
          </a:solidFill>
          <a:ln w="12700">
            <a:solidFill>
              <a:srgbClr val="FFFFFF">
                <a:alpha val="0"/>
              </a:srgbClr>
            </a:solidFill>
            <a:prstDash val="solid"/>
          </a:ln>
        </p:spPr>
      </p:sp>
      <p:sp>
        <p:nvSpPr>
          <p:cNvPr id="57" name="Text 54"/>
          <p:cNvSpPr txBox="1"/>
          <p:nvPr/>
        </p:nvSpPr>
        <p:spPr>
          <a:xfrm>
            <a:off x="6610198" y="2017166"/>
            <a:ext cx="2936138" cy="200254"/>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Interest Income &amp; Expenses Verification</a:t>
            </a:r>
            <a:endParaRPr lang="en-US" sz="1000" dirty="0"/>
          </a:p>
        </p:txBody>
      </p:sp>
      <p:sp>
        <p:nvSpPr>
          <p:cNvPr id="58" name="Shape 55"/>
          <p:cNvSpPr/>
          <p:nvPr/>
        </p:nvSpPr>
        <p:spPr>
          <a:xfrm>
            <a:off x="6476695" y="2365553"/>
            <a:ext cx="57607" cy="57607"/>
          </a:xfrm>
          <a:prstGeom prst="ellipse">
            <a:avLst/>
          </a:prstGeom>
          <a:solidFill>
            <a:srgbClr val="0072CE"/>
          </a:solidFill>
          <a:ln w="12700">
            <a:solidFill>
              <a:srgbClr val="FFFFFF">
                <a:alpha val="0"/>
              </a:srgbClr>
            </a:solidFill>
            <a:prstDash val="solid"/>
          </a:ln>
        </p:spPr>
      </p:sp>
      <p:sp>
        <p:nvSpPr>
          <p:cNvPr id="59" name="Text 56"/>
          <p:cNvSpPr txBox="1"/>
          <p:nvPr/>
        </p:nvSpPr>
        <p:spPr>
          <a:xfrm>
            <a:off x="6610198" y="2293315"/>
            <a:ext cx="2898648" cy="200254"/>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Income Recognition Norms Compliance</a:t>
            </a:r>
            <a:endParaRPr lang="en-US" sz="1000" dirty="0"/>
          </a:p>
        </p:txBody>
      </p:sp>
      <p:sp>
        <p:nvSpPr>
          <p:cNvPr id="60" name="Shape 57"/>
          <p:cNvSpPr/>
          <p:nvPr/>
        </p:nvSpPr>
        <p:spPr>
          <a:xfrm>
            <a:off x="6476695" y="2641702"/>
            <a:ext cx="57607" cy="57607"/>
          </a:xfrm>
          <a:prstGeom prst="ellipse">
            <a:avLst/>
          </a:prstGeom>
          <a:solidFill>
            <a:srgbClr val="0072CE"/>
          </a:solidFill>
          <a:ln w="12700">
            <a:solidFill>
              <a:srgbClr val="FFFFFF">
                <a:alpha val="0"/>
              </a:srgbClr>
            </a:solidFill>
            <a:prstDash val="solid"/>
          </a:ln>
        </p:spPr>
      </p:sp>
      <p:sp>
        <p:nvSpPr>
          <p:cNvPr id="61" name="Text 58"/>
          <p:cNvSpPr txBox="1"/>
          <p:nvPr/>
        </p:nvSpPr>
        <p:spPr>
          <a:xfrm>
            <a:off x="6610198" y="2570378"/>
            <a:ext cx="1915668" cy="200254"/>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Divergent Trends Analysis</a:t>
            </a:r>
            <a:endParaRPr lang="en-US" sz="1000" dirty="0"/>
          </a:p>
        </p:txBody>
      </p:sp>
      <p:sp>
        <p:nvSpPr>
          <p:cNvPr id="62" name="Shape 59"/>
          <p:cNvSpPr/>
          <p:nvPr/>
        </p:nvSpPr>
        <p:spPr>
          <a:xfrm>
            <a:off x="6238951" y="3103474"/>
            <a:ext cx="5381244" cy="1543507"/>
          </a:xfrm>
          <a:prstGeom prst="roundRect">
            <a:avLst>
              <a:gd name="adj" fmla="val 5851"/>
            </a:avLst>
          </a:prstGeom>
          <a:solidFill>
            <a:srgbClr val="FFFFFF"/>
          </a:solidFill>
          <a:ln/>
          <a:effectLst>
            <a:outerShdw blurRad="63500" dist="38100" dir="16200000" algn="bl" rotWithShape="0">
              <a:srgbClr val="000000">
                <a:alpha val="5000"/>
              </a:srgbClr>
            </a:outerShdw>
          </a:effectLst>
        </p:spPr>
      </p:sp>
      <p:sp>
        <p:nvSpPr>
          <p:cNvPr id="63" name="Shape 60"/>
          <p:cNvSpPr/>
          <p:nvPr/>
        </p:nvSpPr>
        <p:spPr>
          <a:xfrm>
            <a:off x="6238951" y="3103474"/>
            <a:ext cx="47549" cy="1543507"/>
          </a:xfrm>
          <a:prstGeom prst="roundRect">
            <a:avLst>
              <a:gd name="adj" fmla="val 189933"/>
            </a:avLst>
          </a:prstGeom>
          <a:solidFill>
            <a:srgbClr val="0072CE"/>
          </a:solidFill>
          <a:ln w="12700">
            <a:solidFill>
              <a:srgbClr val="0072CE">
                <a:alpha val="0"/>
              </a:srgbClr>
            </a:solidFill>
            <a:prstDash val="solid"/>
          </a:ln>
        </p:spPr>
      </p:sp>
      <p:sp>
        <p:nvSpPr>
          <p:cNvPr id="64" name="Shape 61"/>
          <p:cNvSpPr/>
          <p:nvPr/>
        </p:nvSpPr>
        <p:spPr>
          <a:xfrm>
            <a:off x="6286500" y="3103474"/>
            <a:ext cx="5333695" cy="504749"/>
          </a:xfrm>
          <a:prstGeom prst="roundRect">
            <a:avLst>
              <a:gd name="adj" fmla="val 54690"/>
            </a:avLst>
          </a:prstGeom>
          <a:solidFill>
            <a:srgbClr val="F1F5F9"/>
          </a:solidFill>
          <a:ln/>
        </p:spPr>
      </p:sp>
      <p:sp>
        <p:nvSpPr>
          <p:cNvPr id="65" name="Shape 62"/>
          <p:cNvSpPr/>
          <p:nvPr/>
        </p:nvSpPr>
        <p:spPr>
          <a:xfrm>
            <a:off x="6286500" y="3599078"/>
            <a:ext cx="5333695" cy="9144"/>
          </a:xfrm>
          <a:prstGeom prst="roundRect">
            <a:avLst>
              <a:gd name="adj" fmla="val 3018868"/>
            </a:avLst>
          </a:prstGeom>
          <a:solidFill>
            <a:srgbClr val="E2E8F0"/>
          </a:solidFill>
          <a:ln w="12700">
            <a:solidFill>
              <a:srgbClr val="E2E8F0">
                <a:alpha val="0"/>
              </a:srgbClr>
            </a:solidFill>
            <a:prstDash val="solid"/>
          </a:ln>
        </p:spPr>
      </p:sp>
      <p:sp>
        <p:nvSpPr>
          <p:cNvPr id="66" name="Shape 63"/>
          <p:cNvSpPr/>
          <p:nvPr/>
        </p:nvSpPr>
        <p:spPr>
          <a:xfrm>
            <a:off x="6476695" y="3217774"/>
            <a:ext cx="267005" cy="267005"/>
          </a:xfrm>
          <a:prstGeom prst="ellipse">
            <a:avLst/>
          </a:prstGeom>
          <a:solidFill>
            <a:srgbClr val="003580"/>
          </a:solidFill>
          <a:ln w="12700">
            <a:solidFill>
              <a:srgbClr val="FFFFFF">
                <a:alpha val="0"/>
              </a:srgbClr>
            </a:solidFill>
            <a:prstDash val="solid"/>
          </a:ln>
        </p:spPr>
      </p:sp>
      <p:sp>
        <p:nvSpPr>
          <p:cNvPr id="67" name="Text 64"/>
          <p:cNvSpPr/>
          <p:nvPr/>
        </p:nvSpPr>
        <p:spPr>
          <a:xfrm>
            <a:off x="6439205" y="3217774"/>
            <a:ext cx="342900" cy="267005"/>
          </a:xfrm>
          <a:prstGeom prst="rect">
            <a:avLst/>
          </a:prstGeom>
          <a:solidFill>
            <a:srgbClr val="FFFFFF">
              <a:alpha val="0"/>
            </a:srgbClr>
          </a:solidFill>
          <a:ln>
            <a:solidFill>
              <a:srgbClr val="FFFFFF">
                <a:alpha val="0"/>
              </a:srgbClr>
            </a:solidFill>
          </a:ln>
        </p:spPr>
        <p:txBody>
          <a:bodyPr wrap="square" lIns="0" tIns="0" rIns="0" bIns="0" rtlCol="0" anchor="ctr"/>
          <a:lstStyle/>
          <a:p>
            <a:pPr marL="0" indent="0" algn="ctr">
              <a:buNone/>
            </a:pPr>
            <a:r>
              <a:rPr lang="en-US" sz="1000" b="1" dirty="0">
                <a:solidFill>
                  <a:srgbClr val="FFFFFF"/>
                </a:solidFill>
                <a:latin typeface="Montserrat" pitchFamily="34" charset="0"/>
                <a:ea typeface="Montserrat" pitchFamily="34" charset="-122"/>
                <a:cs typeface="Montserrat" pitchFamily="34" charset="-120"/>
              </a:rPr>
              <a:t>IV</a:t>
            </a:r>
            <a:endParaRPr lang="en-US" sz="1000" dirty="0"/>
          </a:p>
        </p:txBody>
      </p:sp>
      <p:sp>
        <p:nvSpPr>
          <p:cNvPr id="68" name="Text 65"/>
          <p:cNvSpPr txBox="1"/>
          <p:nvPr/>
        </p:nvSpPr>
        <p:spPr>
          <a:xfrm>
            <a:off x="6838798" y="3222346"/>
            <a:ext cx="772668" cy="257861"/>
          </a:xfrm>
          <a:prstGeom prst="rect">
            <a:avLst/>
          </a:prstGeom>
          <a:noFill/>
          <a:ln/>
        </p:spPr>
        <p:txBody>
          <a:bodyPr wrap="square" lIns="0" tIns="0" rIns="0" bIns="0" rtlCol="0" anchor="ctr"/>
          <a:lstStyle/>
          <a:p>
            <a:pPr marL="0" indent="0" algn="l">
              <a:buNone/>
            </a:pPr>
            <a:r>
              <a:rPr lang="en-US" sz="1300" b="1" dirty="0">
                <a:solidFill>
                  <a:srgbClr val="1E293B"/>
                </a:solidFill>
                <a:latin typeface="Montserrat" pitchFamily="34" charset="0"/>
                <a:ea typeface="Montserrat" pitchFamily="34" charset="-122"/>
                <a:cs typeface="Montserrat" pitchFamily="34" charset="-120"/>
              </a:rPr>
              <a:t>General</a:t>
            </a:r>
            <a:endParaRPr lang="en-US" sz="1300" dirty="0"/>
          </a:p>
        </p:txBody>
      </p:sp>
      <p:sp>
        <p:nvSpPr>
          <p:cNvPr id="69" name="Shape 66"/>
          <p:cNvSpPr/>
          <p:nvPr/>
        </p:nvSpPr>
        <p:spPr>
          <a:xfrm>
            <a:off x="6476695" y="3822192"/>
            <a:ext cx="57607" cy="57607"/>
          </a:xfrm>
          <a:prstGeom prst="ellipse">
            <a:avLst/>
          </a:prstGeom>
          <a:solidFill>
            <a:srgbClr val="0072CE"/>
          </a:solidFill>
          <a:ln w="12700">
            <a:solidFill>
              <a:srgbClr val="FFFFFF">
                <a:alpha val="0"/>
              </a:srgbClr>
            </a:solidFill>
            <a:prstDash val="solid"/>
          </a:ln>
        </p:spPr>
      </p:sp>
      <p:sp>
        <p:nvSpPr>
          <p:cNvPr id="70" name="Text 67"/>
          <p:cNvSpPr txBox="1"/>
          <p:nvPr/>
        </p:nvSpPr>
        <p:spPr>
          <a:xfrm>
            <a:off x="6610198" y="3750869"/>
            <a:ext cx="1009498" cy="200254"/>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Gold / Bullion</a:t>
            </a:r>
            <a:endParaRPr lang="en-US" sz="1000" dirty="0"/>
          </a:p>
        </p:txBody>
      </p:sp>
      <p:sp>
        <p:nvSpPr>
          <p:cNvPr id="71" name="Shape 68"/>
          <p:cNvSpPr/>
          <p:nvPr/>
        </p:nvSpPr>
        <p:spPr>
          <a:xfrm>
            <a:off x="9048902" y="3822192"/>
            <a:ext cx="57607" cy="57607"/>
          </a:xfrm>
          <a:prstGeom prst="ellipse">
            <a:avLst/>
          </a:prstGeom>
          <a:solidFill>
            <a:srgbClr val="0072CE"/>
          </a:solidFill>
          <a:ln w="12700">
            <a:solidFill>
              <a:srgbClr val="FFFFFF">
                <a:alpha val="0"/>
              </a:srgbClr>
            </a:solidFill>
            <a:prstDash val="solid"/>
          </a:ln>
        </p:spPr>
      </p:sp>
      <p:sp>
        <p:nvSpPr>
          <p:cNvPr id="72" name="Text 69"/>
          <p:cNvSpPr txBox="1"/>
          <p:nvPr/>
        </p:nvSpPr>
        <p:spPr>
          <a:xfrm>
            <a:off x="9182405" y="3750869"/>
            <a:ext cx="1519733" cy="200254"/>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Books &amp; Records / IS</a:t>
            </a:r>
            <a:endParaRPr lang="en-US" sz="1000" dirty="0"/>
          </a:p>
        </p:txBody>
      </p:sp>
      <p:sp>
        <p:nvSpPr>
          <p:cNvPr id="73" name="Shape 70"/>
          <p:cNvSpPr/>
          <p:nvPr/>
        </p:nvSpPr>
        <p:spPr>
          <a:xfrm>
            <a:off x="6476695" y="4098341"/>
            <a:ext cx="57607" cy="57607"/>
          </a:xfrm>
          <a:prstGeom prst="ellipse">
            <a:avLst/>
          </a:prstGeom>
          <a:solidFill>
            <a:srgbClr val="0072CE"/>
          </a:solidFill>
          <a:ln w="12700">
            <a:solidFill>
              <a:srgbClr val="FFFFFF">
                <a:alpha val="0"/>
              </a:srgbClr>
            </a:solidFill>
            <a:prstDash val="solid"/>
          </a:ln>
        </p:spPr>
      </p:sp>
      <p:sp>
        <p:nvSpPr>
          <p:cNvPr id="74" name="Text 71"/>
          <p:cNvSpPr txBox="1"/>
          <p:nvPr/>
        </p:nvSpPr>
        <p:spPr>
          <a:xfrm>
            <a:off x="6610198" y="4027018"/>
            <a:ext cx="1655064" cy="200254"/>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Inter-Branch Accounts</a:t>
            </a:r>
            <a:endParaRPr lang="en-US" sz="1000" dirty="0"/>
          </a:p>
        </p:txBody>
      </p:sp>
      <p:sp>
        <p:nvSpPr>
          <p:cNvPr id="75" name="Shape 72"/>
          <p:cNvSpPr/>
          <p:nvPr/>
        </p:nvSpPr>
        <p:spPr>
          <a:xfrm>
            <a:off x="9048902" y="4098341"/>
            <a:ext cx="57607" cy="57607"/>
          </a:xfrm>
          <a:prstGeom prst="ellipse">
            <a:avLst/>
          </a:prstGeom>
          <a:solidFill>
            <a:srgbClr val="0072CE"/>
          </a:solidFill>
          <a:ln w="12700">
            <a:solidFill>
              <a:srgbClr val="FFFFFF">
                <a:alpha val="0"/>
              </a:srgbClr>
            </a:solidFill>
            <a:prstDash val="solid"/>
          </a:ln>
        </p:spPr>
      </p:sp>
      <p:sp>
        <p:nvSpPr>
          <p:cNvPr id="76" name="Text 73"/>
          <p:cNvSpPr txBox="1"/>
          <p:nvPr/>
        </p:nvSpPr>
        <p:spPr>
          <a:xfrm>
            <a:off x="9182405" y="4027018"/>
            <a:ext cx="1303934" cy="200254"/>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Frauds / Vigilance</a:t>
            </a:r>
            <a:endParaRPr lang="en-US" sz="1000" dirty="0"/>
          </a:p>
        </p:txBody>
      </p:sp>
      <p:sp>
        <p:nvSpPr>
          <p:cNvPr id="77" name="Shape 74"/>
          <p:cNvSpPr/>
          <p:nvPr/>
        </p:nvSpPr>
        <p:spPr>
          <a:xfrm>
            <a:off x="6476695" y="4375404"/>
            <a:ext cx="57607" cy="57607"/>
          </a:xfrm>
          <a:prstGeom prst="ellipse">
            <a:avLst/>
          </a:prstGeom>
          <a:solidFill>
            <a:srgbClr val="0072CE"/>
          </a:solidFill>
          <a:ln w="12700">
            <a:solidFill>
              <a:srgbClr val="FFFFFF">
                <a:alpha val="0"/>
              </a:srgbClr>
            </a:solidFill>
            <a:prstDash val="solid"/>
          </a:ln>
        </p:spPr>
      </p:sp>
      <p:sp>
        <p:nvSpPr>
          <p:cNvPr id="78" name="Text 75"/>
          <p:cNvSpPr txBox="1"/>
          <p:nvPr/>
        </p:nvSpPr>
        <p:spPr>
          <a:xfrm>
            <a:off x="6610198" y="4303166"/>
            <a:ext cx="746150" cy="200254"/>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KYC / AML</a:t>
            </a:r>
            <a:endParaRPr lang="en-US" sz="1000" dirty="0"/>
          </a:p>
        </p:txBody>
      </p:sp>
      <p:sp>
        <p:nvSpPr>
          <p:cNvPr id="79" name="Shape 76"/>
          <p:cNvSpPr/>
          <p:nvPr/>
        </p:nvSpPr>
        <p:spPr>
          <a:xfrm>
            <a:off x="9048902" y="4375404"/>
            <a:ext cx="57607" cy="57607"/>
          </a:xfrm>
          <a:prstGeom prst="ellipse">
            <a:avLst/>
          </a:prstGeom>
          <a:solidFill>
            <a:srgbClr val="0072CE"/>
          </a:solidFill>
          <a:ln w="12700">
            <a:solidFill>
              <a:srgbClr val="FFFFFF">
                <a:alpha val="0"/>
              </a:srgbClr>
            </a:solidFill>
            <a:prstDash val="solid"/>
          </a:ln>
        </p:spPr>
      </p:sp>
      <p:sp>
        <p:nvSpPr>
          <p:cNvPr id="80" name="Text 77"/>
          <p:cNvSpPr txBox="1"/>
          <p:nvPr/>
        </p:nvSpPr>
        <p:spPr>
          <a:xfrm>
            <a:off x="9182405" y="4303166"/>
            <a:ext cx="1326794" cy="200254"/>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MIS Data Integrity</a:t>
            </a:r>
            <a:endParaRPr lang="en-US" sz="1000" dirty="0"/>
          </a:p>
        </p:txBody>
      </p:sp>
      <p:sp>
        <p:nvSpPr>
          <p:cNvPr id="81" name="Shape 78"/>
          <p:cNvSpPr/>
          <p:nvPr/>
        </p:nvSpPr>
        <p:spPr>
          <a:xfrm>
            <a:off x="6238951" y="4837176"/>
            <a:ext cx="5381244" cy="1266444"/>
          </a:xfrm>
          <a:prstGeom prst="roundRect">
            <a:avLst>
              <a:gd name="adj" fmla="val 8686"/>
            </a:avLst>
          </a:prstGeom>
          <a:solidFill>
            <a:srgbClr val="FFFFFF"/>
          </a:solidFill>
          <a:ln/>
          <a:effectLst>
            <a:outerShdw blurRad="63500" dist="38100" dir="16200000" algn="bl" rotWithShape="0">
              <a:srgbClr val="000000">
                <a:alpha val="5000"/>
              </a:srgbClr>
            </a:outerShdw>
          </a:effectLst>
        </p:spPr>
      </p:sp>
      <p:sp>
        <p:nvSpPr>
          <p:cNvPr id="82" name="Shape 79"/>
          <p:cNvSpPr/>
          <p:nvPr/>
        </p:nvSpPr>
        <p:spPr>
          <a:xfrm>
            <a:off x="6238951" y="4837176"/>
            <a:ext cx="47549" cy="1266444"/>
          </a:xfrm>
          <a:prstGeom prst="roundRect">
            <a:avLst>
              <a:gd name="adj" fmla="val 231347"/>
            </a:avLst>
          </a:prstGeom>
          <a:solidFill>
            <a:srgbClr val="FFD700"/>
          </a:solidFill>
          <a:ln w="12700">
            <a:solidFill>
              <a:srgbClr val="FFD700">
                <a:alpha val="0"/>
              </a:srgbClr>
            </a:solidFill>
            <a:prstDash val="solid"/>
          </a:ln>
        </p:spPr>
      </p:sp>
      <p:sp>
        <p:nvSpPr>
          <p:cNvPr id="83" name="Shape 80"/>
          <p:cNvSpPr/>
          <p:nvPr/>
        </p:nvSpPr>
        <p:spPr>
          <a:xfrm>
            <a:off x="6286500" y="4837176"/>
            <a:ext cx="5333695" cy="504749"/>
          </a:xfrm>
          <a:prstGeom prst="roundRect">
            <a:avLst>
              <a:gd name="adj" fmla="val 54690"/>
            </a:avLst>
          </a:prstGeom>
          <a:solidFill>
            <a:srgbClr val="F1F5F9"/>
          </a:solidFill>
          <a:ln/>
        </p:spPr>
      </p:sp>
      <p:sp>
        <p:nvSpPr>
          <p:cNvPr id="84" name="Shape 81"/>
          <p:cNvSpPr/>
          <p:nvPr/>
        </p:nvSpPr>
        <p:spPr>
          <a:xfrm>
            <a:off x="6286500" y="5332781"/>
            <a:ext cx="5333695" cy="9144"/>
          </a:xfrm>
          <a:prstGeom prst="roundRect">
            <a:avLst>
              <a:gd name="adj" fmla="val 3018868"/>
            </a:avLst>
          </a:prstGeom>
          <a:solidFill>
            <a:srgbClr val="E2E8F0"/>
          </a:solidFill>
          <a:ln w="12700">
            <a:solidFill>
              <a:srgbClr val="E2E8F0">
                <a:alpha val="0"/>
              </a:srgbClr>
            </a:solidFill>
            <a:prstDash val="solid"/>
          </a:ln>
        </p:spPr>
      </p:sp>
      <p:sp>
        <p:nvSpPr>
          <p:cNvPr id="85" name="Shape 82"/>
          <p:cNvSpPr/>
          <p:nvPr/>
        </p:nvSpPr>
        <p:spPr>
          <a:xfrm>
            <a:off x="6476695" y="4951476"/>
            <a:ext cx="267005" cy="267005"/>
          </a:xfrm>
          <a:prstGeom prst="ellipse">
            <a:avLst/>
          </a:prstGeom>
          <a:solidFill>
            <a:srgbClr val="FFD700"/>
          </a:solidFill>
          <a:ln w="12700">
            <a:solidFill>
              <a:srgbClr val="FFFFFF">
                <a:alpha val="0"/>
              </a:srgbClr>
            </a:solidFill>
            <a:prstDash val="solid"/>
          </a:ln>
        </p:spPr>
      </p:sp>
      <p:sp>
        <p:nvSpPr>
          <p:cNvPr id="86" name="Text 83"/>
          <p:cNvSpPr/>
          <p:nvPr/>
        </p:nvSpPr>
        <p:spPr>
          <a:xfrm>
            <a:off x="6439205" y="4951476"/>
            <a:ext cx="342900" cy="267005"/>
          </a:xfrm>
          <a:prstGeom prst="rect">
            <a:avLst/>
          </a:prstGeom>
          <a:solidFill>
            <a:srgbClr val="FFFFFF">
              <a:alpha val="0"/>
            </a:srgbClr>
          </a:solidFill>
          <a:ln>
            <a:solidFill>
              <a:srgbClr val="FFFFFF">
                <a:alpha val="0"/>
              </a:srgbClr>
            </a:solidFill>
          </a:ln>
        </p:spPr>
        <p:txBody>
          <a:bodyPr wrap="square" lIns="0" tIns="0" rIns="0" bIns="0" rtlCol="0" anchor="ctr"/>
          <a:lstStyle/>
          <a:p>
            <a:pPr marL="0" indent="0" algn="ctr">
              <a:buNone/>
            </a:pPr>
            <a:r>
              <a:rPr lang="en-US" sz="1000" b="1" dirty="0">
                <a:solidFill>
                  <a:srgbClr val="003580"/>
                </a:solidFill>
                <a:latin typeface="Montserrat" pitchFamily="34" charset="0"/>
                <a:ea typeface="Montserrat" pitchFamily="34" charset="-122"/>
                <a:cs typeface="Montserrat" pitchFamily="34" charset="-120"/>
              </a:rPr>
              <a:t>A</a:t>
            </a:r>
            <a:endParaRPr lang="en-US" sz="1000" dirty="0"/>
          </a:p>
        </p:txBody>
      </p:sp>
      <p:sp>
        <p:nvSpPr>
          <p:cNvPr id="87" name="Text 84"/>
          <p:cNvSpPr txBox="1"/>
          <p:nvPr/>
        </p:nvSpPr>
        <p:spPr>
          <a:xfrm>
            <a:off x="6838798" y="4956048"/>
            <a:ext cx="2421331" cy="257861"/>
          </a:xfrm>
          <a:prstGeom prst="rect">
            <a:avLst/>
          </a:prstGeom>
          <a:noFill/>
          <a:ln/>
        </p:spPr>
        <p:txBody>
          <a:bodyPr wrap="square" lIns="0" tIns="0" rIns="0" bIns="0" rtlCol="0" anchor="ctr"/>
          <a:lstStyle/>
          <a:p>
            <a:pPr marL="0" indent="0" algn="l">
              <a:buNone/>
            </a:pPr>
            <a:r>
              <a:rPr lang="en-US" sz="1300" b="1" dirty="0">
                <a:solidFill>
                  <a:srgbClr val="1E293B"/>
                </a:solidFill>
                <a:latin typeface="Montserrat" pitchFamily="34" charset="0"/>
                <a:ea typeface="Montserrat" pitchFamily="34" charset="-122"/>
                <a:cs typeface="Montserrat" pitchFamily="34" charset="-120"/>
              </a:rPr>
              <a:t>Appendix (Specialized)</a:t>
            </a:r>
            <a:endParaRPr lang="en-US" sz="1300" dirty="0"/>
          </a:p>
        </p:txBody>
      </p:sp>
      <p:sp>
        <p:nvSpPr>
          <p:cNvPr id="88" name="Shape 85"/>
          <p:cNvSpPr/>
          <p:nvPr/>
        </p:nvSpPr>
        <p:spPr>
          <a:xfrm>
            <a:off x="6476695" y="5555894"/>
            <a:ext cx="57607" cy="57607"/>
          </a:xfrm>
          <a:prstGeom prst="ellipse">
            <a:avLst/>
          </a:prstGeom>
          <a:solidFill>
            <a:srgbClr val="0072CE"/>
          </a:solidFill>
          <a:ln w="12700">
            <a:solidFill>
              <a:srgbClr val="FFFFFF">
                <a:alpha val="0"/>
              </a:srgbClr>
            </a:solidFill>
            <a:prstDash val="solid"/>
          </a:ln>
        </p:spPr>
      </p:sp>
      <p:sp>
        <p:nvSpPr>
          <p:cNvPr id="89" name="Text 86"/>
          <p:cNvSpPr txBox="1"/>
          <p:nvPr/>
        </p:nvSpPr>
        <p:spPr>
          <a:xfrm>
            <a:off x="6610198" y="5484571"/>
            <a:ext cx="1292962" cy="200254"/>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Forex Operations</a:t>
            </a:r>
            <a:endParaRPr lang="en-US" sz="1000" dirty="0"/>
          </a:p>
        </p:txBody>
      </p:sp>
      <p:sp>
        <p:nvSpPr>
          <p:cNvPr id="90" name="Shape 87"/>
          <p:cNvSpPr/>
          <p:nvPr/>
        </p:nvSpPr>
        <p:spPr>
          <a:xfrm>
            <a:off x="9048902" y="5555894"/>
            <a:ext cx="57607" cy="57607"/>
          </a:xfrm>
          <a:prstGeom prst="ellipse">
            <a:avLst/>
          </a:prstGeom>
          <a:solidFill>
            <a:srgbClr val="0072CE"/>
          </a:solidFill>
          <a:ln w="12700">
            <a:solidFill>
              <a:srgbClr val="FFFFFF">
                <a:alpha val="0"/>
              </a:srgbClr>
            </a:solidFill>
            <a:prstDash val="solid"/>
          </a:ln>
        </p:spPr>
      </p:sp>
      <p:sp>
        <p:nvSpPr>
          <p:cNvPr id="91" name="Text 88"/>
          <p:cNvSpPr txBox="1"/>
          <p:nvPr/>
        </p:nvSpPr>
        <p:spPr>
          <a:xfrm>
            <a:off x="9182405" y="5484571"/>
            <a:ext cx="1122883" cy="200254"/>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Clearing House</a:t>
            </a:r>
            <a:endParaRPr lang="en-US" sz="1000" dirty="0"/>
          </a:p>
        </p:txBody>
      </p:sp>
      <p:sp>
        <p:nvSpPr>
          <p:cNvPr id="92" name="Shape 89"/>
          <p:cNvSpPr/>
          <p:nvPr/>
        </p:nvSpPr>
        <p:spPr>
          <a:xfrm>
            <a:off x="6476695" y="5832043"/>
            <a:ext cx="57607" cy="57607"/>
          </a:xfrm>
          <a:prstGeom prst="ellipse">
            <a:avLst/>
          </a:prstGeom>
          <a:solidFill>
            <a:srgbClr val="0072CE"/>
          </a:solidFill>
          <a:ln w="12700">
            <a:solidFill>
              <a:srgbClr val="FFFFFF">
                <a:alpha val="0"/>
              </a:srgbClr>
            </a:solidFill>
            <a:prstDash val="solid"/>
          </a:ln>
        </p:spPr>
      </p:sp>
      <p:sp>
        <p:nvSpPr>
          <p:cNvPr id="93" name="Text 90"/>
          <p:cNvSpPr txBox="1"/>
          <p:nvPr/>
        </p:nvSpPr>
        <p:spPr>
          <a:xfrm>
            <a:off x="6610198" y="5760720"/>
            <a:ext cx="1677924" cy="200254"/>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Asset Recovery Branch</a:t>
            </a:r>
            <a:endParaRPr lang="en-US" sz="1000" dirty="0"/>
          </a:p>
        </p:txBody>
      </p:sp>
      <p:sp>
        <p:nvSpPr>
          <p:cNvPr id="94" name="Shape 91"/>
          <p:cNvSpPr/>
          <p:nvPr/>
        </p:nvSpPr>
        <p:spPr>
          <a:xfrm>
            <a:off x="0" y="0"/>
            <a:ext cx="12191695" cy="933602"/>
          </a:xfrm>
          <a:prstGeom prst="rect">
            <a:avLst/>
          </a:prstGeom>
          <a:solidFill>
            <a:srgbClr val="003580"/>
          </a:solidFill>
          <a:ln w="12700">
            <a:solidFill>
              <a:srgbClr val="FFFFFF">
                <a:alpha val="0"/>
              </a:srgbClr>
            </a:solidFill>
            <a:prstDash val="solid"/>
          </a:ln>
        </p:spPr>
      </p:sp>
      <p:sp>
        <p:nvSpPr>
          <p:cNvPr id="95" name="Text 92"/>
          <p:cNvSpPr txBox="1"/>
          <p:nvPr/>
        </p:nvSpPr>
        <p:spPr>
          <a:xfrm>
            <a:off x="571500" y="209398"/>
            <a:ext cx="6934810" cy="514807"/>
          </a:xfrm>
          <a:prstGeom prst="rect">
            <a:avLst/>
          </a:prstGeom>
          <a:noFill/>
          <a:ln/>
        </p:spPr>
        <p:txBody>
          <a:bodyPr wrap="square" lIns="0" tIns="0" rIns="0" bIns="0" rtlCol="0" anchor="ctr"/>
          <a:lstStyle/>
          <a:p>
            <a:pPr marL="0" indent="0" algn="l">
              <a:buNone/>
            </a:pPr>
            <a:r>
              <a:rPr lang="en-US" sz="2700" b="1" kern="0" spc="75" dirty="0">
                <a:solidFill>
                  <a:srgbClr val="FFFFFF"/>
                </a:solidFill>
                <a:latin typeface="Montserrat" pitchFamily="34" charset="0"/>
                <a:ea typeface="Montserrat" pitchFamily="34" charset="-122"/>
                <a:cs typeface="Montserrat" pitchFamily="34" charset="-120"/>
              </a:rPr>
              <a:t>LFAR Structure &amp; Section Index</a:t>
            </a:r>
            <a:endParaRPr lang="en-US" sz="270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name="Slide 50">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F0F0F0"/>
          </a:solidFill>
          <a:ln w="12700">
            <a:solidFill>
              <a:srgbClr val="FFFFFF">
                <a:alpha val="0"/>
              </a:srgbClr>
            </a:solidFill>
            <a:prstDash val="solid"/>
          </a:ln>
        </p:spPr>
      </p:sp>
      <p:sp>
        <p:nvSpPr>
          <p:cNvPr id="3" name="Shape 1"/>
          <p:cNvSpPr/>
          <p:nvPr/>
        </p:nvSpPr>
        <p:spPr>
          <a:xfrm>
            <a:off x="0" y="0"/>
            <a:ext cx="12191695" cy="6858000"/>
          </a:xfrm>
          <a:prstGeom prst="rect">
            <a:avLst/>
          </a:prstGeom>
          <a:solidFill>
            <a:srgbClr val="FFFFFF"/>
          </a:solidFill>
          <a:ln w="12700">
            <a:solidFill>
              <a:srgbClr val="FFFFFF">
                <a:alpha val="0"/>
              </a:srgbClr>
            </a:solidFill>
            <a:prstDash val="solid"/>
          </a:ln>
        </p:spPr>
      </p:sp>
      <p:sp>
        <p:nvSpPr>
          <p:cNvPr id="4" name="Shape 2"/>
          <p:cNvSpPr/>
          <p:nvPr/>
        </p:nvSpPr>
        <p:spPr>
          <a:xfrm>
            <a:off x="0" y="0"/>
            <a:ext cx="12191695" cy="952805"/>
          </a:xfrm>
          <a:prstGeom prst="rect">
            <a:avLst/>
          </a:prstGeom>
          <a:solidFill>
            <a:srgbClr val="003580"/>
          </a:solidFill>
          <a:ln w="12700">
            <a:solidFill>
              <a:srgbClr val="FFFFFF">
                <a:alpha val="0"/>
              </a:srgbClr>
            </a:solidFill>
            <a:prstDash val="solid"/>
          </a:ln>
        </p:spPr>
      </p:sp>
      <p:sp>
        <p:nvSpPr>
          <p:cNvPr id="5" name="Text 3"/>
          <p:cNvSpPr txBox="1"/>
          <p:nvPr/>
        </p:nvSpPr>
        <p:spPr>
          <a:xfrm>
            <a:off x="476402" y="219456"/>
            <a:ext cx="9510674" cy="514807"/>
          </a:xfrm>
          <a:prstGeom prst="rect">
            <a:avLst/>
          </a:prstGeom>
          <a:noFill/>
          <a:ln/>
        </p:spPr>
        <p:txBody>
          <a:bodyPr wrap="square" lIns="0" tIns="0" rIns="0" bIns="0" rtlCol="0" anchor="ctr"/>
          <a:lstStyle/>
          <a:p>
            <a:pPr marL="0" indent="0" algn="l">
              <a:buNone/>
            </a:pPr>
            <a:r>
              <a:rPr lang="en-US" sz="2700" b="1" kern="0" spc="75" dirty="0">
                <a:solidFill>
                  <a:srgbClr val="FFFFFF"/>
                </a:solidFill>
                <a:latin typeface="Montserrat" pitchFamily="34" charset="0"/>
                <a:ea typeface="Montserrat" pitchFamily="34" charset="-122"/>
                <a:cs typeface="Montserrat" pitchFamily="34" charset="-120"/>
              </a:rPr>
              <a:t>I. Advances - Asset Classification 5(f)(v)</a:t>
            </a:r>
            <a:endParaRPr lang="en-US" sz="2700" dirty="0"/>
          </a:p>
        </p:txBody>
      </p:sp>
      <p:pic>
        <p:nvPicPr>
          <p:cNvPr id="6" name="Image 0" descr="preencoded.png"/>
          <p:cNvPicPr>
            <a:picLocks noChangeAspect="1"/>
          </p:cNvPicPr>
          <p:nvPr/>
        </p:nvPicPr>
        <p:blipFill>
          <a:blip r:embed="rId3"/>
          <a:srcRect t="-401" b="-401"/>
          <a:stretch/>
        </p:blipFill>
        <p:spPr>
          <a:xfrm>
            <a:off x="0" y="952805"/>
            <a:ext cx="12191695" cy="57607"/>
          </a:xfrm>
          <a:prstGeom prst="rect">
            <a:avLst/>
          </a:prstGeom>
        </p:spPr>
      </p:pic>
      <p:sp>
        <p:nvSpPr>
          <p:cNvPr id="7" name="Shape 4"/>
          <p:cNvSpPr/>
          <p:nvPr/>
        </p:nvSpPr>
        <p:spPr>
          <a:xfrm>
            <a:off x="476402" y="1295705"/>
            <a:ext cx="11239805" cy="1410005"/>
          </a:xfrm>
          <a:prstGeom prst="roundRect">
            <a:avLst>
              <a:gd name="adj" fmla="val 7011"/>
            </a:avLst>
          </a:prstGeom>
          <a:solidFill>
            <a:srgbClr val="E8F4FD"/>
          </a:solidFill>
          <a:ln/>
          <a:effectLst>
            <a:outerShdw blurRad="63500" dist="38100" dir="16200000" algn="bl" rotWithShape="0">
              <a:srgbClr val="000000">
                <a:alpha val="5000"/>
              </a:srgbClr>
            </a:outerShdw>
          </a:effectLst>
        </p:spPr>
      </p:sp>
      <p:sp>
        <p:nvSpPr>
          <p:cNvPr id="8" name="Shape 5"/>
          <p:cNvSpPr/>
          <p:nvPr/>
        </p:nvSpPr>
        <p:spPr>
          <a:xfrm>
            <a:off x="476402" y="1295705"/>
            <a:ext cx="75895" cy="1410005"/>
          </a:xfrm>
          <a:prstGeom prst="roundRect">
            <a:avLst>
              <a:gd name="adj" fmla="val 130251"/>
            </a:avLst>
          </a:prstGeom>
          <a:solidFill>
            <a:srgbClr val="003580"/>
          </a:solidFill>
          <a:ln w="12700">
            <a:solidFill>
              <a:srgbClr val="003580">
                <a:alpha val="0"/>
              </a:srgbClr>
            </a:solidFill>
            <a:prstDash val="solid"/>
          </a:ln>
        </p:spPr>
      </p:sp>
      <p:pic>
        <p:nvPicPr>
          <p:cNvPr id="9" name="Image 1" descr="preencoded.png"/>
          <p:cNvPicPr>
            <a:picLocks noChangeAspect="1"/>
          </p:cNvPicPr>
          <p:nvPr/>
        </p:nvPicPr>
        <p:blipFill>
          <a:blip r:embed="rId4"/>
          <a:srcRect t="-43" b="-43"/>
          <a:stretch/>
        </p:blipFill>
        <p:spPr>
          <a:xfrm>
            <a:off x="743407" y="1524305"/>
            <a:ext cx="133502" cy="152705"/>
          </a:xfrm>
          <a:prstGeom prst="rect">
            <a:avLst/>
          </a:prstGeom>
        </p:spPr>
      </p:pic>
      <p:sp>
        <p:nvSpPr>
          <p:cNvPr id="10" name="Text 6"/>
          <p:cNvSpPr txBox="1"/>
          <p:nvPr/>
        </p:nvSpPr>
        <p:spPr>
          <a:xfrm>
            <a:off x="952805" y="1485900"/>
            <a:ext cx="2981858" cy="228600"/>
          </a:xfrm>
          <a:prstGeom prst="rect">
            <a:avLst/>
          </a:prstGeom>
          <a:noFill/>
          <a:ln/>
        </p:spPr>
        <p:txBody>
          <a:bodyPr wrap="square" lIns="0" tIns="0" rIns="0" bIns="0" rtlCol="0" anchor="ctr"/>
          <a:lstStyle/>
          <a:p>
            <a:pPr marL="0" indent="0" algn="l">
              <a:buNone/>
            </a:pPr>
            <a:r>
              <a:rPr lang="en-US" sz="1200" b="1" dirty="0">
                <a:solidFill>
                  <a:srgbClr val="003580"/>
                </a:solidFill>
                <a:latin typeface="Montserrat" pitchFamily="34" charset="0"/>
                <a:ea typeface="Montserrat" pitchFamily="34" charset="-122"/>
                <a:cs typeface="Montserrat" pitchFamily="34" charset="-120"/>
              </a:rPr>
              <a:t>Exact LFAR Question (Verbatim)</a:t>
            </a:r>
            <a:endParaRPr lang="en-US" sz="1200" dirty="0"/>
          </a:p>
        </p:txBody>
      </p:sp>
      <p:sp>
        <p:nvSpPr>
          <p:cNvPr id="11" name="Text 7"/>
          <p:cNvSpPr txBox="1"/>
          <p:nvPr/>
        </p:nvSpPr>
        <p:spPr>
          <a:xfrm>
            <a:off x="743407" y="1790395"/>
            <a:ext cx="10858500" cy="724205"/>
          </a:xfrm>
          <a:prstGeom prst="rect">
            <a:avLst/>
          </a:prstGeom>
          <a:noFill/>
          <a:ln/>
        </p:spPr>
        <p:txBody>
          <a:bodyPr wrap="square" lIns="0" tIns="0" rIns="0" bIns="0" rtlCol="0" anchor="ctr"/>
          <a:lstStyle/>
          <a:p>
            <a:pPr marL="0" indent="0" algn="l">
              <a:buNone/>
            </a:pPr>
            <a:r>
              <a:rPr lang="en-US" sz="1400" b="1" i="1" dirty="0">
                <a:solidFill>
                  <a:srgbClr val="1E293B"/>
                </a:solidFill>
                <a:latin typeface="Open Sans" pitchFamily="34" charset="0"/>
                <a:ea typeface="Open Sans" pitchFamily="34" charset="-122"/>
                <a:cs typeface="Open Sans" pitchFamily="34" charset="-120"/>
              </a:rPr>
              <a:t>"Whether there are any accounts wherein process under IBC is mandated but not initiated by the branch? Whether there are any borrowers at the branch against whom the process of IBC is initiated by any of the creditors including bank? If yes, provide the list of such accounts and comment on the adequacy of provision made thereto?"</a:t>
            </a:r>
            <a:endParaRPr lang="en-US" sz="1400" dirty="0"/>
          </a:p>
        </p:txBody>
      </p:sp>
      <p:sp>
        <p:nvSpPr>
          <p:cNvPr id="12" name="Shape 8"/>
          <p:cNvSpPr/>
          <p:nvPr/>
        </p:nvSpPr>
        <p:spPr>
          <a:xfrm>
            <a:off x="476402" y="2892247"/>
            <a:ext cx="3619195" cy="3305556"/>
          </a:xfrm>
          <a:prstGeom prst="roundRect">
            <a:avLst>
              <a:gd name="adj" fmla="val 1913"/>
            </a:avLst>
          </a:prstGeom>
          <a:solidFill>
            <a:srgbClr val="FFFFFF"/>
          </a:solidFill>
          <a:ln w="12700">
            <a:solidFill>
              <a:srgbClr val="E2E8F0"/>
            </a:solidFill>
            <a:prstDash val="solid"/>
          </a:ln>
        </p:spPr>
      </p:sp>
      <p:sp>
        <p:nvSpPr>
          <p:cNvPr id="13" name="Shape 9"/>
          <p:cNvSpPr/>
          <p:nvPr/>
        </p:nvSpPr>
        <p:spPr>
          <a:xfrm>
            <a:off x="676656" y="3529584"/>
            <a:ext cx="3219602" cy="19202"/>
          </a:xfrm>
          <a:prstGeom prst="rect">
            <a:avLst/>
          </a:prstGeom>
          <a:solidFill>
            <a:srgbClr val="F1F5F9"/>
          </a:solidFill>
          <a:ln w="12700">
            <a:solidFill>
              <a:srgbClr val="F1F5F9">
                <a:alpha val="0"/>
              </a:srgbClr>
            </a:solidFill>
            <a:prstDash val="solid"/>
          </a:ln>
        </p:spPr>
      </p:sp>
      <p:sp>
        <p:nvSpPr>
          <p:cNvPr id="14" name="Shape 10"/>
          <p:cNvSpPr/>
          <p:nvPr/>
        </p:nvSpPr>
        <p:spPr>
          <a:xfrm>
            <a:off x="676656" y="3091586"/>
            <a:ext cx="342900" cy="342900"/>
          </a:xfrm>
          <a:prstGeom prst="ellipse">
            <a:avLst/>
          </a:prstGeom>
          <a:solidFill>
            <a:srgbClr val="0072CE"/>
          </a:solidFill>
          <a:ln w="12700">
            <a:solidFill>
              <a:srgbClr val="FFFFFF">
                <a:alpha val="0"/>
              </a:srgbClr>
            </a:solidFill>
            <a:prstDash val="solid"/>
          </a:ln>
        </p:spPr>
      </p:sp>
      <p:pic>
        <p:nvPicPr>
          <p:cNvPr id="15" name="Image 2" descr="preencoded.png"/>
          <p:cNvPicPr>
            <a:picLocks noChangeAspect="1"/>
          </p:cNvPicPr>
          <p:nvPr/>
        </p:nvPicPr>
        <p:blipFill>
          <a:blip r:embed="rId5"/>
          <a:srcRect/>
          <a:stretch/>
        </p:blipFill>
        <p:spPr>
          <a:xfrm>
            <a:off x="771754" y="3187598"/>
            <a:ext cx="152705" cy="152705"/>
          </a:xfrm>
          <a:prstGeom prst="rect">
            <a:avLst/>
          </a:prstGeom>
        </p:spPr>
      </p:pic>
      <p:sp>
        <p:nvSpPr>
          <p:cNvPr id="16" name="Text 11"/>
          <p:cNvSpPr txBox="1"/>
          <p:nvPr/>
        </p:nvSpPr>
        <p:spPr>
          <a:xfrm>
            <a:off x="1114654" y="3134563"/>
            <a:ext cx="1540764" cy="257861"/>
          </a:xfrm>
          <a:prstGeom prst="rect">
            <a:avLst/>
          </a:prstGeom>
          <a:noFill/>
          <a:ln/>
        </p:spPr>
        <p:txBody>
          <a:bodyPr wrap="square" lIns="0" tIns="0" rIns="0" bIns="0" rtlCol="0" anchor="ctr"/>
          <a:lstStyle/>
          <a:p>
            <a:pPr marL="0" indent="0" algn="l">
              <a:buNone/>
            </a:pPr>
            <a:r>
              <a:rPr lang="en-US" sz="1300" b="1" dirty="0">
                <a:solidFill>
                  <a:srgbClr val="334155"/>
                </a:solidFill>
                <a:latin typeface="Montserrat" pitchFamily="34" charset="0"/>
                <a:ea typeface="Montserrat" pitchFamily="34" charset="-122"/>
                <a:cs typeface="Montserrat" pitchFamily="34" charset="-120"/>
              </a:rPr>
              <a:t>What to Verify</a:t>
            </a:r>
            <a:endParaRPr lang="en-US" sz="1300" dirty="0"/>
          </a:p>
        </p:txBody>
      </p:sp>
      <p:sp>
        <p:nvSpPr>
          <p:cNvPr id="17" name="Shape 12"/>
          <p:cNvSpPr/>
          <p:nvPr/>
        </p:nvSpPr>
        <p:spPr>
          <a:xfrm>
            <a:off x="676656" y="3768242"/>
            <a:ext cx="57607" cy="57607"/>
          </a:xfrm>
          <a:prstGeom prst="ellipse">
            <a:avLst/>
          </a:prstGeom>
          <a:solidFill>
            <a:srgbClr val="CBD5E1"/>
          </a:solidFill>
          <a:ln w="12700">
            <a:solidFill>
              <a:srgbClr val="FFFFFF">
                <a:alpha val="0"/>
              </a:srgbClr>
            </a:solidFill>
            <a:prstDash val="solid"/>
          </a:ln>
        </p:spPr>
      </p:sp>
      <p:sp>
        <p:nvSpPr>
          <p:cNvPr id="18" name="Text 13"/>
          <p:cNvSpPr txBox="1"/>
          <p:nvPr/>
        </p:nvSpPr>
        <p:spPr>
          <a:xfrm>
            <a:off x="828446" y="3692347"/>
            <a:ext cx="3143707" cy="562356"/>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Verify if any default meets IBC threshold (currently 1 Cr) and if mandatory filing guidelines apply.</a:t>
            </a:r>
            <a:endParaRPr lang="en-US" sz="1000" dirty="0"/>
          </a:p>
        </p:txBody>
      </p:sp>
      <p:sp>
        <p:nvSpPr>
          <p:cNvPr id="19" name="Shape 14"/>
          <p:cNvSpPr/>
          <p:nvPr/>
        </p:nvSpPr>
        <p:spPr>
          <a:xfrm>
            <a:off x="676656" y="4422953"/>
            <a:ext cx="57607" cy="57607"/>
          </a:xfrm>
          <a:prstGeom prst="ellipse">
            <a:avLst/>
          </a:prstGeom>
          <a:solidFill>
            <a:srgbClr val="CBD5E1"/>
          </a:solidFill>
          <a:ln w="12700">
            <a:solidFill>
              <a:srgbClr val="FFFFFF">
                <a:alpha val="0"/>
              </a:srgbClr>
            </a:solidFill>
            <a:prstDash val="solid"/>
          </a:ln>
        </p:spPr>
      </p:sp>
      <p:sp>
        <p:nvSpPr>
          <p:cNvPr id="20" name="Text 15"/>
          <p:cNvSpPr txBox="1"/>
          <p:nvPr/>
        </p:nvSpPr>
        <p:spPr>
          <a:xfrm>
            <a:off x="828446" y="4347058"/>
            <a:ext cx="3143707" cy="381305"/>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Check if IBC process initiated by other operational/financial creditors via NCLT status.</a:t>
            </a:r>
            <a:endParaRPr lang="en-US" sz="1000" dirty="0"/>
          </a:p>
        </p:txBody>
      </p:sp>
      <p:sp>
        <p:nvSpPr>
          <p:cNvPr id="21" name="Shape 16"/>
          <p:cNvSpPr/>
          <p:nvPr/>
        </p:nvSpPr>
        <p:spPr>
          <a:xfrm>
            <a:off x="676656" y="4892040"/>
            <a:ext cx="57607" cy="57607"/>
          </a:xfrm>
          <a:prstGeom prst="ellipse">
            <a:avLst/>
          </a:prstGeom>
          <a:solidFill>
            <a:srgbClr val="CBD5E1"/>
          </a:solidFill>
          <a:ln w="12700">
            <a:solidFill>
              <a:srgbClr val="FFFFFF">
                <a:alpha val="0"/>
              </a:srgbClr>
            </a:solidFill>
            <a:prstDash val="solid"/>
          </a:ln>
        </p:spPr>
      </p:sp>
      <p:sp>
        <p:nvSpPr>
          <p:cNvPr id="22" name="Text 17"/>
          <p:cNvSpPr txBox="1"/>
          <p:nvPr/>
        </p:nvSpPr>
        <p:spPr>
          <a:xfrm>
            <a:off x="828446" y="4815230"/>
            <a:ext cx="3143707" cy="381305"/>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Ensure 100% provision for unsecured portion if not resolved within timelines.</a:t>
            </a:r>
            <a:endParaRPr lang="en-US" sz="1000" dirty="0"/>
          </a:p>
        </p:txBody>
      </p:sp>
      <p:sp>
        <p:nvSpPr>
          <p:cNvPr id="23" name="Shape 18"/>
          <p:cNvSpPr/>
          <p:nvPr/>
        </p:nvSpPr>
        <p:spPr>
          <a:xfrm>
            <a:off x="676656" y="5360213"/>
            <a:ext cx="57607" cy="57607"/>
          </a:xfrm>
          <a:prstGeom prst="ellipse">
            <a:avLst/>
          </a:prstGeom>
          <a:solidFill>
            <a:srgbClr val="CBD5E1"/>
          </a:solidFill>
          <a:ln w="12700">
            <a:solidFill>
              <a:srgbClr val="FFFFFF">
                <a:alpha val="0"/>
              </a:srgbClr>
            </a:solidFill>
            <a:prstDash val="solid"/>
          </a:ln>
        </p:spPr>
      </p:sp>
      <p:sp>
        <p:nvSpPr>
          <p:cNvPr id="24" name="Text 19"/>
          <p:cNvSpPr txBox="1"/>
          <p:nvPr/>
        </p:nvSpPr>
        <p:spPr>
          <a:xfrm>
            <a:off x="828446" y="5284318"/>
            <a:ext cx="3143707" cy="381305"/>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Confirm status of claims lodged with Resolution Professional.</a:t>
            </a:r>
            <a:endParaRPr lang="en-US" sz="1000" dirty="0"/>
          </a:p>
        </p:txBody>
      </p:sp>
      <p:sp>
        <p:nvSpPr>
          <p:cNvPr id="25" name="Shape 20"/>
          <p:cNvSpPr/>
          <p:nvPr/>
        </p:nvSpPr>
        <p:spPr>
          <a:xfrm>
            <a:off x="4286707" y="2892247"/>
            <a:ext cx="3619195" cy="3305556"/>
          </a:xfrm>
          <a:prstGeom prst="roundRect">
            <a:avLst>
              <a:gd name="adj" fmla="val 1913"/>
            </a:avLst>
          </a:prstGeom>
          <a:solidFill>
            <a:srgbClr val="FFFFFF"/>
          </a:solidFill>
          <a:ln w="12700">
            <a:solidFill>
              <a:srgbClr val="E2E8F0"/>
            </a:solidFill>
            <a:prstDash val="solid"/>
          </a:ln>
        </p:spPr>
      </p:sp>
      <p:sp>
        <p:nvSpPr>
          <p:cNvPr id="26" name="Shape 21"/>
          <p:cNvSpPr/>
          <p:nvPr/>
        </p:nvSpPr>
        <p:spPr>
          <a:xfrm>
            <a:off x="4486046" y="3529584"/>
            <a:ext cx="3219602" cy="19202"/>
          </a:xfrm>
          <a:prstGeom prst="rect">
            <a:avLst/>
          </a:prstGeom>
          <a:solidFill>
            <a:srgbClr val="F1F5F9"/>
          </a:solidFill>
          <a:ln w="12700">
            <a:solidFill>
              <a:srgbClr val="F1F5F9">
                <a:alpha val="0"/>
              </a:srgbClr>
            </a:solidFill>
            <a:prstDash val="solid"/>
          </a:ln>
        </p:spPr>
      </p:sp>
      <p:sp>
        <p:nvSpPr>
          <p:cNvPr id="27" name="Shape 22"/>
          <p:cNvSpPr/>
          <p:nvPr/>
        </p:nvSpPr>
        <p:spPr>
          <a:xfrm>
            <a:off x="4486046" y="3091586"/>
            <a:ext cx="342900" cy="342900"/>
          </a:xfrm>
          <a:prstGeom prst="ellipse">
            <a:avLst/>
          </a:prstGeom>
          <a:solidFill>
            <a:srgbClr val="10B981"/>
          </a:solidFill>
          <a:ln w="12700">
            <a:solidFill>
              <a:srgbClr val="FFFFFF">
                <a:alpha val="0"/>
              </a:srgbClr>
            </a:solidFill>
            <a:prstDash val="solid"/>
          </a:ln>
        </p:spPr>
      </p:sp>
      <p:pic>
        <p:nvPicPr>
          <p:cNvPr id="28" name="Image 3" descr="preencoded.png"/>
          <p:cNvPicPr>
            <a:picLocks noChangeAspect="1"/>
          </p:cNvPicPr>
          <p:nvPr/>
        </p:nvPicPr>
        <p:blipFill>
          <a:blip r:embed="rId6"/>
          <a:srcRect t="-100" b="-100"/>
          <a:stretch/>
        </p:blipFill>
        <p:spPr>
          <a:xfrm>
            <a:off x="4600346" y="3187598"/>
            <a:ext cx="114300" cy="152705"/>
          </a:xfrm>
          <a:prstGeom prst="rect">
            <a:avLst/>
          </a:prstGeom>
        </p:spPr>
      </p:pic>
      <p:sp>
        <p:nvSpPr>
          <p:cNvPr id="29" name="Text 23"/>
          <p:cNvSpPr txBox="1"/>
          <p:nvPr/>
        </p:nvSpPr>
        <p:spPr>
          <a:xfrm>
            <a:off x="4924044" y="3134563"/>
            <a:ext cx="2211019" cy="257861"/>
          </a:xfrm>
          <a:prstGeom prst="rect">
            <a:avLst/>
          </a:prstGeom>
          <a:noFill/>
          <a:ln/>
        </p:spPr>
        <p:txBody>
          <a:bodyPr wrap="square" lIns="0" tIns="0" rIns="0" bIns="0" rtlCol="0" anchor="ctr"/>
          <a:lstStyle/>
          <a:p>
            <a:pPr marL="0" indent="0" algn="l">
              <a:buNone/>
            </a:pPr>
            <a:r>
              <a:rPr lang="en-US" sz="1300" b="1" dirty="0">
                <a:solidFill>
                  <a:srgbClr val="334155"/>
                </a:solidFill>
                <a:latin typeface="Montserrat" pitchFamily="34" charset="0"/>
                <a:ea typeface="Montserrat" pitchFamily="34" charset="-122"/>
                <a:cs typeface="Montserrat" pitchFamily="34" charset="-120"/>
              </a:rPr>
              <a:t>Documents to Examine</a:t>
            </a:r>
            <a:endParaRPr lang="en-US" sz="1300" dirty="0"/>
          </a:p>
        </p:txBody>
      </p:sp>
      <p:sp>
        <p:nvSpPr>
          <p:cNvPr id="30" name="Shape 24"/>
          <p:cNvSpPr/>
          <p:nvPr/>
        </p:nvSpPr>
        <p:spPr>
          <a:xfrm>
            <a:off x="4486046" y="3768242"/>
            <a:ext cx="57607" cy="57607"/>
          </a:xfrm>
          <a:prstGeom prst="ellipse">
            <a:avLst/>
          </a:prstGeom>
          <a:solidFill>
            <a:srgbClr val="CBD5E1"/>
          </a:solidFill>
          <a:ln w="12700">
            <a:solidFill>
              <a:srgbClr val="FFFFFF">
                <a:alpha val="0"/>
              </a:srgbClr>
            </a:solidFill>
            <a:prstDash val="solid"/>
          </a:ln>
        </p:spPr>
      </p:sp>
      <p:sp>
        <p:nvSpPr>
          <p:cNvPr id="31" name="Text 25"/>
          <p:cNvSpPr txBox="1"/>
          <p:nvPr/>
        </p:nvSpPr>
        <p:spPr>
          <a:xfrm>
            <a:off x="4638751" y="3692347"/>
            <a:ext cx="3587191" cy="191110"/>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NCLT admission orders / Public announcements.</a:t>
            </a:r>
            <a:endParaRPr lang="en-US" sz="1000" dirty="0"/>
          </a:p>
        </p:txBody>
      </p:sp>
      <p:sp>
        <p:nvSpPr>
          <p:cNvPr id="32" name="Shape 26"/>
          <p:cNvSpPr/>
          <p:nvPr/>
        </p:nvSpPr>
        <p:spPr>
          <a:xfrm>
            <a:off x="4486046" y="4049878"/>
            <a:ext cx="57607" cy="57607"/>
          </a:xfrm>
          <a:prstGeom prst="ellipse">
            <a:avLst/>
          </a:prstGeom>
          <a:solidFill>
            <a:srgbClr val="CBD5E1"/>
          </a:solidFill>
          <a:ln w="12700">
            <a:solidFill>
              <a:srgbClr val="FFFFFF">
                <a:alpha val="0"/>
              </a:srgbClr>
            </a:solidFill>
            <a:prstDash val="solid"/>
          </a:ln>
        </p:spPr>
      </p:sp>
      <p:sp>
        <p:nvSpPr>
          <p:cNvPr id="33" name="Text 27"/>
          <p:cNvSpPr txBox="1"/>
          <p:nvPr/>
        </p:nvSpPr>
        <p:spPr>
          <a:xfrm>
            <a:off x="4638751" y="3973982"/>
            <a:ext cx="3015691" cy="191110"/>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Claim forms (Form B/C) filed with IRP/RP.</a:t>
            </a:r>
            <a:endParaRPr lang="en-US" sz="1000" dirty="0"/>
          </a:p>
        </p:txBody>
      </p:sp>
      <p:sp>
        <p:nvSpPr>
          <p:cNvPr id="34" name="Shape 28"/>
          <p:cNvSpPr/>
          <p:nvPr/>
        </p:nvSpPr>
        <p:spPr>
          <a:xfrm>
            <a:off x="4486046" y="4331513"/>
            <a:ext cx="57607" cy="57607"/>
          </a:xfrm>
          <a:prstGeom prst="ellipse">
            <a:avLst/>
          </a:prstGeom>
          <a:solidFill>
            <a:srgbClr val="CBD5E1"/>
          </a:solidFill>
          <a:ln w="12700">
            <a:solidFill>
              <a:srgbClr val="FFFFFF">
                <a:alpha val="0"/>
              </a:srgbClr>
            </a:solidFill>
            <a:prstDash val="solid"/>
          </a:ln>
        </p:spPr>
      </p:sp>
      <p:sp>
        <p:nvSpPr>
          <p:cNvPr id="35" name="Text 29"/>
          <p:cNvSpPr txBox="1"/>
          <p:nvPr/>
        </p:nvSpPr>
        <p:spPr>
          <a:xfrm>
            <a:off x="4638751" y="4255618"/>
            <a:ext cx="3499409" cy="191110"/>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Committee of Creditors (CoC) meeting minutes.</a:t>
            </a:r>
            <a:endParaRPr lang="en-US" sz="1000" dirty="0"/>
          </a:p>
        </p:txBody>
      </p:sp>
      <p:sp>
        <p:nvSpPr>
          <p:cNvPr id="36" name="Shape 30"/>
          <p:cNvSpPr/>
          <p:nvPr/>
        </p:nvSpPr>
        <p:spPr>
          <a:xfrm>
            <a:off x="4486046" y="4614062"/>
            <a:ext cx="57607" cy="57607"/>
          </a:xfrm>
          <a:prstGeom prst="ellipse">
            <a:avLst/>
          </a:prstGeom>
          <a:solidFill>
            <a:srgbClr val="CBD5E1"/>
          </a:solidFill>
          <a:ln w="12700">
            <a:solidFill>
              <a:srgbClr val="FFFFFF">
                <a:alpha val="0"/>
              </a:srgbClr>
            </a:solidFill>
            <a:prstDash val="solid"/>
          </a:ln>
        </p:spPr>
      </p:sp>
      <p:sp>
        <p:nvSpPr>
          <p:cNvPr id="37" name="Text 31"/>
          <p:cNvSpPr txBox="1"/>
          <p:nvPr/>
        </p:nvSpPr>
        <p:spPr>
          <a:xfrm>
            <a:off x="4638751" y="4537253"/>
            <a:ext cx="2732227" cy="191110"/>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List of default accounts &gt; Rs. 1 Crore.</a:t>
            </a:r>
            <a:endParaRPr lang="en-US" sz="1000" dirty="0"/>
          </a:p>
        </p:txBody>
      </p:sp>
      <p:sp>
        <p:nvSpPr>
          <p:cNvPr id="38" name="Shape 32"/>
          <p:cNvSpPr/>
          <p:nvPr/>
        </p:nvSpPr>
        <p:spPr>
          <a:xfrm>
            <a:off x="8096098" y="2892247"/>
            <a:ext cx="3619195" cy="3305556"/>
          </a:xfrm>
          <a:prstGeom prst="roundRect">
            <a:avLst>
              <a:gd name="adj" fmla="val 1913"/>
            </a:avLst>
          </a:prstGeom>
          <a:solidFill>
            <a:srgbClr val="FFFFFF"/>
          </a:solidFill>
          <a:ln w="12700">
            <a:solidFill>
              <a:srgbClr val="E2E8F0"/>
            </a:solidFill>
            <a:prstDash val="solid"/>
          </a:ln>
        </p:spPr>
      </p:sp>
      <p:sp>
        <p:nvSpPr>
          <p:cNvPr id="39" name="Shape 33"/>
          <p:cNvSpPr/>
          <p:nvPr/>
        </p:nvSpPr>
        <p:spPr>
          <a:xfrm>
            <a:off x="8296351" y="3529584"/>
            <a:ext cx="3219602" cy="19202"/>
          </a:xfrm>
          <a:prstGeom prst="rect">
            <a:avLst/>
          </a:prstGeom>
          <a:solidFill>
            <a:srgbClr val="F1F5F9"/>
          </a:solidFill>
          <a:ln w="12700">
            <a:solidFill>
              <a:srgbClr val="F1F5F9">
                <a:alpha val="0"/>
              </a:srgbClr>
            </a:solidFill>
            <a:prstDash val="solid"/>
          </a:ln>
        </p:spPr>
      </p:sp>
      <p:sp>
        <p:nvSpPr>
          <p:cNvPr id="40" name="Shape 34"/>
          <p:cNvSpPr/>
          <p:nvPr/>
        </p:nvSpPr>
        <p:spPr>
          <a:xfrm>
            <a:off x="8296351" y="3091586"/>
            <a:ext cx="342900" cy="342900"/>
          </a:xfrm>
          <a:prstGeom prst="ellipse">
            <a:avLst/>
          </a:prstGeom>
          <a:solidFill>
            <a:srgbClr val="EF4444"/>
          </a:solidFill>
          <a:ln w="12700">
            <a:solidFill>
              <a:srgbClr val="FFFFFF">
                <a:alpha val="0"/>
              </a:srgbClr>
            </a:solidFill>
            <a:prstDash val="solid"/>
          </a:ln>
        </p:spPr>
      </p:sp>
      <p:pic>
        <p:nvPicPr>
          <p:cNvPr id="41" name="Image 4" descr="preencoded.png"/>
          <p:cNvPicPr>
            <a:picLocks noChangeAspect="1"/>
          </p:cNvPicPr>
          <p:nvPr/>
        </p:nvPicPr>
        <p:blipFill>
          <a:blip r:embed="rId7"/>
          <a:srcRect/>
          <a:stretch/>
        </p:blipFill>
        <p:spPr>
          <a:xfrm>
            <a:off x="8391449" y="3187598"/>
            <a:ext cx="152705" cy="152705"/>
          </a:xfrm>
          <a:prstGeom prst="rect">
            <a:avLst/>
          </a:prstGeom>
        </p:spPr>
      </p:pic>
      <p:sp>
        <p:nvSpPr>
          <p:cNvPr id="42" name="Text 35"/>
          <p:cNvSpPr txBox="1"/>
          <p:nvPr/>
        </p:nvSpPr>
        <p:spPr>
          <a:xfrm>
            <a:off x="8734349" y="3134563"/>
            <a:ext cx="1507846" cy="257861"/>
          </a:xfrm>
          <a:prstGeom prst="rect">
            <a:avLst/>
          </a:prstGeom>
          <a:noFill/>
          <a:ln/>
        </p:spPr>
        <p:txBody>
          <a:bodyPr wrap="square" lIns="0" tIns="0" rIns="0" bIns="0" rtlCol="0" anchor="ctr"/>
          <a:lstStyle/>
          <a:p>
            <a:pPr marL="0" indent="0" algn="l">
              <a:buNone/>
            </a:pPr>
            <a:r>
              <a:rPr lang="en-US" sz="1300" b="1" dirty="0">
                <a:solidFill>
                  <a:srgbClr val="334155"/>
                </a:solidFill>
                <a:latin typeface="Montserrat" pitchFamily="34" charset="0"/>
                <a:ea typeface="Montserrat" pitchFamily="34" charset="-122"/>
                <a:cs typeface="Montserrat" pitchFamily="34" charset="-120"/>
              </a:rPr>
              <a:t>Possible Risks</a:t>
            </a:r>
            <a:endParaRPr lang="en-US" sz="1300" dirty="0"/>
          </a:p>
        </p:txBody>
      </p:sp>
      <p:sp>
        <p:nvSpPr>
          <p:cNvPr id="43" name="Shape 36"/>
          <p:cNvSpPr/>
          <p:nvPr/>
        </p:nvSpPr>
        <p:spPr>
          <a:xfrm>
            <a:off x="8296351" y="3768242"/>
            <a:ext cx="57607" cy="57607"/>
          </a:xfrm>
          <a:prstGeom prst="ellipse">
            <a:avLst/>
          </a:prstGeom>
          <a:solidFill>
            <a:srgbClr val="CBD5E1"/>
          </a:solidFill>
          <a:ln w="12700">
            <a:solidFill>
              <a:srgbClr val="FFFFFF">
                <a:alpha val="0"/>
              </a:srgbClr>
            </a:solidFill>
            <a:prstDash val="solid"/>
          </a:ln>
        </p:spPr>
      </p:sp>
      <p:sp>
        <p:nvSpPr>
          <p:cNvPr id="44" name="Text 37"/>
          <p:cNvSpPr txBox="1"/>
          <p:nvPr/>
        </p:nvSpPr>
        <p:spPr>
          <a:xfrm>
            <a:off x="8449056" y="3692347"/>
            <a:ext cx="3143707" cy="381305"/>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Failure to file claims within specified timeline leading to rejection.</a:t>
            </a:r>
            <a:endParaRPr lang="en-US" sz="1000" dirty="0"/>
          </a:p>
        </p:txBody>
      </p:sp>
      <p:sp>
        <p:nvSpPr>
          <p:cNvPr id="45" name="Shape 38"/>
          <p:cNvSpPr/>
          <p:nvPr/>
        </p:nvSpPr>
        <p:spPr>
          <a:xfrm>
            <a:off x="8296351" y="4236415"/>
            <a:ext cx="57607" cy="57607"/>
          </a:xfrm>
          <a:prstGeom prst="ellipse">
            <a:avLst/>
          </a:prstGeom>
          <a:solidFill>
            <a:srgbClr val="CBD5E1"/>
          </a:solidFill>
          <a:ln w="12700">
            <a:solidFill>
              <a:srgbClr val="FFFFFF">
                <a:alpha val="0"/>
              </a:srgbClr>
            </a:solidFill>
            <a:prstDash val="solid"/>
          </a:ln>
        </p:spPr>
      </p:sp>
      <p:sp>
        <p:nvSpPr>
          <p:cNvPr id="46" name="Text 39"/>
          <p:cNvSpPr txBox="1"/>
          <p:nvPr/>
        </p:nvSpPr>
        <p:spPr>
          <a:xfrm>
            <a:off x="8449056" y="4160520"/>
            <a:ext cx="3143707" cy="381305"/>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Inadequate provisioning on accounts admitted to NCLT.</a:t>
            </a:r>
            <a:endParaRPr lang="en-US" sz="1000" dirty="0"/>
          </a:p>
        </p:txBody>
      </p:sp>
      <p:sp>
        <p:nvSpPr>
          <p:cNvPr id="47" name="Shape 40"/>
          <p:cNvSpPr/>
          <p:nvPr/>
        </p:nvSpPr>
        <p:spPr>
          <a:xfrm>
            <a:off x="8296351" y="4705502"/>
            <a:ext cx="57607" cy="57607"/>
          </a:xfrm>
          <a:prstGeom prst="ellipse">
            <a:avLst/>
          </a:prstGeom>
          <a:solidFill>
            <a:srgbClr val="CBD5E1"/>
          </a:solidFill>
          <a:ln w="12700">
            <a:solidFill>
              <a:srgbClr val="FFFFFF">
                <a:alpha val="0"/>
              </a:srgbClr>
            </a:solidFill>
            <a:prstDash val="solid"/>
          </a:ln>
        </p:spPr>
      </p:sp>
      <p:sp>
        <p:nvSpPr>
          <p:cNvPr id="48" name="Text 41"/>
          <p:cNvSpPr txBox="1"/>
          <p:nvPr/>
        </p:nvSpPr>
        <p:spPr>
          <a:xfrm>
            <a:off x="8449056" y="4628693"/>
            <a:ext cx="3196742" cy="191110"/>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Voting rights in CoC not exercised properly.</a:t>
            </a:r>
            <a:endParaRPr lang="en-US" sz="1000" dirty="0"/>
          </a:p>
        </p:txBody>
      </p:sp>
      <p:sp>
        <p:nvSpPr>
          <p:cNvPr id="49" name="Shape 42"/>
          <p:cNvSpPr/>
          <p:nvPr/>
        </p:nvSpPr>
        <p:spPr>
          <a:xfrm>
            <a:off x="8296351" y="4987138"/>
            <a:ext cx="57607" cy="57607"/>
          </a:xfrm>
          <a:prstGeom prst="ellipse">
            <a:avLst/>
          </a:prstGeom>
          <a:solidFill>
            <a:srgbClr val="CBD5E1"/>
          </a:solidFill>
          <a:ln w="12700">
            <a:solidFill>
              <a:srgbClr val="FFFFFF">
                <a:alpha val="0"/>
              </a:srgbClr>
            </a:solidFill>
            <a:prstDash val="solid"/>
          </a:ln>
        </p:spPr>
      </p:sp>
      <p:sp>
        <p:nvSpPr>
          <p:cNvPr id="50" name="Text 43"/>
          <p:cNvSpPr txBox="1"/>
          <p:nvPr/>
        </p:nvSpPr>
        <p:spPr>
          <a:xfrm>
            <a:off x="8449056" y="4911242"/>
            <a:ext cx="3143707" cy="381305"/>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Under-reporting of haircuts or sacrifices in resolution plans.</a:t>
            </a:r>
            <a:endParaRPr lang="en-US" sz="1000" dirty="0"/>
          </a:p>
        </p:txBody>
      </p:sp>
      <p:sp>
        <p:nvSpPr>
          <p:cNvPr id="51" name="Shape 44"/>
          <p:cNvSpPr/>
          <p:nvPr/>
        </p:nvSpPr>
        <p:spPr>
          <a:xfrm>
            <a:off x="0" y="6476695"/>
            <a:ext cx="12191695" cy="381305"/>
          </a:xfrm>
          <a:prstGeom prst="rect">
            <a:avLst/>
          </a:prstGeom>
          <a:solidFill>
            <a:srgbClr val="F8FAFC"/>
          </a:solidFill>
          <a:ln/>
        </p:spPr>
      </p:sp>
      <p:sp>
        <p:nvSpPr>
          <p:cNvPr id="52" name="Shape 45"/>
          <p:cNvSpPr/>
          <p:nvPr/>
        </p:nvSpPr>
        <p:spPr>
          <a:xfrm>
            <a:off x="0" y="6476695"/>
            <a:ext cx="12191695" cy="9144"/>
          </a:xfrm>
          <a:prstGeom prst="rect">
            <a:avLst/>
          </a:prstGeom>
          <a:solidFill>
            <a:srgbClr val="E2E8F0"/>
          </a:solidFill>
          <a:ln w="12700">
            <a:solidFill>
              <a:srgbClr val="E2E8F0">
                <a:alpha val="0"/>
              </a:srgbClr>
            </a:solidFill>
            <a:prstDash val="solid"/>
          </a:ln>
        </p:spPr>
      </p:sp>
      <p:sp>
        <p:nvSpPr>
          <p:cNvPr id="53" name="Text 46"/>
          <p:cNvSpPr txBox="1"/>
          <p:nvPr/>
        </p:nvSpPr>
        <p:spPr>
          <a:xfrm>
            <a:off x="476402" y="6586423"/>
            <a:ext cx="3276295" cy="171907"/>
          </a:xfrm>
          <a:prstGeom prst="rect">
            <a:avLst/>
          </a:prstGeom>
          <a:noFill/>
          <a:ln/>
        </p:spPr>
        <p:txBody>
          <a:bodyPr wrap="square" lIns="0" tIns="0" rIns="0" bIns="0" rtlCol="0" anchor="ctr"/>
          <a:lstStyle/>
          <a:p>
            <a:pPr marL="0" indent="0" algn="l">
              <a:buNone/>
            </a:pPr>
            <a:r>
              <a:rPr lang="en-US" sz="900" dirty="0">
                <a:solidFill>
                  <a:srgbClr val="94A3B8"/>
                </a:solidFill>
                <a:latin typeface="Open Sans" pitchFamily="34" charset="0"/>
                <a:ea typeface="Open Sans" pitchFamily="34" charset="-122"/>
                <a:cs typeface="Open Sans" pitchFamily="34" charset="-120"/>
              </a:rPr>
              <a:t>Long Form Audit Report (LFAR) – Practical Approach</a:t>
            </a:r>
            <a:endParaRPr lang="en-US" sz="900" dirty="0"/>
          </a:p>
        </p:txBody>
      </p:sp>
      <p:sp>
        <p:nvSpPr>
          <p:cNvPr id="54" name="Text 47"/>
          <p:cNvSpPr txBox="1"/>
          <p:nvPr/>
        </p:nvSpPr>
        <p:spPr>
          <a:xfrm>
            <a:off x="10416845" y="6586423"/>
            <a:ext cx="1553566" cy="171907"/>
          </a:xfrm>
          <a:prstGeom prst="rect">
            <a:avLst/>
          </a:prstGeom>
          <a:noFill/>
          <a:ln/>
        </p:spPr>
        <p:txBody>
          <a:bodyPr wrap="square" lIns="0" tIns="0" rIns="0" bIns="0" rtlCol="0" anchor="ctr"/>
          <a:lstStyle/>
          <a:p>
            <a:pPr marL="0" indent="0" algn="l">
              <a:buNone/>
            </a:pPr>
            <a:r>
              <a:rPr lang="en-US" sz="900" dirty="0">
                <a:solidFill>
                  <a:srgbClr val="94A3B8"/>
                </a:solidFill>
                <a:latin typeface="Open Sans" pitchFamily="34" charset="0"/>
                <a:ea typeface="Open Sans" pitchFamily="34" charset="-122"/>
                <a:cs typeface="Open Sans" pitchFamily="34" charset="-120"/>
              </a:rPr>
              <a:t>ICAI Hyderabad Seminar</a:t>
            </a:r>
            <a:endParaRPr lang="en-US" sz="90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name="Slide 51">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F0F0F0"/>
          </a:solidFill>
          <a:ln w="12700">
            <a:solidFill>
              <a:srgbClr val="FFFFFF">
                <a:alpha val="0"/>
              </a:srgbClr>
            </a:solidFill>
            <a:prstDash val="solid"/>
          </a:ln>
        </p:spPr>
      </p:sp>
      <p:sp>
        <p:nvSpPr>
          <p:cNvPr id="3" name="Shape 1"/>
          <p:cNvSpPr/>
          <p:nvPr/>
        </p:nvSpPr>
        <p:spPr>
          <a:xfrm>
            <a:off x="0" y="0"/>
            <a:ext cx="12191695" cy="6858000"/>
          </a:xfrm>
          <a:prstGeom prst="rect">
            <a:avLst/>
          </a:prstGeom>
          <a:solidFill>
            <a:srgbClr val="FFFFFF"/>
          </a:solidFill>
          <a:ln w="12700">
            <a:solidFill>
              <a:srgbClr val="FFFFFF">
                <a:alpha val="0"/>
              </a:srgbClr>
            </a:solidFill>
            <a:prstDash val="solid"/>
          </a:ln>
        </p:spPr>
      </p:sp>
      <p:sp>
        <p:nvSpPr>
          <p:cNvPr id="4" name="Shape 2"/>
          <p:cNvSpPr/>
          <p:nvPr/>
        </p:nvSpPr>
        <p:spPr>
          <a:xfrm>
            <a:off x="0" y="0"/>
            <a:ext cx="12191695" cy="952805"/>
          </a:xfrm>
          <a:prstGeom prst="rect">
            <a:avLst/>
          </a:prstGeom>
          <a:solidFill>
            <a:srgbClr val="003580"/>
          </a:solidFill>
          <a:ln w="12700">
            <a:solidFill>
              <a:srgbClr val="FFFFFF">
                <a:alpha val="0"/>
              </a:srgbClr>
            </a:solidFill>
            <a:prstDash val="solid"/>
          </a:ln>
        </p:spPr>
      </p:sp>
      <p:pic>
        <p:nvPicPr>
          <p:cNvPr id="6" name="Image 0" descr="preencoded.png"/>
          <p:cNvPicPr>
            <a:picLocks noChangeAspect="1"/>
          </p:cNvPicPr>
          <p:nvPr/>
        </p:nvPicPr>
        <p:blipFill>
          <a:blip r:embed="rId3"/>
          <a:srcRect t="-401" b="-401"/>
          <a:stretch/>
        </p:blipFill>
        <p:spPr>
          <a:xfrm>
            <a:off x="0" y="952805"/>
            <a:ext cx="12191695" cy="57607"/>
          </a:xfrm>
          <a:prstGeom prst="rect">
            <a:avLst/>
          </a:prstGeom>
        </p:spPr>
      </p:pic>
      <p:sp>
        <p:nvSpPr>
          <p:cNvPr id="7" name="Shape 4"/>
          <p:cNvSpPr/>
          <p:nvPr/>
        </p:nvSpPr>
        <p:spPr>
          <a:xfrm>
            <a:off x="0" y="1009498"/>
            <a:ext cx="12191695" cy="5467198"/>
          </a:xfrm>
          <a:prstGeom prst="rect">
            <a:avLst/>
          </a:prstGeom>
          <a:solidFill>
            <a:srgbClr val="F8FAFC"/>
          </a:solidFill>
          <a:ln w="12700">
            <a:solidFill>
              <a:srgbClr val="FFFFFF">
                <a:alpha val="0"/>
              </a:srgbClr>
            </a:solidFill>
            <a:prstDash val="solid"/>
          </a:ln>
        </p:spPr>
      </p:sp>
      <p:sp>
        <p:nvSpPr>
          <p:cNvPr id="8" name="Shape 5"/>
          <p:cNvSpPr/>
          <p:nvPr/>
        </p:nvSpPr>
        <p:spPr>
          <a:xfrm>
            <a:off x="476402" y="1295705"/>
            <a:ext cx="11239805" cy="1000354"/>
          </a:xfrm>
          <a:prstGeom prst="roundRect">
            <a:avLst>
              <a:gd name="adj" fmla="val 13929"/>
            </a:avLst>
          </a:prstGeom>
          <a:solidFill>
            <a:srgbClr val="FFFFFF"/>
          </a:solidFill>
          <a:ln/>
        </p:spPr>
      </p:sp>
      <p:sp>
        <p:nvSpPr>
          <p:cNvPr id="9" name="Shape 6"/>
          <p:cNvSpPr/>
          <p:nvPr/>
        </p:nvSpPr>
        <p:spPr>
          <a:xfrm>
            <a:off x="476402" y="1295705"/>
            <a:ext cx="57607" cy="1000354"/>
          </a:xfrm>
          <a:prstGeom prst="roundRect">
            <a:avLst>
              <a:gd name="adj" fmla="val 241875"/>
            </a:avLst>
          </a:prstGeom>
          <a:solidFill>
            <a:srgbClr val="0072CE"/>
          </a:solidFill>
          <a:ln w="12700">
            <a:solidFill>
              <a:srgbClr val="0072CE">
                <a:alpha val="0"/>
              </a:srgbClr>
            </a:solidFill>
            <a:prstDash val="solid"/>
          </a:ln>
        </p:spPr>
      </p:sp>
      <p:sp>
        <p:nvSpPr>
          <p:cNvPr id="10" name="Shape 7"/>
          <p:cNvSpPr/>
          <p:nvPr/>
        </p:nvSpPr>
        <p:spPr>
          <a:xfrm>
            <a:off x="724205" y="1466698"/>
            <a:ext cx="923544" cy="209398"/>
          </a:xfrm>
          <a:prstGeom prst="roundRect">
            <a:avLst>
              <a:gd name="adj" fmla="val 158793"/>
            </a:avLst>
          </a:prstGeom>
          <a:solidFill>
            <a:srgbClr val="E8F4FD"/>
          </a:solidFill>
          <a:ln w="12700">
            <a:solidFill>
              <a:srgbClr val="FFFFFF">
                <a:alpha val="0"/>
              </a:srgbClr>
            </a:solidFill>
            <a:prstDash val="solid"/>
          </a:ln>
        </p:spPr>
      </p:sp>
      <p:sp>
        <p:nvSpPr>
          <p:cNvPr id="11" name="Text 8"/>
          <p:cNvSpPr txBox="1"/>
          <p:nvPr/>
        </p:nvSpPr>
        <p:spPr>
          <a:xfrm>
            <a:off x="724205" y="1466698"/>
            <a:ext cx="1100023" cy="210312"/>
          </a:xfrm>
          <a:prstGeom prst="rect">
            <a:avLst/>
          </a:prstGeom>
          <a:solidFill>
            <a:srgbClr val="FFFFFF">
              <a:alpha val="0"/>
            </a:srgbClr>
          </a:solidFill>
          <a:ln>
            <a:solidFill>
              <a:srgbClr val="FFFFFF">
                <a:alpha val="0"/>
              </a:srgbClr>
            </a:solidFill>
          </a:ln>
        </p:spPr>
        <p:txBody>
          <a:bodyPr wrap="square" lIns="76200" tIns="25400" rIns="76200" bIns="25400" rtlCol="0" anchor="ctr"/>
          <a:lstStyle/>
          <a:p>
            <a:pPr marL="0" indent="0" algn="l">
              <a:buNone/>
            </a:pPr>
            <a:r>
              <a:rPr lang="en-US" sz="900" b="1" dirty="0">
                <a:solidFill>
                  <a:srgbClr val="003580"/>
                </a:solidFill>
                <a:latin typeface="Open Sans" pitchFamily="34" charset="0"/>
                <a:ea typeface="Open Sans" pitchFamily="34" charset="-122"/>
                <a:cs typeface="Open Sans" pitchFamily="34" charset="-120"/>
              </a:rPr>
              <a:t>Clause 5(f)(vi)</a:t>
            </a:r>
            <a:endParaRPr lang="en-US" sz="900" dirty="0"/>
          </a:p>
        </p:txBody>
      </p:sp>
      <p:pic>
        <p:nvPicPr>
          <p:cNvPr id="12" name="Image 1" descr="preencoded.png"/>
          <p:cNvPicPr>
            <a:picLocks noChangeAspect="1"/>
          </p:cNvPicPr>
          <p:nvPr/>
        </p:nvPicPr>
        <p:blipFill>
          <a:blip r:embed="rId4"/>
          <a:srcRect l="-57" r="-57"/>
          <a:stretch/>
        </p:blipFill>
        <p:spPr>
          <a:xfrm>
            <a:off x="11373307" y="1390802"/>
            <a:ext cx="200254" cy="228600"/>
          </a:xfrm>
          <a:prstGeom prst="rect">
            <a:avLst/>
          </a:prstGeom>
        </p:spPr>
      </p:pic>
      <p:sp>
        <p:nvSpPr>
          <p:cNvPr id="13" name="Text 9"/>
          <p:cNvSpPr txBox="1"/>
          <p:nvPr/>
        </p:nvSpPr>
        <p:spPr>
          <a:xfrm>
            <a:off x="724205" y="1723644"/>
            <a:ext cx="10877702" cy="428854"/>
          </a:xfrm>
          <a:prstGeom prst="rect">
            <a:avLst/>
          </a:prstGeom>
          <a:noFill/>
          <a:ln/>
        </p:spPr>
        <p:txBody>
          <a:bodyPr wrap="square" lIns="0" tIns="0" rIns="0" bIns="0" rtlCol="0" anchor="ctr"/>
          <a:lstStyle/>
          <a:p>
            <a:pPr marL="0" indent="0" algn="l">
              <a:buNone/>
            </a:pPr>
            <a:r>
              <a:rPr lang="en-US" sz="1600" b="1" i="1" dirty="0">
                <a:solidFill>
                  <a:srgbClr val="1E293B"/>
                </a:solidFill>
                <a:latin typeface="Montserrat" pitchFamily="34" charset="0"/>
                <a:ea typeface="Montserrat" pitchFamily="34" charset="-122"/>
                <a:cs typeface="Montserrat" pitchFamily="34" charset="-120"/>
              </a:rPr>
              <a:t>"a) Have appropriate claims for credit guarantee (ECGC and others), if any, been duly lodged and settled? b) Give details of claims rejected? c) Whether the rejection is appropriately considered while determining the provisioning requirements?"</a:t>
            </a:r>
            <a:endParaRPr lang="en-US" sz="1600" dirty="0"/>
          </a:p>
        </p:txBody>
      </p:sp>
      <p:sp>
        <p:nvSpPr>
          <p:cNvPr id="14" name="Shape 10"/>
          <p:cNvSpPr/>
          <p:nvPr/>
        </p:nvSpPr>
        <p:spPr>
          <a:xfrm>
            <a:off x="476402" y="2484425"/>
            <a:ext cx="3619195" cy="3715207"/>
          </a:xfrm>
          <a:prstGeom prst="roundRect">
            <a:avLst>
              <a:gd name="adj" fmla="val 1330"/>
            </a:avLst>
          </a:prstGeom>
          <a:solidFill>
            <a:srgbClr val="FFFFFF"/>
          </a:solidFill>
          <a:ln w="12700">
            <a:solidFill>
              <a:srgbClr val="FFFFFF">
                <a:alpha val="0"/>
              </a:srgbClr>
            </a:solidFill>
            <a:prstDash val="solid"/>
          </a:ln>
          <a:effectLst>
            <a:outerShdw blurRad="63500" dist="38100" dir="16200000" algn="bl" rotWithShape="0">
              <a:srgbClr val="000000">
                <a:alpha val="5000"/>
              </a:srgbClr>
            </a:outerShdw>
          </a:effectLst>
        </p:spPr>
      </p:sp>
      <p:sp>
        <p:nvSpPr>
          <p:cNvPr id="15" name="Shape 11"/>
          <p:cNvSpPr/>
          <p:nvPr/>
        </p:nvSpPr>
        <p:spPr>
          <a:xfrm>
            <a:off x="666598" y="3112618"/>
            <a:ext cx="3238805" cy="19202"/>
          </a:xfrm>
          <a:prstGeom prst="rect">
            <a:avLst/>
          </a:prstGeom>
          <a:solidFill>
            <a:srgbClr val="F1F5F9"/>
          </a:solidFill>
          <a:ln w="12700">
            <a:solidFill>
              <a:srgbClr val="F1F5F9">
                <a:alpha val="0"/>
              </a:srgbClr>
            </a:solidFill>
            <a:prstDash val="solid"/>
          </a:ln>
        </p:spPr>
      </p:sp>
      <p:sp>
        <p:nvSpPr>
          <p:cNvPr id="16" name="Shape 12"/>
          <p:cNvSpPr/>
          <p:nvPr/>
        </p:nvSpPr>
        <p:spPr>
          <a:xfrm>
            <a:off x="666598" y="2674620"/>
            <a:ext cx="342900" cy="342900"/>
          </a:xfrm>
          <a:prstGeom prst="ellipse">
            <a:avLst/>
          </a:prstGeom>
          <a:solidFill>
            <a:srgbClr val="0072CE"/>
          </a:solidFill>
          <a:ln w="12700">
            <a:solidFill>
              <a:srgbClr val="FFFFFF">
                <a:alpha val="0"/>
              </a:srgbClr>
            </a:solidFill>
            <a:prstDash val="solid"/>
          </a:ln>
        </p:spPr>
      </p:sp>
      <p:pic>
        <p:nvPicPr>
          <p:cNvPr id="17" name="Image 2" descr="preencoded.png"/>
          <p:cNvPicPr>
            <a:picLocks noChangeAspect="1"/>
          </p:cNvPicPr>
          <p:nvPr/>
        </p:nvPicPr>
        <p:blipFill>
          <a:blip r:embed="rId5"/>
          <a:srcRect/>
          <a:stretch/>
        </p:blipFill>
        <p:spPr>
          <a:xfrm>
            <a:off x="761695" y="2769718"/>
            <a:ext cx="152705" cy="152705"/>
          </a:xfrm>
          <a:prstGeom prst="rect">
            <a:avLst/>
          </a:prstGeom>
        </p:spPr>
      </p:pic>
      <p:sp>
        <p:nvSpPr>
          <p:cNvPr id="18" name="Text 13"/>
          <p:cNvSpPr txBox="1"/>
          <p:nvPr/>
        </p:nvSpPr>
        <p:spPr>
          <a:xfrm>
            <a:off x="1104595" y="2732227"/>
            <a:ext cx="1467612" cy="228600"/>
          </a:xfrm>
          <a:prstGeom prst="rect">
            <a:avLst/>
          </a:prstGeom>
          <a:noFill/>
          <a:ln/>
        </p:spPr>
        <p:txBody>
          <a:bodyPr wrap="square" lIns="0" tIns="0" rIns="0" bIns="0" rtlCol="0" anchor="ctr"/>
          <a:lstStyle/>
          <a:p>
            <a:pPr marL="0" indent="0" algn="l">
              <a:buNone/>
            </a:pPr>
            <a:r>
              <a:rPr lang="en-US" sz="1200" b="1" dirty="0">
                <a:solidFill>
                  <a:srgbClr val="334155"/>
                </a:solidFill>
                <a:latin typeface="Montserrat" pitchFamily="34" charset="0"/>
                <a:ea typeface="Montserrat" pitchFamily="34" charset="-122"/>
                <a:cs typeface="Montserrat" pitchFamily="34" charset="-120"/>
              </a:rPr>
              <a:t>What to Verify</a:t>
            </a:r>
            <a:endParaRPr lang="en-US" sz="1200" dirty="0"/>
          </a:p>
        </p:txBody>
      </p:sp>
      <p:sp>
        <p:nvSpPr>
          <p:cNvPr id="19" name="Text 14"/>
          <p:cNvSpPr txBox="1"/>
          <p:nvPr/>
        </p:nvSpPr>
        <p:spPr>
          <a:xfrm>
            <a:off x="819302" y="3274466"/>
            <a:ext cx="3162910" cy="381305"/>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Timely lodging of claims with ECGC/CGTMSE for eligible NPA accounts</a:t>
            </a:r>
            <a:endParaRPr lang="en-US" sz="1000" dirty="0"/>
          </a:p>
        </p:txBody>
      </p:sp>
      <p:sp>
        <p:nvSpPr>
          <p:cNvPr id="20" name="Text 15"/>
          <p:cNvSpPr txBox="1"/>
          <p:nvPr/>
        </p:nvSpPr>
        <p:spPr>
          <a:xfrm>
            <a:off x="819302" y="3743554"/>
            <a:ext cx="3162910" cy="381305"/>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Follow-up on pending claims and reasons for any rejections</a:t>
            </a:r>
            <a:endParaRPr lang="en-US" sz="1000" dirty="0"/>
          </a:p>
        </p:txBody>
      </p:sp>
      <p:sp>
        <p:nvSpPr>
          <p:cNvPr id="21" name="Text 16"/>
          <p:cNvSpPr txBox="1"/>
          <p:nvPr/>
        </p:nvSpPr>
        <p:spPr>
          <a:xfrm>
            <a:off x="819302" y="4211726"/>
            <a:ext cx="3162910" cy="381305"/>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Impact of claim rejection on provisioning (security value adjustment)</a:t>
            </a:r>
            <a:endParaRPr lang="en-US" sz="1000" dirty="0"/>
          </a:p>
        </p:txBody>
      </p:sp>
      <p:sp>
        <p:nvSpPr>
          <p:cNvPr id="22" name="Text 17"/>
          <p:cNvSpPr txBox="1"/>
          <p:nvPr/>
        </p:nvSpPr>
        <p:spPr>
          <a:xfrm>
            <a:off x="819302" y="4679899"/>
            <a:ext cx="3162910" cy="381305"/>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Appropriation of claim settlement amount (first to principal in case of CGTMSE)</a:t>
            </a:r>
            <a:endParaRPr lang="en-US" sz="1000" dirty="0"/>
          </a:p>
        </p:txBody>
      </p:sp>
      <p:sp>
        <p:nvSpPr>
          <p:cNvPr id="23" name="Shape 18"/>
          <p:cNvSpPr/>
          <p:nvPr/>
        </p:nvSpPr>
        <p:spPr>
          <a:xfrm>
            <a:off x="4286707" y="2484425"/>
            <a:ext cx="3619195" cy="3715207"/>
          </a:xfrm>
          <a:prstGeom prst="roundRect">
            <a:avLst>
              <a:gd name="adj" fmla="val 1330"/>
            </a:avLst>
          </a:prstGeom>
          <a:solidFill>
            <a:srgbClr val="FFFFFF"/>
          </a:solidFill>
          <a:ln w="12700">
            <a:solidFill>
              <a:srgbClr val="FFFFFF">
                <a:alpha val="0"/>
              </a:srgbClr>
            </a:solidFill>
            <a:prstDash val="solid"/>
          </a:ln>
          <a:effectLst>
            <a:outerShdw blurRad="63500" dist="38100" dir="16200000" algn="bl" rotWithShape="0">
              <a:srgbClr val="000000">
                <a:alpha val="5000"/>
              </a:srgbClr>
            </a:outerShdw>
          </a:effectLst>
        </p:spPr>
      </p:sp>
      <p:sp>
        <p:nvSpPr>
          <p:cNvPr id="24" name="Shape 19"/>
          <p:cNvSpPr/>
          <p:nvPr/>
        </p:nvSpPr>
        <p:spPr>
          <a:xfrm>
            <a:off x="4476902" y="3112618"/>
            <a:ext cx="3238805" cy="19202"/>
          </a:xfrm>
          <a:prstGeom prst="rect">
            <a:avLst/>
          </a:prstGeom>
          <a:solidFill>
            <a:srgbClr val="F1F5F9"/>
          </a:solidFill>
          <a:ln w="12700">
            <a:solidFill>
              <a:srgbClr val="F1F5F9">
                <a:alpha val="0"/>
              </a:srgbClr>
            </a:solidFill>
            <a:prstDash val="solid"/>
          </a:ln>
        </p:spPr>
      </p:sp>
      <p:sp>
        <p:nvSpPr>
          <p:cNvPr id="25" name="Shape 20"/>
          <p:cNvSpPr/>
          <p:nvPr/>
        </p:nvSpPr>
        <p:spPr>
          <a:xfrm>
            <a:off x="4476902" y="2674620"/>
            <a:ext cx="342900" cy="342900"/>
          </a:xfrm>
          <a:prstGeom prst="ellipse">
            <a:avLst/>
          </a:prstGeom>
          <a:solidFill>
            <a:srgbClr val="0D9488"/>
          </a:solidFill>
          <a:ln w="12700">
            <a:solidFill>
              <a:srgbClr val="FFFFFF">
                <a:alpha val="0"/>
              </a:srgbClr>
            </a:solidFill>
            <a:prstDash val="solid"/>
          </a:ln>
        </p:spPr>
      </p:sp>
      <p:pic>
        <p:nvPicPr>
          <p:cNvPr id="26" name="Image 3" descr="preencoded.png"/>
          <p:cNvPicPr>
            <a:picLocks noChangeAspect="1"/>
          </p:cNvPicPr>
          <p:nvPr/>
        </p:nvPicPr>
        <p:blipFill>
          <a:blip r:embed="rId6"/>
          <a:srcRect t="-100" b="-100"/>
          <a:stretch/>
        </p:blipFill>
        <p:spPr>
          <a:xfrm>
            <a:off x="4591202" y="2769718"/>
            <a:ext cx="114300" cy="152705"/>
          </a:xfrm>
          <a:prstGeom prst="rect">
            <a:avLst/>
          </a:prstGeom>
        </p:spPr>
      </p:pic>
      <p:sp>
        <p:nvSpPr>
          <p:cNvPr id="27" name="Text 21"/>
          <p:cNvSpPr txBox="1"/>
          <p:nvPr/>
        </p:nvSpPr>
        <p:spPr>
          <a:xfrm>
            <a:off x="4914900" y="2732227"/>
            <a:ext cx="2189988" cy="228600"/>
          </a:xfrm>
          <a:prstGeom prst="rect">
            <a:avLst/>
          </a:prstGeom>
          <a:noFill/>
          <a:ln/>
        </p:spPr>
        <p:txBody>
          <a:bodyPr wrap="square" lIns="0" tIns="0" rIns="0" bIns="0" rtlCol="0" anchor="ctr"/>
          <a:lstStyle/>
          <a:p>
            <a:pPr marL="0" indent="0" algn="l">
              <a:buNone/>
            </a:pPr>
            <a:r>
              <a:rPr lang="en-US" sz="1200" b="1" dirty="0">
                <a:solidFill>
                  <a:srgbClr val="334155"/>
                </a:solidFill>
                <a:latin typeface="Montserrat" pitchFamily="34" charset="0"/>
                <a:ea typeface="Montserrat" pitchFamily="34" charset="-122"/>
                <a:cs typeface="Montserrat" pitchFamily="34" charset="-120"/>
              </a:rPr>
              <a:t>Documents to Examine</a:t>
            </a:r>
            <a:endParaRPr lang="en-US" sz="1200" dirty="0"/>
          </a:p>
        </p:txBody>
      </p:sp>
      <p:sp>
        <p:nvSpPr>
          <p:cNvPr id="28" name="Text 22"/>
          <p:cNvSpPr txBox="1"/>
          <p:nvPr/>
        </p:nvSpPr>
        <p:spPr>
          <a:xfrm>
            <a:off x="4629607" y="3274466"/>
            <a:ext cx="2236622" cy="191110"/>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ECGC/CGTMSE Claims Register</a:t>
            </a:r>
            <a:endParaRPr lang="en-US" sz="1000" dirty="0"/>
          </a:p>
        </p:txBody>
      </p:sp>
      <p:sp>
        <p:nvSpPr>
          <p:cNvPr id="29" name="Text 23"/>
          <p:cNvSpPr txBox="1"/>
          <p:nvPr/>
        </p:nvSpPr>
        <p:spPr>
          <a:xfrm>
            <a:off x="4629607" y="3557016"/>
            <a:ext cx="3162910" cy="381305"/>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Correspondence with Guarantee Corporation (rejection letters)</a:t>
            </a:r>
            <a:endParaRPr lang="en-US" sz="1000" dirty="0"/>
          </a:p>
        </p:txBody>
      </p:sp>
      <p:sp>
        <p:nvSpPr>
          <p:cNvPr id="30" name="Text 24"/>
          <p:cNvSpPr txBox="1"/>
          <p:nvPr/>
        </p:nvSpPr>
        <p:spPr>
          <a:xfrm>
            <a:off x="4629607" y="4025189"/>
            <a:ext cx="3162910" cy="381305"/>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Provisioning worksheets (checking DI-CGC coverage deduction)</a:t>
            </a:r>
            <a:endParaRPr lang="en-US" sz="1000" dirty="0"/>
          </a:p>
        </p:txBody>
      </p:sp>
      <p:sp>
        <p:nvSpPr>
          <p:cNvPr id="31" name="Text 25"/>
          <p:cNvSpPr txBox="1"/>
          <p:nvPr/>
        </p:nvSpPr>
        <p:spPr>
          <a:xfrm>
            <a:off x="4629607" y="4493362"/>
            <a:ext cx="2698394" cy="191110"/>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Credit Guarantee Scheme guidelines</a:t>
            </a:r>
            <a:endParaRPr lang="en-US" sz="1000" dirty="0"/>
          </a:p>
        </p:txBody>
      </p:sp>
      <p:sp>
        <p:nvSpPr>
          <p:cNvPr id="32" name="Shape 26"/>
          <p:cNvSpPr/>
          <p:nvPr/>
        </p:nvSpPr>
        <p:spPr>
          <a:xfrm>
            <a:off x="8096098" y="2484425"/>
            <a:ext cx="3619195" cy="3715207"/>
          </a:xfrm>
          <a:prstGeom prst="roundRect">
            <a:avLst>
              <a:gd name="adj" fmla="val 1330"/>
            </a:avLst>
          </a:prstGeom>
          <a:solidFill>
            <a:srgbClr val="FFFFFF"/>
          </a:solidFill>
          <a:ln w="12700">
            <a:solidFill>
              <a:srgbClr val="FFFFFF">
                <a:alpha val="0"/>
              </a:srgbClr>
            </a:solidFill>
            <a:prstDash val="solid"/>
          </a:ln>
          <a:effectLst>
            <a:outerShdw blurRad="63500" dist="38100" dir="16200000" algn="bl" rotWithShape="0">
              <a:srgbClr val="000000">
                <a:alpha val="5000"/>
              </a:srgbClr>
            </a:outerShdw>
          </a:effectLst>
        </p:spPr>
      </p:sp>
      <p:sp>
        <p:nvSpPr>
          <p:cNvPr id="33" name="Shape 27"/>
          <p:cNvSpPr/>
          <p:nvPr/>
        </p:nvSpPr>
        <p:spPr>
          <a:xfrm>
            <a:off x="8287207" y="3112618"/>
            <a:ext cx="3238805" cy="19202"/>
          </a:xfrm>
          <a:prstGeom prst="rect">
            <a:avLst/>
          </a:prstGeom>
          <a:solidFill>
            <a:srgbClr val="F1F5F9"/>
          </a:solidFill>
          <a:ln w="12700">
            <a:solidFill>
              <a:srgbClr val="F1F5F9">
                <a:alpha val="0"/>
              </a:srgbClr>
            </a:solidFill>
            <a:prstDash val="solid"/>
          </a:ln>
        </p:spPr>
      </p:sp>
      <p:sp>
        <p:nvSpPr>
          <p:cNvPr id="34" name="Shape 28"/>
          <p:cNvSpPr/>
          <p:nvPr/>
        </p:nvSpPr>
        <p:spPr>
          <a:xfrm>
            <a:off x="8287207" y="2674620"/>
            <a:ext cx="342900" cy="342900"/>
          </a:xfrm>
          <a:prstGeom prst="ellipse">
            <a:avLst/>
          </a:prstGeom>
          <a:solidFill>
            <a:srgbClr val="EF4444"/>
          </a:solidFill>
          <a:ln w="12700">
            <a:solidFill>
              <a:srgbClr val="FFFFFF">
                <a:alpha val="0"/>
              </a:srgbClr>
            </a:solidFill>
            <a:prstDash val="solid"/>
          </a:ln>
        </p:spPr>
      </p:sp>
      <p:pic>
        <p:nvPicPr>
          <p:cNvPr id="35" name="Image 4" descr="preencoded.png"/>
          <p:cNvPicPr>
            <a:picLocks noChangeAspect="1"/>
          </p:cNvPicPr>
          <p:nvPr/>
        </p:nvPicPr>
        <p:blipFill>
          <a:blip r:embed="rId7"/>
          <a:srcRect/>
          <a:stretch/>
        </p:blipFill>
        <p:spPr>
          <a:xfrm>
            <a:off x="8382305" y="2769718"/>
            <a:ext cx="152705" cy="152705"/>
          </a:xfrm>
          <a:prstGeom prst="rect">
            <a:avLst/>
          </a:prstGeom>
        </p:spPr>
      </p:pic>
      <p:sp>
        <p:nvSpPr>
          <p:cNvPr id="36" name="Text 29"/>
          <p:cNvSpPr txBox="1"/>
          <p:nvPr/>
        </p:nvSpPr>
        <p:spPr>
          <a:xfrm>
            <a:off x="8725205" y="2732227"/>
            <a:ext cx="1667866" cy="228600"/>
          </a:xfrm>
          <a:prstGeom prst="rect">
            <a:avLst/>
          </a:prstGeom>
          <a:noFill/>
          <a:ln/>
        </p:spPr>
        <p:txBody>
          <a:bodyPr wrap="square" lIns="0" tIns="0" rIns="0" bIns="0" rtlCol="0" anchor="ctr"/>
          <a:lstStyle/>
          <a:p>
            <a:pPr marL="0" indent="0" algn="l">
              <a:buNone/>
            </a:pPr>
            <a:r>
              <a:rPr lang="en-US" sz="1200" b="1" dirty="0">
                <a:solidFill>
                  <a:srgbClr val="334155"/>
                </a:solidFill>
                <a:latin typeface="Montserrat" pitchFamily="34" charset="0"/>
                <a:ea typeface="Montserrat" pitchFamily="34" charset="-122"/>
                <a:cs typeface="Montserrat" pitchFamily="34" charset="-120"/>
              </a:rPr>
              <a:t>Risks / Red Flags</a:t>
            </a:r>
            <a:endParaRPr lang="en-US" sz="1200" dirty="0"/>
          </a:p>
        </p:txBody>
      </p:sp>
      <p:sp>
        <p:nvSpPr>
          <p:cNvPr id="37" name="Text 30"/>
          <p:cNvSpPr txBox="1"/>
          <p:nvPr/>
        </p:nvSpPr>
        <p:spPr>
          <a:xfrm>
            <a:off x="8438998" y="3274466"/>
            <a:ext cx="3140050" cy="191110"/>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Claims time-barred due to delayed lodging</a:t>
            </a:r>
            <a:endParaRPr lang="en-US" sz="1000" dirty="0"/>
          </a:p>
        </p:txBody>
      </p:sp>
      <p:sp>
        <p:nvSpPr>
          <p:cNvPr id="38" name="Text 31"/>
          <p:cNvSpPr txBox="1"/>
          <p:nvPr/>
        </p:nvSpPr>
        <p:spPr>
          <a:xfrm>
            <a:off x="8438998" y="3557016"/>
            <a:ext cx="3162910" cy="381305"/>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Under-provisioning by incorrectly deducting guarantee cover for rejected claims</a:t>
            </a:r>
            <a:endParaRPr lang="en-US" sz="1000" dirty="0"/>
          </a:p>
        </p:txBody>
      </p:sp>
      <p:sp>
        <p:nvSpPr>
          <p:cNvPr id="39" name="Text 32"/>
          <p:cNvSpPr txBox="1"/>
          <p:nvPr/>
        </p:nvSpPr>
        <p:spPr>
          <a:xfrm>
            <a:off x="8438998" y="4025189"/>
            <a:ext cx="3162910" cy="381305"/>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Non-payment of guarantee fee/premium leading to cover expiry</a:t>
            </a:r>
            <a:endParaRPr lang="en-US" sz="1000" dirty="0"/>
          </a:p>
        </p:txBody>
      </p:sp>
      <p:sp>
        <p:nvSpPr>
          <p:cNvPr id="40" name="Text 33"/>
          <p:cNvSpPr txBox="1"/>
          <p:nvPr/>
        </p:nvSpPr>
        <p:spPr>
          <a:xfrm>
            <a:off x="8438998" y="4493362"/>
            <a:ext cx="3162910" cy="381305"/>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Ineligible accounts claimed under guarantee scheme</a:t>
            </a:r>
            <a:endParaRPr lang="en-US" sz="1000" dirty="0"/>
          </a:p>
        </p:txBody>
      </p:sp>
      <p:sp>
        <p:nvSpPr>
          <p:cNvPr id="41" name="Shape 34"/>
          <p:cNvSpPr/>
          <p:nvPr/>
        </p:nvSpPr>
        <p:spPr>
          <a:xfrm>
            <a:off x="0" y="6476695"/>
            <a:ext cx="12191695" cy="381305"/>
          </a:xfrm>
          <a:prstGeom prst="rect">
            <a:avLst/>
          </a:prstGeom>
          <a:solidFill>
            <a:srgbClr val="F1F5F9"/>
          </a:solidFill>
          <a:ln/>
        </p:spPr>
      </p:sp>
      <p:sp>
        <p:nvSpPr>
          <p:cNvPr id="42" name="Shape 35"/>
          <p:cNvSpPr/>
          <p:nvPr/>
        </p:nvSpPr>
        <p:spPr>
          <a:xfrm>
            <a:off x="0" y="6476695"/>
            <a:ext cx="12191695" cy="9144"/>
          </a:xfrm>
          <a:prstGeom prst="rect">
            <a:avLst/>
          </a:prstGeom>
          <a:solidFill>
            <a:srgbClr val="E2E8F0"/>
          </a:solidFill>
          <a:ln w="12700">
            <a:solidFill>
              <a:srgbClr val="E2E8F0">
                <a:alpha val="0"/>
              </a:srgbClr>
            </a:solidFill>
            <a:prstDash val="solid"/>
          </a:ln>
        </p:spPr>
      </p:sp>
      <p:sp>
        <p:nvSpPr>
          <p:cNvPr id="43" name="Text 36"/>
          <p:cNvSpPr txBox="1"/>
          <p:nvPr/>
        </p:nvSpPr>
        <p:spPr>
          <a:xfrm>
            <a:off x="476402" y="6586423"/>
            <a:ext cx="3276295" cy="171907"/>
          </a:xfrm>
          <a:prstGeom prst="rect">
            <a:avLst/>
          </a:prstGeom>
          <a:noFill/>
          <a:ln/>
        </p:spPr>
        <p:txBody>
          <a:bodyPr wrap="square" lIns="0" tIns="0" rIns="0" bIns="0" rtlCol="0" anchor="ctr"/>
          <a:lstStyle/>
          <a:p>
            <a:pPr marL="0" indent="0" algn="l">
              <a:buNone/>
            </a:pPr>
            <a:r>
              <a:rPr lang="en-US" sz="900" dirty="0">
                <a:solidFill>
                  <a:srgbClr val="64748B"/>
                </a:solidFill>
                <a:latin typeface="Open Sans" pitchFamily="34" charset="0"/>
                <a:ea typeface="Open Sans" pitchFamily="34" charset="-122"/>
                <a:cs typeface="Open Sans" pitchFamily="34" charset="-120"/>
              </a:rPr>
              <a:t>Long Form Audit Report (LFAR) – Practical Approach</a:t>
            </a:r>
            <a:endParaRPr lang="en-US" sz="900" dirty="0"/>
          </a:p>
        </p:txBody>
      </p:sp>
      <p:sp>
        <p:nvSpPr>
          <p:cNvPr id="44" name="Text 37"/>
          <p:cNvSpPr txBox="1"/>
          <p:nvPr/>
        </p:nvSpPr>
        <p:spPr>
          <a:xfrm>
            <a:off x="10416845" y="6586423"/>
            <a:ext cx="1553566" cy="171907"/>
          </a:xfrm>
          <a:prstGeom prst="rect">
            <a:avLst/>
          </a:prstGeom>
          <a:noFill/>
          <a:ln/>
        </p:spPr>
        <p:txBody>
          <a:bodyPr wrap="square" lIns="0" tIns="0" rIns="0" bIns="0" rtlCol="0" anchor="ctr"/>
          <a:lstStyle/>
          <a:p>
            <a:pPr marL="0" indent="0" algn="l">
              <a:buNone/>
            </a:pPr>
            <a:r>
              <a:rPr lang="en-US" sz="900" dirty="0">
                <a:solidFill>
                  <a:srgbClr val="64748B"/>
                </a:solidFill>
                <a:latin typeface="Open Sans" pitchFamily="34" charset="0"/>
                <a:ea typeface="Open Sans" pitchFamily="34" charset="-122"/>
                <a:cs typeface="Open Sans" pitchFamily="34" charset="-120"/>
              </a:rPr>
              <a:t>ICAI Hyderabad Seminar</a:t>
            </a:r>
            <a:endParaRPr lang="en-US" sz="900" dirty="0"/>
          </a:p>
        </p:txBody>
      </p:sp>
      <p:pic>
        <p:nvPicPr>
          <p:cNvPr id="45" name="Image 5" descr="preencoded.png"/>
          <p:cNvPicPr>
            <a:picLocks noChangeAspect="1"/>
          </p:cNvPicPr>
          <p:nvPr/>
        </p:nvPicPr>
        <p:blipFill>
          <a:blip r:embed="rId8"/>
          <a:srcRect l="-1712" r="-1712"/>
          <a:stretch/>
        </p:blipFill>
        <p:spPr>
          <a:xfrm>
            <a:off x="476402" y="342900"/>
            <a:ext cx="276149" cy="267005"/>
          </a:xfrm>
          <a:prstGeom prst="rect">
            <a:avLst/>
          </a:prstGeom>
        </p:spPr>
      </p:pic>
      <p:sp>
        <p:nvSpPr>
          <p:cNvPr id="46" name="Text 38"/>
          <p:cNvSpPr txBox="1"/>
          <p:nvPr/>
        </p:nvSpPr>
        <p:spPr>
          <a:xfrm>
            <a:off x="895198" y="247802"/>
            <a:ext cx="8248802" cy="457200"/>
          </a:xfrm>
          <a:prstGeom prst="rect">
            <a:avLst/>
          </a:prstGeom>
          <a:noFill/>
          <a:ln/>
        </p:spPr>
        <p:txBody>
          <a:bodyPr wrap="square" lIns="0" tIns="0" rIns="0" bIns="0" rtlCol="0" anchor="ctr"/>
          <a:lstStyle/>
          <a:p>
            <a:pPr marL="0" indent="0" algn="l">
              <a:buNone/>
            </a:pPr>
            <a:r>
              <a:rPr lang="en-US" sz="2400" b="1" kern="0" spc="75" dirty="0">
                <a:solidFill>
                  <a:srgbClr val="FFFFFF"/>
                </a:solidFill>
                <a:latin typeface="Montserrat" pitchFamily="34" charset="0"/>
                <a:ea typeface="Montserrat" pitchFamily="34" charset="-122"/>
                <a:cs typeface="Montserrat" pitchFamily="34" charset="-120"/>
              </a:rPr>
              <a:t>I. Advances - Asset Classification- ECGC Reporting </a:t>
            </a:r>
            <a:endParaRPr lang="en-US" sz="2400"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name="Slide 52">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F0F0F0"/>
          </a:solidFill>
          <a:ln w="12700">
            <a:solidFill>
              <a:srgbClr val="FFFFFF">
                <a:alpha val="0"/>
              </a:srgbClr>
            </a:solidFill>
            <a:prstDash val="solid"/>
          </a:ln>
        </p:spPr>
      </p:sp>
      <p:sp>
        <p:nvSpPr>
          <p:cNvPr id="3" name="Shape 1"/>
          <p:cNvSpPr/>
          <p:nvPr/>
        </p:nvSpPr>
        <p:spPr>
          <a:xfrm>
            <a:off x="0" y="0"/>
            <a:ext cx="12191695" cy="6858000"/>
          </a:xfrm>
          <a:prstGeom prst="rect">
            <a:avLst/>
          </a:prstGeom>
          <a:solidFill>
            <a:srgbClr val="FFFFFF"/>
          </a:solidFill>
          <a:ln w="12700">
            <a:solidFill>
              <a:srgbClr val="FFFFFF">
                <a:alpha val="0"/>
              </a:srgbClr>
            </a:solidFill>
            <a:prstDash val="solid"/>
          </a:ln>
        </p:spPr>
      </p:sp>
      <p:sp>
        <p:nvSpPr>
          <p:cNvPr id="4" name="Shape 2"/>
          <p:cNvSpPr/>
          <p:nvPr/>
        </p:nvSpPr>
        <p:spPr>
          <a:xfrm>
            <a:off x="0" y="0"/>
            <a:ext cx="12191695" cy="952805"/>
          </a:xfrm>
          <a:prstGeom prst="rect">
            <a:avLst/>
          </a:prstGeom>
          <a:solidFill>
            <a:srgbClr val="003580"/>
          </a:solidFill>
          <a:ln w="12700">
            <a:solidFill>
              <a:srgbClr val="FFFFFF">
                <a:alpha val="0"/>
              </a:srgbClr>
            </a:solidFill>
            <a:prstDash val="solid"/>
          </a:ln>
        </p:spPr>
      </p:sp>
      <p:sp>
        <p:nvSpPr>
          <p:cNvPr id="5" name="Text 3"/>
          <p:cNvSpPr txBox="1"/>
          <p:nvPr/>
        </p:nvSpPr>
        <p:spPr>
          <a:xfrm>
            <a:off x="476402" y="247802"/>
            <a:ext cx="8535010" cy="457200"/>
          </a:xfrm>
          <a:prstGeom prst="rect">
            <a:avLst/>
          </a:prstGeom>
          <a:noFill/>
          <a:ln/>
        </p:spPr>
        <p:txBody>
          <a:bodyPr wrap="square" lIns="0" tIns="0" rIns="0" bIns="0" rtlCol="0" anchor="ctr"/>
          <a:lstStyle/>
          <a:p>
            <a:pPr marL="0" indent="0" algn="l">
              <a:buNone/>
            </a:pPr>
            <a:r>
              <a:rPr lang="en-US" sz="2400" b="1" kern="0" spc="75" dirty="0">
                <a:solidFill>
                  <a:srgbClr val="FFFFFF"/>
                </a:solidFill>
                <a:latin typeface="Montserrat" pitchFamily="34" charset="0"/>
                <a:ea typeface="Montserrat" pitchFamily="34" charset="-122"/>
                <a:cs typeface="Montserrat" pitchFamily="34" charset="-120"/>
              </a:rPr>
              <a:t>I. Advances - Asset Classification 5(f)(vii)- NPA Valuation</a:t>
            </a:r>
            <a:endParaRPr lang="en-US" sz="2400" dirty="0"/>
          </a:p>
        </p:txBody>
      </p:sp>
      <p:pic>
        <p:nvPicPr>
          <p:cNvPr id="6" name="Image 0" descr="preencoded.png"/>
          <p:cNvPicPr>
            <a:picLocks noChangeAspect="1"/>
          </p:cNvPicPr>
          <p:nvPr/>
        </p:nvPicPr>
        <p:blipFill>
          <a:blip r:embed="rId3"/>
          <a:srcRect t="-401" b="-401"/>
          <a:stretch/>
        </p:blipFill>
        <p:spPr>
          <a:xfrm>
            <a:off x="0" y="952805"/>
            <a:ext cx="12191695" cy="57607"/>
          </a:xfrm>
          <a:prstGeom prst="rect">
            <a:avLst/>
          </a:prstGeom>
        </p:spPr>
      </p:pic>
      <p:sp>
        <p:nvSpPr>
          <p:cNvPr id="7" name="Shape 4"/>
          <p:cNvSpPr/>
          <p:nvPr/>
        </p:nvSpPr>
        <p:spPr>
          <a:xfrm>
            <a:off x="476402" y="1295705"/>
            <a:ext cx="11239805" cy="1171346"/>
          </a:xfrm>
          <a:prstGeom prst="roundRect">
            <a:avLst>
              <a:gd name="adj" fmla="val 10155"/>
            </a:avLst>
          </a:prstGeom>
          <a:solidFill>
            <a:srgbClr val="E8F4FD"/>
          </a:solidFill>
          <a:ln/>
          <a:effectLst>
            <a:outerShdw blurRad="63500" dist="38100" dir="16200000" algn="bl" rotWithShape="0">
              <a:srgbClr val="000000">
                <a:alpha val="5000"/>
              </a:srgbClr>
            </a:outerShdw>
          </a:effectLst>
        </p:spPr>
      </p:sp>
      <p:sp>
        <p:nvSpPr>
          <p:cNvPr id="8" name="Shape 5"/>
          <p:cNvSpPr/>
          <p:nvPr/>
        </p:nvSpPr>
        <p:spPr>
          <a:xfrm>
            <a:off x="476402" y="1295705"/>
            <a:ext cx="75895" cy="1171346"/>
          </a:xfrm>
          <a:prstGeom prst="roundRect">
            <a:avLst>
              <a:gd name="adj" fmla="val 156725"/>
            </a:avLst>
          </a:prstGeom>
          <a:solidFill>
            <a:srgbClr val="003580"/>
          </a:solidFill>
          <a:ln w="12700">
            <a:solidFill>
              <a:srgbClr val="003580">
                <a:alpha val="0"/>
              </a:srgbClr>
            </a:solidFill>
            <a:prstDash val="solid"/>
          </a:ln>
        </p:spPr>
      </p:sp>
      <p:pic>
        <p:nvPicPr>
          <p:cNvPr id="9" name="Image 1" descr="preencoded.png"/>
          <p:cNvPicPr>
            <a:picLocks noChangeAspect="1"/>
          </p:cNvPicPr>
          <p:nvPr/>
        </p:nvPicPr>
        <p:blipFill>
          <a:blip r:embed="rId4"/>
          <a:srcRect t="-43" b="-43"/>
          <a:stretch/>
        </p:blipFill>
        <p:spPr>
          <a:xfrm>
            <a:off x="743407" y="1524305"/>
            <a:ext cx="133502" cy="152705"/>
          </a:xfrm>
          <a:prstGeom prst="rect">
            <a:avLst/>
          </a:prstGeom>
        </p:spPr>
      </p:pic>
      <p:sp>
        <p:nvSpPr>
          <p:cNvPr id="10" name="Text 6"/>
          <p:cNvSpPr txBox="1"/>
          <p:nvPr/>
        </p:nvSpPr>
        <p:spPr>
          <a:xfrm>
            <a:off x="952805" y="1485900"/>
            <a:ext cx="2981858" cy="228600"/>
          </a:xfrm>
          <a:prstGeom prst="rect">
            <a:avLst/>
          </a:prstGeom>
          <a:noFill/>
          <a:ln/>
        </p:spPr>
        <p:txBody>
          <a:bodyPr wrap="square" lIns="0" tIns="0" rIns="0" bIns="0" rtlCol="0" anchor="ctr"/>
          <a:lstStyle/>
          <a:p>
            <a:pPr marL="0" indent="0" algn="l">
              <a:buNone/>
            </a:pPr>
            <a:r>
              <a:rPr lang="en-US" sz="1200" b="1" dirty="0">
                <a:solidFill>
                  <a:srgbClr val="003580"/>
                </a:solidFill>
                <a:latin typeface="Montserrat" pitchFamily="34" charset="0"/>
                <a:ea typeface="Montserrat" pitchFamily="34" charset="-122"/>
                <a:cs typeface="Montserrat" pitchFamily="34" charset="-120"/>
              </a:rPr>
              <a:t>Exact LFAR Question (Verbatim)</a:t>
            </a:r>
            <a:endParaRPr lang="en-US" sz="1200" dirty="0"/>
          </a:p>
        </p:txBody>
      </p:sp>
      <p:sp>
        <p:nvSpPr>
          <p:cNvPr id="11" name="Text 7"/>
          <p:cNvSpPr txBox="1"/>
          <p:nvPr/>
        </p:nvSpPr>
        <p:spPr>
          <a:xfrm>
            <a:off x="743407" y="1790395"/>
            <a:ext cx="10858500" cy="486461"/>
          </a:xfrm>
          <a:prstGeom prst="rect">
            <a:avLst/>
          </a:prstGeom>
          <a:noFill/>
          <a:ln/>
        </p:spPr>
        <p:txBody>
          <a:bodyPr wrap="square" lIns="0" tIns="0" rIns="0" bIns="0" rtlCol="0" anchor="ctr"/>
          <a:lstStyle/>
          <a:p>
            <a:pPr marL="0" indent="0" algn="l">
              <a:buNone/>
            </a:pPr>
            <a:r>
              <a:rPr lang="en-US" sz="1300" b="1" i="1" dirty="0">
                <a:solidFill>
                  <a:srgbClr val="1E293B"/>
                </a:solidFill>
                <a:latin typeface="Open Sans" pitchFamily="34" charset="0"/>
                <a:ea typeface="Open Sans" pitchFamily="34" charset="-122"/>
                <a:cs typeface="Open Sans" pitchFamily="34" charset="-120"/>
              </a:rPr>
              <a:t>"In respect of non-performing assets, has the branch obtained valuation reports from approved valuers for the immovables charged to the bank, once in three years, unless the circumstances warrant a shorter duration?"</a:t>
            </a:r>
            <a:endParaRPr lang="en-US" sz="1300" dirty="0"/>
          </a:p>
        </p:txBody>
      </p:sp>
      <p:sp>
        <p:nvSpPr>
          <p:cNvPr id="12" name="Shape 8"/>
          <p:cNvSpPr/>
          <p:nvPr/>
        </p:nvSpPr>
        <p:spPr>
          <a:xfrm>
            <a:off x="476402" y="2651760"/>
            <a:ext cx="3619195" cy="3543300"/>
          </a:xfrm>
          <a:prstGeom prst="roundRect">
            <a:avLst>
              <a:gd name="adj" fmla="val 1665"/>
            </a:avLst>
          </a:prstGeom>
          <a:solidFill>
            <a:srgbClr val="FFFFFF"/>
          </a:solidFill>
          <a:ln w="12700">
            <a:solidFill>
              <a:srgbClr val="E2E8F0"/>
            </a:solidFill>
            <a:prstDash val="solid"/>
          </a:ln>
        </p:spPr>
      </p:sp>
      <p:sp>
        <p:nvSpPr>
          <p:cNvPr id="13" name="Shape 9"/>
          <p:cNvSpPr/>
          <p:nvPr/>
        </p:nvSpPr>
        <p:spPr>
          <a:xfrm>
            <a:off x="676656" y="3290011"/>
            <a:ext cx="3219602" cy="19202"/>
          </a:xfrm>
          <a:prstGeom prst="rect">
            <a:avLst/>
          </a:prstGeom>
          <a:solidFill>
            <a:srgbClr val="F1F5F9"/>
          </a:solidFill>
          <a:ln w="12700">
            <a:solidFill>
              <a:srgbClr val="F1F5F9">
                <a:alpha val="0"/>
              </a:srgbClr>
            </a:solidFill>
            <a:prstDash val="solid"/>
          </a:ln>
        </p:spPr>
      </p:sp>
      <p:sp>
        <p:nvSpPr>
          <p:cNvPr id="14" name="Shape 10"/>
          <p:cNvSpPr/>
          <p:nvPr/>
        </p:nvSpPr>
        <p:spPr>
          <a:xfrm>
            <a:off x="676656" y="2852014"/>
            <a:ext cx="342900" cy="342900"/>
          </a:xfrm>
          <a:prstGeom prst="ellipse">
            <a:avLst/>
          </a:prstGeom>
          <a:solidFill>
            <a:srgbClr val="0072CE"/>
          </a:solidFill>
          <a:ln w="12700">
            <a:solidFill>
              <a:srgbClr val="FFFFFF">
                <a:alpha val="0"/>
              </a:srgbClr>
            </a:solidFill>
            <a:prstDash val="solid"/>
          </a:ln>
        </p:spPr>
      </p:sp>
      <p:pic>
        <p:nvPicPr>
          <p:cNvPr id="15" name="Image 2" descr="preencoded.png"/>
          <p:cNvPicPr>
            <a:picLocks noChangeAspect="1"/>
          </p:cNvPicPr>
          <p:nvPr/>
        </p:nvPicPr>
        <p:blipFill>
          <a:blip r:embed="rId5"/>
          <a:srcRect/>
          <a:stretch/>
        </p:blipFill>
        <p:spPr>
          <a:xfrm>
            <a:off x="771754" y="2947111"/>
            <a:ext cx="152705" cy="152705"/>
          </a:xfrm>
          <a:prstGeom prst="rect">
            <a:avLst/>
          </a:prstGeom>
        </p:spPr>
      </p:pic>
      <p:sp>
        <p:nvSpPr>
          <p:cNvPr id="16" name="Text 11"/>
          <p:cNvSpPr txBox="1"/>
          <p:nvPr/>
        </p:nvSpPr>
        <p:spPr>
          <a:xfrm>
            <a:off x="1114654" y="2894990"/>
            <a:ext cx="1540764" cy="257861"/>
          </a:xfrm>
          <a:prstGeom prst="rect">
            <a:avLst/>
          </a:prstGeom>
          <a:noFill/>
          <a:ln/>
        </p:spPr>
        <p:txBody>
          <a:bodyPr wrap="square" lIns="0" tIns="0" rIns="0" bIns="0" rtlCol="0" anchor="ctr"/>
          <a:lstStyle/>
          <a:p>
            <a:pPr marL="0" indent="0" algn="l">
              <a:buNone/>
            </a:pPr>
            <a:r>
              <a:rPr lang="en-US" sz="1300" b="1" dirty="0">
                <a:solidFill>
                  <a:srgbClr val="334155"/>
                </a:solidFill>
                <a:latin typeface="Montserrat" pitchFamily="34" charset="0"/>
                <a:ea typeface="Montserrat" pitchFamily="34" charset="-122"/>
                <a:cs typeface="Montserrat" pitchFamily="34" charset="-120"/>
              </a:rPr>
              <a:t>What to Verify</a:t>
            </a:r>
            <a:endParaRPr lang="en-US" sz="1300" dirty="0"/>
          </a:p>
        </p:txBody>
      </p:sp>
      <p:sp>
        <p:nvSpPr>
          <p:cNvPr id="17" name="Shape 12"/>
          <p:cNvSpPr/>
          <p:nvPr/>
        </p:nvSpPr>
        <p:spPr>
          <a:xfrm>
            <a:off x="676656" y="3527755"/>
            <a:ext cx="57607" cy="57607"/>
          </a:xfrm>
          <a:prstGeom prst="ellipse">
            <a:avLst/>
          </a:prstGeom>
          <a:solidFill>
            <a:srgbClr val="CBD5E1"/>
          </a:solidFill>
          <a:ln w="12700">
            <a:solidFill>
              <a:srgbClr val="FFFFFF">
                <a:alpha val="0"/>
              </a:srgbClr>
            </a:solidFill>
            <a:prstDash val="solid"/>
          </a:ln>
        </p:spPr>
      </p:sp>
      <p:sp>
        <p:nvSpPr>
          <p:cNvPr id="18" name="Text 13"/>
          <p:cNvSpPr txBox="1"/>
          <p:nvPr/>
        </p:nvSpPr>
        <p:spPr>
          <a:xfrm>
            <a:off x="828446" y="3451860"/>
            <a:ext cx="3143707" cy="562356"/>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Check if all NPA accounts secured by immovable property have a valuation report not older than 3 years.</a:t>
            </a:r>
            <a:endParaRPr lang="en-US" sz="1000" dirty="0"/>
          </a:p>
        </p:txBody>
      </p:sp>
      <p:sp>
        <p:nvSpPr>
          <p:cNvPr id="19" name="Shape 14"/>
          <p:cNvSpPr/>
          <p:nvPr/>
        </p:nvSpPr>
        <p:spPr>
          <a:xfrm>
            <a:off x="676656" y="4183380"/>
            <a:ext cx="57607" cy="57607"/>
          </a:xfrm>
          <a:prstGeom prst="ellipse">
            <a:avLst/>
          </a:prstGeom>
          <a:solidFill>
            <a:srgbClr val="CBD5E1"/>
          </a:solidFill>
          <a:ln w="12700">
            <a:solidFill>
              <a:srgbClr val="FFFFFF">
                <a:alpha val="0"/>
              </a:srgbClr>
            </a:solidFill>
            <a:prstDash val="solid"/>
          </a:ln>
        </p:spPr>
      </p:sp>
      <p:sp>
        <p:nvSpPr>
          <p:cNvPr id="20" name="Text 15"/>
          <p:cNvSpPr txBox="1"/>
          <p:nvPr/>
        </p:nvSpPr>
        <p:spPr>
          <a:xfrm>
            <a:off x="828446" y="4107485"/>
            <a:ext cx="3143707" cy="381305"/>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Verify if the valuer is from the bank's approved panel.</a:t>
            </a:r>
            <a:endParaRPr lang="en-US" sz="1000" dirty="0"/>
          </a:p>
        </p:txBody>
      </p:sp>
      <p:sp>
        <p:nvSpPr>
          <p:cNvPr id="21" name="Shape 16"/>
          <p:cNvSpPr/>
          <p:nvPr/>
        </p:nvSpPr>
        <p:spPr>
          <a:xfrm>
            <a:off x="676656" y="4651553"/>
            <a:ext cx="57607" cy="57607"/>
          </a:xfrm>
          <a:prstGeom prst="ellipse">
            <a:avLst/>
          </a:prstGeom>
          <a:solidFill>
            <a:srgbClr val="CBD5E1"/>
          </a:solidFill>
          <a:ln w="12700">
            <a:solidFill>
              <a:srgbClr val="FFFFFF">
                <a:alpha val="0"/>
              </a:srgbClr>
            </a:solidFill>
            <a:prstDash val="solid"/>
          </a:ln>
        </p:spPr>
      </p:sp>
      <p:sp>
        <p:nvSpPr>
          <p:cNvPr id="22" name="Text 17"/>
          <p:cNvSpPr txBox="1"/>
          <p:nvPr/>
        </p:nvSpPr>
        <p:spPr>
          <a:xfrm>
            <a:off x="828446" y="4575658"/>
            <a:ext cx="3143707" cy="381305"/>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For high-value NPAs (e.g., &gt; Rs. 5 Cr), check if two valuation reports are obtained as per policy.</a:t>
            </a:r>
            <a:endParaRPr lang="en-US" sz="1000" dirty="0"/>
          </a:p>
        </p:txBody>
      </p:sp>
      <p:sp>
        <p:nvSpPr>
          <p:cNvPr id="23" name="Shape 18"/>
          <p:cNvSpPr/>
          <p:nvPr/>
        </p:nvSpPr>
        <p:spPr>
          <a:xfrm>
            <a:off x="676656" y="5120640"/>
            <a:ext cx="57607" cy="57607"/>
          </a:xfrm>
          <a:prstGeom prst="ellipse">
            <a:avLst/>
          </a:prstGeom>
          <a:solidFill>
            <a:srgbClr val="CBD5E1"/>
          </a:solidFill>
          <a:ln w="12700">
            <a:solidFill>
              <a:srgbClr val="FFFFFF">
                <a:alpha val="0"/>
              </a:srgbClr>
            </a:solidFill>
            <a:prstDash val="solid"/>
          </a:ln>
        </p:spPr>
      </p:sp>
      <p:sp>
        <p:nvSpPr>
          <p:cNvPr id="24" name="Text 19"/>
          <p:cNvSpPr txBox="1"/>
          <p:nvPr/>
        </p:nvSpPr>
        <p:spPr>
          <a:xfrm>
            <a:off x="828446" y="5043830"/>
            <a:ext cx="3143707" cy="562356"/>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Verify if "distress sale value" is used for provisioning/coverage calculation rather than market value.</a:t>
            </a:r>
            <a:endParaRPr lang="en-US" sz="1000" dirty="0"/>
          </a:p>
        </p:txBody>
      </p:sp>
      <p:sp>
        <p:nvSpPr>
          <p:cNvPr id="25" name="Shape 20"/>
          <p:cNvSpPr/>
          <p:nvPr/>
        </p:nvSpPr>
        <p:spPr>
          <a:xfrm>
            <a:off x="4286707" y="2651760"/>
            <a:ext cx="3619195" cy="3543300"/>
          </a:xfrm>
          <a:prstGeom prst="roundRect">
            <a:avLst>
              <a:gd name="adj" fmla="val 1665"/>
            </a:avLst>
          </a:prstGeom>
          <a:solidFill>
            <a:srgbClr val="FFFFFF"/>
          </a:solidFill>
          <a:ln w="12700">
            <a:solidFill>
              <a:srgbClr val="E2E8F0"/>
            </a:solidFill>
            <a:prstDash val="solid"/>
          </a:ln>
        </p:spPr>
      </p:sp>
      <p:sp>
        <p:nvSpPr>
          <p:cNvPr id="26" name="Shape 21"/>
          <p:cNvSpPr/>
          <p:nvPr/>
        </p:nvSpPr>
        <p:spPr>
          <a:xfrm>
            <a:off x="4486046" y="3290011"/>
            <a:ext cx="3219602" cy="19202"/>
          </a:xfrm>
          <a:prstGeom prst="rect">
            <a:avLst/>
          </a:prstGeom>
          <a:solidFill>
            <a:srgbClr val="F1F5F9"/>
          </a:solidFill>
          <a:ln w="12700">
            <a:solidFill>
              <a:srgbClr val="F1F5F9">
                <a:alpha val="0"/>
              </a:srgbClr>
            </a:solidFill>
            <a:prstDash val="solid"/>
          </a:ln>
        </p:spPr>
      </p:sp>
      <p:sp>
        <p:nvSpPr>
          <p:cNvPr id="27" name="Shape 22"/>
          <p:cNvSpPr/>
          <p:nvPr/>
        </p:nvSpPr>
        <p:spPr>
          <a:xfrm>
            <a:off x="4486046" y="2852014"/>
            <a:ext cx="342900" cy="342900"/>
          </a:xfrm>
          <a:prstGeom prst="ellipse">
            <a:avLst/>
          </a:prstGeom>
          <a:solidFill>
            <a:srgbClr val="10B981"/>
          </a:solidFill>
          <a:ln w="12700">
            <a:solidFill>
              <a:srgbClr val="FFFFFF">
                <a:alpha val="0"/>
              </a:srgbClr>
            </a:solidFill>
            <a:prstDash val="solid"/>
          </a:ln>
        </p:spPr>
      </p:sp>
      <p:pic>
        <p:nvPicPr>
          <p:cNvPr id="28" name="Image 3" descr="preencoded.png"/>
          <p:cNvPicPr>
            <a:picLocks noChangeAspect="1"/>
          </p:cNvPicPr>
          <p:nvPr/>
        </p:nvPicPr>
        <p:blipFill>
          <a:blip r:embed="rId6"/>
          <a:srcRect t="-100" b="-100"/>
          <a:stretch/>
        </p:blipFill>
        <p:spPr>
          <a:xfrm>
            <a:off x="4600346" y="2947111"/>
            <a:ext cx="114300" cy="152705"/>
          </a:xfrm>
          <a:prstGeom prst="rect">
            <a:avLst/>
          </a:prstGeom>
        </p:spPr>
      </p:pic>
      <p:sp>
        <p:nvSpPr>
          <p:cNvPr id="29" name="Text 23"/>
          <p:cNvSpPr txBox="1"/>
          <p:nvPr/>
        </p:nvSpPr>
        <p:spPr>
          <a:xfrm>
            <a:off x="4924044" y="2894990"/>
            <a:ext cx="2211019" cy="257861"/>
          </a:xfrm>
          <a:prstGeom prst="rect">
            <a:avLst/>
          </a:prstGeom>
          <a:noFill/>
          <a:ln/>
        </p:spPr>
        <p:txBody>
          <a:bodyPr wrap="square" lIns="0" tIns="0" rIns="0" bIns="0" rtlCol="0" anchor="ctr"/>
          <a:lstStyle/>
          <a:p>
            <a:pPr marL="0" indent="0" algn="l">
              <a:buNone/>
            </a:pPr>
            <a:r>
              <a:rPr lang="en-US" sz="1300" b="1" dirty="0">
                <a:solidFill>
                  <a:srgbClr val="334155"/>
                </a:solidFill>
                <a:latin typeface="Montserrat" pitchFamily="34" charset="0"/>
                <a:ea typeface="Montserrat" pitchFamily="34" charset="-122"/>
                <a:cs typeface="Montserrat" pitchFamily="34" charset="-120"/>
              </a:rPr>
              <a:t>Documents to Examine</a:t>
            </a:r>
            <a:endParaRPr lang="en-US" sz="1300" dirty="0"/>
          </a:p>
        </p:txBody>
      </p:sp>
      <p:sp>
        <p:nvSpPr>
          <p:cNvPr id="30" name="Shape 24"/>
          <p:cNvSpPr/>
          <p:nvPr/>
        </p:nvSpPr>
        <p:spPr>
          <a:xfrm>
            <a:off x="4486046" y="3527755"/>
            <a:ext cx="57607" cy="57607"/>
          </a:xfrm>
          <a:prstGeom prst="ellipse">
            <a:avLst/>
          </a:prstGeom>
          <a:solidFill>
            <a:srgbClr val="CBD5E1"/>
          </a:solidFill>
          <a:ln w="12700">
            <a:solidFill>
              <a:srgbClr val="FFFFFF">
                <a:alpha val="0"/>
              </a:srgbClr>
            </a:solidFill>
            <a:prstDash val="solid"/>
          </a:ln>
        </p:spPr>
      </p:sp>
      <p:sp>
        <p:nvSpPr>
          <p:cNvPr id="31" name="Text 25"/>
          <p:cNvSpPr txBox="1"/>
          <p:nvPr/>
        </p:nvSpPr>
        <p:spPr>
          <a:xfrm>
            <a:off x="4638751" y="3451860"/>
            <a:ext cx="3060497" cy="191110"/>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List of NPA accounts with security details.</a:t>
            </a:r>
            <a:endParaRPr lang="en-US" sz="1000" dirty="0"/>
          </a:p>
        </p:txBody>
      </p:sp>
      <p:sp>
        <p:nvSpPr>
          <p:cNvPr id="32" name="Shape 26"/>
          <p:cNvSpPr/>
          <p:nvPr/>
        </p:nvSpPr>
        <p:spPr>
          <a:xfrm>
            <a:off x="4486046" y="3810305"/>
            <a:ext cx="57607" cy="57607"/>
          </a:xfrm>
          <a:prstGeom prst="ellipse">
            <a:avLst/>
          </a:prstGeom>
          <a:solidFill>
            <a:srgbClr val="CBD5E1"/>
          </a:solidFill>
          <a:ln w="12700">
            <a:solidFill>
              <a:srgbClr val="FFFFFF">
                <a:alpha val="0"/>
              </a:srgbClr>
            </a:solidFill>
            <a:prstDash val="solid"/>
          </a:ln>
        </p:spPr>
      </p:sp>
      <p:sp>
        <p:nvSpPr>
          <p:cNvPr id="33" name="Text 27"/>
          <p:cNvSpPr txBox="1"/>
          <p:nvPr/>
        </p:nvSpPr>
        <p:spPr>
          <a:xfrm>
            <a:off x="4638751" y="3733495"/>
            <a:ext cx="3143707" cy="381305"/>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Valuation reports for all NPA accounts with immovable collateral.</a:t>
            </a:r>
            <a:endParaRPr lang="en-US" sz="1000" dirty="0"/>
          </a:p>
        </p:txBody>
      </p:sp>
      <p:sp>
        <p:nvSpPr>
          <p:cNvPr id="34" name="Shape 28"/>
          <p:cNvSpPr/>
          <p:nvPr/>
        </p:nvSpPr>
        <p:spPr>
          <a:xfrm>
            <a:off x="4486046" y="4278478"/>
            <a:ext cx="57607" cy="57607"/>
          </a:xfrm>
          <a:prstGeom prst="ellipse">
            <a:avLst/>
          </a:prstGeom>
          <a:solidFill>
            <a:srgbClr val="CBD5E1"/>
          </a:solidFill>
          <a:ln w="12700">
            <a:solidFill>
              <a:srgbClr val="FFFFFF">
                <a:alpha val="0"/>
              </a:srgbClr>
            </a:solidFill>
            <a:prstDash val="solid"/>
          </a:ln>
        </p:spPr>
      </p:sp>
      <p:sp>
        <p:nvSpPr>
          <p:cNvPr id="35" name="Text 29"/>
          <p:cNvSpPr txBox="1"/>
          <p:nvPr/>
        </p:nvSpPr>
        <p:spPr>
          <a:xfrm>
            <a:off x="4638751" y="4202582"/>
            <a:ext cx="2743200" cy="191110"/>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Panel valuer list and approval letters.</a:t>
            </a:r>
            <a:endParaRPr lang="en-US" sz="1000" dirty="0"/>
          </a:p>
        </p:txBody>
      </p:sp>
      <p:sp>
        <p:nvSpPr>
          <p:cNvPr id="36" name="Shape 30"/>
          <p:cNvSpPr/>
          <p:nvPr/>
        </p:nvSpPr>
        <p:spPr>
          <a:xfrm>
            <a:off x="4486046" y="4560113"/>
            <a:ext cx="57607" cy="57607"/>
          </a:xfrm>
          <a:prstGeom prst="ellipse">
            <a:avLst/>
          </a:prstGeom>
          <a:solidFill>
            <a:srgbClr val="CBD5E1"/>
          </a:solidFill>
          <a:ln w="12700">
            <a:solidFill>
              <a:srgbClr val="FFFFFF">
                <a:alpha val="0"/>
              </a:srgbClr>
            </a:solidFill>
            <a:prstDash val="solid"/>
          </a:ln>
        </p:spPr>
      </p:sp>
      <p:sp>
        <p:nvSpPr>
          <p:cNvPr id="37" name="Text 31"/>
          <p:cNvSpPr txBox="1"/>
          <p:nvPr/>
        </p:nvSpPr>
        <p:spPr>
          <a:xfrm>
            <a:off x="4638751" y="4484218"/>
            <a:ext cx="3143707" cy="381305"/>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Provisioning worksheets showing security value updates.</a:t>
            </a:r>
            <a:endParaRPr lang="en-US" sz="1000" dirty="0"/>
          </a:p>
        </p:txBody>
      </p:sp>
      <p:sp>
        <p:nvSpPr>
          <p:cNvPr id="38" name="Shape 32"/>
          <p:cNvSpPr/>
          <p:nvPr/>
        </p:nvSpPr>
        <p:spPr>
          <a:xfrm>
            <a:off x="8096098" y="2651760"/>
            <a:ext cx="3619195" cy="3543300"/>
          </a:xfrm>
          <a:prstGeom prst="roundRect">
            <a:avLst>
              <a:gd name="adj" fmla="val 1665"/>
            </a:avLst>
          </a:prstGeom>
          <a:solidFill>
            <a:srgbClr val="FFFFFF"/>
          </a:solidFill>
          <a:ln w="12700">
            <a:solidFill>
              <a:srgbClr val="E2E8F0"/>
            </a:solidFill>
            <a:prstDash val="solid"/>
          </a:ln>
        </p:spPr>
      </p:sp>
      <p:sp>
        <p:nvSpPr>
          <p:cNvPr id="39" name="Shape 33"/>
          <p:cNvSpPr/>
          <p:nvPr/>
        </p:nvSpPr>
        <p:spPr>
          <a:xfrm>
            <a:off x="8296351" y="3290011"/>
            <a:ext cx="3219602" cy="19202"/>
          </a:xfrm>
          <a:prstGeom prst="rect">
            <a:avLst/>
          </a:prstGeom>
          <a:solidFill>
            <a:srgbClr val="F1F5F9"/>
          </a:solidFill>
          <a:ln w="12700">
            <a:solidFill>
              <a:srgbClr val="F1F5F9">
                <a:alpha val="0"/>
              </a:srgbClr>
            </a:solidFill>
            <a:prstDash val="solid"/>
          </a:ln>
        </p:spPr>
      </p:sp>
      <p:sp>
        <p:nvSpPr>
          <p:cNvPr id="40" name="Shape 34"/>
          <p:cNvSpPr/>
          <p:nvPr/>
        </p:nvSpPr>
        <p:spPr>
          <a:xfrm>
            <a:off x="8296351" y="2852014"/>
            <a:ext cx="342900" cy="342900"/>
          </a:xfrm>
          <a:prstGeom prst="ellipse">
            <a:avLst/>
          </a:prstGeom>
          <a:solidFill>
            <a:srgbClr val="EF4444"/>
          </a:solidFill>
          <a:ln w="12700">
            <a:solidFill>
              <a:srgbClr val="FFFFFF">
                <a:alpha val="0"/>
              </a:srgbClr>
            </a:solidFill>
            <a:prstDash val="solid"/>
          </a:ln>
        </p:spPr>
      </p:sp>
      <p:pic>
        <p:nvPicPr>
          <p:cNvPr id="41" name="Image 4" descr="preencoded.png"/>
          <p:cNvPicPr>
            <a:picLocks noChangeAspect="1"/>
          </p:cNvPicPr>
          <p:nvPr/>
        </p:nvPicPr>
        <p:blipFill>
          <a:blip r:embed="rId7"/>
          <a:srcRect/>
          <a:stretch/>
        </p:blipFill>
        <p:spPr>
          <a:xfrm>
            <a:off x="8391449" y="2947111"/>
            <a:ext cx="152705" cy="152705"/>
          </a:xfrm>
          <a:prstGeom prst="rect">
            <a:avLst/>
          </a:prstGeom>
        </p:spPr>
      </p:pic>
      <p:sp>
        <p:nvSpPr>
          <p:cNvPr id="42" name="Text 35"/>
          <p:cNvSpPr txBox="1"/>
          <p:nvPr/>
        </p:nvSpPr>
        <p:spPr>
          <a:xfrm>
            <a:off x="8734349" y="2894990"/>
            <a:ext cx="1507846" cy="257861"/>
          </a:xfrm>
          <a:prstGeom prst="rect">
            <a:avLst/>
          </a:prstGeom>
          <a:noFill/>
          <a:ln/>
        </p:spPr>
        <p:txBody>
          <a:bodyPr wrap="square" lIns="0" tIns="0" rIns="0" bIns="0" rtlCol="0" anchor="ctr"/>
          <a:lstStyle/>
          <a:p>
            <a:pPr marL="0" indent="0" algn="l">
              <a:buNone/>
            </a:pPr>
            <a:r>
              <a:rPr lang="en-US" sz="1300" b="1" dirty="0">
                <a:solidFill>
                  <a:srgbClr val="334155"/>
                </a:solidFill>
                <a:latin typeface="Montserrat" pitchFamily="34" charset="0"/>
                <a:ea typeface="Montserrat" pitchFamily="34" charset="-122"/>
                <a:cs typeface="Montserrat" pitchFamily="34" charset="-120"/>
              </a:rPr>
              <a:t>Possible Risks</a:t>
            </a:r>
            <a:endParaRPr lang="en-US" sz="1300" dirty="0"/>
          </a:p>
        </p:txBody>
      </p:sp>
      <p:sp>
        <p:nvSpPr>
          <p:cNvPr id="43" name="Shape 36"/>
          <p:cNvSpPr/>
          <p:nvPr/>
        </p:nvSpPr>
        <p:spPr>
          <a:xfrm>
            <a:off x="8296351" y="3527755"/>
            <a:ext cx="57607" cy="57607"/>
          </a:xfrm>
          <a:prstGeom prst="ellipse">
            <a:avLst/>
          </a:prstGeom>
          <a:solidFill>
            <a:srgbClr val="CBD5E1"/>
          </a:solidFill>
          <a:ln w="12700">
            <a:solidFill>
              <a:srgbClr val="FFFFFF">
                <a:alpha val="0"/>
              </a:srgbClr>
            </a:solidFill>
            <a:prstDash val="solid"/>
          </a:ln>
        </p:spPr>
      </p:sp>
      <p:sp>
        <p:nvSpPr>
          <p:cNvPr id="44" name="Text 37"/>
          <p:cNvSpPr txBox="1"/>
          <p:nvPr/>
        </p:nvSpPr>
        <p:spPr>
          <a:xfrm>
            <a:off x="8449056" y="3451860"/>
            <a:ext cx="3143707" cy="381305"/>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Stale valuations (&gt;3 years) leading to inadequate provisioning.</a:t>
            </a:r>
            <a:endParaRPr lang="en-US" sz="1000" dirty="0"/>
          </a:p>
        </p:txBody>
      </p:sp>
      <p:sp>
        <p:nvSpPr>
          <p:cNvPr id="45" name="Shape 38"/>
          <p:cNvSpPr/>
          <p:nvPr/>
        </p:nvSpPr>
        <p:spPr>
          <a:xfrm>
            <a:off x="8296351" y="3996842"/>
            <a:ext cx="57607" cy="57607"/>
          </a:xfrm>
          <a:prstGeom prst="ellipse">
            <a:avLst/>
          </a:prstGeom>
          <a:solidFill>
            <a:srgbClr val="CBD5E1"/>
          </a:solidFill>
          <a:ln w="12700">
            <a:solidFill>
              <a:srgbClr val="FFFFFF">
                <a:alpha val="0"/>
              </a:srgbClr>
            </a:solidFill>
            <a:prstDash val="solid"/>
          </a:ln>
        </p:spPr>
      </p:sp>
      <p:sp>
        <p:nvSpPr>
          <p:cNvPr id="46" name="Text 39"/>
          <p:cNvSpPr txBox="1"/>
          <p:nvPr/>
        </p:nvSpPr>
        <p:spPr>
          <a:xfrm>
            <a:off x="8449056" y="3920033"/>
            <a:ext cx="3143707" cy="381305"/>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Reliance on inflated or outdated valuations to classify assets as Doubtful instead of Loss.</a:t>
            </a:r>
            <a:endParaRPr lang="en-US" sz="1000" dirty="0"/>
          </a:p>
        </p:txBody>
      </p:sp>
      <p:sp>
        <p:nvSpPr>
          <p:cNvPr id="47" name="Shape 40"/>
          <p:cNvSpPr/>
          <p:nvPr/>
        </p:nvSpPr>
        <p:spPr>
          <a:xfrm>
            <a:off x="8296351" y="4465015"/>
            <a:ext cx="57607" cy="57607"/>
          </a:xfrm>
          <a:prstGeom prst="ellipse">
            <a:avLst/>
          </a:prstGeom>
          <a:solidFill>
            <a:srgbClr val="CBD5E1"/>
          </a:solidFill>
          <a:ln w="12700">
            <a:solidFill>
              <a:srgbClr val="FFFFFF">
                <a:alpha val="0"/>
              </a:srgbClr>
            </a:solidFill>
            <a:prstDash val="solid"/>
          </a:ln>
        </p:spPr>
      </p:sp>
      <p:sp>
        <p:nvSpPr>
          <p:cNvPr id="48" name="Text 41"/>
          <p:cNvSpPr txBox="1"/>
          <p:nvPr/>
        </p:nvSpPr>
        <p:spPr>
          <a:xfrm>
            <a:off x="8449056" y="4389120"/>
            <a:ext cx="3143707" cy="381305"/>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Use of "market value" instead of "realizable value" inflating security coverage.</a:t>
            </a:r>
            <a:endParaRPr lang="en-US" sz="1000" dirty="0"/>
          </a:p>
        </p:txBody>
      </p:sp>
      <p:sp>
        <p:nvSpPr>
          <p:cNvPr id="49" name="Shape 42"/>
          <p:cNvSpPr/>
          <p:nvPr/>
        </p:nvSpPr>
        <p:spPr>
          <a:xfrm>
            <a:off x="8296351" y="4934102"/>
            <a:ext cx="57607" cy="57607"/>
          </a:xfrm>
          <a:prstGeom prst="ellipse">
            <a:avLst/>
          </a:prstGeom>
          <a:solidFill>
            <a:srgbClr val="CBD5E1"/>
          </a:solidFill>
          <a:ln w="12700">
            <a:solidFill>
              <a:srgbClr val="FFFFFF">
                <a:alpha val="0"/>
              </a:srgbClr>
            </a:solidFill>
            <a:prstDash val="solid"/>
          </a:ln>
        </p:spPr>
      </p:sp>
      <p:sp>
        <p:nvSpPr>
          <p:cNvPr id="50" name="Text 43"/>
          <p:cNvSpPr txBox="1"/>
          <p:nvPr/>
        </p:nvSpPr>
        <p:spPr>
          <a:xfrm>
            <a:off x="8449056" y="4857293"/>
            <a:ext cx="3143707" cy="381305"/>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Valuation of assets that are encroached, litigated, or non-existent.</a:t>
            </a:r>
            <a:endParaRPr lang="en-US" sz="1000" dirty="0"/>
          </a:p>
        </p:txBody>
      </p:sp>
      <p:sp>
        <p:nvSpPr>
          <p:cNvPr id="51" name="Shape 44"/>
          <p:cNvSpPr/>
          <p:nvPr/>
        </p:nvSpPr>
        <p:spPr>
          <a:xfrm>
            <a:off x="0" y="6476695"/>
            <a:ext cx="12191695" cy="381305"/>
          </a:xfrm>
          <a:prstGeom prst="rect">
            <a:avLst/>
          </a:prstGeom>
          <a:solidFill>
            <a:srgbClr val="F8FAFC"/>
          </a:solidFill>
          <a:ln/>
        </p:spPr>
      </p:sp>
      <p:sp>
        <p:nvSpPr>
          <p:cNvPr id="52" name="Shape 45"/>
          <p:cNvSpPr/>
          <p:nvPr/>
        </p:nvSpPr>
        <p:spPr>
          <a:xfrm>
            <a:off x="0" y="6476695"/>
            <a:ext cx="12191695" cy="9144"/>
          </a:xfrm>
          <a:prstGeom prst="rect">
            <a:avLst/>
          </a:prstGeom>
          <a:solidFill>
            <a:srgbClr val="E2E8F0"/>
          </a:solidFill>
          <a:ln w="12700">
            <a:solidFill>
              <a:srgbClr val="E2E8F0">
                <a:alpha val="0"/>
              </a:srgbClr>
            </a:solidFill>
            <a:prstDash val="solid"/>
          </a:ln>
        </p:spPr>
      </p:sp>
      <p:sp>
        <p:nvSpPr>
          <p:cNvPr id="53" name="Text 46"/>
          <p:cNvSpPr txBox="1"/>
          <p:nvPr/>
        </p:nvSpPr>
        <p:spPr>
          <a:xfrm>
            <a:off x="476402" y="6586423"/>
            <a:ext cx="3276295" cy="171907"/>
          </a:xfrm>
          <a:prstGeom prst="rect">
            <a:avLst/>
          </a:prstGeom>
          <a:noFill/>
          <a:ln/>
        </p:spPr>
        <p:txBody>
          <a:bodyPr wrap="square" lIns="0" tIns="0" rIns="0" bIns="0" rtlCol="0" anchor="ctr"/>
          <a:lstStyle/>
          <a:p>
            <a:pPr marL="0" indent="0" algn="l">
              <a:buNone/>
            </a:pPr>
            <a:r>
              <a:rPr lang="en-US" sz="900" dirty="0">
                <a:solidFill>
                  <a:srgbClr val="94A3B8"/>
                </a:solidFill>
                <a:latin typeface="Open Sans" pitchFamily="34" charset="0"/>
                <a:ea typeface="Open Sans" pitchFamily="34" charset="-122"/>
                <a:cs typeface="Open Sans" pitchFamily="34" charset="-120"/>
              </a:rPr>
              <a:t>Long Form Audit Report (LFAR) – Practical Approach</a:t>
            </a:r>
            <a:endParaRPr lang="en-US" sz="900" dirty="0"/>
          </a:p>
        </p:txBody>
      </p:sp>
      <p:sp>
        <p:nvSpPr>
          <p:cNvPr id="54" name="Text 47"/>
          <p:cNvSpPr txBox="1"/>
          <p:nvPr/>
        </p:nvSpPr>
        <p:spPr>
          <a:xfrm>
            <a:off x="10416845" y="6586423"/>
            <a:ext cx="1553566" cy="171907"/>
          </a:xfrm>
          <a:prstGeom prst="rect">
            <a:avLst/>
          </a:prstGeom>
          <a:noFill/>
          <a:ln/>
        </p:spPr>
        <p:txBody>
          <a:bodyPr wrap="square" lIns="0" tIns="0" rIns="0" bIns="0" rtlCol="0" anchor="ctr"/>
          <a:lstStyle/>
          <a:p>
            <a:pPr marL="0" indent="0" algn="l">
              <a:buNone/>
            </a:pPr>
            <a:r>
              <a:rPr lang="en-US" sz="900" dirty="0">
                <a:solidFill>
                  <a:srgbClr val="94A3B8"/>
                </a:solidFill>
                <a:latin typeface="Open Sans" pitchFamily="34" charset="0"/>
                <a:ea typeface="Open Sans" pitchFamily="34" charset="-122"/>
                <a:cs typeface="Open Sans" pitchFamily="34" charset="-120"/>
              </a:rPr>
              <a:t>ICAI Hyderabad Seminar</a:t>
            </a:r>
            <a:endParaRPr lang="en-US" sz="90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name="Slide 53">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F0F0F0"/>
          </a:solidFill>
          <a:ln w="12700">
            <a:solidFill>
              <a:srgbClr val="FFFFFF">
                <a:alpha val="0"/>
              </a:srgbClr>
            </a:solidFill>
            <a:prstDash val="solid"/>
          </a:ln>
        </p:spPr>
      </p:sp>
      <p:sp>
        <p:nvSpPr>
          <p:cNvPr id="3" name="Shape 1"/>
          <p:cNvSpPr/>
          <p:nvPr/>
        </p:nvSpPr>
        <p:spPr>
          <a:xfrm>
            <a:off x="0" y="0"/>
            <a:ext cx="12191695" cy="6858000"/>
          </a:xfrm>
          <a:prstGeom prst="rect">
            <a:avLst/>
          </a:prstGeom>
          <a:solidFill>
            <a:srgbClr val="FFFFFF"/>
          </a:solidFill>
          <a:ln w="12700">
            <a:solidFill>
              <a:srgbClr val="FFFFFF">
                <a:alpha val="0"/>
              </a:srgbClr>
            </a:solidFill>
            <a:prstDash val="solid"/>
          </a:ln>
        </p:spPr>
      </p:sp>
      <p:pic>
        <p:nvPicPr>
          <p:cNvPr id="4" name="Image 0" descr="preencoded.png"/>
          <p:cNvPicPr>
            <a:picLocks noChangeAspect="1"/>
          </p:cNvPicPr>
          <p:nvPr/>
        </p:nvPicPr>
        <p:blipFill>
          <a:blip r:embed="rId3"/>
          <a:srcRect t="-17" b="-17"/>
          <a:stretch/>
        </p:blipFill>
        <p:spPr>
          <a:xfrm>
            <a:off x="0" y="0"/>
            <a:ext cx="12191695" cy="952805"/>
          </a:xfrm>
          <a:prstGeom prst="rect">
            <a:avLst/>
          </a:prstGeom>
        </p:spPr>
      </p:pic>
      <p:sp>
        <p:nvSpPr>
          <p:cNvPr id="5" name="Text 2"/>
          <p:cNvSpPr txBox="1"/>
          <p:nvPr/>
        </p:nvSpPr>
        <p:spPr>
          <a:xfrm>
            <a:off x="476401" y="247802"/>
            <a:ext cx="10533343" cy="457200"/>
          </a:xfrm>
          <a:prstGeom prst="rect">
            <a:avLst/>
          </a:prstGeom>
          <a:noFill/>
          <a:ln/>
        </p:spPr>
        <p:txBody>
          <a:bodyPr wrap="square" lIns="0" tIns="0" rIns="0" bIns="0" rtlCol="0" anchor="ctr"/>
          <a:lstStyle/>
          <a:p>
            <a:pPr marL="0" indent="0" algn="l">
              <a:buNone/>
            </a:pPr>
            <a:r>
              <a:rPr lang="en-US" sz="2400" b="1" kern="0" spc="75" dirty="0">
                <a:solidFill>
                  <a:srgbClr val="FFFFFF"/>
                </a:solidFill>
                <a:latin typeface="Montserrat" pitchFamily="34" charset="0"/>
                <a:ea typeface="Montserrat" pitchFamily="34" charset="-122"/>
                <a:cs typeface="Montserrat" pitchFamily="34" charset="-120"/>
              </a:rPr>
              <a:t>I. Advances - Asset Classification 5(f)(viii) – OTS/ W/o Reporting</a:t>
            </a:r>
            <a:endParaRPr lang="en-US" sz="2400" dirty="0"/>
          </a:p>
        </p:txBody>
      </p:sp>
      <p:pic>
        <p:nvPicPr>
          <p:cNvPr id="6" name="Image 1" descr="preencoded.png"/>
          <p:cNvPicPr>
            <a:picLocks noChangeAspect="1"/>
          </p:cNvPicPr>
          <p:nvPr/>
        </p:nvPicPr>
        <p:blipFill>
          <a:blip r:embed="rId4"/>
          <a:srcRect t="-401" b="-401"/>
          <a:stretch/>
        </p:blipFill>
        <p:spPr>
          <a:xfrm>
            <a:off x="0" y="952805"/>
            <a:ext cx="12191695" cy="57607"/>
          </a:xfrm>
          <a:prstGeom prst="rect">
            <a:avLst/>
          </a:prstGeom>
        </p:spPr>
      </p:pic>
      <p:sp>
        <p:nvSpPr>
          <p:cNvPr id="7" name="Shape 3"/>
          <p:cNvSpPr/>
          <p:nvPr/>
        </p:nvSpPr>
        <p:spPr>
          <a:xfrm>
            <a:off x="476402" y="1295705"/>
            <a:ext cx="11239805" cy="1410005"/>
          </a:xfrm>
          <a:prstGeom prst="roundRect">
            <a:avLst>
              <a:gd name="adj" fmla="val 7011"/>
            </a:avLst>
          </a:prstGeom>
          <a:solidFill>
            <a:srgbClr val="E8F4FD"/>
          </a:solidFill>
          <a:ln/>
          <a:effectLst>
            <a:outerShdw blurRad="63500" dist="38100" dir="16200000" algn="bl" rotWithShape="0">
              <a:srgbClr val="000000">
                <a:alpha val="5000"/>
              </a:srgbClr>
            </a:outerShdw>
          </a:effectLst>
        </p:spPr>
      </p:sp>
      <p:sp>
        <p:nvSpPr>
          <p:cNvPr id="8" name="Shape 4"/>
          <p:cNvSpPr/>
          <p:nvPr/>
        </p:nvSpPr>
        <p:spPr>
          <a:xfrm>
            <a:off x="476402" y="1295705"/>
            <a:ext cx="75895" cy="1410005"/>
          </a:xfrm>
          <a:prstGeom prst="roundRect">
            <a:avLst>
              <a:gd name="adj" fmla="val 130251"/>
            </a:avLst>
          </a:prstGeom>
          <a:solidFill>
            <a:srgbClr val="003580"/>
          </a:solidFill>
          <a:ln w="12700">
            <a:solidFill>
              <a:srgbClr val="003580">
                <a:alpha val="0"/>
              </a:srgbClr>
            </a:solidFill>
            <a:prstDash val="solid"/>
          </a:ln>
        </p:spPr>
      </p:sp>
      <p:pic>
        <p:nvPicPr>
          <p:cNvPr id="9" name="Image 2" descr="preencoded.png"/>
          <p:cNvPicPr>
            <a:picLocks noChangeAspect="1"/>
          </p:cNvPicPr>
          <p:nvPr/>
        </p:nvPicPr>
        <p:blipFill>
          <a:blip r:embed="rId5"/>
          <a:srcRect t="-43" b="-43"/>
          <a:stretch/>
        </p:blipFill>
        <p:spPr>
          <a:xfrm>
            <a:off x="743407" y="1524305"/>
            <a:ext cx="133502" cy="152705"/>
          </a:xfrm>
          <a:prstGeom prst="rect">
            <a:avLst/>
          </a:prstGeom>
        </p:spPr>
      </p:pic>
      <p:sp>
        <p:nvSpPr>
          <p:cNvPr id="10" name="Text 5"/>
          <p:cNvSpPr txBox="1"/>
          <p:nvPr/>
        </p:nvSpPr>
        <p:spPr>
          <a:xfrm>
            <a:off x="952805" y="1485900"/>
            <a:ext cx="2981858" cy="228600"/>
          </a:xfrm>
          <a:prstGeom prst="rect">
            <a:avLst/>
          </a:prstGeom>
          <a:noFill/>
          <a:ln/>
        </p:spPr>
        <p:txBody>
          <a:bodyPr wrap="square" lIns="0" tIns="0" rIns="0" bIns="0" rtlCol="0" anchor="ctr"/>
          <a:lstStyle/>
          <a:p>
            <a:pPr marL="0" indent="0" algn="l">
              <a:buNone/>
            </a:pPr>
            <a:r>
              <a:rPr lang="en-US" sz="1200" b="1" dirty="0">
                <a:solidFill>
                  <a:srgbClr val="003580"/>
                </a:solidFill>
                <a:latin typeface="Montserrat" pitchFamily="34" charset="0"/>
                <a:ea typeface="Montserrat" pitchFamily="34" charset="-122"/>
                <a:cs typeface="Montserrat" pitchFamily="34" charset="-120"/>
              </a:rPr>
              <a:t>Exact LFAR Question (Verbatim)</a:t>
            </a:r>
            <a:endParaRPr lang="en-US" sz="1200" dirty="0"/>
          </a:p>
        </p:txBody>
      </p:sp>
      <p:sp>
        <p:nvSpPr>
          <p:cNvPr id="11" name="Text 6"/>
          <p:cNvSpPr txBox="1"/>
          <p:nvPr/>
        </p:nvSpPr>
        <p:spPr>
          <a:xfrm>
            <a:off x="743407" y="1790395"/>
            <a:ext cx="10858500" cy="724205"/>
          </a:xfrm>
          <a:prstGeom prst="rect">
            <a:avLst/>
          </a:prstGeom>
          <a:noFill/>
          <a:ln/>
        </p:spPr>
        <p:txBody>
          <a:bodyPr wrap="square" lIns="0" tIns="0" rIns="0" bIns="0" rtlCol="0" anchor="ctr"/>
          <a:lstStyle/>
          <a:p>
            <a:pPr marL="0" indent="0" algn="l">
              <a:buNone/>
            </a:pPr>
            <a:r>
              <a:rPr lang="en-US" sz="1300" b="1" i="1" dirty="0">
                <a:solidFill>
                  <a:srgbClr val="1E293B"/>
                </a:solidFill>
                <a:latin typeface="Open Sans" pitchFamily="34" charset="0"/>
                <a:ea typeface="Open Sans" pitchFamily="34" charset="-122"/>
                <a:cs typeface="Open Sans" pitchFamily="34" charset="-120"/>
              </a:rPr>
              <a:t>"In the cases examined by you, has the branch complied with the Recovery Policy prescribed by the controlling authorities of the bank with respect to compromise/settlement and write-off cases? Details of the cases of compromise/settlement and write-off cases involving write-offs/waivers in excess of Rs. 50.00 lakhs may be given."</a:t>
            </a:r>
            <a:endParaRPr lang="en-US" sz="1300" dirty="0"/>
          </a:p>
        </p:txBody>
      </p:sp>
      <p:sp>
        <p:nvSpPr>
          <p:cNvPr id="12" name="Shape 7"/>
          <p:cNvSpPr/>
          <p:nvPr/>
        </p:nvSpPr>
        <p:spPr>
          <a:xfrm>
            <a:off x="476402" y="2892247"/>
            <a:ext cx="3619195" cy="3305556"/>
          </a:xfrm>
          <a:prstGeom prst="roundRect">
            <a:avLst>
              <a:gd name="adj" fmla="val 1913"/>
            </a:avLst>
          </a:prstGeom>
          <a:solidFill>
            <a:srgbClr val="FFFFFF"/>
          </a:solidFill>
          <a:ln w="12700">
            <a:solidFill>
              <a:srgbClr val="E2E8F0"/>
            </a:solidFill>
            <a:prstDash val="solid"/>
          </a:ln>
        </p:spPr>
      </p:sp>
      <p:sp>
        <p:nvSpPr>
          <p:cNvPr id="13" name="Shape 8"/>
          <p:cNvSpPr/>
          <p:nvPr/>
        </p:nvSpPr>
        <p:spPr>
          <a:xfrm>
            <a:off x="676656" y="3529584"/>
            <a:ext cx="3219602" cy="19202"/>
          </a:xfrm>
          <a:prstGeom prst="rect">
            <a:avLst/>
          </a:prstGeom>
          <a:solidFill>
            <a:srgbClr val="F1F5F9"/>
          </a:solidFill>
          <a:ln w="12700">
            <a:solidFill>
              <a:srgbClr val="F1F5F9">
                <a:alpha val="0"/>
              </a:srgbClr>
            </a:solidFill>
            <a:prstDash val="solid"/>
          </a:ln>
        </p:spPr>
      </p:sp>
      <p:sp>
        <p:nvSpPr>
          <p:cNvPr id="14" name="Shape 9"/>
          <p:cNvSpPr/>
          <p:nvPr/>
        </p:nvSpPr>
        <p:spPr>
          <a:xfrm>
            <a:off x="676656" y="3091586"/>
            <a:ext cx="342900" cy="342900"/>
          </a:xfrm>
          <a:prstGeom prst="ellipse">
            <a:avLst/>
          </a:prstGeom>
          <a:solidFill>
            <a:srgbClr val="0072CE"/>
          </a:solidFill>
          <a:ln w="12700">
            <a:solidFill>
              <a:srgbClr val="FFFFFF">
                <a:alpha val="0"/>
              </a:srgbClr>
            </a:solidFill>
            <a:prstDash val="solid"/>
          </a:ln>
        </p:spPr>
      </p:sp>
      <p:pic>
        <p:nvPicPr>
          <p:cNvPr id="15" name="Image 3" descr="preencoded.png"/>
          <p:cNvPicPr>
            <a:picLocks noChangeAspect="1"/>
          </p:cNvPicPr>
          <p:nvPr/>
        </p:nvPicPr>
        <p:blipFill>
          <a:blip r:embed="rId6"/>
          <a:srcRect/>
          <a:stretch/>
        </p:blipFill>
        <p:spPr>
          <a:xfrm>
            <a:off x="771754" y="3187598"/>
            <a:ext cx="152705" cy="152705"/>
          </a:xfrm>
          <a:prstGeom prst="rect">
            <a:avLst/>
          </a:prstGeom>
        </p:spPr>
      </p:pic>
      <p:sp>
        <p:nvSpPr>
          <p:cNvPr id="16" name="Text 10"/>
          <p:cNvSpPr txBox="1"/>
          <p:nvPr/>
        </p:nvSpPr>
        <p:spPr>
          <a:xfrm>
            <a:off x="1114654" y="3134563"/>
            <a:ext cx="1540764" cy="257861"/>
          </a:xfrm>
          <a:prstGeom prst="rect">
            <a:avLst/>
          </a:prstGeom>
          <a:noFill/>
          <a:ln/>
        </p:spPr>
        <p:txBody>
          <a:bodyPr wrap="square" lIns="0" tIns="0" rIns="0" bIns="0" rtlCol="0" anchor="ctr"/>
          <a:lstStyle/>
          <a:p>
            <a:pPr marL="0" indent="0" algn="l">
              <a:buNone/>
            </a:pPr>
            <a:r>
              <a:rPr lang="en-US" sz="1300" b="1" dirty="0">
                <a:solidFill>
                  <a:srgbClr val="334155"/>
                </a:solidFill>
                <a:latin typeface="Montserrat" pitchFamily="34" charset="0"/>
                <a:ea typeface="Montserrat" pitchFamily="34" charset="-122"/>
                <a:cs typeface="Montserrat" pitchFamily="34" charset="-120"/>
              </a:rPr>
              <a:t>What to Verify</a:t>
            </a:r>
            <a:endParaRPr lang="en-US" sz="1300" dirty="0"/>
          </a:p>
        </p:txBody>
      </p:sp>
      <p:sp>
        <p:nvSpPr>
          <p:cNvPr id="17" name="Shape 11"/>
          <p:cNvSpPr/>
          <p:nvPr/>
        </p:nvSpPr>
        <p:spPr>
          <a:xfrm>
            <a:off x="676656" y="3768242"/>
            <a:ext cx="57607" cy="57607"/>
          </a:xfrm>
          <a:prstGeom prst="ellipse">
            <a:avLst/>
          </a:prstGeom>
          <a:solidFill>
            <a:srgbClr val="CBD5E1"/>
          </a:solidFill>
          <a:ln w="12700">
            <a:solidFill>
              <a:srgbClr val="FFFFFF">
                <a:alpha val="0"/>
              </a:srgbClr>
            </a:solidFill>
            <a:prstDash val="solid"/>
          </a:ln>
        </p:spPr>
      </p:sp>
      <p:sp>
        <p:nvSpPr>
          <p:cNvPr id="18" name="Text 12"/>
          <p:cNvSpPr txBox="1"/>
          <p:nvPr/>
        </p:nvSpPr>
        <p:spPr>
          <a:xfrm>
            <a:off x="828446" y="3692347"/>
            <a:ext cx="3143707" cy="381305"/>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Adherence to bank's Recovery Policy and OTS schemes for settlements.</a:t>
            </a:r>
            <a:endParaRPr lang="en-US" sz="1000" dirty="0"/>
          </a:p>
        </p:txBody>
      </p:sp>
      <p:sp>
        <p:nvSpPr>
          <p:cNvPr id="19" name="Shape 13"/>
          <p:cNvSpPr/>
          <p:nvPr/>
        </p:nvSpPr>
        <p:spPr>
          <a:xfrm>
            <a:off x="676656" y="4236415"/>
            <a:ext cx="57607" cy="57607"/>
          </a:xfrm>
          <a:prstGeom prst="ellipse">
            <a:avLst/>
          </a:prstGeom>
          <a:solidFill>
            <a:srgbClr val="CBD5E1"/>
          </a:solidFill>
          <a:ln w="12700">
            <a:solidFill>
              <a:srgbClr val="FFFFFF">
                <a:alpha val="0"/>
              </a:srgbClr>
            </a:solidFill>
            <a:prstDash val="solid"/>
          </a:ln>
        </p:spPr>
      </p:sp>
      <p:sp>
        <p:nvSpPr>
          <p:cNvPr id="20" name="Text 14"/>
          <p:cNvSpPr txBox="1"/>
          <p:nvPr/>
        </p:nvSpPr>
        <p:spPr>
          <a:xfrm>
            <a:off x="828446" y="4160520"/>
            <a:ext cx="3143707" cy="381305"/>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Delegation of authority for approving waivers/sacrifices (Branch vs HO).</a:t>
            </a:r>
            <a:endParaRPr lang="en-US" sz="1000" dirty="0"/>
          </a:p>
        </p:txBody>
      </p:sp>
      <p:sp>
        <p:nvSpPr>
          <p:cNvPr id="21" name="Shape 15"/>
          <p:cNvSpPr/>
          <p:nvPr/>
        </p:nvSpPr>
        <p:spPr>
          <a:xfrm>
            <a:off x="676656" y="4705502"/>
            <a:ext cx="57607" cy="57607"/>
          </a:xfrm>
          <a:prstGeom prst="ellipse">
            <a:avLst/>
          </a:prstGeom>
          <a:solidFill>
            <a:srgbClr val="CBD5E1"/>
          </a:solidFill>
          <a:ln w="12700">
            <a:solidFill>
              <a:srgbClr val="FFFFFF">
                <a:alpha val="0"/>
              </a:srgbClr>
            </a:solidFill>
            <a:prstDash val="solid"/>
          </a:ln>
        </p:spPr>
      </p:sp>
      <p:sp>
        <p:nvSpPr>
          <p:cNvPr id="22" name="Text 16"/>
          <p:cNvSpPr txBox="1"/>
          <p:nvPr/>
        </p:nvSpPr>
        <p:spPr>
          <a:xfrm>
            <a:off x="828446" y="4628693"/>
            <a:ext cx="3143707" cy="381305"/>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Proper valuation of securities before accepting settlement offers.</a:t>
            </a:r>
            <a:endParaRPr lang="en-US" sz="1000" dirty="0"/>
          </a:p>
        </p:txBody>
      </p:sp>
      <p:sp>
        <p:nvSpPr>
          <p:cNvPr id="23" name="Shape 17"/>
          <p:cNvSpPr/>
          <p:nvPr/>
        </p:nvSpPr>
        <p:spPr>
          <a:xfrm>
            <a:off x="676656" y="5173675"/>
            <a:ext cx="57607" cy="57607"/>
          </a:xfrm>
          <a:prstGeom prst="ellipse">
            <a:avLst/>
          </a:prstGeom>
          <a:solidFill>
            <a:srgbClr val="CBD5E1"/>
          </a:solidFill>
          <a:ln w="12700">
            <a:solidFill>
              <a:srgbClr val="FFFFFF">
                <a:alpha val="0"/>
              </a:srgbClr>
            </a:solidFill>
            <a:prstDash val="solid"/>
          </a:ln>
        </p:spPr>
      </p:sp>
      <p:sp>
        <p:nvSpPr>
          <p:cNvPr id="24" name="Text 18"/>
          <p:cNvSpPr txBox="1"/>
          <p:nvPr/>
        </p:nvSpPr>
        <p:spPr>
          <a:xfrm>
            <a:off x="828446" y="5097780"/>
            <a:ext cx="3143707" cy="381305"/>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Specific reporting of waivers &gt; Rs. 50 lakhs as required by LFAR.</a:t>
            </a:r>
            <a:endParaRPr lang="en-US" sz="1000" dirty="0"/>
          </a:p>
        </p:txBody>
      </p:sp>
      <p:sp>
        <p:nvSpPr>
          <p:cNvPr id="25" name="Shape 19"/>
          <p:cNvSpPr/>
          <p:nvPr/>
        </p:nvSpPr>
        <p:spPr>
          <a:xfrm>
            <a:off x="4286707" y="2892247"/>
            <a:ext cx="3619195" cy="3305556"/>
          </a:xfrm>
          <a:prstGeom prst="roundRect">
            <a:avLst>
              <a:gd name="adj" fmla="val 1913"/>
            </a:avLst>
          </a:prstGeom>
          <a:solidFill>
            <a:srgbClr val="FFFFFF"/>
          </a:solidFill>
          <a:ln w="12700">
            <a:solidFill>
              <a:srgbClr val="E2E8F0"/>
            </a:solidFill>
            <a:prstDash val="solid"/>
          </a:ln>
        </p:spPr>
      </p:sp>
      <p:sp>
        <p:nvSpPr>
          <p:cNvPr id="26" name="Shape 20"/>
          <p:cNvSpPr/>
          <p:nvPr/>
        </p:nvSpPr>
        <p:spPr>
          <a:xfrm>
            <a:off x="4486046" y="3529584"/>
            <a:ext cx="3219602" cy="19202"/>
          </a:xfrm>
          <a:prstGeom prst="rect">
            <a:avLst/>
          </a:prstGeom>
          <a:solidFill>
            <a:srgbClr val="F1F5F9"/>
          </a:solidFill>
          <a:ln w="12700">
            <a:solidFill>
              <a:srgbClr val="F1F5F9">
                <a:alpha val="0"/>
              </a:srgbClr>
            </a:solidFill>
            <a:prstDash val="solid"/>
          </a:ln>
        </p:spPr>
      </p:sp>
      <p:sp>
        <p:nvSpPr>
          <p:cNvPr id="27" name="Shape 21"/>
          <p:cNvSpPr/>
          <p:nvPr/>
        </p:nvSpPr>
        <p:spPr>
          <a:xfrm>
            <a:off x="4486046" y="3091586"/>
            <a:ext cx="342900" cy="342900"/>
          </a:xfrm>
          <a:prstGeom prst="ellipse">
            <a:avLst/>
          </a:prstGeom>
          <a:solidFill>
            <a:srgbClr val="10B981"/>
          </a:solidFill>
          <a:ln w="12700">
            <a:solidFill>
              <a:srgbClr val="FFFFFF">
                <a:alpha val="0"/>
              </a:srgbClr>
            </a:solidFill>
            <a:prstDash val="solid"/>
          </a:ln>
        </p:spPr>
      </p:sp>
      <p:pic>
        <p:nvPicPr>
          <p:cNvPr id="28" name="Image 4" descr="preencoded.png"/>
          <p:cNvPicPr>
            <a:picLocks noChangeAspect="1"/>
          </p:cNvPicPr>
          <p:nvPr/>
        </p:nvPicPr>
        <p:blipFill>
          <a:blip r:embed="rId7"/>
          <a:srcRect t="-100" b="-100"/>
          <a:stretch/>
        </p:blipFill>
        <p:spPr>
          <a:xfrm>
            <a:off x="4600346" y="3187598"/>
            <a:ext cx="114300" cy="152705"/>
          </a:xfrm>
          <a:prstGeom prst="rect">
            <a:avLst/>
          </a:prstGeom>
        </p:spPr>
      </p:pic>
      <p:sp>
        <p:nvSpPr>
          <p:cNvPr id="29" name="Text 22"/>
          <p:cNvSpPr txBox="1"/>
          <p:nvPr/>
        </p:nvSpPr>
        <p:spPr>
          <a:xfrm>
            <a:off x="4924044" y="3134563"/>
            <a:ext cx="2211019" cy="257861"/>
          </a:xfrm>
          <a:prstGeom prst="rect">
            <a:avLst/>
          </a:prstGeom>
          <a:noFill/>
          <a:ln/>
        </p:spPr>
        <p:txBody>
          <a:bodyPr wrap="square" lIns="0" tIns="0" rIns="0" bIns="0" rtlCol="0" anchor="ctr"/>
          <a:lstStyle/>
          <a:p>
            <a:pPr marL="0" indent="0" algn="l">
              <a:buNone/>
            </a:pPr>
            <a:r>
              <a:rPr lang="en-US" sz="1300" b="1" dirty="0">
                <a:solidFill>
                  <a:srgbClr val="334155"/>
                </a:solidFill>
                <a:latin typeface="Montserrat" pitchFamily="34" charset="0"/>
                <a:ea typeface="Montserrat" pitchFamily="34" charset="-122"/>
                <a:cs typeface="Montserrat" pitchFamily="34" charset="-120"/>
              </a:rPr>
              <a:t>Documents to Examine</a:t>
            </a:r>
            <a:endParaRPr lang="en-US" sz="1300" dirty="0"/>
          </a:p>
        </p:txBody>
      </p:sp>
      <p:sp>
        <p:nvSpPr>
          <p:cNvPr id="30" name="Shape 23"/>
          <p:cNvSpPr/>
          <p:nvPr/>
        </p:nvSpPr>
        <p:spPr>
          <a:xfrm>
            <a:off x="4486046" y="3768242"/>
            <a:ext cx="57607" cy="57607"/>
          </a:xfrm>
          <a:prstGeom prst="ellipse">
            <a:avLst/>
          </a:prstGeom>
          <a:solidFill>
            <a:srgbClr val="CBD5E1"/>
          </a:solidFill>
          <a:ln w="12700">
            <a:solidFill>
              <a:srgbClr val="FFFFFF">
                <a:alpha val="0"/>
              </a:srgbClr>
            </a:solidFill>
            <a:prstDash val="solid"/>
          </a:ln>
        </p:spPr>
      </p:sp>
      <p:sp>
        <p:nvSpPr>
          <p:cNvPr id="31" name="Text 24"/>
          <p:cNvSpPr txBox="1"/>
          <p:nvPr/>
        </p:nvSpPr>
        <p:spPr>
          <a:xfrm>
            <a:off x="4638751" y="3692347"/>
            <a:ext cx="3026664" cy="191110"/>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Bank's Recovery Policy &amp; OTS Guidelines.</a:t>
            </a:r>
            <a:endParaRPr lang="en-US" sz="1000" dirty="0"/>
          </a:p>
        </p:txBody>
      </p:sp>
      <p:sp>
        <p:nvSpPr>
          <p:cNvPr id="32" name="Shape 25"/>
          <p:cNvSpPr/>
          <p:nvPr/>
        </p:nvSpPr>
        <p:spPr>
          <a:xfrm>
            <a:off x="4486046" y="4049878"/>
            <a:ext cx="57607" cy="57607"/>
          </a:xfrm>
          <a:prstGeom prst="ellipse">
            <a:avLst/>
          </a:prstGeom>
          <a:solidFill>
            <a:srgbClr val="CBD5E1"/>
          </a:solidFill>
          <a:ln w="12700">
            <a:solidFill>
              <a:srgbClr val="FFFFFF">
                <a:alpha val="0"/>
              </a:srgbClr>
            </a:solidFill>
            <a:prstDash val="solid"/>
          </a:ln>
        </p:spPr>
      </p:sp>
      <p:sp>
        <p:nvSpPr>
          <p:cNvPr id="33" name="Text 26"/>
          <p:cNvSpPr txBox="1"/>
          <p:nvPr/>
        </p:nvSpPr>
        <p:spPr>
          <a:xfrm>
            <a:off x="4638751" y="3973982"/>
            <a:ext cx="3143707" cy="381305"/>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Compromise/Settlement Proposals &amp; Approval Notes.</a:t>
            </a:r>
            <a:endParaRPr lang="en-US" sz="1000" dirty="0"/>
          </a:p>
        </p:txBody>
      </p:sp>
      <p:sp>
        <p:nvSpPr>
          <p:cNvPr id="34" name="Shape 27"/>
          <p:cNvSpPr/>
          <p:nvPr/>
        </p:nvSpPr>
        <p:spPr>
          <a:xfrm>
            <a:off x="4486046" y="4518965"/>
            <a:ext cx="57607" cy="57607"/>
          </a:xfrm>
          <a:prstGeom prst="ellipse">
            <a:avLst/>
          </a:prstGeom>
          <a:solidFill>
            <a:srgbClr val="CBD5E1"/>
          </a:solidFill>
          <a:ln w="12700">
            <a:solidFill>
              <a:srgbClr val="FFFFFF">
                <a:alpha val="0"/>
              </a:srgbClr>
            </a:solidFill>
            <a:prstDash val="solid"/>
          </a:ln>
        </p:spPr>
      </p:sp>
      <p:sp>
        <p:nvSpPr>
          <p:cNvPr id="35" name="Text 28"/>
          <p:cNvSpPr txBox="1"/>
          <p:nvPr/>
        </p:nvSpPr>
        <p:spPr>
          <a:xfrm>
            <a:off x="4638751" y="4442155"/>
            <a:ext cx="2890418" cy="191110"/>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Write-off registers and sanction letters.</a:t>
            </a:r>
            <a:endParaRPr lang="en-US" sz="1000" dirty="0"/>
          </a:p>
        </p:txBody>
      </p:sp>
      <p:sp>
        <p:nvSpPr>
          <p:cNvPr id="36" name="Shape 29"/>
          <p:cNvSpPr/>
          <p:nvPr/>
        </p:nvSpPr>
        <p:spPr>
          <a:xfrm>
            <a:off x="4486046" y="4800600"/>
            <a:ext cx="57607" cy="57607"/>
          </a:xfrm>
          <a:prstGeom prst="ellipse">
            <a:avLst/>
          </a:prstGeom>
          <a:solidFill>
            <a:srgbClr val="CBD5E1"/>
          </a:solidFill>
          <a:ln w="12700">
            <a:solidFill>
              <a:srgbClr val="FFFFFF">
                <a:alpha val="0"/>
              </a:srgbClr>
            </a:solidFill>
            <a:prstDash val="solid"/>
          </a:ln>
        </p:spPr>
      </p:sp>
      <p:sp>
        <p:nvSpPr>
          <p:cNvPr id="37" name="Text 30"/>
          <p:cNvSpPr txBox="1"/>
          <p:nvPr/>
        </p:nvSpPr>
        <p:spPr>
          <a:xfrm>
            <a:off x="4638751" y="4724705"/>
            <a:ext cx="3143707" cy="381305"/>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Valuation reports used for arriving at settlement amount.</a:t>
            </a:r>
            <a:endParaRPr lang="en-US" sz="1000" dirty="0"/>
          </a:p>
        </p:txBody>
      </p:sp>
      <p:sp>
        <p:nvSpPr>
          <p:cNvPr id="38" name="Shape 31"/>
          <p:cNvSpPr/>
          <p:nvPr/>
        </p:nvSpPr>
        <p:spPr>
          <a:xfrm>
            <a:off x="8096098" y="2892247"/>
            <a:ext cx="3619195" cy="3305556"/>
          </a:xfrm>
          <a:prstGeom prst="roundRect">
            <a:avLst>
              <a:gd name="adj" fmla="val 1913"/>
            </a:avLst>
          </a:prstGeom>
          <a:solidFill>
            <a:srgbClr val="FFFFFF"/>
          </a:solidFill>
          <a:ln w="12700">
            <a:solidFill>
              <a:srgbClr val="E2E8F0"/>
            </a:solidFill>
            <a:prstDash val="solid"/>
          </a:ln>
        </p:spPr>
      </p:sp>
      <p:sp>
        <p:nvSpPr>
          <p:cNvPr id="39" name="Shape 32"/>
          <p:cNvSpPr/>
          <p:nvPr/>
        </p:nvSpPr>
        <p:spPr>
          <a:xfrm>
            <a:off x="8296351" y="3529584"/>
            <a:ext cx="3219602" cy="19202"/>
          </a:xfrm>
          <a:prstGeom prst="rect">
            <a:avLst/>
          </a:prstGeom>
          <a:solidFill>
            <a:srgbClr val="F1F5F9"/>
          </a:solidFill>
          <a:ln w="12700">
            <a:solidFill>
              <a:srgbClr val="F1F5F9">
                <a:alpha val="0"/>
              </a:srgbClr>
            </a:solidFill>
            <a:prstDash val="solid"/>
          </a:ln>
        </p:spPr>
      </p:sp>
      <p:sp>
        <p:nvSpPr>
          <p:cNvPr id="40" name="Shape 33"/>
          <p:cNvSpPr/>
          <p:nvPr/>
        </p:nvSpPr>
        <p:spPr>
          <a:xfrm>
            <a:off x="8296351" y="3091586"/>
            <a:ext cx="342900" cy="342900"/>
          </a:xfrm>
          <a:prstGeom prst="ellipse">
            <a:avLst/>
          </a:prstGeom>
          <a:solidFill>
            <a:srgbClr val="EF4444"/>
          </a:solidFill>
          <a:ln w="12700">
            <a:solidFill>
              <a:srgbClr val="FFFFFF">
                <a:alpha val="0"/>
              </a:srgbClr>
            </a:solidFill>
            <a:prstDash val="solid"/>
          </a:ln>
        </p:spPr>
      </p:sp>
      <p:pic>
        <p:nvPicPr>
          <p:cNvPr id="41" name="Image 5" descr="preencoded.png"/>
          <p:cNvPicPr>
            <a:picLocks noChangeAspect="1"/>
          </p:cNvPicPr>
          <p:nvPr/>
        </p:nvPicPr>
        <p:blipFill>
          <a:blip r:embed="rId8"/>
          <a:srcRect/>
          <a:stretch/>
        </p:blipFill>
        <p:spPr>
          <a:xfrm>
            <a:off x="8391449" y="3187598"/>
            <a:ext cx="152705" cy="152705"/>
          </a:xfrm>
          <a:prstGeom prst="rect">
            <a:avLst/>
          </a:prstGeom>
        </p:spPr>
      </p:pic>
      <p:sp>
        <p:nvSpPr>
          <p:cNvPr id="42" name="Text 34"/>
          <p:cNvSpPr txBox="1"/>
          <p:nvPr/>
        </p:nvSpPr>
        <p:spPr>
          <a:xfrm>
            <a:off x="8734349" y="3134563"/>
            <a:ext cx="1507846" cy="257861"/>
          </a:xfrm>
          <a:prstGeom prst="rect">
            <a:avLst/>
          </a:prstGeom>
          <a:noFill/>
          <a:ln/>
        </p:spPr>
        <p:txBody>
          <a:bodyPr wrap="square" lIns="0" tIns="0" rIns="0" bIns="0" rtlCol="0" anchor="ctr"/>
          <a:lstStyle/>
          <a:p>
            <a:pPr marL="0" indent="0" algn="l">
              <a:buNone/>
            </a:pPr>
            <a:r>
              <a:rPr lang="en-US" sz="1300" b="1" dirty="0">
                <a:solidFill>
                  <a:srgbClr val="334155"/>
                </a:solidFill>
                <a:latin typeface="Montserrat" pitchFamily="34" charset="0"/>
                <a:ea typeface="Montserrat" pitchFamily="34" charset="-122"/>
                <a:cs typeface="Montserrat" pitchFamily="34" charset="-120"/>
              </a:rPr>
              <a:t>Possible Risks</a:t>
            </a:r>
            <a:endParaRPr lang="en-US" sz="1300" dirty="0"/>
          </a:p>
        </p:txBody>
      </p:sp>
      <p:sp>
        <p:nvSpPr>
          <p:cNvPr id="43" name="Shape 35"/>
          <p:cNvSpPr/>
          <p:nvPr/>
        </p:nvSpPr>
        <p:spPr>
          <a:xfrm>
            <a:off x="8296351" y="3768242"/>
            <a:ext cx="57607" cy="57607"/>
          </a:xfrm>
          <a:prstGeom prst="ellipse">
            <a:avLst/>
          </a:prstGeom>
          <a:solidFill>
            <a:srgbClr val="CBD5E1"/>
          </a:solidFill>
          <a:ln w="12700">
            <a:solidFill>
              <a:srgbClr val="FFFFFF">
                <a:alpha val="0"/>
              </a:srgbClr>
            </a:solidFill>
            <a:prstDash val="solid"/>
          </a:ln>
        </p:spPr>
      </p:sp>
      <p:sp>
        <p:nvSpPr>
          <p:cNvPr id="44" name="Text 36"/>
          <p:cNvSpPr txBox="1"/>
          <p:nvPr/>
        </p:nvSpPr>
        <p:spPr>
          <a:xfrm>
            <a:off x="8449056" y="3692347"/>
            <a:ext cx="3143707" cy="381305"/>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Unauthorized settlements leading to revenue leakage/loss.</a:t>
            </a:r>
            <a:endParaRPr lang="en-US" sz="1000" dirty="0"/>
          </a:p>
        </p:txBody>
      </p:sp>
      <p:sp>
        <p:nvSpPr>
          <p:cNvPr id="45" name="Shape 37"/>
          <p:cNvSpPr/>
          <p:nvPr/>
        </p:nvSpPr>
        <p:spPr>
          <a:xfrm>
            <a:off x="8296351" y="4236415"/>
            <a:ext cx="57607" cy="57607"/>
          </a:xfrm>
          <a:prstGeom prst="ellipse">
            <a:avLst/>
          </a:prstGeom>
          <a:solidFill>
            <a:srgbClr val="CBD5E1"/>
          </a:solidFill>
          <a:ln w="12700">
            <a:solidFill>
              <a:srgbClr val="FFFFFF">
                <a:alpha val="0"/>
              </a:srgbClr>
            </a:solidFill>
            <a:prstDash val="solid"/>
          </a:ln>
        </p:spPr>
      </p:sp>
      <p:sp>
        <p:nvSpPr>
          <p:cNvPr id="46" name="Text 38"/>
          <p:cNvSpPr txBox="1"/>
          <p:nvPr/>
        </p:nvSpPr>
        <p:spPr>
          <a:xfrm>
            <a:off x="8449056" y="4160520"/>
            <a:ext cx="3143707" cy="381305"/>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Settlement amounts lower than realizable value of securities.</a:t>
            </a:r>
            <a:endParaRPr lang="en-US" sz="1000" dirty="0"/>
          </a:p>
        </p:txBody>
      </p:sp>
      <p:sp>
        <p:nvSpPr>
          <p:cNvPr id="47" name="Shape 39"/>
          <p:cNvSpPr/>
          <p:nvPr/>
        </p:nvSpPr>
        <p:spPr>
          <a:xfrm>
            <a:off x="8296351" y="4705502"/>
            <a:ext cx="57607" cy="57607"/>
          </a:xfrm>
          <a:prstGeom prst="ellipse">
            <a:avLst/>
          </a:prstGeom>
          <a:solidFill>
            <a:srgbClr val="CBD5E1"/>
          </a:solidFill>
          <a:ln w="12700">
            <a:solidFill>
              <a:srgbClr val="FFFFFF">
                <a:alpha val="0"/>
              </a:srgbClr>
            </a:solidFill>
            <a:prstDash val="solid"/>
          </a:ln>
        </p:spPr>
      </p:sp>
      <p:sp>
        <p:nvSpPr>
          <p:cNvPr id="48" name="Text 40"/>
          <p:cNvSpPr txBox="1"/>
          <p:nvPr/>
        </p:nvSpPr>
        <p:spPr>
          <a:xfrm>
            <a:off x="8449056" y="4628693"/>
            <a:ext cx="3143707" cy="381305"/>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Staff accountability not examined in fraud/willful default cases before write-off.</a:t>
            </a:r>
            <a:endParaRPr lang="en-US" sz="1000" dirty="0"/>
          </a:p>
        </p:txBody>
      </p:sp>
      <p:sp>
        <p:nvSpPr>
          <p:cNvPr id="49" name="Shape 41"/>
          <p:cNvSpPr/>
          <p:nvPr/>
        </p:nvSpPr>
        <p:spPr>
          <a:xfrm>
            <a:off x="8296351" y="5173675"/>
            <a:ext cx="57607" cy="57607"/>
          </a:xfrm>
          <a:prstGeom prst="ellipse">
            <a:avLst/>
          </a:prstGeom>
          <a:solidFill>
            <a:srgbClr val="CBD5E1"/>
          </a:solidFill>
          <a:ln w="12700">
            <a:solidFill>
              <a:srgbClr val="FFFFFF">
                <a:alpha val="0"/>
              </a:srgbClr>
            </a:solidFill>
            <a:prstDash val="solid"/>
          </a:ln>
        </p:spPr>
      </p:sp>
      <p:sp>
        <p:nvSpPr>
          <p:cNvPr id="50" name="Text 42"/>
          <p:cNvSpPr txBox="1"/>
          <p:nvPr/>
        </p:nvSpPr>
        <p:spPr>
          <a:xfrm>
            <a:off x="8449056" y="5097780"/>
            <a:ext cx="3143707" cy="381305"/>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Failure to report significant waivers to higher authorities/Statutory Auditors.</a:t>
            </a:r>
            <a:endParaRPr lang="en-US" sz="1000" dirty="0"/>
          </a:p>
        </p:txBody>
      </p:sp>
      <p:sp>
        <p:nvSpPr>
          <p:cNvPr id="51" name="Shape 43"/>
          <p:cNvSpPr/>
          <p:nvPr/>
        </p:nvSpPr>
        <p:spPr>
          <a:xfrm>
            <a:off x="0" y="6476695"/>
            <a:ext cx="12191695" cy="381305"/>
          </a:xfrm>
          <a:prstGeom prst="rect">
            <a:avLst/>
          </a:prstGeom>
          <a:solidFill>
            <a:srgbClr val="F8FAFC"/>
          </a:solidFill>
          <a:ln/>
        </p:spPr>
      </p:sp>
      <p:sp>
        <p:nvSpPr>
          <p:cNvPr id="52" name="Shape 44"/>
          <p:cNvSpPr/>
          <p:nvPr/>
        </p:nvSpPr>
        <p:spPr>
          <a:xfrm>
            <a:off x="0" y="6476695"/>
            <a:ext cx="12191695" cy="9144"/>
          </a:xfrm>
          <a:prstGeom prst="rect">
            <a:avLst/>
          </a:prstGeom>
          <a:solidFill>
            <a:srgbClr val="E2E8F0"/>
          </a:solidFill>
          <a:ln w="12700">
            <a:solidFill>
              <a:srgbClr val="E2E8F0">
                <a:alpha val="0"/>
              </a:srgbClr>
            </a:solidFill>
            <a:prstDash val="solid"/>
          </a:ln>
        </p:spPr>
      </p:sp>
      <p:sp>
        <p:nvSpPr>
          <p:cNvPr id="53" name="Text 45"/>
          <p:cNvSpPr txBox="1"/>
          <p:nvPr/>
        </p:nvSpPr>
        <p:spPr>
          <a:xfrm>
            <a:off x="476402" y="6586423"/>
            <a:ext cx="3276295" cy="171907"/>
          </a:xfrm>
          <a:prstGeom prst="rect">
            <a:avLst/>
          </a:prstGeom>
          <a:noFill/>
          <a:ln/>
        </p:spPr>
        <p:txBody>
          <a:bodyPr wrap="square" lIns="0" tIns="0" rIns="0" bIns="0" rtlCol="0" anchor="ctr"/>
          <a:lstStyle/>
          <a:p>
            <a:pPr marL="0" indent="0" algn="l">
              <a:buNone/>
            </a:pPr>
            <a:r>
              <a:rPr lang="en-US" sz="900" dirty="0">
                <a:solidFill>
                  <a:srgbClr val="94A3B8"/>
                </a:solidFill>
                <a:latin typeface="Open Sans" pitchFamily="34" charset="0"/>
                <a:ea typeface="Open Sans" pitchFamily="34" charset="-122"/>
                <a:cs typeface="Open Sans" pitchFamily="34" charset="-120"/>
              </a:rPr>
              <a:t>Long Form Audit Report (LFAR) – Practical Approach</a:t>
            </a:r>
            <a:endParaRPr lang="en-US" sz="900" dirty="0"/>
          </a:p>
        </p:txBody>
      </p:sp>
      <p:sp>
        <p:nvSpPr>
          <p:cNvPr id="54" name="Text 46"/>
          <p:cNvSpPr txBox="1"/>
          <p:nvPr/>
        </p:nvSpPr>
        <p:spPr>
          <a:xfrm>
            <a:off x="10416845" y="6586423"/>
            <a:ext cx="1553566" cy="171907"/>
          </a:xfrm>
          <a:prstGeom prst="rect">
            <a:avLst/>
          </a:prstGeom>
          <a:noFill/>
          <a:ln/>
        </p:spPr>
        <p:txBody>
          <a:bodyPr wrap="square" lIns="0" tIns="0" rIns="0" bIns="0" rtlCol="0" anchor="ctr"/>
          <a:lstStyle/>
          <a:p>
            <a:pPr marL="0" indent="0" algn="l">
              <a:buNone/>
            </a:pPr>
            <a:r>
              <a:rPr lang="en-US" sz="900" dirty="0">
                <a:solidFill>
                  <a:srgbClr val="94A3B8"/>
                </a:solidFill>
                <a:latin typeface="Open Sans" pitchFamily="34" charset="0"/>
                <a:ea typeface="Open Sans" pitchFamily="34" charset="-122"/>
                <a:cs typeface="Open Sans" pitchFamily="34" charset="-120"/>
              </a:rPr>
              <a:t>ICAI Hyderabad Seminar</a:t>
            </a:r>
            <a:endParaRPr lang="en-US" sz="900"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name="Slide 54">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F0F0F0"/>
          </a:solidFill>
          <a:ln w="12700">
            <a:solidFill>
              <a:srgbClr val="FFFFFF">
                <a:alpha val="0"/>
              </a:srgbClr>
            </a:solidFill>
            <a:prstDash val="solid"/>
          </a:ln>
        </p:spPr>
      </p:sp>
      <p:sp>
        <p:nvSpPr>
          <p:cNvPr id="3" name="Shape 1"/>
          <p:cNvSpPr/>
          <p:nvPr/>
        </p:nvSpPr>
        <p:spPr>
          <a:xfrm>
            <a:off x="0" y="0"/>
            <a:ext cx="12191695" cy="6858000"/>
          </a:xfrm>
          <a:prstGeom prst="rect">
            <a:avLst/>
          </a:prstGeom>
          <a:solidFill>
            <a:srgbClr val="FFFFFF"/>
          </a:solidFill>
          <a:ln w="12700">
            <a:solidFill>
              <a:srgbClr val="FFFFFF">
                <a:alpha val="0"/>
              </a:srgbClr>
            </a:solidFill>
            <a:prstDash val="solid"/>
          </a:ln>
        </p:spPr>
      </p:sp>
      <p:sp>
        <p:nvSpPr>
          <p:cNvPr id="4" name="Shape 2"/>
          <p:cNvSpPr/>
          <p:nvPr/>
        </p:nvSpPr>
        <p:spPr>
          <a:xfrm>
            <a:off x="0" y="0"/>
            <a:ext cx="12191695" cy="952805"/>
          </a:xfrm>
          <a:prstGeom prst="rect">
            <a:avLst/>
          </a:prstGeom>
          <a:solidFill>
            <a:srgbClr val="003580"/>
          </a:solidFill>
          <a:ln w="12700">
            <a:solidFill>
              <a:srgbClr val="FFFFFF">
                <a:alpha val="0"/>
              </a:srgbClr>
            </a:solidFill>
            <a:prstDash val="solid"/>
          </a:ln>
        </p:spPr>
      </p:sp>
      <p:sp>
        <p:nvSpPr>
          <p:cNvPr id="5" name="Text 3"/>
          <p:cNvSpPr txBox="1"/>
          <p:nvPr/>
        </p:nvSpPr>
        <p:spPr>
          <a:xfrm>
            <a:off x="476402" y="247802"/>
            <a:ext cx="10293198" cy="457200"/>
          </a:xfrm>
          <a:prstGeom prst="rect">
            <a:avLst/>
          </a:prstGeom>
          <a:noFill/>
          <a:ln/>
        </p:spPr>
        <p:txBody>
          <a:bodyPr wrap="square" lIns="0" tIns="0" rIns="0" bIns="0" rtlCol="0" anchor="ctr"/>
          <a:lstStyle/>
          <a:p>
            <a:pPr marL="0" indent="0" algn="l">
              <a:buNone/>
            </a:pPr>
            <a:r>
              <a:rPr lang="en-US" sz="2400" b="1" kern="0" spc="75" dirty="0">
                <a:solidFill>
                  <a:srgbClr val="FFFFFF"/>
                </a:solidFill>
                <a:latin typeface="Montserrat" pitchFamily="34" charset="0"/>
                <a:ea typeface="Montserrat" pitchFamily="34" charset="-122"/>
                <a:cs typeface="Montserrat" pitchFamily="34" charset="-120"/>
              </a:rPr>
              <a:t>I. Advances - Asset Classification 5(f)(ix)- Pending Legal Cases</a:t>
            </a:r>
            <a:endParaRPr lang="en-US" sz="2400" dirty="0"/>
          </a:p>
        </p:txBody>
      </p:sp>
      <p:pic>
        <p:nvPicPr>
          <p:cNvPr id="6" name="Image 0" descr="preencoded.png"/>
          <p:cNvPicPr>
            <a:picLocks noChangeAspect="1"/>
          </p:cNvPicPr>
          <p:nvPr/>
        </p:nvPicPr>
        <p:blipFill>
          <a:blip r:embed="rId3"/>
          <a:srcRect t="-401" b="-401"/>
          <a:stretch/>
        </p:blipFill>
        <p:spPr>
          <a:xfrm>
            <a:off x="0" y="952805"/>
            <a:ext cx="12191695" cy="57607"/>
          </a:xfrm>
          <a:prstGeom prst="rect">
            <a:avLst/>
          </a:prstGeom>
        </p:spPr>
      </p:pic>
      <p:sp>
        <p:nvSpPr>
          <p:cNvPr id="7" name="Shape 4"/>
          <p:cNvSpPr/>
          <p:nvPr/>
        </p:nvSpPr>
        <p:spPr>
          <a:xfrm>
            <a:off x="476402" y="1295705"/>
            <a:ext cx="11239805" cy="1218895"/>
          </a:xfrm>
          <a:prstGeom prst="roundRect">
            <a:avLst>
              <a:gd name="adj" fmla="val 9377"/>
            </a:avLst>
          </a:prstGeom>
          <a:solidFill>
            <a:srgbClr val="E8F4FD"/>
          </a:solidFill>
          <a:ln/>
          <a:effectLst>
            <a:outerShdw blurRad="63500" dist="38100" dir="16200000" algn="bl" rotWithShape="0">
              <a:srgbClr val="000000">
                <a:alpha val="5000"/>
              </a:srgbClr>
            </a:outerShdw>
          </a:effectLst>
        </p:spPr>
      </p:sp>
      <p:sp>
        <p:nvSpPr>
          <p:cNvPr id="8" name="Shape 5"/>
          <p:cNvSpPr/>
          <p:nvPr/>
        </p:nvSpPr>
        <p:spPr>
          <a:xfrm>
            <a:off x="476402" y="1295705"/>
            <a:ext cx="75895" cy="1218895"/>
          </a:xfrm>
          <a:prstGeom prst="roundRect">
            <a:avLst>
              <a:gd name="adj" fmla="val 150603"/>
            </a:avLst>
          </a:prstGeom>
          <a:solidFill>
            <a:srgbClr val="003580"/>
          </a:solidFill>
          <a:ln w="12700">
            <a:solidFill>
              <a:srgbClr val="003580">
                <a:alpha val="0"/>
              </a:srgbClr>
            </a:solidFill>
            <a:prstDash val="solid"/>
          </a:ln>
        </p:spPr>
      </p:sp>
      <p:pic>
        <p:nvPicPr>
          <p:cNvPr id="9" name="Image 1" descr="preencoded.png"/>
          <p:cNvPicPr>
            <a:picLocks noChangeAspect="1"/>
          </p:cNvPicPr>
          <p:nvPr/>
        </p:nvPicPr>
        <p:blipFill>
          <a:blip r:embed="rId4"/>
          <a:srcRect t="-43" b="-43"/>
          <a:stretch/>
        </p:blipFill>
        <p:spPr>
          <a:xfrm>
            <a:off x="743407" y="1524305"/>
            <a:ext cx="133502" cy="152705"/>
          </a:xfrm>
          <a:prstGeom prst="rect">
            <a:avLst/>
          </a:prstGeom>
        </p:spPr>
      </p:pic>
      <p:sp>
        <p:nvSpPr>
          <p:cNvPr id="10" name="Text 6"/>
          <p:cNvSpPr txBox="1"/>
          <p:nvPr/>
        </p:nvSpPr>
        <p:spPr>
          <a:xfrm>
            <a:off x="952805" y="1485900"/>
            <a:ext cx="2981858" cy="228600"/>
          </a:xfrm>
          <a:prstGeom prst="rect">
            <a:avLst/>
          </a:prstGeom>
          <a:noFill/>
          <a:ln/>
        </p:spPr>
        <p:txBody>
          <a:bodyPr wrap="square" lIns="0" tIns="0" rIns="0" bIns="0" rtlCol="0" anchor="ctr"/>
          <a:lstStyle/>
          <a:p>
            <a:pPr marL="0" indent="0" algn="l">
              <a:buNone/>
            </a:pPr>
            <a:r>
              <a:rPr lang="en-US" sz="1200" b="1" dirty="0">
                <a:solidFill>
                  <a:srgbClr val="003580"/>
                </a:solidFill>
                <a:latin typeface="Montserrat" pitchFamily="34" charset="0"/>
                <a:ea typeface="Montserrat" pitchFamily="34" charset="-122"/>
                <a:cs typeface="Montserrat" pitchFamily="34" charset="-120"/>
              </a:rPr>
              <a:t>Exact LFAR Question (Verbatim)</a:t>
            </a:r>
            <a:endParaRPr lang="en-US" sz="1200" dirty="0"/>
          </a:p>
        </p:txBody>
      </p:sp>
      <p:sp>
        <p:nvSpPr>
          <p:cNvPr id="11" name="Text 7"/>
          <p:cNvSpPr txBox="1"/>
          <p:nvPr/>
        </p:nvSpPr>
        <p:spPr>
          <a:xfrm>
            <a:off x="743407" y="1790395"/>
            <a:ext cx="10858500" cy="534010"/>
          </a:xfrm>
          <a:prstGeom prst="rect">
            <a:avLst/>
          </a:prstGeom>
          <a:noFill/>
          <a:ln/>
        </p:spPr>
        <p:txBody>
          <a:bodyPr wrap="square" lIns="0" tIns="0" rIns="0" bIns="0" rtlCol="0" anchor="ctr"/>
          <a:lstStyle/>
          <a:p>
            <a:pPr marL="0" indent="0" algn="l">
              <a:buNone/>
            </a:pPr>
            <a:r>
              <a:rPr lang="en-US" sz="1500" b="1" i="1" dirty="0">
                <a:solidFill>
                  <a:srgbClr val="1E293B"/>
                </a:solidFill>
                <a:latin typeface="Open Sans" pitchFamily="34" charset="0"/>
                <a:ea typeface="Open Sans" pitchFamily="34" charset="-122"/>
                <a:cs typeface="Open Sans" pitchFamily="34" charset="-120"/>
              </a:rPr>
              <a:t>"Is the branch prompt in ensuring execution of decrees obtained for recovery from the defaulting borrowers? Give Age-wise analysis of decrees obtained and pending execution."</a:t>
            </a:r>
            <a:endParaRPr lang="en-US" sz="1500" dirty="0"/>
          </a:p>
        </p:txBody>
      </p:sp>
      <p:sp>
        <p:nvSpPr>
          <p:cNvPr id="12" name="Shape 8"/>
          <p:cNvSpPr/>
          <p:nvPr/>
        </p:nvSpPr>
        <p:spPr>
          <a:xfrm>
            <a:off x="476402" y="2704795"/>
            <a:ext cx="3619195" cy="3486607"/>
          </a:xfrm>
          <a:prstGeom prst="roundRect">
            <a:avLst>
              <a:gd name="adj" fmla="val 1720"/>
            </a:avLst>
          </a:prstGeom>
          <a:solidFill>
            <a:srgbClr val="FFFFFF"/>
          </a:solidFill>
          <a:ln w="12700">
            <a:solidFill>
              <a:srgbClr val="E2E8F0"/>
            </a:solidFill>
            <a:prstDash val="solid"/>
          </a:ln>
        </p:spPr>
      </p:sp>
      <p:sp>
        <p:nvSpPr>
          <p:cNvPr id="13" name="Shape 9"/>
          <p:cNvSpPr/>
          <p:nvPr/>
        </p:nvSpPr>
        <p:spPr>
          <a:xfrm>
            <a:off x="676656" y="3343046"/>
            <a:ext cx="3219602" cy="19202"/>
          </a:xfrm>
          <a:prstGeom prst="rect">
            <a:avLst/>
          </a:prstGeom>
          <a:solidFill>
            <a:srgbClr val="F1F5F9"/>
          </a:solidFill>
          <a:ln w="12700">
            <a:solidFill>
              <a:srgbClr val="F1F5F9">
                <a:alpha val="0"/>
              </a:srgbClr>
            </a:solidFill>
            <a:prstDash val="solid"/>
          </a:ln>
        </p:spPr>
      </p:sp>
      <p:sp>
        <p:nvSpPr>
          <p:cNvPr id="14" name="Shape 10"/>
          <p:cNvSpPr/>
          <p:nvPr/>
        </p:nvSpPr>
        <p:spPr>
          <a:xfrm>
            <a:off x="676656" y="2905049"/>
            <a:ext cx="342900" cy="342900"/>
          </a:xfrm>
          <a:prstGeom prst="ellipse">
            <a:avLst/>
          </a:prstGeom>
          <a:solidFill>
            <a:srgbClr val="0072CE"/>
          </a:solidFill>
          <a:ln w="12700">
            <a:solidFill>
              <a:srgbClr val="FFFFFF">
                <a:alpha val="0"/>
              </a:srgbClr>
            </a:solidFill>
            <a:prstDash val="solid"/>
          </a:ln>
        </p:spPr>
      </p:sp>
      <p:pic>
        <p:nvPicPr>
          <p:cNvPr id="15" name="Image 2" descr="preencoded.png"/>
          <p:cNvPicPr>
            <a:picLocks noChangeAspect="1"/>
          </p:cNvPicPr>
          <p:nvPr/>
        </p:nvPicPr>
        <p:blipFill>
          <a:blip r:embed="rId5"/>
          <a:srcRect/>
          <a:stretch/>
        </p:blipFill>
        <p:spPr>
          <a:xfrm>
            <a:off x="771754" y="3000146"/>
            <a:ext cx="152705" cy="152705"/>
          </a:xfrm>
          <a:prstGeom prst="rect">
            <a:avLst/>
          </a:prstGeom>
        </p:spPr>
      </p:pic>
      <p:sp>
        <p:nvSpPr>
          <p:cNvPr id="16" name="Text 11"/>
          <p:cNvSpPr txBox="1"/>
          <p:nvPr/>
        </p:nvSpPr>
        <p:spPr>
          <a:xfrm>
            <a:off x="1114654" y="2948026"/>
            <a:ext cx="1540764" cy="257861"/>
          </a:xfrm>
          <a:prstGeom prst="rect">
            <a:avLst/>
          </a:prstGeom>
          <a:noFill/>
          <a:ln/>
        </p:spPr>
        <p:txBody>
          <a:bodyPr wrap="square" lIns="0" tIns="0" rIns="0" bIns="0" rtlCol="0" anchor="ctr"/>
          <a:lstStyle/>
          <a:p>
            <a:pPr marL="0" indent="0" algn="l">
              <a:buNone/>
            </a:pPr>
            <a:r>
              <a:rPr lang="en-US" sz="1300" b="1" dirty="0">
                <a:solidFill>
                  <a:srgbClr val="334155"/>
                </a:solidFill>
                <a:latin typeface="Montserrat" pitchFamily="34" charset="0"/>
                <a:ea typeface="Montserrat" pitchFamily="34" charset="-122"/>
                <a:cs typeface="Montserrat" pitchFamily="34" charset="-120"/>
              </a:rPr>
              <a:t>What to Verify</a:t>
            </a:r>
            <a:endParaRPr lang="en-US" sz="1300" dirty="0"/>
          </a:p>
        </p:txBody>
      </p:sp>
      <p:sp>
        <p:nvSpPr>
          <p:cNvPr id="17" name="Shape 12"/>
          <p:cNvSpPr/>
          <p:nvPr/>
        </p:nvSpPr>
        <p:spPr>
          <a:xfrm>
            <a:off x="676656" y="3581705"/>
            <a:ext cx="57607" cy="57607"/>
          </a:xfrm>
          <a:prstGeom prst="ellipse">
            <a:avLst/>
          </a:prstGeom>
          <a:solidFill>
            <a:srgbClr val="CBD5E1"/>
          </a:solidFill>
          <a:ln w="12700">
            <a:solidFill>
              <a:srgbClr val="FFFFFF">
                <a:alpha val="0"/>
              </a:srgbClr>
            </a:solidFill>
            <a:prstDash val="solid"/>
          </a:ln>
        </p:spPr>
      </p:sp>
      <p:sp>
        <p:nvSpPr>
          <p:cNvPr id="18" name="Text 13"/>
          <p:cNvSpPr txBox="1"/>
          <p:nvPr/>
        </p:nvSpPr>
        <p:spPr>
          <a:xfrm>
            <a:off x="828446" y="3504895"/>
            <a:ext cx="3143707" cy="400507"/>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Execution petitions (EP) filed within limitation period (12 years from decree date).</a:t>
            </a:r>
            <a:endParaRPr lang="en-US" sz="1100" dirty="0"/>
          </a:p>
        </p:txBody>
      </p:sp>
      <p:sp>
        <p:nvSpPr>
          <p:cNvPr id="19" name="Shape 14"/>
          <p:cNvSpPr/>
          <p:nvPr/>
        </p:nvSpPr>
        <p:spPr>
          <a:xfrm>
            <a:off x="676656" y="4076395"/>
            <a:ext cx="57607" cy="57607"/>
          </a:xfrm>
          <a:prstGeom prst="ellipse">
            <a:avLst/>
          </a:prstGeom>
          <a:solidFill>
            <a:srgbClr val="CBD5E1"/>
          </a:solidFill>
          <a:ln w="12700">
            <a:solidFill>
              <a:srgbClr val="FFFFFF">
                <a:alpha val="0"/>
              </a:srgbClr>
            </a:solidFill>
            <a:prstDash val="solid"/>
          </a:ln>
        </p:spPr>
      </p:sp>
      <p:sp>
        <p:nvSpPr>
          <p:cNvPr id="20" name="Text 15"/>
          <p:cNvSpPr txBox="1"/>
          <p:nvPr/>
        </p:nvSpPr>
        <p:spPr>
          <a:xfrm>
            <a:off x="828446" y="4000500"/>
            <a:ext cx="3143707" cy="400507"/>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Timely follow-up with court for attachment/sale of assets.</a:t>
            </a:r>
            <a:endParaRPr lang="en-US" sz="1100" dirty="0"/>
          </a:p>
        </p:txBody>
      </p:sp>
      <p:sp>
        <p:nvSpPr>
          <p:cNvPr id="21" name="Shape 16"/>
          <p:cNvSpPr/>
          <p:nvPr/>
        </p:nvSpPr>
        <p:spPr>
          <a:xfrm>
            <a:off x="676656" y="4572000"/>
            <a:ext cx="57607" cy="57607"/>
          </a:xfrm>
          <a:prstGeom prst="ellipse">
            <a:avLst/>
          </a:prstGeom>
          <a:solidFill>
            <a:srgbClr val="CBD5E1"/>
          </a:solidFill>
          <a:ln w="12700">
            <a:solidFill>
              <a:srgbClr val="FFFFFF">
                <a:alpha val="0"/>
              </a:srgbClr>
            </a:solidFill>
            <a:prstDash val="solid"/>
          </a:ln>
        </p:spPr>
      </p:sp>
      <p:sp>
        <p:nvSpPr>
          <p:cNvPr id="22" name="Text 17"/>
          <p:cNvSpPr txBox="1"/>
          <p:nvPr/>
        </p:nvSpPr>
        <p:spPr>
          <a:xfrm>
            <a:off x="828446" y="4496105"/>
            <a:ext cx="3143707" cy="400507"/>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Reasons for non-execution (e.g., borrower absconding, no assets).</a:t>
            </a:r>
            <a:endParaRPr lang="en-US" sz="1100" dirty="0"/>
          </a:p>
        </p:txBody>
      </p:sp>
      <p:sp>
        <p:nvSpPr>
          <p:cNvPr id="23" name="Shape 18"/>
          <p:cNvSpPr/>
          <p:nvPr/>
        </p:nvSpPr>
        <p:spPr>
          <a:xfrm>
            <a:off x="676656" y="5067605"/>
            <a:ext cx="57607" cy="57607"/>
          </a:xfrm>
          <a:prstGeom prst="ellipse">
            <a:avLst/>
          </a:prstGeom>
          <a:solidFill>
            <a:srgbClr val="CBD5E1"/>
          </a:solidFill>
          <a:ln w="12700">
            <a:solidFill>
              <a:srgbClr val="FFFFFF">
                <a:alpha val="0"/>
              </a:srgbClr>
            </a:solidFill>
            <a:prstDash val="solid"/>
          </a:ln>
        </p:spPr>
      </p:sp>
      <p:sp>
        <p:nvSpPr>
          <p:cNvPr id="24" name="Text 19"/>
          <p:cNvSpPr txBox="1"/>
          <p:nvPr/>
        </p:nvSpPr>
        <p:spPr>
          <a:xfrm>
            <a:off x="828446" y="4990795"/>
            <a:ext cx="3143707" cy="400507"/>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Age-wise aging of unexecuted decrees (e.g., &lt;1 year, 1-3 years, &gt;3 years).</a:t>
            </a:r>
            <a:endParaRPr lang="en-US" sz="1100" dirty="0"/>
          </a:p>
        </p:txBody>
      </p:sp>
      <p:sp>
        <p:nvSpPr>
          <p:cNvPr id="25" name="Shape 20"/>
          <p:cNvSpPr/>
          <p:nvPr/>
        </p:nvSpPr>
        <p:spPr>
          <a:xfrm>
            <a:off x="4286707" y="2704795"/>
            <a:ext cx="3619195" cy="3486607"/>
          </a:xfrm>
          <a:prstGeom prst="roundRect">
            <a:avLst>
              <a:gd name="adj" fmla="val 1720"/>
            </a:avLst>
          </a:prstGeom>
          <a:solidFill>
            <a:srgbClr val="FFFFFF"/>
          </a:solidFill>
          <a:ln w="12700">
            <a:solidFill>
              <a:srgbClr val="E2E8F0"/>
            </a:solidFill>
            <a:prstDash val="solid"/>
          </a:ln>
        </p:spPr>
      </p:sp>
      <p:sp>
        <p:nvSpPr>
          <p:cNvPr id="26" name="Shape 21"/>
          <p:cNvSpPr/>
          <p:nvPr/>
        </p:nvSpPr>
        <p:spPr>
          <a:xfrm>
            <a:off x="4486046" y="3343046"/>
            <a:ext cx="3219602" cy="19202"/>
          </a:xfrm>
          <a:prstGeom prst="rect">
            <a:avLst/>
          </a:prstGeom>
          <a:solidFill>
            <a:srgbClr val="F1F5F9"/>
          </a:solidFill>
          <a:ln w="12700">
            <a:solidFill>
              <a:srgbClr val="F1F5F9">
                <a:alpha val="0"/>
              </a:srgbClr>
            </a:solidFill>
            <a:prstDash val="solid"/>
          </a:ln>
        </p:spPr>
      </p:sp>
      <p:sp>
        <p:nvSpPr>
          <p:cNvPr id="27" name="Shape 22"/>
          <p:cNvSpPr/>
          <p:nvPr/>
        </p:nvSpPr>
        <p:spPr>
          <a:xfrm>
            <a:off x="4486046" y="2905049"/>
            <a:ext cx="342900" cy="342900"/>
          </a:xfrm>
          <a:prstGeom prst="ellipse">
            <a:avLst/>
          </a:prstGeom>
          <a:solidFill>
            <a:srgbClr val="10B981"/>
          </a:solidFill>
          <a:ln w="12700">
            <a:solidFill>
              <a:srgbClr val="FFFFFF">
                <a:alpha val="0"/>
              </a:srgbClr>
            </a:solidFill>
            <a:prstDash val="solid"/>
          </a:ln>
        </p:spPr>
      </p:sp>
      <p:pic>
        <p:nvPicPr>
          <p:cNvPr id="28" name="Image 3" descr="preencoded.png"/>
          <p:cNvPicPr>
            <a:picLocks noChangeAspect="1"/>
          </p:cNvPicPr>
          <p:nvPr/>
        </p:nvPicPr>
        <p:blipFill>
          <a:blip r:embed="rId6"/>
          <a:srcRect t="-100" b="-100"/>
          <a:stretch/>
        </p:blipFill>
        <p:spPr>
          <a:xfrm>
            <a:off x="4600346" y="3000146"/>
            <a:ext cx="114300" cy="152705"/>
          </a:xfrm>
          <a:prstGeom prst="rect">
            <a:avLst/>
          </a:prstGeom>
        </p:spPr>
      </p:pic>
      <p:sp>
        <p:nvSpPr>
          <p:cNvPr id="29" name="Text 23"/>
          <p:cNvSpPr txBox="1"/>
          <p:nvPr/>
        </p:nvSpPr>
        <p:spPr>
          <a:xfrm>
            <a:off x="4924044" y="2948026"/>
            <a:ext cx="2211019" cy="257861"/>
          </a:xfrm>
          <a:prstGeom prst="rect">
            <a:avLst/>
          </a:prstGeom>
          <a:noFill/>
          <a:ln/>
        </p:spPr>
        <p:txBody>
          <a:bodyPr wrap="square" lIns="0" tIns="0" rIns="0" bIns="0" rtlCol="0" anchor="ctr"/>
          <a:lstStyle/>
          <a:p>
            <a:pPr marL="0" indent="0" algn="l">
              <a:buNone/>
            </a:pPr>
            <a:r>
              <a:rPr lang="en-US" sz="1300" b="1" dirty="0">
                <a:solidFill>
                  <a:srgbClr val="334155"/>
                </a:solidFill>
                <a:latin typeface="Montserrat" pitchFamily="34" charset="0"/>
                <a:ea typeface="Montserrat" pitchFamily="34" charset="-122"/>
                <a:cs typeface="Montserrat" pitchFamily="34" charset="-120"/>
              </a:rPr>
              <a:t>Documents to Examine</a:t>
            </a:r>
            <a:endParaRPr lang="en-US" sz="1300" dirty="0"/>
          </a:p>
        </p:txBody>
      </p:sp>
      <p:sp>
        <p:nvSpPr>
          <p:cNvPr id="30" name="Shape 24"/>
          <p:cNvSpPr/>
          <p:nvPr/>
        </p:nvSpPr>
        <p:spPr>
          <a:xfrm>
            <a:off x="4486046" y="3581705"/>
            <a:ext cx="57607" cy="57607"/>
          </a:xfrm>
          <a:prstGeom prst="ellipse">
            <a:avLst/>
          </a:prstGeom>
          <a:solidFill>
            <a:srgbClr val="CBD5E1"/>
          </a:solidFill>
          <a:ln w="12700">
            <a:solidFill>
              <a:srgbClr val="FFFFFF">
                <a:alpha val="0"/>
              </a:srgbClr>
            </a:solidFill>
            <a:prstDash val="solid"/>
          </a:ln>
        </p:spPr>
      </p:sp>
      <p:sp>
        <p:nvSpPr>
          <p:cNvPr id="31" name="Text 25"/>
          <p:cNvSpPr txBox="1"/>
          <p:nvPr/>
        </p:nvSpPr>
        <p:spPr>
          <a:xfrm>
            <a:off x="4638751" y="3504895"/>
            <a:ext cx="2856586" cy="200254"/>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Decree Register / Suit Filed Register.</a:t>
            </a:r>
            <a:endParaRPr lang="en-US" sz="1100" dirty="0"/>
          </a:p>
        </p:txBody>
      </p:sp>
      <p:sp>
        <p:nvSpPr>
          <p:cNvPr id="32" name="Shape 26"/>
          <p:cNvSpPr/>
          <p:nvPr/>
        </p:nvSpPr>
        <p:spPr>
          <a:xfrm>
            <a:off x="4486046" y="3877056"/>
            <a:ext cx="57607" cy="57607"/>
          </a:xfrm>
          <a:prstGeom prst="ellipse">
            <a:avLst/>
          </a:prstGeom>
          <a:solidFill>
            <a:srgbClr val="CBD5E1"/>
          </a:solidFill>
          <a:ln w="12700">
            <a:solidFill>
              <a:srgbClr val="FFFFFF">
                <a:alpha val="0"/>
              </a:srgbClr>
            </a:solidFill>
            <a:prstDash val="solid"/>
          </a:ln>
        </p:spPr>
      </p:sp>
      <p:sp>
        <p:nvSpPr>
          <p:cNvPr id="33" name="Text 27"/>
          <p:cNvSpPr txBox="1"/>
          <p:nvPr/>
        </p:nvSpPr>
        <p:spPr>
          <a:xfrm>
            <a:off x="4638751" y="3800246"/>
            <a:ext cx="3377794" cy="200254"/>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Copies of Decrees and Execution Petitions.</a:t>
            </a:r>
            <a:endParaRPr lang="en-US" sz="1100" dirty="0"/>
          </a:p>
        </p:txBody>
      </p:sp>
      <p:sp>
        <p:nvSpPr>
          <p:cNvPr id="34" name="Shape 28"/>
          <p:cNvSpPr/>
          <p:nvPr/>
        </p:nvSpPr>
        <p:spPr>
          <a:xfrm>
            <a:off x="4486046" y="4172407"/>
            <a:ext cx="57607" cy="57607"/>
          </a:xfrm>
          <a:prstGeom prst="ellipse">
            <a:avLst/>
          </a:prstGeom>
          <a:solidFill>
            <a:srgbClr val="CBD5E1"/>
          </a:solidFill>
          <a:ln w="12700">
            <a:solidFill>
              <a:srgbClr val="FFFFFF">
                <a:alpha val="0"/>
              </a:srgbClr>
            </a:solidFill>
            <a:prstDash val="solid"/>
          </a:ln>
        </p:spPr>
      </p:sp>
      <p:sp>
        <p:nvSpPr>
          <p:cNvPr id="35" name="Text 29"/>
          <p:cNvSpPr txBox="1"/>
          <p:nvPr/>
        </p:nvSpPr>
        <p:spPr>
          <a:xfrm>
            <a:off x="4638751" y="4095598"/>
            <a:ext cx="3143707" cy="400507"/>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Advocate's status reports on execution progress.</a:t>
            </a:r>
            <a:endParaRPr lang="en-US" sz="1100" dirty="0"/>
          </a:p>
        </p:txBody>
      </p:sp>
      <p:sp>
        <p:nvSpPr>
          <p:cNvPr id="36" name="Shape 30"/>
          <p:cNvSpPr/>
          <p:nvPr/>
        </p:nvSpPr>
        <p:spPr>
          <a:xfrm>
            <a:off x="4486046" y="4667098"/>
            <a:ext cx="57607" cy="57607"/>
          </a:xfrm>
          <a:prstGeom prst="ellipse">
            <a:avLst/>
          </a:prstGeom>
          <a:solidFill>
            <a:srgbClr val="CBD5E1"/>
          </a:solidFill>
          <a:ln w="12700">
            <a:solidFill>
              <a:srgbClr val="FFFFFF">
                <a:alpha val="0"/>
              </a:srgbClr>
            </a:solidFill>
            <a:prstDash val="solid"/>
          </a:ln>
        </p:spPr>
      </p:sp>
      <p:sp>
        <p:nvSpPr>
          <p:cNvPr id="37" name="Text 31"/>
          <p:cNvSpPr txBox="1"/>
          <p:nvPr/>
        </p:nvSpPr>
        <p:spPr>
          <a:xfrm>
            <a:off x="4638751" y="4591202"/>
            <a:ext cx="3143707" cy="400507"/>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Correspondence with Recovery Department regarding unexecuted decrees.</a:t>
            </a:r>
            <a:endParaRPr lang="en-US" sz="1100" dirty="0"/>
          </a:p>
        </p:txBody>
      </p:sp>
      <p:sp>
        <p:nvSpPr>
          <p:cNvPr id="38" name="Shape 32"/>
          <p:cNvSpPr/>
          <p:nvPr/>
        </p:nvSpPr>
        <p:spPr>
          <a:xfrm>
            <a:off x="8096098" y="2704795"/>
            <a:ext cx="3619195" cy="3486607"/>
          </a:xfrm>
          <a:prstGeom prst="roundRect">
            <a:avLst>
              <a:gd name="adj" fmla="val 1720"/>
            </a:avLst>
          </a:prstGeom>
          <a:solidFill>
            <a:srgbClr val="FFFFFF"/>
          </a:solidFill>
          <a:ln w="12700">
            <a:solidFill>
              <a:srgbClr val="E2E8F0"/>
            </a:solidFill>
            <a:prstDash val="solid"/>
          </a:ln>
        </p:spPr>
      </p:sp>
      <p:sp>
        <p:nvSpPr>
          <p:cNvPr id="39" name="Shape 33"/>
          <p:cNvSpPr/>
          <p:nvPr/>
        </p:nvSpPr>
        <p:spPr>
          <a:xfrm>
            <a:off x="8296351" y="3343046"/>
            <a:ext cx="3219602" cy="19202"/>
          </a:xfrm>
          <a:prstGeom prst="rect">
            <a:avLst/>
          </a:prstGeom>
          <a:solidFill>
            <a:srgbClr val="F1F5F9"/>
          </a:solidFill>
          <a:ln w="12700">
            <a:solidFill>
              <a:srgbClr val="F1F5F9">
                <a:alpha val="0"/>
              </a:srgbClr>
            </a:solidFill>
            <a:prstDash val="solid"/>
          </a:ln>
        </p:spPr>
      </p:sp>
      <p:sp>
        <p:nvSpPr>
          <p:cNvPr id="40" name="Shape 34"/>
          <p:cNvSpPr/>
          <p:nvPr/>
        </p:nvSpPr>
        <p:spPr>
          <a:xfrm>
            <a:off x="8296351" y="2905049"/>
            <a:ext cx="342900" cy="342900"/>
          </a:xfrm>
          <a:prstGeom prst="ellipse">
            <a:avLst/>
          </a:prstGeom>
          <a:solidFill>
            <a:srgbClr val="EF4444"/>
          </a:solidFill>
          <a:ln w="12700">
            <a:solidFill>
              <a:srgbClr val="FFFFFF">
                <a:alpha val="0"/>
              </a:srgbClr>
            </a:solidFill>
            <a:prstDash val="solid"/>
          </a:ln>
        </p:spPr>
      </p:sp>
      <p:pic>
        <p:nvPicPr>
          <p:cNvPr id="41" name="Image 4" descr="preencoded.png"/>
          <p:cNvPicPr>
            <a:picLocks noChangeAspect="1"/>
          </p:cNvPicPr>
          <p:nvPr/>
        </p:nvPicPr>
        <p:blipFill>
          <a:blip r:embed="rId7"/>
          <a:srcRect/>
          <a:stretch/>
        </p:blipFill>
        <p:spPr>
          <a:xfrm>
            <a:off x="8391449" y="3000146"/>
            <a:ext cx="152705" cy="152705"/>
          </a:xfrm>
          <a:prstGeom prst="rect">
            <a:avLst/>
          </a:prstGeom>
        </p:spPr>
      </p:pic>
      <p:sp>
        <p:nvSpPr>
          <p:cNvPr id="42" name="Text 35"/>
          <p:cNvSpPr txBox="1"/>
          <p:nvPr/>
        </p:nvSpPr>
        <p:spPr>
          <a:xfrm>
            <a:off x="8734349" y="2948026"/>
            <a:ext cx="1507846" cy="257861"/>
          </a:xfrm>
          <a:prstGeom prst="rect">
            <a:avLst/>
          </a:prstGeom>
          <a:noFill/>
          <a:ln/>
        </p:spPr>
        <p:txBody>
          <a:bodyPr wrap="square" lIns="0" tIns="0" rIns="0" bIns="0" rtlCol="0" anchor="ctr"/>
          <a:lstStyle/>
          <a:p>
            <a:pPr marL="0" indent="0" algn="l">
              <a:buNone/>
            </a:pPr>
            <a:r>
              <a:rPr lang="en-US" sz="1300" b="1" dirty="0">
                <a:solidFill>
                  <a:srgbClr val="334155"/>
                </a:solidFill>
                <a:latin typeface="Montserrat" pitchFamily="34" charset="0"/>
                <a:ea typeface="Montserrat" pitchFamily="34" charset="-122"/>
                <a:cs typeface="Montserrat" pitchFamily="34" charset="-120"/>
              </a:rPr>
              <a:t>Possible Risks</a:t>
            </a:r>
            <a:endParaRPr lang="en-US" sz="1300" dirty="0"/>
          </a:p>
        </p:txBody>
      </p:sp>
      <p:sp>
        <p:nvSpPr>
          <p:cNvPr id="43" name="Shape 36"/>
          <p:cNvSpPr/>
          <p:nvPr/>
        </p:nvSpPr>
        <p:spPr>
          <a:xfrm>
            <a:off x="8296351" y="3581705"/>
            <a:ext cx="57607" cy="57607"/>
          </a:xfrm>
          <a:prstGeom prst="ellipse">
            <a:avLst/>
          </a:prstGeom>
          <a:solidFill>
            <a:srgbClr val="CBD5E1"/>
          </a:solidFill>
          <a:ln w="12700">
            <a:solidFill>
              <a:srgbClr val="FFFFFF">
                <a:alpha val="0"/>
              </a:srgbClr>
            </a:solidFill>
            <a:prstDash val="solid"/>
          </a:ln>
        </p:spPr>
      </p:sp>
      <p:sp>
        <p:nvSpPr>
          <p:cNvPr id="44" name="Text 37"/>
          <p:cNvSpPr txBox="1"/>
          <p:nvPr/>
        </p:nvSpPr>
        <p:spPr>
          <a:xfrm>
            <a:off x="8449056" y="3504895"/>
            <a:ext cx="3143707" cy="400507"/>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Decrees becoming time-barred and unenforceable due to delay.</a:t>
            </a:r>
            <a:endParaRPr lang="en-US" sz="1100" dirty="0"/>
          </a:p>
        </p:txBody>
      </p:sp>
      <p:sp>
        <p:nvSpPr>
          <p:cNvPr id="45" name="Shape 38"/>
          <p:cNvSpPr/>
          <p:nvPr/>
        </p:nvSpPr>
        <p:spPr>
          <a:xfrm>
            <a:off x="8296351" y="4076395"/>
            <a:ext cx="57607" cy="57607"/>
          </a:xfrm>
          <a:prstGeom prst="ellipse">
            <a:avLst/>
          </a:prstGeom>
          <a:solidFill>
            <a:srgbClr val="CBD5E1"/>
          </a:solidFill>
          <a:ln w="12700">
            <a:solidFill>
              <a:srgbClr val="FFFFFF">
                <a:alpha val="0"/>
              </a:srgbClr>
            </a:solidFill>
            <a:prstDash val="solid"/>
          </a:ln>
        </p:spPr>
      </p:sp>
      <p:sp>
        <p:nvSpPr>
          <p:cNvPr id="46" name="Text 39"/>
          <p:cNvSpPr txBox="1"/>
          <p:nvPr/>
        </p:nvSpPr>
        <p:spPr>
          <a:xfrm>
            <a:off x="8449056" y="4000500"/>
            <a:ext cx="3143707" cy="400507"/>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Loss of recovery opportunity if assets are dissipated by borrower.</a:t>
            </a:r>
            <a:endParaRPr lang="en-US" sz="1100" dirty="0"/>
          </a:p>
        </p:txBody>
      </p:sp>
      <p:sp>
        <p:nvSpPr>
          <p:cNvPr id="47" name="Shape 40"/>
          <p:cNvSpPr/>
          <p:nvPr/>
        </p:nvSpPr>
        <p:spPr>
          <a:xfrm>
            <a:off x="8296351" y="4572000"/>
            <a:ext cx="57607" cy="57607"/>
          </a:xfrm>
          <a:prstGeom prst="ellipse">
            <a:avLst/>
          </a:prstGeom>
          <a:solidFill>
            <a:srgbClr val="CBD5E1"/>
          </a:solidFill>
          <a:ln w="12700">
            <a:solidFill>
              <a:srgbClr val="FFFFFF">
                <a:alpha val="0"/>
              </a:srgbClr>
            </a:solidFill>
            <a:prstDash val="solid"/>
          </a:ln>
        </p:spPr>
      </p:sp>
      <p:sp>
        <p:nvSpPr>
          <p:cNvPr id="48" name="Text 41"/>
          <p:cNvSpPr txBox="1"/>
          <p:nvPr/>
        </p:nvSpPr>
        <p:spPr>
          <a:xfrm>
            <a:off x="8449056" y="4496105"/>
            <a:ext cx="3143707" cy="400507"/>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Non-compliance with recovery policy timelines.</a:t>
            </a:r>
            <a:endParaRPr lang="en-US" sz="1100" dirty="0"/>
          </a:p>
        </p:txBody>
      </p:sp>
      <p:sp>
        <p:nvSpPr>
          <p:cNvPr id="49" name="Shape 42"/>
          <p:cNvSpPr/>
          <p:nvPr/>
        </p:nvSpPr>
        <p:spPr>
          <a:xfrm>
            <a:off x="8296351" y="5067605"/>
            <a:ext cx="57607" cy="57607"/>
          </a:xfrm>
          <a:prstGeom prst="ellipse">
            <a:avLst/>
          </a:prstGeom>
          <a:solidFill>
            <a:srgbClr val="CBD5E1"/>
          </a:solidFill>
          <a:ln w="12700">
            <a:solidFill>
              <a:srgbClr val="FFFFFF">
                <a:alpha val="0"/>
              </a:srgbClr>
            </a:solidFill>
            <a:prstDash val="solid"/>
          </a:ln>
        </p:spPr>
      </p:sp>
      <p:sp>
        <p:nvSpPr>
          <p:cNvPr id="50" name="Text 43"/>
          <p:cNvSpPr txBox="1"/>
          <p:nvPr/>
        </p:nvSpPr>
        <p:spPr>
          <a:xfrm>
            <a:off x="8449056" y="4990795"/>
            <a:ext cx="3143707" cy="400507"/>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Audit qualification for laxity in recovery efforts.</a:t>
            </a:r>
            <a:endParaRPr lang="en-US" sz="1100" dirty="0"/>
          </a:p>
        </p:txBody>
      </p:sp>
      <p:sp>
        <p:nvSpPr>
          <p:cNvPr id="51" name="Shape 44"/>
          <p:cNvSpPr/>
          <p:nvPr/>
        </p:nvSpPr>
        <p:spPr>
          <a:xfrm>
            <a:off x="0" y="6476695"/>
            <a:ext cx="12191695" cy="381305"/>
          </a:xfrm>
          <a:prstGeom prst="rect">
            <a:avLst/>
          </a:prstGeom>
          <a:solidFill>
            <a:srgbClr val="F8FAFC"/>
          </a:solidFill>
          <a:ln/>
        </p:spPr>
      </p:sp>
      <p:sp>
        <p:nvSpPr>
          <p:cNvPr id="52" name="Shape 45"/>
          <p:cNvSpPr/>
          <p:nvPr/>
        </p:nvSpPr>
        <p:spPr>
          <a:xfrm>
            <a:off x="0" y="6476695"/>
            <a:ext cx="12191695" cy="9144"/>
          </a:xfrm>
          <a:prstGeom prst="rect">
            <a:avLst/>
          </a:prstGeom>
          <a:solidFill>
            <a:srgbClr val="E2E8F0"/>
          </a:solidFill>
          <a:ln w="12700">
            <a:solidFill>
              <a:srgbClr val="E2E8F0">
                <a:alpha val="0"/>
              </a:srgbClr>
            </a:solidFill>
            <a:prstDash val="solid"/>
          </a:ln>
        </p:spPr>
      </p:sp>
      <p:sp>
        <p:nvSpPr>
          <p:cNvPr id="53" name="Text 46"/>
          <p:cNvSpPr txBox="1"/>
          <p:nvPr/>
        </p:nvSpPr>
        <p:spPr>
          <a:xfrm>
            <a:off x="476402" y="6586423"/>
            <a:ext cx="3276295" cy="171907"/>
          </a:xfrm>
          <a:prstGeom prst="rect">
            <a:avLst/>
          </a:prstGeom>
          <a:noFill/>
          <a:ln/>
        </p:spPr>
        <p:txBody>
          <a:bodyPr wrap="square" lIns="0" tIns="0" rIns="0" bIns="0" rtlCol="0" anchor="ctr"/>
          <a:lstStyle/>
          <a:p>
            <a:pPr marL="0" indent="0" algn="l">
              <a:buNone/>
            </a:pPr>
            <a:r>
              <a:rPr lang="en-US" sz="900" dirty="0">
                <a:solidFill>
                  <a:srgbClr val="94A3B8"/>
                </a:solidFill>
                <a:latin typeface="Open Sans" pitchFamily="34" charset="0"/>
                <a:ea typeface="Open Sans" pitchFamily="34" charset="-122"/>
                <a:cs typeface="Open Sans" pitchFamily="34" charset="-120"/>
              </a:rPr>
              <a:t>Long Form Audit Report (LFAR) – Practical Approach</a:t>
            </a:r>
            <a:endParaRPr lang="en-US" sz="900" dirty="0"/>
          </a:p>
        </p:txBody>
      </p:sp>
      <p:sp>
        <p:nvSpPr>
          <p:cNvPr id="54" name="Text 47"/>
          <p:cNvSpPr txBox="1"/>
          <p:nvPr/>
        </p:nvSpPr>
        <p:spPr>
          <a:xfrm>
            <a:off x="10416845" y="6586423"/>
            <a:ext cx="1553566" cy="171907"/>
          </a:xfrm>
          <a:prstGeom prst="rect">
            <a:avLst/>
          </a:prstGeom>
          <a:noFill/>
          <a:ln/>
        </p:spPr>
        <p:txBody>
          <a:bodyPr wrap="square" lIns="0" tIns="0" rIns="0" bIns="0" rtlCol="0" anchor="ctr"/>
          <a:lstStyle/>
          <a:p>
            <a:pPr marL="0" indent="0" algn="l">
              <a:buNone/>
            </a:pPr>
            <a:r>
              <a:rPr lang="en-US" sz="900" dirty="0">
                <a:solidFill>
                  <a:srgbClr val="94A3B8"/>
                </a:solidFill>
                <a:latin typeface="Open Sans" pitchFamily="34" charset="0"/>
                <a:ea typeface="Open Sans" pitchFamily="34" charset="-122"/>
                <a:cs typeface="Open Sans" pitchFamily="34" charset="-120"/>
              </a:rPr>
              <a:t>ICAI Hyderabad Seminar</a:t>
            </a:r>
            <a:endParaRPr lang="en-US" sz="900"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name="Slide 55">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F0F0F0"/>
          </a:solidFill>
          <a:ln w="12700">
            <a:solidFill>
              <a:srgbClr val="FFFFFF">
                <a:alpha val="0"/>
              </a:srgbClr>
            </a:solidFill>
            <a:prstDash val="solid"/>
          </a:ln>
        </p:spPr>
      </p:sp>
      <p:sp>
        <p:nvSpPr>
          <p:cNvPr id="3" name="Shape 1"/>
          <p:cNvSpPr/>
          <p:nvPr/>
        </p:nvSpPr>
        <p:spPr>
          <a:xfrm>
            <a:off x="0" y="0"/>
            <a:ext cx="12191695" cy="6858000"/>
          </a:xfrm>
          <a:prstGeom prst="rect">
            <a:avLst/>
          </a:prstGeom>
          <a:solidFill>
            <a:srgbClr val="FFFFFF"/>
          </a:solidFill>
          <a:ln w="12700">
            <a:solidFill>
              <a:srgbClr val="FFFFFF">
                <a:alpha val="0"/>
              </a:srgbClr>
            </a:solidFill>
            <a:prstDash val="solid"/>
          </a:ln>
        </p:spPr>
      </p:sp>
      <p:sp>
        <p:nvSpPr>
          <p:cNvPr id="4" name="Shape 2"/>
          <p:cNvSpPr/>
          <p:nvPr/>
        </p:nvSpPr>
        <p:spPr>
          <a:xfrm>
            <a:off x="0" y="0"/>
            <a:ext cx="12191695" cy="952805"/>
          </a:xfrm>
          <a:prstGeom prst="rect">
            <a:avLst/>
          </a:prstGeom>
          <a:solidFill>
            <a:srgbClr val="003580"/>
          </a:solidFill>
          <a:ln w="12700">
            <a:solidFill>
              <a:srgbClr val="FFFFFF">
                <a:alpha val="0"/>
              </a:srgbClr>
            </a:solidFill>
            <a:prstDash val="solid"/>
          </a:ln>
        </p:spPr>
      </p:sp>
      <p:sp>
        <p:nvSpPr>
          <p:cNvPr id="5" name="Text 3"/>
          <p:cNvSpPr txBox="1"/>
          <p:nvPr/>
        </p:nvSpPr>
        <p:spPr>
          <a:xfrm>
            <a:off x="476402" y="247802"/>
            <a:ext cx="8315554" cy="457200"/>
          </a:xfrm>
          <a:prstGeom prst="rect">
            <a:avLst/>
          </a:prstGeom>
          <a:noFill/>
          <a:ln/>
        </p:spPr>
        <p:txBody>
          <a:bodyPr wrap="square" lIns="0" tIns="0" rIns="0" bIns="0" rtlCol="0" anchor="ctr"/>
          <a:lstStyle/>
          <a:p>
            <a:pPr marL="0" indent="0" algn="l">
              <a:buNone/>
            </a:pPr>
            <a:r>
              <a:rPr lang="en-US" sz="2400" b="1" kern="0" spc="75" dirty="0">
                <a:solidFill>
                  <a:srgbClr val="FFFFFF"/>
                </a:solidFill>
                <a:latin typeface="Montserrat" pitchFamily="34" charset="0"/>
                <a:ea typeface="Montserrat" pitchFamily="34" charset="-122"/>
                <a:cs typeface="Montserrat" pitchFamily="34" charset="-120"/>
              </a:rPr>
              <a:t>I. Advances - Asset Classification 5(f)(x)- Realization in NPA</a:t>
            </a:r>
            <a:endParaRPr lang="en-US" sz="2400" dirty="0"/>
          </a:p>
        </p:txBody>
      </p:sp>
      <p:pic>
        <p:nvPicPr>
          <p:cNvPr id="6" name="Image 0" descr="preencoded.png"/>
          <p:cNvPicPr>
            <a:picLocks noChangeAspect="1"/>
          </p:cNvPicPr>
          <p:nvPr/>
        </p:nvPicPr>
        <p:blipFill>
          <a:blip r:embed="rId3"/>
          <a:srcRect t="-401" b="-401"/>
          <a:stretch/>
        </p:blipFill>
        <p:spPr>
          <a:xfrm>
            <a:off x="0" y="952805"/>
            <a:ext cx="12191695" cy="57607"/>
          </a:xfrm>
          <a:prstGeom prst="rect">
            <a:avLst/>
          </a:prstGeom>
        </p:spPr>
      </p:pic>
      <p:sp>
        <p:nvSpPr>
          <p:cNvPr id="7" name="Shape 4"/>
          <p:cNvSpPr/>
          <p:nvPr/>
        </p:nvSpPr>
        <p:spPr>
          <a:xfrm>
            <a:off x="476402" y="1295705"/>
            <a:ext cx="11239805" cy="1218895"/>
          </a:xfrm>
          <a:prstGeom prst="roundRect">
            <a:avLst>
              <a:gd name="adj" fmla="val 9377"/>
            </a:avLst>
          </a:prstGeom>
          <a:solidFill>
            <a:srgbClr val="E8F4FD"/>
          </a:solidFill>
          <a:ln/>
          <a:effectLst>
            <a:outerShdw blurRad="63500" dist="38100" dir="16200000" algn="bl" rotWithShape="0">
              <a:srgbClr val="000000">
                <a:alpha val="5000"/>
              </a:srgbClr>
            </a:outerShdw>
          </a:effectLst>
        </p:spPr>
      </p:sp>
      <p:sp>
        <p:nvSpPr>
          <p:cNvPr id="8" name="Shape 5"/>
          <p:cNvSpPr/>
          <p:nvPr/>
        </p:nvSpPr>
        <p:spPr>
          <a:xfrm>
            <a:off x="476402" y="1295705"/>
            <a:ext cx="75895" cy="1218895"/>
          </a:xfrm>
          <a:prstGeom prst="roundRect">
            <a:avLst>
              <a:gd name="adj" fmla="val 150603"/>
            </a:avLst>
          </a:prstGeom>
          <a:solidFill>
            <a:srgbClr val="003580"/>
          </a:solidFill>
          <a:ln w="12700">
            <a:solidFill>
              <a:srgbClr val="003580">
                <a:alpha val="0"/>
              </a:srgbClr>
            </a:solidFill>
            <a:prstDash val="solid"/>
          </a:ln>
        </p:spPr>
      </p:sp>
      <p:pic>
        <p:nvPicPr>
          <p:cNvPr id="9" name="Image 1" descr="preencoded.png"/>
          <p:cNvPicPr>
            <a:picLocks noChangeAspect="1"/>
          </p:cNvPicPr>
          <p:nvPr/>
        </p:nvPicPr>
        <p:blipFill>
          <a:blip r:embed="rId4"/>
          <a:srcRect t="-43" b="-43"/>
          <a:stretch/>
        </p:blipFill>
        <p:spPr>
          <a:xfrm>
            <a:off x="743407" y="1524305"/>
            <a:ext cx="133502" cy="152705"/>
          </a:xfrm>
          <a:prstGeom prst="rect">
            <a:avLst/>
          </a:prstGeom>
        </p:spPr>
      </p:pic>
      <p:sp>
        <p:nvSpPr>
          <p:cNvPr id="10" name="Text 6"/>
          <p:cNvSpPr txBox="1"/>
          <p:nvPr/>
        </p:nvSpPr>
        <p:spPr>
          <a:xfrm>
            <a:off x="952805" y="1485900"/>
            <a:ext cx="2981858" cy="228600"/>
          </a:xfrm>
          <a:prstGeom prst="rect">
            <a:avLst/>
          </a:prstGeom>
          <a:noFill/>
          <a:ln/>
        </p:spPr>
        <p:txBody>
          <a:bodyPr wrap="square" lIns="0" tIns="0" rIns="0" bIns="0" rtlCol="0" anchor="ctr"/>
          <a:lstStyle/>
          <a:p>
            <a:pPr marL="0" indent="0" algn="l">
              <a:buNone/>
            </a:pPr>
            <a:r>
              <a:rPr lang="en-US" sz="1200" b="1" dirty="0">
                <a:solidFill>
                  <a:srgbClr val="003580"/>
                </a:solidFill>
                <a:latin typeface="Montserrat" pitchFamily="34" charset="0"/>
                <a:ea typeface="Montserrat" pitchFamily="34" charset="-122"/>
                <a:cs typeface="Montserrat" pitchFamily="34" charset="-120"/>
              </a:rPr>
              <a:t>Exact LFAR Question (Verbatim)</a:t>
            </a:r>
            <a:endParaRPr lang="en-US" sz="1200" dirty="0"/>
          </a:p>
        </p:txBody>
      </p:sp>
      <p:sp>
        <p:nvSpPr>
          <p:cNvPr id="11" name="Text 7"/>
          <p:cNvSpPr txBox="1"/>
          <p:nvPr/>
        </p:nvSpPr>
        <p:spPr>
          <a:xfrm>
            <a:off x="743407" y="1790395"/>
            <a:ext cx="10858500" cy="534010"/>
          </a:xfrm>
          <a:prstGeom prst="rect">
            <a:avLst/>
          </a:prstGeom>
          <a:noFill/>
          <a:ln/>
        </p:spPr>
        <p:txBody>
          <a:bodyPr wrap="square" lIns="0" tIns="0" rIns="0" bIns="0" rtlCol="0" anchor="ctr"/>
          <a:lstStyle/>
          <a:p>
            <a:pPr marL="0" indent="0" algn="l">
              <a:buNone/>
            </a:pPr>
            <a:r>
              <a:rPr lang="en-US" sz="1500" b="1" i="1" dirty="0">
                <a:solidFill>
                  <a:srgbClr val="1E293B"/>
                </a:solidFill>
                <a:latin typeface="Open Sans" pitchFamily="34" charset="0"/>
                <a:ea typeface="Open Sans" pitchFamily="34" charset="-122"/>
                <a:cs typeface="Open Sans" pitchFamily="34" charset="-120"/>
              </a:rPr>
              <a:t>"Whether in the cases concluded the recoveries have been properly appropriated against the principal / interest as per the policy of the bank?"</a:t>
            </a:r>
            <a:endParaRPr lang="en-US" sz="1500" dirty="0"/>
          </a:p>
        </p:txBody>
      </p:sp>
      <p:sp>
        <p:nvSpPr>
          <p:cNvPr id="12" name="Shape 8"/>
          <p:cNvSpPr/>
          <p:nvPr/>
        </p:nvSpPr>
        <p:spPr>
          <a:xfrm>
            <a:off x="476402" y="2704795"/>
            <a:ext cx="3619195" cy="3486607"/>
          </a:xfrm>
          <a:prstGeom prst="roundRect">
            <a:avLst>
              <a:gd name="adj" fmla="val 1720"/>
            </a:avLst>
          </a:prstGeom>
          <a:solidFill>
            <a:srgbClr val="FFFFFF"/>
          </a:solidFill>
          <a:ln w="12700">
            <a:solidFill>
              <a:srgbClr val="E2E8F0"/>
            </a:solidFill>
            <a:prstDash val="solid"/>
          </a:ln>
        </p:spPr>
      </p:sp>
      <p:sp>
        <p:nvSpPr>
          <p:cNvPr id="13" name="Shape 9"/>
          <p:cNvSpPr/>
          <p:nvPr/>
        </p:nvSpPr>
        <p:spPr>
          <a:xfrm>
            <a:off x="676656" y="3343046"/>
            <a:ext cx="3219602" cy="19202"/>
          </a:xfrm>
          <a:prstGeom prst="rect">
            <a:avLst/>
          </a:prstGeom>
          <a:solidFill>
            <a:srgbClr val="F1F5F9"/>
          </a:solidFill>
          <a:ln w="12700">
            <a:solidFill>
              <a:srgbClr val="F1F5F9">
                <a:alpha val="0"/>
              </a:srgbClr>
            </a:solidFill>
            <a:prstDash val="solid"/>
          </a:ln>
        </p:spPr>
      </p:sp>
      <p:sp>
        <p:nvSpPr>
          <p:cNvPr id="14" name="Shape 10"/>
          <p:cNvSpPr/>
          <p:nvPr/>
        </p:nvSpPr>
        <p:spPr>
          <a:xfrm>
            <a:off x="676656" y="2905049"/>
            <a:ext cx="342900" cy="342900"/>
          </a:xfrm>
          <a:prstGeom prst="ellipse">
            <a:avLst/>
          </a:prstGeom>
          <a:solidFill>
            <a:srgbClr val="0072CE"/>
          </a:solidFill>
          <a:ln w="12700">
            <a:solidFill>
              <a:srgbClr val="FFFFFF">
                <a:alpha val="0"/>
              </a:srgbClr>
            </a:solidFill>
            <a:prstDash val="solid"/>
          </a:ln>
        </p:spPr>
      </p:sp>
      <p:pic>
        <p:nvPicPr>
          <p:cNvPr id="15" name="Image 2" descr="preencoded.png"/>
          <p:cNvPicPr>
            <a:picLocks noChangeAspect="1"/>
          </p:cNvPicPr>
          <p:nvPr/>
        </p:nvPicPr>
        <p:blipFill>
          <a:blip r:embed="rId5"/>
          <a:srcRect/>
          <a:stretch/>
        </p:blipFill>
        <p:spPr>
          <a:xfrm>
            <a:off x="771754" y="3000146"/>
            <a:ext cx="152705" cy="152705"/>
          </a:xfrm>
          <a:prstGeom prst="rect">
            <a:avLst/>
          </a:prstGeom>
        </p:spPr>
      </p:pic>
      <p:sp>
        <p:nvSpPr>
          <p:cNvPr id="16" name="Text 11"/>
          <p:cNvSpPr txBox="1"/>
          <p:nvPr/>
        </p:nvSpPr>
        <p:spPr>
          <a:xfrm>
            <a:off x="1114654" y="2948026"/>
            <a:ext cx="1540764" cy="257861"/>
          </a:xfrm>
          <a:prstGeom prst="rect">
            <a:avLst/>
          </a:prstGeom>
          <a:noFill/>
          <a:ln/>
        </p:spPr>
        <p:txBody>
          <a:bodyPr wrap="square" lIns="0" tIns="0" rIns="0" bIns="0" rtlCol="0" anchor="ctr"/>
          <a:lstStyle/>
          <a:p>
            <a:pPr marL="0" indent="0" algn="l">
              <a:buNone/>
            </a:pPr>
            <a:r>
              <a:rPr lang="en-US" sz="1300" b="1" dirty="0">
                <a:solidFill>
                  <a:srgbClr val="334155"/>
                </a:solidFill>
                <a:latin typeface="Montserrat" pitchFamily="34" charset="0"/>
                <a:ea typeface="Montserrat" pitchFamily="34" charset="-122"/>
                <a:cs typeface="Montserrat" pitchFamily="34" charset="-120"/>
              </a:rPr>
              <a:t>What to Verify</a:t>
            </a:r>
            <a:endParaRPr lang="en-US" sz="1300" dirty="0"/>
          </a:p>
        </p:txBody>
      </p:sp>
      <p:sp>
        <p:nvSpPr>
          <p:cNvPr id="17" name="Shape 12"/>
          <p:cNvSpPr/>
          <p:nvPr/>
        </p:nvSpPr>
        <p:spPr>
          <a:xfrm>
            <a:off x="676656" y="3581705"/>
            <a:ext cx="57607" cy="57607"/>
          </a:xfrm>
          <a:prstGeom prst="ellipse">
            <a:avLst/>
          </a:prstGeom>
          <a:solidFill>
            <a:srgbClr val="CBD5E1"/>
          </a:solidFill>
          <a:ln w="12700">
            <a:solidFill>
              <a:srgbClr val="FFFFFF">
                <a:alpha val="0"/>
              </a:srgbClr>
            </a:solidFill>
            <a:prstDash val="solid"/>
          </a:ln>
        </p:spPr>
      </p:sp>
      <p:sp>
        <p:nvSpPr>
          <p:cNvPr id="18" name="Text 13"/>
          <p:cNvSpPr txBox="1"/>
          <p:nvPr/>
        </p:nvSpPr>
        <p:spPr>
          <a:xfrm>
            <a:off x="828446" y="3504895"/>
            <a:ext cx="3143707" cy="800100"/>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Verify if recoveries in NPA accounts are appropriated first towards realized interest/charges and then principal, unless specific policy exists (e.g., OTS).</a:t>
            </a:r>
            <a:endParaRPr lang="en-US" sz="1100" dirty="0"/>
          </a:p>
        </p:txBody>
      </p:sp>
      <p:sp>
        <p:nvSpPr>
          <p:cNvPr id="19" name="Shape 14"/>
          <p:cNvSpPr/>
          <p:nvPr/>
        </p:nvSpPr>
        <p:spPr>
          <a:xfrm>
            <a:off x="676656" y="4476902"/>
            <a:ext cx="57607" cy="57607"/>
          </a:xfrm>
          <a:prstGeom prst="ellipse">
            <a:avLst/>
          </a:prstGeom>
          <a:solidFill>
            <a:srgbClr val="CBD5E1"/>
          </a:solidFill>
          <a:ln w="12700">
            <a:solidFill>
              <a:srgbClr val="FFFFFF">
                <a:alpha val="0"/>
              </a:srgbClr>
            </a:solidFill>
            <a:prstDash val="solid"/>
          </a:ln>
        </p:spPr>
      </p:sp>
      <p:sp>
        <p:nvSpPr>
          <p:cNvPr id="20" name="Text 15"/>
          <p:cNvSpPr txBox="1"/>
          <p:nvPr/>
        </p:nvSpPr>
        <p:spPr>
          <a:xfrm>
            <a:off x="828446" y="4401007"/>
            <a:ext cx="3143707" cy="600761"/>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Check if the appropriation follows the specific terms of any One Time Settlement (OTS) sanction.</a:t>
            </a:r>
            <a:endParaRPr lang="en-US" sz="1100" dirty="0"/>
          </a:p>
        </p:txBody>
      </p:sp>
      <p:sp>
        <p:nvSpPr>
          <p:cNvPr id="21" name="Shape 16"/>
          <p:cNvSpPr/>
          <p:nvPr/>
        </p:nvSpPr>
        <p:spPr>
          <a:xfrm>
            <a:off x="676656" y="5171846"/>
            <a:ext cx="57607" cy="57607"/>
          </a:xfrm>
          <a:prstGeom prst="ellipse">
            <a:avLst/>
          </a:prstGeom>
          <a:solidFill>
            <a:srgbClr val="CBD5E1"/>
          </a:solidFill>
          <a:ln w="12700">
            <a:solidFill>
              <a:srgbClr val="FFFFFF">
                <a:alpha val="0"/>
              </a:srgbClr>
            </a:solidFill>
            <a:prstDash val="solid"/>
          </a:ln>
        </p:spPr>
      </p:sp>
      <p:sp>
        <p:nvSpPr>
          <p:cNvPr id="22" name="Text 17"/>
          <p:cNvSpPr txBox="1"/>
          <p:nvPr/>
        </p:nvSpPr>
        <p:spPr>
          <a:xfrm>
            <a:off x="828446" y="5095951"/>
            <a:ext cx="3143707" cy="800100"/>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Ensure that 'suspense interest' or 'memorandum interest' is reversed or recognized as income only upon actual realization.</a:t>
            </a:r>
            <a:endParaRPr lang="en-US" sz="1100" dirty="0"/>
          </a:p>
        </p:txBody>
      </p:sp>
      <p:sp>
        <p:nvSpPr>
          <p:cNvPr id="23" name="Shape 18"/>
          <p:cNvSpPr/>
          <p:nvPr/>
        </p:nvSpPr>
        <p:spPr>
          <a:xfrm>
            <a:off x="4286707" y="2704795"/>
            <a:ext cx="3619195" cy="3486607"/>
          </a:xfrm>
          <a:prstGeom prst="roundRect">
            <a:avLst>
              <a:gd name="adj" fmla="val 1720"/>
            </a:avLst>
          </a:prstGeom>
          <a:solidFill>
            <a:srgbClr val="FFFFFF"/>
          </a:solidFill>
          <a:ln w="12700">
            <a:solidFill>
              <a:srgbClr val="E2E8F0"/>
            </a:solidFill>
            <a:prstDash val="solid"/>
          </a:ln>
        </p:spPr>
      </p:sp>
      <p:sp>
        <p:nvSpPr>
          <p:cNvPr id="24" name="Shape 19"/>
          <p:cNvSpPr/>
          <p:nvPr/>
        </p:nvSpPr>
        <p:spPr>
          <a:xfrm>
            <a:off x="4486046" y="3343046"/>
            <a:ext cx="3219602" cy="19202"/>
          </a:xfrm>
          <a:prstGeom prst="rect">
            <a:avLst/>
          </a:prstGeom>
          <a:solidFill>
            <a:srgbClr val="F1F5F9"/>
          </a:solidFill>
          <a:ln w="12700">
            <a:solidFill>
              <a:srgbClr val="F1F5F9">
                <a:alpha val="0"/>
              </a:srgbClr>
            </a:solidFill>
            <a:prstDash val="solid"/>
          </a:ln>
        </p:spPr>
      </p:sp>
      <p:sp>
        <p:nvSpPr>
          <p:cNvPr id="25" name="Shape 20"/>
          <p:cNvSpPr/>
          <p:nvPr/>
        </p:nvSpPr>
        <p:spPr>
          <a:xfrm>
            <a:off x="4486046" y="2905049"/>
            <a:ext cx="342900" cy="342900"/>
          </a:xfrm>
          <a:prstGeom prst="ellipse">
            <a:avLst/>
          </a:prstGeom>
          <a:solidFill>
            <a:srgbClr val="10B981"/>
          </a:solidFill>
          <a:ln w="12700">
            <a:solidFill>
              <a:srgbClr val="FFFFFF">
                <a:alpha val="0"/>
              </a:srgbClr>
            </a:solidFill>
            <a:prstDash val="solid"/>
          </a:ln>
        </p:spPr>
      </p:sp>
      <p:pic>
        <p:nvPicPr>
          <p:cNvPr id="26" name="Image 3" descr="preencoded.png"/>
          <p:cNvPicPr>
            <a:picLocks noChangeAspect="1"/>
          </p:cNvPicPr>
          <p:nvPr/>
        </p:nvPicPr>
        <p:blipFill>
          <a:blip r:embed="rId6"/>
          <a:srcRect t="-100" b="-100"/>
          <a:stretch/>
        </p:blipFill>
        <p:spPr>
          <a:xfrm>
            <a:off x="4600346" y="3000146"/>
            <a:ext cx="114300" cy="152705"/>
          </a:xfrm>
          <a:prstGeom prst="rect">
            <a:avLst/>
          </a:prstGeom>
        </p:spPr>
      </p:pic>
      <p:sp>
        <p:nvSpPr>
          <p:cNvPr id="27" name="Text 21"/>
          <p:cNvSpPr txBox="1"/>
          <p:nvPr/>
        </p:nvSpPr>
        <p:spPr>
          <a:xfrm>
            <a:off x="4924044" y="2948026"/>
            <a:ext cx="2211019" cy="257861"/>
          </a:xfrm>
          <a:prstGeom prst="rect">
            <a:avLst/>
          </a:prstGeom>
          <a:noFill/>
          <a:ln/>
        </p:spPr>
        <p:txBody>
          <a:bodyPr wrap="square" lIns="0" tIns="0" rIns="0" bIns="0" rtlCol="0" anchor="ctr"/>
          <a:lstStyle/>
          <a:p>
            <a:pPr marL="0" indent="0" algn="l">
              <a:buNone/>
            </a:pPr>
            <a:r>
              <a:rPr lang="en-US" sz="1300" b="1" dirty="0">
                <a:solidFill>
                  <a:srgbClr val="334155"/>
                </a:solidFill>
                <a:latin typeface="Montserrat" pitchFamily="34" charset="0"/>
                <a:ea typeface="Montserrat" pitchFamily="34" charset="-122"/>
                <a:cs typeface="Montserrat" pitchFamily="34" charset="-120"/>
              </a:rPr>
              <a:t>Documents to Examine</a:t>
            </a:r>
            <a:endParaRPr lang="en-US" sz="1300" dirty="0"/>
          </a:p>
        </p:txBody>
      </p:sp>
      <p:sp>
        <p:nvSpPr>
          <p:cNvPr id="28" name="Shape 22"/>
          <p:cNvSpPr/>
          <p:nvPr/>
        </p:nvSpPr>
        <p:spPr>
          <a:xfrm>
            <a:off x="4486046" y="3581705"/>
            <a:ext cx="57607" cy="57607"/>
          </a:xfrm>
          <a:prstGeom prst="ellipse">
            <a:avLst/>
          </a:prstGeom>
          <a:solidFill>
            <a:srgbClr val="CBD5E1"/>
          </a:solidFill>
          <a:ln w="12700">
            <a:solidFill>
              <a:srgbClr val="FFFFFF">
                <a:alpha val="0"/>
              </a:srgbClr>
            </a:solidFill>
            <a:prstDash val="solid"/>
          </a:ln>
        </p:spPr>
      </p:sp>
      <p:sp>
        <p:nvSpPr>
          <p:cNvPr id="29" name="Text 23"/>
          <p:cNvSpPr txBox="1"/>
          <p:nvPr/>
        </p:nvSpPr>
        <p:spPr>
          <a:xfrm>
            <a:off x="4638751" y="3504895"/>
            <a:ext cx="3143707" cy="400507"/>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Bank's Recovery Policy and Accounting Policy on Appropriation.</a:t>
            </a:r>
            <a:endParaRPr lang="en-US" sz="1100" dirty="0"/>
          </a:p>
        </p:txBody>
      </p:sp>
      <p:sp>
        <p:nvSpPr>
          <p:cNvPr id="30" name="Shape 24"/>
          <p:cNvSpPr/>
          <p:nvPr/>
        </p:nvSpPr>
        <p:spPr>
          <a:xfrm>
            <a:off x="4486046" y="4076395"/>
            <a:ext cx="57607" cy="57607"/>
          </a:xfrm>
          <a:prstGeom prst="ellipse">
            <a:avLst/>
          </a:prstGeom>
          <a:solidFill>
            <a:srgbClr val="CBD5E1"/>
          </a:solidFill>
          <a:ln w="12700">
            <a:solidFill>
              <a:srgbClr val="FFFFFF">
                <a:alpha val="0"/>
              </a:srgbClr>
            </a:solidFill>
            <a:prstDash val="solid"/>
          </a:ln>
        </p:spPr>
      </p:sp>
      <p:sp>
        <p:nvSpPr>
          <p:cNvPr id="31" name="Text 25"/>
          <p:cNvSpPr txBox="1"/>
          <p:nvPr/>
        </p:nvSpPr>
        <p:spPr>
          <a:xfrm>
            <a:off x="4638751" y="4000500"/>
            <a:ext cx="3400654" cy="200254"/>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OTS Sanction letters and settlement terms.</a:t>
            </a:r>
            <a:endParaRPr lang="en-US" sz="1100" dirty="0"/>
          </a:p>
        </p:txBody>
      </p:sp>
      <p:sp>
        <p:nvSpPr>
          <p:cNvPr id="32" name="Shape 26"/>
          <p:cNvSpPr/>
          <p:nvPr/>
        </p:nvSpPr>
        <p:spPr>
          <a:xfrm>
            <a:off x="4486046" y="4371746"/>
            <a:ext cx="57607" cy="57607"/>
          </a:xfrm>
          <a:prstGeom prst="ellipse">
            <a:avLst/>
          </a:prstGeom>
          <a:solidFill>
            <a:srgbClr val="CBD5E1"/>
          </a:solidFill>
          <a:ln w="12700">
            <a:solidFill>
              <a:srgbClr val="FFFFFF">
                <a:alpha val="0"/>
              </a:srgbClr>
            </a:solidFill>
            <a:prstDash val="solid"/>
          </a:ln>
        </p:spPr>
      </p:sp>
      <p:sp>
        <p:nvSpPr>
          <p:cNvPr id="33" name="Text 27"/>
          <p:cNvSpPr txBox="1"/>
          <p:nvPr/>
        </p:nvSpPr>
        <p:spPr>
          <a:xfrm>
            <a:off x="4638751" y="4295851"/>
            <a:ext cx="3143707" cy="400507"/>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Account ledgers/statements showing credit entries and subsequent appropriation.</a:t>
            </a:r>
            <a:endParaRPr lang="en-US" sz="1100" dirty="0"/>
          </a:p>
        </p:txBody>
      </p:sp>
      <p:sp>
        <p:nvSpPr>
          <p:cNvPr id="34" name="Shape 28"/>
          <p:cNvSpPr/>
          <p:nvPr/>
        </p:nvSpPr>
        <p:spPr>
          <a:xfrm>
            <a:off x="4486046" y="4867351"/>
            <a:ext cx="57607" cy="57607"/>
          </a:xfrm>
          <a:prstGeom prst="ellipse">
            <a:avLst/>
          </a:prstGeom>
          <a:solidFill>
            <a:srgbClr val="CBD5E1"/>
          </a:solidFill>
          <a:ln w="12700">
            <a:solidFill>
              <a:srgbClr val="FFFFFF">
                <a:alpha val="0"/>
              </a:srgbClr>
            </a:solidFill>
            <a:prstDash val="solid"/>
          </a:ln>
        </p:spPr>
      </p:sp>
      <p:sp>
        <p:nvSpPr>
          <p:cNvPr id="35" name="Text 29"/>
          <p:cNvSpPr txBox="1"/>
          <p:nvPr/>
        </p:nvSpPr>
        <p:spPr>
          <a:xfrm>
            <a:off x="4638751" y="4791456"/>
            <a:ext cx="3143707" cy="400507"/>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Accounting vouchers for appropriation of recoveries.</a:t>
            </a:r>
            <a:endParaRPr lang="en-US" sz="1100" dirty="0"/>
          </a:p>
        </p:txBody>
      </p:sp>
      <p:sp>
        <p:nvSpPr>
          <p:cNvPr id="36" name="Shape 30"/>
          <p:cNvSpPr/>
          <p:nvPr/>
        </p:nvSpPr>
        <p:spPr>
          <a:xfrm>
            <a:off x="8096098" y="2704795"/>
            <a:ext cx="3619195" cy="3486607"/>
          </a:xfrm>
          <a:prstGeom prst="roundRect">
            <a:avLst>
              <a:gd name="adj" fmla="val 1720"/>
            </a:avLst>
          </a:prstGeom>
          <a:solidFill>
            <a:srgbClr val="FFFFFF"/>
          </a:solidFill>
          <a:ln w="12700">
            <a:solidFill>
              <a:srgbClr val="E2E8F0"/>
            </a:solidFill>
            <a:prstDash val="solid"/>
          </a:ln>
        </p:spPr>
      </p:sp>
      <p:sp>
        <p:nvSpPr>
          <p:cNvPr id="37" name="Shape 31"/>
          <p:cNvSpPr/>
          <p:nvPr/>
        </p:nvSpPr>
        <p:spPr>
          <a:xfrm>
            <a:off x="8296351" y="3343046"/>
            <a:ext cx="3219602" cy="19202"/>
          </a:xfrm>
          <a:prstGeom prst="rect">
            <a:avLst/>
          </a:prstGeom>
          <a:solidFill>
            <a:srgbClr val="F1F5F9"/>
          </a:solidFill>
          <a:ln w="12700">
            <a:solidFill>
              <a:srgbClr val="F1F5F9">
                <a:alpha val="0"/>
              </a:srgbClr>
            </a:solidFill>
            <a:prstDash val="solid"/>
          </a:ln>
        </p:spPr>
      </p:sp>
      <p:sp>
        <p:nvSpPr>
          <p:cNvPr id="38" name="Shape 32"/>
          <p:cNvSpPr/>
          <p:nvPr/>
        </p:nvSpPr>
        <p:spPr>
          <a:xfrm>
            <a:off x="8296351" y="2905049"/>
            <a:ext cx="342900" cy="342900"/>
          </a:xfrm>
          <a:prstGeom prst="ellipse">
            <a:avLst/>
          </a:prstGeom>
          <a:solidFill>
            <a:srgbClr val="EF4444"/>
          </a:solidFill>
          <a:ln w="12700">
            <a:solidFill>
              <a:srgbClr val="FFFFFF">
                <a:alpha val="0"/>
              </a:srgbClr>
            </a:solidFill>
            <a:prstDash val="solid"/>
          </a:ln>
        </p:spPr>
      </p:sp>
      <p:pic>
        <p:nvPicPr>
          <p:cNvPr id="39" name="Image 4" descr="preencoded.png"/>
          <p:cNvPicPr>
            <a:picLocks noChangeAspect="1"/>
          </p:cNvPicPr>
          <p:nvPr/>
        </p:nvPicPr>
        <p:blipFill>
          <a:blip r:embed="rId7"/>
          <a:srcRect/>
          <a:stretch/>
        </p:blipFill>
        <p:spPr>
          <a:xfrm>
            <a:off x="8391449" y="3000146"/>
            <a:ext cx="152705" cy="152705"/>
          </a:xfrm>
          <a:prstGeom prst="rect">
            <a:avLst/>
          </a:prstGeom>
        </p:spPr>
      </p:pic>
      <p:sp>
        <p:nvSpPr>
          <p:cNvPr id="40" name="Text 33"/>
          <p:cNvSpPr txBox="1"/>
          <p:nvPr/>
        </p:nvSpPr>
        <p:spPr>
          <a:xfrm>
            <a:off x="8734349" y="2948026"/>
            <a:ext cx="1507846" cy="257861"/>
          </a:xfrm>
          <a:prstGeom prst="rect">
            <a:avLst/>
          </a:prstGeom>
          <a:noFill/>
          <a:ln/>
        </p:spPr>
        <p:txBody>
          <a:bodyPr wrap="square" lIns="0" tIns="0" rIns="0" bIns="0" rtlCol="0" anchor="ctr"/>
          <a:lstStyle/>
          <a:p>
            <a:pPr marL="0" indent="0" algn="l">
              <a:buNone/>
            </a:pPr>
            <a:r>
              <a:rPr lang="en-US" sz="1300" b="1" dirty="0">
                <a:solidFill>
                  <a:srgbClr val="334155"/>
                </a:solidFill>
                <a:latin typeface="Montserrat" pitchFamily="34" charset="0"/>
                <a:ea typeface="Montserrat" pitchFamily="34" charset="-122"/>
                <a:cs typeface="Montserrat" pitchFamily="34" charset="-120"/>
              </a:rPr>
              <a:t>Possible Risks</a:t>
            </a:r>
            <a:endParaRPr lang="en-US" sz="1300" dirty="0"/>
          </a:p>
        </p:txBody>
      </p:sp>
      <p:sp>
        <p:nvSpPr>
          <p:cNvPr id="41" name="Shape 34"/>
          <p:cNvSpPr/>
          <p:nvPr/>
        </p:nvSpPr>
        <p:spPr>
          <a:xfrm>
            <a:off x="8296351" y="3581705"/>
            <a:ext cx="57607" cy="57607"/>
          </a:xfrm>
          <a:prstGeom prst="ellipse">
            <a:avLst/>
          </a:prstGeom>
          <a:solidFill>
            <a:srgbClr val="CBD5E1"/>
          </a:solidFill>
          <a:ln w="12700">
            <a:solidFill>
              <a:srgbClr val="FFFFFF">
                <a:alpha val="0"/>
              </a:srgbClr>
            </a:solidFill>
            <a:prstDash val="solid"/>
          </a:ln>
        </p:spPr>
      </p:sp>
      <p:sp>
        <p:nvSpPr>
          <p:cNvPr id="42" name="Text 35"/>
          <p:cNvSpPr txBox="1"/>
          <p:nvPr/>
        </p:nvSpPr>
        <p:spPr>
          <a:xfrm>
            <a:off x="8449056" y="3504895"/>
            <a:ext cx="3143707" cy="400507"/>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Incorrect appropriation leading to premature upgradation of NPA accounts.</a:t>
            </a:r>
            <a:endParaRPr lang="en-US" sz="1100" dirty="0"/>
          </a:p>
        </p:txBody>
      </p:sp>
      <p:sp>
        <p:nvSpPr>
          <p:cNvPr id="43" name="Shape 36"/>
          <p:cNvSpPr/>
          <p:nvPr/>
        </p:nvSpPr>
        <p:spPr>
          <a:xfrm>
            <a:off x="8296351" y="4076395"/>
            <a:ext cx="57607" cy="57607"/>
          </a:xfrm>
          <a:prstGeom prst="ellipse">
            <a:avLst/>
          </a:prstGeom>
          <a:solidFill>
            <a:srgbClr val="CBD5E1"/>
          </a:solidFill>
          <a:ln w="12700">
            <a:solidFill>
              <a:srgbClr val="FFFFFF">
                <a:alpha val="0"/>
              </a:srgbClr>
            </a:solidFill>
            <a:prstDash val="solid"/>
          </a:ln>
        </p:spPr>
      </p:sp>
      <p:sp>
        <p:nvSpPr>
          <p:cNvPr id="44" name="Text 37"/>
          <p:cNvSpPr txBox="1"/>
          <p:nvPr/>
        </p:nvSpPr>
        <p:spPr>
          <a:xfrm>
            <a:off x="8449056" y="4000500"/>
            <a:ext cx="3143707" cy="600761"/>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Income leakage if recoveries are adjusted against principal while interest remains unpaid (contrary to policy).</a:t>
            </a:r>
            <a:endParaRPr lang="en-US" sz="1100" dirty="0"/>
          </a:p>
        </p:txBody>
      </p:sp>
      <p:sp>
        <p:nvSpPr>
          <p:cNvPr id="45" name="Shape 38"/>
          <p:cNvSpPr/>
          <p:nvPr/>
        </p:nvSpPr>
        <p:spPr>
          <a:xfrm>
            <a:off x="8296351" y="4772254"/>
            <a:ext cx="57607" cy="57607"/>
          </a:xfrm>
          <a:prstGeom prst="ellipse">
            <a:avLst/>
          </a:prstGeom>
          <a:solidFill>
            <a:srgbClr val="CBD5E1"/>
          </a:solidFill>
          <a:ln w="12700">
            <a:solidFill>
              <a:srgbClr val="FFFFFF">
                <a:alpha val="0"/>
              </a:srgbClr>
            </a:solidFill>
            <a:prstDash val="solid"/>
          </a:ln>
        </p:spPr>
      </p:sp>
      <p:sp>
        <p:nvSpPr>
          <p:cNvPr id="46" name="Text 39"/>
          <p:cNvSpPr txBox="1"/>
          <p:nvPr/>
        </p:nvSpPr>
        <p:spPr>
          <a:xfrm>
            <a:off x="8449056" y="4695444"/>
            <a:ext cx="3143707" cy="400507"/>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Violation of OTS terms resulting in settlement failure or revocation.</a:t>
            </a:r>
            <a:endParaRPr lang="en-US" sz="1100" dirty="0"/>
          </a:p>
        </p:txBody>
      </p:sp>
      <p:sp>
        <p:nvSpPr>
          <p:cNvPr id="47" name="Shape 40"/>
          <p:cNvSpPr/>
          <p:nvPr/>
        </p:nvSpPr>
        <p:spPr>
          <a:xfrm>
            <a:off x="8296351" y="5266944"/>
            <a:ext cx="57607" cy="57607"/>
          </a:xfrm>
          <a:prstGeom prst="ellipse">
            <a:avLst/>
          </a:prstGeom>
          <a:solidFill>
            <a:srgbClr val="CBD5E1"/>
          </a:solidFill>
          <a:ln w="12700">
            <a:solidFill>
              <a:srgbClr val="FFFFFF">
                <a:alpha val="0"/>
              </a:srgbClr>
            </a:solidFill>
            <a:prstDash val="solid"/>
          </a:ln>
        </p:spPr>
      </p:sp>
      <p:sp>
        <p:nvSpPr>
          <p:cNvPr id="48" name="Text 41"/>
          <p:cNvSpPr txBox="1"/>
          <p:nvPr/>
        </p:nvSpPr>
        <p:spPr>
          <a:xfrm>
            <a:off x="8449056" y="5191049"/>
            <a:ext cx="3143707" cy="400507"/>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Misstatement of income recognition (recognizing unrealized interest).</a:t>
            </a:r>
            <a:endParaRPr lang="en-US" sz="1100" dirty="0"/>
          </a:p>
        </p:txBody>
      </p:sp>
      <p:sp>
        <p:nvSpPr>
          <p:cNvPr id="49" name="Shape 42"/>
          <p:cNvSpPr/>
          <p:nvPr/>
        </p:nvSpPr>
        <p:spPr>
          <a:xfrm>
            <a:off x="0" y="6476695"/>
            <a:ext cx="12191695" cy="381305"/>
          </a:xfrm>
          <a:prstGeom prst="rect">
            <a:avLst/>
          </a:prstGeom>
          <a:solidFill>
            <a:srgbClr val="F8FAFC"/>
          </a:solidFill>
          <a:ln/>
        </p:spPr>
      </p:sp>
      <p:sp>
        <p:nvSpPr>
          <p:cNvPr id="50" name="Shape 43"/>
          <p:cNvSpPr/>
          <p:nvPr/>
        </p:nvSpPr>
        <p:spPr>
          <a:xfrm>
            <a:off x="0" y="6476695"/>
            <a:ext cx="12191695" cy="9144"/>
          </a:xfrm>
          <a:prstGeom prst="rect">
            <a:avLst/>
          </a:prstGeom>
          <a:solidFill>
            <a:srgbClr val="E2E8F0"/>
          </a:solidFill>
          <a:ln w="12700">
            <a:solidFill>
              <a:srgbClr val="E2E8F0">
                <a:alpha val="0"/>
              </a:srgbClr>
            </a:solidFill>
            <a:prstDash val="solid"/>
          </a:ln>
        </p:spPr>
      </p:sp>
      <p:sp>
        <p:nvSpPr>
          <p:cNvPr id="51" name="Text 44"/>
          <p:cNvSpPr txBox="1"/>
          <p:nvPr/>
        </p:nvSpPr>
        <p:spPr>
          <a:xfrm>
            <a:off x="476402" y="6586423"/>
            <a:ext cx="3276295" cy="171907"/>
          </a:xfrm>
          <a:prstGeom prst="rect">
            <a:avLst/>
          </a:prstGeom>
          <a:noFill/>
          <a:ln/>
        </p:spPr>
        <p:txBody>
          <a:bodyPr wrap="square" lIns="0" tIns="0" rIns="0" bIns="0" rtlCol="0" anchor="ctr"/>
          <a:lstStyle/>
          <a:p>
            <a:pPr marL="0" indent="0" algn="l">
              <a:buNone/>
            </a:pPr>
            <a:r>
              <a:rPr lang="en-US" sz="900" dirty="0">
                <a:solidFill>
                  <a:srgbClr val="94A3B8"/>
                </a:solidFill>
                <a:latin typeface="Open Sans" pitchFamily="34" charset="0"/>
                <a:ea typeface="Open Sans" pitchFamily="34" charset="-122"/>
                <a:cs typeface="Open Sans" pitchFamily="34" charset="-120"/>
              </a:rPr>
              <a:t>Long Form Audit Report (LFAR) – Practical Approach</a:t>
            </a:r>
            <a:endParaRPr lang="en-US" sz="900" dirty="0"/>
          </a:p>
        </p:txBody>
      </p:sp>
      <p:sp>
        <p:nvSpPr>
          <p:cNvPr id="52" name="Text 45"/>
          <p:cNvSpPr txBox="1"/>
          <p:nvPr/>
        </p:nvSpPr>
        <p:spPr>
          <a:xfrm>
            <a:off x="10416845" y="6586423"/>
            <a:ext cx="1553566" cy="171907"/>
          </a:xfrm>
          <a:prstGeom prst="rect">
            <a:avLst/>
          </a:prstGeom>
          <a:noFill/>
          <a:ln/>
        </p:spPr>
        <p:txBody>
          <a:bodyPr wrap="square" lIns="0" tIns="0" rIns="0" bIns="0" rtlCol="0" anchor="ctr"/>
          <a:lstStyle/>
          <a:p>
            <a:pPr marL="0" indent="0" algn="l">
              <a:buNone/>
            </a:pPr>
            <a:r>
              <a:rPr lang="en-US" sz="900" dirty="0">
                <a:solidFill>
                  <a:srgbClr val="94A3B8"/>
                </a:solidFill>
                <a:latin typeface="Open Sans" pitchFamily="34" charset="0"/>
                <a:ea typeface="Open Sans" pitchFamily="34" charset="-122"/>
                <a:cs typeface="Open Sans" pitchFamily="34" charset="-120"/>
              </a:rPr>
              <a:t>ICAI Hyderabad Seminar</a:t>
            </a:r>
            <a:endParaRPr lang="en-US" sz="900"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name="Slide 56">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F0F0F0"/>
          </a:solidFill>
          <a:ln w="12700">
            <a:solidFill>
              <a:srgbClr val="FFFFFF">
                <a:alpha val="0"/>
              </a:srgbClr>
            </a:solidFill>
            <a:prstDash val="solid"/>
          </a:ln>
        </p:spPr>
      </p:sp>
      <p:sp>
        <p:nvSpPr>
          <p:cNvPr id="3" name="Shape 1"/>
          <p:cNvSpPr/>
          <p:nvPr/>
        </p:nvSpPr>
        <p:spPr>
          <a:xfrm>
            <a:off x="0" y="0"/>
            <a:ext cx="12191695" cy="6858000"/>
          </a:xfrm>
          <a:prstGeom prst="rect">
            <a:avLst/>
          </a:prstGeom>
          <a:solidFill>
            <a:srgbClr val="FFFFFF"/>
          </a:solidFill>
          <a:ln w="12700">
            <a:solidFill>
              <a:srgbClr val="FFFFFF">
                <a:alpha val="0"/>
              </a:srgbClr>
            </a:solidFill>
            <a:prstDash val="solid"/>
          </a:ln>
        </p:spPr>
      </p:sp>
      <p:sp>
        <p:nvSpPr>
          <p:cNvPr id="4" name="Shape 2"/>
          <p:cNvSpPr/>
          <p:nvPr/>
        </p:nvSpPr>
        <p:spPr>
          <a:xfrm>
            <a:off x="0" y="0"/>
            <a:ext cx="12191695" cy="952805"/>
          </a:xfrm>
          <a:prstGeom prst="rect">
            <a:avLst/>
          </a:prstGeom>
          <a:solidFill>
            <a:srgbClr val="003580"/>
          </a:solidFill>
          <a:ln w="12700">
            <a:solidFill>
              <a:srgbClr val="FFFFFF">
                <a:alpha val="0"/>
              </a:srgbClr>
            </a:solidFill>
            <a:prstDash val="solid"/>
          </a:ln>
        </p:spPr>
      </p:sp>
      <p:sp>
        <p:nvSpPr>
          <p:cNvPr id="5" name="Text 3"/>
          <p:cNvSpPr txBox="1"/>
          <p:nvPr/>
        </p:nvSpPr>
        <p:spPr>
          <a:xfrm>
            <a:off x="476402" y="219456"/>
            <a:ext cx="9732874" cy="514807"/>
          </a:xfrm>
          <a:prstGeom prst="rect">
            <a:avLst/>
          </a:prstGeom>
          <a:noFill/>
          <a:ln/>
        </p:spPr>
        <p:txBody>
          <a:bodyPr wrap="square" lIns="0" tIns="0" rIns="0" bIns="0" rtlCol="0" anchor="ctr"/>
          <a:lstStyle/>
          <a:p>
            <a:pPr marL="0" indent="0" algn="l">
              <a:buNone/>
            </a:pPr>
            <a:r>
              <a:rPr lang="en-US" sz="2700" b="1" kern="0" spc="75" dirty="0">
                <a:solidFill>
                  <a:srgbClr val="FFFFFF"/>
                </a:solidFill>
                <a:latin typeface="Montserrat" pitchFamily="34" charset="0"/>
                <a:ea typeface="Montserrat" pitchFamily="34" charset="-122"/>
                <a:cs typeface="Montserrat" pitchFamily="34" charset="-120"/>
              </a:rPr>
              <a:t>I. Advances - Asset Classification 5(f)(xi)</a:t>
            </a:r>
            <a:endParaRPr lang="en-US" sz="2700" dirty="0"/>
          </a:p>
        </p:txBody>
      </p:sp>
      <p:pic>
        <p:nvPicPr>
          <p:cNvPr id="6" name="Image 0" descr="preencoded.png"/>
          <p:cNvPicPr>
            <a:picLocks noChangeAspect="1"/>
          </p:cNvPicPr>
          <p:nvPr/>
        </p:nvPicPr>
        <p:blipFill>
          <a:blip r:embed="rId3"/>
          <a:srcRect t="-401" b="-401"/>
          <a:stretch/>
        </p:blipFill>
        <p:spPr>
          <a:xfrm>
            <a:off x="0" y="952805"/>
            <a:ext cx="12191695" cy="57607"/>
          </a:xfrm>
          <a:prstGeom prst="rect">
            <a:avLst/>
          </a:prstGeom>
        </p:spPr>
      </p:pic>
      <p:sp>
        <p:nvSpPr>
          <p:cNvPr id="7" name="Shape 4"/>
          <p:cNvSpPr/>
          <p:nvPr/>
        </p:nvSpPr>
        <p:spPr>
          <a:xfrm>
            <a:off x="476402" y="1295705"/>
            <a:ext cx="11239805" cy="1218895"/>
          </a:xfrm>
          <a:prstGeom prst="roundRect">
            <a:avLst>
              <a:gd name="adj" fmla="val 9377"/>
            </a:avLst>
          </a:prstGeom>
          <a:solidFill>
            <a:srgbClr val="E8F4FD"/>
          </a:solidFill>
          <a:ln/>
          <a:effectLst>
            <a:outerShdw blurRad="63500" dist="38100" dir="16200000" algn="bl" rotWithShape="0">
              <a:srgbClr val="000000">
                <a:alpha val="5000"/>
              </a:srgbClr>
            </a:outerShdw>
          </a:effectLst>
        </p:spPr>
      </p:sp>
      <p:sp>
        <p:nvSpPr>
          <p:cNvPr id="8" name="Shape 5"/>
          <p:cNvSpPr/>
          <p:nvPr/>
        </p:nvSpPr>
        <p:spPr>
          <a:xfrm>
            <a:off x="476402" y="1295705"/>
            <a:ext cx="75895" cy="1218895"/>
          </a:xfrm>
          <a:prstGeom prst="roundRect">
            <a:avLst>
              <a:gd name="adj" fmla="val 150603"/>
            </a:avLst>
          </a:prstGeom>
          <a:solidFill>
            <a:srgbClr val="003580"/>
          </a:solidFill>
          <a:ln w="12700">
            <a:solidFill>
              <a:srgbClr val="003580">
                <a:alpha val="0"/>
              </a:srgbClr>
            </a:solidFill>
            <a:prstDash val="solid"/>
          </a:ln>
        </p:spPr>
      </p:sp>
      <p:pic>
        <p:nvPicPr>
          <p:cNvPr id="9" name="Image 1" descr="preencoded.png"/>
          <p:cNvPicPr>
            <a:picLocks noChangeAspect="1"/>
          </p:cNvPicPr>
          <p:nvPr/>
        </p:nvPicPr>
        <p:blipFill>
          <a:blip r:embed="rId4"/>
          <a:srcRect t="-43" b="-43"/>
          <a:stretch/>
        </p:blipFill>
        <p:spPr>
          <a:xfrm>
            <a:off x="743407" y="1524305"/>
            <a:ext cx="133502" cy="152705"/>
          </a:xfrm>
          <a:prstGeom prst="rect">
            <a:avLst/>
          </a:prstGeom>
        </p:spPr>
      </p:pic>
      <p:sp>
        <p:nvSpPr>
          <p:cNvPr id="10" name="Text 6"/>
          <p:cNvSpPr txBox="1"/>
          <p:nvPr/>
        </p:nvSpPr>
        <p:spPr>
          <a:xfrm>
            <a:off x="952805" y="1485900"/>
            <a:ext cx="2981858" cy="228600"/>
          </a:xfrm>
          <a:prstGeom prst="rect">
            <a:avLst/>
          </a:prstGeom>
          <a:noFill/>
          <a:ln/>
        </p:spPr>
        <p:txBody>
          <a:bodyPr wrap="square" lIns="0" tIns="0" rIns="0" bIns="0" rtlCol="0" anchor="ctr"/>
          <a:lstStyle/>
          <a:p>
            <a:pPr marL="0" indent="0" algn="l">
              <a:buNone/>
            </a:pPr>
            <a:r>
              <a:rPr lang="en-US" sz="1200" b="1" dirty="0">
                <a:solidFill>
                  <a:srgbClr val="003580"/>
                </a:solidFill>
                <a:latin typeface="Montserrat" pitchFamily="34" charset="0"/>
                <a:ea typeface="Montserrat" pitchFamily="34" charset="-122"/>
                <a:cs typeface="Montserrat" pitchFamily="34" charset="-120"/>
              </a:rPr>
              <a:t>Exact LFAR Question (Verbatim)</a:t>
            </a:r>
            <a:endParaRPr lang="en-US" sz="1200" dirty="0"/>
          </a:p>
        </p:txBody>
      </p:sp>
      <p:sp>
        <p:nvSpPr>
          <p:cNvPr id="11" name="Text 7"/>
          <p:cNvSpPr txBox="1"/>
          <p:nvPr/>
        </p:nvSpPr>
        <p:spPr>
          <a:xfrm>
            <a:off x="743407" y="1790395"/>
            <a:ext cx="10858500" cy="534010"/>
          </a:xfrm>
          <a:prstGeom prst="rect">
            <a:avLst/>
          </a:prstGeom>
          <a:noFill/>
          <a:ln/>
        </p:spPr>
        <p:txBody>
          <a:bodyPr wrap="square" lIns="0" tIns="0" rIns="0" bIns="0" rtlCol="0" anchor="ctr"/>
          <a:lstStyle/>
          <a:p>
            <a:pPr marL="0" indent="0" algn="l">
              <a:buNone/>
            </a:pPr>
            <a:r>
              <a:rPr lang="en-US" sz="1500" b="1" i="1" dirty="0">
                <a:solidFill>
                  <a:srgbClr val="1E293B"/>
                </a:solidFill>
                <a:latin typeface="Open Sans" pitchFamily="34" charset="0"/>
                <a:ea typeface="Open Sans" pitchFamily="34" charset="-122"/>
                <a:cs typeface="Open Sans" pitchFamily="34" charset="-120"/>
              </a:rPr>
              <a:t>"In cases where documents are held at centralized processing centres / office, whether the auditor has received the relevant documents as asked by them on test check basis and satisfied themselves. Report the exceptions, if any."</a:t>
            </a:r>
            <a:endParaRPr lang="en-US" sz="1500" dirty="0"/>
          </a:p>
        </p:txBody>
      </p:sp>
      <p:sp>
        <p:nvSpPr>
          <p:cNvPr id="12" name="Shape 8"/>
          <p:cNvSpPr/>
          <p:nvPr/>
        </p:nvSpPr>
        <p:spPr>
          <a:xfrm>
            <a:off x="476402" y="2704795"/>
            <a:ext cx="3619195" cy="3486607"/>
          </a:xfrm>
          <a:prstGeom prst="roundRect">
            <a:avLst>
              <a:gd name="adj" fmla="val 1720"/>
            </a:avLst>
          </a:prstGeom>
          <a:solidFill>
            <a:srgbClr val="FFFFFF"/>
          </a:solidFill>
          <a:ln w="12700">
            <a:solidFill>
              <a:srgbClr val="E2E8F0"/>
            </a:solidFill>
            <a:prstDash val="solid"/>
          </a:ln>
        </p:spPr>
      </p:sp>
      <p:sp>
        <p:nvSpPr>
          <p:cNvPr id="13" name="Shape 9"/>
          <p:cNvSpPr/>
          <p:nvPr/>
        </p:nvSpPr>
        <p:spPr>
          <a:xfrm>
            <a:off x="676656" y="3343046"/>
            <a:ext cx="3219602" cy="19202"/>
          </a:xfrm>
          <a:prstGeom prst="rect">
            <a:avLst/>
          </a:prstGeom>
          <a:solidFill>
            <a:srgbClr val="F1F5F9"/>
          </a:solidFill>
          <a:ln w="12700">
            <a:solidFill>
              <a:srgbClr val="F1F5F9">
                <a:alpha val="0"/>
              </a:srgbClr>
            </a:solidFill>
            <a:prstDash val="solid"/>
          </a:ln>
        </p:spPr>
      </p:sp>
      <p:sp>
        <p:nvSpPr>
          <p:cNvPr id="14" name="Shape 10"/>
          <p:cNvSpPr/>
          <p:nvPr/>
        </p:nvSpPr>
        <p:spPr>
          <a:xfrm>
            <a:off x="676656" y="2905049"/>
            <a:ext cx="342900" cy="342900"/>
          </a:xfrm>
          <a:prstGeom prst="ellipse">
            <a:avLst/>
          </a:prstGeom>
          <a:solidFill>
            <a:srgbClr val="0072CE"/>
          </a:solidFill>
          <a:ln w="12700">
            <a:solidFill>
              <a:srgbClr val="FFFFFF">
                <a:alpha val="0"/>
              </a:srgbClr>
            </a:solidFill>
            <a:prstDash val="solid"/>
          </a:ln>
        </p:spPr>
      </p:sp>
      <p:pic>
        <p:nvPicPr>
          <p:cNvPr id="15" name="Image 2" descr="preencoded.png"/>
          <p:cNvPicPr>
            <a:picLocks noChangeAspect="1"/>
          </p:cNvPicPr>
          <p:nvPr/>
        </p:nvPicPr>
        <p:blipFill>
          <a:blip r:embed="rId5"/>
          <a:srcRect/>
          <a:stretch/>
        </p:blipFill>
        <p:spPr>
          <a:xfrm>
            <a:off x="771754" y="3000146"/>
            <a:ext cx="152705" cy="152705"/>
          </a:xfrm>
          <a:prstGeom prst="rect">
            <a:avLst/>
          </a:prstGeom>
        </p:spPr>
      </p:pic>
      <p:sp>
        <p:nvSpPr>
          <p:cNvPr id="16" name="Text 11"/>
          <p:cNvSpPr txBox="1"/>
          <p:nvPr/>
        </p:nvSpPr>
        <p:spPr>
          <a:xfrm>
            <a:off x="1114654" y="2948026"/>
            <a:ext cx="1540764" cy="257861"/>
          </a:xfrm>
          <a:prstGeom prst="rect">
            <a:avLst/>
          </a:prstGeom>
          <a:noFill/>
          <a:ln/>
        </p:spPr>
        <p:txBody>
          <a:bodyPr wrap="square" lIns="0" tIns="0" rIns="0" bIns="0" rtlCol="0" anchor="ctr"/>
          <a:lstStyle/>
          <a:p>
            <a:pPr marL="0" indent="0" algn="l">
              <a:buNone/>
            </a:pPr>
            <a:r>
              <a:rPr lang="en-US" sz="1300" b="1" dirty="0">
                <a:solidFill>
                  <a:srgbClr val="334155"/>
                </a:solidFill>
                <a:latin typeface="Montserrat" pitchFamily="34" charset="0"/>
                <a:ea typeface="Montserrat" pitchFamily="34" charset="-122"/>
                <a:cs typeface="Montserrat" pitchFamily="34" charset="-120"/>
              </a:rPr>
              <a:t>What to Verify</a:t>
            </a:r>
            <a:endParaRPr lang="en-US" sz="1300" dirty="0"/>
          </a:p>
        </p:txBody>
      </p:sp>
      <p:sp>
        <p:nvSpPr>
          <p:cNvPr id="17" name="Shape 12"/>
          <p:cNvSpPr/>
          <p:nvPr/>
        </p:nvSpPr>
        <p:spPr>
          <a:xfrm>
            <a:off x="676656" y="3581705"/>
            <a:ext cx="57607" cy="57607"/>
          </a:xfrm>
          <a:prstGeom prst="ellipse">
            <a:avLst/>
          </a:prstGeom>
          <a:solidFill>
            <a:srgbClr val="CBD5E1"/>
          </a:solidFill>
          <a:ln w="12700">
            <a:solidFill>
              <a:srgbClr val="FFFFFF">
                <a:alpha val="0"/>
              </a:srgbClr>
            </a:solidFill>
            <a:prstDash val="solid"/>
          </a:ln>
        </p:spPr>
      </p:sp>
      <p:sp>
        <p:nvSpPr>
          <p:cNvPr id="18" name="Text 13"/>
          <p:cNvSpPr txBox="1"/>
          <p:nvPr/>
        </p:nvSpPr>
        <p:spPr>
          <a:xfrm>
            <a:off x="828446" y="3504895"/>
            <a:ext cx="3143707" cy="400507"/>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Process for document retrieval from CPC/RAC/HLST.</a:t>
            </a:r>
            <a:endParaRPr lang="en-US" sz="1100" dirty="0"/>
          </a:p>
        </p:txBody>
      </p:sp>
      <p:sp>
        <p:nvSpPr>
          <p:cNvPr id="19" name="Shape 14"/>
          <p:cNvSpPr/>
          <p:nvPr/>
        </p:nvSpPr>
        <p:spPr>
          <a:xfrm>
            <a:off x="676656" y="4076395"/>
            <a:ext cx="57607" cy="57607"/>
          </a:xfrm>
          <a:prstGeom prst="ellipse">
            <a:avLst/>
          </a:prstGeom>
          <a:solidFill>
            <a:srgbClr val="CBD5E1"/>
          </a:solidFill>
          <a:ln w="12700">
            <a:solidFill>
              <a:srgbClr val="FFFFFF">
                <a:alpha val="0"/>
              </a:srgbClr>
            </a:solidFill>
            <a:prstDash val="solid"/>
          </a:ln>
        </p:spPr>
      </p:sp>
      <p:sp>
        <p:nvSpPr>
          <p:cNvPr id="20" name="Text 15"/>
          <p:cNvSpPr txBox="1"/>
          <p:nvPr/>
        </p:nvSpPr>
        <p:spPr>
          <a:xfrm>
            <a:off x="828446" y="4000500"/>
            <a:ext cx="3143707" cy="400507"/>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Timely receipt of documents requested for audit.</a:t>
            </a:r>
            <a:endParaRPr lang="en-US" sz="1100" dirty="0"/>
          </a:p>
        </p:txBody>
      </p:sp>
      <p:sp>
        <p:nvSpPr>
          <p:cNvPr id="21" name="Shape 16"/>
          <p:cNvSpPr/>
          <p:nvPr/>
        </p:nvSpPr>
        <p:spPr>
          <a:xfrm>
            <a:off x="676656" y="4572000"/>
            <a:ext cx="57607" cy="57607"/>
          </a:xfrm>
          <a:prstGeom prst="ellipse">
            <a:avLst/>
          </a:prstGeom>
          <a:solidFill>
            <a:srgbClr val="CBD5E1"/>
          </a:solidFill>
          <a:ln w="12700">
            <a:solidFill>
              <a:srgbClr val="FFFFFF">
                <a:alpha val="0"/>
              </a:srgbClr>
            </a:solidFill>
            <a:prstDash val="solid"/>
          </a:ln>
        </p:spPr>
      </p:sp>
      <p:sp>
        <p:nvSpPr>
          <p:cNvPr id="22" name="Text 17"/>
          <p:cNvSpPr txBox="1"/>
          <p:nvPr/>
        </p:nvSpPr>
        <p:spPr>
          <a:xfrm>
            <a:off x="828446" y="4496105"/>
            <a:ext cx="3143707" cy="400507"/>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Certification of scanned documents by authorized officials.</a:t>
            </a:r>
            <a:endParaRPr lang="en-US" sz="1100" dirty="0"/>
          </a:p>
        </p:txBody>
      </p:sp>
      <p:sp>
        <p:nvSpPr>
          <p:cNvPr id="23" name="Shape 18"/>
          <p:cNvSpPr/>
          <p:nvPr/>
        </p:nvSpPr>
        <p:spPr>
          <a:xfrm>
            <a:off x="676656" y="5067605"/>
            <a:ext cx="57607" cy="57607"/>
          </a:xfrm>
          <a:prstGeom prst="ellipse">
            <a:avLst/>
          </a:prstGeom>
          <a:solidFill>
            <a:srgbClr val="CBD5E1"/>
          </a:solidFill>
          <a:ln w="12700">
            <a:solidFill>
              <a:srgbClr val="FFFFFF">
                <a:alpha val="0"/>
              </a:srgbClr>
            </a:solidFill>
            <a:prstDash val="solid"/>
          </a:ln>
        </p:spPr>
      </p:sp>
      <p:sp>
        <p:nvSpPr>
          <p:cNvPr id="24" name="Text 19"/>
          <p:cNvSpPr txBox="1"/>
          <p:nvPr/>
        </p:nvSpPr>
        <p:spPr>
          <a:xfrm>
            <a:off x="828446" y="4990795"/>
            <a:ext cx="3143707" cy="400507"/>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Completeness of document sets received from CPC.</a:t>
            </a:r>
            <a:endParaRPr lang="en-US" sz="1100" dirty="0"/>
          </a:p>
        </p:txBody>
      </p:sp>
      <p:sp>
        <p:nvSpPr>
          <p:cNvPr id="25" name="Shape 20"/>
          <p:cNvSpPr/>
          <p:nvPr/>
        </p:nvSpPr>
        <p:spPr>
          <a:xfrm>
            <a:off x="4286707" y="2704795"/>
            <a:ext cx="3619195" cy="3486607"/>
          </a:xfrm>
          <a:prstGeom prst="roundRect">
            <a:avLst>
              <a:gd name="adj" fmla="val 1720"/>
            </a:avLst>
          </a:prstGeom>
          <a:solidFill>
            <a:srgbClr val="FFFFFF"/>
          </a:solidFill>
          <a:ln w="12700">
            <a:solidFill>
              <a:srgbClr val="E2E8F0"/>
            </a:solidFill>
            <a:prstDash val="solid"/>
          </a:ln>
        </p:spPr>
      </p:sp>
      <p:sp>
        <p:nvSpPr>
          <p:cNvPr id="26" name="Shape 21"/>
          <p:cNvSpPr/>
          <p:nvPr/>
        </p:nvSpPr>
        <p:spPr>
          <a:xfrm>
            <a:off x="4486046" y="3343046"/>
            <a:ext cx="3219602" cy="19202"/>
          </a:xfrm>
          <a:prstGeom prst="rect">
            <a:avLst/>
          </a:prstGeom>
          <a:solidFill>
            <a:srgbClr val="F1F5F9"/>
          </a:solidFill>
          <a:ln w="12700">
            <a:solidFill>
              <a:srgbClr val="F1F5F9">
                <a:alpha val="0"/>
              </a:srgbClr>
            </a:solidFill>
            <a:prstDash val="solid"/>
          </a:ln>
        </p:spPr>
      </p:sp>
      <p:sp>
        <p:nvSpPr>
          <p:cNvPr id="27" name="Shape 22"/>
          <p:cNvSpPr/>
          <p:nvPr/>
        </p:nvSpPr>
        <p:spPr>
          <a:xfrm>
            <a:off x="4486046" y="2905049"/>
            <a:ext cx="342900" cy="342900"/>
          </a:xfrm>
          <a:prstGeom prst="ellipse">
            <a:avLst/>
          </a:prstGeom>
          <a:solidFill>
            <a:srgbClr val="10B981"/>
          </a:solidFill>
          <a:ln w="12700">
            <a:solidFill>
              <a:srgbClr val="FFFFFF">
                <a:alpha val="0"/>
              </a:srgbClr>
            </a:solidFill>
            <a:prstDash val="solid"/>
          </a:ln>
        </p:spPr>
      </p:sp>
      <p:pic>
        <p:nvPicPr>
          <p:cNvPr id="28" name="Image 3" descr="preencoded.png"/>
          <p:cNvPicPr>
            <a:picLocks noChangeAspect="1"/>
          </p:cNvPicPr>
          <p:nvPr/>
        </p:nvPicPr>
        <p:blipFill>
          <a:blip r:embed="rId6"/>
          <a:srcRect t="-100" b="-100"/>
          <a:stretch/>
        </p:blipFill>
        <p:spPr>
          <a:xfrm>
            <a:off x="4600346" y="3000146"/>
            <a:ext cx="114300" cy="152705"/>
          </a:xfrm>
          <a:prstGeom prst="rect">
            <a:avLst/>
          </a:prstGeom>
        </p:spPr>
      </p:pic>
      <p:sp>
        <p:nvSpPr>
          <p:cNvPr id="29" name="Text 23"/>
          <p:cNvSpPr txBox="1"/>
          <p:nvPr/>
        </p:nvSpPr>
        <p:spPr>
          <a:xfrm>
            <a:off x="4924044" y="2948026"/>
            <a:ext cx="2211019" cy="257861"/>
          </a:xfrm>
          <a:prstGeom prst="rect">
            <a:avLst/>
          </a:prstGeom>
          <a:noFill/>
          <a:ln/>
        </p:spPr>
        <p:txBody>
          <a:bodyPr wrap="square" lIns="0" tIns="0" rIns="0" bIns="0" rtlCol="0" anchor="ctr"/>
          <a:lstStyle/>
          <a:p>
            <a:pPr marL="0" indent="0" algn="l">
              <a:buNone/>
            </a:pPr>
            <a:r>
              <a:rPr lang="en-US" sz="1300" b="1" dirty="0">
                <a:solidFill>
                  <a:srgbClr val="334155"/>
                </a:solidFill>
                <a:latin typeface="Montserrat" pitchFamily="34" charset="0"/>
                <a:ea typeface="Montserrat" pitchFamily="34" charset="-122"/>
                <a:cs typeface="Montserrat" pitchFamily="34" charset="-120"/>
              </a:rPr>
              <a:t>Documents to Examine</a:t>
            </a:r>
            <a:endParaRPr lang="en-US" sz="1300" dirty="0"/>
          </a:p>
        </p:txBody>
      </p:sp>
      <p:sp>
        <p:nvSpPr>
          <p:cNvPr id="30" name="Shape 24"/>
          <p:cNvSpPr/>
          <p:nvPr/>
        </p:nvSpPr>
        <p:spPr>
          <a:xfrm>
            <a:off x="4486046" y="3581705"/>
            <a:ext cx="57607" cy="57607"/>
          </a:xfrm>
          <a:prstGeom prst="ellipse">
            <a:avLst/>
          </a:prstGeom>
          <a:solidFill>
            <a:srgbClr val="CBD5E1"/>
          </a:solidFill>
          <a:ln w="12700">
            <a:solidFill>
              <a:srgbClr val="FFFFFF">
                <a:alpha val="0"/>
              </a:srgbClr>
            </a:solidFill>
            <a:prstDash val="solid"/>
          </a:ln>
        </p:spPr>
      </p:sp>
      <p:sp>
        <p:nvSpPr>
          <p:cNvPr id="31" name="Text 25"/>
          <p:cNvSpPr txBox="1"/>
          <p:nvPr/>
        </p:nvSpPr>
        <p:spPr>
          <a:xfrm>
            <a:off x="4638751" y="3504895"/>
            <a:ext cx="3143707" cy="400507"/>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Request letters/emails sent to CPC for documents.</a:t>
            </a:r>
            <a:endParaRPr lang="en-US" sz="1100" dirty="0"/>
          </a:p>
        </p:txBody>
      </p:sp>
      <p:sp>
        <p:nvSpPr>
          <p:cNvPr id="32" name="Shape 26"/>
          <p:cNvSpPr/>
          <p:nvPr/>
        </p:nvSpPr>
        <p:spPr>
          <a:xfrm>
            <a:off x="4486046" y="4076395"/>
            <a:ext cx="57607" cy="57607"/>
          </a:xfrm>
          <a:prstGeom prst="ellipse">
            <a:avLst/>
          </a:prstGeom>
          <a:solidFill>
            <a:srgbClr val="CBD5E1"/>
          </a:solidFill>
          <a:ln w="12700">
            <a:solidFill>
              <a:srgbClr val="FFFFFF">
                <a:alpha val="0"/>
              </a:srgbClr>
            </a:solidFill>
            <a:prstDash val="solid"/>
          </a:ln>
        </p:spPr>
      </p:sp>
      <p:sp>
        <p:nvSpPr>
          <p:cNvPr id="33" name="Text 27"/>
          <p:cNvSpPr txBox="1"/>
          <p:nvPr/>
        </p:nvSpPr>
        <p:spPr>
          <a:xfrm>
            <a:off x="4638751" y="4000500"/>
            <a:ext cx="3253435" cy="200254"/>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Log of documents received vs requested.</a:t>
            </a:r>
            <a:endParaRPr lang="en-US" sz="1100" dirty="0"/>
          </a:p>
        </p:txBody>
      </p:sp>
      <p:sp>
        <p:nvSpPr>
          <p:cNvPr id="34" name="Shape 28"/>
          <p:cNvSpPr/>
          <p:nvPr/>
        </p:nvSpPr>
        <p:spPr>
          <a:xfrm>
            <a:off x="4486046" y="4371746"/>
            <a:ext cx="57607" cy="57607"/>
          </a:xfrm>
          <a:prstGeom prst="ellipse">
            <a:avLst/>
          </a:prstGeom>
          <a:solidFill>
            <a:srgbClr val="CBD5E1"/>
          </a:solidFill>
          <a:ln w="12700">
            <a:solidFill>
              <a:srgbClr val="FFFFFF">
                <a:alpha val="0"/>
              </a:srgbClr>
            </a:solidFill>
            <a:prstDash val="solid"/>
          </a:ln>
        </p:spPr>
      </p:sp>
      <p:sp>
        <p:nvSpPr>
          <p:cNvPr id="35" name="Text 29"/>
          <p:cNvSpPr txBox="1"/>
          <p:nvPr/>
        </p:nvSpPr>
        <p:spPr>
          <a:xfrm>
            <a:off x="4638751" y="4295851"/>
            <a:ext cx="3143707" cy="400507"/>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Scanned images in Document Management System (DMS).</a:t>
            </a:r>
            <a:endParaRPr lang="en-US" sz="1100" dirty="0"/>
          </a:p>
        </p:txBody>
      </p:sp>
      <p:sp>
        <p:nvSpPr>
          <p:cNvPr id="36" name="Shape 30"/>
          <p:cNvSpPr/>
          <p:nvPr/>
        </p:nvSpPr>
        <p:spPr>
          <a:xfrm>
            <a:off x="4486046" y="4867351"/>
            <a:ext cx="57607" cy="57607"/>
          </a:xfrm>
          <a:prstGeom prst="ellipse">
            <a:avLst/>
          </a:prstGeom>
          <a:solidFill>
            <a:srgbClr val="CBD5E1"/>
          </a:solidFill>
          <a:ln w="12700">
            <a:solidFill>
              <a:srgbClr val="FFFFFF">
                <a:alpha val="0"/>
              </a:srgbClr>
            </a:solidFill>
            <a:prstDash val="solid"/>
          </a:ln>
        </p:spPr>
      </p:sp>
      <p:sp>
        <p:nvSpPr>
          <p:cNvPr id="37" name="Text 31"/>
          <p:cNvSpPr txBox="1"/>
          <p:nvPr/>
        </p:nvSpPr>
        <p:spPr>
          <a:xfrm>
            <a:off x="4638751" y="4791456"/>
            <a:ext cx="3143707" cy="400507"/>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Confirmation from CPC regarding safe custody.</a:t>
            </a:r>
            <a:endParaRPr lang="en-US" sz="1100" dirty="0"/>
          </a:p>
        </p:txBody>
      </p:sp>
      <p:sp>
        <p:nvSpPr>
          <p:cNvPr id="38" name="Shape 32"/>
          <p:cNvSpPr/>
          <p:nvPr/>
        </p:nvSpPr>
        <p:spPr>
          <a:xfrm>
            <a:off x="8096098" y="2704795"/>
            <a:ext cx="3619195" cy="3486607"/>
          </a:xfrm>
          <a:prstGeom prst="roundRect">
            <a:avLst>
              <a:gd name="adj" fmla="val 1720"/>
            </a:avLst>
          </a:prstGeom>
          <a:solidFill>
            <a:srgbClr val="FFFFFF"/>
          </a:solidFill>
          <a:ln w="12700">
            <a:solidFill>
              <a:srgbClr val="E2E8F0"/>
            </a:solidFill>
            <a:prstDash val="solid"/>
          </a:ln>
        </p:spPr>
      </p:sp>
      <p:sp>
        <p:nvSpPr>
          <p:cNvPr id="39" name="Shape 33"/>
          <p:cNvSpPr/>
          <p:nvPr/>
        </p:nvSpPr>
        <p:spPr>
          <a:xfrm>
            <a:off x="8296351" y="3343046"/>
            <a:ext cx="3219602" cy="19202"/>
          </a:xfrm>
          <a:prstGeom prst="rect">
            <a:avLst/>
          </a:prstGeom>
          <a:solidFill>
            <a:srgbClr val="F1F5F9"/>
          </a:solidFill>
          <a:ln w="12700">
            <a:solidFill>
              <a:srgbClr val="F1F5F9">
                <a:alpha val="0"/>
              </a:srgbClr>
            </a:solidFill>
            <a:prstDash val="solid"/>
          </a:ln>
        </p:spPr>
      </p:sp>
      <p:sp>
        <p:nvSpPr>
          <p:cNvPr id="40" name="Shape 34"/>
          <p:cNvSpPr/>
          <p:nvPr/>
        </p:nvSpPr>
        <p:spPr>
          <a:xfrm>
            <a:off x="8296351" y="2905049"/>
            <a:ext cx="342900" cy="342900"/>
          </a:xfrm>
          <a:prstGeom prst="ellipse">
            <a:avLst/>
          </a:prstGeom>
          <a:solidFill>
            <a:srgbClr val="EF4444"/>
          </a:solidFill>
          <a:ln w="12700">
            <a:solidFill>
              <a:srgbClr val="FFFFFF">
                <a:alpha val="0"/>
              </a:srgbClr>
            </a:solidFill>
            <a:prstDash val="solid"/>
          </a:ln>
        </p:spPr>
      </p:sp>
      <p:pic>
        <p:nvPicPr>
          <p:cNvPr id="41" name="Image 4" descr="preencoded.png"/>
          <p:cNvPicPr>
            <a:picLocks noChangeAspect="1"/>
          </p:cNvPicPr>
          <p:nvPr/>
        </p:nvPicPr>
        <p:blipFill>
          <a:blip r:embed="rId7"/>
          <a:srcRect/>
          <a:stretch/>
        </p:blipFill>
        <p:spPr>
          <a:xfrm>
            <a:off x="8391449" y="3000146"/>
            <a:ext cx="152705" cy="152705"/>
          </a:xfrm>
          <a:prstGeom prst="rect">
            <a:avLst/>
          </a:prstGeom>
        </p:spPr>
      </p:pic>
      <p:sp>
        <p:nvSpPr>
          <p:cNvPr id="42" name="Text 35"/>
          <p:cNvSpPr txBox="1"/>
          <p:nvPr/>
        </p:nvSpPr>
        <p:spPr>
          <a:xfrm>
            <a:off x="8734349" y="2948026"/>
            <a:ext cx="1507846" cy="257861"/>
          </a:xfrm>
          <a:prstGeom prst="rect">
            <a:avLst/>
          </a:prstGeom>
          <a:noFill/>
          <a:ln/>
        </p:spPr>
        <p:txBody>
          <a:bodyPr wrap="square" lIns="0" tIns="0" rIns="0" bIns="0" rtlCol="0" anchor="ctr"/>
          <a:lstStyle/>
          <a:p>
            <a:pPr marL="0" indent="0" algn="l">
              <a:buNone/>
            </a:pPr>
            <a:r>
              <a:rPr lang="en-US" sz="1300" b="1" dirty="0">
                <a:solidFill>
                  <a:srgbClr val="334155"/>
                </a:solidFill>
                <a:latin typeface="Montserrat" pitchFamily="34" charset="0"/>
                <a:ea typeface="Montserrat" pitchFamily="34" charset="-122"/>
                <a:cs typeface="Montserrat" pitchFamily="34" charset="-120"/>
              </a:rPr>
              <a:t>Possible Risks</a:t>
            </a:r>
            <a:endParaRPr lang="en-US" sz="1300" dirty="0"/>
          </a:p>
        </p:txBody>
      </p:sp>
      <p:sp>
        <p:nvSpPr>
          <p:cNvPr id="43" name="Shape 36"/>
          <p:cNvSpPr/>
          <p:nvPr/>
        </p:nvSpPr>
        <p:spPr>
          <a:xfrm>
            <a:off x="8296351" y="3581705"/>
            <a:ext cx="57607" cy="57607"/>
          </a:xfrm>
          <a:prstGeom prst="ellipse">
            <a:avLst/>
          </a:prstGeom>
          <a:solidFill>
            <a:srgbClr val="CBD5E1"/>
          </a:solidFill>
          <a:ln w="12700">
            <a:solidFill>
              <a:srgbClr val="FFFFFF">
                <a:alpha val="0"/>
              </a:srgbClr>
            </a:solidFill>
            <a:prstDash val="solid"/>
          </a:ln>
        </p:spPr>
      </p:sp>
      <p:sp>
        <p:nvSpPr>
          <p:cNvPr id="44" name="Text 37"/>
          <p:cNvSpPr txBox="1"/>
          <p:nvPr/>
        </p:nvSpPr>
        <p:spPr>
          <a:xfrm>
            <a:off x="8449056" y="3504895"/>
            <a:ext cx="3143707" cy="400507"/>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Inability to verify critical security documents due to CPC delays.</a:t>
            </a:r>
            <a:endParaRPr lang="en-US" sz="1100" dirty="0"/>
          </a:p>
        </p:txBody>
      </p:sp>
      <p:sp>
        <p:nvSpPr>
          <p:cNvPr id="45" name="Shape 38"/>
          <p:cNvSpPr/>
          <p:nvPr/>
        </p:nvSpPr>
        <p:spPr>
          <a:xfrm>
            <a:off x="8296351" y="4076395"/>
            <a:ext cx="57607" cy="57607"/>
          </a:xfrm>
          <a:prstGeom prst="ellipse">
            <a:avLst/>
          </a:prstGeom>
          <a:solidFill>
            <a:srgbClr val="CBD5E1"/>
          </a:solidFill>
          <a:ln w="12700">
            <a:solidFill>
              <a:srgbClr val="FFFFFF">
                <a:alpha val="0"/>
              </a:srgbClr>
            </a:solidFill>
            <a:prstDash val="solid"/>
          </a:ln>
        </p:spPr>
      </p:sp>
      <p:sp>
        <p:nvSpPr>
          <p:cNvPr id="46" name="Text 39"/>
          <p:cNvSpPr txBox="1"/>
          <p:nvPr/>
        </p:nvSpPr>
        <p:spPr>
          <a:xfrm>
            <a:off x="8449056" y="4000500"/>
            <a:ext cx="3143707" cy="400507"/>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Reliance on unverified digital copies without proper certification.</a:t>
            </a:r>
            <a:endParaRPr lang="en-US" sz="1100" dirty="0"/>
          </a:p>
        </p:txBody>
      </p:sp>
      <p:sp>
        <p:nvSpPr>
          <p:cNvPr id="47" name="Shape 40"/>
          <p:cNvSpPr/>
          <p:nvPr/>
        </p:nvSpPr>
        <p:spPr>
          <a:xfrm>
            <a:off x="8296351" y="4572000"/>
            <a:ext cx="57607" cy="57607"/>
          </a:xfrm>
          <a:prstGeom prst="ellipse">
            <a:avLst/>
          </a:prstGeom>
          <a:solidFill>
            <a:srgbClr val="CBD5E1"/>
          </a:solidFill>
          <a:ln w="12700">
            <a:solidFill>
              <a:srgbClr val="FFFFFF">
                <a:alpha val="0"/>
              </a:srgbClr>
            </a:solidFill>
            <a:prstDash val="solid"/>
          </a:ln>
        </p:spPr>
      </p:sp>
      <p:sp>
        <p:nvSpPr>
          <p:cNvPr id="48" name="Text 41"/>
          <p:cNvSpPr txBox="1"/>
          <p:nvPr/>
        </p:nvSpPr>
        <p:spPr>
          <a:xfrm>
            <a:off x="8449056" y="4496105"/>
            <a:ext cx="3143707" cy="400507"/>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Missing original documents at CPC not reported to branch.</a:t>
            </a:r>
            <a:endParaRPr lang="en-US" sz="1100" dirty="0"/>
          </a:p>
        </p:txBody>
      </p:sp>
      <p:sp>
        <p:nvSpPr>
          <p:cNvPr id="49" name="Shape 42"/>
          <p:cNvSpPr/>
          <p:nvPr/>
        </p:nvSpPr>
        <p:spPr>
          <a:xfrm>
            <a:off x="8296351" y="5067605"/>
            <a:ext cx="57607" cy="57607"/>
          </a:xfrm>
          <a:prstGeom prst="ellipse">
            <a:avLst/>
          </a:prstGeom>
          <a:solidFill>
            <a:srgbClr val="CBD5E1"/>
          </a:solidFill>
          <a:ln w="12700">
            <a:solidFill>
              <a:srgbClr val="FFFFFF">
                <a:alpha val="0"/>
              </a:srgbClr>
            </a:solidFill>
            <a:prstDash val="solid"/>
          </a:ln>
        </p:spPr>
      </p:sp>
      <p:sp>
        <p:nvSpPr>
          <p:cNvPr id="50" name="Text 43"/>
          <p:cNvSpPr txBox="1"/>
          <p:nvPr/>
        </p:nvSpPr>
        <p:spPr>
          <a:xfrm>
            <a:off x="8449056" y="4990795"/>
            <a:ext cx="3143707" cy="400507"/>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Audit scope limitation if documents not provided.</a:t>
            </a:r>
            <a:endParaRPr lang="en-US" sz="1100" dirty="0"/>
          </a:p>
        </p:txBody>
      </p:sp>
      <p:sp>
        <p:nvSpPr>
          <p:cNvPr id="51" name="Shape 44"/>
          <p:cNvSpPr/>
          <p:nvPr/>
        </p:nvSpPr>
        <p:spPr>
          <a:xfrm>
            <a:off x="0" y="6476695"/>
            <a:ext cx="12191695" cy="381305"/>
          </a:xfrm>
          <a:prstGeom prst="rect">
            <a:avLst/>
          </a:prstGeom>
          <a:solidFill>
            <a:srgbClr val="F8FAFC"/>
          </a:solidFill>
          <a:ln/>
        </p:spPr>
      </p:sp>
      <p:sp>
        <p:nvSpPr>
          <p:cNvPr id="52" name="Shape 45"/>
          <p:cNvSpPr/>
          <p:nvPr/>
        </p:nvSpPr>
        <p:spPr>
          <a:xfrm>
            <a:off x="0" y="6476695"/>
            <a:ext cx="12191695" cy="9144"/>
          </a:xfrm>
          <a:prstGeom prst="rect">
            <a:avLst/>
          </a:prstGeom>
          <a:solidFill>
            <a:srgbClr val="E2E8F0"/>
          </a:solidFill>
          <a:ln w="12700">
            <a:solidFill>
              <a:srgbClr val="E2E8F0">
                <a:alpha val="0"/>
              </a:srgbClr>
            </a:solidFill>
            <a:prstDash val="solid"/>
          </a:ln>
        </p:spPr>
      </p:sp>
      <p:sp>
        <p:nvSpPr>
          <p:cNvPr id="53" name="Text 46"/>
          <p:cNvSpPr txBox="1"/>
          <p:nvPr/>
        </p:nvSpPr>
        <p:spPr>
          <a:xfrm>
            <a:off x="476402" y="6586423"/>
            <a:ext cx="3276295" cy="171907"/>
          </a:xfrm>
          <a:prstGeom prst="rect">
            <a:avLst/>
          </a:prstGeom>
          <a:noFill/>
          <a:ln/>
        </p:spPr>
        <p:txBody>
          <a:bodyPr wrap="square" lIns="0" tIns="0" rIns="0" bIns="0" rtlCol="0" anchor="ctr"/>
          <a:lstStyle/>
          <a:p>
            <a:pPr marL="0" indent="0" algn="l">
              <a:buNone/>
            </a:pPr>
            <a:r>
              <a:rPr lang="en-US" sz="900" dirty="0">
                <a:solidFill>
                  <a:srgbClr val="94A3B8"/>
                </a:solidFill>
                <a:latin typeface="Open Sans" pitchFamily="34" charset="0"/>
                <a:ea typeface="Open Sans" pitchFamily="34" charset="-122"/>
                <a:cs typeface="Open Sans" pitchFamily="34" charset="-120"/>
              </a:rPr>
              <a:t>Long Form Audit Report (LFAR) – Practical Approach</a:t>
            </a:r>
            <a:endParaRPr lang="en-US" sz="900" dirty="0"/>
          </a:p>
        </p:txBody>
      </p:sp>
      <p:sp>
        <p:nvSpPr>
          <p:cNvPr id="54" name="Text 47"/>
          <p:cNvSpPr txBox="1"/>
          <p:nvPr/>
        </p:nvSpPr>
        <p:spPr>
          <a:xfrm>
            <a:off x="10416845" y="6586423"/>
            <a:ext cx="1553566" cy="171907"/>
          </a:xfrm>
          <a:prstGeom prst="rect">
            <a:avLst/>
          </a:prstGeom>
          <a:noFill/>
          <a:ln/>
        </p:spPr>
        <p:txBody>
          <a:bodyPr wrap="square" lIns="0" tIns="0" rIns="0" bIns="0" rtlCol="0" anchor="ctr"/>
          <a:lstStyle/>
          <a:p>
            <a:pPr marL="0" indent="0" algn="l">
              <a:buNone/>
            </a:pPr>
            <a:r>
              <a:rPr lang="en-US" sz="900" dirty="0">
                <a:solidFill>
                  <a:srgbClr val="94A3B8"/>
                </a:solidFill>
                <a:latin typeface="Open Sans" pitchFamily="34" charset="0"/>
                <a:ea typeface="Open Sans" pitchFamily="34" charset="-122"/>
                <a:cs typeface="Open Sans" pitchFamily="34" charset="-120"/>
              </a:rPr>
              <a:t>ICAI Hyderabad Seminar</a:t>
            </a:r>
            <a:endParaRPr lang="en-US" sz="900"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name="Slide 57">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F0F0F0"/>
          </a:solidFill>
          <a:ln w="12700">
            <a:solidFill>
              <a:srgbClr val="FFFFFF">
                <a:alpha val="0"/>
              </a:srgbClr>
            </a:solidFill>
            <a:prstDash val="solid"/>
          </a:ln>
        </p:spPr>
      </p:sp>
      <p:sp>
        <p:nvSpPr>
          <p:cNvPr id="3" name="Shape 1"/>
          <p:cNvSpPr/>
          <p:nvPr/>
        </p:nvSpPr>
        <p:spPr>
          <a:xfrm>
            <a:off x="0" y="0"/>
            <a:ext cx="12191695" cy="6858000"/>
          </a:xfrm>
          <a:prstGeom prst="rect">
            <a:avLst/>
          </a:prstGeom>
          <a:solidFill>
            <a:srgbClr val="FFFFFF"/>
          </a:solidFill>
          <a:ln w="12700">
            <a:solidFill>
              <a:srgbClr val="FFFFFF">
                <a:alpha val="0"/>
              </a:srgbClr>
            </a:solidFill>
            <a:prstDash val="solid"/>
          </a:ln>
        </p:spPr>
      </p:sp>
      <p:sp>
        <p:nvSpPr>
          <p:cNvPr id="4" name="Shape 2"/>
          <p:cNvSpPr/>
          <p:nvPr/>
        </p:nvSpPr>
        <p:spPr>
          <a:xfrm>
            <a:off x="0" y="0"/>
            <a:ext cx="12191695" cy="952805"/>
          </a:xfrm>
          <a:prstGeom prst="rect">
            <a:avLst/>
          </a:prstGeom>
          <a:solidFill>
            <a:srgbClr val="003580"/>
          </a:solidFill>
          <a:ln w="12700">
            <a:solidFill>
              <a:srgbClr val="FFFFFF">
                <a:alpha val="0"/>
              </a:srgbClr>
            </a:solidFill>
            <a:prstDash val="solid"/>
          </a:ln>
        </p:spPr>
      </p:sp>
      <p:sp>
        <p:nvSpPr>
          <p:cNvPr id="5" name="Text 3"/>
          <p:cNvSpPr txBox="1"/>
          <p:nvPr/>
        </p:nvSpPr>
        <p:spPr>
          <a:xfrm>
            <a:off x="476402" y="247802"/>
            <a:ext cx="9011412" cy="457200"/>
          </a:xfrm>
          <a:prstGeom prst="rect">
            <a:avLst/>
          </a:prstGeom>
          <a:noFill/>
          <a:ln/>
        </p:spPr>
        <p:txBody>
          <a:bodyPr wrap="square" lIns="0" tIns="0" rIns="0" bIns="0" rtlCol="0" anchor="ctr"/>
          <a:lstStyle/>
          <a:p>
            <a:pPr marL="0" indent="0" algn="l">
              <a:buNone/>
            </a:pPr>
            <a:r>
              <a:rPr lang="en-US" sz="2400" b="1" kern="0" spc="75" dirty="0">
                <a:solidFill>
                  <a:srgbClr val="FFFFFF"/>
                </a:solidFill>
                <a:latin typeface="Montserrat" pitchFamily="34" charset="0"/>
                <a:ea typeface="Montserrat" pitchFamily="34" charset="-122"/>
                <a:cs typeface="Montserrat" pitchFamily="34" charset="-120"/>
              </a:rPr>
              <a:t>I. Advances - Asset Classification - Q5(f)(xii)- General</a:t>
            </a:r>
            <a:endParaRPr lang="en-US" sz="2400" dirty="0"/>
          </a:p>
        </p:txBody>
      </p:sp>
      <p:pic>
        <p:nvPicPr>
          <p:cNvPr id="6" name="Image 0" descr="preencoded.png"/>
          <p:cNvPicPr>
            <a:picLocks noChangeAspect="1"/>
          </p:cNvPicPr>
          <p:nvPr/>
        </p:nvPicPr>
        <p:blipFill>
          <a:blip r:embed="rId3"/>
          <a:srcRect t="-401" b="-401"/>
          <a:stretch/>
        </p:blipFill>
        <p:spPr>
          <a:xfrm>
            <a:off x="0" y="952805"/>
            <a:ext cx="12191695" cy="57607"/>
          </a:xfrm>
          <a:prstGeom prst="rect">
            <a:avLst/>
          </a:prstGeom>
        </p:spPr>
      </p:pic>
      <p:sp>
        <p:nvSpPr>
          <p:cNvPr id="7" name="Shape 4"/>
          <p:cNvSpPr/>
          <p:nvPr/>
        </p:nvSpPr>
        <p:spPr>
          <a:xfrm>
            <a:off x="476402" y="1295705"/>
            <a:ext cx="11239805" cy="952805"/>
          </a:xfrm>
          <a:prstGeom prst="roundRect">
            <a:avLst>
              <a:gd name="adj" fmla="val 15355"/>
            </a:avLst>
          </a:prstGeom>
          <a:solidFill>
            <a:srgbClr val="E8F4FD"/>
          </a:solidFill>
          <a:ln/>
          <a:effectLst>
            <a:outerShdw blurRad="63500" dist="38100" dir="16200000" algn="bl" rotWithShape="0">
              <a:srgbClr val="000000">
                <a:alpha val="5000"/>
              </a:srgbClr>
            </a:outerShdw>
          </a:effectLst>
        </p:spPr>
      </p:sp>
      <p:sp>
        <p:nvSpPr>
          <p:cNvPr id="8" name="Shape 5"/>
          <p:cNvSpPr/>
          <p:nvPr/>
        </p:nvSpPr>
        <p:spPr>
          <a:xfrm>
            <a:off x="476402" y="1295705"/>
            <a:ext cx="75895" cy="952805"/>
          </a:xfrm>
          <a:prstGeom prst="roundRect">
            <a:avLst>
              <a:gd name="adj" fmla="val 192772"/>
            </a:avLst>
          </a:prstGeom>
          <a:solidFill>
            <a:srgbClr val="003580"/>
          </a:solidFill>
          <a:ln w="12700">
            <a:solidFill>
              <a:srgbClr val="003580">
                <a:alpha val="0"/>
              </a:srgbClr>
            </a:solidFill>
            <a:prstDash val="solid"/>
          </a:ln>
        </p:spPr>
      </p:sp>
      <p:pic>
        <p:nvPicPr>
          <p:cNvPr id="9" name="Image 1" descr="preencoded.png"/>
          <p:cNvPicPr>
            <a:picLocks noChangeAspect="1"/>
          </p:cNvPicPr>
          <p:nvPr/>
        </p:nvPicPr>
        <p:blipFill>
          <a:blip r:embed="rId4"/>
          <a:srcRect t="-43" b="-43"/>
          <a:stretch/>
        </p:blipFill>
        <p:spPr>
          <a:xfrm>
            <a:off x="743407" y="1524305"/>
            <a:ext cx="133502" cy="152705"/>
          </a:xfrm>
          <a:prstGeom prst="rect">
            <a:avLst/>
          </a:prstGeom>
        </p:spPr>
      </p:pic>
      <p:sp>
        <p:nvSpPr>
          <p:cNvPr id="10" name="Text 6"/>
          <p:cNvSpPr txBox="1"/>
          <p:nvPr/>
        </p:nvSpPr>
        <p:spPr>
          <a:xfrm>
            <a:off x="952805" y="1485900"/>
            <a:ext cx="2981858" cy="228600"/>
          </a:xfrm>
          <a:prstGeom prst="rect">
            <a:avLst/>
          </a:prstGeom>
          <a:noFill/>
          <a:ln/>
        </p:spPr>
        <p:txBody>
          <a:bodyPr wrap="square" lIns="0" tIns="0" rIns="0" bIns="0" rtlCol="0" anchor="ctr"/>
          <a:lstStyle/>
          <a:p>
            <a:pPr marL="0" indent="0" algn="l">
              <a:buNone/>
            </a:pPr>
            <a:r>
              <a:rPr lang="en-US" sz="1200" b="1" dirty="0">
                <a:solidFill>
                  <a:srgbClr val="003580"/>
                </a:solidFill>
                <a:latin typeface="Montserrat" pitchFamily="34" charset="0"/>
                <a:ea typeface="Montserrat" pitchFamily="34" charset="-122"/>
                <a:cs typeface="Montserrat" pitchFamily="34" charset="-120"/>
              </a:rPr>
              <a:t>Exact LFAR Question (Verbatim)</a:t>
            </a:r>
            <a:endParaRPr lang="en-US" sz="1200" dirty="0"/>
          </a:p>
        </p:txBody>
      </p:sp>
      <p:sp>
        <p:nvSpPr>
          <p:cNvPr id="11" name="Text 7"/>
          <p:cNvSpPr txBox="1"/>
          <p:nvPr/>
        </p:nvSpPr>
        <p:spPr>
          <a:xfrm>
            <a:off x="743407" y="1790395"/>
            <a:ext cx="10896905" cy="267005"/>
          </a:xfrm>
          <a:prstGeom prst="rect">
            <a:avLst/>
          </a:prstGeom>
          <a:noFill/>
          <a:ln/>
        </p:spPr>
        <p:txBody>
          <a:bodyPr wrap="square" lIns="0" tIns="0" rIns="0" bIns="0" rtlCol="0" anchor="ctr"/>
          <a:lstStyle/>
          <a:p>
            <a:pPr marL="0" indent="0" algn="l">
              <a:buNone/>
            </a:pPr>
            <a:r>
              <a:rPr lang="en-US" sz="1500" b="1" i="1" dirty="0">
                <a:solidFill>
                  <a:srgbClr val="1E293B"/>
                </a:solidFill>
                <a:latin typeface="Open Sans" pitchFamily="34" charset="0"/>
                <a:ea typeface="Open Sans" pitchFamily="34" charset="-122"/>
                <a:cs typeface="Open Sans" pitchFamily="34" charset="-120"/>
              </a:rPr>
              <a:t>"List the major deficiencies in credit review, monitoring and supervision."</a:t>
            </a:r>
            <a:endParaRPr lang="en-US" sz="1500" dirty="0"/>
          </a:p>
        </p:txBody>
      </p:sp>
      <p:sp>
        <p:nvSpPr>
          <p:cNvPr id="12" name="Shape 8"/>
          <p:cNvSpPr/>
          <p:nvPr/>
        </p:nvSpPr>
        <p:spPr>
          <a:xfrm>
            <a:off x="476402" y="2438705"/>
            <a:ext cx="3619195" cy="3752698"/>
          </a:xfrm>
          <a:prstGeom prst="roundRect">
            <a:avLst>
              <a:gd name="adj" fmla="val 1596"/>
            </a:avLst>
          </a:prstGeom>
          <a:solidFill>
            <a:srgbClr val="FFFFFF"/>
          </a:solidFill>
          <a:ln w="12700">
            <a:solidFill>
              <a:srgbClr val="E2E8F0"/>
            </a:solidFill>
            <a:prstDash val="solid"/>
          </a:ln>
        </p:spPr>
      </p:sp>
      <p:sp>
        <p:nvSpPr>
          <p:cNvPr id="13" name="Shape 9"/>
          <p:cNvSpPr/>
          <p:nvPr/>
        </p:nvSpPr>
        <p:spPr>
          <a:xfrm>
            <a:off x="676656" y="3076042"/>
            <a:ext cx="3219602" cy="19202"/>
          </a:xfrm>
          <a:prstGeom prst="rect">
            <a:avLst/>
          </a:prstGeom>
          <a:solidFill>
            <a:srgbClr val="F1F5F9"/>
          </a:solidFill>
          <a:ln w="12700">
            <a:solidFill>
              <a:srgbClr val="F1F5F9">
                <a:alpha val="0"/>
              </a:srgbClr>
            </a:solidFill>
            <a:prstDash val="solid"/>
          </a:ln>
        </p:spPr>
      </p:sp>
      <p:sp>
        <p:nvSpPr>
          <p:cNvPr id="14" name="Shape 10"/>
          <p:cNvSpPr/>
          <p:nvPr/>
        </p:nvSpPr>
        <p:spPr>
          <a:xfrm>
            <a:off x="676656" y="2638044"/>
            <a:ext cx="342900" cy="342900"/>
          </a:xfrm>
          <a:prstGeom prst="ellipse">
            <a:avLst/>
          </a:prstGeom>
          <a:solidFill>
            <a:srgbClr val="0072CE"/>
          </a:solidFill>
          <a:ln w="12700">
            <a:solidFill>
              <a:srgbClr val="FFFFFF">
                <a:alpha val="0"/>
              </a:srgbClr>
            </a:solidFill>
            <a:prstDash val="solid"/>
          </a:ln>
        </p:spPr>
      </p:sp>
      <p:pic>
        <p:nvPicPr>
          <p:cNvPr id="15" name="Image 2" descr="preencoded.png"/>
          <p:cNvPicPr>
            <a:picLocks noChangeAspect="1"/>
          </p:cNvPicPr>
          <p:nvPr/>
        </p:nvPicPr>
        <p:blipFill>
          <a:blip r:embed="rId5"/>
          <a:srcRect/>
          <a:stretch/>
        </p:blipFill>
        <p:spPr>
          <a:xfrm>
            <a:off x="771754" y="2734056"/>
            <a:ext cx="152705" cy="152705"/>
          </a:xfrm>
          <a:prstGeom prst="rect">
            <a:avLst/>
          </a:prstGeom>
        </p:spPr>
      </p:pic>
      <p:sp>
        <p:nvSpPr>
          <p:cNvPr id="16" name="Text 11"/>
          <p:cNvSpPr txBox="1"/>
          <p:nvPr/>
        </p:nvSpPr>
        <p:spPr>
          <a:xfrm>
            <a:off x="1114654" y="2681021"/>
            <a:ext cx="1540764" cy="257861"/>
          </a:xfrm>
          <a:prstGeom prst="rect">
            <a:avLst/>
          </a:prstGeom>
          <a:noFill/>
          <a:ln/>
        </p:spPr>
        <p:txBody>
          <a:bodyPr wrap="square" lIns="0" tIns="0" rIns="0" bIns="0" rtlCol="0" anchor="ctr"/>
          <a:lstStyle/>
          <a:p>
            <a:pPr marL="0" indent="0" algn="l">
              <a:buNone/>
            </a:pPr>
            <a:r>
              <a:rPr lang="en-US" sz="1300" b="1" dirty="0">
                <a:solidFill>
                  <a:srgbClr val="334155"/>
                </a:solidFill>
                <a:latin typeface="Montserrat" pitchFamily="34" charset="0"/>
                <a:ea typeface="Montserrat" pitchFamily="34" charset="-122"/>
                <a:cs typeface="Montserrat" pitchFamily="34" charset="-120"/>
              </a:rPr>
              <a:t>What to Verify</a:t>
            </a:r>
            <a:endParaRPr lang="en-US" sz="1300" dirty="0"/>
          </a:p>
        </p:txBody>
      </p:sp>
      <p:sp>
        <p:nvSpPr>
          <p:cNvPr id="17" name="Shape 12"/>
          <p:cNvSpPr/>
          <p:nvPr/>
        </p:nvSpPr>
        <p:spPr>
          <a:xfrm>
            <a:off x="676656" y="3314700"/>
            <a:ext cx="57607" cy="57607"/>
          </a:xfrm>
          <a:prstGeom prst="ellipse">
            <a:avLst/>
          </a:prstGeom>
          <a:solidFill>
            <a:srgbClr val="CBD5E1"/>
          </a:solidFill>
          <a:ln w="12700">
            <a:solidFill>
              <a:srgbClr val="FFFFFF">
                <a:alpha val="0"/>
              </a:srgbClr>
            </a:solidFill>
            <a:prstDash val="solid"/>
          </a:ln>
        </p:spPr>
      </p:sp>
      <p:sp>
        <p:nvSpPr>
          <p:cNvPr id="18" name="Text 13"/>
          <p:cNvSpPr txBox="1"/>
          <p:nvPr/>
        </p:nvSpPr>
        <p:spPr>
          <a:xfrm>
            <a:off x="828446" y="3238805"/>
            <a:ext cx="3143707" cy="400507"/>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Identify systematic weaknesses in monitoring high-value accounts.</a:t>
            </a:r>
            <a:endParaRPr lang="en-US" sz="1100" dirty="0"/>
          </a:p>
        </p:txBody>
      </p:sp>
      <p:sp>
        <p:nvSpPr>
          <p:cNvPr id="19" name="Shape 14"/>
          <p:cNvSpPr/>
          <p:nvPr/>
        </p:nvSpPr>
        <p:spPr>
          <a:xfrm>
            <a:off x="676656" y="3810305"/>
            <a:ext cx="57607" cy="57607"/>
          </a:xfrm>
          <a:prstGeom prst="ellipse">
            <a:avLst/>
          </a:prstGeom>
          <a:solidFill>
            <a:srgbClr val="CBD5E1"/>
          </a:solidFill>
          <a:ln w="12700">
            <a:solidFill>
              <a:srgbClr val="FFFFFF">
                <a:alpha val="0"/>
              </a:srgbClr>
            </a:solidFill>
            <a:prstDash val="solid"/>
          </a:ln>
        </p:spPr>
      </p:sp>
      <p:sp>
        <p:nvSpPr>
          <p:cNvPr id="20" name="Text 15"/>
          <p:cNvSpPr txBox="1"/>
          <p:nvPr/>
        </p:nvSpPr>
        <p:spPr>
          <a:xfrm>
            <a:off x="828446" y="3733495"/>
            <a:ext cx="3143707" cy="400507"/>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Verify frequency and quality of unit inspections and stock audits.</a:t>
            </a:r>
            <a:endParaRPr lang="en-US" sz="1100" dirty="0"/>
          </a:p>
        </p:txBody>
      </p:sp>
      <p:sp>
        <p:nvSpPr>
          <p:cNvPr id="21" name="Shape 16"/>
          <p:cNvSpPr/>
          <p:nvPr/>
        </p:nvSpPr>
        <p:spPr>
          <a:xfrm>
            <a:off x="676656" y="4304995"/>
            <a:ext cx="57607" cy="57607"/>
          </a:xfrm>
          <a:prstGeom prst="ellipse">
            <a:avLst/>
          </a:prstGeom>
          <a:solidFill>
            <a:srgbClr val="CBD5E1"/>
          </a:solidFill>
          <a:ln w="12700">
            <a:solidFill>
              <a:srgbClr val="FFFFFF">
                <a:alpha val="0"/>
              </a:srgbClr>
            </a:solidFill>
            <a:prstDash val="solid"/>
          </a:ln>
        </p:spPr>
      </p:sp>
      <p:sp>
        <p:nvSpPr>
          <p:cNvPr id="22" name="Text 17"/>
          <p:cNvSpPr txBox="1"/>
          <p:nvPr/>
        </p:nvSpPr>
        <p:spPr>
          <a:xfrm>
            <a:off x="828446" y="4229100"/>
            <a:ext cx="3143707" cy="400507"/>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Check for delays in renewal of limits and ad-hoc limit regularization.</a:t>
            </a:r>
            <a:endParaRPr lang="en-US" sz="1100" dirty="0"/>
          </a:p>
        </p:txBody>
      </p:sp>
      <p:sp>
        <p:nvSpPr>
          <p:cNvPr id="23" name="Shape 18"/>
          <p:cNvSpPr/>
          <p:nvPr/>
        </p:nvSpPr>
        <p:spPr>
          <a:xfrm>
            <a:off x="676656" y="4800600"/>
            <a:ext cx="57607" cy="57607"/>
          </a:xfrm>
          <a:prstGeom prst="ellipse">
            <a:avLst/>
          </a:prstGeom>
          <a:solidFill>
            <a:srgbClr val="CBD5E1"/>
          </a:solidFill>
          <a:ln w="12700">
            <a:solidFill>
              <a:srgbClr val="FFFFFF">
                <a:alpha val="0"/>
              </a:srgbClr>
            </a:solidFill>
            <a:prstDash val="solid"/>
          </a:ln>
        </p:spPr>
      </p:sp>
      <p:sp>
        <p:nvSpPr>
          <p:cNvPr id="24" name="Text 19"/>
          <p:cNvSpPr txBox="1"/>
          <p:nvPr/>
        </p:nvSpPr>
        <p:spPr>
          <a:xfrm>
            <a:off x="828446" y="4724705"/>
            <a:ext cx="3143707" cy="400507"/>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Assess effectiveness of follow-up on SMA accounts and EWS triggers.</a:t>
            </a:r>
            <a:endParaRPr lang="en-US" sz="1100" dirty="0"/>
          </a:p>
        </p:txBody>
      </p:sp>
      <p:sp>
        <p:nvSpPr>
          <p:cNvPr id="25" name="Shape 20"/>
          <p:cNvSpPr/>
          <p:nvPr/>
        </p:nvSpPr>
        <p:spPr>
          <a:xfrm>
            <a:off x="4286707" y="2438705"/>
            <a:ext cx="3619195" cy="3752698"/>
          </a:xfrm>
          <a:prstGeom prst="roundRect">
            <a:avLst>
              <a:gd name="adj" fmla="val 1596"/>
            </a:avLst>
          </a:prstGeom>
          <a:solidFill>
            <a:srgbClr val="FFFFFF"/>
          </a:solidFill>
          <a:ln w="12700">
            <a:solidFill>
              <a:srgbClr val="E2E8F0"/>
            </a:solidFill>
            <a:prstDash val="solid"/>
          </a:ln>
        </p:spPr>
      </p:sp>
      <p:sp>
        <p:nvSpPr>
          <p:cNvPr id="26" name="Shape 21"/>
          <p:cNvSpPr/>
          <p:nvPr/>
        </p:nvSpPr>
        <p:spPr>
          <a:xfrm>
            <a:off x="4486046" y="3076042"/>
            <a:ext cx="3219602" cy="19202"/>
          </a:xfrm>
          <a:prstGeom prst="rect">
            <a:avLst/>
          </a:prstGeom>
          <a:solidFill>
            <a:srgbClr val="F1F5F9"/>
          </a:solidFill>
          <a:ln w="12700">
            <a:solidFill>
              <a:srgbClr val="F1F5F9">
                <a:alpha val="0"/>
              </a:srgbClr>
            </a:solidFill>
            <a:prstDash val="solid"/>
          </a:ln>
        </p:spPr>
      </p:sp>
      <p:sp>
        <p:nvSpPr>
          <p:cNvPr id="27" name="Shape 22"/>
          <p:cNvSpPr/>
          <p:nvPr/>
        </p:nvSpPr>
        <p:spPr>
          <a:xfrm>
            <a:off x="4486046" y="2638044"/>
            <a:ext cx="342900" cy="342900"/>
          </a:xfrm>
          <a:prstGeom prst="ellipse">
            <a:avLst/>
          </a:prstGeom>
          <a:solidFill>
            <a:srgbClr val="10B981"/>
          </a:solidFill>
          <a:ln w="12700">
            <a:solidFill>
              <a:srgbClr val="FFFFFF">
                <a:alpha val="0"/>
              </a:srgbClr>
            </a:solidFill>
            <a:prstDash val="solid"/>
          </a:ln>
        </p:spPr>
      </p:sp>
      <p:pic>
        <p:nvPicPr>
          <p:cNvPr id="28" name="Image 3" descr="preencoded.png"/>
          <p:cNvPicPr>
            <a:picLocks noChangeAspect="1"/>
          </p:cNvPicPr>
          <p:nvPr/>
        </p:nvPicPr>
        <p:blipFill>
          <a:blip r:embed="rId6"/>
          <a:srcRect t="-100" b="-100"/>
          <a:stretch/>
        </p:blipFill>
        <p:spPr>
          <a:xfrm>
            <a:off x="4600346" y="2734056"/>
            <a:ext cx="114300" cy="152705"/>
          </a:xfrm>
          <a:prstGeom prst="rect">
            <a:avLst/>
          </a:prstGeom>
        </p:spPr>
      </p:pic>
      <p:sp>
        <p:nvSpPr>
          <p:cNvPr id="29" name="Text 23"/>
          <p:cNvSpPr txBox="1"/>
          <p:nvPr/>
        </p:nvSpPr>
        <p:spPr>
          <a:xfrm>
            <a:off x="4924044" y="2681021"/>
            <a:ext cx="2211019" cy="257861"/>
          </a:xfrm>
          <a:prstGeom prst="rect">
            <a:avLst/>
          </a:prstGeom>
          <a:noFill/>
          <a:ln/>
        </p:spPr>
        <p:txBody>
          <a:bodyPr wrap="square" lIns="0" tIns="0" rIns="0" bIns="0" rtlCol="0" anchor="ctr"/>
          <a:lstStyle/>
          <a:p>
            <a:pPr marL="0" indent="0" algn="l">
              <a:buNone/>
            </a:pPr>
            <a:r>
              <a:rPr lang="en-US" sz="1300" b="1" dirty="0">
                <a:solidFill>
                  <a:srgbClr val="334155"/>
                </a:solidFill>
                <a:latin typeface="Montserrat" pitchFamily="34" charset="0"/>
                <a:ea typeface="Montserrat" pitchFamily="34" charset="-122"/>
                <a:cs typeface="Montserrat" pitchFamily="34" charset="-120"/>
              </a:rPr>
              <a:t>Documents to Examine</a:t>
            </a:r>
            <a:endParaRPr lang="en-US" sz="1300" dirty="0"/>
          </a:p>
        </p:txBody>
      </p:sp>
      <p:sp>
        <p:nvSpPr>
          <p:cNvPr id="30" name="Shape 24"/>
          <p:cNvSpPr/>
          <p:nvPr/>
        </p:nvSpPr>
        <p:spPr>
          <a:xfrm>
            <a:off x="4486046" y="3314700"/>
            <a:ext cx="57607" cy="57607"/>
          </a:xfrm>
          <a:prstGeom prst="ellipse">
            <a:avLst/>
          </a:prstGeom>
          <a:solidFill>
            <a:srgbClr val="CBD5E1"/>
          </a:solidFill>
          <a:ln w="12700">
            <a:solidFill>
              <a:srgbClr val="FFFFFF">
                <a:alpha val="0"/>
              </a:srgbClr>
            </a:solidFill>
            <a:prstDash val="solid"/>
          </a:ln>
        </p:spPr>
      </p:sp>
      <p:sp>
        <p:nvSpPr>
          <p:cNvPr id="31" name="Text 25"/>
          <p:cNvSpPr txBox="1"/>
          <p:nvPr/>
        </p:nvSpPr>
        <p:spPr>
          <a:xfrm>
            <a:off x="4638751" y="3238805"/>
            <a:ext cx="3143707" cy="400507"/>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Credit Monitoring Arrangement (CMA) reports and renewal notes.</a:t>
            </a:r>
            <a:endParaRPr lang="en-US" sz="1100" dirty="0"/>
          </a:p>
        </p:txBody>
      </p:sp>
      <p:sp>
        <p:nvSpPr>
          <p:cNvPr id="32" name="Shape 26"/>
          <p:cNvSpPr/>
          <p:nvPr/>
        </p:nvSpPr>
        <p:spPr>
          <a:xfrm>
            <a:off x="4486046" y="3810305"/>
            <a:ext cx="57607" cy="57607"/>
          </a:xfrm>
          <a:prstGeom prst="ellipse">
            <a:avLst/>
          </a:prstGeom>
          <a:solidFill>
            <a:srgbClr val="CBD5E1"/>
          </a:solidFill>
          <a:ln w="12700">
            <a:solidFill>
              <a:srgbClr val="FFFFFF">
                <a:alpha val="0"/>
              </a:srgbClr>
            </a:solidFill>
            <a:prstDash val="solid"/>
          </a:ln>
        </p:spPr>
      </p:sp>
      <p:sp>
        <p:nvSpPr>
          <p:cNvPr id="33" name="Text 27"/>
          <p:cNvSpPr txBox="1"/>
          <p:nvPr/>
        </p:nvSpPr>
        <p:spPr>
          <a:xfrm>
            <a:off x="4638751" y="3733495"/>
            <a:ext cx="3543300" cy="200254"/>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Stock Audit reports and compliance trackers.</a:t>
            </a:r>
            <a:endParaRPr lang="en-US" sz="1100" dirty="0"/>
          </a:p>
        </p:txBody>
      </p:sp>
      <p:sp>
        <p:nvSpPr>
          <p:cNvPr id="34" name="Shape 28"/>
          <p:cNvSpPr/>
          <p:nvPr/>
        </p:nvSpPr>
        <p:spPr>
          <a:xfrm>
            <a:off x="4486046" y="4105656"/>
            <a:ext cx="57607" cy="57607"/>
          </a:xfrm>
          <a:prstGeom prst="ellipse">
            <a:avLst/>
          </a:prstGeom>
          <a:solidFill>
            <a:srgbClr val="CBD5E1"/>
          </a:solidFill>
          <a:ln w="12700">
            <a:solidFill>
              <a:srgbClr val="FFFFFF">
                <a:alpha val="0"/>
              </a:srgbClr>
            </a:solidFill>
            <a:prstDash val="solid"/>
          </a:ln>
        </p:spPr>
      </p:sp>
      <p:sp>
        <p:nvSpPr>
          <p:cNvPr id="35" name="Text 29"/>
          <p:cNvSpPr txBox="1"/>
          <p:nvPr/>
        </p:nvSpPr>
        <p:spPr>
          <a:xfrm>
            <a:off x="4638751" y="4028846"/>
            <a:ext cx="3060497" cy="200254"/>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Unit inspection reports and visit notes.</a:t>
            </a:r>
            <a:endParaRPr lang="en-US" sz="1100" dirty="0"/>
          </a:p>
        </p:txBody>
      </p:sp>
      <p:sp>
        <p:nvSpPr>
          <p:cNvPr id="36" name="Shape 30"/>
          <p:cNvSpPr/>
          <p:nvPr/>
        </p:nvSpPr>
        <p:spPr>
          <a:xfrm>
            <a:off x="4486046" y="4401007"/>
            <a:ext cx="57607" cy="57607"/>
          </a:xfrm>
          <a:prstGeom prst="ellipse">
            <a:avLst/>
          </a:prstGeom>
          <a:solidFill>
            <a:srgbClr val="CBD5E1"/>
          </a:solidFill>
          <a:ln w="12700">
            <a:solidFill>
              <a:srgbClr val="FFFFFF">
                <a:alpha val="0"/>
              </a:srgbClr>
            </a:solidFill>
            <a:prstDash val="solid"/>
          </a:ln>
        </p:spPr>
      </p:sp>
      <p:sp>
        <p:nvSpPr>
          <p:cNvPr id="37" name="Text 31"/>
          <p:cNvSpPr txBox="1"/>
          <p:nvPr/>
        </p:nvSpPr>
        <p:spPr>
          <a:xfrm>
            <a:off x="4638751" y="4324198"/>
            <a:ext cx="3143707" cy="400507"/>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Internal/Concurrent audit observations on credit monitoring.</a:t>
            </a:r>
            <a:endParaRPr lang="en-US" sz="1100" dirty="0"/>
          </a:p>
        </p:txBody>
      </p:sp>
      <p:sp>
        <p:nvSpPr>
          <p:cNvPr id="38" name="Shape 32"/>
          <p:cNvSpPr/>
          <p:nvPr/>
        </p:nvSpPr>
        <p:spPr>
          <a:xfrm>
            <a:off x="8096098" y="2438705"/>
            <a:ext cx="3619195" cy="3752698"/>
          </a:xfrm>
          <a:prstGeom prst="roundRect">
            <a:avLst>
              <a:gd name="adj" fmla="val 1596"/>
            </a:avLst>
          </a:prstGeom>
          <a:solidFill>
            <a:srgbClr val="FFFFFF"/>
          </a:solidFill>
          <a:ln w="12700">
            <a:solidFill>
              <a:srgbClr val="E2E8F0"/>
            </a:solidFill>
            <a:prstDash val="solid"/>
          </a:ln>
        </p:spPr>
      </p:sp>
      <p:sp>
        <p:nvSpPr>
          <p:cNvPr id="39" name="Shape 33"/>
          <p:cNvSpPr/>
          <p:nvPr/>
        </p:nvSpPr>
        <p:spPr>
          <a:xfrm>
            <a:off x="8296351" y="3076042"/>
            <a:ext cx="3219602" cy="19202"/>
          </a:xfrm>
          <a:prstGeom prst="rect">
            <a:avLst/>
          </a:prstGeom>
          <a:solidFill>
            <a:srgbClr val="F1F5F9"/>
          </a:solidFill>
          <a:ln w="12700">
            <a:solidFill>
              <a:srgbClr val="F1F5F9">
                <a:alpha val="0"/>
              </a:srgbClr>
            </a:solidFill>
            <a:prstDash val="solid"/>
          </a:ln>
        </p:spPr>
      </p:sp>
      <p:sp>
        <p:nvSpPr>
          <p:cNvPr id="40" name="Shape 34"/>
          <p:cNvSpPr/>
          <p:nvPr/>
        </p:nvSpPr>
        <p:spPr>
          <a:xfrm>
            <a:off x="8296351" y="2638044"/>
            <a:ext cx="342900" cy="342900"/>
          </a:xfrm>
          <a:prstGeom prst="ellipse">
            <a:avLst/>
          </a:prstGeom>
          <a:solidFill>
            <a:srgbClr val="EF4444"/>
          </a:solidFill>
          <a:ln w="12700">
            <a:solidFill>
              <a:srgbClr val="FFFFFF">
                <a:alpha val="0"/>
              </a:srgbClr>
            </a:solidFill>
            <a:prstDash val="solid"/>
          </a:ln>
        </p:spPr>
      </p:sp>
      <p:pic>
        <p:nvPicPr>
          <p:cNvPr id="41" name="Image 4" descr="preencoded.png"/>
          <p:cNvPicPr>
            <a:picLocks noChangeAspect="1"/>
          </p:cNvPicPr>
          <p:nvPr/>
        </p:nvPicPr>
        <p:blipFill>
          <a:blip r:embed="rId7"/>
          <a:srcRect/>
          <a:stretch/>
        </p:blipFill>
        <p:spPr>
          <a:xfrm>
            <a:off x="8391449" y="2734056"/>
            <a:ext cx="152705" cy="152705"/>
          </a:xfrm>
          <a:prstGeom prst="rect">
            <a:avLst/>
          </a:prstGeom>
        </p:spPr>
      </p:pic>
      <p:sp>
        <p:nvSpPr>
          <p:cNvPr id="42" name="Text 35"/>
          <p:cNvSpPr txBox="1"/>
          <p:nvPr/>
        </p:nvSpPr>
        <p:spPr>
          <a:xfrm>
            <a:off x="8734349" y="2681021"/>
            <a:ext cx="1507846" cy="257861"/>
          </a:xfrm>
          <a:prstGeom prst="rect">
            <a:avLst/>
          </a:prstGeom>
          <a:noFill/>
          <a:ln/>
        </p:spPr>
        <p:txBody>
          <a:bodyPr wrap="square" lIns="0" tIns="0" rIns="0" bIns="0" rtlCol="0" anchor="ctr"/>
          <a:lstStyle/>
          <a:p>
            <a:pPr marL="0" indent="0" algn="l">
              <a:buNone/>
            </a:pPr>
            <a:r>
              <a:rPr lang="en-US" sz="1300" b="1" dirty="0">
                <a:solidFill>
                  <a:srgbClr val="334155"/>
                </a:solidFill>
                <a:latin typeface="Montserrat" pitchFamily="34" charset="0"/>
                <a:ea typeface="Montserrat" pitchFamily="34" charset="-122"/>
                <a:cs typeface="Montserrat" pitchFamily="34" charset="-120"/>
              </a:rPr>
              <a:t>Possible Risks</a:t>
            </a:r>
            <a:endParaRPr lang="en-US" sz="1300" dirty="0"/>
          </a:p>
        </p:txBody>
      </p:sp>
      <p:sp>
        <p:nvSpPr>
          <p:cNvPr id="43" name="Shape 36"/>
          <p:cNvSpPr/>
          <p:nvPr/>
        </p:nvSpPr>
        <p:spPr>
          <a:xfrm>
            <a:off x="8296351" y="3314700"/>
            <a:ext cx="57607" cy="57607"/>
          </a:xfrm>
          <a:prstGeom prst="ellipse">
            <a:avLst/>
          </a:prstGeom>
          <a:solidFill>
            <a:srgbClr val="CBD5E1"/>
          </a:solidFill>
          <a:ln w="12700">
            <a:solidFill>
              <a:srgbClr val="FFFFFF">
                <a:alpha val="0"/>
              </a:srgbClr>
            </a:solidFill>
            <a:prstDash val="solid"/>
          </a:ln>
        </p:spPr>
      </p:sp>
      <p:sp>
        <p:nvSpPr>
          <p:cNvPr id="44" name="Text 37"/>
          <p:cNvSpPr txBox="1"/>
          <p:nvPr/>
        </p:nvSpPr>
        <p:spPr>
          <a:xfrm>
            <a:off x="8449056" y="3238805"/>
            <a:ext cx="3143707" cy="400507"/>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Inability to detect early signs of stress leading to sudden NPA slippage.</a:t>
            </a:r>
            <a:endParaRPr lang="en-US" sz="1100" dirty="0"/>
          </a:p>
        </p:txBody>
      </p:sp>
      <p:sp>
        <p:nvSpPr>
          <p:cNvPr id="45" name="Shape 38"/>
          <p:cNvSpPr/>
          <p:nvPr/>
        </p:nvSpPr>
        <p:spPr>
          <a:xfrm>
            <a:off x="8296351" y="3810305"/>
            <a:ext cx="57607" cy="57607"/>
          </a:xfrm>
          <a:prstGeom prst="ellipse">
            <a:avLst/>
          </a:prstGeom>
          <a:solidFill>
            <a:srgbClr val="CBD5E1"/>
          </a:solidFill>
          <a:ln w="12700">
            <a:solidFill>
              <a:srgbClr val="FFFFFF">
                <a:alpha val="0"/>
              </a:srgbClr>
            </a:solidFill>
            <a:prstDash val="solid"/>
          </a:ln>
        </p:spPr>
      </p:sp>
      <p:sp>
        <p:nvSpPr>
          <p:cNvPr id="46" name="Text 39"/>
          <p:cNvSpPr txBox="1"/>
          <p:nvPr/>
        </p:nvSpPr>
        <p:spPr>
          <a:xfrm>
            <a:off x="8449056" y="3733495"/>
            <a:ext cx="3143707" cy="400507"/>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Erosion of security value due to lack of physical verification.</a:t>
            </a:r>
            <a:endParaRPr lang="en-US" sz="1100" dirty="0"/>
          </a:p>
        </p:txBody>
      </p:sp>
      <p:sp>
        <p:nvSpPr>
          <p:cNvPr id="47" name="Shape 40"/>
          <p:cNvSpPr/>
          <p:nvPr/>
        </p:nvSpPr>
        <p:spPr>
          <a:xfrm>
            <a:off x="8296351" y="4304995"/>
            <a:ext cx="57607" cy="57607"/>
          </a:xfrm>
          <a:prstGeom prst="ellipse">
            <a:avLst/>
          </a:prstGeom>
          <a:solidFill>
            <a:srgbClr val="CBD5E1"/>
          </a:solidFill>
          <a:ln w="12700">
            <a:solidFill>
              <a:srgbClr val="FFFFFF">
                <a:alpha val="0"/>
              </a:srgbClr>
            </a:solidFill>
            <a:prstDash val="solid"/>
          </a:ln>
        </p:spPr>
      </p:sp>
      <p:sp>
        <p:nvSpPr>
          <p:cNvPr id="48" name="Text 41"/>
          <p:cNvSpPr txBox="1"/>
          <p:nvPr/>
        </p:nvSpPr>
        <p:spPr>
          <a:xfrm>
            <a:off x="8449056" y="4229100"/>
            <a:ext cx="3143707" cy="400507"/>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Fund diversion or siphoning not detected due to weak monitoring.</a:t>
            </a:r>
            <a:endParaRPr lang="en-US" sz="1100" dirty="0"/>
          </a:p>
        </p:txBody>
      </p:sp>
      <p:sp>
        <p:nvSpPr>
          <p:cNvPr id="49" name="Shape 42"/>
          <p:cNvSpPr/>
          <p:nvPr/>
        </p:nvSpPr>
        <p:spPr>
          <a:xfrm>
            <a:off x="8296351" y="4800600"/>
            <a:ext cx="57607" cy="57607"/>
          </a:xfrm>
          <a:prstGeom prst="ellipse">
            <a:avLst/>
          </a:prstGeom>
          <a:solidFill>
            <a:srgbClr val="CBD5E1"/>
          </a:solidFill>
          <a:ln w="12700">
            <a:solidFill>
              <a:srgbClr val="FFFFFF">
                <a:alpha val="0"/>
              </a:srgbClr>
            </a:solidFill>
            <a:prstDash val="solid"/>
          </a:ln>
        </p:spPr>
      </p:sp>
      <p:sp>
        <p:nvSpPr>
          <p:cNvPr id="50" name="Text 43"/>
          <p:cNvSpPr txBox="1"/>
          <p:nvPr/>
        </p:nvSpPr>
        <p:spPr>
          <a:xfrm>
            <a:off x="8449056" y="4724705"/>
            <a:ext cx="3143707" cy="400507"/>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Regulatory non-compliance and penalties for monitoring lapses.</a:t>
            </a:r>
            <a:endParaRPr lang="en-US" sz="1100" dirty="0"/>
          </a:p>
        </p:txBody>
      </p:sp>
      <p:sp>
        <p:nvSpPr>
          <p:cNvPr id="51" name="Shape 44"/>
          <p:cNvSpPr/>
          <p:nvPr/>
        </p:nvSpPr>
        <p:spPr>
          <a:xfrm>
            <a:off x="0" y="6476695"/>
            <a:ext cx="12191695" cy="381305"/>
          </a:xfrm>
          <a:prstGeom prst="rect">
            <a:avLst/>
          </a:prstGeom>
          <a:solidFill>
            <a:srgbClr val="F8FAFC"/>
          </a:solidFill>
          <a:ln/>
        </p:spPr>
      </p:sp>
      <p:sp>
        <p:nvSpPr>
          <p:cNvPr id="52" name="Shape 45"/>
          <p:cNvSpPr/>
          <p:nvPr/>
        </p:nvSpPr>
        <p:spPr>
          <a:xfrm>
            <a:off x="0" y="6476695"/>
            <a:ext cx="12191695" cy="9144"/>
          </a:xfrm>
          <a:prstGeom prst="rect">
            <a:avLst/>
          </a:prstGeom>
          <a:solidFill>
            <a:srgbClr val="E2E8F0"/>
          </a:solidFill>
          <a:ln w="12700">
            <a:solidFill>
              <a:srgbClr val="E2E8F0">
                <a:alpha val="0"/>
              </a:srgbClr>
            </a:solidFill>
            <a:prstDash val="solid"/>
          </a:ln>
        </p:spPr>
      </p:sp>
      <p:sp>
        <p:nvSpPr>
          <p:cNvPr id="53" name="Text 46"/>
          <p:cNvSpPr txBox="1"/>
          <p:nvPr/>
        </p:nvSpPr>
        <p:spPr>
          <a:xfrm>
            <a:off x="476402" y="6586423"/>
            <a:ext cx="3276295" cy="171907"/>
          </a:xfrm>
          <a:prstGeom prst="rect">
            <a:avLst/>
          </a:prstGeom>
          <a:noFill/>
          <a:ln/>
        </p:spPr>
        <p:txBody>
          <a:bodyPr wrap="square" lIns="0" tIns="0" rIns="0" bIns="0" rtlCol="0" anchor="ctr"/>
          <a:lstStyle/>
          <a:p>
            <a:pPr marL="0" indent="0" algn="l">
              <a:buNone/>
            </a:pPr>
            <a:r>
              <a:rPr lang="en-US" sz="900" dirty="0">
                <a:solidFill>
                  <a:srgbClr val="94A3B8"/>
                </a:solidFill>
                <a:latin typeface="Open Sans" pitchFamily="34" charset="0"/>
                <a:ea typeface="Open Sans" pitchFamily="34" charset="-122"/>
                <a:cs typeface="Open Sans" pitchFamily="34" charset="-120"/>
              </a:rPr>
              <a:t>Long Form Audit Report (LFAR) – Practical Approach</a:t>
            </a:r>
            <a:endParaRPr lang="en-US" sz="900" dirty="0"/>
          </a:p>
        </p:txBody>
      </p:sp>
      <p:sp>
        <p:nvSpPr>
          <p:cNvPr id="54" name="Text 47"/>
          <p:cNvSpPr txBox="1"/>
          <p:nvPr/>
        </p:nvSpPr>
        <p:spPr>
          <a:xfrm>
            <a:off x="10416845" y="6586423"/>
            <a:ext cx="1553566" cy="171907"/>
          </a:xfrm>
          <a:prstGeom prst="rect">
            <a:avLst/>
          </a:prstGeom>
          <a:noFill/>
          <a:ln/>
        </p:spPr>
        <p:txBody>
          <a:bodyPr wrap="square" lIns="0" tIns="0" rIns="0" bIns="0" rtlCol="0" anchor="ctr"/>
          <a:lstStyle/>
          <a:p>
            <a:pPr marL="0" indent="0" algn="l">
              <a:buNone/>
            </a:pPr>
            <a:r>
              <a:rPr lang="en-US" sz="900" dirty="0">
                <a:solidFill>
                  <a:srgbClr val="94A3B8"/>
                </a:solidFill>
                <a:latin typeface="Open Sans" pitchFamily="34" charset="0"/>
                <a:ea typeface="Open Sans" pitchFamily="34" charset="-122"/>
                <a:cs typeface="Open Sans" pitchFamily="34" charset="-120"/>
              </a:rPr>
              <a:t>ICAI Hyderabad Seminar</a:t>
            </a:r>
            <a:endParaRPr lang="en-US" sz="900"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name="Slide 58">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F0F0F0"/>
          </a:solidFill>
          <a:ln w="12700">
            <a:solidFill>
              <a:srgbClr val="FFFFFF">
                <a:alpha val="0"/>
              </a:srgbClr>
            </a:solidFill>
            <a:prstDash val="solid"/>
          </a:ln>
        </p:spPr>
      </p:sp>
      <p:sp>
        <p:nvSpPr>
          <p:cNvPr id="3" name="Shape 1"/>
          <p:cNvSpPr/>
          <p:nvPr/>
        </p:nvSpPr>
        <p:spPr>
          <a:xfrm>
            <a:off x="0" y="0"/>
            <a:ext cx="12191695" cy="6858000"/>
          </a:xfrm>
          <a:prstGeom prst="rect">
            <a:avLst/>
          </a:prstGeom>
          <a:solidFill>
            <a:srgbClr val="FFFFFF"/>
          </a:solidFill>
          <a:ln w="12700">
            <a:solidFill>
              <a:srgbClr val="FFFFFF">
                <a:alpha val="0"/>
              </a:srgbClr>
            </a:solidFill>
            <a:prstDash val="solid"/>
          </a:ln>
        </p:spPr>
      </p:sp>
      <p:sp>
        <p:nvSpPr>
          <p:cNvPr id="4" name="Shape 2"/>
          <p:cNvSpPr/>
          <p:nvPr/>
        </p:nvSpPr>
        <p:spPr>
          <a:xfrm>
            <a:off x="0" y="0"/>
            <a:ext cx="12191695" cy="952805"/>
          </a:xfrm>
          <a:prstGeom prst="rect">
            <a:avLst/>
          </a:prstGeom>
          <a:solidFill>
            <a:srgbClr val="003580"/>
          </a:solidFill>
          <a:ln w="12700">
            <a:solidFill>
              <a:srgbClr val="FFFFFF">
                <a:alpha val="0"/>
              </a:srgbClr>
            </a:solidFill>
            <a:prstDash val="solid"/>
          </a:ln>
        </p:spPr>
      </p:sp>
      <p:pic>
        <p:nvPicPr>
          <p:cNvPr id="6" name="Image 0" descr="preencoded.png"/>
          <p:cNvPicPr>
            <a:picLocks noChangeAspect="1"/>
          </p:cNvPicPr>
          <p:nvPr/>
        </p:nvPicPr>
        <p:blipFill>
          <a:blip r:embed="rId3"/>
          <a:srcRect t="-401" b="-401"/>
          <a:stretch/>
        </p:blipFill>
        <p:spPr>
          <a:xfrm>
            <a:off x="0" y="952805"/>
            <a:ext cx="12191695" cy="57607"/>
          </a:xfrm>
          <a:prstGeom prst="rect">
            <a:avLst/>
          </a:prstGeom>
        </p:spPr>
      </p:pic>
      <p:sp>
        <p:nvSpPr>
          <p:cNvPr id="7" name="Shape 4"/>
          <p:cNvSpPr/>
          <p:nvPr/>
        </p:nvSpPr>
        <p:spPr>
          <a:xfrm>
            <a:off x="0" y="1009498"/>
            <a:ext cx="12191695" cy="5467198"/>
          </a:xfrm>
          <a:prstGeom prst="rect">
            <a:avLst/>
          </a:prstGeom>
          <a:solidFill>
            <a:srgbClr val="F8FAFC"/>
          </a:solidFill>
          <a:ln w="12700">
            <a:solidFill>
              <a:srgbClr val="FFFFFF">
                <a:alpha val="0"/>
              </a:srgbClr>
            </a:solidFill>
            <a:prstDash val="solid"/>
          </a:ln>
        </p:spPr>
      </p:sp>
      <p:sp>
        <p:nvSpPr>
          <p:cNvPr id="8" name="Shape 5"/>
          <p:cNvSpPr/>
          <p:nvPr/>
        </p:nvSpPr>
        <p:spPr>
          <a:xfrm>
            <a:off x="476402" y="1295705"/>
            <a:ext cx="11239805" cy="694944"/>
          </a:xfrm>
          <a:prstGeom prst="roundRect">
            <a:avLst>
              <a:gd name="adj" fmla="val 28839"/>
            </a:avLst>
          </a:prstGeom>
          <a:solidFill>
            <a:srgbClr val="FFFFFF"/>
          </a:solidFill>
          <a:ln/>
        </p:spPr>
      </p:sp>
      <p:sp>
        <p:nvSpPr>
          <p:cNvPr id="9" name="Shape 6"/>
          <p:cNvSpPr/>
          <p:nvPr/>
        </p:nvSpPr>
        <p:spPr>
          <a:xfrm>
            <a:off x="476402" y="1295705"/>
            <a:ext cx="57607" cy="694944"/>
          </a:xfrm>
          <a:prstGeom prst="roundRect">
            <a:avLst>
              <a:gd name="adj" fmla="val 347903"/>
            </a:avLst>
          </a:prstGeom>
          <a:solidFill>
            <a:srgbClr val="0072CE"/>
          </a:solidFill>
          <a:ln w="12700">
            <a:solidFill>
              <a:srgbClr val="0072CE">
                <a:alpha val="0"/>
              </a:srgbClr>
            </a:solidFill>
            <a:prstDash val="solid"/>
          </a:ln>
        </p:spPr>
      </p:sp>
      <p:sp>
        <p:nvSpPr>
          <p:cNvPr id="10" name="Shape 7"/>
          <p:cNvSpPr/>
          <p:nvPr/>
        </p:nvSpPr>
        <p:spPr>
          <a:xfrm>
            <a:off x="724205" y="1447495"/>
            <a:ext cx="819302" cy="200254"/>
          </a:xfrm>
          <a:prstGeom prst="roundRect">
            <a:avLst>
              <a:gd name="adj" fmla="val 173951"/>
            </a:avLst>
          </a:prstGeom>
          <a:solidFill>
            <a:srgbClr val="E8F4FD"/>
          </a:solidFill>
          <a:ln w="12700">
            <a:solidFill>
              <a:srgbClr val="FFFFFF">
                <a:alpha val="0"/>
              </a:srgbClr>
            </a:solidFill>
            <a:prstDash val="solid"/>
          </a:ln>
        </p:spPr>
      </p:sp>
      <p:sp>
        <p:nvSpPr>
          <p:cNvPr id="11" name="Text 8"/>
          <p:cNvSpPr txBox="1"/>
          <p:nvPr/>
        </p:nvSpPr>
        <p:spPr>
          <a:xfrm>
            <a:off x="724205" y="1447495"/>
            <a:ext cx="942746" cy="200254"/>
          </a:xfrm>
          <a:prstGeom prst="rect">
            <a:avLst/>
          </a:prstGeom>
          <a:solidFill>
            <a:srgbClr val="FFFFFF">
              <a:alpha val="0"/>
            </a:srgbClr>
          </a:solidFill>
          <a:ln>
            <a:solidFill>
              <a:srgbClr val="FFFFFF">
                <a:alpha val="0"/>
              </a:srgbClr>
            </a:solidFill>
          </a:ln>
        </p:spPr>
        <p:txBody>
          <a:bodyPr wrap="square" lIns="76200" tIns="25400" rIns="76200" bIns="25400" rtlCol="0" anchor="ctr"/>
          <a:lstStyle/>
          <a:p>
            <a:pPr marL="0" indent="0" algn="l">
              <a:buNone/>
            </a:pPr>
            <a:r>
              <a:rPr lang="en-US" sz="800" b="1" dirty="0">
                <a:solidFill>
                  <a:srgbClr val="003580"/>
                </a:solidFill>
                <a:latin typeface="Open Sans" pitchFamily="34" charset="0"/>
                <a:ea typeface="Open Sans" pitchFamily="34" charset="-122"/>
                <a:cs typeface="Open Sans" pitchFamily="34" charset="-120"/>
              </a:rPr>
              <a:t>Clause 5(g)(i)</a:t>
            </a:r>
            <a:endParaRPr lang="en-US" sz="800" dirty="0"/>
          </a:p>
        </p:txBody>
      </p:sp>
      <p:pic>
        <p:nvPicPr>
          <p:cNvPr id="12" name="Image 1" descr="preencoded.png"/>
          <p:cNvPicPr>
            <a:picLocks noChangeAspect="1"/>
          </p:cNvPicPr>
          <p:nvPr/>
        </p:nvPicPr>
        <p:blipFill>
          <a:blip r:embed="rId4"/>
          <a:srcRect l="-1648" r="-1648"/>
          <a:stretch/>
        </p:blipFill>
        <p:spPr>
          <a:xfrm>
            <a:off x="11401654" y="1390802"/>
            <a:ext cx="171907" cy="190195"/>
          </a:xfrm>
          <a:prstGeom prst="rect">
            <a:avLst/>
          </a:prstGeom>
        </p:spPr>
      </p:pic>
      <p:sp>
        <p:nvSpPr>
          <p:cNvPr id="13" name="Text 9"/>
          <p:cNvSpPr txBox="1"/>
          <p:nvPr/>
        </p:nvSpPr>
        <p:spPr>
          <a:xfrm>
            <a:off x="724205" y="1681582"/>
            <a:ext cx="10916107" cy="191110"/>
          </a:xfrm>
          <a:prstGeom prst="rect">
            <a:avLst/>
          </a:prstGeom>
          <a:noFill/>
          <a:ln/>
        </p:spPr>
        <p:txBody>
          <a:bodyPr wrap="square" lIns="0" tIns="0" rIns="0" bIns="0" rtlCol="0" anchor="ctr"/>
          <a:lstStyle/>
          <a:p>
            <a:pPr marL="0" indent="0" algn="l">
              <a:buNone/>
            </a:pPr>
            <a:r>
              <a:rPr lang="en-US" sz="1400" b="1" i="1" dirty="0">
                <a:solidFill>
                  <a:srgbClr val="1E293B"/>
                </a:solidFill>
                <a:latin typeface="Montserrat" pitchFamily="34" charset="0"/>
                <a:ea typeface="Montserrat" pitchFamily="34" charset="-122"/>
                <a:cs typeface="Montserrat" pitchFamily="34" charset="-120"/>
              </a:rPr>
              <a:t>"(i) List of borrowers with details of LCs devolved or guarantees invoked during the year."</a:t>
            </a:r>
            <a:endParaRPr lang="en-US" sz="1400" dirty="0"/>
          </a:p>
        </p:txBody>
      </p:sp>
      <p:sp>
        <p:nvSpPr>
          <p:cNvPr id="14" name="Shape 10"/>
          <p:cNvSpPr/>
          <p:nvPr/>
        </p:nvSpPr>
        <p:spPr>
          <a:xfrm>
            <a:off x="476402" y="2077517"/>
            <a:ext cx="11239805" cy="694944"/>
          </a:xfrm>
          <a:prstGeom prst="roundRect">
            <a:avLst>
              <a:gd name="adj" fmla="val 28839"/>
            </a:avLst>
          </a:prstGeom>
          <a:solidFill>
            <a:srgbClr val="FFFFFF"/>
          </a:solidFill>
          <a:ln/>
        </p:spPr>
      </p:sp>
      <p:sp>
        <p:nvSpPr>
          <p:cNvPr id="15" name="Shape 11"/>
          <p:cNvSpPr/>
          <p:nvPr/>
        </p:nvSpPr>
        <p:spPr>
          <a:xfrm>
            <a:off x="476402" y="2077517"/>
            <a:ext cx="57607" cy="694944"/>
          </a:xfrm>
          <a:prstGeom prst="roundRect">
            <a:avLst>
              <a:gd name="adj" fmla="val 347903"/>
            </a:avLst>
          </a:prstGeom>
          <a:solidFill>
            <a:srgbClr val="0072CE"/>
          </a:solidFill>
          <a:ln w="12700">
            <a:solidFill>
              <a:srgbClr val="0072CE">
                <a:alpha val="0"/>
              </a:srgbClr>
            </a:solidFill>
            <a:prstDash val="solid"/>
          </a:ln>
        </p:spPr>
      </p:sp>
      <p:sp>
        <p:nvSpPr>
          <p:cNvPr id="16" name="Shape 12"/>
          <p:cNvSpPr/>
          <p:nvPr/>
        </p:nvSpPr>
        <p:spPr>
          <a:xfrm>
            <a:off x="724205" y="2229307"/>
            <a:ext cx="857707" cy="200254"/>
          </a:xfrm>
          <a:prstGeom prst="roundRect">
            <a:avLst>
              <a:gd name="adj" fmla="val 173951"/>
            </a:avLst>
          </a:prstGeom>
          <a:solidFill>
            <a:srgbClr val="E8F4FD"/>
          </a:solidFill>
          <a:ln w="12700">
            <a:solidFill>
              <a:srgbClr val="FFFFFF">
                <a:alpha val="0"/>
              </a:srgbClr>
            </a:solidFill>
            <a:prstDash val="solid"/>
          </a:ln>
        </p:spPr>
      </p:sp>
      <p:sp>
        <p:nvSpPr>
          <p:cNvPr id="17" name="Text 13"/>
          <p:cNvSpPr txBox="1"/>
          <p:nvPr/>
        </p:nvSpPr>
        <p:spPr>
          <a:xfrm>
            <a:off x="724205" y="2229307"/>
            <a:ext cx="1009498" cy="200254"/>
          </a:xfrm>
          <a:prstGeom prst="rect">
            <a:avLst/>
          </a:prstGeom>
          <a:solidFill>
            <a:srgbClr val="FFFFFF">
              <a:alpha val="0"/>
            </a:srgbClr>
          </a:solidFill>
          <a:ln>
            <a:solidFill>
              <a:srgbClr val="FFFFFF">
                <a:alpha val="0"/>
              </a:srgbClr>
            </a:solidFill>
          </a:ln>
        </p:spPr>
        <p:txBody>
          <a:bodyPr wrap="square" lIns="76200" tIns="25400" rIns="76200" bIns="25400" rtlCol="0" anchor="ctr"/>
          <a:lstStyle/>
          <a:p>
            <a:pPr marL="0" indent="0" algn="l">
              <a:buNone/>
            </a:pPr>
            <a:r>
              <a:rPr lang="en-US" sz="800" b="1" dirty="0">
                <a:solidFill>
                  <a:srgbClr val="003580"/>
                </a:solidFill>
                <a:latin typeface="Open Sans" pitchFamily="34" charset="0"/>
                <a:ea typeface="Open Sans" pitchFamily="34" charset="-122"/>
                <a:cs typeface="Open Sans" pitchFamily="34" charset="-120"/>
              </a:rPr>
              <a:t>Clause 5(g)(ii)</a:t>
            </a:r>
            <a:endParaRPr lang="en-US" sz="800" dirty="0"/>
          </a:p>
        </p:txBody>
      </p:sp>
      <p:pic>
        <p:nvPicPr>
          <p:cNvPr id="18" name="Image 2" descr="preencoded.png"/>
          <p:cNvPicPr>
            <a:picLocks noChangeAspect="1"/>
          </p:cNvPicPr>
          <p:nvPr/>
        </p:nvPicPr>
        <p:blipFill>
          <a:blip r:embed="rId4"/>
          <a:srcRect l="-1648" r="-1648"/>
          <a:stretch/>
        </p:blipFill>
        <p:spPr>
          <a:xfrm>
            <a:off x="11401654" y="2172614"/>
            <a:ext cx="171907" cy="190195"/>
          </a:xfrm>
          <a:prstGeom prst="rect">
            <a:avLst/>
          </a:prstGeom>
        </p:spPr>
      </p:pic>
      <p:sp>
        <p:nvSpPr>
          <p:cNvPr id="19" name="Text 14"/>
          <p:cNvSpPr txBox="1"/>
          <p:nvPr/>
        </p:nvSpPr>
        <p:spPr>
          <a:xfrm>
            <a:off x="724205" y="2463394"/>
            <a:ext cx="10916107" cy="191110"/>
          </a:xfrm>
          <a:prstGeom prst="rect">
            <a:avLst/>
          </a:prstGeom>
          <a:noFill/>
          <a:ln/>
        </p:spPr>
        <p:txBody>
          <a:bodyPr wrap="square" lIns="0" tIns="0" rIns="0" bIns="0" rtlCol="0" anchor="ctr"/>
          <a:lstStyle/>
          <a:p>
            <a:pPr marL="0" indent="0" algn="l">
              <a:buNone/>
            </a:pPr>
            <a:r>
              <a:rPr lang="en-US" sz="1200" b="1" i="1" dirty="0">
                <a:solidFill>
                  <a:srgbClr val="1E293B"/>
                </a:solidFill>
                <a:latin typeface="Montserrat" pitchFamily="34" charset="0"/>
                <a:ea typeface="Montserrat" pitchFamily="34" charset="-122"/>
                <a:cs typeface="Montserrat" pitchFamily="34" charset="-120"/>
              </a:rPr>
              <a:t>"(ii) List of borrowers where the LCs have been devolved or guarantees have been invoked but not paid with amount thereof."</a:t>
            </a:r>
            <a:endParaRPr lang="en-US" sz="1200" dirty="0"/>
          </a:p>
        </p:txBody>
      </p:sp>
      <p:sp>
        <p:nvSpPr>
          <p:cNvPr id="20" name="Shape 15"/>
          <p:cNvSpPr/>
          <p:nvPr/>
        </p:nvSpPr>
        <p:spPr>
          <a:xfrm>
            <a:off x="476402" y="2859329"/>
            <a:ext cx="11239805" cy="875995"/>
          </a:xfrm>
          <a:prstGeom prst="roundRect">
            <a:avLst>
              <a:gd name="adj" fmla="val 18154"/>
            </a:avLst>
          </a:prstGeom>
          <a:solidFill>
            <a:srgbClr val="FFFFFF"/>
          </a:solidFill>
          <a:ln/>
        </p:spPr>
      </p:sp>
      <p:sp>
        <p:nvSpPr>
          <p:cNvPr id="21" name="Shape 16"/>
          <p:cNvSpPr/>
          <p:nvPr/>
        </p:nvSpPr>
        <p:spPr>
          <a:xfrm>
            <a:off x="476402" y="2859329"/>
            <a:ext cx="57607" cy="875995"/>
          </a:xfrm>
          <a:prstGeom prst="roundRect">
            <a:avLst>
              <a:gd name="adj" fmla="val 276053"/>
            </a:avLst>
          </a:prstGeom>
          <a:solidFill>
            <a:srgbClr val="0072CE"/>
          </a:solidFill>
          <a:ln w="12700">
            <a:solidFill>
              <a:srgbClr val="0072CE">
                <a:alpha val="0"/>
              </a:srgbClr>
            </a:solidFill>
            <a:prstDash val="solid"/>
          </a:ln>
        </p:spPr>
      </p:sp>
      <p:sp>
        <p:nvSpPr>
          <p:cNvPr id="22" name="Shape 17"/>
          <p:cNvSpPr/>
          <p:nvPr/>
        </p:nvSpPr>
        <p:spPr>
          <a:xfrm>
            <a:off x="724205" y="3012034"/>
            <a:ext cx="886054" cy="200254"/>
          </a:xfrm>
          <a:prstGeom prst="roundRect">
            <a:avLst>
              <a:gd name="adj" fmla="val 173951"/>
            </a:avLst>
          </a:prstGeom>
          <a:solidFill>
            <a:srgbClr val="E8F4FD"/>
          </a:solidFill>
          <a:ln w="12700">
            <a:solidFill>
              <a:srgbClr val="FFFFFF">
                <a:alpha val="0"/>
              </a:srgbClr>
            </a:solidFill>
            <a:prstDash val="solid"/>
          </a:ln>
        </p:spPr>
      </p:sp>
      <p:sp>
        <p:nvSpPr>
          <p:cNvPr id="23" name="Text 18"/>
          <p:cNvSpPr txBox="1"/>
          <p:nvPr/>
        </p:nvSpPr>
        <p:spPr>
          <a:xfrm>
            <a:off x="724205" y="3012034"/>
            <a:ext cx="1054303" cy="200254"/>
          </a:xfrm>
          <a:prstGeom prst="rect">
            <a:avLst/>
          </a:prstGeom>
          <a:solidFill>
            <a:srgbClr val="FFFFFF">
              <a:alpha val="0"/>
            </a:srgbClr>
          </a:solidFill>
          <a:ln>
            <a:solidFill>
              <a:srgbClr val="FFFFFF">
                <a:alpha val="0"/>
              </a:srgbClr>
            </a:solidFill>
          </a:ln>
        </p:spPr>
        <p:txBody>
          <a:bodyPr wrap="square" lIns="76200" tIns="25400" rIns="76200" bIns="25400" rtlCol="0" anchor="ctr"/>
          <a:lstStyle/>
          <a:p>
            <a:pPr marL="0" indent="0" algn="l">
              <a:buNone/>
            </a:pPr>
            <a:r>
              <a:rPr lang="en-US" sz="800" b="1" dirty="0">
                <a:solidFill>
                  <a:srgbClr val="003580"/>
                </a:solidFill>
                <a:latin typeface="Open Sans" pitchFamily="34" charset="0"/>
                <a:ea typeface="Open Sans" pitchFamily="34" charset="-122"/>
                <a:cs typeface="Open Sans" pitchFamily="34" charset="-120"/>
              </a:rPr>
              <a:t>Clause 5(g)(iii)</a:t>
            </a:r>
            <a:endParaRPr lang="en-US" sz="800" dirty="0"/>
          </a:p>
        </p:txBody>
      </p:sp>
      <p:pic>
        <p:nvPicPr>
          <p:cNvPr id="24" name="Image 3" descr="preencoded.png"/>
          <p:cNvPicPr>
            <a:picLocks noChangeAspect="1"/>
          </p:cNvPicPr>
          <p:nvPr/>
        </p:nvPicPr>
        <p:blipFill>
          <a:blip r:embed="rId4"/>
          <a:srcRect l="-1648" r="-1648"/>
          <a:stretch/>
        </p:blipFill>
        <p:spPr>
          <a:xfrm>
            <a:off x="11401654" y="2954426"/>
            <a:ext cx="171907" cy="190195"/>
          </a:xfrm>
          <a:prstGeom prst="rect">
            <a:avLst/>
          </a:prstGeom>
        </p:spPr>
      </p:pic>
      <p:sp>
        <p:nvSpPr>
          <p:cNvPr id="25" name="Text 19"/>
          <p:cNvSpPr txBox="1"/>
          <p:nvPr/>
        </p:nvSpPr>
        <p:spPr>
          <a:xfrm>
            <a:off x="724205" y="3245206"/>
            <a:ext cx="10877702" cy="381305"/>
          </a:xfrm>
          <a:prstGeom prst="rect">
            <a:avLst/>
          </a:prstGeom>
          <a:noFill/>
          <a:ln/>
        </p:spPr>
        <p:txBody>
          <a:bodyPr wrap="square" lIns="0" tIns="0" rIns="0" bIns="0" rtlCol="0" anchor="ctr"/>
          <a:lstStyle/>
          <a:p>
            <a:pPr lvl="1"/>
            <a:r>
              <a:rPr lang="en-US" sz="1200" b="1" i="1" dirty="0">
                <a:solidFill>
                  <a:srgbClr val="1E293B"/>
                </a:solidFill>
                <a:latin typeface="Montserrat" pitchFamily="34" charset="0"/>
                <a:ea typeface="Montserrat" pitchFamily="34" charset="-122"/>
                <a:cs typeface="Montserrat" pitchFamily="34" charset="-120"/>
              </a:rPr>
              <a:t>"(iii) List of instances where interchangeability between fund based and non-fund-based facilities was allowed subsequent to devolvement of LC / invocation of BG."</a:t>
            </a:r>
            <a:endParaRPr lang="en-US" sz="1200" dirty="0"/>
          </a:p>
        </p:txBody>
      </p:sp>
      <p:sp>
        <p:nvSpPr>
          <p:cNvPr id="26" name="Shape 20"/>
          <p:cNvSpPr/>
          <p:nvPr/>
        </p:nvSpPr>
        <p:spPr>
          <a:xfrm>
            <a:off x="476402" y="3875227"/>
            <a:ext cx="3619195" cy="2324405"/>
          </a:xfrm>
          <a:prstGeom prst="roundRect">
            <a:avLst>
              <a:gd name="adj" fmla="val 3225"/>
            </a:avLst>
          </a:prstGeom>
          <a:solidFill>
            <a:srgbClr val="FFFFFF"/>
          </a:solidFill>
          <a:ln w="12700">
            <a:solidFill>
              <a:srgbClr val="FFFFFF">
                <a:alpha val="0"/>
              </a:srgbClr>
            </a:solidFill>
            <a:prstDash val="solid"/>
          </a:ln>
          <a:effectLst>
            <a:outerShdw blurRad="63500" dist="38100" dir="16200000" algn="bl" rotWithShape="0">
              <a:srgbClr val="000000">
                <a:alpha val="5000"/>
              </a:srgbClr>
            </a:outerShdw>
          </a:effectLst>
        </p:spPr>
      </p:sp>
      <p:sp>
        <p:nvSpPr>
          <p:cNvPr id="27" name="Shape 21"/>
          <p:cNvSpPr/>
          <p:nvPr/>
        </p:nvSpPr>
        <p:spPr>
          <a:xfrm>
            <a:off x="666598" y="4400093"/>
            <a:ext cx="3238805" cy="19202"/>
          </a:xfrm>
          <a:prstGeom prst="rect">
            <a:avLst/>
          </a:prstGeom>
          <a:solidFill>
            <a:srgbClr val="F1F5F9"/>
          </a:solidFill>
          <a:ln w="12700">
            <a:solidFill>
              <a:srgbClr val="F1F5F9">
                <a:alpha val="0"/>
              </a:srgbClr>
            </a:solidFill>
            <a:prstDash val="solid"/>
          </a:ln>
        </p:spPr>
      </p:sp>
      <p:sp>
        <p:nvSpPr>
          <p:cNvPr id="28" name="Shape 22"/>
          <p:cNvSpPr/>
          <p:nvPr/>
        </p:nvSpPr>
        <p:spPr>
          <a:xfrm>
            <a:off x="666598" y="4018788"/>
            <a:ext cx="304495" cy="304495"/>
          </a:xfrm>
          <a:prstGeom prst="ellipse">
            <a:avLst/>
          </a:prstGeom>
          <a:solidFill>
            <a:srgbClr val="0072CE"/>
          </a:solidFill>
          <a:ln w="12700">
            <a:solidFill>
              <a:srgbClr val="FFFFFF">
                <a:alpha val="0"/>
              </a:srgbClr>
            </a:solidFill>
            <a:prstDash val="solid"/>
          </a:ln>
        </p:spPr>
      </p:sp>
      <p:pic>
        <p:nvPicPr>
          <p:cNvPr id="29" name="Image 4" descr="preencoded.png"/>
          <p:cNvPicPr>
            <a:picLocks noChangeAspect="1"/>
          </p:cNvPicPr>
          <p:nvPr/>
        </p:nvPicPr>
        <p:blipFill>
          <a:blip r:embed="rId5"/>
          <a:srcRect/>
          <a:stretch/>
        </p:blipFill>
        <p:spPr>
          <a:xfrm>
            <a:off x="752551" y="4103827"/>
            <a:ext cx="133502" cy="133502"/>
          </a:xfrm>
          <a:prstGeom prst="rect">
            <a:avLst/>
          </a:prstGeom>
        </p:spPr>
      </p:pic>
      <p:sp>
        <p:nvSpPr>
          <p:cNvPr id="30" name="Text 23"/>
          <p:cNvSpPr txBox="1"/>
          <p:nvPr/>
        </p:nvSpPr>
        <p:spPr>
          <a:xfrm>
            <a:off x="1067105" y="4063594"/>
            <a:ext cx="1381658" cy="219456"/>
          </a:xfrm>
          <a:prstGeom prst="rect">
            <a:avLst/>
          </a:prstGeom>
          <a:noFill/>
          <a:ln/>
        </p:spPr>
        <p:txBody>
          <a:bodyPr wrap="square" lIns="0" tIns="0" rIns="0" bIns="0" rtlCol="0" anchor="ctr"/>
          <a:lstStyle/>
          <a:p>
            <a:pPr marL="0" indent="0" algn="l">
              <a:buNone/>
            </a:pPr>
            <a:r>
              <a:rPr lang="en-US" sz="1100" b="1" dirty="0">
                <a:solidFill>
                  <a:srgbClr val="334155"/>
                </a:solidFill>
                <a:latin typeface="Montserrat" pitchFamily="34" charset="0"/>
                <a:ea typeface="Montserrat" pitchFamily="34" charset="-122"/>
                <a:cs typeface="Montserrat" pitchFamily="34" charset="-120"/>
              </a:rPr>
              <a:t>What to Verify</a:t>
            </a:r>
            <a:endParaRPr lang="en-US" sz="1100" dirty="0"/>
          </a:p>
        </p:txBody>
      </p:sp>
      <p:sp>
        <p:nvSpPr>
          <p:cNvPr id="31" name="Text 24"/>
          <p:cNvSpPr txBox="1"/>
          <p:nvPr/>
        </p:nvSpPr>
        <p:spPr>
          <a:xfrm>
            <a:off x="819302" y="4532681"/>
            <a:ext cx="3162910" cy="352958"/>
          </a:xfrm>
          <a:prstGeom prst="rect">
            <a:avLst/>
          </a:prstGeom>
          <a:noFill/>
          <a:ln/>
        </p:spPr>
        <p:txBody>
          <a:bodyPr wrap="square" lIns="0" tIns="0" rIns="0" bIns="0" rtlCol="0" anchor="ctr"/>
          <a:lstStyle/>
          <a:p>
            <a:pPr marL="0" indent="0" algn="l">
              <a:buNone/>
            </a:pPr>
            <a:r>
              <a:rPr lang="en-US" sz="900" dirty="0">
                <a:solidFill>
                  <a:srgbClr val="475569"/>
                </a:solidFill>
                <a:latin typeface="Open Sans" pitchFamily="34" charset="0"/>
                <a:ea typeface="Open Sans" pitchFamily="34" charset="-122"/>
                <a:cs typeface="Open Sans" pitchFamily="34" charset="-120"/>
              </a:rPr>
              <a:t>Devolved LCs / Invoked BGs debited to account immediately</a:t>
            </a:r>
            <a:endParaRPr lang="en-US" sz="900" dirty="0"/>
          </a:p>
        </p:txBody>
      </p:sp>
      <p:sp>
        <p:nvSpPr>
          <p:cNvPr id="32" name="Text 25"/>
          <p:cNvSpPr txBox="1"/>
          <p:nvPr/>
        </p:nvSpPr>
        <p:spPr>
          <a:xfrm>
            <a:off x="819302" y="4956048"/>
            <a:ext cx="3162910" cy="352958"/>
          </a:xfrm>
          <a:prstGeom prst="rect">
            <a:avLst/>
          </a:prstGeom>
          <a:noFill/>
          <a:ln/>
        </p:spPr>
        <p:txBody>
          <a:bodyPr wrap="square" lIns="0" tIns="0" rIns="0" bIns="0" rtlCol="0" anchor="ctr"/>
          <a:lstStyle/>
          <a:p>
            <a:pPr marL="0" indent="0" algn="l">
              <a:buNone/>
            </a:pPr>
            <a:r>
              <a:rPr lang="en-US" sz="900" dirty="0">
                <a:solidFill>
                  <a:srgbClr val="475569"/>
                </a:solidFill>
                <a:latin typeface="Open Sans" pitchFamily="34" charset="0"/>
                <a:ea typeface="Open Sans" pitchFamily="34" charset="-122"/>
                <a:cs typeface="Open Sans" pitchFamily="34" charset="-120"/>
              </a:rPr>
              <a:t>Asset classification of crystallized liabilities (NPA status)</a:t>
            </a:r>
            <a:endParaRPr lang="en-US" sz="900" dirty="0"/>
          </a:p>
        </p:txBody>
      </p:sp>
      <p:sp>
        <p:nvSpPr>
          <p:cNvPr id="33" name="Text 26"/>
          <p:cNvSpPr txBox="1"/>
          <p:nvPr/>
        </p:nvSpPr>
        <p:spPr>
          <a:xfrm>
            <a:off x="819302" y="5378501"/>
            <a:ext cx="3565246" cy="181051"/>
          </a:xfrm>
          <a:prstGeom prst="rect">
            <a:avLst/>
          </a:prstGeom>
          <a:noFill/>
          <a:ln/>
        </p:spPr>
        <p:txBody>
          <a:bodyPr wrap="square" lIns="0" tIns="0" rIns="0" bIns="0" rtlCol="0" anchor="ctr"/>
          <a:lstStyle/>
          <a:p>
            <a:pPr marL="0" indent="0" algn="l">
              <a:buNone/>
            </a:pPr>
            <a:r>
              <a:rPr lang="en-US" sz="900" dirty="0">
                <a:solidFill>
                  <a:srgbClr val="475569"/>
                </a:solidFill>
                <a:latin typeface="Open Sans" pitchFamily="34" charset="0"/>
                <a:ea typeface="Open Sans" pitchFamily="34" charset="-122"/>
                <a:cs typeface="Open Sans" pitchFamily="34" charset="-120"/>
              </a:rPr>
              <a:t>Any fresh limit used to regularize devolved amounts</a:t>
            </a:r>
            <a:endParaRPr lang="en-US" sz="900" dirty="0"/>
          </a:p>
        </p:txBody>
      </p:sp>
      <p:sp>
        <p:nvSpPr>
          <p:cNvPr id="34" name="Text 27"/>
          <p:cNvSpPr txBox="1"/>
          <p:nvPr/>
        </p:nvSpPr>
        <p:spPr>
          <a:xfrm>
            <a:off x="819302" y="5628132"/>
            <a:ext cx="3162910" cy="352958"/>
          </a:xfrm>
          <a:prstGeom prst="rect">
            <a:avLst/>
          </a:prstGeom>
          <a:noFill/>
          <a:ln/>
        </p:spPr>
        <p:txBody>
          <a:bodyPr wrap="square" lIns="0" tIns="0" rIns="0" bIns="0" rtlCol="0" anchor="ctr"/>
          <a:lstStyle/>
          <a:p>
            <a:pPr marL="0" indent="0" algn="l">
              <a:buNone/>
            </a:pPr>
            <a:r>
              <a:rPr lang="en-US" sz="900" dirty="0">
                <a:solidFill>
                  <a:srgbClr val="475569"/>
                </a:solidFill>
                <a:latin typeface="Open Sans" pitchFamily="34" charset="0"/>
                <a:ea typeface="Open Sans" pitchFamily="34" charset="-122"/>
                <a:cs typeface="Open Sans" pitchFamily="34" charset="-120"/>
              </a:rPr>
              <a:t>Interchangeability allowed against sanction terms post-default</a:t>
            </a:r>
            <a:endParaRPr lang="en-US" sz="900" dirty="0"/>
          </a:p>
        </p:txBody>
      </p:sp>
      <p:sp>
        <p:nvSpPr>
          <p:cNvPr id="35" name="Shape 28"/>
          <p:cNvSpPr/>
          <p:nvPr/>
        </p:nvSpPr>
        <p:spPr>
          <a:xfrm>
            <a:off x="4286707" y="3875227"/>
            <a:ext cx="3619195" cy="2324405"/>
          </a:xfrm>
          <a:prstGeom prst="roundRect">
            <a:avLst>
              <a:gd name="adj" fmla="val 3225"/>
            </a:avLst>
          </a:prstGeom>
          <a:solidFill>
            <a:srgbClr val="FFFFFF"/>
          </a:solidFill>
          <a:ln w="12700">
            <a:solidFill>
              <a:srgbClr val="FFFFFF">
                <a:alpha val="0"/>
              </a:srgbClr>
            </a:solidFill>
            <a:prstDash val="solid"/>
          </a:ln>
          <a:effectLst>
            <a:outerShdw blurRad="63500" dist="38100" dir="16200000" algn="bl" rotWithShape="0">
              <a:srgbClr val="000000">
                <a:alpha val="5000"/>
              </a:srgbClr>
            </a:outerShdw>
          </a:effectLst>
        </p:spPr>
      </p:sp>
      <p:sp>
        <p:nvSpPr>
          <p:cNvPr id="36" name="Shape 29"/>
          <p:cNvSpPr/>
          <p:nvPr/>
        </p:nvSpPr>
        <p:spPr>
          <a:xfrm>
            <a:off x="4476902" y="4400093"/>
            <a:ext cx="3238805" cy="19202"/>
          </a:xfrm>
          <a:prstGeom prst="rect">
            <a:avLst/>
          </a:prstGeom>
          <a:solidFill>
            <a:srgbClr val="F1F5F9"/>
          </a:solidFill>
          <a:ln w="12700">
            <a:solidFill>
              <a:srgbClr val="F1F5F9">
                <a:alpha val="0"/>
              </a:srgbClr>
            </a:solidFill>
            <a:prstDash val="solid"/>
          </a:ln>
        </p:spPr>
      </p:sp>
      <p:sp>
        <p:nvSpPr>
          <p:cNvPr id="37" name="Shape 30"/>
          <p:cNvSpPr/>
          <p:nvPr/>
        </p:nvSpPr>
        <p:spPr>
          <a:xfrm>
            <a:off x="4476902" y="4018788"/>
            <a:ext cx="304495" cy="304495"/>
          </a:xfrm>
          <a:prstGeom prst="ellipse">
            <a:avLst/>
          </a:prstGeom>
          <a:solidFill>
            <a:srgbClr val="0D9488"/>
          </a:solidFill>
          <a:ln w="12700">
            <a:solidFill>
              <a:srgbClr val="FFFFFF">
                <a:alpha val="0"/>
              </a:srgbClr>
            </a:solidFill>
            <a:prstDash val="solid"/>
          </a:ln>
        </p:spPr>
      </p:sp>
      <p:pic>
        <p:nvPicPr>
          <p:cNvPr id="38" name="Image 5" descr="preencoded.png"/>
          <p:cNvPicPr>
            <a:picLocks noChangeAspect="1"/>
          </p:cNvPicPr>
          <p:nvPr/>
        </p:nvPicPr>
        <p:blipFill>
          <a:blip r:embed="rId6"/>
          <a:srcRect l="-2512" r="-2512"/>
          <a:stretch/>
        </p:blipFill>
        <p:spPr>
          <a:xfrm>
            <a:off x="4576572" y="4103827"/>
            <a:ext cx="105156" cy="133502"/>
          </a:xfrm>
          <a:prstGeom prst="rect">
            <a:avLst/>
          </a:prstGeom>
        </p:spPr>
      </p:pic>
      <p:sp>
        <p:nvSpPr>
          <p:cNvPr id="39" name="Text 31"/>
          <p:cNvSpPr txBox="1"/>
          <p:nvPr/>
        </p:nvSpPr>
        <p:spPr>
          <a:xfrm>
            <a:off x="4876495" y="4063594"/>
            <a:ext cx="2050999" cy="219456"/>
          </a:xfrm>
          <a:prstGeom prst="rect">
            <a:avLst/>
          </a:prstGeom>
          <a:noFill/>
          <a:ln/>
        </p:spPr>
        <p:txBody>
          <a:bodyPr wrap="square" lIns="0" tIns="0" rIns="0" bIns="0" rtlCol="0" anchor="ctr"/>
          <a:lstStyle/>
          <a:p>
            <a:pPr marL="0" indent="0" algn="l">
              <a:buNone/>
            </a:pPr>
            <a:r>
              <a:rPr lang="en-US" sz="1100" b="1" dirty="0">
                <a:solidFill>
                  <a:srgbClr val="334155"/>
                </a:solidFill>
                <a:latin typeface="Montserrat" pitchFamily="34" charset="0"/>
                <a:ea typeface="Montserrat" pitchFamily="34" charset="-122"/>
                <a:cs typeface="Montserrat" pitchFamily="34" charset="-120"/>
              </a:rPr>
              <a:t>Documents to Examine</a:t>
            </a:r>
            <a:endParaRPr lang="en-US" sz="1100" dirty="0"/>
          </a:p>
        </p:txBody>
      </p:sp>
      <p:sp>
        <p:nvSpPr>
          <p:cNvPr id="40" name="Text 32"/>
          <p:cNvSpPr txBox="1"/>
          <p:nvPr/>
        </p:nvSpPr>
        <p:spPr>
          <a:xfrm>
            <a:off x="4629607" y="4532681"/>
            <a:ext cx="2799893" cy="181051"/>
          </a:xfrm>
          <a:prstGeom prst="rect">
            <a:avLst/>
          </a:prstGeom>
          <a:noFill/>
          <a:ln/>
        </p:spPr>
        <p:txBody>
          <a:bodyPr wrap="square" lIns="0" tIns="0" rIns="0" bIns="0" rtlCol="0" anchor="ctr"/>
          <a:lstStyle/>
          <a:p>
            <a:pPr marL="0" indent="0" algn="l">
              <a:buNone/>
            </a:pPr>
            <a:r>
              <a:rPr lang="en-US" sz="900" dirty="0">
                <a:solidFill>
                  <a:srgbClr val="475569"/>
                </a:solidFill>
                <a:latin typeface="Open Sans" pitchFamily="34" charset="0"/>
                <a:ea typeface="Open Sans" pitchFamily="34" charset="-122"/>
                <a:cs typeface="Open Sans" pitchFamily="34" charset="-120"/>
              </a:rPr>
              <a:t>LC Devolvement / BG Invocation Register</a:t>
            </a:r>
            <a:endParaRPr lang="en-US" sz="900" dirty="0"/>
          </a:p>
        </p:txBody>
      </p:sp>
      <p:sp>
        <p:nvSpPr>
          <p:cNvPr id="41" name="Text 33"/>
          <p:cNvSpPr txBox="1"/>
          <p:nvPr/>
        </p:nvSpPr>
        <p:spPr>
          <a:xfrm>
            <a:off x="4629607" y="4782312"/>
            <a:ext cx="3060497" cy="181051"/>
          </a:xfrm>
          <a:prstGeom prst="rect">
            <a:avLst/>
          </a:prstGeom>
          <a:noFill/>
          <a:ln/>
        </p:spPr>
        <p:txBody>
          <a:bodyPr wrap="square" lIns="0" tIns="0" rIns="0" bIns="0" rtlCol="0" anchor="ctr"/>
          <a:lstStyle/>
          <a:p>
            <a:pPr marL="0" indent="0" algn="l">
              <a:buNone/>
            </a:pPr>
            <a:r>
              <a:rPr lang="en-US" sz="900" dirty="0">
                <a:solidFill>
                  <a:srgbClr val="475569"/>
                </a:solidFill>
                <a:latin typeface="Open Sans" pitchFamily="34" charset="0"/>
                <a:ea typeface="Open Sans" pitchFamily="34" charset="-122"/>
                <a:cs typeface="Open Sans" pitchFamily="34" charset="-120"/>
              </a:rPr>
              <a:t>Borrower Account Statements (debit entries)</a:t>
            </a:r>
            <a:endParaRPr lang="en-US" sz="900" dirty="0"/>
          </a:p>
        </p:txBody>
      </p:sp>
      <p:sp>
        <p:nvSpPr>
          <p:cNvPr id="42" name="Text 34"/>
          <p:cNvSpPr txBox="1"/>
          <p:nvPr/>
        </p:nvSpPr>
        <p:spPr>
          <a:xfrm>
            <a:off x="4629607" y="5031943"/>
            <a:ext cx="3208630" cy="181051"/>
          </a:xfrm>
          <a:prstGeom prst="rect">
            <a:avLst/>
          </a:prstGeom>
          <a:noFill/>
          <a:ln/>
        </p:spPr>
        <p:txBody>
          <a:bodyPr wrap="square" lIns="0" tIns="0" rIns="0" bIns="0" rtlCol="0" anchor="ctr"/>
          <a:lstStyle/>
          <a:p>
            <a:pPr marL="0" indent="0" algn="l">
              <a:buNone/>
            </a:pPr>
            <a:r>
              <a:rPr lang="en-US" sz="900" dirty="0">
                <a:solidFill>
                  <a:srgbClr val="475569"/>
                </a:solidFill>
                <a:latin typeface="Open Sans" pitchFamily="34" charset="0"/>
                <a:ea typeface="Open Sans" pitchFamily="34" charset="-122"/>
                <a:cs typeface="Open Sans" pitchFamily="34" charset="-120"/>
              </a:rPr>
              <a:t>Sanction letters (for interchangeability clauses)</a:t>
            </a:r>
            <a:endParaRPr lang="en-US" sz="900" dirty="0"/>
          </a:p>
        </p:txBody>
      </p:sp>
      <p:sp>
        <p:nvSpPr>
          <p:cNvPr id="43" name="Text 35"/>
          <p:cNvSpPr txBox="1"/>
          <p:nvPr/>
        </p:nvSpPr>
        <p:spPr>
          <a:xfrm>
            <a:off x="4629607" y="5281574"/>
            <a:ext cx="1464869" cy="181051"/>
          </a:xfrm>
          <a:prstGeom prst="rect">
            <a:avLst/>
          </a:prstGeom>
          <a:noFill/>
          <a:ln/>
        </p:spPr>
        <p:txBody>
          <a:bodyPr wrap="square" lIns="0" tIns="0" rIns="0" bIns="0" rtlCol="0" anchor="ctr"/>
          <a:lstStyle/>
          <a:p>
            <a:pPr marL="0" indent="0" algn="l">
              <a:buNone/>
            </a:pPr>
            <a:r>
              <a:rPr lang="en-US" sz="900" dirty="0">
                <a:solidFill>
                  <a:srgbClr val="475569"/>
                </a:solidFill>
                <a:latin typeface="Open Sans" pitchFamily="34" charset="0"/>
                <a:ea typeface="Open Sans" pitchFamily="34" charset="-122"/>
                <a:cs typeface="Open Sans" pitchFamily="34" charset="-120"/>
              </a:rPr>
              <a:t>NPA Movement Report</a:t>
            </a:r>
            <a:endParaRPr lang="en-US" sz="900" dirty="0"/>
          </a:p>
        </p:txBody>
      </p:sp>
      <p:sp>
        <p:nvSpPr>
          <p:cNvPr id="44" name="Shape 36"/>
          <p:cNvSpPr/>
          <p:nvPr/>
        </p:nvSpPr>
        <p:spPr>
          <a:xfrm>
            <a:off x="8096098" y="3875227"/>
            <a:ext cx="3619195" cy="2324405"/>
          </a:xfrm>
          <a:prstGeom prst="roundRect">
            <a:avLst>
              <a:gd name="adj" fmla="val 3225"/>
            </a:avLst>
          </a:prstGeom>
          <a:solidFill>
            <a:srgbClr val="FFFFFF"/>
          </a:solidFill>
          <a:ln w="12700">
            <a:solidFill>
              <a:srgbClr val="FFFFFF">
                <a:alpha val="0"/>
              </a:srgbClr>
            </a:solidFill>
            <a:prstDash val="solid"/>
          </a:ln>
          <a:effectLst>
            <a:outerShdw blurRad="63500" dist="38100" dir="16200000" algn="bl" rotWithShape="0">
              <a:srgbClr val="000000">
                <a:alpha val="5000"/>
              </a:srgbClr>
            </a:outerShdw>
          </a:effectLst>
        </p:spPr>
      </p:sp>
      <p:sp>
        <p:nvSpPr>
          <p:cNvPr id="45" name="Shape 37"/>
          <p:cNvSpPr/>
          <p:nvPr/>
        </p:nvSpPr>
        <p:spPr>
          <a:xfrm>
            <a:off x="8287207" y="4400093"/>
            <a:ext cx="3238805" cy="19202"/>
          </a:xfrm>
          <a:prstGeom prst="rect">
            <a:avLst/>
          </a:prstGeom>
          <a:solidFill>
            <a:srgbClr val="F1F5F9"/>
          </a:solidFill>
          <a:ln w="12700">
            <a:solidFill>
              <a:srgbClr val="F1F5F9">
                <a:alpha val="0"/>
              </a:srgbClr>
            </a:solidFill>
            <a:prstDash val="solid"/>
          </a:ln>
        </p:spPr>
      </p:sp>
      <p:sp>
        <p:nvSpPr>
          <p:cNvPr id="46" name="Shape 38"/>
          <p:cNvSpPr/>
          <p:nvPr/>
        </p:nvSpPr>
        <p:spPr>
          <a:xfrm>
            <a:off x="8287207" y="4018788"/>
            <a:ext cx="304495" cy="304495"/>
          </a:xfrm>
          <a:prstGeom prst="ellipse">
            <a:avLst/>
          </a:prstGeom>
          <a:solidFill>
            <a:srgbClr val="EF4444"/>
          </a:solidFill>
          <a:ln w="12700">
            <a:solidFill>
              <a:srgbClr val="FFFFFF">
                <a:alpha val="0"/>
              </a:srgbClr>
            </a:solidFill>
            <a:prstDash val="solid"/>
          </a:ln>
        </p:spPr>
      </p:sp>
      <p:pic>
        <p:nvPicPr>
          <p:cNvPr id="47" name="Image 6" descr="preencoded.png"/>
          <p:cNvPicPr>
            <a:picLocks noChangeAspect="1"/>
          </p:cNvPicPr>
          <p:nvPr/>
        </p:nvPicPr>
        <p:blipFill>
          <a:blip r:embed="rId7"/>
          <a:srcRect/>
          <a:stretch/>
        </p:blipFill>
        <p:spPr>
          <a:xfrm>
            <a:off x="8372246" y="4103827"/>
            <a:ext cx="133502" cy="133502"/>
          </a:xfrm>
          <a:prstGeom prst="rect">
            <a:avLst/>
          </a:prstGeom>
        </p:spPr>
      </p:pic>
      <p:sp>
        <p:nvSpPr>
          <p:cNvPr id="48" name="Text 39"/>
          <p:cNvSpPr txBox="1"/>
          <p:nvPr/>
        </p:nvSpPr>
        <p:spPr>
          <a:xfrm>
            <a:off x="8686800" y="4063594"/>
            <a:ext cx="1563624" cy="219456"/>
          </a:xfrm>
          <a:prstGeom prst="rect">
            <a:avLst/>
          </a:prstGeom>
          <a:noFill/>
          <a:ln/>
        </p:spPr>
        <p:txBody>
          <a:bodyPr wrap="square" lIns="0" tIns="0" rIns="0" bIns="0" rtlCol="0" anchor="ctr"/>
          <a:lstStyle/>
          <a:p>
            <a:pPr marL="0" indent="0" algn="l">
              <a:buNone/>
            </a:pPr>
            <a:r>
              <a:rPr lang="en-US" sz="1100" b="1" dirty="0">
                <a:solidFill>
                  <a:srgbClr val="334155"/>
                </a:solidFill>
                <a:latin typeface="Montserrat" pitchFamily="34" charset="0"/>
                <a:ea typeface="Montserrat" pitchFamily="34" charset="-122"/>
                <a:cs typeface="Montserrat" pitchFamily="34" charset="-120"/>
              </a:rPr>
              <a:t>Risks / Red Flags</a:t>
            </a:r>
            <a:endParaRPr lang="en-US" sz="1100" dirty="0"/>
          </a:p>
        </p:txBody>
      </p:sp>
      <p:sp>
        <p:nvSpPr>
          <p:cNvPr id="49" name="Text 40"/>
          <p:cNvSpPr txBox="1"/>
          <p:nvPr/>
        </p:nvSpPr>
        <p:spPr>
          <a:xfrm>
            <a:off x="8438998" y="4532681"/>
            <a:ext cx="3162910" cy="352958"/>
          </a:xfrm>
          <a:prstGeom prst="rect">
            <a:avLst/>
          </a:prstGeom>
          <a:noFill/>
          <a:ln/>
        </p:spPr>
        <p:txBody>
          <a:bodyPr wrap="square" lIns="0" tIns="0" rIns="0" bIns="0" rtlCol="0" anchor="ctr"/>
          <a:lstStyle/>
          <a:p>
            <a:pPr marL="0" indent="0" algn="l">
              <a:buNone/>
            </a:pPr>
            <a:r>
              <a:rPr lang="en-US" sz="900" dirty="0">
                <a:solidFill>
                  <a:srgbClr val="475569"/>
                </a:solidFill>
                <a:latin typeface="Open Sans" pitchFamily="34" charset="0"/>
                <a:ea typeface="Open Sans" pitchFamily="34" charset="-122"/>
                <a:cs typeface="Open Sans" pitchFamily="34" charset="-120"/>
              </a:rPr>
              <a:t>Concealment of NPAs by creating fresh fund-based limits</a:t>
            </a:r>
            <a:endParaRPr lang="en-US" sz="900" dirty="0"/>
          </a:p>
        </p:txBody>
      </p:sp>
      <p:sp>
        <p:nvSpPr>
          <p:cNvPr id="50" name="Text 41"/>
          <p:cNvSpPr txBox="1"/>
          <p:nvPr/>
        </p:nvSpPr>
        <p:spPr>
          <a:xfrm>
            <a:off x="8438998" y="4956048"/>
            <a:ext cx="3162910" cy="352958"/>
          </a:xfrm>
          <a:prstGeom prst="rect">
            <a:avLst/>
          </a:prstGeom>
          <a:noFill/>
          <a:ln/>
        </p:spPr>
        <p:txBody>
          <a:bodyPr wrap="square" lIns="0" tIns="0" rIns="0" bIns="0" rtlCol="0" anchor="ctr"/>
          <a:lstStyle/>
          <a:p>
            <a:pPr marL="0" indent="0" algn="l">
              <a:buNone/>
            </a:pPr>
            <a:r>
              <a:rPr lang="en-US" sz="900" dirty="0">
                <a:solidFill>
                  <a:srgbClr val="475569"/>
                </a:solidFill>
                <a:latin typeface="Open Sans" pitchFamily="34" charset="0"/>
                <a:ea typeface="Open Sans" pitchFamily="34" charset="-122"/>
                <a:cs typeface="Open Sans" pitchFamily="34" charset="-120"/>
              </a:rPr>
              <a:t>Parking devolved amounts in office accounts/suspense</a:t>
            </a:r>
            <a:endParaRPr lang="en-US" sz="900" dirty="0"/>
          </a:p>
        </p:txBody>
      </p:sp>
      <p:sp>
        <p:nvSpPr>
          <p:cNvPr id="51" name="Text 42"/>
          <p:cNvSpPr txBox="1"/>
          <p:nvPr/>
        </p:nvSpPr>
        <p:spPr>
          <a:xfrm>
            <a:off x="8438998" y="5378501"/>
            <a:ext cx="3576218" cy="181051"/>
          </a:xfrm>
          <a:prstGeom prst="rect">
            <a:avLst/>
          </a:prstGeom>
          <a:noFill/>
          <a:ln/>
        </p:spPr>
        <p:txBody>
          <a:bodyPr wrap="square" lIns="0" tIns="0" rIns="0" bIns="0" rtlCol="0" anchor="ctr"/>
          <a:lstStyle/>
          <a:p>
            <a:pPr marL="0" indent="0" algn="l">
              <a:buNone/>
            </a:pPr>
            <a:r>
              <a:rPr lang="en-US" sz="900" dirty="0">
                <a:solidFill>
                  <a:srgbClr val="475569"/>
                </a:solidFill>
                <a:latin typeface="Open Sans" pitchFamily="34" charset="0"/>
                <a:ea typeface="Open Sans" pitchFamily="34" charset="-122"/>
                <a:cs typeface="Open Sans" pitchFamily="34" charset="-120"/>
              </a:rPr>
              <a:t>Allowing interchangeability to avoid overdue tagging</a:t>
            </a:r>
            <a:endParaRPr lang="en-US" sz="900" dirty="0"/>
          </a:p>
        </p:txBody>
      </p:sp>
      <p:sp>
        <p:nvSpPr>
          <p:cNvPr id="52" name="Text 43"/>
          <p:cNvSpPr txBox="1"/>
          <p:nvPr/>
        </p:nvSpPr>
        <p:spPr>
          <a:xfrm>
            <a:off x="8438998" y="5628132"/>
            <a:ext cx="3162910" cy="352958"/>
          </a:xfrm>
          <a:prstGeom prst="rect">
            <a:avLst/>
          </a:prstGeom>
          <a:noFill/>
          <a:ln/>
        </p:spPr>
        <p:txBody>
          <a:bodyPr wrap="square" lIns="0" tIns="0" rIns="0" bIns="0" rtlCol="0" anchor="ctr"/>
          <a:lstStyle/>
          <a:p>
            <a:pPr marL="0" indent="0" algn="l">
              <a:buNone/>
            </a:pPr>
            <a:r>
              <a:rPr lang="en-US" sz="900" dirty="0">
                <a:solidFill>
                  <a:srgbClr val="475569"/>
                </a:solidFill>
                <a:latin typeface="Open Sans" pitchFamily="34" charset="0"/>
                <a:ea typeface="Open Sans" pitchFamily="34" charset="-122"/>
                <a:cs typeface="Open Sans" pitchFamily="34" charset="-120"/>
              </a:rPr>
              <a:t>Recurring devolvement indicating weak credit monitoring</a:t>
            </a:r>
            <a:endParaRPr lang="en-US" sz="900" dirty="0"/>
          </a:p>
        </p:txBody>
      </p:sp>
      <p:sp>
        <p:nvSpPr>
          <p:cNvPr id="53" name="Shape 44"/>
          <p:cNvSpPr/>
          <p:nvPr/>
        </p:nvSpPr>
        <p:spPr>
          <a:xfrm>
            <a:off x="0" y="6476695"/>
            <a:ext cx="12191695" cy="381305"/>
          </a:xfrm>
          <a:prstGeom prst="rect">
            <a:avLst/>
          </a:prstGeom>
          <a:solidFill>
            <a:srgbClr val="F1F5F9"/>
          </a:solidFill>
          <a:ln/>
        </p:spPr>
      </p:sp>
      <p:sp>
        <p:nvSpPr>
          <p:cNvPr id="54" name="Shape 45"/>
          <p:cNvSpPr/>
          <p:nvPr/>
        </p:nvSpPr>
        <p:spPr>
          <a:xfrm>
            <a:off x="0" y="6476695"/>
            <a:ext cx="12191695" cy="9144"/>
          </a:xfrm>
          <a:prstGeom prst="rect">
            <a:avLst/>
          </a:prstGeom>
          <a:solidFill>
            <a:srgbClr val="E2E8F0"/>
          </a:solidFill>
          <a:ln w="12700">
            <a:solidFill>
              <a:srgbClr val="E2E8F0">
                <a:alpha val="0"/>
              </a:srgbClr>
            </a:solidFill>
            <a:prstDash val="solid"/>
          </a:ln>
        </p:spPr>
      </p:sp>
      <p:sp>
        <p:nvSpPr>
          <p:cNvPr id="55" name="Text 46"/>
          <p:cNvSpPr txBox="1"/>
          <p:nvPr/>
        </p:nvSpPr>
        <p:spPr>
          <a:xfrm>
            <a:off x="476402" y="6586423"/>
            <a:ext cx="3276295" cy="171907"/>
          </a:xfrm>
          <a:prstGeom prst="rect">
            <a:avLst/>
          </a:prstGeom>
          <a:noFill/>
          <a:ln/>
        </p:spPr>
        <p:txBody>
          <a:bodyPr wrap="square" lIns="0" tIns="0" rIns="0" bIns="0" rtlCol="0" anchor="ctr"/>
          <a:lstStyle/>
          <a:p>
            <a:pPr marL="0" indent="0" algn="l">
              <a:buNone/>
            </a:pPr>
            <a:r>
              <a:rPr lang="en-US" sz="900" dirty="0">
                <a:solidFill>
                  <a:srgbClr val="64748B"/>
                </a:solidFill>
                <a:latin typeface="Open Sans" pitchFamily="34" charset="0"/>
                <a:ea typeface="Open Sans" pitchFamily="34" charset="-122"/>
                <a:cs typeface="Open Sans" pitchFamily="34" charset="-120"/>
              </a:rPr>
              <a:t>Long Form Audit Report (LFAR) – Practical Approach</a:t>
            </a:r>
            <a:endParaRPr lang="en-US" sz="900" dirty="0"/>
          </a:p>
        </p:txBody>
      </p:sp>
      <p:sp>
        <p:nvSpPr>
          <p:cNvPr id="56" name="Text 47"/>
          <p:cNvSpPr txBox="1"/>
          <p:nvPr/>
        </p:nvSpPr>
        <p:spPr>
          <a:xfrm>
            <a:off x="10416845" y="6586423"/>
            <a:ext cx="1553566" cy="171907"/>
          </a:xfrm>
          <a:prstGeom prst="rect">
            <a:avLst/>
          </a:prstGeom>
          <a:noFill/>
          <a:ln/>
        </p:spPr>
        <p:txBody>
          <a:bodyPr wrap="square" lIns="0" tIns="0" rIns="0" bIns="0" rtlCol="0" anchor="ctr"/>
          <a:lstStyle/>
          <a:p>
            <a:pPr marL="0" indent="0" algn="l">
              <a:buNone/>
            </a:pPr>
            <a:r>
              <a:rPr lang="en-US" sz="900" dirty="0">
                <a:solidFill>
                  <a:srgbClr val="64748B"/>
                </a:solidFill>
                <a:latin typeface="Open Sans" pitchFamily="34" charset="0"/>
                <a:ea typeface="Open Sans" pitchFamily="34" charset="-122"/>
                <a:cs typeface="Open Sans" pitchFamily="34" charset="-120"/>
              </a:rPr>
              <a:t>ICAI Hyderabad Seminar</a:t>
            </a:r>
            <a:endParaRPr lang="en-US" sz="900" dirty="0"/>
          </a:p>
        </p:txBody>
      </p:sp>
      <p:pic>
        <p:nvPicPr>
          <p:cNvPr id="57" name="Image 7" descr="preencoded.png"/>
          <p:cNvPicPr>
            <a:picLocks noChangeAspect="1"/>
          </p:cNvPicPr>
          <p:nvPr/>
        </p:nvPicPr>
        <p:blipFill>
          <a:blip r:embed="rId8"/>
          <a:srcRect l="-2283" r="-2283"/>
          <a:stretch/>
        </p:blipFill>
        <p:spPr>
          <a:xfrm>
            <a:off x="476402" y="342900"/>
            <a:ext cx="209398" cy="267005"/>
          </a:xfrm>
          <a:prstGeom prst="rect">
            <a:avLst/>
          </a:prstGeom>
        </p:spPr>
      </p:pic>
      <p:sp>
        <p:nvSpPr>
          <p:cNvPr id="58" name="Text 48"/>
          <p:cNvSpPr txBox="1"/>
          <p:nvPr/>
        </p:nvSpPr>
        <p:spPr>
          <a:xfrm>
            <a:off x="828446" y="247802"/>
            <a:ext cx="8442655" cy="457200"/>
          </a:xfrm>
          <a:prstGeom prst="rect">
            <a:avLst/>
          </a:prstGeom>
          <a:noFill/>
          <a:ln/>
        </p:spPr>
        <p:txBody>
          <a:bodyPr wrap="square" lIns="0" tIns="0" rIns="0" bIns="0" rtlCol="0" anchor="ctr"/>
          <a:lstStyle/>
          <a:p>
            <a:pPr marL="0" indent="0" algn="l">
              <a:buNone/>
            </a:pPr>
            <a:r>
              <a:rPr lang="en-US" sz="2400" b="1" kern="0" spc="75" dirty="0">
                <a:solidFill>
                  <a:srgbClr val="FFFFFF"/>
                </a:solidFill>
                <a:latin typeface="Montserrat" pitchFamily="34" charset="0"/>
                <a:ea typeface="Montserrat" pitchFamily="34" charset="-122"/>
                <a:cs typeface="Montserrat" pitchFamily="34" charset="-120"/>
              </a:rPr>
              <a:t>I. Assets - Advances - Non-Fund Based 5(g)</a:t>
            </a:r>
            <a:endParaRPr lang="en-US" sz="2400"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name="Slide 59">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F0F0F0"/>
          </a:solidFill>
          <a:ln w="12700">
            <a:solidFill>
              <a:srgbClr val="FFFFFF">
                <a:alpha val="0"/>
              </a:srgbClr>
            </a:solidFill>
            <a:prstDash val="solid"/>
          </a:ln>
        </p:spPr>
      </p:sp>
      <p:sp>
        <p:nvSpPr>
          <p:cNvPr id="3" name="Shape 1"/>
          <p:cNvSpPr/>
          <p:nvPr/>
        </p:nvSpPr>
        <p:spPr>
          <a:xfrm>
            <a:off x="0" y="0"/>
            <a:ext cx="12191695" cy="6858000"/>
          </a:xfrm>
          <a:prstGeom prst="rect">
            <a:avLst/>
          </a:prstGeom>
          <a:solidFill>
            <a:srgbClr val="FFFFFF"/>
          </a:solidFill>
          <a:ln w="12700">
            <a:solidFill>
              <a:srgbClr val="FFFFFF">
                <a:alpha val="0"/>
              </a:srgbClr>
            </a:solidFill>
            <a:prstDash val="solid"/>
          </a:ln>
        </p:spPr>
      </p:sp>
      <p:sp>
        <p:nvSpPr>
          <p:cNvPr id="4" name="Shape 2"/>
          <p:cNvSpPr/>
          <p:nvPr/>
        </p:nvSpPr>
        <p:spPr>
          <a:xfrm>
            <a:off x="0" y="0"/>
            <a:ext cx="12191695" cy="533095"/>
          </a:xfrm>
          <a:prstGeom prst="rect">
            <a:avLst/>
          </a:prstGeom>
          <a:solidFill>
            <a:srgbClr val="003580"/>
          </a:solidFill>
          <a:ln w="12700">
            <a:solidFill>
              <a:srgbClr val="FFFFFF">
                <a:alpha val="0"/>
              </a:srgbClr>
            </a:solidFill>
            <a:prstDash val="solid"/>
          </a:ln>
        </p:spPr>
      </p:sp>
      <p:pic>
        <p:nvPicPr>
          <p:cNvPr id="6" name="Image 0" descr="preencoded.png"/>
          <p:cNvPicPr>
            <a:picLocks noChangeAspect="1"/>
          </p:cNvPicPr>
          <p:nvPr/>
        </p:nvPicPr>
        <p:blipFill>
          <a:blip r:embed="rId3"/>
          <a:srcRect l="-502" r="-502"/>
          <a:stretch/>
        </p:blipFill>
        <p:spPr>
          <a:xfrm>
            <a:off x="0" y="523951"/>
            <a:ext cx="12191695" cy="31090"/>
          </a:xfrm>
          <a:prstGeom prst="rect">
            <a:avLst/>
          </a:prstGeom>
        </p:spPr>
      </p:pic>
      <p:sp>
        <p:nvSpPr>
          <p:cNvPr id="7" name="Shape 4"/>
          <p:cNvSpPr/>
          <p:nvPr/>
        </p:nvSpPr>
        <p:spPr>
          <a:xfrm>
            <a:off x="0" y="555955"/>
            <a:ext cx="12191695" cy="6096305"/>
          </a:xfrm>
          <a:prstGeom prst="rect">
            <a:avLst/>
          </a:prstGeom>
          <a:solidFill>
            <a:srgbClr val="F8FAFC"/>
          </a:solidFill>
          <a:ln w="12700">
            <a:solidFill>
              <a:srgbClr val="FFFFFF">
                <a:alpha val="0"/>
              </a:srgbClr>
            </a:solidFill>
            <a:prstDash val="solid"/>
          </a:ln>
        </p:spPr>
      </p:sp>
      <p:sp>
        <p:nvSpPr>
          <p:cNvPr id="8" name="Shape 5"/>
          <p:cNvSpPr/>
          <p:nvPr/>
        </p:nvSpPr>
        <p:spPr>
          <a:xfrm>
            <a:off x="476402" y="841248"/>
            <a:ext cx="11239805" cy="1429207"/>
          </a:xfrm>
          <a:prstGeom prst="roundRect">
            <a:avLst>
              <a:gd name="adj" fmla="val 6824"/>
            </a:avLst>
          </a:prstGeom>
          <a:solidFill>
            <a:srgbClr val="FFFFFF"/>
          </a:solidFill>
          <a:ln/>
        </p:spPr>
      </p:sp>
      <p:sp>
        <p:nvSpPr>
          <p:cNvPr id="9" name="Shape 6"/>
          <p:cNvSpPr/>
          <p:nvPr/>
        </p:nvSpPr>
        <p:spPr>
          <a:xfrm>
            <a:off x="476402" y="841248"/>
            <a:ext cx="57607" cy="1429207"/>
          </a:xfrm>
          <a:prstGeom prst="roundRect">
            <a:avLst>
              <a:gd name="adj" fmla="val 169313"/>
            </a:avLst>
          </a:prstGeom>
          <a:solidFill>
            <a:srgbClr val="0072CE"/>
          </a:solidFill>
          <a:ln w="12700">
            <a:solidFill>
              <a:srgbClr val="0072CE">
                <a:alpha val="0"/>
              </a:srgbClr>
            </a:solidFill>
            <a:prstDash val="solid"/>
          </a:ln>
        </p:spPr>
      </p:sp>
      <p:sp>
        <p:nvSpPr>
          <p:cNvPr id="10" name="Shape 7"/>
          <p:cNvSpPr/>
          <p:nvPr/>
        </p:nvSpPr>
        <p:spPr>
          <a:xfrm>
            <a:off x="724205" y="1013155"/>
            <a:ext cx="886054" cy="209398"/>
          </a:xfrm>
          <a:prstGeom prst="roundRect">
            <a:avLst>
              <a:gd name="adj" fmla="val 158793"/>
            </a:avLst>
          </a:prstGeom>
          <a:solidFill>
            <a:srgbClr val="E8F4FD"/>
          </a:solidFill>
          <a:ln w="12700">
            <a:solidFill>
              <a:srgbClr val="FFFFFF">
                <a:alpha val="0"/>
              </a:srgbClr>
            </a:solidFill>
            <a:prstDash val="solid"/>
          </a:ln>
        </p:spPr>
      </p:sp>
      <p:sp>
        <p:nvSpPr>
          <p:cNvPr id="11" name="Text 8"/>
          <p:cNvSpPr txBox="1"/>
          <p:nvPr/>
        </p:nvSpPr>
        <p:spPr>
          <a:xfrm>
            <a:off x="724205" y="1013155"/>
            <a:ext cx="1027786" cy="210312"/>
          </a:xfrm>
          <a:prstGeom prst="rect">
            <a:avLst/>
          </a:prstGeom>
          <a:solidFill>
            <a:srgbClr val="FFFFFF">
              <a:alpha val="0"/>
            </a:srgbClr>
          </a:solidFill>
          <a:ln>
            <a:solidFill>
              <a:srgbClr val="FFFFFF">
                <a:alpha val="0"/>
              </a:srgbClr>
            </a:solidFill>
          </a:ln>
        </p:spPr>
        <p:txBody>
          <a:bodyPr wrap="square" lIns="76200" tIns="25400" rIns="76200" bIns="25400" rtlCol="0" anchor="ctr"/>
          <a:lstStyle/>
          <a:p>
            <a:pPr marL="0" indent="0" algn="l">
              <a:buNone/>
            </a:pPr>
            <a:r>
              <a:rPr lang="en-US" sz="900" b="1" dirty="0">
                <a:solidFill>
                  <a:srgbClr val="003580"/>
                </a:solidFill>
                <a:latin typeface="Open Sans" pitchFamily="34" charset="0"/>
                <a:ea typeface="Open Sans" pitchFamily="34" charset="-122"/>
                <a:cs typeface="Open Sans" pitchFamily="34" charset="-120"/>
              </a:rPr>
              <a:t>Clause 6(a)(i)</a:t>
            </a:r>
            <a:endParaRPr lang="en-US" sz="900" dirty="0"/>
          </a:p>
        </p:txBody>
      </p:sp>
      <p:pic>
        <p:nvPicPr>
          <p:cNvPr id="12" name="Image 1" descr="preencoded.png"/>
          <p:cNvPicPr>
            <a:picLocks noChangeAspect="1"/>
          </p:cNvPicPr>
          <p:nvPr/>
        </p:nvPicPr>
        <p:blipFill>
          <a:blip r:embed="rId4"/>
          <a:srcRect l="-57" r="-57"/>
          <a:stretch/>
        </p:blipFill>
        <p:spPr>
          <a:xfrm>
            <a:off x="11373307" y="936346"/>
            <a:ext cx="200254" cy="228600"/>
          </a:xfrm>
          <a:prstGeom prst="rect">
            <a:avLst/>
          </a:prstGeom>
        </p:spPr>
      </p:pic>
      <p:sp>
        <p:nvSpPr>
          <p:cNvPr id="13" name="Text 9"/>
          <p:cNvSpPr txBox="1"/>
          <p:nvPr/>
        </p:nvSpPr>
        <p:spPr>
          <a:xfrm>
            <a:off x="724205" y="1270102"/>
            <a:ext cx="10877702" cy="857707"/>
          </a:xfrm>
          <a:prstGeom prst="rect">
            <a:avLst/>
          </a:prstGeom>
          <a:noFill/>
          <a:ln/>
        </p:spPr>
        <p:txBody>
          <a:bodyPr wrap="square" lIns="0" tIns="0" rIns="0" bIns="0" rtlCol="0" anchor="ctr"/>
          <a:lstStyle/>
          <a:p>
            <a:pPr marL="0" indent="0" algn="l">
              <a:buNone/>
            </a:pPr>
            <a:r>
              <a:rPr lang="en-US" sz="1200" b="1" i="1" dirty="0">
                <a:solidFill>
                  <a:srgbClr val="1E293B"/>
                </a:solidFill>
                <a:latin typeface="Montserrat" pitchFamily="34" charset="0"/>
                <a:ea typeface="Montserrat" pitchFamily="34" charset="-122"/>
                <a:cs typeface="Montserrat" pitchFamily="34" charset="-120"/>
              </a:rPr>
              <a:t>"Does the system of the bank ensure expeditious clearance of items debited to Suspense Account? Details of outstanding entries in excess of 90 days may be obtained from the branch and the reasons for delay in adjusting the entries may be ascertained. Does your scrutiny of the accounts under various sub-heads reveal balances, which in your opinion are not recoverable and would require a provision/write-off? If so, give details."</a:t>
            </a:r>
            <a:endParaRPr lang="en-US" sz="1200" dirty="0"/>
          </a:p>
        </p:txBody>
      </p:sp>
      <p:sp>
        <p:nvSpPr>
          <p:cNvPr id="14" name="Shape 10"/>
          <p:cNvSpPr/>
          <p:nvPr/>
        </p:nvSpPr>
        <p:spPr>
          <a:xfrm>
            <a:off x="476402" y="2409444"/>
            <a:ext cx="11239805" cy="1000354"/>
          </a:xfrm>
          <a:prstGeom prst="roundRect">
            <a:avLst>
              <a:gd name="adj" fmla="val 13929"/>
            </a:avLst>
          </a:prstGeom>
          <a:solidFill>
            <a:srgbClr val="FFFFFF"/>
          </a:solidFill>
          <a:ln/>
        </p:spPr>
      </p:sp>
      <p:sp>
        <p:nvSpPr>
          <p:cNvPr id="15" name="Shape 11"/>
          <p:cNvSpPr/>
          <p:nvPr/>
        </p:nvSpPr>
        <p:spPr>
          <a:xfrm>
            <a:off x="476402" y="2409444"/>
            <a:ext cx="57607" cy="1000354"/>
          </a:xfrm>
          <a:prstGeom prst="roundRect">
            <a:avLst>
              <a:gd name="adj" fmla="val 241875"/>
            </a:avLst>
          </a:prstGeom>
          <a:solidFill>
            <a:srgbClr val="0072CE"/>
          </a:solidFill>
          <a:ln w="12700">
            <a:solidFill>
              <a:srgbClr val="0072CE">
                <a:alpha val="0"/>
              </a:srgbClr>
            </a:solidFill>
            <a:prstDash val="solid"/>
          </a:ln>
        </p:spPr>
      </p:sp>
      <p:sp>
        <p:nvSpPr>
          <p:cNvPr id="16" name="Shape 12"/>
          <p:cNvSpPr/>
          <p:nvPr/>
        </p:nvSpPr>
        <p:spPr>
          <a:xfrm>
            <a:off x="724205" y="2581351"/>
            <a:ext cx="923544" cy="209398"/>
          </a:xfrm>
          <a:prstGeom prst="roundRect">
            <a:avLst>
              <a:gd name="adj" fmla="val 158793"/>
            </a:avLst>
          </a:prstGeom>
          <a:solidFill>
            <a:srgbClr val="E8F4FD"/>
          </a:solidFill>
          <a:ln w="12700">
            <a:solidFill>
              <a:srgbClr val="FFFFFF">
                <a:alpha val="0"/>
              </a:srgbClr>
            </a:solidFill>
            <a:prstDash val="solid"/>
          </a:ln>
        </p:spPr>
      </p:sp>
      <p:sp>
        <p:nvSpPr>
          <p:cNvPr id="17" name="Text 13"/>
          <p:cNvSpPr txBox="1"/>
          <p:nvPr/>
        </p:nvSpPr>
        <p:spPr>
          <a:xfrm>
            <a:off x="724205" y="2581351"/>
            <a:ext cx="1100023" cy="210312"/>
          </a:xfrm>
          <a:prstGeom prst="rect">
            <a:avLst/>
          </a:prstGeom>
          <a:solidFill>
            <a:srgbClr val="FFFFFF">
              <a:alpha val="0"/>
            </a:srgbClr>
          </a:solidFill>
          <a:ln>
            <a:solidFill>
              <a:srgbClr val="FFFFFF">
                <a:alpha val="0"/>
              </a:srgbClr>
            </a:solidFill>
          </a:ln>
        </p:spPr>
        <p:txBody>
          <a:bodyPr wrap="square" lIns="76200" tIns="25400" rIns="76200" bIns="25400" rtlCol="0" anchor="ctr"/>
          <a:lstStyle/>
          <a:p>
            <a:pPr marL="0" indent="0" algn="l">
              <a:buNone/>
            </a:pPr>
            <a:r>
              <a:rPr lang="en-US" sz="900" b="1" dirty="0">
                <a:solidFill>
                  <a:srgbClr val="003580"/>
                </a:solidFill>
                <a:latin typeface="Open Sans" pitchFamily="34" charset="0"/>
                <a:ea typeface="Open Sans" pitchFamily="34" charset="-122"/>
                <a:cs typeface="Open Sans" pitchFamily="34" charset="-120"/>
              </a:rPr>
              <a:t>Clause 6(a)(ii)</a:t>
            </a:r>
            <a:endParaRPr lang="en-US" sz="900" dirty="0"/>
          </a:p>
        </p:txBody>
      </p:sp>
      <p:pic>
        <p:nvPicPr>
          <p:cNvPr id="18" name="Image 2" descr="preencoded.png"/>
          <p:cNvPicPr>
            <a:picLocks noChangeAspect="1"/>
          </p:cNvPicPr>
          <p:nvPr/>
        </p:nvPicPr>
        <p:blipFill>
          <a:blip r:embed="rId4"/>
          <a:srcRect l="-57" r="-57"/>
          <a:stretch/>
        </p:blipFill>
        <p:spPr>
          <a:xfrm>
            <a:off x="11373307" y="2504542"/>
            <a:ext cx="200254" cy="228600"/>
          </a:xfrm>
          <a:prstGeom prst="rect">
            <a:avLst/>
          </a:prstGeom>
        </p:spPr>
      </p:pic>
      <p:sp>
        <p:nvSpPr>
          <p:cNvPr id="19" name="Text 14"/>
          <p:cNvSpPr txBox="1"/>
          <p:nvPr/>
        </p:nvSpPr>
        <p:spPr>
          <a:xfrm>
            <a:off x="724205" y="2838298"/>
            <a:ext cx="10877702" cy="428854"/>
          </a:xfrm>
          <a:prstGeom prst="rect">
            <a:avLst/>
          </a:prstGeom>
          <a:noFill/>
          <a:ln/>
        </p:spPr>
        <p:txBody>
          <a:bodyPr wrap="square" lIns="0" tIns="0" rIns="0" bIns="0" rtlCol="0" anchor="ctr"/>
          <a:lstStyle/>
          <a:p>
            <a:pPr marL="0" indent="0" algn="l">
              <a:buNone/>
            </a:pPr>
            <a:r>
              <a:rPr lang="en-US" sz="1200" b="1" i="1" dirty="0">
                <a:solidFill>
                  <a:srgbClr val="1E293B"/>
                </a:solidFill>
                <a:latin typeface="Montserrat" pitchFamily="34" charset="0"/>
                <a:ea typeface="Montserrat" pitchFamily="34" charset="-122"/>
                <a:cs typeface="Montserrat" pitchFamily="34" charset="-120"/>
              </a:rPr>
              <a:t>"Does your test check indicate any unusual items in these accounts? If so, report their nature and the amounts involved. Are there any intangible items under this head e.g. losses not provided / pending investigation?"</a:t>
            </a:r>
            <a:endParaRPr lang="en-US" sz="1200" dirty="0"/>
          </a:p>
        </p:txBody>
      </p:sp>
      <p:sp>
        <p:nvSpPr>
          <p:cNvPr id="20" name="Shape 15"/>
          <p:cNvSpPr/>
          <p:nvPr/>
        </p:nvSpPr>
        <p:spPr>
          <a:xfrm>
            <a:off x="476402" y="3598164"/>
            <a:ext cx="3619195" cy="2762402"/>
          </a:xfrm>
          <a:prstGeom prst="roundRect">
            <a:avLst>
              <a:gd name="adj" fmla="val 2283"/>
            </a:avLst>
          </a:prstGeom>
          <a:solidFill>
            <a:srgbClr val="FFFFFF"/>
          </a:solidFill>
          <a:ln w="12700">
            <a:solidFill>
              <a:srgbClr val="FFFFFF">
                <a:alpha val="0"/>
              </a:srgbClr>
            </a:solidFill>
            <a:prstDash val="solid"/>
          </a:ln>
          <a:effectLst>
            <a:outerShdw blurRad="63500" dist="38100" dir="16200000" algn="bl" rotWithShape="0">
              <a:srgbClr val="000000">
                <a:alpha val="5000"/>
              </a:srgbClr>
            </a:outerShdw>
          </a:effectLst>
        </p:spPr>
      </p:sp>
      <p:sp>
        <p:nvSpPr>
          <p:cNvPr id="21" name="Shape 16"/>
          <p:cNvSpPr/>
          <p:nvPr/>
        </p:nvSpPr>
        <p:spPr>
          <a:xfrm>
            <a:off x="666598" y="4227271"/>
            <a:ext cx="3238805" cy="19202"/>
          </a:xfrm>
          <a:prstGeom prst="rect">
            <a:avLst/>
          </a:prstGeom>
          <a:solidFill>
            <a:srgbClr val="F1F5F9"/>
          </a:solidFill>
          <a:ln w="12700">
            <a:solidFill>
              <a:srgbClr val="F1F5F9">
                <a:alpha val="0"/>
              </a:srgbClr>
            </a:solidFill>
            <a:prstDash val="solid"/>
          </a:ln>
        </p:spPr>
      </p:sp>
      <p:sp>
        <p:nvSpPr>
          <p:cNvPr id="22" name="Shape 17"/>
          <p:cNvSpPr/>
          <p:nvPr/>
        </p:nvSpPr>
        <p:spPr>
          <a:xfrm>
            <a:off x="666598" y="3789274"/>
            <a:ext cx="342900" cy="342900"/>
          </a:xfrm>
          <a:prstGeom prst="ellipse">
            <a:avLst/>
          </a:prstGeom>
          <a:solidFill>
            <a:srgbClr val="0072CE"/>
          </a:solidFill>
          <a:ln w="12700">
            <a:solidFill>
              <a:srgbClr val="FFFFFF">
                <a:alpha val="0"/>
              </a:srgbClr>
            </a:solidFill>
            <a:prstDash val="solid"/>
          </a:ln>
        </p:spPr>
      </p:sp>
      <p:pic>
        <p:nvPicPr>
          <p:cNvPr id="23" name="Image 3" descr="preencoded.png"/>
          <p:cNvPicPr>
            <a:picLocks noChangeAspect="1"/>
          </p:cNvPicPr>
          <p:nvPr/>
        </p:nvPicPr>
        <p:blipFill>
          <a:blip r:embed="rId5"/>
          <a:srcRect/>
          <a:stretch/>
        </p:blipFill>
        <p:spPr>
          <a:xfrm>
            <a:off x="761695" y="3884371"/>
            <a:ext cx="152705" cy="152705"/>
          </a:xfrm>
          <a:prstGeom prst="rect">
            <a:avLst/>
          </a:prstGeom>
        </p:spPr>
      </p:pic>
      <p:sp>
        <p:nvSpPr>
          <p:cNvPr id="24" name="Text 18"/>
          <p:cNvSpPr txBox="1"/>
          <p:nvPr/>
        </p:nvSpPr>
        <p:spPr>
          <a:xfrm>
            <a:off x="1104595" y="3845966"/>
            <a:ext cx="1467612" cy="228600"/>
          </a:xfrm>
          <a:prstGeom prst="rect">
            <a:avLst/>
          </a:prstGeom>
          <a:noFill/>
          <a:ln/>
        </p:spPr>
        <p:txBody>
          <a:bodyPr wrap="square" lIns="0" tIns="0" rIns="0" bIns="0" rtlCol="0" anchor="ctr"/>
          <a:lstStyle/>
          <a:p>
            <a:pPr marL="0" indent="0" algn="l">
              <a:buNone/>
            </a:pPr>
            <a:r>
              <a:rPr lang="en-US" sz="1200" b="1" dirty="0">
                <a:solidFill>
                  <a:srgbClr val="334155"/>
                </a:solidFill>
                <a:latin typeface="Montserrat" pitchFamily="34" charset="0"/>
                <a:ea typeface="Montserrat" pitchFamily="34" charset="-122"/>
                <a:cs typeface="Montserrat" pitchFamily="34" charset="-120"/>
              </a:rPr>
              <a:t>What to Verify</a:t>
            </a:r>
            <a:endParaRPr lang="en-US" sz="1200" dirty="0"/>
          </a:p>
        </p:txBody>
      </p:sp>
      <p:sp>
        <p:nvSpPr>
          <p:cNvPr id="25" name="Text 19"/>
          <p:cNvSpPr txBox="1"/>
          <p:nvPr/>
        </p:nvSpPr>
        <p:spPr>
          <a:xfrm>
            <a:off x="819302" y="4389120"/>
            <a:ext cx="3162910" cy="381305"/>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Ageing analysis of suspense account entries, especially those &gt; 90 days</a:t>
            </a:r>
            <a:endParaRPr lang="en-US" sz="1000" dirty="0"/>
          </a:p>
        </p:txBody>
      </p:sp>
      <p:sp>
        <p:nvSpPr>
          <p:cNvPr id="26" name="Text 20"/>
          <p:cNvSpPr txBox="1"/>
          <p:nvPr/>
        </p:nvSpPr>
        <p:spPr>
          <a:xfrm>
            <a:off x="819302" y="4857293"/>
            <a:ext cx="3162910" cy="381305"/>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Nature of debits in suspense account (advance to staff, legal expenses, un-reconciled items)</a:t>
            </a:r>
            <a:endParaRPr lang="en-US" sz="1000" dirty="0"/>
          </a:p>
        </p:txBody>
      </p:sp>
      <p:sp>
        <p:nvSpPr>
          <p:cNvPr id="27" name="Text 21"/>
          <p:cNvSpPr txBox="1"/>
          <p:nvPr/>
        </p:nvSpPr>
        <p:spPr>
          <a:xfrm>
            <a:off x="819302" y="5326380"/>
            <a:ext cx="3162910" cy="381305"/>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Recovery/adjustment actions taken for old outstanding items</a:t>
            </a:r>
            <a:endParaRPr lang="en-US" sz="1000" dirty="0"/>
          </a:p>
        </p:txBody>
      </p:sp>
      <p:sp>
        <p:nvSpPr>
          <p:cNvPr id="28" name="Text 22"/>
          <p:cNvSpPr txBox="1"/>
          <p:nvPr/>
        </p:nvSpPr>
        <p:spPr>
          <a:xfrm>
            <a:off x="819302" y="5794553"/>
            <a:ext cx="3162910" cy="381305"/>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Identification of intangible assets or losses booked as assets</a:t>
            </a:r>
            <a:endParaRPr lang="en-US" sz="1000" dirty="0"/>
          </a:p>
        </p:txBody>
      </p:sp>
      <p:sp>
        <p:nvSpPr>
          <p:cNvPr id="29" name="Shape 23"/>
          <p:cNvSpPr/>
          <p:nvPr/>
        </p:nvSpPr>
        <p:spPr>
          <a:xfrm>
            <a:off x="4286707" y="3598164"/>
            <a:ext cx="3619195" cy="2762402"/>
          </a:xfrm>
          <a:prstGeom prst="roundRect">
            <a:avLst>
              <a:gd name="adj" fmla="val 2283"/>
            </a:avLst>
          </a:prstGeom>
          <a:solidFill>
            <a:srgbClr val="FFFFFF"/>
          </a:solidFill>
          <a:ln w="12700">
            <a:solidFill>
              <a:srgbClr val="FFFFFF">
                <a:alpha val="0"/>
              </a:srgbClr>
            </a:solidFill>
            <a:prstDash val="solid"/>
          </a:ln>
          <a:effectLst>
            <a:outerShdw blurRad="63500" dist="38100" dir="16200000" algn="bl" rotWithShape="0">
              <a:srgbClr val="000000">
                <a:alpha val="5000"/>
              </a:srgbClr>
            </a:outerShdw>
          </a:effectLst>
        </p:spPr>
      </p:sp>
      <p:sp>
        <p:nvSpPr>
          <p:cNvPr id="30" name="Shape 24"/>
          <p:cNvSpPr/>
          <p:nvPr/>
        </p:nvSpPr>
        <p:spPr>
          <a:xfrm>
            <a:off x="4476902" y="4227271"/>
            <a:ext cx="3238805" cy="19202"/>
          </a:xfrm>
          <a:prstGeom prst="rect">
            <a:avLst/>
          </a:prstGeom>
          <a:solidFill>
            <a:srgbClr val="F1F5F9"/>
          </a:solidFill>
          <a:ln w="12700">
            <a:solidFill>
              <a:srgbClr val="F1F5F9">
                <a:alpha val="0"/>
              </a:srgbClr>
            </a:solidFill>
            <a:prstDash val="solid"/>
          </a:ln>
        </p:spPr>
      </p:sp>
      <p:sp>
        <p:nvSpPr>
          <p:cNvPr id="31" name="Shape 25"/>
          <p:cNvSpPr/>
          <p:nvPr/>
        </p:nvSpPr>
        <p:spPr>
          <a:xfrm>
            <a:off x="4476902" y="3789274"/>
            <a:ext cx="342900" cy="342900"/>
          </a:xfrm>
          <a:prstGeom prst="ellipse">
            <a:avLst/>
          </a:prstGeom>
          <a:solidFill>
            <a:srgbClr val="0D9488"/>
          </a:solidFill>
          <a:ln w="12700">
            <a:solidFill>
              <a:srgbClr val="FFFFFF">
                <a:alpha val="0"/>
              </a:srgbClr>
            </a:solidFill>
            <a:prstDash val="solid"/>
          </a:ln>
        </p:spPr>
      </p:sp>
      <p:pic>
        <p:nvPicPr>
          <p:cNvPr id="32" name="Image 4" descr="preencoded.png"/>
          <p:cNvPicPr>
            <a:picLocks noChangeAspect="1"/>
          </p:cNvPicPr>
          <p:nvPr/>
        </p:nvPicPr>
        <p:blipFill>
          <a:blip r:embed="rId6"/>
          <a:srcRect t="-100" b="-100"/>
          <a:stretch/>
        </p:blipFill>
        <p:spPr>
          <a:xfrm>
            <a:off x="4591202" y="3884371"/>
            <a:ext cx="114300" cy="152705"/>
          </a:xfrm>
          <a:prstGeom prst="rect">
            <a:avLst/>
          </a:prstGeom>
        </p:spPr>
      </p:pic>
      <p:sp>
        <p:nvSpPr>
          <p:cNvPr id="33" name="Text 26"/>
          <p:cNvSpPr txBox="1"/>
          <p:nvPr/>
        </p:nvSpPr>
        <p:spPr>
          <a:xfrm>
            <a:off x="4914900" y="3845966"/>
            <a:ext cx="2189988" cy="228600"/>
          </a:xfrm>
          <a:prstGeom prst="rect">
            <a:avLst/>
          </a:prstGeom>
          <a:noFill/>
          <a:ln/>
        </p:spPr>
        <p:txBody>
          <a:bodyPr wrap="square" lIns="0" tIns="0" rIns="0" bIns="0" rtlCol="0" anchor="ctr"/>
          <a:lstStyle/>
          <a:p>
            <a:pPr marL="0" indent="0" algn="l">
              <a:buNone/>
            </a:pPr>
            <a:r>
              <a:rPr lang="en-US" sz="1200" b="1" dirty="0">
                <a:solidFill>
                  <a:srgbClr val="334155"/>
                </a:solidFill>
                <a:latin typeface="Montserrat" pitchFamily="34" charset="0"/>
                <a:ea typeface="Montserrat" pitchFamily="34" charset="-122"/>
                <a:cs typeface="Montserrat" pitchFamily="34" charset="-120"/>
              </a:rPr>
              <a:t>Documents to Examine</a:t>
            </a:r>
            <a:endParaRPr lang="en-US" sz="1200" dirty="0"/>
          </a:p>
        </p:txBody>
      </p:sp>
      <p:sp>
        <p:nvSpPr>
          <p:cNvPr id="34" name="Text 27"/>
          <p:cNvSpPr txBox="1"/>
          <p:nvPr/>
        </p:nvSpPr>
        <p:spPr>
          <a:xfrm>
            <a:off x="4629607" y="4389120"/>
            <a:ext cx="3162910" cy="381305"/>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Suspense Account General Ledger and sub-ledgers</a:t>
            </a:r>
            <a:endParaRPr lang="en-US" sz="1000" dirty="0"/>
          </a:p>
        </p:txBody>
      </p:sp>
      <p:sp>
        <p:nvSpPr>
          <p:cNvPr id="35" name="Text 28"/>
          <p:cNvSpPr txBox="1"/>
          <p:nvPr/>
        </p:nvSpPr>
        <p:spPr>
          <a:xfrm>
            <a:off x="4629607" y="4857293"/>
            <a:ext cx="3162910" cy="381305"/>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Age-wise break-up of Suspense/Sundry Asset entries</a:t>
            </a:r>
            <a:endParaRPr lang="en-US" sz="1000" dirty="0"/>
          </a:p>
        </p:txBody>
      </p:sp>
      <p:sp>
        <p:nvSpPr>
          <p:cNvPr id="36" name="Text 29"/>
          <p:cNvSpPr txBox="1"/>
          <p:nvPr/>
        </p:nvSpPr>
        <p:spPr>
          <a:xfrm>
            <a:off x="4629607" y="5326380"/>
            <a:ext cx="3162910" cy="381305"/>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Details of entries &gt; 90 days with reasons for non-adjustment</a:t>
            </a:r>
            <a:endParaRPr lang="en-US" sz="1000" dirty="0"/>
          </a:p>
        </p:txBody>
      </p:sp>
      <p:sp>
        <p:nvSpPr>
          <p:cNvPr id="37" name="Text 30"/>
          <p:cNvSpPr txBox="1"/>
          <p:nvPr/>
        </p:nvSpPr>
        <p:spPr>
          <a:xfrm>
            <a:off x="4629607" y="5794553"/>
            <a:ext cx="3162910" cy="381305"/>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Management write-off proposals or provision requests</a:t>
            </a:r>
            <a:endParaRPr lang="en-US" sz="1000" dirty="0"/>
          </a:p>
        </p:txBody>
      </p:sp>
      <p:sp>
        <p:nvSpPr>
          <p:cNvPr id="38" name="Shape 31"/>
          <p:cNvSpPr/>
          <p:nvPr/>
        </p:nvSpPr>
        <p:spPr>
          <a:xfrm>
            <a:off x="8096098" y="3598164"/>
            <a:ext cx="3619195" cy="2762402"/>
          </a:xfrm>
          <a:prstGeom prst="roundRect">
            <a:avLst>
              <a:gd name="adj" fmla="val 2283"/>
            </a:avLst>
          </a:prstGeom>
          <a:solidFill>
            <a:srgbClr val="FFFFFF"/>
          </a:solidFill>
          <a:ln w="12700">
            <a:solidFill>
              <a:srgbClr val="FFFFFF">
                <a:alpha val="0"/>
              </a:srgbClr>
            </a:solidFill>
            <a:prstDash val="solid"/>
          </a:ln>
          <a:effectLst>
            <a:outerShdw blurRad="63500" dist="38100" dir="16200000" algn="bl" rotWithShape="0">
              <a:srgbClr val="000000">
                <a:alpha val="5000"/>
              </a:srgbClr>
            </a:outerShdw>
          </a:effectLst>
        </p:spPr>
      </p:sp>
      <p:sp>
        <p:nvSpPr>
          <p:cNvPr id="39" name="Shape 32"/>
          <p:cNvSpPr/>
          <p:nvPr/>
        </p:nvSpPr>
        <p:spPr>
          <a:xfrm>
            <a:off x="8287207" y="4227271"/>
            <a:ext cx="3238805" cy="19202"/>
          </a:xfrm>
          <a:prstGeom prst="rect">
            <a:avLst/>
          </a:prstGeom>
          <a:solidFill>
            <a:srgbClr val="F1F5F9"/>
          </a:solidFill>
          <a:ln w="12700">
            <a:solidFill>
              <a:srgbClr val="F1F5F9">
                <a:alpha val="0"/>
              </a:srgbClr>
            </a:solidFill>
            <a:prstDash val="solid"/>
          </a:ln>
        </p:spPr>
      </p:sp>
      <p:sp>
        <p:nvSpPr>
          <p:cNvPr id="40" name="Shape 33"/>
          <p:cNvSpPr/>
          <p:nvPr/>
        </p:nvSpPr>
        <p:spPr>
          <a:xfrm>
            <a:off x="8287207" y="3789274"/>
            <a:ext cx="342900" cy="342900"/>
          </a:xfrm>
          <a:prstGeom prst="ellipse">
            <a:avLst/>
          </a:prstGeom>
          <a:solidFill>
            <a:srgbClr val="EF4444"/>
          </a:solidFill>
          <a:ln w="12700">
            <a:solidFill>
              <a:srgbClr val="FFFFFF">
                <a:alpha val="0"/>
              </a:srgbClr>
            </a:solidFill>
            <a:prstDash val="solid"/>
          </a:ln>
        </p:spPr>
      </p:sp>
      <p:pic>
        <p:nvPicPr>
          <p:cNvPr id="41" name="Image 5" descr="preencoded.png"/>
          <p:cNvPicPr>
            <a:picLocks noChangeAspect="1"/>
          </p:cNvPicPr>
          <p:nvPr/>
        </p:nvPicPr>
        <p:blipFill>
          <a:blip r:embed="rId7"/>
          <a:srcRect/>
          <a:stretch/>
        </p:blipFill>
        <p:spPr>
          <a:xfrm>
            <a:off x="8382305" y="3884371"/>
            <a:ext cx="152705" cy="152705"/>
          </a:xfrm>
          <a:prstGeom prst="rect">
            <a:avLst/>
          </a:prstGeom>
        </p:spPr>
      </p:pic>
      <p:sp>
        <p:nvSpPr>
          <p:cNvPr id="42" name="Text 34"/>
          <p:cNvSpPr txBox="1"/>
          <p:nvPr/>
        </p:nvSpPr>
        <p:spPr>
          <a:xfrm>
            <a:off x="8725205" y="3845966"/>
            <a:ext cx="1667866" cy="228600"/>
          </a:xfrm>
          <a:prstGeom prst="rect">
            <a:avLst/>
          </a:prstGeom>
          <a:noFill/>
          <a:ln/>
        </p:spPr>
        <p:txBody>
          <a:bodyPr wrap="square" lIns="0" tIns="0" rIns="0" bIns="0" rtlCol="0" anchor="ctr"/>
          <a:lstStyle/>
          <a:p>
            <a:pPr marL="0" indent="0" algn="l">
              <a:buNone/>
            </a:pPr>
            <a:r>
              <a:rPr lang="en-US" sz="1200" b="1" dirty="0">
                <a:solidFill>
                  <a:srgbClr val="334155"/>
                </a:solidFill>
                <a:latin typeface="Montserrat" pitchFamily="34" charset="0"/>
                <a:ea typeface="Montserrat" pitchFamily="34" charset="-122"/>
                <a:cs typeface="Montserrat" pitchFamily="34" charset="-120"/>
              </a:rPr>
              <a:t>Risks / Red Flags</a:t>
            </a:r>
            <a:endParaRPr lang="en-US" sz="1200" dirty="0"/>
          </a:p>
        </p:txBody>
      </p:sp>
      <p:sp>
        <p:nvSpPr>
          <p:cNvPr id="43" name="Text 35"/>
          <p:cNvSpPr txBox="1"/>
          <p:nvPr/>
        </p:nvSpPr>
        <p:spPr>
          <a:xfrm>
            <a:off x="8438998" y="4389120"/>
            <a:ext cx="3162910" cy="381305"/>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Parking of non-performing advances or losses in suspense accounts to avoid provisioning</a:t>
            </a:r>
            <a:endParaRPr lang="en-US" sz="1000" dirty="0"/>
          </a:p>
        </p:txBody>
      </p:sp>
      <p:sp>
        <p:nvSpPr>
          <p:cNvPr id="44" name="Text 36"/>
          <p:cNvSpPr txBox="1"/>
          <p:nvPr/>
        </p:nvSpPr>
        <p:spPr>
          <a:xfrm>
            <a:off x="8438998" y="4857293"/>
            <a:ext cx="3162910" cy="381305"/>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Fraudulent withdrawals or misappropriation hidden in suspense entries</a:t>
            </a:r>
            <a:endParaRPr lang="en-US" sz="1000" dirty="0"/>
          </a:p>
        </p:txBody>
      </p:sp>
      <p:sp>
        <p:nvSpPr>
          <p:cNvPr id="45" name="Text 37"/>
          <p:cNvSpPr txBox="1"/>
          <p:nvPr/>
        </p:nvSpPr>
        <p:spPr>
          <a:xfrm>
            <a:off x="8438998" y="5326380"/>
            <a:ext cx="3162910" cy="381305"/>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Overstatement of assets by carrying unrecoverable items</a:t>
            </a:r>
            <a:endParaRPr lang="en-US" sz="1000" dirty="0"/>
          </a:p>
        </p:txBody>
      </p:sp>
      <p:sp>
        <p:nvSpPr>
          <p:cNvPr id="46" name="Text 38"/>
          <p:cNvSpPr txBox="1"/>
          <p:nvPr/>
        </p:nvSpPr>
        <p:spPr>
          <a:xfrm>
            <a:off x="8438998" y="5794553"/>
            <a:ext cx="3162910" cy="381305"/>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Long outstanding entries indicating control weaknesses in reconciliation</a:t>
            </a:r>
            <a:endParaRPr lang="en-US" sz="1000" dirty="0"/>
          </a:p>
        </p:txBody>
      </p:sp>
      <p:sp>
        <p:nvSpPr>
          <p:cNvPr id="47" name="Shape 39"/>
          <p:cNvSpPr/>
          <p:nvPr/>
        </p:nvSpPr>
        <p:spPr>
          <a:xfrm>
            <a:off x="0" y="6644030"/>
            <a:ext cx="12191695" cy="219456"/>
          </a:xfrm>
          <a:prstGeom prst="rect">
            <a:avLst/>
          </a:prstGeom>
          <a:solidFill>
            <a:srgbClr val="F1F5F9"/>
          </a:solidFill>
          <a:ln/>
        </p:spPr>
      </p:sp>
      <p:sp>
        <p:nvSpPr>
          <p:cNvPr id="48" name="Shape 40"/>
          <p:cNvSpPr/>
          <p:nvPr/>
        </p:nvSpPr>
        <p:spPr>
          <a:xfrm>
            <a:off x="0" y="6644030"/>
            <a:ext cx="12191695" cy="9144"/>
          </a:xfrm>
          <a:prstGeom prst="rect">
            <a:avLst/>
          </a:prstGeom>
          <a:solidFill>
            <a:srgbClr val="E2E8F0"/>
          </a:solidFill>
          <a:ln w="12700">
            <a:solidFill>
              <a:srgbClr val="E2E8F0">
                <a:alpha val="0"/>
              </a:srgbClr>
            </a:solidFill>
            <a:prstDash val="solid"/>
          </a:ln>
        </p:spPr>
      </p:sp>
      <p:sp>
        <p:nvSpPr>
          <p:cNvPr id="49" name="Text 41"/>
          <p:cNvSpPr txBox="1"/>
          <p:nvPr/>
        </p:nvSpPr>
        <p:spPr>
          <a:xfrm>
            <a:off x="476402" y="6669634"/>
            <a:ext cx="3276295" cy="171907"/>
          </a:xfrm>
          <a:prstGeom prst="rect">
            <a:avLst/>
          </a:prstGeom>
          <a:noFill/>
          <a:ln/>
        </p:spPr>
        <p:txBody>
          <a:bodyPr wrap="square" lIns="0" tIns="0" rIns="0" bIns="0" rtlCol="0" anchor="ctr"/>
          <a:lstStyle/>
          <a:p>
            <a:pPr marL="0" indent="0" algn="l">
              <a:buNone/>
            </a:pPr>
            <a:r>
              <a:rPr lang="en-US" sz="900" dirty="0">
                <a:solidFill>
                  <a:srgbClr val="64748B"/>
                </a:solidFill>
                <a:latin typeface="Open Sans" pitchFamily="34" charset="0"/>
                <a:ea typeface="Open Sans" pitchFamily="34" charset="-122"/>
                <a:cs typeface="Open Sans" pitchFamily="34" charset="-120"/>
              </a:rPr>
              <a:t>Long Form Audit Report (LFAR) – Practical Approach</a:t>
            </a:r>
            <a:endParaRPr lang="en-US" sz="900" dirty="0"/>
          </a:p>
        </p:txBody>
      </p:sp>
      <p:sp>
        <p:nvSpPr>
          <p:cNvPr id="50" name="Text 42"/>
          <p:cNvSpPr txBox="1"/>
          <p:nvPr/>
        </p:nvSpPr>
        <p:spPr>
          <a:xfrm>
            <a:off x="10416845" y="6669634"/>
            <a:ext cx="1553566" cy="171907"/>
          </a:xfrm>
          <a:prstGeom prst="rect">
            <a:avLst/>
          </a:prstGeom>
          <a:noFill/>
          <a:ln/>
        </p:spPr>
        <p:txBody>
          <a:bodyPr wrap="square" lIns="0" tIns="0" rIns="0" bIns="0" rtlCol="0" anchor="ctr"/>
          <a:lstStyle/>
          <a:p>
            <a:pPr marL="0" indent="0" algn="l">
              <a:buNone/>
            </a:pPr>
            <a:r>
              <a:rPr lang="en-US" sz="900" dirty="0">
                <a:solidFill>
                  <a:srgbClr val="64748B"/>
                </a:solidFill>
                <a:latin typeface="Open Sans" pitchFamily="34" charset="0"/>
                <a:ea typeface="Open Sans" pitchFamily="34" charset="-122"/>
                <a:cs typeface="Open Sans" pitchFamily="34" charset="-120"/>
              </a:rPr>
              <a:t>ICAI Hyderabad Seminar</a:t>
            </a:r>
            <a:endParaRPr lang="en-US" sz="900" dirty="0"/>
          </a:p>
        </p:txBody>
      </p:sp>
      <p:pic>
        <p:nvPicPr>
          <p:cNvPr id="51" name="Image 6" descr="preencoded.png"/>
          <p:cNvPicPr>
            <a:picLocks noChangeAspect="1"/>
          </p:cNvPicPr>
          <p:nvPr/>
        </p:nvPicPr>
        <p:blipFill>
          <a:blip r:embed="rId8"/>
          <a:srcRect l="-2283" r="-2283"/>
          <a:stretch/>
        </p:blipFill>
        <p:spPr>
          <a:xfrm>
            <a:off x="476402" y="128930"/>
            <a:ext cx="209398" cy="267005"/>
          </a:xfrm>
          <a:prstGeom prst="rect">
            <a:avLst/>
          </a:prstGeom>
        </p:spPr>
      </p:pic>
      <p:sp>
        <p:nvSpPr>
          <p:cNvPr id="52" name="Text 43"/>
          <p:cNvSpPr txBox="1"/>
          <p:nvPr/>
        </p:nvSpPr>
        <p:spPr>
          <a:xfrm>
            <a:off x="828445" y="33833"/>
            <a:ext cx="8177009" cy="457200"/>
          </a:xfrm>
          <a:prstGeom prst="rect">
            <a:avLst/>
          </a:prstGeom>
          <a:noFill/>
          <a:ln/>
        </p:spPr>
        <p:txBody>
          <a:bodyPr wrap="square" lIns="0" tIns="0" rIns="0" bIns="0" rtlCol="0" anchor="ctr"/>
          <a:lstStyle/>
          <a:p>
            <a:pPr marL="0" indent="0" algn="l">
              <a:buNone/>
            </a:pPr>
            <a:r>
              <a:rPr lang="en-US" sz="2400" b="1" kern="0" spc="75" dirty="0">
                <a:solidFill>
                  <a:srgbClr val="FFFFFF"/>
                </a:solidFill>
                <a:latin typeface="Montserrat" pitchFamily="34" charset="0"/>
                <a:ea typeface="Montserrat" pitchFamily="34" charset="-122"/>
                <a:cs typeface="Montserrat" pitchFamily="34" charset="-120"/>
              </a:rPr>
              <a:t>I. Assets - Other Assets _ Suspense A/c </a:t>
            </a:r>
            <a:endParaRPr lang="en-US" sz="2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F0F0F0"/>
          </a:solidFill>
          <a:ln w="12700">
            <a:solidFill>
              <a:srgbClr val="FFFFFF">
                <a:alpha val="0"/>
              </a:srgbClr>
            </a:solidFill>
            <a:prstDash val="solid"/>
          </a:ln>
        </p:spPr>
      </p:sp>
      <p:sp>
        <p:nvSpPr>
          <p:cNvPr id="3" name="Shape 1"/>
          <p:cNvSpPr/>
          <p:nvPr/>
        </p:nvSpPr>
        <p:spPr>
          <a:xfrm>
            <a:off x="0" y="0"/>
            <a:ext cx="12191695" cy="6858000"/>
          </a:xfrm>
          <a:prstGeom prst="rect">
            <a:avLst/>
          </a:prstGeom>
          <a:solidFill>
            <a:srgbClr val="003580"/>
          </a:solidFill>
          <a:ln w="12700">
            <a:solidFill>
              <a:srgbClr val="FFFFFF">
                <a:alpha val="0"/>
              </a:srgbClr>
            </a:solidFill>
            <a:prstDash val="solid"/>
          </a:ln>
        </p:spPr>
      </p:sp>
      <p:sp>
        <p:nvSpPr>
          <p:cNvPr id="4" name="Shape 2"/>
          <p:cNvSpPr/>
          <p:nvPr/>
        </p:nvSpPr>
        <p:spPr>
          <a:xfrm>
            <a:off x="-952805" y="-952805"/>
            <a:ext cx="4762195" cy="4762195"/>
          </a:xfrm>
          <a:prstGeom prst="ellipse">
            <a:avLst/>
          </a:prstGeom>
          <a:solidFill>
            <a:srgbClr val="0072CE">
              <a:alpha val="10000"/>
            </a:srgbClr>
          </a:solidFill>
          <a:ln w="12700">
            <a:solidFill>
              <a:srgbClr val="FFFFFF">
                <a:alpha val="0"/>
              </a:srgbClr>
            </a:solidFill>
            <a:prstDash val="solid"/>
          </a:ln>
        </p:spPr>
      </p:sp>
      <p:sp>
        <p:nvSpPr>
          <p:cNvPr id="5" name="Shape 3"/>
          <p:cNvSpPr/>
          <p:nvPr/>
        </p:nvSpPr>
        <p:spPr>
          <a:xfrm>
            <a:off x="6953098" y="2572207"/>
            <a:ext cx="5715000" cy="5715000"/>
          </a:xfrm>
          <a:custGeom>
            <a:avLst/>
            <a:gdLst/>
            <a:ahLst/>
            <a:cxnLst/>
            <a:rect l="l" t="t" r="r" b="b"/>
            <a:pathLst>
              <a:path w="5715000" h="5715000">
                <a:moveTo>
                  <a:pt x="0" y="0"/>
                </a:moveTo>
                <a:lnTo>
                  <a:pt x="5715000" y="0"/>
                </a:lnTo>
                <a:lnTo>
                  <a:pt x="5715000" y="4572000"/>
                </a:lnTo>
                <a:lnTo>
                  <a:pt x="0" y="5715000"/>
                </a:lnTo>
                <a:close/>
              </a:path>
            </a:pathLst>
          </a:custGeom>
          <a:solidFill>
            <a:srgbClr val="0072CE">
              <a:alpha val="10000"/>
            </a:srgbClr>
          </a:solidFill>
          <a:ln/>
        </p:spPr>
      </p:sp>
      <p:sp>
        <p:nvSpPr>
          <p:cNvPr id="6" name="Shape 4"/>
          <p:cNvSpPr/>
          <p:nvPr/>
        </p:nvSpPr>
        <p:spPr>
          <a:xfrm>
            <a:off x="10287000" y="476402"/>
            <a:ext cx="952805" cy="952805"/>
          </a:xfrm>
          <a:prstGeom prst="ellipse">
            <a:avLst/>
          </a:prstGeom>
          <a:noFill/>
          <a:ln w="127000">
            <a:solidFill>
              <a:srgbClr val="FFD700">
                <a:alpha val="20000"/>
              </a:srgbClr>
            </a:solidFill>
            <a:prstDash val="solid"/>
          </a:ln>
        </p:spPr>
      </p:sp>
      <p:pic>
        <p:nvPicPr>
          <p:cNvPr id="7" name="Image 0" descr="preencoded.png"/>
          <p:cNvPicPr>
            <a:picLocks noChangeAspect="1"/>
          </p:cNvPicPr>
          <p:nvPr/>
        </p:nvPicPr>
        <p:blipFill>
          <a:blip r:embed="rId3"/>
          <a:srcRect/>
          <a:stretch/>
        </p:blipFill>
        <p:spPr>
          <a:xfrm>
            <a:off x="5524805" y="715061"/>
            <a:ext cx="1143000" cy="1143000"/>
          </a:xfrm>
          <a:prstGeom prst="rect">
            <a:avLst/>
          </a:prstGeom>
        </p:spPr>
      </p:pic>
      <p:pic>
        <p:nvPicPr>
          <p:cNvPr id="8" name="Image 1" descr="preencoded.png"/>
          <p:cNvPicPr>
            <a:picLocks noChangeAspect="1"/>
          </p:cNvPicPr>
          <p:nvPr/>
        </p:nvPicPr>
        <p:blipFill>
          <a:blip r:embed="rId4"/>
          <a:srcRect/>
          <a:stretch/>
        </p:blipFill>
        <p:spPr>
          <a:xfrm>
            <a:off x="5857646" y="1048817"/>
            <a:ext cx="476402" cy="476402"/>
          </a:xfrm>
          <a:prstGeom prst="rect">
            <a:avLst/>
          </a:prstGeom>
        </p:spPr>
      </p:pic>
      <p:sp>
        <p:nvSpPr>
          <p:cNvPr id="9" name="Text 5"/>
          <p:cNvSpPr txBox="1"/>
          <p:nvPr/>
        </p:nvSpPr>
        <p:spPr>
          <a:xfrm>
            <a:off x="4502506" y="2239366"/>
            <a:ext cx="3191256" cy="342900"/>
          </a:xfrm>
          <a:prstGeom prst="rect">
            <a:avLst/>
          </a:prstGeom>
          <a:noFill/>
          <a:ln/>
        </p:spPr>
        <p:txBody>
          <a:bodyPr wrap="square" lIns="0" tIns="0" rIns="0" bIns="0" rtlCol="0" anchor="ctr"/>
          <a:lstStyle/>
          <a:p>
            <a:pPr marL="0" indent="0" algn="ctr">
              <a:buNone/>
            </a:pPr>
            <a:r>
              <a:rPr lang="en-US" sz="1800" b="1" kern="0" spc="300" dirty="0">
                <a:solidFill>
                  <a:srgbClr val="93C5FD"/>
                </a:solidFill>
                <a:latin typeface="Montserrat" pitchFamily="34" charset="0"/>
                <a:ea typeface="Montserrat" pitchFamily="34" charset="-122"/>
                <a:cs typeface="Montserrat" pitchFamily="34" charset="-120"/>
              </a:rPr>
              <a:t>Section I</a:t>
            </a:r>
            <a:endParaRPr lang="en-US" sz="1800" dirty="0"/>
          </a:p>
        </p:txBody>
      </p:sp>
      <p:sp>
        <p:nvSpPr>
          <p:cNvPr id="10" name="Text 6"/>
          <p:cNvSpPr txBox="1"/>
          <p:nvPr/>
        </p:nvSpPr>
        <p:spPr>
          <a:xfrm>
            <a:off x="4465015" y="2582266"/>
            <a:ext cx="3267151" cy="838505"/>
          </a:xfrm>
          <a:prstGeom prst="rect">
            <a:avLst/>
          </a:prstGeom>
          <a:noFill/>
          <a:ln/>
        </p:spPr>
        <p:txBody>
          <a:bodyPr wrap="square" lIns="0" tIns="0" rIns="0" bIns="0" rtlCol="0" anchor="ctr"/>
          <a:lstStyle/>
          <a:p>
            <a:pPr marL="0" indent="0" algn="ctr">
              <a:buNone/>
            </a:pPr>
            <a:r>
              <a:rPr lang="en-US" sz="6000" b="1" dirty="0">
                <a:solidFill>
                  <a:srgbClr val="FFFFFF"/>
                </a:solidFill>
                <a:latin typeface="Montserrat" pitchFamily="34" charset="0"/>
                <a:ea typeface="Montserrat" pitchFamily="34" charset="-122"/>
                <a:cs typeface="Montserrat" pitchFamily="34" charset="-120"/>
              </a:rPr>
              <a:t>ASSETS</a:t>
            </a:r>
            <a:endParaRPr lang="en-US" sz="6000" dirty="0"/>
          </a:p>
        </p:txBody>
      </p:sp>
      <p:pic>
        <p:nvPicPr>
          <p:cNvPr id="11" name="Image 2" descr="preencoded.png"/>
          <p:cNvPicPr>
            <a:picLocks noChangeAspect="1"/>
          </p:cNvPicPr>
          <p:nvPr/>
        </p:nvPicPr>
        <p:blipFill>
          <a:blip r:embed="rId5"/>
          <a:srcRect t="-384" b="-384"/>
          <a:stretch/>
        </p:blipFill>
        <p:spPr>
          <a:xfrm>
            <a:off x="5381244" y="3706063"/>
            <a:ext cx="1429207" cy="57607"/>
          </a:xfrm>
          <a:prstGeom prst="rect">
            <a:avLst/>
          </a:prstGeom>
        </p:spPr>
      </p:pic>
      <p:sp>
        <p:nvSpPr>
          <p:cNvPr id="12" name="Text 7"/>
          <p:cNvSpPr txBox="1"/>
          <p:nvPr/>
        </p:nvSpPr>
        <p:spPr>
          <a:xfrm>
            <a:off x="2719426" y="4048963"/>
            <a:ext cx="6753758" cy="734263"/>
          </a:xfrm>
          <a:prstGeom prst="rect">
            <a:avLst/>
          </a:prstGeom>
          <a:noFill/>
          <a:ln/>
        </p:spPr>
        <p:txBody>
          <a:bodyPr wrap="square" lIns="0" tIns="0" rIns="0" bIns="0" rtlCol="0" anchor="ctr"/>
          <a:lstStyle/>
          <a:p>
            <a:pPr marL="0" indent="0" algn="ctr">
              <a:buNone/>
            </a:pPr>
            <a:r>
              <a:rPr lang="en-US" sz="1800" dirty="0">
                <a:solidFill>
                  <a:srgbClr val="E0F2FE"/>
                </a:solidFill>
                <a:latin typeface="Open Sans" pitchFamily="34" charset="0"/>
                <a:ea typeface="Open Sans" pitchFamily="34" charset="-122"/>
                <a:cs typeface="Open Sans" pitchFamily="34" charset="-120"/>
              </a:rPr>
              <a:t>Comprehensive verification of all asset classes with primary focus on Advances, Cash, and Investments</a:t>
            </a:r>
            <a:endParaRPr lang="en-US" sz="1800" dirty="0"/>
          </a:p>
        </p:txBody>
      </p:sp>
      <p:sp>
        <p:nvSpPr>
          <p:cNvPr id="13" name="Shape 8"/>
          <p:cNvSpPr/>
          <p:nvPr/>
        </p:nvSpPr>
        <p:spPr>
          <a:xfrm>
            <a:off x="2283257" y="5256886"/>
            <a:ext cx="1457554" cy="371246"/>
          </a:xfrm>
          <a:prstGeom prst="roundRect">
            <a:avLst>
              <a:gd name="adj" fmla="val 246306"/>
            </a:avLst>
          </a:prstGeom>
          <a:solidFill>
            <a:srgbClr val="FFFFFF">
              <a:alpha val="10000"/>
            </a:srgbClr>
          </a:solidFill>
          <a:ln w="12700">
            <a:solidFill>
              <a:srgbClr val="FFFFFF">
                <a:alpha val="10000"/>
              </a:srgbClr>
            </a:solidFill>
            <a:prstDash val="solid"/>
          </a:ln>
        </p:spPr>
      </p:sp>
      <p:sp>
        <p:nvSpPr>
          <p:cNvPr id="14" name="Text 9"/>
          <p:cNvSpPr/>
          <p:nvPr/>
        </p:nvSpPr>
        <p:spPr>
          <a:xfrm>
            <a:off x="2253996" y="5256886"/>
            <a:ext cx="1516075" cy="372161"/>
          </a:xfrm>
          <a:prstGeom prst="rect">
            <a:avLst/>
          </a:prstGeom>
          <a:solidFill>
            <a:srgbClr val="FFFFFF">
              <a:alpha val="0"/>
            </a:srgbClr>
          </a:solidFill>
          <a:ln>
            <a:solidFill>
              <a:srgbClr val="FFFFFF">
                <a:alpha val="0"/>
              </a:srgbClr>
            </a:solidFill>
          </a:ln>
        </p:spPr>
        <p:txBody>
          <a:bodyPr wrap="square" lIns="190500" tIns="76200" rIns="190500" bIns="76200" rtlCol="0" anchor="ctr"/>
          <a:lstStyle/>
          <a:p>
            <a:pPr marL="0" indent="0" algn="ctr">
              <a:buNone/>
            </a:pPr>
            <a:r>
              <a:rPr lang="en-US" sz="1000" b="1" dirty="0">
                <a:solidFill>
                  <a:srgbClr val="BFDBFE"/>
                </a:solidFill>
                <a:latin typeface="Open Sans" pitchFamily="34" charset="0"/>
                <a:ea typeface="Open Sans" pitchFamily="34" charset="-122"/>
                <a:cs typeface="Open Sans" pitchFamily="34" charset="-120"/>
              </a:rPr>
              <a:t>Cash &amp; Balances</a:t>
            </a:r>
            <a:endParaRPr lang="en-US" sz="1000" dirty="0"/>
          </a:p>
        </p:txBody>
      </p:sp>
      <p:sp>
        <p:nvSpPr>
          <p:cNvPr id="15" name="Shape 10"/>
          <p:cNvSpPr/>
          <p:nvPr/>
        </p:nvSpPr>
        <p:spPr>
          <a:xfrm>
            <a:off x="3877970" y="5256886"/>
            <a:ext cx="1276502" cy="371246"/>
          </a:xfrm>
          <a:prstGeom prst="roundRect">
            <a:avLst>
              <a:gd name="adj" fmla="val 246306"/>
            </a:avLst>
          </a:prstGeom>
          <a:solidFill>
            <a:srgbClr val="FFFFFF">
              <a:alpha val="10000"/>
            </a:srgbClr>
          </a:solidFill>
          <a:ln w="12700">
            <a:solidFill>
              <a:srgbClr val="FFFFFF">
                <a:alpha val="10000"/>
              </a:srgbClr>
            </a:solidFill>
            <a:prstDash val="solid"/>
          </a:ln>
        </p:spPr>
      </p:sp>
      <p:sp>
        <p:nvSpPr>
          <p:cNvPr id="16" name="Text 11"/>
          <p:cNvSpPr/>
          <p:nvPr/>
        </p:nvSpPr>
        <p:spPr>
          <a:xfrm>
            <a:off x="3848710" y="5256886"/>
            <a:ext cx="1334110" cy="372161"/>
          </a:xfrm>
          <a:prstGeom prst="rect">
            <a:avLst/>
          </a:prstGeom>
          <a:solidFill>
            <a:srgbClr val="FFFFFF">
              <a:alpha val="0"/>
            </a:srgbClr>
          </a:solidFill>
          <a:ln>
            <a:solidFill>
              <a:srgbClr val="FFFFFF">
                <a:alpha val="0"/>
              </a:srgbClr>
            </a:solidFill>
          </a:ln>
        </p:spPr>
        <p:txBody>
          <a:bodyPr wrap="square" lIns="190500" tIns="76200" rIns="190500" bIns="76200" rtlCol="0" anchor="ctr"/>
          <a:lstStyle/>
          <a:p>
            <a:pPr marL="0" indent="0" algn="ctr">
              <a:buNone/>
            </a:pPr>
            <a:r>
              <a:rPr lang="en-US" sz="1000" b="1" dirty="0">
                <a:solidFill>
                  <a:srgbClr val="BFDBFE"/>
                </a:solidFill>
                <a:latin typeface="Open Sans" pitchFamily="34" charset="0"/>
                <a:ea typeface="Open Sans" pitchFamily="34" charset="-122"/>
                <a:cs typeface="Open Sans" pitchFamily="34" charset="-120"/>
              </a:rPr>
              <a:t>Money at Call</a:t>
            </a:r>
            <a:endParaRPr lang="en-US" sz="1000" dirty="0"/>
          </a:p>
        </p:txBody>
      </p:sp>
      <p:sp>
        <p:nvSpPr>
          <p:cNvPr id="17" name="Shape 12"/>
          <p:cNvSpPr/>
          <p:nvPr/>
        </p:nvSpPr>
        <p:spPr>
          <a:xfrm>
            <a:off x="5293462" y="5256886"/>
            <a:ext cx="1200607" cy="371246"/>
          </a:xfrm>
          <a:prstGeom prst="roundRect">
            <a:avLst>
              <a:gd name="adj" fmla="val 246306"/>
            </a:avLst>
          </a:prstGeom>
          <a:solidFill>
            <a:srgbClr val="FFFFFF">
              <a:alpha val="10000"/>
            </a:srgbClr>
          </a:solidFill>
          <a:ln w="12700">
            <a:solidFill>
              <a:srgbClr val="FFFFFF">
                <a:alpha val="10000"/>
              </a:srgbClr>
            </a:solidFill>
            <a:prstDash val="solid"/>
          </a:ln>
        </p:spPr>
      </p:sp>
      <p:sp>
        <p:nvSpPr>
          <p:cNvPr id="18" name="Text 13"/>
          <p:cNvSpPr/>
          <p:nvPr/>
        </p:nvSpPr>
        <p:spPr>
          <a:xfrm>
            <a:off x="5265115" y="5256886"/>
            <a:ext cx="1257300" cy="372161"/>
          </a:xfrm>
          <a:prstGeom prst="rect">
            <a:avLst/>
          </a:prstGeom>
          <a:solidFill>
            <a:srgbClr val="FFFFFF">
              <a:alpha val="0"/>
            </a:srgbClr>
          </a:solidFill>
          <a:ln>
            <a:solidFill>
              <a:srgbClr val="FFFFFF">
                <a:alpha val="0"/>
              </a:srgbClr>
            </a:solidFill>
          </a:ln>
        </p:spPr>
        <p:txBody>
          <a:bodyPr wrap="square" lIns="190500" tIns="76200" rIns="190500" bIns="76200" rtlCol="0" anchor="ctr"/>
          <a:lstStyle/>
          <a:p>
            <a:pPr marL="0" indent="0" algn="ctr">
              <a:buNone/>
            </a:pPr>
            <a:r>
              <a:rPr lang="en-US" sz="1000" b="1" dirty="0">
                <a:solidFill>
                  <a:srgbClr val="BFDBFE"/>
                </a:solidFill>
                <a:latin typeface="Open Sans" pitchFamily="34" charset="0"/>
                <a:ea typeface="Open Sans" pitchFamily="34" charset="-122"/>
                <a:cs typeface="Open Sans" pitchFamily="34" charset="-120"/>
              </a:rPr>
              <a:t>Investments</a:t>
            </a:r>
            <a:endParaRPr lang="en-US" sz="1000" dirty="0"/>
          </a:p>
        </p:txBody>
      </p:sp>
      <p:sp>
        <p:nvSpPr>
          <p:cNvPr id="19" name="Shape 14"/>
          <p:cNvSpPr/>
          <p:nvPr/>
        </p:nvSpPr>
        <p:spPr>
          <a:xfrm>
            <a:off x="6633972" y="5256886"/>
            <a:ext cx="1676095" cy="371246"/>
          </a:xfrm>
          <a:prstGeom prst="roundRect">
            <a:avLst>
              <a:gd name="adj" fmla="val 246306"/>
            </a:avLst>
          </a:prstGeom>
          <a:solidFill>
            <a:srgbClr val="FFFFFF">
              <a:alpha val="10000"/>
            </a:srgbClr>
          </a:solidFill>
          <a:ln w="12700">
            <a:solidFill>
              <a:srgbClr val="FFD700"/>
            </a:solidFill>
            <a:prstDash val="solid"/>
          </a:ln>
        </p:spPr>
      </p:sp>
      <p:sp>
        <p:nvSpPr>
          <p:cNvPr id="20" name="Text 15"/>
          <p:cNvSpPr/>
          <p:nvPr/>
        </p:nvSpPr>
        <p:spPr>
          <a:xfrm>
            <a:off x="6600139" y="5256886"/>
            <a:ext cx="1743761" cy="372161"/>
          </a:xfrm>
          <a:prstGeom prst="rect">
            <a:avLst/>
          </a:prstGeom>
          <a:solidFill>
            <a:srgbClr val="FFFFFF">
              <a:alpha val="0"/>
            </a:srgbClr>
          </a:solidFill>
          <a:ln>
            <a:solidFill>
              <a:srgbClr val="FFFFFF">
                <a:alpha val="0"/>
              </a:srgbClr>
            </a:solidFill>
          </a:ln>
        </p:spPr>
        <p:txBody>
          <a:bodyPr wrap="square" lIns="190500" tIns="76200" rIns="190500" bIns="76200" rtlCol="0" anchor="ctr"/>
          <a:lstStyle/>
          <a:p>
            <a:pPr marL="0" indent="0" algn="ctr">
              <a:buNone/>
            </a:pPr>
            <a:r>
              <a:rPr lang="en-US" sz="1000" b="1" dirty="0">
                <a:solidFill>
                  <a:srgbClr val="FFD700"/>
                </a:solidFill>
                <a:latin typeface="Open Sans" pitchFamily="34" charset="0"/>
                <a:ea typeface="Open Sans" pitchFamily="34" charset="-122"/>
                <a:cs typeface="Open Sans" pitchFamily="34" charset="-120"/>
              </a:rPr>
              <a:t>Advances (Detailed)</a:t>
            </a:r>
            <a:endParaRPr lang="en-US" sz="1000" dirty="0"/>
          </a:p>
        </p:txBody>
      </p:sp>
      <p:sp>
        <p:nvSpPr>
          <p:cNvPr id="21" name="Shape 16"/>
          <p:cNvSpPr/>
          <p:nvPr/>
        </p:nvSpPr>
        <p:spPr>
          <a:xfrm>
            <a:off x="8447227" y="5256886"/>
            <a:ext cx="1466698" cy="371246"/>
          </a:xfrm>
          <a:prstGeom prst="roundRect">
            <a:avLst>
              <a:gd name="adj" fmla="val 246306"/>
            </a:avLst>
          </a:prstGeom>
          <a:solidFill>
            <a:srgbClr val="FFFFFF">
              <a:alpha val="10000"/>
            </a:srgbClr>
          </a:solidFill>
          <a:ln w="12700">
            <a:solidFill>
              <a:srgbClr val="FFFFFF">
                <a:alpha val="10000"/>
              </a:srgbClr>
            </a:solidFill>
            <a:prstDash val="solid"/>
          </a:ln>
        </p:spPr>
      </p:sp>
      <p:sp>
        <p:nvSpPr>
          <p:cNvPr id="22" name="Text 17"/>
          <p:cNvSpPr/>
          <p:nvPr/>
        </p:nvSpPr>
        <p:spPr>
          <a:xfrm>
            <a:off x="8417966" y="5256886"/>
            <a:ext cx="1526134" cy="372161"/>
          </a:xfrm>
          <a:prstGeom prst="rect">
            <a:avLst/>
          </a:prstGeom>
          <a:solidFill>
            <a:srgbClr val="FFFFFF">
              <a:alpha val="0"/>
            </a:srgbClr>
          </a:solidFill>
          <a:ln>
            <a:solidFill>
              <a:srgbClr val="FFFFFF">
                <a:alpha val="0"/>
              </a:srgbClr>
            </a:solidFill>
          </a:ln>
        </p:spPr>
        <p:txBody>
          <a:bodyPr wrap="square" lIns="190500" tIns="76200" rIns="190500" bIns="76200" rtlCol="0" anchor="ctr"/>
          <a:lstStyle/>
          <a:p>
            <a:pPr marL="0" indent="0" algn="ctr">
              <a:buNone/>
            </a:pPr>
            <a:r>
              <a:rPr lang="en-US" sz="1000" b="1" dirty="0">
                <a:solidFill>
                  <a:srgbClr val="BFDBFE"/>
                </a:solidFill>
                <a:latin typeface="Open Sans" pitchFamily="34" charset="0"/>
                <a:ea typeface="Open Sans" pitchFamily="34" charset="-122"/>
                <a:cs typeface="Open Sans" pitchFamily="34" charset="-120"/>
              </a:rPr>
              <a:t>Non-Fund Based</a:t>
            </a:r>
            <a:endParaRPr lang="en-US" sz="1000" dirty="0"/>
          </a:p>
        </p:txBody>
      </p:sp>
      <p:sp>
        <p:nvSpPr>
          <p:cNvPr id="23" name="Shape 18"/>
          <p:cNvSpPr/>
          <p:nvPr/>
        </p:nvSpPr>
        <p:spPr>
          <a:xfrm>
            <a:off x="5483657" y="5771693"/>
            <a:ext cx="1228954" cy="371246"/>
          </a:xfrm>
          <a:prstGeom prst="roundRect">
            <a:avLst>
              <a:gd name="adj" fmla="val 246306"/>
            </a:avLst>
          </a:prstGeom>
          <a:solidFill>
            <a:srgbClr val="FFFFFF">
              <a:alpha val="10000"/>
            </a:srgbClr>
          </a:solidFill>
          <a:ln w="12700">
            <a:solidFill>
              <a:srgbClr val="FFFFFF">
                <a:alpha val="10000"/>
              </a:srgbClr>
            </a:solidFill>
            <a:prstDash val="solid"/>
          </a:ln>
        </p:spPr>
      </p:sp>
      <p:sp>
        <p:nvSpPr>
          <p:cNvPr id="24" name="Text 19"/>
          <p:cNvSpPr/>
          <p:nvPr/>
        </p:nvSpPr>
        <p:spPr>
          <a:xfrm>
            <a:off x="5455310" y="5771693"/>
            <a:ext cx="1286561" cy="372161"/>
          </a:xfrm>
          <a:prstGeom prst="rect">
            <a:avLst/>
          </a:prstGeom>
          <a:solidFill>
            <a:srgbClr val="FFFFFF">
              <a:alpha val="0"/>
            </a:srgbClr>
          </a:solidFill>
          <a:ln>
            <a:solidFill>
              <a:srgbClr val="FFFFFF">
                <a:alpha val="0"/>
              </a:srgbClr>
            </a:solidFill>
          </a:ln>
        </p:spPr>
        <p:txBody>
          <a:bodyPr wrap="square" lIns="190500" tIns="76200" rIns="190500" bIns="76200" rtlCol="0" anchor="ctr"/>
          <a:lstStyle/>
          <a:p>
            <a:pPr marL="0" indent="0" algn="ctr">
              <a:buNone/>
            </a:pPr>
            <a:r>
              <a:rPr lang="en-US" sz="1000" b="1" dirty="0">
                <a:solidFill>
                  <a:srgbClr val="BFDBFE"/>
                </a:solidFill>
                <a:latin typeface="Open Sans" pitchFamily="34" charset="0"/>
                <a:ea typeface="Open Sans" pitchFamily="34" charset="-122"/>
                <a:cs typeface="Open Sans" pitchFamily="34" charset="-120"/>
              </a:rPr>
              <a:t>Other Assets</a:t>
            </a:r>
            <a:endParaRPr lang="en-US" sz="1000"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name="Slide 60">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F0F0F0"/>
          </a:solidFill>
          <a:ln w="12700">
            <a:solidFill>
              <a:srgbClr val="FFFFFF">
                <a:alpha val="0"/>
              </a:srgbClr>
            </a:solidFill>
            <a:prstDash val="solid"/>
          </a:ln>
        </p:spPr>
      </p:sp>
      <p:sp>
        <p:nvSpPr>
          <p:cNvPr id="3" name="Shape 1"/>
          <p:cNvSpPr/>
          <p:nvPr/>
        </p:nvSpPr>
        <p:spPr>
          <a:xfrm>
            <a:off x="0" y="0"/>
            <a:ext cx="12191695" cy="6858000"/>
          </a:xfrm>
          <a:prstGeom prst="rect">
            <a:avLst/>
          </a:prstGeom>
          <a:solidFill>
            <a:srgbClr val="FFFFFF"/>
          </a:solidFill>
          <a:ln w="12700">
            <a:solidFill>
              <a:srgbClr val="FFFFFF">
                <a:alpha val="0"/>
              </a:srgbClr>
            </a:solidFill>
            <a:prstDash val="solid"/>
          </a:ln>
        </p:spPr>
      </p:sp>
      <p:sp>
        <p:nvSpPr>
          <p:cNvPr id="4" name="Shape 2"/>
          <p:cNvSpPr/>
          <p:nvPr/>
        </p:nvSpPr>
        <p:spPr>
          <a:xfrm>
            <a:off x="0" y="0"/>
            <a:ext cx="12191695" cy="857707"/>
          </a:xfrm>
          <a:prstGeom prst="rect">
            <a:avLst/>
          </a:prstGeom>
          <a:solidFill>
            <a:srgbClr val="003580"/>
          </a:solidFill>
          <a:ln w="12700">
            <a:solidFill>
              <a:srgbClr val="FFFFFF">
                <a:alpha val="0"/>
              </a:srgbClr>
            </a:solidFill>
            <a:prstDash val="solid"/>
          </a:ln>
        </p:spPr>
      </p:sp>
      <p:pic>
        <p:nvPicPr>
          <p:cNvPr id="6" name="Image 0" descr="preencoded.png"/>
          <p:cNvPicPr>
            <a:picLocks noChangeAspect="1"/>
          </p:cNvPicPr>
          <p:nvPr/>
        </p:nvPicPr>
        <p:blipFill>
          <a:blip r:embed="rId3"/>
          <a:srcRect t="-401" b="-401"/>
          <a:stretch/>
        </p:blipFill>
        <p:spPr>
          <a:xfrm>
            <a:off x="0" y="857707"/>
            <a:ext cx="12191695" cy="57607"/>
          </a:xfrm>
          <a:prstGeom prst="rect">
            <a:avLst/>
          </a:prstGeom>
        </p:spPr>
      </p:pic>
      <p:sp>
        <p:nvSpPr>
          <p:cNvPr id="7" name="Shape 4"/>
          <p:cNvSpPr/>
          <p:nvPr/>
        </p:nvSpPr>
        <p:spPr>
          <a:xfrm>
            <a:off x="0" y="914400"/>
            <a:ext cx="12191695" cy="5609844"/>
          </a:xfrm>
          <a:prstGeom prst="rect">
            <a:avLst/>
          </a:prstGeom>
          <a:solidFill>
            <a:srgbClr val="F8FAFC"/>
          </a:solidFill>
          <a:ln w="12700">
            <a:solidFill>
              <a:srgbClr val="FFFFFF">
                <a:alpha val="0"/>
              </a:srgbClr>
            </a:solidFill>
            <a:prstDash val="solid"/>
          </a:ln>
        </p:spPr>
      </p:sp>
      <p:sp>
        <p:nvSpPr>
          <p:cNvPr id="8" name="Shape 5"/>
          <p:cNvSpPr/>
          <p:nvPr/>
        </p:nvSpPr>
        <p:spPr>
          <a:xfrm>
            <a:off x="476402" y="1104595"/>
            <a:ext cx="5562295" cy="981151"/>
          </a:xfrm>
          <a:prstGeom prst="roundRect">
            <a:avLst>
              <a:gd name="adj" fmla="val 10858"/>
            </a:avLst>
          </a:prstGeom>
          <a:solidFill>
            <a:srgbClr val="FFFFFF"/>
          </a:solidFill>
          <a:ln/>
        </p:spPr>
      </p:sp>
      <p:sp>
        <p:nvSpPr>
          <p:cNvPr id="9" name="Shape 6"/>
          <p:cNvSpPr/>
          <p:nvPr/>
        </p:nvSpPr>
        <p:spPr>
          <a:xfrm>
            <a:off x="476402" y="1104595"/>
            <a:ext cx="47549" cy="981151"/>
          </a:xfrm>
          <a:prstGeom prst="roundRect">
            <a:avLst>
              <a:gd name="adj" fmla="val 224047"/>
            </a:avLst>
          </a:prstGeom>
          <a:solidFill>
            <a:srgbClr val="0072CE"/>
          </a:solidFill>
          <a:ln w="12700">
            <a:solidFill>
              <a:srgbClr val="0072CE">
                <a:alpha val="0"/>
              </a:srgbClr>
            </a:solidFill>
            <a:prstDash val="solid"/>
          </a:ln>
        </p:spPr>
      </p:sp>
      <p:sp>
        <p:nvSpPr>
          <p:cNvPr id="10" name="Shape 7"/>
          <p:cNvSpPr/>
          <p:nvPr/>
        </p:nvSpPr>
        <p:spPr>
          <a:xfrm>
            <a:off x="666598" y="1200607"/>
            <a:ext cx="638251" cy="181051"/>
          </a:xfrm>
          <a:prstGeom prst="roundRect">
            <a:avLst>
              <a:gd name="adj" fmla="val 159490"/>
            </a:avLst>
          </a:prstGeom>
          <a:solidFill>
            <a:srgbClr val="E8F4FD"/>
          </a:solidFill>
          <a:ln w="12700">
            <a:solidFill>
              <a:srgbClr val="FFFFFF">
                <a:alpha val="0"/>
              </a:srgbClr>
            </a:solidFill>
            <a:prstDash val="solid"/>
          </a:ln>
        </p:spPr>
      </p:sp>
      <p:sp>
        <p:nvSpPr>
          <p:cNvPr id="11" name="Text 8"/>
          <p:cNvSpPr txBox="1"/>
          <p:nvPr/>
        </p:nvSpPr>
        <p:spPr>
          <a:xfrm>
            <a:off x="666598" y="1200607"/>
            <a:ext cx="715061" cy="181051"/>
          </a:xfrm>
          <a:prstGeom prst="rect">
            <a:avLst/>
          </a:prstGeom>
          <a:solidFill>
            <a:srgbClr val="FFFFFF">
              <a:alpha val="0"/>
            </a:srgbClr>
          </a:solidFill>
          <a:ln>
            <a:solidFill>
              <a:srgbClr val="FFFFFF">
                <a:alpha val="0"/>
              </a:srgbClr>
            </a:solidFill>
          </a:ln>
        </p:spPr>
        <p:txBody>
          <a:bodyPr wrap="square" lIns="63500" tIns="25400" rIns="63500" bIns="25400" rtlCol="0" anchor="ctr"/>
          <a:lstStyle/>
          <a:p>
            <a:pPr marL="0" indent="0" algn="l">
              <a:buNone/>
            </a:pPr>
            <a:r>
              <a:rPr lang="en-US" sz="800" b="1" dirty="0">
                <a:solidFill>
                  <a:srgbClr val="003580"/>
                </a:solidFill>
                <a:latin typeface="Open Sans" pitchFamily="34" charset="0"/>
                <a:ea typeface="Open Sans" pitchFamily="34" charset="-122"/>
                <a:cs typeface="Open Sans" pitchFamily="34" charset="-120"/>
              </a:rPr>
              <a:t>Clause 1(a)</a:t>
            </a:r>
            <a:endParaRPr lang="en-US" sz="800" dirty="0"/>
          </a:p>
        </p:txBody>
      </p:sp>
      <p:pic>
        <p:nvPicPr>
          <p:cNvPr id="12" name="Image 1" descr="preencoded.png"/>
          <p:cNvPicPr>
            <a:picLocks noChangeAspect="1"/>
          </p:cNvPicPr>
          <p:nvPr/>
        </p:nvPicPr>
        <p:blipFill>
          <a:blip r:embed="rId4"/>
          <a:srcRect t="-43" b="-43"/>
          <a:stretch/>
        </p:blipFill>
        <p:spPr>
          <a:xfrm>
            <a:off x="5810098" y="1152144"/>
            <a:ext cx="133502" cy="152705"/>
          </a:xfrm>
          <a:prstGeom prst="rect">
            <a:avLst/>
          </a:prstGeom>
        </p:spPr>
      </p:pic>
      <p:sp>
        <p:nvSpPr>
          <p:cNvPr id="13" name="Text 9"/>
          <p:cNvSpPr txBox="1"/>
          <p:nvPr/>
        </p:nvSpPr>
        <p:spPr>
          <a:xfrm>
            <a:off x="666598" y="1419149"/>
            <a:ext cx="5306263" cy="571500"/>
          </a:xfrm>
          <a:prstGeom prst="rect">
            <a:avLst/>
          </a:prstGeom>
          <a:noFill/>
          <a:ln/>
        </p:spPr>
        <p:txBody>
          <a:bodyPr wrap="square" lIns="0" tIns="0" rIns="0" bIns="0" rtlCol="0" anchor="ctr"/>
          <a:lstStyle/>
          <a:p>
            <a:pPr marL="0" indent="0" algn="l">
              <a:buNone/>
            </a:pPr>
            <a:r>
              <a:rPr lang="en-US" sz="1100" b="1" i="1" dirty="0">
                <a:solidFill>
                  <a:srgbClr val="1E293B"/>
                </a:solidFill>
                <a:latin typeface="Montserrat" pitchFamily="34" charset="0"/>
                <a:ea typeface="Montserrat" pitchFamily="34" charset="-122"/>
                <a:cs typeface="Montserrat" pitchFamily="34" charset="-120"/>
              </a:rPr>
              <a:t>"Does the bank have a system of identification of dormant/ inoperative accounts and internal controls with regard to operations in such accounts? In the cases examined by you, have you come across instances where the guidelines laid down in this regard have not been followed? If yes, give details thereof."</a:t>
            </a:r>
            <a:endParaRPr lang="en-US" sz="1100" dirty="0"/>
          </a:p>
        </p:txBody>
      </p:sp>
      <p:sp>
        <p:nvSpPr>
          <p:cNvPr id="14" name="Shape 10"/>
          <p:cNvSpPr/>
          <p:nvPr/>
        </p:nvSpPr>
        <p:spPr>
          <a:xfrm>
            <a:off x="6152998" y="1104595"/>
            <a:ext cx="5562295" cy="981151"/>
          </a:xfrm>
          <a:prstGeom prst="roundRect">
            <a:avLst>
              <a:gd name="adj" fmla="val 10858"/>
            </a:avLst>
          </a:prstGeom>
          <a:solidFill>
            <a:srgbClr val="FFFFFF"/>
          </a:solidFill>
          <a:ln/>
        </p:spPr>
      </p:sp>
      <p:sp>
        <p:nvSpPr>
          <p:cNvPr id="15" name="Shape 11"/>
          <p:cNvSpPr/>
          <p:nvPr/>
        </p:nvSpPr>
        <p:spPr>
          <a:xfrm>
            <a:off x="6152998" y="1104595"/>
            <a:ext cx="47549" cy="981151"/>
          </a:xfrm>
          <a:prstGeom prst="roundRect">
            <a:avLst>
              <a:gd name="adj" fmla="val 224047"/>
            </a:avLst>
          </a:prstGeom>
          <a:solidFill>
            <a:srgbClr val="0072CE"/>
          </a:solidFill>
          <a:ln w="12700">
            <a:solidFill>
              <a:srgbClr val="0072CE">
                <a:alpha val="0"/>
              </a:srgbClr>
            </a:solidFill>
            <a:prstDash val="solid"/>
          </a:ln>
        </p:spPr>
      </p:sp>
      <p:sp>
        <p:nvSpPr>
          <p:cNvPr id="16" name="Shape 12"/>
          <p:cNvSpPr/>
          <p:nvPr/>
        </p:nvSpPr>
        <p:spPr>
          <a:xfrm>
            <a:off x="6344107" y="1271016"/>
            <a:ext cx="638251" cy="181051"/>
          </a:xfrm>
          <a:prstGeom prst="roundRect">
            <a:avLst>
              <a:gd name="adj" fmla="val 159490"/>
            </a:avLst>
          </a:prstGeom>
          <a:solidFill>
            <a:srgbClr val="E8F4FD"/>
          </a:solidFill>
          <a:ln w="12700">
            <a:solidFill>
              <a:srgbClr val="FFFFFF">
                <a:alpha val="0"/>
              </a:srgbClr>
            </a:solidFill>
            <a:prstDash val="solid"/>
          </a:ln>
        </p:spPr>
      </p:sp>
      <p:sp>
        <p:nvSpPr>
          <p:cNvPr id="17" name="Text 13"/>
          <p:cNvSpPr txBox="1"/>
          <p:nvPr/>
        </p:nvSpPr>
        <p:spPr>
          <a:xfrm>
            <a:off x="6344107" y="1271016"/>
            <a:ext cx="715061" cy="181051"/>
          </a:xfrm>
          <a:prstGeom prst="rect">
            <a:avLst/>
          </a:prstGeom>
          <a:solidFill>
            <a:srgbClr val="FFFFFF">
              <a:alpha val="0"/>
            </a:srgbClr>
          </a:solidFill>
          <a:ln>
            <a:solidFill>
              <a:srgbClr val="FFFFFF">
                <a:alpha val="0"/>
              </a:srgbClr>
            </a:solidFill>
          </a:ln>
        </p:spPr>
        <p:txBody>
          <a:bodyPr wrap="square" lIns="63500" tIns="25400" rIns="63500" bIns="25400" rtlCol="0" anchor="ctr"/>
          <a:lstStyle/>
          <a:p>
            <a:pPr marL="0" indent="0" algn="l">
              <a:buNone/>
            </a:pPr>
            <a:r>
              <a:rPr lang="en-US" sz="800" b="1" dirty="0">
                <a:solidFill>
                  <a:srgbClr val="003580"/>
                </a:solidFill>
                <a:latin typeface="Open Sans" pitchFamily="34" charset="0"/>
                <a:ea typeface="Open Sans" pitchFamily="34" charset="-122"/>
                <a:cs typeface="Open Sans" pitchFamily="34" charset="-120"/>
              </a:rPr>
              <a:t>Clause 1(b)</a:t>
            </a:r>
            <a:endParaRPr lang="en-US" sz="800" dirty="0"/>
          </a:p>
        </p:txBody>
      </p:sp>
      <p:pic>
        <p:nvPicPr>
          <p:cNvPr id="18" name="Image 2" descr="preencoded.png"/>
          <p:cNvPicPr>
            <a:picLocks noChangeAspect="1"/>
          </p:cNvPicPr>
          <p:nvPr/>
        </p:nvPicPr>
        <p:blipFill>
          <a:blip r:embed="rId4"/>
          <a:srcRect t="-43" b="-43"/>
          <a:stretch/>
        </p:blipFill>
        <p:spPr>
          <a:xfrm>
            <a:off x="11487607" y="1152144"/>
            <a:ext cx="133502" cy="152705"/>
          </a:xfrm>
          <a:prstGeom prst="rect">
            <a:avLst/>
          </a:prstGeom>
        </p:spPr>
      </p:pic>
      <p:sp>
        <p:nvSpPr>
          <p:cNvPr id="19" name="Text 14"/>
          <p:cNvSpPr txBox="1"/>
          <p:nvPr/>
        </p:nvSpPr>
        <p:spPr>
          <a:xfrm>
            <a:off x="6344107" y="1489558"/>
            <a:ext cx="5306263" cy="428854"/>
          </a:xfrm>
          <a:prstGeom prst="rect">
            <a:avLst/>
          </a:prstGeom>
          <a:noFill/>
          <a:ln/>
        </p:spPr>
        <p:txBody>
          <a:bodyPr wrap="square" lIns="0" tIns="0" rIns="0" bIns="0" rtlCol="0" anchor="ctr"/>
          <a:lstStyle/>
          <a:p>
            <a:pPr marL="0" indent="0" algn="l">
              <a:buNone/>
            </a:pPr>
            <a:r>
              <a:rPr lang="en-US" sz="1050" b="1" i="1" dirty="0">
                <a:solidFill>
                  <a:srgbClr val="1E293B"/>
                </a:solidFill>
                <a:latin typeface="Montserrat" pitchFamily="34" charset="0"/>
                <a:ea typeface="Montserrat" pitchFamily="34" charset="-122"/>
                <a:cs typeface="Montserrat" pitchFamily="34" charset="-120"/>
              </a:rPr>
              <a:t>"After the balance sheet date and till the date of audit, whether there have been any unusual large movements (whether increase or decrease) in the aggregate deposits held at the year-end? If so, obtain the clarifications from the branch and give your comments thereon."</a:t>
            </a:r>
            <a:endParaRPr lang="en-US" sz="1050" dirty="0"/>
          </a:p>
        </p:txBody>
      </p:sp>
      <p:sp>
        <p:nvSpPr>
          <p:cNvPr id="20" name="Shape 15"/>
          <p:cNvSpPr/>
          <p:nvPr/>
        </p:nvSpPr>
        <p:spPr>
          <a:xfrm>
            <a:off x="476402" y="2194560"/>
            <a:ext cx="5562295" cy="981151"/>
          </a:xfrm>
          <a:prstGeom prst="roundRect">
            <a:avLst>
              <a:gd name="adj" fmla="val 10858"/>
            </a:avLst>
          </a:prstGeom>
          <a:solidFill>
            <a:srgbClr val="FFFFFF"/>
          </a:solidFill>
          <a:ln/>
        </p:spPr>
      </p:sp>
      <p:sp>
        <p:nvSpPr>
          <p:cNvPr id="21" name="Shape 16"/>
          <p:cNvSpPr/>
          <p:nvPr/>
        </p:nvSpPr>
        <p:spPr>
          <a:xfrm>
            <a:off x="476402" y="2194560"/>
            <a:ext cx="47549" cy="981151"/>
          </a:xfrm>
          <a:prstGeom prst="roundRect">
            <a:avLst>
              <a:gd name="adj" fmla="val 224047"/>
            </a:avLst>
          </a:prstGeom>
          <a:solidFill>
            <a:srgbClr val="0072CE"/>
          </a:solidFill>
          <a:ln w="12700">
            <a:solidFill>
              <a:srgbClr val="0072CE">
                <a:alpha val="0"/>
              </a:srgbClr>
            </a:solidFill>
            <a:prstDash val="solid"/>
          </a:ln>
        </p:spPr>
      </p:sp>
      <p:sp>
        <p:nvSpPr>
          <p:cNvPr id="22" name="Shape 17"/>
          <p:cNvSpPr/>
          <p:nvPr/>
        </p:nvSpPr>
        <p:spPr>
          <a:xfrm>
            <a:off x="666598" y="2289658"/>
            <a:ext cx="629107" cy="181051"/>
          </a:xfrm>
          <a:prstGeom prst="roundRect">
            <a:avLst>
              <a:gd name="adj" fmla="val 159490"/>
            </a:avLst>
          </a:prstGeom>
          <a:solidFill>
            <a:srgbClr val="E8F4FD"/>
          </a:solidFill>
          <a:ln w="12700">
            <a:solidFill>
              <a:srgbClr val="FFFFFF">
                <a:alpha val="0"/>
              </a:srgbClr>
            </a:solidFill>
            <a:prstDash val="solid"/>
          </a:ln>
        </p:spPr>
      </p:sp>
      <p:sp>
        <p:nvSpPr>
          <p:cNvPr id="23" name="Text 18"/>
          <p:cNvSpPr txBox="1"/>
          <p:nvPr/>
        </p:nvSpPr>
        <p:spPr>
          <a:xfrm>
            <a:off x="666598" y="2289658"/>
            <a:ext cx="705002" cy="181051"/>
          </a:xfrm>
          <a:prstGeom prst="rect">
            <a:avLst/>
          </a:prstGeom>
          <a:solidFill>
            <a:srgbClr val="FFFFFF">
              <a:alpha val="0"/>
            </a:srgbClr>
          </a:solidFill>
          <a:ln>
            <a:solidFill>
              <a:srgbClr val="FFFFFF">
                <a:alpha val="0"/>
              </a:srgbClr>
            </a:solidFill>
          </a:ln>
        </p:spPr>
        <p:txBody>
          <a:bodyPr wrap="square" lIns="63500" tIns="25400" rIns="63500" bIns="25400" rtlCol="0" anchor="ctr"/>
          <a:lstStyle/>
          <a:p>
            <a:pPr marL="0" indent="0" algn="l">
              <a:buNone/>
            </a:pPr>
            <a:r>
              <a:rPr lang="en-US" sz="800" b="1" dirty="0">
                <a:solidFill>
                  <a:srgbClr val="003580"/>
                </a:solidFill>
                <a:latin typeface="Open Sans" pitchFamily="34" charset="0"/>
                <a:ea typeface="Open Sans" pitchFamily="34" charset="-122"/>
                <a:cs typeface="Open Sans" pitchFamily="34" charset="-120"/>
              </a:rPr>
              <a:t>Clause 1(c)</a:t>
            </a:r>
            <a:endParaRPr lang="en-US" sz="800" dirty="0"/>
          </a:p>
        </p:txBody>
      </p:sp>
      <p:pic>
        <p:nvPicPr>
          <p:cNvPr id="24" name="Image 3" descr="preencoded.png"/>
          <p:cNvPicPr>
            <a:picLocks noChangeAspect="1"/>
          </p:cNvPicPr>
          <p:nvPr/>
        </p:nvPicPr>
        <p:blipFill>
          <a:blip r:embed="rId4"/>
          <a:srcRect t="-43" b="-43"/>
          <a:stretch/>
        </p:blipFill>
        <p:spPr>
          <a:xfrm>
            <a:off x="5810098" y="2242109"/>
            <a:ext cx="133502" cy="152705"/>
          </a:xfrm>
          <a:prstGeom prst="rect">
            <a:avLst/>
          </a:prstGeom>
        </p:spPr>
      </p:pic>
      <p:sp>
        <p:nvSpPr>
          <p:cNvPr id="25" name="Text 19"/>
          <p:cNvSpPr txBox="1"/>
          <p:nvPr/>
        </p:nvSpPr>
        <p:spPr>
          <a:xfrm>
            <a:off x="666598" y="2508199"/>
            <a:ext cx="5306263" cy="571500"/>
          </a:xfrm>
          <a:prstGeom prst="rect">
            <a:avLst/>
          </a:prstGeom>
          <a:noFill/>
          <a:ln/>
        </p:spPr>
        <p:txBody>
          <a:bodyPr wrap="square" lIns="0" tIns="0" rIns="0" bIns="0" rtlCol="0" anchor="ctr"/>
          <a:lstStyle/>
          <a:p>
            <a:pPr marL="0" indent="0" algn="l">
              <a:buNone/>
            </a:pPr>
            <a:r>
              <a:rPr lang="en-US" sz="1100" b="1" i="1" dirty="0">
                <a:solidFill>
                  <a:srgbClr val="1E293B"/>
                </a:solidFill>
                <a:latin typeface="Montserrat" pitchFamily="34" charset="0"/>
                <a:ea typeface="Montserrat" pitchFamily="34" charset="-122"/>
                <a:cs typeface="Montserrat" pitchFamily="34" charset="-120"/>
              </a:rPr>
              <a:t>"Whether the scheme of automatic renewal of deposits applies to FCNR(B) deposits? Where such deposits have been renewed, report whether the branch has satisfied itself as to the 'non-resident status' of the depositor and whether the renewal is made as per the applicable regulatory guidelines and the original receipts / soft copy have been dispatched."</a:t>
            </a:r>
            <a:endParaRPr lang="en-US" sz="1100" dirty="0"/>
          </a:p>
        </p:txBody>
      </p:sp>
      <p:sp>
        <p:nvSpPr>
          <p:cNvPr id="26" name="Shape 20"/>
          <p:cNvSpPr/>
          <p:nvPr/>
        </p:nvSpPr>
        <p:spPr>
          <a:xfrm>
            <a:off x="6152998" y="2194560"/>
            <a:ext cx="5562295" cy="981151"/>
          </a:xfrm>
          <a:prstGeom prst="roundRect">
            <a:avLst>
              <a:gd name="adj" fmla="val 10858"/>
            </a:avLst>
          </a:prstGeom>
          <a:solidFill>
            <a:srgbClr val="FFFFFF"/>
          </a:solidFill>
          <a:ln/>
        </p:spPr>
      </p:sp>
      <p:sp>
        <p:nvSpPr>
          <p:cNvPr id="27" name="Shape 21"/>
          <p:cNvSpPr/>
          <p:nvPr/>
        </p:nvSpPr>
        <p:spPr>
          <a:xfrm>
            <a:off x="6152998" y="2194560"/>
            <a:ext cx="47549" cy="981151"/>
          </a:xfrm>
          <a:prstGeom prst="roundRect">
            <a:avLst>
              <a:gd name="adj" fmla="val 224047"/>
            </a:avLst>
          </a:prstGeom>
          <a:solidFill>
            <a:srgbClr val="0072CE"/>
          </a:solidFill>
          <a:ln w="12700">
            <a:solidFill>
              <a:srgbClr val="0072CE">
                <a:alpha val="0"/>
              </a:srgbClr>
            </a:solidFill>
            <a:prstDash val="solid"/>
          </a:ln>
        </p:spPr>
      </p:sp>
      <p:sp>
        <p:nvSpPr>
          <p:cNvPr id="28" name="Shape 22"/>
          <p:cNvSpPr/>
          <p:nvPr/>
        </p:nvSpPr>
        <p:spPr>
          <a:xfrm>
            <a:off x="6344107" y="2431390"/>
            <a:ext cx="638251" cy="181051"/>
          </a:xfrm>
          <a:prstGeom prst="roundRect">
            <a:avLst>
              <a:gd name="adj" fmla="val 159490"/>
            </a:avLst>
          </a:prstGeom>
          <a:solidFill>
            <a:srgbClr val="E8F4FD"/>
          </a:solidFill>
          <a:ln w="12700">
            <a:solidFill>
              <a:srgbClr val="FFFFFF">
                <a:alpha val="0"/>
              </a:srgbClr>
            </a:solidFill>
            <a:prstDash val="solid"/>
          </a:ln>
        </p:spPr>
      </p:sp>
      <p:sp>
        <p:nvSpPr>
          <p:cNvPr id="29" name="Text 23"/>
          <p:cNvSpPr txBox="1"/>
          <p:nvPr/>
        </p:nvSpPr>
        <p:spPr>
          <a:xfrm>
            <a:off x="6344107" y="2431390"/>
            <a:ext cx="715061" cy="181051"/>
          </a:xfrm>
          <a:prstGeom prst="rect">
            <a:avLst/>
          </a:prstGeom>
          <a:solidFill>
            <a:srgbClr val="FFFFFF">
              <a:alpha val="0"/>
            </a:srgbClr>
          </a:solidFill>
          <a:ln>
            <a:solidFill>
              <a:srgbClr val="FFFFFF">
                <a:alpha val="0"/>
              </a:srgbClr>
            </a:solidFill>
          </a:ln>
        </p:spPr>
        <p:txBody>
          <a:bodyPr wrap="square" lIns="63500" tIns="25400" rIns="63500" bIns="25400" rtlCol="0" anchor="ctr"/>
          <a:lstStyle/>
          <a:p>
            <a:pPr marL="0" indent="0" algn="l">
              <a:buNone/>
            </a:pPr>
            <a:r>
              <a:rPr lang="en-US" sz="800" b="1" dirty="0">
                <a:solidFill>
                  <a:srgbClr val="003580"/>
                </a:solidFill>
                <a:latin typeface="Open Sans" pitchFamily="34" charset="0"/>
                <a:ea typeface="Open Sans" pitchFamily="34" charset="-122"/>
                <a:cs typeface="Open Sans" pitchFamily="34" charset="-120"/>
              </a:rPr>
              <a:t>Clause 1(d)</a:t>
            </a:r>
            <a:endParaRPr lang="en-US" sz="800" dirty="0"/>
          </a:p>
        </p:txBody>
      </p:sp>
      <p:pic>
        <p:nvPicPr>
          <p:cNvPr id="30" name="Image 4" descr="preencoded.png"/>
          <p:cNvPicPr>
            <a:picLocks noChangeAspect="1"/>
          </p:cNvPicPr>
          <p:nvPr/>
        </p:nvPicPr>
        <p:blipFill>
          <a:blip r:embed="rId4"/>
          <a:srcRect t="-43" b="-43"/>
          <a:stretch/>
        </p:blipFill>
        <p:spPr>
          <a:xfrm>
            <a:off x="11487607" y="2242109"/>
            <a:ext cx="133502" cy="152705"/>
          </a:xfrm>
          <a:prstGeom prst="rect">
            <a:avLst/>
          </a:prstGeom>
        </p:spPr>
      </p:pic>
      <p:sp>
        <p:nvSpPr>
          <p:cNvPr id="31" name="Text 24"/>
          <p:cNvSpPr txBox="1"/>
          <p:nvPr/>
        </p:nvSpPr>
        <p:spPr>
          <a:xfrm>
            <a:off x="6344107" y="2649931"/>
            <a:ext cx="5306263" cy="286207"/>
          </a:xfrm>
          <a:prstGeom prst="rect">
            <a:avLst/>
          </a:prstGeom>
          <a:noFill/>
          <a:ln/>
        </p:spPr>
        <p:txBody>
          <a:bodyPr wrap="square" lIns="0" tIns="0" rIns="0" bIns="0" rtlCol="0" anchor="ctr"/>
          <a:lstStyle/>
          <a:p>
            <a:pPr marL="0" indent="0" algn="l">
              <a:buNone/>
            </a:pPr>
            <a:r>
              <a:rPr lang="en-US" sz="1100" b="1" i="1" dirty="0">
                <a:solidFill>
                  <a:srgbClr val="1E293B"/>
                </a:solidFill>
                <a:latin typeface="Montserrat" pitchFamily="34" charset="0"/>
                <a:ea typeface="Montserrat" pitchFamily="34" charset="-122"/>
                <a:cs typeface="Montserrat" pitchFamily="34" charset="-120"/>
              </a:rPr>
              <a:t>"Is the branch complying with the regulations on minimum balance requirement and levy of charges on non-maintenance of minimum balance in individual savings accounts?"</a:t>
            </a:r>
            <a:endParaRPr lang="en-US" sz="1100" dirty="0"/>
          </a:p>
        </p:txBody>
      </p:sp>
      <p:sp>
        <p:nvSpPr>
          <p:cNvPr id="32" name="Shape 25"/>
          <p:cNvSpPr/>
          <p:nvPr/>
        </p:nvSpPr>
        <p:spPr>
          <a:xfrm>
            <a:off x="476402" y="3311957"/>
            <a:ext cx="3657600" cy="3029407"/>
          </a:xfrm>
          <a:prstGeom prst="roundRect">
            <a:avLst>
              <a:gd name="adj" fmla="val 1519"/>
            </a:avLst>
          </a:prstGeom>
          <a:solidFill>
            <a:srgbClr val="FFFFFF"/>
          </a:solidFill>
          <a:ln w="12700">
            <a:solidFill>
              <a:srgbClr val="FFFFFF">
                <a:alpha val="0"/>
              </a:srgbClr>
            </a:solidFill>
            <a:prstDash val="solid"/>
          </a:ln>
          <a:effectLst>
            <a:outerShdw blurRad="63500" dist="38100" dir="16200000" algn="bl" rotWithShape="0">
              <a:srgbClr val="000000">
                <a:alpha val="5000"/>
              </a:srgbClr>
            </a:outerShdw>
          </a:effectLst>
        </p:spPr>
      </p:sp>
      <p:sp>
        <p:nvSpPr>
          <p:cNvPr id="33" name="Shape 26"/>
          <p:cNvSpPr/>
          <p:nvPr/>
        </p:nvSpPr>
        <p:spPr>
          <a:xfrm>
            <a:off x="619049" y="3817620"/>
            <a:ext cx="3372307" cy="19202"/>
          </a:xfrm>
          <a:prstGeom prst="rect">
            <a:avLst/>
          </a:prstGeom>
          <a:solidFill>
            <a:srgbClr val="F1F5F9"/>
          </a:solidFill>
          <a:ln w="12700">
            <a:solidFill>
              <a:srgbClr val="F1F5F9">
                <a:alpha val="0"/>
              </a:srgbClr>
            </a:solidFill>
            <a:prstDash val="solid"/>
          </a:ln>
        </p:spPr>
      </p:sp>
      <p:sp>
        <p:nvSpPr>
          <p:cNvPr id="34" name="Shape 27"/>
          <p:cNvSpPr/>
          <p:nvPr/>
        </p:nvSpPr>
        <p:spPr>
          <a:xfrm>
            <a:off x="619049" y="3455518"/>
            <a:ext cx="286207" cy="286207"/>
          </a:xfrm>
          <a:prstGeom prst="ellipse">
            <a:avLst/>
          </a:prstGeom>
          <a:solidFill>
            <a:srgbClr val="0072CE"/>
          </a:solidFill>
          <a:ln w="12700">
            <a:solidFill>
              <a:srgbClr val="FFFFFF">
                <a:alpha val="0"/>
              </a:srgbClr>
            </a:solidFill>
            <a:prstDash val="solid"/>
          </a:ln>
        </p:spPr>
      </p:sp>
      <p:pic>
        <p:nvPicPr>
          <p:cNvPr id="35" name="Image 5" descr="preencoded.png"/>
          <p:cNvPicPr>
            <a:picLocks noChangeAspect="1"/>
          </p:cNvPicPr>
          <p:nvPr/>
        </p:nvPicPr>
        <p:blipFill>
          <a:blip r:embed="rId5"/>
          <a:srcRect/>
          <a:stretch/>
        </p:blipFill>
        <p:spPr>
          <a:xfrm>
            <a:off x="694944" y="3531413"/>
            <a:ext cx="133502" cy="133502"/>
          </a:xfrm>
          <a:prstGeom prst="rect">
            <a:avLst/>
          </a:prstGeom>
        </p:spPr>
      </p:pic>
      <p:sp>
        <p:nvSpPr>
          <p:cNvPr id="36" name="Text 28"/>
          <p:cNvSpPr txBox="1"/>
          <p:nvPr/>
        </p:nvSpPr>
        <p:spPr>
          <a:xfrm>
            <a:off x="981151" y="3498494"/>
            <a:ext cx="1295705" cy="200254"/>
          </a:xfrm>
          <a:prstGeom prst="rect">
            <a:avLst/>
          </a:prstGeom>
          <a:noFill/>
          <a:ln/>
        </p:spPr>
        <p:txBody>
          <a:bodyPr wrap="square" lIns="0" tIns="0" rIns="0" bIns="0" rtlCol="0" anchor="ctr"/>
          <a:lstStyle/>
          <a:p>
            <a:pPr marL="0" indent="0" algn="l">
              <a:buNone/>
            </a:pPr>
            <a:r>
              <a:rPr lang="en-US" sz="1000" b="1" dirty="0">
                <a:solidFill>
                  <a:srgbClr val="334155"/>
                </a:solidFill>
                <a:latin typeface="Montserrat" pitchFamily="34" charset="0"/>
                <a:ea typeface="Montserrat" pitchFamily="34" charset="-122"/>
                <a:cs typeface="Montserrat" pitchFamily="34" charset="-120"/>
              </a:rPr>
              <a:t>What to Verify</a:t>
            </a:r>
            <a:endParaRPr lang="en-US" sz="1000" dirty="0"/>
          </a:p>
        </p:txBody>
      </p:sp>
      <p:sp>
        <p:nvSpPr>
          <p:cNvPr id="37" name="Text 29"/>
          <p:cNvSpPr txBox="1"/>
          <p:nvPr/>
        </p:nvSpPr>
        <p:spPr>
          <a:xfrm>
            <a:off x="743407" y="3931006"/>
            <a:ext cx="3324758" cy="324612"/>
          </a:xfrm>
          <a:prstGeom prst="rect">
            <a:avLst/>
          </a:prstGeom>
          <a:noFill/>
          <a:ln/>
        </p:spPr>
        <p:txBody>
          <a:bodyPr wrap="square" lIns="0" tIns="0" rIns="0" bIns="0" rtlCol="0" anchor="ctr"/>
          <a:lstStyle/>
          <a:p>
            <a:pPr marL="0" indent="0" algn="l">
              <a:buNone/>
            </a:pPr>
            <a:r>
              <a:rPr lang="en-US" sz="900" dirty="0">
                <a:solidFill>
                  <a:srgbClr val="475569"/>
                </a:solidFill>
                <a:latin typeface="Open Sans" pitchFamily="34" charset="0"/>
                <a:ea typeface="Open Sans" pitchFamily="34" charset="-122"/>
                <a:cs typeface="Open Sans" pitchFamily="34" charset="-120"/>
              </a:rPr>
              <a:t>System flags for dormant accounts (no txn &gt; 2 years) &amp; authorization for reactivation</a:t>
            </a:r>
            <a:endParaRPr lang="en-US" sz="900" dirty="0"/>
          </a:p>
        </p:txBody>
      </p:sp>
      <p:sp>
        <p:nvSpPr>
          <p:cNvPr id="38" name="Text 30"/>
          <p:cNvSpPr txBox="1"/>
          <p:nvPr/>
        </p:nvSpPr>
        <p:spPr>
          <a:xfrm>
            <a:off x="743407" y="4327855"/>
            <a:ext cx="3499409" cy="162763"/>
          </a:xfrm>
          <a:prstGeom prst="rect">
            <a:avLst/>
          </a:prstGeom>
          <a:noFill/>
          <a:ln/>
        </p:spPr>
        <p:txBody>
          <a:bodyPr wrap="square" lIns="0" tIns="0" rIns="0" bIns="0" rtlCol="0" anchor="ctr"/>
          <a:lstStyle/>
          <a:p>
            <a:pPr marL="0" indent="0" algn="l">
              <a:buNone/>
            </a:pPr>
            <a:r>
              <a:rPr lang="en-US" sz="900" dirty="0">
                <a:solidFill>
                  <a:srgbClr val="475569"/>
                </a:solidFill>
                <a:latin typeface="Open Sans" pitchFamily="34" charset="0"/>
                <a:ea typeface="Open Sans" pitchFamily="34" charset="-122"/>
                <a:cs typeface="Open Sans" pitchFamily="34" charset="-120"/>
              </a:rPr>
              <a:t>Significant deposit fluctuations post-balance sheet date</a:t>
            </a:r>
            <a:endParaRPr lang="en-US" sz="900" dirty="0"/>
          </a:p>
        </p:txBody>
      </p:sp>
      <p:sp>
        <p:nvSpPr>
          <p:cNvPr id="39" name="Text 31"/>
          <p:cNvSpPr txBox="1"/>
          <p:nvPr/>
        </p:nvSpPr>
        <p:spPr>
          <a:xfrm>
            <a:off x="743407" y="4563770"/>
            <a:ext cx="3324758" cy="324612"/>
          </a:xfrm>
          <a:prstGeom prst="rect">
            <a:avLst/>
          </a:prstGeom>
          <a:noFill/>
          <a:ln/>
        </p:spPr>
        <p:txBody>
          <a:bodyPr wrap="square" lIns="0" tIns="0" rIns="0" bIns="0" rtlCol="0" anchor="ctr"/>
          <a:lstStyle/>
          <a:p>
            <a:pPr marL="0" indent="0" algn="l">
              <a:buNone/>
            </a:pPr>
            <a:r>
              <a:rPr lang="en-US" sz="900" dirty="0">
                <a:solidFill>
                  <a:srgbClr val="475569"/>
                </a:solidFill>
                <a:latin typeface="Open Sans" pitchFamily="34" charset="0"/>
                <a:ea typeface="Open Sans" pitchFamily="34" charset="-122"/>
                <a:cs typeface="Open Sans" pitchFamily="34" charset="-120"/>
              </a:rPr>
              <a:t>FCNR(B) renewal process, NRI status validity, and adherence to interest rate caps</a:t>
            </a:r>
            <a:endParaRPr lang="en-US" sz="900" dirty="0"/>
          </a:p>
        </p:txBody>
      </p:sp>
      <p:sp>
        <p:nvSpPr>
          <p:cNvPr id="40" name="Text 32"/>
          <p:cNvSpPr txBox="1"/>
          <p:nvPr/>
        </p:nvSpPr>
        <p:spPr>
          <a:xfrm>
            <a:off x="743407" y="4959706"/>
            <a:ext cx="3324758" cy="324612"/>
          </a:xfrm>
          <a:prstGeom prst="rect">
            <a:avLst/>
          </a:prstGeom>
          <a:noFill/>
          <a:ln/>
        </p:spPr>
        <p:txBody>
          <a:bodyPr wrap="square" lIns="0" tIns="0" rIns="0" bIns="0" rtlCol="0" anchor="ctr"/>
          <a:lstStyle/>
          <a:p>
            <a:pPr marL="0" indent="0" algn="l">
              <a:buNone/>
            </a:pPr>
            <a:r>
              <a:rPr lang="en-US" sz="900" dirty="0">
                <a:solidFill>
                  <a:srgbClr val="475569"/>
                </a:solidFill>
                <a:latin typeface="Open Sans" pitchFamily="34" charset="0"/>
                <a:ea typeface="Open Sans" pitchFamily="34" charset="-122"/>
                <a:cs typeface="Open Sans" pitchFamily="34" charset="-120"/>
              </a:rPr>
              <a:t>Accuracy of minimum balance charge application vs Board policy</a:t>
            </a:r>
            <a:endParaRPr lang="en-US" sz="900" dirty="0"/>
          </a:p>
        </p:txBody>
      </p:sp>
      <p:sp>
        <p:nvSpPr>
          <p:cNvPr id="41" name="Shape 33"/>
          <p:cNvSpPr/>
          <p:nvPr/>
        </p:nvSpPr>
        <p:spPr>
          <a:xfrm>
            <a:off x="4270248" y="3311957"/>
            <a:ext cx="3657600" cy="3029407"/>
          </a:xfrm>
          <a:prstGeom prst="roundRect">
            <a:avLst>
              <a:gd name="adj" fmla="val 1519"/>
            </a:avLst>
          </a:prstGeom>
          <a:solidFill>
            <a:srgbClr val="FFFFFF"/>
          </a:solidFill>
          <a:ln w="12700">
            <a:solidFill>
              <a:srgbClr val="FFFFFF">
                <a:alpha val="0"/>
              </a:srgbClr>
            </a:solidFill>
            <a:prstDash val="solid"/>
          </a:ln>
          <a:effectLst>
            <a:outerShdw blurRad="63500" dist="38100" dir="16200000" algn="bl" rotWithShape="0">
              <a:srgbClr val="000000">
                <a:alpha val="5000"/>
              </a:srgbClr>
            </a:outerShdw>
          </a:effectLst>
        </p:spPr>
      </p:sp>
      <p:sp>
        <p:nvSpPr>
          <p:cNvPr id="42" name="Shape 34"/>
          <p:cNvSpPr/>
          <p:nvPr/>
        </p:nvSpPr>
        <p:spPr>
          <a:xfrm>
            <a:off x="4412894" y="3817620"/>
            <a:ext cx="3372307" cy="19202"/>
          </a:xfrm>
          <a:prstGeom prst="rect">
            <a:avLst/>
          </a:prstGeom>
          <a:solidFill>
            <a:srgbClr val="F1F5F9"/>
          </a:solidFill>
          <a:ln w="12700">
            <a:solidFill>
              <a:srgbClr val="F1F5F9">
                <a:alpha val="0"/>
              </a:srgbClr>
            </a:solidFill>
            <a:prstDash val="solid"/>
          </a:ln>
        </p:spPr>
      </p:sp>
      <p:sp>
        <p:nvSpPr>
          <p:cNvPr id="43" name="Shape 35"/>
          <p:cNvSpPr/>
          <p:nvPr/>
        </p:nvSpPr>
        <p:spPr>
          <a:xfrm>
            <a:off x="4412894" y="3455518"/>
            <a:ext cx="286207" cy="286207"/>
          </a:xfrm>
          <a:prstGeom prst="ellipse">
            <a:avLst/>
          </a:prstGeom>
          <a:solidFill>
            <a:srgbClr val="0D9488"/>
          </a:solidFill>
          <a:ln w="12700">
            <a:solidFill>
              <a:srgbClr val="FFFFFF">
                <a:alpha val="0"/>
              </a:srgbClr>
            </a:solidFill>
            <a:prstDash val="solid"/>
          </a:ln>
        </p:spPr>
      </p:sp>
      <p:pic>
        <p:nvPicPr>
          <p:cNvPr id="44" name="Image 6" descr="preencoded.png"/>
          <p:cNvPicPr>
            <a:picLocks noChangeAspect="1"/>
          </p:cNvPicPr>
          <p:nvPr/>
        </p:nvPicPr>
        <p:blipFill>
          <a:blip r:embed="rId6"/>
          <a:srcRect l="-2512" r="-2512"/>
          <a:stretch/>
        </p:blipFill>
        <p:spPr>
          <a:xfrm>
            <a:off x="4503420" y="3531413"/>
            <a:ext cx="105156" cy="133502"/>
          </a:xfrm>
          <a:prstGeom prst="rect">
            <a:avLst/>
          </a:prstGeom>
        </p:spPr>
      </p:pic>
      <p:sp>
        <p:nvSpPr>
          <p:cNvPr id="45" name="Text 36"/>
          <p:cNvSpPr txBox="1"/>
          <p:nvPr/>
        </p:nvSpPr>
        <p:spPr>
          <a:xfrm>
            <a:off x="4774997" y="3498494"/>
            <a:ext cx="1914754" cy="200254"/>
          </a:xfrm>
          <a:prstGeom prst="rect">
            <a:avLst/>
          </a:prstGeom>
          <a:noFill/>
          <a:ln/>
        </p:spPr>
        <p:txBody>
          <a:bodyPr wrap="square" lIns="0" tIns="0" rIns="0" bIns="0" rtlCol="0" anchor="ctr"/>
          <a:lstStyle/>
          <a:p>
            <a:pPr marL="0" indent="0" algn="l">
              <a:buNone/>
            </a:pPr>
            <a:r>
              <a:rPr lang="en-US" sz="1000" b="1" dirty="0">
                <a:solidFill>
                  <a:srgbClr val="334155"/>
                </a:solidFill>
                <a:latin typeface="Montserrat" pitchFamily="34" charset="0"/>
                <a:ea typeface="Montserrat" pitchFamily="34" charset="-122"/>
                <a:cs typeface="Montserrat" pitchFamily="34" charset="-120"/>
              </a:rPr>
              <a:t>Documents to Examine</a:t>
            </a:r>
            <a:endParaRPr lang="en-US" sz="1000" dirty="0"/>
          </a:p>
        </p:txBody>
      </p:sp>
      <p:sp>
        <p:nvSpPr>
          <p:cNvPr id="46" name="Text 37"/>
          <p:cNvSpPr txBox="1"/>
          <p:nvPr/>
        </p:nvSpPr>
        <p:spPr>
          <a:xfrm>
            <a:off x="4537253" y="3931006"/>
            <a:ext cx="3324758" cy="324612"/>
          </a:xfrm>
          <a:prstGeom prst="rect">
            <a:avLst/>
          </a:prstGeom>
          <a:noFill/>
          <a:ln/>
        </p:spPr>
        <p:txBody>
          <a:bodyPr wrap="square" lIns="0" tIns="0" rIns="0" bIns="0" rtlCol="0" anchor="ctr"/>
          <a:lstStyle/>
          <a:p>
            <a:pPr marL="0" indent="0" algn="l">
              <a:buNone/>
            </a:pPr>
            <a:r>
              <a:rPr lang="en-US" sz="900" dirty="0">
                <a:solidFill>
                  <a:srgbClr val="475569"/>
                </a:solidFill>
                <a:latin typeface="Open Sans" pitchFamily="34" charset="0"/>
                <a:ea typeface="Open Sans" pitchFamily="34" charset="-122"/>
                <a:cs typeface="Open Sans" pitchFamily="34" charset="-120"/>
              </a:rPr>
              <a:t>List of Dormant/Inoperative accounts &amp; Reactivation request forms</a:t>
            </a:r>
            <a:endParaRPr lang="en-US" sz="900" dirty="0"/>
          </a:p>
        </p:txBody>
      </p:sp>
      <p:sp>
        <p:nvSpPr>
          <p:cNvPr id="47" name="Text 38"/>
          <p:cNvSpPr txBox="1"/>
          <p:nvPr/>
        </p:nvSpPr>
        <p:spPr>
          <a:xfrm>
            <a:off x="4537253" y="4327855"/>
            <a:ext cx="3026664" cy="162763"/>
          </a:xfrm>
          <a:prstGeom prst="rect">
            <a:avLst/>
          </a:prstGeom>
          <a:noFill/>
          <a:ln/>
        </p:spPr>
        <p:txBody>
          <a:bodyPr wrap="square" lIns="0" tIns="0" rIns="0" bIns="0" rtlCol="0" anchor="ctr"/>
          <a:lstStyle/>
          <a:p>
            <a:pPr marL="0" indent="0" algn="l">
              <a:buNone/>
            </a:pPr>
            <a:r>
              <a:rPr lang="en-US" sz="900" dirty="0">
                <a:solidFill>
                  <a:srgbClr val="475569"/>
                </a:solidFill>
                <a:latin typeface="Open Sans" pitchFamily="34" charset="0"/>
                <a:ea typeface="Open Sans" pitchFamily="34" charset="-122"/>
                <a:cs typeface="Open Sans" pitchFamily="34" charset="-120"/>
              </a:rPr>
              <a:t>Deposit movement MIS / GL abstracts (Mar-Apr)</a:t>
            </a:r>
            <a:endParaRPr lang="en-US" sz="900" dirty="0"/>
          </a:p>
        </p:txBody>
      </p:sp>
      <p:sp>
        <p:nvSpPr>
          <p:cNvPr id="48" name="Text 39"/>
          <p:cNvSpPr txBox="1"/>
          <p:nvPr/>
        </p:nvSpPr>
        <p:spPr>
          <a:xfrm>
            <a:off x="4537253" y="4563770"/>
            <a:ext cx="3751783" cy="162763"/>
          </a:xfrm>
          <a:prstGeom prst="rect">
            <a:avLst/>
          </a:prstGeom>
          <a:noFill/>
          <a:ln/>
        </p:spPr>
        <p:txBody>
          <a:bodyPr wrap="square" lIns="0" tIns="0" rIns="0" bIns="0" rtlCol="0" anchor="ctr"/>
          <a:lstStyle/>
          <a:p>
            <a:pPr marL="0" indent="0" algn="l">
              <a:buNone/>
            </a:pPr>
            <a:r>
              <a:rPr lang="en-US" sz="900" dirty="0">
                <a:solidFill>
                  <a:srgbClr val="475569"/>
                </a:solidFill>
                <a:latin typeface="Open Sans" pitchFamily="34" charset="0"/>
                <a:ea typeface="Open Sans" pitchFamily="34" charset="-122"/>
                <a:cs typeface="Open Sans" pitchFamily="34" charset="-120"/>
              </a:rPr>
              <a:t>FCNR(B) register, passport/visa copies, renewal instructions</a:t>
            </a:r>
            <a:endParaRPr lang="en-US" sz="900" dirty="0"/>
          </a:p>
        </p:txBody>
      </p:sp>
      <p:sp>
        <p:nvSpPr>
          <p:cNvPr id="49" name="Text 40"/>
          <p:cNvSpPr txBox="1"/>
          <p:nvPr/>
        </p:nvSpPr>
        <p:spPr>
          <a:xfrm>
            <a:off x="4537253" y="4799686"/>
            <a:ext cx="2890418" cy="162763"/>
          </a:xfrm>
          <a:prstGeom prst="rect">
            <a:avLst/>
          </a:prstGeom>
          <a:noFill/>
          <a:ln/>
        </p:spPr>
        <p:txBody>
          <a:bodyPr wrap="square" lIns="0" tIns="0" rIns="0" bIns="0" rtlCol="0" anchor="ctr"/>
          <a:lstStyle/>
          <a:p>
            <a:pPr marL="0" indent="0" algn="l">
              <a:buNone/>
            </a:pPr>
            <a:r>
              <a:rPr lang="en-US" sz="900" dirty="0">
                <a:solidFill>
                  <a:srgbClr val="475569"/>
                </a:solidFill>
                <a:latin typeface="Open Sans" pitchFamily="34" charset="0"/>
                <a:ea typeface="Open Sans" pitchFamily="34" charset="-122"/>
                <a:cs typeface="Open Sans" pitchFamily="34" charset="-120"/>
              </a:rPr>
              <a:t>Schedule of charges &amp; system parameter logs</a:t>
            </a:r>
            <a:endParaRPr lang="en-US" sz="900" dirty="0"/>
          </a:p>
        </p:txBody>
      </p:sp>
      <p:sp>
        <p:nvSpPr>
          <p:cNvPr id="50" name="Shape 41"/>
          <p:cNvSpPr/>
          <p:nvPr/>
        </p:nvSpPr>
        <p:spPr>
          <a:xfrm>
            <a:off x="8064094" y="3311957"/>
            <a:ext cx="3657600" cy="3029407"/>
          </a:xfrm>
          <a:prstGeom prst="roundRect">
            <a:avLst>
              <a:gd name="adj" fmla="val 1519"/>
            </a:avLst>
          </a:prstGeom>
          <a:solidFill>
            <a:srgbClr val="FFFFFF"/>
          </a:solidFill>
          <a:ln w="12700">
            <a:solidFill>
              <a:srgbClr val="FFFFFF">
                <a:alpha val="0"/>
              </a:srgbClr>
            </a:solidFill>
            <a:prstDash val="solid"/>
          </a:ln>
          <a:effectLst>
            <a:outerShdw blurRad="63500" dist="38100" dir="16200000" algn="bl" rotWithShape="0">
              <a:srgbClr val="000000">
                <a:alpha val="5000"/>
              </a:srgbClr>
            </a:outerShdw>
          </a:effectLst>
        </p:spPr>
      </p:sp>
      <p:sp>
        <p:nvSpPr>
          <p:cNvPr id="51" name="Shape 42"/>
          <p:cNvSpPr/>
          <p:nvPr/>
        </p:nvSpPr>
        <p:spPr>
          <a:xfrm>
            <a:off x="8207654" y="3817620"/>
            <a:ext cx="3372307" cy="19202"/>
          </a:xfrm>
          <a:prstGeom prst="rect">
            <a:avLst/>
          </a:prstGeom>
          <a:solidFill>
            <a:srgbClr val="F1F5F9"/>
          </a:solidFill>
          <a:ln w="12700">
            <a:solidFill>
              <a:srgbClr val="F1F5F9">
                <a:alpha val="0"/>
              </a:srgbClr>
            </a:solidFill>
            <a:prstDash val="solid"/>
          </a:ln>
        </p:spPr>
      </p:sp>
      <p:sp>
        <p:nvSpPr>
          <p:cNvPr id="52" name="Shape 43"/>
          <p:cNvSpPr/>
          <p:nvPr/>
        </p:nvSpPr>
        <p:spPr>
          <a:xfrm>
            <a:off x="8207654" y="3455518"/>
            <a:ext cx="286207" cy="286207"/>
          </a:xfrm>
          <a:prstGeom prst="ellipse">
            <a:avLst/>
          </a:prstGeom>
          <a:solidFill>
            <a:srgbClr val="EF4444"/>
          </a:solidFill>
          <a:ln w="12700">
            <a:solidFill>
              <a:srgbClr val="FFFFFF">
                <a:alpha val="0"/>
              </a:srgbClr>
            </a:solidFill>
            <a:prstDash val="solid"/>
          </a:ln>
        </p:spPr>
      </p:sp>
      <p:pic>
        <p:nvPicPr>
          <p:cNvPr id="53" name="Image 7" descr="preencoded.png"/>
          <p:cNvPicPr>
            <a:picLocks noChangeAspect="1"/>
          </p:cNvPicPr>
          <p:nvPr/>
        </p:nvPicPr>
        <p:blipFill>
          <a:blip r:embed="rId7"/>
          <a:srcRect/>
          <a:stretch/>
        </p:blipFill>
        <p:spPr>
          <a:xfrm>
            <a:off x="8283550" y="3531413"/>
            <a:ext cx="133502" cy="133502"/>
          </a:xfrm>
          <a:prstGeom prst="rect">
            <a:avLst/>
          </a:prstGeom>
        </p:spPr>
      </p:pic>
      <p:sp>
        <p:nvSpPr>
          <p:cNvPr id="54" name="Text 44"/>
          <p:cNvSpPr txBox="1"/>
          <p:nvPr/>
        </p:nvSpPr>
        <p:spPr>
          <a:xfrm>
            <a:off x="8568842" y="3498494"/>
            <a:ext cx="1459382" cy="200254"/>
          </a:xfrm>
          <a:prstGeom prst="rect">
            <a:avLst/>
          </a:prstGeom>
          <a:noFill/>
          <a:ln/>
        </p:spPr>
        <p:txBody>
          <a:bodyPr wrap="square" lIns="0" tIns="0" rIns="0" bIns="0" rtlCol="0" anchor="ctr"/>
          <a:lstStyle/>
          <a:p>
            <a:pPr marL="0" indent="0" algn="l">
              <a:buNone/>
            </a:pPr>
            <a:r>
              <a:rPr lang="en-US" sz="1000" b="1" dirty="0">
                <a:solidFill>
                  <a:srgbClr val="334155"/>
                </a:solidFill>
                <a:latin typeface="Montserrat" pitchFamily="34" charset="0"/>
                <a:ea typeface="Montserrat" pitchFamily="34" charset="-122"/>
                <a:cs typeface="Montserrat" pitchFamily="34" charset="-120"/>
              </a:rPr>
              <a:t>Risks / Red Flags</a:t>
            </a:r>
            <a:endParaRPr lang="en-US" sz="1000" dirty="0"/>
          </a:p>
        </p:txBody>
      </p:sp>
      <p:sp>
        <p:nvSpPr>
          <p:cNvPr id="55" name="Text 45"/>
          <p:cNvSpPr txBox="1"/>
          <p:nvPr/>
        </p:nvSpPr>
        <p:spPr>
          <a:xfrm>
            <a:off x="8331098" y="3931006"/>
            <a:ext cx="3324758" cy="324612"/>
          </a:xfrm>
          <a:prstGeom prst="rect">
            <a:avLst/>
          </a:prstGeom>
          <a:noFill/>
          <a:ln/>
        </p:spPr>
        <p:txBody>
          <a:bodyPr wrap="square" lIns="0" tIns="0" rIns="0" bIns="0" rtlCol="0" anchor="ctr"/>
          <a:lstStyle/>
          <a:p>
            <a:pPr marL="0" indent="0" algn="l">
              <a:buNone/>
            </a:pPr>
            <a:r>
              <a:rPr lang="en-US" sz="900" dirty="0">
                <a:solidFill>
                  <a:srgbClr val="475569"/>
                </a:solidFill>
                <a:latin typeface="Open Sans" pitchFamily="34" charset="0"/>
                <a:ea typeface="Open Sans" pitchFamily="34" charset="-122"/>
                <a:cs typeface="Open Sans" pitchFamily="34" charset="-120"/>
              </a:rPr>
              <a:t>Fraud risk: Activation of dormant accounts for money laundering</a:t>
            </a:r>
            <a:endParaRPr lang="en-US" sz="900" dirty="0"/>
          </a:p>
        </p:txBody>
      </p:sp>
      <p:sp>
        <p:nvSpPr>
          <p:cNvPr id="56" name="Text 46"/>
          <p:cNvSpPr txBox="1"/>
          <p:nvPr/>
        </p:nvSpPr>
        <p:spPr>
          <a:xfrm>
            <a:off x="8331098" y="4327855"/>
            <a:ext cx="3532327" cy="162763"/>
          </a:xfrm>
          <a:prstGeom prst="rect">
            <a:avLst/>
          </a:prstGeom>
          <a:noFill/>
          <a:ln/>
        </p:spPr>
        <p:txBody>
          <a:bodyPr wrap="square" lIns="0" tIns="0" rIns="0" bIns="0" rtlCol="0" anchor="ctr"/>
          <a:lstStyle/>
          <a:p>
            <a:pPr marL="0" indent="0" algn="l">
              <a:buNone/>
            </a:pPr>
            <a:r>
              <a:rPr lang="en-US" sz="900" dirty="0">
                <a:solidFill>
                  <a:srgbClr val="475569"/>
                </a:solidFill>
                <a:latin typeface="Open Sans" pitchFamily="34" charset="0"/>
                <a:ea typeface="Open Sans" pitchFamily="34" charset="-122"/>
                <a:cs typeface="Open Sans" pitchFamily="34" charset="-120"/>
              </a:rPr>
              <a:t>Window dressing: Temporary large deposits at year-end</a:t>
            </a:r>
            <a:endParaRPr lang="en-US" sz="900" dirty="0"/>
          </a:p>
        </p:txBody>
      </p:sp>
      <p:sp>
        <p:nvSpPr>
          <p:cNvPr id="57" name="Text 47"/>
          <p:cNvSpPr txBox="1"/>
          <p:nvPr/>
        </p:nvSpPr>
        <p:spPr>
          <a:xfrm>
            <a:off x="8331098" y="4563770"/>
            <a:ext cx="3816706" cy="162763"/>
          </a:xfrm>
          <a:prstGeom prst="rect">
            <a:avLst/>
          </a:prstGeom>
          <a:noFill/>
          <a:ln/>
        </p:spPr>
        <p:txBody>
          <a:bodyPr wrap="square" lIns="0" tIns="0" rIns="0" bIns="0" rtlCol="0" anchor="ctr"/>
          <a:lstStyle/>
          <a:p>
            <a:pPr marL="0" indent="0" algn="l">
              <a:buNone/>
            </a:pPr>
            <a:r>
              <a:rPr lang="en-US" sz="900" dirty="0">
                <a:solidFill>
                  <a:srgbClr val="475569"/>
                </a:solidFill>
                <a:latin typeface="Open Sans" pitchFamily="34" charset="0"/>
                <a:ea typeface="Open Sans" pitchFamily="34" charset="-122"/>
                <a:cs typeface="Open Sans" pitchFamily="34" charset="-120"/>
              </a:rPr>
              <a:t>Regulatory breach: Renewing FCNR(B) for returned residents</a:t>
            </a:r>
            <a:endParaRPr lang="en-US" sz="900" dirty="0"/>
          </a:p>
        </p:txBody>
      </p:sp>
      <p:sp>
        <p:nvSpPr>
          <p:cNvPr id="58" name="Text 48"/>
          <p:cNvSpPr txBox="1"/>
          <p:nvPr/>
        </p:nvSpPr>
        <p:spPr>
          <a:xfrm>
            <a:off x="8331098" y="4799686"/>
            <a:ext cx="3455518" cy="162763"/>
          </a:xfrm>
          <a:prstGeom prst="rect">
            <a:avLst/>
          </a:prstGeom>
          <a:noFill/>
          <a:ln/>
        </p:spPr>
        <p:txBody>
          <a:bodyPr wrap="square" lIns="0" tIns="0" rIns="0" bIns="0" rtlCol="0" anchor="ctr"/>
          <a:lstStyle/>
          <a:p>
            <a:pPr marL="0" indent="0" algn="l">
              <a:buNone/>
            </a:pPr>
            <a:r>
              <a:rPr lang="en-US" sz="900" dirty="0">
                <a:solidFill>
                  <a:srgbClr val="475569"/>
                </a:solidFill>
                <a:latin typeface="Open Sans" pitchFamily="34" charset="0"/>
                <a:ea typeface="Open Sans" pitchFamily="34" charset="-122"/>
                <a:cs typeface="Open Sans" pitchFamily="34" charset="-120"/>
              </a:rPr>
              <a:t>Income leakage: Incorrect application of penal charges</a:t>
            </a:r>
            <a:endParaRPr lang="en-US" sz="900" dirty="0"/>
          </a:p>
        </p:txBody>
      </p:sp>
      <p:sp>
        <p:nvSpPr>
          <p:cNvPr id="59" name="Shape 49"/>
          <p:cNvSpPr/>
          <p:nvPr/>
        </p:nvSpPr>
        <p:spPr>
          <a:xfrm>
            <a:off x="0" y="6524244"/>
            <a:ext cx="12191695" cy="333756"/>
          </a:xfrm>
          <a:prstGeom prst="rect">
            <a:avLst/>
          </a:prstGeom>
          <a:solidFill>
            <a:srgbClr val="F1F5F9"/>
          </a:solidFill>
          <a:ln/>
        </p:spPr>
      </p:sp>
      <p:sp>
        <p:nvSpPr>
          <p:cNvPr id="60" name="Shape 50"/>
          <p:cNvSpPr/>
          <p:nvPr/>
        </p:nvSpPr>
        <p:spPr>
          <a:xfrm>
            <a:off x="0" y="6524244"/>
            <a:ext cx="12191695" cy="9144"/>
          </a:xfrm>
          <a:prstGeom prst="rect">
            <a:avLst/>
          </a:prstGeom>
          <a:solidFill>
            <a:srgbClr val="E2E8F0"/>
          </a:solidFill>
          <a:ln w="12700">
            <a:solidFill>
              <a:srgbClr val="E2E8F0">
                <a:alpha val="0"/>
              </a:srgbClr>
            </a:solidFill>
            <a:prstDash val="solid"/>
          </a:ln>
        </p:spPr>
      </p:sp>
      <p:sp>
        <p:nvSpPr>
          <p:cNvPr id="61" name="Text 51"/>
          <p:cNvSpPr txBox="1"/>
          <p:nvPr/>
        </p:nvSpPr>
        <p:spPr>
          <a:xfrm>
            <a:off x="476402" y="6617513"/>
            <a:ext cx="3003804" cy="162763"/>
          </a:xfrm>
          <a:prstGeom prst="rect">
            <a:avLst/>
          </a:prstGeom>
          <a:noFill/>
          <a:ln/>
        </p:spPr>
        <p:txBody>
          <a:bodyPr wrap="square" lIns="0" tIns="0" rIns="0" bIns="0" rtlCol="0" anchor="ctr"/>
          <a:lstStyle/>
          <a:p>
            <a:pPr marL="0" indent="0" algn="l">
              <a:buNone/>
            </a:pPr>
            <a:r>
              <a:rPr lang="en-US" sz="800" dirty="0">
                <a:solidFill>
                  <a:srgbClr val="64748B"/>
                </a:solidFill>
                <a:latin typeface="Open Sans" pitchFamily="34" charset="0"/>
                <a:ea typeface="Open Sans" pitchFamily="34" charset="-122"/>
                <a:cs typeface="Open Sans" pitchFamily="34" charset="-120"/>
              </a:rPr>
              <a:t>Long Form Audit Report (LFAR) – Practical Approach</a:t>
            </a:r>
            <a:endParaRPr lang="en-US" sz="800" dirty="0"/>
          </a:p>
        </p:txBody>
      </p:sp>
      <p:sp>
        <p:nvSpPr>
          <p:cNvPr id="62" name="Text 52"/>
          <p:cNvSpPr txBox="1"/>
          <p:nvPr/>
        </p:nvSpPr>
        <p:spPr>
          <a:xfrm>
            <a:off x="10525658" y="6617513"/>
            <a:ext cx="1417320" cy="162763"/>
          </a:xfrm>
          <a:prstGeom prst="rect">
            <a:avLst/>
          </a:prstGeom>
          <a:noFill/>
          <a:ln/>
        </p:spPr>
        <p:txBody>
          <a:bodyPr wrap="square" lIns="0" tIns="0" rIns="0" bIns="0" rtlCol="0" anchor="ctr"/>
          <a:lstStyle/>
          <a:p>
            <a:pPr marL="0" indent="0" algn="l">
              <a:buNone/>
            </a:pPr>
            <a:r>
              <a:rPr lang="en-US" sz="800" dirty="0">
                <a:solidFill>
                  <a:srgbClr val="64748B"/>
                </a:solidFill>
                <a:latin typeface="Open Sans" pitchFamily="34" charset="0"/>
                <a:ea typeface="Open Sans" pitchFamily="34" charset="-122"/>
                <a:cs typeface="Open Sans" pitchFamily="34" charset="-120"/>
              </a:rPr>
              <a:t>ICAI Hyderabad Seminar</a:t>
            </a:r>
            <a:endParaRPr lang="en-US" sz="800" dirty="0"/>
          </a:p>
        </p:txBody>
      </p:sp>
      <p:pic>
        <p:nvPicPr>
          <p:cNvPr id="63" name="Image 8" descr="preencoded.png"/>
          <p:cNvPicPr>
            <a:picLocks noChangeAspect="1"/>
          </p:cNvPicPr>
          <p:nvPr/>
        </p:nvPicPr>
        <p:blipFill>
          <a:blip r:embed="rId8"/>
          <a:srcRect l="-1911" r="-1911"/>
          <a:stretch/>
        </p:blipFill>
        <p:spPr>
          <a:xfrm>
            <a:off x="476402" y="314554"/>
            <a:ext cx="267005" cy="228600"/>
          </a:xfrm>
          <a:prstGeom prst="rect">
            <a:avLst/>
          </a:prstGeom>
        </p:spPr>
      </p:pic>
      <p:sp>
        <p:nvSpPr>
          <p:cNvPr id="64" name="Text 53"/>
          <p:cNvSpPr txBox="1"/>
          <p:nvPr/>
        </p:nvSpPr>
        <p:spPr>
          <a:xfrm>
            <a:off x="886054" y="228600"/>
            <a:ext cx="9708055" cy="400507"/>
          </a:xfrm>
          <a:prstGeom prst="rect">
            <a:avLst/>
          </a:prstGeom>
          <a:noFill/>
          <a:ln/>
        </p:spPr>
        <p:txBody>
          <a:bodyPr wrap="square" lIns="0" tIns="0" rIns="0" bIns="0" rtlCol="0" anchor="ctr"/>
          <a:lstStyle/>
          <a:p>
            <a:pPr marL="0" indent="0" algn="l">
              <a:buNone/>
            </a:pPr>
            <a:r>
              <a:rPr lang="en-US" sz="2100" b="1" kern="0" spc="75" dirty="0">
                <a:solidFill>
                  <a:srgbClr val="FFFFFF"/>
                </a:solidFill>
                <a:latin typeface="Montserrat" pitchFamily="34" charset="0"/>
                <a:ea typeface="Montserrat" pitchFamily="34" charset="-122"/>
                <a:cs typeface="Montserrat" pitchFamily="34" charset="-120"/>
              </a:rPr>
              <a:t>II. Liabilities – Deposits- </a:t>
            </a:r>
            <a:r>
              <a:rPr lang="en-US" sz="2100" b="1" kern="0" spc="75" dirty="0" err="1">
                <a:solidFill>
                  <a:srgbClr val="FFFFFF"/>
                </a:solidFill>
                <a:latin typeface="Montserrat" pitchFamily="34" charset="0"/>
                <a:ea typeface="Montserrat" pitchFamily="34" charset="-122"/>
                <a:cs typeface="Montserrat" pitchFamily="34" charset="-120"/>
              </a:rPr>
              <a:t>Dormants</a:t>
            </a:r>
            <a:r>
              <a:rPr lang="en-US" sz="2100" b="1" kern="0" spc="75" dirty="0">
                <a:solidFill>
                  <a:srgbClr val="FFFFFF"/>
                </a:solidFill>
                <a:latin typeface="Montserrat" pitchFamily="34" charset="0"/>
                <a:ea typeface="Montserrat" pitchFamily="34" charset="-122"/>
                <a:cs typeface="Montserrat" pitchFamily="34" charset="-120"/>
              </a:rPr>
              <a:t>, Unusual, FCNRB Renewals </a:t>
            </a:r>
            <a:r>
              <a:rPr lang="en-US" sz="2100" b="1" kern="0" spc="75" dirty="0" err="1">
                <a:solidFill>
                  <a:srgbClr val="FFFFFF"/>
                </a:solidFill>
                <a:latin typeface="Montserrat" pitchFamily="34" charset="0"/>
                <a:ea typeface="Montserrat" pitchFamily="34" charset="-122"/>
                <a:cs typeface="Montserrat" pitchFamily="34" charset="-120"/>
              </a:rPr>
              <a:t>etc</a:t>
            </a:r>
            <a:r>
              <a:rPr lang="en-US" sz="2100" b="1" kern="0" spc="75" dirty="0">
                <a:solidFill>
                  <a:srgbClr val="FFFFFF"/>
                </a:solidFill>
                <a:latin typeface="Montserrat" pitchFamily="34" charset="0"/>
                <a:ea typeface="Montserrat" pitchFamily="34" charset="-122"/>
                <a:cs typeface="Montserrat" pitchFamily="34" charset="-120"/>
              </a:rPr>
              <a:t>,.</a:t>
            </a:r>
            <a:endParaRPr lang="en-US" sz="2100"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name="Slide 61">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F0F0F0"/>
          </a:solidFill>
          <a:ln w="12700">
            <a:solidFill>
              <a:srgbClr val="FFFFFF">
                <a:alpha val="0"/>
              </a:srgbClr>
            </a:solidFill>
            <a:prstDash val="solid"/>
          </a:ln>
        </p:spPr>
      </p:sp>
      <p:sp>
        <p:nvSpPr>
          <p:cNvPr id="3" name="Shape 1"/>
          <p:cNvSpPr/>
          <p:nvPr/>
        </p:nvSpPr>
        <p:spPr>
          <a:xfrm>
            <a:off x="0" y="0"/>
            <a:ext cx="12191695" cy="6858000"/>
          </a:xfrm>
          <a:prstGeom prst="rect">
            <a:avLst/>
          </a:prstGeom>
          <a:solidFill>
            <a:srgbClr val="FFFFFF"/>
          </a:solidFill>
          <a:ln w="12700">
            <a:solidFill>
              <a:srgbClr val="FFFFFF">
                <a:alpha val="0"/>
              </a:srgbClr>
            </a:solidFill>
            <a:prstDash val="solid"/>
          </a:ln>
        </p:spPr>
      </p:sp>
      <p:sp>
        <p:nvSpPr>
          <p:cNvPr id="4" name="Shape 2"/>
          <p:cNvSpPr/>
          <p:nvPr/>
        </p:nvSpPr>
        <p:spPr>
          <a:xfrm>
            <a:off x="0" y="0"/>
            <a:ext cx="12191695" cy="923544"/>
          </a:xfrm>
          <a:prstGeom prst="rect">
            <a:avLst/>
          </a:prstGeom>
          <a:solidFill>
            <a:srgbClr val="003580"/>
          </a:solidFill>
          <a:ln w="12700">
            <a:solidFill>
              <a:srgbClr val="FFFFFF">
                <a:alpha val="0"/>
              </a:srgbClr>
            </a:solidFill>
            <a:prstDash val="solid"/>
          </a:ln>
        </p:spPr>
      </p:sp>
      <p:pic>
        <p:nvPicPr>
          <p:cNvPr id="6" name="Image 0" descr="preencoded.png"/>
          <p:cNvPicPr>
            <a:picLocks noChangeAspect="1"/>
          </p:cNvPicPr>
          <p:nvPr/>
        </p:nvPicPr>
        <p:blipFill>
          <a:blip r:embed="rId3"/>
          <a:srcRect t="-375" b="-375"/>
          <a:stretch/>
        </p:blipFill>
        <p:spPr>
          <a:xfrm>
            <a:off x="0" y="922630"/>
            <a:ext cx="12191695" cy="55778"/>
          </a:xfrm>
          <a:prstGeom prst="rect">
            <a:avLst/>
          </a:prstGeom>
        </p:spPr>
      </p:pic>
      <p:sp>
        <p:nvSpPr>
          <p:cNvPr id="7" name="Shape 4"/>
          <p:cNvSpPr/>
          <p:nvPr/>
        </p:nvSpPr>
        <p:spPr>
          <a:xfrm>
            <a:off x="0" y="977494"/>
            <a:ext cx="12191695" cy="5514746"/>
          </a:xfrm>
          <a:prstGeom prst="rect">
            <a:avLst/>
          </a:prstGeom>
          <a:solidFill>
            <a:srgbClr val="F8FAFC"/>
          </a:solidFill>
          <a:ln w="12700">
            <a:solidFill>
              <a:srgbClr val="FFFFFF">
                <a:alpha val="0"/>
              </a:srgbClr>
            </a:solidFill>
            <a:prstDash val="solid"/>
          </a:ln>
        </p:spPr>
      </p:sp>
      <p:sp>
        <p:nvSpPr>
          <p:cNvPr id="8" name="Shape 5"/>
          <p:cNvSpPr/>
          <p:nvPr/>
        </p:nvSpPr>
        <p:spPr>
          <a:xfrm>
            <a:off x="476402" y="1263701"/>
            <a:ext cx="11239805" cy="1076249"/>
          </a:xfrm>
          <a:prstGeom prst="roundRect">
            <a:avLst>
              <a:gd name="adj" fmla="val 12030"/>
            </a:avLst>
          </a:prstGeom>
          <a:solidFill>
            <a:srgbClr val="FFFFFF"/>
          </a:solidFill>
          <a:ln/>
        </p:spPr>
      </p:sp>
      <p:sp>
        <p:nvSpPr>
          <p:cNvPr id="9" name="Shape 6"/>
          <p:cNvSpPr/>
          <p:nvPr/>
        </p:nvSpPr>
        <p:spPr>
          <a:xfrm>
            <a:off x="476402" y="1263701"/>
            <a:ext cx="57607" cy="1076249"/>
          </a:xfrm>
          <a:prstGeom prst="roundRect">
            <a:avLst>
              <a:gd name="adj" fmla="val 224751"/>
            </a:avLst>
          </a:prstGeom>
          <a:solidFill>
            <a:srgbClr val="0072CE"/>
          </a:solidFill>
          <a:ln w="12700">
            <a:solidFill>
              <a:srgbClr val="0072CE">
                <a:alpha val="0"/>
              </a:srgbClr>
            </a:solidFill>
            <a:prstDash val="solid"/>
          </a:ln>
        </p:spPr>
      </p:sp>
      <p:sp>
        <p:nvSpPr>
          <p:cNvPr id="10" name="Shape 7"/>
          <p:cNvSpPr/>
          <p:nvPr/>
        </p:nvSpPr>
        <p:spPr>
          <a:xfrm>
            <a:off x="724205" y="1415491"/>
            <a:ext cx="1552651" cy="200254"/>
          </a:xfrm>
          <a:prstGeom prst="roundRect">
            <a:avLst>
              <a:gd name="adj" fmla="val 173951"/>
            </a:avLst>
          </a:prstGeom>
          <a:solidFill>
            <a:srgbClr val="E8F4FD"/>
          </a:solidFill>
          <a:ln w="12700">
            <a:solidFill>
              <a:srgbClr val="FFFFFF">
                <a:alpha val="0"/>
              </a:srgbClr>
            </a:solidFill>
            <a:prstDash val="solid"/>
          </a:ln>
        </p:spPr>
      </p:sp>
      <p:sp>
        <p:nvSpPr>
          <p:cNvPr id="11" name="Text 8"/>
          <p:cNvSpPr txBox="1"/>
          <p:nvPr/>
        </p:nvSpPr>
        <p:spPr>
          <a:xfrm>
            <a:off x="724205" y="1415491"/>
            <a:ext cx="1848002" cy="200254"/>
          </a:xfrm>
          <a:prstGeom prst="rect">
            <a:avLst/>
          </a:prstGeom>
          <a:solidFill>
            <a:srgbClr val="FFFFFF">
              <a:alpha val="0"/>
            </a:srgbClr>
          </a:solidFill>
          <a:ln>
            <a:solidFill>
              <a:srgbClr val="FFFFFF">
                <a:alpha val="0"/>
              </a:srgbClr>
            </a:solidFill>
          </a:ln>
        </p:spPr>
        <p:txBody>
          <a:bodyPr wrap="square" lIns="76200" tIns="25400" rIns="76200" bIns="25400" rtlCol="0" anchor="ctr"/>
          <a:lstStyle/>
          <a:p>
            <a:pPr marL="0" indent="0" algn="l">
              <a:buNone/>
            </a:pPr>
            <a:r>
              <a:rPr lang="en-US" sz="800" b="1" dirty="0">
                <a:solidFill>
                  <a:srgbClr val="003580"/>
                </a:solidFill>
                <a:latin typeface="Open Sans" pitchFamily="34" charset="0"/>
                <a:ea typeface="Open Sans" pitchFamily="34" charset="-122"/>
                <a:cs typeface="Open Sans" pitchFamily="34" charset="-120"/>
              </a:rPr>
              <a:t>2. Other Liabilities (a) &amp; (b)</a:t>
            </a:r>
            <a:endParaRPr lang="en-US" sz="800" dirty="0"/>
          </a:p>
        </p:txBody>
      </p:sp>
      <p:pic>
        <p:nvPicPr>
          <p:cNvPr id="12" name="Image 1" descr="preencoded.png"/>
          <p:cNvPicPr>
            <a:picLocks noChangeAspect="1"/>
          </p:cNvPicPr>
          <p:nvPr/>
        </p:nvPicPr>
        <p:blipFill>
          <a:blip r:embed="rId4"/>
          <a:srcRect l="-1648" r="-1648"/>
          <a:stretch/>
        </p:blipFill>
        <p:spPr>
          <a:xfrm>
            <a:off x="11401654" y="1358798"/>
            <a:ext cx="171907" cy="190195"/>
          </a:xfrm>
          <a:prstGeom prst="rect">
            <a:avLst/>
          </a:prstGeom>
        </p:spPr>
      </p:pic>
      <p:sp>
        <p:nvSpPr>
          <p:cNvPr id="13" name="Text 9"/>
          <p:cNvSpPr txBox="1"/>
          <p:nvPr/>
        </p:nvSpPr>
        <p:spPr>
          <a:xfrm>
            <a:off x="724205" y="1658722"/>
            <a:ext cx="10877702" cy="562356"/>
          </a:xfrm>
          <a:prstGeom prst="rect">
            <a:avLst/>
          </a:prstGeom>
          <a:noFill/>
          <a:ln/>
        </p:spPr>
        <p:txBody>
          <a:bodyPr wrap="square" lIns="0" tIns="0" rIns="0" bIns="0" rtlCol="0" anchor="ctr"/>
          <a:lstStyle/>
          <a:p>
            <a:pPr marL="0" indent="0" algn="l">
              <a:buNone/>
            </a:pPr>
            <a:r>
              <a:rPr lang="en-US" sz="1400" b="1" i="1" dirty="0">
                <a:solidFill>
                  <a:srgbClr val="1E293B"/>
                </a:solidFill>
                <a:latin typeface="Montserrat" pitchFamily="34" charset="0"/>
                <a:ea typeface="Montserrat" pitchFamily="34" charset="-122"/>
                <a:cs typeface="Montserrat" pitchFamily="34" charset="-120"/>
              </a:rPr>
              <a:t>"(a) The number of items and the aggregate amount of old outstanding items pending for one years or more be obtained from the branch and reported under appropriate heads. Give details thereof. (b) Does your test check indicate any unusual items or material withdrawals or debits in these accounts? If so, give details thereof."</a:t>
            </a:r>
            <a:endParaRPr lang="en-US" sz="1400" dirty="0"/>
          </a:p>
        </p:txBody>
      </p:sp>
      <p:sp>
        <p:nvSpPr>
          <p:cNvPr id="14" name="Shape 10"/>
          <p:cNvSpPr/>
          <p:nvPr/>
        </p:nvSpPr>
        <p:spPr>
          <a:xfrm>
            <a:off x="476402" y="2476195"/>
            <a:ext cx="11239805" cy="886054"/>
          </a:xfrm>
          <a:prstGeom prst="roundRect">
            <a:avLst>
              <a:gd name="adj" fmla="val 17755"/>
            </a:avLst>
          </a:prstGeom>
          <a:solidFill>
            <a:srgbClr val="FFFFFF"/>
          </a:solidFill>
          <a:ln/>
        </p:spPr>
      </p:sp>
      <p:sp>
        <p:nvSpPr>
          <p:cNvPr id="15" name="Shape 11"/>
          <p:cNvSpPr/>
          <p:nvPr/>
        </p:nvSpPr>
        <p:spPr>
          <a:xfrm>
            <a:off x="476402" y="2476195"/>
            <a:ext cx="57607" cy="886054"/>
          </a:xfrm>
          <a:prstGeom prst="roundRect">
            <a:avLst>
              <a:gd name="adj" fmla="val 273085"/>
            </a:avLst>
          </a:prstGeom>
          <a:solidFill>
            <a:srgbClr val="0072CE"/>
          </a:solidFill>
          <a:ln w="12700">
            <a:solidFill>
              <a:srgbClr val="0072CE">
                <a:alpha val="0"/>
              </a:srgbClr>
            </a:solidFill>
            <a:prstDash val="solid"/>
          </a:ln>
        </p:spPr>
      </p:sp>
      <p:sp>
        <p:nvSpPr>
          <p:cNvPr id="16" name="Shape 12"/>
          <p:cNvSpPr/>
          <p:nvPr/>
        </p:nvSpPr>
        <p:spPr>
          <a:xfrm>
            <a:off x="724205" y="2627986"/>
            <a:ext cx="1390802" cy="200254"/>
          </a:xfrm>
          <a:prstGeom prst="roundRect">
            <a:avLst>
              <a:gd name="adj" fmla="val 173951"/>
            </a:avLst>
          </a:prstGeom>
          <a:solidFill>
            <a:srgbClr val="E8F4FD"/>
          </a:solidFill>
          <a:ln w="12700">
            <a:solidFill>
              <a:srgbClr val="FFFFFF">
                <a:alpha val="0"/>
              </a:srgbClr>
            </a:solidFill>
            <a:prstDash val="solid"/>
          </a:ln>
        </p:spPr>
      </p:sp>
      <p:sp>
        <p:nvSpPr>
          <p:cNvPr id="17" name="Text 13"/>
          <p:cNvSpPr txBox="1"/>
          <p:nvPr/>
        </p:nvSpPr>
        <p:spPr>
          <a:xfrm>
            <a:off x="724205" y="2627986"/>
            <a:ext cx="1655064" cy="200254"/>
          </a:xfrm>
          <a:prstGeom prst="rect">
            <a:avLst/>
          </a:prstGeom>
          <a:solidFill>
            <a:srgbClr val="FFFFFF">
              <a:alpha val="0"/>
            </a:srgbClr>
          </a:solidFill>
          <a:ln>
            <a:solidFill>
              <a:srgbClr val="FFFFFF">
                <a:alpha val="0"/>
              </a:srgbClr>
            </a:solidFill>
          </a:ln>
        </p:spPr>
        <p:txBody>
          <a:bodyPr wrap="square" lIns="76200" tIns="25400" rIns="76200" bIns="25400" rtlCol="0" anchor="ctr"/>
          <a:lstStyle/>
          <a:p>
            <a:pPr marL="0" indent="0" algn="l">
              <a:buNone/>
            </a:pPr>
            <a:r>
              <a:rPr lang="en-US" sz="800" b="1" dirty="0">
                <a:solidFill>
                  <a:srgbClr val="003580"/>
                </a:solidFill>
                <a:latin typeface="Open Sans" pitchFamily="34" charset="0"/>
                <a:ea typeface="Open Sans" pitchFamily="34" charset="-122"/>
                <a:cs typeface="Open Sans" pitchFamily="34" charset="-120"/>
              </a:rPr>
              <a:t>3. Contingent Liabilities</a:t>
            </a:r>
            <a:endParaRPr lang="en-US" sz="800" dirty="0"/>
          </a:p>
        </p:txBody>
      </p:sp>
      <p:pic>
        <p:nvPicPr>
          <p:cNvPr id="18" name="Image 2" descr="preencoded.png"/>
          <p:cNvPicPr>
            <a:picLocks noChangeAspect="1"/>
          </p:cNvPicPr>
          <p:nvPr/>
        </p:nvPicPr>
        <p:blipFill>
          <a:blip r:embed="rId4"/>
          <a:srcRect l="-1648" r="-1648"/>
          <a:stretch/>
        </p:blipFill>
        <p:spPr>
          <a:xfrm>
            <a:off x="11401654" y="2571293"/>
            <a:ext cx="171907" cy="190195"/>
          </a:xfrm>
          <a:prstGeom prst="rect">
            <a:avLst/>
          </a:prstGeom>
        </p:spPr>
      </p:pic>
      <p:sp>
        <p:nvSpPr>
          <p:cNvPr id="19" name="Text 14"/>
          <p:cNvSpPr txBox="1"/>
          <p:nvPr/>
        </p:nvSpPr>
        <p:spPr>
          <a:xfrm>
            <a:off x="724205" y="2871216"/>
            <a:ext cx="10877702" cy="381305"/>
          </a:xfrm>
          <a:prstGeom prst="rect">
            <a:avLst/>
          </a:prstGeom>
          <a:noFill/>
          <a:ln/>
        </p:spPr>
        <p:txBody>
          <a:bodyPr wrap="square" lIns="0" tIns="0" rIns="0" bIns="0" rtlCol="0" anchor="ctr"/>
          <a:lstStyle/>
          <a:p>
            <a:pPr marL="0" indent="0" algn="l">
              <a:buNone/>
            </a:pPr>
            <a:r>
              <a:rPr lang="en-US" sz="1000" b="1" i="1" dirty="0">
                <a:solidFill>
                  <a:srgbClr val="1E293B"/>
                </a:solidFill>
                <a:latin typeface="Montserrat" pitchFamily="34" charset="0"/>
                <a:ea typeface="Montserrat" pitchFamily="34" charset="-122"/>
                <a:cs typeface="Montserrat" pitchFamily="34" charset="-120"/>
              </a:rPr>
              <a:t>"</a:t>
            </a:r>
            <a:r>
              <a:rPr lang="en-US" sz="1200" b="1" i="1" dirty="0">
                <a:solidFill>
                  <a:srgbClr val="1E293B"/>
                </a:solidFill>
                <a:latin typeface="Montserrat" pitchFamily="34" charset="0"/>
                <a:ea typeface="Montserrat" pitchFamily="34" charset="-122"/>
                <a:cs typeface="Montserrat" pitchFamily="34" charset="-120"/>
              </a:rPr>
              <a:t>List of major items of the contingent liabilities (other than constituent's liabilities such as guarantees, letter of credit, acceptances, endorsements, etc.) not acknowledged by the branch?"</a:t>
            </a:r>
            <a:endParaRPr lang="en-US" sz="1200" dirty="0"/>
          </a:p>
        </p:txBody>
      </p:sp>
      <p:sp>
        <p:nvSpPr>
          <p:cNvPr id="20" name="Shape 15"/>
          <p:cNvSpPr/>
          <p:nvPr/>
        </p:nvSpPr>
        <p:spPr>
          <a:xfrm>
            <a:off x="476402" y="3548786"/>
            <a:ext cx="3619195" cy="2657246"/>
          </a:xfrm>
          <a:prstGeom prst="roundRect">
            <a:avLst>
              <a:gd name="adj" fmla="val 2467"/>
            </a:avLst>
          </a:prstGeom>
          <a:solidFill>
            <a:srgbClr val="FFFFFF"/>
          </a:solidFill>
          <a:ln w="12700">
            <a:solidFill>
              <a:srgbClr val="FFFFFF">
                <a:alpha val="0"/>
              </a:srgbClr>
            </a:solidFill>
            <a:prstDash val="solid"/>
          </a:ln>
          <a:effectLst>
            <a:outerShdw blurRad="63500" dist="38100" dir="16200000" algn="bl" rotWithShape="0">
              <a:srgbClr val="000000">
                <a:alpha val="5000"/>
              </a:srgbClr>
            </a:outerShdw>
          </a:effectLst>
        </p:spPr>
      </p:sp>
      <p:sp>
        <p:nvSpPr>
          <p:cNvPr id="21" name="Shape 16"/>
          <p:cNvSpPr/>
          <p:nvPr/>
        </p:nvSpPr>
        <p:spPr>
          <a:xfrm>
            <a:off x="666598" y="4177894"/>
            <a:ext cx="3238805" cy="19202"/>
          </a:xfrm>
          <a:prstGeom prst="rect">
            <a:avLst/>
          </a:prstGeom>
          <a:solidFill>
            <a:srgbClr val="F1F5F9"/>
          </a:solidFill>
          <a:ln w="12700">
            <a:solidFill>
              <a:srgbClr val="F1F5F9">
                <a:alpha val="0"/>
              </a:srgbClr>
            </a:solidFill>
            <a:prstDash val="solid"/>
          </a:ln>
        </p:spPr>
      </p:sp>
      <p:sp>
        <p:nvSpPr>
          <p:cNvPr id="22" name="Shape 17"/>
          <p:cNvSpPr/>
          <p:nvPr/>
        </p:nvSpPr>
        <p:spPr>
          <a:xfrm>
            <a:off x="666598" y="3739896"/>
            <a:ext cx="342900" cy="342900"/>
          </a:xfrm>
          <a:prstGeom prst="ellipse">
            <a:avLst/>
          </a:prstGeom>
          <a:solidFill>
            <a:srgbClr val="0072CE"/>
          </a:solidFill>
          <a:ln w="12700">
            <a:solidFill>
              <a:srgbClr val="FFFFFF">
                <a:alpha val="0"/>
              </a:srgbClr>
            </a:solidFill>
            <a:prstDash val="solid"/>
          </a:ln>
        </p:spPr>
      </p:sp>
      <p:pic>
        <p:nvPicPr>
          <p:cNvPr id="23" name="Image 3" descr="preencoded.png"/>
          <p:cNvPicPr>
            <a:picLocks noChangeAspect="1"/>
          </p:cNvPicPr>
          <p:nvPr/>
        </p:nvPicPr>
        <p:blipFill>
          <a:blip r:embed="rId5"/>
          <a:srcRect/>
          <a:stretch/>
        </p:blipFill>
        <p:spPr>
          <a:xfrm>
            <a:off x="761695" y="3834994"/>
            <a:ext cx="152705" cy="152705"/>
          </a:xfrm>
          <a:prstGeom prst="rect">
            <a:avLst/>
          </a:prstGeom>
        </p:spPr>
      </p:pic>
      <p:sp>
        <p:nvSpPr>
          <p:cNvPr id="24" name="Text 18"/>
          <p:cNvSpPr txBox="1"/>
          <p:nvPr/>
        </p:nvSpPr>
        <p:spPr>
          <a:xfrm>
            <a:off x="1104595" y="3796589"/>
            <a:ext cx="1467612" cy="228600"/>
          </a:xfrm>
          <a:prstGeom prst="rect">
            <a:avLst/>
          </a:prstGeom>
          <a:noFill/>
          <a:ln/>
        </p:spPr>
        <p:txBody>
          <a:bodyPr wrap="square" lIns="0" tIns="0" rIns="0" bIns="0" rtlCol="0" anchor="ctr"/>
          <a:lstStyle/>
          <a:p>
            <a:pPr marL="0" indent="0" algn="l">
              <a:buNone/>
            </a:pPr>
            <a:r>
              <a:rPr lang="en-US" sz="1200" b="1" dirty="0">
                <a:solidFill>
                  <a:srgbClr val="334155"/>
                </a:solidFill>
                <a:latin typeface="Montserrat" pitchFamily="34" charset="0"/>
                <a:ea typeface="Montserrat" pitchFamily="34" charset="-122"/>
                <a:cs typeface="Montserrat" pitchFamily="34" charset="-120"/>
              </a:rPr>
              <a:t>What to Verify</a:t>
            </a:r>
            <a:endParaRPr lang="en-US" sz="1200" dirty="0"/>
          </a:p>
        </p:txBody>
      </p:sp>
      <p:sp>
        <p:nvSpPr>
          <p:cNvPr id="25" name="Text 19"/>
          <p:cNvSpPr txBox="1"/>
          <p:nvPr/>
        </p:nvSpPr>
        <p:spPr>
          <a:xfrm>
            <a:off x="819302" y="4339742"/>
            <a:ext cx="3162910" cy="352958"/>
          </a:xfrm>
          <a:prstGeom prst="rect">
            <a:avLst/>
          </a:prstGeom>
          <a:noFill/>
          <a:ln/>
        </p:spPr>
        <p:txBody>
          <a:bodyPr wrap="square" lIns="0" tIns="0" rIns="0" bIns="0" rtlCol="0" anchor="ctr"/>
          <a:lstStyle/>
          <a:p>
            <a:pPr marL="0" indent="0" algn="l">
              <a:buNone/>
            </a:pPr>
            <a:r>
              <a:rPr lang="en-US" sz="900" dirty="0">
                <a:solidFill>
                  <a:srgbClr val="475569"/>
                </a:solidFill>
                <a:latin typeface="Open Sans" pitchFamily="34" charset="0"/>
                <a:ea typeface="Open Sans" pitchFamily="34" charset="-122"/>
                <a:cs typeface="Open Sans" pitchFamily="34" charset="-120"/>
              </a:rPr>
              <a:t>Aging of Bills Payable, Sundry Deposits, and Suspense Credit items &gt; 1 year</a:t>
            </a:r>
            <a:endParaRPr lang="en-US" sz="900" dirty="0"/>
          </a:p>
        </p:txBody>
      </p:sp>
      <p:sp>
        <p:nvSpPr>
          <p:cNvPr id="26" name="Text 20"/>
          <p:cNvSpPr txBox="1"/>
          <p:nvPr/>
        </p:nvSpPr>
        <p:spPr>
          <a:xfrm>
            <a:off x="819302" y="4781398"/>
            <a:ext cx="3162910" cy="352958"/>
          </a:xfrm>
          <a:prstGeom prst="rect">
            <a:avLst/>
          </a:prstGeom>
          <a:noFill/>
          <a:ln/>
        </p:spPr>
        <p:txBody>
          <a:bodyPr wrap="square" lIns="0" tIns="0" rIns="0" bIns="0" rtlCol="0" anchor="ctr"/>
          <a:lstStyle/>
          <a:p>
            <a:pPr marL="0" indent="0" algn="l">
              <a:buNone/>
            </a:pPr>
            <a:r>
              <a:rPr lang="en-US" sz="900" dirty="0">
                <a:solidFill>
                  <a:srgbClr val="475569"/>
                </a:solidFill>
                <a:latin typeface="Open Sans" pitchFamily="34" charset="0"/>
                <a:ea typeface="Open Sans" pitchFamily="34" charset="-122"/>
                <a:cs typeface="Open Sans" pitchFamily="34" charset="-120"/>
              </a:rPr>
              <a:t>Legitimacy of old outstanding items and reasons for non-payment/adjustment</a:t>
            </a:r>
            <a:endParaRPr lang="en-US" sz="900" dirty="0"/>
          </a:p>
        </p:txBody>
      </p:sp>
      <p:sp>
        <p:nvSpPr>
          <p:cNvPr id="27" name="Text 21"/>
          <p:cNvSpPr txBox="1"/>
          <p:nvPr/>
        </p:nvSpPr>
        <p:spPr>
          <a:xfrm>
            <a:off x="819302" y="5223967"/>
            <a:ext cx="3162910" cy="352958"/>
          </a:xfrm>
          <a:prstGeom prst="rect">
            <a:avLst/>
          </a:prstGeom>
          <a:noFill/>
          <a:ln/>
        </p:spPr>
        <p:txBody>
          <a:bodyPr wrap="square" lIns="0" tIns="0" rIns="0" bIns="0" rtlCol="0" anchor="ctr"/>
          <a:lstStyle/>
          <a:p>
            <a:pPr marL="0" indent="0" algn="l">
              <a:buNone/>
            </a:pPr>
            <a:r>
              <a:rPr lang="en-US" sz="900" dirty="0">
                <a:solidFill>
                  <a:srgbClr val="475569"/>
                </a:solidFill>
                <a:latin typeface="Open Sans" pitchFamily="34" charset="0"/>
                <a:ea typeface="Open Sans" pitchFamily="34" charset="-122"/>
                <a:cs typeface="Open Sans" pitchFamily="34" charset="-120"/>
              </a:rPr>
              <a:t>Unusual debits to sundry deposit accounts (potential fraud indicator)</a:t>
            </a:r>
            <a:endParaRPr lang="en-US" sz="900" dirty="0"/>
          </a:p>
        </p:txBody>
      </p:sp>
      <p:sp>
        <p:nvSpPr>
          <p:cNvPr id="28" name="Text 22"/>
          <p:cNvSpPr txBox="1"/>
          <p:nvPr/>
        </p:nvSpPr>
        <p:spPr>
          <a:xfrm>
            <a:off x="819302" y="5665622"/>
            <a:ext cx="3162910" cy="352958"/>
          </a:xfrm>
          <a:prstGeom prst="rect">
            <a:avLst/>
          </a:prstGeom>
          <a:noFill/>
          <a:ln/>
        </p:spPr>
        <p:txBody>
          <a:bodyPr wrap="square" lIns="0" tIns="0" rIns="0" bIns="0" rtlCol="0" anchor="ctr"/>
          <a:lstStyle/>
          <a:p>
            <a:pPr marL="0" indent="0" algn="l">
              <a:buNone/>
            </a:pPr>
            <a:r>
              <a:rPr lang="en-US" sz="900" dirty="0">
                <a:solidFill>
                  <a:srgbClr val="475569"/>
                </a:solidFill>
                <a:latin typeface="Open Sans" pitchFamily="34" charset="0"/>
                <a:ea typeface="Open Sans" pitchFamily="34" charset="-122"/>
                <a:cs typeface="Open Sans" pitchFamily="34" charset="-120"/>
              </a:rPr>
              <a:t>Claims against bank not acknowledged as debts (legal cases, disputed tax demands)</a:t>
            </a:r>
            <a:endParaRPr lang="en-US" sz="900" dirty="0"/>
          </a:p>
        </p:txBody>
      </p:sp>
      <p:sp>
        <p:nvSpPr>
          <p:cNvPr id="29" name="Shape 23"/>
          <p:cNvSpPr/>
          <p:nvPr/>
        </p:nvSpPr>
        <p:spPr>
          <a:xfrm>
            <a:off x="4286707" y="3548786"/>
            <a:ext cx="3619195" cy="2657246"/>
          </a:xfrm>
          <a:prstGeom prst="roundRect">
            <a:avLst>
              <a:gd name="adj" fmla="val 2467"/>
            </a:avLst>
          </a:prstGeom>
          <a:solidFill>
            <a:srgbClr val="FFFFFF"/>
          </a:solidFill>
          <a:ln w="12700">
            <a:solidFill>
              <a:srgbClr val="FFFFFF">
                <a:alpha val="0"/>
              </a:srgbClr>
            </a:solidFill>
            <a:prstDash val="solid"/>
          </a:ln>
          <a:effectLst>
            <a:outerShdw blurRad="63500" dist="38100" dir="16200000" algn="bl" rotWithShape="0">
              <a:srgbClr val="000000">
                <a:alpha val="5000"/>
              </a:srgbClr>
            </a:outerShdw>
          </a:effectLst>
        </p:spPr>
      </p:sp>
      <p:sp>
        <p:nvSpPr>
          <p:cNvPr id="30" name="Shape 24"/>
          <p:cNvSpPr/>
          <p:nvPr/>
        </p:nvSpPr>
        <p:spPr>
          <a:xfrm>
            <a:off x="4476902" y="4177894"/>
            <a:ext cx="3238805" cy="19202"/>
          </a:xfrm>
          <a:prstGeom prst="rect">
            <a:avLst/>
          </a:prstGeom>
          <a:solidFill>
            <a:srgbClr val="F1F5F9"/>
          </a:solidFill>
          <a:ln w="12700">
            <a:solidFill>
              <a:srgbClr val="F1F5F9">
                <a:alpha val="0"/>
              </a:srgbClr>
            </a:solidFill>
            <a:prstDash val="solid"/>
          </a:ln>
        </p:spPr>
      </p:sp>
      <p:sp>
        <p:nvSpPr>
          <p:cNvPr id="31" name="Shape 25"/>
          <p:cNvSpPr/>
          <p:nvPr/>
        </p:nvSpPr>
        <p:spPr>
          <a:xfrm>
            <a:off x="4476902" y="3739896"/>
            <a:ext cx="342900" cy="342900"/>
          </a:xfrm>
          <a:prstGeom prst="ellipse">
            <a:avLst/>
          </a:prstGeom>
          <a:solidFill>
            <a:srgbClr val="0D9488"/>
          </a:solidFill>
          <a:ln w="12700">
            <a:solidFill>
              <a:srgbClr val="FFFFFF">
                <a:alpha val="0"/>
              </a:srgbClr>
            </a:solidFill>
            <a:prstDash val="solid"/>
          </a:ln>
        </p:spPr>
      </p:sp>
      <p:pic>
        <p:nvPicPr>
          <p:cNvPr id="32" name="Image 4" descr="preencoded.png"/>
          <p:cNvPicPr>
            <a:picLocks noChangeAspect="1"/>
          </p:cNvPicPr>
          <p:nvPr/>
        </p:nvPicPr>
        <p:blipFill>
          <a:blip r:embed="rId6"/>
          <a:srcRect t="-100" b="-100"/>
          <a:stretch/>
        </p:blipFill>
        <p:spPr>
          <a:xfrm>
            <a:off x="4591202" y="3834994"/>
            <a:ext cx="114300" cy="152705"/>
          </a:xfrm>
          <a:prstGeom prst="rect">
            <a:avLst/>
          </a:prstGeom>
        </p:spPr>
      </p:pic>
      <p:sp>
        <p:nvSpPr>
          <p:cNvPr id="33" name="Text 26"/>
          <p:cNvSpPr txBox="1"/>
          <p:nvPr/>
        </p:nvSpPr>
        <p:spPr>
          <a:xfrm>
            <a:off x="4914900" y="3796589"/>
            <a:ext cx="2189988" cy="228600"/>
          </a:xfrm>
          <a:prstGeom prst="rect">
            <a:avLst/>
          </a:prstGeom>
          <a:noFill/>
          <a:ln/>
        </p:spPr>
        <p:txBody>
          <a:bodyPr wrap="square" lIns="0" tIns="0" rIns="0" bIns="0" rtlCol="0" anchor="ctr"/>
          <a:lstStyle/>
          <a:p>
            <a:pPr marL="0" indent="0" algn="l">
              <a:buNone/>
            </a:pPr>
            <a:r>
              <a:rPr lang="en-US" sz="1200" b="1" dirty="0">
                <a:solidFill>
                  <a:srgbClr val="334155"/>
                </a:solidFill>
                <a:latin typeface="Montserrat" pitchFamily="34" charset="0"/>
                <a:ea typeface="Montserrat" pitchFamily="34" charset="-122"/>
                <a:cs typeface="Montserrat" pitchFamily="34" charset="-120"/>
              </a:rPr>
              <a:t>Documents to Examine</a:t>
            </a:r>
            <a:endParaRPr lang="en-US" sz="1200" dirty="0"/>
          </a:p>
        </p:txBody>
      </p:sp>
      <p:sp>
        <p:nvSpPr>
          <p:cNvPr id="34" name="Text 27"/>
          <p:cNvSpPr txBox="1"/>
          <p:nvPr/>
        </p:nvSpPr>
        <p:spPr>
          <a:xfrm>
            <a:off x="4629607" y="4339742"/>
            <a:ext cx="3162910" cy="352958"/>
          </a:xfrm>
          <a:prstGeom prst="rect">
            <a:avLst/>
          </a:prstGeom>
          <a:noFill/>
          <a:ln/>
        </p:spPr>
        <p:txBody>
          <a:bodyPr wrap="square" lIns="0" tIns="0" rIns="0" bIns="0" rtlCol="0" anchor="ctr"/>
          <a:lstStyle/>
          <a:p>
            <a:pPr marL="0" indent="0" algn="l">
              <a:buNone/>
            </a:pPr>
            <a:r>
              <a:rPr lang="en-US" sz="900" dirty="0">
                <a:solidFill>
                  <a:srgbClr val="475569"/>
                </a:solidFill>
                <a:latin typeface="Open Sans" pitchFamily="34" charset="0"/>
                <a:ea typeface="Open Sans" pitchFamily="34" charset="-122"/>
                <a:cs typeface="Open Sans" pitchFamily="34" charset="-120"/>
              </a:rPr>
              <a:t>Bills Payable / Sundry Deposits registers with aging analysis</a:t>
            </a:r>
            <a:endParaRPr lang="en-US" sz="900" dirty="0"/>
          </a:p>
        </p:txBody>
      </p:sp>
      <p:sp>
        <p:nvSpPr>
          <p:cNvPr id="35" name="Text 28"/>
          <p:cNvSpPr txBox="1"/>
          <p:nvPr/>
        </p:nvSpPr>
        <p:spPr>
          <a:xfrm>
            <a:off x="4629607" y="4781398"/>
            <a:ext cx="3015691" cy="181051"/>
          </a:xfrm>
          <a:prstGeom prst="rect">
            <a:avLst/>
          </a:prstGeom>
          <a:noFill/>
          <a:ln/>
        </p:spPr>
        <p:txBody>
          <a:bodyPr wrap="square" lIns="0" tIns="0" rIns="0" bIns="0" rtlCol="0" anchor="ctr"/>
          <a:lstStyle/>
          <a:p>
            <a:pPr marL="0" indent="0" algn="l">
              <a:buNone/>
            </a:pPr>
            <a:r>
              <a:rPr lang="en-US" sz="900" dirty="0">
                <a:solidFill>
                  <a:srgbClr val="475569"/>
                </a:solidFill>
                <a:latin typeface="Open Sans" pitchFamily="34" charset="0"/>
                <a:ea typeface="Open Sans" pitchFamily="34" charset="-122"/>
                <a:cs typeface="Open Sans" pitchFamily="34" charset="-120"/>
              </a:rPr>
              <a:t>Statement of old outstanding items &gt; 1 year</a:t>
            </a:r>
            <a:endParaRPr lang="en-US" sz="900" dirty="0"/>
          </a:p>
        </p:txBody>
      </p:sp>
      <p:sp>
        <p:nvSpPr>
          <p:cNvPr id="36" name="Text 29"/>
          <p:cNvSpPr txBox="1"/>
          <p:nvPr/>
        </p:nvSpPr>
        <p:spPr>
          <a:xfrm>
            <a:off x="4629607" y="5050231"/>
            <a:ext cx="3162910" cy="352958"/>
          </a:xfrm>
          <a:prstGeom prst="rect">
            <a:avLst/>
          </a:prstGeom>
          <a:noFill/>
          <a:ln/>
        </p:spPr>
        <p:txBody>
          <a:bodyPr wrap="square" lIns="0" tIns="0" rIns="0" bIns="0" rtlCol="0" anchor="ctr"/>
          <a:lstStyle/>
          <a:p>
            <a:pPr marL="0" indent="0" algn="l">
              <a:buNone/>
            </a:pPr>
            <a:r>
              <a:rPr lang="en-US" sz="900" dirty="0">
                <a:solidFill>
                  <a:srgbClr val="475569"/>
                </a:solidFill>
                <a:latin typeface="Open Sans" pitchFamily="34" charset="0"/>
                <a:ea typeface="Open Sans" pitchFamily="34" charset="-122"/>
                <a:cs typeface="Open Sans" pitchFamily="34" charset="-120"/>
              </a:rPr>
              <a:t>Vouchers for material debits to suspense/sundry accounts</a:t>
            </a:r>
            <a:endParaRPr lang="en-US" sz="900" dirty="0"/>
          </a:p>
        </p:txBody>
      </p:sp>
      <p:sp>
        <p:nvSpPr>
          <p:cNvPr id="37" name="Text 30"/>
          <p:cNvSpPr txBox="1"/>
          <p:nvPr/>
        </p:nvSpPr>
        <p:spPr>
          <a:xfrm>
            <a:off x="4629607" y="5492801"/>
            <a:ext cx="3162910" cy="352958"/>
          </a:xfrm>
          <a:prstGeom prst="rect">
            <a:avLst/>
          </a:prstGeom>
          <a:noFill/>
          <a:ln/>
        </p:spPr>
        <p:txBody>
          <a:bodyPr wrap="square" lIns="0" tIns="0" rIns="0" bIns="0" rtlCol="0" anchor="ctr"/>
          <a:lstStyle/>
          <a:p>
            <a:pPr marL="0" indent="0" algn="l">
              <a:buNone/>
            </a:pPr>
            <a:r>
              <a:rPr lang="en-US" sz="900" dirty="0">
                <a:solidFill>
                  <a:srgbClr val="475569"/>
                </a:solidFill>
                <a:latin typeface="Open Sans" pitchFamily="34" charset="0"/>
                <a:ea typeface="Open Sans" pitchFamily="34" charset="-122"/>
                <a:cs typeface="Open Sans" pitchFamily="34" charset="-120"/>
              </a:rPr>
              <a:t>Legal department status reports / pending suits register</a:t>
            </a:r>
            <a:endParaRPr lang="en-US" sz="900" dirty="0"/>
          </a:p>
        </p:txBody>
      </p:sp>
      <p:sp>
        <p:nvSpPr>
          <p:cNvPr id="38" name="Shape 31"/>
          <p:cNvSpPr/>
          <p:nvPr/>
        </p:nvSpPr>
        <p:spPr>
          <a:xfrm>
            <a:off x="8096098" y="3548786"/>
            <a:ext cx="3619195" cy="2657246"/>
          </a:xfrm>
          <a:prstGeom prst="roundRect">
            <a:avLst>
              <a:gd name="adj" fmla="val 2467"/>
            </a:avLst>
          </a:prstGeom>
          <a:solidFill>
            <a:srgbClr val="FFFFFF"/>
          </a:solidFill>
          <a:ln w="12700">
            <a:solidFill>
              <a:srgbClr val="FFFFFF">
                <a:alpha val="0"/>
              </a:srgbClr>
            </a:solidFill>
            <a:prstDash val="solid"/>
          </a:ln>
          <a:effectLst>
            <a:outerShdw blurRad="63500" dist="38100" dir="16200000" algn="bl" rotWithShape="0">
              <a:srgbClr val="000000">
                <a:alpha val="5000"/>
              </a:srgbClr>
            </a:outerShdw>
          </a:effectLst>
        </p:spPr>
      </p:sp>
      <p:sp>
        <p:nvSpPr>
          <p:cNvPr id="39" name="Shape 32"/>
          <p:cNvSpPr/>
          <p:nvPr/>
        </p:nvSpPr>
        <p:spPr>
          <a:xfrm>
            <a:off x="8287207" y="4177894"/>
            <a:ext cx="3238805" cy="19202"/>
          </a:xfrm>
          <a:prstGeom prst="rect">
            <a:avLst/>
          </a:prstGeom>
          <a:solidFill>
            <a:srgbClr val="F1F5F9"/>
          </a:solidFill>
          <a:ln w="12700">
            <a:solidFill>
              <a:srgbClr val="F1F5F9">
                <a:alpha val="0"/>
              </a:srgbClr>
            </a:solidFill>
            <a:prstDash val="solid"/>
          </a:ln>
        </p:spPr>
      </p:sp>
      <p:sp>
        <p:nvSpPr>
          <p:cNvPr id="40" name="Shape 33"/>
          <p:cNvSpPr/>
          <p:nvPr/>
        </p:nvSpPr>
        <p:spPr>
          <a:xfrm>
            <a:off x="8287207" y="3739896"/>
            <a:ext cx="342900" cy="342900"/>
          </a:xfrm>
          <a:prstGeom prst="ellipse">
            <a:avLst/>
          </a:prstGeom>
          <a:solidFill>
            <a:srgbClr val="EF4444"/>
          </a:solidFill>
          <a:ln w="12700">
            <a:solidFill>
              <a:srgbClr val="FFFFFF">
                <a:alpha val="0"/>
              </a:srgbClr>
            </a:solidFill>
            <a:prstDash val="solid"/>
          </a:ln>
        </p:spPr>
      </p:sp>
      <p:pic>
        <p:nvPicPr>
          <p:cNvPr id="41" name="Image 5" descr="preencoded.png"/>
          <p:cNvPicPr>
            <a:picLocks noChangeAspect="1"/>
          </p:cNvPicPr>
          <p:nvPr/>
        </p:nvPicPr>
        <p:blipFill>
          <a:blip r:embed="rId7"/>
          <a:srcRect/>
          <a:stretch/>
        </p:blipFill>
        <p:spPr>
          <a:xfrm>
            <a:off x="8382305" y="3834994"/>
            <a:ext cx="152705" cy="152705"/>
          </a:xfrm>
          <a:prstGeom prst="rect">
            <a:avLst/>
          </a:prstGeom>
        </p:spPr>
      </p:pic>
      <p:sp>
        <p:nvSpPr>
          <p:cNvPr id="42" name="Text 34"/>
          <p:cNvSpPr txBox="1"/>
          <p:nvPr/>
        </p:nvSpPr>
        <p:spPr>
          <a:xfrm>
            <a:off x="8725205" y="3796589"/>
            <a:ext cx="1667866" cy="228600"/>
          </a:xfrm>
          <a:prstGeom prst="rect">
            <a:avLst/>
          </a:prstGeom>
          <a:noFill/>
          <a:ln/>
        </p:spPr>
        <p:txBody>
          <a:bodyPr wrap="square" lIns="0" tIns="0" rIns="0" bIns="0" rtlCol="0" anchor="ctr"/>
          <a:lstStyle/>
          <a:p>
            <a:pPr marL="0" indent="0" algn="l">
              <a:buNone/>
            </a:pPr>
            <a:r>
              <a:rPr lang="en-US" sz="1200" b="1" dirty="0">
                <a:solidFill>
                  <a:srgbClr val="334155"/>
                </a:solidFill>
                <a:latin typeface="Montserrat" pitchFamily="34" charset="0"/>
                <a:ea typeface="Montserrat" pitchFamily="34" charset="-122"/>
                <a:cs typeface="Montserrat" pitchFamily="34" charset="-120"/>
              </a:rPr>
              <a:t>Risks / Red Flags</a:t>
            </a:r>
            <a:endParaRPr lang="en-US" sz="1200" dirty="0"/>
          </a:p>
        </p:txBody>
      </p:sp>
      <p:sp>
        <p:nvSpPr>
          <p:cNvPr id="43" name="Text 35"/>
          <p:cNvSpPr txBox="1"/>
          <p:nvPr/>
        </p:nvSpPr>
        <p:spPr>
          <a:xfrm>
            <a:off x="8438998" y="4339742"/>
            <a:ext cx="3162910" cy="352958"/>
          </a:xfrm>
          <a:prstGeom prst="rect">
            <a:avLst/>
          </a:prstGeom>
          <a:noFill/>
          <a:ln/>
        </p:spPr>
        <p:txBody>
          <a:bodyPr wrap="square" lIns="0" tIns="0" rIns="0" bIns="0" rtlCol="0" anchor="ctr"/>
          <a:lstStyle/>
          <a:p>
            <a:pPr marL="0" indent="0" algn="l">
              <a:buNone/>
            </a:pPr>
            <a:r>
              <a:rPr lang="en-US" sz="900" dirty="0">
                <a:solidFill>
                  <a:srgbClr val="475569"/>
                </a:solidFill>
                <a:latin typeface="Open Sans" pitchFamily="34" charset="0"/>
                <a:ea typeface="Open Sans" pitchFamily="34" charset="-122"/>
                <a:cs typeface="Open Sans" pitchFamily="34" charset="-120"/>
              </a:rPr>
              <a:t>Parking of income leakage or fraud proceeds in sundry accounts</a:t>
            </a:r>
            <a:endParaRPr lang="en-US" sz="900" dirty="0"/>
          </a:p>
        </p:txBody>
      </p:sp>
      <p:sp>
        <p:nvSpPr>
          <p:cNvPr id="44" name="Text 36"/>
          <p:cNvSpPr txBox="1"/>
          <p:nvPr/>
        </p:nvSpPr>
        <p:spPr>
          <a:xfrm>
            <a:off x="8438998" y="4781398"/>
            <a:ext cx="3162910" cy="352958"/>
          </a:xfrm>
          <a:prstGeom prst="rect">
            <a:avLst/>
          </a:prstGeom>
          <a:noFill/>
          <a:ln/>
        </p:spPr>
        <p:txBody>
          <a:bodyPr wrap="square" lIns="0" tIns="0" rIns="0" bIns="0" rtlCol="0" anchor="ctr"/>
          <a:lstStyle/>
          <a:p>
            <a:pPr marL="0" indent="0" algn="l">
              <a:buNone/>
            </a:pPr>
            <a:r>
              <a:rPr lang="en-US" sz="900" dirty="0">
                <a:solidFill>
                  <a:srgbClr val="475569"/>
                </a:solidFill>
                <a:latin typeface="Open Sans" pitchFamily="34" charset="0"/>
                <a:ea typeface="Open Sans" pitchFamily="34" charset="-122"/>
                <a:cs typeface="Open Sans" pitchFamily="34" charset="-120"/>
              </a:rPr>
              <a:t>Unclaimed balances not transferred to DEAF as per RBI norms</a:t>
            </a:r>
            <a:endParaRPr lang="en-US" sz="900" dirty="0"/>
          </a:p>
        </p:txBody>
      </p:sp>
      <p:sp>
        <p:nvSpPr>
          <p:cNvPr id="45" name="Text 37"/>
          <p:cNvSpPr txBox="1"/>
          <p:nvPr/>
        </p:nvSpPr>
        <p:spPr>
          <a:xfrm>
            <a:off x="8438998" y="5223967"/>
            <a:ext cx="3162910" cy="352958"/>
          </a:xfrm>
          <a:prstGeom prst="rect">
            <a:avLst/>
          </a:prstGeom>
          <a:noFill/>
          <a:ln/>
        </p:spPr>
        <p:txBody>
          <a:bodyPr wrap="square" lIns="0" tIns="0" rIns="0" bIns="0" rtlCol="0" anchor="ctr"/>
          <a:lstStyle/>
          <a:p>
            <a:pPr marL="0" indent="0" algn="l">
              <a:buNone/>
            </a:pPr>
            <a:r>
              <a:rPr lang="en-US" sz="900" dirty="0">
                <a:solidFill>
                  <a:srgbClr val="475569"/>
                </a:solidFill>
                <a:latin typeface="Open Sans" pitchFamily="34" charset="0"/>
                <a:ea typeface="Open Sans" pitchFamily="34" charset="-122"/>
                <a:cs typeface="Open Sans" pitchFamily="34" charset="-120"/>
              </a:rPr>
              <a:t>Understatement of liabilities by not recording disputed claims</a:t>
            </a:r>
            <a:endParaRPr lang="en-US" sz="900" dirty="0"/>
          </a:p>
        </p:txBody>
      </p:sp>
      <p:sp>
        <p:nvSpPr>
          <p:cNvPr id="46" name="Text 38"/>
          <p:cNvSpPr txBox="1"/>
          <p:nvPr/>
        </p:nvSpPr>
        <p:spPr>
          <a:xfrm>
            <a:off x="8438998" y="5665622"/>
            <a:ext cx="3521354" cy="181051"/>
          </a:xfrm>
          <a:prstGeom prst="rect">
            <a:avLst/>
          </a:prstGeom>
          <a:noFill/>
          <a:ln/>
        </p:spPr>
        <p:txBody>
          <a:bodyPr wrap="square" lIns="0" tIns="0" rIns="0" bIns="0" rtlCol="0" anchor="ctr"/>
          <a:lstStyle/>
          <a:p>
            <a:pPr marL="0" indent="0" algn="l">
              <a:buNone/>
            </a:pPr>
            <a:r>
              <a:rPr lang="en-US" sz="900" dirty="0">
                <a:solidFill>
                  <a:srgbClr val="475569"/>
                </a:solidFill>
                <a:latin typeface="Open Sans" pitchFamily="34" charset="0"/>
                <a:ea typeface="Open Sans" pitchFamily="34" charset="-122"/>
                <a:cs typeface="Open Sans" pitchFamily="34" charset="-120"/>
              </a:rPr>
              <a:t>Unauthorized withdrawals from suspense accounts</a:t>
            </a:r>
            <a:endParaRPr lang="en-US" sz="900" dirty="0"/>
          </a:p>
        </p:txBody>
      </p:sp>
      <p:sp>
        <p:nvSpPr>
          <p:cNvPr id="47" name="Shape 39"/>
          <p:cNvSpPr/>
          <p:nvPr/>
        </p:nvSpPr>
        <p:spPr>
          <a:xfrm>
            <a:off x="0" y="6488582"/>
            <a:ext cx="12191695" cy="371246"/>
          </a:xfrm>
          <a:prstGeom prst="rect">
            <a:avLst/>
          </a:prstGeom>
          <a:solidFill>
            <a:srgbClr val="F1F5F9"/>
          </a:solidFill>
          <a:ln/>
        </p:spPr>
      </p:sp>
      <p:sp>
        <p:nvSpPr>
          <p:cNvPr id="48" name="Shape 40"/>
          <p:cNvSpPr/>
          <p:nvPr/>
        </p:nvSpPr>
        <p:spPr>
          <a:xfrm>
            <a:off x="0" y="6488582"/>
            <a:ext cx="12191695" cy="9144"/>
          </a:xfrm>
          <a:prstGeom prst="rect">
            <a:avLst/>
          </a:prstGeom>
          <a:solidFill>
            <a:srgbClr val="E2E8F0"/>
          </a:solidFill>
          <a:ln w="12700">
            <a:solidFill>
              <a:srgbClr val="E2E8F0">
                <a:alpha val="0"/>
              </a:srgbClr>
            </a:solidFill>
            <a:prstDash val="solid"/>
          </a:ln>
        </p:spPr>
      </p:sp>
      <p:sp>
        <p:nvSpPr>
          <p:cNvPr id="49" name="Text 41"/>
          <p:cNvSpPr txBox="1"/>
          <p:nvPr/>
        </p:nvSpPr>
        <p:spPr>
          <a:xfrm>
            <a:off x="476402" y="6591910"/>
            <a:ext cx="3276295" cy="171907"/>
          </a:xfrm>
          <a:prstGeom prst="rect">
            <a:avLst/>
          </a:prstGeom>
          <a:noFill/>
          <a:ln/>
        </p:spPr>
        <p:txBody>
          <a:bodyPr wrap="square" lIns="0" tIns="0" rIns="0" bIns="0" rtlCol="0" anchor="ctr"/>
          <a:lstStyle/>
          <a:p>
            <a:pPr marL="0" indent="0" algn="l">
              <a:buNone/>
            </a:pPr>
            <a:r>
              <a:rPr lang="en-US" sz="900" dirty="0">
                <a:solidFill>
                  <a:srgbClr val="64748B"/>
                </a:solidFill>
                <a:latin typeface="Open Sans" pitchFamily="34" charset="0"/>
                <a:ea typeface="Open Sans" pitchFamily="34" charset="-122"/>
                <a:cs typeface="Open Sans" pitchFamily="34" charset="-120"/>
              </a:rPr>
              <a:t>Long Form Audit Report (LFAR) – Practical Approach</a:t>
            </a:r>
            <a:endParaRPr lang="en-US" sz="900" dirty="0"/>
          </a:p>
        </p:txBody>
      </p:sp>
      <p:sp>
        <p:nvSpPr>
          <p:cNvPr id="50" name="Text 42"/>
          <p:cNvSpPr txBox="1"/>
          <p:nvPr/>
        </p:nvSpPr>
        <p:spPr>
          <a:xfrm>
            <a:off x="10416845" y="6591910"/>
            <a:ext cx="1553566" cy="171907"/>
          </a:xfrm>
          <a:prstGeom prst="rect">
            <a:avLst/>
          </a:prstGeom>
          <a:noFill/>
          <a:ln/>
        </p:spPr>
        <p:txBody>
          <a:bodyPr wrap="square" lIns="0" tIns="0" rIns="0" bIns="0" rtlCol="0" anchor="ctr"/>
          <a:lstStyle/>
          <a:p>
            <a:pPr marL="0" indent="0" algn="l">
              <a:buNone/>
            </a:pPr>
            <a:r>
              <a:rPr lang="en-US" sz="900" dirty="0">
                <a:solidFill>
                  <a:srgbClr val="64748B"/>
                </a:solidFill>
                <a:latin typeface="Open Sans" pitchFamily="34" charset="0"/>
                <a:ea typeface="Open Sans" pitchFamily="34" charset="-122"/>
                <a:cs typeface="Open Sans" pitchFamily="34" charset="-120"/>
              </a:rPr>
              <a:t>ICAI Hyderabad Seminar</a:t>
            </a:r>
            <a:endParaRPr lang="en-US" sz="900" dirty="0"/>
          </a:p>
        </p:txBody>
      </p:sp>
      <p:pic>
        <p:nvPicPr>
          <p:cNvPr id="51" name="Image 6" descr="preencoded.png"/>
          <p:cNvPicPr>
            <a:picLocks noChangeAspect="1"/>
          </p:cNvPicPr>
          <p:nvPr/>
        </p:nvPicPr>
        <p:blipFill>
          <a:blip r:embed="rId8"/>
          <a:srcRect l="-2283" r="-2283"/>
          <a:stretch/>
        </p:blipFill>
        <p:spPr>
          <a:xfrm>
            <a:off x="476402" y="327355"/>
            <a:ext cx="209398" cy="267005"/>
          </a:xfrm>
          <a:prstGeom prst="rect">
            <a:avLst/>
          </a:prstGeom>
        </p:spPr>
      </p:pic>
      <p:sp>
        <p:nvSpPr>
          <p:cNvPr id="52" name="Text 43"/>
          <p:cNvSpPr txBox="1"/>
          <p:nvPr/>
        </p:nvSpPr>
        <p:spPr>
          <a:xfrm>
            <a:off x="828446" y="232258"/>
            <a:ext cx="10886847" cy="457200"/>
          </a:xfrm>
          <a:prstGeom prst="rect">
            <a:avLst/>
          </a:prstGeom>
          <a:noFill/>
          <a:ln/>
        </p:spPr>
        <p:txBody>
          <a:bodyPr wrap="square" lIns="0" tIns="0" rIns="0" bIns="0" rtlCol="0" anchor="ctr"/>
          <a:lstStyle/>
          <a:p>
            <a:pPr marL="0" indent="0" algn="l">
              <a:buNone/>
            </a:pPr>
            <a:r>
              <a:rPr lang="en-US" sz="2400" b="1" kern="0" spc="75" dirty="0">
                <a:solidFill>
                  <a:srgbClr val="FFFFFF"/>
                </a:solidFill>
                <a:latin typeface="Montserrat" pitchFamily="34" charset="0"/>
                <a:ea typeface="Montserrat" pitchFamily="34" charset="-122"/>
                <a:cs typeface="Montserrat" pitchFamily="34" charset="-120"/>
              </a:rPr>
              <a:t>II. Liabilities – Long Pending Liabilities &amp; Contingent Liabilities</a:t>
            </a:r>
            <a:endParaRPr lang="en-US" sz="2400"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name="Slide 62">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F0F0F0"/>
          </a:solidFill>
          <a:ln w="12700">
            <a:solidFill>
              <a:srgbClr val="FFFFFF">
                <a:alpha val="0"/>
              </a:srgbClr>
            </a:solidFill>
            <a:prstDash val="solid"/>
          </a:ln>
        </p:spPr>
      </p:sp>
      <p:sp>
        <p:nvSpPr>
          <p:cNvPr id="3" name="Shape 1"/>
          <p:cNvSpPr/>
          <p:nvPr/>
        </p:nvSpPr>
        <p:spPr>
          <a:xfrm>
            <a:off x="0" y="0"/>
            <a:ext cx="12191695" cy="6858000"/>
          </a:xfrm>
          <a:prstGeom prst="rect">
            <a:avLst/>
          </a:prstGeom>
          <a:solidFill>
            <a:srgbClr val="FFFFFF"/>
          </a:solidFill>
          <a:ln w="12700">
            <a:solidFill>
              <a:srgbClr val="FFFFFF">
                <a:alpha val="0"/>
              </a:srgbClr>
            </a:solidFill>
            <a:prstDash val="solid"/>
          </a:ln>
        </p:spPr>
      </p:sp>
      <p:sp>
        <p:nvSpPr>
          <p:cNvPr id="4" name="Shape 2"/>
          <p:cNvSpPr/>
          <p:nvPr/>
        </p:nvSpPr>
        <p:spPr>
          <a:xfrm>
            <a:off x="0" y="0"/>
            <a:ext cx="12191695" cy="952805"/>
          </a:xfrm>
          <a:prstGeom prst="rect">
            <a:avLst/>
          </a:prstGeom>
          <a:solidFill>
            <a:srgbClr val="003580"/>
          </a:solidFill>
          <a:ln w="12700">
            <a:solidFill>
              <a:srgbClr val="FFFFFF">
                <a:alpha val="0"/>
              </a:srgbClr>
            </a:solidFill>
            <a:prstDash val="solid"/>
          </a:ln>
        </p:spPr>
      </p:sp>
      <p:pic>
        <p:nvPicPr>
          <p:cNvPr id="6" name="Image 0" descr="preencoded.png"/>
          <p:cNvPicPr>
            <a:picLocks noChangeAspect="1"/>
          </p:cNvPicPr>
          <p:nvPr/>
        </p:nvPicPr>
        <p:blipFill>
          <a:blip r:embed="rId3"/>
          <a:srcRect t="-401" b="-401"/>
          <a:stretch/>
        </p:blipFill>
        <p:spPr>
          <a:xfrm>
            <a:off x="0" y="952805"/>
            <a:ext cx="12191695" cy="57607"/>
          </a:xfrm>
          <a:prstGeom prst="rect">
            <a:avLst/>
          </a:prstGeom>
        </p:spPr>
      </p:pic>
      <p:sp>
        <p:nvSpPr>
          <p:cNvPr id="7" name="Shape 4"/>
          <p:cNvSpPr/>
          <p:nvPr/>
        </p:nvSpPr>
        <p:spPr>
          <a:xfrm>
            <a:off x="0" y="1009498"/>
            <a:ext cx="12191695" cy="5467198"/>
          </a:xfrm>
          <a:prstGeom prst="rect">
            <a:avLst/>
          </a:prstGeom>
          <a:solidFill>
            <a:srgbClr val="F8FAFC"/>
          </a:solidFill>
          <a:ln w="12700">
            <a:solidFill>
              <a:srgbClr val="FFFFFF">
                <a:alpha val="0"/>
              </a:srgbClr>
            </a:solidFill>
            <a:prstDash val="solid"/>
          </a:ln>
        </p:spPr>
      </p:sp>
      <p:sp>
        <p:nvSpPr>
          <p:cNvPr id="8" name="Shape 5"/>
          <p:cNvSpPr/>
          <p:nvPr/>
        </p:nvSpPr>
        <p:spPr>
          <a:xfrm>
            <a:off x="476402" y="1200607"/>
            <a:ext cx="11192256" cy="609905"/>
          </a:xfrm>
          <a:prstGeom prst="roundRect">
            <a:avLst>
              <a:gd name="adj" fmla="val 28111"/>
            </a:avLst>
          </a:prstGeom>
          <a:solidFill>
            <a:srgbClr val="FFFFFF"/>
          </a:solidFill>
          <a:ln/>
        </p:spPr>
      </p:sp>
      <p:sp>
        <p:nvSpPr>
          <p:cNvPr id="9" name="Shape 6"/>
          <p:cNvSpPr/>
          <p:nvPr/>
        </p:nvSpPr>
        <p:spPr>
          <a:xfrm>
            <a:off x="476402" y="1200607"/>
            <a:ext cx="47549" cy="609905"/>
          </a:xfrm>
          <a:prstGeom prst="roundRect">
            <a:avLst>
              <a:gd name="adj" fmla="val 360575"/>
            </a:avLst>
          </a:prstGeom>
          <a:solidFill>
            <a:srgbClr val="0072CE"/>
          </a:solidFill>
          <a:ln w="12700">
            <a:solidFill>
              <a:srgbClr val="0072CE">
                <a:alpha val="0"/>
              </a:srgbClr>
            </a:solidFill>
            <a:prstDash val="solid"/>
          </a:ln>
        </p:spPr>
      </p:sp>
      <p:sp>
        <p:nvSpPr>
          <p:cNvPr id="10" name="Shape 7"/>
          <p:cNvSpPr/>
          <p:nvPr/>
        </p:nvSpPr>
        <p:spPr>
          <a:xfrm>
            <a:off x="666598" y="1352398"/>
            <a:ext cx="580644" cy="161849"/>
          </a:xfrm>
          <a:prstGeom prst="roundRect">
            <a:avLst>
              <a:gd name="adj" fmla="val 199402"/>
            </a:avLst>
          </a:prstGeom>
          <a:solidFill>
            <a:srgbClr val="E8F4FD"/>
          </a:solidFill>
          <a:ln w="12700">
            <a:solidFill>
              <a:srgbClr val="FFFFFF">
                <a:alpha val="0"/>
              </a:srgbClr>
            </a:solidFill>
            <a:prstDash val="solid"/>
          </a:ln>
        </p:spPr>
      </p:sp>
      <p:sp>
        <p:nvSpPr>
          <p:cNvPr id="11" name="Text 8"/>
          <p:cNvSpPr txBox="1"/>
          <p:nvPr/>
        </p:nvSpPr>
        <p:spPr>
          <a:xfrm>
            <a:off x="666598" y="1352398"/>
            <a:ext cx="657454" cy="162763"/>
          </a:xfrm>
          <a:prstGeom prst="rect">
            <a:avLst/>
          </a:prstGeom>
          <a:solidFill>
            <a:srgbClr val="FFFFFF">
              <a:alpha val="0"/>
            </a:srgbClr>
          </a:solidFill>
          <a:ln>
            <a:solidFill>
              <a:srgbClr val="FFFFFF">
                <a:alpha val="0"/>
              </a:srgbClr>
            </a:solidFill>
          </a:ln>
        </p:spPr>
        <p:txBody>
          <a:bodyPr wrap="square" lIns="63500" tIns="12700" rIns="63500" bIns="12700" rtlCol="0" anchor="ctr"/>
          <a:lstStyle/>
          <a:p>
            <a:pPr marL="0" indent="0" algn="l">
              <a:buNone/>
            </a:pPr>
            <a:r>
              <a:rPr lang="en-US" sz="800" b="1" dirty="0">
                <a:solidFill>
                  <a:srgbClr val="003580"/>
                </a:solidFill>
                <a:latin typeface="Open Sans" pitchFamily="34" charset="0"/>
                <a:ea typeface="Open Sans" pitchFamily="34" charset="-122"/>
                <a:cs typeface="Open Sans" pitchFamily="34" charset="-120"/>
              </a:rPr>
              <a:t>Clause (a)</a:t>
            </a:r>
            <a:endParaRPr lang="en-US" sz="800" dirty="0"/>
          </a:p>
        </p:txBody>
      </p:sp>
      <p:pic>
        <p:nvPicPr>
          <p:cNvPr id="12" name="Image 1" descr="preencoded.png"/>
          <p:cNvPicPr>
            <a:picLocks noChangeAspect="1"/>
          </p:cNvPicPr>
          <p:nvPr/>
        </p:nvPicPr>
        <p:blipFill>
          <a:blip r:embed="rId4"/>
          <a:srcRect l="-760" r="-760"/>
          <a:stretch/>
        </p:blipFill>
        <p:spPr>
          <a:xfrm>
            <a:off x="11420856" y="1276502"/>
            <a:ext cx="152705" cy="171907"/>
          </a:xfrm>
          <a:prstGeom prst="rect">
            <a:avLst/>
          </a:prstGeom>
        </p:spPr>
      </p:pic>
      <p:sp>
        <p:nvSpPr>
          <p:cNvPr id="13" name="Text 9"/>
          <p:cNvSpPr txBox="1"/>
          <p:nvPr/>
        </p:nvSpPr>
        <p:spPr>
          <a:xfrm>
            <a:off x="666598" y="1543507"/>
            <a:ext cx="11399825" cy="171907"/>
          </a:xfrm>
          <a:prstGeom prst="rect">
            <a:avLst/>
          </a:prstGeom>
          <a:noFill/>
          <a:ln/>
        </p:spPr>
        <p:txBody>
          <a:bodyPr wrap="square" lIns="0" tIns="0" rIns="0" bIns="0" rtlCol="0" anchor="ctr"/>
          <a:lstStyle/>
          <a:p>
            <a:pPr marL="0" indent="0" algn="l">
              <a:buNone/>
            </a:pPr>
            <a:r>
              <a:rPr lang="en-US" sz="1200" b="1" i="1" dirty="0">
                <a:solidFill>
                  <a:srgbClr val="1E293B"/>
                </a:solidFill>
                <a:latin typeface="Montserrat" pitchFamily="34" charset="0"/>
                <a:ea typeface="Montserrat" pitchFamily="34" charset="-122"/>
                <a:cs typeface="Montserrat" pitchFamily="34" charset="-120"/>
              </a:rPr>
              <a:t>"Has the test checking of interest/discount/ commission/ fees etc. revealed excess/short credit of a material amount? If so, give details thereof."</a:t>
            </a:r>
            <a:endParaRPr lang="en-US" sz="1200" dirty="0"/>
          </a:p>
        </p:txBody>
      </p:sp>
      <p:sp>
        <p:nvSpPr>
          <p:cNvPr id="14" name="Shape 10"/>
          <p:cNvSpPr/>
          <p:nvPr/>
        </p:nvSpPr>
        <p:spPr>
          <a:xfrm>
            <a:off x="476402" y="1881835"/>
            <a:ext cx="11192256" cy="780898"/>
          </a:xfrm>
          <a:prstGeom prst="roundRect">
            <a:avLst>
              <a:gd name="adj" fmla="val 17136"/>
            </a:avLst>
          </a:prstGeom>
          <a:solidFill>
            <a:srgbClr val="FFFFFF"/>
          </a:solidFill>
          <a:ln/>
        </p:spPr>
      </p:sp>
      <p:sp>
        <p:nvSpPr>
          <p:cNvPr id="15" name="Shape 11"/>
          <p:cNvSpPr/>
          <p:nvPr/>
        </p:nvSpPr>
        <p:spPr>
          <a:xfrm>
            <a:off x="476402" y="1881835"/>
            <a:ext cx="47549" cy="780898"/>
          </a:xfrm>
          <a:prstGeom prst="roundRect">
            <a:avLst>
              <a:gd name="adj" fmla="val 281425"/>
            </a:avLst>
          </a:prstGeom>
          <a:solidFill>
            <a:srgbClr val="0072CE"/>
          </a:solidFill>
          <a:ln w="12700">
            <a:solidFill>
              <a:srgbClr val="0072CE">
                <a:alpha val="0"/>
              </a:srgbClr>
            </a:solidFill>
            <a:prstDash val="solid"/>
          </a:ln>
        </p:spPr>
      </p:sp>
      <p:sp>
        <p:nvSpPr>
          <p:cNvPr id="16" name="Shape 12"/>
          <p:cNvSpPr/>
          <p:nvPr/>
        </p:nvSpPr>
        <p:spPr>
          <a:xfrm>
            <a:off x="666598" y="2033626"/>
            <a:ext cx="580644" cy="161849"/>
          </a:xfrm>
          <a:prstGeom prst="roundRect">
            <a:avLst>
              <a:gd name="adj" fmla="val 199402"/>
            </a:avLst>
          </a:prstGeom>
          <a:solidFill>
            <a:srgbClr val="E8F4FD"/>
          </a:solidFill>
          <a:ln w="12700">
            <a:solidFill>
              <a:srgbClr val="FFFFFF">
                <a:alpha val="0"/>
              </a:srgbClr>
            </a:solidFill>
            <a:prstDash val="solid"/>
          </a:ln>
        </p:spPr>
      </p:sp>
      <p:sp>
        <p:nvSpPr>
          <p:cNvPr id="17" name="Text 13"/>
          <p:cNvSpPr txBox="1"/>
          <p:nvPr/>
        </p:nvSpPr>
        <p:spPr>
          <a:xfrm>
            <a:off x="666598" y="2033626"/>
            <a:ext cx="657454" cy="162763"/>
          </a:xfrm>
          <a:prstGeom prst="rect">
            <a:avLst/>
          </a:prstGeom>
          <a:solidFill>
            <a:srgbClr val="FFFFFF">
              <a:alpha val="0"/>
            </a:srgbClr>
          </a:solidFill>
          <a:ln>
            <a:solidFill>
              <a:srgbClr val="FFFFFF">
                <a:alpha val="0"/>
              </a:srgbClr>
            </a:solidFill>
          </a:ln>
        </p:spPr>
        <p:txBody>
          <a:bodyPr wrap="square" lIns="63500" tIns="12700" rIns="63500" bIns="12700" rtlCol="0" anchor="ctr"/>
          <a:lstStyle/>
          <a:p>
            <a:pPr marL="0" indent="0" algn="l">
              <a:buNone/>
            </a:pPr>
            <a:r>
              <a:rPr lang="en-US" sz="800" b="1" dirty="0">
                <a:solidFill>
                  <a:srgbClr val="003580"/>
                </a:solidFill>
                <a:latin typeface="Open Sans" pitchFamily="34" charset="0"/>
                <a:ea typeface="Open Sans" pitchFamily="34" charset="-122"/>
                <a:cs typeface="Open Sans" pitchFamily="34" charset="-120"/>
              </a:rPr>
              <a:t>Clause (b)</a:t>
            </a:r>
            <a:endParaRPr lang="en-US" sz="800" dirty="0"/>
          </a:p>
        </p:txBody>
      </p:sp>
      <p:pic>
        <p:nvPicPr>
          <p:cNvPr id="18" name="Image 2" descr="preencoded.png"/>
          <p:cNvPicPr>
            <a:picLocks noChangeAspect="1"/>
          </p:cNvPicPr>
          <p:nvPr/>
        </p:nvPicPr>
        <p:blipFill>
          <a:blip r:embed="rId4"/>
          <a:srcRect l="-760" r="-760"/>
          <a:stretch/>
        </p:blipFill>
        <p:spPr>
          <a:xfrm>
            <a:off x="11420856" y="1957730"/>
            <a:ext cx="152705" cy="171907"/>
          </a:xfrm>
          <a:prstGeom prst="rect">
            <a:avLst/>
          </a:prstGeom>
        </p:spPr>
      </p:pic>
      <p:sp>
        <p:nvSpPr>
          <p:cNvPr id="19" name="Text 14"/>
          <p:cNvSpPr txBox="1"/>
          <p:nvPr/>
        </p:nvSpPr>
        <p:spPr>
          <a:xfrm>
            <a:off x="666598" y="2224735"/>
            <a:ext cx="10935310" cy="342900"/>
          </a:xfrm>
          <a:prstGeom prst="rect">
            <a:avLst/>
          </a:prstGeom>
          <a:noFill/>
          <a:ln/>
        </p:spPr>
        <p:txBody>
          <a:bodyPr wrap="square" lIns="0" tIns="0" rIns="0" bIns="0" rtlCol="0" anchor="ctr"/>
          <a:lstStyle/>
          <a:p>
            <a:pPr marL="0" indent="0" algn="l">
              <a:buNone/>
            </a:pPr>
            <a:r>
              <a:rPr lang="en-US" sz="1400" b="1" i="1" dirty="0">
                <a:solidFill>
                  <a:srgbClr val="1E293B"/>
                </a:solidFill>
                <a:latin typeface="Montserrat" pitchFamily="34" charset="0"/>
                <a:ea typeface="Montserrat" pitchFamily="34" charset="-122"/>
                <a:cs typeface="Montserrat" pitchFamily="34" charset="-120"/>
              </a:rPr>
              <a:t>"Has the branch complied with the Income Recognition norms prescribed by R.B.I.? (The Auditor may refer to the instructions of the controlling authorities of the bank regarding charging of interest on non-performing assets)."</a:t>
            </a:r>
            <a:endParaRPr lang="en-US" sz="1400" dirty="0"/>
          </a:p>
        </p:txBody>
      </p:sp>
      <p:sp>
        <p:nvSpPr>
          <p:cNvPr id="20" name="Shape 15"/>
          <p:cNvSpPr/>
          <p:nvPr/>
        </p:nvSpPr>
        <p:spPr>
          <a:xfrm>
            <a:off x="476402" y="2730398"/>
            <a:ext cx="11192256" cy="609905"/>
          </a:xfrm>
          <a:prstGeom prst="roundRect">
            <a:avLst>
              <a:gd name="adj" fmla="val 28111"/>
            </a:avLst>
          </a:prstGeom>
          <a:solidFill>
            <a:srgbClr val="FFFFFF"/>
          </a:solidFill>
          <a:ln/>
        </p:spPr>
      </p:sp>
      <p:sp>
        <p:nvSpPr>
          <p:cNvPr id="21" name="Shape 16"/>
          <p:cNvSpPr/>
          <p:nvPr/>
        </p:nvSpPr>
        <p:spPr>
          <a:xfrm>
            <a:off x="476402" y="2730398"/>
            <a:ext cx="47549" cy="609905"/>
          </a:xfrm>
          <a:prstGeom prst="roundRect">
            <a:avLst>
              <a:gd name="adj" fmla="val 360575"/>
            </a:avLst>
          </a:prstGeom>
          <a:solidFill>
            <a:srgbClr val="0072CE"/>
          </a:solidFill>
          <a:ln w="12700">
            <a:solidFill>
              <a:srgbClr val="0072CE">
                <a:alpha val="0"/>
              </a:srgbClr>
            </a:solidFill>
            <a:prstDash val="solid"/>
          </a:ln>
        </p:spPr>
      </p:sp>
      <p:sp>
        <p:nvSpPr>
          <p:cNvPr id="22" name="Shape 17"/>
          <p:cNvSpPr/>
          <p:nvPr/>
        </p:nvSpPr>
        <p:spPr>
          <a:xfrm>
            <a:off x="666598" y="2883103"/>
            <a:ext cx="571500" cy="161849"/>
          </a:xfrm>
          <a:prstGeom prst="roundRect">
            <a:avLst>
              <a:gd name="adj" fmla="val 199402"/>
            </a:avLst>
          </a:prstGeom>
          <a:solidFill>
            <a:srgbClr val="E8F4FD"/>
          </a:solidFill>
          <a:ln w="12700">
            <a:solidFill>
              <a:srgbClr val="FFFFFF">
                <a:alpha val="0"/>
              </a:srgbClr>
            </a:solidFill>
            <a:prstDash val="solid"/>
          </a:ln>
        </p:spPr>
      </p:sp>
      <p:sp>
        <p:nvSpPr>
          <p:cNvPr id="23" name="Text 18"/>
          <p:cNvSpPr txBox="1"/>
          <p:nvPr/>
        </p:nvSpPr>
        <p:spPr>
          <a:xfrm>
            <a:off x="666598" y="2883103"/>
            <a:ext cx="648310" cy="162763"/>
          </a:xfrm>
          <a:prstGeom prst="rect">
            <a:avLst/>
          </a:prstGeom>
          <a:solidFill>
            <a:srgbClr val="FFFFFF">
              <a:alpha val="0"/>
            </a:srgbClr>
          </a:solidFill>
          <a:ln>
            <a:solidFill>
              <a:srgbClr val="FFFFFF">
                <a:alpha val="0"/>
              </a:srgbClr>
            </a:solidFill>
          </a:ln>
        </p:spPr>
        <p:txBody>
          <a:bodyPr wrap="square" lIns="63500" tIns="12700" rIns="63500" bIns="12700" rtlCol="0" anchor="ctr"/>
          <a:lstStyle/>
          <a:p>
            <a:pPr marL="0" indent="0" algn="l">
              <a:buNone/>
            </a:pPr>
            <a:r>
              <a:rPr lang="en-US" sz="800" b="1" dirty="0">
                <a:solidFill>
                  <a:srgbClr val="003580"/>
                </a:solidFill>
                <a:latin typeface="Open Sans" pitchFamily="34" charset="0"/>
                <a:ea typeface="Open Sans" pitchFamily="34" charset="-122"/>
                <a:cs typeface="Open Sans" pitchFamily="34" charset="-120"/>
              </a:rPr>
              <a:t>Clause (c)</a:t>
            </a:r>
            <a:endParaRPr lang="en-US" sz="800" dirty="0"/>
          </a:p>
        </p:txBody>
      </p:sp>
      <p:pic>
        <p:nvPicPr>
          <p:cNvPr id="24" name="Image 3" descr="preencoded.png"/>
          <p:cNvPicPr>
            <a:picLocks noChangeAspect="1"/>
          </p:cNvPicPr>
          <p:nvPr/>
        </p:nvPicPr>
        <p:blipFill>
          <a:blip r:embed="rId4"/>
          <a:srcRect l="-760" r="-760"/>
          <a:stretch/>
        </p:blipFill>
        <p:spPr>
          <a:xfrm>
            <a:off x="11420856" y="2806294"/>
            <a:ext cx="152705" cy="171907"/>
          </a:xfrm>
          <a:prstGeom prst="rect">
            <a:avLst/>
          </a:prstGeom>
        </p:spPr>
      </p:pic>
      <p:sp>
        <p:nvSpPr>
          <p:cNvPr id="25" name="Text 19"/>
          <p:cNvSpPr txBox="1"/>
          <p:nvPr/>
        </p:nvSpPr>
        <p:spPr>
          <a:xfrm>
            <a:off x="666598" y="3073298"/>
            <a:ext cx="10972800" cy="171907"/>
          </a:xfrm>
          <a:prstGeom prst="rect">
            <a:avLst/>
          </a:prstGeom>
          <a:noFill/>
          <a:ln/>
        </p:spPr>
        <p:txBody>
          <a:bodyPr wrap="square" lIns="0" tIns="0" rIns="0" bIns="0" rtlCol="0" anchor="ctr"/>
          <a:lstStyle/>
          <a:p>
            <a:pPr marL="0" indent="0" algn="l">
              <a:buNone/>
            </a:pPr>
            <a:r>
              <a:rPr lang="en-US" sz="1200" b="1" i="1" dirty="0">
                <a:solidFill>
                  <a:srgbClr val="1E293B"/>
                </a:solidFill>
                <a:latin typeface="Montserrat" pitchFamily="34" charset="0"/>
                <a:ea typeface="Montserrat" pitchFamily="34" charset="-122"/>
                <a:cs typeface="Montserrat" pitchFamily="34" charset="-120"/>
              </a:rPr>
              <a:t>"Has the test check of interest on deposits revealed any excess/short debit of material amount? If so, give details thereof."</a:t>
            </a:r>
            <a:endParaRPr lang="en-US" sz="1200" dirty="0"/>
          </a:p>
        </p:txBody>
      </p:sp>
      <p:sp>
        <p:nvSpPr>
          <p:cNvPr id="26" name="Shape 20"/>
          <p:cNvSpPr/>
          <p:nvPr/>
        </p:nvSpPr>
        <p:spPr>
          <a:xfrm>
            <a:off x="476402" y="3411626"/>
            <a:ext cx="11192256" cy="780898"/>
          </a:xfrm>
          <a:prstGeom prst="roundRect">
            <a:avLst>
              <a:gd name="adj" fmla="val 17136"/>
            </a:avLst>
          </a:prstGeom>
          <a:solidFill>
            <a:srgbClr val="FFFFFF"/>
          </a:solidFill>
          <a:ln/>
        </p:spPr>
      </p:sp>
      <p:sp>
        <p:nvSpPr>
          <p:cNvPr id="27" name="Shape 21"/>
          <p:cNvSpPr/>
          <p:nvPr/>
        </p:nvSpPr>
        <p:spPr>
          <a:xfrm>
            <a:off x="476402" y="3411626"/>
            <a:ext cx="47549" cy="780898"/>
          </a:xfrm>
          <a:prstGeom prst="roundRect">
            <a:avLst>
              <a:gd name="adj" fmla="val 281425"/>
            </a:avLst>
          </a:prstGeom>
          <a:solidFill>
            <a:srgbClr val="0072CE"/>
          </a:solidFill>
          <a:ln w="12700">
            <a:solidFill>
              <a:srgbClr val="0072CE">
                <a:alpha val="0"/>
              </a:srgbClr>
            </a:solidFill>
            <a:prstDash val="solid"/>
          </a:ln>
        </p:spPr>
      </p:sp>
      <p:sp>
        <p:nvSpPr>
          <p:cNvPr id="28" name="Shape 22"/>
          <p:cNvSpPr/>
          <p:nvPr/>
        </p:nvSpPr>
        <p:spPr>
          <a:xfrm>
            <a:off x="666598" y="3564331"/>
            <a:ext cx="580644" cy="161849"/>
          </a:xfrm>
          <a:prstGeom prst="roundRect">
            <a:avLst>
              <a:gd name="adj" fmla="val 199402"/>
            </a:avLst>
          </a:prstGeom>
          <a:solidFill>
            <a:srgbClr val="E8F4FD"/>
          </a:solidFill>
          <a:ln w="12700">
            <a:solidFill>
              <a:srgbClr val="FFFFFF">
                <a:alpha val="0"/>
              </a:srgbClr>
            </a:solidFill>
            <a:prstDash val="solid"/>
          </a:ln>
        </p:spPr>
      </p:sp>
      <p:sp>
        <p:nvSpPr>
          <p:cNvPr id="29" name="Text 23"/>
          <p:cNvSpPr txBox="1"/>
          <p:nvPr/>
        </p:nvSpPr>
        <p:spPr>
          <a:xfrm>
            <a:off x="666598" y="3564331"/>
            <a:ext cx="657454" cy="162763"/>
          </a:xfrm>
          <a:prstGeom prst="rect">
            <a:avLst/>
          </a:prstGeom>
          <a:solidFill>
            <a:srgbClr val="FFFFFF">
              <a:alpha val="0"/>
            </a:srgbClr>
          </a:solidFill>
          <a:ln>
            <a:solidFill>
              <a:srgbClr val="FFFFFF">
                <a:alpha val="0"/>
              </a:srgbClr>
            </a:solidFill>
          </a:ln>
        </p:spPr>
        <p:txBody>
          <a:bodyPr wrap="square" lIns="63500" tIns="12700" rIns="63500" bIns="12700" rtlCol="0" anchor="ctr"/>
          <a:lstStyle/>
          <a:p>
            <a:pPr marL="0" indent="0" algn="l">
              <a:buNone/>
            </a:pPr>
            <a:r>
              <a:rPr lang="en-US" sz="800" b="1" dirty="0">
                <a:solidFill>
                  <a:srgbClr val="003580"/>
                </a:solidFill>
                <a:latin typeface="Open Sans" pitchFamily="34" charset="0"/>
                <a:ea typeface="Open Sans" pitchFamily="34" charset="-122"/>
                <a:cs typeface="Open Sans" pitchFamily="34" charset="-120"/>
              </a:rPr>
              <a:t>Clause (d)</a:t>
            </a:r>
            <a:endParaRPr lang="en-US" sz="800" dirty="0"/>
          </a:p>
        </p:txBody>
      </p:sp>
      <p:pic>
        <p:nvPicPr>
          <p:cNvPr id="30" name="Image 4" descr="preencoded.png"/>
          <p:cNvPicPr>
            <a:picLocks noChangeAspect="1"/>
          </p:cNvPicPr>
          <p:nvPr/>
        </p:nvPicPr>
        <p:blipFill>
          <a:blip r:embed="rId4"/>
          <a:srcRect l="-760" r="-760"/>
          <a:stretch/>
        </p:blipFill>
        <p:spPr>
          <a:xfrm>
            <a:off x="11420856" y="3487522"/>
            <a:ext cx="152705" cy="171907"/>
          </a:xfrm>
          <a:prstGeom prst="rect">
            <a:avLst/>
          </a:prstGeom>
        </p:spPr>
      </p:pic>
      <p:sp>
        <p:nvSpPr>
          <p:cNvPr id="31" name="Text 24"/>
          <p:cNvSpPr txBox="1"/>
          <p:nvPr/>
        </p:nvSpPr>
        <p:spPr>
          <a:xfrm>
            <a:off x="666598" y="3754526"/>
            <a:ext cx="10935310" cy="342900"/>
          </a:xfrm>
          <a:prstGeom prst="rect">
            <a:avLst/>
          </a:prstGeom>
          <a:noFill/>
          <a:ln/>
        </p:spPr>
        <p:txBody>
          <a:bodyPr wrap="square" lIns="0" tIns="0" rIns="0" bIns="0" rtlCol="0" anchor="ctr"/>
          <a:lstStyle/>
          <a:p>
            <a:pPr marL="0" indent="0" algn="l">
              <a:buNone/>
            </a:pPr>
            <a:r>
              <a:rPr lang="en-US" sz="1200" b="1" i="1" dirty="0">
                <a:solidFill>
                  <a:srgbClr val="1E293B"/>
                </a:solidFill>
                <a:latin typeface="Montserrat" pitchFamily="34" charset="0"/>
                <a:ea typeface="Montserrat" pitchFamily="34" charset="-122"/>
                <a:cs typeface="Montserrat" pitchFamily="34" charset="-120"/>
              </a:rPr>
              <a:t>"Does the bank have a system of estimating and providing interest accrued on overdue/matured/ unpaid/ unclaimed term deposits including in respect of deceased depositors?"</a:t>
            </a:r>
            <a:endParaRPr lang="en-US" sz="1200" dirty="0"/>
          </a:p>
        </p:txBody>
      </p:sp>
      <p:sp>
        <p:nvSpPr>
          <p:cNvPr id="32" name="Shape 25"/>
          <p:cNvSpPr/>
          <p:nvPr/>
        </p:nvSpPr>
        <p:spPr>
          <a:xfrm>
            <a:off x="476402" y="4260190"/>
            <a:ext cx="11192256" cy="780898"/>
          </a:xfrm>
          <a:prstGeom prst="roundRect">
            <a:avLst>
              <a:gd name="adj" fmla="val 17136"/>
            </a:avLst>
          </a:prstGeom>
          <a:solidFill>
            <a:srgbClr val="FFFFFF"/>
          </a:solidFill>
          <a:ln/>
        </p:spPr>
      </p:sp>
      <p:sp>
        <p:nvSpPr>
          <p:cNvPr id="33" name="Shape 26"/>
          <p:cNvSpPr/>
          <p:nvPr/>
        </p:nvSpPr>
        <p:spPr>
          <a:xfrm>
            <a:off x="476402" y="4260190"/>
            <a:ext cx="47549" cy="780898"/>
          </a:xfrm>
          <a:prstGeom prst="roundRect">
            <a:avLst>
              <a:gd name="adj" fmla="val 281425"/>
            </a:avLst>
          </a:prstGeom>
          <a:solidFill>
            <a:srgbClr val="0072CE"/>
          </a:solidFill>
          <a:ln w="12700">
            <a:solidFill>
              <a:srgbClr val="0072CE">
                <a:alpha val="0"/>
              </a:srgbClr>
            </a:solidFill>
            <a:prstDash val="solid"/>
          </a:ln>
        </p:spPr>
      </p:sp>
      <p:sp>
        <p:nvSpPr>
          <p:cNvPr id="34" name="Shape 27"/>
          <p:cNvSpPr/>
          <p:nvPr/>
        </p:nvSpPr>
        <p:spPr>
          <a:xfrm>
            <a:off x="666598" y="4412894"/>
            <a:ext cx="580644" cy="161849"/>
          </a:xfrm>
          <a:prstGeom prst="roundRect">
            <a:avLst>
              <a:gd name="adj" fmla="val 199402"/>
            </a:avLst>
          </a:prstGeom>
          <a:solidFill>
            <a:srgbClr val="E8F4FD"/>
          </a:solidFill>
          <a:ln w="12700">
            <a:solidFill>
              <a:srgbClr val="FFFFFF">
                <a:alpha val="0"/>
              </a:srgbClr>
            </a:solidFill>
            <a:prstDash val="solid"/>
          </a:ln>
        </p:spPr>
      </p:sp>
      <p:sp>
        <p:nvSpPr>
          <p:cNvPr id="35" name="Text 28"/>
          <p:cNvSpPr txBox="1"/>
          <p:nvPr/>
        </p:nvSpPr>
        <p:spPr>
          <a:xfrm>
            <a:off x="666598" y="4412894"/>
            <a:ext cx="657454" cy="162763"/>
          </a:xfrm>
          <a:prstGeom prst="rect">
            <a:avLst/>
          </a:prstGeom>
          <a:solidFill>
            <a:srgbClr val="FFFFFF">
              <a:alpha val="0"/>
            </a:srgbClr>
          </a:solidFill>
          <a:ln>
            <a:solidFill>
              <a:srgbClr val="FFFFFF">
                <a:alpha val="0"/>
              </a:srgbClr>
            </a:solidFill>
          </a:ln>
        </p:spPr>
        <p:txBody>
          <a:bodyPr wrap="square" lIns="63500" tIns="12700" rIns="63500" bIns="12700" rtlCol="0" anchor="ctr"/>
          <a:lstStyle/>
          <a:p>
            <a:pPr marL="0" indent="0" algn="l">
              <a:buNone/>
            </a:pPr>
            <a:r>
              <a:rPr lang="en-US" sz="800" b="1" dirty="0">
                <a:solidFill>
                  <a:srgbClr val="003580"/>
                </a:solidFill>
                <a:latin typeface="Open Sans" pitchFamily="34" charset="0"/>
                <a:ea typeface="Open Sans" pitchFamily="34" charset="-122"/>
                <a:cs typeface="Open Sans" pitchFamily="34" charset="-120"/>
              </a:rPr>
              <a:t>Clause (e)</a:t>
            </a:r>
            <a:endParaRPr lang="en-US" sz="800" dirty="0"/>
          </a:p>
        </p:txBody>
      </p:sp>
      <p:pic>
        <p:nvPicPr>
          <p:cNvPr id="36" name="Image 5" descr="preencoded.png"/>
          <p:cNvPicPr>
            <a:picLocks noChangeAspect="1"/>
          </p:cNvPicPr>
          <p:nvPr/>
        </p:nvPicPr>
        <p:blipFill>
          <a:blip r:embed="rId4"/>
          <a:srcRect l="-760" r="-760"/>
          <a:stretch/>
        </p:blipFill>
        <p:spPr>
          <a:xfrm>
            <a:off x="11420856" y="4336999"/>
            <a:ext cx="152705" cy="171907"/>
          </a:xfrm>
          <a:prstGeom prst="rect">
            <a:avLst/>
          </a:prstGeom>
        </p:spPr>
      </p:pic>
      <p:sp>
        <p:nvSpPr>
          <p:cNvPr id="37" name="Text 29"/>
          <p:cNvSpPr txBox="1"/>
          <p:nvPr/>
        </p:nvSpPr>
        <p:spPr>
          <a:xfrm>
            <a:off x="666598" y="4603090"/>
            <a:ext cx="10935310" cy="342900"/>
          </a:xfrm>
          <a:prstGeom prst="rect">
            <a:avLst/>
          </a:prstGeom>
          <a:noFill/>
          <a:ln/>
        </p:spPr>
        <p:txBody>
          <a:bodyPr wrap="square" lIns="0" tIns="0" rIns="0" bIns="0" rtlCol="0" anchor="ctr"/>
          <a:lstStyle/>
          <a:p>
            <a:pPr marL="0" indent="0" algn="l">
              <a:buNone/>
            </a:pPr>
            <a:r>
              <a:rPr lang="en-US" sz="900" b="1" i="1" dirty="0">
                <a:solidFill>
                  <a:srgbClr val="1E293B"/>
                </a:solidFill>
                <a:latin typeface="Montserrat" pitchFamily="34" charset="0"/>
                <a:ea typeface="Montserrat" pitchFamily="34" charset="-122"/>
                <a:cs typeface="Montserrat" pitchFamily="34" charset="-120"/>
              </a:rPr>
              <a:t>"Are there any divergent trends in major items of income and expenditure, in comparison with corresponding previous year, which are not satisfactorily explained by the branch? If so, the same may be reported."</a:t>
            </a:r>
            <a:endParaRPr lang="en-US" sz="900" dirty="0"/>
          </a:p>
        </p:txBody>
      </p:sp>
      <p:sp>
        <p:nvSpPr>
          <p:cNvPr id="38" name="Shape 30"/>
          <p:cNvSpPr/>
          <p:nvPr/>
        </p:nvSpPr>
        <p:spPr>
          <a:xfrm>
            <a:off x="476402" y="4572000"/>
            <a:ext cx="3657600" cy="1714500"/>
          </a:xfrm>
          <a:prstGeom prst="roundRect">
            <a:avLst>
              <a:gd name="adj" fmla="val 4741"/>
            </a:avLst>
          </a:prstGeom>
          <a:solidFill>
            <a:srgbClr val="FFFFFF"/>
          </a:solidFill>
          <a:ln w="12700">
            <a:solidFill>
              <a:srgbClr val="FFFFFF">
                <a:alpha val="0"/>
              </a:srgbClr>
            </a:solidFill>
            <a:prstDash val="solid"/>
          </a:ln>
        </p:spPr>
      </p:sp>
      <p:sp>
        <p:nvSpPr>
          <p:cNvPr id="39" name="Shape 31"/>
          <p:cNvSpPr/>
          <p:nvPr/>
        </p:nvSpPr>
        <p:spPr>
          <a:xfrm>
            <a:off x="619049" y="5010912"/>
            <a:ext cx="3372307" cy="9144"/>
          </a:xfrm>
          <a:prstGeom prst="rect">
            <a:avLst/>
          </a:prstGeom>
          <a:solidFill>
            <a:srgbClr val="F1F5F9"/>
          </a:solidFill>
          <a:ln w="12700">
            <a:solidFill>
              <a:srgbClr val="F1F5F9">
                <a:alpha val="0"/>
              </a:srgbClr>
            </a:solidFill>
            <a:prstDash val="solid"/>
          </a:ln>
        </p:spPr>
      </p:sp>
      <p:sp>
        <p:nvSpPr>
          <p:cNvPr id="40" name="Shape 32"/>
          <p:cNvSpPr/>
          <p:nvPr/>
        </p:nvSpPr>
        <p:spPr>
          <a:xfrm>
            <a:off x="619049" y="4686300"/>
            <a:ext cx="267005" cy="267005"/>
          </a:xfrm>
          <a:prstGeom prst="ellipse">
            <a:avLst/>
          </a:prstGeom>
          <a:solidFill>
            <a:srgbClr val="0072CE"/>
          </a:solidFill>
          <a:ln w="12700">
            <a:solidFill>
              <a:srgbClr val="FFFFFF">
                <a:alpha val="0"/>
              </a:srgbClr>
            </a:solidFill>
            <a:prstDash val="solid"/>
          </a:ln>
        </p:spPr>
      </p:sp>
      <p:pic>
        <p:nvPicPr>
          <p:cNvPr id="41" name="Image 6" descr="preencoded.png"/>
          <p:cNvPicPr>
            <a:picLocks noChangeAspect="1"/>
          </p:cNvPicPr>
          <p:nvPr/>
        </p:nvPicPr>
        <p:blipFill>
          <a:blip r:embed="rId5"/>
          <a:srcRect/>
          <a:stretch/>
        </p:blipFill>
        <p:spPr>
          <a:xfrm>
            <a:off x="694944" y="4762195"/>
            <a:ext cx="114300" cy="114300"/>
          </a:xfrm>
          <a:prstGeom prst="rect">
            <a:avLst/>
          </a:prstGeom>
        </p:spPr>
      </p:pic>
      <p:sp>
        <p:nvSpPr>
          <p:cNvPr id="42" name="Text 33"/>
          <p:cNvSpPr txBox="1"/>
          <p:nvPr/>
        </p:nvSpPr>
        <p:spPr>
          <a:xfrm>
            <a:off x="961949" y="4726534"/>
            <a:ext cx="1209751" cy="191110"/>
          </a:xfrm>
          <a:prstGeom prst="rect">
            <a:avLst/>
          </a:prstGeom>
          <a:noFill/>
          <a:ln/>
        </p:spPr>
        <p:txBody>
          <a:bodyPr wrap="square" lIns="0" tIns="0" rIns="0" bIns="0" rtlCol="0" anchor="ctr"/>
          <a:lstStyle/>
          <a:p>
            <a:pPr marL="0" indent="0" algn="l">
              <a:buNone/>
            </a:pPr>
            <a:r>
              <a:rPr lang="en-US" sz="900" b="1" dirty="0">
                <a:solidFill>
                  <a:srgbClr val="334155"/>
                </a:solidFill>
                <a:latin typeface="Montserrat" pitchFamily="34" charset="0"/>
                <a:ea typeface="Montserrat" pitchFamily="34" charset="-122"/>
                <a:cs typeface="Montserrat" pitchFamily="34" charset="-120"/>
              </a:rPr>
              <a:t>What to Verify</a:t>
            </a:r>
            <a:endParaRPr lang="en-US" sz="900" dirty="0"/>
          </a:p>
        </p:txBody>
      </p:sp>
      <p:sp>
        <p:nvSpPr>
          <p:cNvPr id="43" name="Text 34"/>
          <p:cNvSpPr txBox="1"/>
          <p:nvPr/>
        </p:nvSpPr>
        <p:spPr>
          <a:xfrm>
            <a:off x="743407" y="5095951"/>
            <a:ext cx="3784702" cy="143561"/>
          </a:xfrm>
          <a:prstGeom prst="rect">
            <a:avLst/>
          </a:prstGeom>
          <a:noFill/>
          <a:ln/>
        </p:spPr>
        <p:txBody>
          <a:bodyPr wrap="square" lIns="0" tIns="0" rIns="0" bIns="0" rtlCol="0" anchor="ctr"/>
          <a:lstStyle/>
          <a:p>
            <a:pPr marL="0" indent="0" algn="l">
              <a:buNone/>
            </a:pPr>
            <a:r>
              <a:rPr lang="en-US" sz="800" dirty="0">
                <a:solidFill>
                  <a:srgbClr val="475569"/>
                </a:solidFill>
                <a:latin typeface="Open Sans" pitchFamily="34" charset="0"/>
                <a:ea typeface="Open Sans" pitchFamily="34" charset="-122"/>
                <a:cs typeface="Open Sans" pitchFamily="34" charset="-120"/>
              </a:rPr>
              <a:t>Re-compute interest on selected advances &amp; deposits (test check)</a:t>
            </a:r>
            <a:endParaRPr lang="en-US" sz="800" dirty="0"/>
          </a:p>
        </p:txBody>
      </p:sp>
      <p:sp>
        <p:nvSpPr>
          <p:cNvPr id="44" name="Text 35"/>
          <p:cNvSpPr txBox="1"/>
          <p:nvPr/>
        </p:nvSpPr>
        <p:spPr>
          <a:xfrm>
            <a:off x="743407" y="5288890"/>
            <a:ext cx="3324758" cy="277063"/>
          </a:xfrm>
          <a:prstGeom prst="rect">
            <a:avLst/>
          </a:prstGeom>
          <a:noFill/>
          <a:ln/>
        </p:spPr>
        <p:txBody>
          <a:bodyPr wrap="square" lIns="0" tIns="0" rIns="0" bIns="0" rtlCol="0" anchor="ctr"/>
          <a:lstStyle/>
          <a:p>
            <a:pPr marL="0" indent="0" algn="l">
              <a:buNone/>
            </a:pPr>
            <a:r>
              <a:rPr lang="en-US" sz="800" dirty="0">
                <a:solidFill>
                  <a:srgbClr val="475569"/>
                </a:solidFill>
                <a:latin typeface="Open Sans" pitchFamily="34" charset="0"/>
                <a:ea typeface="Open Sans" pitchFamily="34" charset="-122"/>
                <a:cs typeface="Open Sans" pitchFamily="34" charset="-120"/>
              </a:rPr>
              <a:t>Verify stoppage of interest accrual on NPA accounts (Cash Basis only)</a:t>
            </a:r>
            <a:endParaRPr lang="en-US" sz="800" dirty="0"/>
          </a:p>
        </p:txBody>
      </p:sp>
      <p:sp>
        <p:nvSpPr>
          <p:cNvPr id="45" name="Text 36"/>
          <p:cNvSpPr txBox="1"/>
          <p:nvPr/>
        </p:nvSpPr>
        <p:spPr>
          <a:xfrm>
            <a:off x="743407" y="5618988"/>
            <a:ext cx="3488436" cy="143561"/>
          </a:xfrm>
          <a:prstGeom prst="rect">
            <a:avLst/>
          </a:prstGeom>
          <a:noFill/>
          <a:ln/>
        </p:spPr>
        <p:txBody>
          <a:bodyPr wrap="square" lIns="0" tIns="0" rIns="0" bIns="0" rtlCol="0" anchor="ctr"/>
          <a:lstStyle/>
          <a:p>
            <a:pPr marL="0" indent="0" algn="l">
              <a:buNone/>
            </a:pPr>
            <a:r>
              <a:rPr lang="en-US" sz="800" dirty="0">
                <a:solidFill>
                  <a:srgbClr val="475569"/>
                </a:solidFill>
                <a:latin typeface="Open Sans" pitchFamily="34" charset="0"/>
                <a:ea typeface="Open Sans" pitchFamily="34" charset="-122"/>
                <a:cs typeface="Open Sans" pitchFamily="34" charset="-120"/>
              </a:rPr>
              <a:t>Check interest provision on overdue/matured term deposits</a:t>
            </a:r>
            <a:endParaRPr lang="en-US" sz="800" dirty="0"/>
          </a:p>
        </p:txBody>
      </p:sp>
      <p:sp>
        <p:nvSpPr>
          <p:cNvPr id="46" name="Text 37"/>
          <p:cNvSpPr txBox="1"/>
          <p:nvPr/>
        </p:nvSpPr>
        <p:spPr>
          <a:xfrm>
            <a:off x="743407" y="5811926"/>
            <a:ext cx="3366821" cy="143561"/>
          </a:xfrm>
          <a:prstGeom prst="rect">
            <a:avLst/>
          </a:prstGeom>
          <a:noFill/>
          <a:ln/>
        </p:spPr>
        <p:txBody>
          <a:bodyPr wrap="square" lIns="0" tIns="0" rIns="0" bIns="0" rtlCol="0" anchor="ctr"/>
          <a:lstStyle/>
          <a:p>
            <a:pPr marL="0" indent="0" algn="l">
              <a:buNone/>
            </a:pPr>
            <a:r>
              <a:rPr lang="en-US" sz="800" dirty="0">
                <a:solidFill>
                  <a:srgbClr val="475569"/>
                </a:solidFill>
                <a:latin typeface="Open Sans" pitchFamily="34" charset="0"/>
                <a:ea typeface="Open Sans" pitchFamily="34" charset="-122"/>
                <a:cs typeface="Open Sans" pitchFamily="34" charset="-120"/>
              </a:rPr>
              <a:t>Analyze Month-on-Month and Year-on-Year P&amp;L variances</a:t>
            </a:r>
            <a:endParaRPr lang="en-US" sz="800" dirty="0"/>
          </a:p>
        </p:txBody>
      </p:sp>
      <p:sp>
        <p:nvSpPr>
          <p:cNvPr id="47" name="Shape 38"/>
          <p:cNvSpPr/>
          <p:nvPr/>
        </p:nvSpPr>
        <p:spPr>
          <a:xfrm>
            <a:off x="4270248" y="4572000"/>
            <a:ext cx="3657600" cy="1714500"/>
          </a:xfrm>
          <a:prstGeom prst="roundRect">
            <a:avLst>
              <a:gd name="adj" fmla="val 4741"/>
            </a:avLst>
          </a:prstGeom>
          <a:solidFill>
            <a:srgbClr val="FFFFFF"/>
          </a:solidFill>
          <a:ln w="12700">
            <a:solidFill>
              <a:srgbClr val="FFFFFF">
                <a:alpha val="0"/>
              </a:srgbClr>
            </a:solidFill>
            <a:prstDash val="solid"/>
          </a:ln>
        </p:spPr>
      </p:sp>
      <p:sp>
        <p:nvSpPr>
          <p:cNvPr id="48" name="Shape 39"/>
          <p:cNvSpPr/>
          <p:nvPr/>
        </p:nvSpPr>
        <p:spPr>
          <a:xfrm>
            <a:off x="4412894" y="5010912"/>
            <a:ext cx="3372307" cy="9144"/>
          </a:xfrm>
          <a:prstGeom prst="rect">
            <a:avLst/>
          </a:prstGeom>
          <a:solidFill>
            <a:srgbClr val="F1F5F9"/>
          </a:solidFill>
          <a:ln w="12700">
            <a:solidFill>
              <a:srgbClr val="F1F5F9">
                <a:alpha val="0"/>
              </a:srgbClr>
            </a:solidFill>
            <a:prstDash val="solid"/>
          </a:ln>
        </p:spPr>
      </p:sp>
      <p:sp>
        <p:nvSpPr>
          <p:cNvPr id="49" name="Shape 40"/>
          <p:cNvSpPr/>
          <p:nvPr/>
        </p:nvSpPr>
        <p:spPr>
          <a:xfrm>
            <a:off x="4412894" y="4686300"/>
            <a:ext cx="267005" cy="267005"/>
          </a:xfrm>
          <a:prstGeom prst="ellipse">
            <a:avLst/>
          </a:prstGeom>
          <a:solidFill>
            <a:srgbClr val="0D9488"/>
          </a:solidFill>
          <a:ln w="12700">
            <a:solidFill>
              <a:srgbClr val="FFFFFF">
                <a:alpha val="0"/>
              </a:srgbClr>
            </a:solidFill>
            <a:prstDash val="solid"/>
          </a:ln>
        </p:spPr>
      </p:sp>
      <p:pic>
        <p:nvPicPr>
          <p:cNvPr id="50" name="Image 7" descr="preencoded.png"/>
          <p:cNvPicPr>
            <a:picLocks noChangeAspect="1"/>
          </p:cNvPicPr>
          <p:nvPr/>
        </p:nvPicPr>
        <p:blipFill>
          <a:blip r:embed="rId6"/>
          <a:srcRect l="-133" r="-133"/>
          <a:stretch/>
        </p:blipFill>
        <p:spPr>
          <a:xfrm>
            <a:off x="4503420" y="4762195"/>
            <a:ext cx="85954" cy="114300"/>
          </a:xfrm>
          <a:prstGeom prst="rect">
            <a:avLst/>
          </a:prstGeom>
        </p:spPr>
      </p:pic>
      <p:sp>
        <p:nvSpPr>
          <p:cNvPr id="51" name="Text 41"/>
          <p:cNvSpPr txBox="1"/>
          <p:nvPr/>
        </p:nvSpPr>
        <p:spPr>
          <a:xfrm>
            <a:off x="4755794" y="4726534"/>
            <a:ext cx="1781251" cy="191110"/>
          </a:xfrm>
          <a:prstGeom prst="rect">
            <a:avLst/>
          </a:prstGeom>
          <a:noFill/>
          <a:ln/>
        </p:spPr>
        <p:txBody>
          <a:bodyPr wrap="square" lIns="0" tIns="0" rIns="0" bIns="0" rtlCol="0" anchor="ctr"/>
          <a:lstStyle/>
          <a:p>
            <a:pPr marL="0" indent="0" algn="l">
              <a:buNone/>
            </a:pPr>
            <a:r>
              <a:rPr lang="en-US" sz="900" b="1" dirty="0">
                <a:solidFill>
                  <a:srgbClr val="334155"/>
                </a:solidFill>
                <a:latin typeface="Montserrat" pitchFamily="34" charset="0"/>
                <a:ea typeface="Montserrat" pitchFamily="34" charset="-122"/>
                <a:cs typeface="Montserrat" pitchFamily="34" charset="-120"/>
              </a:rPr>
              <a:t>Documents to Examine</a:t>
            </a:r>
            <a:endParaRPr lang="en-US" sz="900" dirty="0"/>
          </a:p>
        </p:txBody>
      </p:sp>
      <p:sp>
        <p:nvSpPr>
          <p:cNvPr id="52" name="Text 42"/>
          <p:cNvSpPr txBox="1"/>
          <p:nvPr/>
        </p:nvSpPr>
        <p:spPr>
          <a:xfrm>
            <a:off x="4537253" y="5095951"/>
            <a:ext cx="2289658" cy="143561"/>
          </a:xfrm>
          <a:prstGeom prst="rect">
            <a:avLst/>
          </a:prstGeom>
          <a:noFill/>
          <a:ln/>
        </p:spPr>
        <p:txBody>
          <a:bodyPr wrap="square" lIns="0" tIns="0" rIns="0" bIns="0" rtlCol="0" anchor="ctr"/>
          <a:lstStyle/>
          <a:p>
            <a:pPr marL="0" indent="0" algn="l">
              <a:buNone/>
            </a:pPr>
            <a:r>
              <a:rPr lang="en-US" sz="800" dirty="0">
                <a:solidFill>
                  <a:srgbClr val="475569"/>
                </a:solidFill>
                <a:latin typeface="Open Sans" pitchFamily="34" charset="0"/>
                <a:ea typeface="Open Sans" pitchFamily="34" charset="-122"/>
                <a:cs typeface="Open Sans" pitchFamily="34" charset="-120"/>
              </a:rPr>
              <a:t>Interest Interest Rate Master / Circulars</a:t>
            </a:r>
            <a:endParaRPr lang="en-US" sz="800" dirty="0"/>
          </a:p>
        </p:txBody>
      </p:sp>
      <p:sp>
        <p:nvSpPr>
          <p:cNvPr id="53" name="Text 43"/>
          <p:cNvSpPr txBox="1"/>
          <p:nvPr/>
        </p:nvSpPr>
        <p:spPr>
          <a:xfrm>
            <a:off x="4537253" y="5288890"/>
            <a:ext cx="2188159" cy="143561"/>
          </a:xfrm>
          <a:prstGeom prst="rect">
            <a:avLst/>
          </a:prstGeom>
          <a:noFill/>
          <a:ln/>
        </p:spPr>
        <p:txBody>
          <a:bodyPr wrap="square" lIns="0" tIns="0" rIns="0" bIns="0" rtlCol="0" anchor="ctr"/>
          <a:lstStyle/>
          <a:p>
            <a:pPr marL="0" indent="0" algn="l">
              <a:buNone/>
            </a:pPr>
            <a:r>
              <a:rPr lang="en-US" sz="800" dirty="0">
                <a:solidFill>
                  <a:srgbClr val="475569"/>
                </a:solidFill>
                <a:latin typeface="Open Sans" pitchFamily="34" charset="0"/>
                <a:ea typeface="Open Sans" pitchFamily="34" charset="-122"/>
                <a:cs typeface="Open Sans" pitchFamily="34" charset="-120"/>
              </a:rPr>
              <a:t>GL Abstract &amp; P&amp;L Account statement</a:t>
            </a:r>
            <a:endParaRPr lang="en-US" sz="800" dirty="0"/>
          </a:p>
        </p:txBody>
      </p:sp>
      <p:sp>
        <p:nvSpPr>
          <p:cNvPr id="54" name="Text 44"/>
          <p:cNvSpPr txBox="1"/>
          <p:nvPr/>
        </p:nvSpPr>
        <p:spPr>
          <a:xfrm>
            <a:off x="4537253" y="5482742"/>
            <a:ext cx="3377794" cy="143561"/>
          </a:xfrm>
          <a:prstGeom prst="rect">
            <a:avLst/>
          </a:prstGeom>
          <a:noFill/>
          <a:ln/>
        </p:spPr>
        <p:txBody>
          <a:bodyPr wrap="square" lIns="0" tIns="0" rIns="0" bIns="0" rtlCol="0" anchor="ctr"/>
          <a:lstStyle/>
          <a:p>
            <a:pPr marL="0" indent="0" algn="l">
              <a:buNone/>
            </a:pPr>
            <a:r>
              <a:rPr lang="en-US" sz="800" dirty="0">
                <a:solidFill>
                  <a:srgbClr val="475569"/>
                </a:solidFill>
                <a:latin typeface="Open Sans" pitchFamily="34" charset="0"/>
                <a:ea typeface="Open Sans" pitchFamily="34" charset="-122"/>
                <a:cs typeface="Open Sans" pitchFamily="34" charset="-120"/>
              </a:rPr>
              <a:t>NPA Interest Reversal JV &amp; Memorandum Interest Account</a:t>
            </a:r>
            <a:endParaRPr lang="en-US" sz="800" dirty="0"/>
          </a:p>
        </p:txBody>
      </p:sp>
      <p:sp>
        <p:nvSpPr>
          <p:cNvPr id="55" name="Text 45"/>
          <p:cNvSpPr txBox="1"/>
          <p:nvPr/>
        </p:nvSpPr>
        <p:spPr>
          <a:xfrm>
            <a:off x="4537253" y="5675681"/>
            <a:ext cx="1756562" cy="143561"/>
          </a:xfrm>
          <a:prstGeom prst="rect">
            <a:avLst/>
          </a:prstGeom>
          <a:noFill/>
          <a:ln/>
        </p:spPr>
        <p:txBody>
          <a:bodyPr wrap="square" lIns="0" tIns="0" rIns="0" bIns="0" rtlCol="0" anchor="ctr"/>
          <a:lstStyle/>
          <a:p>
            <a:pPr marL="0" indent="0" algn="l">
              <a:buNone/>
            </a:pPr>
            <a:r>
              <a:rPr lang="en-US" sz="800" dirty="0">
                <a:solidFill>
                  <a:srgbClr val="475569"/>
                </a:solidFill>
                <a:latin typeface="Open Sans" pitchFamily="34" charset="0"/>
                <a:ea typeface="Open Sans" pitchFamily="34" charset="-122"/>
                <a:cs typeface="Open Sans" pitchFamily="34" charset="-120"/>
              </a:rPr>
              <a:t>Overdue Term Deposit Report</a:t>
            </a:r>
            <a:endParaRPr lang="en-US" sz="800" dirty="0"/>
          </a:p>
        </p:txBody>
      </p:sp>
      <p:sp>
        <p:nvSpPr>
          <p:cNvPr id="56" name="Shape 46"/>
          <p:cNvSpPr/>
          <p:nvPr/>
        </p:nvSpPr>
        <p:spPr>
          <a:xfrm>
            <a:off x="8064094" y="4572000"/>
            <a:ext cx="3657600" cy="1714500"/>
          </a:xfrm>
          <a:prstGeom prst="roundRect">
            <a:avLst>
              <a:gd name="adj" fmla="val 4741"/>
            </a:avLst>
          </a:prstGeom>
          <a:solidFill>
            <a:srgbClr val="FFFFFF"/>
          </a:solidFill>
          <a:ln w="12700">
            <a:solidFill>
              <a:srgbClr val="FFFFFF">
                <a:alpha val="0"/>
              </a:srgbClr>
            </a:solidFill>
            <a:prstDash val="solid"/>
          </a:ln>
        </p:spPr>
      </p:sp>
      <p:sp>
        <p:nvSpPr>
          <p:cNvPr id="57" name="Shape 47"/>
          <p:cNvSpPr/>
          <p:nvPr/>
        </p:nvSpPr>
        <p:spPr>
          <a:xfrm>
            <a:off x="8207654" y="5010912"/>
            <a:ext cx="3372307" cy="9144"/>
          </a:xfrm>
          <a:prstGeom prst="rect">
            <a:avLst/>
          </a:prstGeom>
          <a:solidFill>
            <a:srgbClr val="F1F5F9"/>
          </a:solidFill>
          <a:ln w="12700">
            <a:solidFill>
              <a:srgbClr val="F1F5F9">
                <a:alpha val="0"/>
              </a:srgbClr>
            </a:solidFill>
            <a:prstDash val="solid"/>
          </a:ln>
        </p:spPr>
      </p:sp>
      <p:sp>
        <p:nvSpPr>
          <p:cNvPr id="58" name="Shape 48"/>
          <p:cNvSpPr/>
          <p:nvPr/>
        </p:nvSpPr>
        <p:spPr>
          <a:xfrm>
            <a:off x="8207654" y="4686300"/>
            <a:ext cx="267005" cy="267005"/>
          </a:xfrm>
          <a:prstGeom prst="ellipse">
            <a:avLst/>
          </a:prstGeom>
          <a:solidFill>
            <a:srgbClr val="EF4444"/>
          </a:solidFill>
          <a:ln w="12700">
            <a:solidFill>
              <a:srgbClr val="FFFFFF">
                <a:alpha val="0"/>
              </a:srgbClr>
            </a:solidFill>
            <a:prstDash val="solid"/>
          </a:ln>
        </p:spPr>
      </p:sp>
      <p:pic>
        <p:nvPicPr>
          <p:cNvPr id="59" name="Image 8" descr="preencoded.png"/>
          <p:cNvPicPr>
            <a:picLocks noChangeAspect="1"/>
          </p:cNvPicPr>
          <p:nvPr/>
        </p:nvPicPr>
        <p:blipFill>
          <a:blip r:embed="rId7"/>
          <a:srcRect/>
          <a:stretch/>
        </p:blipFill>
        <p:spPr>
          <a:xfrm>
            <a:off x="8283550" y="4762195"/>
            <a:ext cx="114300" cy="114300"/>
          </a:xfrm>
          <a:prstGeom prst="rect">
            <a:avLst/>
          </a:prstGeom>
        </p:spPr>
      </p:pic>
      <p:sp>
        <p:nvSpPr>
          <p:cNvPr id="60" name="Text 49"/>
          <p:cNvSpPr txBox="1"/>
          <p:nvPr/>
        </p:nvSpPr>
        <p:spPr>
          <a:xfrm>
            <a:off x="8550554" y="4726534"/>
            <a:ext cx="1355141" cy="191110"/>
          </a:xfrm>
          <a:prstGeom prst="rect">
            <a:avLst/>
          </a:prstGeom>
          <a:noFill/>
          <a:ln/>
        </p:spPr>
        <p:txBody>
          <a:bodyPr wrap="square" lIns="0" tIns="0" rIns="0" bIns="0" rtlCol="0" anchor="ctr"/>
          <a:lstStyle/>
          <a:p>
            <a:pPr marL="0" indent="0" algn="l">
              <a:buNone/>
            </a:pPr>
            <a:r>
              <a:rPr lang="en-US" sz="900" b="1" dirty="0">
                <a:solidFill>
                  <a:srgbClr val="334155"/>
                </a:solidFill>
                <a:latin typeface="Montserrat" pitchFamily="34" charset="0"/>
                <a:ea typeface="Montserrat" pitchFamily="34" charset="-122"/>
                <a:cs typeface="Montserrat" pitchFamily="34" charset="-120"/>
              </a:rPr>
              <a:t>Risks / Red Flags</a:t>
            </a:r>
            <a:endParaRPr lang="en-US" sz="900" dirty="0"/>
          </a:p>
        </p:txBody>
      </p:sp>
      <p:sp>
        <p:nvSpPr>
          <p:cNvPr id="61" name="Text 50"/>
          <p:cNvSpPr txBox="1"/>
          <p:nvPr/>
        </p:nvSpPr>
        <p:spPr>
          <a:xfrm>
            <a:off x="8331098" y="5095951"/>
            <a:ext cx="3664001" cy="143561"/>
          </a:xfrm>
          <a:prstGeom prst="rect">
            <a:avLst/>
          </a:prstGeom>
          <a:noFill/>
          <a:ln/>
        </p:spPr>
        <p:txBody>
          <a:bodyPr wrap="square" lIns="0" tIns="0" rIns="0" bIns="0" rtlCol="0" anchor="ctr"/>
          <a:lstStyle/>
          <a:p>
            <a:pPr marL="0" indent="0" algn="l">
              <a:buNone/>
            </a:pPr>
            <a:r>
              <a:rPr lang="en-US" sz="800" dirty="0">
                <a:solidFill>
                  <a:srgbClr val="475569"/>
                </a:solidFill>
                <a:latin typeface="Open Sans" pitchFamily="34" charset="0"/>
                <a:ea typeface="Open Sans" pitchFamily="34" charset="-122"/>
                <a:cs typeface="Open Sans" pitchFamily="34" charset="-120"/>
              </a:rPr>
              <a:t>Revenue leakage through incorrect interest application/waivers</a:t>
            </a:r>
            <a:endParaRPr lang="en-US" sz="800" dirty="0"/>
          </a:p>
        </p:txBody>
      </p:sp>
      <p:sp>
        <p:nvSpPr>
          <p:cNvPr id="62" name="Text 51"/>
          <p:cNvSpPr txBox="1"/>
          <p:nvPr/>
        </p:nvSpPr>
        <p:spPr>
          <a:xfrm>
            <a:off x="8331098" y="5288890"/>
            <a:ext cx="2822753" cy="143561"/>
          </a:xfrm>
          <a:prstGeom prst="rect">
            <a:avLst/>
          </a:prstGeom>
          <a:noFill/>
          <a:ln/>
        </p:spPr>
        <p:txBody>
          <a:bodyPr wrap="square" lIns="0" tIns="0" rIns="0" bIns="0" rtlCol="0" anchor="ctr"/>
          <a:lstStyle/>
          <a:p>
            <a:pPr marL="0" indent="0" algn="l">
              <a:buNone/>
            </a:pPr>
            <a:r>
              <a:rPr lang="en-US" sz="800" dirty="0">
                <a:solidFill>
                  <a:srgbClr val="475569"/>
                </a:solidFill>
                <a:latin typeface="Open Sans" pitchFamily="34" charset="0"/>
                <a:ea typeface="Open Sans" pitchFamily="34" charset="-122"/>
                <a:cs typeface="Open Sans" pitchFamily="34" charset="-120"/>
              </a:rPr>
              <a:t>Income inflation by recognizing interest on NPAs</a:t>
            </a:r>
            <a:endParaRPr lang="en-US" sz="800" dirty="0"/>
          </a:p>
        </p:txBody>
      </p:sp>
      <p:sp>
        <p:nvSpPr>
          <p:cNvPr id="63" name="Text 52"/>
          <p:cNvSpPr txBox="1"/>
          <p:nvPr/>
        </p:nvSpPr>
        <p:spPr>
          <a:xfrm>
            <a:off x="8331098" y="5482742"/>
            <a:ext cx="3324758" cy="277063"/>
          </a:xfrm>
          <a:prstGeom prst="rect">
            <a:avLst/>
          </a:prstGeom>
          <a:noFill/>
          <a:ln/>
        </p:spPr>
        <p:txBody>
          <a:bodyPr wrap="square" lIns="0" tIns="0" rIns="0" bIns="0" rtlCol="0" anchor="ctr"/>
          <a:lstStyle/>
          <a:p>
            <a:pPr marL="0" indent="0" algn="l">
              <a:buNone/>
            </a:pPr>
            <a:r>
              <a:rPr lang="en-US" sz="800" dirty="0">
                <a:solidFill>
                  <a:srgbClr val="475569"/>
                </a:solidFill>
                <a:latin typeface="Open Sans" pitchFamily="34" charset="0"/>
                <a:ea typeface="Open Sans" pitchFamily="34" charset="-122"/>
                <a:cs typeface="Open Sans" pitchFamily="34" charset="-120"/>
              </a:rPr>
              <a:t>Unexplained spikes in "Other Income" or "Miscellaneous Expenditure"</a:t>
            </a:r>
            <a:endParaRPr lang="en-US" sz="800" dirty="0"/>
          </a:p>
        </p:txBody>
      </p:sp>
      <p:sp>
        <p:nvSpPr>
          <p:cNvPr id="64" name="Text 53"/>
          <p:cNvSpPr txBox="1"/>
          <p:nvPr/>
        </p:nvSpPr>
        <p:spPr>
          <a:xfrm>
            <a:off x="8331098" y="5811926"/>
            <a:ext cx="3422599" cy="143561"/>
          </a:xfrm>
          <a:prstGeom prst="rect">
            <a:avLst/>
          </a:prstGeom>
          <a:noFill/>
          <a:ln/>
        </p:spPr>
        <p:txBody>
          <a:bodyPr wrap="square" lIns="0" tIns="0" rIns="0" bIns="0" rtlCol="0" anchor="ctr"/>
          <a:lstStyle/>
          <a:p>
            <a:pPr marL="0" indent="0" algn="l">
              <a:buNone/>
            </a:pPr>
            <a:r>
              <a:rPr lang="en-US" sz="800" dirty="0">
                <a:solidFill>
                  <a:srgbClr val="475569"/>
                </a:solidFill>
                <a:latin typeface="Open Sans" pitchFamily="34" charset="0"/>
                <a:ea typeface="Open Sans" pitchFamily="34" charset="-122"/>
                <a:cs typeface="Open Sans" pitchFamily="34" charset="-120"/>
              </a:rPr>
              <a:t>Under-provisioning of interest liability on overdue deposits</a:t>
            </a:r>
            <a:endParaRPr lang="en-US" sz="800" dirty="0"/>
          </a:p>
        </p:txBody>
      </p:sp>
      <p:sp>
        <p:nvSpPr>
          <p:cNvPr id="65" name="Shape 54"/>
          <p:cNvSpPr/>
          <p:nvPr/>
        </p:nvSpPr>
        <p:spPr>
          <a:xfrm>
            <a:off x="0" y="6476695"/>
            <a:ext cx="12191695" cy="381305"/>
          </a:xfrm>
          <a:prstGeom prst="rect">
            <a:avLst/>
          </a:prstGeom>
          <a:solidFill>
            <a:srgbClr val="F1F5F9"/>
          </a:solidFill>
          <a:ln/>
        </p:spPr>
      </p:sp>
      <p:sp>
        <p:nvSpPr>
          <p:cNvPr id="66" name="Shape 55"/>
          <p:cNvSpPr/>
          <p:nvPr/>
        </p:nvSpPr>
        <p:spPr>
          <a:xfrm>
            <a:off x="0" y="6476695"/>
            <a:ext cx="12191695" cy="9144"/>
          </a:xfrm>
          <a:prstGeom prst="rect">
            <a:avLst/>
          </a:prstGeom>
          <a:solidFill>
            <a:srgbClr val="E2E8F0"/>
          </a:solidFill>
          <a:ln w="12700">
            <a:solidFill>
              <a:srgbClr val="E2E8F0">
                <a:alpha val="0"/>
              </a:srgbClr>
            </a:solidFill>
            <a:prstDash val="solid"/>
          </a:ln>
        </p:spPr>
      </p:sp>
      <p:sp>
        <p:nvSpPr>
          <p:cNvPr id="67" name="Text 56"/>
          <p:cNvSpPr txBox="1"/>
          <p:nvPr/>
        </p:nvSpPr>
        <p:spPr>
          <a:xfrm>
            <a:off x="476402" y="6586423"/>
            <a:ext cx="3276295" cy="171907"/>
          </a:xfrm>
          <a:prstGeom prst="rect">
            <a:avLst/>
          </a:prstGeom>
          <a:noFill/>
          <a:ln/>
        </p:spPr>
        <p:txBody>
          <a:bodyPr wrap="square" lIns="0" tIns="0" rIns="0" bIns="0" rtlCol="0" anchor="ctr"/>
          <a:lstStyle/>
          <a:p>
            <a:pPr marL="0" indent="0" algn="l">
              <a:buNone/>
            </a:pPr>
            <a:r>
              <a:rPr lang="en-US" sz="900" dirty="0">
                <a:solidFill>
                  <a:srgbClr val="64748B"/>
                </a:solidFill>
                <a:latin typeface="Open Sans" pitchFamily="34" charset="0"/>
                <a:ea typeface="Open Sans" pitchFamily="34" charset="-122"/>
                <a:cs typeface="Open Sans" pitchFamily="34" charset="-120"/>
              </a:rPr>
              <a:t>Long Form Audit Report (LFAR) – Practical Approach</a:t>
            </a:r>
            <a:endParaRPr lang="en-US" sz="900" dirty="0"/>
          </a:p>
        </p:txBody>
      </p:sp>
      <p:sp>
        <p:nvSpPr>
          <p:cNvPr id="68" name="Text 57"/>
          <p:cNvSpPr txBox="1"/>
          <p:nvPr/>
        </p:nvSpPr>
        <p:spPr>
          <a:xfrm>
            <a:off x="10416845" y="6586423"/>
            <a:ext cx="1553566" cy="171907"/>
          </a:xfrm>
          <a:prstGeom prst="rect">
            <a:avLst/>
          </a:prstGeom>
          <a:noFill/>
          <a:ln/>
        </p:spPr>
        <p:txBody>
          <a:bodyPr wrap="square" lIns="0" tIns="0" rIns="0" bIns="0" rtlCol="0" anchor="ctr"/>
          <a:lstStyle/>
          <a:p>
            <a:pPr marL="0" indent="0" algn="l">
              <a:buNone/>
            </a:pPr>
            <a:r>
              <a:rPr lang="en-US" sz="900" dirty="0">
                <a:solidFill>
                  <a:srgbClr val="64748B"/>
                </a:solidFill>
                <a:latin typeface="Open Sans" pitchFamily="34" charset="0"/>
                <a:ea typeface="Open Sans" pitchFamily="34" charset="-122"/>
                <a:cs typeface="Open Sans" pitchFamily="34" charset="-120"/>
              </a:rPr>
              <a:t>ICAI Hyderabad Seminar</a:t>
            </a:r>
            <a:endParaRPr lang="en-US" sz="900" dirty="0"/>
          </a:p>
        </p:txBody>
      </p:sp>
      <p:pic>
        <p:nvPicPr>
          <p:cNvPr id="69" name="Image 9" descr="preencoded.png"/>
          <p:cNvPicPr>
            <a:picLocks noChangeAspect="1"/>
          </p:cNvPicPr>
          <p:nvPr/>
        </p:nvPicPr>
        <p:blipFill>
          <a:blip r:embed="rId8"/>
          <a:srcRect l="-1712" r="-1712"/>
          <a:stretch/>
        </p:blipFill>
        <p:spPr>
          <a:xfrm>
            <a:off x="476402" y="342900"/>
            <a:ext cx="276149" cy="267005"/>
          </a:xfrm>
          <a:prstGeom prst="rect">
            <a:avLst/>
          </a:prstGeom>
        </p:spPr>
      </p:pic>
      <p:sp>
        <p:nvSpPr>
          <p:cNvPr id="70" name="Text 58"/>
          <p:cNvSpPr txBox="1"/>
          <p:nvPr/>
        </p:nvSpPr>
        <p:spPr>
          <a:xfrm>
            <a:off x="895197" y="247802"/>
            <a:ext cx="9521647" cy="457200"/>
          </a:xfrm>
          <a:prstGeom prst="rect">
            <a:avLst/>
          </a:prstGeom>
          <a:noFill/>
          <a:ln/>
        </p:spPr>
        <p:txBody>
          <a:bodyPr wrap="square" lIns="0" tIns="0" rIns="0" bIns="0" rtlCol="0" anchor="ctr"/>
          <a:lstStyle/>
          <a:p>
            <a:pPr marL="0" indent="0" algn="l">
              <a:buNone/>
            </a:pPr>
            <a:r>
              <a:rPr lang="en-US" sz="2400" b="1" kern="0" spc="75" dirty="0">
                <a:solidFill>
                  <a:srgbClr val="FFFFFF"/>
                </a:solidFill>
                <a:latin typeface="Montserrat" pitchFamily="34" charset="0"/>
                <a:ea typeface="Montserrat" pitchFamily="34" charset="-122"/>
                <a:cs typeface="Montserrat" pitchFamily="34" charset="-120"/>
              </a:rPr>
              <a:t>III. Profit &amp; Loss Account – Interest Checking, IRAC </a:t>
            </a:r>
            <a:r>
              <a:rPr lang="en-US" sz="2400" b="1" kern="0" spc="75" dirty="0" err="1">
                <a:solidFill>
                  <a:srgbClr val="FFFFFF"/>
                </a:solidFill>
                <a:latin typeface="Montserrat" pitchFamily="34" charset="0"/>
                <a:ea typeface="Montserrat" pitchFamily="34" charset="-122"/>
                <a:cs typeface="Montserrat" pitchFamily="34" charset="-120"/>
              </a:rPr>
              <a:t>etc</a:t>
            </a:r>
            <a:r>
              <a:rPr lang="en-US" sz="2400" b="1" kern="0" spc="75" dirty="0">
                <a:solidFill>
                  <a:srgbClr val="FFFFFF"/>
                </a:solidFill>
                <a:latin typeface="Montserrat" pitchFamily="34" charset="0"/>
                <a:ea typeface="Montserrat" pitchFamily="34" charset="-122"/>
                <a:cs typeface="Montserrat" pitchFamily="34" charset="-120"/>
              </a:rPr>
              <a:t>,</a:t>
            </a:r>
            <a:endParaRPr lang="en-US" sz="2400"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name="Slide 63">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F0F0F0"/>
          </a:solidFill>
          <a:ln w="12700">
            <a:solidFill>
              <a:srgbClr val="FFFFFF">
                <a:alpha val="0"/>
              </a:srgbClr>
            </a:solidFill>
            <a:prstDash val="solid"/>
          </a:ln>
        </p:spPr>
      </p:sp>
      <p:sp>
        <p:nvSpPr>
          <p:cNvPr id="3" name="Shape 1"/>
          <p:cNvSpPr/>
          <p:nvPr/>
        </p:nvSpPr>
        <p:spPr>
          <a:xfrm>
            <a:off x="0" y="0"/>
            <a:ext cx="12191695" cy="6858000"/>
          </a:xfrm>
          <a:prstGeom prst="rect">
            <a:avLst/>
          </a:prstGeom>
          <a:solidFill>
            <a:srgbClr val="FFFFFF"/>
          </a:solidFill>
          <a:ln w="12700">
            <a:solidFill>
              <a:srgbClr val="FFFFFF">
                <a:alpha val="0"/>
              </a:srgbClr>
            </a:solidFill>
            <a:prstDash val="solid"/>
          </a:ln>
        </p:spPr>
      </p:sp>
      <p:sp>
        <p:nvSpPr>
          <p:cNvPr id="4" name="Shape 2"/>
          <p:cNvSpPr/>
          <p:nvPr/>
        </p:nvSpPr>
        <p:spPr>
          <a:xfrm>
            <a:off x="0" y="0"/>
            <a:ext cx="12191695" cy="952805"/>
          </a:xfrm>
          <a:prstGeom prst="rect">
            <a:avLst/>
          </a:prstGeom>
          <a:solidFill>
            <a:srgbClr val="003580"/>
          </a:solidFill>
          <a:ln w="12700">
            <a:solidFill>
              <a:srgbClr val="FFFFFF">
                <a:alpha val="0"/>
              </a:srgbClr>
            </a:solidFill>
            <a:prstDash val="solid"/>
          </a:ln>
        </p:spPr>
      </p:sp>
      <p:pic>
        <p:nvPicPr>
          <p:cNvPr id="6" name="Image 0" descr="preencoded.png"/>
          <p:cNvPicPr>
            <a:picLocks noChangeAspect="1"/>
          </p:cNvPicPr>
          <p:nvPr/>
        </p:nvPicPr>
        <p:blipFill>
          <a:blip r:embed="rId3"/>
          <a:srcRect t="-401" b="-401"/>
          <a:stretch/>
        </p:blipFill>
        <p:spPr>
          <a:xfrm>
            <a:off x="0" y="952805"/>
            <a:ext cx="12191695" cy="57607"/>
          </a:xfrm>
          <a:prstGeom prst="rect">
            <a:avLst/>
          </a:prstGeom>
        </p:spPr>
      </p:pic>
      <p:sp>
        <p:nvSpPr>
          <p:cNvPr id="7" name="Shape 4"/>
          <p:cNvSpPr/>
          <p:nvPr/>
        </p:nvSpPr>
        <p:spPr>
          <a:xfrm>
            <a:off x="0" y="1009498"/>
            <a:ext cx="12191695" cy="5467198"/>
          </a:xfrm>
          <a:prstGeom prst="rect">
            <a:avLst/>
          </a:prstGeom>
          <a:solidFill>
            <a:srgbClr val="F8FAFC"/>
          </a:solidFill>
          <a:ln w="12700">
            <a:solidFill>
              <a:srgbClr val="FFFFFF">
                <a:alpha val="0"/>
              </a:srgbClr>
            </a:solidFill>
            <a:prstDash val="solid"/>
          </a:ln>
        </p:spPr>
      </p:sp>
      <p:sp>
        <p:nvSpPr>
          <p:cNvPr id="8" name="Shape 5"/>
          <p:cNvSpPr/>
          <p:nvPr/>
        </p:nvSpPr>
        <p:spPr>
          <a:xfrm>
            <a:off x="476402" y="1200607"/>
            <a:ext cx="11239805" cy="629107"/>
          </a:xfrm>
          <a:prstGeom prst="roundRect">
            <a:avLst>
              <a:gd name="adj" fmla="val 35236"/>
            </a:avLst>
          </a:prstGeom>
          <a:solidFill>
            <a:srgbClr val="FFFFFF"/>
          </a:solidFill>
          <a:ln/>
        </p:spPr>
      </p:sp>
      <p:sp>
        <p:nvSpPr>
          <p:cNvPr id="9" name="Shape 6"/>
          <p:cNvSpPr/>
          <p:nvPr/>
        </p:nvSpPr>
        <p:spPr>
          <a:xfrm>
            <a:off x="476402" y="1200607"/>
            <a:ext cx="57607" cy="629107"/>
          </a:xfrm>
          <a:prstGeom prst="roundRect">
            <a:avLst>
              <a:gd name="adj" fmla="val 384802"/>
            </a:avLst>
          </a:prstGeom>
          <a:solidFill>
            <a:srgbClr val="0072CE"/>
          </a:solidFill>
          <a:ln w="12700">
            <a:solidFill>
              <a:srgbClr val="0072CE">
                <a:alpha val="0"/>
              </a:srgbClr>
            </a:solidFill>
            <a:prstDash val="solid"/>
          </a:ln>
        </p:spPr>
      </p:sp>
      <p:sp>
        <p:nvSpPr>
          <p:cNvPr id="10" name="Shape 7"/>
          <p:cNvSpPr/>
          <p:nvPr/>
        </p:nvSpPr>
        <p:spPr>
          <a:xfrm>
            <a:off x="676656" y="1333195"/>
            <a:ext cx="685800" cy="200254"/>
          </a:xfrm>
          <a:prstGeom prst="roundRect">
            <a:avLst>
              <a:gd name="adj" fmla="val 173951"/>
            </a:avLst>
          </a:prstGeom>
          <a:solidFill>
            <a:srgbClr val="E8F4FD"/>
          </a:solidFill>
          <a:ln w="12700">
            <a:solidFill>
              <a:srgbClr val="FFFFFF">
                <a:alpha val="0"/>
              </a:srgbClr>
            </a:solidFill>
            <a:prstDash val="solid"/>
          </a:ln>
        </p:spPr>
      </p:sp>
      <p:sp>
        <p:nvSpPr>
          <p:cNvPr id="11" name="Text 8"/>
          <p:cNvSpPr txBox="1"/>
          <p:nvPr/>
        </p:nvSpPr>
        <p:spPr>
          <a:xfrm>
            <a:off x="676656" y="1333195"/>
            <a:ext cx="762610" cy="200254"/>
          </a:xfrm>
          <a:prstGeom prst="rect">
            <a:avLst/>
          </a:prstGeom>
          <a:solidFill>
            <a:srgbClr val="FFFFFF">
              <a:alpha val="0"/>
            </a:srgbClr>
          </a:solidFill>
          <a:ln>
            <a:solidFill>
              <a:srgbClr val="FFFFFF">
                <a:alpha val="0"/>
              </a:srgbClr>
            </a:solidFill>
          </a:ln>
        </p:spPr>
        <p:txBody>
          <a:bodyPr wrap="square" lIns="63500" tIns="25400" rIns="63500" bIns="25400" rtlCol="0" anchor="ctr"/>
          <a:lstStyle/>
          <a:p>
            <a:pPr marL="0" indent="0" algn="l">
              <a:buNone/>
            </a:pPr>
            <a:r>
              <a:rPr lang="en-US" sz="800" b="1" dirty="0">
                <a:solidFill>
                  <a:srgbClr val="003580"/>
                </a:solidFill>
                <a:latin typeface="Open Sans" pitchFamily="34" charset="0"/>
                <a:ea typeface="Open Sans" pitchFamily="34" charset="-122"/>
                <a:cs typeface="Open Sans" pitchFamily="34" charset="-120"/>
              </a:rPr>
              <a:t>Clause 1(a)</a:t>
            </a:r>
            <a:endParaRPr lang="en-US" sz="800" dirty="0"/>
          </a:p>
        </p:txBody>
      </p:sp>
      <p:pic>
        <p:nvPicPr>
          <p:cNvPr id="12" name="Image 1" descr="preencoded.png"/>
          <p:cNvPicPr>
            <a:picLocks noChangeAspect="1"/>
          </p:cNvPicPr>
          <p:nvPr/>
        </p:nvPicPr>
        <p:blipFill>
          <a:blip r:embed="rId4"/>
          <a:srcRect l="-760" r="-760"/>
          <a:stretch/>
        </p:blipFill>
        <p:spPr>
          <a:xfrm>
            <a:off x="11468405" y="1248156"/>
            <a:ext cx="152705" cy="171907"/>
          </a:xfrm>
          <a:prstGeom prst="rect">
            <a:avLst/>
          </a:prstGeom>
        </p:spPr>
      </p:pic>
      <p:sp>
        <p:nvSpPr>
          <p:cNvPr id="13" name="Text 9"/>
          <p:cNvSpPr txBox="1"/>
          <p:nvPr/>
        </p:nvSpPr>
        <p:spPr>
          <a:xfrm>
            <a:off x="676656" y="1557223"/>
            <a:ext cx="11582705" cy="171907"/>
          </a:xfrm>
          <a:prstGeom prst="rect">
            <a:avLst/>
          </a:prstGeom>
          <a:noFill/>
          <a:ln/>
        </p:spPr>
        <p:txBody>
          <a:bodyPr wrap="square" lIns="0" tIns="0" rIns="0" bIns="0" rtlCol="0" anchor="ctr"/>
          <a:lstStyle/>
          <a:p>
            <a:pPr marL="0" indent="0" algn="l">
              <a:buNone/>
            </a:pPr>
            <a:r>
              <a:rPr lang="en-US" sz="1600" b="1" i="1" dirty="0">
                <a:solidFill>
                  <a:srgbClr val="1E293B"/>
                </a:solidFill>
                <a:latin typeface="Montserrat" pitchFamily="34" charset="0"/>
                <a:ea typeface="Montserrat" pitchFamily="34" charset="-122"/>
                <a:cs typeface="Montserrat" pitchFamily="34" charset="-120"/>
              </a:rPr>
              <a:t>"Does the system ensure that gold/bullion is in effective joint custody of two or more officials, as per the instructions of the controlling authorities of the bank?"</a:t>
            </a:r>
            <a:endParaRPr lang="en-US" sz="1600" dirty="0"/>
          </a:p>
        </p:txBody>
      </p:sp>
      <p:sp>
        <p:nvSpPr>
          <p:cNvPr id="14" name="Shape 10"/>
          <p:cNvSpPr/>
          <p:nvPr/>
        </p:nvSpPr>
        <p:spPr>
          <a:xfrm>
            <a:off x="476402" y="1914754"/>
            <a:ext cx="11239805" cy="790956"/>
          </a:xfrm>
          <a:prstGeom prst="roundRect">
            <a:avLst>
              <a:gd name="adj" fmla="val 22286"/>
            </a:avLst>
          </a:prstGeom>
          <a:solidFill>
            <a:srgbClr val="FFFFFF"/>
          </a:solidFill>
          <a:ln/>
        </p:spPr>
      </p:sp>
      <p:sp>
        <p:nvSpPr>
          <p:cNvPr id="15" name="Shape 11"/>
          <p:cNvSpPr/>
          <p:nvPr/>
        </p:nvSpPr>
        <p:spPr>
          <a:xfrm>
            <a:off x="476402" y="1914754"/>
            <a:ext cx="57607" cy="790956"/>
          </a:xfrm>
          <a:prstGeom prst="roundRect">
            <a:avLst>
              <a:gd name="adj" fmla="val 305987"/>
            </a:avLst>
          </a:prstGeom>
          <a:solidFill>
            <a:srgbClr val="0072CE"/>
          </a:solidFill>
          <a:ln w="12700">
            <a:solidFill>
              <a:srgbClr val="0072CE">
                <a:alpha val="0"/>
              </a:srgbClr>
            </a:solidFill>
            <a:prstDash val="solid"/>
          </a:ln>
        </p:spPr>
      </p:sp>
      <p:sp>
        <p:nvSpPr>
          <p:cNvPr id="16" name="Shape 12"/>
          <p:cNvSpPr/>
          <p:nvPr/>
        </p:nvSpPr>
        <p:spPr>
          <a:xfrm>
            <a:off x="676656" y="2048256"/>
            <a:ext cx="685800" cy="200254"/>
          </a:xfrm>
          <a:prstGeom prst="roundRect">
            <a:avLst>
              <a:gd name="adj" fmla="val 173951"/>
            </a:avLst>
          </a:prstGeom>
          <a:solidFill>
            <a:srgbClr val="E8F4FD"/>
          </a:solidFill>
          <a:ln w="12700">
            <a:solidFill>
              <a:srgbClr val="FFFFFF">
                <a:alpha val="0"/>
              </a:srgbClr>
            </a:solidFill>
            <a:prstDash val="solid"/>
          </a:ln>
        </p:spPr>
      </p:sp>
      <p:sp>
        <p:nvSpPr>
          <p:cNvPr id="17" name="Text 13"/>
          <p:cNvSpPr txBox="1"/>
          <p:nvPr/>
        </p:nvSpPr>
        <p:spPr>
          <a:xfrm>
            <a:off x="676656" y="2048256"/>
            <a:ext cx="762610" cy="200254"/>
          </a:xfrm>
          <a:prstGeom prst="rect">
            <a:avLst/>
          </a:prstGeom>
          <a:solidFill>
            <a:srgbClr val="FFFFFF">
              <a:alpha val="0"/>
            </a:srgbClr>
          </a:solidFill>
          <a:ln>
            <a:solidFill>
              <a:srgbClr val="FFFFFF">
                <a:alpha val="0"/>
              </a:srgbClr>
            </a:solidFill>
          </a:ln>
        </p:spPr>
        <p:txBody>
          <a:bodyPr wrap="square" lIns="63500" tIns="25400" rIns="63500" bIns="25400" rtlCol="0" anchor="ctr"/>
          <a:lstStyle/>
          <a:p>
            <a:pPr marL="0" indent="0" algn="l">
              <a:buNone/>
            </a:pPr>
            <a:r>
              <a:rPr lang="en-US" sz="800" b="1" dirty="0">
                <a:solidFill>
                  <a:srgbClr val="003580"/>
                </a:solidFill>
                <a:latin typeface="Open Sans" pitchFamily="34" charset="0"/>
                <a:ea typeface="Open Sans" pitchFamily="34" charset="-122"/>
                <a:cs typeface="Open Sans" pitchFamily="34" charset="-120"/>
              </a:rPr>
              <a:t>Clause 1(b)</a:t>
            </a:r>
            <a:endParaRPr lang="en-US" sz="800" dirty="0"/>
          </a:p>
        </p:txBody>
      </p:sp>
      <p:pic>
        <p:nvPicPr>
          <p:cNvPr id="18" name="Image 2" descr="preencoded.png"/>
          <p:cNvPicPr>
            <a:picLocks noChangeAspect="1"/>
          </p:cNvPicPr>
          <p:nvPr/>
        </p:nvPicPr>
        <p:blipFill>
          <a:blip r:embed="rId4"/>
          <a:srcRect l="-760" r="-760"/>
          <a:stretch/>
        </p:blipFill>
        <p:spPr>
          <a:xfrm>
            <a:off x="11468405" y="1962302"/>
            <a:ext cx="152705" cy="171907"/>
          </a:xfrm>
          <a:prstGeom prst="rect">
            <a:avLst/>
          </a:prstGeom>
        </p:spPr>
      </p:pic>
      <p:sp>
        <p:nvSpPr>
          <p:cNvPr id="19" name="Text 14"/>
          <p:cNvSpPr txBox="1"/>
          <p:nvPr/>
        </p:nvSpPr>
        <p:spPr>
          <a:xfrm>
            <a:off x="676656" y="2272284"/>
            <a:ext cx="10972800" cy="342900"/>
          </a:xfrm>
          <a:prstGeom prst="rect">
            <a:avLst/>
          </a:prstGeom>
          <a:noFill/>
          <a:ln/>
        </p:spPr>
        <p:txBody>
          <a:bodyPr wrap="square" lIns="0" tIns="0" rIns="0" bIns="0" rtlCol="0" anchor="ctr"/>
          <a:lstStyle/>
          <a:p>
            <a:pPr marL="0" indent="0" algn="l">
              <a:buNone/>
            </a:pPr>
            <a:r>
              <a:rPr lang="en-US" sz="1400" b="1" i="1" dirty="0">
                <a:solidFill>
                  <a:srgbClr val="1E293B"/>
                </a:solidFill>
                <a:latin typeface="Montserrat" pitchFamily="34" charset="0"/>
                <a:ea typeface="Montserrat" pitchFamily="34" charset="-122"/>
                <a:cs typeface="Montserrat" pitchFamily="34" charset="-120"/>
              </a:rPr>
              <a:t>"Does the branch maintain adequate records for receipt, issues and balances of gold/bullion and updated regularly? Does the periodic verification reveal any excess/shortage of stocks as compared to book records and if any discrepancies observed have been promptly reported to controlling authorities of the bank?"</a:t>
            </a:r>
            <a:endParaRPr lang="en-US" sz="1400" dirty="0"/>
          </a:p>
        </p:txBody>
      </p:sp>
      <p:sp>
        <p:nvSpPr>
          <p:cNvPr id="20" name="Shape 15"/>
          <p:cNvSpPr/>
          <p:nvPr/>
        </p:nvSpPr>
        <p:spPr>
          <a:xfrm>
            <a:off x="476402" y="2797150"/>
            <a:ext cx="11239805" cy="790956"/>
          </a:xfrm>
          <a:prstGeom prst="roundRect">
            <a:avLst>
              <a:gd name="adj" fmla="val 22286"/>
            </a:avLst>
          </a:prstGeom>
          <a:solidFill>
            <a:srgbClr val="FFFFFF"/>
          </a:solidFill>
          <a:ln/>
        </p:spPr>
      </p:sp>
      <p:sp>
        <p:nvSpPr>
          <p:cNvPr id="21" name="Shape 16"/>
          <p:cNvSpPr/>
          <p:nvPr/>
        </p:nvSpPr>
        <p:spPr>
          <a:xfrm>
            <a:off x="476402" y="2797150"/>
            <a:ext cx="57607" cy="790956"/>
          </a:xfrm>
          <a:prstGeom prst="roundRect">
            <a:avLst>
              <a:gd name="adj" fmla="val 305987"/>
            </a:avLst>
          </a:prstGeom>
          <a:solidFill>
            <a:srgbClr val="0072CE"/>
          </a:solidFill>
          <a:ln w="12700">
            <a:solidFill>
              <a:srgbClr val="0072CE">
                <a:alpha val="0"/>
              </a:srgbClr>
            </a:solidFill>
            <a:prstDash val="solid"/>
          </a:ln>
        </p:spPr>
      </p:sp>
      <p:sp>
        <p:nvSpPr>
          <p:cNvPr id="22" name="Shape 17"/>
          <p:cNvSpPr/>
          <p:nvPr/>
        </p:nvSpPr>
        <p:spPr>
          <a:xfrm>
            <a:off x="676656" y="2930652"/>
            <a:ext cx="676656" cy="200254"/>
          </a:xfrm>
          <a:prstGeom prst="roundRect">
            <a:avLst>
              <a:gd name="adj" fmla="val 173951"/>
            </a:avLst>
          </a:prstGeom>
          <a:solidFill>
            <a:srgbClr val="E8F4FD"/>
          </a:solidFill>
          <a:ln w="12700">
            <a:solidFill>
              <a:srgbClr val="FFFFFF">
                <a:alpha val="0"/>
              </a:srgbClr>
            </a:solidFill>
            <a:prstDash val="solid"/>
          </a:ln>
        </p:spPr>
      </p:sp>
      <p:sp>
        <p:nvSpPr>
          <p:cNvPr id="23" name="Text 18"/>
          <p:cNvSpPr txBox="1"/>
          <p:nvPr/>
        </p:nvSpPr>
        <p:spPr>
          <a:xfrm>
            <a:off x="676656" y="2930652"/>
            <a:ext cx="752551" cy="200254"/>
          </a:xfrm>
          <a:prstGeom prst="rect">
            <a:avLst/>
          </a:prstGeom>
          <a:solidFill>
            <a:srgbClr val="FFFFFF">
              <a:alpha val="0"/>
            </a:srgbClr>
          </a:solidFill>
          <a:ln>
            <a:solidFill>
              <a:srgbClr val="FFFFFF">
                <a:alpha val="0"/>
              </a:srgbClr>
            </a:solidFill>
          </a:ln>
        </p:spPr>
        <p:txBody>
          <a:bodyPr wrap="square" lIns="63500" tIns="25400" rIns="63500" bIns="25400" rtlCol="0" anchor="ctr"/>
          <a:lstStyle/>
          <a:p>
            <a:pPr marL="0" indent="0" algn="l">
              <a:buNone/>
            </a:pPr>
            <a:r>
              <a:rPr lang="en-US" sz="800" b="1" dirty="0">
                <a:solidFill>
                  <a:srgbClr val="003580"/>
                </a:solidFill>
                <a:latin typeface="Open Sans" pitchFamily="34" charset="0"/>
                <a:ea typeface="Open Sans" pitchFamily="34" charset="-122"/>
                <a:cs typeface="Open Sans" pitchFamily="34" charset="-120"/>
              </a:rPr>
              <a:t>Clause 1(c)</a:t>
            </a:r>
            <a:endParaRPr lang="en-US" sz="800" dirty="0"/>
          </a:p>
        </p:txBody>
      </p:sp>
      <p:pic>
        <p:nvPicPr>
          <p:cNvPr id="24" name="Image 3" descr="preencoded.png"/>
          <p:cNvPicPr>
            <a:picLocks noChangeAspect="1"/>
          </p:cNvPicPr>
          <p:nvPr/>
        </p:nvPicPr>
        <p:blipFill>
          <a:blip r:embed="rId4"/>
          <a:srcRect l="-760" r="-760"/>
          <a:stretch/>
        </p:blipFill>
        <p:spPr>
          <a:xfrm>
            <a:off x="11468405" y="2844698"/>
            <a:ext cx="152705" cy="171907"/>
          </a:xfrm>
          <a:prstGeom prst="rect">
            <a:avLst/>
          </a:prstGeom>
        </p:spPr>
      </p:pic>
      <p:sp>
        <p:nvSpPr>
          <p:cNvPr id="25" name="Text 19"/>
          <p:cNvSpPr txBox="1"/>
          <p:nvPr/>
        </p:nvSpPr>
        <p:spPr>
          <a:xfrm>
            <a:off x="676656" y="3153766"/>
            <a:ext cx="10972800" cy="342900"/>
          </a:xfrm>
          <a:prstGeom prst="rect">
            <a:avLst/>
          </a:prstGeom>
          <a:noFill/>
          <a:ln/>
        </p:spPr>
        <p:txBody>
          <a:bodyPr wrap="square" lIns="0" tIns="0" rIns="0" bIns="0" rtlCol="0" anchor="ctr"/>
          <a:lstStyle/>
          <a:p>
            <a:pPr marL="0" indent="0" algn="l">
              <a:buNone/>
            </a:pPr>
            <a:r>
              <a:rPr lang="en-US" sz="1400" b="1" i="1" dirty="0">
                <a:solidFill>
                  <a:srgbClr val="1E293B"/>
                </a:solidFill>
                <a:latin typeface="Montserrat" pitchFamily="34" charset="0"/>
                <a:ea typeface="Montserrat" pitchFamily="34" charset="-122"/>
                <a:cs typeface="Montserrat" pitchFamily="34" charset="-120"/>
              </a:rPr>
              <a:t>"Does the system of the Bank ensure adequate internal control over issue and custody of security items (Term Deposit Receipts, Drafts, Pay Orders, Cheque Books, Traveller's Cheques, Gift Cheques, etc.)? Whether the system is being followed by the branch? Have you come across cases of missing/lost items?"</a:t>
            </a:r>
            <a:endParaRPr lang="en-US" sz="1400" dirty="0"/>
          </a:p>
        </p:txBody>
      </p:sp>
      <p:sp>
        <p:nvSpPr>
          <p:cNvPr id="26" name="Shape 20"/>
          <p:cNvSpPr/>
          <p:nvPr/>
        </p:nvSpPr>
        <p:spPr>
          <a:xfrm>
            <a:off x="476402" y="3726180"/>
            <a:ext cx="3657600" cy="2562149"/>
          </a:xfrm>
          <a:prstGeom prst="roundRect">
            <a:avLst>
              <a:gd name="adj" fmla="val 2653"/>
            </a:avLst>
          </a:prstGeom>
          <a:solidFill>
            <a:srgbClr val="FFFFFF"/>
          </a:solidFill>
          <a:ln w="12700">
            <a:solidFill>
              <a:srgbClr val="FFFFFF">
                <a:alpha val="0"/>
              </a:srgbClr>
            </a:solidFill>
            <a:prstDash val="solid"/>
          </a:ln>
          <a:effectLst>
            <a:outerShdw blurRad="63500" dist="38100" dir="16200000" algn="bl" rotWithShape="0">
              <a:srgbClr val="000000">
                <a:alpha val="5000"/>
              </a:srgbClr>
            </a:outerShdw>
          </a:effectLst>
        </p:spPr>
      </p:sp>
      <p:sp>
        <p:nvSpPr>
          <p:cNvPr id="27" name="Shape 21"/>
          <p:cNvSpPr/>
          <p:nvPr/>
        </p:nvSpPr>
        <p:spPr>
          <a:xfrm>
            <a:off x="619049" y="4231843"/>
            <a:ext cx="3372307" cy="19202"/>
          </a:xfrm>
          <a:prstGeom prst="rect">
            <a:avLst/>
          </a:prstGeom>
          <a:solidFill>
            <a:srgbClr val="F1F5F9"/>
          </a:solidFill>
          <a:ln w="12700">
            <a:solidFill>
              <a:srgbClr val="F1F5F9">
                <a:alpha val="0"/>
              </a:srgbClr>
            </a:solidFill>
            <a:prstDash val="solid"/>
          </a:ln>
        </p:spPr>
      </p:sp>
      <p:sp>
        <p:nvSpPr>
          <p:cNvPr id="28" name="Shape 22"/>
          <p:cNvSpPr/>
          <p:nvPr/>
        </p:nvSpPr>
        <p:spPr>
          <a:xfrm>
            <a:off x="619049" y="3869741"/>
            <a:ext cx="286207" cy="286207"/>
          </a:xfrm>
          <a:prstGeom prst="ellipse">
            <a:avLst/>
          </a:prstGeom>
          <a:solidFill>
            <a:srgbClr val="0072CE"/>
          </a:solidFill>
          <a:ln w="12700">
            <a:solidFill>
              <a:srgbClr val="FFFFFF">
                <a:alpha val="0"/>
              </a:srgbClr>
            </a:solidFill>
            <a:prstDash val="solid"/>
          </a:ln>
        </p:spPr>
      </p:sp>
      <p:pic>
        <p:nvPicPr>
          <p:cNvPr id="29" name="Image 4" descr="preencoded.png"/>
          <p:cNvPicPr>
            <a:picLocks noChangeAspect="1"/>
          </p:cNvPicPr>
          <p:nvPr/>
        </p:nvPicPr>
        <p:blipFill>
          <a:blip r:embed="rId5"/>
          <a:srcRect/>
          <a:stretch/>
        </p:blipFill>
        <p:spPr>
          <a:xfrm>
            <a:off x="694944" y="3945636"/>
            <a:ext cx="133502" cy="133502"/>
          </a:xfrm>
          <a:prstGeom prst="rect">
            <a:avLst/>
          </a:prstGeom>
        </p:spPr>
      </p:pic>
      <p:sp>
        <p:nvSpPr>
          <p:cNvPr id="30" name="Text 23"/>
          <p:cNvSpPr txBox="1"/>
          <p:nvPr/>
        </p:nvSpPr>
        <p:spPr>
          <a:xfrm>
            <a:off x="981151" y="3911803"/>
            <a:ext cx="1295705" cy="200254"/>
          </a:xfrm>
          <a:prstGeom prst="rect">
            <a:avLst/>
          </a:prstGeom>
          <a:noFill/>
          <a:ln/>
        </p:spPr>
        <p:txBody>
          <a:bodyPr wrap="square" lIns="0" tIns="0" rIns="0" bIns="0" rtlCol="0" anchor="ctr"/>
          <a:lstStyle/>
          <a:p>
            <a:pPr marL="0" indent="0" algn="l">
              <a:buNone/>
            </a:pPr>
            <a:r>
              <a:rPr lang="en-US" sz="1000" b="1" dirty="0">
                <a:solidFill>
                  <a:srgbClr val="334155"/>
                </a:solidFill>
                <a:latin typeface="Montserrat" pitchFamily="34" charset="0"/>
                <a:ea typeface="Montserrat" pitchFamily="34" charset="-122"/>
                <a:cs typeface="Montserrat" pitchFamily="34" charset="-120"/>
              </a:rPr>
              <a:t>What to Verify</a:t>
            </a:r>
            <a:endParaRPr lang="en-US" sz="1000" dirty="0"/>
          </a:p>
        </p:txBody>
      </p:sp>
      <p:sp>
        <p:nvSpPr>
          <p:cNvPr id="31" name="Text 24"/>
          <p:cNvSpPr txBox="1"/>
          <p:nvPr/>
        </p:nvSpPr>
        <p:spPr>
          <a:xfrm>
            <a:off x="743407" y="4345229"/>
            <a:ext cx="3324758" cy="305410"/>
          </a:xfrm>
          <a:prstGeom prst="rect">
            <a:avLst/>
          </a:prstGeom>
          <a:noFill/>
          <a:ln/>
        </p:spPr>
        <p:txBody>
          <a:bodyPr wrap="square" lIns="0" tIns="0" rIns="0" bIns="0" rtlCol="0" anchor="ctr"/>
          <a:lstStyle/>
          <a:p>
            <a:pPr marL="0" indent="0" algn="l">
              <a:buNone/>
            </a:pPr>
            <a:r>
              <a:rPr lang="en-US" sz="900" dirty="0">
                <a:solidFill>
                  <a:srgbClr val="475569"/>
                </a:solidFill>
                <a:latin typeface="Open Sans" pitchFamily="34" charset="0"/>
                <a:ea typeface="Open Sans" pitchFamily="34" charset="-122"/>
                <a:cs typeface="Open Sans" pitchFamily="34" charset="-120"/>
              </a:rPr>
              <a:t>Strict adherence to dual control/joint custody for vaults and security items at all times.</a:t>
            </a:r>
            <a:endParaRPr lang="en-US" sz="900" dirty="0"/>
          </a:p>
        </p:txBody>
      </p:sp>
      <p:sp>
        <p:nvSpPr>
          <p:cNvPr id="32" name="Text 25"/>
          <p:cNvSpPr txBox="1"/>
          <p:nvPr/>
        </p:nvSpPr>
        <p:spPr>
          <a:xfrm>
            <a:off x="743407" y="4719218"/>
            <a:ext cx="3324758" cy="305410"/>
          </a:xfrm>
          <a:prstGeom prst="rect">
            <a:avLst/>
          </a:prstGeom>
          <a:noFill/>
          <a:ln/>
        </p:spPr>
        <p:txBody>
          <a:bodyPr wrap="square" lIns="0" tIns="0" rIns="0" bIns="0" rtlCol="0" anchor="ctr"/>
          <a:lstStyle/>
          <a:p>
            <a:pPr marL="0" indent="0" algn="l">
              <a:buNone/>
            </a:pPr>
            <a:r>
              <a:rPr lang="en-US" sz="900" dirty="0">
                <a:solidFill>
                  <a:srgbClr val="475569"/>
                </a:solidFill>
                <a:latin typeface="Open Sans" pitchFamily="34" charset="0"/>
                <a:ea typeface="Open Sans" pitchFamily="34" charset="-122"/>
                <a:cs typeface="Open Sans" pitchFamily="34" charset="-120"/>
              </a:rPr>
              <a:t>Physical verification of gold/bullion stocks periodically against book records.</a:t>
            </a:r>
            <a:endParaRPr lang="en-US" sz="900" dirty="0"/>
          </a:p>
        </p:txBody>
      </p:sp>
      <p:sp>
        <p:nvSpPr>
          <p:cNvPr id="33" name="Text 26"/>
          <p:cNvSpPr txBox="1"/>
          <p:nvPr/>
        </p:nvSpPr>
        <p:spPr>
          <a:xfrm>
            <a:off x="743407" y="5092294"/>
            <a:ext cx="3324758" cy="305410"/>
          </a:xfrm>
          <a:prstGeom prst="rect">
            <a:avLst/>
          </a:prstGeom>
          <a:noFill/>
          <a:ln/>
        </p:spPr>
        <p:txBody>
          <a:bodyPr wrap="square" lIns="0" tIns="0" rIns="0" bIns="0" rtlCol="0" anchor="ctr"/>
          <a:lstStyle/>
          <a:p>
            <a:pPr marL="0" indent="0" algn="l">
              <a:buNone/>
            </a:pPr>
            <a:r>
              <a:rPr lang="en-US" sz="900" dirty="0">
                <a:solidFill>
                  <a:srgbClr val="475569"/>
                </a:solidFill>
                <a:latin typeface="Open Sans" pitchFamily="34" charset="0"/>
                <a:ea typeface="Open Sans" pitchFamily="34" charset="-122"/>
                <a:cs typeface="Open Sans" pitchFamily="34" charset="-120"/>
              </a:rPr>
              <a:t>Reconciliation of security stationery stock (TDRs, DDs, Cheque books) with register balances.</a:t>
            </a:r>
            <a:endParaRPr lang="en-US" sz="900" dirty="0"/>
          </a:p>
        </p:txBody>
      </p:sp>
      <p:sp>
        <p:nvSpPr>
          <p:cNvPr id="34" name="Text 27"/>
          <p:cNvSpPr txBox="1"/>
          <p:nvPr/>
        </p:nvSpPr>
        <p:spPr>
          <a:xfrm>
            <a:off x="743407" y="5465369"/>
            <a:ext cx="3324758" cy="305410"/>
          </a:xfrm>
          <a:prstGeom prst="rect">
            <a:avLst/>
          </a:prstGeom>
          <a:noFill/>
          <a:ln/>
        </p:spPr>
        <p:txBody>
          <a:bodyPr wrap="square" lIns="0" tIns="0" rIns="0" bIns="0" rtlCol="0" anchor="ctr"/>
          <a:lstStyle/>
          <a:p>
            <a:pPr marL="0" indent="0" algn="l">
              <a:buNone/>
            </a:pPr>
            <a:r>
              <a:rPr lang="en-US" sz="900" dirty="0">
                <a:solidFill>
                  <a:srgbClr val="475569"/>
                </a:solidFill>
                <a:latin typeface="Open Sans" pitchFamily="34" charset="0"/>
                <a:ea typeface="Open Sans" pitchFamily="34" charset="-122"/>
                <a:cs typeface="Open Sans" pitchFamily="34" charset="-120"/>
              </a:rPr>
              <a:t>Controls over issuance of security items to staff and customers.</a:t>
            </a:r>
            <a:endParaRPr lang="en-US" sz="900" dirty="0"/>
          </a:p>
        </p:txBody>
      </p:sp>
      <p:sp>
        <p:nvSpPr>
          <p:cNvPr id="35" name="Shape 28"/>
          <p:cNvSpPr/>
          <p:nvPr/>
        </p:nvSpPr>
        <p:spPr>
          <a:xfrm>
            <a:off x="4270248" y="3726180"/>
            <a:ext cx="3657600" cy="2562149"/>
          </a:xfrm>
          <a:prstGeom prst="roundRect">
            <a:avLst>
              <a:gd name="adj" fmla="val 2653"/>
            </a:avLst>
          </a:prstGeom>
          <a:solidFill>
            <a:srgbClr val="FFFFFF"/>
          </a:solidFill>
          <a:ln w="12700">
            <a:solidFill>
              <a:srgbClr val="FFFFFF">
                <a:alpha val="0"/>
              </a:srgbClr>
            </a:solidFill>
            <a:prstDash val="solid"/>
          </a:ln>
          <a:effectLst>
            <a:outerShdw blurRad="63500" dist="38100" dir="16200000" algn="bl" rotWithShape="0">
              <a:srgbClr val="000000">
                <a:alpha val="5000"/>
              </a:srgbClr>
            </a:outerShdw>
          </a:effectLst>
        </p:spPr>
      </p:sp>
      <p:sp>
        <p:nvSpPr>
          <p:cNvPr id="36" name="Shape 29"/>
          <p:cNvSpPr/>
          <p:nvPr/>
        </p:nvSpPr>
        <p:spPr>
          <a:xfrm>
            <a:off x="4412894" y="4231843"/>
            <a:ext cx="3372307" cy="19202"/>
          </a:xfrm>
          <a:prstGeom prst="rect">
            <a:avLst/>
          </a:prstGeom>
          <a:solidFill>
            <a:srgbClr val="F1F5F9"/>
          </a:solidFill>
          <a:ln w="12700">
            <a:solidFill>
              <a:srgbClr val="F1F5F9">
                <a:alpha val="0"/>
              </a:srgbClr>
            </a:solidFill>
            <a:prstDash val="solid"/>
          </a:ln>
        </p:spPr>
      </p:sp>
      <p:sp>
        <p:nvSpPr>
          <p:cNvPr id="37" name="Shape 30"/>
          <p:cNvSpPr/>
          <p:nvPr/>
        </p:nvSpPr>
        <p:spPr>
          <a:xfrm>
            <a:off x="4412894" y="3869741"/>
            <a:ext cx="286207" cy="286207"/>
          </a:xfrm>
          <a:prstGeom prst="ellipse">
            <a:avLst/>
          </a:prstGeom>
          <a:solidFill>
            <a:srgbClr val="0D9488"/>
          </a:solidFill>
          <a:ln w="12700">
            <a:solidFill>
              <a:srgbClr val="FFFFFF">
                <a:alpha val="0"/>
              </a:srgbClr>
            </a:solidFill>
            <a:prstDash val="solid"/>
          </a:ln>
        </p:spPr>
      </p:sp>
      <p:pic>
        <p:nvPicPr>
          <p:cNvPr id="38" name="Image 5" descr="preencoded.png"/>
          <p:cNvPicPr>
            <a:picLocks noChangeAspect="1"/>
          </p:cNvPicPr>
          <p:nvPr/>
        </p:nvPicPr>
        <p:blipFill>
          <a:blip r:embed="rId6"/>
          <a:srcRect l="-2512" r="-2512"/>
          <a:stretch/>
        </p:blipFill>
        <p:spPr>
          <a:xfrm>
            <a:off x="4503420" y="3945636"/>
            <a:ext cx="105156" cy="133502"/>
          </a:xfrm>
          <a:prstGeom prst="rect">
            <a:avLst/>
          </a:prstGeom>
        </p:spPr>
      </p:pic>
      <p:sp>
        <p:nvSpPr>
          <p:cNvPr id="39" name="Text 31"/>
          <p:cNvSpPr txBox="1"/>
          <p:nvPr/>
        </p:nvSpPr>
        <p:spPr>
          <a:xfrm>
            <a:off x="4774997" y="3911803"/>
            <a:ext cx="1914754" cy="200254"/>
          </a:xfrm>
          <a:prstGeom prst="rect">
            <a:avLst/>
          </a:prstGeom>
          <a:noFill/>
          <a:ln/>
        </p:spPr>
        <p:txBody>
          <a:bodyPr wrap="square" lIns="0" tIns="0" rIns="0" bIns="0" rtlCol="0" anchor="ctr"/>
          <a:lstStyle/>
          <a:p>
            <a:pPr marL="0" indent="0" algn="l">
              <a:buNone/>
            </a:pPr>
            <a:r>
              <a:rPr lang="en-US" sz="1000" b="1" dirty="0">
                <a:solidFill>
                  <a:srgbClr val="334155"/>
                </a:solidFill>
                <a:latin typeface="Montserrat" pitchFamily="34" charset="0"/>
                <a:ea typeface="Montserrat" pitchFamily="34" charset="-122"/>
                <a:cs typeface="Montserrat" pitchFamily="34" charset="-120"/>
              </a:rPr>
              <a:t>Documents to Examine</a:t>
            </a:r>
            <a:endParaRPr lang="en-US" sz="1000" dirty="0"/>
          </a:p>
        </p:txBody>
      </p:sp>
      <p:sp>
        <p:nvSpPr>
          <p:cNvPr id="40" name="Text 32"/>
          <p:cNvSpPr txBox="1"/>
          <p:nvPr/>
        </p:nvSpPr>
        <p:spPr>
          <a:xfrm>
            <a:off x="4537253" y="4345229"/>
            <a:ext cx="3003804" cy="152705"/>
          </a:xfrm>
          <a:prstGeom prst="rect">
            <a:avLst/>
          </a:prstGeom>
          <a:noFill/>
          <a:ln/>
        </p:spPr>
        <p:txBody>
          <a:bodyPr wrap="square" lIns="0" tIns="0" rIns="0" bIns="0" rtlCol="0" anchor="ctr"/>
          <a:lstStyle/>
          <a:p>
            <a:pPr marL="0" indent="0" algn="l">
              <a:buNone/>
            </a:pPr>
            <a:r>
              <a:rPr lang="en-US" sz="900" dirty="0">
                <a:solidFill>
                  <a:srgbClr val="475569"/>
                </a:solidFill>
                <a:latin typeface="Open Sans" pitchFamily="34" charset="0"/>
                <a:ea typeface="Open Sans" pitchFamily="34" charset="-122"/>
                <a:cs typeface="Open Sans" pitchFamily="34" charset="-120"/>
              </a:rPr>
              <a:t>Joint Custody Register / Key Movement Register</a:t>
            </a:r>
            <a:endParaRPr lang="en-US" sz="900" dirty="0"/>
          </a:p>
        </p:txBody>
      </p:sp>
      <p:sp>
        <p:nvSpPr>
          <p:cNvPr id="41" name="Text 33"/>
          <p:cNvSpPr txBox="1"/>
          <p:nvPr/>
        </p:nvSpPr>
        <p:spPr>
          <a:xfrm>
            <a:off x="4537253" y="4570171"/>
            <a:ext cx="2913278" cy="152705"/>
          </a:xfrm>
          <a:prstGeom prst="rect">
            <a:avLst/>
          </a:prstGeom>
          <a:noFill/>
          <a:ln/>
        </p:spPr>
        <p:txBody>
          <a:bodyPr wrap="square" lIns="0" tIns="0" rIns="0" bIns="0" rtlCol="0" anchor="ctr"/>
          <a:lstStyle/>
          <a:p>
            <a:pPr marL="0" indent="0" algn="l">
              <a:buNone/>
            </a:pPr>
            <a:r>
              <a:rPr lang="en-US" sz="900" dirty="0">
                <a:solidFill>
                  <a:srgbClr val="475569"/>
                </a:solidFill>
                <a:latin typeface="Open Sans" pitchFamily="34" charset="0"/>
                <a:ea typeface="Open Sans" pitchFamily="34" charset="-122"/>
                <a:cs typeface="Open Sans" pitchFamily="34" charset="-120"/>
              </a:rPr>
              <a:t>Gold Stock Register / Bullion Inventory Record</a:t>
            </a:r>
            <a:endParaRPr lang="en-US" sz="900" dirty="0"/>
          </a:p>
        </p:txBody>
      </p:sp>
      <p:sp>
        <p:nvSpPr>
          <p:cNvPr id="42" name="Text 34"/>
          <p:cNvSpPr txBox="1"/>
          <p:nvPr/>
        </p:nvSpPr>
        <p:spPr>
          <a:xfrm>
            <a:off x="4537253" y="4795114"/>
            <a:ext cx="3276295" cy="152705"/>
          </a:xfrm>
          <a:prstGeom prst="rect">
            <a:avLst/>
          </a:prstGeom>
          <a:noFill/>
          <a:ln/>
        </p:spPr>
        <p:txBody>
          <a:bodyPr wrap="square" lIns="0" tIns="0" rIns="0" bIns="0" rtlCol="0" anchor="ctr"/>
          <a:lstStyle/>
          <a:p>
            <a:pPr marL="0" indent="0" algn="l">
              <a:buNone/>
            </a:pPr>
            <a:r>
              <a:rPr lang="en-US" sz="900" dirty="0">
                <a:solidFill>
                  <a:srgbClr val="475569"/>
                </a:solidFill>
                <a:latin typeface="Open Sans" pitchFamily="34" charset="0"/>
                <a:ea typeface="Open Sans" pitchFamily="34" charset="-122"/>
                <a:cs typeface="Open Sans" pitchFamily="34" charset="-120"/>
              </a:rPr>
              <a:t>Physical Verification Reports (Gold &amp; Security Items)</a:t>
            </a:r>
            <a:endParaRPr lang="en-US" sz="900" dirty="0"/>
          </a:p>
        </p:txBody>
      </p:sp>
      <p:sp>
        <p:nvSpPr>
          <p:cNvPr id="43" name="Text 35"/>
          <p:cNvSpPr txBox="1"/>
          <p:nvPr/>
        </p:nvSpPr>
        <p:spPr>
          <a:xfrm>
            <a:off x="4537253" y="5020056"/>
            <a:ext cx="3230575" cy="152705"/>
          </a:xfrm>
          <a:prstGeom prst="rect">
            <a:avLst/>
          </a:prstGeom>
          <a:noFill/>
          <a:ln/>
        </p:spPr>
        <p:txBody>
          <a:bodyPr wrap="square" lIns="0" tIns="0" rIns="0" bIns="0" rtlCol="0" anchor="ctr"/>
          <a:lstStyle/>
          <a:p>
            <a:pPr marL="0" indent="0" algn="l">
              <a:buNone/>
            </a:pPr>
            <a:r>
              <a:rPr lang="en-US" sz="900" dirty="0">
                <a:solidFill>
                  <a:srgbClr val="475569"/>
                </a:solidFill>
                <a:latin typeface="Open Sans" pitchFamily="34" charset="0"/>
                <a:ea typeface="Open Sans" pitchFamily="34" charset="-122"/>
                <a:cs typeface="Open Sans" pitchFamily="34" charset="-120"/>
              </a:rPr>
              <a:t>Security Stationery Stock Register (Issue &amp; Balance)</a:t>
            </a:r>
            <a:endParaRPr lang="en-US" sz="900" dirty="0"/>
          </a:p>
        </p:txBody>
      </p:sp>
      <p:sp>
        <p:nvSpPr>
          <p:cNvPr id="44" name="Shape 36"/>
          <p:cNvSpPr/>
          <p:nvPr/>
        </p:nvSpPr>
        <p:spPr>
          <a:xfrm>
            <a:off x="8064094" y="3726180"/>
            <a:ext cx="3657600" cy="2562149"/>
          </a:xfrm>
          <a:prstGeom prst="roundRect">
            <a:avLst>
              <a:gd name="adj" fmla="val 2653"/>
            </a:avLst>
          </a:prstGeom>
          <a:solidFill>
            <a:srgbClr val="FFFFFF"/>
          </a:solidFill>
          <a:ln w="12700">
            <a:solidFill>
              <a:srgbClr val="FFFFFF">
                <a:alpha val="0"/>
              </a:srgbClr>
            </a:solidFill>
            <a:prstDash val="solid"/>
          </a:ln>
          <a:effectLst>
            <a:outerShdw blurRad="63500" dist="38100" dir="16200000" algn="bl" rotWithShape="0">
              <a:srgbClr val="000000">
                <a:alpha val="5000"/>
              </a:srgbClr>
            </a:outerShdw>
          </a:effectLst>
        </p:spPr>
      </p:sp>
      <p:sp>
        <p:nvSpPr>
          <p:cNvPr id="45" name="Shape 37"/>
          <p:cNvSpPr/>
          <p:nvPr/>
        </p:nvSpPr>
        <p:spPr>
          <a:xfrm>
            <a:off x="8207654" y="4231843"/>
            <a:ext cx="3372307" cy="19202"/>
          </a:xfrm>
          <a:prstGeom prst="rect">
            <a:avLst/>
          </a:prstGeom>
          <a:solidFill>
            <a:srgbClr val="F1F5F9"/>
          </a:solidFill>
          <a:ln w="12700">
            <a:solidFill>
              <a:srgbClr val="F1F5F9">
                <a:alpha val="0"/>
              </a:srgbClr>
            </a:solidFill>
            <a:prstDash val="solid"/>
          </a:ln>
        </p:spPr>
      </p:sp>
      <p:sp>
        <p:nvSpPr>
          <p:cNvPr id="46" name="Shape 38"/>
          <p:cNvSpPr/>
          <p:nvPr/>
        </p:nvSpPr>
        <p:spPr>
          <a:xfrm>
            <a:off x="8207654" y="3869741"/>
            <a:ext cx="286207" cy="286207"/>
          </a:xfrm>
          <a:prstGeom prst="ellipse">
            <a:avLst/>
          </a:prstGeom>
          <a:solidFill>
            <a:srgbClr val="EF4444"/>
          </a:solidFill>
          <a:ln w="12700">
            <a:solidFill>
              <a:srgbClr val="FFFFFF">
                <a:alpha val="0"/>
              </a:srgbClr>
            </a:solidFill>
            <a:prstDash val="solid"/>
          </a:ln>
        </p:spPr>
      </p:sp>
      <p:pic>
        <p:nvPicPr>
          <p:cNvPr id="47" name="Image 6" descr="preencoded.png"/>
          <p:cNvPicPr>
            <a:picLocks noChangeAspect="1"/>
          </p:cNvPicPr>
          <p:nvPr/>
        </p:nvPicPr>
        <p:blipFill>
          <a:blip r:embed="rId7"/>
          <a:srcRect/>
          <a:stretch/>
        </p:blipFill>
        <p:spPr>
          <a:xfrm>
            <a:off x="8283550" y="3945636"/>
            <a:ext cx="133502" cy="133502"/>
          </a:xfrm>
          <a:prstGeom prst="rect">
            <a:avLst/>
          </a:prstGeom>
        </p:spPr>
      </p:pic>
      <p:sp>
        <p:nvSpPr>
          <p:cNvPr id="48" name="Text 39"/>
          <p:cNvSpPr txBox="1"/>
          <p:nvPr/>
        </p:nvSpPr>
        <p:spPr>
          <a:xfrm>
            <a:off x="8568842" y="3911803"/>
            <a:ext cx="1459382" cy="200254"/>
          </a:xfrm>
          <a:prstGeom prst="rect">
            <a:avLst/>
          </a:prstGeom>
          <a:noFill/>
          <a:ln/>
        </p:spPr>
        <p:txBody>
          <a:bodyPr wrap="square" lIns="0" tIns="0" rIns="0" bIns="0" rtlCol="0" anchor="ctr"/>
          <a:lstStyle/>
          <a:p>
            <a:pPr marL="0" indent="0" algn="l">
              <a:buNone/>
            </a:pPr>
            <a:r>
              <a:rPr lang="en-US" sz="1000" b="1" dirty="0">
                <a:solidFill>
                  <a:srgbClr val="334155"/>
                </a:solidFill>
                <a:latin typeface="Montserrat" pitchFamily="34" charset="0"/>
                <a:ea typeface="Montserrat" pitchFamily="34" charset="-122"/>
                <a:cs typeface="Montserrat" pitchFamily="34" charset="-120"/>
              </a:rPr>
              <a:t>Risks / Red Flags</a:t>
            </a:r>
            <a:endParaRPr lang="en-US" sz="1000" dirty="0"/>
          </a:p>
        </p:txBody>
      </p:sp>
      <p:sp>
        <p:nvSpPr>
          <p:cNvPr id="49" name="Text 40"/>
          <p:cNvSpPr txBox="1"/>
          <p:nvPr/>
        </p:nvSpPr>
        <p:spPr>
          <a:xfrm>
            <a:off x="8331098" y="4345229"/>
            <a:ext cx="3324758" cy="305410"/>
          </a:xfrm>
          <a:prstGeom prst="rect">
            <a:avLst/>
          </a:prstGeom>
          <a:noFill/>
          <a:ln/>
        </p:spPr>
        <p:txBody>
          <a:bodyPr wrap="square" lIns="0" tIns="0" rIns="0" bIns="0" rtlCol="0" anchor="ctr"/>
          <a:lstStyle/>
          <a:p>
            <a:pPr marL="0" indent="0" algn="l">
              <a:buNone/>
            </a:pPr>
            <a:r>
              <a:rPr lang="en-US" sz="900" dirty="0">
                <a:solidFill>
                  <a:srgbClr val="475569"/>
                </a:solidFill>
                <a:latin typeface="Open Sans" pitchFamily="34" charset="0"/>
                <a:ea typeface="Open Sans" pitchFamily="34" charset="-122"/>
                <a:cs typeface="Open Sans" pitchFamily="34" charset="-120"/>
              </a:rPr>
              <a:t>Unauthorized access due to lapse in dual custody (single custodian).</a:t>
            </a:r>
            <a:endParaRPr lang="en-US" sz="900" dirty="0"/>
          </a:p>
        </p:txBody>
      </p:sp>
      <p:sp>
        <p:nvSpPr>
          <p:cNvPr id="50" name="Text 41"/>
          <p:cNvSpPr txBox="1"/>
          <p:nvPr/>
        </p:nvSpPr>
        <p:spPr>
          <a:xfrm>
            <a:off x="8331098" y="4719218"/>
            <a:ext cx="3324758" cy="305410"/>
          </a:xfrm>
          <a:prstGeom prst="rect">
            <a:avLst/>
          </a:prstGeom>
          <a:noFill/>
          <a:ln/>
        </p:spPr>
        <p:txBody>
          <a:bodyPr wrap="square" lIns="0" tIns="0" rIns="0" bIns="0" rtlCol="0" anchor="ctr"/>
          <a:lstStyle/>
          <a:p>
            <a:pPr marL="0" indent="0" algn="l">
              <a:buNone/>
            </a:pPr>
            <a:r>
              <a:rPr lang="en-US" sz="900" dirty="0">
                <a:solidFill>
                  <a:srgbClr val="475569"/>
                </a:solidFill>
                <a:latin typeface="Open Sans" pitchFamily="34" charset="0"/>
                <a:ea typeface="Open Sans" pitchFamily="34" charset="-122"/>
                <a:cs typeface="Open Sans" pitchFamily="34" charset="-120"/>
              </a:rPr>
              <a:t>Misappropriation of gold or security items leading to financial loss.</a:t>
            </a:r>
            <a:endParaRPr lang="en-US" sz="900" dirty="0"/>
          </a:p>
        </p:txBody>
      </p:sp>
      <p:sp>
        <p:nvSpPr>
          <p:cNvPr id="51" name="Text 42"/>
          <p:cNvSpPr txBox="1"/>
          <p:nvPr/>
        </p:nvSpPr>
        <p:spPr>
          <a:xfrm>
            <a:off x="8331098" y="5092294"/>
            <a:ext cx="3324758" cy="305410"/>
          </a:xfrm>
          <a:prstGeom prst="rect">
            <a:avLst/>
          </a:prstGeom>
          <a:noFill/>
          <a:ln/>
        </p:spPr>
        <p:txBody>
          <a:bodyPr wrap="square" lIns="0" tIns="0" rIns="0" bIns="0" rtlCol="0" anchor="ctr"/>
          <a:lstStyle/>
          <a:p>
            <a:pPr marL="0" indent="0" algn="l">
              <a:buNone/>
            </a:pPr>
            <a:r>
              <a:rPr lang="en-US" sz="900" dirty="0">
                <a:solidFill>
                  <a:srgbClr val="475569"/>
                </a:solidFill>
                <a:latin typeface="Open Sans" pitchFamily="34" charset="0"/>
                <a:ea typeface="Open Sans" pitchFamily="34" charset="-122"/>
                <a:cs typeface="Open Sans" pitchFamily="34" charset="-120"/>
              </a:rPr>
              <a:t>Discrepancies in gold weight/purity not reported or investigated.</a:t>
            </a:r>
            <a:endParaRPr lang="en-US" sz="900" dirty="0"/>
          </a:p>
        </p:txBody>
      </p:sp>
      <p:sp>
        <p:nvSpPr>
          <p:cNvPr id="52" name="Text 43"/>
          <p:cNvSpPr txBox="1"/>
          <p:nvPr/>
        </p:nvSpPr>
        <p:spPr>
          <a:xfrm>
            <a:off x="8331098" y="5465369"/>
            <a:ext cx="3324758" cy="305410"/>
          </a:xfrm>
          <a:prstGeom prst="rect">
            <a:avLst/>
          </a:prstGeom>
          <a:noFill/>
          <a:ln/>
        </p:spPr>
        <p:txBody>
          <a:bodyPr wrap="square" lIns="0" tIns="0" rIns="0" bIns="0" rtlCol="0" anchor="ctr"/>
          <a:lstStyle/>
          <a:p>
            <a:pPr marL="0" indent="0" algn="l">
              <a:buNone/>
            </a:pPr>
            <a:r>
              <a:rPr lang="en-US" sz="900" dirty="0">
                <a:solidFill>
                  <a:srgbClr val="475569"/>
                </a:solidFill>
                <a:latin typeface="Open Sans" pitchFamily="34" charset="0"/>
                <a:ea typeface="Open Sans" pitchFamily="34" charset="-122"/>
                <a:cs typeface="Open Sans" pitchFamily="34" charset="-120"/>
              </a:rPr>
              <a:t>Missing security stationery (blank drafts/cheques) potential for fraud.</a:t>
            </a:r>
            <a:endParaRPr lang="en-US" sz="900" dirty="0"/>
          </a:p>
        </p:txBody>
      </p:sp>
      <p:sp>
        <p:nvSpPr>
          <p:cNvPr id="53" name="Shape 44"/>
          <p:cNvSpPr/>
          <p:nvPr/>
        </p:nvSpPr>
        <p:spPr>
          <a:xfrm>
            <a:off x="0" y="6476695"/>
            <a:ext cx="12191695" cy="381305"/>
          </a:xfrm>
          <a:prstGeom prst="rect">
            <a:avLst/>
          </a:prstGeom>
          <a:solidFill>
            <a:srgbClr val="F1F5F9"/>
          </a:solidFill>
          <a:ln/>
        </p:spPr>
      </p:sp>
      <p:sp>
        <p:nvSpPr>
          <p:cNvPr id="54" name="Shape 45"/>
          <p:cNvSpPr/>
          <p:nvPr/>
        </p:nvSpPr>
        <p:spPr>
          <a:xfrm>
            <a:off x="0" y="6476695"/>
            <a:ext cx="12191695" cy="9144"/>
          </a:xfrm>
          <a:prstGeom prst="rect">
            <a:avLst/>
          </a:prstGeom>
          <a:solidFill>
            <a:srgbClr val="E2E8F0"/>
          </a:solidFill>
          <a:ln w="12700">
            <a:solidFill>
              <a:srgbClr val="E2E8F0">
                <a:alpha val="0"/>
              </a:srgbClr>
            </a:solidFill>
            <a:prstDash val="solid"/>
          </a:ln>
        </p:spPr>
      </p:sp>
      <p:sp>
        <p:nvSpPr>
          <p:cNvPr id="55" name="Text 46"/>
          <p:cNvSpPr txBox="1"/>
          <p:nvPr/>
        </p:nvSpPr>
        <p:spPr>
          <a:xfrm>
            <a:off x="476402" y="6586423"/>
            <a:ext cx="3276295" cy="171907"/>
          </a:xfrm>
          <a:prstGeom prst="rect">
            <a:avLst/>
          </a:prstGeom>
          <a:noFill/>
          <a:ln/>
        </p:spPr>
        <p:txBody>
          <a:bodyPr wrap="square" lIns="0" tIns="0" rIns="0" bIns="0" rtlCol="0" anchor="ctr"/>
          <a:lstStyle/>
          <a:p>
            <a:pPr marL="0" indent="0" algn="l">
              <a:buNone/>
            </a:pPr>
            <a:r>
              <a:rPr lang="en-US" sz="900" dirty="0">
                <a:solidFill>
                  <a:srgbClr val="64748B"/>
                </a:solidFill>
                <a:latin typeface="Open Sans" pitchFamily="34" charset="0"/>
                <a:ea typeface="Open Sans" pitchFamily="34" charset="-122"/>
                <a:cs typeface="Open Sans" pitchFamily="34" charset="-120"/>
              </a:rPr>
              <a:t>Long Form Audit Report (LFAR) – Practical Approach</a:t>
            </a:r>
            <a:endParaRPr lang="en-US" sz="900" dirty="0"/>
          </a:p>
        </p:txBody>
      </p:sp>
      <p:sp>
        <p:nvSpPr>
          <p:cNvPr id="56" name="Text 47"/>
          <p:cNvSpPr txBox="1"/>
          <p:nvPr/>
        </p:nvSpPr>
        <p:spPr>
          <a:xfrm>
            <a:off x="10416845" y="6586423"/>
            <a:ext cx="1553566" cy="171907"/>
          </a:xfrm>
          <a:prstGeom prst="rect">
            <a:avLst/>
          </a:prstGeom>
          <a:noFill/>
          <a:ln/>
        </p:spPr>
        <p:txBody>
          <a:bodyPr wrap="square" lIns="0" tIns="0" rIns="0" bIns="0" rtlCol="0" anchor="ctr"/>
          <a:lstStyle/>
          <a:p>
            <a:pPr marL="0" indent="0" algn="l">
              <a:buNone/>
            </a:pPr>
            <a:r>
              <a:rPr lang="en-US" sz="900" dirty="0">
                <a:solidFill>
                  <a:srgbClr val="64748B"/>
                </a:solidFill>
                <a:latin typeface="Open Sans" pitchFamily="34" charset="0"/>
                <a:ea typeface="Open Sans" pitchFamily="34" charset="-122"/>
                <a:cs typeface="Open Sans" pitchFamily="34" charset="-120"/>
              </a:rPr>
              <a:t>ICAI Hyderabad Seminar</a:t>
            </a:r>
            <a:endParaRPr lang="en-US" sz="900" dirty="0"/>
          </a:p>
        </p:txBody>
      </p:sp>
      <p:pic>
        <p:nvPicPr>
          <p:cNvPr id="57" name="Image 7" descr="preencoded.png"/>
          <p:cNvPicPr>
            <a:picLocks noChangeAspect="1"/>
          </p:cNvPicPr>
          <p:nvPr/>
        </p:nvPicPr>
        <p:blipFill>
          <a:blip r:embed="rId8"/>
          <a:srcRect l="-2359" r="-2359"/>
          <a:stretch/>
        </p:blipFill>
        <p:spPr>
          <a:xfrm>
            <a:off x="476402" y="342900"/>
            <a:ext cx="314554" cy="267005"/>
          </a:xfrm>
          <a:prstGeom prst="rect">
            <a:avLst/>
          </a:prstGeom>
        </p:spPr>
      </p:pic>
      <p:sp>
        <p:nvSpPr>
          <p:cNvPr id="58" name="Text 48"/>
          <p:cNvSpPr txBox="1"/>
          <p:nvPr/>
        </p:nvSpPr>
        <p:spPr>
          <a:xfrm>
            <a:off x="933602" y="247802"/>
            <a:ext cx="8243316" cy="457200"/>
          </a:xfrm>
          <a:prstGeom prst="rect">
            <a:avLst/>
          </a:prstGeom>
          <a:noFill/>
          <a:ln/>
        </p:spPr>
        <p:txBody>
          <a:bodyPr wrap="square" lIns="0" tIns="0" rIns="0" bIns="0" rtlCol="0" anchor="ctr"/>
          <a:lstStyle/>
          <a:p>
            <a:pPr marL="0" indent="0" algn="l">
              <a:buNone/>
            </a:pPr>
            <a:r>
              <a:rPr lang="en-US" sz="2400" b="1" kern="0" spc="75" dirty="0">
                <a:solidFill>
                  <a:srgbClr val="FFFFFF"/>
                </a:solidFill>
                <a:latin typeface="Montserrat" pitchFamily="34" charset="0"/>
                <a:ea typeface="Montserrat" pitchFamily="34" charset="-122"/>
                <a:cs typeface="Montserrat" pitchFamily="34" charset="-120"/>
              </a:rPr>
              <a:t>IV. General - Gold/Bullion/Security Items</a:t>
            </a:r>
            <a:endParaRPr lang="en-US" sz="2400"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name="Slide 64">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F0F0F0"/>
          </a:solidFill>
          <a:ln w="12700">
            <a:solidFill>
              <a:srgbClr val="FFFFFF">
                <a:alpha val="0"/>
              </a:srgbClr>
            </a:solidFill>
            <a:prstDash val="solid"/>
          </a:ln>
        </p:spPr>
      </p:sp>
      <p:sp>
        <p:nvSpPr>
          <p:cNvPr id="3" name="Shape 1"/>
          <p:cNvSpPr/>
          <p:nvPr/>
        </p:nvSpPr>
        <p:spPr>
          <a:xfrm>
            <a:off x="0" y="0"/>
            <a:ext cx="12191695" cy="6858000"/>
          </a:xfrm>
          <a:prstGeom prst="rect">
            <a:avLst/>
          </a:prstGeom>
          <a:solidFill>
            <a:srgbClr val="FFFFFF"/>
          </a:solidFill>
          <a:ln w="12700">
            <a:solidFill>
              <a:srgbClr val="FFFFFF">
                <a:alpha val="0"/>
              </a:srgbClr>
            </a:solidFill>
            <a:prstDash val="solid"/>
          </a:ln>
        </p:spPr>
      </p:sp>
      <p:sp>
        <p:nvSpPr>
          <p:cNvPr id="4" name="Shape 2"/>
          <p:cNvSpPr/>
          <p:nvPr/>
        </p:nvSpPr>
        <p:spPr>
          <a:xfrm>
            <a:off x="0" y="0"/>
            <a:ext cx="12191695" cy="952805"/>
          </a:xfrm>
          <a:prstGeom prst="rect">
            <a:avLst/>
          </a:prstGeom>
          <a:solidFill>
            <a:srgbClr val="003580"/>
          </a:solidFill>
          <a:ln w="12700">
            <a:solidFill>
              <a:srgbClr val="FFFFFF">
                <a:alpha val="0"/>
              </a:srgbClr>
            </a:solidFill>
            <a:prstDash val="solid"/>
          </a:ln>
        </p:spPr>
      </p:sp>
      <p:pic>
        <p:nvPicPr>
          <p:cNvPr id="6" name="Image 0" descr="preencoded.png"/>
          <p:cNvPicPr>
            <a:picLocks noChangeAspect="1"/>
          </p:cNvPicPr>
          <p:nvPr/>
        </p:nvPicPr>
        <p:blipFill>
          <a:blip r:embed="rId3"/>
          <a:srcRect t="-401" b="-401"/>
          <a:stretch/>
        </p:blipFill>
        <p:spPr>
          <a:xfrm>
            <a:off x="0" y="952805"/>
            <a:ext cx="12191695" cy="57607"/>
          </a:xfrm>
          <a:prstGeom prst="rect">
            <a:avLst/>
          </a:prstGeom>
        </p:spPr>
      </p:pic>
      <p:sp>
        <p:nvSpPr>
          <p:cNvPr id="7" name="Shape 4"/>
          <p:cNvSpPr/>
          <p:nvPr/>
        </p:nvSpPr>
        <p:spPr>
          <a:xfrm>
            <a:off x="0" y="1009498"/>
            <a:ext cx="12191695" cy="5467198"/>
          </a:xfrm>
          <a:prstGeom prst="rect">
            <a:avLst/>
          </a:prstGeom>
          <a:solidFill>
            <a:srgbClr val="F8FAFC"/>
          </a:solidFill>
          <a:ln w="12700">
            <a:solidFill>
              <a:srgbClr val="FFFFFF">
                <a:alpha val="0"/>
              </a:srgbClr>
            </a:solidFill>
            <a:prstDash val="solid"/>
          </a:ln>
        </p:spPr>
      </p:sp>
      <p:sp>
        <p:nvSpPr>
          <p:cNvPr id="8" name="Shape 5"/>
          <p:cNvSpPr/>
          <p:nvPr/>
        </p:nvSpPr>
        <p:spPr>
          <a:xfrm>
            <a:off x="476402" y="1200607"/>
            <a:ext cx="11239805" cy="1123798"/>
          </a:xfrm>
          <a:prstGeom prst="roundRect">
            <a:avLst>
              <a:gd name="adj" fmla="val 11033"/>
            </a:avLst>
          </a:prstGeom>
          <a:solidFill>
            <a:srgbClr val="FFFFFF"/>
          </a:solidFill>
          <a:ln/>
        </p:spPr>
      </p:sp>
      <p:sp>
        <p:nvSpPr>
          <p:cNvPr id="9" name="Shape 6"/>
          <p:cNvSpPr/>
          <p:nvPr/>
        </p:nvSpPr>
        <p:spPr>
          <a:xfrm>
            <a:off x="476402" y="1200607"/>
            <a:ext cx="57607" cy="1123798"/>
          </a:xfrm>
          <a:prstGeom prst="roundRect">
            <a:avLst>
              <a:gd name="adj" fmla="val 215228"/>
            </a:avLst>
          </a:prstGeom>
          <a:solidFill>
            <a:srgbClr val="0072CE"/>
          </a:solidFill>
          <a:ln w="12700">
            <a:solidFill>
              <a:srgbClr val="0072CE">
                <a:alpha val="0"/>
              </a:srgbClr>
            </a:solidFill>
            <a:prstDash val="solid"/>
          </a:ln>
        </p:spPr>
      </p:sp>
      <p:sp>
        <p:nvSpPr>
          <p:cNvPr id="10" name="Shape 7"/>
          <p:cNvSpPr/>
          <p:nvPr/>
        </p:nvSpPr>
        <p:spPr>
          <a:xfrm>
            <a:off x="676656" y="1343254"/>
            <a:ext cx="1266444" cy="181051"/>
          </a:xfrm>
          <a:prstGeom prst="roundRect">
            <a:avLst>
              <a:gd name="adj" fmla="val 212653"/>
            </a:avLst>
          </a:prstGeom>
          <a:solidFill>
            <a:srgbClr val="E8F4FD"/>
          </a:solidFill>
          <a:ln w="12700">
            <a:solidFill>
              <a:srgbClr val="FFFFFF">
                <a:alpha val="0"/>
              </a:srgbClr>
            </a:solidFill>
            <a:prstDash val="solid"/>
          </a:ln>
        </p:spPr>
      </p:sp>
      <p:sp>
        <p:nvSpPr>
          <p:cNvPr id="11" name="Text 8"/>
          <p:cNvSpPr txBox="1"/>
          <p:nvPr/>
        </p:nvSpPr>
        <p:spPr>
          <a:xfrm>
            <a:off x="676656" y="1343254"/>
            <a:ext cx="1468526" cy="181051"/>
          </a:xfrm>
          <a:prstGeom prst="rect">
            <a:avLst/>
          </a:prstGeom>
          <a:solidFill>
            <a:srgbClr val="FFFFFF">
              <a:alpha val="0"/>
            </a:srgbClr>
          </a:solidFill>
          <a:ln>
            <a:solidFill>
              <a:srgbClr val="FFFFFF">
                <a:alpha val="0"/>
              </a:srgbClr>
            </a:solidFill>
          </a:ln>
        </p:spPr>
        <p:txBody>
          <a:bodyPr wrap="square" lIns="63500" tIns="25400" rIns="63500" bIns="25400" rtlCol="0" anchor="ctr"/>
          <a:lstStyle/>
          <a:p>
            <a:pPr marL="0" indent="0" algn="l">
              <a:buNone/>
            </a:pPr>
            <a:r>
              <a:rPr lang="en-US" sz="800" b="1" dirty="0">
                <a:solidFill>
                  <a:srgbClr val="003580"/>
                </a:solidFill>
                <a:latin typeface="Open Sans" pitchFamily="34" charset="0"/>
                <a:ea typeface="Open Sans" pitchFamily="34" charset="-122"/>
                <a:cs typeface="Open Sans" pitchFamily="34" charset="-120"/>
              </a:rPr>
              <a:t>IV. 2. Books and Records</a:t>
            </a:r>
            <a:endParaRPr lang="en-US" sz="800" dirty="0"/>
          </a:p>
        </p:txBody>
      </p:sp>
      <p:pic>
        <p:nvPicPr>
          <p:cNvPr id="12" name="Image 1" descr="preencoded.png"/>
          <p:cNvPicPr>
            <a:picLocks noChangeAspect="1"/>
          </p:cNvPicPr>
          <p:nvPr/>
        </p:nvPicPr>
        <p:blipFill>
          <a:blip r:embed="rId4"/>
          <a:srcRect l="-760" r="-760"/>
          <a:stretch/>
        </p:blipFill>
        <p:spPr>
          <a:xfrm>
            <a:off x="11468405" y="1276502"/>
            <a:ext cx="152705" cy="171907"/>
          </a:xfrm>
          <a:prstGeom prst="rect">
            <a:avLst/>
          </a:prstGeom>
        </p:spPr>
      </p:pic>
      <p:sp>
        <p:nvSpPr>
          <p:cNvPr id="13" name="Text 9"/>
          <p:cNvSpPr txBox="1"/>
          <p:nvPr/>
        </p:nvSpPr>
        <p:spPr>
          <a:xfrm>
            <a:off x="676656" y="1552651"/>
            <a:ext cx="10972800" cy="676656"/>
          </a:xfrm>
          <a:prstGeom prst="rect">
            <a:avLst/>
          </a:prstGeom>
          <a:noFill/>
          <a:ln/>
        </p:spPr>
        <p:txBody>
          <a:bodyPr wrap="square" lIns="0" tIns="0" rIns="0" bIns="0" rtlCol="0" anchor="ctr"/>
          <a:lstStyle/>
          <a:p>
            <a:pPr marL="0" indent="0" algn="just">
              <a:buNone/>
            </a:pPr>
            <a:r>
              <a:rPr lang="en-US" sz="1200" b="1" i="1" dirty="0">
                <a:solidFill>
                  <a:srgbClr val="1E293B"/>
                </a:solidFill>
                <a:latin typeface="Montserrat" pitchFamily="34" charset="0"/>
                <a:ea typeface="Montserrat" pitchFamily="34" charset="-122"/>
                <a:cs typeface="Montserrat" pitchFamily="34" charset="-120"/>
              </a:rPr>
              <a:t>"(a) Whether there are any software systems (manual or otherwise) used at the branch which are not integrated with the CBS? If yes, give details thereof. (b) i) In case the branch has been subjected to IS Audit whether there are any adverse features reported... and are pending compliance? ii) Whether branch is generating, and verifying exception reports... iii) Whether the system of bank warrants expeditious compliance of daily exception reports... iv) Whether the bank has laid down procedures for manual intervention... v) Furnish your comments on data integrity..."</a:t>
            </a:r>
            <a:endParaRPr lang="en-US" sz="1200" dirty="0"/>
          </a:p>
        </p:txBody>
      </p:sp>
      <p:sp>
        <p:nvSpPr>
          <p:cNvPr id="14" name="Shape 10"/>
          <p:cNvSpPr/>
          <p:nvPr/>
        </p:nvSpPr>
        <p:spPr>
          <a:xfrm>
            <a:off x="476402" y="2411273"/>
            <a:ext cx="11239805" cy="790956"/>
          </a:xfrm>
          <a:prstGeom prst="roundRect">
            <a:avLst>
              <a:gd name="adj" fmla="val 22286"/>
            </a:avLst>
          </a:prstGeom>
          <a:solidFill>
            <a:srgbClr val="FFFFFF"/>
          </a:solidFill>
          <a:ln/>
        </p:spPr>
      </p:sp>
      <p:sp>
        <p:nvSpPr>
          <p:cNvPr id="15" name="Shape 11"/>
          <p:cNvSpPr/>
          <p:nvPr/>
        </p:nvSpPr>
        <p:spPr>
          <a:xfrm>
            <a:off x="476402" y="2411273"/>
            <a:ext cx="57607" cy="790956"/>
          </a:xfrm>
          <a:prstGeom prst="roundRect">
            <a:avLst>
              <a:gd name="adj" fmla="val 305987"/>
            </a:avLst>
          </a:prstGeom>
          <a:solidFill>
            <a:srgbClr val="0072CE"/>
          </a:solidFill>
          <a:ln w="12700">
            <a:solidFill>
              <a:srgbClr val="0072CE">
                <a:alpha val="0"/>
              </a:srgbClr>
            </a:solidFill>
            <a:prstDash val="solid"/>
          </a:ln>
        </p:spPr>
      </p:sp>
      <p:sp>
        <p:nvSpPr>
          <p:cNvPr id="16" name="Shape 12"/>
          <p:cNvSpPr/>
          <p:nvPr/>
        </p:nvSpPr>
        <p:spPr>
          <a:xfrm>
            <a:off x="676656" y="2554834"/>
            <a:ext cx="1438351" cy="181051"/>
          </a:xfrm>
          <a:prstGeom prst="roundRect">
            <a:avLst>
              <a:gd name="adj" fmla="val 212653"/>
            </a:avLst>
          </a:prstGeom>
          <a:solidFill>
            <a:srgbClr val="E8F4FD"/>
          </a:solidFill>
          <a:ln w="12700">
            <a:solidFill>
              <a:srgbClr val="FFFFFF">
                <a:alpha val="0"/>
              </a:srgbClr>
            </a:solidFill>
            <a:prstDash val="solid"/>
          </a:ln>
        </p:spPr>
      </p:sp>
      <p:sp>
        <p:nvSpPr>
          <p:cNvPr id="17" name="Text 13"/>
          <p:cNvSpPr txBox="1"/>
          <p:nvPr/>
        </p:nvSpPr>
        <p:spPr>
          <a:xfrm>
            <a:off x="676656" y="2554834"/>
            <a:ext cx="1711757" cy="181051"/>
          </a:xfrm>
          <a:prstGeom prst="rect">
            <a:avLst/>
          </a:prstGeom>
          <a:solidFill>
            <a:srgbClr val="FFFFFF">
              <a:alpha val="0"/>
            </a:srgbClr>
          </a:solidFill>
          <a:ln>
            <a:solidFill>
              <a:srgbClr val="FFFFFF">
                <a:alpha val="0"/>
              </a:srgbClr>
            </a:solidFill>
          </a:ln>
        </p:spPr>
        <p:txBody>
          <a:bodyPr wrap="square" lIns="63500" tIns="25400" rIns="63500" bIns="25400" rtlCol="0" anchor="ctr"/>
          <a:lstStyle/>
          <a:p>
            <a:pPr marL="0" indent="0" algn="l">
              <a:buNone/>
            </a:pPr>
            <a:r>
              <a:rPr lang="en-US" sz="800" b="1" dirty="0">
                <a:solidFill>
                  <a:srgbClr val="003580"/>
                </a:solidFill>
                <a:latin typeface="Open Sans" pitchFamily="34" charset="0"/>
                <a:ea typeface="Open Sans" pitchFamily="34" charset="-122"/>
                <a:cs typeface="Open Sans" pitchFamily="34" charset="-120"/>
              </a:rPr>
              <a:t>IV. 3. Inter-Branch Accounts</a:t>
            </a:r>
            <a:endParaRPr lang="en-US" sz="800" dirty="0"/>
          </a:p>
        </p:txBody>
      </p:sp>
      <p:pic>
        <p:nvPicPr>
          <p:cNvPr id="18" name="Image 2" descr="preencoded.png"/>
          <p:cNvPicPr>
            <a:picLocks noChangeAspect="1"/>
          </p:cNvPicPr>
          <p:nvPr/>
        </p:nvPicPr>
        <p:blipFill>
          <a:blip r:embed="rId4"/>
          <a:srcRect l="-760" r="-760"/>
          <a:stretch/>
        </p:blipFill>
        <p:spPr>
          <a:xfrm>
            <a:off x="11468405" y="2488082"/>
            <a:ext cx="152705" cy="171907"/>
          </a:xfrm>
          <a:prstGeom prst="rect">
            <a:avLst/>
          </a:prstGeom>
        </p:spPr>
      </p:pic>
      <p:sp>
        <p:nvSpPr>
          <p:cNvPr id="19" name="Text 14"/>
          <p:cNvSpPr txBox="1"/>
          <p:nvPr/>
        </p:nvSpPr>
        <p:spPr>
          <a:xfrm>
            <a:off x="676656" y="2764231"/>
            <a:ext cx="10972800" cy="342900"/>
          </a:xfrm>
          <a:prstGeom prst="rect">
            <a:avLst/>
          </a:prstGeom>
          <a:noFill/>
          <a:ln/>
        </p:spPr>
        <p:txBody>
          <a:bodyPr wrap="square" lIns="0" tIns="0" rIns="0" bIns="0" rtlCol="0" anchor="ctr"/>
          <a:lstStyle/>
          <a:p>
            <a:pPr marL="0" indent="0" algn="just">
              <a:buNone/>
            </a:pPr>
            <a:r>
              <a:rPr lang="en-US" sz="1200" b="1" i="1" dirty="0">
                <a:solidFill>
                  <a:srgbClr val="1E293B"/>
                </a:solidFill>
                <a:latin typeface="Montserrat" pitchFamily="34" charset="0"/>
                <a:ea typeface="Montserrat" pitchFamily="34" charset="-122"/>
                <a:cs typeface="Montserrat" pitchFamily="34" charset="-120"/>
              </a:rPr>
              <a:t>"Does the branch expeditiously comply with/respond to the communications from the designated cell/Head Office as regards unmatched transactions? As at the year-end are there any unresponded/un-complied queries or communications beyond 7 days? If so, give details?"</a:t>
            </a:r>
            <a:endParaRPr lang="en-US" sz="1200" dirty="0"/>
          </a:p>
        </p:txBody>
      </p:sp>
      <p:sp>
        <p:nvSpPr>
          <p:cNvPr id="20" name="Shape 15"/>
          <p:cNvSpPr/>
          <p:nvPr/>
        </p:nvSpPr>
        <p:spPr>
          <a:xfrm>
            <a:off x="476402" y="3336646"/>
            <a:ext cx="3657600" cy="2857500"/>
          </a:xfrm>
          <a:prstGeom prst="roundRect">
            <a:avLst>
              <a:gd name="adj" fmla="val 2133"/>
            </a:avLst>
          </a:prstGeom>
          <a:solidFill>
            <a:srgbClr val="FFFFFF"/>
          </a:solidFill>
          <a:ln w="12700">
            <a:solidFill>
              <a:srgbClr val="FFFFFF">
                <a:alpha val="0"/>
              </a:srgbClr>
            </a:solidFill>
            <a:prstDash val="solid"/>
          </a:ln>
          <a:effectLst>
            <a:outerShdw blurRad="63500" dist="38100" dir="16200000" algn="bl" rotWithShape="0">
              <a:srgbClr val="000000">
                <a:alpha val="5000"/>
              </a:srgbClr>
            </a:outerShdw>
          </a:effectLst>
        </p:spPr>
      </p:sp>
      <p:sp>
        <p:nvSpPr>
          <p:cNvPr id="21" name="Shape 16"/>
          <p:cNvSpPr/>
          <p:nvPr/>
        </p:nvSpPr>
        <p:spPr>
          <a:xfrm>
            <a:off x="619049" y="3841394"/>
            <a:ext cx="3372307" cy="19202"/>
          </a:xfrm>
          <a:prstGeom prst="rect">
            <a:avLst/>
          </a:prstGeom>
          <a:solidFill>
            <a:srgbClr val="F1F5F9"/>
          </a:solidFill>
          <a:ln w="12700">
            <a:solidFill>
              <a:srgbClr val="F1F5F9">
                <a:alpha val="0"/>
              </a:srgbClr>
            </a:solidFill>
            <a:prstDash val="solid"/>
          </a:ln>
        </p:spPr>
      </p:sp>
      <p:sp>
        <p:nvSpPr>
          <p:cNvPr id="22" name="Shape 17"/>
          <p:cNvSpPr/>
          <p:nvPr/>
        </p:nvSpPr>
        <p:spPr>
          <a:xfrm>
            <a:off x="619049" y="3479292"/>
            <a:ext cx="286207" cy="286207"/>
          </a:xfrm>
          <a:prstGeom prst="ellipse">
            <a:avLst/>
          </a:prstGeom>
          <a:solidFill>
            <a:srgbClr val="0072CE"/>
          </a:solidFill>
          <a:ln w="12700">
            <a:solidFill>
              <a:srgbClr val="FFFFFF">
                <a:alpha val="0"/>
              </a:srgbClr>
            </a:solidFill>
            <a:prstDash val="solid"/>
          </a:ln>
        </p:spPr>
      </p:sp>
      <p:pic>
        <p:nvPicPr>
          <p:cNvPr id="23" name="Image 3" descr="preencoded.png"/>
          <p:cNvPicPr>
            <a:picLocks noChangeAspect="1"/>
          </p:cNvPicPr>
          <p:nvPr/>
        </p:nvPicPr>
        <p:blipFill>
          <a:blip r:embed="rId5"/>
          <a:srcRect/>
          <a:stretch/>
        </p:blipFill>
        <p:spPr>
          <a:xfrm>
            <a:off x="694944" y="3555187"/>
            <a:ext cx="133502" cy="133502"/>
          </a:xfrm>
          <a:prstGeom prst="rect">
            <a:avLst/>
          </a:prstGeom>
        </p:spPr>
      </p:pic>
      <p:sp>
        <p:nvSpPr>
          <p:cNvPr id="24" name="Text 18"/>
          <p:cNvSpPr txBox="1"/>
          <p:nvPr/>
        </p:nvSpPr>
        <p:spPr>
          <a:xfrm>
            <a:off x="981151" y="3522269"/>
            <a:ext cx="1295705" cy="200254"/>
          </a:xfrm>
          <a:prstGeom prst="rect">
            <a:avLst/>
          </a:prstGeom>
          <a:noFill/>
          <a:ln/>
        </p:spPr>
        <p:txBody>
          <a:bodyPr wrap="square" lIns="0" tIns="0" rIns="0" bIns="0" rtlCol="0" anchor="ctr"/>
          <a:lstStyle/>
          <a:p>
            <a:pPr marL="0" indent="0" algn="l">
              <a:buNone/>
            </a:pPr>
            <a:r>
              <a:rPr lang="en-US" sz="1000" b="1" dirty="0">
                <a:solidFill>
                  <a:srgbClr val="334155"/>
                </a:solidFill>
                <a:latin typeface="Montserrat" pitchFamily="34" charset="0"/>
                <a:ea typeface="Montserrat" pitchFamily="34" charset="-122"/>
                <a:cs typeface="Montserrat" pitchFamily="34" charset="-120"/>
              </a:rPr>
              <a:t>What to Verify</a:t>
            </a:r>
            <a:endParaRPr lang="en-US" sz="1000" dirty="0"/>
          </a:p>
        </p:txBody>
      </p:sp>
      <p:sp>
        <p:nvSpPr>
          <p:cNvPr id="25" name="Text 19"/>
          <p:cNvSpPr txBox="1"/>
          <p:nvPr/>
        </p:nvSpPr>
        <p:spPr>
          <a:xfrm>
            <a:off x="743407" y="3955694"/>
            <a:ext cx="3324758" cy="305410"/>
          </a:xfrm>
          <a:prstGeom prst="rect">
            <a:avLst/>
          </a:prstGeom>
          <a:noFill/>
          <a:ln/>
        </p:spPr>
        <p:txBody>
          <a:bodyPr wrap="square" lIns="0" tIns="0" rIns="0" bIns="0" rtlCol="0" anchor="ctr"/>
          <a:lstStyle/>
          <a:p>
            <a:pPr marL="0" indent="0" algn="l">
              <a:buNone/>
            </a:pPr>
            <a:r>
              <a:rPr lang="en-US" sz="900" dirty="0">
                <a:solidFill>
                  <a:srgbClr val="475569"/>
                </a:solidFill>
                <a:latin typeface="Open Sans" pitchFamily="34" charset="0"/>
                <a:ea typeface="Open Sans" pitchFamily="34" charset="-122"/>
                <a:cs typeface="Open Sans" pitchFamily="34" charset="-120"/>
              </a:rPr>
              <a:t>Identification of standalone software/manual systems (e.g., locker software, tax calculation).</a:t>
            </a:r>
            <a:endParaRPr lang="en-US" sz="900" dirty="0"/>
          </a:p>
        </p:txBody>
      </p:sp>
      <p:sp>
        <p:nvSpPr>
          <p:cNvPr id="26" name="Text 20"/>
          <p:cNvSpPr txBox="1"/>
          <p:nvPr/>
        </p:nvSpPr>
        <p:spPr>
          <a:xfrm>
            <a:off x="743407" y="4328770"/>
            <a:ext cx="3324758" cy="305410"/>
          </a:xfrm>
          <a:prstGeom prst="rect">
            <a:avLst/>
          </a:prstGeom>
          <a:noFill/>
          <a:ln/>
        </p:spPr>
        <p:txBody>
          <a:bodyPr wrap="square" lIns="0" tIns="0" rIns="0" bIns="0" rtlCol="0" anchor="ctr"/>
          <a:lstStyle/>
          <a:p>
            <a:pPr marL="0" indent="0" algn="l">
              <a:buNone/>
            </a:pPr>
            <a:r>
              <a:rPr lang="en-US" sz="900" dirty="0">
                <a:solidFill>
                  <a:srgbClr val="475569"/>
                </a:solidFill>
                <a:latin typeface="Open Sans" pitchFamily="34" charset="0"/>
                <a:ea typeface="Open Sans" pitchFamily="34" charset="-122"/>
                <a:cs typeface="Open Sans" pitchFamily="34" charset="-120"/>
              </a:rPr>
              <a:t>Review of IS Audit reports and status of rectification of adverse features.</a:t>
            </a:r>
            <a:endParaRPr lang="en-US" sz="900" dirty="0"/>
          </a:p>
        </p:txBody>
      </p:sp>
      <p:sp>
        <p:nvSpPr>
          <p:cNvPr id="27" name="Text 21"/>
          <p:cNvSpPr txBox="1"/>
          <p:nvPr/>
        </p:nvSpPr>
        <p:spPr>
          <a:xfrm>
            <a:off x="743407" y="4701845"/>
            <a:ext cx="3324758" cy="305410"/>
          </a:xfrm>
          <a:prstGeom prst="rect">
            <a:avLst/>
          </a:prstGeom>
          <a:noFill/>
          <a:ln/>
        </p:spPr>
        <p:txBody>
          <a:bodyPr wrap="square" lIns="0" tIns="0" rIns="0" bIns="0" rtlCol="0" anchor="ctr"/>
          <a:lstStyle/>
          <a:p>
            <a:pPr marL="0" indent="0" algn="l">
              <a:buNone/>
            </a:pPr>
            <a:r>
              <a:rPr lang="en-US" sz="900" dirty="0">
                <a:solidFill>
                  <a:srgbClr val="475569"/>
                </a:solidFill>
                <a:latin typeface="Open Sans" pitchFamily="34" charset="0"/>
                <a:ea typeface="Open Sans" pitchFamily="34" charset="-122"/>
                <a:cs typeface="Open Sans" pitchFamily="34" charset="-120"/>
              </a:rPr>
              <a:t>Daily generation and verification of exception reports by Branch Manager.</a:t>
            </a:r>
            <a:endParaRPr lang="en-US" sz="900" dirty="0"/>
          </a:p>
        </p:txBody>
      </p:sp>
      <p:sp>
        <p:nvSpPr>
          <p:cNvPr id="28" name="Text 22"/>
          <p:cNvSpPr txBox="1"/>
          <p:nvPr/>
        </p:nvSpPr>
        <p:spPr>
          <a:xfrm>
            <a:off x="743407" y="5074920"/>
            <a:ext cx="3324758" cy="305410"/>
          </a:xfrm>
          <a:prstGeom prst="rect">
            <a:avLst/>
          </a:prstGeom>
          <a:noFill/>
          <a:ln/>
        </p:spPr>
        <p:txBody>
          <a:bodyPr wrap="square" lIns="0" tIns="0" rIns="0" bIns="0" rtlCol="0" anchor="ctr"/>
          <a:lstStyle/>
          <a:p>
            <a:pPr marL="0" indent="0" algn="l">
              <a:buNone/>
            </a:pPr>
            <a:r>
              <a:rPr lang="en-US" sz="900" dirty="0">
                <a:solidFill>
                  <a:srgbClr val="475569"/>
                </a:solidFill>
                <a:latin typeface="Open Sans" pitchFamily="34" charset="0"/>
                <a:ea typeface="Open Sans" pitchFamily="34" charset="-122"/>
                <a:cs typeface="Open Sans" pitchFamily="34" charset="-120"/>
              </a:rPr>
              <a:t>Controls over manual intervention/system overrides and audit trails.</a:t>
            </a:r>
            <a:endParaRPr lang="en-US" sz="900" dirty="0"/>
          </a:p>
        </p:txBody>
      </p:sp>
      <p:sp>
        <p:nvSpPr>
          <p:cNvPr id="29" name="Text 23"/>
          <p:cNvSpPr txBox="1"/>
          <p:nvPr/>
        </p:nvSpPr>
        <p:spPr>
          <a:xfrm>
            <a:off x="743407" y="5448910"/>
            <a:ext cx="3324758" cy="305410"/>
          </a:xfrm>
          <a:prstGeom prst="rect">
            <a:avLst/>
          </a:prstGeom>
          <a:noFill/>
          <a:ln/>
        </p:spPr>
        <p:txBody>
          <a:bodyPr wrap="square" lIns="0" tIns="0" rIns="0" bIns="0" rtlCol="0" anchor="ctr"/>
          <a:lstStyle/>
          <a:p>
            <a:pPr marL="0" indent="0" algn="l">
              <a:buNone/>
            </a:pPr>
            <a:r>
              <a:rPr lang="en-US" sz="900" dirty="0">
                <a:solidFill>
                  <a:srgbClr val="475569"/>
                </a:solidFill>
                <a:latin typeface="Open Sans" pitchFamily="34" charset="0"/>
                <a:ea typeface="Open Sans" pitchFamily="34" charset="-122"/>
                <a:cs typeface="Open Sans" pitchFamily="34" charset="-120"/>
              </a:rPr>
              <a:t>Timely response to inter-branch reconciliation queries (IB Transactions).</a:t>
            </a:r>
            <a:endParaRPr lang="en-US" sz="900" dirty="0"/>
          </a:p>
        </p:txBody>
      </p:sp>
      <p:sp>
        <p:nvSpPr>
          <p:cNvPr id="30" name="Shape 24"/>
          <p:cNvSpPr/>
          <p:nvPr/>
        </p:nvSpPr>
        <p:spPr>
          <a:xfrm>
            <a:off x="4270248" y="3336646"/>
            <a:ext cx="3657600" cy="2857500"/>
          </a:xfrm>
          <a:prstGeom prst="roundRect">
            <a:avLst>
              <a:gd name="adj" fmla="val 2133"/>
            </a:avLst>
          </a:prstGeom>
          <a:solidFill>
            <a:srgbClr val="FFFFFF"/>
          </a:solidFill>
          <a:ln w="12700">
            <a:solidFill>
              <a:srgbClr val="FFFFFF">
                <a:alpha val="0"/>
              </a:srgbClr>
            </a:solidFill>
            <a:prstDash val="solid"/>
          </a:ln>
          <a:effectLst>
            <a:outerShdw blurRad="63500" dist="38100" dir="16200000" algn="bl" rotWithShape="0">
              <a:srgbClr val="000000">
                <a:alpha val="5000"/>
              </a:srgbClr>
            </a:outerShdw>
          </a:effectLst>
        </p:spPr>
      </p:sp>
      <p:sp>
        <p:nvSpPr>
          <p:cNvPr id="31" name="Shape 25"/>
          <p:cNvSpPr/>
          <p:nvPr/>
        </p:nvSpPr>
        <p:spPr>
          <a:xfrm>
            <a:off x="4412894" y="3841394"/>
            <a:ext cx="3372307" cy="19202"/>
          </a:xfrm>
          <a:prstGeom prst="rect">
            <a:avLst/>
          </a:prstGeom>
          <a:solidFill>
            <a:srgbClr val="F1F5F9"/>
          </a:solidFill>
          <a:ln w="12700">
            <a:solidFill>
              <a:srgbClr val="F1F5F9">
                <a:alpha val="0"/>
              </a:srgbClr>
            </a:solidFill>
            <a:prstDash val="solid"/>
          </a:ln>
        </p:spPr>
      </p:sp>
      <p:sp>
        <p:nvSpPr>
          <p:cNvPr id="32" name="Shape 26"/>
          <p:cNvSpPr/>
          <p:nvPr/>
        </p:nvSpPr>
        <p:spPr>
          <a:xfrm>
            <a:off x="4412894" y="3479292"/>
            <a:ext cx="286207" cy="286207"/>
          </a:xfrm>
          <a:prstGeom prst="ellipse">
            <a:avLst/>
          </a:prstGeom>
          <a:solidFill>
            <a:srgbClr val="0D9488"/>
          </a:solidFill>
          <a:ln w="12700">
            <a:solidFill>
              <a:srgbClr val="FFFFFF">
                <a:alpha val="0"/>
              </a:srgbClr>
            </a:solidFill>
            <a:prstDash val="solid"/>
          </a:ln>
        </p:spPr>
      </p:sp>
      <p:pic>
        <p:nvPicPr>
          <p:cNvPr id="33" name="Image 4" descr="preencoded.png"/>
          <p:cNvPicPr>
            <a:picLocks noChangeAspect="1"/>
          </p:cNvPicPr>
          <p:nvPr/>
        </p:nvPicPr>
        <p:blipFill>
          <a:blip r:embed="rId6"/>
          <a:srcRect l="-2512" r="-2512"/>
          <a:stretch/>
        </p:blipFill>
        <p:spPr>
          <a:xfrm>
            <a:off x="4503420" y="3555187"/>
            <a:ext cx="105156" cy="133502"/>
          </a:xfrm>
          <a:prstGeom prst="rect">
            <a:avLst/>
          </a:prstGeom>
        </p:spPr>
      </p:pic>
      <p:sp>
        <p:nvSpPr>
          <p:cNvPr id="34" name="Text 27"/>
          <p:cNvSpPr txBox="1"/>
          <p:nvPr/>
        </p:nvSpPr>
        <p:spPr>
          <a:xfrm>
            <a:off x="4774997" y="3522269"/>
            <a:ext cx="1914754" cy="200254"/>
          </a:xfrm>
          <a:prstGeom prst="rect">
            <a:avLst/>
          </a:prstGeom>
          <a:noFill/>
          <a:ln/>
        </p:spPr>
        <p:txBody>
          <a:bodyPr wrap="square" lIns="0" tIns="0" rIns="0" bIns="0" rtlCol="0" anchor="ctr"/>
          <a:lstStyle/>
          <a:p>
            <a:pPr marL="0" indent="0" algn="l">
              <a:buNone/>
            </a:pPr>
            <a:r>
              <a:rPr lang="en-US" sz="1000" b="1" dirty="0">
                <a:solidFill>
                  <a:srgbClr val="334155"/>
                </a:solidFill>
                <a:latin typeface="Montserrat" pitchFamily="34" charset="0"/>
                <a:ea typeface="Montserrat" pitchFamily="34" charset="-122"/>
                <a:cs typeface="Montserrat" pitchFamily="34" charset="-120"/>
              </a:rPr>
              <a:t>Documents to Examine</a:t>
            </a:r>
            <a:endParaRPr lang="en-US" sz="1000" dirty="0"/>
          </a:p>
        </p:txBody>
      </p:sp>
      <p:sp>
        <p:nvSpPr>
          <p:cNvPr id="35" name="Text 28"/>
          <p:cNvSpPr txBox="1"/>
          <p:nvPr/>
        </p:nvSpPr>
        <p:spPr>
          <a:xfrm>
            <a:off x="4537253" y="3955694"/>
            <a:ext cx="2516429" cy="152705"/>
          </a:xfrm>
          <a:prstGeom prst="rect">
            <a:avLst/>
          </a:prstGeom>
          <a:noFill/>
          <a:ln/>
        </p:spPr>
        <p:txBody>
          <a:bodyPr wrap="square" lIns="0" tIns="0" rIns="0" bIns="0" rtlCol="0" anchor="ctr"/>
          <a:lstStyle/>
          <a:p>
            <a:pPr marL="0" indent="0" algn="l">
              <a:buNone/>
            </a:pPr>
            <a:r>
              <a:rPr lang="en-US" sz="900" dirty="0">
                <a:solidFill>
                  <a:srgbClr val="475569"/>
                </a:solidFill>
                <a:latin typeface="Open Sans" pitchFamily="34" charset="0"/>
                <a:ea typeface="Open Sans" pitchFamily="34" charset="-122"/>
                <a:cs typeface="Open Sans" pitchFamily="34" charset="-120"/>
              </a:rPr>
              <a:t>IS Audit Report and Compliance Report.</a:t>
            </a:r>
            <a:endParaRPr lang="en-US" sz="900" dirty="0"/>
          </a:p>
        </p:txBody>
      </p:sp>
      <p:sp>
        <p:nvSpPr>
          <p:cNvPr id="36" name="Text 29"/>
          <p:cNvSpPr txBox="1"/>
          <p:nvPr/>
        </p:nvSpPr>
        <p:spPr>
          <a:xfrm>
            <a:off x="4537253" y="4180637"/>
            <a:ext cx="3729838" cy="152705"/>
          </a:xfrm>
          <a:prstGeom prst="rect">
            <a:avLst/>
          </a:prstGeom>
          <a:noFill/>
          <a:ln/>
        </p:spPr>
        <p:txBody>
          <a:bodyPr wrap="square" lIns="0" tIns="0" rIns="0" bIns="0" rtlCol="0" anchor="ctr"/>
          <a:lstStyle/>
          <a:p>
            <a:pPr marL="0" indent="0" algn="l">
              <a:buNone/>
            </a:pPr>
            <a:r>
              <a:rPr lang="en-US" sz="900" dirty="0">
                <a:solidFill>
                  <a:srgbClr val="475569"/>
                </a:solidFill>
                <a:latin typeface="Open Sans" pitchFamily="34" charset="0"/>
                <a:ea typeface="Open Sans" pitchFamily="34" charset="-122"/>
                <a:cs typeface="Open Sans" pitchFamily="34" charset="-120"/>
              </a:rPr>
              <a:t>Daily Exception Reports file (e.g., limit breach, rate change).</a:t>
            </a:r>
            <a:endParaRPr lang="en-US" sz="900" dirty="0"/>
          </a:p>
        </p:txBody>
      </p:sp>
      <p:sp>
        <p:nvSpPr>
          <p:cNvPr id="37" name="Text 30"/>
          <p:cNvSpPr txBox="1"/>
          <p:nvPr/>
        </p:nvSpPr>
        <p:spPr>
          <a:xfrm>
            <a:off x="4537253" y="4404665"/>
            <a:ext cx="3324758" cy="305410"/>
          </a:xfrm>
          <a:prstGeom prst="rect">
            <a:avLst/>
          </a:prstGeom>
          <a:noFill/>
          <a:ln/>
        </p:spPr>
        <p:txBody>
          <a:bodyPr wrap="square" lIns="0" tIns="0" rIns="0" bIns="0" rtlCol="0" anchor="ctr"/>
          <a:lstStyle/>
          <a:p>
            <a:pPr marL="0" indent="0" algn="l">
              <a:buNone/>
            </a:pPr>
            <a:r>
              <a:rPr lang="en-US" sz="900" dirty="0">
                <a:solidFill>
                  <a:srgbClr val="475569"/>
                </a:solidFill>
                <a:latin typeface="Open Sans" pitchFamily="34" charset="0"/>
                <a:ea typeface="Open Sans" pitchFamily="34" charset="-122"/>
                <a:cs typeface="Open Sans" pitchFamily="34" charset="-120"/>
              </a:rPr>
              <a:t>Manual Intervention Register / System Log of manual entries.</a:t>
            </a:r>
            <a:endParaRPr lang="en-US" sz="900" dirty="0"/>
          </a:p>
        </p:txBody>
      </p:sp>
      <p:sp>
        <p:nvSpPr>
          <p:cNvPr id="38" name="Text 31"/>
          <p:cNvSpPr txBox="1"/>
          <p:nvPr/>
        </p:nvSpPr>
        <p:spPr>
          <a:xfrm>
            <a:off x="4537253" y="4778654"/>
            <a:ext cx="3499409" cy="152705"/>
          </a:xfrm>
          <a:prstGeom prst="rect">
            <a:avLst/>
          </a:prstGeom>
          <a:noFill/>
          <a:ln/>
        </p:spPr>
        <p:txBody>
          <a:bodyPr wrap="square" lIns="0" tIns="0" rIns="0" bIns="0" rtlCol="0" anchor="ctr"/>
          <a:lstStyle/>
          <a:p>
            <a:pPr marL="0" indent="0" algn="l">
              <a:buNone/>
            </a:pPr>
            <a:r>
              <a:rPr lang="en-US" sz="900" dirty="0">
                <a:solidFill>
                  <a:srgbClr val="475569"/>
                </a:solidFill>
                <a:latin typeface="Open Sans" pitchFamily="34" charset="0"/>
                <a:ea typeface="Open Sans" pitchFamily="34" charset="-122"/>
                <a:cs typeface="Open Sans" pitchFamily="34" charset="-120"/>
              </a:rPr>
              <a:t>Inter-Branch Reconciliation Statement / Query Register.</a:t>
            </a:r>
            <a:endParaRPr lang="en-US" sz="900" dirty="0"/>
          </a:p>
        </p:txBody>
      </p:sp>
      <p:sp>
        <p:nvSpPr>
          <p:cNvPr id="39" name="Text 32"/>
          <p:cNvSpPr txBox="1"/>
          <p:nvPr/>
        </p:nvSpPr>
        <p:spPr>
          <a:xfrm>
            <a:off x="4537253" y="5002682"/>
            <a:ext cx="3324758" cy="305410"/>
          </a:xfrm>
          <a:prstGeom prst="rect">
            <a:avLst/>
          </a:prstGeom>
          <a:noFill/>
          <a:ln/>
        </p:spPr>
        <p:txBody>
          <a:bodyPr wrap="square" lIns="0" tIns="0" rIns="0" bIns="0" rtlCol="0" anchor="ctr"/>
          <a:lstStyle/>
          <a:p>
            <a:pPr marL="0" indent="0" algn="l">
              <a:buNone/>
            </a:pPr>
            <a:r>
              <a:rPr lang="en-US" sz="900" dirty="0">
                <a:solidFill>
                  <a:srgbClr val="475569"/>
                </a:solidFill>
                <a:latin typeface="Open Sans" pitchFamily="34" charset="0"/>
                <a:ea typeface="Open Sans" pitchFamily="34" charset="-122"/>
                <a:cs typeface="Open Sans" pitchFamily="34" charset="-120"/>
              </a:rPr>
              <a:t>Correspondence with Head Office regarding unmatched entries.</a:t>
            </a:r>
            <a:endParaRPr lang="en-US" sz="900" dirty="0"/>
          </a:p>
        </p:txBody>
      </p:sp>
      <p:sp>
        <p:nvSpPr>
          <p:cNvPr id="40" name="Shape 33"/>
          <p:cNvSpPr/>
          <p:nvPr/>
        </p:nvSpPr>
        <p:spPr>
          <a:xfrm>
            <a:off x="8064094" y="3336646"/>
            <a:ext cx="3657600" cy="2857500"/>
          </a:xfrm>
          <a:prstGeom prst="roundRect">
            <a:avLst>
              <a:gd name="adj" fmla="val 2133"/>
            </a:avLst>
          </a:prstGeom>
          <a:solidFill>
            <a:srgbClr val="FFFFFF"/>
          </a:solidFill>
          <a:ln w="12700">
            <a:solidFill>
              <a:srgbClr val="FFFFFF">
                <a:alpha val="0"/>
              </a:srgbClr>
            </a:solidFill>
            <a:prstDash val="solid"/>
          </a:ln>
          <a:effectLst>
            <a:outerShdw blurRad="63500" dist="38100" dir="16200000" algn="bl" rotWithShape="0">
              <a:srgbClr val="000000">
                <a:alpha val="5000"/>
              </a:srgbClr>
            </a:outerShdw>
          </a:effectLst>
        </p:spPr>
      </p:sp>
      <p:sp>
        <p:nvSpPr>
          <p:cNvPr id="41" name="Shape 34"/>
          <p:cNvSpPr/>
          <p:nvPr/>
        </p:nvSpPr>
        <p:spPr>
          <a:xfrm>
            <a:off x="8207654" y="3841394"/>
            <a:ext cx="3372307" cy="19202"/>
          </a:xfrm>
          <a:prstGeom prst="rect">
            <a:avLst/>
          </a:prstGeom>
          <a:solidFill>
            <a:srgbClr val="F1F5F9"/>
          </a:solidFill>
          <a:ln w="12700">
            <a:solidFill>
              <a:srgbClr val="F1F5F9">
                <a:alpha val="0"/>
              </a:srgbClr>
            </a:solidFill>
            <a:prstDash val="solid"/>
          </a:ln>
        </p:spPr>
      </p:sp>
      <p:sp>
        <p:nvSpPr>
          <p:cNvPr id="42" name="Shape 35"/>
          <p:cNvSpPr/>
          <p:nvPr/>
        </p:nvSpPr>
        <p:spPr>
          <a:xfrm>
            <a:off x="8207654" y="3479292"/>
            <a:ext cx="286207" cy="286207"/>
          </a:xfrm>
          <a:prstGeom prst="ellipse">
            <a:avLst/>
          </a:prstGeom>
          <a:solidFill>
            <a:srgbClr val="EF4444"/>
          </a:solidFill>
          <a:ln w="12700">
            <a:solidFill>
              <a:srgbClr val="FFFFFF">
                <a:alpha val="0"/>
              </a:srgbClr>
            </a:solidFill>
            <a:prstDash val="solid"/>
          </a:ln>
        </p:spPr>
      </p:sp>
      <p:pic>
        <p:nvPicPr>
          <p:cNvPr id="43" name="Image 5" descr="preencoded.png"/>
          <p:cNvPicPr>
            <a:picLocks noChangeAspect="1"/>
          </p:cNvPicPr>
          <p:nvPr/>
        </p:nvPicPr>
        <p:blipFill>
          <a:blip r:embed="rId7"/>
          <a:srcRect/>
          <a:stretch/>
        </p:blipFill>
        <p:spPr>
          <a:xfrm>
            <a:off x="8283550" y="3555187"/>
            <a:ext cx="133502" cy="133502"/>
          </a:xfrm>
          <a:prstGeom prst="rect">
            <a:avLst/>
          </a:prstGeom>
        </p:spPr>
      </p:pic>
      <p:sp>
        <p:nvSpPr>
          <p:cNvPr id="44" name="Text 36"/>
          <p:cNvSpPr txBox="1"/>
          <p:nvPr/>
        </p:nvSpPr>
        <p:spPr>
          <a:xfrm>
            <a:off x="8568842" y="3522269"/>
            <a:ext cx="1459382" cy="200254"/>
          </a:xfrm>
          <a:prstGeom prst="rect">
            <a:avLst/>
          </a:prstGeom>
          <a:noFill/>
          <a:ln/>
        </p:spPr>
        <p:txBody>
          <a:bodyPr wrap="square" lIns="0" tIns="0" rIns="0" bIns="0" rtlCol="0" anchor="ctr"/>
          <a:lstStyle/>
          <a:p>
            <a:pPr marL="0" indent="0" algn="l">
              <a:buNone/>
            </a:pPr>
            <a:r>
              <a:rPr lang="en-US" sz="1000" b="1" dirty="0">
                <a:solidFill>
                  <a:srgbClr val="334155"/>
                </a:solidFill>
                <a:latin typeface="Montserrat" pitchFamily="34" charset="0"/>
                <a:ea typeface="Montserrat" pitchFamily="34" charset="-122"/>
                <a:cs typeface="Montserrat" pitchFamily="34" charset="-120"/>
              </a:rPr>
              <a:t>Risks / Red Flags</a:t>
            </a:r>
            <a:endParaRPr lang="en-US" sz="1000" dirty="0"/>
          </a:p>
        </p:txBody>
      </p:sp>
      <p:sp>
        <p:nvSpPr>
          <p:cNvPr id="45" name="Text 37"/>
          <p:cNvSpPr txBox="1"/>
          <p:nvPr/>
        </p:nvSpPr>
        <p:spPr>
          <a:xfrm>
            <a:off x="8331098" y="3955694"/>
            <a:ext cx="3324758" cy="305410"/>
          </a:xfrm>
          <a:prstGeom prst="rect">
            <a:avLst/>
          </a:prstGeom>
          <a:noFill/>
          <a:ln/>
        </p:spPr>
        <p:txBody>
          <a:bodyPr wrap="square" lIns="0" tIns="0" rIns="0" bIns="0" rtlCol="0" anchor="ctr"/>
          <a:lstStyle/>
          <a:p>
            <a:pPr marL="0" indent="0" algn="l">
              <a:buNone/>
            </a:pPr>
            <a:r>
              <a:rPr lang="en-US" sz="900" dirty="0">
                <a:solidFill>
                  <a:srgbClr val="475569"/>
                </a:solidFill>
                <a:latin typeface="Open Sans" pitchFamily="34" charset="0"/>
                <a:ea typeface="Open Sans" pitchFamily="34" charset="-122"/>
                <a:cs typeface="Open Sans" pitchFamily="34" charset="-120"/>
              </a:rPr>
              <a:t>Data integrity issues due to non-integrated systems/manual feeds.</a:t>
            </a:r>
            <a:endParaRPr lang="en-US" sz="900" dirty="0"/>
          </a:p>
        </p:txBody>
      </p:sp>
      <p:sp>
        <p:nvSpPr>
          <p:cNvPr id="46" name="Text 38"/>
          <p:cNvSpPr txBox="1"/>
          <p:nvPr/>
        </p:nvSpPr>
        <p:spPr>
          <a:xfrm>
            <a:off x="8331098" y="4328770"/>
            <a:ext cx="3324758" cy="305410"/>
          </a:xfrm>
          <a:prstGeom prst="rect">
            <a:avLst/>
          </a:prstGeom>
          <a:noFill/>
          <a:ln/>
        </p:spPr>
        <p:txBody>
          <a:bodyPr wrap="square" lIns="0" tIns="0" rIns="0" bIns="0" rtlCol="0" anchor="ctr"/>
          <a:lstStyle/>
          <a:p>
            <a:pPr marL="0" indent="0" algn="l">
              <a:buNone/>
            </a:pPr>
            <a:r>
              <a:rPr lang="en-US" sz="900" dirty="0">
                <a:solidFill>
                  <a:srgbClr val="475569"/>
                </a:solidFill>
                <a:latin typeface="Open Sans" pitchFamily="34" charset="0"/>
                <a:ea typeface="Open Sans" pitchFamily="34" charset="-122"/>
                <a:cs typeface="Open Sans" pitchFamily="34" charset="-120"/>
              </a:rPr>
              <a:t>Unauthorized transactions or fraud facilitated by unchecked manual interventions.</a:t>
            </a:r>
            <a:endParaRPr lang="en-US" sz="900" dirty="0"/>
          </a:p>
        </p:txBody>
      </p:sp>
      <p:sp>
        <p:nvSpPr>
          <p:cNvPr id="47" name="Text 39"/>
          <p:cNvSpPr txBox="1"/>
          <p:nvPr/>
        </p:nvSpPr>
        <p:spPr>
          <a:xfrm>
            <a:off x="8331098" y="4701845"/>
            <a:ext cx="3324758" cy="305410"/>
          </a:xfrm>
          <a:prstGeom prst="rect">
            <a:avLst/>
          </a:prstGeom>
          <a:noFill/>
          <a:ln/>
        </p:spPr>
        <p:txBody>
          <a:bodyPr wrap="square" lIns="0" tIns="0" rIns="0" bIns="0" rtlCol="0" anchor="ctr"/>
          <a:lstStyle/>
          <a:p>
            <a:pPr marL="0" indent="0" algn="l">
              <a:buNone/>
            </a:pPr>
            <a:r>
              <a:rPr lang="en-US" sz="900" dirty="0">
                <a:solidFill>
                  <a:srgbClr val="475569"/>
                </a:solidFill>
                <a:latin typeface="Open Sans" pitchFamily="34" charset="0"/>
                <a:ea typeface="Open Sans" pitchFamily="34" charset="-122"/>
                <a:cs typeface="Open Sans" pitchFamily="34" charset="-120"/>
              </a:rPr>
              <a:t>Unrectified IS audit observations leading to system vulnerabilities.</a:t>
            </a:r>
            <a:endParaRPr lang="en-US" sz="900" dirty="0"/>
          </a:p>
        </p:txBody>
      </p:sp>
      <p:sp>
        <p:nvSpPr>
          <p:cNvPr id="48" name="Text 40"/>
          <p:cNvSpPr txBox="1"/>
          <p:nvPr/>
        </p:nvSpPr>
        <p:spPr>
          <a:xfrm>
            <a:off x="8331098" y="5074920"/>
            <a:ext cx="3324758" cy="305410"/>
          </a:xfrm>
          <a:prstGeom prst="rect">
            <a:avLst/>
          </a:prstGeom>
          <a:noFill/>
          <a:ln/>
        </p:spPr>
        <p:txBody>
          <a:bodyPr wrap="square" lIns="0" tIns="0" rIns="0" bIns="0" rtlCol="0" anchor="ctr"/>
          <a:lstStyle/>
          <a:p>
            <a:pPr marL="0" indent="0" algn="l">
              <a:buNone/>
            </a:pPr>
            <a:r>
              <a:rPr lang="en-US" sz="900" dirty="0">
                <a:solidFill>
                  <a:srgbClr val="475569"/>
                </a:solidFill>
                <a:latin typeface="Open Sans" pitchFamily="34" charset="0"/>
                <a:ea typeface="Open Sans" pitchFamily="34" charset="-122"/>
                <a:cs typeface="Open Sans" pitchFamily="34" charset="-120"/>
              </a:rPr>
              <a:t>Potential fraud concealment in long-outstanding unmatched inter-branch entries.</a:t>
            </a:r>
            <a:endParaRPr lang="en-US" sz="900" dirty="0"/>
          </a:p>
        </p:txBody>
      </p:sp>
      <p:sp>
        <p:nvSpPr>
          <p:cNvPr id="49" name="Text 41"/>
          <p:cNvSpPr txBox="1"/>
          <p:nvPr/>
        </p:nvSpPr>
        <p:spPr>
          <a:xfrm>
            <a:off x="8331098" y="5448910"/>
            <a:ext cx="3324758" cy="305410"/>
          </a:xfrm>
          <a:prstGeom prst="rect">
            <a:avLst/>
          </a:prstGeom>
          <a:noFill/>
          <a:ln/>
        </p:spPr>
        <p:txBody>
          <a:bodyPr wrap="square" lIns="0" tIns="0" rIns="0" bIns="0" rtlCol="0" anchor="ctr"/>
          <a:lstStyle/>
          <a:p>
            <a:pPr marL="0" indent="0" algn="l">
              <a:buNone/>
            </a:pPr>
            <a:r>
              <a:rPr lang="en-US" sz="900" dirty="0">
                <a:solidFill>
                  <a:srgbClr val="475569"/>
                </a:solidFill>
                <a:latin typeface="Open Sans" pitchFamily="34" charset="0"/>
                <a:ea typeface="Open Sans" pitchFamily="34" charset="-122"/>
                <a:cs typeface="Open Sans" pitchFamily="34" charset="-120"/>
              </a:rPr>
              <a:t>Financial impact of un-reconciled items accumulating over time.</a:t>
            </a:r>
            <a:endParaRPr lang="en-US" sz="900" dirty="0"/>
          </a:p>
        </p:txBody>
      </p:sp>
      <p:sp>
        <p:nvSpPr>
          <p:cNvPr id="50" name="Shape 42"/>
          <p:cNvSpPr/>
          <p:nvPr/>
        </p:nvSpPr>
        <p:spPr>
          <a:xfrm>
            <a:off x="0" y="6476695"/>
            <a:ext cx="12191695" cy="381305"/>
          </a:xfrm>
          <a:prstGeom prst="rect">
            <a:avLst/>
          </a:prstGeom>
          <a:solidFill>
            <a:srgbClr val="F1F5F9"/>
          </a:solidFill>
          <a:ln/>
        </p:spPr>
      </p:sp>
      <p:sp>
        <p:nvSpPr>
          <p:cNvPr id="51" name="Shape 43"/>
          <p:cNvSpPr/>
          <p:nvPr/>
        </p:nvSpPr>
        <p:spPr>
          <a:xfrm>
            <a:off x="0" y="6476695"/>
            <a:ext cx="12191695" cy="9144"/>
          </a:xfrm>
          <a:prstGeom prst="rect">
            <a:avLst/>
          </a:prstGeom>
          <a:solidFill>
            <a:srgbClr val="E2E8F0"/>
          </a:solidFill>
          <a:ln w="12700">
            <a:solidFill>
              <a:srgbClr val="E2E8F0">
                <a:alpha val="0"/>
              </a:srgbClr>
            </a:solidFill>
            <a:prstDash val="solid"/>
          </a:ln>
        </p:spPr>
      </p:sp>
      <p:sp>
        <p:nvSpPr>
          <p:cNvPr id="52" name="Text 44"/>
          <p:cNvSpPr txBox="1"/>
          <p:nvPr/>
        </p:nvSpPr>
        <p:spPr>
          <a:xfrm>
            <a:off x="476402" y="6586423"/>
            <a:ext cx="3276295" cy="171907"/>
          </a:xfrm>
          <a:prstGeom prst="rect">
            <a:avLst/>
          </a:prstGeom>
          <a:noFill/>
          <a:ln/>
        </p:spPr>
        <p:txBody>
          <a:bodyPr wrap="square" lIns="0" tIns="0" rIns="0" bIns="0" rtlCol="0" anchor="ctr"/>
          <a:lstStyle/>
          <a:p>
            <a:pPr marL="0" indent="0" algn="l">
              <a:buNone/>
            </a:pPr>
            <a:r>
              <a:rPr lang="en-US" sz="900" dirty="0">
                <a:solidFill>
                  <a:srgbClr val="64748B"/>
                </a:solidFill>
                <a:latin typeface="Open Sans" pitchFamily="34" charset="0"/>
                <a:ea typeface="Open Sans" pitchFamily="34" charset="-122"/>
                <a:cs typeface="Open Sans" pitchFamily="34" charset="-120"/>
              </a:rPr>
              <a:t>Long Form Audit Report (LFAR) – Practical Approach</a:t>
            </a:r>
            <a:endParaRPr lang="en-US" sz="900" dirty="0"/>
          </a:p>
        </p:txBody>
      </p:sp>
      <p:sp>
        <p:nvSpPr>
          <p:cNvPr id="53" name="Text 45"/>
          <p:cNvSpPr txBox="1"/>
          <p:nvPr/>
        </p:nvSpPr>
        <p:spPr>
          <a:xfrm>
            <a:off x="10416845" y="6586423"/>
            <a:ext cx="1553566" cy="171907"/>
          </a:xfrm>
          <a:prstGeom prst="rect">
            <a:avLst/>
          </a:prstGeom>
          <a:noFill/>
          <a:ln/>
        </p:spPr>
        <p:txBody>
          <a:bodyPr wrap="square" lIns="0" tIns="0" rIns="0" bIns="0" rtlCol="0" anchor="ctr"/>
          <a:lstStyle/>
          <a:p>
            <a:pPr marL="0" indent="0" algn="l">
              <a:buNone/>
            </a:pPr>
            <a:r>
              <a:rPr lang="en-US" sz="900" dirty="0">
                <a:solidFill>
                  <a:srgbClr val="64748B"/>
                </a:solidFill>
                <a:latin typeface="Open Sans" pitchFamily="34" charset="0"/>
                <a:ea typeface="Open Sans" pitchFamily="34" charset="-122"/>
                <a:cs typeface="Open Sans" pitchFamily="34" charset="-120"/>
              </a:rPr>
              <a:t>ICAI Hyderabad Seminar</a:t>
            </a:r>
            <a:endParaRPr lang="en-US" sz="900" dirty="0"/>
          </a:p>
        </p:txBody>
      </p:sp>
      <p:pic>
        <p:nvPicPr>
          <p:cNvPr id="54" name="Image 6" descr="preencoded.png"/>
          <p:cNvPicPr>
            <a:picLocks noChangeAspect="1"/>
          </p:cNvPicPr>
          <p:nvPr/>
        </p:nvPicPr>
        <p:blipFill>
          <a:blip r:embed="rId8"/>
          <a:srcRect l="-1712" r="-1712"/>
          <a:stretch/>
        </p:blipFill>
        <p:spPr>
          <a:xfrm>
            <a:off x="476402" y="342900"/>
            <a:ext cx="276149" cy="267005"/>
          </a:xfrm>
          <a:prstGeom prst="rect">
            <a:avLst/>
          </a:prstGeom>
        </p:spPr>
      </p:pic>
      <p:sp>
        <p:nvSpPr>
          <p:cNvPr id="55" name="Text 46"/>
          <p:cNvSpPr txBox="1"/>
          <p:nvPr/>
        </p:nvSpPr>
        <p:spPr>
          <a:xfrm>
            <a:off x="895198" y="247802"/>
            <a:ext cx="11158257" cy="457200"/>
          </a:xfrm>
          <a:prstGeom prst="rect">
            <a:avLst/>
          </a:prstGeom>
          <a:noFill/>
          <a:ln/>
        </p:spPr>
        <p:txBody>
          <a:bodyPr wrap="square" lIns="0" tIns="0" rIns="0" bIns="0" rtlCol="0" anchor="ctr"/>
          <a:lstStyle/>
          <a:p>
            <a:pPr marL="0" indent="0" algn="l">
              <a:buNone/>
            </a:pPr>
            <a:r>
              <a:rPr lang="en-US" sz="2400" b="1" kern="0" spc="75" dirty="0">
                <a:solidFill>
                  <a:srgbClr val="FFFFFF"/>
                </a:solidFill>
                <a:latin typeface="Montserrat" pitchFamily="34" charset="0"/>
                <a:ea typeface="Montserrat" pitchFamily="34" charset="-122"/>
                <a:cs typeface="Montserrat" pitchFamily="34" charset="-120"/>
              </a:rPr>
              <a:t>IV. General - Books &amp; Records / Inter-Branch- CBS Integration &amp; IS Audit </a:t>
            </a:r>
            <a:endParaRPr lang="en-US" sz="2400"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name="Slide 65">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F0F0F0"/>
          </a:solidFill>
          <a:ln w="12700">
            <a:solidFill>
              <a:srgbClr val="FFFFFF">
                <a:alpha val="0"/>
              </a:srgbClr>
            </a:solidFill>
            <a:prstDash val="solid"/>
          </a:ln>
        </p:spPr>
      </p:sp>
      <p:sp>
        <p:nvSpPr>
          <p:cNvPr id="3" name="Shape 1"/>
          <p:cNvSpPr/>
          <p:nvPr/>
        </p:nvSpPr>
        <p:spPr>
          <a:xfrm>
            <a:off x="0" y="0"/>
            <a:ext cx="12191695" cy="6858000"/>
          </a:xfrm>
          <a:prstGeom prst="rect">
            <a:avLst/>
          </a:prstGeom>
          <a:solidFill>
            <a:srgbClr val="FFFFFF"/>
          </a:solidFill>
          <a:ln w="12700">
            <a:solidFill>
              <a:srgbClr val="FFFFFF">
                <a:alpha val="0"/>
              </a:srgbClr>
            </a:solidFill>
            <a:prstDash val="solid"/>
          </a:ln>
        </p:spPr>
      </p:sp>
      <p:sp>
        <p:nvSpPr>
          <p:cNvPr id="4" name="Shape 2"/>
          <p:cNvSpPr/>
          <p:nvPr/>
        </p:nvSpPr>
        <p:spPr>
          <a:xfrm>
            <a:off x="0" y="0"/>
            <a:ext cx="12191695" cy="952805"/>
          </a:xfrm>
          <a:prstGeom prst="rect">
            <a:avLst/>
          </a:prstGeom>
          <a:solidFill>
            <a:srgbClr val="003580"/>
          </a:solidFill>
          <a:ln w="12700">
            <a:solidFill>
              <a:srgbClr val="FFFFFF">
                <a:alpha val="0"/>
              </a:srgbClr>
            </a:solidFill>
            <a:prstDash val="solid"/>
          </a:ln>
        </p:spPr>
      </p:sp>
      <p:pic>
        <p:nvPicPr>
          <p:cNvPr id="6" name="Image 0" descr="preencoded.png"/>
          <p:cNvPicPr>
            <a:picLocks noChangeAspect="1"/>
          </p:cNvPicPr>
          <p:nvPr/>
        </p:nvPicPr>
        <p:blipFill>
          <a:blip r:embed="rId3"/>
          <a:srcRect t="-401" b="-401"/>
          <a:stretch/>
        </p:blipFill>
        <p:spPr>
          <a:xfrm>
            <a:off x="0" y="952805"/>
            <a:ext cx="12191695" cy="57607"/>
          </a:xfrm>
          <a:prstGeom prst="rect">
            <a:avLst/>
          </a:prstGeom>
        </p:spPr>
      </p:pic>
      <p:sp>
        <p:nvSpPr>
          <p:cNvPr id="7" name="Shape 4"/>
          <p:cNvSpPr/>
          <p:nvPr/>
        </p:nvSpPr>
        <p:spPr>
          <a:xfrm>
            <a:off x="0" y="1009498"/>
            <a:ext cx="12191695" cy="5467198"/>
          </a:xfrm>
          <a:prstGeom prst="rect">
            <a:avLst/>
          </a:prstGeom>
          <a:solidFill>
            <a:srgbClr val="F8FAFC"/>
          </a:solidFill>
          <a:ln w="12700">
            <a:solidFill>
              <a:srgbClr val="FFFFFF">
                <a:alpha val="0"/>
              </a:srgbClr>
            </a:solidFill>
            <a:prstDash val="solid"/>
          </a:ln>
        </p:spPr>
      </p:sp>
      <p:sp>
        <p:nvSpPr>
          <p:cNvPr id="8" name="Shape 5"/>
          <p:cNvSpPr/>
          <p:nvPr/>
        </p:nvSpPr>
        <p:spPr>
          <a:xfrm>
            <a:off x="476402" y="1200607"/>
            <a:ext cx="11239805" cy="1257300"/>
          </a:xfrm>
          <a:prstGeom prst="roundRect">
            <a:avLst>
              <a:gd name="adj" fmla="val 8815"/>
            </a:avLst>
          </a:prstGeom>
          <a:solidFill>
            <a:srgbClr val="FFFFFF"/>
          </a:solidFill>
          <a:ln/>
        </p:spPr>
      </p:sp>
      <p:sp>
        <p:nvSpPr>
          <p:cNvPr id="9" name="Shape 6"/>
          <p:cNvSpPr/>
          <p:nvPr/>
        </p:nvSpPr>
        <p:spPr>
          <a:xfrm>
            <a:off x="476402" y="1200607"/>
            <a:ext cx="57607" cy="1257300"/>
          </a:xfrm>
          <a:prstGeom prst="roundRect">
            <a:avLst>
              <a:gd name="adj" fmla="val 192401"/>
            </a:avLst>
          </a:prstGeom>
          <a:solidFill>
            <a:srgbClr val="0072CE"/>
          </a:solidFill>
          <a:ln w="12700">
            <a:solidFill>
              <a:srgbClr val="0072CE">
                <a:alpha val="0"/>
              </a:srgbClr>
            </a:solidFill>
            <a:prstDash val="solid"/>
          </a:ln>
        </p:spPr>
      </p:sp>
      <p:sp>
        <p:nvSpPr>
          <p:cNvPr id="10" name="Shape 7"/>
          <p:cNvSpPr/>
          <p:nvPr/>
        </p:nvSpPr>
        <p:spPr>
          <a:xfrm>
            <a:off x="676656" y="1343254"/>
            <a:ext cx="847649" cy="181051"/>
          </a:xfrm>
          <a:prstGeom prst="roundRect">
            <a:avLst>
              <a:gd name="adj" fmla="val 212653"/>
            </a:avLst>
          </a:prstGeom>
          <a:solidFill>
            <a:srgbClr val="E8F4FD"/>
          </a:solidFill>
          <a:ln w="12700">
            <a:solidFill>
              <a:srgbClr val="FFFFFF">
                <a:alpha val="0"/>
              </a:srgbClr>
            </a:solidFill>
            <a:prstDash val="solid"/>
          </a:ln>
        </p:spPr>
      </p:sp>
      <p:sp>
        <p:nvSpPr>
          <p:cNvPr id="11" name="Text 8"/>
          <p:cNvSpPr txBox="1"/>
          <p:nvPr/>
        </p:nvSpPr>
        <p:spPr>
          <a:xfrm>
            <a:off x="676656" y="1343254"/>
            <a:ext cx="1009498" cy="181051"/>
          </a:xfrm>
          <a:prstGeom prst="rect">
            <a:avLst/>
          </a:prstGeom>
          <a:solidFill>
            <a:srgbClr val="FFFFFF">
              <a:alpha val="0"/>
            </a:srgbClr>
          </a:solidFill>
          <a:ln>
            <a:solidFill>
              <a:srgbClr val="FFFFFF">
                <a:alpha val="0"/>
              </a:srgbClr>
            </a:solidFill>
          </a:ln>
        </p:spPr>
        <p:txBody>
          <a:bodyPr wrap="square" lIns="63500" tIns="25400" rIns="63500" bIns="25400" rtlCol="0" anchor="ctr"/>
          <a:lstStyle/>
          <a:p>
            <a:pPr marL="0" indent="0" algn="l">
              <a:buNone/>
            </a:pPr>
            <a:r>
              <a:rPr lang="en-US" sz="800" b="1" dirty="0">
                <a:solidFill>
                  <a:srgbClr val="003580"/>
                </a:solidFill>
                <a:latin typeface="Open Sans" pitchFamily="34" charset="0"/>
                <a:ea typeface="Open Sans" pitchFamily="34" charset="-122"/>
                <a:cs typeface="Open Sans" pitchFamily="34" charset="-120"/>
              </a:rPr>
              <a:t>4. Frauds (i)-(iv)</a:t>
            </a:r>
            <a:endParaRPr lang="en-US" sz="800" dirty="0"/>
          </a:p>
        </p:txBody>
      </p:sp>
      <p:pic>
        <p:nvPicPr>
          <p:cNvPr id="12" name="Image 1" descr="preencoded.png"/>
          <p:cNvPicPr>
            <a:picLocks noChangeAspect="1"/>
          </p:cNvPicPr>
          <p:nvPr/>
        </p:nvPicPr>
        <p:blipFill>
          <a:blip r:embed="rId4"/>
          <a:srcRect l="-760" r="-760"/>
          <a:stretch/>
        </p:blipFill>
        <p:spPr>
          <a:xfrm>
            <a:off x="11468405" y="1276502"/>
            <a:ext cx="152705" cy="171907"/>
          </a:xfrm>
          <a:prstGeom prst="rect">
            <a:avLst/>
          </a:prstGeom>
        </p:spPr>
      </p:pic>
      <p:sp>
        <p:nvSpPr>
          <p:cNvPr id="13" name="Text 9"/>
          <p:cNvSpPr txBox="1"/>
          <p:nvPr/>
        </p:nvSpPr>
        <p:spPr>
          <a:xfrm>
            <a:off x="676656" y="1552651"/>
            <a:ext cx="10972800" cy="810158"/>
          </a:xfrm>
          <a:prstGeom prst="rect">
            <a:avLst/>
          </a:prstGeom>
          <a:noFill/>
          <a:ln/>
        </p:spPr>
        <p:txBody>
          <a:bodyPr wrap="square" lIns="0" tIns="0" rIns="0" bIns="0" rtlCol="0" anchor="ctr"/>
          <a:lstStyle/>
          <a:p>
            <a:pPr marL="0" indent="0" algn="l">
              <a:buNone/>
            </a:pPr>
            <a:r>
              <a:rPr lang="en-US" sz="1200" b="1" i="1" dirty="0">
                <a:solidFill>
                  <a:srgbClr val="1E293B"/>
                </a:solidFill>
                <a:latin typeface="Montserrat" pitchFamily="34" charset="0"/>
                <a:ea typeface="Montserrat" pitchFamily="34" charset="-122"/>
                <a:cs typeface="Montserrat" pitchFamily="34" charset="-120"/>
              </a:rPr>
              <a:t>"(i) Frauds detected/classified but confirmation of reporting to RBI not available on record at branch. (ii) Whether any suspected or likely fraud cases are reported by branch to higher office during the year? If yes, provide the details thereof related to status of investigation. (iii) In respect of fraud, based on your overall observation, please provide your comments on the potential risk areas which might lead to perpetuation of fraud (e.g. falsification of accounts... misappropriation of funds... forgery and fabrication... Use of current accounts outside consortium... Fake export/shipping bill... Fly by night operations... Round Tripping of funds, etc.) (iv) Whether the system of Early Warning Framework is working effectively and, as required, the early warning signals form the basis for classifying an account as RFA."</a:t>
            </a:r>
            <a:endParaRPr lang="en-US" sz="1200" b="1" dirty="0"/>
          </a:p>
        </p:txBody>
      </p:sp>
      <p:sp>
        <p:nvSpPr>
          <p:cNvPr id="14" name="Shape 10"/>
          <p:cNvSpPr/>
          <p:nvPr/>
        </p:nvSpPr>
        <p:spPr>
          <a:xfrm>
            <a:off x="476402" y="2605122"/>
            <a:ext cx="11239805" cy="704089"/>
          </a:xfrm>
          <a:prstGeom prst="roundRect">
            <a:avLst>
              <a:gd name="adj" fmla="val 23404"/>
            </a:avLst>
          </a:prstGeom>
          <a:solidFill>
            <a:srgbClr val="FFFFFF"/>
          </a:solidFill>
          <a:ln/>
        </p:spPr>
      </p:sp>
      <p:sp>
        <p:nvSpPr>
          <p:cNvPr id="15" name="Shape 11"/>
          <p:cNvSpPr/>
          <p:nvPr/>
        </p:nvSpPr>
        <p:spPr>
          <a:xfrm>
            <a:off x="476402" y="2548433"/>
            <a:ext cx="57607" cy="771754"/>
          </a:xfrm>
          <a:prstGeom prst="roundRect">
            <a:avLst>
              <a:gd name="adj" fmla="val 313542"/>
            </a:avLst>
          </a:prstGeom>
          <a:solidFill>
            <a:srgbClr val="0072CE"/>
          </a:solidFill>
          <a:ln w="12700">
            <a:solidFill>
              <a:srgbClr val="0072CE">
                <a:alpha val="0"/>
              </a:srgbClr>
            </a:solidFill>
            <a:prstDash val="solid"/>
          </a:ln>
        </p:spPr>
      </p:sp>
      <p:sp>
        <p:nvSpPr>
          <p:cNvPr id="16" name="Shape 12"/>
          <p:cNvSpPr/>
          <p:nvPr/>
        </p:nvSpPr>
        <p:spPr>
          <a:xfrm>
            <a:off x="676656" y="2691079"/>
            <a:ext cx="657454" cy="181051"/>
          </a:xfrm>
          <a:prstGeom prst="roundRect">
            <a:avLst>
              <a:gd name="adj" fmla="val 212653"/>
            </a:avLst>
          </a:prstGeom>
          <a:solidFill>
            <a:srgbClr val="E8F4FD"/>
          </a:solidFill>
          <a:ln w="12700">
            <a:solidFill>
              <a:srgbClr val="FFFFFF">
                <a:alpha val="0"/>
              </a:srgbClr>
            </a:solidFill>
            <a:prstDash val="solid"/>
          </a:ln>
        </p:spPr>
      </p:sp>
      <p:sp>
        <p:nvSpPr>
          <p:cNvPr id="17" name="Text 13"/>
          <p:cNvSpPr txBox="1"/>
          <p:nvPr/>
        </p:nvSpPr>
        <p:spPr>
          <a:xfrm>
            <a:off x="676656" y="2691079"/>
            <a:ext cx="734263" cy="181051"/>
          </a:xfrm>
          <a:prstGeom prst="rect">
            <a:avLst/>
          </a:prstGeom>
          <a:solidFill>
            <a:srgbClr val="FFFFFF">
              <a:alpha val="0"/>
            </a:srgbClr>
          </a:solidFill>
          <a:ln>
            <a:solidFill>
              <a:srgbClr val="FFFFFF">
                <a:alpha val="0"/>
              </a:srgbClr>
            </a:solidFill>
          </a:ln>
        </p:spPr>
        <p:txBody>
          <a:bodyPr wrap="square" lIns="63500" tIns="25400" rIns="63500" bIns="25400" rtlCol="0" anchor="ctr"/>
          <a:lstStyle/>
          <a:p>
            <a:pPr marL="0" indent="0" algn="l">
              <a:buNone/>
            </a:pPr>
            <a:r>
              <a:rPr lang="en-US" sz="800" b="1" dirty="0">
                <a:solidFill>
                  <a:srgbClr val="003580"/>
                </a:solidFill>
                <a:latin typeface="Open Sans" pitchFamily="34" charset="0"/>
                <a:ea typeface="Open Sans" pitchFamily="34" charset="-122"/>
                <a:cs typeface="Open Sans" pitchFamily="34" charset="-120"/>
              </a:rPr>
              <a:t>5. KYC/AML</a:t>
            </a:r>
            <a:endParaRPr lang="en-US" sz="800" dirty="0"/>
          </a:p>
        </p:txBody>
      </p:sp>
      <p:pic>
        <p:nvPicPr>
          <p:cNvPr id="18" name="Image 2" descr="preencoded.png"/>
          <p:cNvPicPr>
            <a:picLocks noChangeAspect="1"/>
          </p:cNvPicPr>
          <p:nvPr/>
        </p:nvPicPr>
        <p:blipFill>
          <a:blip r:embed="rId4"/>
          <a:srcRect l="-760" r="-760"/>
          <a:stretch/>
        </p:blipFill>
        <p:spPr>
          <a:xfrm>
            <a:off x="11468405" y="2624328"/>
            <a:ext cx="152705" cy="171907"/>
          </a:xfrm>
          <a:prstGeom prst="rect">
            <a:avLst/>
          </a:prstGeom>
        </p:spPr>
      </p:pic>
      <p:sp>
        <p:nvSpPr>
          <p:cNvPr id="19" name="Text 14"/>
          <p:cNvSpPr txBox="1"/>
          <p:nvPr/>
        </p:nvSpPr>
        <p:spPr>
          <a:xfrm>
            <a:off x="676656" y="2900477"/>
            <a:ext cx="10972800" cy="324612"/>
          </a:xfrm>
          <a:prstGeom prst="rect">
            <a:avLst/>
          </a:prstGeom>
          <a:noFill/>
          <a:ln/>
        </p:spPr>
        <p:txBody>
          <a:bodyPr wrap="square" lIns="0" tIns="0" rIns="0" bIns="0" rtlCol="0" anchor="ctr"/>
          <a:lstStyle/>
          <a:p>
            <a:pPr marL="0" indent="0" algn="l">
              <a:buNone/>
            </a:pPr>
            <a:r>
              <a:rPr lang="en-US" sz="1200" b="1" i="1" dirty="0">
                <a:solidFill>
                  <a:srgbClr val="1E293B"/>
                </a:solidFill>
                <a:latin typeface="Montserrat" pitchFamily="34" charset="0"/>
                <a:ea typeface="Montserrat" pitchFamily="34" charset="-122"/>
                <a:cs typeface="Montserrat" pitchFamily="34" charset="-120"/>
              </a:rPr>
              <a:t>"Whether the branch has adequate systems and processes, as required, to ensure adherence to KYC/AML guidelines towards prevention of money laundering and terrorist financing. Whether the branch followed the KYC/AML guidelines based on the test check carried out by the branch auditors."</a:t>
            </a:r>
            <a:endParaRPr lang="en-US" sz="1200" dirty="0"/>
          </a:p>
        </p:txBody>
      </p:sp>
      <p:sp>
        <p:nvSpPr>
          <p:cNvPr id="20" name="Shape 15"/>
          <p:cNvSpPr/>
          <p:nvPr/>
        </p:nvSpPr>
        <p:spPr>
          <a:xfrm>
            <a:off x="476402" y="3413455"/>
            <a:ext cx="11239805" cy="933602"/>
          </a:xfrm>
          <a:prstGeom prst="roundRect">
            <a:avLst>
              <a:gd name="adj" fmla="val 15991"/>
            </a:avLst>
          </a:prstGeom>
          <a:solidFill>
            <a:srgbClr val="FFFFFF"/>
          </a:solidFill>
          <a:ln/>
        </p:spPr>
      </p:sp>
      <p:sp>
        <p:nvSpPr>
          <p:cNvPr id="21" name="Shape 16"/>
          <p:cNvSpPr/>
          <p:nvPr/>
        </p:nvSpPr>
        <p:spPr>
          <a:xfrm>
            <a:off x="476402" y="3413455"/>
            <a:ext cx="57607" cy="933602"/>
          </a:xfrm>
          <a:prstGeom prst="roundRect">
            <a:avLst>
              <a:gd name="adj" fmla="val 259152"/>
            </a:avLst>
          </a:prstGeom>
          <a:solidFill>
            <a:srgbClr val="0072CE"/>
          </a:solidFill>
          <a:ln w="12700">
            <a:solidFill>
              <a:srgbClr val="0072CE">
                <a:alpha val="0"/>
              </a:srgbClr>
            </a:solidFill>
            <a:prstDash val="solid"/>
          </a:ln>
        </p:spPr>
      </p:sp>
      <p:sp>
        <p:nvSpPr>
          <p:cNvPr id="22" name="Shape 17"/>
          <p:cNvSpPr/>
          <p:nvPr/>
        </p:nvSpPr>
        <p:spPr>
          <a:xfrm>
            <a:off x="676656" y="3556102"/>
            <a:ext cx="838505" cy="181051"/>
          </a:xfrm>
          <a:prstGeom prst="roundRect">
            <a:avLst>
              <a:gd name="adj" fmla="val 212653"/>
            </a:avLst>
          </a:prstGeom>
          <a:solidFill>
            <a:srgbClr val="E8F4FD"/>
          </a:solidFill>
          <a:ln w="12700">
            <a:solidFill>
              <a:srgbClr val="FFFFFF">
                <a:alpha val="0"/>
              </a:srgbClr>
            </a:solidFill>
            <a:prstDash val="solid"/>
          </a:ln>
        </p:spPr>
      </p:sp>
      <p:sp>
        <p:nvSpPr>
          <p:cNvPr id="23" name="Text 18"/>
          <p:cNvSpPr txBox="1"/>
          <p:nvPr/>
        </p:nvSpPr>
        <p:spPr>
          <a:xfrm>
            <a:off x="721175" y="3394252"/>
            <a:ext cx="978408" cy="181051"/>
          </a:xfrm>
          <a:prstGeom prst="rect">
            <a:avLst/>
          </a:prstGeom>
          <a:solidFill>
            <a:srgbClr val="FFFFFF">
              <a:alpha val="0"/>
            </a:srgbClr>
          </a:solidFill>
          <a:ln>
            <a:solidFill>
              <a:srgbClr val="FFFFFF">
                <a:alpha val="0"/>
              </a:srgbClr>
            </a:solidFill>
          </a:ln>
        </p:spPr>
        <p:txBody>
          <a:bodyPr wrap="square" lIns="63500" tIns="25400" rIns="63500" bIns="25400" rtlCol="0" anchor="ctr"/>
          <a:lstStyle/>
          <a:p>
            <a:pPr marL="0" indent="0" algn="l">
              <a:buNone/>
            </a:pPr>
            <a:r>
              <a:rPr lang="en-US" sz="800" b="1" dirty="0">
                <a:solidFill>
                  <a:srgbClr val="003580"/>
                </a:solidFill>
                <a:latin typeface="Open Sans" pitchFamily="34" charset="0"/>
                <a:ea typeface="Open Sans" pitchFamily="34" charset="-122"/>
                <a:cs typeface="Open Sans" pitchFamily="34" charset="-120"/>
              </a:rPr>
              <a:t>6. MIS &amp; 7. Misc</a:t>
            </a:r>
            <a:endParaRPr lang="en-US" sz="800" dirty="0"/>
          </a:p>
        </p:txBody>
      </p:sp>
      <p:pic>
        <p:nvPicPr>
          <p:cNvPr id="24" name="Image 3" descr="preencoded.png"/>
          <p:cNvPicPr>
            <a:picLocks noChangeAspect="1"/>
          </p:cNvPicPr>
          <p:nvPr/>
        </p:nvPicPr>
        <p:blipFill>
          <a:blip r:embed="rId4"/>
          <a:srcRect l="-760" r="-760"/>
          <a:stretch/>
        </p:blipFill>
        <p:spPr>
          <a:xfrm>
            <a:off x="11468405" y="3489350"/>
            <a:ext cx="152705" cy="171907"/>
          </a:xfrm>
          <a:prstGeom prst="rect">
            <a:avLst/>
          </a:prstGeom>
        </p:spPr>
      </p:pic>
      <p:sp>
        <p:nvSpPr>
          <p:cNvPr id="25" name="Text 19"/>
          <p:cNvSpPr txBox="1"/>
          <p:nvPr/>
        </p:nvSpPr>
        <p:spPr>
          <a:xfrm>
            <a:off x="648310" y="3653944"/>
            <a:ext cx="10972800" cy="497434"/>
          </a:xfrm>
          <a:prstGeom prst="rect">
            <a:avLst/>
          </a:prstGeom>
          <a:noFill/>
          <a:ln/>
        </p:spPr>
        <p:txBody>
          <a:bodyPr wrap="square" lIns="0" tIns="0" rIns="0" bIns="0" rtlCol="0" anchor="ctr"/>
          <a:lstStyle/>
          <a:p>
            <a:pPr marL="0" indent="0" algn="l">
              <a:buNone/>
            </a:pPr>
            <a:r>
              <a:rPr lang="en-US" sz="1100" b="1" i="1" dirty="0">
                <a:solidFill>
                  <a:srgbClr val="1E293B"/>
                </a:solidFill>
                <a:latin typeface="Montserrat" pitchFamily="34" charset="0"/>
                <a:ea typeface="Montserrat" pitchFamily="34" charset="-122"/>
                <a:cs typeface="Montserrat" pitchFamily="34" charset="-120"/>
              </a:rPr>
              <a:t>"6(a) Whether the branch has the proper systems and procedures to ensure data integrity... Have you come across any instances where data integrity was compromised? 7(a) In framing your audit report/LFAR, have you considered the major adverse comments arising out of the latest reports... </a:t>
            </a:r>
            <a:endParaRPr lang="en-US" sz="1100" dirty="0"/>
          </a:p>
        </p:txBody>
      </p:sp>
      <p:sp>
        <p:nvSpPr>
          <p:cNvPr id="26" name="Shape 20"/>
          <p:cNvSpPr/>
          <p:nvPr/>
        </p:nvSpPr>
        <p:spPr>
          <a:xfrm>
            <a:off x="476402" y="4505248"/>
            <a:ext cx="3657600" cy="1781252"/>
          </a:xfrm>
          <a:prstGeom prst="roundRect">
            <a:avLst>
              <a:gd name="adj" fmla="val 3333"/>
            </a:avLst>
          </a:prstGeom>
          <a:solidFill>
            <a:srgbClr val="FFFFFF"/>
          </a:solidFill>
          <a:ln w="12700">
            <a:solidFill>
              <a:srgbClr val="FFFFFF">
                <a:alpha val="0"/>
              </a:srgbClr>
            </a:solidFill>
            <a:prstDash val="solid"/>
          </a:ln>
          <a:effectLst>
            <a:outerShdw blurRad="63500" dist="38100" dir="16200000" algn="bl" rotWithShape="0">
              <a:srgbClr val="000000">
                <a:alpha val="5000"/>
              </a:srgbClr>
            </a:outerShdw>
          </a:effectLst>
        </p:spPr>
      </p:sp>
      <p:sp>
        <p:nvSpPr>
          <p:cNvPr id="27" name="Shape 21"/>
          <p:cNvSpPr/>
          <p:nvPr/>
        </p:nvSpPr>
        <p:spPr>
          <a:xfrm>
            <a:off x="619049" y="4486046"/>
            <a:ext cx="3372307" cy="19202"/>
          </a:xfrm>
          <a:prstGeom prst="rect">
            <a:avLst/>
          </a:prstGeom>
          <a:solidFill>
            <a:srgbClr val="F1F5F9"/>
          </a:solidFill>
          <a:ln w="12700">
            <a:solidFill>
              <a:srgbClr val="F1F5F9">
                <a:alpha val="0"/>
              </a:srgbClr>
            </a:solidFill>
            <a:prstDash val="solid"/>
          </a:ln>
        </p:spPr>
      </p:sp>
      <p:sp>
        <p:nvSpPr>
          <p:cNvPr id="28" name="Shape 22"/>
          <p:cNvSpPr/>
          <p:nvPr/>
        </p:nvSpPr>
        <p:spPr>
          <a:xfrm>
            <a:off x="619049" y="4143146"/>
            <a:ext cx="267005" cy="267005"/>
          </a:xfrm>
          <a:prstGeom prst="ellipse">
            <a:avLst/>
          </a:prstGeom>
          <a:solidFill>
            <a:srgbClr val="0072CE"/>
          </a:solidFill>
          <a:ln w="12700">
            <a:solidFill>
              <a:srgbClr val="FFFFFF">
                <a:alpha val="0"/>
              </a:srgbClr>
            </a:solidFill>
            <a:prstDash val="solid"/>
          </a:ln>
        </p:spPr>
      </p:sp>
      <p:pic>
        <p:nvPicPr>
          <p:cNvPr id="29" name="Image 4" descr="preencoded.png"/>
          <p:cNvPicPr>
            <a:picLocks noChangeAspect="1"/>
          </p:cNvPicPr>
          <p:nvPr/>
        </p:nvPicPr>
        <p:blipFill>
          <a:blip r:embed="rId5"/>
          <a:srcRect/>
          <a:stretch/>
        </p:blipFill>
        <p:spPr>
          <a:xfrm>
            <a:off x="694944" y="4219956"/>
            <a:ext cx="114300" cy="114300"/>
          </a:xfrm>
          <a:prstGeom prst="rect">
            <a:avLst/>
          </a:prstGeom>
        </p:spPr>
      </p:pic>
      <p:sp>
        <p:nvSpPr>
          <p:cNvPr id="30" name="Text 23"/>
          <p:cNvSpPr txBox="1"/>
          <p:nvPr/>
        </p:nvSpPr>
        <p:spPr>
          <a:xfrm>
            <a:off x="961949" y="4176979"/>
            <a:ext cx="1295705" cy="200254"/>
          </a:xfrm>
          <a:prstGeom prst="rect">
            <a:avLst/>
          </a:prstGeom>
          <a:noFill/>
          <a:ln/>
        </p:spPr>
        <p:txBody>
          <a:bodyPr wrap="square" lIns="0" tIns="0" rIns="0" bIns="0" rtlCol="0" anchor="ctr"/>
          <a:lstStyle/>
          <a:p>
            <a:pPr marL="0" indent="0" algn="l">
              <a:buNone/>
            </a:pPr>
            <a:r>
              <a:rPr lang="en-US" sz="1000" b="1" dirty="0">
                <a:solidFill>
                  <a:srgbClr val="334155"/>
                </a:solidFill>
                <a:latin typeface="Montserrat" pitchFamily="34" charset="0"/>
                <a:ea typeface="Montserrat" pitchFamily="34" charset="-122"/>
                <a:cs typeface="Montserrat" pitchFamily="34" charset="-120"/>
              </a:rPr>
              <a:t>What to Verify</a:t>
            </a:r>
            <a:endParaRPr lang="en-US" sz="1000" dirty="0"/>
          </a:p>
        </p:txBody>
      </p:sp>
      <p:sp>
        <p:nvSpPr>
          <p:cNvPr id="31" name="Text 24"/>
          <p:cNvSpPr txBox="1"/>
          <p:nvPr/>
        </p:nvSpPr>
        <p:spPr>
          <a:xfrm>
            <a:off x="743407" y="4600346"/>
            <a:ext cx="3324758" cy="305410"/>
          </a:xfrm>
          <a:prstGeom prst="rect">
            <a:avLst/>
          </a:prstGeom>
          <a:noFill/>
          <a:ln/>
        </p:spPr>
        <p:txBody>
          <a:bodyPr wrap="square" lIns="0" tIns="0" rIns="0" bIns="0" rtlCol="0" anchor="ctr"/>
          <a:lstStyle/>
          <a:p>
            <a:pPr marL="0" indent="0" algn="l">
              <a:buNone/>
            </a:pPr>
            <a:r>
              <a:rPr lang="en-US" sz="900" dirty="0">
                <a:solidFill>
                  <a:srgbClr val="475569"/>
                </a:solidFill>
                <a:latin typeface="Open Sans" pitchFamily="34" charset="0"/>
                <a:ea typeface="Open Sans" pitchFamily="34" charset="-122"/>
                <a:cs typeface="Open Sans" pitchFamily="34" charset="-120"/>
              </a:rPr>
              <a:t>Evidence of fraud reporting to RBI (FMR returns) and internal escalation</a:t>
            </a:r>
            <a:endParaRPr lang="en-US" sz="900" dirty="0"/>
          </a:p>
        </p:txBody>
      </p:sp>
      <p:sp>
        <p:nvSpPr>
          <p:cNvPr id="32" name="Text 25"/>
          <p:cNvSpPr txBox="1"/>
          <p:nvPr/>
        </p:nvSpPr>
        <p:spPr>
          <a:xfrm>
            <a:off x="743407" y="4973422"/>
            <a:ext cx="3466490" cy="152705"/>
          </a:xfrm>
          <a:prstGeom prst="rect">
            <a:avLst/>
          </a:prstGeom>
          <a:noFill/>
          <a:ln/>
        </p:spPr>
        <p:txBody>
          <a:bodyPr wrap="square" lIns="0" tIns="0" rIns="0" bIns="0" rtlCol="0" anchor="ctr"/>
          <a:lstStyle/>
          <a:p>
            <a:pPr marL="0" indent="0" algn="l">
              <a:buNone/>
            </a:pPr>
            <a:r>
              <a:rPr lang="en-US" sz="900" dirty="0">
                <a:solidFill>
                  <a:srgbClr val="475569"/>
                </a:solidFill>
                <a:latin typeface="Open Sans" pitchFamily="34" charset="0"/>
                <a:ea typeface="Open Sans" pitchFamily="34" charset="-122"/>
                <a:cs typeface="Open Sans" pitchFamily="34" charset="-120"/>
              </a:rPr>
              <a:t>EWS dashboard monitoring and RFA tagging timeliness</a:t>
            </a:r>
            <a:endParaRPr lang="en-US" sz="900" dirty="0"/>
          </a:p>
        </p:txBody>
      </p:sp>
      <p:sp>
        <p:nvSpPr>
          <p:cNvPr id="33" name="Text 26"/>
          <p:cNvSpPr txBox="1"/>
          <p:nvPr/>
        </p:nvSpPr>
        <p:spPr>
          <a:xfrm>
            <a:off x="743407" y="5198364"/>
            <a:ext cx="3324758" cy="305410"/>
          </a:xfrm>
          <a:prstGeom prst="rect">
            <a:avLst/>
          </a:prstGeom>
          <a:noFill/>
          <a:ln/>
        </p:spPr>
        <p:txBody>
          <a:bodyPr wrap="square" lIns="0" tIns="0" rIns="0" bIns="0" rtlCol="0" anchor="ctr"/>
          <a:lstStyle/>
          <a:p>
            <a:pPr marL="0" indent="0" algn="l">
              <a:buNone/>
            </a:pPr>
            <a:r>
              <a:rPr lang="en-US" sz="900" dirty="0">
                <a:solidFill>
                  <a:srgbClr val="475569"/>
                </a:solidFill>
                <a:latin typeface="Open Sans" pitchFamily="34" charset="0"/>
                <a:ea typeface="Open Sans" pitchFamily="34" charset="-122"/>
                <a:cs typeface="Open Sans" pitchFamily="34" charset="-120"/>
              </a:rPr>
              <a:t>KYC compliance: periodic updation, risk categorization, beneficial owner ID</a:t>
            </a:r>
            <a:endParaRPr lang="en-US" sz="900" dirty="0"/>
          </a:p>
        </p:txBody>
      </p:sp>
      <p:sp>
        <p:nvSpPr>
          <p:cNvPr id="34" name="Text 27"/>
          <p:cNvSpPr txBox="1"/>
          <p:nvPr/>
        </p:nvSpPr>
        <p:spPr>
          <a:xfrm>
            <a:off x="743407" y="5571439"/>
            <a:ext cx="2822753" cy="152705"/>
          </a:xfrm>
          <a:prstGeom prst="rect">
            <a:avLst/>
          </a:prstGeom>
          <a:noFill/>
          <a:ln/>
        </p:spPr>
        <p:txBody>
          <a:bodyPr wrap="square" lIns="0" tIns="0" rIns="0" bIns="0" rtlCol="0" anchor="ctr"/>
          <a:lstStyle/>
          <a:p>
            <a:pPr marL="0" indent="0" algn="l">
              <a:buNone/>
            </a:pPr>
            <a:r>
              <a:rPr lang="en-US" sz="900" dirty="0">
                <a:solidFill>
                  <a:srgbClr val="475569"/>
                </a:solidFill>
                <a:latin typeface="Open Sans" pitchFamily="34" charset="0"/>
                <a:ea typeface="Open Sans" pitchFamily="34" charset="-122"/>
                <a:cs typeface="Open Sans" pitchFamily="34" charset="-120"/>
              </a:rPr>
              <a:t>MIS data integrity checks (manual vs system)</a:t>
            </a:r>
            <a:endParaRPr lang="en-US" sz="900" dirty="0"/>
          </a:p>
        </p:txBody>
      </p:sp>
      <p:sp>
        <p:nvSpPr>
          <p:cNvPr id="35" name="Shape 28"/>
          <p:cNvSpPr/>
          <p:nvPr/>
        </p:nvSpPr>
        <p:spPr>
          <a:xfrm>
            <a:off x="4270248" y="4486046"/>
            <a:ext cx="3657600" cy="1800454"/>
          </a:xfrm>
          <a:prstGeom prst="roundRect">
            <a:avLst>
              <a:gd name="adj" fmla="val 3333"/>
            </a:avLst>
          </a:prstGeom>
          <a:solidFill>
            <a:srgbClr val="FFFFFF"/>
          </a:solidFill>
          <a:ln w="12700">
            <a:solidFill>
              <a:srgbClr val="FFFFFF">
                <a:alpha val="0"/>
              </a:srgbClr>
            </a:solidFill>
            <a:prstDash val="solid"/>
          </a:ln>
          <a:effectLst>
            <a:outerShdw blurRad="63500" dist="38100" dir="16200000" algn="bl" rotWithShape="0">
              <a:srgbClr val="000000">
                <a:alpha val="5000"/>
              </a:srgbClr>
            </a:outerShdw>
          </a:effectLst>
        </p:spPr>
      </p:sp>
      <p:sp>
        <p:nvSpPr>
          <p:cNvPr id="36" name="Shape 29"/>
          <p:cNvSpPr/>
          <p:nvPr/>
        </p:nvSpPr>
        <p:spPr>
          <a:xfrm>
            <a:off x="4412894" y="4486046"/>
            <a:ext cx="3372307" cy="19202"/>
          </a:xfrm>
          <a:prstGeom prst="rect">
            <a:avLst/>
          </a:prstGeom>
          <a:solidFill>
            <a:srgbClr val="F1F5F9"/>
          </a:solidFill>
          <a:ln w="12700">
            <a:solidFill>
              <a:srgbClr val="F1F5F9">
                <a:alpha val="0"/>
              </a:srgbClr>
            </a:solidFill>
            <a:prstDash val="solid"/>
          </a:ln>
        </p:spPr>
      </p:sp>
      <p:sp>
        <p:nvSpPr>
          <p:cNvPr id="37" name="Shape 30"/>
          <p:cNvSpPr/>
          <p:nvPr/>
        </p:nvSpPr>
        <p:spPr>
          <a:xfrm>
            <a:off x="4412894" y="4143146"/>
            <a:ext cx="267005" cy="267005"/>
          </a:xfrm>
          <a:prstGeom prst="ellipse">
            <a:avLst/>
          </a:prstGeom>
          <a:solidFill>
            <a:srgbClr val="0D9488"/>
          </a:solidFill>
          <a:ln w="12700">
            <a:solidFill>
              <a:srgbClr val="FFFFFF">
                <a:alpha val="0"/>
              </a:srgbClr>
            </a:solidFill>
            <a:prstDash val="solid"/>
          </a:ln>
        </p:spPr>
      </p:sp>
      <p:pic>
        <p:nvPicPr>
          <p:cNvPr id="38" name="Image 5" descr="preencoded.png"/>
          <p:cNvPicPr>
            <a:picLocks noChangeAspect="1"/>
          </p:cNvPicPr>
          <p:nvPr/>
        </p:nvPicPr>
        <p:blipFill>
          <a:blip r:embed="rId6"/>
          <a:srcRect l="-133" r="-133"/>
          <a:stretch/>
        </p:blipFill>
        <p:spPr>
          <a:xfrm>
            <a:off x="4503420" y="4219956"/>
            <a:ext cx="85954" cy="114300"/>
          </a:xfrm>
          <a:prstGeom prst="rect">
            <a:avLst/>
          </a:prstGeom>
        </p:spPr>
      </p:pic>
      <p:sp>
        <p:nvSpPr>
          <p:cNvPr id="39" name="Text 31"/>
          <p:cNvSpPr txBox="1"/>
          <p:nvPr/>
        </p:nvSpPr>
        <p:spPr>
          <a:xfrm>
            <a:off x="4755794" y="4176979"/>
            <a:ext cx="1914754" cy="200254"/>
          </a:xfrm>
          <a:prstGeom prst="rect">
            <a:avLst/>
          </a:prstGeom>
          <a:noFill/>
          <a:ln/>
        </p:spPr>
        <p:txBody>
          <a:bodyPr wrap="square" lIns="0" tIns="0" rIns="0" bIns="0" rtlCol="0" anchor="ctr"/>
          <a:lstStyle/>
          <a:p>
            <a:pPr marL="0" indent="0" algn="l">
              <a:buNone/>
            </a:pPr>
            <a:r>
              <a:rPr lang="en-US" sz="1000" b="1" dirty="0">
                <a:solidFill>
                  <a:srgbClr val="334155"/>
                </a:solidFill>
                <a:latin typeface="Montserrat" pitchFamily="34" charset="0"/>
                <a:ea typeface="Montserrat" pitchFamily="34" charset="-122"/>
                <a:cs typeface="Montserrat" pitchFamily="34" charset="-120"/>
              </a:rPr>
              <a:t>Documents to Examine</a:t>
            </a:r>
            <a:endParaRPr lang="en-US" sz="1000" dirty="0"/>
          </a:p>
        </p:txBody>
      </p:sp>
      <p:sp>
        <p:nvSpPr>
          <p:cNvPr id="40" name="Text 32"/>
          <p:cNvSpPr txBox="1"/>
          <p:nvPr/>
        </p:nvSpPr>
        <p:spPr>
          <a:xfrm>
            <a:off x="4537253" y="4600346"/>
            <a:ext cx="3400654" cy="152705"/>
          </a:xfrm>
          <a:prstGeom prst="rect">
            <a:avLst/>
          </a:prstGeom>
          <a:noFill/>
          <a:ln/>
        </p:spPr>
        <p:txBody>
          <a:bodyPr wrap="square" lIns="0" tIns="0" rIns="0" bIns="0" rtlCol="0" anchor="ctr"/>
          <a:lstStyle/>
          <a:p>
            <a:pPr marL="0" indent="0" algn="l">
              <a:buNone/>
            </a:pPr>
            <a:r>
              <a:rPr lang="en-US" sz="900" dirty="0">
                <a:solidFill>
                  <a:srgbClr val="475569"/>
                </a:solidFill>
                <a:latin typeface="Open Sans" pitchFamily="34" charset="0"/>
                <a:ea typeface="Open Sans" pitchFamily="34" charset="-122"/>
                <a:cs typeface="Open Sans" pitchFamily="34" charset="-120"/>
              </a:rPr>
              <a:t>Fraud Register, RBI FMR acknowledgments, FIR copies</a:t>
            </a:r>
            <a:endParaRPr lang="en-US" sz="900" dirty="0"/>
          </a:p>
        </p:txBody>
      </p:sp>
      <p:sp>
        <p:nvSpPr>
          <p:cNvPr id="41" name="Text 33"/>
          <p:cNvSpPr txBox="1"/>
          <p:nvPr/>
        </p:nvSpPr>
        <p:spPr>
          <a:xfrm>
            <a:off x="4537253" y="4825289"/>
            <a:ext cx="3674974" cy="152705"/>
          </a:xfrm>
          <a:prstGeom prst="rect">
            <a:avLst/>
          </a:prstGeom>
          <a:noFill/>
          <a:ln/>
        </p:spPr>
        <p:txBody>
          <a:bodyPr wrap="square" lIns="0" tIns="0" rIns="0" bIns="0" rtlCol="0" anchor="ctr"/>
          <a:lstStyle/>
          <a:p>
            <a:pPr marL="0" indent="0" algn="l">
              <a:buNone/>
            </a:pPr>
            <a:r>
              <a:rPr lang="en-US" sz="900" dirty="0">
                <a:solidFill>
                  <a:srgbClr val="475569"/>
                </a:solidFill>
                <a:latin typeface="Open Sans" pitchFamily="34" charset="0"/>
                <a:ea typeface="Open Sans" pitchFamily="34" charset="-122"/>
                <a:cs typeface="Open Sans" pitchFamily="34" charset="-120"/>
              </a:rPr>
              <a:t>EWS alerts tracker, RFA minutes, Red Flagged Accounts list</a:t>
            </a:r>
            <a:endParaRPr lang="en-US" sz="900" dirty="0"/>
          </a:p>
        </p:txBody>
      </p:sp>
      <p:sp>
        <p:nvSpPr>
          <p:cNvPr id="42" name="Text 34"/>
          <p:cNvSpPr txBox="1"/>
          <p:nvPr/>
        </p:nvSpPr>
        <p:spPr>
          <a:xfrm>
            <a:off x="4537253" y="5050231"/>
            <a:ext cx="3488436" cy="152705"/>
          </a:xfrm>
          <a:prstGeom prst="rect">
            <a:avLst/>
          </a:prstGeom>
          <a:noFill/>
          <a:ln/>
        </p:spPr>
        <p:txBody>
          <a:bodyPr wrap="square" lIns="0" tIns="0" rIns="0" bIns="0" rtlCol="0" anchor="ctr"/>
          <a:lstStyle/>
          <a:p>
            <a:pPr marL="0" indent="0" algn="l">
              <a:buNone/>
            </a:pPr>
            <a:r>
              <a:rPr lang="en-US" sz="900" dirty="0">
                <a:solidFill>
                  <a:srgbClr val="475569"/>
                </a:solidFill>
                <a:latin typeface="Open Sans" pitchFamily="34" charset="0"/>
                <a:ea typeface="Open Sans" pitchFamily="34" charset="-122"/>
                <a:cs typeface="Open Sans" pitchFamily="34" charset="-120"/>
              </a:rPr>
              <a:t>KYC/AML Policy, STR/CTR reports, KYC updation tracker</a:t>
            </a:r>
            <a:endParaRPr lang="en-US" sz="900" dirty="0"/>
          </a:p>
        </p:txBody>
      </p:sp>
      <p:sp>
        <p:nvSpPr>
          <p:cNvPr id="43" name="Text 35"/>
          <p:cNvSpPr txBox="1"/>
          <p:nvPr/>
        </p:nvSpPr>
        <p:spPr>
          <a:xfrm>
            <a:off x="4537253" y="5275174"/>
            <a:ext cx="3631082" cy="152705"/>
          </a:xfrm>
          <a:prstGeom prst="rect">
            <a:avLst/>
          </a:prstGeom>
          <a:noFill/>
          <a:ln/>
        </p:spPr>
        <p:txBody>
          <a:bodyPr wrap="square" lIns="0" tIns="0" rIns="0" bIns="0" rtlCol="0" anchor="ctr"/>
          <a:lstStyle/>
          <a:p>
            <a:pPr marL="0" indent="0" algn="l">
              <a:buNone/>
            </a:pPr>
            <a:r>
              <a:rPr lang="en-US" sz="900" dirty="0">
                <a:solidFill>
                  <a:srgbClr val="475569"/>
                </a:solidFill>
                <a:latin typeface="Open Sans" pitchFamily="34" charset="0"/>
                <a:ea typeface="Open Sans" pitchFamily="34" charset="-122"/>
                <a:cs typeface="Open Sans" pitchFamily="34" charset="-120"/>
              </a:rPr>
              <a:t>Prior audit reports (Concurrent, Internal, RBI, Stock Audit)</a:t>
            </a:r>
            <a:endParaRPr lang="en-US" sz="900" dirty="0"/>
          </a:p>
        </p:txBody>
      </p:sp>
      <p:sp>
        <p:nvSpPr>
          <p:cNvPr id="44" name="Shape 36"/>
          <p:cNvSpPr/>
          <p:nvPr/>
        </p:nvSpPr>
        <p:spPr>
          <a:xfrm>
            <a:off x="8064094" y="4375402"/>
            <a:ext cx="3657600" cy="1911097"/>
          </a:xfrm>
          <a:prstGeom prst="roundRect">
            <a:avLst>
              <a:gd name="adj" fmla="val 3333"/>
            </a:avLst>
          </a:prstGeom>
          <a:solidFill>
            <a:srgbClr val="FFFFFF"/>
          </a:solidFill>
          <a:ln w="12700">
            <a:solidFill>
              <a:srgbClr val="FFFFFF">
                <a:alpha val="0"/>
              </a:srgbClr>
            </a:solidFill>
            <a:prstDash val="solid"/>
          </a:ln>
          <a:effectLst>
            <a:outerShdw blurRad="63500" dist="38100" dir="16200000" algn="bl" rotWithShape="0">
              <a:srgbClr val="000000">
                <a:alpha val="5000"/>
              </a:srgbClr>
            </a:outerShdw>
          </a:effectLst>
        </p:spPr>
      </p:sp>
      <p:sp>
        <p:nvSpPr>
          <p:cNvPr id="45" name="Shape 37"/>
          <p:cNvSpPr/>
          <p:nvPr/>
        </p:nvSpPr>
        <p:spPr>
          <a:xfrm>
            <a:off x="8207654" y="4486046"/>
            <a:ext cx="3372307" cy="19202"/>
          </a:xfrm>
          <a:prstGeom prst="rect">
            <a:avLst/>
          </a:prstGeom>
          <a:solidFill>
            <a:srgbClr val="F1F5F9"/>
          </a:solidFill>
          <a:ln w="12700">
            <a:solidFill>
              <a:srgbClr val="F1F5F9">
                <a:alpha val="0"/>
              </a:srgbClr>
            </a:solidFill>
            <a:prstDash val="solid"/>
          </a:ln>
        </p:spPr>
      </p:sp>
      <p:sp>
        <p:nvSpPr>
          <p:cNvPr id="46" name="Shape 38"/>
          <p:cNvSpPr/>
          <p:nvPr/>
        </p:nvSpPr>
        <p:spPr>
          <a:xfrm>
            <a:off x="8207654" y="4143146"/>
            <a:ext cx="267005" cy="267005"/>
          </a:xfrm>
          <a:prstGeom prst="ellipse">
            <a:avLst/>
          </a:prstGeom>
          <a:solidFill>
            <a:srgbClr val="EF4444"/>
          </a:solidFill>
          <a:ln w="12700">
            <a:solidFill>
              <a:srgbClr val="FFFFFF">
                <a:alpha val="0"/>
              </a:srgbClr>
            </a:solidFill>
            <a:prstDash val="solid"/>
          </a:ln>
        </p:spPr>
      </p:sp>
      <p:pic>
        <p:nvPicPr>
          <p:cNvPr id="47" name="Image 6" descr="preencoded.png"/>
          <p:cNvPicPr>
            <a:picLocks noChangeAspect="1"/>
          </p:cNvPicPr>
          <p:nvPr/>
        </p:nvPicPr>
        <p:blipFill>
          <a:blip r:embed="rId7"/>
          <a:srcRect/>
          <a:stretch/>
        </p:blipFill>
        <p:spPr>
          <a:xfrm>
            <a:off x="8283550" y="4219956"/>
            <a:ext cx="114300" cy="114300"/>
          </a:xfrm>
          <a:prstGeom prst="rect">
            <a:avLst/>
          </a:prstGeom>
        </p:spPr>
      </p:pic>
      <p:sp>
        <p:nvSpPr>
          <p:cNvPr id="48" name="Text 39"/>
          <p:cNvSpPr txBox="1"/>
          <p:nvPr/>
        </p:nvSpPr>
        <p:spPr>
          <a:xfrm>
            <a:off x="8550554" y="4176979"/>
            <a:ext cx="1459382" cy="200254"/>
          </a:xfrm>
          <a:prstGeom prst="rect">
            <a:avLst/>
          </a:prstGeom>
          <a:noFill/>
          <a:ln/>
        </p:spPr>
        <p:txBody>
          <a:bodyPr wrap="square" lIns="0" tIns="0" rIns="0" bIns="0" rtlCol="0" anchor="ctr"/>
          <a:lstStyle/>
          <a:p>
            <a:pPr marL="0" indent="0" algn="l">
              <a:buNone/>
            </a:pPr>
            <a:r>
              <a:rPr lang="en-US" sz="1000" b="1" dirty="0">
                <a:solidFill>
                  <a:srgbClr val="334155"/>
                </a:solidFill>
                <a:latin typeface="Montserrat" pitchFamily="34" charset="0"/>
                <a:ea typeface="Montserrat" pitchFamily="34" charset="-122"/>
                <a:cs typeface="Montserrat" pitchFamily="34" charset="-120"/>
              </a:rPr>
              <a:t>Risks / Red Flags</a:t>
            </a:r>
            <a:endParaRPr lang="en-US" sz="1000" dirty="0"/>
          </a:p>
        </p:txBody>
      </p:sp>
      <p:sp>
        <p:nvSpPr>
          <p:cNvPr id="49" name="Text 40"/>
          <p:cNvSpPr txBox="1"/>
          <p:nvPr/>
        </p:nvSpPr>
        <p:spPr>
          <a:xfrm>
            <a:off x="8331098" y="4600346"/>
            <a:ext cx="3488436" cy="152705"/>
          </a:xfrm>
          <a:prstGeom prst="rect">
            <a:avLst/>
          </a:prstGeom>
          <a:noFill/>
          <a:ln/>
        </p:spPr>
        <p:txBody>
          <a:bodyPr wrap="square" lIns="0" tIns="0" rIns="0" bIns="0" rtlCol="0" anchor="ctr"/>
          <a:lstStyle/>
          <a:p>
            <a:pPr marL="0" indent="0" algn="l">
              <a:buNone/>
            </a:pPr>
            <a:r>
              <a:rPr lang="en-US" sz="900" dirty="0">
                <a:solidFill>
                  <a:srgbClr val="475569"/>
                </a:solidFill>
                <a:latin typeface="Open Sans" pitchFamily="34" charset="0"/>
                <a:ea typeface="Open Sans" pitchFamily="34" charset="-122"/>
                <a:cs typeface="Open Sans" pitchFamily="34" charset="-120"/>
              </a:rPr>
              <a:t>Delayed fraud reporting leading to regulatory penalties</a:t>
            </a:r>
            <a:endParaRPr lang="en-US" sz="900" dirty="0"/>
          </a:p>
        </p:txBody>
      </p:sp>
      <p:sp>
        <p:nvSpPr>
          <p:cNvPr id="50" name="Text 41"/>
          <p:cNvSpPr txBox="1"/>
          <p:nvPr/>
        </p:nvSpPr>
        <p:spPr>
          <a:xfrm>
            <a:off x="8331098" y="4825289"/>
            <a:ext cx="3400654" cy="152705"/>
          </a:xfrm>
          <a:prstGeom prst="rect">
            <a:avLst/>
          </a:prstGeom>
          <a:noFill/>
          <a:ln/>
        </p:spPr>
        <p:txBody>
          <a:bodyPr wrap="square" lIns="0" tIns="0" rIns="0" bIns="0" rtlCol="0" anchor="ctr"/>
          <a:lstStyle/>
          <a:p>
            <a:pPr marL="0" indent="0" algn="l">
              <a:buNone/>
            </a:pPr>
            <a:r>
              <a:rPr lang="en-US" sz="900" dirty="0">
                <a:solidFill>
                  <a:srgbClr val="475569"/>
                </a:solidFill>
                <a:latin typeface="Open Sans" pitchFamily="34" charset="0"/>
                <a:ea typeface="Open Sans" pitchFamily="34" charset="-122"/>
                <a:cs typeface="Open Sans" pitchFamily="34" charset="-120"/>
              </a:rPr>
              <a:t>Ignored EWS signals resulting in sudden NPA slippage</a:t>
            </a:r>
            <a:endParaRPr lang="en-US" sz="900" dirty="0"/>
          </a:p>
        </p:txBody>
      </p:sp>
      <p:sp>
        <p:nvSpPr>
          <p:cNvPr id="51" name="Text 42"/>
          <p:cNvSpPr txBox="1"/>
          <p:nvPr/>
        </p:nvSpPr>
        <p:spPr>
          <a:xfrm>
            <a:off x="8331098" y="5050231"/>
            <a:ext cx="3521354" cy="152705"/>
          </a:xfrm>
          <a:prstGeom prst="rect">
            <a:avLst/>
          </a:prstGeom>
          <a:noFill/>
          <a:ln/>
        </p:spPr>
        <p:txBody>
          <a:bodyPr wrap="square" lIns="0" tIns="0" rIns="0" bIns="0" rtlCol="0" anchor="ctr"/>
          <a:lstStyle/>
          <a:p>
            <a:pPr marL="0" indent="0" algn="l">
              <a:buNone/>
            </a:pPr>
            <a:r>
              <a:rPr lang="en-US" sz="900" dirty="0">
                <a:solidFill>
                  <a:srgbClr val="475569"/>
                </a:solidFill>
                <a:latin typeface="Open Sans" pitchFamily="34" charset="0"/>
                <a:ea typeface="Open Sans" pitchFamily="34" charset="-122"/>
                <a:cs typeface="Open Sans" pitchFamily="34" charset="-120"/>
              </a:rPr>
              <a:t>Money laundering via mule accounts or incomplete KYC</a:t>
            </a:r>
            <a:endParaRPr lang="en-US" sz="900" dirty="0"/>
          </a:p>
        </p:txBody>
      </p:sp>
      <p:sp>
        <p:nvSpPr>
          <p:cNvPr id="52" name="Text 43"/>
          <p:cNvSpPr txBox="1"/>
          <p:nvPr/>
        </p:nvSpPr>
        <p:spPr>
          <a:xfrm>
            <a:off x="8331098" y="5275174"/>
            <a:ext cx="3287268" cy="152705"/>
          </a:xfrm>
          <a:prstGeom prst="rect">
            <a:avLst/>
          </a:prstGeom>
          <a:noFill/>
          <a:ln/>
        </p:spPr>
        <p:txBody>
          <a:bodyPr wrap="square" lIns="0" tIns="0" rIns="0" bIns="0" rtlCol="0" anchor="ctr"/>
          <a:lstStyle/>
          <a:p>
            <a:pPr marL="0" indent="0" algn="l">
              <a:buNone/>
            </a:pPr>
            <a:r>
              <a:rPr lang="en-US" sz="900" dirty="0">
                <a:solidFill>
                  <a:srgbClr val="475569"/>
                </a:solidFill>
                <a:latin typeface="Open Sans" pitchFamily="34" charset="0"/>
                <a:ea typeface="Open Sans" pitchFamily="34" charset="-122"/>
                <a:cs typeface="Open Sans" pitchFamily="34" charset="-120"/>
              </a:rPr>
              <a:t>Data manipulation in MIS to hide poor performance</a:t>
            </a:r>
            <a:endParaRPr lang="en-US" sz="900" dirty="0"/>
          </a:p>
        </p:txBody>
      </p:sp>
      <p:sp>
        <p:nvSpPr>
          <p:cNvPr id="53" name="Shape 44"/>
          <p:cNvSpPr/>
          <p:nvPr/>
        </p:nvSpPr>
        <p:spPr>
          <a:xfrm>
            <a:off x="0" y="6476695"/>
            <a:ext cx="12191695" cy="381305"/>
          </a:xfrm>
          <a:prstGeom prst="rect">
            <a:avLst/>
          </a:prstGeom>
          <a:solidFill>
            <a:srgbClr val="F1F5F9"/>
          </a:solidFill>
          <a:ln/>
        </p:spPr>
      </p:sp>
      <p:sp>
        <p:nvSpPr>
          <p:cNvPr id="54" name="Shape 45"/>
          <p:cNvSpPr/>
          <p:nvPr/>
        </p:nvSpPr>
        <p:spPr>
          <a:xfrm>
            <a:off x="0" y="6476695"/>
            <a:ext cx="12191695" cy="9144"/>
          </a:xfrm>
          <a:prstGeom prst="rect">
            <a:avLst/>
          </a:prstGeom>
          <a:solidFill>
            <a:srgbClr val="E2E8F0"/>
          </a:solidFill>
          <a:ln w="12700">
            <a:solidFill>
              <a:srgbClr val="E2E8F0">
                <a:alpha val="0"/>
              </a:srgbClr>
            </a:solidFill>
            <a:prstDash val="solid"/>
          </a:ln>
        </p:spPr>
      </p:sp>
      <p:sp>
        <p:nvSpPr>
          <p:cNvPr id="55" name="Text 46"/>
          <p:cNvSpPr txBox="1"/>
          <p:nvPr/>
        </p:nvSpPr>
        <p:spPr>
          <a:xfrm>
            <a:off x="476402" y="6586423"/>
            <a:ext cx="3276295" cy="171907"/>
          </a:xfrm>
          <a:prstGeom prst="rect">
            <a:avLst/>
          </a:prstGeom>
          <a:noFill/>
          <a:ln/>
        </p:spPr>
        <p:txBody>
          <a:bodyPr wrap="square" lIns="0" tIns="0" rIns="0" bIns="0" rtlCol="0" anchor="ctr"/>
          <a:lstStyle/>
          <a:p>
            <a:pPr marL="0" indent="0" algn="l">
              <a:buNone/>
            </a:pPr>
            <a:r>
              <a:rPr lang="en-US" sz="900" dirty="0">
                <a:solidFill>
                  <a:srgbClr val="64748B"/>
                </a:solidFill>
                <a:latin typeface="Open Sans" pitchFamily="34" charset="0"/>
                <a:ea typeface="Open Sans" pitchFamily="34" charset="-122"/>
                <a:cs typeface="Open Sans" pitchFamily="34" charset="-120"/>
              </a:rPr>
              <a:t>Long Form Audit Report (LFAR) – Practical Approach</a:t>
            </a:r>
            <a:endParaRPr lang="en-US" sz="900" dirty="0"/>
          </a:p>
        </p:txBody>
      </p:sp>
      <p:sp>
        <p:nvSpPr>
          <p:cNvPr id="56" name="Text 47"/>
          <p:cNvSpPr txBox="1"/>
          <p:nvPr/>
        </p:nvSpPr>
        <p:spPr>
          <a:xfrm>
            <a:off x="10416845" y="6586423"/>
            <a:ext cx="1553566" cy="171907"/>
          </a:xfrm>
          <a:prstGeom prst="rect">
            <a:avLst/>
          </a:prstGeom>
          <a:noFill/>
          <a:ln/>
        </p:spPr>
        <p:txBody>
          <a:bodyPr wrap="square" lIns="0" tIns="0" rIns="0" bIns="0" rtlCol="0" anchor="ctr"/>
          <a:lstStyle/>
          <a:p>
            <a:pPr marL="0" indent="0" algn="l">
              <a:buNone/>
            </a:pPr>
            <a:r>
              <a:rPr lang="en-US" sz="900" dirty="0">
                <a:solidFill>
                  <a:srgbClr val="64748B"/>
                </a:solidFill>
                <a:latin typeface="Open Sans" pitchFamily="34" charset="0"/>
                <a:ea typeface="Open Sans" pitchFamily="34" charset="-122"/>
                <a:cs typeface="Open Sans" pitchFamily="34" charset="-120"/>
              </a:rPr>
              <a:t>ICAI Hyderabad Seminar</a:t>
            </a:r>
            <a:endParaRPr lang="en-US" sz="900" dirty="0"/>
          </a:p>
        </p:txBody>
      </p:sp>
      <p:pic>
        <p:nvPicPr>
          <p:cNvPr id="57" name="Image 7" descr="preencoded.png"/>
          <p:cNvPicPr>
            <a:picLocks noChangeAspect="1"/>
          </p:cNvPicPr>
          <p:nvPr/>
        </p:nvPicPr>
        <p:blipFill>
          <a:blip r:embed="rId8"/>
          <a:srcRect l="-1712" r="-1712"/>
          <a:stretch/>
        </p:blipFill>
        <p:spPr>
          <a:xfrm>
            <a:off x="476402" y="342900"/>
            <a:ext cx="276149" cy="267005"/>
          </a:xfrm>
          <a:prstGeom prst="rect">
            <a:avLst/>
          </a:prstGeom>
        </p:spPr>
      </p:pic>
      <p:sp>
        <p:nvSpPr>
          <p:cNvPr id="58" name="Text 48"/>
          <p:cNvSpPr txBox="1"/>
          <p:nvPr/>
        </p:nvSpPr>
        <p:spPr>
          <a:xfrm>
            <a:off x="895198" y="247802"/>
            <a:ext cx="7429500" cy="457200"/>
          </a:xfrm>
          <a:prstGeom prst="rect">
            <a:avLst/>
          </a:prstGeom>
          <a:noFill/>
          <a:ln/>
        </p:spPr>
        <p:txBody>
          <a:bodyPr wrap="square" lIns="0" tIns="0" rIns="0" bIns="0" rtlCol="0" anchor="ctr"/>
          <a:lstStyle/>
          <a:p>
            <a:pPr marL="0" indent="0" algn="l">
              <a:buNone/>
            </a:pPr>
            <a:r>
              <a:rPr lang="en-US" sz="2400" b="1" kern="0" spc="75" dirty="0">
                <a:solidFill>
                  <a:srgbClr val="FFFFFF"/>
                </a:solidFill>
                <a:latin typeface="Montserrat" pitchFamily="34" charset="0"/>
                <a:ea typeface="Montserrat" pitchFamily="34" charset="-122"/>
                <a:cs typeface="Montserrat" pitchFamily="34" charset="-120"/>
              </a:rPr>
              <a:t>IV. General - Frauds, KYC, MIS &amp; Misc</a:t>
            </a:r>
            <a:endParaRPr lang="en-US" sz="2400"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480418" y="377528"/>
            <a:ext cx="2870200" cy="278904"/>
          </a:xfrm>
          <a:prstGeom prst="rect">
            <a:avLst/>
          </a:prstGeom>
          <a:noFill/>
          <a:ln/>
        </p:spPr>
        <p:txBody>
          <a:bodyPr wrap="none" lIns="0" tIns="0" rIns="0" bIns="0" rtlCol="0" anchor="t"/>
          <a:lstStyle/>
          <a:p>
            <a:pPr algn="just">
              <a:lnSpc>
                <a:spcPts val="2167"/>
              </a:lnSpc>
            </a:pPr>
            <a:r>
              <a:rPr lang="en-US" sz="1750" dirty="0">
                <a:solidFill>
                  <a:srgbClr val="152D47"/>
                </a:solidFill>
                <a:latin typeface="Crimson Pro Semi Bold" pitchFamily="34" charset="0"/>
                <a:ea typeface="Crimson Pro Semi Bold" pitchFamily="34" charset="-122"/>
                <a:cs typeface="Crimson Pro Semi Bold" pitchFamily="34" charset="-120"/>
              </a:rPr>
              <a:t>IV – GENERAL 7. Miscellaneous</a:t>
            </a:r>
            <a:endParaRPr lang="en-US" sz="1750" dirty="0"/>
          </a:p>
        </p:txBody>
      </p:sp>
      <p:pic>
        <p:nvPicPr>
          <p:cNvPr id="3" name="Image 0" descr="preencoded.png"/>
          <p:cNvPicPr>
            <a:picLocks noChangeAspect="1"/>
          </p:cNvPicPr>
          <p:nvPr/>
        </p:nvPicPr>
        <p:blipFill>
          <a:blip r:embed="rId3"/>
          <a:srcRect l="18901" r="21903"/>
          <a:stretch/>
        </p:blipFill>
        <p:spPr>
          <a:xfrm>
            <a:off x="620416" y="834827"/>
            <a:ext cx="3767970" cy="3060230"/>
          </a:xfrm>
          <a:prstGeom prst="rect">
            <a:avLst/>
          </a:prstGeom>
        </p:spPr>
      </p:pic>
      <p:sp>
        <p:nvSpPr>
          <p:cNvPr id="4" name="Shape 1"/>
          <p:cNvSpPr/>
          <p:nvPr/>
        </p:nvSpPr>
        <p:spPr>
          <a:xfrm>
            <a:off x="1119221" y="4316766"/>
            <a:ext cx="89198" cy="89198"/>
          </a:xfrm>
          <a:prstGeom prst="roundRect">
            <a:avLst>
              <a:gd name="adj" fmla="val 17086"/>
            </a:avLst>
          </a:prstGeom>
          <a:solidFill>
            <a:srgbClr val="00104C"/>
          </a:solidFill>
          <a:ln/>
        </p:spPr>
      </p:sp>
      <p:sp>
        <p:nvSpPr>
          <p:cNvPr id="5" name="Text 2"/>
          <p:cNvSpPr/>
          <p:nvPr/>
        </p:nvSpPr>
        <p:spPr>
          <a:xfrm>
            <a:off x="1259218" y="4316766"/>
            <a:ext cx="1438948" cy="233935"/>
          </a:xfrm>
          <a:prstGeom prst="rect">
            <a:avLst/>
          </a:prstGeom>
          <a:noFill/>
          <a:ln/>
        </p:spPr>
        <p:txBody>
          <a:bodyPr wrap="square" lIns="0" tIns="0" rIns="0" bIns="0" rtlCol="0" anchor="t"/>
          <a:lstStyle/>
          <a:p>
            <a:pPr algn="just"/>
            <a:r>
              <a:rPr lang="en-US" sz="1500" dirty="0">
                <a:solidFill>
                  <a:srgbClr val="4C4C4D"/>
                </a:solidFill>
                <a:latin typeface="Heebo" pitchFamily="34" charset="0"/>
                <a:ea typeface="Heebo" pitchFamily="34" charset="-122"/>
                <a:cs typeface="Heebo" pitchFamily="34" charset="-120"/>
              </a:rPr>
              <a:t>Previous LFAR</a:t>
            </a:r>
            <a:endParaRPr lang="en-US" sz="1500" dirty="0"/>
          </a:p>
        </p:txBody>
      </p:sp>
      <p:sp>
        <p:nvSpPr>
          <p:cNvPr id="6" name="Shape 3"/>
          <p:cNvSpPr/>
          <p:nvPr/>
        </p:nvSpPr>
        <p:spPr>
          <a:xfrm>
            <a:off x="2993204" y="4328584"/>
            <a:ext cx="89198" cy="89198"/>
          </a:xfrm>
          <a:prstGeom prst="roundRect">
            <a:avLst>
              <a:gd name="adj" fmla="val 17086"/>
            </a:avLst>
          </a:prstGeom>
          <a:solidFill>
            <a:srgbClr val="011B7D"/>
          </a:solidFill>
          <a:ln/>
        </p:spPr>
      </p:sp>
      <p:sp>
        <p:nvSpPr>
          <p:cNvPr id="7" name="Text 4"/>
          <p:cNvSpPr/>
          <p:nvPr/>
        </p:nvSpPr>
        <p:spPr>
          <a:xfrm>
            <a:off x="3133201" y="4328583"/>
            <a:ext cx="1444895" cy="260088"/>
          </a:xfrm>
          <a:prstGeom prst="rect">
            <a:avLst/>
          </a:prstGeom>
          <a:noFill/>
          <a:ln/>
        </p:spPr>
        <p:txBody>
          <a:bodyPr wrap="square" lIns="0" tIns="0" rIns="0" bIns="0" rtlCol="0" anchor="t"/>
          <a:lstStyle/>
          <a:p>
            <a:pPr algn="just"/>
            <a:r>
              <a:rPr lang="en-US" sz="1500" dirty="0">
                <a:solidFill>
                  <a:srgbClr val="4C4C4D"/>
                </a:solidFill>
                <a:latin typeface="Heebo" pitchFamily="34" charset="0"/>
                <a:ea typeface="Heebo" pitchFamily="34" charset="-122"/>
                <a:cs typeface="Heebo" pitchFamily="34" charset="-120"/>
              </a:rPr>
              <a:t>Internal Audit</a:t>
            </a:r>
            <a:endParaRPr lang="en-US" sz="1500" dirty="0"/>
          </a:p>
        </p:txBody>
      </p:sp>
      <p:sp>
        <p:nvSpPr>
          <p:cNvPr id="8" name="Shape 5"/>
          <p:cNvSpPr/>
          <p:nvPr/>
        </p:nvSpPr>
        <p:spPr>
          <a:xfrm>
            <a:off x="1119221" y="5889378"/>
            <a:ext cx="89198" cy="89198"/>
          </a:xfrm>
          <a:prstGeom prst="roundRect">
            <a:avLst>
              <a:gd name="adj" fmla="val 17086"/>
            </a:avLst>
          </a:prstGeom>
          <a:solidFill>
            <a:srgbClr val="0126AE"/>
          </a:solidFill>
          <a:ln/>
        </p:spPr>
      </p:sp>
      <p:sp>
        <p:nvSpPr>
          <p:cNvPr id="9" name="Text 6"/>
          <p:cNvSpPr/>
          <p:nvPr/>
        </p:nvSpPr>
        <p:spPr>
          <a:xfrm>
            <a:off x="1259219" y="5889378"/>
            <a:ext cx="1438948" cy="178395"/>
          </a:xfrm>
          <a:prstGeom prst="rect">
            <a:avLst/>
          </a:prstGeom>
          <a:noFill/>
          <a:ln/>
        </p:spPr>
        <p:txBody>
          <a:bodyPr wrap="square" lIns="0" tIns="0" rIns="0" bIns="0" rtlCol="0" anchor="t"/>
          <a:lstStyle/>
          <a:p>
            <a:pPr algn="just"/>
            <a:r>
              <a:rPr lang="en-US" sz="1500" dirty="0">
                <a:solidFill>
                  <a:srgbClr val="4C4C4D"/>
                </a:solidFill>
                <a:latin typeface="Heebo" pitchFamily="34" charset="0"/>
                <a:ea typeface="Heebo" pitchFamily="34" charset="-122"/>
                <a:cs typeface="Heebo" pitchFamily="34" charset="-120"/>
              </a:rPr>
              <a:t>Concurrent Audit</a:t>
            </a:r>
            <a:endParaRPr lang="en-US" sz="1500" dirty="0"/>
          </a:p>
        </p:txBody>
      </p:sp>
      <p:sp>
        <p:nvSpPr>
          <p:cNvPr id="10" name="Shape 7"/>
          <p:cNvSpPr/>
          <p:nvPr/>
        </p:nvSpPr>
        <p:spPr>
          <a:xfrm>
            <a:off x="2983260" y="5403654"/>
            <a:ext cx="89198" cy="89198"/>
          </a:xfrm>
          <a:prstGeom prst="roundRect">
            <a:avLst>
              <a:gd name="adj" fmla="val 17086"/>
            </a:avLst>
          </a:prstGeom>
          <a:solidFill>
            <a:srgbClr val="0130DF"/>
          </a:solidFill>
          <a:ln/>
        </p:spPr>
      </p:sp>
      <p:sp>
        <p:nvSpPr>
          <p:cNvPr id="11" name="Text 8"/>
          <p:cNvSpPr/>
          <p:nvPr/>
        </p:nvSpPr>
        <p:spPr>
          <a:xfrm>
            <a:off x="3123258" y="5403654"/>
            <a:ext cx="468412" cy="89198"/>
          </a:xfrm>
          <a:prstGeom prst="rect">
            <a:avLst/>
          </a:prstGeom>
          <a:noFill/>
          <a:ln/>
        </p:spPr>
        <p:txBody>
          <a:bodyPr wrap="none" lIns="0" tIns="0" rIns="0" bIns="0" rtlCol="0" anchor="t"/>
          <a:lstStyle/>
          <a:p>
            <a:pPr algn="just"/>
            <a:r>
              <a:rPr lang="en-US" sz="1500" dirty="0">
                <a:solidFill>
                  <a:srgbClr val="4C4C4D"/>
                </a:solidFill>
                <a:latin typeface="Heebo" pitchFamily="34" charset="0"/>
                <a:ea typeface="Heebo" pitchFamily="34" charset="-122"/>
                <a:cs typeface="Heebo" pitchFamily="34" charset="-120"/>
              </a:rPr>
              <a:t>Credit Audit</a:t>
            </a:r>
            <a:endParaRPr lang="en-US" sz="1500" dirty="0"/>
          </a:p>
        </p:txBody>
      </p:sp>
      <p:sp>
        <p:nvSpPr>
          <p:cNvPr id="12" name="Shape 9"/>
          <p:cNvSpPr/>
          <p:nvPr/>
        </p:nvSpPr>
        <p:spPr>
          <a:xfrm>
            <a:off x="2983260" y="5933976"/>
            <a:ext cx="89198" cy="89198"/>
          </a:xfrm>
          <a:prstGeom prst="roundRect">
            <a:avLst>
              <a:gd name="adj" fmla="val 17086"/>
            </a:avLst>
          </a:prstGeom>
          <a:solidFill>
            <a:srgbClr val="1345FE"/>
          </a:solidFill>
          <a:ln/>
        </p:spPr>
      </p:sp>
      <p:sp>
        <p:nvSpPr>
          <p:cNvPr id="13" name="Text 10"/>
          <p:cNvSpPr/>
          <p:nvPr/>
        </p:nvSpPr>
        <p:spPr>
          <a:xfrm>
            <a:off x="3123258" y="5933976"/>
            <a:ext cx="454719" cy="89198"/>
          </a:xfrm>
          <a:prstGeom prst="rect">
            <a:avLst/>
          </a:prstGeom>
          <a:noFill/>
          <a:ln/>
        </p:spPr>
        <p:txBody>
          <a:bodyPr wrap="none" lIns="0" tIns="0" rIns="0" bIns="0" rtlCol="0" anchor="t"/>
          <a:lstStyle/>
          <a:p>
            <a:pPr algn="just"/>
            <a:r>
              <a:rPr lang="en-US" sz="1500" dirty="0">
                <a:solidFill>
                  <a:srgbClr val="4C4C4D"/>
                </a:solidFill>
                <a:latin typeface="Heebo" pitchFamily="34" charset="0"/>
                <a:ea typeface="Heebo" pitchFamily="34" charset="-122"/>
                <a:cs typeface="Heebo" pitchFamily="34" charset="-120"/>
              </a:rPr>
              <a:t>Stock Audit</a:t>
            </a:r>
            <a:endParaRPr lang="en-US" sz="1500" dirty="0"/>
          </a:p>
        </p:txBody>
      </p:sp>
      <p:sp>
        <p:nvSpPr>
          <p:cNvPr id="14" name="Shape 11"/>
          <p:cNvSpPr/>
          <p:nvPr/>
        </p:nvSpPr>
        <p:spPr>
          <a:xfrm>
            <a:off x="1119221" y="5385582"/>
            <a:ext cx="89198" cy="89198"/>
          </a:xfrm>
          <a:prstGeom prst="roundRect">
            <a:avLst>
              <a:gd name="adj" fmla="val 17086"/>
            </a:avLst>
          </a:prstGeom>
          <a:solidFill>
            <a:srgbClr val="446BFE"/>
          </a:solidFill>
          <a:ln/>
        </p:spPr>
      </p:sp>
      <p:sp>
        <p:nvSpPr>
          <p:cNvPr id="15" name="Text 12"/>
          <p:cNvSpPr/>
          <p:nvPr/>
        </p:nvSpPr>
        <p:spPr>
          <a:xfrm>
            <a:off x="1259219" y="5385582"/>
            <a:ext cx="1284187" cy="178395"/>
          </a:xfrm>
          <a:prstGeom prst="rect">
            <a:avLst/>
          </a:prstGeom>
          <a:noFill/>
          <a:ln/>
        </p:spPr>
        <p:txBody>
          <a:bodyPr wrap="square" lIns="0" tIns="0" rIns="0" bIns="0" rtlCol="0" anchor="t"/>
          <a:lstStyle/>
          <a:p>
            <a:pPr algn="just"/>
            <a:r>
              <a:rPr lang="en-US" sz="1500" dirty="0">
                <a:solidFill>
                  <a:srgbClr val="4C4C4D"/>
                </a:solidFill>
                <a:latin typeface="Heebo" pitchFamily="34" charset="0"/>
                <a:ea typeface="Heebo" pitchFamily="34" charset="-122"/>
                <a:cs typeface="Heebo" pitchFamily="34" charset="-120"/>
              </a:rPr>
              <a:t>RBI Inspection</a:t>
            </a:r>
            <a:endParaRPr lang="en-US" sz="1500" dirty="0"/>
          </a:p>
        </p:txBody>
      </p:sp>
      <p:sp>
        <p:nvSpPr>
          <p:cNvPr id="16" name="Shape 13"/>
          <p:cNvSpPr/>
          <p:nvPr/>
        </p:nvSpPr>
        <p:spPr>
          <a:xfrm>
            <a:off x="2983260" y="4853141"/>
            <a:ext cx="89198" cy="89198"/>
          </a:xfrm>
          <a:prstGeom prst="roundRect">
            <a:avLst>
              <a:gd name="adj" fmla="val 17086"/>
            </a:avLst>
          </a:prstGeom>
          <a:solidFill>
            <a:srgbClr val="7592FE"/>
          </a:solidFill>
          <a:ln/>
        </p:spPr>
      </p:sp>
      <p:sp>
        <p:nvSpPr>
          <p:cNvPr id="17" name="Text 14"/>
          <p:cNvSpPr/>
          <p:nvPr/>
        </p:nvSpPr>
        <p:spPr>
          <a:xfrm>
            <a:off x="3123257" y="4853141"/>
            <a:ext cx="1321991" cy="291809"/>
          </a:xfrm>
          <a:prstGeom prst="rect">
            <a:avLst/>
          </a:prstGeom>
          <a:noFill/>
          <a:ln/>
        </p:spPr>
        <p:txBody>
          <a:bodyPr wrap="square" lIns="0" tIns="0" rIns="0" bIns="0" rtlCol="0" anchor="t"/>
          <a:lstStyle/>
          <a:p>
            <a:pPr algn="just"/>
            <a:r>
              <a:rPr lang="en-US" sz="1500" dirty="0">
                <a:solidFill>
                  <a:srgbClr val="4C4C4D"/>
                </a:solidFill>
                <a:latin typeface="Heebo" pitchFamily="34" charset="0"/>
                <a:ea typeface="Heebo" pitchFamily="34" charset="-122"/>
                <a:cs typeface="Heebo" pitchFamily="34" charset="-120"/>
              </a:rPr>
              <a:t>Revenue Audit</a:t>
            </a:r>
            <a:endParaRPr lang="en-US" sz="1500" dirty="0"/>
          </a:p>
        </p:txBody>
      </p:sp>
      <p:sp>
        <p:nvSpPr>
          <p:cNvPr id="18" name="Shape 15"/>
          <p:cNvSpPr/>
          <p:nvPr/>
        </p:nvSpPr>
        <p:spPr>
          <a:xfrm>
            <a:off x="1119221" y="4837169"/>
            <a:ext cx="89198" cy="89198"/>
          </a:xfrm>
          <a:prstGeom prst="roundRect">
            <a:avLst>
              <a:gd name="adj" fmla="val 17086"/>
            </a:avLst>
          </a:prstGeom>
          <a:solidFill>
            <a:srgbClr val="A6B8FF"/>
          </a:solidFill>
          <a:ln/>
        </p:spPr>
      </p:sp>
      <p:sp>
        <p:nvSpPr>
          <p:cNvPr id="19" name="Text 16"/>
          <p:cNvSpPr/>
          <p:nvPr/>
        </p:nvSpPr>
        <p:spPr>
          <a:xfrm>
            <a:off x="1259219" y="4837169"/>
            <a:ext cx="420093" cy="89198"/>
          </a:xfrm>
          <a:prstGeom prst="rect">
            <a:avLst/>
          </a:prstGeom>
          <a:noFill/>
          <a:ln/>
        </p:spPr>
        <p:txBody>
          <a:bodyPr wrap="none" lIns="0" tIns="0" rIns="0" bIns="0" rtlCol="0" anchor="t"/>
          <a:lstStyle/>
          <a:p>
            <a:pPr algn="just"/>
            <a:r>
              <a:rPr lang="en-US" sz="1500" dirty="0">
                <a:solidFill>
                  <a:srgbClr val="4C4C4D"/>
                </a:solidFill>
                <a:latin typeface="Heebo" pitchFamily="34" charset="0"/>
                <a:ea typeface="Heebo" pitchFamily="34" charset="-122"/>
                <a:cs typeface="Heebo" pitchFamily="34" charset="-120"/>
              </a:rPr>
              <a:t>IS/IT Audit</a:t>
            </a:r>
            <a:endParaRPr lang="en-US" sz="1500" dirty="0"/>
          </a:p>
        </p:txBody>
      </p:sp>
      <p:sp>
        <p:nvSpPr>
          <p:cNvPr id="20" name="Text 17"/>
          <p:cNvSpPr/>
          <p:nvPr/>
        </p:nvSpPr>
        <p:spPr>
          <a:xfrm>
            <a:off x="6659045" y="389159"/>
            <a:ext cx="5193270" cy="89198"/>
          </a:xfrm>
          <a:prstGeom prst="rect">
            <a:avLst/>
          </a:prstGeom>
          <a:noFill/>
          <a:ln/>
        </p:spPr>
        <p:txBody>
          <a:bodyPr wrap="square" lIns="0" tIns="0" rIns="0" bIns="0" rtlCol="0" anchor="t"/>
          <a:lstStyle/>
          <a:p>
            <a:pPr algn="just"/>
            <a:r>
              <a:rPr lang="en-US" sz="2333" b="1" dirty="0">
                <a:solidFill>
                  <a:srgbClr val="4C4C4D"/>
                </a:solidFill>
                <a:latin typeface="Heebo" pitchFamily="34" charset="0"/>
                <a:ea typeface="Heebo" pitchFamily="34" charset="-122"/>
                <a:cs typeface="Heebo" pitchFamily="34" charset="-120"/>
              </a:rPr>
              <a:t>7. Miscellaneous</a:t>
            </a:r>
            <a:endParaRPr lang="en-US" sz="2333" dirty="0"/>
          </a:p>
        </p:txBody>
      </p:sp>
      <p:sp>
        <p:nvSpPr>
          <p:cNvPr id="21" name="Text 18"/>
          <p:cNvSpPr/>
          <p:nvPr/>
        </p:nvSpPr>
        <p:spPr>
          <a:xfrm>
            <a:off x="5612443" y="982565"/>
            <a:ext cx="6239873" cy="89198"/>
          </a:xfrm>
          <a:prstGeom prst="rect">
            <a:avLst/>
          </a:prstGeom>
          <a:noFill/>
          <a:ln/>
        </p:spPr>
        <p:txBody>
          <a:bodyPr wrap="square" lIns="0" tIns="0" rIns="0" bIns="0" rtlCol="0" anchor="t"/>
          <a:lstStyle/>
          <a:p>
            <a:pPr algn="just"/>
            <a:r>
              <a:rPr lang="en-US" sz="1500" b="1" dirty="0">
                <a:solidFill>
                  <a:srgbClr val="4C4C4D"/>
                </a:solidFill>
                <a:latin typeface="Heebo" pitchFamily="34" charset="0"/>
                <a:ea typeface="Heebo" pitchFamily="34" charset="-122"/>
                <a:cs typeface="Heebo" pitchFamily="34" charset="-120"/>
              </a:rPr>
              <a:t>a)</a:t>
            </a:r>
            <a:r>
              <a:rPr lang="en-US" sz="1500" dirty="0">
                <a:solidFill>
                  <a:srgbClr val="4C4C4D"/>
                </a:solidFill>
                <a:latin typeface="Heebo" pitchFamily="34" charset="0"/>
                <a:ea typeface="Heebo" pitchFamily="34" charset="-122"/>
                <a:cs typeface="Heebo" pitchFamily="34" charset="-120"/>
              </a:rPr>
              <a:t> In framing your audit report/LFAR, have you considered the major adverse comments arising out of the latest reports such as:</a:t>
            </a:r>
            <a:endParaRPr lang="en-US" sz="1500" dirty="0"/>
          </a:p>
        </p:txBody>
      </p:sp>
      <p:sp>
        <p:nvSpPr>
          <p:cNvPr id="22" name="Text 19"/>
          <p:cNvSpPr/>
          <p:nvPr/>
        </p:nvSpPr>
        <p:spPr>
          <a:xfrm>
            <a:off x="5612442" y="1770823"/>
            <a:ext cx="6239873" cy="89198"/>
          </a:xfrm>
          <a:prstGeom prst="rect">
            <a:avLst/>
          </a:prstGeom>
          <a:noFill/>
          <a:ln/>
        </p:spPr>
        <p:txBody>
          <a:bodyPr wrap="square" lIns="0" tIns="0" rIns="0" bIns="0" rtlCol="0" anchor="t"/>
          <a:lstStyle/>
          <a:p>
            <a:pPr marL="285739" indent="-285739" algn="just">
              <a:buSzPct val="100000"/>
              <a:buFont typeface="+mj-lt"/>
              <a:buAutoNum type="arabicPeriod"/>
            </a:pPr>
            <a:r>
              <a:rPr lang="en-US" sz="1500" dirty="0">
                <a:solidFill>
                  <a:srgbClr val="4C4C4D"/>
                </a:solidFill>
                <a:latin typeface="Heebo" pitchFamily="34" charset="0"/>
                <a:ea typeface="Heebo" pitchFamily="34" charset="-122"/>
                <a:cs typeface="Heebo" pitchFamily="34" charset="-120"/>
              </a:rPr>
              <a:t>Previous year's Branch Audit Report / LFAR;</a:t>
            </a:r>
            <a:endParaRPr lang="en-US" sz="1500" dirty="0"/>
          </a:p>
        </p:txBody>
      </p:sp>
      <p:sp>
        <p:nvSpPr>
          <p:cNvPr id="23" name="Text 20"/>
          <p:cNvSpPr/>
          <p:nvPr/>
        </p:nvSpPr>
        <p:spPr>
          <a:xfrm>
            <a:off x="5612442" y="2066858"/>
            <a:ext cx="6239873" cy="89198"/>
          </a:xfrm>
          <a:prstGeom prst="rect">
            <a:avLst/>
          </a:prstGeom>
          <a:noFill/>
          <a:ln/>
        </p:spPr>
        <p:txBody>
          <a:bodyPr wrap="square" lIns="0" tIns="0" rIns="0" bIns="0" rtlCol="0" anchor="t"/>
          <a:lstStyle/>
          <a:p>
            <a:pPr marL="285739" indent="-285739" algn="just">
              <a:buSzPct val="100000"/>
              <a:buFont typeface="+mj-lt"/>
              <a:buAutoNum type="arabicPeriod" startAt="2"/>
            </a:pPr>
            <a:r>
              <a:rPr lang="en-US" sz="1500" dirty="0">
                <a:solidFill>
                  <a:srgbClr val="4C4C4D"/>
                </a:solidFill>
                <a:latin typeface="Heebo" pitchFamily="34" charset="0"/>
                <a:ea typeface="Heebo" pitchFamily="34" charset="-122"/>
                <a:cs typeface="Heebo" pitchFamily="34" charset="-120"/>
              </a:rPr>
              <a:t>Internal audit/ Snap Audit/ concurrent audit report(s);</a:t>
            </a:r>
            <a:endParaRPr lang="en-US" sz="1500" dirty="0"/>
          </a:p>
        </p:txBody>
      </p:sp>
      <p:sp>
        <p:nvSpPr>
          <p:cNvPr id="24" name="Text 21"/>
          <p:cNvSpPr/>
          <p:nvPr/>
        </p:nvSpPr>
        <p:spPr>
          <a:xfrm>
            <a:off x="5612442" y="2337313"/>
            <a:ext cx="6239873" cy="89198"/>
          </a:xfrm>
          <a:prstGeom prst="rect">
            <a:avLst/>
          </a:prstGeom>
          <a:noFill/>
          <a:ln/>
        </p:spPr>
        <p:txBody>
          <a:bodyPr wrap="square" lIns="0" tIns="0" rIns="0" bIns="0" rtlCol="0" anchor="t"/>
          <a:lstStyle/>
          <a:p>
            <a:pPr marL="285739" indent="-285739" algn="just">
              <a:buSzPct val="100000"/>
              <a:buFont typeface="+mj-lt"/>
              <a:buAutoNum type="arabicPeriod" startAt="3"/>
            </a:pPr>
            <a:r>
              <a:rPr lang="en-US" sz="1500" dirty="0">
                <a:solidFill>
                  <a:srgbClr val="4C4C4D"/>
                </a:solidFill>
                <a:latin typeface="Heebo" pitchFamily="34" charset="0"/>
                <a:ea typeface="Heebo" pitchFamily="34" charset="-122"/>
                <a:cs typeface="Heebo" pitchFamily="34" charset="-120"/>
              </a:rPr>
              <a:t>Credit Audit Report;</a:t>
            </a:r>
            <a:endParaRPr lang="en-US" sz="1500" dirty="0"/>
          </a:p>
        </p:txBody>
      </p:sp>
      <p:sp>
        <p:nvSpPr>
          <p:cNvPr id="25" name="Text 22"/>
          <p:cNvSpPr/>
          <p:nvPr/>
        </p:nvSpPr>
        <p:spPr>
          <a:xfrm>
            <a:off x="5612443" y="2613813"/>
            <a:ext cx="6239873" cy="89198"/>
          </a:xfrm>
          <a:prstGeom prst="rect">
            <a:avLst/>
          </a:prstGeom>
          <a:noFill/>
          <a:ln/>
        </p:spPr>
        <p:txBody>
          <a:bodyPr wrap="square" lIns="0" tIns="0" rIns="0" bIns="0" rtlCol="0" anchor="t"/>
          <a:lstStyle/>
          <a:p>
            <a:pPr marL="285739" indent="-285739" algn="just">
              <a:buSzPct val="100000"/>
              <a:buFont typeface="+mj-lt"/>
              <a:buAutoNum type="arabicPeriod" startAt="4"/>
            </a:pPr>
            <a:r>
              <a:rPr lang="en-US" sz="1500" dirty="0">
                <a:solidFill>
                  <a:srgbClr val="4C4C4D"/>
                </a:solidFill>
                <a:latin typeface="Heebo" pitchFamily="34" charset="0"/>
                <a:ea typeface="Heebo" pitchFamily="34" charset="-122"/>
                <a:cs typeface="Heebo" pitchFamily="34" charset="-120"/>
              </a:rPr>
              <a:t>Stock audit Report;</a:t>
            </a:r>
            <a:endParaRPr lang="en-US" sz="1500" dirty="0"/>
          </a:p>
        </p:txBody>
      </p:sp>
      <p:sp>
        <p:nvSpPr>
          <p:cNvPr id="26" name="Text 23"/>
          <p:cNvSpPr/>
          <p:nvPr/>
        </p:nvSpPr>
        <p:spPr>
          <a:xfrm>
            <a:off x="5612443" y="2931309"/>
            <a:ext cx="6239873" cy="89198"/>
          </a:xfrm>
          <a:prstGeom prst="rect">
            <a:avLst/>
          </a:prstGeom>
          <a:noFill/>
          <a:ln/>
        </p:spPr>
        <p:txBody>
          <a:bodyPr wrap="square" lIns="0" tIns="0" rIns="0" bIns="0" rtlCol="0" anchor="t"/>
          <a:lstStyle/>
          <a:p>
            <a:pPr marL="285739" indent="-285739" algn="just">
              <a:buSzPct val="100000"/>
              <a:buFont typeface="+mj-lt"/>
              <a:buAutoNum type="arabicPeriod" startAt="5"/>
            </a:pPr>
            <a:r>
              <a:rPr lang="en-US" sz="1500" dirty="0">
                <a:solidFill>
                  <a:srgbClr val="4C4C4D"/>
                </a:solidFill>
                <a:latin typeface="Heebo" pitchFamily="34" charset="0"/>
                <a:ea typeface="Heebo" pitchFamily="34" charset="-122"/>
                <a:cs typeface="Heebo" pitchFamily="34" charset="-120"/>
              </a:rPr>
              <a:t>RBI Inspection Report, if such inspection took place;</a:t>
            </a:r>
            <a:endParaRPr lang="en-US" sz="1500" dirty="0"/>
          </a:p>
        </p:txBody>
      </p:sp>
      <p:sp>
        <p:nvSpPr>
          <p:cNvPr id="27" name="Text 24"/>
          <p:cNvSpPr/>
          <p:nvPr/>
        </p:nvSpPr>
        <p:spPr>
          <a:xfrm>
            <a:off x="5612442" y="3188984"/>
            <a:ext cx="6239873" cy="89198"/>
          </a:xfrm>
          <a:prstGeom prst="rect">
            <a:avLst/>
          </a:prstGeom>
          <a:noFill/>
          <a:ln/>
        </p:spPr>
        <p:txBody>
          <a:bodyPr wrap="square" lIns="0" tIns="0" rIns="0" bIns="0" rtlCol="0" anchor="t"/>
          <a:lstStyle/>
          <a:p>
            <a:pPr marL="285739" indent="-285739" algn="just">
              <a:buSzPct val="100000"/>
              <a:buFont typeface="+mj-lt"/>
              <a:buAutoNum type="arabicPeriod" startAt="6"/>
            </a:pPr>
            <a:r>
              <a:rPr lang="en-US" sz="1500" dirty="0">
                <a:solidFill>
                  <a:srgbClr val="4C4C4D"/>
                </a:solidFill>
                <a:latin typeface="Heebo" pitchFamily="34" charset="0"/>
                <a:ea typeface="Heebo" pitchFamily="34" charset="-122"/>
                <a:cs typeface="Heebo" pitchFamily="34" charset="-120"/>
              </a:rPr>
              <a:t>Income and Expenditure (Revenue) Audit;</a:t>
            </a:r>
            <a:endParaRPr lang="en-US" sz="1500" dirty="0"/>
          </a:p>
        </p:txBody>
      </p:sp>
      <p:sp>
        <p:nvSpPr>
          <p:cNvPr id="28" name="Text 25"/>
          <p:cNvSpPr/>
          <p:nvPr/>
        </p:nvSpPr>
        <p:spPr>
          <a:xfrm>
            <a:off x="5612443" y="3484309"/>
            <a:ext cx="6239873" cy="89198"/>
          </a:xfrm>
          <a:prstGeom prst="rect">
            <a:avLst/>
          </a:prstGeom>
          <a:noFill/>
          <a:ln/>
        </p:spPr>
        <p:txBody>
          <a:bodyPr wrap="square" lIns="0" tIns="0" rIns="0" bIns="0" rtlCol="0" anchor="t"/>
          <a:lstStyle/>
          <a:p>
            <a:pPr marL="285739" indent="-285739" algn="just">
              <a:buSzPct val="100000"/>
              <a:buFont typeface="+mj-lt"/>
              <a:buAutoNum type="arabicPeriod" startAt="7"/>
            </a:pPr>
            <a:r>
              <a:rPr lang="en-US" sz="1500" dirty="0">
                <a:solidFill>
                  <a:srgbClr val="4C4C4D"/>
                </a:solidFill>
                <a:latin typeface="Heebo" pitchFamily="34" charset="0"/>
                <a:ea typeface="Heebo" pitchFamily="34" charset="-122"/>
                <a:cs typeface="Heebo" pitchFamily="34" charset="-120"/>
              </a:rPr>
              <a:t>IS/IT/Computer/Systems Audit; and</a:t>
            </a:r>
            <a:endParaRPr lang="en-US" sz="1500" dirty="0"/>
          </a:p>
        </p:txBody>
      </p:sp>
      <p:sp>
        <p:nvSpPr>
          <p:cNvPr id="29" name="Text 26"/>
          <p:cNvSpPr/>
          <p:nvPr/>
        </p:nvSpPr>
        <p:spPr>
          <a:xfrm>
            <a:off x="5612443" y="3779634"/>
            <a:ext cx="6239873" cy="89198"/>
          </a:xfrm>
          <a:prstGeom prst="rect">
            <a:avLst/>
          </a:prstGeom>
          <a:noFill/>
          <a:ln/>
        </p:spPr>
        <p:txBody>
          <a:bodyPr wrap="square" lIns="0" tIns="0" rIns="0" bIns="0" rtlCol="0" anchor="t"/>
          <a:lstStyle/>
          <a:p>
            <a:pPr marL="285739" indent="-285739" algn="just">
              <a:buSzPct val="100000"/>
              <a:buFont typeface="+mj-lt"/>
              <a:buAutoNum type="arabicPeriod" startAt="8"/>
            </a:pPr>
            <a:r>
              <a:rPr lang="en-US" sz="1500" dirty="0">
                <a:solidFill>
                  <a:srgbClr val="4C4C4D"/>
                </a:solidFill>
                <a:latin typeface="Heebo" pitchFamily="34" charset="0"/>
                <a:ea typeface="Heebo" pitchFamily="34" charset="-122"/>
                <a:cs typeface="Heebo" pitchFamily="34" charset="-120"/>
              </a:rPr>
              <a:t>Any special inspection/ investigation report?</a:t>
            </a:r>
            <a:endParaRPr lang="en-US" sz="1500" dirty="0"/>
          </a:p>
        </p:txBody>
      </p:sp>
      <p:sp>
        <p:nvSpPr>
          <p:cNvPr id="30" name="Text 27"/>
          <p:cNvSpPr/>
          <p:nvPr/>
        </p:nvSpPr>
        <p:spPr>
          <a:xfrm>
            <a:off x="5612443" y="4184459"/>
            <a:ext cx="6239873" cy="89198"/>
          </a:xfrm>
          <a:prstGeom prst="rect">
            <a:avLst/>
          </a:prstGeom>
          <a:noFill/>
          <a:ln/>
        </p:spPr>
        <p:txBody>
          <a:bodyPr wrap="square" lIns="0" tIns="0" rIns="0" bIns="0" rtlCol="0" anchor="t"/>
          <a:lstStyle/>
          <a:p>
            <a:pPr marL="285739" indent="-285739" algn="just">
              <a:buSzPct val="100000"/>
              <a:buChar char="•"/>
            </a:pPr>
            <a:r>
              <a:rPr lang="en-US" sz="1500" dirty="0">
                <a:solidFill>
                  <a:srgbClr val="4C4C4D"/>
                </a:solidFill>
                <a:latin typeface="Heebo" pitchFamily="34" charset="0"/>
                <a:ea typeface="Heebo" pitchFamily="34" charset="-122"/>
                <a:cs typeface="Heebo" pitchFamily="34" charset="-120"/>
              </a:rPr>
              <a:t>Review all reports. Make a checklist whether all months / quarters are available for concurrent, stock audit reports etc</a:t>
            </a:r>
            <a:endParaRPr lang="en-US" sz="1500" dirty="0"/>
          </a:p>
        </p:txBody>
      </p:sp>
      <p:sp>
        <p:nvSpPr>
          <p:cNvPr id="31" name="Text 28"/>
          <p:cNvSpPr/>
          <p:nvPr/>
        </p:nvSpPr>
        <p:spPr>
          <a:xfrm>
            <a:off x="5612442" y="4939472"/>
            <a:ext cx="6239873" cy="89198"/>
          </a:xfrm>
          <a:prstGeom prst="rect">
            <a:avLst/>
          </a:prstGeom>
          <a:noFill/>
          <a:ln/>
        </p:spPr>
        <p:txBody>
          <a:bodyPr wrap="square" lIns="0" tIns="0" rIns="0" bIns="0" rtlCol="0" anchor="t"/>
          <a:lstStyle/>
          <a:p>
            <a:pPr marL="285739" indent="-285739" algn="just">
              <a:buSzPct val="100000"/>
              <a:buChar char="•"/>
            </a:pPr>
            <a:r>
              <a:rPr lang="en-US" sz="1500" dirty="0">
                <a:solidFill>
                  <a:srgbClr val="4C4C4D"/>
                </a:solidFill>
                <a:latin typeface="Heebo" pitchFamily="34" charset="0"/>
                <a:ea typeface="Heebo" pitchFamily="34" charset="-122"/>
                <a:cs typeface="Heebo" pitchFamily="34" charset="-120"/>
              </a:rPr>
              <a:t>Note down all major exceptions and check if the same has been rectified</a:t>
            </a:r>
            <a:endParaRPr lang="en-US" sz="1500" dirty="0"/>
          </a:p>
        </p:txBody>
      </p:sp>
      <p:sp>
        <p:nvSpPr>
          <p:cNvPr id="32" name="Text 29"/>
          <p:cNvSpPr/>
          <p:nvPr/>
        </p:nvSpPr>
        <p:spPr>
          <a:xfrm>
            <a:off x="5612442" y="5530122"/>
            <a:ext cx="6239873" cy="1075301"/>
          </a:xfrm>
          <a:prstGeom prst="rect">
            <a:avLst/>
          </a:prstGeom>
          <a:noFill/>
          <a:ln/>
        </p:spPr>
        <p:txBody>
          <a:bodyPr wrap="square" lIns="0" tIns="0" rIns="0" bIns="0" rtlCol="0" anchor="t"/>
          <a:lstStyle/>
          <a:p>
            <a:pPr marL="285739" indent="-285739" algn="just">
              <a:buSzPct val="100000"/>
              <a:buChar char="•"/>
            </a:pPr>
            <a:r>
              <a:rPr lang="en-US" sz="1500" dirty="0">
                <a:solidFill>
                  <a:srgbClr val="4C4C4D"/>
                </a:solidFill>
                <a:latin typeface="Heebo" pitchFamily="34" charset="0"/>
                <a:ea typeface="Heebo" pitchFamily="34" charset="-122"/>
                <a:cs typeface="Heebo" pitchFamily="34" charset="-120"/>
              </a:rPr>
              <a:t>Unrectified issues need to be reported here along with financial impact if any.</a:t>
            </a:r>
            <a:endParaRPr lang="en-US" sz="15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name="Slide 66">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F0F0F0"/>
          </a:solidFill>
          <a:ln w="12700">
            <a:solidFill>
              <a:srgbClr val="FFFFFF">
                <a:alpha val="0"/>
              </a:srgbClr>
            </a:solidFill>
            <a:prstDash val="solid"/>
          </a:ln>
        </p:spPr>
      </p:sp>
      <p:sp>
        <p:nvSpPr>
          <p:cNvPr id="3" name="Shape 1"/>
          <p:cNvSpPr/>
          <p:nvPr/>
        </p:nvSpPr>
        <p:spPr>
          <a:xfrm>
            <a:off x="0" y="0"/>
            <a:ext cx="12191695" cy="6858000"/>
          </a:xfrm>
          <a:prstGeom prst="rect">
            <a:avLst/>
          </a:prstGeom>
          <a:solidFill>
            <a:srgbClr val="FFFFFF"/>
          </a:solidFill>
          <a:ln w="12700">
            <a:solidFill>
              <a:srgbClr val="FFFFFF">
                <a:alpha val="0"/>
              </a:srgbClr>
            </a:solidFill>
            <a:prstDash val="solid"/>
          </a:ln>
        </p:spPr>
      </p:sp>
      <p:sp>
        <p:nvSpPr>
          <p:cNvPr id="4" name="Shape 2"/>
          <p:cNvSpPr/>
          <p:nvPr/>
        </p:nvSpPr>
        <p:spPr>
          <a:xfrm>
            <a:off x="0" y="0"/>
            <a:ext cx="12191695" cy="761695"/>
          </a:xfrm>
          <a:prstGeom prst="rect">
            <a:avLst/>
          </a:prstGeom>
          <a:solidFill>
            <a:srgbClr val="003580"/>
          </a:solidFill>
          <a:ln w="12700">
            <a:solidFill>
              <a:srgbClr val="FFFFFF">
                <a:alpha val="0"/>
              </a:srgbClr>
            </a:solidFill>
            <a:prstDash val="solid"/>
          </a:ln>
        </p:spPr>
      </p:sp>
      <p:sp>
        <p:nvSpPr>
          <p:cNvPr id="5" name="Shape 3"/>
          <p:cNvSpPr/>
          <p:nvPr/>
        </p:nvSpPr>
        <p:spPr>
          <a:xfrm>
            <a:off x="0" y="760781"/>
            <a:ext cx="12191695" cy="5790895"/>
          </a:xfrm>
          <a:prstGeom prst="rect">
            <a:avLst/>
          </a:prstGeom>
          <a:solidFill>
            <a:srgbClr val="F8FAFC"/>
          </a:solidFill>
          <a:ln w="12700">
            <a:solidFill>
              <a:srgbClr val="FFFFFF">
                <a:alpha val="0"/>
              </a:srgbClr>
            </a:solidFill>
            <a:prstDash val="solid"/>
          </a:ln>
        </p:spPr>
      </p:sp>
      <p:pic>
        <p:nvPicPr>
          <p:cNvPr id="6" name="Image 0" descr="preencoded.png"/>
          <p:cNvPicPr>
            <a:picLocks noChangeAspect="1"/>
          </p:cNvPicPr>
          <p:nvPr/>
        </p:nvPicPr>
        <p:blipFill>
          <a:blip r:embed="rId3"/>
          <a:srcRect/>
          <a:stretch/>
        </p:blipFill>
        <p:spPr>
          <a:xfrm>
            <a:off x="10477195" y="4867351"/>
            <a:ext cx="1143000" cy="1143000"/>
          </a:xfrm>
          <a:prstGeom prst="rect">
            <a:avLst/>
          </a:prstGeom>
        </p:spPr>
      </p:pic>
      <p:sp>
        <p:nvSpPr>
          <p:cNvPr id="7" name="Shape 4"/>
          <p:cNvSpPr/>
          <p:nvPr/>
        </p:nvSpPr>
        <p:spPr>
          <a:xfrm>
            <a:off x="571500" y="1142086"/>
            <a:ext cx="3495751" cy="2371954"/>
          </a:xfrm>
          <a:prstGeom prst="roundRect">
            <a:avLst>
              <a:gd name="adj" fmla="val 3716"/>
            </a:avLst>
          </a:prstGeom>
          <a:solidFill>
            <a:srgbClr val="FFFFFF"/>
          </a:solidFill>
          <a:ln/>
          <a:effectLst>
            <a:outerShdw blurRad="63500" dist="38100" dir="16200000" algn="bl" rotWithShape="0">
              <a:srgbClr val="000000">
                <a:alpha val="5000"/>
              </a:srgbClr>
            </a:outerShdw>
          </a:effectLst>
        </p:spPr>
      </p:sp>
      <p:sp>
        <p:nvSpPr>
          <p:cNvPr id="8" name="Shape 5"/>
          <p:cNvSpPr/>
          <p:nvPr/>
        </p:nvSpPr>
        <p:spPr>
          <a:xfrm>
            <a:off x="571500" y="1142086"/>
            <a:ext cx="3495751" cy="57607"/>
          </a:xfrm>
          <a:prstGeom prst="roundRect">
            <a:avLst>
              <a:gd name="adj" fmla="val 152993"/>
            </a:avLst>
          </a:prstGeom>
          <a:solidFill>
            <a:srgbClr val="EF4444"/>
          </a:solidFill>
          <a:ln w="12700">
            <a:solidFill>
              <a:srgbClr val="EF4444">
                <a:alpha val="0"/>
              </a:srgbClr>
            </a:solidFill>
            <a:prstDash val="solid"/>
          </a:ln>
        </p:spPr>
      </p:sp>
      <p:sp>
        <p:nvSpPr>
          <p:cNvPr id="9" name="Shape 6"/>
          <p:cNvSpPr/>
          <p:nvPr/>
        </p:nvSpPr>
        <p:spPr>
          <a:xfrm>
            <a:off x="3226003" y="1342339"/>
            <a:ext cx="705002" cy="237744"/>
          </a:xfrm>
          <a:prstGeom prst="roundRect">
            <a:avLst>
              <a:gd name="adj" fmla="val 123077"/>
            </a:avLst>
          </a:prstGeom>
          <a:solidFill>
            <a:srgbClr val="FEF2F2"/>
          </a:solidFill>
          <a:ln w="12700">
            <a:solidFill>
              <a:srgbClr val="FECACA"/>
            </a:solidFill>
            <a:prstDash val="solid"/>
          </a:ln>
        </p:spPr>
      </p:sp>
      <p:sp>
        <p:nvSpPr>
          <p:cNvPr id="10" name="Text 7"/>
          <p:cNvSpPr txBox="1"/>
          <p:nvPr/>
        </p:nvSpPr>
        <p:spPr>
          <a:xfrm>
            <a:off x="3226003" y="1342339"/>
            <a:ext cx="762610" cy="238658"/>
          </a:xfrm>
          <a:prstGeom prst="rect">
            <a:avLst/>
          </a:prstGeom>
          <a:solidFill>
            <a:srgbClr val="FFFFFF">
              <a:alpha val="0"/>
            </a:srgbClr>
          </a:solidFill>
          <a:ln>
            <a:solidFill>
              <a:srgbClr val="FFFFFF">
                <a:alpha val="0"/>
              </a:srgbClr>
            </a:solidFill>
          </a:ln>
        </p:spPr>
        <p:txBody>
          <a:bodyPr wrap="square" lIns="76200" tIns="38100" rIns="76200" bIns="38100" rtlCol="0" anchor="ctr"/>
          <a:lstStyle/>
          <a:p>
            <a:pPr marL="0" indent="0" algn="l">
              <a:buNone/>
            </a:pPr>
            <a:r>
              <a:rPr lang="en-US" sz="800" b="1" kern="0" spc="38" dirty="0">
                <a:solidFill>
                  <a:srgbClr val="B91C1C"/>
                </a:solidFill>
                <a:latin typeface="Open Sans" pitchFamily="34" charset="0"/>
                <a:ea typeface="Open Sans" pitchFamily="34" charset="-122"/>
                <a:cs typeface="Open Sans" pitchFamily="34" charset="-120"/>
              </a:rPr>
              <a:t>High Risk</a:t>
            </a:r>
            <a:endParaRPr lang="en-US" sz="800" dirty="0"/>
          </a:p>
        </p:txBody>
      </p:sp>
      <p:sp>
        <p:nvSpPr>
          <p:cNvPr id="11" name="Shape 8"/>
          <p:cNvSpPr/>
          <p:nvPr/>
        </p:nvSpPr>
        <p:spPr>
          <a:xfrm>
            <a:off x="809244" y="1437437"/>
            <a:ext cx="457200" cy="457200"/>
          </a:xfrm>
          <a:prstGeom prst="ellipse">
            <a:avLst/>
          </a:prstGeom>
          <a:solidFill>
            <a:srgbClr val="FEE2E2"/>
          </a:solidFill>
          <a:ln w="12700">
            <a:solidFill>
              <a:srgbClr val="FFFFFF">
                <a:alpha val="0"/>
              </a:srgbClr>
            </a:solidFill>
            <a:prstDash val="solid"/>
          </a:ln>
        </p:spPr>
      </p:sp>
      <p:pic>
        <p:nvPicPr>
          <p:cNvPr id="12" name="Image 1" descr="preencoded.png"/>
          <p:cNvPicPr>
            <a:picLocks noChangeAspect="1"/>
          </p:cNvPicPr>
          <p:nvPr/>
        </p:nvPicPr>
        <p:blipFill>
          <a:blip r:embed="rId4"/>
          <a:srcRect l="-1648" r="-1648"/>
          <a:stretch/>
        </p:blipFill>
        <p:spPr>
          <a:xfrm>
            <a:off x="952805" y="1570939"/>
            <a:ext cx="171907" cy="190195"/>
          </a:xfrm>
          <a:prstGeom prst="rect">
            <a:avLst/>
          </a:prstGeom>
        </p:spPr>
      </p:pic>
      <p:sp>
        <p:nvSpPr>
          <p:cNvPr id="13" name="Text 9"/>
          <p:cNvSpPr txBox="1"/>
          <p:nvPr/>
        </p:nvSpPr>
        <p:spPr>
          <a:xfrm>
            <a:off x="1380744" y="1562710"/>
            <a:ext cx="1650492" cy="210312"/>
          </a:xfrm>
          <a:prstGeom prst="rect">
            <a:avLst/>
          </a:prstGeom>
          <a:noFill/>
          <a:ln/>
        </p:spPr>
        <p:txBody>
          <a:bodyPr wrap="square" lIns="0" tIns="0" rIns="0" bIns="0" rtlCol="0" anchor="ctr"/>
          <a:lstStyle/>
          <a:p>
            <a:pPr marL="0" indent="0" algn="l">
              <a:buNone/>
            </a:pPr>
            <a:r>
              <a:rPr lang="en-US" sz="1300" b="1" dirty="0">
                <a:solidFill>
                  <a:srgbClr val="1E293B"/>
                </a:solidFill>
                <a:latin typeface="Montserrat" pitchFamily="34" charset="0"/>
                <a:ea typeface="Montserrat" pitchFamily="34" charset="-122"/>
                <a:cs typeface="Montserrat" pitchFamily="34" charset="-120"/>
              </a:rPr>
              <a:t>Quick Mortality</a:t>
            </a:r>
            <a:endParaRPr lang="en-US" sz="1300" dirty="0"/>
          </a:p>
        </p:txBody>
      </p:sp>
      <p:sp>
        <p:nvSpPr>
          <p:cNvPr id="14" name="Text 10"/>
          <p:cNvSpPr txBox="1"/>
          <p:nvPr/>
        </p:nvSpPr>
        <p:spPr>
          <a:xfrm>
            <a:off x="809244" y="2037283"/>
            <a:ext cx="3134563" cy="191110"/>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NPA within 12 months of sanction</a:t>
            </a:r>
            <a:endParaRPr lang="en-US" sz="1000" dirty="0"/>
          </a:p>
        </p:txBody>
      </p:sp>
      <p:sp>
        <p:nvSpPr>
          <p:cNvPr id="15" name="Text 11"/>
          <p:cNvSpPr txBox="1"/>
          <p:nvPr/>
        </p:nvSpPr>
        <p:spPr>
          <a:xfrm>
            <a:off x="809244" y="2300630"/>
            <a:ext cx="3154680" cy="191110"/>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Default immediately after disbursement</a:t>
            </a:r>
            <a:endParaRPr lang="en-US" sz="1000" dirty="0"/>
          </a:p>
        </p:txBody>
      </p:sp>
      <p:sp>
        <p:nvSpPr>
          <p:cNvPr id="16" name="Text 12"/>
          <p:cNvSpPr txBox="1"/>
          <p:nvPr/>
        </p:nvSpPr>
        <p:spPr>
          <a:xfrm>
            <a:off x="809244" y="2563063"/>
            <a:ext cx="3134563" cy="191110"/>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No genuine business operations seen</a:t>
            </a:r>
            <a:endParaRPr lang="en-US" sz="1000" dirty="0"/>
          </a:p>
        </p:txBody>
      </p:sp>
      <p:sp>
        <p:nvSpPr>
          <p:cNvPr id="17" name="Text 13"/>
          <p:cNvSpPr txBox="1"/>
          <p:nvPr/>
        </p:nvSpPr>
        <p:spPr>
          <a:xfrm>
            <a:off x="809244" y="2825496"/>
            <a:ext cx="3134563" cy="191110"/>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Diversion of funds to other accounts</a:t>
            </a:r>
            <a:endParaRPr lang="en-US" sz="1000" dirty="0"/>
          </a:p>
        </p:txBody>
      </p:sp>
      <p:sp>
        <p:nvSpPr>
          <p:cNvPr id="18" name="Shape 14"/>
          <p:cNvSpPr/>
          <p:nvPr/>
        </p:nvSpPr>
        <p:spPr>
          <a:xfrm>
            <a:off x="4349801" y="1142086"/>
            <a:ext cx="3495751" cy="2371954"/>
          </a:xfrm>
          <a:prstGeom prst="roundRect">
            <a:avLst>
              <a:gd name="adj" fmla="val 3716"/>
            </a:avLst>
          </a:prstGeom>
          <a:solidFill>
            <a:srgbClr val="FFFFFF"/>
          </a:solidFill>
          <a:ln/>
          <a:effectLst>
            <a:outerShdw blurRad="63500" dist="38100" dir="16200000" algn="bl" rotWithShape="0">
              <a:srgbClr val="000000">
                <a:alpha val="5000"/>
              </a:srgbClr>
            </a:outerShdw>
          </a:effectLst>
        </p:spPr>
      </p:sp>
      <p:sp>
        <p:nvSpPr>
          <p:cNvPr id="19" name="Shape 15"/>
          <p:cNvSpPr/>
          <p:nvPr/>
        </p:nvSpPr>
        <p:spPr>
          <a:xfrm>
            <a:off x="4349801" y="1142086"/>
            <a:ext cx="3495751" cy="57607"/>
          </a:xfrm>
          <a:prstGeom prst="roundRect">
            <a:avLst>
              <a:gd name="adj" fmla="val 152993"/>
            </a:avLst>
          </a:prstGeom>
          <a:solidFill>
            <a:srgbClr val="EF4444"/>
          </a:solidFill>
          <a:ln w="12700">
            <a:solidFill>
              <a:srgbClr val="EF4444">
                <a:alpha val="0"/>
              </a:srgbClr>
            </a:solidFill>
            <a:prstDash val="solid"/>
          </a:ln>
        </p:spPr>
      </p:sp>
      <p:sp>
        <p:nvSpPr>
          <p:cNvPr id="20" name="Shape 16"/>
          <p:cNvSpPr/>
          <p:nvPr/>
        </p:nvSpPr>
        <p:spPr>
          <a:xfrm>
            <a:off x="7067398" y="1342339"/>
            <a:ext cx="638251" cy="237744"/>
          </a:xfrm>
          <a:prstGeom prst="roundRect">
            <a:avLst>
              <a:gd name="adj" fmla="val 123077"/>
            </a:avLst>
          </a:prstGeom>
          <a:solidFill>
            <a:srgbClr val="FEF2F2"/>
          </a:solidFill>
          <a:ln w="12700">
            <a:solidFill>
              <a:srgbClr val="FECACA"/>
            </a:solidFill>
            <a:prstDash val="solid"/>
          </a:ln>
        </p:spPr>
      </p:sp>
      <p:sp>
        <p:nvSpPr>
          <p:cNvPr id="21" name="Text 17"/>
          <p:cNvSpPr txBox="1"/>
          <p:nvPr/>
        </p:nvSpPr>
        <p:spPr>
          <a:xfrm>
            <a:off x="7067398" y="1342339"/>
            <a:ext cx="695858" cy="238658"/>
          </a:xfrm>
          <a:prstGeom prst="rect">
            <a:avLst/>
          </a:prstGeom>
          <a:solidFill>
            <a:srgbClr val="FFFFFF">
              <a:alpha val="0"/>
            </a:srgbClr>
          </a:solidFill>
          <a:ln>
            <a:solidFill>
              <a:srgbClr val="FFFFFF">
                <a:alpha val="0"/>
              </a:srgbClr>
            </a:solidFill>
          </a:ln>
        </p:spPr>
        <p:txBody>
          <a:bodyPr wrap="square" lIns="76200" tIns="38100" rIns="76200" bIns="38100" rtlCol="0" anchor="ctr"/>
          <a:lstStyle/>
          <a:p>
            <a:pPr marL="0" indent="0" algn="l">
              <a:buNone/>
            </a:pPr>
            <a:r>
              <a:rPr lang="en-US" sz="800" b="1" kern="0" spc="38" dirty="0">
                <a:solidFill>
                  <a:srgbClr val="B91C1C"/>
                </a:solidFill>
                <a:latin typeface="Open Sans" pitchFamily="34" charset="0"/>
                <a:ea typeface="Open Sans" pitchFamily="34" charset="-122"/>
                <a:cs typeface="Open Sans" pitchFamily="34" charset="-120"/>
              </a:rPr>
              <a:t>Critical</a:t>
            </a:r>
            <a:endParaRPr lang="en-US" sz="800" dirty="0"/>
          </a:p>
        </p:txBody>
      </p:sp>
      <p:sp>
        <p:nvSpPr>
          <p:cNvPr id="22" name="Shape 18"/>
          <p:cNvSpPr/>
          <p:nvPr/>
        </p:nvSpPr>
        <p:spPr>
          <a:xfrm>
            <a:off x="4587545" y="1437437"/>
            <a:ext cx="457200" cy="457200"/>
          </a:xfrm>
          <a:prstGeom prst="ellipse">
            <a:avLst/>
          </a:prstGeom>
          <a:solidFill>
            <a:srgbClr val="FEE2E2"/>
          </a:solidFill>
          <a:ln w="12700">
            <a:solidFill>
              <a:srgbClr val="FFFFFF">
                <a:alpha val="0"/>
              </a:srgbClr>
            </a:solidFill>
            <a:prstDash val="solid"/>
          </a:ln>
        </p:spPr>
      </p:sp>
      <p:pic>
        <p:nvPicPr>
          <p:cNvPr id="23" name="Image 2" descr="preencoded.png"/>
          <p:cNvPicPr>
            <a:picLocks noChangeAspect="1"/>
          </p:cNvPicPr>
          <p:nvPr/>
        </p:nvPicPr>
        <p:blipFill>
          <a:blip r:embed="rId5"/>
          <a:srcRect/>
          <a:stretch/>
        </p:blipFill>
        <p:spPr>
          <a:xfrm>
            <a:off x="4721047" y="1570939"/>
            <a:ext cx="190195" cy="190195"/>
          </a:xfrm>
          <a:prstGeom prst="rect">
            <a:avLst/>
          </a:prstGeom>
        </p:spPr>
      </p:pic>
      <p:sp>
        <p:nvSpPr>
          <p:cNvPr id="24" name="Text 19"/>
          <p:cNvSpPr txBox="1"/>
          <p:nvPr/>
        </p:nvSpPr>
        <p:spPr>
          <a:xfrm>
            <a:off x="5159045" y="1562710"/>
            <a:ext cx="1281074" cy="210312"/>
          </a:xfrm>
          <a:prstGeom prst="rect">
            <a:avLst/>
          </a:prstGeom>
          <a:noFill/>
          <a:ln/>
        </p:spPr>
        <p:txBody>
          <a:bodyPr wrap="square" lIns="0" tIns="0" rIns="0" bIns="0" rtlCol="0" anchor="ctr"/>
          <a:lstStyle/>
          <a:p>
            <a:pPr marL="0" indent="0" algn="l">
              <a:buNone/>
            </a:pPr>
            <a:r>
              <a:rPr lang="en-US" sz="1300" b="1" dirty="0">
                <a:solidFill>
                  <a:srgbClr val="1E293B"/>
                </a:solidFill>
                <a:latin typeface="Montserrat" pitchFamily="34" charset="0"/>
                <a:ea typeface="Montserrat" pitchFamily="34" charset="-122"/>
                <a:cs typeface="Montserrat" pitchFamily="34" charset="-120"/>
              </a:rPr>
              <a:t>DP Inflation</a:t>
            </a:r>
            <a:endParaRPr lang="en-US" sz="1300" dirty="0"/>
          </a:p>
        </p:txBody>
      </p:sp>
      <p:sp>
        <p:nvSpPr>
          <p:cNvPr id="25" name="Text 20"/>
          <p:cNvSpPr txBox="1"/>
          <p:nvPr/>
        </p:nvSpPr>
        <p:spPr>
          <a:xfrm>
            <a:off x="4587545" y="2037283"/>
            <a:ext cx="3587191" cy="191110"/>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Stock statements not tallying with GST/Audit</a:t>
            </a:r>
            <a:endParaRPr lang="en-US" sz="1000" dirty="0"/>
          </a:p>
        </p:txBody>
      </p:sp>
      <p:sp>
        <p:nvSpPr>
          <p:cNvPr id="26" name="Text 21"/>
          <p:cNvSpPr txBox="1"/>
          <p:nvPr/>
        </p:nvSpPr>
        <p:spPr>
          <a:xfrm>
            <a:off x="4587545" y="2300630"/>
            <a:ext cx="3134563" cy="191110"/>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Inclusion of old/obsolete stock in DP</a:t>
            </a:r>
            <a:endParaRPr lang="en-US" sz="1000" dirty="0"/>
          </a:p>
        </p:txBody>
      </p:sp>
      <p:sp>
        <p:nvSpPr>
          <p:cNvPr id="27" name="Text 22"/>
          <p:cNvSpPr txBox="1"/>
          <p:nvPr/>
        </p:nvSpPr>
        <p:spPr>
          <a:xfrm>
            <a:off x="4587545" y="2563063"/>
            <a:ext cx="3134563" cy="191110"/>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Double financing of same receivables</a:t>
            </a:r>
            <a:endParaRPr lang="en-US" sz="1000" dirty="0"/>
          </a:p>
        </p:txBody>
      </p:sp>
      <p:sp>
        <p:nvSpPr>
          <p:cNvPr id="28" name="Text 23"/>
          <p:cNvSpPr txBox="1"/>
          <p:nvPr/>
        </p:nvSpPr>
        <p:spPr>
          <a:xfrm>
            <a:off x="4587545" y="2825496"/>
            <a:ext cx="3134563" cy="191110"/>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Unpaid stock not excluded from DP</a:t>
            </a:r>
            <a:endParaRPr lang="en-US" sz="1000" dirty="0"/>
          </a:p>
        </p:txBody>
      </p:sp>
      <p:sp>
        <p:nvSpPr>
          <p:cNvPr id="29" name="Shape 24"/>
          <p:cNvSpPr/>
          <p:nvPr/>
        </p:nvSpPr>
        <p:spPr>
          <a:xfrm>
            <a:off x="8128102" y="1142086"/>
            <a:ext cx="3495751" cy="2371954"/>
          </a:xfrm>
          <a:prstGeom prst="roundRect">
            <a:avLst>
              <a:gd name="adj" fmla="val 3716"/>
            </a:avLst>
          </a:prstGeom>
          <a:solidFill>
            <a:srgbClr val="FFFFFF"/>
          </a:solidFill>
          <a:ln/>
          <a:effectLst>
            <a:outerShdw blurRad="63500" dist="38100" dir="16200000" algn="bl" rotWithShape="0">
              <a:srgbClr val="000000">
                <a:alpha val="5000"/>
              </a:srgbClr>
            </a:outerShdw>
          </a:effectLst>
        </p:spPr>
      </p:sp>
      <p:sp>
        <p:nvSpPr>
          <p:cNvPr id="30" name="Shape 25"/>
          <p:cNvSpPr/>
          <p:nvPr/>
        </p:nvSpPr>
        <p:spPr>
          <a:xfrm>
            <a:off x="8128102" y="1142086"/>
            <a:ext cx="3495751" cy="57607"/>
          </a:xfrm>
          <a:prstGeom prst="roundRect">
            <a:avLst>
              <a:gd name="adj" fmla="val 152993"/>
            </a:avLst>
          </a:prstGeom>
          <a:solidFill>
            <a:srgbClr val="EF4444"/>
          </a:solidFill>
          <a:ln w="12700">
            <a:solidFill>
              <a:srgbClr val="EF4444">
                <a:alpha val="0"/>
              </a:srgbClr>
            </a:solidFill>
            <a:prstDash val="solid"/>
          </a:ln>
        </p:spPr>
      </p:sp>
      <p:sp>
        <p:nvSpPr>
          <p:cNvPr id="31" name="Shape 26"/>
          <p:cNvSpPr/>
          <p:nvPr/>
        </p:nvSpPr>
        <p:spPr>
          <a:xfrm>
            <a:off x="10781690" y="1342339"/>
            <a:ext cx="705002" cy="237744"/>
          </a:xfrm>
          <a:prstGeom prst="roundRect">
            <a:avLst>
              <a:gd name="adj" fmla="val 123077"/>
            </a:avLst>
          </a:prstGeom>
          <a:solidFill>
            <a:srgbClr val="FEF2F2"/>
          </a:solidFill>
          <a:ln w="12700">
            <a:solidFill>
              <a:srgbClr val="FECACA"/>
            </a:solidFill>
            <a:prstDash val="solid"/>
          </a:ln>
        </p:spPr>
      </p:sp>
      <p:sp>
        <p:nvSpPr>
          <p:cNvPr id="32" name="Text 27"/>
          <p:cNvSpPr txBox="1"/>
          <p:nvPr/>
        </p:nvSpPr>
        <p:spPr>
          <a:xfrm>
            <a:off x="10781690" y="1342339"/>
            <a:ext cx="762610" cy="238658"/>
          </a:xfrm>
          <a:prstGeom prst="rect">
            <a:avLst/>
          </a:prstGeom>
          <a:solidFill>
            <a:srgbClr val="FFFFFF">
              <a:alpha val="0"/>
            </a:srgbClr>
          </a:solidFill>
          <a:ln>
            <a:solidFill>
              <a:srgbClr val="FFFFFF">
                <a:alpha val="0"/>
              </a:srgbClr>
            </a:solidFill>
          </a:ln>
        </p:spPr>
        <p:txBody>
          <a:bodyPr wrap="square" lIns="76200" tIns="38100" rIns="76200" bIns="38100" rtlCol="0" anchor="ctr"/>
          <a:lstStyle/>
          <a:p>
            <a:pPr marL="0" indent="0" algn="l">
              <a:buNone/>
            </a:pPr>
            <a:r>
              <a:rPr lang="en-US" sz="800" b="1" kern="0" spc="38" dirty="0">
                <a:solidFill>
                  <a:srgbClr val="B91C1C"/>
                </a:solidFill>
                <a:latin typeface="Open Sans" pitchFamily="34" charset="0"/>
                <a:ea typeface="Open Sans" pitchFamily="34" charset="-122"/>
                <a:cs typeface="Open Sans" pitchFamily="34" charset="-120"/>
              </a:rPr>
              <a:t>High Risk</a:t>
            </a:r>
            <a:endParaRPr lang="en-US" sz="800" dirty="0"/>
          </a:p>
        </p:txBody>
      </p:sp>
      <p:sp>
        <p:nvSpPr>
          <p:cNvPr id="33" name="Shape 28"/>
          <p:cNvSpPr/>
          <p:nvPr/>
        </p:nvSpPr>
        <p:spPr>
          <a:xfrm>
            <a:off x="8365846" y="1437437"/>
            <a:ext cx="457200" cy="457200"/>
          </a:xfrm>
          <a:prstGeom prst="ellipse">
            <a:avLst/>
          </a:prstGeom>
          <a:solidFill>
            <a:srgbClr val="FEE2E2"/>
          </a:solidFill>
          <a:ln w="12700">
            <a:solidFill>
              <a:srgbClr val="FFFFFF">
                <a:alpha val="0"/>
              </a:srgbClr>
            </a:solidFill>
            <a:prstDash val="solid"/>
          </a:ln>
        </p:spPr>
      </p:sp>
      <p:pic>
        <p:nvPicPr>
          <p:cNvPr id="34" name="Image 3" descr="preencoded.png"/>
          <p:cNvPicPr>
            <a:picLocks noChangeAspect="1"/>
          </p:cNvPicPr>
          <p:nvPr/>
        </p:nvPicPr>
        <p:blipFill>
          <a:blip r:embed="rId6"/>
          <a:srcRect/>
          <a:stretch/>
        </p:blipFill>
        <p:spPr>
          <a:xfrm>
            <a:off x="8499348" y="1570939"/>
            <a:ext cx="190195" cy="190195"/>
          </a:xfrm>
          <a:prstGeom prst="rect">
            <a:avLst/>
          </a:prstGeom>
        </p:spPr>
      </p:pic>
      <p:sp>
        <p:nvSpPr>
          <p:cNvPr id="35" name="Text 29"/>
          <p:cNvSpPr txBox="1"/>
          <p:nvPr/>
        </p:nvSpPr>
        <p:spPr>
          <a:xfrm>
            <a:off x="8937346" y="1562710"/>
            <a:ext cx="1324966" cy="210312"/>
          </a:xfrm>
          <a:prstGeom prst="rect">
            <a:avLst/>
          </a:prstGeom>
          <a:noFill/>
          <a:ln/>
        </p:spPr>
        <p:txBody>
          <a:bodyPr wrap="square" lIns="0" tIns="0" rIns="0" bIns="0" rtlCol="0" anchor="ctr"/>
          <a:lstStyle/>
          <a:p>
            <a:pPr marL="0" indent="0" algn="l">
              <a:buNone/>
            </a:pPr>
            <a:r>
              <a:rPr lang="en-US" sz="1300" b="1" dirty="0">
                <a:solidFill>
                  <a:srgbClr val="1E293B"/>
                </a:solidFill>
                <a:latin typeface="Montserrat" pitchFamily="34" charset="0"/>
                <a:ea typeface="Montserrat" pitchFamily="34" charset="-122"/>
                <a:cs typeface="Montserrat" pitchFamily="34" charset="-120"/>
              </a:rPr>
              <a:t>Evergreening</a:t>
            </a:r>
            <a:endParaRPr lang="en-US" sz="1300" dirty="0"/>
          </a:p>
        </p:txBody>
      </p:sp>
      <p:sp>
        <p:nvSpPr>
          <p:cNvPr id="36" name="Text 30"/>
          <p:cNvSpPr txBox="1"/>
          <p:nvPr/>
        </p:nvSpPr>
        <p:spPr>
          <a:xfrm>
            <a:off x="8365846" y="2037283"/>
            <a:ext cx="3134563" cy="191110"/>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Fresh loan sanctioned to pay old dues</a:t>
            </a:r>
            <a:endParaRPr lang="en-US" sz="1000" dirty="0"/>
          </a:p>
        </p:txBody>
      </p:sp>
      <p:sp>
        <p:nvSpPr>
          <p:cNvPr id="37" name="Text 31"/>
          <p:cNvSpPr txBox="1"/>
          <p:nvPr/>
        </p:nvSpPr>
        <p:spPr>
          <a:xfrm>
            <a:off x="8365846" y="2300630"/>
            <a:ext cx="3555187" cy="191110"/>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Ad-hoc limits granted to regularize account</a:t>
            </a:r>
            <a:endParaRPr lang="en-US" sz="1000" dirty="0"/>
          </a:p>
        </p:txBody>
      </p:sp>
      <p:sp>
        <p:nvSpPr>
          <p:cNvPr id="38" name="Text 32"/>
          <p:cNvSpPr txBox="1"/>
          <p:nvPr/>
        </p:nvSpPr>
        <p:spPr>
          <a:xfrm>
            <a:off x="8365846" y="2563063"/>
            <a:ext cx="3314700" cy="191110"/>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Short-term loan renewal without turnover</a:t>
            </a:r>
            <a:endParaRPr lang="en-US" sz="1000" dirty="0"/>
          </a:p>
        </p:txBody>
      </p:sp>
      <p:sp>
        <p:nvSpPr>
          <p:cNvPr id="39" name="Text 33"/>
          <p:cNvSpPr txBox="1"/>
          <p:nvPr/>
        </p:nvSpPr>
        <p:spPr>
          <a:xfrm>
            <a:off x="8365846" y="2825496"/>
            <a:ext cx="3134563" cy="191110"/>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Interest funding through new facility</a:t>
            </a:r>
            <a:endParaRPr lang="en-US" sz="1000" dirty="0"/>
          </a:p>
        </p:txBody>
      </p:sp>
      <p:sp>
        <p:nvSpPr>
          <p:cNvPr id="40" name="Shape 34"/>
          <p:cNvSpPr/>
          <p:nvPr/>
        </p:nvSpPr>
        <p:spPr>
          <a:xfrm>
            <a:off x="571500" y="3799332"/>
            <a:ext cx="3495751" cy="2371954"/>
          </a:xfrm>
          <a:prstGeom prst="roundRect">
            <a:avLst>
              <a:gd name="adj" fmla="val 3716"/>
            </a:avLst>
          </a:prstGeom>
          <a:solidFill>
            <a:srgbClr val="FFFFFF"/>
          </a:solidFill>
          <a:ln/>
          <a:effectLst>
            <a:outerShdw blurRad="63500" dist="38100" dir="16200000" algn="bl" rotWithShape="0">
              <a:srgbClr val="000000">
                <a:alpha val="5000"/>
              </a:srgbClr>
            </a:outerShdw>
          </a:effectLst>
        </p:spPr>
      </p:sp>
      <p:sp>
        <p:nvSpPr>
          <p:cNvPr id="41" name="Shape 35"/>
          <p:cNvSpPr/>
          <p:nvPr/>
        </p:nvSpPr>
        <p:spPr>
          <a:xfrm>
            <a:off x="571500" y="3799332"/>
            <a:ext cx="3495751" cy="57607"/>
          </a:xfrm>
          <a:prstGeom prst="roundRect">
            <a:avLst>
              <a:gd name="adj" fmla="val 152993"/>
            </a:avLst>
          </a:prstGeom>
          <a:solidFill>
            <a:srgbClr val="EF4444"/>
          </a:solidFill>
          <a:ln w="12700">
            <a:solidFill>
              <a:srgbClr val="EF4444">
                <a:alpha val="0"/>
              </a:srgbClr>
            </a:solidFill>
            <a:prstDash val="solid"/>
          </a:ln>
        </p:spPr>
      </p:sp>
      <p:sp>
        <p:nvSpPr>
          <p:cNvPr id="42" name="Shape 36"/>
          <p:cNvSpPr/>
          <p:nvPr/>
        </p:nvSpPr>
        <p:spPr>
          <a:xfrm>
            <a:off x="3055010" y="3999586"/>
            <a:ext cx="866851" cy="237744"/>
          </a:xfrm>
          <a:prstGeom prst="roundRect">
            <a:avLst>
              <a:gd name="adj" fmla="val 123077"/>
            </a:avLst>
          </a:prstGeom>
          <a:solidFill>
            <a:srgbClr val="FEF2F2"/>
          </a:solidFill>
          <a:ln w="12700">
            <a:solidFill>
              <a:srgbClr val="FECACA"/>
            </a:solidFill>
            <a:prstDash val="solid"/>
          </a:ln>
        </p:spPr>
      </p:sp>
      <p:sp>
        <p:nvSpPr>
          <p:cNvPr id="43" name="Text 37"/>
          <p:cNvSpPr txBox="1"/>
          <p:nvPr/>
        </p:nvSpPr>
        <p:spPr>
          <a:xfrm>
            <a:off x="3055010" y="3999586"/>
            <a:ext cx="924458" cy="238658"/>
          </a:xfrm>
          <a:prstGeom prst="rect">
            <a:avLst/>
          </a:prstGeom>
          <a:solidFill>
            <a:srgbClr val="FFFFFF">
              <a:alpha val="0"/>
            </a:srgbClr>
          </a:solidFill>
          <a:ln>
            <a:solidFill>
              <a:srgbClr val="FFFFFF">
                <a:alpha val="0"/>
              </a:srgbClr>
            </a:solidFill>
          </a:ln>
        </p:spPr>
        <p:txBody>
          <a:bodyPr wrap="square" lIns="76200" tIns="38100" rIns="76200" bIns="38100" rtlCol="0" anchor="ctr"/>
          <a:lstStyle/>
          <a:p>
            <a:pPr marL="0" indent="0" algn="l">
              <a:buNone/>
            </a:pPr>
            <a:r>
              <a:rPr lang="en-US" sz="800" b="1" kern="0" spc="38" dirty="0">
                <a:solidFill>
                  <a:srgbClr val="B91C1C"/>
                </a:solidFill>
                <a:latin typeface="Open Sans" pitchFamily="34" charset="0"/>
                <a:ea typeface="Open Sans" pitchFamily="34" charset="-122"/>
                <a:cs typeface="Open Sans" pitchFamily="34" charset="-120"/>
              </a:rPr>
              <a:t>Medium Risk</a:t>
            </a:r>
            <a:endParaRPr lang="en-US" sz="800" dirty="0"/>
          </a:p>
        </p:txBody>
      </p:sp>
      <p:sp>
        <p:nvSpPr>
          <p:cNvPr id="44" name="Shape 38"/>
          <p:cNvSpPr/>
          <p:nvPr/>
        </p:nvSpPr>
        <p:spPr>
          <a:xfrm>
            <a:off x="809244" y="4094683"/>
            <a:ext cx="457200" cy="457200"/>
          </a:xfrm>
          <a:prstGeom prst="ellipse">
            <a:avLst/>
          </a:prstGeom>
          <a:solidFill>
            <a:srgbClr val="FEE2E2"/>
          </a:solidFill>
          <a:ln w="12700">
            <a:solidFill>
              <a:srgbClr val="FFFFFF">
                <a:alpha val="0"/>
              </a:srgbClr>
            </a:solidFill>
            <a:prstDash val="solid"/>
          </a:ln>
        </p:spPr>
      </p:sp>
      <p:pic>
        <p:nvPicPr>
          <p:cNvPr id="45" name="Image 4" descr="preencoded.png"/>
          <p:cNvPicPr>
            <a:picLocks noChangeAspect="1"/>
          </p:cNvPicPr>
          <p:nvPr/>
        </p:nvPicPr>
        <p:blipFill>
          <a:blip r:embed="rId7"/>
          <a:srcRect/>
          <a:stretch/>
        </p:blipFill>
        <p:spPr>
          <a:xfrm>
            <a:off x="966521" y="4228186"/>
            <a:ext cx="142646" cy="190195"/>
          </a:xfrm>
          <a:prstGeom prst="rect">
            <a:avLst/>
          </a:prstGeom>
        </p:spPr>
      </p:pic>
      <p:sp>
        <p:nvSpPr>
          <p:cNvPr id="46" name="Text 39"/>
          <p:cNvSpPr txBox="1"/>
          <p:nvPr/>
        </p:nvSpPr>
        <p:spPr>
          <a:xfrm>
            <a:off x="1380744" y="4219956"/>
            <a:ext cx="1762963" cy="210312"/>
          </a:xfrm>
          <a:prstGeom prst="rect">
            <a:avLst/>
          </a:prstGeom>
          <a:noFill/>
          <a:ln/>
        </p:spPr>
        <p:txBody>
          <a:bodyPr wrap="square" lIns="0" tIns="0" rIns="0" bIns="0" rtlCol="0" anchor="ctr"/>
          <a:lstStyle/>
          <a:p>
            <a:pPr marL="0" indent="0" algn="l">
              <a:buNone/>
            </a:pPr>
            <a:r>
              <a:rPr lang="en-US" sz="1300" b="1" dirty="0">
                <a:solidFill>
                  <a:srgbClr val="1E293B"/>
                </a:solidFill>
                <a:latin typeface="Montserrat" pitchFamily="34" charset="0"/>
                <a:ea typeface="Montserrat" pitchFamily="34" charset="-122"/>
                <a:cs typeface="Montserrat" pitchFamily="34" charset="-120"/>
              </a:rPr>
              <a:t>Stock Audit Gaps</a:t>
            </a:r>
            <a:endParaRPr lang="en-US" sz="1300" dirty="0"/>
          </a:p>
        </p:txBody>
      </p:sp>
      <p:sp>
        <p:nvSpPr>
          <p:cNvPr id="47" name="Text 40"/>
          <p:cNvSpPr txBox="1"/>
          <p:nvPr/>
        </p:nvSpPr>
        <p:spPr>
          <a:xfrm>
            <a:off x="809244" y="4694530"/>
            <a:ext cx="3134563" cy="191110"/>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Audit due but not conducted (&gt;1 year)</a:t>
            </a:r>
            <a:endParaRPr lang="en-US" sz="1000" dirty="0"/>
          </a:p>
        </p:txBody>
      </p:sp>
      <p:sp>
        <p:nvSpPr>
          <p:cNvPr id="48" name="Text 41"/>
          <p:cNvSpPr txBox="1"/>
          <p:nvPr/>
        </p:nvSpPr>
        <p:spPr>
          <a:xfrm>
            <a:off x="809244" y="4957877"/>
            <a:ext cx="3154680" cy="191110"/>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Adverse remarks not rectified/complied</a:t>
            </a:r>
            <a:endParaRPr lang="en-US" sz="1000" dirty="0"/>
          </a:p>
        </p:txBody>
      </p:sp>
      <p:sp>
        <p:nvSpPr>
          <p:cNvPr id="49" name="Text 42"/>
          <p:cNvSpPr txBox="1"/>
          <p:nvPr/>
        </p:nvSpPr>
        <p:spPr>
          <a:xfrm>
            <a:off x="809244" y="5220310"/>
            <a:ext cx="3314700" cy="191110"/>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Large variation in stock vs book figures</a:t>
            </a:r>
            <a:endParaRPr lang="en-US" sz="1000" dirty="0"/>
          </a:p>
        </p:txBody>
      </p:sp>
      <p:sp>
        <p:nvSpPr>
          <p:cNvPr id="50" name="Text 43"/>
          <p:cNvSpPr txBox="1"/>
          <p:nvPr/>
        </p:nvSpPr>
        <p:spPr>
          <a:xfrm>
            <a:off x="809244" y="5482742"/>
            <a:ext cx="3314700" cy="191110"/>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Physical verification not done by branch</a:t>
            </a:r>
            <a:endParaRPr lang="en-US" sz="1000" dirty="0"/>
          </a:p>
        </p:txBody>
      </p:sp>
      <p:sp>
        <p:nvSpPr>
          <p:cNvPr id="51" name="Shape 44"/>
          <p:cNvSpPr/>
          <p:nvPr/>
        </p:nvSpPr>
        <p:spPr>
          <a:xfrm>
            <a:off x="4349801" y="3799332"/>
            <a:ext cx="3495751" cy="2371954"/>
          </a:xfrm>
          <a:prstGeom prst="roundRect">
            <a:avLst>
              <a:gd name="adj" fmla="val 3716"/>
            </a:avLst>
          </a:prstGeom>
          <a:solidFill>
            <a:srgbClr val="FFFFFF"/>
          </a:solidFill>
          <a:ln/>
          <a:effectLst>
            <a:outerShdw blurRad="63500" dist="38100" dir="16200000" algn="bl" rotWithShape="0">
              <a:srgbClr val="000000">
                <a:alpha val="5000"/>
              </a:srgbClr>
            </a:outerShdw>
          </a:effectLst>
        </p:spPr>
      </p:sp>
      <p:sp>
        <p:nvSpPr>
          <p:cNvPr id="52" name="Shape 45"/>
          <p:cNvSpPr/>
          <p:nvPr/>
        </p:nvSpPr>
        <p:spPr>
          <a:xfrm>
            <a:off x="4349801" y="3799332"/>
            <a:ext cx="3495751" cy="57607"/>
          </a:xfrm>
          <a:prstGeom prst="roundRect">
            <a:avLst>
              <a:gd name="adj" fmla="val 152993"/>
            </a:avLst>
          </a:prstGeom>
          <a:solidFill>
            <a:srgbClr val="EF4444"/>
          </a:solidFill>
          <a:ln w="12700">
            <a:solidFill>
              <a:srgbClr val="EF4444">
                <a:alpha val="0"/>
              </a:srgbClr>
            </a:solidFill>
            <a:prstDash val="solid"/>
          </a:ln>
        </p:spPr>
      </p:sp>
      <p:sp>
        <p:nvSpPr>
          <p:cNvPr id="53" name="Shape 46"/>
          <p:cNvSpPr/>
          <p:nvPr/>
        </p:nvSpPr>
        <p:spPr>
          <a:xfrm>
            <a:off x="7067398" y="3999586"/>
            <a:ext cx="638251" cy="237744"/>
          </a:xfrm>
          <a:prstGeom prst="roundRect">
            <a:avLst>
              <a:gd name="adj" fmla="val 123077"/>
            </a:avLst>
          </a:prstGeom>
          <a:solidFill>
            <a:srgbClr val="FEF2F2"/>
          </a:solidFill>
          <a:ln w="12700">
            <a:solidFill>
              <a:srgbClr val="FECACA"/>
            </a:solidFill>
            <a:prstDash val="solid"/>
          </a:ln>
        </p:spPr>
      </p:sp>
      <p:sp>
        <p:nvSpPr>
          <p:cNvPr id="54" name="Text 47"/>
          <p:cNvSpPr txBox="1"/>
          <p:nvPr/>
        </p:nvSpPr>
        <p:spPr>
          <a:xfrm>
            <a:off x="7067398" y="3999586"/>
            <a:ext cx="695858" cy="238658"/>
          </a:xfrm>
          <a:prstGeom prst="rect">
            <a:avLst/>
          </a:prstGeom>
          <a:solidFill>
            <a:srgbClr val="FFFFFF">
              <a:alpha val="0"/>
            </a:srgbClr>
          </a:solidFill>
          <a:ln>
            <a:solidFill>
              <a:srgbClr val="FFFFFF">
                <a:alpha val="0"/>
              </a:srgbClr>
            </a:solidFill>
          </a:ln>
        </p:spPr>
        <p:txBody>
          <a:bodyPr wrap="square" lIns="76200" tIns="38100" rIns="76200" bIns="38100" rtlCol="0" anchor="ctr"/>
          <a:lstStyle/>
          <a:p>
            <a:pPr marL="0" indent="0" algn="l">
              <a:buNone/>
            </a:pPr>
            <a:r>
              <a:rPr lang="en-US" sz="800" b="1" kern="0" spc="38" dirty="0">
                <a:solidFill>
                  <a:srgbClr val="B91C1C"/>
                </a:solidFill>
                <a:latin typeface="Open Sans" pitchFamily="34" charset="0"/>
                <a:ea typeface="Open Sans" pitchFamily="34" charset="-122"/>
                <a:cs typeface="Open Sans" pitchFamily="34" charset="-120"/>
              </a:rPr>
              <a:t>Critical</a:t>
            </a:r>
            <a:endParaRPr lang="en-US" sz="800" dirty="0"/>
          </a:p>
        </p:txBody>
      </p:sp>
      <p:sp>
        <p:nvSpPr>
          <p:cNvPr id="55" name="Shape 48"/>
          <p:cNvSpPr/>
          <p:nvPr/>
        </p:nvSpPr>
        <p:spPr>
          <a:xfrm>
            <a:off x="4587545" y="4094683"/>
            <a:ext cx="457200" cy="457200"/>
          </a:xfrm>
          <a:prstGeom prst="ellipse">
            <a:avLst/>
          </a:prstGeom>
          <a:solidFill>
            <a:srgbClr val="FEE2E2"/>
          </a:solidFill>
          <a:ln w="12700">
            <a:solidFill>
              <a:srgbClr val="FFFFFF">
                <a:alpha val="0"/>
              </a:srgbClr>
            </a:solidFill>
            <a:prstDash val="solid"/>
          </a:ln>
        </p:spPr>
      </p:sp>
      <p:pic>
        <p:nvPicPr>
          <p:cNvPr id="56" name="Image 5" descr="preencoded.png"/>
          <p:cNvPicPr>
            <a:picLocks noChangeAspect="1"/>
          </p:cNvPicPr>
          <p:nvPr/>
        </p:nvPicPr>
        <p:blipFill>
          <a:blip r:embed="rId8"/>
          <a:srcRect l="-1648" r="-1648"/>
          <a:stretch/>
        </p:blipFill>
        <p:spPr>
          <a:xfrm>
            <a:off x="4731106" y="4228186"/>
            <a:ext cx="171907" cy="190195"/>
          </a:xfrm>
          <a:prstGeom prst="rect">
            <a:avLst/>
          </a:prstGeom>
        </p:spPr>
      </p:pic>
      <p:sp>
        <p:nvSpPr>
          <p:cNvPr id="57" name="Text 49"/>
          <p:cNvSpPr txBox="1"/>
          <p:nvPr/>
        </p:nvSpPr>
        <p:spPr>
          <a:xfrm>
            <a:off x="5159045" y="4219956"/>
            <a:ext cx="1322222" cy="210312"/>
          </a:xfrm>
          <a:prstGeom prst="rect">
            <a:avLst/>
          </a:prstGeom>
          <a:noFill/>
          <a:ln/>
        </p:spPr>
        <p:txBody>
          <a:bodyPr wrap="square" lIns="0" tIns="0" rIns="0" bIns="0" rtlCol="0" anchor="ctr"/>
          <a:lstStyle/>
          <a:p>
            <a:pPr marL="0" indent="0" algn="l">
              <a:buNone/>
            </a:pPr>
            <a:r>
              <a:rPr lang="en-US" sz="1300" b="1" dirty="0">
                <a:solidFill>
                  <a:srgbClr val="1E293B"/>
                </a:solidFill>
                <a:latin typeface="Montserrat" pitchFamily="34" charset="0"/>
                <a:ea typeface="Montserrat" pitchFamily="34" charset="-122"/>
                <a:cs typeface="Montserrat" pitchFamily="34" charset="-120"/>
              </a:rPr>
              <a:t>RFA Triggers</a:t>
            </a:r>
            <a:endParaRPr lang="en-US" sz="1300" dirty="0"/>
          </a:p>
        </p:txBody>
      </p:sp>
      <p:sp>
        <p:nvSpPr>
          <p:cNvPr id="58" name="Text 50"/>
          <p:cNvSpPr txBox="1"/>
          <p:nvPr/>
        </p:nvSpPr>
        <p:spPr>
          <a:xfrm>
            <a:off x="4587545" y="4694530"/>
            <a:ext cx="3555187" cy="191110"/>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EWS alerts ignored or closed without reason</a:t>
            </a:r>
            <a:endParaRPr lang="en-US" sz="1000" dirty="0"/>
          </a:p>
        </p:txBody>
      </p:sp>
      <p:sp>
        <p:nvSpPr>
          <p:cNvPr id="59" name="Text 51"/>
          <p:cNvSpPr txBox="1"/>
          <p:nvPr/>
        </p:nvSpPr>
        <p:spPr>
          <a:xfrm>
            <a:off x="4587545" y="4957877"/>
            <a:ext cx="3096158" cy="381305"/>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Frequent cheque bounces due to insufficient funds</a:t>
            </a:r>
            <a:endParaRPr lang="en-US" sz="1000" dirty="0"/>
          </a:p>
        </p:txBody>
      </p:sp>
      <p:sp>
        <p:nvSpPr>
          <p:cNvPr id="60" name="Text 52"/>
          <p:cNvSpPr txBox="1"/>
          <p:nvPr/>
        </p:nvSpPr>
        <p:spPr>
          <a:xfrm>
            <a:off x="4587545" y="5406847"/>
            <a:ext cx="3555187" cy="191110"/>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RFA classification delayed despite triggers</a:t>
            </a:r>
            <a:endParaRPr lang="en-US" sz="1000" dirty="0"/>
          </a:p>
        </p:txBody>
      </p:sp>
      <p:sp>
        <p:nvSpPr>
          <p:cNvPr id="61" name="Text 53"/>
          <p:cNvSpPr txBox="1"/>
          <p:nvPr/>
        </p:nvSpPr>
        <p:spPr>
          <a:xfrm>
            <a:off x="4587545" y="5670194"/>
            <a:ext cx="3475634" cy="191110"/>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High value transactions in unrelated areas</a:t>
            </a:r>
            <a:endParaRPr lang="en-US" sz="1000" dirty="0"/>
          </a:p>
        </p:txBody>
      </p:sp>
      <p:sp>
        <p:nvSpPr>
          <p:cNvPr id="62" name="Shape 54"/>
          <p:cNvSpPr/>
          <p:nvPr/>
        </p:nvSpPr>
        <p:spPr>
          <a:xfrm>
            <a:off x="8128102" y="3799332"/>
            <a:ext cx="3495751" cy="2371954"/>
          </a:xfrm>
          <a:prstGeom prst="roundRect">
            <a:avLst>
              <a:gd name="adj" fmla="val 3716"/>
            </a:avLst>
          </a:prstGeom>
          <a:solidFill>
            <a:srgbClr val="FFFFFF"/>
          </a:solidFill>
          <a:ln/>
          <a:effectLst>
            <a:outerShdw blurRad="63500" dist="38100" dir="16200000" algn="bl" rotWithShape="0">
              <a:srgbClr val="000000">
                <a:alpha val="5000"/>
              </a:srgbClr>
            </a:outerShdw>
          </a:effectLst>
        </p:spPr>
      </p:sp>
      <p:sp>
        <p:nvSpPr>
          <p:cNvPr id="63" name="Shape 55"/>
          <p:cNvSpPr/>
          <p:nvPr/>
        </p:nvSpPr>
        <p:spPr>
          <a:xfrm>
            <a:off x="8128102" y="3799332"/>
            <a:ext cx="3495751" cy="57607"/>
          </a:xfrm>
          <a:prstGeom prst="roundRect">
            <a:avLst>
              <a:gd name="adj" fmla="val 152993"/>
            </a:avLst>
          </a:prstGeom>
          <a:solidFill>
            <a:srgbClr val="EF4444"/>
          </a:solidFill>
          <a:ln w="12700">
            <a:solidFill>
              <a:srgbClr val="EF4444">
                <a:alpha val="0"/>
              </a:srgbClr>
            </a:solidFill>
            <a:prstDash val="solid"/>
          </a:ln>
        </p:spPr>
      </p:sp>
      <p:sp>
        <p:nvSpPr>
          <p:cNvPr id="64" name="Shape 56"/>
          <p:cNvSpPr/>
          <p:nvPr/>
        </p:nvSpPr>
        <p:spPr>
          <a:xfrm>
            <a:off x="10781690" y="3999586"/>
            <a:ext cx="705002" cy="237744"/>
          </a:xfrm>
          <a:prstGeom prst="roundRect">
            <a:avLst>
              <a:gd name="adj" fmla="val 123077"/>
            </a:avLst>
          </a:prstGeom>
          <a:solidFill>
            <a:srgbClr val="FEF2F2"/>
          </a:solidFill>
          <a:ln w="12700">
            <a:solidFill>
              <a:srgbClr val="FECACA"/>
            </a:solidFill>
            <a:prstDash val="solid"/>
          </a:ln>
        </p:spPr>
      </p:sp>
      <p:sp>
        <p:nvSpPr>
          <p:cNvPr id="65" name="Text 57"/>
          <p:cNvSpPr txBox="1"/>
          <p:nvPr/>
        </p:nvSpPr>
        <p:spPr>
          <a:xfrm>
            <a:off x="10781690" y="3999586"/>
            <a:ext cx="762610" cy="238658"/>
          </a:xfrm>
          <a:prstGeom prst="rect">
            <a:avLst/>
          </a:prstGeom>
          <a:solidFill>
            <a:srgbClr val="FFFFFF">
              <a:alpha val="0"/>
            </a:srgbClr>
          </a:solidFill>
          <a:ln>
            <a:solidFill>
              <a:srgbClr val="FFFFFF">
                <a:alpha val="0"/>
              </a:srgbClr>
            </a:solidFill>
          </a:ln>
        </p:spPr>
        <p:txBody>
          <a:bodyPr wrap="square" lIns="76200" tIns="38100" rIns="76200" bIns="38100" rtlCol="0" anchor="ctr"/>
          <a:lstStyle/>
          <a:p>
            <a:pPr marL="0" indent="0" algn="l">
              <a:buNone/>
            </a:pPr>
            <a:r>
              <a:rPr lang="en-US" sz="800" b="1" kern="0" spc="38" dirty="0">
                <a:solidFill>
                  <a:srgbClr val="B91C1C"/>
                </a:solidFill>
                <a:latin typeface="Open Sans" pitchFamily="34" charset="0"/>
                <a:ea typeface="Open Sans" pitchFamily="34" charset="-122"/>
                <a:cs typeface="Open Sans" pitchFamily="34" charset="-120"/>
              </a:rPr>
              <a:t>High Risk</a:t>
            </a:r>
            <a:endParaRPr lang="en-US" sz="800" dirty="0"/>
          </a:p>
        </p:txBody>
      </p:sp>
      <p:sp>
        <p:nvSpPr>
          <p:cNvPr id="66" name="Shape 58"/>
          <p:cNvSpPr/>
          <p:nvPr/>
        </p:nvSpPr>
        <p:spPr>
          <a:xfrm>
            <a:off x="8365846" y="4094683"/>
            <a:ext cx="457200" cy="457200"/>
          </a:xfrm>
          <a:prstGeom prst="ellipse">
            <a:avLst/>
          </a:prstGeom>
          <a:solidFill>
            <a:srgbClr val="FEE2E2"/>
          </a:solidFill>
          <a:ln w="12700">
            <a:solidFill>
              <a:srgbClr val="FFFFFF">
                <a:alpha val="0"/>
              </a:srgbClr>
            </a:solidFill>
            <a:prstDash val="solid"/>
          </a:ln>
        </p:spPr>
      </p:sp>
      <p:pic>
        <p:nvPicPr>
          <p:cNvPr id="67" name="Image 6" descr="preencoded.png"/>
          <p:cNvPicPr>
            <a:picLocks noChangeAspect="1"/>
          </p:cNvPicPr>
          <p:nvPr/>
        </p:nvPicPr>
        <p:blipFill>
          <a:blip r:embed="rId9"/>
          <a:srcRect/>
          <a:stretch/>
        </p:blipFill>
        <p:spPr>
          <a:xfrm>
            <a:off x="8475574" y="4228186"/>
            <a:ext cx="237744" cy="190195"/>
          </a:xfrm>
          <a:prstGeom prst="rect">
            <a:avLst/>
          </a:prstGeom>
        </p:spPr>
      </p:pic>
      <p:sp>
        <p:nvSpPr>
          <p:cNvPr id="68" name="Text 59"/>
          <p:cNvSpPr txBox="1"/>
          <p:nvPr/>
        </p:nvSpPr>
        <p:spPr>
          <a:xfrm>
            <a:off x="8937346" y="4219956"/>
            <a:ext cx="1981505" cy="210312"/>
          </a:xfrm>
          <a:prstGeom prst="rect">
            <a:avLst/>
          </a:prstGeom>
          <a:noFill/>
          <a:ln/>
        </p:spPr>
        <p:txBody>
          <a:bodyPr wrap="square" lIns="0" tIns="0" rIns="0" bIns="0" rtlCol="0" anchor="ctr"/>
          <a:lstStyle/>
          <a:p>
            <a:pPr marL="0" indent="0" algn="l">
              <a:buNone/>
            </a:pPr>
            <a:r>
              <a:rPr lang="en-US" sz="1300" b="1" dirty="0">
                <a:solidFill>
                  <a:srgbClr val="1E293B"/>
                </a:solidFill>
                <a:latin typeface="Montserrat" pitchFamily="34" charset="0"/>
                <a:ea typeface="Montserrat" pitchFamily="34" charset="-122"/>
                <a:cs typeface="Montserrat" pitchFamily="34" charset="-120"/>
              </a:rPr>
              <a:t>Related Party Txns</a:t>
            </a:r>
            <a:endParaRPr lang="en-US" sz="1300" dirty="0"/>
          </a:p>
        </p:txBody>
      </p:sp>
      <p:sp>
        <p:nvSpPr>
          <p:cNvPr id="69" name="Text 60"/>
          <p:cNvSpPr txBox="1"/>
          <p:nvPr/>
        </p:nvSpPr>
        <p:spPr>
          <a:xfrm>
            <a:off x="8365846" y="4694530"/>
            <a:ext cx="3096158" cy="381305"/>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Sales/Purchases concentrated with sister concerns</a:t>
            </a:r>
            <a:endParaRPr lang="en-US" sz="1000" dirty="0"/>
          </a:p>
        </p:txBody>
      </p:sp>
      <p:sp>
        <p:nvSpPr>
          <p:cNvPr id="70" name="Text 61"/>
          <p:cNvSpPr txBox="1"/>
          <p:nvPr/>
        </p:nvSpPr>
        <p:spPr>
          <a:xfrm>
            <a:off x="8365846" y="5144414"/>
            <a:ext cx="3134563" cy="191110"/>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Funds transferred to group companies</a:t>
            </a:r>
            <a:endParaRPr lang="en-US" sz="1000" dirty="0"/>
          </a:p>
        </p:txBody>
      </p:sp>
      <p:sp>
        <p:nvSpPr>
          <p:cNvPr id="71" name="Text 62"/>
          <p:cNvSpPr txBox="1"/>
          <p:nvPr/>
        </p:nvSpPr>
        <p:spPr>
          <a:xfrm>
            <a:off x="8365846" y="5406847"/>
            <a:ext cx="3134563" cy="191110"/>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Circular trading to inflate turnover</a:t>
            </a:r>
            <a:endParaRPr lang="en-US" sz="1000" dirty="0"/>
          </a:p>
        </p:txBody>
      </p:sp>
      <p:sp>
        <p:nvSpPr>
          <p:cNvPr id="72" name="Text 63"/>
          <p:cNvSpPr txBox="1"/>
          <p:nvPr/>
        </p:nvSpPr>
        <p:spPr>
          <a:xfrm>
            <a:off x="8365846" y="5670194"/>
            <a:ext cx="3555187" cy="191110"/>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Receivables from related parties &gt; 6 months</a:t>
            </a:r>
            <a:endParaRPr lang="en-US" sz="1000" dirty="0"/>
          </a:p>
        </p:txBody>
      </p:sp>
      <p:sp>
        <p:nvSpPr>
          <p:cNvPr id="73" name="Shape 64"/>
          <p:cNvSpPr/>
          <p:nvPr/>
        </p:nvSpPr>
        <p:spPr>
          <a:xfrm>
            <a:off x="0" y="6551676"/>
            <a:ext cx="12191695" cy="314554"/>
          </a:xfrm>
          <a:prstGeom prst="rect">
            <a:avLst/>
          </a:prstGeom>
          <a:solidFill>
            <a:srgbClr val="F1F5F9"/>
          </a:solidFill>
          <a:ln/>
        </p:spPr>
      </p:sp>
      <p:sp>
        <p:nvSpPr>
          <p:cNvPr id="74" name="Shape 65"/>
          <p:cNvSpPr/>
          <p:nvPr/>
        </p:nvSpPr>
        <p:spPr>
          <a:xfrm>
            <a:off x="0" y="6551676"/>
            <a:ext cx="12191695" cy="9144"/>
          </a:xfrm>
          <a:prstGeom prst="rect">
            <a:avLst/>
          </a:prstGeom>
          <a:solidFill>
            <a:srgbClr val="E2E8F0"/>
          </a:solidFill>
          <a:ln w="12700">
            <a:solidFill>
              <a:srgbClr val="E2E8F0">
                <a:alpha val="0"/>
              </a:srgbClr>
            </a:solidFill>
            <a:prstDash val="solid"/>
          </a:ln>
        </p:spPr>
      </p:sp>
      <p:sp>
        <p:nvSpPr>
          <p:cNvPr id="75" name="Text 66"/>
          <p:cNvSpPr txBox="1"/>
          <p:nvPr/>
        </p:nvSpPr>
        <p:spPr>
          <a:xfrm>
            <a:off x="571500" y="6623914"/>
            <a:ext cx="2301545" cy="171907"/>
          </a:xfrm>
          <a:prstGeom prst="rect">
            <a:avLst/>
          </a:prstGeom>
          <a:noFill/>
          <a:ln/>
        </p:spPr>
        <p:txBody>
          <a:bodyPr wrap="square" lIns="0" tIns="0" rIns="0" bIns="0" rtlCol="0" anchor="ctr"/>
          <a:lstStyle/>
          <a:p>
            <a:pPr marL="0" indent="0" algn="l">
              <a:buNone/>
            </a:pPr>
            <a:r>
              <a:rPr lang="en-US" sz="900" dirty="0">
                <a:solidFill>
                  <a:srgbClr val="64748B"/>
                </a:solidFill>
                <a:latin typeface="Open Sans" pitchFamily="34" charset="0"/>
                <a:ea typeface="Open Sans" pitchFamily="34" charset="-122"/>
                <a:cs typeface="Open Sans" pitchFamily="34" charset="-120"/>
              </a:rPr>
              <a:t>Practical Aspects - Risk Identification</a:t>
            </a:r>
            <a:endParaRPr lang="en-US" sz="900" dirty="0"/>
          </a:p>
        </p:txBody>
      </p:sp>
      <p:sp>
        <p:nvSpPr>
          <p:cNvPr id="76" name="Text 67"/>
          <p:cNvSpPr txBox="1"/>
          <p:nvPr/>
        </p:nvSpPr>
        <p:spPr>
          <a:xfrm>
            <a:off x="9988906" y="6623914"/>
            <a:ext cx="1950415" cy="171907"/>
          </a:xfrm>
          <a:prstGeom prst="rect">
            <a:avLst/>
          </a:prstGeom>
          <a:noFill/>
          <a:ln/>
        </p:spPr>
        <p:txBody>
          <a:bodyPr wrap="square" lIns="0" tIns="0" rIns="0" bIns="0" rtlCol="0" anchor="ctr"/>
          <a:lstStyle/>
          <a:p>
            <a:pPr marL="0" indent="0" algn="l">
              <a:buNone/>
            </a:pPr>
            <a:r>
              <a:rPr lang="en-US" sz="900" dirty="0">
                <a:solidFill>
                  <a:srgbClr val="64748B"/>
                </a:solidFill>
                <a:latin typeface="Open Sans" pitchFamily="34" charset="0"/>
                <a:ea typeface="Open Sans" pitchFamily="34" charset="-122"/>
                <a:cs typeface="Open Sans" pitchFamily="34" charset="-120"/>
              </a:rPr>
              <a:t>Long Form Audit Report (LFAR)</a:t>
            </a:r>
            <a:endParaRPr lang="en-US" sz="900" dirty="0"/>
          </a:p>
        </p:txBody>
      </p:sp>
      <p:sp>
        <p:nvSpPr>
          <p:cNvPr id="77" name="Text 68"/>
          <p:cNvSpPr txBox="1"/>
          <p:nvPr/>
        </p:nvSpPr>
        <p:spPr>
          <a:xfrm>
            <a:off x="1067105" y="123444"/>
            <a:ext cx="8792870" cy="514807"/>
          </a:xfrm>
          <a:prstGeom prst="rect">
            <a:avLst/>
          </a:prstGeom>
          <a:noFill/>
          <a:ln/>
        </p:spPr>
        <p:txBody>
          <a:bodyPr wrap="square" lIns="0" tIns="0" rIns="0" bIns="0" rtlCol="0" anchor="ctr"/>
          <a:lstStyle/>
          <a:p>
            <a:pPr marL="0" indent="0" algn="l">
              <a:buNone/>
            </a:pPr>
            <a:r>
              <a:rPr lang="en-US" sz="2700" b="1" kern="0" spc="75" dirty="0">
                <a:solidFill>
                  <a:srgbClr val="FFFFFF"/>
                </a:solidFill>
                <a:latin typeface="Montserrat" pitchFamily="34" charset="0"/>
                <a:ea typeface="Montserrat" pitchFamily="34" charset="-122"/>
                <a:cs typeface="Montserrat" pitchFamily="34" charset="-120"/>
              </a:rPr>
              <a:t> Red Flags </a:t>
            </a:r>
            <a:r>
              <a:rPr lang="en-US" sz="1800" b="1" kern="0" spc="75" dirty="0">
                <a:solidFill>
                  <a:srgbClr val="FFD700"/>
                </a:solidFill>
                <a:latin typeface="Montserrat" pitchFamily="34" charset="0"/>
                <a:ea typeface="Montserrat" pitchFamily="34" charset="-122"/>
                <a:cs typeface="Montserrat" pitchFamily="34" charset="-120"/>
              </a:rPr>
              <a:t>Key Risk Indicators in Advances</a:t>
            </a:r>
            <a:endParaRPr lang="en-US" sz="2700" dirty="0"/>
          </a:p>
        </p:txBody>
      </p:sp>
      <p:pic>
        <p:nvPicPr>
          <p:cNvPr id="78" name="Image 7" descr="preencoded.png"/>
          <p:cNvPicPr>
            <a:picLocks noChangeAspect="1"/>
          </p:cNvPicPr>
          <p:nvPr/>
        </p:nvPicPr>
        <p:blipFill>
          <a:blip r:embed="rId10"/>
          <a:srcRect l="-1333" r="-1333"/>
          <a:stretch/>
        </p:blipFill>
        <p:spPr>
          <a:xfrm>
            <a:off x="571500" y="209398"/>
            <a:ext cx="352044" cy="342900"/>
          </a:xfrm>
          <a:prstGeom prst="rect">
            <a:avLst/>
          </a:prstGeom>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name="Slide 67">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F0F0F0"/>
          </a:solidFill>
          <a:ln w="12700">
            <a:solidFill>
              <a:srgbClr val="FFFFFF">
                <a:alpha val="0"/>
              </a:srgbClr>
            </a:solidFill>
            <a:prstDash val="solid"/>
          </a:ln>
        </p:spPr>
      </p:sp>
      <p:sp>
        <p:nvSpPr>
          <p:cNvPr id="3" name="Shape 1"/>
          <p:cNvSpPr/>
          <p:nvPr/>
        </p:nvSpPr>
        <p:spPr>
          <a:xfrm>
            <a:off x="0" y="0"/>
            <a:ext cx="12191695" cy="6858000"/>
          </a:xfrm>
          <a:prstGeom prst="rect">
            <a:avLst/>
          </a:prstGeom>
          <a:solidFill>
            <a:srgbClr val="FFFFFF"/>
          </a:solidFill>
          <a:ln w="12700">
            <a:solidFill>
              <a:srgbClr val="FFFFFF">
                <a:alpha val="0"/>
              </a:srgbClr>
            </a:solidFill>
            <a:prstDash val="solid"/>
          </a:ln>
        </p:spPr>
      </p:sp>
      <p:pic>
        <p:nvPicPr>
          <p:cNvPr id="4" name="Image 0" descr="preencoded.png"/>
          <p:cNvPicPr>
            <a:picLocks noChangeAspect="1"/>
          </p:cNvPicPr>
          <p:nvPr/>
        </p:nvPicPr>
        <p:blipFill>
          <a:blip r:embed="rId3"/>
          <a:srcRect t="-401" b="-401"/>
          <a:stretch/>
        </p:blipFill>
        <p:spPr>
          <a:xfrm>
            <a:off x="0" y="952805"/>
            <a:ext cx="12191695" cy="57607"/>
          </a:xfrm>
          <a:prstGeom prst="rect">
            <a:avLst/>
          </a:prstGeom>
        </p:spPr>
      </p:pic>
      <p:sp>
        <p:nvSpPr>
          <p:cNvPr id="5" name="Shape 2"/>
          <p:cNvSpPr/>
          <p:nvPr/>
        </p:nvSpPr>
        <p:spPr>
          <a:xfrm>
            <a:off x="0" y="1009498"/>
            <a:ext cx="12191695" cy="5467198"/>
          </a:xfrm>
          <a:prstGeom prst="rect">
            <a:avLst/>
          </a:prstGeom>
          <a:solidFill>
            <a:srgbClr val="F8FAFC"/>
          </a:solidFill>
          <a:ln w="12700">
            <a:solidFill>
              <a:srgbClr val="FFFFFF">
                <a:alpha val="0"/>
              </a:srgbClr>
            </a:solidFill>
            <a:prstDash val="solid"/>
          </a:ln>
        </p:spPr>
      </p:sp>
      <p:sp>
        <p:nvSpPr>
          <p:cNvPr id="6" name="Shape 3"/>
          <p:cNvSpPr/>
          <p:nvPr/>
        </p:nvSpPr>
        <p:spPr>
          <a:xfrm>
            <a:off x="8382305" y="1009498"/>
            <a:ext cx="3810305" cy="5467198"/>
          </a:xfrm>
          <a:custGeom>
            <a:avLst/>
            <a:gdLst/>
            <a:ahLst/>
            <a:cxnLst/>
            <a:rect l="l" t="t" r="r" b="b"/>
            <a:pathLst>
              <a:path w="3810305" h="5467198">
                <a:moveTo>
                  <a:pt x="762061" y="0"/>
                </a:moveTo>
                <a:lnTo>
                  <a:pt x="3810305" y="0"/>
                </a:lnTo>
                <a:lnTo>
                  <a:pt x="3810305" y="5467198"/>
                </a:lnTo>
                <a:lnTo>
                  <a:pt x="0" y="5467198"/>
                </a:lnTo>
                <a:close/>
              </a:path>
            </a:pathLst>
          </a:custGeom>
          <a:solidFill>
            <a:srgbClr val="E8F4FD"/>
          </a:solidFill>
          <a:ln/>
        </p:spPr>
      </p:sp>
      <p:sp>
        <p:nvSpPr>
          <p:cNvPr id="7" name="Shape 4"/>
          <p:cNvSpPr/>
          <p:nvPr/>
        </p:nvSpPr>
        <p:spPr>
          <a:xfrm>
            <a:off x="0" y="6476695"/>
            <a:ext cx="12191695" cy="381305"/>
          </a:xfrm>
          <a:prstGeom prst="rect">
            <a:avLst/>
          </a:prstGeom>
          <a:solidFill>
            <a:srgbClr val="003580"/>
          </a:solidFill>
          <a:ln w="12700">
            <a:solidFill>
              <a:srgbClr val="FFFFFF">
                <a:alpha val="0"/>
              </a:srgbClr>
            </a:solidFill>
            <a:prstDash val="solid"/>
          </a:ln>
        </p:spPr>
      </p:sp>
      <p:sp>
        <p:nvSpPr>
          <p:cNvPr id="8" name="Text 5"/>
          <p:cNvSpPr txBox="1"/>
          <p:nvPr/>
        </p:nvSpPr>
        <p:spPr>
          <a:xfrm>
            <a:off x="571500" y="6581851"/>
            <a:ext cx="1281074" cy="171907"/>
          </a:xfrm>
          <a:prstGeom prst="rect">
            <a:avLst/>
          </a:prstGeom>
          <a:noFill/>
          <a:ln/>
        </p:spPr>
        <p:txBody>
          <a:bodyPr wrap="square" lIns="0" tIns="0" rIns="0" bIns="0" rtlCol="0" anchor="ctr"/>
          <a:lstStyle/>
          <a:p>
            <a:pPr marL="0" indent="0" algn="l">
              <a:buNone/>
            </a:pPr>
            <a:r>
              <a:rPr lang="en-US" sz="900" dirty="0">
                <a:solidFill>
                  <a:srgbClr val="FFFFFF">
                    <a:alpha val="70000"/>
                  </a:srgbClr>
                </a:solidFill>
                <a:latin typeface="Open Sans" pitchFamily="34" charset="0"/>
                <a:ea typeface="Open Sans" pitchFamily="34" charset="-122"/>
                <a:cs typeface="Open Sans" pitchFamily="34" charset="-120"/>
              </a:rPr>
              <a:t>Practical Audit Tools</a:t>
            </a:r>
            <a:endParaRPr lang="en-US" sz="900" dirty="0"/>
          </a:p>
        </p:txBody>
      </p:sp>
      <p:sp>
        <p:nvSpPr>
          <p:cNvPr id="9" name="Text 6"/>
          <p:cNvSpPr txBox="1"/>
          <p:nvPr/>
        </p:nvSpPr>
        <p:spPr>
          <a:xfrm>
            <a:off x="9988906" y="6581851"/>
            <a:ext cx="1950415" cy="171907"/>
          </a:xfrm>
          <a:prstGeom prst="rect">
            <a:avLst/>
          </a:prstGeom>
          <a:noFill/>
          <a:ln/>
        </p:spPr>
        <p:txBody>
          <a:bodyPr wrap="square" lIns="0" tIns="0" rIns="0" bIns="0" rtlCol="0" anchor="ctr"/>
          <a:lstStyle/>
          <a:p>
            <a:pPr marL="0" indent="0" algn="l">
              <a:buNone/>
            </a:pPr>
            <a:r>
              <a:rPr lang="en-US" sz="900" dirty="0">
                <a:solidFill>
                  <a:srgbClr val="FFFFFF">
                    <a:alpha val="70000"/>
                  </a:srgbClr>
                </a:solidFill>
                <a:latin typeface="Open Sans" pitchFamily="34" charset="0"/>
                <a:ea typeface="Open Sans" pitchFamily="34" charset="-122"/>
                <a:cs typeface="Open Sans" pitchFamily="34" charset="-120"/>
              </a:rPr>
              <a:t>Long Form Audit Report (LFAR)</a:t>
            </a:r>
            <a:endParaRPr lang="en-US" sz="900" dirty="0"/>
          </a:p>
        </p:txBody>
      </p:sp>
      <p:sp>
        <p:nvSpPr>
          <p:cNvPr id="10" name="Shape 7"/>
          <p:cNvSpPr/>
          <p:nvPr/>
        </p:nvSpPr>
        <p:spPr>
          <a:xfrm>
            <a:off x="0" y="0"/>
            <a:ext cx="12191695" cy="952805"/>
          </a:xfrm>
          <a:prstGeom prst="rect">
            <a:avLst/>
          </a:prstGeom>
          <a:solidFill>
            <a:srgbClr val="003580"/>
          </a:solidFill>
          <a:ln w="12700">
            <a:solidFill>
              <a:srgbClr val="FFFFFF">
                <a:alpha val="0"/>
              </a:srgbClr>
            </a:solidFill>
            <a:prstDash val="solid"/>
          </a:ln>
        </p:spPr>
      </p:sp>
      <p:sp>
        <p:nvSpPr>
          <p:cNvPr id="11" name="Text 8"/>
          <p:cNvSpPr txBox="1"/>
          <p:nvPr/>
        </p:nvSpPr>
        <p:spPr>
          <a:xfrm>
            <a:off x="571500" y="219456"/>
            <a:ext cx="5020056" cy="514807"/>
          </a:xfrm>
          <a:prstGeom prst="rect">
            <a:avLst/>
          </a:prstGeom>
          <a:noFill/>
          <a:ln/>
        </p:spPr>
        <p:txBody>
          <a:bodyPr wrap="square" lIns="0" tIns="0" rIns="0" bIns="0" rtlCol="0" anchor="ctr"/>
          <a:lstStyle/>
          <a:p>
            <a:pPr marL="0" indent="0" algn="l">
              <a:buNone/>
            </a:pPr>
            <a:r>
              <a:rPr lang="en-US" sz="2700" b="1" kern="0" spc="75" dirty="0">
                <a:solidFill>
                  <a:srgbClr val="FFFFFF"/>
                </a:solidFill>
                <a:latin typeface="Montserrat" pitchFamily="34" charset="0"/>
                <a:ea typeface="Montserrat" pitchFamily="34" charset="-122"/>
                <a:cs typeface="Montserrat" pitchFamily="34" charset="-120"/>
              </a:rPr>
              <a:t>CBS Reports Checklist</a:t>
            </a:r>
            <a:endParaRPr lang="en-US" sz="2700" dirty="0"/>
          </a:p>
        </p:txBody>
      </p:sp>
      <p:sp>
        <p:nvSpPr>
          <p:cNvPr id="12" name="Shape 9"/>
          <p:cNvSpPr/>
          <p:nvPr/>
        </p:nvSpPr>
        <p:spPr>
          <a:xfrm>
            <a:off x="571500" y="1828800"/>
            <a:ext cx="11048695" cy="19202"/>
          </a:xfrm>
          <a:prstGeom prst="rect">
            <a:avLst/>
          </a:prstGeom>
          <a:solidFill>
            <a:srgbClr val="E2E8F0"/>
          </a:solidFill>
          <a:ln w="12700">
            <a:solidFill>
              <a:srgbClr val="E2E8F0">
                <a:alpha val="0"/>
              </a:srgbClr>
            </a:solidFill>
            <a:prstDash val="solid"/>
          </a:ln>
        </p:spPr>
      </p:sp>
      <p:sp>
        <p:nvSpPr>
          <p:cNvPr id="13" name="Text 10"/>
          <p:cNvSpPr txBox="1"/>
          <p:nvPr/>
        </p:nvSpPr>
        <p:spPr>
          <a:xfrm>
            <a:off x="571500" y="1390802"/>
            <a:ext cx="11163910" cy="342900"/>
          </a:xfrm>
          <a:prstGeom prst="rect">
            <a:avLst/>
          </a:prstGeom>
          <a:solidFill>
            <a:srgbClr val="FFFFFF">
              <a:alpha val="0"/>
            </a:srgbClr>
          </a:solidFill>
          <a:ln>
            <a:solidFill>
              <a:srgbClr val="FFFFFF">
                <a:alpha val="0"/>
              </a:srgbClr>
            </a:solidFill>
          </a:ln>
        </p:spPr>
        <p:txBody>
          <a:bodyPr wrap="square" lIns="0" tIns="0" rIns="0" bIns="0" rtlCol="0" anchor="ctr"/>
          <a:lstStyle/>
          <a:p>
            <a:pPr marL="0" indent="0" algn="l">
              <a:buNone/>
            </a:pPr>
            <a:r>
              <a:rPr lang="en-US" sz="1800" b="1" dirty="0">
                <a:solidFill>
                  <a:srgbClr val="003580"/>
                </a:solidFill>
                <a:latin typeface="Montserrat" pitchFamily="34" charset="0"/>
                <a:ea typeface="Montserrat" pitchFamily="34" charset="-122"/>
                <a:cs typeface="Montserrat" pitchFamily="34" charset="-120"/>
              </a:rPr>
              <a:t>Essential Reports to Extract for Audit</a:t>
            </a:r>
            <a:endParaRPr lang="en-US" sz="1800" dirty="0"/>
          </a:p>
        </p:txBody>
      </p:sp>
      <p:sp>
        <p:nvSpPr>
          <p:cNvPr id="14" name="Shape 11"/>
          <p:cNvSpPr/>
          <p:nvPr/>
        </p:nvSpPr>
        <p:spPr>
          <a:xfrm>
            <a:off x="571500" y="2038198"/>
            <a:ext cx="5410505" cy="571500"/>
          </a:xfrm>
          <a:prstGeom prst="roundRect">
            <a:avLst>
              <a:gd name="adj" fmla="val 42667"/>
            </a:avLst>
          </a:prstGeom>
          <a:solidFill>
            <a:srgbClr val="FFFFFF"/>
          </a:solidFill>
          <a:ln/>
        </p:spPr>
      </p:sp>
      <p:sp>
        <p:nvSpPr>
          <p:cNvPr id="15" name="Shape 12"/>
          <p:cNvSpPr/>
          <p:nvPr/>
        </p:nvSpPr>
        <p:spPr>
          <a:xfrm>
            <a:off x="571500" y="2038198"/>
            <a:ext cx="47549" cy="571500"/>
          </a:xfrm>
          <a:prstGeom prst="roundRect">
            <a:avLst>
              <a:gd name="adj" fmla="val 512818"/>
            </a:avLst>
          </a:prstGeom>
          <a:solidFill>
            <a:srgbClr val="0072CE"/>
          </a:solidFill>
          <a:ln w="12700">
            <a:solidFill>
              <a:srgbClr val="0072CE">
                <a:alpha val="0"/>
              </a:srgbClr>
            </a:solidFill>
            <a:prstDash val="solid"/>
          </a:ln>
        </p:spPr>
      </p:sp>
      <p:sp>
        <p:nvSpPr>
          <p:cNvPr id="16" name="Shape 13"/>
          <p:cNvSpPr/>
          <p:nvPr/>
        </p:nvSpPr>
        <p:spPr>
          <a:xfrm>
            <a:off x="809244" y="2180844"/>
            <a:ext cx="286207" cy="286207"/>
          </a:xfrm>
          <a:prstGeom prst="roundRect">
            <a:avLst>
              <a:gd name="adj" fmla="val 127796"/>
            </a:avLst>
          </a:prstGeom>
          <a:solidFill>
            <a:srgbClr val="E0F2FE"/>
          </a:solidFill>
          <a:ln w="12700">
            <a:solidFill>
              <a:srgbClr val="FFFFFF">
                <a:alpha val="0"/>
              </a:srgbClr>
            </a:solidFill>
            <a:prstDash val="solid"/>
          </a:ln>
        </p:spPr>
      </p:sp>
      <p:pic>
        <p:nvPicPr>
          <p:cNvPr id="17" name="Image 1" descr="preencoded.png"/>
          <p:cNvPicPr>
            <a:picLocks noChangeAspect="1"/>
          </p:cNvPicPr>
          <p:nvPr/>
        </p:nvPicPr>
        <p:blipFill>
          <a:blip r:embed="rId4"/>
          <a:srcRect t="-43" b="-43"/>
          <a:stretch/>
        </p:blipFill>
        <p:spPr>
          <a:xfrm>
            <a:off x="886054" y="2247595"/>
            <a:ext cx="133502" cy="152705"/>
          </a:xfrm>
          <a:prstGeom prst="rect">
            <a:avLst/>
          </a:prstGeom>
        </p:spPr>
      </p:pic>
      <p:sp>
        <p:nvSpPr>
          <p:cNvPr id="18" name="Text 14"/>
          <p:cNvSpPr txBox="1"/>
          <p:nvPr/>
        </p:nvSpPr>
        <p:spPr>
          <a:xfrm>
            <a:off x="1238098" y="2195474"/>
            <a:ext cx="4668012" cy="257861"/>
          </a:xfrm>
          <a:prstGeom prst="rect">
            <a:avLst/>
          </a:prstGeom>
          <a:noFill/>
          <a:ln/>
        </p:spPr>
        <p:txBody>
          <a:bodyPr wrap="square" lIns="0" tIns="0" rIns="0" bIns="0" rtlCol="0" anchor="ctr"/>
          <a:lstStyle/>
          <a:p>
            <a:pPr marL="0" indent="0" algn="l">
              <a:buNone/>
            </a:pPr>
            <a:r>
              <a:rPr lang="en-US" sz="1300" b="1" dirty="0">
                <a:solidFill>
                  <a:srgbClr val="1E293B"/>
                </a:solidFill>
                <a:latin typeface="Open Sans" pitchFamily="34" charset="0"/>
                <a:ea typeface="Open Sans" pitchFamily="34" charset="-122"/>
                <a:cs typeface="Open Sans" pitchFamily="34" charset="-120"/>
              </a:rPr>
              <a:t>SMA / NPA Movement Report</a:t>
            </a:r>
            <a:endParaRPr lang="en-US" sz="1300" dirty="0"/>
          </a:p>
        </p:txBody>
      </p:sp>
      <p:sp>
        <p:nvSpPr>
          <p:cNvPr id="19" name="Shape 15"/>
          <p:cNvSpPr/>
          <p:nvPr/>
        </p:nvSpPr>
        <p:spPr>
          <a:xfrm>
            <a:off x="571500" y="2762402"/>
            <a:ext cx="5410505" cy="571500"/>
          </a:xfrm>
          <a:prstGeom prst="roundRect">
            <a:avLst>
              <a:gd name="adj" fmla="val 42667"/>
            </a:avLst>
          </a:prstGeom>
          <a:solidFill>
            <a:srgbClr val="FFFFFF"/>
          </a:solidFill>
          <a:ln/>
        </p:spPr>
      </p:sp>
      <p:sp>
        <p:nvSpPr>
          <p:cNvPr id="20" name="Shape 16"/>
          <p:cNvSpPr/>
          <p:nvPr/>
        </p:nvSpPr>
        <p:spPr>
          <a:xfrm>
            <a:off x="571500" y="2762402"/>
            <a:ext cx="47549" cy="571500"/>
          </a:xfrm>
          <a:prstGeom prst="roundRect">
            <a:avLst>
              <a:gd name="adj" fmla="val 512818"/>
            </a:avLst>
          </a:prstGeom>
          <a:solidFill>
            <a:srgbClr val="0072CE"/>
          </a:solidFill>
          <a:ln w="12700">
            <a:solidFill>
              <a:srgbClr val="0072CE">
                <a:alpha val="0"/>
              </a:srgbClr>
            </a:solidFill>
            <a:prstDash val="solid"/>
          </a:ln>
        </p:spPr>
      </p:sp>
      <p:sp>
        <p:nvSpPr>
          <p:cNvPr id="21" name="Shape 17"/>
          <p:cNvSpPr/>
          <p:nvPr/>
        </p:nvSpPr>
        <p:spPr>
          <a:xfrm>
            <a:off x="809244" y="2905049"/>
            <a:ext cx="286207" cy="286207"/>
          </a:xfrm>
          <a:prstGeom prst="roundRect">
            <a:avLst>
              <a:gd name="adj" fmla="val 127796"/>
            </a:avLst>
          </a:prstGeom>
          <a:solidFill>
            <a:srgbClr val="E0F2FE"/>
          </a:solidFill>
          <a:ln w="12700">
            <a:solidFill>
              <a:srgbClr val="FFFFFF">
                <a:alpha val="0"/>
              </a:srgbClr>
            </a:solidFill>
            <a:prstDash val="solid"/>
          </a:ln>
        </p:spPr>
      </p:sp>
      <p:pic>
        <p:nvPicPr>
          <p:cNvPr id="22" name="Image 2" descr="preencoded.png"/>
          <p:cNvPicPr>
            <a:picLocks noChangeAspect="1"/>
          </p:cNvPicPr>
          <p:nvPr/>
        </p:nvPicPr>
        <p:blipFill>
          <a:blip r:embed="rId4"/>
          <a:srcRect t="-43" b="-43"/>
          <a:stretch/>
        </p:blipFill>
        <p:spPr>
          <a:xfrm>
            <a:off x="886054" y="2971800"/>
            <a:ext cx="133502" cy="152705"/>
          </a:xfrm>
          <a:prstGeom prst="rect">
            <a:avLst/>
          </a:prstGeom>
        </p:spPr>
      </p:pic>
      <p:sp>
        <p:nvSpPr>
          <p:cNvPr id="23" name="Text 18"/>
          <p:cNvSpPr txBox="1"/>
          <p:nvPr/>
        </p:nvSpPr>
        <p:spPr>
          <a:xfrm>
            <a:off x="1238098" y="2919679"/>
            <a:ext cx="4668012" cy="257861"/>
          </a:xfrm>
          <a:prstGeom prst="rect">
            <a:avLst/>
          </a:prstGeom>
          <a:noFill/>
          <a:ln/>
        </p:spPr>
        <p:txBody>
          <a:bodyPr wrap="square" lIns="0" tIns="0" rIns="0" bIns="0" rtlCol="0" anchor="ctr"/>
          <a:lstStyle/>
          <a:p>
            <a:pPr marL="0" indent="0" algn="l">
              <a:buNone/>
            </a:pPr>
            <a:r>
              <a:rPr lang="en-US" sz="1300" b="1" dirty="0">
                <a:solidFill>
                  <a:srgbClr val="1E293B"/>
                </a:solidFill>
                <a:latin typeface="Open Sans" pitchFamily="34" charset="0"/>
                <a:ea typeface="Open Sans" pitchFamily="34" charset="-122"/>
                <a:cs typeface="Open Sans" pitchFamily="34" charset="-120"/>
              </a:rPr>
              <a:t>Parameter Change Log (Interest/Limits)</a:t>
            </a:r>
            <a:endParaRPr lang="en-US" sz="1300" dirty="0"/>
          </a:p>
        </p:txBody>
      </p:sp>
      <p:sp>
        <p:nvSpPr>
          <p:cNvPr id="24" name="Shape 19"/>
          <p:cNvSpPr/>
          <p:nvPr/>
        </p:nvSpPr>
        <p:spPr>
          <a:xfrm>
            <a:off x="571500" y="3486607"/>
            <a:ext cx="5410505" cy="571500"/>
          </a:xfrm>
          <a:prstGeom prst="roundRect">
            <a:avLst>
              <a:gd name="adj" fmla="val 42667"/>
            </a:avLst>
          </a:prstGeom>
          <a:solidFill>
            <a:srgbClr val="FFFFFF"/>
          </a:solidFill>
          <a:ln/>
        </p:spPr>
      </p:sp>
      <p:sp>
        <p:nvSpPr>
          <p:cNvPr id="25" name="Shape 20"/>
          <p:cNvSpPr/>
          <p:nvPr/>
        </p:nvSpPr>
        <p:spPr>
          <a:xfrm>
            <a:off x="571500" y="3486607"/>
            <a:ext cx="47549" cy="571500"/>
          </a:xfrm>
          <a:prstGeom prst="roundRect">
            <a:avLst>
              <a:gd name="adj" fmla="val 512818"/>
            </a:avLst>
          </a:prstGeom>
          <a:solidFill>
            <a:srgbClr val="0072CE"/>
          </a:solidFill>
          <a:ln w="12700">
            <a:solidFill>
              <a:srgbClr val="0072CE">
                <a:alpha val="0"/>
              </a:srgbClr>
            </a:solidFill>
            <a:prstDash val="solid"/>
          </a:ln>
        </p:spPr>
      </p:sp>
      <p:sp>
        <p:nvSpPr>
          <p:cNvPr id="26" name="Shape 21"/>
          <p:cNvSpPr/>
          <p:nvPr/>
        </p:nvSpPr>
        <p:spPr>
          <a:xfrm>
            <a:off x="809244" y="3629254"/>
            <a:ext cx="286207" cy="286207"/>
          </a:xfrm>
          <a:prstGeom prst="roundRect">
            <a:avLst>
              <a:gd name="adj" fmla="val 127796"/>
            </a:avLst>
          </a:prstGeom>
          <a:solidFill>
            <a:srgbClr val="E0F2FE"/>
          </a:solidFill>
          <a:ln w="12700">
            <a:solidFill>
              <a:srgbClr val="FFFFFF">
                <a:alpha val="0"/>
              </a:srgbClr>
            </a:solidFill>
            <a:prstDash val="solid"/>
          </a:ln>
        </p:spPr>
      </p:sp>
      <p:pic>
        <p:nvPicPr>
          <p:cNvPr id="27" name="Image 3" descr="preencoded.png"/>
          <p:cNvPicPr>
            <a:picLocks noChangeAspect="1"/>
          </p:cNvPicPr>
          <p:nvPr/>
        </p:nvPicPr>
        <p:blipFill>
          <a:blip r:embed="rId4"/>
          <a:srcRect t="-43" b="-43"/>
          <a:stretch/>
        </p:blipFill>
        <p:spPr>
          <a:xfrm>
            <a:off x="886054" y="3696005"/>
            <a:ext cx="133502" cy="152705"/>
          </a:xfrm>
          <a:prstGeom prst="rect">
            <a:avLst/>
          </a:prstGeom>
        </p:spPr>
      </p:pic>
      <p:sp>
        <p:nvSpPr>
          <p:cNvPr id="28" name="Text 22"/>
          <p:cNvSpPr txBox="1"/>
          <p:nvPr/>
        </p:nvSpPr>
        <p:spPr>
          <a:xfrm>
            <a:off x="1238098" y="3642970"/>
            <a:ext cx="4668012" cy="257861"/>
          </a:xfrm>
          <a:prstGeom prst="rect">
            <a:avLst/>
          </a:prstGeom>
          <a:noFill/>
          <a:ln/>
        </p:spPr>
        <p:txBody>
          <a:bodyPr wrap="square" lIns="0" tIns="0" rIns="0" bIns="0" rtlCol="0" anchor="ctr"/>
          <a:lstStyle/>
          <a:p>
            <a:pPr marL="0" indent="0" algn="l">
              <a:buNone/>
            </a:pPr>
            <a:r>
              <a:rPr lang="en-US" sz="1300" b="1" dirty="0">
                <a:solidFill>
                  <a:srgbClr val="1E293B"/>
                </a:solidFill>
                <a:latin typeface="Open Sans" pitchFamily="34" charset="0"/>
                <a:ea typeface="Open Sans" pitchFamily="34" charset="-122"/>
                <a:cs typeface="Open Sans" pitchFamily="34" charset="-120"/>
              </a:rPr>
              <a:t>User Access Rights &amp; Login Logs</a:t>
            </a:r>
            <a:endParaRPr lang="en-US" sz="1300" dirty="0"/>
          </a:p>
        </p:txBody>
      </p:sp>
      <p:sp>
        <p:nvSpPr>
          <p:cNvPr id="29" name="Shape 23"/>
          <p:cNvSpPr/>
          <p:nvPr/>
        </p:nvSpPr>
        <p:spPr>
          <a:xfrm>
            <a:off x="571500" y="4209898"/>
            <a:ext cx="5410505" cy="571500"/>
          </a:xfrm>
          <a:prstGeom prst="roundRect">
            <a:avLst>
              <a:gd name="adj" fmla="val 42667"/>
            </a:avLst>
          </a:prstGeom>
          <a:solidFill>
            <a:srgbClr val="FFFFFF"/>
          </a:solidFill>
          <a:ln/>
        </p:spPr>
      </p:sp>
      <p:sp>
        <p:nvSpPr>
          <p:cNvPr id="30" name="Shape 24"/>
          <p:cNvSpPr/>
          <p:nvPr/>
        </p:nvSpPr>
        <p:spPr>
          <a:xfrm>
            <a:off x="571500" y="4209898"/>
            <a:ext cx="47549" cy="571500"/>
          </a:xfrm>
          <a:prstGeom prst="roundRect">
            <a:avLst>
              <a:gd name="adj" fmla="val 512818"/>
            </a:avLst>
          </a:prstGeom>
          <a:solidFill>
            <a:srgbClr val="0072CE"/>
          </a:solidFill>
          <a:ln w="12700">
            <a:solidFill>
              <a:srgbClr val="0072CE">
                <a:alpha val="0"/>
              </a:srgbClr>
            </a:solidFill>
            <a:prstDash val="solid"/>
          </a:ln>
        </p:spPr>
      </p:sp>
      <p:sp>
        <p:nvSpPr>
          <p:cNvPr id="31" name="Shape 25"/>
          <p:cNvSpPr/>
          <p:nvPr/>
        </p:nvSpPr>
        <p:spPr>
          <a:xfrm>
            <a:off x="809244" y="4352544"/>
            <a:ext cx="286207" cy="286207"/>
          </a:xfrm>
          <a:prstGeom prst="roundRect">
            <a:avLst>
              <a:gd name="adj" fmla="val 127796"/>
            </a:avLst>
          </a:prstGeom>
          <a:solidFill>
            <a:srgbClr val="E0F2FE"/>
          </a:solidFill>
          <a:ln w="12700">
            <a:solidFill>
              <a:srgbClr val="FFFFFF">
                <a:alpha val="0"/>
              </a:srgbClr>
            </a:solidFill>
            <a:prstDash val="solid"/>
          </a:ln>
        </p:spPr>
      </p:sp>
      <p:pic>
        <p:nvPicPr>
          <p:cNvPr id="32" name="Image 4" descr="preencoded.png"/>
          <p:cNvPicPr>
            <a:picLocks noChangeAspect="1"/>
          </p:cNvPicPr>
          <p:nvPr/>
        </p:nvPicPr>
        <p:blipFill>
          <a:blip r:embed="rId4"/>
          <a:srcRect t="-43" b="-43"/>
          <a:stretch/>
        </p:blipFill>
        <p:spPr>
          <a:xfrm>
            <a:off x="886054" y="4419295"/>
            <a:ext cx="133502" cy="152705"/>
          </a:xfrm>
          <a:prstGeom prst="rect">
            <a:avLst/>
          </a:prstGeom>
        </p:spPr>
      </p:pic>
      <p:sp>
        <p:nvSpPr>
          <p:cNvPr id="33" name="Text 26"/>
          <p:cNvSpPr txBox="1"/>
          <p:nvPr/>
        </p:nvSpPr>
        <p:spPr>
          <a:xfrm>
            <a:off x="1238098" y="4367174"/>
            <a:ext cx="4668012" cy="257861"/>
          </a:xfrm>
          <a:prstGeom prst="rect">
            <a:avLst/>
          </a:prstGeom>
          <a:noFill/>
          <a:ln/>
        </p:spPr>
        <p:txBody>
          <a:bodyPr wrap="square" lIns="0" tIns="0" rIns="0" bIns="0" rtlCol="0" anchor="ctr"/>
          <a:lstStyle/>
          <a:p>
            <a:pPr marL="0" indent="0" algn="l">
              <a:buNone/>
            </a:pPr>
            <a:r>
              <a:rPr lang="en-US" sz="1300" b="1" dirty="0">
                <a:solidFill>
                  <a:srgbClr val="1E293B"/>
                </a:solidFill>
                <a:latin typeface="Open Sans" pitchFamily="34" charset="0"/>
                <a:ea typeface="Open Sans" pitchFamily="34" charset="-122"/>
                <a:cs typeface="Open Sans" pitchFamily="34" charset="-120"/>
              </a:rPr>
              <a:t>EWS / RFA (Red Flagged Accounts) Dashboard</a:t>
            </a:r>
            <a:endParaRPr lang="en-US" sz="1300" dirty="0"/>
          </a:p>
        </p:txBody>
      </p:sp>
      <p:sp>
        <p:nvSpPr>
          <p:cNvPr id="34" name="Shape 27"/>
          <p:cNvSpPr/>
          <p:nvPr/>
        </p:nvSpPr>
        <p:spPr>
          <a:xfrm>
            <a:off x="571500" y="4934102"/>
            <a:ext cx="5410505" cy="571500"/>
          </a:xfrm>
          <a:prstGeom prst="roundRect">
            <a:avLst>
              <a:gd name="adj" fmla="val 42667"/>
            </a:avLst>
          </a:prstGeom>
          <a:solidFill>
            <a:srgbClr val="FFFFFF"/>
          </a:solidFill>
          <a:ln/>
        </p:spPr>
      </p:sp>
      <p:sp>
        <p:nvSpPr>
          <p:cNvPr id="35" name="Shape 28"/>
          <p:cNvSpPr/>
          <p:nvPr/>
        </p:nvSpPr>
        <p:spPr>
          <a:xfrm>
            <a:off x="571500" y="4934102"/>
            <a:ext cx="47549" cy="571500"/>
          </a:xfrm>
          <a:prstGeom prst="roundRect">
            <a:avLst>
              <a:gd name="adj" fmla="val 512818"/>
            </a:avLst>
          </a:prstGeom>
          <a:solidFill>
            <a:srgbClr val="0072CE"/>
          </a:solidFill>
          <a:ln w="12700">
            <a:solidFill>
              <a:srgbClr val="0072CE">
                <a:alpha val="0"/>
              </a:srgbClr>
            </a:solidFill>
            <a:prstDash val="solid"/>
          </a:ln>
        </p:spPr>
      </p:sp>
      <p:sp>
        <p:nvSpPr>
          <p:cNvPr id="36" name="Shape 29"/>
          <p:cNvSpPr/>
          <p:nvPr/>
        </p:nvSpPr>
        <p:spPr>
          <a:xfrm>
            <a:off x="809244" y="5076749"/>
            <a:ext cx="286207" cy="286207"/>
          </a:xfrm>
          <a:prstGeom prst="roundRect">
            <a:avLst>
              <a:gd name="adj" fmla="val 127796"/>
            </a:avLst>
          </a:prstGeom>
          <a:solidFill>
            <a:srgbClr val="E0F2FE"/>
          </a:solidFill>
          <a:ln w="12700">
            <a:solidFill>
              <a:srgbClr val="FFFFFF">
                <a:alpha val="0"/>
              </a:srgbClr>
            </a:solidFill>
            <a:prstDash val="solid"/>
          </a:ln>
        </p:spPr>
      </p:sp>
      <p:pic>
        <p:nvPicPr>
          <p:cNvPr id="37" name="Image 5" descr="preencoded.png"/>
          <p:cNvPicPr>
            <a:picLocks noChangeAspect="1"/>
          </p:cNvPicPr>
          <p:nvPr/>
        </p:nvPicPr>
        <p:blipFill>
          <a:blip r:embed="rId4"/>
          <a:srcRect t="-43" b="-43"/>
          <a:stretch/>
        </p:blipFill>
        <p:spPr>
          <a:xfrm>
            <a:off x="886054" y="5143500"/>
            <a:ext cx="133502" cy="152705"/>
          </a:xfrm>
          <a:prstGeom prst="rect">
            <a:avLst/>
          </a:prstGeom>
        </p:spPr>
      </p:pic>
      <p:sp>
        <p:nvSpPr>
          <p:cNvPr id="38" name="Text 30"/>
          <p:cNvSpPr txBox="1"/>
          <p:nvPr/>
        </p:nvSpPr>
        <p:spPr>
          <a:xfrm>
            <a:off x="1238098" y="5091379"/>
            <a:ext cx="4668012" cy="257861"/>
          </a:xfrm>
          <a:prstGeom prst="rect">
            <a:avLst/>
          </a:prstGeom>
          <a:noFill/>
          <a:ln/>
        </p:spPr>
        <p:txBody>
          <a:bodyPr wrap="square" lIns="0" tIns="0" rIns="0" bIns="0" rtlCol="0" anchor="ctr"/>
          <a:lstStyle/>
          <a:p>
            <a:pPr marL="0" indent="0" algn="l">
              <a:buNone/>
            </a:pPr>
            <a:r>
              <a:rPr lang="en-US" sz="1300" b="1" dirty="0">
                <a:solidFill>
                  <a:srgbClr val="1E293B"/>
                </a:solidFill>
                <a:latin typeface="Open Sans" pitchFamily="34" charset="0"/>
                <a:ea typeface="Open Sans" pitchFamily="34" charset="-122"/>
                <a:cs typeface="Open Sans" pitchFamily="34" charset="-120"/>
              </a:rPr>
              <a:t>LC / BG Maturity Schedule</a:t>
            </a:r>
            <a:endParaRPr lang="en-US" sz="1300" dirty="0"/>
          </a:p>
        </p:txBody>
      </p:sp>
      <p:sp>
        <p:nvSpPr>
          <p:cNvPr id="39" name="Shape 31"/>
          <p:cNvSpPr/>
          <p:nvPr/>
        </p:nvSpPr>
        <p:spPr>
          <a:xfrm>
            <a:off x="6215177" y="2038198"/>
            <a:ext cx="5410505" cy="571500"/>
          </a:xfrm>
          <a:prstGeom prst="roundRect">
            <a:avLst>
              <a:gd name="adj" fmla="val 42667"/>
            </a:avLst>
          </a:prstGeom>
          <a:solidFill>
            <a:srgbClr val="FFFFFF"/>
          </a:solidFill>
          <a:ln/>
        </p:spPr>
      </p:sp>
      <p:sp>
        <p:nvSpPr>
          <p:cNvPr id="40" name="Shape 32"/>
          <p:cNvSpPr/>
          <p:nvPr/>
        </p:nvSpPr>
        <p:spPr>
          <a:xfrm>
            <a:off x="6215177" y="2038198"/>
            <a:ext cx="47549" cy="571500"/>
          </a:xfrm>
          <a:prstGeom prst="roundRect">
            <a:avLst>
              <a:gd name="adj" fmla="val 512818"/>
            </a:avLst>
          </a:prstGeom>
          <a:solidFill>
            <a:srgbClr val="0072CE"/>
          </a:solidFill>
          <a:ln w="12700">
            <a:solidFill>
              <a:srgbClr val="0072CE">
                <a:alpha val="0"/>
              </a:srgbClr>
            </a:solidFill>
            <a:prstDash val="solid"/>
          </a:ln>
        </p:spPr>
      </p:sp>
      <p:sp>
        <p:nvSpPr>
          <p:cNvPr id="41" name="Shape 33"/>
          <p:cNvSpPr/>
          <p:nvPr/>
        </p:nvSpPr>
        <p:spPr>
          <a:xfrm>
            <a:off x="6452921" y="2180844"/>
            <a:ext cx="286207" cy="286207"/>
          </a:xfrm>
          <a:prstGeom prst="roundRect">
            <a:avLst>
              <a:gd name="adj" fmla="val 127796"/>
            </a:avLst>
          </a:prstGeom>
          <a:solidFill>
            <a:srgbClr val="E0F2FE"/>
          </a:solidFill>
          <a:ln w="12700">
            <a:solidFill>
              <a:srgbClr val="FFFFFF">
                <a:alpha val="0"/>
              </a:srgbClr>
            </a:solidFill>
            <a:prstDash val="solid"/>
          </a:ln>
        </p:spPr>
      </p:sp>
      <p:pic>
        <p:nvPicPr>
          <p:cNvPr id="42" name="Image 6" descr="preencoded.png"/>
          <p:cNvPicPr>
            <a:picLocks noChangeAspect="1"/>
          </p:cNvPicPr>
          <p:nvPr/>
        </p:nvPicPr>
        <p:blipFill>
          <a:blip r:embed="rId4"/>
          <a:srcRect t="-43" b="-43"/>
          <a:stretch/>
        </p:blipFill>
        <p:spPr>
          <a:xfrm>
            <a:off x="6529730" y="2247595"/>
            <a:ext cx="133502" cy="152705"/>
          </a:xfrm>
          <a:prstGeom prst="rect">
            <a:avLst/>
          </a:prstGeom>
        </p:spPr>
      </p:pic>
      <p:sp>
        <p:nvSpPr>
          <p:cNvPr id="43" name="Text 34"/>
          <p:cNvSpPr txBox="1"/>
          <p:nvPr/>
        </p:nvSpPr>
        <p:spPr>
          <a:xfrm>
            <a:off x="6881774" y="2195474"/>
            <a:ext cx="4668012" cy="257861"/>
          </a:xfrm>
          <a:prstGeom prst="rect">
            <a:avLst/>
          </a:prstGeom>
          <a:noFill/>
          <a:ln/>
        </p:spPr>
        <p:txBody>
          <a:bodyPr wrap="square" lIns="0" tIns="0" rIns="0" bIns="0" rtlCol="0" anchor="ctr"/>
          <a:lstStyle/>
          <a:p>
            <a:pPr marL="0" indent="0" algn="l">
              <a:buNone/>
            </a:pPr>
            <a:r>
              <a:rPr lang="en-US" sz="1300" b="1" dirty="0">
                <a:solidFill>
                  <a:srgbClr val="1E293B"/>
                </a:solidFill>
                <a:latin typeface="Open Sans" pitchFamily="34" charset="0"/>
                <a:ea typeface="Open Sans" pitchFamily="34" charset="-122"/>
                <a:cs typeface="Open Sans" pitchFamily="34" charset="-120"/>
              </a:rPr>
              <a:t>Drawing Power (DP) Exception Report</a:t>
            </a:r>
            <a:endParaRPr lang="en-US" sz="1300" dirty="0"/>
          </a:p>
        </p:txBody>
      </p:sp>
      <p:sp>
        <p:nvSpPr>
          <p:cNvPr id="44" name="Shape 35"/>
          <p:cNvSpPr/>
          <p:nvPr/>
        </p:nvSpPr>
        <p:spPr>
          <a:xfrm>
            <a:off x="6215177" y="2762402"/>
            <a:ext cx="5410505" cy="571500"/>
          </a:xfrm>
          <a:prstGeom prst="roundRect">
            <a:avLst>
              <a:gd name="adj" fmla="val 42667"/>
            </a:avLst>
          </a:prstGeom>
          <a:solidFill>
            <a:srgbClr val="FFFFFF"/>
          </a:solidFill>
          <a:ln/>
        </p:spPr>
      </p:sp>
      <p:sp>
        <p:nvSpPr>
          <p:cNvPr id="45" name="Shape 36"/>
          <p:cNvSpPr/>
          <p:nvPr/>
        </p:nvSpPr>
        <p:spPr>
          <a:xfrm>
            <a:off x="6215177" y="2762402"/>
            <a:ext cx="47549" cy="571500"/>
          </a:xfrm>
          <a:prstGeom prst="roundRect">
            <a:avLst>
              <a:gd name="adj" fmla="val 512818"/>
            </a:avLst>
          </a:prstGeom>
          <a:solidFill>
            <a:srgbClr val="0072CE"/>
          </a:solidFill>
          <a:ln w="12700">
            <a:solidFill>
              <a:srgbClr val="0072CE">
                <a:alpha val="0"/>
              </a:srgbClr>
            </a:solidFill>
            <a:prstDash val="solid"/>
          </a:ln>
        </p:spPr>
      </p:sp>
      <p:sp>
        <p:nvSpPr>
          <p:cNvPr id="46" name="Shape 37"/>
          <p:cNvSpPr/>
          <p:nvPr/>
        </p:nvSpPr>
        <p:spPr>
          <a:xfrm>
            <a:off x="6452921" y="2905049"/>
            <a:ext cx="286207" cy="286207"/>
          </a:xfrm>
          <a:prstGeom prst="roundRect">
            <a:avLst>
              <a:gd name="adj" fmla="val 127796"/>
            </a:avLst>
          </a:prstGeom>
          <a:solidFill>
            <a:srgbClr val="E0F2FE"/>
          </a:solidFill>
          <a:ln w="12700">
            <a:solidFill>
              <a:srgbClr val="FFFFFF">
                <a:alpha val="0"/>
              </a:srgbClr>
            </a:solidFill>
            <a:prstDash val="solid"/>
          </a:ln>
        </p:spPr>
      </p:sp>
      <p:pic>
        <p:nvPicPr>
          <p:cNvPr id="47" name="Image 7" descr="preencoded.png"/>
          <p:cNvPicPr>
            <a:picLocks noChangeAspect="1"/>
          </p:cNvPicPr>
          <p:nvPr/>
        </p:nvPicPr>
        <p:blipFill>
          <a:blip r:embed="rId4"/>
          <a:srcRect t="-43" b="-43"/>
          <a:stretch/>
        </p:blipFill>
        <p:spPr>
          <a:xfrm>
            <a:off x="6529730" y="2971800"/>
            <a:ext cx="133502" cy="152705"/>
          </a:xfrm>
          <a:prstGeom prst="rect">
            <a:avLst/>
          </a:prstGeom>
        </p:spPr>
      </p:pic>
      <p:sp>
        <p:nvSpPr>
          <p:cNvPr id="48" name="Text 38"/>
          <p:cNvSpPr txBox="1"/>
          <p:nvPr/>
        </p:nvSpPr>
        <p:spPr>
          <a:xfrm>
            <a:off x="6881774" y="2919679"/>
            <a:ext cx="4668012" cy="257861"/>
          </a:xfrm>
          <a:prstGeom prst="rect">
            <a:avLst/>
          </a:prstGeom>
          <a:noFill/>
          <a:ln/>
        </p:spPr>
        <p:txBody>
          <a:bodyPr wrap="square" lIns="0" tIns="0" rIns="0" bIns="0" rtlCol="0" anchor="ctr"/>
          <a:lstStyle/>
          <a:p>
            <a:pPr marL="0" indent="0" algn="l">
              <a:buNone/>
            </a:pPr>
            <a:r>
              <a:rPr lang="en-US" sz="1300" b="1" dirty="0">
                <a:solidFill>
                  <a:srgbClr val="1E293B"/>
                </a:solidFill>
                <a:latin typeface="Open Sans" pitchFamily="34" charset="0"/>
                <a:ea typeface="Open Sans" pitchFamily="34" charset="-122"/>
                <a:cs typeface="Open Sans" pitchFamily="34" charset="-120"/>
              </a:rPr>
              <a:t>Dormant Account Activation Report</a:t>
            </a:r>
            <a:endParaRPr lang="en-US" sz="1300" dirty="0"/>
          </a:p>
        </p:txBody>
      </p:sp>
      <p:sp>
        <p:nvSpPr>
          <p:cNvPr id="49" name="Shape 39"/>
          <p:cNvSpPr/>
          <p:nvPr/>
        </p:nvSpPr>
        <p:spPr>
          <a:xfrm>
            <a:off x="6215177" y="3486607"/>
            <a:ext cx="5410505" cy="571500"/>
          </a:xfrm>
          <a:prstGeom prst="roundRect">
            <a:avLst>
              <a:gd name="adj" fmla="val 42667"/>
            </a:avLst>
          </a:prstGeom>
          <a:solidFill>
            <a:srgbClr val="FFFFFF"/>
          </a:solidFill>
          <a:ln/>
        </p:spPr>
      </p:sp>
      <p:sp>
        <p:nvSpPr>
          <p:cNvPr id="50" name="Shape 40"/>
          <p:cNvSpPr/>
          <p:nvPr/>
        </p:nvSpPr>
        <p:spPr>
          <a:xfrm>
            <a:off x="6215177" y="3486607"/>
            <a:ext cx="47549" cy="571500"/>
          </a:xfrm>
          <a:prstGeom prst="roundRect">
            <a:avLst>
              <a:gd name="adj" fmla="val 512818"/>
            </a:avLst>
          </a:prstGeom>
          <a:solidFill>
            <a:srgbClr val="0072CE"/>
          </a:solidFill>
          <a:ln w="12700">
            <a:solidFill>
              <a:srgbClr val="0072CE">
                <a:alpha val="0"/>
              </a:srgbClr>
            </a:solidFill>
            <a:prstDash val="solid"/>
          </a:ln>
        </p:spPr>
      </p:sp>
      <p:sp>
        <p:nvSpPr>
          <p:cNvPr id="51" name="Shape 41"/>
          <p:cNvSpPr/>
          <p:nvPr/>
        </p:nvSpPr>
        <p:spPr>
          <a:xfrm>
            <a:off x="6452921" y="3629254"/>
            <a:ext cx="286207" cy="286207"/>
          </a:xfrm>
          <a:prstGeom prst="roundRect">
            <a:avLst>
              <a:gd name="adj" fmla="val 127796"/>
            </a:avLst>
          </a:prstGeom>
          <a:solidFill>
            <a:srgbClr val="E0F2FE"/>
          </a:solidFill>
          <a:ln w="12700">
            <a:solidFill>
              <a:srgbClr val="FFFFFF">
                <a:alpha val="0"/>
              </a:srgbClr>
            </a:solidFill>
            <a:prstDash val="solid"/>
          </a:ln>
        </p:spPr>
      </p:sp>
      <p:pic>
        <p:nvPicPr>
          <p:cNvPr id="52" name="Image 8" descr="preencoded.png"/>
          <p:cNvPicPr>
            <a:picLocks noChangeAspect="1"/>
          </p:cNvPicPr>
          <p:nvPr/>
        </p:nvPicPr>
        <p:blipFill>
          <a:blip r:embed="rId4"/>
          <a:srcRect t="-43" b="-43"/>
          <a:stretch/>
        </p:blipFill>
        <p:spPr>
          <a:xfrm>
            <a:off x="6529730" y="3696005"/>
            <a:ext cx="133502" cy="152705"/>
          </a:xfrm>
          <a:prstGeom prst="rect">
            <a:avLst/>
          </a:prstGeom>
        </p:spPr>
      </p:pic>
      <p:sp>
        <p:nvSpPr>
          <p:cNvPr id="53" name="Text 42"/>
          <p:cNvSpPr txBox="1"/>
          <p:nvPr/>
        </p:nvSpPr>
        <p:spPr>
          <a:xfrm>
            <a:off x="6881774" y="3642970"/>
            <a:ext cx="4668012" cy="257861"/>
          </a:xfrm>
          <a:prstGeom prst="rect">
            <a:avLst/>
          </a:prstGeom>
          <a:noFill/>
          <a:ln/>
        </p:spPr>
        <p:txBody>
          <a:bodyPr wrap="square" lIns="0" tIns="0" rIns="0" bIns="0" rtlCol="0" anchor="ctr"/>
          <a:lstStyle/>
          <a:p>
            <a:pPr marL="0" indent="0" algn="l">
              <a:buNone/>
            </a:pPr>
            <a:r>
              <a:rPr lang="en-US" sz="1300" b="1" dirty="0">
                <a:solidFill>
                  <a:srgbClr val="1E293B"/>
                </a:solidFill>
                <a:latin typeface="Open Sans" pitchFamily="34" charset="0"/>
                <a:ea typeface="Open Sans" pitchFamily="34" charset="-122"/>
                <a:cs typeface="Open Sans" pitchFamily="34" charset="-120"/>
              </a:rPr>
              <a:t>Suspense Accounts Aging Report</a:t>
            </a:r>
            <a:endParaRPr lang="en-US" sz="1300" dirty="0"/>
          </a:p>
        </p:txBody>
      </p:sp>
      <p:sp>
        <p:nvSpPr>
          <p:cNvPr id="54" name="Shape 43"/>
          <p:cNvSpPr/>
          <p:nvPr/>
        </p:nvSpPr>
        <p:spPr>
          <a:xfrm>
            <a:off x="6215177" y="4209898"/>
            <a:ext cx="5410505" cy="571500"/>
          </a:xfrm>
          <a:prstGeom prst="roundRect">
            <a:avLst>
              <a:gd name="adj" fmla="val 42667"/>
            </a:avLst>
          </a:prstGeom>
          <a:solidFill>
            <a:srgbClr val="FFFFFF"/>
          </a:solidFill>
          <a:ln/>
        </p:spPr>
      </p:sp>
      <p:sp>
        <p:nvSpPr>
          <p:cNvPr id="55" name="Shape 44"/>
          <p:cNvSpPr/>
          <p:nvPr/>
        </p:nvSpPr>
        <p:spPr>
          <a:xfrm>
            <a:off x="6215177" y="4209898"/>
            <a:ext cx="47549" cy="571500"/>
          </a:xfrm>
          <a:prstGeom prst="roundRect">
            <a:avLst>
              <a:gd name="adj" fmla="val 512818"/>
            </a:avLst>
          </a:prstGeom>
          <a:solidFill>
            <a:srgbClr val="0072CE"/>
          </a:solidFill>
          <a:ln w="12700">
            <a:solidFill>
              <a:srgbClr val="0072CE">
                <a:alpha val="0"/>
              </a:srgbClr>
            </a:solidFill>
            <a:prstDash val="solid"/>
          </a:ln>
        </p:spPr>
      </p:sp>
      <p:sp>
        <p:nvSpPr>
          <p:cNvPr id="56" name="Shape 45"/>
          <p:cNvSpPr/>
          <p:nvPr/>
        </p:nvSpPr>
        <p:spPr>
          <a:xfrm>
            <a:off x="6452921" y="4352544"/>
            <a:ext cx="286207" cy="286207"/>
          </a:xfrm>
          <a:prstGeom prst="roundRect">
            <a:avLst>
              <a:gd name="adj" fmla="val 127796"/>
            </a:avLst>
          </a:prstGeom>
          <a:solidFill>
            <a:srgbClr val="E0F2FE"/>
          </a:solidFill>
          <a:ln w="12700">
            <a:solidFill>
              <a:srgbClr val="FFFFFF">
                <a:alpha val="0"/>
              </a:srgbClr>
            </a:solidFill>
            <a:prstDash val="solid"/>
          </a:ln>
        </p:spPr>
      </p:sp>
      <p:pic>
        <p:nvPicPr>
          <p:cNvPr id="57" name="Image 9" descr="preencoded.png"/>
          <p:cNvPicPr>
            <a:picLocks noChangeAspect="1"/>
          </p:cNvPicPr>
          <p:nvPr/>
        </p:nvPicPr>
        <p:blipFill>
          <a:blip r:embed="rId4"/>
          <a:srcRect t="-43" b="-43"/>
          <a:stretch/>
        </p:blipFill>
        <p:spPr>
          <a:xfrm>
            <a:off x="6529730" y="4419295"/>
            <a:ext cx="133502" cy="152705"/>
          </a:xfrm>
          <a:prstGeom prst="rect">
            <a:avLst/>
          </a:prstGeom>
        </p:spPr>
      </p:pic>
      <p:sp>
        <p:nvSpPr>
          <p:cNvPr id="58" name="Text 46"/>
          <p:cNvSpPr txBox="1"/>
          <p:nvPr/>
        </p:nvSpPr>
        <p:spPr>
          <a:xfrm>
            <a:off x="6881774" y="4367174"/>
            <a:ext cx="4668012" cy="257861"/>
          </a:xfrm>
          <a:prstGeom prst="rect">
            <a:avLst/>
          </a:prstGeom>
          <a:noFill/>
          <a:ln/>
        </p:spPr>
        <p:txBody>
          <a:bodyPr wrap="square" lIns="0" tIns="0" rIns="0" bIns="0" rtlCol="0" anchor="ctr"/>
          <a:lstStyle/>
          <a:p>
            <a:pPr marL="0" indent="0" algn="l">
              <a:buNone/>
            </a:pPr>
            <a:r>
              <a:rPr lang="en-US" sz="1300" b="1" dirty="0">
                <a:solidFill>
                  <a:srgbClr val="1E293B"/>
                </a:solidFill>
                <a:latin typeface="Open Sans" pitchFamily="34" charset="0"/>
                <a:ea typeface="Open Sans" pitchFamily="34" charset="-122"/>
                <a:cs typeface="Open Sans" pitchFamily="34" charset="-120"/>
              </a:rPr>
              <a:t>Inter-Branch Unmatched Entries List</a:t>
            </a:r>
            <a:endParaRPr lang="en-US" sz="1300" dirty="0"/>
          </a:p>
        </p:txBody>
      </p:sp>
      <p:sp>
        <p:nvSpPr>
          <p:cNvPr id="59" name="Shape 47"/>
          <p:cNvSpPr/>
          <p:nvPr/>
        </p:nvSpPr>
        <p:spPr>
          <a:xfrm>
            <a:off x="6215177" y="4934102"/>
            <a:ext cx="5410505" cy="571500"/>
          </a:xfrm>
          <a:prstGeom prst="roundRect">
            <a:avLst>
              <a:gd name="adj" fmla="val 42667"/>
            </a:avLst>
          </a:prstGeom>
          <a:solidFill>
            <a:srgbClr val="F0FDF4"/>
          </a:solidFill>
          <a:ln/>
        </p:spPr>
      </p:sp>
      <p:sp>
        <p:nvSpPr>
          <p:cNvPr id="60" name="Shape 48"/>
          <p:cNvSpPr/>
          <p:nvPr/>
        </p:nvSpPr>
        <p:spPr>
          <a:xfrm>
            <a:off x="6215177" y="4934102"/>
            <a:ext cx="47549" cy="571500"/>
          </a:xfrm>
          <a:prstGeom prst="roundRect">
            <a:avLst>
              <a:gd name="adj" fmla="val 512818"/>
            </a:avLst>
          </a:prstGeom>
          <a:solidFill>
            <a:srgbClr val="10B981"/>
          </a:solidFill>
          <a:ln w="12700">
            <a:solidFill>
              <a:srgbClr val="10B981">
                <a:alpha val="0"/>
              </a:srgbClr>
            </a:solidFill>
            <a:prstDash val="solid"/>
          </a:ln>
        </p:spPr>
      </p:sp>
      <p:sp>
        <p:nvSpPr>
          <p:cNvPr id="61" name="Shape 49"/>
          <p:cNvSpPr/>
          <p:nvPr/>
        </p:nvSpPr>
        <p:spPr>
          <a:xfrm>
            <a:off x="6452921" y="5076749"/>
            <a:ext cx="286207" cy="286207"/>
          </a:xfrm>
          <a:prstGeom prst="roundRect">
            <a:avLst>
              <a:gd name="adj" fmla="val 127796"/>
            </a:avLst>
          </a:prstGeom>
          <a:solidFill>
            <a:srgbClr val="D1FAE5"/>
          </a:solidFill>
          <a:ln w="12700">
            <a:solidFill>
              <a:srgbClr val="FFFFFF">
                <a:alpha val="0"/>
              </a:srgbClr>
            </a:solidFill>
            <a:prstDash val="solid"/>
          </a:ln>
        </p:spPr>
      </p:sp>
      <p:pic>
        <p:nvPicPr>
          <p:cNvPr id="62" name="Image 10" descr="preencoded.png"/>
          <p:cNvPicPr>
            <a:picLocks noChangeAspect="1"/>
          </p:cNvPicPr>
          <p:nvPr/>
        </p:nvPicPr>
        <p:blipFill>
          <a:blip r:embed="rId5"/>
          <a:srcRect t="-100" b="-100"/>
          <a:stretch/>
        </p:blipFill>
        <p:spPr>
          <a:xfrm>
            <a:off x="6538874" y="5143500"/>
            <a:ext cx="114300" cy="152705"/>
          </a:xfrm>
          <a:prstGeom prst="rect">
            <a:avLst/>
          </a:prstGeom>
        </p:spPr>
      </p:pic>
      <p:sp>
        <p:nvSpPr>
          <p:cNvPr id="63" name="Text 50"/>
          <p:cNvSpPr txBox="1"/>
          <p:nvPr/>
        </p:nvSpPr>
        <p:spPr>
          <a:xfrm>
            <a:off x="6881774" y="5091379"/>
            <a:ext cx="4668012" cy="257861"/>
          </a:xfrm>
          <a:prstGeom prst="rect">
            <a:avLst/>
          </a:prstGeom>
          <a:noFill/>
          <a:ln/>
        </p:spPr>
        <p:txBody>
          <a:bodyPr wrap="square" lIns="0" tIns="0" rIns="0" bIns="0" rtlCol="0" anchor="ctr"/>
          <a:lstStyle/>
          <a:p>
            <a:pPr marL="0" indent="0" algn="l">
              <a:buNone/>
            </a:pPr>
            <a:r>
              <a:rPr lang="en-US" sz="1300" b="1" dirty="0">
                <a:solidFill>
                  <a:srgbClr val="1E293B"/>
                </a:solidFill>
                <a:latin typeface="Open Sans" pitchFamily="34" charset="0"/>
                <a:ea typeface="Open Sans" pitchFamily="34" charset="-122"/>
                <a:cs typeface="Open Sans" pitchFamily="34" charset="-120"/>
              </a:rPr>
              <a:t>Exception Reports (Daily/Weekly)</a:t>
            </a:r>
            <a:endParaRPr lang="en-US" sz="1300"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F0F0F0"/>
          </a:solidFill>
          <a:ln w="12700">
            <a:solidFill>
              <a:srgbClr val="FFFFFF">
                <a:alpha val="0"/>
              </a:srgbClr>
            </a:solidFill>
            <a:prstDash val="solid"/>
          </a:ln>
        </p:spPr>
      </p:sp>
      <p:sp>
        <p:nvSpPr>
          <p:cNvPr id="3" name="Shape 1"/>
          <p:cNvSpPr/>
          <p:nvPr/>
        </p:nvSpPr>
        <p:spPr>
          <a:xfrm>
            <a:off x="0" y="0"/>
            <a:ext cx="12191695" cy="6858000"/>
          </a:xfrm>
          <a:prstGeom prst="rect">
            <a:avLst/>
          </a:prstGeom>
          <a:solidFill>
            <a:srgbClr val="FFFFFF"/>
          </a:solidFill>
          <a:ln w="12700">
            <a:solidFill>
              <a:srgbClr val="FFFFFF">
                <a:alpha val="0"/>
              </a:srgbClr>
            </a:solidFill>
            <a:prstDash val="solid"/>
          </a:ln>
        </p:spPr>
      </p:sp>
      <p:sp>
        <p:nvSpPr>
          <p:cNvPr id="4" name="Shape 2"/>
          <p:cNvSpPr/>
          <p:nvPr/>
        </p:nvSpPr>
        <p:spPr>
          <a:xfrm>
            <a:off x="0" y="0"/>
            <a:ext cx="12191695" cy="952805"/>
          </a:xfrm>
          <a:prstGeom prst="rect">
            <a:avLst/>
          </a:prstGeom>
          <a:solidFill>
            <a:srgbClr val="003580"/>
          </a:solidFill>
          <a:ln w="12700">
            <a:solidFill>
              <a:srgbClr val="FFFFFF">
                <a:alpha val="0"/>
              </a:srgbClr>
            </a:solidFill>
            <a:prstDash val="solid"/>
          </a:ln>
        </p:spPr>
      </p:sp>
      <p:pic>
        <p:nvPicPr>
          <p:cNvPr id="6" name="Image 0" descr="preencoded.png"/>
          <p:cNvPicPr>
            <a:picLocks noChangeAspect="1"/>
          </p:cNvPicPr>
          <p:nvPr/>
        </p:nvPicPr>
        <p:blipFill>
          <a:blip r:embed="rId3"/>
          <a:srcRect t="-401" b="-401"/>
          <a:stretch/>
        </p:blipFill>
        <p:spPr>
          <a:xfrm>
            <a:off x="0" y="952805"/>
            <a:ext cx="12191695" cy="57607"/>
          </a:xfrm>
          <a:prstGeom prst="rect">
            <a:avLst/>
          </a:prstGeom>
        </p:spPr>
      </p:pic>
      <p:sp>
        <p:nvSpPr>
          <p:cNvPr id="7" name="Shape 4"/>
          <p:cNvSpPr/>
          <p:nvPr/>
        </p:nvSpPr>
        <p:spPr>
          <a:xfrm>
            <a:off x="13268" y="1335969"/>
            <a:ext cx="12191695" cy="5467198"/>
          </a:xfrm>
          <a:prstGeom prst="rect">
            <a:avLst/>
          </a:prstGeom>
          <a:solidFill>
            <a:srgbClr val="F8FAFC"/>
          </a:solidFill>
          <a:ln w="12700">
            <a:solidFill>
              <a:srgbClr val="FFFFFF">
                <a:alpha val="0"/>
              </a:srgbClr>
            </a:solidFill>
            <a:prstDash val="solid"/>
          </a:ln>
        </p:spPr>
      </p:sp>
      <p:sp>
        <p:nvSpPr>
          <p:cNvPr id="8" name="Shape 5"/>
          <p:cNvSpPr/>
          <p:nvPr/>
        </p:nvSpPr>
        <p:spPr>
          <a:xfrm>
            <a:off x="476402" y="1248156"/>
            <a:ext cx="11144707" cy="1028700"/>
          </a:xfrm>
          <a:prstGeom prst="roundRect">
            <a:avLst>
              <a:gd name="adj" fmla="val 50000"/>
            </a:avLst>
          </a:prstGeom>
          <a:solidFill>
            <a:srgbClr val="FFFFFF"/>
          </a:solidFill>
          <a:ln/>
        </p:spPr>
      </p:sp>
      <p:sp>
        <p:nvSpPr>
          <p:cNvPr id="9" name="Shape 6"/>
          <p:cNvSpPr/>
          <p:nvPr/>
        </p:nvSpPr>
        <p:spPr>
          <a:xfrm>
            <a:off x="476402" y="1743343"/>
            <a:ext cx="57607" cy="1028700"/>
          </a:xfrm>
          <a:prstGeom prst="roundRect">
            <a:avLst>
              <a:gd name="adj" fmla="val 235157"/>
            </a:avLst>
          </a:prstGeom>
          <a:solidFill>
            <a:srgbClr val="0072CE"/>
          </a:solidFill>
          <a:ln w="12700">
            <a:solidFill>
              <a:srgbClr val="0072CE">
                <a:alpha val="0"/>
              </a:srgbClr>
            </a:solidFill>
            <a:prstDash val="solid"/>
          </a:ln>
        </p:spPr>
      </p:sp>
      <p:sp>
        <p:nvSpPr>
          <p:cNvPr id="11" name="Text 8"/>
          <p:cNvSpPr txBox="1"/>
          <p:nvPr/>
        </p:nvSpPr>
        <p:spPr>
          <a:xfrm>
            <a:off x="1021698" y="1280617"/>
            <a:ext cx="1694608" cy="114758"/>
          </a:xfrm>
          <a:prstGeom prst="rect">
            <a:avLst/>
          </a:prstGeom>
          <a:solidFill>
            <a:srgbClr val="FFFFFF">
              <a:alpha val="0"/>
            </a:srgbClr>
          </a:solidFill>
          <a:ln>
            <a:solidFill>
              <a:srgbClr val="FFFFFF">
                <a:alpha val="0"/>
              </a:srgbClr>
            </a:solidFill>
          </a:ln>
        </p:spPr>
        <p:txBody>
          <a:bodyPr wrap="square" lIns="63500" tIns="25400" rIns="63500" bIns="25400" rtlCol="0" anchor="ctr"/>
          <a:lstStyle/>
          <a:p>
            <a:pPr marL="0" indent="0" algn="l">
              <a:buNone/>
            </a:pPr>
            <a:r>
              <a:rPr lang="en-US" sz="2000" b="1" dirty="0">
                <a:solidFill>
                  <a:srgbClr val="003580"/>
                </a:solidFill>
                <a:latin typeface="Open Sans" pitchFamily="34" charset="0"/>
                <a:ea typeface="Open Sans" pitchFamily="34" charset="-122"/>
                <a:cs typeface="Open Sans" pitchFamily="34" charset="-120"/>
              </a:rPr>
              <a:t>A. Forex</a:t>
            </a:r>
            <a:endParaRPr lang="en-US" sz="2000" dirty="0"/>
          </a:p>
        </p:txBody>
      </p:sp>
      <p:pic>
        <p:nvPicPr>
          <p:cNvPr id="12" name="Image 1" descr="preencoded.png"/>
          <p:cNvPicPr>
            <a:picLocks noChangeAspect="1"/>
          </p:cNvPicPr>
          <p:nvPr/>
        </p:nvPicPr>
        <p:blipFill>
          <a:blip r:embed="rId4"/>
          <a:srcRect l="-760" r="-760"/>
          <a:stretch/>
        </p:blipFill>
        <p:spPr>
          <a:xfrm>
            <a:off x="11354105" y="1324051"/>
            <a:ext cx="152705" cy="171907"/>
          </a:xfrm>
          <a:prstGeom prst="rect">
            <a:avLst/>
          </a:prstGeom>
        </p:spPr>
      </p:pic>
      <p:sp>
        <p:nvSpPr>
          <p:cNvPr id="13" name="Text 9"/>
          <p:cNvSpPr txBox="1"/>
          <p:nvPr/>
        </p:nvSpPr>
        <p:spPr>
          <a:xfrm>
            <a:off x="676656" y="1633118"/>
            <a:ext cx="10877702" cy="1134138"/>
          </a:xfrm>
          <a:prstGeom prst="rect">
            <a:avLst/>
          </a:prstGeom>
          <a:noFill/>
          <a:ln/>
        </p:spPr>
        <p:txBody>
          <a:bodyPr wrap="square" lIns="0" tIns="0" rIns="0" bIns="0" rtlCol="0" anchor="ctr"/>
          <a:lstStyle/>
          <a:p>
            <a:pPr marL="0" indent="0" algn="l">
              <a:buNone/>
            </a:pPr>
            <a:r>
              <a:rPr lang="en-US" b="1" i="1" dirty="0">
                <a:solidFill>
                  <a:srgbClr val="1E293B"/>
                </a:solidFill>
                <a:latin typeface="Montserrat" pitchFamily="34" charset="0"/>
                <a:ea typeface="Montserrat" pitchFamily="34" charset="-122"/>
                <a:cs typeface="Montserrat" pitchFamily="34" charset="-120"/>
              </a:rPr>
              <a:t>"1. Are there any material adverse features pointed out in the reports... in relation to NRE/ NRO/ FCNR-B/ EEFC/ RFC... 2. Whether the branch has followed the instructions... with regard to... (a) deposits (b) advances (c) export bills (d) bills for collection (e) dealing room operations... 3. NOSTRO Accounts: (a) periodic confirmation/ reconciliation... (b) prompt response... (c) dormant/closed accounts... (d) year end conversion..."</a:t>
            </a:r>
            <a:endParaRPr lang="en-US" dirty="0"/>
          </a:p>
        </p:txBody>
      </p:sp>
      <p:sp>
        <p:nvSpPr>
          <p:cNvPr id="17" name="Text 13"/>
          <p:cNvSpPr txBox="1"/>
          <p:nvPr/>
        </p:nvSpPr>
        <p:spPr>
          <a:xfrm>
            <a:off x="716029" y="3182393"/>
            <a:ext cx="4084714" cy="245409"/>
          </a:xfrm>
          <a:prstGeom prst="rect">
            <a:avLst/>
          </a:prstGeom>
          <a:solidFill>
            <a:srgbClr val="FFFFFF">
              <a:alpha val="0"/>
            </a:srgbClr>
          </a:solidFill>
          <a:ln>
            <a:solidFill>
              <a:srgbClr val="FFFFFF">
                <a:alpha val="0"/>
              </a:srgbClr>
            </a:solidFill>
          </a:ln>
        </p:spPr>
        <p:txBody>
          <a:bodyPr wrap="square" lIns="63500" tIns="25400" rIns="63500" bIns="25400" rtlCol="0" anchor="ctr"/>
          <a:lstStyle/>
          <a:p>
            <a:pPr marL="0" indent="0" algn="l">
              <a:buNone/>
            </a:pPr>
            <a:r>
              <a:rPr lang="en-US" sz="1600" b="1" dirty="0">
                <a:solidFill>
                  <a:srgbClr val="003580"/>
                </a:solidFill>
                <a:latin typeface="Open Sans" pitchFamily="34" charset="0"/>
                <a:ea typeface="Open Sans" pitchFamily="34" charset="-122"/>
                <a:cs typeface="Open Sans" pitchFamily="34" charset="-120"/>
              </a:rPr>
              <a:t>B.</a:t>
            </a:r>
            <a:r>
              <a:rPr lang="en-US" sz="800" b="1" dirty="0">
                <a:solidFill>
                  <a:srgbClr val="003580"/>
                </a:solidFill>
                <a:latin typeface="Open Sans" pitchFamily="34" charset="0"/>
                <a:ea typeface="Open Sans" pitchFamily="34" charset="-122"/>
                <a:cs typeface="Open Sans" pitchFamily="34" charset="-120"/>
              </a:rPr>
              <a:t> </a:t>
            </a:r>
            <a:r>
              <a:rPr lang="en-US" sz="1400" b="1" dirty="0">
                <a:solidFill>
                  <a:srgbClr val="003580"/>
                </a:solidFill>
                <a:latin typeface="Open Sans" pitchFamily="34" charset="0"/>
                <a:ea typeface="Open Sans" pitchFamily="34" charset="-122"/>
                <a:cs typeface="Open Sans" pitchFamily="34" charset="-120"/>
              </a:rPr>
              <a:t>Clearing House</a:t>
            </a:r>
            <a:endParaRPr lang="en-US" sz="1400" dirty="0"/>
          </a:p>
        </p:txBody>
      </p:sp>
      <p:pic>
        <p:nvPicPr>
          <p:cNvPr id="18" name="Image 2" descr="preencoded.png"/>
          <p:cNvPicPr>
            <a:picLocks noChangeAspect="1"/>
          </p:cNvPicPr>
          <p:nvPr/>
        </p:nvPicPr>
        <p:blipFill>
          <a:blip r:embed="rId4"/>
          <a:srcRect l="-760" r="-760"/>
          <a:stretch/>
        </p:blipFill>
        <p:spPr>
          <a:xfrm>
            <a:off x="11354105" y="2439619"/>
            <a:ext cx="152705" cy="171907"/>
          </a:xfrm>
          <a:prstGeom prst="rect">
            <a:avLst/>
          </a:prstGeom>
        </p:spPr>
      </p:pic>
      <p:sp>
        <p:nvSpPr>
          <p:cNvPr id="19" name="Text 14"/>
          <p:cNvSpPr txBox="1"/>
          <p:nvPr/>
        </p:nvSpPr>
        <p:spPr>
          <a:xfrm>
            <a:off x="609904" y="3437686"/>
            <a:ext cx="10877702" cy="968807"/>
          </a:xfrm>
          <a:prstGeom prst="rect">
            <a:avLst/>
          </a:prstGeom>
          <a:noFill/>
          <a:ln/>
        </p:spPr>
        <p:txBody>
          <a:bodyPr wrap="square" lIns="0" tIns="0" rIns="0" bIns="0" rtlCol="0" anchor="ctr"/>
          <a:lstStyle/>
          <a:p>
            <a:pPr marL="0" indent="0" algn="l">
              <a:buNone/>
            </a:pPr>
            <a:r>
              <a:rPr lang="en-US" b="1" i="1" dirty="0">
                <a:solidFill>
                  <a:srgbClr val="1E293B"/>
                </a:solidFill>
                <a:latin typeface="Montserrat" pitchFamily="34" charset="0"/>
                <a:ea typeface="Montserrat" pitchFamily="34" charset="-122"/>
                <a:cs typeface="Montserrat" pitchFamily="34" charset="-120"/>
              </a:rPr>
              <a:t>"1. Does the branch have a system of periodic review of the outstanding entries in clearing adjustments accounts? 2. Whether review of the clearing adjustments accounts... reveals any old/ large/ unusual outstanding entries... 3. Has the branch strictly followed the guidelines... with respect to operations related to clearing transactions?"</a:t>
            </a:r>
            <a:endParaRPr lang="en-US" dirty="0"/>
          </a:p>
        </p:txBody>
      </p:sp>
      <p:pic>
        <p:nvPicPr>
          <p:cNvPr id="24" name="Image 3" descr="preencoded.png"/>
          <p:cNvPicPr>
            <a:picLocks noChangeAspect="1"/>
          </p:cNvPicPr>
          <p:nvPr/>
        </p:nvPicPr>
        <p:blipFill>
          <a:blip r:embed="rId4"/>
          <a:srcRect l="-760" r="-760"/>
          <a:stretch/>
        </p:blipFill>
        <p:spPr>
          <a:xfrm>
            <a:off x="11354105" y="3555187"/>
            <a:ext cx="152705" cy="171907"/>
          </a:xfrm>
          <a:prstGeom prst="rect">
            <a:avLst/>
          </a:prstGeom>
        </p:spPr>
      </p:pic>
      <p:sp>
        <p:nvSpPr>
          <p:cNvPr id="26" name="Shape 20"/>
          <p:cNvSpPr/>
          <p:nvPr/>
        </p:nvSpPr>
        <p:spPr>
          <a:xfrm>
            <a:off x="476402" y="4641494"/>
            <a:ext cx="3657600" cy="1600200"/>
          </a:xfrm>
          <a:prstGeom prst="roundRect">
            <a:avLst>
              <a:gd name="adj" fmla="val 6803"/>
            </a:avLst>
          </a:prstGeom>
          <a:solidFill>
            <a:srgbClr val="FFFFFF"/>
          </a:solidFill>
          <a:ln w="12700">
            <a:solidFill>
              <a:srgbClr val="FFFFFF">
                <a:alpha val="0"/>
              </a:srgbClr>
            </a:solidFill>
            <a:prstDash val="solid"/>
          </a:ln>
          <a:effectLst>
            <a:outerShdw blurRad="63500" dist="38100" dir="16200000" algn="bl" rotWithShape="0">
              <a:srgbClr val="000000">
                <a:alpha val="5000"/>
              </a:srgbClr>
            </a:outerShdw>
          </a:effectLst>
        </p:spPr>
      </p:sp>
      <p:sp>
        <p:nvSpPr>
          <p:cNvPr id="27" name="Shape 21"/>
          <p:cNvSpPr/>
          <p:nvPr/>
        </p:nvSpPr>
        <p:spPr>
          <a:xfrm>
            <a:off x="619049" y="5147158"/>
            <a:ext cx="3372307" cy="19202"/>
          </a:xfrm>
          <a:prstGeom prst="rect">
            <a:avLst/>
          </a:prstGeom>
          <a:solidFill>
            <a:srgbClr val="F1F5F9"/>
          </a:solidFill>
          <a:ln w="12700">
            <a:solidFill>
              <a:srgbClr val="F1F5F9">
                <a:alpha val="0"/>
              </a:srgbClr>
            </a:solidFill>
            <a:prstDash val="solid"/>
          </a:ln>
        </p:spPr>
      </p:sp>
      <p:sp>
        <p:nvSpPr>
          <p:cNvPr id="28" name="Shape 22"/>
          <p:cNvSpPr/>
          <p:nvPr/>
        </p:nvSpPr>
        <p:spPr>
          <a:xfrm>
            <a:off x="619049" y="4785055"/>
            <a:ext cx="286207" cy="286207"/>
          </a:xfrm>
          <a:prstGeom prst="ellipse">
            <a:avLst/>
          </a:prstGeom>
          <a:solidFill>
            <a:srgbClr val="0072CE"/>
          </a:solidFill>
          <a:ln w="12700">
            <a:solidFill>
              <a:srgbClr val="FFFFFF">
                <a:alpha val="0"/>
              </a:srgbClr>
            </a:solidFill>
            <a:prstDash val="solid"/>
          </a:ln>
        </p:spPr>
      </p:sp>
      <p:pic>
        <p:nvPicPr>
          <p:cNvPr id="29" name="Image 4" descr="preencoded.png"/>
          <p:cNvPicPr>
            <a:picLocks noChangeAspect="1"/>
          </p:cNvPicPr>
          <p:nvPr/>
        </p:nvPicPr>
        <p:blipFill>
          <a:blip r:embed="rId5"/>
          <a:srcRect/>
          <a:stretch/>
        </p:blipFill>
        <p:spPr>
          <a:xfrm>
            <a:off x="694944" y="4860950"/>
            <a:ext cx="133502" cy="133502"/>
          </a:xfrm>
          <a:prstGeom prst="rect">
            <a:avLst/>
          </a:prstGeom>
        </p:spPr>
      </p:pic>
      <p:sp>
        <p:nvSpPr>
          <p:cNvPr id="30" name="Text 23"/>
          <p:cNvSpPr txBox="1"/>
          <p:nvPr/>
        </p:nvSpPr>
        <p:spPr>
          <a:xfrm>
            <a:off x="981151" y="4827118"/>
            <a:ext cx="1295705" cy="200254"/>
          </a:xfrm>
          <a:prstGeom prst="rect">
            <a:avLst/>
          </a:prstGeom>
          <a:noFill/>
          <a:ln/>
        </p:spPr>
        <p:txBody>
          <a:bodyPr wrap="square" lIns="0" tIns="0" rIns="0" bIns="0" rtlCol="0" anchor="ctr"/>
          <a:lstStyle/>
          <a:p>
            <a:pPr marL="0" indent="0" algn="l">
              <a:buNone/>
            </a:pPr>
            <a:r>
              <a:rPr lang="en-US" sz="1000" b="1" dirty="0">
                <a:solidFill>
                  <a:srgbClr val="334155"/>
                </a:solidFill>
                <a:latin typeface="Montserrat" pitchFamily="34" charset="0"/>
                <a:ea typeface="Montserrat" pitchFamily="34" charset="-122"/>
                <a:cs typeface="Montserrat" pitchFamily="34" charset="-120"/>
              </a:rPr>
              <a:t>What to Verify</a:t>
            </a:r>
            <a:endParaRPr lang="en-US" sz="1000" dirty="0"/>
          </a:p>
        </p:txBody>
      </p:sp>
      <p:sp>
        <p:nvSpPr>
          <p:cNvPr id="31" name="Text 24"/>
          <p:cNvSpPr txBox="1"/>
          <p:nvPr/>
        </p:nvSpPr>
        <p:spPr>
          <a:xfrm>
            <a:off x="743407" y="5260543"/>
            <a:ext cx="3324758" cy="324612"/>
          </a:xfrm>
          <a:prstGeom prst="rect">
            <a:avLst/>
          </a:prstGeom>
          <a:noFill/>
          <a:ln/>
        </p:spPr>
        <p:txBody>
          <a:bodyPr wrap="square" lIns="0" tIns="0" rIns="0" bIns="0" rtlCol="0" anchor="ctr"/>
          <a:lstStyle/>
          <a:p>
            <a:pPr marL="0" indent="0" algn="l">
              <a:buNone/>
            </a:pPr>
            <a:r>
              <a:rPr lang="en-US" sz="900" dirty="0">
                <a:solidFill>
                  <a:srgbClr val="475569"/>
                </a:solidFill>
                <a:latin typeface="Open Sans" pitchFamily="34" charset="0"/>
                <a:ea typeface="Open Sans" pitchFamily="34" charset="-122"/>
                <a:cs typeface="Open Sans" pitchFamily="34" charset="-120"/>
              </a:rPr>
              <a:t>Forex: NOSTRO reconciliation status, pending entries, year-end rate conversion accuracy</a:t>
            </a:r>
            <a:endParaRPr lang="en-US" sz="900" dirty="0"/>
          </a:p>
        </p:txBody>
      </p:sp>
      <p:sp>
        <p:nvSpPr>
          <p:cNvPr id="32" name="Text 25"/>
          <p:cNvSpPr txBox="1"/>
          <p:nvPr/>
        </p:nvSpPr>
        <p:spPr>
          <a:xfrm>
            <a:off x="743407" y="5657393"/>
            <a:ext cx="3324758" cy="324612"/>
          </a:xfrm>
          <a:prstGeom prst="rect">
            <a:avLst/>
          </a:prstGeom>
          <a:noFill/>
          <a:ln/>
        </p:spPr>
        <p:txBody>
          <a:bodyPr wrap="square" lIns="0" tIns="0" rIns="0" bIns="0" rtlCol="0" anchor="ctr"/>
          <a:lstStyle/>
          <a:p>
            <a:pPr marL="0" indent="0" algn="l">
              <a:buNone/>
            </a:pPr>
            <a:r>
              <a:rPr lang="en-US" sz="900" dirty="0">
                <a:solidFill>
                  <a:srgbClr val="475569"/>
                </a:solidFill>
                <a:latin typeface="Open Sans" pitchFamily="34" charset="0"/>
                <a:ea typeface="Open Sans" pitchFamily="34" charset="-122"/>
                <a:cs typeface="Open Sans" pitchFamily="34" charset="-120"/>
              </a:rPr>
              <a:t>Clearing: Ageing of clearing adjustments, old debit entries justification</a:t>
            </a:r>
            <a:endParaRPr lang="en-US" sz="900" dirty="0"/>
          </a:p>
        </p:txBody>
      </p:sp>
      <p:sp>
        <p:nvSpPr>
          <p:cNvPr id="35" name="Shape 28"/>
          <p:cNvSpPr/>
          <p:nvPr/>
        </p:nvSpPr>
        <p:spPr>
          <a:xfrm>
            <a:off x="4412894" y="5147158"/>
            <a:ext cx="3372307" cy="19202"/>
          </a:xfrm>
          <a:prstGeom prst="rect">
            <a:avLst/>
          </a:prstGeom>
          <a:solidFill>
            <a:srgbClr val="F1F5F9"/>
          </a:solidFill>
          <a:ln w="12700">
            <a:solidFill>
              <a:srgbClr val="F1F5F9">
                <a:alpha val="0"/>
              </a:srgbClr>
            </a:solidFill>
            <a:prstDash val="solid"/>
          </a:ln>
        </p:spPr>
      </p:sp>
      <p:sp>
        <p:nvSpPr>
          <p:cNvPr id="36" name="Shape 29"/>
          <p:cNvSpPr/>
          <p:nvPr/>
        </p:nvSpPr>
        <p:spPr>
          <a:xfrm>
            <a:off x="4412894" y="4785055"/>
            <a:ext cx="286207" cy="286207"/>
          </a:xfrm>
          <a:prstGeom prst="ellipse">
            <a:avLst/>
          </a:prstGeom>
          <a:solidFill>
            <a:srgbClr val="0D9488"/>
          </a:solidFill>
          <a:ln w="12700">
            <a:solidFill>
              <a:srgbClr val="FFFFFF">
                <a:alpha val="0"/>
              </a:srgbClr>
            </a:solidFill>
            <a:prstDash val="solid"/>
          </a:ln>
        </p:spPr>
      </p:sp>
      <p:pic>
        <p:nvPicPr>
          <p:cNvPr id="37" name="Image 5" descr="preencoded.png"/>
          <p:cNvPicPr>
            <a:picLocks noChangeAspect="1"/>
          </p:cNvPicPr>
          <p:nvPr/>
        </p:nvPicPr>
        <p:blipFill>
          <a:blip r:embed="rId6"/>
          <a:srcRect l="-2512" r="-2512"/>
          <a:stretch/>
        </p:blipFill>
        <p:spPr>
          <a:xfrm>
            <a:off x="4503420" y="4860950"/>
            <a:ext cx="105156" cy="133502"/>
          </a:xfrm>
          <a:prstGeom prst="rect">
            <a:avLst/>
          </a:prstGeom>
        </p:spPr>
      </p:pic>
      <p:sp>
        <p:nvSpPr>
          <p:cNvPr id="38" name="Text 30"/>
          <p:cNvSpPr txBox="1"/>
          <p:nvPr/>
        </p:nvSpPr>
        <p:spPr>
          <a:xfrm>
            <a:off x="4774997" y="4827118"/>
            <a:ext cx="1914754" cy="200254"/>
          </a:xfrm>
          <a:prstGeom prst="rect">
            <a:avLst/>
          </a:prstGeom>
          <a:noFill/>
          <a:ln/>
        </p:spPr>
        <p:txBody>
          <a:bodyPr wrap="square" lIns="0" tIns="0" rIns="0" bIns="0" rtlCol="0" anchor="ctr"/>
          <a:lstStyle/>
          <a:p>
            <a:pPr marL="0" indent="0" algn="l">
              <a:buNone/>
            </a:pPr>
            <a:r>
              <a:rPr lang="en-US" sz="1000" b="1" dirty="0">
                <a:solidFill>
                  <a:srgbClr val="334155"/>
                </a:solidFill>
                <a:latin typeface="Montserrat" pitchFamily="34" charset="0"/>
                <a:ea typeface="Montserrat" pitchFamily="34" charset="-122"/>
                <a:cs typeface="Montserrat" pitchFamily="34" charset="-120"/>
              </a:rPr>
              <a:t>Documents to Examine</a:t>
            </a:r>
            <a:endParaRPr lang="en-US" sz="1000" dirty="0"/>
          </a:p>
        </p:txBody>
      </p:sp>
      <p:sp>
        <p:nvSpPr>
          <p:cNvPr id="39" name="Text 31"/>
          <p:cNvSpPr txBox="1"/>
          <p:nvPr/>
        </p:nvSpPr>
        <p:spPr>
          <a:xfrm>
            <a:off x="4537253" y="5260543"/>
            <a:ext cx="3299155" cy="162763"/>
          </a:xfrm>
          <a:prstGeom prst="rect">
            <a:avLst/>
          </a:prstGeom>
          <a:noFill/>
          <a:ln/>
        </p:spPr>
        <p:txBody>
          <a:bodyPr wrap="square" lIns="0" tIns="0" rIns="0" bIns="0" rtlCol="0" anchor="ctr"/>
          <a:lstStyle/>
          <a:p>
            <a:pPr marL="0" indent="0" algn="l">
              <a:buNone/>
            </a:pPr>
            <a:r>
              <a:rPr lang="en-US" sz="900" dirty="0">
                <a:solidFill>
                  <a:srgbClr val="475569"/>
                </a:solidFill>
                <a:latin typeface="Open Sans" pitchFamily="34" charset="0"/>
                <a:ea typeface="Open Sans" pitchFamily="34" charset="-122"/>
                <a:cs typeface="Open Sans" pitchFamily="34" charset="-120"/>
              </a:rPr>
              <a:t>NOSTRO Reconciliation Statements &amp; Confirmations</a:t>
            </a:r>
            <a:endParaRPr lang="en-US" sz="900" dirty="0"/>
          </a:p>
        </p:txBody>
      </p:sp>
      <p:sp>
        <p:nvSpPr>
          <p:cNvPr id="40" name="Text 32"/>
          <p:cNvSpPr txBox="1"/>
          <p:nvPr/>
        </p:nvSpPr>
        <p:spPr>
          <a:xfrm>
            <a:off x="4537253" y="5497373"/>
            <a:ext cx="3377794" cy="162763"/>
          </a:xfrm>
          <a:prstGeom prst="rect">
            <a:avLst/>
          </a:prstGeom>
          <a:noFill/>
          <a:ln/>
        </p:spPr>
        <p:txBody>
          <a:bodyPr wrap="square" lIns="0" tIns="0" rIns="0" bIns="0" rtlCol="0" anchor="ctr"/>
          <a:lstStyle/>
          <a:p>
            <a:pPr marL="0" indent="0" algn="l">
              <a:buNone/>
            </a:pPr>
            <a:r>
              <a:rPr lang="en-US" sz="900" dirty="0">
                <a:solidFill>
                  <a:srgbClr val="475569"/>
                </a:solidFill>
                <a:latin typeface="Open Sans" pitchFamily="34" charset="0"/>
                <a:ea typeface="Open Sans" pitchFamily="34" charset="-122"/>
                <a:cs typeface="Open Sans" pitchFamily="34" charset="-120"/>
              </a:rPr>
              <a:t>Clearing Adjustment Account Ledger &amp; Ageing Report</a:t>
            </a:r>
            <a:endParaRPr lang="en-US" sz="900" dirty="0"/>
          </a:p>
        </p:txBody>
      </p:sp>
      <p:sp>
        <p:nvSpPr>
          <p:cNvPr id="41" name="Text 33"/>
          <p:cNvSpPr txBox="1"/>
          <p:nvPr/>
        </p:nvSpPr>
        <p:spPr>
          <a:xfrm>
            <a:off x="4537253" y="5733288"/>
            <a:ext cx="3072384" cy="162763"/>
          </a:xfrm>
          <a:prstGeom prst="rect">
            <a:avLst/>
          </a:prstGeom>
          <a:noFill/>
          <a:ln/>
        </p:spPr>
        <p:txBody>
          <a:bodyPr wrap="square" lIns="0" tIns="0" rIns="0" bIns="0" rtlCol="0" anchor="ctr"/>
          <a:lstStyle/>
          <a:p>
            <a:pPr marL="0" indent="0" algn="l">
              <a:buNone/>
            </a:pPr>
            <a:endParaRPr lang="en-US" sz="900" dirty="0"/>
          </a:p>
        </p:txBody>
      </p:sp>
      <p:sp>
        <p:nvSpPr>
          <p:cNvPr id="43" name="Shape 35"/>
          <p:cNvSpPr/>
          <p:nvPr/>
        </p:nvSpPr>
        <p:spPr>
          <a:xfrm>
            <a:off x="8064094" y="4641494"/>
            <a:ext cx="3657600" cy="1600200"/>
          </a:xfrm>
          <a:prstGeom prst="roundRect">
            <a:avLst>
              <a:gd name="adj" fmla="val 6803"/>
            </a:avLst>
          </a:prstGeom>
          <a:solidFill>
            <a:srgbClr val="FFFFFF"/>
          </a:solidFill>
          <a:ln w="12700">
            <a:solidFill>
              <a:srgbClr val="FFFFFF">
                <a:alpha val="0"/>
              </a:srgbClr>
            </a:solidFill>
            <a:prstDash val="solid"/>
          </a:ln>
          <a:effectLst>
            <a:outerShdw blurRad="63500" dist="38100" dir="16200000" algn="bl" rotWithShape="0">
              <a:srgbClr val="000000">
                <a:alpha val="5000"/>
              </a:srgbClr>
            </a:outerShdw>
          </a:effectLst>
        </p:spPr>
      </p:sp>
      <p:sp>
        <p:nvSpPr>
          <p:cNvPr id="44" name="Shape 36"/>
          <p:cNvSpPr/>
          <p:nvPr/>
        </p:nvSpPr>
        <p:spPr>
          <a:xfrm>
            <a:off x="8207654" y="5147158"/>
            <a:ext cx="3372307" cy="19202"/>
          </a:xfrm>
          <a:prstGeom prst="rect">
            <a:avLst/>
          </a:prstGeom>
          <a:solidFill>
            <a:srgbClr val="F1F5F9"/>
          </a:solidFill>
          <a:ln w="12700">
            <a:solidFill>
              <a:srgbClr val="F1F5F9">
                <a:alpha val="0"/>
              </a:srgbClr>
            </a:solidFill>
            <a:prstDash val="solid"/>
          </a:ln>
        </p:spPr>
      </p:sp>
      <p:sp>
        <p:nvSpPr>
          <p:cNvPr id="45" name="Shape 37"/>
          <p:cNvSpPr/>
          <p:nvPr/>
        </p:nvSpPr>
        <p:spPr>
          <a:xfrm>
            <a:off x="8207654" y="4785055"/>
            <a:ext cx="286207" cy="286207"/>
          </a:xfrm>
          <a:prstGeom prst="ellipse">
            <a:avLst/>
          </a:prstGeom>
          <a:solidFill>
            <a:srgbClr val="EF4444"/>
          </a:solidFill>
          <a:ln w="12700">
            <a:solidFill>
              <a:srgbClr val="FFFFFF">
                <a:alpha val="0"/>
              </a:srgbClr>
            </a:solidFill>
            <a:prstDash val="solid"/>
          </a:ln>
        </p:spPr>
      </p:sp>
      <p:pic>
        <p:nvPicPr>
          <p:cNvPr id="46" name="Image 6" descr="preencoded.png"/>
          <p:cNvPicPr>
            <a:picLocks noChangeAspect="1"/>
          </p:cNvPicPr>
          <p:nvPr/>
        </p:nvPicPr>
        <p:blipFill>
          <a:blip r:embed="rId7"/>
          <a:srcRect/>
          <a:stretch/>
        </p:blipFill>
        <p:spPr>
          <a:xfrm>
            <a:off x="8283550" y="4860950"/>
            <a:ext cx="133502" cy="133502"/>
          </a:xfrm>
          <a:prstGeom prst="rect">
            <a:avLst/>
          </a:prstGeom>
        </p:spPr>
      </p:pic>
      <p:sp>
        <p:nvSpPr>
          <p:cNvPr id="47" name="Text 38"/>
          <p:cNvSpPr txBox="1"/>
          <p:nvPr/>
        </p:nvSpPr>
        <p:spPr>
          <a:xfrm>
            <a:off x="8568842" y="4827118"/>
            <a:ext cx="1459382" cy="200254"/>
          </a:xfrm>
          <a:prstGeom prst="rect">
            <a:avLst/>
          </a:prstGeom>
          <a:noFill/>
          <a:ln/>
        </p:spPr>
        <p:txBody>
          <a:bodyPr wrap="square" lIns="0" tIns="0" rIns="0" bIns="0" rtlCol="0" anchor="ctr"/>
          <a:lstStyle/>
          <a:p>
            <a:pPr marL="0" indent="0" algn="l">
              <a:buNone/>
            </a:pPr>
            <a:r>
              <a:rPr lang="en-US" sz="1000" b="1" dirty="0">
                <a:solidFill>
                  <a:srgbClr val="334155"/>
                </a:solidFill>
                <a:latin typeface="Montserrat" pitchFamily="34" charset="0"/>
                <a:ea typeface="Montserrat" pitchFamily="34" charset="-122"/>
                <a:cs typeface="Montserrat" pitchFamily="34" charset="-120"/>
              </a:rPr>
              <a:t>Risks / Red Flags</a:t>
            </a:r>
            <a:endParaRPr lang="en-US" sz="1000" dirty="0"/>
          </a:p>
        </p:txBody>
      </p:sp>
      <p:sp>
        <p:nvSpPr>
          <p:cNvPr id="48" name="Text 39"/>
          <p:cNvSpPr txBox="1"/>
          <p:nvPr/>
        </p:nvSpPr>
        <p:spPr>
          <a:xfrm>
            <a:off x="8331098" y="5260543"/>
            <a:ext cx="3324758" cy="324612"/>
          </a:xfrm>
          <a:prstGeom prst="rect">
            <a:avLst/>
          </a:prstGeom>
          <a:noFill/>
          <a:ln/>
        </p:spPr>
        <p:txBody>
          <a:bodyPr wrap="square" lIns="0" tIns="0" rIns="0" bIns="0" rtlCol="0" anchor="ctr"/>
          <a:lstStyle/>
          <a:p>
            <a:pPr marL="0" indent="0" algn="l">
              <a:buNone/>
            </a:pPr>
            <a:r>
              <a:rPr lang="en-US" sz="900" dirty="0">
                <a:solidFill>
                  <a:srgbClr val="475569"/>
                </a:solidFill>
                <a:latin typeface="Open Sans" pitchFamily="34" charset="0"/>
                <a:ea typeface="Open Sans" pitchFamily="34" charset="-122"/>
                <a:cs typeface="Open Sans" pitchFamily="34" charset="-120"/>
              </a:rPr>
              <a:t>Forex: Unreconciled NOSTRO entries masking fraud or losses</a:t>
            </a:r>
            <a:endParaRPr lang="en-US" sz="900" dirty="0"/>
          </a:p>
        </p:txBody>
      </p:sp>
      <p:sp>
        <p:nvSpPr>
          <p:cNvPr id="49" name="Text 40"/>
          <p:cNvSpPr txBox="1"/>
          <p:nvPr/>
        </p:nvSpPr>
        <p:spPr>
          <a:xfrm>
            <a:off x="8331098" y="5657393"/>
            <a:ext cx="3718865" cy="162763"/>
          </a:xfrm>
          <a:prstGeom prst="rect">
            <a:avLst/>
          </a:prstGeom>
          <a:noFill/>
          <a:ln/>
        </p:spPr>
        <p:txBody>
          <a:bodyPr wrap="square" lIns="0" tIns="0" rIns="0" bIns="0" rtlCol="0" anchor="ctr"/>
          <a:lstStyle/>
          <a:p>
            <a:pPr marL="0" indent="0" algn="l">
              <a:buNone/>
            </a:pPr>
            <a:r>
              <a:rPr lang="en-US" sz="900" dirty="0">
                <a:solidFill>
                  <a:srgbClr val="475569"/>
                </a:solidFill>
                <a:latin typeface="Open Sans" pitchFamily="34" charset="0"/>
                <a:ea typeface="Open Sans" pitchFamily="34" charset="-122"/>
                <a:cs typeface="Open Sans" pitchFamily="34" charset="-120"/>
              </a:rPr>
              <a:t>Clearing: Funds debited but not recovered (clearing frauds)</a:t>
            </a:r>
            <a:endParaRPr lang="en-US" sz="900" dirty="0"/>
          </a:p>
        </p:txBody>
      </p:sp>
      <p:sp>
        <p:nvSpPr>
          <p:cNvPr id="50" name="Text 41"/>
          <p:cNvSpPr txBox="1"/>
          <p:nvPr/>
        </p:nvSpPr>
        <p:spPr>
          <a:xfrm>
            <a:off x="8331098" y="5893308"/>
            <a:ext cx="2958998" cy="162763"/>
          </a:xfrm>
          <a:prstGeom prst="rect">
            <a:avLst/>
          </a:prstGeom>
          <a:noFill/>
          <a:ln/>
        </p:spPr>
        <p:txBody>
          <a:bodyPr wrap="square" lIns="0" tIns="0" rIns="0" bIns="0" rtlCol="0" anchor="ctr"/>
          <a:lstStyle/>
          <a:p>
            <a:pPr marL="0" indent="0" algn="l">
              <a:buNone/>
            </a:pPr>
            <a:r>
              <a:rPr lang="en-US" sz="900" dirty="0">
                <a:solidFill>
                  <a:srgbClr val="475569"/>
                </a:solidFill>
                <a:latin typeface="Open Sans" pitchFamily="34" charset="0"/>
                <a:ea typeface="Open Sans" pitchFamily="34" charset="-122"/>
                <a:cs typeface="Open Sans" pitchFamily="34" charset="-120"/>
              </a:rPr>
              <a:t>ARB: Time-barred decrees losing enforceability</a:t>
            </a:r>
            <a:endParaRPr lang="en-US" sz="900" dirty="0"/>
          </a:p>
        </p:txBody>
      </p:sp>
      <p:sp>
        <p:nvSpPr>
          <p:cNvPr id="51" name="Text 42"/>
          <p:cNvSpPr txBox="1"/>
          <p:nvPr/>
        </p:nvSpPr>
        <p:spPr>
          <a:xfrm>
            <a:off x="8331098" y="6129223"/>
            <a:ext cx="3554273" cy="162763"/>
          </a:xfrm>
          <a:prstGeom prst="rect">
            <a:avLst/>
          </a:prstGeom>
          <a:noFill/>
          <a:ln/>
        </p:spPr>
        <p:txBody>
          <a:bodyPr wrap="square" lIns="0" tIns="0" rIns="0" bIns="0" rtlCol="0" anchor="ctr"/>
          <a:lstStyle/>
          <a:p>
            <a:pPr marL="0" indent="0" algn="l">
              <a:buNone/>
            </a:pPr>
            <a:r>
              <a:rPr lang="en-US" sz="900" dirty="0">
                <a:solidFill>
                  <a:srgbClr val="475569"/>
                </a:solidFill>
                <a:latin typeface="Open Sans" pitchFamily="34" charset="0"/>
                <a:ea typeface="Open Sans" pitchFamily="34" charset="-122"/>
                <a:cs typeface="Open Sans" pitchFamily="34" charset="-120"/>
              </a:rPr>
              <a:t>ARB: Stale valuations leading to inadequate provisioning</a:t>
            </a:r>
            <a:endParaRPr lang="en-US" sz="900" dirty="0"/>
          </a:p>
        </p:txBody>
      </p:sp>
      <p:sp>
        <p:nvSpPr>
          <p:cNvPr id="52" name="Shape 43"/>
          <p:cNvSpPr/>
          <p:nvPr/>
        </p:nvSpPr>
        <p:spPr>
          <a:xfrm>
            <a:off x="0" y="6476695"/>
            <a:ext cx="12191695" cy="381305"/>
          </a:xfrm>
          <a:prstGeom prst="rect">
            <a:avLst/>
          </a:prstGeom>
          <a:solidFill>
            <a:srgbClr val="F1F5F9"/>
          </a:solidFill>
          <a:ln/>
        </p:spPr>
      </p:sp>
      <p:sp>
        <p:nvSpPr>
          <p:cNvPr id="53" name="Shape 44"/>
          <p:cNvSpPr/>
          <p:nvPr/>
        </p:nvSpPr>
        <p:spPr>
          <a:xfrm>
            <a:off x="0" y="6476695"/>
            <a:ext cx="12191695" cy="9144"/>
          </a:xfrm>
          <a:prstGeom prst="rect">
            <a:avLst/>
          </a:prstGeom>
          <a:solidFill>
            <a:srgbClr val="E2E8F0"/>
          </a:solidFill>
          <a:ln w="12700">
            <a:solidFill>
              <a:srgbClr val="E2E8F0">
                <a:alpha val="0"/>
              </a:srgbClr>
            </a:solidFill>
            <a:prstDash val="solid"/>
          </a:ln>
        </p:spPr>
      </p:sp>
      <p:sp>
        <p:nvSpPr>
          <p:cNvPr id="54" name="Text 45"/>
          <p:cNvSpPr txBox="1"/>
          <p:nvPr/>
        </p:nvSpPr>
        <p:spPr>
          <a:xfrm>
            <a:off x="476402" y="6586423"/>
            <a:ext cx="3276295" cy="171907"/>
          </a:xfrm>
          <a:prstGeom prst="rect">
            <a:avLst/>
          </a:prstGeom>
          <a:noFill/>
          <a:ln/>
        </p:spPr>
        <p:txBody>
          <a:bodyPr wrap="square" lIns="0" tIns="0" rIns="0" bIns="0" rtlCol="0" anchor="ctr"/>
          <a:lstStyle/>
          <a:p>
            <a:pPr marL="0" indent="0" algn="l">
              <a:buNone/>
            </a:pPr>
            <a:r>
              <a:rPr lang="en-US" sz="900" dirty="0">
                <a:solidFill>
                  <a:srgbClr val="64748B"/>
                </a:solidFill>
                <a:latin typeface="Open Sans" pitchFamily="34" charset="0"/>
                <a:ea typeface="Open Sans" pitchFamily="34" charset="-122"/>
                <a:cs typeface="Open Sans" pitchFamily="34" charset="-120"/>
              </a:rPr>
              <a:t>Long Form Audit Report (LFAR) – Practical Approach</a:t>
            </a:r>
            <a:endParaRPr lang="en-US" sz="900" dirty="0"/>
          </a:p>
        </p:txBody>
      </p:sp>
      <p:sp>
        <p:nvSpPr>
          <p:cNvPr id="55" name="Text 46"/>
          <p:cNvSpPr txBox="1"/>
          <p:nvPr/>
        </p:nvSpPr>
        <p:spPr>
          <a:xfrm>
            <a:off x="10416845" y="6586423"/>
            <a:ext cx="1553566" cy="171907"/>
          </a:xfrm>
          <a:prstGeom prst="rect">
            <a:avLst/>
          </a:prstGeom>
          <a:noFill/>
          <a:ln/>
        </p:spPr>
        <p:txBody>
          <a:bodyPr wrap="square" lIns="0" tIns="0" rIns="0" bIns="0" rtlCol="0" anchor="ctr"/>
          <a:lstStyle/>
          <a:p>
            <a:pPr marL="0" indent="0" algn="l">
              <a:buNone/>
            </a:pPr>
            <a:r>
              <a:rPr lang="en-US" sz="900" dirty="0">
                <a:solidFill>
                  <a:srgbClr val="64748B"/>
                </a:solidFill>
                <a:latin typeface="Open Sans" pitchFamily="34" charset="0"/>
                <a:ea typeface="Open Sans" pitchFamily="34" charset="-122"/>
                <a:cs typeface="Open Sans" pitchFamily="34" charset="-120"/>
              </a:rPr>
              <a:t>ICAI Hyderabad Seminar</a:t>
            </a:r>
            <a:endParaRPr lang="en-US" sz="900" dirty="0"/>
          </a:p>
        </p:txBody>
      </p:sp>
      <p:pic>
        <p:nvPicPr>
          <p:cNvPr id="56" name="Image 7" descr="preencoded.png"/>
          <p:cNvPicPr>
            <a:picLocks noChangeAspect="1"/>
          </p:cNvPicPr>
          <p:nvPr/>
        </p:nvPicPr>
        <p:blipFill>
          <a:blip r:embed="rId8"/>
          <a:srcRect l="-1712" r="-1712"/>
          <a:stretch/>
        </p:blipFill>
        <p:spPr>
          <a:xfrm>
            <a:off x="476402" y="342900"/>
            <a:ext cx="276149" cy="267005"/>
          </a:xfrm>
          <a:prstGeom prst="rect">
            <a:avLst/>
          </a:prstGeom>
        </p:spPr>
      </p:pic>
      <p:sp>
        <p:nvSpPr>
          <p:cNvPr id="57" name="Text 47"/>
          <p:cNvSpPr txBox="1"/>
          <p:nvPr/>
        </p:nvSpPr>
        <p:spPr>
          <a:xfrm>
            <a:off x="895198" y="247802"/>
            <a:ext cx="6400800" cy="457200"/>
          </a:xfrm>
          <a:prstGeom prst="rect">
            <a:avLst/>
          </a:prstGeom>
          <a:noFill/>
          <a:ln/>
        </p:spPr>
        <p:txBody>
          <a:bodyPr wrap="square" lIns="0" tIns="0" rIns="0" bIns="0" rtlCol="0" anchor="ctr"/>
          <a:lstStyle/>
          <a:p>
            <a:pPr marL="0" indent="0" algn="l">
              <a:buNone/>
            </a:pPr>
            <a:r>
              <a:rPr lang="en-US" sz="2400" b="1" kern="0" spc="75" dirty="0">
                <a:solidFill>
                  <a:srgbClr val="FFFFFF"/>
                </a:solidFill>
                <a:latin typeface="Montserrat" pitchFamily="34" charset="0"/>
                <a:ea typeface="Montserrat" pitchFamily="34" charset="-122"/>
                <a:cs typeface="Montserrat" pitchFamily="34" charset="-120"/>
              </a:rPr>
              <a:t>Appendix - Specialized Branches</a:t>
            </a:r>
            <a:endParaRPr lang="en-US" sz="2400" dirty="0"/>
          </a:p>
        </p:txBody>
      </p:sp>
      <p:sp>
        <p:nvSpPr>
          <p:cNvPr id="58" name="Shape 6">
            <a:extLst>
              <a:ext uri="{FF2B5EF4-FFF2-40B4-BE49-F238E27FC236}">
                <a16:creationId xmlns:a16="http://schemas.microsoft.com/office/drawing/2014/main" id="{67EE5C74-DD2A-41DE-9E08-989F37EB4782}"/>
              </a:ext>
            </a:extLst>
          </p:cNvPr>
          <p:cNvSpPr/>
          <p:nvPr/>
        </p:nvSpPr>
        <p:spPr>
          <a:xfrm>
            <a:off x="432700" y="3285350"/>
            <a:ext cx="57607" cy="1028700"/>
          </a:xfrm>
          <a:prstGeom prst="roundRect">
            <a:avLst>
              <a:gd name="adj" fmla="val 235157"/>
            </a:avLst>
          </a:prstGeom>
          <a:solidFill>
            <a:srgbClr val="0072CE"/>
          </a:solidFill>
          <a:ln w="12700">
            <a:solidFill>
              <a:srgbClr val="0072CE">
                <a:alpha val="0"/>
              </a:srgbClr>
            </a:solidFill>
            <a:prstDash val="solid"/>
          </a:ln>
        </p:spPr>
      </p:sp>
    </p:spTree>
    <p:extLst>
      <p:ext uri="{BB962C8B-B14F-4D97-AF65-F5344CB8AC3E}">
        <p14:creationId xmlns:p14="http://schemas.microsoft.com/office/powerpoint/2010/main" val="19557530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F0F0F0"/>
          </a:solidFill>
          <a:ln w="12700">
            <a:solidFill>
              <a:srgbClr val="FFFFFF">
                <a:alpha val="0"/>
              </a:srgbClr>
            </a:solidFill>
            <a:prstDash val="solid"/>
          </a:ln>
        </p:spPr>
      </p:sp>
      <p:sp>
        <p:nvSpPr>
          <p:cNvPr id="3" name="Shape 1"/>
          <p:cNvSpPr/>
          <p:nvPr/>
        </p:nvSpPr>
        <p:spPr>
          <a:xfrm>
            <a:off x="0" y="0"/>
            <a:ext cx="12191695" cy="6858000"/>
          </a:xfrm>
          <a:prstGeom prst="rect">
            <a:avLst/>
          </a:prstGeom>
          <a:solidFill>
            <a:srgbClr val="FFFFFF"/>
          </a:solidFill>
          <a:ln w="12700">
            <a:solidFill>
              <a:srgbClr val="FFFFFF">
                <a:alpha val="0"/>
              </a:srgbClr>
            </a:solidFill>
            <a:prstDash val="solid"/>
          </a:ln>
        </p:spPr>
      </p:sp>
      <p:pic>
        <p:nvPicPr>
          <p:cNvPr id="4" name="Image 0" descr="preencoded.png"/>
          <p:cNvPicPr>
            <a:picLocks noChangeAspect="1"/>
          </p:cNvPicPr>
          <p:nvPr/>
        </p:nvPicPr>
        <p:blipFill>
          <a:blip r:embed="rId3"/>
          <a:srcRect t="-17" b="-17"/>
          <a:stretch/>
        </p:blipFill>
        <p:spPr>
          <a:xfrm>
            <a:off x="0" y="-26894"/>
            <a:ext cx="12191695" cy="952805"/>
          </a:xfrm>
          <a:prstGeom prst="rect">
            <a:avLst/>
          </a:prstGeom>
        </p:spPr>
      </p:pic>
      <p:sp>
        <p:nvSpPr>
          <p:cNvPr id="5" name="Text 2"/>
          <p:cNvSpPr txBox="1"/>
          <p:nvPr/>
        </p:nvSpPr>
        <p:spPr>
          <a:xfrm>
            <a:off x="476402" y="219456"/>
            <a:ext cx="7972654" cy="514807"/>
          </a:xfrm>
          <a:prstGeom prst="rect">
            <a:avLst/>
          </a:prstGeom>
          <a:noFill/>
          <a:ln/>
        </p:spPr>
        <p:txBody>
          <a:bodyPr wrap="square" lIns="0" tIns="0" rIns="0" bIns="0" rtlCol="0" anchor="ctr"/>
          <a:lstStyle/>
          <a:p>
            <a:pPr marL="0" indent="0" algn="l">
              <a:buNone/>
            </a:pPr>
            <a:r>
              <a:rPr lang="en-US" sz="2700" b="1" kern="0" spc="75" dirty="0">
                <a:solidFill>
                  <a:srgbClr val="FFFFFF"/>
                </a:solidFill>
                <a:latin typeface="Montserrat" pitchFamily="34" charset="0"/>
                <a:ea typeface="Montserrat" pitchFamily="34" charset="-122"/>
                <a:cs typeface="Montserrat" pitchFamily="34" charset="-120"/>
              </a:rPr>
              <a:t>I. Assets - Cash - Q(a)- Dual Custody</a:t>
            </a:r>
            <a:endParaRPr lang="en-US" sz="2700" dirty="0"/>
          </a:p>
        </p:txBody>
      </p:sp>
      <p:pic>
        <p:nvPicPr>
          <p:cNvPr id="6" name="Image 1" descr="preencoded.png"/>
          <p:cNvPicPr>
            <a:picLocks noChangeAspect="1"/>
          </p:cNvPicPr>
          <p:nvPr/>
        </p:nvPicPr>
        <p:blipFill>
          <a:blip r:embed="rId4"/>
          <a:srcRect t="-401" b="-401"/>
          <a:stretch/>
        </p:blipFill>
        <p:spPr>
          <a:xfrm>
            <a:off x="0" y="952805"/>
            <a:ext cx="12191695" cy="57607"/>
          </a:xfrm>
          <a:prstGeom prst="rect">
            <a:avLst/>
          </a:prstGeom>
        </p:spPr>
      </p:pic>
      <p:sp>
        <p:nvSpPr>
          <p:cNvPr id="7" name="Shape 3"/>
          <p:cNvSpPr/>
          <p:nvPr/>
        </p:nvSpPr>
        <p:spPr>
          <a:xfrm>
            <a:off x="476402" y="1295705"/>
            <a:ext cx="11239805" cy="1218895"/>
          </a:xfrm>
          <a:prstGeom prst="roundRect">
            <a:avLst>
              <a:gd name="adj" fmla="val 9377"/>
            </a:avLst>
          </a:prstGeom>
          <a:solidFill>
            <a:srgbClr val="E8F4FD"/>
          </a:solidFill>
          <a:ln/>
          <a:effectLst>
            <a:outerShdw blurRad="63500" dist="38100" dir="16200000" algn="bl" rotWithShape="0">
              <a:srgbClr val="000000">
                <a:alpha val="5000"/>
              </a:srgbClr>
            </a:outerShdw>
          </a:effectLst>
        </p:spPr>
      </p:sp>
      <p:sp>
        <p:nvSpPr>
          <p:cNvPr id="8" name="Shape 4"/>
          <p:cNvSpPr/>
          <p:nvPr/>
        </p:nvSpPr>
        <p:spPr>
          <a:xfrm>
            <a:off x="476402" y="1295705"/>
            <a:ext cx="75895" cy="1218895"/>
          </a:xfrm>
          <a:prstGeom prst="roundRect">
            <a:avLst>
              <a:gd name="adj" fmla="val 150603"/>
            </a:avLst>
          </a:prstGeom>
          <a:solidFill>
            <a:srgbClr val="003580"/>
          </a:solidFill>
          <a:ln w="12700">
            <a:solidFill>
              <a:srgbClr val="003580">
                <a:alpha val="0"/>
              </a:srgbClr>
            </a:solidFill>
            <a:prstDash val="solid"/>
          </a:ln>
        </p:spPr>
      </p:sp>
      <p:pic>
        <p:nvPicPr>
          <p:cNvPr id="9" name="Image 2" descr="preencoded.png"/>
          <p:cNvPicPr>
            <a:picLocks noChangeAspect="1"/>
          </p:cNvPicPr>
          <p:nvPr/>
        </p:nvPicPr>
        <p:blipFill>
          <a:blip r:embed="rId5"/>
          <a:srcRect t="-43" b="-43"/>
          <a:stretch/>
        </p:blipFill>
        <p:spPr>
          <a:xfrm>
            <a:off x="743407" y="1524305"/>
            <a:ext cx="133502" cy="152705"/>
          </a:xfrm>
          <a:prstGeom prst="rect">
            <a:avLst/>
          </a:prstGeom>
        </p:spPr>
      </p:pic>
      <p:sp>
        <p:nvSpPr>
          <p:cNvPr id="10" name="Text 5"/>
          <p:cNvSpPr txBox="1"/>
          <p:nvPr/>
        </p:nvSpPr>
        <p:spPr>
          <a:xfrm>
            <a:off x="952805" y="1485900"/>
            <a:ext cx="2981858" cy="228600"/>
          </a:xfrm>
          <a:prstGeom prst="rect">
            <a:avLst/>
          </a:prstGeom>
          <a:noFill/>
          <a:ln/>
        </p:spPr>
        <p:txBody>
          <a:bodyPr wrap="square" lIns="0" tIns="0" rIns="0" bIns="0" rtlCol="0" anchor="ctr"/>
          <a:lstStyle/>
          <a:p>
            <a:pPr marL="0" indent="0" algn="l">
              <a:buNone/>
            </a:pPr>
            <a:r>
              <a:rPr lang="en-US" sz="1200" b="1" dirty="0">
                <a:solidFill>
                  <a:srgbClr val="003580"/>
                </a:solidFill>
                <a:latin typeface="Montserrat" pitchFamily="34" charset="0"/>
                <a:ea typeface="Montserrat" pitchFamily="34" charset="-122"/>
                <a:cs typeface="Montserrat" pitchFamily="34" charset="-120"/>
              </a:rPr>
              <a:t>Exact LFAR Question (Verbatim)</a:t>
            </a:r>
            <a:endParaRPr lang="en-US" sz="1200" dirty="0"/>
          </a:p>
        </p:txBody>
      </p:sp>
      <p:sp>
        <p:nvSpPr>
          <p:cNvPr id="11" name="Text 6"/>
          <p:cNvSpPr txBox="1"/>
          <p:nvPr/>
        </p:nvSpPr>
        <p:spPr>
          <a:xfrm>
            <a:off x="743407" y="1790395"/>
            <a:ext cx="10858500" cy="534010"/>
          </a:xfrm>
          <a:prstGeom prst="rect">
            <a:avLst/>
          </a:prstGeom>
          <a:noFill/>
          <a:ln/>
        </p:spPr>
        <p:txBody>
          <a:bodyPr wrap="square" lIns="0" tIns="0" rIns="0" bIns="0" rtlCol="0" anchor="ctr"/>
          <a:lstStyle/>
          <a:p>
            <a:pPr marL="0" indent="0" algn="l">
              <a:buNone/>
            </a:pPr>
            <a:r>
              <a:rPr lang="en-US" sz="1500" b="1" i="1" dirty="0">
                <a:solidFill>
                  <a:srgbClr val="1E293B"/>
                </a:solidFill>
                <a:latin typeface="Open Sans" pitchFamily="34" charset="0"/>
                <a:ea typeface="Open Sans" pitchFamily="34" charset="-122"/>
                <a:cs typeface="Open Sans" pitchFamily="34" charset="-120"/>
              </a:rPr>
              <a:t>"Does the system ensure that cash maintained is in effective joint custody of two or more officials, as per the instructions of the controlling authorities of the bank?"</a:t>
            </a:r>
            <a:endParaRPr lang="en-US" sz="1500" dirty="0"/>
          </a:p>
        </p:txBody>
      </p:sp>
      <p:sp>
        <p:nvSpPr>
          <p:cNvPr id="12" name="Shape 7"/>
          <p:cNvSpPr/>
          <p:nvPr/>
        </p:nvSpPr>
        <p:spPr>
          <a:xfrm>
            <a:off x="476402" y="2731689"/>
            <a:ext cx="3619195" cy="3486607"/>
          </a:xfrm>
          <a:prstGeom prst="roundRect">
            <a:avLst>
              <a:gd name="adj" fmla="val 1720"/>
            </a:avLst>
          </a:prstGeom>
          <a:solidFill>
            <a:srgbClr val="FFFFFF"/>
          </a:solidFill>
          <a:ln w="12700">
            <a:solidFill>
              <a:srgbClr val="E2E8F0"/>
            </a:solidFill>
            <a:prstDash val="solid"/>
          </a:ln>
        </p:spPr>
      </p:sp>
      <p:sp>
        <p:nvSpPr>
          <p:cNvPr id="13" name="Shape 8"/>
          <p:cNvSpPr/>
          <p:nvPr/>
        </p:nvSpPr>
        <p:spPr>
          <a:xfrm>
            <a:off x="676656" y="3343046"/>
            <a:ext cx="3219602" cy="19202"/>
          </a:xfrm>
          <a:prstGeom prst="rect">
            <a:avLst/>
          </a:prstGeom>
          <a:solidFill>
            <a:srgbClr val="F1F5F9"/>
          </a:solidFill>
          <a:ln w="12700">
            <a:solidFill>
              <a:srgbClr val="F1F5F9">
                <a:alpha val="0"/>
              </a:srgbClr>
            </a:solidFill>
            <a:prstDash val="solid"/>
          </a:ln>
        </p:spPr>
      </p:sp>
      <p:sp>
        <p:nvSpPr>
          <p:cNvPr id="14" name="Shape 9"/>
          <p:cNvSpPr/>
          <p:nvPr/>
        </p:nvSpPr>
        <p:spPr>
          <a:xfrm>
            <a:off x="676656" y="2905049"/>
            <a:ext cx="342900" cy="342900"/>
          </a:xfrm>
          <a:prstGeom prst="ellipse">
            <a:avLst/>
          </a:prstGeom>
          <a:solidFill>
            <a:srgbClr val="0072CE"/>
          </a:solidFill>
          <a:ln w="12700">
            <a:solidFill>
              <a:srgbClr val="FFFFFF">
                <a:alpha val="0"/>
              </a:srgbClr>
            </a:solidFill>
            <a:prstDash val="solid"/>
          </a:ln>
        </p:spPr>
      </p:sp>
      <p:pic>
        <p:nvPicPr>
          <p:cNvPr id="15" name="Image 3" descr="preencoded.png"/>
          <p:cNvPicPr>
            <a:picLocks noChangeAspect="1"/>
          </p:cNvPicPr>
          <p:nvPr/>
        </p:nvPicPr>
        <p:blipFill>
          <a:blip r:embed="rId6"/>
          <a:srcRect/>
          <a:stretch/>
        </p:blipFill>
        <p:spPr>
          <a:xfrm>
            <a:off x="771754" y="3000146"/>
            <a:ext cx="152705" cy="152705"/>
          </a:xfrm>
          <a:prstGeom prst="rect">
            <a:avLst/>
          </a:prstGeom>
        </p:spPr>
      </p:pic>
      <p:sp>
        <p:nvSpPr>
          <p:cNvPr id="16" name="Text 10"/>
          <p:cNvSpPr txBox="1"/>
          <p:nvPr/>
        </p:nvSpPr>
        <p:spPr>
          <a:xfrm>
            <a:off x="1114654" y="2948026"/>
            <a:ext cx="1540764" cy="257861"/>
          </a:xfrm>
          <a:prstGeom prst="rect">
            <a:avLst/>
          </a:prstGeom>
          <a:noFill/>
          <a:ln/>
        </p:spPr>
        <p:txBody>
          <a:bodyPr wrap="square" lIns="0" tIns="0" rIns="0" bIns="0" rtlCol="0" anchor="ctr"/>
          <a:lstStyle/>
          <a:p>
            <a:pPr marL="0" indent="0" algn="l">
              <a:buNone/>
            </a:pPr>
            <a:r>
              <a:rPr lang="en-US" sz="1300" b="1" dirty="0">
                <a:solidFill>
                  <a:srgbClr val="334155"/>
                </a:solidFill>
                <a:latin typeface="Montserrat" pitchFamily="34" charset="0"/>
                <a:ea typeface="Montserrat" pitchFamily="34" charset="-122"/>
                <a:cs typeface="Montserrat" pitchFamily="34" charset="-120"/>
              </a:rPr>
              <a:t>What to Verify</a:t>
            </a:r>
            <a:endParaRPr lang="en-US" sz="1300" dirty="0"/>
          </a:p>
        </p:txBody>
      </p:sp>
      <p:sp>
        <p:nvSpPr>
          <p:cNvPr id="17" name="Shape 11"/>
          <p:cNvSpPr/>
          <p:nvPr/>
        </p:nvSpPr>
        <p:spPr>
          <a:xfrm>
            <a:off x="676656" y="3581705"/>
            <a:ext cx="57607" cy="57607"/>
          </a:xfrm>
          <a:prstGeom prst="ellipse">
            <a:avLst/>
          </a:prstGeom>
          <a:solidFill>
            <a:srgbClr val="CBD5E1"/>
          </a:solidFill>
          <a:ln w="12700">
            <a:solidFill>
              <a:srgbClr val="FFFFFF">
                <a:alpha val="0"/>
              </a:srgbClr>
            </a:solidFill>
            <a:prstDash val="solid"/>
          </a:ln>
        </p:spPr>
      </p:sp>
      <p:sp>
        <p:nvSpPr>
          <p:cNvPr id="18" name="Text 12"/>
          <p:cNvSpPr txBox="1"/>
          <p:nvPr/>
        </p:nvSpPr>
        <p:spPr>
          <a:xfrm>
            <a:off x="828446" y="3504895"/>
            <a:ext cx="3143707" cy="400507"/>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Verify dual control over cash vault/safe keys (one key holder cannot access alone).</a:t>
            </a:r>
            <a:endParaRPr lang="en-US" sz="1100" dirty="0"/>
          </a:p>
        </p:txBody>
      </p:sp>
      <p:sp>
        <p:nvSpPr>
          <p:cNvPr id="19" name="Shape 13"/>
          <p:cNvSpPr/>
          <p:nvPr/>
        </p:nvSpPr>
        <p:spPr>
          <a:xfrm>
            <a:off x="676656" y="4076395"/>
            <a:ext cx="57607" cy="57607"/>
          </a:xfrm>
          <a:prstGeom prst="ellipse">
            <a:avLst/>
          </a:prstGeom>
          <a:solidFill>
            <a:srgbClr val="CBD5E1"/>
          </a:solidFill>
          <a:ln w="12700">
            <a:solidFill>
              <a:srgbClr val="FFFFFF">
                <a:alpha val="0"/>
              </a:srgbClr>
            </a:solidFill>
            <a:prstDash val="solid"/>
          </a:ln>
        </p:spPr>
      </p:sp>
      <p:sp>
        <p:nvSpPr>
          <p:cNvPr id="20" name="Text 14"/>
          <p:cNvSpPr txBox="1"/>
          <p:nvPr/>
        </p:nvSpPr>
        <p:spPr>
          <a:xfrm>
            <a:off x="828446" y="4000500"/>
            <a:ext cx="3143707" cy="400507"/>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Check vault access logs for joint entry/exit timings.</a:t>
            </a:r>
            <a:endParaRPr lang="en-US" sz="1100" dirty="0"/>
          </a:p>
        </p:txBody>
      </p:sp>
      <p:sp>
        <p:nvSpPr>
          <p:cNvPr id="21" name="Shape 15"/>
          <p:cNvSpPr/>
          <p:nvPr/>
        </p:nvSpPr>
        <p:spPr>
          <a:xfrm>
            <a:off x="676656" y="4572000"/>
            <a:ext cx="57607" cy="57607"/>
          </a:xfrm>
          <a:prstGeom prst="ellipse">
            <a:avLst/>
          </a:prstGeom>
          <a:solidFill>
            <a:srgbClr val="CBD5E1"/>
          </a:solidFill>
          <a:ln w="12700">
            <a:solidFill>
              <a:srgbClr val="FFFFFF">
                <a:alpha val="0"/>
              </a:srgbClr>
            </a:solidFill>
            <a:prstDash val="solid"/>
          </a:ln>
        </p:spPr>
      </p:sp>
      <p:sp>
        <p:nvSpPr>
          <p:cNvPr id="22" name="Text 16"/>
          <p:cNvSpPr txBox="1"/>
          <p:nvPr/>
        </p:nvSpPr>
        <p:spPr>
          <a:xfrm>
            <a:off x="828446" y="4496105"/>
            <a:ext cx="3143707" cy="400507"/>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Observe cash handling process during business hours (cashier limits vs retention).</a:t>
            </a:r>
            <a:endParaRPr lang="en-US" sz="1100" dirty="0"/>
          </a:p>
        </p:txBody>
      </p:sp>
      <p:sp>
        <p:nvSpPr>
          <p:cNvPr id="23" name="Shape 17"/>
          <p:cNvSpPr/>
          <p:nvPr/>
        </p:nvSpPr>
        <p:spPr>
          <a:xfrm>
            <a:off x="676656" y="5067605"/>
            <a:ext cx="57607" cy="57607"/>
          </a:xfrm>
          <a:prstGeom prst="ellipse">
            <a:avLst/>
          </a:prstGeom>
          <a:solidFill>
            <a:srgbClr val="CBD5E1"/>
          </a:solidFill>
          <a:ln w="12700">
            <a:solidFill>
              <a:srgbClr val="FFFFFF">
                <a:alpha val="0"/>
              </a:srgbClr>
            </a:solidFill>
            <a:prstDash val="solid"/>
          </a:ln>
        </p:spPr>
      </p:sp>
      <p:sp>
        <p:nvSpPr>
          <p:cNvPr id="24" name="Text 18"/>
          <p:cNvSpPr txBox="1"/>
          <p:nvPr/>
        </p:nvSpPr>
        <p:spPr>
          <a:xfrm>
            <a:off x="828446" y="4990795"/>
            <a:ext cx="3143707" cy="400507"/>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Verify CCTV coverage of cash cabin and vault area.</a:t>
            </a:r>
            <a:endParaRPr lang="en-US" sz="1100" dirty="0"/>
          </a:p>
        </p:txBody>
      </p:sp>
      <p:sp>
        <p:nvSpPr>
          <p:cNvPr id="25" name="Shape 19"/>
          <p:cNvSpPr/>
          <p:nvPr/>
        </p:nvSpPr>
        <p:spPr>
          <a:xfrm>
            <a:off x="4286707" y="2704795"/>
            <a:ext cx="3619195" cy="3486607"/>
          </a:xfrm>
          <a:prstGeom prst="roundRect">
            <a:avLst>
              <a:gd name="adj" fmla="val 1720"/>
            </a:avLst>
          </a:prstGeom>
          <a:solidFill>
            <a:srgbClr val="FFFFFF"/>
          </a:solidFill>
          <a:ln w="12700">
            <a:solidFill>
              <a:srgbClr val="E2E8F0"/>
            </a:solidFill>
            <a:prstDash val="solid"/>
          </a:ln>
        </p:spPr>
      </p:sp>
      <p:sp>
        <p:nvSpPr>
          <p:cNvPr id="26" name="Shape 20"/>
          <p:cNvSpPr/>
          <p:nvPr/>
        </p:nvSpPr>
        <p:spPr>
          <a:xfrm>
            <a:off x="4486046" y="3343046"/>
            <a:ext cx="3219602" cy="19202"/>
          </a:xfrm>
          <a:prstGeom prst="rect">
            <a:avLst/>
          </a:prstGeom>
          <a:solidFill>
            <a:srgbClr val="F1F5F9"/>
          </a:solidFill>
          <a:ln w="12700">
            <a:solidFill>
              <a:srgbClr val="F1F5F9">
                <a:alpha val="0"/>
              </a:srgbClr>
            </a:solidFill>
            <a:prstDash val="solid"/>
          </a:ln>
        </p:spPr>
      </p:sp>
      <p:sp>
        <p:nvSpPr>
          <p:cNvPr id="27" name="Shape 21"/>
          <p:cNvSpPr/>
          <p:nvPr/>
        </p:nvSpPr>
        <p:spPr>
          <a:xfrm>
            <a:off x="4486046" y="2905049"/>
            <a:ext cx="342900" cy="342900"/>
          </a:xfrm>
          <a:prstGeom prst="ellipse">
            <a:avLst/>
          </a:prstGeom>
          <a:solidFill>
            <a:srgbClr val="10B981"/>
          </a:solidFill>
          <a:ln w="12700">
            <a:solidFill>
              <a:srgbClr val="FFFFFF">
                <a:alpha val="0"/>
              </a:srgbClr>
            </a:solidFill>
            <a:prstDash val="solid"/>
          </a:ln>
        </p:spPr>
      </p:sp>
      <p:pic>
        <p:nvPicPr>
          <p:cNvPr id="28" name="Image 4" descr="preencoded.png"/>
          <p:cNvPicPr>
            <a:picLocks noChangeAspect="1"/>
          </p:cNvPicPr>
          <p:nvPr/>
        </p:nvPicPr>
        <p:blipFill>
          <a:blip r:embed="rId7"/>
          <a:srcRect t="-100" b="-100"/>
          <a:stretch/>
        </p:blipFill>
        <p:spPr>
          <a:xfrm>
            <a:off x="4600346" y="3000146"/>
            <a:ext cx="114300" cy="152705"/>
          </a:xfrm>
          <a:prstGeom prst="rect">
            <a:avLst/>
          </a:prstGeom>
        </p:spPr>
      </p:pic>
      <p:sp>
        <p:nvSpPr>
          <p:cNvPr id="29" name="Text 22"/>
          <p:cNvSpPr txBox="1"/>
          <p:nvPr/>
        </p:nvSpPr>
        <p:spPr>
          <a:xfrm>
            <a:off x="4924044" y="2948026"/>
            <a:ext cx="2211019" cy="257861"/>
          </a:xfrm>
          <a:prstGeom prst="rect">
            <a:avLst/>
          </a:prstGeom>
          <a:noFill/>
          <a:ln/>
        </p:spPr>
        <p:txBody>
          <a:bodyPr wrap="square" lIns="0" tIns="0" rIns="0" bIns="0" rtlCol="0" anchor="ctr"/>
          <a:lstStyle/>
          <a:p>
            <a:pPr marL="0" indent="0" algn="l">
              <a:buNone/>
            </a:pPr>
            <a:r>
              <a:rPr lang="en-US" sz="1300" b="1" dirty="0">
                <a:solidFill>
                  <a:srgbClr val="334155"/>
                </a:solidFill>
                <a:latin typeface="Montserrat" pitchFamily="34" charset="0"/>
                <a:ea typeface="Montserrat" pitchFamily="34" charset="-122"/>
                <a:cs typeface="Montserrat" pitchFamily="34" charset="-120"/>
              </a:rPr>
              <a:t>Documents to Examine</a:t>
            </a:r>
            <a:endParaRPr lang="en-US" sz="1300" dirty="0"/>
          </a:p>
        </p:txBody>
      </p:sp>
      <p:sp>
        <p:nvSpPr>
          <p:cNvPr id="30" name="Shape 23"/>
          <p:cNvSpPr/>
          <p:nvPr/>
        </p:nvSpPr>
        <p:spPr>
          <a:xfrm>
            <a:off x="4486046" y="3581705"/>
            <a:ext cx="57607" cy="57607"/>
          </a:xfrm>
          <a:prstGeom prst="ellipse">
            <a:avLst/>
          </a:prstGeom>
          <a:solidFill>
            <a:srgbClr val="CBD5E1"/>
          </a:solidFill>
          <a:ln w="12700">
            <a:solidFill>
              <a:srgbClr val="FFFFFF">
                <a:alpha val="0"/>
              </a:srgbClr>
            </a:solidFill>
            <a:prstDash val="solid"/>
          </a:ln>
        </p:spPr>
      </p:sp>
      <p:sp>
        <p:nvSpPr>
          <p:cNvPr id="31" name="Text 24"/>
          <p:cNvSpPr txBox="1"/>
          <p:nvPr/>
        </p:nvSpPr>
        <p:spPr>
          <a:xfrm>
            <a:off x="4638751" y="3504895"/>
            <a:ext cx="3143707" cy="400507"/>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Key Movement Register / Key Custody Register.</a:t>
            </a:r>
            <a:endParaRPr lang="en-US" sz="1100" dirty="0"/>
          </a:p>
        </p:txBody>
      </p:sp>
      <p:sp>
        <p:nvSpPr>
          <p:cNvPr id="32" name="Shape 25"/>
          <p:cNvSpPr/>
          <p:nvPr/>
        </p:nvSpPr>
        <p:spPr>
          <a:xfrm>
            <a:off x="4486046" y="4076395"/>
            <a:ext cx="57607" cy="57607"/>
          </a:xfrm>
          <a:prstGeom prst="ellipse">
            <a:avLst/>
          </a:prstGeom>
          <a:solidFill>
            <a:srgbClr val="CBD5E1"/>
          </a:solidFill>
          <a:ln w="12700">
            <a:solidFill>
              <a:srgbClr val="FFFFFF">
                <a:alpha val="0"/>
              </a:srgbClr>
            </a:solidFill>
            <a:prstDash val="solid"/>
          </a:ln>
        </p:spPr>
      </p:sp>
      <p:sp>
        <p:nvSpPr>
          <p:cNvPr id="33" name="Text 26"/>
          <p:cNvSpPr txBox="1"/>
          <p:nvPr/>
        </p:nvSpPr>
        <p:spPr>
          <a:xfrm>
            <a:off x="4638751" y="4000500"/>
            <a:ext cx="3143707" cy="400507"/>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Cash Vault / Safe Access Log (electronic or manual).</a:t>
            </a:r>
            <a:endParaRPr lang="en-US" sz="1100" dirty="0"/>
          </a:p>
        </p:txBody>
      </p:sp>
      <p:sp>
        <p:nvSpPr>
          <p:cNvPr id="34" name="Shape 27"/>
          <p:cNvSpPr/>
          <p:nvPr/>
        </p:nvSpPr>
        <p:spPr>
          <a:xfrm>
            <a:off x="4486046" y="4572000"/>
            <a:ext cx="57607" cy="57607"/>
          </a:xfrm>
          <a:prstGeom prst="ellipse">
            <a:avLst/>
          </a:prstGeom>
          <a:solidFill>
            <a:srgbClr val="CBD5E1"/>
          </a:solidFill>
          <a:ln w="12700">
            <a:solidFill>
              <a:srgbClr val="FFFFFF">
                <a:alpha val="0"/>
              </a:srgbClr>
            </a:solidFill>
            <a:prstDash val="solid"/>
          </a:ln>
        </p:spPr>
      </p:sp>
      <p:sp>
        <p:nvSpPr>
          <p:cNvPr id="35" name="Text 28"/>
          <p:cNvSpPr txBox="1"/>
          <p:nvPr/>
        </p:nvSpPr>
        <p:spPr>
          <a:xfrm>
            <a:off x="4638751" y="4496105"/>
            <a:ext cx="3143707" cy="400507"/>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Joint Custodian declarations or allotment orders.</a:t>
            </a:r>
            <a:endParaRPr lang="en-US" sz="1100" dirty="0"/>
          </a:p>
        </p:txBody>
      </p:sp>
      <p:sp>
        <p:nvSpPr>
          <p:cNvPr id="36" name="Shape 29"/>
          <p:cNvSpPr/>
          <p:nvPr/>
        </p:nvSpPr>
        <p:spPr>
          <a:xfrm>
            <a:off x="4486046" y="5067605"/>
            <a:ext cx="57607" cy="57607"/>
          </a:xfrm>
          <a:prstGeom prst="ellipse">
            <a:avLst/>
          </a:prstGeom>
          <a:solidFill>
            <a:srgbClr val="CBD5E1"/>
          </a:solidFill>
          <a:ln w="12700">
            <a:solidFill>
              <a:srgbClr val="FFFFFF">
                <a:alpha val="0"/>
              </a:srgbClr>
            </a:solidFill>
            <a:prstDash val="solid"/>
          </a:ln>
        </p:spPr>
      </p:sp>
      <p:sp>
        <p:nvSpPr>
          <p:cNvPr id="37" name="Text 30"/>
          <p:cNvSpPr txBox="1"/>
          <p:nvPr/>
        </p:nvSpPr>
        <p:spPr>
          <a:xfrm>
            <a:off x="4638751" y="4990795"/>
            <a:ext cx="3444545" cy="200254"/>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Cash retention limit circular/sanction letter.</a:t>
            </a:r>
            <a:endParaRPr lang="en-US" sz="1100" dirty="0"/>
          </a:p>
        </p:txBody>
      </p:sp>
      <p:sp>
        <p:nvSpPr>
          <p:cNvPr id="38" name="Shape 31"/>
          <p:cNvSpPr/>
          <p:nvPr/>
        </p:nvSpPr>
        <p:spPr>
          <a:xfrm>
            <a:off x="8096098" y="2704795"/>
            <a:ext cx="3619195" cy="3486607"/>
          </a:xfrm>
          <a:prstGeom prst="roundRect">
            <a:avLst>
              <a:gd name="adj" fmla="val 1720"/>
            </a:avLst>
          </a:prstGeom>
          <a:solidFill>
            <a:srgbClr val="FFFFFF"/>
          </a:solidFill>
          <a:ln w="12700">
            <a:solidFill>
              <a:srgbClr val="E2E8F0"/>
            </a:solidFill>
            <a:prstDash val="solid"/>
          </a:ln>
        </p:spPr>
      </p:sp>
      <p:sp>
        <p:nvSpPr>
          <p:cNvPr id="39" name="Shape 32"/>
          <p:cNvSpPr/>
          <p:nvPr/>
        </p:nvSpPr>
        <p:spPr>
          <a:xfrm>
            <a:off x="8296351" y="3343046"/>
            <a:ext cx="3219602" cy="19202"/>
          </a:xfrm>
          <a:prstGeom prst="rect">
            <a:avLst/>
          </a:prstGeom>
          <a:solidFill>
            <a:srgbClr val="F1F5F9"/>
          </a:solidFill>
          <a:ln w="12700">
            <a:solidFill>
              <a:srgbClr val="F1F5F9">
                <a:alpha val="0"/>
              </a:srgbClr>
            </a:solidFill>
            <a:prstDash val="solid"/>
          </a:ln>
        </p:spPr>
      </p:sp>
      <p:sp>
        <p:nvSpPr>
          <p:cNvPr id="40" name="Shape 33"/>
          <p:cNvSpPr/>
          <p:nvPr/>
        </p:nvSpPr>
        <p:spPr>
          <a:xfrm>
            <a:off x="8296351" y="2905049"/>
            <a:ext cx="342900" cy="342900"/>
          </a:xfrm>
          <a:prstGeom prst="ellipse">
            <a:avLst/>
          </a:prstGeom>
          <a:solidFill>
            <a:srgbClr val="EF4444"/>
          </a:solidFill>
          <a:ln w="12700">
            <a:solidFill>
              <a:srgbClr val="FFFFFF">
                <a:alpha val="0"/>
              </a:srgbClr>
            </a:solidFill>
            <a:prstDash val="solid"/>
          </a:ln>
        </p:spPr>
      </p:sp>
      <p:pic>
        <p:nvPicPr>
          <p:cNvPr id="41" name="Image 5" descr="preencoded.png"/>
          <p:cNvPicPr>
            <a:picLocks noChangeAspect="1"/>
          </p:cNvPicPr>
          <p:nvPr/>
        </p:nvPicPr>
        <p:blipFill>
          <a:blip r:embed="rId8"/>
          <a:srcRect/>
          <a:stretch/>
        </p:blipFill>
        <p:spPr>
          <a:xfrm>
            <a:off x="8391449" y="3000146"/>
            <a:ext cx="152705" cy="152705"/>
          </a:xfrm>
          <a:prstGeom prst="rect">
            <a:avLst/>
          </a:prstGeom>
        </p:spPr>
      </p:pic>
      <p:sp>
        <p:nvSpPr>
          <p:cNvPr id="42" name="Text 34"/>
          <p:cNvSpPr txBox="1"/>
          <p:nvPr/>
        </p:nvSpPr>
        <p:spPr>
          <a:xfrm>
            <a:off x="8734349" y="2948026"/>
            <a:ext cx="1507846" cy="257861"/>
          </a:xfrm>
          <a:prstGeom prst="rect">
            <a:avLst/>
          </a:prstGeom>
          <a:noFill/>
          <a:ln/>
        </p:spPr>
        <p:txBody>
          <a:bodyPr wrap="square" lIns="0" tIns="0" rIns="0" bIns="0" rtlCol="0" anchor="ctr"/>
          <a:lstStyle/>
          <a:p>
            <a:pPr marL="0" indent="0" algn="l">
              <a:buNone/>
            </a:pPr>
            <a:r>
              <a:rPr lang="en-US" sz="1300" b="1" dirty="0">
                <a:solidFill>
                  <a:srgbClr val="334155"/>
                </a:solidFill>
                <a:latin typeface="Montserrat" pitchFamily="34" charset="0"/>
                <a:ea typeface="Montserrat" pitchFamily="34" charset="-122"/>
                <a:cs typeface="Montserrat" pitchFamily="34" charset="-120"/>
              </a:rPr>
              <a:t>Possible Risks</a:t>
            </a:r>
            <a:endParaRPr lang="en-US" sz="1300" dirty="0"/>
          </a:p>
        </p:txBody>
      </p:sp>
      <p:sp>
        <p:nvSpPr>
          <p:cNvPr id="43" name="Shape 35"/>
          <p:cNvSpPr/>
          <p:nvPr/>
        </p:nvSpPr>
        <p:spPr>
          <a:xfrm>
            <a:off x="8296351" y="3581705"/>
            <a:ext cx="57607" cy="57607"/>
          </a:xfrm>
          <a:prstGeom prst="ellipse">
            <a:avLst/>
          </a:prstGeom>
          <a:solidFill>
            <a:srgbClr val="CBD5E1"/>
          </a:solidFill>
          <a:ln w="12700">
            <a:solidFill>
              <a:srgbClr val="FFFFFF">
                <a:alpha val="0"/>
              </a:srgbClr>
            </a:solidFill>
            <a:prstDash val="solid"/>
          </a:ln>
        </p:spPr>
      </p:sp>
      <p:sp>
        <p:nvSpPr>
          <p:cNvPr id="44" name="Text 36"/>
          <p:cNvSpPr txBox="1"/>
          <p:nvPr/>
        </p:nvSpPr>
        <p:spPr>
          <a:xfrm>
            <a:off x="8449056" y="3504895"/>
            <a:ext cx="3143707" cy="400507"/>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Unauthorized single-person access leading to cash misappropriation.</a:t>
            </a:r>
            <a:endParaRPr lang="en-US" sz="1100" dirty="0"/>
          </a:p>
        </p:txBody>
      </p:sp>
      <p:sp>
        <p:nvSpPr>
          <p:cNvPr id="45" name="Shape 37"/>
          <p:cNvSpPr/>
          <p:nvPr/>
        </p:nvSpPr>
        <p:spPr>
          <a:xfrm>
            <a:off x="8296351" y="4076395"/>
            <a:ext cx="57607" cy="57607"/>
          </a:xfrm>
          <a:prstGeom prst="ellipse">
            <a:avLst/>
          </a:prstGeom>
          <a:solidFill>
            <a:srgbClr val="CBD5E1"/>
          </a:solidFill>
          <a:ln w="12700">
            <a:solidFill>
              <a:srgbClr val="FFFFFF">
                <a:alpha val="0"/>
              </a:srgbClr>
            </a:solidFill>
            <a:prstDash val="solid"/>
          </a:ln>
        </p:spPr>
      </p:sp>
      <p:sp>
        <p:nvSpPr>
          <p:cNvPr id="46" name="Text 38"/>
          <p:cNvSpPr txBox="1"/>
          <p:nvPr/>
        </p:nvSpPr>
        <p:spPr>
          <a:xfrm>
            <a:off x="8449056" y="4000500"/>
            <a:ext cx="3143707" cy="400507"/>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Key sharing between custodians due to staff shortage/absenteeism.</a:t>
            </a:r>
            <a:endParaRPr lang="en-US" sz="1100" dirty="0"/>
          </a:p>
        </p:txBody>
      </p:sp>
      <p:sp>
        <p:nvSpPr>
          <p:cNvPr id="47" name="Shape 39"/>
          <p:cNvSpPr/>
          <p:nvPr/>
        </p:nvSpPr>
        <p:spPr>
          <a:xfrm>
            <a:off x="8296351" y="4572000"/>
            <a:ext cx="57607" cy="57607"/>
          </a:xfrm>
          <a:prstGeom prst="ellipse">
            <a:avLst/>
          </a:prstGeom>
          <a:solidFill>
            <a:srgbClr val="CBD5E1"/>
          </a:solidFill>
          <a:ln w="12700">
            <a:solidFill>
              <a:srgbClr val="FFFFFF">
                <a:alpha val="0"/>
              </a:srgbClr>
            </a:solidFill>
            <a:prstDash val="solid"/>
          </a:ln>
        </p:spPr>
      </p:sp>
      <p:sp>
        <p:nvSpPr>
          <p:cNvPr id="48" name="Text 40"/>
          <p:cNvSpPr txBox="1"/>
          <p:nvPr/>
        </p:nvSpPr>
        <p:spPr>
          <a:xfrm>
            <a:off x="8449056" y="4496105"/>
            <a:ext cx="3143707" cy="400507"/>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Duplicate keys not deposited with other branch/controlling office.</a:t>
            </a:r>
            <a:endParaRPr lang="en-US" sz="1100" dirty="0"/>
          </a:p>
        </p:txBody>
      </p:sp>
      <p:sp>
        <p:nvSpPr>
          <p:cNvPr id="49" name="Shape 41"/>
          <p:cNvSpPr/>
          <p:nvPr/>
        </p:nvSpPr>
        <p:spPr>
          <a:xfrm>
            <a:off x="8296351" y="5067605"/>
            <a:ext cx="57607" cy="57607"/>
          </a:xfrm>
          <a:prstGeom prst="ellipse">
            <a:avLst/>
          </a:prstGeom>
          <a:solidFill>
            <a:srgbClr val="CBD5E1"/>
          </a:solidFill>
          <a:ln w="12700">
            <a:solidFill>
              <a:srgbClr val="FFFFFF">
                <a:alpha val="0"/>
              </a:srgbClr>
            </a:solidFill>
            <a:prstDash val="solid"/>
          </a:ln>
        </p:spPr>
      </p:sp>
      <p:sp>
        <p:nvSpPr>
          <p:cNvPr id="50" name="Text 42"/>
          <p:cNvSpPr txBox="1"/>
          <p:nvPr/>
        </p:nvSpPr>
        <p:spPr>
          <a:xfrm>
            <a:off x="8449056" y="4990795"/>
            <a:ext cx="3143707" cy="400507"/>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Insurance claim rejection in case of theft if dual custody clause violated.</a:t>
            </a:r>
            <a:endParaRPr lang="en-US" sz="1100" dirty="0"/>
          </a:p>
        </p:txBody>
      </p:sp>
      <p:sp>
        <p:nvSpPr>
          <p:cNvPr id="51" name="Shape 43"/>
          <p:cNvSpPr/>
          <p:nvPr/>
        </p:nvSpPr>
        <p:spPr>
          <a:xfrm>
            <a:off x="0" y="6476695"/>
            <a:ext cx="12191695" cy="381305"/>
          </a:xfrm>
          <a:prstGeom prst="rect">
            <a:avLst/>
          </a:prstGeom>
          <a:solidFill>
            <a:srgbClr val="F8FAFC"/>
          </a:solidFill>
          <a:ln/>
        </p:spPr>
      </p:sp>
      <p:sp>
        <p:nvSpPr>
          <p:cNvPr id="52" name="Shape 44"/>
          <p:cNvSpPr/>
          <p:nvPr/>
        </p:nvSpPr>
        <p:spPr>
          <a:xfrm>
            <a:off x="0" y="6476695"/>
            <a:ext cx="12191695" cy="9144"/>
          </a:xfrm>
          <a:prstGeom prst="rect">
            <a:avLst/>
          </a:prstGeom>
          <a:solidFill>
            <a:srgbClr val="E2E8F0"/>
          </a:solidFill>
          <a:ln w="12700">
            <a:solidFill>
              <a:srgbClr val="E2E8F0">
                <a:alpha val="0"/>
              </a:srgbClr>
            </a:solidFill>
            <a:prstDash val="solid"/>
          </a:ln>
        </p:spPr>
      </p:sp>
      <p:sp>
        <p:nvSpPr>
          <p:cNvPr id="53" name="Text 45"/>
          <p:cNvSpPr txBox="1"/>
          <p:nvPr/>
        </p:nvSpPr>
        <p:spPr>
          <a:xfrm>
            <a:off x="476402" y="6586423"/>
            <a:ext cx="3276295" cy="171907"/>
          </a:xfrm>
          <a:prstGeom prst="rect">
            <a:avLst/>
          </a:prstGeom>
          <a:noFill/>
          <a:ln/>
        </p:spPr>
        <p:txBody>
          <a:bodyPr wrap="square" lIns="0" tIns="0" rIns="0" bIns="0" rtlCol="0" anchor="ctr"/>
          <a:lstStyle/>
          <a:p>
            <a:pPr marL="0" indent="0" algn="l">
              <a:buNone/>
            </a:pPr>
            <a:r>
              <a:rPr lang="en-US" sz="900" dirty="0">
                <a:solidFill>
                  <a:srgbClr val="94A3B8"/>
                </a:solidFill>
                <a:latin typeface="Open Sans" pitchFamily="34" charset="0"/>
                <a:ea typeface="Open Sans" pitchFamily="34" charset="-122"/>
                <a:cs typeface="Open Sans" pitchFamily="34" charset="-120"/>
              </a:rPr>
              <a:t>Long Form Audit Report (LFAR) – Practical Approach</a:t>
            </a:r>
            <a:endParaRPr lang="en-US" sz="900" dirty="0"/>
          </a:p>
        </p:txBody>
      </p:sp>
      <p:sp>
        <p:nvSpPr>
          <p:cNvPr id="54" name="Text 46"/>
          <p:cNvSpPr txBox="1"/>
          <p:nvPr/>
        </p:nvSpPr>
        <p:spPr>
          <a:xfrm>
            <a:off x="10416845" y="6586423"/>
            <a:ext cx="1553566" cy="171907"/>
          </a:xfrm>
          <a:prstGeom prst="rect">
            <a:avLst/>
          </a:prstGeom>
          <a:noFill/>
          <a:ln/>
        </p:spPr>
        <p:txBody>
          <a:bodyPr wrap="square" lIns="0" tIns="0" rIns="0" bIns="0" rtlCol="0" anchor="ctr"/>
          <a:lstStyle/>
          <a:p>
            <a:pPr marL="0" indent="0" algn="l">
              <a:buNone/>
            </a:pPr>
            <a:r>
              <a:rPr lang="en-US" sz="900" dirty="0">
                <a:solidFill>
                  <a:srgbClr val="94A3B8"/>
                </a:solidFill>
                <a:latin typeface="Open Sans" pitchFamily="34" charset="0"/>
                <a:ea typeface="Open Sans" pitchFamily="34" charset="-122"/>
                <a:cs typeface="Open Sans" pitchFamily="34" charset="-120"/>
              </a:rPr>
              <a:t>ICAI Hyderabad Seminar</a:t>
            </a:r>
            <a:endParaRPr lang="en-US" sz="900"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name="Slide 68">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F0F0F0"/>
          </a:solidFill>
          <a:ln w="12700">
            <a:solidFill>
              <a:srgbClr val="FFFFFF">
                <a:alpha val="0"/>
              </a:srgbClr>
            </a:solidFill>
            <a:prstDash val="solid"/>
          </a:ln>
        </p:spPr>
      </p:sp>
      <p:sp>
        <p:nvSpPr>
          <p:cNvPr id="3" name="Shape 1"/>
          <p:cNvSpPr/>
          <p:nvPr/>
        </p:nvSpPr>
        <p:spPr>
          <a:xfrm>
            <a:off x="0" y="0"/>
            <a:ext cx="12191695" cy="6858000"/>
          </a:xfrm>
          <a:prstGeom prst="rect">
            <a:avLst/>
          </a:prstGeom>
          <a:solidFill>
            <a:srgbClr val="FFFFFF"/>
          </a:solidFill>
          <a:ln w="12700">
            <a:solidFill>
              <a:srgbClr val="FFFFFF">
                <a:alpha val="0"/>
              </a:srgbClr>
            </a:solidFill>
            <a:prstDash val="solid"/>
          </a:ln>
        </p:spPr>
      </p:sp>
      <p:sp>
        <p:nvSpPr>
          <p:cNvPr id="4" name="Shape 2"/>
          <p:cNvSpPr/>
          <p:nvPr/>
        </p:nvSpPr>
        <p:spPr>
          <a:xfrm>
            <a:off x="0" y="0"/>
            <a:ext cx="12191695" cy="952805"/>
          </a:xfrm>
          <a:prstGeom prst="rect">
            <a:avLst/>
          </a:prstGeom>
          <a:solidFill>
            <a:srgbClr val="003580"/>
          </a:solidFill>
          <a:ln w="12700">
            <a:solidFill>
              <a:srgbClr val="FFFFFF">
                <a:alpha val="0"/>
              </a:srgbClr>
            </a:solidFill>
            <a:prstDash val="solid"/>
          </a:ln>
        </p:spPr>
      </p:sp>
      <p:pic>
        <p:nvPicPr>
          <p:cNvPr id="6" name="Image 0" descr="preencoded.png"/>
          <p:cNvPicPr>
            <a:picLocks noChangeAspect="1"/>
          </p:cNvPicPr>
          <p:nvPr/>
        </p:nvPicPr>
        <p:blipFill>
          <a:blip r:embed="rId3"/>
          <a:srcRect t="-401" b="-401"/>
          <a:stretch/>
        </p:blipFill>
        <p:spPr>
          <a:xfrm>
            <a:off x="0" y="952805"/>
            <a:ext cx="12191695" cy="57607"/>
          </a:xfrm>
          <a:prstGeom prst="rect">
            <a:avLst/>
          </a:prstGeom>
        </p:spPr>
      </p:pic>
      <p:sp>
        <p:nvSpPr>
          <p:cNvPr id="7" name="Shape 4"/>
          <p:cNvSpPr/>
          <p:nvPr/>
        </p:nvSpPr>
        <p:spPr>
          <a:xfrm>
            <a:off x="0" y="1009498"/>
            <a:ext cx="12191695" cy="5467198"/>
          </a:xfrm>
          <a:prstGeom prst="rect">
            <a:avLst/>
          </a:prstGeom>
          <a:solidFill>
            <a:srgbClr val="F8FAFC"/>
          </a:solidFill>
          <a:ln w="12700">
            <a:solidFill>
              <a:srgbClr val="FFFFFF">
                <a:alpha val="0"/>
              </a:srgbClr>
            </a:solidFill>
            <a:prstDash val="solid"/>
          </a:ln>
        </p:spPr>
      </p:sp>
      <p:sp>
        <p:nvSpPr>
          <p:cNvPr id="10" name="Shape 7"/>
          <p:cNvSpPr/>
          <p:nvPr/>
        </p:nvSpPr>
        <p:spPr>
          <a:xfrm>
            <a:off x="676656" y="1399946"/>
            <a:ext cx="543154" cy="200254"/>
          </a:xfrm>
          <a:prstGeom prst="roundRect">
            <a:avLst>
              <a:gd name="adj" fmla="val 173951"/>
            </a:avLst>
          </a:prstGeom>
          <a:solidFill>
            <a:srgbClr val="E8F4FD"/>
          </a:solidFill>
          <a:ln w="12700">
            <a:solidFill>
              <a:srgbClr val="FFFFFF">
                <a:alpha val="0"/>
              </a:srgbClr>
            </a:solidFill>
            <a:prstDash val="solid"/>
          </a:ln>
        </p:spPr>
      </p:sp>
      <p:pic>
        <p:nvPicPr>
          <p:cNvPr id="12" name="Image 1" descr="preencoded.png"/>
          <p:cNvPicPr>
            <a:picLocks noChangeAspect="1"/>
          </p:cNvPicPr>
          <p:nvPr/>
        </p:nvPicPr>
        <p:blipFill>
          <a:blip r:embed="rId4"/>
          <a:srcRect l="-760" r="-760"/>
          <a:stretch/>
        </p:blipFill>
        <p:spPr>
          <a:xfrm>
            <a:off x="11354105" y="1324051"/>
            <a:ext cx="152705" cy="171907"/>
          </a:xfrm>
          <a:prstGeom prst="rect">
            <a:avLst/>
          </a:prstGeom>
        </p:spPr>
      </p:pic>
      <p:pic>
        <p:nvPicPr>
          <p:cNvPr id="18" name="Image 2" descr="preencoded.png"/>
          <p:cNvPicPr>
            <a:picLocks noChangeAspect="1"/>
          </p:cNvPicPr>
          <p:nvPr/>
        </p:nvPicPr>
        <p:blipFill>
          <a:blip r:embed="rId4"/>
          <a:srcRect l="-760" r="-760"/>
          <a:stretch/>
        </p:blipFill>
        <p:spPr>
          <a:xfrm>
            <a:off x="11354105" y="2439619"/>
            <a:ext cx="152705" cy="171907"/>
          </a:xfrm>
          <a:prstGeom prst="rect">
            <a:avLst/>
          </a:prstGeom>
        </p:spPr>
      </p:pic>
      <p:sp>
        <p:nvSpPr>
          <p:cNvPr id="20" name="Shape 15"/>
          <p:cNvSpPr/>
          <p:nvPr/>
        </p:nvSpPr>
        <p:spPr>
          <a:xfrm>
            <a:off x="476402" y="3478378"/>
            <a:ext cx="11144707" cy="1028700"/>
          </a:xfrm>
          <a:prstGeom prst="roundRect">
            <a:avLst>
              <a:gd name="adj" fmla="val 13169"/>
            </a:avLst>
          </a:prstGeom>
          <a:solidFill>
            <a:srgbClr val="FFFFFF"/>
          </a:solidFill>
          <a:ln/>
        </p:spPr>
      </p:sp>
      <p:sp>
        <p:nvSpPr>
          <p:cNvPr id="21" name="Shape 16"/>
          <p:cNvSpPr/>
          <p:nvPr/>
        </p:nvSpPr>
        <p:spPr>
          <a:xfrm>
            <a:off x="350896" y="1905610"/>
            <a:ext cx="57607" cy="1028700"/>
          </a:xfrm>
          <a:prstGeom prst="roundRect">
            <a:avLst>
              <a:gd name="adj" fmla="val 235157"/>
            </a:avLst>
          </a:prstGeom>
          <a:solidFill>
            <a:srgbClr val="0072CE"/>
          </a:solidFill>
          <a:ln w="12700">
            <a:solidFill>
              <a:srgbClr val="0072CE">
                <a:alpha val="0"/>
              </a:srgbClr>
            </a:solidFill>
            <a:prstDash val="solid"/>
          </a:ln>
        </p:spPr>
      </p:sp>
      <p:sp>
        <p:nvSpPr>
          <p:cNvPr id="23" name="Text 18"/>
          <p:cNvSpPr txBox="1"/>
          <p:nvPr/>
        </p:nvSpPr>
        <p:spPr>
          <a:xfrm>
            <a:off x="559613" y="1406686"/>
            <a:ext cx="4379940" cy="313299"/>
          </a:xfrm>
          <a:prstGeom prst="rect">
            <a:avLst/>
          </a:prstGeom>
          <a:solidFill>
            <a:srgbClr val="FFFFFF">
              <a:alpha val="0"/>
            </a:srgbClr>
          </a:solidFill>
          <a:ln>
            <a:solidFill>
              <a:srgbClr val="FFFFFF">
                <a:alpha val="0"/>
              </a:srgbClr>
            </a:solidFill>
          </a:ln>
        </p:spPr>
        <p:txBody>
          <a:bodyPr wrap="square" lIns="63500" tIns="25400" rIns="63500" bIns="25400" rtlCol="0" anchor="ctr"/>
          <a:lstStyle/>
          <a:p>
            <a:pPr marL="0" indent="0" algn="l">
              <a:buNone/>
            </a:pPr>
            <a:r>
              <a:rPr lang="en-US" sz="1400" b="1" dirty="0">
                <a:solidFill>
                  <a:srgbClr val="003580"/>
                </a:solidFill>
                <a:latin typeface="Open Sans" pitchFamily="34" charset="0"/>
                <a:ea typeface="Open Sans" pitchFamily="34" charset="-122"/>
                <a:cs typeface="Open Sans" pitchFamily="34" charset="-120"/>
              </a:rPr>
              <a:t>C. Asset Recovery</a:t>
            </a:r>
            <a:endParaRPr lang="en-US" sz="1400" dirty="0"/>
          </a:p>
        </p:txBody>
      </p:sp>
      <p:pic>
        <p:nvPicPr>
          <p:cNvPr id="24" name="Image 3" descr="preencoded.png"/>
          <p:cNvPicPr>
            <a:picLocks noChangeAspect="1"/>
          </p:cNvPicPr>
          <p:nvPr/>
        </p:nvPicPr>
        <p:blipFill>
          <a:blip r:embed="rId4"/>
          <a:srcRect l="-760" r="-760"/>
          <a:stretch/>
        </p:blipFill>
        <p:spPr>
          <a:xfrm>
            <a:off x="11354105" y="3555187"/>
            <a:ext cx="152705" cy="171907"/>
          </a:xfrm>
          <a:prstGeom prst="rect">
            <a:avLst/>
          </a:prstGeom>
        </p:spPr>
      </p:pic>
      <p:sp>
        <p:nvSpPr>
          <p:cNvPr id="25" name="Text 19"/>
          <p:cNvSpPr txBox="1"/>
          <p:nvPr/>
        </p:nvSpPr>
        <p:spPr>
          <a:xfrm>
            <a:off x="619049" y="1854401"/>
            <a:ext cx="10877702" cy="2169874"/>
          </a:xfrm>
          <a:prstGeom prst="rect">
            <a:avLst/>
          </a:prstGeom>
          <a:noFill/>
          <a:ln/>
        </p:spPr>
        <p:txBody>
          <a:bodyPr wrap="square" lIns="0" tIns="0" rIns="0" bIns="0" rtlCol="0" anchor="ctr"/>
          <a:lstStyle/>
          <a:p>
            <a:pPr marL="0" indent="0" algn="l">
              <a:buNone/>
            </a:pPr>
            <a:r>
              <a:rPr lang="en-US" b="1" i="1" dirty="0">
                <a:solidFill>
                  <a:srgbClr val="1E293B"/>
                </a:solidFill>
                <a:latin typeface="Montserrat" pitchFamily="34" charset="0"/>
                <a:ea typeface="Montserrat" pitchFamily="34" charset="-122"/>
                <a:cs typeface="Montserrat" pitchFamily="34" charset="-120"/>
              </a:rPr>
              <a:t>"1. In respect of borrowers with outstanding of Rs. 10.00 Crores and above... Comments of the Branch Auditor on advances with significant adverse features... </a:t>
            </a:r>
          </a:p>
          <a:p>
            <a:pPr marL="0" indent="0" algn="l">
              <a:buNone/>
            </a:pPr>
            <a:r>
              <a:rPr lang="en-US" b="1" i="1" dirty="0">
                <a:solidFill>
                  <a:srgbClr val="1E293B"/>
                </a:solidFill>
                <a:latin typeface="Montserrat" pitchFamily="34" charset="0"/>
                <a:ea typeface="Montserrat" pitchFamily="34" charset="-122"/>
                <a:cs typeface="Montserrat" pitchFamily="34" charset="-120"/>
              </a:rPr>
              <a:t>2. List the accounts with outstanding in excess of Rs. 10.00 Crores upgraded... </a:t>
            </a:r>
          </a:p>
          <a:p>
            <a:pPr marL="0" indent="0" algn="l">
              <a:buNone/>
            </a:pPr>
            <a:r>
              <a:rPr lang="en-US" b="1" i="1" dirty="0">
                <a:solidFill>
                  <a:srgbClr val="1E293B"/>
                </a:solidFill>
                <a:latin typeface="Montserrat" pitchFamily="34" charset="0"/>
                <a:ea typeface="Montserrat" pitchFamily="34" charset="-122"/>
                <a:cs typeface="Montserrat" pitchFamily="34" charset="-120"/>
              </a:rPr>
              <a:t>3. system of updating periodically the valuation of security... </a:t>
            </a:r>
          </a:p>
          <a:p>
            <a:pPr marL="0" indent="0" algn="l">
              <a:buNone/>
            </a:pPr>
            <a:r>
              <a:rPr lang="en-US" b="1" i="1" dirty="0">
                <a:solidFill>
                  <a:srgbClr val="1E293B"/>
                </a:solidFill>
                <a:latin typeface="Montserrat" pitchFamily="34" charset="0"/>
                <a:ea typeface="Montserrat" pitchFamily="34" charset="-122"/>
                <a:cs typeface="Montserrat" pitchFamily="34" charset="-120"/>
              </a:rPr>
              <a:t>4. Age-wise analysis of recovery suits filed... </a:t>
            </a:r>
          </a:p>
          <a:p>
            <a:pPr marL="0" indent="0" algn="l">
              <a:buNone/>
            </a:pPr>
            <a:r>
              <a:rPr lang="en-US" b="1" i="1" dirty="0">
                <a:solidFill>
                  <a:srgbClr val="1E293B"/>
                </a:solidFill>
                <a:latin typeface="Montserrat" pitchFamily="34" charset="0"/>
                <a:ea typeface="Montserrat" pitchFamily="34" charset="-122"/>
                <a:cs typeface="Montserrat" pitchFamily="34" charset="-120"/>
              </a:rPr>
              <a:t>5. Is the branch prompt in ensuring execution of decrees, </a:t>
            </a:r>
            <a:r>
              <a:rPr lang="en-US" b="1" i="1" dirty="0" err="1">
                <a:solidFill>
                  <a:srgbClr val="1E293B"/>
                </a:solidFill>
                <a:latin typeface="Montserrat" pitchFamily="34" charset="0"/>
                <a:ea typeface="Montserrat" pitchFamily="34" charset="-122"/>
                <a:cs typeface="Montserrat" pitchFamily="34" charset="-120"/>
              </a:rPr>
              <a:t>timebarred</a:t>
            </a:r>
            <a:r>
              <a:rPr lang="en-US" b="1" i="1" dirty="0">
                <a:solidFill>
                  <a:srgbClr val="1E293B"/>
                </a:solidFill>
                <a:latin typeface="Montserrat" pitchFamily="34" charset="0"/>
                <a:ea typeface="Montserrat" pitchFamily="34" charset="-122"/>
                <a:cs typeface="Montserrat" pitchFamily="34" charset="-120"/>
              </a:rPr>
              <a:t> degrees, </a:t>
            </a:r>
          </a:p>
          <a:p>
            <a:pPr marL="0" indent="0" algn="l">
              <a:buNone/>
            </a:pPr>
            <a:r>
              <a:rPr lang="en-US" b="1" i="1" dirty="0">
                <a:solidFill>
                  <a:srgbClr val="1E293B"/>
                </a:solidFill>
                <a:latin typeface="Montserrat" pitchFamily="34" charset="0"/>
                <a:ea typeface="Montserrat" pitchFamily="34" charset="-122"/>
                <a:cs typeface="Montserrat" pitchFamily="34" charset="-120"/>
              </a:rPr>
              <a:t>6. List the recoveries and their appropriation. List of recoveries Pending appropriations "</a:t>
            </a:r>
            <a:endParaRPr lang="en-US" dirty="0"/>
          </a:p>
        </p:txBody>
      </p:sp>
      <p:sp>
        <p:nvSpPr>
          <p:cNvPr id="26" name="Shape 20"/>
          <p:cNvSpPr/>
          <p:nvPr/>
        </p:nvSpPr>
        <p:spPr>
          <a:xfrm>
            <a:off x="476402" y="4641494"/>
            <a:ext cx="3657600" cy="1600200"/>
          </a:xfrm>
          <a:prstGeom prst="roundRect">
            <a:avLst>
              <a:gd name="adj" fmla="val 6803"/>
            </a:avLst>
          </a:prstGeom>
          <a:solidFill>
            <a:srgbClr val="FFFFFF"/>
          </a:solidFill>
          <a:ln w="12700">
            <a:solidFill>
              <a:srgbClr val="FFFFFF">
                <a:alpha val="0"/>
              </a:srgbClr>
            </a:solidFill>
            <a:prstDash val="solid"/>
          </a:ln>
          <a:effectLst>
            <a:outerShdw blurRad="63500" dist="38100" dir="16200000" algn="bl" rotWithShape="0">
              <a:srgbClr val="000000">
                <a:alpha val="5000"/>
              </a:srgbClr>
            </a:outerShdw>
          </a:effectLst>
        </p:spPr>
      </p:sp>
      <p:sp>
        <p:nvSpPr>
          <p:cNvPr id="27" name="Shape 21"/>
          <p:cNvSpPr/>
          <p:nvPr/>
        </p:nvSpPr>
        <p:spPr>
          <a:xfrm>
            <a:off x="619049" y="5147158"/>
            <a:ext cx="3372307" cy="19202"/>
          </a:xfrm>
          <a:prstGeom prst="rect">
            <a:avLst/>
          </a:prstGeom>
          <a:solidFill>
            <a:srgbClr val="F1F5F9"/>
          </a:solidFill>
          <a:ln w="12700">
            <a:solidFill>
              <a:srgbClr val="F1F5F9">
                <a:alpha val="0"/>
              </a:srgbClr>
            </a:solidFill>
            <a:prstDash val="solid"/>
          </a:ln>
        </p:spPr>
      </p:sp>
      <p:sp>
        <p:nvSpPr>
          <p:cNvPr id="28" name="Shape 22"/>
          <p:cNvSpPr/>
          <p:nvPr/>
        </p:nvSpPr>
        <p:spPr>
          <a:xfrm>
            <a:off x="619049" y="4785055"/>
            <a:ext cx="286207" cy="286207"/>
          </a:xfrm>
          <a:prstGeom prst="ellipse">
            <a:avLst/>
          </a:prstGeom>
          <a:solidFill>
            <a:srgbClr val="0072CE"/>
          </a:solidFill>
          <a:ln w="12700">
            <a:solidFill>
              <a:srgbClr val="FFFFFF">
                <a:alpha val="0"/>
              </a:srgbClr>
            </a:solidFill>
            <a:prstDash val="solid"/>
          </a:ln>
        </p:spPr>
      </p:sp>
      <p:pic>
        <p:nvPicPr>
          <p:cNvPr id="29" name="Image 4" descr="preencoded.png"/>
          <p:cNvPicPr>
            <a:picLocks noChangeAspect="1"/>
          </p:cNvPicPr>
          <p:nvPr/>
        </p:nvPicPr>
        <p:blipFill>
          <a:blip r:embed="rId5"/>
          <a:srcRect/>
          <a:stretch/>
        </p:blipFill>
        <p:spPr>
          <a:xfrm>
            <a:off x="694944" y="4860950"/>
            <a:ext cx="133502" cy="133502"/>
          </a:xfrm>
          <a:prstGeom prst="rect">
            <a:avLst/>
          </a:prstGeom>
        </p:spPr>
      </p:pic>
      <p:sp>
        <p:nvSpPr>
          <p:cNvPr id="30" name="Text 23"/>
          <p:cNvSpPr txBox="1"/>
          <p:nvPr/>
        </p:nvSpPr>
        <p:spPr>
          <a:xfrm>
            <a:off x="981151" y="4827118"/>
            <a:ext cx="1295705" cy="200254"/>
          </a:xfrm>
          <a:prstGeom prst="rect">
            <a:avLst/>
          </a:prstGeom>
          <a:noFill/>
          <a:ln/>
        </p:spPr>
        <p:txBody>
          <a:bodyPr wrap="square" lIns="0" tIns="0" rIns="0" bIns="0" rtlCol="0" anchor="ctr"/>
          <a:lstStyle/>
          <a:p>
            <a:pPr marL="0" indent="0" algn="l">
              <a:buNone/>
            </a:pPr>
            <a:r>
              <a:rPr lang="en-US" sz="1000" b="1" dirty="0">
                <a:solidFill>
                  <a:srgbClr val="334155"/>
                </a:solidFill>
                <a:latin typeface="Montserrat" pitchFamily="34" charset="0"/>
                <a:ea typeface="Montserrat" pitchFamily="34" charset="-122"/>
                <a:cs typeface="Montserrat" pitchFamily="34" charset="-120"/>
              </a:rPr>
              <a:t>What to Verify</a:t>
            </a:r>
            <a:endParaRPr lang="en-US" sz="1000" dirty="0"/>
          </a:p>
        </p:txBody>
      </p:sp>
      <p:sp>
        <p:nvSpPr>
          <p:cNvPr id="31" name="Text 24"/>
          <p:cNvSpPr txBox="1"/>
          <p:nvPr/>
        </p:nvSpPr>
        <p:spPr>
          <a:xfrm>
            <a:off x="743407" y="5260543"/>
            <a:ext cx="3324758" cy="324612"/>
          </a:xfrm>
          <a:prstGeom prst="rect">
            <a:avLst/>
          </a:prstGeom>
          <a:noFill/>
          <a:ln/>
        </p:spPr>
        <p:txBody>
          <a:bodyPr wrap="square" lIns="0" tIns="0" rIns="0" bIns="0" rtlCol="0" anchor="ctr"/>
          <a:lstStyle/>
          <a:p>
            <a:pPr marL="0" indent="0" algn="l">
              <a:buNone/>
            </a:pPr>
            <a:r>
              <a:rPr lang="en-US" sz="900" dirty="0">
                <a:solidFill>
                  <a:srgbClr val="475569"/>
                </a:solidFill>
                <a:latin typeface="Open Sans" pitchFamily="34" charset="0"/>
                <a:ea typeface="Open Sans" pitchFamily="34" charset="-122"/>
                <a:cs typeface="Open Sans" pitchFamily="34" charset="-120"/>
              </a:rPr>
              <a:t>Forex: NOSTRO reconciliation status, pending entries, year-end rate conversion accuracy</a:t>
            </a:r>
            <a:endParaRPr lang="en-US" sz="900" dirty="0"/>
          </a:p>
        </p:txBody>
      </p:sp>
      <p:sp>
        <p:nvSpPr>
          <p:cNvPr id="32" name="Text 25"/>
          <p:cNvSpPr txBox="1"/>
          <p:nvPr/>
        </p:nvSpPr>
        <p:spPr>
          <a:xfrm>
            <a:off x="743407" y="5657393"/>
            <a:ext cx="3324758" cy="324612"/>
          </a:xfrm>
          <a:prstGeom prst="rect">
            <a:avLst/>
          </a:prstGeom>
          <a:noFill/>
          <a:ln/>
        </p:spPr>
        <p:txBody>
          <a:bodyPr wrap="square" lIns="0" tIns="0" rIns="0" bIns="0" rtlCol="0" anchor="ctr"/>
          <a:lstStyle/>
          <a:p>
            <a:pPr marL="0" indent="0" algn="l">
              <a:buNone/>
            </a:pPr>
            <a:r>
              <a:rPr lang="en-US" sz="900" dirty="0">
                <a:solidFill>
                  <a:srgbClr val="475569"/>
                </a:solidFill>
                <a:latin typeface="Open Sans" pitchFamily="34" charset="0"/>
                <a:ea typeface="Open Sans" pitchFamily="34" charset="-122"/>
                <a:cs typeface="Open Sans" pitchFamily="34" charset="-120"/>
              </a:rPr>
              <a:t>Clearing: Ageing of clearing adjustments, old debit entries justification</a:t>
            </a:r>
            <a:endParaRPr lang="en-US" sz="900" dirty="0"/>
          </a:p>
        </p:txBody>
      </p:sp>
      <p:sp>
        <p:nvSpPr>
          <p:cNvPr id="33" name="Text 26"/>
          <p:cNvSpPr txBox="1"/>
          <p:nvPr/>
        </p:nvSpPr>
        <p:spPr>
          <a:xfrm>
            <a:off x="743407" y="6053328"/>
            <a:ext cx="3324758" cy="324612"/>
          </a:xfrm>
          <a:prstGeom prst="rect">
            <a:avLst/>
          </a:prstGeom>
          <a:noFill/>
          <a:ln/>
        </p:spPr>
        <p:txBody>
          <a:bodyPr wrap="square" lIns="0" tIns="0" rIns="0" bIns="0" rtlCol="0" anchor="ctr"/>
          <a:lstStyle/>
          <a:p>
            <a:pPr marL="0" indent="0" algn="l">
              <a:buNone/>
            </a:pPr>
            <a:r>
              <a:rPr lang="en-US" sz="900" dirty="0">
                <a:solidFill>
                  <a:srgbClr val="475569"/>
                </a:solidFill>
                <a:latin typeface="Open Sans" pitchFamily="34" charset="0"/>
                <a:ea typeface="Open Sans" pitchFamily="34" charset="-122"/>
                <a:cs typeface="Open Sans" pitchFamily="34" charset="-120"/>
              </a:rPr>
              <a:t>ARB: Case status for all &gt;10 Cr accounts, valuation updates for NPAs, decree execution delays</a:t>
            </a:r>
            <a:endParaRPr lang="en-US" sz="900" dirty="0"/>
          </a:p>
        </p:txBody>
      </p:sp>
      <p:sp>
        <p:nvSpPr>
          <p:cNvPr id="34" name="Shape 27"/>
          <p:cNvSpPr/>
          <p:nvPr/>
        </p:nvSpPr>
        <p:spPr>
          <a:xfrm>
            <a:off x="4270248" y="4641494"/>
            <a:ext cx="3657600" cy="1600200"/>
          </a:xfrm>
          <a:prstGeom prst="roundRect">
            <a:avLst>
              <a:gd name="adj" fmla="val 6803"/>
            </a:avLst>
          </a:prstGeom>
          <a:solidFill>
            <a:srgbClr val="FFFFFF"/>
          </a:solidFill>
          <a:ln w="12700">
            <a:solidFill>
              <a:srgbClr val="FFFFFF">
                <a:alpha val="0"/>
              </a:srgbClr>
            </a:solidFill>
            <a:prstDash val="solid"/>
          </a:ln>
          <a:effectLst>
            <a:outerShdw blurRad="63500" dist="38100" dir="16200000" algn="bl" rotWithShape="0">
              <a:srgbClr val="000000">
                <a:alpha val="5000"/>
              </a:srgbClr>
            </a:outerShdw>
          </a:effectLst>
        </p:spPr>
      </p:sp>
      <p:sp>
        <p:nvSpPr>
          <p:cNvPr id="35" name="Shape 28"/>
          <p:cNvSpPr/>
          <p:nvPr/>
        </p:nvSpPr>
        <p:spPr>
          <a:xfrm>
            <a:off x="4412894" y="5147158"/>
            <a:ext cx="3372307" cy="19202"/>
          </a:xfrm>
          <a:prstGeom prst="rect">
            <a:avLst/>
          </a:prstGeom>
          <a:solidFill>
            <a:srgbClr val="F1F5F9"/>
          </a:solidFill>
          <a:ln w="12700">
            <a:solidFill>
              <a:srgbClr val="F1F5F9">
                <a:alpha val="0"/>
              </a:srgbClr>
            </a:solidFill>
            <a:prstDash val="solid"/>
          </a:ln>
        </p:spPr>
      </p:sp>
      <p:sp>
        <p:nvSpPr>
          <p:cNvPr id="36" name="Shape 29"/>
          <p:cNvSpPr/>
          <p:nvPr/>
        </p:nvSpPr>
        <p:spPr>
          <a:xfrm>
            <a:off x="4412894" y="4785055"/>
            <a:ext cx="286207" cy="286207"/>
          </a:xfrm>
          <a:prstGeom prst="ellipse">
            <a:avLst/>
          </a:prstGeom>
          <a:solidFill>
            <a:srgbClr val="0D9488"/>
          </a:solidFill>
          <a:ln w="12700">
            <a:solidFill>
              <a:srgbClr val="FFFFFF">
                <a:alpha val="0"/>
              </a:srgbClr>
            </a:solidFill>
            <a:prstDash val="solid"/>
          </a:ln>
        </p:spPr>
      </p:sp>
      <p:pic>
        <p:nvPicPr>
          <p:cNvPr id="37" name="Image 5" descr="preencoded.png"/>
          <p:cNvPicPr>
            <a:picLocks noChangeAspect="1"/>
          </p:cNvPicPr>
          <p:nvPr/>
        </p:nvPicPr>
        <p:blipFill>
          <a:blip r:embed="rId6"/>
          <a:srcRect l="-2512" r="-2512"/>
          <a:stretch/>
        </p:blipFill>
        <p:spPr>
          <a:xfrm>
            <a:off x="4503420" y="4860950"/>
            <a:ext cx="105156" cy="133502"/>
          </a:xfrm>
          <a:prstGeom prst="rect">
            <a:avLst/>
          </a:prstGeom>
        </p:spPr>
      </p:pic>
      <p:sp>
        <p:nvSpPr>
          <p:cNvPr id="38" name="Text 30"/>
          <p:cNvSpPr txBox="1"/>
          <p:nvPr/>
        </p:nvSpPr>
        <p:spPr>
          <a:xfrm>
            <a:off x="4774997" y="4827118"/>
            <a:ext cx="1914754" cy="200254"/>
          </a:xfrm>
          <a:prstGeom prst="rect">
            <a:avLst/>
          </a:prstGeom>
          <a:noFill/>
          <a:ln/>
        </p:spPr>
        <p:txBody>
          <a:bodyPr wrap="square" lIns="0" tIns="0" rIns="0" bIns="0" rtlCol="0" anchor="ctr"/>
          <a:lstStyle/>
          <a:p>
            <a:pPr marL="0" indent="0" algn="l">
              <a:buNone/>
            </a:pPr>
            <a:r>
              <a:rPr lang="en-US" sz="1000" b="1" dirty="0">
                <a:solidFill>
                  <a:srgbClr val="334155"/>
                </a:solidFill>
                <a:latin typeface="Montserrat" pitchFamily="34" charset="0"/>
                <a:ea typeface="Montserrat" pitchFamily="34" charset="-122"/>
                <a:cs typeface="Montserrat" pitchFamily="34" charset="-120"/>
              </a:rPr>
              <a:t>Documents to Examine</a:t>
            </a:r>
            <a:endParaRPr lang="en-US" sz="1000" dirty="0"/>
          </a:p>
        </p:txBody>
      </p:sp>
      <p:sp>
        <p:nvSpPr>
          <p:cNvPr id="39" name="Text 31"/>
          <p:cNvSpPr txBox="1"/>
          <p:nvPr/>
        </p:nvSpPr>
        <p:spPr>
          <a:xfrm>
            <a:off x="4537253" y="5260543"/>
            <a:ext cx="3299155" cy="162763"/>
          </a:xfrm>
          <a:prstGeom prst="rect">
            <a:avLst/>
          </a:prstGeom>
          <a:noFill/>
          <a:ln/>
        </p:spPr>
        <p:txBody>
          <a:bodyPr wrap="square" lIns="0" tIns="0" rIns="0" bIns="0" rtlCol="0" anchor="ctr"/>
          <a:lstStyle/>
          <a:p>
            <a:pPr marL="0" indent="0" algn="l">
              <a:buNone/>
            </a:pPr>
            <a:r>
              <a:rPr lang="en-US" sz="900" dirty="0">
                <a:solidFill>
                  <a:srgbClr val="475569"/>
                </a:solidFill>
                <a:latin typeface="Open Sans" pitchFamily="34" charset="0"/>
                <a:ea typeface="Open Sans" pitchFamily="34" charset="-122"/>
                <a:cs typeface="Open Sans" pitchFamily="34" charset="-120"/>
              </a:rPr>
              <a:t>NOSTRO Reconciliation Statements &amp; Confirmations</a:t>
            </a:r>
            <a:endParaRPr lang="en-US" sz="900" dirty="0"/>
          </a:p>
        </p:txBody>
      </p:sp>
      <p:sp>
        <p:nvSpPr>
          <p:cNvPr id="40" name="Text 32"/>
          <p:cNvSpPr txBox="1"/>
          <p:nvPr/>
        </p:nvSpPr>
        <p:spPr>
          <a:xfrm>
            <a:off x="4537253" y="5497373"/>
            <a:ext cx="3377794" cy="162763"/>
          </a:xfrm>
          <a:prstGeom prst="rect">
            <a:avLst/>
          </a:prstGeom>
          <a:noFill/>
          <a:ln/>
        </p:spPr>
        <p:txBody>
          <a:bodyPr wrap="square" lIns="0" tIns="0" rIns="0" bIns="0" rtlCol="0" anchor="ctr"/>
          <a:lstStyle/>
          <a:p>
            <a:pPr marL="0" indent="0" algn="l">
              <a:buNone/>
            </a:pPr>
            <a:r>
              <a:rPr lang="en-US" sz="900" dirty="0">
                <a:solidFill>
                  <a:srgbClr val="475569"/>
                </a:solidFill>
                <a:latin typeface="Open Sans" pitchFamily="34" charset="0"/>
                <a:ea typeface="Open Sans" pitchFamily="34" charset="-122"/>
                <a:cs typeface="Open Sans" pitchFamily="34" charset="-120"/>
              </a:rPr>
              <a:t>Clearing Adjustment Account Ledger &amp; Ageing Report</a:t>
            </a:r>
            <a:endParaRPr lang="en-US" sz="900" dirty="0"/>
          </a:p>
        </p:txBody>
      </p:sp>
      <p:sp>
        <p:nvSpPr>
          <p:cNvPr id="41" name="Text 33"/>
          <p:cNvSpPr txBox="1"/>
          <p:nvPr/>
        </p:nvSpPr>
        <p:spPr>
          <a:xfrm>
            <a:off x="4537253" y="5733288"/>
            <a:ext cx="3072384" cy="162763"/>
          </a:xfrm>
          <a:prstGeom prst="rect">
            <a:avLst/>
          </a:prstGeom>
          <a:noFill/>
          <a:ln/>
        </p:spPr>
        <p:txBody>
          <a:bodyPr wrap="square" lIns="0" tIns="0" rIns="0" bIns="0" rtlCol="0" anchor="ctr"/>
          <a:lstStyle/>
          <a:p>
            <a:pPr marL="0" indent="0" algn="l">
              <a:buNone/>
            </a:pPr>
            <a:r>
              <a:rPr lang="en-US" sz="900" dirty="0">
                <a:solidFill>
                  <a:srgbClr val="475569"/>
                </a:solidFill>
                <a:latin typeface="Open Sans" pitchFamily="34" charset="0"/>
                <a:ea typeface="Open Sans" pitchFamily="34" charset="-122"/>
                <a:cs typeface="Open Sans" pitchFamily="34" charset="-120"/>
              </a:rPr>
              <a:t>List of Suit Filed Accounts &amp; Legal Status Reports</a:t>
            </a:r>
            <a:endParaRPr lang="en-US" sz="900" dirty="0"/>
          </a:p>
        </p:txBody>
      </p:sp>
      <p:sp>
        <p:nvSpPr>
          <p:cNvPr id="42" name="Text 34"/>
          <p:cNvSpPr txBox="1"/>
          <p:nvPr/>
        </p:nvSpPr>
        <p:spPr>
          <a:xfrm>
            <a:off x="4537253" y="5969203"/>
            <a:ext cx="2459736" cy="162763"/>
          </a:xfrm>
          <a:prstGeom prst="rect">
            <a:avLst/>
          </a:prstGeom>
          <a:noFill/>
          <a:ln/>
        </p:spPr>
        <p:txBody>
          <a:bodyPr wrap="square" lIns="0" tIns="0" rIns="0" bIns="0" rtlCol="0" anchor="ctr"/>
          <a:lstStyle/>
          <a:p>
            <a:pPr marL="0" indent="0" algn="l">
              <a:buNone/>
            </a:pPr>
            <a:r>
              <a:rPr lang="en-US" sz="900" dirty="0">
                <a:solidFill>
                  <a:srgbClr val="475569"/>
                </a:solidFill>
                <a:latin typeface="Open Sans" pitchFamily="34" charset="0"/>
                <a:ea typeface="Open Sans" pitchFamily="34" charset="-122"/>
                <a:cs typeface="Open Sans" pitchFamily="34" charset="-120"/>
              </a:rPr>
              <a:t>Valuation Reports for Security Charged</a:t>
            </a:r>
            <a:endParaRPr lang="en-US" sz="900" dirty="0"/>
          </a:p>
        </p:txBody>
      </p:sp>
      <p:sp>
        <p:nvSpPr>
          <p:cNvPr id="43" name="Shape 35"/>
          <p:cNvSpPr/>
          <p:nvPr/>
        </p:nvSpPr>
        <p:spPr>
          <a:xfrm>
            <a:off x="8064094" y="4641494"/>
            <a:ext cx="3657600" cy="1600200"/>
          </a:xfrm>
          <a:prstGeom prst="roundRect">
            <a:avLst>
              <a:gd name="adj" fmla="val 6803"/>
            </a:avLst>
          </a:prstGeom>
          <a:solidFill>
            <a:srgbClr val="FFFFFF"/>
          </a:solidFill>
          <a:ln w="12700">
            <a:solidFill>
              <a:srgbClr val="FFFFFF">
                <a:alpha val="0"/>
              </a:srgbClr>
            </a:solidFill>
            <a:prstDash val="solid"/>
          </a:ln>
          <a:effectLst>
            <a:outerShdw blurRad="63500" dist="38100" dir="16200000" algn="bl" rotWithShape="0">
              <a:srgbClr val="000000">
                <a:alpha val="5000"/>
              </a:srgbClr>
            </a:outerShdw>
          </a:effectLst>
        </p:spPr>
      </p:sp>
      <p:sp>
        <p:nvSpPr>
          <p:cNvPr id="44" name="Shape 36"/>
          <p:cNvSpPr/>
          <p:nvPr/>
        </p:nvSpPr>
        <p:spPr>
          <a:xfrm>
            <a:off x="8207654" y="5147158"/>
            <a:ext cx="3372307" cy="19202"/>
          </a:xfrm>
          <a:prstGeom prst="rect">
            <a:avLst/>
          </a:prstGeom>
          <a:solidFill>
            <a:srgbClr val="F1F5F9"/>
          </a:solidFill>
          <a:ln w="12700">
            <a:solidFill>
              <a:srgbClr val="F1F5F9">
                <a:alpha val="0"/>
              </a:srgbClr>
            </a:solidFill>
            <a:prstDash val="solid"/>
          </a:ln>
        </p:spPr>
      </p:sp>
      <p:sp>
        <p:nvSpPr>
          <p:cNvPr id="45" name="Shape 37"/>
          <p:cNvSpPr/>
          <p:nvPr/>
        </p:nvSpPr>
        <p:spPr>
          <a:xfrm>
            <a:off x="8207654" y="4785055"/>
            <a:ext cx="286207" cy="286207"/>
          </a:xfrm>
          <a:prstGeom prst="ellipse">
            <a:avLst/>
          </a:prstGeom>
          <a:solidFill>
            <a:srgbClr val="EF4444"/>
          </a:solidFill>
          <a:ln w="12700">
            <a:solidFill>
              <a:srgbClr val="FFFFFF">
                <a:alpha val="0"/>
              </a:srgbClr>
            </a:solidFill>
            <a:prstDash val="solid"/>
          </a:ln>
        </p:spPr>
      </p:sp>
      <p:pic>
        <p:nvPicPr>
          <p:cNvPr id="46" name="Image 6" descr="preencoded.png"/>
          <p:cNvPicPr>
            <a:picLocks noChangeAspect="1"/>
          </p:cNvPicPr>
          <p:nvPr/>
        </p:nvPicPr>
        <p:blipFill>
          <a:blip r:embed="rId7"/>
          <a:srcRect/>
          <a:stretch/>
        </p:blipFill>
        <p:spPr>
          <a:xfrm>
            <a:off x="8283550" y="4860950"/>
            <a:ext cx="133502" cy="133502"/>
          </a:xfrm>
          <a:prstGeom prst="rect">
            <a:avLst/>
          </a:prstGeom>
        </p:spPr>
      </p:pic>
      <p:sp>
        <p:nvSpPr>
          <p:cNvPr id="47" name="Text 38"/>
          <p:cNvSpPr txBox="1"/>
          <p:nvPr/>
        </p:nvSpPr>
        <p:spPr>
          <a:xfrm>
            <a:off x="8568842" y="4827118"/>
            <a:ext cx="1459382" cy="200254"/>
          </a:xfrm>
          <a:prstGeom prst="rect">
            <a:avLst/>
          </a:prstGeom>
          <a:noFill/>
          <a:ln/>
        </p:spPr>
        <p:txBody>
          <a:bodyPr wrap="square" lIns="0" tIns="0" rIns="0" bIns="0" rtlCol="0" anchor="ctr"/>
          <a:lstStyle/>
          <a:p>
            <a:pPr marL="0" indent="0" algn="l">
              <a:buNone/>
            </a:pPr>
            <a:r>
              <a:rPr lang="en-US" sz="1000" b="1" dirty="0">
                <a:solidFill>
                  <a:srgbClr val="334155"/>
                </a:solidFill>
                <a:latin typeface="Montserrat" pitchFamily="34" charset="0"/>
                <a:ea typeface="Montserrat" pitchFamily="34" charset="-122"/>
                <a:cs typeface="Montserrat" pitchFamily="34" charset="-120"/>
              </a:rPr>
              <a:t>Risks / Red Flags</a:t>
            </a:r>
            <a:endParaRPr lang="en-US" sz="1000" dirty="0"/>
          </a:p>
        </p:txBody>
      </p:sp>
      <p:sp>
        <p:nvSpPr>
          <p:cNvPr id="48" name="Text 39"/>
          <p:cNvSpPr txBox="1"/>
          <p:nvPr/>
        </p:nvSpPr>
        <p:spPr>
          <a:xfrm>
            <a:off x="8331098" y="5260543"/>
            <a:ext cx="3324758" cy="324612"/>
          </a:xfrm>
          <a:prstGeom prst="rect">
            <a:avLst/>
          </a:prstGeom>
          <a:noFill/>
          <a:ln/>
        </p:spPr>
        <p:txBody>
          <a:bodyPr wrap="square" lIns="0" tIns="0" rIns="0" bIns="0" rtlCol="0" anchor="ctr"/>
          <a:lstStyle/>
          <a:p>
            <a:pPr marL="0" indent="0" algn="l">
              <a:buNone/>
            </a:pPr>
            <a:r>
              <a:rPr lang="en-US" sz="900" dirty="0">
                <a:solidFill>
                  <a:srgbClr val="475569"/>
                </a:solidFill>
                <a:latin typeface="Open Sans" pitchFamily="34" charset="0"/>
                <a:ea typeface="Open Sans" pitchFamily="34" charset="-122"/>
                <a:cs typeface="Open Sans" pitchFamily="34" charset="-120"/>
              </a:rPr>
              <a:t>Forex: Unreconciled NOSTRO entries masking fraud or losses</a:t>
            </a:r>
            <a:endParaRPr lang="en-US" sz="900" dirty="0"/>
          </a:p>
        </p:txBody>
      </p:sp>
      <p:sp>
        <p:nvSpPr>
          <p:cNvPr id="49" name="Text 40"/>
          <p:cNvSpPr txBox="1"/>
          <p:nvPr/>
        </p:nvSpPr>
        <p:spPr>
          <a:xfrm>
            <a:off x="8331098" y="5657393"/>
            <a:ext cx="3718865" cy="162763"/>
          </a:xfrm>
          <a:prstGeom prst="rect">
            <a:avLst/>
          </a:prstGeom>
          <a:noFill/>
          <a:ln/>
        </p:spPr>
        <p:txBody>
          <a:bodyPr wrap="square" lIns="0" tIns="0" rIns="0" bIns="0" rtlCol="0" anchor="ctr"/>
          <a:lstStyle/>
          <a:p>
            <a:pPr marL="0" indent="0" algn="l">
              <a:buNone/>
            </a:pPr>
            <a:r>
              <a:rPr lang="en-US" sz="900" dirty="0">
                <a:solidFill>
                  <a:srgbClr val="475569"/>
                </a:solidFill>
                <a:latin typeface="Open Sans" pitchFamily="34" charset="0"/>
                <a:ea typeface="Open Sans" pitchFamily="34" charset="-122"/>
                <a:cs typeface="Open Sans" pitchFamily="34" charset="-120"/>
              </a:rPr>
              <a:t>Clearing: Funds debited but not recovered (clearing frauds)</a:t>
            </a:r>
            <a:endParaRPr lang="en-US" sz="900" dirty="0"/>
          </a:p>
        </p:txBody>
      </p:sp>
      <p:sp>
        <p:nvSpPr>
          <p:cNvPr id="50" name="Text 41"/>
          <p:cNvSpPr txBox="1"/>
          <p:nvPr/>
        </p:nvSpPr>
        <p:spPr>
          <a:xfrm>
            <a:off x="8331098" y="5893308"/>
            <a:ext cx="2958998" cy="162763"/>
          </a:xfrm>
          <a:prstGeom prst="rect">
            <a:avLst/>
          </a:prstGeom>
          <a:noFill/>
          <a:ln/>
        </p:spPr>
        <p:txBody>
          <a:bodyPr wrap="square" lIns="0" tIns="0" rIns="0" bIns="0" rtlCol="0" anchor="ctr"/>
          <a:lstStyle/>
          <a:p>
            <a:pPr marL="0" indent="0" algn="l">
              <a:buNone/>
            </a:pPr>
            <a:r>
              <a:rPr lang="en-US" sz="900" dirty="0">
                <a:solidFill>
                  <a:srgbClr val="475569"/>
                </a:solidFill>
                <a:latin typeface="Open Sans" pitchFamily="34" charset="0"/>
                <a:ea typeface="Open Sans" pitchFamily="34" charset="-122"/>
                <a:cs typeface="Open Sans" pitchFamily="34" charset="-120"/>
              </a:rPr>
              <a:t>ARB: Time-barred decrees losing enforceability</a:t>
            </a:r>
            <a:endParaRPr lang="en-US" sz="900" dirty="0"/>
          </a:p>
        </p:txBody>
      </p:sp>
      <p:sp>
        <p:nvSpPr>
          <p:cNvPr id="51" name="Text 42"/>
          <p:cNvSpPr txBox="1"/>
          <p:nvPr/>
        </p:nvSpPr>
        <p:spPr>
          <a:xfrm>
            <a:off x="8331098" y="6129223"/>
            <a:ext cx="3554273" cy="162763"/>
          </a:xfrm>
          <a:prstGeom prst="rect">
            <a:avLst/>
          </a:prstGeom>
          <a:noFill/>
          <a:ln/>
        </p:spPr>
        <p:txBody>
          <a:bodyPr wrap="square" lIns="0" tIns="0" rIns="0" bIns="0" rtlCol="0" anchor="ctr"/>
          <a:lstStyle/>
          <a:p>
            <a:pPr marL="0" indent="0" algn="l">
              <a:buNone/>
            </a:pPr>
            <a:r>
              <a:rPr lang="en-US" sz="900" dirty="0">
                <a:solidFill>
                  <a:srgbClr val="475569"/>
                </a:solidFill>
                <a:latin typeface="Open Sans" pitchFamily="34" charset="0"/>
                <a:ea typeface="Open Sans" pitchFamily="34" charset="-122"/>
                <a:cs typeface="Open Sans" pitchFamily="34" charset="-120"/>
              </a:rPr>
              <a:t>ARB: Stale valuations leading to inadequate provisioning</a:t>
            </a:r>
            <a:endParaRPr lang="en-US" sz="900" dirty="0"/>
          </a:p>
        </p:txBody>
      </p:sp>
      <p:sp>
        <p:nvSpPr>
          <p:cNvPr id="52" name="Shape 43"/>
          <p:cNvSpPr/>
          <p:nvPr/>
        </p:nvSpPr>
        <p:spPr>
          <a:xfrm>
            <a:off x="0" y="6476695"/>
            <a:ext cx="12191695" cy="381305"/>
          </a:xfrm>
          <a:prstGeom prst="rect">
            <a:avLst/>
          </a:prstGeom>
          <a:solidFill>
            <a:srgbClr val="F1F5F9"/>
          </a:solidFill>
          <a:ln/>
        </p:spPr>
      </p:sp>
      <p:sp>
        <p:nvSpPr>
          <p:cNvPr id="53" name="Shape 44"/>
          <p:cNvSpPr/>
          <p:nvPr/>
        </p:nvSpPr>
        <p:spPr>
          <a:xfrm>
            <a:off x="0" y="6476695"/>
            <a:ext cx="12191695" cy="9144"/>
          </a:xfrm>
          <a:prstGeom prst="rect">
            <a:avLst/>
          </a:prstGeom>
          <a:solidFill>
            <a:srgbClr val="E2E8F0"/>
          </a:solidFill>
          <a:ln w="12700">
            <a:solidFill>
              <a:srgbClr val="E2E8F0">
                <a:alpha val="0"/>
              </a:srgbClr>
            </a:solidFill>
            <a:prstDash val="solid"/>
          </a:ln>
        </p:spPr>
      </p:sp>
      <p:sp>
        <p:nvSpPr>
          <p:cNvPr id="54" name="Text 45"/>
          <p:cNvSpPr txBox="1"/>
          <p:nvPr/>
        </p:nvSpPr>
        <p:spPr>
          <a:xfrm>
            <a:off x="476402" y="6586423"/>
            <a:ext cx="3276295" cy="171907"/>
          </a:xfrm>
          <a:prstGeom prst="rect">
            <a:avLst/>
          </a:prstGeom>
          <a:noFill/>
          <a:ln/>
        </p:spPr>
        <p:txBody>
          <a:bodyPr wrap="square" lIns="0" tIns="0" rIns="0" bIns="0" rtlCol="0" anchor="ctr"/>
          <a:lstStyle/>
          <a:p>
            <a:pPr marL="0" indent="0" algn="l">
              <a:buNone/>
            </a:pPr>
            <a:r>
              <a:rPr lang="en-US" sz="900" dirty="0">
                <a:solidFill>
                  <a:srgbClr val="64748B"/>
                </a:solidFill>
                <a:latin typeface="Open Sans" pitchFamily="34" charset="0"/>
                <a:ea typeface="Open Sans" pitchFamily="34" charset="-122"/>
                <a:cs typeface="Open Sans" pitchFamily="34" charset="-120"/>
              </a:rPr>
              <a:t>Long Form Audit Report (LFAR) – Practical Approach</a:t>
            </a:r>
            <a:endParaRPr lang="en-US" sz="900" dirty="0"/>
          </a:p>
        </p:txBody>
      </p:sp>
      <p:sp>
        <p:nvSpPr>
          <p:cNvPr id="55" name="Text 46"/>
          <p:cNvSpPr txBox="1"/>
          <p:nvPr/>
        </p:nvSpPr>
        <p:spPr>
          <a:xfrm>
            <a:off x="10416845" y="6586423"/>
            <a:ext cx="1553566" cy="171907"/>
          </a:xfrm>
          <a:prstGeom prst="rect">
            <a:avLst/>
          </a:prstGeom>
          <a:noFill/>
          <a:ln/>
        </p:spPr>
        <p:txBody>
          <a:bodyPr wrap="square" lIns="0" tIns="0" rIns="0" bIns="0" rtlCol="0" anchor="ctr"/>
          <a:lstStyle/>
          <a:p>
            <a:pPr marL="0" indent="0" algn="l">
              <a:buNone/>
            </a:pPr>
            <a:r>
              <a:rPr lang="en-US" sz="900" dirty="0">
                <a:solidFill>
                  <a:srgbClr val="64748B"/>
                </a:solidFill>
                <a:latin typeface="Open Sans" pitchFamily="34" charset="0"/>
                <a:ea typeface="Open Sans" pitchFamily="34" charset="-122"/>
                <a:cs typeface="Open Sans" pitchFamily="34" charset="-120"/>
              </a:rPr>
              <a:t>ICAI Hyderabad Seminar</a:t>
            </a:r>
            <a:endParaRPr lang="en-US" sz="900" dirty="0"/>
          </a:p>
        </p:txBody>
      </p:sp>
      <p:pic>
        <p:nvPicPr>
          <p:cNvPr id="56" name="Image 7" descr="preencoded.png"/>
          <p:cNvPicPr>
            <a:picLocks noChangeAspect="1"/>
          </p:cNvPicPr>
          <p:nvPr/>
        </p:nvPicPr>
        <p:blipFill>
          <a:blip r:embed="rId8"/>
          <a:srcRect l="-1712" r="-1712"/>
          <a:stretch/>
        </p:blipFill>
        <p:spPr>
          <a:xfrm>
            <a:off x="476402" y="342900"/>
            <a:ext cx="276149" cy="267005"/>
          </a:xfrm>
          <a:prstGeom prst="rect">
            <a:avLst/>
          </a:prstGeom>
        </p:spPr>
      </p:pic>
      <p:sp>
        <p:nvSpPr>
          <p:cNvPr id="57" name="Text 47"/>
          <p:cNvSpPr txBox="1"/>
          <p:nvPr/>
        </p:nvSpPr>
        <p:spPr>
          <a:xfrm>
            <a:off x="895198" y="247802"/>
            <a:ext cx="9647296" cy="457200"/>
          </a:xfrm>
          <a:prstGeom prst="rect">
            <a:avLst/>
          </a:prstGeom>
          <a:noFill/>
          <a:ln/>
        </p:spPr>
        <p:txBody>
          <a:bodyPr wrap="square" lIns="0" tIns="0" rIns="0" bIns="0" rtlCol="0" anchor="ctr"/>
          <a:lstStyle/>
          <a:p>
            <a:pPr marL="0" indent="0" algn="l">
              <a:buNone/>
            </a:pPr>
            <a:r>
              <a:rPr lang="en-US" sz="2400" b="1" kern="0" spc="75" dirty="0">
                <a:solidFill>
                  <a:srgbClr val="FFFFFF"/>
                </a:solidFill>
                <a:latin typeface="Montserrat" pitchFamily="34" charset="0"/>
                <a:ea typeface="Montserrat" pitchFamily="34" charset="-122"/>
                <a:cs typeface="Montserrat" pitchFamily="34" charset="-120"/>
              </a:rPr>
              <a:t>Appendix - Specialized Branches- Asset Recovery </a:t>
            </a:r>
            <a:endParaRPr lang="en-US" sz="2400"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2"/>
          <p:cNvSpPr/>
          <p:nvPr/>
        </p:nvSpPr>
        <p:spPr>
          <a:xfrm>
            <a:off x="0" y="0"/>
            <a:ext cx="12191695" cy="952805"/>
          </a:xfrm>
          <a:prstGeom prst="rect">
            <a:avLst/>
          </a:prstGeom>
          <a:solidFill>
            <a:srgbClr val="003580"/>
          </a:solidFill>
          <a:ln w="12700">
            <a:solidFill>
              <a:srgbClr val="FFFFFF">
                <a:alpha val="0"/>
              </a:srgbClr>
            </a:solidFill>
            <a:prstDash val="solid"/>
          </a:ln>
        </p:spPr>
      </p:sp>
      <p:pic>
        <p:nvPicPr>
          <p:cNvPr id="6" name="Image 0" descr="preencoded.png"/>
          <p:cNvPicPr>
            <a:picLocks noChangeAspect="1"/>
          </p:cNvPicPr>
          <p:nvPr/>
        </p:nvPicPr>
        <p:blipFill>
          <a:blip r:embed="rId3"/>
          <a:srcRect t="-401" b="-401"/>
          <a:stretch/>
        </p:blipFill>
        <p:spPr>
          <a:xfrm>
            <a:off x="0" y="952805"/>
            <a:ext cx="12191695" cy="57607"/>
          </a:xfrm>
          <a:prstGeom prst="rect">
            <a:avLst/>
          </a:prstGeom>
        </p:spPr>
      </p:pic>
      <p:pic>
        <p:nvPicPr>
          <p:cNvPr id="12" name="Image 1" descr="preencoded.png"/>
          <p:cNvPicPr>
            <a:picLocks noChangeAspect="1"/>
          </p:cNvPicPr>
          <p:nvPr/>
        </p:nvPicPr>
        <p:blipFill>
          <a:blip r:embed="rId4"/>
          <a:srcRect l="-760" r="-760"/>
          <a:stretch/>
        </p:blipFill>
        <p:spPr>
          <a:xfrm>
            <a:off x="11354105" y="1324051"/>
            <a:ext cx="152705" cy="171907"/>
          </a:xfrm>
          <a:prstGeom prst="rect">
            <a:avLst/>
          </a:prstGeom>
        </p:spPr>
      </p:pic>
      <p:pic>
        <p:nvPicPr>
          <p:cNvPr id="18" name="Image 2" descr="preencoded.png"/>
          <p:cNvPicPr>
            <a:picLocks noChangeAspect="1"/>
          </p:cNvPicPr>
          <p:nvPr/>
        </p:nvPicPr>
        <p:blipFill>
          <a:blip r:embed="rId4"/>
          <a:srcRect l="-760" r="-760"/>
          <a:stretch/>
        </p:blipFill>
        <p:spPr>
          <a:xfrm>
            <a:off x="11354105" y="2439619"/>
            <a:ext cx="152705" cy="171907"/>
          </a:xfrm>
          <a:prstGeom prst="rect">
            <a:avLst/>
          </a:prstGeom>
        </p:spPr>
      </p:pic>
      <p:pic>
        <p:nvPicPr>
          <p:cNvPr id="24" name="Image 3" descr="preencoded.png"/>
          <p:cNvPicPr>
            <a:picLocks noChangeAspect="1"/>
          </p:cNvPicPr>
          <p:nvPr/>
        </p:nvPicPr>
        <p:blipFill>
          <a:blip r:embed="rId4"/>
          <a:srcRect l="-760" r="-760"/>
          <a:stretch/>
        </p:blipFill>
        <p:spPr>
          <a:xfrm>
            <a:off x="11354105" y="3555187"/>
            <a:ext cx="152705" cy="171907"/>
          </a:xfrm>
          <a:prstGeom prst="rect">
            <a:avLst/>
          </a:prstGeom>
        </p:spPr>
      </p:pic>
      <p:sp>
        <p:nvSpPr>
          <p:cNvPr id="27" name="Shape 21"/>
          <p:cNvSpPr/>
          <p:nvPr/>
        </p:nvSpPr>
        <p:spPr>
          <a:xfrm>
            <a:off x="619049" y="5147158"/>
            <a:ext cx="3372307" cy="19202"/>
          </a:xfrm>
          <a:prstGeom prst="rect">
            <a:avLst/>
          </a:prstGeom>
          <a:solidFill>
            <a:srgbClr val="F1F5F9"/>
          </a:solidFill>
          <a:ln w="12700">
            <a:solidFill>
              <a:srgbClr val="F1F5F9">
                <a:alpha val="0"/>
              </a:srgbClr>
            </a:solidFill>
            <a:prstDash val="solid"/>
          </a:ln>
        </p:spPr>
      </p:sp>
      <p:sp>
        <p:nvSpPr>
          <p:cNvPr id="35" name="Shape 28"/>
          <p:cNvSpPr/>
          <p:nvPr/>
        </p:nvSpPr>
        <p:spPr>
          <a:xfrm>
            <a:off x="4412894" y="5147158"/>
            <a:ext cx="3372307" cy="19202"/>
          </a:xfrm>
          <a:prstGeom prst="rect">
            <a:avLst/>
          </a:prstGeom>
          <a:solidFill>
            <a:srgbClr val="F1F5F9"/>
          </a:solidFill>
          <a:ln w="12700">
            <a:solidFill>
              <a:srgbClr val="F1F5F9">
                <a:alpha val="0"/>
              </a:srgbClr>
            </a:solidFill>
            <a:prstDash val="solid"/>
          </a:ln>
        </p:spPr>
      </p:sp>
      <p:pic>
        <p:nvPicPr>
          <p:cNvPr id="37" name="Image 5" descr="preencoded.png"/>
          <p:cNvPicPr>
            <a:picLocks noChangeAspect="1"/>
          </p:cNvPicPr>
          <p:nvPr/>
        </p:nvPicPr>
        <p:blipFill>
          <a:blip r:embed="rId5"/>
          <a:srcRect l="-2512" r="-2512"/>
          <a:stretch/>
        </p:blipFill>
        <p:spPr>
          <a:xfrm>
            <a:off x="4503420" y="4860950"/>
            <a:ext cx="105156" cy="133502"/>
          </a:xfrm>
          <a:prstGeom prst="rect">
            <a:avLst/>
          </a:prstGeom>
        </p:spPr>
      </p:pic>
      <p:sp>
        <p:nvSpPr>
          <p:cNvPr id="44" name="Shape 36"/>
          <p:cNvSpPr/>
          <p:nvPr/>
        </p:nvSpPr>
        <p:spPr>
          <a:xfrm>
            <a:off x="8207654" y="5147158"/>
            <a:ext cx="3372307" cy="19202"/>
          </a:xfrm>
          <a:prstGeom prst="rect">
            <a:avLst/>
          </a:prstGeom>
          <a:solidFill>
            <a:srgbClr val="F1F5F9"/>
          </a:solidFill>
          <a:ln w="12700">
            <a:solidFill>
              <a:srgbClr val="F1F5F9">
                <a:alpha val="0"/>
              </a:srgbClr>
            </a:solidFill>
            <a:prstDash val="solid"/>
          </a:ln>
        </p:spPr>
      </p:sp>
      <p:pic>
        <p:nvPicPr>
          <p:cNvPr id="46" name="Image 6" descr="preencoded.png"/>
          <p:cNvPicPr>
            <a:picLocks noChangeAspect="1"/>
          </p:cNvPicPr>
          <p:nvPr/>
        </p:nvPicPr>
        <p:blipFill>
          <a:blip r:embed="rId6"/>
          <a:srcRect/>
          <a:stretch/>
        </p:blipFill>
        <p:spPr>
          <a:xfrm>
            <a:off x="8283550" y="4860950"/>
            <a:ext cx="133502" cy="133502"/>
          </a:xfrm>
          <a:prstGeom prst="rect">
            <a:avLst/>
          </a:prstGeom>
        </p:spPr>
      </p:pic>
      <p:sp>
        <p:nvSpPr>
          <p:cNvPr id="52" name="Shape 43"/>
          <p:cNvSpPr/>
          <p:nvPr/>
        </p:nvSpPr>
        <p:spPr>
          <a:xfrm>
            <a:off x="0" y="6476695"/>
            <a:ext cx="12191695" cy="381305"/>
          </a:xfrm>
          <a:prstGeom prst="rect">
            <a:avLst/>
          </a:prstGeom>
          <a:solidFill>
            <a:srgbClr val="F1F5F9"/>
          </a:solidFill>
          <a:ln/>
        </p:spPr>
      </p:sp>
      <p:sp>
        <p:nvSpPr>
          <p:cNvPr id="53" name="Shape 44"/>
          <p:cNvSpPr/>
          <p:nvPr/>
        </p:nvSpPr>
        <p:spPr>
          <a:xfrm>
            <a:off x="0" y="6476695"/>
            <a:ext cx="12191695" cy="9144"/>
          </a:xfrm>
          <a:prstGeom prst="rect">
            <a:avLst/>
          </a:prstGeom>
          <a:solidFill>
            <a:srgbClr val="E2E8F0"/>
          </a:solidFill>
          <a:ln w="12700">
            <a:solidFill>
              <a:srgbClr val="E2E8F0">
                <a:alpha val="0"/>
              </a:srgbClr>
            </a:solidFill>
            <a:prstDash val="solid"/>
          </a:ln>
        </p:spPr>
      </p:sp>
      <p:sp>
        <p:nvSpPr>
          <p:cNvPr id="54" name="Text 45"/>
          <p:cNvSpPr txBox="1"/>
          <p:nvPr/>
        </p:nvSpPr>
        <p:spPr>
          <a:xfrm>
            <a:off x="476402" y="6586423"/>
            <a:ext cx="3276295" cy="171907"/>
          </a:xfrm>
          <a:prstGeom prst="rect">
            <a:avLst/>
          </a:prstGeom>
          <a:noFill/>
          <a:ln/>
        </p:spPr>
        <p:txBody>
          <a:bodyPr wrap="square" lIns="0" tIns="0" rIns="0" bIns="0" rtlCol="0" anchor="ctr"/>
          <a:lstStyle/>
          <a:p>
            <a:pPr marL="0" indent="0" algn="l">
              <a:buNone/>
            </a:pPr>
            <a:r>
              <a:rPr lang="en-US" sz="900" dirty="0">
                <a:solidFill>
                  <a:srgbClr val="64748B"/>
                </a:solidFill>
                <a:latin typeface="Open Sans" pitchFamily="34" charset="0"/>
                <a:ea typeface="Open Sans" pitchFamily="34" charset="-122"/>
                <a:cs typeface="Open Sans" pitchFamily="34" charset="-120"/>
              </a:rPr>
              <a:t>Long Form Audit Report (LFAR) – Practical Approach</a:t>
            </a:r>
            <a:endParaRPr lang="en-US" sz="900" dirty="0"/>
          </a:p>
        </p:txBody>
      </p:sp>
      <p:sp>
        <p:nvSpPr>
          <p:cNvPr id="55" name="Text 46"/>
          <p:cNvSpPr txBox="1"/>
          <p:nvPr/>
        </p:nvSpPr>
        <p:spPr>
          <a:xfrm>
            <a:off x="10416845" y="6586423"/>
            <a:ext cx="1553566" cy="171907"/>
          </a:xfrm>
          <a:prstGeom prst="rect">
            <a:avLst/>
          </a:prstGeom>
          <a:noFill/>
          <a:ln/>
        </p:spPr>
        <p:txBody>
          <a:bodyPr wrap="square" lIns="0" tIns="0" rIns="0" bIns="0" rtlCol="0" anchor="ctr"/>
          <a:lstStyle/>
          <a:p>
            <a:pPr marL="0" indent="0" algn="l">
              <a:buNone/>
            </a:pPr>
            <a:r>
              <a:rPr lang="en-US" sz="900" dirty="0">
                <a:solidFill>
                  <a:srgbClr val="64748B"/>
                </a:solidFill>
                <a:latin typeface="Open Sans" pitchFamily="34" charset="0"/>
                <a:ea typeface="Open Sans" pitchFamily="34" charset="-122"/>
                <a:cs typeface="Open Sans" pitchFamily="34" charset="-120"/>
              </a:rPr>
              <a:t>ICAI Hyderabad Seminar</a:t>
            </a:r>
            <a:endParaRPr lang="en-US" sz="900" dirty="0"/>
          </a:p>
        </p:txBody>
      </p:sp>
      <p:pic>
        <p:nvPicPr>
          <p:cNvPr id="56" name="Image 7" descr="preencoded.png"/>
          <p:cNvPicPr>
            <a:picLocks noChangeAspect="1"/>
          </p:cNvPicPr>
          <p:nvPr/>
        </p:nvPicPr>
        <p:blipFill>
          <a:blip r:embed="rId7"/>
          <a:srcRect l="-1712" r="-1712"/>
          <a:stretch/>
        </p:blipFill>
        <p:spPr>
          <a:xfrm>
            <a:off x="476402" y="342900"/>
            <a:ext cx="276149" cy="267005"/>
          </a:xfrm>
          <a:prstGeom prst="rect">
            <a:avLst/>
          </a:prstGeom>
        </p:spPr>
      </p:pic>
      <p:sp>
        <p:nvSpPr>
          <p:cNvPr id="57" name="Text 47"/>
          <p:cNvSpPr txBox="1"/>
          <p:nvPr/>
        </p:nvSpPr>
        <p:spPr>
          <a:xfrm>
            <a:off x="895198" y="220907"/>
            <a:ext cx="9647296" cy="457200"/>
          </a:xfrm>
          <a:prstGeom prst="rect">
            <a:avLst/>
          </a:prstGeom>
          <a:noFill/>
          <a:ln/>
        </p:spPr>
        <p:txBody>
          <a:bodyPr wrap="square" lIns="0" tIns="0" rIns="0" bIns="0" rtlCol="0" anchor="ctr"/>
          <a:lstStyle/>
          <a:p>
            <a:pPr marL="0" indent="0" algn="l">
              <a:buNone/>
            </a:pPr>
            <a:r>
              <a:rPr lang="en-US" sz="2400" b="1" kern="0" spc="75" dirty="0">
                <a:solidFill>
                  <a:srgbClr val="FFFFFF"/>
                </a:solidFill>
                <a:latin typeface="Montserrat" pitchFamily="34" charset="0"/>
                <a:ea typeface="Montserrat" pitchFamily="34" charset="-122"/>
                <a:cs typeface="Montserrat" pitchFamily="34" charset="-120"/>
              </a:rPr>
              <a:t>Annex III – Large Advances </a:t>
            </a:r>
            <a:r>
              <a:rPr lang="en-US" sz="2400" b="1" kern="0" spc="75" dirty="0" err="1">
                <a:solidFill>
                  <a:srgbClr val="FFFFFF"/>
                </a:solidFill>
                <a:latin typeface="Montserrat" pitchFamily="34" charset="0"/>
                <a:ea typeface="Montserrat" pitchFamily="34" charset="-122"/>
                <a:cs typeface="Montserrat" pitchFamily="34" charset="-120"/>
              </a:rPr>
              <a:t>questionarie</a:t>
            </a:r>
            <a:endParaRPr lang="en-US" sz="2400" dirty="0"/>
          </a:p>
        </p:txBody>
      </p:sp>
      <p:sp>
        <p:nvSpPr>
          <p:cNvPr id="5" name="TextBox 4">
            <a:extLst>
              <a:ext uri="{FF2B5EF4-FFF2-40B4-BE49-F238E27FC236}">
                <a16:creationId xmlns:a16="http://schemas.microsoft.com/office/drawing/2014/main" id="{9E234BA7-8347-4F36-852F-644C9D58F63A}"/>
              </a:ext>
            </a:extLst>
          </p:cNvPr>
          <p:cNvSpPr txBox="1"/>
          <p:nvPr/>
        </p:nvSpPr>
        <p:spPr>
          <a:xfrm>
            <a:off x="1174375" y="1640541"/>
            <a:ext cx="9242469" cy="1200329"/>
          </a:xfrm>
          <a:prstGeom prst="rect">
            <a:avLst/>
          </a:prstGeom>
          <a:noFill/>
        </p:spPr>
        <p:txBody>
          <a:bodyPr wrap="square" rtlCol="0">
            <a:spAutoFit/>
          </a:bodyPr>
          <a:lstStyle/>
          <a:p>
            <a:pPr algn="just"/>
            <a:r>
              <a:rPr lang="en-IN" dirty="0"/>
              <a:t>Detail questionnaire for large advances  as per format </a:t>
            </a:r>
            <a:r>
              <a:rPr lang="en-IN" dirty="0" err="1"/>
              <a:t>prescriebed</a:t>
            </a:r>
            <a:r>
              <a:rPr lang="en-IN" dirty="0"/>
              <a:t> covering 24 points  such as basic, details, total limits, consortium and multiple limits, inspection, </a:t>
            </a:r>
            <a:r>
              <a:rPr lang="en-IN" dirty="0" err="1"/>
              <a:t>securites</a:t>
            </a:r>
            <a:r>
              <a:rPr lang="en-IN" dirty="0"/>
              <a:t> details, details of guarantees, stock statement details, 2 years audited and next years projections, observations in the operations of A/cs, adverse reports on different audits. </a:t>
            </a:r>
          </a:p>
        </p:txBody>
      </p:sp>
    </p:spTree>
    <p:extLst>
      <p:ext uri="{BB962C8B-B14F-4D97-AF65-F5344CB8AC3E}">
        <p14:creationId xmlns:p14="http://schemas.microsoft.com/office/powerpoint/2010/main" val="325445664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name="Slide 70">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F0F0F0"/>
          </a:solidFill>
          <a:ln w="12700">
            <a:solidFill>
              <a:srgbClr val="FFFFFF">
                <a:alpha val="0"/>
              </a:srgbClr>
            </a:solidFill>
            <a:prstDash val="solid"/>
          </a:ln>
        </p:spPr>
      </p:sp>
      <p:sp>
        <p:nvSpPr>
          <p:cNvPr id="3" name="Shape 1"/>
          <p:cNvSpPr/>
          <p:nvPr/>
        </p:nvSpPr>
        <p:spPr>
          <a:xfrm>
            <a:off x="0" y="0"/>
            <a:ext cx="12191695" cy="6858000"/>
          </a:xfrm>
          <a:prstGeom prst="rect">
            <a:avLst/>
          </a:prstGeom>
          <a:solidFill>
            <a:srgbClr val="FFFFFF"/>
          </a:solidFill>
          <a:ln w="12700">
            <a:solidFill>
              <a:srgbClr val="FFFFFF">
                <a:alpha val="0"/>
              </a:srgbClr>
            </a:solidFill>
            <a:prstDash val="solid"/>
          </a:ln>
        </p:spPr>
      </p:sp>
      <p:pic>
        <p:nvPicPr>
          <p:cNvPr id="4" name="Image 0" descr="preencoded.png"/>
          <p:cNvPicPr>
            <a:picLocks noChangeAspect="1"/>
          </p:cNvPicPr>
          <p:nvPr/>
        </p:nvPicPr>
        <p:blipFill>
          <a:blip r:embed="rId3"/>
          <a:srcRect l="-65" r="-65"/>
          <a:stretch/>
        </p:blipFill>
        <p:spPr>
          <a:xfrm>
            <a:off x="0" y="702259"/>
            <a:ext cx="12191695" cy="42062"/>
          </a:xfrm>
          <a:prstGeom prst="rect">
            <a:avLst/>
          </a:prstGeom>
        </p:spPr>
      </p:pic>
      <p:sp>
        <p:nvSpPr>
          <p:cNvPr id="5" name="Shape 2"/>
          <p:cNvSpPr/>
          <p:nvPr/>
        </p:nvSpPr>
        <p:spPr>
          <a:xfrm>
            <a:off x="476402" y="1563624"/>
            <a:ext cx="6219749" cy="19202"/>
          </a:xfrm>
          <a:prstGeom prst="rect">
            <a:avLst/>
          </a:prstGeom>
          <a:solidFill>
            <a:srgbClr val="E2E8F0"/>
          </a:solidFill>
          <a:ln w="12700">
            <a:solidFill>
              <a:srgbClr val="E2E8F0">
                <a:alpha val="0"/>
              </a:srgbClr>
            </a:solidFill>
            <a:prstDash val="solid"/>
          </a:ln>
        </p:spPr>
      </p:sp>
      <p:sp>
        <p:nvSpPr>
          <p:cNvPr id="6" name="Text 3"/>
          <p:cNvSpPr txBox="1"/>
          <p:nvPr/>
        </p:nvSpPr>
        <p:spPr>
          <a:xfrm>
            <a:off x="800100" y="1125626"/>
            <a:ext cx="6011266" cy="342900"/>
          </a:xfrm>
          <a:prstGeom prst="rect">
            <a:avLst/>
          </a:prstGeom>
          <a:solidFill>
            <a:srgbClr val="FFFFFF">
              <a:alpha val="0"/>
            </a:srgbClr>
          </a:solidFill>
          <a:ln>
            <a:solidFill>
              <a:srgbClr val="FFFFFF">
                <a:alpha val="0"/>
              </a:srgbClr>
            </a:solidFill>
          </a:ln>
        </p:spPr>
        <p:txBody>
          <a:bodyPr wrap="square" lIns="0" tIns="0" rIns="0" bIns="0" rtlCol="0" anchor="ctr"/>
          <a:lstStyle/>
          <a:p>
            <a:pPr marL="0" indent="0" algn="l">
              <a:buNone/>
            </a:pPr>
            <a:r>
              <a:rPr lang="en-US" sz="1800" b="1" dirty="0">
                <a:solidFill>
                  <a:srgbClr val="003580"/>
                </a:solidFill>
                <a:latin typeface="Montserrat" pitchFamily="34" charset="0"/>
                <a:ea typeface="Montserrat" pitchFamily="34" charset="-122"/>
                <a:cs typeface="Montserrat" pitchFamily="34" charset="-120"/>
              </a:rPr>
              <a:t> 10 Key Takeaways for LFAR Auditors </a:t>
            </a:r>
            <a:endParaRPr lang="en-US" sz="1800" dirty="0"/>
          </a:p>
        </p:txBody>
      </p:sp>
      <p:pic>
        <p:nvPicPr>
          <p:cNvPr id="7" name="Image 1" descr="preencoded.png"/>
          <p:cNvPicPr>
            <a:picLocks noChangeAspect="1"/>
          </p:cNvPicPr>
          <p:nvPr/>
        </p:nvPicPr>
        <p:blipFill>
          <a:blip r:embed="rId4"/>
          <a:srcRect/>
          <a:stretch/>
        </p:blipFill>
        <p:spPr>
          <a:xfrm>
            <a:off x="476402" y="1183234"/>
            <a:ext cx="228600" cy="228600"/>
          </a:xfrm>
          <a:prstGeom prst="rect">
            <a:avLst/>
          </a:prstGeom>
        </p:spPr>
      </p:pic>
      <p:sp>
        <p:nvSpPr>
          <p:cNvPr id="8" name="Shape 4"/>
          <p:cNvSpPr/>
          <p:nvPr/>
        </p:nvSpPr>
        <p:spPr>
          <a:xfrm>
            <a:off x="476402" y="1773022"/>
            <a:ext cx="3038551" cy="809244"/>
          </a:xfrm>
          <a:prstGeom prst="roundRect">
            <a:avLst>
              <a:gd name="adj" fmla="val 21270"/>
            </a:avLst>
          </a:prstGeom>
          <a:solidFill>
            <a:srgbClr val="FFFFFF"/>
          </a:solidFill>
          <a:ln w="12700">
            <a:solidFill>
              <a:srgbClr val="E2E8F0"/>
            </a:solidFill>
            <a:prstDash val="solid"/>
          </a:ln>
        </p:spPr>
      </p:sp>
      <p:pic>
        <p:nvPicPr>
          <p:cNvPr id="9" name="Image 2" descr="preencoded.png"/>
          <p:cNvPicPr>
            <a:picLocks noChangeAspect="1"/>
          </p:cNvPicPr>
          <p:nvPr/>
        </p:nvPicPr>
        <p:blipFill>
          <a:blip r:embed="rId5"/>
          <a:srcRect/>
          <a:stretch/>
        </p:blipFill>
        <p:spPr>
          <a:xfrm>
            <a:off x="629107" y="1916582"/>
            <a:ext cx="171907" cy="171907"/>
          </a:xfrm>
          <a:prstGeom prst="rect">
            <a:avLst/>
          </a:prstGeom>
        </p:spPr>
      </p:pic>
      <p:sp>
        <p:nvSpPr>
          <p:cNvPr id="10" name="Text 5"/>
          <p:cNvSpPr txBox="1"/>
          <p:nvPr/>
        </p:nvSpPr>
        <p:spPr>
          <a:xfrm>
            <a:off x="914400" y="1897380"/>
            <a:ext cx="2524658" cy="562356"/>
          </a:xfrm>
          <a:prstGeom prst="rect">
            <a:avLst/>
          </a:prstGeom>
          <a:noFill/>
          <a:ln/>
        </p:spPr>
        <p:txBody>
          <a:bodyPr wrap="square" lIns="0" tIns="0" rIns="0" bIns="0" rtlCol="0" anchor="ctr"/>
          <a:lstStyle/>
          <a:p>
            <a:pPr marL="0" indent="0" algn="l">
              <a:buNone/>
            </a:pPr>
            <a:r>
              <a:rPr lang="en-US" sz="1000" b="1" dirty="0">
                <a:solidFill>
                  <a:srgbClr val="334155"/>
                </a:solidFill>
                <a:latin typeface="Open Sans" pitchFamily="34" charset="0"/>
                <a:ea typeface="Open Sans" pitchFamily="34" charset="-122"/>
                <a:cs typeface="Open Sans" pitchFamily="34" charset="-120"/>
              </a:rPr>
              <a:t>Answer every question; do not leave blanks or use generic phrases like "Not Applicable".</a:t>
            </a:r>
            <a:endParaRPr lang="en-US" sz="1000" dirty="0"/>
          </a:p>
        </p:txBody>
      </p:sp>
      <p:sp>
        <p:nvSpPr>
          <p:cNvPr id="11" name="Shape 6"/>
          <p:cNvSpPr/>
          <p:nvPr/>
        </p:nvSpPr>
        <p:spPr>
          <a:xfrm>
            <a:off x="3656686" y="1773022"/>
            <a:ext cx="3038551" cy="809244"/>
          </a:xfrm>
          <a:prstGeom prst="roundRect">
            <a:avLst>
              <a:gd name="adj" fmla="val 21270"/>
            </a:avLst>
          </a:prstGeom>
          <a:solidFill>
            <a:srgbClr val="FFFFFF"/>
          </a:solidFill>
          <a:ln w="12700">
            <a:solidFill>
              <a:srgbClr val="E2E8F0"/>
            </a:solidFill>
            <a:prstDash val="solid"/>
          </a:ln>
        </p:spPr>
      </p:sp>
      <p:pic>
        <p:nvPicPr>
          <p:cNvPr id="12" name="Image 3" descr="preencoded.png"/>
          <p:cNvPicPr>
            <a:picLocks noChangeAspect="1"/>
          </p:cNvPicPr>
          <p:nvPr/>
        </p:nvPicPr>
        <p:blipFill>
          <a:blip r:embed="rId5"/>
          <a:srcRect/>
          <a:stretch/>
        </p:blipFill>
        <p:spPr>
          <a:xfrm>
            <a:off x="3809390" y="1916582"/>
            <a:ext cx="171907" cy="171907"/>
          </a:xfrm>
          <a:prstGeom prst="rect">
            <a:avLst/>
          </a:prstGeom>
        </p:spPr>
      </p:pic>
      <p:sp>
        <p:nvSpPr>
          <p:cNvPr id="13" name="Text 7"/>
          <p:cNvSpPr txBox="1"/>
          <p:nvPr/>
        </p:nvSpPr>
        <p:spPr>
          <a:xfrm>
            <a:off x="4094683" y="1897380"/>
            <a:ext cx="2524658" cy="562356"/>
          </a:xfrm>
          <a:prstGeom prst="rect">
            <a:avLst/>
          </a:prstGeom>
          <a:noFill/>
          <a:ln/>
        </p:spPr>
        <p:txBody>
          <a:bodyPr wrap="square" lIns="0" tIns="0" rIns="0" bIns="0" rtlCol="0" anchor="ctr"/>
          <a:lstStyle/>
          <a:p>
            <a:pPr marL="0" indent="0" algn="l">
              <a:buNone/>
            </a:pPr>
            <a:r>
              <a:rPr lang="en-US" sz="1000" b="1" dirty="0">
                <a:solidFill>
                  <a:srgbClr val="334155"/>
                </a:solidFill>
                <a:latin typeface="Open Sans" pitchFamily="34" charset="0"/>
                <a:ea typeface="Open Sans" pitchFamily="34" charset="-122"/>
                <a:cs typeface="Open Sans" pitchFamily="34" charset="-120"/>
              </a:rPr>
              <a:t>Provide specific facts, amounts, dates, and account numbers for all observations.</a:t>
            </a:r>
            <a:endParaRPr lang="en-US" sz="1000" dirty="0"/>
          </a:p>
        </p:txBody>
      </p:sp>
      <p:sp>
        <p:nvSpPr>
          <p:cNvPr id="14" name="Shape 8"/>
          <p:cNvSpPr/>
          <p:nvPr/>
        </p:nvSpPr>
        <p:spPr>
          <a:xfrm>
            <a:off x="476402" y="2723998"/>
            <a:ext cx="3038551" cy="809244"/>
          </a:xfrm>
          <a:prstGeom prst="roundRect">
            <a:avLst>
              <a:gd name="adj" fmla="val 21270"/>
            </a:avLst>
          </a:prstGeom>
          <a:solidFill>
            <a:srgbClr val="FFFFFF"/>
          </a:solidFill>
          <a:ln w="12700">
            <a:solidFill>
              <a:srgbClr val="E2E8F0"/>
            </a:solidFill>
            <a:prstDash val="solid"/>
          </a:ln>
        </p:spPr>
      </p:sp>
      <p:pic>
        <p:nvPicPr>
          <p:cNvPr id="15" name="Image 4" descr="preencoded.png"/>
          <p:cNvPicPr>
            <a:picLocks noChangeAspect="1"/>
          </p:cNvPicPr>
          <p:nvPr/>
        </p:nvPicPr>
        <p:blipFill>
          <a:blip r:embed="rId5"/>
          <a:srcRect/>
          <a:stretch/>
        </p:blipFill>
        <p:spPr>
          <a:xfrm>
            <a:off x="629107" y="2866644"/>
            <a:ext cx="171907" cy="171907"/>
          </a:xfrm>
          <a:prstGeom prst="rect">
            <a:avLst/>
          </a:prstGeom>
        </p:spPr>
      </p:pic>
      <p:sp>
        <p:nvSpPr>
          <p:cNvPr id="16" name="Text 9"/>
          <p:cNvSpPr txBox="1"/>
          <p:nvPr/>
        </p:nvSpPr>
        <p:spPr>
          <a:xfrm>
            <a:off x="914400" y="2847442"/>
            <a:ext cx="2524658" cy="562356"/>
          </a:xfrm>
          <a:prstGeom prst="rect">
            <a:avLst/>
          </a:prstGeom>
          <a:noFill/>
          <a:ln/>
        </p:spPr>
        <p:txBody>
          <a:bodyPr wrap="square" lIns="0" tIns="0" rIns="0" bIns="0" rtlCol="0" anchor="ctr"/>
          <a:lstStyle/>
          <a:p>
            <a:pPr marL="0" indent="0" algn="l">
              <a:buNone/>
            </a:pPr>
            <a:r>
              <a:rPr lang="en-US" sz="1000" b="1" dirty="0">
                <a:solidFill>
                  <a:srgbClr val="334155"/>
                </a:solidFill>
                <a:latin typeface="Open Sans" pitchFamily="34" charset="0"/>
                <a:ea typeface="Open Sans" pitchFamily="34" charset="-122"/>
                <a:cs typeface="Open Sans" pitchFamily="34" charset="-120"/>
              </a:rPr>
              <a:t>Ensure Annex III (Large Advances) is detailed and consistent with IRAC status.</a:t>
            </a:r>
            <a:endParaRPr lang="en-US" sz="1000" dirty="0"/>
          </a:p>
        </p:txBody>
      </p:sp>
      <p:sp>
        <p:nvSpPr>
          <p:cNvPr id="17" name="Shape 10"/>
          <p:cNvSpPr/>
          <p:nvPr/>
        </p:nvSpPr>
        <p:spPr>
          <a:xfrm>
            <a:off x="3656686" y="2723998"/>
            <a:ext cx="3038551" cy="809244"/>
          </a:xfrm>
          <a:prstGeom prst="roundRect">
            <a:avLst>
              <a:gd name="adj" fmla="val 21270"/>
            </a:avLst>
          </a:prstGeom>
          <a:solidFill>
            <a:srgbClr val="FFFFFF"/>
          </a:solidFill>
          <a:ln w="12700">
            <a:solidFill>
              <a:srgbClr val="E2E8F0"/>
            </a:solidFill>
            <a:prstDash val="solid"/>
          </a:ln>
        </p:spPr>
      </p:sp>
      <p:pic>
        <p:nvPicPr>
          <p:cNvPr id="18" name="Image 5" descr="preencoded.png"/>
          <p:cNvPicPr>
            <a:picLocks noChangeAspect="1"/>
          </p:cNvPicPr>
          <p:nvPr/>
        </p:nvPicPr>
        <p:blipFill>
          <a:blip r:embed="rId5"/>
          <a:srcRect/>
          <a:stretch/>
        </p:blipFill>
        <p:spPr>
          <a:xfrm>
            <a:off x="3809390" y="2866644"/>
            <a:ext cx="171907" cy="171907"/>
          </a:xfrm>
          <a:prstGeom prst="rect">
            <a:avLst/>
          </a:prstGeom>
        </p:spPr>
      </p:pic>
      <p:sp>
        <p:nvSpPr>
          <p:cNvPr id="19" name="Text 11"/>
          <p:cNvSpPr txBox="1"/>
          <p:nvPr/>
        </p:nvSpPr>
        <p:spPr>
          <a:xfrm>
            <a:off x="4094683" y="2847442"/>
            <a:ext cx="2524658" cy="562356"/>
          </a:xfrm>
          <a:prstGeom prst="rect">
            <a:avLst/>
          </a:prstGeom>
          <a:noFill/>
          <a:ln/>
        </p:spPr>
        <p:txBody>
          <a:bodyPr wrap="square" lIns="0" tIns="0" rIns="0" bIns="0" rtlCol="0" anchor="ctr"/>
          <a:lstStyle/>
          <a:p>
            <a:pPr marL="0" indent="0" algn="l">
              <a:buNone/>
            </a:pPr>
            <a:r>
              <a:rPr lang="en-US" sz="1000" b="1" dirty="0">
                <a:solidFill>
                  <a:srgbClr val="334155"/>
                </a:solidFill>
                <a:latin typeface="Open Sans" pitchFamily="34" charset="0"/>
                <a:ea typeface="Open Sans" pitchFamily="34" charset="-122"/>
                <a:cs typeface="Open Sans" pitchFamily="34" charset="-120"/>
              </a:rPr>
              <a:t>Verify system-driven NPA identification (IRAC) and report any manual interventions.</a:t>
            </a:r>
            <a:endParaRPr lang="en-US" sz="1000" dirty="0"/>
          </a:p>
        </p:txBody>
      </p:sp>
      <p:sp>
        <p:nvSpPr>
          <p:cNvPr id="20" name="Shape 12"/>
          <p:cNvSpPr/>
          <p:nvPr/>
        </p:nvSpPr>
        <p:spPr>
          <a:xfrm>
            <a:off x="476402" y="3674059"/>
            <a:ext cx="3038551" cy="809244"/>
          </a:xfrm>
          <a:prstGeom prst="roundRect">
            <a:avLst>
              <a:gd name="adj" fmla="val 21270"/>
            </a:avLst>
          </a:prstGeom>
          <a:solidFill>
            <a:srgbClr val="FFFFFF"/>
          </a:solidFill>
          <a:ln w="12700">
            <a:solidFill>
              <a:srgbClr val="E2E8F0"/>
            </a:solidFill>
            <a:prstDash val="solid"/>
          </a:ln>
        </p:spPr>
      </p:sp>
      <p:pic>
        <p:nvPicPr>
          <p:cNvPr id="21" name="Image 6" descr="preencoded.png"/>
          <p:cNvPicPr>
            <a:picLocks noChangeAspect="1"/>
          </p:cNvPicPr>
          <p:nvPr/>
        </p:nvPicPr>
        <p:blipFill>
          <a:blip r:embed="rId5"/>
          <a:srcRect/>
          <a:stretch/>
        </p:blipFill>
        <p:spPr>
          <a:xfrm>
            <a:off x="629107" y="3816706"/>
            <a:ext cx="171907" cy="171907"/>
          </a:xfrm>
          <a:prstGeom prst="rect">
            <a:avLst/>
          </a:prstGeom>
        </p:spPr>
      </p:pic>
      <p:sp>
        <p:nvSpPr>
          <p:cNvPr id="22" name="Text 13"/>
          <p:cNvSpPr txBox="1"/>
          <p:nvPr/>
        </p:nvSpPr>
        <p:spPr>
          <a:xfrm>
            <a:off x="914400" y="3798418"/>
            <a:ext cx="2524658" cy="562356"/>
          </a:xfrm>
          <a:prstGeom prst="rect">
            <a:avLst/>
          </a:prstGeom>
          <a:noFill/>
          <a:ln/>
        </p:spPr>
        <p:txBody>
          <a:bodyPr wrap="square" lIns="0" tIns="0" rIns="0" bIns="0" rtlCol="0" anchor="ctr"/>
          <a:lstStyle/>
          <a:p>
            <a:pPr marL="0" indent="0" algn="l">
              <a:buNone/>
            </a:pPr>
            <a:r>
              <a:rPr lang="en-US" sz="1000" b="1" dirty="0">
                <a:solidFill>
                  <a:srgbClr val="334155"/>
                </a:solidFill>
                <a:latin typeface="Open Sans" pitchFamily="34" charset="0"/>
                <a:ea typeface="Open Sans" pitchFamily="34" charset="-122"/>
                <a:cs typeface="Open Sans" pitchFamily="34" charset="-120"/>
              </a:rPr>
              <a:t>Cross-reference LFAR observations with your main audit report and MOC.</a:t>
            </a:r>
            <a:endParaRPr lang="en-US" sz="1000" dirty="0"/>
          </a:p>
        </p:txBody>
      </p:sp>
      <p:sp>
        <p:nvSpPr>
          <p:cNvPr id="23" name="Shape 14"/>
          <p:cNvSpPr/>
          <p:nvPr/>
        </p:nvSpPr>
        <p:spPr>
          <a:xfrm>
            <a:off x="3656686" y="3674059"/>
            <a:ext cx="3038551" cy="809244"/>
          </a:xfrm>
          <a:prstGeom prst="roundRect">
            <a:avLst>
              <a:gd name="adj" fmla="val 21270"/>
            </a:avLst>
          </a:prstGeom>
          <a:solidFill>
            <a:srgbClr val="FFFFFF"/>
          </a:solidFill>
          <a:ln w="12700">
            <a:solidFill>
              <a:srgbClr val="E2E8F0"/>
            </a:solidFill>
            <a:prstDash val="solid"/>
          </a:ln>
        </p:spPr>
      </p:sp>
      <p:pic>
        <p:nvPicPr>
          <p:cNvPr id="24" name="Image 7" descr="preencoded.png"/>
          <p:cNvPicPr>
            <a:picLocks noChangeAspect="1"/>
          </p:cNvPicPr>
          <p:nvPr/>
        </p:nvPicPr>
        <p:blipFill>
          <a:blip r:embed="rId5"/>
          <a:srcRect/>
          <a:stretch/>
        </p:blipFill>
        <p:spPr>
          <a:xfrm>
            <a:off x="3809390" y="3816706"/>
            <a:ext cx="171907" cy="171907"/>
          </a:xfrm>
          <a:prstGeom prst="rect">
            <a:avLst/>
          </a:prstGeom>
        </p:spPr>
      </p:pic>
      <p:sp>
        <p:nvSpPr>
          <p:cNvPr id="25" name="Text 15"/>
          <p:cNvSpPr txBox="1"/>
          <p:nvPr/>
        </p:nvSpPr>
        <p:spPr>
          <a:xfrm>
            <a:off x="4094683" y="3798418"/>
            <a:ext cx="2524658" cy="562356"/>
          </a:xfrm>
          <a:prstGeom prst="rect">
            <a:avLst/>
          </a:prstGeom>
          <a:noFill/>
          <a:ln/>
        </p:spPr>
        <p:txBody>
          <a:bodyPr wrap="square" lIns="0" tIns="0" rIns="0" bIns="0" rtlCol="0" anchor="ctr"/>
          <a:lstStyle/>
          <a:p>
            <a:pPr marL="0" indent="0" algn="l">
              <a:buNone/>
            </a:pPr>
            <a:r>
              <a:rPr lang="en-US" sz="1000" b="1" dirty="0">
                <a:solidFill>
                  <a:srgbClr val="334155"/>
                </a:solidFill>
                <a:latin typeface="Open Sans" pitchFamily="34" charset="0"/>
                <a:ea typeface="Open Sans" pitchFamily="34" charset="-122"/>
                <a:cs typeface="Open Sans" pitchFamily="34" charset="-120"/>
              </a:rPr>
              <a:t>Quantify the impact of observations on P&amp;L and provisioning wherever possible.</a:t>
            </a:r>
            <a:endParaRPr lang="en-US" sz="1000" dirty="0"/>
          </a:p>
        </p:txBody>
      </p:sp>
      <p:sp>
        <p:nvSpPr>
          <p:cNvPr id="26" name="Shape 16"/>
          <p:cNvSpPr/>
          <p:nvPr/>
        </p:nvSpPr>
        <p:spPr>
          <a:xfrm>
            <a:off x="476402" y="4625035"/>
            <a:ext cx="3038551" cy="809244"/>
          </a:xfrm>
          <a:prstGeom prst="roundRect">
            <a:avLst>
              <a:gd name="adj" fmla="val 21270"/>
            </a:avLst>
          </a:prstGeom>
          <a:solidFill>
            <a:srgbClr val="FFFFFF"/>
          </a:solidFill>
          <a:ln w="12700">
            <a:solidFill>
              <a:srgbClr val="E2E8F0"/>
            </a:solidFill>
            <a:prstDash val="solid"/>
          </a:ln>
        </p:spPr>
      </p:sp>
      <p:pic>
        <p:nvPicPr>
          <p:cNvPr id="27" name="Image 8" descr="preencoded.png"/>
          <p:cNvPicPr>
            <a:picLocks noChangeAspect="1"/>
          </p:cNvPicPr>
          <p:nvPr/>
        </p:nvPicPr>
        <p:blipFill>
          <a:blip r:embed="rId5"/>
          <a:srcRect/>
          <a:stretch/>
        </p:blipFill>
        <p:spPr>
          <a:xfrm>
            <a:off x="629107" y="4767682"/>
            <a:ext cx="171907" cy="171907"/>
          </a:xfrm>
          <a:prstGeom prst="rect">
            <a:avLst/>
          </a:prstGeom>
        </p:spPr>
      </p:pic>
      <p:sp>
        <p:nvSpPr>
          <p:cNvPr id="28" name="Text 17"/>
          <p:cNvSpPr txBox="1"/>
          <p:nvPr/>
        </p:nvSpPr>
        <p:spPr>
          <a:xfrm>
            <a:off x="914400" y="4748479"/>
            <a:ext cx="2524658" cy="381305"/>
          </a:xfrm>
          <a:prstGeom prst="rect">
            <a:avLst/>
          </a:prstGeom>
          <a:noFill/>
          <a:ln/>
        </p:spPr>
        <p:txBody>
          <a:bodyPr wrap="square" lIns="0" tIns="0" rIns="0" bIns="0" rtlCol="0" anchor="ctr"/>
          <a:lstStyle/>
          <a:p>
            <a:pPr marL="0" indent="0" algn="l">
              <a:buNone/>
            </a:pPr>
            <a:r>
              <a:rPr lang="en-US" sz="1000" b="1" dirty="0">
                <a:solidFill>
                  <a:srgbClr val="334155"/>
                </a:solidFill>
                <a:latin typeface="Open Sans" pitchFamily="34" charset="0"/>
                <a:ea typeface="Open Sans" pitchFamily="34" charset="-122"/>
                <a:cs typeface="Open Sans" pitchFamily="34" charset="-120"/>
              </a:rPr>
              <a:t>Obtain and document management responses for all adverse comments.</a:t>
            </a:r>
            <a:endParaRPr lang="en-US" sz="1000" dirty="0"/>
          </a:p>
        </p:txBody>
      </p:sp>
      <p:sp>
        <p:nvSpPr>
          <p:cNvPr id="29" name="Shape 18"/>
          <p:cNvSpPr/>
          <p:nvPr/>
        </p:nvSpPr>
        <p:spPr>
          <a:xfrm>
            <a:off x="3656686" y="4625035"/>
            <a:ext cx="3038551" cy="809244"/>
          </a:xfrm>
          <a:prstGeom prst="roundRect">
            <a:avLst>
              <a:gd name="adj" fmla="val 21270"/>
            </a:avLst>
          </a:prstGeom>
          <a:solidFill>
            <a:srgbClr val="FFFFFF"/>
          </a:solidFill>
          <a:ln w="12700">
            <a:solidFill>
              <a:srgbClr val="E2E8F0"/>
            </a:solidFill>
            <a:prstDash val="solid"/>
          </a:ln>
        </p:spPr>
      </p:sp>
      <p:pic>
        <p:nvPicPr>
          <p:cNvPr id="30" name="Image 9" descr="preencoded.png"/>
          <p:cNvPicPr>
            <a:picLocks noChangeAspect="1"/>
          </p:cNvPicPr>
          <p:nvPr/>
        </p:nvPicPr>
        <p:blipFill>
          <a:blip r:embed="rId5"/>
          <a:srcRect/>
          <a:stretch/>
        </p:blipFill>
        <p:spPr>
          <a:xfrm>
            <a:off x="3809390" y="4767682"/>
            <a:ext cx="171907" cy="171907"/>
          </a:xfrm>
          <a:prstGeom prst="rect">
            <a:avLst/>
          </a:prstGeom>
        </p:spPr>
      </p:pic>
      <p:sp>
        <p:nvSpPr>
          <p:cNvPr id="31" name="Text 19"/>
          <p:cNvSpPr txBox="1"/>
          <p:nvPr/>
        </p:nvSpPr>
        <p:spPr>
          <a:xfrm>
            <a:off x="4094683" y="4748479"/>
            <a:ext cx="2524658" cy="562356"/>
          </a:xfrm>
          <a:prstGeom prst="rect">
            <a:avLst/>
          </a:prstGeom>
          <a:noFill/>
          <a:ln/>
        </p:spPr>
        <p:txBody>
          <a:bodyPr wrap="square" lIns="0" tIns="0" rIns="0" bIns="0" rtlCol="0" anchor="ctr"/>
          <a:lstStyle/>
          <a:p>
            <a:pPr marL="0" indent="0" algn="l">
              <a:buNone/>
            </a:pPr>
            <a:r>
              <a:rPr lang="en-US" sz="1000" b="1" dirty="0">
                <a:solidFill>
                  <a:srgbClr val="334155"/>
                </a:solidFill>
                <a:latin typeface="Open Sans" pitchFamily="34" charset="0"/>
                <a:ea typeface="Open Sans" pitchFamily="34" charset="-122"/>
                <a:cs typeface="Open Sans" pitchFamily="34" charset="-120"/>
              </a:rPr>
              <a:t>Check compliance with latest RBI circulars, especially for Restructuring and MSME.</a:t>
            </a:r>
            <a:endParaRPr lang="en-US" sz="1000" dirty="0"/>
          </a:p>
        </p:txBody>
      </p:sp>
      <p:sp>
        <p:nvSpPr>
          <p:cNvPr id="32" name="Shape 20"/>
          <p:cNvSpPr/>
          <p:nvPr/>
        </p:nvSpPr>
        <p:spPr>
          <a:xfrm>
            <a:off x="476402" y="5575097"/>
            <a:ext cx="3038551" cy="629107"/>
          </a:xfrm>
          <a:prstGeom prst="roundRect">
            <a:avLst>
              <a:gd name="adj" fmla="val 35236"/>
            </a:avLst>
          </a:prstGeom>
          <a:solidFill>
            <a:srgbClr val="FFFFFF"/>
          </a:solidFill>
          <a:ln w="12700">
            <a:solidFill>
              <a:srgbClr val="E2E8F0"/>
            </a:solidFill>
            <a:prstDash val="solid"/>
          </a:ln>
        </p:spPr>
      </p:sp>
      <p:pic>
        <p:nvPicPr>
          <p:cNvPr id="33" name="Image 10" descr="preencoded.png"/>
          <p:cNvPicPr>
            <a:picLocks noChangeAspect="1"/>
          </p:cNvPicPr>
          <p:nvPr/>
        </p:nvPicPr>
        <p:blipFill>
          <a:blip r:embed="rId5"/>
          <a:srcRect/>
          <a:stretch/>
        </p:blipFill>
        <p:spPr>
          <a:xfrm>
            <a:off x="629107" y="5717743"/>
            <a:ext cx="171907" cy="171907"/>
          </a:xfrm>
          <a:prstGeom prst="rect">
            <a:avLst/>
          </a:prstGeom>
        </p:spPr>
      </p:pic>
      <p:sp>
        <p:nvSpPr>
          <p:cNvPr id="34" name="Text 21"/>
          <p:cNvSpPr txBox="1"/>
          <p:nvPr/>
        </p:nvSpPr>
        <p:spPr>
          <a:xfrm>
            <a:off x="914400" y="5698541"/>
            <a:ext cx="2524658" cy="381305"/>
          </a:xfrm>
          <a:prstGeom prst="rect">
            <a:avLst/>
          </a:prstGeom>
          <a:noFill/>
          <a:ln/>
        </p:spPr>
        <p:txBody>
          <a:bodyPr wrap="square" lIns="0" tIns="0" rIns="0" bIns="0" rtlCol="0" anchor="ctr"/>
          <a:lstStyle/>
          <a:p>
            <a:pPr marL="0" indent="0" algn="l">
              <a:buNone/>
            </a:pPr>
            <a:r>
              <a:rPr lang="en-US" sz="1000" b="1" dirty="0">
                <a:solidFill>
                  <a:srgbClr val="334155"/>
                </a:solidFill>
                <a:latin typeface="Open Sans" pitchFamily="34" charset="0"/>
                <a:ea typeface="Open Sans" pitchFamily="34" charset="-122"/>
                <a:cs typeface="Open Sans" pitchFamily="34" charset="-120"/>
              </a:rPr>
              <a:t>Verify data integrity for MIS reporting to Head Office/RBI.</a:t>
            </a:r>
            <a:endParaRPr lang="en-US" sz="1000" dirty="0"/>
          </a:p>
        </p:txBody>
      </p:sp>
      <p:sp>
        <p:nvSpPr>
          <p:cNvPr id="35" name="Shape 22"/>
          <p:cNvSpPr/>
          <p:nvPr/>
        </p:nvSpPr>
        <p:spPr>
          <a:xfrm>
            <a:off x="3656686" y="5575097"/>
            <a:ext cx="3038551" cy="629107"/>
          </a:xfrm>
          <a:prstGeom prst="roundRect">
            <a:avLst>
              <a:gd name="adj" fmla="val 35236"/>
            </a:avLst>
          </a:prstGeom>
          <a:solidFill>
            <a:srgbClr val="FFFFFF"/>
          </a:solidFill>
          <a:ln w="12700">
            <a:solidFill>
              <a:srgbClr val="E2E8F0"/>
            </a:solidFill>
            <a:prstDash val="solid"/>
          </a:ln>
        </p:spPr>
      </p:sp>
      <p:pic>
        <p:nvPicPr>
          <p:cNvPr id="36" name="Image 11" descr="preencoded.png"/>
          <p:cNvPicPr>
            <a:picLocks noChangeAspect="1"/>
          </p:cNvPicPr>
          <p:nvPr/>
        </p:nvPicPr>
        <p:blipFill>
          <a:blip r:embed="rId5"/>
          <a:srcRect/>
          <a:stretch/>
        </p:blipFill>
        <p:spPr>
          <a:xfrm>
            <a:off x="3809390" y="5717743"/>
            <a:ext cx="171907" cy="171907"/>
          </a:xfrm>
          <a:prstGeom prst="rect">
            <a:avLst/>
          </a:prstGeom>
        </p:spPr>
      </p:pic>
      <p:sp>
        <p:nvSpPr>
          <p:cNvPr id="37" name="Text 23"/>
          <p:cNvSpPr txBox="1"/>
          <p:nvPr/>
        </p:nvSpPr>
        <p:spPr>
          <a:xfrm>
            <a:off x="4094683" y="5698541"/>
            <a:ext cx="2524658" cy="381305"/>
          </a:xfrm>
          <a:prstGeom prst="rect">
            <a:avLst/>
          </a:prstGeom>
          <a:noFill/>
          <a:ln/>
        </p:spPr>
        <p:txBody>
          <a:bodyPr wrap="square" lIns="0" tIns="0" rIns="0" bIns="0" rtlCol="0" anchor="ctr"/>
          <a:lstStyle/>
          <a:p>
            <a:pPr marL="0" indent="0" algn="l">
              <a:buNone/>
            </a:pPr>
            <a:r>
              <a:rPr lang="en-US" sz="1000" b="1" dirty="0">
                <a:solidFill>
                  <a:srgbClr val="334155"/>
                </a:solidFill>
                <a:latin typeface="Open Sans" pitchFamily="34" charset="0"/>
                <a:ea typeface="Open Sans" pitchFamily="34" charset="-122"/>
                <a:cs typeface="Open Sans" pitchFamily="34" charset="-120"/>
              </a:rPr>
              <a:t>Submit LFAR timely to enable SCA consolidation.</a:t>
            </a:r>
            <a:endParaRPr lang="en-US" sz="1000" dirty="0"/>
          </a:p>
        </p:txBody>
      </p:sp>
      <p:sp>
        <p:nvSpPr>
          <p:cNvPr id="38" name="Shape 24"/>
          <p:cNvSpPr/>
          <p:nvPr/>
        </p:nvSpPr>
        <p:spPr>
          <a:xfrm>
            <a:off x="7074713" y="1125626"/>
            <a:ext cx="4647895" cy="5076749"/>
          </a:xfrm>
          <a:prstGeom prst="roundRect">
            <a:avLst>
              <a:gd name="adj" fmla="val 968"/>
            </a:avLst>
          </a:prstGeom>
          <a:solidFill>
            <a:srgbClr val="F8FAFC"/>
          </a:solidFill>
          <a:ln w="12700">
            <a:solidFill>
              <a:srgbClr val="E2E8F0"/>
            </a:solidFill>
            <a:prstDash val="solid"/>
          </a:ln>
        </p:spPr>
      </p:sp>
      <p:sp>
        <p:nvSpPr>
          <p:cNvPr id="39" name="Shape 25"/>
          <p:cNvSpPr/>
          <p:nvPr/>
        </p:nvSpPr>
        <p:spPr>
          <a:xfrm>
            <a:off x="7322515" y="1811426"/>
            <a:ext cx="4153205" cy="19202"/>
          </a:xfrm>
          <a:prstGeom prst="rect">
            <a:avLst/>
          </a:prstGeom>
          <a:solidFill>
            <a:srgbClr val="E2E8F0"/>
          </a:solidFill>
          <a:ln w="12700">
            <a:solidFill>
              <a:srgbClr val="E2E8F0">
                <a:alpha val="0"/>
              </a:srgbClr>
            </a:solidFill>
            <a:prstDash val="solid"/>
          </a:ln>
        </p:spPr>
      </p:sp>
      <p:sp>
        <p:nvSpPr>
          <p:cNvPr id="40" name="Text 26"/>
          <p:cNvSpPr txBox="1"/>
          <p:nvPr/>
        </p:nvSpPr>
        <p:spPr>
          <a:xfrm>
            <a:off x="7617866" y="1373429"/>
            <a:ext cx="3972154" cy="342900"/>
          </a:xfrm>
          <a:prstGeom prst="rect">
            <a:avLst/>
          </a:prstGeom>
          <a:solidFill>
            <a:srgbClr val="FFFFFF">
              <a:alpha val="0"/>
            </a:srgbClr>
          </a:solidFill>
          <a:ln>
            <a:solidFill>
              <a:srgbClr val="FFFFFF">
                <a:alpha val="0"/>
              </a:srgbClr>
            </a:solidFill>
          </a:ln>
        </p:spPr>
        <p:txBody>
          <a:bodyPr wrap="square" lIns="0" tIns="0" rIns="0" bIns="0" rtlCol="0" anchor="ctr"/>
          <a:lstStyle/>
          <a:p>
            <a:pPr marL="0" indent="0" algn="l">
              <a:buNone/>
            </a:pPr>
            <a:r>
              <a:rPr lang="en-US" sz="1800" b="1" dirty="0">
                <a:solidFill>
                  <a:srgbClr val="003580"/>
                </a:solidFill>
                <a:latin typeface="Montserrat" pitchFamily="34" charset="0"/>
                <a:ea typeface="Montserrat" pitchFamily="34" charset="-122"/>
                <a:cs typeface="Montserrat" pitchFamily="34" charset="-120"/>
              </a:rPr>
              <a:t> Key Reference Documents </a:t>
            </a:r>
            <a:endParaRPr lang="en-US" sz="1800" dirty="0"/>
          </a:p>
        </p:txBody>
      </p:sp>
      <p:pic>
        <p:nvPicPr>
          <p:cNvPr id="41" name="Image 12" descr="preencoded.png"/>
          <p:cNvPicPr>
            <a:picLocks noChangeAspect="1"/>
          </p:cNvPicPr>
          <p:nvPr/>
        </p:nvPicPr>
        <p:blipFill>
          <a:blip r:embed="rId6"/>
          <a:srcRect l="-57" r="-57"/>
          <a:stretch/>
        </p:blipFill>
        <p:spPr>
          <a:xfrm>
            <a:off x="7322515" y="1430122"/>
            <a:ext cx="200254" cy="228600"/>
          </a:xfrm>
          <a:prstGeom prst="rect">
            <a:avLst/>
          </a:prstGeom>
        </p:spPr>
      </p:pic>
      <p:pic>
        <p:nvPicPr>
          <p:cNvPr id="42" name="Image 13" descr="preencoded.png"/>
          <p:cNvPicPr>
            <a:picLocks noChangeAspect="1"/>
          </p:cNvPicPr>
          <p:nvPr/>
        </p:nvPicPr>
        <p:blipFill>
          <a:blip r:embed="rId7"/>
          <a:srcRect/>
          <a:stretch/>
        </p:blipFill>
        <p:spPr>
          <a:xfrm>
            <a:off x="7322515" y="2050085"/>
            <a:ext cx="152705" cy="152705"/>
          </a:xfrm>
          <a:prstGeom prst="rect">
            <a:avLst/>
          </a:prstGeom>
        </p:spPr>
      </p:pic>
      <p:sp>
        <p:nvSpPr>
          <p:cNvPr id="43" name="Text 27"/>
          <p:cNvSpPr txBox="1"/>
          <p:nvPr/>
        </p:nvSpPr>
        <p:spPr>
          <a:xfrm>
            <a:off x="7589520" y="2020824"/>
            <a:ext cx="3963010" cy="619963"/>
          </a:xfrm>
          <a:prstGeom prst="rect">
            <a:avLst/>
          </a:prstGeom>
          <a:noFill/>
          <a:ln/>
        </p:spPr>
        <p:txBody>
          <a:bodyPr wrap="square" lIns="0" tIns="0" rIns="0" bIns="0" rtlCol="0" anchor="ctr"/>
          <a:lstStyle/>
          <a:p>
            <a:pPr marL="0" indent="0" algn="l">
              <a:buNone/>
            </a:pPr>
            <a:r>
              <a:rPr lang="en-US" sz="1000" b="1" dirty="0">
                <a:solidFill>
                  <a:srgbClr val="003580"/>
                </a:solidFill>
                <a:latin typeface="Open Sans" pitchFamily="34" charset="0"/>
                <a:ea typeface="Open Sans" pitchFamily="34" charset="-122"/>
                <a:cs typeface="Open Sans" pitchFamily="34" charset="-120"/>
              </a:rPr>
              <a:t>RBI Circular on LFAR (Sep 2020)</a:t>
            </a:r>
            <a:r>
              <a:rPr lang="en-US" sz="1000" dirty="0">
                <a:solidFill>
                  <a:srgbClr val="475569"/>
                </a:solidFill>
                <a:latin typeface="Open Sans" pitchFamily="34" charset="0"/>
                <a:ea typeface="Open Sans" pitchFamily="34" charset="-122"/>
                <a:cs typeface="Open Sans" pitchFamily="34" charset="-120"/>
              </a:rPr>
              <a:t> Official format for Branch Auditors (Annex II) &amp; Large Accounts (Annex III). </a:t>
            </a:r>
            <a:endParaRPr lang="en-US" sz="1000" dirty="0"/>
          </a:p>
        </p:txBody>
      </p:sp>
      <p:pic>
        <p:nvPicPr>
          <p:cNvPr id="44" name="Image 14" descr="preencoded.png"/>
          <p:cNvPicPr>
            <a:picLocks noChangeAspect="1"/>
          </p:cNvPicPr>
          <p:nvPr/>
        </p:nvPicPr>
        <p:blipFill>
          <a:blip r:embed="rId8"/>
          <a:srcRect t="-43" b="-43"/>
          <a:stretch/>
        </p:blipFill>
        <p:spPr>
          <a:xfrm>
            <a:off x="7322515" y="2811780"/>
            <a:ext cx="133502" cy="152705"/>
          </a:xfrm>
          <a:prstGeom prst="rect">
            <a:avLst/>
          </a:prstGeom>
        </p:spPr>
      </p:pic>
      <p:sp>
        <p:nvSpPr>
          <p:cNvPr id="45" name="Text 28"/>
          <p:cNvSpPr txBox="1"/>
          <p:nvPr/>
        </p:nvSpPr>
        <p:spPr>
          <a:xfrm>
            <a:off x="7570318" y="2783434"/>
            <a:ext cx="3982212" cy="619963"/>
          </a:xfrm>
          <a:prstGeom prst="rect">
            <a:avLst/>
          </a:prstGeom>
          <a:noFill/>
          <a:ln/>
        </p:spPr>
        <p:txBody>
          <a:bodyPr wrap="square" lIns="0" tIns="0" rIns="0" bIns="0" rtlCol="0" anchor="ctr"/>
          <a:lstStyle/>
          <a:p>
            <a:pPr marL="0" indent="0" algn="l">
              <a:buNone/>
            </a:pPr>
            <a:r>
              <a:rPr lang="en-US" sz="1000" b="1" dirty="0">
                <a:solidFill>
                  <a:srgbClr val="003580"/>
                </a:solidFill>
                <a:latin typeface="Open Sans" pitchFamily="34" charset="0"/>
                <a:ea typeface="Open Sans" pitchFamily="34" charset="-122"/>
                <a:cs typeface="Open Sans" pitchFamily="34" charset="-120"/>
              </a:rPr>
              <a:t>ICAI Guidance Note</a:t>
            </a:r>
            <a:r>
              <a:rPr lang="en-US" sz="1000" dirty="0">
                <a:solidFill>
                  <a:srgbClr val="475569"/>
                </a:solidFill>
                <a:latin typeface="Open Sans" pitchFamily="34" charset="0"/>
                <a:ea typeface="Open Sans" pitchFamily="34" charset="-122"/>
                <a:cs typeface="Open Sans" pitchFamily="34" charset="-120"/>
              </a:rPr>
              <a:t> Guidance Note on Audit of Banks (Revised Annually) - Essential for procedures. </a:t>
            </a:r>
            <a:endParaRPr lang="en-US" sz="1000" dirty="0"/>
          </a:p>
        </p:txBody>
      </p:sp>
      <p:pic>
        <p:nvPicPr>
          <p:cNvPr id="46" name="Image 15" descr="preencoded.png"/>
          <p:cNvPicPr>
            <a:picLocks noChangeAspect="1"/>
          </p:cNvPicPr>
          <p:nvPr/>
        </p:nvPicPr>
        <p:blipFill>
          <a:blip r:embed="rId9"/>
          <a:srcRect l="-33" r="-33"/>
          <a:stretch/>
        </p:blipFill>
        <p:spPr>
          <a:xfrm>
            <a:off x="7322515" y="3573475"/>
            <a:ext cx="171907" cy="152705"/>
          </a:xfrm>
          <a:prstGeom prst="rect">
            <a:avLst/>
          </a:prstGeom>
        </p:spPr>
      </p:pic>
      <p:sp>
        <p:nvSpPr>
          <p:cNvPr id="47" name="Text 29"/>
          <p:cNvSpPr txBox="1"/>
          <p:nvPr/>
        </p:nvSpPr>
        <p:spPr>
          <a:xfrm>
            <a:off x="7608722" y="3545129"/>
            <a:ext cx="3343961" cy="419710"/>
          </a:xfrm>
          <a:prstGeom prst="rect">
            <a:avLst/>
          </a:prstGeom>
          <a:noFill/>
          <a:ln/>
        </p:spPr>
        <p:txBody>
          <a:bodyPr wrap="square" lIns="0" tIns="0" rIns="0" bIns="0" rtlCol="0" anchor="ctr"/>
          <a:lstStyle/>
          <a:p>
            <a:pPr marL="0" indent="0" algn="l">
              <a:buNone/>
            </a:pPr>
            <a:r>
              <a:rPr lang="en-US" sz="1000" b="1" dirty="0">
                <a:solidFill>
                  <a:srgbClr val="003580"/>
                </a:solidFill>
                <a:latin typeface="Open Sans" pitchFamily="34" charset="0"/>
                <a:ea typeface="Open Sans" pitchFamily="34" charset="-122"/>
                <a:cs typeface="Open Sans" pitchFamily="34" charset="-120"/>
              </a:rPr>
              <a:t>ICAI Bank Branch Audit Manual</a:t>
            </a:r>
            <a:r>
              <a:rPr lang="en-US" sz="1000" dirty="0">
                <a:solidFill>
                  <a:srgbClr val="475569"/>
                </a:solidFill>
                <a:latin typeface="Open Sans" pitchFamily="34" charset="0"/>
                <a:ea typeface="Open Sans" pitchFamily="34" charset="-122"/>
                <a:cs typeface="Open Sans" pitchFamily="34" charset="-120"/>
              </a:rPr>
              <a:t> Practical manual with checklists and audit programs. </a:t>
            </a:r>
            <a:endParaRPr lang="en-US" sz="1000" dirty="0"/>
          </a:p>
        </p:txBody>
      </p:sp>
      <p:pic>
        <p:nvPicPr>
          <p:cNvPr id="48" name="Image 16" descr="preencoded.png"/>
          <p:cNvPicPr>
            <a:picLocks noChangeAspect="1"/>
          </p:cNvPicPr>
          <p:nvPr/>
        </p:nvPicPr>
        <p:blipFill>
          <a:blip r:embed="rId10"/>
          <a:srcRect/>
          <a:stretch/>
        </p:blipFill>
        <p:spPr>
          <a:xfrm>
            <a:off x="7322515" y="4135831"/>
            <a:ext cx="152705" cy="152705"/>
          </a:xfrm>
          <a:prstGeom prst="rect">
            <a:avLst/>
          </a:prstGeom>
        </p:spPr>
      </p:pic>
      <p:sp>
        <p:nvSpPr>
          <p:cNvPr id="49" name="Text 30"/>
          <p:cNvSpPr txBox="1"/>
          <p:nvPr/>
        </p:nvSpPr>
        <p:spPr>
          <a:xfrm>
            <a:off x="7589520" y="4107485"/>
            <a:ext cx="3963010" cy="619963"/>
          </a:xfrm>
          <a:prstGeom prst="rect">
            <a:avLst/>
          </a:prstGeom>
          <a:noFill/>
          <a:ln/>
        </p:spPr>
        <p:txBody>
          <a:bodyPr wrap="square" lIns="0" tIns="0" rIns="0" bIns="0" rtlCol="0" anchor="ctr"/>
          <a:lstStyle/>
          <a:p>
            <a:pPr marL="0" indent="0" algn="l">
              <a:buNone/>
            </a:pPr>
            <a:r>
              <a:rPr lang="en-US" sz="1000" b="1" dirty="0">
                <a:solidFill>
                  <a:srgbClr val="003580"/>
                </a:solidFill>
                <a:latin typeface="Open Sans" pitchFamily="34" charset="0"/>
                <a:ea typeface="Open Sans" pitchFamily="34" charset="-122"/>
                <a:cs typeface="Open Sans" pitchFamily="34" charset="-120"/>
              </a:rPr>
              <a:t>RBI Master Circular - IRAC Norms</a:t>
            </a:r>
            <a:r>
              <a:rPr lang="en-US" sz="1000" dirty="0">
                <a:solidFill>
                  <a:srgbClr val="475569"/>
                </a:solidFill>
                <a:latin typeface="Open Sans" pitchFamily="34" charset="0"/>
                <a:ea typeface="Open Sans" pitchFamily="34" charset="-122"/>
                <a:cs typeface="Open Sans" pitchFamily="34" charset="-120"/>
              </a:rPr>
              <a:t> Prudential norms on Income Recognition, Asset Classification and Provisioning. </a:t>
            </a:r>
            <a:endParaRPr lang="en-US" sz="1000" dirty="0"/>
          </a:p>
        </p:txBody>
      </p:sp>
      <p:pic>
        <p:nvPicPr>
          <p:cNvPr id="50" name="Image 17" descr="preencoded.png"/>
          <p:cNvPicPr>
            <a:picLocks noChangeAspect="1"/>
          </p:cNvPicPr>
          <p:nvPr/>
        </p:nvPicPr>
        <p:blipFill>
          <a:blip r:embed="rId11"/>
          <a:srcRect/>
          <a:stretch/>
        </p:blipFill>
        <p:spPr>
          <a:xfrm>
            <a:off x="7322515" y="4897526"/>
            <a:ext cx="152705" cy="152705"/>
          </a:xfrm>
          <a:prstGeom prst="rect">
            <a:avLst/>
          </a:prstGeom>
        </p:spPr>
      </p:pic>
      <p:sp>
        <p:nvSpPr>
          <p:cNvPr id="51" name="Text 31"/>
          <p:cNvSpPr txBox="1"/>
          <p:nvPr/>
        </p:nvSpPr>
        <p:spPr>
          <a:xfrm>
            <a:off x="7589520" y="4869180"/>
            <a:ext cx="3963010" cy="619963"/>
          </a:xfrm>
          <a:prstGeom prst="rect">
            <a:avLst/>
          </a:prstGeom>
          <a:noFill/>
          <a:ln/>
        </p:spPr>
        <p:txBody>
          <a:bodyPr wrap="square" lIns="0" tIns="0" rIns="0" bIns="0" rtlCol="0" anchor="ctr"/>
          <a:lstStyle/>
          <a:p>
            <a:pPr marL="0" indent="0" algn="l">
              <a:buNone/>
            </a:pPr>
            <a:r>
              <a:rPr lang="en-US" sz="1000" b="1" dirty="0">
                <a:solidFill>
                  <a:srgbClr val="003580"/>
                </a:solidFill>
                <a:latin typeface="Open Sans" pitchFamily="34" charset="0"/>
                <a:ea typeface="Open Sans" pitchFamily="34" charset="-122"/>
                <a:cs typeface="Open Sans" pitchFamily="34" charset="-120"/>
              </a:rPr>
              <a:t>RBI Master Direction - KYC</a:t>
            </a:r>
            <a:r>
              <a:rPr lang="en-US" sz="1000" dirty="0">
                <a:solidFill>
                  <a:srgbClr val="475569"/>
                </a:solidFill>
                <a:latin typeface="Open Sans" pitchFamily="34" charset="0"/>
                <a:ea typeface="Open Sans" pitchFamily="34" charset="-122"/>
                <a:cs typeface="Open Sans" pitchFamily="34" charset="-120"/>
              </a:rPr>
              <a:t> KYC norms, AML standards, and periodic updation requirements. </a:t>
            </a:r>
            <a:endParaRPr lang="en-US" sz="1000" dirty="0"/>
          </a:p>
        </p:txBody>
      </p:sp>
      <p:sp>
        <p:nvSpPr>
          <p:cNvPr id="52" name="Shape 32"/>
          <p:cNvSpPr/>
          <p:nvPr/>
        </p:nvSpPr>
        <p:spPr>
          <a:xfrm>
            <a:off x="0" y="6577279"/>
            <a:ext cx="12191695" cy="286207"/>
          </a:xfrm>
          <a:prstGeom prst="rect">
            <a:avLst/>
          </a:prstGeom>
          <a:solidFill>
            <a:srgbClr val="003580"/>
          </a:solidFill>
          <a:ln w="12700">
            <a:solidFill>
              <a:srgbClr val="FFFFFF">
                <a:alpha val="0"/>
              </a:srgbClr>
            </a:solidFill>
            <a:prstDash val="solid"/>
          </a:ln>
        </p:spPr>
      </p:sp>
      <p:sp>
        <p:nvSpPr>
          <p:cNvPr id="53" name="Text 33"/>
          <p:cNvSpPr txBox="1"/>
          <p:nvPr/>
        </p:nvSpPr>
        <p:spPr>
          <a:xfrm>
            <a:off x="476402" y="6632143"/>
            <a:ext cx="3276295" cy="171907"/>
          </a:xfrm>
          <a:prstGeom prst="rect">
            <a:avLst/>
          </a:prstGeom>
          <a:noFill/>
          <a:ln/>
        </p:spPr>
        <p:txBody>
          <a:bodyPr wrap="square" lIns="0" tIns="0" rIns="0" bIns="0" rtlCol="0" anchor="ctr"/>
          <a:lstStyle/>
          <a:p>
            <a:pPr marL="0" indent="0" algn="l">
              <a:buNone/>
            </a:pPr>
            <a:r>
              <a:rPr lang="en-US" sz="900" dirty="0">
                <a:solidFill>
                  <a:srgbClr val="FFFFFF"/>
                </a:solidFill>
                <a:latin typeface="Open Sans" pitchFamily="34" charset="0"/>
                <a:ea typeface="Open Sans" pitchFamily="34" charset="-122"/>
                <a:cs typeface="Open Sans" pitchFamily="34" charset="-120"/>
              </a:rPr>
              <a:t>Long Form Audit Report (LFAR) – Practical Approach</a:t>
            </a:r>
            <a:endParaRPr lang="en-US" sz="900" dirty="0"/>
          </a:p>
        </p:txBody>
      </p:sp>
      <p:sp>
        <p:nvSpPr>
          <p:cNvPr id="54" name="Text 34"/>
          <p:cNvSpPr txBox="1"/>
          <p:nvPr/>
        </p:nvSpPr>
        <p:spPr>
          <a:xfrm>
            <a:off x="11296498" y="6632143"/>
            <a:ext cx="497434" cy="171907"/>
          </a:xfrm>
          <a:prstGeom prst="rect">
            <a:avLst/>
          </a:prstGeom>
          <a:noFill/>
          <a:ln/>
        </p:spPr>
        <p:txBody>
          <a:bodyPr wrap="square" lIns="0" tIns="0" rIns="0" bIns="0" rtlCol="0" anchor="ctr"/>
          <a:lstStyle/>
          <a:p>
            <a:pPr marL="0" indent="0" algn="l">
              <a:buNone/>
            </a:pPr>
            <a:r>
              <a:rPr lang="en-US" sz="900" dirty="0">
                <a:solidFill>
                  <a:srgbClr val="FFFFFF"/>
                </a:solidFill>
                <a:latin typeface="Open Sans" pitchFamily="34" charset="0"/>
                <a:ea typeface="Open Sans" pitchFamily="34" charset="-122"/>
                <a:cs typeface="Open Sans" pitchFamily="34" charset="-120"/>
              </a:rPr>
              <a:t>Page 70</a:t>
            </a:r>
            <a:endParaRPr lang="en-US" sz="900" dirty="0"/>
          </a:p>
        </p:txBody>
      </p:sp>
      <p:sp>
        <p:nvSpPr>
          <p:cNvPr id="55" name="Shape 35"/>
          <p:cNvSpPr/>
          <p:nvPr/>
        </p:nvSpPr>
        <p:spPr>
          <a:xfrm>
            <a:off x="0" y="0"/>
            <a:ext cx="12191695" cy="705002"/>
          </a:xfrm>
          <a:prstGeom prst="rect">
            <a:avLst/>
          </a:prstGeom>
          <a:solidFill>
            <a:srgbClr val="003580"/>
          </a:solidFill>
          <a:ln w="12700">
            <a:solidFill>
              <a:srgbClr val="FFFFFF">
                <a:alpha val="0"/>
              </a:srgbClr>
            </a:solidFill>
            <a:prstDash val="solid"/>
          </a:ln>
        </p:spPr>
      </p:sp>
      <p:sp>
        <p:nvSpPr>
          <p:cNvPr id="57" name="Text 37"/>
          <p:cNvSpPr txBox="1"/>
          <p:nvPr/>
        </p:nvSpPr>
        <p:spPr>
          <a:xfrm>
            <a:off x="476402" y="94183"/>
            <a:ext cx="5953658" cy="514807"/>
          </a:xfrm>
          <a:prstGeom prst="rect">
            <a:avLst/>
          </a:prstGeom>
          <a:noFill/>
          <a:ln/>
        </p:spPr>
        <p:txBody>
          <a:bodyPr wrap="square" lIns="0" tIns="0" rIns="0" bIns="0" rtlCol="0" anchor="ctr"/>
          <a:lstStyle/>
          <a:p>
            <a:pPr marL="0" indent="0" algn="l">
              <a:buNone/>
            </a:pPr>
            <a:r>
              <a:rPr lang="en-US" sz="2700" b="1" kern="0" spc="75" dirty="0">
                <a:solidFill>
                  <a:srgbClr val="FFFFFF"/>
                </a:solidFill>
                <a:latin typeface="Montserrat" pitchFamily="34" charset="0"/>
                <a:ea typeface="Montserrat" pitchFamily="34" charset="-122"/>
                <a:cs typeface="Montserrat" pitchFamily="34" charset="-120"/>
              </a:rPr>
              <a:t>Summary &amp; Key References</a:t>
            </a:r>
            <a:endParaRPr lang="en-US" sz="2700"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name="Slide 71">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F0F0F0"/>
          </a:solidFill>
          <a:ln w="12700">
            <a:solidFill>
              <a:srgbClr val="FFFFFF">
                <a:alpha val="0"/>
              </a:srgbClr>
            </a:solidFill>
            <a:prstDash val="solid"/>
          </a:ln>
        </p:spPr>
      </p:sp>
      <p:sp>
        <p:nvSpPr>
          <p:cNvPr id="3" name="Shape 1"/>
          <p:cNvSpPr/>
          <p:nvPr/>
        </p:nvSpPr>
        <p:spPr>
          <a:xfrm>
            <a:off x="-2062229" y="-553610"/>
            <a:ext cx="14148107" cy="7659810"/>
          </a:xfrm>
          <a:prstGeom prst="rect">
            <a:avLst/>
          </a:prstGeom>
          <a:solidFill>
            <a:srgbClr val="003580"/>
          </a:solidFill>
          <a:ln w="12700">
            <a:solidFill>
              <a:srgbClr val="FFFFFF">
                <a:alpha val="0"/>
              </a:srgbClr>
            </a:solidFill>
            <a:prstDash val="solid"/>
          </a:ln>
        </p:spPr>
      </p:sp>
      <p:sp>
        <p:nvSpPr>
          <p:cNvPr id="4" name="Shape 2"/>
          <p:cNvSpPr/>
          <p:nvPr/>
        </p:nvSpPr>
        <p:spPr>
          <a:xfrm>
            <a:off x="-1904695" y="-1904695"/>
            <a:ext cx="5715000" cy="5715000"/>
          </a:xfrm>
          <a:prstGeom prst="ellipse">
            <a:avLst/>
          </a:prstGeom>
          <a:solidFill>
            <a:srgbClr val="0072CE">
              <a:alpha val="10000"/>
            </a:srgbClr>
          </a:solidFill>
          <a:ln w="12700">
            <a:solidFill>
              <a:srgbClr val="FFFFFF">
                <a:alpha val="0"/>
              </a:srgbClr>
            </a:solidFill>
            <a:prstDash val="solid"/>
          </a:ln>
        </p:spPr>
      </p:sp>
      <p:sp>
        <p:nvSpPr>
          <p:cNvPr id="5" name="Shape 3"/>
          <p:cNvSpPr/>
          <p:nvPr/>
        </p:nvSpPr>
        <p:spPr>
          <a:xfrm>
            <a:off x="9334195" y="4000500"/>
            <a:ext cx="3810305" cy="3810305"/>
          </a:xfrm>
          <a:prstGeom prst="ellipse">
            <a:avLst/>
          </a:prstGeom>
          <a:noFill/>
          <a:ln w="508000">
            <a:solidFill>
              <a:srgbClr val="FFD700"/>
            </a:solidFill>
            <a:prstDash val="solid"/>
          </a:ln>
        </p:spPr>
      </p:sp>
      <p:sp>
        <p:nvSpPr>
          <p:cNvPr id="11" name="Text 7"/>
          <p:cNvSpPr txBox="1"/>
          <p:nvPr/>
        </p:nvSpPr>
        <p:spPr>
          <a:xfrm>
            <a:off x="10575950" y="6334049"/>
            <a:ext cx="1181405" cy="143561"/>
          </a:xfrm>
          <a:prstGeom prst="rect">
            <a:avLst/>
          </a:prstGeom>
          <a:noFill/>
          <a:ln/>
        </p:spPr>
        <p:txBody>
          <a:bodyPr wrap="square" lIns="0" tIns="0" rIns="0" bIns="0" rtlCol="0" anchor="ctr"/>
          <a:lstStyle/>
          <a:p>
            <a:pPr marL="0" indent="0" algn="ctr">
              <a:buNone/>
            </a:pPr>
            <a:endParaRPr lang="en-US" sz="800" dirty="0"/>
          </a:p>
        </p:txBody>
      </p:sp>
      <p:sp>
        <p:nvSpPr>
          <p:cNvPr id="12" name="Text 8"/>
          <p:cNvSpPr txBox="1"/>
          <p:nvPr/>
        </p:nvSpPr>
        <p:spPr>
          <a:xfrm>
            <a:off x="2644444" y="1217810"/>
            <a:ext cx="4734763" cy="1155309"/>
          </a:xfrm>
          <a:prstGeom prst="rect">
            <a:avLst/>
          </a:prstGeom>
          <a:noFill/>
          <a:ln/>
        </p:spPr>
        <p:txBody>
          <a:bodyPr wrap="square" lIns="0" tIns="0" rIns="0" bIns="0" rtlCol="0" anchor="ctr"/>
          <a:lstStyle/>
          <a:p>
            <a:pPr algn="ctr"/>
            <a:r>
              <a:rPr lang="en-US" sz="4000" b="1" kern="0" spc="150" dirty="0">
                <a:solidFill>
                  <a:srgbClr val="FFFFFF"/>
                </a:solidFill>
                <a:latin typeface="Montserrat" pitchFamily="34" charset="0"/>
                <a:ea typeface="Montserrat" pitchFamily="34" charset="-122"/>
                <a:cs typeface="Montserrat" pitchFamily="34" charset="-120"/>
              </a:rPr>
              <a:t>Thank You</a:t>
            </a:r>
          </a:p>
          <a:p>
            <a:pPr algn="ctr"/>
            <a:r>
              <a:rPr lang="en-US" sz="3200" dirty="0">
                <a:solidFill>
                  <a:srgbClr val="E0F2FE"/>
                </a:solidFill>
                <a:latin typeface="Montserrat" pitchFamily="34" charset="0"/>
                <a:ea typeface="Montserrat" pitchFamily="34" charset="-122"/>
                <a:cs typeface="Montserrat" pitchFamily="34" charset="-120"/>
              </a:rPr>
              <a:t>For your attention and participation</a:t>
            </a:r>
            <a:endParaRPr lang="en-US" sz="3200" dirty="0"/>
          </a:p>
          <a:p>
            <a:pPr marL="0" indent="0" algn="ctr">
              <a:buNone/>
            </a:pPr>
            <a:endParaRPr lang="en-US" sz="4000" dirty="0"/>
          </a:p>
        </p:txBody>
      </p:sp>
      <p:pic>
        <p:nvPicPr>
          <p:cNvPr id="13" name="Image 2" descr="preencoded.png"/>
          <p:cNvPicPr>
            <a:picLocks noChangeAspect="1"/>
          </p:cNvPicPr>
          <p:nvPr/>
        </p:nvPicPr>
        <p:blipFill>
          <a:blip r:embed="rId3"/>
          <a:srcRect t="-384" b="-384"/>
          <a:stretch/>
        </p:blipFill>
        <p:spPr>
          <a:xfrm>
            <a:off x="5619902" y="2400300"/>
            <a:ext cx="952805" cy="57607"/>
          </a:xfrm>
          <a:prstGeom prst="rect">
            <a:avLst/>
          </a:prstGeom>
        </p:spPr>
      </p:pic>
      <p:sp>
        <p:nvSpPr>
          <p:cNvPr id="14" name="Text 9"/>
          <p:cNvSpPr txBox="1"/>
          <p:nvPr/>
        </p:nvSpPr>
        <p:spPr>
          <a:xfrm>
            <a:off x="3706063" y="2933395"/>
            <a:ext cx="4782312" cy="342900"/>
          </a:xfrm>
          <a:prstGeom prst="rect">
            <a:avLst/>
          </a:prstGeom>
          <a:noFill/>
          <a:ln/>
        </p:spPr>
        <p:txBody>
          <a:bodyPr wrap="square" lIns="0" tIns="0" rIns="0" bIns="0" rtlCol="0" anchor="ctr"/>
          <a:lstStyle/>
          <a:p>
            <a:pPr marL="0" indent="0" algn="ctr">
              <a:buNone/>
            </a:pPr>
            <a:endParaRPr lang="en-US" sz="1800" dirty="0"/>
          </a:p>
        </p:txBody>
      </p:sp>
      <p:sp>
        <p:nvSpPr>
          <p:cNvPr id="15" name="Shape 10"/>
          <p:cNvSpPr/>
          <p:nvPr/>
        </p:nvSpPr>
        <p:spPr>
          <a:xfrm>
            <a:off x="4265021" y="3851277"/>
            <a:ext cx="571500" cy="571500"/>
          </a:xfrm>
          <a:prstGeom prst="ellipse">
            <a:avLst/>
          </a:prstGeom>
          <a:solidFill>
            <a:srgbClr val="FFFFFF">
              <a:alpha val="10000"/>
            </a:srgbClr>
          </a:solidFill>
          <a:ln w="25400">
            <a:solidFill>
              <a:srgbClr val="FFFFFF">
                <a:alpha val="20000"/>
              </a:srgbClr>
            </a:solidFill>
            <a:prstDash val="solid"/>
          </a:ln>
        </p:spPr>
      </p:sp>
      <p:pic>
        <p:nvPicPr>
          <p:cNvPr id="16" name="Image 3" descr="preencoded.png"/>
          <p:cNvPicPr>
            <a:picLocks noChangeAspect="1"/>
          </p:cNvPicPr>
          <p:nvPr/>
        </p:nvPicPr>
        <p:blipFill>
          <a:blip r:embed="rId4"/>
          <a:srcRect/>
          <a:stretch/>
        </p:blipFill>
        <p:spPr>
          <a:xfrm>
            <a:off x="4408315" y="4022727"/>
            <a:ext cx="228600" cy="228600"/>
          </a:xfrm>
          <a:prstGeom prst="rect">
            <a:avLst/>
          </a:prstGeom>
        </p:spPr>
      </p:pic>
      <p:sp>
        <p:nvSpPr>
          <p:cNvPr id="17" name="Text 11"/>
          <p:cNvSpPr txBox="1"/>
          <p:nvPr/>
        </p:nvSpPr>
        <p:spPr>
          <a:xfrm>
            <a:off x="3597966" y="4618265"/>
            <a:ext cx="1334110" cy="171907"/>
          </a:xfrm>
          <a:prstGeom prst="rect">
            <a:avLst/>
          </a:prstGeom>
          <a:noFill/>
          <a:ln/>
        </p:spPr>
        <p:txBody>
          <a:bodyPr wrap="square" lIns="0" tIns="0" rIns="0" bIns="0" rtlCol="0" anchor="ctr"/>
          <a:lstStyle/>
          <a:p>
            <a:pPr marL="0" indent="0" algn="ctr">
              <a:buNone/>
            </a:pPr>
            <a:r>
              <a:rPr lang="en-US" sz="900" b="1" kern="0" spc="75" dirty="0">
                <a:solidFill>
                  <a:srgbClr val="94A3B8"/>
                </a:solidFill>
                <a:latin typeface="Open Sans" pitchFamily="34" charset="0"/>
                <a:ea typeface="Open Sans" pitchFamily="34" charset="-122"/>
                <a:cs typeface="Open Sans" pitchFamily="34" charset="-120"/>
              </a:rPr>
              <a:t>           Phone</a:t>
            </a:r>
            <a:endParaRPr lang="en-US" sz="900" dirty="0"/>
          </a:p>
        </p:txBody>
      </p:sp>
      <p:sp>
        <p:nvSpPr>
          <p:cNvPr id="18" name="Text 12"/>
          <p:cNvSpPr txBox="1"/>
          <p:nvPr/>
        </p:nvSpPr>
        <p:spPr>
          <a:xfrm>
            <a:off x="3597966" y="4833818"/>
            <a:ext cx="4225234" cy="308597"/>
          </a:xfrm>
          <a:prstGeom prst="rect">
            <a:avLst/>
          </a:prstGeom>
          <a:noFill/>
          <a:ln/>
        </p:spPr>
        <p:txBody>
          <a:bodyPr wrap="square" lIns="0" tIns="0" rIns="0" bIns="0" rtlCol="0" anchor="ctr"/>
          <a:lstStyle/>
          <a:p>
            <a:pPr marL="0" indent="0" algn="ctr">
              <a:buNone/>
            </a:pPr>
            <a:r>
              <a:rPr lang="en-US" sz="1200" dirty="0">
                <a:solidFill>
                  <a:srgbClr val="E2E8F0"/>
                </a:solidFill>
                <a:latin typeface="Open Sans" pitchFamily="34" charset="0"/>
                <a:ea typeface="Open Sans" pitchFamily="34" charset="-122"/>
                <a:cs typeface="Open Sans" pitchFamily="34" charset="-120"/>
              </a:rPr>
              <a:t>+91  9000226342;          deepakladda@gmail.com</a:t>
            </a:r>
            <a:endParaRPr lang="en-US" sz="1200" dirty="0"/>
          </a:p>
        </p:txBody>
      </p:sp>
      <p:sp>
        <p:nvSpPr>
          <p:cNvPr id="9" name="Rectangle 8">
            <a:extLst>
              <a:ext uri="{FF2B5EF4-FFF2-40B4-BE49-F238E27FC236}">
                <a16:creationId xmlns:a16="http://schemas.microsoft.com/office/drawing/2014/main" id="{5619110A-9FD1-4046-8EAB-82139E3EB766}"/>
              </a:ext>
            </a:extLst>
          </p:cNvPr>
          <p:cNvSpPr/>
          <p:nvPr/>
        </p:nvSpPr>
        <p:spPr>
          <a:xfrm>
            <a:off x="3833281" y="3225420"/>
            <a:ext cx="2209259" cy="369332"/>
          </a:xfrm>
          <a:prstGeom prst="rect">
            <a:avLst/>
          </a:prstGeom>
        </p:spPr>
        <p:txBody>
          <a:bodyPr wrap="none">
            <a:spAutoFit/>
          </a:bodyPr>
          <a:lstStyle/>
          <a:p>
            <a:pPr algn="ctr"/>
            <a:r>
              <a:rPr lang="en-US" b="1" kern="0" spc="150" dirty="0">
                <a:solidFill>
                  <a:srgbClr val="FFFFFF"/>
                </a:solidFill>
                <a:latin typeface="Montserrat" pitchFamily="34" charset="0"/>
                <a:ea typeface="Montserrat" pitchFamily="34" charset="-122"/>
                <a:cs typeface="Montserrat" pitchFamily="34" charset="-120"/>
              </a:rPr>
              <a:t>CA Deepak Ladda </a:t>
            </a:r>
            <a:endParaRPr lang="en-US" dirty="0"/>
          </a:p>
        </p:txBody>
      </p:sp>
      <p:pic>
        <p:nvPicPr>
          <p:cNvPr id="1026" name="Picture 2" descr="Download Free Email yellow Icons in PNG &amp; SVG">
            <a:extLst>
              <a:ext uri="{FF2B5EF4-FFF2-40B4-BE49-F238E27FC236}">
                <a16:creationId xmlns:a16="http://schemas.microsoft.com/office/drawing/2014/main" id="{CDA2C98A-F103-4F08-8F9F-F93F8168954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 t="13315" r="20485" b="36089"/>
          <a:stretch/>
        </p:blipFill>
        <p:spPr bwMode="auto">
          <a:xfrm>
            <a:off x="5914485" y="3921075"/>
            <a:ext cx="711352" cy="4260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F0F0F0"/>
          </a:solidFill>
          <a:ln w="12700">
            <a:solidFill>
              <a:srgbClr val="FFFFFF">
                <a:alpha val="0"/>
              </a:srgbClr>
            </a:solidFill>
            <a:prstDash val="solid"/>
          </a:ln>
        </p:spPr>
      </p:sp>
      <p:sp>
        <p:nvSpPr>
          <p:cNvPr id="3" name="Shape 1"/>
          <p:cNvSpPr/>
          <p:nvPr/>
        </p:nvSpPr>
        <p:spPr>
          <a:xfrm>
            <a:off x="0" y="0"/>
            <a:ext cx="12191695" cy="6858000"/>
          </a:xfrm>
          <a:prstGeom prst="rect">
            <a:avLst/>
          </a:prstGeom>
          <a:solidFill>
            <a:srgbClr val="FFFFFF"/>
          </a:solidFill>
          <a:ln w="12700">
            <a:solidFill>
              <a:srgbClr val="FFFFFF">
                <a:alpha val="0"/>
              </a:srgbClr>
            </a:solidFill>
            <a:prstDash val="solid"/>
          </a:ln>
        </p:spPr>
      </p:sp>
      <p:sp>
        <p:nvSpPr>
          <p:cNvPr id="4" name="Shape 2"/>
          <p:cNvSpPr/>
          <p:nvPr/>
        </p:nvSpPr>
        <p:spPr>
          <a:xfrm>
            <a:off x="0" y="0"/>
            <a:ext cx="12191695" cy="952805"/>
          </a:xfrm>
          <a:prstGeom prst="rect">
            <a:avLst/>
          </a:prstGeom>
          <a:solidFill>
            <a:srgbClr val="003580"/>
          </a:solidFill>
          <a:ln w="12700">
            <a:solidFill>
              <a:srgbClr val="FFFFFF">
                <a:alpha val="0"/>
              </a:srgbClr>
            </a:solidFill>
            <a:prstDash val="solid"/>
          </a:ln>
        </p:spPr>
      </p:sp>
      <p:sp>
        <p:nvSpPr>
          <p:cNvPr id="5" name="Text 3"/>
          <p:cNvSpPr txBox="1"/>
          <p:nvPr/>
        </p:nvSpPr>
        <p:spPr>
          <a:xfrm>
            <a:off x="476402" y="219456"/>
            <a:ext cx="7429500" cy="514807"/>
          </a:xfrm>
          <a:prstGeom prst="rect">
            <a:avLst/>
          </a:prstGeom>
          <a:noFill/>
          <a:ln/>
        </p:spPr>
        <p:txBody>
          <a:bodyPr wrap="square" lIns="0" tIns="0" rIns="0" bIns="0" rtlCol="0" anchor="ctr"/>
          <a:lstStyle/>
          <a:p>
            <a:pPr marL="0" indent="0" algn="l">
              <a:buNone/>
            </a:pPr>
            <a:r>
              <a:rPr lang="en-US" sz="2700" b="1" kern="0" spc="75" dirty="0">
                <a:solidFill>
                  <a:srgbClr val="FFFFFF"/>
                </a:solidFill>
                <a:latin typeface="Montserrat" pitchFamily="34" charset="0"/>
                <a:ea typeface="Montserrat" pitchFamily="34" charset="-122"/>
                <a:cs typeface="Montserrat" pitchFamily="34" charset="-120"/>
              </a:rPr>
              <a:t>I. Assets - Cash - Q(b) – ATM Verification </a:t>
            </a:r>
            <a:endParaRPr lang="en-US" sz="2700" dirty="0"/>
          </a:p>
        </p:txBody>
      </p:sp>
      <p:pic>
        <p:nvPicPr>
          <p:cNvPr id="6" name="Image 0" descr="preencoded.png"/>
          <p:cNvPicPr>
            <a:picLocks noChangeAspect="1"/>
          </p:cNvPicPr>
          <p:nvPr/>
        </p:nvPicPr>
        <p:blipFill>
          <a:blip r:embed="rId3"/>
          <a:srcRect t="-401" b="-401"/>
          <a:stretch/>
        </p:blipFill>
        <p:spPr>
          <a:xfrm>
            <a:off x="0" y="952805"/>
            <a:ext cx="12191695" cy="57607"/>
          </a:xfrm>
          <a:prstGeom prst="rect">
            <a:avLst/>
          </a:prstGeom>
        </p:spPr>
      </p:pic>
      <p:sp>
        <p:nvSpPr>
          <p:cNvPr id="7" name="Shape 4"/>
          <p:cNvSpPr/>
          <p:nvPr/>
        </p:nvSpPr>
        <p:spPr>
          <a:xfrm>
            <a:off x="476402" y="1295705"/>
            <a:ext cx="11239805" cy="1218895"/>
          </a:xfrm>
          <a:prstGeom prst="roundRect">
            <a:avLst>
              <a:gd name="adj" fmla="val 9377"/>
            </a:avLst>
          </a:prstGeom>
          <a:solidFill>
            <a:srgbClr val="E8F4FD"/>
          </a:solidFill>
          <a:ln/>
          <a:effectLst>
            <a:outerShdw blurRad="63500" dist="38100" dir="16200000" algn="bl" rotWithShape="0">
              <a:srgbClr val="000000">
                <a:alpha val="5000"/>
              </a:srgbClr>
            </a:outerShdw>
          </a:effectLst>
        </p:spPr>
      </p:sp>
      <p:sp>
        <p:nvSpPr>
          <p:cNvPr id="8" name="Shape 5"/>
          <p:cNvSpPr/>
          <p:nvPr/>
        </p:nvSpPr>
        <p:spPr>
          <a:xfrm>
            <a:off x="476402" y="1295705"/>
            <a:ext cx="75895" cy="1218895"/>
          </a:xfrm>
          <a:prstGeom prst="roundRect">
            <a:avLst>
              <a:gd name="adj" fmla="val 150603"/>
            </a:avLst>
          </a:prstGeom>
          <a:solidFill>
            <a:srgbClr val="003580"/>
          </a:solidFill>
          <a:ln w="12700">
            <a:solidFill>
              <a:srgbClr val="003580">
                <a:alpha val="0"/>
              </a:srgbClr>
            </a:solidFill>
            <a:prstDash val="solid"/>
          </a:ln>
        </p:spPr>
      </p:sp>
      <p:pic>
        <p:nvPicPr>
          <p:cNvPr id="9" name="Image 1" descr="preencoded.png"/>
          <p:cNvPicPr>
            <a:picLocks noChangeAspect="1"/>
          </p:cNvPicPr>
          <p:nvPr/>
        </p:nvPicPr>
        <p:blipFill>
          <a:blip r:embed="rId4"/>
          <a:srcRect t="-43" b="-43"/>
          <a:stretch/>
        </p:blipFill>
        <p:spPr>
          <a:xfrm>
            <a:off x="743407" y="1524305"/>
            <a:ext cx="133502" cy="152705"/>
          </a:xfrm>
          <a:prstGeom prst="rect">
            <a:avLst/>
          </a:prstGeom>
        </p:spPr>
      </p:pic>
      <p:sp>
        <p:nvSpPr>
          <p:cNvPr id="10" name="Text 6"/>
          <p:cNvSpPr txBox="1"/>
          <p:nvPr/>
        </p:nvSpPr>
        <p:spPr>
          <a:xfrm>
            <a:off x="952805" y="1485900"/>
            <a:ext cx="2981858" cy="228600"/>
          </a:xfrm>
          <a:prstGeom prst="rect">
            <a:avLst/>
          </a:prstGeom>
          <a:noFill/>
          <a:ln/>
        </p:spPr>
        <p:txBody>
          <a:bodyPr wrap="square" lIns="0" tIns="0" rIns="0" bIns="0" rtlCol="0" anchor="ctr"/>
          <a:lstStyle/>
          <a:p>
            <a:pPr marL="0" indent="0" algn="l">
              <a:buNone/>
            </a:pPr>
            <a:r>
              <a:rPr lang="en-US" sz="1200" b="1" dirty="0">
                <a:solidFill>
                  <a:srgbClr val="003580"/>
                </a:solidFill>
                <a:latin typeface="Montserrat" pitchFamily="34" charset="0"/>
                <a:ea typeface="Montserrat" pitchFamily="34" charset="-122"/>
                <a:cs typeface="Montserrat" pitchFamily="34" charset="-120"/>
              </a:rPr>
              <a:t>Exact LFAR Question (Verbatim)</a:t>
            </a:r>
            <a:endParaRPr lang="en-US" sz="1200" dirty="0"/>
          </a:p>
        </p:txBody>
      </p:sp>
      <p:sp>
        <p:nvSpPr>
          <p:cNvPr id="11" name="Text 7"/>
          <p:cNvSpPr txBox="1"/>
          <p:nvPr/>
        </p:nvSpPr>
        <p:spPr>
          <a:xfrm>
            <a:off x="743407" y="1790395"/>
            <a:ext cx="10858500" cy="534010"/>
          </a:xfrm>
          <a:prstGeom prst="rect">
            <a:avLst/>
          </a:prstGeom>
          <a:noFill/>
          <a:ln/>
        </p:spPr>
        <p:txBody>
          <a:bodyPr wrap="square" lIns="0" tIns="0" rIns="0" bIns="0" rtlCol="0" anchor="ctr"/>
          <a:lstStyle/>
          <a:p>
            <a:pPr marL="0" indent="0" algn="l">
              <a:buNone/>
            </a:pPr>
            <a:r>
              <a:rPr lang="en-US" sz="1500" b="1" i="1" dirty="0">
                <a:solidFill>
                  <a:srgbClr val="1E293B"/>
                </a:solidFill>
                <a:latin typeface="Open Sans" pitchFamily="34" charset="0"/>
                <a:ea typeface="Open Sans" pitchFamily="34" charset="-122"/>
                <a:cs typeface="Open Sans" pitchFamily="34" charset="-120"/>
              </a:rPr>
              <a:t>"Have the cash balances at the branch/ATMs been checked at periodic intervals as per the procedure prescribed by the controlling authorities of the bank?"</a:t>
            </a:r>
            <a:endParaRPr lang="en-US" sz="1500" dirty="0"/>
          </a:p>
        </p:txBody>
      </p:sp>
      <p:sp>
        <p:nvSpPr>
          <p:cNvPr id="12" name="Shape 8"/>
          <p:cNvSpPr/>
          <p:nvPr/>
        </p:nvSpPr>
        <p:spPr>
          <a:xfrm>
            <a:off x="476402" y="2704795"/>
            <a:ext cx="3619195" cy="3486607"/>
          </a:xfrm>
          <a:prstGeom prst="roundRect">
            <a:avLst>
              <a:gd name="adj" fmla="val 1720"/>
            </a:avLst>
          </a:prstGeom>
          <a:solidFill>
            <a:srgbClr val="FFFFFF"/>
          </a:solidFill>
          <a:ln w="12700">
            <a:solidFill>
              <a:srgbClr val="E2E8F0"/>
            </a:solidFill>
            <a:prstDash val="solid"/>
          </a:ln>
        </p:spPr>
      </p:sp>
      <p:sp>
        <p:nvSpPr>
          <p:cNvPr id="13" name="Shape 9"/>
          <p:cNvSpPr/>
          <p:nvPr/>
        </p:nvSpPr>
        <p:spPr>
          <a:xfrm>
            <a:off x="676656" y="3343046"/>
            <a:ext cx="3219602" cy="19202"/>
          </a:xfrm>
          <a:prstGeom prst="rect">
            <a:avLst/>
          </a:prstGeom>
          <a:solidFill>
            <a:srgbClr val="F1F5F9"/>
          </a:solidFill>
          <a:ln w="12700">
            <a:solidFill>
              <a:srgbClr val="F1F5F9">
                <a:alpha val="0"/>
              </a:srgbClr>
            </a:solidFill>
            <a:prstDash val="solid"/>
          </a:ln>
        </p:spPr>
      </p:sp>
      <p:sp>
        <p:nvSpPr>
          <p:cNvPr id="14" name="Shape 10"/>
          <p:cNvSpPr/>
          <p:nvPr/>
        </p:nvSpPr>
        <p:spPr>
          <a:xfrm>
            <a:off x="676656" y="2905049"/>
            <a:ext cx="342900" cy="342900"/>
          </a:xfrm>
          <a:prstGeom prst="ellipse">
            <a:avLst/>
          </a:prstGeom>
          <a:solidFill>
            <a:srgbClr val="0072CE"/>
          </a:solidFill>
          <a:ln w="12700">
            <a:solidFill>
              <a:srgbClr val="FFFFFF">
                <a:alpha val="0"/>
              </a:srgbClr>
            </a:solidFill>
            <a:prstDash val="solid"/>
          </a:ln>
        </p:spPr>
      </p:sp>
      <p:pic>
        <p:nvPicPr>
          <p:cNvPr id="15" name="Image 2" descr="preencoded.png"/>
          <p:cNvPicPr>
            <a:picLocks noChangeAspect="1"/>
          </p:cNvPicPr>
          <p:nvPr/>
        </p:nvPicPr>
        <p:blipFill>
          <a:blip r:embed="rId5"/>
          <a:srcRect/>
          <a:stretch/>
        </p:blipFill>
        <p:spPr>
          <a:xfrm>
            <a:off x="771754" y="3000146"/>
            <a:ext cx="152705" cy="152705"/>
          </a:xfrm>
          <a:prstGeom prst="rect">
            <a:avLst/>
          </a:prstGeom>
        </p:spPr>
      </p:pic>
      <p:sp>
        <p:nvSpPr>
          <p:cNvPr id="16" name="Text 11"/>
          <p:cNvSpPr txBox="1"/>
          <p:nvPr/>
        </p:nvSpPr>
        <p:spPr>
          <a:xfrm>
            <a:off x="1114654" y="2948026"/>
            <a:ext cx="1540764" cy="257861"/>
          </a:xfrm>
          <a:prstGeom prst="rect">
            <a:avLst/>
          </a:prstGeom>
          <a:noFill/>
          <a:ln/>
        </p:spPr>
        <p:txBody>
          <a:bodyPr wrap="square" lIns="0" tIns="0" rIns="0" bIns="0" rtlCol="0" anchor="ctr"/>
          <a:lstStyle/>
          <a:p>
            <a:pPr marL="0" indent="0" algn="l">
              <a:buNone/>
            </a:pPr>
            <a:r>
              <a:rPr lang="en-US" sz="1300" b="1" dirty="0">
                <a:solidFill>
                  <a:srgbClr val="334155"/>
                </a:solidFill>
                <a:latin typeface="Montserrat" pitchFamily="34" charset="0"/>
                <a:ea typeface="Montserrat" pitchFamily="34" charset="-122"/>
                <a:cs typeface="Montserrat" pitchFamily="34" charset="-120"/>
              </a:rPr>
              <a:t>What to Verify</a:t>
            </a:r>
            <a:endParaRPr lang="en-US" sz="1300" dirty="0"/>
          </a:p>
        </p:txBody>
      </p:sp>
      <p:sp>
        <p:nvSpPr>
          <p:cNvPr id="17" name="Shape 12"/>
          <p:cNvSpPr/>
          <p:nvPr/>
        </p:nvSpPr>
        <p:spPr>
          <a:xfrm>
            <a:off x="676656" y="3581705"/>
            <a:ext cx="57607" cy="57607"/>
          </a:xfrm>
          <a:prstGeom prst="ellipse">
            <a:avLst/>
          </a:prstGeom>
          <a:solidFill>
            <a:srgbClr val="CBD5E1"/>
          </a:solidFill>
          <a:ln w="12700">
            <a:solidFill>
              <a:srgbClr val="FFFFFF">
                <a:alpha val="0"/>
              </a:srgbClr>
            </a:solidFill>
            <a:prstDash val="solid"/>
          </a:ln>
        </p:spPr>
      </p:sp>
      <p:sp>
        <p:nvSpPr>
          <p:cNvPr id="18" name="Text 13"/>
          <p:cNvSpPr txBox="1"/>
          <p:nvPr/>
        </p:nvSpPr>
        <p:spPr>
          <a:xfrm>
            <a:off x="828446" y="3504895"/>
            <a:ext cx="3143707" cy="600761"/>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Frequency of surprise cash verification by Branch Manager/Operations Head (e.g., monthly/fortnightly).</a:t>
            </a:r>
            <a:endParaRPr lang="en-US" sz="1100" dirty="0"/>
          </a:p>
        </p:txBody>
      </p:sp>
      <p:sp>
        <p:nvSpPr>
          <p:cNvPr id="19" name="Shape 14"/>
          <p:cNvSpPr/>
          <p:nvPr/>
        </p:nvSpPr>
        <p:spPr>
          <a:xfrm>
            <a:off x="676656" y="4276649"/>
            <a:ext cx="57607" cy="57607"/>
          </a:xfrm>
          <a:prstGeom prst="ellipse">
            <a:avLst/>
          </a:prstGeom>
          <a:solidFill>
            <a:srgbClr val="CBD5E1"/>
          </a:solidFill>
          <a:ln w="12700">
            <a:solidFill>
              <a:srgbClr val="FFFFFF">
                <a:alpha val="0"/>
              </a:srgbClr>
            </a:solidFill>
            <a:prstDash val="solid"/>
          </a:ln>
        </p:spPr>
      </p:sp>
      <p:sp>
        <p:nvSpPr>
          <p:cNvPr id="20" name="Text 15"/>
          <p:cNvSpPr txBox="1"/>
          <p:nvPr/>
        </p:nvSpPr>
        <p:spPr>
          <a:xfrm>
            <a:off x="828446" y="4200754"/>
            <a:ext cx="3143707" cy="600761"/>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Whether verification includes all denominations and ATM cash (if branch loaded).</a:t>
            </a:r>
            <a:endParaRPr lang="en-US" sz="1100" dirty="0"/>
          </a:p>
        </p:txBody>
      </p:sp>
      <p:sp>
        <p:nvSpPr>
          <p:cNvPr id="21" name="Shape 16"/>
          <p:cNvSpPr/>
          <p:nvPr/>
        </p:nvSpPr>
        <p:spPr>
          <a:xfrm>
            <a:off x="676656" y="4972507"/>
            <a:ext cx="57607" cy="57607"/>
          </a:xfrm>
          <a:prstGeom prst="ellipse">
            <a:avLst/>
          </a:prstGeom>
          <a:solidFill>
            <a:srgbClr val="CBD5E1"/>
          </a:solidFill>
          <a:ln w="12700">
            <a:solidFill>
              <a:srgbClr val="FFFFFF">
                <a:alpha val="0"/>
              </a:srgbClr>
            </a:solidFill>
            <a:prstDash val="solid"/>
          </a:ln>
        </p:spPr>
      </p:sp>
      <p:sp>
        <p:nvSpPr>
          <p:cNvPr id="22" name="Text 17"/>
          <p:cNvSpPr txBox="1"/>
          <p:nvPr/>
        </p:nvSpPr>
        <p:spPr>
          <a:xfrm>
            <a:off x="828446" y="4895698"/>
            <a:ext cx="3143707" cy="400507"/>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Evidence of unannounced/surprise element in the verification.</a:t>
            </a:r>
            <a:endParaRPr lang="en-US" sz="1100" dirty="0"/>
          </a:p>
        </p:txBody>
      </p:sp>
      <p:sp>
        <p:nvSpPr>
          <p:cNvPr id="23" name="Shape 18"/>
          <p:cNvSpPr/>
          <p:nvPr/>
        </p:nvSpPr>
        <p:spPr>
          <a:xfrm>
            <a:off x="676656" y="5467198"/>
            <a:ext cx="57607" cy="57607"/>
          </a:xfrm>
          <a:prstGeom prst="ellipse">
            <a:avLst/>
          </a:prstGeom>
          <a:solidFill>
            <a:srgbClr val="CBD5E1"/>
          </a:solidFill>
          <a:ln w="12700">
            <a:solidFill>
              <a:srgbClr val="FFFFFF">
                <a:alpha val="0"/>
              </a:srgbClr>
            </a:solidFill>
            <a:prstDash val="solid"/>
          </a:ln>
        </p:spPr>
      </p:sp>
      <p:sp>
        <p:nvSpPr>
          <p:cNvPr id="24" name="Text 19"/>
          <p:cNvSpPr txBox="1"/>
          <p:nvPr/>
        </p:nvSpPr>
        <p:spPr>
          <a:xfrm>
            <a:off x="828446" y="5391302"/>
            <a:ext cx="3143707" cy="400507"/>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Verification by officials other than the joint custodians.</a:t>
            </a:r>
            <a:endParaRPr lang="en-US" sz="1100" dirty="0"/>
          </a:p>
        </p:txBody>
      </p:sp>
      <p:sp>
        <p:nvSpPr>
          <p:cNvPr id="25" name="Shape 20"/>
          <p:cNvSpPr/>
          <p:nvPr/>
        </p:nvSpPr>
        <p:spPr>
          <a:xfrm>
            <a:off x="4286707" y="2704795"/>
            <a:ext cx="3619195" cy="3486607"/>
          </a:xfrm>
          <a:prstGeom prst="roundRect">
            <a:avLst>
              <a:gd name="adj" fmla="val 1720"/>
            </a:avLst>
          </a:prstGeom>
          <a:solidFill>
            <a:srgbClr val="FFFFFF"/>
          </a:solidFill>
          <a:ln w="12700">
            <a:solidFill>
              <a:srgbClr val="E2E8F0"/>
            </a:solidFill>
            <a:prstDash val="solid"/>
          </a:ln>
        </p:spPr>
      </p:sp>
      <p:sp>
        <p:nvSpPr>
          <p:cNvPr id="26" name="Shape 21"/>
          <p:cNvSpPr/>
          <p:nvPr/>
        </p:nvSpPr>
        <p:spPr>
          <a:xfrm>
            <a:off x="4486046" y="3343046"/>
            <a:ext cx="3219602" cy="19202"/>
          </a:xfrm>
          <a:prstGeom prst="rect">
            <a:avLst/>
          </a:prstGeom>
          <a:solidFill>
            <a:srgbClr val="F1F5F9"/>
          </a:solidFill>
          <a:ln w="12700">
            <a:solidFill>
              <a:srgbClr val="F1F5F9">
                <a:alpha val="0"/>
              </a:srgbClr>
            </a:solidFill>
            <a:prstDash val="solid"/>
          </a:ln>
        </p:spPr>
      </p:sp>
      <p:sp>
        <p:nvSpPr>
          <p:cNvPr id="27" name="Shape 22"/>
          <p:cNvSpPr/>
          <p:nvPr/>
        </p:nvSpPr>
        <p:spPr>
          <a:xfrm>
            <a:off x="4486046" y="2905049"/>
            <a:ext cx="342900" cy="342900"/>
          </a:xfrm>
          <a:prstGeom prst="ellipse">
            <a:avLst/>
          </a:prstGeom>
          <a:solidFill>
            <a:srgbClr val="10B981"/>
          </a:solidFill>
          <a:ln w="12700">
            <a:solidFill>
              <a:srgbClr val="FFFFFF">
                <a:alpha val="0"/>
              </a:srgbClr>
            </a:solidFill>
            <a:prstDash val="solid"/>
          </a:ln>
        </p:spPr>
      </p:sp>
      <p:pic>
        <p:nvPicPr>
          <p:cNvPr id="28" name="Image 3" descr="preencoded.png"/>
          <p:cNvPicPr>
            <a:picLocks noChangeAspect="1"/>
          </p:cNvPicPr>
          <p:nvPr/>
        </p:nvPicPr>
        <p:blipFill>
          <a:blip r:embed="rId6"/>
          <a:srcRect t="-100" b="-100"/>
          <a:stretch/>
        </p:blipFill>
        <p:spPr>
          <a:xfrm>
            <a:off x="4600346" y="3000146"/>
            <a:ext cx="114300" cy="152705"/>
          </a:xfrm>
          <a:prstGeom prst="rect">
            <a:avLst/>
          </a:prstGeom>
        </p:spPr>
      </p:pic>
      <p:sp>
        <p:nvSpPr>
          <p:cNvPr id="29" name="Text 23"/>
          <p:cNvSpPr txBox="1"/>
          <p:nvPr/>
        </p:nvSpPr>
        <p:spPr>
          <a:xfrm>
            <a:off x="4924044" y="2948026"/>
            <a:ext cx="2211019" cy="257861"/>
          </a:xfrm>
          <a:prstGeom prst="rect">
            <a:avLst/>
          </a:prstGeom>
          <a:noFill/>
          <a:ln/>
        </p:spPr>
        <p:txBody>
          <a:bodyPr wrap="square" lIns="0" tIns="0" rIns="0" bIns="0" rtlCol="0" anchor="ctr"/>
          <a:lstStyle/>
          <a:p>
            <a:pPr marL="0" indent="0" algn="l">
              <a:buNone/>
            </a:pPr>
            <a:r>
              <a:rPr lang="en-US" sz="1300" b="1" dirty="0">
                <a:solidFill>
                  <a:srgbClr val="334155"/>
                </a:solidFill>
                <a:latin typeface="Montserrat" pitchFamily="34" charset="0"/>
                <a:ea typeface="Montserrat" pitchFamily="34" charset="-122"/>
                <a:cs typeface="Montserrat" pitchFamily="34" charset="-120"/>
              </a:rPr>
              <a:t>Documents to Examine</a:t>
            </a:r>
            <a:endParaRPr lang="en-US" sz="1300" dirty="0"/>
          </a:p>
        </p:txBody>
      </p:sp>
      <p:sp>
        <p:nvSpPr>
          <p:cNvPr id="30" name="Shape 24"/>
          <p:cNvSpPr/>
          <p:nvPr/>
        </p:nvSpPr>
        <p:spPr>
          <a:xfrm>
            <a:off x="4486046" y="3581705"/>
            <a:ext cx="57607" cy="57607"/>
          </a:xfrm>
          <a:prstGeom prst="ellipse">
            <a:avLst/>
          </a:prstGeom>
          <a:solidFill>
            <a:srgbClr val="CBD5E1"/>
          </a:solidFill>
          <a:ln w="12700">
            <a:solidFill>
              <a:srgbClr val="FFFFFF">
                <a:alpha val="0"/>
              </a:srgbClr>
            </a:solidFill>
            <a:prstDash val="solid"/>
          </a:ln>
        </p:spPr>
      </p:sp>
      <p:sp>
        <p:nvSpPr>
          <p:cNvPr id="31" name="Text 25"/>
          <p:cNvSpPr txBox="1"/>
          <p:nvPr/>
        </p:nvSpPr>
        <p:spPr>
          <a:xfrm>
            <a:off x="4638751" y="3504895"/>
            <a:ext cx="3143707" cy="400507"/>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Surprise Cash Verification Register / Physical Verification Report.</a:t>
            </a:r>
            <a:endParaRPr lang="en-US" sz="1100" dirty="0"/>
          </a:p>
        </p:txBody>
      </p:sp>
      <p:sp>
        <p:nvSpPr>
          <p:cNvPr id="32" name="Shape 26"/>
          <p:cNvSpPr/>
          <p:nvPr/>
        </p:nvSpPr>
        <p:spPr>
          <a:xfrm>
            <a:off x="4486046" y="4076395"/>
            <a:ext cx="57607" cy="57607"/>
          </a:xfrm>
          <a:prstGeom prst="ellipse">
            <a:avLst/>
          </a:prstGeom>
          <a:solidFill>
            <a:srgbClr val="CBD5E1"/>
          </a:solidFill>
          <a:ln w="12700">
            <a:solidFill>
              <a:srgbClr val="FFFFFF">
                <a:alpha val="0"/>
              </a:srgbClr>
            </a:solidFill>
            <a:prstDash val="solid"/>
          </a:ln>
        </p:spPr>
      </p:sp>
      <p:sp>
        <p:nvSpPr>
          <p:cNvPr id="33" name="Text 27"/>
          <p:cNvSpPr txBox="1"/>
          <p:nvPr/>
        </p:nvSpPr>
        <p:spPr>
          <a:xfrm>
            <a:off x="4638751" y="4000500"/>
            <a:ext cx="3143707" cy="400507"/>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ATM Cash Balance Register / ATM Scroll on verification dates.</a:t>
            </a:r>
            <a:endParaRPr lang="en-US" sz="1100" dirty="0"/>
          </a:p>
        </p:txBody>
      </p:sp>
      <p:sp>
        <p:nvSpPr>
          <p:cNvPr id="34" name="Shape 28"/>
          <p:cNvSpPr/>
          <p:nvPr/>
        </p:nvSpPr>
        <p:spPr>
          <a:xfrm>
            <a:off x="4486046" y="4572000"/>
            <a:ext cx="57607" cy="57607"/>
          </a:xfrm>
          <a:prstGeom prst="ellipse">
            <a:avLst/>
          </a:prstGeom>
          <a:solidFill>
            <a:srgbClr val="CBD5E1"/>
          </a:solidFill>
          <a:ln w="12700">
            <a:solidFill>
              <a:srgbClr val="FFFFFF">
                <a:alpha val="0"/>
              </a:srgbClr>
            </a:solidFill>
            <a:prstDash val="solid"/>
          </a:ln>
        </p:spPr>
      </p:sp>
      <p:sp>
        <p:nvSpPr>
          <p:cNvPr id="35" name="Text 29"/>
          <p:cNvSpPr txBox="1"/>
          <p:nvPr/>
        </p:nvSpPr>
        <p:spPr>
          <a:xfrm>
            <a:off x="4638751" y="4496105"/>
            <a:ext cx="3143707" cy="400507"/>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Branch Manager's monthly certificate to Controlling Office regarding cash verification.</a:t>
            </a:r>
            <a:endParaRPr lang="en-US" sz="1100" dirty="0"/>
          </a:p>
        </p:txBody>
      </p:sp>
      <p:sp>
        <p:nvSpPr>
          <p:cNvPr id="36" name="Shape 30"/>
          <p:cNvSpPr/>
          <p:nvPr/>
        </p:nvSpPr>
        <p:spPr>
          <a:xfrm>
            <a:off x="4486046" y="5067605"/>
            <a:ext cx="57607" cy="57607"/>
          </a:xfrm>
          <a:prstGeom prst="ellipse">
            <a:avLst/>
          </a:prstGeom>
          <a:solidFill>
            <a:srgbClr val="CBD5E1"/>
          </a:solidFill>
          <a:ln w="12700">
            <a:solidFill>
              <a:srgbClr val="FFFFFF">
                <a:alpha val="0"/>
              </a:srgbClr>
            </a:solidFill>
            <a:prstDash val="solid"/>
          </a:ln>
        </p:spPr>
      </p:sp>
      <p:sp>
        <p:nvSpPr>
          <p:cNvPr id="37" name="Text 31"/>
          <p:cNvSpPr txBox="1"/>
          <p:nvPr/>
        </p:nvSpPr>
        <p:spPr>
          <a:xfrm>
            <a:off x="4638751" y="4990795"/>
            <a:ext cx="3143707" cy="400507"/>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Internal/Concurrent Audit reports for comments on cash checking.</a:t>
            </a:r>
            <a:endParaRPr lang="en-US" sz="1100" dirty="0"/>
          </a:p>
        </p:txBody>
      </p:sp>
      <p:sp>
        <p:nvSpPr>
          <p:cNvPr id="38" name="Shape 32"/>
          <p:cNvSpPr/>
          <p:nvPr/>
        </p:nvSpPr>
        <p:spPr>
          <a:xfrm>
            <a:off x="8096098" y="2704795"/>
            <a:ext cx="3619195" cy="3486607"/>
          </a:xfrm>
          <a:prstGeom prst="roundRect">
            <a:avLst>
              <a:gd name="adj" fmla="val 1720"/>
            </a:avLst>
          </a:prstGeom>
          <a:solidFill>
            <a:srgbClr val="FFFFFF"/>
          </a:solidFill>
          <a:ln w="12700">
            <a:solidFill>
              <a:srgbClr val="E2E8F0"/>
            </a:solidFill>
            <a:prstDash val="solid"/>
          </a:ln>
        </p:spPr>
      </p:sp>
      <p:sp>
        <p:nvSpPr>
          <p:cNvPr id="39" name="Shape 33"/>
          <p:cNvSpPr/>
          <p:nvPr/>
        </p:nvSpPr>
        <p:spPr>
          <a:xfrm>
            <a:off x="8296351" y="3343046"/>
            <a:ext cx="3219602" cy="19202"/>
          </a:xfrm>
          <a:prstGeom prst="rect">
            <a:avLst/>
          </a:prstGeom>
          <a:solidFill>
            <a:srgbClr val="F1F5F9"/>
          </a:solidFill>
          <a:ln w="12700">
            <a:solidFill>
              <a:srgbClr val="F1F5F9">
                <a:alpha val="0"/>
              </a:srgbClr>
            </a:solidFill>
            <a:prstDash val="solid"/>
          </a:ln>
        </p:spPr>
      </p:sp>
      <p:sp>
        <p:nvSpPr>
          <p:cNvPr id="40" name="Shape 34"/>
          <p:cNvSpPr/>
          <p:nvPr/>
        </p:nvSpPr>
        <p:spPr>
          <a:xfrm>
            <a:off x="8296351" y="2905049"/>
            <a:ext cx="342900" cy="342900"/>
          </a:xfrm>
          <a:prstGeom prst="ellipse">
            <a:avLst/>
          </a:prstGeom>
          <a:solidFill>
            <a:srgbClr val="EF4444"/>
          </a:solidFill>
          <a:ln w="12700">
            <a:solidFill>
              <a:srgbClr val="FFFFFF">
                <a:alpha val="0"/>
              </a:srgbClr>
            </a:solidFill>
            <a:prstDash val="solid"/>
          </a:ln>
        </p:spPr>
      </p:sp>
      <p:pic>
        <p:nvPicPr>
          <p:cNvPr id="41" name="Image 4" descr="preencoded.png"/>
          <p:cNvPicPr>
            <a:picLocks noChangeAspect="1"/>
          </p:cNvPicPr>
          <p:nvPr/>
        </p:nvPicPr>
        <p:blipFill>
          <a:blip r:embed="rId7"/>
          <a:srcRect/>
          <a:stretch/>
        </p:blipFill>
        <p:spPr>
          <a:xfrm>
            <a:off x="8391449" y="3000146"/>
            <a:ext cx="152705" cy="152705"/>
          </a:xfrm>
          <a:prstGeom prst="rect">
            <a:avLst/>
          </a:prstGeom>
        </p:spPr>
      </p:pic>
      <p:sp>
        <p:nvSpPr>
          <p:cNvPr id="42" name="Text 35"/>
          <p:cNvSpPr txBox="1"/>
          <p:nvPr/>
        </p:nvSpPr>
        <p:spPr>
          <a:xfrm>
            <a:off x="8734349" y="2948026"/>
            <a:ext cx="1507846" cy="257861"/>
          </a:xfrm>
          <a:prstGeom prst="rect">
            <a:avLst/>
          </a:prstGeom>
          <a:noFill/>
          <a:ln/>
        </p:spPr>
        <p:txBody>
          <a:bodyPr wrap="square" lIns="0" tIns="0" rIns="0" bIns="0" rtlCol="0" anchor="ctr"/>
          <a:lstStyle/>
          <a:p>
            <a:pPr marL="0" indent="0" algn="l">
              <a:buNone/>
            </a:pPr>
            <a:r>
              <a:rPr lang="en-US" sz="1300" b="1" dirty="0">
                <a:solidFill>
                  <a:srgbClr val="334155"/>
                </a:solidFill>
                <a:latin typeface="Montserrat" pitchFamily="34" charset="0"/>
                <a:ea typeface="Montserrat" pitchFamily="34" charset="-122"/>
                <a:cs typeface="Montserrat" pitchFamily="34" charset="-120"/>
              </a:rPr>
              <a:t>Possible Risks</a:t>
            </a:r>
            <a:endParaRPr lang="en-US" sz="1300" dirty="0"/>
          </a:p>
        </p:txBody>
      </p:sp>
      <p:sp>
        <p:nvSpPr>
          <p:cNvPr id="43" name="Shape 36"/>
          <p:cNvSpPr/>
          <p:nvPr/>
        </p:nvSpPr>
        <p:spPr>
          <a:xfrm>
            <a:off x="8296351" y="3581705"/>
            <a:ext cx="57607" cy="57607"/>
          </a:xfrm>
          <a:prstGeom prst="ellipse">
            <a:avLst/>
          </a:prstGeom>
          <a:solidFill>
            <a:srgbClr val="CBD5E1"/>
          </a:solidFill>
          <a:ln w="12700">
            <a:solidFill>
              <a:srgbClr val="FFFFFF">
                <a:alpha val="0"/>
              </a:srgbClr>
            </a:solidFill>
            <a:prstDash val="solid"/>
          </a:ln>
        </p:spPr>
      </p:sp>
      <p:sp>
        <p:nvSpPr>
          <p:cNvPr id="44" name="Text 37"/>
          <p:cNvSpPr txBox="1"/>
          <p:nvPr/>
        </p:nvSpPr>
        <p:spPr>
          <a:xfrm>
            <a:off x="8449056" y="3504895"/>
            <a:ext cx="3143707" cy="400507"/>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Undetected cash shortages or substitution of cash with IOUs.</a:t>
            </a:r>
            <a:endParaRPr lang="en-US" sz="1100" dirty="0"/>
          </a:p>
        </p:txBody>
      </p:sp>
      <p:sp>
        <p:nvSpPr>
          <p:cNvPr id="45" name="Shape 38"/>
          <p:cNvSpPr/>
          <p:nvPr/>
        </p:nvSpPr>
        <p:spPr>
          <a:xfrm>
            <a:off x="8296351" y="4076395"/>
            <a:ext cx="57607" cy="57607"/>
          </a:xfrm>
          <a:prstGeom prst="ellipse">
            <a:avLst/>
          </a:prstGeom>
          <a:solidFill>
            <a:srgbClr val="CBD5E1"/>
          </a:solidFill>
          <a:ln w="12700">
            <a:solidFill>
              <a:srgbClr val="FFFFFF">
                <a:alpha val="0"/>
              </a:srgbClr>
            </a:solidFill>
            <a:prstDash val="solid"/>
          </a:ln>
        </p:spPr>
      </p:sp>
      <p:sp>
        <p:nvSpPr>
          <p:cNvPr id="46" name="Text 39"/>
          <p:cNvSpPr txBox="1"/>
          <p:nvPr/>
        </p:nvSpPr>
        <p:spPr>
          <a:xfrm>
            <a:off x="8449056" y="4000500"/>
            <a:ext cx="3143707" cy="400507"/>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Teeming and lading frauds (using today's receipts to cover yesterday's theft).</a:t>
            </a:r>
            <a:endParaRPr lang="en-US" sz="1100" dirty="0"/>
          </a:p>
        </p:txBody>
      </p:sp>
      <p:sp>
        <p:nvSpPr>
          <p:cNvPr id="47" name="Shape 40"/>
          <p:cNvSpPr/>
          <p:nvPr/>
        </p:nvSpPr>
        <p:spPr>
          <a:xfrm>
            <a:off x="8296351" y="4572000"/>
            <a:ext cx="57607" cy="57607"/>
          </a:xfrm>
          <a:prstGeom prst="ellipse">
            <a:avLst/>
          </a:prstGeom>
          <a:solidFill>
            <a:srgbClr val="CBD5E1"/>
          </a:solidFill>
          <a:ln w="12700">
            <a:solidFill>
              <a:srgbClr val="FFFFFF">
                <a:alpha val="0"/>
              </a:srgbClr>
            </a:solidFill>
            <a:prstDash val="solid"/>
          </a:ln>
        </p:spPr>
      </p:sp>
      <p:sp>
        <p:nvSpPr>
          <p:cNvPr id="48" name="Text 41"/>
          <p:cNvSpPr txBox="1"/>
          <p:nvPr/>
        </p:nvSpPr>
        <p:spPr>
          <a:xfrm>
            <a:off x="8449056" y="4496105"/>
            <a:ext cx="3143707" cy="400507"/>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Predictable verification patterns allowing custodians to hide discrepancies.</a:t>
            </a:r>
            <a:endParaRPr lang="en-US" sz="1100" dirty="0"/>
          </a:p>
        </p:txBody>
      </p:sp>
      <p:sp>
        <p:nvSpPr>
          <p:cNvPr id="49" name="Shape 42"/>
          <p:cNvSpPr/>
          <p:nvPr/>
        </p:nvSpPr>
        <p:spPr>
          <a:xfrm>
            <a:off x="8296351" y="5067605"/>
            <a:ext cx="57607" cy="57607"/>
          </a:xfrm>
          <a:prstGeom prst="ellipse">
            <a:avLst/>
          </a:prstGeom>
          <a:solidFill>
            <a:srgbClr val="CBD5E1"/>
          </a:solidFill>
          <a:ln w="12700">
            <a:solidFill>
              <a:srgbClr val="FFFFFF">
                <a:alpha val="0"/>
              </a:srgbClr>
            </a:solidFill>
            <a:prstDash val="solid"/>
          </a:ln>
        </p:spPr>
      </p:sp>
      <p:sp>
        <p:nvSpPr>
          <p:cNvPr id="50" name="Text 43"/>
          <p:cNvSpPr txBox="1"/>
          <p:nvPr/>
        </p:nvSpPr>
        <p:spPr>
          <a:xfrm>
            <a:off x="8449056" y="4990795"/>
            <a:ext cx="3143707" cy="400507"/>
          </a:xfrm>
          <a:prstGeom prst="rect">
            <a:avLst/>
          </a:prstGeom>
          <a:noFill/>
          <a:ln/>
        </p:spPr>
        <p:txBody>
          <a:bodyPr wrap="square" lIns="0" tIns="0" rIns="0" bIns="0" rtlCol="0" anchor="ctr"/>
          <a:lstStyle/>
          <a:p>
            <a:pPr marL="0" indent="0" algn="l">
              <a:buNone/>
            </a:pPr>
            <a:r>
              <a:rPr lang="en-US" sz="1100" dirty="0">
                <a:solidFill>
                  <a:srgbClr val="475569"/>
                </a:solidFill>
                <a:latin typeface="Open Sans" pitchFamily="34" charset="0"/>
                <a:ea typeface="Open Sans" pitchFamily="34" charset="-122"/>
                <a:cs typeface="Open Sans" pitchFamily="34" charset="-120"/>
              </a:rPr>
              <a:t>ATM cash shortages masked by incorrect balancing or reporting.</a:t>
            </a:r>
            <a:endParaRPr lang="en-US" sz="1100" dirty="0"/>
          </a:p>
        </p:txBody>
      </p:sp>
      <p:sp>
        <p:nvSpPr>
          <p:cNvPr id="51" name="Shape 44"/>
          <p:cNvSpPr/>
          <p:nvPr/>
        </p:nvSpPr>
        <p:spPr>
          <a:xfrm>
            <a:off x="0" y="6476695"/>
            <a:ext cx="12191695" cy="381305"/>
          </a:xfrm>
          <a:prstGeom prst="rect">
            <a:avLst/>
          </a:prstGeom>
          <a:solidFill>
            <a:srgbClr val="F8FAFC"/>
          </a:solidFill>
          <a:ln/>
        </p:spPr>
      </p:sp>
      <p:sp>
        <p:nvSpPr>
          <p:cNvPr id="52" name="Shape 45"/>
          <p:cNvSpPr/>
          <p:nvPr/>
        </p:nvSpPr>
        <p:spPr>
          <a:xfrm>
            <a:off x="0" y="6476695"/>
            <a:ext cx="12191695" cy="9144"/>
          </a:xfrm>
          <a:prstGeom prst="rect">
            <a:avLst/>
          </a:prstGeom>
          <a:solidFill>
            <a:srgbClr val="E2E8F0"/>
          </a:solidFill>
          <a:ln w="12700">
            <a:solidFill>
              <a:srgbClr val="E2E8F0">
                <a:alpha val="0"/>
              </a:srgbClr>
            </a:solidFill>
            <a:prstDash val="solid"/>
          </a:ln>
        </p:spPr>
      </p:sp>
      <p:sp>
        <p:nvSpPr>
          <p:cNvPr id="53" name="Text 46"/>
          <p:cNvSpPr txBox="1"/>
          <p:nvPr/>
        </p:nvSpPr>
        <p:spPr>
          <a:xfrm>
            <a:off x="476402" y="6586423"/>
            <a:ext cx="3276295" cy="171907"/>
          </a:xfrm>
          <a:prstGeom prst="rect">
            <a:avLst/>
          </a:prstGeom>
          <a:noFill/>
          <a:ln/>
        </p:spPr>
        <p:txBody>
          <a:bodyPr wrap="square" lIns="0" tIns="0" rIns="0" bIns="0" rtlCol="0" anchor="ctr"/>
          <a:lstStyle/>
          <a:p>
            <a:pPr marL="0" indent="0" algn="l">
              <a:buNone/>
            </a:pPr>
            <a:r>
              <a:rPr lang="en-US" sz="900" dirty="0">
                <a:solidFill>
                  <a:srgbClr val="94A3B8"/>
                </a:solidFill>
                <a:latin typeface="Open Sans" pitchFamily="34" charset="0"/>
                <a:ea typeface="Open Sans" pitchFamily="34" charset="-122"/>
                <a:cs typeface="Open Sans" pitchFamily="34" charset="-120"/>
              </a:rPr>
              <a:t>Long Form Audit Report (LFAR) – Practical Approach</a:t>
            </a:r>
            <a:endParaRPr lang="en-US" sz="900" dirty="0"/>
          </a:p>
        </p:txBody>
      </p:sp>
      <p:sp>
        <p:nvSpPr>
          <p:cNvPr id="54" name="Text 47"/>
          <p:cNvSpPr txBox="1"/>
          <p:nvPr/>
        </p:nvSpPr>
        <p:spPr>
          <a:xfrm>
            <a:off x="10416845" y="6586423"/>
            <a:ext cx="1553566" cy="171907"/>
          </a:xfrm>
          <a:prstGeom prst="rect">
            <a:avLst/>
          </a:prstGeom>
          <a:noFill/>
          <a:ln/>
        </p:spPr>
        <p:txBody>
          <a:bodyPr wrap="square" lIns="0" tIns="0" rIns="0" bIns="0" rtlCol="0" anchor="ctr"/>
          <a:lstStyle/>
          <a:p>
            <a:pPr marL="0" indent="0" algn="l">
              <a:buNone/>
            </a:pPr>
            <a:r>
              <a:rPr lang="en-US" sz="900" dirty="0">
                <a:solidFill>
                  <a:srgbClr val="94A3B8"/>
                </a:solidFill>
                <a:latin typeface="Open Sans" pitchFamily="34" charset="0"/>
                <a:ea typeface="Open Sans" pitchFamily="34" charset="-122"/>
                <a:cs typeface="Open Sans" pitchFamily="34" charset="-120"/>
              </a:rPr>
              <a:t>ICAI Hyderabad Seminar</a:t>
            </a:r>
            <a:endParaRPr lang="en-US" sz="9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F0F0F0"/>
          </a:solidFill>
          <a:ln w="12700">
            <a:solidFill>
              <a:srgbClr val="FFFFFF">
                <a:alpha val="0"/>
              </a:srgbClr>
            </a:solidFill>
            <a:prstDash val="solid"/>
          </a:ln>
        </p:spPr>
      </p:sp>
      <p:sp>
        <p:nvSpPr>
          <p:cNvPr id="3" name="Shape 1"/>
          <p:cNvSpPr/>
          <p:nvPr/>
        </p:nvSpPr>
        <p:spPr>
          <a:xfrm>
            <a:off x="0" y="0"/>
            <a:ext cx="12191695" cy="6858000"/>
          </a:xfrm>
          <a:prstGeom prst="rect">
            <a:avLst/>
          </a:prstGeom>
          <a:solidFill>
            <a:srgbClr val="FFFFFF"/>
          </a:solidFill>
          <a:ln w="12700">
            <a:solidFill>
              <a:srgbClr val="FFFFFF">
                <a:alpha val="0"/>
              </a:srgbClr>
            </a:solidFill>
            <a:prstDash val="solid"/>
          </a:ln>
        </p:spPr>
      </p:sp>
      <p:sp>
        <p:nvSpPr>
          <p:cNvPr id="4" name="Shape 2"/>
          <p:cNvSpPr/>
          <p:nvPr/>
        </p:nvSpPr>
        <p:spPr>
          <a:xfrm>
            <a:off x="0" y="-26894"/>
            <a:ext cx="12191695" cy="952805"/>
          </a:xfrm>
          <a:prstGeom prst="rect">
            <a:avLst/>
          </a:prstGeom>
          <a:solidFill>
            <a:srgbClr val="003580"/>
          </a:solidFill>
          <a:ln w="12700">
            <a:solidFill>
              <a:srgbClr val="FFFFFF">
                <a:alpha val="0"/>
              </a:srgbClr>
            </a:solidFill>
            <a:prstDash val="solid"/>
          </a:ln>
        </p:spPr>
      </p:sp>
      <p:pic>
        <p:nvPicPr>
          <p:cNvPr id="6" name="Image 0" descr="preencoded.png"/>
          <p:cNvPicPr>
            <a:picLocks noChangeAspect="1"/>
          </p:cNvPicPr>
          <p:nvPr/>
        </p:nvPicPr>
        <p:blipFill>
          <a:blip r:embed="rId3"/>
          <a:srcRect t="-401" b="-401"/>
          <a:stretch/>
        </p:blipFill>
        <p:spPr>
          <a:xfrm>
            <a:off x="0" y="952805"/>
            <a:ext cx="12191695" cy="57607"/>
          </a:xfrm>
          <a:prstGeom prst="rect">
            <a:avLst/>
          </a:prstGeom>
        </p:spPr>
      </p:pic>
      <p:sp>
        <p:nvSpPr>
          <p:cNvPr id="7" name="Shape 4"/>
          <p:cNvSpPr/>
          <p:nvPr/>
        </p:nvSpPr>
        <p:spPr>
          <a:xfrm>
            <a:off x="0" y="1009498"/>
            <a:ext cx="12191695" cy="5467198"/>
          </a:xfrm>
          <a:prstGeom prst="rect">
            <a:avLst/>
          </a:prstGeom>
          <a:solidFill>
            <a:srgbClr val="F8FAFC"/>
          </a:solidFill>
          <a:ln w="12700">
            <a:solidFill>
              <a:srgbClr val="FFFFFF">
                <a:alpha val="0"/>
              </a:srgbClr>
            </a:solidFill>
            <a:prstDash val="solid"/>
          </a:ln>
        </p:spPr>
      </p:sp>
      <p:sp>
        <p:nvSpPr>
          <p:cNvPr id="8" name="Shape 5"/>
          <p:cNvSpPr/>
          <p:nvPr/>
        </p:nvSpPr>
        <p:spPr>
          <a:xfrm>
            <a:off x="476402" y="1295705"/>
            <a:ext cx="11239805" cy="1000354"/>
          </a:xfrm>
          <a:prstGeom prst="roundRect">
            <a:avLst>
              <a:gd name="adj" fmla="val 13929"/>
            </a:avLst>
          </a:prstGeom>
          <a:solidFill>
            <a:srgbClr val="FFFFFF"/>
          </a:solidFill>
          <a:ln/>
        </p:spPr>
      </p:sp>
      <p:sp>
        <p:nvSpPr>
          <p:cNvPr id="9" name="Shape 6"/>
          <p:cNvSpPr/>
          <p:nvPr/>
        </p:nvSpPr>
        <p:spPr>
          <a:xfrm>
            <a:off x="476402" y="1295705"/>
            <a:ext cx="57607" cy="1000354"/>
          </a:xfrm>
          <a:prstGeom prst="roundRect">
            <a:avLst>
              <a:gd name="adj" fmla="val 241875"/>
            </a:avLst>
          </a:prstGeom>
          <a:solidFill>
            <a:srgbClr val="0072CE"/>
          </a:solidFill>
          <a:ln w="12700">
            <a:solidFill>
              <a:srgbClr val="0072CE">
                <a:alpha val="0"/>
              </a:srgbClr>
            </a:solidFill>
            <a:prstDash val="solid"/>
          </a:ln>
        </p:spPr>
      </p:sp>
      <p:sp>
        <p:nvSpPr>
          <p:cNvPr id="10" name="Shape 7"/>
          <p:cNvSpPr/>
          <p:nvPr/>
        </p:nvSpPr>
        <p:spPr>
          <a:xfrm>
            <a:off x="724205" y="1466698"/>
            <a:ext cx="809244" cy="209398"/>
          </a:xfrm>
          <a:prstGeom prst="roundRect">
            <a:avLst>
              <a:gd name="adj" fmla="val 158793"/>
            </a:avLst>
          </a:prstGeom>
          <a:solidFill>
            <a:srgbClr val="E8F4FD"/>
          </a:solidFill>
          <a:ln w="12700">
            <a:solidFill>
              <a:srgbClr val="FFFFFF">
                <a:alpha val="0"/>
              </a:srgbClr>
            </a:solidFill>
            <a:prstDash val="solid"/>
          </a:ln>
        </p:spPr>
      </p:sp>
      <p:sp>
        <p:nvSpPr>
          <p:cNvPr id="11" name="Text 8"/>
          <p:cNvSpPr txBox="1"/>
          <p:nvPr/>
        </p:nvSpPr>
        <p:spPr>
          <a:xfrm>
            <a:off x="724205" y="1466698"/>
            <a:ext cx="953719" cy="210312"/>
          </a:xfrm>
          <a:prstGeom prst="rect">
            <a:avLst/>
          </a:prstGeom>
          <a:solidFill>
            <a:srgbClr val="FFFFFF">
              <a:alpha val="0"/>
            </a:srgbClr>
          </a:solidFill>
          <a:ln>
            <a:solidFill>
              <a:srgbClr val="FFFFFF">
                <a:alpha val="0"/>
              </a:srgbClr>
            </a:solidFill>
          </a:ln>
        </p:spPr>
        <p:txBody>
          <a:bodyPr wrap="square" lIns="76200" tIns="25400" rIns="76200" bIns="25400" rtlCol="0" anchor="ctr"/>
          <a:lstStyle/>
          <a:p>
            <a:pPr marL="0" indent="0" algn="l">
              <a:buNone/>
            </a:pPr>
            <a:r>
              <a:rPr lang="en-US" sz="900" b="1" dirty="0">
                <a:solidFill>
                  <a:srgbClr val="003580"/>
                </a:solidFill>
                <a:latin typeface="Open Sans" pitchFamily="34" charset="0"/>
                <a:ea typeface="Open Sans" pitchFamily="34" charset="-122"/>
                <a:cs typeface="Open Sans" pitchFamily="34" charset="-120"/>
              </a:rPr>
              <a:t>Clause (c)(i)</a:t>
            </a:r>
            <a:endParaRPr lang="en-US" sz="900" dirty="0"/>
          </a:p>
        </p:txBody>
      </p:sp>
      <p:pic>
        <p:nvPicPr>
          <p:cNvPr id="12" name="Image 1" descr="preencoded.png"/>
          <p:cNvPicPr>
            <a:picLocks noChangeAspect="1"/>
          </p:cNvPicPr>
          <p:nvPr/>
        </p:nvPicPr>
        <p:blipFill>
          <a:blip r:embed="rId4"/>
          <a:srcRect l="-57" r="-57"/>
          <a:stretch/>
        </p:blipFill>
        <p:spPr>
          <a:xfrm>
            <a:off x="11373307" y="1390802"/>
            <a:ext cx="200254" cy="228600"/>
          </a:xfrm>
          <a:prstGeom prst="rect">
            <a:avLst/>
          </a:prstGeom>
        </p:spPr>
      </p:pic>
      <p:sp>
        <p:nvSpPr>
          <p:cNvPr id="13" name="Text 9"/>
          <p:cNvSpPr txBox="1"/>
          <p:nvPr/>
        </p:nvSpPr>
        <p:spPr>
          <a:xfrm>
            <a:off x="724205" y="1723644"/>
            <a:ext cx="10877702" cy="428854"/>
          </a:xfrm>
          <a:prstGeom prst="rect">
            <a:avLst/>
          </a:prstGeom>
          <a:noFill/>
          <a:ln/>
        </p:spPr>
        <p:txBody>
          <a:bodyPr wrap="square" lIns="0" tIns="0" rIns="0" bIns="0" rtlCol="0" anchor="ctr"/>
          <a:lstStyle/>
          <a:p>
            <a:pPr marL="0" indent="0" algn="l">
              <a:buNone/>
            </a:pPr>
            <a:r>
              <a:rPr lang="en-US" sz="1600" b="1" i="1" dirty="0">
                <a:solidFill>
                  <a:srgbClr val="1E293B"/>
                </a:solidFill>
                <a:latin typeface="Montserrat" pitchFamily="34" charset="0"/>
                <a:ea typeface="Montserrat" pitchFamily="34" charset="-122"/>
                <a:cs typeface="Montserrat" pitchFamily="34" charset="-120"/>
              </a:rPr>
              <a:t>"Does the branch generally maintain / carry cash balances, which vary significantly from the limits fixed by the controlling authorities of the bank?"</a:t>
            </a:r>
            <a:endParaRPr lang="en-US" sz="1600" dirty="0"/>
          </a:p>
        </p:txBody>
      </p:sp>
      <p:sp>
        <p:nvSpPr>
          <p:cNvPr id="14" name="Shape 10"/>
          <p:cNvSpPr/>
          <p:nvPr/>
        </p:nvSpPr>
        <p:spPr>
          <a:xfrm>
            <a:off x="476402" y="2436876"/>
            <a:ext cx="11239805" cy="1000354"/>
          </a:xfrm>
          <a:prstGeom prst="roundRect">
            <a:avLst>
              <a:gd name="adj" fmla="val 13929"/>
            </a:avLst>
          </a:prstGeom>
          <a:solidFill>
            <a:srgbClr val="FFFFFF"/>
          </a:solidFill>
          <a:ln/>
        </p:spPr>
      </p:sp>
      <p:sp>
        <p:nvSpPr>
          <p:cNvPr id="15" name="Shape 11"/>
          <p:cNvSpPr/>
          <p:nvPr/>
        </p:nvSpPr>
        <p:spPr>
          <a:xfrm>
            <a:off x="476402" y="2436876"/>
            <a:ext cx="57607" cy="1000354"/>
          </a:xfrm>
          <a:prstGeom prst="roundRect">
            <a:avLst>
              <a:gd name="adj" fmla="val 241875"/>
            </a:avLst>
          </a:prstGeom>
          <a:solidFill>
            <a:srgbClr val="0072CE"/>
          </a:solidFill>
          <a:ln w="12700">
            <a:solidFill>
              <a:srgbClr val="0072CE">
                <a:alpha val="0"/>
              </a:srgbClr>
            </a:solidFill>
            <a:prstDash val="solid"/>
          </a:ln>
        </p:spPr>
      </p:sp>
      <p:sp>
        <p:nvSpPr>
          <p:cNvPr id="16" name="Shape 12"/>
          <p:cNvSpPr/>
          <p:nvPr/>
        </p:nvSpPr>
        <p:spPr>
          <a:xfrm>
            <a:off x="724205" y="2607869"/>
            <a:ext cx="847649" cy="209398"/>
          </a:xfrm>
          <a:prstGeom prst="roundRect">
            <a:avLst>
              <a:gd name="adj" fmla="val 158793"/>
            </a:avLst>
          </a:prstGeom>
          <a:solidFill>
            <a:srgbClr val="E8F4FD"/>
          </a:solidFill>
          <a:ln w="12700">
            <a:solidFill>
              <a:srgbClr val="FFFFFF">
                <a:alpha val="0"/>
              </a:srgbClr>
            </a:solidFill>
            <a:prstDash val="solid"/>
          </a:ln>
        </p:spPr>
      </p:sp>
      <p:sp>
        <p:nvSpPr>
          <p:cNvPr id="17" name="Text 13"/>
          <p:cNvSpPr txBox="1"/>
          <p:nvPr/>
        </p:nvSpPr>
        <p:spPr>
          <a:xfrm>
            <a:off x="724205" y="2607869"/>
            <a:ext cx="1009498" cy="210312"/>
          </a:xfrm>
          <a:prstGeom prst="rect">
            <a:avLst/>
          </a:prstGeom>
          <a:solidFill>
            <a:srgbClr val="FFFFFF">
              <a:alpha val="0"/>
            </a:srgbClr>
          </a:solidFill>
          <a:ln>
            <a:solidFill>
              <a:srgbClr val="FFFFFF">
                <a:alpha val="0"/>
              </a:srgbClr>
            </a:solidFill>
          </a:ln>
        </p:spPr>
        <p:txBody>
          <a:bodyPr wrap="square" lIns="76200" tIns="25400" rIns="76200" bIns="25400" rtlCol="0" anchor="ctr"/>
          <a:lstStyle/>
          <a:p>
            <a:pPr marL="0" indent="0" algn="l">
              <a:buNone/>
            </a:pPr>
            <a:r>
              <a:rPr lang="en-US" sz="900" b="1" dirty="0">
                <a:solidFill>
                  <a:srgbClr val="003580"/>
                </a:solidFill>
                <a:latin typeface="Open Sans" pitchFamily="34" charset="0"/>
                <a:ea typeface="Open Sans" pitchFamily="34" charset="-122"/>
                <a:cs typeface="Open Sans" pitchFamily="34" charset="-120"/>
              </a:rPr>
              <a:t>Clause (c)(ii)</a:t>
            </a:r>
            <a:endParaRPr lang="en-US" sz="900" dirty="0"/>
          </a:p>
        </p:txBody>
      </p:sp>
      <p:pic>
        <p:nvPicPr>
          <p:cNvPr id="18" name="Image 2" descr="preencoded.png"/>
          <p:cNvPicPr>
            <a:picLocks noChangeAspect="1"/>
          </p:cNvPicPr>
          <p:nvPr/>
        </p:nvPicPr>
        <p:blipFill>
          <a:blip r:embed="rId4"/>
          <a:srcRect l="-57" r="-57"/>
          <a:stretch/>
        </p:blipFill>
        <p:spPr>
          <a:xfrm>
            <a:off x="11373307" y="2531974"/>
            <a:ext cx="200254" cy="228600"/>
          </a:xfrm>
          <a:prstGeom prst="rect">
            <a:avLst/>
          </a:prstGeom>
        </p:spPr>
      </p:pic>
      <p:sp>
        <p:nvSpPr>
          <p:cNvPr id="19" name="Text 14"/>
          <p:cNvSpPr txBox="1"/>
          <p:nvPr/>
        </p:nvSpPr>
        <p:spPr>
          <a:xfrm>
            <a:off x="724205" y="2864815"/>
            <a:ext cx="10877702" cy="428854"/>
          </a:xfrm>
          <a:prstGeom prst="rect">
            <a:avLst/>
          </a:prstGeom>
          <a:noFill/>
          <a:ln/>
        </p:spPr>
        <p:txBody>
          <a:bodyPr wrap="square" lIns="0" tIns="0" rIns="0" bIns="0" rtlCol="0" anchor="ctr"/>
          <a:lstStyle/>
          <a:p>
            <a:pPr marL="0" indent="0" algn="l">
              <a:buNone/>
            </a:pPr>
            <a:r>
              <a:rPr lang="en-US" sz="1600" b="1" i="1" dirty="0">
                <a:solidFill>
                  <a:srgbClr val="1E293B"/>
                </a:solidFill>
                <a:latin typeface="Montserrat" pitchFamily="34" charset="0"/>
                <a:ea typeface="Montserrat" pitchFamily="34" charset="-122"/>
                <a:cs typeface="Montserrat" pitchFamily="34" charset="-120"/>
              </a:rPr>
              <a:t>"Does the figure of the balance in the branch books in respect of cash with its ATM(s) tally with the amounts of balances with the respective ATMs, based on the year end scrolls generated by the ATMs? If there is any difference, same should be reported."</a:t>
            </a:r>
            <a:endParaRPr lang="en-US" sz="1600" dirty="0"/>
          </a:p>
        </p:txBody>
      </p:sp>
      <p:sp>
        <p:nvSpPr>
          <p:cNvPr id="20" name="Shape 15"/>
          <p:cNvSpPr/>
          <p:nvPr/>
        </p:nvSpPr>
        <p:spPr>
          <a:xfrm>
            <a:off x="476402" y="3625596"/>
            <a:ext cx="3619195" cy="2572207"/>
          </a:xfrm>
          <a:prstGeom prst="roundRect">
            <a:avLst>
              <a:gd name="adj" fmla="val 2633"/>
            </a:avLst>
          </a:prstGeom>
          <a:solidFill>
            <a:srgbClr val="FFFFFF"/>
          </a:solidFill>
          <a:ln w="12700">
            <a:solidFill>
              <a:srgbClr val="FFFFFF">
                <a:alpha val="0"/>
              </a:srgbClr>
            </a:solidFill>
            <a:prstDash val="solid"/>
          </a:ln>
          <a:effectLst>
            <a:outerShdw blurRad="63500" dist="38100" dir="16200000" algn="bl" rotWithShape="0">
              <a:srgbClr val="000000">
                <a:alpha val="5000"/>
              </a:srgbClr>
            </a:outerShdw>
          </a:effectLst>
        </p:spPr>
      </p:sp>
      <p:sp>
        <p:nvSpPr>
          <p:cNvPr id="21" name="Shape 16"/>
          <p:cNvSpPr/>
          <p:nvPr/>
        </p:nvSpPr>
        <p:spPr>
          <a:xfrm>
            <a:off x="666598" y="4253789"/>
            <a:ext cx="3238805" cy="19202"/>
          </a:xfrm>
          <a:prstGeom prst="rect">
            <a:avLst/>
          </a:prstGeom>
          <a:solidFill>
            <a:srgbClr val="F1F5F9"/>
          </a:solidFill>
          <a:ln w="12700">
            <a:solidFill>
              <a:srgbClr val="F1F5F9">
                <a:alpha val="0"/>
              </a:srgbClr>
            </a:solidFill>
            <a:prstDash val="solid"/>
          </a:ln>
        </p:spPr>
      </p:sp>
      <p:sp>
        <p:nvSpPr>
          <p:cNvPr id="22" name="Shape 17"/>
          <p:cNvSpPr/>
          <p:nvPr/>
        </p:nvSpPr>
        <p:spPr>
          <a:xfrm>
            <a:off x="666598" y="3815791"/>
            <a:ext cx="342900" cy="342900"/>
          </a:xfrm>
          <a:prstGeom prst="ellipse">
            <a:avLst/>
          </a:prstGeom>
          <a:solidFill>
            <a:srgbClr val="0072CE"/>
          </a:solidFill>
          <a:ln w="12700">
            <a:solidFill>
              <a:srgbClr val="FFFFFF">
                <a:alpha val="0"/>
              </a:srgbClr>
            </a:solidFill>
            <a:prstDash val="solid"/>
          </a:ln>
        </p:spPr>
      </p:sp>
      <p:pic>
        <p:nvPicPr>
          <p:cNvPr id="23" name="Image 3" descr="preencoded.png"/>
          <p:cNvPicPr>
            <a:picLocks noChangeAspect="1"/>
          </p:cNvPicPr>
          <p:nvPr/>
        </p:nvPicPr>
        <p:blipFill>
          <a:blip r:embed="rId5"/>
          <a:srcRect/>
          <a:stretch/>
        </p:blipFill>
        <p:spPr>
          <a:xfrm>
            <a:off x="761695" y="3910889"/>
            <a:ext cx="152705" cy="152705"/>
          </a:xfrm>
          <a:prstGeom prst="rect">
            <a:avLst/>
          </a:prstGeom>
        </p:spPr>
      </p:pic>
      <p:sp>
        <p:nvSpPr>
          <p:cNvPr id="24" name="Text 18"/>
          <p:cNvSpPr txBox="1"/>
          <p:nvPr/>
        </p:nvSpPr>
        <p:spPr>
          <a:xfrm>
            <a:off x="1104595" y="3873398"/>
            <a:ext cx="1467612" cy="228600"/>
          </a:xfrm>
          <a:prstGeom prst="rect">
            <a:avLst/>
          </a:prstGeom>
          <a:noFill/>
          <a:ln/>
        </p:spPr>
        <p:txBody>
          <a:bodyPr wrap="square" lIns="0" tIns="0" rIns="0" bIns="0" rtlCol="0" anchor="ctr"/>
          <a:lstStyle/>
          <a:p>
            <a:pPr marL="0" indent="0" algn="l">
              <a:buNone/>
            </a:pPr>
            <a:r>
              <a:rPr lang="en-US" sz="1200" b="1" dirty="0">
                <a:solidFill>
                  <a:srgbClr val="334155"/>
                </a:solidFill>
                <a:latin typeface="Montserrat" pitchFamily="34" charset="0"/>
                <a:ea typeface="Montserrat" pitchFamily="34" charset="-122"/>
                <a:cs typeface="Montserrat" pitchFamily="34" charset="-120"/>
              </a:rPr>
              <a:t>What to Verify</a:t>
            </a:r>
            <a:endParaRPr lang="en-US" sz="1200" dirty="0"/>
          </a:p>
        </p:txBody>
      </p:sp>
      <p:sp>
        <p:nvSpPr>
          <p:cNvPr id="25" name="Text 19"/>
          <p:cNvSpPr txBox="1"/>
          <p:nvPr/>
        </p:nvSpPr>
        <p:spPr>
          <a:xfrm>
            <a:off x="819302" y="4415638"/>
            <a:ext cx="3162910" cy="381305"/>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Daily cash retention limit vs actual cash holding throughout the year</a:t>
            </a:r>
            <a:endParaRPr lang="en-US" sz="1000" dirty="0"/>
          </a:p>
        </p:txBody>
      </p:sp>
      <p:sp>
        <p:nvSpPr>
          <p:cNvPr id="26" name="Text 20"/>
          <p:cNvSpPr txBox="1"/>
          <p:nvPr/>
        </p:nvSpPr>
        <p:spPr>
          <a:xfrm>
            <a:off x="819302" y="4884725"/>
            <a:ext cx="3162910" cy="381305"/>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Justification for excess cash holding (weekends, holidays, remittance delays)</a:t>
            </a:r>
            <a:endParaRPr lang="en-US" sz="1000" dirty="0"/>
          </a:p>
        </p:txBody>
      </p:sp>
      <p:sp>
        <p:nvSpPr>
          <p:cNvPr id="27" name="Text 21"/>
          <p:cNvSpPr txBox="1"/>
          <p:nvPr/>
        </p:nvSpPr>
        <p:spPr>
          <a:xfrm>
            <a:off x="819302" y="5352898"/>
            <a:ext cx="3162910" cy="381305"/>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ATM GL balance vs Physical cash count / Admin scroll balance</a:t>
            </a:r>
            <a:endParaRPr lang="en-US" sz="1000" dirty="0"/>
          </a:p>
        </p:txBody>
      </p:sp>
      <p:sp>
        <p:nvSpPr>
          <p:cNvPr id="28" name="Shape 22"/>
          <p:cNvSpPr/>
          <p:nvPr/>
        </p:nvSpPr>
        <p:spPr>
          <a:xfrm>
            <a:off x="4286707" y="3625596"/>
            <a:ext cx="3619195" cy="2572207"/>
          </a:xfrm>
          <a:prstGeom prst="roundRect">
            <a:avLst>
              <a:gd name="adj" fmla="val 2633"/>
            </a:avLst>
          </a:prstGeom>
          <a:solidFill>
            <a:srgbClr val="FFFFFF"/>
          </a:solidFill>
          <a:ln w="12700">
            <a:solidFill>
              <a:srgbClr val="FFFFFF">
                <a:alpha val="0"/>
              </a:srgbClr>
            </a:solidFill>
            <a:prstDash val="solid"/>
          </a:ln>
          <a:effectLst>
            <a:outerShdw blurRad="63500" dist="38100" dir="16200000" algn="bl" rotWithShape="0">
              <a:srgbClr val="000000">
                <a:alpha val="5000"/>
              </a:srgbClr>
            </a:outerShdw>
          </a:effectLst>
        </p:spPr>
      </p:sp>
      <p:sp>
        <p:nvSpPr>
          <p:cNvPr id="29" name="Shape 23"/>
          <p:cNvSpPr/>
          <p:nvPr/>
        </p:nvSpPr>
        <p:spPr>
          <a:xfrm>
            <a:off x="4476902" y="4253789"/>
            <a:ext cx="3238805" cy="19202"/>
          </a:xfrm>
          <a:prstGeom prst="rect">
            <a:avLst/>
          </a:prstGeom>
          <a:solidFill>
            <a:srgbClr val="F1F5F9"/>
          </a:solidFill>
          <a:ln w="12700">
            <a:solidFill>
              <a:srgbClr val="F1F5F9">
                <a:alpha val="0"/>
              </a:srgbClr>
            </a:solidFill>
            <a:prstDash val="solid"/>
          </a:ln>
        </p:spPr>
      </p:sp>
      <p:sp>
        <p:nvSpPr>
          <p:cNvPr id="30" name="Shape 24"/>
          <p:cNvSpPr/>
          <p:nvPr/>
        </p:nvSpPr>
        <p:spPr>
          <a:xfrm>
            <a:off x="4476902" y="3815791"/>
            <a:ext cx="342900" cy="342900"/>
          </a:xfrm>
          <a:prstGeom prst="ellipse">
            <a:avLst/>
          </a:prstGeom>
          <a:solidFill>
            <a:srgbClr val="0D9488"/>
          </a:solidFill>
          <a:ln w="12700">
            <a:solidFill>
              <a:srgbClr val="FFFFFF">
                <a:alpha val="0"/>
              </a:srgbClr>
            </a:solidFill>
            <a:prstDash val="solid"/>
          </a:ln>
        </p:spPr>
      </p:sp>
      <p:pic>
        <p:nvPicPr>
          <p:cNvPr id="31" name="Image 4" descr="preencoded.png"/>
          <p:cNvPicPr>
            <a:picLocks noChangeAspect="1"/>
          </p:cNvPicPr>
          <p:nvPr/>
        </p:nvPicPr>
        <p:blipFill>
          <a:blip r:embed="rId6"/>
          <a:srcRect t="-100" b="-100"/>
          <a:stretch/>
        </p:blipFill>
        <p:spPr>
          <a:xfrm>
            <a:off x="4591202" y="3910889"/>
            <a:ext cx="114300" cy="152705"/>
          </a:xfrm>
          <a:prstGeom prst="rect">
            <a:avLst/>
          </a:prstGeom>
        </p:spPr>
      </p:pic>
      <p:sp>
        <p:nvSpPr>
          <p:cNvPr id="32" name="Text 25"/>
          <p:cNvSpPr txBox="1"/>
          <p:nvPr/>
        </p:nvSpPr>
        <p:spPr>
          <a:xfrm>
            <a:off x="4914900" y="3873398"/>
            <a:ext cx="2189988" cy="228600"/>
          </a:xfrm>
          <a:prstGeom prst="rect">
            <a:avLst/>
          </a:prstGeom>
          <a:noFill/>
          <a:ln/>
        </p:spPr>
        <p:txBody>
          <a:bodyPr wrap="square" lIns="0" tIns="0" rIns="0" bIns="0" rtlCol="0" anchor="ctr"/>
          <a:lstStyle/>
          <a:p>
            <a:pPr marL="0" indent="0" algn="l">
              <a:buNone/>
            </a:pPr>
            <a:r>
              <a:rPr lang="en-US" sz="1200" b="1" dirty="0">
                <a:solidFill>
                  <a:srgbClr val="334155"/>
                </a:solidFill>
                <a:latin typeface="Montserrat" pitchFamily="34" charset="0"/>
                <a:ea typeface="Montserrat" pitchFamily="34" charset="-122"/>
                <a:cs typeface="Montserrat" pitchFamily="34" charset="-120"/>
              </a:rPr>
              <a:t>Documents to Examine</a:t>
            </a:r>
            <a:endParaRPr lang="en-US" sz="1200" dirty="0"/>
          </a:p>
        </p:txBody>
      </p:sp>
      <p:sp>
        <p:nvSpPr>
          <p:cNvPr id="33" name="Text 26"/>
          <p:cNvSpPr txBox="1"/>
          <p:nvPr/>
        </p:nvSpPr>
        <p:spPr>
          <a:xfrm>
            <a:off x="4629607" y="4415638"/>
            <a:ext cx="2641702" cy="191110"/>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Cash Retention Limit sanction letter</a:t>
            </a:r>
            <a:endParaRPr lang="en-US" sz="1000" dirty="0"/>
          </a:p>
        </p:txBody>
      </p:sp>
      <p:sp>
        <p:nvSpPr>
          <p:cNvPr id="34" name="Text 27"/>
          <p:cNvSpPr txBox="1"/>
          <p:nvPr/>
        </p:nvSpPr>
        <p:spPr>
          <a:xfrm>
            <a:off x="4629607" y="4698187"/>
            <a:ext cx="2925166" cy="191110"/>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Daily Cash Balance Register / GL extract</a:t>
            </a:r>
            <a:endParaRPr lang="en-US" sz="1000" dirty="0"/>
          </a:p>
        </p:txBody>
      </p:sp>
      <p:sp>
        <p:nvSpPr>
          <p:cNvPr id="35" name="Text 28"/>
          <p:cNvSpPr txBox="1"/>
          <p:nvPr/>
        </p:nvSpPr>
        <p:spPr>
          <a:xfrm>
            <a:off x="4629607" y="4979822"/>
            <a:ext cx="2969971" cy="191110"/>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ATM EOD scrolls / Admin terminal prints</a:t>
            </a:r>
            <a:endParaRPr lang="en-US" sz="1000" dirty="0"/>
          </a:p>
        </p:txBody>
      </p:sp>
      <p:sp>
        <p:nvSpPr>
          <p:cNvPr id="36" name="Text 29"/>
          <p:cNvSpPr txBox="1"/>
          <p:nvPr/>
        </p:nvSpPr>
        <p:spPr>
          <a:xfrm>
            <a:off x="4629607" y="5261458"/>
            <a:ext cx="2618842" cy="191110"/>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ATM Cash Reconciliation Statement</a:t>
            </a:r>
            <a:endParaRPr lang="en-US" sz="1000" dirty="0"/>
          </a:p>
        </p:txBody>
      </p:sp>
      <p:sp>
        <p:nvSpPr>
          <p:cNvPr id="37" name="Shape 30"/>
          <p:cNvSpPr/>
          <p:nvPr/>
        </p:nvSpPr>
        <p:spPr>
          <a:xfrm>
            <a:off x="8096098" y="3625596"/>
            <a:ext cx="3619195" cy="2572207"/>
          </a:xfrm>
          <a:prstGeom prst="roundRect">
            <a:avLst>
              <a:gd name="adj" fmla="val 2633"/>
            </a:avLst>
          </a:prstGeom>
          <a:solidFill>
            <a:srgbClr val="FFFFFF"/>
          </a:solidFill>
          <a:ln w="12700">
            <a:solidFill>
              <a:srgbClr val="FFFFFF">
                <a:alpha val="0"/>
              </a:srgbClr>
            </a:solidFill>
            <a:prstDash val="solid"/>
          </a:ln>
          <a:effectLst>
            <a:outerShdw blurRad="63500" dist="38100" dir="16200000" algn="bl" rotWithShape="0">
              <a:srgbClr val="000000">
                <a:alpha val="5000"/>
              </a:srgbClr>
            </a:outerShdw>
          </a:effectLst>
        </p:spPr>
      </p:sp>
      <p:sp>
        <p:nvSpPr>
          <p:cNvPr id="38" name="Shape 31"/>
          <p:cNvSpPr/>
          <p:nvPr/>
        </p:nvSpPr>
        <p:spPr>
          <a:xfrm>
            <a:off x="8287207" y="4253789"/>
            <a:ext cx="3238805" cy="19202"/>
          </a:xfrm>
          <a:prstGeom prst="rect">
            <a:avLst/>
          </a:prstGeom>
          <a:solidFill>
            <a:srgbClr val="F1F5F9"/>
          </a:solidFill>
          <a:ln w="12700">
            <a:solidFill>
              <a:srgbClr val="F1F5F9">
                <a:alpha val="0"/>
              </a:srgbClr>
            </a:solidFill>
            <a:prstDash val="solid"/>
          </a:ln>
        </p:spPr>
      </p:sp>
      <p:sp>
        <p:nvSpPr>
          <p:cNvPr id="39" name="Shape 32"/>
          <p:cNvSpPr/>
          <p:nvPr/>
        </p:nvSpPr>
        <p:spPr>
          <a:xfrm>
            <a:off x="8287207" y="3815791"/>
            <a:ext cx="342900" cy="342900"/>
          </a:xfrm>
          <a:prstGeom prst="ellipse">
            <a:avLst/>
          </a:prstGeom>
          <a:solidFill>
            <a:srgbClr val="EF4444"/>
          </a:solidFill>
          <a:ln w="12700">
            <a:solidFill>
              <a:srgbClr val="FFFFFF">
                <a:alpha val="0"/>
              </a:srgbClr>
            </a:solidFill>
            <a:prstDash val="solid"/>
          </a:ln>
        </p:spPr>
      </p:sp>
      <p:pic>
        <p:nvPicPr>
          <p:cNvPr id="40" name="Image 5" descr="preencoded.png"/>
          <p:cNvPicPr>
            <a:picLocks noChangeAspect="1"/>
          </p:cNvPicPr>
          <p:nvPr/>
        </p:nvPicPr>
        <p:blipFill>
          <a:blip r:embed="rId7"/>
          <a:srcRect/>
          <a:stretch/>
        </p:blipFill>
        <p:spPr>
          <a:xfrm>
            <a:off x="8382305" y="3910889"/>
            <a:ext cx="152705" cy="152705"/>
          </a:xfrm>
          <a:prstGeom prst="rect">
            <a:avLst/>
          </a:prstGeom>
        </p:spPr>
      </p:pic>
      <p:sp>
        <p:nvSpPr>
          <p:cNvPr id="41" name="Text 33"/>
          <p:cNvSpPr txBox="1"/>
          <p:nvPr/>
        </p:nvSpPr>
        <p:spPr>
          <a:xfrm>
            <a:off x="8725205" y="3873398"/>
            <a:ext cx="1667866" cy="228600"/>
          </a:xfrm>
          <a:prstGeom prst="rect">
            <a:avLst/>
          </a:prstGeom>
          <a:noFill/>
          <a:ln/>
        </p:spPr>
        <p:txBody>
          <a:bodyPr wrap="square" lIns="0" tIns="0" rIns="0" bIns="0" rtlCol="0" anchor="ctr"/>
          <a:lstStyle/>
          <a:p>
            <a:pPr marL="0" indent="0" algn="l">
              <a:buNone/>
            </a:pPr>
            <a:r>
              <a:rPr lang="en-US" sz="1200" b="1" dirty="0">
                <a:solidFill>
                  <a:srgbClr val="334155"/>
                </a:solidFill>
                <a:latin typeface="Montserrat" pitchFamily="34" charset="0"/>
                <a:ea typeface="Montserrat" pitchFamily="34" charset="-122"/>
                <a:cs typeface="Montserrat" pitchFamily="34" charset="-120"/>
              </a:rPr>
              <a:t>Risks / Red Flags</a:t>
            </a:r>
            <a:endParaRPr lang="en-US" sz="1200" dirty="0"/>
          </a:p>
        </p:txBody>
      </p:sp>
      <p:sp>
        <p:nvSpPr>
          <p:cNvPr id="42" name="Text 34"/>
          <p:cNvSpPr txBox="1"/>
          <p:nvPr/>
        </p:nvSpPr>
        <p:spPr>
          <a:xfrm>
            <a:off x="8438998" y="4415638"/>
            <a:ext cx="3162910" cy="381305"/>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Excess cash increasing insurance risk and potential theft target</a:t>
            </a:r>
            <a:endParaRPr lang="en-US" sz="1000" dirty="0"/>
          </a:p>
        </p:txBody>
      </p:sp>
      <p:sp>
        <p:nvSpPr>
          <p:cNvPr id="43" name="Text 35"/>
          <p:cNvSpPr txBox="1"/>
          <p:nvPr/>
        </p:nvSpPr>
        <p:spPr>
          <a:xfrm>
            <a:off x="8438998" y="4884725"/>
            <a:ext cx="3532327" cy="191110"/>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Idle cash impacting profitability (loss of interest)</a:t>
            </a:r>
            <a:endParaRPr lang="en-US" sz="1000" dirty="0"/>
          </a:p>
        </p:txBody>
      </p:sp>
      <p:sp>
        <p:nvSpPr>
          <p:cNvPr id="44" name="Text 36"/>
          <p:cNvSpPr txBox="1"/>
          <p:nvPr/>
        </p:nvSpPr>
        <p:spPr>
          <a:xfrm>
            <a:off x="8438998" y="5166360"/>
            <a:ext cx="3162910" cy="381305"/>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Unreconciled ATM cash shortage hidden in suspense accounts</a:t>
            </a:r>
            <a:endParaRPr lang="en-US" sz="1000" dirty="0"/>
          </a:p>
        </p:txBody>
      </p:sp>
      <p:sp>
        <p:nvSpPr>
          <p:cNvPr id="45" name="Text 37"/>
          <p:cNvSpPr txBox="1"/>
          <p:nvPr/>
        </p:nvSpPr>
        <p:spPr>
          <a:xfrm>
            <a:off x="8438998" y="5634533"/>
            <a:ext cx="3510382" cy="191110"/>
          </a:xfrm>
          <a:prstGeom prst="rect">
            <a:avLst/>
          </a:prstGeom>
          <a:noFill/>
          <a:ln/>
        </p:spPr>
        <p:txBody>
          <a:bodyPr wrap="square" lIns="0" tIns="0" rIns="0" bIns="0" rtlCol="0" anchor="ctr"/>
          <a:lstStyle/>
          <a:p>
            <a:pPr marL="0" indent="0" algn="l">
              <a:buNone/>
            </a:pPr>
            <a:r>
              <a:rPr lang="en-US" sz="1000" dirty="0">
                <a:solidFill>
                  <a:srgbClr val="475569"/>
                </a:solidFill>
                <a:latin typeface="Open Sans" pitchFamily="34" charset="0"/>
                <a:ea typeface="Open Sans" pitchFamily="34" charset="-122"/>
                <a:cs typeface="Open Sans" pitchFamily="34" charset="-120"/>
              </a:rPr>
              <a:t>Cash loading without proper accounting entries</a:t>
            </a:r>
            <a:endParaRPr lang="en-US" sz="1000" dirty="0"/>
          </a:p>
        </p:txBody>
      </p:sp>
      <p:sp>
        <p:nvSpPr>
          <p:cNvPr id="46" name="Shape 38"/>
          <p:cNvSpPr/>
          <p:nvPr/>
        </p:nvSpPr>
        <p:spPr>
          <a:xfrm>
            <a:off x="0" y="6476695"/>
            <a:ext cx="12191695" cy="381305"/>
          </a:xfrm>
          <a:prstGeom prst="rect">
            <a:avLst/>
          </a:prstGeom>
          <a:solidFill>
            <a:srgbClr val="F1F5F9"/>
          </a:solidFill>
          <a:ln/>
        </p:spPr>
      </p:sp>
      <p:sp>
        <p:nvSpPr>
          <p:cNvPr id="47" name="Shape 39"/>
          <p:cNvSpPr/>
          <p:nvPr/>
        </p:nvSpPr>
        <p:spPr>
          <a:xfrm>
            <a:off x="0" y="6476695"/>
            <a:ext cx="12191695" cy="9144"/>
          </a:xfrm>
          <a:prstGeom prst="rect">
            <a:avLst/>
          </a:prstGeom>
          <a:solidFill>
            <a:srgbClr val="E2E8F0"/>
          </a:solidFill>
          <a:ln w="12700">
            <a:solidFill>
              <a:srgbClr val="E2E8F0">
                <a:alpha val="0"/>
              </a:srgbClr>
            </a:solidFill>
            <a:prstDash val="solid"/>
          </a:ln>
        </p:spPr>
      </p:sp>
      <p:sp>
        <p:nvSpPr>
          <p:cNvPr id="48" name="Text 40"/>
          <p:cNvSpPr txBox="1"/>
          <p:nvPr/>
        </p:nvSpPr>
        <p:spPr>
          <a:xfrm>
            <a:off x="476402" y="6586423"/>
            <a:ext cx="3276295" cy="171907"/>
          </a:xfrm>
          <a:prstGeom prst="rect">
            <a:avLst/>
          </a:prstGeom>
          <a:noFill/>
          <a:ln/>
        </p:spPr>
        <p:txBody>
          <a:bodyPr wrap="square" lIns="0" tIns="0" rIns="0" bIns="0" rtlCol="0" anchor="ctr"/>
          <a:lstStyle/>
          <a:p>
            <a:pPr marL="0" indent="0" algn="l">
              <a:buNone/>
            </a:pPr>
            <a:r>
              <a:rPr lang="en-US" sz="900" dirty="0">
                <a:solidFill>
                  <a:srgbClr val="64748B"/>
                </a:solidFill>
                <a:latin typeface="Open Sans" pitchFamily="34" charset="0"/>
                <a:ea typeface="Open Sans" pitchFamily="34" charset="-122"/>
                <a:cs typeface="Open Sans" pitchFamily="34" charset="-120"/>
              </a:rPr>
              <a:t>Long Form Audit Report (LFAR) – Practical Approach</a:t>
            </a:r>
            <a:endParaRPr lang="en-US" sz="900" dirty="0"/>
          </a:p>
        </p:txBody>
      </p:sp>
      <p:sp>
        <p:nvSpPr>
          <p:cNvPr id="49" name="Text 41"/>
          <p:cNvSpPr txBox="1"/>
          <p:nvPr/>
        </p:nvSpPr>
        <p:spPr>
          <a:xfrm>
            <a:off x="10416845" y="6586423"/>
            <a:ext cx="1553566" cy="171907"/>
          </a:xfrm>
          <a:prstGeom prst="rect">
            <a:avLst/>
          </a:prstGeom>
          <a:noFill/>
          <a:ln/>
        </p:spPr>
        <p:txBody>
          <a:bodyPr wrap="square" lIns="0" tIns="0" rIns="0" bIns="0" rtlCol="0" anchor="ctr"/>
          <a:lstStyle/>
          <a:p>
            <a:pPr marL="0" indent="0" algn="l">
              <a:buNone/>
            </a:pPr>
            <a:r>
              <a:rPr lang="en-US" sz="900" dirty="0">
                <a:solidFill>
                  <a:srgbClr val="64748B"/>
                </a:solidFill>
                <a:latin typeface="Open Sans" pitchFamily="34" charset="0"/>
                <a:ea typeface="Open Sans" pitchFamily="34" charset="-122"/>
                <a:cs typeface="Open Sans" pitchFamily="34" charset="-120"/>
              </a:rPr>
              <a:t>ICAI Hyderabad Seminar</a:t>
            </a:r>
            <a:endParaRPr lang="en-US" sz="900" dirty="0"/>
          </a:p>
        </p:txBody>
      </p:sp>
      <p:pic>
        <p:nvPicPr>
          <p:cNvPr id="50" name="Image 6" descr="preencoded.png"/>
          <p:cNvPicPr>
            <a:picLocks noChangeAspect="1"/>
          </p:cNvPicPr>
          <p:nvPr/>
        </p:nvPicPr>
        <p:blipFill>
          <a:blip r:embed="rId8"/>
          <a:srcRect l="-1712" r="-1712"/>
          <a:stretch/>
        </p:blipFill>
        <p:spPr>
          <a:xfrm>
            <a:off x="476402" y="342900"/>
            <a:ext cx="276149" cy="267005"/>
          </a:xfrm>
          <a:prstGeom prst="rect">
            <a:avLst/>
          </a:prstGeom>
        </p:spPr>
      </p:pic>
      <p:sp>
        <p:nvSpPr>
          <p:cNvPr id="51" name="Text 42"/>
          <p:cNvSpPr txBox="1"/>
          <p:nvPr/>
        </p:nvSpPr>
        <p:spPr>
          <a:xfrm>
            <a:off x="895198" y="247802"/>
            <a:ext cx="6034520" cy="457200"/>
          </a:xfrm>
          <a:prstGeom prst="rect">
            <a:avLst/>
          </a:prstGeom>
          <a:noFill/>
          <a:ln/>
        </p:spPr>
        <p:txBody>
          <a:bodyPr wrap="square" lIns="0" tIns="0" rIns="0" bIns="0" rtlCol="0" anchor="ctr"/>
          <a:lstStyle/>
          <a:p>
            <a:pPr marL="0" indent="0" algn="l">
              <a:buNone/>
            </a:pPr>
            <a:r>
              <a:rPr lang="en-US" sz="2400" b="1" kern="0" spc="75" dirty="0">
                <a:solidFill>
                  <a:srgbClr val="FFFFFF"/>
                </a:solidFill>
                <a:latin typeface="Montserrat" pitchFamily="34" charset="0"/>
                <a:ea typeface="Montserrat" pitchFamily="34" charset="-122"/>
                <a:cs typeface="Montserrat" pitchFamily="34" charset="-120"/>
              </a:rPr>
              <a:t>I. Assets – Cash- Limits, ATM tallying</a:t>
            </a:r>
            <a:endParaRPr lang="en-US" sz="24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