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93" r:id="rId3"/>
    <p:sldId id="324" r:id="rId4"/>
    <p:sldId id="297" r:id="rId5"/>
    <p:sldId id="333" r:id="rId6"/>
    <p:sldId id="334" r:id="rId7"/>
    <p:sldId id="336" r:id="rId8"/>
    <p:sldId id="337" r:id="rId9"/>
    <p:sldId id="332" r:id="rId10"/>
    <p:sldId id="295" r:id="rId11"/>
    <p:sldId id="326" r:id="rId12"/>
    <p:sldId id="327" r:id="rId13"/>
    <p:sldId id="328" r:id="rId14"/>
    <p:sldId id="329" r:id="rId15"/>
    <p:sldId id="330" r:id="rId16"/>
    <p:sldId id="331" r:id="rId17"/>
    <p:sldId id="338" r:id="rId18"/>
    <p:sldId id="339" r:id="rId19"/>
    <p:sldId id="340" r:id="rId20"/>
    <p:sldId id="341" r:id="rId21"/>
    <p:sldId id="342" r:id="rId22"/>
    <p:sldId id="343" r:id="rId23"/>
    <p:sldId id="320" r:id="rId24"/>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4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88FB56F1-5EB3-4AAF-B1B9-8059763990DA}" type="datetimeFigureOut">
              <a:rPr lang="en-IN" smtClean="0"/>
              <a:t>20-05-2025</a:t>
            </a:fld>
            <a:endParaRPr lang="en-IN" dirty="0"/>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7C6C6EF3-1676-4F36-B1CB-07D757B61C04}" type="slidenum">
              <a:rPr lang="en-IN" smtClean="0"/>
              <a:t>‹#›</a:t>
            </a:fld>
            <a:endParaRPr lang="en-IN" dirty="0"/>
          </a:p>
        </p:txBody>
      </p:sp>
    </p:spTree>
    <p:extLst>
      <p:ext uri="{BB962C8B-B14F-4D97-AF65-F5344CB8AC3E}">
        <p14:creationId xmlns:p14="http://schemas.microsoft.com/office/powerpoint/2010/main" val="4263460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C6C6EF3-1676-4F36-B1CB-07D757B61C04}" type="slidenum">
              <a:rPr lang="en-IN" smtClean="0"/>
              <a:t>3</a:t>
            </a:fld>
            <a:endParaRPr lang="en-IN" dirty="0"/>
          </a:p>
        </p:txBody>
      </p:sp>
    </p:spTree>
    <p:extLst>
      <p:ext uri="{BB962C8B-B14F-4D97-AF65-F5344CB8AC3E}">
        <p14:creationId xmlns:p14="http://schemas.microsoft.com/office/powerpoint/2010/main" val="2272311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4800" b="1" i="0">
                <a:solidFill>
                  <a:schemeClr val="tx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4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5/20/2025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5/20/2025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5/20/2025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5/20/2025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5/20/2025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62299" y="1198563"/>
            <a:ext cx="8334375" cy="2387600"/>
          </a:xfrm>
        </p:spPr>
        <p:txBody>
          <a:bodyPr lIns="0" tIns="0" rIns="0" bIns="0"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3162299" y="4192589"/>
            <a:ext cx="8334375" cy="652462"/>
          </a:xfrm>
        </p:spPr>
        <p:txBody>
          <a:bodyPr lIns="0" tIns="0" rIns="0" bIns="0">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6936815-20CA-4010-A2F0-DE513BC7108C}" type="datetimeFigureOut">
              <a:rPr lang="en-US" smtClean="0">
                <a:solidFill>
                  <a:prstClr val="black">
                    <a:tint val="75000"/>
                  </a:prstClr>
                </a:solidFill>
              </a:rPr>
              <a:pPr/>
              <a:t>5/20/2025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AEB62B9-19F0-476E-9354-754AAE5BF9F3}" type="slidenum">
              <a:rPr lang="en-US" smtClean="0">
                <a:solidFill>
                  <a:prstClr val="black">
                    <a:tint val="75000"/>
                  </a:prstClr>
                </a:solidFill>
              </a:rPr>
              <a:pPr/>
              <a:t>‹#›</a:t>
            </a:fld>
            <a:endParaRPr lang="en-US" dirty="0">
              <a:solidFill>
                <a:prstClr val="black">
                  <a:tint val="75000"/>
                </a:prstClr>
              </a:solidFill>
            </a:endParaRPr>
          </a:p>
        </p:txBody>
      </p:sp>
      <p:sp>
        <p:nvSpPr>
          <p:cNvPr id="27" name="Rectangle 26"/>
          <p:cNvSpPr/>
          <p:nvPr userDrawn="1"/>
        </p:nvSpPr>
        <p:spPr>
          <a:xfrm>
            <a:off x="3162300" y="3864990"/>
            <a:ext cx="515938" cy="56561"/>
          </a:xfrm>
          <a:prstGeom prst="rect">
            <a:avLst/>
          </a:prstGeom>
          <a:solidFill>
            <a:srgbClr val="BF7B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15017289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708149" y="2513787"/>
            <a:ext cx="8775700" cy="1416050"/>
          </a:xfrm>
          <a:prstGeom prst="rect">
            <a:avLst/>
          </a:prstGeom>
        </p:spPr>
        <p:txBody>
          <a:bodyPr wrap="square" lIns="0" tIns="0" rIns="0" bIns="0">
            <a:spAutoFit/>
          </a:bodyPr>
          <a:lstStyle>
            <a:lvl1pPr>
              <a:defRPr sz="4800" b="1" i="0">
                <a:solidFill>
                  <a:schemeClr val="tx1"/>
                </a:solidFill>
                <a:latin typeface="Arial"/>
                <a:cs typeface="Arial"/>
              </a:defRPr>
            </a:lvl1pPr>
          </a:lstStyle>
          <a:p>
            <a:endParaRPr/>
          </a:p>
        </p:txBody>
      </p:sp>
      <p:sp>
        <p:nvSpPr>
          <p:cNvPr id="3" name="Holder 3"/>
          <p:cNvSpPr>
            <a:spLocks noGrp="1"/>
          </p:cNvSpPr>
          <p:nvPr>
            <p:ph type="body" idx="1"/>
          </p:nvPr>
        </p:nvSpPr>
        <p:spPr>
          <a:xfrm>
            <a:off x="644448" y="1922653"/>
            <a:ext cx="6208395" cy="2769870"/>
          </a:xfrm>
          <a:prstGeom prst="rect">
            <a:avLst/>
          </a:prstGeom>
        </p:spPr>
        <p:txBody>
          <a:bodyPr wrap="square" lIns="0" tIns="0" rIns="0" bIns="0">
            <a:spAutoFit/>
          </a:bodyPr>
          <a:lstStyle>
            <a:lvl1pPr>
              <a:defRPr sz="2400" b="0" i="0">
                <a:solidFill>
                  <a:schemeClr val="tx1"/>
                </a:solidFill>
                <a:latin typeface="Arial MT"/>
                <a:cs typeface="Arial MT"/>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5/20/2025</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31075"/>
            <a:ext cx="12191999" cy="6857999"/>
          </a:xfrm>
          <a:prstGeom prst="rect">
            <a:avLst/>
          </a:prstGeom>
          <a:solidFill>
            <a:schemeClr val="accent1">
              <a:lumMod val="75000"/>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767212" y="1901233"/>
            <a:ext cx="10080282" cy="1925605"/>
          </a:xfrm>
        </p:spPr>
        <p:txBody>
          <a:bodyPr>
            <a:normAutofit/>
          </a:bodyPr>
          <a:lstStyle/>
          <a:p>
            <a:r>
              <a:rPr lang="en-IN" sz="4800" spc="-20" dirty="0">
                <a:latin typeface="Book Antiqua" panose="02040602050305030304" pitchFamily="18" charset="0"/>
              </a:rPr>
              <a:t>International Taxation – Draft Assessment. u/s 144C</a:t>
            </a:r>
            <a:endParaRPr lang="en-US" sz="4800" b="1" dirty="0">
              <a:latin typeface="Book Antiqua" panose="02040602050305030304" pitchFamily="18" charset="0"/>
            </a:endParaRPr>
          </a:p>
        </p:txBody>
      </p:sp>
      <p:sp>
        <p:nvSpPr>
          <p:cNvPr id="3" name="Subtitle 2"/>
          <p:cNvSpPr>
            <a:spLocks noGrp="1"/>
          </p:cNvSpPr>
          <p:nvPr>
            <p:ph type="subTitle" idx="1"/>
          </p:nvPr>
        </p:nvSpPr>
        <p:spPr>
          <a:xfrm>
            <a:off x="930235" y="5455287"/>
            <a:ext cx="3937749" cy="742483"/>
          </a:xfrm>
        </p:spPr>
        <p:txBody>
          <a:bodyPr>
            <a:normAutofit/>
          </a:bodyPr>
          <a:lstStyle/>
          <a:p>
            <a:r>
              <a:rPr lang="en-IN" dirty="0">
                <a:latin typeface="Century Gothic" panose="020B0502020202020204" pitchFamily="34" charset="0"/>
              </a:rPr>
              <a:t>Hyderabad Branch of SIRC  of ICAI</a:t>
            </a:r>
          </a:p>
          <a:p>
            <a:r>
              <a:rPr lang="en-IN" dirty="0">
                <a:latin typeface="Century Gothic" panose="020B0502020202020204" pitchFamily="34" charset="0"/>
              </a:rPr>
              <a:t>20</a:t>
            </a:r>
            <a:r>
              <a:rPr lang="en-IN" baseline="30000" dirty="0">
                <a:latin typeface="Century Gothic" panose="020B0502020202020204" pitchFamily="34" charset="0"/>
              </a:rPr>
              <a:t>th</a:t>
            </a:r>
            <a:r>
              <a:rPr lang="en-IN" dirty="0">
                <a:latin typeface="Century Gothic" panose="020B0502020202020204" pitchFamily="34" charset="0"/>
              </a:rPr>
              <a:t> May 2025</a:t>
            </a:r>
          </a:p>
        </p:txBody>
      </p:sp>
      <p:grpSp>
        <p:nvGrpSpPr>
          <p:cNvPr id="49" name="Group 48"/>
          <p:cNvGrpSpPr/>
          <p:nvPr/>
        </p:nvGrpSpPr>
        <p:grpSpPr>
          <a:xfrm>
            <a:off x="10701448" y="609601"/>
            <a:ext cx="841374" cy="841374"/>
            <a:chOff x="3390900" y="3259138"/>
            <a:chExt cx="361950" cy="361951"/>
          </a:xfrm>
          <a:solidFill>
            <a:schemeClr val="bg1"/>
          </a:solidFill>
        </p:grpSpPr>
        <p:sp>
          <p:nvSpPr>
            <p:cNvPr id="50" name="Freeform 103"/>
            <p:cNvSpPr>
              <a:spLocks/>
            </p:cNvSpPr>
            <p:nvPr/>
          </p:nvSpPr>
          <p:spPr bwMode="auto">
            <a:xfrm>
              <a:off x="3390900" y="3259138"/>
              <a:ext cx="361950" cy="227013"/>
            </a:xfrm>
            <a:custGeom>
              <a:avLst/>
              <a:gdLst>
                <a:gd name="T0" fmla="*/ 0 w 228"/>
                <a:gd name="T1" fmla="*/ 0 h 143"/>
                <a:gd name="T2" fmla="*/ 0 w 228"/>
                <a:gd name="T3" fmla="*/ 143 h 143"/>
                <a:gd name="T4" fmla="*/ 19 w 228"/>
                <a:gd name="T5" fmla="*/ 143 h 143"/>
                <a:gd name="T6" fmla="*/ 19 w 228"/>
                <a:gd name="T7" fmla="*/ 133 h 143"/>
                <a:gd name="T8" fmla="*/ 10 w 228"/>
                <a:gd name="T9" fmla="*/ 133 h 143"/>
                <a:gd name="T10" fmla="*/ 10 w 228"/>
                <a:gd name="T11" fmla="*/ 10 h 143"/>
                <a:gd name="T12" fmla="*/ 218 w 228"/>
                <a:gd name="T13" fmla="*/ 10 h 143"/>
                <a:gd name="T14" fmla="*/ 218 w 228"/>
                <a:gd name="T15" fmla="*/ 133 h 143"/>
                <a:gd name="T16" fmla="*/ 142 w 228"/>
                <a:gd name="T17" fmla="*/ 133 h 143"/>
                <a:gd name="T18" fmla="*/ 142 w 228"/>
                <a:gd name="T19" fmla="*/ 143 h 143"/>
                <a:gd name="T20" fmla="*/ 228 w 228"/>
                <a:gd name="T21" fmla="*/ 143 h 143"/>
                <a:gd name="T22" fmla="*/ 228 w 228"/>
                <a:gd name="T23" fmla="*/ 0 h 143"/>
                <a:gd name="T24" fmla="*/ 0 w 228"/>
                <a:gd name="T25"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8" h="143">
                  <a:moveTo>
                    <a:pt x="0" y="0"/>
                  </a:moveTo>
                  <a:lnTo>
                    <a:pt x="0" y="143"/>
                  </a:lnTo>
                  <a:lnTo>
                    <a:pt x="19" y="143"/>
                  </a:lnTo>
                  <a:lnTo>
                    <a:pt x="19" y="133"/>
                  </a:lnTo>
                  <a:lnTo>
                    <a:pt x="10" y="133"/>
                  </a:lnTo>
                  <a:lnTo>
                    <a:pt x="10" y="10"/>
                  </a:lnTo>
                  <a:lnTo>
                    <a:pt x="218" y="10"/>
                  </a:lnTo>
                  <a:lnTo>
                    <a:pt x="218" y="133"/>
                  </a:lnTo>
                  <a:lnTo>
                    <a:pt x="142" y="133"/>
                  </a:lnTo>
                  <a:lnTo>
                    <a:pt x="142" y="143"/>
                  </a:lnTo>
                  <a:lnTo>
                    <a:pt x="228" y="143"/>
                  </a:lnTo>
                  <a:lnTo>
                    <a:pt x="22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solidFill>
                  <a:prstClr val="black"/>
                </a:solidFill>
                <a:latin typeface="Century Gothic" panose="020B0502020202020204" pitchFamily="34" charset="0"/>
              </a:endParaRPr>
            </a:p>
          </p:txBody>
        </p:sp>
        <p:sp>
          <p:nvSpPr>
            <p:cNvPr id="51" name="Freeform 104"/>
            <p:cNvSpPr>
              <a:spLocks noEditPoints="1"/>
            </p:cNvSpPr>
            <p:nvPr/>
          </p:nvSpPr>
          <p:spPr bwMode="auto">
            <a:xfrm>
              <a:off x="3421063" y="3289301"/>
              <a:ext cx="301625" cy="166688"/>
            </a:xfrm>
            <a:custGeom>
              <a:avLst/>
              <a:gdLst>
                <a:gd name="T0" fmla="*/ 52 w 80"/>
                <a:gd name="T1" fmla="*/ 44 h 44"/>
                <a:gd name="T2" fmla="*/ 70 w 80"/>
                <a:gd name="T3" fmla="*/ 44 h 44"/>
                <a:gd name="T4" fmla="*/ 80 w 80"/>
                <a:gd name="T5" fmla="*/ 34 h 44"/>
                <a:gd name="T6" fmla="*/ 80 w 80"/>
                <a:gd name="T7" fmla="*/ 10 h 44"/>
                <a:gd name="T8" fmla="*/ 70 w 80"/>
                <a:gd name="T9" fmla="*/ 0 h 44"/>
                <a:gd name="T10" fmla="*/ 10 w 80"/>
                <a:gd name="T11" fmla="*/ 0 h 44"/>
                <a:gd name="T12" fmla="*/ 0 w 80"/>
                <a:gd name="T13" fmla="*/ 10 h 44"/>
                <a:gd name="T14" fmla="*/ 0 w 80"/>
                <a:gd name="T15" fmla="*/ 34 h 44"/>
                <a:gd name="T16" fmla="*/ 1 w 80"/>
                <a:gd name="T17" fmla="*/ 38 h 44"/>
                <a:gd name="T18" fmla="*/ 26 w 80"/>
                <a:gd name="T19" fmla="*/ 32 h 44"/>
                <a:gd name="T20" fmla="*/ 52 w 80"/>
                <a:gd name="T21" fmla="*/ 42 h 44"/>
                <a:gd name="T22" fmla="*/ 52 w 80"/>
                <a:gd name="T23" fmla="*/ 44 h 44"/>
                <a:gd name="T24" fmla="*/ 12 w 80"/>
                <a:gd name="T25" fmla="*/ 16 h 44"/>
                <a:gd name="T26" fmla="*/ 8 w 80"/>
                <a:gd name="T27" fmla="*/ 12 h 44"/>
                <a:gd name="T28" fmla="*/ 12 w 80"/>
                <a:gd name="T29" fmla="*/ 8 h 44"/>
                <a:gd name="T30" fmla="*/ 16 w 80"/>
                <a:gd name="T31" fmla="*/ 12 h 44"/>
                <a:gd name="T32" fmla="*/ 12 w 80"/>
                <a:gd name="T33" fmla="*/ 16 h 44"/>
                <a:gd name="T34" fmla="*/ 38 w 80"/>
                <a:gd name="T35" fmla="*/ 30 h 44"/>
                <a:gd name="T36" fmla="*/ 26 w 80"/>
                <a:gd name="T37" fmla="*/ 18 h 44"/>
                <a:gd name="T38" fmla="*/ 38 w 80"/>
                <a:gd name="T39" fmla="*/ 6 h 44"/>
                <a:gd name="T40" fmla="*/ 50 w 80"/>
                <a:gd name="T41" fmla="*/ 18 h 44"/>
                <a:gd name="T42" fmla="*/ 38 w 80"/>
                <a:gd name="T43" fmla="*/ 30 h 44"/>
                <a:gd name="T44" fmla="*/ 68 w 80"/>
                <a:gd name="T45" fmla="*/ 28 h 44"/>
                <a:gd name="T46" fmla="*/ 72 w 80"/>
                <a:gd name="T47" fmla="*/ 32 h 44"/>
                <a:gd name="T48" fmla="*/ 68 w 80"/>
                <a:gd name="T49" fmla="*/ 36 h 44"/>
                <a:gd name="T50" fmla="*/ 64 w 80"/>
                <a:gd name="T51" fmla="*/ 32 h 44"/>
                <a:gd name="T52" fmla="*/ 68 w 80"/>
                <a:gd name="T53" fmla="*/ 2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0" h="44">
                  <a:moveTo>
                    <a:pt x="52" y="44"/>
                  </a:moveTo>
                  <a:cubicBezTo>
                    <a:pt x="70" y="44"/>
                    <a:pt x="70" y="44"/>
                    <a:pt x="70" y="44"/>
                  </a:cubicBezTo>
                  <a:cubicBezTo>
                    <a:pt x="76" y="44"/>
                    <a:pt x="80" y="40"/>
                    <a:pt x="80" y="34"/>
                  </a:cubicBezTo>
                  <a:cubicBezTo>
                    <a:pt x="80" y="10"/>
                    <a:pt x="80" y="10"/>
                    <a:pt x="80" y="10"/>
                  </a:cubicBezTo>
                  <a:cubicBezTo>
                    <a:pt x="80" y="4"/>
                    <a:pt x="76" y="0"/>
                    <a:pt x="70" y="0"/>
                  </a:cubicBezTo>
                  <a:cubicBezTo>
                    <a:pt x="10" y="0"/>
                    <a:pt x="10" y="0"/>
                    <a:pt x="10" y="0"/>
                  </a:cubicBezTo>
                  <a:cubicBezTo>
                    <a:pt x="4" y="0"/>
                    <a:pt x="0" y="4"/>
                    <a:pt x="0" y="10"/>
                  </a:cubicBezTo>
                  <a:cubicBezTo>
                    <a:pt x="0" y="34"/>
                    <a:pt x="0" y="34"/>
                    <a:pt x="0" y="34"/>
                  </a:cubicBezTo>
                  <a:cubicBezTo>
                    <a:pt x="0" y="36"/>
                    <a:pt x="0" y="37"/>
                    <a:pt x="1" y="38"/>
                  </a:cubicBezTo>
                  <a:cubicBezTo>
                    <a:pt x="4" y="34"/>
                    <a:pt x="12" y="32"/>
                    <a:pt x="26" y="32"/>
                  </a:cubicBezTo>
                  <a:cubicBezTo>
                    <a:pt x="43" y="32"/>
                    <a:pt x="52" y="35"/>
                    <a:pt x="52" y="42"/>
                  </a:cubicBezTo>
                  <a:lnTo>
                    <a:pt x="52" y="44"/>
                  </a:lnTo>
                  <a:close/>
                  <a:moveTo>
                    <a:pt x="12" y="16"/>
                  </a:moveTo>
                  <a:cubicBezTo>
                    <a:pt x="10" y="16"/>
                    <a:pt x="8" y="14"/>
                    <a:pt x="8" y="12"/>
                  </a:cubicBezTo>
                  <a:cubicBezTo>
                    <a:pt x="8" y="10"/>
                    <a:pt x="10" y="8"/>
                    <a:pt x="12" y="8"/>
                  </a:cubicBezTo>
                  <a:cubicBezTo>
                    <a:pt x="14" y="8"/>
                    <a:pt x="16" y="10"/>
                    <a:pt x="16" y="12"/>
                  </a:cubicBezTo>
                  <a:cubicBezTo>
                    <a:pt x="16" y="14"/>
                    <a:pt x="14" y="16"/>
                    <a:pt x="12" y="16"/>
                  </a:cubicBezTo>
                  <a:close/>
                  <a:moveTo>
                    <a:pt x="38" y="30"/>
                  </a:moveTo>
                  <a:cubicBezTo>
                    <a:pt x="31" y="30"/>
                    <a:pt x="26" y="25"/>
                    <a:pt x="26" y="18"/>
                  </a:cubicBezTo>
                  <a:cubicBezTo>
                    <a:pt x="26" y="11"/>
                    <a:pt x="31" y="6"/>
                    <a:pt x="38" y="6"/>
                  </a:cubicBezTo>
                  <a:cubicBezTo>
                    <a:pt x="45" y="6"/>
                    <a:pt x="50" y="11"/>
                    <a:pt x="50" y="18"/>
                  </a:cubicBezTo>
                  <a:cubicBezTo>
                    <a:pt x="50" y="25"/>
                    <a:pt x="45" y="30"/>
                    <a:pt x="38" y="30"/>
                  </a:cubicBezTo>
                  <a:close/>
                  <a:moveTo>
                    <a:pt x="68" y="28"/>
                  </a:moveTo>
                  <a:cubicBezTo>
                    <a:pt x="70" y="28"/>
                    <a:pt x="72" y="30"/>
                    <a:pt x="72" y="32"/>
                  </a:cubicBezTo>
                  <a:cubicBezTo>
                    <a:pt x="72" y="34"/>
                    <a:pt x="70" y="36"/>
                    <a:pt x="68" y="36"/>
                  </a:cubicBezTo>
                  <a:cubicBezTo>
                    <a:pt x="66" y="36"/>
                    <a:pt x="64" y="34"/>
                    <a:pt x="64" y="32"/>
                  </a:cubicBezTo>
                  <a:cubicBezTo>
                    <a:pt x="64" y="30"/>
                    <a:pt x="66" y="28"/>
                    <a:pt x="68"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solidFill>
                  <a:prstClr val="black"/>
                </a:solidFill>
                <a:latin typeface="Century Gothic" panose="020B0502020202020204" pitchFamily="34" charset="0"/>
              </a:endParaRPr>
            </a:p>
          </p:txBody>
        </p:sp>
        <p:sp>
          <p:nvSpPr>
            <p:cNvPr id="52" name="Freeform 105"/>
            <p:cNvSpPr>
              <a:spLocks/>
            </p:cNvSpPr>
            <p:nvPr/>
          </p:nvSpPr>
          <p:spPr bwMode="auto">
            <a:xfrm>
              <a:off x="3436938" y="3584576"/>
              <a:ext cx="165100" cy="36513"/>
            </a:xfrm>
            <a:custGeom>
              <a:avLst/>
              <a:gdLst>
                <a:gd name="T0" fmla="*/ 22 w 44"/>
                <a:gd name="T1" fmla="*/ 2 h 10"/>
                <a:gd name="T2" fmla="*/ 6 w 44"/>
                <a:gd name="T3" fmla="*/ 1 h 10"/>
                <a:gd name="T4" fmla="*/ 0 w 44"/>
                <a:gd name="T5" fmla="*/ 0 h 10"/>
                <a:gd name="T6" fmla="*/ 0 w 44"/>
                <a:gd name="T7" fmla="*/ 4 h 10"/>
                <a:gd name="T8" fmla="*/ 22 w 44"/>
                <a:gd name="T9" fmla="*/ 10 h 10"/>
                <a:gd name="T10" fmla="*/ 44 w 44"/>
                <a:gd name="T11" fmla="*/ 4 h 10"/>
                <a:gd name="T12" fmla="*/ 44 w 44"/>
                <a:gd name="T13" fmla="*/ 0 h 10"/>
                <a:gd name="T14" fmla="*/ 38 w 44"/>
                <a:gd name="T15" fmla="*/ 1 h 10"/>
                <a:gd name="T16" fmla="*/ 22 w 44"/>
                <a:gd name="T17"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10">
                  <a:moveTo>
                    <a:pt x="22" y="2"/>
                  </a:moveTo>
                  <a:cubicBezTo>
                    <a:pt x="16" y="2"/>
                    <a:pt x="10" y="2"/>
                    <a:pt x="6" y="1"/>
                  </a:cubicBezTo>
                  <a:cubicBezTo>
                    <a:pt x="3" y="0"/>
                    <a:pt x="1" y="0"/>
                    <a:pt x="0" y="0"/>
                  </a:cubicBezTo>
                  <a:cubicBezTo>
                    <a:pt x="0" y="4"/>
                    <a:pt x="0" y="4"/>
                    <a:pt x="0" y="4"/>
                  </a:cubicBezTo>
                  <a:cubicBezTo>
                    <a:pt x="0" y="10"/>
                    <a:pt x="16" y="10"/>
                    <a:pt x="22" y="10"/>
                  </a:cubicBezTo>
                  <a:cubicBezTo>
                    <a:pt x="28" y="10"/>
                    <a:pt x="44" y="10"/>
                    <a:pt x="44" y="4"/>
                  </a:cubicBezTo>
                  <a:cubicBezTo>
                    <a:pt x="44" y="0"/>
                    <a:pt x="44" y="0"/>
                    <a:pt x="44" y="0"/>
                  </a:cubicBezTo>
                  <a:cubicBezTo>
                    <a:pt x="43" y="0"/>
                    <a:pt x="41" y="0"/>
                    <a:pt x="38" y="1"/>
                  </a:cubicBezTo>
                  <a:cubicBezTo>
                    <a:pt x="34" y="2"/>
                    <a:pt x="28" y="2"/>
                    <a:pt x="2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solidFill>
                  <a:prstClr val="black"/>
                </a:solidFill>
                <a:latin typeface="Century Gothic" panose="020B0502020202020204" pitchFamily="34" charset="0"/>
              </a:endParaRPr>
            </a:p>
          </p:txBody>
        </p:sp>
        <p:sp>
          <p:nvSpPr>
            <p:cNvPr id="53" name="Freeform 106"/>
            <p:cNvSpPr>
              <a:spLocks/>
            </p:cNvSpPr>
            <p:nvPr/>
          </p:nvSpPr>
          <p:spPr bwMode="auto">
            <a:xfrm>
              <a:off x="3436938" y="3463926"/>
              <a:ext cx="165100" cy="22225"/>
            </a:xfrm>
            <a:custGeom>
              <a:avLst/>
              <a:gdLst>
                <a:gd name="T0" fmla="*/ 22 w 44"/>
                <a:gd name="T1" fmla="*/ 2 h 6"/>
                <a:gd name="T2" fmla="*/ 6 w 44"/>
                <a:gd name="T3" fmla="*/ 1 h 6"/>
                <a:gd name="T4" fmla="*/ 0 w 44"/>
                <a:gd name="T5" fmla="*/ 0 h 6"/>
                <a:gd name="T6" fmla="*/ 0 w 44"/>
                <a:gd name="T7" fmla="*/ 3 h 6"/>
                <a:gd name="T8" fmla="*/ 22 w 44"/>
                <a:gd name="T9" fmla="*/ 6 h 6"/>
                <a:gd name="T10" fmla="*/ 44 w 44"/>
                <a:gd name="T11" fmla="*/ 3 h 6"/>
                <a:gd name="T12" fmla="*/ 44 w 44"/>
                <a:gd name="T13" fmla="*/ 0 h 6"/>
                <a:gd name="T14" fmla="*/ 38 w 44"/>
                <a:gd name="T15" fmla="*/ 1 h 6"/>
                <a:gd name="T16" fmla="*/ 22 w 44"/>
                <a:gd name="T17"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6">
                  <a:moveTo>
                    <a:pt x="22" y="2"/>
                  </a:moveTo>
                  <a:cubicBezTo>
                    <a:pt x="16" y="2"/>
                    <a:pt x="10" y="2"/>
                    <a:pt x="6" y="1"/>
                  </a:cubicBezTo>
                  <a:cubicBezTo>
                    <a:pt x="3" y="0"/>
                    <a:pt x="1" y="0"/>
                    <a:pt x="0" y="0"/>
                  </a:cubicBezTo>
                  <a:cubicBezTo>
                    <a:pt x="0" y="3"/>
                    <a:pt x="0" y="3"/>
                    <a:pt x="0" y="3"/>
                  </a:cubicBezTo>
                  <a:cubicBezTo>
                    <a:pt x="2" y="4"/>
                    <a:pt x="12" y="6"/>
                    <a:pt x="22" y="6"/>
                  </a:cubicBezTo>
                  <a:cubicBezTo>
                    <a:pt x="32" y="6"/>
                    <a:pt x="42" y="4"/>
                    <a:pt x="44" y="3"/>
                  </a:cubicBezTo>
                  <a:cubicBezTo>
                    <a:pt x="44" y="0"/>
                    <a:pt x="44" y="0"/>
                    <a:pt x="44" y="0"/>
                  </a:cubicBezTo>
                  <a:cubicBezTo>
                    <a:pt x="43" y="0"/>
                    <a:pt x="41" y="0"/>
                    <a:pt x="38" y="1"/>
                  </a:cubicBezTo>
                  <a:cubicBezTo>
                    <a:pt x="34" y="2"/>
                    <a:pt x="28" y="2"/>
                    <a:pt x="2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solidFill>
                  <a:prstClr val="black"/>
                </a:solidFill>
                <a:latin typeface="Century Gothic" panose="020B0502020202020204" pitchFamily="34" charset="0"/>
              </a:endParaRPr>
            </a:p>
          </p:txBody>
        </p:sp>
        <p:sp>
          <p:nvSpPr>
            <p:cNvPr id="54" name="Freeform 107"/>
            <p:cNvSpPr>
              <a:spLocks/>
            </p:cNvSpPr>
            <p:nvPr/>
          </p:nvSpPr>
          <p:spPr bwMode="auto">
            <a:xfrm>
              <a:off x="3436938" y="3425826"/>
              <a:ext cx="165100" cy="30163"/>
            </a:xfrm>
            <a:custGeom>
              <a:avLst/>
              <a:gdLst>
                <a:gd name="T0" fmla="*/ 44 w 44"/>
                <a:gd name="T1" fmla="*/ 5 h 8"/>
                <a:gd name="T2" fmla="*/ 22 w 44"/>
                <a:gd name="T3" fmla="*/ 0 h 8"/>
                <a:gd name="T4" fmla="*/ 0 w 44"/>
                <a:gd name="T5" fmla="*/ 5 h 8"/>
                <a:gd name="T6" fmla="*/ 22 w 44"/>
                <a:gd name="T7" fmla="*/ 8 h 8"/>
                <a:gd name="T8" fmla="*/ 44 w 44"/>
                <a:gd name="T9" fmla="*/ 5 h 8"/>
              </a:gdLst>
              <a:ahLst/>
              <a:cxnLst>
                <a:cxn ang="0">
                  <a:pos x="T0" y="T1"/>
                </a:cxn>
                <a:cxn ang="0">
                  <a:pos x="T2" y="T3"/>
                </a:cxn>
                <a:cxn ang="0">
                  <a:pos x="T4" y="T5"/>
                </a:cxn>
                <a:cxn ang="0">
                  <a:pos x="T6" y="T7"/>
                </a:cxn>
                <a:cxn ang="0">
                  <a:pos x="T8" y="T9"/>
                </a:cxn>
              </a:cxnLst>
              <a:rect l="0" t="0" r="r" b="b"/>
              <a:pathLst>
                <a:path w="44" h="8">
                  <a:moveTo>
                    <a:pt x="44" y="5"/>
                  </a:moveTo>
                  <a:cubicBezTo>
                    <a:pt x="43" y="2"/>
                    <a:pt x="35" y="0"/>
                    <a:pt x="22" y="0"/>
                  </a:cubicBezTo>
                  <a:cubicBezTo>
                    <a:pt x="9" y="0"/>
                    <a:pt x="1" y="2"/>
                    <a:pt x="0" y="5"/>
                  </a:cubicBezTo>
                  <a:cubicBezTo>
                    <a:pt x="2" y="7"/>
                    <a:pt x="12" y="8"/>
                    <a:pt x="22" y="8"/>
                  </a:cubicBezTo>
                  <a:cubicBezTo>
                    <a:pt x="32" y="8"/>
                    <a:pt x="42" y="7"/>
                    <a:pt x="44"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solidFill>
                  <a:prstClr val="black"/>
                </a:solidFill>
                <a:latin typeface="Century Gothic" panose="020B0502020202020204" pitchFamily="34" charset="0"/>
              </a:endParaRPr>
            </a:p>
          </p:txBody>
        </p:sp>
        <p:sp>
          <p:nvSpPr>
            <p:cNvPr id="55" name="Freeform 108"/>
            <p:cNvSpPr>
              <a:spLocks/>
            </p:cNvSpPr>
            <p:nvPr/>
          </p:nvSpPr>
          <p:spPr bwMode="auto">
            <a:xfrm>
              <a:off x="3436938" y="3554413"/>
              <a:ext cx="165100" cy="22225"/>
            </a:xfrm>
            <a:custGeom>
              <a:avLst/>
              <a:gdLst>
                <a:gd name="T0" fmla="*/ 22 w 44"/>
                <a:gd name="T1" fmla="*/ 2 h 6"/>
                <a:gd name="T2" fmla="*/ 6 w 44"/>
                <a:gd name="T3" fmla="*/ 1 h 6"/>
                <a:gd name="T4" fmla="*/ 0 w 44"/>
                <a:gd name="T5" fmla="*/ 0 h 6"/>
                <a:gd name="T6" fmla="*/ 0 w 44"/>
                <a:gd name="T7" fmla="*/ 3 h 6"/>
                <a:gd name="T8" fmla="*/ 22 w 44"/>
                <a:gd name="T9" fmla="*/ 6 h 6"/>
                <a:gd name="T10" fmla="*/ 44 w 44"/>
                <a:gd name="T11" fmla="*/ 3 h 6"/>
                <a:gd name="T12" fmla="*/ 44 w 44"/>
                <a:gd name="T13" fmla="*/ 0 h 6"/>
                <a:gd name="T14" fmla="*/ 38 w 44"/>
                <a:gd name="T15" fmla="*/ 1 h 6"/>
                <a:gd name="T16" fmla="*/ 22 w 44"/>
                <a:gd name="T17"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6">
                  <a:moveTo>
                    <a:pt x="22" y="2"/>
                  </a:moveTo>
                  <a:cubicBezTo>
                    <a:pt x="16" y="2"/>
                    <a:pt x="10" y="2"/>
                    <a:pt x="6" y="1"/>
                  </a:cubicBezTo>
                  <a:cubicBezTo>
                    <a:pt x="3" y="0"/>
                    <a:pt x="1" y="0"/>
                    <a:pt x="0" y="0"/>
                  </a:cubicBezTo>
                  <a:cubicBezTo>
                    <a:pt x="0" y="3"/>
                    <a:pt x="0" y="3"/>
                    <a:pt x="0" y="3"/>
                  </a:cubicBezTo>
                  <a:cubicBezTo>
                    <a:pt x="2" y="4"/>
                    <a:pt x="12" y="6"/>
                    <a:pt x="22" y="6"/>
                  </a:cubicBezTo>
                  <a:cubicBezTo>
                    <a:pt x="32" y="6"/>
                    <a:pt x="42" y="4"/>
                    <a:pt x="44" y="3"/>
                  </a:cubicBezTo>
                  <a:cubicBezTo>
                    <a:pt x="44" y="0"/>
                    <a:pt x="44" y="0"/>
                    <a:pt x="44" y="0"/>
                  </a:cubicBezTo>
                  <a:cubicBezTo>
                    <a:pt x="43" y="0"/>
                    <a:pt x="41" y="0"/>
                    <a:pt x="38" y="1"/>
                  </a:cubicBezTo>
                  <a:cubicBezTo>
                    <a:pt x="34" y="2"/>
                    <a:pt x="28" y="2"/>
                    <a:pt x="2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solidFill>
                  <a:prstClr val="black"/>
                </a:solidFill>
                <a:latin typeface="Century Gothic" panose="020B0502020202020204" pitchFamily="34" charset="0"/>
              </a:endParaRPr>
            </a:p>
          </p:txBody>
        </p:sp>
        <p:sp>
          <p:nvSpPr>
            <p:cNvPr id="56" name="Freeform 109"/>
            <p:cNvSpPr>
              <a:spLocks/>
            </p:cNvSpPr>
            <p:nvPr/>
          </p:nvSpPr>
          <p:spPr bwMode="auto">
            <a:xfrm>
              <a:off x="3436938" y="3494088"/>
              <a:ext cx="165100" cy="22225"/>
            </a:xfrm>
            <a:custGeom>
              <a:avLst/>
              <a:gdLst>
                <a:gd name="T0" fmla="*/ 22 w 44"/>
                <a:gd name="T1" fmla="*/ 2 h 6"/>
                <a:gd name="T2" fmla="*/ 6 w 44"/>
                <a:gd name="T3" fmla="*/ 1 h 6"/>
                <a:gd name="T4" fmla="*/ 0 w 44"/>
                <a:gd name="T5" fmla="*/ 0 h 6"/>
                <a:gd name="T6" fmla="*/ 0 w 44"/>
                <a:gd name="T7" fmla="*/ 3 h 6"/>
                <a:gd name="T8" fmla="*/ 22 w 44"/>
                <a:gd name="T9" fmla="*/ 6 h 6"/>
                <a:gd name="T10" fmla="*/ 44 w 44"/>
                <a:gd name="T11" fmla="*/ 3 h 6"/>
                <a:gd name="T12" fmla="*/ 44 w 44"/>
                <a:gd name="T13" fmla="*/ 0 h 6"/>
                <a:gd name="T14" fmla="*/ 38 w 44"/>
                <a:gd name="T15" fmla="*/ 1 h 6"/>
                <a:gd name="T16" fmla="*/ 22 w 44"/>
                <a:gd name="T17"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6">
                  <a:moveTo>
                    <a:pt x="22" y="2"/>
                  </a:moveTo>
                  <a:cubicBezTo>
                    <a:pt x="16" y="2"/>
                    <a:pt x="10" y="2"/>
                    <a:pt x="6" y="1"/>
                  </a:cubicBezTo>
                  <a:cubicBezTo>
                    <a:pt x="3" y="0"/>
                    <a:pt x="1" y="0"/>
                    <a:pt x="0" y="0"/>
                  </a:cubicBezTo>
                  <a:cubicBezTo>
                    <a:pt x="0" y="3"/>
                    <a:pt x="0" y="3"/>
                    <a:pt x="0" y="3"/>
                  </a:cubicBezTo>
                  <a:cubicBezTo>
                    <a:pt x="2" y="4"/>
                    <a:pt x="12" y="6"/>
                    <a:pt x="22" y="6"/>
                  </a:cubicBezTo>
                  <a:cubicBezTo>
                    <a:pt x="32" y="6"/>
                    <a:pt x="42" y="4"/>
                    <a:pt x="44" y="3"/>
                  </a:cubicBezTo>
                  <a:cubicBezTo>
                    <a:pt x="44" y="0"/>
                    <a:pt x="44" y="0"/>
                    <a:pt x="44" y="0"/>
                  </a:cubicBezTo>
                  <a:cubicBezTo>
                    <a:pt x="43" y="0"/>
                    <a:pt x="41" y="0"/>
                    <a:pt x="38" y="1"/>
                  </a:cubicBezTo>
                  <a:cubicBezTo>
                    <a:pt x="34" y="2"/>
                    <a:pt x="28" y="2"/>
                    <a:pt x="2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solidFill>
                  <a:prstClr val="black"/>
                </a:solidFill>
                <a:latin typeface="Century Gothic" panose="020B0502020202020204" pitchFamily="34" charset="0"/>
              </a:endParaRPr>
            </a:p>
          </p:txBody>
        </p:sp>
        <p:sp>
          <p:nvSpPr>
            <p:cNvPr id="57" name="Freeform 110"/>
            <p:cNvSpPr>
              <a:spLocks/>
            </p:cNvSpPr>
            <p:nvPr/>
          </p:nvSpPr>
          <p:spPr bwMode="auto">
            <a:xfrm>
              <a:off x="3436938" y="3524251"/>
              <a:ext cx="165100" cy="22225"/>
            </a:xfrm>
            <a:custGeom>
              <a:avLst/>
              <a:gdLst>
                <a:gd name="T0" fmla="*/ 22 w 44"/>
                <a:gd name="T1" fmla="*/ 2 h 6"/>
                <a:gd name="T2" fmla="*/ 6 w 44"/>
                <a:gd name="T3" fmla="*/ 1 h 6"/>
                <a:gd name="T4" fmla="*/ 0 w 44"/>
                <a:gd name="T5" fmla="*/ 0 h 6"/>
                <a:gd name="T6" fmla="*/ 0 w 44"/>
                <a:gd name="T7" fmla="*/ 3 h 6"/>
                <a:gd name="T8" fmla="*/ 22 w 44"/>
                <a:gd name="T9" fmla="*/ 6 h 6"/>
                <a:gd name="T10" fmla="*/ 44 w 44"/>
                <a:gd name="T11" fmla="*/ 3 h 6"/>
                <a:gd name="T12" fmla="*/ 44 w 44"/>
                <a:gd name="T13" fmla="*/ 0 h 6"/>
                <a:gd name="T14" fmla="*/ 38 w 44"/>
                <a:gd name="T15" fmla="*/ 1 h 6"/>
                <a:gd name="T16" fmla="*/ 22 w 44"/>
                <a:gd name="T17"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6">
                  <a:moveTo>
                    <a:pt x="22" y="2"/>
                  </a:moveTo>
                  <a:cubicBezTo>
                    <a:pt x="16" y="2"/>
                    <a:pt x="10" y="2"/>
                    <a:pt x="6" y="1"/>
                  </a:cubicBezTo>
                  <a:cubicBezTo>
                    <a:pt x="3" y="0"/>
                    <a:pt x="1" y="0"/>
                    <a:pt x="0" y="0"/>
                  </a:cubicBezTo>
                  <a:cubicBezTo>
                    <a:pt x="0" y="3"/>
                    <a:pt x="0" y="3"/>
                    <a:pt x="0" y="3"/>
                  </a:cubicBezTo>
                  <a:cubicBezTo>
                    <a:pt x="2" y="4"/>
                    <a:pt x="12" y="6"/>
                    <a:pt x="22" y="6"/>
                  </a:cubicBezTo>
                  <a:cubicBezTo>
                    <a:pt x="32" y="6"/>
                    <a:pt x="42" y="4"/>
                    <a:pt x="44" y="3"/>
                  </a:cubicBezTo>
                  <a:cubicBezTo>
                    <a:pt x="44" y="0"/>
                    <a:pt x="44" y="0"/>
                    <a:pt x="44" y="0"/>
                  </a:cubicBezTo>
                  <a:cubicBezTo>
                    <a:pt x="43" y="0"/>
                    <a:pt x="41" y="0"/>
                    <a:pt x="38" y="1"/>
                  </a:cubicBezTo>
                  <a:cubicBezTo>
                    <a:pt x="34" y="2"/>
                    <a:pt x="28" y="2"/>
                    <a:pt x="22"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solidFill>
                  <a:prstClr val="black"/>
                </a:solidFill>
                <a:latin typeface="Century Gothic" panose="020B0502020202020204" pitchFamily="34" charset="0"/>
              </a:endParaRPr>
            </a:p>
          </p:txBody>
        </p:sp>
      </p:grpSp>
      <p:cxnSp>
        <p:nvCxnSpPr>
          <p:cNvPr id="7" name="Straight Connector 6"/>
          <p:cNvCxnSpPr/>
          <p:nvPr/>
        </p:nvCxnSpPr>
        <p:spPr>
          <a:xfrm>
            <a:off x="871194" y="4622465"/>
            <a:ext cx="505895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176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Case Study: Timelines and Filing under Section 144C</a:t>
            </a:r>
            <a:endParaRPr lang="en-US" sz="3200" b="1" u="heavy"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b="1" u="heavy" dirty="0">
              <a:uFill>
                <a:solidFill>
                  <a:srgbClr val="000000"/>
                </a:solidFill>
              </a:uFill>
              <a:latin typeface="Book Antiqua" panose="02040602050305030304" pitchFamily="18" charset="0"/>
              <a:cs typeface="Times New Roman"/>
            </a:endParaRPr>
          </a:p>
          <a:p>
            <a:pPr marL="12700" algn="just">
              <a:spcBef>
                <a:spcPts val="105"/>
              </a:spcBef>
            </a:pPr>
            <a:r>
              <a:rPr lang="en-US" dirty="0">
                <a:solidFill>
                  <a:schemeClr val="tx2">
                    <a:lumMod val="50000"/>
                  </a:schemeClr>
                </a:solidFill>
                <a:latin typeface="Book Antiqua" panose="02040602050305030304" pitchFamily="18" charset="0"/>
                <a:cs typeface="Times New Roman"/>
              </a:rPr>
              <a:t>Company X received a Draft Assessment Order under Section 144C(1) on 18th May 2025. The TPO had proposed significant Transfer Pricing adjustments. The draft order was delivered to the company’s via email at 8:30 PM on 18th May 2025 (Saturday). The company’s tax advisor saw the email on 20th May 2025 (Monday morning). The DRP objection was filed on 16th June 2025 and the  Assessing Officer was informed on 21st June 2025 about the filing. </a:t>
            </a:r>
          </a:p>
          <a:p>
            <a:pPr marL="12700" algn="just">
              <a:spcBef>
                <a:spcPts val="105"/>
              </a:spcBef>
            </a:pPr>
            <a:endParaRPr lang="en-US" dirty="0">
              <a:solidFill>
                <a:schemeClr val="tx2">
                  <a:lumMod val="50000"/>
                </a:schemeClr>
              </a:solidFill>
              <a:latin typeface="Book Antiqua" panose="02040602050305030304" pitchFamily="18" charset="0"/>
              <a:cs typeface="Times New Roman"/>
            </a:endParaRPr>
          </a:p>
          <a:p>
            <a:pPr marL="12700" algn="just">
              <a:spcBef>
                <a:spcPts val="105"/>
              </a:spcBef>
            </a:pPr>
            <a:r>
              <a:rPr lang="en-US" b="1" dirty="0">
                <a:solidFill>
                  <a:schemeClr val="tx2">
                    <a:lumMod val="50000"/>
                  </a:schemeClr>
                </a:solidFill>
                <a:latin typeface="Book Antiqua" panose="02040602050305030304" pitchFamily="18" charset="0"/>
                <a:cs typeface="Times New Roman"/>
              </a:rPr>
              <a:t>Questions:</a:t>
            </a:r>
          </a:p>
          <a:p>
            <a:pPr marL="12700" algn="just">
              <a:spcBef>
                <a:spcPts val="105"/>
              </a:spcBef>
            </a:pPr>
            <a:endParaRPr lang="en-US" dirty="0">
              <a:solidFill>
                <a:schemeClr val="tx2">
                  <a:lumMod val="50000"/>
                </a:schemeClr>
              </a:solidFill>
              <a:latin typeface="Book Antiqua" panose="02040602050305030304" pitchFamily="18" charset="0"/>
              <a:cs typeface="Times New Roman"/>
            </a:endParaRPr>
          </a:p>
          <a:p>
            <a:pPr marL="355600" indent="-342900" algn="just">
              <a:spcBef>
                <a:spcPts val="105"/>
              </a:spcBef>
              <a:buAutoNum type="alphaLcPeriod"/>
            </a:pPr>
            <a:r>
              <a:rPr lang="en-US" dirty="0">
                <a:solidFill>
                  <a:schemeClr val="tx2">
                    <a:lumMod val="50000"/>
                  </a:schemeClr>
                </a:solidFill>
                <a:latin typeface="Book Antiqua" panose="02040602050305030304" pitchFamily="18" charset="0"/>
                <a:cs typeface="Times New Roman"/>
              </a:rPr>
              <a:t>From which date should the 30-day period be counted — date of issue or date of receipt? </a:t>
            </a:r>
          </a:p>
          <a:p>
            <a:pPr marL="355600" indent="-342900" algn="just">
              <a:spcBef>
                <a:spcPts val="105"/>
              </a:spcBef>
              <a:buAutoNum type="alphaLcPeriod"/>
            </a:pPr>
            <a:endParaRPr lang="en-US" dirty="0">
              <a:solidFill>
                <a:schemeClr val="tx2">
                  <a:lumMod val="50000"/>
                </a:schemeClr>
              </a:solidFill>
              <a:latin typeface="Book Antiqua" panose="02040602050305030304" pitchFamily="18" charset="0"/>
              <a:cs typeface="Times New Roman"/>
            </a:endParaRPr>
          </a:p>
          <a:p>
            <a:pPr marL="355600" indent="-342900" algn="just">
              <a:spcBef>
                <a:spcPts val="105"/>
              </a:spcBef>
              <a:buAutoNum type="alphaLcPeriod"/>
            </a:pPr>
            <a:r>
              <a:rPr lang="en-US" dirty="0">
                <a:solidFill>
                  <a:schemeClr val="tx2">
                    <a:lumMod val="50000"/>
                  </a:schemeClr>
                </a:solidFill>
                <a:latin typeface="Book Antiqua" panose="02040602050305030304" pitchFamily="18" charset="0"/>
                <a:cs typeface="Times New Roman"/>
              </a:rPr>
              <a:t>Does the time of day (morning or evening) affect the calculation? </a:t>
            </a:r>
          </a:p>
          <a:p>
            <a:pPr marL="355600" indent="-342900" algn="just">
              <a:spcBef>
                <a:spcPts val="105"/>
              </a:spcBef>
              <a:buAutoNum type="alphaLcPeriod"/>
            </a:pPr>
            <a:endParaRPr lang="en-US" dirty="0">
              <a:solidFill>
                <a:schemeClr val="tx2">
                  <a:lumMod val="50000"/>
                </a:schemeClr>
              </a:solidFill>
              <a:latin typeface="Book Antiqua" panose="02040602050305030304" pitchFamily="18" charset="0"/>
              <a:cs typeface="Times New Roman"/>
            </a:endParaRPr>
          </a:p>
          <a:p>
            <a:pPr marL="355600" indent="-342900" algn="just">
              <a:spcBef>
                <a:spcPts val="105"/>
              </a:spcBef>
              <a:buAutoNum type="alphaLcPeriod"/>
            </a:pPr>
            <a:r>
              <a:rPr lang="en-US" dirty="0">
                <a:solidFill>
                  <a:schemeClr val="tx2">
                    <a:lumMod val="50000"/>
                  </a:schemeClr>
                </a:solidFill>
                <a:latin typeface="Book Antiqua" panose="02040602050305030304" pitchFamily="18" charset="0"/>
                <a:cs typeface="Times New Roman"/>
              </a:rPr>
              <a:t>Is 18th May 2025 (Saturday evening delivery) considered Day 1? </a:t>
            </a:r>
          </a:p>
          <a:p>
            <a:pPr marL="355600" indent="-342900" algn="just">
              <a:spcBef>
                <a:spcPts val="105"/>
              </a:spcBef>
              <a:buAutoNum type="alphaLcPeriod"/>
            </a:pPr>
            <a:endParaRPr lang="en-US" dirty="0">
              <a:solidFill>
                <a:schemeClr val="tx2">
                  <a:lumMod val="50000"/>
                </a:schemeClr>
              </a:solidFill>
              <a:latin typeface="Book Antiqua" panose="02040602050305030304" pitchFamily="18" charset="0"/>
              <a:cs typeface="Times New Roman"/>
            </a:endParaRPr>
          </a:p>
          <a:p>
            <a:pPr marL="355600" indent="-342900" algn="just">
              <a:spcBef>
                <a:spcPts val="105"/>
              </a:spcBef>
              <a:buAutoNum type="alphaLcPeriod"/>
            </a:pPr>
            <a:r>
              <a:rPr lang="en-US" dirty="0">
                <a:solidFill>
                  <a:schemeClr val="tx2">
                    <a:lumMod val="50000"/>
                  </a:schemeClr>
                </a:solidFill>
                <a:latin typeface="Book Antiqua" panose="02040602050305030304" pitchFamily="18" charset="0"/>
                <a:cs typeface="Times New Roman"/>
              </a:rPr>
              <a:t>Is it sufficient to file objections with only the Dispute Resolution Panel (DRP)?</a:t>
            </a:r>
          </a:p>
          <a:p>
            <a:pPr marL="355600" indent="-342900" algn="just">
              <a:spcBef>
                <a:spcPts val="105"/>
              </a:spcBef>
              <a:buAutoNum type="alphaLcPeriod"/>
            </a:pPr>
            <a:endParaRPr lang="en-US" dirty="0">
              <a:solidFill>
                <a:schemeClr val="tx2">
                  <a:lumMod val="50000"/>
                </a:schemeClr>
              </a:solidFill>
              <a:latin typeface="Book Antiqua" panose="02040602050305030304" pitchFamily="18" charset="0"/>
              <a:cs typeface="Times New Roman"/>
            </a:endParaRPr>
          </a:p>
          <a:p>
            <a:pPr marL="355600" indent="-342900" algn="just">
              <a:spcBef>
                <a:spcPts val="105"/>
              </a:spcBef>
              <a:buAutoNum type="alphaLcPeriod"/>
            </a:pPr>
            <a:r>
              <a:rPr lang="en-US" dirty="0">
                <a:solidFill>
                  <a:schemeClr val="tx2">
                    <a:lumMod val="50000"/>
                  </a:schemeClr>
                </a:solidFill>
                <a:latin typeface="Book Antiqua" panose="02040602050305030304" pitchFamily="18" charset="0"/>
                <a:cs typeface="Times New Roman"/>
              </a:rPr>
              <a:t>Can the assessee inform the Assessing Officer later? In this case, is the objection valid? It was filed with DRP within 30 days, but with AO only after the 30-day deadline.</a:t>
            </a:r>
            <a:endParaRPr lang="en-US" sz="2000" dirty="0">
              <a:solidFill>
                <a:schemeClr val="tx2">
                  <a:lumMod val="50000"/>
                </a:schemeClr>
              </a:solidFill>
              <a:latin typeface="Times New Roman"/>
              <a:cs typeface="Times New Roman"/>
            </a:endParaRPr>
          </a:p>
          <a:p>
            <a:pPr marL="342900" indent="-342900">
              <a:lnSpc>
                <a:spcPct val="100000"/>
              </a:lnSpc>
              <a:spcBef>
                <a:spcPts val="45"/>
              </a:spcBef>
              <a:buFont typeface="Wingdings" panose="05000000000000000000" pitchFamily="2" charset="2"/>
              <a:buChar char="Ø"/>
            </a:pPr>
            <a:endParaRPr lang="en-US" sz="2000" dirty="0">
              <a:solidFill>
                <a:schemeClr val="tx2">
                  <a:lumMod val="50000"/>
                </a:schemeClr>
              </a:solidFill>
              <a:latin typeface="Book Antiqua" panose="02040602050305030304" pitchFamily="18" charset="0"/>
              <a:cs typeface="Times New Roman"/>
            </a:endParaRPr>
          </a:p>
          <a:p>
            <a:pPr marL="299085" marR="5080" indent="-287020" algn="just">
              <a:lnSpc>
                <a:spcPct val="98800"/>
              </a:lnSpc>
              <a:buFont typeface="Wingdings"/>
              <a:buChar char=""/>
              <a:tabLst>
                <a:tab pos="299720" algn="l"/>
              </a:tabLst>
            </a:pPr>
            <a:endParaRPr lang="en-US" sz="1800" dirty="0">
              <a:latin typeface="Times New Roman"/>
              <a:cs typeface="Times New Roman"/>
            </a:endParaRPr>
          </a:p>
          <a:p>
            <a:pPr marL="12700">
              <a:lnSpc>
                <a:spcPct val="100000"/>
              </a:lnSpc>
              <a:spcBef>
                <a:spcPts val="105"/>
              </a:spcBef>
            </a:pPr>
            <a:endParaRPr lang="en-US" sz="1800" dirty="0">
              <a:latin typeface="Times New Roman"/>
              <a:cs typeface="Times New Roman"/>
            </a:endParaRPr>
          </a:p>
          <a:p>
            <a:endParaRPr lang="en-US" sz="1800" dirty="0">
              <a:solidFill>
                <a:schemeClr val="accent1">
                  <a:lumMod val="50000"/>
                </a:schemeClr>
              </a:solidFill>
              <a:latin typeface="Book Antiqua" panose="02040602050305030304" pitchFamily="18" charset="0"/>
            </a:endParaRPr>
          </a:p>
          <a:p>
            <a:endParaRPr lang="en-US" sz="1800" dirty="0">
              <a:solidFill>
                <a:schemeClr val="accent1">
                  <a:lumMod val="50000"/>
                </a:schemeClr>
              </a:solidFill>
              <a:latin typeface="Book Antiqua" panose="02040602050305030304" pitchFamily="18" charset="0"/>
            </a:endParaRPr>
          </a:p>
        </p:txBody>
      </p:sp>
    </p:spTree>
    <p:extLst>
      <p:ext uri="{BB962C8B-B14F-4D97-AF65-F5344CB8AC3E}">
        <p14:creationId xmlns:p14="http://schemas.microsoft.com/office/powerpoint/2010/main" val="743640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Key Legal Takeaways under Section 144C</a:t>
            </a: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1. Filing Timelines (Section 144C(2)):</a:t>
            </a:r>
          </a:p>
          <a:p>
            <a:pPr marL="12700">
              <a:lnSpc>
                <a:spcPct val="100000"/>
              </a:lnSpc>
              <a:spcBef>
                <a:spcPts val="105"/>
              </a:spcBef>
            </a:pPr>
            <a:endParaRPr lang="en-US" sz="1600" b="1"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30-day deadline is counted from the date of receipt of the draft assessment order.</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exact time of delivery (morning/evening/weekend) is irrelevant — what matters is the date.</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If draft order was received on 18-May-2025, Day 1 is 18-May-2025, and 30th day is 16-June-2025. </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2. Dual Filing Requirement:</a:t>
            </a:r>
          </a:p>
          <a:p>
            <a:pPr marL="12700">
              <a:lnSpc>
                <a:spcPct val="100000"/>
              </a:lnSpc>
              <a:spcBef>
                <a:spcPts val="105"/>
              </a:spcBef>
            </a:pPr>
            <a:endParaRPr lang="en-US" sz="1600" b="1"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Section 144C(2)(b): Objections must be filed with:</a:t>
            </a:r>
          </a:p>
          <a:p>
            <a:pPr marL="412750" indent="-400050">
              <a:lnSpc>
                <a:spcPct val="100000"/>
              </a:lnSpc>
              <a:spcBef>
                <a:spcPts val="105"/>
              </a:spcBef>
              <a:buAutoNum type="romanLcParenBoth"/>
            </a:pPr>
            <a:r>
              <a:rPr lang="en-US" sz="1600" dirty="0">
                <a:solidFill>
                  <a:schemeClr val="tx2">
                    <a:lumMod val="50000"/>
                  </a:schemeClr>
                </a:solidFill>
                <a:uFill>
                  <a:solidFill>
                    <a:srgbClr val="000000"/>
                  </a:solidFill>
                </a:uFill>
                <a:latin typeface="Book Antiqua" panose="02040602050305030304" pitchFamily="18" charset="0"/>
                <a:cs typeface="Times New Roman"/>
              </a:rPr>
              <a:t>The DRP, </a:t>
            </a:r>
            <a:r>
              <a:rPr lang="en-US" sz="1600" b="1" dirty="0">
                <a:solidFill>
                  <a:schemeClr val="tx2">
                    <a:lumMod val="50000"/>
                  </a:schemeClr>
                </a:solidFill>
                <a:uFill>
                  <a:solidFill>
                    <a:srgbClr val="000000"/>
                  </a:solidFill>
                </a:uFill>
                <a:latin typeface="Book Antiqua" panose="02040602050305030304" pitchFamily="18" charset="0"/>
                <a:cs typeface="Times New Roman"/>
              </a:rPr>
              <a:t>and</a:t>
            </a:r>
          </a:p>
          <a:p>
            <a:pPr marL="412750" indent="-400050">
              <a:lnSpc>
                <a:spcPct val="100000"/>
              </a:lnSpc>
              <a:spcBef>
                <a:spcPts val="105"/>
              </a:spcBef>
              <a:buAutoNum type="romanLcParenBoth"/>
            </a:pPr>
            <a:r>
              <a:rPr lang="en-US" sz="1600" dirty="0">
                <a:solidFill>
                  <a:schemeClr val="tx2">
                    <a:lumMod val="50000"/>
                  </a:schemeClr>
                </a:solidFill>
                <a:uFill>
                  <a:solidFill>
                    <a:srgbClr val="000000"/>
                  </a:solidFill>
                </a:uFill>
                <a:latin typeface="Book Antiqua" panose="02040602050305030304" pitchFamily="18" charset="0"/>
                <a:cs typeface="Times New Roman"/>
              </a:rPr>
              <a:t>The Assessing Officer (AO)</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 Both must be filed within 30 days. Filing only with DRP is not sufficient. Informing the AO after 30 days (as done by Company X) renders the objection invalid. </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3. Conclusion in Case of Company X:</a:t>
            </a: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Filing with DRP: ✅ (within 30 days)</a:t>
            </a: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Filing with AO: ❌ (after 30 days)</a:t>
            </a:r>
          </a:p>
          <a:p>
            <a:pPr marL="12700">
              <a:lnSpc>
                <a:spcPct val="100000"/>
              </a:lnSpc>
              <a:spcBef>
                <a:spcPts val="105"/>
              </a:spcBef>
            </a:pPr>
            <a:endParaRPr lang="en-US" sz="1600" dirty="0">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rgbClr val="FF0000"/>
                </a:solidFill>
                <a:uFill>
                  <a:solidFill>
                    <a:srgbClr val="000000"/>
                  </a:solidFill>
                </a:uFill>
                <a:latin typeface="Book Antiqua" panose="02040602050305030304" pitchFamily="18" charset="0"/>
                <a:cs typeface="Times New Roman"/>
              </a:rPr>
              <a:t>Result: The objection is invalid under Section 144C(2), and the AO may proceed to finalize the assessment as per Section 144C(3)(b).</a:t>
            </a:r>
          </a:p>
        </p:txBody>
      </p:sp>
    </p:spTree>
    <p:extLst>
      <p:ext uri="{BB962C8B-B14F-4D97-AF65-F5344CB8AC3E}">
        <p14:creationId xmlns:p14="http://schemas.microsoft.com/office/powerpoint/2010/main" val="1765575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Case Study: Company X – Can Final Become Draft?</a:t>
            </a:r>
          </a:p>
          <a:p>
            <a:pPr marL="12700">
              <a:lnSpc>
                <a:spcPct val="100000"/>
              </a:lnSpc>
              <a:spcBef>
                <a:spcPts val="105"/>
              </a:spcBef>
            </a:pPr>
            <a:endParaRPr lang="en-US" sz="1600" dirty="0">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Company X, an eligible assessee with international transactions, received a final assessment order with a demand notice and penalty under Section 143(3).</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Realizing a mistake, the AO later issued a corrigendum treating the final order as a draft order under Section 144C, asking Company X to file objections with the DRP.</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Company X challenges this corrigendum, claiming it is an afterthought and beyond the statutory time limit.</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Key Questions:</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1. Can a final assessment order be retroactively converted into a draft order?</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2. Can a corrigendum cure a jurisdictional defect in the assessment process?</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3. Is the failure to follow Section 144C(1) a curable irregularity or a fatal jurisdictional error?</a:t>
            </a:r>
          </a:p>
          <a:p>
            <a:pPr marL="12700">
              <a:lnSpc>
                <a:spcPct val="100000"/>
              </a:lnSpc>
              <a:spcBef>
                <a:spcPts val="105"/>
              </a:spcBef>
            </a:pPr>
            <a:endParaRPr lang="en-US" sz="1600" b="1" dirty="0">
              <a:uFill>
                <a:solidFill>
                  <a:srgbClr val="000000"/>
                </a:solidFill>
              </a:uFill>
              <a:latin typeface="Book Antiqua" panose="02040602050305030304" pitchFamily="18" charset="0"/>
              <a:cs typeface="Times New Roman"/>
            </a:endParaRPr>
          </a:p>
        </p:txBody>
      </p:sp>
    </p:spTree>
    <p:extLst>
      <p:ext uri="{BB962C8B-B14F-4D97-AF65-F5344CB8AC3E}">
        <p14:creationId xmlns:p14="http://schemas.microsoft.com/office/powerpoint/2010/main" val="3281167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sng" dirty="0">
                <a:solidFill>
                  <a:schemeClr val="tx2">
                    <a:lumMod val="50000"/>
                  </a:schemeClr>
                </a:solidFill>
                <a:uFill>
                  <a:solidFill>
                    <a:srgbClr val="000000"/>
                  </a:solidFill>
                </a:uFill>
                <a:latin typeface="Book Antiqua" panose="02040602050305030304" pitchFamily="18" charset="0"/>
                <a:cs typeface="Times New Roman"/>
              </a:rPr>
              <a:t>Vijay Television Pvt. Ltd. vs DRP &amp; Others </a:t>
            </a:r>
            <a:r>
              <a:rPr lang="pt-BR" sz="3200" b="1" u="sng" dirty="0">
                <a:solidFill>
                  <a:schemeClr val="tx2">
                    <a:lumMod val="50000"/>
                  </a:schemeClr>
                </a:solidFill>
                <a:uFill>
                  <a:solidFill>
                    <a:srgbClr val="000000"/>
                  </a:solidFill>
                </a:uFill>
                <a:latin typeface="Book Antiqua" panose="02040602050305030304" pitchFamily="18" charset="0"/>
                <a:cs typeface="Times New Roman"/>
              </a:rPr>
              <a:t>[2014] 46 taxmann.com 100 (Madras)</a:t>
            </a:r>
            <a:r>
              <a:rPr lang="en-US" sz="3200" b="1" u="sng" dirty="0">
                <a:solidFill>
                  <a:schemeClr val="tx2">
                    <a:lumMod val="50000"/>
                  </a:schemeClr>
                </a:solidFill>
                <a:uFill>
                  <a:solidFill>
                    <a:srgbClr val="000000"/>
                  </a:solidFill>
                </a:uFill>
                <a:latin typeface="Book Antiqua" panose="02040602050305030304" pitchFamily="18" charset="0"/>
                <a:cs typeface="Times New Roman"/>
              </a:rPr>
              <a:t> </a:t>
            </a:r>
          </a:p>
          <a:p>
            <a:pPr marL="12700">
              <a:lnSpc>
                <a:spcPct val="100000"/>
              </a:lnSpc>
              <a:spcBef>
                <a:spcPts val="105"/>
              </a:spcBef>
            </a:pPr>
            <a:endParaRPr lang="en-US" sz="1600" b="1"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dirty="0">
                <a:solidFill>
                  <a:schemeClr val="tx2">
                    <a:lumMod val="50000"/>
                  </a:schemeClr>
                </a:solidFill>
                <a:uFill>
                  <a:solidFill>
                    <a:srgbClr val="000000"/>
                  </a:solidFill>
                </a:uFill>
                <a:latin typeface="Book Antiqua" panose="02040602050305030304" pitchFamily="18" charset="0"/>
                <a:cs typeface="Times New Roman"/>
              </a:rPr>
              <a:t>📌 The Madras High Court in Vijay Television Pvt. Ltd. v. DRP held:</a:t>
            </a:r>
          </a:p>
          <a:p>
            <a:pPr marL="12700">
              <a:lnSpc>
                <a:spcPct val="100000"/>
              </a:lnSpc>
              <a:spcBef>
                <a:spcPts val="105"/>
              </a:spcBef>
            </a:pPr>
            <a:endParaRPr lang="en-US"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dirty="0">
                <a:solidFill>
                  <a:schemeClr val="tx2">
                    <a:lumMod val="50000"/>
                  </a:schemeClr>
                </a:solidFill>
                <a:uFill>
                  <a:solidFill>
                    <a:srgbClr val="000000"/>
                  </a:solidFill>
                </a:uFill>
                <a:latin typeface="Book Antiqua" panose="02040602050305030304" pitchFamily="18" charset="0"/>
                <a:cs typeface="Times New Roman"/>
              </a:rPr>
              <a:t>- Section 144C(1) mandates a draft assessment order for eligible assessees post-TPO reference.</a:t>
            </a:r>
          </a:p>
          <a:p>
            <a:pPr marL="12700">
              <a:lnSpc>
                <a:spcPct val="100000"/>
              </a:lnSpc>
              <a:spcBef>
                <a:spcPts val="105"/>
              </a:spcBef>
            </a:pPr>
            <a:endParaRPr lang="en-US"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dirty="0">
                <a:solidFill>
                  <a:schemeClr val="tx2">
                    <a:lumMod val="50000"/>
                  </a:schemeClr>
                </a:solidFill>
                <a:uFill>
                  <a:solidFill>
                    <a:srgbClr val="000000"/>
                  </a:solidFill>
                </a:uFill>
                <a:latin typeface="Book Antiqua" panose="02040602050305030304" pitchFamily="18" charset="0"/>
                <a:cs typeface="Times New Roman"/>
              </a:rPr>
              <a:t>- Issuing a final assessment order with a demand and penalty indicates closure, not a draft.</a:t>
            </a:r>
          </a:p>
          <a:p>
            <a:pPr marL="12700">
              <a:lnSpc>
                <a:spcPct val="100000"/>
              </a:lnSpc>
              <a:spcBef>
                <a:spcPts val="105"/>
              </a:spcBef>
            </a:pPr>
            <a:endParaRPr lang="en-US"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dirty="0">
                <a:solidFill>
                  <a:schemeClr val="tx2">
                    <a:lumMod val="50000"/>
                  </a:schemeClr>
                </a:solidFill>
                <a:uFill>
                  <a:solidFill>
                    <a:srgbClr val="000000"/>
                  </a:solidFill>
                </a:uFill>
                <a:latin typeface="Book Antiqua" panose="02040602050305030304" pitchFamily="18" charset="0"/>
                <a:cs typeface="Times New Roman"/>
              </a:rPr>
              <a:t>- A corrigendum cannot retroactively convert a final order into a draft after the limitation period.</a:t>
            </a:r>
          </a:p>
          <a:p>
            <a:pPr marL="12700">
              <a:lnSpc>
                <a:spcPct val="100000"/>
              </a:lnSpc>
              <a:spcBef>
                <a:spcPts val="105"/>
              </a:spcBef>
            </a:pPr>
            <a:endParaRPr lang="en-US"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dirty="0">
                <a:solidFill>
                  <a:schemeClr val="tx2">
                    <a:lumMod val="50000"/>
                  </a:schemeClr>
                </a:solidFill>
                <a:uFill>
                  <a:solidFill>
                    <a:srgbClr val="000000"/>
                  </a:solidFill>
                </a:uFill>
                <a:latin typeface="Book Antiqua" panose="02040602050305030304" pitchFamily="18" charset="0"/>
                <a:cs typeface="Times New Roman"/>
              </a:rPr>
              <a:t>- Such a defect is jurisdictional, not procedural, and Section 292B or corrigendum cannot cure it.</a:t>
            </a:r>
          </a:p>
          <a:p>
            <a:pPr marL="12700">
              <a:lnSpc>
                <a:spcPct val="100000"/>
              </a:lnSpc>
              <a:spcBef>
                <a:spcPts val="105"/>
              </a:spcBef>
            </a:pPr>
            <a:endParaRPr lang="en-US"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dirty="0">
                <a:solidFill>
                  <a:schemeClr val="tx2">
                    <a:lumMod val="50000"/>
                  </a:schemeClr>
                </a:solidFill>
                <a:uFill>
                  <a:solidFill>
                    <a:srgbClr val="000000"/>
                  </a:solidFill>
                </a:uFill>
                <a:latin typeface="Book Antiqua" panose="02040602050305030304" pitchFamily="18" charset="0"/>
                <a:cs typeface="Times New Roman"/>
              </a:rPr>
              <a:t>✅ Therefore, in Company X’s case, the final order is invalid and void ab initio. The AO must follow the 144C draft process from the outset.</a:t>
            </a:r>
          </a:p>
        </p:txBody>
      </p:sp>
    </p:spTree>
    <p:extLst>
      <p:ext uri="{BB962C8B-B14F-4D97-AF65-F5344CB8AC3E}">
        <p14:creationId xmlns:p14="http://schemas.microsoft.com/office/powerpoint/2010/main" val="4284891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Case Study: Company Y – Can Procedure Be Bypassed?</a:t>
            </a: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Company Y is engaged in manufacturing </a:t>
            </a:r>
            <a:r>
              <a:rPr lang="en-US" sz="1600" b="1" dirty="0">
                <a:solidFill>
                  <a:schemeClr val="tx2">
                    <a:lumMod val="50000"/>
                  </a:schemeClr>
                </a:solidFill>
                <a:latin typeface="Book Antiqua" panose="02040602050305030304" pitchFamily="18" charset="0"/>
              </a:rPr>
              <a:t>metal cutting and rust-preventive products</a:t>
            </a:r>
            <a:r>
              <a:rPr lang="en-US" sz="1600" dirty="0">
                <a:solidFill>
                  <a:schemeClr val="tx2">
                    <a:lumMod val="50000"/>
                  </a:schemeClr>
                </a:solidFill>
                <a:latin typeface="Book Antiqua" panose="02040602050305030304" pitchFamily="18" charset="0"/>
              </a:rPr>
              <a:t>.</a:t>
            </a: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It has </a:t>
            </a:r>
            <a:r>
              <a:rPr lang="en-US" sz="1600" b="1" dirty="0">
                <a:solidFill>
                  <a:schemeClr val="tx2">
                    <a:lumMod val="50000"/>
                  </a:schemeClr>
                </a:solidFill>
                <a:latin typeface="Book Antiqua" panose="02040602050305030304" pitchFamily="18" charset="0"/>
              </a:rPr>
              <a:t>significant international transactions</a:t>
            </a:r>
            <a:r>
              <a:rPr lang="en-US" sz="1600" dirty="0">
                <a:solidFill>
                  <a:schemeClr val="tx2">
                    <a:lumMod val="50000"/>
                  </a:schemeClr>
                </a:solidFill>
                <a:latin typeface="Book Antiqua" panose="02040602050305030304" pitchFamily="18" charset="0"/>
              </a:rPr>
              <a:t> with its Associated Enterprises (AEs).</a:t>
            </a: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For AY 2012–13, the case was referred to the </a:t>
            </a:r>
            <a:r>
              <a:rPr lang="en-US" sz="1600" b="1" dirty="0">
                <a:solidFill>
                  <a:schemeClr val="tx2">
                    <a:lumMod val="50000"/>
                  </a:schemeClr>
                </a:solidFill>
                <a:latin typeface="Book Antiqua" panose="02040602050305030304" pitchFamily="18" charset="0"/>
              </a:rPr>
              <a:t>TPO under Section 92CA(1)</a:t>
            </a:r>
            <a:r>
              <a:rPr lang="en-US" sz="1600" dirty="0">
                <a:solidFill>
                  <a:schemeClr val="tx2">
                    <a:lumMod val="50000"/>
                  </a:schemeClr>
                </a:solidFill>
                <a:latin typeface="Book Antiqua" panose="02040602050305030304" pitchFamily="18" charset="0"/>
              </a:rPr>
              <a:t>.</a:t>
            </a: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The </a:t>
            </a:r>
            <a:r>
              <a:rPr lang="en-US" sz="1600" b="1" dirty="0">
                <a:solidFill>
                  <a:schemeClr val="tx2">
                    <a:lumMod val="50000"/>
                  </a:schemeClr>
                </a:solidFill>
                <a:latin typeface="Book Antiqua" panose="02040602050305030304" pitchFamily="18" charset="0"/>
              </a:rPr>
              <a:t>TPO issued only a draft order</a:t>
            </a:r>
            <a:r>
              <a:rPr lang="en-US" sz="1600" dirty="0">
                <a:solidFill>
                  <a:schemeClr val="tx2">
                    <a:lumMod val="50000"/>
                  </a:schemeClr>
                </a:solidFill>
                <a:latin typeface="Book Antiqua" panose="02040602050305030304" pitchFamily="18" charset="0"/>
              </a:rPr>
              <a:t> proposing ALP adjustments — </a:t>
            </a:r>
            <a:r>
              <a:rPr lang="en-US" sz="1600" b="1" dirty="0">
                <a:solidFill>
                  <a:schemeClr val="tx2">
                    <a:lumMod val="50000"/>
                  </a:schemeClr>
                </a:solidFill>
                <a:latin typeface="Book Antiqua" panose="02040602050305030304" pitchFamily="18" charset="0"/>
              </a:rPr>
              <a:t>no final order</a:t>
            </a:r>
            <a:r>
              <a:rPr lang="en-US" sz="1600" dirty="0">
                <a:solidFill>
                  <a:schemeClr val="tx2">
                    <a:lumMod val="50000"/>
                  </a:schemeClr>
                </a:solidFill>
                <a:latin typeface="Book Antiqua" panose="02040602050305030304" pitchFamily="18" charset="0"/>
              </a:rPr>
              <a:t> under Section 92CA(3) was passed.</a:t>
            </a: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Based on the TPO’s draft, the </a:t>
            </a:r>
            <a:r>
              <a:rPr lang="en-US" sz="1600" b="1" dirty="0">
                <a:solidFill>
                  <a:schemeClr val="tx2">
                    <a:lumMod val="50000"/>
                  </a:schemeClr>
                </a:solidFill>
                <a:latin typeface="Book Antiqua" panose="02040602050305030304" pitchFamily="18" charset="0"/>
              </a:rPr>
              <a:t>AO issued a draft assessment order</a:t>
            </a:r>
            <a:r>
              <a:rPr lang="en-US" sz="1600" dirty="0">
                <a:solidFill>
                  <a:schemeClr val="tx2">
                    <a:lumMod val="50000"/>
                  </a:schemeClr>
                </a:solidFill>
                <a:latin typeface="Book Antiqua" panose="02040602050305030304" pitchFamily="18" charset="0"/>
              </a:rPr>
              <a:t> under Section 144C(1).</a:t>
            </a: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The assessee filed </a:t>
            </a:r>
            <a:r>
              <a:rPr lang="en-US" sz="1600" b="1" dirty="0">
                <a:solidFill>
                  <a:schemeClr val="tx2">
                    <a:lumMod val="50000"/>
                  </a:schemeClr>
                </a:solidFill>
                <a:latin typeface="Book Antiqua" panose="02040602050305030304" pitchFamily="18" charset="0"/>
              </a:rPr>
              <a:t>objections with the DRP</a:t>
            </a:r>
            <a:r>
              <a:rPr lang="en-US" sz="1600" dirty="0">
                <a:solidFill>
                  <a:schemeClr val="tx2">
                    <a:lumMod val="50000"/>
                  </a:schemeClr>
                </a:solidFill>
                <a:latin typeface="Book Antiqua" panose="02040602050305030304" pitchFamily="18" charset="0"/>
              </a:rPr>
              <a:t>, which issued directions.</a:t>
            </a: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The AO passed a </a:t>
            </a:r>
            <a:r>
              <a:rPr lang="en-US" sz="1600" b="1" dirty="0">
                <a:solidFill>
                  <a:schemeClr val="tx2">
                    <a:lumMod val="50000"/>
                  </a:schemeClr>
                </a:solidFill>
                <a:latin typeface="Book Antiqua" panose="02040602050305030304" pitchFamily="18" charset="0"/>
              </a:rPr>
              <a:t>final assessment order</a:t>
            </a:r>
            <a:r>
              <a:rPr lang="en-US" sz="1600" dirty="0">
                <a:solidFill>
                  <a:schemeClr val="tx2">
                    <a:lumMod val="50000"/>
                  </a:schemeClr>
                </a:solidFill>
                <a:latin typeface="Book Antiqua" panose="02040602050305030304" pitchFamily="18" charset="0"/>
              </a:rPr>
              <a:t> in conformity with DRP directions.</a:t>
            </a:r>
          </a:p>
          <a:p>
            <a:pPr marL="285750" indent="-285750">
              <a:lnSpc>
                <a:spcPct val="125000"/>
              </a:lnSpc>
              <a:buFont typeface="Arial" panose="020B0604020202020204" pitchFamily="34" charset="0"/>
              <a:buChar char="•"/>
            </a:pPr>
            <a:r>
              <a:rPr lang="en-US" sz="1600" b="1" dirty="0">
                <a:solidFill>
                  <a:schemeClr val="tx2">
                    <a:lumMod val="50000"/>
                  </a:schemeClr>
                </a:solidFill>
                <a:latin typeface="Book Antiqua" panose="02040602050305030304" pitchFamily="18" charset="0"/>
              </a:rPr>
              <a:t>But what happened next:</a:t>
            </a:r>
            <a:endParaRPr lang="en-US" sz="1600" dirty="0">
              <a:solidFill>
                <a:schemeClr val="tx2">
                  <a:lumMod val="50000"/>
                </a:schemeClr>
              </a:solidFill>
              <a:latin typeface="Book Antiqua" panose="02040602050305030304" pitchFamily="18" charset="0"/>
            </a:endParaRP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The </a:t>
            </a:r>
            <a:r>
              <a:rPr lang="en-US" sz="1600" b="1" dirty="0">
                <a:solidFill>
                  <a:schemeClr val="tx2">
                    <a:lumMod val="50000"/>
                  </a:schemeClr>
                </a:solidFill>
                <a:latin typeface="Book Antiqua" panose="02040602050305030304" pitchFamily="18" charset="0"/>
              </a:rPr>
              <a:t>ITAT set aside</a:t>
            </a:r>
            <a:r>
              <a:rPr lang="en-US" sz="1600" dirty="0">
                <a:solidFill>
                  <a:schemeClr val="tx2">
                    <a:lumMod val="50000"/>
                  </a:schemeClr>
                </a:solidFill>
                <a:latin typeface="Book Antiqua" panose="02040602050305030304" pitchFamily="18" charset="0"/>
              </a:rPr>
              <a:t> the assessment order and restored issues to the </a:t>
            </a:r>
            <a:r>
              <a:rPr lang="en-US" sz="1600" b="1" dirty="0">
                <a:solidFill>
                  <a:schemeClr val="tx2">
                    <a:lumMod val="50000"/>
                  </a:schemeClr>
                </a:solidFill>
                <a:latin typeface="Book Antiqua" panose="02040602050305030304" pitchFamily="18" charset="0"/>
              </a:rPr>
              <a:t>AO and DRP</a:t>
            </a:r>
            <a:r>
              <a:rPr lang="en-US" sz="1600" dirty="0">
                <a:solidFill>
                  <a:schemeClr val="tx2">
                    <a:lumMod val="50000"/>
                  </a:schemeClr>
                </a:solidFill>
                <a:latin typeface="Book Antiqua" panose="02040602050305030304" pitchFamily="18" charset="0"/>
              </a:rPr>
              <a:t>.</a:t>
            </a:r>
          </a:p>
          <a:p>
            <a:pPr marL="285750"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In the </a:t>
            </a:r>
            <a:r>
              <a:rPr lang="en-US" sz="1600" b="1" dirty="0">
                <a:solidFill>
                  <a:schemeClr val="tx2">
                    <a:lumMod val="50000"/>
                  </a:schemeClr>
                </a:solidFill>
                <a:latin typeface="Book Antiqua" panose="02040602050305030304" pitchFamily="18" charset="0"/>
              </a:rPr>
              <a:t>second round</a:t>
            </a:r>
            <a:r>
              <a:rPr lang="en-US" sz="1600" dirty="0">
                <a:solidFill>
                  <a:schemeClr val="tx2">
                    <a:lumMod val="50000"/>
                  </a:schemeClr>
                </a:solidFill>
                <a:latin typeface="Book Antiqua" panose="02040602050305030304" pitchFamily="18" charset="0"/>
              </a:rPr>
              <a:t>:</a:t>
            </a:r>
          </a:p>
          <a:p>
            <a:pPr marL="285750" lvl="1"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The AO </a:t>
            </a:r>
            <a:r>
              <a:rPr lang="en-US" sz="1600" b="1" dirty="0">
                <a:solidFill>
                  <a:schemeClr val="tx2">
                    <a:lumMod val="50000"/>
                  </a:schemeClr>
                </a:solidFill>
                <a:latin typeface="Book Antiqua" panose="02040602050305030304" pitchFamily="18" charset="0"/>
              </a:rPr>
              <a:t>did not issue a fresh draft order</a:t>
            </a:r>
            <a:r>
              <a:rPr lang="en-US" sz="1600" dirty="0">
                <a:solidFill>
                  <a:schemeClr val="tx2">
                    <a:lumMod val="50000"/>
                  </a:schemeClr>
                </a:solidFill>
                <a:latin typeface="Book Antiqua" panose="02040602050305030304" pitchFamily="18" charset="0"/>
              </a:rPr>
              <a:t>.</a:t>
            </a:r>
          </a:p>
          <a:p>
            <a:pPr marL="285750" lvl="1"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The </a:t>
            </a:r>
            <a:r>
              <a:rPr lang="en-US" sz="1600" b="1" dirty="0">
                <a:solidFill>
                  <a:schemeClr val="tx2">
                    <a:lumMod val="50000"/>
                  </a:schemeClr>
                </a:solidFill>
                <a:latin typeface="Book Antiqua" panose="02040602050305030304" pitchFamily="18" charset="0"/>
              </a:rPr>
              <a:t>DRP issued directions anyway</a:t>
            </a:r>
            <a:r>
              <a:rPr lang="en-US" sz="1600" dirty="0">
                <a:solidFill>
                  <a:schemeClr val="tx2">
                    <a:lumMod val="50000"/>
                  </a:schemeClr>
                </a:solidFill>
                <a:latin typeface="Book Antiqua" panose="02040602050305030304" pitchFamily="18" charset="0"/>
              </a:rPr>
              <a:t>.</a:t>
            </a:r>
          </a:p>
          <a:p>
            <a:pPr marL="285750" lvl="1"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The </a:t>
            </a:r>
            <a:r>
              <a:rPr lang="en-US" sz="1600" b="1" dirty="0">
                <a:solidFill>
                  <a:schemeClr val="tx2">
                    <a:lumMod val="50000"/>
                  </a:schemeClr>
                </a:solidFill>
                <a:latin typeface="Book Antiqua" panose="02040602050305030304" pitchFamily="18" charset="0"/>
              </a:rPr>
              <a:t>TPO issued an “order giving effect”</a:t>
            </a:r>
            <a:endParaRPr lang="en-US" sz="1600" dirty="0">
              <a:solidFill>
                <a:schemeClr val="tx2">
                  <a:lumMod val="50000"/>
                </a:schemeClr>
              </a:solidFill>
              <a:latin typeface="Book Antiqua" panose="02040602050305030304" pitchFamily="18" charset="0"/>
            </a:endParaRPr>
          </a:p>
          <a:p>
            <a:pPr marL="285750" lvl="1" indent="-285750">
              <a:lnSpc>
                <a:spcPct val="125000"/>
              </a:lnSpc>
              <a:buFont typeface="Arial" panose="020B0604020202020204" pitchFamily="34" charset="0"/>
              <a:buChar char="•"/>
            </a:pPr>
            <a:r>
              <a:rPr lang="en-US" sz="1600" dirty="0">
                <a:solidFill>
                  <a:schemeClr val="tx2">
                    <a:lumMod val="50000"/>
                  </a:schemeClr>
                </a:solidFill>
                <a:latin typeface="Book Antiqua" panose="02040602050305030304" pitchFamily="18" charset="0"/>
              </a:rPr>
              <a:t>The </a:t>
            </a:r>
            <a:r>
              <a:rPr lang="en-US" sz="1600" b="1" dirty="0">
                <a:solidFill>
                  <a:schemeClr val="tx2">
                    <a:lumMod val="50000"/>
                  </a:schemeClr>
                </a:solidFill>
                <a:latin typeface="Book Antiqua" panose="02040602050305030304" pitchFamily="18" charset="0"/>
              </a:rPr>
              <a:t>AO passed a final order</a:t>
            </a:r>
            <a:r>
              <a:rPr lang="en-US" sz="1600" dirty="0">
                <a:solidFill>
                  <a:schemeClr val="tx2">
                    <a:lumMod val="50000"/>
                  </a:schemeClr>
                </a:solidFill>
                <a:latin typeface="Book Antiqua" panose="02040602050305030304" pitchFamily="18" charset="0"/>
              </a:rPr>
              <a:t> relying solely on the TPO’s “implementation order.</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p:txBody>
      </p:sp>
    </p:spTree>
    <p:extLst>
      <p:ext uri="{BB962C8B-B14F-4D97-AF65-F5344CB8AC3E}">
        <p14:creationId xmlns:p14="http://schemas.microsoft.com/office/powerpoint/2010/main" val="1447061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Case Study: Company Y – Company Y – Can Procedure Be Bypassed?</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Key Questions – </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355600" indent="-342900">
              <a:lnSpc>
                <a:spcPct val="100000"/>
              </a:lnSpc>
              <a:spcBef>
                <a:spcPts val="105"/>
              </a:spcBef>
              <a:buAutoNum type="arabicPeriod"/>
            </a:pPr>
            <a:r>
              <a:rPr lang="en-US" sz="1600" dirty="0">
                <a:solidFill>
                  <a:schemeClr val="tx2">
                    <a:lumMod val="50000"/>
                  </a:schemeClr>
                </a:solidFill>
                <a:uFill>
                  <a:solidFill>
                    <a:srgbClr val="000000"/>
                  </a:solidFill>
                </a:uFill>
                <a:latin typeface="Book Antiqua" panose="02040602050305030304" pitchFamily="18" charset="0"/>
                <a:cs typeface="Times New Roman"/>
              </a:rPr>
              <a:t>Can the DRP issue directions in a second round of proceedings post-ITAT remand without a fresh draft order?</a:t>
            </a:r>
          </a:p>
          <a:p>
            <a:pPr marL="355600" indent="-342900">
              <a:lnSpc>
                <a:spcPct val="100000"/>
              </a:lnSpc>
              <a:spcBef>
                <a:spcPts val="105"/>
              </a:spcBef>
              <a:buAutoNum type="arabicPeriod"/>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355600" indent="-342900">
              <a:lnSpc>
                <a:spcPct val="100000"/>
              </a:lnSpc>
              <a:spcBef>
                <a:spcPts val="105"/>
              </a:spcBef>
              <a:buAutoNum type="arabicPeriod"/>
            </a:pPr>
            <a:r>
              <a:rPr lang="en-US" sz="1600" dirty="0">
                <a:solidFill>
                  <a:schemeClr val="tx2">
                    <a:lumMod val="50000"/>
                  </a:schemeClr>
                </a:solidFill>
                <a:uFill>
                  <a:solidFill>
                    <a:srgbClr val="000000"/>
                  </a:solidFill>
                </a:uFill>
                <a:latin typeface="Book Antiqua" panose="02040602050305030304" pitchFamily="18" charset="0"/>
                <a:cs typeface="Times New Roman"/>
              </a:rPr>
              <a:t>Does the TPO have the power to pass an “order giving effect” to DRP directions?</a:t>
            </a:r>
          </a:p>
          <a:p>
            <a:pPr marL="355600" indent="-342900">
              <a:lnSpc>
                <a:spcPct val="100000"/>
              </a:lnSpc>
              <a:spcBef>
                <a:spcPts val="105"/>
              </a:spcBef>
              <a:buAutoNum type="arabicPeriod"/>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355600" indent="-342900">
              <a:lnSpc>
                <a:spcPct val="100000"/>
              </a:lnSpc>
              <a:spcBef>
                <a:spcPts val="105"/>
              </a:spcBef>
              <a:buAutoNum type="arabicPeriod"/>
            </a:pPr>
            <a:r>
              <a:rPr lang="en-US" sz="1600" dirty="0">
                <a:solidFill>
                  <a:schemeClr val="tx2">
                    <a:lumMod val="50000"/>
                  </a:schemeClr>
                </a:solidFill>
                <a:uFill>
                  <a:solidFill>
                    <a:srgbClr val="000000"/>
                  </a:solidFill>
                </a:uFill>
                <a:latin typeface="Book Antiqua" panose="02040602050305030304" pitchFamily="18" charset="0"/>
                <a:cs typeface="Times New Roman"/>
              </a:rPr>
              <a:t>Is the AO required to apply an independent mind while passing the final order under Section 144C(13)?</a:t>
            </a:r>
          </a:p>
          <a:p>
            <a:pPr marL="355600" indent="-342900">
              <a:lnSpc>
                <a:spcPct val="100000"/>
              </a:lnSpc>
              <a:spcBef>
                <a:spcPts val="105"/>
              </a:spcBef>
              <a:buAutoNum type="arabicPeriod"/>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355600" indent="-342900">
              <a:lnSpc>
                <a:spcPct val="100000"/>
              </a:lnSpc>
              <a:spcBef>
                <a:spcPts val="105"/>
              </a:spcBef>
              <a:buAutoNum type="arabicPeriod"/>
            </a:pPr>
            <a:r>
              <a:rPr lang="en-US" sz="1600" dirty="0">
                <a:solidFill>
                  <a:schemeClr val="tx2">
                    <a:lumMod val="50000"/>
                  </a:schemeClr>
                </a:solidFill>
                <a:uFill>
                  <a:solidFill>
                    <a:srgbClr val="000000"/>
                  </a:solidFill>
                </a:uFill>
                <a:latin typeface="Book Antiqua" panose="02040602050305030304" pitchFamily="18" charset="0"/>
                <a:cs typeface="Times New Roman"/>
              </a:rPr>
              <a:t>Does the absence of a final TPO order under Section 92CA(3) invalidate the entire chain of assessment?</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p:txBody>
      </p:sp>
    </p:spTree>
    <p:extLst>
      <p:ext uri="{BB962C8B-B14F-4D97-AF65-F5344CB8AC3E}">
        <p14:creationId xmlns:p14="http://schemas.microsoft.com/office/powerpoint/2010/main" val="2830151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sng" dirty="0">
                <a:solidFill>
                  <a:schemeClr val="tx2">
                    <a:lumMod val="50000"/>
                  </a:schemeClr>
                </a:solidFill>
                <a:uFill>
                  <a:solidFill>
                    <a:srgbClr val="000000"/>
                  </a:solidFill>
                </a:uFill>
                <a:latin typeface="Book Antiqua" panose="02040602050305030304" pitchFamily="18" charset="0"/>
                <a:cs typeface="Times New Roman"/>
              </a:rPr>
              <a:t>Young Buhmwoo India Co. Pvt. Ltd. v. DCIT – ITAT Chennai</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ITAT Chennai held: </a:t>
            </a:r>
            <a:r>
              <a:rPr lang="en-US" sz="1600" dirty="0">
                <a:solidFill>
                  <a:schemeClr val="tx2">
                    <a:lumMod val="50000"/>
                  </a:schemeClr>
                </a:solidFill>
                <a:uFill>
                  <a:solidFill>
                    <a:srgbClr val="000000"/>
                  </a:solidFill>
                </a:uFill>
                <a:latin typeface="Book Antiqua" panose="02040602050305030304" pitchFamily="18" charset="0"/>
                <a:cs typeface="Times New Roman"/>
              </a:rPr>
              <a:t>DRP Jurisdiction: DRP can issue directions only against a valid draft order filed with objections. Once the ITAT sets aside the case, the AO must initiate a fresh 144C process. The DRP had no jurisdiction to issue directions post-final order without a new draft.</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TPO Authority:</a:t>
            </a:r>
            <a:r>
              <a:rPr lang="en-US" sz="1600" dirty="0">
                <a:solidFill>
                  <a:schemeClr val="tx2">
                    <a:lumMod val="50000"/>
                  </a:schemeClr>
                </a:solidFill>
                <a:uFill>
                  <a:solidFill>
                    <a:srgbClr val="000000"/>
                  </a:solidFill>
                </a:uFill>
                <a:latin typeface="Book Antiqua" panose="02040602050305030304" pitchFamily="18" charset="0"/>
                <a:cs typeface="Times New Roman"/>
              </a:rPr>
              <a:t> The TPO has no legal power to issue an “order giving effect” to DRP’s directions. This violates the scheme of Sections 92CA and 144C.</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AO’s Role:</a:t>
            </a:r>
            <a:r>
              <a:rPr lang="en-US" sz="1600" dirty="0">
                <a:solidFill>
                  <a:schemeClr val="tx2">
                    <a:lumMod val="50000"/>
                  </a:schemeClr>
                </a:solidFill>
                <a:uFill>
                  <a:solidFill>
                    <a:srgbClr val="000000"/>
                  </a:solidFill>
                </a:uFill>
                <a:latin typeface="Book Antiqua" panose="02040602050305030304" pitchFamily="18" charset="0"/>
                <a:cs typeface="Times New Roman"/>
              </a:rPr>
              <a:t> The AO is expected to apply an independent mind under Section 144C(13) while finalizing the order. Simply copying the TPO’s unlawful order is a jurisdictional flaw.</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Final TPO Order Requirement:</a:t>
            </a:r>
            <a:r>
              <a:rPr lang="en-US" sz="1600" dirty="0">
                <a:solidFill>
                  <a:schemeClr val="tx2">
                    <a:lumMod val="50000"/>
                  </a:schemeClr>
                </a:solidFill>
                <a:uFill>
                  <a:solidFill>
                    <a:srgbClr val="000000"/>
                  </a:solidFill>
                </a:uFill>
                <a:latin typeface="Book Antiqua" panose="02040602050305030304" pitchFamily="18" charset="0"/>
                <a:cs typeface="Times New Roman"/>
              </a:rPr>
              <a:t> A draft assessment order under 144C(1) is valid only if preceded by a final TPO order under Section 92CA(3). In this case, the TPO’s draft had no legal standing, making the AO’s draft and final order void ab initio. </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Final Outcome:</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The ITAT quashed the final assessment order and the TPO’s “order giving effect” as without jurisdiction.</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This judgment reaffirms that strict procedural compliance under Section 144C is mandatory.</a:t>
            </a:r>
          </a:p>
        </p:txBody>
      </p:sp>
    </p:spTree>
    <p:extLst>
      <p:ext uri="{BB962C8B-B14F-4D97-AF65-F5344CB8AC3E}">
        <p14:creationId xmlns:p14="http://schemas.microsoft.com/office/powerpoint/2010/main" val="3228878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Case Study: Company Z: Can the AO Revisit a Draft Without DRP?</a:t>
            </a:r>
          </a:p>
          <a:p>
            <a:pPr marL="285750"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Company Z, an Indian company engaged in manufacturing surfactant-based chemicals, had significant international transactions and was selected for transfer pricing scrutiny for AY 2011–12.</a:t>
            </a:r>
          </a:p>
          <a:p>
            <a:pPr marL="285750"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The TPO proposed an ALP adjustment, and the AO issued a draft assessment order under Section 144C(1), making several disallowances including:</a:t>
            </a:r>
          </a:p>
          <a:p>
            <a:pPr marL="642938"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Interest under Section 36(1)(iii)</a:t>
            </a:r>
          </a:p>
          <a:p>
            <a:pPr marL="642938"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REACH registration expenses under Section 37(1)</a:t>
            </a:r>
          </a:p>
          <a:p>
            <a:pPr marL="642938"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Export benefits under Section 10B</a:t>
            </a:r>
          </a:p>
          <a:p>
            <a:pPr marL="642938"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Disallowance under Section 14A</a:t>
            </a:r>
          </a:p>
          <a:p>
            <a:pPr>
              <a:lnSpc>
                <a:spcPct val="125000"/>
              </a:lnSpc>
            </a:pPr>
            <a:r>
              <a:rPr lang="en-US" sz="1500" dirty="0">
                <a:solidFill>
                  <a:schemeClr val="tx2">
                    <a:lumMod val="50000"/>
                  </a:schemeClr>
                </a:solidFill>
                <a:latin typeface="Book Antiqua" panose="02040602050305030304" pitchFamily="18" charset="0"/>
              </a:rPr>
              <a:t>Company Z chose not to file objections with the DRP.</a:t>
            </a:r>
          </a:p>
          <a:p>
            <a:pPr>
              <a:lnSpc>
                <a:spcPct val="125000"/>
              </a:lnSpc>
            </a:pPr>
            <a:r>
              <a:rPr lang="en-US" sz="1500" dirty="0">
                <a:solidFill>
                  <a:schemeClr val="tx2">
                    <a:lumMod val="50000"/>
                  </a:schemeClr>
                </a:solidFill>
                <a:latin typeface="Book Antiqua" panose="02040602050305030304" pitchFamily="18" charset="0"/>
              </a:rPr>
              <a:t>As per Section 144C(3), in such cases, the AO is expected to finalize the assessment based on the draft order.</a:t>
            </a:r>
          </a:p>
          <a:p>
            <a:pPr>
              <a:lnSpc>
                <a:spcPct val="125000"/>
              </a:lnSpc>
            </a:pPr>
            <a:endParaRPr lang="en-US" sz="1500" dirty="0">
              <a:solidFill>
                <a:schemeClr val="tx2">
                  <a:lumMod val="50000"/>
                </a:schemeClr>
              </a:solidFill>
              <a:latin typeface="Book Antiqua" panose="02040602050305030304" pitchFamily="18" charset="0"/>
            </a:endParaRPr>
          </a:p>
          <a:p>
            <a:pPr>
              <a:lnSpc>
                <a:spcPct val="125000"/>
              </a:lnSpc>
            </a:pPr>
            <a:r>
              <a:rPr lang="en-US" sz="1500" b="1" dirty="0">
                <a:solidFill>
                  <a:schemeClr val="tx2">
                    <a:lumMod val="50000"/>
                  </a:schemeClr>
                </a:solidFill>
                <a:latin typeface="Book Antiqua" panose="02040602050305030304" pitchFamily="18" charset="0"/>
              </a:rPr>
              <a:t>However: In</a:t>
            </a:r>
            <a:r>
              <a:rPr lang="en-US" sz="1500" dirty="0">
                <a:solidFill>
                  <a:schemeClr val="tx2">
                    <a:lumMod val="50000"/>
                  </a:schemeClr>
                </a:solidFill>
                <a:latin typeface="Book Antiqua" panose="02040602050305030304" pitchFamily="18" charset="0"/>
              </a:rPr>
              <a:t> the final assessment order, the AO dropped major disallowances proposed in the draft order.</a:t>
            </a:r>
          </a:p>
          <a:p>
            <a:pPr>
              <a:lnSpc>
                <a:spcPct val="125000"/>
              </a:lnSpc>
            </a:pPr>
            <a:r>
              <a:rPr lang="en-US" sz="1500" dirty="0">
                <a:solidFill>
                  <a:schemeClr val="tx2">
                    <a:lumMod val="50000"/>
                  </a:schemeClr>
                </a:solidFill>
                <a:latin typeface="Book Antiqua" panose="02040602050305030304" pitchFamily="18" charset="0"/>
              </a:rPr>
              <a:t>The disallowance under Section 14A was reduced from over ₹3 crore to ₹6,000.</a:t>
            </a:r>
          </a:p>
          <a:p>
            <a:pPr>
              <a:lnSpc>
                <a:spcPct val="125000"/>
              </a:lnSpc>
            </a:pPr>
            <a:r>
              <a:rPr lang="en-US" sz="1500" dirty="0">
                <a:solidFill>
                  <a:schemeClr val="tx2">
                    <a:lumMod val="50000"/>
                  </a:schemeClr>
                </a:solidFill>
                <a:latin typeface="Book Antiqua" panose="02040602050305030304" pitchFamily="18" charset="0"/>
              </a:rPr>
              <a:t>This significantly lowered the assessed income from what was proposed in the draft.</a:t>
            </a:r>
          </a:p>
          <a:p>
            <a:pPr>
              <a:lnSpc>
                <a:spcPct val="125000"/>
              </a:lnSpc>
            </a:pPr>
            <a:endParaRPr lang="en-US" sz="1500" dirty="0">
              <a:solidFill>
                <a:schemeClr val="tx2">
                  <a:lumMod val="50000"/>
                </a:schemeClr>
              </a:solidFill>
              <a:latin typeface="Book Antiqua" panose="02040602050305030304" pitchFamily="18" charset="0"/>
            </a:endParaRPr>
          </a:p>
          <a:p>
            <a:pPr>
              <a:lnSpc>
                <a:spcPct val="125000"/>
              </a:lnSpc>
            </a:pPr>
            <a:r>
              <a:rPr lang="en-US" sz="1500" b="1" dirty="0">
                <a:solidFill>
                  <a:schemeClr val="tx2">
                    <a:lumMod val="50000"/>
                  </a:schemeClr>
                </a:solidFill>
                <a:latin typeface="Book Antiqua" panose="02040602050305030304" pitchFamily="18" charset="0"/>
              </a:rPr>
              <a:t>Later: The</a:t>
            </a:r>
            <a:r>
              <a:rPr lang="en-US" sz="1500" dirty="0">
                <a:solidFill>
                  <a:schemeClr val="tx2">
                    <a:lumMod val="50000"/>
                  </a:schemeClr>
                </a:solidFill>
                <a:latin typeface="Book Antiqua" panose="02040602050305030304" pitchFamily="18" charset="0"/>
              </a:rPr>
              <a:t> PCIT invoked Section 263, stating the AO lacked the power to modify the draft order without DRP directions. The assessee argued that the AO had the discretion to reduce disallowances, especially since there was no objection from the assessee and no prejudice was caused.</a:t>
            </a:r>
            <a:endParaRPr lang="en-US" sz="15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p:txBody>
      </p:sp>
    </p:spTree>
    <p:extLst>
      <p:ext uri="{BB962C8B-B14F-4D97-AF65-F5344CB8AC3E}">
        <p14:creationId xmlns:p14="http://schemas.microsoft.com/office/powerpoint/2010/main" val="1116612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Company Z: Can the AO Revisit a Draft Without DRP?</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b="1" dirty="0">
                <a:solidFill>
                  <a:schemeClr val="tx2">
                    <a:lumMod val="50000"/>
                  </a:schemeClr>
                </a:solidFill>
                <a:uFill>
                  <a:solidFill>
                    <a:srgbClr val="000000"/>
                  </a:solidFill>
                </a:uFill>
                <a:latin typeface="Book Antiqua" panose="02040602050305030304" pitchFamily="18" charset="0"/>
                <a:cs typeface="Times New Roman"/>
              </a:rPr>
              <a:t>Can the AO revise or reduce the disallowances proposed in a draft assessment order under Section 144C(1), when the assessee hasn’t approached the DRP?</a:t>
            </a:r>
          </a:p>
          <a:p>
            <a:pPr marL="298450" indent="-285750">
              <a:lnSpc>
                <a:spcPct val="100000"/>
              </a:lnSpc>
              <a:spcBef>
                <a:spcPts val="105"/>
              </a:spcBef>
              <a:buFont typeface="Arial" panose="020B0604020202020204" pitchFamily="34" charset="0"/>
              <a:buChar char="•"/>
            </a:pPr>
            <a:endParaRPr lang="en-US" b="1"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b="1" dirty="0">
                <a:solidFill>
                  <a:schemeClr val="tx2">
                    <a:lumMod val="50000"/>
                  </a:schemeClr>
                </a:solidFill>
                <a:uFill>
                  <a:solidFill>
                    <a:srgbClr val="000000"/>
                  </a:solidFill>
                </a:uFill>
                <a:latin typeface="Book Antiqua" panose="02040602050305030304" pitchFamily="18" charset="0"/>
                <a:cs typeface="Times New Roman"/>
              </a:rPr>
              <a:t>Is the phrase “on the basis of” in Section 144C(3) broad enough to allow the AO to drop or modify additions?</a:t>
            </a:r>
          </a:p>
          <a:p>
            <a:pPr marL="298450" indent="-285750">
              <a:lnSpc>
                <a:spcPct val="100000"/>
              </a:lnSpc>
              <a:spcBef>
                <a:spcPts val="105"/>
              </a:spcBef>
              <a:buFont typeface="Arial" panose="020B0604020202020204" pitchFamily="34" charset="0"/>
              <a:buChar char="•"/>
            </a:pPr>
            <a:endParaRPr lang="en-US" b="1"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b="1" dirty="0">
                <a:solidFill>
                  <a:schemeClr val="tx2">
                    <a:lumMod val="50000"/>
                  </a:schemeClr>
                </a:solidFill>
                <a:uFill>
                  <a:solidFill>
                    <a:srgbClr val="000000"/>
                  </a:solidFill>
                </a:uFill>
                <a:latin typeface="Book Antiqua" panose="02040602050305030304" pitchFamily="18" charset="0"/>
                <a:cs typeface="Times New Roman"/>
              </a:rPr>
              <a:t>Does the absence of reasoning in the AO’s final order make it a ‘non-speaking’ order and procedurally flawed?</a:t>
            </a:r>
          </a:p>
          <a:p>
            <a:pPr marL="298450" indent="-285750">
              <a:lnSpc>
                <a:spcPct val="100000"/>
              </a:lnSpc>
              <a:spcBef>
                <a:spcPts val="105"/>
              </a:spcBef>
              <a:buFont typeface="Arial" panose="020B0604020202020204" pitchFamily="34" charset="0"/>
              <a:buChar char="•"/>
            </a:pPr>
            <a:endParaRPr lang="en-US" b="1"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b="1" dirty="0">
                <a:solidFill>
                  <a:schemeClr val="tx2">
                    <a:lumMod val="50000"/>
                  </a:schemeClr>
                </a:solidFill>
                <a:uFill>
                  <a:solidFill>
                    <a:srgbClr val="000000"/>
                  </a:solidFill>
                </a:uFill>
                <a:latin typeface="Book Antiqua" panose="02040602050305030304" pitchFamily="18" charset="0"/>
                <a:cs typeface="Times New Roman"/>
              </a:rPr>
              <a:t>Is such a deviation from the draft order valid, or does it justify revision under Section 263 by the PCIT?</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p:txBody>
      </p:sp>
    </p:spTree>
    <p:extLst>
      <p:ext uri="{BB962C8B-B14F-4D97-AF65-F5344CB8AC3E}">
        <p14:creationId xmlns:p14="http://schemas.microsoft.com/office/powerpoint/2010/main" val="218345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spcBef>
                <a:spcPts val="105"/>
              </a:spcBef>
            </a:pPr>
            <a:r>
              <a:rPr lang="en-US" sz="2800" b="1" spc="-10" dirty="0">
                <a:solidFill>
                  <a:schemeClr val="tx2">
                    <a:lumMod val="50000"/>
                  </a:schemeClr>
                </a:solidFill>
                <a:uFill>
                  <a:solidFill>
                    <a:srgbClr val="000000"/>
                  </a:solidFill>
                </a:uFill>
                <a:latin typeface="Book Antiqua" panose="02040602050305030304" pitchFamily="18" charset="0"/>
                <a:cs typeface="Times New Roman"/>
              </a:rPr>
              <a:t>Galaxy Surfactants Ltd. </a:t>
            </a:r>
            <a:r>
              <a:rPr lang="pt-BR" sz="2800" b="1" spc="-10" dirty="0">
                <a:solidFill>
                  <a:schemeClr val="tx2">
                    <a:lumMod val="50000"/>
                  </a:schemeClr>
                </a:solidFill>
                <a:uFill>
                  <a:solidFill>
                    <a:srgbClr val="000000"/>
                  </a:solidFill>
                </a:uFill>
                <a:latin typeface="Book Antiqua" panose="02040602050305030304" pitchFamily="18" charset="0"/>
                <a:cs typeface="Times New Roman"/>
              </a:rPr>
              <a:t>[2021] 127 taxmann.com 383 (Mumbai - Trib.)</a:t>
            </a:r>
            <a:endParaRPr lang="en-US" sz="2800" b="1" spc="-1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Legal Findings (ITAT Mumbai):</a:t>
            </a:r>
          </a:p>
          <a:p>
            <a:pPr marL="298450" indent="-285750" algn="just">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AO has no authority to review or change the draft assessment order unless the DRP issues directions.</a:t>
            </a:r>
          </a:p>
          <a:p>
            <a:pPr marL="298450" indent="-285750" algn="just">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expression “on the basis of” in Section 144C(3) does not permit discretion to modify or scale down disallowances unilaterally.</a:t>
            </a:r>
          </a:p>
          <a:p>
            <a:pPr marL="298450" indent="-285750" algn="just">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Once a draft is issued, the AO’s role is administrative, not discretionary — unless directed by DRP.</a:t>
            </a:r>
          </a:p>
          <a:p>
            <a:pPr marL="298450" indent="-285750" algn="just">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AO’s action of dropping disallowances without DRP intervention was a procedural violation and made the order erroneous and prejudicial to revenue.</a:t>
            </a:r>
          </a:p>
          <a:p>
            <a:pPr marL="298450" indent="-285750" algn="just">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final order was also a non-speaking order, as the AO provided no reasoning for the changes.</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Section 263 Justified:</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Since the AO’s final order contravened Section 144C, the PCIT rightly invoked revision powers under Section 263.</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AO was directed to pass a fresh final order strictly based on the draft, in line with Section 144C(3). </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Key Takeaways: </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AO cannot bypass the DRP or alter draft orders without legal basis. </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 “No objections filed” does not give AO freedom to re-evaluate or dilute proposed additions. </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Section 144C is a strict procedural code – deviation invalidates the order. </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Section 263 can be invoked for such violations, regardless of whether they benefit or harm the assessee.</a:t>
            </a:r>
          </a:p>
        </p:txBody>
      </p:sp>
    </p:spTree>
    <p:extLst>
      <p:ext uri="{BB962C8B-B14F-4D97-AF65-F5344CB8AC3E}">
        <p14:creationId xmlns:p14="http://schemas.microsoft.com/office/powerpoint/2010/main" val="3900103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5334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"Why 144C? The DRP Mechanism“</a:t>
            </a:r>
          </a:p>
          <a:p>
            <a:pPr marL="12700">
              <a:lnSpc>
                <a:spcPct val="100000"/>
              </a:lnSpc>
              <a:spcBef>
                <a:spcPts val="105"/>
              </a:spcBef>
            </a:pPr>
            <a:endParaRPr lang="en-US" b="1" u="heavy" dirty="0">
              <a:uFill>
                <a:solidFill>
                  <a:srgbClr val="000000"/>
                </a:solidFill>
              </a:u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r>
              <a:rPr lang="en-US" b="1" dirty="0">
                <a:solidFill>
                  <a:schemeClr val="tx2">
                    <a:lumMod val="50000"/>
                  </a:schemeClr>
                </a:solidFill>
                <a:latin typeface="Book Antiqua" panose="02040602050305030304" pitchFamily="18" charset="0"/>
                <a:cs typeface="Times New Roman"/>
              </a:rPr>
              <a:t>Introduced to fast-track resolution of TP disputes and reduce protracted litigation</a:t>
            </a:r>
          </a:p>
          <a:p>
            <a:pPr marL="299085" marR="6350" indent="-287020" algn="just">
              <a:lnSpc>
                <a:spcPct val="100000"/>
              </a:lnSpc>
              <a:buFont typeface="Wingdings" panose="05000000000000000000" pitchFamily="2" charset="2"/>
              <a:buChar char="Ø"/>
              <a:tabLst>
                <a:tab pos="299720" algn="l"/>
              </a:tabLst>
            </a:pPr>
            <a:endParaRPr lang="en-US" b="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r>
              <a:rPr lang="en-US" b="1" dirty="0">
                <a:solidFill>
                  <a:schemeClr val="tx2">
                    <a:lumMod val="50000"/>
                  </a:schemeClr>
                </a:solidFill>
                <a:latin typeface="Book Antiqua" panose="02040602050305030304" pitchFamily="18" charset="0"/>
                <a:cs typeface="Times New Roman"/>
              </a:rPr>
              <a:t>Applies to eligible assessees facing variation prejudicial to their interest</a:t>
            </a:r>
          </a:p>
          <a:p>
            <a:pPr marL="299085" marR="6350" indent="-287020" algn="just">
              <a:lnSpc>
                <a:spcPct val="100000"/>
              </a:lnSpc>
              <a:buFont typeface="Wingdings" panose="05000000000000000000" pitchFamily="2" charset="2"/>
              <a:buChar char="Ø"/>
              <a:tabLst>
                <a:tab pos="299720" algn="l"/>
              </a:tabLst>
            </a:pPr>
            <a:endParaRPr lang="en-US" b="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r>
              <a:rPr lang="en-US" b="1" dirty="0">
                <a:solidFill>
                  <a:schemeClr val="tx2">
                    <a:lumMod val="50000"/>
                  </a:schemeClr>
                </a:solidFill>
                <a:latin typeface="Book Antiqua" panose="02040602050305030304" pitchFamily="18" charset="0"/>
                <a:cs typeface="Times New Roman"/>
              </a:rPr>
              <a:t>Ensures assessee can go to Dispute Resolution Panel (DRP) before final order</a:t>
            </a:r>
          </a:p>
          <a:p>
            <a:pPr marL="299085" marR="6350" indent="-287020" algn="just">
              <a:lnSpc>
                <a:spcPct val="100000"/>
              </a:lnSpc>
              <a:buFont typeface="Wingdings" panose="05000000000000000000" pitchFamily="2" charset="2"/>
              <a:buChar char="Ø"/>
              <a:tabLst>
                <a:tab pos="299720" algn="l"/>
              </a:tabLst>
            </a:pPr>
            <a:endParaRPr lang="en-US" b="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r>
              <a:rPr lang="en-US" b="1" dirty="0">
                <a:solidFill>
                  <a:schemeClr val="tx2">
                    <a:lumMod val="50000"/>
                  </a:schemeClr>
                </a:solidFill>
                <a:latin typeface="Book Antiqua" panose="02040602050305030304" pitchFamily="18" charset="0"/>
                <a:cs typeface="Times New Roman"/>
              </a:rPr>
              <a:t>To Ensure Fairness and Transparency in Transfer Pricing Cases:</a:t>
            </a:r>
          </a:p>
          <a:p>
            <a:pPr marL="299085" marR="6350" indent="-287020" algn="just">
              <a:lnSpc>
                <a:spcPct val="100000"/>
              </a:lnSpc>
              <a:buFont typeface="Wingdings" panose="05000000000000000000" pitchFamily="2" charset="2"/>
              <a:buChar char="Ø"/>
              <a:tabLst>
                <a:tab pos="299720" algn="l"/>
              </a:tabLst>
            </a:pPr>
            <a:endParaRPr lang="en-US" b="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r>
              <a:rPr lang="en-US" b="1" dirty="0">
                <a:solidFill>
                  <a:schemeClr val="tx2">
                    <a:lumMod val="50000"/>
                  </a:schemeClr>
                </a:solidFill>
                <a:latin typeface="Book Antiqua" panose="02040602050305030304" pitchFamily="18" charset="0"/>
                <a:cs typeface="Times New Roman"/>
              </a:rPr>
              <a:t>To Comply with International Best Practices</a:t>
            </a:r>
          </a:p>
          <a:p>
            <a:pPr marL="299085" marR="6350" indent="-287020" algn="just">
              <a:lnSpc>
                <a:spcPct val="100000"/>
              </a:lnSpc>
              <a:buFont typeface="Wingdings" panose="05000000000000000000" pitchFamily="2" charset="2"/>
              <a:buChar char="Ø"/>
              <a:tabLst>
                <a:tab pos="299720" algn="l"/>
              </a:tabLst>
            </a:pPr>
            <a:endParaRPr lang="en-US" b="1" i="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endParaRPr lang="en-US" sz="1800" b="1" i="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endParaRPr lang="en-US" sz="1800" i="1" dirty="0">
              <a:solidFill>
                <a:schemeClr val="tx2">
                  <a:lumMod val="50000"/>
                </a:schemeClr>
              </a:solidFill>
              <a:latin typeface="Book Antiqua" panose="02040602050305030304" pitchFamily="18" charset="0"/>
              <a:cs typeface="Times New Roman"/>
            </a:endParaRPr>
          </a:p>
          <a:p>
            <a:pPr marL="342900" indent="-342900">
              <a:lnSpc>
                <a:spcPct val="100000"/>
              </a:lnSpc>
              <a:spcBef>
                <a:spcPts val="45"/>
              </a:spcBef>
              <a:buFont typeface="Wingdings" panose="05000000000000000000" pitchFamily="2" charset="2"/>
              <a:buChar char="Ø"/>
            </a:pPr>
            <a:endParaRPr lang="en-US" sz="2000" dirty="0">
              <a:solidFill>
                <a:schemeClr val="tx2">
                  <a:lumMod val="50000"/>
                </a:schemeClr>
              </a:solidFill>
              <a:latin typeface="Book Antiqua" panose="02040602050305030304" pitchFamily="18" charset="0"/>
              <a:cs typeface="Times New Roman"/>
            </a:endParaRPr>
          </a:p>
          <a:p>
            <a:pPr marL="299085" marR="5080" indent="-287020" algn="just">
              <a:lnSpc>
                <a:spcPct val="98800"/>
              </a:lnSpc>
              <a:buFont typeface="Wingdings"/>
              <a:buChar char=""/>
              <a:tabLst>
                <a:tab pos="299720" algn="l"/>
              </a:tabLst>
            </a:pPr>
            <a:endParaRPr lang="en-US" sz="1800" dirty="0">
              <a:latin typeface="Times New Roman"/>
              <a:cs typeface="Times New Roman"/>
            </a:endParaRPr>
          </a:p>
          <a:p>
            <a:pPr marL="12700">
              <a:lnSpc>
                <a:spcPct val="100000"/>
              </a:lnSpc>
              <a:spcBef>
                <a:spcPts val="105"/>
              </a:spcBef>
            </a:pPr>
            <a:endParaRPr lang="en-US" sz="1800" dirty="0">
              <a:latin typeface="Times New Roman"/>
              <a:cs typeface="Times New Roman"/>
            </a:endParaRPr>
          </a:p>
          <a:p>
            <a:endParaRPr lang="en-US" sz="1800" dirty="0">
              <a:solidFill>
                <a:schemeClr val="accent1">
                  <a:lumMod val="50000"/>
                </a:schemeClr>
              </a:solidFill>
              <a:latin typeface="Book Antiqua" panose="02040602050305030304" pitchFamily="18" charset="0"/>
            </a:endParaRPr>
          </a:p>
          <a:p>
            <a:endParaRPr lang="en-US" sz="1800" dirty="0">
              <a:solidFill>
                <a:schemeClr val="accent1">
                  <a:lumMod val="50000"/>
                </a:schemeClr>
              </a:solidFill>
              <a:latin typeface="Book Antiqua" panose="02040602050305030304" pitchFamily="18" charset="0"/>
            </a:endParaRPr>
          </a:p>
        </p:txBody>
      </p:sp>
    </p:spTree>
    <p:extLst>
      <p:ext uri="{BB962C8B-B14F-4D97-AF65-F5344CB8AC3E}">
        <p14:creationId xmlns:p14="http://schemas.microsoft.com/office/powerpoint/2010/main" val="2719272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Case Study: Company W: When Process Is the Power</a:t>
            </a:r>
          </a:p>
          <a:p>
            <a:pPr marL="285750"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Company W, engaged in the business of trading computer components (motherboards, disk drives, etc.), filed its return of income for AY 2006–07.</a:t>
            </a:r>
          </a:p>
          <a:p>
            <a:pPr marL="285750" indent="-285750">
              <a:lnSpc>
                <a:spcPct val="125000"/>
              </a:lnSpc>
              <a:buFont typeface="Arial" panose="020B0604020202020204" pitchFamily="34" charset="0"/>
              <a:buChar char="•"/>
            </a:pPr>
            <a:endParaRPr lang="en-US" sz="1500" dirty="0">
              <a:solidFill>
                <a:schemeClr val="tx2">
                  <a:lumMod val="50000"/>
                </a:schemeClr>
              </a:solidFill>
              <a:latin typeface="Book Antiqua" panose="02040602050305030304" pitchFamily="18" charset="0"/>
            </a:endParaRPr>
          </a:p>
          <a:p>
            <a:pPr marL="285750"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The case involved international transactions with associated enterprises, and was therefore referred to the Transfer Pricing Officer (TPO) under Section 92CA.</a:t>
            </a:r>
          </a:p>
          <a:p>
            <a:pPr marL="285750" indent="-285750">
              <a:lnSpc>
                <a:spcPct val="125000"/>
              </a:lnSpc>
              <a:buFont typeface="Arial" panose="020B0604020202020204" pitchFamily="34" charset="0"/>
              <a:buChar char="•"/>
            </a:pPr>
            <a:endParaRPr lang="en-US" sz="1500" dirty="0">
              <a:solidFill>
                <a:schemeClr val="tx2">
                  <a:lumMod val="50000"/>
                </a:schemeClr>
              </a:solidFill>
              <a:latin typeface="Book Antiqua" panose="02040602050305030304" pitchFamily="18" charset="0"/>
            </a:endParaRPr>
          </a:p>
          <a:p>
            <a:pPr marL="285750"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The TPO proposed an ALP adjustment of ₹7.3 Cr on October 29, 2009.</a:t>
            </a:r>
          </a:p>
          <a:p>
            <a:pPr marL="285750" indent="-285750">
              <a:lnSpc>
                <a:spcPct val="125000"/>
              </a:lnSpc>
              <a:buFont typeface="Arial" panose="020B0604020202020204" pitchFamily="34" charset="0"/>
              <a:buChar char="•"/>
            </a:pPr>
            <a:endParaRPr lang="en-US" sz="1500" dirty="0">
              <a:solidFill>
                <a:schemeClr val="tx2">
                  <a:lumMod val="50000"/>
                </a:schemeClr>
              </a:solidFill>
              <a:latin typeface="Book Antiqua" panose="02040602050305030304" pitchFamily="18" charset="0"/>
            </a:endParaRPr>
          </a:p>
          <a:p>
            <a:pPr marL="285750"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However, the Assessing Officer (AO) passed a final assessment order under Section 143(3) on December 18, 2009 without issuing a draft assessment order, even though Section 144C had become mandatory for eligible assessees from October 1, 2009.</a:t>
            </a:r>
          </a:p>
          <a:p>
            <a:pPr marL="285750" indent="-285750">
              <a:lnSpc>
                <a:spcPct val="125000"/>
              </a:lnSpc>
              <a:buFont typeface="Arial" panose="020B0604020202020204" pitchFamily="34" charset="0"/>
              <a:buChar char="•"/>
            </a:pPr>
            <a:endParaRPr lang="en-US" sz="1500" dirty="0">
              <a:solidFill>
                <a:schemeClr val="tx2">
                  <a:lumMod val="50000"/>
                </a:schemeClr>
              </a:solidFill>
              <a:latin typeface="Book Antiqua" panose="02040602050305030304" pitchFamily="18" charset="0"/>
            </a:endParaRPr>
          </a:p>
          <a:p>
            <a:pPr marL="285750" indent="-285750">
              <a:lnSpc>
                <a:spcPct val="125000"/>
              </a:lnSpc>
              <a:buFont typeface="Arial" panose="020B0604020202020204" pitchFamily="34" charset="0"/>
              <a:buChar char="•"/>
            </a:pPr>
            <a:r>
              <a:rPr lang="en-US" sz="1500" b="1" dirty="0">
                <a:solidFill>
                  <a:schemeClr val="tx2">
                    <a:lumMod val="50000"/>
                  </a:schemeClr>
                </a:solidFill>
                <a:latin typeface="Book Antiqua" panose="02040602050305030304" pitchFamily="18" charset="0"/>
              </a:rPr>
              <a:t>Later Developments: The</a:t>
            </a:r>
            <a:r>
              <a:rPr lang="en-US" sz="1500" dirty="0">
                <a:solidFill>
                  <a:schemeClr val="tx2">
                    <a:lumMod val="50000"/>
                  </a:schemeClr>
                </a:solidFill>
                <a:latin typeface="Book Antiqua" panose="02040602050305030304" pitchFamily="18" charset="0"/>
              </a:rPr>
              <a:t> Commissioner of Income Tax (CIT) invoked Section 263, claiming that the AO’s failure to issue a draft order was erroneous and prejudicial to the interest of the revenue.</a:t>
            </a:r>
          </a:p>
          <a:p>
            <a:pPr marL="285750" indent="-285750">
              <a:lnSpc>
                <a:spcPct val="125000"/>
              </a:lnSpc>
              <a:buFont typeface="Arial" panose="020B0604020202020204" pitchFamily="34" charset="0"/>
              <a:buChar char="•"/>
            </a:pPr>
            <a:endParaRPr lang="en-US" sz="1500" dirty="0">
              <a:solidFill>
                <a:schemeClr val="tx2">
                  <a:lumMod val="50000"/>
                </a:schemeClr>
              </a:solidFill>
              <a:latin typeface="Book Antiqua" panose="02040602050305030304" pitchFamily="18" charset="0"/>
            </a:endParaRPr>
          </a:p>
          <a:p>
            <a:pPr marL="285750"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The assessee objected, stating that the AO’s order was not merely erroneous but void ab initio due to violation of Section 144C — and hence could not be revised under Section 263.</a:t>
            </a:r>
          </a:p>
          <a:p>
            <a:pPr marL="285750" indent="-285750">
              <a:lnSpc>
                <a:spcPct val="125000"/>
              </a:lnSpc>
              <a:buFont typeface="Arial" panose="020B0604020202020204" pitchFamily="34" charset="0"/>
              <a:buChar char="•"/>
            </a:pPr>
            <a:endParaRPr lang="en-US" sz="1500" dirty="0">
              <a:solidFill>
                <a:schemeClr val="tx2">
                  <a:lumMod val="50000"/>
                </a:schemeClr>
              </a:solidFill>
              <a:latin typeface="Book Antiqua" panose="02040602050305030304" pitchFamily="18" charset="0"/>
            </a:endParaRPr>
          </a:p>
          <a:p>
            <a:pPr marL="285750" indent="-285750">
              <a:lnSpc>
                <a:spcPct val="125000"/>
              </a:lnSpc>
              <a:buFont typeface="Arial" panose="020B0604020202020204" pitchFamily="34" charset="0"/>
              <a:buChar char="•"/>
            </a:pPr>
            <a:r>
              <a:rPr lang="en-US" sz="1500" dirty="0">
                <a:solidFill>
                  <a:schemeClr val="tx2">
                    <a:lumMod val="50000"/>
                  </a:schemeClr>
                </a:solidFill>
                <a:latin typeface="Book Antiqua" panose="02040602050305030304" pitchFamily="18" charset="0"/>
              </a:rPr>
              <a:t>The ITAT upheld the CIT’s revision, leading to Company W’s appeal before the High Court.</a:t>
            </a:r>
          </a:p>
        </p:txBody>
      </p:sp>
    </p:spTree>
    <p:extLst>
      <p:ext uri="{BB962C8B-B14F-4D97-AF65-F5344CB8AC3E}">
        <p14:creationId xmlns:p14="http://schemas.microsoft.com/office/powerpoint/2010/main" val="3153749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3048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Company W: When Process Is the Power</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b="1" dirty="0">
                <a:solidFill>
                  <a:schemeClr val="tx2">
                    <a:lumMod val="50000"/>
                  </a:schemeClr>
                </a:solidFill>
                <a:uFill>
                  <a:solidFill>
                    <a:srgbClr val="000000"/>
                  </a:solidFill>
                </a:uFill>
                <a:latin typeface="Book Antiqua" panose="02040602050305030304" pitchFamily="18" charset="0"/>
                <a:cs typeface="Times New Roman"/>
              </a:rPr>
              <a:t>Is the failure to issue a draft assessment order under Section 144C(1) a procedural error or does it render the final order void ab initio?</a:t>
            </a:r>
          </a:p>
          <a:p>
            <a:pPr marL="298450" indent="-285750">
              <a:lnSpc>
                <a:spcPct val="100000"/>
              </a:lnSpc>
              <a:spcBef>
                <a:spcPts val="105"/>
              </a:spcBef>
              <a:buFont typeface="Arial" panose="020B0604020202020204" pitchFamily="34" charset="0"/>
              <a:buChar char="•"/>
            </a:pPr>
            <a:endParaRPr lang="en-US" b="1"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b="1" dirty="0">
                <a:solidFill>
                  <a:schemeClr val="tx2">
                    <a:lumMod val="50000"/>
                  </a:schemeClr>
                </a:solidFill>
                <a:uFill>
                  <a:solidFill>
                    <a:srgbClr val="000000"/>
                  </a:solidFill>
                </a:uFill>
                <a:latin typeface="Book Antiqua" panose="02040602050305030304" pitchFamily="18" charset="0"/>
                <a:cs typeface="Times New Roman"/>
              </a:rPr>
              <a:t>Can a void assessment order be revised by the Commissioner under Section 263?</a:t>
            </a:r>
          </a:p>
          <a:p>
            <a:pPr marL="298450" indent="-285750">
              <a:lnSpc>
                <a:spcPct val="100000"/>
              </a:lnSpc>
              <a:spcBef>
                <a:spcPts val="105"/>
              </a:spcBef>
              <a:buFont typeface="Arial" panose="020B0604020202020204" pitchFamily="34" charset="0"/>
              <a:buChar char="•"/>
            </a:pPr>
            <a:endParaRPr lang="en-US" b="1"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b="1" dirty="0">
                <a:solidFill>
                  <a:schemeClr val="tx2">
                    <a:lumMod val="50000"/>
                  </a:schemeClr>
                </a:solidFill>
                <a:uFill>
                  <a:solidFill>
                    <a:srgbClr val="000000"/>
                  </a:solidFill>
                </a:uFill>
                <a:latin typeface="Book Antiqua" panose="02040602050305030304" pitchFamily="18" charset="0"/>
                <a:cs typeface="Times New Roman"/>
              </a:rPr>
              <a:t>Does Section 263 require the CIT to prove both “error” and “prejudice to the revenue” before exercising jurisdiction?</a:t>
            </a:r>
          </a:p>
          <a:p>
            <a:pPr marL="298450" indent="-285750">
              <a:lnSpc>
                <a:spcPct val="100000"/>
              </a:lnSpc>
              <a:spcBef>
                <a:spcPts val="105"/>
              </a:spcBef>
              <a:buFont typeface="Arial" panose="020B0604020202020204" pitchFamily="34" charset="0"/>
              <a:buChar char="•"/>
            </a:pPr>
            <a:endParaRPr lang="en-US" b="1" dirty="0">
              <a:solidFill>
                <a:schemeClr val="tx2">
                  <a:lumMod val="50000"/>
                </a:schemeClr>
              </a:solidFill>
              <a:uFill>
                <a:solidFill>
                  <a:srgbClr val="000000"/>
                </a:solidFill>
              </a:uFill>
              <a:latin typeface="Book Antiqua" panose="02040602050305030304" pitchFamily="18" charset="0"/>
              <a:cs typeface="Times New Roman"/>
            </a:endParaRPr>
          </a:p>
          <a:p>
            <a:pPr marL="298450" indent="-285750">
              <a:lnSpc>
                <a:spcPct val="100000"/>
              </a:lnSpc>
              <a:spcBef>
                <a:spcPts val="105"/>
              </a:spcBef>
              <a:buFont typeface="Arial" panose="020B0604020202020204" pitchFamily="34" charset="0"/>
              <a:buChar char="•"/>
            </a:pPr>
            <a:r>
              <a:rPr lang="en-US" b="1" dirty="0">
                <a:solidFill>
                  <a:schemeClr val="tx2">
                    <a:lumMod val="50000"/>
                  </a:schemeClr>
                </a:solidFill>
                <a:uFill>
                  <a:solidFill>
                    <a:srgbClr val="000000"/>
                  </a:solidFill>
                </a:uFill>
                <a:latin typeface="Book Antiqua" panose="02040602050305030304" pitchFamily="18" charset="0"/>
                <a:cs typeface="Times New Roman"/>
              </a:rPr>
              <a:t>Can the issuance of a fresh draft order (as directed by the CIT) validly extend the statutory time limit under Section 153?</a:t>
            </a: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p:txBody>
      </p:sp>
    </p:spTree>
    <p:extLst>
      <p:ext uri="{BB962C8B-B14F-4D97-AF65-F5344CB8AC3E}">
        <p14:creationId xmlns:p14="http://schemas.microsoft.com/office/powerpoint/2010/main" val="2850586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90115"/>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spcBef>
                <a:spcPts val="105"/>
              </a:spcBef>
            </a:pPr>
            <a:r>
              <a:rPr lang="en-US" sz="2800" b="1" spc="-10" dirty="0">
                <a:solidFill>
                  <a:schemeClr val="tx2">
                    <a:lumMod val="50000"/>
                  </a:schemeClr>
                </a:solidFill>
                <a:uFill>
                  <a:solidFill>
                    <a:srgbClr val="000000"/>
                  </a:solidFill>
                </a:uFill>
                <a:latin typeface="Book Antiqua" panose="02040602050305030304" pitchFamily="18" charset="0"/>
                <a:cs typeface="Times New Roman"/>
              </a:rPr>
              <a:t>Gigabyte Technology (India) Pvt. Ltd. v. CIT </a:t>
            </a:r>
            <a:r>
              <a:rPr lang="pt-BR" sz="2800" b="1" spc="-10" dirty="0">
                <a:solidFill>
                  <a:schemeClr val="tx2">
                    <a:lumMod val="50000"/>
                  </a:schemeClr>
                </a:solidFill>
                <a:uFill>
                  <a:solidFill>
                    <a:srgbClr val="000000"/>
                  </a:solidFill>
                </a:uFill>
                <a:latin typeface="Book Antiqua" panose="02040602050305030304" pitchFamily="18" charset="0"/>
                <a:cs typeface="Times New Roman"/>
              </a:rPr>
              <a:t>[2020] 121 taxmann.com 301 (Bombay)</a:t>
            </a:r>
            <a:endParaRPr lang="en-US" sz="2800" b="1" spc="-1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High Court Findings:</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Section 144C is mandatory for eligible assessees post October 1, 2009. Failure to issue a draft assessment order is a jurisdictional defect, not a procedural lapse.</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An assessment order passed in violation of Section 144C(1) is null and void ab initio, not merely erroneous.</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A void order has no legal existence, and therefore cannot be revised under Section 263.</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Section 263 requires two conditions:</a:t>
            </a:r>
          </a:p>
          <a:p>
            <a:pPr marL="642938"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order must be erroneous, and</a:t>
            </a:r>
          </a:p>
          <a:p>
            <a:pPr marL="642938"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It must be prejudicial to the interests of revenue.</a:t>
            </a:r>
          </a:p>
          <a:p>
            <a:pPr marL="357188">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357188">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In this case, the CIT’s notice failed to establish prejudice, which made the revision invalid.</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Limitation Issue:</a:t>
            </a:r>
          </a:p>
          <a:p>
            <a:pPr marL="298450" indent="-285750">
              <a:lnSpc>
                <a:spcPct val="100000"/>
              </a:lnSpc>
              <a:spcBef>
                <a:spcPts val="105"/>
              </a:spcBef>
              <a:buFont typeface="Arial" panose="020B0604020202020204" pitchFamily="34" charset="0"/>
              <a:buChar char="•"/>
            </a:pPr>
            <a:r>
              <a:rPr lang="en-US" sz="1600" dirty="0">
                <a:solidFill>
                  <a:schemeClr val="tx2">
                    <a:lumMod val="50000"/>
                  </a:schemeClr>
                </a:solidFill>
                <a:uFill>
                  <a:solidFill>
                    <a:srgbClr val="000000"/>
                  </a:solidFill>
                </a:uFill>
                <a:latin typeface="Book Antiqua" panose="02040602050305030304" pitchFamily="18" charset="0"/>
                <a:cs typeface="Times New Roman"/>
              </a:rPr>
              <a:t>The CIT’s direction to issue a fresh draft order under Section 144C would extend the assessment timeline, violating Section 153 — which is not permitted in law. </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b="1" dirty="0">
                <a:solidFill>
                  <a:schemeClr val="tx2">
                    <a:lumMod val="50000"/>
                  </a:schemeClr>
                </a:solidFill>
                <a:uFill>
                  <a:solidFill>
                    <a:srgbClr val="000000"/>
                  </a:solidFill>
                </a:uFill>
                <a:latin typeface="Book Antiqua" panose="02040602050305030304" pitchFamily="18" charset="0"/>
                <a:cs typeface="Times New Roman"/>
              </a:rPr>
              <a:t>Final Outcome:</a:t>
            </a:r>
          </a:p>
          <a:p>
            <a:pPr marL="12700">
              <a:lnSpc>
                <a:spcPct val="100000"/>
              </a:lnSpc>
              <a:spcBef>
                <a:spcPts val="105"/>
              </a:spcBef>
            </a:pPr>
            <a:endParaRPr lang="en-US" sz="1600"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r>
              <a:rPr lang="en-US" sz="1600" dirty="0">
                <a:solidFill>
                  <a:schemeClr val="tx2">
                    <a:lumMod val="50000"/>
                  </a:schemeClr>
                </a:solidFill>
                <a:uFill>
                  <a:solidFill>
                    <a:srgbClr val="000000"/>
                  </a:solidFill>
                </a:uFill>
                <a:latin typeface="Book Antiqua" panose="02040602050305030304" pitchFamily="18" charset="0"/>
                <a:cs typeface="Times New Roman"/>
              </a:rPr>
              <a:t>The High Court ruled in favor of Company W: Declared the assessment order void ab initio, set aside the CIT’s revisional order under Section 263, nullified the ITAT and CIT(A) rulings</a:t>
            </a:r>
          </a:p>
        </p:txBody>
      </p:sp>
    </p:spTree>
    <p:extLst>
      <p:ext uri="{BB962C8B-B14F-4D97-AF65-F5344CB8AC3E}">
        <p14:creationId xmlns:p14="http://schemas.microsoft.com/office/powerpoint/2010/main" val="1324275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1" y="2362200"/>
            <a:ext cx="11048999" cy="1423467"/>
          </a:xfrm>
          <a:prstGeom prst="rect">
            <a:avLst/>
          </a:prstGeom>
          <a:solidFill>
            <a:schemeClr val="accent1">
              <a:lumMod val="75000"/>
            </a:schemeClr>
          </a:solidFill>
        </p:spPr>
        <p:txBody>
          <a:bodyPr vert="horz" wrap="square" lIns="0" tIns="12700" rIns="0" bIns="0" rtlCol="0">
            <a:spAutoFit/>
          </a:bodyPr>
          <a:lstStyle/>
          <a:p>
            <a:pPr marL="1905" algn="ctr">
              <a:lnSpc>
                <a:spcPts val="5475"/>
              </a:lnSpc>
              <a:spcBef>
                <a:spcPts val="100"/>
              </a:spcBef>
            </a:pPr>
            <a:endParaRPr spc="-10" dirty="0"/>
          </a:p>
          <a:p>
            <a:pPr marL="635" algn="ctr">
              <a:lnSpc>
                <a:spcPts val="5475"/>
              </a:lnSpc>
            </a:pPr>
            <a:r>
              <a:rPr lang="en-US" cap="all" spc="-20" dirty="0">
                <a:solidFill>
                  <a:schemeClr val="bg1"/>
                </a:solidFill>
                <a:latin typeface="Book Antiqua" panose="02040602050305030304" pitchFamily="18" charset="0"/>
              </a:rPr>
              <a:t>THANK YOU </a:t>
            </a:r>
            <a:endParaRPr spc="-20" dirty="0">
              <a:solidFill>
                <a:schemeClr val="bg1"/>
              </a:solidFill>
              <a:latin typeface="Book Antiqua" panose="02040602050305030304" pitchFamily="18" charset="0"/>
            </a:endParaRPr>
          </a:p>
        </p:txBody>
      </p:sp>
      <p:grpSp>
        <p:nvGrpSpPr>
          <p:cNvPr id="3" name="object 3"/>
          <p:cNvGrpSpPr/>
          <p:nvPr/>
        </p:nvGrpSpPr>
        <p:grpSpPr>
          <a:xfrm>
            <a:off x="0" y="0"/>
            <a:ext cx="12192000" cy="213106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p>
          </p:txBody>
        </p:sp>
      </p:grpSp>
      <p:grpSp>
        <p:nvGrpSpPr>
          <p:cNvPr id="6" name="object 6"/>
          <p:cNvGrpSpPr/>
          <p:nvPr/>
        </p:nvGrpSpPr>
        <p:grpSpPr>
          <a:xfrm>
            <a:off x="0" y="4683252"/>
            <a:ext cx="12192000" cy="2174875"/>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pPr algn="ctr"/>
              <a:r>
                <a:rPr lang="en-IN" sz="2800" b="1" dirty="0">
                  <a:solidFill>
                    <a:schemeClr val="tx2">
                      <a:lumMod val="50000"/>
                    </a:schemeClr>
                  </a:solidFill>
                  <a:latin typeface="Book Antiqua" panose="02040602050305030304" pitchFamily="18" charset="0"/>
                </a:rPr>
                <a:t>REACH US AT  - </a:t>
              </a:r>
            </a:p>
            <a:p>
              <a:pPr algn="ctr"/>
              <a:endParaRPr lang="en-IN" sz="2800" b="1" dirty="0">
                <a:solidFill>
                  <a:schemeClr val="tx2">
                    <a:lumMod val="50000"/>
                  </a:schemeClr>
                </a:solidFill>
                <a:latin typeface="Book Antiqua" panose="02040602050305030304" pitchFamily="18" charset="0"/>
              </a:endParaRPr>
            </a:p>
            <a:p>
              <a:pPr algn="ctr"/>
              <a:r>
                <a:rPr lang="en-IN" sz="2800" b="1" dirty="0">
                  <a:solidFill>
                    <a:schemeClr val="tx2">
                      <a:lumMod val="50000"/>
                    </a:schemeClr>
                  </a:solidFill>
                  <a:latin typeface="Book Antiqua" panose="02040602050305030304" pitchFamily="18" charset="0"/>
                </a:rPr>
                <a:t>+91 9291553403</a:t>
              </a:r>
            </a:p>
            <a:p>
              <a:pPr algn="ctr"/>
              <a:r>
                <a:rPr lang="en-IN" sz="2800" b="1" dirty="0">
                  <a:solidFill>
                    <a:schemeClr val="tx2">
                      <a:lumMod val="50000"/>
                    </a:schemeClr>
                  </a:solidFill>
                  <a:latin typeface="Book Antiqua" panose="02040602050305030304" pitchFamily="18" charset="0"/>
                </a:rPr>
                <a:t>ARUN@AAMBR.IN</a:t>
              </a:r>
              <a:endParaRPr sz="2800" b="1" dirty="0">
                <a:solidFill>
                  <a:schemeClr val="tx2">
                    <a:lumMod val="50000"/>
                  </a:schemeClr>
                </a:solidFill>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p>
          </p:txBody>
        </p:sp>
      </p:grpSp>
    </p:spTree>
    <p:extLst>
      <p:ext uri="{BB962C8B-B14F-4D97-AF65-F5344CB8AC3E}">
        <p14:creationId xmlns:p14="http://schemas.microsoft.com/office/powerpoint/2010/main" val="3999371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3810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Section 144C </a:t>
            </a:r>
            <a:endParaRPr lang="en-US" sz="3200" b="1" u="heavy" dirty="0">
              <a:solidFill>
                <a:schemeClr val="tx2">
                  <a:lumMod val="50000"/>
                </a:schemeClr>
              </a:solidFill>
              <a:uFill>
                <a:solidFill>
                  <a:srgbClr val="000000"/>
                </a:solidFill>
              </a:uFill>
              <a:latin typeface="Book Antiqua" panose="02040602050305030304" pitchFamily="18" charset="0"/>
              <a:cs typeface="Times New Roman"/>
            </a:endParaRPr>
          </a:p>
          <a:p>
            <a:pPr marL="12700">
              <a:lnSpc>
                <a:spcPct val="100000"/>
              </a:lnSpc>
              <a:spcBef>
                <a:spcPts val="105"/>
              </a:spcBef>
            </a:pPr>
            <a:endParaRPr lang="en-US" b="1" u="heavy" dirty="0">
              <a:uFill>
                <a:solidFill>
                  <a:srgbClr val="000000"/>
                </a:solidFill>
              </a:uFill>
              <a:latin typeface="Book Antiqua" panose="02040602050305030304" pitchFamily="18" charset="0"/>
              <a:cs typeface="Times New Roman"/>
            </a:endParaRPr>
          </a:p>
          <a:p>
            <a:pPr marL="299085" marR="6350" indent="-287020" algn="just">
              <a:lnSpc>
                <a:spcPct val="120000"/>
              </a:lnSpc>
              <a:buFont typeface="Wingdings" panose="05000000000000000000" pitchFamily="2" charset="2"/>
              <a:buChar char="Ø"/>
              <a:tabLst>
                <a:tab pos="299720" algn="l"/>
              </a:tabLst>
            </a:pPr>
            <a:r>
              <a:rPr lang="en-US" sz="1500" b="1" i="1" dirty="0">
                <a:solidFill>
                  <a:schemeClr val="tx2">
                    <a:lumMod val="50000"/>
                  </a:schemeClr>
                </a:solidFill>
                <a:latin typeface="Book Antiqua" panose="02040602050305030304" pitchFamily="18" charset="0"/>
                <a:cs typeface="Times New Roman"/>
              </a:rPr>
              <a:t>144C. (1) The Assessing Officer shall, notwithstanding anything to the contrary contained in this Act, in the first instance, forward a draft of the proposed order of assessment (hereafter in this section referred to as the draft order) to the eligible assessee if he proposes to make, on or after the 1st day of October, 2009, any variation which is prejudicial to the interest of such assessee.</a:t>
            </a:r>
          </a:p>
          <a:p>
            <a:pPr marL="299085" marR="6350" indent="-287020" algn="just">
              <a:lnSpc>
                <a:spcPct val="120000"/>
              </a:lnSpc>
              <a:buFont typeface="Wingdings" panose="05000000000000000000" pitchFamily="2" charset="2"/>
              <a:buChar char="Ø"/>
              <a:tabLst>
                <a:tab pos="299720" algn="l"/>
              </a:tabLst>
            </a:pPr>
            <a:endParaRPr lang="en-US" sz="1500" b="1" i="1" dirty="0">
              <a:solidFill>
                <a:schemeClr val="tx2">
                  <a:lumMod val="50000"/>
                </a:schemeClr>
              </a:solidFill>
              <a:latin typeface="Book Antiqua" panose="02040602050305030304" pitchFamily="18" charset="0"/>
              <a:cs typeface="Times New Roman"/>
            </a:endParaRPr>
          </a:p>
          <a:p>
            <a:pPr marL="299085" marR="6350" indent="-287020" algn="just">
              <a:lnSpc>
                <a:spcPct val="120000"/>
              </a:lnSpc>
              <a:buFont typeface="Wingdings" panose="05000000000000000000" pitchFamily="2" charset="2"/>
              <a:buChar char="Ø"/>
              <a:tabLst>
                <a:tab pos="299720" algn="l"/>
              </a:tabLst>
            </a:pPr>
            <a:r>
              <a:rPr lang="en-US" sz="1500" b="1" i="1" dirty="0">
                <a:solidFill>
                  <a:schemeClr val="tx2">
                    <a:lumMod val="50000"/>
                  </a:schemeClr>
                </a:solidFill>
                <a:latin typeface="Book Antiqua" panose="02040602050305030304" pitchFamily="18" charset="0"/>
                <a:cs typeface="Times New Roman"/>
              </a:rPr>
              <a:t>(2) On receipt of the draft order, the eligible assessee shall, </a:t>
            </a:r>
            <a:r>
              <a:rPr lang="en-US" sz="1500" b="1" i="1" dirty="0">
                <a:solidFill>
                  <a:srgbClr val="FF0000"/>
                </a:solidFill>
                <a:latin typeface="Book Antiqua" panose="02040602050305030304" pitchFamily="18" charset="0"/>
                <a:cs typeface="Times New Roman"/>
              </a:rPr>
              <a:t>within thirty days</a:t>
            </a:r>
            <a:r>
              <a:rPr lang="en-US" sz="1500" b="1" i="1" dirty="0">
                <a:solidFill>
                  <a:schemeClr val="tx2">
                    <a:lumMod val="50000"/>
                  </a:schemeClr>
                </a:solidFill>
                <a:latin typeface="Book Antiqua" panose="02040602050305030304" pitchFamily="18" charset="0"/>
                <a:cs typeface="Times New Roman"/>
              </a:rPr>
              <a:t> of the receipt by him of the draft order,—</a:t>
            </a:r>
          </a:p>
          <a:p>
            <a:pPr marL="12065" marR="6350" algn="just">
              <a:lnSpc>
                <a:spcPct val="120000"/>
              </a:lnSpc>
              <a:tabLst>
                <a:tab pos="299720" algn="l"/>
              </a:tabLst>
            </a:pPr>
            <a:r>
              <a:rPr lang="en-US" sz="1500" b="1" i="1" dirty="0">
                <a:solidFill>
                  <a:schemeClr val="tx2">
                    <a:lumMod val="50000"/>
                  </a:schemeClr>
                </a:solidFill>
                <a:latin typeface="Book Antiqua" panose="02040602050305030304" pitchFamily="18" charset="0"/>
                <a:cs typeface="Times New Roman"/>
              </a:rPr>
              <a:t>	(a)  file his acceptance of the variations to the Assessing Officer; or</a:t>
            </a:r>
          </a:p>
          <a:p>
            <a:pPr marL="12065" marR="6350" algn="just">
              <a:lnSpc>
                <a:spcPct val="120000"/>
              </a:lnSpc>
              <a:tabLst>
                <a:tab pos="299720" algn="l"/>
              </a:tabLst>
            </a:pPr>
            <a:r>
              <a:rPr lang="en-US" sz="1500" b="1" i="1" dirty="0">
                <a:solidFill>
                  <a:schemeClr val="tx2">
                    <a:lumMod val="50000"/>
                  </a:schemeClr>
                </a:solidFill>
                <a:latin typeface="Book Antiqua" panose="02040602050305030304" pitchFamily="18" charset="0"/>
                <a:cs typeface="Times New Roman"/>
              </a:rPr>
              <a:t>	(b)  file his objections, if any, to such variation with,—</a:t>
            </a:r>
          </a:p>
          <a:p>
            <a:pPr marL="12065" marR="6350" lvl="1" algn="just">
              <a:lnSpc>
                <a:spcPct val="120000"/>
              </a:lnSpc>
              <a:tabLst>
                <a:tab pos="299720" algn="l"/>
              </a:tabLst>
            </a:pPr>
            <a:r>
              <a:rPr lang="en-US" sz="1500" b="1" i="1" dirty="0">
                <a:solidFill>
                  <a:schemeClr val="tx2">
                    <a:lumMod val="50000"/>
                  </a:schemeClr>
                </a:solidFill>
                <a:latin typeface="Book Antiqua" panose="02040602050305030304" pitchFamily="18" charset="0"/>
                <a:cs typeface="Times New Roman"/>
              </a:rPr>
              <a:t> 	       (i) the Dispute Resolution Panel; and</a:t>
            </a:r>
          </a:p>
          <a:p>
            <a:pPr marL="12065" marR="6350" algn="just">
              <a:lnSpc>
                <a:spcPct val="120000"/>
              </a:lnSpc>
              <a:tabLst>
                <a:tab pos="299720" algn="l"/>
              </a:tabLst>
            </a:pPr>
            <a:r>
              <a:rPr lang="en-US" sz="1500" b="1" i="1" dirty="0">
                <a:solidFill>
                  <a:schemeClr val="tx2">
                    <a:lumMod val="50000"/>
                  </a:schemeClr>
                </a:solidFill>
                <a:latin typeface="Book Antiqua" panose="02040602050305030304" pitchFamily="18" charset="0"/>
                <a:cs typeface="Times New Roman"/>
              </a:rPr>
              <a:t>	      (ii) the Assessing Officer.</a:t>
            </a:r>
          </a:p>
          <a:p>
            <a:pPr marL="12065" marR="6350" algn="just">
              <a:lnSpc>
                <a:spcPct val="120000"/>
              </a:lnSpc>
              <a:tabLst>
                <a:tab pos="299720" algn="l"/>
              </a:tabLst>
            </a:pPr>
            <a:endParaRPr lang="en-US" sz="1500" b="1" i="1" dirty="0">
              <a:solidFill>
                <a:schemeClr val="tx2">
                  <a:lumMod val="50000"/>
                </a:schemeClr>
              </a:solidFill>
              <a:latin typeface="Book Antiqua" panose="02040602050305030304" pitchFamily="18" charset="0"/>
              <a:cs typeface="Times New Roman"/>
            </a:endParaRPr>
          </a:p>
          <a:p>
            <a:pPr marL="297815" marR="6350" indent="-285750" algn="just">
              <a:lnSpc>
                <a:spcPct val="120000"/>
              </a:lnSpc>
              <a:buFont typeface="Wingdings" panose="05000000000000000000" pitchFamily="2" charset="2"/>
              <a:buChar char="Ø"/>
              <a:tabLst>
                <a:tab pos="299720" algn="l"/>
              </a:tabLst>
            </a:pPr>
            <a:r>
              <a:rPr lang="en-US" sz="1500" b="1" i="1" dirty="0">
                <a:solidFill>
                  <a:schemeClr val="tx2">
                    <a:lumMod val="50000"/>
                  </a:schemeClr>
                </a:solidFill>
                <a:latin typeface="Book Antiqua" panose="02040602050305030304" pitchFamily="18" charset="0"/>
                <a:cs typeface="Times New Roman"/>
              </a:rPr>
              <a:t>	(3) The Assessing Officer shall complete the assessment on the basis of the draft order, if—</a:t>
            </a:r>
          </a:p>
          <a:p>
            <a:pPr marL="12065" marR="6350" algn="just">
              <a:lnSpc>
                <a:spcPct val="120000"/>
              </a:lnSpc>
              <a:tabLst>
                <a:tab pos="299720" algn="l"/>
              </a:tabLst>
            </a:pPr>
            <a:r>
              <a:rPr lang="en-US" sz="1500" b="1" i="1" dirty="0">
                <a:solidFill>
                  <a:schemeClr val="tx2">
                    <a:lumMod val="50000"/>
                  </a:schemeClr>
                </a:solidFill>
                <a:latin typeface="Book Antiqua" panose="02040602050305030304" pitchFamily="18" charset="0"/>
                <a:cs typeface="Times New Roman"/>
              </a:rPr>
              <a:t>	(a)  the assessee intimates to the Assessing Officer the acceptance of the variation; or</a:t>
            </a:r>
          </a:p>
          <a:p>
            <a:pPr marL="12065" marR="6350" algn="just">
              <a:lnSpc>
                <a:spcPct val="120000"/>
              </a:lnSpc>
              <a:tabLst>
                <a:tab pos="299720" algn="l"/>
              </a:tabLst>
            </a:pPr>
            <a:r>
              <a:rPr lang="en-US" sz="1500" b="1" i="1" dirty="0">
                <a:solidFill>
                  <a:schemeClr val="tx2">
                    <a:lumMod val="50000"/>
                  </a:schemeClr>
                </a:solidFill>
                <a:latin typeface="Book Antiqua" panose="02040602050305030304" pitchFamily="18" charset="0"/>
                <a:cs typeface="Times New Roman"/>
              </a:rPr>
              <a:t>	(b)  no objections are received within the period specified in sub-section (2).</a:t>
            </a:r>
          </a:p>
          <a:p>
            <a:pPr marL="12065" marR="6350" algn="just">
              <a:lnSpc>
                <a:spcPct val="120000"/>
              </a:lnSpc>
              <a:tabLst>
                <a:tab pos="299720" algn="l"/>
              </a:tabLst>
            </a:pPr>
            <a:endParaRPr lang="en-US" sz="1500" b="1" i="1" dirty="0">
              <a:solidFill>
                <a:schemeClr val="tx2">
                  <a:lumMod val="50000"/>
                </a:schemeClr>
              </a:solidFill>
              <a:latin typeface="Book Antiqua" panose="02040602050305030304" pitchFamily="18" charset="0"/>
              <a:cs typeface="Times New Roman"/>
            </a:endParaRPr>
          </a:p>
          <a:p>
            <a:pPr marL="297815" marR="6350" indent="-285750" algn="just">
              <a:lnSpc>
                <a:spcPct val="120000"/>
              </a:lnSpc>
              <a:buFont typeface="Wingdings" panose="05000000000000000000" pitchFamily="2" charset="2"/>
              <a:buChar char="Ø"/>
              <a:tabLst>
                <a:tab pos="299720" algn="l"/>
              </a:tabLst>
            </a:pPr>
            <a:r>
              <a:rPr lang="en-US" sz="1500" b="1" i="1" dirty="0">
                <a:solidFill>
                  <a:schemeClr val="tx2">
                    <a:lumMod val="50000"/>
                  </a:schemeClr>
                </a:solidFill>
                <a:latin typeface="Book Antiqua" panose="02040602050305030304" pitchFamily="18" charset="0"/>
                <a:cs typeface="Times New Roman"/>
              </a:rPr>
              <a:t>(4) The Assessing Officer shall, notwithstanding anything contained in section 153 or section 153B, pass the assessment order under sub-section (3) within one month from the end of the month in which,—</a:t>
            </a:r>
          </a:p>
          <a:p>
            <a:pPr marL="12065" marR="6350" algn="just">
              <a:lnSpc>
                <a:spcPct val="120000"/>
              </a:lnSpc>
              <a:tabLst>
                <a:tab pos="299720" algn="l"/>
              </a:tabLst>
            </a:pPr>
            <a:r>
              <a:rPr lang="en-US" sz="1500" b="1" i="1" dirty="0">
                <a:solidFill>
                  <a:schemeClr val="tx2">
                    <a:lumMod val="50000"/>
                  </a:schemeClr>
                </a:solidFill>
                <a:latin typeface="Book Antiqua" panose="02040602050305030304" pitchFamily="18" charset="0"/>
                <a:cs typeface="Times New Roman"/>
              </a:rPr>
              <a:t>      (a)  the acceptance is received; or</a:t>
            </a:r>
          </a:p>
          <a:p>
            <a:pPr marL="12065" marR="6350" algn="just">
              <a:lnSpc>
                <a:spcPct val="120000"/>
              </a:lnSpc>
              <a:tabLst>
                <a:tab pos="299720" algn="l"/>
              </a:tabLst>
            </a:pPr>
            <a:r>
              <a:rPr lang="en-US" sz="1500" b="1" i="1" dirty="0">
                <a:solidFill>
                  <a:schemeClr val="tx2">
                    <a:lumMod val="50000"/>
                  </a:schemeClr>
                </a:solidFill>
                <a:latin typeface="Book Antiqua" panose="02040602050305030304" pitchFamily="18" charset="0"/>
                <a:cs typeface="Times New Roman"/>
              </a:rPr>
              <a:t>      (b)  the period of filing of objections under sub-section (2) expires.</a:t>
            </a:r>
          </a:p>
          <a:p>
            <a:pPr marL="12065" marR="6350" algn="just">
              <a:lnSpc>
                <a:spcPct val="100000"/>
              </a:lnSpc>
              <a:tabLst>
                <a:tab pos="299720" algn="l"/>
              </a:tabLst>
            </a:pPr>
            <a:endParaRPr lang="en-US" b="1" i="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endParaRPr lang="en-US" b="1" i="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endParaRPr lang="en-US" sz="1800" b="1" i="1" dirty="0">
              <a:solidFill>
                <a:schemeClr val="tx2">
                  <a:lumMod val="50000"/>
                </a:schemeClr>
              </a:solidFill>
              <a:latin typeface="Book Antiqua" panose="02040602050305030304" pitchFamily="18" charset="0"/>
              <a:cs typeface="Times New Roman"/>
            </a:endParaRPr>
          </a:p>
          <a:p>
            <a:pPr marL="299085" marR="6350" indent="-287020" algn="just">
              <a:lnSpc>
                <a:spcPct val="100000"/>
              </a:lnSpc>
              <a:buFont typeface="Wingdings" panose="05000000000000000000" pitchFamily="2" charset="2"/>
              <a:buChar char="Ø"/>
              <a:tabLst>
                <a:tab pos="299720" algn="l"/>
              </a:tabLst>
            </a:pPr>
            <a:endParaRPr lang="en-US" sz="1800" i="1" dirty="0">
              <a:solidFill>
                <a:schemeClr val="tx2">
                  <a:lumMod val="50000"/>
                </a:schemeClr>
              </a:solidFill>
              <a:latin typeface="Book Antiqua" panose="02040602050305030304" pitchFamily="18" charset="0"/>
              <a:cs typeface="Times New Roman"/>
            </a:endParaRPr>
          </a:p>
          <a:p>
            <a:pPr marL="342900" indent="-342900">
              <a:lnSpc>
                <a:spcPct val="100000"/>
              </a:lnSpc>
              <a:spcBef>
                <a:spcPts val="45"/>
              </a:spcBef>
              <a:buFont typeface="Wingdings" panose="05000000000000000000" pitchFamily="2" charset="2"/>
              <a:buChar char="Ø"/>
            </a:pPr>
            <a:endParaRPr lang="en-US" sz="2000" dirty="0">
              <a:solidFill>
                <a:schemeClr val="tx2">
                  <a:lumMod val="50000"/>
                </a:schemeClr>
              </a:solidFill>
              <a:latin typeface="Book Antiqua" panose="02040602050305030304" pitchFamily="18" charset="0"/>
              <a:cs typeface="Times New Roman"/>
            </a:endParaRPr>
          </a:p>
          <a:p>
            <a:pPr marL="299085" marR="5080" indent="-287020" algn="just">
              <a:lnSpc>
                <a:spcPct val="98800"/>
              </a:lnSpc>
              <a:buFont typeface="Wingdings"/>
              <a:buChar char=""/>
              <a:tabLst>
                <a:tab pos="299720" algn="l"/>
              </a:tabLst>
            </a:pPr>
            <a:endParaRPr lang="en-US" sz="1800" dirty="0">
              <a:latin typeface="Times New Roman"/>
              <a:cs typeface="Times New Roman"/>
            </a:endParaRPr>
          </a:p>
          <a:p>
            <a:pPr marL="12700">
              <a:lnSpc>
                <a:spcPct val="100000"/>
              </a:lnSpc>
              <a:spcBef>
                <a:spcPts val="105"/>
              </a:spcBef>
            </a:pPr>
            <a:endParaRPr lang="en-US" sz="1800" dirty="0">
              <a:latin typeface="Times New Roman"/>
              <a:cs typeface="Times New Roman"/>
            </a:endParaRPr>
          </a:p>
          <a:p>
            <a:endParaRPr lang="en-US" sz="1800" dirty="0">
              <a:solidFill>
                <a:schemeClr val="accent1">
                  <a:lumMod val="50000"/>
                </a:schemeClr>
              </a:solidFill>
              <a:latin typeface="Book Antiqua" panose="02040602050305030304" pitchFamily="18" charset="0"/>
            </a:endParaRPr>
          </a:p>
          <a:p>
            <a:endParaRPr lang="en-US" sz="1800" dirty="0">
              <a:solidFill>
                <a:schemeClr val="accent1">
                  <a:lumMod val="50000"/>
                </a:schemeClr>
              </a:solidFill>
              <a:latin typeface="Book Antiqua" panose="02040602050305030304" pitchFamily="18" charset="0"/>
            </a:endParaRPr>
          </a:p>
        </p:txBody>
      </p:sp>
    </p:spTree>
    <p:extLst>
      <p:ext uri="{BB962C8B-B14F-4D97-AF65-F5344CB8AC3E}">
        <p14:creationId xmlns:p14="http://schemas.microsoft.com/office/powerpoint/2010/main" val="1070385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2800" b="1" u="heavy" spc="-10" dirty="0">
                <a:solidFill>
                  <a:schemeClr val="tx2">
                    <a:lumMod val="50000"/>
                  </a:schemeClr>
                </a:solidFill>
                <a:uFill>
                  <a:solidFill>
                    <a:srgbClr val="000000"/>
                  </a:solidFill>
                </a:uFill>
                <a:latin typeface="Book Antiqua" panose="02040602050305030304" pitchFamily="18" charset="0"/>
                <a:cs typeface="Times New Roman"/>
              </a:rPr>
              <a:t>Step by Step Breakdown</a:t>
            </a:r>
          </a:p>
          <a:p>
            <a:pPr>
              <a:lnSpc>
                <a:spcPct val="100000"/>
              </a:lnSpc>
              <a:spcBef>
                <a:spcPts val="45"/>
              </a:spcBef>
            </a:pPr>
            <a:endParaRPr lang="en-US" sz="2000" dirty="0">
              <a:solidFill>
                <a:schemeClr val="tx2">
                  <a:lumMod val="50000"/>
                </a:schemeClr>
              </a:solidFill>
              <a:latin typeface="Book Antiqua" panose="02040602050305030304" pitchFamily="18" charset="0"/>
              <a:cs typeface="Times New Roman"/>
            </a:endParaRPr>
          </a:p>
          <a:p>
            <a:endParaRPr lang="en-US" sz="1800" dirty="0">
              <a:solidFill>
                <a:schemeClr val="accent1">
                  <a:lumMod val="50000"/>
                </a:schemeClr>
              </a:solidFill>
              <a:latin typeface="Book Antiqua" panose="02040602050305030304" pitchFamily="18" charset="0"/>
            </a:endParaRPr>
          </a:p>
        </p:txBody>
      </p:sp>
      <p:graphicFrame>
        <p:nvGraphicFramePr>
          <p:cNvPr id="2" name="Table 1">
            <a:extLst>
              <a:ext uri="{FF2B5EF4-FFF2-40B4-BE49-F238E27FC236}">
                <a16:creationId xmlns:a16="http://schemas.microsoft.com/office/drawing/2014/main" id="{06141824-38FF-4BF3-AF43-6C6ACDDFDD23}"/>
              </a:ext>
            </a:extLst>
          </p:cNvPr>
          <p:cNvGraphicFramePr>
            <a:graphicFrameLocks noGrp="1"/>
          </p:cNvGraphicFramePr>
          <p:nvPr>
            <p:extLst>
              <p:ext uri="{D42A27DB-BD31-4B8C-83A1-F6EECF244321}">
                <p14:modId xmlns:p14="http://schemas.microsoft.com/office/powerpoint/2010/main" val="2826589179"/>
              </p:ext>
            </p:extLst>
          </p:nvPr>
        </p:nvGraphicFramePr>
        <p:xfrm>
          <a:off x="400050" y="914400"/>
          <a:ext cx="10853419" cy="5533197"/>
        </p:xfrm>
        <a:graphic>
          <a:graphicData uri="http://schemas.openxmlformats.org/drawingml/2006/table">
            <a:tbl>
              <a:tblPr firstRow="1" bandRow="1">
                <a:tableStyleId>{3B4B98B0-60AC-42C2-AFA5-B58CD77FA1E5}</a:tableStyleId>
              </a:tblPr>
              <a:tblGrid>
                <a:gridCol w="2697042">
                  <a:extLst>
                    <a:ext uri="{9D8B030D-6E8A-4147-A177-3AD203B41FA5}">
                      <a16:colId xmlns:a16="http://schemas.microsoft.com/office/drawing/2014/main" val="3415776319"/>
                    </a:ext>
                  </a:extLst>
                </a:gridCol>
                <a:gridCol w="8156377">
                  <a:extLst>
                    <a:ext uri="{9D8B030D-6E8A-4147-A177-3AD203B41FA5}">
                      <a16:colId xmlns:a16="http://schemas.microsoft.com/office/drawing/2014/main" val="1002980712"/>
                    </a:ext>
                  </a:extLst>
                </a:gridCol>
              </a:tblGrid>
              <a:tr h="625917">
                <a:tc>
                  <a:txBody>
                    <a:bodyPr/>
                    <a:lstStyle/>
                    <a:p>
                      <a:pPr algn="l"/>
                      <a:r>
                        <a:rPr lang="en-US" sz="1600" b="1" dirty="0">
                          <a:solidFill>
                            <a:schemeClr val="tx1"/>
                          </a:solidFill>
                          <a:latin typeface="Book Antiqua" panose="02040602050305030304" pitchFamily="18" charset="0"/>
                          <a:ea typeface="+mn-ea"/>
                          <a:cs typeface="+mn-cs"/>
                        </a:rPr>
                        <a:t>Section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1600" b="1" dirty="0">
                          <a:solidFill>
                            <a:schemeClr val="tx1"/>
                          </a:solidFill>
                          <a:latin typeface="Book Antiqua" panose="02040602050305030304" pitchFamily="18" charset="0"/>
                          <a:ea typeface="+mn-ea"/>
                          <a:cs typeface="+mn-cs"/>
                        </a:rPr>
                        <a:t>Interpretation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1949180"/>
                  </a:ext>
                </a:extLst>
              </a:tr>
              <a:tr h="625917">
                <a:tc>
                  <a:txBody>
                    <a:bodyPr/>
                    <a:lstStyle/>
                    <a:p>
                      <a:pPr algn="l"/>
                      <a:r>
                        <a:rPr lang="en-US" sz="1600" b="0" dirty="0">
                          <a:solidFill>
                            <a:schemeClr val="tx1"/>
                          </a:solidFill>
                          <a:latin typeface="Book Antiqua" panose="02040602050305030304" pitchFamily="18" charset="0"/>
                          <a:ea typeface="+mn-ea"/>
                          <a:cs typeface="+mn-cs"/>
                        </a:rPr>
                        <a:t>Section 144C(1) – The Trigger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b="0" dirty="0">
                          <a:solidFill>
                            <a:schemeClr val="tx1"/>
                          </a:solidFill>
                          <a:latin typeface="Book Antiqua" panose="02040602050305030304" pitchFamily="18" charset="0"/>
                          <a:ea typeface="+mn-ea"/>
                          <a:cs typeface="+mn-cs"/>
                        </a:rPr>
                        <a:t>AO Must Issue Draft Order -</a:t>
                      </a:r>
                    </a:p>
                    <a:p>
                      <a:pPr algn="l"/>
                      <a:endParaRPr lang="en-US" sz="1600" b="0" dirty="0">
                        <a:solidFill>
                          <a:schemeClr val="tx1"/>
                        </a:solidFill>
                        <a:latin typeface="Book Antiqua" panose="02040602050305030304" pitchFamily="18" charset="0"/>
                        <a:ea typeface="+mn-ea"/>
                        <a:cs typeface="+mn-cs"/>
                      </a:endParaRPr>
                    </a:p>
                    <a:p>
                      <a:pPr algn="l"/>
                      <a:r>
                        <a:rPr lang="en-US" sz="1600" b="0" dirty="0">
                          <a:solidFill>
                            <a:schemeClr val="tx1"/>
                          </a:solidFill>
                          <a:latin typeface="Book Antiqua" panose="02040602050305030304" pitchFamily="18" charset="0"/>
                          <a:ea typeface="+mn-ea"/>
                          <a:cs typeface="+mn-cs"/>
                        </a:rPr>
                        <a:t>If you're a foreign company or face a TP adjustment, you are an eligible assessee. </a:t>
                      </a:r>
                    </a:p>
                    <a:p>
                      <a:pPr algn="l"/>
                      <a:r>
                        <a:rPr lang="en-IN" sz="1600" b="0" dirty="0">
                          <a:solidFill>
                            <a:schemeClr val="tx1"/>
                          </a:solidFill>
                          <a:latin typeface="Book Antiqua" panose="02040602050305030304" pitchFamily="18" charset="0"/>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9377559"/>
                  </a:ext>
                </a:extLst>
              </a:tr>
              <a:tr h="625917">
                <a:tc>
                  <a:txBody>
                    <a:bodyPr/>
                    <a:lstStyle/>
                    <a:p>
                      <a:pPr algn="l"/>
                      <a:r>
                        <a:rPr lang="en-US" sz="1600" b="0" i="0" u="none" strike="noStrike" baseline="0" dirty="0">
                          <a:solidFill>
                            <a:schemeClr val="tx1"/>
                          </a:solidFill>
                          <a:latin typeface="Book Antiqua" panose="02040602050305030304" pitchFamily="18" charset="0"/>
                          <a:ea typeface="+mn-ea"/>
                          <a:cs typeface="+mn-cs"/>
                        </a:rPr>
                        <a:t>Section 144C(2) – Options for the Assessee</a:t>
                      </a:r>
                      <a:endParaRPr lang="en-IN"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1600" dirty="0">
                          <a:latin typeface="Book Antiqua" panose="02040602050305030304" pitchFamily="18" charset="0"/>
                        </a:rPr>
                        <a:t>Assessee’s Response Window – </a:t>
                      </a:r>
                      <a:r>
                        <a:rPr lang="en-US" sz="1600" b="1" dirty="0">
                          <a:latin typeface="Book Antiqua" panose="02040602050305030304" pitchFamily="18" charset="0"/>
                        </a:rPr>
                        <a:t>Options Within 30 Days</a:t>
                      </a:r>
                      <a:r>
                        <a:rPr lang="en-US" sz="1600" dirty="0">
                          <a:latin typeface="Book Antiqua" panose="02040602050305030304" pitchFamily="18" charset="0"/>
                        </a:rPr>
                        <a:t>:</a:t>
                      </a:r>
                    </a:p>
                    <a:p>
                      <a:pPr algn="l"/>
                      <a:endParaRPr lang="en-US" sz="1600" dirty="0">
                        <a:latin typeface="Book Antiqua" panose="02040602050305030304" pitchFamily="18" charset="0"/>
                      </a:endParaRPr>
                    </a:p>
                    <a:p>
                      <a:pPr marL="342900" indent="-342900" algn="l">
                        <a:buAutoNum type="alphaLcParenBoth"/>
                      </a:pPr>
                      <a:r>
                        <a:rPr lang="en-US" sz="1600" dirty="0">
                          <a:latin typeface="Book Antiqua" panose="02040602050305030304" pitchFamily="18" charset="0"/>
                        </a:rPr>
                        <a:t>Accept the variation ➝ AO finalizes order</a:t>
                      </a:r>
                    </a:p>
                    <a:p>
                      <a:pPr marL="342900" indent="-342900" algn="l">
                        <a:buAutoNum type="alphaLcParenBoth"/>
                      </a:pPr>
                      <a:r>
                        <a:rPr lang="en-US" sz="1600" dirty="0">
                          <a:latin typeface="Book Antiqua" panose="02040602050305030304" pitchFamily="18" charset="0"/>
                        </a:rPr>
                        <a:t>File objections to: </a:t>
                      </a:r>
                    </a:p>
                    <a:p>
                      <a:pPr marL="0" indent="0" algn="l">
                        <a:buNone/>
                      </a:pPr>
                      <a:r>
                        <a:rPr lang="en-US" sz="1600" dirty="0">
                          <a:latin typeface="Book Antiqua" panose="02040602050305030304" pitchFamily="18" charset="0"/>
                        </a:rPr>
                        <a:t>        (i) DRP   (ii) AO</a:t>
                      </a:r>
                    </a:p>
                    <a:p>
                      <a:pPr marL="0" indent="0" algn="l">
                        <a:buNone/>
                      </a:pPr>
                      <a:endParaRPr lang="en-US" sz="1600" dirty="0">
                        <a:latin typeface="Book Antiqua" panose="02040602050305030304" pitchFamily="18" charset="0"/>
                      </a:endParaRPr>
                    </a:p>
                    <a:p>
                      <a:pPr marL="0" indent="0" algn="l">
                        <a:buNone/>
                      </a:pPr>
                      <a:r>
                        <a:rPr lang="en-US" sz="1600" dirty="0">
                          <a:latin typeface="Book Antiqua" panose="02040602050305030304" pitchFamily="18" charset="0"/>
                        </a:rPr>
                        <a:t>This is the Assessees opportunity to engage with DRP before facing a final order. Timelines are strict</a:t>
                      </a:r>
                    </a:p>
                    <a:p>
                      <a:pPr marL="0" indent="0" algn="l">
                        <a:buNone/>
                      </a:pPr>
                      <a:endParaRPr lang="en-IN"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3365577"/>
                  </a:ext>
                </a:extLst>
              </a:tr>
              <a:tr h="670038">
                <a:tc>
                  <a:txBody>
                    <a:bodyPr/>
                    <a:lstStyle/>
                    <a:p>
                      <a:pPr algn="l"/>
                      <a:r>
                        <a:rPr lang="en-US" sz="1600" b="0" i="0" u="none" strike="noStrike" baseline="0" dirty="0">
                          <a:solidFill>
                            <a:schemeClr val="tx1"/>
                          </a:solidFill>
                          <a:latin typeface="Book Antiqua" panose="02040602050305030304" pitchFamily="18" charset="0"/>
                          <a:ea typeface="+mn-ea"/>
                          <a:cs typeface="+mn-cs"/>
                        </a:rPr>
                        <a:t>Section 144C(3)-(4) – When No Objection is Filed</a:t>
                      </a:r>
                    </a:p>
                    <a:p>
                      <a:pPr algn="l"/>
                      <a:endParaRPr lang="en-IN"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1600" b="0" i="0" u="none" strike="noStrike" baseline="0" dirty="0">
                          <a:solidFill>
                            <a:schemeClr val="tx1"/>
                          </a:solidFill>
                          <a:latin typeface="Book Antiqua" panose="02040602050305030304" pitchFamily="18" charset="0"/>
                          <a:ea typeface="+mn-ea"/>
                          <a:cs typeface="+mn-cs"/>
                        </a:rPr>
                        <a:t>No Objection Filed? AO Finalize</a:t>
                      </a:r>
                    </a:p>
                    <a:p>
                      <a:pPr algn="l"/>
                      <a:endParaRPr lang="en-IN" sz="1600" b="0" i="0" u="none" strike="noStrike" baseline="0" dirty="0">
                        <a:solidFill>
                          <a:schemeClr val="tx1"/>
                        </a:solidFill>
                        <a:latin typeface="Book Antiqua" panose="02040602050305030304" pitchFamily="18" charset="0"/>
                        <a:ea typeface="+mn-ea"/>
                        <a:cs typeface="+mn-cs"/>
                      </a:endParaRPr>
                    </a:p>
                    <a:p>
                      <a:pPr algn="l"/>
                      <a:r>
                        <a:rPr lang="en-US" sz="1600" dirty="0">
                          <a:latin typeface="Book Antiqua" panose="02040602050305030304" pitchFamily="18" charset="0"/>
                        </a:rPr>
                        <a:t>AO finalizes assessment within 1 month if:</a:t>
                      </a:r>
                    </a:p>
                    <a:p>
                      <a:pPr marL="447675" indent="-355600" algn="l">
                        <a:buFont typeface="Arial" panose="020B0604020202020204" pitchFamily="34" charset="0"/>
                        <a:buChar char="•"/>
                      </a:pPr>
                      <a:r>
                        <a:rPr lang="en-US" sz="1600" dirty="0">
                          <a:latin typeface="Book Antiqua" panose="02040602050305030304" pitchFamily="18" charset="0"/>
                        </a:rPr>
                        <a:t>Assessee accepts variation</a:t>
                      </a:r>
                    </a:p>
                    <a:p>
                      <a:pPr marL="447675" indent="-355600" algn="l">
                        <a:buFont typeface="Arial" panose="020B0604020202020204" pitchFamily="34" charset="0"/>
                        <a:buChar char="•"/>
                      </a:pPr>
                      <a:r>
                        <a:rPr lang="en-US" sz="1600" dirty="0">
                          <a:latin typeface="Book Antiqua" panose="02040602050305030304" pitchFamily="18" charset="0"/>
                        </a:rPr>
                        <a:t>No objection filed in 30 days</a:t>
                      </a:r>
                    </a:p>
                    <a:p>
                      <a:pPr marL="447675" indent="-355600" algn="l">
                        <a:buFont typeface="Arial" panose="020B0604020202020204" pitchFamily="34" charset="0"/>
                        <a:buChar char="•"/>
                      </a:pPr>
                      <a:endParaRPr lang="en-IN"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3491685"/>
                  </a:ext>
                </a:extLst>
              </a:tr>
            </a:tbl>
          </a:graphicData>
        </a:graphic>
      </p:graphicFrame>
    </p:spTree>
    <p:extLst>
      <p:ext uri="{BB962C8B-B14F-4D97-AF65-F5344CB8AC3E}">
        <p14:creationId xmlns:p14="http://schemas.microsoft.com/office/powerpoint/2010/main" val="858420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3810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Section 144C </a:t>
            </a:r>
            <a:endParaRPr lang="en-US" sz="3200" b="1" u="heavy" dirty="0">
              <a:solidFill>
                <a:schemeClr val="tx2">
                  <a:lumMod val="50000"/>
                </a:schemeClr>
              </a:solidFill>
              <a:uFill>
                <a:solidFill>
                  <a:srgbClr val="000000"/>
                </a:solidFill>
              </a:u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500" b="1" i="1" dirty="0">
                <a:solidFill>
                  <a:schemeClr val="tx2">
                    <a:lumMod val="50000"/>
                  </a:schemeClr>
                </a:solidFill>
                <a:latin typeface="Book Antiqua" panose="02040602050305030304" pitchFamily="18" charset="0"/>
                <a:cs typeface="Times New Roman"/>
              </a:rPr>
              <a:t>(5) The Dispute Resolution Panel shall, in a case where any objection is received under sub-section (2), issue such directions, as it thinks fit, for the guidance of the Assessing Officer to enable him to complete the assessment.</a:t>
            </a:r>
          </a:p>
          <a:p>
            <a:pPr marL="12065" marR="6350" algn="just">
              <a:lnSpc>
                <a:spcPct val="100000"/>
              </a:lnSpc>
              <a:tabLst>
                <a:tab pos="299720" algn="l"/>
              </a:tabLst>
            </a:pPr>
            <a:endParaRPr lang="en-US" sz="15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500" b="1" i="1" dirty="0">
                <a:solidFill>
                  <a:schemeClr val="tx2">
                    <a:lumMod val="50000"/>
                  </a:schemeClr>
                </a:solidFill>
                <a:latin typeface="Book Antiqua" panose="02040602050305030304" pitchFamily="18" charset="0"/>
                <a:cs typeface="Times New Roman"/>
              </a:rPr>
              <a:t>(6) The Dispute Resolution Panel shall issue the directions referred to in sub-section (5), after considering the following, namely:—</a:t>
            </a:r>
          </a:p>
          <a:p>
            <a:pPr marL="447675" marR="6350" lvl="1" indent="-179388" algn="just">
              <a:tabLst>
                <a:tab pos="299720" algn="l"/>
              </a:tabLst>
            </a:pPr>
            <a:r>
              <a:rPr lang="en-US" sz="1500" b="1" i="1" dirty="0">
                <a:solidFill>
                  <a:schemeClr val="tx2">
                    <a:lumMod val="50000"/>
                  </a:schemeClr>
                </a:solidFill>
                <a:latin typeface="Book Antiqua" panose="02040602050305030304" pitchFamily="18" charset="0"/>
                <a:cs typeface="Times New Roman"/>
              </a:rPr>
              <a:t>(a)	draft order;</a:t>
            </a:r>
          </a:p>
          <a:p>
            <a:pPr marL="447675" marR="6350" lvl="1" indent="-179388" algn="just">
              <a:tabLst>
                <a:tab pos="299720" algn="l"/>
              </a:tabLst>
            </a:pPr>
            <a:r>
              <a:rPr lang="en-US" sz="1500" b="1" i="1" dirty="0">
                <a:solidFill>
                  <a:schemeClr val="tx2">
                    <a:lumMod val="50000"/>
                  </a:schemeClr>
                </a:solidFill>
                <a:latin typeface="Book Antiqua" panose="02040602050305030304" pitchFamily="18" charset="0"/>
                <a:cs typeface="Times New Roman"/>
              </a:rPr>
              <a:t>(b)	objections filed by the assessee;</a:t>
            </a:r>
          </a:p>
          <a:p>
            <a:pPr marL="447675" marR="6350" lvl="1" indent="-179388" algn="just">
              <a:tabLst>
                <a:tab pos="299720" algn="l"/>
              </a:tabLst>
            </a:pPr>
            <a:r>
              <a:rPr lang="en-US" sz="1500" b="1" i="1" dirty="0">
                <a:solidFill>
                  <a:schemeClr val="tx2">
                    <a:lumMod val="50000"/>
                  </a:schemeClr>
                </a:solidFill>
                <a:latin typeface="Book Antiqua" panose="02040602050305030304" pitchFamily="18" charset="0"/>
                <a:cs typeface="Times New Roman"/>
              </a:rPr>
              <a:t>(c)	evidence furnished by the assessee;</a:t>
            </a:r>
          </a:p>
          <a:p>
            <a:pPr marL="447675" marR="6350" lvl="1" indent="-179388" algn="just">
              <a:tabLst>
                <a:tab pos="299720" algn="l"/>
              </a:tabLst>
            </a:pPr>
            <a:r>
              <a:rPr lang="en-US" sz="1500" b="1" i="1" dirty="0">
                <a:solidFill>
                  <a:schemeClr val="tx2">
                    <a:lumMod val="50000"/>
                  </a:schemeClr>
                </a:solidFill>
                <a:latin typeface="Book Antiqua" panose="02040602050305030304" pitchFamily="18" charset="0"/>
                <a:cs typeface="Times New Roman"/>
              </a:rPr>
              <a:t>(d)	report, if any, of the Assessing Officer, Valuation Officer or Transfer Pricing Officer or any other authority;</a:t>
            </a:r>
          </a:p>
          <a:p>
            <a:pPr marL="447675" marR="6350" lvl="1" indent="-179388" algn="just">
              <a:tabLst>
                <a:tab pos="299720" algn="l"/>
              </a:tabLst>
            </a:pPr>
            <a:r>
              <a:rPr lang="en-US" sz="1500" b="1" i="1" dirty="0">
                <a:solidFill>
                  <a:schemeClr val="tx2">
                    <a:lumMod val="50000"/>
                  </a:schemeClr>
                </a:solidFill>
                <a:latin typeface="Book Antiqua" panose="02040602050305030304" pitchFamily="18" charset="0"/>
                <a:cs typeface="Times New Roman"/>
              </a:rPr>
              <a:t>(e)	records relating to the draft order;</a:t>
            </a:r>
          </a:p>
          <a:p>
            <a:pPr marL="447675" marR="6350" lvl="1" indent="-179388" algn="just">
              <a:tabLst>
                <a:tab pos="299720" algn="l"/>
              </a:tabLst>
            </a:pPr>
            <a:r>
              <a:rPr lang="en-US" sz="1500" b="1" i="1" dirty="0">
                <a:solidFill>
                  <a:schemeClr val="tx2">
                    <a:lumMod val="50000"/>
                  </a:schemeClr>
                </a:solidFill>
                <a:latin typeface="Book Antiqua" panose="02040602050305030304" pitchFamily="18" charset="0"/>
                <a:cs typeface="Times New Roman"/>
              </a:rPr>
              <a:t>(f)	evidence collected by, or caused to be collected by, it; and</a:t>
            </a:r>
          </a:p>
          <a:p>
            <a:pPr marL="447675" marR="6350" lvl="1" indent="-179388" algn="just">
              <a:tabLst>
                <a:tab pos="299720" algn="l"/>
              </a:tabLst>
            </a:pPr>
            <a:r>
              <a:rPr lang="en-US" sz="1500" b="1" i="1" dirty="0">
                <a:solidFill>
                  <a:schemeClr val="tx2">
                    <a:lumMod val="50000"/>
                  </a:schemeClr>
                </a:solidFill>
                <a:latin typeface="Book Antiqua" panose="02040602050305030304" pitchFamily="18" charset="0"/>
                <a:cs typeface="Times New Roman"/>
              </a:rPr>
              <a:t>(g)	result of any enquiry made by, or caused to be made by, it.</a:t>
            </a:r>
          </a:p>
          <a:p>
            <a:pPr marL="12065" marR="6350" algn="just">
              <a:lnSpc>
                <a:spcPct val="100000"/>
              </a:lnSpc>
              <a:tabLst>
                <a:tab pos="299720" algn="l"/>
              </a:tabLst>
            </a:pPr>
            <a:endParaRPr lang="en-US" sz="15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500" b="1" i="1" dirty="0">
                <a:solidFill>
                  <a:schemeClr val="tx2">
                    <a:lumMod val="50000"/>
                  </a:schemeClr>
                </a:solidFill>
                <a:latin typeface="Book Antiqua" panose="02040602050305030304" pitchFamily="18" charset="0"/>
                <a:cs typeface="Times New Roman"/>
              </a:rPr>
              <a:t>(7) The Dispute Resolution Panel may, before issuing any directions referred to in sub-section (5),—</a:t>
            </a:r>
          </a:p>
          <a:p>
            <a:pPr marL="268288" marR="6350" lvl="1" algn="just">
              <a:tabLst>
                <a:tab pos="299720" algn="l"/>
              </a:tabLst>
            </a:pPr>
            <a:r>
              <a:rPr lang="en-US" sz="1500" b="1" i="1" dirty="0">
                <a:solidFill>
                  <a:schemeClr val="tx2">
                    <a:lumMod val="50000"/>
                  </a:schemeClr>
                </a:solidFill>
                <a:latin typeface="Book Antiqua" panose="02040602050305030304" pitchFamily="18" charset="0"/>
                <a:cs typeface="Times New Roman"/>
              </a:rPr>
              <a:t>(a)	   make such further enquiry, as it thinks fit; or</a:t>
            </a:r>
          </a:p>
          <a:p>
            <a:pPr marL="268288" marR="6350" lvl="1" algn="just">
              <a:tabLst>
                <a:tab pos="299720" algn="l"/>
              </a:tabLst>
            </a:pPr>
            <a:r>
              <a:rPr lang="en-US" sz="1500" b="1" i="1" dirty="0">
                <a:solidFill>
                  <a:schemeClr val="tx2">
                    <a:lumMod val="50000"/>
                  </a:schemeClr>
                </a:solidFill>
                <a:latin typeface="Book Antiqua" panose="02040602050305030304" pitchFamily="18" charset="0"/>
                <a:cs typeface="Times New Roman"/>
              </a:rPr>
              <a:t>(b)	   cause any further enquiry to be made by any income-tax authority and report the result of the same to it.</a:t>
            </a:r>
          </a:p>
          <a:p>
            <a:pPr marL="299085" marR="6350" indent="-287020" algn="just">
              <a:lnSpc>
                <a:spcPct val="100000"/>
              </a:lnSpc>
              <a:buFont typeface="Wingdings" panose="05000000000000000000" pitchFamily="2" charset="2"/>
              <a:buChar char="Ø"/>
              <a:tabLst>
                <a:tab pos="299720" algn="l"/>
              </a:tabLst>
            </a:pPr>
            <a:endParaRPr lang="en-US" sz="15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500" b="1" i="1" dirty="0">
                <a:solidFill>
                  <a:schemeClr val="tx2">
                    <a:lumMod val="50000"/>
                  </a:schemeClr>
                </a:solidFill>
                <a:latin typeface="Book Antiqua" panose="02040602050305030304" pitchFamily="18" charset="0"/>
                <a:cs typeface="Times New Roman"/>
              </a:rPr>
              <a:t>(8) The Dispute Resolution Panel may confirm, reduce or enhance the variations proposed in the draft order so, however, that it shall not set aside any proposed variation or issue any direction under sub-section (5) for further enquiry and passing of the assessment order.</a:t>
            </a:r>
          </a:p>
          <a:p>
            <a:pPr marL="12065" marR="6350" algn="just">
              <a:lnSpc>
                <a:spcPct val="100000"/>
              </a:lnSpc>
              <a:tabLst>
                <a:tab pos="299720" algn="l"/>
              </a:tabLst>
            </a:pPr>
            <a:endParaRPr lang="en-US" sz="1500" b="1" i="1" dirty="0">
              <a:solidFill>
                <a:schemeClr val="tx2">
                  <a:lumMod val="50000"/>
                </a:schemeClr>
              </a:solidFill>
              <a:latin typeface="Book Antiqua" panose="02040602050305030304" pitchFamily="18" charset="0"/>
              <a:cs typeface="Times New Roman"/>
            </a:endParaRPr>
          </a:p>
          <a:p>
            <a:pPr marL="12065" marR="6350" algn="just">
              <a:lnSpc>
                <a:spcPct val="100000"/>
              </a:lnSpc>
              <a:tabLst>
                <a:tab pos="299720" algn="l"/>
              </a:tabLst>
            </a:pPr>
            <a:r>
              <a:rPr lang="en-US" sz="1500" b="1" i="1" dirty="0">
                <a:solidFill>
                  <a:schemeClr val="tx2">
                    <a:lumMod val="50000"/>
                  </a:schemeClr>
                </a:solidFill>
                <a:latin typeface="Book Antiqua" panose="02040602050305030304" pitchFamily="18" charset="0"/>
                <a:cs typeface="Times New Roman"/>
              </a:rPr>
              <a:t>Explanation.—For the removal of doubts, it is hereby declared that the power of the Dispute Resolution Panel to enhance the variation shall include and shall be deemed always to have included the power to consider any matter arising out of the assessment proceedings relating to the draft order, notwithstanding that such matter was raised or not by the eligible assessee.</a:t>
            </a:r>
          </a:p>
          <a:p>
            <a:pPr marL="12065" marR="6350" algn="just">
              <a:lnSpc>
                <a:spcPct val="100000"/>
              </a:lnSpc>
              <a:tabLst>
                <a:tab pos="299720" algn="l"/>
              </a:tabLst>
            </a:pPr>
            <a:endParaRPr lang="en-US" sz="1800" i="1" dirty="0">
              <a:solidFill>
                <a:schemeClr val="tx2">
                  <a:lumMod val="50000"/>
                </a:schemeClr>
              </a:solidFill>
              <a:latin typeface="Book Antiqua" panose="02040602050305030304" pitchFamily="18" charset="0"/>
              <a:cs typeface="Times New Roman"/>
            </a:endParaRPr>
          </a:p>
          <a:p>
            <a:pPr marL="342900" indent="-342900">
              <a:lnSpc>
                <a:spcPct val="100000"/>
              </a:lnSpc>
              <a:spcBef>
                <a:spcPts val="45"/>
              </a:spcBef>
              <a:buFont typeface="Wingdings" panose="05000000000000000000" pitchFamily="2" charset="2"/>
              <a:buChar char="Ø"/>
            </a:pPr>
            <a:endParaRPr lang="en-US" sz="2000" dirty="0">
              <a:solidFill>
                <a:schemeClr val="tx2">
                  <a:lumMod val="50000"/>
                </a:schemeClr>
              </a:solidFill>
              <a:latin typeface="Book Antiqua" panose="02040602050305030304" pitchFamily="18" charset="0"/>
              <a:cs typeface="Times New Roman"/>
            </a:endParaRPr>
          </a:p>
          <a:p>
            <a:pPr marL="299085" marR="5080" indent="-287020" algn="just">
              <a:lnSpc>
                <a:spcPct val="98800"/>
              </a:lnSpc>
              <a:buFont typeface="Wingdings"/>
              <a:buChar char=""/>
              <a:tabLst>
                <a:tab pos="299720" algn="l"/>
              </a:tabLst>
            </a:pPr>
            <a:endParaRPr lang="en-US" sz="1800" dirty="0">
              <a:latin typeface="Times New Roman"/>
              <a:cs typeface="Times New Roman"/>
            </a:endParaRPr>
          </a:p>
          <a:p>
            <a:pPr marL="12700">
              <a:lnSpc>
                <a:spcPct val="100000"/>
              </a:lnSpc>
              <a:spcBef>
                <a:spcPts val="105"/>
              </a:spcBef>
            </a:pPr>
            <a:endParaRPr lang="en-US" sz="1800" dirty="0">
              <a:latin typeface="Times New Roman"/>
              <a:cs typeface="Times New Roman"/>
            </a:endParaRPr>
          </a:p>
          <a:p>
            <a:endParaRPr lang="en-US" sz="1800" dirty="0">
              <a:solidFill>
                <a:schemeClr val="accent1">
                  <a:lumMod val="50000"/>
                </a:schemeClr>
              </a:solidFill>
              <a:latin typeface="Book Antiqua" panose="02040602050305030304" pitchFamily="18" charset="0"/>
            </a:endParaRPr>
          </a:p>
          <a:p>
            <a:endParaRPr lang="en-US" sz="1800" dirty="0">
              <a:solidFill>
                <a:schemeClr val="accent1">
                  <a:lumMod val="50000"/>
                </a:schemeClr>
              </a:solidFill>
              <a:latin typeface="Book Antiqua" panose="02040602050305030304" pitchFamily="18" charset="0"/>
            </a:endParaRPr>
          </a:p>
        </p:txBody>
      </p:sp>
    </p:spTree>
    <p:extLst>
      <p:ext uri="{BB962C8B-B14F-4D97-AF65-F5344CB8AC3E}">
        <p14:creationId xmlns:p14="http://schemas.microsoft.com/office/powerpoint/2010/main" val="235111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3810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Section 144C </a:t>
            </a:r>
            <a:endParaRPr lang="en-US" sz="3200" b="1" u="heavy" dirty="0">
              <a:solidFill>
                <a:schemeClr val="tx2">
                  <a:lumMod val="50000"/>
                </a:schemeClr>
              </a:solidFill>
              <a:uFill>
                <a:solidFill>
                  <a:srgbClr val="000000"/>
                </a:solidFill>
              </a:uFill>
              <a:latin typeface="Book Antiqua" panose="02040602050305030304" pitchFamily="18" charset="0"/>
              <a:cs typeface="Times New Roman"/>
            </a:endParaRPr>
          </a:p>
          <a:p>
            <a:pPr marL="12065" marR="6350" algn="just">
              <a:lnSpc>
                <a:spcPct val="100000"/>
              </a:lnSpc>
              <a:tabLst>
                <a:tab pos="299720" algn="l"/>
              </a:tabLst>
            </a:pPr>
            <a:endParaRPr lang="en-US" sz="1600"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600" b="1" i="1" dirty="0">
                <a:solidFill>
                  <a:schemeClr val="tx2">
                    <a:lumMod val="50000"/>
                  </a:schemeClr>
                </a:solidFill>
                <a:latin typeface="Book Antiqua" panose="02040602050305030304" pitchFamily="18" charset="0"/>
                <a:cs typeface="Times New Roman"/>
              </a:rPr>
              <a:t>(9) If the members of the Dispute Resolution Panel differ in opinion on any point, the point shall be decided according to the opinion of the majority of the members.</a:t>
            </a:r>
          </a:p>
          <a:p>
            <a:pPr marL="297815" marR="6350" indent="-285750" algn="just">
              <a:lnSpc>
                <a:spcPct val="100000"/>
              </a:lnSpc>
              <a:buFont typeface="Wingdings" panose="05000000000000000000" pitchFamily="2" charset="2"/>
              <a:buChar char="Ø"/>
              <a:tabLst>
                <a:tab pos="299720" algn="l"/>
              </a:tabLst>
            </a:pPr>
            <a:endParaRPr lang="en-US" sz="16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600" b="1" i="1" dirty="0">
                <a:solidFill>
                  <a:schemeClr val="tx2">
                    <a:lumMod val="50000"/>
                  </a:schemeClr>
                </a:solidFill>
                <a:latin typeface="Book Antiqua" panose="02040602050305030304" pitchFamily="18" charset="0"/>
                <a:cs typeface="Times New Roman"/>
              </a:rPr>
              <a:t>(10) Every direction issued by the Dispute Resolution Panel shall be binding on the Assessing Officer.</a:t>
            </a:r>
          </a:p>
          <a:p>
            <a:pPr marL="297815" marR="6350" indent="-285750" algn="just">
              <a:lnSpc>
                <a:spcPct val="100000"/>
              </a:lnSpc>
              <a:buFont typeface="Wingdings" panose="05000000000000000000" pitchFamily="2" charset="2"/>
              <a:buChar char="Ø"/>
              <a:tabLst>
                <a:tab pos="299720" algn="l"/>
              </a:tabLst>
            </a:pPr>
            <a:endParaRPr lang="en-US" sz="16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600" b="1" i="1" dirty="0">
                <a:solidFill>
                  <a:schemeClr val="tx2">
                    <a:lumMod val="50000"/>
                  </a:schemeClr>
                </a:solidFill>
                <a:latin typeface="Book Antiqua" panose="02040602050305030304" pitchFamily="18" charset="0"/>
                <a:cs typeface="Times New Roman"/>
              </a:rPr>
              <a:t>(11) No direction under sub-section (5) shall be issued unless an opportunity of being heard is given to the assessee and the Assessing Officer on such directions which are prejudicial to the interest of the assessee or the interest of the revenue, respectively.</a:t>
            </a:r>
          </a:p>
          <a:p>
            <a:pPr marL="297815" marR="6350" indent="-285750" algn="just">
              <a:lnSpc>
                <a:spcPct val="100000"/>
              </a:lnSpc>
              <a:buFont typeface="Wingdings" panose="05000000000000000000" pitchFamily="2" charset="2"/>
              <a:buChar char="Ø"/>
              <a:tabLst>
                <a:tab pos="299720" algn="l"/>
              </a:tabLst>
            </a:pPr>
            <a:endParaRPr lang="en-US" sz="16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600" b="1" i="1" dirty="0">
                <a:solidFill>
                  <a:schemeClr val="tx2">
                    <a:lumMod val="50000"/>
                  </a:schemeClr>
                </a:solidFill>
                <a:latin typeface="Book Antiqua" panose="02040602050305030304" pitchFamily="18" charset="0"/>
                <a:cs typeface="Times New Roman"/>
              </a:rPr>
              <a:t>(12) No direction under sub-section (5) shall be issued after nine months from the end of the month in which the draft order is forwarded to the eligible assessee.</a:t>
            </a:r>
          </a:p>
          <a:p>
            <a:pPr marL="297815" marR="6350" indent="-285750" algn="just">
              <a:lnSpc>
                <a:spcPct val="100000"/>
              </a:lnSpc>
              <a:buFont typeface="Wingdings" panose="05000000000000000000" pitchFamily="2" charset="2"/>
              <a:buChar char="Ø"/>
              <a:tabLst>
                <a:tab pos="299720" algn="l"/>
              </a:tabLst>
            </a:pPr>
            <a:endParaRPr lang="en-US" sz="16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600" b="1" i="1" dirty="0">
                <a:solidFill>
                  <a:schemeClr val="tx2">
                    <a:lumMod val="50000"/>
                  </a:schemeClr>
                </a:solidFill>
                <a:latin typeface="Book Antiqua" panose="02040602050305030304" pitchFamily="18" charset="0"/>
                <a:cs typeface="Times New Roman"/>
              </a:rPr>
              <a:t>(13) Upon receipt of the directions issued under sub-section (5), the Assessing Officer shall, in conformity with the directions, complete, notwithstanding anything to the contrary contained in section 153 or section 153B, the assessment without providing any further opportunity of being heard to the assessee, within one month from the end of the month in which such direction is received.</a:t>
            </a:r>
          </a:p>
          <a:p>
            <a:pPr marL="342900" indent="-342900">
              <a:lnSpc>
                <a:spcPct val="100000"/>
              </a:lnSpc>
              <a:spcBef>
                <a:spcPts val="45"/>
              </a:spcBef>
              <a:buFont typeface="Wingdings" panose="05000000000000000000" pitchFamily="2" charset="2"/>
              <a:buChar char="Ø"/>
            </a:pPr>
            <a:endParaRPr lang="en-US" sz="2000" dirty="0">
              <a:solidFill>
                <a:schemeClr val="tx2">
                  <a:lumMod val="50000"/>
                </a:schemeClr>
              </a:solidFill>
              <a:latin typeface="Book Antiqua" panose="02040602050305030304" pitchFamily="18" charset="0"/>
              <a:cs typeface="Times New Roman"/>
            </a:endParaRPr>
          </a:p>
          <a:p>
            <a:pPr marL="299085" marR="5080" indent="-287020" algn="just">
              <a:lnSpc>
                <a:spcPct val="98800"/>
              </a:lnSpc>
              <a:buFont typeface="Wingdings"/>
              <a:buChar char=""/>
              <a:tabLst>
                <a:tab pos="299720" algn="l"/>
              </a:tabLst>
            </a:pPr>
            <a:endParaRPr lang="en-US" sz="1800" dirty="0">
              <a:latin typeface="Times New Roman"/>
              <a:cs typeface="Times New Roman"/>
            </a:endParaRPr>
          </a:p>
          <a:p>
            <a:pPr marL="12700">
              <a:lnSpc>
                <a:spcPct val="100000"/>
              </a:lnSpc>
              <a:spcBef>
                <a:spcPts val="105"/>
              </a:spcBef>
            </a:pPr>
            <a:endParaRPr lang="en-US" sz="1800" dirty="0">
              <a:latin typeface="Times New Roman"/>
              <a:cs typeface="Times New Roman"/>
            </a:endParaRPr>
          </a:p>
          <a:p>
            <a:endParaRPr lang="en-US" sz="1800" dirty="0">
              <a:solidFill>
                <a:schemeClr val="accent1">
                  <a:lumMod val="50000"/>
                </a:schemeClr>
              </a:solidFill>
              <a:latin typeface="Book Antiqua" panose="02040602050305030304" pitchFamily="18" charset="0"/>
            </a:endParaRPr>
          </a:p>
          <a:p>
            <a:endParaRPr lang="en-US" sz="1800" dirty="0">
              <a:solidFill>
                <a:schemeClr val="accent1">
                  <a:lumMod val="50000"/>
                </a:schemeClr>
              </a:solidFill>
              <a:latin typeface="Book Antiqua" panose="02040602050305030304" pitchFamily="18" charset="0"/>
            </a:endParaRPr>
          </a:p>
        </p:txBody>
      </p:sp>
    </p:spTree>
    <p:extLst>
      <p:ext uri="{BB962C8B-B14F-4D97-AF65-F5344CB8AC3E}">
        <p14:creationId xmlns:p14="http://schemas.microsoft.com/office/powerpoint/2010/main" val="3054464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3810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3200" b="1" u="heavy" spc="-10" dirty="0">
                <a:solidFill>
                  <a:schemeClr val="tx2">
                    <a:lumMod val="50000"/>
                  </a:schemeClr>
                </a:solidFill>
                <a:uFill>
                  <a:solidFill>
                    <a:srgbClr val="000000"/>
                  </a:solidFill>
                </a:uFill>
                <a:latin typeface="Book Antiqua" panose="02040602050305030304" pitchFamily="18" charset="0"/>
                <a:cs typeface="Times New Roman"/>
              </a:rPr>
              <a:t>Section 144C </a:t>
            </a:r>
            <a:endParaRPr lang="en-US" sz="3200" b="1" u="heavy" dirty="0">
              <a:solidFill>
                <a:schemeClr val="tx2">
                  <a:lumMod val="50000"/>
                </a:schemeClr>
              </a:solidFill>
              <a:uFill>
                <a:solidFill>
                  <a:srgbClr val="000000"/>
                </a:solidFill>
              </a:uFill>
              <a:latin typeface="Book Antiqua" panose="02040602050305030304" pitchFamily="18" charset="0"/>
              <a:cs typeface="Times New Roman"/>
            </a:endParaRPr>
          </a:p>
          <a:p>
            <a:pPr marL="12065" marR="6350" algn="just">
              <a:lnSpc>
                <a:spcPct val="100000"/>
              </a:lnSpc>
              <a:tabLst>
                <a:tab pos="299720" algn="l"/>
              </a:tabLst>
            </a:pPr>
            <a:endParaRPr lang="en-US" sz="1600"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600" b="1" i="1" dirty="0">
                <a:solidFill>
                  <a:schemeClr val="tx2">
                    <a:lumMod val="50000"/>
                  </a:schemeClr>
                </a:solidFill>
                <a:latin typeface="Book Antiqua" panose="02040602050305030304" pitchFamily="18" charset="0"/>
                <a:cs typeface="Times New Roman"/>
              </a:rPr>
              <a:t>(14) The Board may make rules for the purposes of the efficient functioning of the Dispute Resolution Panel and expeditious disposal of the objections filed under sub-section (2) by the eligible assessee.</a:t>
            </a:r>
          </a:p>
          <a:p>
            <a:pPr marL="297815" marR="6350" indent="-285750" algn="just">
              <a:lnSpc>
                <a:spcPct val="100000"/>
              </a:lnSpc>
              <a:buFont typeface="Wingdings" panose="05000000000000000000" pitchFamily="2" charset="2"/>
              <a:buChar char="Ø"/>
              <a:tabLst>
                <a:tab pos="299720" algn="l"/>
              </a:tabLst>
            </a:pPr>
            <a:endParaRPr lang="en-US" sz="16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600" b="1" i="1" dirty="0">
                <a:solidFill>
                  <a:schemeClr val="tx2">
                    <a:lumMod val="50000"/>
                  </a:schemeClr>
                </a:solidFill>
                <a:latin typeface="Book Antiqua" panose="02040602050305030304" pitchFamily="18" charset="0"/>
                <a:cs typeface="Times New Roman"/>
              </a:rPr>
              <a:t>(15) For the purposes of this section,—</a:t>
            </a:r>
          </a:p>
          <a:p>
            <a:pPr marL="357188" marR="6350" algn="just">
              <a:lnSpc>
                <a:spcPct val="100000"/>
              </a:lnSpc>
              <a:tabLst>
                <a:tab pos="299720" algn="l"/>
              </a:tabLst>
            </a:pPr>
            <a:r>
              <a:rPr lang="en-US" sz="1600" b="1" i="1" dirty="0">
                <a:solidFill>
                  <a:schemeClr val="tx2">
                    <a:lumMod val="50000"/>
                  </a:schemeClr>
                </a:solidFill>
                <a:latin typeface="Book Antiqua" panose="02040602050305030304" pitchFamily="18" charset="0"/>
                <a:cs typeface="Times New Roman"/>
              </a:rPr>
              <a:t>(a)	 "Dispute Resolution Panel" means a collegium comprising of three Principal Commissioners or Commissioners of Income-tax constituted by the Board for this purpose;</a:t>
            </a:r>
          </a:p>
          <a:p>
            <a:pPr marL="12065" marR="6350" algn="just">
              <a:lnSpc>
                <a:spcPct val="100000"/>
              </a:lnSpc>
              <a:tabLst>
                <a:tab pos="299720" algn="l"/>
              </a:tabLst>
            </a:pPr>
            <a:r>
              <a:rPr lang="en-US" sz="1600" b="1" i="1" dirty="0">
                <a:solidFill>
                  <a:schemeClr val="tx2">
                    <a:lumMod val="50000"/>
                  </a:schemeClr>
                </a:solidFill>
                <a:latin typeface="Book Antiqua" panose="02040602050305030304" pitchFamily="18" charset="0"/>
                <a:cs typeface="Times New Roman"/>
              </a:rPr>
              <a:t>       </a:t>
            </a:r>
          </a:p>
          <a:p>
            <a:pPr marL="12065" marR="6350" algn="just">
              <a:lnSpc>
                <a:spcPct val="100000"/>
              </a:lnSpc>
              <a:tabLst>
                <a:tab pos="299720" algn="l"/>
              </a:tabLst>
            </a:pPr>
            <a:r>
              <a:rPr lang="en-US" sz="1600" b="1" i="1" dirty="0">
                <a:solidFill>
                  <a:schemeClr val="tx2">
                    <a:lumMod val="50000"/>
                  </a:schemeClr>
                </a:solidFill>
                <a:latin typeface="Book Antiqua" panose="02040602050305030304" pitchFamily="18" charset="0"/>
                <a:cs typeface="Times New Roman"/>
              </a:rPr>
              <a:t>      (b)	"eligible assessee" means,—</a:t>
            </a:r>
          </a:p>
          <a:p>
            <a:pPr marL="357188" marR="6350" lvl="1" algn="just">
              <a:tabLst>
                <a:tab pos="299720" algn="l"/>
              </a:tabLst>
            </a:pPr>
            <a:endParaRPr lang="en-US" sz="1600" b="1" i="1" dirty="0">
              <a:solidFill>
                <a:schemeClr val="tx2">
                  <a:lumMod val="50000"/>
                </a:schemeClr>
              </a:solidFill>
              <a:latin typeface="Book Antiqua" panose="02040602050305030304" pitchFamily="18" charset="0"/>
              <a:cs typeface="Times New Roman"/>
            </a:endParaRPr>
          </a:p>
          <a:p>
            <a:pPr marL="357188" marR="6350" lvl="1" algn="just">
              <a:tabLst>
                <a:tab pos="299720" algn="l"/>
              </a:tabLst>
            </a:pPr>
            <a:r>
              <a:rPr lang="en-US" sz="1600" b="1" i="1" dirty="0">
                <a:solidFill>
                  <a:schemeClr val="tx2">
                    <a:lumMod val="50000"/>
                  </a:schemeClr>
                </a:solidFill>
                <a:latin typeface="Book Antiqua" panose="02040602050305030304" pitchFamily="18" charset="0"/>
                <a:cs typeface="Times New Roman"/>
              </a:rPr>
              <a:t>(i)	any person in whose case the variation referred to in sub-section (1) arises as a consequence of the order of the Transfer Pricing Officer passed under sub-section (3) of section 92CA; and</a:t>
            </a:r>
          </a:p>
          <a:p>
            <a:pPr marL="297815" marR="6350" indent="-285750" algn="just">
              <a:lnSpc>
                <a:spcPct val="100000"/>
              </a:lnSpc>
              <a:buFont typeface="Wingdings" panose="05000000000000000000" pitchFamily="2" charset="2"/>
              <a:buChar char="Ø"/>
              <a:tabLst>
                <a:tab pos="299720" algn="l"/>
              </a:tabLst>
            </a:pPr>
            <a:endParaRPr lang="en-US" sz="1600" b="1" i="1" dirty="0">
              <a:solidFill>
                <a:schemeClr val="tx2">
                  <a:lumMod val="50000"/>
                </a:schemeClr>
              </a:solidFill>
              <a:latin typeface="Book Antiqua" panose="02040602050305030304" pitchFamily="18" charset="0"/>
              <a:cs typeface="Times New Roman"/>
            </a:endParaRPr>
          </a:p>
          <a:p>
            <a:pPr marL="268288" marR="6350" indent="88900" algn="just">
              <a:lnSpc>
                <a:spcPct val="100000"/>
              </a:lnSpc>
              <a:tabLst>
                <a:tab pos="299720" algn="l"/>
              </a:tabLst>
            </a:pPr>
            <a:r>
              <a:rPr lang="en-US" sz="1600" b="1" i="1" dirty="0">
                <a:solidFill>
                  <a:schemeClr val="tx2">
                    <a:lumMod val="50000"/>
                  </a:schemeClr>
                </a:solidFill>
                <a:latin typeface="Book Antiqua" panose="02040602050305030304" pitchFamily="18" charset="0"/>
                <a:cs typeface="Times New Roman"/>
              </a:rPr>
              <a:t>(ii)	any non-resident not being a company, or any foreign company:</a:t>
            </a:r>
          </a:p>
          <a:p>
            <a:pPr marL="357188" marR="6350" lvl="1" algn="just">
              <a:tabLst>
                <a:tab pos="299720" algn="l"/>
              </a:tabLst>
            </a:pPr>
            <a:r>
              <a:rPr lang="en-US" sz="1600" b="1" i="1" dirty="0">
                <a:solidFill>
                  <a:schemeClr val="tx2">
                    <a:lumMod val="50000"/>
                  </a:schemeClr>
                </a:solidFill>
                <a:latin typeface="Book Antiqua" panose="02040602050305030304" pitchFamily="18" charset="0"/>
                <a:cs typeface="Times New Roman"/>
              </a:rPr>
              <a:t>[Provided that such eligible assessee shall not include person referred to in sub-section (1) of section 158BA or other person referred to in section 158BD.]</a:t>
            </a:r>
          </a:p>
          <a:p>
            <a:pPr marL="297815" marR="6350" indent="-285750" algn="just">
              <a:lnSpc>
                <a:spcPct val="100000"/>
              </a:lnSpc>
              <a:buFont typeface="Wingdings" panose="05000000000000000000" pitchFamily="2" charset="2"/>
              <a:buChar char="Ø"/>
              <a:tabLst>
                <a:tab pos="299720" algn="l"/>
              </a:tabLst>
            </a:pPr>
            <a:endParaRPr lang="en-US" sz="1600" b="1" i="1" dirty="0">
              <a:solidFill>
                <a:schemeClr val="tx2">
                  <a:lumMod val="50000"/>
                </a:schemeClr>
              </a:solidFill>
              <a:latin typeface="Book Antiqua" panose="02040602050305030304" pitchFamily="18" charset="0"/>
              <a:cs typeface="Times New Roman"/>
            </a:endParaRPr>
          </a:p>
          <a:p>
            <a:pPr marL="297815" marR="6350" indent="-285750" algn="just">
              <a:lnSpc>
                <a:spcPct val="100000"/>
              </a:lnSpc>
              <a:buFont typeface="Wingdings" panose="05000000000000000000" pitchFamily="2" charset="2"/>
              <a:buChar char="Ø"/>
              <a:tabLst>
                <a:tab pos="299720" algn="l"/>
              </a:tabLst>
            </a:pPr>
            <a:r>
              <a:rPr lang="en-US" sz="1600" b="1" i="1" dirty="0">
                <a:solidFill>
                  <a:schemeClr val="tx2">
                    <a:lumMod val="50000"/>
                  </a:schemeClr>
                </a:solidFill>
                <a:latin typeface="Book Antiqua" panose="02040602050305030304" pitchFamily="18" charset="0"/>
                <a:cs typeface="Times New Roman"/>
              </a:rPr>
              <a:t>(16) The provisions of this section shall not apply to any proceedings under Chapter XIV-B.]</a:t>
            </a:r>
          </a:p>
          <a:p>
            <a:pPr marL="299085" marR="5080" indent="-287020" algn="just">
              <a:lnSpc>
                <a:spcPct val="98800"/>
              </a:lnSpc>
              <a:buFont typeface="Wingdings"/>
              <a:buChar char=""/>
              <a:tabLst>
                <a:tab pos="299720" algn="l"/>
              </a:tabLst>
            </a:pPr>
            <a:endParaRPr lang="en-US" sz="1800" dirty="0">
              <a:latin typeface="Times New Roman"/>
              <a:cs typeface="Times New Roman"/>
            </a:endParaRPr>
          </a:p>
          <a:p>
            <a:pPr marL="12700">
              <a:lnSpc>
                <a:spcPct val="100000"/>
              </a:lnSpc>
              <a:spcBef>
                <a:spcPts val="105"/>
              </a:spcBef>
            </a:pPr>
            <a:endParaRPr lang="en-US" sz="1800" dirty="0">
              <a:latin typeface="Times New Roman"/>
              <a:cs typeface="Times New Roman"/>
            </a:endParaRPr>
          </a:p>
          <a:p>
            <a:endParaRPr lang="en-US" sz="1800" dirty="0">
              <a:solidFill>
                <a:schemeClr val="accent1">
                  <a:lumMod val="50000"/>
                </a:schemeClr>
              </a:solidFill>
              <a:latin typeface="Book Antiqua" panose="02040602050305030304" pitchFamily="18" charset="0"/>
            </a:endParaRPr>
          </a:p>
          <a:p>
            <a:endParaRPr lang="en-US" sz="1800" dirty="0">
              <a:solidFill>
                <a:schemeClr val="accent1">
                  <a:lumMod val="50000"/>
                </a:schemeClr>
              </a:solidFill>
              <a:latin typeface="Book Antiqua" panose="02040602050305030304" pitchFamily="18" charset="0"/>
            </a:endParaRPr>
          </a:p>
        </p:txBody>
      </p:sp>
    </p:spTree>
    <p:extLst>
      <p:ext uri="{BB962C8B-B14F-4D97-AF65-F5344CB8AC3E}">
        <p14:creationId xmlns:p14="http://schemas.microsoft.com/office/powerpoint/2010/main" val="174486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0" y="0"/>
            <a:ext cx="12192000" cy="381000"/>
            <a:chOff x="0" y="0"/>
            <a:chExt cx="12192000" cy="2131060"/>
          </a:xfrm>
        </p:grpSpPr>
        <p:sp>
          <p:nvSpPr>
            <p:cNvPr id="4" name="object 4"/>
            <p:cNvSpPr/>
            <p:nvPr/>
          </p:nvSpPr>
          <p:spPr>
            <a:xfrm>
              <a:off x="0" y="0"/>
              <a:ext cx="5920740" cy="213106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p:spPr>
          <p:txBody>
            <a:bodyPr wrap="square" lIns="0" tIns="0" rIns="0" bIns="0" rtlCol="0"/>
            <a:lstStyle/>
            <a:p>
              <a:endParaRPr dirty="0">
                <a:latin typeface="Book Antiqua" panose="02040602050305030304" pitchFamily="18" charset="0"/>
              </a:endParaRPr>
            </a:p>
          </p:txBody>
        </p:sp>
        <p:sp>
          <p:nvSpPr>
            <p:cNvPr id="5" name="object 5"/>
            <p:cNvSpPr/>
            <p:nvPr/>
          </p:nvSpPr>
          <p:spPr>
            <a:xfrm>
              <a:off x="5097779" y="0"/>
              <a:ext cx="7094220" cy="213106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grpSp>
      <p:grpSp>
        <p:nvGrpSpPr>
          <p:cNvPr id="6" name="object 6"/>
          <p:cNvGrpSpPr/>
          <p:nvPr/>
        </p:nvGrpSpPr>
        <p:grpSpPr>
          <a:xfrm>
            <a:off x="0" y="6553200"/>
            <a:ext cx="12192000" cy="304927"/>
            <a:chOff x="0" y="4683252"/>
            <a:chExt cx="12192000" cy="2174875"/>
          </a:xfrm>
        </p:grpSpPr>
        <p:sp>
          <p:nvSpPr>
            <p:cNvPr id="7" name="object 7"/>
            <p:cNvSpPr/>
            <p:nvPr/>
          </p:nvSpPr>
          <p:spPr>
            <a:xfrm>
              <a:off x="6266688" y="4683252"/>
              <a:ext cx="5925820" cy="2174875"/>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p:spPr>
          <p:txBody>
            <a:bodyPr wrap="square" lIns="0" tIns="0" rIns="0" bIns="0" rtlCol="0"/>
            <a:lstStyle/>
            <a:p>
              <a:endParaRPr dirty="0">
                <a:latin typeface="Book Antiqua" panose="02040602050305030304" pitchFamily="18" charset="0"/>
              </a:endParaRPr>
            </a:p>
          </p:txBody>
        </p:sp>
        <p:sp>
          <p:nvSpPr>
            <p:cNvPr id="8" name="object 8"/>
            <p:cNvSpPr/>
            <p:nvPr/>
          </p:nvSpPr>
          <p:spPr>
            <a:xfrm>
              <a:off x="0" y="4683252"/>
              <a:ext cx="7114540" cy="2174875"/>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p:spPr>
          <p:txBody>
            <a:bodyPr wrap="square" lIns="0" tIns="0" rIns="0" bIns="0" rtlCol="0"/>
            <a:lstStyle/>
            <a:p>
              <a:endParaRPr dirty="0">
                <a:latin typeface="Book Antiqua" panose="02040602050305030304" pitchFamily="18" charset="0"/>
              </a:endParaRPr>
            </a:p>
          </p:txBody>
        </p:sp>
        <p:sp>
          <p:nvSpPr>
            <p:cNvPr id="9" name="object 9"/>
            <p:cNvSpPr/>
            <p:nvPr/>
          </p:nvSpPr>
          <p:spPr>
            <a:xfrm>
              <a:off x="11189969" y="6493027"/>
              <a:ext cx="63500" cy="99695"/>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p:spPr>
          <p:txBody>
            <a:bodyPr wrap="square" lIns="0" tIns="0" rIns="0" bIns="0" rtlCol="0"/>
            <a:lstStyle/>
            <a:p>
              <a:endParaRPr dirty="0">
                <a:latin typeface="Book Antiqua" panose="02040602050305030304" pitchFamily="18" charset="0"/>
              </a:endParaRPr>
            </a:p>
          </p:txBody>
        </p:sp>
      </p:grpSp>
      <p:sp>
        <p:nvSpPr>
          <p:cNvPr id="14" name="object 20">
            <a:extLst>
              <a:ext uri="{FF2B5EF4-FFF2-40B4-BE49-F238E27FC236}">
                <a16:creationId xmlns:a16="http://schemas.microsoft.com/office/drawing/2014/main" id="{3F94DAB7-090C-4ED7-8050-91B2DC130591}"/>
              </a:ext>
            </a:extLst>
          </p:cNvPr>
          <p:cNvSpPr/>
          <p:nvPr/>
        </p:nvSpPr>
        <p:spPr>
          <a:xfrm>
            <a:off x="400050" y="457200"/>
            <a:ext cx="11391900" cy="5440734"/>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2800" b="1" u="heavy" spc="-10" dirty="0">
                <a:solidFill>
                  <a:schemeClr val="tx2">
                    <a:lumMod val="50000"/>
                  </a:schemeClr>
                </a:solidFill>
                <a:uFill>
                  <a:solidFill>
                    <a:srgbClr val="000000"/>
                  </a:solidFill>
                </a:uFill>
                <a:latin typeface="Book Antiqua" panose="02040602050305030304" pitchFamily="18" charset="0"/>
                <a:cs typeface="Times New Roman"/>
              </a:rPr>
              <a:t>Step by Step Breakdown</a:t>
            </a:r>
          </a:p>
          <a:p>
            <a:pPr>
              <a:lnSpc>
                <a:spcPct val="100000"/>
              </a:lnSpc>
              <a:spcBef>
                <a:spcPts val="45"/>
              </a:spcBef>
            </a:pPr>
            <a:endParaRPr lang="en-US" sz="2000" dirty="0">
              <a:solidFill>
                <a:schemeClr val="tx2">
                  <a:lumMod val="50000"/>
                </a:schemeClr>
              </a:solidFill>
              <a:latin typeface="Book Antiqua" panose="02040602050305030304" pitchFamily="18" charset="0"/>
              <a:cs typeface="Times New Roman"/>
            </a:endParaRPr>
          </a:p>
          <a:p>
            <a:endParaRPr lang="en-US" sz="1800" dirty="0">
              <a:solidFill>
                <a:schemeClr val="accent1">
                  <a:lumMod val="50000"/>
                </a:schemeClr>
              </a:solidFill>
              <a:latin typeface="Book Antiqua" panose="02040602050305030304" pitchFamily="18" charset="0"/>
            </a:endParaRPr>
          </a:p>
        </p:txBody>
      </p:sp>
      <p:graphicFrame>
        <p:nvGraphicFramePr>
          <p:cNvPr id="2" name="Table 1">
            <a:extLst>
              <a:ext uri="{FF2B5EF4-FFF2-40B4-BE49-F238E27FC236}">
                <a16:creationId xmlns:a16="http://schemas.microsoft.com/office/drawing/2014/main" id="{06141824-38FF-4BF3-AF43-6C6ACDDFDD23}"/>
              </a:ext>
            </a:extLst>
          </p:cNvPr>
          <p:cNvGraphicFramePr>
            <a:graphicFrameLocks noGrp="1"/>
          </p:cNvGraphicFramePr>
          <p:nvPr>
            <p:extLst>
              <p:ext uri="{D42A27DB-BD31-4B8C-83A1-F6EECF244321}">
                <p14:modId xmlns:p14="http://schemas.microsoft.com/office/powerpoint/2010/main" val="4266836242"/>
              </p:ext>
            </p:extLst>
          </p:nvPr>
        </p:nvGraphicFramePr>
        <p:xfrm>
          <a:off x="400050" y="914400"/>
          <a:ext cx="10853419" cy="5472237"/>
        </p:xfrm>
        <a:graphic>
          <a:graphicData uri="http://schemas.openxmlformats.org/drawingml/2006/table">
            <a:tbl>
              <a:tblPr firstRow="1" bandRow="1">
                <a:tableStyleId>{3B4B98B0-60AC-42C2-AFA5-B58CD77FA1E5}</a:tableStyleId>
              </a:tblPr>
              <a:tblGrid>
                <a:gridCol w="2697042">
                  <a:extLst>
                    <a:ext uri="{9D8B030D-6E8A-4147-A177-3AD203B41FA5}">
                      <a16:colId xmlns:a16="http://schemas.microsoft.com/office/drawing/2014/main" val="3415776319"/>
                    </a:ext>
                  </a:extLst>
                </a:gridCol>
                <a:gridCol w="8156377">
                  <a:extLst>
                    <a:ext uri="{9D8B030D-6E8A-4147-A177-3AD203B41FA5}">
                      <a16:colId xmlns:a16="http://schemas.microsoft.com/office/drawing/2014/main" val="1002980712"/>
                    </a:ext>
                  </a:extLst>
                </a:gridCol>
              </a:tblGrid>
              <a:tr h="625917">
                <a:tc>
                  <a:txBody>
                    <a:bodyPr/>
                    <a:lstStyle/>
                    <a:p>
                      <a:pPr algn="l"/>
                      <a:r>
                        <a:rPr lang="en-US" sz="1400" b="1" dirty="0">
                          <a:solidFill>
                            <a:schemeClr val="tx1"/>
                          </a:solidFill>
                          <a:latin typeface="Book Antiqua" panose="02040602050305030304" pitchFamily="18" charset="0"/>
                          <a:ea typeface="+mn-ea"/>
                          <a:cs typeface="+mn-cs"/>
                        </a:rPr>
                        <a:t>Section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IN" sz="1400" b="1" dirty="0">
                          <a:solidFill>
                            <a:schemeClr val="tx1"/>
                          </a:solidFill>
                          <a:latin typeface="Book Antiqua" panose="02040602050305030304" pitchFamily="18" charset="0"/>
                          <a:ea typeface="+mn-ea"/>
                          <a:cs typeface="+mn-cs"/>
                        </a:rPr>
                        <a:t>Interpretation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1949180"/>
                  </a:ext>
                </a:extLst>
              </a:tr>
              <a:tr h="625917">
                <a:tc>
                  <a:txBody>
                    <a:bodyPr/>
                    <a:lstStyle/>
                    <a:p>
                      <a:pPr algn="l"/>
                      <a:r>
                        <a:rPr lang="en-US" sz="1400" b="0" dirty="0">
                          <a:solidFill>
                            <a:schemeClr val="tx1"/>
                          </a:solidFill>
                          <a:latin typeface="Book Antiqua" panose="02040602050305030304" pitchFamily="18" charset="0"/>
                          <a:ea typeface="+mn-ea"/>
                          <a:cs typeface="+mn-cs"/>
                        </a:rPr>
                        <a:t>Section 144C(5)-(8) – Powers of the DRP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400" b="0" dirty="0">
                          <a:solidFill>
                            <a:schemeClr val="tx1"/>
                          </a:solidFill>
                          <a:latin typeface="Book Antiqua" panose="02040602050305030304" pitchFamily="18" charset="0"/>
                          <a:ea typeface="+mn-ea"/>
                          <a:cs typeface="+mn-cs"/>
                        </a:rPr>
                        <a:t>DRP can:</a:t>
                      </a:r>
                    </a:p>
                    <a:p>
                      <a:pPr marL="285750" indent="-285750" algn="l">
                        <a:buFont typeface="Arial" panose="020B0604020202020204" pitchFamily="34" charset="0"/>
                        <a:buChar char="•"/>
                      </a:pPr>
                      <a:r>
                        <a:rPr lang="en-US" sz="1400" b="0" dirty="0">
                          <a:solidFill>
                            <a:schemeClr val="tx1"/>
                          </a:solidFill>
                          <a:latin typeface="Book Antiqua" panose="02040602050305030304" pitchFamily="18" charset="0"/>
                          <a:ea typeface="+mn-ea"/>
                          <a:cs typeface="+mn-cs"/>
                        </a:rPr>
                        <a:t>Confirm, reduce, or enhance variations</a:t>
                      </a:r>
                    </a:p>
                    <a:p>
                      <a:pPr marL="285750" indent="-285750" algn="l">
                        <a:buFont typeface="Arial" panose="020B0604020202020204" pitchFamily="34" charset="0"/>
                        <a:buChar char="•"/>
                      </a:pPr>
                      <a:r>
                        <a:rPr lang="en-US" sz="1400" b="0" dirty="0">
                          <a:solidFill>
                            <a:schemeClr val="tx1"/>
                          </a:solidFill>
                          <a:latin typeface="Book Antiqua" panose="02040602050305030304" pitchFamily="18" charset="0"/>
                          <a:ea typeface="+mn-ea"/>
                          <a:cs typeface="+mn-cs"/>
                        </a:rPr>
                        <a:t>Cannot remand the matter</a:t>
                      </a:r>
                    </a:p>
                    <a:p>
                      <a:pPr algn="l"/>
                      <a:endParaRPr lang="en-US" sz="1400" b="0" dirty="0">
                        <a:solidFill>
                          <a:schemeClr val="tx1"/>
                        </a:solidFill>
                        <a:latin typeface="Book Antiqua" panose="02040602050305030304" pitchFamily="18" charset="0"/>
                        <a:ea typeface="+mn-ea"/>
                        <a:cs typeface="+mn-cs"/>
                      </a:endParaRPr>
                    </a:p>
                    <a:p>
                      <a:pPr algn="l"/>
                      <a:r>
                        <a:rPr lang="en-US" sz="1400" b="0" dirty="0">
                          <a:solidFill>
                            <a:schemeClr val="tx1"/>
                          </a:solidFill>
                          <a:latin typeface="Book Antiqua" panose="02040602050305030304" pitchFamily="18" charset="0"/>
                          <a:ea typeface="+mn-ea"/>
                          <a:cs typeface="+mn-cs"/>
                        </a:rPr>
                        <a:t>DRP must act within 9 months</a:t>
                      </a:r>
                    </a:p>
                    <a:p>
                      <a:pPr algn="l"/>
                      <a:endParaRPr lang="en-US" sz="1400" b="0" dirty="0">
                        <a:solidFill>
                          <a:schemeClr val="tx1"/>
                        </a:solidFill>
                        <a:latin typeface="Book Antiqua" panose="02040602050305030304" pitchFamily="18" charset="0"/>
                        <a:ea typeface="+mn-ea"/>
                        <a:cs typeface="+mn-cs"/>
                      </a:endParaRPr>
                    </a:p>
                    <a:p>
                      <a:pPr algn="l"/>
                      <a:r>
                        <a:rPr lang="en-US" sz="1400" b="1" dirty="0">
                          <a:solidFill>
                            <a:schemeClr val="tx1"/>
                          </a:solidFill>
                          <a:latin typeface="Book Antiqua" panose="02040602050305030304" pitchFamily="18" charset="0"/>
                          <a:ea typeface="+mn-ea"/>
                          <a:cs typeface="+mn-cs"/>
                        </a:rPr>
                        <a:t>DRP doesn't pass the assessment – it issues directions. The AO then completes the order in conformity with DRP’s view.</a:t>
                      </a:r>
                      <a:endParaRPr lang="en-IN" sz="1400" b="1" dirty="0">
                        <a:solidFill>
                          <a:schemeClr val="tx1"/>
                        </a:solidFill>
                        <a:latin typeface="Book Antiqua" panose="02040602050305030304" pitchFamily="18"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9377559"/>
                  </a:ext>
                </a:extLst>
              </a:tr>
              <a:tr h="625917">
                <a:tc>
                  <a:txBody>
                    <a:bodyPr/>
                    <a:lstStyle/>
                    <a:p>
                      <a:pPr algn="l"/>
                      <a:r>
                        <a:rPr lang="en-US" sz="1400" b="0" i="0" u="none" strike="noStrike" baseline="0" dirty="0">
                          <a:solidFill>
                            <a:schemeClr val="tx1"/>
                          </a:solidFill>
                          <a:latin typeface="Book Antiqua" panose="02040602050305030304" pitchFamily="18" charset="0"/>
                          <a:ea typeface="+mn-ea"/>
                          <a:cs typeface="+mn-cs"/>
                        </a:rPr>
                        <a:t>Section 144C(9)-(11) – Hearings &amp; Binding Nature</a:t>
                      </a:r>
                      <a:endParaRPr lang="en-IN"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None/>
                      </a:pPr>
                      <a:r>
                        <a:rPr lang="en-IN" sz="1400" dirty="0">
                          <a:latin typeface="Book Antiqua" panose="02040602050305030304" pitchFamily="18" charset="0"/>
                        </a:rPr>
                        <a:t>Binding Directions &amp; Natural Justice</a:t>
                      </a:r>
                    </a:p>
                    <a:p>
                      <a:pPr marL="0" indent="0" algn="l">
                        <a:buNone/>
                      </a:pPr>
                      <a:endParaRPr lang="en-IN" sz="1400" dirty="0">
                        <a:latin typeface="Book Antiqua" panose="02040602050305030304" pitchFamily="18" charset="0"/>
                      </a:endParaRPr>
                    </a:p>
                    <a:p>
                      <a:pPr marL="285750" indent="-285750" algn="l">
                        <a:buFont typeface="Arial" panose="020B0604020202020204" pitchFamily="34" charset="0"/>
                        <a:buChar char="•"/>
                      </a:pPr>
                      <a:r>
                        <a:rPr lang="en-US" sz="1400" dirty="0">
                          <a:latin typeface="Book Antiqua" panose="02040602050305030304" pitchFamily="18" charset="0"/>
                        </a:rPr>
                        <a:t>DRP decisions are by majority</a:t>
                      </a:r>
                    </a:p>
                    <a:p>
                      <a:pPr marL="285750" indent="-285750" algn="l">
                        <a:buFont typeface="Arial" panose="020B0604020202020204" pitchFamily="34" charset="0"/>
                        <a:buChar char="•"/>
                      </a:pPr>
                      <a:r>
                        <a:rPr lang="en-US" sz="1400" dirty="0">
                          <a:latin typeface="Book Antiqua" panose="02040602050305030304" pitchFamily="18" charset="0"/>
                        </a:rPr>
                        <a:t>Binding on AO (Sec 144C(10))</a:t>
                      </a:r>
                    </a:p>
                    <a:p>
                      <a:pPr marL="285750" indent="-285750" algn="l">
                        <a:buFont typeface="Arial" panose="020B0604020202020204" pitchFamily="34" charset="0"/>
                        <a:buChar char="•"/>
                      </a:pPr>
                      <a:r>
                        <a:rPr lang="en-US" sz="1400" dirty="0">
                          <a:latin typeface="Book Antiqua" panose="02040602050305030304" pitchFamily="18" charset="0"/>
                        </a:rPr>
                        <a:t>No direction without hearing both parties</a:t>
                      </a:r>
                    </a:p>
                    <a:p>
                      <a:pPr marL="285750" indent="-285750" algn="l">
                        <a:buFont typeface="Arial" panose="020B0604020202020204" pitchFamily="34" charset="0"/>
                        <a:buChar char="•"/>
                      </a:pPr>
                      <a:endParaRPr lang="en-IN"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3365577"/>
                  </a:ext>
                </a:extLst>
              </a:tr>
              <a:tr h="670038">
                <a:tc>
                  <a:txBody>
                    <a:bodyPr/>
                    <a:lstStyle/>
                    <a:p>
                      <a:pPr algn="l"/>
                      <a:r>
                        <a:rPr lang="en-US" sz="1400" b="0" i="0" u="none" strike="noStrike" baseline="0" dirty="0">
                          <a:solidFill>
                            <a:schemeClr val="tx1"/>
                          </a:solidFill>
                          <a:latin typeface="Book Antiqua" panose="02040602050305030304" pitchFamily="18" charset="0"/>
                          <a:ea typeface="+mn-ea"/>
                          <a:cs typeface="+mn-cs"/>
                        </a:rPr>
                        <a:t>Section 144C(12)-(13) – Timelines</a:t>
                      </a:r>
                      <a:endParaRPr lang="en-IN"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075" indent="0" algn="l">
                        <a:buFont typeface="Arial" panose="020B0604020202020204" pitchFamily="34" charset="0"/>
                        <a:buNone/>
                      </a:pPr>
                      <a:r>
                        <a:rPr lang="en-US" sz="1400" dirty="0">
                          <a:latin typeface="Book Antiqua" panose="02040602050305030304" pitchFamily="18" charset="0"/>
                        </a:rPr>
                        <a:t>Timelines are Crucial</a:t>
                      </a:r>
                    </a:p>
                    <a:p>
                      <a:pPr marL="92075" indent="0" algn="l">
                        <a:buFont typeface="Arial" panose="020B0604020202020204" pitchFamily="34" charset="0"/>
                        <a:buNone/>
                      </a:pPr>
                      <a:endParaRPr lang="en-US" sz="1400" dirty="0">
                        <a:latin typeface="Book Antiqua" panose="02040602050305030304" pitchFamily="18" charset="0"/>
                      </a:endParaRPr>
                    </a:p>
                    <a:p>
                      <a:pPr marL="447675" indent="-355600" algn="l">
                        <a:buFont typeface="Arial" panose="020B0604020202020204" pitchFamily="34" charset="0"/>
                        <a:buChar char="•"/>
                      </a:pPr>
                      <a:r>
                        <a:rPr lang="en-US" sz="1400" dirty="0">
                          <a:latin typeface="Book Antiqua" panose="02040602050305030304" pitchFamily="18" charset="0"/>
                        </a:rPr>
                        <a:t>DRP must issue directions within 9 months of draft order</a:t>
                      </a:r>
                    </a:p>
                    <a:p>
                      <a:pPr marL="447675" indent="-355600" algn="l">
                        <a:buFont typeface="Arial" panose="020B0604020202020204" pitchFamily="34" charset="0"/>
                        <a:buChar char="•"/>
                      </a:pPr>
                      <a:r>
                        <a:rPr lang="en-US" sz="1400" dirty="0">
                          <a:latin typeface="Book Antiqua" panose="02040602050305030304" pitchFamily="18" charset="0"/>
                        </a:rPr>
                        <a:t>AO must finalize assessment within 1 month of DRP directions</a:t>
                      </a:r>
                      <a:endParaRPr lang="en-IN"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3491685"/>
                  </a:ext>
                </a:extLst>
              </a:tr>
              <a:tr h="670038">
                <a:tc>
                  <a:txBody>
                    <a:bodyPr/>
                    <a:lstStyle/>
                    <a:p>
                      <a:pPr algn="l"/>
                      <a:r>
                        <a:rPr lang="en-US" sz="1400" dirty="0">
                          <a:latin typeface="Book Antiqua" panose="02040602050305030304" pitchFamily="18" charset="0"/>
                        </a:rPr>
                        <a:t>Section 144C(14)-(15) – Other Provisions</a:t>
                      </a:r>
                      <a:endParaRPr lang="en-IN"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47675" indent="-355600" algn="l">
                        <a:buFont typeface="Arial" panose="020B0604020202020204" pitchFamily="34" charset="0"/>
                        <a:buChar char="•"/>
                      </a:pPr>
                      <a:r>
                        <a:rPr lang="en-US" sz="1400" dirty="0">
                          <a:latin typeface="Book Antiqua" panose="02040602050305030304" pitchFamily="18" charset="0"/>
                        </a:rPr>
                        <a:t>CBDT can make rules for DRP</a:t>
                      </a:r>
                    </a:p>
                    <a:p>
                      <a:pPr marL="447675" indent="-355600" algn="l">
                        <a:buFont typeface="Arial" panose="020B0604020202020204" pitchFamily="34" charset="0"/>
                        <a:buChar char="•"/>
                      </a:pPr>
                      <a:r>
                        <a:rPr lang="en-US" sz="1400" dirty="0">
                          <a:latin typeface="Book Antiqua" panose="02040602050305030304" pitchFamily="18" charset="0"/>
                        </a:rPr>
                        <a:t>DRP = 3 CITs</a:t>
                      </a:r>
                    </a:p>
                    <a:p>
                      <a:pPr marL="447675" indent="-355600" algn="l">
                        <a:buFont typeface="Arial" panose="020B0604020202020204" pitchFamily="34" charset="0"/>
                        <a:buChar char="•"/>
                      </a:pPr>
                      <a:r>
                        <a:rPr lang="en-US" sz="1400" dirty="0">
                          <a:latin typeface="Book Antiqua" panose="02040602050305030304" pitchFamily="18" charset="0"/>
                        </a:rPr>
                        <a:t>Eligible assessee = foreign co. or one with TP variation</a:t>
                      </a:r>
                      <a:endParaRPr lang="en-IN"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2438723"/>
                  </a:ext>
                </a:extLst>
              </a:tr>
            </a:tbl>
          </a:graphicData>
        </a:graphic>
      </p:graphicFrame>
    </p:spTree>
    <p:extLst>
      <p:ext uri="{BB962C8B-B14F-4D97-AF65-F5344CB8AC3E}">
        <p14:creationId xmlns:p14="http://schemas.microsoft.com/office/powerpoint/2010/main" val="4148928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0" y="-152400"/>
            <a:ext cx="5920740" cy="381000"/>
          </a:xfrm>
          <a:custGeom>
            <a:avLst/>
            <a:gdLst/>
            <a:ahLst/>
            <a:cxnLst/>
            <a:rect l="l" t="t" r="r" b="b"/>
            <a:pathLst>
              <a:path w="5920740" h="2131060">
                <a:moveTo>
                  <a:pt x="5920740" y="0"/>
                </a:moveTo>
                <a:lnTo>
                  <a:pt x="0" y="0"/>
                </a:lnTo>
                <a:lnTo>
                  <a:pt x="0" y="2130552"/>
                </a:lnTo>
                <a:lnTo>
                  <a:pt x="4937125" y="2130552"/>
                </a:lnTo>
                <a:lnTo>
                  <a:pt x="5920740" y="0"/>
                </a:lnTo>
                <a:close/>
              </a:path>
            </a:pathLst>
          </a:custGeom>
          <a:solidFill>
            <a:srgbClr val="585858"/>
          </a:solidFill>
          <a:ln>
            <a:solidFill>
              <a:schemeClr val="tx2">
                <a:lumMod val="50000"/>
              </a:schemeClr>
            </a:solidFill>
          </a:ln>
        </p:spPr>
        <p:txBody>
          <a:bodyPr wrap="square" lIns="0" tIns="0" rIns="0" bIns="0" rtlCol="0"/>
          <a:lstStyle/>
          <a:p>
            <a:endParaRPr sz="2000" dirty="0">
              <a:latin typeface="Book Antiqua" panose="02040602050305030304" pitchFamily="18" charset="0"/>
            </a:endParaRPr>
          </a:p>
        </p:txBody>
      </p:sp>
      <p:sp>
        <p:nvSpPr>
          <p:cNvPr id="5" name="object 5"/>
          <p:cNvSpPr/>
          <p:nvPr/>
        </p:nvSpPr>
        <p:spPr>
          <a:xfrm>
            <a:off x="5097779" y="-102704"/>
            <a:ext cx="7094220" cy="381000"/>
          </a:xfrm>
          <a:custGeom>
            <a:avLst/>
            <a:gdLst/>
            <a:ahLst/>
            <a:cxnLst/>
            <a:rect l="l" t="t" r="r" b="b"/>
            <a:pathLst>
              <a:path w="7094220" h="2131060">
                <a:moveTo>
                  <a:pt x="7094220" y="0"/>
                </a:moveTo>
                <a:lnTo>
                  <a:pt x="4417949" y="0"/>
                </a:lnTo>
                <a:lnTo>
                  <a:pt x="983615" y="0"/>
                </a:lnTo>
                <a:lnTo>
                  <a:pt x="0" y="2130552"/>
                </a:lnTo>
                <a:lnTo>
                  <a:pt x="5920613" y="2130552"/>
                </a:lnTo>
                <a:lnTo>
                  <a:pt x="5920613" y="2130171"/>
                </a:lnTo>
                <a:lnTo>
                  <a:pt x="7094220" y="2130171"/>
                </a:lnTo>
                <a:lnTo>
                  <a:pt x="7094220" y="0"/>
                </a:lnTo>
                <a:close/>
              </a:path>
            </a:pathLst>
          </a:custGeom>
          <a:solidFill>
            <a:schemeClr val="tx2">
              <a:lumMod val="75000"/>
              <a:alpha val="39999"/>
            </a:schemeClr>
          </a:solidFill>
          <a:ln>
            <a:solidFill>
              <a:schemeClr val="tx2">
                <a:lumMod val="50000"/>
              </a:schemeClr>
            </a:solidFill>
          </a:ln>
        </p:spPr>
        <p:txBody>
          <a:bodyPr wrap="square" lIns="0" tIns="0" rIns="0" bIns="0" rtlCol="0"/>
          <a:lstStyle/>
          <a:p>
            <a:endParaRPr sz="2000" dirty="0">
              <a:latin typeface="Book Antiqua" panose="02040602050305030304" pitchFamily="18" charset="0"/>
            </a:endParaRPr>
          </a:p>
        </p:txBody>
      </p:sp>
      <p:sp>
        <p:nvSpPr>
          <p:cNvPr id="7" name="object 7"/>
          <p:cNvSpPr/>
          <p:nvPr/>
        </p:nvSpPr>
        <p:spPr>
          <a:xfrm>
            <a:off x="6266688" y="6480976"/>
            <a:ext cx="5925820" cy="304927"/>
          </a:xfrm>
          <a:custGeom>
            <a:avLst/>
            <a:gdLst/>
            <a:ahLst/>
            <a:cxnLst/>
            <a:rect l="l" t="t" r="r" b="b"/>
            <a:pathLst>
              <a:path w="5925820" h="2174875">
                <a:moveTo>
                  <a:pt x="5925312" y="0"/>
                </a:moveTo>
                <a:lnTo>
                  <a:pt x="1007363" y="0"/>
                </a:lnTo>
                <a:lnTo>
                  <a:pt x="0" y="2174748"/>
                </a:lnTo>
                <a:lnTo>
                  <a:pt x="5925312" y="2174748"/>
                </a:lnTo>
                <a:lnTo>
                  <a:pt x="5925312" y="0"/>
                </a:lnTo>
                <a:close/>
              </a:path>
            </a:pathLst>
          </a:custGeom>
          <a:solidFill>
            <a:schemeClr val="tx1">
              <a:lumMod val="75000"/>
              <a:lumOff val="25000"/>
            </a:schemeClr>
          </a:solidFill>
          <a:ln>
            <a:solidFill>
              <a:schemeClr val="tx2">
                <a:lumMod val="50000"/>
              </a:schemeClr>
            </a:solidFill>
          </a:ln>
        </p:spPr>
        <p:txBody>
          <a:bodyPr wrap="square" lIns="0" tIns="0" rIns="0" bIns="0" rtlCol="0"/>
          <a:lstStyle/>
          <a:p>
            <a:endParaRPr sz="2000" dirty="0">
              <a:latin typeface="Book Antiqua" panose="02040602050305030304" pitchFamily="18" charset="0"/>
            </a:endParaRPr>
          </a:p>
        </p:txBody>
      </p:sp>
      <p:sp>
        <p:nvSpPr>
          <p:cNvPr id="8" name="object 8"/>
          <p:cNvSpPr/>
          <p:nvPr/>
        </p:nvSpPr>
        <p:spPr>
          <a:xfrm>
            <a:off x="0" y="6480976"/>
            <a:ext cx="7114540" cy="304927"/>
          </a:xfrm>
          <a:custGeom>
            <a:avLst/>
            <a:gdLst/>
            <a:ahLst/>
            <a:cxnLst/>
            <a:rect l="l" t="t" r="r" b="b"/>
            <a:pathLst>
              <a:path w="7114540" h="2174875">
                <a:moveTo>
                  <a:pt x="7114032" y="0"/>
                </a:moveTo>
                <a:lnTo>
                  <a:pt x="0" y="0"/>
                </a:lnTo>
                <a:lnTo>
                  <a:pt x="0" y="2174748"/>
                </a:lnTo>
                <a:lnTo>
                  <a:pt x="6106795" y="2174748"/>
                </a:lnTo>
                <a:lnTo>
                  <a:pt x="7114032" y="0"/>
                </a:lnTo>
                <a:close/>
              </a:path>
            </a:pathLst>
          </a:custGeom>
          <a:solidFill>
            <a:schemeClr val="tx2">
              <a:lumMod val="75000"/>
              <a:alpha val="39999"/>
            </a:schemeClr>
          </a:solidFill>
          <a:ln>
            <a:solidFill>
              <a:schemeClr val="tx2">
                <a:lumMod val="50000"/>
              </a:schemeClr>
            </a:solidFill>
          </a:ln>
        </p:spPr>
        <p:txBody>
          <a:bodyPr wrap="square" lIns="0" tIns="0" rIns="0" bIns="0" rtlCol="0"/>
          <a:lstStyle/>
          <a:p>
            <a:endParaRPr sz="2000" dirty="0">
              <a:latin typeface="Book Antiqua" panose="02040602050305030304" pitchFamily="18" charset="0"/>
            </a:endParaRPr>
          </a:p>
        </p:txBody>
      </p:sp>
      <p:sp>
        <p:nvSpPr>
          <p:cNvPr id="9" name="object 9"/>
          <p:cNvSpPr/>
          <p:nvPr/>
        </p:nvSpPr>
        <p:spPr>
          <a:xfrm>
            <a:off x="11189969" y="6734714"/>
            <a:ext cx="63500" cy="13978"/>
          </a:xfrm>
          <a:custGeom>
            <a:avLst/>
            <a:gdLst/>
            <a:ahLst/>
            <a:cxnLst/>
            <a:rect l="l" t="t" r="r" b="b"/>
            <a:pathLst>
              <a:path w="63500" h="99695">
                <a:moveTo>
                  <a:pt x="5333" y="85204"/>
                </a:moveTo>
                <a:lnTo>
                  <a:pt x="4445" y="85204"/>
                </a:lnTo>
                <a:lnTo>
                  <a:pt x="4063" y="85255"/>
                </a:lnTo>
                <a:lnTo>
                  <a:pt x="3555" y="85509"/>
                </a:lnTo>
                <a:lnTo>
                  <a:pt x="3301" y="85750"/>
                </a:lnTo>
                <a:lnTo>
                  <a:pt x="3048" y="86436"/>
                </a:lnTo>
                <a:lnTo>
                  <a:pt x="2921" y="92506"/>
                </a:lnTo>
                <a:lnTo>
                  <a:pt x="3048" y="93268"/>
                </a:lnTo>
                <a:lnTo>
                  <a:pt x="6603" y="96431"/>
                </a:lnTo>
                <a:lnTo>
                  <a:pt x="7620" y="96888"/>
                </a:lnTo>
                <a:lnTo>
                  <a:pt x="9016" y="97307"/>
                </a:lnTo>
                <a:lnTo>
                  <a:pt x="10668" y="97701"/>
                </a:lnTo>
                <a:lnTo>
                  <a:pt x="12191" y="98094"/>
                </a:lnTo>
                <a:lnTo>
                  <a:pt x="13970" y="98437"/>
                </a:lnTo>
                <a:lnTo>
                  <a:pt x="18033" y="98983"/>
                </a:lnTo>
                <a:lnTo>
                  <a:pt x="20065" y="99110"/>
                </a:lnTo>
                <a:lnTo>
                  <a:pt x="27812" y="99110"/>
                </a:lnTo>
                <a:lnTo>
                  <a:pt x="32638" y="98386"/>
                </a:lnTo>
                <a:lnTo>
                  <a:pt x="41021" y="95453"/>
                </a:lnTo>
                <a:lnTo>
                  <a:pt x="44703" y="93433"/>
                </a:lnTo>
                <a:lnTo>
                  <a:pt x="50214" y="88772"/>
                </a:lnTo>
                <a:lnTo>
                  <a:pt x="20574" y="88772"/>
                </a:lnTo>
                <a:lnTo>
                  <a:pt x="18287" y="88582"/>
                </a:lnTo>
                <a:lnTo>
                  <a:pt x="6096" y="85382"/>
                </a:lnTo>
                <a:lnTo>
                  <a:pt x="5333" y="85204"/>
                </a:lnTo>
                <a:close/>
              </a:path>
              <a:path w="63500" h="99695">
                <a:moveTo>
                  <a:pt x="63063" y="54610"/>
                </a:moveTo>
                <a:lnTo>
                  <a:pt x="50546" y="54610"/>
                </a:lnTo>
                <a:lnTo>
                  <a:pt x="50460" y="59766"/>
                </a:lnTo>
                <a:lnTo>
                  <a:pt x="49910" y="63525"/>
                </a:lnTo>
                <a:lnTo>
                  <a:pt x="48768" y="67640"/>
                </a:lnTo>
                <a:lnTo>
                  <a:pt x="47751" y="71754"/>
                </a:lnTo>
                <a:lnTo>
                  <a:pt x="46100" y="75374"/>
                </a:lnTo>
                <a:lnTo>
                  <a:pt x="41782" y="81622"/>
                </a:lnTo>
                <a:lnTo>
                  <a:pt x="38861" y="84124"/>
                </a:lnTo>
                <a:lnTo>
                  <a:pt x="32003" y="87845"/>
                </a:lnTo>
                <a:lnTo>
                  <a:pt x="27939" y="88772"/>
                </a:lnTo>
                <a:lnTo>
                  <a:pt x="50214" y="88772"/>
                </a:lnTo>
                <a:lnTo>
                  <a:pt x="60071" y="70726"/>
                </a:lnTo>
                <a:lnTo>
                  <a:pt x="61340" y="66776"/>
                </a:lnTo>
                <a:lnTo>
                  <a:pt x="62102" y="62674"/>
                </a:lnTo>
                <a:lnTo>
                  <a:pt x="63063" y="54610"/>
                </a:lnTo>
                <a:close/>
              </a:path>
              <a:path w="63500" h="99695">
                <a:moveTo>
                  <a:pt x="36322" y="0"/>
                </a:moveTo>
                <a:lnTo>
                  <a:pt x="26670" y="0"/>
                </a:lnTo>
                <a:lnTo>
                  <a:pt x="21844" y="863"/>
                </a:lnTo>
                <a:lnTo>
                  <a:pt x="1904" y="19748"/>
                </a:lnTo>
                <a:lnTo>
                  <a:pt x="634" y="23596"/>
                </a:lnTo>
                <a:lnTo>
                  <a:pt x="0" y="27647"/>
                </a:lnTo>
                <a:lnTo>
                  <a:pt x="71" y="36563"/>
                </a:lnTo>
                <a:lnTo>
                  <a:pt x="507" y="39827"/>
                </a:lnTo>
                <a:lnTo>
                  <a:pt x="23113" y="60490"/>
                </a:lnTo>
                <a:lnTo>
                  <a:pt x="33274" y="60490"/>
                </a:lnTo>
                <a:lnTo>
                  <a:pt x="37464" y="59893"/>
                </a:lnTo>
                <a:lnTo>
                  <a:pt x="44830" y="57518"/>
                </a:lnTo>
                <a:lnTo>
                  <a:pt x="48005" y="56146"/>
                </a:lnTo>
                <a:lnTo>
                  <a:pt x="50546" y="54610"/>
                </a:lnTo>
                <a:lnTo>
                  <a:pt x="63063" y="54610"/>
                </a:lnTo>
                <a:lnTo>
                  <a:pt x="63119" y="54140"/>
                </a:lnTo>
                <a:lnTo>
                  <a:pt x="63341" y="50444"/>
                </a:lnTo>
                <a:lnTo>
                  <a:pt x="27304" y="50444"/>
                </a:lnTo>
                <a:lnTo>
                  <a:pt x="24510" y="49987"/>
                </a:lnTo>
                <a:lnTo>
                  <a:pt x="22351" y="49072"/>
                </a:lnTo>
                <a:lnTo>
                  <a:pt x="20065" y="48158"/>
                </a:lnTo>
                <a:lnTo>
                  <a:pt x="18287" y="46850"/>
                </a:lnTo>
                <a:lnTo>
                  <a:pt x="15494" y="43472"/>
                </a:lnTo>
                <a:lnTo>
                  <a:pt x="14477" y="41414"/>
                </a:lnTo>
                <a:lnTo>
                  <a:pt x="13207" y="36563"/>
                </a:lnTo>
                <a:lnTo>
                  <a:pt x="12953" y="33883"/>
                </a:lnTo>
                <a:lnTo>
                  <a:pt x="13054" y="27647"/>
                </a:lnTo>
                <a:lnTo>
                  <a:pt x="17272" y="16624"/>
                </a:lnTo>
                <a:lnTo>
                  <a:pt x="18669" y="14668"/>
                </a:lnTo>
                <a:lnTo>
                  <a:pt x="20574" y="13106"/>
                </a:lnTo>
                <a:lnTo>
                  <a:pt x="25146" y="10769"/>
                </a:lnTo>
                <a:lnTo>
                  <a:pt x="27939" y="10185"/>
                </a:lnTo>
                <a:lnTo>
                  <a:pt x="55283" y="10185"/>
                </a:lnTo>
                <a:lnTo>
                  <a:pt x="53339" y="7823"/>
                </a:lnTo>
                <a:lnTo>
                  <a:pt x="48768" y="4000"/>
                </a:lnTo>
                <a:lnTo>
                  <a:pt x="46100" y="2539"/>
                </a:lnTo>
                <a:lnTo>
                  <a:pt x="42925" y="1524"/>
                </a:lnTo>
                <a:lnTo>
                  <a:pt x="39877" y="507"/>
                </a:lnTo>
                <a:lnTo>
                  <a:pt x="36322" y="0"/>
                </a:lnTo>
                <a:close/>
              </a:path>
              <a:path w="63500" h="99695">
                <a:moveTo>
                  <a:pt x="55283" y="10185"/>
                </a:moveTo>
                <a:lnTo>
                  <a:pt x="34289" y="10185"/>
                </a:lnTo>
                <a:lnTo>
                  <a:pt x="36956" y="10782"/>
                </a:lnTo>
                <a:lnTo>
                  <a:pt x="41782" y="13169"/>
                </a:lnTo>
                <a:lnTo>
                  <a:pt x="43814" y="15100"/>
                </a:lnTo>
                <a:lnTo>
                  <a:pt x="45338" y="17779"/>
                </a:lnTo>
                <a:lnTo>
                  <a:pt x="46989" y="20459"/>
                </a:lnTo>
                <a:lnTo>
                  <a:pt x="50419" y="44348"/>
                </a:lnTo>
                <a:lnTo>
                  <a:pt x="47878" y="46177"/>
                </a:lnTo>
                <a:lnTo>
                  <a:pt x="44830" y="47663"/>
                </a:lnTo>
                <a:lnTo>
                  <a:pt x="37846" y="49885"/>
                </a:lnTo>
                <a:lnTo>
                  <a:pt x="34289" y="50444"/>
                </a:lnTo>
                <a:lnTo>
                  <a:pt x="63341" y="50444"/>
                </a:lnTo>
                <a:lnTo>
                  <a:pt x="63246" y="37134"/>
                </a:lnTo>
                <a:lnTo>
                  <a:pt x="62737" y="33146"/>
                </a:lnTo>
                <a:lnTo>
                  <a:pt x="62356" y="29146"/>
                </a:lnTo>
                <a:lnTo>
                  <a:pt x="56896" y="12826"/>
                </a:lnTo>
                <a:lnTo>
                  <a:pt x="55283" y="10185"/>
                </a:lnTo>
                <a:close/>
              </a:path>
            </a:pathLst>
          </a:custGeom>
          <a:solidFill>
            <a:srgbClr val="FFFFFF">
              <a:alpha val="79998"/>
            </a:srgbClr>
          </a:solidFill>
          <a:ln>
            <a:solidFill>
              <a:schemeClr val="tx2">
                <a:lumMod val="50000"/>
              </a:schemeClr>
            </a:solidFill>
          </a:ln>
        </p:spPr>
        <p:txBody>
          <a:bodyPr wrap="square" lIns="0" tIns="0" rIns="0" bIns="0" rtlCol="0"/>
          <a:lstStyle/>
          <a:p>
            <a:endParaRPr sz="2000" dirty="0">
              <a:latin typeface="Book Antiqua" panose="02040602050305030304" pitchFamily="18" charset="0"/>
            </a:endParaRPr>
          </a:p>
        </p:txBody>
      </p:sp>
      <p:grpSp>
        <p:nvGrpSpPr>
          <p:cNvPr id="2" name="Group 1">
            <a:extLst>
              <a:ext uri="{FF2B5EF4-FFF2-40B4-BE49-F238E27FC236}">
                <a16:creationId xmlns:a16="http://schemas.microsoft.com/office/drawing/2014/main" id="{95ED92C1-C257-42AB-8966-219D2163E90E}"/>
              </a:ext>
            </a:extLst>
          </p:cNvPr>
          <p:cNvGrpSpPr/>
          <p:nvPr/>
        </p:nvGrpSpPr>
        <p:grpSpPr>
          <a:xfrm>
            <a:off x="915988" y="947737"/>
            <a:ext cx="9599612" cy="5300663"/>
            <a:chOff x="915988" y="646913"/>
            <a:chExt cx="9599612" cy="5300663"/>
          </a:xfrm>
        </p:grpSpPr>
        <p:sp>
          <p:nvSpPr>
            <p:cNvPr id="12" name="Text Box 14">
              <a:extLst>
                <a:ext uri="{FF2B5EF4-FFF2-40B4-BE49-F238E27FC236}">
                  <a16:creationId xmlns:a16="http://schemas.microsoft.com/office/drawing/2014/main" id="{1B1C3E90-7D8B-4617-86F2-3E3E56B204BA}"/>
                </a:ext>
              </a:extLst>
            </p:cNvPr>
            <p:cNvSpPr txBox="1">
              <a:spLocks noChangeArrowheads="1"/>
            </p:cNvSpPr>
            <p:nvPr/>
          </p:nvSpPr>
          <p:spPr bwMode="auto">
            <a:xfrm>
              <a:off x="3182939" y="646913"/>
              <a:ext cx="3475038" cy="393701"/>
            </a:xfrm>
            <a:prstGeom prst="roundRect">
              <a:avLst/>
            </a:prstGeom>
            <a:solidFill>
              <a:schemeClr val="tx2">
                <a:lumMod val="75000"/>
              </a:schemeClr>
            </a:solidFill>
            <a:ln w="9525" algn="ctr">
              <a:solidFill>
                <a:schemeClr val="accent6"/>
              </a:solidFill>
              <a:miter lim="800000"/>
              <a:headEnd/>
              <a:tailEnd/>
            </a:ln>
            <a:effectLst/>
          </p:spPr>
          <p:txBody>
            <a:bodyPr anchor="ctr"/>
            <a:lstStyle/>
            <a:p>
              <a:pPr eaLnBrk="1" fontAlgn="auto" hangingPunct="1">
                <a:spcBef>
                  <a:spcPts val="0"/>
                </a:spcBef>
                <a:spcAft>
                  <a:spcPts val="0"/>
                </a:spcAft>
                <a:defRPr/>
              </a:pPr>
              <a:r>
                <a:rPr lang="en-US" sz="1400" b="1" dirty="0">
                  <a:solidFill>
                    <a:srgbClr val="FFFFFF"/>
                  </a:solidFill>
                  <a:latin typeface="Book Antiqua" panose="02040602050305030304" pitchFamily="18" charset="0"/>
                  <a:ea typeface="ＭＳ 明朝" charset="-128"/>
                  <a:cs typeface="+mn-cs"/>
                </a:rPr>
                <a:t>TPO’s order</a:t>
              </a:r>
            </a:p>
          </p:txBody>
        </p:sp>
        <p:sp>
          <p:nvSpPr>
            <p:cNvPr id="13" name="Text Box 14">
              <a:extLst>
                <a:ext uri="{FF2B5EF4-FFF2-40B4-BE49-F238E27FC236}">
                  <a16:creationId xmlns:a16="http://schemas.microsoft.com/office/drawing/2014/main" id="{E824B115-91CC-4DE0-83C7-8913F8F34AE7}"/>
                </a:ext>
              </a:extLst>
            </p:cNvPr>
            <p:cNvSpPr txBox="1">
              <a:spLocks noChangeArrowheads="1"/>
            </p:cNvSpPr>
            <p:nvPr/>
          </p:nvSpPr>
          <p:spPr bwMode="auto">
            <a:xfrm>
              <a:off x="3192463" y="1831188"/>
              <a:ext cx="3441701" cy="393701"/>
            </a:xfrm>
            <a:prstGeom prst="roundRect">
              <a:avLst/>
            </a:prstGeom>
            <a:solidFill>
              <a:schemeClr val="tx2">
                <a:lumMod val="75000"/>
              </a:schemeClr>
            </a:solidFill>
            <a:ln w="9525" algn="ctr">
              <a:solidFill>
                <a:schemeClr val="accent6"/>
              </a:solidFill>
              <a:miter lim="800000"/>
              <a:headEnd/>
              <a:tailEnd/>
            </a:ln>
            <a:effectLst/>
          </p:spPr>
          <p:txBody>
            <a:bodyPr anchor="ctr"/>
            <a:lstStyle/>
            <a:p>
              <a:pPr eaLnBrk="1" fontAlgn="auto" hangingPunct="1">
                <a:spcBef>
                  <a:spcPts val="0"/>
                </a:spcBef>
                <a:spcAft>
                  <a:spcPts val="0"/>
                </a:spcAft>
                <a:defRPr/>
              </a:pPr>
              <a:r>
                <a:rPr lang="en-US" altLang="ja-JP" sz="1400" b="1" dirty="0">
                  <a:solidFill>
                    <a:srgbClr val="FFFFFF"/>
                  </a:solidFill>
                  <a:latin typeface="Book Antiqua" panose="02040602050305030304" pitchFamily="18" charset="0"/>
                  <a:ea typeface="ＭＳ 明朝" charset="-128"/>
                  <a:cs typeface="+mn-cs"/>
                </a:rPr>
                <a:t>AO’s draft order</a:t>
              </a:r>
              <a:endParaRPr lang="en-US" sz="1400" b="1" dirty="0">
                <a:solidFill>
                  <a:srgbClr val="FFFFFF"/>
                </a:solidFill>
                <a:latin typeface="Book Antiqua" panose="02040602050305030304" pitchFamily="18" charset="0"/>
                <a:ea typeface="ＭＳ 明朝" charset="-128"/>
                <a:cs typeface="+mn-cs"/>
              </a:endParaRPr>
            </a:p>
          </p:txBody>
        </p:sp>
        <p:cxnSp>
          <p:nvCxnSpPr>
            <p:cNvPr id="15" name="Straight Arrow Connector 7">
              <a:extLst>
                <a:ext uri="{FF2B5EF4-FFF2-40B4-BE49-F238E27FC236}">
                  <a16:creationId xmlns:a16="http://schemas.microsoft.com/office/drawing/2014/main" id="{C15CFA42-CE85-4D8C-B04D-B3DA5785C1AE}"/>
                </a:ext>
              </a:extLst>
            </p:cNvPr>
            <p:cNvCxnSpPr>
              <a:cxnSpLocks noChangeShapeType="1"/>
            </p:cNvCxnSpPr>
            <p:nvPr/>
          </p:nvCxnSpPr>
          <p:spPr bwMode="auto">
            <a:xfrm flipH="1">
              <a:off x="4913972" y="1040196"/>
              <a:ext cx="6520" cy="791662"/>
            </a:xfrm>
            <a:prstGeom prst="straightConnector1">
              <a:avLst/>
            </a:prstGeom>
            <a:noFill/>
            <a:ln w="9525" algn="ctr">
              <a:solidFill>
                <a:schemeClr val="accent6"/>
              </a:solidFill>
              <a:round/>
              <a:headEnd/>
              <a:tailEnd type="triangle" w="lg" len="med"/>
            </a:ln>
            <a:extLst>
              <a:ext uri="{909E8E84-426E-40DD-AFC4-6F175D3DCCD1}">
                <a14:hiddenFill xmlns:a14="http://schemas.microsoft.com/office/drawing/2010/main">
                  <a:noFill/>
                </a14:hiddenFill>
              </a:ext>
            </a:extLst>
          </p:spPr>
        </p:cxnSp>
        <p:sp>
          <p:nvSpPr>
            <p:cNvPr id="16" name="Text Box 14">
              <a:extLst>
                <a:ext uri="{FF2B5EF4-FFF2-40B4-BE49-F238E27FC236}">
                  <a16:creationId xmlns:a16="http://schemas.microsoft.com/office/drawing/2014/main" id="{E2156D94-1FE4-4C18-BA30-B10211E3CCA8}"/>
                </a:ext>
              </a:extLst>
            </p:cNvPr>
            <p:cNvSpPr txBox="1">
              <a:spLocks noChangeArrowheads="1"/>
            </p:cNvSpPr>
            <p:nvPr/>
          </p:nvSpPr>
          <p:spPr bwMode="auto">
            <a:xfrm>
              <a:off x="915988" y="3098014"/>
              <a:ext cx="3473450" cy="393701"/>
            </a:xfrm>
            <a:prstGeom prst="roundRect">
              <a:avLst/>
            </a:prstGeom>
            <a:solidFill>
              <a:schemeClr val="tx2">
                <a:lumMod val="75000"/>
              </a:schemeClr>
            </a:solidFill>
            <a:ln w="9525" algn="ctr">
              <a:solidFill>
                <a:schemeClr val="accent6"/>
              </a:solidFill>
              <a:miter lim="800000"/>
              <a:headEnd/>
              <a:tailEnd/>
            </a:ln>
            <a:effectLst/>
          </p:spPr>
          <p:txBody>
            <a:bodyPr anchor="ctr"/>
            <a:lstStyle/>
            <a:p>
              <a:pPr eaLnBrk="1" fontAlgn="auto" hangingPunct="1">
                <a:spcBef>
                  <a:spcPts val="0"/>
                </a:spcBef>
                <a:spcAft>
                  <a:spcPts val="0"/>
                </a:spcAft>
                <a:defRPr/>
              </a:pPr>
              <a:r>
                <a:rPr lang="en-US" altLang="ja-JP" sz="1400" b="1" dirty="0">
                  <a:solidFill>
                    <a:srgbClr val="FFFFFF"/>
                  </a:solidFill>
                  <a:latin typeface="Book Antiqua" panose="02040602050305030304" pitchFamily="18" charset="0"/>
                  <a:ea typeface="ＭＳ 明朝" charset="-128"/>
                  <a:cs typeface="+mn-cs"/>
                </a:rPr>
                <a:t>No response by taxpayer</a:t>
              </a:r>
              <a:endParaRPr lang="en-US" sz="1400" b="1" dirty="0">
                <a:solidFill>
                  <a:srgbClr val="FFFFFF"/>
                </a:solidFill>
                <a:latin typeface="Book Antiqua" panose="02040602050305030304" pitchFamily="18" charset="0"/>
                <a:ea typeface="ＭＳ 明朝" charset="-128"/>
                <a:cs typeface="+mn-cs"/>
              </a:endParaRPr>
            </a:p>
          </p:txBody>
        </p:sp>
        <p:sp>
          <p:nvSpPr>
            <p:cNvPr id="17" name="Text Box 14">
              <a:extLst>
                <a:ext uri="{FF2B5EF4-FFF2-40B4-BE49-F238E27FC236}">
                  <a16:creationId xmlns:a16="http://schemas.microsoft.com/office/drawing/2014/main" id="{DD7D5466-0EB7-4AC4-9F0B-FD966D74E09B}"/>
                </a:ext>
              </a:extLst>
            </p:cNvPr>
            <p:cNvSpPr txBox="1">
              <a:spLocks noChangeArrowheads="1"/>
            </p:cNvSpPr>
            <p:nvPr/>
          </p:nvSpPr>
          <p:spPr bwMode="auto">
            <a:xfrm>
              <a:off x="922337" y="3894939"/>
              <a:ext cx="3470276" cy="393701"/>
            </a:xfrm>
            <a:prstGeom prst="roundRect">
              <a:avLst/>
            </a:prstGeom>
            <a:solidFill>
              <a:schemeClr val="tx2">
                <a:lumMod val="75000"/>
              </a:schemeClr>
            </a:solidFill>
            <a:ln w="9525" algn="ctr">
              <a:solidFill>
                <a:schemeClr val="accent6"/>
              </a:solidFill>
              <a:miter lim="800000"/>
              <a:headEnd/>
              <a:tailEnd/>
            </a:ln>
            <a:effectLst/>
          </p:spPr>
          <p:txBody>
            <a:bodyPr anchor="ctr"/>
            <a:lstStyle/>
            <a:p>
              <a:pPr eaLnBrk="1" fontAlgn="auto" hangingPunct="1">
                <a:spcBef>
                  <a:spcPts val="0"/>
                </a:spcBef>
                <a:spcAft>
                  <a:spcPts val="0"/>
                </a:spcAft>
                <a:defRPr/>
              </a:pPr>
              <a:r>
                <a:rPr lang="en-US" altLang="ja-JP" sz="1400" b="1" dirty="0">
                  <a:solidFill>
                    <a:srgbClr val="FFFFFF"/>
                  </a:solidFill>
                  <a:latin typeface="Book Antiqua" panose="02040602050305030304" pitchFamily="18" charset="0"/>
                  <a:ea typeface="ＭＳ 明朝" charset="-128"/>
                  <a:cs typeface="+mn-cs"/>
                </a:rPr>
                <a:t>AO’s final assessment order</a:t>
              </a:r>
              <a:endParaRPr lang="en-US" sz="1400" b="1" dirty="0">
                <a:solidFill>
                  <a:srgbClr val="FFFFFF"/>
                </a:solidFill>
                <a:latin typeface="Book Antiqua" panose="02040602050305030304" pitchFamily="18" charset="0"/>
                <a:ea typeface="ＭＳ 明朝" charset="-128"/>
                <a:cs typeface="+mn-cs"/>
              </a:endParaRPr>
            </a:p>
          </p:txBody>
        </p:sp>
        <p:sp>
          <p:nvSpPr>
            <p:cNvPr id="18" name="Text Box 14">
              <a:extLst>
                <a:ext uri="{FF2B5EF4-FFF2-40B4-BE49-F238E27FC236}">
                  <a16:creationId xmlns:a16="http://schemas.microsoft.com/office/drawing/2014/main" id="{CD894E6C-FE22-41AD-8940-3F432AD9FA1F}"/>
                </a:ext>
              </a:extLst>
            </p:cNvPr>
            <p:cNvSpPr txBox="1">
              <a:spLocks noChangeArrowheads="1"/>
            </p:cNvSpPr>
            <p:nvPr/>
          </p:nvSpPr>
          <p:spPr bwMode="auto">
            <a:xfrm>
              <a:off x="2546350" y="5576102"/>
              <a:ext cx="4676775" cy="371474"/>
            </a:xfrm>
            <a:prstGeom prst="roundRect">
              <a:avLst/>
            </a:prstGeom>
            <a:solidFill>
              <a:schemeClr val="tx2">
                <a:lumMod val="75000"/>
              </a:schemeClr>
            </a:solidFill>
            <a:ln w="9525" algn="ctr">
              <a:solidFill>
                <a:schemeClr val="accent6"/>
              </a:solidFill>
              <a:miter lim="800000"/>
              <a:headEnd/>
              <a:tailEnd/>
            </a:ln>
            <a:effectLst/>
          </p:spPr>
          <p:txBody>
            <a:bodyPr anchor="ctr"/>
            <a:lstStyle/>
            <a:p>
              <a:pPr algn="ctr" eaLnBrk="1" fontAlgn="auto" hangingPunct="1">
                <a:spcBef>
                  <a:spcPts val="0"/>
                </a:spcBef>
                <a:spcAft>
                  <a:spcPts val="0"/>
                </a:spcAft>
                <a:defRPr/>
              </a:pPr>
              <a:r>
                <a:rPr lang="en-US" altLang="ja-JP" sz="1400" b="1" dirty="0">
                  <a:solidFill>
                    <a:srgbClr val="FFFFFF"/>
                  </a:solidFill>
                  <a:latin typeface="Book Antiqua" panose="02040602050305030304" pitchFamily="18" charset="0"/>
                  <a:ea typeface="ＭＳ 明朝" charset="-128"/>
                  <a:cs typeface="+mn-cs"/>
                </a:rPr>
                <a:t>ITAT</a:t>
              </a:r>
              <a:endParaRPr lang="en-US" sz="1400" b="1" dirty="0">
                <a:solidFill>
                  <a:srgbClr val="FFFFFF"/>
                </a:solidFill>
                <a:latin typeface="Book Antiqua" panose="02040602050305030304" pitchFamily="18" charset="0"/>
                <a:ea typeface="ＭＳ 明朝" charset="-128"/>
                <a:cs typeface="+mn-cs"/>
              </a:endParaRPr>
            </a:p>
          </p:txBody>
        </p:sp>
        <p:sp>
          <p:nvSpPr>
            <p:cNvPr id="19" name="Text Box 14">
              <a:extLst>
                <a:ext uri="{FF2B5EF4-FFF2-40B4-BE49-F238E27FC236}">
                  <a16:creationId xmlns:a16="http://schemas.microsoft.com/office/drawing/2014/main" id="{777E59C6-B138-4D36-B833-358B698B30E6}"/>
                </a:ext>
              </a:extLst>
            </p:cNvPr>
            <p:cNvSpPr txBox="1">
              <a:spLocks noChangeArrowheads="1"/>
            </p:cNvSpPr>
            <p:nvPr/>
          </p:nvSpPr>
          <p:spPr bwMode="auto">
            <a:xfrm>
              <a:off x="5294313" y="3094838"/>
              <a:ext cx="3473450" cy="392113"/>
            </a:xfrm>
            <a:prstGeom prst="roundRect">
              <a:avLst/>
            </a:prstGeom>
            <a:solidFill>
              <a:schemeClr val="tx2">
                <a:lumMod val="75000"/>
              </a:schemeClr>
            </a:solidFill>
            <a:ln w="9525" algn="ctr">
              <a:solidFill>
                <a:schemeClr val="accent6"/>
              </a:solidFill>
              <a:miter lim="800000"/>
              <a:headEnd/>
              <a:tailEnd/>
            </a:ln>
            <a:effectLst/>
          </p:spPr>
          <p:txBody>
            <a:bodyPr anchor="ctr"/>
            <a:lstStyle/>
            <a:p>
              <a:pPr eaLnBrk="1" fontAlgn="auto" hangingPunct="1">
                <a:spcBef>
                  <a:spcPts val="0"/>
                </a:spcBef>
                <a:spcAft>
                  <a:spcPts val="0"/>
                </a:spcAft>
                <a:defRPr/>
              </a:pPr>
              <a:r>
                <a:rPr lang="en-US" altLang="ja-JP" sz="1400" b="1" dirty="0">
                  <a:solidFill>
                    <a:srgbClr val="FFFFFF"/>
                  </a:solidFill>
                  <a:latin typeface="Book Antiqua" panose="02040602050305030304" pitchFamily="18" charset="0"/>
                  <a:ea typeface="ＭＳ 明朝" charset="-128"/>
                  <a:cs typeface="+mn-cs"/>
                </a:rPr>
                <a:t>File Objections with DRP</a:t>
              </a:r>
              <a:endParaRPr lang="en-US" sz="1400" b="1" dirty="0">
                <a:solidFill>
                  <a:srgbClr val="FFFFFF"/>
                </a:solidFill>
                <a:latin typeface="Book Antiqua" panose="02040602050305030304" pitchFamily="18" charset="0"/>
                <a:ea typeface="ＭＳ 明朝" charset="-128"/>
                <a:cs typeface="+mn-cs"/>
              </a:endParaRPr>
            </a:p>
          </p:txBody>
        </p:sp>
        <p:sp>
          <p:nvSpPr>
            <p:cNvPr id="20" name="TextBox 12">
              <a:extLst>
                <a:ext uri="{FF2B5EF4-FFF2-40B4-BE49-F238E27FC236}">
                  <a16:creationId xmlns:a16="http://schemas.microsoft.com/office/drawing/2014/main" id="{DF5DD899-C2CA-4E44-ACE2-5A34AAAC7511}"/>
                </a:ext>
              </a:extLst>
            </p:cNvPr>
            <p:cNvSpPr txBox="1">
              <a:spLocks noChangeArrowheads="1"/>
            </p:cNvSpPr>
            <p:nvPr/>
          </p:nvSpPr>
          <p:spPr bwMode="auto">
            <a:xfrm>
              <a:off x="7057796" y="2526592"/>
              <a:ext cx="3441572" cy="307777"/>
            </a:xfrm>
            <a:prstGeom prst="rect">
              <a:avLst/>
            </a:prstGeom>
            <a:solidFill>
              <a:schemeClr val="tx2">
                <a:lumMod val="75000"/>
              </a:schemeClr>
            </a:solidFill>
            <a:ln w="9525">
              <a:solidFill>
                <a:schemeClr val="accent6"/>
              </a:solidFill>
              <a:miter lim="800000"/>
              <a:headEnd/>
              <a:tailEnd/>
            </a:ln>
          </p:spPr>
          <p:txBody>
            <a:bodyPr>
              <a:spAutoFit/>
            </a:bodyPr>
            <a:lstStyle>
              <a:lvl1pPr>
                <a:spcBef>
                  <a:spcPct val="20000"/>
                </a:spcBef>
                <a:buClr>
                  <a:schemeClr val="accent2"/>
                </a:buClr>
                <a:buSzPct val="70000"/>
                <a:buFont typeface="Arial" panose="020B0604020202020204" pitchFamily="34" charset="0"/>
                <a:buChar char="►"/>
                <a:defRPr sz="1200">
                  <a:solidFill>
                    <a:schemeClr val="bg1"/>
                  </a:solidFill>
                  <a:latin typeface="EYInterstate" pitchFamily="2" charset="0"/>
                </a:defRPr>
              </a:lvl1pPr>
              <a:lvl2pPr marL="742950" indent="-285750">
                <a:spcBef>
                  <a:spcPct val="20000"/>
                </a:spcBef>
                <a:buClr>
                  <a:schemeClr val="accent2"/>
                </a:buClr>
                <a:buSzPct val="70000"/>
                <a:buFont typeface="Arial" panose="020B0604020202020204" pitchFamily="34" charset="0"/>
                <a:buChar char="►"/>
                <a:defRPr sz="1200">
                  <a:solidFill>
                    <a:schemeClr val="bg1"/>
                  </a:solidFill>
                  <a:latin typeface="EYInterstate Light" pitchFamily="2" charset="0"/>
                </a:defRPr>
              </a:lvl2pPr>
              <a:lvl3pPr marL="1143000" indent="-228600">
                <a:spcBef>
                  <a:spcPct val="20000"/>
                </a:spcBef>
                <a:buClr>
                  <a:schemeClr val="accent2"/>
                </a:buClr>
                <a:buSzPct val="70000"/>
                <a:buFont typeface="Arial" panose="020B0604020202020204" pitchFamily="34" charset="0"/>
                <a:buChar char="►"/>
                <a:defRPr sz="1200">
                  <a:solidFill>
                    <a:schemeClr val="bg1"/>
                  </a:solidFill>
                  <a:latin typeface="EYInterstate Light" pitchFamily="2" charset="0"/>
                </a:defRPr>
              </a:lvl3pPr>
              <a:lvl4pPr marL="1600200" indent="-228600">
                <a:spcBef>
                  <a:spcPct val="20000"/>
                </a:spcBef>
                <a:buClr>
                  <a:schemeClr val="accent2"/>
                </a:buClr>
                <a:buSzPct val="70000"/>
                <a:buFont typeface="Arial" panose="020B0604020202020204" pitchFamily="34" charset="0"/>
                <a:buChar char="►"/>
                <a:defRPr sz="1200">
                  <a:solidFill>
                    <a:schemeClr val="bg1"/>
                  </a:solidFill>
                  <a:latin typeface="EYInterstate Light" pitchFamily="2" charset="0"/>
                </a:defRPr>
              </a:lvl4pPr>
              <a:lvl5pPr marL="2057400" indent="-228600">
                <a:spcBef>
                  <a:spcPct val="20000"/>
                </a:spcBef>
                <a:buClr>
                  <a:schemeClr val="accent2"/>
                </a:buClr>
                <a:buSzPct val="70000"/>
                <a:buFont typeface="Arial" panose="020B0604020202020204" pitchFamily="34" charset="0"/>
                <a:buChar char="►"/>
                <a:defRPr sz="1200">
                  <a:solidFill>
                    <a:schemeClr val="bg1"/>
                  </a:solidFill>
                  <a:latin typeface="EYInterstate Light" pitchFamily="2" charset="0"/>
                </a:defRPr>
              </a:lvl5pPr>
              <a:lvl6pPr marL="2514600" indent="-228600" eaLnBrk="0" fontAlgn="base" hangingPunct="0">
                <a:spcBef>
                  <a:spcPct val="20000"/>
                </a:spcBef>
                <a:spcAft>
                  <a:spcPct val="0"/>
                </a:spcAft>
                <a:buClr>
                  <a:schemeClr val="accent2"/>
                </a:buClr>
                <a:buSzPct val="70000"/>
                <a:buFont typeface="Arial" panose="020B0604020202020204" pitchFamily="34" charset="0"/>
                <a:buChar char="►"/>
                <a:defRPr sz="1200">
                  <a:solidFill>
                    <a:schemeClr val="bg1"/>
                  </a:solidFill>
                  <a:latin typeface="EYInterstate Light" pitchFamily="2" charset="0"/>
                </a:defRPr>
              </a:lvl6pPr>
              <a:lvl7pPr marL="2971800" indent="-228600" eaLnBrk="0" fontAlgn="base" hangingPunct="0">
                <a:spcBef>
                  <a:spcPct val="20000"/>
                </a:spcBef>
                <a:spcAft>
                  <a:spcPct val="0"/>
                </a:spcAft>
                <a:buClr>
                  <a:schemeClr val="accent2"/>
                </a:buClr>
                <a:buSzPct val="70000"/>
                <a:buFont typeface="Arial" panose="020B0604020202020204" pitchFamily="34" charset="0"/>
                <a:buChar char="►"/>
                <a:defRPr sz="1200">
                  <a:solidFill>
                    <a:schemeClr val="bg1"/>
                  </a:solidFill>
                  <a:latin typeface="EYInterstate Light" pitchFamily="2" charset="0"/>
                </a:defRPr>
              </a:lvl7pPr>
              <a:lvl8pPr marL="3429000" indent="-228600" eaLnBrk="0" fontAlgn="base" hangingPunct="0">
                <a:spcBef>
                  <a:spcPct val="20000"/>
                </a:spcBef>
                <a:spcAft>
                  <a:spcPct val="0"/>
                </a:spcAft>
                <a:buClr>
                  <a:schemeClr val="accent2"/>
                </a:buClr>
                <a:buSzPct val="70000"/>
                <a:buFont typeface="Arial" panose="020B0604020202020204" pitchFamily="34" charset="0"/>
                <a:buChar char="►"/>
                <a:defRPr sz="1200">
                  <a:solidFill>
                    <a:schemeClr val="bg1"/>
                  </a:solidFill>
                  <a:latin typeface="EYInterstate Light" pitchFamily="2" charset="0"/>
                </a:defRPr>
              </a:lvl8pPr>
              <a:lvl9pPr marL="3886200" indent="-228600" eaLnBrk="0" fontAlgn="base" hangingPunct="0">
                <a:spcBef>
                  <a:spcPct val="20000"/>
                </a:spcBef>
                <a:spcAft>
                  <a:spcPct val="0"/>
                </a:spcAft>
                <a:buClr>
                  <a:schemeClr val="accent2"/>
                </a:buClr>
                <a:buSzPct val="70000"/>
                <a:buFont typeface="Arial" panose="020B0604020202020204" pitchFamily="34" charset="0"/>
                <a:buChar char="►"/>
                <a:defRPr sz="1200">
                  <a:solidFill>
                    <a:schemeClr val="bg1"/>
                  </a:solidFill>
                  <a:latin typeface="EYInterstate Light" pitchFamily="2" charset="0"/>
                </a:defRPr>
              </a:lvl9pPr>
            </a:lstStyle>
            <a:p>
              <a:pPr eaLnBrk="1" hangingPunct="1">
                <a:spcBef>
                  <a:spcPct val="0"/>
                </a:spcBef>
                <a:buClrTx/>
                <a:buSzTx/>
                <a:buFontTx/>
                <a:buNone/>
              </a:pPr>
              <a:r>
                <a:rPr lang="en-US" altLang="en-US" sz="1400" dirty="0">
                  <a:latin typeface="Book Antiqua" panose="02040602050305030304" pitchFamily="18" charset="0"/>
                </a:rPr>
                <a:t>Within 30 days of receipt of draft order </a:t>
              </a:r>
            </a:p>
          </p:txBody>
        </p:sp>
        <p:sp>
          <p:nvSpPr>
            <p:cNvPr id="21" name="Text Box 14">
              <a:extLst>
                <a:ext uri="{FF2B5EF4-FFF2-40B4-BE49-F238E27FC236}">
                  <a16:creationId xmlns:a16="http://schemas.microsoft.com/office/drawing/2014/main" id="{FE51E42E-0130-48D9-B1C8-21ECAA84EA1F}"/>
                </a:ext>
              </a:extLst>
            </p:cNvPr>
            <p:cNvSpPr txBox="1">
              <a:spLocks noChangeArrowheads="1"/>
            </p:cNvSpPr>
            <p:nvPr/>
          </p:nvSpPr>
          <p:spPr bwMode="auto">
            <a:xfrm>
              <a:off x="5294313" y="4307688"/>
              <a:ext cx="3473450" cy="268288"/>
            </a:xfrm>
            <a:prstGeom prst="roundRect">
              <a:avLst/>
            </a:prstGeom>
            <a:solidFill>
              <a:schemeClr val="tx2">
                <a:lumMod val="75000"/>
              </a:schemeClr>
            </a:solidFill>
            <a:ln w="9525" algn="ctr">
              <a:solidFill>
                <a:schemeClr val="accent6"/>
              </a:solidFill>
              <a:miter lim="800000"/>
              <a:headEnd/>
              <a:tailEnd/>
            </a:ln>
            <a:effectLst/>
          </p:spPr>
          <p:txBody>
            <a:bodyPr anchor="ctr"/>
            <a:lstStyle/>
            <a:p>
              <a:pPr eaLnBrk="1" fontAlgn="auto" hangingPunct="1">
                <a:spcBef>
                  <a:spcPts val="0"/>
                </a:spcBef>
                <a:spcAft>
                  <a:spcPts val="0"/>
                </a:spcAft>
                <a:defRPr/>
              </a:pPr>
              <a:r>
                <a:rPr lang="en-US" altLang="ja-JP" sz="1400" b="1" dirty="0">
                  <a:solidFill>
                    <a:srgbClr val="FFFFFF"/>
                  </a:solidFill>
                  <a:latin typeface="Book Antiqua" panose="02040602050305030304" pitchFamily="18" charset="0"/>
                  <a:ea typeface="ＭＳ 明朝" charset="-128"/>
                  <a:cs typeface="+mn-cs"/>
                </a:rPr>
                <a:t>DRP’s Directions</a:t>
              </a:r>
              <a:endParaRPr lang="en-US" sz="1400" b="1" dirty="0">
                <a:solidFill>
                  <a:srgbClr val="FFFFFF"/>
                </a:solidFill>
                <a:latin typeface="Book Antiqua" panose="02040602050305030304" pitchFamily="18" charset="0"/>
                <a:ea typeface="ＭＳ 明朝" charset="-128"/>
                <a:cs typeface="+mn-cs"/>
              </a:endParaRPr>
            </a:p>
          </p:txBody>
        </p:sp>
        <p:cxnSp>
          <p:nvCxnSpPr>
            <p:cNvPr id="22" name="Straight Arrow Connector 38">
              <a:extLst>
                <a:ext uri="{FF2B5EF4-FFF2-40B4-BE49-F238E27FC236}">
                  <a16:creationId xmlns:a16="http://schemas.microsoft.com/office/drawing/2014/main" id="{1C8F8BC5-6D68-434B-A16D-F0C58582E7BF}"/>
                </a:ext>
              </a:extLst>
            </p:cNvPr>
            <p:cNvCxnSpPr>
              <a:cxnSpLocks noChangeShapeType="1"/>
            </p:cNvCxnSpPr>
            <p:nvPr/>
          </p:nvCxnSpPr>
          <p:spPr bwMode="auto">
            <a:xfrm>
              <a:off x="7031273" y="3478037"/>
              <a:ext cx="2" cy="810801"/>
            </a:xfrm>
            <a:prstGeom prst="straightConnector1">
              <a:avLst/>
            </a:prstGeom>
            <a:noFill/>
            <a:ln w="9525" algn="ctr">
              <a:solidFill>
                <a:schemeClr val="accent6"/>
              </a:solidFill>
              <a:round/>
              <a:headEnd/>
              <a:tailEnd type="triangle" w="lg" len="med"/>
            </a:ln>
            <a:extLst>
              <a:ext uri="{909E8E84-426E-40DD-AFC4-6F175D3DCCD1}">
                <a14:hiddenFill xmlns:a14="http://schemas.microsoft.com/office/drawing/2010/main">
                  <a:noFill/>
                </a14:hiddenFill>
              </a:ext>
            </a:extLst>
          </p:spPr>
        </p:cxnSp>
        <p:sp>
          <p:nvSpPr>
            <p:cNvPr id="23" name="TextBox 15">
              <a:extLst>
                <a:ext uri="{FF2B5EF4-FFF2-40B4-BE49-F238E27FC236}">
                  <a16:creationId xmlns:a16="http://schemas.microsoft.com/office/drawing/2014/main" id="{D2083058-32AE-4765-B26D-54B977614FC2}"/>
                </a:ext>
              </a:extLst>
            </p:cNvPr>
            <p:cNvSpPr txBox="1">
              <a:spLocks noChangeArrowheads="1"/>
            </p:cNvSpPr>
            <p:nvPr/>
          </p:nvSpPr>
          <p:spPr bwMode="auto">
            <a:xfrm>
              <a:off x="7110288" y="3636164"/>
              <a:ext cx="3405312" cy="523220"/>
            </a:xfrm>
            <a:prstGeom prst="rect">
              <a:avLst/>
            </a:prstGeom>
            <a:solidFill>
              <a:schemeClr val="tx2">
                <a:lumMod val="75000"/>
              </a:schemeClr>
            </a:solidFill>
            <a:ln w="9525">
              <a:solidFill>
                <a:schemeClr val="accent6"/>
              </a:solidFill>
              <a:miter lim="800000"/>
              <a:headEnd/>
              <a:tailEnd/>
            </a:ln>
          </p:spPr>
          <p:txBody>
            <a:bodyPr>
              <a:spAutoFit/>
            </a:bodyPr>
            <a:lstStyle>
              <a:lvl1pPr>
                <a:spcBef>
                  <a:spcPct val="20000"/>
                </a:spcBef>
                <a:buClr>
                  <a:schemeClr val="accent2"/>
                </a:buClr>
                <a:buSzPct val="70000"/>
                <a:buFont typeface="Arial" panose="020B0604020202020204" pitchFamily="34" charset="0"/>
                <a:buChar char="►"/>
                <a:defRPr sz="1200">
                  <a:solidFill>
                    <a:schemeClr val="bg1"/>
                  </a:solidFill>
                  <a:latin typeface="EYInterstate" pitchFamily="2" charset="0"/>
                </a:defRPr>
              </a:lvl1pPr>
              <a:lvl2pPr marL="742950" indent="-285750">
                <a:spcBef>
                  <a:spcPct val="20000"/>
                </a:spcBef>
                <a:buClr>
                  <a:schemeClr val="accent2"/>
                </a:buClr>
                <a:buSzPct val="70000"/>
                <a:buFont typeface="Arial" panose="020B0604020202020204" pitchFamily="34" charset="0"/>
                <a:buChar char="►"/>
                <a:defRPr sz="1200">
                  <a:solidFill>
                    <a:schemeClr val="bg1"/>
                  </a:solidFill>
                  <a:latin typeface="EYInterstate Light" pitchFamily="2" charset="0"/>
                </a:defRPr>
              </a:lvl2pPr>
              <a:lvl3pPr marL="1143000" indent="-228600">
                <a:spcBef>
                  <a:spcPct val="20000"/>
                </a:spcBef>
                <a:buClr>
                  <a:schemeClr val="accent2"/>
                </a:buClr>
                <a:buSzPct val="70000"/>
                <a:buFont typeface="Arial" panose="020B0604020202020204" pitchFamily="34" charset="0"/>
                <a:buChar char="►"/>
                <a:defRPr sz="1200">
                  <a:solidFill>
                    <a:schemeClr val="bg1"/>
                  </a:solidFill>
                  <a:latin typeface="EYInterstate Light" pitchFamily="2" charset="0"/>
                </a:defRPr>
              </a:lvl3pPr>
              <a:lvl4pPr marL="1600200" indent="-228600">
                <a:spcBef>
                  <a:spcPct val="20000"/>
                </a:spcBef>
                <a:buClr>
                  <a:schemeClr val="accent2"/>
                </a:buClr>
                <a:buSzPct val="70000"/>
                <a:buFont typeface="Arial" panose="020B0604020202020204" pitchFamily="34" charset="0"/>
                <a:buChar char="►"/>
                <a:defRPr sz="1200">
                  <a:solidFill>
                    <a:schemeClr val="bg1"/>
                  </a:solidFill>
                  <a:latin typeface="EYInterstate Light" pitchFamily="2" charset="0"/>
                </a:defRPr>
              </a:lvl4pPr>
              <a:lvl5pPr marL="2057400" indent="-228600">
                <a:spcBef>
                  <a:spcPct val="20000"/>
                </a:spcBef>
                <a:buClr>
                  <a:schemeClr val="accent2"/>
                </a:buClr>
                <a:buSzPct val="70000"/>
                <a:buFont typeface="Arial" panose="020B0604020202020204" pitchFamily="34" charset="0"/>
                <a:buChar char="►"/>
                <a:defRPr sz="1200">
                  <a:solidFill>
                    <a:schemeClr val="bg1"/>
                  </a:solidFill>
                  <a:latin typeface="EYInterstate Light" pitchFamily="2" charset="0"/>
                </a:defRPr>
              </a:lvl5pPr>
              <a:lvl6pPr marL="2514600" indent="-228600" eaLnBrk="0" fontAlgn="base" hangingPunct="0">
                <a:spcBef>
                  <a:spcPct val="20000"/>
                </a:spcBef>
                <a:spcAft>
                  <a:spcPct val="0"/>
                </a:spcAft>
                <a:buClr>
                  <a:schemeClr val="accent2"/>
                </a:buClr>
                <a:buSzPct val="70000"/>
                <a:buFont typeface="Arial" panose="020B0604020202020204" pitchFamily="34" charset="0"/>
                <a:buChar char="►"/>
                <a:defRPr sz="1200">
                  <a:solidFill>
                    <a:schemeClr val="bg1"/>
                  </a:solidFill>
                  <a:latin typeface="EYInterstate Light" pitchFamily="2" charset="0"/>
                </a:defRPr>
              </a:lvl6pPr>
              <a:lvl7pPr marL="2971800" indent="-228600" eaLnBrk="0" fontAlgn="base" hangingPunct="0">
                <a:spcBef>
                  <a:spcPct val="20000"/>
                </a:spcBef>
                <a:spcAft>
                  <a:spcPct val="0"/>
                </a:spcAft>
                <a:buClr>
                  <a:schemeClr val="accent2"/>
                </a:buClr>
                <a:buSzPct val="70000"/>
                <a:buFont typeface="Arial" panose="020B0604020202020204" pitchFamily="34" charset="0"/>
                <a:buChar char="►"/>
                <a:defRPr sz="1200">
                  <a:solidFill>
                    <a:schemeClr val="bg1"/>
                  </a:solidFill>
                  <a:latin typeface="EYInterstate Light" pitchFamily="2" charset="0"/>
                </a:defRPr>
              </a:lvl7pPr>
              <a:lvl8pPr marL="3429000" indent="-228600" eaLnBrk="0" fontAlgn="base" hangingPunct="0">
                <a:spcBef>
                  <a:spcPct val="20000"/>
                </a:spcBef>
                <a:spcAft>
                  <a:spcPct val="0"/>
                </a:spcAft>
                <a:buClr>
                  <a:schemeClr val="accent2"/>
                </a:buClr>
                <a:buSzPct val="70000"/>
                <a:buFont typeface="Arial" panose="020B0604020202020204" pitchFamily="34" charset="0"/>
                <a:buChar char="►"/>
                <a:defRPr sz="1200">
                  <a:solidFill>
                    <a:schemeClr val="bg1"/>
                  </a:solidFill>
                  <a:latin typeface="EYInterstate Light" pitchFamily="2" charset="0"/>
                </a:defRPr>
              </a:lvl8pPr>
              <a:lvl9pPr marL="3886200" indent="-228600" eaLnBrk="0" fontAlgn="base" hangingPunct="0">
                <a:spcBef>
                  <a:spcPct val="20000"/>
                </a:spcBef>
                <a:spcAft>
                  <a:spcPct val="0"/>
                </a:spcAft>
                <a:buClr>
                  <a:schemeClr val="accent2"/>
                </a:buClr>
                <a:buSzPct val="70000"/>
                <a:buFont typeface="Arial" panose="020B0604020202020204" pitchFamily="34" charset="0"/>
                <a:buChar char="►"/>
                <a:defRPr sz="1200">
                  <a:solidFill>
                    <a:schemeClr val="bg1"/>
                  </a:solidFill>
                  <a:latin typeface="EYInterstate Light" pitchFamily="2" charset="0"/>
                </a:defRPr>
              </a:lvl9pPr>
            </a:lstStyle>
            <a:p>
              <a:pPr eaLnBrk="1" hangingPunct="1">
                <a:spcBef>
                  <a:spcPct val="0"/>
                </a:spcBef>
                <a:buClrTx/>
                <a:buSzTx/>
                <a:buFontTx/>
                <a:buNone/>
              </a:pPr>
              <a:r>
                <a:rPr lang="en-US" altLang="en-US" sz="1400" dirty="0">
                  <a:latin typeface="Book Antiqua" panose="02040602050305030304" pitchFamily="18" charset="0"/>
                </a:rPr>
                <a:t>Within 9 months from end of the month in which draft order was received</a:t>
              </a:r>
            </a:p>
          </p:txBody>
        </p:sp>
        <p:sp>
          <p:nvSpPr>
            <p:cNvPr id="24" name="Text Box 14">
              <a:extLst>
                <a:ext uri="{FF2B5EF4-FFF2-40B4-BE49-F238E27FC236}">
                  <a16:creationId xmlns:a16="http://schemas.microsoft.com/office/drawing/2014/main" id="{B6C545E0-7FFB-43D4-B15C-BCC4F49867C1}"/>
                </a:ext>
              </a:extLst>
            </p:cNvPr>
            <p:cNvSpPr txBox="1">
              <a:spLocks noChangeArrowheads="1"/>
            </p:cNvSpPr>
            <p:nvPr/>
          </p:nvSpPr>
          <p:spPr bwMode="auto">
            <a:xfrm>
              <a:off x="5307013" y="4915701"/>
              <a:ext cx="3475038" cy="393701"/>
            </a:xfrm>
            <a:prstGeom prst="roundRect">
              <a:avLst/>
            </a:prstGeom>
            <a:solidFill>
              <a:schemeClr val="tx2">
                <a:lumMod val="75000"/>
              </a:schemeClr>
            </a:solidFill>
            <a:ln w="9525" algn="ctr">
              <a:solidFill>
                <a:schemeClr val="accent6"/>
              </a:solidFill>
              <a:miter lim="800000"/>
              <a:headEnd/>
              <a:tailEnd/>
            </a:ln>
            <a:effectLst/>
          </p:spPr>
          <p:txBody>
            <a:bodyPr anchor="ctr"/>
            <a:lstStyle/>
            <a:p>
              <a:pPr eaLnBrk="1" fontAlgn="auto" hangingPunct="1">
                <a:spcBef>
                  <a:spcPts val="0"/>
                </a:spcBef>
                <a:spcAft>
                  <a:spcPts val="0"/>
                </a:spcAft>
                <a:defRPr/>
              </a:pPr>
              <a:r>
                <a:rPr lang="en-US" altLang="ja-JP" sz="1400" b="1" dirty="0">
                  <a:solidFill>
                    <a:srgbClr val="FFFFFF"/>
                  </a:solidFill>
                  <a:latin typeface="Book Antiqua" panose="02040602050305030304" pitchFamily="18" charset="0"/>
                  <a:ea typeface="ＭＳ 明朝" charset="-128"/>
                  <a:cs typeface="+mn-cs"/>
                </a:rPr>
                <a:t>AO’s final assessment Order</a:t>
              </a:r>
              <a:endParaRPr lang="en-US" sz="1400" b="1" dirty="0">
                <a:solidFill>
                  <a:srgbClr val="FFFFFF"/>
                </a:solidFill>
                <a:latin typeface="Book Antiqua" panose="02040602050305030304" pitchFamily="18" charset="0"/>
                <a:ea typeface="ＭＳ 明朝" charset="-128"/>
                <a:cs typeface="+mn-cs"/>
              </a:endParaRPr>
            </a:p>
          </p:txBody>
        </p:sp>
        <p:sp>
          <p:nvSpPr>
            <p:cNvPr id="25" name="Text Box 14">
              <a:extLst>
                <a:ext uri="{FF2B5EF4-FFF2-40B4-BE49-F238E27FC236}">
                  <a16:creationId xmlns:a16="http://schemas.microsoft.com/office/drawing/2014/main" id="{C5ADBC86-0189-453C-93FF-72D39A6692CD}"/>
                </a:ext>
              </a:extLst>
            </p:cNvPr>
            <p:cNvSpPr txBox="1">
              <a:spLocks noChangeArrowheads="1"/>
            </p:cNvSpPr>
            <p:nvPr/>
          </p:nvSpPr>
          <p:spPr bwMode="auto">
            <a:xfrm>
              <a:off x="925514" y="4650588"/>
              <a:ext cx="3473450" cy="393701"/>
            </a:xfrm>
            <a:prstGeom prst="roundRect">
              <a:avLst/>
            </a:prstGeom>
            <a:solidFill>
              <a:schemeClr val="tx2">
                <a:lumMod val="75000"/>
              </a:schemeClr>
            </a:solidFill>
            <a:ln w="9525" algn="ctr">
              <a:solidFill>
                <a:schemeClr val="accent6"/>
              </a:solidFill>
              <a:miter lim="800000"/>
              <a:headEnd/>
              <a:tailEnd/>
            </a:ln>
            <a:effectLst/>
          </p:spPr>
          <p:txBody>
            <a:bodyPr anchor="ctr"/>
            <a:lstStyle/>
            <a:p>
              <a:pPr eaLnBrk="1" fontAlgn="auto" hangingPunct="1">
                <a:spcBef>
                  <a:spcPts val="0"/>
                </a:spcBef>
                <a:spcAft>
                  <a:spcPts val="0"/>
                </a:spcAft>
                <a:defRPr/>
              </a:pPr>
              <a:r>
                <a:rPr lang="en-US" altLang="ja-JP" sz="1400" b="1" dirty="0">
                  <a:solidFill>
                    <a:srgbClr val="FFFFFF"/>
                  </a:solidFill>
                  <a:latin typeface="Book Antiqua" panose="02040602050305030304" pitchFamily="18" charset="0"/>
                  <a:ea typeface="ＭＳ 明朝" charset="-128"/>
                  <a:cs typeface="+mn-cs"/>
                </a:rPr>
                <a:t>CIT(A)</a:t>
              </a:r>
              <a:endParaRPr lang="en-US" sz="1400" b="1" dirty="0">
                <a:solidFill>
                  <a:srgbClr val="FFFFFF"/>
                </a:solidFill>
                <a:latin typeface="Book Antiqua" panose="02040602050305030304" pitchFamily="18" charset="0"/>
                <a:ea typeface="ＭＳ 明朝" charset="-128"/>
                <a:cs typeface="+mn-cs"/>
              </a:endParaRPr>
            </a:p>
          </p:txBody>
        </p:sp>
        <p:sp>
          <p:nvSpPr>
            <p:cNvPr id="26" name="Line Callout 2 (Accent Bar) 18">
              <a:extLst>
                <a:ext uri="{FF2B5EF4-FFF2-40B4-BE49-F238E27FC236}">
                  <a16:creationId xmlns:a16="http://schemas.microsoft.com/office/drawing/2014/main" id="{6B4C4130-7211-4CE5-9D8C-62F53F9C0AA0}"/>
                </a:ext>
              </a:extLst>
            </p:cNvPr>
            <p:cNvSpPr/>
            <p:nvPr/>
          </p:nvSpPr>
          <p:spPr bwMode="auto">
            <a:xfrm>
              <a:off x="6618289" y="1370813"/>
              <a:ext cx="2055813" cy="276225"/>
            </a:xfrm>
            <a:prstGeom prst="accentCallout2">
              <a:avLst>
                <a:gd name="adj1" fmla="val 18750"/>
                <a:gd name="adj2" fmla="val -1731"/>
                <a:gd name="adj3" fmla="val 18750"/>
                <a:gd name="adj4" fmla="val -16667"/>
                <a:gd name="adj5" fmla="val 149579"/>
                <a:gd name="adj6" fmla="val -83035"/>
              </a:avLst>
            </a:prstGeom>
            <a:solidFill>
              <a:schemeClr val="tx2">
                <a:lumMod val="75000"/>
              </a:schemeClr>
            </a:solidFill>
            <a:ln w="9525" cap="flat" cmpd="sng" algn="ctr">
              <a:solidFill>
                <a:schemeClr val="accent6"/>
              </a:solidFill>
              <a:prstDash val="solid"/>
              <a:round/>
              <a:headEnd type="none" w="med" len="med"/>
              <a:tailEnd type="none" w="med" len="med"/>
            </a:ln>
            <a:effectLst/>
          </p:spPr>
          <p:txBody>
            <a:bodyPr/>
            <a:lstStyle/>
            <a:p>
              <a:pPr algn="ctr" fontAlgn="auto">
                <a:spcBef>
                  <a:spcPts val="0"/>
                </a:spcBef>
                <a:spcAft>
                  <a:spcPts val="0"/>
                </a:spcAft>
                <a:defRPr/>
              </a:pPr>
              <a:r>
                <a:rPr lang="en-US" sz="1100" b="1" dirty="0">
                  <a:solidFill>
                    <a:schemeClr val="bg1"/>
                  </a:solidFill>
                  <a:latin typeface="Book Antiqua" panose="02040602050305030304" pitchFamily="18" charset="0"/>
                  <a:cs typeface="+mn-cs"/>
                </a:rPr>
                <a:t>Show cause notice</a:t>
              </a:r>
            </a:p>
          </p:txBody>
        </p:sp>
        <p:cxnSp>
          <p:nvCxnSpPr>
            <p:cNvPr id="27" name="Straight Arrow Connector 74">
              <a:extLst>
                <a:ext uri="{FF2B5EF4-FFF2-40B4-BE49-F238E27FC236}">
                  <a16:creationId xmlns:a16="http://schemas.microsoft.com/office/drawing/2014/main" id="{FB8589AE-1295-4B02-9547-690EF3293CAD}"/>
                </a:ext>
              </a:extLst>
            </p:cNvPr>
            <p:cNvCxnSpPr>
              <a:cxnSpLocks noChangeShapeType="1"/>
            </p:cNvCxnSpPr>
            <p:nvPr/>
          </p:nvCxnSpPr>
          <p:spPr bwMode="auto">
            <a:xfrm>
              <a:off x="2652999" y="3491881"/>
              <a:ext cx="4851" cy="403674"/>
            </a:xfrm>
            <a:prstGeom prst="straightConnector1">
              <a:avLst/>
            </a:prstGeom>
            <a:noFill/>
            <a:ln w="9525" algn="ctr">
              <a:solidFill>
                <a:schemeClr val="accent6"/>
              </a:solidFill>
              <a:round/>
              <a:headEnd/>
              <a:tailEnd type="triangle" w="lg" len="med"/>
            </a:ln>
            <a:extLst>
              <a:ext uri="{909E8E84-426E-40DD-AFC4-6F175D3DCCD1}">
                <a14:hiddenFill xmlns:a14="http://schemas.microsoft.com/office/drawing/2010/main">
                  <a:noFill/>
                </a14:hiddenFill>
              </a:ext>
            </a:extLst>
          </p:spPr>
        </p:cxnSp>
        <p:cxnSp>
          <p:nvCxnSpPr>
            <p:cNvPr id="28" name="Straight Arrow Connector 77">
              <a:extLst>
                <a:ext uri="{FF2B5EF4-FFF2-40B4-BE49-F238E27FC236}">
                  <a16:creationId xmlns:a16="http://schemas.microsoft.com/office/drawing/2014/main" id="{EC9D5588-C962-4629-9021-5E409E4B4B6B}"/>
                </a:ext>
              </a:extLst>
            </p:cNvPr>
            <p:cNvCxnSpPr>
              <a:cxnSpLocks noChangeShapeType="1"/>
            </p:cNvCxnSpPr>
            <p:nvPr/>
          </p:nvCxnSpPr>
          <p:spPr bwMode="auto">
            <a:xfrm>
              <a:off x="2657851" y="4288837"/>
              <a:ext cx="4851" cy="361727"/>
            </a:xfrm>
            <a:prstGeom prst="straightConnector1">
              <a:avLst/>
            </a:prstGeom>
            <a:noFill/>
            <a:ln w="9525" algn="ctr">
              <a:solidFill>
                <a:schemeClr val="accent6"/>
              </a:solidFill>
              <a:round/>
              <a:headEnd/>
              <a:tailEnd type="triangle" w="lg" len="med"/>
            </a:ln>
            <a:extLst>
              <a:ext uri="{909E8E84-426E-40DD-AFC4-6F175D3DCCD1}">
                <a14:hiddenFill xmlns:a14="http://schemas.microsoft.com/office/drawing/2010/main">
                  <a:noFill/>
                </a14:hiddenFill>
              </a:ext>
            </a:extLst>
          </p:spPr>
        </p:cxnSp>
        <p:cxnSp>
          <p:nvCxnSpPr>
            <p:cNvPr id="29" name="Straight Arrow Connector 86">
              <a:extLst>
                <a:ext uri="{FF2B5EF4-FFF2-40B4-BE49-F238E27FC236}">
                  <a16:creationId xmlns:a16="http://schemas.microsoft.com/office/drawing/2014/main" id="{6ED42015-F05F-499F-800A-FE34447FABEB}"/>
                </a:ext>
              </a:extLst>
            </p:cNvPr>
            <p:cNvCxnSpPr>
              <a:cxnSpLocks noChangeShapeType="1"/>
              <a:stCxn id="21" idx="2"/>
            </p:cNvCxnSpPr>
            <p:nvPr/>
          </p:nvCxnSpPr>
          <p:spPr bwMode="auto">
            <a:xfrm flipH="1">
              <a:off x="7031273" y="4575920"/>
              <a:ext cx="2" cy="344170"/>
            </a:xfrm>
            <a:prstGeom prst="straightConnector1">
              <a:avLst/>
            </a:prstGeom>
            <a:noFill/>
            <a:ln w="9525" algn="ctr">
              <a:solidFill>
                <a:schemeClr val="accent6"/>
              </a:solidFill>
              <a:round/>
              <a:headEnd/>
              <a:tailEnd type="triangle" w="lg" len="med"/>
            </a:ln>
            <a:extLst>
              <a:ext uri="{909E8E84-426E-40DD-AFC4-6F175D3DCCD1}">
                <a14:hiddenFill xmlns:a14="http://schemas.microsoft.com/office/drawing/2010/main">
                  <a:noFill/>
                </a14:hiddenFill>
              </a:ext>
            </a:extLst>
          </p:spPr>
        </p:cxnSp>
        <p:cxnSp>
          <p:nvCxnSpPr>
            <p:cNvPr id="30" name="Straight Arrow Connector 88">
              <a:extLst>
                <a:ext uri="{FF2B5EF4-FFF2-40B4-BE49-F238E27FC236}">
                  <a16:creationId xmlns:a16="http://schemas.microsoft.com/office/drawing/2014/main" id="{6DAF9982-A0C5-40E3-A95A-03874208DC9F}"/>
                </a:ext>
              </a:extLst>
            </p:cNvPr>
            <p:cNvCxnSpPr>
              <a:cxnSpLocks noChangeShapeType="1"/>
            </p:cNvCxnSpPr>
            <p:nvPr/>
          </p:nvCxnSpPr>
          <p:spPr bwMode="auto">
            <a:xfrm flipH="1">
              <a:off x="2652713" y="2028038"/>
              <a:ext cx="9701" cy="1070099"/>
            </a:xfrm>
            <a:prstGeom prst="straightConnector1">
              <a:avLst/>
            </a:prstGeom>
            <a:noFill/>
            <a:ln w="9525" algn="ctr">
              <a:solidFill>
                <a:schemeClr val="accent6"/>
              </a:solidFill>
              <a:round/>
              <a:headEnd/>
              <a:tailEnd type="triangle" w="lg" len="med"/>
            </a:ln>
            <a:extLst>
              <a:ext uri="{909E8E84-426E-40DD-AFC4-6F175D3DCCD1}">
                <a14:hiddenFill xmlns:a14="http://schemas.microsoft.com/office/drawing/2010/main">
                  <a:noFill/>
                </a14:hiddenFill>
              </a:ext>
            </a:extLst>
          </p:spPr>
        </p:cxnSp>
        <p:cxnSp>
          <p:nvCxnSpPr>
            <p:cNvPr id="31" name="Straight Arrow Connector 90">
              <a:extLst>
                <a:ext uri="{FF2B5EF4-FFF2-40B4-BE49-F238E27FC236}">
                  <a16:creationId xmlns:a16="http://schemas.microsoft.com/office/drawing/2014/main" id="{13CC554D-B2F2-4651-9F38-6834F27C9A6F}"/>
                </a:ext>
              </a:extLst>
            </p:cNvPr>
            <p:cNvCxnSpPr>
              <a:cxnSpLocks noChangeShapeType="1"/>
            </p:cNvCxnSpPr>
            <p:nvPr/>
          </p:nvCxnSpPr>
          <p:spPr bwMode="auto">
            <a:xfrm flipH="1">
              <a:off x="7010378" y="2062875"/>
              <a:ext cx="2" cy="1031528"/>
            </a:xfrm>
            <a:prstGeom prst="straightConnector1">
              <a:avLst/>
            </a:prstGeom>
            <a:noFill/>
            <a:ln w="9525" algn="ctr">
              <a:solidFill>
                <a:schemeClr val="accent6"/>
              </a:solidFill>
              <a:round/>
              <a:headEnd/>
              <a:tailEnd type="triangle" w="lg" len="med"/>
            </a:ln>
            <a:extLst>
              <a:ext uri="{909E8E84-426E-40DD-AFC4-6F175D3DCCD1}">
                <a14:hiddenFill xmlns:a14="http://schemas.microsoft.com/office/drawing/2010/main">
                  <a:noFill/>
                </a14:hiddenFill>
              </a:ext>
            </a:extLst>
          </p:spPr>
        </p:cxnSp>
      </p:grpSp>
      <p:cxnSp>
        <p:nvCxnSpPr>
          <p:cNvPr id="32" name="Straight Connector 31">
            <a:extLst>
              <a:ext uri="{FF2B5EF4-FFF2-40B4-BE49-F238E27FC236}">
                <a16:creationId xmlns:a16="http://schemas.microsoft.com/office/drawing/2014/main" id="{8060F239-E44C-451C-A31A-21877F0318F3}"/>
              </a:ext>
            </a:extLst>
          </p:cNvPr>
          <p:cNvCxnSpPr/>
          <p:nvPr/>
        </p:nvCxnSpPr>
        <p:spPr>
          <a:xfrm>
            <a:off x="2652713" y="2286000"/>
            <a:ext cx="501650" cy="0"/>
          </a:xfrm>
          <a:prstGeom prst="line">
            <a:avLst/>
          </a:prstGeom>
          <a:ln w="9525">
            <a:solidFill>
              <a:schemeClr val="tx2">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F49D5F4-C4EE-4ABE-880A-B169CBA51CC8}"/>
              </a:ext>
            </a:extLst>
          </p:cNvPr>
          <p:cNvCxnSpPr/>
          <p:nvPr/>
        </p:nvCxnSpPr>
        <p:spPr>
          <a:xfrm>
            <a:off x="6618289" y="2362200"/>
            <a:ext cx="377825" cy="0"/>
          </a:xfrm>
          <a:prstGeom prst="line">
            <a:avLst/>
          </a:prstGeom>
          <a:ln w="9525">
            <a:solidFill>
              <a:schemeClr val="tx2">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77">
            <a:extLst>
              <a:ext uri="{FF2B5EF4-FFF2-40B4-BE49-F238E27FC236}">
                <a16:creationId xmlns:a16="http://schemas.microsoft.com/office/drawing/2014/main" id="{9C5F29D1-4645-4646-AEA3-918D44690213}"/>
              </a:ext>
            </a:extLst>
          </p:cNvPr>
          <p:cNvCxnSpPr>
            <a:cxnSpLocks noChangeShapeType="1"/>
          </p:cNvCxnSpPr>
          <p:nvPr/>
        </p:nvCxnSpPr>
        <p:spPr bwMode="auto">
          <a:xfrm>
            <a:off x="2976563" y="5365750"/>
            <a:ext cx="0" cy="501650"/>
          </a:xfrm>
          <a:prstGeom prst="straightConnector1">
            <a:avLst/>
          </a:prstGeom>
          <a:noFill/>
          <a:ln w="9525" algn="ctr">
            <a:solidFill>
              <a:schemeClr val="tx2">
                <a:lumMod val="50000"/>
              </a:schemeClr>
            </a:solidFill>
            <a:round/>
            <a:headEnd/>
            <a:tailEnd type="triangle" w="lg" len="med"/>
          </a:ln>
          <a:extLst>
            <a:ext uri="{909E8E84-426E-40DD-AFC4-6F175D3DCCD1}">
              <a14:hiddenFill xmlns:a14="http://schemas.microsoft.com/office/drawing/2010/main">
                <a:noFill/>
              </a14:hiddenFill>
            </a:ext>
          </a:extLst>
        </p:spPr>
      </p:cxnSp>
      <p:cxnSp>
        <p:nvCxnSpPr>
          <p:cNvPr id="35" name="Straight Arrow Connector 77">
            <a:extLst>
              <a:ext uri="{FF2B5EF4-FFF2-40B4-BE49-F238E27FC236}">
                <a16:creationId xmlns:a16="http://schemas.microsoft.com/office/drawing/2014/main" id="{AAC2C01E-8B1A-4FF5-94D2-77A18F320329}"/>
              </a:ext>
            </a:extLst>
          </p:cNvPr>
          <p:cNvCxnSpPr>
            <a:cxnSpLocks noChangeShapeType="1"/>
          </p:cNvCxnSpPr>
          <p:nvPr/>
        </p:nvCxnSpPr>
        <p:spPr bwMode="auto">
          <a:xfrm>
            <a:off x="5654675" y="5594350"/>
            <a:ext cx="0" cy="273050"/>
          </a:xfrm>
          <a:prstGeom prst="straightConnector1">
            <a:avLst/>
          </a:prstGeom>
          <a:noFill/>
          <a:ln w="9525" algn="ctr">
            <a:solidFill>
              <a:schemeClr val="tx2">
                <a:lumMod val="50000"/>
              </a:schemeClr>
            </a:solidFill>
            <a:round/>
            <a:headEnd/>
            <a:tailEnd type="triangle" w="lg" len="med"/>
          </a:ln>
          <a:extLst>
            <a:ext uri="{909E8E84-426E-40DD-AFC4-6F175D3DCCD1}">
              <a14:hiddenFill xmlns:a14="http://schemas.microsoft.com/office/drawing/2010/main">
                <a:noFill/>
              </a14:hiddenFill>
            </a:ext>
          </a:extLst>
        </p:spPr>
      </p:cxnSp>
      <p:sp>
        <p:nvSpPr>
          <p:cNvPr id="36" name="object 20">
            <a:extLst>
              <a:ext uri="{FF2B5EF4-FFF2-40B4-BE49-F238E27FC236}">
                <a16:creationId xmlns:a16="http://schemas.microsoft.com/office/drawing/2014/main" id="{16383BD9-259D-4F43-866D-F20AF94974BF}"/>
              </a:ext>
            </a:extLst>
          </p:cNvPr>
          <p:cNvSpPr/>
          <p:nvPr/>
        </p:nvSpPr>
        <p:spPr>
          <a:xfrm>
            <a:off x="400050" y="381000"/>
            <a:ext cx="11391900" cy="506007"/>
          </a:xfrm>
          <a:custGeom>
            <a:avLst/>
            <a:gdLst/>
            <a:ahLst/>
            <a:cxnLst/>
            <a:rect l="l" t="t" r="r" b="b"/>
            <a:pathLst>
              <a:path w="10035540" h="840104">
                <a:moveTo>
                  <a:pt x="9895586" y="0"/>
                </a:moveTo>
                <a:lnTo>
                  <a:pt x="0" y="0"/>
                </a:lnTo>
                <a:lnTo>
                  <a:pt x="0" y="839724"/>
                </a:lnTo>
                <a:lnTo>
                  <a:pt x="9895586" y="839724"/>
                </a:lnTo>
                <a:lnTo>
                  <a:pt x="9939840" y="832593"/>
                </a:lnTo>
                <a:lnTo>
                  <a:pt x="9978261" y="812734"/>
                </a:lnTo>
                <a:lnTo>
                  <a:pt x="10008550" y="782445"/>
                </a:lnTo>
                <a:lnTo>
                  <a:pt x="10028409" y="744024"/>
                </a:lnTo>
                <a:lnTo>
                  <a:pt x="10035540" y="699770"/>
                </a:lnTo>
                <a:lnTo>
                  <a:pt x="10035540" y="139953"/>
                </a:lnTo>
                <a:lnTo>
                  <a:pt x="10028409" y="95699"/>
                </a:lnTo>
                <a:lnTo>
                  <a:pt x="10008550" y="57278"/>
                </a:lnTo>
                <a:lnTo>
                  <a:pt x="9978261" y="26989"/>
                </a:lnTo>
                <a:lnTo>
                  <a:pt x="9939840" y="7130"/>
                </a:lnTo>
                <a:lnTo>
                  <a:pt x="9895586" y="0"/>
                </a:lnTo>
                <a:close/>
              </a:path>
            </a:pathLst>
          </a:custGeom>
          <a:solidFill>
            <a:srgbClr val="FFFFFF">
              <a:alpha val="90194"/>
            </a:srgbClr>
          </a:solidFill>
        </p:spPr>
        <p:txBody>
          <a:bodyPr wrap="square" lIns="0" tIns="0" rIns="0" bIns="0" rtlCol="0"/>
          <a:lstStyle/>
          <a:p>
            <a:pPr marL="12700">
              <a:lnSpc>
                <a:spcPct val="100000"/>
              </a:lnSpc>
              <a:spcBef>
                <a:spcPts val="105"/>
              </a:spcBef>
            </a:pPr>
            <a:r>
              <a:rPr lang="en-US" sz="2800" b="1" u="heavy" spc="-10" dirty="0">
                <a:solidFill>
                  <a:schemeClr val="tx2">
                    <a:lumMod val="50000"/>
                  </a:schemeClr>
                </a:solidFill>
                <a:uFill>
                  <a:solidFill>
                    <a:srgbClr val="000000"/>
                  </a:solidFill>
                </a:uFill>
                <a:latin typeface="Book Antiqua" panose="02040602050305030304" pitchFamily="18" charset="0"/>
                <a:cs typeface="Times New Roman"/>
              </a:rPr>
              <a:t>Appeal Against Draft Assessment Orders</a:t>
            </a:r>
          </a:p>
        </p:txBody>
      </p:sp>
    </p:spTree>
    <p:extLst>
      <p:ext uri="{BB962C8B-B14F-4D97-AF65-F5344CB8AC3E}">
        <p14:creationId xmlns:p14="http://schemas.microsoft.com/office/powerpoint/2010/main" val="3721461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2140</TotalTime>
  <Words>3749</Words>
  <Application>Microsoft Office PowerPoint</Application>
  <PresentationFormat>Widescreen</PresentationFormat>
  <Paragraphs>361</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 MT</vt:lpstr>
      <vt:lpstr>Book Antiqua</vt:lpstr>
      <vt:lpstr>Calibri</vt:lpstr>
      <vt:lpstr>Century Gothic</vt:lpstr>
      <vt:lpstr>Times New Roman</vt:lpstr>
      <vt:lpstr>Wingdings</vt:lpstr>
      <vt:lpstr>Office Theme</vt:lpstr>
      <vt:lpstr>International Taxation – Draft Assessment. u/s 144C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Neeta Nautiyal</dc:creator>
  <cp:lastModifiedBy>KARUNAKAR  SANDABOINA</cp:lastModifiedBy>
  <cp:revision>48</cp:revision>
  <dcterms:created xsi:type="dcterms:W3CDTF">2024-11-21T07:39:22Z</dcterms:created>
  <dcterms:modified xsi:type="dcterms:W3CDTF">2025-05-20T11:12:17Z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2022-05-07T00:00:00Z</vt:filetime>
  </property>
  <property fmtid="{D5CDD505-2E9C-101B-9397-08002B2CF9AE}" pid="3" name="Creator">
    <vt:lpwstr>Microsoft® PowerPoint® for Microsoft 365</vt:lpwstr>
  </property>
  <property fmtid="{D5CDD505-2E9C-101B-9397-08002B2CF9AE}" pid="4" name="LastSaved">
    <vt:filetime>2024-11-21T00:00:00Z</vt:filetime>
  </property>
  <property fmtid="{D5CDD505-2E9C-101B-9397-08002B2CF9AE}" pid="5" name="Producer">
    <vt:lpwstr>Microsoft® PowerPoint® for Microsoft 365</vt:lpwstr>
  </property>
</Properties>
</file>